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367" r:id="rId4"/>
  </p:sldMasterIdLst>
  <p:notesMasterIdLst>
    <p:notesMasterId r:id="rId35"/>
  </p:notesMasterIdLst>
  <p:sldIdLst>
    <p:sldId id="2147481292" r:id="rId5"/>
    <p:sldId id="2147481298" r:id="rId6"/>
    <p:sldId id="2147481294" r:id="rId7"/>
    <p:sldId id="2147481593" r:id="rId8"/>
    <p:sldId id="2147481533" r:id="rId9"/>
    <p:sldId id="2147483385" r:id="rId10"/>
    <p:sldId id="2147481576" r:id="rId11"/>
    <p:sldId id="2147481592" r:id="rId12"/>
    <p:sldId id="2147481540" r:id="rId13"/>
    <p:sldId id="2147481530" r:id="rId14"/>
    <p:sldId id="2147481531" r:id="rId15"/>
    <p:sldId id="296" r:id="rId16"/>
    <p:sldId id="2147481534" r:id="rId17"/>
    <p:sldId id="2147481535" r:id="rId18"/>
    <p:sldId id="2147481536" r:id="rId19"/>
    <p:sldId id="2147481537" r:id="rId20"/>
    <p:sldId id="2147481551" r:id="rId21"/>
    <p:sldId id="2147483389" r:id="rId22"/>
    <p:sldId id="2147481539" r:id="rId23"/>
    <p:sldId id="2147483391" r:id="rId24"/>
    <p:sldId id="2147481570" r:id="rId25"/>
    <p:sldId id="276" r:id="rId26"/>
    <p:sldId id="2147482100" r:id="rId27"/>
    <p:sldId id="2147483390" r:id="rId28"/>
    <p:sldId id="323" r:id="rId29"/>
    <p:sldId id="2147483393" r:id="rId30"/>
    <p:sldId id="2147483394" r:id="rId31"/>
    <p:sldId id="2147481589" r:id="rId32"/>
    <p:sldId id="2076138317" r:id="rId33"/>
    <p:sldId id="214748335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3B6418D7-8317-49C3-BCB8-B657E7366646}">
          <p14:sldIdLst>
            <p14:sldId id="2147481292"/>
            <p14:sldId id="2147481298"/>
            <p14:sldId id="2147481294"/>
            <p14:sldId id="2147481593"/>
          </p14:sldIdLst>
        </p14:section>
        <p14:section name="Get ready" id="{080473B5-A9FF-4756-84BC-5A0F618A306B}">
          <p14:sldIdLst>
            <p14:sldId id="2147481533"/>
            <p14:sldId id="2147483385"/>
          </p14:sldIdLst>
        </p14:section>
        <p14:section name="Technical readiness" id="{7F41B63F-8383-476B-9A83-D5FB6DC96203}">
          <p14:sldIdLst>
            <p14:sldId id="2147481576"/>
            <p14:sldId id="2147481592"/>
            <p14:sldId id="2147481540"/>
            <p14:sldId id="2147481530"/>
            <p14:sldId id="2147481531"/>
          </p14:sldIdLst>
        </p14:section>
        <p14:section name="User enablement" id="{96F58690-C0D6-4A77-B562-3482B41C30DD}">
          <p14:sldIdLst>
            <p14:sldId id="296"/>
            <p14:sldId id="2147481534"/>
            <p14:sldId id="2147481535"/>
            <p14:sldId id="2147481536"/>
            <p14:sldId id="2147481537"/>
            <p14:sldId id="2147481551"/>
            <p14:sldId id="2147483389"/>
            <p14:sldId id="2147481539"/>
            <p14:sldId id="2147483391"/>
            <p14:sldId id="2147481570"/>
            <p14:sldId id="276"/>
            <p14:sldId id="2147482100"/>
            <p14:sldId id="2147483390"/>
          </p14:sldIdLst>
        </p14:section>
        <p14:section name="Measure success" id="{0102E48E-0EBA-4772-B44A-B127580D3091}">
          <p14:sldIdLst>
            <p14:sldId id="323"/>
          </p14:sldIdLst>
        </p14:section>
        <p14:section name="Extend &amp; optimize" id="{C1446865-33D7-435F-8068-52B65741D8C6}">
          <p14:sldIdLst>
            <p14:sldId id="2147483393"/>
            <p14:sldId id="2147483394"/>
            <p14:sldId id="2147481589"/>
          </p14:sldIdLst>
        </p14:section>
        <p14:section name="Resources" id="{82E0090E-B0EE-423C-BA15-1C59E870D237}">
          <p14:sldIdLst>
            <p14:sldId id="2076138317"/>
            <p14:sldId id="214748335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02B80E-149C-7DFD-4E8D-3782118F40E7}" name="Alicia Peterson (NAYAMODE INC)" initials="AI" userId="S::v-petersonal@microsoft.com::f8898314-5523-4930-acf0-2b563b2b4dc9" providerId="AD"/>
  <p188:author id="{870E7574-23C6-2C44-B749-0BD36829CE64}" name="Gabe Ho" initials="GH" userId="S::gabeho@microsoft.com::58a9f56c-098b-47aa-9907-88a53e557732" providerId="AD"/>
  <p188:author id="{CB7B68A1-4208-96B1-9DF4-C573EB67B07D}" name="Jessie Hwang" initials="JH" userId="S::jhwang@microsoft.com::85f2306c-fd56-49d2-8dff-e96751c6f345" providerId="AD"/>
  <p188:author id="{4E3391BF-D071-7172-A99A-CDFCCF69A529}" name="Tiffany Lee" initials="TL" userId="S::tifflee@microsoft.com::cd7e1fae-29b8-4ea8-ae33-0ba64a0f6d58" providerId="AD"/>
  <p188:author id="{6A30C1D4-D020-8222-C2C1-49EBE83E8F96}" name="Liz Hess (NAYAMODE INC.)" initials="LH" userId="S::v-lizhess@microsoft.com::74b85be0-a6a6-4834-bc00-38636e22e2d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D0F3A6-97E0-E9BA-8610-CA04606F7669}" v="83" dt="2025-04-23T15:51:59.892"/>
    <p1510:client id="{F45CC48A-9102-4859-9AFA-C3D12D9D2666}" v="27" dt="2025-04-23T15:54:23.4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2593" autoAdjust="0"/>
  </p:normalViewPr>
  <p:slideViewPr>
    <p:cSldViewPr snapToGrid="0">
      <p:cViewPr varScale="1">
        <p:scale>
          <a:sx n="133" d="100"/>
          <a:sy n="133" d="100"/>
        </p:scale>
        <p:origin x="1256" y="30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637739147831293E-2"/>
          <c:y val="9.4835457252428045E-3"/>
          <c:w val="0.91604329124824402"/>
          <c:h val="0.99051645427475721"/>
        </c:manualLayout>
      </c:layout>
      <c:barChart>
        <c:barDir val="bar"/>
        <c:grouping val="clustered"/>
        <c:varyColors val="0"/>
        <c:ser>
          <c:idx val="0"/>
          <c:order val="0"/>
          <c:spPr>
            <a:gradFill>
              <a:gsLst>
                <a:gs pos="29000">
                  <a:srgbClr val="8661C5"/>
                </a:gs>
                <a:gs pos="0">
                  <a:srgbClr val="C03BC4"/>
                </a:gs>
              </a:gsLst>
              <a:path path="circle">
                <a:fillToRect l="100000" t="100000"/>
              </a:path>
            </a:gra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0.31</c:v>
                </c:pt>
                <c:pt idx="1">
                  <c:v>0.32</c:v>
                </c:pt>
                <c:pt idx="2">
                  <c:v>0.75</c:v>
                </c:pt>
                <c:pt idx="3">
                  <c:v>0.75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numRef>
                    <c:extLst>
                      <c:ext uri="{02D57815-91ED-43cb-92C2-25804820EDAC}">
                        <c15:formulaRef>
                          <c15:sqref>Sheet1!$A$2:$A$5</c15:sqref>
                        </c15:formulaRef>
                      </c:ext>
                    </c:extLst>
                    <c:numCache>
                      <c:formatCode>General</c:formatCode>
                      <c:ptCount val="4"/>
                    </c:numCache>
                  </c:numRef>
                </c15:cat>
              </c15:filteredCategoryTitle>
            </c:ext>
            <c:ext xmlns:c16="http://schemas.microsoft.com/office/drawing/2014/chart" uri="{C3380CC4-5D6E-409C-BE32-E72D297353CC}">
              <c16:uniqueId val="{00000000-2767-5A4A-BC68-E27E47F1E7AF}"/>
            </c:ext>
          </c:extLst>
        </c:ser>
        <c:ser>
          <c:idx val="1"/>
          <c:order val="1"/>
          <c:spPr>
            <a:solidFill>
              <a:schemeClr val="accent2"/>
            </a:solidFill>
            <a:ln>
              <a:noFill/>
            </a:ln>
            <a:effectLst/>
          </c:spPr>
          <c:invertIfNegative val="0"/>
          <c:val>
            <c:numRef>
              <c:f>Sheet1!$C$2:$C$5</c:f>
              <c:numCache>
                <c:formatCode>General</c:formatCode>
                <c:ptCount val="4"/>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Column1</c:v>
                      </c:pt>
                    </c:strCache>
                  </c:strRef>
                </c15:tx>
              </c15:filteredSeriesTitle>
            </c:ext>
            <c:ext xmlns:c15="http://schemas.microsoft.com/office/drawing/2012/chart" uri="{02D57815-91ED-43cb-92C2-25804820EDAC}">
              <c15:filteredCategoryTitle>
                <c15:cat>
                  <c:numRef>
                    <c:extLst>
                      <c:ext uri="{02D57815-91ED-43cb-92C2-25804820EDAC}">
                        <c15:formulaRef>
                          <c15:sqref>Sheet1!$A$2:$A$5</c15:sqref>
                        </c15:formulaRef>
                      </c:ext>
                    </c:extLst>
                    <c:numCache>
                      <c:formatCode>General</c:formatCode>
                      <c:ptCount val="4"/>
                    </c:numCache>
                  </c:numRef>
                </c15:cat>
              </c15:filteredCategoryTitle>
            </c:ext>
            <c:ext xmlns:c16="http://schemas.microsoft.com/office/drawing/2014/chart" uri="{C3380CC4-5D6E-409C-BE32-E72D297353CC}">
              <c16:uniqueId val="{00000001-2767-5A4A-BC68-E27E47F1E7AF}"/>
            </c:ext>
          </c:extLst>
        </c:ser>
        <c:ser>
          <c:idx val="2"/>
          <c:order val="2"/>
          <c:spPr>
            <a:solidFill>
              <a:schemeClr val="accent3"/>
            </a:solidFill>
            <a:ln>
              <a:noFill/>
            </a:ln>
            <a:effectLst/>
          </c:spPr>
          <c:invertIfNegative val="0"/>
          <c:val>
            <c:numRef>
              <c:f>Sheet1!$D$2:$D$5</c:f>
              <c:numCache>
                <c:formatCode>General</c:formatCode>
                <c:ptCount val="4"/>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Column2</c:v>
                      </c:pt>
                    </c:strCache>
                  </c:strRef>
                </c15:tx>
              </c15:filteredSeriesTitle>
            </c:ext>
            <c:ext xmlns:c15="http://schemas.microsoft.com/office/drawing/2012/chart" uri="{02D57815-91ED-43cb-92C2-25804820EDAC}">
              <c15:filteredCategoryTitle>
                <c15:cat>
                  <c:numRef>
                    <c:extLst>
                      <c:ext uri="{02D57815-91ED-43cb-92C2-25804820EDAC}">
                        <c15:formulaRef>
                          <c15:sqref>Sheet1!$A$2:$A$5</c15:sqref>
                        </c15:formulaRef>
                      </c:ext>
                    </c:extLst>
                    <c:numCache>
                      <c:formatCode>General</c:formatCode>
                      <c:ptCount val="4"/>
                    </c:numCache>
                  </c:numRef>
                </c15:cat>
              </c15:filteredCategoryTitle>
            </c:ext>
            <c:ext xmlns:c16="http://schemas.microsoft.com/office/drawing/2014/chart" uri="{C3380CC4-5D6E-409C-BE32-E72D297353CC}">
              <c16:uniqueId val="{00000002-2767-5A4A-BC68-E27E47F1E7AF}"/>
            </c:ext>
          </c:extLst>
        </c:ser>
        <c:dLbls>
          <c:showLegendKey val="0"/>
          <c:showVal val="0"/>
          <c:showCatName val="0"/>
          <c:showSerName val="0"/>
          <c:showPercent val="0"/>
          <c:showBubbleSize val="0"/>
        </c:dLbls>
        <c:gapWidth val="0"/>
        <c:overlap val="51"/>
        <c:axId val="-175805232"/>
        <c:axId val="-175801424"/>
      </c:barChart>
      <c:catAx>
        <c:axId val="-175805232"/>
        <c:scaling>
          <c:orientation val="minMax"/>
        </c:scaling>
        <c:delete val="1"/>
        <c:axPos val="l"/>
        <c:numFmt formatCode="General" sourceLinked="1"/>
        <c:majorTickMark val="none"/>
        <c:minorTickMark val="none"/>
        <c:tickLblPos val="nextTo"/>
        <c:crossAx val="-175801424"/>
        <c:crosses val="autoZero"/>
        <c:auto val="1"/>
        <c:lblAlgn val="ctr"/>
        <c:lblOffset val="100"/>
        <c:noMultiLvlLbl val="0"/>
      </c:catAx>
      <c:valAx>
        <c:axId val="-175801424"/>
        <c:scaling>
          <c:orientation val="minMax"/>
          <c:max val="1"/>
        </c:scaling>
        <c:delete val="1"/>
        <c:axPos val="b"/>
        <c:numFmt formatCode="0%" sourceLinked="1"/>
        <c:majorTickMark val="none"/>
        <c:minorTickMark val="none"/>
        <c:tickLblPos val="nextTo"/>
        <c:crossAx val="-175805232"/>
        <c:crosses val="autoZero"/>
        <c:crossBetween val="between"/>
      </c:valAx>
      <c:spPr>
        <a:noFill/>
        <a:ln w="25400">
          <a:noFill/>
        </a:ln>
        <a:effectLst/>
      </c:spPr>
    </c:plotArea>
    <c:plotVisOnly val="1"/>
    <c:dispBlanksAs val="gap"/>
    <c:showDLblsOverMax val="0"/>
  </c:chart>
  <c:spPr>
    <a:noFill/>
    <a:ln>
      <a:noFill/>
    </a:ln>
    <a:effectLst/>
  </c:spPr>
  <c:txPr>
    <a:bodyPr/>
    <a:lstStyle/>
    <a:p>
      <a:pPr>
        <a:defRPr sz="1600">
          <a:gradFill>
            <a:gsLst>
              <a:gs pos="5844">
                <a:schemeClr val="tx1"/>
              </a:gs>
              <a:gs pos="15000">
                <a:schemeClr val="tx1"/>
              </a:gs>
            </a:gsLst>
            <a:lin ang="5400000" scaled="0"/>
          </a:gradFill>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3464DA-782F-41F0-B359-D9D940B06BB4}" type="datetimeFigureOut">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0AEFCC-BADC-4DF8-AA84-3E7BD1ACBEE9}" type="slidenum">
              <a:t>‹#›</a:t>
            </a:fld>
            <a:endParaRPr lang="en-US"/>
          </a:p>
        </p:txBody>
      </p:sp>
    </p:spTree>
    <p:extLst>
      <p:ext uri="{BB962C8B-B14F-4D97-AF65-F5344CB8AC3E}">
        <p14:creationId xmlns:p14="http://schemas.microsoft.com/office/powerpoint/2010/main" val="888669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4CA52-9A94-4370-BED9-0CC93B5CC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229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95D5610-11A7-D648-9E19-D3CB8C10C1A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2025-04-23 9:08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63583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8344-9F66-D44F-2863-864776D74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1A106-EF40-331C-22B3-6412BC0AF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33048-7CEA-E8B9-7FD5-067C0686F51C}"/>
              </a:ext>
            </a:extLst>
          </p:cNvPr>
          <p:cNvSpPr>
            <a:spLocks noGrp="1"/>
          </p:cNvSpPr>
          <p:nvPr>
            <p:ph type="body" idx="1"/>
          </p:nvPr>
        </p:nvSpPr>
        <p:spPr/>
        <p:txBody>
          <a:bodyPr/>
          <a:lstStyle/>
          <a:p>
            <a:r>
              <a:rPr lang="en-US"/>
              <a:t>Beginning with 3 essentials for User Enablement,</a:t>
            </a:r>
          </a:p>
          <a:p>
            <a:endParaRPr lang="en-US"/>
          </a:p>
          <a:p>
            <a:r>
              <a:rPr lang="en-US"/>
              <a:t>You’ll need a strong sponsor, or leader, who can communicate the change within your company…be the figurehead for change and drive home the importance of it.</a:t>
            </a:r>
            <a:endParaRPr lang="en-US">
              <a:ea typeface="Calibri"/>
              <a:cs typeface="Calibri"/>
            </a:endParaRPr>
          </a:p>
          <a:p>
            <a:endParaRPr lang="en-US"/>
          </a:p>
          <a:p>
            <a:r>
              <a:rPr lang="en-US"/>
              <a:t>We’ve also found that identifying the right scenarios you want to address with Copilot, and getting specific with work or business outcomes, help measure and track success much more evidently, and creates much more concrete direction for change.</a:t>
            </a:r>
            <a:endParaRPr lang="en-US">
              <a:ea typeface="Calibri"/>
              <a:cs typeface="Calibri"/>
            </a:endParaRPr>
          </a:p>
          <a:p>
            <a:endParaRPr lang="en-US"/>
          </a:p>
          <a:p>
            <a:r>
              <a:rPr lang="en-US"/>
              <a:t>Lastly, ensure you consider training and onboarding for your users. We have a vast amount of resources available to you already through the SMB Success Kit and there are also tools integrated into Copilot, like Prompt Gallery, that help support habit-forming and familiarization with using Copilot.</a:t>
            </a:r>
          </a:p>
          <a:p>
            <a:endParaRPr lang="en-US"/>
          </a:p>
          <a:p>
            <a:r>
              <a:rPr lang="en-US"/>
              <a:t>We also have another masterclass on prompting fundamentals that hones in on how to craft prompts to get the most out of Copilot.</a:t>
            </a:r>
            <a:endParaRPr lang="en-US">
              <a:cs typeface="Calibri"/>
            </a:endParaRPr>
          </a:p>
        </p:txBody>
      </p:sp>
      <p:sp>
        <p:nvSpPr>
          <p:cNvPr id="4" name="Slide Number Placeholder 3">
            <a:extLst>
              <a:ext uri="{FF2B5EF4-FFF2-40B4-BE49-F238E27FC236}">
                <a16:creationId xmlns:a16="http://schemas.microsoft.com/office/drawing/2014/main" id="{00B0C2C1-070B-5DBC-B8C5-ECFA9CBE64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442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pPr defTabSz="964964">
              <a:defRPr/>
            </a:pPr>
            <a:endParaRPr lang="en-US" sz="900">
              <a:latin typeface="Segoe UI Light" pitchFamily="34" charset="0"/>
            </a:endParaRPr>
          </a:p>
        </p:txBody>
      </p:sp>
      <p:sp>
        <p:nvSpPr>
          <p:cNvPr id="4" name="Footer Placeholder 3"/>
          <p:cNvSpPr>
            <a:spLocks noGrp="1"/>
          </p:cNvSpPr>
          <p:nvPr>
            <p:ph type="ftr" sz="quarter" idx="10"/>
          </p:nvPr>
        </p:nvSpPr>
        <p:spPr/>
        <p:txBody>
          <a:bodyPr/>
          <a:lstStyle/>
          <a:p>
            <a:pPr marL="603103" marR="0" lvl="0" indent="0" algn="l" defTabSz="964647"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84321"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84321" rtl="0" eaLnBrk="1" fontAlgn="auto" latinLnBrk="0" hangingPunct="1">
                <a:lnSpc>
                  <a:spcPct val="100000"/>
                </a:lnSpc>
                <a:spcBef>
                  <a:spcPts val="0"/>
                </a:spcBef>
                <a:spcAft>
                  <a:spcPts val="0"/>
                </a:spcAft>
                <a:buClrTx/>
                <a:buSzTx/>
                <a:buFontTx/>
                <a:buNone/>
                <a:tabLst/>
                <a:defRPr/>
              </a:pPr>
              <a:t>4/23/2025</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8432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84321"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60387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641343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576129" marR="0" lvl="0" indent="0" algn="l" defTabSz="939012"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21773" rtl="0" eaLnBrk="1" fontAlgn="auto" latinLnBrk="0" hangingPunct="1">
              <a:lnSpc>
                <a:spcPct val="100000"/>
              </a:lnSpc>
              <a:spcBef>
                <a:spcPts val="0"/>
              </a:spcBef>
              <a:spcAft>
                <a:spcPts val="0"/>
              </a:spcAft>
              <a:buClrTx/>
              <a:buSzTx/>
              <a:buFontTx/>
              <a:buNone/>
              <a:tabLst/>
              <a:defRPr/>
            </a:pPr>
            <a:fld id="{970B817D-25B1-4516-B158-32C98C13C31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1773" rtl="0" eaLnBrk="1" fontAlgn="auto" latinLnBrk="0" hangingPunct="1">
                <a:lnSpc>
                  <a:spcPct val="100000"/>
                </a:lnSpc>
                <a:spcBef>
                  <a:spcPts val="0"/>
                </a:spcBef>
                <a:spcAft>
                  <a:spcPts val="0"/>
                </a:spcAft>
                <a:buClrTx/>
                <a:buSzTx/>
                <a:buFontTx/>
                <a:buNone/>
                <a:tabLst/>
                <a:defRPr/>
              </a:pPr>
              <a:t>4/23/2025 9:08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2177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1773"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6603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A2F43AC-C579-4519-988E-910819434F4E}" type="slidenum">
              <a:rPr lang="en-US" smtClean="0"/>
              <a:t>16</a:t>
            </a:fld>
            <a:endParaRPr lang="en-US"/>
          </a:p>
        </p:txBody>
      </p:sp>
    </p:spTree>
    <p:extLst>
      <p:ext uri="{BB962C8B-B14F-4D97-AF65-F5344CB8AC3E}">
        <p14:creationId xmlns:p14="http://schemas.microsoft.com/office/powerpoint/2010/main" val="241845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52002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576129" marR="0" lvl="0" indent="0" algn="l" defTabSz="939012"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21773" rtl="0" eaLnBrk="1" fontAlgn="auto" latinLnBrk="0" hangingPunct="1">
              <a:lnSpc>
                <a:spcPct val="100000"/>
              </a:lnSpc>
              <a:spcBef>
                <a:spcPts val="0"/>
              </a:spcBef>
              <a:spcAft>
                <a:spcPts val="0"/>
              </a:spcAft>
              <a:buClrTx/>
              <a:buSzTx/>
              <a:buFontTx/>
              <a:buNone/>
              <a:tabLst/>
              <a:defRPr/>
            </a:pPr>
            <a:fld id="{970B817D-25B1-4516-B158-32C98C13C31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1773" rtl="0" eaLnBrk="1" fontAlgn="auto" latinLnBrk="0" hangingPunct="1">
                <a:lnSpc>
                  <a:spcPct val="100000"/>
                </a:lnSpc>
                <a:spcBef>
                  <a:spcPts val="0"/>
                </a:spcBef>
                <a:spcAft>
                  <a:spcPts val="0"/>
                </a:spcAft>
                <a:buClrTx/>
                <a:buSzTx/>
                <a:buFontTx/>
                <a:buNone/>
                <a:tabLst/>
                <a:defRPr/>
              </a:pPr>
              <a:t>4/23/2025 9:08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2177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1773"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1162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Test this slide.</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1BD46E6-71BD-4C7E-B8B8-C16EC865A442}"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5808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Building a Community of Practice in Viva Engage is recommended for customers already utilizing Viva Engage in their environment, but if you don’t have it, you may opt to hold this essential employee engagement in Microsoft Teams or other community chat tools.  </a:t>
            </a:r>
          </a:p>
        </p:txBody>
      </p:sp>
      <p:sp>
        <p:nvSpPr>
          <p:cNvPr id="4" name="Slide Number Placeholder 3"/>
          <p:cNvSpPr>
            <a:spLocks noGrp="1"/>
          </p:cNvSpPr>
          <p:nvPr>
            <p:ph type="sldNum" sz="quarter" idx="5"/>
          </p:nvPr>
        </p:nvSpPr>
        <p:spPr/>
        <p:txBody>
          <a:bodyPr/>
          <a:lstStyle/>
          <a:p>
            <a:fld id="{4E0AEFCC-BADC-4DF8-AA84-3E7BD1ACBEE9}" type="slidenum">
              <a:rPr lang="en-US" smtClean="0"/>
              <a:t>20</a:t>
            </a:fld>
            <a:endParaRPr lang="en-US"/>
          </a:p>
        </p:txBody>
      </p:sp>
    </p:spTree>
    <p:extLst>
      <p:ext uri="{BB962C8B-B14F-4D97-AF65-F5344CB8AC3E}">
        <p14:creationId xmlns:p14="http://schemas.microsoft.com/office/powerpoint/2010/main" val="1675597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719083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1100" b="0" i="0" dirty="0">
                <a:solidFill>
                  <a:srgbClr val="000000"/>
                </a:solidFill>
                <a:effectLst/>
                <a:latin typeface="Segoe UI" panose="020B0502040204020203" pitchFamily="34" charset="0"/>
              </a:rPr>
              <a:t>As mentioned earlier, </a:t>
            </a:r>
            <a:r>
              <a:rPr lang="en-US" sz="1100" kern="100" dirty="0">
                <a:effectLst/>
                <a:ea typeface="Calibri" panose="020F0502020204030204" pitchFamily="34" charset="0"/>
                <a:cs typeface="Segoe UI" panose="020B0502040204020203" pitchFamily="34" charset="0"/>
              </a:rPr>
              <a:t>seventy percent of employees are open to delegating some of their work to AI to lessen their workloads—and increase innovation. </a:t>
            </a:r>
            <a:r>
              <a:rPr lang="en-US" sz="1100" b="0" i="0" dirty="0">
                <a:solidFill>
                  <a:srgbClr val="000000"/>
                </a:solidFill>
                <a:effectLst/>
                <a:latin typeface="Segoe UI" panose="020B0502040204020203" pitchFamily="34" charset="0"/>
              </a:rPr>
              <a:t>Employees and teams can leverage Copilot to help them complete tasks like summarizing PDFs quickly, drafting emails more efficiently, and getting answers to complex questions more with ease.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100" b="0" i="0" dirty="0">
              <a:solidFill>
                <a:srgbClr val="000000"/>
              </a:solidFill>
              <a:effectLst/>
              <a:latin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100" b="0" i="0" dirty="0">
                <a:solidFill>
                  <a:srgbClr val="000000"/>
                </a:solidFill>
                <a:effectLst/>
                <a:latin typeface="Segoe UI" panose="020B0502040204020203" pitchFamily="34" charset="0"/>
              </a:rPr>
              <a:t>These are some of the common workday use cases we have seen. The potential to unlock productivity and unleash creative grows with Microsoft 365 Copilot.</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C53A4-C581-429A-9AB4-D9E231076D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321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5857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Second, become familiar with the 4 ingredients that make up a successful prompt. </a:t>
            </a:r>
          </a:p>
          <a:p>
            <a:endParaRPr lang="en-US"/>
          </a:p>
          <a:p>
            <a:r>
              <a:rPr lang="en-US"/>
              <a:t>Your prompt should include a goal – what is it you ultimately want Copilot from Copilot?</a:t>
            </a:r>
          </a:p>
          <a:p>
            <a:endParaRPr lang="en-US"/>
          </a:p>
          <a:p>
            <a:r>
              <a:rPr lang="en-US"/>
              <a:t>Context – What’s the reason for needing this output, and who else might be involved</a:t>
            </a:r>
          </a:p>
          <a:p>
            <a:endParaRPr lang="en-US"/>
          </a:p>
          <a:p>
            <a:r>
              <a:rPr lang="en-US"/>
              <a:t>Source – Is there any reference material, like an existing deck or document that Copilot should refer to?</a:t>
            </a:r>
          </a:p>
          <a:p>
            <a:endParaRPr lang="en-US"/>
          </a:p>
          <a:p>
            <a:r>
              <a:rPr lang="en-US"/>
              <a:t>Finally expectations on how Copilot should best meet your expecations</a:t>
            </a:r>
          </a:p>
        </p:txBody>
      </p:sp>
      <p:sp>
        <p:nvSpPr>
          <p:cNvPr id="4" name="Slide Number Placeholder 3"/>
          <p:cNvSpPr>
            <a:spLocks noGrp="1"/>
          </p:cNvSpPr>
          <p:nvPr>
            <p:ph type="sldNum" sz="quarter" idx="5"/>
          </p:nvPr>
        </p:nvSpPr>
        <p:spPr/>
        <p:txBody>
          <a:bodyPr/>
          <a:lstStyle/>
          <a:p>
            <a:fld id="{47A89867-10D3-408F-B5D4-6ED1302B31DE}" type="slidenum">
              <a:rPr lang="en-US" smtClean="0"/>
              <a:t>23</a:t>
            </a:fld>
            <a:endParaRPr lang="en-US"/>
          </a:p>
        </p:txBody>
      </p:sp>
    </p:spTree>
    <p:extLst>
      <p:ext uri="{BB962C8B-B14F-4D97-AF65-F5344CB8AC3E}">
        <p14:creationId xmlns:p14="http://schemas.microsoft.com/office/powerpoint/2010/main" val="2674602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5087405-1BA6-44A1-B7D4-9E59B85BEA6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4/23/2025 9:08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00192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Business Premium provides data security controls suitable for most SMBs, we understand that some may require additional security to comply with strict regulations. If that is the case for your business, we identified three available add-ons for Business Premium to better meet your security requirements</a:t>
            </a:r>
          </a:p>
          <a:p>
            <a:endParaRPr lang="en-US" dirty="0"/>
          </a:p>
          <a:p>
            <a:r>
              <a:rPr lang="en-US" dirty="0"/>
              <a:t>Information Protect and Governance (IPG): This add-on, priced at $7pupm, includes additional capabilities like Microsoft Defender for Cloud Apps that helps you better understand the usage of AI apps across your environment and protect users from accessing risky apps. This product can also be purchased as a standalone for $3.50pupm. IPG also includes Data Loss Prevention (DLP) across Teams chat and endpoints, enhanced sensitivity labeling capabilities that automatically apply labels and use trainable classifiers to identify items and apply labels. Records Management provides features to help manage businesses legal obligations and Advanced Message Encryption adds an additional layer of security to have more control over sensitive emails shared outside your business.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eDiscovery and Audit: This add-on, priced at $6pupm, includes premium eDiscovery and Audit features that build on the existing capability in Business Premium. With this you have more robust and end-to-end workflow for managing eDiscovery cases and investigations and can get longer record retention and intelligent insight policies for audit logs.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Insider Risk Management: This add-on, priced at $6pupm, helps manages internal risks by responding to malicious activities and proactively detect business code of conduct violations.</a:t>
            </a:r>
          </a:p>
          <a:p>
            <a:endParaRPr lang="en-US" dirty="0"/>
          </a:p>
          <a:p>
            <a:r>
              <a:rPr lang="en-US" dirty="0"/>
              <a:t>The features listed under each available add-on are most directly relevant when using Copilot, but these do not reflect the entirety of the capabilities included in these add-ons.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a:ea typeface="Aptos" panose="020B0004020202020204" pitchFamily="34" charset="0"/>
                <a:cs typeface="Segoe UI"/>
              </a:rPr>
              <a:t>These past two slides provide a high-level overview of the controls existing within M365 for Business and the add-ons available, but there are additional features and controls available with Office/Microsoft 365 Copilot.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B02B9B-5409-442C-A402-05B958A92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3040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egoeUIVariable"/>
              </a:rPr>
              <a:t>Provides </a:t>
            </a:r>
            <a:r>
              <a:rPr lang="en-US" b="1" i="0" dirty="0">
                <a:effectLst/>
                <a:latin typeface="SegoeUIVariable"/>
              </a:rPr>
              <a:t>resources by role/area</a:t>
            </a:r>
            <a:r>
              <a:rPr lang="en-US" b="0" i="0" dirty="0">
                <a:effectLst/>
                <a:latin typeface="SegoeUIVariable"/>
              </a:rPr>
              <a:t>, such as leader, user enablement, and technical readiness, to help them deploy, use, and scale Copilot for their needs.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8AD3C-9713-40F2-A730-39DA2B6BD8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6698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4CA52-9A94-4370-BED9-0CC93B5CC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036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885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850395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our implementation framework to help guide you through the high-level actions and outcomes in each phase across both user enablement and technical readiness.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7699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video on how Microsoft 365 Copilot works from Microsoft Mechanics.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306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b="1" dirty="0"/>
              <a:t>Microsoft 365 </a:t>
            </a:r>
            <a:r>
              <a:rPr lang="en-US" sz="1200" b="1" dirty="0">
                <a:effectLst/>
                <a:latin typeface="Segoe UI"/>
                <a:ea typeface="Aptos" panose="020B0004020202020204" pitchFamily="34" charset="0"/>
                <a:cs typeface="Segoe UI"/>
              </a:rPr>
              <a:t>Copilot is an add-on available for Microsoft 365 for Business suites. </a:t>
            </a:r>
            <a:r>
              <a:rPr lang="en-US" sz="1200" dirty="0">
                <a:effectLst/>
                <a:latin typeface="Segoe UI"/>
                <a:ea typeface="Aptos" panose="020B0004020202020204" pitchFamily="34" charset="0"/>
                <a:cs typeface="Segoe UI"/>
              </a:rPr>
              <a:t>The plan you choose determines the level of security and compliance controls available to your Microsoft 365 environment and Copilot—protecting your data, devices, and applications.</a:t>
            </a:r>
          </a:p>
          <a:p>
            <a:pPr marL="0" marR="0" indent="0">
              <a:lnSpc>
                <a:spcPct val="107000"/>
              </a:lnSpc>
              <a:spcBef>
                <a:spcPts val="0"/>
              </a:spcBef>
              <a:spcAft>
                <a:spcPts val="800"/>
              </a:spcAft>
              <a:buFont typeface="Arial" panose="020B0604020202020204" pitchFamily="34" charset="0"/>
              <a:buNone/>
            </a:pPr>
            <a:r>
              <a:rPr lang="en-US" sz="1200" dirty="0">
                <a:effectLst/>
                <a:latin typeface="Segoe UI"/>
                <a:ea typeface="Aptos" panose="020B0004020202020204" pitchFamily="34" charset="0"/>
                <a:cs typeface="Segoe UI"/>
              </a:rPr>
              <a:t> </a:t>
            </a:r>
          </a:p>
          <a:p>
            <a:pPr marL="0" marR="0" indent="0">
              <a:lnSpc>
                <a:spcPct val="107000"/>
              </a:lnSpc>
              <a:spcBef>
                <a:spcPts val="0"/>
              </a:spcBef>
              <a:spcAft>
                <a:spcPts val="800"/>
              </a:spcAft>
              <a:buFont typeface="Arial" panose="020B0604020202020204" pitchFamily="34" charset="0"/>
              <a:buNone/>
            </a:pPr>
            <a:r>
              <a:rPr lang="en-US" sz="1200" b="1" dirty="0">
                <a:effectLst/>
                <a:latin typeface="Segoe UI"/>
                <a:ea typeface="Aptos" panose="020B0004020202020204" pitchFamily="34" charset="0"/>
                <a:cs typeface="Segoe UI"/>
              </a:rPr>
              <a:t>Microsoft 365 Business Basic and Business Standard provide foundational security controls</a:t>
            </a:r>
            <a:r>
              <a:rPr lang="en-US" sz="1200" dirty="0">
                <a:effectLst/>
                <a:latin typeface="Segoe UI"/>
                <a:ea typeface="Aptos" panose="020B0004020202020204" pitchFamily="34" charset="0"/>
                <a:cs typeface="Segoe UI"/>
              </a:rPr>
              <a:t>, including multi-factor authentication via security defaults, to help safeguard your organization from identity-related attacks such as password spray, replay, and phishing.</a:t>
            </a:r>
          </a:p>
          <a:p>
            <a:pPr marL="285750" marR="0" indent="-285750">
              <a:lnSpc>
                <a:spcPct val="107000"/>
              </a:lnSpc>
              <a:spcBef>
                <a:spcPts val="0"/>
              </a:spcBef>
              <a:spcAft>
                <a:spcPts val="800"/>
              </a:spcAft>
              <a:buFont typeface="Arial" panose="020B0604020202020204" pitchFamily="34" charset="0"/>
              <a:buChar char="•"/>
            </a:pPr>
            <a:endParaRPr lang="en-US" sz="1200" dirty="0">
              <a:effectLst/>
              <a:latin typeface="Segoe UI" panose="020B0502040204020203" pitchFamily="34" charset="0"/>
              <a:ea typeface="Aptos" panose="020B0004020202020204" pitchFamily="34" charset="0"/>
            </a:endParaRPr>
          </a:p>
          <a:p>
            <a:pPr marL="0" marR="0" indent="0">
              <a:lnSpc>
                <a:spcPct val="107000"/>
              </a:lnSpc>
              <a:spcBef>
                <a:spcPts val="0"/>
              </a:spcBef>
              <a:spcAft>
                <a:spcPts val="800"/>
              </a:spcAft>
              <a:buFont typeface="Arial" panose="020B0604020202020204" pitchFamily="34" charset="0"/>
              <a:buNone/>
            </a:pPr>
            <a:r>
              <a:rPr lang="en-US" sz="1200" dirty="0">
                <a:effectLst/>
                <a:latin typeface="Segoe UI"/>
                <a:ea typeface="Aptos" panose="020B0004020202020204" pitchFamily="34" charset="0"/>
                <a:cs typeface="Segoe UI"/>
              </a:rPr>
              <a:t>They also include standard compliance controls, allowing users to search and export Copilot interactions, log user activities, and apply retention or deletion policies. </a:t>
            </a:r>
          </a:p>
          <a:p>
            <a:pPr marL="285750" marR="0" indent="-285750">
              <a:lnSpc>
                <a:spcPct val="107000"/>
              </a:lnSpc>
              <a:spcBef>
                <a:spcPts val="0"/>
              </a:spcBef>
              <a:spcAft>
                <a:spcPts val="800"/>
              </a:spcAft>
              <a:buFont typeface="Arial" panose="020B0604020202020204" pitchFamily="34" charset="0"/>
              <a:buChar char="•"/>
            </a:pPr>
            <a:endParaRPr lang="en-US" sz="1200" dirty="0">
              <a:effectLst/>
              <a:latin typeface="Segoe UI" panose="020B0502040204020203" pitchFamily="34" charset="0"/>
              <a:ea typeface="Aptos" panose="020B0004020202020204" pitchFamily="34" charset="0"/>
            </a:endParaRPr>
          </a:p>
          <a:p>
            <a:pPr marL="0" marR="0" indent="0">
              <a:lnSpc>
                <a:spcPct val="107000"/>
              </a:lnSpc>
              <a:spcBef>
                <a:spcPts val="0"/>
              </a:spcBef>
              <a:spcAft>
                <a:spcPts val="800"/>
              </a:spcAft>
              <a:buFont typeface="Arial" panose="020B0604020202020204" pitchFamily="34" charset="0"/>
              <a:buNone/>
            </a:pPr>
            <a:r>
              <a:rPr lang="en-US" sz="1200" b="1" dirty="0">
                <a:effectLst/>
                <a:latin typeface="Segoe UI"/>
                <a:ea typeface="Aptos" panose="020B0004020202020204" pitchFamily="34" charset="0"/>
                <a:cs typeface="Segoe UI"/>
              </a:rPr>
              <a:t>Microsoft 365 Business Premium offers comprehensive security controls </a:t>
            </a:r>
            <a:r>
              <a:rPr lang="en-US" sz="1200" b="0" dirty="0">
                <a:effectLst/>
                <a:latin typeface="Segoe UI"/>
                <a:ea typeface="Aptos" panose="020B0004020202020204" pitchFamily="34" charset="0"/>
                <a:cs typeface="Segoe UI"/>
              </a:rPr>
              <a:t>which includes everything in Business Basic and Business Standard plus more. </a:t>
            </a:r>
            <a:r>
              <a:rPr lang="en-US" sz="1200" dirty="0">
                <a:effectLst/>
                <a:latin typeface="Segoe UI"/>
                <a:ea typeface="Aptos" panose="020B0004020202020204" pitchFamily="34" charset="0"/>
                <a:cs typeface="Segoe UI"/>
              </a:rPr>
              <a:t>Conditional Access with Entra ID builds on MFA, case management and legal hold add more capabilities to searching and exporting Copilot interactions. </a:t>
            </a:r>
          </a:p>
          <a:p>
            <a:pPr marL="285750" marR="0" indent="-285750">
              <a:lnSpc>
                <a:spcPct val="107000"/>
              </a:lnSpc>
              <a:spcBef>
                <a:spcPts val="0"/>
              </a:spcBef>
              <a:spcAft>
                <a:spcPts val="800"/>
              </a:spcAft>
              <a:buFont typeface="Arial" panose="020B0604020202020204" pitchFamily="34" charset="0"/>
              <a:buChar char="•"/>
            </a:pPr>
            <a:endParaRPr lang="en-US" sz="1200" dirty="0">
              <a:effectLst/>
              <a:latin typeface="Segoe UI" panose="020B0502040204020203" pitchFamily="34" charset="0"/>
              <a:ea typeface="Aptos" panose="020B0004020202020204" pitchFamily="34" charset="0"/>
            </a:endParaRPr>
          </a:p>
          <a:p>
            <a:pPr marL="0" indent="0">
              <a:lnSpc>
                <a:spcPct val="107000"/>
              </a:lnSpc>
              <a:spcAft>
                <a:spcPts val="800"/>
              </a:spcAft>
              <a:buFont typeface="Arial" panose="020B0604020202020204" pitchFamily="34" charset="0"/>
              <a:buNone/>
            </a:pPr>
            <a:r>
              <a:rPr lang="en-US" sz="1200" dirty="0">
                <a:latin typeface="Segoe UI"/>
                <a:ea typeface="Aptos" panose="020B0004020202020204" pitchFamily="34" charset="0"/>
                <a:cs typeface="Segoe UI"/>
              </a:rPr>
              <a:t>Business Premium also</a:t>
            </a:r>
            <a:r>
              <a:rPr lang="en-US" sz="1200" dirty="0">
                <a:effectLst/>
                <a:latin typeface="Segoe UI"/>
                <a:ea typeface="Aptos" panose="020B0004020202020204" pitchFamily="34" charset="0"/>
                <a:cs typeface="Segoe UI"/>
              </a:rPr>
              <a:t> allows the use of Manual Sensitivity and Retention labels for files and emails. Users</a:t>
            </a:r>
            <a:r>
              <a:rPr lang="en-US" sz="1200" dirty="0">
                <a:latin typeface="Segoe UI"/>
                <a:ea typeface="Aptos" panose="020B0004020202020204" pitchFamily="34" charset="0"/>
                <a:cs typeface="Segoe UI"/>
              </a:rPr>
              <a:t> can protect access to sensitive data in Copilot interactions with Data Loss Prevention policies.</a:t>
            </a:r>
          </a:p>
          <a:p>
            <a:pPr marL="285750" marR="0" indent="-285750">
              <a:lnSpc>
                <a:spcPct val="107000"/>
              </a:lnSpc>
              <a:spcBef>
                <a:spcPts val="0"/>
              </a:spcBef>
              <a:spcAft>
                <a:spcPts val="800"/>
              </a:spcAft>
              <a:buFont typeface="Arial" panose="020B0604020202020204" pitchFamily="34" charset="0"/>
              <a:buChar char="•"/>
            </a:pPr>
            <a:endParaRPr lang="en-US" sz="1200" dirty="0">
              <a:effectLst/>
              <a:latin typeface="Segoe UI" panose="020B0502040204020203" pitchFamily="34" charset="0"/>
              <a:ea typeface="Aptos" panose="020B0004020202020204" pitchFamily="34" charset="0"/>
            </a:endParaRPr>
          </a:p>
          <a:p>
            <a:pPr marL="0" marR="0" indent="0">
              <a:lnSpc>
                <a:spcPct val="107000"/>
              </a:lnSpc>
              <a:spcBef>
                <a:spcPts val="0"/>
              </a:spcBef>
              <a:spcAft>
                <a:spcPts val="800"/>
              </a:spcAft>
              <a:buFont typeface="Arial" panose="020B0604020202020204" pitchFamily="34" charset="0"/>
              <a:buNone/>
            </a:pPr>
            <a:r>
              <a:rPr lang="en-US" sz="1200" dirty="0">
                <a:effectLst/>
                <a:latin typeface="Segoe UI"/>
                <a:ea typeface="Aptos" panose="020B0004020202020204" pitchFamily="34" charset="0"/>
                <a:cs typeface="Segoe UI"/>
              </a:rPr>
              <a:t>This slide provides a high-level overview of the controls, but there are additional add-on features and controls available with Office/Microsoft 365 for Copilot.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B02B9B-5409-442C-A402-05B958A92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6851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95D5610-11A7-D648-9E19-D3CB8C10C1A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2025-04-23 9:08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173936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emf"/><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765" r="1176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a:ext>
            </a:extLst>
          </a:blip>
          <a:srcRect l="3677" t="41133" r="34559" b="20191"/>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rainbow colored logo on a black background&#10;&#10;Description automatically generated">
            <a:extLst>
              <a:ext uri="{FF2B5EF4-FFF2-40B4-BE49-F238E27FC236}">
                <a16:creationId xmlns:a16="http://schemas.microsoft.com/office/drawing/2014/main" id="{05BE0791-80D1-1E71-0D66-E138D9AA311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8887" y="2562822"/>
            <a:ext cx="539617" cy="539617"/>
          </a:xfrm>
          <a:prstGeom prst="rect">
            <a:avLst/>
          </a:prstGeom>
        </p:spPr>
      </p:pic>
    </p:spTree>
    <p:extLst>
      <p:ext uri="{BB962C8B-B14F-4D97-AF65-F5344CB8AC3E}">
        <p14:creationId xmlns:p14="http://schemas.microsoft.com/office/powerpoint/2010/main" val="2365327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5" name="Picture 4" descr="A rainbow colored logo on a black background&#10;&#10;Description automatically generated">
            <a:extLst>
              <a:ext uri="{FF2B5EF4-FFF2-40B4-BE49-F238E27FC236}">
                <a16:creationId xmlns:a16="http://schemas.microsoft.com/office/drawing/2014/main" id="{8F5D48D4-68C8-E7DD-5132-34A2E64343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7836973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819602"/>
            <a:ext cx="5511623" cy="1218795"/>
          </a:xfrm>
          <a:noFill/>
        </p:spPr>
        <p:txBody>
          <a:bodyPr wrap="square" lIns="0" tIns="0" rIns="0" bIns="0" anchor="t" anchorCtr="0">
            <a:spAutoFit/>
          </a:bodyPr>
          <a:lstStyle>
            <a:lvl1pPr>
              <a:defRPr sz="4400" spc="-50" baseline="0">
                <a:solidFill>
                  <a:schemeClr val="accent2"/>
                </a:solidFill>
                <a:latin typeface="+mj-lt"/>
                <a:cs typeface="Segoe UI" panose="020B0502040204020203" pitchFamily="34" charset="0"/>
              </a:defRPr>
            </a:lvl1pPr>
          </a:lstStyle>
          <a:p>
            <a:r>
              <a:rPr lang="en-US"/>
              <a:t>Event name or presentation title </a:t>
            </a:r>
          </a:p>
        </p:txBody>
      </p:sp>
      <p:sp>
        <p:nvSpPr>
          <p:cNvPr id="6" name="Text Placeholder 5">
            <a:extLst>
              <a:ext uri="{FF2B5EF4-FFF2-40B4-BE49-F238E27FC236}">
                <a16:creationId xmlns:a16="http://schemas.microsoft.com/office/drawing/2014/main" id="{2FCD9793-D51A-F018-B26B-1545404B31EE}"/>
              </a:ext>
            </a:extLst>
          </p:cNvPr>
          <p:cNvSpPr>
            <a:spLocks noGrp="1"/>
          </p:cNvSpPr>
          <p:nvPr>
            <p:ph type="body" sz="quarter" idx="10" hasCustomPrompt="1"/>
          </p:nvPr>
        </p:nvSpPr>
        <p:spPr>
          <a:xfrm>
            <a:off x="584199" y="2410027"/>
            <a:ext cx="4927425" cy="409575"/>
          </a:xfrm>
        </p:spPr>
        <p:txBody>
          <a:bodyPr lIns="0" rIns="0">
            <a:noAutofit/>
          </a:bodyPr>
          <a:lstStyle>
            <a:lvl1pPr marL="0" indent="0">
              <a:buNone/>
              <a:defRPr sz="1800" b="1" i="0">
                <a:latin typeface="Segoe UI Semibold" panose="020B0502040204020203" pitchFamily="34" charset="0"/>
                <a:cs typeface="Segoe UI Semibold" panose="020B0502040204020203"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Title</a:t>
            </a:r>
          </a:p>
        </p:txBody>
      </p:sp>
      <p:sp>
        <p:nvSpPr>
          <p:cNvPr id="8" name="Text Placeholder 5">
            <a:extLst>
              <a:ext uri="{FF2B5EF4-FFF2-40B4-BE49-F238E27FC236}">
                <a16:creationId xmlns:a16="http://schemas.microsoft.com/office/drawing/2014/main" id="{21BE8C58-06F2-B428-AD68-DCB91DEE7A33}"/>
              </a:ext>
            </a:extLst>
          </p:cNvPr>
          <p:cNvSpPr>
            <a:spLocks noGrp="1"/>
          </p:cNvSpPr>
          <p:nvPr>
            <p:ph type="body" sz="quarter" idx="11" hasCustomPrompt="1"/>
          </p:nvPr>
        </p:nvSpPr>
        <p:spPr>
          <a:xfrm>
            <a:off x="584200" y="6081713"/>
            <a:ext cx="1749098" cy="204788"/>
          </a:xfrm>
        </p:spPr>
        <p:txBody>
          <a:bodyPr lIns="0" rIns="0">
            <a:noAutofit/>
          </a:bodyPr>
          <a:lstStyle>
            <a:lvl1pPr marL="0" indent="0">
              <a:buNone/>
              <a:defRPr sz="1100" b="0" i="0">
                <a:latin typeface="Segoe UI" panose="020B0502040204020203" pitchFamily="34" charset="0"/>
                <a:cs typeface="Segoe UI" panose="020B0502040204020203"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Insert text here</a:t>
            </a:r>
          </a:p>
        </p:txBody>
      </p:sp>
    </p:spTree>
    <p:extLst>
      <p:ext uri="{BB962C8B-B14F-4D97-AF65-F5344CB8AC3E}">
        <p14:creationId xmlns:p14="http://schemas.microsoft.com/office/powerpoint/2010/main" val="28778168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pic>
        <p:nvPicPr>
          <p:cNvPr id="4" name="Picture 3" descr="A rainbow colored logo on a black background&#10;&#10;Description automatically generated">
            <a:extLst>
              <a:ext uri="{FF2B5EF4-FFF2-40B4-BE49-F238E27FC236}">
                <a16:creationId xmlns:a16="http://schemas.microsoft.com/office/drawing/2014/main" id="{FC1991CB-5F9D-1CCE-D823-76489CAAA08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26233998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78115"/>
            <a:ext cx="547395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1236309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286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2943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r>
              <a:rPr lang="en-US"/>
              <a:t>Journey to Copilot</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9264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8531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8284" r="37862"/>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0320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28290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 t="9553" r="-5" b="21753"/>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1" name="Group 10">
            <a:extLst>
              <a:ext uri="{FF2B5EF4-FFF2-40B4-BE49-F238E27FC236}">
                <a16:creationId xmlns:a16="http://schemas.microsoft.com/office/drawing/2014/main" id="{EA727BF0-05C5-E783-1FA3-E34ADE78C90E}"/>
              </a:ext>
            </a:extLst>
          </p:cNvPr>
          <p:cNvGrpSpPr/>
          <p:nvPr userDrawn="1"/>
        </p:nvGrpSpPr>
        <p:grpSpPr>
          <a:xfrm>
            <a:off x="8694674" y="636943"/>
            <a:ext cx="2996945" cy="427721"/>
            <a:chOff x="8694674" y="636943"/>
            <a:chExt cx="2996945" cy="427721"/>
          </a:xfrm>
        </p:grpSpPr>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D012DBBA-2919-315E-CDE6-61539CD3D3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1661672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r>
              <a:rPr lang="en-US"/>
              <a:t>Journey to Copilot</a:t>
            </a:r>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169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174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10383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3122774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801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7152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r>
              <a:rPr lang="en-US"/>
              <a:t>Journey to Copilot</a:t>
            </a:r>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0204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r>
              <a:rPr lang="en-US"/>
              <a:t>Journey to Copilot</a:t>
            </a:r>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315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r>
              <a:rPr lang="en-US"/>
              <a:t>Journey to Copilot</a:t>
            </a:r>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7157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_N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500856" y="951639"/>
            <a:ext cx="5595144" cy="802903"/>
          </a:xfrm>
        </p:spPr>
        <p:txBody>
          <a:bodyPr vert="horz" lIns="0" tIns="45720" rIns="0" bIns="45720" rtlCol="0" anchor="t">
            <a:noAutofit/>
          </a:bodyPr>
          <a:lstStyle>
            <a:lvl1pPr>
              <a:defRPr lang="en-US" sz="2800" dirty="0">
                <a:latin typeface="+mj-lt"/>
              </a:defRPr>
            </a:lvl1pPr>
          </a:lstStyle>
          <a:p>
            <a:pPr marL="0" lvl="0">
              <a:spcBef>
                <a:spcPts val="1200"/>
              </a:spcBef>
              <a:spcAft>
                <a:spcPts val="600"/>
              </a:spcAft>
            </a:pPr>
            <a:r>
              <a:rPr lang="en-US"/>
              <a:t>Click to edit Master title style</a:t>
            </a:r>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964690"/>
      </p:ext>
    </p:extLst>
  </p:cSld>
  <p:clrMapOvr>
    <a:masterClrMapping/>
  </p:clrMapOvr>
  <p:extLst>
    <p:ext uri="{DCECCB84-F9BA-43D5-87BE-67443E8EF086}">
      <p15:sldGuideLst xmlns:p15="http://schemas.microsoft.com/office/powerpoint/2012/main">
        <p15:guide id="1" orient="horz" pos="132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905945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r>
              <a:rPr lang="en-US"/>
              <a:t>Journey to Copilot</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072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r>
              <a:rPr lang="en-US"/>
              <a:t>Journey to Copilot</a:t>
            </a:r>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6157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r>
              <a:rPr lang="en-US"/>
              <a:t>Journey to Copilot</a:t>
            </a:r>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498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4084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943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8418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61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9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00264892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pic>
        <p:nvPicPr>
          <p:cNvPr id="6" name="Picture 5" descr="A close-up of a white board&#10;&#10;Description automatically generated">
            <a:extLst>
              <a:ext uri="{FF2B5EF4-FFF2-40B4-BE49-F238E27FC236}">
                <a16:creationId xmlns:a16="http://schemas.microsoft.com/office/drawing/2014/main" id="{6E646153-32F9-AB0C-1204-90B32B4BF30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73" r="473" b="1774"/>
          <a:stretch/>
        </p:blipFill>
        <p:spPr>
          <a:xfrm>
            <a:off x="0" y="0"/>
            <a:ext cx="12192000" cy="6858000"/>
          </a:xfrm>
          <a:prstGeom prst="rect">
            <a:avLst/>
          </a:prstGeom>
        </p:spPr>
      </p:pic>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403986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Assess_Detail Layou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6CCC1-C938-23FB-3A1E-5B443A95B036}"/>
              </a:ext>
            </a:extLst>
          </p:cNvPr>
          <p:cNvSpPr>
            <a:spLocks noGrp="1"/>
          </p:cNvSpPr>
          <p:nvPr>
            <p:ph type="title"/>
          </p:nvPr>
        </p:nvSpPr>
        <p:spPr>
          <a:xfrm>
            <a:off x="549274" y="508007"/>
            <a:ext cx="10058400" cy="340362"/>
          </a:xfrm>
        </p:spPr>
        <p:txBody>
          <a:bodyPr/>
          <a:lstStyle>
            <a:lvl1pPr algn="l" defTabSz="914400" rtl="0" eaLnBrk="1" latinLnBrk="0" hangingPunct="1">
              <a:lnSpc>
                <a:spcPct val="90000"/>
              </a:lnSpc>
              <a:spcBef>
                <a:spcPct val="0"/>
              </a:spcBef>
              <a:buNone/>
              <a:defRPr lang="en-US" sz="2600" kern="1200" spc="-50" baseline="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5D0C276F-9505-2692-C5F8-3C70ACAFCA1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Journey to Copilot</a:t>
            </a:r>
          </a:p>
        </p:txBody>
      </p:sp>
      <p:sp>
        <p:nvSpPr>
          <p:cNvPr id="4" name="Slide Number Placeholder 3">
            <a:extLst>
              <a:ext uri="{FF2B5EF4-FFF2-40B4-BE49-F238E27FC236}">
                <a16:creationId xmlns:a16="http://schemas.microsoft.com/office/drawing/2014/main" id="{C950F4E5-2E15-05E2-2A39-1C3950D8D80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21" name="Text Placeholder 5">
            <a:extLst>
              <a:ext uri="{FF2B5EF4-FFF2-40B4-BE49-F238E27FC236}">
                <a16:creationId xmlns:a16="http://schemas.microsoft.com/office/drawing/2014/main" id="{5EF3BD5D-AB42-63F1-048C-CC6A96E2E947}"/>
              </a:ext>
            </a:extLst>
          </p:cNvPr>
          <p:cNvSpPr>
            <a:spLocks noGrp="1"/>
          </p:cNvSpPr>
          <p:nvPr>
            <p:ph type="body" sz="quarter" idx="25"/>
          </p:nvPr>
        </p:nvSpPr>
        <p:spPr>
          <a:xfrm>
            <a:off x="549274" y="933013"/>
            <a:ext cx="10058400" cy="520057"/>
          </a:xfrm>
        </p:spPr>
        <p:txBody>
          <a:bodyPr/>
          <a:lstStyle>
            <a:lvl1pPr>
              <a:spcBef>
                <a:spcPts val="600"/>
              </a:spcBef>
              <a:spcAft>
                <a:spcPts val="300"/>
              </a:spcAft>
              <a:defRPr sz="1600"/>
            </a:lvl1pPr>
            <a:lvl2pPr>
              <a:spcAft>
                <a:spcPts val="300"/>
              </a:spcAft>
              <a:defRPr sz="1600" spc="0" baseline="0">
                <a:gradFill>
                  <a:gsLst>
                    <a:gs pos="6000">
                      <a:srgbClr val="14B1FF"/>
                    </a:gs>
                    <a:gs pos="100000">
                      <a:srgbClr val="2976DB"/>
                    </a:gs>
                  </a:gsLst>
                  <a:lin ang="0" scaled="0"/>
                </a:gradFill>
              </a:defRPr>
            </a:lvl2pPr>
            <a:lvl3pPr>
              <a:spcBef>
                <a:spcPts val="300"/>
              </a:spcBef>
              <a:spcAft>
                <a:spcPts val="300"/>
              </a:spcAft>
              <a:defRPr sz="1000"/>
            </a:lvl3pPr>
            <a:lvl4pPr>
              <a:spcAft>
                <a:spcPts val="300"/>
              </a:spcAft>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9AD98987-F6E6-1404-C67F-9E4DD6984CD0}"/>
              </a:ext>
            </a:extLst>
          </p:cNvPr>
          <p:cNvSpPr/>
          <p:nvPr userDrawn="1"/>
        </p:nvSpPr>
        <p:spPr>
          <a:xfrm>
            <a:off x="0" y="6718300"/>
            <a:ext cx="12192000" cy="137160"/>
          </a:xfrm>
          <a:prstGeom prst="rect">
            <a:avLst/>
          </a:prstGeom>
          <a:gradFill>
            <a:gsLst>
              <a:gs pos="6000">
                <a:srgbClr val="14B1FF"/>
              </a:gs>
              <a:gs pos="100000">
                <a:srgbClr val="2976DB"/>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9" name="Text Placeholder 18">
            <a:extLst>
              <a:ext uri="{FF2B5EF4-FFF2-40B4-BE49-F238E27FC236}">
                <a16:creationId xmlns:a16="http://schemas.microsoft.com/office/drawing/2014/main" id="{E32F2129-7D28-A1C9-4708-25C6D14488B7}"/>
              </a:ext>
            </a:extLst>
          </p:cNvPr>
          <p:cNvSpPr>
            <a:spLocks noGrp="1"/>
          </p:cNvSpPr>
          <p:nvPr>
            <p:ph type="body" sz="quarter" idx="28"/>
          </p:nvPr>
        </p:nvSpPr>
        <p:spPr>
          <a:xfrm>
            <a:off x="549274" y="1638300"/>
            <a:ext cx="5480051"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C91EA321-E456-E577-9A5D-4FA1A6E3B5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34039" y="548639"/>
            <a:ext cx="954723" cy="954723"/>
          </a:xfrm>
          <a:prstGeom prst="rect">
            <a:avLst/>
          </a:prstGeom>
        </p:spPr>
      </p:pic>
    </p:spTree>
    <p:extLst>
      <p:ext uri="{BB962C8B-B14F-4D97-AF65-F5344CB8AC3E}">
        <p14:creationId xmlns:p14="http://schemas.microsoft.com/office/powerpoint/2010/main" val="2968642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600373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Blank - Light Gradient">
    <p:bg>
      <p:bgPr>
        <a:gradFill>
          <a:gsLst>
            <a:gs pos="0">
              <a:srgbClr val="50E6FF"/>
            </a:gs>
            <a:gs pos="100000">
              <a:srgbClr val="D59DFF"/>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35D8F7-37B3-8A61-0D77-6182149CE4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8549496"/>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Title and Content - rebui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baseline="0">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49274" y="1638301"/>
            <a:ext cx="11093451" cy="4603750"/>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361D7DC-9D69-D3C0-A342-7E96CE282816}"/>
              </a:ext>
            </a:extLst>
          </p:cNvPr>
          <p:cNvSpPr>
            <a:spLocks noGrp="1"/>
          </p:cNvSpPr>
          <p:nvPr>
            <p:ph type="sldNum" sz="quarter" idx="12"/>
          </p:nvPr>
        </p:nvSpPr>
        <p:spPr/>
        <p:txBody>
          <a:bodyPr/>
          <a:lstStyle/>
          <a:p>
            <a:fld id="{DC48A51A-34A3-4597-969C-A01C1BAEFC32}" type="slidenum">
              <a:rPr lang="en-US" smtClean="0"/>
              <a:t>‹#›</a:t>
            </a:fld>
            <a:endParaRPr lang="en-US"/>
          </a:p>
        </p:txBody>
      </p:sp>
    </p:spTree>
    <p:extLst>
      <p:ext uri="{BB962C8B-B14F-4D97-AF65-F5344CB8AC3E}">
        <p14:creationId xmlns:p14="http://schemas.microsoft.com/office/powerpoint/2010/main" val="178493426"/>
      </p:ext>
    </p:extLst>
  </p:cSld>
  <p:clrMapOvr>
    <a:masterClrMapping/>
  </p:clrMapOvr>
  <p:transition>
    <p:fade/>
  </p:transition>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Soft background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5F9204C-3F26-4B75-3C9A-C84670D7A3BF}"/>
              </a:ext>
            </a:extLst>
          </p:cNvPr>
          <p:cNvGrpSpPr/>
          <p:nvPr userDrawn="1"/>
        </p:nvGrpSpPr>
        <p:grpSpPr>
          <a:xfrm>
            <a:off x="0" y="0"/>
            <a:ext cx="12192000" cy="6858000"/>
            <a:chOff x="0" y="0"/>
            <a:chExt cx="12192000" cy="6858000"/>
          </a:xfrm>
        </p:grpSpPr>
        <p:pic>
          <p:nvPicPr>
            <p:cNvPr id="5" name="Picture 4" descr="A blurry image of a person's hand&#10;&#10;Description automatically generated">
              <a:extLst>
                <a:ext uri="{FF2B5EF4-FFF2-40B4-BE49-F238E27FC236}">
                  <a16:creationId xmlns:a16="http://schemas.microsoft.com/office/drawing/2014/main" id="{B890A04F-278F-1602-9E64-8C8C5A93D3AB}"/>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7" name="Rectangle 6">
              <a:extLst>
                <a:ext uri="{FF2B5EF4-FFF2-40B4-BE49-F238E27FC236}">
                  <a16:creationId xmlns:a16="http://schemas.microsoft.com/office/drawing/2014/main" id="{E16343BD-8AB7-4C7A-F9EE-B2FBF358D3A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816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Blank - Light Gradient">
    <p:bg>
      <p:bgPr>
        <a:gradFill>
          <a:gsLst>
            <a:gs pos="0">
              <a:srgbClr val="50E6FF"/>
            </a:gs>
            <a:gs pos="100000">
              <a:srgbClr val="D59DFF"/>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35D8F7-37B3-8A61-0D77-6182149CE4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2984170"/>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819602"/>
            <a:ext cx="5511623" cy="1218795"/>
          </a:xfrm>
          <a:noFill/>
        </p:spPr>
        <p:txBody>
          <a:bodyPr wrap="square" lIns="0" tIns="0" rIns="0" bIns="0" anchor="t" anchorCtr="0">
            <a:spAutoFit/>
          </a:bodyPr>
          <a:lstStyle>
            <a:lvl1pPr>
              <a:defRPr sz="4400" spc="-50" baseline="0">
                <a:solidFill>
                  <a:schemeClr val="accent2"/>
                </a:solidFill>
                <a:latin typeface="+mj-lt"/>
                <a:cs typeface="Segoe UI" panose="020B0502040204020203" pitchFamily="34" charset="0"/>
              </a:defRPr>
            </a:lvl1pPr>
          </a:lstStyle>
          <a:p>
            <a:r>
              <a:rPr lang="en-US"/>
              <a:t>Event name or presentation title </a:t>
            </a:r>
          </a:p>
        </p:txBody>
      </p:sp>
      <p:sp>
        <p:nvSpPr>
          <p:cNvPr id="6" name="Text Placeholder 5">
            <a:extLst>
              <a:ext uri="{FF2B5EF4-FFF2-40B4-BE49-F238E27FC236}">
                <a16:creationId xmlns:a16="http://schemas.microsoft.com/office/drawing/2014/main" id="{2FCD9793-D51A-F018-B26B-1545404B31EE}"/>
              </a:ext>
            </a:extLst>
          </p:cNvPr>
          <p:cNvSpPr>
            <a:spLocks noGrp="1"/>
          </p:cNvSpPr>
          <p:nvPr>
            <p:ph type="body" sz="quarter" idx="10" hasCustomPrompt="1"/>
          </p:nvPr>
        </p:nvSpPr>
        <p:spPr>
          <a:xfrm>
            <a:off x="584199" y="2410027"/>
            <a:ext cx="4927425" cy="409575"/>
          </a:xfrm>
        </p:spPr>
        <p:txBody>
          <a:bodyPr lIns="0" rIns="0">
            <a:noAutofit/>
          </a:bodyPr>
          <a:lstStyle>
            <a:lvl1pPr marL="0" indent="0">
              <a:buNone/>
              <a:defRPr sz="1800" b="1" i="0">
                <a:latin typeface="Segoe UI Semibold" panose="020B0502040204020203" pitchFamily="34" charset="0"/>
                <a:cs typeface="Segoe UI Semibold" panose="020B0502040204020203"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Title</a:t>
            </a:r>
          </a:p>
        </p:txBody>
      </p:sp>
      <p:sp>
        <p:nvSpPr>
          <p:cNvPr id="8" name="Text Placeholder 5">
            <a:extLst>
              <a:ext uri="{FF2B5EF4-FFF2-40B4-BE49-F238E27FC236}">
                <a16:creationId xmlns:a16="http://schemas.microsoft.com/office/drawing/2014/main" id="{21BE8C58-06F2-B428-AD68-DCB91DEE7A33}"/>
              </a:ext>
            </a:extLst>
          </p:cNvPr>
          <p:cNvSpPr>
            <a:spLocks noGrp="1"/>
          </p:cNvSpPr>
          <p:nvPr>
            <p:ph type="body" sz="quarter" idx="11" hasCustomPrompt="1"/>
          </p:nvPr>
        </p:nvSpPr>
        <p:spPr>
          <a:xfrm>
            <a:off x="584200" y="6081713"/>
            <a:ext cx="1749098" cy="204788"/>
          </a:xfrm>
        </p:spPr>
        <p:txBody>
          <a:bodyPr lIns="0" rIns="0">
            <a:noAutofit/>
          </a:bodyPr>
          <a:lstStyle>
            <a:lvl1pPr marL="0" indent="0">
              <a:buNone/>
              <a:defRPr sz="1100" b="0" i="0">
                <a:latin typeface="Segoe UI" panose="020B0502040204020203" pitchFamily="34" charset="0"/>
                <a:cs typeface="Segoe UI" panose="020B0502040204020203"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Insert text here</a:t>
            </a:r>
          </a:p>
        </p:txBody>
      </p:sp>
    </p:spTree>
    <p:extLst>
      <p:ext uri="{BB962C8B-B14F-4D97-AF65-F5344CB8AC3E}">
        <p14:creationId xmlns:p14="http://schemas.microsoft.com/office/powerpoint/2010/main" val="9978515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142461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Eyebrow and title only">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DF0EE6-10BF-3375-600E-D7D82456A675}"/>
              </a:ext>
            </a:extLst>
          </p:cNvPr>
          <p:cNvGrpSpPr/>
          <p:nvPr userDrawn="1"/>
        </p:nvGrpSpPr>
        <p:grpSpPr>
          <a:xfrm>
            <a:off x="0" y="0"/>
            <a:ext cx="12192000" cy="6858000"/>
            <a:chOff x="0" y="0"/>
            <a:chExt cx="12192000" cy="6858000"/>
          </a:xfrm>
        </p:grpSpPr>
        <p:pic>
          <p:nvPicPr>
            <p:cNvPr id="5" name="Picture 4" descr="A blurry image of a person's hand&#10;&#10;Description automatically generated">
              <a:extLst>
                <a:ext uri="{FF2B5EF4-FFF2-40B4-BE49-F238E27FC236}">
                  <a16:creationId xmlns:a16="http://schemas.microsoft.com/office/drawing/2014/main" id="{5594B1F8-FC13-CF06-C949-7E92A50B164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7" name="Rectangle 6">
              <a:extLst>
                <a:ext uri="{FF2B5EF4-FFF2-40B4-BE49-F238E27FC236}">
                  <a16:creationId xmlns:a16="http://schemas.microsoft.com/office/drawing/2014/main" id="{F3218ED4-3869-4937-C6A4-76DB2C1B9A4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5C45BD7-3F2C-830D-5256-48E37AFC511B}"/>
              </a:ext>
            </a:extLst>
          </p:cNvPr>
          <p:cNvSpPr>
            <a:spLocks noGrp="1"/>
          </p:cNvSpPr>
          <p:nvPr>
            <p:ph type="title"/>
          </p:nvPr>
        </p:nvSpPr>
        <p:spPr>
          <a:xfrm>
            <a:off x="574816" y="510988"/>
            <a:ext cx="11018520" cy="430887"/>
          </a:xfrm>
        </p:spPr>
        <p:txBody>
          <a:bodyPr/>
          <a:lstStyle/>
          <a:p>
            <a:r>
              <a:rPr lang="en-US"/>
              <a:t>Click to edit Master title style</a:t>
            </a:r>
          </a:p>
        </p:txBody>
      </p:sp>
      <p:sp>
        <p:nvSpPr>
          <p:cNvPr id="3" name="Eyebrow placeholder">
            <a:extLst>
              <a:ext uri="{FF2B5EF4-FFF2-40B4-BE49-F238E27FC236}">
                <a16:creationId xmlns:a16="http://schemas.microsoft.com/office/drawing/2014/main" id="{23E98592-EE2D-456F-76E2-F8BED7A0F24B}"/>
              </a:ext>
            </a:extLst>
          </p:cNvPr>
          <p:cNvSpPr>
            <a:spLocks noGrp="1"/>
          </p:cNvSpPr>
          <p:nvPr>
            <p:ph type="body" sz="quarter" idx="10"/>
          </p:nvPr>
        </p:nvSpPr>
        <p:spPr>
          <a:xfrm>
            <a:off x="574816" y="246888"/>
            <a:ext cx="11018838" cy="246221"/>
          </a:xfrm>
        </p:spPr>
        <p:txBody>
          <a:bodyPr/>
          <a:lstStyle>
            <a:lvl1pPr marL="0" indent="0">
              <a:buNone/>
              <a:defRPr sz="1600">
                <a:solidFill>
                  <a:schemeClr val="accent2"/>
                </a:solidFill>
                <a:latin typeface="+mj-lt"/>
              </a:defRPr>
            </a:lvl1pPr>
          </a:lstStyle>
          <a:p>
            <a:pPr lvl="0"/>
            <a:r>
              <a:rPr lang="en-US"/>
              <a:t>Click to edit Master text styles</a:t>
            </a:r>
          </a:p>
        </p:txBody>
      </p:sp>
    </p:spTree>
    <p:extLst>
      <p:ext uri="{BB962C8B-B14F-4D97-AF65-F5344CB8AC3E}">
        <p14:creationId xmlns:p14="http://schemas.microsoft.com/office/powerpoint/2010/main" val="131963789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Soft background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grpSp>
        <p:nvGrpSpPr>
          <p:cNvPr id="3" name="Group 2">
            <a:extLst>
              <a:ext uri="{FF2B5EF4-FFF2-40B4-BE49-F238E27FC236}">
                <a16:creationId xmlns:a16="http://schemas.microsoft.com/office/drawing/2014/main" id="{55F9204C-3F26-4B75-3C9A-C84670D7A3BF}"/>
              </a:ext>
            </a:extLst>
          </p:cNvPr>
          <p:cNvGrpSpPr/>
          <p:nvPr userDrawn="1"/>
        </p:nvGrpSpPr>
        <p:grpSpPr>
          <a:xfrm>
            <a:off x="0" y="0"/>
            <a:ext cx="12192000" cy="6858000"/>
            <a:chOff x="0" y="0"/>
            <a:chExt cx="12192000" cy="6858000"/>
          </a:xfrm>
        </p:grpSpPr>
        <p:pic>
          <p:nvPicPr>
            <p:cNvPr id="5" name="Picture 4" descr="A blurry image of a person's hand&#10;&#10;Description automatically generated">
              <a:extLst>
                <a:ext uri="{FF2B5EF4-FFF2-40B4-BE49-F238E27FC236}">
                  <a16:creationId xmlns:a16="http://schemas.microsoft.com/office/drawing/2014/main" id="{B890A04F-278F-1602-9E64-8C8C5A93D3AB}"/>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7" name="Rectangle 6">
              <a:extLst>
                <a:ext uri="{FF2B5EF4-FFF2-40B4-BE49-F238E27FC236}">
                  <a16:creationId xmlns:a16="http://schemas.microsoft.com/office/drawing/2014/main" id="{E16343BD-8AB7-4C7A-F9EE-B2FBF358D3A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grpSp>
    </p:spTree>
    <p:extLst>
      <p:ext uri="{BB962C8B-B14F-4D97-AF65-F5344CB8AC3E}">
        <p14:creationId xmlns:p14="http://schemas.microsoft.com/office/powerpoint/2010/main" val="194448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3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7241508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04645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19706478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71944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5574680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18184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172816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202" r="11480" b="327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71455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3802446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Journey to Copilot</a:t>
            </a:r>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53">
            <a:extLst>
              <a:ext uri="{96DAC541-7B7A-43D3-8B79-37D633B846F1}">
                <asvg:svgBlip xmlns:asvg="http://schemas.microsoft.com/office/drawing/2016/SVG/main" r:embed="rId54"/>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1451139682"/>
      </p:ext>
    </p:extLst>
  </p:cSld>
  <p:clrMap bg1="lt1" tx1="dk1" bg2="lt2" tx2="dk2" accent1="accent1" accent2="accent2" accent3="accent3" accent4="accent4" accent5="accent5" accent6="accent6" hlink="hlink" folHlink="folHlink"/>
  <p:sldLayoutIdLst>
    <p:sldLayoutId id="2147486368" r:id="rId1"/>
    <p:sldLayoutId id="2147486369" r:id="rId2"/>
    <p:sldLayoutId id="2147486370" r:id="rId3"/>
    <p:sldLayoutId id="2147486371" r:id="rId4"/>
    <p:sldLayoutId id="2147486372" r:id="rId5"/>
    <p:sldLayoutId id="2147486373" r:id="rId6"/>
    <p:sldLayoutId id="2147486374" r:id="rId7"/>
    <p:sldLayoutId id="2147486375" r:id="rId8"/>
    <p:sldLayoutId id="2147486376" r:id="rId9"/>
    <p:sldLayoutId id="2147486377" r:id="rId10"/>
    <p:sldLayoutId id="2147486572" r:id="rId11"/>
    <p:sldLayoutId id="2147486378" r:id="rId12"/>
    <p:sldLayoutId id="2147486379" r:id="rId13"/>
    <p:sldLayoutId id="2147486380" r:id="rId14"/>
    <p:sldLayoutId id="2147486381" r:id="rId15"/>
    <p:sldLayoutId id="2147486382" r:id="rId16"/>
    <p:sldLayoutId id="2147486383" r:id="rId17"/>
    <p:sldLayoutId id="2147486384" r:id="rId18"/>
    <p:sldLayoutId id="2147486385" r:id="rId19"/>
    <p:sldLayoutId id="2147486386" r:id="rId20"/>
    <p:sldLayoutId id="2147486387" r:id="rId21"/>
    <p:sldLayoutId id="2147486388" r:id="rId22"/>
    <p:sldLayoutId id="2147486389" r:id="rId23"/>
    <p:sldLayoutId id="2147486390" r:id="rId24"/>
    <p:sldLayoutId id="2147486391" r:id="rId25"/>
    <p:sldLayoutId id="2147486392" r:id="rId26"/>
    <p:sldLayoutId id="2147486393" r:id="rId27"/>
    <p:sldLayoutId id="2147486640" r:id="rId28"/>
    <p:sldLayoutId id="2147486394" r:id="rId29"/>
    <p:sldLayoutId id="2147486395" r:id="rId30"/>
    <p:sldLayoutId id="2147486396" r:id="rId31"/>
    <p:sldLayoutId id="2147486397" r:id="rId32"/>
    <p:sldLayoutId id="2147486398" r:id="rId33"/>
    <p:sldLayoutId id="2147486399" r:id="rId34"/>
    <p:sldLayoutId id="2147486400" r:id="rId35"/>
    <p:sldLayoutId id="2147486401" r:id="rId36"/>
    <p:sldLayoutId id="2147486402" r:id="rId37"/>
    <p:sldLayoutId id="2147486403" r:id="rId38"/>
    <p:sldLayoutId id="2147486638" r:id="rId39"/>
    <p:sldLayoutId id="2147486938" r:id="rId40"/>
    <p:sldLayoutId id="2147486939" r:id="rId41"/>
    <p:sldLayoutId id="2147499691" r:id="rId42"/>
    <p:sldLayoutId id="2147486953" r:id="rId43"/>
    <p:sldLayoutId id="2147486954" r:id="rId44"/>
    <p:sldLayoutId id="2147486955" r:id="rId45"/>
    <p:sldLayoutId id="2147486956" r:id="rId46"/>
    <p:sldLayoutId id="2147486957" r:id="rId47"/>
    <p:sldLayoutId id="2147499694" r:id="rId48"/>
    <p:sldLayoutId id="2147499711" r:id="rId49"/>
    <p:sldLayoutId id="2147499712" r:id="rId50"/>
    <p:sldLayoutId id="2147499713" r:id="rId5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guide id="7" orient="horz" pos="1104">
          <p15:clr>
            <a:srgbClr val="F26B43"/>
          </p15:clr>
        </p15:guide>
        <p15:guide id="8" orient="horz" pos="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aka.ms/Copilot/SMBCommunity" TargetMode="External"/><Relationship Id="rId2" Type="http://schemas.openxmlformats.org/officeDocument/2006/relationships/notesSlide" Target="../notesSlides/notesSlide1.xml"/><Relationship Id="rId1" Type="http://schemas.openxmlformats.org/officeDocument/2006/relationships/slideLayout" Target="../slideLayouts/slideLayout40.xml"/><Relationship Id="rId5" Type="http://schemas.openxmlformats.org/officeDocument/2006/relationships/hyperlink" Target="https://appsource.microsoft.com/en-us/home" TargetMode="External"/><Relationship Id="rId4" Type="http://schemas.openxmlformats.org/officeDocument/2006/relationships/hyperlink" Target="https://aka.ms/MicrosoftFastTrack"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learn.microsoft.com/sharepoint/data-access-governance-reports#sharing-links-reports" TargetMode="External"/><Relationship Id="rId13" Type="http://schemas.openxmlformats.org/officeDocument/2006/relationships/hyperlink" Target="https://learn.microsoft.com/sharepoint/data-access-governance-reports" TargetMode="External"/><Relationship Id="rId3" Type="http://schemas.openxmlformats.org/officeDocument/2006/relationships/hyperlink" Target="https://entra.microsoft.com/" TargetMode="External"/><Relationship Id="rId7" Type="http://schemas.openxmlformats.org/officeDocument/2006/relationships/hyperlink" Target="https://learn.microsoft.com/sharepoint/sharing-reports" TargetMode="External"/><Relationship Id="rId12" Type="http://schemas.openxmlformats.org/officeDocument/2006/relationships/hyperlink" Target="https://learn.microsoft.com/sharepoint/site-lifecycle-management" TargetMode="External"/><Relationship Id="rId2" Type="http://schemas.openxmlformats.org/officeDocument/2006/relationships/notesSlide" Target="../notesSlides/notesSlide9.xml"/><Relationship Id="rId16" Type="http://schemas.openxmlformats.org/officeDocument/2006/relationships/hyperlink" Target="https://learn.microsoft.com/microsoftteams/block-download-meeting-recording" TargetMode="External"/><Relationship Id="rId1" Type="http://schemas.openxmlformats.org/officeDocument/2006/relationships/slideLayout" Target="../slideLayouts/slideLayout28.xml"/><Relationship Id="rId6" Type="http://schemas.openxmlformats.org/officeDocument/2006/relationships/hyperlink" Target="https://learn.microsoft.com/sharepoint/turn-external-sharing-on-or-off" TargetMode="External"/><Relationship Id="rId11" Type="http://schemas.openxmlformats.org/officeDocument/2006/relationships/hyperlink" Target="https://learn.microsoft.com/microsoft-365/solutions/microsoft-365-limit-sharing?view=o365-worldwide#sharing-with-specific-people" TargetMode="External"/><Relationship Id="rId5" Type="http://schemas.openxmlformats.org/officeDocument/2006/relationships/hyperlink" Target="https://learn.microsoft.com/microsoftsearch/get-started-search-in-sharepoint-online" TargetMode="External"/><Relationship Id="rId15" Type="http://schemas.openxmlformats.org/officeDocument/2006/relationships/hyperlink" Target="https://learn.microsoft.com/sharepoint/block-download-from-sites" TargetMode="External"/><Relationship Id="rId10" Type="http://schemas.openxmlformats.org/officeDocument/2006/relationships/hyperlink" Target="https://learn.microsoft.com/microsoft-365/solutions/microsoft-365-limit-sharing?view=o365-worldwide" TargetMode="External"/><Relationship Id="rId4" Type="http://schemas.openxmlformats.org/officeDocument/2006/relationships/hyperlink" Target="https://learn.microsoft.com/sharepoint/restricted-sharepoint-search" TargetMode="External"/><Relationship Id="rId9" Type="http://schemas.openxmlformats.org/officeDocument/2006/relationships/hyperlink" Target="https://learn.microsoft.com/sharepoint/change-default-sharing-link" TargetMode="External"/><Relationship Id="rId14" Type="http://schemas.openxmlformats.org/officeDocument/2006/relationships/hyperlink" Target="https://learn.microsoft.com/SharePoint/restricted-access-control"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learn.microsoft.com/microsoft-365/solutions/microsoft-365-limit-sharing?view=o365-worldwide" TargetMode="External"/><Relationship Id="rId13" Type="http://schemas.openxmlformats.org/officeDocument/2006/relationships/hyperlink" Target="https://learn.microsoft.com/sharepoint/block-download-from-sites" TargetMode="External"/><Relationship Id="rId18" Type="http://schemas.openxmlformats.org/officeDocument/2006/relationships/hyperlink" Target="https://learn.microsoft.com/purview/get-started-with-sensitivity-labels" TargetMode="External"/><Relationship Id="rId3" Type="http://schemas.openxmlformats.org/officeDocument/2006/relationships/hyperlink" Target="https://learn.microsoft.com/microsoftsearch/get-started-search-in-sharepoint-online" TargetMode="External"/><Relationship Id="rId21" Type="http://schemas.openxmlformats.org/officeDocument/2006/relationships/hyperlink" Target="https://learn.microsoft.com/purview/ediscovery-content-search" TargetMode="External"/><Relationship Id="rId7" Type="http://schemas.openxmlformats.org/officeDocument/2006/relationships/hyperlink" Target="https://learn.microsoft.com/sharepoint/change-default-sharing-link" TargetMode="External"/><Relationship Id="rId12" Type="http://schemas.openxmlformats.org/officeDocument/2006/relationships/hyperlink" Target="https://learn.microsoft.com/SharePoint/restricted-access-control" TargetMode="External"/><Relationship Id="rId17" Type="http://schemas.openxmlformats.org/officeDocument/2006/relationships/hyperlink" Target="https://support.microsoft.com/office/apply-sensitivity-labels-to-your-files-and-email-2f96e7cd-d5a4-403b-8bd7-4cc636bae0f9" TargetMode="External"/><Relationship Id="rId2" Type="http://schemas.openxmlformats.org/officeDocument/2006/relationships/notesSlide" Target="../notesSlides/notesSlide10.xml"/><Relationship Id="rId16" Type="http://schemas.openxmlformats.org/officeDocument/2006/relationships/hyperlink" Target="https://learn.microsoft.com/purview/audit-log-enable-disable" TargetMode="External"/><Relationship Id="rId20" Type="http://schemas.openxmlformats.org/officeDocument/2006/relationships/hyperlink" Target="https://learn.microsoft.com/purview/create-retention-policies?tabs=teams-retention" TargetMode="External"/><Relationship Id="rId1" Type="http://schemas.openxmlformats.org/officeDocument/2006/relationships/slideLayout" Target="../slideLayouts/slideLayout28.xml"/><Relationship Id="rId6" Type="http://schemas.openxmlformats.org/officeDocument/2006/relationships/hyperlink" Target="https://learn.microsoft.com/sharepoint/data-access-governance-reports#sharing-links-reports" TargetMode="External"/><Relationship Id="rId11" Type="http://schemas.openxmlformats.org/officeDocument/2006/relationships/hyperlink" Target="https://learn.microsoft.com/sharepoint/data-access-governance-reports" TargetMode="External"/><Relationship Id="rId5" Type="http://schemas.openxmlformats.org/officeDocument/2006/relationships/hyperlink" Target="https://learn.microsoft.com/sharepoint/sharing-reports" TargetMode="External"/><Relationship Id="rId15" Type="http://schemas.openxmlformats.org/officeDocument/2006/relationships/hyperlink" Target="https://learn.microsoft.com/purview/audit-solutions-overview" TargetMode="External"/><Relationship Id="rId10" Type="http://schemas.openxmlformats.org/officeDocument/2006/relationships/hyperlink" Target="https://learn.microsoft.com/sharepoint/site-lifecycle-management" TargetMode="External"/><Relationship Id="rId19" Type="http://schemas.openxmlformats.org/officeDocument/2006/relationships/hyperlink" Target="https://learn.microsoft.com/purview/dlp-create-deploy-policy?view=o365-worldwide" TargetMode="External"/><Relationship Id="rId4" Type="http://schemas.openxmlformats.org/officeDocument/2006/relationships/hyperlink" Target="https://learn.microsoft.com/sharepoint/turn-external-sharing-on-or-off" TargetMode="External"/><Relationship Id="rId9" Type="http://schemas.openxmlformats.org/officeDocument/2006/relationships/hyperlink" Target="https://learn.microsoft.com/microsoft-365/solutions/microsoft-365-limit-sharing?view=o365-worldwide#sharing-with-specific-people" TargetMode="External"/><Relationship Id="rId14" Type="http://schemas.openxmlformats.org/officeDocument/2006/relationships/hyperlink" Target="https://learn.microsoft.com/microsoftteams/block-download-meeting-recordi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hyperlink" Target="https://aka.ms/eBook/StateofAIChangeReadiness" TargetMode="External"/><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44.sv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s://copilot.cloud.microsoft/prompts" TargetMode="External"/><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hyperlink" Target="https://aka.ms/UserEnablementToolkit" TargetMode="External"/><Relationship Id="rId4" Type="http://schemas.openxmlformats.org/officeDocument/2006/relationships/hyperlink" Target="https://aka.ms/Copilot/ScenarioLibrary"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aka.ms/ScenarioLibrary" TargetMode="External"/><Relationship Id="rId2" Type="http://schemas.openxmlformats.org/officeDocument/2006/relationships/notesSlide" Target="../notesSlides/notesSlide17.xml"/><Relationship Id="rId1" Type="http://schemas.openxmlformats.org/officeDocument/2006/relationships/slideLayout" Target="../slideLayouts/slideLayout40.xml"/><Relationship Id="rId5" Type="http://schemas.openxmlformats.org/officeDocument/2006/relationships/image" Target="../media/image44.sv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8.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8.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hyperlink" Target="https://learn.microsoft.com/microsoft-365/admin/adoption/ai-assistance?view=o365-worldwide#upload-survey-data&amp;preserve-view=true" TargetMode="External"/><Relationship Id="rId13" Type="http://schemas.openxmlformats.org/officeDocument/2006/relationships/image" Target="../media/image69.svg"/><Relationship Id="rId3" Type="http://schemas.openxmlformats.org/officeDocument/2006/relationships/hyperlink" Target="https://learn.microsoft.com/viva/insights/org-team-insights/copilot-dashboard#readiness" TargetMode="External"/><Relationship Id="rId7" Type="http://schemas.openxmlformats.org/officeDocument/2006/relationships/hyperlink" Target="https://learn.microsoft.com/viva/insights/org-team-insights/copilot-dashboard#access-the-dashboard-in-viva-insights" TargetMode="External"/><Relationship Id="rId12"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51.xml"/><Relationship Id="rId6" Type="http://schemas.openxmlformats.org/officeDocument/2006/relationships/hyperlink" Target="https://learn.microsoft.com/viva/insights/org-team-insights/copilot-dashboard#news--research" TargetMode="External"/><Relationship Id="rId11" Type="http://schemas.openxmlformats.org/officeDocument/2006/relationships/image" Target="../media/image68.png"/><Relationship Id="rId5" Type="http://schemas.openxmlformats.org/officeDocument/2006/relationships/hyperlink" Target="https://learn.microsoft.com/viva/insights/org-team-insights/copilot-dashboard#impact" TargetMode="External"/><Relationship Id="rId10" Type="http://schemas.openxmlformats.org/officeDocument/2006/relationships/image" Target="../media/image67.png"/><Relationship Id="rId4" Type="http://schemas.openxmlformats.org/officeDocument/2006/relationships/hyperlink" Target="https://learn.microsoft.com/viva/insights/org-team-insights/copilot-dashboard#adoption" TargetMode="External"/><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hyperlink" Target="https://aka.ms/TryCopilotExtensions" TargetMode="External"/><Relationship Id="rId3" Type="http://schemas.openxmlformats.org/officeDocument/2006/relationships/slideLayout" Target="../slideLayouts/slideLayout51.xml"/><Relationship Id="rId7" Type="http://schemas.openxmlformats.org/officeDocument/2006/relationships/hyperlink" Target="https://aka.ms/TryTeamsToolkit"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learn.microsoft.com/microsoft-365-copilot/extensibility/decision-guide" TargetMode="External"/><Relationship Id="rId11" Type="http://schemas.openxmlformats.org/officeDocument/2006/relationships/image" Target="../media/image70.png"/><Relationship Id="rId5" Type="http://schemas.openxmlformats.org/officeDocument/2006/relationships/image" Target="../media/image69.svg"/><Relationship Id="rId10" Type="http://schemas.microsoft.com/office/2017/04/relationships/track" Target="../media/track1.vtt"/><Relationship Id="rId4" Type="http://schemas.openxmlformats.org/officeDocument/2006/relationships/image" Target="../media/image43.png"/><Relationship Id="rId9" Type="http://schemas.openxmlformats.org/officeDocument/2006/relationships/hyperlink" Target="https://learn.microsoft.com/microsoft-365-copilot/extensibility/"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aka.ms/CopilotStudioWorkshop" TargetMode="External"/><Relationship Id="rId7"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1.xml"/><Relationship Id="rId6" Type="http://schemas.openxmlformats.org/officeDocument/2006/relationships/hyperlink" Target="https://powerplatformpartners.transform.microsoft.com/gtm/lowcode/copilot-studio" TargetMode="External"/><Relationship Id="rId5" Type="http://schemas.openxmlformats.org/officeDocument/2006/relationships/hyperlink" Target="https://aka.ms/CopilotStudioInADay" TargetMode="External"/><Relationship Id="rId4" Type="http://schemas.openxmlformats.org/officeDocument/2006/relationships/hyperlink" Target="https://aka.ms/CopilotStudioTraining"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aka.ms/SMBCommunitySignUp" TargetMode="External"/><Relationship Id="rId1" Type="http://schemas.openxmlformats.org/officeDocument/2006/relationships/slideLayout" Target="../slideLayouts/slideLayout49.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https://adoption.microsoft.com/copilot/smb" TargetMode="External"/><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hyperlink" Target="https://aka.ms/CopilotSMB/ChecklistforSuccess" TargetMode="External"/><Relationship Id="rId4" Type="http://schemas.openxmlformats.org/officeDocument/2006/relationships/image" Target="../media/image35.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setup.cloud.microsoft/copilot-for-microsoft-365/setup-guide" TargetMode="External"/><Relationship Id="rId1" Type="http://schemas.openxmlformats.org/officeDocument/2006/relationships/slideLayout" Target="../slideLayouts/slideLayout29.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3C24757-3B0C-6009-4F3F-1F4AE35BE208}"/>
              </a:ext>
              <a:ext uri="{C183D7F6-B498-43B3-948B-1728B52AA6E4}">
                <adec:decorative xmlns:adec="http://schemas.microsoft.com/office/drawing/2017/decorative" val="1"/>
              </a:ext>
            </a:extLst>
          </p:cNvPr>
          <p:cNvSpPr/>
          <p:nvPr/>
        </p:nvSpPr>
        <p:spPr>
          <a:xfrm>
            <a:off x="454396" y="1244301"/>
            <a:ext cx="11317394" cy="4624871"/>
          </a:xfrm>
          <a:prstGeom prst="roundRect">
            <a:avLst>
              <a:gd name="adj" fmla="val 2886"/>
            </a:avLst>
          </a:prstGeom>
          <a:solidFill>
            <a:schemeClr val="bg1"/>
          </a:solidFill>
          <a:ln>
            <a:noFill/>
          </a:ln>
          <a:effectLst>
            <a:outerShdw blurRad="63500" dist="127000" dir="2700000" algn="tl"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45720" rtlCol="0" anchor="t"/>
          <a:lstStyle/>
          <a:p>
            <a:pPr defTabSz="914367">
              <a:spcAft>
                <a:spcPts val="300"/>
              </a:spcAf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At Microsoft, we are dedicated to your success with</a:t>
            </a:r>
            <a:r>
              <a:rPr lang="en-US" sz="1400" dirty="0">
                <a:solidFill>
                  <a:srgbClr val="000000"/>
                </a:solidFill>
                <a:latin typeface="Segoe UI"/>
              </a:rPr>
              <a:t> </a:t>
            </a:r>
            <a:r>
              <a:rPr kumimoji="0" lang="en-US" sz="1400" b="0" i="0" u="none" strike="noStrike" kern="1200" cap="none" spc="0" normalizeH="0" baseline="0" noProof="0" dirty="0">
                <a:ln>
                  <a:noFill/>
                </a:ln>
                <a:solidFill>
                  <a:srgbClr val="000000"/>
                </a:solidFill>
                <a:effectLst/>
                <a:uLnTx/>
                <a:uFillTx/>
                <a:latin typeface="Segoe UI"/>
                <a:ea typeface="+mn-ea"/>
                <a:cs typeface="+mn-cs"/>
              </a:rPr>
              <a:t>Microsoft 365 </a:t>
            </a:r>
            <a:r>
              <a:rPr lang="en-US" sz="1400" dirty="0">
                <a:solidFill>
                  <a:srgbClr val="000000"/>
                </a:solidFill>
                <a:latin typeface="Segoe UI"/>
              </a:rPr>
              <a:t>Copilot </a:t>
            </a:r>
            <a:r>
              <a:rPr kumimoji="0" lang="en-US" sz="1400" b="0" i="0" u="none" strike="noStrike" kern="1200" cap="none" spc="0" normalizeH="0" baseline="0" noProof="0" dirty="0">
                <a:ln>
                  <a:noFill/>
                </a:ln>
                <a:solidFill>
                  <a:srgbClr val="000000"/>
                </a:solidFill>
                <a:effectLst/>
                <a:uLnTx/>
                <a:uFillTx/>
                <a:latin typeface="Segoe UI"/>
                <a:ea typeface="+mn-ea"/>
                <a:cs typeface="+mn-cs"/>
              </a:rPr>
              <a:t>and our suite of cloud services. We have created the</a:t>
            </a:r>
            <a:r>
              <a:rPr lang="en-US" sz="1400" dirty="0">
                <a:solidFill>
                  <a:srgbClr val="000000"/>
                </a:solidFill>
                <a:latin typeface="Segoe UI"/>
              </a:rPr>
              <a:t> Copilot Success Kit for Small and Medium Business with the reference guidance we believe will help you to be successful. Combined with your own staff, this guidance will allow you to safely and successfully embark upon your journey to AI transformation. You are not alone – we are also here to help. For assistance you can: </a:t>
            </a:r>
          </a:p>
          <a:p>
            <a:pPr marL="0" marR="0" lvl="0" indent="0" algn="l" defTabSz="914367" rtl="0" eaLnBrk="1" fontAlgn="auto" latinLnBrk="0" hangingPunct="1">
              <a:lnSpc>
                <a:spcPct val="100000"/>
              </a:lnSpc>
              <a:spcBef>
                <a:spcPts val="0"/>
              </a:spcBef>
              <a:spcAft>
                <a:spcPts val="300"/>
              </a:spcAft>
              <a:buClrTx/>
              <a:buSzTx/>
              <a:buFontTx/>
              <a:buNone/>
              <a:tabLst/>
              <a:defRPr/>
            </a:pPr>
            <a:endParaRPr lang="en-US" sz="1400" dirty="0">
              <a:solidFill>
                <a:srgbClr val="000000"/>
              </a:solidFill>
              <a:latin typeface="Segoe UI"/>
            </a:endParaRPr>
          </a:p>
          <a:p>
            <a:pPr marL="742950" lvl="1" indent="-285750" defTabSz="914367">
              <a:spcAft>
                <a:spcPts val="300"/>
              </a:spcAft>
              <a:buFont typeface="Arial" panose="020B0604020202020204" pitchFamily="34" charset="0"/>
              <a:buChar char="•"/>
              <a:defRPr/>
            </a:pPr>
            <a:r>
              <a:rPr lang="en-US" sz="1400" dirty="0">
                <a:solidFill>
                  <a:srgbClr val="000000"/>
                </a:solidFill>
                <a:latin typeface="Segoe UI"/>
              </a:rPr>
              <a:t>Ask questions in the </a:t>
            </a:r>
            <a:r>
              <a:rPr lang="en-US" sz="1400" dirty="0">
                <a:solidFill>
                  <a:schemeClr val="accent6"/>
                </a:solidFill>
                <a:latin typeface="Segoe UI"/>
                <a:hlinkClick r:id="rId3">
                  <a:extLst>
                    <a:ext uri="{A12FA001-AC4F-418D-AE19-62706E023703}">
                      <ahyp:hlinkClr xmlns:ahyp="http://schemas.microsoft.com/office/drawing/2018/hyperlinkcolor" val="tx"/>
                    </a:ext>
                  </a:extLst>
                </a:hlinkClick>
              </a:rPr>
              <a:t>Copilot for Small and Medium Business</a:t>
            </a:r>
            <a:r>
              <a:rPr lang="en-US" sz="1400" dirty="0">
                <a:solidFill>
                  <a:schemeClr val="accent4"/>
                </a:solidFill>
                <a:latin typeface="Segoe UI"/>
              </a:rPr>
              <a:t> </a:t>
            </a:r>
            <a:r>
              <a:rPr lang="en-US" sz="1400" dirty="0">
                <a:solidFill>
                  <a:srgbClr val="000000"/>
                </a:solidFill>
                <a:latin typeface="Segoe UI"/>
              </a:rPr>
              <a:t>forum on the Microsoft Tech Community</a:t>
            </a:r>
          </a:p>
          <a:p>
            <a:pPr marL="742950" lvl="1" indent="-285750" defTabSz="914367">
              <a:spcAft>
                <a:spcPts val="300"/>
              </a:spcAft>
              <a:buFont typeface="Arial" panose="020B0604020202020204" pitchFamily="34" charset="0"/>
              <a:buChar char="•"/>
              <a:defRPr/>
            </a:pPr>
            <a:r>
              <a:rPr lang="en-US" sz="1400" dirty="0">
                <a:solidFill>
                  <a:srgbClr val="000000"/>
                </a:solidFill>
                <a:latin typeface="Segoe UI"/>
              </a:rPr>
              <a:t>Leverage </a:t>
            </a:r>
            <a:r>
              <a:rPr lang="en-US" sz="1400" dirty="0">
                <a:solidFill>
                  <a:schemeClr val="accent6"/>
                </a:solidFill>
                <a:latin typeface="Segoe UI"/>
                <a:hlinkClick r:id="rId4">
                  <a:extLst>
                    <a:ext uri="{A12FA001-AC4F-418D-AE19-62706E023703}">
                      <ahyp:hlinkClr xmlns:ahyp="http://schemas.microsoft.com/office/drawing/2018/hyperlinkcolor" val="tx"/>
                    </a:ext>
                  </a:extLst>
                </a:hlinkClick>
              </a:rPr>
              <a:t>FastTrack</a:t>
            </a:r>
            <a:r>
              <a:rPr lang="en-US" sz="1400" dirty="0">
                <a:solidFill>
                  <a:srgbClr val="000000"/>
                </a:solidFill>
                <a:latin typeface="Segoe UI"/>
              </a:rPr>
              <a:t> if you have 150 licenses or more</a:t>
            </a:r>
          </a:p>
          <a:p>
            <a:pPr marL="742950" lvl="1" indent="-285750" defTabSz="914367">
              <a:spcAft>
                <a:spcPts val="300"/>
              </a:spcAft>
              <a:buFont typeface="Arial" panose="020B0604020202020204" pitchFamily="34" charset="0"/>
              <a:buChar char="•"/>
              <a:defRPr/>
            </a:pPr>
            <a:r>
              <a:rPr lang="en-US" sz="1400" dirty="0">
                <a:solidFill>
                  <a:srgbClr val="000000"/>
                </a:solidFill>
                <a:latin typeface="Segoe UI"/>
              </a:rPr>
              <a:t>Engage a Microsoft Partner </a:t>
            </a:r>
            <a:r>
              <a:rPr lang="en-US" sz="1400" dirty="0">
                <a:solidFill>
                  <a:schemeClr val="accent6"/>
                </a:solidFill>
                <a:latin typeface="Segoe UI"/>
                <a:hlinkClick r:id="rId5">
                  <a:extLst>
                    <a:ext uri="{A12FA001-AC4F-418D-AE19-62706E023703}">
                      <ahyp:hlinkClr xmlns:ahyp="http://schemas.microsoft.com/office/drawing/2018/hyperlinkcolor" val="tx"/>
                    </a:ext>
                  </a:extLst>
                </a:hlinkClick>
              </a:rPr>
              <a:t>here</a:t>
            </a:r>
            <a:endParaRPr lang="en-US" sz="1400" dirty="0">
              <a:solidFill>
                <a:schemeClr val="accent6"/>
              </a:solidFill>
              <a:latin typeface="Segoe UI"/>
            </a:endParaRPr>
          </a:p>
          <a:p>
            <a:pPr lvl="1" defTabSz="914367">
              <a:spcAft>
                <a:spcPts val="300"/>
              </a:spcAft>
              <a:defRPr/>
            </a:pPr>
            <a:endParaRPr lang="en-US" sz="1400" dirty="0">
              <a:solidFill>
                <a:srgbClr val="000000"/>
              </a:solidFill>
              <a:latin typeface="Segoe UI"/>
            </a:endParaRPr>
          </a:p>
          <a:p>
            <a:pPr defTabSz="914367">
              <a:spcAft>
                <a:spcPts val="300"/>
              </a:spcAft>
              <a:defRPr/>
            </a:pPr>
            <a:r>
              <a:rPr lang="en-US" sz="1400" dirty="0">
                <a:solidFill>
                  <a:srgbClr val="000000"/>
                </a:solidFill>
                <a:latin typeface="Segoe UI"/>
              </a:rPr>
              <a:t>Start assembling your team, taking foundational training, and diving into both the </a:t>
            </a:r>
            <a:r>
              <a:rPr lang="en-US" sz="1400" b="1" dirty="0">
                <a:solidFill>
                  <a:srgbClr val="000000"/>
                </a:solidFill>
                <a:latin typeface="Segoe UI"/>
              </a:rPr>
              <a:t>User enablement </a:t>
            </a:r>
            <a:r>
              <a:rPr lang="en-US" sz="1400" dirty="0">
                <a:solidFill>
                  <a:srgbClr val="000000"/>
                </a:solidFill>
                <a:latin typeface="Segoe UI"/>
              </a:rPr>
              <a:t>and </a:t>
            </a:r>
            <a:r>
              <a:rPr lang="en-US" sz="1400" b="1" dirty="0">
                <a:solidFill>
                  <a:srgbClr val="000000"/>
                </a:solidFill>
                <a:latin typeface="Segoe UI"/>
              </a:rPr>
              <a:t>Technical readiness </a:t>
            </a:r>
            <a:r>
              <a:rPr lang="en-US" sz="1400" dirty="0">
                <a:solidFill>
                  <a:srgbClr val="000000"/>
                </a:solidFill>
                <a:latin typeface="Segoe UI"/>
                <a:ea typeface="+mn-lt"/>
                <a:cs typeface="Segoe UI"/>
              </a:rPr>
              <a:t>sections with</a:t>
            </a:r>
            <a:r>
              <a:rPr lang="en-US" sz="1400" dirty="0">
                <a:solidFill>
                  <a:srgbClr val="000000"/>
                </a:solidFill>
                <a:latin typeface="Segoe UI"/>
              </a:rPr>
              <a:t> our prepared materials. Additional templates, tools, and guidance for each phase of your initial journey are detailed throughout these primary resources. Slides labeled as </a:t>
            </a:r>
            <a:r>
              <a:rPr lang="en-US" sz="1400" b="1" dirty="0">
                <a:solidFill>
                  <a:srgbClr val="000000"/>
                </a:solidFill>
                <a:latin typeface="Segoe UI"/>
              </a:rPr>
              <a:t>“Shared Activity” </a:t>
            </a:r>
            <a:r>
              <a:rPr lang="en-US" sz="1400" dirty="0">
                <a:solidFill>
                  <a:srgbClr val="000000"/>
                </a:solidFill>
                <a:latin typeface="Segoe UI"/>
              </a:rPr>
              <a:t>in the top right indicate they are worksheets intended for you to use and modify as you plan your rollout and user enablement. These resources, compiled based upon our experience, research, and feedback from customers, can also be customized to meet your own unique situation. </a:t>
            </a:r>
          </a:p>
          <a:p>
            <a:pPr defTabSz="914367">
              <a:spcAft>
                <a:spcPts val="300"/>
              </a:spcAft>
              <a:defRPr/>
            </a:pPr>
            <a:endParaRPr lang="en-US" sz="1400" dirty="0">
              <a:solidFill>
                <a:srgbClr val="000000"/>
              </a:solidFill>
              <a:latin typeface="Segoe UI"/>
            </a:endParaRPr>
          </a:p>
          <a:p>
            <a:pPr defTabSz="914367">
              <a:spcAft>
                <a:spcPts val="300"/>
              </a:spcAft>
              <a:defRPr/>
            </a:pPr>
            <a:r>
              <a:rPr lang="en-US" sz="1400" b="1" i="1" dirty="0">
                <a:solidFill>
                  <a:srgbClr val="000000"/>
                </a:solidFill>
                <a:latin typeface="Segoe UI"/>
              </a:rPr>
              <a:t>Your AI journey will be an iterative experience with continuous improvement, learning, and discovery</a:t>
            </a:r>
            <a:r>
              <a:rPr lang="en-US" sz="1400" dirty="0">
                <a:solidFill>
                  <a:srgbClr val="000000"/>
                </a:solidFill>
                <a:latin typeface="Segoe UI"/>
              </a:rPr>
              <a:t>. Microsoft is only successful when you achieve your goals. Your feedback, both within our products and through our communities, help to shape the future of our services and is essential to our improvement. As you and your organization use Copilot, we encourage you to provide feedback and input using the thumbs up/down icons.</a:t>
            </a: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9" name="Title 2">
            <a:extLst>
              <a:ext uri="{FF2B5EF4-FFF2-40B4-BE49-F238E27FC236}">
                <a16:creationId xmlns:a16="http://schemas.microsoft.com/office/drawing/2014/main" id="{7F429D76-7107-641E-96E4-1D7B663D03E9}"/>
              </a:ext>
            </a:extLst>
          </p:cNvPr>
          <p:cNvSpPr txBox="1">
            <a:spLocks noGrp="1"/>
          </p:cNvSpPr>
          <p:nvPr>
            <p:ph type="title" idx="4294967295"/>
          </p:nvPr>
        </p:nvSpPr>
        <p:spPr>
          <a:xfrm>
            <a:off x="454396" y="459277"/>
            <a:ext cx="2606675" cy="431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egoe UI Semibold"/>
                <a:ea typeface="+mj-ea"/>
                <a:cs typeface="+mj-cs"/>
              </a:rPr>
              <a:t>Start here</a:t>
            </a:r>
            <a:endParaRPr kumimoji="0" lang="en-US" sz="3600" b="0" i="0" u="none" strike="noStrike" kern="1200" cap="none" spc="0" normalizeH="0" baseline="0" noProof="0" dirty="0">
              <a:ln>
                <a:noFill/>
              </a:ln>
              <a:solidFill>
                <a:prstClr val="black"/>
              </a:solidFill>
              <a:effectLst/>
              <a:uLnTx/>
              <a:uFillTx/>
              <a:latin typeface="Segoe UI Semibold" panose="020B0702040204020203" pitchFamily="34" charset="0"/>
              <a:ea typeface="+mj-ea"/>
              <a:cs typeface="Segoe UI Semibold" panose="020B0702040204020203" pitchFamily="34" charset="0"/>
            </a:endParaRPr>
          </a:p>
        </p:txBody>
      </p:sp>
    </p:spTree>
    <p:extLst>
      <p:ext uri="{BB962C8B-B14F-4D97-AF65-F5344CB8AC3E}">
        <p14:creationId xmlns:p14="http://schemas.microsoft.com/office/powerpoint/2010/main" val="107112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1BD35-B22A-6071-FEA8-941FAD374723}"/>
              </a:ext>
            </a:extLst>
          </p:cNvPr>
          <p:cNvSpPr>
            <a:spLocks noGrp="1"/>
          </p:cNvSpPr>
          <p:nvPr>
            <p:ph type="title"/>
          </p:nvPr>
        </p:nvSpPr>
        <p:spPr>
          <a:xfrm>
            <a:off x="513772" y="418399"/>
            <a:ext cx="11316278" cy="335151"/>
          </a:xfrm>
        </p:spPr>
        <p:txBody>
          <a:bodyPr lIns="0">
            <a:noAutofit/>
          </a:bodyPr>
          <a:lstStyle/>
          <a:p>
            <a:r>
              <a:rPr lang="en-US" sz="2800" dirty="0"/>
              <a:t>Reference: </a:t>
            </a:r>
            <a:r>
              <a:rPr lang="en-US" sz="2800" dirty="0">
                <a:solidFill>
                  <a:schemeClr val="accent2"/>
                </a:solidFill>
              </a:rPr>
              <a:t>Ensure foundations are set </a:t>
            </a:r>
            <a:r>
              <a:rPr lang="en-US" sz="2800" dirty="0"/>
              <a:t>with Microsoft 365 Copilot</a:t>
            </a:r>
          </a:p>
        </p:txBody>
      </p:sp>
      <p:sp>
        <p:nvSpPr>
          <p:cNvPr id="14" name="TextBox 13">
            <a:extLst>
              <a:ext uri="{FF2B5EF4-FFF2-40B4-BE49-F238E27FC236}">
                <a16:creationId xmlns:a16="http://schemas.microsoft.com/office/drawing/2014/main" id="{356BFB17-4FAA-D335-86BE-0FAC2F0DA2B2}"/>
              </a:ext>
            </a:extLst>
          </p:cNvPr>
          <p:cNvSpPr txBox="1"/>
          <p:nvPr/>
        </p:nvSpPr>
        <p:spPr>
          <a:xfrm>
            <a:off x="513772" y="982036"/>
            <a:ext cx="10515600" cy="276999"/>
          </a:xfrm>
          <a:prstGeom prst="rect">
            <a:avLst/>
          </a:prstGeom>
          <a:noFill/>
        </p:spPr>
        <p:txBody>
          <a:bodyPr wrap="square" lIns="0" rIns="0">
            <a:spAutoFit/>
          </a:bodyPr>
          <a:lstStyle/>
          <a:p>
            <a:pPr marL="7938" marR="0" lvl="1" indent="0" algn="l" defTabSz="914367"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Segoe UI" panose="020B0502040204020203" pitchFamily="34" charset="0"/>
                <a:cs typeface="Segoe UI" panose="020B0502040204020203" pitchFamily="34" charset="0"/>
              </a:rPr>
              <a:t>Here is a summary of security configurations to get ready for </a:t>
            </a:r>
            <a:r>
              <a:rPr lang="en-US" sz="1000" dirty="0"/>
              <a:t>Microsoft 365</a:t>
            </a:r>
            <a:r>
              <a:rPr lang="en-US" sz="1200" dirty="0">
                <a:solidFill>
                  <a:srgbClr val="000000"/>
                </a:solidFill>
                <a:latin typeface="Segoe UI" panose="020B0502040204020203" pitchFamily="34" charset="0"/>
                <a:cs typeface="Segoe UI" panose="020B0502040204020203" pitchFamily="34" charset="0"/>
              </a:rPr>
              <a:t> Copilot if you have </a:t>
            </a:r>
            <a:r>
              <a:rPr lang="en-US" sz="1200" b="1" dirty="0">
                <a:solidFill>
                  <a:schemeClr val="accent3"/>
                </a:solidFill>
                <a:latin typeface="Segoe UI" panose="020B0502040204020203" pitchFamily="34" charset="0"/>
                <a:cs typeface="Segoe UI" panose="020B0502040204020203" pitchFamily="34" charset="0"/>
              </a:rPr>
              <a:t>Microsoft 365 Business Basic </a:t>
            </a:r>
            <a:r>
              <a:rPr lang="en-US" sz="1200" dirty="0">
                <a:solidFill>
                  <a:srgbClr val="000000"/>
                </a:solidFill>
                <a:latin typeface="Segoe UI" panose="020B0502040204020203" pitchFamily="34" charset="0"/>
                <a:cs typeface="Segoe UI" panose="020B0502040204020203" pitchFamily="34" charset="0"/>
              </a:rPr>
              <a:t>or </a:t>
            </a:r>
            <a:r>
              <a:rPr lang="en-US" sz="1200" b="1" dirty="0">
                <a:solidFill>
                  <a:schemeClr val="accent3"/>
                </a:solidFill>
                <a:latin typeface="Segoe UI" panose="020B0502040204020203" pitchFamily="34" charset="0"/>
                <a:cs typeface="Segoe UI" panose="020B0502040204020203" pitchFamily="34" charset="0"/>
              </a:rPr>
              <a:t>Business Standard</a:t>
            </a: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t>
            </a:r>
          </a:p>
        </p:txBody>
      </p:sp>
      <p:graphicFrame>
        <p:nvGraphicFramePr>
          <p:cNvPr id="19" name="Table 18">
            <a:extLst>
              <a:ext uri="{FF2B5EF4-FFF2-40B4-BE49-F238E27FC236}">
                <a16:creationId xmlns:a16="http://schemas.microsoft.com/office/drawing/2014/main" id="{0474F450-FBFC-80DA-D599-5D2495E68AC4}"/>
              </a:ext>
            </a:extLst>
          </p:cNvPr>
          <p:cNvGraphicFramePr>
            <a:graphicFrameLocks noGrp="1"/>
          </p:cNvGraphicFramePr>
          <p:nvPr>
            <p:extLst>
              <p:ext uri="{D42A27DB-BD31-4B8C-83A1-F6EECF244321}">
                <p14:modId xmlns:p14="http://schemas.microsoft.com/office/powerpoint/2010/main" val="2489405405"/>
              </p:ext>
            </p:extLst>
          </p:nvPr>
        </p:nvGraphicFramePr>
        <p:xfrm>
          <a:off x="513772" y="1567820"/>
          <a:ext cx="10893354" cy="4924293"/>
        </p:xfrm>
        <a:graphic>
          <a:graphicData uri="http://schemas.openxmlformats.org/drawingml/2006/table">
            <a:tbl>
              <a:tblPr firstRow="1" bandRow="1">
                <a:tableStyleId>{5C22544A-7EE6-4342-B048-85BDC9FD1C3A}</a:tableStyleId>
              </a:tblPr>
              <a:tblGrid>
                <a:gridCol w="1320344">
                  <a:extLst>
                    <a:ext uri="{9D8B030D-6E8A-4147-A177-3AD203B41FA5}">
                      <a16:colId xmlns:a16="http://schemas.microsoft.com/office/drawing/2014/main" val="573948340"/>
                    </a:ext>
                  </a:extLst>
                </a:gridCol>
                <a:gridCol w="4086901">
                  <a:extLst>
                    <a:ext uri="{9D8B030D-6E8A-4147-A177-3AD203B41FA5}">
                      <a16:colId xmlns:a16="http://schemas.microsoft.com/office/drawing/2014/main" val="2729328785"/>
                    </a:ext>
                  </a:extLst>
                </a:gridCol>
                <a:gridCol w="5486109">
                  <a:extLst>
                    <a:ext uri="{9D8B030D-6E8A-4147-A177-3AD203B41FA5}">
                      <a16:colId xmlns:a16="http://schemas.microsoft.com/office/drawing/2014/main" val="1720550423"/>
                    </a:ext>
                  </a:extLst>
                </a:gridCol>
              </a:tblGrid>
              <a:tr h="2888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a:solidFill>
                            <a:schemeClr val="accent2"/>
                          </a:solidFill>
                          <a:latin typeface="Segoe UI Semibold"/>
                          <a:cs typeface="Segoe UI Semibold"/>
                        </a:rPr>
                        <a:t>Product</a:t>
                      </a:r>
                    </a:p>
                  </a:txBody>
                  <a:tcP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i="0">
                          <a:solidFill>
                            <a:schemeClr val="accent2"/>
                          </a:solidFill>
                          <a:latin typeface="Segoe UI Semibold"/>
                          <a:cs typeface="Segoe UI Semibold"/>
                        </a:rPr>
                        <a:t>Deployment outcomes</a:t>
                      </a:r>
                    </a:p>
                  </a:txBody>
                  <a:tcP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i="0">
                          <a:solidFill>
                            <a:schemeClr val="accent2"/>
                          </a:solidFill>
                          <a:latin typeface="Segoe UI Semibold"/>
                          <a:cs typeface="Segoe UI Semibold"/>
                        </a:rPr>
                        <a:t>Get started activities</a:t>
                      </a:r>
                    </a:p>
                  </a:txBody>
                  <a:tcP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9775194"/>
                  </a:ext>
                </a:extLst>
              </a:tr>
              <a:tr h="718127">
                <a:tc>
                  <a:txBody>
                    <a:bodyPr/>
                    <a:lstStyle/>
                    <a:p>
                      <a:pPr marL="0" lvl="0" algn="l">
                        <a:buNone/>
                      </a:pPr>
                      <a:r>
                        <a:rPr lang="en-US" sz="1200" b="1" kern="1200">
                          <a:solidFill>
                            <a:schemeClr val="tx1"/>
                          </a:solidFill>
                          <a:latin typeface="+mj-lt"/>
                          <a:ea typeface="+mn-ea"/>
                          <a:cs typeface="+mn-cs"/>
                        </a:rPr>
                        <a:t>Microsoft 365</a:t>
                      </a:r>
                    </a:p>
                  </a:txBody>
                  <a:tcPr>
                    <a:lnL w="0">
                      <a:noFill/>
                    </a:lnL>
                    <a:lnR w="0">
                      <a:noFill/>
                    </a:lnR>
                    <a:lnT w="12700">
                      <a:solidFill>
                        <a:schemeClr val="tx1">
                          <a:lumMod val="50000"/>
                          <a:lumOff val="50000"/>
                        </a:schemeClr>
                      </a:solidFill>
                    </a:lnT>
                    <a:lnB w="6350">
                      <a:solidFill>
                        <a:schemeClr val="bg1">
                          <a:lumMod val="75000"/>
                        </a:schemeClr>
                      </a:solidFill>
                    </a:lnB>
                    <a:lnTlToBr w="0">
                      <a:noFill/>
                    </a:lnTlToBr>
                    <a:lnBlToTr w="0">
                      <a:noFill/>
                    </a:lnBlToTr>
                    <a:noFill/>
                  </a:tcPr>
                </a:tc>
                <a:tc>
                  <a:txBody>
                    <a:bodyPr/>
                    <a:lstStyle/>
                    <a:p>
                      <a:pPr marL="0" lvl="0" indent="0" algn="l">
                        <a:spcBef>
                          <a:spcPts val="0"/>
                        </a:spcBef>
                        <a:spcAft>
                          <a:spcPts val="0"/>
                        </a:spcAft>
                        <a:buNone/>
                      </a:pPr>
                      <a:r>
                        <a:rPr lang="en-US" sz="1000" kern="1200">
                          <a:solidFill>
                            <a:schemeClr val="dk1"/>
                          </a:solidFill>
                          <a:latin typeface="+mn-lt"/>
                          <a:ea typeface="+mn-ea"/>
                          <a:cs typeface="+mn-cs"/>
                        </a:rPr>
                        <a:t>Ensure security baselines are established</a:t>
                      </a:r>
                    </a:p>
                  </a:txBody>
                  <a:tcPr>
                    <a:lnL w="0">
                      <a:noFill/>
                    </a:lnL>
                    <a:lnR w="0">
                      <a:noFill/>
                    </a:lnR>
                    <a:lnT w="12700">
                      <a:solidFill>
                        <a:schemeClr val="tx1">
                          <a:lumMod val="50000"/>
                          <a:lumOff val="50000"/>
                        </a:schemeClr>
                      </a:solidFill>
                    </a:lnT>
                    <a:lnB w="6350">
                      <a:solidFill>
                        <a:schemeClr val="bg1">
                          <a:lumMod val="75000"/>
                        </a:schemeClr>
                      </a:solidFill>
                    </a:lnB>
                    <a:lnTlToBr w="0">
                      <a:noFill/>
                    </a:lnTlToBr>
                    <a:lnBlToTr w="0">
                      <a:noFill/>
                    </a:lnBlToTr>
                    <a:noFill/>
                  </a:tcPr>
                </a:tc>
                <a:tc>
                  <a:txBody>
                    <a:bodyPr/>
                    <a:lstStyle/>
                    <a:p>
                      <a:pPr marL="228600" lvl="0" indent="-228600">
                        <a:buAutoNum type="arabicPeriod"/>
                      </a:pPr>
                      <a:r>
                        <a:rPr lang="en-US" sz="1000" b="0" i="0" u="none" strike="noStrike" kern="1200" cap="none" spc="0" normalizeH="0" baseline="0" noProof="0">
                          <a:ln>
                            <a:noFill/>
                          </a:ln>
                          <a:solidFill>
                            <a:prstClr val="black"/>
                          </a:solidFill>
                          <a:effectLst/>
                          <a:uLnTx/>
                          <a:uFillTx/>
                        </a:rPr>
                        <a:t>Sign in to the </a:t>
                      </a:r>
                      <a:r>
                        <a:rPr lang="en-US" sz="1000" b="0" i="0" u="none" strike="noStrike" kern="1200" cap="none" spc="0" normalizeH="0" baseline="0" noProof="0">
                          <a:ln>
                            <a:noFill/>
                          </a:ln>
                          <a:solidFill>
                            <a:schemeClr val="accent6"/>
                          </a:solidFill>
                          <a:effectLst/>
                          <a:uLnTx/>
                          <a:uFillTx/>
                          <a:hlinkClick r:id="rId3">
                            <a:extLst>
                              <a:ext uri="{A12FA001-AC4F-418D-AE19-62706E023703}">
                                <ahyp:hlinkClr xmlns:ahyp="http://schemas.microsoft.com/office/drawing/2018/hyperlinkcolor" val="tx"/>
                              </a:ext>
                            </a:extLst>
                          </a:hlinkClick>
                        </a:rPr>
                        <a:t>Microsoft Entra admin cente</a:t>
                      </a:r>
                      <a:r>
                        <a:rPr lang="en-US" sz="1000" b="0" i="0" u="none" strike="noStrike" kern="1200" cap="none" spc="0" normalizeH="0" baseline="0" noProof="0">
                          <a:ln>
                            <a:noFill/>
                          </a:ln>
                          <a:solidFill>
                            <a:schemeClr val="accent6"/>
                          </a:solidFill>
                          <a:effectLst/>
                          <a:uLnTx/>
                          <a:uFillTx/>
                        </a:rPr>
                        <a:t>r</a:t>
                      </a:r>
                      <a:r>
                        <a:rPr lang="en-US" sz="1000" b="0" i="0" u="none" strike="noStrike" kern="1200" cap="none" spc="0" normalizeH="0" baseline="0" noProof="0">
                          <a:ln>
                            <a:noFill/>
                          </a:ln>
                          <a:solidFill>
                            <a:prstClr val="black"/>
                          </a:solidFill>
                          <a:effectLst/>
                          <a:uLnTx/>
                          <a:uFillTx/>
                        </a:rPr>
                        <a:t> as least a Security Administrator.</a:t>
                      </a:r>
                      <a:endParaRPr lang="en-US" sz="1000"/>
                    </a:p>
                    <a:p>
                      <a:pPr marL="228600" lvl="0" indent="-228600">
                        <a:buAutoNum type="arabicPeriod"/>
                      </a:pPr>
                      <a:r>
                        <a:rPr lang="en-US" sz="1000" b="0" i="0" u="none" strike="noStrike" kern="1200" cap="none" spc="0" normalizeH="0" baseline="0" noProof="0">
                          <a:ln>
                            <a:noFill/>
                          </a:ln>
                          <a:solidFill>
                            <a:prstClr val="black"/>
                          </a:solidFill>
                          <a:effectLst/>
                          <a:uLnTx/>
                          <a:uFillTx/>
                        </a:rPr>
                        <a:t>Browse to </a:t>
                      </a:r>
                      <a:r>
                        <a:rPr lang="en-US" sz="1000" b="1" i="0" u="none" strike="noStrike" kern="1200" cap="none" spc="0" normalizeH="0" baseline="0" noProof="0">
                          <a:ln>
                            <a:noFill/>
                          </a:ln>
                          <a:solidFill>
                            <a:prstClr val="black"/>
                          </a:solidFill>
                          <a:effectLst/>
                          <a:uLnTx/>
                          <a:uFillTx/>
                        </a:rPr>
                        <a:t>Identity </a:t>
                      </a:r>
                      <a:r>
                        <a:rPr lang="en-US" sz="1000" b="0" i="0" u="none" strike="noStrike" kern="1200" cap="none" spc="0" normalizeH="0" baseline="0" noProof="0">
                          <a:ln>
                            <a:noFill/>
                          </a:ln>
                          <a:solidFill>
                            <a:prstClr val="black"/>
                          </a:solidFill>
                          <a:effectLst/>
                          <a:uLnTx/>
                          <a:uFillTx/>
                        </a:rPr>
                        <a:t>&gt; </a:t>
                      </a:r>
                      <a:r>
                        <a:rPr lang="en-US" sz="1000" b="1" i="0" u="none" strike="noStrike" kern="1200" cap="none" spc="0" normalizeH="0" baseline="0" noProof="0">
                          <a:ln>
                            <a:noFill/>
                          </a:ln>
                          <a:solidFill>
                            <a:prstClr val="black"/>
                          </a:solidFill>
                          <a:effectLst/>
                          <a:uLnTx/>
                          <a:uFillTx/>
                        </a:rPr>
                        <a:t>Overview </a:t>
                      </a:r>
                      <a:r>
                        <a:rPr lang="en-US" sz="1000" b="0" i="0" u="none" strike="noStrike" kern="1200" cap="none" spc="0" normalizeH="0" baseline="0" noProof="0">
                          <a:ln>
                            <a:noFill/>
                          </a:ln>
                          <a:solidFill>
                            <a:prstClr val="black"/>
                          </a:solidFill>
                          <a:effectLst/>
                          <a:uLnTx/>
                          <a:uFillTx/>
                        </a:rPr>
                        <a:t>&gt; </a:t>
                      </a:r>
                      <a:r>
                        <a:rPr lang="en-US" sz="1000" b="1" i="0" u="none" strike="noStrike" kern="1200" cap="none" spc="0" normalizeH="0" baseline="0" noProof="0">
                          <a:ln>
                            <a:noFill/>
                          </a:ln>
                          <a:solidFill>
                            <a:prstClr val="black"/>
                          </a:solidFill>
                          <a:effectLst/>
                          <a:uLnTx/>
                          <a:uFillTx/>
                        </a:rPr>
                        <a:t>Properties</a:t>
                      </a:r>
                      <a:r>
                        <a:rPr lang="en-US" sz="1000" b="0" i="0" u="none" strike="noStrike" kern="1200" cap="none" spc="0" normalizeH="0" baseline="0" noProof="0">
                          <a:ln>
                            <a:noFill/>
                          </a:ln>
                          <a:solidFill>
                            <a:prstClr val="black"/>
                          </a:solidFill>
                          <a:effectLst/>
                          <a:uLnTx/>
                          <a:uFillTx/>
                        </a:rPr>
                        <a:t>.</a:t>
                      </a:r>
                      <a:endParaRPr lang="en-US" sz="1000"/>
                    </a:p>
                    <a:p>
                      <a:pPr marL="228600" lvl="0" indent="-228600">
                        <a:buAutoNum type="arabicPeriod"/>
                      </a:pPr>
                      <a:r>
                        <a:rPr lang="en-US" sz="1000" b="0" i="0" u="none" strike="noStrike" kern="1200" cap="none" spc="0" normalizeH="0" baseline="0" noProof="0">
                          <a:ln>
                            <a:noFill/>
                          </a:ln>
                          <a:solidFill>
                            <a:prstClr val="black"/>
                          </a:solidFill>
                          <a:effectLst/>
                          <a:uLnTx/>
                          <a:uFillTx/>
                        </a:rPr>
                        <a:t>Select Manage security defaults.</a:t>
                      </a:r>
                      <a:endParaRPr lang="en-US" sz="1000"/>
                    </a:p>
                    <a:p>
                      <a:pPr marL="228600" lvl="0" indent="-228600">
                        <a:buAutoNum type="arabicPeriod"/>
                      </a:pPr>
                      <a:r>
                        <a:rPr lang="en-US" sz="1000" b="0" i="0" u="none" strike="noStrike" kern="1200" cap="none" spc="0" normalizeH="0" baseline="0" noProof="0">
                          <a:ln>
                            <a:noFill/>
                          </a:ln>
                          <a:solidFill>
                            <a:prstClr val="black"/>
                          </a:solidFill>
                          <a:effectLst/>
                          <a:uLnTx/>
                          <a:uFillTx/>
                        </a:rPr>
                        <a:t>Set Security defaults to Enabled.</a:t>
                      </a:r>
                      <a:endParaRPr lang="en-US" sz="1000"/>
                    </a:p>
                    <a:p>
                      <a:pPr marL="228600" lvl="0" indent="-228600">
                        <a:buAutoNum type="arabicPeriod"/>
                      </a:pPr>
                      <a:r>
                        <a:rPr lang="en-US" sz="1000" b="0" i="0" u="none" strike="noStrike" kern="1200" cap="none" spc="0" normalizeH="0" baseline="0" noProof="0">
                          <a:ln>
                            <a:noFill/>
                          </a:ln>
                          <a:solidFill>
                            <a:prstClr val="black"/>
                          </a:solidFill>
                          <a:effectLst/>
                          <a:uLnTx/>
                          <a:uFillTx/>
                        </a:rPr>
                        <a:t>Select Save.</a:t>
                      </a:r>
                      <a:endParaRPr lang="en-US" sz="1000"/>
                    </a:p>
                  </a:txBody>
                  <a:tcPr>
                    <a:lnL w="0">
                      <a:noFill/>
                    </a:lnL>
                    <a:lnR w="0">
                      <a:noFill/>
                    </a:lnR>
                    <a:lnT w="12700">
                      <a:solidFill>
                        <a:schemeClr val="tx1">
                          <a:lumMod val="50000"/>
                          <a:lumOff val="50000"/>
                        </a:schemeClr>
                      </a:solidFill>
                    </a:lnT>
                    <a:lnB w="6350">
                      <a:solidFill>
                        <a:schemeClr val="bg1">
                          <a:lumMod val="75000"/>
                        </a:schemeClr>
                      </a:solidFill>
                    </a:lnB>
                    <a:lnTlToBr w="0">
                      <a:noFill/>
                    </a:lnTlToBr>
                    <a:lnBlToTr w="0">
                      <a:noFill/>
                    </a:lnBlToTr>
                    <a:noFill/>
                  </a:tcPr>
                </a:tc>
                <a:extLst>
                  <a:ext uri="{0D108BD9-81ED-4DB2-BD59-A6C34878D82A}">
                    <a16:rowId xmlns:a16="http://schemas.microsoft.com/office/drawing/2014/main" val="2808398470"/>
                  </a:ext>
                </a:extLst>
              </a:tr>
              <a:tr h="718127">
                <a:tc rowSpan="5">
                  <a:txBody>
                    <a:bodyPr/>
                    <a:lstStyle/>
                    <a:p>
                      <a:pPr marL="0" marR="0" lvl="0" indent="0" algn="l">
                        <a:lnSpc>
                          <a:spcPct val="100000"/>
                        </a:lnSpc>
                        <a:spcBef>
                          <a:spcPts val="0"/>
                        </a:spcBef>
                        <a:spcAft>
                          <a:spcPts val="0"/>
                        </a:spcAft>
                        <a:buNone/>
                      </a:pPr>
                      <a:r>
                        <a:rPr lang="en-US" sz="1200" b="1" i="0" u="none" strike="noStrike" kern="1200" noProof="0">
                          <a:solidFill>
                            <a:schemeClr val="tx1"/>
                          </a:solidFill>
                          <a:latin typeface="Segoe UI Semibold"/>
                        </a:rPr>
                        <a:t>Microsoft SharePoint</a:t>
                      </a:r>
                      <a:endParaRPr lang="en-US"/>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0">
                      <a:noFill/>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Font typeface="Arial" panose="020B0604020202020204" pitchFamily="34" charset="0"/>
                        <a:buNone/>
                      </a:pPr>
                      <a:r>
                        <a:rPr lang="en-US" sz="1000" kern="1200">
                          <a:solidFill>
                            <a:schemeClr val="dk1"/>
                          </a:solidFill>
                          <a:latin typeface="+mn-lt"/>
                          <a:ea typeface="+mn-ea"/>
                          <a:cs typeface="+mn-cs"/>
                        </a:rPr>
                        <a:t>If enabled</a:t>
                      </a:r>
                      <a:r>
                        <a:rPr lang="en-US" sz="1000" kern="1200">
                          <a:solidFill>
                            <a:schemeClr val="tx1"/>
                          </a:solidFill>
                          <a:latin typeface="+mn-lt"/>
                          <a:ea typeface="+mn-ea"/>
                          <a:cs typeface="Segoe UI"/>
                        </a:rPr>
                        <a:t>, update </a:t>
                      </a:r>
                      <a:r>
                        <a:rPr lang="en-US" sz="1000"/>
                        <a:t>Restricted SharePoint Search allow list</a:t>
                      </a:r>
                      <a:endParaRPr lang="en-US" sz="1000" b="0" i="0" u="none" strike="noStrike">
                        <a:effectLst/>
                        <a:latin typeface="Arial"/>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0">
                      <a:noFill/>
                    </a:lnTlToBr>
                    <a:lnBlToTr w="0">
                      <a:noFill/>
                    </a:lnBlToTr>
                    <a:noFill/>
                  </a:tcPr>
                </a:tc>
                <a:tc>
                  <a:txBody>
                    <a:bodyPr/>
                    <a:lstStyle/>
                    <a:p>
                      <a:pPr marL="171450" lvl="0" indent="-171450">
                        <a:buFont typeface="Arial" panose="020B0604020202020204" pitchFamily="34" charset="0"/>
                        <a:buChar char="•"/>
                      </a:pPr>
                      <a:r>
                        <a:rPr lang="en-US" sz="1000" b="0" i="0" u="none" strike="noStrike" kern="1200" cap="none" spc="0" normalizeH="0" baseline="0">
                          <a:ln>
                            <a:noFill/>
                          </a:ln>
                          <a:solidFill>
                            <a:prstClr val="black"/>
                          </a:solidFill>
                          <a:effectLst/>
                          <a:uLnTx/>
                          <a:uFillTx/>
                          <a:latin typeface="+mn-lt"/>
                          <a:ea typeface="+mn-ea"/>
                          <a:cs typeface="+mn-cs"/>
                        </a:rPr>
                        <a:t>Use </a:t>
                      </a:r>
                      <a:r>
                        <a:rPr lang="en-US" sz="1000" b="0" i="0" u="none" strike="noStrike" kern="1200" cap="none" spc="0" normalizeH="0" baseline="0">
                          <a:ln>
                            <a:noFill/>
                          </a:ln>
                          <a:solidFill>
                            <a:schemeClr val="accent6"/>
                          </a:solidFill>
                          <a:effectLst/>
                          <a:uLnTx/>
                          <a:uFillTx/>
                          <a:latin typeface="+mn-lt"/>
                          <a:ea typeface="+mn-ea"/>
                          <a:cs typeface="+mn-cs"/>
                          <a:hlinkClick r:id="rId4">
                            <a:extLst>
                              <a:ext uri="{A12FA001-AC4F-418D-AE19-62706E023703}">
                                <ahyp:hlinkClr xmlns:ahyp="http://schemas.microsoft.com/office/drawing/2018/hyperlinkcolor" val="tx"/>
                              </a:ext>
                            </a:extLst>
                          </a:hlinkClick>
                        </a:rPr>
                        <a:t>Restricted SharePoint Search</a:t>
                      </a:r>
                      <a:r>
                        <a:rPr lang="en-US" sz="1000" b="0" i="0" u="none" strike="noStrike" kern="1200" cap="none" spc="0" normalizeH="0" baseline="0">
                          <a:ln>
                            <a:noFill/>
                          </a:ln>
                          <a:solidFill>
                            <a:prstClr val="black"/>
                          </a:solidFill>
                          <a:effectLst/>
                          <a:uLnTx/>
                          <a:uFillTx/>
                          <a:latin typeface="+mn-lt"/>
                          <a:ea typeface="+mn-ea"/>
                          <a:cs typeface="+mn-cs"/>
                        </a:rPr>
                        <a:t> to configure up to 100 sites to be on the allow list of sites. Extend to sites containing highly used, low risk content</a:t>
                      </a:r>
                    </a:p>
                    <a:p>
                      <a:pPr marL="0" lvl="0" indent="0">
                        <a:buNone/>
                      </a:pPr>
                      <a:endParaRPr lang="en-US" sz="1000" b="0" i="0" u="none" strike="noStrike" kern="1200" cap="none" spc="0" normalizeH="0" baseline="0">
                        <a:ln>
                          <a:noFill/>
                        </a:ln>
                        <a:solidFill>
                          <a:prstClr val="black"/>
                        </a:solidFill>
                        <a:effectLst/>
                        <a:uLnTx/>
                        <a:uFillTx/>
                        <a:latin typeface="+mn-lt"/>
                        <a:ea typeface="+mn-ea"/>
                        <a:cs typeface="+mn-cs"/>
                      </a:endParaRPr>
                    </a:p>
                    <a:p>
                      <a:pPr marL="0" lvl="0" indent="0">
                        <a:buNone/>
                      </a:pPr>
                      <a:r>
                        <a:rPr lang="en-US" sz="1000" b="1" i="0" u="none" strike="noStrike" kern="1200" cap="none" spc="0" normalizeH="0" baseline="0">
                          <a:ln>
                            <a:noFill/>
                          </a:ln>
                          <a:solidFill>
                            <a:prstClr val="black"/>
                          </a:solidFill>
                          <a:effectLst/>
                          <a:uLnTx/>
                          <a:uFillTx/>
                          <a:latin typeface="+mn-lt"/>
                          <a:ea typeface="+mn-ea"/>
                          <a:cs typeface="+mn-cs"/>
                        </a:rPr>
                        <a:t>Note: </a:t>
                      </a:r>
                      <a:r>
                        <a:rPr lang="en-US" sz="1000" b="0" i="0" u="none" strike="noStrike" kern="1200" cap="none" spc="0" normalizeH="0" baseline="0">
                          <a:ln>
                            <a:noFill/>
                          </a:ln>
                          <a:solidFill>
                            <a:prstClr val="black"/>
                          </a:solidFill>
                          <a:effectLst/>
                          <a:uLnTx/>
                          <a:uFillTx/>
                          <a:latin typeface="+mn-lt"/>
                          <a:ea typeface="+mn-ea"/>
                          <a:cs typeface="+mn-cs"/>
                        </a:rPr>
                        <a:t>Restricted SharePoint Search should be used as a temporary solution to secure data while you configure permissions. This feature affects </a:t>
                      </a:r>
                      <a:r>
                        <a:rPr lang="en-US" sz="1000" b="0" i="0" u="none" strike="noStrike" kern="1200" cap="none" spc="0" normalizeH="0" baseline="0">
                          <a:ln>
                            <a:noFill/>
                          </a:ln>
                          <a:solidFill>
                            <a:schemeClr val="accent6"/>
                          </a:solidFill>
                          <a:effectLst/>
                          <a:uLnTx/>
                          <a:uFillTx/>
                          <a:latin typeface="+mn-lt"/>
                          <a:ea typeface="+mn-ea"/>
                          <a:cs typeface="+mn-cs"/>
                          <a:hlinkClick r:id="rId5">
                            <a:extLst>
                              <a:ext uri="{A12FA001-AC4F-418D-AE19-62706E023703}">
                                <ahyp:hlinkClr xmlns:ahyp="http://schemas.microsoft.com/office/drawing/2018/hyperlinkcolor" val="tx"/>
                              </a:ext>
                            </a:extLst>
                          </a:hlinkClick>
                        </a:rPr>
                        <a:t>modern search</a:t>
                      </a:r>
                      <a:r>
                        <a:rPr lang="en-US" sz="1000" b="0" i="0" u="none" strike="noStrike" kern="1200" cap="none" spc="0" normalizeH="0" baseline="0">
                          <a:ln>
                            <a:noFill/>
                          </a:ln>
                          <a:solidFill>
                            <a:schemeClr val="accent6"/>
                          </a:solidFill>
                          <a:effectLst/>
                          <a:uLnTx/>
                          <a:uFillTx/>
                          <a:latin typeface="+mn-lt"/>
                          <a:ea typeface="+mn-ea"/>
                          <a:cs typeface="+mn-cs"/>
                        </a:rPr>
                        <a:t> </a:t>
                      </a:r>
                      <a:r>
                        <a:rPr lang="en-US" sz="1000" b="0" i="0" u="none" strike="noStrike" kern="1200" cap="none" spc="0" normalizeH="0" baseline="0">
                          <a:ln>
                            <a:noFill/>
                          </a:ln>
                          <a:solidFill>
                            <a:prstClr val="black"/>
                          </a:solidFill>
                          <a:effectLst/>
                          <a:uLnTx/>
                          <a:uFillTx/>
                          <a:latin typeface="+mn-lt"/>
                          <a:ea typeface="+mn-ea"/>
                          <a:cs typeface="+mn-cs"/>
                        </a:rPr>
                        <a:t>and Copilot experiences.</a:t>
                      </a:r>
                      <a:endParaRPr lang="en-US" sz="100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0">
                      <a:noFill/>
                    </a:lnTlToBr>
                    <a:lnBlToTr w="0">
                      <a:noFill/>
                    </a:lnBlToTr>
                    <a:noFill/>
                  </a:tcPr>
                </a:tc>
                <a:extLst>
                  <a:ext uri="{0D108BD9-81ED-4DB2-BD59-A6C34878D82A}">
                    <a16:rowId xmlns:a16="http://schemas.microsoft.com/office/drawing/2014/main" val="1331782370"/>
                  </a:ext>
                </a:extLst>
              </a:tr>
              <a:tr h="974601">
                <a:tc vMerge="1">
                  <a:txBody>
                    <a:bodyPr/>
                    <a:lstStyle/>
                    <a:p>
                      <a:pPr marL="0" marR="0" lvl="0" indent="0" algn="l" rtl="0">
                        <a:lnSpc>
                          <a:spcPct val="100000"/>
                        </a:lnSpc>
                        <a:spcBef>
                          <a:spcPts val="0"/>
                        </a:spcBef>
                        <a:spcAft>
                          <a:spcPts val="0"/>
                        </a:spcAft>
                        <a:buClrTx/>
                        <a:buSzTx/>
                        <a:buFontTx/>
                        <a:buNone/>
                      </a:pPr>
                      <a:endParaRPr lang="en-US" sz="1200" b="1" i="0" kern="1200">
                        <a:solidFill>
                          <a:schemeClr val="tx1"/>
                        </a:solidFill>
                        <a:latin typeface="Segoe UI Semibold"/>
                        <a:ea typeface="+mn-ea"/>
                        <a:cs typeface="Segoe UI Semibold"/>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rtl="0">
                        <a:buFont typeface="Wingdings" panose="05000000000000000000" pitchFamily="2" charset="2"/>
                        <a:buNone/>
                      </a:pPr>
                      <a:r>
                        <a:rPr lang="en-US" sz="1000" kern="1200" noProof="0">
                          <a:solidFill>
                            <a:schemeClr val="tx1"/>
                          </a:solidFill>
                          <a:latin typeface="+mn-lt"/>
                          <a:ea typeface="+mn-ea"/>
                          <a:cs typeface="Segoe UI"/>
                        </a:rPr>
                        <a:t>Evaluate sharing controls that govern who can share and how broadly</a:t>
                      </a:r>
                      <a:endParaRPr lang="en-US" sz="1000" noProof="0">
                        <a:solidFill>
                          <a:schemeClr val="tx1"/>
                        </a:solidFill>
                        <a:cs typeface="Segoe UI"/>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rtl="0">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a:ln>
                            <a:noFill/>
                          </a:ln>
                          <a:solidFill>
                            <a:prstClr val="black"/>
                          </a:solidFill>
                          <a:effectLst/>
                          <a:uLnTx/>
                          <a:uFillTx/>
                          <a:latin typeface="+mn-lt"/>
                          <a:ea typeface="+mn-ea"/>
                          <a:cs typeface="+mn-cs"/>
                        </a:rPr>
                        <a:t>Ask site owners to manually </a:t>
                      </a:r>
                      <a:r>
                        <a:rPr lang="en-US" sz="1000" b="0" i="0" u="none" strike="noStrike" kern="1200" cap="none" spc="0" normalizeH="0" baseline="0" noProof="0">
                          <a:ln>
                            <a:noFill/>
                          </a:ln>
                          <a:solidFill>
                            <a:schemeClr val="accent6"/>
                          </a:solidFill>
                          <a:effectLst/>
                          <a:uLnTx/>
                          <a:uFillTx/>
                          <a:latin typeface="+mn-lt"/>
                          <a:ea typeface="+mn-ea"/>
                          <a:cs typeface="+mn-cs"/>
                          <a:hlinkClick r:id="rId6">
                            <a:extLst>
                              <a:ext uri="{A12FA001-AC4F-418D-AE19-62706E023703}">
                                <ahyp:hlinkClr xmlns:ahyp="http://schemas.microsoft.com/office/drawing/2018/hyperlinkcolor" val="tx"/>
                              </a:ext>
                            </a:extLst>
                          </a:hlinkClick>
                        </a:rPr>
                        <a:t>review SharePoint site permissions and correct as needed</a:t>
                      </a:r>
                      <a:endParaRPr lang="en-US" sz="1000" b="0" i="0" u="none" strike="noStrike" kern="1200" cap="none" spc="0" normalizeH="0" baseline="0" noProof="0">
                        <a:ln>
                          <a:noFill/>
                        </a:ln>
                        <a:solidFill>
                          <a:schemeClr val="accent6"/>
                        </a:solidFill>
                        <a:effectLst/>
                        <a:uLnTx/>
                        <a:uFillTx/>
                        <a:latin typeface="+mn-lt"/>
                        <a:ea typeface="+mn-ea"/>
                        <a:cs typeface="+mn-cs"/>
                      </a:endParaRPr>
                    </a:p>
                    <a:p>
                      <a:pPr marL="171450" marR="0" lvl="0" indent="-171450" algn="l" rtl="0">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a:ln>
                            <a:noFill/>
                          </a:ln>
                          <a:solidFill>
                            <a:prstClr val="black"/>
                          </a:solidFill>
                          <a:effectLst/>
                          <a:uLnTx/>
                          <a:uFillTx/>
                          <a:latin typeface="+mn-lt"/>
                          <a:ea typeface="+mn-ea"/>
                          <a:cs typeface="Segoe UI"/>
                        </a:rPr>
                        <a:t>Ask OneDrive for Business (ODB) owners to </a:t>
                      </a:r>
                      <a:r>
                        <a:rPr lang="en-US" sz="1000" b="0" i="0" u="none" strike="noStrike" kern="1200" cap="none" spc="0" normalizeH="0" baseline="0" noProof="0">
                          <a:ln>
                            <a:noFill/>
                          </a:ln>
                          <a:solidFill>
                            <a:schemeClr val="accent6"/>
                          </a:solidFill>
                          <a:effectLst/>
                          <a:uLnTx/>
                          <a:uFillTx/>
                          <a:latin typeface="+mn-lt"/>
                          <a:ea typeface="+mn-ea"/>
                          <a:cs typeface="Segoe UI"/>
                          <a:hlinkClick r:id="rId7">
                            <a:extLst>
                              <a:ext uri="{A12FA001-AC4F-418D-AE19-62706E023703}">
                                <ahyp:hlinkClr xmlns:ahyp="http://schemas.microsoft.com/office/drawing/2018/hyperlinkcolor" val="tx"/>
                              </a:ext>
                            </a:extLst>
                          </a:hlinkClick>
                        </a:rPr>
                        <a:t>run sharing reports</a:t>
                      </a:r>
                      <a:r>
                        <a:rPr lang="en-US" sz="1000" b="0" i="0" u="none" strike="noStrike" kern="1200" cap="none" spc="0" normalizeH="0" baseline="0" noProof="0">
                          <a:ln>
                            <a:noFill/>
                          </a:ln>
                          <a:solidFill>
                            <a:schemeClr val="accent6"/>
                          </a:solidFill>
                          <a:effectLst/>
                          <a:uLnTx/>
                          <a:uFillTx/>
                          <a:latin typeface="+mn-lt"/>
                          <a:ea typeface="+mn-ea"/>
                          <a:cs typeface="Segoe UI"/>
                        </a:rPr>
                        <a:t> </a:t>
                      </a:r>
                      <a:r>
                        <a:rPr lang="en-US" sz="1000" b="0" i="0" u="none" strike="noStrike" kern="1200" cap="none" spc="0" normalizeH="0" baseline="0" noProof="0">
                          <a:ln>
                            <a:noFill/>
                          </a:ln>
                          <a:solidFill>
                            <a:prstClr val="black"/>
                          </a:solidFill>
                          <a:effectLst/>
                          <a:uLnTx/>
                          <a:uFillTx/>
                          <a:latin typeface="+mn-lt"/>
                          <a:ea typeface="+mn-ea"/>
                          <a:cs typeface="Segoe UI"/>
                        </a:rPr>
                        <a:t>in their ODB and </a:t>
                      </a:r>
                      <a:r>
                        <a:rPr lang="en-US" sz="1000" b="0" i="0" u="none" strike="noStrike" kern="1200" cap="none" spc="0" normalizeH="0" baseline="0" noProof="0">
                          <a:ln>
                            <a:noFill/>
                          </a:ln>
                          <a:solidFill>
                            <a:schemeClr val="accent6"/>
                          </a:solidFill>
                          <a:effectLst/>
                          <a:uLnTx/>
                          <a:uFillTx/>
                          <a:latin typeface="+mn-lt"/>
                          <a:ea typeface="+mn-ea"/>
                          <a:cs typeface="Segoe UI"/>
                          <a:hlinkClick r:id="rId8">
                            <a:extLst>
                              <a:ext uri="{A12FA001-AC4F-418D-AE19-62706E023703}">
                                <ahyp:hlinkClr xmlns:ahyp="http://schemas.microsoft.com/office/drawing/2018/hyperlinkcolor" val="tx"/>
                              </a:ext>
                            </a:extLst>
                          </a:hlinkClick>
                        </a:rPr>
                        <a:t>correct settings</a:t>
                      </a:r>
                      <a:r>
                        <a:rPr lang="en-US" sz="1000" b="0" i="0" u="none" strike="noStrike" kern="1200" cap="none" spc="0" normalizeH="0" baseline="0" noProof="0">
                          <a:ln>
                            <a:noFill/>
                          </a:ln>
                          <a:solidFill>
                            <a:schemeClr val="accent6"/>
                          </a:solidFill>
                          <a:effectLst/>
                          <a:uLnTx/>
                          <a:uFillTx/>
                          <a:latin typeface="+mn-lt"/>
                          <a:ea typeface="+mn-ea"/>
                          <a:cs typeface="Segoe UI"/>
                        </a:rPr>
                        <a:t> </a:t>
                      </a:r>
                      <a:r>
                        <a:rPr lang="en-US" sz="1000" b="0" i="0" u="none" strike="noStrike" kern="1200" cap="none" spc="0" normalizeH="0" baseline="0" noProof="0">
                          <a:ln>
                            <a:noFill/>
                          </a:ln>
                          <a:solidFill>
                            <a:prstClr val="black"/>
                          </a:solidFill>
                          <a:effectLst/>
                          <a:uLnTx/>
                          <a:uFillTx/>
                          <a:latin typeface="+mn-lt"/>
                          <a:ea typeface="+mn-ea"/>
                          <a:cs typeface="Segoe UI"/>
                        </a:rPr>
                        <a:t>if needed</a:t>
                      </a:r>
                      <a:endParaRPr lang="en-US" sz="1000"/>
                    </a:p>
                    <a:p>
                      <a:pPr marL="171450" marR="0" lvl="0" indent="-171450" algn="l" rtl="0">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a:ln>
                            <a:noFill/>
                          </a:ln>
                          <a:solidFill>
                            <a:prstClr val="black"/>
                          </a:solidFill>
                          <a:effectLst/>
                          <a:uLnTx/>
                          <a:uFillTx/>
                          <a:latin typeface="+mn-lt"/>
                          <a:ea typeface="+mn-ea"/>
                          <a:cs typeface="Segoe UI"/>
                        </a:rPr>
                        <a:t>Set </a:t>
                      </a:r>
                      <a:r>
                        <a:rPr lang="en-US" sz="1000" b="0" i="0" u="none" strike="noStrike" kern="1200" cap="none" spc="0" normalizeH="0" baseline="0" noProof="0">
                          <a:ln>
                            <a:noFill/>
                          </a:ln>
                          <a:solidFill>
                            <a:schemeClr val="accent6"/>
                          </a:solidFill>
                          <a:effectLst/>
                          <a:uLnTx/>
                          <a:uFillTx/>
                          <a:latin typeface="+mn-lt"/>
                          <a:ea typeface="+mn-ea"/>
                          <a:cs typeface="Segoe UI"/>
                          <a:hlinkClick r:id="rId9">
                            <a:extLst>
                              <a:ext uri="{A12FA001-AC4F-418D-AE19-62706E023703}">
                                <ahyp:hlinkClr xmlns:ahyp="http://schemas.microsoft.com/office/drawing/2018/hyperlinkcolor" val="tx"/>
                              </a:ext>
                            </a:extLst>
                          </a:hlinkClick>
                        </a:rPr>
                        <a:t>default sharing link type</a:t>
                      </a:r>
                      <a:r>
                        <a:rPr lang="en-US" sz="1000" b="0" i="0" u="none" strike="noStrike" kern="1200" cap="none" spc="0" normalizeH="0" baseline="0" noProof="0">
                          <a:ln>
                            <a:noFill/>
                          </a:ln>
                          <a:solidFill>
                            <a:prstClr val="black"/>
                          </a:solidFill>
                          <a:effectLst/>
                          <a:uLnTx/>
                          <a:uFillTx/>
                          <a:latin typeface="+mn-lt"/>
                          <a:ea typeface="+mn-ea"/>
                          <a:cs typeface="Segoe UI"/>
                        </a:rPr>
                        <a:t> on tenant, and optionally set the sharing link type on specific sites</a:t>
                      </a:r>
                      <a:endParaRPr lang="en-US" sz="1000"/>
                    </a:p>
                    <a:p>
                      <a:pPr marL="171450" marR="0" lvl="0" indent="-171450" algn="l" rtl="0">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a:ln>
                            <a:noFill/>
                          </a:ln>
                          <a:solidFill>
                            <a:prstClr val="black"/>
                          </a:solidFill>
                          <a:effectLst/>
                          <a:uLnTx/>
                          <a:uFillTx/>
                          <a:latin typeface="+mn-lt"/>
                          <a:ea typeface="+mn-ea"/>
                          <a:cs typeface="Segoe UI"/>
                        </a:rPr>
                        <a:t>Set </a:t>
                      </a:r>
                      <a:r>
                        <a:rPr lang="en-US" sz="1000" b="0" i="0" u="none" strike="noStrike" kern="1200" cap="none" spc="0" normalizeH="0" baseline="0" noProof="0">
                          <a:ln>
                            <a:noFill/>
                          </a:ln>
                          <a:solidFill>
                            <a:schemeClr val="accent6"/>
                          </a:solidFill>
                          <a:effectLst/>
                          <a:uLnTx/>
                          <a:uFillTx/>
                          <a:latin typeface="+mn-lt"/>
                          <a:ea typeface="+mn-ea"/>
                          <a:cs typeface="Segoe UI"/>
                          <a:hlinkClick r:id="rId10">
                            <a:extLst>
                              <a:ext uri="{A12FA001-AC4F-418D-AE19-62706E023703}">
                                <ahyp:hlinkClr xmlns:ahyp="http://schemas.microsoft.com/office/drawing/2018/hyperlinkcolor" val="tx"/>
                              </a:ext>
                            </a:extLst>
                          </a:hlinkClick>
                        </a:rPr>
                        <a:t>sharing link expiration</a:t>
                      </a:r>
                      <a:r>
                        <a:rPr lang="en-US" sz="1000" b="0" i="0" u="none" strike="noStrike" kern="1200" cap="none" spc="0" normalizeH="0" baseline="0" noProof="0">
                          <a:ln>
                            <a:noFill/>
                          </a:ln>
                          <a:solidFill>
                            <a:srgbClr val="8661C5"/>
                          </a:solidFill>
                          <a:effectLst/>
                          <a:uLnTx/>
                          <a:uFillTx/>
                          <a:latin typeface="+mn-lt"/>
                          <a:ea typeface="+mn-ea"/>
                          <a:cs typeface="Segoe UI"/>
                        </a:rPr>
                        <a:t> </a:t>
                      </a:r>
                      <a:r>
                        <a:rPr lang="en-US" sz="1000" b="0" i="0" u="none" strike="noStrike" kern="1200" cap="none" spc="0" normalizeH="0" baseline="0" noProof="0">
                          <a:ln>
                            <a:noFill/>
                          </a:ln>
                          <a:solidFill>
                            <a:prstClr val="black"/>
                          </a:solidFill>
                          <a:effectLst/>
                          <a:uLnTx/>
                          <a:uFillTx/>
                          <a:latin typeface="+mn-lt"/>
                          <a:ea typeface="+mn-ea"/>
                          <a:cs typeface="Segoe UI"/>
                        </a:rPr>
                        <a:t>on anyone links</a:t>
                      </a:r>
                      <a:endParaRPr lang="en-US" sz="1000"/>
                    </a:p>
                    <a:p>
                      <a:pPr marL="171450" marR="0" lvl="0" indent="-171450" algn="l" rtl="0">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a:ln>
                            <a:noFill/>
                          </a:ln>
                          <a:solidFill>
                            <a:prstClr val="black"/>
                          </a:solidFill>
                          <a:effectLst/>
                          <a:uLnTx/>
                          <a:uFillTx/>
                          <a:latin typeface="+mn-lt"/>
                          <a:ea typeface="+mn-ea"/>
                          <a:cs typeface="Segoe UI"/>
                        </a:rPr>
                        <a:t>Set </a:t>
                      </a:r>
                      <a:r>
                        <a:rPr lang="en-US" sz="1000" b="0" i="0" u="none" strike="noStrike" kern="1200" cap="none" spc="0" normalizeH="0" baseline="0" noProof="0">
                          <a:ln>
                            <a:noFill/>
                          </a:ln>
                          <a:solidFill>
                            <a:schemeClr val="accent6"/>
                          </a:solidFill>
                          <a:effectLst/>
                          <a:uLnTx/>
                          <a:uFillTx/>
                          <a:latin typeface="+mn-lt"/>
                          <a:ea typeface="+mn-ea"/>
                          <a:cs typeface="Segoe UI"/>
                          <a:hlinkClick r:id="rId11">
                            <a:extLst>
                              <a:ext uri="{A12FA001-AC4F-418D-AE19-62706E023703}">
                                <ahyp:hlinkClr xmlns:ahyp="http://schemas.microsoft.com/office/drawing/2018/hyperlinkcolor" val="tx"/>
                              </a:ext>
                            </a:extLst>
                          </a:hlinkClick>
                        </a:rPr>
                        <a:t>site owner sharing approval</a:t>
                      </a:r>
                      <a:r>
                        <a:rPr lang="en-US" sz="1000" b="0" i="0" u="none" strike="noStrike" kern="1200" cap="none" spc="0" normalizeH="0" baseline="0" noProof="0">
                          <a:ln>
                            <a:noFill/>
                          </a:ln>
                          <a:solidFill>
                            <a:prstClr val="black"/>
                          </a:solidFill>
                          <a:effectLst/>
                          <a:uLnTx/>
                          <a:uFillTx/>
                          <a:latin typeface="+mn-lt"/>
                          <a:ea typeface="+mn-ea"/>
                          <a:cs typeface="Segoe UI"/>
                        </a:rPr>
                        <a:t> on sensitive sites</a:t>
                      </a:r>
                      <a:endParaRPr kumimoji="0" lang="en-US" sz="100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8088732"/>
                  </a:ext>
                </a:extLst>
              </a:tr>
              <a:tr h="333416">
                <a:tc vMerge="1">
                  <a:txBody>
                    <a:bodyPr/>
                    <a:lstStyle/>
                    <a:p>
                      <a:pPr marL="0" lvl="0" algn="l" defTabSz="914400" rtl="0">
                        <a:buNone/>
                        <a:tabLst/>
                        <a:defRPr/>
                      </a:pPr>
                      <a:endParaRPr lang="en-US" sz="1200" b="1" i="0" kern="1200">
                        <a:solidFill>
                          <a:schemeClr val="tx1"/>
                        </a:solidFill>
                        <a:latin typeface="Segoe UI Semibold"/>
                        <a:ea typeface="+mn-ea"/>
                        <a:cs typeface="Segoe UI Semibold"/>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Tx/>
                        <a:buSzTx/>
                        <a:buFont typeface="Wingdings" panose="05000000000000000000" pitchFamily="2" charset="2"/>
                        <a:buNone/>
                      </a:pPr>
                      <a:r>
                        <a:rPr lang="en-US" sz="1000" b="0" i="0" u="none" strike="noStrike" kern="1200" cap="none" spc="0" normalizeH="0" baseline="0">
                          <a:ln>
                            <a:noFill/>
                          </a:ln>
                          <a:solidFill>
                            <a:prstClr val="black"/>
                          </a:solidFill>
                          <a:effectLst/>
                          <a:uLnTx/>
                          <a:uFillTx/>
                          <a:latin typeface="+mn-lt"/>
                          <a:ea typeface="+mn-ea"/>
                          <a:cs typeface="Segoe UI"/>
                        </a:rPr>
                        <a:t>Identify inactive sites, restrict access, and move sites to Microsoft 365 Archive or deleted</a:t>
                      </a:r>
                      <a:endParaRPr lang="en-US" sz="1000" kern="1200">
                        <a:solidFill>
                          <a:schemeClr val="dk1"/>
                        </a:solidFill>
                        <a:latin typeface="+mn-lt"/>
                        <a:ea typeface="+mn-ea"/>
                        <a:cs typeface="+mn-cs"/>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lgn="l" rtl="0">
                        <a:buFont typeface="Arial" panose="020B0604020202020204" pitchFamily="34" charset="0"/>
                        <a:buChar char="•"/>
                      </a:pPr>
                      <a:r>
                        <a:rPr lang="en-US" sz="1000" b="0" i="0" u="none" strike="noStrike" kern="1200" cap="none" spc="0" normalizeH="0" baseline="0">
                          <a:ln>
                            <a:noFill/>
                          </a:ln>
                          <a:solidFill>
                            <a:prstClr val="black"/>
                          </a:solidFill>
                          <a:effectLst/>
                          <a:uLnTx/>
                          <a:uFillTx/>
                          <a:latin typeface="+mn-lt"/>
                          <a:ea typeface="+mn-ea"/>
                          <a:cs typeface="Segoe UI"/>
                        </a:rPr>
                        <a:t>Implement </a:t>
                      </a:r>
                      <a:r>
                        <a:rPr lang="en-US" sz="1000" b="0" i="0" u="none" strike="noStrike" kern="1200" cap="none" spc="0" normalizeH="0" baseline="0">
                          <a:ln>
                            <a:noFill/>
                          </a:ln>
                          <a:solidFill>
                            <a:schemeClr val="accent6"/>
                          </a:solidFill>
                          <a:effectLst/>
                          <a:uLnTx/>
                          <a:uFillTx/>
                          <a:latin typeface="+mn-lt"/>
                          <a:ea typeface="+mn-ea"/>
                          <a:cs typeface="Segoe UI"/>
                          <a:hlinkClick r:id="rId12">
                            <a:extLst>
                              <a:ext uri="{A12FA001-AC4F-418D-AE19-62706E023703}">
                                <ahyp:hlinkClr xmlns:ahyp="http://schemas.microsoft.com/office/drawing/2018/hyperlinkcolor" val="tx"/>
                              </a:ext>
                            </a:extLst>
                          </a:hlinkClick>
                        </a:rPr>
                        <a:t>Inactive Site Policy</a:t>
                      </a:r>
                      <a:endParaRPr kumimoji="0" lang="en-US" sz="1000" b="0" i="0" u="none" strike="noStrike" kern="1200" cap="none" spc="0" normalizeH="0" baseline="0">
                        <a:ln>
                          <a:noFill/>
                        </a:ln>
                        <a:solidFill>
                          <a:schemeClr val="accent6"/>
                        </a:solidFill>
                        <a:effectLst/>
                        <a:uLnTx/>
                        <a:uFillTx/>
                        <a:latin typeface="+mn-lt"/>
                        <a:ea typeface="+mn-ea"/>
                        <a:cs typeface="Segoe UI"/>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4412821"/>
                  </a:ext>
                </a:extLst>
              </a:tr>
              <a:tr h="589890">
                <a:tc vMerge="1">
                  <a:txBody>
                    <a:bodyPr/>
                    <a:lstStyle/>
                    <a:p>
                      <a:pPr marL="0" lvl="0" algn="l" defTabSz="914400" rtl="0">
                        <a:buNone/>
                        <a:tabLst/>
                        <a:defRPr/>
                      </a:pPr>
                      <a:endParaRPr lang="en-US" sz="1200" b="1" i="0" kern="1200">
                        <a:solidFill>
                          <a:schemeClr val="tx1"/>
                        </a:solidFill>
                        <a:latin typeface="Segoe UI Semibold"/>
                        <a:ea typeface="+mn-ea"/>
                        <a:cs typeface="Segoe UI Semibold"/>
                      </a:endParaRPr>
                    </a:p>
                  </a:txBody>
                  <a:tcPr>
                    <a:lnL w="0">
                      <a:noFill/>
                    </a:lnL>
                    <a:lnR w="0">
                      <a:noFill/>
                    </a:lnR>
                    <a:lnT w="6350">
                      <a:solidFill>
                        <a:schemeClr val="bg1">
                          <a:lumMod val="75000"/>
                        </a:schemeClr>
                      </a:solidFill>
                    </a:lnT>
                    <a:lnB w="0">
                      <a:noFill/>
                    </a:lnB>
                    <a:lnTlToBr w="0">
                      <a:noFill/>
                    </a:lnTlToBr>
                    <a:lnBlToTr w="0">
                      <a:noFill/>
                    </a:lnBlToTr>
                    <a:noFill/>
                  </a:tcPr>
                </a:tc>
                <a:tc>
                  <a:txBody>
                    <a:bodyPr/>
                    <a:lstStyle/>
                    <a:p>
                      <a:pPr marL="0" marR="0" lvl="0" indent="0" algn="l" rtl="0">
                        <a:lnSpc>
                          <a:spcPct val="100000"/>
                        </a:lnSpc>
                        <a:spcBef>
                          <a:spcPts val="0"/>
                        </a:spcBef>
                        <a:spcAft>
                          <a:spcPts val="0"/>
                        </a:spcAft>
                        <a:buClrTx/>
                        <a:buSzTx/>
                        <a:buFont typeface="Wingdings" panose="05000000000000000000" pitchFamily="2" charset="2"/>
                        <a:buNone/>
                      </a:pPr>
                      <a:r>
                        <a:rPr lang="en-US" sz="1000" kern="1200">
                          <a:solidFill>
                            <a:schemeClr val="tx1"/>
                          </a:solidFill>
                          <a:latin typeface="+mn-lt"/>
                          <a:ea typeface="+mn-ea"/>
                          <a:cs typeface="Segoe UI"/>
                        </a:rPr>
                        <a:t>Identify potentially overshared content, restrict site access, initiate site owner review</a:t>
                      </a:r>
                      <a:endParaRPr lang="en-US" sz="1000" kern="1200" baseline="30000">
                        <a:solidFill>
                          <a:schemeClr val="tx1"/>
                        </a:solidFill>
                        <a:latin typeface="+mn-lt"/>
                        <a:ea typeface="+mn-ea"/>
                        <a:cs typeface="Segoe UI"/>
                      </a:endParaRPr>
                    </a:p>
                    <a:p>
                      <a:pPr marL="0" marR="0" lvl="0" indent="0" algn="l" rtl="0">
                        <a:lnSpc>
                          <a:spcPct val="100000"/>
                        </a:lnSpc>
                        <a:spcBef>
                          <a:spcPts val="0"/>
                        </a:spcBef>
                        <a:spcAft>
                          <a:spcPts val="0"/>
                        </a:spcAft>
                        <a:buClrTx/>
                        <a:buSzTx/>
                        <a:buFont typeface="Arial" panose="020B0604020202020204" pitchFamily="34" charset="0"/>
                        <a:buNone/>
                      </a:pPr>
                      <a:endParaRPr lang="en-US" sz="1000" b="0" i="0" u="none" strike="noStrike" kern="1200" cap="none" spc="0" normalizeH="0" baseline="0">
                        <a:ln>
                          <a:noFill/>
                        </a:ln>
                        <a:solidFill>
                          <a:prstClr val="black"/>
                        </a:solidFill>
                        <a:effectLst/>
                        <a:uLnTx/>
                        <a:uFillTx/>
                        <a:latin typeface="+mn-lt"/>
                        <a:ea typeface="+mn-ea"/>
                        <a:cs typeface="Segoe UI"/>
                      </a:endParaRPr>
                    </a:p>
                  </a:txBody>
                  <a:tcPr>
                    <a:lnL w="0">
                      <a:noFill/>
                    </a:lnL>
                    <a:lnR w="0">
                      <a:noFill/>
                    </a:lnR>
                    <a:lnT w="6350">
                      <a:solidFill>
                        <a:schemeClr val="bg1">
                          <a:lumMod val="75000"/>
                        </a:schemeClr>
                      </a:solidFill>
                    </a:lnT>
                    <a:lnB w="0">
                      <a:noFill/>
                    </a:lnB>
                    <a:lnTlToBr w="0">
                      <a:noFill/>
                    </a:lnTlToBr>
                    <a:lnBlToTr w="0">
                      <a:noFill/>
                    </a:lnBlToTr>
                    <a:noFill/>
                  </a:tcPr>
                </a:tc>
                <a:tc>
                  <a:txBody>
                    <a:bodyPr/>
                    <a:lstStyle/>
                    <a:p>
                      <a:pPr marL="171450" lvl="0" indent="-171450" algn="l" rtl="0">
                        <a:buFont typeface="Arial" panose="020B0604020202020204" pitchFamily="34" charset="0"/>
                        <a:buChar char="•"/>
                      </a:pPr>
                      <a:r>
                        <a:rPr lang="en-US" sz="1000" b="0" i="0" u="none" strike="noStrike" kern="1200" cap="none" spc="0" normalizeH="0" baseline="0">
                          <a:ln>
                            <a:noFill/>
                          </a:ln>
                          <a:solidFill>
                            <a:prstClr val="black"/>
                          </a:solidFill>
                          <a:effectLst/>
                          <a:uLnTx/>
                          <a:uFillTx/>
                          <a:latin typeface="+mn-lt"/>
                          <a:ea typeface="+mn-ea"/>
                          <a:cs typeface="Segoe UI"/>
                        </a:rPr>
                        <a:t>Run </a:t>
                      </a:r>
                      <a:r>
                        <a:rPr lang="en-US" sz="1000" b="0" i="0" u="none" strike="noStrike" kern="1200" cap="none" spc="0" normalizeH="0" baseline="0">
                          <a:ln>
                            <a:noFill/>
                          </a:ln>
                          <a:solidFill>
                            <a:schemeClr val="accent6"/>
                          </a:solidFill>
                          <a:effectLst/>
                          <a:uLnTx/>
                          <a:uFillTx/>
                          <a:latin typeface="+mn-lt"/>
                          <a:ea typeface="+mn-ea"/>
                          <a:cs typeface="Segoe UI"/>
                          <a:hlinkClick r:id="rId13">
                            <a:extLst>
                              <a:ext uri="{A12FA001-AC4F-418D-AE19-62706E023703}">
                                <ahyp:hlinkClr xmlns:ahyp="http://schemas.microsoft.com/office/drawing/2018/hyperlinkcolor" val="tx"/>
                              </a:ext>
                            </a:extLst>
                          </a:hlinkClick>
                        </a:rPr>
                        <a:t>Data Access Governance (DAG) reports</a:t>
                      </a:r>
                      <a:r>
                        <a:rPr lang="en-US" sz="1000" b="0" i="0" u="none" strike="noStrike" kern="1200" cap="none" spc="0" normalizeH="0" baseline="0">
                          <a:ln>
                            <a:noFill/>
                          </a:ln>
                          <a:solidFill>
                            <a:srgbClr val="8661C5"/>
                          </a:solidFill>
                          <a:effectLst/>
                          <a:uLnTx/>
                          <a:uFillTx/>
                          <a:latin typeface="+mn-lt"/>
                          <a:ea typeface="+mn-ea"/>
                          <a:cs typeface="Segoe UI"/>
                          <a:hlinkClick r:id="rId13">
                            <a:extLst>
                              <a:ext uri="{A12FA001-AC4F-418D-AE19-62706E023703}">
                                <ahyp:hlinkClr xmlns:ahyp="http://schemas.microsoft.com/office/drawing/2018/hyperlinkcolor" val="tx"/>
                              </a:ext>
                            </a:extLst>
                          </a:hlinkClick>
                        </a:rPr>
                        <a:t> </a:t>
                      </a:r>
                      <a:endParaRPr lang="en-US" sz="1000" b="0" i="0" u="none" strike="noStrike" kern="1200" cap="none" spc="0" normalizeH="0" baseline="0">
                        <a:ln>
                          <a:noFill/>
                        </a:ln>
                        <a:solidFill>
                          <a:prstClr val="black"/>
                        </a:solidFill>
                        <a:effectLst/>
                        <a:uLnTx/>
                        <a:uFillTx/>
                        <a:latin typeface="+mn-lt"/>
                        <a:ea typeface="+mn-ea"/>
                        <a:cs typeface="Segoe UI"/>
                      </a:endParaRPr>
                    </a:p>
                    <a:p>
                      <a:pPr marL="171450" lvl="0" indent="-171450" algn="l" rtl="0">
                        <a:buFont typeface="Arial" panose="020B0604020202020204" pitchFamily="34" charset="0"/>
                        <a:buChar char="•"/>
                      </a:pPr>
                      <a:r>
                        <a:rPr lang="en-US" sz="1000" b="0" i="0" u="none" strike="noStrike" kern="1200" cap="none" spc="0" normalizeH="0" baseline="0">
                          <a:ln>
                            <a:noFill/>
                          </a:ln>
                          <a:solidFill>
                            <a:schemeClr val="accent6"/>
                          </a:solidFill>
                          <a:effectLst/>
                          <a:uLnTx/>
                          <a:uFillTx/>
                          <a:latin typeface="+mn-lt"/>
                          <a:ea typeface="+mn-ea"/>
                          <a:cs typeface="Segoe UI"/>
                          <a:hlinkClick r:id="rId14">
                            <a:extLst>
                              <a:ext uri="{A12FA001-AC4F-418D-AE19-62706E023703}">
                                <ahyp:hlinkClr xmlns:ahyp="http://schemas.microsoft.com/office/drawing/2018/hyperlinkcolor" val="tx"/>
                              </a:ext>
                            </a:extLst>
                          </a:hlinkClick>
                        </a:rPr>
                        <a:t>Apply RAC</a:t>
                      </a:r>
                      <a:r>
                        <a:rPr lang="en-US" sz="1000" b="0" i="0" u="none" strike="noStrike" kern="1200" cap="none" spc="0" normalizeH="0" baseline="0">
                          <a:ln>
                            <a:noFill/>
                          </a:ln>
                          <a:solidFill>
                            <a:schemeClr val="accent6"/>
                          </a:solidFill>
                          <a:effectLst/>
                          <a:uLnTx/>
                          <a:uFillTx/>
                          <a:latin typeface="+mn-lt"/>
                          <a:ea typeface="+mn-ea"/>
                          <a:cs typeface="Segoe UI"/>
                        </a:rPr>
                        <a:t> </a:t>
                      </a:r>
                      <a:r>
                        <a:rPr lang="en-US" sz="1000" b="0" i="0" u="none" strike="noStrike" kern="1200" cap="none" spc="0" normalizeH="0" baseline="0">
                          <a:ln>
                            <a:noFill/>
                          </a:ln>
                          <a:solidFill>
                            <a:prstClr val="black"/>
                          </a:solidFill>
                          <a:effectLst/>
                          <a:uLnTx/>
                          <a:uFillTx/>
                          <a:latin typeface="+mn-lt"/>
                          <a:ea typeface="+mn-ea"/>
                          <a:cs typeface="Segoe UI"/>
                        </a:rPr>
                        <a:t>on sites based on DAG reports</a:t>
                      </a:r>
                      <a:endParaRPr lang="en-US" sz="1000"/>
                    </a:p>
                    <a:p>
                      <a:pPr marL="171450" lvl="0" indent="-171450" algn="l" rtl="0">
                        <a:buFont typeface="Arial" panose="020B0604020202020204" pitchFamily="34" charset="0"/>
                        <a:buChar char="•"/>
                      </a:pPr>
                      <a:r>
                        <a:rPr lang="en-US" sz="1000" b="0" i="0" u="none" strike="noStrike" kern="1200" cap="none" spc="0" normalizeH="0" baseline="0">
                          <a:ln>
                            <a:noFill/>
                          </a:ln>
                          <a:solidFill>
                            <a:prstClr val="black"/>
                          </a:solidFill>
                          <a:effectLst/>
                          <a:uLnTx/>
                          <a:uFillTx/>
                          <a:latin typeface="+mn-lt"/>
                          <a:ea typeface="+mn-ea"/>
                          <a:cs typeface="Segoe UI"/>
                        </a:rPr>
                        <a:t>Manually contact top shared site owners from DAG reports and ask them to attest to permissions and sharing configuration</a:t>
                      </a:r>
                      <a:endParaRPr kumimoji="0" lang="en-US" sz="1000"/>
                    </a:p>
                  </a:txBody>
                  <a:tcPr>
                    <a:lnL w="0">
                      <a:noFill/>
                    </a:lnL>
                    <a:lnR w="0">
                      <a:noFill/>
                    </a:lnR>
                    <a:lnT w="6350">
                      <a:solidFill>
                        <a:schemeClr val="bg1">
                          <a:lumMod val="75000"/>
                        </a:schemeClr>
                      </a:solidFill>
                    </a:lnT>
                    <a:lnB w="0">
                      <a:noFill/>
                    </a:lnB>
                    <a:lnTlToBr w="0">
                      <a:noFill/>
                    </a:lnTlToBr>
                    <a:lnBlToTr w="0">
                      <a:noFill/>
                    </a:lnBlToTr>
                    <a:noFill/>
                  </a:tcPr>
                </a:tc>
                <a:extLst>
                  <a:ext uri="{0D108BD9-81ED-4DB2-BD59-A6C34878D82A}">
                    <a16:rowId xmlns:a16="http://schemas.microsoft.com/office/drawing/2014/main" val="627319666"/>
                  </a:ext>
                </a:extLst>
              </a:tr>
              <a:tr h="657093">
                <a:tc vMerge="1">
                  <a:txBody>
                    <a:bodyPr/>
                    <a:lstStyle/>
                    <a:p>
                      <a:pPr marL="0" lvl="0" algn="l" defTabSz="914400" rtl="0">
                        <a:buNone/>
                        <a:tabLst/>
                        <a:defRPr/>
                      </a:pPr>
                      <a:endParaRPr lang="en-US" sz="1200" b="1" i="0" kern="1200">
                        <a:solidFill>
                          <a:schemeClr val="tx1"/>
                        </a:solidFill>
                        <a:latin typeface="Segoe UI Semibold"/>
                        <a:ea typeface="+mn-ea"/>
                        <a:cs typeface="Segoe UI Semibold"/>
                      </a:endParaRPr>
                    </a:p>
                  </a:txBody>
                  <a:tcPr>
                    <a:lnL w="0">
                      <a:noFill/>
                    </a:lnL>
                    <a:lnR w="0">
                      <a:noFill/>
                    </a:lnR>
                    <a:lnT w="6350">
                      <a:noFill/>
                    </a:lnT>
                    <a:lnB w="0">
                      <a:noFill/>
                    </a:lnB>
                    <a:lnTlToBr w="0">
                      <a:noFill/>
                    </a:lnTlToBr>
                    <a:lnBlToTr w="0">
                      <a:noFill/>
                    </a:lnBlToTr>
                    <a:noFill/>
                  </a:tcPr>
                </a:tc>
                <a:tc>
                  <a:txBody>
                    <a:bodyPr/>
                    <a:lstStyle/>
                    <a:p>
                      <a:pPr marL="0" marR="0" lvl="0" indent="0" algn="l" rtl="0">
                        <a:lnSpc>
                          <a:spcPct val="100000"/>
                        </a:lnSpc>
                        <a:spcBef>
                          <a:spcPts val="0"/>
                        </a:spcBef>
                        <a:spcAft>
                          <a:spcPts val="0"/>
                        </a:spcAft>
                        <a:buClrTx/>
                        <a:buSzTx/>
                        <a:buFont typeface="Wingdings" panose="05000000000000000000" pitchFamily="2" charset="2"/>
                        <a:buNone/>
                      </a:pPr>
                      <a:r>
                        <a:rPr lang="en-US" sz="1000" kern="1200" baseline="0">
                          <a:solidFill>
                            <a:schemeClr val="tx1"/>
                          </a:solidFill>
                          <a:latin typeface="+mn-lt"/>
                          <a:ea typeface="+mn-ea"/>
                          <a:cs typeface="Segoe UI"/>
                        </a:rPr>
                        <a:t>Set restricted access control and block file download policies on business-critical sites</a:t>
                      </a:r>
                      <a:endParaRPr lang="en-US" sz="1000" b="0" i="0" u="none" strike="noStrike" kern="1200" baseline="0" noProof="0">
                        <a:solidFill>
                          <a:srgbClr val="808080"/>
                        </a:solidFill>
                        <a:latin typeface="Aptos_MSFontService"/>
                      </a:endParaRPr>
                    </a:p>
                  </a:txBody>
                  <a:tcPr>
                    <a:lnL w="0">
                      <a:noFill/>
                    </a:lnL>
                    <a:lnR w="0">
                      <a:noFill/>
                    </a:lnR>
                    <a:lnT w="6350">
                      <a:noFill/>
                    </a:lnT>
                    <a:lnB w="0">
                      <a:noFill/>
                    </a:lnB>
                    <a:lnTlToBr w="0">
                      <a:noFill/>
                    </a:lnTlToBr>
                    <a:lnBlToTr w="0">
                      <a:noFill/>
                    </a:lnBlToTr>
                    <a:noFill/>
                  </a:tcPr>
                </a:tc>
                <a:tc>
                  <a:txBody>
                    <a:bodyPr/>
                    <a:lstStyle/>
                    <a:p>
                      <a:pPr marL="171450" lvl="0" indent="-171450" algn="l" rtl="0">
                        <a:buFont typeface="Arial" panose="020B0604020202020204" pitchFamily="34" charset="0"/>
                        <a:buChar char="•"/>
                      </a:pPr>
                      <a:r>
                        <a:rPr lang="en-US" sz="1000" b="0" i="0" u="none" strike="noStrike" kern="1200" cap="none" spc="0" normalizeH="0" baseline="0" dirty="0">
                          <a:ln>
                            <a:noFill/>
                          </a:ln>
                          <a:solidFill>
                            <a:prstClr val="black"/>
                          </a:solidFill>
                          <a:effectLst/>
                          <a:uLnTx/>
                          <a:uFillTx/>
                          <a:latin typeface="+mn-lt"/>
                          <a:ea typeface="+mn-ea"/>
                          <a:cs typeface="Segoe UI"/>
                        </a:rPr>
                        <a:t>Apply the </a:t>
                      </a:r>
                      <a:r>
                        <a:rPr lang="en-US" sz="1000" b="0" i="0" u="none" strike="noStrike" kern="1200" cap="none" spc="0" normalizeH="0" baseline="0" dirty="0" err="1">
                          <a:ln>
                            <a:noFill/>
                          </a:ln>
                          <a:solidFill>
                            <a:schemeClr val="accent6"/>
                          </a:solidFill>
                          <a:effectLst/>
                          <a:uLnTx/>
                          <a:uFillTx/>
                          <a:latin typeface="+mn-lt"/>
                          <a:ea typeface="+mn-ea"/>
                          <a:cs typeface="Segoe UI"/>
                          <a:hlinkClick r:id="rId15">
                            <a:extLst>
                              <a:ext uri="{A12FA001-AC4F-418D-AE19-62706E023703}">
                                <ahyp:hlinkClr xmlns:ahyp="http://schemas.microsoft.com/office/drawing/2018/hyperlinkcolor" val="tx"/>
                              </a:ext>
                            </a:extLst>
                          </a:hlinkClick>
                        </a:rPr>
                        <a:t>BlockDownloadPolicy</a:t>
                      </a:r>
                      <a:r>
                        <a:rPr lang="en-US" sz="1000" b="0" i="0" u="none" strike="noStrike" kern="1200" cap="none" spc="0" normalizeH="0" baseline="0" dirty="0">
                          <a:ln>
                            <a:noFill/>
                          </a:ln>
                          <a:solidFill>
                            <a:schemeClr val="accent6"/>
                          </a:solidFill>
                          <a:effectLst/>
                          <a:uLnTx/>
                          <a:uFillTx/>
                          <a:latin typeface="+mn-lt"/>
                          <a:ea typeface="+mn-ea"/>
                          <a:cs typeface="Segoe UI"/>
                          <a:hlinkClick r:id="rId15">
                            <a:extLst>
                              <a:ext uri="{A12FA001-AC4F-418D-AE19-62706E023703}">
                                <ahyp:hlinkClr xmlns:ahyp="http://schemas.microsoft.com/office/drawing/2018/hyperlinkcolor" val="tx"/>
                              </a:ext>
                            </a:extLst>
                          </a:hlinkClick>
                        </a:rPr>
                        <a:t> on sensitive sites</a:t>
                      </a:r>
                      <a:endParaRPr lang="en-US" sz="1000" b="0" i="0" u="none" strike="noStrike" kern="1200" cap="none" spc="0" normalizeH="0" baseline="0" dirty="0">
                        <a:ln>
                          <a:noFill/>
                        </a:ln>
                        <a:solidFill>
                          <a:schemeClr val="accent6"/>
                        </a:solidFill>
                        <a:effectLst/>
                        <a:uLnTx/>
                        <a:uFillTx/>
                        <a:latin typeface="+mn-lt"/>
                        <a:ea typeface="+mn-ea"/>
                        <a:cs typeface="Segoe UI"/>
                      </a:endParaRPr>
                    </a:p>
                    <a:p>
                      <a:pPr marL="171450" lvl="0" indent="-171450" algn="l" rtl="0">
                        <a:buFont typeface="Arial" panose="020B0604020202020204" pitchFamily="34" charset="0"/>
                        <a:buChar char="•"/>
                      </a:pPr>
                      <a:r>
                        <a:rPr lang="en-US" sz="1000" b="0" i="0" u="none" strike="noStrike" kern="1200" cap="none" spc="0" normalizeH="0" baseline="0" dirty="0">
                          <a:ln>
                            <a:noFill/>
                          </a:ln>
                          <a:solidFill>
                            <a:prstClr val="black"/>
                          </a:solidFill>
                          <a:effectLst/>
                          <a:uLnTx/>
                          <a:uFillTx/>
                          <a:latin typeface="+mn-lt"/>
                          <a:ea typeface="+mn-ea"/>
                          <a:cs typeface="Segoe UI"/>
                        </a:rPr>
                        <a:t>Apply the </a:t>
                      </a:r>
                      <a:r>
                        <a:rPr lang="en-US" sz="1000" b="0" i="0" u="none" strike="noStrike" kern="1200" cap="none" spc="0" normalizeH="0" baseline="0" dirty="0" err="1">
                          <a:ln>
                            <a:noFill/>
                          </a:ln>
                          <a:solidFill>
                            <a:schemeClr val="accent6"/>
                          </a:solidFill>
                          <a:effectLst/>
                          <a:uLnTx/>
                          <a:uFillTx/>
                          <a:latin typeface="+mn-lt"/>
                          <a:ea typeface="+mn-ea"/>
                          <a:cs typeface="Segoe UI"/>
                          <a:hlinkClick r:id="rId16">
                            <a:extLst>
                              <a:ext uri="{A12FA001-AC4F-418D-AE19-62706E023703}">
                                <ahyp:hlinkClr xmlns:ahyp="http://schemas.microsoft.com/office/drawing/2018/hyperlinkcolor" val="tx"/>
                              </a:ext>
                            </a:extLst>
                          </a:hlinkClick>
                        </a:rPr>
                        <a:t>BlockDownloadPolicy</a:t>
                      </a:r>
                      <a:r>
                        <a:rPr lang="en-US" sz="1000" b="0" i="0" u="none" strike="noStrike" kern="1200" cap="none" spc="0" normalizeH="0" baseline="0" dirty="0">
                          <a:ln>
                            <a:noFill/>
                          </a:ln>
                          <a:solidFill>
                            <a:schemeClr val="accent6"/>
                          </a:solidFill>
                          <a:effectLst/>
                          <a:uLnTx/>
                          <a:uFillTx/>
                          <a:latin typeface="+mn-lt"/>
                          <a:ea typeface="+mn-ea"/>
                          <a:cs typeface="Segoe UI"/>
                          <a:hlinkClick r:id="rId16">
                            <a:extLst>
                              <a:ext uri="{A12FA001-AC4F-418D-AE19-62706E023703}">
                                <ahyp:hlinkClr xmlns:ahyp="http://schemas.microsoft.com/office/drawing/2018/hyperlinkcolor" val="tx"/>
                              </a:ext>
                            </a:extLst>
                          </a:hlinkClick>
                        </a:rPr>
                        <a:t> on Teams Meeting Recordings</a:t>
                      </a:r>
                      <a:endParaRPr kumimoji="0" lang="en-US" sz="1000" b="0" i="0" u="none" strike="noStrike" kern="1200" cap="none" spc="0" normalizeH="0" baseline="0" dirty="0">
                        <a:ln>
                          <a:noFill/>
                        </a:ln>
                        <a:solidFill>
                          <a:schemeClr val="accent6"/>
                        </a:solidFill>
                        <a:effectLst/>
                        <a:uLnTx/>
                        <a:uFillTx/>
                        <a:latin typeface="+mn-lt"/>
                        <a:ea typeface="+mn-ea"/>
                        <a:cs typeface="Segoe UI"/>
                      </a:endParaRPr>
                    </a:p>
                  </a:txBody>
                  <a:tcPr>
                    <a:lnL w="0">
                      <a:noFill/>
                    </a:lnL>
                    <a:lnR w="0">
                      <a:noFill/>
                    </a:lnR>
                    <a:lnT w="6350">
                      <a:noFill/>
                    </a:lnT>
                    <a:lnB w="0">
                      <a:noFill/>
                    </a:lnB>
                    <a:lnTlToBr w="0">
                      <a:noFill/>
                    </a:lnTlToBr>
                    <a:lnBlToTr w="0">
                      <a:noFill/>
                    </a:lnBlToTr>
                    <a:noFill/>
                  </a:tcPr>
                </a:tc>
                <a:extLst>
                  <a:ext uri="{0D108BD9-81ED-4DB2-BD59-A6C34878D82A}">
                    <a16:rowId xmlns:a16="http://schemas.microsoft.com/office/drawing/2014/main" val="902076363"/>
                  </a:ext>
                </a:extLst>
              </a:tr>
            </a:tbl>
          </a:graphicData>
        </a:graphic>
      </p:graphicFrame>
    </p:spTree>
    <p:extLst>
      <p:ext uri="{BB962C8B-B14F-4D97-AF65-F5344CB8AC3E}">
        <p14:creationId xmlns:p14="http://schemas.microsoft.com/office/powerpoint/2010/main" val="350031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1BD35-B22A-6071-FEA8-941FAD374723}"/>
              </a:ext>
            </a:extLst>
          </p:cNvPr>
          <p:cNvSpPr>
            <a:spLocks noGrp="1"/>
          </p:cNvSpPr>
          <p:nvPr>
            <p:ph type="title"/>
          </p:nvPr>
        </p:nvSpPr>
        <p:spPr>
          <a:xfrm>
            <a:off x="513772" y="418399"/>
            <a:ext cx="10515600" cy="335151"/>
          </a:xfrm>
        </p:spPr>
        <p:txBody>
          <a:bodyPr lIns="0">
            <a:noAutofit/>
          </a:bodyPr>
          <a:lstStyle/>
          <a:p>
            <a:r>
              <a:rPr lang="en-US" sz="2800" b="1"/>
              <a:t>Reference: </a:t>
            </a:r>
            <a:r>
              <a:rPr lang="en-US" sz="2800">
                <a:solidFill>
                  <a:schemeClr val="accent2"/>
                </a:solidFill>
              </a:rPr>
              <a:t>Maximize</a:t>
            </a:r>
            <a:r>
              <a:rPr lang="en-US" sz="2800" b="1"/>
              <a:t> for comprehensive security</a:t>
            </a:r>
          </a:p>
        </p:txBody>
      </p:sp>
      <p:sp>
        <p:nvSpPr>
          <p:cNvPr id="4" name="TextBox 3">
            <a:extLst>
              <a:ext uri="{FF2B5EF4-FFF2-40B4-BE49-F238E27FC236}">
                <a16:creationId xmlns:a16="http://schemas.microsoft.com/office/drawing/2014/main" id="{07E3D6B3-524C-416D-D240-3043EB3BC7D8}"/>
              </a:ext>
            </a:extLst>
          </p:cNvPr>
          <p:cNvSpPr txBox="1"/>
          <p:nvPr/>
        </p:nvSpPr>
        <p:spPr>
          <a:xfrm>
            <a:off x="513772" y="841674"/>
            <a:ext cx="10515600" cy="276999"/>
          </a:xfrm>
          <a:prstGeom prst="rect">
            <a:avLst/>
          </a:prstGeom>
          <a:noFill/>
        </p:spPr>
        <p:txBody>
          <a:bodyPr wrap="square" lIns="0" rIns="0">
            <a:spAutoFit/>
          </a:bodyPr>
          <a:lstStyle/>
          <a:p>
            <a:pPr marL="7938" marR="0" lvl="1" indent="0" algn="l" defTabSz="914367"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Segoe UI" panose="020B0502040204020203" pitchFamily="34" charset="0"/>
                <a:cs typeface="Segoe UI" panose="020B0502040204020203" pitchFamily="34" charset="0"/>
              </a:rPr>
              <a:t>Here is a summary of security configurations to get ready for </a:t>
            </a:r>
            <a:r>
              <a:rPr lang="en-US" sz="1000" dirty="0"/>
              <a:t>Microsoft 365 </a:t>
            </a:r>
            <a:r>
              <a:rPr lang="en-US" sz="1200" dirty="0">
                <a:solidFill>
                  <a:srgbClr val="000000"/>
                </a:solidFill>
                <a:latin typeface="Segoe UI" panose="020B0502040204020203" pitchFamily="34" charset="0"/>
                <a:cs typeface="Segoe UI" panose="020B0502040204020203" pitchFamily="34" charset="0"/>
              </a:rPr>
              <a:t>Copilot if you have </a:t>
            </a:r>
            <a:r>
              <a:rPr lang="en-US" sz="1200" b="1" dirty="0">
                <a:solidFill>
                  <a:schemeClr val="accent3"/>
                </a:solidFill>
                <a:latin typeface="Segoe UI" panose="020B0502040204020203" pitchFamily="34" charset="0"/>
                <a:cs typeface="Segoe UI" panose="020B0502040204020203" pitchFamily="34" charset="0"/>
              </a:rPr>
              <a:t>Microsoft 365 Business Premium </a:t>
            </a:r>
            <a:r>
              <a:rPr lang="en-US" sz="1200" dirty="0">
                <a:solidFill>
                  <a:srgbClr val="000000"/>
                </a:solidFill>
                <a:latin typeface="Segoe UI" panose="020B0502040204020203" pitchFamily="34" charset="0"/>
                <a:cs typeface="Segoe UI" panose="020B0502040204020203" pitchFamily="34" charset="0"/>
              </a:rPr>
              <a:t>or higher.</a:t>
            </a:r>
            <a:endPar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graphicFrame>
        <p:nvGraphicFramePr>
          <p:cNvPr id="11" name="Table 10">
            <a:extLst>
              <a:ext uri="{FF2B5EF4-FFF2-40B4-BE49-F238E27FC236}">
                <a16:creationId xmlns:a16="http://schemas.microsoft.com/office/drawing/2014/main" id="{AE53D8F4-C015-659E-9A10-54F619F7B173}"/>
              </a:ext>
            </a:extLst>
          </p:cNvPr>
          <p:cNvGraphicFramePr>
            <a:graphicFrameLocks noGrp="1"/>
          </p:cNvGraphicFramePr>
          <p:nvPr>
            <p:extLst>
              <p:ext uri="{D42A27DB-BD31-4B8C-83A1-F6EECF244321}">
                <p14:modId xmlns:p14="http://schemas.microsoft.com/office/powerpoint/2010/main" val="1664973303"/>
              </p:ext>
            </p:extLst>
          </p:nvPr>
        </p:nvGraphicFramePr>
        <p:xfrm>
          <a:off x="649321" y="1280979"/>
          <a:ext cx="10893357" cy="4895029"/>
        </p:xfrm>
        <a:graphic>
          <a:graphicData uri="http://schemas.openxmlformats.org/drawingml/2006/table">
            <a:tbl>
              <a:tblPr firstRow="1" bandRow="1">
                <a:tableStyleId>{5C22544A-7EE6-4342-B048-85BDC9FD1C3A}</a:tableStyleId>
              </a:tblPr>
              <a:tblGrid>
                <a:gridCol w="1516123">
                  <a:extLst>
                    <a:ext uri="{9D8B030D-6E8A-4147-A177-3AD203B41FA5}">
                      <a16:colId xmlns:a16="http://schemas.microsoft.com/office/drawing/2014/main" val="573948340"/>
                    </a:ext>
                  </a:extLst>
                </a:gridCol>
                <a:gridCol w="3542627">
                  <a:extLst>
                    <a:ext uri="{9D8B030D-6E8A-4147-A177-3AD203B41FA5}">
                      <a16:colId xmlns:a16="http://schemas.microsoft.com/office/drawing/2014/main" val="2729328785"/>
                    </a:ext>
                  </a:extLst>
                </a:gridCol>
                <a:gridCol w="5834607">
                  <a:extLst>
                    <a:ext uri="{9D8B030D-6E8A-4147-A177-3AD203B41FA5}">
                      <a16:colId xmlns:a16="http://schemas.microsoft.com/office/drawing/2014/main" val="1720550423"/>
                    </a:ext>
                  </a:extLst>
                </a:gridCol>
              </a:tblGrid>
              <a:tr h="2212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accent2"/>
                          </a:solidFill>
                          <a:latin typeface="Segoe UI Semibold"/>
                          <a:ea typeface="+mn-ea"/>
                          <a:cs typeface="Segoe UI Semibold"/>
                        </a:rPr>
                        <a:t>Product</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algn="l" defTabSz="914400" rtl="0" eaLnBrk="1" latinLnBrk="0" hangingPunct="1"/>
                      <a:r>
                        <a:rPr lang="en-US" sz="1200" b="1" i="0" kern="1200">
                          <a:solidFill>
                            <a:schemeClr val="accent2"/>
                          </a:solidFill>
                          <a:latin typeface="Segoe UI Semibold"/>
                          <a:ea typeface="+mn-ea"/>
                          <a:cs typeface="Segoe UI Semibold"/>
                        </a:rPr>
                        <a:t>Deployment outcomes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algn="l" defTabSz="914400" rtl="0" eaLnBrk="1" latinLnBrk="0" hangingPunct="1"/>
                      <a:r>
                        <a:rPr lang="en-US" sz="1200" b="1" i="0" kern="1200">
                          <a:solidFill>
                            <a:schemeClr val="accent2"/>
                          </a:solidFill>
                          <a:latin typeface="Segoe UI Semibold"/>
                          <a:ea typeface="+mn-ea"/>
                          <a:cs typeface="Segoe UI Semibold"/>
                        </a:rPr>
                        <a:t>Core activities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673466318"/>
                  </a:ext>
                </a:extLst>
              </a:tr>
              <a:tr h="368749">
                <a:tc rowSpan="5">
                  <a:txBody>
                    <a:bodyPr/>
                    <a:lstStyle/>
                    <a:p>
                      <a:pPr marL="0" lvl="0" algn="l">
                        <a:buNone/>
                      </a:pPr>
                      <a:r>
                        <a:rPr lang="en-US" sz="1200" b="1" i="0" u="none" strike="noStrike" kern="1200" noProof="0" dirty="0">
                          <a:solidFill>
                            <a:schemeClr val="tx1"/>
                          </a:solidFill>
                          <a:latin typeface="Segoe UI Semibold"/>
                        </a:rPr>
                        <a:t>Microsoft SharePoint*</a:t>
                      </a:r>
                      <a:endParaRPr lang="en-US" dirty="0"/>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indent="0" algn="l" rtl="0" eaLnBrk="1" fontAlgn="auto" latinLnBrk="0" hangingPunct="1">
                        <a:spcBef>
                          <a:spcPts val="0"/>
                        </a:spcBef>
                        <a:spcAft>
                          <a:spcPts val="0"/>
                        </a:spcAft>
                        <a:buFont typeface="Arial" panose="020B0604020202020204" pitchFamily="34" charset="0"/>
                        <a:buNone/>
                      </a:pPr>
                      <a:r>
                        <a:rPr lang="en-US" sz="900" kern="1200">
                          <a:solidFill>
                            <a:schemeClr val="dk1"/>
                          </a:solidFill>
                          <a:latin typeface="+mn-lt"/>
                          <a:ea typeface="+mn-ea"/>
                          <a:cs typeface="+mn-cs"/>
                        </a:rPr>
                        <a:t>If enabled</a:t>
                      </a:r>
                      <a:r>
                        <a:rPr lang="en-US" sz="900" kern="1200">
                          <a:solidFill>
                            <a:schemeClr val="tx1"/>
                          </a:solidFill>
                          <a:latin typeface="+mn-lt"/>
                          <a:ea typeface="+mn-ea"/>
                          <a:cs typeface="Segoe UI"/>
                        </a:rPr>
                        <a:t>, update </a:t>
                      </a:r>
                      <a:r>
                        <a:rPr lang="en-US" sz="900"/>
                        <a:t>Restricted SharePoint Search allow list</a:t>
                      </a:r>
                      <a:endParaRPr lang="en-US" sz="1200" b="0" i="0" u="none" strike="noStrike">
                        <a:effectLst/>
                        <a:latin typeface="Arial" panose="020B0604020202020204"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0" lang="en-US" sz="900" b="0" i="0" u="none" strike="noStrike" kern="1200" cap="none" spc="0" normalizeH="0" baseline="0" dirty="0">
                          <a:ln>
                            <a:noFill/>
                          </a:ln>
                          <a:solidFill>
                            <a:prstClr val="black"/>
                          </a:solidFill>
                          <a:effectLst/>
                          <a:uLnTx/>
                          <a:uFillTx/>
                          <a:latin typeface="+mn-lt"/>
                          <a:ea typeface="+mn-ea"/>
                          <a:cs typeface="+mn-cs"/>
                        </a:rPr>
                        <a:t>Configure up to 100 sites to be on the allow list of sites. Extend to sites containing highly used, low risk content</a:t>
                      </a:r>
                    </a:p>
                    <a:p>
                      <a:pPr marL="0" lvl="0" indent="0">
                        <a:buNone/>
                      </a:pPr>
                      <a:r>
                        <a:rPr lang="en-US" sz="900" b="1" i="0" u="none" strike="noStrike" kern="1200" cap="none" spc="0" normalizeH="0" baseline="0" noProof="0" dirty="0">
                          <a:ln>
                            <a:noFill/>
                          </a:ln>
                          <a:solidFill>
                            <a:srgbClr val="000000"/>
                          </a:solidFill>
                          <a:effectLst/>
                          <a:uLnTx/>
                          <a:uFillTx/>
                          <a:latin typeface="Segoe UI"/>
                        </a:rPr>
                        <a:t>Note: </a:t>
                      </a:r>
                      <a:r>
                        <a:rPr lang="en-US" sz="900" b="0" i="0" u="none" strike="noStrike" kern="1200" cap="none" spc="0" normalizeH="0" baseline="0" noProof="0" dirty="0">
                          <a:ln>
                            <a:noFill/>
                          </a:ln>
                          <a:solidFill>
                            <a:srgbClr val="000000"/>
                          </a:solidFill>
                          <a:effectLst/>
                          <a:uLnTx/>
                          <a:uFillTx/>
                          <a:latin typeface="Segoe UI"/>
                        </a:rPr>
                        <a:t>Restricted SharePoint Search should be used as a temporary solution to secure data while you configure permissions. This feature affects </a:t>
                      </a:r>
                      <a:r>
                        <a:rPr lang="en-US" sz="900" b="0" i="0" u="none" strike="noStrike" kern="1200" cap="none" spc="0" normalizeH="0" baseline="0" noProof="0" dirty="0">
                          <a:ln>
                            <a:noFill/>
                          </a:ln>
                          <a:solidFill>
                            <a:schemeClr val="accent6"/>
                          </a:solidFill>
                          <a:effectLst/>
                          <a:uLnTx/>
                          <a:uFillTx/>
                          <a:latin typeface="Segoe UI"/>
                          <a:hlinkClick r:id="rId3">
                            <a:extLst>
                              <a:ext uri="{A12FA001-AC4F-418D-AE19-62706E023703}">
                                <ahyp:hlinkClr xmlns:ahyp="http://schemas.microsoft.com/office/drawing/2018/hyperlinkcolor" val="tx"/>
                              </a:ext>
                            </a:extLst>
                          </a:hlinkClick>
                        </a:rPr>
                        <a:t>modern search</a:t>
                      </a:r>
                      <a:r>
                        <a:rPr lang="en-US" sz="900" b="0" i="0" u="none" strike="noStrike" kern="1200" cap="none" spc="0" normalizeH="0" baseline="0" noProof="0" dirty="0">
                          <a:ln>
                            <a:noFill/>
                          </a:ln>
                          <a:solidFill>
                            <a:schemeClr val="accent6"/>
                          </a:solidFill>
                          <a:effectLst/>
                          <a:uLnTx/>
                          <a:uFillTx/>
                          <a:latin typeface="Segoe UI"/>
                        </a:rPr>
                        <a:t> </a:t>
                      </a:r>
                      <a:r>
                        <a:rPr lang="en-US" sz="900" b="0" i="0" u="none" strike="noStrike" kern="1200" cap="none" spc="0" normalizeH="0" baseline="0" noProof="0" dirty="0">
                          <a:ln>
                            <a:noFill/>
                          </a:ln>
                          <a:solidFill>
                            <a:srgbClr val="000000"/>
                          </a:solidFill>
                          <a:effectLst/>
                          <a:uLnTx/>
                          <a:uFillTx/>
                          <a:latin typeface="Segoe UI"/>
                        </a:rPr>
                        <a:t>and Copilot experiences.</a:t>
                      </a:r>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14895030"/>
                  </a:ext>
                </a:extLst>
              </a:tr>
              <a:tr h="626873">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latin typeface="Segoe UI Semibold"/>
                        <a:ea typeface="+mn-ea"/>
                        <a:cs typeface="Segoe UI Semibold"/>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indent="0" algn="l" defTabSz="914400" rtl="0" eaLnBrk="1" latinLnBrk="0" hangingPunct="1">
                        <a:buFont typeface="Wingdings" panose="05000000000000000000" pitchFamily="2" charset="2"/>
                        <a:buNone/>
                      </a:pPr>
                      <a:r>
                        <a:rPr lang="en-US" sz="900" kern="1200" noProof="0">
                          <a:solidFill>
                            <a:schemeClr val="tx1"/>
                          </a:solidFill>
                          <a:latin typeface="+mn-lt"/>
                          <a:ea typeface="+mn-ea"/>
                          <a:cs typeface="Segoe UI"/>
                        </a:rPr>
                        <a:t>Evaluate sharing controls that govern who can share and how broadly</a:t>
                      </a:r>
                      <a:endParaRPr lang="en-US" sz="900" noProof="0">
                        <a:solidFill>
                          <a:schemeClr val="tx1"/>
                        </a:solidFill>
                        <a:cs typeface="Segoe UI"/>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mn-lt"/>
                          <a:ea typeface="+mn-ea"/>
                          <a:cs typeface="+mn-cs"/>
                        </a:rPr>
                        <a:t>Ask site owners to manually </a:t>
                      </a:r>
                      <a:r>
                        <a:rPr kumimoji="0" lang="en-US" sz="900" b="0" i="0" u="none" strike="noStrike" kern="1200" cap="none" spc="0" normalizeH="0" baseline="0" noProof="0">
                          <a:ln>
                            <a:noFill/>
                          </a:ln>
                          <a:solidFill>
                            <a:schemeClr val="accent6"/>
                          </a:solidFill>
                          <a:effectLst/>
                          <a:uLnTx/>
                          <a:uFillTx/>
                          <a:latin typeface="+mn-lt"/>
                          <a:ea typeface="+mn-ea"/>
                          <a:cs typeface="+mn-cs"/>
                          <a:hlinkClick r:id="rId4">
                            <a:extLst>
                              <a:ext uri="{A12FA001-AC4F-418D-AE19-62706E023703}">
                                <ahyp:hlinkClr xmlns:ahyp="http://schemas.microsoft.com/office/drawing/2018/hyperlinkcolor" val="tx"/>
                              </a:ext>
                            </a:extLst>
                          </a:hlinkClick>
                        </a:rPr>
                        <a:t>review SharePoint site permissions and correct as needed</a:t>
                      </a:r>
                      <a:endParaRPr kumimoji="0" lang="en-US" sz="900" b="0" i="0" u="none" strike="noStrike" kern="1200" cap="none" spc="0" normalizeH="0" baseline="0" noProof="0">
                        <a:ln>
                          <a:noFill/>
                        </a:ln>
                        <a:solidFill>
                          <a:schemeClr val="accent6"/>
                        </a:solidFill>
                        <a:effectLst/>
                        <a:uLnTx/>
                        <a:uFillTx/>
                        <a:latin typeface="+mn-lt"/>
                        <a:ea typeface="+mn-ea"/>
                        <a:cs typeface="+mn-cs"/>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mn-lt"/>
                          <a:ea typeface="+mn-ea"/>
                          <a:cs typeface="Segoe UI"/>
                        </a:rPr>
                        <a:t>Ask OneDrive for Business (ODB) owners to </a:t>
                      </a:r>
                      <a:r>
                        <a:rPr kumimoji="0" lang="en-US" sz="900" b="0" i="0" u="none" strike="noStrike" kern="1200" cap="none" spc="0" normalizeH="0" baseline="0" noProof="0">
                          <a:ln>
                            <a:noFill/>
                          </a:ln>
                          <a:solidFill>
                            <a:schemeClr val="accent6"/>
                          </a:solidFill>
                          <a:effectLst/>
                          <a:uLnTx/>
                          <a:uFillTx/>
                          <a:latin typeface="+mn-lt"/>
                          <a:ea typeface="+mn-ea"/>
                          <a:cs typeface="Segoe UI"/>
                          <a:hlinkClick r:id="rId5">
                            <a:extLst>
                              <a:ext uri="{A12FA001-AC4F-418D-AE19-62706E023703}">
                                <ahyp:hlinkClr xmlns:ahyp="http://schemas.microsoft.com/office/drawing/2018/hyperlinkcolor" val="tx"/>
                              </a:ext>
                            </a:extLst>
                          </a:hlinkClick>
                        </a:rPr>
                        <a:t>run sharing reports</a:t>
                      </a:r>
                      <a:r>
                        <a:rPr kumimoji="0" lang="en-US" sz="900" b="0" i="0" u="none" strike="noStrike" kern="1200" cap="none" spc="0" normalizeH="0" baseline="0" noProof="0">
                          <a:ln>
                            <a:noFill/>
                          </a:ln>
                          <a:solidFill>
                            <a:schemeClr val="accent6"/>
                          </a:solidFill>
                          <a:effectLst/>
                          <a:uLnTx/>
                          <a:uFillTx/>
                          <a:latin typeface="+mn-lt"/>
                          <a:ea typeface="+mn-ea"/>
                          <a:cs typeface="Segoe UI"/>
                        </a:rPr>
                        <a:t> </a:t>
                      </a:r>
                      <a:r>
                        <a:rPr kumimoji="0" lang="en-US" sz="900" b="0" i="0" u="none" strike="noStrike" kern="1200" cap="none" spc="0" normalizeH="0" baseline="0" noProof="0">
                          <a:ln>
                            <a:noFill/>
                          </a:ln>
                          <a:solidFill>
                            <a:prstClr val="black"/>
                          </a:solidFill>
                          <a:effectLst/>
                          <a:uLnTx/>
                          <a:uFillTx/>
                          <a:latin typeface="+mn-lt"/>
                          <a:ea typeface="+mn-ea"/>
                          <a:cs typeface="Segoe UI"/>
                        </a:rPr>
                        <a:t>in their ODB and </a:t>
                      </a:r>
                      <a:r>
                        <a:rPr kumimoji="0" lang="en-US" sz="900" b="0" i="0" u="none" strike="noStrike" kern="1200" cap="none" spc="0" normalizeH="0" baseline="0" noProof="0">
                          <a:ln>
                            <a:noFill/>
                          </a:ln>
                          <a:solidFill>
                            <a:schemeClr val="accent6"/>
                          </a:solidFill>
                          <a:effectLst/>
                          <a:uLnTx/>
                          <a:uFillTx/>
                          <a:latin typeface="+mn-lt"/>
                          <a:ea typeface="+mn-ea"/>
                          <a:cs typeface="Segoe UI"/>
                          <a:hlinkClick r:id="rId6">
                            <a:extLst>
                              <a:ext uri="{A12FA001-AC4F-418D-AE19-62706E023703}">
                                <ahyp:hlinkClr xmlns:ahyp="http://schemas.microsoft.com/office/drawing/2018/hyperlinkcolor" val="tx"/>
                              </a:ext>
                            </a:extLst>
                          </a:hlinkClick>
                        </a:rPr>
                        <a:t>correct settings</a:t>
                      </a:r>
                      <a:r>
                        <a:rPr kumimoji="0" lang="en-US" sz="900" b="0" i="0" u="none" strike="noStrike" kern="1200" cap="none" spc="0" normalizeH="0" baseline="0" noProof="0">
                          <a:ln>
                            <a:noFill/>
                          </a:ln>
                          <a:solidFill>
                            <a:schemeClr val="accent6"/>
                          </a:solidFill>
                          <a:effectLst/>
                          <a:uLnTx/>
                          <a:uFillTx/>
                          <a:latin typeface="+mn-lt"/>
                          <a:ea typeface="+mn-ea"/>
                          <a:cs typeface="Segoe UI"/>
                        </a:rPr>
                        <a:t> </a:t>
                      </a:r>
                      <a:r>
                        <a:rPr kumimoji="0" lang="en-US" sz="900" b="0" i="0" u="none" strike="noStrike" kern="1200" cap="none" spc="0" normalizeH="0" baseline="0" noProof="0">
                          <a:ln>
                            <a:noFill/>
                          </a:ln>
                          <a:solidFill>
                            <a:prstClr val="black"/>
                          </a:solidFill>
                          <a:effectLst/>
                          <a:uLnTx/>
                          <a:uFillTx/>
                          <a:latin typeface="+mn-lt"/>
                          <a:ea typeface="+mn-ea"/>
                          <a:cs typeface="Segoe UI"/>
                        </a:rPr>
                        <a:t>if needed</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mn-lt"/>
                          <a:ea typeface="+mn-ea"/>
                          <a:cs typeface="Segoe UI"/>
                        </a:rPr>
                        <a:t>Set </a:t>
                      </a:r>
                      <a:r>
                        <a:rPr kumimoji="0" lang="en-US" sz="900" b="0" i="0" u="none" strike="noStrike" kern="1200" cap="none" spc="0" normalizeH="0" baseline="0" noProof="0">
                          <a:ln>
                            <a:noFill/>
                          </a:ln>
                          <a:solidFill>
                            <a:schemeClr val="accent6"/>
                          </a:solidFill>
                          <a:effectLst/>
                          <a:uLnTx/>
                          <a:uFillTx/>
                          <a:latin typeface="+mn-lt"/>
                          <a:ea typeface="+mn-ea"/>
                          <a:cs typeface="Segoe UI"/>
                          <a:hlinkClick r:id="rId7">
                            <a:extLst>
                              <a:ext uri="{A12FA001-AC4F-418D-AE19-62706E023703}">
                                <ahyp:hlinkClr xmlns:ahyp="http://schemas.microsoft.com/office/drawing/2018/hyperlinkcolor" val="tx"/>
                              </a:ext>
                            </a:extLst>
                          </a:hlinkClick>
                        </a:rPr>
                        <a:t>default sharing link type</a:t>
                      </a:r>
                      <a:r>
                        <a:rPr kumimoji="0" lang="en-US" sz="900" b="0" i="0" u="none" strike="noStrike" kern="1200" cap="none" spc="0" normalizeH="0" baseline="0" noProof="0">
                          <a:ln>
                            <a:noFill/>
                          </a:ln>
                          <a:solidFill>
                            <a:prstClr val="black"/>
                          </a:solidFill>
                          <a:effectLst/>
                          <a:uLnTx/>
                          <a:uFillTx/>
                          <a:latin typeface="+mn-lt"/>
                          <a:ea typeface="+mn-ea"/>
                          <a:cs typeface="Segoe UI"/>
                        </a:rPr>
                        <a:t> on tenant, and optionally set the sharing link type on specific sites</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mn-lt"/>
                          <a:ea typeface="+mn-ea"/>
                          <a:cs typeface="Segoe UI"/>
                        </a:rPr>
                        <a:t>Set </a:t>
                      </a:r>
                      <a:r>
                        <a:rPr kumimoji="0" lang="en-US" sz="900" b="0" i="0" u="none" strike="noStrike" kern="1200" cap="none" spc="0" normalizeH="0" baseline="0" noProof="0">
                          <a:ln>
                            <a:noFill/>
                          </a:ln>
                          <a:solidFill>
                            <a:schemeClr val="accent6"/>
                          </a:solidFill>
                          <a:effectLst/>
                          <a:uLnTx/>
                          <a:uFillTx/>
                          <a:latin typeface="+mn-lt"/>
                          <a:ea typeface="+mn-ea"/>
                          <a:cs typeface="Segoe UI"/>
                          <a:hlinkClick r:id="rId8">
                            <a:extLst>
                              <a:ext uri="{A12FA001-AC4F-418D-AE19-62706E023703}">
                                <ahyp:hlinkClr xmlns:ahyp="http://schemas.microsoft.com/office/drawing/2018/hyperlinkcolor" val="tx"/>
                              </a:ext>
                            </a:extLst>
                          </a:hlinkClick>
                        </a:rPr>
                        <a:t>sharing link expiration</a:t>
                      </a:r>
                      <a:r>
                        <a:rPr kumimoji="0" lang="en-US" sz="900" b="0" i="0" u="none" strike="noStrike" kern="1200" cap="none" spc="0" normalizeH="0" baseline="0" noProof="0">
                          <a:ln>
                            <a:noFill/>
                          </a:ln>
                          <a:solidFill>
                            <a:srgbClr val="8661C5"/>
                          </a:solidFill>
                          <a:effectLst/>
                          <a:uLnTx/>
                          <a:uFillTx/>
                          <a:latin typeface="+mn-lt"/>
                          <a:ea typeface="+mn-ea"/>
                          <a:cs typeface="Segoe UI"/>
                        </a:rPr>
                        <a:t> </a:t>
                      </a:r>
                      <a:r>
                        <a:rPr kumimoji="0" lang="en-US" sz="900" b="0" i="0" u="none" strike="noStrike" kern="1200" cap="none" spc="0" normalizeH="0" baseline="0" noProof="0">
                          <a:ln>
                            <a:noFill/>
                          </a:ln>
                          <a:solidFill>
                            <a:prstClr val="black"/>
                          </a:solidFill>
                          <a:effectLst/>
                          <a:uLnTx/>
                          <a:uFillTx/>
                          <a:latin typeface="+mn-lt"/>
                          <a:ea typeface="+mn-ea"/>
                          <a:cs typeface="Segoe UI"/>
                        </a:rPr>
                        <a:t>on anyone links</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mn-lt"/>
                          <a:ea typeface="+mn-ea"/>
                          <a:cs typeface="Segoe UI"/>
                        </a:rPr>
                        <a:t>Set </a:t>
                      </a:r>
                      <a:r>
                        <a:rPr kumimoji="0" lang="en-US" sz="900" b="0" i="0" u="none" strike="noStrike" kern="1200" cap="none" spc="0" normalizeH="0" baseline="0" noProof="0">
                          <a:ln>
                            <a:noFill/>
                          </a:ln>
                          <a:solidFill>
                            <a:schemeClr val="accent6"/>
                          </a:solidFill>
                          <a:effectLst/>
                          <a:uLnTx/>
                          <a:uFillTx/>
                          <a:latin typeface="+mn-lt"/>
                          <a:ea typeface="+mn-ea"/>
                          <a:cs typeface="Segoe UI"/>
                          <a:hlinkClick r:id="rId9">
                            <a:extLst>
                              <a:ext uri="{A12FA001-AC4F-418D-AE19-62706E023703}">
                                <ahyp:hlinkClr xmlns:ahyp="http://schemas.microsoft.com/office/drawing/2018/hyperlinkcolor" val="tx"/>
                              </a:ext>
                            </a:extLst>
                          </a:hlinkClick>
                        </a:rPr>
                        <a:t>site owner sharing approval</a:t>
                      </a:r>
                      <a:r>
                        <a:rPr kumimoji="0" lang="en-US" sz="900" b="0" i="0" u="none" strike="noStrike" kern="1200" cap="none" spc="0" normalizeH="0" baseline="0" noProof="0">
                          <a:ln>
                            <a:noFill/>
                          </a:ln>
                          <a:solidFill>
                            <a:prstClr val="black"/>
                          </a:solidFill>
                          <a:effectLst/>
                          <a:uLnTx/>
                          <a:uFillTx/>
                          <a:latin typeface="+mn-lt"/>
                          <a:ea typeface="+mn-ea"/>
                          <a:cs typeface="Segoe UI"/>
                        </a:rPr>
                        <a:t> on sensitive sites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27319867"/>
                  </a:ext>
                </a:extLst>
              </a:tr>
              <a:tr h="294999">
                <a:tc vMerge="1">
                  <a:txBody>
                    <a:bodyPr/>
                    <a:lstStyle/>
                    <a:p>
                      <a:pPr marL="0" algn="l" defTabSz="914400" rtl="0" eaLnBrk="1" latinLnBrk="0" hangingPunct="1"/>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 typeface="Wingdings" panose="05000000000000000000" pitchFamily="2" charset="2"/>
                        <a:buNone/>
                      </a:pPr>
                      <a:r>
                        <a:rPr kumimoji="0" lang="en-US" sz="900" b="0" i="0" u="none" strike="noStrike" kern="1200" cap="none" spc="0" normalizeH="0" baseline="0">
                          <a:ln>
                            <a:noFill/>
                          </a:ln>
                          <a:solidFill>
                            <a:prstClr val="black"/>
                          </a:solidFill>
                          <a:effectLst/>
                          <a:uLnTx/>
                          <a:uFillTx/>
                          <a:latin typeface="+mn-lt"/>
                          <a:ea typeface="+mn-ea"/>
                          <a:cs typeface="Segoe UI"/>
                        </a:rPr>
                        <a:t>Identify inactive sites, restrict access, and move sites to Microsoft 365 Archive or deleted</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171450" indent="-171450" algn="l" defTabSz="914400" rtl="0" eaLnBrk="1" latinLnBrk="0" hangingPunct="1">
                        <a:buFont typeface="Arial" panose="020B0604020202020204" pitchFamily="34" charset="0"/>
                        <a:buChar char="•"/>
                      </a:pPr>
                      <a:r>
                        <a:rPr kumimoji="0" lang="en-US" sz="900" b="0" i="0" u="none" strike="noStrike" kern="1200" cap="none" spc="0" normalizeH="0" baseline="0">
                          <a:ln>
                            <a:noFill/>
                          </a:ln>
                          <a:solidFill>
                            <a:prstClr val="black"/>
                          </a:solidFill>
                          <a:effectLst/>
                          <a:uLnTx/>
                          <a:uFillTx/>
                          <a:latin typeface="+mn-lt"/>
                          <a:ea typeface="+mn-ea"/>
                          <a:cs typeface="Segoe UI"/>
                        </a:rPr>
                        <a:t>Implement </a:t>
                      </a:r>
                      <a:r>
                        <a:rPr kumimoji="0" lang="en-US" sz="900" b="0" i="0" u="none" strike="noStrike" kern="1200" cap="none" spc="0" normalizeH="0" baseline="0">
                          <a:ln>
                            <a:noFill/>
                          </a:ln>
                          <a:solidFill>
                            <a:schemeClr val="accent6"/>
                          </a:solidFill>
                          <a:effectLst/>
                          <a:uLnTx/>
                          <a:uFillTx/>
                          <a:latin typeface="+mn-lt"/>
                          <a:ea typeface="+mn-ea"/>
                          <a:cs typeface="Segoe UI"/>
                          <a:hlinkClick r:id="rId10">
                            <a:extLst>
                              <a:ext uri="{A12FA001-AC4F-418D-AE19-62706E023703}">
                                <ahyp:hlinkClr xmlns:ahyp="http://schemas.microsoft.com/office/drawing/2018/hyperlinkcolor" val="tx"/>
                              </a:ext>
                            </a:extLst>
                          </a:hlinkClick>
                        </a:rPr>
                        <a:t>Inactive Site Policy</a:t>
                      </a:r>
                      <a:endParaRPr kumimoji="0" lang="en-US" sz="900" b="0" i="0" u="none" strike="noStrike" kern="1200" cap="none" spc="0" normalizeH="0" baseline="0">
                        <a:ln>
                          <a:noFill/>
                        </a:ln>
                        <a:solidFill>
                          <a:schemeClr val="accent6"/>
                        </a:solidFill>
                        <a:effectLst/>
                        <a:uLnTx/>
                        <a:uFillTx/>
                        <a:latin typeface="+mn-lt"/>
                        <a:ea typeface="+mn-ea"/>
                        <a:cs typeface="Segoe UI"/>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99775194"/>
                  </a:ext>
                </a:extLst>
              </a:tr>
              <a:tr h="516248">
                <a:tc vMerge="1">
                  <a:txBody>
                    <a:bodyPr/>
                    <a:lstStyle/>
                    <a:p>
                      <a:pPr marL="0" algn="l" defTabSz="914400" rtl="0" eaLnBrk="1" latinLnBrk="0" hangingPunct="1"/>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900" kern="1200">
                          <a:solidFill>
                            <a:schemeClr val="tx1"/>
                          </a:solidFill>
                          <a:latin typeface="+mn-lt"/>
                          <a:ea typeface="+mn-ea"/>
                          <a:cs typeface="Segoe UI"/>
                        </a:rPr>
                        <a:t>Identify potentially overshared content, restrict site access, initiate site owner review</a:t>
                      </a:r>
                      <a:endParaRPr lang="en-US" sz="900" kern="1200" baseline="30000">
                        <a:solidFill>
                          <a:schemeClr val="tx1"/>
                        </a:solidFill>
                        <a:latin typeface="+mn-lt"/>
                        <a:ea typeface="+mn-ea"/>
                        <a:cs typeface="Segoe UI"/>
                      </a:endParaRPr>
                    </a:p>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endParaRPr kumimoji="0" lang="en-US" sz="900" b="0" i="0" u="none" strike="noStrike" kern="1200" cap="none" spc="0" normalizeH="0" baseline="0">
                        <a:ln>
                          <a:noFill/>
                        </a:ln>
                        <a:solidFill>
                          <a:prstClr val="black"/>
                        </a:solidFill>
                        <a:effectLst/>
                        <a:uLnTx/>
                        <a:uFillTx/>
                        <a:latin typeface="+mn-lt"/>
                        <a:ea typeface="+mn-ea"/>
                        <a:cs typeface="Segoe UI"/>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171450" indent="-171450" algn="l" defTabSz="914400" rtl="0" eaLnBrk="1" latinLnBrk="0" hangingPunct="1">
                        <a:buFont typeface="Arial" panose="020B0604020202020204" pitchFamily="34" charset="0"/>
                        <a:buChar char="•"/>
                      </a:pPr>
                      <a:r>
                        <a:rPr kumimoji="0" lang="en-US" sz="900" b="0" i="0" u="none" strike="noStrike" kern="1200" cap="none" spc="0" normalizeH="0" baseline="0">
                          <a:ln>
                            <a:noFill/>
                          </a:ln>
                          <a:solidFill>
                            <a:prstClr val="black"/>
                          </a:solidFill>
                          <a:effectLst/>
                          <a:uLnTx/>
                          <a:uFillTx/>
                          <a:latin typeface="+mn-lt"/>
                          <a:ea typeface="+mn-ea"/>
                          <a:cs typeface="Segoe UI"/>
                        </a:rPr>
                        <a:t>Run </a:t>
                      </a:r>
                      <a:r>
                        <a:rPr kumimoji="0" lang="en-US" sz="900" b="0" i="0" u="none" strike="noStrike" kern="1200" cap="none" spc="0" normalizeH="0" baseline="0">
                          <a:ln>
                            <a:noFill/>
                          </a:ln>
                          <a:solidFill>
                            <a:schemeClr val="accent6"/>
                          </a:solidFill>
                          <a:effectLst/>
                          <a:uLnTx/>
                          <a:uFillTx/>
                          <a:latin typeface="+mn-lt"/>
                          <a:ea typeface="+mn-ea"/>
                          <a:cs typeface="Segoe UI"/>
                          <a:hlinkClick r:id="rId11">
                            <a:extLst>
                              <a:ext uri="{A12FA001-AC4F-418D-AE19-62706E023703}">
                                <ahyp:hlinkClr xmlns:ahyp="http://schemas.microsoft.com/office/drawing/2018/hyperlinkcolor" val="tx"/>
                              </a:ext>
                            </a:extLst>
                          </a:hlinkClick>
                        </a:rPr>
                        <a:t>Data Access Governance (DAG) reports</a:t>
                      </a:r>
                      <a:r>
                        <a:rPr kumimoji="0" lang="en-US" sz="900" b="0" i="0" u="none" strike="noStrike" kern="1200" cap="none" spc="0" normalizeH="0" baseline="0">
                          <a:ln>
                            <a:noFill/>
                          </a:ln>
                          <a:solidFill>
                            <a:srgbClr val="8661C5"/>
                          </a:solidFill>
                          <a:effectLst/>
                          <a:uLnTx/>
                          <a:uFillTx/>
                          <a:latin typeface="+mn-lt"/>
                          <a:ea typeface="+mn-ea"/>
                          <a:cs typeface="Segoe UI"/>
                          <a:hlinkClick r:id="rId11">
                            <a:extLst>
                              <a:ext uri="{A12FA001-AC4F-418D-AE19-62706E023703}">
                                <ahyp:hlinkClr xmlns:ahyp="http://schemas.microsoft.com/office/drawing/2018/hyperlinkcolor" val="tx"/>
                              </a:ext>
                            </a:extLst>
                          </a:hlinkClick>
                        </a:rPr>
                        <a:t> </a:t>
                      </a:r>
                      <a:endParaRPr kumimoji="0" lang="en-US" sz="900" b="0" i="0" u="none" strike="noStrike" kern="1200" cap="none" spc="0" normalizeH="0" baseline="0">
                        <a:ln>
                          <a:noFill/>
                        </a:ln>
                        <a:solidFill>
                          <a:prstClr val="black"/>
                        </a:solidFill>
                        <a:effectLst/>
                        <a:uLnTx/>
                        <a:uFillTx/>
                        <a:latin typeface="+mn-lt"/>
                        <a:ea typeface="+mn-ea"/>
                        <a:cs typeface="Segoe UI"/>
                      </a:endParaRPr>
                    </a:p>
                    <a:p>
                      <a:pPr marL="171450" indent="-171450" algn="l" defTabSz="914400" rtl="0" eaLnBrk="1" latinLnBrk="0" hangingPunct="1">
                        <a:buFont typeface="Arial" panose="020B0604020202020204" pitchFamily="34" charset="0"/>
                        <a:buChar char="•"/>
                      </a:pPr>
                      <a:r>
                        <a:rPr kumimoji="0" lang="en-US" sz="900" b="0" i="0" u="none" strike="noStrike" kern="1200" cap="none" spc="0" normalizeH="0" baseline="0">
                          <a:ln>
                            <a:noFill/>
                          </a:ln>
                          <a:solidFill>
                            <a:schemeClr val="accent6"/>
                          </a:solidFill>
                          <a:effectLst/>
                          <a:uLnTx/>
                          <a:uFillTx/>
                          <a:latin typeface="+mn-lt"/>
                          <a:ea typeface="+mn-ea"/>
                          <a:cs typeface="Segoe UI"/>
                          <a:hlinkClick r:id="rId12">
                            <a:extLst>
                              <a:ext uri="{A12FA001-AC4F-418D-AE19-62706E023703}">
                                <ahyp:hlinkClr xmlns:ahyp="http://schemas.microsoft.com/office/drawing/2018/hyperlinkcolor" val="tx"/>
                              </a:ext>
                            </a:extLst>
                          </a:hlinkClick>
                        </a:rPr>
                        <a:t>Apply RAC</a:t>
                      </a:r>
                      <a:r>
                        <a:rPr kumimoji="0" lang="en-US" sz="900" b="0" i="0" u="none" strike="noStrike" kern="1200" cap="none" spc="0" normalizeH="0" baseline="0">
                          <a:ln>
                            <a:noFill/>
                          </a:ln>
                          <a:solidFill>
                            <a:schemeClr val="accent6"/>
                          </a:solidFill>
                          <a:effectLst/>
                          <a:uLnTx/>
                          <a:uFillTx/>
                          <a:latin typeface="+mn-lt"/>
                          <a:ea typeface="+mn-ea"/>
                          <a:cs typeface="Segoe UI"/>
                        </a:rPr>
                        <a:t> </a:t>
                      </a:r>
                      <a:r>
                        <a:rPr kumimoji="0" lang="en-US" sz="900" b="0" i="0" u="none" strike="noStrike" kern="1200" cap="none" spc="0" normalizeH="0" baseline="0">
                          <a:ln>
                            <a:noFill/>
                          </a:ln>
                          <a:solidFill>
                            <a:prstClr val="black"/>
                          </a:solidFill>
                          <a:effectLst/>
                          <a:uLnTx/>
                          <a:uFillTx/>
                          <a:latin typeface="+mn-lt"/>
                          <a:ea typeface="+mn-ea"/>
                          <a:cs typeface="Segoe UI"/>
                        </a:rPr>
                        <a:t>on sites based on DAG reports</a:t>
                      </a:r>
                    </a:p>
                    <a:p>
                      <a:pPr marL="171450" indent="-171450" algn="l" defTabSz="914400" rtl="0" eaLnBrk="1" latinLnBrk="0" hangingPunct="1">
                        <a:buFont typeface="Arial" panose="020B0604020202020204" pitchFamily="34" charset="0"/>
                        <a:buChar char="•"/>
                      </a:pPr>
                      <a:r>
                        <a:rPr kumimoji="0" lang="en-US" sz="900" b="0" i="0" u="none" strike="noStrike" kern="1200" cap="none" spc="0" normalizeH="0" baseline="0">
                          <a:ln>
                            <a:noFill/>
                          </a:ln>
                          <a:solidFill>
                            <a:prstClr val="black"/>
                          </a:solidFill>
                          <a:effectLst/>
                          <a:uLnTx/>
                          <a:uFillTx/>
                          <a:latin typeface="+mn-lt"/>
                          <a:ea typeface="+mn-ea"/>
                          <a:cs typeface="Segoe UI"/>
                        </a:rPr>
                        <a:t>Manually contact top shared site owners from DAG reports and ask them to attest to permissions and sharing configuration</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93918944"/>
                  </a:ext>
                </a:extLst>
              </a:tr>
              <a:tr h="294999">
                <a:tc vMerge="1">
                  <a:txBody>
                    <a:bodyPr/>
                    <a:lstStyle/>
                    <a:p>
                      <a:pPr marL="0" algn="l" defTabSz="914400" rtl="0" eaLnBrk="1" latinLnBrk="0" hangingPunct="1"/>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900" kern="1200" baseline="0">
                          <a:solidFill>
                            <a:schemeClr val="tx1"/>
                          </a:solidFill>
                          <a:latin typeface="+mn-lt"/>
                          <a:ea typeface="+mn-ea"/>
                          <a:cs typeface="Segoe UI"/>
                        </a:rPr>
                        <a:t>Set restricted access control and block file download policies on business-critical sites</a:t>
                      </a:r>
                      <a:endParaRPr lang="en-US" sz="900" b="0" i="0" u="none" strike="noStrike" kern="1200" baseline="0" noProof="0">
                        <a:solidFill>
                          <a:srgbClr val="808080"/>
                        </a:solidFill>
                        <a:latin typeface="Aptos_MSFontService"/>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171450" indent="-171450" algn="l" defTabSz="914400" rtl="0" eaLnBrk="1" latinLnBrk="0" hangingPunct="1">
                        <a:buFont typeface="Arial" panose="020B0604020202020204" pitchFamily="34" charset="0"/>
                        <a:buChar char="•"/>
                      </a:pPr>
                      <a:r>
                        <a:rPr kumimoji="0" lang="en-US" sz="900" b="0" i="0" u="none" strike="noStrike" kern="1200" cap="none" spc="0" normalizeH="0" baseline="0">
                          <a:ln>
                            <a:noFill/>
                          </a:ln>
                          <a:solidFill>
                            <a:prstClr val="black"/>
                          </a:solidFill>
                          <a:effectLst/>
                          <a:uLnTx/>
                          <a:uFillTx/>
                          <a:latin typeface="+mn-lt"/>
                          <a:ea typeface="+mn-ea"/>
                          <a:cs typeface="Segoe UI"/>
                        </a:rPr>
                        <a:t>Apply the </a:t>
                      </a:r>
                      <a:r>
                        <a:rPr kumimoji="0" lang="en-US" sz="900" b="0" i="0" u="none" strike="noStrike" kern="1200" cap="none" spc="0" normalizeH="0" baseline="0">
                          <a:ln>
                            <a:noFill/>
                          </a:ln>
                          <a:solidFill>
                            <a:schemeClr val="accent6"/>
                          </a:solidFill>
                          <a:effectLst/>
                          <a:uLnTx/>
                          <a:uFillTx/>
                          <a:latin typeface="+mn-lt"/>
                          <a:ea typeface="+mn-ea"/>
                          <a:cs typeface="Segoe UI"/>
                          <a:hlinkClick r:id="rId13">
                            <a:extLst>
                              <a:ext uri="{A12FA001-AC4F-418D-AE19-62706E023703}">
                                <ahyp:hlinkClr xmlns:ahyp="http://schemas.microsoft.com/office/drawing/2018/hyperlinkcolor" val="tx"/>
                              </a:ext>
                            </a:extLst>
                          </a:hlinkClick>
                        </a:rPr>
                        <a:t>BlockDownloadPolicy on sensitive sites</a:t>
                      </a:r>
                      <a:endParaRPr kumimoji="0" lang="en-US" sz="900" b="0" i="0" u="none" strike="noStrike" kern="1200" cap="none" spc="0" normalizeH="0" baseline="0">
                        <a:ln>
                          <a:noFill/>
                        </a:ln>
                        <a:solidFill>
                          <a:schemeClr val="accent6"/>
                        </a:solidFill>
                        <a:effectLst/>
                        <a:uLnTx/>
                        <a:uFillTx/>
                        <a:latin typeface="+mn-lt"/>
                        <a:ea typeface="+mn-ea"/>
                        <a:cs typeface="Segoe UI"/>
                      </a:endParaRPr>
                    </a:p>
                    <a:p>
                      <a:pPr marL="171450" indent="-171450" algn="l" defTabSz="914400" rtl="0" eaLnBrk="1" latinLnBrk="0" hangingPunct="1">
                        <a:buFont typeface="Arial" panose="020B0604020202020204" pitchFamily="34" charset="0"/>
                        <a:buChar char="•"/>
                      </a:pPr>
                      <a:r>
                        <a:rPr kumimoji="0" lang="en-US" sz="900" b="0" i="0" u="none" strike="noStrike" kern="1200" cap="none" spc="0" normalizeH="0" baseline="0">
                          <a:ln>
                            <a:noFill/>
                          </a:ln>
                          <a:solidFill>
                            <a:prstClr val="black"/>
                          </a:solidFill>
                          <a:effectLst/>
                          <a:uLnTx/>
                          <a:uFillTx/>
                          <a:latin typeface="+mn-lt"/>
                          <a:ea typeface="+mn-ea"/>
                          <a:cs typeface="Segoe UI"/>
                        </a:rPr>
                        <a:t>Apply the </a:t>
                      </a:r>
                      <a:r>
                        <a:rPr kumimoji="0" lang="en-US" sz="900" b="0" i="0" u="none" strike="noStrike" kern="1200" cap="none" spc="0" normalizeH="0" baseline="0">
                          <a:ln>
                            <a:noFill/>
                          </a:ln>
                          <a:solidFill>
                            <a:schemeClr val="accent6"/>
                          </a:solidFill>
                          <a:effectLst/>
                          <a:uLnTx/>
                          <a:uFillTx/>
                          <a:latin typeface="+mn-lt"/>
                          <a:ea typeface="+mn-ea"/>
                          <a:cs typeface="Segoe UI"/>
                          <a:hlinkClick r:id="rId14">
                            <a:extLst>
                              <a:ext uri="{A12FA001-AC4F-418D-AE19-62706E023703}">
                                <ahyp:hlinkClr xmlns:ahyp="http://schemas.microsoft.com/office/drawing/2018/hyperlinkcolor" val="tx"/>
                              </a:ext>
                            </a:extLst>
                          </a:hlinkClick>
                        </a:rPr>
                        <a:t>BlockDownloadPolicy on Teams Meeting Recordings</a:t>
                      </a:r>
                      <a:endParaRPr kumimoji="0" lang="en-US" sz="900" b="0" i="0" u="none" strike="noStrike" kern="1200" cap="none" spc="0" normalizeH="0" baseline="0">
                        <a:ln>
                          <a:noFill/>
                        </a:ln>
                        <a:solidFill>
                          <a:schemeClr val="accent6"/>
                        </a:solidFill>
                        <a:effectLst/>
                        <a:uLnTx/>
                        <a:uFillTx/>
                        <a:latin typeface="+mn-lt"/>
                        <a:ea typeface="+mn-ea"/>
                        <a:cs typeface="Segoe UI"/>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61361034"/>
                  </a:ext>
                </a:extLst>
              </a:tr>
              <a:tr h="368749">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latin typeface="Segoe UI Semibold"/>
                          <a:ea typeface="+mn-ea"/>
                          <a:cs typeface="Segoe UI Semibold"/>
                        </a:rPr>
                        <a:t>Microsoft</a:t>
                      </a:r>
                      <a:r>
                        <a:rPr lang="en-US" sz="1200" b="1" i="0">
                          <a:solidFill>
                            <a:schemeClr val="tx1"/>
                          </a:solidFill>
                          <a:latin typeface="Segoe UI Semibold"/>
                          <a:cs typeface="Segoe UI Semibold"/>
                        </a:rPr>
                        <a:t> </a:t>
                      </a:r>
                      <a:r>
                        <a:rPr lang="en-US" sz="1200" b="1" i="0" kern="1200">
                          <a:solidFill>
                            <a:schemeClr val="tx1"/>
                          </a:solidFill>
                          <a:latin typeface="Segoe UI Semibold"/>
                          <a:ea typeface="+mn-ea"/>
                          <a:cs typeface="Segoe UI Semibold"/>
                        </a:rPr>
                        <a:t>Purview</a:t>
                      </a:r>
                    </a:p>
                    <a:p>
                      <a:pPr marL="0" algn="l" defTabSz="914400" rtl="0" eaLnBrk="1" latinLnBrk="0" hangingPunct="1"/>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indent="0">
                        <a:buFont typeface="Arial" panose="020B0604020202020204" pitchFamily="34" charset="0"/>
                        <a:buNone/>
                      </a:pPr>
                      <a:r>
                        <a:rPr kumimoji="0" lang="en-US" sz="900" b="0" i="0" u="none" strike="noStrike" kern="1200" cap="none" spc="0" normalizeH="0" baseline="0" noProof="0" dirty="0">
                          <a:ln>
                            <a:noFill/>
                          </a:ln>
                          <a:solidFill>
                            <a:prstClr val="black"/>
                          </a:solidFill>
                          <a:effectLst/>
                          <a:uLnTx/>
                          <a:uFillTx/>
                          <a:ea typeface="+mn-ea"/>
                          <a:cs typeface="Segoe UI"/>
                        </a:rPr>
                        <a:t>Gain visibility into how users are interacting with data in the organization and with </a:t>
                      </a:r>
                      <a:r>
                        <a:rPr lang="en-US" sz="900" dirty="0"/>
                        <a:t>Microsoft 365 </a:t>
                      </a:r>
                      <a:r>
                        <a:rPr kumimoji="0" lang="en-US" sz="900" b="0" i="0" u="none" strike="noStrike" kern="1200" cap="none" spc="0" normalizeH="0" baseline="0" noProof="0" dirty="0">
                          <a:ln>
                            <a:noFill/>
                          </a:ln>
                          <a:solidFill>
                            <a:prstClr val="black"/>
                          </a:solidFill>
                          <a:effectLst/>
                          <a:uLnTx/>
                          <a:uFillTx/>
                          <a:ea typeface="+mn-ea"/>
                          <a:cs typeface="Segoe UI"/>
                        </a:rPr>
                        <a:t>Copilot</a:t>
                      </a:r>
                      <a:endParaRPr lang="en-US" sz="9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266700" marR="0" lvl="0" indent="-16637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a:ln>
                            <a:noFill/>
                          </a:ln>
                          <a:solidFill>
                            <a:prstClr val="black"/>
                          </a:solidFill>
                          <a:effectLst/>
                          <a:uLnTx/>
                          <a:uFillTx/>
                          <a:latin typeface="+mn-lt"/>
                          <a:ea typeface="+mn-ea"/>
                          <a:cs typeface="+mn-cs"/>
                        </a:rPr>
                        <a:t>Confirm that </a:t>
                      </a:r>
                      <a:r>
                        <a:rPr kumimoji="0" lang="en-US" sz="900" b="0" i="0" u="none" strike="noStrike" kern="1200" cap="none" spc="0" normalizeH="0" baseline="0">
                          <a:ln>
                            <a:noFill/>
                          </a:ln>
                          <a:solidFill>
                            <a:schemeClr val="accent6"/>
                          </a:solidFill>
                          <a:effectLst/>
                          <a:uLnTx/>
                          <a:uFillTx/>
                          <a:latin typeface="+mn-lt"/>
                          <a:ea typeface="+mn-ea"/>
                          <a:cs typeface="+mn-cs"/>
                          <a:hlinkClick r:id="rId15">
                            <a:extLst>
                              <a:ext uri="{A12FA001-AC4F-418D-AE19-62706E023703}">
                                <ahyp:hlinkClr xmlns:ahyp="http://schemas.microsoft.com/office/drawing/2018/hyperlinkcolor" val="tx"/>
                              </a:ext>
                            </a:extLst>
                          </a:hlinkClick>
                        </a:rPr>
                        <a:t>Microsoft Purview Audit</a:t>
                      </a:r>
                      <a:r>
                        <a:rPr kumimoji="0" lang="en-US" sz="900" b="0" i="0" u="none" strike="noStrike" kern="1200" cap="none" spc="0" normalizeH="0" baseline="0">
                          <a:ln>
                            <a:noFill/>
                          </a:ln>
                          <a:solidFill>
                            <a:schemeClr val="accent6"/>
                          </a:solidFill>
                          <a:effectLst/>
                          <a:uLnTx/>
                          <a:uFillTx/>
                          <a:latin typeface="+mn-lt"/>
                          <a:ea typeface="+mn-ea"/>
                          <a:cs typeface="+mn-cs"/>
                        </a:rPr>
                        <a:t> </a:t>
                      </a:r>
                      <a:r>
                        <a:rPr kumimoji="0" lang="en-US" sz="900" b="0" i="0" u="none" strike="noStrike" kern="1200" cap="none" spc="0" normalizeH="0" baseline="0">
                          <a:ln>
                            <a:noFill/>
                          </a:ln>
                          <a:solidFill>
                            <a:prstClr val="black"/>
                          </a:solidFill>
                          <a:effectLst/>
                          <a:uLnTx/>
                          <a:uFillTx/>
                          <a:latin typeface="+mn-lt"/>
                          <a:ea typeface="+mn-ea"/>
                          <a:cs typeface="+mn-cs"/>
                        </a:rPr>
                        <a:t>is enabled, if not </a:t>
                      </a:r>
                      <a:r>
                        <a:rPr kumimoji="0" lang="en-US" sz="900" b="0" i="0" u="none" strike="noStrike" kern="1200" cap="none" spc="0" normalizeH="0" baseline="0">
                          <a:ln>
                            <a:noFill/>
                          </a:ln>
                          <a:solidFill>
                            <a:schemeClr val="accent6"/>
                          </a:solidFill>
                          <a:effectLst/>
                          <a:uLnTx/>
                          <a:uFillTx/>
                          <a:latin typeface="+mn-lt"/>
                          <a:ea typeface="+mn-ea"/>
                          <a:cs typeface="+mn-cs"/>
                          <a:hlinkClick r:id="rId16">
                            <a:extLst>
                              <a:ext uri="{A12FA001-AC4F-418D-AE19-62706E023703}">
                                <ahyp:hlinkClr xmlns:ahyp="http://schemas.microsoft.com/office/drawing/2018/hyperlinkcolor" val="tx"/>
                              </a:ext>
                            </a:extLst>
                          </a:hlinkClick>
                        </a:rPr>
                        <a:t>enable it</a:t>
                      </a:r>
                      <a:endParaRPr kumimoji="0" lang="en-US" sz="900" b="0" i="0" u="none" strike="noStrike" kern="1200" cap="none" spc="0" normalizeH="0" baseline="0">
                        <a:ln>
                          <a:noFill/>
                        </a:ln>
                        <a:solidFill>
                          <a:schemeClr val="accent6"/>
                        </a:solidFill>
                        <a:effectLst/>
                        <a:uLnTx/>
                        <a:uFillTx/>
                        <a:latin typeface="+mn-lt"/>
                        <a:ea typeface="+mn-ea"/>
                        <a:cs typeface="+mn-cs"/>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76387026"/>
                  </a:ext>
                </a:extLst>
              </a:tr>
              <a:tr h="294999">
                <a:tc vMerge="1">
                  <a:txBody>
                    <a:bodyPr/>
                    <a:lstStyle/>
                    <a:p>
                      <a:pPr marL="0" algn="l" defTabSz="914400" rtl="0" eaLnBrk="1" latinLnBrk="0" hangingPunct="1"/>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dirty="0">
                          <a:ln>
                            <a:noFill/>
                          </a:ln>
                          <a:solidFill>
                            <a:prstClr val="black"/>
                          </a:solidFill>
                          <a:effectLst/>
                          <a:uLnTx/>
                          <a:uFillTx/>
                          <a:latin typeface="+mn-lt"/>
                          <a:ea typeface="+mn-ea"/>
                          <a:cs typeface="Segoe UI"/>
                        </a:rPr>
                        <a:t>Enable citations and protections for sensitive data access by Microsoft 365 Copilot</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indent="0" algn="l" defTabSz="914400" rtl="0" eaLnBrk="1" latinLnBrk="0" hangingPunct="1">
                        <a:buFont typeface="Arial" panose="020B0604020202020204" pitchFamily="34" charset="0"/>
                        <a:buNone/>
                      </a:pPr>
                      <a:r>
                        <a:rPr kumimoji="0" lang="en-US" sz="900" b="0" i="0" u="none" strike="noStrike" kern="1200" cap="none" spc="0" normalizeH="0" baseline="0">
                          <a:ln>
                            <a:noFill/>
                          </a:ln>
                          <a:solidFill>
                            <a:schemeClr val="accent6"/>
                          </a:solidFill>
                          <a:effectLst/>
                          <a:uLnTx/>
                          <a:uFillTx/>
                          <a:latin typeface="+mn-lt"/>
                          <a:ea typeface="+mn-ea"/>
                          <a:cs typeface="Segoe UI"/>
                          <a:hlinkClick r:id="rId17">
                            <a:extLst>
                              <a:ext uri="{A12FA001-AC4F-418D-AE19-62706E023703}">
                                <ahyp:hlinkClr xmlns:ahyp="http://schemas.microsoft.com/office/drawing/2018/hyperlinkcolor" val="tx"/>
                              </a:ext>
                            </a:extLst>
                          </a:hlinkClick>
                        </a:rPr>
                        <a:t>Manually Label emails and documents with out-of-the-box sensitivity labels</a:t>
                      </a:r>
                      <a:r>
                        <a:rPr kumimoji="0" lang="en-US" sz="900" b="0" i="0" u="none" strike="noStrike" kern="1200" cap="none" spc="0" normalizeH="0" baseline="0">
                          <a:ln>
                            <a:noFill/>
                          </a:ln>
                          <a:solidFill>
                            <a:schemeClr val="accent6"/>
                          </a:solidFill>
                          <a:effectLst/>
                          <a:uLnTx/>
                          <a:uFillTx/>
                          <a:latin typeface="+mn-lt"/>
                          <a:ea typeface="+mn-ea"/>
                          <a:cs typeface="Segoe UI"/>
                        </a:rPr>
                        <a:t> </a:t>
                      </a:r>
                      <a:r>
                        <a:rPr kumimoji="0" lang="en-US" sz="900" b="0" i="0" u="none" strike="noStrike" kern="1200" cap="none" spc="0" normalizeH="0" baseline="0">
                          <a:ln>
                            <a:noFill/>
                          </a:ln>
                          <a:solidFill>
                            <a:prstClr val="black"/>
                          </a:solidFill>
                          <a:effectLst/>
                          <a:uLnTx/>
                          <a:uFillTx/>
                          <a:latin typeface="+mn-lt"/>
                          <a:ea typeface="+mn-ea"/>
                          <a:cs typeface="Segoe UI"/>
                        </a:rPr>
                        <a:t>using one-click or </a:t>
                      </a:r>
                      <a:r>
                        <a:rPr kumimoji="0" lang="en-US" sz="900" b="0" i="0" u="none" strike="noStrike" kern="1200" cap="none" spc="0" normalizeH="0" baseline="0">
                          <a:ln>
                            <a:noFill/>
                          </a:ln>
                          <a:solidFill>
                            <a:schemeClr val="accent6"/>
                          </a:solidFill>
                          <a:effectLst/>
                          <a:uLnTx/>
                          <a:uFillTx/>
                          <a:latin typeface="+mn-lt"/>
                          <a:ea typeface="+mn-ea"/>
                          <a:cs typeface="Segoe UI"/>
                          <a:hlinkClick r:id="rId18">
                            <a:extLst>
                              <a:ext uri="{A12FA001-AC4F-418D-AE19-62706E023703}">
                                <ahyp:hlinkClr xmlns:ahyp="http://schemas.microsoft.com/office/drawing/2018/hyperlinkcolor" val="tx"/>
                              </a:ext>
                            </a:extLst>
                          </a:hlinkClick>
                        </a:rPr>
                        <a:t>previously created policies</a:t>
                      </a:r>
                      <a:endParaRPr kumimoji="0" lang="en-US" sz="900" b="0" i="0" u="none" strike="noStrike" kern="1200" cap="none" spc="0" normalizeH="0" baseline="0">
                        <a:ln>
                          <a:noFill/>
                        </a:ln>
                        <a:solidFill>
                          <a:schemeClr val="accent6"/>
                        </a:solidFill>
                        <a:effectLst/>
                        <a:uLnTx/>
                        <a:uFillTx/>
                        <a:latin typeface="+mn-lt"/>
                        <a:ea typeface="+mn-ea"/>
                        <a:cs typeface="Segoe UI"/>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72600948"/>
                  </a:ext>
                </a:extLst>
              </a:tr>
              <a:tr h="294999">
                <a:tc vMerge="1">
                  <a:txBody>
                    <a:bodyPr/>
                    <a:lstStyle/>
                    <a:p>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a:ln>
                            <a:noFill/>
                          </a:ln>
                          <a:solidFill>
                            <a:prstClr val="black"/>
                          </a:solidFill>
                          <a:effectLst/>
                          <a:uLnTx/>
                          <a:uFillTx/>
                          <a:latin typeface="+mn-lt"/>
                          <a:ea typeface="+mn-ea"/>
                          <a:cs typeface="Segoe UI"/>
                        </a:rPr>
                        <a:t>Protect sensitive information from being shared beyond its intended audience and reduce the risk of oversharing</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US" sz="900">
                          <a:solidFill>
                            <a:schemeClr val="accent6"/>
                          </a:solidFill>
                          <a:hlinkClick r:id="rId19">
                            <a:extLst>
                              <a:ext uri="{A12FA001-AC4F-418D-AE19-62706E023703}">
                                <ahyp:hlinkClr xmlns:ahyp="http://schemas.microsoft.com/office/drawing/2018/hyperlinkcolor" val="tx"/>
                              </a:ext>
                            </a:extLst>
                          </a:hlinkClick>
                        </a:rPr>
                        <a:t>Create and deploy Data Loss Prevention (DLP) policies</a:t>
                      </a:r>
                      <a:r>
                        <a:rPr lang="en-US" sz="900">
                          <a:solidFill>
                            <a:schemeClr val="accent6"/>
                          </a:solidFill>
                        </a:rPr>
                        <a:t> </a:t>
                      </a:r>
                      <a:r>
                        <a:rPr lang="en-US" sz="900"/>
                        <a:t>for SharePoint, Exchange, and OneDrive for Business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01711141"/>
                  </a:ext>
                </a:extLst>
              </a:tr>
              <a:tr h="294999">
                <a:tc vMerge="1">
                  <a:txBody>
                    <a:bodyPr/>
                    <a:lstStyle/>
                    <a:p>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a:ln>
                            <a:noFill/>
                          </a:ln>
                          <a:solidFill>
                            <a:prstClr val="black"/>
                          </a:solidFill>
                          <a:effectLst/>
                          <a:uLnTx/>
                          <a:uFillTx/>
                          <a:latin typeface="+mn-lt"/>
                          <a:ea typeface="+mn-ea"/>
                          <a:cs typeface="Segoe UI"/>
                        </a:rPr>
                        <a:t>Retain the data you need to keep and remove data that no longer has business value to reduce data surface for oversharing</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US" sz="900">
                          <a:solidFill>
                            <a:schemeClr val="accent6"/>
                          </a:solidFill>
                          <a:hlinkClick r:id="rId20">
                            <a:extLst>
                              <a:ext uri="{A12FA001-AC4F-418D-AE19-62706E023703}">
                                <ahyp:hlinkClr xmlns:ahyp="http://schemas.microsoft.com/office/drawing/2018/hyperlinkcolor" val="tx"/>
                              </a:ext>
                            </a:extLst>
                          </a:hlinkClick>
                        </a:rPr>
                        <a:t>Create and Configure retention policies</a:t>
                      </a:r>
                      <a:r>
                        <a:rPr lang="en-US" sz="900">
                          <a:solidFill>
                            <a:schemeClr val="accent6"/>
                          </a:solidFill>
                        </a:rPr>
                        <a:t> </a:t>
                      </a:r>
                      <a:r>
                        <a:rPr lang="en-US" sz="900"/>
                        <a:t>to archive or delete content exceeding data retention guidelines or maximum retention date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88366638"/>
                  </a:ext>
                </a:extLst>
              </a:tr>
              <a:tr h="294999">
                <a:tc vMerge="1">
                  <a:txBody>
                    <a:bodyPr/>
                    <a:lstStyle/>
                    <a:p>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a:ln>
                            <a:noFill/>
                          </a:ln>
                          <a:solidFill>
                            <a:prstClr val="black"/>
                          </a:solidFill>
                          <a:effectLst/>
                          <a:uLnTx/>
                          <a:uFillTx/>
                          <a:latin typeface="+mn-lt"/>
                          <a:ea typeface="+mn-ea"/>
                          <a:cs typeface="Segoe UI"/>
                        </a:rPr>
                        <a:t>Gain additional understanding of content used and shared in </a:t>
                      </a:r>
                      <a:r>
                        <a:rPr lang="en-US" sz="900" b="0" kern="1200">
                          <a:solidFill>
                            <a:schemeClr val="tx1"/>
                          </a:solidFill>
                          <a:latin typeface="+mn-lt"/>
                          <a:ea typeface="+mn-ea"/>
                          <a:cs typeface="Segoe UI"/>
                        </a:rPr>
                        <a:t>Copilot </a:t>
                      </a:r>
                      <a:r>
                        <a:rPr kumimoji="0" lang="en-US" sz="900" b="0" i="0" u="none" strike="noStrike" kern="1200" cap="none" spc="0" normalizeH="0" baseline="0">
                          <a:ln>
                            <a:noFill/>
                          </a:ln>
                          <a:solidFill>
                            <a:prstClr val="black"/>
                          </a:solidFill>
                          <a:effectLst/>
                          <a:uLnTx/>
                          <a:uFillTx/>
                          <a:latin typeface="+mn-lt"/>
                          <a:ea typeface="+mn-ea"/>
                          <a:cs typeface="Segoe UI"/>
                        </a:rPr>
                        <a:t>interactions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indent="0">
                        <a:buFont typeface="Arial" panose="020B0604020202020204" pitchFamily="34" charset="0"/>
                        <a:buNone/>
                      </a:pPr>
                      <a:r>
                        <a:rPr lang="en-US" sz="900" dirty="0"/>
                        <a:t>Use </a:t>
                      </a:r>
                      <a:r>
                        <a:rPr lang="en-US" sz="900" dirty="0">
                          <a:solidFill>
                            <a:schemeClr val="accent6"/>
                          </a:solidFill>
                          <a:hlinkClick r:id="rId21">
                            <a:extLst>
                              <a:ext uri="{A12FA001-AC4F-418D-AE19-62706E023703}">
                                <ahyp:hlinkClr xmlns:ahyp="http://schemas.microsoft.com/office/drawing/2018/hyperlinkcolor" val="tx"/>
                              </a:ext>
                            </a:extLst>
                          </a:hlinkClick>
                        </a:rPr>
                        <a:t>Microsoft Purview eDiscovery Content search</a:t>
                      </a:r>
                      <a:r>
                        <a:rPr lang="en-US" sz="900" dirty="0">
                          <a:solidFill>
                            <a:schemeClr val="accent6"/>
                          </a:solidFill>
                        </a:rPr>
                        <a:t> </a:t>
                      </a:r>
                      <a:r>
                        <a:rPr lang="en-US" sz="900" dirty="0"/>
                        <a:t>to find email in search for in email, documents, and instant messaging conversations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396855771"/>
                  </a:ext>
                </a:extLst>
              </a:tr>
            </a:tbl>
          </a:graphicData>
        </a:graphic>
      </p:graphicFrame>
      <p:sp>
        <p:nvSpPr>
          <p:cNvPr id="3" name="TextBox 2">
            <a:extLst>
              <a:ext uri="{FF2B5EF4-FFF2-40B4-BE49-F238E27FC236}">
                <a16:creationId xmlns:a16="http://schemas.microsoft.com/office/drawing/2014/main" id="{6612FA6A-980A-3DD9-2020-9800EA7D89E1}"/>
              </a:ext>
            </a:extLst>
          </p:cNvPr>
          <p:cNvSpPr txBox="1"/>
          <p:nvPr/>
        </p:nvSpPr>
        <p:spPr>
          <a:xfrm>
            <a:off x="513772" y="6426766"/>
            <a:ext cx="11206955" cy="215444"/>
          </a:xfrm>
          <a:prstGeom prst="rect">
            <a:avLst/>
          </a:prstGeom>
          <a:noFill/>
        </p:spPr>
        <p:txBody>
          <a:bodyPr wrap="square" lIns="0" tIns="45720" rIns="0" bIns="4572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a:ea typeface="+mn-ea"/>
                <a:cs typeface="+mn-cs"/>
              </a:rPr>
              <a:t>*Note:</a:t>
            </a:r>
            <a:r>
              <a:rPr kumimoji="0" lang="en-US" sz="800" b="0" i="0" u="none" strike="noStrike" kern="1200" cap="none" spc="0" normalizeH="0" baseline="0" noProof="0">
                <a:ln>
                  <a:noFill/>
                </a:ln>
                <a:solidFill>
                  <a:srgbClr val="000000"/>
                </a:solidFill>
                <a:effectLst/>
                <a:uLnTx/>
                <a:uFillTx/>
                <a:latin typeface="Segoe UI"/>
                <a:ea typeface="+mn-ea"/>
                <a:cs typeface="+mn-cs"/>
              </a:rPr>
              <a:t> If applicable</a:t>
            </a:r>
            <a:r>
              <a:rPr lang="en-US" sz="800">
                <a:solidFill>
                  <a:srgbClr val="000000"/>
                </a:solidFill>
                <a:latin typeface="Segoe UI"/>
              </a:rPr>
              <a:t>, SharePoint Advanced Management capabilities can help you secure your environment in lieu of the manual configurations listed here.</a:t>
            </a:r>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54514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DF485-2398-C80F-81EE-2A1FADC76A8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18D95D6-0B5C-9085-E70A-65A6513805B3}"/>
              </a:ext>
              <a:ext uri="{C183D7F6-B498-43B3-948B-1728B52AA6E4}">
                <adec:decorative xmlns:adec="http://schemas.microsoft.com/office/drawing/2017/decorative" val="1"/>
              </a:ext>
            </a:extLst>
          </p:cNvPr>
          <p:cNvPicPr>
            <a:picLocks noChangeAspect="1"/>
          </p:cNvPicPr>
          <p:nvPr/>
        </p:nvPicPr>
        <p:blipFill rotWithShape="1">
          <a:blip r:embed="rId3">
            <a:alphaModFix amt="0"/>
          </a:blip>
          <a:srcRect l="7038" t="194" r="7298" b="44548"/>
          <a:stretch/>
        </p:blipFill>
        <p:spPr>
          <a:xfrm>
            <a:off x="780381" y="1706934"/>
            <a:ext cx="10625180" cy="3737006"/>
          </a:xfrm>
          <a:prstGeom prst="roundRect">
            <a:avLst>
              <a:gd name="adj" fmla="val 404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24" name="Title 10">
            <a:extLst>
              <a:ext uri="{FF2B5EF4-FFF2-40B4-BE49-F238E27FC236}">
                <a16:creationId xmlns:a16="http://schemas.microsoft.com/office/drawing/2014/main" id="{063A6CEA-44FB-333E-3622-318B917071E3}"/>
              </a:ext>
            </a:extLst>
          </p:cNvPr>
          <p:cNvSpPr txBox="1">
            <a:spLocks noGrp="1"/>
          </p:cNvSpPr>
          <p:nvPr>
            <p:ph type="title" idx="4294967295"/>
          </p:nvPr>
        </p:nvSpPr>
        <p:spPr>
          <a:xfrm>
            <a:off x="1517995" y="525610"/>
            <a:ext cx="9144000" cy="701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Segoe UI Semibold"/>
                <a:ea typeface="+mj-ea"/>
                <a:cs typeface="+mj-cs"/>
              </a:rPr>
              <a:t>3 essentials for user enablement</a:t>
            </a:r>
            <a:endParaRPr kumimoji="0" lang="en-US" sz="6000" b="0" i="0" u="none" strike="noStrike" kern="1200" cap="none" spc="0" normalizeH="0" baseline="0" noProof="0" dirty="0">
              <a:ln>
                <a:noFill/>
              </a:ln>
              <a:solidFill>
                <a:prstClr val="black"/>
              </a:solidFill>
              <a:effectLst/>
              <a:uLnTx/>
              <a:uFillTx/>
              <a:latin typeface="Segoe UI Semibold"/>
              <a:ea typeface="+mj-ea"/>
              <a:cs typeface="+mj-cs"/>
            </a:endParaRPr>
          </a:p>
        </p:txBody>
      </p:sp>
      <p:sp>
        <p:nvSpPr>
          <p:cNvPr id="3" name="TextBox 2">
            <a:extLst>
              <a:ext uri="{FF2B5EF4-FFF2-40B4-BE49-F238E27FC236}">
                <a16:creationId xmlns:a16="http://schemas.microsoft.com/office/drawing/2014/main" id="{23C194F1-BF7D-E6EA-E5F0-CA65DF6AEEAD}"/>
              </a:ext>
            </a:extLst>
          </p:cNvPr>
          <p:cNvSpPr txBox="1"/>
          <p:nvPr/>
        </p:nvSpPr>
        <p:spPr>
          <a:xfrm>
            <a:off x="1106526" y="2380456"/>
            <a:ext cx="2628254"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gradFill>
                  <a:gsLst>
                    <a:gs pos="100000">
                      <a:srgbClr val="0078D4"/>
                    </a:gs>
                    <a:gs pos="12000">
                      <a:srgbClr val="8661C5"/>
                    </a:gs>
                    <a:gs pos="0">
                      <a:srgbClr val="C03BC4"/>
                    </a:gs>
                  </a:gsLst>
                  <a:path path="circle">
                    <a:fillToRect l="100000" t="100000"/>
                  </a:path>
                </a:gradFill>
                <a:effectLst/>
                <a:uLnTx/>
                <a:uFillTx/>
                <a:latin typeface="Segoe UI Semibold" panose="020B0502040204020203" pitchFamily="34" charset="0"/>
                <a:ea typeface="+mn-ea"/>
                <a:cs typeface="Segoe UI Semibold" panose="020B0502040204020203" pitchFamily="34" charset="0"/>
              </a:rPr>
              <a:t>Leadership</a:t>
            </a:r>
          </a:p>
        </p:txBody>
      </p:sp>
      <p:sp>
        <p:nvSpPr>
          <p:cNvPr id="7" name="Graphic 4">
            <a:extLst>
              <a:ext uri="{FF2B5EF4-FFF2-40B4-BE49-F238E27FC236}">
                <a16:creationId xmlns:a16="http://schemas.microsoft.com/office/drawing/2014/main" id="{60B91B0E-98DE-3A5E-93C8-04BB2368D2E5}"/>
              </a:ext>
              <a:ext uri="{C183D7F6-B498-43B3-948B-1728B52AA6E4}">
                <adec:decorative xmlns:adec="http://schemas.microsoft.com/office/drawing/2017/decorative" val="1"/>
              </a:ext>
            </a:extLst>
          </p:cNvPr>
          <p:cNvSpPr/>
          <p:nvPr/>
        </p:nvSpPr>
        <p:spPr>
          <a:xfrm>
            <a:off x="3522351" y="1894739"/>
            <a:ext cx="418695" cy="437844"/>
          </a:xfrm>
          <a:custGeom>
            <a:avLst/>
            <a:gdLst>
              <a:gd name="connsiteX0" fmla="*/ 335777 w 506621"/>
              <a:gd name="connsiteY0" fmla="*/ 334430 h 529791"/>
              <a:gd name="connsiteX1" fmla="*/ 390698 w 506621"/>
              <a:gd name="connsiteY1" fmla="*/ 389351 h 529791"/>
              <a:gd name="connsiteX2" fmla="*/ 390698 w 506621"/>
              <a:gd name="connsiteY2" fmla="*/ 411769 h 529791"/>
              <a:gd name="connsiteX3" fmla="*/ 378171 w 506621"/>
              <a:gd name="connsiteY3" fmla="*/ 450841 h 529791"/>
              <a:gd name="connsiteX4" fmla="*/ 195264 w 506621"/>
              <a:gd name="connsiteY4" fmla="*/ 529792 h 529791"/>
              <a:gd name="connsiteX5" fmla="*/ 12454 w 506621"/>
              <a:gd name="connsiteY5" fmla="*/ 450768 h 529791"/>
              <a:gd name="connsiteX6" fmla="*/ 0 w 506621"/>
              <a:gd name="connsiteY6" fmla="*/ 411793 h 529791"/>
              <a:gd name="connsiteX7" fmla="*/ 0 w 506621"/>
              <a:gd name="connsiteY7" fmla="*/ 389327 h 529791"/>
              <a:gd name="connsiteX8" fmla="*/ 54872 w 506621"/>
              <a:gd name="connsiteY8" fmla="*/ 334430 h 529791"/>
              <a:gd name="connsiteX9" fmla="*/ 335753 w 506621"/>
              <a:gd name="connsiteY9" fmla="*/ 334430 h 529791"/>
              <a:gd name="connsiteX10" fmla="*/ 440784 w 506621"/>
              <a:gd name="connsiteY10" fmla="*/ 2414 h 529791"/>
              <a:gd name="connsiteX11" fmla="*/ 465766 w 506621"/>
              <a:gd name="connsiteY11" fmla="*/ 9227 h 529791"/>
              <a:gd name="connsiteX12" fmla="*/ 506621 w 506621"/>
              <a:gd name="connsiteY12" fmla="*/ 163489 h 529791"/>
              <a:gd name="connsiteX13" fmla="*/ 465497 w 506621"/>
              <a:gd name="connsiteY13" fmla="*/ 318215 h 529791"/>
              <a:gd name="connsiteX14" fmla="*/ 440782 w 506621"/>
              <a:gd name="connsiteY14" fmla="*/ 325964 h 529791"/>
              <a:gd name="connsiteX15" fmla="*/ 433033 w 506621"/>
              <a:gd name="connsiteY15" fmla="*/ 301248 h 529791"/>
              <a:gd name="connsiteX16" fmla="*/ 433751 w 506621"/>
              <a:gd name="connsiteY16" fmla="*/ 299998 h 529791"/>
              <a:gd name="connsiteX17" fmla="*/ 469991 w 506621"/>
              <a:gd name="connsiteY17" fmla="*/ 163489 h 529791"/>
              <a:gd name="connsiteX18" fmla="*/ 433971 w 506621"/>
              <a:gd name="connsiteY18" fmla="*/ 27396 h 529791"/>
              <a:gd name="connsiteX19" fmla="*/ 440784 w 506621"/>
              <a:gd name="connsiteY19" fmla="*/ 2414 h 529791"/>
              <a:gd name="connsiteX20" fmla="*/ 195264 w 506621"/>
              <a:gd name="connsiteY20" fmla="*/ 41486 h 529791"/>
              <a:gd name="connsiteX21" fmla="*/ 317365 w 506621"/>
              <a:gd name="connsiteY21" fmla="*/ 163587 h 529791"/>
              <a:gd name="connsiteX22" fmla="*/ 195264 w 506621"/>
              <a:gd name="connsiteY22" fmla="*/ 285688 h 529791"/>
              <a:gd name="connsiteX23" fmla="*/ 73163 w 506621"/>
              <a:gd name="connsiteY23" fmla="*/ 163587 h 529791"/>
              <a:gd name="connsiteX24" fmla="*/ 195264 w 506621"/>
              <a:gd name="connsiteY24" fmla="*/ 41486 h 529791"/>
              <a:gd name="connsiteX25" fmla="*/ 356144 w 506621"/>
              <a:gd name="connsiteY25" fmla="*/ 51156 h 529791"/>
              <a:gd name="connsiteX26" fmla="*/ 381126 w 506621"/>
              <a:gd name="connsiteY26" fmla="*/ 57994 h 529791"/>
              <a:gd name="connsiteX27" fmla="*/ 408940 w 506621"/>
              <a:gd name="connsiteY27" fmla="*/ 163489 h 529791"/>
              <a:gd name="connsiteX28" fmla="*/ 381003 w 506621"/>
              <a:gd name="connsiteY28" fmla="*/ 269180 h 529791"/>
              <a:gd name="connsiteX29" fmla="*/ 356075 w 506621"/>
              <a:gd name="connsiteY29" fmla="*/ 276215 h 529791"/>
              <a:gd name="connsiteX30" fmla="*/ 349040 w 506621"/>
              <a:gd name="connsiteY30" fmla="*/ 251289 h 529791"/>
              <a:gd name="connsiteX31" fmla="*/ 349184 w 506621"/>
              <a:gd name="connsiteY31" fmla="*/ 251036 h 529791"/>
              <a:gd name="connsiteX32" fmla="*/ 372310 w 506621"/>
              <a:gd name="connsiteY32" fmla="*/ 163489 h 529791"/>
              <a:gd name="connsiteX33" fmla="*/ 349282 w 506621"/>
              <a:gd name="connsiteY33" fmla="*/ 76114 h 529791"/>
              <a:gd name="connsiteX34" fmla="*/ 356144 w 506621"/>
              <a:gd name="connsiteY34" fmla="*/ 51156 h 52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621" h="529791">
                <a:moveTo>
                  <a:pt x="335777" y="334430"/>
                </a:moveTo>
                <a:cubicBezTo>
                  <a:pt x="366110" y="334430"/>
                  <a:pt x="390698" y="359019"/>
                  <a:pt x="390698" y="389351"/>
                </a:cubicBezTo>
                <a:lnTo>
                  <a:pt x="390698" y="411769"/>
                </a:lnTo>
                <a:cubicBezTo>
                  <a:pt x="390701" y="425781"/>
                  <a:pt x="386320" y="439442"/>
                  <a:pt x="378171" y="450841"/>
                </a:cubicBezTo>
                <a:cubicBezTo>
                  <a:pt x="340442" y="503662"/>
                  <a:pt x="278781" y="529792"/>
                  <a:pt x="195264" y="529792"/>
                </a:cubicBezTo>
                <a:cubicBezTo>
                  <a:pt x="111722" y="529792"/>
                  <a:pt x="50110" y="503613"/>
                  <a:pt x="12454" y="450768"/>
                </a:cubicBezTo>
                <a:cubicBezTo>
                  <a:pt x="4350" y="439388"/>
                  <a:pt x="-4" y="425764"/>
                  <a:pt x="0" y="411793"/>
                </a:cubicBezTo>
                <a:lnTo>
                  <a:pt x="0" y="389327"/>
                </a:lnTo>
                <a:cubicBezTo>
                  <a:pt x="13" y="359024"/>
                  <a:pt x="24569" y="334457"/>
                  <a:pt x="54872" y="334430"/>
                </a:cubicBezTo>
                <a:lnTo>
                  <a:pt x="335753" y="334430"/>
                </a:lnTo>
                <a:close/>
                <a:moveTo>
                  <a:pt x="440784" y="2414"/>
                </a:moveTo>
                <a:cubicBezTo>
                  <a:pt x="449566" y="-2600"/>
                  <a:pt x="460748" y="449"/>
                  <a:pt x="465766" y="9227"/>
                </a:cubicBezTo>
                <a:cubicBezTo>
                  <a:pt x="492613" y="56201"/>
                  <a:pt x="506699" y="109384"/>
                  <a:pt x="506621" y="163489"/>
                </a:cubicBezTo>
                <a:cubicBezTo>
                  <a:pt x="506621" y="218532"/>
                  <a:pt x="492311" y="271524"/>
                  <a:pt x="465497" y="318215"/>
                </a:cubicBezTo>
                <a:cubicBezTo>
                  <a:pt x="460811" y="327180"/>
                  <a:pt x="449746" y="330650"/>
                  <a:pt x="440782" y="325964"/>
                </a:cubicBezTo>
                <a:cubicBezTo>
                  <a:pt x="431817" y="321278"/>
                  <a:pt x="428349" y="310213"/>
                  <a:pt x="433033" y="301248"/>
                </a:cubicBezTo>
                <a:cubicBezTo>
                  <a:pt x="433255" y="300823"/>
                  <a:pt x="433495" y="300406"/>
                  <a:pt x="433751" y="299998"/>
                </a:cubicBezTo>
                <a:cubicBezTo>
                  <a:pt x="457580" y="258454"/>
                  <a:pt x="470076" y="211381"/>
                  <a:pt x="469991" y="163489"/>
                </a:cubicBezTo>
                <a:cubicBezTo>
                  <a:pt x="469991" y="115064"/>
                  <a:pt x="457463" y="68495"/>
                  <a:pt x="433971" y="27396"/>
                </a:cubicBezTo>
                <a:cubicBezTo>
                  <a:pt x="428957" y="18615"/>
                  <a:pt x="432007" y="7433"/>
                  <a:pt x="440784" y="2414"/>
                </a:cubicBezTo>
                <a:close/>
                <a:moveTo>
                  <a:pt x="195264" y="41486"/>
                </a:moveTo>
                <a:cubicBezTo>
                  <a:pt x="262698" y="41486"/>
                  <a:pt x="317365" y="96153"/>
                  <a:pt x="317365" y="163587"/>
                </a:cubicBezTo>
                <a:cubicBezTo>
                  <a:pt x="317365" y="231021"/>
                  <a:pt x="262698" y="285688"/>
                  <a:pt x="195264" y="285688"/>
                </a:cubicBezTo>
                <a:cubicBezTo>
                  <a:pt x="127829" y="285688"/>
                  <a:pt x="73163" y="231021"/>
                  <a:pt x="73163" y="163587"/>
                </a:cubicBezTo>
                <a:cubicBezTo>
                  <a:pt x="73163" y="96153"/>
                  <a:pt x="127829" y="41486"/>
                  <a:pt x="195264" y="41486"/>
                </a:cubicBezTo>
                <a:close/>
                <a:moveTo>
                  <a:pt x="356144" y="51156"/>
                </a:moveTo>
                <a:cubicBezTo>
                  <a:pt x="364930" y="46146"/>
                  <a:pt x="376115" y="49208"/>
                  <a:pt x="381126" y="57994"/>
                </a:cubicBezTo>
                <a:cubicBezTo>
                  <a:pt x="399409" y="90144"/>
                  <a:pt x="408996" y="126504"/>
                  <a:pt x="408940" y="163489"/>
                </a:cubicBezTo>
                <a:cubicBezTo>
                  <a:pt x="408940" y="201047"/>
                  <a:pt x="399221" y="237238"/>
                  <a:pt x="381003" y="269180"/>
                </a:cubicBezTo>
                <a:cubicBezTo>
                  <a:pt x="376063" y="278005"/>
                  <a:pt x="364903" y="281155"/>
                  <a:pt x="356075" y="276215"/>
                </a:cubicBezTo>
                <a:cubicBezTo>
                  <a:pt x="347250" y="271275"/>
                  <a:pt x="344100" y="260115"/>
                  <a:pt x="349040" y="251289"/>
                </a:cubicBezTo>
                <a:cubicBezTo>
                  <a:pt x="349086" y="251204"/>
                  <a:pt x="349135" y="251119"/>
                  <a:pt x="349184" y="251036"/>
                </a:cubicBezTo>
                <a:cubicBezTo>
                  <a:pt x="364388" y="224366"/>
                  <a:pt x="372361" y="194188"/>
                  <a:pt x="372310" y="163489"/>
                </a:cubicBezTo>
                <a:cubicBezTo>
                  <a:pt x="372361" y="132857"/>
                  <a:pt x="364425" y="102741"/>
                  <a:pt x="349282" y="76114"/>
                </a:cubicBezTo>
                <a:cubicBezTo>
                  <a:pt x="344293" y="67326"/>
                  <a:pt x="347362" y="56158"/>
                  <a:pt x="356144" y="51156"/>
                </a:cubicBezTo>
                <a:close/>
              </a:path>
            </a:pathLst>
          </a:custGeom>
          <a:gradFill>
            <a:gsLst>
              <a:gs pos="100000">
                <a:srgbClr val="0078D4"/>
              </a:gs>
              <a:gs pos="20000">
                <a:srgbClr val="8661C5"/>
              </a:gs>
              <a:gs pos="0">
                <a:srgbClr val="C03BC4"/>
              </a:gs>
            </a:gsLst>
            <a:path path="circle">
              <a:fillToRect l="100000" t="100000"/>
            </a:path>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7" name="TextBox 26">
            <a:extLst>
              <a:ext uri="{FF2B5EF4-FFF2-40B4-BE49-F238E27FC236}">
                <a16:creationId xmlns:a16="http://schemas.microsoft.com/office/drawing/2014/main" id="{AE61DB1C-58E1-3B40-8825-2FAFBF4C8C99}"/>
              </a:ext>
            </a:extLst>
          </p:cNvPr>
          <p:cNvSpPr txBox="1"/>
          <p:nvPr/>
        </p:nvSpPr>
        <p:spPr>
          <a:xfrm>
            <a:off x="1106526" y="2850026"/>
            <a:ext cx="2740228"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Develop leadership capabilities to leverage AI for business outcomes</a:t>
            </a:r>
          </a:p>
        </p:txBody>
      </p:sp>
      <p:grpSp>
        <p:nvGrpSpPr>
          <p:cNvPr id="4" name="Group 3">
            <a:extLst>
              <a:ext uri="{FF2B5EF4-FFF2-40B4-BE49-F238E27FC236}">
                <a16:creationId xmlns:a16="http://schemas.microsoft.com/office/drawing/2014/main" id="{F51881EF-07EB-3BE8-CA51-EC973AF70671}"/>
              </a:ext>
              <a:ext uri="{C183D7F6-B498-43B3-948B-1728B52AA6E4}">
                <adec:decorative xmlns:adec="http://schemas.microsoft.com/office/drawing/2017/decorative" val="1"/>
              </a:ext>
            </a:extLst>
          </p:cNvPr>
          <p:cNvGrpSpPr/>
          <p:nvPr/>
        </p:nvGrpSpPr>
        <p:grpSpPr>
          <a:xfrm>
            <a:off x="1113721" y="3498279"/>
            <a:ext cx="139165" cy="1009607"/>
            <a:chOff x="1540495" y="3627256"/>
            <a:chExt cx="139165" cy="1009607"/>
          </a:xfrm>
        </p:grpSpPr>
        <p:sp>
          <p:nvSpPr>
            <p:cNvPr id="35" name="Graphic 69">
              <a:extLst>
                <a:ext uri="{FF2B5EF4-FFF2-40B4-BE49-F238E27FC236}">
                  <a16:creationId xmlns:a16="http://schemas.microsoft.com/office/drawing/2014/main" id="{B05DCB9C-7F8C-FE19-5822-2A42308D613A}"/>
                </a:ext>
              </a:extLst>
            </p:cNvPr>
            <p:cNvSpPr/>
            <p:nvPr/>
          </p:nvSpPr>
          <p:spPr>
            <a:xfrm>
              <a:off x="1540495"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6" name="Graphic 69">
              <a:extLst>
                <a:ext uri="{FF2B5EF4-FFF2-40B4-BE49-F238E27FC236}">
                  <a16:creationId xmlns:a16="http://schemas.microsoft.com/office/drawing/2014/main" id="{BCDF6979-64D3-6A76-F3DF-4A02483D3880}"/>
                </a:ext>
              </a:extLst>
            </p:cNvPr>
            <p:cNvSpPr/>
            <p:nvPr/>
          </p:nvSpPr>
          <p:spPr>
            <a:xfrm>
              <a:off x="1540495" y="39150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7" name="Graphic 69">
              <a:extLst>
                <a:ext uri="{FF2B5EF4-FFF2-40B4-BE49-F238E27FC236}">
                  <a16:creationId xmlns:a16="http://schemas.microsoft.com/office/drawing/2014/main" id="{A6DDEE3E-0D5E-6CA7-2D99-EB4BD6C51BBF}"/>
                </a:ext>
              </a:extLst>
            </p:cNvPr>
            <p:cNvSpPr/>
            <p:nvPr/>
          </p:nvSpPr>
          <p:spPr>
            <a:xfrm>
              <a:off x="1540495" y="420642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8" name="Graphic 69">
              <a:extLst>
                <a:ext uri="{FF2B5EF4-FFF2-40B4-BE49-F238E27FC236}">
                  <a16:creationId xmlns:a16="http://schemas.microsoft.com/office/drawing/2014/main" id="{1C04CDAC-D54A-43D0-17A5-08476F463DF5}"/>
                </a:ext>
              </a:extLst>
            </p:cNvPr>
            <p:cNvSpPr/>
            <p:nvPr/>
          </p:nvSpPr>
          <p:spPr>
            <a:xfrm>
              <a:off x="1540495" y="449769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34" name="TextBox 33">
            <a:extLst>
              <a:ext uri="{FF2B5EF4-FFF2-40B4-BE49-F238E27FC236}">
                <a16:creationId xmlns:a16="http://schemas.microsoft.com/office/drawing/2014/main" id="{953573E0-006C-754C-D63F-36E9FCC32E89}"/>
              </a:ext>
            </a:extLst>
          </p:cNvPr>
          <p:cNvSpPr txBox="1"/>
          <p:nvPr/>
        </p:nvSpPr>
        <p:spPr>
          <a:xfrm>
            <a:off x="1379399" y="3460886"/>
            <a:ext cx="2696880" cy="130805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Executive sponsorship</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Align AI to business strategy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Providing clarity and prioritization</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AI Council or Steering Committee</a:t>
            </a:r>
          </a:p>
        </p:txBody>
      </p:sp>
      <p:grpSp>
        <p:nvGrpSpPr>
          <p:cNvPr id="58" name="Group 57">
            <a:extLst>
              <a:ext uri="{FF2B5EF4-FFF2-40B4-BE49-F238E27FC236}">
                <a16:creationId xmlns:a16="http://schemas.microsoft.com/office/drawing/2014/main" id="{D551E47A-9F2F-204E-B2A8-59925FCF57B1}"/>
              </a:ext>
              <a:ext uri="{C183D7F6-B498-43B3-948B-1728B52AA6E4}">
                <adec:decorative xmlns:adec="http://schemas.microsoft.com/office/drawing/2017/decorative" val="1"/>
              </a:ext>
            </a:extLst>
          </p:cNvPr>
          <p:cNvGrpSpPr/>
          <p:nvPr/>
        </p:nvGrpSpPr>
        <p:grpSpPr>
          <a:xfrm>
            <a:off x="7323090" y="1899213"/>
            <a:ext cx="427508" cy="427363"/>
            <a:chOff x="5151157" y="2006726"/>
            <a:chExt cx="427508" cy="427363"/>
          </a:xfrm>
          <a:gradFill>
            <a:gsLst>
              <a:gs pos="100000">
                <a:srgbClr val="0078D4"/>
              </a:gs>
              <a:gs pos="20000">
                <a:srgbClr val="8661C5"/>
              </a:gs>
              <a:gs pos="0">
                <a:srgbClr val="C03BC4"/>
              </a:gs>
            </a:gsLst>
            <a:path path="circle">
              <a:fillToRect l="100000" t="100000"/>
            </a:path>
          </a:gradFill>
        </p:grpSpPr>
        <p:sp>
          <p:nvSpPr>
            <p:cNvPr id="47" name="Freeform 46">
              <a:extLst>
                <a:ext uri="{FF2B5EF4-FFF2-40B4-BE49-F238E27FC236}">
                  <a16:creationId xmlns:a16="http://schemas.microsoft.com/office/drawing/2014/main" id="{ECBF777C-3A06-375C-22AA-67BD54735FA3}"/>
                </a:ext>
              </a:extLst>
            </p:cNvPr>
            <p:cNvSpPr/>
            <p:nvPr/>
          </p:nvSpPr>
          <p:spPr>
            <a:xfrm>
              <a:off x="5151157" y="2006726"/>
              <a:ext cx="325730" cy="407101"/>
            </a:xfrm>
            <a:custGeom>
              <a:avLst/>
              <a:gdLst>
                <a:gd name="connsiteX0" fmla="*/ 279924 w 325730"/>
                <a:gd name="connsiteY0" fmla="*/ 244196 h 407101"/>
                <a:gd name="connsiteX1" fmla="*/ 325730 w 325730"/>
                <a:gd name="connsiteY1" fmla="*/ 289961 h 407101"/>
                <a:gd name="connsiteX2" fmla="*/ 325730 w 325730"/>
                <a:gd name="connsiteY2" fmla="*/ 290001 h 407101"/>
                <a:gd name="connsiteX3" fmla="*/ 325730 w 325730"/>
                <a:gd name="connsiteY3" fmla="*/ 308690 h 407101"/>
                <a:gd name="connsiteX4" fmla="*/ 323083 w 325730"/>
                <a:gd name="connsiteY4" fmla="*/ 325710 h 407101"/>
                <a:gd name="connsiteX5" fmla="*/ 281655 w 325730"/>
                <a:gd name="connsiteY5" fmla="*/ 325710 h 407101"/>
                <a:gd name="connsiteX6" fmla="*/ 264507 w 325730"/>
                <a:gd name="connsiteY6" fmla="*/ 278334 h 407101"/>
                <a:gd name="connsiteX7" fmla="*/ 224204 w 325730"/>
                <a:gd name="connsiteY7" fmla="*/ 285401 h 407101"/>
                <a:gd name="connsiteX8" fmla="*/ 173309 w 325730"/>
                <a:gd name="connsiteY8" fmla="*/ 336255 h 407101"/>
                <a:gd name="connsiteX9" fmla="*/ 173266 w 325730"/>
                <a:gd name="connsiteY9" fmla="*/ 386639 h 407101"/>
                <a:gd name="connsiteX10" fmla="*/ 173309 w 325730"/>
                <a:gd name="connsiteY10" fmla="*/ 386682 h 407101"/>
                <a:gd name="connsiteX11" fmla="*/ 192344 w 325730"/>
                <a:gd name="connsiteY11" fmla="*/ 405676 h 407101"/>
                <a:gd name="connsiteX12" fmla="*/ 162784 w 325730"/>
                <a:gd name="connsiteY12" fmla="*/ 407101 h 407101"/>
                <a:gd name="connsiteX13" fmla="*/ 10383 w 325730"/>
                <a:gd name="connsiteY13" fmla="*/ 341202 h 407101"/>
                <a:gd name="connsiteX14" fmla="*/ 0 w 325730"/>
                <a:gd name="connsiteY14" fmla="*/ 308711 h 407101"/>
                <a:gd name="connsiteX15" fmla="*/ 0 w 325730"/>
                <a:gd name="connsiteY15" fmla="*/ 289981 h 407101"/>
                <a:gd name="connsiteX16" fmla="*/ 45785 w 325730"/>
                <a:gd name="connsiteY16" fmla="*/ 244196 h 407101"/>
                <a:gd name="connsiteX17" fmla="*/ 279924 w 325730"/>
                <a:gd name="connsiteY17" fmla="*/ 244196 h 407101"/>
                <a:gd name="connsiteX18" fmla="*/ 162784 w 325730"/>
                <a:gd name="connsiteY18" fmla="*/ 0 h 407101"/>
                <a:gd name="connsiteX19" fmla="*/ 264574 w 325730"/>
                <a:gd name="connsiteY19" fmla="*/ 101791 h 407101"/>
                <a:gd name="connsiteX20" fmla="*/ 162784 w 325730"/>
                <a:gd name="connsiteY20" fmla="*/ 203581 h 407101"/>
                <a:gd name="connsiteX21" fmla="*/ 60993 w 325730"/>
                <a:gd name="connsiteY21" fmla="*/ 101791 h 407101"/>
                <a:gd name="connsiteX22" fmla="*/ 162784 w 325730"/>
                <a:gd name="connsiteY22" fmla="*/ 0 h 40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5730" h="407101">
                  <a:moveTo>
                    <a:pt x="279924" y="244196"/>
                  </a:moveTo>
                  <a:cubicBezTo>
                    <a:pt x="305211" y="244183"/>
                    <a:pt x="325718" y="264674"/>
                    <a:pt x="325730" y="289961"/>
                  </a:cubicBezTo>
                  <a:cubicBezTo>
                    <a:pt x="325730" y="289975"/>
                    <a:pt x="325730" y="289987"/>
                    <a:pt x="325730" y="290001"/>
                  </a:cubicBezTo>
                  <a:lnTo>
                    <a:pt x="325730" y="308690"/>
                  </a:lnTo>
                  <a:cubicBezTo>
                    <a:pt x="325730" y="314492"/>
                    <a:pt x="324814" y="320233"/>
                    <a:pt x="323083" y="325710"/>
                  </a:cubicBezTo>
                  <a:lnTo>
                    <a:pt x="281655" y="325710"/>
                  </a:lnTo>
                  <a:cubicBezTo>
                    <a:pt x="290002" y="307892"/>
                    <a:pt x="282324" y="286681"/>
                    <a:pt x="264507" y="278334"/>
                  </a:cubicBezTo>
                  <a:cubicBezTo>
                    <a:pt x="250924" y="271970"/>
                    <a:pt x="234811" y="274796"/>
                    <a:pt x="224204" y="285401"/>
                  </a:cubicBezTo>
                  <a:lnTo>
                    <a:pt x="173309" y="336255"/>
                  </a:lnTo>
                  <a:cubicBezTo>
                    <a:pt x="159384" y="350156"/>
                    <a:pt x="159364" y="372715"/>
                    <a:pt x="173266" y="386639"/>
                  </a:cubicBezTo>
                  <a:cubicBezTo>
                    <a:pt x="173280" y="386654"/>
                    <a:pt x="173294" y="386668"/>
                    <a:pt x="173309" y="386682"/>
                  </a:cubicBezTo>
                  <a:lnTo>
                    <a:pt x="192344" y="405676"/>
                  </a:lnTo>
                  <a:cubicBezTo>
                    <a:pt x="182877" y="406613"/>
                    <a:pt x="173044" y="407101"/>
                    <a:pt x="162784" y="407101"/>
                  </a:cubicBezTo>
                  <a:cubicBezTo>
                    <a:pt x="93159" y="407101"/>
                    <a:pt x="41795" y="385257"/>
                    <a:pt x="10383" y="341202"/>
                  </a:cubicBezTo>
                  <a:cubicBezTo>
                    <a:pt x="3626" y="331715"/>
                    <a:pt x="-3" y="320358"/>
                    <a:pt x="0" y="308711"/>
                  </a:cubicBezTo>
                  <a:lnTo>
                    <a:pt x="0" y="289981"/>
                  </a:lnTo>
                  <a:cubicBezTo>
                    <a:pt x="0" y="264694"/>
                    <a:pt x="20499" y="244196"/>
                    <a:pt x="45785" y="244196"/>
                  </a:cubicBezTo>
                  <a:lnTo>
                    <a:pt x="279924" y="244196"/>
                  </a:lnTo>
                  <a:close/>
                  <a:moveTo>
                    <a:pt x="162784" y="0"/>
                  </a:moveTo>
                  <a:cubicBezTo>
                    <a:pt x="219000" y="0"/>
                    <a:pt x="264574" y="45573"/>
                    <a:pt x="264574" y="101791"/>
                  </a:cubicBezTo>
                  <a:cubicBezTo>
                    <a:pt x="264574" y="158008"/>
                    <a:pt x="219000" y="203581"/>
                    <a:pt x="162784" y="203581"/>
                  </a:cubicBezTo>
                  <a:cubicBezTo>
                    <a:pt x="106566" y="203581"/>
                    <a:pt x="60993" y="158008"/>
                    <a:pt x="60993" y="101791"/>
                  </a:cubicBezTo>
                  <a:cubicBezTo>
                    <a:pt x="60993" y="45573"/>
                    <a:pt x="106566" y="0"/>
                    <a:pt x="162784" y="0"/>
                  </a:cubicBezTo>
                  <a:close/>
                </a:path>
              </a:pathLst>
            </a:custGeom>
            <a:grp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2" name="Freeform 51">
              <a:extLst>
                <a:ext uri="{FF2B5EF4-FFF2-40B4-BE49-F238E27FC236}">
                  <a16:creationId xmlns:a16="http://schemas.microsoft.com/office/drawing/2014/main" id="{6649C437-034D-B640-731A-92527EFE26C5}"/>
                </a:ext>
              </a:extLst>
            </p:cNvPr>
            <p:cNvSpPr/>
            <p:nvPr/>
          </p:nvSpPr>
          <p:spPr>
            <a:xfrm>
              <a:off x="5334393" y="2301559"/>
              <a:ext cx="244272" cy="132530"/>
            </a:xfrm>
            <a:custGeom>
              <a:avLst/>
              <a:gdLst>
                <a:gd name="connsiteX0" fmla="*/ 76941 w 244272"/>
                <a:gd name="connsiteY0" fmla="*/ 26459 h 132530"/>
                <a:gd name="connsiteX1" fmla="*/ 76180 w 244272"/>
                <a:gd name="connsiteY1" fmla="*/ 4880 h 132530"/>
                <a:gd name="connsiteX2" fmla="*/ 55361 w 244272"/>
                <a:gd name="connsiteY2" fmla="*/ 4880 h 132530"/>
                <a:gd name="connsiteX3" fmla="*/ 4466 w 244272"/>
                <a:gd name="connsiteY3" fmla="*/ 55775 h 132530"/>
                <a:gd name="connsiteX4" fmla="*/ 4466 w 244272"/>
                <a:gd name="connsiteY4" fmla="*/ 77355 h 132530"/>
                <a:gd name="connsiteX5" fmla="*/ 55361 w 244272"/>
                <a:gd name="connsiteY5" fmla="*/ 128250 h 132530"/>
                <a:gd name="connsiteX6" fmla="*/ 76951 w 244272"/>
                <a:gd name="connsiteY6" fmla="*/ 127865 h 132530"/>
                <a:gd name="connsiteX7" fmla="*/ 76941 w 244272"/>
                <a:gd name="connsiteY7" fmla="*/ 106650 h 132530"/>
                <a:gd name="connsiteX8" fmla="*/ 52104 w 244272"/>
                <a:gd name="connsiteY8" fmla="*/ 81813 h 132530"/>
                <a:gd name="connsiteX9" fmla="*/ 192168 w 244272"/>
                <a:gd name="connsiteY9" fmla="*/ 81813 h 132530"/>
                <a:gd name="connsiteX10" fmla="*/ 167331 w 244272"/>
                <a:gd name="connsiteY10" fmla="*/ 106650 h 132530"/>
                <a:gd name="connsiteX11" fmla="*/ 168092 w 244272"/>
                <a:gd name="connsiteY11" fmla="*/ 128230 h 132530"/>
                <a:gd name="connsiteX12" fmla="*/ 188911 w 244272"/>
                <a:gd name="connsiteY12" fmla="*/ 128230 h 132530"/>
                <a:gd name="connsiteX13" fmla="*/ 239806 w 244272"/>
                <a:gd name="connsiteY13" fmla="*/ 77375 h 132530"/>
                <a:gd name="connsiteX14" fmla="*/ 239806 w 244272"/>
                <a:gd name="connsiteY14" fmla="*/ 55795 h 132530"/>
                <a:gd name="connsiteX15" fmla="*/ 188911 w 244272"/>
                <a:gd name="connsiteY15" fmla="*/ 4859 h 132530"/>
                <a:gd name="connsiteX16" fmla="*/ 167331 w 244272"/>
                <a:gd name="connsiteY16" fmla="*/ 4098 h 132530"/>
                <a:gd name="connsiteX17" fmla="*/ 166570 w 244272"/>
                <a:gd name="connsiteY17" fmla="*/ 25678 h 132530"/>
                <a:gd name="connsiteX18" fmla="*/ 167331 w 244272"/>
                <a:gd name="connsiteY18" fmla="*/ 26439 h 132530"/>
                <a:gd name="connsiteX19" fmla="*/ 192127 w 244272"/>
                <a:gd name="connsiteY19" fmla="*/ 51276 h 132530"/>
                <a:gd name="connsiteX20" fmla="*/ 52124 w 244272"/>
                <a:gd name="connsiteY20" fmla="*/ 51276 h 132530"/>
                <a:gd name="connsiteX21" fmla="*/ 76961 w 244272"/>
                <a:gd name="connsiteY21" fmla="*/ 26439 h 13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4272" h="132530">
                  <a:moveTo>
                    <a:pt x="76941" y="26459"/>
                  </a:moveTo>
                  <a:cubicBezTo>
                    <a:pt x="82690" y="20291"/>
                    <a:pt x="82348" y="10629"/>
                    <a:pt x="76180" y="4880"/>
                  </a:cubicBezTo>
                  <a:cubicBezTo>
                    <a:pt x="70316" y="-584"/>
                    <a:pt x="61225" y="-584"/>
                    <a:pt x="55361" y="4880"/>
                  </a:cubicBezTo>
                  <a:lnTo>
                    <a:pt x="4466" y="55775"/>
                  </a:lnTo>
                  <a:cubicBezTo>
                    <a:pt x="-1489" y="61736"/>
                    <a:pt x="-1489" y="71394"/>
                    <a:pt x="4466" y="77355"/>
                  </a:cubicBezTo>
                  <a:lnTo>
                    <a:pt x="55361" y="128250"/>
                  </a:lnTo>
                  <a:cubicBezTo>
                    <a:pt x="61430" y="134105"/>
                    <a:pt x="71096" y="133932"/>
                    <a:pt x="76951" y="127865"/>
                  </a:cubicBezTo>
                  <a:cubicBezTo>
                    <a:pt x="82664" y="121945"/>
                    <a:pt x="82660" y="112564"/>
                    <a:pt x="76941" y="106650"/>
                  </a:cubicBezTo>
                  <a:lnTo>
                    <a:pt x="52104" y="81813"/>
                  </a:lnTo>
                  <a:lnTo>
                    <a:pt x="192168" y="81813"/>
                  </a:lnTo>
                  <a:lnTo>
                    <a:pt x="167331" y="106650"/>
                  </a:lnTo>
                  <a:cubicBezTo>
                    <a:pt x="161582" y="112819"/>
                    <a:pt x="161924" y="122481"/>
                    <a:pt x="168092" y="128230"/>
                  </a:cubicBezTo>
                  <a:cubicBezTo>
                    <a:pt x="173956" y="133694"/>
                    <a:pt x="183048" y="133694"/>
                    <a:pt x="188911" y="128230"/>
                  </a:cubicBezTo>
                  <a:lnTo>
                    <a:pt x="239806" y="77375"/>
                  </a:lnTo>
                  <a:cubicBezTo>
                    <a:pt x="245761" y="71414"/>
                    <a:pt x="245761" y="61756"/>
                    <a:pt x="239806" y="55795"/>
                  </a:cubicBezTo>
                  <a:lnTo>
                    <a:pt x="188911" y="4859"/>
                  </a:lnTo>
                  <a:cubicBezTo>
                    <a:pt x="183162" y="-1309"/>
                    <a:pt x="173500" y="-1651"/>
                    <a:pt x="167331" y="4098"/>
                  </a:cubicBezTo>
                  <a:cubicBezTo>
                    <a:pt x="161163" y="9847"/>
                    <a:pt x="160821" y="19507"/>
                    <a:pt x="166570" y="25678"/>
                  </a:cubicBezTo>
                  <a:cubicBezTo>
                    <a:pt x="166814" y="25940"/>
                    <a:pt x="167068" y="26195"/>
                    <a:pt x="167331" y="26439"/>
                  </a:cubicBezTo>
                  <a:lnTo>
                    <a:pt x="192127" y="51276"/>
                  </a:lnTo>
                  <a:lnTo>
                    <a:pt x="52124" y="51276"/>
                  </a:lnTo>
                  <a:lnTo>
                    <a:pt x="76961" y="26439"/>
                  </a:lnTo>
                  <a:close/>
                </a:path>
              </a:pathLst>
            </a:custGeom>
            <a:grp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12" name="TextBox 11">
            <a:extLst>
              <a:ext uri="{FF2B5EF4-FFF2-40B4-BE49-F238E27FC236}">
                <a16:creationId xmlns:a16="http://schemas.microsoft.com/office/drawing/2014/main" id="{06E03EFD-E197-7614-C36E-8063C814A69F}"/>
              </a:ext>
            </a:extLst>
          </p:cNvPr>
          <p:cNvSpPr txBox="1"/>
          <p:nvPr/>
        </p:nvSpPr>
        <p:spPr>
          <a:xfrm>
            <a:off x="4605747" y="2384653"/>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dirty="0">
                <a:ln>
                  <a:noFill/>
                </a:ln>
                <a:gradFill>
                  <a:gsLst>
                    <a:gs pos="0">
                      <a:srgbClr val="C03BC4"/>
                    </a:gs>
                    <a:gs pos="12000">
                      <a:srgbClr val="8661C5"/>
                    </a:gs>
                    <a:gs pos="100000">
                      <a:srgbClr val="0078D4"/>
                    </a:gs>
                  </a:gsLst>
                  <a:path path="circle">
                    <a:fillToRect l="100000" t="100000"/>
                  </a:path>
                </a:gradFill>
                <a:effectLst/>
                <a:uLnTx/>
                <a:uFillTx/>
                <a:latin typeface="Segoe UI Semibold"/>
                <a:ea typeface="+mn-ea"/>
                <a:cs typeface="Segoe UI Semibold"/>
              </a:rPr>
              <a:t>Scenarios</a:t>
            </a:r>
          </a:p>
        </p:txBody>
      </p:sp>
      <p:sp>
        <p:nvSpPr>
          <p:cNvPr id="41" name="TextBox 40">
            <a:extLst>
              <a:ext uri="{FF2B5EF4-FFF2-40B4-BE49-F238E27FC236}">
                <a16:creationId xmlns:a16="http://schemas.microsoft.com/office/drawing/2014/main" id="{78C47224-8FA2-A65F-1447-CA6EAFFDE944}"/>
              </a:ext>
            </a:extLst>
          </p:cNvPr>
          <p:cNvSpPr txBox="1"/>
          <p:nvPr/>
        </p:nvSpPr>
        <p:spPr>
          <a:xfrm>
            <a:off x="4584514" y="2850026"/>
            <a:ext cx="3372524" cy="43088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Define business</a:t>
            </a:r>
            <a:r>
              <a:rPr kumimoji="0" lang="en-US" sz="1400" b="0" i="0" u="none" strike="noStrike" kern="1200" cap="none" spc="0" normalizeH="0" noProof="0">
                <a:ln>
                  <a:noFill/>
                </a:ln>
                <a:solidFill>
                  <a:srgbClr val="000000"/>
                </a:solidFill>
                <a:effectLst/>
                <a:uLnTx/>
                <a:uFillTx/>
                <a:latin typeface="Segoe UI"/>
                <a:ea typeface="+mn-ea"/>
                <a:cs typeface="Segoe UI"/>
              </a:rPr>
              <a:t> objectives, target scenarios, and measures of success</a:t>
            </a:r>
            <a:endParaRPr kumimoji="0" lang="en-US" sz="1400" b="0" i="0" u="none" strike="noStrike" kern="1200" cap="none" spc="0" normalizeH="0" baseline="0" noProof="0">
              <a:ln>
                <a:noFill/>
              </a:ln>
              <a:solidFill>
                <a:srgbClr val="000000"/>
              </a:solidFill>
              <a:effectLst/>
              <a:uLnTx/>
              <a:uFillTx/>
              <a:latin typeface="Segoe UI"/>
              <a:ea typeface="+mn-ea"/>
              <a:cs typeface="Segoe UI"/>
            </a:endParaRPr>
          </a:p>
        </p:txBody>
      </p:sp>
      <p:sp>
        <p:nvSpPr>
          <p:cNvPr id="43" name="TextBox 42">
            <a:extLst>
              <a:ext uri="{FF2B5EF4-FFF2-40B4-BE49-F238E27FC236}">
                <a16:creationId xmlns:a16="http://schemas.microsoft.com/office/drawing/2014/main" id="{9EEA1170-0FB1-8349-5E5B-922DEF37BA94}"/>
              </a:ext>
            </a:extLst>
          </p:cNvPr>
          <p:cNvSpPr txBox="1"/>
          <p:nvPr/>
        </p:nvSpPr>
        <p:spPr>
          <a:xfrm>
            <a:off x="4857386" y="3460886"/>
            <a:ext cx="2761731" cy="152349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Identify Flight Crew team</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Communications and community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Skilling and training</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Scenario Library, use case materials, planning worksheet</a:t>
            </a:r>
          </a:p>
        </p:txBody>
      </p:sp>
      <p:sp>
        <p:nvSpPr>
          <p:cNvPr id="9" name="TextBox 8">
            <a:extLst>
              <a:ext uri="{FF2B5EF4-FFF2-40B4-BE49-F238E27FC236}">
                <a16:creationId xmlns:a16="http://schemas.microsoft.com/office/drawing/2014/main" id="{E6099722-63B0-1B10-6757-B05CD22B8E1C}"/>
              </a:ext>
            </a:extLst>
          </p:cNvPr>
          <p:cNvSpPr txBox="1"/>
          <p:nvPr/>
        </p:nvSpPr>
        <p:spPr>
          <a:xfrm>
            <a:off x="8203376" y="2383492"/>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lang="en-US" sz="2400" b="1" spc="-50">
                <a:gradFill>
                  <a:gsLst>
                    <a:gs pos="100000">
                      <a:srgbClr val="0078D4"/>
                    </a:gs>
                    <a:gs pos="12000">
                      <a:srgbClr val="8661C5"/>
                    </a:gs>
                    <a:gs pos="0">
                      <a:srgbClr val="C03BC4"/>
                    </a:gs>
                  </a:gsLst>
                  <a:path path="circle">
                    <a:fillToRect l="100000" t="100000"/>
                  </a:path>
                </a:gradFill>
                <a:latin typeface="Segoe UI Semibold" panose="020B0502040204020203" pitchFamily="34" charset="0"/>
                <a:cs typeface="Segoe UI Semibold" panose="020B0502040204020203" pitchFamily="34" charset="0"/>
              </a:rPr>
              <a:t>Enablement</a:t>
            </a:r>
            <a:endParaRPr kumimoji="0" lang="en-US" sz="2400" b="1" i="0" u="none" strike="noStrike" kern="1200" cap="none" spc="-50" normalizeH="0" baseline="0" noProof="0">
              <a:ln>
                <a:noFill/>
              </a:ln>
              <a:gradFill>
                <a:gsLst>
                  <a:gs pos="100000">
                    <a:srgbClr val="0078D4"/>
                  </a:gs>
                  <a:gs pos="12000">
                    <a:srgbClr val="8661C5"/>
                  </a:gs>
                  <a:gs pos="0">
                    <a:srgbClr val="C03BC4"/>
                  </a:gs>
                </a:gsLst>
                <a:path path="circle">
                  <a:fillToRect l="100000" t="100000"/>
                </a:path>
              </a:gradFill>
              <a:effectLst/>
              <a:uLnTx/>
              <a:uFillTx/>
              <a:latin typeface="Segoe UI Semibold" panose="020B0502040204020203" pitchFamily="34" charset="0"/>
              <a:ea typeface="+mn-ea"/>
              <a:cs typeface="Segoe UI Semibold" panose="020B0502040204020203" pitchFamily="34" charset="0"/>
            </a:endParaRPr>
          </a:p>
        </p:txBody>
      </p:sp>
      <p:sp>
        <p:nvSpPr>
          <p:cNvPr id="33" name="Graphic 21">
            <a:extLst>
              <a:ext uri="{FF2B5EF4-FFF2-40B4-BE49-F238E27FC236}">
                <a16:creationId xmlns:a16="http://schemas.microsoft.com/office/drawing/2014/main" id="{0CCFF3DB-797A-D892-686C-AB0FD42FBDAA}"/>
              </a:ext>
              <a:ext uri="{C183D7F6-B498-43B3-948B-1728B52AA6E4}">
                <adec:decorative xmlns:adec="http://schemas.microsoft.com/office/drawing/2017/decorative" val="1"/>
              </a:ext>
            </a:extLst>
          </p:cNvPr>
          <p:cNvSpPr/>
          <p:nvPr/>
        </p:nvSpPr>
        <p:spPr>
          <a:xfrm>
            <a:off x="10645365" y="1874283"/>
            <a:ext cx="458686" cy="454459"/>
          </a:xfrm>
          <a:custGeom>
            <a:avLst/>
            <a:gdLst>
              <a:gd name="connsiteX0" fmla="*/ 33055 w 458686"/>
              <a:gd name="connsiteY0" fmla="*/ 242402 h 454459"/>
              <a:gd name="connsiteX1" fmla="*/ 238193 w 458686"/>
              <a:gd name="connsiteY1" fmla="*/ 242402 h 454459"/>
              <a:gd name="connsiteX2" fmla="*/ 198329 w 458686"/>
              <a:gd name="connsiteY2" fmla="*/ 341566 h 454459"/>
              <a:gd name="connsiteX3" fmla="*/ 214614 w 458686"/>
              <a:gd name="connsiteY3" fmla="*/ 407963 h 454459"/>
              <a:gd name="connsiteX4" fmla="*/ 143238 w 458686"/>
              <a:gd name="connsiteY4" fmla="*/ 418694 h 454459"/>
              <a:gd name="connsiteX5" fmla="*/ 110 w 458686"/>
              <a:gd name="connsiteY5" fmla="*/ 324598 h 454459"/>
              <a:gd name="connsiteX6" fmla="*/ 0 w 458686"/>
              <a:gd name="connsiteY6" fmla="*/ 319530 h 454459"/>
              <a:gd name="connsiteX7" fmla="*/ 0 w 458686"/>
              <a:gd name="connsiteY7" fmla="*/ 275457 h 454459"/>
              <a:gd name="connsiteX8" fmla="*/ 29882 w 458686"/>
              <a:gd name="connsiteY8" fmla="*/ 242556 h 454459"/>
              <a:gd name="connsiteX9" fmla="*/ 33055 w 458686"/>
              <a:gd name="connsiteY9" fmla="*/ 242402 h 454459"/>
              <a:gd name="connsiteX10" fmla="*/ 418694 w 458686"/>
              <a:gd name="connsiteY10" fmla="*/ 121201 h 454459"/>
              <a:gd name="connsiteX11" fmla="*/ 341566 w 458686"/>
              <a:gd name="connsiteY11" fmla="*/ 198329 h 454459"/>
              <a:gd name="connsiteX12" fmla="*/ 264439 w 458686"/>
              <a:gd name="connsiteY12" fmla="*/ 121201 h 454459"/>
              <a:gd name="connsiteX13" fmla="*/ 341566 w 458686"/>
              <a:gd name="connsiteY13" fmla="*/ 44073 h 454459"/>
              <a:gd name="connsiteX14" fmla="*/ 418694 w 458686"/>
              <a:gd name="connsiteY14" fmla="*/ 121201 h 454459"/>
              <a:gd name="connsiteX15" fmla="*/ 143238 w 458686"/>
              <a:gd name="connsiteY15" fmla="*/ 0 h 454459"/>
              <a:gd name="connsiteX16" fmla="*/ 242402 w 458686"/>
              <a:gd name="connsiteY16" fmla="*/ 99164 h 454459"/>
              <a:gd name="connsiteX17" fmla="*/ 143238 w 458686"/>
              <a:gd name="connsiteY17" fmla="*/ 198329 h 454459"/>
              <a:gd name="connsiteX18" fmla="*/ 44073 w 458686"/>
              <a:gd name="connsiteY18" fmla="*/ 99164 h 454459"/>
              <a:gd name="connsiteX19" fmla="*/ 143238 w 458686"/>
              <a:gd name="connsiteY19" fmla="*/ 0 h 454459"/>
              <a:gd name="connsiteX20" fmla="*/ 270543 w 458686"/>
              <a:gd name="connsiteY20" fmla="*/ 263888 h 454459"/>
              <a:gd name="connsiteX21" fmla="*/ 240445 w 458686"/>
              <a:gd name="connsiteY21" fmla="*/ 318468 h 454459"/>
              <a:gd name="connsiteX22" fmla="*/ 238788 w 458686"/>
              <a:gd name="connsiteY22" fmla="*/ 318913 h 454459"/>
              <a:gd name="connsiteX23" fmla="*/ 225919 w 458686"/>
              <a:gd name="connsiteY23" fmla="*/ 322086 h 454459"/>
              <a:gd name="connsiteX24" fmla="*/ 226051 w 458686"/>
              <a:gd name="connsiteY24" fmla="*/ 361906 h 454459"/>
              <a:gd name="connsiteX25" fmla="*/ 237951 w 458686"/>
              <a:gd name="connsiteY25" fmla="*/ 364771 h 454459"/>
              <a:gd name="connsiteX26" fmla="*/ 270477 w 458686"/>
              <a:gd name="connsiteY26" fmla="*/ 417938 h 454459"/>
              <a:gd name="connsiteX27" fmla="*/ 269904 w 458686"/>
              <a:gd name="connsiteY27" fmla="*/ 420083 h 454459"/>
              <a:gd name="connsiteX28" fmla="*/ 265783 w 458686"/>
              <a:gd name="connsiteY28" fmla="*/ 434010 h 454459"/>
              <a:gd name="connsiteX29" fmla="*/ 298507 w 458686"/>
              <a:gd name="connsiteY29" fmla="*/ 454305 h 454459"/>
              <a:gd name="connsiteX30" fmla="*/ 309371 w 458686"/>
              <a:gd name="connsiteY30" fmla="*/ 442890 h 454459"/>
              <a:gd name="connsiteX31" fmla="*/ 371679 w 458686"/>
              <a:gd name="connsiteY31" fmla="*/ 441315 h 454459"/>
              <a:gd name="connsiteX32" fmla="*/ 373255 w 458686"/>
              <a:gd name="connsiteY32" fmla="*/ 442890 h 454459"/>
              <a:gd name="connsiteX33" fmla="*/ 384251 w 458686"/>
              <a:gd name="connsiteY33" fmla="*/ 454460 h 454459"/>
              <a:gd name="connsiteX34" fmla="*/ 416909 w 458686"/>
              <a:gd name="connsiteY34" fmla="*/ 434340 h 454459"/>
              <a:gd name="connsiteX35" fmla="*/ 412546 w 458686"/>
              <a:gd name="connsiteY35" fmla="*/ 419223 h 454459"/>
              <a:gd name="connsiteX36" fmla="*/ 442677 w 458686"/>
              <a:gd name="connsiteY36" fmla="*/ 364661 h 454459"/>
              <a:gd name="connsiteX37" fmla="*/ 444323 w 458686"/>
              <a:gd name="connsiteY37" fmla="*/ 364220 h 454459"/>
              <a:gd name="connsiteX38" fmla="*/ 457170 w 458686"/>
              <a:gd name="connsiteY38" fmla="*/ 361047 h 454459"/>
              <a:gd name="connsiteX39" fmla="*/ 457038 w 458686"/>
              <a:gd name="connsiteY39" fmla="*/ 321205 h 454459"/>
              <a:gd name="connsiteX40" fmla="*/ 445138 w 458686"/>
              <a:gd name="connsiteY40" fmla="*/ 318340 h 454459"/>
              <a:gd name="connsiteX41" fmla="*/ 412636 w 458686"/>
              <a:gd name="connsiteY41" fmla="*/ 265155 h 454459"/>
              <a:gd name="connsiteX42" fmla="*/ 413207 w 458686"/>
              <a:gd name="connsiteY42" fmla="*/ 263028 h 454459"/>
              <a:gd name="connsiteX43" fmla="*/ 417306 w 458686"/>
              <a:gd name="connsiteY43" fmla="*/ 249145 h 454459"/>
              <a:gd name="connsiteX44" fmla="*/ 384604 w 458686"/>
              <a:gd name="connsiteY44" fmla="*/ 228805 h 454459"/>
              <a:gd name="connsiteX45" fmla="*/ 373740 w 458686"/>
              <a:gd name="connsiteY45" fmla="*/ 240242 h 454459"/>
              <a:gd name="connsiteX46" fmla="*/ 311431 w 458686"/>
              <a:gd name="connsiteY46" fmla="*/ 241840 h 454459"/>
              <a:gd name="connsiteX47" fmla="*/ 309834 w 458686"/>
              <a:gd name="connsiteY47" fmla="*/ 240242 h 454459"/>
              <a:gd name="connsiteX48" fmla="*/ 298860 w 458686"/>
              <a:gd name="connsiteY48" fmla="*/ 228673 h 454459"/>
              <a:gd name="connsiteX49" fmla="*/ 266179 w 458686"/>
              <a:gd name="connsiteY49" fmla="*/ 248771 h 454459"/>
              <a:gd name="connsiteX50" fmla="*/ 270543 w 458686"/>
              <a:gd name="connsiteY50" fmla="*/ 263888 h 454459"/>
              <a:gd name="connsiteX51" fmla="*/ 341566 w 458686"/>
              <a:gd name="connsiteY51" fmla="*/ 374621 h 454459"/>
              <a:gd name="connsiteX52" fmla="*/ 309613 w 458686"/>
              <a:gd name="connsiteY52" fmla="*/ 341566 h 454459"/>
              <a:gd name="connsiteX53" fmla="*/ 341566 w 458686"/>
              <a:gd name="connsiteY53" fmla="*/ 308512 h 454459"/>
              <a:gd name="connsiteX54" fmla="*/ 373519 w 458686"/>
              <a:gd name="connsiteY54" fmla="*/ 341566 h 454459"/>
              <a:gd name="connsiteX55" fmla="*/ 341566 w 458686"/>
              <a:gd name="connsiteY55" fmla="*/ 374621 h 4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8686" h="454459">
                <a:moveTo>
                  <a:pt x="33055" y="242402"/>
                </a:moveTo>
                <a:lnTo>
                  <a:pt x="238193" y="242402"/>
                </a:lnTo>
                <a:cubicBezTo>
                  <a:pt x="212564" y="269049"/>
                  <a:pt x="198276" y="304596"/>
                  <a:pt x="198329" y="341566"/>
                </a:cubicBezTo>
                <a:cubicBezTo>
                  <a:pt x="198329" y="365520"/>
                  <a:pt x="204213" y="388108"/>
                  <a:pt x="214614" y="407963"/>
                </a:cubicBezTo>
                <a:cubicBezTo>
                  <a:pt x="191476" y="415675"/>
                  <a:pt x="165957" y="418694"/>
                  <a:pt x="143238" y="418694"/>
                </a:cubicBezTo>
                <a:cubicBezTo>
                  <a:pt x="83254" y="418694"/>
                  <a:pt x="3636" y="397627"/>
                  <a:pt x="110" y="324598"/>
                </a:cubicBezTo>
                <a:lnTo>
                  <a:pt x="0" y="319530"/>
                </a:lnTo>
                <a:lnTo>
                  <a:pt x="0" y="275457"/>
                </a:lnTo>
                <a:cubicBezTo>
                  <a:pt x="1" y="258431"/>
                  <a:pt x="12934" y="244191"/>
                  <a:pt x="29882" y="242556"/>
                </a:cubicBezTo>
                <a:lnTo>
                  <a:pt x="33055" y="242402"/>
                </a:lnTo>
                <a:close/>
                <a:moveTo>
                  <a:pt x="418694" y="121201"/>
                </a:moveTo>
                <a:cubicBezTo>
                  <a:pt x="418694" y="163798"/>
                  <a:pt x="384163" y="198329"/>
                  <a:pt x="341566" y="198329"/>
                </a:cubicBezTo>
                <a:cubicBezTo>
                  <a:pt x="298970" y="198329"/>
                  <a:pt x="264439" y="163798"/>
                  <a:pt x="264439" y="121201"/>
                </a:cubicBezTo>
                <a:cubicBezTo>
                  <a:pt x="264439" y="78604"/>
                  <a:pt x="298970" y="44073"/>
                  <a:pt x="341566" y="44073"/>
                </a:cubicBezTo>
                <a:cubicBezTo>
                  <a:pt x="384163" y="44073"/>
                  <a:pt x="418694" y="78604"/>
                  <a:pt x="418694" y="121201"/>
                </a:cubicBezTo>
                <a:close/>
                <a:moveTo>
                  <a:pt x="143238" y="0"/>
                </a:moveTo>
                <a:cubicBezTo>
                  <a:pt x="198005" y="0"/>
                  <a:pt x="242402" y="44397"/>
                  <a:pt x="242402" y="99164"/>
                </a:cubicBezTo>
                <a:cubicBezTo>
                  <a:pt x="242402" y="153931"/>
                  <a:pt x="198005" y="198329"/>
                  <a:pt x="143238" y="198329"/>
                </a:cubicBezTo>
                <a:cubicBezTo>
                  <a:pt x="88471" y="198329"/>
                  <a:pt x="44073" y="153931"/>
                  <a:pt x="44073" y="99164"/>
                </a:cubicBezTo>
                <a:cubicBezTo>
                  <a:pt x="44073" y="44397"/>
                  <a:pt x="88471" y="0"/>
                  <a:pt x="143238" y="0"/>
                </a:cubicBezTo>
                <a:close/>
                <a:moveTo>
                  <a:pt x="270543" y="263888"/>
                </a:moveTo>
                <a:cubicBezTo>
                  <a:pt x="277303" y="287271"/>
                  <a:pt x="263828" y="311707"/>
                  <a:pt x="240445" y="318468"/>
                </a:cubicBezTo>
                <a:cubicBezTo>
                  <a:pt x="239896" y="318626"/>
                  <a:pt x="239343" y="318776"/>
                  <a:pt x="238788" y="318913"/>
                </a:cubicBezTo>
                <a:lnTo>
                  <a:pt x="225919" y="322086"/>
                </a:lnTo>
                <a:cubicBezTo>
                  <a:pt x="223856" y="335284"/>
                  <a:pt x="223900" y="348724"/>
                  <a:pt x="226051" y="361906"/>
                </a:cubicBezTo>
                <a:lnTo>
                  <a:pt x="237951" y="364771"/>
                </a:lnTo>
                <a:cubicBezTo>
                  <a:pt x="261616" y="370472"/>
                  <a:pt x="276177" y="394276"/>
                  <a:pt x="270477" y="417938"/>
                </a:cubicBezTo>
                <a:cubicBezTo>
                  <a:pt x="270305" y="418659"/>
                  <a:pt x="270113" y="419373"/>
                  <a:pt x="269904" y="420083"/>
                </a:cubicBezTo>
                <a:lnTo>
                  <a:pt x="265783" y="434010"/>
                </a:lnTo>
                <a:cubicBezTo>
                  <a:pt x="275479" y="442516"/>
                  <a:pt x="286497" y="449413"/>
                  <a:pt x="298507" y="454305"/>
                </a:cubicBezTo>
                <a:lnTo>
                  <a:pt x="309371" y="442890"/>
                </a:lnTo>
                <a:cubicBezTo>
                  <a:pt x="326143" y="425250"/>
                  <a:pt x="354039" y="424545"/>
                  <a:pt x="371679" y="441315"/>
                </a:cubicBezTo>
                <a:cubicBezTo>
                  <a:pt x="372217" y="441826"/>
                  <a:pt x="372744" y="442353"/>
                  <a:pt x="373255" y="442890"/>
                </a:cubicBezTo>
                <a:lnTo>
                  <a:pt x="384251" y="454460"/>
                </a:lnTo>
                <a:cubicBezTo>
                  <a:pt x="396175" y="449605"/>
                  <a:pt x="407211" y="442807"/>
                  <a:pt x="416909" y="434340"/>
                </a:cubicBezTo>
                <a:lnTo>
                  <a:pt x="412546" y="419223"/>
                </a:lnTo>
                <a:cubicBezTo>
                  <a:pt x="405799" y="395836"/>
                  <a:pt x="419289" y="371408"/>
                  <a:pt x="442677" y="364661"/>
                </a:cubicBezTo>
                <a:cubicBezTo>
                  <a:pt x="443223" y="364504"/>
                  <a:pt x="443772" y="364357"/>
                  <a:pt x="444323" y="364220"/>
                </a:cubicBezTo>
                <a:lnTo>
                  <a:pt x="457170" y="361047"/>
                </a:lnTo>
                <a:cubicBezTo>
                  <a:pt x="459235" y="347842"/>
                  <a:pt x="459191" y="334396"/>
                  <a:pt x="457038" y="321205"/>
                </a:cubicBezTo>
                <a:lnTo>
                  <a:pt x="445138" y="318340"/>
                </a:lnTo>
                <a:cubicBezTo>
                  <a:pt x="421478" y="312628"/>
                  <a:pt x="406925" y="288818"/>
                  <a:pt x="412636" y="265155"/>
                </a:cubicBezTo>
                <a:cubicBezTo>
                  <a:pt x="412808" y="264443"/>
                  <a:pt x="413000" y="263733"/>
                  <a:pt x="413207" y="263028"/>
                </a:cubicBezTo>
                <a:lnTo>
                  <a:pt x="417306" y="249145"/>
                </a:lnTo>
                <a:cubicBezTo>
                  <a:pt x="407612" y="240595"/>
                  <a:pt x="396559" y="233722"/>
                  <a:pt x="384604" y="228805"/>
                </a:cubicBezTo>
                <a:lnTo>
                  <a:pt x="373740" y="240242"/>
                </a:lnTo>
                <a:cubicBezTo>
                  <a:pt x="356974" y="257889"/>
                  <a:pt x="329078" y="258605"/>
                  <a:pt x="311431" y="241840"/>
                </a:cubicBezTo>
                <a:cubicBezTo>
                  <a:pt x="310885" y="241322"/>
                  <a:pt x="310352" y="240789"/>
                  <a:pt x="309834" y="240242"/>
                </a:cubicBezTo>
                <a:lnTo>
                  <a:pt x="298860" y="228673"/>
                </a:lnTo>
                <a:cubicBezTo>
                  <a:pt x="286872" y="233521"/>
                  <a:pt x="275853" y="240353"/>
                  <a:pt x="266179" y="248771"/>
                </a:cubicBezTo>
                <a:lnTo>
                  <a:pt x="270543" y="263888"/>
                </a:lnTo>
                <a:close/>
                <a:moveTo>
                  <a:pt x="341566" y="374621"/>
                </a:moveTo>
                <a:cubicBezTo>
                  <a:pt x="323937" y="374621"/>
                  <a:pt x="309613" y="359813"/>
                  <a:pt x="309613" y="341566"/>
                </a:cubicBezTo>
                <a:cubicBezTo>
                  <a:pt x="309613" y="323298"/>
                  <a:pt x="323937" y="308512"/>
                  <a:pt x="341566" y="308512"/>
                </a:cubicBezTo>
                <a:cubicBezTo>
                  <a:pt x="359196" y="308512"/>
                  <a:pt x="373519" y="323298"/>
                  <a:pt x="373519" y="341566"/>
                </a:cubicBezTo>
                <a:cubicBezTo>
                  <a:pt x="373519" y="359813"/>
                  <a:pt x="359196" y="374621"/>
                  <a:pt x="341566" y="374621"/>
                </a:cubicBezTo>
                <a:close/>
              </a:path>
            </a:pathLst>
          </a:custGeom>
          <a:gradFill>
            <a:gsLst>
              <a:gs pos="100000">
                <a:srgbClr val="0078D4"/>
              </a:gs>
              <a:gs pos="20000">
                <a:srgbClr val="8661C5"/>
              </a:gs>
              <a:gs pos="0">
                <a:srgbClr val="C03BC4"/>
              </a:gs>
            </a:gsLst>
            <a:path path="circle">
              <a:fillToRect l="100000" t="100000"/>
            </a:path>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8" name="TextBox 47">
            <a:extLst>
              <a:ext uri="{FF2B5EF4-FFF2-40B4-BE49-F238E27FC236}">
                <a16:creationId xmlns:a16="http://schemas.microsoft.com/office/drawing/2014/main" id="{B77B9112-FF07-09F3-6FD8-8632A05F6188}"/>
              </a:ext>
            </a:extLst>
          </p:cNvPr>
          <p:cNvSpPr txBox="1"/>
          <p:nvPr/>
        </p:nvSpPr>
        <p:spPr>
          <a:xfrm>
            <a:off x="8244079" y="2855256"/>
            <a:ext cx="2711030"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Leverage training</a:t>
            </a:r>
            <a:r>
              <a:rPr kumimoji="0" lang="en-US" sz="1400" b="0" i="0" u="none" strike="noStrike" kern="1200" cap="none" spc="0" normalizeH="0" noProof="0">
                <a:ln>
                  <a:noFill/>
                </a:ln>
                <a:solidFill>
                  <a:srgbClr val="000000"/>
                </a:solidFill>
                <a:effectLst/>
                <a:uLnTx/>
                <a:uFillTx/>
                <a:latin typeface="Segoe UI" panose="020B0502040204020203" pitchFamily="34" charset="0"/>
                <a:ea typeface="+mn-ea"/>
                <a:cs typeface="Segoe UI" panose="020B0502040204020203" pitchFamily="34" charset="0"/>
              </a:rPr>
              <a:t> and onboarding materials to upskill users</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grpSp>
        <p:nvGrpSpPr>
          <p:cNvPr id="8" name="Group 7">
            <a:extLst>
              <a:ext uri="{FF2B5EF4-FFF2-40B4-BE49-F238E27FC236}">
                <a16:creationId xmlns:a16="http://schemas.microsoft.com/office/drawing/2014/main" id="{A395B715-682D-7AF5-B815-ECBBF21B8D7F}"/>
              </a:ext>
              <a:ext uri="{C183D7F6-B498-43B3-948B-1728B52AA6E4}">
                <adec:decorative xmlns:adec="http://schemas.microsoft.com/office/drawing/2017/decorative" val="1"/>
              </a:ext>
            </a:extLst>
          </p:cNvPr>
          <p:cNvGrpSpPr/>
          <p:nvPr/>
        </p:nvGrpSpPr>
        <p:grpSpPr>
          <a:xfrm>
            <a:off x="8203376" y="3498279"/>
            <a:ext cx="139165" cy="716999"/>
            <a:chOff x="8199771" y="3627256"/>
            <a:chExt cx="139165" cy="716999"/>
          </a:xfrm>
        </p:grpSpPr>
        <p:sp>
          <p:nvSpPr>
            <p:cNvPr id="51" name="Graphic 69">
              <a:extLst>
                <a:ext uri="{FF2B5EF4-FFF2-40B4-BE49-F238E27FC236}">
                  <a16:creationId xmlns:a16="http://schemas.microsoft.com/office/drawing/2014/main" id="{F8FA2459-A93A-97A8-6BC5-BBDE4684519E}"/>
                </a:ext>
              </a:extLst>
            </p:cNvPr>
            <p:cNvSpPr/>
            <p:nvPr/>
          </p:nvSpPr>
          <p:spPr>
            <a:xfrm>
              <a:off x="8199771"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3" name="Graphic 69">
              <a:extLst>
                <a:ext uri="{FF2B5EF4-FFF2-40B4-BE49-F238E27FC236}">
                  <a16:creationId xmlns:a16="http://schemas.microsoft.com/office/drawing/2014/main" id="{E224FA1E-20C5-021A-9638-74B3A759C6C8}"/>
                </a:ext>
              </a:extLst>
            </p:cNvPr>
            <p:cNvSpPr/>
            <p:nvPr/>
          </p:nvSpPr>
          <p:spPr>
            <a:xfrm>
              <a:off x="8199771" y="420509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4" name="Graphic 69">
              <a:extLst>
                <a:ext uri="{FF2B5EF4-FFF2-40B4-BE49-F238E27FC236}">
                  <a16:creationId xmlns:a16="http://schemas.microsoft.com/office/drawing/2014/main" id="{EACFB164-EE79-5418-A9E5-5B78BDC80504}"/>
                </a:ext>
              </a:extLst>
            </p:cNvPr>
            <p:cNvSpPr/>
            <p:nvPr/>
          </p:nvSpPr>
          <p:spPr>
            <a:xfrm>
              <a:off x="8199771" y="391500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50" name="TextBox 49">
            <a:extLst>
              <a:ext uri="{FF2B5EF4-FFF2-40B4-BE49-F238E27FC236}">
                <a16:creationId xmlns:a16="http://schemas.microsoft.com/office/drawing/2014/main" id="{FA651C50-DFE0-9D4B-8443-150F12E9EB7F}"/>
              </a:ext>
            </a:extLst>
          </p:cNvPr>
          <p:cNvSpPr txBox="1"/>
          <p:nvPr/>
        </p:nvSpPr>
        <p:spPr>
          <a:xfrm>
            <a:off x="8452101" y="3460886"/>
            <a:ext cx="2855158" cy="152349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lang="en-US" sz="1400" dirty="0">
                <a:solidFill>
                  <a:srgbClr val="000000"/>
                </a:solidFill>
                <a:latin typeface="Segoe UI"/>
                <a:cs typeface="Segoe UI"/>
              </a:rPr>
              <a:t>Provide onboarding materials </a:t>
            </a:r>
            <a:endParaRPr kumimoji="0" lang="en-US" sz="1400" b="0" i="0" u="none" strike="noStrike" kern="1200" cap="none" spc="0" normalizeH="0" baseline="0" noProof="0" dirty="0">
              <a:ln>
                <a:noFill/>
              </a:ln>
              <a:solidFill>
                <a:srgbClr val="000000"/>
              </a:solidFill>
              <a:effectLst/>
              <a:uLnTx/>
              <a:uFillTx/>
              <a:latin typeface="Segoe UI"/>
              <a:ea typeface="+mn-ea"/>
              <a:cs typeface="Segoe UI"/>
            </a:endParaRP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a:rPr>
              <a:t>Check in regularly</a:t>
            </a:r>
          </a:p>
          <a:p>
            <a:pPr marL="0" marR="0" lvl="0" indent="0" algn="l" defTabSz="914367" rtl="0" eaLnBrk="1" fontAlgn="auto" latinLnBrk="0" hangingPunct="1">
              <a:lnSpc>
                <a:spcPct val="100000"/>
              </a:lnSpc>
              <a:spcBef>
                <a:spcPct val="0"/>
              </a:spcBef>
              <a:spcAft>
                <a:spcPts val="600"/>
              </a:spcAft>
              <a:buClrTx/>
              <a:buSzTx/>
              <a:buFontTx/>
              <a:buNone/>
              <a:tabLst/>
              <a:defRPr/>
            </a:pPr>
            <a:r>
              <a:rPr lang="en-US" sz="1400" dirty="0">
                <a:solidFill>
                  <a:srgbClr val="000000"/>
                </a:solidFill>
                <a:latin typeface="Segoe UI"/>
                <a:cs typeface="Segoe UI"/>
              </a:rPr>
              <a:t>Encourage peer-learning</a:t>
            </a:r>
            <a:endParaRPr kumimoji="0" lang="en-US" sz="1400" b="0" i="0" u="none" strike="noStrike" kern="1200" cap="none" spc="0" normalizeH="0" baseline="0" noProof="0" dirty="0">
              <a:ln>
                <a:noFill/>
              </a:ln>
              <a:solidFill>
                <a:srgbClr val="000000"/>
              </a:solidFill>
              <a:effectLst/>
              <a:uLnTx/>
              <a:uFillTx/>
              <a:latin typeface="Segoe UI"/>
              <a:ea typeface="+mn-ea"/>
              <a:cs typeface="Segoe UI"/>
            </a:endParaRPr>
          </a:p>
          <a:p>
            <a:pPr defTabSz="914367">
              <a:spcBef>
                <a:spcPct val="0"/>
              </a:spcBef>
              <a:spcAft>
                <a:spcPts val="600"/>
              </a:spcAft>
              <a:defRPr/>
            </a:pPr>
            <a:r>
              <a:rPr kumimoji="0" lang="en-US" sz="1400" b="1" i="0" u="none" strike="noStrike" kern="1200" cap="none" spc="0" normalizeH="0" baseline="0" noProof="0" dirty="0">
                <a:ln>
                  <a:noFill/>
                </a:ln>
                <a:solidFill>
                  <a:srgbClr val="000000"/>
                </a:solidFill>
                <a:effectLst/>
                <a:uLnTx/>
                <a:uFillTx/>
                <a:latin typeface="Segoe UI"/>
                <a:ea typeface="+mn-ea"/>
                <a:cs typeface="Segoe UI"/>
              </a:rPr>
              <a:t>Best practice: </a:t>
            </a:r>
            <a:r>
              <a:rPr lang="en-US" sz="1400">
                <a:solidFill>
                  <a:srgbClr val="000000"/>
                </a:solidFill>
                <a:latin typeface="Segoe UI"/>
                <a:cs typeface="Segoe UI"/>
              </a:rPr>
              <a:t>Prompt Gallery</a:t>
            </a:r>
            <a:r>
              <a:rPr lang="en-US" sz="1400" dirty="0">
                <a:solidFill>
                  <a:srgbClr val="000000"/>
                </a:solidFill>
                <a:latin typeface="Segoe UI"/>
                <a:cs typeface="Segoe UI"/>
              </a:rPr>
              <a:t>,</a:t>
            </a:r>
            <a:r>
              <a:rPr lang="en-US" sz="1400">
                <a:solidFill>
                  <a:srgbClr val="000000"/>
                </a:solidFill>
                <a:latin typeface="Segoe UI"/>
                <a:cs typeface="Segoe UI"/>
              </a:rPr>
              <a:t> </a:t>
            </a:r>
            <a:r>
              <a:rPr lang="en-US" sz="1400" dirty="0">
                <a:solidFill>
                  <a:srgbClr val="000000"/>
                </a:solidFill>
                <a:latin typeface="Segoe UI"/>
                <a:cs typeface="Segoe UI"/>
              </a:rPr>
              <a:t>onboarding email templates, Community of Practice</a:t>
            </a:r>
            <a:endParaRPr kumimoji="0" lang="en-US" sz="1400" i="0" u="none" strike="noStrike" kern="1200" cap="none" spc="0" normalizeH="0" baseline="0" noProof="0">
              <a:ln>
                <a:noFill/>
              </a:ln>
              <a:solidFill>
                <a:srgbClr val="000000"/>
              </a:solidFill>
              <a:effectLst/>
              <a:uLnTx/>
              <a:uFillTx/>
              <a:latin typeface="Segoe UI"/>
              <a:ea typeface="+mn-ea"/>
              <a:cs typeface="Segoe UI"/>
            </a:endParaRPr>
          </a:p>
        </p:txBody>
      </p:sp>
      <p:grpSp>
        <p:nvGrpSpPr>
          <p:cNvPr id="57" name="Group 56" descr="Brackets showing the 3 essentials are governed by responsible AI principles.">
            <a:extLst>
              <a:ext uri="{FF2B5EF4-FFF2-40B4-BE49-F238E27FC236}">
                <a16:creationId xmlns:a16="http://schemas.microsoft.com/office/drawing/2014/main" id="{22726738-9ED0-E441-3088-4592BF08F1B5}"/>
              </a:ext>
            </a:extLst>
          </p:cNvPr>
          <p:cNvGrpSpPr/>
          <p:nvPr/>
        </p:nvGrpSpPr>
        <p:grpSpPr>
          <a:xfrm>
            <a:off x="1360889" y="5445510"/>
            <a:ext cx="9470222" cy="621556"/>
            <a:chOff x="1360889" y="5482766"/>
            <a:chExt cx="9470222" cy="621556"/>
          </a:xfrm>
        </p:grpSpPr>
        <p:sp>
          <p:nvSpPr>
            <p:cNvPr id="56" name="Left Bracket 55">
              <a:extLst>
                <a:ext uri="{FF2B5EF4-FFF2-40B4-BE49-F238E27FC236}">
                  <a16:creationId xmlns:a16="http://schemas.microsoft.com/office/drawing/2014/main" id="{01C52907-C05C-66A0-4774-5AA17D9A6EC6}"/>
                </a:ext>
              </a:extLst>
            </p:cNvPr>
            <p:cNvSpPr/>
            <p:nvPr/>
          </p:nvSpPr>
          <p:spPr>
            <a:xfrm rot="16200000">
              <a:off x="5892848" y="950807"/>
              <a:ext cx="406303" cy="9470222"/>
            </a:xfrm>
            <a:prstGeom prst="leftBracket">
              <a:avLst>
                <a:gd name="adj" fmla="val 110458"/>
              </a:avLst>
            </a:prstGeom>
            <a:ln w="15875">
              <a:gradFill>
                <a:gsLst>
                  <a:gs pos="100000">
                    <a:srgbClr val="C03BC4"/>
                  </a:gs>
                  <a:gs pos="0">
                    <a:srgbClr val="0078D4"/>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5" name="Rectangle: Rounded Corners 10">
              <a:extLst>
                <a:ext uri="{FF2B5EF4-FFF2-40B4-BE49-F238E27FC236}">
                  <a16:creationId xmlns:a16="http://schemas.microsoft.com/office/drawing/2014/main" id="{DC2D83FA-4F98-D9A5-EDD5-9AC1D0A3B40E}"/>
                </a:ext>
              </a:extLst>
            </p:cNvPr>
            <p:cNvSpPr/>
            <p:nvPr/>
          </p:nvSpPr>
          <p:spPr>
            <a:xfrm>
              <a:off x="4393895" y="5698019"/>
              <a:ext cx="3404209" cy="406303"/>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Responsible AI principles</a:t>
              </a:r>
            </a:p>
          </p:txBody>
        </p:sp>
      </p:grpSp>
      <p:grpSp>
        <p:nvGrpSpPr>
          <p:cNvPr id="6" name="Group 5">
            <a:extLst>
              <a:ext uri="{FF2B5EF4-FFF2-40B4-BE49-F238E27FC236}">
                <a16:creationId xmlns:a16="http://schemas.microsoft.com/office/drawing/2014/main" id="{754C98AF-5C79-1E2C-F19E-A6CD42BFE396}"/>
              </a:ext>
              <a:ext uri="{C183D7F6-B498-43B3-948B-1728B52AA6E4}">
                <adec:decorative xmlns:adec="http://schemas.microsoft.com/office/drawing/2017/decorative" val="1"/>
              </a:ext>
            </a:extLst>
          </p:cNvPr>
          <p:cNvGrpSpPr/>
          <p:nvPr/>
        </p:nvGrpSpPr>
        <p:grpSpPr>
          <a:xfrm>
            <a:off x="4604111" y="3498279"/>
            <a:ext cx="139165" cy="716999"/>
            <a:chOff x="4913099" y="3820916"/>
            <a:chExt cx="139165" cy="716999"/>
          </a:xfrm>
        </p:grpSpPr>
        <p:sp>
          <p:nvSpPr>
            <p:cNvPr id="44" name="Graphic 69">
              <a:extLst>
                <a:ext uri="{FF2B5EF4-FFF2-40B4-BE49-F238E27FC236}">
                  <a16:creationId xmlns:a16="http://schemas.microsoft.com/office/drawing/2014/main" id="{6BBC5707-634C-CDEB-0CBF-D51C393EAA18}"/>
                </a:ext>
              </a:extLst>
            </p:cNvPr>
            <p:cNvSpPr/>
            <p:nvPr/>
          </p:nvSpPr>
          <p:spPr>
            <a:xfrm>
              <a:off x="4913099" y="38209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5" name="Graphic 69">
              <a:extLst>
                <a:ext uri="{FF2B5EF4-FFF2-40B4-BE49-F238E27FC236}">
                  <a16:creationId xmlns:a16="http://schemas.microsoft.com/office/drawing/2014/main" id="{A642FD0B-8AD7-A70C-7649-E68F2D4637E5}"/>
                </a:ext>
              </a:extLst>
            </p:cNvPr>
            <p:cNvSpPr/>
            <p:nvPr/>
          </p:nvSpPr>
          <p:spPr>
            <a:xfrm>
              <a:off x="4913099" y="4106142"/>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6" name="Graphic 69">
              <a:extLst>
                <a:ext uri="{FF2B5EF4-FFF2-40B4-BE49-F238E27FC236}">
                  <a16:creationId xmlns:a16="http://schemas.microsoft.com/office/drawing/2014/main" id="{8A94D508-87A8-DBE2-DF6B-001A710993B3}"/>
                </a:ext>
              </a:extLst>
            </p:cNvPr>
            <p:cNvSpPr/>
            <p:nvPr/>
          </p:nvSpPr>
          <p:spPr>
            <a:xfrm>
              <a:off x="4913099" y="439875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18" name="Graphic 69">
            <a:extLst>
              <a:ext uri="{FF2B5EF4-FFF2-40B4-BE49-F238E27FC236}">
                <a16:creationId xmlns:a16="http://schemas.microsoft.com/office/drawing/2014/main" id="{FE1A7D05-7641-B4D2-5233-4ABBBE4CDE53}"/>
              </a:ext>
              <a:ext uri="{C183D7F6-B498-43B3-948B-1728B52AA6E4}">
                <adec:decorative xmlns:adec="http://schemas.microsoft.com/office/drawing/2017/decorative" val="1"/>
              </a:ext>
            </a:extLst>
          </p:cNvPr>
          <p:cNvSpPr/>
          <p:nvPr/>
        </p:nvSpPr>
        <p:spPr>
          <a:xfrm>
            <a:off x="4606822" y="4368721"/>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0" name="Graphic 69">
            <a:extLst>
              <a:ext uri="{FF2B5EF4-FFF2-40B4-BE49-F238E27FC236}">
                <a16:creationId xmlns:a16="http://schemas.microsoft.com/office/drawing/2014/main" id="{C0A42478-DFBD-92A4-9E8E-385ACA2755DE}"/>
              </a:ext>
              <a:ext uri="{C183D7F6-B498-43B3-948B-1728B52AA6E4}">
                <adec:decorative xmlns:adec="http://schemas.microsoft.com/office/drawing/2017/decorative" val="1"/>
              </a:ext>
            </a:extLst>
          </p:cNvPr>
          <p:cNvSpPr/>
          <p:nvPr/>
        </p:nvSpPr>
        <p:spPr>
          <a:xfrm>
            <a:off x="8206122" y="4368721"/>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cxnSp>
        <p:nvCxnSpPr>
          <p:cNvPr id="13" name="Straight Arrow Connector 12">
            <a:extLst>
              <a:ext uri="{FF2B5EF4-FFF2-40B4-BE49-F238E27FC236}">
                <a16:creationId xmlns:a16="http://schemas.microsoft.com/office/drawing/2014/main" id="{14CD9242-D36C-5B46-4433-D105914194E8}"/>
              </a:ext>
              <a:ext uri="{C183D7F6-B498-43B3-948B-1728B52AA6E4}">
                <adec:decorative xmlns:adec="http://schemas.microsoft.com/office/drawing/2017/decorative" val="1"/>
              </a:ext>
            </a:extLst>
          </p:cNvPr>
          <p:cNvCxnSpPr/>
          <p:nvPr/>
        </p:nvCxnSpPr>
        <p:spPr>
          <a:xfrm>
            <a:off x="4271492" y="1878168"/>
            <a:ext cx="21465" cy="2994338"/>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37ED111-F818-ECEB-09BC-CCB9C81E9A6E}"/>
              </a:ext>
              <a:ext uri="{C183D7F6-B498-43B3-948B-1728B52AA6E4}">
                <adec:decorative xmlns:adec="http://schemas.microsoft.com/office/drawing/2017/decorative" val="1"/>
              </a:ext>
            </a:extLst>
          </p:cNvPr>
          <p:cNvCxnSpPr>
            <a:cxnSpLocks/>
          </p:cNvCxnSpPr>
          <p:nvPr/>
        </p:nvCxnSpPr>
        <p:spPr>
          <a:xfrm>
            <a:off x="7941971" y="1899633"/>
            <a:ext cx="21465" cy="2994338"/>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769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42" presetClass="path" presetSubtype="0" decel="100000" fill="hold" grpId="1" nodeType="withEffect">
                                  <p:stCondLst>
                                    <p:cond delay="0"/>
                                  </p:stCondLst>
                                  <p:childTnLst>
                                    <p:animMotion origin="layout" path="M -1.875E-6 2.96296E-6 L -0.01966 -0.0007 " pathEditMode="relative" rAng="0" ptsTypes="AA">
                                      <p:cBhvr>
                                        <p:cTn id="12" dur="700" spd="-100000" fill="hold"/>
                                        <p:tgtEl>
                                          <p:spTgt spid="3"/>
                                        </p:tgtEl>
                                        <p:attrNameLst>
                                          <p:attrName>ppt_x</p:attrName>
                                          <p:attrName>ppt_y</p:attrName>
                                        </p:attrNameLst>
                                      </p:cBhvr>
                                      <p:rCtr x="-990" y="-46"/>
                                    </p:animMotion>
                                  </p:childTnLst>
                                </p:cTn>
                              </p:par>
                              <p:par>
                                <p:cTn id="13" presetID="10" presetClass="entr" presetSubtype="0" fill="hold" grpId="0" nodeType="withEffect">
                                  <p:stCondLst>
                                    <p:cond delay="4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42" presetClass="path" presetSubtype="0" decel="100000" fill="hold" grpId="1" nodeType="withEffect">
                                  <p:stCondLst>
                                    <p:cond delay="400"/>
                                  </p:stCondLst>
                                  <p:childTnLst>
                                    <p:animMotion origin="layout" path="M 3.95833E-6 0 L -0.01967 -0.00069 " pathEditMode="relative" rAng="0" ptsTypes="AA">
                                      <p:cBhvr>
                                        <p:cTn id="17" dur="700" spd="-100000" fill="hold"/>
                                        <p:tgtEl>
                                          <p:spTgt spid="9"/>
                                        </p:tgtEl>
                                        <p:attrNameLst>
                                          <p:attrName>ppt_x</p:attrName>
                                          <p:attrName>ppt_y</p:attrName>
                                        </p:attrNameLst>
                                      </p:cBhvr>
                                      <p:rCtr x="-990" y="-46"/>
                                    </p:animMotion>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42" presetClass="path" presetSubtype="0" decel="100000" fill="hold" grpId="1" nodeType="withEffect">
                                  <p:stCondLst>
                                    <p:cond delay="0"/>
                                  </p:stCondLst>
                                  <p:childTnLst>
                                    <p:animMotion origin="layout" path="M 8.33333E-7 -3.7037E-6 L -0.01966 -0.00069 " pathEditMode="relative" rAng="0" ptsTypes="AA">
                                      <p:cBhvr>
                                        <p:cTn id="22" dur="700" spd="-100000" fill="hold"/>
                                        <p:tgtEl>
                                          <p:spTgt spid="27"/>
                                        </p:tgtEl>
                                        <p:attrNameLst>
                                          <p:attrName>ppt_x</p:attrName>
                                          <p:attrName>ppt_y</p:attrName>
                                        </p:attrNameLst>
                                      </p:cBhvr>
                                      <p:rCtr x="-990" y="-46"/>
                                    </p:animMotion>
                                  </p:childTnLst>
                                </p:cTn>
                              </p:par>
                              <p:par>
                                <p:cTn id="23" presetID="10" presetClass="entr" presetSubtype="0" fill="hold" grpId="0" nodeType="withEffect">
                                  <p:stCondLst>
                                    <p:cond delay="2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42" presetClass="path" presetSubtype="0" decel="100000" fill="hold" grpId="1" nodeType="withEffect">
                                  <p:stCondLst>
                                    <p:cond delay="200"/>
                                  </p:stCondLst>
                                  <p:childTnLst>
                                    <p:animMotion origin="layout" path="M -1.875E-6 -4.44444E-6 L -0.01966 -0.00069 " pathEditMode="relative" rAng="0" ptsTypes="AA">
                                      <p:cBhvr>
                                        <p:cTn id="27" dur="700" spd="-100000" fill="hold"/>
                                        <p:tgtEl>
                                          <p:spTgt spid="41"/>
                                        </p:tgtEl>
                                        <p:attrNameLst>
                                          <p:attrName>ppt_x</p:attrName>
                                          <p:attrName>ppt_y</p:attrName>
                                        </p:attrNameLst>
                                      </p:cBhvr>
                                      <p:rCtr x="-990" y="-46"/>
                                    </p:animMotion>
                                  </p:childTnLst>
                                </p:cTn>
                              </p:par>
                              <p:par>
                                <p:cTn id="28" presetID="10" presetClass="entr" presetSubtype="0" fill="hold" grpId="0" nodeType="withEffect">
                                  <p:stCondLst>
                                    <p:cond delay="40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par>
                                <p:cTn id="31" presetID="42" presetClass="path" presetSubtype="0" decel="100000" fill="hold" grpId="1" nodeType="withEffect">
                                  <p:stCondLst>
                                    <p:cond delay="400"/>
                                  </p:stCondLst>
                                  <p:childTnLst>
                                    <p:animMotion origin="layout" path="M -3.125E-6 -3.7037E-6 L -0.01966 -0.00069 " pathEditMode="relative" rAng="0" ptsTypes="AA">
                                      <p:cBhvr>
                                        <p:cTn id="32" dur="700" spd="-100000" fill="hold"/>
                                        <p:tgtEl>
                                          <p:spTgt spid="48"/>
                                        </p:tgtEl>
                                        <p:attrNameLst>
                                          <p:attrName>ppt_x</p:attrName>
                                          <p:attrName>ppt_y</p:attrName>
                                        </p:attrNameLst>
                                      </p:cBhvr>
                                      <p:rCtr x="-990" y="-46"/>
                                    </p:animMotion>
                                  </p:childTnLst>
                                </p:cTn>
                              </p:par>
                              <p:par>
                                <p:cTn id="33" presetID="10" presetClass="entr" presetSubtype="0" fill="hold" nodeType="withEffect">
                                  <p:stCondLst>
                                    <p:cond delay="60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500"/>
                                        <p:tgtEl>
                                          <p:spTgt spid="57"/>
                                        </p:tgtEl>
                                      </p:cBhvr>
                                    </p:animEffect>
                                  </p:childTnLst>
                                </p:cTn>
                              </p:par>
                              <p:par>
                                <p:cTn id="36" presetID="42" presetClass="path" presetSubtype="0" decel="100000" fill="hold" nodeType="withEffect">
                                  <p:stCondLst>
                                    <p:cond delay="600"/>
                                  </p:stCondLst>
                                  <p:childTnLst>
                                    <p:animMotion origin="layout" path="M 0 -3.7037E-7 L 0 -0.03287 " pathEditMode="relative" rAng="0" ptsTypes="AA">
                                      <p:cBhvr>
                                        <p:cTn id="37" dur="700" spd="-100000" fill="hold"/>
                                        <p:tgtEl>
                                          <p:spTgt spid="57"/>
                                        </p:tgtEl>
                                        <p:attrNameLst>
                                          <p:attrName>ppt_x</p:attrName>
                                          <p:attrName>ppt_y</p:attrName>
                                        </p:attrNameLst>
                                      </p:cBhvr>
                                      <p:rCtr x="0" y="-1644"/>
                                    </p:animMotion>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42" presetClass="path" presetSubtype="0" decel="100000" fill="hold" grpId="1" nodeType="withEffect">
                                  <p:stCondLst>
                                    <p:cond delay="0"/>
                                  </p:stCondLst>
                                  <p:childTnLst>
                                    <p:animMotion origin="layout" path="M 4.16667E-6 -4.44444E-6 L -0.01967 -0.00069 " pathEditMode="relative" rAng="0" ptsTypes="AA">
                                      <p:cBhvr>
                                        <p:cTn id="42" dur="700" spd="-100000" fill="hold"/>
                                        <p:tgtEl>
                                          <p:spTgt spid="7"/>
                                        </p:tgtEl>
                                        <p:attrNameLst>
                                          <p:attrName>ppt_x</p:attrName>
                                          <p:attrName>ppt_y</p:attrName>
                                        </p:attrNameLst>
                                      </p:cBhvr>
                                      <p:rCtr x="-990" y="-46"/>
                                    </p:animMotion>
                                  </p:childTnLst>
                                </p:cTn>
                              </p:par>
                              <p:par>
                                <p:cTn id="43" presetID="10" presetClass="entr" presetSubtype="0" fill="hold" nodeType="withEffect">
                                  <p:stCondLst>
                                    <p:cond delay="2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42" presetClass="path" presetSubtype="0" decel="100000" fill="hold" nodeType="withEffect">
                                  <p:stCondLst>
                                    <p:cond delay="200"/>
                                  </p:stCondLst>
                                  <p:childTnLst>
                                    <p:animMotion origin="layout" path="M -8.33333E-7 4.44444E-6 L -0.01966 -0.0007 " pathEditMode="relative" rAng="0" ptsTypes="AA">
                                      <p:cBhvr>
                                        <p:cTn id="47" dur="700" spd="-100000" fill="hold"/>
                                        <p:tgtEl>
                                          <p:spTgt spid="58"/>
                                        </p:tgtEl>
                                        <p:attrNameLst>
                                          <p:attrName>ppt_x</p:attrName>
                                          <p:attrName>ppt_y</p:attrName>
                                        </p:attrNameLst>
                                      </p:cBhvr>
                                      <p:rCtr x="-990" y="-46"/>
                                    </p:animMotion>
                                  </p:childTnLst>
                                </p:cTn>
                              </p:par>
                              <p:par>
                                <p:cTn id="48" presetID="10" presetClass="entr" presetSubtype="0" fill="hold" grpId="0" nodeType="withEffect">
                                  <p:stCondLst>
                                    <p:cond delay="40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par>
                                <p:cTn id="51" presetID="42" presetClass="path" presetSubtype="0" decel="100000" fill="hold" grpId="1" nodeType="withEffect">
                                  <p:stCondLst>
                                    <p:cond delay="400"/>
                                  </p:stCondLst>
                                  <p:childTnLst>
                                    <p:animMotion origin="layout" path="M -4.16667E-7 -2.59259E-6 L -0.01966 -0.00069 " pathEditMode="relative" rAng="0" ptsTypes="AA">
                                      <p:cBhvr>
                                        <p:cTn id="52" dur="700" spd="-100000" fill="hold"/>
                                        <p:tgtEl>
                                          <p:spTgt spid="33"/>
                                        </p:tgtEl>
                                        <p:attrNameLst>
                                          <p:attrName>ppt_x</p:attrName>
                                          <p:attrName>ppt_y</p:attrName>
                                        </p:attrNameLst>
                                      </p:cBhvr>
                                      <p:rCtr x="-990" y="-46"/>
                                    </p:animMotion>
                                  </p:childTnLst>
                                </p:cTn>
                              </p:par>
                              <p:par>
                                <p:cTn id="53" presetID="10" presetClass="entr" presetSubtype="0" fill="hold" grpId="0" nodeType="withEffect">
                                  <p:stCondLst>
                                    <p:cond delay="40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42" presetClass="path" presetSubtype="0" decel="100000" fill="hold" grpId="1" nodeType="withEffect">
                                  <p:stCondLst>
                                    <p:cond delay="400"/>
                                  </p:stCondLst>
                                  <p:childTnLst>
                                    <p:animMotion origin="layout" path="M -3.54167E-6 2.96296E-6 L -0.01966 -0.0007 " pathEditMode="relative" rAng="0" ptsTypes="AA">
                                      <p:cBhvr>
                                        <p:cTn id="57" dur="700" spd="-100000" fill="hold"/>
                                        <p:tgtEl>
                                          <p:spTgt spid="12"/>
                                        </p:tgtEl>
                                        <p:attrNameLst>
                                          <p:attrName>ppt_x</p:attrName>
                                          <p:attrName>ppt_y</p:attrName>
                                        </p:attrNameLst>
                                      </p:cBhvr>
                                      <p:rCtr x="-990"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animBg="1"/>
      <p:bldP spid="7" grpId="1" animBg="1"/>
      <p:bldP spid="27" grpId="0"/>
      <p:bldP spid="27" grpId="1"/>
      <p:bldP spid="12" grpId="0"/>
      <p:bldP spid="12" grpId="1"/>
      <p:bldP spid="41" grpId="0"/>
      <p:bldP spid="41" grpId="1"/>
      <p:bldP spid="9" grpId="0"/>
      <p:bldP spid="9" grpId="1"/>
      <p:bldP spid="33" grpId="0" animBg="1"/>
      <p:bldP spid="33" grpId="1" animBg="1"/>
      <p:bldP spid="48" grpId="0"/>
      <p:bldP spid="48"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E6F587-B7FA-AF00-15AB-487C475F3584}"/>
              </a:ext>
            </a:extLst>
          </p:cNvPr>
          <p:cNvSpPr>
            <a:spLocks noGrp="1"/>
          </p:cNvSpPr>
          <p:nvPr>
            <p:ph type="title"/>
          </p:nvPr>
        </p:nvSpPr>
        <p:spPr>
          <a:xfrm>
            <a:off x="495300" y="322414"/>
            <a:ext cx="5163831" cy="1495794"/>
          </a:xfrm>
        </p:spPr>
        <p:txBody>
          <a:bodyPr/>
          <a:lstStyle/>
          <a:p>
            <a:r>
              <a:rPr lang="en-US" dirty="0"/>
              <a:t>Who should be involved in your user enablement effort?</a:t>
            </a:r>
          </a:p>
        </p:txBody>
      </p:sp>
      <p:sp>
        <p:nvSpPr>
          <p:cNvPr id="9" name="Title 1">
            <a:extLst>
              <a:ext uri="{FF2B5EF4-FFF2-40B4-BE49-F238E27FC236}">
                <a16:creationId xmlns:a16="http://schemas.microsoft.com/office/drawing/2014/main" id="{58FA00CA-5B57-4157-A6CA-753AC7BA8279}"/>
              </a:ext>
            </a:extLst>
          </p:cNvPr>
          <p:cNvSpPr txBox="1">
            <a:spLocks/>
          </p:cNvSpPr>
          <p:nvPr/>
        </p:nvSpPr>
        <p:spPr>
          <a:xfrm>
            <a:off x="495300" y="1978782"/>
            <a:ext cx="5276850" cy="1723549"/>
          </a:xfrm>
          <a:prstGeom prst="rect">
            <a:avLst/>
          </a:prstGeom>
        </p:spPr>
        <p:txBody>
          <a:bodyPr vert="horz" wrap="square" lIns="0" tIns="0" rIns="0" bIns="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w="3175">
                  <a:noFill/>
                </a:ln>
                <a:solidFill>
                  <a:schemeClr val="tx1"/>
                </a:solidFill>
                <a:effectLst/>
                <a:uLnTx/>
                <a:uFillTx/>
                <a:latin typeface="+mn-lt"/>
                <a:ea typeface="+mn-ea"/>
                <a:cs typeface="Segoe UI Semilight"/>
              </a:rPr>
              <a:t>Transforming to this new way of working requires buy-in and support from across the business. </a:t>
            </a:r>
            <a:r>
              <a:rPr kumimoji="0" lang="en-NZ" sz="1400" b="0" i="0" u="none" strike="noStrike" kern="1200" cap="none" spc="0" normalizeH="0" noProof="0">
                <a:ln w="3175">
                  <a:noFill/>
                </a:ln>
                <a:solidFill>
                  <a:schemeClr val="tx1"/>
                </a:solidFill>
                <a:effectLst/>
                <a:uLnTx/>
                <a:uFillTx/>
                <a:latin typeface="+mn-lt"/>
                <a:ea typeface="+mn-ea"/>
                <a:cs typeface="Segoe UI Semilight"/>
              </a:rPr>
              <a:t>We have identified four key groups </a:t>
            </a:r>
            <a:r>
              <a:rPr kumimoji="0" lang="en-US" sz="1400" b="0" i="0" u="none" strike="noStrike" kern="1200" cap="none" spc="0" normalizeH="0" noProof="0">
                <a:ln w="3175">
                  <a:noFill/>
                </a:ln>
                <a:solidFill>
                  <a:schemeClr val="tx1"/>
                </a:solidFill>
                <a:effectLst/>
                <a:uLnTx/>
                <a:uFillTx/>
                <a:latin typeface="+mn-lt"/>
                <a:ea typeface="+mn-ea"/>
                <a:cs typeface="Segoe UI Semilight"/>
              </a:rPr>
              <a:t>who will bridge technology and business outcomes that matter to your organization </a:t>
            </a:r>
          </a:p>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noProof="0">
              <a:ln w="3175">
                <a:noFill/>
              </a:ln>
              <a:solidFill>
                <a:schemeClr val="tx1"/>
              </a:solidFill>
              <a:effectLst/>
              <a:uLnTx/>
              <a:uFillTx/>
              <a:latin typeface="+mn-lt"/>
              <a:ea typeface="+mn-ea"/>
              <a:cs typeface="Segoe UI Semilight"/>
            </a:endParaRP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noProof="0">
                <a:ln w="3175">
                  <a:noFill/>
                </a:ln>
                <a:solidFill>
                  <a:schemeClr val="tx1"/>
                </a:solidFill>
                <a:effectLst/>
                <a:uLnTx/>
                <a:uFillTx/>
                <a:latin typeface="+mn-lt"/>
                <a:ea typeface="+mn-ea"/>
                <a:cs typeface="Segoe UI Semilight"/>
              </a:rPr>
              <a:t>Each group has a specific role in implementation and should be engaged early and often. The next few pages will outline the specific role these </a:t>
            </a:r>
            <a:r>
              <a:rPr kumimoji="0" lang="en-NZ" sz="1400" b="1" i="0" u="none" strike="noStrike" kern="1200" cap="none" spc="0" normalizeH="0" noProof="0">
                <a:ln w="3175">
                  <a:noFill/>
                </a:ln>
                <a:solidFill>
                  <a:schemeClr val="tx1"/>
                </a:solidFill>
                <a:effectLst/>
                <a:uLnTx/>
                <a:uFillTx/>
                <a:latin typeface="+mn-lt"/>
                <a:ea typeface="+mn-ea"/>
                <a:cs typeface="Segoe UI Semilight"/>
              </a:rPr>
              <a:t>Flight Crew </a:t>
            </a:r>
            <a:r>
              <a:rPr kumimoji="0" lang="en-NZ" sz="1400" b="0" i="0" u="none" strike="noStrike" kern="1200" cap="none" spc="0" normalizeH="0" noProof="0">
                <a:ln w="3175">
                  <a:noFill/>
                </a:ln>
                <a:solidFill>
                  <a:schemeClr val="tx1"/>
                </a:solidFill>
                <a:effectLst/>
                <a:uLnTx/>
                <a:uFillTx/>
                <a:latin typeface="+mn-lt"/>
                <a:ea typeface="+mn-ea"/>
                <a:cs typeface="Segoe UI Semilight"/>
              </a:rPr>
              <a:t>members will play.</a:t>
            </a:r>
          </a:p>
        </p:txBody>
      </p:sp>
      <p:sp>
        <p:nvSpPr>
          <p:cNvPr id="15" name="Rectangle 14">
            <a:extLst>
              <a:ext uri="{FF2B5EF4-FFF2-40B4-BE49-F238E27FC236}">
                <a16:creationId xmlns:a16="http://schemas.microsoft.com/office/drawing/2014/main" id="{019764A4-1DEC-A848-AD3B-51CC394EF6C3}"/>
              </a:ext>
            </a:extLst>
          </p:cNvPr>
          <p:cNvSpPr/>
          <p:nvPr/>
        </p:nvSpPr>
        <p:spPr bwMode="auto">
          <a:xfrm>
            <a:off x="927712" y="4123638"/>
            <a:ext cx="3866222" cy="20423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dirty="0">
                <a:ln>
                  <a:noFill/>
                </a:ln>
                <a:solidFill>
                  <a:schemeClr val="tx1"/>
                </a:solidFill>
                <a:effectLst/>
                <a:uLnTx/>
                <a:uFillTx/>
                <a:latin typeface="Segoe UI Semibold"/>
                <a:ea typeface="+mn-ea"/>
                <a:cs typeface="Segoe UI Semibold"/>
              </a:rPr>
              <a:t>Executive Sponsors</a:t>
            </a:r>
          </a:p>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dirty="0">
                <a:ln>
                  <a:noFill/>
                </a:ln>
                <a:solidFill>
                  <a:schemeClr val="tx1"/>
                </a:solidFill>
                <a:effectLst/>
                <a:uLnTx/>
                <a:uFillTx/>
                <a:latin typeface="Segoe UI Semibold"/>
                <a:ea typeface="+mn-ea"/>
                <a:cs typeface="Segoe UI Semibold"/>
              </a:rPr>
              <a:t>Success Owner</a:t>
            </a:r>
            <a:endParaRPr kumimoji="0" lang="en-US" sz="1600" b="0" i="0" u="none" strike="noStrike" kern="1200" cap="none" spc="0" normalizeH="0" baseline="0" noProof="0" dirty="0">
              <a:ln>
                <a:noFill/>
              </a:ln>
              <a:solidFill>
                <a:schemeClr val="tx1"/>
              </a:solidFill>
              <a:effectLst/>
              <a:uLnTx/>
              <a:uFillTx/>
              <a:latin typeface="Segoe UI Semibold"/>
              <a:ea typeface="+mn-ea"/>
              <a:cs typeface="Segoe UI"/>
            </a:endParaRPr>
          </a:p>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dirty="0">
                <a:ln>
                  <a:noFill/>
                </a:ln>
                <a:solidFill>
                  <a:schemeClr val="tx1"/>
                </a:solidFill>
                <a:effectLst/>
                <a:uLnTx/>
                <a:uFillTx/>
                <a:latin typeface="Segoe UI Semibold"/>
                <a:ea typeface="+mn-ea"/>
                <a:cs typeface="Segoe UI Semibold"/>
              </a:rPr>
              <a:t>Early Adopters</a:t>
            </a:r>
            <a:endParaRPr kumimoji="0" lang="en-US" sz="1600" b="0" i="0" u="none" strike="noStrike" kern="1200" cap="none" spc="0" normalizeH="0" baseline="0" noProof="0" dirty="0">
              <a:ln>
                <a:noFill/>
              </a:ln>
              <a:solidFill>
                <a:schemeClr val="tx1"/>
              </a:solidFill>
              <a:effectLst/>
              <a:uLnTx/>
              <a:uFillTx/>
              <a:latin typeface="Segoe UI Semibold"/>
              <a:ea typeface="+mn-ea"/>
              <a:cs typeface="Segoe UI Semibold"/>
            </a:endParaRPr>
          </a:p>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dirty="0">
                <a:ln>
                  <a:noFill/>
                </a:ln>
                <a:solidFill>
                  <a:schemeClr val="tx1"/>
                </a:solidFill>
                <a:effectLst/>
                <a:uLnTx/>
                <a:uFillTx/>
                <a:latin typeface="Segoe UI Semibold"/>
                <a:ea typeface="+mn-ea"/>
                <a:cs typeface="Segoe UI Semibold"/>
              </a:rPr>
              <a:t>Champions</a:t>
            </a:r>
          </a:p>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dirty="0">
                <a:ln>
                  <a:noFill/>
                </a:ln>
                <a:solidFill>
                  <a:schemeClr val="tx1"/>
                </a:solidFill>
                <a:effectLst/>
                <a:uLnTx/>
                <a:uFillTx/>
                <a:latin typeface="Segoe UI Semibold"/>
                <a:ea typeface="+mn-ea"/>
                <a:cs typeface="Segoe UI Semibold"/>
              </a:rPr>
              <a:t>Technical team </a:t>
            </a:r>
          </a:p>
        </p:txBody>
      </p:sp>
      <p:pic>
        <p:nvPicPr>
          <p:cNvPr id="12" name="Picture Placeholder 11">
            <a:extLst>
              <a:ext uri="{FF2B5EF4-FFF2-40B4-BE49-F238E27FC236}">
                <a16:creationId xmlns:a16="http://schemas.microsoft.com/office/drawing/2014/main" id="{415C40D6-8B4F-4D70-5D51-35B01C7A1617}"/>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6" b="6"/>
          <a:stretch/>
        </p:blipFill>
        <p:spPr/>
      </p:pic>
      <p:sp>
        <p:nvSpPr>
          <p:cNvPr id="14" name="Rectangle 13">
            <a:extLst>
              <a:ext uri="{FF2B5EF4-FFF2-40B4-BE49-F238E27FC236}">
                <a16:creationId xmlns:a16="http://schemas.microsoft.com/office/drawing/2014/main" id="{F37A32A8-E030-A84A-AEBD-40A64085B80A}"/>
              </a:ext>
              <a:ext uri="{C183D7F6-B498-43B3-948B-1728B52AA6E4}">
                <adec:decorative xmlns:adec="http://schemas.microsoft.com/office/drawing/2017/decorative" val="1"/>
              </a:ext>
            </a:extLst>
          </p:cNvPr>
          <p:cNvSpPr>
            <a:spLocks/>
          </p:cNvSpPr>
          <p:nvPr/>
        </p:nvSpPr>
        <p:spPr bwMode="auto">
          <a:xfrm rot="16200000">
            <a:off x="5864861" y="530860"/>
            <a:ext cx="6858000" cy="5796279"/>
          </a:xfrm>
          <a:prstGeom prst="rect">
            <a:avLst/>
          </a:prstGeom>
          <a:gradFill flip="none" rotWithShape="1">
            <a:gsLst>
              <a:gs pos="0">
                <a:srgbClr val="000000">
                  <a:alpha val="85000"/>
                </a:srgbClr>
              </a:gs>
              <a:gs pos="100000">
                <a:srgbClr val="000000">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8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pitchFamily="34" charset="0"/>
            </a:endParaRPr>
          </a:p>
        </p:txBody>
      </p:sp>
      <p:pic>
        <p:nvPicPr>
          <p:cNvPr id="19" name="Picture 18" title="Mott MacDonald logo">
            <a:extLst>
              <a:ext uri="{FF2B5EF4-FFF2-40B4-BE49-F238E27FC236}">
                <a16:creationId xmlns:a16="http://schemas.microsoft.com/office/drawing/2014/main" id="{80260B29-5658-924B-9B49-5DB42DBDE5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2776" y="3917795"/>
            <a:ext cx="725411" cy="619952"/>
          </a:xfrm>
          <a:prstGeom prst="rect">
            <a:avLst/>
          </a:prstGeom>
        </p:spPr>
      </p:pic>
      <p:sp>
        <p:nvSpPr>
          <p:cNvPr id="17" name="TextBox 16">
            <a:extLst>
              <a:ext uri="{FF2B5EF4-FFF2-40B4-BE49-F238E27FC236}">
                <a16:creationId xmlns:a16="http://schemas.microsoft.com/office/drawing/2014/main" id="{DDAC7884-16CB-B54F-A15E-44C6A1645CE1}"/>
              </a:ext>
            </a:extLst>
          </p:cNvPr>
          <p:cNvSpPr txBox="1"/>
          <p:nvPr/>
        </p:nvSpPr>
        <p:spPr>
          <a:xfrm>
            <a:off x="6962775" y="4773492"/>
            <a:ext cx="4733925" cy="1477328"/>
          </a:xfrm>
          <a:prstGeom prst="rect">
            <a:avLst/>
          </a:prstGeom>
          <a:noFill/>
        </p:spPr>
        <p:txBody>
          <a:bodyPr wrap="square" lIns="0" tIns="0" rIns="0" bIns="0" rtlCol="0" anchor="t">
            <a:spAutoFit/>
          </a:bodyPr>
          <a:lstStyle/>
          <a:p>
            <a:pPr marL="0" marR="0" lvl="0" indent="0" defTabSz="914236" rtl="0" eaLnBrk="1" fontAlgn="auto" latinLnBrk="0" hangingPunct="1">
              <a:lnSpc>
                <a:spcPct val="100000"/>
              </a:lnSpc>
              <a:spcBef>
                <a:spcPts val="0"/>
              </a:spcBef>
              <a:spcAft>
                <a:spcPts val="600"/>
              </a:spcAft>
              <a:buClrTx/>
              <a:buSzTx/>
              <a:buFontTx/>
              <a:buNone/>
              <a:tabLst/>
              <a:defRPr/>
            </a:pPr>
            <a:r>
              <a:rPr kumimoji="0" lang="en-NZ" sz="1600" b="0" i="0" u="none" strike="noStrike" kern="1200" cap="none" spc="0" normalizeH="0" baseline="0" noProof="0">
                <a:ln>
                  <a:noFill/>
                </a:ln>
                <a:solidFill>
                  <a:srgbClr val="FFFFFF"/>
                </a:solidFill>
                <a:effectLst/>
                <a:uLnTx/>
                <a:uFillTx/>
                <a:latin typeface="Segoe UI Semilight"/>
                <a:ea typeface="+mn-ea"/>
                <a:cs typeface="Segoe UI Semilight"/>
              </a:rPr>
              <a:t>Mott MacDonald developed a network of technology champions by engaging the employees who are most interested and enthusiastic about the new capabilities. The company made sure the champions were well trained and sent them out into the business to coach and communicate with colleagues.</a:t>
            </a:r>
          </a:p>
        </p:txBody>
      </p:sp>
      <p:sp>
        <p:nvSpPr>
          <p:cNvPr id="23" name="Freeform: Shape 22">
            <a:extLst>
              <a:ext uri="{FF2B5EF4-FFF2-40B4-BE49-F238E27FC236}">
                <a16:creationId xmlns:a16="http://schemas.microsoft.com/office/drawing/2014/main" id="{8E23B552-2232-93BD-5F7E-655CD78B4EF5}"/>
              </a:ext>
              <a:ext uri="{C183D7F6-B498-43B3-948B-1728B52AA6E4}">
                <adec:decorative xmlns:adec="http://schemas.microsoft.com/office/drawing/2017/decorative" val="1"/>
              </a:ext>
            </a:extLst>
          </p:cNvPr>
          <p:cNvSpPr/>
          <p:nvPr/>
        </p:nvSpPr>
        <p:spPr>
          <a:xfrm>
            <a:off x="502422" y="4090179"/>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a:solidFill>
                  <a:srgbClr val="FFFFFF"/>
                </a:solidFill>
                <a:latin typeface="+mj-lt"/>
                <a:cs typeface="Segoe UI" panose="020B0502040204020203" pitchFamily="34" charset="0"/>
              </a:rPr>
              <a:t>1</a:t>
            </a:r>
            <a:endParaRPr lang="en-US" sz="1400">
              <a:solidFill>
                <a:srgbClr val="FFFFFF"/>
              </a:solidFill>
              <a:latin typeface="+mj-lt"/>
              <a:cs typeface="Segoe UI" panose="020B0502040204020203" pitchFamily="34" charset="0"/>
            </a:endParaRPr>
          </a:p>
        </p:txBody>
      </p:sp>
      <p:sp>
        <p:nvSpPr>
          <p:cNvPr id="24" name="Freeform: Shape 23">
            <a:extLst>
              <a:ext uri="{FF2B5EF4-FFF2-40B4-BE49-F238E27FC236}">
                <a16:creationId xmlns:a16="http://schemas.microsoft.com/office/drawing/2014/main" id="{24D7DDC4-3C4E-270D-E13E-BB7187A30482}"/>
              </a:ext>
              <a:ext uri="{C183D7F6-B498-43B3-948B-1728B52AA6E4}">
                <adec:decorative xmlns:adec="http://schemas.microsoft.com/office/drawing/2017/decorative" val="1"/>
              </a:ext>
            </a:extLst>
          </p:cNvPr>
          <p:cNvSpPr/>
          <p:nvPr/>
        </p:nvSpPr>
        <p:spPr>
          <a:xfrm>
            <a:off x="502422" y="4541822"/>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a:solidFill>
                  <a:srgbClr val="FFFFFF"/>
                </a:solidFill>
                <a:latin typeface="+mj-lt"/>
                <a:cs typeface="Segoe UI" panose="020B0502040204020203" pitchFamily="34" charset="0"/>
              </a:rPr>
              <a:t>2</a:t>
            </a:r>
            <a:endParaRPr lang="en-US" sz="1400">
              <a:solidFill>
                <a:srgbClr val="FFFFFF"/>
              </a:solidFill>
              <a:latin typeface="+mj-lt"/>
              <a:cs typeface="Segoe UI" panose="020B0502040204020203" pitchFamily="34" charset="0"/>
            </a:endParaRPr>
          </a:p>
        </p:txBody>
      </p:sp>
      <p:sp>
        <p:nvSpPr>
          <p:cNvPr id="25" name="Freeform: Shape 24">
            <a:extLst>
              <a:ext uri="{FF2B5EF4-FFF2-40B4-BE49-F238E27FC236}">
                <a16:creationId xmlns:a16="http://schemas.microsoft.com/office/drawing/2014/main" id="{9B9A9A55-7B5D-AD35-7705-6F1B816B52B9}"/>
              </a:ext>
              <a:ext uri="{C183D7F6-B498-43B3-948B-1728B52AA6E4}">
                <adec:decorative xmlns:adec="http://schemas.microsoft.com/office/drawing/2017/decorative" val="1"/>
              </a:ext>
            </a:extLst>
          </p:cNvPr>
          <p:cNvSpPr/>
          <p:nvPr/>
        </p:nvSpPr>
        <p:spPr>
          <a:xfrm>
            <a:off x="502422" y="4993465"/>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a:solidFill>
                  <a:srgbClr val="FFFFFF"/>
                </a:solidFill>
                <a:latin typeface="+mj-lt"/>
                <a:cs typeface="Segoe UI" panose="020B0502040204020203" pitchFamily="34" charset="0"/>
              </a:rPr>
              <a:t>3</a:t>
            </a:r>
            <a:endParaRPr lang="en-US" sz="1400">
              <a:solidFill>
                <a:srgbClr val="FFFFFF"/>
              </a:solidFill>
              <a:latin typeface="+mj-lt"/>
              <a:cs typeface="Segoe UI" panose="020B0502040204020203" pitchFamily="34" charset="0"/>
            </a:endParaRPr>
          </a:p>
        </p:txBody>
      </p:sp>
      <p:sp>
        <p:nvSpPr>
          <p:cNvPr id="33" name="Freeform: Shape 32">
            <a:extLst>
              <a:ext uri="{FF2B5EF4-FFF2-40B4-BE49-F238E27FC236}">
                <a16:creationId xmlns:a16="http://schemas.microsoft.com/office/drawing/2014/main" id="{F83B5959-30C5-0A62-47D0-D936908E7717}"/>
              </a:ext>
              <a:ext uri="{C183D7F6-B498-43B3-948B-1728B52AA6E4}">
                <adec:decorative xmlns:adec="http://schemas.microsoft.com/office/drawing/2017/decorative" val="1"/>
              </a:ext>
            </a:extLst>
          </p:cNvPr>
          <p:cNvSpPr/>
          <p:nvPr/>
        </p:nvSpPr>
        <p:spPr>
          <a:xfrm>
            <a:off x="502422" y="5445108"/>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a:solidFill>
                  <a:srgbClr val="FFFFFF"/>
                </a:solidFill>
                <a:latin typeface="+mj-lt"/>
                <a:cs typeface="Segoe UI" panose="020B0502040204020203" pitchFamily="34" charset="0"/>
              </a:rPr>
              <a:t>4</a:t>
            </a:r>
            <a:endParaRPr lang="en-US" sz="1400">
              <a:solidFill>
                <a:srgbClr val="FFFFFF"/>
              </a:solidFill>
              <a:latin typeface="+mj-lt"/>
              <a:cs typeface="Segoe UI" panose="020B0502040204020203" pitchFamily="34" charset="0"/>
            </a:endParaRPr>
          </a:p>
        </p:txBody>
      </p:sp>
      <p:sp>
        <p:nvSpPr>
          <p:cNvPr id="34" name="Freeform: Shape 33">
            <a:extLst>
              <a:ext uri="{FF2B5EF4-FFF2-40B4-BE49-F238E27FC236}">
                <a16:creationId xmlns:a16="http://schemas.microsoft.com/office/drawing/2014/main" id="{06470A09-E466-7277-9647-EB1F71A9EDC6}"/>
              </a:ext>
              <a:ext uri="{C183D7F6-B498-43B3-948B-1728B52AA6E4}">
                <adec:decorative xmlns:adec="http://schemas.microsoft.com/office/drawing/2017/decorative" val="1"/>
              </a:ext>
            </a:extLst>
          </p:cNvPr>
          <p:cNvSpPr/>
          <p:nvPr/>
        </p:nvSpPr>
        <p:spPr>
          <a:xfrm>
            <a:off x="502422" y="5896752"/>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a:solidFill>
                  <a:srgbClr val="FFFFFF"/>
                </a:solidFill>
                <a:latin typeface="+mj-lt"/>
                <a:cs typeface="Segoe UI" panose="020B0502040204020203" pitchFamily="34" charset="0"/>
              </a:rPr>
              <a:t>5</a:t>
            </a:r>
            <a:endParaRPr lang="en-US" sz="1400">
              <a:solidFill>
                <a:srgbClr val="FFFFFF"/>
              </a:solidFill>
              <a:latin typeface="+mj-lt"/>
              <a:cs typeface="Segoe UI" panose="020B0502040204020203" pitchFamily="34" charset="0"/>
            </a:endParaRPr>
          </a:p>
        </p:txBody>
      </p:sp>
    </p:spTree>
    <p:extLst>
      <p:ext uri="{BB962C8B-B14F-4D97-AF65-F5344CB8AC3E}">
        <p14:creationId xmlns:p14="http://schemas.microsoft.com/office/powerpoint/2010/main" val="368614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6">
            <a:extLst>
              <a:ext uri="{FF2B5EF4-FFF2-40B4-BE49-F238E27FC236}">
                <a16:creationId xmlns:a16="http://schemas.microsoft.com/office/drawing/2014/main" id="{BE594E3B-C4AA-4613-FE4C-2398B868F4E7}"/>
              </a:ext>
            </a:extLst>
          </p:cNvPr>
          <p:cNvSpPr txBox="1">
            <a:spLocks noGrp="1"/>
          </p:cNvSpPr>
          <p:nvPr>
            <p:ph type="title"/>
          </p:nvPr>
        </p:nvSpPr>
        <p:spPr>
          <a:xfrm>
            <a:off x="838200" y="10406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Secure exec sponsorship</a:t>
            </a:r>
          </a:p>
        </p:txBody>
      </p:sp>
      <p:sp useBgFill="1">
        <p:nvSpPr>
          <p:cNvPr id="28" name="Rounded Rectangle 1">
            <a:extLst>
              <a:ext uri="{FF2B5EF4-FFF2-40B4-BE49-F238E27FC236}">
                <a16:creationId xmlns:a16="http://schemas.microsoft.com/office/drawing/2014/main" id="{90AED905-B5D8-0F66-E07E-1076005878A0}"/>
              </a:ext>
              <a:ext uri="{C183D7F6-B498-43B3-948B-1728B52AA6E4}">
                <adec:decorative xmlns:adec="http://schemas.microsoft.com/office/drawing/2017/decorative" val="1"/>
              </a:ext>
            </a:extLst>
          </p:cNvPr>
          <p:cNvSpPr/>
          <p:nvPr/>
        </p:nvSpPr>
        <p:spPr bwMode="auto">
          <a:xfrm>
            <a:off x="495300" y="1333501"/>
            <a:ext cx="3201955" cy="4638092"/>
          </a:xfrm>
          <a:prstGeom prst="roundRect">
            <a:avLst>
              <a:gd name="adj" fmla="val 290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29" name="Rounded Rectangle 1">
            <a:extLst>
              <a:ext uri="{FF2B5EF4-FFF2-40B4-BE49-F238E27FC236}">
                <a16:creationId xmlns:a16="http://schemas.microsoft.com/office/drawing/2014/main" id="{5AC8EEC8-00C1-F929-C20F-6EFA21BC4AAB}"/>
              </a:ext>
              <a:ext uri="{C183D7F6-B498-43B3-948B-1728B52AA6E4}">
                <adec:decorative xmlns:adec="http://schemas.microsoft.com/office/drawing/2017/decorative" val="1"/>
              </a:ext>
            </a:extLst>
          </p:cNvPr>
          <p:cNvSpPr/>
          <p:nvPr/>
        </p:nvSpPr>
        <p:spPr bwMode="auto">
          <a:xfrm>
            <a:off x="3896401" y="1333501"/>
            <a:ext cx="7800300" cy="4638092"/>
          </a:xfrm>
          <a:prstGeom prst="roundRect">
            <a:avLst>
              <a:gd name="adj" fmla="val 2524"/>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48" name="Title 1">
            <a:extLst>
              <a:ext uri="{FF2B5EF4-FFF2-40B4-BE49-F238E27FC236}">
                <a16:creationId xmlns:a16="http://schemas.microsoft.com/office/drawing/2014/main" id="{8E7C4B0C-2AA5-5C75-14E6-B8E8E9F39532}"/>
              </a:ext>
            </a:extLst>
          </p:cNvPr>
          <p:cNvSpPr txBox="1">
            <a:spLocks/>
          </p:cNvSpPr>
          <p:nvPr/>
        </p:nvSpPr>
        <p:spPr>
          <a:xfrm>
            <a:off x="911891" y="1661150"/>
            <a:ext cx="2401038" cy="626701"/>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spcBef>
                <a:spcPts val="0"/>
              </a:spcBef>
              <a:spcAft>
                <a:spcPct val="0"/>
              </a:spcAft>
              <a:buClr>
                <a:srgbClr val="DC3C00"/>
              </a:buClr>
              <a:buSzTx/>
              <a:buFontTx/>
              <a:buNone/>
              <a:tabLst/>
              <a:defRPr/>
            </a:pPr>
            <a:r>
              <a:rPr kumimoji="0" lang="en-US" b="1" i="0" u="none" strike="noStrike" kern="1200" cap="none" spc="0" normalizeH="0" baseline="0" noProof="0" dirty="0">
                <a:ln>
                  <a:noFill/>
                </a:ln>
                <a:effectLst/>
                <a:uLnTx/>
                <a:uFillTx/>
                <a:latin typeface="Segoe UI Semibold" panose="020B0402040204020203" pitchFamily="34" charset="0"/>
                <a:ea typeface="+mn-ea"/>
                <a:cs typeface="Segoe UI Semibold" panose="020B0402040204020203" pitchFamily="34" charset="0"/>
              </a:rPr>
              <a:t>Ensure they understand the </a:t>
            </a:r>
            <a:r>
              <a:rPr kumimoji="0" lang="en-US" b="1" i="0" u="none" strike="noStrike" kern="1200" cap="none" spc="0" normalizeH="0" baseline="0" noProof="0" dirty="0">
                <a:ln>
                  <a:noFill/>
                </a:ln>
                <a:solidFill>
                  <a:schemeClr val="accent2"/>
                </a:solidFill>
                <a:effectLst/>
                <a:uLnTx/>
                <a:uFillTx/>
                <a:latin typeface="Segoe UI Semibold" panose="020B0402040204020203" pitchFamily="34" charset="0"/>
                <a:ea typeface="+mn-ea"/>
                <a:cs typeface="Segoe UI Semibold" panose="020B0402040204020203" pitchFamily="34" charset="0"/>
              </a:rPr>
              <a:t>ABCs</a:t>
            </a:r>
            <a:r>
              <a:rPr kumimoji="0" lang="en-US" b="1" i="0" u="none" strike="noStrike" kern="1200" cap="none" spc="0" normalizeH="0" baseline="0" noProof="0" dirty="0">
                <a:ln>
                  <a:noFill/>
                </a:ln>
                <a:effectLst/>
                <a:uLnTx/>
                <a:uFillTx/>
                <a:latin typeface="Segoe UI Semibold" panose="020B0402040204020203" pitchFamily="34" charset="0"/>
                <a:ea typeface="+mn-ea"/>
                <a:cs typeface="Segoe UI Semibold" panose="020B0402040204020203" pitchFamily="34" charset="0"/>
              </a:rPr>
              <a:t>:</a:t>
            </a:r>
            <a:endParaRPr kumimoji="0" lang="en-US" b="1" i="0" u="none" strike="noStrike" kern="1200" cap="none" spc="0" normalizeH="0" baseline="0" noProof="0" dirty="0">
              <a:ln>
                <a:noFill/>
              </a:ln>
              <a:solidFill>
                <a:schemeClr val="accent2"/>
              </a:solidFill>
              <a:effectLst/>
              <a:uLnTx/>
              <a:uFillTx/>
              <a:latin typeface="Segoe UI Semibold" panose="020B0402040204020203" pitchFamily="34" charset="0"/>
              <a:ea typeface="+mn-ea"/>
              <a:cs typeface="Segoe UI Semibold" panose="020B0402040204020203" pitchFamily="34" charset="0"/>
            </a:endParaRPr>
          </a:p>
        </p:txBody>
      </p:sp>
      <p:sp>
        <p:nvSpPr>
          <p:cNvPr id="49" name="Rounded Rectangle 48">
            <a:extLst>
              <a:ext uri="{FF2B5EF4-FFF2-40B4-BE49-F238E27FC236}">
                <a16:creationId xmlns:a16="http://schemas.microsoft.com/office/drawing/2014/main" id="{DA4D3C27-84E9-8F91-6C64-ECABCD8D190B}"/>
              </a:ext>
            </a:extLst>
          </p:cNvPr>
          <p:cNvSpPr/>
          <p:nvPr/>
        </p:nvSpPr>
        <p:spPr>
          <a:xfrm>
            <a:off x="911890" y="2441271"/>
            <a:ext cx="828000" cy="956388"/>
          </a:xfrm>
          <a:prstGeom prst="roundRect">
            <a:avLst>
              <a:gd name="adj" fmla="val 12181"/>
            </a:avLst>
          </a:prstGeom>
          <a:gradFill>
            <a:gsLst>
              <a:gs pos="35000">
                <a:srgbClr val="8661C5"/>
              </a:gs>
              <a:gs pos="5000">
                <a:srgbClr val="C03BC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A</a:t>
            </a:r>
          </a:p>
        </p:txBody>
      </p:sp>
      <p:sp>
        <p:nvSpPr>
          <p:cNvPr id="40" name="Rectangle 39">
            <a:extLst>
              <a:ext uri="{FF2B5EF4-FFF2-40B4-BE49-F238E27FC236}">
                <a16:creationId xmlns:a16="http://schemas.microsoft.com/office/drawing/2014/main" id="{85FF28FA-EC79-F422-C88E-7F398863295A}"/>
              </a:ext>
            </a:extLst>
          </p:cNvPr>
          <p:cNvSpPr/>
          <p:nvPr/>
        </p:nvSpPr>
        <p:spPr>
          <a:xfrm>
            <a:off x="1939035" y="2628616"/>
            <a:ext cx="1489903" cy="581698"/>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lang="en-US" sz="1400"/>
              <a:t>Active, visible, and consistent participation</a:t>
            </a:r>
          </a:p>
        </p:txBody>
      </p:sp>
      <p:sp>
        <p:nvSpPr>
          <p:cNvPr id="50" name="Rounded Rectangle 49">
            <a:extLst>
              <a:ext uri="{FF2B5EF4-FFF2-40B4-BE49-F238E27FC236}">
                <a16:creationId xmlns:a16="http://schemas.microsoft.com/office/drawing/2014/main" id="{249DDC3E-C9E0-D576-B0CA-50893ACD172D}"/>
              </a:ext>
            </a:extLst>
          </p:cNvPr>
          <p:cNvSpPr/>
          <p:nvPr/>
        </p:nvSpPr>
        <p:spPr>
          <a:xfrm>
            <a:off x="911890" y="3514292"/>
            <a:ext cx="828000" cy="956388"/>
          </a:xfrm>
          <a:prstGeom prst="roundRect">
            <a:avLst>
              <a:gd name="adj" fmla="val 12181"/>
            </a:avLst>
          </a:prstGeom>
          <a:gradFill>
            <a:gsLst>
              <a:gs pos="35000">
                <a:srgbClr val="8661C5"/>
              </a:gs>
              <a:gs pos="5000">
                <a:srgbClr val="C03BC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B</a:t>
            </a:r>
          </a:p>
        </p:txBody>
      </p:sp>
      <p:sp>
        <p:nvSpPr>
          <p:cNvPr id="43" name="Rectangle 42">
            <a:extLst>
              <a:ext uri="{FF2B5EF4-FFF2-40B4-BE49-F238E27FC236}">
                <a16:creationId xmlns:a16="http://schemas.microsoft.com/office/drawing/2014/main" id="{10E6A907-331A-20E7-9781-F0A00604F9E9}"/>
              </a:ext>
            </a:extLst>
          </p:cNvPr>
          <p:cNvSpPr/>
          <p:nvPr/>
        </p:nvSpPr>
        <p:spPr>
          <a:xfrm>
            <a:off x="1939035" y="3701637"/>
            <a:ext cx="1489903" cy="581698"/>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kumimoji="0" lang="en-US" sz="1400" u="none" strike="noStrike" kern="1200" cap="none" spc="0" normalizeH="0" baseline="0" noProof="0">
                <a:ln>
                  <a:noFill/>
                </a:ln>
                <a:effectLst/>
                <a:uLnTx/>
                <a:uFillTx/>
                <a:latin typeface="Segoe UI" panose="020B0502040204020203" pitchFamily="34" charset="0"/>
                <a:cs typeface="Segoe UI" panose="020B0502040204020203" pitchFamily="34" charset="0"/>
              </a:rPr>
              <a:t>Build a coalition with their executive peers</a:t>
            </a:r>
          </a:p>
        </p:txBody>
      </p:sp>
      <p:sp>
        <p:nvSpPr>
          <p:cNvPr id="51" name="Rounded Rectangle 50">
            <a:extLst>
              <a:ext uri="{FF2B5EF4-FFF2-40B4-BE49-F238E27FC236}">
                <a16:creationId xmlns:a16="http://schemas.microsoft.com/office/drawing/2014/main" id="{BD528A5F-BADF-58F8-B78D-3062B14B9AD4}"/>
              </a:ext>
            </a:extLst>
          </p:cNvPr>
          <p:cNvSpPr/>
          <p:nvPr/>
        </p:nvSpPr>
        <p:spPr>
          <a:xfrm>
            <a:off x="911890" y="4587313"/>
            <a:ext cx="828000" cy="956388"/>
          </a:xfrm>
          <a:prstGeom prst="roundRect">
            <a:avLst>
              <a:gd name="adj" fmla="val 12181"/>
            </a:avLst>
          </a:prstGeom>
          <a:gradFill>
            <a:gsLst>
              <a:gs pos="35000">
                <a:srgbClr val="8661C5"/>
              </a:gs>
              <a:gs pos="5000">
                <a:srgbClr val="C03BC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C</a:t>
            </a:r>
          </a:p>
        </p:txBody>
      </p:sp>
      <p:sp>
        <p:nvSpPr>
          <p:cNvPr id="46" name="Rectangle 45">
            <a:extLst>
              <a:ext uri="{FF2B5EF4-FFF2-40B4-BE49-F238E27FC236}">
                <a16:creationId xmlns:a16="http://schemas.microsoft.com/office/drawing/2014/main" id="{40225E46-636A-E055-B74F-7DA0F5B4FAF5}"/>
              </a:ext>
            </a:extLst>
          </p:cNvPr>
          <p:cNvSpPr/>
          <p:nvPr/>
        </p:nvSpPr>
        <p:spPr>
          <a:xfrm>
            <a:off x="1939037" y="4567259"/>
            <a:ext cx="1489902" cy="969496"/>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kumimoji="0" lang="en-US" sz="1400" u="none" strike="noStrike" kern="1200" cap="none" spc="0" normalizeH="0" baseline="0" noProof="0">
                <a:ln>
                  <a:noFill/>
                </a:ln>
                <a:effectLst/>
                <a:uLnTx/>
                <a:uFillTx/>
                <a:latin typeface="Segoe UI" panose="020B0502040204020203" pitchFamily="34" charset="0"/>
                <a:cs typeface="Segoe UI" panose="020B0502040204020203" pitchFamily="34" charset="0"/>
              </a:rPr>
              <a:t>Communicate directly with employees to support landing the change</a:t>
            </a:r>
          </a:p>
        </p:txBody>
      </p:sp>
      <p:sp>
        <p:nvSpPr>
          <p:cNvPr id="32" name="Title 1">
            <a:extLst>
              <a:ext uri="{FF2B5EF4-FFF2-40B4-BE49-F238E27FC236}">
                <a16:creationId xmlns:a16="http://schemas.microsoft.com/office/drawing/2014/main" id="{DC7D3573-BF71-14EF-B3C3-44F8A0BEE400}"/>
              </a:ext>
            </a:extLst>
          </p:cNvPr>
          <p:cNvSpPr txBox="1">
            <a:spLocks/>
          </p:cNvSpPr>
          <p:nvPr/>
        </p:nvSpPr>
        <p:spPr>
          <a:xfrm>
            <a:off x="4310342" y="1661150"/>
            <a:ext cx="3384000" cy="349702"/>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spcBef>
                <a:spcPts val="0"/>
              </a:spcBef>
              <a:spcAft>
                <a:spcPct val="0"/>
              </a:spcAft>
              <a:buClr>
                <a:srgbClr val="DC3C00"/>
              </a:buClr>
              <a:buSzTx/>
              <a:buFontTx/>
              <a:buNone/>
              <a:tabLst/>
              <a:defRPr/>
            </a:pP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Executive Sponsors </a:t>
            </a:r>
            <a:r>
              <a:rPr kumimoji="0" lang="en-US" b="1" i="0" u="none" strike="noStrike" kern="1200" cap="none" spc="0" normalizeH="0" baseline="0" noProof="0">
                <a:ln>
                  <a:noFill/>
                </a:ln>
                <a:solidFill>
                  <a:schemeClr val="accent2"/>
                </a:solidFill>
                <a:effectLst/>
                <a:uLnTx/>
                <a:uFillTx/>
                <a:latin typeface="Segoe UI Semibold" panose="020B0402040204020203" pitchFamily="34" charset="0"/>
                <a:ea typeface="+mn-ea"/>
                <a:cs typeface="Segoe UI Semibold" panose="020B0402040204020203" pitchFamily="34" charset="0"/>
              </a:rPr>
              <a:t>should:</a:t>
            </a:r>
          </a:p>
        </p:txBody>
      </p:sp>
      <p:sp>
        <p:nvSpPr>
          <p:cNvPr id="31" name="Rectangle 30">
            <a:extLst>
              <a:ext uri="{FF2B5EF4-FFF2-40B4-BE49-F238E27FC236}">
                <a16:creationId xmlns:a16="http://schemas.microsoft.com/office/drawing/2014/main" id="{8EA74B79-BD38-8D7C-3E81-ED354CB0EE1A}"/>
              </a:ext>
            </a:extLst>
          </p:cNvPr>
          <p:cNvSpPr/>
          <p:nvPr/>
        </p:nvSpPr>
        <p:spPr>
          <a:xfrm>
            <a:off x="4310342" y="2088058"/>
            <a:ext cx="3803315" cy="3262432"/>
          </a:xfrm>
          <a:prstGeom prst="rect">
            <a:avLst/>
          </a:prstGeom>
        </p:spPr>
        <p:txBody>
          <a:bodyPr wrap="square" lIns="0" tIns="0" rIns="0" bIns="0" anchor="t">
            <a:spAutoFit/>
          </a:bodyPr>
          <a:lstStyle/>
          <a:p>
            <a:pPr marL="252000" marR="0" lvl="1" indent="-252000" defTabSz="488950" fontAlgn="base">
              <a:spcBef>
                <a:spcPts val="1200"/>
              </a:spcBef>
              <a:buClrTx/>
              <a:buSzPct val="90000"/>
              <a:buFont typeface=".PingFang SC Regular"/>
              <a:buChar char="・"/>
              <a:tabLst/>
              <a:defRPr/>
            </a:pPr>
            <a:r>
              <a:rPr lang="en-NZ" sz="1400" dirty="0">
                <a:latin typeface="Segoe UI" panose="020B0502040204020203" pitchFamily="34" charset="0"/>
                <a:cs typeface="Segoe UI" panose="020B0502040204020203" pitchFamily="34" charset="0"/>
              </a:rPr>
              <a:t>Help the project team identify and prioritize their top business needs. Encourage shared planning between user enablement and technical implementation teams. </a:t>
            </a:r>
            <a:endParaRPr lang="en-US" sz="1400" dirty="0">
              <a:latin typeface="Segoe UI" panose="020B0502040204020203" pitchFamily="34" charset="0"/>
              <a:cs typeface="Segoe UI" panose="020B0502040204020203" pitchFamily="34" charset="0"/>
            </a:endParaRPr>
          </a:p>
          <a:p>
            <a:pPr marL="252000" marR="0" lvl="1" indent="-252000" defTabSz="488950" fontAlgn="base">
              <a:spcBef>
                <a:spcPts val="1200"/>
              </a:spcBef>
              <a:buClrTx/>
              <a:buSzPct val="90000"/>
              <a:buFont typeface=".PingFang SC Regular"/>
              <a:buChar char="・"/>
              <a:tabLst/>
              <a:defRPr/>
            </a:pPr>
            <a:r>
              <a:rPr lang="en-NZ" sz="1400" dirty="0">
                <a:latin typeface="Segoe UI" panose="020B0502040204020203" pitchFamily="34" charset="0"/>
                <a:cs typeface="Segoe UI" panose="020B0502040204020203" pitchFamily="34" charset="0"/>
              </a:rPr>
              <a:t>Play a role in communicating the vision to leaders across the organization.</a:t>
            </a:r>
          </a:p>
          <a:p>
            <a:pPr marL="252000" marR="0" lvl="1" indent="-252000" defTabSz="488950" fontAlgn="base">
              <a:spcBef>
                <a:spcPts val="1200"/>
              </a:spcBef>
              <a:buClrTx/>
              <a:buSzPct val="90000"/>
              <a:buFont typeface=".PingFang SC Regular"/>
              <a:buChar char="・"/>
              <a:tabLst/>
              <a:defRPr/>
            </a:pPr>
            <a:r>
              <a:rPr lang="en-NZ" sz="1400" dirty="0">
                <a:latin typeface="Segoe UI" panose="020B0502040204020203" pitchFamily="34" charset="0"/>
                <a:cs typeface="Segoe UI" panose="020B0502040204020203" pitchFamily="34" charset="0"/>
              </a:rPr>
              <a:t>Actively participate in and use the Copilot capabilities to help drive and reinforce enablement.</a:t>
            </a:r>
            <a:endParaRPr lang="en-US" sz="1400" dirty="0">
              <a:latin typeface="Segoe UI" panose="020B0502040204020203" pitchFamily="34" charset="0"/>
              <a:cs typeface="Segoe UI" panose="020B0502040204020203" pitchFamily="34" charset="0"/>
            </a:endParaRPr>
          </a:p>
          <a:p>
            <a:pPr marL="252000" marR="0" lvl="1" indent="-252000" defTabSz="488950" fontAlgn="base">
              <a:spcBef>
                <a:spcPts val="1200"/>
              </a:spcBef>
              <a:buClrTx/>
              <a:buSzPct val="90000"/>
              <a:buFont typeface=".PingFang SC Regular"/>
              <a:buChar char="・"/>
              <a:tabLst/>
              <a:defRPr/>
            </a:pPr>
            <a:r>
              <a:rPr lang="en-US" sz="1400" dirty="0">
                <a:latin typeface="Segoe UI" panose="020B0502040204020203" pitchFamily="34" charset="0"/>
                <a:cs typeface="Segoe UI" panose="020B0502040204020203" pitchFamily="34" charset="0"/>
              </a:rPr>
              <a:t>Promote the enablement program. </a:t>
            </a:r>
            <a:r>
              <a:rPr lang="en-US" sz="1400" dirty="0">
                <a:latin typeface="Segoe UI"/>
                <a:cs typeface="Segoe UI"/>
              </a:rPr>
              <a:t>Studies show engaged employees are </a:t>
            </a:r>
            <a:r>
              <a:rPr lang="en-US" sz="1400" dirty="0">
                <a:solidFill>
                  <a:srgbClr val="8661C5"/>
                </a:solidFill>
                <a:latin typeface="Segoe UI Semibold"/>
                <a:cs typeface="Segoe UI"/>
              </a:rPr>
              <a:t>2.6x</a:t>
            </a:r>
            <a:r>
              <a:rPr lang="en-US" sz="1400" baseline="30000" dirty="0">
                <a:solidFill>
                  <a:srgbClr val="8661C5"/>
                </a:solidFill>
                <a:latin typeface="Segoe UI Semibold"/>
                <a:cs typeface="Segoe UI"/>
              </a:rPr>
              <a:t>1</a:t>
            </a:r>
            <a:r>
              <a:rPr lang="en-US" sz="1400" dirty="0">
                <a:latin typeface="Segoe UI"/>
                <a:cs typeface="Segoe UI"/>
              </a:rPr>
              <a:t> more likely to fully support a successful AI transformation.</a:t>
            </a:r>
            <a:endParaRPr lang="en-US" sz="1400" dirty="0">
              <a:latin typeface="Segoe UI" panose="020B0502040204020203" pitchFamily="34" charset="0"/>
              <a:cs typeface="Segoe UI" panose="020B0502040204020203" pitchFamily="34" charset="0"/>
            </a:endParaRPr>
          </a:p>
        </p:txBody>
      </p:sp>
      <p:sp>
        <p:nvSpPr>
          <p:cNvPr id="33" name="TextBox 32">
            <a:extLst>
              <a:ext uri="{FF2B5EF4-FFF2-40B4-BE49-F238E27FC236}">
                <a16:creationId xmlns:a16="http://schemas.microsoft.com/office/drawing/2014/main" id="{8331F148-17AB-E53E-6251-A2F31F144CFF}"/>
              </a:ext>
            </a:extLst>
          </p:cNvPr>
          <p:cNvSpPr txBox="1"/>
          <p:nvPr/>
        </p:nvSpPr>
        <p:spPr>
          <a:xfrm>
            <a:off x="8697129" y="1661150"/>
            <a:ext cx="2656671" cy="349702"/>
          </a:xfrm>
          <a:prstGeom prst="rect">
            <a:avLst/>
          </a:prstGeom>
          <a:noFill/>
        </p:spPr>
        <p:txBody>
          <a:bodyPr wrap="square" lIns="0" t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Executive Sponsors </a:t>
            </a:r>
            <a:r>
              <a:rPr kumimoji="0" lang="en-US" b="1" i="0" u="none" strike="noStrike" kern="1200" cap="none" spc="0" normalizeH="0" baseline="0" noProof="0">
                <a:ln>
                  <a:noFill/>
                </a:ln>
                <a:solidFill>
                  <a:schemeClr val="accent2"/>
                </a:solidFill>
                <a:effectLst/>
                <a:uLnTx/>
                <a:uFillTx/>
                <a:latin typeface="Segoe UI Semibold" panose="020B0402040204020203" pitchFamily="34" charset="0"/>
                <a:ea typeface="+mn-ea"/>
                <a:cs typeface="Segoe UI Semibold" panose="020B0402040204020203" pitchFamily="34" charset="0"/>
              </a:rPr>
              <a:t>may:</a:t>
            </a:r>
          </a:p>
        </p:txBody>
      </p:sp>
      <p:sp>
        <p:nvSpPr>
          <p:cNvPr id="34" name="Rectangle 33">
            <a:extLst>
              <a:ext uri="{FF2B5EF4-FFF2-40B4-BE49-F238E27FC236}">
                <a16:creationId xmlns:a16="http://schemas.microsoft.com/office/drawing/2014/main" id="{6F1A790A-7A76-642B-8DD3-980DE83A6970}"/>
              </a:ext>
            </a:extLst>
          </p:cNvPr>
          <p:cNvSpPr/>
          <p:nvPr/>
        </p:nvSpPr>
        <p:spPr>
          <a:xfrm>
            <a:off x="8697129" y="2088058"/>
            <a:ext cx="2580331" cy="2031325"/>
          </a:xfrm>
          <a:prstGeom prst="rect">
            <a:avLst/>
          </a:prstGeom>
        </p:spPr>
        <p:txBody>
          <a:bodyPr wrap="square" lIns="0" tIns="0" rIns="0" bIns="0" anchor="t">
            <a:spAutoFit/>
          </a:bodyPr>
          <a:lstStyle/>
          <a:p>
            <a:pPr marL="252000" lvl="1" indent="-252000" defTabSz="488950" fontAlgn="base">
              <a:spcBef>
                <a:spcPts val="1200"/>
              </a:spcBef>
              <a:buSzPct val="90000"/>
              <a:buFont typeface=".PingFang SC Regular"/>
              <a:buChar char="・"/>
              <a:defRPr/>
            </a:pPr>
            <a:r>
              <a:rPr lang="en-US" sz="1400"/>
              <a:t>Lead or participate in the organizational AI Council.</a:t>
            </a:r>
          </a:p>
          <a:p>
            <a:pPr marL="252000" lvl="1" indent="-252000" defTabSz="488950" fontAlgn="base">
              <a:spcBef>
                <a:spcPts val="1200"/>
              </a:spcBef>
              <a:buSzPct val="90000"/>
              <a:buFont typeface=".PingFang SC Regular"/>
              <a:buChar char="・"/>
              <a:defRPr/>
            </a:pPr>
            <a:r>
              <a:rPr lang="en-US" sz="1400"/>
              <a:t>Have purchasing authority for licenses or services from supporting suppliers. </a:t>
            </a:r>
          </a:p>
          <a:p>
            <a:pPr marL="252000" lvl="1" indent="-252000" defTabSz="488950" fontAlgn="base">
              <a:spcBef>
                <a:spcPts val="1200"/>
              </a:spcBef>
              <a:buSzPct val="90000"/>
              <a:buFont typeface=".PingFang SC Regular"/>
              <a:buChar char="・"/>
              <a:defRPr/>
            </a:pPr>
            <a:r>
              <a:rPr lang="en-US" sz="1400"/>
              <a:t>Be directly accountable for Microsoft 365 or broader digital workplace initiatives. </a:t>
            </a:r>
          </a:p>
        </p:txBody>
      </p:sp>
      <p:cxnSp>
        <p:nvCxnSpPr>
          <p:cNvPr id="35" name="Straight Connector 34">
            <a:extLst>
              <a:ext uri="{FF2B5EF4-FFF2-40B4-BE49-F238E27FC236}">
                <a16:creationId xmlns:a16="http://schemas.microsoft.com/office/drawing/2014/main" id="{83E52D76-EC1C-CF16-EF8B-037F4F3EF1E2}"/>
              </a:ext>
              <a:ext uri="{C183D7F6-B498-43B3-948B-1728B52AA6E4}">
                <adec:decorative xmlns:adec="http://schemas.microsoft.com/office/drawing/2017/decorative" val="1"/>
              </a:ext>
            </a:extLst>
          </p:cNvPr>
          <p:cNvCxnSpPr>
            <a:cxnSpLocks/>
          </p:cNvCxnSpPr>
          <p:nvPr/>
        </p:nvCxnSpPr>
        <p:spPr>
          <a:xfrm>
            <a:off x="8393900" y="1721261"/>
            <a:ext cx="0" cy="3862572"/>
          </a:xfrm>
          <a:prstGeom prst="line">
            <a:avLst/>
          </a:prstGeom>
          <a:noFill/>
          <a:ln w="6350" cap="flat" cmpd="sng" algn="ctr">
            <a:solidFill>
              <a:srgbClr val="B2B2B2"/>
            </a:solidFill>
            <a:prstDash val="solid"/>
            <a:miter lim="800000"/>
          </a:ln>
          <a:effectLst/>
        </p:spPr>
      </p:cxnSp>
      <p:sp>
        <p:nvSpPr>
          <p:cNvPr id="2" name="TextBox 1">
            <a:extLst>
              <a:ext uri="{FF2B5EF4-FFF2-40B4-BE49-F238E27FC236}">
                <a16:creationId xmlns:a16="http://schemas.microsoft.com/office/drawing/2014/main" id="{E078E3C4-D317-7FB7-394A-5CC8B4FCD56F}"/>
              </a:ext>
            </a:extLst>
          </p:cNvPr>
          <p:cNvSpPr txBox="1"/>
          <p:nvPr/>
        </p:nvSpPr>
        <p:spPr>
          <a:xfrm>
            <a:off x="443345" y="6473536"/>
            <a:ext cx="5652655" cy="230832"/>
          </a:xfrm>
          <a:prstGeom prst="rect">
            <a:avLst/>
          </a:prstGeom>
          <a:noFill/>
        </p:spPr>
        <p:txBody>
          <a:bodyPr wrap="square" rtlCol="0">
            <a:spAutoFit/>
          </a:bodyPr>
          <a:lstStyle/>
          <a:p>
            <a:r>
              <a:rPr lang="en-US" sz="900" baseline="30000"/>
              <a:t>1</a:t>
            </a:r>
            <a:r>
              <a:rPr lang="en-US" sz="900" i="1">
                <a:solidFill>
                  <a:srgbClr val="8661C5"/>
                </a:solidFill>
                <a:hlinkClick r:id="rId3">
                  <a:extLst>
                    <a:ext uri="{A12FA001-AC4F-418D-AE19-62706E023703}">
                      <ahyp:hlinkClr xmlns:ahyp="http://schemas.microsoft.com/office/drawing/2018/hyperlinkcolor" val="tx"/>
                    </a:ext>
                  </a:extLst>
                </a:hlinkClick>
              </a:rPr>
              <a:t>The state of AI change readiness eBook</a:t>
            </a:r>
            <a:r>
              <a:rPr lang="en-US" sz="900"/>
              <a:t>, Microsoft Viva People Science</a:t>
            </a:r>
          </a:p>
        </p:txBody>
      </p:sp>
    </p:spTree>
    <p:extLst>
      <p:ext uri="{BB962C8B-B14F-4D97-AF65-F5344CB8AC3E}">
        <p14:creationId xmlns:p14="http://schemas.microsoft.com/office/powerpoint/2010/main" val="10098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8F2A6696-02ED-27B5-1B24-32D70B4216C9}"/>
              </a:ext>
              <a:ext uri="{C183D7F6-B498-43B3-948B-1728B52AA6E4}">
                <adec:decorative xmlns:adec="http://schemas.microsoft.com/office/drawing/2017/decorative" val="1"/>
              </a:ext>
            </a:extLst>
          </p:cNvPr>
          <p:cNvSpPr/>
          <p:nvPr/>
        </p:nvSpPr>
        <p:spPr bwMode="auto">
          <a:xfrm>
            <a:off x="537026" y="925886"/>
            <a:ext cx="11117948" cy="5360614"/>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6" name="Title 1">
            <a:extLst>
              <a:ext uri="{FF2B5EF4-FFF2-40B4-BE49-F238E27FC236}">
                <a16:creationId xmlns:a16="http://schemas.microsoft.com/office/drawing/2014/main" id="{B40EBC98-C787-FC43-B1E1-6F8E7577E9F4}"/>
              </a:ext>
            </a:extLst>
          </p:cNvPr>
          <p:cNvSpPr txBox="1">
            <a:spLocks noGrp="1"/>
          </p:cNvSpPr>
          <p:nvPr>
            <p:ph type="title" idx="4294967295"/>
          </p:nvPr>
        </p:nvSpPr>
        <p:spPr>
          <a:xfrm>
            <a:off x="693736" y="339725"/>
            <a:ext cx="10804525" cy="4429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kumimoji="0" lang="en-NZ" sz="3200" b="1" i="0" u="none" strike="noStrike" kern="1200" cap="none" spc="0" normalizeH="0" baseline="0" noProof="0">
                <a:ln w="3175">
                  <a:noFill/>
                </a:ln>
                <a:solidFill>
                  <a:srgbClr val="000000"/>
                </a:solidFill>
                <a:effectLst/>
                <a:uLnTx/>
                <a:uFillTx/>
                <a:latin typeface="Segoe UI Semibold"/>
                <a:cs typeface="Segoe UI Semibold"/>
              </a:rPr>
              <a:t>Identify </a:t>
            </a:r>
            <a:r>
              <a:rPr lang="en-NZ" sz="3200" b="1">
                <a:solidFill>
                  <a:srgbClr val="000000"/>
                </a:solidFill>
                <a:latin typeface="Segoe UI Semibold"/>
                <a:cs typeface="Segoe UI Semibold"/>
              </a:rPr>
              <a:t>Flight Crew team</a:t>
            </a:r>
            <a:r>
              <a:rPr kumimoji="0" lang="en-NZ" sz="3200" b="1" i="0" u="none" strike="noStrike" kern="1200" cap="none" spc="0" normalizeH="0" baseline="0" noProof="0">
                <a:ln w="3175">
                  <a:noFill/>
                </a:ln>
                <a:solidFill>
                  <a:srgbClr val="000000"/>
                </a:solidFill>
                <a:effectLst/>
                <a:uLnTx/>
                <a:uFillTx/>
                <a:latin typeface="Segoe UI Semibold"/>
                <a:cs typeface="Segoe UI Semibold"/>
              </a:rPr>
              <a:t> members</a:t>
            </a:r>
          </a:p>
        </p:txBody>
      </p:sp>
      <p:graphicFrame>
        <p:nvGraphicFramePr>
          <p:cNvPr id="8" name="Table 7">
            <a:extLst>
              <a:ext uri="{FF2B5EF4-FFF2-40B4-BE49-F238E27FC236}">
                <a16:creationId xmlns:a16="http://schemas.microsoft.com/office/drawing/2014/main" id="{A03E81E4-B0BB-5D4C-83E1-E0E35F3A8962}"/>
              </a:ext>
            </a:extLst>
          </p:cNvPr>
          <p:cNvGraphicFramePr>
            <a:graphicFrameLocks noGrp="1"/>
          </p:cNvGraphicFramePr>
          <p:nvPr>
            <p:extLst>
              <p:ext uri="{D42A27DB-BD31-4B8C-83A1-F6EECF244321}">
                <p14:modId xmlns:p14="http://schemas.microsoft.com/office/powerpoint/2010/main" val="3191509734"/>
              </p:ext>
            </p:extLst>
          </p:nvPr>
        </p:nvGraphicFramePr>
        <p:xfrm>
          <a:off x="806506" y="1180743"/>
          <a:ext cx="10578987" cy="4973688"/>
        </p:xfrm>
        <a:graphic>
          <a:graphicData uri="http://schemas.openxmlformats.org/drawingml/2006/table">
            <a:tbl>
              <a:tblPr firstRow="1">
                <a:tableStyleId>{0505E3EF-67EA-436B-97B2-0124C06EBD24}</a:tableStyleId>
              </a:tblPr>
              <a:tblGrid>
                <a:gridCol w="1483920">
                  <a:extLst>
                    <a:ext uri="{9D8B030D-6E8A-4147-A177-3AD203B41FA5}">
                      <a16:colId xmlns:a16="http://schemas.microsoft.com/office/drawing/2014/main" val="690375846"/>
                    </a:ext>
                  </a:extLst>
                </a:gridCol>
                <a:gridCol w="4304583">
                  <a:extLst>
                    <a:ext uri="{9D8B030D-6E8A-4147-A177-3AD203B41FA5}">
                      <a16:colId xmlns:a16="http://schemas.microsoft.com/office/drawing/2014/main" val="370522775"/>
                    </a:ext>
                  </a:extLst>
                </a:gridCol>
                <a:gridCol w="1905937">
                  <a:extLst>
                    <a:ext uri="{9D8B030D-6E8A-4147-A177-3AD203B41FA5}">
                      <a16:colId xmlns:a16="http://schemas.microsoft.com/office/drawing/2014/main" val="2948598737"/>
                    </a:ext>
                  </a:extLst>
                </a:gridCol>
                <a:gridCol w="2884547">
                  <a:extLst>
                    <a:ext uri="{9D8B030D-6E8A-4147-A177-3AD203B41FA5}">
                      <a16:colId xmlns:a16="http://schemas.microsoft.com/office/drawing/2014/main" val="1194046653"/>
                    </a:ext>
                  </a:extLst>
                </a:gridCol>
              </a:tblGrid>
              <a:tr h="307206">
                <a:tc>
                  <a:txBody>
                    <a:bodyPr/>
                    <a:lstStyle/>
                    <a:p>
                      <a:pPr algn="l">
                        <a:lnSpc>
                          <a:spcPct val="100000"/>
                        </a:lnSpc>
                      </a:pPr>
                      <a:r>
                        <a:rPr lang="en-US" sz="1200" b="1" i="0" kern="1200" dirty="0">
                          <a:ln w="3175">
                            <a:noFill/>
                          </a:ln>
                          <a:solidFill>
                            <a:schemeClr val="accent2"/>
                          </a:solidFill>
                          <a:latin typeface="Segoe UI Semibold"/>
                          <a:cs typeface="Segoe UI Semibold"/>
                        </a:rPr>
                        <a:t>Key roles</a:t>
                      </a:r>
                      <a:endParaRPr lang="en-US" sz="1200" b="1" i="0" kern="1200" dirty="0">
                        <a:ln w="3175">
                          <a:noFill/>
                        </a:ln>
                        <a:solidFill>
                          <a:schemeClr val="accent2"/>
                        </a:solidFill>
                        <a:latin typeface="Segoe UI Semibold"/>
                        <a:ea typeface="+mn-ea"/>
                        <a:cs typeface="Segoe UI Semibold"/>
                      </a:endParaRPr>
                    </a:p>
                  </a:txBody>
                  <a:tcPr marL="89642" marR="89642"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ln w="3175">
                            <a:noFill/>
                          </a:ln>
                          <a:solidFill>
                            <a:schemeClr val="accent2"/>
                          </a:solidFill>
                          <a:latin typeface="Segoe UI Semibold"/>
                          <a:cs typeface="Segoe UI Semibold"/>
                        </a:rPr>
                        <a:t>Responsibilities</a:t>
                      </a:r>
                      <a:endParaRPr lang="en-US" sz="1200" b="1" i="0" kern="1200" dirty="0">
                        <a:ln w="3175">
                          <a:noFill/>
                        </a:ln>
                        <a:solidFill>
                          <a:schemeClr val="accent2"/>
                        </a:solidFill>
                        <a:latin typeface="Segoe UI Semibold"/>
                        <a:ea typeface="+mn-ea"/>
                        <a:cs typeface="Segoe UI Semibold"/>
                      </a:endParaRPr>
                    </a:p>
                  </a:txBody>
                  <a:tcPr marL="143428" marR="0"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200" b="1" i="0" kern="1200" dirty="0">
                          <a:ln w="3175">
                            <a:noFill/>
                          </a:ln>
                          <a:solidFill>
                            <a:schemeClr val="accent2"/>
                          </a:solidFill>
                          <a:latin typeface="Segoe UI Semibold"/>
                          <a:cs typeface="Segoe UI Semibold"/>
                        </a:rPr>
                        <a:t>Department</a:t>
                      </a:r>
                      <a:endParaRPr lang="en-US" sz="1200" b="1" i="0" kern="1200" dirty="0">
                        <a:ln w="3175">
                          <a:noFill/>
                        </a:ln>
                        <a:solidFill>
                          <a:schemeClr val="accent2"/>
                        </a:solidFill>
                        <a:latin typeface="Segoe UI Semibold"/>
                        <a:ea typeface="+mn-ea"/>
                        <a:cs typeface="Segoe UI Semibold"/>
                      </a:endParaRPr>
                    </a:p>
                  </a:txBody>
                  <a:tcPr marL="143428" marR="143428"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200" b="1" i="0" kern="1200" dirty="0">
                          <a:ln w="3175">
                            <a:noFill/>
                          </a:ln>
                          <a:solidFill>
                            <a:schemeClr val="accent2"/>
                          </a:solidFill>
                          <a:latin typeface="Segoe UI Semibold"/>
                          <a:ea typeface="+mn-ea"/>
                          <a:cs typeface="Segoe UI Semibold"/>
                        </a:rPr>
                        <a:t>Team member identified for role</a:t>
                      </a:r>
                    </a:p>
                  </a:txBody>
                  <a:tcPr marL="143428" marR="143428"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2787202"/>
                  </a:ext>
                </a:extLst>
              </a:tr>
              <a:tr h="580011">
                <a:tc>
                  <a:txBody>
                    <a:bodyPr/>
                    <a:lstStyle/>
                    <a:p>
                      <a:pPr marL="0" algn="l" defTabSz="932559" rtl="0" eaLnBrk="1" latinLnBrk="0" hangingPunct="1">
                        <a:lnSpc>
                          <a:spcPct val="100000"/>
                        </a:lnSpc>
                      </a:pPr>
                      <a:r>
                        <a:rPr lang="en-US" sz="1000" b="1" i="0" kern="1200" dirty="0">
                          <a:latin typeface="Segoe UI Semibold"/>
                          <a:cs typeface="Segoe UI Semibold"/>
                        </a:rPr>
                        <a:t>Executive Sponsor</a:t>
                      </a:r>
                      <a:endParaRPr lang="en-US" sz="1000" b="1" i="0" kern="1200" dirty="0">
                        <a:solidFill>
                          <a:srgbClr val="0278D4"/>
                        </a:solidFill>
                        <a:latin typeface="Segoe UI Semibold"/>
                        <a:ea typeface="+mn-ea"/>
                        <a:cs typeface="Segoe UI Semibold"/>
                      </a:endParaRPr>
                    </a:p>
                  </a:txBody>
                  <a:tcPr marL="89642" marR="89642"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900" b="0" i="1" kern="1200" dirty="0">
                          <a:solidFill>
                            <a:schemeClr val="bg1">
                              <a:lumMod val="50000"/>
                            </a:schemeClr>
                          </a:solidFill>
                          <a:latin typeface="Segoe UI"/>
                          <a:ea typeface="Segoe UI" pitchFamily="34" charset="0"/>
                          <a:cs typeface="Segoe UI"/>
                        </a:rPr>
                        <a:t>Send Microsoft Launch announcement. Help identify and prioritize top HR needs. Connect monthly with HR and IT leaders across the organization.</a:t>
                      </a:r>
                    </a:p>
                    <a:p>
                      <a:pPr marL="0" marR="0" lvl="0" indent="0" algn="l" defTabSz="932559" rtl="0" eaLnBrk="1" fontAlgn="auto" latinLnBrk="0" hangingPunct="1">
                        <a:lnSpc>
                          <a:spcPct val="100000"/>
                        </a:lnSpc>
                        <a:spcBef>
                          <a:spcPts val="0"/>
                        </a:spcBef>
                        <a:spcAft>
                          <a:spcPts val="0"/>
                        </a:spcAft>
                        <a:buClrTx/>
                        <a:buSzTx/>
                        <a:buFontTx/>
                        <a:buNone/>
                        <a:tabLst/>
                        <a:defRPr/>
                      </a:pPr>
                      <a:r>
                        <a:rPr lang="en-US" sz="900" b="0" i="1" kern="1200" dirty="0">
                          <a:solidFill>
                            <a:schemeClr val="bg1">
                              <a:lumMod val="50000"/>
                            </a:schemeClr>
                          </a:solidFill>
                          <a:latin typeface="Segoe UI"/>
                          <a:ea typeface="Segoe UI" pitchFamily="34" charset="0"/>
                          <a:cs typeface="Segoe UI"/>
                        </a:rPr>
                        <a:t>Actively participate in and use the Microsoft 365 capabilities to help drive and reinforce adoption</a:t>
                      </a:r>
                    </a:p>
                  </a:txBody>
                  <a:tcPr marL="91403" marR="0"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r>
                        <a:rPr lang="en-US" sz="900" b="0" i="1" kern="1200" dirty="0">
                          <a:solidFill>
                            <a:schemeClr val="bg1">
                              <a:lumMod val="50000"/>
                            </a:schemeClr>
                          </a:solidFill>
                          <a:latin typeface="Segoe UI"/>
                          <a:ea typeface="Segoe UI" pitchFamily="34" charset="0"/>
                          <a:cs typeface="Segoe UI"/>
                        </a:rPr>
                        <a:t>VP, HR</a:t>
                      </a:r>
                    </a:p>
                  </a:txBody>
                  <a:tcPr marL="143428" marR="143428"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rtl="0" eaLnBrk="1" latinLnBrk="0" hangingPunct="1">
                        <a:lnSpc>
                          <a:spcPct val="100000"/>
                        </a:lnSpc>
                      </a:pPr>
                      <a:r>
                        <a:rPr lang="en-US" sz="900" b="0" i="1" kern="1200">
                          <a:solidFill>
                            <a:schemeClr val="bg1">
                              <a:lumMod val="50000"/>
                            </a:schemeClr>
                          </a:solidFill>
                          <a:latin typeface="Segoe UI"/>
                          <a:ea typeface="Segoe UI" pitchFamily="34" charset="0"/>
                          <a:cs typeface="Segoe UI"/>
                        </a:rPr>
                        <a:t>[Name], [name], [name]</a:t>
                      </a:r>
                    </a:p>
                  </a:txBody>
                  <a:tcPr marL="143428" marR="143428"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3554">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000" b="1" i="0" kern="1200" dirty="0">
                          <a:latin typeface="Segoe UI Semibold"/>
                          <a:cs typeface="Segoe UI Semibold"/>
                        </a:rPr>
                        <a:t>Success Owner</a:t>
                      </a:r>
                      <a:endParaRPr lang="en-US" sz="1000" b="1" i="0" kern="1200" dirty="0">
                        <a:solidFill>
                          <a:srgbClr val="0278D4"/>
                        </a:solidFill>
                        <a:latin typeface="Segoe UI Semibold"/>
                        <a:ea typeface="+mn-ea"/>
                        <a:cs typeface="Segoe UI Semibold"/>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3554">
                <a:tc>
                  <a:txBody>
                    <a:bodyPr/>
                    <a:lstStyle/>
                    <a:p>
                      <a:pPr marL="0" algn="l" defTabSz="932559" rtl="0" eaLnBrk="1" latinLnBrk="0" hangingPunct="1">
                        <a:lnSpc>
                          <a:spcPct val="100000"/>
                        </a:lnSpc>
                      </a:pPr>
                      <a:r>
                        <a:rPr lang="en-US" sz="1000" b="1" i="0" kern="1200" dirty="0">
                          <a:latin typeface="Segoe UI Semibold"/>
                          <a:cs typeface="Segoe UI Semibold"/>
                        </a:rPr>
                        <a:t>Program Manager</a:t>
                      </a:r>
                      <a:endParaRPr lang="en-US" sz="1000" b="1" i="0" kern="1200" dirty="0">
                        <a:solidFill>
                          <a:srgbClr val="0278D4"/>
                        </a:solidFill>
                        <a:latin typeface="Segoe UI Semibold"/>
                        <a:ea typeface="+mn-ea"/>
                        <a:cs typeface="Segoe UI Semibold"/>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390172"/>
                  </a:ext>
                </a:extLst>
              </a:tr>
              <a:tr h="453554">
                <a:tc>
                  <a:txBody>
                    <a:bodyPr/>
                    <a:lstStyle/>
                    <a:p>
                      <a:pPr marL="0" algn="l" defTabSz="932559" rtl="0" eaLnBrk="1" latinLnBrk="0" hangingPunct="1">
                        <a:lnSpc>
                          <a:spcPct val="100000"/>
                        </a:lnSpc>
                      </a:pPr>
                      <a:r>
                        <a:rPr lang="en-US" sz="1000" b="1" i="0" kern="1200" dirty="0">
                          <a:latin typeface="Segoe UI Semibold"/>
                          <a:cs typeface="Segoe UI Semibold"/>
                        </a:rPr>
                        <a:t>Champions</a:t>
                      </a:r>
                      <a:endParaRPr lang="en-US" sz="1000" b="1" i="0" kern="1200" dirty="0">
                        <a:solidFill>
                          <a:srgbClr val="0278D4"/>
                        </a:solidFill>
                        <a:latin typeface="Segoe UI Semibold"/>
                        <a:ea typeface="+mn-ea"/>
                        <a:cs typeface="Segoe UI Semibold"/>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3554">
                <a:tc>
                  <a:txBody>
                    <a:bodyPr/>
                    <a:lstStyle/>
                    <a:p>
                      <a:pPr marL="0" algn="l" defTabSz="932559" rtl="0" eaLnBrk="1" latinLnBrk="0" hangingPunct="1">
                        <a:lnSpc>
                          <a:spcPct val="100000"/>
                        </a:lnSpc>
                      </a:pPr>
                      <a:r>
                        <a:rPr lang="en-US" sz="1000" b="1" i="0" kern="1200" dirty="0">
                          <a:latin typeface="Segoe UI Semibold"/>
                          <a:cs typeface="Segoe UI Semibold"/>
                        </a:rPr>
                        <a:t>Training Lead</a:t>
                      </a:r>
                      <a:endParaRPr lang="en-US" sz="1000" b="1" i="0" kern="1200" dirty="0">
                        <a:solidFill>
                          <a:srgbClr val="0278D4"/>
                        </a:solidFill>
                        <a:latin typeface="Segoe UI Semibold"/>
                        <a:ea typeface="+mn-ea"/>
                        <a:cs typeface="Segoe UI Semibold"/>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3554">
                <a:tc>
                  <a:txBody>
                    <a:bodyPr/>
                    <a:lstStyle/>
                    <a:p>
                      <a:pPr marL="0" algn="l" defTabSz="932559" rtl="0" eaLnBrk="1" latinLnBrk="0" hangingPunct="1">
                        <a:lnSpc>
                          <a:spcPct val="100000"/>
                        </a:lnSpc>
                      </a:pPr>
                      <a:r>
                        <a:rPr lang="en-US" sz="1000" b="1" i="0" kern="1200" dirty="0">
                          <a:latin typeface="Segoe UI Semibold"/>
                          <a:cs typeface="Segoe UI Semibold"/>
                        </a:rPr>
                        <a:t>Department Leads (Stakeholders)</a:t>
                      </a:r>
                      <a:endParaRPr lang="en-US" sz="1000" b="1" i="0" kern="1200" dirty="0">
                        <a:solidFill>
                          <a:srgbClr val="0278D4"/>
                        </a:solidFill>
                        <a:latin typeface="Segoe UI Semibold"/>
                        <a:ea typeface="+mn-ea"/>
                        <a:cs typeface="Segoe UI Semibold"/>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268913"/>
                  </a:ext>
                </a:extLst>
              </a:tr>
              <a:tr h="453554">
                <a:tc>
                  <a:txBody>
                    <a:bodyPr/>
                    <a:lstStyle/>
                    <a:p>
                      <a:pPr marL="0" algn="l" defTabSz="932559" rtl="0" eaLnBrk="1" latinLnBrk="0" hangingPunct="1">
                        <a:lnSpc>
                          <a:spcPct val="100000"/>
                        </a:lnSpc>
                      </a:pPr>
                      <a:r>
                        <a:rPr lang="en-US" sz="1000" b="1" i="0" kern="1200" dirty="0">
                          <a:latin typeface="Segoe UI Semibold"/>
                          <a:cs typeface="Segoe UI Semibold"/>
                        </a:rPr>
                        <a:t>IT Specialists</a:t>
                      </a:r>
                      <a:endParaRPr lang="en-US" sz="1000" b="1" i="0" kern="1200" dirty="0">
                        <a:solidFill>
                          <a:srgbClr val="0278D4"/>
                        </a:solidFill>
                        <a:latin typeface="Segoe UI Semibold"/>
                        <a:ea typeface="+mn-ea"/>
                        <a:cs typeface="Segoe UI Semibold"/>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4875698"/>
                  </a:ext>
                </a:extLst>
              </a:tr>
              <a:tr h="453554">
                <a:tc>
                  <a:txBody>
                    <a:bodyPr/>
                    <a:lstStyle/>
                    <a:p>
                      <a:pPr marL="0" algn="l" defTabSz="932559" rtl="0" eaLnBrk="1" latinLnBrk="0" hangingPunct="1">
                        <a:lnSpc>
                          <a:spcPct val="100000"/>
                        </a:lnSpc>
                      </a:pPr>
                      <a:r>
                        <a:rPr lang="en-US" sz="1000" b="1" i="0" kern="1200" dirty="0">
                          <a:latin typeface="Segoe UI Semibold"/>
                          <a:cs typeface="Segoe UI Semibold"/>
                        </a:rPr>
                        <a:t>Communication Lead</a:t>
                      </a:r>
                      <a:endParaRPr lang="en-US" sz="1000" b="1" i="0" kern="1200" dirty="0">
                        <a:solidFill>
                          <a:srgbClr val="0278D4"/>
                        </a:solidFill>
                        <a:latin typeface="Segoe UI Semibold"/>
                        <a:ea typeface="+mn-ea"/>
                        <a:cs typeface="Segoe UI Semibold"/>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4585477"/>
                  </a:ext>
                </a:extLst>
              </a:tr>
              <a:tr h="453554">
                <a:tc>
                  <a:txBody>
                    <a:bodyPr/>
                    <a:lstStyle/>
                    <a:p>
                      <a:pPr marL="0" algn="l" defTabSz="932559" rtl="0" eaLnBrk="1" latinLnBrk="0" hangingPunct="1">
                        <a:lnSpc>
                          <a:spcPct val="100000"/>
                        </a:lnSpc>
                      </a:pPr>
                      <a:r>
                        <a:rPr lang="en-US" sz="1000" b="1" i="0" kern="1200" dirty="0">
                          <a:latin typeface="Segoe UI Semibold"/>
                          <a:cs typeface="Segoe UI Semibold"/>
                        </a:rPr>
                        <a:t>HR Manager</a:t>
                      </a:r>
                      <a:endParaRPr lang="en-US" sz="1000" b="1" i="0" kern="1200" dirty="0">
                        <a:solidFill>
                          <a:srgbClr val="0278D4"/>
                        </a:solidFill>
                        <a:latin typeface="Segoe UI Semibold"/>
                        <a:ea typeface="+mn-ea"/>
                        <a:cs typeface="Segoe UI Semibold"/>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1193153"/>
                  </a:ext>
                </a:extLst>
              </a:tr>
              <a:tr h="453554">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000" b="1" i="0" kern="1200" dirty="0">
                          <a:latin typeface="Segoe UI Semibold"/>
                          <a:cs typeface="Segoe UI Semibold"/>
                        </a:rPr>
                        <a:t>Community Manager</a:t>
                      </a:r>
                      <a:endParaRPr lang="en-US" sz="1000" b="1" i="0" kern="1200" dirty="0">
                        <a:solidFill>
                          <a:srgbClr val="0278D4"/>
                        </a:solidFill>
                        <a:latin typeface="Segoe UI Semibold"/>
                        <a:ea typeface="+mn-ea"/>
                        <a:cs typeface="Segoe UI Semibold"/>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dirty="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3430906"/>
                  </a:ext>
                </a:extLst>
              </a:tr>
            </a:tbl>
          </a:graphicData>
        </a:graphic>
      </p:graphicFrame>
      <p:sp>
        <p:nvSpPr>
          <p:cNvPr id="2" name="TextBox 1">
            <a:extLst>
              <a:ext uri="{FF2B5EF4-FFF2-40B4-BE49-F238E27FC236}">
                <a16:creationId xmlns:a16="http://schemas.microsoft.com/office/drawing/2014/main" id="{7BDDEED6-084E-35B7-D223-949AE5E65DE2}"/>
              </a:ext>
            </a:extLst>
          </p:cNvPr>
          <p:cNvSpPr txBox="1"/>
          <p:nvPr/>
        </p:nvSpPr>
        <p:spPr>
          <a:xfrm>
            <a:off x="806506" y="6450760"/>
            <a:ext cx="8016665" cy="307777"/>
          </a:xfrm>
          <a:prstGeom prst="rect">
            <a:avLst/>
          </a:prstGeom>
          <a:noFill/>
        </p:spPr>
        <p:txBody>
          <a:bodyPr wrap="square" rtlCol="0">
            <a:spAutoFit/>
          </a:bodyPr>
          <a:lstStyle/>
          <a:p>
            <a:r>
              <a:rPr lang="en-US" sz="1400" b="1" i="1"/>
              <a:t>NOTE: </a:t>
            </a:r>
            <a:r>
              <a:rPr lang="en-US" sz="1400" i="1"/>
              <a:t>These roles may be held by the same person on the Flight Crew</a:t>
            </a:r>
          </a:p>
        </p:txBody>
      </p:sp>
      <p:grpSp>
        <p:nvGrpSpPr>
          <p:cNvPr id="3" name="Group 2" descr="Shared activity icon.">
            <a:extLst>
              <a:ext uri="{FF2B5EF4-FFF2-40B4-BE49-F238E27FC236}">
                <a16:creationId xmlns:a16="http://schemas.microsoft.com/office/drawing/2014/main" id="{BEFCE415-7A17-90DB-99B4-2332E775B586}"/>
              </a:ext>
            </a:extLst>
          </p:cNvPr>
          <p:cNvGrpSpPr/>
          <p:nvPr/>
        </p:nvGrpSpPr>
        <p:grpSpPr>
          <a:xfrm>
            <a:off x="10122551" y="187953"/>
            <a:ext cx="2069451" cy="459051"/>
            <a:chOff x="10122551" y="187953"/>
            <a:chExt cx="2069451" cy="459051"/>
          </a:xfrm>
        </p:grpSpPr>
        <p:sp>
          <p:nvSpPr>
            <p:cNvPr id="4" name="Round Same Side Corner Rectangle 14" descr="Shared activity icon.">
              <a:extLst>
                <a:ext uri="{FF2B5EF4-FFF2-40B4-BE49-F238E27FC236}">
                  <a16:creationId xmlns:a16="http://schemas.microsoft.com/office/drawing/2014/main" id="{13796106-F31D-8566-371B-85405B872A8A}"/>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Graphic 4">
              <a:extLst>
                <a:ext uri="{FF2B5EF4-FFF2-40B4-BE49-F238E27FC236}">
                  <a16:creationId xmlns:a16="http://schemas.microsoft.com/office/drawing/2014/main" id="{D270D39D-5E68-2844-D46A-4F7A550BF9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9" name="Rectangle 8">
              <a:extLst>
                <a:ext uri="{FF2B5EF4-FFF2-40B4-BE49-F238E27FC236}">
                  <a16:creationId xmlns:a16="http://schemas.microsoft.com/office/drawing/2014/main" id="{6B388417-9B6F-2B7A-60EF-5F5E638EDA37}"/>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362233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81024-AE1D-1F91-D4AD-565DF4F83D48}"/>
            </a:ext>
          </a:extLst>
        </p:cNvPr>
        <p:cNvGrpSpPr/>
        <p:nvPr/>
      </p:nvGrpSpPr>
      <p:grpSpPr>
        <a:xfrm>
          <a:off x="0" y="0"/>
          <a:ext cx="0" cy="0"/>
          <a:chOff x="0" y="0"/>
          <a:chExt cx="0" cy="0"/>
        </a:xfrm>
      </p:grpSpPr>
      <p:sp useBgFill="1">
        <p:nvSpPr>
          <p:cNvPr id="9" name="Rounded Rectangle 1">
            <a:extLst>
              <a:ext uri="{FF2B5EF4-FFF2-40B4-BE49-F238E27FC236}">
                <a16:creationId xmlns:a16="http://schemas.microsoft.com/office/drawing/2014/main" id="{C00F3D3E-C445-ADBC-FDF5-798610595B0B}"/>
              </a:ext>
              <a:ext uri="{C183D7F6-B498-43B3-948B-1728B52AA6E4}">
                <adec:decorative xmlns:adec="http://schemas.microsoft.com/office/drawing/2017/decorative" val="1"/>
              </a:ext>
            </a:extLst>
          </p:cNvPr>
          <p:cNvSpPr/>
          <p:nvPr/>
        </p:nvSpPr>
        <p:spPr bwMode="auto">
          <a:xfrm>
            <a:off x="495300" y="1333501"/>
            <a:ext cx="11201400" cy="4638092"/>
          </a:xfrm>
          <a:prstGeom prst="roundRect">
            <a:avLst>
              <a:gd name="adj" fmla="val 2700"/>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cxnSp>
        <p:nvCxnSpPr>
          <p:cNvPr id="32" name="Straight Connector 31">
            <a:extLst>
              <a:ext uri="{FF2B5EF4-FFF2-40B4-BE49-F238E27FC236}">
                <a16:creationId xmlns:a16="http://schemas.microsoft.com/office/drawing/2014/main" id="{779B723E-E5FC-DFD0-7C76-6DB804F404AD}"/>
              </a:ext>
              <a:ext uri="{C183D7F6-B498-43B3-948B-1728B52AA6E4}">
                <adec:decorative xmlns:adec="http://schemas.microsoft.com/office/drawing/2017/decorative" val="1"/>
              </a:ext>
            </a:extLst>
          </p:cNvPr>
          <p:cNvCxnSpPr>
            <a:cxnSpLocks/>
          </p:cNvCxnSpPr>
          <p:nvPr/>
        </p:nvCxnSpPr>
        <p:spPr>
          <a:xfrm>
            <a:off x="7805798" y="1721261"/>
            <a:ext cx="0" cy="3862572"/>
          </a:xfrm>
          <a:prstGeom prst="line">
            <a:avLst/>
          </a:prstGeom>
          <a:noFill/>
          <a:ln w="6350" cap="flat" cmpd="sng" algn="ctr">
            <a:solidFill>
              <a:srgbClr val="B2B2B2"/>
            </a:solidFill>
            <a:prstDash val="solid"/>
            <a:miter lim="800000"/>
          </a:ln>
          <a:effectLst/>
        </p:spPr>
      </p:cxnSp>
      <p:sp>
        <p:nvSpPr>
          <p:cNvPr id="3" name="Title 2">
            <a:extLst>
              <a:ext uri="{FF2B5EF4-FFF2-40B4-BE49-F238E27FC236}">
                <a16:creationId xmlns:a16="http://schemas.microsoft.com/office/drawing/2014/main" id="{46C5C31D-F32A-4FAB-6869-FDD1AAC85E89}"/>
              </a:ext>
            </a:extLst>
          </p:cNvPr>
          <p:cNvSpPr txBox="1">
            <a:spLocks noGrp="1"/>
          </p:cNvSpPr>
          <p:nvPr>
            <p:ph type="title"/>
          </p:nvPr>
        </p:nvSpPr>
        <p:spPr>
          <a:xfrm>
            <a:off x="588263" y="537732"/>
            <a:ext cx="11018521" cy="430887"/>
          </a:xfrm>
          <a:prstGeom prst="rect">
            <a:avLst/>
          </a:prstGeom>
        </p:spPr>
        <p:txBody>
          <a:bodyPr vert="horz" lIns="91440" tIns="45720" rIns="91440" bIns="45720" rtlCol="0" anchor="ctr">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pc="-50" dirty="0">
                <a:solidFill>
                  <a:schemeClr val="tx1"/>
                </a:solidFill>
              </a:rPr>
              <a:t>Keys to user enablement success</a:t>
            </a:r>
          </a:p>
        </p:txBody>
      </p:sp>
      <p:sp>
        <p:nvSpPr>
          <p:cNvPr id="8" name="TextBox 7">
            <a:extLst>
              <a:ext uri="{FF2B5EF4-FFF2-40B4-BE49-F238E27FC236}">
                <a16:creationId xmlns:a16="http://schemas.microsoft.com/office/drawing/2014/main" id="{CF0683A0-7A79-EA39-4C5F-5240B05D9B66}"/>
              </a:ext>
            </a:extLst>
          </p:cNvPr>
          <p:cNvSpPr txBox="1"/>
          <p:nvPr/>
        </p:nvSpPr>
        <p:spPr>
          <a:xfrm>
            <a:off x="779370" y="1719356"/>
            <a:ext cx="6535830" cy="9335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rPr>
              <a:t>Research results below support suggested approach for building </a:t>
            </a:r>
            <a:br>
              <a:rPr kumimoji="0" lang="en-NZ" sz="16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rPr>
            </a:br>
            <a:r>
              <a:rPr kumimoji="0" lang="en-NZ" sz="16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rPr>
              <a:t>your adoption plan.</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NZ" sz="16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rPr>
              <a:t>Top reported activities for driving successful product adoption*:</a:t>
            </a:r>
          </a:p>
        </p:txBody>
      </p:sp>
      <p:sp>
        <p:nvSpPr>
          <p:cNvPr id="12" name="Oval 11">
            <a:extLst>
              <a:ext uri="{FF2B5EF4-FFF2-40B4-BE49-F238E27FC236}">
                <a16:creationId xmlns:a16="http://schemas.microsoft.com/office/drawing/2014/main" id="{293A1A48-DF0E-EB20-3009-480738E0CAD3}"/>
              </a:ext>
            </a:extLst>
          </p:cNvPr>
          <p:cNvSpPr/>
          <p:nvPr/>
        </p:nvSpPr>
        <p:spPr bwMode="auto">
          <a:xfrm>
            <a:off x="880313" y="2899772"/>
            <a:ext cx="317760" cy="317760"/>
          </a:xfrm>
          <a:prstGeom prst="ellipse">
            <a:avLst/>
          </a:prstGeom>
          <a:gradFill flip="none" rotWithShape="1">
            <a:gsLst>
              <a:gs pos="52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1</a:t>
            </a:r>
          </a:p>
        </p:txBody>
      </p:sp>
      <p:sp>
        <p:nvSpPr>
          <p:cNvPr id="13" name="Oval 12">
            <a:extLst>
              <a:ext uri="{FF2B5EF4-FFF2-40B4-BE49-F238E27FC236}">
                <a16:creationId xmlns:a16="http://schemas.microsoft.com/office/drawing/2014/main" id="{8B275330-0F31-75B5-9706-24E57B23AD1E}"/>
              </a:ext>
            </a:extLst>
          </p:cNvPr>
          <p:cNvSpPr/>
          <p:nvPr/>
        </p:nvSpPr>
        <p:spPr bwMode="auto">
          <a:xfrm>
            <a:off x="880313" y="3624936"/>
            <a:ext cx="317760" cy="317760"/>
          </a:xfrm>
          <a:prstGeom prst="ellipse">
            <a:avLst/>
          </a:prstGeom>
          <a:gradFill flip="none" rotWithShape="1">
            <a:gsLst>
              <a:gs pos="52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2</a:t>
            </a:r>
          </a:p>
        </p:txBody>
      </p:sp>
      <p:sp>
        <p:nvSpPr>
          <p:cNvPr id="37" name="TextBox 36">
            <a:extLst>
              <a:ext uri="{FF2B5EF4-FFF2-40B4-BE49-F238E27FC236}">
                <a16:creationId xmlns:a16="http://schemas.microsoft.com/office/drawing/2014/main" id="{EDF8124D-2134-9EF2-0161-6735FE64BB6A}"/>
              </a:ext>
            </a:extLst>
          </p:cNvPr>
          <p:cNvSpPr txBox="1"/>
          <p:nvPr/>
        </p:nvSpPr>
        <p:spPr>
          <a:xfrm>
            <a:off x="1323066" y="3665283"/>
            <a:ext cx="5992133" cy="237066"/>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chemeClr val="tx1"/>
                </a:solidFill>
                <a:effectLst/>
                <a:uLnTx/>
                <a:uFillTx/>
                <a:latin typeface="+mn-lt"/>
                <a:ea typeface="+mn-ea"/>
                <a:cs typeface="Segoe UI Semibold" panose="020B0502040204020203" pitchFamily="34" charset="0"/>
              </a:rPr>
              <a:t>Obtain proactive support from key roles to accelerate use of Copilot including senior leadership, legal, ITDMs, and key BDMs</a:t>
            </a:r>
          </a:p>
        </p:txBody>
      </p:sp>
      <p:sp>
        <p:nvSpPr>
          <p:cNvPr id="14" name="Oval 13">
            <a:extLst>
              <a:ext uri="{FF2B5EF4-FFF2-40B4-BE49-F238E27FC236}">
                <a16:creationId xmlns:a16="http://schemas.microsoft.com/office/drawing/2014/main" id="{D5C8716B-49E5-7A66-1669-93B0C1F5326A}"/>
              </a:ext>
            </a:extLst>
          </p:cNvPr>
          <p:cNvSpPr/>
          <p:nvPr/>
        </p:nvSpPr>
        <p:spPr bwMode="auto">
          <a:xfrm>
            <a:off x="880313" y="4350100"/>
            <a:ext cx="317760" cy="317760"/>
          </a:xfrm>
          <a:prstGeom prst="ellipse">
            <a:avLst/>
          </a:prstGeom>
          <a:gradFill flip="none" rotWithShape="1">
            <a:gsLst>
              <a:gs pos="52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3</a:t>
            </a:r>
          </a:p>
        </p:txBody>
      </p:sp>
      <p:sp>
        <p:nvSpPr>
          <p:cNvPr id="38" name="TextBox 37">
            <a:extLst>
              <a:ext uri="{FF2B5EF4-FFF2-40B4-BE49-F238E27FC236}">
                <a16:creationId xmlns:a16="http://schemas.microsoft.com/office/drawing/2014/main" id="{3FB17A75-EDB7-A330-314A-F7A3B7D6CACB}"/>
              </a:ext>
            </a:extLst>
          </p:cNvPr>
          <p:cNvSpPr txBox="1"/>
          <p:nvPr/>
        </p:nvSpPr>
        <p:spPr>
          <a:xfrm>
            <a:off x="1323075" y="4358417"/>
            <a:ext cx="5926219" cy="301125"/>
          </a:xfrm>
          <a:prstGeom prst="rect">
            <a:avLst/>
          </a:prstGeom>
          <a:noFill/>
        </p:spPr>
        <p:txBody>
          <a:bodyPr wrap="square" l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effectLst/>
                <a:uLnTx/>
                <a:uFillTx/>
                <a:ea typeface="+mn-ea"/>
                <a:cs typeface="Segoe UI Semibold" panose="020B0502040204020203" pitchFamily="34" charset="0"/>
              </a:rPr>
              <a:t>Enable Champions and provide business </a:t>
            </a:r>
            <a:r>
              <a:rPr kumimoji="0" lang="en-NZ" sz="1600" b="1" u="none" strike="noStrike" kern="1200" cap="none" spc="0" normalizeH="0" baseline="0" noProof="0">
                <a:ln>
                  <a:noFill/>
                </a:ln>
                <a:solidFill>
                  <a:schemeClr val="accent2"/>
                </a:solidFill>
                <a:effectLst/>
                <a:uLnTx/>
                <a:uFillTx/>
                <a:latin typeface="+mj-lt"/>
                <a:cs typeface="Segoe UI" panose="020B0502040204020203" pitchFamily="34" charset="0"/>
              </a:rPr>
              <a:t>relevant, snackable,</a:t>
            </a:r>
            <a:br>
              <a:rPr kumimoji="0" lang="en-NZ" sz="1600" b="1" u="none" strike="noStrike" kern="1200" cap="none" spc="0" normalizeH="0" baseline="0" noProof="0">
                <a:ln>
                  <a:noFill/>
                </a:ln>
                <a:solidFill>
                  <a:schemeClr val="accent2"/>
                </a:solidFill>
                <a:effectLst/>
                <a:uLnTx/>
                <a:uFillTx/>
                <a:latin typeface="+mj-lt"/>
                <a:cs typeface="Segoe UI" panose="020B0502040204020203" pitchFamily="34" charset="0"/>
              </a:rPr>
            </a:br>
            <a:r>
              <a:rPr kumimoji="0" lang="en-NZ" sz="1600" b="1" u="none" strike="noStrike" kern="1200" cap="none" spc="0" normalizeH="0" baseline="0" noProof="0">
                <a:ln>
                  <a:noFill/>
                </a:ln>
                <a:solidFill>
                  <a:schemeClr val="accent2"/>
                </a:solidFill>
                <a:effectLst/>
                <a:uLnTx/>
                <a:uFillTx/>
                <a:latin typeface="+mj-lt"/>
                <a:cs typeface="Segoe UI" panose="020B0502040204020203" pitchFamily="34" charset="0"/>
              </a:rPr>
              <a:t>and on-demand</a:t>
            </a:r>
            <a:r>
              <a:rPr kumimoji="0" lang="en-NZ" sz="1600" b="0" i="0" u="none" strike="noStrike" kern="1200" cap="none" spc="0" normalizeH="0" baseline="0" noProof="0">
                <a:ln>
                  <a:noFill/>
                </a:ln>
                <a:effectLst/>
                <a:uLnTx/>
                <a:uFillTx/>
                <a:ea typeface="+mn-ea"/>
                <a:cs typeface="Segoe UI Semibold" panose="020B0502040204020203" pitchFamily="34" charset="0"/>
              </a:rPr>
              <a:t> training for business users</a:t>
            </a:r>
          </a:p>
        </p:txBody>
      </p:sp>
      <p:sp>
        <p:nvSpPr>
          <p:cNvPr id="15" name="Oval 14">
            <a:extLst>
              <a:ext uri="{FF2B5EF4-FFF2-40B4-BE49-F238E27FC236}">
                <a16:creationId xmlns:a16="http://schemas.microsoft.com/office/drawing/2014/main" id="{65E6D1C6-ADD2-04AF-45C5-ED7BFB021DFD}"/>
              </a:ext>
            </a:extLst>
          </p:cNvPr>
          <p:cNvSpPr/>
          <p:nvPr/>
        </p:nvSpPr>
        <p:spPr bwMode="auto">
          <a:xfrm>
            <a:off x="880313" y="5075264"/>
            <a:ext cx="317760" cy="317760"/>
          </a:xfrm>
          <a:prstGeom prst="ellipse">
            <a:avLst/>
          </a:prstGeom>
          <a:gradFill flip="none" rotWithShape="1">
            <a:gsLst>
              <a:gs pos="52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4</a:t>
            </a:r>
          </a:p>
        </p:txBody>
      </p:sp>
      <p:sp>
        <p:nvSpPr>
          <p:cNvPr id="35" name="TextBox 34">
            <a:extLst>
              <a:ext uri="{FF2B5EF4-FFF2-40B4-BE49-F238E27FC236}">
                <a16:creationId xmlns:a16="http://schemas.microsoft.com/office/drawing/2014/main" id="{D233C707-52B7-FCD7-5D25-E88891394BA1}"/>
              </a:ext>
            </a:extLst>
          </p:cNvPr>
          <p:cNvSpPr txBox="1"/>
          <p:nvPr/>
        </p:nvSpPr>
        <p:spPr>
          <a:xfrm>
            <a:off x="1323071" y="2908090"/>
            <a:ext cx="5537749" cy="301125"/>
          </a:xfrm>
          <a:prstGeom prst="rect">
            <a:avLst/>
          </a:prstGeom>
          <a:noFill/>
        </p:spPr>
        <p:txBody>
          <a:bodyPr wrap="square" l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dirty="0">
                <a:ln>
                  <a:noFill/>
                </a:ln>
                <a:effectLst/>
                <a:uLnTx/>
                <a:uFillTx/>
                <a:ea typeface="+mn-ea"/>
                <a:cs typeface="Segoe UI Semibold" panose="020B0502040204020203" pitchFamily="34" charset="0"/>
              </a:rPr>
              <a:t>Define a vision and identify how target product will be used</a:t>
            </a:r>
          </a:p>
        </p:txBody>
      </p:sp>
      <p:sp>
        <p:nvSpPr>
          <p:cNvPr id="39" name="TextBox 38">
            <a:extLst>
              <a:ext uri="{FF2B5EF4-FFF2-40B4-BE49-F238E27FC236}">
                <a16:creationId xmlns:a16="http://schemas.microsoft.com/office/drawing/2014/main" id="{A86EFE65-DC0A-AE3B-DA46-8CFF95E1A20B}"/>
              </a:ext>
            </a:extLst>
          </p:cNvPr>
          <p:cNvSpPr txBox="1"/>
          <p:nvPr/>
        </p:nvSpPr>
        <p:spPr>
          <a:xfrm>
            <a:off x="1323071" y="5109234"/>
            <a:ext cx="5537769" cy="249819"/>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chemeClr val="tx1"/>
                </a:solidFill>
                <a:effectLst/>
                <a:uLnTx/>
                <a:uFillTx/>
                <a:latin typeface="+mn-lt"/>
                <a:ea typeface="+mn-ea"/>
                <a:cs typeface="Segoe UI Semibold" panose="020B0502040204020203" pitchFamily="34" charset="0"/>
              </a:rPr>
              <a:t>Raised awareness through launch event and omni-channel communications planning</a:t>
            </a:r>
          </a:p>
        </p:txBody>
      </p:sp>
      <p:grpSp>
        <p:nvGrpSpPr>
          <p:cNvPr id="10" name="Group 9">
            <a:extLst>
              <a:ext uri="{FF2B5EF4-FFF2-40B4-BE49-F238E27FC236}">
                <a16:creationId xmlns:a16="http://schemas.microsoft.com/office/drawing/2014/main" id="{7047656D-EBBA-1A04-049B-A7341DAABA3E}"/>
              </a:ext>
              <a:ext uri="{C183D7F6-B498-43B3-948B-1728B52AA6E4}">
                <adec:decorative xmlns:adec="http://schemas.microsoft.com/office/drawing/2017/decorative" val="1"/>
              </a:ext>
            </a:extLst>
          </p:cNvPr>
          <p:cNvGrpSpPr/>
          <p:nvPr/>
        </p:nvGrpSpPr>
        <p:grpSpPr>
          <a:xfrm>
            <a:off x="8103289" y="2036229"/>
            <a:ext cx="3136698" cy="3232637"/>
            <a:chOff x="8103289" y="1966183"/>
            <a:chExt cx="3136698" cy="3232637"/>
          </a:xfrm>
        </p:grpSpPr>
        <p:sp>
          <p:nvSpPr>
            <p:cNvPr id="34" name="TextBox 33">
              <a:extLst>
                <a:ext uri="{FF2B5EF4-FFF2-40B4-BE49-F238E27FC236}">
                  <a16:creationId xmlns:a16="http://schemas.microsoft.com/office/drawing/2014/main" id="{7E3BE810-371F-CB09-6D3C-11DC8CEC4E8B}"/>
                </a:ext>
              </a:extLst>
            </p:cNvPr>
            <p:cNvSpPr txBox="1"/>
            <p:nvPr/>
          </p:nvSpPr>
          <p:spPr>
            <a:xfrm>
              <a:off x="8260158" y="1966183"/>
              <a:ext cx="2979829" cy="830997"/>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solidFill>
                  <a:effectLst/>
                  <a:uLnTx/>
                  <a:uFillTx/>
                  <a:latin typeface="Segoe UI"/>
                  <a:cs typeface="Segoe UI Semibold" panose="020B0502040204020203" pitchFamily="34" charset="0"/>
                </a:defRPr>
              </a:lvl1pPr>
            </a:lstStyle>
            <a:p>
              <a:r>
                <a:rPr lang="en-US">
                  <a:solidFill>
                    <a:schemeClr val="accent2"/>
                  </a:solidFill>
                  <a:latin typeface="+mj-lt"/>
                </a:rPr>
                <a:t>% of respondents that rated activity as having above average importance</a:t>
              </a:r>
            </a:p>
          </p:txBody>
        </p:sp>
        <p:graphicFrame>
          <p:nvGraphicFramePr>
            <p:cNvPr id="4" name="Chart 3" descr="Graph showing results for the four activities: 75% for the first activity, 75% for the second, 32% for third, 31% for fourth.">
              <a:extLst>
                <a:ext uri="{FF2B5EF4-FFF2-40B4-BE49-F238E27FC236}">
                  <a16:creationId xmlns:a16="http://schemas.microsoft.com/office/drawing/2014/main" id="{25BED3B2-5F4E-EB17-0EC3-6D54631655BA}"/>
                </a:ext>
              </a:extLst>
            </p:cNvPr>
            <p:cNvGraphicFramePr/>
            <p:nvPr/>
          </p:nvGraphicFramePr>
          <p:xfrm>
            <a:off x="8103289" y="2797180"/>
            <a:ext cx="3136698" cy="2401640"/>
          </p:xfrm>
          <a:graphic>
            <a:graphicData uri="http://schemas.openxmlformats.org/drawingml/2006/chart">
              <c:chart xmlns:c="http://schemas.openxmlformats.org/drawingml/2006/chart" xmlns:r="http://schemas.openxmlformats.org/officeDocument/2006/relationships" r:id="rId3"/>
            </a:graphicData>
          </a:graphic>
        </p:graphicFrame>
      </p:grpSp>
      <p:sp>
        <p:nvSpPr>
          <p:cNvPr id="7" name="TextBox 6">
            <a:extLst>
              <a:ext uri="{FF2B5EF4-FFF2-40B4-BE49-F238E27FC236}">
                <a16:creationId xmlns:a16="http://schemas.microsoft.com/office/drawing/2014/main" id="{EC89CE7C-CC5D-CD17-ECB1-38987FA6356A}"/>
              </a:ext>
            </a:extLst>
          </p:cNvPr>
          <p:cNvSpPr txBox="1"/>
          <p:nvPr/>
        </p:nvSpPr>
        <p:spPr>
          <a:xfrm>
            <a:off x="298815" y="6457600"/>
            <a:ext cx="10764618" cy="123111"/>
          </a:xfrm>
          <a:prstGeom prst="rect">
            <a:avLst/>
          </a:prstGeom>
          <a:noFill/>
        </p:spPr>
        <p:txBody>
          <a:bodyPr wrap="square" lIns="0" tIns="0" rIns="0" bIns="0" rtlCol="0">
            <a:spAutoFit/>
          </a:bodyPr>
          <a:lstStyle/>
          <a:p>
            <a:pPr algn="l"/>
            <a:r>
              <a:rPr lang="en-US" sz="800"/>
              <a:t>*Results of a related Microsoft research study survey</a:t>
            </a:r>
          </a:p>
        </p:txBody>
      </p:sp>
    </p:spTree>
    <p:extLst>
      <p:ext uri="{BB962C8B-B14F-4D97-AF65-F5344CB8AC3E}">
        <p14:creationId xmlns:p14="http://schemas.microsoft.com/office/powerpoint/2010/main" val="343801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2B7A2-6ED9-DC57-BE6F-40C2F750284D}"/>
            </a:ext>
          </a:extLst>
        </p:cNvPr>
        <p:cNvGrpSpPr/>
        <p:nvPr/>
      </p:nvGrpSpPr>
      <p:grpSpPr>
        <a:xfrm>
          <a:off x="0" y="0"/>
          <a:ext cx="0" cy="0"/>
          <a:chOff x="0" y="0"/>
          <a:chExt cx="0" cy="0"/>
        </a:xfrm>
      </p:grpSpPr>
      <p:sp useBgFill="1">
        <p:nvSpPr>
          <p:cNvPr id="26" name="Rounded Rectangle 1">
            <a:extLst>
              <a:ext uri="{FF2B5EF4-FFF2-40B4-BE49-F238E27FC236}">
                <a16:creationId xmlns:a16="http://schemas.microsoft.com/office/drawing/2014/main" id="{9557B260-253C-D1A2-FF29-E75ACE5BCB50}"/>
              </a:ext>
              <a:ext uri="{C183D7F6-B498-43B3-948B-1728B52AA6E4}">
                <adec:decorative xmlns:adec="http://schemas.microsoft.com/office/drawing/2017/decorative" val="1"/>
              </a:ext>
            </a:extLst>
          </p:cNvPr>
          <p:cNvSpPr/>
          <p:nvPr/>
        </p:nvSpPr>
        <p:spPr bwMode="auto">
          <a:xfrm>
            <a:off x="495300" y="5083213"/>
            <a:ext cx="11201400" cy="1028856"/>
          </a:xfrm>
          <a:prstGeom prst="roundRect">
            <a:avLst>
              <a:gd name="adj" fmla="val 7368"/>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16" name="Title 2">
            <a:extLst>
              <a:ext uri="{FF2B5EF4-FFF2-40B4-BE49-F238E27FC236}">
                <a16:creationId xmlns:a16="http://schemas.microsoft.com/office/drawing/2014/main" id="{189BA7F1-789D-D228-6FED-3F28EE939FDD}"/>
              </a:ext>
            </a:extLst>
          </p:cNvPr>
          <p:cNvSpPr txBox="1">
            <a:spLocks noGrp="1"/>
          </p:cNvSpPr>
          <p:nvPr>
            <p:ph type="title"/>
          </p:nvPr>
        </p:nvSpPr>
        <p:spPr>
          <a:xfrm>
            <a:off x="588263" y="537732"/>
            <a:ext cx="11018521" cy="43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600"/>
              </a:spcAft>
              <a:buClrTx/>
              <a:buSzTx/>
              <a:buFontTx/>
              <a:buNone/>
              <a:tabLst/>
              <a:defRPr/>
            </a:pPr>
            <a:r>
              <a:rPr kumimoji="0" lang="en-NZ" sz="3600" b="0" i="0" u="none" strike="noStrike" kern="1200" cap="none" spc="-50" normalizeH="0" baseline="0" noProof="0" dirty="0">
                <a:ln w="3175">
                  <a:noFill/>
                </a:ln>
                <a:solidFill>
                  <a:schemeClr val="accent2"/>
                </a:solidFill>
                <a:effectLst/>
                <a:uLnTx/>
                <a:uFillTx/>
                <a:latin typeface="+mj-lt"/>
                <a:ea typeface="+mn-ea"/>
                <a:cs typeface="Segoe UI" pitchFamily="34" charset="0"/>
              </a:rPr>
              <a:t>Onboard &amp; engage</a:t>
            </a:r>
          </a:p>
          <a:p>
            <a:pPr marL="0" marR="0" lvl="0" indent="0" algn="ctr" defTabSz="914367" rtl="0" eaLnBrk="1" fontAlgn="auto" latinLnBrk="0" hangingPunct="1">
              <a:lnSpc>
                <a:spcPct val="90000"/>
              </a:lnSpc>
              <a:spcBef>
                <a:spcPct val="0"/>
              </a:spcBef>
              <a:spcAft>
                <a:spcPts val="600"/>
              </a:spcAft>
              <a:buClrTx/>
              <a:buSzTx/>
              <a:buFontTx/>
              <a:buNone/>
              <a:tabLst/>
              <a:defRPr/>
            </a:pPr>
            <a:r>
              <a:rPr kumimoji="0" lang="en-NZ" sz="2000" b="0" i="0" u="none" strike="noStrike" kern="1200" cap="none" spc="-50" normalizeH="0" baseline="0" noProof="0" dirty="0">
                <a:ln w="3175">
                  <a:noFill/>
                </a:ln>
                <a:solidFill>
                  <a:schemeClr val="tx1"/>
                </a:solidFill>
                <a:effectLst/>
                <a:uLnTx/>
                <a:uFillTx/>
                <a:latin typeface="+mj-lt"/>
                <a:ea typeface="+mn-ea"/>
                <a:cs typeface="Segoe UI" pitchFamily="34" charset="0"/>
              </a:rPr>
              <a:t>Lay the foundation for continuous learning and an intelligent progression of AI skills</a:t>
            </a:r>
          </a:p>
        </p:txBody>
      </p:sp>
      <p:grpSp>
        <p:nvGrpSpPr>
          <p:cNvPr id="3" name="Group 2" descr="The tip of the pyramid is 3: org skills. For organization: Generate synergies across departments with extensibility. Streamline and automate cross-business process flows.">
            <a:extLst>
              <a:ext uri="{FF2B5EF4-FFF2-40B4-BE49-F238E27FC236}">
                <a16:creationId xmlns:a16="http://schemas.microsoft.com/office/drawing/2014/main" id="{6CC65C11-A924-377F-F0BB-19265D16D0DD}"/>
              </a:ext>
            </a:extLst>
          </p:cNvPr>
          <p:cNvGrpSpPr/>
          <p:nvPr/>
        </p:nvGrpSpPr>
        <p:grpSpPr>
          <a:xfrm>
            <a:off x="3242343" y="1454632"/>
            <a:ext cx="8766208" cy="1268003"/>
            <a:chOff x="2521897" y="1454632"/>
            <a:chExt cx="8766208" cy="1268003"/>
          </a:xfrm>
        </p:grpSpPr>
        <p:grpSp>
          <p:nvGrpSpPr>
            <p:cNvPr id="54" name="Group 53" descr="Text: For organization: Generate synergies across departments with extensibility. Streamline and automate cross-business process flows.">
              <a:extLst>
                <a:ext uri="{FF2B5EF4-FFF2-40B4-BE49-F238E27FC236}">
                  <a16:creationId xmlns:a16="http://schemas.microsoft.com/office/drawing/2014/main" id="{DA4EB5D8-1364-D4A6-96F7-9F2B85F73137}"/>
                </a:ext>
                <a:ext uri="{C183D7F6-B498-43B3-948B-1728B52AA6E4}">
                  <adec:decorative xmlns:adec="http://schemas.microsoft.com/office/drawing/2017/decorative" val="0"/>
                </a:ext>
              </a:extLst>
            </p:cNvPr>
            <p:cNvGrpSpPr/>
            <p:nvPr/>
          </p:nvGrpSpPr>
          <p:grpSpPr>
            <a:xfrm>
              <a:off x="3459539" y="1756277"/>
              <a:ext cx="7828566" cy="966358"/>
              <a:chOff x="3098944" y="2739519"/>
              <a:chExt cx="8884290" cy="1096677"/>
            </a:xfrm>
          </p:grpSpPr>
          <p:sp>
            <p:nvSpPr>
              <p:cNvPr id="35" name="Rectangle 34">
                <a:extLst>
                  <a:ext uri="{FF2B5EF4-FFF2-40B4-BE49-F238E27FC236}">
                    <a16:creationId xmlns:a16="http://schemas.microsoft.com/office/drawing/2014/main" id="{E9C6DA0F-C3B4-2329-A2B5-7AEA9C87AB53}"/>
                  </a:ext>
                </a:extLst>
              </p:cNvPr>
              <p:cNvSpPr/>
              <p:nvPr/>
            </p:nvSpPr>
            <p:spPr>
              <a:xfrm>
                <a:off x="3098944" y="2739519"/>
                <a:ext cx="8597756" cy="1096677"/>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7" name="TextBox 36">
                <a:extLst>
                  <a:ext uri="{FF2B5EF4-FFF2-40B4-BE49-F238E27FC236}">
                    <a16:creationId xmlns:a16="http://schemas.microsoft.com/office/drawing/2014/main" id="{B8C81C47-4C39-BA79-6C5D-CA2BC5A9BB29}"/>
                  </a:ext>
                </a:extLst>
              </p:cNvPr>
              <p:cNvSpPr txBox="1"/>
              <p:nvPr/>
            </p:nvSpPr>
            <p:spPr>
              <a:xfrm>
                <a:off x="4022593" y="3135991"/>
                <a:ext cx="2953910" cy="349283"/>
              </a:xfrm>
              <a:prstGeom prst="rect">
                <a:avLst/>
              </a:prstGeom>
              <a:noFill/>
            </p:spPr>
            <p:txBody>
              <a:bodyPr wrap="square" lIns="91440" tIns="45720" rIns="91440" bIns="45720" rtlCol="0" anchor="t">
                <a:spAutoFit/>
              </a:bodyPr>
              <a:lstStyle/>
              <a:p>
                <a:pPr algn="r">
                  <a:defRPr/>
                </a:pPr>
                <a:r>
                  <a:rPr kumimoji="0" lang="en-US" sz="1400" b="0" i="0" u="none" strike="noStrike" kern="1200" cap="none" spc="0" normalizeH="0" baseline="0" noProof="0" dirty="0">
                    <a:ln>
                      <a:noFill/>
                    </a:ln>
                    <a:solidFill>
                      <a:srgbClr val="8661C5"/>
                    </a:solidFill>
                    <a:effectLst/>
                    <a:uLnTx/>
                    <a:uFillTx/>
                    <a:latin typeface="Segoe UI Semibold"/>
                    <a:ea typeface="+mn-ea"/>
                    <a:cs typeface="+mn-cs"/>
                  </a:rPr>
                  <a:t>For organization:</a:t>
                </a:r>
                <a:endParaRPr lang="en-US" sz="1600" dirty="0">
                  <a:ea typeface="+mn-ea"/>
                  <a:cs typeface="+mn-cs"/>
                </a:endParaRPr>
              </a:p>
            </p:txBody>
          </p:sp>
          <p:cxnSp>
            <p:nvCxnSpPr>
              <p:cNvPr id="9" name="Straight Connector 8">
                <a:extLst>
                  <a:ext uri="{FF2B5EF4-FFF2-40B4-BE49-F238E27FC236}">
                    <a16:creationId xmlns:a16="http://schemas.microsoft.com/office/drawing/2014/main" id="{2A5D9F39-F05B-10BA-304C-BCE9C325AB65}"/>
                  </a:ext>
                  <a:ext uri="{C183D7F6-B498-43B3-948B-1728B52AA6E4}">
                    <adec:decorative xmlns:adec="http://schemas.microsoft.com/office/drawing/2017/decorative" val="1"/>
                  </a:ext>
                </a:extLst>
              </p:cNvPr>
              <p:cNvCxnSpPr>
                <a:cxnSpLocks/>
              </p:cNvCxnSpPr>
              <p:nvPr/>
            </p:nvCxnSpPr>
            <p:spPr>
              <a:xfrm>
                <a:off x="7159381" y="2860632"/>
                <a:ext cx="0" cy="854451"/>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14D1D51-30DB-8CD1-F915-E4AEF09A1D7F}"/>
                  </a:ext>
                </a:extLst>
              </p:cNvPr>
              <p:cNvSpPr txBox="1"/>
              <p:nvPr/>
            </p:nvSpPr>
            <p:spPr>
              <a:xfrm>
                <a:off x="7285533" y="3014252"/>
                <a:ext cx="4697701" cy="54720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Generate synergies across departments with extensibility</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Streamline and automate cross-business process flows</a:t>
                </a:r>
              </a:p>
            </p:txBody>
          </p:sp>
        </p:grpSp>
        <p:sp>
          <p:nvSpPr>
            <p:cNvPr id="57" name="Freeform: Shape 56">
              <a:extLst>
                <a:ext uri="{FF2B5EF4-FFF2-40B4-BE49-F238E27FC236}">
                  <a16:creationId xmlns:a16="http://schemas.microsoft.com/office/drawing/2014/main" id="{C1DF1AE0-7B54-4861-F861-6330E7C7B9BD}"/>
                </a:ext>
                <a:ext uri="{C183D7F6-B498-43B3-948B-1728B52AA6E4}">
                  <adec:decorative xmlns:adec="http://schemas.microsoft.com/office/drawing/2017/decorative" val="1"/>
                </a:ext>
              </a:extLst>
            </p:cNvPr>
            <p:cNvSpPr/>
            <p:nvPr/>
          </p:nvSpPr>
          <p:spPr>
            <a:xfrm>
              <a:off x="2521897" y="1454632"/>
              <a:ext cx="1619867" cy="1268003"/>
            </a:xfrm>
            <a:custGeom>
              <a:avLst/>
              <a:gdLst>
                <a:gd name="connsiteX0" fmla="*/ 838676 w 838676"/>
                <a:gd name="connsiteY0" fmla="*/ 726377 h 726376"/>
                <a:gd name="connsiteX1" fmla="*/ 419290 w 838676"/>
                <a:gd name="connsiteY1" fmla="*/ 0 h 726376"/>
                <a:gd name="connsiteX2" fmla="*/ 0 w 838676"/>
                <a:gd name="connsiteY2" fmla="*/ 726377 h 726376"/>
                <a:gd name="connsiteX3" fmla="*/ 838676 w 838676"/>
                <a:gd name="connsiteY3" fmla="*/ 726377 h 726376"/>
              </a:gdLst>
              <a:ahLst/>
              <a:cxnLst>
                <a:cxn ang="0">
                  <a:pos x="connsiteX0" y="connsiteY0"/>
                </a:cxn>
                <a:cxn ang="0">
                  <a:pos x="connsiteX1" y="connsiteY1"/>
                </a:cxn>
                <a:cxn ang="0">
                  <a:pos x="connsiteX2" y="connsiteY2"/>
                </a:cxn>
                <a:cxn ang="0">
                  <a:pos x="connsiteX3" y="connsiteY3"/>
                </a:cxn>
              </a:cxnLst>
              <a:rect l="l" t="t" r="r" b="b"/>
              <a:pathLst>
                <a:path w="838676" h="726376">
                  <a:moveTo>
                    <a:pt x="838676" y="726377"/>
                  </a:moveTo>
                  <a:lnTo>
                    <a:pt x="419290" y="0"/>
                  </a:lnTo>
                  <a:lnTo>
                    <a:pt x="0" y="726377"/>
                  </a:lnTo>
                  <a:lnTo>
                    <a:pt x="838676" y="726377"/>
                  </a:lnTo>
                  <a:close/>
                </a:path>
              </a:pathLst>
            </a:custGeom>
            <a:solidFill>
              <a:schemeClr val="accent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86" name="Oval 85">
              <a:extLst>
                <a:ext uri="{FF2B5EF4-FFF2-40B4-BE49-F238E27FC236}">
                  <a16:creationId xmlns:a16="http://schemas.microsoft.com/office/drawing/2014/main" id="{CFFCEA7D-766A-7D63-AAA5-B5B096F92A85}"/>
                </a:ext>
              </a:extLst>
            </p:cNvPr>
            <p:cNvSpPr/>
            <p:nvPr/>
          </p:nvSpPr>
          <p:spPr>
            <a:xfrm>
              <a:off x="3181289" y="1930482"/>
              <a:ext cx="301082" cy="30108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accent2"/>
                  </a:solidFill>
                  <a:latin typeface="Segoe UI Semibold" panose="020B0502040204020203" pitchFamily="34" charset="0"/>
                  <a:cs typeface="Segoe UI Semibold" panose="020B0502040204020203" pitchFamily="34" charset="0"/>
                </a:rPr>
                <a:t>3</a:t>
              </a:r>
            </a:p>
          </p:txBody>
        </p:sp>
        <p:sp>
          <p:nvSpPr>
            <p:cNvPr id="7" name="TextBox 6">
              <a:extLst>
                <a:ext uri="{FF2B5EF4-FFF2-40B4-BE49-F238E27FC236}">
                  <a16:creationId xmlns:a16="http://schemas.microsoft.com/office/drawing/2014/main" id="{CC32EB04-2822-D3B6-874C-83AA844157C0}"/>
                </a:ext>
              </a:extLst>
            </p:cNvPr>
            <p:cNvSpPr txBox="1"/>
            <p:nvPr/>
          </p:nvSpPr>
          <p:spPr>
            <a:xfrm>
              <a:off x="2780233" y="2277852"/>
              <a:ext cx="1080362" cy="307777"/>
            </a:xfrm>
            <a:prstGeom prst="rect">
              <a:avLst/>
            </a:prstGeom>
            <a:noFill/>
          </p:spPr>
          <p:txBody>
            <a:bodyPr wrap="square" rtlCol="0">
              <a:spAutoFit/>
            </a:bodyPr>
            <a:lstStyle/>
            <a:p>
              <a:pPr algn="ctr"/>
              <a:r>
                <a:rPr lang="en-US" sz="1400" b="1" dirty="0">
                  <a:latin typeface="Segoe UI Semibold" panose="020B0502040204020203" pitchFamily="34" charset="0"/>
                  <a:cs typeface="Segoe UI Semibold" panose="020B0502040204020203" pitchFamily="34" charset="0"/>
                </a:rPr>
                <a:t>Org skills</a:t>
              </a:r>
            </a:p>
          </p:txBody>
        </p:sp>
      </p:grpSp>
      <p:grpSp>
        <p:nvGrpSpPr>
          <p:cNvPr id="23" name="Group 22" descr="The middle of the pyramid is 2: deparmental skills. For teams: Use role-specific and multi-step prompts. Extend usage to role-based processes.">
            <a:extLst>
              <a:ext uri="{FF2B5EF4-FFF2-40B4-BE49-F238E27FC236}">
                <a16:creationId xmlns:a16="http://schemas.microsoft.com/office/drawing/2014/main" id="{704A3154-B32E-F066-FD2D-FD88DD81F749}"/>
              </a:ext>
            </a:extLst>
          </p:cNvPr>
          <p:cNvGrpSpPr/>
          <p:nvPr/>
        </p:nvGrpSpPr>
        <p:grpSpPr>
          <a:xfrm>
            <a:off x="2596972" y="2820901"/>
            <a:ext cx="9159094" cy="913200"/>
            <a:chOff x="1876526" y="2820901"/>
            <a:chExt cx="9159094" cy="913200"/>
          </a:xfrm>
        </p:grpSpPr>
        <p:grpSp>
          <p:nvGrpSpPr>
            <p:cNvPr id="55" name="Group 54">
              <a:extLst>
                <a:ext uri="{FF2B5EF4-FFF2-40B4-BE49-F238E27FC236}">
                  <a16:creationId xmlns:a16="http://schemas.microsoft.com/office/drawing/2014/main" id="{1B225862-600D-BBFF-86A1-373AE10D9076}"/>
                </a:ext>
                <a:ext uri="{C183D7F6-B498-43B3-948B-1728B52AA6E4}">
                  <adec:decorative xmlns:adec="http://schemas.microsoft.com/office/drawing/2017/decorative" val="1"/>
                </a:ext>
              </a:extLst>
            </p:cNvPr>
            <p:cNvGrpSpPr/>
            <p:nvPr/>
          </p:nvGrpSpPr>
          <p:grpSpPr>
            <a:xfrm>
              <a:off x="3459539" y="2820904"/>
              <a:ext cx="7576081" cy="913197"/>
              <a:chOff x="3098944" y="2739519"/>
              <a:chExt cx="8597756" cy="1096677"/>
            </a:xfrm>
          </p:grpSpPr>
          <p:sp>
            <p:nvSpPr>
              <p:cNvPr id="61" name="Rectangle 60">
                <a:extLst>
                  <a:ext uri="{FF2B5EF4-FFF2-40B4-BE49-F238E27FC236}">
                    <a16:creationId xmlns:a16="http://schemas.microsoft.com/office/drawing/2014/main" id="{61398E88-6809-5EBE-89B1-6D146A8C8231}"/>
                  </a:ext>
                </a:extLst>
              </p:cNvPr>
              <p:cNvSpPr/>
              <p:nvPr/>
            </p:nvSpPr>
            <p:spPr>
              <a:xfrm>
                <a:off x="3098944" y="2739519"/>
                <a:ext cx="8597756" cy="1096677"/>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2" name="TextBox 61">
                <a:extLst>
                  <a:ext uri="{FF2B5EF4-FFF2-40B4-BE49-F238E27FC236}">
                    <a16:creationId xmlns:a16="http://schemas.microsoft.com/office/drawing/2014/main" id="{5F9D4CA6-C956-534B-56D7-213CA00DE19A}"/>
                  </a:ext>
                </a:extLst>
              </p:cNvPr>
              <p:cNvSpPr txBox="1"/>
              <p:nvPr/>
            </p:nvSpPr>
            <p:spPr>
              <a:xfrm>
                <a:off x="4521246" y="3121200"/>
                <a:ext cx="2455257" cy="369616"/>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661C5"/>
                    </a:solidFill>
                    <a:effectLst/>
                    <a:uLnTx/>
                    <a:uFillTx/>
                    <a:latin typeface="Segoe UI Semibold"/>
                    <a:ea typeface="+mn-ea"/>
                    <a:cs typeface="+mn-cs"/>
                  </a:rPr>
                  <a:t>For teams: </a:t>
                </a:r>
              </a:p>
            </p:txBody>
          </p:sp>
          <p:sp>
            <p:nvSpPr>
              <p:cNvPr id="64" name="TextBox 63">
                <a:extLst>
                  <a:ext uri="{FF2B5EF4-FFF2-40B4-BE49-F238E27FC236}">
                    <a16:creationId xmlns:a16="http://schemas.microsoft.com/office/drawing/2014/main" id="{54B538ED-6646-112D-B8FB-E5567A5BC2C6}"/>
                  </a:ext>
                </a:extLst>
              </p:cNvPr>
              <p:cNvSpPr txBox="1"/>
              <p:nvPr/>
            </p:nvSpPr>
            <p:spPr>
              <a:xfrm>
                <a:off x="7285534" y="2998325"/>
                <a:ext cx="3919255" cy="57906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Use role-specific and multi-step prompts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Extend usage to role-based processes</a:t>
                </a:r>
              </a:p>
            </p:txBody>
          </p:sp>
          <p:cxnSp>
            <p:nvCxnSpPr>
              <p:cNvPr id="63" name="Straight Connector 62">
                <a:extLst>
                  <a:ext uri="{FF2B5EF4-FFF2-40B4-BE49-F238E27FC236}">
                    <a16:creationId xmlns:a16="http://schemas.microsoft.com/office/drawing/2014/main" id="{7D987F6E-90E4-3950-7237-9A8D7917E8AE}"/>
                  </a:ext>
                  <a:ext uri="{C183D7F6-B498-43B3-948B-1728B52AA6E4}">
                    <adec:decorative xmlns:adec="http://schemas.microsoft.com/office/drawing/2017/decorative" val="1"/>
                  </a:ext>
                </a:extLst>
              </p:cNvPr>
              <p:cNvCxnSpPr>
                <a:cxnSpLocks/>
              </p:cNvCxnSpPr>
              <p:nvPr/>
            </p:nvCxnSpPr>
            <p:spPr>
              <a:xfrm>
                <a:off x="7159381" y="2860632"/>
                <a:ext cx="0" cy="854451"/>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grpSp>
        <p:sp>
          <p:nvSpPr>
            <p:cNvPr id="42" name="Freeform: Shape 41">
              <a:extLst>
                <a:ext uri="{FF2B5EF4-FFF2-40B4-BE49-F238E27FC236}">
                  <a16:creationId xmlns:a16="http://schemas.microsoft.com/office/drawing/2014/main" id="{97B4825E-C436-9FD7-7737-798393522428}"/>
                </a:ext>
                <a:ext uri="{C183D7F6-B498-43B3-948B-1728B52AA6E4}">
                  <adec:decorative xmlns:adec="http://schemas.microsoft.com/office/drawing/2017/decorative" val="1"/>
                </a:ext>
              </a:extLst>
            </p:cNvPr>
            <p:cNvSpPr/>
            <p:nvPr/>
          </p:nvSpPr>
          <p:spPr>
            <a:xfrm>
              <a:off x="1876526" y="2820901"/>
              <a:ext cx="2910611" cy="911842"/>
            </a:xfrm>
            <a:custGeom>
              <a:avLst/>
              <a:gdLst>
                <a:gd name="connsiteX0" fmla="*/ 301561 w 1506950"/>
                <a:gd name="connsiteY0" fmla="*/ 0 h 522350"/>
                <a:gd name="connsiteX1" fmla="*/ 0 w 1506950"/>
                <a:gd name="connsiteY1" fmla="*/ 522351 h 522350"/>
                <a:gd name="connsiteX2" fmla="*/ 1506950 w 1506950"/>
                <a:gd name="connsiteY2" fmla="*/ 522351 h 522350"/>
                <a:gd name="connsiteX3" fmla="*/ 1205389 w 1506950"/>
                <a:gd name="connsiteY3" fmla="*/ 0 h 522350"/>
                <a:gd name="connsiteX4" fmla="*/ 301561 w 1506950"/>
                <a:gd name="connsiteY4" fmla="*/ 0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950" h="522350">
                  <a:moveTo>
                    <a:pt x="301561" y="0"/>
                  </a:moveTo>
                  <a:lnTo>
                    <a:pt x="0" y="522351"/>
                  </a:lnTo>
                  <a:lnTo>
                    <a:pt x="1506950" y="522351"/>
                  </a:lnTo>
                  <a:lnTo>
                    <a:pt x="1205389" y="0"/>
                  </a:lnTo>
                  <a:lnTo>
                    <a:pt x="301561" y="0"/>
                  </a:lnTo>
                  <a:close/>
                </a:path>
              </a:pathLst>
            </a:custGeom>
            <a:solidFill>
              <a:schemeClr val="accent2"/>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8" name="TextBox 7">
              <a:extLst>
                <a:ext uri="{FF2B5EF4-FFF2-40B4-BE49-F238E27FC236}">
                  <a16:creationId xmlns:a16="http://schemas.microsoft.com/office/drawing/2014/main" id="{7BC62CF3-0D82-F91D-4FF0-F03AA5343F7C}"/>
                </a:ext>
              </a:extLst>
            </p:cNvPr>
            <p:cNvSpPr txBox="1"/>
            <p:nvPr/>
          </p:nvSpPr>
          <p:spPr>
            <a:xfrm>
              <a:off x="2390230" y="3122934"/>
              <a:ext cx="1883200" cy="307777"/>
            </a:xfrm>
            <a:prstGeom prst="rect">
              <a:avLst/>
            </a:prstGeom>
            <a:noFill/>
          </p:spPr>
          <p:txBody>
            <a:bodyPr wrap="square" rtlCol="0">
              <a:spAutoFit/>
            </a:bodyPr>
            <a:lstStyle/>
            <a:p>
              <a:pPr algn="ctr"/>
              <a:r>
                <a:rPr lang="en-US" sz="1400" b="1" dirty="0">
                  <a:solidFill>
                    <a:schemeClr val="bg1"/>
                  </a:solidFill>
                  <a:latin typeface="Segoe UI Semibold" panose="020B0502040204020203" pitchFamily="34" charset="0"/>
                  <a:cs typeface="Segoe UI Semibold" panose="020B0502040204020203" pitchFamily="34" charset="0"/>
                </a:rPr>
                <a:t>Departmental skills</a:t>
              </a:r>
            </a:p>
          </p:txBody>
        </p:sp>
        <p:sp>
          <p:nvSpPr>
            <p:cNvPr id="87" name="Oval 86">
              <a:extLst>
                <a:ext uri="{FF2B5EF4-FFF2-40B4-BE49-F238E27FC236}">
                  <a16:creationId xmlns:a16="http://schemas.microsoft.com/office/drawing/2014/main" id="{5F214AAF-157C-8E2E-3AB8-CF27EC0C557F}"/>
                </a:ext>
              </a:extLst>
            </p:cNvPr>
            <p:cNvSpPr/>
            <p:nvPr/>
          </p:nvSpPr>
          <p:spPr>
            <a:xfrm>
              <a:off x="3181289" y="2877834"/>
              <a:ext cx="301082" cy="30108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accent2"/>
                  </a:solidFill>
                  <a:latin typeface="Segoe UI Semibold" panose="020B0502040204020203" pitchFamily="34" charset="0"/>
                  <a:cs typeface="Segoe UI Semibold" panose="020B0502040204020203" pitchFamily="34" charset="0"/>
                </a:rPr>
                <a:t>2</a:t>
              </a:r>
            </a:p>
          </p:txBody>
        </p:sp>
      </p:grpSp>
      <p:grpSp>
        <p:nvGrpSpPr>
          <p:cNvPr id="24" name="Group 23" descr="The bottom of the pyramid is 1: individual skills. For users: Inspire quick wins to reach value tipping point. Master basic prompts (e.g., summarization, revision).">
            <a:extLst>
              <a:ext uri="{FF2B5EF4-FFF2-40B4-BE49-F238E27FC236}">
                <a16:creationId xmlns:a16="http://schemas.microsoft.com/office/drawing/2014/main" id="{7E96579A-31B4-71AC-BBE8-E2CEFA18D9AE}"/>
              </a:ext>
            </a:extLst>
          </p:cNvPr>
          <p:cNvGrpSpPr/>
          <p:nvPr/>
        </p:nvGrpSpPr>
        <p:grpSpPr>
          <a:xfrm>
            <a:off x="1951784" y="3829660"/>
            <a:ext cx="10328511" cy="913197"/>
            <a:chOff x="1231338" y="3829660"/>
            <a:chExt cx="10328511" cy="913197"/>
          </a:xfrm>
        </p:grpSpPr>
        <p:grpSp>
          <p:nvGrpSpPr>
            <p:cNvPr id="65" name="Group 64">
              <a:extLst>
                <a:ext uri="{FF2B5EF4-FFF2-40B4-BE49-F238E27FC236}">
                  <a16:creationId xmlns:a16="http://schemas.microsoft.com/office/drawing/2014/main" id="{BA24492E-B063-FFF7-D282-0714974D5DDB}"/>
                </a:ext>
                <a:ext uri="{C183D7F6-B498-43B3-948B-1728B52AA6E4}">
                  <adec:decorative xmlns:adec="http://schemas.microsoft.com/office/drawing/2017/decorative" val="1"/>
                </a:ext>
              </a:extLst>
            </p:cNvPr>
            <p:cNvGrpSpPr/>
            <p:nvPr/>
          </p:nvGrpSpPr>
          <p:grpSpPr>
            <a:xfrm>
              <a:off x="3459539" y="3829660"/>
              <a:ext cx="8100310" cy="913197"/>
              <a:chOff x="3098944" y="2739519"/>
              <a:chExt cx="9192680" cy="1096677"/>
            </a:xfrm>
          </p:grpSpPr>
          <p:sp>
            <p:nvSpPr>
              <p:cNvPr id="66" name="Rectangle 65">
                <a:extLst>
                  <a:ext uri="{FF2B5EF4-FFF2-40B4-BE49-F238E27FC236}">
                    <a16:creationId xmlns:a16="http://schemas.microsoft.com/office/drawing/2014/main" id="{3BBE36B7-BB9A-1CFA-CEF5-042435D32FEB}"/>
                  </a:ext>
                </a:extLst>
              </p:cNvPr>
              <p:cNvSpPr/>
              <p:nvPr/>
            </p:nvSpPr>
            <p:spPr>
              <a:xfrm>
                <a:off x="3098944" y="2739519"/>
                <a:ext cx="8597756" cy="1096677"/>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7" name="TextBox 66">
                <a:extLst>
                  <a:ext uri="{FF2B5EF4-FFF2-40B4-BE49-F238E27FC236}">
                    <a16:creationId xmlns:a16="http://schemas.microsoft.com/office/drawing/2014/main" id="{23EBF83C-1EBD-3CE0-F35D-6E53A8A408BD}"/>
                  </a:ext>
                </a:extLst>
              </p:cNvPr>
              <p:cNvSpPr txBox="1"/>
              <p:nvPr/>
            </p:nvSpPr>
            <p:spPr>
              <a:xfrm>
                <a:off x="4082586" y="3079992"/>
                <a:ext cx="2953910" cy="369616"/>
              </a:xfrm>
              <a:prstGeom prst="rect">
                <a:avLst/>
              </a:prstGeom>
              <a:noFill/>
            </p:spPr>
            <p:txBody>
              <a:bodyPr wrap="square" lIns="91440" tIns="45720" rIns="91440" bIns="45720" rtlCol="0" anchor="t">
                <a:spAutoFit/>
              </a:bodyPr>
              <a:lstStyle/>
              <a:p>
                <a:pPr marL="0" marR="0" lvl="0" indent="0" algn="r" defTabSz="914400">
                  <a:lnSpc>
                    <a:spcPct val="100000"/>
                  </a:lnSpc>
                  <a:spcBef>
                    <a:spcPts val="0"/>
                  </a:spcBef>
                  <a:spcAft>
                    <a:spcPts val="0"/>
                  </a:spcAft>
                  <a:buNone/>
                  <a:tabLst/>
                  <a:defRPr/>
                </a:pPr>
                <a:r>
                  <a:rPr lang="en-US" sz="1400" dirty="0">
                    <a:solidFill>
                      <a:srgbClr val="8661C5"/>
                    </a:solidFill>
                    <a:latin typeface="Segoe UI Semibold"/>
                  </a:rPr>
                  <a:t>For users:</a:t>
                </a:r>
                <a:endParaRPr lang="en-US" sz="1600" dirty="0">
                  <a:ea typeface="+mn-ea"/>
                  <a:cs typeface="+mn-cs"/>
                </a:endParaRPr>
              </a:p>
            </p:txBody>
          </p:sp>
          <p:cxnSp>
            <p:nvCxnSpPr>
              <p:cNvPr id="68" name="Straight Connector 67">
                <a:extLst>
                  <a:ext uri="{FF2B5EF4-FFF2-40B4-BE49-F238E27FC236}">
                    <a16:creationId xmlns:a16="http://schemas.microsoft.com/office/drawing/2014/main" id="{EFBAC645-1BB2-14DF-6B13-256ABE8E1856}"/>
                  </a:ext>
                  <a:ext uri="{C183D7F6-B498-43B3-948B-1728B52AA6E4}">
                    <adec:decorative xmlns:adec="http://schemas.microsoft.com/office/drawing/2017/decorative" val="1"/>
                  </a:ext>
                </a:extLst>
              </p:cNvPr>
              <p:cNvCxnSpPr>
                <a:cxnSpLocks/>
              </p:cNvCxnSpPr>
              <p:nvPr/>
            </p:nvCxnSpPr>
            <p:spPr>
              <a:xfrm>
                <a:off x="7159381" y="2860632"/>
                <a:ext cx="0" cy="854451"/>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5A2DC53E-D98A-8FCE-0CDF-9418611233C7}"/>
                  </a:ext>
                </a:extLst>
              </p:cNvPr>
              <p:cNvSpPr txBox="1"/>
              <p:nvPr/>
            </p:nvSpPr>
            <p:spPr>
              <a:xfrm>
                <a:off x="7285533" y="2998325"/>
                <a:ext cx="5006091" cy="57906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Inspire quick wins to reach value tipping point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Master basic prompts (e.g., summarization, revision)</a:t>
                </a:r>
              </a:p>
            </p:txBody>
          </p:sp>
        </p:grpSp>
        <p:sp>
          <p:nvSpPr>
            <p:cNvPr id="43" name="Freeform: Shape 42">
              <a:extLst>
                <a:ext uri="{FF2B5EF4-FFF2-40B4-BE49-F238E27FC236}">
                  <a16:creationId xmlns:a16="http://schemas.microsoft.com/office/drawing/2014/main" id="{43F119FE-4878-EC58-49EB-8C1A8045C373}"/>
                </a:ext>
                <a:ext uri="{C183D7F6-B498-43B3-948B-1728B52AA6E4}">
                  <adec:decorative xmlns:adec="http://schemas.microsoft.com/office/drawing/2017/decorative" val="1"/>
                </a:ext>
              </a:extLst>
            </p:cNvPr>
            <p:cNvSpPr/>
            <p:nvPr/>
          </p:nvSpPr>
          <p:spPr>
            <a:xfrm>
              <a:off x="1231338" y="3831012"/>
              <a:ext cx="4200985" cy="911842"/>
            </a:xfrm>
            <a:custGeom>
              <a:avLst/>
              <a:gdLst>
                <a:gd name="connsiteX0" fmla="*/ 2175034 w 2175033"/>
                <a:gd name="connsiteY0" fmla="*/ 522351 h 522350"/>
                <a:gd name="connsiteX1" fmla="*/ 1873472 w 2175033"/>
                <a:gd name="connsiteY1" fmla="*/ 0 h 522350"/>
                <a:gd name="connsiteX2" fmla="*/ 301562 w 2175033"/>
                <a:gd name="connsiteY2" fmla="*/ 0 h 522350"/>
                <a:gd name="connsiteX3" fmla="*/ 0 w 2175033"/>
                <a:gd name="connsiteY3" fmla="*/ 522351 h 522350"/>
                <a:gd name="connsiteX4" fmla="*/ 2175034 w 2175033"/>
                <a:gd name="connsiteY4" fmla="*/ 522351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033" h="522350">
                  <a:moveTo>
                    <a:pt x="2175034" y="522351"/>
                  </a:moveTo>
                  <a:lnTo>
                    <a:pt x="1873472" y="0"/>
                  </a:lnTo>
                  <a:lnTo>
                    <a:pt x="301562" y="0"/>
                  </a:lnTo>
                  <a:lnTo>
                    <a:pt x="0" y="522351"/>
                  </a:lnTo>
                  <a:lnTo>
                    <a:pt x="2175034" y="522351"/>
                  </a:lnTo>
                  <a:close/>
                </a:path>
              </a:pathLst>
            </a:custGeom>
            <a:solidFill>
              <a:schemeClr val="accent2">
                <a:lumMod val="50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11" name="TextBox 10">
              <a:extLst>
                <a:ext uri="{FF2B5EF4-FFF2-40B4-BE49-F238E27FC236}">
                  <a16:creationId xmlns:a16="http://schemas.microsoft.com/office/drawing/2014/main" id="{D45E5A75-830A-9FA9-144B-5E0FDF1D5B06}"/>
                </a:ext>
              </a:extLst>
            </p:cNvPr>
            <p:cNvSpPr txBox="1"/>
            <p:nvPr/>
          </p:nvSpPr>
          <p:spPr>
            <a:xfrm>
              <a:off x="2390230" y="4133045"/>
              <a:ext cx="1883200" cy="307777"/>
            </a:xfrm>
            <a:prstGeom prst="rect">
              <a:avLst/>
            </a:prstGeom>
            <a:noFill/>
          </p:spPr>
          <p:txBody>
            <a:bodyPr wrap="square" rtlCol="0">
              <a:spAutoFit/>
            </a:bodyPr>
            <a:lstStyle/>
            <a:p>
              <a:pPr algn="ctr"/>
              <a:r>
                <a:rPr lang="en-US" sz="1400" b="1" dirty="0">
                  <a:solidFill>
                    <a:schemeClr val="bg1"/>
                  </a:solidFill>
                  <a:latin typeface="Segoe UI Semibold" panose="020B0502040204020203" pitchFamily="34" charset="0"/>
                  <a:cs typeface="Segoe UI Semibold" panose="020B0502040204020203" pitchFamily="34" charset="0"/>
                </a:rPr>
                <a:t>Individual skills</a:t>
              </a:r>
            </a:p>
          </p:txBody>
        </p:sp>
        <p:sp>
          <p:nvSpPr>
            <p:cNvPr id="88" name="Oval 87">
              <a:extLst>
                <a:ext uri="{FF2B5EF4-FFF2-40B4-BE49-F238E27FC236}">
                  <a16:creationId xmlns:a16="http://schemas.microsoft.com/office/drawing/2014/main" id="{F4DB9178-9EE6-282D-84DB-958CB6373E0E}"/>
                </a:ext>
              </a:extLst>
            </p:cNvPr>
            <p:cNvSpPr/>
            <p:nvPr/>
          </p:nvSpPr>
          <p:spPr>
            <a:xfrm>
              <a:off x="3181289" y="3886969"/>
              <a:ext cx="301082" cy="30108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accent2"/>
                  </a:solidFill>
                  <a:latin typeface="Segoe UI Semibold" panose="020B0502040204020203" pitchFamily="34" charset="0"/>
                  <a:cs typeface="Segoe UI Semibold" panose="020B0502040204020203" pitchFamily="34" charset="0"/>
                </a:rPr>
                <a:t>1</a:t>
              </a:r>
            </a:p>
          </p:txBody>
        </p:sp>
      </p:grpSp>
      <p:grpSp>
        <p:nvGrpSpPr>
          <p:cNvPr id="27" name="Group 26" descr="Arrow saying &quot;start here&quot; and pointing to 2: departmental skills.">
            <a:extLst>
              <a:ext uri="{FF2B5EF4-FFF2-40B4-BE49-F238E27FC236}">
                <a16:creationId xmlns:a16="http://schemas.microsoft.com/office/drawing/2014/main" id="{8149C53C-F875-76E9-7ED0-D7DF65822DEB}"/>
              </a:ext>
            </a:extLst>
          </p:cNvPr>
          <p:cNvGrpSpPr/>
          <p:nvPr/>
        </p:nvGrpSpPr>
        <p:grpSpPr>
          <a:xfrm>
            <a:off x="4758496" y="3336188"/>
            <a:ext cx="793053" cy="1502229"/>
            <a:chOff x="4038050" y="3336188"/>
            <a:chExt cx="793053" cy="1502229"/>
          </a:xfrm>
        </p:grpSpPr>
        <p:sp>
          <p:nvSpPr>
            <p:cNvPr id="29" name="Rectangle: Rounded Corners 25">
              <a:extLst>
                <a:ext uri="{FF2B5EF4-FFF2-40B4-BE49-F238E27FC236}">
                  <a16:creationId xmlns:a16="http://schemas.microsoft.com/office/drawing/2014/main" id="{C96B396C-CE9E-02A5-694A-72976F7E8CDC}"/>
                </a:ext>
              </a:extLst>
            </p:cNvPr>
            <p:cNvSpPr/>
            <p:nvPr/>
          </p:nvSpPr>
          <p:spPr>
            <a:xfrm>
              <a:off x="4038050" y="4045364"/>
              <a:ext cx="793053" cy="793053"/>
            </a:xfrm>
            <a:prstGeom prst="ellipse">
              <a:avLst/>
            </a:prstGeom>
            <a:gradFill>
              <a:gsLst>
                <a:gs pos="29000">
                  <a:srgbClr val="8661C5"/>
                </a:gs>
                <a:gs pos="0">
                  <a:srgbClr val="C03BC4"/>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0" numCol="1" spcCol="0" rtlCol="0" fromWordArt="0" anchor="ctr" anchorCtr="0" forceAA="0" compatLnSpc="1">
              <a:prstTxWarp prst="textNoShape">
                <a:avLst/>
              </a:prstTxWarp>
              <a:noAutofit/>
            </a:bodyPr>
            <a:lstStyle/>
            <a:p>
              <a:pPr algn="ctr" defTabSz="932472" fontAlgn="base">
                <a:lnSpc>
                  <a:spcPct val="80000"/>
                </a:lnSpc>
                <a:spcBef>
                  <a:spcPct val="0"/>
                </a:spcBef>
                <a:spcAft>
                  <a:spcPct val="0"/>
                </a:spcAft>
              </a:pPr>
              <a:r>
                <a:rPr lang="en-GB" sz="1600" b="1" dirty="0">
                  <a:solidFill>
                    <a:schemeClr val="bg1"/>
                  </a:solidFill>
                  <a:latin typeface="Segoe UI Semibold" panose="020B0502040204020203" pitchFamily="34" charset="0"/>
                  <a:cs typeface="Segoe UI Semibold" panose="020B0502040204020203" pitchFamily="34" charset="0"/>
                </a:rPr>
                <a:t>Start</a:t>
              </a:r>
              <a:br>
                <a:rPr lang="en-GB" sz="1600" b="1">
                  <a:solidFill>
                    <a:schemeClr val="bg1"/>
                  </a:solidFill>
                  <a:latin typeface="Segoe UI Semibold" panose="020B0502040204020203" pitchFamily="34" charset="0"/>
                  <a:cs typeface="Segoe UI Semibold" panose="020B0502040204020203" pitchFamily="34" charset="0"/>
                </a:rPr>
              </a:br>
              <a:r>
                <a:rPr lang="en-GB" sz="1600" b="1" dirty="0">
                  <a:solidFill>
                    <a:schemeClr val="bg1"/>
                  </a:solidFill>
                  <a:latin typeface="Segoe UI Semibold" panose="020B0502040204020203" pitchFamily="34" charset="0"/>
                  <a:cs typeface="Segoe UI Semibold" panose="020B0502040204020203" pitchFamily="34" charset="0"/>
                </a:rPr>
                <a:t>here</a:t>
              </a:r>
            </a:p>
          </p:txBody>
        </p:sp>
        <p:cxnSp>
          <p:nvCxnSpPr>
            <p:cNvPr id="72" name="Straight Arrow Connector 71">
              <a:extLst>
                <a:ext uri="{FF2B5EF4-FFF2-40B4-BE49-F238E27FC236}">
                  <a16:creationId xmlns:a16="http://schemas.microsoft.com/office/drawing/2014/main" id="{DBBEC777-31A6-DC75-69B2-6F57B4D8031E}"/>
                </a:ext>
                <a:ext uri="{C183D7F6-B498-43B3-948B-1728B52AA6E4}">
                  <adec:decorative xmlns:adec="http://schemas.microsoft.com/office/drawing/2017/decorative" val="1"/>
                </a:ext>
              </a:extLst>
            </p:cNvPr>
            <p:cNvCxnSpPr>
              <a:cxnSpLocks/>
            </p:cNvCxnSpPr>
            <p:nvPr/>
          </p:nvCxnSpPr>
          <p:spPr>
            <a:xfrm flipV="1">
              <a:off x="4434576" y="3336188"/>
              <a:ext cx="0" cy="712316"/>
            </a:xfrm>
            <a:prstGeom prst="straightConnector1">
              <a:avLst/>
            </a:prstGeom>
            <a:ln w="25400">
              <a:gradFill>
                <a:gsLst>
                  <a:gs pos="0">
                    <a:schemeClr val="accent2"/>
                  </a:gs>
                  <a:gs pos="99000">
                    <a:schemeClr val="bg1"/>
                  </a:gs>
                </a:gsLst>
                <a:lin ang="5400000" scaled="1"/>
              </a:gradFill>
              <a:tailEnd type="arrow" w="lg" len="sm"/>
            </a:ln>
          </p:spPr>
          <p:style>
            <a:lnRef idx="1">
              <a:schemeClr val="accent1"/>
            </a:lnRef>
            <a:fillRef idx="0">
              <a:schemeClr val="accent1"/>
            </a:fillRef>
            <a:effectRef idx="0">
              <a:schemeClr val="accent1"/>
            </a:effectRef>
            <a:fontRef idx="minor">
              <a:schemeClr val="tx1"/>
            </a:fontRef>
          </p:style>
        </p:cxnSp>
      </p:grpSp>
      <p:sp>
        <p:nvSpPr>
          <p:cNvPr id="18" name="Oval 17">
            <a:extLst>
              <a:ext uri="{FF2B5EF4-FFF2-40B4-BE49-F238E27FC236}">
                <a16:creationId xmlns:a16="http://schemas.microsoft.com/office/drawing/2014/main" id="{81DC4708-F143-4795-1146-CACD7F425973}"/>
              </a:ext>
            </a:extLst>
          </p:cNvPr>
          <p:cNvSpPr/>
          <p:nvPr/>
        </p:nvSpPr>
        <p:spPr>
          <a:xfrm>
            <a:off x="830710" y="5277104"/>
            <a:ext cx="301082" cy="301082"/>
          </a:xfrm>
          <a:prstGeom prst="ellipse">
            <a:avLst/>
          </a:prstGeom>
          <a:gradFill flip="none" rotWithShape="1">
            <a:gsLst>
              <a:gs pos="52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Segoe UI Semibold" panose="020B0502040204020203" pitchFamily="34" charset="0"/>
                <a:cs typeface="Segoe UI Semibold" panose="020B0502040204020203" pitchFamily="34" charset="0"/>
              </a:rPr>
              <a:t>1</a:t>
            </a:r>
          </a:p>
        </p:txBody>
      </p:sp>
      <p:sp>
        <p:nvSpPr>
          <p:cNvPr id="19" name="TextBox 18">
            <a:extLst>
              <a:ext uri="{FF2B5EF4-FFF2-40B4-BE49-F238E27FC236}">
                <a16:creationId xmlns:a16="http://schemas.microsoft.com/office/drawing/2014/main" id="{C6FB3086-A36A-033B-5668-92FEBFA8E511}"/>
              </a:ext>
            </a:extLst>
          </p:cNvPr>
          <p:cNvSpPr txBox="1"/>
          <p:nvPr/>
        </p:nvSpPr>
        <p:spPr>
          <a:xfrm>
            <a:off x="1142751" y="5238677"/>
            <a:ext cx="2310516" cy="738664"/>
          </a:xfrm>
          <a:prstGeom prst="rect">
            <a:avLst/>
          </a:prstGeom>
          <a:noFill/>
        </p:spPr>
        <p:txBody>
          <a:bodyPr wrap="square" lIns="91440" tIns="45720" rIns="91440" bIns="45720" rtlCol="0" anchor="t">
            <a:spAutoFit/>
          </a:bodyPr>
          <a:lstStyle/>
          <a:p>
            <a:r>
              <a:rPr kumimoji="0" lang="en-US" sz="1050" u="none" strike="noStrike" kern="1200" cap="none" spc="0" normalizeH="0" baseline="0" noProof="0">
                <a:ln>
                  <a:noFill/>
                </a:ln>
                <a:solidFill>
                  <a:srgbClr val="000000"/>
                </a:solidFill>
                <a:effectLst/>
                <a:uLnTx/>
                <a:uFillTx/>
                <a:latin typeface="Segoe UI"/>
                <a:cs typeface="Segoe UI"/>
              </a:rPr>
              <a:t>Start with top 10 generic skills from </a:t>
            </a:r>
            <a:r>
              <a:rPr lang="en-US" sz="1050" b="1">
                <a:solidFill>
                  <a:srgbClr val="8661C5"/>
                </a:solidFill>
                <a:latin typeface="Segoe UI Semibold"/>
                <a:cs typeface="Segoe UI Semibold"/>
                <a:hlinkClick r:id="rId3">
                  <a:extLst>
                    <a:ext uri="{A12FA001-AC4F-418D-AE19-62706E023703}">
                      <ahyp:hlinkClr xmlns:ahyp="http://schemas.microsoft.com/office/drawing/2018/hyperlinkcolor" val="tx"/>
                    </a:ext>
                  </a:extLst>
                </a:hlinkClick>
              </a:rPr>
              <a:t>Prompt Gallery</a:t>
            </a:r>
            <a:r>
              <a:rPr lang="en-US" sz="1050" b="1">
                <a:solidFill>
                  <a:srgbClr val="8661C5"/>
                </a:solidFill>
                <a:latin typeface="Segoe UI Semibold"/>
                <a:cs typeface="Segoe UI Semibold"/>
              </a:rPr>
              <a:t> </a:t>
            </a:r>
            <a:r>
              <a:rPr kumimoji="0" lang="en-US" sz="1050" u="none" strike="noStrike" kern="1200" cap="none" spc="0" normalizeH="0" baseline="0" noProof="0">
                <a:ln>
                  <a:noFill/>
                </a:ln>
                <a:solidFill>
                  <a:srgbClr val="000000"/>
                </a:solidFill>
                <a:effectLst/>
                <a:uLnTx/>
                <a:uFillTx/>
                <a:latin typeface="Segoe UI"/>
                <a:cs typeface="Segoe UI"/>
              </a:rPr>
              <a:t>that deliver immediate success (e.g., summarize a meeting, email thread)​.</a:t>
            </a:r>
          </a:p>
        </p:txBody>
      </p:sp>
      <p:sp>
        <p:nvSpPr>
          <p:cNvPr id="21" name="Oval 20">
            <a:extLst>
              <a:ext uri="{FF2B5EF4-FFF2-40B4-BE49-F238E27FC236}">
                <a16:creationId xmlns:a16="http://schemas.microsoft.com/office/drawing/2014/main" id="{D09B1024-1CCD-EEBC-7AAB-07310D36B11D}"/>
              </a:ext>
            </a:extLst>
          </p:cNvPr>
          <p:cNvSpPr/>
          <p:nvPr/>
        </p:nvSpPr>
        <p:spPr>
          <a:xfrm>
            <a:off x="3634572" y="5277104"/>
            <a:ext cx="301082" cy="301082"/>
          </a:xfrm>
          <a:prstGeom prst="ellipse">
            <a:avLst/>
          </a:prstGeom>
          <a:gradFill flip="none" rotWithShape="1">
            <a:gsLst>
              <a:gs pos="52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Segoe UI Semibold" panose="020B0502040204020203" pitchFamily="34" charset="0"/>
                <a:cs typeface="Segoe UI Semibold" panose="020B0502040204020203" pitchFamily="34" charset="0"/>
              </a:rPr>
              <a:t>2</a:t>
            </a:r>
          </a:p>
        </p:txBody>
      </p:sp>
      <p:sp>
        <p:nvSpPr>
          <p:cNvPr id="22" name="TextBox 21">
            <a:extLst>
              <a:ext uri="{FF2B5EF4-FFF2-40B4-BE49-F238E27FC236}">
                <a16:creationId xmlns:a16="http://schemas.microsoft.com/office/drawing/2014/main" id="{68EDD914-6C8B-68D7-5FC5-3B9AE825AF99}"/>
              </a:ext>
            </a:extLst>
          </p:cNvPr>
          <p:cNvSpPr txBox="1"/>
          <p:nvPr/>
        </p:nvSpPr>
        <p:spPr>
          <a:xfrm>
            <a:off x="3946614" y="5238677"/>
            <a:ext cx="2316292" cy="738664"/>
          </a:xfrm>
          <a:prstGeom prst="rect">
            <a:avLst/>
          </a:prstGeom>
          <a:noFill/>
        </p:spPr>
        <p:txBody>
          <a:bodyPr wrap="square" lIns="91440" tIns="45720" rIns="91440" bIns="45720" rtlCol="0" anchor="t">
            <a:spAutoFit/>
          </a:bodyPr>
          <a:lstStyle/>
          <a:p>
            <a:r>
              <a:rPr kumimoji="0" lang="en-US" sz="1050" u="none" strike="noStrike" kern="1200" cap="none" spc="0" normalizeH="0" baseline="0" noProof="0">
                <a:ln>
                  <a:noFill/>
                </a:ln>
                <a:solidFill>
                  <a:srgbClr val="000000"/>
                </a:solidFill>
                <a:effectLst/>
                <a:uLnTx/>
                <a:uFillTx/>
                <a:latin typeface="Segoe UI"/>
                <a:cs typeface="Segoe UI"/>
              </a:rPr>
              <a:t>Use the </a:t>
            </a:r>
            <a:r>
              <a:rPr lang="en-US" sz="1050" b="1">
                <a:solidFill>
                  <a:srgbClr val="8661C5"/>
                </a:solidFill>
                <a:latin typeface="Segoe UI Semibold"/>
                <a:cs typeface="Segoe UI Semibold"/>
                <a:hlinkClick r:id="rId4">
                  <a:extLst>
                    <a:ext uri="{A12FA001-AC4F-418D-AE19-62706E023703}">
                      <ahyp:hlinkClr xmlns:ahyp="http://schemas.microsoft.com/office/drawing/2018/hyperlinkcolor" val="tx"/>
                    </a:ext>
                  </a:extLst>
                </a:hlinkClick>
              </a:rPr>
              <a:t>Microsoft Scenario Library</a:t>
            </a:r>
            <a:r>
              <a:rPr lang="en-US" sz="1050" b="1">
                <a:solidFill>
                  <a:srgbClr val="8661C5"/>
                </a:solidFill>
                <a:latin typeface="Segoe UI Semibold"/>
                <a:cs typeface="Segoe UI Semibold"/>
              </a:rPr>
              <a:t> </a:t>
            </a:r>
            <a:br>
              <a:rPr lang="en-US" sz="1050" b="1">
                <a:latin typeface="Segoe UI Semibold" panose="020B0502040204020203" pitchFamily="34" charset="0"/>
                <a:cs typeface="Segoe UI Semibold" panose="020B0502040204020203" pitchFamily="34" charset="0"/>
              </a:rPr>
            </a:br>
            <a:r>
              <a:rPr kumimoji="0" lang="en-US" sz="1050" u="none" strike="noStrike" kern="1200" cap="none" spc="0" normalizeH="0" baseline="0" noProof="0">
                <a:ln>
                  <a:noFill/>
                </a:ln>
                <a:solidFill>
                  <a:srgbClr val="000000"/>
                </a:solidFill>
                <a:effectLst/>
                <a:uLnTx/>
                <a:uFillTx/>
                <a:latin typeface="Segoe UI"/>
                <a:cs typeface="Segoe UI"/>
              </a:rPr>
              <a:t>to train users on new departmental use cases and process improvement to impact departmental KPIs.</a:t>
            </a:r>
          </a:p>
        </p:txBody>
      </p:sp>
      <p:sp>
        <p:nvSpPr>
          <p:cNvPr id="2" name="Oval 1">
            <a:extLst>
              <a:ext uri="{FF2B5EF4-FFF2-40B4-BE49-F238E27FC236}">
                <a16:creationId xmlns:a16="http://schemas.microsoft.com/office/drawing/2014/main" id="{A8353730-5567-96B4-12B5-A39069830D92}"/>
              </a:ext>
            </a:extLst>
          </p:cNvPr>
          <p:cNvSpPr/>
          <p:nvPr/>
        </p:nvSpPr>
        <p:spPr>
          <a:xfrm>
            <a:off x="6438331" y="5277104"/>
            <a:ext cx="301082" cy="301082"/>
          </a:xfrm>
          <a:prstGeom prst="ellipse">
            <a:avLst/>
          </a:prstGeom>
          <a:gradFill flip="none" rotWithShape="1">
            <a:gsLst>
              <a:gs pos="52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dirty="0">
                <a:solidFill>
                  <a:srgbClr val="FFFFFF"/>
                </a:solidFill>
                <a:latin typeface="Segoe UI Semibold" panose="020B0502040204020203" pitchFamily="34" charset="0"/>
                <a:cs typeface="Segoe UI Semibold" panose="020B0502040204020203" pitchFamily="34" charset="0"/>
              </a:rPr>
              <a:t>3</a:t>
            </a:r>
          </a:p>
        </p:txBody>
      </p:sp>
      <p:sp>
        <p:nvSpPr>
          <p:cNvPr id="4" name="TextBox 3">
            <a:extLst>
              <a:ext uri="{FF2B5EF4-FFF2-40B4-BE49-F238E27FC236}">
                <a16:creationId xmlns:a16="http://schemas.microsoft.com/office/drawing/2014/main" id="{112B36DC-9127-36AD-6C93-F1A1941C309B}"/>
              </a:ext>
            </a:extLst>
          </p:cNvPr>
          <p:cNvSpPr txBox="1"/>
          <p:nvPr/>
        </p:nvSpPr>
        <p:spPr>
          <a:xfrm>
            <a:off x="6750372" y="5238677"/>
            <a:ext cx="2253111" cy="738664"/>
          </a:xfrm>
          <a:prstGeom prst="rect">
            <a:avLst/>
          </a:prstGeom>
          <a:noFill/>
        </p:spPr>
        <p:txBody>
          <a:bodyPr wrap="square" rtlCol="0">
            <a:spAutoFit/>
          </a:bodyPr>
          <a:lstStyle/>
          <a:p>
            <a:r>
              <a:rPr kumimoji="0" lang="en-US" sz="105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Extend to line of business systems to streamline and automate for organizational level impacts on revenue and costs.</a:t>
            </a:r>
          </a:p>
        </p:txBody>
      </p:sp>
      <p:sp>
        <p:nvSpPr>
          <p:cNvPr id="5" name="Rounded Rectangle 4">
            <a:extLst>
              <a:ext uri="{FF2B5EF4-FFF2-40B4-BE49-F238E27FC236}">
                <a16:creationId xmlns:a16="http://schemas.microsoft.com/office/drawing/2014/main" id="{7A152AE6-69D5-3A3E-7E7F-B950580B4413}"/>
              </a:ext>
              <a:ext uri="{C183D7F6-B498-43B3-948B-1728B52AA6E4}">
                <adec:decorative xmlns:adec="http://schemas.microsoft.com/office/drawing/2017/decorative" val="1"/>
              </a:ext>
            </a:extLst>
          </p:cNvPr>
          <p:cNvSpPr/>
          <p:nvPr/>
        </p:nvSpPr>
        <p:spPr>
          <a:xfrm>
            <a:off x="9042292" y="5177413"/>
            <a:ext cx="2576389" cy="840457"/>
          </a:xfrm>
          <a:prstGeom prst="roundRect">
            <a:avLst>
              <a:gd name="adj" fmla="val 6913"/>
            </a:avLst>
          </a:prstGeom>
          <a:gradFill flip="none" rotWithShape="1">
            <a:gsLst>
              <a:gs pos="52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kumimoji="0" lang="en-US" sz="1200" u="none" strike="noStrike" kern="1200" cap="none" spc="0" normalizeH="0" baseline="0" noProof="0" dirty="0">
                <a:ln>
                  <a:noFill/>
                </a:ln>
                <a:solidFill>
                  <a:schemeClr val="bg1"/>
                </a:solidFill>
                <a:effectLst/>
                <a:uLnTx/>
                <a:uFillTx/>
                <a:latin typeface="Segoe UI"/>
                <a:cs typeface="Segoe UI"/>
              </a:rPr>
              <a:t>Prioritize peer-to-peer learning through community engagement and knowledge sharing.</a:t>
            </a:r>
            <a:endParaRPr lang="en-US" sz="1200" b="1" dirty="0">
              <a:solidFill>
                <a:srgbClr val="FFFFFF"/>
              </a:solidFill>
              <a:latin typeface="Segoe UI Semibold" panose="020B0502040204020203" pitchFamily="34" charset="0"/>
              <a:cs typeface="Segoe UI Semibold" panose="020B0502040204020203" pitchFamily="34" charset="0"/>
            </a:endParaRPr>
          </a:p>
        </p:txBody>
      </p:sp>
      <p:sp>
        <p:nvSpPr>
          <p:cNvPr id="20" name="Rounded Rectangle 1">
            <a:extLst>
              <a:ext uri="{FF2B5EF4-FFF2-40B4-BE49-F238E27FC236}">
                <a16:creationId xmlns:a16="http://schemas.microsoft.com/office/drawing/2014/main" id="{98EA241C-6AEC-F61F-EB62-8465B41EDF77}"/>
              </a:ext>
              <a:ext uri="{C183D7F6-B498-43B3-948B-1728B52AA6E4}">
                <adec:decorative xmlns:adec="http://schemas.microsoft.com/office/drawing/2017/decorative" val="1"/>
              </a:ext>
            </a:extLst>
          </p:cNvPr>
          <p:cNvSpPr/>
          <p:nvPr/>
        </p:nvSpPr>
        <p:spPr bwMode="auto">
          <a:xfrm>
            <a:off x="588863" y="1639709"/>
            <a:ext cx="1974342" cy="1259486"/>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1430" lvl="1"/>
            <a:r>
              <a:rPr lang="en-US" sz="1100" dirty="0">
                <a:solidFill>
                  <a:schemeClr val="tx1"/>
                </a:solidFill>
                <a:latin typeface="Segoe UI"/>
                <a:cs typeface="Segoe UI"/>
              </a:rPr>
              <a:t>Leverage additional resources in the </a:t>
            </a:r>
            <a:br>
              <a:rPr lang="en-US" sz="1100" dirty="0">
                <a:solidFill>
                  <a:schemeClr val="tx1"/>
                </a:solidFill>
                <a:latin typeface="Segoe UI"/>
                <a:cs typeface="Segoe UI"/>
              </a:rPr>
            </a:br>
            <a:r>
              <a:rPr lang="en-US" sz="1100" b="1" dirty="0">
                <a:solidFill>
                  <a:schemeClr val="accent2"/>
                </a:solidFill>
                <a:latin typeface="Segoe UI"/>
                <a:cs typeface="Segoe UI"/>
                <a:hlinkClick r:id="rId5">
                  <a:extLst>
                    <a:ext uri="{A12FA001-AC4F-418D-AE19-62706E023703}">
                      <ahyp:hlinkClr xmlns:ahyp="http://schemas.microsoft.com/office/drawing/2018/hyperlinkcolor" val="tx"/>
                    </a:ext>
                  </a:extLst>
                </a:hlinkClick>
              </a:rPr>
              <a:t>User Onboarding Toolkit</a:t>
            </a:r>
            <a:r>
              <a:rPr lang="en-US" sz="1100" dirty="0">
                <a:solidFill>
                  <a:schemeClr val="tx1"/>
                </a:solidFill>
                <a:latin typeface="Segoe UI"/>
                <a:cs typeface="Segoe UI"/>
              </a:rPr>
              <a:t> (direct download) to simplify user training and skilling.</a:t>
            </a:r>
            <a:endParaRPr lang="en-US" sz="1100" dirty="0">
              <a:solidFill>
                <a:schemeClr val="tx1"/>
              </a:solidFill>
              <a:latin typeface="Segoe UI" panose="020B0502040204020203" pitchFamily="34" charset="0"/>
              <a:cs typeface="Segoe UI" panose="020B0502040204020203" pitchFamily="34" charset="0"/>
            </a:endParaRPr>
          </a:p>
        </p:txBody>
      </p:sp>
      <p:grpSp>
        <p:nvGrpSpPr>
          <p:cNvPr id="31" name="Group 30">
            <a:extLst>
              <a:ext uri="{FF2B5EF4-FFF2-40B4-BE49-F238E27FC236}">
                <a16:creationId xmlns:a16="http://schemas.microsoft.com/office/drawing/2014/main" id="{1A9410D8-FD93-6EDB-2599-39BA6E0DFB35}"/>
              </a:ext>
              <a:ext uri="{C183D7F6-B498-43B3-948B-1728B52AA6E4}">
                <adec:decorative xmlns:adec="http://schemas.microsoft.com/office/drawing/2017/decorative" val="1"/>
              </a:ext>
            </a:extLst>
          </p:cNvPr>
          <p:cNvGrpSpPr/>
          <p:nvPr/>
        </p:nvGrpSpPr>
        <p:grpSpPr>
          <a:xfrm>
            <a:off x="2121592" y="1231373"/>
            <a:ext cx="748996" cy="748996"/>
            <a:chOff x="5172928" y="4167694"/>
            <a:chExt cx="748996" cy="748996"/>
          </a:xfrm>
        </p:grpSpPr>
        <p:sp>
          <p:nvSpPr>
            <p:cNvPr id="28" name="Oval 1091_1">
              <a:extLst>
                <a:ext uri="{FF2B5EF4-FFF2-40B4-BE49-F238E27FC236}">
                  <a16:creationId xmlns:a16="http://schemas.microsoft.com/office/drawing/2014/main" id="{6EF00AE9-6DDD-E3B8-93F8-168C6526BA74}"/>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30" name="Freeform: Shape 19">
              <a:extLst>
                <a:ext uri="{FF2B5EF4-FFF2-40B4-BE49-F238E27FC236}">
                  <a16:creationId xmlns:a16="http://schemas.microsoft.com/office/drawing/2014/main" id="{83002783-A30A-87A9-A97F-514916E6EC3B}"/>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Tree>
    <p:extLst>
      <p:ext uri="{BB962C8B-B14F-4D97-AF65-F5344CB8AC3E}">
        <p14:creationId xmlns:p14="http://schemas.microsoft.com/office/powerpoint/2010/main" val="126666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8F2A6696-02ED-27B5-1B24-32D70B4216C9}"/>
              </a:ext>
              <a:ext uri="{C183D7F6-B498-43B3-948B-1728B52AA6E4}">
                <adec:decorative xmlns:adec="http://schemas.microsoft.com/office/drawing/2017/decorative" val="1"/>
              </a:ext>
            </a:extLst>
          </p:cNvPr>
          <p:cNvSpPr/>
          <p:nvPr/>
        </p:nvSpPr>
        <p:spPr bwMode="auto">
          <a:xfrm>
            <a:off x="537026" y="925886"/>
            <a:ext cx="11117948" cy="5360614"/>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6" name="Title 1">
            <a:extLst>
              <a:ext uri="{FF2B5EF4-FFF2-40B4-BE49-F238E27FC236}">
                <a16:creationId xmlns:a16="http://schemas.microsoft.com/office/drawing/2014/main" id="{B40EBC98-C787-FC43-B1E1-6F8E7577E9F4}"/>
              </a:ext>
            </a:extLst>
          </p:cNvPr>
          <p:cNvSpPr txBox="1">
            <a:spLocks noGrp="1"/>
          </p:cNvSpPr>
          <p:nvPr>
            <p:ph type="title" idx="4294967295"/>
          </p:nvPr>
        </p:nvSpPr>
        <p:spPr>
          <a:xfrm>
            <a:off x="693737" y="339725"/>
            <a:ext cx="10804525" cy="4429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kumimoji="0" lang="en-NZ" sz="3200" b="1" i="0" u="none" strike="noStrike" kern="1200" cap="none" spc="0" normalizeH="0" baseline="0" noProof="0" dirty="0">
                <a:ln w="3175">
                  <a:noFill/>
                </a:ln>
                <a:solidFill>
                  <a:srgbClr val="000000"/>
                </a:solidFill>
                <a:effectLst/>
                <a:uLnTx/>
                <a:uFillTx/>
                <a:latin typeface="Segoe UI Semibold"/>
                <a:cs typeface="Segoe UI Semibold"/>
              </a:rPr>
              <a:t>Identify key </a:t>
            </a:r>
            <a:r>
              <a:rPr lang="en-NZ" sz="3200" b="1" dirty="0">
                <a:solidFill>
                  <a:srgbClr val="000000"/>
                </a:solidFill>
                <a:latin typeface="Segoe UI Semibold"/>
                <a:cs typeface="Segoe UI Semibold"/>
              </a:rPr>
              <a:t>scenarios and users</a:t>
            </a:r>
            <a:endParaRPr kumimoji="0" lang="en-NZ" sz="3200" b="1" i="0" u="none" strike="noStrike" kern="1200" cap="none" spc="0" normalizeH="0" baseline="0" noProof="0" dirty="0">
              <a:ln w="3175">
                <a:noFill/>
              </a:ln>
              <a:solidFill>
                <a:srgbClr val="000000"/>
              </a:solidFill>
              <a:effectLst/>
              <a:uLnTx/>
              <a:uFillTx/>
              <a:latin typeface="Segoe UI Semibold"/>
              <a:cs typeface="Segoe UI Semibold"/>
            </a:endParaRPr>
          </a:p>
        </p:txBody>
      </p:sp>
      <p:graphicFrame>
        <p:nvGraphicFramePr>
          <p:cNvPr id="8" name="Table 7">
            <a:extLst>
              <a:ext uri="{FF2B5EF4-FFF2-40B4-BE49-F238E27FC236}">
                <a16:creationId xmlns:a16="http://schemas.microsoft.com/office/drawing/2014/main" id="{A03E81E4-B0BB-5D4C-83E1-E0E35F3A8962}"/>
              </a:ext>
            </a:extLst>
          </p:cNvPr>
          <p:cNvGraphicFramePr>
            <a:graphicFrameLocks noGrp="1"/>
          </p:cNvGraphicFramePr>
          <p:nvPr>
            <p:extLst>
              <p:ext uri="{D42A27DB-BD31-4B8C-83A1-F6EECF244321}">
                <p14:modId xmlns:p14="http://schemas.microsoft.com/office/powerpoint/2010/main" val="3878469329"/>
              </p:ext>
            </p:extLst>
          </p:nvPr>
        </p:nvGraphicFramePr>
        <p:xfrm>
          <a:off x="806506" y="1180743"/>
          <a:ext cx="10579017" cy="4971392"/>
        </p:xfrm>
        <a:graphic>
          <a:graphicData uri="http://schemas.openxmlformats.org/drawingml/2006/table">
            <a:tbl>
              <a:tblPr firstRow="1">
                <a:tableStyleId>{0505E3EF-67EA-436B-97B2-0124C06EBD24}</a:tableStyleId>
              </a:tblPr>
              <a:tblGrid>
                <a:gridCol w="1075785">
                  <a:extLst>
                    <a:ext uri="{9D8B030D-6E8A-4147-A177-3AD203B41FA5}">
                      <a16:colId xmlns:a16="http://schemas.microsoft.com/office/drawing/2014/main" val="690375846"/>
                    </a:ext>
                  </a:extLst>
                </a:gridCol>
                <a:gridCol w="3729920">
                  <a:extLst>
                    <a:ext uri="{9D8B030D-6E8A-4147-A177-3AD203B41FA5}">
                      <a16:colId xmlns:a16="http://schemas.microsoft.com/office/drawing/2014/main" val="370522775"/>
                    </a:ext>
                  </a:extLst>
                </a:gridCol>
                <a:gridCol w="3729920">
                  <a:extLst>
                    <a:ext uri="{9D8B030D-6E8A-4147-A177-3AD203B41FA5}">
                      <a16:colId xmlns:a16="http://schemas.microsoft.com/office/drawing/2014/main" val="3493450302"/>
                    </a:ext>
                  </a:extLst>
                </a:gridCol>
                <a:gridCol w="2043392">
                  <a:extLst>
                    <a:ext uri="{9D8B030D-6E8A-4147-A177-3AD203B41FA5}">
                      <a16:colId xmlns:a16="http://schemas.microsoft.com/office/drawing/2014/main" val="1194046653"/>
                    </a:ext>
                  </a:extLst>
                </a:gridCol>
              </a:tblGrid>
              <a:tr h="385675">
                <a:tc>
                  <a:txBody>
                    <a:bodyPr/>
                    <a:lstStyle/>
                    <a:p>
                      <a:pPr algn="l">
                        <a:lnSpc>
                          <a:spcPct val="100000"/>
                        </a:lnSpc>
                      </a:pPr>
                      <a:r>
                        <a:rPr lang="en-US" sz="1200" b="1" i="0" kern="1200">
                          <a:ln w="3175">
                            <a:noFill/>
                          </a:ln>
                          <a:solidFill>
                            <a:schemeClr val="accent2"/>
                          </a:solidFill>
                          <a:latin typeface="Segoe UI Semibold"/>
                          <a:cs typeface="Segoe UI Semibold"/>
                        </a:rPr>
                        <a:t>Department</a:t>
                      </a:r>
                      <a:endParaRPr lang="en-US" sz="1200" b="1" i="0" kern="1200">
                        <a:ln w="3175">
                          <a:noFill/>
                        </a:ln>
                        <a:solidFill>
                          <a:schemeClr val="accent2"/>
                        </a:solidFill>
                        <a:latin typeface="Segoe UI Semibold" panose="020B0502040204020203" pitchFamily="34" charset="0"/>
                        <a:ea typeface="+mn-ea"/>
                        <a:cs typeface="Segoe UI Semibold" panose="020B0502040204020203" pitchFamily="34" charset="0"/>
                      </a:endParaRPr>
                    </a:p>
                  </a:txBody>
                  <a:tcPr marL="89642" marR="89642"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1" i="0" kern="1200" dirty="0">
                          <a:ln w="3175">
                            <a:noFill/>
                          </a:ln>
                          <a:solidFill>
                            <a:schemeClr val="accent2"/>
                          </a:solidFill>
                          <a:latin typeface="Segoe UI Semibold"/>
                          <a:cs typeface="Segoe UI Semibold"/>
                        </a:rPr>
                        <a:t>Key scenarios you want to leverage Copilot for</a:t>
                      </a:r>
                    </a:p>
                  </a:txBody>
                  <a:tcPr marL="143428" marR="0"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a:lnSpc>
                          <a:spcPct val="100000"/>
                        </a:lnSpc>
                        <a:spcBef>
                          <a:spcPts val="0"/>
                        </a:spcBef>
                        <a:spcAft>
                          <a:spcPts val="0"/>
                        </a:spcAft>
                        <a:buNone/>
                      </a:pPr>
                      <a:r>
                        <a:rPr lang="en-US" sz="1200" b="1" i="0" kern="1200">
                          <a:ln w="3175">
                            <a:noFill/>
                          </a:ln>
                          <a:solidFill>
                            <a:schemeClr val="accent2"/>
                          </a:solidFill>
                          <a:latin typeface="Segoe UI Semibold"/>
                          <a:cs typeface="Segoe UI Semibold"/>
                        </a:rPr>
                        <a:t>Activities to use Copilot</a:t>
                      </a:r>
                    </a:p>
                  </a:txBody>
                  <a:tcPr marL="143428" marR="0" marT="17928" marB="17928" anchor="ctr">
                    <a:lnL w="0">
                      <a:noFill/>
                    </a:lnL>
                    <a:lnR w="0">
                      <a:noFill/>
                    </a:lnR>
                    <a:lnT w="0">
                      <a:noFill/>
                    </a:lnT>
                    <a:lnB w="12700">
                      <a:solidFill>
                        <a:schemeClr val="tx1">
                          <a:lumMod val="50000"/>
                          <a:lumOff val="50000"/>
                        </a:schemeClr>
                      </a:solidFill>
                    </a:lnB>
                    <a:lnTlToBr w="0">
                      <a:noFill/>
                    </a:lnTlToBr>
                    <a:lnBlToTr w="0">
                      <a:noFill/>
                    </a:lnBlToTr>
                    <a:noFill/>
                  </a:tcPr>
                </a:tc>
                <a:tc>
                  <a:txBody>
                    <a:bodyPr/>
                    <a:lstStyle/>
                    <a:p>
                      <a:pPr algn="l">
                        <a:lnSpc>
                          <a:spcPct val="100000"/>
                        </a:lnSpc>
                      </a:pPr>
                      <a:r>
                        <a:rPr lang="en-US" sz="1200" b="1" i="0" kern="1200">
                          <a:ln w="3175">
                            <a:noFill/>
                          </a:ln>
                          <a:solidFill>
                            <a:schemeClr val="accent2"/>
                          </a:solidFill>
                          <a:latin typeface="Segoe UI Semibold"/>
                          <a:ea typeface="+mn-ea"/>
                          <a:cs typeface="Segoe UI Semibold"/>
                        </a:rPr>
                        <a:t>Team member identified for role</a:t>
                      </a:r>
                    </a:p>
                  </a:txBody>
                  <a:tcPr marL="143428" marR="143428"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2787202"/>
                  </a:ext>
                </a:extLst>
              </a:tr>
              <a:tr h="507550">
                <a:tc>
                  <a:txBody>
                    <a:bodyPr/>
                    <a:lstStyle/>
                    <a:p>
                      <a:pPr marL="0" algn="l" defTabSz="932559" rtl="0" eaLnBrk="1" latinLnBrk="0" hangingPunct="1">
                        <a:lnSpc>
                          <a:spcPct val="100000"/>
                        </a:lnSpc>
                      </a:pPr>
                      <a:r>
                        <a:rPr lang="en-US" sz="900" b="0" i="1" kern="1200">
                          <a:solidFill>
                            <a:schemeClr val="bg1">
                              <a:lumMod val="50000"/>
                            </a:schemeClr>
                          </a:solidFill>
                          <a:latin typeface="Segoe UI"/>
                          <a:ea typeface="+mn-ea"/>
                          <a:cs typeface="Segoe UI"/>
                        </a:rPr>
                        <a:t>Sales</a:t>
                      </a:r>
                    </a:p>
                  </a:txBody>
                  <a:tcPr marL="89642" marR="89642"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a:lnSpc>
                          <a:spcPct val="100000"/>
                        </a:lnSpc>
                        <a:spcBef>
                          <a:spcPts val="0"/>
                        </a:spcBef>
                        <a:spcAft>
                          <a:spcPts val="0"/>
                        </a:spcAft>
                        <a:buNone/>
                      </a:pPr>
                      <a:r>
                        <a:rPr lang="en-US" sz="900" b="0" i="1" kern="1200">
                          <a:solidFill>
                            <a:schemeClr val="bg1">
                              <a:lumMod val="50000"/>
                            </a:schemeClr>
                          </a:solidFill>
                          <a:latin typeface="Segoe UI"/>
                          <a:cs typeface="Segoe UI"/>
                        </a:rPr>
                        <a:t>Use Copilot to accelerate customer research and sales preparation</a:t>
                      </a:r>
                      <a:endParaRPr lang="en-US"/>
                    </a:p>
                  </a:txBody>
                  <a:tcPr marL="91403" marR="0"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lgn="l">
                        <a:lnSpc>
                          <a:spcPct val="100000"/>
                        </a:lnSpc>
                        <a:spcBef>
                          <a:spcPts val="0"/>
                        </a:spcBef>
                        <a:spcAft>
                          <a:spcPts val="0"/>
                        </a:spcAft>
                        <a:buFont typeface="Arial"/>
                        <a:buChar char="•"/>
                      </a:pPr>
                      <a:r>
                        <a:rPr lang="en-US" sz="900" b="0" i="1" kern="1200">
                          <a:solidFill>
                            <a:schemeClr val="bg1">
                              <a:lumMod val="50000"/>
                            </a:schemeClr>
                          </a:solidFill>
                          <a:latin typeface="Segoe UI"/>
                          <a:ea typeface="Segoe UI" pitchFamily="34" charset="0"/>
                          <a:cs typeface="Segoe UI"/>
                        </a:rPr>
                        <a:t>Use Copilot to draft customer outreach emails</a:t>
                      </a:r>
                    </a:p>
                    <a:p>
                      <a:pPr marL="171450" lvl="0" indent="-171450" algn="l">
                        <a:lnSpc>
                          <a:spcPct val="100000"/>
                        </a:lnSpc>
                        <a:spcBef>
                          <a:spcPts val="0"/>
                        </a:spcBef>
                        <a:spcAft>
                          <a:spcPts val="0"/>
                        </a:spcAft>
                        <a:buFont typeface="Arial"/>
                        <a:buChar char="•"/>
                      </a:pPr>
                      <a:r>
                        <a:rPr lang="en-US" sz="900" b="0" i="1" kern="1200">
                          <a:solidFill>
                            <a:schemeClr val="bg1">
                              <a:lumMod val="50000"/>
                            </a:schemeClr>
                          </a:solidFill>
                          <a:latin typeface="Segoe UI"/>
                          <a:ea typeface="Segoe UI" pitchFamily="34" charset="0"/>
                          <a:cs typeface="Segoe UI"/>
                        </a:rPr>
                        <a:t>Prompt Copilot to search for information on a customer, pulling from their company website and annual reports</a:t>
                      </a:r>
                    </a:p>
                    <a:p>
                      <a:pPr marL="171450" lvl="0" indent="-171450" algn="l">
                        <a:lnSpc>
                          <a:spcPct val="100000"/>
                        </a:lnSpc>
                        <a:spcBef>
                          <a:spcPts val="0"/>
                        </a:spcBef>
                        <a:spcAft>
                          <a:spcPts val="0"/>
                        </a:spcAft>
                        <a:buFont typeface="Arial"/>
                        <a:buChar char="•"/>
                      </a:pPr>
                      <a:r>
                        <a:rPr lang="en-US" sz="900" b="0" i="1" kern="1200">
                          <a:solidFill>
                            <a:schemeClr val="bg1">
                              <a:lumMod val="50000"/>
                            </a:schemeClr>
                          </a:solidFill>
                          <a:latin typeface="Segoe UI"/>
                          <a:ea typeface="Segoe UI" pitchFamily="34" charset="0"/>
                          <a:cs typeface="Segoe UI"/>
                        </a:rPr>
                        <a:t>Use Copilot to create meeting agendas with exploratory questions to identify customer needs, pain points, and possible solutions</a:t>
                      </a:r>
                    </a:p>
                  </a:txBody>
                  <a:tcPr marL="91403" marR="0" marT="17928" marB="17928">
                    <a:lnL w="0">
                      <a:noFill/>
                    </a:lnL>
                    <a:lnR w="0">
                      <a:noFill/>
                    </a:lnR>
                    <a:lnT w="12700">
                      <a:solidFill>
                        <a:schemeClr val="tx1">
                          <a:lumMod val="50000"/>
                          <a:lumOff val="50000"/>
                        </a:schemeClr>
                      </a:solidFill>
                    </a:lnT>
                    <a:lnB w="6350">
                      <a:solidFill>
                        <a:schemeClr val="tx1">
                          <a:lumMod val="50000"/>
                          <a:lumOff val="50000"/>
                        </a:schemeClr>
                      </a:solidFill>
                    </a:lnB>
                    <a:lnTlToBr w="0">
                      <a:noFill/>
                    </a:lnTlToBr>
                    <a:lnBlToTr w="0">
                      <a:noFill/>
                    </a:lnBlToTr>
                    <a:noFill/>
                  </a:tcPr>
                </a:tc>
                <a:tc>
                  <a:txBody>
                    <a:bodyPr/>
                    <a:lstStyle/>
                    <a:p>
                      <a:pPr marL="0" algn="l" defTabSz="932559" rtl="0" eaLnBrk="1" latinLnBrk="0" hangingPunct="1">
                        <a:lnSpc>
                          <a:spcPct val="100000"/>
                        </a:lnSpc>
                      </a:pPr>
                      <a:r>
                        <a:rPr lang="en-US" sz="900" b="0" i="1" kern="1200" dirty="0">
                          <a:solidFill>
                            <a:schemeClr val="bg1">
                              <a:lumMod val="50000"/>
                            </a:schemeClr>
                          </a:solidFill>
                          <a:latin typeface="Segoe UI"/>
                          <a:ea typeface="Segoe UI" pitchFamily="34" charset="0"/>
                          <a:cs typeface="Segoe UI"/>
                        </a:rPr>
                        <a:t>[Name]</a:t>
                      </a:r>
                    </a:p>
                  </a:txBody>
                  <a:tcPr marL="143428" marR="143428"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16089">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900" b="0" i="1" kern="1200">
                          <a:solidFill>
                            <a:schemeClr val="bg1">
                              <a:lumMod val="50000"/>
                            </a:schemeClr>
                          </a:solidFill>
                          <a:latin typeface="Segoe UI"/>
                          <a:cs typeface="Segoe UI"/>
                        </a:rPr>
                        <a:t>Marketing</a:t>
                      </a: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900" b="0" i="1" kern="1200">
                          <a:solidFill>
                            <a:schemeClr val="bg1">
                              <a:lumMod val="50000"/>
                            </a:schemeClr>
                          </a:solidFill>
                          <a:latin typeface="Segoe UI"/>
                          <a:ea typeface="Segoe UI" pitchFamily="34" charset="0"/>
                          <a:cs typeface="Segoe UI"/>
                        </a:rPr>
                        <a:t>Use Copilot to help accelerate marketing campaign conceptualization and content creation</a:t>
                      </a: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lgn="l" defTabSz="914400" rtl="0" eaLnBrk="1" latinLnBrk="0" hangingPunct="1">
                        <a:lnSpc>
                          <a:spcPct val="100000"/>
                        </a:lnSpc>
                        <a:spcBef>
                          <a:spcPts val="0"/>
                        </a:spcBef>
                        <a:spcAft>
                          <a:spcPts val="0"/>
                        </a:spcAft>
                        <a:buFont typeface="Arial"/>
                        <a:buChar char="•"/>
                        <a:tabLst/>
                        <a:defRPr/>
                      </a:pPr>
                      <a:r>
                        <a:rPr lang="en-US" sz="900" b="0" i="1" kern="1200">
                          <a:solidFill>
                            <a:schemeClr val="bg1">
                              <a:lumMod val="50000"/>
                            </a:schemeClr>
                          </a:solidFill>
                          <a:latin typeface="Segoe UI"/>
                          <a:ea typeface="Segoe UI" pitchFamily="34" charset="0"/>
                          <a:cs typeface="Segoe UI"/>
                        </a:rPr>
                        <a:t>Use Copilot to brainstorm a list of assets to support an  upcoming announcement</a:t>
                      </a:r>
                    </a:p>
                    <a:p>
                      <a:pPr marL="171450" lvl="0" indent="-171450" algn="l" defTabSz="914400" rtl="0" eaLnBrk="1" latinLnBrk="0" hangingPunct="1">
                        <a:lnSpc>
                          <a:spcPct val="100000"/>
                        </a:lnSpc>
                        <a:spcBef>
                          <a:spcPts val="0"/>
                        </a:spcBef>
                        <a:spcAft>
                          <a:spcPts val="0"/>
                        </a:spcAft>
                        <a:buFont typeface="Arial"/>
                        <a:buChar char="•"/>
                        <a:tabLst/>
                        <a:defRPr/>
                      </a:pPr>
                      <a:r>
                        <a:rPr lang="en-US" sz="900" b="0" i="1" kern="1200">
                          <a:solidFill>
                            <a:schemeClr val="bg1">
                              <a:lumMod val="50000"/>
                            </a:schemeClr>
                          </a:solidFill>
                          <a:latin typeface="Segoe UI"/>
                          <a:ea typeface="Segoe UI" pitchFamily="34" charset="0"/>
                          <a:cs typeface="Segoe UI"/>
                        </a:rPr>
                        <a:t>Prompt Copilot to come up with clever taglines and campaign concepts</a:t>
                      </a:r>
                    </a:p>
                    <a:p>
                      <a:pPr marL="171450" lvl="0" indent="-171450" algn="l" defTabSz="914400" rtl="0" eaLnBrk="1" latinLnBrk="0" hangingPunct="1">
                        <a:lnSpc>
                          <a:spcPct val="100000"/>
                        </a:lnSpc>
                        <a:spcBef>
                          <a:spcPts val="0"/>
                        </a:spcBef>
                        <a:spcAft>
                          <a:spcPts val="0"/>
                        </a:spcAft>
                        <a:buFont typeface="Arial"/>
                        <a:buChar char="•"/>
                        <a:tabLst/>
                        <a:defRPr/>
                      </a:pPr>
                      <a:r>
                        <a:rPr lang="en-US" sz="900" b="0" i="1" kern="1200">
                          <a:solidFill>
                            <a:schemeClr val="bg1">
                              <a:lumMod val="50000"/>
                            </a:schemeClr>
                          </a:solidFill>
                          <a:latin typeface="Segoe UI"/>
                          <a:ea typeface="Segoe UI" pitchFamily="34" charset="0"/>
                          <a:cs typeface="Segoe UI"/>
                        </a:rPr>
                        <a:t>Jumpstart a messaging framework by using Copilot get start a draft by referencing key documents</a:t>
                      </a:r>
                    </a:p>
                    <a:p>
                      <a:pPr marL="171450" lvl="0" indent="-171450" algn="l" defTabSz="914400" rtl="0" eaLnBrk="1" latinLnBrk="0" hangingPunct="1">
                        <a:lnSpc>
                          <a:spcPct val="100000"/>
                        </a:lnSpc>
                        <a:spcBef>
                          <a:spcPts val="0"/>
                        </a:spcBef>
                        <a:spcAft>
                          <a:spcPts val="0"/>
                        </a:spcAft>
                        <a:buFont typeface="Arial"/>
                        <a:buChar char="•"/>
                        <a:tabLst/>
                        <a:defRPr/>
                      </a:pPr>
                      <a:r>
                        <a:rPr lang="en-US" sz="900" b="0" i="1" kern="1200">
                          <a:solidFill>
                            <a:schemeClr val="bg1">
                              <a:lumMod val="50000"/>
                            </a:schemeClr>
                          </a:solidFill>
                          <a:latin typeface="Segoe UI"/>
                          <a:ea typeface="Segoe UI" pitchFamily="34" charset="0"/>
                          <a:cs typeface="Segoe UI"/>
                        </a:rPr>
                        <a:t>Summarize meetings with internal teams or customers to synthesize requirements</a:t>
                      </a:r>
                    </a:p>
                  </a:txBody>
                  <a:tcPr marL="91403" marR="0" marT="17928" marB="17928">
                    <a:lnL w="0">
                      <a:noFill/>
                    </a:lnL>
                    <a:lnR w="0">
                      <a:noFill/>
                    </a:lnR>
                    <a:lnT w="6350">
                      <a:solidFill>
                        <a:schemeClr val="tx1">
                          <a:lumMod val="50000"/>
                          <a:lumOff val="50000"/>
                        </a:schemeClr>
                      </a:solidFill>
                    </a:lnT>
                    <a:lnB w="6350">
                      <a:solidFill>
                        <a:schemeClr val="tx1">
                          <a:lumMod val="50000"/>
                          <a:lumOff val="50000"/>
                        </a:schemeClr>
                      </a:solidFill>
                    </a:lnB>
                    <a:lnTlToBr w="0">
                      <a:noFill/>
                    </a:lnTlToBr>
                    <a:lnBlToTr w="0">
                      <a:noFill/>
                    </a:lnBlToTr>
                    <a:noFill/>
                  </a:tcPr>
                </a:tc>
                <a:tc>
                  <a:txBody>
                    <a:bodyPr/>
                    <a:lstStyle/>
                    <a:p>
                      <a:pPr marL="0" algn="l" defTabSz="932559" rtl="0" eaLnBrk="1" latinLnBrk="0" hangingPunct="1">
                        <a:lnSpc>
                          <a:spcPct val="100000"/>
                        </a:lnSpc>
                      </a:pPr>
                      <a:r>
                        <a:rPr lang="en-US" sz="900" b="0" i="1" kern="1200" dirty="0">
                          <a:solidFill>
                            <a:schemeClr val="bg1">
                              <a:lumMod val="50000"/>
                            </a:schemeClr>
                          </a:solidFill>
                          <a:latin typeface="+mn-lt"/>
                          <a:ea typeface="Segoe UI" pitchFamily="34" charset="0"/>
                          <a:cs typeface="Segoe UI"/>
                        </a:rPr>
                        <a:t>[Name]</a:t>
                      </a: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9752">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900" b="0" i="1" kern="1200">
                          <a:solidFill>
                            <a:schemeClr val="bg1">
                              <a:lumMod val="50000"/>
                            </a:schemeClr>
                          </a:solidFill>
                          <a:latin typeface="Segoe UI"/>
                          <a:cs typeface="Segoe UI"/>
                        </a:rPr>
                        <a:t>Customer Service</a:t>
                      </a: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900" b="0" i="1" kern="1200">
                          <a:solidFill>
                            <a:schemeClr val="bg1">
                              <a:lumMod val="50000"/>
                            </a:schemeClr>
                          </a:solidFill>
                          <a:latin typeface="Segoe UI"/>
                          <a:ea typeface="Segoe UI" pitchFamily="34" charset="0"/>
                          <a:cs typeface="Segoe UI"/>
                        </a:rPr>
                        <a:t>Use Copilot to improve customer service and reduce customer response times</a:t>
                      </a: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3255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1" kern="1200">
                          <a:solidFill>
                            <a:schemeClr val="bg1">
                              <a:lumMod val="50000"/>
                            </a:schemeClr>
                          </a:solidFill>
                          <a:latin typeface="Segoe UI"/>
                          <a:ea typeface="Segoe UI" pitchFamily="34" charset="0"/>
                          <a:cs typeface="Segoe UI"/>
                        </a:rPr>
                        <a:t>Use Copilot to review customer history by summarizing email threads and customer meetings, as well as past interactions.</a:t>
                      </a:r>
                    </a:p>
                    <a:p>
                      <a:pPr marL="171450" marR="0" lvl="0" indent="-171450" algn="l" defTabSz="93255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1" kern="1200">
                          <a:solidFill>
                            <a:schemeClr val="bg1">
                              <a:lumMod val="50000"/>
                            </a:schemeClr>
                          </a:solidFill>
                          <a:latin typeface="Segoe UI"/>
                          <a:ea typeface="Segoe UI" pitchFamily="34" charset="0"/>
                          <a:cs typeface="Segoe UI"/>
                        </a:rPr>
                        <a:t>Gather product information from internal and external sources and historical resolutions to aid issue diagnosis</a:t>
                      </a:r>
                    </a:p>
                    <a:p>
                      <a:pPr marL="171450" marR="0" lvl="0" indent="-171450" algn="l" defTabSz="93255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1" kern="1200">
                          <a:solidFill>
                            <a:schemeClr val="bg1">
                              <a:lumMod val="50000"/>
                            </a:schemeClr>
                          </a:solidFill>
                          <a:latin typeface="Segoe UI"/>
                          <a:ea typeface="Segoe UI" pitchFamily="34" charset="0"/>
                          <a:cs typeface="Segoe UI"/>
                        </a:rPr>
                        <a:t>Draft proposed responses to customers with Copilot</a:t>
                      </a:r>
                    </a:p>
                    <a:p>
                      <a:pPr marL="171450" marR="0" lvl="0" indent="-171450" algn="l" defTabSz="93255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1" kern="1200">
                          <a:solidFill>
                            <a:schemeClr val="bg1">
                              <a:lumMod val="50000"/>
                            </a:schemeClr>
                          </a:solidFill>
                          <a:latin typeface="Segoe UI"/>
                          <a:ea typeface="Segoe UI" pitchFamily="34" charset="0"/>
                          <a:cs typeface="Segoe UI"/>
                        </a:rPr>
                        <a:t>Leverage Copilot to summarize meetings, compile notes and action items</a:t>
                      </a:r>
                    </a:p>
                  </a:txBody>
                  <a:tcPr marL="91403" marR="0" marT="17928" marB="17928">
                    <a:lnL w="0">
                      <a:noFill/>
                    </a:lnL>
                    <a:lnR w="0">
                      <a:noFill/>
                    </a:lnR>
                    <a:lnT w="6350">
                      <a:solidFill>
                        <a:schemeClr val="tx1">
                          <a:lumMod val="50000"/>
                          <a:lumOff val="50000"/>
                        </a:schemeClr>
                      </a:solidFill>
                    </a:lnT>
                    <a:lnB w="6350">
                      <a:solidFill>
                        <a:schemeClr val="tx1">
                          <a:lumMod val="50000"/>
                          <a:lumOff val="50000"/>
                        </a:schemeClr>
                      </a:solidFill>
                    </a:lnB>
                    <a:lnTlToBr w="0">
                      <a:noFill/>
                    </a:lnTlToBr>
                    <a:lnBlToTr w="0">
                      <a:noFill/>
                    </a:lnBlToTr>
                    <a:noFill/>
                  </a:tcPr>
                </a:tc>
                <a:tc>
                  <a:txBody>
                    <a:bodyPr/>
                    <a:lstStyle/>
                    <a:p>
                      <a:pPr marL="0" algn="l" defTabSz="932559" rtl="0" eaLnBrk="1" latinLnBrk="0" hangingPunct="1">
                        <a:lnSpc>
                          <a:spcPct val="100000"/>
                        </a:lnSpc>
                      </a:pPr>
                      <a:r>
                        <a:rPr lang="en-US" sz="900" b="0" i="1" kern="1200" dirty="0">
                          <a:solidFill>
                            <a:schemeClr val="bg1">
                              <a:lumMod val="50000"/>
                            </a:schemeClr>
                          </a:solidFill>
                          <a:latin typeface="+mn-lt"/>
                          <a:ea typeface="Segoe UI" pitchFamily="34" charset="0"/>
                          <a:cs typeface="Segoe UI"/>
                        </a:rPr>
                        <a:t>[Name]</a:t>
                      </a: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390172"/>
                  </a:ext>
                </a:extLst>
              </a:tr>
              <a:tr h="429752">
                <a:tc>
                  <a:txBody>
                    <a:bodyPr/>
                    <a:lstStyle/>
                    <a:p>
                      <a:pPr marL="0" algn="l" defTabSz="932559" rtl="0" eaLnBrk="1" latinLnBrk="0" hangingPunct="1">
                        <a:lnSpc>
                          <a:spcPct val="100000"/>
                        </a:lnSpc>
                      </a:pPr>
                      <a:endParaRPr lang="en-US" sz="1000" b="1" i="0" kern="1200">
                        <a:latin typeface="Segoe UI Semibold"/>
                        <a:cs typeface="Segoe UI Semibold"/>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l" defTabSz="932559">
                        <a:lnSpc>
                          <a:spcPct val="100000"/>
                        </a:lnSpc>
                        <a:buNone/>
                      </a:pPr>
                      <a:endParaRPr lang="en-US" sz="1000" b="0" i="0" kern="1200">
                        <a:solidFill>
                          <a:srgbClr val="000000"/>
                        </a:solidFill>
                        <a:latin typeface="Segoe UI"/>
                        <a:ea typeface="Segoe UI" pitchFamily="34" charset="0"/>
                        <a:cs typeface="Segoe UI"/>
                      </a:endParaRPr>
                    </a:p>
                  </a:txBody>
                  <a:tcPr marL="91403" marR="0" marT="17928" marB="17928">
                    <a:lnL w="0">
                      <a:noFill/>
                    </a:lnL>
                    <a:lnR w="0">
                      <a:noFill/>
                    </a:lnR>
                    <a:lnT w="6350">
                      <a:solidFill>
                        <a:schemeClr val="tx1">
                          <a:lumMod val="50000"/>
                          <a:lumOff val="50000"/>
                        </a:schemeClr>
                      </a:solidFill>
                    </a:lnT>
                    <a:lnB w="6350">
                      <a:solidFill>
                        <a:schemeClr val="tx1">
                          <a:lumMod val="50000"/>
                          <a:lumOff val="50000"/>
                        </a:schemeClr>
                      </a:solidFill>
                    </a:lnB>
                    <a:lnTlToBr w="0">
                      <a:noFill/>
                    </a:lnTlToBr>
                    <a:lnBlToTr w="0">
                      <a:noFill/>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9752">
                <a:tc>
                  <a:txBody>
                    <a:bodyPr/>
                    <a:lstStyle/>
                    <a:p>
                      <a:pPr marL="0" algn="l" defTabSz="932559" rtl="0" eaLnBrk="1" latinLnBrk="0" hangingPunct="1">
                        <a:lnSpc>
                          <a:spcPct val="100000"/>
                        </a:lnSpc>
                      </a:pPr>
                      <a:endParaRPr lang="en-US" sz="1000" b="1" i="0" kern="1200">
                        <a:latin typeface="Segoe UI Semibold"/>
                        <a:cs typeface="Segoe UI Semibold"/>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l" defTabSz="932559">
                        <a:lnSpc>
                          <a:spcPct val="100000"/>
                        </a:lnSpc>
                        <a:buNone/>
                      </a:pPr>
                      <a:endParaRPr lang="en-US" sz="1000" b="0" i="0" kern="1200">
                        <a:solidFill>
                          <a:srgbClr val="000000"/>
                        </a:solidFill>
                        <a:latin typeface="Segoe UI"/>
                        <a:ea typeface="Segoe UI" pitchFamily="34" charset="0"/>
                        <a:cs typeface="Segoe UI"/>
                      </a:endParaRPr>
                    </a:p>
                  </a:txBody>
                  <a:tcPr marL="91403" marR="0" marT="17928" marB="17928">
                    <a:lnL w="0">
                      <a:noFill/>
                    </a:lnL>
                    <a:lnR w="0">
                      <a:noFill/>
                    </a:lnR>
                    <a:lnT w="6350">
                      <a:solidFill>
                        <a:schemeClr val="tx1">
                          <a:lumMod val="50000"/>
                          <a:lumOff val="50000"/>
                        </a:schemeClr>
                      </a:solidFill>
                    </a:lnT>
                    <a:lnB w="6350">
                      <a:solidFill>
                        <a:schemeClr val="tx1">
                          <a:lumMod val="50000"/>
                          <a:lumOff val="50000"/>
                        </a:schemeClr>
                      </a:solidFill>
                    </a:lnB>
                    <a:lnTlToBr w="0">
                      <a:noFill/>
                    </a:lnTlToBr>
                    <a:lnBlToTr w="0">
                      <a:noFill/>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29752">
                <a:tc>
                  <a:txBody>
                    <a:bodyPr/>
                    <a:lstStyle/>
                    <a:p>
                      <a:pPr marL="0" algn="l" defTabSz="932559" rtl="0" eaLnBrk="1" latinLnBrk="0" hangingPunct="1">
                        <a:lnSpc>
                          <a:spcPct val="100000"/>
                        </a:lnSpc>
                      </a:pPr>
                      <a:endParaRPr lang="en-US" sz="1000" b="1" i="0" kern="1200">
                        <a:latin typeface="Segoe UI Semibold"/>
                        <a:cs typeface="Segoe UI Semibold"/>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l" defTabSz="932559">
                        <a:lnSpc>
                          <a:spcPct val="100000"/>
                        </a:lnSpc>
                        <a:buNone/>
                      </a:pPr>
                      <a:endParaRPr lang="en-US" sz="1000" b="0" i="0" kern="1200">
                        <a:solidFill>
                          <a:srgbClr val="000000"/>
                        </a:solidFill>
                        <a:latin typeface="Segoe UI"/>
                        <a:ea typeface="Segoe UI" pitchFamily="34" charset="0"/>
                        <a:cs typeface="Segoe UI"/>
                      </a:endParaRPr>
                    </a:p>
                  </a:txBody>
                  <a:tcPr marL="91403" marR="0" marT="17928" marB="17928">
                    <a:lnL w="0">
                      <a:noFill/>
                    </a:lnL>
                    <a:lnR w="0">
                      <a:noFill/>
                    </a:lnR>
                    <a:lnT w="6350">
                      <a:solidFill>
                        <a:schemeClr val="tx1">
                          <a:lumMod val="50000"/>
                          <a:lumOff val="50000"/>
                        </a:schemeClr>
                      </a:solidFill>
                    </a:lnT>
                    <a:lnB w="6350">
                      <a:solidFill>
                        <a:schemeClr val="tx1">
                          <a:lumMod val="50000"/>
                          <a:lumOff val="50000"/>
                        </a:schemeClr>
                      </a:solidFill>
                    </a:lnB>
                    <a:lnTlToBr w="0">
                      <a:noFill/>
                    </a:lnTlToBr>
                    <a:lnBlToTr w="0">
                      <a:noFill/>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268913"/>
                  </a:ext>
                </a:extLst>
              </a:tr>
              <a:tr h="429752">
                <a:tc>
                  <a:txBody>
                    <a:bodyPr/>
                    <a:lstStyle/>
                    <a:p>
                      <a:pPr marL="0" algn="l" defTabSz="932559" rtl="0" eaLnBrk="1" latinLnBrk="0" hangingPunct="1">
                        <a:lnSpc>
                          <a:spcPct val="100000"/>
                        </a:lnSpc>
                      </a:pPr>
                      <a:endParaRPr lang="en-US" sz="1000" b="1" i="0" kern="1200">
                        <a:latin typeface="Segoe UI Semibold"/>
                        <a:cs typeface="Segoe UI Semibold"/>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l" defTabSz="932559">
                        <a:lnSpc>
                          <a:spcPct val="100000"/>
                        </a:lnSpc>
                        <a:buNone/>
                      </a:pPr>
                      <a:endParaRPr lang="en-US" sz="1000" b="0" i="0" kern="1200">
                        <a:solidFill>
                          <a:srgbClr val="000000"/>
                        </a:solidFill>
                        <a:latin typeface="Segoe UI"/>
                        <a:ea typeface="Segoe UI" pitchFamily="34" charset="0"/>
                        <a:cs typeface="Segoe UI"/>
                      </a:endParaRPr>
                    </a:p>
                  </a:txBody>
                  <a:tcPr marL="91403" marR="0" marT="17928" marB="17928">
                    <a:lnL w="0">
                      <a:noFill/>
                    </a:lnL>
                    <a:lnR w="0">
                      <a:noFill/>
                    </a:lnR>
                    <a:lnT w="6350">
                      <a:solidFill>
                        <a:schemeClr val="tx1">
                          <a:lumMod val="50000"/>
                          <a:lumOff val="50000"/>
                        </a:schemeClr>
                      </a:solidFill>
                    </a:lnT>
                    <a:lnB w="6350">
                      <a:solidFill>
                        <a:schemeClr val="tx1">
                          <a:lumMod val="50000"/>
                          <a:lumOff val="50000"/>
                        </a:schemeClr>
                      </a:solidFill>
                    </a:lnB>
                    <a:lnTlToBr w="0">
                      <a:noFill/>
                    </a:lnTlToBr>
                    <a:lnBlToTr w="0">
                      <a:noFill/>
                    </a:lnBlToTr>
                    <a:noFill/>
                  </a:tcPr>
                </a:tc>
                <a:tc>
                  <a:txBody>
                    <a:bodyPr/>
                    <a:lstStyle/>
                    <a:p>
                      <a:pPr marL="0" algn="l" defTabSz="932559" rtl="0" eaLnBrk="1" latinLnBrk="0" hangingPunct="1">
                        <a:lnSpc>
                          <a:spcPct val="100000"/>
                        </a:lnSpc>
                      </a:pPr>
                      <a:endParaRPr lang="en-US" sz="1000" b="0" i="0" kern="1200" dirty="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4875698"/>
                  </a:ext>
                </a:extLst>
              </a:tr>
            </a:tbl>
          </a:graphicData>
        </a:graphic>
      </p:graphicFrame>
      <p:sp>
        <p:nvSpPr>
          <p:cNvPr id="2" name="TextBox 1">
            <a:extLst>
              <a:ext uri="{FF2B5EF4-FFF2-40B4-BE49-F238E27FC236}">
                <a16:creationId xmlns:a16="http://schemas.microsoft.com/office/drawing/2014/main" id="{7A12E747-526B-B18E-6469-CEB06FAE6114}"/>
              </a:ext>
            </a:extLst>
          </p:cNvPr>
          <p:cNvSpPr txBox="1"/>
          <p:nvPr/>
        </p:nvSpPr>
        <p:spPr>
          <a:xfrm>
            <a:off x="538891" y="6373406"/>
            <a:ext cx="77931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Segoe UI"/>
              </a:rPr>
              <a:t>Use the </a:t>
            </a:r>
            <a:r>
              <a:rPr lang="en-US" dirty="0">
                <a:solidFill>
                  <a:schemeClr val="accent6"/>
                </a:solidFill>
                <a:cs typeface="Segoe UI"/>
                <a:hlinkClick r:id="rId3"/>
              </a:rPr>
              <a:t>Scenario Library</a:t>
            </a:r>
            <a:r>
              <a:rPr lang="en-US" dirty="0">
                <a:cs typeface="Segoe UI"/>
              </a:rPr>
              <a:t> to help identify target scenarios.</a:t>
            </a:r>
            <a:endParaRPr lang="en-US" dirty="0"/>
          </a:p>
        </p:txBody>
      </p:sp>
      <p:grpSp>
        <p:nvGrpSpPr>
          <p:cNvPr id="3" name="Group 2" descr="Shared activity icon.">
            <a:extLst>
              <a:ext uri="{FF2B5EF4-FFF2-40B4-BE49-F238E27FC236}">
                <a16:creationId xmlns:a16="http://schemas.microsoft.com/office/drawing/2014/main" id="{B3F39375-6A06-E6CF-A928-43B52144B724}"/>
              </a:ext>
            </a:extLst>
          </p:cNvPr>
          <p:cNvGrpSpPr/>
          <p:nvPr/>
        </p:nvGrpSpPr>
        <p:grpSpPr>
          <a:xfrm>
            <a:off x="10122551" y="187953"/>
            <a:ext cx="2069451" cy="459051"/>
            <a:chOff x="10122551" y="187953"/>
            <a:chExt cx="2069451" cy="459051"/>
          </a:xfrm>
        </p:grpSpPr>
        <p:sp>
          <p:nvSpPr>
            <p:cNvPr id="4" name="Round Same Side Corner Rectangle 14" descr="Shared activity icon.">
              <a:extLst>
                <a:ext uri="{FF2B5EF4-FFF2-40B4-BE49-F238E27FC236}">
                  <a16:creationId xmlns:a16="http://schemas.microsoft.com/office/drawing/2014/main" id="{A715BBB1-25F4-7215-8D46-6A14FD40B5BB}"/>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Graphic 4">
              <a:extLst>
                <a:ext uri="{FF2B5EF4-FFF2-40B4-BE49-F238E27FC236}">
                  <a16:creationId xmlns:a16="http://schemas.microsoft.com/office/drawing/2014/main" id="{041D9914-3BFE-60CA-1504-1E2D00CC81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21196" y="255696"/>
              <a:ext cx="323566" cy="323566"/>
            </a:xfrm>
            <a:prstGeom prst="rect">
              <a:avLst/>
            </a:prstGeom>
          </p:spPr>
        </p:pic>
        <p:sp>
          <p:nvSpPr>
            <p:cNvPr id="9" name="Rectangle 8">
              <a:extLst>
                <a:ext uri="{FF2B5EF4-FFF2-40B4-BE49-F238E27FC236}">
                  <a16:creationId xmlns:a16="http://schemas.microsoft.com/office/drawing/2014/main" id="{88CCDC67-FEA6-97CE-4BD4-DCF151D3B85B}"/>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66706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9">
            <a:extLst>
              <a:ext uri="{FF2B5EF4-FFF2-40B4-BE49-F238E27FC236}">
                <a16:creationId xmlns:a16="http://schemas.microsoft.com/office/drawing/2014/main" id="{5B848B20-A5A4-7CB1-29D1-703829C13474}"/>
              </a:ext>
              <a:ext uri="{C183D7F6-B498-43B3-948B-1728B52AA6E4}">
                <adec:decorative xmlns:adec="http://schemas.microsoft.com/office/drawing/2017/decorative" val="1"/>
              </a:ext>
            </a:extLst>
          </p:cNvPr>
          <p:cNvSpPr/>
          <p:nvPr/>
        </p:nvSpPr>
        <p:spPr bwMode="auto">
          <a:xfrm>
            <a:off x="489851" y="1690846"/>
            <a:ext cx="11123397" cy="4432647"/>
          </a:xfrm>
          <a:prstGeom prst="roundRect">
            <a:avLst>
              <a:gd name="adj" fmla="val 2053"/>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err="1">
              <a:solidFill>
                <a:srgbClr val="F2F2F2"/>
              </a:solidFill>
              <a:latin typeface="Segoe UI"/>
              <a:cs typeface="Segoe UI" pitchFamily="34" charset="0"/>
            </a:endParaRPr>
          </a:p>
        </p:txBody>
      </p:sp>
      <p:sp>
        <p:nvSpPr>
          <p:cNvPr id="11" name="Rectangle: Top Corners Rounded 10">
            <a:extLst>
              <a:ext uri="{FF2B5EF4-FFF2-40B4-BE49-F238E27FC236}">
                <a16:creationId xmlns:a16="http://schemas.microsoft.com/office/drawing/2014/main" id="{67923846-5A98-FD1D-6B21-83B9F09836DC}"/>
              </a:ext>
              <a:ext uri="{C183D7F6-B498-43B3-948B-1728B52AA6E4}">
                <adec:decorative xmlns:adec="http://schemas.microsoft.com/office/drawing/2017/decorative" val="1"/>
              </a:ext>
            </a:extLst>
          </p:cNvPr>
          <p:cNvSpPr/>
          <p:nvPr/>
        </p:nvSpPr>
        <p:spPr>
          <a:xfrm>
            <a:off x="489851" y="1333500"/>
            <a:ext cx="11117948" cy="546447"/>
          </a:xfrm>
          <a:prstGeom prst="round2SameRect">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panose="020B0502040204020203" pitchFamily="34" charset="0"/>
              <a:cs typeface="Segoe UI Semibold" panose="020B0502040204020203" pitchFamily="34" charset="0"/>
            </a:endParaRPr>
          </a:p>
        </p:txBody>
      </p:sp>
      <p:sp>
        <p:nvSpPr>
          <p:cNvPr id="4" name="Title 3">
            <a:extLst>
              <a:ext uri="{FF2B5EF4-FFF2-40B4-BE49-F238E27FC236}">
                <a16:creationId xmlns:a16="http://schemas.microsoft.com/office/drawing/2014/main" id="{7CFB054D-88B3-C00A-2340-C41CB7672B46}"/>
              </a:ext>
            </a:extLst>
          </p:cNvPr>
          <p:cNvSpPr>
            <a:spLocks noGrp="1"/>
          </p:cNvSpPr>
          <p:nvPr>
            <p:ph type="title"/>
          </p:nvPr>
        </p:nvSpPr>
        <p:spPr>
          <a:xfrm>
            <a:off x="495298" y="471383"/>
            <a:ext cx="11201401" cy="590931"/>
          </a:xfrm>
        </p:spPr>
        <p:txBody>
          <a:bodyPr wrap="square">
            <a:spAutoFit/>
          </a:bodyPr>
          <a:lstStyle/>
          <a:p>
            <a:pPr algn="ctr"/>
            <a:r>
              <a:rPr lang="en-US" sz="3600"/>
              <a:t>AI transformation roadmap</a:t>
            </a:r>
            <a:endParaRPr lang="en-US" sz="3600">
              <a:noFill/>
            </a:endParaRPr>
          </a:p>
        </p:txBody>
      </p:sp>
      <p:sp>
        <p:nvSpPr>
          <p:cNvPr id="3" name="Oval 2">
            <a:extLst>
              <a:ext uri="{FF2B5EF4-FFF2-40B4-BE49-F238E27FC236}">
                <a16:creationId xmlns:a16="http://schemas.microsoft.com/office/drawing/2014/main" id="{814A5972-8EF2-0974-0067-9E0AECEAC0D4}"/>
              </a:ext>
              <a:ext uri="{C183D7F6-B498-43B3-948B-1728B52AA6E4}">
                <adec:decorative xmlns:adec="http://schemas.microsoft.com/office/drawing/2017/decorative" val="1"/>
              </a:ext>
            </a:extLst>
          </p:cNvPr>
          <p:cNvSpPr>
            <a:spLocks noChangeAspect="1"/>
          </p:cNvSpPr>
          <p:nvPr/>
        </p:nvSpPr>
        <p:spPr>
          <a:xfrm>
            <a:off x="2680589" y="1989629"/>
            <a:ext cx="113308" cy="11321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
        <p:nvSpPr>
          <p:cNvPr id="7" name="Oval 6">
            <a:extLst>
              <a:ext uri="{FF2B5EF4-FFF2-40B4-BE49-F238E27FC236}">
                <a16:creationId xmlns:a16="http://schemas.microsoft.com/office/drawing/2014/main" id="{E611B3B9-27B8-8569-046C-7A1A9C8DE059}"/>
              </a:ext>
              <a:ext uri="{C183D7F6-B498-43B3-948B-1728B52AA6E4}">
                <adec:decorative xmlns:adec="http://schemas.microsoft.com/office/drawing/2017/decorative" val="1"/>
              </a:ext>
            </a:extLst>
          </p:cNvPr>
          <p:cNvSpPr>
            <a:spLocks noChangeAspect="1"/>
          </p:cNvSpPr>
          <p:nvPr/>
        </p:nvSpPr>
        <p:spPr>
          <a:xfrm>
            <a:off x="4647590" y="1989629"/>
            <a:ext cx="113308" cy="11321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
        <p:nvSpPr>
          <p:cNvPr id="8" name="Oval 7">
            <a:extLst>
              <a:ext uri="{FF2B5EF4-FFF2-40B4-BE49-F238E27FC236}">
                <a16:creationId xmlns:a16="http://schemas.microsoft.com/office/drawing/2014/main" id="{DE2E4246-3899-B64E-F633-28DA7FA0C0EA}"/>
              </a:ext>
              <a:ext uri="{C183D7F6-B498-43B3-948B-1728B52AA6E4}">
                <adec:decorative xmlns:adec="http://schemas.microsoft.com/office/drawing/2017/decorative" val="1"/>
              </a:ext>
            </a:extLst>
          </p:cNvPr>
          <p:cNvSpPr>
            <a:spLocks noChangeAspect="1"/>
          </p:cNvSpPr>
          <p:nvPr/>
        </p:nvSpPr>
        <p:spPr>
          <a:xfrm>
            <a:off x="6618945" y="1989629"/>
            <a:ext cx="113308" cy="113211"/>
          </a:xfrm>
          <a:prstGeom prst="ellipse">
            <a:avLst/>
          </a:prstGeom>
          <a:solidFill>
            <a:srgbClr val="9756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914367">
              <a:lnSpc>
                <a:spcPct val="90000"/>
              </a:lnSpc>
            </a:pPr>
            <a:endParaRPr lang="en-US" sz="1000">
              <a:solidFill>
                <a:srgbClr val="FFFFFF"/>
              </a:solidFill>
              <a:latin typeface="Segoe UI"/>
            </a:endParaRPr>
          </a:p>
        </p:txBody>
      </p:sp>
      <p:sp>
        <p:nvSpPr>
          <p:cNvPr id="9" name="Oval 8">
            <a:extLst>
              <a:ext uri="{FF2B5EF4-FFF2-40B4-BE49-F238E27FC236}">
                <a16:creationId xmlns:a16="http://schemas.microsoft.com/office/drawing/2014/main" id="{2F942DF9-6F22-CCB8-F7A1-518F36FB5D29}"/>
              </a:ext>
              <a:ext uri="{C183D7F6-B498-43B3-948B-1728B52AA6E4}">
                <adec:decorative xmlns:adec="http://schemas.microsoft.com/office/drawing/2017/decorative" val="1"/>
              </a:ext>
            </a:extLst>
          </p:cNvPr>
          <p:cNvSpPr>
            <a:spLocks noChangeAspect="1"/>
          </p:cNvSpPr>
          <p:nvPr/>
        </p:nvSpPr>
        <p:spPr>
          <a:xfrm>
            <a:off x="10589366" y="1989629"/>
            <a:ext cx="113308" cy="11321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5FDF214B-3B44-ED41-BBB8-DFA4B637D6CB}"/>
              </a:ext>
            </a:extLst>
          </p:cNvPr>
          <p:cNvSpPr/>
          <p:nvPr/>
        </p:nvSpPr>
        <p:spPr bwMode="auto">
          <a:xfrm>
            <a:off x="10744834" y="0"/>
            <a:ext cx="1447166" cy="262967"/>
          </a:xfrm>
          <a:prstGeom prst="rect">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11"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Example</a:t>
            </a:r>
          </a:p>
        </p:txBody>
      </p:sp>
      <p:graphicFrame>
        <p:nvGraphicFramePr>
          <p:cNvPr id="12" name="Table 11">
            <a:extLst>
              <a:ext uri="{FF2B5EF4-FFF2-40B4-BE49-F238E27FC236}">
                <a16:creationId xmlns:a16="http://schemas.microsoft.com/office/drawing/2014/main" id="{D6EF0D95-19C2-5CF2-B4C4-35BDC286CDF6}"/>
              </a:ext>
            </a:extLst>
          </p:cNvPr>
          <p:cNvGraphicFramePr/>
          <p:nvPr>
            <p:extLst>
              <p:ext uri="{D42A27DB-BD31-4B8C-83A1-F6EECF244321}">
                <p14:modId xmlns:p14="http://schemas.microsoft.com/office/powerpoint/2010/main" val="4123750927"/>
              </p:ext>
            </p:extLst>
          </p:nvPr>
        </p:nvGraphicFramePr>
        <p:xfrm>
          <a:off x="578752" y="1333500"/>
          <a:ext cx="11034498" cy="4504413"/>
        </p:xfrm>
        <a:graphic>
          <a:graphicData uri="http://schemas.openxmlformats.org/drawingml/2006/table">
            <a:tbl>
              <a:tblPr firstRow="1" firstCol="1" bandRow="1">
                <a:effectLst/>
                <a:tableStyleId>{5C22544A-7EE6-4342-B048-85BDC9FD1C3A}</a:tableStyleId>
              </a:tblPr>
              <a:tblGrid>
                <a:gridCol w="1169398">
                  <a:extLst>
                    <a:ext uri="{9D8B030D-6E8A-4147-A177-3AD203B41FA5}">
                      <a16:colId xmlns:a16="http://schemas.microsoft.com/office/drawing/2014/main" val="3860028120"/>
                    </a:ext>
                  </a:extLst>
                </a:gridCol>
                <a:gridCol w="1973020">
                  <a:extLst>
                    <a:ext uri="{9D8B030D-6E8A-4147-A177-3AD203B41FA5}">
                      <a16:colId xmlns:a16="http://schemas.microsoft.com/office/drawing/2014/main" val="2820412286"/>
                    </a:ext>
                  </a:extLst>
                </a:gridCol>
                <a:gridCol w="1973020">
                  <a:extLst>
                    <a:ext uri="{9D8B030D-6E8A-4147-A177-3AD203B41FA5}">
                      <a16:colId xmlns:a16="http://schemas.microsoft.com/office/drawing/2014/main" val="15793690"/>
                    </a:ext>
                  </a:extLst>
                </a:gridCol>
                <a:gridCol w="1973020">
                  <a:extLst>
                    <a:ext uri="{9D8B030D-6E8A-4147-A177-3AD203B41FA5}">
                      <a16:colId xmlns:a16="http://schemas.microsoft.com/office/drawing/2014/main" val="121541775"/>
                    </a:ext>
                  </a:extLst>
                </a:gridCol>
                <a:gridCol w="1973020">
                  <a:extLst>
                    <a:ext uri="{9D8B030D-6E8A-4147-A177-3AD203B41FA5}">
                      <a16:colId xmlns:a16="http://schemas.microsoft.com/office/drawing/2014/main" val="2422731922"/>
                    </a:ext>
                  </a:extLst>
                </a:gridCol>
                <a:gridCol w="1973020">
                  <a:extLst>
                    <a:ext uri="{9D8B030D-6E8A-4147-A177-3AD203B41FA5}">
                      <a16:colId xmlns:a16="http://schemas.microsoft.com/office/drawing/2014/main" val="3517267476"/>
                    </a:ext>
                  </a:extLst>
                </a:gridCol>
              </a:tblGrid>
              <a:tr h="586279">
                <a:tc>
                  <a:txBody>
                    <a:bodyPr/>
                    <a:lstStyle/>
                    <a:p>
                      <a:pPr algn="ctr"/>
                      <a:endParaRPr lang="en-US" sz="1250" b="1" u="none" strike="noStrike" kern="1200">
                        <a:solidFill>
                          <a:schemeClr val="bg1"/>
                        </a:solidFill>
                        <a:effectLst/>
                        <a:latin typeface="+mj-lt"/>
                        <a:ea typeface="+mn-ea"/>
                        <a:cs typeface="+mn-cs"/>
                      </a:endParaRPr>
                    </a:p>
                  </a:txBody>
                  <a:tcPr marR="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50" b="1" u="none" strike="noStrike" kern="1200">
                          <a:solidFill>
                            <a:schemeClr val="bg1"/>
                          </a:solidFill>
                          <a:effectLst/>
                          <a:latin typeface="+mj-lt"/>
                          <a:ea typeface="+mn-ea"/>
                          <a:cs typeface="+mn-cs"/>
                        </a:rPr>
                        <a:t>Quick wins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50" b="1" u="none" strike="noStrike" kern="1200">
                          <a:solidFill>
                            <a:schemeClr val="bg1"/>
                          </a:solidFill>
                          <a:effectLst/>
                          <a:latin typeface="+mj-lt"/>
                          <a:ea typeface="+mn-ea"/>
                          <a:cs typeface="+mn-cs"/>
                        </a:rPr>
                        <a:t>0 to 1 month</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50" b="1" u="none" strike="noStrike" kern="1200">
                          <a:solidFill>
                            <a:schemeClr val="bg1"/>
                          </a:solidFill>
                          <a:effectLst/>
                          <a:latin typeface="+mn-lt"/>
                          <a:ea typeface="+mn-ea"/>
                          <a:cs typeface="+mn-cs"/>
                        </a:rPr>
                        <a:t>1 to 2 weeks</a:t>
                      </a:r>
                    </a:p>
                  </a:txBody>
                  <a:tcPr anchor="ctr">
                    <a:lnL w="952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50" b="1" u="none" strike="noStrike" kern="1200">
                          <a:solidFill>
                            <a:schemeClr val="bg1"/>
                          </a:solidFill>
                          <a:effectLst/>
                          <a:latin typeface="+mn-lt"/>
                          <a:ea typeface="+mn-ea"/>
                          <a:cs typeface="+mn-cs"/>
                        </a:rPr>
                        <a:t>2 to 3 weeks</a:t>
                      </a:r>
                    </a:p>
                  </a:txBody>
                  <a:tcPr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50" b="1" u="none" strike="noStrike" kern="1200">
                          <a:solidFill>
                            <a:schemeClr val="bg1"/>
                          </a:solidFill>
                          <a:effectLst/>
                          <a:latin typeface="+mj-lt"/>
                          <a:ea typeface="+mn-ea"/>
                          <a:cs typeface="+mn-cs"/>
                        </a:rPr>
                        <a:t>4 to 6 months</a:t>
                      </a:r>
                    </a:p>
                  </a:txBody>
                  <a:tcPr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50" b="1" u="none" strike="noStrike" kern="1200" dirty="0">
                          <a:solidFill>
                            <a:schemeClr val="bg1"/>
                          </a:solidFill>
                          <a:effectLst/>
                          <a:latin typeface="+mj-lt"/>
                          <a:ea typeface="+mn-ea"/>
                          <a:cs typeface="+mn-cs"/>
                        </a:rPr>
                        <a:t>12 months</a:t>
                      </a:r>
                    </a:p>
                  </a:txBody>
                  <a:tcPr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9931679"/>
                  </a:ext>
                </a:extLst>
              </a:tr>
              <a:tr h="1315074">
                <a:tc>
                  <a:txBody>
                    <a:bodyPr/>
                    <a:lstStyle/>
                    <a:p>
                      <a:pPr marL="0" algn="l" defTabSz="914400" rtl="0" eaLnBrk="1" latinLnBrk="0" hangingPunct="1">
                        <a:lnSpc>
                          <a:spcPct val="100000"/>
                        </a:lnSpc>
                      </a:pPr>
                      <a:r>
                        <a:rPr lang="en-US" sz="1200" b="0" i="0" kern="1200">
                          <a:solidFill>
                            <a:schemeClr val="accent2"/>
                          </a:solidFill>
                          <a:latin typeface="+mj-lt"/>
                          <a:ea typeface="+mn-ea"/>
                          <a:cs typeface="Segoe UI" panose="020B0502040204020203" pitchFamily="34" charset="0"/>
                        </a:rPr>
                        <a:t>Scenario 1</a:t>
                      </a:r>
                    </a:p>
                  </a:txBody>
                  <a:tcPr marT="274320" marB="9144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Purchase 20 seats of Microsoft 365 Copilot,  deploy to the first set </a:t>
                      </a:r>
                      <a:b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of </a:t>
                      </a:r>
                      <a:r>
                        <a:rPr lang="en-US" sz="1200" dirty="0">
                          <a:solidFill>
                            <a:srgbClr val="000000"/>
                          </a:solidFill>
                          <a:latin typeface="Segoe UI" panose="020B0502040204020203" pitchFamily="34" charset="0"/>
                          <a:cs typeface="Segoe UI" panose="020B0502040204020203" pitchFamily="34" charset="0"/>
                        </a:rPr>
                        <a:t>employees and send welcome email</a:t>
                      </a:r>
                      <a:endPar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txBody>
                  <a:tcPr marL="137160" marT="274320">
                    <a:lnL w="952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t" latinLnBrk="0" hangingPunct="1">
                        <a:lnSpc>
                          <a:spcPct val="100000"/>
                        </a:lnSpc>
                        <a:spcBef>
                          <a:spcPts val="600"/>
                        </a:spcBef>
                        <a:spcAft>
                          <a:spcPts val="600"/>
                        </a:spcAft>
                        <a:buClrTx/>
                        <a:buSzPts val="900"/>
                        <a:buFont typeface="Arial" panose="020B0604020202020204" pitchFamily="34" charset="0"/>
                        <a:buNone/>
                        <a:tabLst/>
                        <a:defRPr/>
                      </a:pPr>
                      <a:r>
                        <a:rPr lang="en-US" sz="1200" b="0" kern="1200">
                          <a:solidFill>
                            <a:schemeClr val="tx1"/>
                          </a:solidFill>
                          <a:latin typeface="+mn-lt"/>
                          <a:ea typeface="+mn-ea"/>
                          <a:cs typeface="Segoe UI Semilight 8" panose="020B0402040204020203" pitchFamily="34" charset="0"/>
                        </a:rPr>
                        <a:t>Introduce Copilot-relevant Microsoft 365 apps and train employees on use case scenarios</a:t>
                      </a:r>
                    </a:p>
                    <a:p>
                      <a:pPr marL="0" marR="0" lvl="0" indent="0" algn="ctr" defTabSz="932742" rtl="0" eaLnBrk="1" fontAlgn="t" latinLnBrk="0" hangingPunct="1">
                        <a:lnSpc>
                          <a:spcPct val="100000"/>
                        </a:lnSpc>
                        <a:spcBef>
                          <a:spcPts val="600"/>
                        </a:spcBef>
                        <a:spcAft>
                          <a:spcPts val="600"/>
                        </a:spcAft>
                        <a:buClrTx/>
                        <a:buSzPts val="900"/>
                        <a:buFont typeface="Arial" panose="020B0604020202020204" pitchFamily="34" charset="0"/>
                        <a:buNone/>
                        <a:tabLst/>
                        <a:defRPr/>
                      </a:pPr>
                      <a:endParaRPr lang="de-AT" sz="1200" b="0" kern="1200">
                        <a:solidFill>
                          <a:schemeClr val="tx1"/>
                        </a:solidFill>
                        <a:latin typeface="+mn-lt"/>
                        <a:ea typeface="+mn-ea"/>
                        <a:cs typeface="Segoe UI Semilight 8" panose="020B0402040204020203" pitchFamily="34" charset="0"/>
                      </a:endParaRPr>
                    </a:p>
                  </a:txBody>
                  <a:tcPr marL="137160" marT="274320">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fontAlgn="t">
                        <a:lnSpc>
                          <a:spcPct val="100000"/>
                        </a:lnSpc>
                        <a:spcBef>
                          <a:spcPts val="600"/>
                        </a:spcBef>
                        <a:spcAft>
                          <a:spcPts val="600"/>
                        </a:spcAft>
                        <a:buFont typeface="Arial" panose="020B0604020202020204" pitchFamily="34" charset="0"/>
                        <a:buNone/>
                      </a:pPr>
                      <a:r>
                        <a:rPr lang="en-US" sz="1200" u="none" strike="noStrike" kern="1200">
                          <a:solidFill>
                            <a:schemeClr val="tx1"/>
                          </a:solidFill>
                          <a:effectLst/>
                          <a:latin typeface="+mn-lt"/>
                          <a:ea typeface="+mn-ea"/>
                          <a:cs typeface="+mn-cs"/>
                        </a:rPr>
                        <a:t>Monitor progress and send regular communications to build new working habits</a:t>
                      </a:r>
                    </a:p>
                  </a:txBody>
                  <a:tcPr marL="137160" marT="274320">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60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Expand scenario use cases and assign more licenses to rest of team</a:t>
                      </a:r>
                    </a:p>
                  </a:txBody>
                  <a:tcPr marL="137160" marT="274320">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t" latinLnBrk="0" hangingPunct="1">
                        <a:lnSpc>
                          <a:spcPct val="100000"/>
                        </a:lnSpc>
                        <a:spcBef>
                          <a:spcPts val="60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Build plugins or custom agents to personalize use cases</a:t>
                      </a:r>
                    </a:p>
                  </a:txBody>
                  <a:tcPr marL="137160" marT="274320">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808242"/>
                  </a:ext>
                </a:extLst>
              </a:tr>
              <a:tr h="1208359">
                <a:tc>
                  <a:txBody>
                    <a:bodyPr/>
                    <a:lstStyle/>
                    <a:p>
                      <a:pPr marL="0" algn="l" defTabSz="914400" rtl="0" eaLnBrk="1" latinLnBrk="0" hangingPunct="1">
                        <a:lnSpc>
                          <a:spcPct val="100000"/>
                        </a:lnSpc>
                      </a:pPr>
                      <a:r>
                        <a:rPr lang="en-US" sz="1200" b="0" i="0" kern="1200">
                          <a:solidFill>
                            <a:schemeClr val="accent2"/>
                          </a:solidFill>
                          <a:latin typeface="+mj-lt"/>
                          <a:ea typeface="+mn-ea"/>
                          <a:cs typeface="Segoe UI" panose="020B0502040204020203" pitchFamily="34" charset="0"/>
                        </a:rPr>
                        <a:t>Scenario 2</a:t>
                      </a:r>
                    </a:p>
                  </a:txBody>
                  <a:tcPr marT="91440" marB="91440"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00000"/>
                        </a:lnSpc>
                        <a:spcBef>
                          <a:spcPts val="0"/>
                        </a:spcBef>
                        <a:spcAft>
                          <a:spcPts val="0"/>
                        </a:spcAft>
                      </a:pPr>
                      <a:endParaRPr lang="en-US" sz="1200" u="none" strike="noStrike">
                        <a:solidFill>
                          <a:schemeClr val="tx1"/>
                        </a:solidFill>
                        <a:effectLst/>
                        <a:latin typeface="+mn-lt"/>
                      </a:endParaRPr>
                    </a:p>
                  </a:txBody>
                  <a:tcPr marL="137160" marT="91440">
                    <a:lnL w="9525"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t" latinLnBrk="0" hangingPunct="1">
                        <a:lnSpc>
                          <a:spcPct val="100000"/>
                        </a:lnSpc>
                        <a:spcBef>
                          <a:spcPts val="600"/>
                        </a:spcBef>
                        <a:spcAft>
                          <a:spcPts val="600"/>
                        </a:spcAft>
                        <a:buClrTx/>
                        <a:buSzPts val="900"/>
                        <a:buFont typeface="Arial" panose="020B0604020202020204" pitchFamily="34" charset="0"/>
                        <a:buNone/>
                        <a:tabLst/>
                        <a:defRPr/>
                      </a:pPr>
                      <a:endParaRPr lang="de-AT" sz="1200" b="0" kern="1200">
                        <a:solidFill>
                          <a:schemeClr val="tx1"/>
                        </a:solidFill>
                        <a:latin typeface="+mn-lt"/>
                        <a:ea typeface="+mn-ea"/>
                        <a:cs typeface="Segoe UI Semilight 8" panose="020B0402040204020203" pitchFamily="34" charset="0"/>
                      </a:endParaRPr>
                    </a:p>
                  </a:txBody>
                  <a:tcPr marL="137160" marT="9144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7172615"/>
                  </a:ext>
                </a:extLst>
              </a:tr>
              <a:tr h="1322935">
                <a:tc>
                  <a:txBody>
                    <a:bodyPr/>
                    <a:lstStyle/>
                    <a:p>
                      <a:pPr marL="0" algn="l" defTabSz="914400" rtl="0" eaLnBrk="1" latinLnBrk="0" hangingPunct="1">
                        <a:lnSpc>
                          <a:spcPct val="100000"/>
                        </a:lnSpc>
                      </a:pPr>
                      <a:r>
                        <a:rPr lang="en-US" sz="1200" b="0" i="0" kern="1200">
                          <a:solidFill>
                            <a:schemeClr val="accent2"/>
                          </a:solidFill>
                          <a:latin typeface="+mj-lt"/>
                          <a:ea typeface="+mn-ea"/>
                          <a:cs typeface="Segoe UI" panose="020B0502040204020203" pitchFamily="34" charset="0"/>
                        </a:rPr>
                        <a:t>Scenario 3</a:t>
                      </a:r>
                    </a:p>
                  </a:txBody>
                  <a:tcPr marT="91440" marB="91440"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00000"/>
                        </a:lnSpc>
                        <a:spcBef>
                          <a:spcPts val="0"/>
                        </a:spcBef>
                        <a:spcAft>
                          <a:spcPts val="0"/>
                        </a:spcAft>
                      </a:pPr>
                      <a:endParaRPr lang="en-US" sz="1200" u="none" strike="noStrike">
                        <a:solidFill>
                          <a:schemeClr val="tx1"/>
                        </a:solidFill>
                        <a:effectLst/>
                        <a:latin typeface="+mn-lt"/>
                      </a:endParaRPr>
                    </a:p>
                  </a:txBody>
                  <a:tcPr marL="137160" marT="91440">
                    <a:lnL w="9525"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t" latinLnBrk="0" hangingPunct="1">
                        <a:lnSpc>
                          <a:spcPct val="100000"/>
                        </a:lnSpc>
                        <a:spcBef>
                          <a:spcPts val="600"/>
                        </a:spcBef>
                        <a:spcAft>
                          <a:spcPts val="600"/>
                        </a:spcAft>
                        <a:buClrTx/>
                        <a:buSzPts val="900"/>
                        <a:buFont typeface="Arial" panose="020B0604020202020204" pitchFamily="34" charset="0"/>
                        <a:buNone/>
                        <a:tabLst/>
                        <a:defRPr/>
                      </a:pPr>
                      <a:endParaRPr lang="de-AT" sz="1200" b="0" kern="1200">
                        <a:solidFill>
                          <a:schemeClr val="tx1"/>
                        </a:solidFill>
                        <a:latin typeface="+mn-lt"/>
                        <a:ea typeface="+mn-ea"/>
                        <a:cs typeface="Segoe UI Semilight 8" panose="020B0402040204020203" pitchFamily="34" charset="0"/>
                      </a:endParaRPr>
                    </a:p>
                  </a:txBody>
                  <a:tcPr marL="137160" marT="9144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dirty="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8073350"/>
                  </a:ext>
                </a:extLst>
              </a:tr>
            </a:tbl>
          </a:graphicData>
        </a:graphic>
      </p:graphicFrame>
      <p:sp>
        <p:nvSpPr>
          <p:cNvPr id="14" name="Oval 13">
            <a:extLst>
              <a:ext uri="{FF2B5EF4-FFF2-40B4-BE49-F238E27FC236}">
                <a16:creationId xmlns:a16="http://schemas.microsoft.com/office/drawing/2014/main" id="{AA1C422E-55CE-91C4-E477-55CDFF887338}"/>
              </a:ext>
              <a:ext uri="{C183D7F6-B498-43B3-948B-1728B52AA6E4}">
                <adec:decorative xmlns:adec="http://schemas.microsoft.com/office/drawing/2017/decorative" val="1"/>
              </a:ext>
            </a:extLst>
          </p:cNvPr>
          <p:cNvSpPr>
            <a:spLocks noChangeAspect="1"/>
          </p:cNvSpPr>
          <p:nvPr/>
        </p:nvSpPr>
        <p:spPr>
          <a:xfrm>
            <a:off x="8590300" y="1989628"/>
            <a:ext cx="113308" cy="113211"/>
          </a:xfrm>
          <a:prstGeom prst="ellipse">
            <a:avLst/>
          </a:prstGeom>
          <a:solidFill>
            <a:srgbClr val="9F50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20263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66717ED-1766-7EE8-8703-A6CB8FDD3716}"/>
              </a:ext>
            </a:extLst>
          </p:cNvPr>
          <p:cNvSpPr>
            <a:spLocks noGrp="1"/>
          </p:cNvSpPr>
          <p:nvPr>
            <p:ph type="title"/>
          </p:nvPr>
        </p:nvSpPr>
        <p:spPr>
          <a:xfrm>
            <a:off x="379021" y="2811645"/>
            <a:ext cx="6944971" cy="895065"/>
          </a:xfrm>
        </p:spPr>
        <p:txBody>
          <a:bodyPr>
            <a:noAutofit/>
          </a:bodyPr>
          <a:lstStyle/>
          <a:p>
            <a:r>
              <a:rPr lang="en-US" sz="3600" dirty="0">
                <a:solidFill>
                  <a:schemeClr val="accent2"/>
                </a:solidFill>
                <a:latin typeface="Segoe UI Semibold"/>
                <a:cs typeface="Segoe UI Semibold"/>
              </a:rPr>
              <a:t>Microsoft 365 Copilot</a:t>
            </a:r>
            <a:br>
              <a:rPr lang="en-US" sz="3600" dirty="0">
                <a:latin typeface="Segoe UI Semibold"/>
                <a:cs typeface="Segoe UI Semibold"/>
              </a:rPr>
            </a:br>
            <a:r>
              <a:rPr lang="en-US" sz="3600" dirty="0">
                <a:solidFill>
                  <a:schemeClr val="accent2"/>
                </a:solidFill>
                <a:latin typeface="Segoe UI Semibold"/>
                <a:cs typeface="Segoe UI Semibold"/>
              </a:rPr>
              <a:t>Implementation Guide for Small and Medium Business</a:t>
            </a:r>
          </a:p>
        </p:txBody>
      </p:sp>
      <p:sp>
        <p:nvSpPr>
          <p:cNvPr id="2" name="Text Placeholder 1">
            <a:extLst>
              <a:ext uri="{FF2B5EF4-FFF2-40B4-BE49-F238E27FC236}">
                <a16:creationId xmlns:a16="http://schemas.microsoft.com/office/drawing/2014/main" id="{6854F020-A704-F8CB-14CC-806DB95326C0}"/>
              </a:ext>
            </a:extLst>
          </p:cNvPr>
          <p:cNvSpPr>
            <a:spLocks noGrp="1"/>
          </p:cNvSpPr>
          <p:nvPr>
            <p:ph type="body" sz="quarter" idx="10"/>
          </p:nvPr>
        </p:nvSpPr>
        <p:spPr>
          <a:xfrm>
            <a:off x="399778" y="4048555"/>
            <a:ext cx="6823075" cy="454517"/>
          </a:xfrm>
        </p:spPr>
        <p:txBody>
          <a:bodyPr>
            <a:normAutofit/>
          </a:bodyPr>
          <a:lstStyle/>
          <a:p>
            <a:r>
              <a:rPr lang="en-US" sz="2000"/>
              <a:t>Creating the AI-powered organization</a:t>
            </a:r>
          </a:p>
        </p:txBody>
      </p:sp>
      <p:sp>
        <p:nvSpPr>
          <p:cNvPr id="5" name="TextBox 4">
            <a:extLst>
              <a:ext uri="{FF2B5EF4-FFF2-40B4-BE49-F238E27FC236}">
                <a16:creationId xmlns:a16="http://schemas.microsoft.com/office/drawing/2014/main" id="{8333CD3D-22BA-C7C0-5271-2B37093F05C1}"/>
              </a:ext>
            </a:extLst>
          </p:cNvPr>
          <p:cNvSpPr txBox="1"/>
          <p:nvPr/>
        </p:nvSpPr>
        <p:spPr>
          <a:xfrm>
            <a:off x="398071" y="5875320"/>
            <a:ext cx="5433423" cy="246221"/>
          </a:xfrm>
          <a:prstGeom prst="rect">
            <a:avLst/>
          </a:prstGeom>
          <a:noFill/>
        </p:spPr>
        <p:txBody>
          <a:bodyPr wrap="square" lIns="91440" tIns="45720" rIns="91440" bIns="45720" rtlCol="0" anchor="t">
            <a:spAutoFit/>
          </a:bodyPr>
          <a:lstStyle/>
          <a:p>
            <a:pPr>
              <a:defRPr/>
            </a:pPr>
            <a:r>
              <a:rPr lang="en-US" sz="1000" dirty="0">
                <a:latin typeface="Segoe UI Semibold"/>
                <a:cs typeface="Segoe UI Semibold"/>
              </a:rPr>
              <a:t>Apr 2025</a:t>
            </a:r>
            <a:endParaRPr kumimoji="0" lang="en-US" sz="1000" i="0" u="none" strike="noStrike" kern="1200" cap="none" spc="0" normalizeH="0" baseline="0" noProof="0" dirty="0">
              <a:ln>
                <a:noFill/>
              </a:ln>
              <a:effectLst/>
              <a:uLnTx/>
              <a:uFillTx/>
              <a:latin typeface="Segoe UI Semibold"/>
              <a:cs typeface="Segoe UI Semibold"/>
            </a:endParaRPr>
          </a:p>
        </p:txBody>
      </p:sp>
      <p:sp>
        <p:nvSpPr>
          <p:cNvPr id="6" name="TextBox 5">
            <a:extLst>
              <a:ext uri="{FF2B5EF4-FFF2-40B4-BE49-F238E27FC236}">
                <a16:creationId xmlns:a16="http://schemas.microsoft.com/office/drawing/2014/main" id="{41E4E2FD-1B77-914C-04E8-4D2204DC3F37}"/>
              </a:ext>
            </a:extLst>
          </p:cNvPr>
          <p:cNvSpPr txBox="1"/>
          <p:nvPr/>
        </p:nvSpPr>
        <p:spPr>
          <a:xfrm>
            <a:off x="398071" y="6127228"/>
            <a:ext cx="543342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 Copyright Microsoft Corporation. All rights reserved. </a:t>
            </a:r>
          </a:p>
        </p:txBody>
      </p:sp>
    </p:spTree>
    <p:extLst>
      <p:ext uri="{BB962C8B-B14F-4D97-AF65-F5344CB8AC3E}">
        <p14:creationId xmlns:p14="http://schemas.microsoft.com/office/powerpoint/2010/main" val="228198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2AB90F6B-BDEB-3496-81CF-F71E844DB905}"/>
              </a:ext>
            </a:extLst>
          </p:cNvPr>
          <p:cNvSpPr txBox="1">
            <a:spLocks noGrp="1"/>
          </p:cNvSpPr>
          <p:nvPr>
            <p:ph type="title" idx="4294967295"/>
          </p:nvPr>
        </p:nvSpPr>
        <p:spPr>
          <a:xfrm>
            <a:off x="495301" y="397513"/>
            <a:ext cx="10920295" cy="802903"/>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200"/>
              </a:spcBef>
              <a:spcAft>
                <a:spcPts val="60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mj-cs"/>
              </a:rPr>
              <a:t>Build your Community of Practice</a:t>
            </a:r>
          </a:p>
        </p:txBody>
      </p:sp>
      <p:sp>
        <p:nvSpPr>
          <p:cNvPr id="5" name="Rectangle: Rounded Corners 1">
            <a:extLst>
              <a:ext uri="{FF2B5EF4-FFF2-40B4-BE49-F238E27FC236}">
                <a16:creationId xmlns:a16="http://schemas.microsoft.com/office/drawing/2014/main" id="{AD3C23A7-A393-E33E-D34E-AF71223479B8}"/>
              </a:ext>
              <a:ext uri="{C183D7F6-B498-43B3-948B-1728B52AA6E4}">
                <adec:decorative xmlns:adec="http://schemas.microsoft.com/office/drawing/2017/decorative" val="1"/>
              </a:ext>
            </a:extLst>
          </p:cNvPr>
          <p:cNvSpPr/>
          <p:nvPr/>
        </p:nvSpPr>
        <p:spPr bwMode="auto">
          <a:xfrm>
            <a:off x="446533" y="5456117"/>
            <a:ext cx="1054366"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6" name="Rectangle: Rounded Corners 1">
            <a:extLst>
              <a:ext uri="{FF2B5EF4-FFF2-40B4-BE49-F238E27FC236}">
                <a16:creationId xmlns:a16="http://schemas.microsoft.com/office/drawing/2014/main" id="{0FCDD61F-1053-B080-3801-F9C20176E646}"/>
              </a:ext>
              <a:ext uri="{C183D7F6-B498-43B3-948B-1728B52AA6E4}">
                <adec:decorative xmlns:adec="http://schemas.microsoft.com/office/drawing/2017/decorative" val="1"/>
              </a:ext>
            </a:extLst>
          </p:cNvPr>
          <p:cNvSpPr/>
          <p:nvPr/>
        </p:nvSpPr>
        <p:spPr bwMode="auto">
          <a:xfrm>
            <a:off x="1571268" y="5456117"/>
            <a:ext cx="1658424"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7" name="Rectangle: Rounded Corners 1">
            <a:extLst>
              <a:ext uri="{FF2B5EF4-FFF2-40B4-BE49-F238E27FC236}">
                <a16:creationId xmlns:a16="http://schemas.microsoft.com/office/drawing/2014/main" id="{29545419-E058-4B5E-9079-2CC354AEB2C4}"/>
              </a:ext>
              <a:ext uri="{C183D7F6-B498-43B3-948B-1728B52AA6E4}">
                <adec:decorative xmlns:adec="http://schemas.microsoft.com/office/drawing/2017/decorative" val="1"/>
              </a:ext>
            </a:extLst>
          </p:cNvPr>
          <p:cNvSpPr/>
          <p:nvPr/>
        </p:nvSpPr>
        <p:spPr bwMode="auto">
          <a:xfrm>
            <a:off x="434344" y="5897361"/>
            <a:ext cx="1346646"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8" name="Rectangle: Rounded Corners 1">
            <a:extLst>
              <a:ext uri="{FF2B5EF4-FFF2-40B4-BE49-F238E27FC236}">
                <a16:creationId xmlns:a16="http://schemas.microsoft.com/office/drawing/2014/main" id="{59E6FEB1-C517-5D40-2927-54B605E9D800}"/>
              </a:ext>
              <a:ext uri="{C183D7F6-B498-43B3-948B-1728B52AA6E4}">
                <adec:decorative xmlns:adec="http://schemas.microsoft.com/office/drawing/2017/decorative" val="1"/>
              </a:ext>
            </a:extLst>
          </p:cNvPr>
          <p:cNvSpPr/>
          <p:nvPr/>
        </p:nvSpPr>
        <p:spPr bwMode="auto">
          <a:xfrm>
            <a:off x="1851359" y="5897361"/>
            <a:ext cx="1548329"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Extend &amp; optimize</a:t>
            </a:r>
          </a:p>
        </p:txBody>
      </p:sp>
      <p:sp>
        <p:nvSpPr>
          <p:cNvPr id="9" name="Text Placeholder 5">
            <a:extLst>
              <a:ext uri="{FF2B5EF4-FFF2-40B4-BE49-F238E27FC236}">
                <a16:creationId xmlns:a16="http://schemas.microsoft.com/office/drawing/2014/main" id="{02CC43FF-2F8F-50BF-E7BC-C04BF61CD310}"/>
              </a:ext>
            </a:extLst>
          </p:cNvPr>
          <p:cNvSpPr txBox="1">
            <a:spLocks/>
          </p:cNvSpPr>
          <p:nvPr/>
        </p:nvSpPr>
        <p:spPr>
          <a:xfrm>
            <a:off x="495301" y="1486370"/>
            <a:ext cx="4336582" cy="3042087"/>
          </a:xfrm>
          <a:prstGeom prst="rect">
            <a:avLst/>
          </a:prstGeom>
        </p:spPr>
        <p:txBody>
          <a:bodyPr vert="horz" lIns="0" tIns="0" rIns="0" bIns="0" rtlCol="0" anchor="t">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dirty="0">
                <a:ln>
                  <a:noFill/>
                </a:ln>
                <a:solidFill>
                  <a:srgbClr val="8661C5"/>
                </a:solidFill>
                <a:effectLst/>
                <a:uLnTx/>
                <a:uFillTx/>
                <a:latin typeface="Segoe UI Semibold"/>
                <a:ea typeface="+mn-ea"/>
                <a:cs typeface="Segoe UI Semibold"/>
              </a:rPr>
              <a:t>Connect and empower employees</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Create a community in Microsoft Teams or other community chat tools to generate excitement, share learning, and support Copilot Champions and experts. </a:t>
            </a:r>
            <a:endParaRPr kumimoji="0" lang="en-US" sz="16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Give employees a place to:</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Share best practices, such as prompts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Share success stories of Copilot saving time and driving productivity</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Access company announcements on AI usage, direction, and mission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Facilitate peer to peer learning and Champion engagement</a:t>
            </a:r>
            <a:endParaRPr kumimoji="0" lang="en-US" sz="16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endParaRPr>
          </a:p>
        </p:txBody>
      </p:sp>
      <p:pic>
        <p:nvPicPr>
          <p:cNvPr id="10" name="Picture 9">
            <a:extLst>
              <a:ext uri="{FF2B5EF4-FFF2-40B4-BE49-F238E27FC236}">
                <a16:creationId xmlns:a16="http://schemas.microsoft.com/office/drawing/2014/main" id="{6C5123C3-1812-C3E6-BF81-7BE1D5EBBB0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19464" y="1204998"/>
            <a:ext cx="5286375" cy="291465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0351803-954D-813F-27A4-E154ADBEA8BF}"/>
              </a:ext>
              <a:ext uri="{C183D7F6-B498-43B3-948B-1728B52AA6E4}">
                <adec:decorative xmlns:adec="http://schemas.microsoft.com/office/drawing/2017/decorative" val="1"/>
              </a:ext>
            </a:extLst>
          </p:cNvPr>
          <p:cNvPicPr>
            <a:picLocks noChangeAspect="1"/>
          </p:cNvPicPr>
          <p:nvPr/>
        </p:nvPicPr>
        <p:blipFill rotWithShape="1">
          <a:blip r:embed="rId4"/>
          <a:srcRect t="-271" r="-262" b="21821"/>
          <a:stretch/>
        </p:blipFill>
        <p:spPr>
          <a:xfrm>
            <a:off x="7500876" y="2706966"/>
            <a:ext cx="3404232" cy="1411206"/>
          </a:xfrm>
          <a:prstGeom prst="rect">
            <a:avLst/>
          </a:prstGeom>
        </p:spPr>
      </p:pic>
      <p:pic>
        <p:nvPicPr>
          <p:cNvPr id="13" name="Picture 12">
            <a:extLst>
              <a:ext uri="{FF2B5EF4-FFF2-40B4-BE49-F238E27FC236}">
                <a16:creationId xmlns:a16="http://schemas.microsoft.com/office/drawing/2014/main" id="{BB04CC58-216A-AB41-1D75-3BEBD2C24462}"/>
              </a:ext>
              <a:ext uri="{C183D7F6-B498-43B3-948B-1728B52AA6E4}">
                <adec:decorative xmlns:adec="http://schemas.microsoft.com/office/drawing/2017/decorative" val="1"/>
              </a:ext>
            </a:extLst>
          </p:cNvPr>
          <p:cNvPicPr>
            <a:picLocks noChangeAspect="1"/>
          </p:cNvPicPr>
          <p:nvPr/>
        </p:nvPicPr>
        <p:blipFill rotWithShape="1">
          <a:blip r:embed="rId5"/>
          <a:srcRect l="30282" t="68113" r="19718" b="4183"/>
          <a:stretch/>
        </p:blipFill>
        <p:spPr>
          <a:xfrm>
            <a:off x="5615484" y="4523494"/>
            <a:ext cx="3699453" cy="9919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7931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31F8-F66C-EE0A-2CD6-012E59C661C5}"/>
              </a:ext>
            </a:extLst>
          </p:cNvPr>
          <p:cNvSpPr>
            <a:spLocks noGrp="1"/>
          </p:cNvSpPr>
          <p:nvPr>
            <p:ph type="title"/>
          </p:nvPr>
        </p:nvSpPr>
        <p:spPr/>
        <p:txBody>
          <a:bodyPr/>
          <a:lstStyle/>
          <a:p>
            <a:r>
              <a:rPr lang="en-US" noProof="0"/>
              <a:t>Workday efficiencies with Copilot</a:t>
            </a:r>
            <a:endParaRPr lang="en-US"/>
          </a:p>
        </p:txBody>
      </p:sp>
      <p:sp>
        <p:nvSpPr>
          <p:cNvPr id="3" name="Rectangle 2">
            <a:extLst>
              <a:ext uri="{FF2B5EF4-FFF2-40B4-BE49-F238E27FC236}">
                <a16:creationId xmlns:a16="http://schemas.microsoft.com/office/drawing/2014/main" id="{83238AD5-9B8D-67EF-0E82-6FBFE6A35B18}"/>
              </a:ext>
            </a:extLst>
          </p:cNvPr>
          <p:cNvSpPr/>
          <p:nvPr/>
        </p:nvSpPr>
        <p:spPr bwMode="auto">
          <a:xfrm>
            <a:off x="10744834" y="0"/>
            <a:ext cx="1447166" cy="262967"/>
          </a:xfrm>
          <a:prstGeom prst="rect">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11" rtl="0" eaLnBrk="1" fontAlgn="auto" latinLnBrk="0" hangingPunct="1">
              <a:lnSpc>
                <a:spcPct val="90000"/>
              </a:lnSpc>
              <a:spcBef>
                <a:spcPct val="0"/>
              </a:spcBef>
              <a:spcAft>
                <a:spcPts val="0"/>
              </a:spcAft>
              <a:buClrTx/>
              <a:buSzTx/>
              <a:buFontTx/>
              <a:buNone/>
              <a:tabLst/>
              <a:defRPr/>
            </a:pPr>
            <a:r>
              <a:rPr kumimoji="0" lang="en-US" sz="1000" i="0" u="none" strike="noStrike" kern="1200" cap="none" spc="0" normalizeH="0" baseline="0" noProof="0" dirty="0">
                <a:ln>
                  <a:noFill/>
                </a:ln>
                <a:solidFill>
                  <a:srgbClr val="FFFFFF"/>
                </a:solidFill>
                <a:effectLst/>
                <a:uLnTx/>
                <a:uFillTx/>
                <a:latin typeface="Segoe UI Semibold"/>
                <a:ea typeface="+mn-ea"/>
                <a:cs typeface="Segoe UI Semibold" panose="020B0402040204020203" pitchFamily="34" charset="0"/>
              </a:rPr>
              <a:t>Handout</a:t>
            </a:r>
          </a:p>
        </p:txBody>
      </p:sp>
      <p:sp useBgFill="1">
        <p:nvSpPr>
          <p:cNvPr id="14" name="Rectangle: Rounded Corners 13">
            <a:extLst>
              <a:ext uri="{FF2B5EF4-FFF2-40B4-BE49-F238E27FC236}">
                <a16:creationId xmlns:a16="http://schemas.microsoft.com/office/drawing/2014/main" id="{1C0EC9D1-6594-5071-4323-A4DD9C0E7670}"/>
              </a:ext>
              <a:ext uri="{C183D7F6-B498-43B3-948B-1728B52AA6E4}">
                <adec:decorative xmlns:adec="http://schemas.microsoft.com/office/drawing/2017/decorative" val="1"/>
              </a:ext>
            </a:extLst>
          </p:cNvPr>
          <p:cNvSpPr/>
          <p:nvPr/>
        </p:nvSpPr>
        <p:spPr bwMode="auto">
          <a:xfrm>
            <a:off x="419101" y="1630214"/>
            <a:ext cx="2158060" cy="4133276"/>
          </a:xfrm>
          <a:prstGeom prst="roundRect">
            <a:avLst>
              <a:gd name="adj" fmla="val 4127"/>
            </a:avLst>
          </a:prstGeom>
          <a:solidFill>
            <a:schemeClr val="bg1">
              <a:alpha val="53000"/>
            </a:schemeClr>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nSpc>
                <a:spcPct val="90000"/>
              </a:lnSpc>
              <a:spcBef>
                <a:spcPts val="300"/>
              </a:spcBef>
              <a:spcAft>
                <a:spcPts val="600"/>
              </a:spcAft>
              <a:buClr>
                <a:srgbClr val="243A5E"/>
              </a:buClr>
              <a:buSzPct val="110000"/>
            </a:pPr>
            <a:endParaRPr lang="en-US" sz="1600">
              <a:solidFill>
                <a:srgbClr val="7030A0"/>
              </a:solidFill>
              <a:latin typeface="+mj-lt"/>
              <a:cs typeface="Segoe UI" panose="020B0502040204020203" pitchFamily="34" charset="0"/>
            </a:endParaRPr>
          </a:p>
        </p:txBody>
      </p:sp>
      <p:sp>
        <p:nvSpPr>
          <p:cNvPr id="15" name="TextBox 14">
            <a:extLst>
              <a:ext uri="{FF2B5EF4-FFF2-40B4-BE49-F238E27FC236}">
                <a16:creationId xmlns:a16="http://schemas.microsoft.com/office/drawing/2014/main" id="{8B218083-2E4C-82E3-8828-EAE9A513EF94}"/>
              </a:ext>
            </a:extLst>
          </p:cNvPr>
          <p:cNvSpPr txBox="1"/>
          <p:nvPr/>
        </p:nvSpPr>
        <p:spPr>
          <a:xfrm>
            <a:off x="727142" y="1840523"/>
            <a:ext cx="1541978" cy="584775"/>
          </a:xfrm>
          <a:prstGeom prst="rect">
            <a:avLst/>
          </a:prstGeom>
          <a:noFill/>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accent2"/>
                </a:solidFill>
                <a:effectLst/>
                <a:uLnTx/>
                <a:uFillTx/>
                <a:latin typeface="Segoe UI Semibold"/>
                <a:ea typeface="+mn-ea"/>
                <a:cs typeface="Segoe UI" pitchFamily="34" charset="0"/>
              </a:rPr>
              <a:t>Summarize a long PDF</a:t>
            </a:r>
          </a:p>
        </p:txBody>
      </p:sp>
      <p:sp>
        <p:nvSpPr>
          <p:cNvPr id="17" name="TextBox 16">
            <a:extLst>
              <a:ext uri="{FF2B5EF4-FFF2-40B4-BE49-F238E27FC236}">
                <a16:creationId xmlns:a16="http://schemas.microsoft.com/office/drawing/2014/main" id="{3F854D1D-3EC9-B030-5B52-5EE6C5B67D4C}"/>
              </a:ext>
            </a:extLst>
          </p:cNvPr>
          <p:cNvSpPr txBox="1"/>
          <p:nvPr/>
        </p:nvSpPr>
        <p:spPr>
          <a:xfrm>
            <a:off x="556086" y="4109319"/>
            <a:ext cx="1884090" cy="923330"/>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a:ea typeface="+mn-ea"/>
                <a:cs typeface="Segoe UI"/>
              </a:rPr>
              <a:t>Turn a 20-page, jargon-filled PDF into 5 bullets using Copilot in Edge</a:t>
            </a:r>
          </a:p>
        </p:txBody>
      </p:sp>
      <p:pic>
        <p:nvPicPr>
          <p:cNvPr id="18" name="Graphic 17">
            <a:extLst>
              <a:ext uri="{FF2B5EF4-FFF2-40B4-BE49-F238E27FC236}">
                <a16:creationId xmlns:a16="http://schemas.microsoft.com/office/drawing/2014/main" id="{C8955CC5-95D6-4C6A-90EC-F434D62B490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3958" y="3012327"/>
            <a:ext cx="408346" cy="538722"/>
          </a:xfrm>
          <a:prstGeom prst="rect">
            <a:avLst/>
          </a:prstGeom>
        </p:spPr>
      </p:pic>
      <p:sp useBgFill="1">
        <p:nvSpPr>
          <p:cNvPr id="19" name="Rectangle: Rounded Corners 18">
            <a:extLst>
              <a:ext uri="{FF2B5EF4-FFF2-40B4-BE49-F238E27FC236}">
                <a16:creationId xmlns:a16="http://schemas.microsoft.com/office/drawing/2014/main" id="{FC86C0A5-8AA7-5AE7-4117-628DCC1BBCC5}"/>
              </a:ext>
              <a:ext uri="{C183D7F6-B498-43B3-948B-1728B52AA6E4}">
                <adec:decorative xmlns:adec="http://schemas.microsoft.com/office/drawing/2017/decorative" val="1"/>
              </a:ext>
            </a:extLst>
          </p:cNvPr>
          <p:cNvSpPr/>
          <p:nvPr/>
        </p:nvSpPr>
        <p:spPr bwMode="auto">
          <a:xfrm>
            <a:off x="2708511" y="1630214"/>
            <a:ext cx="2158060" cy="4133277"/>
          </a:xfrm>
          <a:prstGeom prst="roundRect">
            <a:avLst>
              <a:gd name="adj" fmla="val 4127"/>
            </a:avLst>
          </a:prstGeom>
          <a:solidFill>
            <a:schemeClr val="bg1">
              <a:alpha val="53000"/>
            </a:schemeClr>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nSpc>
                <a:spcPct val="90000"/>
              </a:lnSpc>
              <a:spcBef>
                <a:spcPts val="300"/>
              </a:spcBef>
              <a:spcAft>
                <a:spcPts val="600"/>
              </a:spcAft>
              <a:buClr>
                <a:srgbClr val="243A5E"/>
              </a:buClr>
              <a:buSzPct val="110000"/>
            </a:pPr>
            <a:endParaRPr lang="en-US" sz="1600">
              <a:solidFill>
                <a:srgbClr val="7030A0"/>
              </a:solidFill>
              <a:latin typeface="+mj-lt"/>
              <a:cs typeface="Segoe UI" panose="020B0502040204020203" pitchFamily="34" charset="0"/>
            </a:endParaRPr>
          </a:p>
        </p:txBody>
      </p:sp>
      <p:sp>
        <p:nvSpPr>
          <p:cNvPr id="24" name="TextBox 23">
            <a:extLst>
              <a:ext uri="{FF2B5EF4-FFF2-40B4-BE49-F238E27FC236}">
                <a16:creationId xmlns:a16="http://schemas.microsoft.com/office/drawing/2014/main" id="{56085DCE-9566-66A2-1478-01306F68A500}"/>
              </a:ext>
            </a:extLst>
          </p:cNvPr>
          <p:cNvSpPr txBox="1"/>
          <p:nvPr/>
        </p:nvSpPr>
        <p:spPr>
          <a:xfrm>
            <a:off x="2939454" y="1840524"/>
            <a:ext cx="1696175" cy="830997"/>
          </a:xfrm>
          <a:prstGeom prst="rect">
            <a:avLst/>
          </a:prstGeom>
          <a:noFill/>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accent2"/>
                </a:solidFill>
                <a:effectLst/>
                <a:uLnTx/>
                <a:uFillTx/>
                <a:latin typeface="Segoe UI Semibold"/>
                <a:ea typeface="+mn-ea"/>
                <a:cs typeface="Segoe UI" pitchFamily="34" charset="0"/>
              </a:rPr>
              <a:t>Draft emails and social content</a:t>
            </a:r>
          </a:p>
        </p:txBody>
      </p:sp>
      <p:sp>
        <p:nvSpPr>
          <p:cNvPr id="25" name="TextBox 24">
            <a:extLst>
              <a:ext uri="{FF2B5EF4-FFF2-40B4-BE49-F238E27FC236}">
                <a16:creationId xmlns:a16="http://schemas.microsoft.com/office/drawing/2014/main" id="{1FD9DA3D-A3BE-4606-4E88-7BBB99CD1DC9}"/>
              </a:ext>
            </a:extLst>
          </p:cNvPr>
          <p:cNvSpPr txBox="1"/>
          <p:nvPr/>
        </p:nvSpPr>
        <p:spPr>
          <a:xfrm>
            <a:off x="2845496" y="4109319"/>
            <a:ext cx="1884090" cy="923330"/>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a:ea typeface="+mn-ea"/>
                <a:cs typeface="Segoe UI"/>
              </a:rPr>
              <a:t>Use it as your professional writer on call to draft emails, captions, and more</a:t>
            </a:r>
          </a:p>
        </p:txBody>
      </p:sp>
      <p:pic>
        <p:nvPicPr>
          <p:cNvPr id="26" name="Graphic 25">
            <a:extLst>
              <a:ext uri="{FF2B5EF4-FFF2-40B4-BE49-F238E27FC236}">
                <a16:creationId xmlns:a16="http://schemas.microsoft.com/office/drawing/2014/main" id="{12AED335-CFFF-8AC4-AB32-DEEF767A5A9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1088" y="2962572"/>
            <a:ext cx="472907" cy="638232"/>
          </a:xfrm>
          <a:prstGeom prst="rect">
            <a:avLst/>
          </a:prstGeom>
        </p:spPr>
      </p:pic>
      <p:sp useBgFill="1">
        <p:nvSpPr>
          <p:cNvPr id="27" name="Rectangle: Rounded Corners 26">
            <a:extLst>
              <a:ext uri="{FF2B5EF4-FFF2-40B4-BE49-F238E27FC236}">
                <a16:creationId xmlns:a16="http://schemas.microsoft.com/office/drawing/2014/main" id="{06266109-9BE9-A7A3-604E-7B7BF97812DC}"/>
              </a:ext>
              <a:ext uri="{C183D7F6-B498-43B3-948B-1728B52AA6E4}">
                <adec:decorative xmlns:adec="http://schemas.microsoft.com/office/drawing/2017/decorative" val="1"/>
              </a:ext>
            </a:extLst>
          </p:cNvPr>
          <p:cNvSpPr/>
          <p:nvPr/>
        </p:nvSpPr>
        <p:spPr bwMode="auto">
          <a:xfrm>
            <a:off x="4997921" y="1630214"/>
            <a:ext cx="2158060" cy="4133276"/>
          </a:xfrm>
          <a:prstGeom prst="roundRect">
            <a:avLst>
              <a:gd name="adj" fmla="val 4127"/>
            </a:avLst>
          </a:prstGeom>
          <a:solidFill>
            <a:schemeClr val="bg1">
              <a:alpha val="53000"/>
            </a:schemeClr>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nSpc>
                <a:spcPct val="90000"/>
              </a:lnSpc>
              <a:spcBef>
                <a:spcPts val="300"/>
              </a:spcBef>
              <a:spcAft>
                <a:spcPts val="600"/>
              </a:spcAft>
              <a:buClr>
                <a:srgbClr val="243A5E"/>
              </a:buClr>
              <a:buSzPct val="110000"/>
            </a:pPr>
            <a:endParaRPr lang="en-US" sz="1600">
              <a:solidFill>
                <a:srgbClr val="7030A0"/>
              </a:solidFill>
              <a:latin typeface="+mj-lt"/>
              <a:cs typeface="Segoe UI" panose="020B0502040204020203" pitchFamily="34" charset="0"/>
            </a:endParaRPr>
          </a:p>
        </p:txBody>
      </p:sp>
      <p:sp>
        <p:nvSpPr>
          <p:cNvPr id="28" name="TextBox 27">
            <a:extLst>
              <a:ext uri="{FF2B5EF4-FFF2-40B4-BE49-F238E27FC236}">
                <a16:creationId xmlns:a16="http://schemas.microsoft.com/office/drawing/2014/main" id="{E0F5E925-F492-FEFF-E70E-C7C6BC1CAB64}"/>
              </a:ext>
            </a:extLst>
          </p:cNvPr>
          <p:cNvSpPr txBox="1"/>
          <p:nvPr/>
        </p:nvSpPr>
        <p:spPr>
          <a:xfrm>
            <a:off x="5228864" y="1840523"/>
            <a:ext cx="1696175" cy="584775"/>
          </a:xfrm>
          <a:prstGeom prst="rect">
            <a:avLst/>
          </a:prstGeom>
          <a:noFill/>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accent2"/>
                </a:solidFill>
                <a:effectLst/>
                <a:uLnTx/>
                <a:uFillTx/>
                <a:latin typeface="Segoe UI Semibold"/>
                <a:ea typeface="+mn-ea"/>
                <a:cs typeface="Segoe UI" pitchFamily="34" charset="0"/>
              </a:rPr>
              <a:t>Generate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accent2"/>
                </a:solidFill>
                <a:effectLst/>
                <a:uLnTx/>
                <a:uFillTx/>
                <a:latin typeface="Segoe UI Semibold"/>
                <a:ea typeface="+mn-ea"/>
                <a:cs typeface="Segoe UI" pitchFamily="34" charset="0"/>
              </a:rPr>
              <a:t>images</a:t>
            </a:r>
          </a:p>
        </p:txBody>
      </p:sp>
      <p:sp>
        <p:nvSpPr>
          <p:cNvPr id="29" name="TextBox 28">
            <a:extLst>
              <a:ext uri="{FF2B5EF4-FFF2-40B4-BE49-F238E27FC236}">
                <a16:creationId xmlns:a16="http://schemas.microsoft.com/office/drawing/2014/main" id="{2DFCC97F-CB3C-8A78-C6FC-A776F4510054}"/>
              </a:ext>
            </a:extLst>
          </p:cNvPr>
          <p:cNvSpPr txBox="1"/>
          <p:nvPr/>
        </p:nvSpPr>
        <p:spPr>
          <a:xfrm>
            <a:off x="5134906" y="4109319"/>
            <a:ext cx="1884090" cy="138499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a:ea typeface="+mn-ea"/>
                <a:cs typeface="Segoe UI"/>
              </a:rPr>
              <a:t>Leave behind stock images and text-only reports in favor of custom-generated images for emails, on social, and more</a:t>
            </a:r>
          </a:p>
        </p:txBody>
      </p:sp>
      <p:pic>
        <p:nvPicPr>
          <p:cNvPr id="30" name="Graphic 29">
            <a:extLst>
              <a:ext uri="{FF2B5EF4-FFF2-40B4-BE49-F238E27FC236}">
                <a16:creationId xmlns:a16="http://schemas.microsoft.com/office/drawing/2014/main" id="{9F46517A-4953-84EF-6384-6E2950BA648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92589" y="3012136"/>
            <a:ext cx="568725" cy="539105"/>
          </a:xfrm>
          <a:prstGeom prst="rect">
            <a:avLst/>
          </a:prstGeom>
        </p:spPr>
      </p:pic>
      <p:sp useBgFill="1">
        <p:nvSpPr>
          <p:cNvPr id="31" name="Rectangle: Rounded Corners 30">
            <a:extLst>
              <a:ext uri="{FF2B5EF4-FFF2-40B4-BE49-F238E27FC236}">
                <a16:creationId xmlns:a16="http://schemas.microsoft.com/office/drawing/2014/main" id="{E24D9CCE-51B3-8CD7-543B-4CF97EFECF04}"/>
              </a:ext>
              <a:ext uri="{C183D7F6-B498-43B3-948B-1728B52AA6E4}">
                <adec:decorative xmlns:adec="http://schemas.microsoft.com/office/drawing/2017/decorative" val="1"/>
              </a:ext>
            </a:extLst>
          </p:cNvPr>
          <p:cNvSpPr>
            <a:spLocks/>
          </p:cNvSpPr>
          <p:nvPr/>
        </p:nvSpPr>
        <p:spPr bwMode="auto">
          <a:xfrm>
            <a:off x="7287331" y="1630214"/>
            <a:ext cx="2158060" cy="4133277"/>
          </a:xfrm>
          <a:prstGeom prst="roundRect">
            <a:avLst>
              <a:gd name="adj" fmla="val 4127"/>
            </a:avLst>
          </a:prstGeom>
          <a:solidFill>
            <a:schemeClr val="bg1">
              <a:alpha val="53000"/>
            </a:schemeClr>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nSpc>
                <a:spcPct val="90000"/>
              </a:lnSpc>
              <a:spcBef>
                <a:spcPts val="300"/>
              </a:spcBef>
              <a:spcAft>
                <a:spcPts val="600"/>
              </a:spcAft>
              <a:buClr>
                <a:srgbClr val="243A5E"/>
              </a:buClr>
              <a:buSzPct val="110000"/>
            </a:pPr>
            <a:endParaRPr lang="en-US" sz="1600">
              <a:solidFill>
                <a:srgbClr val="7030A0"/>
              </a:solidFill>
              <a:latin typeface="+mj-lt"/>
              <a:cs typeface="Segoe UI" panose="020B0502040204020203" pitchFamily="34" charset="0"/>
            </a:endParaRPr>
          </a:p>
        </p:txBody>
      </p:sp>
      <p:sp>
        <p:nvSpPr>
          <p:cNvPr id="32" name="TextBox 31">
            <a:extLst>
              <a:ext uri="{FF2B5EF4-FFF2-40B4-BE49-F238E27FC236}">
                <a16:creationId xmlns:a16="http://schemas.microsoft.com/office/drawing/2014/main" id="{ED623CA9-BFF5-2DA3-F77D-C371CFD3A1D9}"/>
              </a:ext>
            </a:extLst>
          </p:cNvPr>
          <p:cNvSpPr txBox="1"/>
          <p:nvPr/>
        </p:nvSpPr>
        <p:spPr>
          <a:xfrm>
            <a:off x="7665463" y="1840523"/>
            <a:ext cx="1401797" cy="584775"/>
          </a:xfrm>
          <a:prstGeom prst="rect">
            <a:avLst/>
          </a:prstGeom>
          <a:noFill/>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accent2"/>
                </a:solidFill>
                <a:effectLst/>
                <a:uLnTx/>
                <a:uFillTx/>
                <a:latin typeface="Segoe UI Semibold"/>
                <a:ea typeface="+mn-ea"/>
                <a:cs typeface="Segoe UI" pitchFamily="34" charset="0"/>
              </a:rPr>
              <a:t>Learn new skills</a:t>
            </a:r>
          </a:p>
        </p:txBody>
      </p:sp>
      <p:sp>
        <p:nvSpPr>
          <p:cNvPr id="33" name="TextBox 32">
            <a:extLst>
              <a:ext uri="{FF2B5EF4-FFF2-40B4-BE49-F238E27FC236}">
                <a16:creationId xmlns:a16="http://schemas.microsoft.com/office/drawing/2014/main" id="{330A4B03-D712-17F2-0028-957A34AF43F7}"/>
              </a:ext>
            </a:extLst>
          </p:cNvPr>
          <p:cNvSpPr txBox="1"/>
          <p:nvPr/>
        </p:nvSpPr>
        <p:spPr>
          <a:xfrm>
            <a:off x="7424316" y="4109319"/>
            <a:ext cx="1884090" cy="138499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a:ea typeface="+mn-ea"/>
                <a:cs typeface="Segoe UI"/>
              </a:rPr>
              <a:t>Ask questions tailored to your needs and interests to get consolidated key points from the internet for you</a:t>
            </a:r>
          </a:p>
        </p:txBody>
      </p:sp>
      <p:pic>
        <p:nvPicPr>
          <p:cNvPr id="34" name="Graphic 33">
            <a:extLst>
              <a:ext uri="{FF2B5EF4-FFF2-40B4-BE49-F238E27FC236}">
                <a16:creationId xmlns:a16="http://schemas.microsoft.com/office/drawing/2014/main" id="{A463054C-E537-2223-CBEC-6804E1FF83EF}"/>
              </a:ext>
              <a:ext uri="{C183D7F6-B498-43B3-948B-1728B52AA6E4}">
                <adec:decorative xmlns:adec="http://schemas.microsoft.com/office/drawing/2017/decorative" val="1"/>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t="16338" r="21767"/>
          <a:stretch/>
        </p:blipFill>
        <p:spPr>
          <a:xfrm>
            <a:off x="8223952" y="2978086"/>
            <a:ext cx="391255" cy="607205"/>
          </a:xfrm>
          <a:prstGeom prst="rect">
            <a:avLst/>
          </a:prstGeom>
        </p:spPr>
      </p:pic>
      <p:sp useBgFill="1">
        <p:nvSpPr>
          <p:cNvPr id="35" name="Rectangle: Rounded Corners 34">
            <a:extLst>
              <a:ext uri="{FF2B5EF4-FFF2-40B4-BE49-F238E27FC236}">
                <a16:creationId xmlns:a16="http://schemas.microsoft.com/office/drawing/2014/main" id="{F544F6A2-47F0-029E-3BA7-2B87651AA21C}"/>
              </a:ext>
              <a:ext uri="{C183D7F6-B498-43B3-948B-1728B52AA6E4}">
                <adec:decorative xmlns:adec="http://schemas.microsoft.com/office/drawing/2017/decorative" val="1"/>
              </a:ext>
            </a:extLst>
          </p:cNvPr>
          <p:cNvSpPr/>
          <p:nvPr/>
        </p:nvSpPr>
        <p:spPr bwMode="auto">
          <a:xfrm>
            <a:off x="9576741" y="1630214"/>
            <a:ext cx="2158060" cy="4133276"/>
          </a:xfrm>
          <a:prstGeom prst="roundRect">
            <a:avLst>
              <a:gd name="adj" fmla="val 4127"/>
            </a:avLst>
          </a:prstGeom>
          <a:solidFill>
            <a:schemeClr val="bg1">
              <a:alpha val="53000"/>
            </a:schemeClr>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nSpc>
                <a:spcPct val="90000"/>
              </a:lnSpc>
              <a:spcBef>
                <a:spcPts val="300"/>
              </a:spcBef>
              <a:spcAft>
                <a:spcPts val="600"/>
              </a:spcAft>
              <a:buClr>
                <a:srgbClr val="243A5E"/>
              </a:buClr>
              <a:buSzPct val="110000"/>
            </a:pPr>
            <a:endParaRPr lang="en-US" sz="1600">
              <a:solidFill>
                <a:srgbClr val="7030A0"/>
              </a:solidFill>
              <a:latin typeface="+mj-lt"/>
              <a:cs typeface="Segoe UI" panose="020B0502040204020203" pitchFamily="34" charset="0"/>
            </a:endParaRPr>
          </a:p>
        </p:txBody>
      </p:sp>
      <p:sp>
        <p:nvSpPr>
          <p:cNvPr id="36" name="TextBox 35">
            <a:extLst>
              <a:ext uri="{FF2B5EF4-FFF2-40B4-BE49-F238E27FC236}">
                <a16:creationId xmlns:a16="http://schemas.microsoft.com/office/drawing/2014/main" id="{4BA9D505-A843-C48A-7BE4-EC2D87353405}"/>
              </a:ext>
            </a:extLst>
          </p:cNvPr>
          <p:cNvSpPr txBox="1"/>
          <p:nvPr/>
        </p:nvSpPr>
        <p:spPr>
          <a:xfrm>
            <a:off x="9715227" y="1840523"/>
            <a:ext cx="1881089" cy="830997"/>
          </a:xfrm>
          <a:prstGeom prst="rect">
            <a:avLst/>
          </a:prstGeom>
          <a:noFill/>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accent2"/>
                </a:solidFill>
                <a:effectLst/>
                <a:uLnTx/>
                <a:uFillTx/>
                <a:latin typeface="Segoe UI Semibold"/>
                <a:ea typeface="+mn-ea"/>
                <a:cs typeface="Segoe UI" pitchFamily="34" charset="0"/>
              </a:rPr>
              <a:t>Get answers for specific, complex questions</a:t>
            </a:r>
          </a:p>
        </p:txBody>
      </p:sp>
      <p:sp>
        <p:nvSpPr>
          <p:cNvPr id="37" name="TextBox 36">
            <a:extLst>
              <a:ext uri="{FF2B5EF4-FFF2-40B4-BE49-F238E27FC236}">
                <a16:creationId xmlns:a16="http://schemas.microsoft.com/office/drawing/2014/main" id="{1EE89A24-CE75-BD29-2620-7A8E6E6B082E}"/>
              </a:ext>
            </a:extLst>
          </p:cNvPr>
          <p:cNvSpPr txBox="1"/>
          <p:nvPr/>
        </p:nvSpPr>
        <p:spPr>
          <a:xfrm>
            <a:off x="9713726" y="4109319"/>
            <a:ext cx="1884090" cy="1384995"/>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a:ea typeface="+mn-ea"/>
                <a:cs typeface="Segoe UI"/>
              </a:rPr>
              <a:t>Get answers to questions that require multiple data points or a degree of analysis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Segoe UI"/>
              <a:ea typeface="+mn-ea"/>
              <a:cs typeface="Segoe UI"/>
            </a:endParaRPr>
          </a:p>
        </p:txBody>
      </p:sp>
      <p:pic>
        <p:nvPicPr>
          <p:cNvPr id="38" name="Graphic 1">
            <a:extLst>
              <a:ext uri="{FF2B5EF4-FFF2-40B4-BE49-F238E27FC236}">
                <a16:creationId xmlns:a16="http://schemas.microsoft.com/office/drawing/2014/main" id="{C3908E30-0E52-8865-D3C3-08247B59530B}"/>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87663" y="3003676"/>
            <a:ext cx="736217" cy="556024"/>
          </a:xfrm>
          <a:prstGeom prst="rect">
            <a:avLst/>
          </a:prstGeom>
        </p:spPr>
      </p:pic>
    </p:spTree>
    <p:extLst>
      <p:ext uri="{BB962C8B-B14F-4D97-AF65-F5344CB8AC3E}">
        <p14:creationId xmlns:p14="http://schemas.microsoft.com/office/powerpoint/2010/main" val="2675546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3E7DDF-E947-664D-976B-709CAE5145C7}"/>
              </a:ext>
            </a:extLst>
          </p:cNvPr>
          <p:cNvSpPr/>
          <p:nvPr/>
        </p:nvSpPr>
        <p:spPr bwMode="auto">
          <a:xfrm>
            <a:off x="10744834" y="0"/>
            <a:ext cx="1447166" cy="262967"/>
          </a:xfrm>
          <a:prstGeom prst="rect">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11" rtl="0" eaLnBrk="1" fontAlgn="auto" latinLnBrk="0" hangingPunct="1">
              <a:lnSpc>
                <a:spcPct val="90000"/>
              </a:lnSpc>
              <a:spcBef>
                <a:spcPct val="0"/>
              </a:spcBef>
              <a:spcAft>
                <a:spcPts val="0"/>
              </a:spcAft>
              <a:buClrTx/>
              <a:buSzTx/>
              <a:buFontTx/>
              <a:buNone/>
              <a:tabLst/>
              <a:defRPr/>
            </a:pPr>
            <a:r>
              <a:rPr kumimoji="0" lang="en-US" sz="1000" i="0" u="none" strike="noStrike" kern="1200" cap="none" spc="0" normalizeH="0" baseline="0" noProof="0" dirty="0">
                <a:ln>
                  <a:noFill/>
                </a:ln>
                <a:solidFill>
                  <a:srgbClr val="FFFFFF"/>
                </a:solidFill>
                <a:effectLst/>
                <a:uLnTx/>
                <a:uFillTx/>
                <a:latin typeface="Segoe UI Semibold"/>
                <a:ea typeface="+mn-ea"/>
                <a:cs typeface="Segoe UI Semibold" panose="020B0402040204020203" pitchFamily="34" charset="0"/>
              </a:rPr>
              <a:t>Handout</a:t>
            </a:r>
          </a:p>
        </p:txBody>
      </p:sp>
      <p:sp>
        <p:nvSpPr>
          <p:cNvPr id="35" name="Title 34">
            <a:extLst>
              <a:ext uri="{FF2B5EF4-FFF2-40B4-BE49-F238E27FC236}">
                <a16:creationId xmlns:a16="http://schemas.microsoft.com/office/drawing/2014/main" id="{4EF50D1C-054A-142E-D1C2-8BE365BDD92A}"/>
              </a:ext>
            </a:extLst>
          </p:cNvPr>
          <p:cNvSpPr>
            <a:spLocks noGrp="1"/>
          </p:cNvSpPr>
          <p:nvPr>
            <p:ph type="title" idx="4294967295"/>
          </p:nvPr>
        </p:nvSpPr>
        <p:spPr>
          <a:xfrm>
            <a:off x="798512" y="684213"/>
            <a:ext cx="10594975" cy="430212"/>
          </a:xfrm>
        </p:spPr>
        <p:txBody>
          <a:bodyPr>
            <a:noAutofit/>
          </a:bodyPr>
          <a:lstStyle/>
          <a:p>
            <a:pPr algn="ctr"/>
            <a:r>
              <a:rPr lang="en-US" sz="3600" dirty="0">
                <a:latin typeface="Segoe UI Semibold" panose="020B0702040204020203" pitchFamily="34" charset="0"/>
                <a:cs typeface="Segoe UI Semibold" panose="020B0702040204020203" pitchFamily="34" charset="0"/>
              </a:rPr>
              <a:t>Differentiating between chat experiences</a:t>
            </a:r>
            <a:br>
              <a:rPr lang="en-US" sz="3200" dirty="0">
                <a:latin typeface="Segoe UI Semibold" panose="020B0702040204020203" pitchFamily="34" charset="0"/>
                <a:cs typeface="Segoe UI Semibold" panose="020B0702040204020203" pitchFamily="34" charset="0"/>
              </a:rPr>
            </a:br>
            <a:r>
              <a:rPr lang="en-US" sz="2800" dirty="0">
                <a:latin typeface="Segoe UI" panose="020B0502040204020203" pitchFamily="34" charset="0"/>
                <a:cs typeface="Segoe UI" panose="020B0502040204020203" pitchFamily="34" charset="0"/>
              </a:rPr>
              <a:t>Work vs. web </a:t>
            </a:r>
          </a:p>
        </p:txBody>
      </p:sp>
      <p:sp useBgFill="1">
        <p:nvSpPr>
          <p:cNvPr id="91" name="Rounded Rectangle 1">
            <a:extLst>
              <a:ext uri="{FF2B5EF4-FFF2-40B4-BE49-F238E27FC236}">
                <a16:creationId xmlns:a16="http://schemas.microsoft.com/office/drawing/2014/main" id="{E19A9D6D-5B3B-E530-87F4-243942448329}"/>
              </a:ext>
              <a:ext uri="{C183D7F6-B498-43B3-948B-1728B52AA6E4}">
                <adec:decorative xmlns:adec="http://schemas.microsoft.com/office/drawing/2017/decorative" val="1"/>
              </a:ext>
            </a:extLst>
          </p:cNvPr>
          <p:cNvSpPr/>
          <p:nvPr/>
        </p:nvSpPr>
        <p:spPr bwMode="auto">
          <a:xfrm>
            <a:off x="779212" y="1815732"/>
            <a:ext cx="6207280" cy="3921680"/>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29" name="Text Placeholder 2">
            <a:extLst>
              <a:ext uri="{FF2B5EF4-FFF2-40B4-BE49-F238E27FC236}">
                <a16:creationId xmlns:a16="http://schemas.microsoft.com/office/drawing/2014/main" id="{B07AF3F4-9F5F-D36E-B412-5BEB3AE7E5C2}"/>
              </a:ext>
            </a:extLst>
          </p:cNvPr>
          <p:cNvSpPr txBox="1">
            <a:spLocks/>
          </p:cNvSpPr>
          <p:nvPr/>
        </p:nvSpPr>
        <p:spPr>
          <a:xfrm>
            <a:off x="1140950" y="2017764"/>
            <a:ext cx="5705432" cy="276999"/>
          </a:xfrm>
          <a:prstGeom prst="rect">
            <a:avLst/>
          </a:prstGeom>
        </p:spPr>
        <p:txBody>
          <a:bodyPr vert="horz" wrap="square" lIns="0" tIns="45720" rIns="0" bIns="45720" rtlCol="0" anchor="t">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latin typeface="Segoe UI" panose="020B0502040204020203" pitchFamily="34" charset="0"/>
                <a:cs typeface="Segoe UI" panose="020B0502040204020203" pitchFamily="34" charset="0"/>
              </a:rPr>
              <a:t>When signed in with your Entra ID, you’ll see a toggle at the top left of your screen.  </a:t>
            </a:r>
          </a:p>
        </p:txBody>
      </p:sp>
      <p:sp>
        <p:nvSpPr>
          <p:cNvPr id="94" name="Oval 93">
            <a:extLst>
              <a:ext uri="{FF2B5EF4-FFF2-40B4-BE49-F238E27FC236}">
                <a16:creationId xmlns:a16="http://schemas.microsoft.com/office/drawing/2014/main" id="{AEEE2BFF-65E1-C2C8-0FA9-137E84A60842}"/>
              </a:ext>
              <a:ext uri="{C183D7F6-B498-43B3-948B-1728B52AA6E4}">
                <adec:decorative xmlns:adec="http://schemas.microsoft.com/office/drawing/2017/decorative" val="0"/>
              </a:ext>
            </a:extLst>
          </p:cNvPr>
          <p:cNvSpPr/>
          <p:nvPr/>
        </p:nvSpPr>
        <p:spPr>
          <a:xfrm>
            <a:off x="1069849" y="2466331"/>
            <a:ext cx="203424" cy="193542"/>
          </a:xfrm>
          <a:prstGeom prst="ellipse">
            <a:avLst/>
          </a:prstGeom>
          <a:gradFill flip="none" rotWithShape="1">
            <a:gsLst>
              <a:gs pos="52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Segoe UI Semibold" panose="020B0502040204020203" pitchFamily="34" charset="0"/>
                <a:cs typeface="Segoe UI Semibold" panose="020B0502040204020203" pitchFamily="34" charset="0"/>
              </a:rPr>
              <a:t>1</a:t>
            </a:r>
          </a:p>
        </p:txBody>
      </p:sp>
      <p:sp>
        <p:nvSpPr>
          <p:cNvPr id="92" name="Text Placeholder 2">
            <a:extLst>
              <a:ext uri="{FF2B5EF4-FFF2-40B4-BE49-F238E27FC236}">
                <a16:creationId xmlns:a16="http://schemas.microsoft.com/office/drawing/2014/main" id="{CA75B1AF-AB7C-D9F2-D7A9-F72B8526AEC7}"/>
              </a:ext>
            </a:extLst>
          </p:cNvPr>
          <p:cNvSpPr txBox="1">
            <a:spLocks/>
          </p:cNvSpPr>
          <p:nvPr/>
        </p:nvSpPr>
        <p:spPr>
          <a:xfrm>
            <a:off x="1543365" y="2374920"/>
            <a:ext cx="4694011" cy="1569660"/>
          </a:xfrm>
          <a:prstGeom prst="rect">
            <a:avLst/>
          </a:prstGeom>
        </p:spPr>
        <p:txBody>
          <a:bodyPr vert="horz" wrap="square" lIns="0" tIns="45720" rIns="0" bIns="45720" rtlCol="0" anchor="t">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latin typeface="Segoe UI"/>
                <a:cs typeface="Segoe UI"/>
              </a:rPr>
              <a:t>When the </a:t>
            </a:r>
            <a:r>
              <a:rPr lang="en-US" b="1" dirty="0">
                <a:solidFill>
                  <a:srgbClr val="B984E8"/>
                </a:solidFill>
                <a:latin typeface="Segoe UI Semibold"/>
                <a:cs typeface="Segoe UI Semibold"/>
              </a:rPr>
              <a:t>web toggle</a:t>
            </a:r>
            <a:r>
              <a:rPr lang="en-US" b="1" dirty="0">
                <a:solidFill>
                  <a:srgbClr val="B984E8"/>
                </a:solidFill>
                <a:latin typeface="Segoe UI"/>
                <a:cs typeface="Segoe UI"/>
              </a:rPr>
              <a:t> </a:t>
            </a:r>
            <a:r>
              <a:rPr lang="en-US" dirty="0">
                <a:solidFill>
                  <a:schemeClr val="tx1"/>
                </a:solidFill>
                <a:latin typeface="Segoe UI"/>
                <a:cs typeface="Segoe UI"/>
              </a:rPr>
              <a:t>is selected, you’ll</a:t>
            </a:r>
            <a:r>
              <a:rPr lang="en-US">
                <a:solidFill>
                  <a:schemeClr val="tx1"/>
                </a:solidFill>
                <a:latin typeface="Segoe UI"/>
                <a:cs typeface="Segoe UI"/>
              </a:rPr>
              <a:t> get GPT-4o </a:t>
            </a:r>
            <a:r>
              <a:rPr lang="en-US" u="sng" dirty="0">
                <a:solidFill>
                  <a:schemeClr val="tx1"/>
                </a:solidFill>
                <a:latin typeface="Segoe UI"/>
                <a:cs typeface="Segoe UI"/>
              </a:rPr>
              <a:t>plus</a:t>
            </a:r>
            <a:r>
              <a:rPr lang="en-US" dirty="0">
                <a:solidFill>
                  <a:schemeClr val="tx1"/>
                </a:solidFill>
                <a:latin typeface="Segoe UI"/>
                <a:cs typeface="Segoe UI"/>
              </a:rPr>
              <a:t> </a:t>
            </a:r>
            <a:r>
              <a:rPr lang="en-US" b="1" dirty="0">
                <a:solidFill>
                  <a:srgbClr val="B984E8"/>
                </a:solidFill>
                <a:latin typeface="Segoe UI Semibold"/>
                <a:cs typeface="Segoe UI Semibold"/>
              </a:rPr>
              <a:t>web</a:t>
            </a:r>
            <a:r>
              <a:rPr lang="en-US" b="1" dirty="0">
                <a:solidFill>
                  <a:schemeClr val="tx1"/>
                </a:solidFill>
                <a:latin typeface="Segoe UI"/>
                <a:cs typeface="Segoe UI"/>
              </a:rPr>
              <a:t> </a:t>
            </a:r>
            <a:r>
              <a:rPr lang="en-US" dirty="0">
                <a:solidFill>
                  <a:schemeClr val="tx1"/>
                </a:solidFill>
                <a:latin typeface="Segoe UI"/>
                <a:cs typeface="Segoe UI"/>
              </a:rPr>
              <a:t>grounding </a:t>
            </a:r>
            <a:r>
              <a:rPr lang="en-US" u="sng">
                <a:solidFill>
                  <a:schemeClr val="tx1"/>
                </a:solidFill>
                <a:latin typeface="Segoe UI"/>
                <a:cs typeface="Segoe UI"/>
              </a:rPr>
              <a:t>plus</a:t>
            </a:r>
            <a:r>
              <a:rPr lang="en-US" dirty="0">
                <a:solidFill>
                  <a:schemeClr val="tx1"/>
                </a:solidFill>
                <a:latin typeface="Segoe UI"/>
                <a:cs typeface="Segoe UI"/>
              </a:rPr>
              <a:t> </a:t>
            </a:r>
            <a:r>
              <a:rPr lang="en-US" b="1">
                <a:solidFill>
                  <a:srgbClr val="B984E8"/>
                </a:solidFill>
                <a:latin typeface="Segoe UI Semibold"/>
                <a:cs typeface="Segoe UI Semibold"/>
              </a:rPr>
              <a:t>Enterprise Data Protection </a:t>
            </a:r>
            <a:r>
              <a:rPr lang="en-US" dirty="0">
                <a:solidFill>
                  <a:schemeClr val="tx1"/>
                </a:solidFill>
                <a:latin typeface="Segoe UI"/>
                <a:cs typeface="Segoe UI"/>
              </a:rPr>
              <a:t>– meaning your user and business data are protected and will not leak outside the organization. </a:t>
            </a:r>
          </a:p>
          <a:p>
            <a:endParaRPr lang="en-US" dirty="0">
              <a:solidFill>
                <a:schemeClr val="tx1"/>
              </a:solidFill>
              <a:latin typeface="Segoe UI" panose="020B0502040204020203" pitchFamily="34" charset="0"/>
              <a:cs typeface="Segoe UI" panose="020B0502040204020203" pitchFamily="34" charset="0"/>
            </a:endParaRPr>
          </a:p>
          <a:p>
            <a:r>
              <a:rPr lang="en-US" dirty="0">
                <a:solidFill>
                  <a:schemeClr val="tx1"/>
                </a:solidFill>
                <a:latin typeface="Segoe UI" panose="020B0502040204020203" pitchFamily="34" charset="0"/>
                <a:cs typeface="Segoe UI" panose="020B0502040204020203" pitchFamily="34" charset="0"/>
              </a:rPr>
              <a:t>Copilot’s web experience has no knowledge cut off and is ideal for finding answers to your questions, expanding your knowledge, creating images, and summarizing web pages in Edge.</a:t>
            </a:r>
            <a:endParaRPr lang="en-US" sz="1400" dirty="0">
              <a:solidFill>
                <a:schemeClr val="tx1"/>
              </a:solidFill>
              <a:latin typeface="Segoe UI" panose="020B0502040204020203" pitchFamily="34" charset="0"/>
              <a:cs typeface="Segoe UI" panose="020B0502040204020203" pitchFamily="34" charset="0"/>
            </a:endParaRPr>
          </a:p>
        </p:txBody>
      </p:sp>
      <p:sp>
        <p:nvSpPr>
          <p:cNvPr id="100" name="Oval 99">
            <a:extLst>
              <a:ext uri="{FF2B5EF4-FFF2-40B4-BE49-F238E27FC236}">
                <a16:creationId xmlns:a16="http://schemas.microsoft.com/office/drawing/2014/main" id="{67BE3CE0-5F8A-97EB-6C8A-81167555DE66}"/>
              </a:ext>
              <a:ext uri="{C183D7F6-B498-43B3-948B-1728B52AA6E4}">
                <adec:decorative xmlns:adec="http://schemas.microsoft.com/office/drawing/2017/decorative" val="0"/>
              </a:ext>
            </a:extLst>
          </p:cNvPr>
          <p:cNvSpPr/>
          <p:nvPr/>
        </p:nvSpPr>
        <p:spPr>
          <a:xfrm>
            <a:off x="1023056" y="4356730"/>
            <a:ext cx="203424" cy="193542"/>
          </a:xfrm>
          <a:prstGeom prst="ellipse">
            <a:avLst/>
          </a:prstGeom>
          <a:gradFill flip="none" rotWithShape="1">
            <a:gsLst>
              <a:gs pos="52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Segoe UI Semibold" panose="020B0502040204020203" pitchFamily="34" charset="0"/>
                <a:cs typeface="Segoe UI Semibold" panose="020B0502040204020203" pitchFamily="34" charset="0"/>
              </a:rPr>
              <a:t>2</a:t>
            </a:r>
          </a:p>
        </p:txBody>
      </p:sp>
      <p:sp>
        <p:nvSpPr>
          <p:cNvPr id="93" name="Text Placeholder 2">
            <a:extLst>
              <a:ext uri="{FF2B5EF4-FFF2-40B4-BE49-F238E27FC236}">
                <a16:creationId xmlns:a16="http://schemas.microsoft.com/office/drawing/2014/main" id="{40129678-882D-F024-5852-8F3BBE3D3FF0}"/>
              </a:ext>
            </a:extLst>
          </p:cNvPr>
          <p:cNvSpPr txBox="1">
            <a:spLocks/>
          </p:cNvSpPr>
          <p:nvPr/>
        </p:nvSpPr>
        <p:spPr>
          <a:xfrm>
            <a:off x="1472387" y="4303332"/>
            <a:ext cx="4850446" cy="1277273"/>
          </a:xfrm>
          <a:prstGeom prst="rect">
            <a:avLst/>
          </a:prstGeom>
        </p:spPr>
        <p:txBody>
          <a:bodyPr vert="horz" wrap="square" lIns="0" tIns="45720" rIns="0" bIns="45720" rtlCol="0" anchor="t">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solidFill>
                  <a:schemeClr val="tx1"/>
                </a:solidFill>
                <a:latin typeface="Segoe UI"/>
                <a:cs typeface="Segoe UI"/>
              </a:rPr>
              <a:t>When the </a:t>
            </a:r>
            <a:r>
              <a:rPr lang="en-US" b="1" dirty="0">
                <a:solidFill>
                  <a:srgbClr val="B984E8"/>
                </a:solidFill>
                <a:latin typeface="Segoe UI Semibold"/>
                <a:cs typeface="Segoe UI Semibold"/>
              </a:rPr>
              <a:t>work toggle is selected</a:t>
            </a:r>
            <a:r>
              <a:rPr lang="en-US" dirty="0">
                <a:solidFill>
                  <a:schemeClr val="tx1"/>
                </a:solidFill>
                <a:latin typeface="Segoe UI"/>
                <a:cs typeface="Segoe UI"/>
              </a:rPr>
              <a:t>, you get </a:t>
            </a:r>
            <a:r>
              <a:rPr lang="en-US" b="1" dirty="0">
                <a:solidFill>
                  <a:srgbClr val="B984E8"/>
                </a:solidFill>
                <a:latin typeface="Segoe UI Semibold"/>
                <a:cs typeface="Segoe UI Semibold"/>
              </a:rPr>
              <a:t>graph</a:t>
            </a:r>
            <a:r>
              <a:rPr lang="en-US" b="1" dirty="0">
                <a:solidFill>
                  <a:schemeClr val="tx1"/>
                </a:solidFill>
                <a:latin typeface="Segoe UI"/>
                <a:cs typeface="Segoe UI"/>
              </a:rPr>
              <a:t> </a:t>
            </a:r>
            <a:r>
              <a:rPr lang="en-US" dirty="0">
                <a:solidFill>
                  <a:schemeClr val="tx1"/>
                </a:solidFill>
                <a:latin typeface="Segoe UI"/>
                <a:cs typeface="Segoe UI"/>
              </a:rPr>
              <a:t>grounding </a:t>
            </a:r>
            <a:r>
              <a:rPr lang="en-US" u="sng" dirty="0">
                <a:solidFill>
                  <a:schemeClr val="tx1"/>
                </a:solidFill>
                <a:latin typeface="Segoe UI"/>
                <a:cs typeface="Segoe UI"/>
              </a:rPr>
              <a:t>plus</a:t>
            </a:r>
            <a:r>
              <a:rPr lang="en-US" dirty="0">
                <a:solidFill>
                  <a:schemeClr val="tx1"/>
                </a:solidFill>
                <a:latin typeface="Segoe UI"/>
                <a:cs typeface="Segoe UI"/>
              </a:rPr>
              <a:t> </a:t>
            </a:r>
            <a:r>
              <a:rPr lang="en-US" b="1" dirty="0">
                <a:solidFill>
                  <a:srgbClr val="B984E8"/>
                </a:solidFill>
                <a:latin typeface="Segoe UI Semibold"/>
                <a:cs typeface="Segoe UI Semibold"/>
              </a:rPr>
              <a:t>E</a:t>
            </a:r>
            <a:r>
              <a:rPr lang="en-US" b="1">
                <a:solidFill>
                  <a:srgbClr val="B984E8"/>
                </a:solidFill>
                <a:latin typeface="Segoe UI Semibold"/>
                <a:cs typeface="Segoe UI Semibold"/>
              </a:rPr>
              <a:t>nterprise Data Protection </a:t>
            </a:r>
            <a:r>
              <a:rPr lang="en-US" dirty="0">
                <a:solidFill>
                  <a:schemeClr val="tx1"/>
                </a:solidFill>
                <a:latin typeface="Segoe UI"/>
                <a:cs typeface="Segoe UI"/>
              </a:rPr>
              <a:t>– which means that all your data stays inside the tenant boundary. </a:t>
            </a:r>
          </a:p>
          <a:p>
            <a:pPr>
              <a:spcAft>
                <a:spcPts val="600"/>
              </a:spcAft>
            </a:pPr>
            <a:r>
              <a:rPr lang="en-US" dirty="0">
                <a:solidFill>
                  <a:schemeClr val="tx1"/>
                </a:solidFill>
                <a:latin typeface="Segoe UI"/>
                <a:cs typeface="Segoe UI"/>
              </a:rPr>
              <a:t>Copilot’s work experience is truly your personal AI assistant at work. This experience is ideal when working with meetings, emails, Microsoft 365 suite applications, and confidential work data.</a:t>
            </a:r>
          </a:p>
        </p:txBody>
      </p:sp>
      <p:pic>
        <p:nvPicPr>
          <p:cNvPr id="27" name="Picture 26" descr="Image of the toggle you see at the top left of your screen that says Work on the left, and Web on the right.">
            <a:extLst>
              <a:ext uri="{FF2B5EF4-FFF2-40B4-BE49-F238E27FC236}">
                <a16:creationId xmlns:a16="http://schemas.microsoft.com/office/drawing/2014/main" id="{3A8709F9-AD34-8773-4F69-E91A4515ACAC}"/>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8446390" y="3527355"/>
            <a:ext cx="2594738" cy="614084"/>
          </a:xfrm>
          <a:prstGeom prst="roundRect">
            <a:avLst>
              <a:gd name="adj" fmla="val 50000"/>
            </a:avLst>
          </a:prstGeom>
          <a:ln>
            <a:noFill/>
          </a:ln>
          <a:effectLst>
            <a:outerShdw blurRad="190500" algn="tl" rotWithShape="0">
              <a:srgbClr val="000000">
                <a:alpha val="70000"/>
              </a:srgbClr>
            </a:outerShdw>
          </a:effectLst>
        </p:spPr>
      </p:pic>
      <p:sp>
        <p:nvSpPr>
          <p:cNvPr id="25" name="TextBox 24">
            <a:extLst>
              <a:ext uri="{FF2B5EF4-FFF2-40B4-BE49-F238E27FC236}">
                <a16:creationId xmlns:a16="http://schemas.microsoft.com/office/drawing/2014/main" id="{02EB0926-9DD3-4A47-2C27-E498BD91A522}"/>
              </a:ext>
            </a:extLst>
          </p:cNvPr>
          <p:cNvSpPr txBox="1"/>
          <p:nvPr/>
        </p:nvSpPr>
        <p:spPr>
          <a:xfrm>
            <a:off x="8289782" y="2051754"/>
            <a:ext cx="2907953" cy="6463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400" i="1" dirty="0">
                <a:gradFill>
                  <a:gsLst>
                    <a:gs pos="2917">
                      <a:schemeClr val="tx1"/>
                    </a:gs>
                    <a:gs pos="30000">
                      <a:schemeClr val="tx1"/>
                    </a:gs>
                  </a:gsLst>
                  <a:lin ang="5400000" scaled="0"/>
                </a:gradFill>
                <a:cs typeface="Segoe UI"/>
              </a:rPr>
              <a:t>Use Copilot to get answers from </a:t>
            </a:r>
            <a:r>
              <a:rPr lang="en-US" sz="1400" i="1" dirty="0">
                <a:gradFill>
                  <a:gsLst>
                    <a:gs pos="2917">
                      <a:schemeClr val="tx1"/>
                    </a:gs>
                    <a:gs pos="30000">
                      <a:schemeClr val="tx1"/>
                    </a:gs>
                  </a:gsLst>
                  <a:lin ang="5400000" scaled="0"/>
                </a:gradFill>
                <a:latin typeface="+mj-lt"/>
                <a:cs typeface="Segoe UI"/>
              </a:rPr>
              <a:t>current web data</a:t>
            </a:r>
          </a:p>
          <a:p>
            <a:pPr algn="ctr"/>
            <a:r>
              <a:rPr lang="en-US" sz="1400" i="1" dirty="0">
                <a:gradFill>
                  <a:gsLst>
                    <a:gs pos="2917">
                      <a:schemeClr val="tx1"/>
                    </a:gs>
                    <a:gs pos="30000">
                      <a:schemeClr val="tx1"/>
                    </a:gs>
                  </a:gsLst>
                  <a:lin ang="5400000" scaled="0"/>
                </a:gradFill>
                <a:cs typeface="Segoe UI"/>
              </a:rPr>
              <a:t>(e.g., latest news, announcements)</a:t>
            </a:r>
          </a:p>
        </p:txBody>
      </p:sp>
      <p:sp>
        <p:nvSpPr>
          <p:cNvPr id="26" name="TextBox 25">
            <a:extLst>
              <a:ext uri="{FF2B5EF4-FFF2-40B4-BE49-F238E27FC236}">
                <a16:creationId xmlns:a16="http://schemas.microsoft.com/office/drawing/2014/main" id="{F7782FFE-3E33-EADD-E74F-E88DA6ADDA3F}"/>
              </a:ext>
            </a:extLst>
          </p:cNvPr>
          <p:cNvSpPr txBox="1"/>
          <p:nvPr/>
        </p:nvSpPr>
        <p:spPr>
          <a:xfrm>
            <a:off x="7609414" y="4874208"/>
            <a:ext cx="3890980" cy="6463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400" i="1" dirty="0">
                <a:gradFill>
                  <a:gsLst>
                    <a:gs pos="2917">
                      <a:schemeClr val="tx1"/>
                    </a:gs>
                    <a:gs pos="30000">
                      <a:schemeClr val="tx1"/>
                    </a:gs>
                  </a:gsLst>
                  <a:lin ang="5400000" scaled="0"/>
                </a:gradFill>
                <a:cs typeface="Segoe UI"/>
              </a:rPr>
              <a:t>Use Microsoft 365 Copilot to get answers from </a:t>
            </a:r>
            <a:r>
              <a:rPr lang="en-US" sz="1400" i="1" dirty="0">
                <a:gradFill>
                  <a:gsLst>
                    <a:gs pos="2917">
                      <a:schemeClr val="tx1"/>
                    </a:gs>
                    <a:gs pos="30000">
                      <a:schemeClr val="tx1"/>
                    </a:gs>
                  </a:gsLst>
                  <a:lin ang="5400000" scaled="0"/>
                </a:gradFill>
                <a:latin typeface="+mj-lt"/>
                <a:cs typeface="Segoe UI"/>
              </a:rPr>
              <a:t>your internal work data</a:t>
            </a:r>
          </a:p>
          <a:p>
            <a:pPr algn="ctr"/>
            <a:r>
              <a:rPr lang="en-US" sz="1400" i="1" dirty="0">
                <a:gradFill>
                  <a:gsLst>
                    <a:gs pos="2917">
                      <a:schemeClr val="tx1"/>
                    </a:gs>
                    <a:gs pos="30000">
                      <a:schemeClr val="tx1"/>
                    </a:gs>
                  </a:gsLst>
                  <a:lin ang="5400000" scaled="0"/>
                </a:gradFill>
                <a:cs typeface="Segoe UI"/>
              </a:rPr>
              <a:t>(e.g., your emails, meetings, files)</a:t>
            </a:r>
          </a:p>
        </p:txBody>
      </p:sp>
      <p:cxnSp>
        <p:nvCxnSpPr>
          <p:cNvPr id="104" name="Straight Connector 103">
            <a:extLst>
              <a:ext uri="{FF2B5EF4-FFF2-40B4-BE49-F238E27FC236}">
                <a16:creationId xmlns:a16="http://schemas.microsoft.com/office/drawing/2014/main" id="{5663AD72-D8AD-F08C-B06D-C8AE11120127}"/>
              </a:ext>
              <a:ext uri="{C183D7F6-B498-43B3-948B-1728B52AA6E4}">
                <adec:decorative xmlns:adec="http://schemas.microsoft.com/office/drawing/2017/decorative" val="1"/>
              </a:ext>
            </a:extLst>
          </p:cNvPr>
          <p:cNvCxnSpPr>
            <a:cxnSpLocks/>
          </p:cNvCxnSpPr>
          <p:nvPr/>
        </p:nvCxnSpPr>
        <p:spPr>
          <a:xfrm>
            <a:off x="1140950" y="4108452"/>
            <a:ext cx="54546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F3F6E6C-24C0-88D7-BBF6-27AB8CDC0A24}"/>
              </a:ext>
              <a:ext uri="{C183D7F6-B498-43B3-948B-1728B52AA6E4}">
                <adec:decorative xmlns:adec="http://schemas.microsoft.com/office/drawing/2017/decorative" val="1"/>
              </a:ext>
            </a:extLst>
          </p:cNvPr>
          <p:cNvCxnSpPr>
            <a:cxnSpLocks/>
          </p:cNvCxnSpPr>
          <p:nvPr/>
        </p:nvCxnSpPr>
        <p:spPr>
          <a:xfrm>
            <a:off x="9139134" y="4033332"/>
            <a:ext cx="0" cy="778022"/>
          </a:xfrm>
          <a:prstGeom prst="line">
            <a:avLst/>
          </a:prstGeom>
          <a:ln w="28575">
            <a:solidFill>
              <a:srgbClr val="3579CF"/>
            </a:solidFill>
            <a:headEnd type="oval"/>
          </a:ln>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090586E5-7A91-3432-BE4C-67B4EC19A517}"/>
              </a:ext>
              <a:ext uri="{C183D7F6-B498-43B3-948B-1728B52AA6E4}">
                <adec:decorative xmlns:adec="http://schemas.microsoft.com/office/drawing/2017/decorative" val="1"/>
              </a:ext>
            </a:extLst>
          </p:cNvPr>
          <p:cNvCxnSpPr>
            <a:cxnSpLocks/>
          </p:cNvCxnSpPr>
          <p:nvPr/>
        </p:nvCxnSpPr>
        <p:spPr>
          <a:xfrm flipV="1">
            <a:off x="10366214" y="2853014"/>
            <a:ext cx="0" cy="768243"/>
          </a:xfrm>
          <a:prstGeom prst="line">
            <a:avLst/>
          </a:prstGeom>
          <a:ln w="28575">
            <a:solidFill>
              <a:srgbClr val="3579CF"/>
            </a:solidFill>
            <a:headEnd type="oval"/>
          </a:ln>
        </p:spPr>
        <p:style>
          <a:lnRef idx="2">
            <a:schemeClr val="accent1"/>
          </a:lnRef>
          <a:fillRef idx="0">
            <a:schemeClr val="accent1"/>
          </a:fillRef>
          <a:effectRef idx="1">
            <a:schemeClr val="accent1"/>
          </a:effectRef>
          <a:fontRef idx="minor">
            <a:schemeClr val="tx1"/>
          </a:fontRef>
        </p:style>
      </p:cxnSp>
      <p:sp>
        <p:nvSpPr>
          <p:cNvPr id="2" name="Rectangle: Rounded Corners 10">
            <a:extLst>
              <a:ext uri="{FF2B5EF4-FFF2-40B4-BE49-F238E27FC236}">
                <a16:creationId xmlns:a16="http://schemas.microsoft.com/office/drawing/2014/main" id="{01C00C5A-7406-D8CC-064B-7AD3AB27A325}"/>
              </a:ext>
            </a:extLst>
          </p:cNvPr>
          <p:cNvSpPr/>
          <p:nvPr/>
        </p:nvSpPr>
        <p:spPr>
          <a:xfrm>
            <a:off x="3407182" y="6081424"/>
            <a:ext cx="5377633" cy="406303"/>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Start at copilot.microsoft.com</a:t>
            </a:r>
          </a:p>
        </p:txBody>
      </p:sp>
    </p:spTree>
    <p:extLst>
      <p:ext uri="{BB962C8B-B14F-4D97-AF65-F5344CB8AC3E}">
        <p14:creationId xmlns:p14="http://schemas.microsoft.com/office/powerpoint/2010/main" val="25796134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9470E-33A8-96AC-9893-201257589C45}"/>
              </a:ext>
            </a:extLst>
          </p:cNvPr>
          <p:cNvSpPr>
            <a:spLocks noGrp="1"/>
          </p:cNvSpPr>
          <p:nvPr>
            <p:ph type="title"/>
          </p:nvPr>
        </p:nvSpPr>
        <p:spPr>
          <a:xfrm>
            <a:off x="814696" y="452212"/>
            <a:ext cx="11018520" cy="553998"/>
          </a:xfrm>
        </p:spPr>
        <p:txBody>
          <a:bodyPr>
            <a:normAutofit fontScale="90000"/>
          </a:bodyPr>
          <a:lstStyle/>
          <a:p>
            <a:r>
              <a:rPr lang="en-US"/>
              <a:t>Prompt Ingredients</a:t>
            </a:r>
          </a:p>
        </p:txBody>
      </p:sp>
      <p:sp>
        <p:nvSpPr>
          <p:cNvPr id="19" name="Rounded Rectangle 40">
            <a:extLst>
              <a:ext uri="{FF2B5EF4-FFF2-40B4-BE49-F238E27FC236}">
                <a16:creationId xmlns:a16="http://schemas.microsoft.com/office/drawing/2014/main" id="{53753735-2FAB-7301-0F6C-8504BDCB331B}"/>
              </a:ext>
              <a:ext uri="{C183D7F6-B498-43B3-948B-1728B52AA6E4}">
                <adec:decorative xmlns:adec="http://schemas.microsoft.com/office/drawing/2017/decorative" val="1"/>
              </a:ext>
            </a:extLst>
          </p:cNvPr>
          <p:cNvSpPr/>
          <p:nvPr/>
        </p:nvSpPr>
        <p:spPr bwMode="auto">
          <a:xfrm>
            <a:off x="814696" y="1701073"/>
            <a:ext cx="10436788" cy="4376807"/>
          </a:xfrm>
          <a:prstGeom prst="roundRect">
            <a:avLst>
              <a:gd name="adj" fmla="val 2349"/>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a:spcBef>
                <a:spcPct val="0"/>
              </a:spcBef>
              <a:spcAft>
                <a:spcPct val="0"/>
              </a:spcAft>
            </a:pPr>
            <a:endParaRPr lang="en-US" sz="2000">
              <a:solidFill>
                <a:srgbClr val="E05D0B"/>
              </a:solidFill>
              <a:cs typeface="Segoe UI"/>
            </a:endParaRPr>
          </a:p>
        </p:txBody>
      </p:sp>
      <p:sp>
        <p:nvSpPr>
          <p:cNvPr id="21" name="Rounded Rectangle 15">
            <a:extLst>
              <a:ext uri="{FF2B5EF4-FFF2-40B4-BE49-F238E27FC236}">
                <a16:creationId xmlns:a16="http://schemas.microsoft.com/office/drawing/2014/main" id="{7FBC5EB1-254F-21A7-2BE1-435067562573}"/>
              </a:ext>
              <a:ext uri="{C183D7F6-B498-43B3-948B-1728B52AA6E4}">
                <adec:decorative xmlns:adec="http://schemas.microsoft.com/office/drawing/2017/decorative" val="1"/>
              </a:ext>
            </a:extLst>
          </p:cNvPr>
          <p:cNvSpPr/>
          <p:nvPr/>
        </p:nvSpPr>
        <p:spPr>
          <a:xfrm>
            <a:off x="3196946" y="3409278"/>
            <a:ext cx="5718022" cy="1440409"/>
          </a:xfrm>
          <a:prstGeom prst="roundRect">
            <a:avLst>
              <a:gd name="adj" fmla="val 7542"/>
            </a:avLst>
          </a:prstGeom>
          <a:gradFill flip="none" rotWithShape="1">
            <a:gsLst>
              <a:gs pos="58000">
                <a:srgbClr val="FBFBFB"/>
              </a:gs>
              <a:gs pos="100000">
                <a:schemeClr val="bg1">
                  <a:lumMod val="95000"/>
                  <a:alpha val="0"/>
                </a:schemeClr>
              </a:gs>
              <a:gs pos="34000">
                <a:schemeClr val="bg1"/>
              </a:gs>
            </a:gsLst>
            <a:lin ang="18900000" scaled="1"/>
            <a:tileRect/>
          </a:grad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a:solidFill>
                <a:srgbClr val="FFFFFF"/>
              </a:solidFill>
              <a:cs typeface="Segoe UI" pitchFamily="34" charset="0"/>
            </a:endParaRPr>
          </a:p>
        </p:txBody>
      </p:sp>
      <p:sp>
        <p:nvSpPr>
          <p:cNvPr id="22" name="TextBox 21">
            <a:extLst>
              <a:ext uri="{FF2B5EF4-FFF2-40B4-BE49-F238E27FC236}">
                <a16:creationId xmlns:a16="http://schemas.microsoft.com/office/drawing/2014/main" id="{8717A834-2E0D-234B-2CA9-2205C2EF0636}"/>
              </a:ext>
            </a:extLst>
          </p:cNvPr>
          <p:cNvSpPr txBox="1"/>
          <p:nvPr/>
        </p:nvSpPr>
        <p:spPr>
          <a:xfrm>
            <a:off x="3466737" y="3574330"/>
            <a:ext cx="5464024" cy="1077218"/>
          </a:xfrm>
          <a:prstGeom prst="rect">
            <a:avLst/>
          </a:prstGeom>
          <a:noFill/>
        </p:spPr>
        <p:txBody>
          <a:bodyPr wrap="square" lIns="0" tIns="45720" rIns="91440" bIns="45720" rtlCol="0" anchor="t">
            <a:spAutoFit/>
          </a:bodyPr>
          <a:lstStyle/>
          <a:p>
            <a:r>
              <a:rPr lang="en-US" sz="1600" b="1" dirty="0">
                <a:solidFill>
                  <a:srgbClr val="0078D4"/>
                </a:solidFill>
                <a:latin typeface="Segoe UI Semibold"/>
                <a:cs typeface="Segoe UI Semibold"/>
              </a:rPr>
              <a:t>Generate 3-5 bullet points </a:t>
            </a:r>
            <a:r>
              <a:rPr lang="en-US" sz="1600" b="1" dirty="0">
                <a:solidFill>
                  <a:srgbClr val="00B050"/>
                </a:solidFill>
                <a:latin typeface="Segoe UI Semibold"/>
                <a:cs typeface="Segoe UI Semibold"/>
              </a:rPr>
              <a:t>to prepare me for a meeting with Client X to discuss their “Phase 3+” brand campaign.</a:t>
            </a:r>
            <a:r>
              <a:rPr lang="en-US" sz="1600" b="1" dirty="0">
                <a:solidFill>
                  <a:srgbClr val="4AC5B1"/>
                </a:solidFill>
                <a:latin typeface="Segoe UI Semibold"/>
                <a:cs typeface="Segoe UI Semibold"/>
              </a:rPr>
              <a:t> </a:t>
            </a:r>
            <a:r>
              <a:rPr lang="en-US" sz="1600" b="1" dirty="0">
                <a:solidFill>
                  <a:srgbClr val="C03BC4"/>
                </a:solidFill>
                <a:latin typeface="Segoe UI Semibold"/>
                <a:cs typeface="Segoe UI Semibold"/>
              </a:rPr>
              <a:t>Focus on Email and Teams chats since June.</a:t>
            </a:r>
            <a:r>
              <a:rPr lang="en-US" sz="1600" b="1" dirty="0">
                <a:solidFill>
                  <a:srgbClr val="E05D0B"/>
                </a:solidFill>
                <a:latin typeface="Segoe UI Semibold"/>
                <a:cs typeface="Segoe UI Semibold"/>
              </a:rPr>
              <a:t> Please use simple language so I can get up to speed quickly.</a:t>
            </a:r>
          </a:p>
        </p:txBody>
      </p:sp>
      <p:sp>
        <p:nvSpPr>
          <p:cNvPr id="23" name="Rounded Rectangle 25">
            <a:extLst>
              <a:ext uri="{FF2B5EF4-FFF2-40B4-BE49-F238E27FC236}">
                <a16:creationId xmlns:a16="http://schemas.microsoft.com/office/drawing/2014/main" id="{9B271B40-F36D-0B19-02DC-EB79EC478F70}"/>
              </a:ext>
            </a:extLst>
          </p:cNvPr>
          <p:cNvSpPr/>
          <p:nvPr/>
        </p:nvSpPr>
        <p:spPr bwMode="auto">
          <a:xfrm>
            <a:off x="3215875" y="2513901"/>
            <a:ext cx="1428513" cy="294924"/>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CA" sz="1600" b="1">
                <a:solidFill>
                  <a:srgbClr val="0078D3"/>
                </a:solidFill>
                <a:latin typeface="Segoe UI Semibold" panose="020B0502040204020203" pitchFamily="34" charset="0"/>
                <a:cs typeface="Segoe UI Semibold" panose="020B0502040204020203" pitchFamily="34" charset="0"/>
              </a:rPr>
              <a:t>Goal</a:t>
            </a:r>
          </a:p>
        </p:txBody>
      </p:sp>
      <p:sp>
        <p:nvSpPr>
          <p:cNvPr id="24" name="Rounded Rectangle 26">
            <a:extLst>
              <a:ext uri="{FF2B5EF4-FFF2-40B4-BE49-F238E27FC236}">
                <a16:creationId xmlns:a16="http://schemas.microsoft.com/office/drawing/2014/main" id="{FF3C0C95-69DE-5FA0-0532-63CF5A2206FA}"/>
              </a:ext>
            </a:extLst>
          </p:cNvPr>
          <p:cNvSpPr/>
          <p:nvPr/>
        </p:nvSpPr>
        <p:spPr bwMode="auto">
          <a:xfrm>
            <a:off x="6618078" y="2513901"/>
            <a:ext cx="1428383" cy="294924"/>
          </a:xfrm>
          <a:prstGeom prst="roundRect">
            <a:avLst>
              <a:gd name="adj" fmla="val 50000"/>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CA" sz="1600" b="1">
                <a:solidFill>
                  <a:srgbClr val="00B050"/>
                </a:solidFill>
                <a:latin typeface="Segoe UI Semibold"/>
                <a:cs typeface="Segoe UI Semibold"/>
              </a:rPr>
              <a:t>Context</a:t>
            </a:r>
          </a:p>
        </p:txBody>
      </p:sp>
      <p:grpSp>
        <p:nvGrpSpPr>
          <p:cNvPr id="25" name="Group 24">
            <a:extLst>
              <a:ext uri="{FF2B5EF4-FFF2-40B4-BE49-F238E27FC236}">
                <a16:creationId xmlns:a16="http://schemas.microsoft.com/office/drawing/2014/main" id="{4B60C7F4-73A6-2732-F1EB-69FC6FF6BC9E}"/>
              </a:ext>
              <a:ext uri="{C183D7F6-B498-43B3-948B-1728B52AA6E4}">
                <adec:decorative xmlns:adec="http://schemas.microsoft.com/office/drawing/2017/decorative" val="1"/>
              </a:ext>
            </a:extLst>
          </p:cNvPr>
          <p:cNvGrpSpPr/>
          <p:nvPr/>
        </p:nvGrpSpPr>
        <p:grpSpPr>
          <a:xfrm>
            <a:off x="3464200" y="2882672"/>
            <a:ext cx="1417808" cy="745154"/>
            <a:chOff x="853618" y="3177016"/>
            <a:chExt cx="1671567" cy="992704"/>
          </a:xfrm>
        </p:grpSpPr>
        <p:sp>
          <p:nvSpPr>
            <p:cNvPr id="26" name="Arc 25">
              <a:extLst>
                <a:ext uri="{FF2B5EF4-FFF2-40B4-BE49-F238E27FC236}">
                  <a16:creationId xmlns:a16="http://schemas.microsoft.com/office/drawing/2014/main" id="{667CEC07-6829-A42C-8861-E92082EE4708}"/>
                </a:ext>
              </a:extLst>
            </p:cNvPr>
            <p:cNvSpPr/>
            <p:nvPr/>
          </p:nvSpPr>
          <p:spPr>
            <a:xfrm>
              <a:off x="2206938" y="3687963"/>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27" name="Straight Arrow Connector 26">
              <a:extLst>
                <a:ext uri="{FF2B5EF4-FFF2-40B4-BE49-F238E27FC236}">
                  <a16:creationId xmlns:a16="http://schemas.microsoft.com/office/drawing/2014/main" id="{DE0D7DFC-B6C0-FA5F-B0B5-8EB731331C31}"/>
                </a:ext>
              </a:extLst>
            </p:cNvPr>
            <p:cNvCxnSpPr>
              <a:cxnSpLocks/>
              <a:stCxn id="26" idx="2"/>
            </p:cNvCxnSpPr>
            <p:nvPr/>
          </p:nvCxnSpPr>
          <p:spPr>
            <a:xfrm>
              <a:off x="2525044" y="3841412"/>
              <a:ext cx="141" cy="328308"/>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1E96AF1-1968-99FB-5100-FCDB598C26A4}"/>
                </a:ext>
              </a:extLst>
            </p:cNvPr>
            <p:cNvCxnSpPr>
              <a:cxnSpLocks/>
              <a:stCxn id="26" idx="0"/>
              <a:endCxn id="29" idx="0"/>
            </p:cNvCxnSpPr>
            <p:nvPr/>
          </p:nvCxnSpPr>
          <p:spPr>
            <a:xfrm flipH="1" flipV="1">
              <a:off x="1005657" y="3687763"/>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F588EF1A-C41A-5B73-7D0D-445CAFBD6EFD}"/>
                </a:ext>
              </a:extLst>
            </p:cNvPr>
            <p:cNvSpPr/>
            <p:nvPr/>
          </p:nvSpPr>
          <p:spPr>
            <a:xfrm rot="10800000">
              <a:off x="853618" y="3367522"/>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30" name="Straight Connector 29">
              <a:extLst>
                <a:ext uri="{FF2B5EF4-FFF2-40B4-BE49-F238E27FC236}">
                  <a16:creationId xmlns:a16="http://schemas.microsoft.com/office/drawing/2014/main" id="{9A6CB66F-6B18-2056-479E-A6CCA0FB09BD}"/>
                </a:ext>
              </a:extLst>
            </p:cNvPr>
            <p:cNvCxnSpPr>
              <a:cxnSpLocks/>
              <a:endCxn id="29" idx="2"/>
            </p:cNvCxnSpPr>
            <p:nvPr/>
          </p:nvCxnSpPr>
          <p:spPr>
            <a:xfrm>
              <a:off x="853759" y="3177016"/>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31" name="Rounded Rectangle 34">
            <a:extLst>
              <a:ext uri="{FF2B5EF4-FFF2-40B4-BE49-F238E27FC236}">
                <a16:creationId xmlns:a16="http://schemas.microsoft.com/office/drawing/2014/main" id="{CFEDB3F1-8558-5739-9875-37458022A550}"/>
              </a:ext>
            </a:extLst>
          </p:cNvPr>
          <p:cNvSpPr/>
          <p:nvPr/>
        </p:nvSpPr>
        <p:spPr bwMode="auto">
          <a:xfrm>
            <a:off x="6618078" y="5562825"/>
            <a:ext cx="1428383" cy="294924"/>
          </a:xfrm>
          <a:prstGeom prst="roundRect">
            <a:avLst>
              <a:gd name="adj" fmla="val 50000"/>
            </a:avLst>
          </a:prstGeom>
          <a:solidFill>
            <a:schemeClr val="bg1"/>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CA" sz="1600" b="1">
                <a:solidFill>
                  <a:srgbClr val="E05D0B"/>
                </a:solidFill>
                <a:latin typeface="Segoe UI Semibold"/>
                <a:cs typeface="Segoe UI Semibold"/>
              </a:rPr>
              <a:t>Expectations</a:t>
            </a:r>
          </a:p>
        </p:txBody>
      </p:sp>
      <p:sp>
        <p:nvSpPr>
          <p:cNvPr id="32" name="Rounded Rectangle 37">
            <a:extLst>
              <a:ext uri="{FF2B5EF4-FFF2-40B4-BE49-F238E27FC236}">
                <a16:creationId xmlns:a16="http://schemas.microsoft.com/office/drawing/2014/main" id="{189FA43A-FF18-408B-45EF-B3731F8B4A14}"/>
              </a:ext>
            </a:extLst>
          </p:cNvPr>
          <p:cNvSpPr/>
          <p:nvPr/>
        </p:nvSpPr>
        <p:spPr bwMode="auto">
          <a:xfrm>
            <a:off x="3215993" y="5562825"/>
            <a:ext cx="1428383" cy="294924"/>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CA" sz="1600" b="1">
                <a:solidFill>
                  <a:srgbClr val="C03BC4"/>
                </a:solidFill>
                <a:latin typeface="Segoe UI Semibold" panose="020B0502040204020203" pitchFamily="34" charset="0"/>
                <a:cs typeface="Segoe UI Semibold" panose="020B0502040204020203" pitchFamily="34" charset="0"/>
              </a:rPr>
              <a:t>Source</a:t>
            </a:r>
          </a:p>
        </p:txBody>
      </p:sp>
      <p:grpSp>
        <p:nvGrpSpPr>
          <p:cNvPr id="33" name="Group 32">
            <a:extLst>
              <a:ext uri="{FF2B5EF4-FFF2-40B4-BE49-F238E27FC236}">
                <a16:creationId xmlns:a16="http://schemas.microsoft.com/office/drawing/2014/main" id="{BAFF5161-72E8-82AA-4A5F-A811EC6B526D}"/>
              </a:ext>
              <a:ext uri="{C183D7F6-B498-43B3-948B-1728B52AA6E4}">
                <adec:decorative xmlns:adec="http://schemas.microsoft.com/office/drawing/2017/decorative" val="1"/>
              </a:ext>
            </a:extLst>
          </p:cNvPr>
          <p:cNvGrpSpPr/>
          <p:nvPr/>
        </p:nvGrpSpPr>
        <p:grpSpPr>
          <a:xfrm>
            <a:off x="2914859" y="4254230"/>
            <a:ext cx="521481" cy="1259848"/>
            <a:chOff x="240449" y="5083523"/>
            <a:chExt cx="614816" cy="1678387"/>
          </a:xfrm>
        </p:grpSpPr>
        <p:sp>
          <p:nvSpPr>
            <p:cNvPr id="34" name="Arc 33">
              <a:extLst>
                <a:ext uri="{FF2B5EF4-FFF2-40B4-BE49-F238E27FC236}">
                  <a16:creationId xmlns:a16="http://schemas.microsoft.com/office/drawing/2014/main" id="{7210AC96-7B54-0852-E39A-61F9B57FDFC3}"/>
                </a:ext>
              </a:extLst>
            </p:cNvPr>
            <p:cNvSpPr/>
            <p:nvPr/>
          </p:nvSpPr>
          <p:spPr>
            <a:xfrm flipH="1" flipV="1">
              <a:off x="240450" y="5934841"/>
              <a:ext cx="318247" cy="320400"/>
            </a:xfrm>
            <a:prstGeom prst="arc">
              <a:avLst>
                <a:gd name="adj1" fmla="val 15962854"/>
                <a:gd name="adj2" fmla="val 21075271"/>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35" name="Straight Arrow Connector 34">
              <a:extLst>
                <a:ext uri="{FF2B5EF4-FFF2-40B4-BE49-F238E27FC236}">
                  <a16:creationId xmlns:a16="http://schemas.microsoft.com/office/drawing/2014/main" id="{F1B02AE8-7493-070C-48DA-5EE7554DA59D}"/>
                </a:ext>
              </a:extLst>
            </p:cNvPr>
            <p:cNvCxnSpPr>
              <a:cxnSpLocks/>
              <a:stCxn id="34" idx="2"/>
              <a:endCxn id="40" idx="0"/>
            </p:cNvCxnSpPr>
            <p:nvPr/>
          </p:nvCxnSpPr>
          <p:spPr>
            <a:xfrm flipH="1" flipV="1">
              <a:off x="240502" y="5238561"/>
              <a:ext cx="2268" cy="883737"/>
            </a:xfrm>
            <a:prstGeom prst="straightConnector1">
              <a:avLst/>
            </a:prstGeom>
            <a:ln w="12700">
              <a:solidFill>
                <a:srgbClr val="C2C2C2"/>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DB491BC-CE2C-3388-F911-484B4D0AE2E7}"/>
                </a:ext>
              </a:extLst>
            </p:cNvPr>
            <p:cNvCxnSpPr>
              <a:cxnSpLocks/>
              <a:endCxn id="37" idx="0"/>
            </p:cNvCxnSpPr>
            <p:nvPr/>
          </p:nvCxnSpPr>
          <p:spPr>
            <a:xfrm>
              <a:off x="410615" y="6254516"/>
              <a:ext cx="271015" cy="667"/>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37" name="Arc 36">
              <a:extLst>
                <a:ext uri="{FF2B5EF4-FFF2-40B4-BE49-F238E27FC236}">
                  <a16:creationId xmlns:a16="http://schemas.microsoft.com/office/drawing/2014/main" id="{6621750F-D354-F85A-C97E-2DCFDFAD6105}"/>
                </a:ext>
              </a:extLst>
            </p:cNvPr>
            <p:cNvSpPr/>
            <p:nvPr/>
          </p:nvSpPr>
          <p:spPr>
            <a:xfrm rot="10800000" flipH="1" flipV="1">
              <a:off x="537017" y="625451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38" name="Straight Connector 37">
              <a:extLst>
                <a:ext uri="{FF2B5EF4-FFF2-40B4-BE49-F238E27FC236}">
                  <a16:creationId xmlns:a16="http://schemas.microsoft.com/office/drawing/2014/main" id="{C08A8516-2421-310A-1DF0-86D83D1A2134}"/>
                </a:ext>
              </a:extLst>
            </p:cNvPr>
            <p:cNvCxnSpPr>
              <a:cxnSpLocks/>
            </p:cNvCxnSpPr>
            <p:nvPr/>
          </p:nvCxnSpPr>
          <p:spPr>
            <a:xfrm flipV="1">
              <a:off x="855265" y="6407966"/>
              <a:ext cx="0" cy="353944"/>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FAD1ABC-FF89-976E-5F44-736B1F5D4045}"/>
                </a:ext>
              </a:extLst>
            </p:cNvPr>
            <p:cNvCxnSpPr>
              <a:cxnSpLocks/>
            </p:cNvCxnSpPr>
            <p:nvPr/>
          </p:nvCxnSpPr>
          <p:spPr>
            <a:xfrm flipV="1">
              <a:off x="371779" y="5083523"/>
              <a:ext cx="154429" cy="326"/>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sp>
          <p:nvSpPr>
            <p:cNvPr id="40" name="Arc 39">
              <a:extLst>
                <a:ext uri="{FF2B5EF4-FFF2-40B4-BE49-F238E27FC236}">
                  <a16:creationId xmlns:a16="http://schemas.microsoft.com/office/drawing/2014/main" id="{55FDDD35-9894-E965-AE42-3E07F6B2965E}"/>
                </a:ext>
              </a:extLst>
            </p:cNvPr>
            <p:cNvSpPr/>
            <p:nvPr/>
          </p:nvSpPr>
          <p:spPr>
            <a:xfrm rot="5400000" flipH="1" flipV="1">
              <a:off x="241525" y="5082448"/>
              <a:ext cx="318247" cy="320400"/>
            </a:xfrm>
            <a:prstGeom prst="arc">
              <a:avLst>
                <a:gd name="adj1" fmla="val 16277629"/>
                <a:gd name="adj2" fmla="val 2137862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sp>
        <p:nvSpPr>
          <p:cNvPr id="41" name="TextBox 40">
            <a:extLst>
              <a:ext uri="{FF2B5EF4-FFF2-40B4-BE49-F238E27FC236}">
                <a16:creationId xmlns:a16="http://schemas.microsoft.com/office/drawing/2014/main" id="{5AA58655-2719-BED0-242D-9C45D96B06E3}"/>
              </a:ext>
            </a:extLst>
          </p:cNvPr>
          <p:cNvSpPr txBox="1"/>
          <p:nvPr/>
        </p:nvSpPr>
        <p:spPr>
          <a:xfrm>
            <a:off x="7033808" y="5156927"/>
            <a:ext cx="2218995" cy="415498"/>
          </a:xfrm>
          <a:prstGeom prst="rect">
            <a:avLst/>
          </a:prstGeom>
          <a:noFill/>
        </p:spPr>
        <p:txBody>
          <a:bodyPr wrap="square" lIns="0" rIns="0" rtlCol="0">
            <a:spAutoFit/>
          </a:bodyPr>
          <a:lstStyle/>
          <a:p>
            <a:r>
              <a:rPr lang="en-US" sz="1050" b="1">
                <a:latin typeface="Segoe UI Semibold" panose="020B0502040204020203" pitchFamily="34" charset="0"/>
                <a:cs typeface="Segoe UI Semibold" panose="020B0502040204020203" pitchFamily="34" charset="0"/>
              </a:rPr>
              <a:t>How</a:t>
            </a:r>
            <a:r>
              <a:rPr lang="en-US" sz="1050">
                <a:latin typeface="Segoe UI" panose="020B0502040204020203" pitchFamily="34" charset="0"/>
                <a:cs typeface="Segoe UI" panose="020B0502040204020203" pitchFamily="34" charset="0"/>
              </a:rPr>
              <a:t> should Copilot respond</a:t>
            </a:r>
          </a:p>
          <a:p>
            <a:r>
              <a:rPr lang="en-US" sz="1050">
                <a:latin typeface="Segoe UI" panose="020B0502040204020203" pitchFamily="34" charset="0"/>
                <a:cs typeface="Segoe UI" panose="020B0502040204020203" pitchFamily="34" charset="0"/>
              </a:rPr>
              <a:t>to best meet your expectations?</a:t>
            </a:r>
          </a:p>
        </p:txBody>
      </p:sp>
      <p:sp>
        <p:nvSpPr>
          <p:cNvPr id="42" name="TextBox 41">
            <a:extLst>
              <a:ext uri="{FF2B5EF4-FFF2-40B4-BE49-F238E27FC236}">
                <a16:creationId xmlns:a16="http://schemas.microsoft.com/office/drawing/2014/main" id="{AC535FE4-F5E1-4FD7-F509-B0F33A09EBED}"/>
              </a:ext>
            </a:extLst>
          </p:cNvPr>
          <p:cNvSpPr txBox="1"/>
          <p:nvPr/>
        </p:nvSpPr>
        <p:spPr>
          <a:xfrm>
            <a:off x="3574024" y="5155835"/>
            <a:ext cx="2009392" cy="415498"/>
          </a:xfrm>
          <a:prstGeom prst="rect">
            <a:avLst/>
          </a:prstGeom>
          <a:noFill/>
        </p:spPr>
        <p:txBody>
          <a:bodyPr wrap="square" lIns="0" rIns="0" rtlCol="0">
            <a:spAutoFit/>
          </a:bodyPr>
          <a:lstStyle/>
          <a:p>
            <a:r>
              <a:rPr lang="en-US" sz="1050" b="1">
                <a:latin typeface="Segoe UI Semibold" panose="020B0502040204020203" pitchFamily="34" charset="0"/>
                <a:cs typeface="Segoe UI Semibold" panose="020B0502040204020203" pitchFamily="34" charset="0"/>
              </a:rPr>
              <a:t>Which</a:t>
            </a:r>
            <a:r>
              <a:rPr lang="en-US" sz="1050">
                <a:latin typeface="Segoe UI" panose="020B0502040204020203" pitchFamily="34" charset="0"/>
                <a:cs typeface="Segoe UI" panose="020B0502040204020203" pitchFamily="34" charset="0"/>
              </a:rPr>
              <a:t> information sources or samples should Copilot use?</a:t>
            </a:r>
          </a:p>
        </p:txBody>
      </p:sp>
      <p:sp>
        <p:nvSpPr>
          <p:cNvPr id="43" name="Rounded Rectangle 58">
            <a:extLst>
              <a:ext uri="{FF2B5EF4-FFF2-40B4-BE49-F238E27FC236}">
                <a16:creationId xmlns:a16="http://schemas.microsoft.com/office/drawing/2014/main" id="{8D8F9095-FD58-3332-47B9-9EA28F25662F}"/>
              </a:ext>
              <a:ext uri="{C183D7F6-B498-43B3-948B-1728B52AA6E4}">
                <adec:decorative xmlns:adec="http://schemas.microsoft.com/office/drawing/2017/decorative" val="1"/>
              </a:ext>
            </a:extLst>
          </p:cNvPr>
          <p:cNvSpPr/>
          <p:nvPr/>
        </p:nvSpPr>
        <p:spPr>
          <a:xfrm>
            <a:off x="3499009" y="2931506"/>
            <a:ext cx="1691208" cy="270366"/>
          </a:xfrm>
          <a:prstGeom prst="roundRect">
            <a:avLst>
              <a:gd name="adj" fmla="val 43993"/>
            </a:avLst>
          </a:prstGeom>
          <a:solidFill>
            <a:srgbClr val="F4F3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TextBox 43">
            <a:extLst>
              <a:ext uri="{FF2B5EF4-FFF2-40B4-BE49-F238E27FC236}">
                <a16:creationId xmlns:a16="http://schemas.microsoft.com/office/drawing/2014/main" id="{6BF2F941-AAAD-917E-A765-0CE5A36418BE}"/>
              </a:ext>
            </a:extLst>
          </p:cNvPr>
          <p:cNvSpPr txBox="1"/>
          <p:nvPr/>
        </p:nvSpPr>
        <p:spPr>
          <a:xfrm>
            <a:off x="3603281" y="2853546"/>
            <a:ext cx="2009392" cy="415498"/>
          </a:xfrm>
          <a:prstGeom prst="rect">
            <a:avLst/>
          </a:prstGeom>
          <a:noFill/>
        </p:spPr>
        <p:txBody>
          <a:bodyPr wrap="square" lIns="0" rIns="0" rtlCol="0">
            <a:spAutoFit/>
          </a:bodyPr>
          <a:lstStyle/>
          <a:p>
            <a:r>
              <a:rPr lang="en-US" sz="1050" b="1" dirty="0">
                <a:latin typeface="Segoe UI Semibold" panose="020B0502040204020203" pitchFamily="34" charset="0"/>
                <a:cs typeface="Segoe UI Semibold" panose="020B0502040204020203" pitchFamily="34" charset="0"/>
              </a:rPr>
              <a:t>What</a:t>
            </a:r>
            <a:r>
              <a:rPr lang="en-US" sz="1050" dirty="0">
                <a:latin typeface="Segoe UI" panose="020B0502040204020203" pitchFamily="34" charset="0"/>
                <a:cs typeface="Segoe UI" panose="020B0502040204020203" pitchFamily="34" charset="0"/>
              </a:rPr>
              <a:t> response do you want from Copilot? </a:t>
            </a:r>
          </a:p>
        </p:txBody>
      </p:sp>
      <p:grpSp>
        <p:nvGrpSpPr>
          <p:cNvPr id="45" name="Group 44">
            <a:extLst>
              <a:ext uri="{FF2B5EF4-FFF2-40B4-BE49-F238E27FC236}">
                <a16:creationId xmlns:a16="http://schemas.microsoft.com/office/drawing/2014/main" id="{6FA0ED8D-17BA-9462-2D15-9FF9884E28AE}"/>
              </a:ext>
              <a:ext uri="{C183D7F6-B498-43B3-948B-1728B52AA6E4}">
                <adec:decorative xmlns:adec="http://schemas.microsoft.com/office/drawing/2017/decorative" val="1"/>
              </a:ext>
            </a:extLst>
          </p:cNvPr>
          <p:cNvGrpSpPr/>
          <p:nvPr/>
        </p:nvGrpSpPr>
        <p:grpSpPr>
          <a:xfrm>
            <a:off x="6898593" y="2882672"/>
            <a:ext cx="1417808" cy="745154"/>
            <a:chOff x="853618" y="3177016"/>
            <a:chExt cx="1671567" cy="992704"/>
          </a:xfrm>
        </p:grpSpPr>
        <p:sp>
          <p:nvSpPr>
            <p:cNvPr id="46" name="Arc 45">
              <a:extLst>
                <a:ext uri="{FF2B5EF4-FFF2-40B4-BE49-F238E27FC236}">
                  <a16:creationId xmlns:a16="http://schemas.microsoft.com/office/drawing/2014/main" id="{8DA7390C-1475-ADAF-D630-3F3EE36A1062}"/>
                </a:ext>
              </a:extLst>
            </p:cNvPr>
            <p:cNvSpPr/>
            <p:nvPr/>
          </p:nvSpPr>
          <p:spPr>
            <a:xfrm>
              <a:off x="2206938" y="3687963"/>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47" name="Straight Arrow Connector 46">
              <a:extLst>
                <a:ext uri="{FF2B5EF4-FFF2-40B4-BE49-F238E27FC236}">
                  <a16:creationId xmlns:a16="http://schemas.microsoft.com/office/drawing/2014/main" id="{8C40EF05-9EB1-C96F-3D01-812B7E444B78}"/>
                </a:ext>
              </a:extLst>
            </p:cNvPr>
            <p:cNvCxnSpPr>
              <a:cxnSpLocks/>
              <a:stCxn id="46" idx="2"/>
            </p:cNvCxnSpPr>
            <p:nvPr/>
          </p:nvCxnSpPr>
          <p:spPr>
            <a:xfrm>
              <a:off x="2525044" y="3841412"/>
              <a:ext cx="141" cy="328308"/>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3A4D4D6-AE14-FF1E-1F77-9074A2E8F685}"/>
                </a:ext>
              </a:extLst>
            </p:cNvPr>
            <p:cNvCxnSpPr>
              <a:cxnSpLocks/>
              <a:stCxn id="46" idx="0"/>
              <a:endCxn id="49" idx="0"/>
            </p:cNvCxnSpPr>
            <p:nvPr/>
          </p:nvCxnSpPr>
          <p:spPr>
            <a:xfrm flipH="1" flipV="1">
              <a:off x="1005657" y="3687763"/>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49" name="Arc 48">
              <a:extLst>
                <a:ext uri="{FF2B5EF4-FFF2-40B4-BE49-F238E27FC236}">
                  <a16:creationId xmlns:a16="http://schemas.microsoft.com/office/drawing/2014/main" id="{E69BC866-C024-4EAF-ACB2-82CFF4B19136}"/>
                </a:ext>
              </a:extLst>
            </p:cNvPr>
            <p:cNvSpPr/>
            <p:nvPr/>
          </p:nvSpPr>
          <p:spPr>
            <a:xfrm rot="10800000">
              <a:off x="853618" y="3367522"/>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50" name="Straight Connector 49">
              <a:extLst>
                <a:ext uri="{FF2B5EF4-FFF2-40B4-BE49-F238E27FC236}">
                  <a16:creationId xmlns:a16="http://schemas.microsoft.com/office/drawing/2014/main" id="{F630126C-A9A0-872C-363A-1A2C307B9380}"/>
                </a:ext>
              </a:extLst>
            </p:cNvPr>
            <p:cNvCxnSpPr>
              <a:cxnSpLocks/>
              <a:endCxn id="49" idx="2"/>
            </p:cNvCxnSpPr>
            <p:nvPr/>
          </p:nvCxnSpPr>
          <p:spPr>
            <a:xfrm>
              <a:off x="853759" y="3177016"/>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AD01F82A-9597-1611-DE97-B0AE501C5BE7}"/>
              </a:ext>
            </a:extLst>
          </p:cNvPr>
          <p:cNvSpPr txBox="1"/>
          <p:nvPr/>
        </p:nvSpPr>
        <p:spPr>
          <a:xfrm>
            <a:off x="7033809" y="2853546"/>
            <a:ext cx="1708300" cy="415498"/>
          </a:xfrm>
          <a:prstGeom prst="rect">
            <a:avLst/>
          </a:prstGeom>
          <a:noFill/>
        </p:spPr>
        <p:txBody>
          <a:bodyPr wrap="square" lIns="0" tIns="45720" rIns="0" bIns="45720" rtlCol="0" anchor="t">
            <a:spAutoFit/>
          </a:bodyPr>
          <a:lstStyle/>
          <a:p>
            <a:r>
              <a:rPr lang="en-US" sz="1050" b="1">
                <a:latin typeface="Segoe UI Semibold"/>
                <a:cs typeface="Segoe UI Semibold"/>
              </a:rPr>
              <a:t>Why</a:t>
            </a:r>
            <a:r>
              <a:rPr lang="en-US" sz="1050">
                <a:latin typeface="Segoe UI"/>
                <a:cs typeface="Segoe UI"/>
              </a:rPr>
              <a:t> do you need it and </a:t>
            </a:r>
            <a:r>
              <a:rPr lang="en-US" sz="1050">
                <a:latin typeface="Segoe UI"/>
                <a:cs typeface="Segoe UI Semibold"/>
              </a:rPr>
              <a:t>who</a:t>
            </a:r>
            <a:r>
              <a:rPr lang="en-US" sz="1050">
                <a:latin typeface="Segoe UI"/>
                <a:cs typeface="Segoe UI"/>
              </a:rPr>
              <a:t> is involved?</a:t>
            </a:r>
          </a:p>
        </p:txBody>
      </p:sp>
      <p:grpSp>
        <p:nvGrpSpPr>
          <p:cNvPr id="52" name="Group 51">
            <a:extLst>
              <a:ext uri="{FF2B5EF4-FFF2-40B4-BE49-F238E27FC236}">
                <a16:creationId xmlns:a16="http://schemas.microsoft.com/office/drawing/2014/main" id="{99B37827-A251-48D1-DDA3-9FDA30796764}"/>
              </a:ext>
              <a:ext uri="{C183D7F6-B498-43B3-948B-1728B52AA6E4}">
                <adec:decorative xmlns:adec="http://schemas.microsoft.com/office/drawing/2017/decorative" val="1"/>
              </a:ext>
            </a:extLst>
          </p:cNvPr>
          <p:cNvGrpSpPr/>
          <p:nvPr/>
        </p:nvGrpSpPr>
        <p:grpSpPr>
          <a:xfrm rot="10800000" flipH="1">
            <a:off x="6896947" y="4624751"/>
            <a:ext cx="728852" cy="882976"/>
            <a:chOff x="1037892" y="2807334"/>
            <a:chExt cx="859302" cy="1176311"/>
          </a:xfrm>
        </p:grpSpPr>
        <p:grpSp>
          <p:nvGrpSpPr>
            <p:cNvPr id="53" name="Group 52">
              <a:extLst>
                <a:ext uri="{FF2B5EF4-FFF2-40B4-BE49-F238E27FC236}">
                  <a16:creationId xmlns:a16="http://schemas.microsoft.com/office/drawing/2014/main" id="{16D93EC8-740F-CB58-3337-BDFB035CC73D}"/>
                </a:ext>
              </a:extLst>
            </p:cNvPr>
            <p:cNvGrpSpPr/>
            <p:nvPr/>
          </p:nvGrpSpPr>
          <p:grpSpPr>
            <a:xfrm>
              <a:off x="1578947" y="3308929"/>
              <a:ext cx="318247" cy="674716"/>
              <a:chOff x="5607190" y="3307473"/>
              <a:chExt cx="318247" cy="674716"/>
            </a:xfrm>
          </p:grpSpPr>
          <p:sp>
            <p:nvSpPr>
              <p:cNvPr id="57" name="Arc 56">
                <a:extLst>
                  <a:ext uri="{FF2B5EF4-FFF2-40B4-BE49-F238E27FC236}">
                    <a16:creationId xmlns:a16="http://schemas.microsoft.com/office/drawing/2014/main" id="{910C4904-5E55-93E2-BE44-6F76FE1A886D}"/>
                  </a:ext>
                </a:extLst>
              </p:cNvPr>
              <p:cNvSpPr/>
              <p:nvPr/>
            </p:nvSpPr>
            <p:spPr>
              <a:xfrm>
                <a:off x="5607190" y="3307473"/>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58" name="Straight Arrow Connector 57">
                <a:extLst>
                  <a:ext uri="{FF2B5EF4-FFF2-40B4-BE49-F238E27FC236}">
                    <a16:creationId xmlns:a16="http://schemas.microsoft.com/office/drawing/2014/main" id="{A305A5A3-C546-FAC9-2599-6AC9041D5CA0}"/>
                  </a:ext>
                </a:extLst>
              </p:cNvPr>
              <p:cNvCxnSpPr>
                <a:cxnSpLocks/>
              </p:cNvCxnSpPr>
              <p:nvPr/>
            </p:nvCxnSpPr>
            <p:spPr>
              <a:xfrm rot="10800000" flipH="1" flipV="1">
                <a:off x="5925296" y="3440300"/>
                <a:ext cx="0" cy="54188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7DACC8C1-2777-682D-529E-A9299906B25E}"/>
                </a:ext>
              </a:extLst>
            </p:cNvPr>
            <p:cNvCxnSpPr>
              <a:cxnSpLocks/>
            </p:cNvCxnSpPr>
            <p:nvPr/>
          </p:nvCxnSpPr>
          <p:spPr>
            <a:xfrm rot="10800000">
              <a:off x="1191872" y="3307474"/>
              <a:ext cx="546199"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55" name="Arc 54">
              <a:extLst>
                <a:ext uri="{FF2B5EF4-FFF2-40B4-BE49-F238E27FC236}">
                  <a16:creationId xmlns:a16="http://schemas.microsoft.com/office/drawing/2014/main" id="{E597082F-03AC-CFF2-6899-607DB6667BDC}"/>
                </a:ext>
              </a:extLst>
            </p:cNvPr>
            <p:cNvSpPr/>
            <p:nvPr/>
          </p:nvSpPr>
          <p:spPr>
            <a:xfrm rot="10800000">
              <a:off x="1037892" y="299009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56" name="Straight Connector 55">
              <a:extLst>
                <a:ext uri="{FF2B5EF4-FFF2-40B4-BE49-F238E27FC236}">
                  <a16:creationId xmlns:a16="http://schemas.microsoft.com/office/drawing/2014/main" id="{C15A1CC5-8FE4-0BFD-086B-7A0364ABEC28}"/>
                </a:ext>
              </a:extLst>
            </p:cNvPr>
            <p:cNvCxnSpPr>
              <a:cxnSpLocks/>
            </p:cNvCxnSpPr>
            <p:nvPr/>
          </p:nvCxnSpPr>
          <p:spPr>
            <a:xfrm>
              <a:off x="1038033" y="2807334"/>
              <a:ext cx="0" cy="35394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59" name="TextBox 58">
            <a:extLst>
              <a:ext uri="{FF2B5EF4-FFF2-40B4-BE49-F238E27FC236}">
                <a16:creationId xmlns:a16="http://schemas.microsoft.com/office/drawing/2014/main" id="{3D6FB20B-A3D7-B4DB-E90F-B6B19279F767}"/>
              </a:ext>
            </a:extLst>
          </p:cNvPr>
          <p:cNvSpPr txBox="1"/>
          <p:nvPr/>
        </p:nvSpPr>
        <p:spPr>
          <a:xfrm>
            <a:off x="1001497" y="1969159"/>
            <a:ext cx="10101942" cy="215444"/>
          </a:xfrm>
          <a:prstGeom prst="rect">
            <a:avLst/>
          </a:prstGeom>
          <a:noFill/>
        </p:spPr>
        <p:txBody>
          <a:bodyPr wrap="square" lIns="0" tIns="0" rIns="0" bIns="0" anchor="t" anchorCtr="0">
            <a:spAutoFit/>
          </a:bodyPr>
          <a:lstStyle/>
          <a:p>
            <a:pPr algn="ctr" fontAlgn="base">
              <a:spcBef>
                <a:spcPts val="200"/>
              </a:spcBef>
            </a:pPr>
            <a:r>
              <a:rPr lang="en-CA" sz="1400" kern="0">
                <a:solidFill>
                  <a:srgbClr val="000000"/>
                </a:solidFill>
                <a:effectLst/>
                <a:latin typeface="+mj-lt"/>
                <a:ea typeface="Times New Roman" panose="02020603050405020304" pitchFamily="18" charset="0"/>
                <a:cs typeface="Calibri" panose="020F0502020204030204" pitchFamily="34" charset="0"/>
              </a:rPr>
              <a:t>To get the best response, it’s important to focus on some of the key elements below when phrasing your Copilot prompts.</a:t>
            </a:r>
            <a:endParaRPr lang="en-CA" sz="1100" kern="100">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0383936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026313FC-2ECD-2778-0673-E2701F16B9D0}"/>
              </a:ext>
              <a:ext uri="{C183D7F6-B498-43B3-948B-1728B52AA6E4}">
                <adec:decorative xmlns:adec="http://schemas.microsoft.com/office/drawing/2017/decorative" val="1"/>
              </a:ext>
            </a:extLst>
          </p:cNvPr>
          <p:cNvGrpSpPr/>
          <p:nvPr/>
        </p:nvGrpSpPr>
        <p:grpSpPr>
          <a:xfrm rot="10800000">
            <a:off x="0" y="0"/>
            <a:ext cx="12191999" cy="4465640"/>
            <a:chOff x="1" y="1589509"/>
            <a:chExt cx="12752816" cy="4671054"/>
          </a:xfrm>
        </p:grpSpPr>
        <p:sp>
          <p:nvSpPr>
            <p:cNvPr id="43" name="Rectangle 42">
              <a:extLst>
                <a:ext uri="{FF2B5EF4-FFF2-40B4-BE49-F238E27FC236}">
                  <a16:creationId xmlns:a16="http://schemas.microsoft.com/office/drawing/2014/main" id="{F7AE97AE-EE83-36C2-3419-E322E8F05676}"/>
                </a:ext>
              </a:extLst>
            </p:cNvPr>
            <p:cNvSpPr/>
            <p:nvPr/>
          </p:nvSpPr>
          <p:spPr bwMode="auto">
            <a:xfrm>
              <a:off x="7072828" y="3028132"/>
              <a:ext cx="5679989" cy="3232431"/>
            </a:xfrm>
            <a:prstGeom prst="rect">
              <a:avLst/>
            </a:prstGeom>
            <a:gradFill flip="none" rotWithShape="1">
              <a:gsLst>
                <a:gs pos="100000">
                  <a:srgbClr val="ECE9E6">
                    <a:alpha val="59893"/>
                  </a:srgbClr>
                </a:gs>
                <a:gs pos="79000">
                  <a:schemeClr val="bg1"/>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44" name="Picture 43" descr="A close-up of colorful objects&#10;&#10;Description automatically generated">
              <a:extLst>
                <a:ext uri="{FF2B5EF4-FFF2-40B4-BE49-F238E27FC236}">
                  <a16:creationId xmlns:a16="http://schemas.microsoft.com/office/drawing/2014/main" id="{B648BAC2-28A0-DCE4-2477-14B987BDE9F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589509"/>
              <a:ext cx="7772400" cy="4671054"/>
            </a:xfrm>
            <a:prstGeom prst="rect">
              <a:avLst/>
            </a:prstGeom>
          </p:spPr>
        </p:pic>
      </p:grpSp>
      <p:sp>
        <p:nvSpPr>
          <p:cNvPr id="3" name="Rectangle 2">
            <a:extLst>
              <a:ext uri="{FF2B5EF4-FFF2-40B4-BE49-F238E27FC236}">
                <a16:creationId xmlns:a16="http://schemas.microsoft.com/office/drawing/2014/main" id="{FD7B8C15-CD7A-4BC5-9623-CE650F2E332E}"/>
              </a:ext>
            </a:extLst>
          </p:cNvPr>
          <p:cNvSpPr/>
          <p:nvPr/>
        </p:nvSpPr>
        <p:spPr bwMode="auto">
          <a:xfrm>
            <a:off x="10744834" y="0"/>
            <a:ext cx="1447166" cy="262967"/>
          </a:xfrm>
          <a:prstGeom prst="rect">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11" rtl="0" eaLnBrk="1" fontAlgn="auto" latinLnBrk="0" hangingPunct="1">
              <a:lnSpc>
                <a:spcPct val="90000"/>
              </a:lnSpc>
              <a:spcBef>
                <a:spcPct val="0"/>
              </a:spcBef>
              <a:spcAft>
                <a:spcPts val="0"/>
              </a:spcAft>
              <a:buClrTx/>
              <a:buSzTx/>
              <a:buFontTx/>
              <a:buNone/>
              <a:tabLst/>
              <a:defRPr/>
            </a:pPr>
            <a:r>
              <a:rPr kumimoji="0" lang="en-US" sz="1000" i="0" u="none" strike="noStrike" kern="1200" cap="none" spc="0" normalizeH="0" baseline="0" noProof="0" dirty="0">
                <a:ln>
                  <a:noFill/>
                </a:ln>
                <a:solidFill>
                  <a:srgbClr val="FFFFFF"/>
                </a:solidFill>
                <a:effectLst/>
                <a:uLnTx/>
                <a:uFillTx/>
                <a:latin typeface="Segoe UI Semibold"/>
                <a:ea typeface="+mn-ea"/>
                <a:cs typeface="Segoe UI Semibold" panose="020B0402040204020203" pitchFamily="34" charset="0"/>
              </a:rPr>
              <a:t>Handout</a:t>
            </a:r>
          </a:p>
        </p:txBody>
      </p:sp>
      <p:sp>
        <p:nvSpPr>
          <p:cNvPr id="4" name="Title 1">
            <a:extLst>
              <a:ext uri="{FF2B5EF4-FFF2-40B4-BE49-F238E27FC236}">
                <a16:creationId xmlns:a16="http://schemas.microsoft.com/office/drawing/2014/main" id="{692A9137-DA2A-4453-9598-F79B1BA83E9A}"/>
              </a:ext>
            </a:extLst>
          </p:cNvPr>
          <p:cNvSpPr txBox="1">
            <a:spLocks noGrp="1"/>
          </p:cNvSpPr>
          <p:nvPr>
            <p:ph type="title"/>
          </p:nvPr>
        </p:nvSpPr>
        <p:spPr>
          <a:xfrm>
            <a:off x="372602" y="198407"/>
            <a:ext cx="1101852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gradFill>
                  <a:gsLst>
                    <a:gs pos="50000">
                      <a:schemeClr val="accent5"/>
                    </a:gs>
                    <a:gs pos="0">
                      <a:schemeClr val="accent1"/>
                    </a:gs>
                    <a:gs pos="100000">
                      <a:srgbClr val="C73ECC"/>
                    </a:gs>
                  </a:gsLst>
                  <a:lin ang="2700000" scaled="1"/>
                </a:gradFill>
                <a:effectLst/>
                <a:latin typeface="+mj-lt"/>
                <a:ea typeface="+mn-ea"/>
                <a:cs typeface="Segoe UI" pitchFamily="34" charset="0"/>
              </a:defRPr>
            </a:lvl1pPr>
          </a:lstStyle>
          <a:p>
            <a:pPr>
              <a:defRPr/>
            </a:pPr>
            <a:r>
              <a:rPr lang="en-CA">
                <a:gradFill>
                  <a:gsLst>
                    <a:gs pos="0">
                      <a:srgbClr val="C03BC4"/>
                    </a:gs>
                    <a:gs pos="35000">
                      <a:srgbClr val="0078D4"/>
                    </a:gs>
                  </a:gsLst>
                  <a:path path="circle">
                    <a:fillToRect l="100000" t="100000"/>
                  </a:path>
                </a:gradFill>
                <a:cs typeface="Segoe UI"/>
              </a:rPr>
              <a:t>Top 10 to "Try First"</a:t>
            </a:r>
            <a:endParaRPr lang="en-CA" sz="3200" b="0" i="0" u="none" strike="noStrike" kern="1200" cap="none" spc="-50" normalizeH="0" baseline="0" noProof="0">
              <a:ln w="3175">
                <a:noFill/>
              </a:ln>
              <a:gradFill>
                <a:gsLst>
                  <a:gs pos="0">
                    <a:srgbClr val="C03BC4"/>
                  </a:gs>
                  <a:gs pos="35000">
                    <a:srgbClr val="0078D4"/>
                  </a:gs>
                </a:gsLst>
                <a:path path="circle">
                  <a:fillToRect l="100000" t="100000"/>
                </a:path>
              </a:gradFill>
              <a:effectLst/>
              <a:uLnTx/>
              <a:uFillTx/>
              <a:latin typeface="+mj-lt"/>
              <a:cs typeface="Segoe UI" pitchFamily="34" charset="0"/>
            </a:endParaRPr>
          </a:p>
        </p:txBody>
      </p:sp>
      <p:sp>
        <p:nvSpPr>
          <p:cNvPr id="2" name="Title 34">
            <a:extLst>
              <a:ext uri="{FF2B5EF4-FFF2-40B4-BE49-F238E27FC236}">
                <a16:creationId xmlns:a16="http://schemas.microsoft.com/office/drawing/2014/main" id="{4EF50D1C-054A-142E-D1C2-8BE365BDD92A}"/>
              </a:ext>
            </a:extLst>
          </p:cNvPr>
          <p:cNvSpPr>
            <a:spLocks noGrp="1"/>
          </p:cNvSpPr>
          <p:nvPr/>
        </p:nvSpPr>
        <p:spPr>
          <a:xfrm>
            <a:off x="367499" y="684381"/>
            <a:ext cx="10594360" cy="430212"/>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2400">
                <a:latin typeface="Segoe UI Semilight"/>
                <a:cs typeface="Segoe UI"/>
              </a:rPr>
              <a:t>with Microsoft 365 Copilot</a:t>
            </a:r>
            <a:endParaRPr lang="en-US">
              <a:latin typeface="Segoe UI Semilight"/>
            </a:endParaRPr>
          </a:p>
          <a:p>
            <a:r>
              <a:rPr lang="en-US" sz="1600">
                <a:latin typeface="Segoe UI Semilight"/>
                <a:cs typeface="Segoe UI"/>
              </a:rPr>
              <a:t>Foundational skills for new users</a:t>
            </a:r>
            <a:endParaRPr lang="en-US">
              <a:latin typeface="Segoe UI Semilight"/>
            </a:endParaRPr>
          </a:p>
        </p:txBody>
      </p:sp>
      <p:sp>
        <p:nvSpPr>
          <p:cNvPr id="111" name="Rounded Rectangle 1">
            <a:extLst>
              <a:ext uri="{FF2B5EF4-FFF2-40B4-BE49-F238E27FC236}">
                <a16:creationId xmlns:a16="http://schemas.microsoft.com/office/drawing/2014/main" id="{8DA2CC22-80EC-7260-5797-4C3CDDB05B9F}"/>
              </a:ext>
              <a:ext uri="{C183D7F6-B498-43B3-948B-1728B52AA6E4}">
                <adec:decorative xmlns:adec="http://schemas.microsoft.com/office/drawing/2017/decorative" val="1"/>
              </a:ext>
            </a:extLst>
          </p:cNvPr>
          <p:cNvSpPr/>
          <p:nvPr/>
        </p:nvSpPr>
        <p:spPr bwMode="auto">
          <a:xfrm>
            <a:off x="505272" y="1463713"/>
            <a:ext cx="2153223" cy="222142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2" name="TextBox 19">
            <a:extLst>
              <a:ext uri="{FF2B5EF4-FFF2-40B4-BE49-F238E27FC236}">
                <a16:creationId xmlns:a16="http://schemas.microsoft.com/office/drawing/2014/main" id="{5E31174D-9FE0-9C57-5C69-AB32C7491FDE}"/>
              </a:ext>
            </a:extLst>
          </p:cNvPr>
          <p:cNvSpPr txBox="1"/>
          <p:nvPr/>
        </p:nvSpPr>
        <p:spPr>
          <a:xfrm>
            <a:off x="626192" y="1957766"/>
            <a:ext cx="1922209" cy="113877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kumimoji="0" lang="en-US" sz="1400" b="1" u="none" strike="noStrike" kern="1200" cap="none" spc="0" normalizeH="0" baseline="0" noProof="0">
                <a:ln>
                  <a:noFill/>
                </a:ln>
                <a:solidFill>
                  <a:srgbClr val="8661C5"/>
                </a:solidFill>
                <a:effectLst/>
                <a:uLnTx/>
                <a:uFillTx/>
                <a:latin typeface="Segoe UI Semibold" panose="020B0502040204020203" pitchFamily="34" charset="0"/>
                <a:cs typeface="Segoe UI Semibold" panose="020B0502040204020203" pitchFamily="34" charset="0"/>
              </a:rPr>
              <a:t>Recap a meeting</a:t>
            </a:r>
            <a:br>
              <a:rPr kumimoji="0" lang="en-US" sz="1400" b="1" u="none" strike="noStrike" kern="1200" cap="none" spc="0" normalizeH="0" baseline="0" noProof="0">
                <a:ln>
                  <a:noFill/>
                </a:ln>
                <a:solidFill>
                  <a:srgbClr val="8661C5"/>
                </a:solidFill>
                <a:effectLst/>
                <a:uLnTx/>
                <a:uFillTx/>
                <a:latin typeface="Segoe UI Semibold" panose="020B0502040204020203" pitchFamily="34" charset="0"/>
                <a:cs typeface="Segoe UI Semibold" panose="020B0502040204020203" pitchFamily="34" charset="0"/>
              </a:rPr>
            </a:br>
            <a:r>
              <a:rPr kumimoji="0" lang="en-US" sz="1400" b="1" u="none" strike="noStrike" kern="1200" cap="none" spc="0" normalizeH="0" baseline="0" noProof="0">
                <a:ln>
                  <a:noFill/>
                </a:ln>
                <a:solidFill>
                  <a:srgbClr val="8661C5"/>
                </a:solidFill>
                <a:effectLst/>
                <a:uLnTx/>
                <a:uFillTx/>
                <a:latin typeface="Segoe UI Semibold" panose="020B0502040204020203" pitchFamily="34" charset="0"/>
                <a:cs typeface="Segoe UI Semibold" panose="020B0502040204020203" pitchFamily="34" charset="0"/>
              </a:rPr>
              <a:t> </a:t>
            </a:r>
            <a:r>
              <a:rPr kumimoji="0" lang="en-US" sz="1000" b="0" i="0" u="none" strike="noStrike" kern="1200" cap="none" spc="0" normalizeH="0" baseline="0" noProof="0">
                <a:ln>
                  <a:noFill/>
                </a:ln>
                <a:solidFill>
                  <a:prstClr val="black"/>
                </a:solidFill>
                <a:effectLst/>
                <a:uLnTx/>
                <a:uFillTx/>
                <a:latin typeface="Segoe UI"/>
                <a:ea typeface="+mn-ea"/>
                <a:cs typeface="+mn-cs"/>
              </a:rPr>
              <a:t>– let Copilot keep track of key topics and action items so you can stay focused during the meeting and avoid listening to the recording after.</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113" name="TextBox 1">
            <a:extLst>
              <a:ext uri="{FF2B5EF4-FFF2-40B4-BE49-F238E27FC236}">
                <a16:creationId xmlns:a16="http://schemas.microsoft.com/office/drawing/2014/main" id="{3F31713F-7599-1164-9E6B-AEFC2B34F335}"/>
              </a:ext>
            </a:extLst>
          </p:cNvPr>
          <p:cNvSpPr txBox="1"/>
          <p:nvPr/>
        </p:nvSpPr>
        <p:spPr>
          <a:xfrm>
            <a:off x="2267041" y="1463713"/>
            <a:ext cx="391454"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a:latin typeface="Segoe UI"/>
                <a:cs typeface="Segoe UI"/>
              </a:rPr>
              <a:t>1</a:t>
            </a:r>
          </a:p>
        </p:txBody>
      </p:sp>
      <p:pic>
        <p:nvPicPr>
          <p:cNvPr id="114" name="Picture 113" descr="Microsoft Teams icon">
            <a:extLst>
              <a:ext uri="{FF2B5EF4-FFF2-40B4-BE49-F238E27FC236}">
                <a16:creationId xmlns:a16="http://schemas.microsoft.com/office/drawing/2014/main" id="{301C1C7A-9A5E-44B2-A474-10F2D26C37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7684" y="1612148"/>
            <a:ext cx="318387" cy="296130"/>
          </a:xfrm>
          <a:prstGeom prst="rect">
            <a:avLst/>
          </a:prstGeom>
        </p:spPr>
      </p:pic>
      <p:sp>
        <p:nvSpPr>
          <p:cNvPr id="115" name="TextBox 37">
            <a:extLst>
              <a:ext uri="{FF2B5EF4-FFF2-40B4-BE49-F238E27FC236}">
                <a16:creationId xmlns:a16="http://schemas.microsoft.com/office/drawing/2014/main" id="{A7CC5D06-F6BC-0CFF-D489-96D38F400E9A}"/>
              </a:ext>
            </a:extLst>
          </p:cNvPr>
          <p:cNvSpPr txBox="1"/>
          <p:nvPr/>
        </p:nvSpPr>
        <p:spPr>
          <a:xfrm>
            <a:off x="827732" y="3171742"/>
            <a:ext cx="1549719" cy="33855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Draft an email with notes and action items from</a:t>
            </a:r>
            <a:r>
              <a:rPr kumimoji="0" lang="en-US" sz="800" b="0" i="0" u="none" strike="noStrike" kern="1200" cap="none" spc="0" normalizeH="0" baseline="0" noProof="0">
                <a:ln>
                  <a:noFill/>
                </a:ln>
                <a:solidFill>
                  <a:schemeClr val="accent1"/>
                </a:solidFill>
                <a:effectLst/>
                <a:uLnTx/>
                <a:uFillTx/>
                <a:latin typeface="Segoe UI"/>
                <a:ea typeface="+mn-ea"/>
                <a:cs typeface="+mn-cs"/>
              </a:rPr>
              <a:t> meeting</a:t>
            </a:r>
            <a:endParaRPr kumimoji="0" lang="en-US" sz="1050" b="0" i="0" u="none" strike="noStrike" kern="1200" cap="none" spc="0" normalizeH="0" baseline="0" noProof="0">
              <a:ln>
                <a:noFill/>
              </a:ln>
              <a:solidFill>
                <a:schemeClr val="accent1"/>
              </a:solidFill>
              <a:effectLst/>
              <a:uLnTx/>
              <a:uFillTx/>
              <a:latin typeface="Segoe UI"/>
              <a:ea typeface="+mn-ea"/>
              <a:cs typeface="+mn-cs"/>
            </a:endParaRPr>
          </a:p>
        </p:txBody>
      </p:sp>
      <p:pic>
        <p:nvPicPr>
          <p:cNvPr id="116" name="Graphic 38">
            <a:extLst>
              <a:ext uri="{FF2B5EF4-FFF2-40B4-BE49-F238E27FC236}">
                <a16:creationId xmlns:a16="http://schemas.microsoft.com/office/drawing/2014/main" id="{62E8FC91-9535-A8C5-934C-8ED62C1B75A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506" y="3201363"/>
            <a:ext cx="163426" cy="163426"/>
          </a:xfrm>
          <a:prstGeom prst="rect">
            <a:avLst/>
          </a:prstGeom>
        </p:spPr>
      </p:pic>
      <p:sp>
        <p:nvSpPr>
          <p:cNvPr id="105" name="Rounded Rectangle 1">
            <a:extLst>
              <a:ext uri="{FF2B5EF4-FFF2-40B4-BE49-F238E27FC236}">
                <a16:creationId xmlns:a16="http://schemas.microsoft.com/office/drawing/2014/main" id="{3BF57255-97D8-2143-312F-06BE5A239045}"/>
              </a:ext>
              <a:ext uri="{C183D7F6-B498-43B3-948B-1728B52AA6E4}">
                <adec:decorative xmlns:adec="http://schemas.microsoft.com/office/drawing/2017/decorative" val="1"/>
              </a:ext>
            </a:extLst>
          </p:cNvPr>
          <p:cNvSpPr/>
          <p:nvPr/>
        </p:nvSpPr>
        <p:spPr bwMode="auto">
          <a:xfrm>
            <a:off x="2766319" y="1463713"/>
            <a:ext cx="2153223" cy="222142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06" name="TextBox 45">
            <a:extLst>
              <a:ext uri="{FF2B5EF4-FFF2-40B4-BE49-F238E27FC236}">
                <a16:creationId xmlns:a16="http://schemas.microsoft.com/office/drawing/2014/main" id="{28571CE6-5C70-E911-C95B-E7FBD2DF145D}"/>
              </a:ext>
            </a:extLst>
          </p:cNvPr>
          <p:cNvSpPr txBox="1"/>
          <p:nvPr/>
        </p:nvSpPr>
        <p:spPr>
          <a:xfrm>
            <a:off x="2887239" y="1957766"/>
            <a:ext cx="1859859" cy="88229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lang="en-US" sz="1400" b="1">
                <a:solidFill>
                  <a:srgbClr val="8661C5"/>
                </a:solidFill>
                <a:latin typeface="Segoe UI Semibold" panose="020B0502040204020203" pitchFamily="34" charset="0"/>
                <a:cs typeface="Segoe UI Semibold" panose="020B0502040204020203" pitchFamily="34" charset="0"/>
              </a:rPr>
              <a:t>Summarize an </a:t>
            </a:r>
            <a:br>
              <a:rPr lang="en-US" sz="1400" b="1">
                <a:solidFill>
                  <a:srgbClr val="8661C5"/>
                </a:solidFill>
                <a:latin typeface="Segoe UI Semibold" panose="020B0502040204020203" pitchFamily="34" charset="0"/>
                <a:cs typeface="Segoe UI Semibold" panose="020B0502040204020203" pitchFamily="34" charset="0"/>
              </a:rPr>
            </a:br>
            <a:r>
              <a:rPr lang="en-US" sz="1400" b="1">
                <a:solidFill>
                  <a:srgbClr val="8661C5"/>
                </a:solidFill>
                <a:latin typeface="Segoe UI Semibold" panose="020B0502040204020203" pitchFamily="34" charset="0"/>
                <a:cs typeface="Segoe UI Semibold" panose="020B0502040204020203" pitchFamily="34" charset="0"/>
              </a:rPr>
              <a:t>email thread </a:t>
            </a:r>
            <a:endParaRPr lang="en-US" sz="1200" b="1">
              <a:solidFill>
                <a:srgbClr val="8661C5"/>
              </a:solidFill>
              <a:latin typeface="Segoe UI Semibold" panose="020B0502040204020203" pitchFamily="34" charset="0"/>
              <a:cs typeface="Segoe UI Semibold" panose="020B0502040204020203" pitchFamily="34" charset="0"/>
            </a:endParaRPr>
          </a:p>
          <a:p>
            <a:pPr marR="0" lvl="0" defTabSz="914400" rtl="0" eaLnBrk="1" fontAlgn="auto" latinLnBrk="0" hangingPunct="1">
              <a:lnSpc>
                <a:spcPct val="100000"/>
              </a:lnSpc>
              <a:spcBef>
                <a:spcPts val="200"/>
              </a:spcBef>
              <a:spcAft>
                <a:spcPts val="200"/>
              </a:spcAft>
              <a:buClrTx/>
              <a:buSzTx/>
              <a:tabLst/>
              <a:defRPr/>
            </a:pPr>
            <a:r>
              <a:rPr lang="en-US" sz="1000">
                <a:solidFill>
                  <a:prstClr val="black"/>
                </a:solidFill>
                <a:latin typeface="Segoe UI"/>
              </a:rPr>
              <a:t>– get quickly caught up to a long, complex email thread.</a:t>
            </a:r>
          </a:p>
        </p:txBody>
      </p:sp>
      <p:sp>
        <p:nvSpPr>
          <p:cNvPr id="107" name="TextBox 2">
            <a:extLst>
              <a:ext uri="{FF2B5EF4-FFF2-40B4-BE49-F238E27FC236}">
                <a16:creationId xmlns:a16="http://schemas.microsoft.com/office/drawing/2014/main" id="{5539DA7A-A479-46A1-C0DB-D07595F9BA9E}"/>
              </a:ext>
            </a:extLst>
          </p:cNvPr>
          <p:cNvSpPr txBox="1"/>
          <p:nvPr/>
        </p:nvSpPr>
        <p:spPr>
          <a:xfrm>
            <a:off x="4528088" y="1463713"/>
            <a:ext cx="391454"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a:latin typeface="Segoe UI"/>
                <a:cs typeface="Segoe UI"/>
              </a:rPr>
              <a:t>2</a:t>
            </a:r>
          </a:p>
        </p:txBody>
      </p:sp>
      <p:pic>
        <p:nvPicPr>
          <p:cNvPr id="108" name="Picture 107" descr="Microsoft Outlook icon">
            <a:extLst>
              <a:ext uri="{FF2B5EF4-FFF2-40B4-BE49-F238E27FC236}">
                <a16:creationId xmlns:a16="http://schemas.microsoft.com/office/drawing/2014/main" id="{11D76BA5-1B39-F310-E3A8-D6383F8B831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85814" y="1619990"/>
            <a:ext cx="301524" cy="280446"/>
          </a:xfrm>
          <a:prstGeom prst="rect">
            <a:avLst/>
          </a:prstGeom>
        </p:spPr>
      </p:pic>
      <p:sp>
        <p:nvSpPr>
          <p:cNvPr id="109" name="TextBox 39">
            <a:extLst>
              <a:ext uri="{FF2B5EF4-FFF2-40B4-BE49-F238E27FC236}">
                <a16:creationId xmlns:a16="http://schemas.microsoft.com/office/drawing/2014/main" id="{B2591651-A27E-3469-E87B-301996FC0823}"/>
              </a:ext>
            </a:extLst>
          </p:cNvPr>
          <p:cNvSpPr txBox="1"/>
          <p:nvPr/>
        </p:nvSpPr>
        <p:spPr>
          <a:xfrm>
            <a:off x="3085792" y="3171742"/>
            <a:ext cx="1549719"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Click on the Summarize icon</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110" name="Graphic 40">
            <a:extLst>
              <a:ext uri="{FF2B5EF4-FFF2-40B4-BE49-F238E27FC236}">
                <a16:creationId xmlns:a16="http://schemas.microsoft.com/office/drawing/2014/main" id="{B62054DC-91C2-7E86-D757-AF1BAD1B050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8566" y="3201363"/>
            <a:ext cx="163426" cy="163426"/>
          </a:xfrm>
          <a:prstGeom prst="rect">
            <a:avLst/>
          </a:prstGeom>
        </p:spPr>
      </p:pic>
      <p:sp>
        <p:nvSpPr>
          <p:cNvPr id="99" name="Rounded Rectangle 1">
            <a:extLst>
              <a:ext uri="{FF2B5EF4-FFF2-40B4-BE49-F238E27FC236}">
                <a16:creationId xmlns:a16="http://schemas.microsoft.com/office/drawing/2014/main" id="{F416E7D1-4882-AA85-DED7-A89777B1C87E}"/>
              </a:ext>
              <a:ext uri="{C183D7F6-B498-43B3-948B-1728B52AA6E4}">
                <adec:decorative xmlns:adec="http://schemas.microsoft.com/office/drawing/2017/decorative" val="1"/>
              </a:ext>
            </a:extLst>
          </p:cNvPr>
          <p:cNvSpPr/>
          <p:nvPr/>
        </p:nvSpPr>
        <p:spPr bwMode="auto">
          <a:xfrm>
            <a:off x="7288413" y="1463713"/>
            <a:ext cx="2153223" cy="222142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00" name="TextBox 53">
            <a:extLst>
              <a:ext uri="{FF2B5EF4-FFF2-40B4-BE49-F238E27FC236}">
                <a16:creationId xmlns:a16="http://schemas.microsoft.com/office/drawing/2014/main" id="{3FDDF2BD-1775-C987-49BE-5364A0DB5793}"/>
              </a:ext>
            </a:extLst>
          </p:cNvPr>
          <p:cNvSpPr txBox="1"/>
          <p:nvPr/>
        </p:nvSpPr>
        <p:spPr>
          <a:xfrm>
            <a:off x="7409333" y="1957766"/>
            <a:ext cx="1814387" cy="119006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lang="en-US" sz="1400" b="1">
                <a:solidFill>
                  <a:srgbClr val="8661C5"/>
                </a:solidFill>
                <a:latin typeface="Segoe UI Semibold" panose="020B0502040204020203" pitchFamily="34" charset="0"/>
                <a:cs typeface="Segoe UI Semibold" panose="020B0502040204020203" pitchFamily="34" charset="0"/>
              </a:rPr>
              <a:t>Summarize a document </a:t>
            </a:r>
            <a:endParaRPr lang="en-US" sz="1200" b="1">
              <a:solidFill>
                <a:srgbClr val="8661C5"/>
              </a:solidFill>
              <a:latin typeface="Segoe UI Semibold" panose="020B0502040204020203" pitchFamily="34" charset="0"/>
              <a:cs typeface="Segoe UI Semibold" panose="020B0502040204020203" pitchFamily="34" charset="0"/>
            </a:endParaRPr>
          </a:p>
          <a:p>
            <a:pPr marR="0" lvl="0" defTabSz="914400" rtl="0" eaLnBrk="1" fontAlgn="auto" latinLnBrk="0" hangingPunct="1">
              <a:lnSpc>
                <a:spcPct val="100000"/>
              </a:lnSpc>
              <a:spcBef>
                <a:spcPts val="200"/>
              </a:spcBef>
              <a:spcAft>
                <a:spcPts val="200"/>
              </a:spcAft>
              <a:buClrTx/>
              <a:buSzTx/>
              <a:tabLst/>
              <a:defRPr/>
            </a:pPr>
            <a:r>
              <a:rPr lang="en-US" sz="1000">
                <a:solidFill>
                  <a:prstClr val="black"/>
                </a:solidFill>
                <a:latin typeface="Segoe UI"/>
              </a:rPr>
              <a:t>– get right down to business by summarizing long documents and focusing </a:t>
            </a:r>
            <a:br>
              <a:rPr lang="en-US" sz="1000">
                <a:solidFill>
                  <a:prstClr val="black"/>
                </a:solidFill>
                <a:latin typeface="Segoe UI"/>
              </a:rPr>
            </a:br>
            <a:r>
              <a:rPr lang="en-US" sz="1000">
                <a:solidFill>
                  <a:prstClr val="black"/>
                </a:solidFill>
                <a:latin typeface="Segoe UI"/>
              </a:rPr>
              <a:t>on the relevant sections.</a:t>
            </a:r>
          </a:p>
        </p:txBody>
      </p:sp>
      <p:sp>
        <p:nvSpPr>
          <p:cNvPr id="101" name="TextBox 5">
            <a:extLst>
              <a:ext uri="{FF2B5EF4-FFF2-40B4-BE49-F238E27FC236}">
                <a16:creationId xmlns:a16="http://schemas.microsoft.com/office/drawing/2014/main" id="{3F3B948A-BD26-1C50-E43F-79F5DEFF792C}"/>
              </a:ext>
            </a:extLst>
          </p:cNvPr>
          <p:cNvSpPr txBox="1"/>
          <p:nvPr/>
        </p:nvSpPr>
        <p:spPr>
          <a:xfrm>
            <a:off x="9050182" y="1463713"/>
            <a:ext cx="391454"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a:latin typeface="Segoe UI"/>
                <a:cs typeface="Segoe UI"/>
              </a:rPr>
              <a:t>4</a:t>
            </a:r>
          </a:p>
        </p:txBody>
      </p:sp>
      <p:pic>
        <p:nvPicPr>
          <p:cNvPr id="102" name="Picture 101" descr="Copilot icon">
            <a:extLst>
              <a:ext uri="{FF2B5EF4-FFF2-40B4-BE49-F238E27FC236}">
                <a16:creationId xmlns:a16="http://schemas.microsoft.com/office/drawing/2014/main" id="{ADB43BA0-7E69-FE03-1F2C-52E00D13AFE7}"/>
              </a:ext>
              <a:ext uri="{C183D7F6-B498-43B3-948B-1728B52AA6E4}">
                <adec:decorative xmlns:adec="http://schemas.microsoft.com/office/drawing/2017/decorative" val="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83196" y="1619990"/>
            <a:ext cx="318387" cy="280446"/>
          </a:xfrm>
          <a:prstGeom prst="rect">
            <a:avLst/>
          </a:prstGeom>
        </p:spPr>
      </p:pic>
      <p:sp>
        <p:nvSpPr>
          <p:cNvPr id="103" name="TextBox 44">
            <a:extLst>
              <a:ext uri="{FF2B5EF4-FFF2-40B4-BE49-F238E27FC236}">
                <a16:creationId xmlns:a16="http://schemas.microsoft.com/office/drawing/2014/main" id="{BDEFC89D-A942-BFA8-EAE8-43445CFC2413}"/>
              </a:ext>
            </a:extLst>
          </p:cNvPr>
          <p:cNvSpPr txBox="1"/>
          <p:nvPr/>
        </p:nvSpPr>
        <p:spPr>
          <a:xfrm>
            <a:off x="7602300" y="3171742"/>
            <a:ext cx="1340058" cy="33855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Give me a bulleted list of key points from </a:t>
            </a:r>
            <a:r>
              <a:rPr lang="en-US" sz="800">
                <a:solidFill>
                  <a:schemeClr val="accent1"/>
                </a:solidFill>
                <a:latin typeface="Segoe UI"/>
              </a:rPr>
              <a:t>file</a:t>
            </a:r>
          </a:p>
        </p:txBody>
      </p:sp>
      <p:pic>
        <p:nvPicPr>
          <p:cNvPr id="104" name="Graphic 46">
            <a:extLst>
              <a:ext uri="{FF2B5EF4-FFF2-40B4-BE49-F238E27FC236}">
                <a16:creationId xmlns:a16="http://schemas.microsoft.com/office/drawing/2014/main" id="{D402084C-DA8C-FFB6-ED67-C3D35E381E0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5073" y="3201363"/>
            <a:ext cx="163426" cy="163426"/>
          </a:xfrm>
          <a:prstGeom prst="rect">
            <a:avLst/>
          </a:prstGeom>
        </p:spPr>
      </p:pic>
      <p:sp>
        <p:nvSpPr>
          <p:cNvPr id="93" name="Rounded Rectangle 1">
            <a:extLst>
              <a:ext uri="{FF2B5EF4-FFF2-40B4-BE49-F238E27FC236}">
                <a16:creationId xmlns:a16="http://schemas.microsoft.com/office/drawing/2014/main" id="{7D5EBB9E-45AD-0BAB-B9E5-A79A371B818C}"/>
              </a:ext>
              <a:ext uri="{C183D7F6-B498-43B3-948B-1728B52AA6E4}">
                <adec:decorative xmlns:adec="http://schemas.microsoft.com/office/drawing/2017/decorative" val="1"/>
              </a:ext>
            </a:extLst>
          </p:cNvPr>
          <p:cNvSpPr/>
          <p:nvPr/>
        </p:nvSpPr>
        <p:spPr bwMode="auto">
          <a:xfrm>
            <a:off x="9549461" y="1463713"/>
            <a:ext cx="2153223" cy="222142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94" name="TextBox 57">
            <a:extLst>
              <a:ext uri="{FF2B5EF4-FFF2-40B4-BE49-F238E27FC236}">
                <a16:creationId xmlns:a16="http://schemas.microsoft.com/office/drawing/2014/main" id="{DB64048F-37F7-62E9-647E-C4483A22B5AA}"/>
              </a:ext>
            </a:extLst>
          </p:cNvPr>
          <p:cNvSpPr txBox="1"/>
          <p:nvPr/>
        </p:nvSpPr>
        <p:spPr>
          <a:xfrm>
            <a:off x="9670382" y="1957766"/>
            <a:ext cx="1585640" cy="119006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lang="en-US" sz="1400" b="1">
                <a:solidFill>
                  <a:srgbClr val="8661C5"/>
                </a:solidFill>
                <a:latin typeface="Segoe UI Semibold" panose="020B0502040204020203" pitchFamily="34" charset="0"/>
                <a:cs typeface="Segoe UI Semibold" panose="020B0502040204020203" pitchFamily="34" charset="0"/>
              </a:rPr>
              <a:t>Tell me about a topic/project </a:t>
            </a:r>
            <a:endParaRPr lang="en-US" sz="1200" b="1">
              <a:solidFill>
                <a:srgbClr val="8661C5"/>
              </a:solidFill>
              <a:latin typeface="Segoe UI Semibold" panose="020B0502040204020203" pitchFamily="34" charset="0"/>
              <a:cs typeface="Segoe UI Semibold" panose="020B0502040204020203" pitchFamily="34" charset="0"/>
            </a:endParaRPr>
          </a:p>
          <a:p>
            <a:pPr marR="0" lvl="0" defTabSz="914400" rtl="0" eaLnBrk="1" fontAlgn="auto" latinLnBrk="0" hangingPunct="1">
              <a:lnSpc>
                <a:spcPct val="100000"/>
              </a:lnSpc>
              <a:spcBef>
                <a:spcPts val="200"/>
              </a:spcBef>
              <a:spcAft>
                <a:spcPts val="200"/>
              </a:spcAft>
              <a:buClrTx/>
              <a:buSzTx/>
              <a:tabLst/>
              <a:defRPr/>
            </a:pPr>
            <a:r>
              <a:rPr lang="en-US" sz="1000">
                <a:solidFill>
                  <a:prstClr val="black"/>
                </a:solidFill>
                <a:latin typeface="Segoe UI"/>
              </a:rPr>
              <a:t>– provide insights and analysis from across multiple sources to get up to speed quickly.</a:t>
            </a:r>
          </a:p>
        </p:txBody>
      </p:sp>
      <p:sp>
        <p:nvSpPr>
          <p:cNvPr id="95" name="TextBox 6">
            <a:extLst>
              <a:ext uri="{FF2B5EF4-FFF2-40B4-BE49-F238E27FC236}">
                <a16:creationId xmlns:a16="http://schemas.microsoft.com/office/drawing/2014/main" id="{36487B07-29F3-118B-39AB-51AE75816EB4}"/>
              </a:ext>
            </a:extLst>
          </p:cNvPr>
          <p:cNvSpPr txBox="1"/>
          <p:nvPr/>
        </p:nvSpPr>
        <p:spPr>
          <a:xfrm>
            <a:off x="11311230" y="1463713"/>
            <a:ext cx="391454"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a:latin typeface="Segoe UI"/>
                <a:cs typeface="Segoe UI"/>
              </a:rPr>
              <a:t>5</a:t>
            </a:r>
          </a:p>
        </p:txBody>
      </p:sp>
      <p:pic>
        <p:nvPicPr>
          <p:cNvPr id="96" name="Picture 95" descr="Copilot icon">
            <a:extLst>
              <a:ext uri="{FF2B5EF4-FFF2-40B4-BE49-F238E27FC236}">
                <a16:creationId xmlns:a16="http://schemas.microsoft.com/office/drawing/2014/main" id="{F0D613E1-55EC-03EC-149B-E26495436A87}"/>
              </a:ext>
              <a:ext uri="{C183D7F6-B498-43B3-948B-1728B52AA6E4}">
                <adec:decorative xmlns:adec="http://schemas.microsoft.com/office/drawing/2017/decorative" val="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40013" y="1619990"/>
            <a:ext cx="318387" cy="280446"/>
          </a:xfrm>
          <a:prstGeom prst="rect">
            <a:avLst/>
          </a:prstGeom>
        </p:spPr>
      </p:pic>
      <p:sp>
        <p:nvSpPr>
          <p:cNvPr id="97" name="TextBox 48">
            <a:extLst>
              <a:ext uri="{FF2B5EF4-FFF2-40B4-BE49-F238E27FC236}">
                <a16:creationId xmlns:a16="http://schemas.microsoft.com/office/drawing/2014/main" id="{31A3A63C-23A1-503B-29A7-E22B8018F27D}"/>
              </a:ext>
            </a:extLst>
          </p:cNvPr>
          <p:cNvSpPr txBox="1"/>
          <p:nvPr/>
        </p:nvSpPr>
        <p:spPr>
          <a:xfrm>
            <a:off x="9866807" y="3171742"/>
            <a:ext cx="1943702" cy="33855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Tell me what's new about</a:t>
            </a:r>
            <a:r>
              <a:rPr kumimoji="0" lang="en-US" sz="800" b="0" i="0" u="none" strike="noStrike" kern="1200" cap="none" spc="0" normalizeH="0" baseline="0" noProof="0">
                <a:ln>
                  <a:noFill/>
                </a:ln>
                <a:solidFill>
                  <a:schemeClr val="accent1"/>
                </a:solidFill>
                <a:effectLst/>
                <a:uLnTx/>
                <a:uFillTx/>
                <a:latin typeface="Segoe UI"/>
                <a:ea typeface="+mn-ea"/>
                <a:cs typeface="+mn-cs"/>
              </a:rPr>
              <a:t> </a:t>
            </a:r>
            <a:r>
              <a:rPr lang="en-US" sz="800">
                <a:solidFill>
                  <a:schemeClr val="accent1"/>
                </a:solidFill>
                <a:latin typeface="Segoe UI"/>
              </a:rPr>
              <a:t>topic</a:t>
            </a:r>
            <a:r>
              <a:rPr kumimoji="0" lang="en-US" sz="800" b="0" i="0" u="none" strike="noStrike" kern="1200" cap="none" spc="0" normalizeH="0" baseline="0" noProof="0">
                <a:ln>
                  <a:noFill/>
                </a:ln>
                <a:solidFill>
                  <a:prstClr val="black"/>
                </a:solidFill>
                <a:effectLst/>
                <a:uLnTx/>
                <a:uFillTx/>
                <a:latin typeface="Segoe UI"/>
                <a:ea typeface="+mn-ea"/>
                <a:cs typeface="+mn-cs"/>
              </a:rPr>
              <a:t> organized by emails, chats, and files?</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98" name="Graphic 50">
            <a:extLst>
              <a:ext uri="{FF2B5EF4-FFF2-40B4-BE49-F238E27FC236}">
                <a16:creationId xmlns:a16="http://schemas.microsoft.com/office/drawing/2014/main" id="{B232F48A-1F1B-3189-F607-A5BE39B67A4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39581" y="3201363"/>
            <a:ext cx="163426" cy="163426"/>
          </a:xfrm>
          <a:prstGeom prst="rect">
            <a:avLst/>
          </a:prstGeom>
        </p:spPr>
      </p:pic>
      <p:sp>
        <p:nvSpPr>
          <p:cNvPr id="87" name="Rounded Rectangle 1">
            <a:extLst>
              <a:ext uri="{FF2B5EF4-FFF2-40B4-BE49-F238E27FC236}">
                <a16:creationId xmlns:a16="http://schemas.microsoft.com/office/drawing/2014/main" id="{C7B3060C-AF00-97CD-3719-19187DC17CF3}"/>
              </a:ext>
              <a:ext uri="{C183D7F6-B498-43B3-948B-1728B52AA6E4}">
                <adec:decorative xmlns:adec="http://schemas.microsoft.com/office/drawing/2017/decorative" val="1"/>
              </a:ext>
            </a:extLst>
          </p:cNvPr>
          <p:cNvSpPr/>
          <p:nvPr/>
        </p:nvSpPr>
        <p:spPr bwMode="auto">
          <a:xfrm>
            <a:off x="505272" y="3809425"/>
            <a:ext cx="2153223" cy="222142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88" name="TextBox 61">
            <a:extLst>
              <a:ext uri="{FF2B5EF4-FFF2-40B4-BE49-F238E27FC236}">
                <a16:creationId xmlns:a16="http://schemas.microsoft.com/office/drawing/2014/main" id="{3D0E65BC-434B-8E16-4EB5-623E132C9AB5}"/>
              </a:ext>
            </a:extLst>
          </p:cNvPr>
          <p:cNvSpPr txBox="1"/>
          <p:nvPr/>
        </p:nvSpPr>
        <p:spPr>
          <a:xfrm>
            <a:off x="626192" y="4303478"/>
            <a:ext cx="1744774" cy="119006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lang="en-US" sz="1400" b="1">
                <a:solidFill>
                  <a:srgbClr val="8661C5"/>
                </a:solidFill>
                <a:latin typeface="Segoe UI Semibold" panose="020B0502040204020203" pitchFamily="34" charset="0"/>
                <a:cs typeface="Segoe UI Semibold" panose="020B0502040204020203" pitchFamily="34" charset="0"/>
              </a:rPr>
              <a:t>Give me some ideas for </a:t>
            </a:r>
            <a:r>
              <a:rPr kumimoji="0" lang="en-US" sz="1200" b="1" u="none" strike="noStrike" kern="1200" cap="none" spc="0" normalizeH="0" baseline="0" noProof="0">
                <a:ln>
                  <a:noFill/>
                </a:ln>
                <a:solidFill>
                  <a:srgbClr val="8661C5"/>
                </a:solidFill>
                <a:effectLst/>
                <a:uLnTx/>
                <a:uFillTx/>
                <a:latin typeface="Segoe UI Semibold" panose="020B0502040204020203" pitchFamily="34" charset="0"/>
                <a:cs typeface="Segoe UI Semibold" panose="020B0502040204020203" pitchFamily="34" charset="0"/>
              </a:rPr>
              <a:t>…</a:t>
            </a:r>
            <a:endParaRPr lang="en-US" sz="1200" b="1">
              <a:solidFill>
                <a:srgbClr val="8661C5"/>
              </a:solidFill>
              <a:latin typeface="Segoe UI Semibold" panose="020B0502040204020203" pitchFamily="34" charset="0"/>
              <a:cs typeface="Segoe UI Semibold" panose="020B0502040204020203" pitchFamily="34" charset="0"/>
            </a:endParaRPr>
          </a:p>
          <a:p>
            <a:pPr marR="0" lvl="0" defTabSz="914400" rtl="0" eaLnBrk="1" fontAlgn="auto" latinLnBrk="0" hangingPunct="1">
              <a:lnSpc>
                <a:spcPct val="100000"/>
              </a:lnSpc>
              <a:spcBef>
                <a:spcPts val="200"/>
              </a:spcBef>
              <a:spcAft>
                <a:spcPts val="200"/>
              </a:spcAft>
              <a:buClrTx/>
              <a:buSzTx/>
              <a:tabLst/>
              <a:defRPr/>
            </a:pPr>
            <a:r>
              <a:rPr lang="en-US" sz="1000">
                <a:solidFill>
                  <a:prstClr val="black"/>
                </a:solidFill>
                <a:latin typeface="Segoe UI"/>
              </a:rPr>
              <a:t>– boost your creativity with ideas for your work such as agendas, product names, social media posts, etc.</a:t>
            </a:r>
          </a:p>
        </p:txBody>
      </p:sp>
      <p:sp>
        <p:nvSpPr>
          <p:cNvPr id="89" name="TextBox 7">
            <a:extLst>
              <a:ext uri="{FF2B5EF4-FFF2-40B4-BE49-F238E27FC236}">
                <a16:creationId xmlns:a16="http://schemas.microsoft.com/office/drawing/2014/main" id="{E175F923-A844-B59C-CFDA-D5E0D4DA0EFF}"/>
              </a:ext>
            </a:extLst>
          </p:cNvPr>
          <p:cNvSpPr txBox="1"/>
          <p:nvPr/>
        </p:nvSpPr>
        <p:spPr>
          <a:xfrm>
            <a:off x="2267041" y="3809424"/>
            <a:ext cx="391454"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a:latin typeface="Segoe UI"/>
                <a:cs typeface="Segoe UI"/>
              </a:rPr>
              <a:t>6</a:t>
            </a:r>
          </a:p>
        </p:txBody>
      </p:sp>
      <p:pic>
        <p:nvPicPr>
          <p:cNvPr id="90" name="Picture 89" descr="Copilot icon">
            <a:extLst>
              <a:ext uri="{FF2B5EF4-FFF2-40B4-BE49-F238E27FC236}">
                <a16:creationId xmlns:a16="http://schemas.microsoft.com/office/drawing/2014/main" id="{0484EE98-3E27-6130-8E00-7175F86EB7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97685" y="3990229"/>
            <a:ext cx="318387" cy="280446"/>
          </a:xfrm>
          <a:prstGeom prst="rect">
            <a:avLst/>
          </a:prstGeom>
        </p:spPr>
      </p:pic>
      <p:sp>
        <p:nvSpPr>
          <p:cNvPr id="91" name="TextBox 52">
            <a:extLst>
              <a:ext uri="{FF2B5EF4-FFF2-40B4-BE49-F238E27FC236}">
                <a16:creationId xmlns:a16="http://schemas.microsoft.com/office/drawing/2014/main" id="{E4EACBFB-4D56-491D-377C-5DCABE4CD787}"/>
              </a:ext>
            </a:extLst>
          </p:cNvPr>
          <p:cNvSpPr txBox="1"/>
          <p:nvPr/>
        </p:nvSpPr>
        <p:spPr>
          <a:xfrm>
            <a:off x="827732" y="5531704"/>
            <a:ext cx="1549719" cy="33855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200"/>
              </a:spcBef>
              <a:spcAft>
                <a:spcPts val="200"/>
              </a:spcAft>
              <a:defRPr/>
            </a:pPr>
            <a:r>
              <a:rPr kumimoji="0" lang="en-US" sz="800" b="0" i="0" u="none" strike="noStrike" kern="1200" cap="none" spc="0" normalizeH="0" baseline="0" noProof="0">
                <a:ln>
                  <a:noFill/>
                </a:ln>
                <a:solidFill>
                  <a:prstClr val="black"/>
                </a:solidFill>
                <a:effectLst/>
                <a:uLnTx/>
                <a:uFillTx/>
                <a:latin typeface="Segoe UI"/>
                <a:ea typeface="+mn-ea"/>
                <a:cs typeface="+mn-cs"/>
              </a:rPr>
              <a:t>Suggest 10 compelling taglines based on </a:t>
            </a:r>
            <a:r>
              <a:rPr lang="en-US" sz="800">
                <a:solidFill>
                  <a:schemeClr val="accent1"/>
                </a:solidFill>
                <a:latin typeface="Segoe UI"/>
              </a:rPr>
              <a:t>file </a:t>
            </a:r>
            <a:endParaRPr kumimoji="0" lang="en-US" sz="800" b="0" i="0" u="none" strike="noStrike" kern="1200" cap="none" spc="0" normalizeH="0" baseline="0" noProof="0">
              <a:ln>
                <a:noFill/>
              </a:ln>
              <a:solidFill>
                <a:prstClr val="black"/>
              </a:solidFill>
              <a:effectLst/>
              <a:uLnTx/>
              <a:uFillTx/>
              <a:latin typeface="Segoe UI"/>
              <a:ea typeface="+mn-ea"/>
              <a:cs typeface="+mn-cs"/>
            </a:endParaRPr>
          </a:p>
        </p:txBody>
      </p:sp>
      <p:pic>
        <p:nvPicPr>
          <p:cNvPr id="92" name="Graphic 54">
            <a:extLst>
              <a:ext uri="{FF2B5EF4-FFF2-40B4-BE49-F238E27FC236}">
                <a16:creationId xmlns:a16="http://schemas.microsoft.com/office/drawing/2014/main" id="{13F9B81F-B121-5293-8649-5375AB3B4D6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506" y="5561325"/>
            <a:ext cx="163426" cy="163426"/>
          </a:xfrm>
          <a:prstGeom prst="rect">
            <a:avLst/>
          </a:prstGeom>
        </p:spPr>
      </p:pic>
      <p:sp>
        <p:nvSpPr>
          <p:cNvPr id="81" name="Rounded Rectangle 1">
            <a:extLst>
              <a:ext uri="{FF2B5EF4-FFF2-40B4-BE49-F238E27FC236}">
                <a16:creationId xmlns:a16="http://schemas.microsoft.com/office/drawing/2014/main" id="{563A5B59-0179-0F1E-6C75-8810EA1BFD5D}"/>
              </a:ext>
              <a:ext uri="{C183D7F6-B498-43B3-948B-1728B52AA6E4}">
                <adec:decorative xmlns:adec="http://schemas.microsoft.com/office/drawing/2017/decorative" val="1"/>
              </a:ext>
            </a:extLst>
          </p:cNvPr>
          <p:cNvSpPr/>
          <p:nvPr/>
        </p:nvSpPr>
        <p:spPr bwMode="auto">
          <a:xfrm>
            <a:off x="5027366" y="3809424"/>
            <a:ext cx="2153223" cy="222142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82" name="TextBox 69">
            <a:extLst>
              <a:ext uri="{FF2B5EF4-FFF2-40B4-BE49-F238E27FC236}">
                <a16:creationId xmlns:a16="http://schemas.microsoft.com/office/drawing/2014/main" id="{67F532B8-3E19-40C1-D8A2-05D91FB5E4B3}"/>
              </a:ext>
            </a:extLst>
          </p:cNvPr>
          <p:cNvSpPr txBox="1"/>
          <p:nvPr/>
        </p:nvSpPr>
        <p:spPr>
          <a:xfrm>
            <a:off x="5148286" y="4303478"/>
            <a:ext cx="1932245" cy="82073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lang="en-US" sz="1400" b="1">
                <a:solidFill>
                  <a:srgbClr val="8661C5"/>
                </a:solidFill>
                <a:latin typeface="Segoe UI Semibold" panose="020B0502040204020203" pitchFamily="34" charset="0"/>
                <a:cs typeface="Segoe UI Semibold" panose="020B0502040204020203" pitchFamily="34" charset="0"/>
              </a:rPr>
              <a:t>What did they say … </a:t>
            </a:r>
          </a:p>
          <a:p>
            <a:pPr marR="0" lvl="0" defTabSz="914400" rtl="0" eaLnBrk="1" fontAlgn="auto" latinLnBrk="0" hangingPunct="1">
              <a:lnSpc>
                <a:spcPct val="100000"/>
              </a:lnSpc>
              <a:spcBef>
                <a:spcPts val="200"/>
              </a:spcBef>
              <a:spcAft>
                <a:spcPts val="200"/>
              </a:spcAft>
              <a:buClrTx/>
              <a:buSzTx/>
              <a:tabLst/>
              <a:defRPr/>
            </a:pPr>
            <a:r>
              <a:rPr lang="en-US" sz="1000">
                <a:solidFill>
                  <a:prstClr val="black"/>
                </a:solidFill>
                <a:latin typeface="Segoe UI"/>
              </a:rPr>
              <a:t>– when you vaguely remember someone mentioning a topic, have Copilot do the research.</a:t>
            </a:r>
          </a:p>
        </p:txBody>
      </p:sp>
      <p:sp>
        <p:nvSpPr>
          <p:cNvPr id="83" name="TextBox 9">
            <a:extLst>
              <a:ext uri="{FF2B5EF4-FFF2-40B4-BE49-F238E27FC236}">
                <a16:creationId xmlns:a16="http://schemas.microsoft.com/office/drawing/2014/main" id="{B4735CA1-3A1C-1A4D-A304-C07B3D573C2C}"/>
              </a:ext>
            </a:extLst>
          </p:cNvPr>
          <p:cNvSpPr txBox="1"/>
          <p:nvPr/>
        </p:nvSpPr>
        <p:spPr>
          <a:xfrm>
            <a:off x="6789135" y="3809424"/>
            <a:ext cx="391454"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a:latin typeface="Segoe UI"/>
                <a:cs typeface="Segoe UI"/>
              </a:rPr>
              <a:t>8</a:t>
            </a:r>
          </a:p>
        </p:txBody>
      </p:sp>
      <p:pic>
        <p:nvPicPr>
          <p:cNvPr id="84" name="Picture 83" descr="Copilot icon">
            <a:extLst>
              <a:ext uri="{FF2B5EF4-FFF2-40B4-BE49-F238E27FC236}">
                <a16:creationId xmlns:a16="http://schemas.microsoft.com/office/drawing/2014/main" id="{41305DB5-8C50-D33F-4610-4CA7C7456C5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204834" y="3990229"/>
            <a:ext cx="318387" cy="280446"/>
          </a:xfrm>
          <a:prstGeom prst="rect">
            <a:avLst/>
          </a:prstGeom>
        </p:spPr>
      </p:pic>
      <p:sp>
        <p:nvSpPr>
          <p:cNvPr id="85" name="TextBox 60">
            <a:extLst>
              <a:ext uri="{FF2B5EF4-FFF2-40B4-BE49-F238E27FC236}">
                <a16:creationId xmlns:a16="http://schemas.microsoft.com/office/drawing/2014/main" id="{DCE1BE93-206A-BC4F-408A-606DD1B58171}"/>
              </a:ext>
            </a:extLst>
          </p:cNvPr>
          <p:cNvSpPr txBox="1"/>
          <p:nvPr/>
        </p:nvSpPr>
        <p:spPr>
          <a:xfrm>
            <a:off x="5338447" y="5531704"/>
            <a:ext cx="1062417" cy="33855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What did </a:t>
            </a:r>
            <a:r>
              <a:rPr lang="en-US" sz="800">
                <a:solidFill>
                  <a:schemeClr val="accent1"/>
                </a:solidFill>
                <a:latin typeface="Segoe UI"/>
              </a:rPr>
              <a:t>person</a:t>
            </a:r>
            <a:r>
              <a:rPr kumimoji="0" lang="en-US" sz="800" b="0" i="0" u="none" strike="noStrike" kern="1200" cap="none" spc="0" normalizeH="0" baseline="0" noProof="0">
                <a:ln>
                  <a:noFill/>
                </a:ln>
                <a:solidFill>
                  <a:prstClr val="black"/>
                </a:solidFill>
                <a:effectLst/>
                <a:uLnTx/>
                <a:uFillTx/>
                <a:latin typeface="Segoe UI"/>
                <a:ea typeface="+mn-ea"/>
                <a:cs typeface="+mn-cs"/>
              </a:rPr>
              <a:t> say about </a:t>
            </a:r>
            <a:r>
              <a:rPr lang="en-US" sz="800">
                <a:solidFill>
                  <a:schemeClr val="accent1"/>
                </a:solidFill>
                <a:latin typeface="Segoe UI"/>
              </a:rPr>
              <a:t>topic</a:t>
            </a:r>
          </a:p>
        </p:txBody>
      </p:sp>
      <p:pic>
        <p:nvPicPr>
          <p:cNvPr id="86" name="Graphic 62">
            <a:extLst>
              <a:ext uri="{FF2B5EF4-FFF2-40B4-BE49-F238E27FC236}">
                <a16:creationId xmlns:a16="http://schemas.microsoft.com/office/drawing/2014/main" id="{14B84A4B-DE4A-28E5-888B-55AA5CD07C9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11221" y="5561325"/>
            <a:ext cx="163426" cy="163426"/>
          </a:xfrm>
          <a:prstGeom prst="rect">
            <a:avLst/>
          </a:prstGeom>
        </p:spPr>
      </p:pic>
      <p:sp>
        <p:nvSpPr>
          <p:cNvPr id="75" name="Rounded Rectangle 1">
            <a:extLst>
              <a:ext uri="{FF2B5EF4-FFF2-40B4-BE49-F238E27FC236}">
                <a16:creationId xmlns:a16="http://schemas.microsoft.com/office/drawing/2014/main" id="{2E5AF0A8-5F61-5634-0A42-C6FA55940E9D}"/>
              </a:ext>
              <a:ext uri="{C183D7F6-B498-43B3-948B-1728B52AA6E4}">
                <adec:decorative xmlns:adec="http://schemas.microsoft.com/office/drawing/2017/decorative" val="1"/>
              </a:ext>
            </a:extLst>
          </p:cNvPr>
          <p:cNvSpPr/>
          <p:nvPr/>
        </p:nvSpPr>
        <p:spPr bwMode="auto">
          <a:xfrm>
            <a:off x="9549461" y="3809424"/>
            <a:ext cx="2153223" cy="2221427"/>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76" name="TextBox 77">
            <a:extLst>
              <a:ext uri="{FF2B5EF4-FFF2-40B4-BE49-F238E27FC236}">
                <a16:creationId xmlns:a16="http://schemas.microsoft.com/office/drawing/2014/main" id="{2EF9DFE6-2DBC-77F0-3141-713430C700D6}"/>
              </a:ext>
            </a:extLst>
          </p:cNvPr>
          <p:cNvSpPr txBox="1"/>
          <p:nvPr/>
        </p:nvSpPr>
        <p:spPr>
          <a:xfrm>
            <a:off x="9670381" y="4303478"/>
            <a:ext cx="1895427" cy="112851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lang="en-US" sz="1400" b="1">
                <a:solidFill>
                  <a:srgbClr val="8661C5"/>
                </a:solidFill>
                <a:latin typeface="Segoe UI Semibold" panose="020B0502040204020203" pitchFamily="34" charset="0"/>
                <a:cs typeface="Segoe UI Semibold" panose="020B0502040204020203" pitchFamily="34" charset="0"/>
              </a:rPr>
              <a:t>Translate a message </a:t>
            </a:r>
          </a:p>
          <a:p>
            <a:pPr marR="0" lvl="0" defTabSz="914400" rtl="0" eaLnBrk="1" fontAlgn="auto" latinLnBrk="0" hangingPunct="1">
              <a:lnSpc>
                <a:spcPct val="100000"/>
              </a:lnSpc>
              <a:spcBef>
                <a:spcPts val="200"/>
              </a:spcBef>
              <a:spcAft>
                <a:spcPts val="200"/>
              </a:spcAft>
              <a:buClrTx/>
              <a:buSzTx/>
              <a:tabLst/>
              <a:defRPr/>
            </a:pPr>
            <a:r>
              <a:rPr lang="en-US" sz="1000">
                <a:solidFill>
                  <a:prstClr val="black"/>
                </a:solidFill>
                <a:latin typeface="Segoe UI"/>
              </a:rPr>
              <a:t>– with business becoming increasingly international, it’s important to be able to read or write messages in other languages.</a:t>
            </a:r>
          </a:p>
        </p:txBody>
      </p:sp>
      <p:sp>
        <p:nvSpPr>
          <p:cNvPr id="77" name="TextBox 11">
            <a:extLst>
              <a:ext uri="{FF2B5EF4-FFF2-40B4-BE49-F238E27FC236}">
                <a16:creationId xmlns:a16="http://schemas.microsoft.com/office/drawing/2014/main" id="{FB1657F5-8E66-1673-DC62-70328F60428B}"/>
              </a:ext>
            </a:extLst>
          </p:cNvPr>
          <p:cNvSpPr txBox="1"/>
          <p:nvPr/>
        </p:nvSpPr>
        <p:spPr>
          <a:xfrm>
            <a:off x="11104442" y="3809424"/>
            <a:ext cx="598242"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a:latin typeface="Segoe UI"/>
                <a:cs typeface="Segoe UI"/>
              </a:rPr>
              <a:t>10</a:t>
            </a:r>
          </a:p>
        </p:txBody>
      </p:sp>
      <p:pic>
        <p:nvPicPr>
          <p:cNvPr id="78" name="Picture 77" descr="Copilot icon">
            <a:extLst>
              <a:ext uri="{FF2B5EF4-FFF2-40B4-BE49-F238E27FC236}">
                <a16:creationId xmlns:a16="http://schemas.microsoft.com/office/drawing/2014/main" id="{7091938E-3D14-159B-B3DB-3379B847809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40013" y="3990229"/>
            <a:ext cx="318387" cy="280446"/>
          </a:xfrm>
          <a:prstGeom prst="rect">
            <a:avLst/>
          </a:prstGeom>
        </p:spPr>
      </p:pic>
      <p:sp>
        <p:nvSpPr>
          <p:cNvPr id="79" name="TextBox 68">
            <a:extLst>
              <a:ext uri="{FF2B5EF4-FFF2-40B4-BE49-F238E27FC236}">
                <a16:creationId xmlns:a16="http://schemas.microsoft.com/office/drawing/2014/main" id="{C3B7A1FE-0D19-09B0-DC92-27095CADECA8}"/>
              </a:ext>
            </a:extLst>
          </p:cNvPr>
          <p:cNvSpPr txBox="1"/>
          <p:nvPr/>
        </p:nvSpPr>
        <p:spPr>
          <a:xfrm>
            <a:off x="9866807" y="5531704"/>
            <a:ext cx="1237635"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Translate the following text into French: </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80" name="Graphic 70">
            <a:extLst>
              <a:ext uri="{FF2B5EF4-FFF2-40B4-BE49-F238E27FC236}">
                <a16:creationId xmlns:a16="http://schemas.microsoft.com/office/drawing/2014/main" id="{839B92B3-DFF9-3259-3C12-684ADC2BBC2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39581" y="5561325"/>
            <a:ext cx="163426" cy="163426"/>
          </a:xfrm>
          <a:prstGeom prst="rect">
            <a:avLst/>
          </a:prstGeom>
        </p:spPr>
      </p:pic>
      <p:sp>
        <p:nvSpPr>
          <p:cNvPr id="69" name="Rounded Rectangle 1">
            <a:extLst>
              <a:ext uri="{FF2B5EF4-FFF2-40B4-BE49-F238E27FC236}">
                <a16:creationId xmlns:a16="http://schemas.microsoft.com/office/drawing/2014/main" id="{56FD64EF-18C7-0F21-F028-292B7D748793}"/>
              </a:ext>
              <a:ext uri="{C183D7F6-B498-43B3-948B-1728B52AA6E4}">
                <adec:decorative xmlns:adec="http://schemas.microsoft.com/office/drawing/2017/decorative" val="1"/>
              </a:ext>
            </a:extLst>
          </p:cNvPr>
          <p:cNvSpPr/>
          <p:nvPr/>
        </p:nvSpPr>
        <p:spPr bwMode="auto">
          <a:xfrm>
            <a:off x="5027366" y="1463713"/>
            <a:ext cx="2153223" cy="222142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70" name="TextBox 49">
            <a:extLst>
              <a:ext uri="{FF2B5EF4-FFF2-40B4-BE49-F238E27FC236}">
                <a16:creationId xmlns:a16="http://schemas.microsoft.com/office/drawing/2014/main" id="{16C91A7C-147D-AED6-AE46-D620F9261E2D}"/>
              </a:ext>
            </a:extLst>
          </p:cNvPr>
          <p:cNvSpPr txBox="1"/>
          <p:nvPr/>
        </p:nvSpPr>
        <p:spPr>
          <a:xfrm>
            <a:off x="5148286" y="1957766"/>
            <a:ext cx="1814385" cy="66684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lang="en-US" sz="1400" b="1">
                <a:solidFill>
                  <a:srgbClr val="8661C5"/>
                </a:solidFill>
                <a:latin typeface="Segoe UI Semibold" panose="020B0502040204020203" pitchFamily="34" charset="0"/>
                <a:cs typeface="Segoe UI Semibold" panose="020B0502040204020203" pitchFamily="34" charset="0"/>
              </a:rPr>
              <a:t>Draft email </a:t>
            </a:r>
          </a:p>
          <a:p>
            <a:pPr marR="0" lvl="0" defTabSz="914400" rtl="0" eaLnBrk="1" fontAlgn="auto" latinLnBrk="0" hangingPunct="1">
              <a:lnSpc>
                <a:spcPct val="100000"/>
              </a:lnSpc>
              <a:spcBef>
                <a:spcPts val="200"/>
              </a:spcBef>
              <a:spcAft>
                <a:spcPts val="200"/>
              </a:spcAft>
              <a:buClrTx/>
              <a:buSzTx/>
              <a:tabLst/>
              <a:defRPr/>
            </a:pPr>
            <a:r>
              <a:rPr lang="en-US" sz="1000">
                <a:solidFill>
                  <a:prstClr val="black"/>
                </a:solidFill>
                <a:latin typeface="Segoe UI"/>
              </a:rPr>
              <a:t>–  personalize the tone and length.</a:t>
            </a:r>
          </a:p>
        </p:txBody>
      </p:sp>
      <p:sp>
        <p:nvSpPr>
          <p:cNvPr id="71" name="TextBox 3">
            <a:extLst>
              <a:ext uri="{FF2B5EF4-FFF2-40B4-BE49-F238E27FC236}">
                <a16:creationId xmlns:a16="http://schemas.microsoft.com/office/drawing/2014/main" id="{DF06F8A9-7D24-EEA4-3AEB-DCD8DE151FB4}"/>
              </a:ext>
            </a:extLst>
          </p:cNvPr>
          <p:cNvSpPr txBox="1"/>
          <p:nvPr/>
        </p:nvSpPr>
        <p:spPr>
          <a:xfrm>
            <a:off x="6789135" y="1463713"/>
            <a:ext cx="391454"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a:latin typeface="Segoe UI"/>
                <a:cs typeface="Segoe UI"/>
              </a:rPr>
              <a:t>3</a:t>
            </a:r>
          </a:p>
        </p:txBody>
      </p:sp>
      <p:sp>
        <p:nvSpPr>
          <p:cNvPr id="72" name="TextBox 41">
            <a:extLst>
              <a:ext uri="{FF2B5EF4-FFF2-40B4-BE49-F238E27FC236}">
                <a16:creationId xmlns:a16="http://schemas.microsoft.com/office/drawing/2014/main" id="{AC6D93A9-0D89-0B94-B2A8-A8B2411BEEF4}"/>
              </a:ext>
            </a:extLst>
          </p:cNvPr>
          <p:cNvSpPr txBox="1"/>
          <p:nvPr/>
        </p:nvSpPr>
        <p:spPr>
          <a:xfrm>
            <a:off x="5338447" y="2983690"/>
            <a:ext cx="1549719"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Draft an email to [name] that informs them that Project X is delayed two weeks. Make it short and casual in tone. </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73" name="Graphic 42">
            <a:extLst>
              <a:ext uri="{FF2B5EF4-FFF2-40B4-BE49-F238E27FC236}">
                <a16:creationId xmlns:a16="http://schemas.microsoft.com/office/drawing/2014/main" id="{6CD0DA8E-202C-A0B2-62E3-5A4287F4146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11221" y="3013311"/>
            <a:ext cx="163426" cy="163426"/>
          </a:xfrm>
          <a:prstGeom prst="rect">
            <a:avLst/>
          </a:prstGeom>
        </p:spPr>
      </p:pic>
      <p:pic>
        <p:nvPicPr>
          <p:cNvPr id="74" name="Picture 73" descr="Microsoft Outlook icon">
            <a:extLst>
              <a:ext uri="{FF2B5EF4-FFF2-40B4-BE49-F238E27FC236}">
                <a16:creationId xmlns:a16="http://schemas.microsoft.com/office/drawing/2014/main" id="{DE022132-5DCC-5089-9F19-AD83DC8BD1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49116" y="1619990"/>
            <a:ext cx="301524" cy="280446"/>
          </a:xfrm>
          <a:prstGeom prst="rect">
            <a:avLst/>
          </a:prstGeom>
        </p:spPr>
      </p:pic>
      <p:sp>
        <p:nvSpPr>
          <p:cNvPr id="63" name="Rounded Rectangle 1">
            <a:extLst>
              <a:ext uri="{FF2B5EF4-FFF2-40B4-BE49-F238E27FC236}">
                <a16:creationId xmlns:a16="http://schemas.microsoft.com/office/drawing/2014/main" id="{CA23F9B4-07C5-3F1A-21A7-2A4598C079EF}"/>
              </a:ext>
              <a:ext uri="{C183D7F6-B498-43B3-948B-1728B52AA6E4}">
                <adec:decorative xmlns:adec="http://schemas.microsoft.com/office/drawing/2017/decorative" val="1"/>
              </a:ext>
            </a:extLst>
          </p:cNvPr>
          <p:cNvSpPr/>
          <p:nvPr/>
        </p:nvSpPr>
        <p:spPr bwMode="auto">
          <a:xfrm>
            <a:off x="7288413" y="3809424"/>
            <a:ext cx="2153223" cy="222142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64" name="TextBox 73">
            <a:extLst>
              <a:ext uri="{FF2B5EF4-FFF2-40B4-BE49-F238E27FC236}">
                <a16:creationId xmlns:a16="http://schemas.microsoft.com/office/drawing/2014/main" id="{E34E7F58-7275-4440-928D-22F67DFEFC8A}"/>
              </a:ext>
            </a:extLst>
          </p:cNvPr>
          <p:cNvSpPr txBox="1"/>
          <p:nvPr/>
        </p:nvSpPr>
        <p:spPr>
          <a:xfrm>
            <a:off x="7409333" y="4303478"/>
            <a:ext cx="1742685" cy="97462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lang="en-US" sz="1400" b="1">
                <a:solidFill>
                  <a:srgbClr val="8661C5"/>
                </a:solidFill>
                <a:latin typeface="Segoe UI Semibold" panose="020B0502040204020203" pitchFamily="34" charset="0"/>
                <a:cs typeface="Segoe UI Semibold" panose="020B0502040204020203" pitchFamily="34" charset="0"/>
              </a:rPr>
              <a:t>Revise this content </a:t>
            </a:r>
          </a:p>
          <a:p>
            <a:pPr marR="0" lvl="0" defTabSz="914400" rtl="0" eaLnBrk="1" fontAlgn="auto" latinLnBrk="0" hangingPunct="1">
              <a:lnSpc>
                <a:spcPct val="100000"/>
              </a:lnSpc>
              <a:spcBef>
                <a:spcPts val="200"/>
              </a:spcBef>
              <a:spcAft>
                <a:spcPts val="200"/>
              </a:spcAft>
              <a:buClrTx/>
              <a:buSzTx/>
              <a:tabLst/>
              <a:defRPr/>
            </a:pPr>
            <a:r>
              <a:rPr lang="en-US" sz="1000">
                <a:solidFill>
                  <a:prstClr val="black"/>
                </a:solidFill>
                <a:latin typeface="Segoe UI"/>
              </a:rPr>
              <a:t>– when you’ve got a rough draft of an idea, turn it into usable text and then vary the length and tone.</a:t>
            </a:r>
          </a:p>
        </p:txBody>
      </p:sp>
      <p:sp>
        <p:nvSpPr>
          <p:cNvPr id="65" name="TextBox 10">
            <a:extLst>
              <a:ext uri="{FF2B5EF4-FFF2-40B4-BE49-F238E27FC236}">
                <a16:creationId xmlns:a16="http://schemas.microsoft.com/office/drawing/2014/main" id="{8621EA2F-9C37-32B6-22BA-FE15FA445CE3}"/>
              </a:ext>
            </a:extLst>
          </p:cNvPr>
          <p:cNvSpPr txBox="1"/>
          <p:nvPr/>
        </p:nvSpPr>
        <p:spPr>
          <a:xfrm>
            <a:off x="9050182" y="3809424"/>
            <a:ext cx="391454"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a:latin typeface="Segoe UI"/>
                <a:cs typeface="Segoe UI"/>
              </a:rPr>
              <a:t>9</a:t>
            </a:r>
          </a:p>
        </p:txBody>
      </p:sp>
      <p:sp>
        <p:nvSpPr>
          <p:cNvPr id="66" name="TextBox 64">
            <a:extLst>
              <a:ext uri="{FF2B5EF4-FFF2-40B4-BE49-F238E27FC236}">
                <a16:creationId xmlns:a16="http://schemas.microsoft.com/office/drawing/2014/main" id="{101100B7-8CED-4EAB-42EB-B9B33CD29CE2}"/>
              </a:ext>
            </a:extLst>
          </p:cNvPr>
          <p:cNvSpPr txBox="1"/>
          <p:nvPr/>
        </p:nvSpPr>
        <p:spPr>
          <a:xfrm>
            <a:off x="7602299" y="5531704"/>
            <a:ext cx="1549719"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Rewrite with Copilot</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67" name="Graphic 66">
            <a:extLst>
              <a:ext uri="{FF2B5EF4-FFF2-40B4-BE49-F238E27FC236}">
                <a16:creationId xmlns:a16="http://schemas.microsoft.com/office/drawing/2014/main" id="{B3FEB858-854F-62DD-B79B-982B367377D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5073" y="5561325"/>
            <a:ext cx="163426" cy="163426"/>
          </a:xfrm>
          <a:prstGeom prst="rect">
            <a:avLst/>
          </a:prstGeom>
        </p:spPr>
      </p:pic>
      <p:pic>
        <p:nvPicPr>
          <p:cNvPr id="68" name="Picture 67" descr="Microsoft Word icon">
            <a:extLst>
              <a:ext uri="{FF2B5EF4-FFF2-40B4-BE49-F238E27FC236}">
                <a16:creationId xmlns:a16="http://schemas.microsoft.com/office/drawing/2014/main" id="{63969A7F-746A-70D0-AE6B-9D563791129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00058" y="3990160"/>
            <a:ext cx="301525" cy="280584"/>
          </a:xfrm>
          <a:prstGeom prst="rect">
            <a:avLst/>
          </a:prstGeom>
        </p:spPr>
      </p:pic>
      <p:sp>
        <p:nvSpPr>
          <p:cNvPr id="54" name="TextBox 108">
            <a:extLst>
              <a:ext uri="{FF2B5EF4-FFF2-40B4-BE49-F238E27FC236}">
                <a16:creationId xmlns:a16="http://schemas.microsoft.com/office/drawing/2014/main" id="{981F4ED5-39D6-B70F-8D4C-7F03CA27ED09}"/>
              </a:ext>
            </a:extLst>
          </p:cNvPr>
          <p:cNvSpPr txBox="1"/>
          <p:nvPr/>
        </p:nvSpPr>
        <p:spPr>
          <a:xfrm>
            <a:off x="2091291" y="6067941"/>
            <a:ext cx="7894400" cy="66325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800"/>
              </a:spcAft>
            </a:pPr>
            <a:r>
              <a:rPr lang="en-US" sz="1800" b="1" kern="100">
                <a:effectLst/>
                <a:latin typeface="Segoe UI Semibold"/>
                <a:ea typeface="Aptos" panose="020B0004020202020204" pitchFamily="34" charset="0"/>
                <a:cs typeface="Segoe UI Semibold"/>
              </a:rPr>
              <a:t> For more prompts, visit </a:t>
            </a:r>
            <a:r>
              <a:rPr lang="en-US" b="1" kern="100">
                <a:latin typeface="Segoe UI Semibold"/>
                <a:ea typeface="Aptos" panose="020B0004020202020204" pitchFamily="34" charset="0"/>
                <a:cs typeface="Segoe UI Semibold"/>
              </a:rPr>
              <a:t>the Prompt Gallery </a:t>
            </a:r>
            <a:r>
              <a:rPr lang="en-US" sz="1800" b="1" kern="100">
                <a:effectLst/>
                <a:latin typeface="Segoe UI Semibold"/>
                <a:ea typeface="Aptos" panose="020B0004020202020204" pitchFamily="34" charset="0"/>
                <a:cs typeface="Segoe UI Semibold"/>
              </a:rPr>
              <a:t>at: </a:t>
            </a:r>
            <a:r>
              <a:rPr lang="en-US" kern="100">
                <a:ea typeface="+mn-lt"/>
                <a:cs typeface="+mn-lt"/>
              </a:rPr>
              <a:t>https://copilot.cloud</a:t>
            </a:r>
            <a:r>
              <a:rPr lang="en-US" sz="1800" kern="100">
                <a:effectLst/>
                <a:ea typeface="+mn-lt"/>
                <a:cs typeface="+mn-lt"/>
              </a:rPr>
              <a:t>.</a:t>
            </a:r>
            <a:r>
              <a:rPr lang="en-US" kern="100">
                <a:ea typeface="+mn-lt"/>
                <a:cs typeface="+mn-lt"/>
              </a:rPr>
              <a:t>microsoft</a:t>
            </a:r>
            <a:r>
              <a:rPr lang="en-US" sz="1800" kern="100">
                <a:effectLst/>
                <a:ea typeface="+mn-lt"/>
                <a:cs typeface="+mn-lt"/>
              </a:rPr>
              <a:t>/</a:t>
            </a:r>
            <a:r>
              <a:rPr lang="en-US" kern="100">
                <a:ea typeface="+mn-lt"/>
                <a:cs typeface="+mn-lt"/>
              </a:rPr>
              <a:t>prompts</a:t>
            </a:r>
            <a:endParaRPr lang="en-CA" sz="1800" b="1" kern="100">
              <a:effectLst/>
              <a:ea typeface="+mn-lt"/>
              <a:cs typeface="+mn-lt"/>
            </a:endParaRPr>
          </a:p>
        </p:txBody>
      </p:sp>
      <p:sp>
        <p:nvSpPr>
          <p:cNvPr id="58" name="Rounded Rectangle 1">
            <a:extLst>
              <a:ext uri="{FF2B5EF4-FFF2-40B4-BE49-F238E27FC236}">
                <a16:creationId xmlns:a16="http://schemas.microsoft.com/office/drawing/2014/main" id="{61343778-9C24-1713-9A84-D5E5CA10B1F6}"/>
              </a:ext>
              <a:ext uri="{C183D7F6-B498-43B3-948B-1728B52AA6E4}">
                <adec:decorative xmlns:adec="http://schemas.microsoft.com/office/drawing/2017/decorative" val="1"/>
              </a:ext>
            </a:extLst>
          </p:cNvPr>
          <p:cNvSpPr/>
          <p:nvPr/>
        </p:nvSpPr>
        <p:spPr bwMode="auto">
          <a:xfrm>
            <a:off x="2766319" y="3809424"/>
            <a:ext cx="2153223" cy="222142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9" name="TextBox 65">
            <a:extLst>
              <a:ext uri="{FF2B5EF4-FFF2-40B4-BE49-F238E27FC236}">
                <a16:creationId xmlns:a16="http://schemas.microsoft.com/office/drawing/2014/main" id="{D1BB983D-BD6C-4F09-6D03-BA8A5EDE9CE7}"/>
              </a:ext>
            </a:extLst>
          </p:cNvPr>
          <p:cNvSpPr txBox="1"/>
          <p:nvPr/>
        </p:nvSpPr>
        <p:spPr>
          <a:xfrm>
            <a:off x="2887238" y="4303478"/>
            <a:ext cx="1972597" cy="82073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lang="en-US" sz="1400" b="1">
                <a:solidFill>
                  <a:srgbClr val="8661C5"/>
                </a:solidFill>
                <a:latin typeface="Segoe UI Semibold" panose="020B0502040204020203" pitchFamily="34" charset="0"/>
                <a:cs typeface="Segoe UI Semibold" panose="020B0502040204020203" pitchFamily="34" charset="0"/>
              </a:rPr>
              <a:t>Help me write … </a:t>
            </a:r>
          </a:p>
          <a:p>
            <a:pPr marR="0" lvl="0" defTabSz="914400" rtl="0" eaLnBrk="1" fontAlgn="auto" latinLnBrk="0" hangingPunct="1">
              <a:lnSpc>
                <a:spcPct val="100000"/>
              </a:lnSpc>
              <a:spcBef>
                <a:spcPts val="200"/>
              </a:spcBef>
              <a:spcAft>
                <a:spcPts val="200"/>
              </a:spcAft>
              <a:buClrTx/>
              <a:buSzTx/>
              <a:tabLst/>
              <a:defRPr/>
            </a:pPr>
            <a:r>
              <a:rPr lang="en-US" sz="1000">
                <a:solidFill>
                  <a:prstClr val="black"/>
                </a:solidFill>
                <a:latin typeface="Segoe UI"/>
              </a:rPr>
              <a:t>– jumpstart creativity and write and edit like a pro by getting a first draft in seconds.</a:t>
            </a:r>
          </a:p>
        </p:txBody>
      </p:sp>
      <p:sp>
        <p:nvSpPr>
          <p:cNvPr id="60" name="TextBox 8">
            <a:extLst>
              <a:ext uri="{FF2B5EF4-FFF2-40B4-BE49-F238E27FC236}">
                <a16:creationId xmlns:a16="http://schemas.microsoft.com/office/drawing/2014/main" id="{E5A12A2C-C9B0-D34C-75E2-71AC98A667CB}"/>
              </a:ext>
            </a:extLst>
          </p:cNvPr>
          <p:cNvSpPr txBox="1"/>
          <p:nvPr/>
        </p:nvSpPr>
        <p:spPr>
          <a:xfrm>
            <a:off x="4528088" y="3809424"/>
            <a:ext cx="391454"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a:latin typeface="Segoe UI"/>
                <a:cs typeface="Segoe UI"/>
              </a:rPr>
              <a:t>7</a:t>
            </a:r>
          </a:p>
        </p:txBody>
      </p:sp>
      <p:sp>
        <p:nvSpPr>
          <p:cNvPr id="61" name="TextBox 56">
            <a:extLst>
              <a:ext uri="{FF2B5EF4-FFF2-40B4-BE49-F238E27FC236}">
                <a16:creationId xmlns:a16="http://schemas.microsoft.com/office/drawing/2014/main" id="{C44C52D2-9F6F-5B1B-6BBD-166421B461BF}"/>
              </a:ext>
            </a:extLst>
          </p:cNvPr>
          <p:cNvSpPr txBox="1"/>
          <p:nvPr/>
        </p:nvSpPr>
        <p:spPr>
          <a:xfrm>
            <a:off x="3085792" y="5531704"/>
            <a:ext cx="1149873"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Generate three ways to say [x] </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62" name="Graphic 58">
            <a:extLst>
              <a:ext uri="{FF2B5EF4-FFF2-40B4-BE49-F238E27FC236}">
                <a16:creationId xmlns:a16="http://schemas.microsoft.com/office/drawing/2014/main" id="{8174F0D8-4B2B-C222-2B1C-A4E1371BC66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8566" y="5561325"/>
            <a:ext cx="163426" cy="163426"/>
          </a:xfrm>
          <a:prstGeom prst="rect">
            <a:avLst/>
          </a:prstGeom>
        </p:spPr>
      </p:pic>
      <p:pic>
        <p:nvPicPr>
          <p:cNvPr id="57" name="Picture 56" descr="Microsoft Word icon">
            <a:extLst>
              <a:ext uri="{FF2B5EF4-FFF2-40B4-BE49-F238E27FC236}">
                <a16:creationId xmlns:a16="http://schemas.microsoft.com/office/drawing/2014/main" id="{67D73CC4-F608-4CAA-3E2E-EE692F4CBC9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60920" y="3990160"/>
            <a:ext cx="301525" cy="280584"/>
          </a:xfrm>
          <a:prstGeom prst="rect">
            <a:avLst/>
          </a:prstGeom>
        </p:spPr>
      </p:pic>
    </p:spTree>
    <p:extLst>
      <p:ext uri="{BB962C8B-B14F-4D97-AF65-F5344CB8AC3E}">
        <p14:creationId xmlns:p14="http://schemas.microsoft.com/office/powerpoint/2010/main" val="186326635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6D42F-4CB4-DD3E-A96B-88BED2690339}"/>
            </a:ext>
          </a:extLst>
        </p:cNvPr>
        <p:cNvGrpSpPr/>
        <p:nvPr/>
      </p:nvGrpSpPr>
      <p:grpSpPr>
        <a:xfrm>
          <a:off x="0" y="0"/>
          <a:ext cx="0" cy="0"/>
          <a:chOff x="0" y="0"/>
          <a:chExt cx="0" cy="0"/>
        </a:xfrm>
      </p:grpSpPr>
      <p:sp>
        <p:nvSpPr>
          <p:cNvPr id="15" name="Round Same Side Corner Rectangle 14">
            <a:extLst>
              <a:ext uri="{FF2B5EF4-FFF2-40B4-BE49-F238E27FC236}">
                <a16:creationId xmlns:a16="http://schemas.microsoft.com/office/drawing/2014/main" id="{F69AD677-12CC-CC28-CF0B-566376FABEF1}"/>
              </a:ext>
              <a:ext uri="{C183D7F6-B498-43B3-948B-1728B52AA6E4}">
                <adec:decorative xmlns:adec="http://schemas.microsoft.com/office/drawing/2017/decorative" val="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4DB2C51F-B776-253E-5E2A-94C0733D0C00}"/>
              </a:ext>
              <a:ext uri="{C183D7F6-B498-43B3-948B-1728B52AA6E4}">
                <adec:decorative xmlns:adec="http://schemas.microsoft.com/office/drawing/2017/decorative" val="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
        <p:nvSpPr>
          <p:cNvPr id="20" name="Title 19">
            <a:extLst>
              <a:ext uri="{FF2B5EF4-FFF2-40B4-BE49-F238E27FC236}">
                <a16:creationId xmlns:a16="http://schemas.microsoft.com/office/drawing/2014/main" id="{48F01A39-E35C-2E38-A892-55A002D39486}"/>
              </a:ext>
            </a:extLst>
          </p:cNvPr>
          <p:cNvSpPr>
            <a:spLocks noGrp="1"/>
          </p:cNvSpPr>
          <p:nvPr>
            <p:ph type="title"/>
          </p:nvPr>
        </p:nvSpPr>
        <p:spPr>
          <a:xfrm>
            <a:off x="495299" y="585216"/>
            <a:ext cx="11104563" cy="553998"/>
          </a:xfrm>
        </p:spPr>
        <p:txBody>
          <a:bodyPr>
            <a:normAutofit fontScale="90000"/>
          </a:bodyPr>
          <a:lstStyle/>
          <a:p>
            <a:r>
              <a:rPr lang="en-US" sz="3600" dirty="0"/>
              <a:t>Deliver impact: Analyze usage reports</a:t>
            </a:r>
          </a:p>
        </p:txBody>
      </p:sp>
      <p:sp>
        <p:nvSpPr>
          <p:cNvPr id="8" name="Text Placeholder 1">
            <a:extLst>
              <a:ext uri="{FF2B5EF4-FFF2-40B4-BE49-F238E27FC236}">
                <a16:creationId xmlns:a16="http://schemas.microsoft.com/office/drawing/2014/main" id="{B226C343-B7E9-EC05-3604-81F74DFCDF9F}"/>
              </a:ext>
            </a:extLst>
          </p:cNvPr>
          <p:cNvSpPr txBox="1">
            <a:spLocks/>
          </p:cNvSpPr>
          <p:nvPr/>
        </p:nvSpPr>
        <p:spPr>
          <a:xfrm>
            <a:off x="588962" y="1154883"/>
            <a:ext cx="5595938" cy="519113"/>
          </a:xfrm>
          <a:prstGeom prst="rect">
            <a:avLst/>
          </a:prstGeom>
        </p:spPr>
        <p:txBody>
          <a:bodyPr vert="horz" lIns="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1000"/>
              </a:spcBef>
              <a:buFont typeface="Arial" panose="020B0604020202020204" pitchFamily="34" charset="0"/>
              <a:buNone/>
            </a:pPr>
            <a:r>
              <a:rPr lang="en-US" sz="1600" b="1">
                <a:solidFill>
                  <a:srgbClr val="0078D4"/>
                </a:solidFill>
                <a:latin typeface="Segoe UI Semibold" panose="020B0502040204020203" pitchFamily="34" charset="0"/>
                <a:cs typeface="Segoe UI Semibold" panose="020B0502040204020203" pitchFamily="34" charset="0"/>
              </a:rPr>
              <a:t>Interpret the Microsoft Copilot Dashboard data</a:t>
            </a:r>
          </a:p>
        </p:txBody>
      </p:sp>
      <p:sp>
        <p:nvSpPr>
          <p:cNvPr id="6" name="Text Placeholder 15">
            <a:extLst>
              <a:ext uri="{FF2B5EF4-FFF2-40B4-BE49-F238E27FC236}">
                <a16:creationId xmlns:a16="http://schemas.microsoft.com/office/drawing/2014/main" id="{29545C26-C56A-BFCC-C718-D63B8D895463}"/>
              </a:ext>
            </a:extLst>
          </p:cNvPr>
          <p:cNvSpPr>
            <a:spLocks noGrp="1"/>
          </p:cNvSpPr>
          <p:nvPr>
            <p:ph type="body" sz="quarter" idx="4294967295"/>
          </p:nvPr>
        </p:nvSpPr>
        <p:spPr>
          <a:xfrm>
            <a:off x="588963" y="1642939"/>
            <a:ext cx="6014750" cy="1928074"/>
          </a:xfrm>
        </p:spPr>
        <p:txBody>
          <a:bodyPr lIns="0">
            <a:noAutofit/>
          </a:bodyPr>
          <a:lstStyle/>
          <a:p>
            <a:pPr marL="11112" marR="0" lvl="1" indent="0" fontAlgn="auto">
              <a:spcBef>
                <a:spcPts val="1000"/>
              </a:spcBef>
              <a:buClrTx/>
              <a:buSzTx/>
              <a:buNone/>
              <a:defRPr/>
            </a:pPr>
            <a:r>
              <a:rPr lang="en-US" sz="1200" dirty="0">
                <a:latin typeface="Segoe UI" panose="020B0502040204020203" pitchFamily="34" charset="0"/>
                <a:cs typeface="Segoe UI" panose="020B0502040204020203" pitchFamily="34" charset="0"/>
              </a:rPr>
              <a:t>In the </a:t>
            </a:r>
            <a:r>
              <a:rPr lang="en-US" sz="1200" dirty="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Readiness tab</a:t>
            </a:r>
            <a:r>
              <a:rPr lang="en-US" sz="1200" dirty="0">
                <a:latin typeface="Segoe UI" panose="020B0502040204020203" pitchFamily="34" charset="0"/>
                <a:cs typeface="Segoe UI" panose="020B0502040204020203" pitchFamily="34" charset="0"/>
              </a:rPr>
              <a:t>, you assess your organization’s overall readiness for Copilot rollout based on technical eligibility requirements and overall Microsoft 365 app usage.</a:t>
            </a:r>
          </a:p>
          <a:p>
            <a:pPr marL="11112" marR="0" lvl="1" indent="0" fontAlgn="auto">
              <a:spcBef>
                <a:spcPts val="1000"/>
              </a:spcBef>
              <a:buClrTx/>
              <a:buSzTx/>
              <a:buNone/>
              <a:defRPr/>
            </a:pPr>
            <a:r>
              <a:rPr lang="en-US" sz="1200" dirty="0">
                <a:latin typeface="Segoe UI" panose="020B0502040204020203" pitchFamily="34" charset="0"/>
                <a:cs typeface="Segoe UI" panose="020B0502040204020203" pitchFamily="34" charset="0"/>
              </a:rPr>
              <a:t>In the </a:t>
            </a:r>
            <a:r>
              <a:rPr lang="en-US" sz="1200" dirty="0">
                <a:solidFill>
                  <a:srgbClr val="0078D4"/>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Adoption tab</a:t>
            </a:r>
            <a:r>
              <a:rPr lang="en-US" sz="1200" dirty="0">
                <a:latin typeface="Segoe UI" panose="020B0502040204020203" pitchFamily="34" charset="0"/>
                <a:cs typeface="Segoe UI" panose="020B0502040204020203" pitchFamily="34" charset="0"/>
              </a:rPr>
              <a:t>, you track user adoption trends per Microsoft 365 app and understand how employees are using Copilot features.</a:t>
            </a:r>
          </a:p>
          <a:p>
            <a:pPr marL="11112" marR="0" lvl="1" indent="0" fontAlgn="auto">
              <a:spcBef>
                <a:spcPts val="1000"/>
              </a:spcBef>
              <a:buClrTx/>
              <a:buSzTx/>
              <a:buNone/>
              <a:defRPr/>
            </a:pPr>
            <a:r>
              <a:rPr lang="en-US" sz="1200" dirty="0">
                <a:latin typeface="Segoe UI" panose="020B0502040204020203" pitchFamily="34" charset="0"/>
                <a:cs typeface="Segoe UI" panose="020B0502040204020203" pitchFamily="34" charset="0"/>
              </a:rPr>
              <a:t>In the </a:t>
            </a:r>
            <a:r>
              <a:rPr lang="en-US" sz="1200" dirty="0">
                <a:solidFill>
                  <a:srgbClr val="0078D4"/>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Impact tab</a:t>
            </a:r>
            <a:r>
              <a:rPr lang="en-US" sz="1200" dirty="0">
                <a:latin typeface="Segoe UI" panose="020B0502040204020203" pitchFamily="34" charset="0"/>
                <a:cs typeface="Segoe UI" panose="020B0502040204020203" pitchFamily="34" charset="0"/>
              </a:rPr>
              <a:t>, you gain visibility into total Copilot assisted hours, time savings and behavioral changes between active Copilot users and non-Copilot users. </a:t>
            </a:r>
          </a:p>
          <a:p>
            <a:pPr marL="11112" lvl="1" indent="0">
              <a:spcBef>
                <a:spcPts val="1000"/>
              </a:spcBef>
              <a:buNone/>
              <a:defRPr/>
            </a:pPr>
            <a:r>
              <a:rPr lang="en-US" sz="1200" dirty="0"/>
              <a:t>The </a:t>
            </a:r>
            <a:r>
              <a:rPr lang="en-US" sz="1200" dirty="0">
                <a:solidFill>
                  <a:srgbClr val="0078D4"/>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Learning tab</a:t>
            </a:r>
            <a:r>
              <a:rPr lang="en-US" sz="1200" dirty="0">
                <a:solidFill>
                  <a:srgbClr val="0078D4"/>
                </a:solidFill>
                <a:latin typeface="Segoe UI" panose="020B0502040204020203" pitchFamily="34" charset="0"/>
                <a:cs typeface="Segoe UI" panose="020B0502040204020203" pitchFamily="34" charset="0"/>
              </a:rPr>
              <a:t> </a:t>
            </a:r>
            <a:r>
              <a:rPr lang="en-US" sz="1200" dirty="0"/>
              <a:t>provides information research around the impacts of AI on workplace productivity.</a:t>
            </a:r>
          </a:p>
        </p:txBody>
      </p:sp>
      <p:sp>
        <p:nvSpPr>
          <p:cNvPr id="3" name="Rounded Rectangle 1">
            <a:extLst>
              <a:ext uri="{FF2B5EF4-FFF2-40B4-BE49-F238E27FC236}">
                <a16:creationId xmlns:a16="http://schemas.microsoft.com/office/drawing/2014/main" id="{E73A2195-0F9A-6BB3-B151-4C83999FAF42}"/>
              </a:ext>
              <a:ext uri="{C183D7F6-B498-43B3-948B-1728B52AA6E4}">
                <adec:decorative xmlns:adec="http://schemas.microsoft.com/office/drawing/2017/decorative" val="0"/>
              </a:ext>
            </a:extLst>
          </p:cNvPr>
          <p:cNvSpPr/>
          <p:nvPr/>
        </p:nvSpPr>
        <p:spPr bwMode="auto">
          <a:xfrm>
            <a:off x="495299" y="3962400"/>
            <a:ext cx="6140275" cy="2181615"/>
          </a:xfrm>
          <a:prstGeom prst="roundRect">
            <a:avLst>
              <a:gd name="adj" fmla="val 7376"/>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Instruct users to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7">
                  <a:extLst>
                    <a:ext uri="{A12FA001-AC4F-418D-AE19-62706E023703}">
                      <ahyp:hlinkClr xmlns:ahyp="http://schemas.microsoft.com/office/drawing/2018/hyperlinkcolor" val="tx"/>
                    </a:ext>
                  </a:extLst>
                </a:hlinkClick>
              </a:rPr>
              <a:t>access the Copilot Dashboard in Teams or web app</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analyze the tabs</a:t>
            </a:r>
          </a:p>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Analyze Readiness, Adoption, and Impact tabs</a:t>
            </a:r>
          </a:p>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Follow the instructions on the Impact tab under Sentiment section to deliver a survey to users</a:t>
            </a:r>
          </a:p>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8">
                  <a:extLst>
                    <a:ext uri="{A12FA001-AC4F-418D-AE19-62706E023703}">
                      <ahyp:hlinkClr xmlns:ahyp="http://schemas.microsoft.com/office/drawing/2018/hyperlinkcolor" val="tx"/>
                    </a:ext>
                  </a:extLst>
                </a:hlinkClick>
              </a:rPr>
              <a:t>Upload</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the survey results through the Microsoft 365 admin center to have them displayed in the Microsoft Copilot Dashboard</a:t>
            </a:r>
          </a:p>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Analyze insights on how users feel about the AI assistance they receive from Copilot</a:t>
            </a:r>
          </a:p>
        </p:txBody>
      </p:sp>
      <p:grpSp>
        <p:nvGrpSpPr>
          <p:cNvPr id="11" name="Group 10">
            <a:extLst>
              <a:ext uri="{FF2B5EF4-FFF2-40B4-BE49-F238E27FC236}">
                <a16:creationId xmlns:a16="http://schemas.microsoft.com/office/drawing/2014/main" id="{52212D9F-C69A-21E3-8780-E36DAE588389}"/>
              </a:ext>
              <a:ext uri="{C183D7F6-B498-43B3-948B-1728B52AA6E4}">
                <adec:decorative xmlns:adec="http://schemas.microsoft.com/office/drawing/2017/decorative" val="1"/>
              </a:ext>
            </a:extLst>
          </p:cNvPr>
          <p:cNvGrpSpPr/>
          <p:nvPr/>
        </p:nvGrpSpPr>
        <p:grpSpPr>
          <a:xfrm>
            <a:off x="5719563" y="3618959"/>
            <a:ext cx="748996" cy="748996"/>
            <a:chOff x="5172928" y="4167694"/>
            <a:chExt cx="748996" cy="748996"/>
          </a:xfrm>
        </p:grpSpPr>
        <p:sp>
          <p:nvSpPr>
            <p:cNvPr id="12" name="Oval 1091_1">
              <a:extLst>
                <a:ext uri="{FF2B5EF4-FFF2-40B4-BE49-F238E27FC236}">
                  <a16:creationId xmlns:a16="http://schemas.microsoft.com/office/drawing/2014/main" id="{FCA3C2BD-48A4-1810-22BC-A1BAA6713172}"/>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4" name="Freeform: Shape 19">
              <a:extLst>
                <a:ext uri="{FF2B5EF4-FFF2-40B4-BE49-F238E27FC236}">
                  <a16:creationId xmlns:a16="http://schemas.microsoft.com/office/drawing/2014/main" id="{392BF42E-6530-8AB2-E340-36385D97230D}"/>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23" name="Oval 1091_1">
            <a:extLst>
              <a:ext uri="{FF2B5EF4-FFF2-40B4-BE49-F238E27FC236}">
                <a16:creationId xmlns:a16="http://schemas.microsoft.com/office/drawing/2014/main" id="{4D8ECC48-FAC0-7F49-3784-9E34E5AB610C}"/>
              </a:ext>
              <a:ext uri="{C183D7F6-B498-43B3-948B-1728B52AA6E4}">
                <adec:decorative xmlns:adec="http://schemas.microsoft.com/office/drawing/2017/decorative" val="0"/>
              </a:ext>
            </a:extLst>
          </p:cNvPr>
          <p:cNvSpPr/>
          <p:nvPr/>
        </p:nvSpPr>
        <p:spPr bwMode="auto">
          <a:xfrm>
            <a:off x="7564157" y="2967732"/>
            <a:ext cx="1238319" cy="3038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j-lt"/>
                <a:cs typeface="Segoe UI Semibold"/>
              </a:rPr>
              <a:t>Readiness</a:t>
            </a:r>
          </a:p>
        </p:txBody>
      </p:sp>
      <p:pic>
        <p:nvPicPr>
          <p:cNvPr id="19" name="Picture 18" descr="A screenshot of readiness stats">
            <a:extLst>
              <a:ext uri="{FF2B5EF4-FFF2-40B4-BE49-F238E27FC236}">
                <a16:creationId xmlns:a16="http://schemas.microsoft.com/office/drawing/2014/main" id="{2D472B7B-9D7F-9680-A534-592A7529535D}"/>
              </a:ext>
              <a:ext uri="{C183D7F6-B498-43B3-948B-1728B52AA6E4}">
                <adec:decorative xmlns:adec="http://schemas.microsoft.com/office/drawing/2017/decorative" val="0"/>
              </a:ext>
            </a:extLst>
          </p:cNvPr>
          <p:cNvPicPr>
            <a:picLocks noChangeAspect="1"/>
          </p:cNvPicPr>
          <p:nvPr/>
        </p:nvPicPr>
        <p:blipFill>
          <a:blip r:embed="rId9"/>
          <a:srcRect l="1596" t="6425" r="5034" b="11341"/>
          <a:stretch/>
        </p:blipFill>
        <p:spPr>
          <a:xfrm>
            <a:off x="7576513" y="1673996"/>
            <a:ext cx="3867795" cy="1177404"/>
          </a:xfrm>
          <a:prstGeom prst="roundRect">
            <a:avLst>
              <a:gd name="adj" fmla="val 2430"/>
            </a:avLst>
          </a:prstGeom>
          <a:solidFill>
            <a:schemeClr val="bg1"/>
          </a:solidFill>
          <a:ln>
            <a:solidFill>
              <a:schemeClr val="bg1">
                <a:lumMod val="75000"/>
              </a:schemeClr>
            </a:solidFill>
          </a:ln>
          <a:effectLst/>
        </p:spPr>
      </p:pic>
      <p:sp>
        <p:nvSpPr>
          <p:cNvPr id="21" name="Oval 1091_1">
            <a:extLst>
              <a:ext uri="{FF2B5EF4-FFF2-40B4-BE49-F238E27FC236}">
                <a16:creationId xmlns:a16="http://schemas.microsoft.com/office/drawing/2014/main" id="{97ED86D9-1BFE-87D0-9B38-378E611EE994}"/>
              </a:ext>
              <a:ext uri="{C183D7F6-B498-43B3-948B-1728B52AA6E4}">
                <adec:decorative xmlns:adec="http://schemas.microsoft.com/office/drawing/2017/decorative" val="0"/>
              </a:ext>
            </a:extLst>
          </p:cNvPr>
          <p:cNvSpPr/>
          <p:nvPr/>
        </p:nvSpPr>
        <p:spPr bwMode="auto">
          <a:xfrm>
            <a:off x="7564157" y="5778177"/>
            <a:ext cx="1225963" cy="3038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j-lt"/>
                <a:cs typeface="Segoe UI Semibold"/>
              </a:rPr>
              <a:t>Adoption</a:t>
            </a:r>
          </a:p>
        </p:txBody>
      </p:sp>
      <p:pic>
        <p:nvPicPr>
          <p:cNvPr id="13" name="Picture 12" descr="A screenshot of adoptions stats">
            <a:extLst>
              <a:ext uri="{FF2B5EF4-FFF2-40B4-BE49-F238E27FC236}">
                <a16:creationId xmlns:a16="http://schemas.microsoft.com/office/drawing/2014/main" id="{2F857DB8-39A6-3623-08DE-FC1FF7A43776}"/>
              </a:ext>
              <a:ext uri="{C183D7F6-B498-43B3-948B-1728B52AA6E4}">
                <adec:decorative xmlns:adec="http://schemas.microsoft.com/office/drawing/2017/decorative" val="0"/>
              </a:ext>
            </a:extLst>
          </p:cNvPr>
          <p:cNvPicPr>
            <a:picLocks noChangeAspect="1"/>
          </p:cNvPicPr>
          <p:nvPr/>
        </p:nvPicPr>
        <p:blipFill rotWithShape="1">
          <a:blip r:embed="rId10"/>
          <a:srcRect l="75779" t="23999" r="1074" b="5456"/>
          <a:stretch/>
        </p:blipFill>
        <p:spPr>
          <a:xfrm>
            <a:off x="7576513" y="3571013"/>
            <a:ext cx="1225963" cy="2097205"/>
          </a:xfrm>
          <a:prstGeom prst="roundRect">
            <a:avLst>
              <a:gd name="adj" fmla="val 7848"/>
            </a:avLst>
          </a:prstGeom>
          <a:solidFill>
            <a:schemeClr val="bg1"/>
          </a:solidFill>
          <a:ln>
            <a:solidFill>
              <a:schemeClr val="bg1">
                <a:lumMod val="75000"/>
              </a:schemeClr>
            </a:solidFill>
          </a:ln>
          <a:effectLst/>
        </p:spPr>
      </p:pic>
      <p:sp>
        <p:nvSpPr>
          <p:cNvPr id="22" name="Oval 1091_1">
            <a:extLst>
              <a:ext uri="{FF2B5EF4-FFF2-40B4-BE49-F238E27FC236}">
                <a16:creationId xmlns:a16="http://schemas.microsoft.com/office/drawing/2014/main" id="{DF3F362A-CD30-2F3A-2294-45F9BEC9EF2C}"/>
              </a:ext>
              <a:ext uri="{C183D7F6-B498-43B3-948B-1728B52AA6E4}">
                <adec:decorative xmlns:adec="http://schemas.microsoft.com/office/drawing/2017/decorative" val="0"/>
              </a:ext>
            </a:extLst>
          </p:cNvPr>
          <p:cNvSpPr/>
          <p:nvPr/>
        </p:nvSpPr>
        <p:spPr bwMode="auto">
          <a:xfrm>
            <a:off x="8918379" y="5778177"/>
            <a:ext cx="1225963" cy="3038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j-lt"/>
                <a:cs typeface="Segoe UI Semibold"/>
              </a:rPr>
              <a:t>Impact</a:t>
            </a:r>
          </a:p>
        </p:txBody>
      </p:sp>
      <p:sp>
        <p:nvSpPr>
          <p:cNvPr id="16" name="Rectangle: Rounded Corners 10" descr="A screenshot of impact stats">
            <a:extLst>
              <a:ext uri="{FF2B5EF4-FFF2-40B4-BE49-F238E27FC236}">
                <a16:creationId xmlns:a16="http://schemas.microsoft.com/office/drawing/2014/main" id="{59E28C99-B473-6C47-C3EC-D5614563757E}"/>
              </a:ext>
              <a:ext uri="{C183D7F6-B498-43B3-948B-1728B52AA6E4}">
                <adec:decorative xmlns:adec="http://schemas.microsoft.com/office/drawing/2017/decorative" val="0"/>
              </a:ext>
            </a:extLst>
          </p:cNvPr>
          <p:cNvSpPr/>
          <p:nvPr/>
        </p:nvSpPr>
        <p:spPr bwMode="auto">
          <a:xfrm>
            <a:off x="8844377" y="3571013"/>
            <a:ext cx="2599931" cy="2097205"/>
          </a:xfrm>
          <a:prstGeom prst="roundRect">
            <a:avLst>
              <a:gd name="adj" fmla="val 5751"/>
            </a:avLst>
          </a:prstGeom>
          <a:blipFill dpi="0" rotWithShape="1">
            <a:blip r:embed="rId11">
              <a:extLst>
                <a:ext uri="{28A0092B-C50C-407E-A947-70E740481C1C}">
                  <a14:useLocalDpi xmlns:a14="http://schemas.microsoft.com/office/drawing/2010/main" val="0"/>
                </a:ext>
              </a:extLst>
            </a:blip>
            <a:srcRect/>
            <a:stretch>
              <a:fillRect l="-2603" t="-1746" r="-1559" b="-2547"/>
            </a:stretch>
          </a:blip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 name="Graphic 16">
            <a:extLst>
              <a:ext uri="{FF2B5EF4-FFF2-40B4-BE49-F238E27FC236}">
                <a16:creationId xmlns:a16="http://schemas.microsoft.com/office/drawing/2014/main" id="{D8FF4113-7D25-1C93-9207-B996A65B47D4}"/>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21196" y="255696"/>
            <a:ext cx="323566" cy="323566"/>
          </a:xfrm>
          <a:prstGeom prst="rect">
            <a:avLst/>
          </a:prstGeom>
        </p:spPr>
      </p:pic>
    </p:spTree>
    <p:extLst>
      <p:ext uri="{BB962C8B-B14F-4D97-AF65-F5344CB8AC3E}">
        <p14:creationId xmlns:p14="http://schemas.microsoft.com/office/powerpoint/2010/main" val="229589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B4F56-1897-4314-B37E-3B5707DCEAAE}"/>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EE98AC5C-5BDB-C268-1C67-046CAD5A0479}"/>
              </a:ext>
            </a:extLst>
          </p:cNvPr>
          <p:cNvSpPr>
            <a:spLocks noGrp="1"/>
          </p:cNvSpPr>
          <p:nvPr>
            <p:ph type="title"/>
          </p:nvPr>
        </p:nvSpPr>
        <p:spPr>
          <a:xfrm>
            <a:off x="495298" y="585216"/>
            <a:ext cx="8753805" cy="861774"/>
          </a:xfrm>
        </p:spPr>
        <p:txBody>
          <a:bodyPr>
            <a:noAutofit/>
          </a:bodyPr>
          <a:lstStyle/>
          <a:p>
            <a:r>
              <a:rPr lang="en-US" sz="3200" dirty="0"/>
              <a:t>Extend &amp; optimize: Design, build, and deploy custom agents</a:t>
            </a:r>
          </a:p>
        </p:txBody>
      </p:sp>
      <p:grpSp>
        <p:nvGrpSpPr>
          <p:cNvPr id="3" name="Group 2" descr="Shared activity icon.">
            <a:extLst>
              <a:ext uri="{FF2B5EF4-FFF2-40B4-BE49-F238E27FC236}">
                <a16:creationId xmlns:a16="http://schemas.microsoft.com/office/drawing/2014/main" id="{1E760714-CC2D-7282-0E4E-3C343293DFCA}"/>
              </a:ext>
            </a:extLst>
          </p:cNvPr>
          <p:cNvGrpSpPr/>
          <p:nvPr/>
        </p:nvGrpSpPr>
        <p:grpSpPr>
          <a:xfrm>
            <a:off x="10122551" y="187953"/>
            <a:ext cx="2069451" cy="459051"/>
            <a:chOff x="10122551" y="187953"/>
            <a:chExt cx="2069451" cy="459051"/>
          </a:xfrm>
        </p:grpSpPr>
        <p:sp>
          <p:nvSpPr>
            <p:cNvPr id="15" name="Round Same Side Corner Rectangle 14" descr="Shared activity icon.">
              <a:extLst>
                <a:ext uri="{FF2B5EF4-FFF2-40B4-BE49-F238E27FC236}">
                  <a16:creationId xmlns:a16="http://schemas.microsoft.com/office/drawing/2014/main" id="{C91AF040-3AE8-8758-5509-D50550251512}"/>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6" name="Graphic 15">
              <a:extLst>
                <a:ext uri="{FF2B5EF4-FFF2-40B4-BE49-F238E27FC236}">
                  <a16:creationId xmlns:a16="http://schemas.microsoft.com/office/drawing/2014/main" id="{AE39DEE7-97FE-541E-3285-F021737E0E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21196" y="255696"/>
              <a:ext cx="323566" cy="323566"/>
            </a:xfrm>
            <a:prstGeom prst="rect">
              <a:avLst/>
            </a:prstGeom>
          </p:spPr>
        </p:pic>
        <p:sp>
          <p:nvSpPr>
            <p:cNvPr id="17" name="Rectangle 16">
              <a:extLst>
                <a:ext uri="{FF2B5EF4-FFF2-40B4-BE49-F238E27FC236}">
                  <a16:creationId xmlns:a16="http://schemas.microsoft.com/office/drawing/2014/main" id="{1EC4B43F-EFD8-FF70-A4F0-AB7495CDC9DD}"/>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2" name="Text Placeholder 1">
            <a:extLst>
              <a:ext uri="{FF2B5EF4-FFF2-40B4-BE49-F238E27FC236}">
                <a16:creationId xmlns:a16="http://schemas.microsoft.com/office/drawing/2014/main" id="{2E9E99BF-0E18-4041-83C8-DA27A34A119D}"/>
              </a:ext>
            </a:extLst>
          </p:cNvPr>
          <p:cNvSpPr>
            <a:spLocks noGrp="1"/>
          </p:cNvSpPr>
          <p:nvPr>
            <p:ph type="body" sz="quarter" idx="4294967295"/>
          </p:nvPr>
        </p:nvSpPr>
        <p:spPr>
          <a:xfrm>
            <a:off x="588261" y="1528295"/>
            <a:ext cx="5043104" cy="368300"/>
          </a:xfrm>
        </p:spPr>
        <p:txBody>
          <a:bodyPr lIns="0">
            <a:normAutofit/>
          </a:bodyPr>
          <a:lstStyle/>
          <a:p>
            <a:pPr marL="0" lvl="1" indent="0">
              <a:lnSpc>
                <a:spcPct val="100000"/>
              </a:lnSpc>
              <a:spcBef>
                <a:spcPts val="1000"/>
              </a:spcBef>
              <a:buNone/>
            </a:pPr>
            <a:r>
              <a:rPr lang="en-US" sz="1600" b="1" dirty="0">
                <a:solidFill>
                  <a:srgbClr val="0078D4"/>
                </a:solidFill>
                <a:latin typeface="Segoe UI Semibold" panose="020B0502040204020203" pitchFamily="34" charset="0"/>
                <a:cs typeface="Segoe UI Semibold" panose="020B0502040204020203" pitchFamily="34" charset="0"/>
              </a:rPr>
              <a:t>Design and build custom agents</a:t>
            </a:r>
          </a:p>
        </p:txBody>
      </p:sp>
      <p:sp>
        <p:nvSpPr>
          <p:cNvPr id="6" name="Text Placeholder 15">
            <a:extLst>
              <a:ext uri="{FF2B5EF4-FFF2-40B4-BE49-F238E27FC236}">
                <a16:creationId xmlns:a16="http://schemas.microsoft.com/office/drawing/2014/main" id="{E35C86A1-BCD5-A19D-85CA-5EED4C8B2647}"/>
              </a:ext>
            </a:extLst>
          </p:cNvPr>
          <p:cNvSpPr>
            <a:spLocks noGrp="1"/>
          </p:cNvSpPr>
          <p:nvPr>
            <p:ph type="body" sz="quarter" idx="4294967295"/>
          </p:nvPr>
        </p:nvSpPr>
        <p:spPr>
          <a:xfrm>
            <a:off x="588261" y="1896595"/>
            <a:ext cx="5318784" cy="2628247"/>
          </a:xfrm>
        </p:spPr>
        <p:txBody>
          <a:bodyPr lIns="0">
            <a:noAutofit/>
          </a:bodyPr>
          <a:lstStyle/>
          <a:p>
            <a:pPr marL="11112" marR="0" lvl="1" indent="0" fontAlgn="auto">
              <a:spcBef>
                <a:spcPts val="600"/>
              </a:spcBef>
              <a:spcAft>
                <a:spcPts val="0"/>
              </a:spcAft>
              <a:buClrTx/>
              <a:buSzTx/>
              <a:buNone/>
              <a:defRPr/>
            </a:pPr>
            <a:r>
              <a:rPr lang="en-US" sz="1200" dirty="0">
                <a:latin typeface="Segoe UI" panose="020B0502040204020203" pitchFamily="34" charset="0"/>
                <a:cs typeface="Segoe UI" panose="020B0502040204020203" pitchFamily="34" charset="0"/>
              </a:rPr>
              <a:t>To enhance the Microsoft 365 Copilot experience and cater to specific business requirements, you can create agents through connectors and plugins. Microsoft 365 Copilot Studio allows you to customize Copilot to work the way you need:</a:t>
            </a:r>
            <a:endParaRPr kumimoji="0" lang="en-US" sz="1200" b="0" i="0" u="none" strike="noStrike" kern="1200" cap="none" spc="0" normalizeH="0" baseline="0" noProof="0" dirty="0">
              <a:ln>
                <a:noFill/>
              </a:ln>
              <a:solidFill>
                <a:srgbClr val="392C55"/>
              </a:solidFill>
              <a:effectLst/>
              <a:uLnTx/>
              <a:uFillTx/>
              <a:latin typeface="Segoe Sans Display Semibold"/>
              <a:ea typeface="+mn-ea"/>
              <a:cs typeface="Segoe Sans Display Semibold" pitchFamily="2" charset="0"/>
            </a:endParaRPr>
          </a:p>
          <a:p>
            <a:pPr marL="358584" lvl="1" indent="-228600">
              <a:spcBef>
                <a:spcPts val="600"/>
              </a:spcBef>
              <a:spcAft>
                <a:spcPts val="200"/>
              </a:spcAft>
              <a:buClr>
                <a:schemeClr val="tx2"/>
              </a:buClr>
              <a:buFont typeface="+mj-lt"/>
              <a:buAutoNum type="arabicPeriod"/>
              <a:defRPr/>
            </a:pPr>
            <a:r>
              <a:rPr lang="en-US" sz="1200" dirty="0">
                <a:solidFill>
                  <a:srgbClr val="0078D4"/>
                </a:solidFill>
                <a:latin typeface="+mj-lt"/>
              </a:rPr>
              <a:t>Quickly and easily create your own conversational agents </a:t>
            </a:r>
            <a:r>
              <a:rPr lang="en-US" sz="1200" dirty="0">
                <a:solidFill>
                  <a:prstClr val="black"/>
                </a:solidFill>
                <a:cs typeface="Segoe UI" panose="020B0502040204020203" pitchFamily="34" charset="0"/>
              </a:rPr>
              <a:t>for customers or employees with an intuitive low-code tool</a:t>
            </a:r>
          </a:p>
          <a:p>
            <a:pPr marL="358584" lvl="1" indent="-228600">
              <a:spcBef>
                <a:spcPts val="600"/>
              </a:spcBef>
              <a:spcAft>
                <a:spcPts val="200"/>
              </a:spcAft>
              <a:buClr>
                <a:schemeClr val="tx2"/>
              </a:buClr>
              <a:buFont typeface="+mj-lt"/>
              <a:buAutoNum type="arabicPeriod"/>
              <a:defRPr/>
            </a:pPr>
            <a:r>
              <a:rPr lang="en-US" sz="1200" dirty="0">
                <a:solidFill>
                  <a:srgbClr val="0078D4"/>
                </a:solidFill>
                <a:latin typeface="+mj-lt"/>
              </a:rPr>
              <a:t>Connect Copilot to your data in CRM, ERP,  HCM, and more</a:t>
            </a:r>
            <a:r>
              <a:rPr lang="en-US" sz="1200" dirty="0">
                <a:solidFill>
                  <a:srgbClr val="0078D4"/>
                </a:solidFill>
                <a:latin typeface="+mj-lt"/>
                <a:cs typeface="Segoe UI" panose="020B0502040204020203" pitchFamily="34" charset="0"/>
              </a:rPr>
              <a:t> </a:t>
            </a:r>
            <a:r>
              <a:rPr lang="en-US" sz="1200" dirty="0">
                <a:solidFill>
                  <a:prstClr val="black"/>
                </a:solidFill>
                <a:cs typeface="Segoe UI" panose="020B0502040204020203" pitchFamily="34" charset="0"/>
              </a:rPr>
              <a:t>using 1,000+ Copilot connectors</a:t>
            </a:r>
          </a:p>
          <a:p>
            <a:pPr marL="358584" lvl="1" indent="-228600">
              <a:spcBef>
                <a:spcPts val="600"/>
              </a:spcBef>
              <a:spcAft>
                <a:spcPts val="200"/>
              </a:spcAft>
              <a:buClr>
                <a:schemeClr val="tx2"/>
              </a:buClr>
              <a:buFont typeface="+mj-lt"/>
              <a:buAutoNum type="arabicPeriod"/>
              <a:defRPr/>
            </a:pPr>
            <a:r>
              <a:rPr lang="en-US" sz="1200" dirty="0">
                <a:solidFill>
                  <a:srgbClr val="0078D4"/>
                </a:solidFill>
                <a:latin typeface="+mj-lt"/>
              </a:rPr>
              <a:t>Ground Copilot in your business data by enabling pre-built agents </a:t>
            </a:r>
            <a:r>
              <a:rPr lang="en-US" sz="1200" dirty="0">
                <a:solidFill>
                  <a:prstClr val="black"/>
                </a:solidFill>
                <a:cs typeface="Segoe UI" panose="020B0502040204020203" pitchFamily="34" charset="0"/>
              </a:rPr>
              <a:t>from the store</a:t>
            </a:r>
          </a:p>
          <a:p>
            <a:pPr marL="358584" lvl="1" indent="-228600">
              <a:spcBef>
                <a:spcPts val="600"/>
              </a:spcBef>
              <a:spcAft>
                <a:spcPts val="200"/>
              </a:spcAft>
              <a:buClr>
                <a:schemeClr val="tx2"/>
              </a:buClr>
              <a:buFont typeface="+mj-lt"/>
              <a:buAutoNum type="arabicPeriod"/>
              <a:defRPr/>
            </a:pPr>
            <a:r>
              <a:rPr lang="en-US" sz="1200" dirty="0">
                <a:solidFill>
                  <a:srgbClr val="0078D4"/>
                </a:solidFill>
                <a:latin typeface="+mj-lt"/>
              </a:rPr>
              <a:t>Configure Copilot responses to specific questions</a:t>
            </a:r>
            <a:r>
              <a:rPr lang="en-US" sz="1200" dirty="0">
                <a:solidFill>
                  <a:srgbClr val="8661C5"/>
                </a:solidFill>
                <a:latin typeface="+mj-lt"/>
              </a:rPr>
              <a:t> </a:t>
            </a:r>
            <a:r>
              <a:rPr lang="en-US" sz="1200" dirty="0">
                <a:solidFill>
                  <a:prstClr val="black"/>
                </a:solidFill>
                <a:cs typeface="Segoe UI" panose="020B0502040204020203" pitchFamily="34" charset="0"/>
              </a:rPr>
              <a:t>on topics like compliance, HR policies and more</a:t>
            </a:r>
          </a:p>
        </p:txBody>
      </p:sp>
      <p:sp>
        <p:nvSpPr>
          <p:cNvPr id="7" name="Rounded Rectangle 1">
            <a:extLst>
              <a:ext uri="{FF2B5EF4-FFF2-40B4-BE49-F238E27FC236}">
                <a16:creationId xmlns:a16="http://schemas.microsoft.com/office/drawing/2014/main" id="{2B997BE1-5B01-D50D-2B09-F303A81F7A86}"/>
              </a:ext>
              <a:ext uri="{C183D7F6-B498-43B3-948B-1728B52AA6E4}">
                <adec:decorative xmlns:adec="http://schemas.microsoft.com/office/drawing/2017/decorative" val="0"/>
              </a:ext>
            </a:extLst>
          </p:cNvPr>
          <p:cNvSpPr/>
          <p:nvPr/>
        </p:nvSpPr>
        <p:spPr bwMode="auto">
          <a:xfrm>
            <a:off x="495298" y="4781411"/>
            <a:ext cx="5481495" cy="1591639"/>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lvl="1" indent="-214313">
              <a:spcAft>
                <a:spcPts val="600"/>
              </a:spcAft>
              <a:buFont typeface="System Font Regular"/>
              <a:buChar char="・"/>
            </a:pPr>
            <a:r>
              <a:rPr lang="en-US" sz="1100" dirty="0">
                <a:solidFill>
                  <a:schemeClr val="tx1"/>
                </a:solidFill>
                <a:latin typeface="Segoe UI" panose="020B0502040204020203" pitchFamily="34" charset="0"/>
                <a:cs typeface="Segoe UI" panose="020B0502040204020203" pitchFamily="34" charset="0"/>
              </a:rPr>
              <a:t>Determine the path forward for extensibility with our </a:t>
            </a:r>
            <a:r>
              <a:rPr lang="en-US" sz="1100" dirty="0">
                <a:solidFill>
                  <a:schemeClr val="tx1"/>
                </a:solidFill>
                <a:latin typeface="Segoe UI" panose="020B0502040204020203" pitchFamily="34" charset="0"/>
                <a:cs typeface="Segoe UI" panose="020B0502040204020203" pitchFamily="34" charset="0"/>
                <a:hlinkClick r:id="rId6"/>
              </a:rPr>
              <a:t>decision guide</a:t>
            </a:r>
            <a:endParaRPr lang="en-US" sz="1100" dirty="0">
              <a:solidFill>
                <a:schemeClr val="tx1"/>
              </a:solidFill>
              <a:latin typeface="Segoe UI" panose="020B0502040204020203" pitchFamily="34" charset="0"/>
              <a:cs typeface="Segoe UI" panose="020B0502040204020203" pitchFamily="34" charset="0"/>
            </a:endParaRPr>
          </a:p>
          <a:p>
            <a:pPr marL="225425" lvl="1" indent="-214313">
              <a:spcAft>
                <a:spcPts val="600"/>
              </a:spcAft>
              <a:buFont typeface="System Font Regular"/>
              <a:buChar char="・"/>
            </a:pPr>
            <a:r>
              <a:rPr lang="en-US" sz="1100" dirty="0">
                <a:solidFill>
                  <a:schemeClr val="tx1"/>
                </a:solidFill>
                <a:latin typeface="Segoe UI" panose="020B0502040204020203" pitchFamily="34" charset="0"/>
                <a:cs typeface="Segoe UI" panose="020B0502040204020203" pitchFamily="34" charset="0"/>
              </a:rPr>
              <a:t>Try Teams toolkit with Teams AI Library at </a:t>
            </a:r>
            <a:r>
              <a:rPr lang="en-US" sz="1100" dirty="0">
                <a:solidFill>
                  <a:schemeClr val="tx1"/>
                </a:solidFill>
                <a:latin typeface="Segoe UI" panose="020B0502040204020203" pitchFamily="34" charset="0"/>
                <a:cs typeface="Segoe UI" panose="020B0502040204020203" pitchFamily="34" charset="0"/>
                <a:hlinkClick r:id="rId7"/>
              </a:rPr>
              <a:t>aka.ms/</a:t>
            </a:r>
            <a:r>
              <a:rPr lang="en-US" sz="1100" dirty="0" err="1">
                <a:solidFill>
                  <a:schemeClr val="tx1"/>
                </a:solidFill>
                <a:latin typeface="Segoe UI" panose="020B0502040204020203" pitchFamily="34" charset="0"/>
                <a:cs typeface="Segoe UI" panose="020B0502040204020203" pitchFamily="34" charset="0"/>
                <a:hlinkClick r:id="rId7"/>
              </a:rPr>
              <a:t>TryTeamsToolkit</a:t>
            </a:r>
            <a:endParaRPr lang="en-US" sz="1100" dirty="0">
              <a:solidFill>
                <a:schemeClr val="tx1"/>
              </a:solidFill>
              <a:latin typeface="Segoe UI" panose="020B0502040204020203" pitchFamily="34" charset="0"/>
              <a:cs typeface="Segoe UI" panose="020B0502040204020203" pitchFamily="34" charset="0"/>
            </a:endParaRPr>
          </a:p>
          <a:p>
            <a:pPr marL="225425" lvl="1" indent="-214313">
              <a:spcAft>
                <a:spcPts val="600"/>
              </a:spcAft>
              <a:buFont typeface="System Font Regular"/>
              <a:buChar char="・"/>
            </a:pPr>
            <a:r>
              <a:rPr lang="en-US" sz="1100" dirty="0">
                <a:solidFill>
                  <a:schemeClr val="tx1"/>
                </a:solidFill>
                <a:latin typeface="Segoe UI" panose="020B0502040204020203" pitchFamily="34" charset="0"/>
                <a:cs typeface="Segoe UI" panose="020B0502040204020203" pitchFamily="34" charset="0"/>
              </a:rPr>
              <a:t>Don't miss a thing! Express your interest to receive an alert when extending Microsoft 365 Copilot with custom agents built with Microsoft Copilot Studio is in Public Preview and try it out yourself. Sign up here: </a:t>
            </a:r>
            <a:r>
              <a:rPr lang="en-US" sz="1100" dirty="0">
                <a:solidFill>
                  <a:schemeClr val="tx1"/>
                </a:solidFill>
                <a:latin typeface="Segoe UI" panose="020B0502040204020203" pitchFamily="34" charset="0"/>
                <a:cs typeface="Segoe UI" panose="020B0502040204020203" pitchFamily="34" charset="0"/>
                <a:hlinkClick r:id="rId8"/>
              </a:rPr>
              <a:t>aka.ms/</a:t>
            </a:r>
            <a:r>
              <a:rPr lang="en-US" sz="1100" dirty="0" err="1">
                <a:solidFill>
                  <a:schemeClr val="tx1"/>
                </a:solidFill>
                <a:latin typeface="Segoe UI" panose="020B0502040204020203" pitchFamily="34" charset="0"/>
                <a:cs typeface="Segoe UI" panose="020B0502040204020203" pitchFamily="34" charset="0"/>
                <a:hlinkClick r:id="rId8"/>
              </a:rPr>
              <a:t>TryCopilotAgents</a:t>
            </a:r>
            <a:endParaRPr lang="en-US" sz="1100" dirty="0">
              <a:solidFill>
                <a:schemeClr val="tx1"/>
              </a:solidFill>
              <a:latin typeface="Segoe UI" panose="020B0502040204020203" pitchFamily="34" charset="0"/>
              <a:cs typeface="Segoe UI" panose="020B0502040204020203" pitchFamily="34" charset="0"/>
            </a:endParaRPr>
          </a:p>
          <a:p>
            <a:pPr marL="225425" lvl="1" indent="-214313">
              <a:spcAft>
                <a:spcPts val="600"/>
              </a:spcAft>
              <a:buFont typeface="System Font Regular"/>
              <a:buChar char="・"/>
            </a:pPr>
            <a:r>
              <a:rPr lang="en-US" sz="1100" dirty="0">
                <a:solidFill>
                  <a:schemeClr val="tx1"/>
                </a:solidFill>
                <a:latin typeface="Segoe UI" panose="020B0502040204020203" pitchFamily="34" charset="0"/>
                <a:cs typeface="Segoe UI" panose="020B0502040204020203" pitchFamily="34" charset="0"/>
              </a:rPr>
              <a:t>To learn more, go to </a:t>
            </a:r>
            <a:r>
              <a:rPr lang="nn-NO" sz="1100" dirty="0">
                <a:solidFill>
                  <a:schemeClr val="tx1"/>
                </a:solidFill>
                <a:latin typeface="Segoe UI" panose="020B0502040204020203" pitchFamily="34" charset="0"/>
                <a:cs typeface="Segoe UI" panose="020B0502040204020203" pitchFamily="34" charset="0"/>
                <a:hlinkClick r:id="rId9"/>
              </a:rPr>
              <a:t>Extend Microsoft Microsoft 365 Copilot | Microsoft Learn</a:t>
            </a:r>
            <a:endParaRPr lang="en-US" sz="1100" dirty="0">
              <a:solidFill>
                <a:schemeClr val="tx1"/>
              </a:solidFill>
              <a:latin typeface="Segoe UI" panose="020B0502040204020203" pitchFamily="34" charset="0"/>
              <a:cs typeface="Segoe UI" panose="020B0502040204020203" pitchFamily="34" charset="0"/>
            </a:endParaRPr>
          </a:p>
        </p:txBody>
      </p:sp>
      <p:pic>
        <p:nvPicPr>
          <p:cNvPr id="4" name="1130 - Copilot Studio" descr="video demo of Copilot Studio&#10;">
            <a:hlinkClick r:id="" action="ppaction://media"/>
            <a:extLst>
              <a:ext uri="{FF2B5EF4-FFF2-40B4-BE49-F238E27FC236}">
                <a16:creationId xmlns:a16="http://schemas.microsoft.com/office/drawing/2014/main" id="{F2725667-632F-BC1B-4F96-B0F2C5A1F995}"/>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0AF107E7-8AC4-48BD-AE29-D62088D0AEDA}" label="Dummy 4 (1)" lang="" r:embed="rId10"/>
                        </p173:trackLst>
                      </p173:tracksInfo>
                    </p:ext>
                  </p14:extLst>
                </p14:media>
              </p:ext>
            </p:extLst>
          </p:nvPr>
        </p:nvPicPr>
        <p:blipFill>
          <a:blip r:embed="rId11"/>
          <a:stretch>
            <a:fillRect/>
          </a:stretch>
        </p:blipFill>
        <p:spPr>
          <a:xfrm>
            <a:off x="6241824" y="1364633"/>
            <a:ext cx="5501659" cy="3166899"/>
          </a:xfrm>
          <a:prstGeom prst="rect">
            <a:avLst/>
          </a:prstGeom>
        </p:spPr>
      </p:pic>
      <p:grpSp>
        <p:nvGrpSpPr>
          <p:cNvPr id="8" name="Group 7">
            <a:extLst>
              <a:ext uri="{FF2B5EF4-FFF2-40B4-BE49-F238E27FC236}">
                <a16:creationId xmlns:a16="http://schemas.microsoft.com/office/drawing/2014/main" id="{B5822129-FEAB-7E9C-E785-7D49CF74136F}"/>
              </a:ext>
              <a:ext uri="{C183D7F6-B498-43B3-948B-1728B52AA6E4}">
                <adec:decorative xmlns:adec="http://schemas.microsoft.com/office/drawing/2017/decorative" val="1"/>
              </a:ext>
            </a:extLst>
          </p:cNvPr>
          <p:cNvGrpSpPr/>
          <p:nvPr/>
        </p:nvGrpSpPr>
        <p:grpSpPr>
          <a:xfrm>
            <a:off x="5115655" y="4331806"/>
            <a:ext cx="748996" cy="748996"/>
            <a:chOff x="5172928" y="4167694"/>
            <a:chExt cx="748996" cy="748996"/>
          </a:xfrm>
        </p:grpSpPr>
        <p:sp>
          <p:nvSpPr>
            <p:cNvPr id="9" name="Oval 1091_1">
              <a:extLst>
                <a:ext uri="{FF2B5EF4-FFF2-40B4-BE49-F238E27FC236}">
                  <a16:creationId xmlns:a16="http://schemas.microsoft.com/office/drawing/2014/main" id="{6B68AA52-C34D-75D9-F349-E89677512986}"/>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0" name="Freeform: Shape 19">
              <a:extLst>
                <a:ext uri="{FF2B5EF4-FFF2-40B4-BE49-F238E27FC236}">
                  <a16:creationId xmlns:a16="http://schemas.microsoft.com/office/drawing/2014/main" id="{361B7426-EC08-0EC7-42C7-BBF67180FF26}"/>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Tree>
    <p:extLst>
      <p:ext uri="{BB962C8B-B14F-4D97-AF65-F5344CB8AC3E}">
        <p14:creationId xmlns:p14="http://schemas.microsoft.com/office/powerpoint/2010/main" val="295514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6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C0B03-293B-0BD6-FB3A-C5EACAD39702}"/>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2844785C-7F1C-AC7B-AAD7-0B64D9A1199C}"/>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7614136" y="1300648"/>
            <a:ext cx="4077008" cy="2293317"/>
          </a:xfrm>
          <a:prstGeom prst="roundRect">
            <a:avLst>
              <a:gd name="adj" fmla="val 2430"/>
            </a:avLst>
          </a:prstGeom>
          <a:solidFill>
            <a:schemeClr val="bg1"/>
          </a:solidFill>
          <a:ln>
            <a:solidFill>
              <a:schemeClr val="bg1">
                <a:lumMod val="75000"/>
              </a:schemeClr>
            </a:solidFill>
          </a:ln>
          <a:effectLst/>
        </p:spPr>
      </p:pic>
      <p:sp>
        <p:nvSpPr>
          <p:cNvPr id="5" name="Rounded Rectangle 1">
            <a:extLst>
              <a:ext uri="{FF2B5EF4-FFF2-40B4-BE49-F238E27FC236}">
                <a16:creationId xmlns:a16="http://schemas.microsoft.com/office/drawing/2014/main" id="{F99D51E6-B275-6740-4575-A0258F1189F0}"/>
              </a:ext>
              <a:ext uri="{C183D7F6-B498-43B3-948B-1728B52AA6E4}">
                <adec:decorative xmlns:adec="http://schemas.microsoft.com/office/drawing/2017/decorative" val="1"/>
              </a:ext>
            </a:extLst>
          </p:cNvPr>
          <p:cNvSpPr/>
          <p:nvPr/>
        </p:nvSpPr>
        <p:spPr bwMode="auto">
          <a:xfrm>
            <a:off x="495298" y="4759820"/>
            <a:ext cx="6546633" cy="1595582"/>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lvl="1" indent="-214313">
              <a:lnSpc>
                <a:spcPct val="90000"/>
              </a:lnSpc>
              <a:spcBef>
                <a:spcPts val="1000"/>
              </a:spcBef>
              <a:buFont typeface="System Font Regular"/>
              <a:buChar char="・"/>
              <a:defRPr/>
            </a:pPr>
            <a:r>
              <a:rPr lang="en-US" sz="1200" dirty="0">
                <a:solidFill>
                  <a:schemeClr val="tx1"/>
                </a:solidFill>
                <a:latin typeface="Segoe UI" panose="020B0502040204020203" pitchFamily="34" charset="0"/>
                <a:cs typeface="Segoe UI" panose="020B0502040204020203" pitchFamily="34" charset="0"/>
              </a:rPr>
              <a:t>The latest workshop materials are published on GitHub at </a:t>
            </a:r>
            <a:r>
              <a:rPr lang="en-US" sz="1200" dirty="0">
                <a:solidFill>
                  <a:schemeClr val="tx1"/>
                </a:solidFill>
                <a:latin typeface="Segoe UI" panose="020B0502040204020203" pitchFamily="34" charset="0"/>
                <a:cs typeface="Segoe UI" panose="020B0502040204020203" pitchFamily="34" charset="0"/>
                <a:hlinkClick r:id="rId3"/>
              </a:rPr>
              <a:t>aka.ms/</a:t>
            </a:r>
            <a:r>
              <a:rPr lang="en-US" sz="1200" dirty="0" err="1">
                <a:solidFill>
                  <a:schemeClr val="tx1"/>
                </a:solidFill>
                <a:latin typeface="Segoe UI" panose="020B0502040204020203" pitchFamily="34" charset="0"/>
                <a:cs typeface="Segoe UI" panose="020B0502040204020203" pitchFamily="34" charset="0"/>
                <a:hlinkClick r:id="rId3"/>
              </a:rPr>
              <a:t>CopilotStudioWorkshop</a:t>
            </a:r>
            <a:endParaRPr lang="en-US" sz="1200" dirty="0">
              <a:solidFill>
                <a:schemeClr val="tx1"/>
              </a:solidFill>
              <a:latin typeface="Segoe UI" panose="020B0502040204020203" pitchFamily="34" charset="0"/>
              <a:cs typeface="Segoe UI" panose="020B0502040204020203" pitchFamily="34" charset="0"/>
            </a:endParaRPr>
          </a:p>
          <a:p>
            <a:pPr marL="225425" lvl="1" indent="-214313">
              <a:lnSpc>
                <a:spcPct val="90000"/>
              </a:lnSpc>
              <a:spcBef>
                <a:spcPts val="1000"/>
              </a:spcBef>
              <a:buFont typeface="System Font Regular"/>
              <a:buChar char="・"/>
              <a:defRPr/>
            </a:pPr>
            <a:r>
              <a:rPr lang="en-US" sz="1200" dirty="0">
                <a:solidFill>
                  <a:schemeClr val="tx1"/>
                </a:solidFill>
                <a:latin typeface="Segoe UI" panose="020B0502040204020203" pitchFamily="34" charset="0"/>
                <a:cs typeface="Segoe UI" panose="020B0502040204020203" pitchFamily="34" charset="0"/>
              </a:rPr>
              <a:t>Access the learning path at </a:t>
            </a:r>
            <a:r>
              <a:rPr lang="en-US" sz="1200" dirty="0">
                <a:solidFill>
                  <a:schemeClr val="tx1"/>
                </a:solidFill>
                <a:latin typeface="Segoe UI" panose="020B0502040204020203" pitchFamily="34" charset="0"/>
                <a:cs typeface="Segoe UI" panose="020B0502040204020203" pitchFamily="34" charset="0"/>
                <a:hlinkClick r:id="rId4"/>
              </a:rPr>
              <a:t>aka.ms/</a:t>
            </a:r>
            <a:r>
              <a:rPr lang="en-US" sz="1200" dirty="0" err="1">
                <a:solidFill>
                  <a:schemeClr val="tx1"/>
                </a:solidFill>
                <a:latin typeface="Segoe UI" panose="020B0502040204020203" pitchFamily="34" charset="0"/>
                <a:cs typeface="Segoe UI" panose="020B0502040204020203" pitchFamily="34" charset="0"/>
                <a:hlinkClick r:id="rId4"/>
              </a:rPr>
              <a:t>CopilotStudioTraining</a:t>
            </a:r>
            <a:endParaRPr lang="en-US" sz="1200" dirty="0">
              <a:solidFill>
                <a:schemeClr val="tx1"/>
              </a:solidFill>
              <a:latin typeface="Segoe UI" panose="020B0502040204020203" pitchFamily="34" charset="0"/>
              <a:cs typeface="Segoe UI" panose="020B0502040204020203" pitchFamily="34" charset="0"/>
            </a:endParaRPr>
          </a:p>
          <a:p>
            <a:pPr marL="225425" lvl="1" indent="-214313">
              <a:lnSpc>
                <a:spcPct val="90000"/>
              </a:lnSpc>
              <a:spcBef>
                <a:spcPts val="1000"/>
              </a:spcBef>
              <a:buFont typeface="System Font Regular"/>
              <a:buChar char="・"/>
              <a:defRPr/>
            </a:pPr>
            <a:r>
              <a:rPr lang="en-US" sz="1200" dirty="0">
                <a:solidFill>
                  <a:schemeClr val="tx1"/>
                </a:solidFill>
                <a:latin typeface="Segoe UI" panose="020B0502040204020203" pitchFamily="34" charset="0"/>
                <a:cs typeface="Segoe UI" panose="020B0502040204020203" pitchFamily="34" charset="0"/>
              </a:rPr>
              <a:t>Sign up and attend Copilot Studio in a day events at </a:t>
            </a:r>
            <a:r>
              <a:rPr lang="en-US" sz="1200" dirty="0">
                <a:solidFill>
                  <a:schemeClr val="tx1"/>
                </a:solidFill>
                <a:latin typeface="Segoe UI" panose="020B0502040204020203" pitchFamily="34" charset="0"/>
                <a:cs typeface="Segoe UI" panose="020B0502040204020203" pitchFamily="34" charset="0"/>
                <a:hlinkClick r:id="rId5"/>
              </a:rPr>
              <a:t>aka.ms/</a:t>
            </a:r>
            <a:r>
              <a:rPr lang="en-US" sz="1200" dirty="0" err="1">
                <a:solidFill>
                  <a:schemeClr val="tx1"/>
                </a:solidFill>
                <a:latin typeface="Segoe UI" panose="020B0502040204020203" pitchFamily="34" charset="0"/>
                <a:cs typeface="Segoe UI" panose="020B0502040204020203" pitchFamily="34" charset="0"/>
                <a:hlinkClick r:id="rId5"/>
              </a:rPr>
              <a:t>CopilotStudioInADay</a:t>
            </a:r>
            <a:endParaRPr lang="en-US" sz="1200" dirty="0">
              <a:solidFill>
                <a:schemeClr val="tx1"/>
              </a:solidFill>
              <a:latin typeface="Segoe UI" panose="020B0502040204020203" pitchFamily="34" charset="0"/>
              <a:cs typeface="Segoe UI" panose="020B0502040204020203" pitchFamily="34" charset="0"/>
            </a:endParaRPr>
          </a:p>
          <a:p>
            <a:pPr marL="225425" lvl="1" indent="-214313">
              <a:lnSpc>
                <a:spcPct val="90000"/>
              </a:lnSpc>
              <a:spcBef>
                <a:spcPts val="1000"/>
              </a:spcBef>
              <a:buFont typeface="System Font Regular"/>
              <a:buChar char="・"/>
              <a:defRPr/>
            </a:pPr>
            <a:r>
              <a:rPr lang="en-US" sz="1200" dirty="0">
                <a:solidFill>
                  <a:schemeClr val="tx1"/>
                </a:solidFill>
                <a:latin typeface="Segoe UI" panose="020B0502040204020203" pitchFamily="34" charset="0"/>
                <a:cs typeface="Segoe UI" panose="020B0502040204020203" pitchFamily="34" charset="0"/>
              </a:rPr>
              <a:t>Check for latest content on </a:t>
            </a:r>
            <a:r>
              <a:rPr lang="en-US" sz="1200" dirty="0">
                <a:solidFill>
                  <a:schemeClr val="accent2"/>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Microsoft Power Platform Partner Hub</a:t>
            </a:r>
            <a:endParaRPr lang="en-US" sz="1200" dirty="0">
              <a:solidFill>
                <a:schemeClr val="accent2"/>
              </a:solidFill>
              <a:latin typeface="Segoe UI" panose="020B0502040204020203" pitchFamily="34" charset="0"/>
              <a:cs typeface="Segoe UI" panose="020B0502040204020203" pitchFamily="34" charset="0"/>
            </a:endParaRPr>
          </a:p>
        </p:txBody>
      </p:sp>
      <p:sp>
        <p:nvSpPr>
          <p:cNvPr id="20" name="Title 19">
            <a:extLst>
              <a:ext uri="{FF2B5EF4-FFF2-40B4-BE49-F238E27FC236}">
                <a16:creationId xmlns:a16="http://schemas.microsoft.com/office/drawing/2014/main" id="{6BEB4F3F-1278-C304-2933-F80C20B488D2}"/>
              </a:ext>
            </a:extLst>
          </p:cNvPr>
          <p:cNvSpPr>
            <a:spLocks noGrp="1"/>
          </p:cNvSpPr>
          <p:nvPr>
            <p:ph type="title"/>
          </p:nvPr>
        </p:nvSpPr>
        <p:spPr>
          <a:xfrm>
            <a:off x="501997" y="527707"/>
            <a:ext cx="11011601" cy="553998"/>
          </a:xfrm>
        </p:spPr>
        <p:txBody>
          <a:bodyPr>
            <a:normAutofit fontScale="90000"/>
          </a:bodyPr>
          <a:lstStyle/>
          <a:p>
            <a:r>
              <a:rPr lang="en-US" sz="3600" dirty="0"/>
              <a:t>Extend &amp; optimize: Build your own agents</a:t>
            </a:r>
          </a:p>
        </p:txBody>
      </p:sp>
      <p:sp>
        <p:nvSpPr>
          <p:cNvPr id="2" name="Text Placeholder 1">
            <a:extLst>
              <a:ext uri="{FF2B5EF4-FFF2-40B4-BE49-F238E27FC236}">
                <a16:creationId xmlns:a16="http://schemas.microsoft.com/office/drawing/2014/main" id="{A0570DE2-01DD-D935-6772-266C8CB751AC}"/>
              </a:ext>
            </a:extLst>
          </p:cNvPr>
          <p:cNvSpPr>
            <a:spLocks noGrp="1"/>
          </p:cNvSpPr>
          <p:nvPr>
            <p:ph type="body" sz="quarter" idx="4294967295"/>
          </p:nvPr>
        </p:nvSpPr>
        <p:spPr>
          <a:xfrm>
            <a:off x="588962" y="1195523"/>
            <a:ext cx="5595938" cy="338137"/>
          </a:xfrm>
        </p:spPr>
        <p:txBody>
          <a:bodyPr vert="horz" lIns="0" tIns="45720" rIns="91440" bIns="45720" rtlCol="0" anchor="t">
            <a:normAutofit/>
          </a:bodyPr>
          <a:lstStyle/>
          <a:p>
            <a:pPr marL="0" lvl="1" indent="0">
              <a:lnSpc>
                <a:spcPct val="100000"/>
              </a:lnSpc>
              <a:spcBef>
                <a:spcPts val="1000"/>
              </a:spcBef>
              <a:buNone/>
            </a:pPr>
            <a:r>
              <a:rPr lang="en-US" sz="1600" b="1" dirty="0">
                <a:solidFill>
                  <a:srgbClr val="0078D4"/>
                </a:solidFill>
                <a:latin typeface="Segoe UI Semibold"/>
                <a:cs typeface="Segoe UI Semibold"/>
              </a:rPr>
              <a:t>Copilot Studio</a:t>
            </a:r>
          </a:p>
        </p:txBody>
      </p:sp>
      <p:grpSp>
        <p:nvGrpSpPr>
          <p:cNvPr id="14" name="Group 13">
            <a:extLst>
              <a:ext uri="{FF2B5EF4-FFF2-40B4-BE49-F238E27FC236}">
                <a16:creationId xmlns:a16="http://schemas.microsoft.com/office/drawing/2014/main" id="{84D9FFD4-CED7-EABC-89C7-FD22C3B03861}"/>
              </a:ext>
              <a:ext uri="{C183D7F6-B498-43B3-948B-1728B52AA6E4}">
                <adec:decorative xmlns:adec="http://schemas.microsoft.com/office/drawing/2017/decorative" val="1"/>
              </a:ext>
            </a:extLst>
          </p:cNvPr>
          <p:cNvGrpSpPr/>
          <p:nvPr/>
        </p:nvGrpSpPr>
        <p:grpSpPr>
          <a:xfrm>
            <a:off x="6087666" y="4119223"/>
            <a:ext cx="748996" cy="748996"/>
            <a:chOff x="5172928" y="4167694"/>
            <a:chExt cx="748996" cy="748996"/>
          </a:xfrm>
        </p:grpSpPr>
        <p:sp>
          <p:nvSpPr>
            <p:cNvPr id="12" name="Oval 1091_1">
              <a:extLst>
                <a:ext uri="{FF2B5EF4-FFF2-40B4-BE49-F238E27FC236}">
                  <a16:creationId xmlns:a16="http://schemas.microsoft.com/office/drawing/2014/main" id="{3E5876A4-1F1A-BABB-7E04-4D029FDEA9F8}"/>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1" name="Freeform: Shape 19">
              <a:extLst>
                <a:ext uri="{FF2B5EF4-FFF2-40B4-BE49-F238E27FC236}">
                  <a16:creationId xmlns:a16="http://schemas.microsoft.com/office/drawing/2014/main" id="{728EAC57-356F-AA04-4427-F7DB3437FCEA}"/>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
        <p:nvSpPr>
          <p:cNvPr id="7" name="Text Placeholder 15">
            <a:extLst>
              <a:ext uri="{FF2B5EF4-FFF2-40B4-BE49-F238E27FC236}">
                <a16:creationId xmlns:a16="http://schemas.microsoft.com/office/drawing/2014/main" id="{CB83146F-F83C-A87D-80F5-BD06AD100C15}"/>
              </a:ext>
            </a:extLst>
          </p:cNvPr>
          <p:cNvSpPr txBox="1">
            <a:spLocks/>
          </p:cNvSpPr>
          <p:nvPr/>
        </p:nvSpPr>
        <p:spPr>
          <a:xfrm>
            <a:off x="588261" y="1600275"/>
            <a:ext cx="5954779" cy="3092930"/>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prstClr val="black"/>
                </a:solidFill>
                <a:effectLst/>
                <a:uLnTx/>
                <a:uFillTx/>
                <a:latin typeface="+mj-lt"/>
                <a:ea typeface="+mn-ea"/>
                <a:cs typeface="Segoe UI" panose="020B0502040204020203" pitchFamily="34" charset="0"/>
              </a:rPr>
              <a:t>Copilot Studio in a Day</a:t>
            </a:r>
          </a:p>
          <a:p>
            <a:pPr marL="11113" lvl="1" indent="0">
              <a:spcBef>
                <a:spcPts val="1000"/>
              </a:spcBef>
              <a:buNone/>
              <a:defRPr/>
            </a:pPr>
            <a:r>
              <a:rPr lang="en-US" sz="1200" dirty="0">
                <a:latin typeface="Segoe UI" panose="020B0502040204020203" pitchFamily="34" charset="0"/>
                <a:cs typeface="Segoe UI" panose="020B0502040204020203" pitchFamily="34" charset="0"/>
              </a:rPr>
              <a:t>½ day to 1 (one)-day hands-on workshop for subject matter experts and business users, covering the breadth of Microsoft Copilot Studio.</a:t>
            </a:r>
          </a:p>
          <a:p>
            <a:pPr marL="11113" lvl="1" indent="0">
              <a:spcBef>
                <a:spcPts val="1000"/>
              </a:spcBef>
              <a:buNone/>
              <a:defRPr/>
            </a:pPr>
            <a:r>
              <a:rPr kumimoji="0" lang="en-US" sz="1400" i="0" u="none" strike="noStrike" kern="1200" cap="none" spc="0" normalizeH="0" baseline="0" noProof="0" dirty="0">
                <a:ln>
                  <a:noFill/>
                </a:ln>
                <a:solidFill>
                  <a:prstClr val="black"/>
                </a:solidFill>
                <a:effectLst/>
                <a:uLnTx/>
                <a:uFillTx/>
                <a:latin typeface="+mj-lt"/>
                <a:ea typeface="+mn-ea"/>
                <a:cs typeface="Segoe UI" panose="020B0502040204020203" pitchFamily="34" charset="0"/>
              </a:rPr>
              <a:t>The goal is for customers to:</a:t>
            </a: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Have enough experience with the product to be able to understand the value and features currently in preview and how they could begin to use it</a:t>
            </a: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Understand how Copilot Studio differentiates from the competition and become Copilot Studio advocates in their organization</a:t>
            </a: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Know what the next steps are to learn more about Copilot Studio and become part of the community</a:t>
            </a: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To develop your own copilot for high-value scenarios</a:t>
            </a:r>
            <a:endPar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3" name="Picture 2" descr="QR code fo the Copilot Studio Workshop.">
            <a:extLst>
              <a:ext uri="{FF2B5EF4-FFF2-40B4-BE49-F238E27FC236}">
                <a16:creationId xmlns:a16="http://schemas.microsoft.com/office/drawing/2014/main" id="{ECC1ED58-5A27-9945-4941-12D6F5B8D44B}"/>
              </a:ext>
            </a:extLst>
          </p:cNvPr>
          <p:cNvPicPr>
            <a:picLocks noChangeAspect="1"/>
          </p:cNvPicPr>
          <p:nvPr/>
        </p:nvPicPr>
        <p:blipFill>
          <a:blip r:embed="rId7"/>
          <a:stretch>
            <a:fillRect/>
          </a:stretch>
        </p:blipFill>
        <p:spPr>
          <a:xfrm>
            <a:off x="7614136" y="3771623"/>
            <a:ext cx="4077008" cy="2293317"/>
          </a:xfrm>
          <a:prstGeom prst="roundRect">
            <a:avLst>
              <a:gd name="adj" fmla="val 2430"/>
            </a:avLst>
          </a:prstGeom>
          <a:solidFill>
            <a:schemeClr val="bg1"/>
          </a:solidFill>
          <a:ln>
            <a:solidFill>
              <a:schemeClr val="bg1">
                <a:lumMod val="75000"/>
              </a:schemeClr>
            </a:solidFill>
          </a:ln>
          <a:effectLst/>
        </p:spPr>
      </p:pic>
    </p:spTree>
    <p:extLst>
      <p:ext uri="{BB962C8B-B14F-4D97-AF65-F5344CB8AC3E}">
        <p14:creationId xmlns:p14="http://schemas.microsoft.com/office/powerpoint/2010/main" val="29933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E8A1B-8141-B2A4-94DD-327605F341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387D24-A485-99C5-9A06-5CA0DD67FAC5}"/>
              </a:ext>
            </a:extLst>
          </p:cNvPr>
          <p:cNvSpPr>
            <a:spLocks noGrp="1"/>
          </p:cNvSpPr>
          <p:nvPr>
            <p:ph type="title"/>
          </p:nvPr>
        </p:nvSpPr>
        <p:spPr>
          <a:xfrm>
            <a:off x="586740" y="591113"/>
            <a:ext cx="11018520" cy="400110"/>
          </a:xfrm>
        </p:spPr>
        <p:txBody>
          <a:bodyPr>
            <a:noAutofit/>
          </a:bodyPr>
          <a:lstStyle/>
          <a:p>
            <a:pPr lvl="0"/>
            <a:r>
              <a:rPr lang="en-US" sz="3600" dirty="0"/>
              <a:t>Security and compliance add-ons available for Business Premium</a:t>
            </a:r>
          </a:p>
        </p:txBody>
      </p:sp>
      <p:sp>
        <p:nvSpPr>
          <p:cNvPr id="3" name="TextBox 2">
            <a:extLst>
              <a:ext uri="{FF2B5EF4-FFF2-40B4-BE49-F238E27FC236}">
                <a16:creationId xmlns:a16="http://schemas.microsoft.com/office/drawing/2014/main" id="{F2944EC6-C125-733B-1938-27017B0541E5}"/>
              </a:ext>
            </a:extLst>
          </p:cNvPr>
          <p:cNvSpPr txBox="1"/>
          <p:nvPr/>
        </p:nvSpPr>
        <p:spPr>
          <a:xfrm>
            <a:off x="700772" y="1302748"/>
            <a:ext cx="9922692"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Microsoft 365 Business Premium meets the security and compliance needs for most SMBs when using Microsoft 365 Copilot. For those needing extra protection, additional add-ons can be purchased with a Business Premium license.</a:t>
            </a:r>
          </a:p>
        </p:txBody>
      </p:sp>
      <p:sp>
        <p:nvSpPr>
          <p:cNvPr id="8" name="Rectangle: Rounded Corners 7">
            <a:extLst>
              <a:ext uri="{FF2B5EF4-FFF2-40B4-BE49-F238E27FC236}">
                <a16:creationId xmlns:a16="http://schemas.microsoft.com/office/drawing/2014/main" id="{85DFB71C-4673-6B57-5E40-70D3F7B3BA60}"/>
              </a:ext>
              <a:ext uri="{C183D7F6-B498-43B3-948B-1728B52AA6E4}">
                <adec:decorative xmlns:adec="http://schemas.microsoft.com/office/drawing/2017/decorative" val="1"/>
              </a:ext>
            </a:extLst>
          </p:cNvPr>
          <p:cNvSpPr/>
          <p:nvPr/>
        </p:nvSpPr>
        <p:spPr bwMode="auto">
          <a:xfrm>
            <a:off x="1790946" y="2170501"/>
            <a:ext cx="4061611" cy="4087090"/>
          </a:xfrm>
          <a:prstGeom prst="roundRect">
            <a:avLst>
              <a:gd name="adj" fmla="val 1855"/>
            </a:avLst>
          </a:prstGeom>
          <a:solidFill>
            <a:srgbClr val="EAEAEA"/>
          </a:solidFill>
          <a:ln>
            <a:noFill/>
            <a:headEnd type="none" w="med" len="med"/>
            <a:tailEnd type="none" w="med" len="med"/>
          </a:ln>
          <a:effectLst>
            <a:outerShdw blurRad="50800" dist="38100" dir="2700000" sx="101000" sy="101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46304"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p:txBody>
      </p:sp>
      <p:sp>
        <p:nvSpPr>
          <p:cNvPr id="22" name="TextBox 21">
            <a:extLst>
              <a:ext uri="{FF2B5EF4-FFF2-40B4-BE49-F238E27FC236}">
                <a16:creationId xmlns:a16="http://schemas.microsoft.com/office/drawing/2014/main" id="{370895A2-1CAE-31C4-21B9-FAE1268D4D98}"/>
              </a:ext>
            </a:extLst>
          </p:cNvPr>
          <p:cNvSpPr txBox="1"/>
          <p:nvPr/>
        </p:nvSpPr>
        <p:spPr>
          <a:xfrm>
            <a:off x="2183433" y="2318653"/>
            <a:ext cx="3290558" cy="495585"/>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US" sz="1500" b="1" i="0" u="none" strike="noStrike" kern="1200" cap="none" spc="0" normalizeH="0" baseline="0" noProof="0" dirty="0">
                <a:ln>
                  <a:noFill/>
                </a:ln>
                <a:solidFill>
                  <a:schemeClr val="tx2"/>
                </a:solidFill>
                <a:effectLst/>
                <a:uLnTx/>
                <a:uFillTx/>
                <a:latin typeface="Segoe UI Semibold"/>
                <a:ea typeface="+mn-ea"/>
                <a:cs typeface="+mn-cs"/>
              </a:rPr>
              <a:t>Information Protection </a:t>
            </a:r>
          </a:p>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US" sz="1500" b="1" i="0" u="none" strike="noStrike" kern="1200" cap="none" spc="0" normalizeH="0" baseline="0" noProof="0" dirty="0">
                <a:ln>
                  <a:noFill/>
                </a:ln>
                <a:solidFill>
                  <a:schemeClr val="tx2"/>
                </a:solidFill>
                <a:effectLst/>
                <a:uLnTx/>
                <a:uFillTx/>
                <a:latin typeface="Segoe UI Semibold"/>
                <a:ea typeface="+mn-ea"/>
                <a:cs typeface="+mn-cs"/>
              </a:rPr>
              <a:t>and Governance ($7pupm)</a:t>
            </a:r>
          </a:p>
        </p:txBody>
      </p:sp>
      <p:sp>
        <p:nvSpPr>
          <p:cNvPr id="14" name="TextBox 13">
            <a:extLst>
              <a:ext uri="{FF2B5EF4-FFF2-40B4-BE49-F238E27FC236}">
                <a16:creationId xmlns:a16="http://schemas.microsoft.com/office/drawing/2014/main" id="{5449DACB-80FC-3C2E-B2CB-3726488DC353}"/>
              </a:ext>
            </a:extLst>
          </p:cNvPr>
          <p:cNvSpPr txBox="1"/>
          <p:nvPr/>
        </p:nvSpPr>
        <p:spPr>
          <a:xfrm>
            <a:off x="2178744" y="2976795"/>
            <a:ext cx="3483374" cy="323165"/>
          </a:xfrm>
          <a:prstGeom prst="rect">
            <a:avLst/>
          </a:prstGeom>
          <a:noFill/>
        </p:spPr>
        <p:txBody>
          <a:bodyPr wrap="square" lIns="0" tIns="0" rIns="0" bIns="0" rtlCol="0" anchor="t">
            <a:spAutoFit/>
          </a:bodyPr>
          <a:lstStyle/>
          <a:p>
            <a:r>
              <a:rPr kumimoji="0" lang="en-US" sz="1050" b="1" i="0" u="none" strike="noStrike" kern="1200" cap="none" spc="0" normalizeH="0" baseline="0" noProof="0" dirty="0">
                <a:ln>
                  <a:noFill/>
                </a:ln>
                <a:solidFill>
                  <a:srgbClr val="7030A0"/>
                </a:solidFill>
                <a:effectLst/>
                <a:uLnTx/>
                <a:uFillTx/>
                <a:latin typeface="+mj-lt"/>
                <a:ea typeface="+mn-ea"/>
                <a:cs typeface="+mn-cs"/>
              </a:rPr>
              <a:t>*Microsoft Defender for Cloud Apps</a:t>
            </a:r>
            <a:r>
              <a:rPr kumimoji="0" lang="en-US" sz="1050" b="1" i="0" u="none" strike="noStrike" kern="1200" cap="none" spc="0" normalizeH="0" baseline="0" noProof="0" dirty="0">
                <a:ln>
                  <a:noFill/>
                </a:ln>
                <a:solidFill>
                  <a:schemeClr val="accent1"/>
                </a:solidFill>
                <a:effectLst/>
                <a:uLnTx/>
                <a:uFillTx/>
                <a:latin typeface="+mj-lt"/>
                <a:ea typeface="+mn-ea"/>
                <a:cs typeface="+mn-cs"/>
              </a:rPr>
              <a:t> </a:t>
            </a:r>
            <a:r>
              <a:rPr lang="en-US" sz="1050" dirty="0">
                <a:gradFill>
                  <a:gsLst>
                    <a:gs pos="0">
                      <a:srgbClr val="000000"/>
                    </a:gs>
                    <a:gs pos="100000">
                      <a:srgbClr val="000000"/>
                    </a:gs>
                  </a:gsLst>
                  <a:lin ang="2700000" scaled="1"/>
                </a:gradFill>
                <a:latin typeface="Segoe UI"/>
                <a:cs typeface="Segoe UI"/>
              </a:rPr>
              <a:t>assists in discovering SaaS apps and protects users from accessing risky ones</a:t>
            </a:r>
            <a:endParaRPr kumimoji="0" lang="en-US" sz="1050" b="0" i="0" u="none" strike="noStrike" kern="1200" cap="none" spc="0" normalizeH="0" baseline="0" noProof="0" dirty="0">
              <a:ln>
                <a:noFill/>
              </a:ln>
              <a:gradFill>
                <a:gsLst>
                  <a:gs pos="0">
                    <a:srgbClr val="000000"/>
                  </a:gs>
                  <a:gs pos="100000">
                    <a:srgbClr val="000000"/>
                  </a:gs>
                </a:gsLst>
                <a:lin ang="2700000" scaled="1"/>
              </a:gradFill>
              <a:effectLst/>
              <a:uLnTx/>
              <a:uFillTx/>
              <a:latin typeface="Segoe UI"/>
              <a:cs typeface="Segoe UI"/>
            </a:endParaRPr>
          </a:p>
        </p:txBody>
      </p:sp>
      <p:sp>
        <p:nvSpPr>
          <p:cNvPr id="31" name="TextBox 30">
            <a:extLst>
              <a:ext uri="{FF2B5EF4-FFF2-40B4-BE49-F238E27FC236}">
                <a16:creationId xmlns:a16="http://schemas.microsoft.com/office/drawing/2014/main" id="{3D06A616-0C6A-0637-E836-06959E77E4BB}"/>
              </a:ext>
            </a:extLst>
          </p:cNvPr>
          <p:cNvSpPr txBox="1"/>
          <p:nvPr/>
        </p:nvSpPr>
        <p:spPr>
          <a:xfrm>
            <a:off x="2178744" y="3418360"/>
            <a:ext cx="3483374" cy="323165"/>
          </a:xfrm>
          <a:prstGeom prst="rect">
            <a:avLst/>
          </a:prstGeom>
          <a:noFill/>
        </p:spPr>
        <p:txBody>
          <a:bodyPr wrap="square" lIns="0" tIns="0" rIns="0" bIns="0" rtlCol="0" anchor="t">
            <a:spAutoFit/>
          </a:bodyPr>
          <a:lstStyle/>
          <a:p>
            <a:r>
              <a:rPr kumimoji="0" lang="en-US" sz="1050" b="1" i="0" u="none" strike="noStrike" kern="1200" cap="none" spc="0" normalizeH="0" baseline="0" noProof="0" dirty="0">
                <a:ln>
                  <a:noFill/>
                </a:ln>
                <a:solidFill>
                  <a:srgbClr val="7030A0"/>
                </a:solidFill>
                <a:effectLst/>
                <a:uLnTx/>
                <a:uFillTx/>
                <a:latin typeface="+mj-lt"/>
                <a:ea typeface="+mn-ea"/>
                <a:cs typeface="+mn-cs"/>
              </a:rPr>
              <a:t>Communications DLP (Teams chat)</a:t>
            </a:r>
            <a:r>
              <a:rPr kumimoji="0" lang="en-US" sz="1050" b="1" i="0" u="none" strike="noStrike" kern="1200" cap="none" spc="0" normalizeH="0" baseline="0" noProof="0" dirty="0">
                <a:ln>
                  <a:noFill/>
                </a:ln>
                <a:solidFill>
                  <a:schemeClr val="accent1"/>
                </a:solidFill>
                <a:effectLst/>
                <a:uLnTx/>
                <a:uFillTx/>
                <a:latin typeface="+mj-lt"/>
                <a:ea typeface="+mn-ea"/>
                <a:cs typeface="+mn-cs"/>
              </a:rPr>
              <a:t> </a:t>
            </a:r>
            <a:r>
              <a:rPr lang="en-US" sz="1050" dirty="0">
                <a:gradFill>
                  <a:gsLst>
                    <a:gs pos="0">
                      <a:srgbClr val="000000"/>
                    </a:gs>
                    <a:gs pos="100000">
                      <a:srgbClr val="000000"/>
                    </a:gs>
                  </a:gsLst>
                  <a:lin ang="2700000" scaled="1"/>
                </a:gradFill>
                <a:latin typeface="Segoe UI"/>
                <a:cs typeface="Segoe UI"/>
              </a:rPr>
              <a:t>blocks sensitive content when shared with Teams users</a:t>
            </a:r>
            <a:endParaRPr kumimoji="0" lang="en-US" sz="1050" b="0" i="0" u="none" strike="noStrike" kern="1200" cap="none" spc="0" normalizeH="0" baseline="0" noProof="0" dirty="0">
              <a:ln>
                <a:noFill/>
              </a:ln>
              <a:gradFill>
                <a:gsLst>
                  <a:gs pos="0">
                    <a:srgbClr val="000000"/>
                  </a:gs>
                  <a:gs pos="100000">
                    <a:srgbClr val="000000"/>
                  </a:gs>
                </a:gsLst>
                <a:lin ang="2700000" scaled="1"/>
              </a:gradFill>
              <a:effectLst/>
              <a:uLnTx/>
              <a:uFillTx/>
              <a:latin typeface="Segoe UI"/>
              <a:cs typeface="Segoe UI"/>
            </a:endParaRPr>
          </a:p>
        </p:txBody>
      </p:sp>
      <p:sp>
        <p:nvSpPr>
          <p:cNvPr id="34" name="TextBox 33">
            <a:extLst>
              <a:ext uri="{FF2B5EF4-FFF2-40B4-BE49-F238E27FC236}">
                <a16:creationId xmlns:a16="http://schemas.microsoft.com/office/drawing/2014/main" id="{7F1A7C57-5F69-611C-D52F-19D62AE01A3B}"/>
              </a:ext>
            </a:extLst>
          </p:cNvPr>
          <p:cNvSpPr txBox="1"/>
          <p:nvPr/>
        </p:nvSpPr>
        <p:spPr>
          <a:xfrm>
            <a:off x="2178744" y="3859925"/>
            <a:ext cx="3483374" cy="323165"/>
          </a:xfrm>
          <a:prstGeom prst="rect">
            <a:avLst/>
          </a:prstGeom>
          <a:noFill/>
        </p:spPr>
        <p:txBody>
          <a:bodyPr wrap="square" lIns="0" tIns="0" rIns="0" bIns="0" rtlCol="0" anchor="t">
            <a:spAutoFit/>
          </a:bodyPr>
          <a:lstStyle/>
          <a:p>
            <a:r>
              <a:rPr kumimoji="0" lang="en-US" sz="1050" b="1" i="0" u="none" strike="noStrike" kern="1200" cap="none" spc="0" normalizeH="0" baseline="0" noProof="0" dirty="0">
                <a:ln>
                  <a:noFill/>
                </a:ln>
                <a:solidFill>
                  <a:srgbClr val="7030A0"/>
                </a:solidFill>
                <a:effectLst/>
                <a:uLnTx/>
                <a:uFillTx/>
                <a:latin typeface="+mj-lt"/>
                <a:ea typeface="+mn-ea"/>
                <a:cs typeface="+mn-cs"/>
              </a:rPr>
              <a:t>Endpoint DLP</a:t>
            </a:r>
            <a:r>
              <a:rPr kumimoji="0" lang="en-US" sz="1050" b="1" i="0" u="none" strike="noStrike" kern="1200" cap="none" spc="0" normalizeH="0" baseline="0" noProof="0" dirty="0">
                <a:ln>
                  <a:noFill/>
                </a:ln>
                <a:solidFill>
                  <a:schemeClr val="accent1"/>
                </a:solidFill>
                <a:effectLst/>
                <a:uLnTx/>
                <a:uFillTx/>
                <a:latin typeface="+mj-lt"/>
                <a:ea typeface="+mn-ea"/>
                <a:cs typeface="+mn-cs"/>
              </a:rPr>
              <a:t> </a:t>
            </a:r>
            <a:r>
              <a:rPr lang="en-US" sz="1050" dirty="0">
                <a:gradFill>
                  <a:gsLst>
                    <a:gs pos="0">
                      <a:srgbClr val="000000"/>
                    </a:gs>
                    <a:gs pos="100000">
                      <a:srgbClr val="000000"/>
                    </a:gs>
                  </a:gsLst>
                  <a:lin ang="2700000" scaled="1"/>
                </a:gradFill>
                <a:latin typeface="Segoe UI"/>
                <a:cs typeface="Segoe UI"/>
              </a:rPr>
              <a:t>a prevents data leaks of sensitive items stored on Windows 10/11 and macOS devices</a:t>
            </a:r>
            <a:endParaRPr kumimoji="0" lang="en-US" sz="1050" b="0" i="0" u="none" strike="noStrike" kern="1200" cap="none" spc="0" normalizeH="0" baseline="0" noProof="0" dirty="0">
              <a:ln>
                <a:noFill/>
              </a:ln>
              <a:gradFill>
                <a:gsLst>
                  <a:gs pos="0">
                    <a:srgbClr val="000000"/>
                  </a:gs>
                  <a:gs pos="100000">
                    <a:srgbClr val="000000"/>
                  </a:gs>
                </a:gsLst>
                <a:lin ang="2700000" scaled="1"/>
              </a:gradFill>
              <a:effectLst/>
              <a:uLnTx/>
              <a:uFillTx/>
              <a:latin typeface="Segoe UI"/>
              <a:cs typeface="Segoe UI"/>
            </a:endParaRPr>
          </a:p>
        </p:txBody>
      </p:sp>
      <p:sp>
        <p:nvSpPr>
          <p:cNvPr id="37" name="TextBox 36">
            <a:extLst>
              <a:ext uri="{FF2B5EF4-FFF2-40B4-BE49-F238E27FC236}">
                <a16:creationId xmlns:a16="http://schemas.microsoft.com/office/drawing/2014/main" id="{4DBC43D4-BA6B-7026-AB71-718461D10277}"/>
              </a:ext>
            </a:extLst>
          </p:cNvPr>
          <p:cNvSpPr txBox="1"/>
          <p:nvPr/>
        </p:nvSpPr>
        <p:spPr>
          <a:xfrm>
            <a:off x="2178744" y="4301490"/>
            <a:ext cx="3483374" cy="323165"/>
          </a:xfrm>
          <a:prstGeom prst="rect">
            <a:avLst/>
          </a:prstGeom>
          <a:noFill/>
        </p:spPr>
        <p:txBody>
          <a:bodyPr wrap="square" lIns="0" tIns="0" rIns="0" bIns="0" rtlCol="0" anchor="t">
            <a:spAutoFit/>
          </a:bodyPr>
          <a:lstStyle/>
          <a:p>
            <a:r>
              <a:rPr kumimoji="0" lang="en-US" sz="1050" b="1" i="0" u="none" strike="noStrike" kern="1200" cap="none" spc="0" normalizeH="0" baseline="0" noProof="0" dirty="0">
                <a:ln>
                  <a:noFill/>
                </a:ln>
                <a:solidFill>
                  <a:srgbClr val="7030A0"/>
                </a:solidFill>
                <a:effectLst/>
                <a:uLnTx/>
                <a:uFillTx/>
                <a:latin typeface="+mj-lt"/>
                <a:ea typeface="+mn-ea"/>
                <a:cs typeface="+mn-cs"/>
              </a:rPr>
              <a:t>Automatic sensitivity labels (client side)</a:t>
            </a:r>
            <a:r>
              <a:rPr kumimoji="0" lang="en-US" sz="1050" b="1" i="0" u="none" strike="noStrike" kern="1200" cap="none" spc="0" normalizeH="0" baseline="0" noProof="0" dirty="0">
                <a:ln>
                  <a:noFill/>
                </a:ln>
                <a:solidFill>
                  <a:schemeClr val="accent1"/>
                </a:solidFill>
                <a:effectLst/>
                <a:uLnTx/>
                <a:uFillTx/>
                <a:latin typeface="+mj-lt"/>
                <a:ea typeface="+mn-ea"/>
                <a:cs typeface="+mn-cs"/>
              </a:rPr>
              <a:t> </a:t>
            </a:r>
            <a:r>
              <a:rPr lang="en-US" sz="1050" dirty="0">
                <a:gradFill>
                  <a:gsLst>
                    <a:gs pos="0">
                      <a:srgbClr val="000000"/>
                    </a:gs>
                    <a:gs pos="100000">
                      <a:srgbClr val="000000"/>
                    </a:gs>
                  </a:gsLst>
                  <a:lin ang="2700000" scaled="1"/>
                </a:gradFill>
                <a:latin typeface="Segoe UI"/>
                <a:cs typeface="Segoe UI"/>
              </a:rPr>
              <a:t>automatically discovers, classifies, labels, and protects sensitive data</a:t>
            </a:r>
            <a:endParaRPr kumimoji="0" lang="en-US" sz="1050" b="0" i="0" u="none" strike="noStrike" kern="1200" cap="none" spc="0" normalizeH="0" baseline="0" noProof="0" dirty="0">
              <a:ln>
                <a:noFill/>
              </a:ln>
              <a:gradFill>
                <a:gsLst>
                  <a:gs pos="0">
                    <a:srgbClr val="000000"/>
                  </a:gs>
                  <a:gs pos="100000">
                    <a:srgbClr val="000000"/>
                  </a:gs>
                </a:gsLst>
                <a:lin ang="2700000" scaled="1"/>
              </a:gradFill>
              <a:effectLst/>
              <a:uLnTx/>
              <a:uFillTx/>
              <a:latin typeface="Segoe UI"/>
              <a:cs typeface="Segoe UI"/>
            </a:endParaRPr>
          </a:p>
        </p:txBody>
      </p:sp>
      <p:sp>
        <p:nvSpPr>
          <p:cNvPr id="40" name="TextBox 39">
            <a:extLst>
              <a:ext uri="{FF2B5EF4-FFF2-40B4-BE49-F238E27FC236}">
                <a16:creationId xmlns:a16="http://schemas.microsoft.com/office/drawing/2014/main" id="{6E149719-7EBA-E177-CC49-65D7A12D7329}"/>
              </a:ext>
            </a:extLst>
          </p:cNvPr>
          <p:cNvSpPr txBox="1"/>
          <p:nvPr/>
        </p:nvSpPr>
        <p:spPr>
          <a:xfrm>
            <a:off x="2178744" y="4743055"/>
            <a:ext cx="3483374" cy="323165"/>
          </a:xfrm>
          <a:prstGeom prst="rect">
            <a:avLst/>
          </a:prstGeom>
          <a:noFill/>
        </p:spPr>
        <p:txBody>
          <a:bodyPr wrap="square" lIns="0" tIns="0" rIns="0" bIns="0" rtlCol="0" anchor="t">
            <a:spAutoFit/>
          </a:bodyPr>
          <a:lstStyle/>
          <a:p>
            <a:r>
              <a:rPr kumimoji="0" lang="en-US" sz="1050" b="1" i="0" u="none" strike="noStrike" kern="1200" cap="none" spc="0" normalizeH="0" baseline="0" noProof="0" dirty="0">
                <a:ln>
                  <a:noFill/>
                </a:ln>
                <a:solidFill>
                  <a:srgbClr val="7030A0"/>
                </a:solidFill>
                <a:effectLst/>
                <a:uLnTx/>
                <a:uFillTx/>
                <a:latin typeface="+mj-lt"/>
                <a:ea typeface="+mn-ea"/>
                <a:cs typeface="+mn-cs"/>
              </a:rPr>
              <a:t>Machine learning-based sensitivity labels</a:t>
            </a:r>
            <a:r>
              <a:rPr kumimoji="0" lang="en-US" sz="1050" b="1" i="0" u="none" strike="noStrike" kern="1200" cap="none" spc="0" normalizeH="0" baseline="0" noProof="0" dirty="0">
                <a:ln>
                  <a:noFill/>
                </a:ln>
                <a:solidFill>
                  <a:schemeClr val="accent1"/>
                </a:solidFill>
                <a:effectLst/>
                <a:uLnTx/>
                <a:uFillTx/>
                <a:latin typeface="+mj-lt"/>
                <a:ea typeface="+mn-ea"/>
                <a:cs typeface="+mn-cs"/>
              </a:rPr>
              <a:t> </a:t>
            </a:r>
            <a:r>
              <a:rPr lang="en-US" sz="1050" dirty="0">
                <a:gradFill>
                  <a:gsLst>
                    <a:gs pos="0">
                      <a:srgbClr val="000000"/>
                    </a:gs>
                    <a:gs pos="100000">
                      <a:srgbClr val="000000"/>
                    </a:gs>
                  </a:gsLst>
                  <a:lin ang="2700000" scaled="1"/>
                </a:gradFill>
                <a:latin typeface="Segoe UI"/>
                <a:cs typeface="Segoe UI"/>
              </a:rPr>
              <a:t>uses trainable classifiers to identify items and assign labels</a:t>
            </a:r>
            <a:endParaRPr kumimoji="0" lang="en-US" sz="1050" b="0" i="0" u="none" strike="noStrike" kern="1200" cap="none" spc="0" normalizeH="0" baseline="0" noProof="0" dirty="0">
              <a:ln>
                <a:noFill/>
              </a:ln>
              <a:gradFill>
                <a:gsLst>
                  <a:gs pos="0">
                    <a:srgbClr val="000000"/>
                  </a:gs>
                  <a:gs pos="100000">
                    <a:srgbClr val="000000"/>
                  </a:gs>
                </a:gsLst>
                <a:lin ang="2700000" scaled="1"/>
              </a:gradFill>
              <a:effectLst/>
              <a:uLnTx/>
              <a:uFillTx/>
              <a:latin typeface="Segoe UI"/>
              <a:cs typeface="Segoe UI"/>
            </a:endParaRPr>
          </a:p>
        </p:txBody>
      </p:sp>
      <p:sp>
        <p:nvSpPr>
          <p:cNvPr id="43" name="TextBox 42">
            <a:extLst>
              <a:ext uri="{FF2B5EF4-FFF2-40B4-BE49-F238E27FC236}">
                <a16:creationId xmlns:a16="http://schemas.microsoft.com/office/drawing/2014/main" id="{E195F822-8693-E37A-34D7-1A203280D34A}"/>
              </a:ext>
            </a:extLst>
          </p:cNvPr>
          <p:cNvSpPr txBox="1"/>
          <p:nvPr/>
        </p:nvSpPr>
        <p:spPr>
          <a:xfrm>
            <a:off x="2178744" y="5184620"/>
            <a:ext cx="3254270" cy="323165"/>
          </a:xfrm>
          <a:prstGeom prst="rect">
            <a:avLst/>
          </a:prstGeom>
          <a:noFill/>
        </p:spPr>
        <p:txBody>
          <a:bodyPr wrap="square" lIns="0" tIns="0" rIns="0" bIns="0" rtlCol="0" anchor="t">
            <a:spAutoFit/>
          </a:bodyPr>
          <a:lstStyle/>
          <a:p>
            <a:r>
              <a:rPr kumimoji="0" lang="en-US" sz="1050" b="1" i="0" u="none" strike="noStrike" kern="1200" cap="none" spc="0" normalizeH="0" baseline="0" noProof="0" dirty="0">
                <a:ln>
                  <a:noFill/>
                </a:ln>
                <a:solidFill>
                  <a:srgbClr val="7030A0"/>
                </a:solidFill>
                <a:effectLst/>
                <a:uLnTx/>
                <a:uFillTx/>
                <a:latin typeface="+mj-lt"/>
                <a:ea typeface="+mn-ea"/>
                <a:cs typeface="+mn-cs"/>
              </a:rPr>
              <a:t>Records management</a:t>
            </a:r>
            <a:r>
              <a:rPr kumimoji="0" lang="en-US" sz="1050" b="1" i="0" u="none" strike="noStrike" kern="1200" cap="none" spc="0" normalizeH="0" baseline="0" noProof="0" dirty="0">
                <a:ln>
                  <a:noFill/>
                </a:ln>
                <a:solidFill>
                  <a:schemeClr val="accent1"/>
                </a:solidFill>
                <a:effectLst/>
                <a:uLnTx/>
                <a:uFillTx/>
                <a:latin typeface="+mj-lt"/>
                <a:ea typeface="+mn-ea"/>
                <a:cs typeface="+mn-cs"/>
              </a:rPr>
              <a:t> </a:t>
            </a:r>
            <a:r>
              <a:rPr lang="en-US" sz="1050" dirty="0">
                <a:gradFill>
                  <a:gsLst>
                    <a:gs pos="0">
                      <a:srgbClr val="000000"/>
                    </a:gs>
                    <a:gs pos="100000">
                      <a:srgbClr val="000000"/>
                    </a:gs>
                  </a:gsLst>
                  <a:lin ang="2700000" scaled="1"/>
                </a:gradFill>
                <a:latin typeface="Segoe UI"/>
                <a:cs typeface="Segoe UI"/>
              </a:rPr>
              <a:t>helps manage legal obligations for businesses</a:t>
            </a:r>
            <a:endParaRPr kumimoji="0" lang="en-US" sz="1050" b="0" i="0" u="none" strike="noStrike" kern="1200" cap="none" spc="0" normalizeH="0" baseline="0" noProof="0" dirty="0">
              <a:ln>
                <a:noFill/>
              </a:ln>
              <a:gradFill>
                <a:gsLst>
                  <a:gs pos="0">
                    <a:srgbClr val="000000"/>
                  </a:gs>
                  <a:gs pos="100000">
                    <a:srgbClr val="000000"/>
                  </a:gs>
                </a:gsLst>
                <a:lin ang="2700000" scaled="1"/>
              </a:gradFill>
              <a:effectLst/>
              <a:uLnTx/>
              <a:uFillTx/>
              <a:latin typeface="Segoe UI"/>
              <a:cs typeface="Segoe UI"/>
            </a:endParaRPr>
          </a:p>
        </p:txBody>
      </p:sp>
      <p:sp>
        <p:nvSpPr>
          <p:cNvPr id="46" name="TextBox 45">
            <a:extLst>
              <a:ext uri="{FF2B5EF4-FFF2-40B4-BE49-F238E27FC236}">
                <a16:creationId xmlns:a16="http://schemas.microsoft.com/office/drawing/2014/main" id="{66C65209-2E2A-86B8-9672-49BCD55F041C}"/>
              </a:ext>
            </a:extLst>
          </p:cNvPr>
          <p:cNvSpPr txBox="1"/>
          <p:nvPr/>
        </p:nvSpPr>
        <p:spPr>
          <a:xfrm>
            <a:off x="2178744" y="5626187"/>
            <a:ext cx="3483374" cy="323165"/>
          </a:xfrm>
          <a:prstGeom prst="rect">
            <a:avLst/>
          </a:prstGeom>
          <a:noFill/>
        </p:spPr>
        <p:txBody>
          <a:bodyPr wrap="square" lIns="0" tIns="0" rIns="0" bIns="0" rtlCol="0" anchor="t">
            <a:spAutoFit/>
          </a:bodyPr>
          <a:lstStyle/>
          <a:p>
            <a:r>
              <a:rPr kumimoji="0" lang="en-US" sz="1050" b="1" i="0" u="none" strike="noStrike" kern="1200" cap="none" spc="0" normalizeH="0" baseline="0" noProof="0" dirty="0">
                <a:ln>
                  <a:noFill/>
                </a:ln>
                <a:solidFill>
                  <a:srgbClr val="7030A0"/>
                </a:solidFill>
                <a:effectLst/>
                <a:uLnTx/>
                <a:uFillTx/>
                <a:latin typeface="+mj-lt"/>
                <a:ea typeface="+mn-ea"/>
                <a:cs typeface="+mn-cs"/>
              </a:rPr>
              <a:t>Advanced message encryption</a:t>
            </a:r>
            <a:r>
              <a:rPr kumimoji="0" lang="en-US" sz="1050" b="1" i="0" u="none" strike="noStrike" kern="1200" cap="none" spc="0" normalizeH="0" baseline="0" noProof="0" dirty="0">
                <a:ln>
                  <a:noFill/>
                </a:ln>
                <a:solidFill>
                  <a:schemeClr val="accent1"/>
                </a:solidFill>
                <a:effectLst/>
                <a:uLnTx/>
                <a:uFillTx/>
                <a:latin typeface="+mj-lt"/>
                <a:ea typeface="+mn-ea"/>
                <a:cs typeface="+mn-cs"/>
              </a:rPr>
              <a:t> </a:t>
            </a:r>
            <a:r>
              <a:rPr lang="en-US" sz="1050" dirty="0">
                <a:gradFill>
                  <a:gsLst>
                    <a:gs pos="0">
                      <a:srgbClr val="000000"/>
                    </a:gs>
                    <a:gs pos="100000">
                      <a:srgbClr val="000000"/>
                    </a:gs>
                  </a:gsLst>
                  <a:lin ang="2700000" scaled="1"/>
                </a:gradFill>
                <a:latin typeface="Segoe UI"/>
                <a:cs typeface="Segoe UI"/>
              </a:rPr>
              <a:t>helps to control sensitive emails shared outside the organization</a:t>
            </a:r>
            <a:endParaRPr kumimoji="0" lang="en-US" sz="1050" b="0" i="0" u="none" strike="noStrike" kern="1200" cap="none" spc="0" normalizeH="0" baseline="0" noProof="0" dirty="0">
              <a:ln>
                <a:noFill/>
              </a:ln>
              <a:gradFill>
                <a:gsLst>
                  <a:gs pos="0">
                    <a:srgbClr val="000000"/>
                  </a:gs>
                  <a:gs pos="100000">
                    <a:srgbClr val="000000"/>
                  </a:gs>
                </a:gsLst>
                <a:lin ang="2700000" scaled="1"/>
              </a:gradFill>
              <a:effectLst/>
              <a:uLnTx/>
              <a:uFillTx/>
              <a:latin typeface="Segoe UI"/>
              <a:cs typeface="Segoe UI"/>
            </a:endParaRPr>
          </a:p>
        </p:txBody>
      </p:sp>
      <p:sp>
        <p:nvSpPr>
          <p:cNvPr id="23" name="Rectangle: Rounded Corners 22">
            <a:extLst>
              <a:ext uri="{FF2B5EF4-FFF2-40B4-BE49-F238E27FC236}">
                <a16:creationId xmlns:a16="http://schemas.microsoft.com/office/drawing/2014/main" id="{1C335A04-472F-BEC3-4E27-B40CCDFB9DD9}"/>
              </a:ext>
              <a:ext uri="{C183D7F6-B498-43B3-948B-1728B52AA6E4}">
                <adec:decorative xmlns:adec="http://schemas.microsoft.com/office/drawing/2017/decorative" val="1"/>
              </a:ext>
            </a:extLst>
          </p:cNvPr>
          <p:cNvSpPr/>
          <p:nvPr/>
        </p:nvSpPr>
        <p:spPr bwMode="auto">
          <a:xfrm>
            <a:off x="6324000" y="4379642"/>
            <a:ext cx="3781463" cy="1877949"/>
          </a:xfrm>
          <a:prstGeom prst="roundRect">
            <a:avLst>
              <a:gd name="adj" fmla="val 3420"/>
            </a:avLst>
          </a:prstGeom>
          <a:solidFill>
            <a:srgbClr val="EAEAEA"/>
          </a:solidFill>
          <a:ln>
            <a:noFill/>
            <a:headEnd type="none" w="med" len="med"/>
            <a:tailEnd type="none" w="med" len="med"/>
          </a:ln>
          <a:effectLst>
            <a:outerShdw blurRad="50800" dist="38100" dir="2700000" sx="101000" sy="101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46304"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p:txBody>
      </p:sp>
      <p:sp>
        <p:nvSpPr>
          <p:cNvPr id="4" name="Rectangle: Rounded Corners 3">
            <a:extLst>
              <a:ext uri="{FF2B5EF4-FFF2-40B4-BE49-F238E27FC236}">
                <a16:creationId xmlns:a16="http://schemas.microsoft.com/office/drawing/2014/main" id="{3200BE09-2D04-D1A7-5571-683C81C0C499}"/>
              </a:ext>
              <a:ext uri="{C183D7F6-B498-43B3-948B-1728B52AA6E4}">
                <adec:decorative xmlns:adec="http://schemas.microsoft.com/office/drawing/2017/decorative" val="1"/>
              </a:ext>
            </a:extLst>
          </p:cNvPr>
          <p:cNvSpPr/>
          <p:nvPr/>
        </p:nvSpPr>
        <p:spPr bwMode="auto">
          <a:xfrm>
            <a:off x="6324000" y="2170501"/>
            <a:ext cx="3781463" cy="1877949"/>
          </a:xfrm>
          <a:prstGeom prst="roundRect">
            <a:avLst>
              <a:gd name="adj" fmla="val 3420"/>
            </a:avLst>
          </a:prstGeom>
          <a:solidFill>
            <a:srgbClr val="EAEAEA"/>
          </a:solidFill>
          <a:ln>
            <a:noFill/>
            <a:headEnd type="none" w="med" len="med"/>
            <a:tailEnd type="none" w="med" len="med"/>
          </a:ln>
          <a:effectLst>
            <a:outerShdw blurRad="50800" dist="38100" dir="2700000" sx="101000" sy="101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46304"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49DD60CF-F446-F157-7573-3B060A7EF56F}"/>
              </a:ext>
            </a:extLst>
          </p:cNvPr>
          <p:cNvSpPr txBox="1"/>
          <p:nvPr/>
        </p:nvSpPr>
        <p:spPr>
          <a:xfrm>
            <a:off x="6572529" y="2318653"/>
            <a:ext cx="3290559" cy="495585"/>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US" sz="1500" b="1" i="0" u="none" strike="noStrike" kern="1200" cap="none" spc="0" normalizeH="0" baseline="0" noProof="0" dirty="0">
                <a:ln>
                  <a:noFill/>
                </a:ln>
                <a:solidFill>
                  <a:schemeClr val="tx2"/>
                </a:solidFill>
                <a:effectLst/>
                <a:uLnTx/>
                <a:uFillTx/>
                <a:latin typeface="Segoe UI Semibold"/>
                <a:ea typeface="+mn-ea"/>
                <a:cs typeface="+mn-cs"/>
              </a:rPr>
              <a:t>Insider Risk Management</a:t>
            </a:r>
          </a:p>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US" sz="1500" b="1" i="0" u="none" strike="noStrike" kern="1200" cap="none" spc="0" normalizeH="0" baseline="0" noProof="0" dirty="0">
                <a:ln>
                  <a:noFill/>
                </a:ln>
                <a:solidFill>
                  <a:schemeClr val="tx2"/>
                </a:solidFill>
                <a:effectLst/>
                <a:uLnTx/>
                <a:uFillTx/>
                <a:latin typeface="Segoe UI Semibold"/>
                <a:ea typeface="+mn-ea"/>
                <a:cs typeface="+mn-cs"/>
              </a:rPr>
              <a:t>($6pupm)</a:t>
            </a:r>
          </a:p>
        </p:txBody>
      </p:sp>
      <p:sp>
        <p:nvSpPr>
          <p:cNvPr id="49" name="TextBox 48">
            <a:extLst>
              <a:ext uri="{FF2B5EF4-FFF2-40B4-BE49-F238E27FC236}">
                <a16:creationId xmlns:a16="http://schemas.microsoft.com/office/drawing/2014/main" id="{CE9A3238-88FB-122E-B796-59798FF88D9A}"/>
              </a:ext>
            </a:extLst>
          </p:cNvPr>
          <p:cNvSpPr txBox="1"/>
          <p:nvPr/>
        </p:nvSpPr>
        <p:spPr>
          <a:xfrm>
            <a:off x="6596210" y="2973320"/>
            <a:ext cx="3317061" cy="323165"/>
          </a:xfrm>
          <a:prstGeom prst="rect">
            <a:avLst/>
          </a:prstGeom>
          <a:noFill/>
        </p:spPr>
        <p:txBody>
          <a:bodyPr wrap="square" lIns="0" tIns="0" rIns="0" bIns="0" rtlCol="0" anchor="t">
            <a:spAutoFit/>
          </a:bodyPr>
          <a:lstStyle/>
          <a:p>
            <a:r>
              <a:rPr kumimoji="0" lang="en-US" sz="1050" b="1" i="0" u="none" strike="noStrike" kern="1200" cap="none" spc="0" normalizeH="0" baseline="0" noProof="0" dirty="0">
                <a:ln>
                  <a:noFill/>
                </a:ln>
                <a:solidFill>
                  <a:srgbClr val="7030A0"/>
                </a:solidFill>
                <a:effectLst/>
                <a:uLnTx/>
                <a:uFillTx/>
                <a:latin typeface="+mj-lt"/>
                <a:ea typeface="+mn-ea"/>
                <a:cs typeface="+mn-cs"/>
              </a:rPr>
              <a:t>Insider risk management </a:t>
            </a:r>
            <a:r>
              <a:rPr lang="en-US" sz="1050" dirty="0">
                <a:gradFill>
                  <a:gsLst>
                    <a:gs pos="0">
                      <a:srgbClr val="000000"/>
                    </a:gs>
                    <a:gs pos="100000">
                      <a:srgbClr val="000000"/>
                    </a:gs>
                  </a:gsLst>
                  <a:lin ang="2700000" scaled="1"/>
                </a:gradFill>
                <a:latin typeface="Segoe UI"/>
                <a:cs typeface="Segoe UI"/>
              </a:rPr>
              <a:t>a helps minimize internal risks by responding to malicious activities</a:t>
            </a:r>
            <a:endParaRPr kumimoji="0" lang="en-US" sz="1050" b="0" i="0" u="none" strike="noStrike" kern="1200" cap="none" spc="0" normalizeH="0" baseline="0" noProof="0" dirty="0">
              <a:ln>
                <a:noFill/>
              </a:ln>
              <a:gradFill>
                <a:gsLst>
                  <a:gs pos="0">
                    <a:srgbClr val="000000"/>
                  </a:gs>
                  <a:gs pos="100000">
                    <a:srgbClr val="000000"/>
                  </a:gs>
                </a:gsLst>
                <a:lin ang="2700000" scaled="1"/>
              </a:gradFill>
              <a:effectLst/>
              <a:uLnTx/>
              <a:uFillTx/>
              <a:latin typeface="Segoe UI"/>
              <a:cs typeface="Segoe UI"/>
            </a:endParaRPr>
          </a:p>
        </p:txBody>
      </p:sp>
      <p:sp>
        <p:nvSpPr>
          <p:cNvPr id="52" name="TextBox 51">
            <a:extLst>
              <a:ext uri="{FF2B5EF4-FFF2-40B4-BE49-F238E27FC236}">
                <a16:creationId xmlns:a16="http://schemas.microsoft.com/office/drawing/2014/main" id="{99A4FCE5-3EDD-34EE-F5F0-A659C19B58AB}"/>
              </a:ext>
            </a:extLst>
          </p:cNvPr>
          <p:cNvSpPr txBox="1"/>
          <p:nvPr/>
        </p:nvSpPr>
        <p:spPr>
          <a:xfrm>
            <a:off x="6596210" y="3476972"/>
            <a:ext cx="3317061" cy="323165"/>
          </a:xfrm>
          <a:prstGeom prst="rect">
            <a:avLst/>
          </a:prstGeom>
          <a:noFill/>
        </p:spPr>
        <p:txBody>
          <a:bodyPr wrap="square" lIns="0" tIns="0" rIns="0" bIns="0" rtlCol="0" anchor="t">
            <a:spAutoFit/>
          </a:bodyPr>
          <a:lstStyle/>
          <a:p>
            <a:r>
              <a:rPr kumimoji="0" lang="en-US" sz="1050" b="1" i="0" u="none" strike="noStrike" kern="1200" cap="none" spc="0" normalizeH="0" baseline="0" noProof="0" dirty="0">
                <a:ln>
                  <a:noFill/>
                </a:ln>
                <a:solidFill>
                  <a:srgbClr val="7030A0"/>
                </a:solidFill>
                <a:effectLst/>
                <a:uLnTx/>
                <a:uFillTx/>
                <a:latin typeface="+mj-lt"/>
                <a:ea typeface="+mn-ea"/>
                <a:cs typeface="+mn-cs"/>
              </a:rPr>
              <a:t>Communication compliance </a:t>
            </a:r>
            <a:r>
              <a:rPr lang="en-US" sz="1050" dirty="0">
                <a:gradFill>
                  <a:gsLst>
                    <a:gs pos="0">
                      <a:srgbClr val="000000"/>
                    </a:gs>
                    <a:gs pos="100000">
                      <a:srgbClr val="000000"/>
                    </a:gs>
                  </a:gsLst>
                  <a:lin ang="2700000" scaled="1"/>
                </a:gradFill>
                <a:latin typeface="Segoe UI"/>
                <a:cs typeface="Segoe UI"/>
              </a:rPr>
              <a:t>helps detect business code of conduct violations</a:t>
            </a:r>
            <a:endParaRPr kumimoji="0" lang="en-US" sz="1050" b="0" i="0" u="none" strike="noStrike" kern="1200" cap="none" spc="0" normalizeH="0" baseline="0" noProof="0" dirty="0">
              <a:ln>
                <a:noFill/>
              </a:ln>
              <a:gradFill>
                <a:gsLst>
                  <a:gs pos="0">
                    <a:srgbClr val="000000"/>
                  </a:gs>
                  <a:gs pos="100000">
                    <a:srgbClr val="000000"/>
                  </a:gs>
                </a:gsLst>
                <a:lin ang="2700000" scaled="1"/>
              </a:gradFill>
              <a:effectLst/>
              <a:uLnTx/>
              <a:uFillTx/>
              <a:latin typeface="Segoe UI"/>
              <a:cs typeface="Segoe UI"/>
            </a:endParaRPr>
          </a:p>
        </p:txBody>
      </p:sp>
      <p:sp>
        <p:nvSpPr>
          <p:cNvPr id="25" name="TextBox 24">
            <a:extLst>
              <a:ext uri="{FF2B5EF4-FFF2-40B4-BE49-F238E27FC236}">
                <a16:creationId xmlns:a16="http://schemas.microsoft.com/office/drawing/2014/main" id="{68B55F0E-7DE1-1B64-3868-40CC041441C4}"/>
              </a:ext>
            </a:extLst>
          </p:cNvPr>
          <p:cNvSpPr txBox="1"/>
          <p:nvPr/>
        </p:nvSpPr>
        <p:spPr>
          <a:xfrm>
            <a:off x="6324000" y="4510376"/>
            <a:ext cx="3781464" cy="495585"/>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US" sz="1500" b="1" i="0" u="none" strike="noStrike" kern="1200" cap="none" spc="0" normalizeH="0" baseline="0" noProof="0" dirty="0">
                <a:ln>
                  <a:noFill/>
                </a:ln>
                <a:solidFill>
                  <a:schemeClr val="tx2"/>
                </a:solidFill>
                <a:effectLst/>
                <a:uLnTx/>
                <a:uFillTx/>
                <a:latin typeface="Segoe UI Semibold"/>
                <a:ea typeface="+mn-ea"/>
                <a:cs typeface="+mn-cs"/>
              </a:rPr>
              <a:t>eDiscovery and Audit</a:t>
            </a:r>
          </a:p>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US" sz="1500" b="1" i="0" u="none" strike="noStrike" kern="1200" cap="none" spc="0" normalizeH="0" baseline="0" noProof="0" dirty="0">
                <a:ln>
                  <a:noFill/>
                </a:ln>
                <a:solidFill>
                  <a:schemeClr val="tx2"/>
                </a:solidFill>
                <a:effectLst/>
                <a:uLnTx/>
                <a:uFillTx/>
                <a:latin typeface="Segoe UI Semibold"/>
                <a:ea typeface="+mn-ea"/>
                <a:cs typeface="+mn-cs"/>
              </a:rPr>
              <a:t>($6pupm)</a:t>
            </a:r>
          </a:p>
        </p:txBody>
      </p:sp>
      <p:sp>
        <p:nvSpPr>
          <p:cNvPr id="55" name="TextBox 54">
            <a:extLst>
              <a:ext uri="{FF2B5EF4-FFF2-40B4-BE49-F238E27FC236}">
                <a16:creationId xmlns:a16="http://schemas.microsoft.com/office/drawing/2014/main" id="{5FA6E408-CD26-2EBA-24E3-8D82C31C1749}"/>
              </a:ext>
            </a:extLst>
          </p:cNvPr>
          <p:cNvSpPr txBox="1"/>
          <p:nvPr/>
        </p:nvSpPr>
        <p:spPr>
          <a:xfrm>
            <a:off x="6599770" y="5165051"/>
            <a:ext cx="3483374" cy="323165"/>
          </a:xfrm>
          <a:prstGeom prst="rect">
            <a:avLst/>
          </a:prstGeom>
          <a:noFill/>
        </p:spPr>
        <p:txBody>
          <a:bodyPr wrap="square" lIns="0" tIns="0" rIns="0" bIns="0" rtlCol="0" anchor="t">
            <a:spAutoFit/>
          </a:bodyPr>
          <a:lstStyle/>
          <a:p>
            <a:r>
              <a:rPr kumimoji="0" lang="en-US" sz="1050" b="1" i="0" u="none" strike="noStrike" kern="1200" cap="none" spc="0" normalizeH="0" baseline="0" noProof="0" dirty="0">
                <a:ln>
                  <a:noFill/>
                </a:ln>
                <a:solidFill>
                  <a:srgbClr val="7030A0"/>
                </a:solidFill>
                <a:effectLst/>
                <a:uLnTx/>
                <a:uFillTx/>
                <a:latin typeface="+mj-lt"/>
                <a:ea typeface="+mn-ea"/>
                <a:cs typeface="+mn-cs"/>
              </a:rPr>
              <a:t>eDiscovery (premium)</a:t>
            </a:r>
            <a:r>
              <a:rPr kumimoji="0" lang="en-US" sz="1050" b="1" i="0" u="none" strike="noStrike" kern="1200" cap="none" spc="0" normalizeH="0" baseline="0" noProof="0" dirty="0">
                <a:ln>
                  <a:noFill/>
                </a:ln>
                <a:solidFill>
                  <a:schemeClr val="accent1"/>
                </a:solidFill>
                <a:effectLst/>
                <a:uLnTx/>
                <a:uFillTx/>
                <a:latin typeface="+mj-lt"/>
                <a:ea typeface="+mn-ea"/>
                <a:cs typeface="+mn-cs"/>
              </a:rPr>
              <a:t> </a:t>
            </a:r>
            <a:r>
              <a:rPr lang="en-US" sz="1050" dirty="0">
                <a:gradFill>
                  <a:gsLst>
                    <a:gs pos="0">
                      <a:srgbClr val="000000"/>
                    </a:gs>
                    <a:gs pos="100000">
                      <a:srgbClr val="000000"/>
                    </a:gs>
                  </a:gsLst>
                  <a:lin ang="2700000" scaled="1"/>
                </a:gradFill>
                <a:latin typeface="Segoe UI"/>
                <a:cs typeface="Segoe UI"/>
              </a:rPr>
              <a:t>end-to-end workflow for managing eDiscovery cases and investigations</a:t>
            </a:r>
            <a:endParaRPr kumimoji="0" lang="en-US" sz="1050" b="0" i="0" u="none" strike="noStrike" kern="1200" cap="none" spc="0" normalizeH="0" baseline="0" noProof="0" dirty="0">
              <a:ln>
                <a:noFill/>
              </a:ln>
              <a:gradFill>
                <a:gsLst>
                  <a:gs pos="0">
                    <a:srgbClr val="000000"/>
                  </a:gs>
                  <a:gs pos="100000">
                    <a:srgbClr val="000000"/>
                  </a:gs>
                </a:gsLst>
                <a:lin ang="2700000" scaled="1"/>
              </a:gradFill>
              <a:effectLst/>
              <a:uLnTx/>
              <a:uFillTx/>
              <a:latin typeface="Segoe UI"/>
              <a:cs typeface="Segoe UI"/>
            </a:endParaRPr>
          </a:p>
        </p:txBody>
      </p:sp>
      <p:sp>
        <p:nvSpPr>
          <p:cNvPr id="58" name="TextBox 57">
            <a:extLst>
              <a:ext uri="{FF2B5EF4-FFF2-40B4-BE49-F238E27FC236}">
                <a16:creationId xmlns:a16="http://schemas.microsoft.com/office/drawing/2014/main" id="{F3D9F2B3-9D92-6D23-9F02-F052CA76D214}"/>
              </a:ext>
            </a:extLst>
          </p:cNvPr>
          <p:cNvSpPr txBox="1"/>
          <p:nvPr/>
        </p:nvSpPr>
        <p:spPr>
          <a:xfrm>
            <a:off x="6599770" y="5668703"/>
            <a:ext cx="3483374" cy="323165"/>
          </a:xfrm>
          <a:prstGeom prst="rect">
            <a:avLst/>
          </a:prstGeom>
          <a:noFill/>
        </p:spPr>
        <p:txBody>
          <a:bodyPr wrap="square" lIns="0" tIns="0" rIns="0" bIns="0" rtlCol="0" anchor="t">
            <a:spAutoFit/>
          </a:bodyPr>
          <a:lstStyle/>
          <a:p>
            <a:r>
              <a:rPr kumimoji="0" lang="en-US" sz="1050" b="1" i="0" u="none" strike="noStrike" kern="1200" cap="none" spc="0" normalizeH="0" baseline="0" noProof="0" dirty="0">
                <a:ln>
                  <a:noFill/>
                </a:ln>
                <a:solidFill>
                  <a:srgbClr val="7030A0"/>
                </a:solidFill>
                <a:effectLst/>
                <a:uLnTx/>
                <a:uFillTx/>
                <a:latin typeface="+mj-lt"/>
                <a:ea typeface="+mn-ea"/>
                <a:cs typeface="+mn-cs"/>
              </a:rPr>
              <a:t>Audit (premium)</a:t>
            </a:r>
            <a:r>
              <a:rPr kumimoji="0" lang="en-US" sz="1050" b="1" i="0" u="none" strike="noStrike" kern="1200" cap="none" spc="0" normalizeH="0" baseline="0" noProof="0" dirty="0">
                <a:ln>
                  <a:noFill/>
                </a:ln>
                <a:solidFill>
                  <a:schemeClr val="accent1"/>
                </a:solidFill>
                <a:effectLst/>
                <a:uLnTx/>
                <a:uFillTx/>
                <a:latin typeface="+mj-lt"/>
                <a:ea typeface="+mn-ea"/>
                <a:cs typeface="+mn-cs"/>
              </a:rPr>
              <a:t> </a:t>
            </a:r>
            <a:r>
              <a:rPr lang="en-US" sz="1050" dirty="0">
                <a:gradFill>
                  <a:gsLst>
                    <a:gs pos="0">
                      <a:srgbClr val="000000"/>
                    </a:gs>
                    <a:gs pos="100000">
                      <a:srgbClr val="000000"/>
                    </a:gs>
                  </a:gsLst>
                  <a:lin ang="2700000" scaled="1"/>
                </a:gradFill>
                <a:latin typeface="Segoe UI"/>
                <a:cs typeface="Segoe UI"/>
              </a:rPr>
              <a:t>featuring longer record retention and intelligent insights policies</a:t>
            </a:r>
            <a:endParaRPr kumimoji="0" lang="en-US" sz="1050" b="0" i="0" u="none" strike="noStrike" kern="1200" cap="none" spc="0" normalizeH="0" baseline="0" noProof="0" dirty="0">
              <a:ln>
                <a:noFill/>
              </a:ln>
              <a:gradFill>
                <a:gsLst>
                  <a:gs pos="0">
                    <a:srgbClr val="000000"/>
                  </a:gs>
                  <a:gs pos="100000">
                    <a:srgbClr val="000000"/>
                  </a:gs>
                </a:gsLst>
                <a:lin ang="2700000" scaled="1"/>
              </a:gradFill>
              <a:effectLst/>
              <a:uLnTx/>
              <a:uFillTx/>
              <a:latin typeface="Segoe UI"/>
              <a:cs typeface="Segoe UI"/>
            </a:endParaRPr>
          </a:p>
        </p:txBody>
      </p:sp>
      <p:sp>
        <p:nvSpPr>
          <p:cNvPr id="6" name="TextBox 5">
            <a:extLst>
              <a:ext uri="{FF2B5EF4-FFF2-40B4-BE49-F238E27FC236}">
                <a16:creationId xmlns:a16="http://schemas.microsoft.com/office/drawing/2014/main" id="{099265F5-9303-0FCA-97EC-C4F3D2A59D3A}"/>
              </a:ext>
            </a:extLst>
          </p:cNvPr>
          <p:cNvSpPr txBox="1"/>
          <p:nvPr/>
        </p:nvSpPr>
        <p:spPr>
          <a:xfrm>
            <a:off x="109206" y="6386681"/>
            <a:ext cx="7943197" cy="246221"/>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Segoe UI"/>
                <a:ea typeface="+mn-ea"/>
                <a:cs typeface="+mn-cs"/>
              </a:rPr>
              <a:t>*</a:t>
            </a:r>
            <a:r>
              <a:rPr kumimoji="0" lang="en-US" sz="800" b="0" i="1" u="none" strike="noStrike" kern="1200" cap="none" spc="0" normalizeH="0" baseline="0" noProof="0">
                <a:ln>
                  <a:noFill/>
                </a:ln>
                <a:gradFill>
                  <a:gsLst>
                    <a:gs pos="0">
                      <a:srgbClr val="282828"/>
                    </a:gs>
                    <a:gs pos="100000">
                      <a:srgbClr val="282828"/>
                    </a:gs>
                  </a:gsLst>
                </a:gradFill>
                <a:effectLst/>
                <a:uLnTx/>
                <a:uFillTx/>
                <a:latin typeface="Segoe UI"/>
                <a:ea typeface="+mn-ea"/>
                <a:cs typeface="+mn-cs"/>
              </a:rPr>
              <a:t>Can be purchased as a standalone product</a:t>
            </a:r>
            <a:br>
              <a:rPr kumimoji="0" lang="en-US" sz="800" b="0" i="1" u="none" strike="noStrike" kern="1200" cap="none" spc="0" normalizeH="0" baseline="0" noProof="0">
                <a:ln>
                  <a:noFill/>
                </a:ln>
                <a:gradFill>
                  <a:gsLst>
                    <a:gs pos="0">
                      <a:srgbClr val="282828"/>
                    </a:gs>
                    <a:gs pos="100000">
                      <a:srgbClr val="282828"/>
                    </a:gs>
                  </a:gsLst>
                </a:gradFill>
                <a:effectLst/>
                <a:uLnTx/>
                <a:uFillTx/>
                <a:latin typeface="Segoe UI"/>
                <a:ea typeface="+mn-ea"/>
                <a:cs typeface="+mn-cs"/>
              </a:rPr>
            </a:br>
            <a:r>
              <a:rPr kumimoji="0" lang="en-US" sz="800" b="0" i="1" u="none" strike="noStrike" kern="1200" cap="none" spc="0" normalizeH="0" baseline="0" noProof="0">
                <a:ln>
                  <a:noFill/>
                </a:ln>
                <a:gradFill>
                  <a:gsLst>
                    <a:gs pos="0">
                      <a:srgbClr val="282828"/>
                    </a:gs>
                    <a:gs pos="100000">
                      <a:srgbClr val="282828"/>
                    </a:gs>
                  </a:gsLst>
                </a:gradFill>
                <a:effectLst/>
                <a:uLnTx/>
                <a:uFillTx/>
                <a:latin typeface="Segoe UI"/>
                <a:ea typeface="+mn-ea"/>
                <a:cs typeface="+mn-cs"/>
              </a:rPr>
              <a:t>Note: This may not reflect the full set of features available in these packages. The features identified above are highly relevant when using Copilot for M365.</a:t>
            </a:r>
          </a:p>
        </p:txBody>
      </p:sp>
      <p:sp>
        <p:nvSpPr>
          <p:cNvPr id="13" name="Oval 12">
            <a:extLst>
              <a:ext uri="{FF2B5EF4-FFF2-40B4-BE49-F238E27FC236}">
                <a16:creationId xmlns:a16="http://schemas.microsoft.com/office/drawing/2014/main" id="{9FC3A1AE-DD72-48D1-3E1C-77D87A3304E5}"/>
              </a:ext>
              <a:ext uri="{C183D7F6-B498-43B3-948B-1728B52AA6E4}">
                <adec:decorative xmlns:adec="http://schemas.microsoft.com/office/drawing/2017/decorative" val="1"/>
              </a:ext>
            </a:extLst>
          </p:cNvPr>
          <p:cNvSpPr/>
          <p:nvPr/>
        </p:nvSpPr>
        <p:spPr bwMode="auto">
          <a:xfrm>
            <a:off x="1917199" y="3086118"/>
            <a:ext cx="79202" cy="79202"/>
          </a:xfrm>
          <a:prstGeom prst="ellipse">
            <a:avLst/>
          </a:prstGeom>
          <a:solidFill>
            <a:schemeClr val="accent1"/>
          </a:solidFill>
          <a:ln>
            <a:noFill/>
            <a:headEnd type="none" w="med" len="med"/>
            <a:tailEnd type="none" w="med" len="med"/>
          </a:ln>
          <a:effectLst>
            <a:outerShdw blurRad="50800" dist="38100" dir="2700000" sx="91000" sy="9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050" err="1">
              <a:solidFill>
                <a:srgbClr val="FFFFFF"/>
              </a:solidFill>
              <a:ea typeface="Segoe UI" pitchFamily="34" charset="0"/>
              <a:cs typeface="Segoe UI" pitchFamily="34" charset="0"/>
            </a:endParaRPr>
          </a:p>
        </p:txBody>
      </p:sp>
      <p:sp>
        <p:nvSpPr>
          <p:cNvPr id="30" name="Oval 29">
            <a:extLst>
              <a:ext uri="{FF2B5EF4-FFF2-40B4-BE49-F238E27FC236}">
                <a16:creationId xmlns:a16="http://schemas.microsoft.com/office/drawing/2014/main" id="{C83493A8-C501-0861-5A69-FBADF711431C}"/>
              </a:ext>
              <a:ext uri="{C183D7F6-B498-43B3-948B-1728B52AA6E4}">
                <adec:decorative xmlns:adec="http://schemas.microsoft.com/office/drawing/2017/decorative" val="1"/>
              </a:ext>
            </a:extLst>
          </p:cNvPr>
          <p:cNvSpPr/>
          <p:nvPr/>
        </p:nvSpPr>
        <p:spPr bwMode="auto">
          <a:xfrm>
            <a:off x="1917199" y="3527683"/>
            <a:ext cx="79202" cy="79202"/>
          </a:xfrm>
          <a:prstGeom prst="ellipse">
            <a:avLst/>
          </a:prstGeom>
          <a:solidFill>
            <a:schemeClr val="accent1"/>
          </a:solidFill>
          <a:ln>
            <a:noFill/>
            <a:headEnd type="none" w="med" len="med"/>
            <a:tailEnd type="none" w="med" len="med"/>
          </a:ln>
          <a:effectLst>
            <a:outerShdw blurRad="50800" dist="38100" dir="2700000" sx="91000" sy="9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050" err="1">
              <a:solidFill>
                <a:srgbClr val="FFFFFF"/>
              </a:solidFill>
              <a:ea typeface="Segoe UI" pitchFamily="34" charset="0"/>
              <a:cs typeface="Segoe UI" pitchFamily="34" charset="0"/>
            </a:endParaRPr>
          </a:p>
        </p:txBody>
      </p:sp>
      <p:sp>
        <p:nvSpPr>
          <p:cNvPr id="33" name="Oval 32">
            <a:extLst>
              <a:ext uri="{FF2B5EF4-FFF2-40B4-BE49-F238E27FC236}">
                <a16:creationId xmlns:a16="http://schemas.microsoft.com/office/drawing/2014/main" id="{A5113FC3-238B-7325-20AA-B72C9648672C}"/>
              </a:ext>
              <a:ext uri="{C183D7F6-B498-43B3-948B-1728B52AA6E4}">
                <adec:decorative xmlns:adec="http://schemas.microsoft.com/office/drawing/2017/decorative" val="1"/>
              </a:ext>
            </a:extLst>
          </p:cNvPr>
          <p:cNvSpPr/>
          <p:nvPr/>
        </p:nvSpPr>
        <p:spPr bwMode="auto">
          <a:xfrm>
            <a:off x="1917199" y="3969248"/>
            <a:ext cx="79202" cy="79202"/>
          </a:xfrm>
          <a:prstGeom prst="ellipse">
            <a:avLst/>
          </a:prstGeom>
          <a:solidFill>
            <a:schemeClr val="accent1"/>
          </a:solidFill>
          <a:ln>
            <a:noFill/>
            <a:headEnd type="none" w="med" len="med"/>
            <a:tailEnd type="none" w="med" len="med"/>
          </a:ln>
          <a:effectLst>
            <a:outerShdw blurRad="50800" dist="38100" dir="2700000" sx="91000" sy="9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050" err="1">
              <a:solidFill>
                <a:srgbClr val="FFFFFF"/>
              </a:solidFill>
              <a:ea typeface="Segoe UI" pitchFamily="34" charset="0"/>
              <a:cs typeface="Segoe UI" pitchFamily="34" charset="0"/>
            </a:endParaRPr>
          </a:p>
        </p:txBody>
      </p:sp>
      <p:sp>
        <p:nvSpPr>
          <p:cNvPr id="36" name="Oval 35">
            <a:extLst>
              <a:ext uri="{FF2B5EF4-FFF2-40B4-BE49-F238E27FC236}">
                <a16:creationId xmlns:a16="http://schemas.microsoft.com/office/drawing/2014/main" id="{B4DC884C-6825-E475-768B-DE6A60D73EA6}"/>
              </a:ext>
              <a:ext uri="{C183D7F6-B498-43B3-948B-1728B52AA6E4}">
                <adec:decorative xmlns:adec="http://schemas.microsoft.com/office/drawing/2017/decorative" val="1"/>
              </a:ext>
            </a:extLst>
          </p:cNvPr>
          <p:cNvSpPr/>
          <p:nvPr/>
        </p:nvSpPr>
        <p:spPr bwMode="auto">
          <a:xfrm>
            <a:off x="1917199" y="4410813"/>
            <a:ext cx="79202" cy="79202"/>
          </a:xfrm>
          <a:prstGeom prst="ellipse">
            <a:avLst/>
          </a:prstGeom>
          <a:solidFill>
            <a:schemeClr val="accent1"/>
          </a:solidFill>
          <a:ln>
            <a:noFill/>
            <a:headEnd type="none" w="med" len="med"/>
            <a:tailEnd type="none" w="med" len="med"/>
          </a:ln>
          <a:effectLst>
            <a:outerShdw blurRad="50800" dist="38100" dir="2700000" sx="91000" sy="9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050" err="1">
              <a:solidFill>
                <a:srgbClr val="FFFFFF"/>
              </a:solidFill>
              <a:ea typeface="Segoe UI" pitchFamily="34" charset="0"/>
              <a:cs typeface="Segoe UI" pitchFamily="34" charset="0"/>
            </a:endParaRPr>
          </a:p>
        </p:txBody>
      </p:sp>
      <p:sp>
        <p:nvSpPr>
          <p:cNvPr id="39" name="Oval 38">
            <a:extLst>
              <a:ext uri="{FF2B5EF4-FFF2-40B4-BE49-F238E27FC236}">
                <a16:creationId xmlns:a16="http://schemas.microsoft.com/office/drawing/2014/main" id="{41DACC83-6979-7DDD-AD6A-2045494514B1}"/>
              </a:ext>
              <a:ext uri="{C183D7F6-B498-43B3-948B-1728B52AA6E4}">
                <adec:decorative xmlns:adec="http://schemas.microsoft.com/office/drawing/2017/decorative" val="1"/>
              </a:ext>
            </a:extLst>
          </p:cNvPr>
          <p:cNvSpPr/>
          <p:nvPr/>
        </p:nvSpPr>
        <p:spPr bwMode="auto">
          <a:xfrm>
            <a:off x="1917199" y="4852378"/>
            <a:ext cx="79202" cy="79202"/>
          </a:xfrm>
          <a:prstGeom prst="ellipse">
            <a:avLst/>
          </a:prstGeom>
          <a:solidFill>
            <a:schemeClr val="accent1"/>
          </a:solidFill>
          <a:ln>
            <a:noFill/>
            <a:headEnd type="none" w="med" len="med"/>
            <a:tailEnd type="none" w="med" len="med"/>
          </a:ln>
          <a:effectLst>
            <a:outerShdw blurRad="50800" dist="38100" dir="2700000" sx="91000" sy="9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050" err="1">
              <a:solidFill>
                <a:srgbClr val="FFFFFF"/>
              </a:solidFill>
              <a:ea typeface="Segoe UI" pitchFamily="34" charset="0"/>
              <a:cs typeface="Segoe UI" pitchFamily="34" charset="0"/>
            </a:endParaRPr>
          </a:p>
        </p:txBody>
      </p:sp>
      <p:sp>
        <p:nvSpPr>
          <p:cNvPr id="42" name="Oval 41">
            <a:extLst>
              <a:ext uri="{FF2B5EF4-FFF2-40B4-BE49-F238E27FC236}">
                <a16:creationId xmlns:a16="http://schemas.microsoft.com/office/drawing/2014/main" id="{C3E130E0-E55C-33E8-B756-39F5D5269BD2}"/>
              </a:ext>
              <a:ext uri="{C183D7F6-B498-43B3-948B-1728B52AA6E4}">
                <adec:decorative xmlns:adec="http://schemas.microsoft.com/office/drawing/2017/decorative" val="1"/>
              </a:ext>
            </a:extLst>
          </p:cNvPr>
          <p:cNvSpPr/>
          <p:nvPr/>
        </p:nvSpPr>
        <p:spPr bwMode="auto">
          <a:xfrm>
            <a:off x="1917199" y="5293943"/>
            <a:ext cx="79202" cy="79202"/>
          </a:xfrm>
          <a:prstGeom prst="ellipse">
            <a:avLst/>
          </a:prstGeom>
          <a:solidFill>
            <a:schemeClr val="accent1"/>
          </a:solidFill>
          <a:ln>
            <a:noFill/>
            <a:headEnd type="none" w="med" len="med"/>
            <a:tailEnd type="none" w="med" len="med"/>
          </a:ln>
          <a:effectLst>
            <a:outerShdw blurRad="50800" dist="38100" dir="2700000" sx="91000" sy="9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050" err="1">
              <a:solidFill>
                <a:srgbClr val="FFFFFF"/>
              </a:solidFill>
              <a:ea typeface="Segoe UI" pitchFamily="34" charset="0"/>
              <a:cs typeface="Segoe UI" pitchFamily="34" charset="0"/>
            </a:endParaRPr>
          </a:p>
        </p:txBody>
      </p:sp>
      <p:sp>
        <p:nvSpPr>
          <p:cNvPr id="45" name="Oval 44">
            <a:extLst>
              <a:ext uri="{FF2B5EF4-FFF2-40B4-BE49-F238E27FC236}">
                <a16:creationId xmlns:a16="http://schemas.microsoft.com/office/drawing/2014/main" id="{C77D6F66-2777-FE48-5A18-1705522E7506}"/>
              </a:ext>
              <a:ext uri="{C183D7F6-B498-43B3-948B-1728B52AA6E4}">
                <adec:decorative xmlns:adec="http://schemas.microsoft.com/office/drawing/2017/decorative" val="1"/>
              </a:ext>
            </a:extLst>
          </p:cNvPr>
          <p:cNvSpPr/>
          <p:nvPr/>
        </p:nvSpPr>
        <p:spPr bwMode="auto">
          <a:xfrm>
            <a:off x="1917199" y="5735510"/>
            <a:ext cx="79202" cy="79202"/>
          </a:xfrm>
          <a:prstGeom prst="ellipse">
            <a:avLst/>
          </a:prstGeom>
          <a:solidFill>
            <a:schemeClr val="accent1"/>
          </a:solidFill>
          <a:ln>
            <a:noFill/>
            <a:headEnd type="none" w="med" len="med"/>
            <a:tailEnd type="none" w="med" len="med"/>
          </a:ln>
          <a:effectLst>
            <a:outerShdw blurRad="50800" dist="38100" dir="2700000" sx="91000" sy="9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050" err="1">
              <a:solidFill>
                <a:srgbClr val="FFFFFF"/>
              </a:solidFill>
              <a:ea typeface="Segoe UI" pitchFamily="34" charset="0"/>
              <a:cs typeface="Segoe UI" pitchFamily="34" charset="0"/>
            </a:endParaRPr>
          </a:p>
        </p:txBody>
      </p:sp>
      <p:sp>
        <p:nvSpPr>
          <p:cNvPr id="48" name="Oval 47">
            <a:extLst>
              <a:ext uri="{FF2B5EF4-FFF2-40B4-BE49-F238E27FC236}">
                <a16:creationId xmlns:a16="http://schemas.microsoft.com/office/drawing/2014/main" id="{E9247244-CAB5-551B-99A8-9A37AAD36177}"/>
              </a:ext>
              <a:ext uri="{C183D7F6-B498-43B3-948B-1728B52AA6E4}">
                <adec:decorative xmlns:adec="http://schemas.microsoft.com/office/drawing/2017/decorative" val="1"/>
              </a:ext>
            </a:extLst>
          </p:cNvPr>
          <p:cNvSpPr/>
          <p:nvPr/>
        </p:nvSpPr>
        <p:spPr bwMode="auto">
          <a:xfrm>
            <a:off x="6394910" y="3082643"/>
            <a:ext cx="79202" cy="79202"/>
          </a:xfrm>
          <a:prstGeom prst="ellipse">
            <a:avLst/>
          </a:prstGeom>
          <a:solidFill>
            <a:schemeClr val="accent1"/>
          </a:solidFill>
          <a:ln>
            <a:noFill/>
            <a:headEnd type="none" w="med" len="med"/>
            <a:tailEnd type="none" w="med" len="med"/>
          </a:ln>
          <a:effectLst>
            <a:outerShdw blurRad="50800" dist="38100" dir="2700000" sx="91000" sy="9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050" err="1">
              <a:solidFill>
                <a:srgbClr val="FFFFFF"/>
              </a:solidFill>
              <a:ea typeface="Segoe UI" pitchFamily="34" charset="0"/>
              <a:cs typeface="Segoe UI" pitchFamily="34" charset="0"/>
            </a:endParaRPr>
          </a:p>
        </p:txBody>
      </p:sp>
      <p:sp>
        <p:nvSpPr>
          <p:cNvPr id="51" name="Oval 50">
            <a:extLst>
              <a:ext uri="{FF2B5EF4-FFF2-40B4-BE49-F238E27FC236}">
                <a16:creationId xmlns:a16="http://schemas.microsoft.com/office/drawing/2014/main" id="{ED1EBC8D-5FAA-CB34-EA8C-ACFDAD755F61}"/>
              </a:ext>
              <a:ext uri="{C183D7F6-B498-43B3-948B-1728B52AA6E4}">
                <adec:decorative xmlns:adec="http://schemas.microsoft.com/office/drawing/2017/decorative" val="1"/>
              </a:ext>
            </a:extLst>
          </p:cNvPr>
          <p:cNvSpPr/>
          <p:nvPr/>
        </p:nvSpPr>
        <p:spPr bwMode="auto">
          <a:xfrm>
            <a:off x="6394910" y="3586295"/>
            <a:ext cx="79202" cy="79202"/>
          </a:xfrm>
          <a:prstGeom prst="ellipse">
            <a:avLst/>
          </a:prstGeom>
          <a:solidFill>
            <a:schemeClr val="accent1"/>
          </a:solidFill>
          <a:ln>
            <a:noFill/>
            <a:headEnd type="none" w="med" len="med"/>
            <a:tailEnd type="none" w="med" len="med"/>
          </a:ln>
          <a:effectLst>
            <a:outerShdw blurRad="50800" dist="38100" dir="2700000" sx="91000" sy="9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050" err="1">
              <a:solidFill>
                <a:srgbClr val="FFFFFF"/>
              </a:solidFill>
              <a:ea typeface="Segoe UI" pitchFamily="34" charset="0"/>
              <a:cs typeface="Segoe UI" pitchFamily="34" charset="0"/>
            </a:endParaRPr>
          </a:p>
        </p:txBody>
      </p:sp>
      <p:sp>
        <p:nvSpPr>
          <p:cNvPr id="54" name="Oval 53">
            <a:extLst>
              <a:ext uri="{FF2B5EF4-FFF2-40B4-BE49-F238E27FC236}">
                <a16:creationId xmlns:a16="http://schemas.microsoft.com/office/drawing/2014/main" id="{CBA5363A-12BD-5C7C-4226-FAF28FF2504E}"/>
              </a:ext>
              <a:ext uri="{C183D7F6-B498-43B3-948B-1728B52AA6E4}">
                <adec:decorative xmlns:adec="http://schemas.microsoft.com/office/drawing/2017/decorative" val="1"/>
              </a:ext>
            </a:extLst>
          </p:cNvPr>
          <p:cNvSpPr/>
          <p:nvPr/>
        </p:nvSpPr>
        <p:spPr bwMode="auto">
          <a:xfrm>
            <a:off x="6398470" y="5274374"/>
            <a:ext cx="79202" cy="79202"/>
          </a:xfrm>
          <a:prstGeom prst="ellipse">
            <a:avLst/>
          </a:prstGeom>
          <a:solidFill>
            <a:schemeClr val="accent1"/>
          </a:solidFill>
          <a:ln>
            <a:noFill/>
            <a:headEnd type="none" w="med" len="med"/>
            <a:tailEnd type="none" w="med" len="med"/>
          </a:ln>
          <a:effectLst>
            <a:outerShdw blurRad="50800" dist="38100" dir="2700000" sx="91000" sy="9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050" err="1">
              <a:solidFill>
                <a:srgbClr val="FFFFFF"/>
              </a:solidFill>
              <a:ea typeface="Segoe UI" pitchFamily="34" charset="0"/>
              <a:cs typeface="Segoe UI" pitchFamily="34" charset="0"/>
            </a:endParaRPr>
          </a:p>
        </p:txBody>
      </p:sp>
      <p:sp>
        <p:nvSpPr>
          <p:cNvPr id="57" name="Oval 56">
            <a:extLst>
              <a:ext uri="{FF2B5EF4-FFF2-40B4-BE49-F238E27FC236}">
                <a16:creationId xmlns:a16="http://schemas.microsoft.com/office/drawing/2014/main" id="{8FB78108-38FE-C9AE-3E6B-814FD69E85CF}"/>
              </a:ext>
              <a:ext uri="{C183D7F6-B498-43B3-948B-1728B52AA6E4}">
                <adec:decorative xmlns:adec="http://schemas.microsoft.com/office/drawing/2017/decorative" val="1"/>
              </a:ext>
            </a:extLst>
          </p:cNvPr>
          <p:cNvSpPr/>
          <p:nvPr/>
        </p:nvSpPr>
        <p:spPr bwMode="auto">
          <a:xfrm>
            <a:off x="6398470" y="5778026"/>
            <a:ext cx="79202" cy="79202"/>
          </a:xfrm>
          <a:prstGeom prst="ellipse">
            <a:avLst/>
          </a:prstGeom>
          <a:solidFill>
            <a:schemeClr val="accent1"/>
          </a:solidFill>
          <a:ln>
            <a:noFill/>
            <a:headEnd type="none" w="med" len="med"/>
            <a:tailEnd type="none" w="med" len="med"/>
          </a:ln>
          <a:effectLst>
            <a:outerShdw blurRad="50800" dist="38100" dir="2700000" sx="91000" sy="91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05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477157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grpId="1" nodeType="withEffect">
                                  <p:stCondLst>
                                    <p:cond delay="0"/>
                                  </p:stCondLst>
                                  <p:childTnLst>
                                    <p:animMotion origin="layout" path="M -0.00091 0.06019 L -2.91667E-6 0 " pathEditMode="relative" rAng="0" ptsTypes="AA">
                                      <p:cBhvr>
                                        <p:cTn id="9" dur="500" fill="hold"/>
                                        <p:tgtEl>
                                          <p:spTgt spid="3"/>
                                        </p:tgtEl>
                                        <p:attrNameLst>
                                          <p:attrName>ppt_x</p:attrName>
                                          <p:attrName>ppt_y</p:attrName>
                                        </p:attrNameLst>
                                      </p:cBhvr>
                                      <p:rCtr x="39" y="-3009"/>
                                    </p:animMotion>
                                  </p:childTnLst>
                                </p:cTn>
                              </p:par>
                              <p:par>
                                <p:cTn id="10" presetID="10" presetClass="entr" presetSubtype="0" fill="hold" grpId="0" nodeType="withEffect">
                                  <p:stCondLst>
                                    <p:cond delay="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42" presetClass="path" presetSubtype="0" decel="100000" fill="hold" grpId="1" nodeType="withEffect">
                                  <p:stCondLst>
                                    <p:cond delay="200"/>
                                  </p:stCondLst>
                                  <p:childTnLst>
                                    <p:animMotion origin="layout" path="M -0.00092 0.06019 L 4.58333E-6 -4.07407E-6 " pathEditMode="relative" rAng="0" ptsTypes="AA">
                                      <p:cBhvr>
                                        <p:cTn id="14" dur="500" fill="hold"/>
                                        <p:tgtEl>
                                          <p:spTgt spid="6"/>
                                        </p:tgtEl>
                                        <p:attrNameLst>
                                          <p:attrName>ppt_x</p:attrName>
                                          <p:attrName>ppt_y</p:attrName>
                                        </p:attrNameLst>
                                      </p:cBhvr>
                                      <p:rCtr x="39" y="-3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ED51-9F4A-8D6A-C4BE-5719DBDC3C46}"/>
              </a:ext>
            </a:extLst>
          </p:cNvPr>
          <p:cNvSpPr>
            <a:spLocks noGrp="1"/>
          </p:cNvSpPr>
          <p:nvPr>
            <p:ph type="title"/>
          </p:nvPr>
        </p:nvSpPr>
        <p:spPr>
          <a:xfrm>
            <a:off x="4184542" y="486184"/>
            <a:ext cx="7363990" cy="1325563"/>
          </a:xfrm>
        </p:spPr>
        <p:txBody>
          <a:bodyPr vert="horz" lIns="91440" tIns="45720" rIns="91440" bIns="45720" rtlCol="0" anchor="ctr">
            <a:normAutofit/>
          </a:bodyPr>
          <a:lstStyle/>
          <a:p>
            <a:r>
              <a:rPr lang="en-US" sz="4000" b="0" i="0" kern="1200" dirty="0">
                <a:solidFill>
                  <a:schemeClr val="tx1"/>
                </a:solidFill>
                <a:effectLst/>
                <a:latin typeface="Segoe UI Semibold" panose="020B0702040204020203" pitchFamily="34" charset="0"/>
                <a:cs typeface="Segoe UI Semibold" panose="020B0702040204020203" pitchFamily="34" charset="0"/>
              </a:rPr>
              <a:t>Copilot and Microsoft 365 SMB Community</a:t>
            </a:r>
            <a:endParaRPr lang="en-US" sz="4000" kern="1200" dirty="0">
              <a:solidFill>
                <a:schemeClr val="tx1"/>
              </a:solidFill>
              <a:latin typeface="Segoe UI Semibold" panose="020B0702040204020203" pitchFamily="34" charset="0"/>
              <a:cs typeface="Segoe UI Semibold" panose="020B0702040204020203" pitchFamily="34" charset="0"/>
            </a:endParaRPr>
          </a:p>
        </p:txBody>
      </p:sp>
      <p:sp>
        <p:nvSpPr>
          <p:cNvPr id="3" name="Text Placeholder 2">
            <a:extLst>
              <a:ext uri="{FF2B5EF4-FFF2-40B4-BE49-F238E27FC236}">
                <a16:creationId xmlns:a16="http://schemas.microsoft.com/office/drawing/2014/main" id="{C76E00D8-5506-823D-4B3A-1BCADD2B06D0}"/>
              </a:ext>
            </a:extLst>
          </p:cNvPr>
          <p:cNvSpPr>
            <a:spLocks noGrp="1"/>
          </p:cNvSpPr>
          <p:nvPr>
            <p:ph type="body" sz="quarter" idx="12"/>
          </p:nvPr>
        </p:nvSpPr>
        <p:spPr>
          <a:xfrm>
            <a:off x="4184542" y="1946684"/>
            <a:ext cx="7363990" cy="4351338"/>
          </a:xfrm>
        </p:spPr>
        <p:txBody>
          <a:bodyPr vert="horz" lIns="91440" tIns="45720" rIns="91440" bIns="45720" rtlCol="0">
            <a:normAutofit/>
          </a:bodyPr>
          <a:lstStyle/>
          <a:p>
            <a:pPr>
              <a:spcAft>
                <a:spcPts val="600"/>
              </a:spcAft>
            </a:pPr>
            <a:r>
              <a:rPr lang="en-US" sz="2000" i="0" kern="1200" dirty="0">
                <a:solidFill>
                  <a:schemeClr val="tx1"/>
                </a:solidFill>
                <a:effectLst/>
                <a:latin typeface="Segoe UI" panose="020B0502040204020203" pitchFamily="34" charset="0"/>
              </a:rPr>
              <a:t>The </a:t>
            </a:r>
            <a:r>
              <a:rPr lang="en-US" sz="2000" b="0" i="0" kern="1200" dirty="0">
                <a:solidFill>
                  <a:schemeClr val="tx1"/>
                </a:solidFill>
                <a:effectLst/>
                <a:latin typeface="Segoe UI Semibold" panose="020B0702040204020203" pitchFamily="34" charset="0"/>
                <a:cs typeface="Segoe UI Semibold" panose="020B0702040204020203" pitchFamily="34" charset="0"/>
              </a:rPr>
              <a:t>Copilot and Microsoft 365 SMB Community </a:t>
            </a:r>
            <a:r>
              <a:rPr lang="en-US" sz="1900" b="0" i="0" dirty="0">
                <a:effectLst/>
                <a:latin typeface="Segoe UI" panose="020B0502040204020203" pitchFamily="34" charset="0"/>
              </a:rPr>
              <a:t>is for small and medium business members will get exclusive and direct access to Microsoft product teams.</a:t>
            </a:r>
          </a:p>
          <a:p>
            <a:pPr>
              <a:spcAft>
                <a:spcPts val="600"/>
              </a:spcAft>
            </a:pPr>
            <a:endParaRPr lang="en-US" sz="1900" b="0" i="0" dirty="0">
              <a:effectLst/>
              <a:latin typeface="Segoe UI" panose="020B0502040204020203" pitchFamily="34" charset="0"/>
            </a:endParaRPr>
          </a:p>
          <a:p>
            <a:pPr marL="285750" indent="-228600">
              <a:spcAft>
                <a:spcPts val="600"/>
              </a:spcAft>
              <a:buFont typeface="Arial" panose="020B0604020202020204" pitchFamily="34" charset="0"/>
              <a:buChar char="•"/>
            </a:pPr>
            <a:r>
              <a:rPr lang="en-US" sz="1900" b="0" i="0" dirty="0">
                <a:effectLst/>
                <a:latin typeface="Segoe UI" panose="020B0502040204020203" pitchFamily="34" charset="0"/>
              </a:rPr>
              <a:t>Members' feedback will contribute to the prioritization of our engineering efforts this upcoming fiscal year</a:t>
            </a:r>
          </a:p>
          <a:p>
            <a:pPr marL="285750" indent="-228600">
              <a:spcAft>
                <a:spcPts val="600"/>
              </a:spcAft>
              <a:buFont typeface="Arial" panose="020B0604020202020204" pitchFamily="34" charset="0"/>
              <a:buChar char="•"/>
            </a:pPr>
            <a:r>
              <a:rPr lang="en-US" sz="1900" dirty="0">
                <a:latin typeface="Segoe UI" panose="020B0502040204020203" pitchFamily="34" charset="0"/>
              </a:rPr>
              <a:t>Attend our </a:t>
            </a:r>
            <a:r>
              <a:rPr lang="en-US" sz="1900" dirty="0">
                <a:effectLst/>
                <a:latin typeface="Segoe UI" panose="020B0502040204020203" pitchFamily="34" charset="0"/>
              </a:rPr>
              <a:t>monthly calls, where we will share tips and tricks to help accelerate your business</a:t>
            </a:r>
          </a:p>
          <a:p>
            <a:pPr marL="285750" indent="-228600">
              <a:spcAft>
                <a:spcPts val="600"/>
              </a:spcAft>
              <a:buFont typeface="Arial" panose="020B0604020202020204" pitchFamily="34" charset="0"/>
              <a:buChar char="•"/>
            </a:pPr>
            <a:r>
              <a:rPr lang="en-US" sz="1900" dirty="0">
                <a:effectLst/>
                <a:latin typeface="Segoe UI" panose="020B0502040204020203" pitchFamily="34" charset="0"/>
              </a:rPr>
              <a:t>Members are nominated to exclusive NDA insider programs within Microsoft and invited to experience features before they’re released to the public</a:t>
            </a:r>
          </a:p>
          <a:p>
            <a:pPr marL="57150">
              <a:spcAft>
                <a:spcPts val="600"/>
              </a:spcAft>
            </a:pPr>
            <a:endParaRPr lang="en-US" sz="1900" dirty="0">
              <a:latin typeface="Segoe UI" panose="020B0502040204020203" pitchFamily="34" charset="0"/>
            </a:endParaRPr>
          </a:p>
          <a:p>
            <a:pPr>
              <a:spcAft>
                <a:spcPts val="600"/>
              </a:spcAft>
            </a:pPr>
            <a:r>
              <a:rPr lang="en-US" sz="1900" dirty="0">
                <a:latin typeface="Segoe UI" panose="020B0502040204020203" pitchFamily="34" charset="0"/>
              </a:rPr>
              <a:t>Visit </a:t>
            </a:r>
            <a:r>
              <a:rPr kumimoji="0" lang="en-US" sz="1900" b="0" i="0" u="none" strike="noStrike" cap="none" spc="0" normalizeH="0" baseline="0" noProof="0" dirty="0">
                <a:ln>
                  <a:noFill/>
                </a:ln>
                <a:effectLst/>
                <a:uLnTx/>
                <a:uFillTx/>
                <a:latin typeface="Segoe UI" panose="020B0502040204020203" pitchFamily="34" charset="0"/>
                <a:hlinkClick r:id="rId2"/>
              </a:rPr>
              <a:t>https://aka.ms/SMBCommunitySignUp</a:t>
            </a:r>
            <a:r>
              <a:rPr kumimoji="0" lang="en-US" sz="1900" b="0" i="0" u="none" strike="noStrike" cap="none" spc="0" normalizeH="0" baseline="0" noProof="0" dirty="0">
                <a:ln>
                  <a:noFill/>
                </a:ln>
                <a:effectLst/>
                <a:uLnTx/>
                <a:uFillTx/>
                <a:latin typeface="Segoe UI" panose="020B0502040204020203" pitchFamily="34" charset="0"/>
              </a:rPr>
              <a:t> or scan the QR code to</a:t>
            </a:r>
          </a:p>
          <a:p>
            <a:pPr>
              <a:spcAft>
                <a:spcPts val="600"/>
              </a:spcAft>
            </a:pPr>
            <a:r>
              <a:rPr lang="en-US" sz="1900" dirty="0">
                <a:latin typeface="Segoe UI" panose="020B0502040204020203" pitchFamily="34" charset="0"/>
              </a:rPr>
              <a:t>join the Copilot and Microsoft 365 SMB Community.</a:t>
            </a:r>
          </a:p>
        </p:txBody>
      </p:sp>
      <p:pic>
        <p:nvPicPr>
          <p:cNvPr id="6" name="Picture Placeholder 5">
            <a:extLst>
              <a:ext uri="{FF2B5EF4-FFF2-40B4-BE49-F238E27FC236}">
                <a16:creationId xmlns:a16="http://schemas.microsoft.com/office/drawing/2014/main" id="{E5373DE8-4676-734B-5B2D-C27E1A53567A}"/>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srcRect l="11167" r="12580" b="-3"/>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5" name="Picture 4" descr="QR code to join the Copilot and Microsoft 365 SMB Community.">
            <a:extLst>
              <a:ext uri="{FF2B5EF4-FFF2-40B4-BE49-F238E27FC236}">
                <a16:creationId xmlns:a16="http://schemas.microsoft.com/office/drawing/2014/main" id="{CDB62F0B-5444-73D7-E4A5-9DAD2D5A54A9}"/>
              </a:ext>
            </a:extLst>
          </p:cNvPr>
          <p:cNvPicPr>
            <a:picLocks noChangeAspect="1"/>
          </p:cNvPicPr>
          <p:nvPr/>
        </p:nvPicPr>
        <p:blipFill rotWithShape="1">
          <a:blip r:embed="rId4"/>
          <a:srcRect r="5" b="522"/>
          <a:stretch/>
        </p:blipFill>
        <p:spPr>
          <a:xfrm>
            <a:off x="581526" y="3486449"/>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Tree>
    <p:extLst>
      <p:ext uri="{BB962C8B-B14F-4D97-AF65-F5344CB8AC3E}">
        <p14:creationId xmlns:p14="http://schemas.microsoft.com/office/powerpoint/2010/main" val="59721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F429D76-7107-641E-96E4-1D7B663D03E9}"/>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chemeClr val="accent2"/>
                </a:solidFill>
                <a:effectLst/>
                <a:uLnTx/>
                <a:uFillTx/>
                <a:latin typeface="Segoe UI Semibold"/>
                <a:ea typeface="+mj-ea"/>
                <a:cs typeface="+mj-cs"/>
              </a:rPr>
              <a:t>Table of contents</a:t>
            </a:r>
            <a:endParaRPr kumimoji="0" lang="en-US" sz="3600" b="0" i="0" u="none" strike="noStrike" kern="1200" cap="none" spc="0" normalizeH="0" baseline="0" noProof="0">
              <a:ln>
                <a:noFill/>
              </a:ln>
              <a:solidFill>
                <a:schemeClr val="accent2"/>
              </a:solidFill>
              <a:effectLst/>
              <a:uLnTx/>
              <a:uFillTx/>
              <a:latin typeface="Segoe UI Semibold" panose="020B0702040204020203" pitchFamily="34" charset="0"/>
              <a:ea typeface="+mj-ea"/>
              <a:cs typeface="Segoe UI Semibold" panose="020B0702040204020203" pitchFamily="34" charset="0"/>
            </a:endParaRPr>
          </a:p>
        </p:txBody>
      </p:sp>
      <p:sp>
        <p:nvSpPr>
          <p:cNvPr id="2" name="Text Placeholder 1">
            <a:extLst>
              <a:ext uri="{FF2B5EF4-FFF2-40B4-BE49-F238E27FC236}">
                <a16:creationId xmlns:a16="http://schemas.microsoft.com/office/drawing/2014/main" id="{AFC4C0D1-F9B2-2CD0-5BCF-01C24197A122}"/>
              </a:ext>
            </a:extLst>
          </p:cNvPr>
          <p:cNvSpPr>
            <a:spLocks noGrp="1"/>
          </p:cNvSpPr>
          <p:nvPr>
            <p:ph type="body" sz="quarter" idx="10"/>
          </p:nvPr>
        </p:nvSpPr>
        <p:spPr>
          <a:xfrm>
            <a:off x="5956299" y="1279021"/>
            <a:ext cx="5803901" cy="5229355"/>
          </a:xfrm>
        </p:spPr>
        <p:txBody>
          <a:bodyPr>
            <a:noAutofit/>
          </a:bodyPr>
          <a:lstStyle/>
          <a:p>
            <a:pPr marL="0" indent="0">
              <a:lnSpc>
                <a:spcPct val="100000"/>
              </a:lnSpc>
              <a:spcBef>
                <a:spcPts val="1400"/>
              </a:spcBef>
              <a:buNone/>
              <a:defRPr/>
            </a:pPr>
            <a:r>
              <a:rPr lang="en-US" sz="1800" dirty="0">
                <a:latin typeface="+mj-lt"/>
                <a:cs typeface="Segoe UI Semibold"/>
              </a:rPr>
              <a:t>Get ready</a:t>
            </a:r>
          </a:p>
          <a:p>
            <a:pPr marL="0" indent="0">
              <a:lnSpc>
                <a:spcPct val="100000"/>
              </a:lnSpc>
              <a:spcBef>
                <a:spcPts val="1400"/>
              </a:spcBef>
              <a:buNone/>
              <a:defRPr/>
            </a:pPr>
            <a:r>
              <a:rPr lang="en-US" sz="1800" dirty="0">
                <a:latin typeface="+mj-lt"/>
                <a:cs typeface="Segoe UI Semibold"/>
              </a:rPr>
              <a:t>Technical readiness</a:t>
            </a:r>
          </a:p>
          <a:p>
            <a:pPr lvl="1">
              <a:lnSpc>
                <a:spcPct val="100000"/>
              </a:lnSpc>
              <a:spcBef>
                <a:spcPts val="1400"/>
              </a:spcBef>
              <a:buFont typeface="Courier New" panose="020B0604020202020204" pitchFamily="34" charset="0"/>
              <a:buChar char="o"/>
              <a:defRPr/>
            </a:pPr>
            <a:r>
              <a:rPr lang="en-US" sz="1400" dirty="0">
                <a:cs typeface="Segoe UI Semibold"/>
              </a:rPr>
              <a:t>Establish security policies</a:t>
            </a:r>
          </a:p>
          <a:p>
            <a:pPr lvl="1">
              <a:lnSpc>
                <a:spcPct val="100000"/>
              </a:lnSpc>
              <a:spcBef>
                <a:spcPts val="1400"/>
              </a:spcBef>
              <a:buFont typeface="Courier New" panose="020B0604020202020204" pitchFamily="34" charset="0"/>
              <a:buChar char="o"/>
              <a:defRPr/>
            </a:pPr>
            <a:r>
              <a:rPr lang="en-US" sz="1400" dirty="0">
                <a:cs typeface="Segoe UI Semibold"/>
              </a:rPr>
              <a:t>Deploy Microsoft 365 apps and configure update channels</a:t>
            </a:r>
            <a:endParaRPr lang="en-US" sz="1400" b="0" i="0" u="none" strike="noStrike" kern="1200" cap="none" spc="0" normalizeH="0" baseline="0" noProof="0" dirty="0">
              <a:ln>
                <a:noFill/>
              </a:ln>
              <a:solidFill>
                <a:srgbClr val="000000"/>
              </a:solidFill>
              <a:effectLst/>
              <a:uLnTx/>
              <a:uFillTx/>
              <a:cs typeface="Segoe UI Semibold"/>
            </a:endParaRPr>
          </a:p>
          <a:p>
            <a:pPr lvl="1">
              <a:lnSpc>
                <a:spcPct val="100000"/>
              </a:lnSpc>
              <a:spcBef>
                <a:spcPts val="1400"/>
              </a:spcBef>
              <a:buFont typeface="Courier New" panose="020B0604020202020204" pitchFamily="34" charset="0"/>
              <a:buChar char="o"/>
              <a:defRPr/>
            </a:pPr>
            <a:r>
              <a:rPr lang="en-US" sz="1400" dirty="0">
                <a:cs typeface="Segoe UI Semibold"/>
              </a:rPr>
              <a:t>Assign licenses</a:t>
            </a:r>
          </a:p>
          <a:p>
            <a:pPr marL="0" indent="0">
              <a:lnSpc>
                <a:spcPct val="100000"/>
              </a:lnSpc>
              <a:spcBef>
                <a:spcPts val="1400"/>
              </a:spcBef>
              <a:buNone/>
              <a:defRPr/>
            </a:pPr>
            <a:r>
              <a:rPr lang="en-US" sz="1800" dirty="0">
                <a:latin typeface="+mj-lt"/>
                <a:cs typeface="Segoe UI Semibold"/>
              </a:rPr>
              <a:t>User enablement</a:t>
            </a:r>
            <a:endParaRPr lang="en-US" sz="1800" dirty="0">
              <a:latin typeface="+mj-lt"/>
              <a:cs typeface="Segoe UI"/>
            </a:endParaRPr>
          </a:p>
          <a:p>
            <a:pPr lvl="1">
              <a:lnSpc>
                <a:spcPct val="100000"/>
              </a:lnSpc>
              <a:spcBef>
                <a:spcPts val="1400"/>
              </a:spcBef>
              <a:buFont typeface="Courier New" panose="020B0604020202020204" pitchFamily="34" charset="0"/>
              <a:buChar char="o"/>
              <a:defRPr/>
            </a:pPr>
            <a:r>
              <a:rPr lang="en-US" sz="1400" dirty="0">
                <a:cs typeface="Segoe UI Semibold"/>
              </a:rPr>
              <a:t>Driving successful change through leadership</a:t>
            </a:r>
          </a:p>
          <a:p>
            <a:pPr lvl="1">
              <a:lnSpc>
                <a:spcPct val="100000"/>
              </a:lnSpc>
              <a:spcBef>
                <a:spcPts val="1400"/>
              </a:spcBef>
              <a:buFont typeface="Courier New" panose="020B0604020202020204" pitchFamily="34" charset="0"/>
              <a:buChar char="o"/>
              <a:defRPr/>
            </a:pPr>
            <a:r>
              <a:rPr lang="en-US" sz="1400" dirty="0">
                <a:cs typeface="Segoe UI Semibold"/>
              </a:rPr>
              <a:t>Identify target scenarios and Flight Crew team</a:t>
            </a:r>
            <a:endParaRPr lang="en-US" sz="1400" b="0" i="0" u="none" strike="noStrike" kern="1200" cap="none" spc="0" normalizeH="0" baseline="0" noProof="0" dirty="0">
              <a:ln>
                <a:noFill/>
              </a:ln>
              <a:solidFill>
                <a:srgbClr val="000000"/>
              </a:solidFill>
              <a:effectLst/>
              <a:uLnTx/>
              <a:uFillTx/>
              <a:cs typeface="Segoe UI Semibold"/>
            </a:endParaRPr>
          </a:p>
          <a:p>
            <a:pPr lvl="1">
              <a:lnSpc>
                <a:spcPct val="100000"/>
              </a:lnSpc>
              <a:spcBef>
                <a:spcPts val="1400"/>
              </a:spcBef>
              <a:buFont typeface="Courier New" panose="020B0604020202020204" pitchFamily="34" charset="0"/>
              <a:buChar char="o"/>
              <a:defRPr/>
            </a:pPr>
            <a:r>
              <a:rPr lang="en-US" sz="1400" dirty="0">
                <a:cs typeface="Segoe UI Semibold"/>
              </a:rPr>
              <a:t>Share training content and onboard users</a:t>
            </a:r>
          </a:p>
          <a:p>
            <a:pPr marL="0" indent="0">
              <a:lnSpc>
                <a:spcPct val="100000"/>
              </a:lnSpc>
              <a:spcBef>
                <a:spcPts val="1400"/>
              </a:spcBef>
              <a:buNone/>
              <a:defRPr/>
            </a:pPr>
            <a:r>
              <a:rPr lang="en-US" sz="1800" dirty="0">
                <a:latin typeface="+mj-lt"/>
                <a:cs typeface="Segoe UI Semibold"/>
              </a:rPr>
              <a:t>Measure success</a:t>
            </a:r>
            <a:endParaRPr lang="en-US" sz="1800" b="0" i="0" u="none" strike="noStrike" kern="1200" cap="none" spc="0" normalizeH="0" baseline="0" noProof="0" dirty="0">
              <a:ln>
                <a:noFill/>
              </a:ln>
              <a:solidFill>
                <a:srgbClr val="000000"/>
              </a:solidFill>
              <a:effectLst/>
              <a:uLnTx/>
              <a:uFillTx/>
              <a:latin typeface="+mj-lt"/>
              <a:cs typeface="Segoe UI Semibold"/>
            </a:endParaRPr>
          </a:p>
          <a:p>
            <a:pPr marL="0" indent="0">
              <a:lnSpc>
                <a:spcPct val="100000"/>
              </a:lnSpc>
              <a:spcBef>
                <a:spcPts val="1400"/>
              </a:spcBef>
              <a:buNone/>
              <a:defRPr/>
            </a:pPr>
            <a:r>
              <a:rPr lang="en-US" sz="1800" dirty="0">
                <a:latin typeface="+mj-lt"/>
                <a:cs typeface="Segoe UI Semibold"/>
              </a:rPr>
              <a:t>Extend and optimize</a:t>
            </a:r>
          </a:p>
          <a:p>
            <a:pPr marL="0" indent="0">
              <a:lnSpc>
                <a:spcPct val="100000"/>
              </a:lnSpc>
              <a:spcBef>
                <a:spcPts val="1400"/>
              </a:spcBef>
              <a:buNone/>
              <a:defRPr/>
            </a:pPr>
            <a:r>
              <a:rPr lang="en-US" sz="1800" b="0" i="0" u="none" strike="noStrike" kern="1200" cap="none" spc="0" normalizeH="0" baseline="0" noProof="0" dirty="0">
                <a:ln>
                  <a:noFill/>
                </a:ln>
                <a:solidFill>
                  <a:srgbClr val="000000"/>
                </a:solidFill>
                <a:effectLst/>
                <a:uLnTx/>
                <a:uFillTx/>
                <a:latin typeface="+mj-lt"/>
                <a:cs typeface="Segoe UI Semibold"/>
              </a:rPr>
              <a:t>Resources</a:t>
            </a:r>
            <a:endParaRPr lang="en-US" sz="1800" b="0" i="0" u="none" strike="noStrike" kern="1200" cap="none" spc="0" normalizeH="0" baseline="0" noProof="0" dirty="0">
              <a:ln>
                <a:noFill/>
              </a:ln>
              <a:solidFill>
                <a:srgbClr val="000000"/>
              </a:solidFill>
              <a:effectLst/>
              <a:uLnTx/>
              <a:uFillTx/>
              <a:latin typeface="+mj-lt"/>
              <a:cs typeface="Segoe UI"/>
            </a:endParaRPr>
          </a:p>
        </p:txBody>
      </p:sp>
    </p:spTree>
    <p:extLst>
      <p:ext uri="{BB962C8B-B14F-4D97-AF65-F5344CB8AC3E}">
        <p14:creationId xmlns:p14="http://schemas.microsoft.com/office/powerpoint/2010/main" val="208481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7A5A7-804A-200F-4948-5FFFF3CF8027}"/>
              </a:ext>
            </a:extLst>
          </p:cNvPr>
          <p:cNvSpPr>
            <a:spLocks noGrp="1"/>
          </p:cNvSpPr>
          <p:nvPr>
            <p:ph type="title"/>
          </p:nvPr>
        </p:nvSpPr>
        <p:spPr>
          <a:xfrm>
            <a:off x="336189" y="695954"/>
            <a:ext cx="8661116" cy="430887"/>
          </a:xfrm>
        </p:spPr>
        <p:txBody>
          <a:bodyPr>
            <a:noAutofit/>
          </a:bodyPr>
          <a:lstStyle/>
          <a:p>
            <a:r>
              <a:rPr lang="en-US" sz="3600" dirty="0"/>
              <a:t>Copilot for Small and Medium Business resources on Microsoft Adoption</a:t>
            </a:r>
          </a:p>
        </p:txBody>
      </p:sp>
      <p:sp>
        <p:nvSpPr>
          <p:cNvPr id="11" name="TextBox 10">
            <a:extLst>
              <a:ext uri="{FF2B5EF4-FFF2-40B4-BE49-F238E27FC236}">
                <a16:creationId xmlns:a16="http://schemas.microsoft.com/office/drawing/2014/main" id="{D86D3B97-BDDE-D932-C4FF-1B031A91C4D0}"/>
              </a:ext>
            </a:extLst>
          </p:cNvPr>
          <p:cNvSpPr txBox="1"/>
          <p:nvPr/>
        </p:nvSpPr>
        <p:spPr>
          <a:xfrm>
            <a:off x="336188" y="1477838"/>
            <a:ext cx="59591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ea typeface="+mn-ea"/>
                <a:cs typeface="+mn-cs"/>
              </a:rPr>
              <a:t>One site for all your Copilot needs</a:t>
            </a:r>
          </a:p>
        </p:txBody>
      </p:sp>
      <p:sp>
        <p:nvSpPr>
          <p:cNvPr id="13" name="TextBox 12">
            <a:extLst>
              <a:ext uri="{FF2B5EF4-FFF2-40B4-BE49-F238E27FC236}">
                <a16:creationId xmlns:a16="http://schemas.microsoft.com/office/drawing/2014/main" id="{447A2ED5-A782-7713-64ED-A72B06961D26}"/>
              </a:ext>
            </a:extLst>
          </p:cNvPr>
          <p:cNvSpPr txBox="1"/>
          <p:nvPr/>
        </p:nvSpPr>
        <p:spPr>
          <a:xfrm>
            <a:off x="336189" y="2253284"/>
            <a:ext cx="5639196" cy="3170099"/>
          </a:xfrm>
          <a:prstGeom prst="rect">
            <a:avLst/>
          </a:prstGeom>
          <a:noFill/>
        </p:spPr>
        <p:txBody>
          <a:bodyPr wrap="square">
            <a:spAutoFit/>
          </a:bodyPr>
          <a:lstStyle/>
          <a:p>
            <a:pPr>
              <a:defRPr/>
            </a:pPr>
            <a:r>
              <a:rPr kumimoji="0" lang="en-US" sz="2000" b="0" i="0" u="none" strike="noStrike" kern="1200" cap="none" spc="0" normalizeH="0" baseline="0" noProof="0" dirty="0">
                <a:ln>
                  <a:noFill/>
                </a:ln>
                <a:solidFill>
                  <a:schemeClr val="accent6"/>
                </a:solidFill>
                <a:effectLst/>
                <a:uLnTx/>
                <a:uFillTx/>
                <a:latin typeface="Segoe Sans Text"/>
                <a:ea typeface="+mn-ea"/>
                <a:cs typeface="Segoe Sans Text"/>
                <a:hlinkClick r:id="rId3">
                  <a:extLst>
                    <a:ext uri="{A12FA001-AC4F-418D-AE19-62706E023703}">
                      <ahyp:hlinkClr xmlns:ahyp="http://schemas.microsoft.com/office/drawing/2018/hyperlinkcolor" val="tx"/>
                    </a:ext>
                  </a:extLst>
                </a:hlinkClick>
              </a:rPr>
              <a:t>https://adoption.microsoft.com/copilot/smb</a:t>
            </a:r>
            <a:endParaRPr kumimoji="0" lang="en-US" sz="2000" b="0" i="0" u="none" strike="noStrike" kern="1200" cap="none" spc="0" normalizeH="0" baseline="0" noProof="0" dirty="0">
              <a:ln>
                <a:noFill/>
              </a:ln>
              <a:solidFill>
                <a:schemeClr val="accent6"/>
              </a:solidFill>
              <a:effectLst/>
              <a:uLnTx/>
              <a:uFillTx/>
              <a:latin typeface="Segoe Sans Text"/>
              <a:ea typeface="+mn-ea"/>
              <a:cs typeface="Segoe Sans Text"/>
            </a:endParaRPr>
          </a:p>
          <a:p>
            <a:pPr>
              <a:defRPr/>
            </a:pPr>
            <a:endParaRPr kumimoji="0" lang="en-US" sz="2000" b="0" i="0" u="none" strike="noStrike" kern="1200" cap="none" spc="0" normalizeH="0" baseline="0" noProof="0" dirty="0">
              <a:ln>
                <a:noFill/>
              </a:ln>
              <a:solidFill>
                <a:srgbClr val="000000"/>
              </a:solidFill>
              <a:effectLst/>
              <a:uLnTx/>
              <a:uFillTx/>
              <a:latin typeface="SegoeUIVariabl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egoeUIVariable"/>
                <a:ea typeface="+mn-ea"/>
                <a:cs typeface="+mn-cs"/>
              </a:rPr>
              <a:t>Resources by role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SegoeUIVariabl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egoeUIVariable"/>
                <a:ea typeface="+mn-ea"/>
                <a:cs typeface="+mn-cs"/>
              </a:rPr>
              <a:t>Product announcements and news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SegoeUIVariabl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egoeUIVariable"/>
                <a:ea typeface="+mn-ea"/>
                <a:cs typeface="+mn-cs"/>
              </a:rPr>
              <a:t>Links to all other Microsoft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SegoeUIVariabl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egoeUIVariable"/>
                <a:ea typeface="+mn-ea"/>
                <a:cs typeface="+mn-cs"/>
              </a:rPr>
              <a:t>Extended links for Microsoft Teams for SMB, Microsoft </a:t>
            </a:r>
            <a:r>
              <a:rPr lang="en-US" sz="2000" dirty="0">
                <a:solidFill>
                  <a:srgbClr val="000000"/>
                </a:solidFill>
                <a:latin typeface="SegoeUIVariable"/>
              </a:rPr>
              <a:t>Viva, </a:t>
            </a:r>
            <a:r>
              <a:rPr kumimoji="0" lang="en-US" sz="2000" b="0" i="0" u="none" strike="noStrike" kern="1200" cap="none" spc="0" normalizeH="0" baseline="0" noProof="0" dirty="0">
                <a:ln>
                  <a:noFill/>
                </a:ln>
                <a:solidFill>
                  <a:srgbClr val="000000"/>
                </a:solidFill>
                <a:effectLst/>
                <a:uLnTx/>
                <a:uFillTx/>
                <a:latin typeface="SegoeUIVariable"/>
                <a:ea typeface="+mn-ea"/>
                <a:cs typeface="+mn-cs"/>
              </a:rPr>
              <a:t>and more</a:t>
            </a:r>
            <a:endPar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pic>
        <p:nvPicPr>
          <p:cNvPr id="5" name="Picture 4">
            <a:extLst>
              <a:ext uri="{FF2B5EF4-FFF2-40B4-BE49-F238E27FC236}">
                <a16:creationId xmlns:a16="http://schemas.microsoft.com/office/drawing/2014/main" id="{696BBB6C-D781-D546-75B3-AF67D58C111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75385" y="2253284"/>
            <a:ext cx="5840922" cy="3549600"/>
          </a:xfrm>
          <a:prstGeom prst="round2SameRect">
            <a:avLst>
              <a:gd name="adj1" fmla="val 6264"/>
              <a:gd name="adj2" fmla="val 0"/>
            </a:avLst>
          </a:prstGeom>
          <a:ln w="6350">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3692365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le 6">
            <a:extLst>
              <a:ext uri="{FF2B5EF4-FFF2-40B4-BE49-F238E27FC236}">
                <a16:creationId xmlns:a16="http://schemas.microsoft.com/office/drawing/2014/main" id="{5D8023D3-2914-7615-DEBC-747352032C0A}"/>
              </a:ext>
            </a:extLst>
          </p:cNvPr>
          <p:cNvSpPr txBox="1">
            <a:spLocks noGrp="1"/>
          </p:cNvSpPr>
          <p:nvPr>
            <p:ph type="title"/>
          </p:nvPr>
        </p:nvSpPr>
        <p:spPr>
          <a:xfrm>
            <a:off x="838200" y="10406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kumimoji="0" lang="en-US" sz="3600" b="0" i="0" u="none" strike="noStrike" kern="1200" cap="none" spc="-50" normalizeH="0" baseline="0" noProof="0" dirty="0">
                <a:ln w="3175">
                  <a:noFill/>
                </a:ln>
                <a:effectLst/>
                <a:uLnTx/>
                <a:uFillTx/>
                <a:latin typeface="+mj-lt"/>
                <a:ea typeface="+mn-ea"/>
                <a:cs typeface="Segoe UI"/>
              </a:rPr>
              <a:t>Microsoft 365 Copilot </a:t>
            </a:r>
            <a:r>
              <a:rPr lang="en-US" sz="3600" spc="-50" dirty="0">
                <a:ln w="3175">
                  <a:noFill/>
                </a:ln>
                <a:ea typeface="+mn-ea"/>
                <a:cs typeface="Segoe UI"/>
              </a:rPr>
              <a:t>implementation</a:t>
            </a:r>
            <a:endParaRPr kumimoji="0" lang="en-US" sz="3600" b="0" i="0" u="none" strike="noStrike" kern="1200" cap="none" spc="-50" normalizeH="0" baseline="0" noProof="0" dirty="0">
              <a:ln w="3175">
                <a:noFill/>
              </a:ln>
              <a:effectLst/>
              <a:uLnTx/>
              <a:uFillTx/>
              <a:latin typeface="+mj-lt"/>
              <a:ea typeface="+mn-ea"/>
              <a:cs typeface="Segoe UI"/>
            </a:endParaRPr>
          </a:p>
        </p:txBody>
      </p:sp>
      <p:sp useBgFill="1">
        <p:nvSpPr>
          <p:cNvPr id="42" name="Rounded Rectangle 1">
            <a:extLst>
              <a:ext uri="{FF2B5EF4-FFF2-40B4-BE49-F238E27FC236}">
                <a16:creationId xmlns:a16="http://schemas.microsoft.com/office/drawing/2014/main" id="{B6E5A1F2-8482-EF33-44C8-4CC693183EED}"/>
              </a:ext>
              <a:ext uri="{C183D7F6-B498-43B3-948B-1728B52AA6E4}">
                <adec:decorative xmlns:adec="http://schemas.microsoft.com/office/drawing/2017/decorative" val="1"/>
              </a:ext>
            </a:extLst>
          </p:cNvPr>
          <p:cNvSpPr/>
          <p:nvPr/>
        </p:nvSpPr>
        <p:spPr bwMode="auto">
          <a:xfrm>
            <a:off x="618066" y="1350352"/>
            <a:ext cx="10995182" cy="4862312"/>
          </a:xfrm>
          <a:prstGeom prst="roundRect">
            <a:avLst>
              <a:gd name="adj" fmla="val 290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pic>
        <p:nvPicPr>
          <p:cNvPr id="4" name="Picture 3" descr="Copilot icon">
            <a:extLst>
              <a:ext uri="{FF2B5EF4-FFF2-40B4-BE49-F238E27FC236}">
                <a16:creationId xmlns:a16="http://schemas.microsoft.com/office/drawing/2014/main" id="{B7E84B71-B46A-F65A-37AA-C44436858D5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755890" y="2726945"/>
            <a:ext cx="600548" cy="660793"/>
          </a:xfrm>
          <a:prstGeom prst="rect">
            <a:avLst/>
          </a:prstGeom>
        </p:spPr>
      </p:pic>
      <p:sp>
        <p:nvSpPr>
          <p:cNvPr id="24" name="TextBox 23">
            <a:extLst>
              <a:ext uri="{FF2B5EF4-FFF2-40B4-BE49-F238E27FC236}">
                <a16:creationId xmlns:a16="http://schemas.microsoft.com/office/drawing/2014/main" id="{48352EBA-6C93-4A23-5452-B6E64BBF8148}"/>
              </a:ext>
            </a:extLst>
          </p:cNvPr>
          <p:cNvSpPr txBox="1"/>
          <p:nvPr/>
        </p:nvSpPr>
        <p:spPr>
          <a:xfrm>
            <a:off x="894068" y="3505573"/>
            <a:ext cx="232481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50" normalizeH="0" baseline="0" noProof="0">
                <a:ln w="3175">
                  <a:noFill/>
                </a:ln>
                <a:solidFill>
                  <a:prstClr val="black"/>
                </a:solidFill>
                <a:effectLst/>
                <a:uLnTx/>
                <a:uFillTx/>
                <a:latin typeface="Segoe UI Semibold"/>
                <a:ea typeface="+mn-ea"/>
                <a:cs typeface="Segoe UI Semibold" panose="020B0502040204020203" pitchFamily="34" charset="0"/>
              </a:rPr>
              <a:t>Copilot implementation</a:t>
            </a:r>
          </a:p>
        </p:txBody>
      </p:sp>
      <p:grpSp>
        <p:nvGrpSpPr>
          <p:cNvPr id="91" name="Group 90" descr="Two arrows that start at Copilot implementation and goes through User Enablement and Technical Readiness, indicating two parallel paths.">
            <a:extLst>
              <a:ext uri="{FF2B5EF4-FFF2-40B4-BE49-F238E27FC236}">
                <a16:creationId xmlns:a16="http://schemas.microsoft.com/office/drawing/2014/main" id="{98F66DB3-E68D-0F2E-1ED7-C061E0A499B8}"/>
              </a:ext>
              <a:ext uri="{C183D7F6-B498-43B3-948B-1728B52AA6E4}">
                <adec:decorative xmlns:adec="http://schemas.microsoft.com/office/drawing/2017/decorative" val="0"/>
              </a:ext>
            </a:extLst>
          </p:cNvPr>
          <p:cNvGrpSpPr/>
          <p:nvPr/>
        </p:nvGrpSpPr>
        <p:grpSpPr>
          <a:xfrm>
            <a:off x="3314740" y="2204375"/>
            <a:ext cx="7954383" cy="2495508"/>
            <a:chOff x="3314740" y="2191367"/>
            <a:chExt cx="7954383" cy="2495508"/>
          </a:xfrm>
        </p:grpSpPr>
        <p:grpSp>
          <p:nvGrpSpPr>
            <p:cNvPr id="86" name="Group 85">
              <a:extLst>
                <a:ext uri="{FF2B5EF4-FFF2-40B4-BE49-F238E27FC236}">
                  <a16:creationId xmlns:a16="http://schemas.microsoft.com/office/drawing/2014/main" id="{0D1A67FC-63AB-E763-2904-F30009C78A32}"/>
                </a:ext>
              </a:extLst>
            </p:cNvPr>
            <p:cNvGrpSpPr/>
            <p:nvPr/>
          </p:nvGrpSpPr>
          <p:grpSpPr>
            <a:xfrm>
              <a:off x="5765798" y="2191367"/>
              <a:ext cx="5503325" cy="2495508"/>
              <a:chOff x="5765798" y="2217508"/>
              <a:chExt cx="5503325" cy="2495508"/>
            </a:xfrm>
          </p:grpSpPr>
          <p:sp>
            <p:nvSpPr>
              <p:cNvPr id="40" name="Freeform 39">
                <a:extLst>
                  <a:ext uri="{FF2B5EF4-FFF2-40B4-BE49-F238E27FC236}">
                    <a16:creationId xmlns:a16="http://schemas.microsoft.com/office/drawing/2014/main" id="{8FE110B1-F56F-0456-82B5-720966276E9E}"/>
                  </a:ext>
                </a:extLst>
              </p:cNvPr>
              <p:cNvSpPr/>
              <p:nvPr/>
            </p:nvSpPr>
            <p:spPr>
              <a:xfrm flipV="1">
                <a:off x="5765798" y="3542584"/>
                <a:ext cx="5503325" cy="1170432"/>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chemeClr val="accent2"/>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9" name="Freeform 38">
                <a:extLst>
                  <a:ext uri="{FF2B5EF4-FFF2-40B4-BE49-F238E27FC236}">
                    <a16:creationId xmlns:a16="http://schemas.microsoft.com/office/drawing/2014/main" id="{D6A3B469-D8EA-F34C-503E-A723E8D722AE}"/>
                  </a:ext>
                </a:extLst>
              </p:cNvPr>
              <p:cNvSpPr/>
              <p:nvPr/>
            </p:nvSpPr>
            <p:spPr>
              <a:xfrm>
                <a:off x="5765798" y="2217508"/>
                <a:ext cx="5503325" cy="1381894"/>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chemeClr val="accent2"/>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cxnSp>
          <p:nvCxnSpPr>
            <p:cNvPr id="37" name="Straight Connector 36">
              <a:extLst>
                <a:ext uri="{FF2B5EF4-FFF2-40B4-BE49-F238E27FC236}">
                  <a16:creationId xmlns:a16="http://schemas.microsoft.com/office/drawing/2014/main" id="{9A05277B-5689-9421-578D-E106ABF0E2EC}"/>
                </a:ext>
              </a:extLst>
            </p:cNvPr>
            <p:cNvCxnSpPr>
              <a:cxnSpLocks/>
            </p:cNvCxnSpPr>
            <p:nvPr/>
          </p:nvCxnSpPr>
          <p:spPr>
            <a:xfrm>
              <a:off x="3314740" y="3516443"/>
              <a:ext cx="2451058" cy="0"/>
            </a:xfrm>
            <a:prstGeom prst="line">
              <a:avLst/>
            </a:prstGeom>
            <a:ln w="25400">
              <a:solidFill>
                <a:schemeClr val="accent2"/>
              </a:solidFill>
              <a:headEnd type="oval"/>
              <a:tailEnd type="none" w="lg" len="sm"/>
            </a:ln>
          </p:spPr>
          <p:style>
            <a:lnRef idx="1">
              <a:schemeClr val="accent1"/>
            </a:lnRef>
            <a:fillRef idx="0">
              <a:schemeClr val="accent1"/>
            </a:fillRef>
            <a:effectRef idx="0">
              <a:schemeClr val="accent1"/>
            </a:effectRef>
            <a:fontRef idx="minor">
              <a:schemeClr val="tx1"/>
            </a:fontRef>
          </p:style>
        </p:cxnSp>
      </p:grpSp>
      <p:grpSp>
        <p:nvGrpSpPr>
          <p:cNvPr id="15" name="Group 14" descr="Copilot essentials checklist: Sponsor, Scenarios, Security.">
            <a:extLst>
              <a:ext uri="{FF2B5EF4-FFF2-40B4-BE49-F238E27FC236}">
                <a16:creationId xmlns:a16="http://schemas.microsoft.com/office/drawing/2014/main" id="{F9783340-3E7F-F7F0-ABAB-93E015CD6C5A}"/>
              </a:ext>
            </a:extLst>
          </p:cNvPr>
          <p:cNvGrpSpPr/>
          <p:nvPr/>
        </p:nvGrpSpPr>
        <p:grpSpPr>
          <a:xfrm>
            <a:off x="3563005" y="2720654"/>
            <a:ext cx="1505344" cy="1602457"/>
            <a:chOff x="3563005" y="2654202"/>
            <a:chExt cx="1505344" cy="1602457"/>
          </a:xfrm>
        </p:grpSpPr>
        <p:sp>
          <p:nvSpPr>
            <p:cNvPr id="26" name="Rectangle: Rounded Corners 25">
              <a:extLst>
                <a:ext uri="{FF2B5EF4-FFF2-40B4-BE49-F238E27FC236}">
                  <a16:creationId xmlns:a16="http://schemas.microsoft.com/office/drawing/2014/main" id="{1D30EFDC-F791-3CD8-DAB1-5C35F5BFC40E}"/>
                </a:ext>
              </a:extLst>
            </p:cNvPr>
            <p:cNvSpPr/>
            <p:nvPr/>
          </p:nvSpPr>
          <p:spPr>
            <a:xfrm>
              <a:off x="3563005" y="2654202"/>
              <a:ext cx="1374013" cy="1602457"/>
            </a:xfrm>
            <a:prstGeom prst="roundRect">
              <a:avLst>
                <a:gd name="adj" fmla="val 7352"/>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68" name="TextBox 67">
              <a:extLst>
                <a:ext uri="{FF2B5EF4-FFF2-40B4-BE49-F238E27FC236}">
                  <a16:creationId xmlns:a16="http://schemas.microsoft.com/office/drawing/2014/main" id="{62020EF2-3FB1-4A6E-40BE-26FAB72807A5}"/>
                </a:ext>
              </a:extLst>
            </p:cNvPr>
            <p:cNvSpPr txBox="1"/>
            <p:nvPr/>
          </p:nvSpPr>
          <p:spPr>
            <a:xfrm>
              <a:off x="3821001" y="3435384"/>
              <a:ext cx="777777" cy="7027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Sponsor</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Scenarios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Security</a:t>
              </a:r>
            </a:p>
          </p:txBody>
        </p:sp>
        <p:sp>
          <p:nvSpPr>
            <p:cNvPr id="71" name="Graphic 69">
              <a:extLst>
                <a:ext uri="{FF2B5EF4-FFF2-40B4-BE49-F238E27FC236}">
                  <a16:creationId xmlns:a16="http://schemas.microsoft.com/office/drawing/2014/main" id="{7D2E0BD5-3323-82D1-96CE-1805102D38D8}"/>
                </a:ext>
              </a:extLst>
            </p:cNvPr>
            <p:cNvSpPr/>
            <p:nvPr/>
          </p:nvSpPr>
          <p:spPr>
            <a:xfrm>
              <a:off x="3704313" y="351154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74" name="Graphic 69">
              <a:extLst>
                <a:ext uri="{FF2B5EF4-FFF2-40B4-BE49-F238E27FC236}">
                  <a16:creationId xmlns:a16="http://schemas.microsoft.com/office/drawing/2014/main" id="{FFC7A02E-383D-C997-66FA-A5007031A3E6}"/>
                </a:ext>
              </a:extLst>
            </p:cNvPr>
            <p:cNvSpPr/>
            <p:nvPr/>
          </p:nvSpPr>
          <p:spPr>
            <a:xfrm>
              <a:off x="3704313" y="372722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75" name="Graphic 69">
              <a:extLst>
                <a:ext uri="{FF2B5EF4-FFF2-40B4-BE49-F238E27FC236}">
                  <a16:creationId xmlns:a16="http://schemas.microsoft.com/office/drawing/2014/main" id="{F0090246-BA6F-10C8-1B90-613CA10FDF08}"/>
                </a:ext>
              </a:extLst>
            </p:cNvPr>
            <p:cNvSpPr/>
            <p:nvPr/>
          </p:nvSpPr>
          <p:spPr>
            <a:xfrm>
              <a:off x="3704313" y="3942909"/>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 name="TextBox 1">
              <a:extLst>
                <a:ext uri="{FF2B5EF4-FFF2-40B4-BE49-F238E27FC236}">
                  <a16:creationId xmlns:a16="http://schemas.microsoft.com/office/drawing/2014/main" id="{39744015-4F96-BE18-A70D-F2F8AF9FB41F}"/>
                </a:ext>
              </a:extLst>
            </p:cNvPr>
            <p:cNvSpPr txBox="1"/>
            <p:nvPr/>
          </p:nvSpPr>
          <p:spPr>
            <a:xfrm>
              <a:off x="3613806" y="2727128"/>
              <a:ext cx="1454543" cy="646331"/>
            </a:xfrm>
            <a:prstGeom prst="rect">
              <a:avLst/>
            </a:prstGeom>
            <a:noFill/>
          </p:spPr>
          <p:txBody>
            <a:bodyPr wrap="square" lIns="91440" tIns="45720" rIns="91440" bIns="45720" rtlCol="0" anchor="t">
              <a:spAutoFit/>
            </a:bodyPr>
            <a:lstStyle/>
            <a:p>
              <a:pPr>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Copilot </a:t>
              </a:r>
              <a:endParaRPr lang="en-US"/>
            </a:p>
            <a:p>
              <a:pPr marL="0" marR="0" lvl="0" indent="0" algn="l" defTabSz="914400">
                <a:lnSpc>
                  <a:spcPct val="100000"/>
                </a:lnSpc>
                <a:spcBef>
                  <a:spcPts val="0"/>
                </a:spcBef>
                <a:spcAft>
                  <a:spcPts val="0"/>
                </a:spcAft>
                <a:buClrTx/>
                <a:buSzTx/>
                <a:buFontTx/>
                <a:buNone/>
                <a:tabLst/>
                <a:defRPr/>
              </a:pPr>
              <a:r>
                <a:rPr lang="en-US" sz="1200" b="1">
                  <a:solidFill>
                    <a:srgbClr val="8661C5"/>
                  </a:solidFill>
                  <a:latin typeface="Segoe UI Semibold"/>
                  <a:cs typeface="Segoe UI Semibold"/>
                </a:rPr>
                <a:t>readiness</a:t>
              </a: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 checklist</a:t>
              </a:r>
              <a:endParaRPr lang="en-US">
                <a:cs typeface="Segoe UI"/>
              </a:endParaRPr>
            </a:p>
          </p:txBody>
        </p:sp>
        <p:cxnSp>
          <p:nvCxnSpPr>
            <p:cNvPr id="5" name="Straight Connector 4">
              <a:extLst>
                <a:ext uri="{FF2B5EF4-FFF2-40B4-BE49-F238E27FC236}">
                  <a16:creationId xmlns:a16="http://schemas.microsoft.com/office/drawing/2014/main" id="{4D75ACC0-DA82-01B5-B039-734E916CFAE8}"/>
                </a:ext>
              </a:extLst>
            </p:cNvPr>
            <p:cNvCxnSpPr>
              <a:cxnSpLocks/>
            </p:cNvCxnSpPr>
            <p:nvPr/>
          </p:nvCxnSpPr>
          <p:spPr>
            <a:xfrm>
              <a:off x="3699448" y="3376747"/>
              <a:ext cx="11011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descr="Location icon indicating &quot;you are here&quot;, after the Copilot essentials checklist and at the fork between the User Enablement and Technical Readiness paths.">
            <a:extLst>
              <a:ext uri="{FF2B5EF4-FFF2-40B4-BE49-F238E27FC236}">
                <a16:creationId xmlns:a16="http://schemas.microsoft.com/office/drawing/2014/main" id="{CCB12ED1-8A2C-BD95-0F21-3C7D6D718D53}"/>
              </a:ext>
            </a:extLst>
          </p:cNvPr>
          <p:cNvGrpSpPr/>
          <p:nvPr/>
        </p:nvGrpSpPr>
        <p:grpSpPr>
          <a:xfrm>
            <a:off x="5068350" y="2728221"/>
            <a:ext cx="1374013" cy="1602457"/>
            <a:chOff x="5068350" y="2661769"/>
            <a:chExt cx="1374013" cy="1602457"/>
          </a:xfrm>
        </p:grpSpPr>
        <p:sp>
          <p:nvSpPr>
            <p:cNvPr id="77" name="Rectangle: Rounded Corners 25">
              <a:extLst>
                <a:ext uri="{FF2B5EF4-FFF2-40B4-BE49-F238E27FC236}">
                  <a16:creationId xmlns:a16="http://schemas.microsoft.com/office/drawing/2014/main" id="{D034601F-A364-BD23-51E7-308B2A584625}"/>
                </a:ext>
              </a:extLst>
            </p:cNvPr>
            <p:cNvSpPr/>
            <p:nvPr/>
          </p:nvSpPr>
          <p:spPr>
            <a:xfrm>
              <a:off x="5068350" y="2661769"/>
              <a:ext cx="1374013" cy="1602457"/>
            </a:xfrm>
            <a:prstGeom prst="roundRect">
              <a:avLst>
                <a:gd name="adj" fmla="val 7352"/>
              </a:avLst>
            </a:prstGeom>
            <a:gradFill>
              <a:gsLst>
                <a:gs pos="29000">
                  <a:srgbClr val="8661C5"/>
                </a:gs>
                <a:gs pos="0">
                  <a:srgbClr val="C03BC4"/>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251999"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You are here</a:t>
              </a:r>
            </a:p>
          </p:txBody>
        </p:sp>
        <p:sp>
          <p:nvSpPr>
            <p:cNvPr id="9" name="Graphic 7">
              <a:extLst>
                <a:ext uri="{FF2B5EF4-FFF2-40B4-BE49-F238E27FC236}">
                  <a16:creationId xmlns:a16="http://schemas.microsoft.com/office/drawing/2014/main" id="{6C1ABA81-6002-4151-C2BE-40BD504C6A72}"/>
                </a:ext>
              </a:extLst>
            </p:cNvPr>
            <p:cNvSpPr/>
            <p:nvPr/>
          </p:nvSpPr>
          <p:spPr>
            <a:xfrm>
              <a:off x="5563897" y="2926273"/>
              <a:ext cx="382919" cy="439386"/>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8" name="Group 17" descr="User Enablement: Prepare organization and employees for the AI transformation journey.">
            <a:extLst>
              <a:ext uri="{FF2B5EF4-FFF2-40B4-BE49-F238E27FC236}">
                <a16:creationId xmlns:a16="http://schemas.microsoft.com/office/drawing/2014/main" id="{045BB837-FB9D-CEFF-C488-92F3CEEBC85E}"/>
              </a:ext>
            </a:extLst>
          </p:cNvPr>
          <p:cNvGrpSpPr/>
          <p:nvPr/>
        </p:nvGrpSpPr>
        <p:grpSpPr>
          <a:xfrm>
            <a:off x="6747384" y="1550748"/>
            <a:ext cx="4131902" cy="1314317"/>
            <a:chOff x="6747384" y="1484296"/>
            <a:chExt cx="4131902" cy="1314317"/>
          </a:xfrm>
        </p:grpSpPr>
        <p:sp>
          <p:nvSpPr>
            <p:cNvPr id="16" name="Rectangle: Rounded Corners 15">
              <a:extLst>
                <a:ext uri="{FF2B5EF4-FFF2-40B4-BE49-F238E27FC236}">
                  <a16:creationId xmlns:a16="http://schemas.microsoft.com/office/drawing/2014/main" id="{5E912E4B-A43C-0B82-9A0C-BED61F9F5404}"/>
                </a:ext>
              </a:extLst>
            </p:cNvPr>
            <p:cNvSpPr/>
            <p:nvPr/>
          </p:nvSpPr>
          <p:spPr>
            <a:xfrm>
              <a:off x="6747384" y="1642950"/>
              <a:ext cx="4131902" cy="1155663"/>
            </a:xfrm>
            <a:prstGeom prst="roundRect">
              <a:avLst>
                <a:gd name="adj" fmla="val 7992"/>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47" name="TextBox 46">
              <a:extLst>
                <a:ext uri="{FF2B5EF4-FFF2-40B4-BE49-F238E27FC236}">
                  <a16:creationId xmlns:a16="http://schemas.microsoft.com/office/drawing/2014/main" id="{6BA98F64-4F86-B63D-0B4C-B6FDA608E5FF}"/>
                </a:ext>
              </a:extLst>
            </p:cNvPr>
            <p:cNvSpPr txBox="1"/>
            <p:nvPr/>
          </p:nvSpPr>
          <p:spPr>
            <a:xfrm>
              <a:off x="6755290" y="1711621"/>
              <a:ext cx="1963999" cy="369332"/>
            </a:xfrm>
            <a:prstGeom prst="rect">
              <a:avLst/>
            </a:prstGeom>
            <a:noFill/>
          </p:spPr>
          <p:txBody>
            <a:bodyPr wrap="square" lIns="91440" tIns="45720" rIns="91440" bIns="45720" rtlCol="0" anchor="t">
              <a:spAutoFit/>
            </a:bodyPr>
            <a:lstStyle/>
            <a:p>
              <a:pPr>
                <a:defRPr/>
              </a:pPr>
              <a:r>
                <a:rPr kumimoji="0" lang="en-US" sz="1800" b="1" i="0" u="none" strike="noStrike" kern="1200" cap="none" spc="0" normalizeH="0" baseline="0" noProof="0">
                  <a:ln>
                    <a:noFill/>
                  </a:ln>
                  <a:solidFill>
                    <a:srgbClr val="C03BC4"/>
                  </a:solidFill>
                  <a:effectLst/>
                  <a:uLnTx/>
                  <a:uFillTx/>
                  <a:latin typeface="Segoe UI Semibold"/>
                  <a:ea typeface="+mn-ea"/>
                  <a:cs typeface="Segoe UI Semibold"/>
                </a:rPr>
                <a:t>Human change</a:t>
              </a:r>
              <a:endPar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endParaRPr>
            </a:p>
          </p:txBody>
        </p:sp>
        <p:grpSp>
          <p:nvGrpSpPr>
            <p:cNvPr id="49" name="Group 48">
              <a:extLst>
                <a:ext uri="{FF2B5EF4-FFF2-40B4-BE49-F238E27FC236}">
                  <a16:creationId xmlns:a16="http://schemas.microsoft.com/office/drawing/2014/main" id="{E1C0B02E-7F57-57B6-D0BF-057B2498B4B3}"/>
                </a:ext>
              </a:extLst>
            </p:cNvPr>
            <p:cNvGrpSpPr/>
            <p:nvPr/>
          </p:nvGrpSpPr>
          <p:grpSpPr>
            <a:xfrm>
              <a:off x="10255431" y="1484296"/>
              <a:ext cx="460064" cy="460064"/>
              <a:chOff x="9329369" y="1297527"/>
              <a:chExt cx="556677" cy="556677"/>
            </a:xfrm>
          </p:grpSpPr>
          <p:sp>
            <p:nvSpPr>
              <p:cNvPr id="48" name="Oval 47">
                <a:extLst>
                  <a:ext uri="{FF2B5EF4-FFF2-40B4-BE49-F238E27FC236}">
                    <a16:creationId xmlns:a16="http://schemas.microsoft.com/office/drawing/2014/main" id="{E63F716B-A6C6-6363-FC6B-FB35A96AE37C}"/>
                  </a:ext>
                </a:extLst>
              </p:cNvPr>
              <p:cNvSpPr/>
              <p:nvPr/>
            </p:nvSpPr>
            <p:spPr>
              <a:xfrm>
                <a:off x="9329369" y="1297527"/>
                <a:ext cx="556677" cy="556677"/>
              </a:xfrm>
              <a:prstGeom prst="ellipse">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6" name="Picture 5">
                <a:extLst>
                  <a:ext uri="{FF2B5EF4-FFF2-40B4-BE49-F238E27FC236}">
                    <a16:creationId xmlns:a16="http://schemas.microsoft.com/office/drawing/2014/main" id="{BC2D86C9-14E8-1BB3-5640-1B5C676399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428367" y="1372013"/>
                <a:ext cx="358679" cy="394659"/>
              </a:xfrm>
              <a:prstGeom prst="rect">
                <a:avLst/>
              </a:prstGeom>
            </p:spPr>
          </p:pic>
        </p:grpSp>
        <p:sp>
          <p:nvSpPr>
            <p:cNvPr id="50" name="TextBox 49">
              <a:extLst>
                <a:ext uri="{FF2B5EF4-FFF2-40B4-BE49-F238E27FC236}">
                  <a16:creationId xmlns:a16="http://schemas.microsoft.com/office/drawing/2014/main" id="{555A4FB3-794E-E64C-015E-75951B594929}"/>
                </a:ext>
              </a:extLst>
            </p:cNvPr>
            <p:cNvSpPr txBox="1"/>
            <p:nvPr/>
          </p:nvSpPr>
          <p:spPr>
            <a:xfrm>
              <a:off x="6752299" y="2062990"/>
              <a:ext cx="4097871" cy="656358"/>
            </a:xfrm>
            <a:prstGeom prst="rect">
              <a:avLst/>
            </a:prstGeom>
            <a:noFill/>
          </p:spPr>
          <p:txBody>
            <a:bodyPr wrap="square" lIns="91440" tIns="45720" rIns="91440" bIns="45720" rtlCol="0" anchor="t">
              <a:spAutoFit/>
            </a:bodyPr>
            <a:lstStyle/>
            <a:p>
              <a:pPr>
                <a:defRPr/>
              </a:pPr>
              <a:r>
                <a:rPr kumimoji="0" lang="en-US" sz="1200" b="0" i="0" u="none" strike="noStrike" kern="1200" cap="none" spc="0" normalizeH="0" baseline="0" noProof="0">
                  <a:ln>
                    <a:noFill/>
                  </a:ln>
                  <a:solidFill>
                    <a:prstClr val="black"/>
                  </a:solidFill>
                  <a:effectLst/>
                  <a:uLnTx/>
                  <a:uFillTx/>
                  <a:latin typeface="Segoe UI"/>
                  <a:ea typeface="+mn-ea"/>
                  <a:cs typeface="+mn-cs"/>
                </a:rPr>
                <a:t>Prepare organization and employees for the AI transformation journey</a:t>
              </a:r>
              <a:r>
                <a:rPr lang="en-US" sz="1200">
                  <a:solidFill>
                    <a:prstClr val="black"/>
                  </a:solidFill>
                  <a:latin typeface="Segoe UI"/>
                </a:rPr>
                <a:t> through user enablement programs</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3" name="Group 2" descr="Arrow between User Enablement and Technical Readiness to indicate that these two workstreams support each other for maximum value and ROI.">
            <a:extLst>
              <a:ext uri="{FF2B5EF4-FFF2-40B4-BE49-F238E27FC236}">
                <a16:creationId xmlns:a16="http://schemas.microsoft.com/office/drawing/2014/main" id="{B96EAB3A-89B6-103B-FB3F-1D0F019B5702}"/>
              </a:ext>
            </a:extLst>
          </p:cNvPr>
          <p:cNvGrpSpPr/>
          <p:nvPr/>
        </p:nvGrpSpPr>
        <p:grpSpPr>
          <a:xfrm>
            <a:off x="6737358" y="2976615"/>
            <a:ext cx="4131902" cy="1097261"/>
            <a:chOff x="6747384" y="2996668"/>
            <a:chExt cx="4131902" cy="1097261"/>
          </a:xfrm>
        </p:grpSpPr>
        <p:cxnSp>
          <p:nvCxnSpPr>
            <p:cNvPr id="61" name="Straight Connector 60">
              <a:extLst>
                <a:ext uri="{FF2B5EF4-FFF2-40B4-BE49-F238E27FC236}">
                  <a16:creationId xmlns:a16="http://schemas.microsoft.com/office/drawing/2014/main" id="{D46BB867-2EE3-5A52-1A42-EAB722794016}"/>
                </a:ext>
              </a:extLst>
            </p:cNvPr>
            <p:cNvCxnSpPr>
              <a:cxnSpLocks/>
            </p:cNvCxnSpPr>
            <p:nvPr/>
          </p:nvCxnSpPr>
          <p:spPr>
            <a:xfrm>
              <a:off x="8813335" y="2996668"/>
              <a:ext cx="0" cy="1097261"/>
            </a:xfrm>
            <a:prstGeom prst="line">
              <a:avLst/>
            </a:prstGeom>
            <a:ln w="25400">
              <a:solidFill>
                <a:schemeClr val="accent2"/>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59" name="Rectangle: Rounded Corners 15">
              <a:extLst>
                <a:ext uri="{FF2B5EF4-FFF2-40B4-BE49-F238E27FC236}">
                  <a16:creationId xmlns:a16="http://schemas.microsoft.com/office/drawing/2014/main" id="{3A4B3ED6-CCB9-7782-0D6F-31B7025B2F5F}"/>
                </a:ext>
              </a:extLst>
            </p:cNvPr>
            <p:cNvSpPr/>
            <p:nvPr/>
          </p:nvSpPr>
          <p:spPr>
            <a:xfrm>
              <a:off x="6747384" y="3300714"/>
              <a:ext cx="4131902" cy="479142"/>
            </a:xfrm>
            <a:prstGeom prst="roundRect">
              <a:avLst>
                <a:gd name="adj" fmla="val 15277"/>
              </a:avLst>
            </a:prstGeom>
            <a:solidFill>
              <a:schemeClr val="bg1"/>
            </a:solidFill>
            <a:ln>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UI"/>
                  <a:ea typeface="+mn-ea"/>
                  <a:cs typeface="+mn-cs"/>
                </a:rPr>
                <a:t>Workstreams support each other for maximum value and ROI</a:t>
              </a:r>
            </a:p>
          </p:txBody>
        </p:sp>
      </p:grpSp>
      <p:sp>
        <p:nvSpPr>
          <p:cNvPr id="12" name="TextBox 11">
            <a:extLst>
              <a:ext uri="{FF2B5EF4-FFF2-40B4-BE49-F238E27FC236}">
                <a16:creationId xmlns:a16="http://schemas.microsoft.com/office/drawing/2014/main" id="{98932AB7-E194-ACFC-22B4-BB92FEBA103C}"/>
              </a:ext>
            </a:extLst>
          </p:cNvPr>
          <p:cNvSpPr txBox="1"/>
          <p:nvPr/>
        </p:nvSpPr>
        <p:spPr>
          <a:xfrm>
            <a:off x="6741353" y="3557731"/>
            <a:ext cx="4138271" cy="523220"/>
          </a:xfrm>
          <a:prstGeom prst="rect">
            <a:avLst/>
          </a:prstGeom>
          <a:noFill/>
        </p:spPr>
        <p:txBody>
          <a:bodyPr wrap="square" lIns="0" tIns="0" rIns="0" bIns="0" rtlCol="0" anchor="t">
            <a:spAutoFit/>
          </a:bodyPr>
          <a:lstStyle/>
          <a:p>
            <a:pPr algn="ctr" defTabSz="914367">
              <a:defRPr/>
            </a:pPr>
            <a:r>
              <a:rPr lang="en-US" sz="1000" spc="-50">
                <a:gradFill>
                  <a:gsLst>
                    <a:gs pos="0">
                      <a:srgbClr val="C03BC4"/>
                    </a:gs>
                    <a:gs pos="12000">
                      <a:srgbClr val="8661C5"/>
                    </a:gs>
                    <a:gs pos="100000">
                      <a:srgbClr val="0078D4"/>
                    </a:gs>
                  </a:gsLst>
                  <a:path path="circle">
                    <a:fillToRect l="100000" t="100000"/>
                  </a:path>
                </a:gradFill>
                <a:latin typeface="Segoe UI Semibold"/>
                <a:cs typeface="Segoe UI Semibold"/>
              </a:rPr>
              <a:t>Get ready  &gt;  Onboard &amp; engage  &gt;  Deliver impact  &gt;  Extend &amp; optimize</a:t>
            </a:r>
          </a:p>
          <a:p>
            <a:pPr defTabSz="914367">
              <a:spcBef>
                <a:spcPct val="0"/>
              </a:spcBef>
              <a:spcAft>
                <a:spcPct val="0"/>
              </a:spcAft>
              <a:defRPr/>
            </a:pPr>
            <a:endParaRPr lang="en-US" sz="2400" b="1" spc="-50">
              <a:gradFill>
                <a:gsLst>
                  <a:gs pos="0">
                    <a:srgbClr val="C03BC4"/>
                  </a:gs>
                  <a:gs pos="12000">
                    <a:srgbClr val="8661C5"/>
                  </a:gs>
                  <a:gs pos="100000">
                    <a:srgbClr val="0078D4"/>
                  </a:gs>
                </a:gsLst>
                <a:path path="circle">
                  <a:fillToRect l="100000" t="100000"/>
                </a:path>
              </a:gradFill>
              <a:latin typeface="Segoe UI Semibold"/>
              <a:cs typeface="Segoe UI Semibold"/>
            </a:endParaRPr>
          </a:p>
        </p:txBody>
      </p:sp>
      <p:grpSp>
        <p:nvGrpSpPr>
          <p:cNvPr id="20" name="Group 19" descr="Technical Readiness:">
            <a:extLst>
              <a:ext uri="{FF2B5EF4-FFF2-40B4-BE49-F238E27FC236}">
                <a16:creationId xmlns:a16="http://schemas.microsoft.com/office/drawing/2014/main" id="{A990FD68-DAB2-8CD5-F187-58053961F716}"/>
              </a:ext>
            </a:extLst>
          </p:cNvPr>
          <p:cNvGrpSpPr/>
          <p:nvPr/>
        </p:nvGrpSpPr>
        <p:grpSpPr>
          <a:xfrm>
            <a:off x="6747384" y="4049654"/>
            <a:ext cx="4131902" cy="1314317"/>
            <a:chOff x="6747384" y="3983202"/>
            <a:chExt cx="4131902" cy="1314317"/>
          </a:xfrm>
        </p:grpSpPr>
        <p:sp>
          <p:nvSpPr>
            <p:cNvPr id="51" name="Rectangle: Rounded Corners 15">
              <a:extLst>
                <a:ext uri="{FF2B5EF4-FFF2-40B4-BE49-F238E27FC236}">
                  <a16:creationId xmlns:a16="http://schemas.microsoft.com/office/drawing/2014/main" id="{39C0A078-66AB-C4BB-13F0-D13584220B9F}"/>
                </a:ext>
              </a:extLst>
            </p:cNvPr>
            <p:cNvSpPr/>
            <p:nvPr/>
          </p:nvSpPr>
          <p:spPr>
            <a:xfrm>
              <a:off x="6747384" y="4141856"/>
              <a:ext cx="4131902" cy="1155663"/>
            </a:xfrm>
            <a:prstGeom prst="roundRect">
              <a:avLst>
                <a:gd name="adj" fmla="val 7992"/>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845E700F-14B2-2F2A-38B7-8569E627AFF1}"/>
                </a:ext>
              </a:extLst>
            </p:cNvPr>
            <p:cNvSpPr txBox="1"/>
            <p:nvPr/>
          </p:nvSpPr>
          <p:spPr>
            <a:xfrm>
              <a:off x="6754584" y="4253789"/>
              <a:ext cx="265124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cs typeface="Segoe UI Semibold"/>
                </a:rPr>
                <a:t>Technical readiness</a:t>
              </a:r>
            </a:p>
          </p:txBody>
        </p:sp>
        <p:grpSp>
          <p:nvGrpSpPr>
            <p:cNvPr id="53" name="Group 52">
              <a:extLst>
                <a:ext uri="{FF2B5EF4-FFF2-40B4-BE49-F238E27FC236}">
                  <a16:creationId xmlns:a16="http://schemas.microsoft.com/office/drawing/2014/main" id="{D9CCB1D0-EC95-FD65-93FA-0FD50E987555}"/>
                </a:ext>
              </a:extLst>
            </p:cNvPr>
            <p:cNvGrpSpPr/>
            <p:nvPr/>
          </p:nvGrpSpPr>
          <p:grpSpPr>
            <a:xfrm>
              <a:off x="10255431" y="3983202"/>
              <a:ext cx="460064" cy="460064"/>
              <a:chOff x="9329369" y="1297527"/>
              <a:chExt cx="556677" cy="556677"/>
            </a:xfrm>
          </p:grpSpPr>
          <p:sp>
            <p:nvSpPr>
              <p:cNvPr id="54" name="Oval 53">
                <a:extLst>
                  <a:ext uri="{FF2B5EF4-FFF2-40B4-BE49-F238E27FC236}">
                    <a16:creationId xmlns:a16="http://schemas.microsoft.com/office/drawing/2014/main" id="{43B4964A-E130-BECC-C646-69DD5AD2B541}"/>
                  </a:ext>
                </a:extLst>
              </p:cNvPr>
              <p:cNvSpPr/>
              <p:nvPr/>
            </p:nvSpPr>
            <p:spPr>
              <a:xfrm>
                <a:off x="9329369" y="1297527"/>
                <a:ext cx="556677" cy="556677"/>
              </a:xfrm>
              <a:prstGeom prst="ellipse">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55" name="Picture 54">
                <a:extLst>
                  <a:ext uri="{FF2B5EF4-FFF2-40B4-BE49-F238E27FC236}">
                    <a16:creationId xmlns:a16="http://schemas.microsoft.com/office/drawing/2014/main" id="{2595C110-E5F6-91F4-D4C9-DCAF807CE58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428367" y="1372013"/>
                <a:ext cx="358679" cy="394659"/>
              </a:xfrm>
              <a:prstGeom prst="rect">
                <a:avLst/>
              </a:prstGeom>
            </p:spPr>
          </p:pic>
        </p:grpSp>
        <p:sp>
          <p:nvSpPr>
            <p:cNvPr id="56" name="TextBox 55">
              <a:extLst>
                <a:ext uri="{FF2B5EF4-FFF2-40B4-BE49-F238E27FC236}">
                  <a16:creationId xmlns:a16="http://schemas.microsoft.com/office/drawing/2014/main" id="{2852A58F-39F0-AFAC-B661-8AF633A4D8F6}"/>
                </a:ext>
              </a:extLst>
            </p:cNvPr>
            <p:cNvSpPr txBox="1"/>
            <p:nvPr/>
          </p:nvSpPr>
          <p:spPr>
            <a:xfrm>
              <a:off x="6751593" y="4574898"/>
              <a:ext cx="39657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Address technical deployment and optimization, including governance, security, compliance, and management</a:t>
              </a:r>
            </a:p>
          </p:txBody>
        </p:sp>
      </p:grpSp>
      <p:grpSp>
        <p:nvGrpSpPr>
          <p:cNvPr id="7" name="Group 6" descr="Straight arrow indicating that the leadership journey is a third and separate path.">
            <a:extLst>
              <a:ext uri="{FF2B5EF4-FFF2-40B4-BE49-F238E27FC236}">
                <a16:creationId xmlns:a16="http://schemas.microsoft.com/office/drawing/2014/main" id="{E92383C3-93F7-FF58-3572-970C01EB8CAD}"/>
              </a:ext>
            </a:extLst>
          </p:cNvPr>
          <p:cNvGrpSpPr/>
          <p:nvPr/>
        </p:nvGrpSpPr>
        <p:grpSpPr>
          <a:xfrm>
            <a:off x="915900" y="5502784"/>
            <a:ext cx="10360200" cy="471340"/>
            <a:chOff x="915900" y="5502784"/>
            <a:chExt cx="10360200" cy="471340"/>
          </a:xfrm>
        </p:grpSpPr>
        <p:cxnSp>
          <p:nvCxnSpPr>
            <p:cNvPr id="21" name="Straight Arrow Connector 20">
              <a:extLst>
                <a:ext uri="{FF2B5EF4-FFF2-40B4-BE49-F238E27FC236}">
                  <a16:creationId xmlns:a16="http://schemas.microsoft.com/office/drawing/2014/main" id="{57273FC3-C1E2-16CD-121D-AA0055A2FF71}"/>
                </a:ext>
              </a:extLst>
            </p:cNvPr>
            <p:cNvCxnSpPr>
              <a:cxnSpLocks/>
            </p:cNvCxnSpPr>
            <p:nvPr/>
          </p:nvCxnSpPr>
          <p:spPr>
            <a:xfrm>
              <a:off x="915900" y="5738454"/>
              <a:ext cx="10360200" cy="0"/>
            </a:xfrm>
            <a:prstGeom prst="straightConnector1">
              <a:avLst/>
            </a:prstGeom>
            <a:ln w="25400">
              <a:gradFill flip="none" rotWithShape="1">
                <a:gsLst>
                  <a:gs pos="0">
                    <a:srgbClr val="C03BC4"/>
                  </a:gs>
                  <a:gs pos="100000">
                    <a:srgbClr val="8661C5"/>
                  </a:gs>
                </a:gsLst>
                <a:lin ang="0" scaled="1"/>
                <a:tileRect/>
              </a:gradFill>
              <a:headEnd type="oval"/>
              <a:tailEnd type="arrow" w="lg" len="sm"/>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ADB2B354-D897-2E67-CD60-EB7BBEA9F31B}"/>
                </a:ext>
              </a:extLst>
            </p:cNvPr>
            <p:cNvSpPr/>
            <p:nvPr/>
          </p:nvSpPr>
          <p:spPr>
            <a:xfrm>
              <a:off x="4776062" y="5502784"/>
              <a:ext cx="2639878" cy="471340"/>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Leadership journey</a:t>
              </a:r>
            </a:p>
          </p:txBody>
        </p:sp>
      </p:grpSp>
    </p:spTree>
    <p:extLst>
      <p:ext uri="{BB962C8B-B14F-4D97-AF65-F5344CB8AC3E}">
        <p14:creationId xmlns:p14="http://schemas.microsoft.com/office/powerpoint/2010/main" val="201987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700"/>
                                        <p:tgtEl>
                                          <p:spTgt spid="91"/>
                                        </p:tgtEl>
                                      </p:cBhvr>
                                    </p:animEffect>
                                  </p:childTnLst>
                                </p:cTn>
                              </p:par>
                              <p:par>
                                <p:cTn id="8" presetID="10" presetClass="entr" presetSubtype="0" fill="hold"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42" presetClass="path" presetSubtype="0" decel="50000" fill="hold" nodeType="withEffect">
                                  <p:stCondLst>
                                    <p:cond delay="500"/>
                                  </p:stCondLst>
                                  <p:childTnLst>
                                    <p:animMotion origin="layout" path="M -0.01745 0.00092 L 0.00091 0.00092 " pathEditMode="relative" rAng="0" ptsTypes="AA">
                                      <p:cBhvr>
                                        <p:cTn id="12" dur="500" fill="hold"/>
                                        <p:tgtEl>
                                          <p:spTgt spid="15"/>
                                        </p:tgtEl>
                                        <p:attrNameLst>
                                          <p:attrName>ppt_x</p:attrName>
                                          <p:attrName>ppt_y</p:attrName>
                                        </p:attrNameLst>
                                      </p:cBhvr>
                                      <p:rCtr x="911" y="0"/>
                                    </p:animMotion>
                                  </p:childTnLst>
                                </p:cTn>
                              </p:par>
                              <p:par>
                                <p:cTn id="13" presetID="10" presetClass="entr" presetSubtype="0" fill="hold" nodeType="withEffect">
                                  <p:stCondLst>
                                    <p:cond delay="8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 presetClass="emph" presetSubtype="0" accel="50000" autoRev="1" fill="hold" nodeType="withEffect">
                                  <p:stCondLst>
                                    <p:cond delay="500"/>
                                  </p:stCondLst>
                                  <p:childTnLst>
                                    <p:animScale>
                                      <p:cBhvr>
                                        <p:cTn id="17" dur="300" fill="hold"/>
                                        <p:tgtEl>
                                          <p:spTgt spid="17"/>
                                        </p:tgtEl>
                                      </p:cBhvr>
                                      <p:by x="85000" y="85000"/>
                                    </p:animScale>
                                  </p:childTnLst>
                                </p:cTn>
                              </p:par>
                              <p:par>
                                <p:cTn id="18" presetID="10" presetClass="entr" presetSubtype="0" fill="hold" nodeType="withEffect">
                                  <p:stCondLst>
                                    <p:cond delay="15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42" presetClass="path" presetSubtype="0" decel="100000" fill="hold" nodeType="withEffect">
                                  <p:stCondLst>
                                    <p:cond delay="1500"/>
                                  </p:stCondLst>
                                  <p:childTnLst>
                                    <p:animMotion origin="layout" path="M 3.54167E-6 -7.40741E-7 L 3.54167E-6 0.03542 " pathEditMode="relative" rAng="0" ptsTypes="AA">
                                      <p:cBhvr>
                                        <p:cTn id="22" dur="700" spd="-100000" fill="hold"/>
                                        <p:tgtEl>
                                          <p:spTgt spid="18"/>
                                        </p:tgtEl>
                                        <p:attrNameLst>
                                          <p:attrName>ppt_x</p:attrName>
                                          <p:attrName>ppt_y</p:attrName>
                                        </p:attrNameLst>
                                      </p:cBhvr>
                                      <p:rCtr x="0" y="1759"/>
                                    </p:animMotion>
                                  </p:childTnLst>
                                </p:cTn>
                              </p:par>
                              <p:par>
                                <p:cTn id="23" presetID="10" presetClass="entr" presetSubtype="0" fill="hold" nodeType="withEffect">
                                  <p:stCondLst>
                                    <p:cond delay="1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42" presetClass="path" presetSubtype="0" decel="100000" fill="hold" nodeType="withEffect">
                                  <p:stCondLst>
                                    <p:cond delay="1500"/>
                                  </p:stCondLst>
                                  <p:childTnLst>
                                    <p:animMotion origin="layout" path="M 3.54167E-6 -2.59259E-6 L 3.54167E-6 -0.03287 " pathEditMode="relative" rAng="0" ptsTypes="AA">
                                      <p:cBhvr>
                                        <p:cTn id="27" dur="700" spd="-100000" fill="hold"/>
                                        <p:tgtEl>
                                          <p:spTgt spid="20"/>
                                        </p:tgtEl>
                                        <p:attrNameLst>
                                          <p:attrName>ppt_x</p:attrName>
                                          <p:attrName>ppt_y</p:attrName>
                                        </p:attrNameLst>
                                      </p:cBhvr>
                                      <p:rCtr x="0" y="-1644"/>
                                    </p:animMotion>
                                  </p:childTnLst>
                                </p:cTn>
                              </p:par>
                              <p:par>
                                <p:cTn id="28" presetID="10" presetClass="entr" presetSubtype="0" fill="hold" grpId="0" nodeType="withEffect">
                                  <p:stCondLst>
                                    <p:cond delay="4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42" presetClass="path" presetSubtype="0" decel="100000" fill="hold" grpId="1" nodeType="withEffect">
                                  <p:stCondLst>
                                    <p:cond delay="400"/>
                                  </p:stCondLst>
                                  <p:childTnLst>
                                    <p:animMotion origin="layout" path="M -3.54167E-6 2.96296E-6 L -0.01966 -0.0007 " pathEditMode="relative" rAng="0" ptsTypes="AA">
                                      <p:cBhvr>
                                        <p:cTn id="32" dur="700" spd="-100000" fill="hold"/>
                                        <p:tgtEl>
                                          <p:spTgt spid="12"/>
                                        </p:tgtEl>
                                        <p:attrNameLst>
                                          <p:attrName>ppt_x</p:attrName>
                                          <p:attrName>ppt_y</p:attrName>
                                        </p:attrNameLst>
                                      </p:cBhvr>
                                      <p:rCtr x="-990"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5ADB5-C1C6-4AA9-F43E-DA9EBE04805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9B26FC0-6B6B-6113-23E1-9181C017876F}"/>
              </a:ext>
            </a:extLst>
          </p:cNvPr>
          <p:cNvSpPr txBox="1">
            <a:spLocks noGrp="1"/>
          </p:cNvSpPr>
          <p:nvPr>
            <p:ph type="title" idx="4294967295"/>
          </p:nvPr>
        </p:nvSpPr>
        <p:spPr>
          <a:xfrm>
            <a:off x="2265362" y="1341438"/>
            <a:ext cx="7661275" cy="5540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Segoe UI Semibold" panose="020B0502040204020203" pitchFamily="34" charset="0"/>
                <a:ea typeface="+mn-ea"/>
                <a:cs typeface="Segoe UI Semibold" panose="020B0502040204020203" pitchFamily="34" charset="0"/>
              </a:rPr>
              <a:t>Essentials for Copilot success</a:t>
            </a:r>
          </a:p>
        </p:txBody>
      </p:sp>
      <p:sp useBgFill="1">
        <p:nvSpPr>
          <p:cNvPr id="6" name="Rounded Rectangle 1">
            <a:extLst>
              <a:ext uri="{FF2B5EF4-FFF2-40B4-BE49-F238E27FC236}">
                <a16:creationId xmlns:a16="http://schemas.microsoft.com/office/drawing/2014/main" id="{57AEC6BF-0501-55F3-A894-0FB03260CC26}"/>
              </a:ext>
              <a:ext uri="{C183D7F6-B498-43B3-948B-1728B52AA6E4}">
                <adec:decorative xmlns:adec="http://schemas.microsoft.com/office/drawing/2017/decorative" val="1"/>
              </a:ext>
            </a:extLst>
          </p:cNvPr>
          <p:cNvSpPr/>
          <p:nvPr/>
        </p:nvSpPr>
        <p:spPr bwMode="auto">
          <a:xfrm>
            <a:off x="1259485" y="2381956"/>
            <a:ext cx="3074305" cy="313458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8" name="Graphic 36">
            <a:extLst>
              <a:ext uri="{FF2B5EF4-FFF2-40B4-BE49-F238E27FC236}">
                <a16:creationId xmlns:a16="http://schemas.microsoft.com/office/drawing/2014/main" id="{3734E32B-DCEC-89AC-42D1-0A3FFB12D08C}"/>
              </a:ext>
              <a:ext uri="{C183D7F6-B498-43B3-948B-1728B52AA6E4}">
                <adec:decorative xmlns:adec="http://schemas.microsoft.com/office/drawing/2017/decorative" val="1"/>
              </a:ext>
            </a:extLst>
          </p:cNvPr>
          <p:cNvSpPr/>
          <p:nvPr/>
        </p:nvSpPr>
        <p:spPr>
          <a:xfrm>
            <a:off x="2558523" y="3019451"/>
            <a:ext cx="476130" cy="476130"/>
          </a:xfrm>
          <a:custGeom>
            <a:avLst/>
            <a:gdLst>
              <a:gd name="connsiteX0" fmla="*/ 53552 w 476130"/>
              <a:gd name="connsiteY0" fmla="*/ 285616 h 476130"/>
              <a:gd name="connsiteX1" fmla="*/ 193467 w 476130"/>
              <a:gd name="connsiteY1" fmla="*/ 285616 h 476130"/>
              <a:gd name="connsiteX2" fmla="*/ 178704 w 476130"/>
              <a:gd name="connsiteY2" fmla="*/ 322048 h 476130"/>
              <a:gd name="connsiteX3" fmla="*/ 178489 w 476130"/>
              <a:gd name="connsiteY3" fmla="*/ 327286 h 476130"/>
              <a:gd name="connsiteX4" fmla="*/ 178489 w 476130"/>
              <a:gd name="connsiteY4" fmla="*/ 434437 h 476130"/>
              <a:gd name="connsiteX5" fmla="*/ 193491 w 476130"/>
              <a:gd name="connsiteY5" fmla="*/ 476107 h 476130"/>
              <a:gd name="connsiteX6" fmla="*/ 190395 w 476130"/>
              <a:gd name="connsiteY6" fmla="*/ 476131 h 476130"/>
              <a:gd name="connsiteX7" fmla="*/ 12144 w 476130"/>
              <a:gd name="connsiteY7" fmla="*/ 399077 h 476130"/>
              <a:gd name="connsiteX8" fmla="*/ 0 w 476130"/>
              <a:gd name="connsiteY8" fmla="*/ 361074 h 476130"/>
              <a:gd name="connsiteX9" fmla="*/ 0 w 476130"/>
              <a:gd name="connsiteY9" fmla="*/ 339168 h 476130"/>
              <a:gd name="connsiteX10" fmla="*/ 53552 w 476130"/>
              <a:gd name="connsiteY10" fmla="*/ 285616 h 476130"/>
              <a:gd name="connsiteX11" fmla="*/ 303499 w 476130"/>
              <a:gd name="connsiteY11" fmla="*/ 226088 h 476130"/>
              <a:gd name="connsiteX12" fmla="*/ 374933 w 476130"/>
              <a:gd name="connsiteY12" fmla="*/ 226088 h 476130"/>
              <a:gd name="connsiteX13" fmla="*/ 404554 w 476130"/>
              <a:gd name="connsiteY13" fmla="*/ 252828 h 476130"/>
              <a:gd name="connsiteX14" fmla="*/ 404721 w 476130"/>
              <a:gd name="connsiteY14" fmla="*/ 255852 h 476130"/>
              <a:gd name="connsiteX15" fmla="*/ 404697 w 476130"/>
              <a:gd name="connsiteY15" fmla="*/ 285616 h 476130"/>
              <a:gd name="connsiteX16" fmla="*/ 434461 w 476130"/>
              <a:gd name="connsiteY16" fmla="*/ 285616 h 476130"/>
              <a:gd name="connsiteX17" fmla="*/ 476131 w 476130"/>
              <a:gd name="connsiteY17" fmla="*/ 327286 h 476130"/>
              <a:gd name="connsiteX18" fmla="*/ 476131 w 476130"/>
              <a:gd name="connsiteY18" fmla="*/ 434437 h 476130"/>
              <a:gd name="connsiteX19" fmla="*/ 434461 w 476130"/>
              <a:gd name="connsiteY19" fmla="*/ 476107 h 476130"/>
              <a:gd name="connsiteX20" fmla="*/ 243971 w 476130"/>
              <a:gd name="connsiteY20" fmla="*/ 476107 h 476130"/>
              <a:gd name="connsiteX21" fmla="*/ 202301 w 476130"/>
              <a:gd name="connsiteY21" fmla="*/ 434437 h 476130"/>
              <a:gd name="connsiteX22" fmla="*/ 202301 w 476130"/>
              <a:gd name="connsiteY22" fmla="*/ 327286 h 476130"/>
              <a:gd name="connsiteX23" fmla="*/ 243971 w 476130"/>
              <a:gd name="connsiteY23" fmla="*/ 285616 h 476130"/>
              <a:gd name="connsiteX24" fmla="*/ 273735 w 476130"/>
              <a:gd name="connsiteY24" fmla="*/ 285616 h 476130"/>
              <a:gd name="connsiteX25" fmla="*/ 273735 w 476130"/>
              <a:gd name="connsiteY25" fmla="*/ 255852 h 476130"/>
              <a:gd name="connsiteX26" fmla="*/ 300475 w 476130"/>
              <a:gd name="connsiteY26" fmla="*/ 226255 h 476130"/>
              <a:gd name="connsiteX27" fmla="*/ 303499 w 476130"/>
              <a:gd name="connsiteY27" fmla="*/ 226088 h 476130"/>
              <a:gd name="connsiteX28" fmla="*/ 374933 w 476130"/>
              <a:gd name="connsiteY28" fmla="*/ 226088 h 476130"/>
              <a:gd name="connsiteX29" fmla="*/ 303499 w 476130"/>
              <a:gd name="connsiteY29" fmla="*/ 226088 h 476130"/>
              <a:gd name="connsiteX30" fmla="*/ 368980 w 476130"/>
              <a:gd name="connsiteY30" fmla="*/ 261805 h 476130"/>
              <a:gd name="connsiteX31" fmla="*/ 309452 w 476130"/>
              <a:gd name="connsiteY31" fmla="*/ 261805 h 476130"/>
              <a:gd name="connsiteX32" fmla="*/ 309452 w 476130"/>
              <a:gd name="connsiteY32" fmla="*/ 285616 h 476130"/>
              <a:gd name="connsiteX33" fmla="*/ 368980 w 476130"/>
              <a:gd name="connsiteY33" fmla="*/ 285616 h 476130"/>
              <a:gd name="connsiteX34" fmla="*/ 368980 w 476130"/>
              <a:gd name="connsiteY34" fmla="*/ 261805 h 476130"/>
              <a:gd name="connsiteX35" fmla="*/ 190419 w 476130"/>
              <a:gd name="connsiteY35" fmla="*/ 0 h 476130"/>
              <a:gd name="connsiteX36" fmla="*/ 309475 w 476130"/>
              <a:gd name="connsiteY36" fmla="*/ 119056 h 476130"/>
              <a:gd name="connsiteX37" fmla="*/ 190419 w 476130"/>
              <a:gd name="connsiteY37" fmla="*/ 238113 h 476130"/>
              <a:gd name="connsiteX38" fmla="*/ 71362 w 476130"/>
              <a:gd name="connsiteY38" fmla="*/ 119056 h 476130"/>
              <a:gd name="connsiteX39" fmla="*/ 190419 w 476130"/>
              <a:gd name="connsiteY39" fmla="*/ 0 h 47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6130" h="476130">
                <a:moveTo>
                  <a:pt x="53552" y="285616"/>
                </a:moveTo>
                <a:lnTo>
                  <a:pt x="193467" y="285616"/>
                </a:lnTo>
                <a:cubicBezTo>
                  <a:pt x="185157" y="295689"/>
                  <a:pt x="179799" y="308285"/>
                  <a:pt x="178704" y="322048"/>
                </a:cubicBezTo>
                <a:lnTo>
                  <a:pt x="178489" y="327286"/>
                </a:lnTo>
                <a:lnTo>
                  <a:pt x="178489" y="434437"/>
                </a:lnTo>
                <a:cubicBezTo>
                  <a:pt x="178489" y="450272"/>
                  <a:pt x="184109" y="464796"/>
                  <a:pt x="193491" y="476107"/>
                </a:cubicBezTo>
                <a:lnTo>
                  <a:pt x="190395" y="476131"/>
                </a:lnTo>
                <a:cubicBezTo>
                  <a:pt x="108960" y="476131"/>
                  <a:pt x="48885" y="450605"/>
                  <a:pt x="12144" y="399077"/>
                </a:cubicBezTo>
                <a:cubicBezTo>
                  <a:pt x="4242" y="387981"/>
                  <a:pt x="-4" y="374697"/>
                  <a:pt x="0" y="361074"/>
                </a:cubicBezTo>
                <a:lnTo>
                  <a:pt x="0" y="339168"/>
                </a:lnTo>
                <a:cubicBezTo>
                  <a:pt x="0" y="309592"/>
                  <a:pt x="23976" y="285616"/>
                  <a:pt x="53552" y="285616"/>
                </a:cubicBezTo>
                <a:close/>
                <a:moveTo>
                  <a:pt x="303499" y="226088"/>
                </a:moveTo>
                <a:lnTo>
                  <a:pt x="374933" y="226088"/>
                </a:lnTo>
                <a:cubicBezTo>
                  <a:pt x="390362" y="226088"/>
                  <a:pt x="403030" y="237803"/>
                  <a:pt x="404554" y="252828"/>
                </a:cubicBezTo>
                <a:lnTo>
                  <a:pt x="404721" y="255852"/>
                </a:lnTo>
                <a:lnTo>
                  <a:pt x="404697" y="285616"/>
                </a:lnTo>
                <a:lnTo>
                  <a:pt x="434461" y="285616"/>
                </a:lnTo>
                <a:cubicBezTo>
                  <a:pt x="457486" y="285616"/>
                  <a:pt x="476131" y="304285"/>
                  <a:pt x="476131" y="327286"/>
                </a:cubicBezTo>
                <a:lnTo>
                  <a:pt x="476131" y="434437"/>
                </a:lnTo>
                <a:cubicBezTo>
                  <a:pt x="476131" y="457451"/>
                  <a:pt x="457474" y="476107"/>
                  <a:pt x="434461" y="476107"/>
                </a:cubicBezTo>
                <a:lnTo>
                  <a:pt x="243971" y="476107"/>
                </a:lnTo>
                <a:cubicBezTo>
                  <a:pt x="220957" y="476107"/>
                  <a:pt x="202301" y="457451"/>
                  <a:pt x="202301" y="434437"/>
                </a:cubicBezTo>
                <a:lnTo>
                  <a:pt x="202301" y="327286"/>
                </a:lnTo>
                <a:cubicBezTo>
                  <a:pt x="202301" y="304285"/>
                  <a:pt x="220969" y="285616"/>
                  <a:pt x="243971" y="285616"/>
                </a:cubicBezTo>
                <a:lnTo>
                  <a:pt x="273735" y="285616"/>
                </a:lnTo>
                <a:lnTo>
                  <a:pt x="273735" y="255852"/>
                </a:lnTo>
                <a:cubicBezTo>
                  <a:pt x="273735" y="240446"/>
                  <a:pt x="285450" y="227755"/>
                  <a:pt x="300475" y="226255"/>
                </a:cubicBezTo>
                <a:lnTo>
                  <a:pt x="303499" y="226088"/>
                </a:lnTo>
                <a:lnTo>
                  <a:pt x="374933" y="226088"/>
                </a:lnTo>
                <a:lnTo>
                  <a:pt x="303499" y="226088"/>
                </a:lnTo>
                <a:close/>
                <a:moveTo>
                  <a:pt x="368980" y="261805"/>
                </a:moveTo>
                <a:lnTo>
                  <a:pt x="309452" y="261805"/>
                </a:lnTo>
                <a:lnTo>
                  <a:pt x="309452" y="285616"/>
                </a:lnTo>
                <a:lnTo>
                  <a:pt x="368980" y="285616"/>
                </a:lnTo>
                <a:lnTo>
                  <a:pt x="368980" y="261805"/>
                </a:lnTo>
                <a:close/>
                <a:moveTo>
                  <a:pt x="190419" y="0"/>
                </a:moveTo>
                <a:cubicBezTo>
                  <a:pt x="256171" y="0"/>
                  <a:pt x="309475" y="53303"/>
                  <a:pt x="309475" y="119056"/>
                </a:cubicBezTo>
                <a:cubicBezTo>
                  <a:pt x="309475" y="184809"/>
                  <a:pt x="256171" y="238113"/>
                  <a:pt x="190419" y="238113"/>
                </a:cubicBezTo>
                <a:cubicBezTo>
                  <a:pt x="124666" y="238113"/>
                  <a:pt x="71362" y="184809"/>
                  <a:pt x="71362" y="119056"/>
                </a:cubicBezTo>
                <a:cubicBezTo>
                  <a:pt x="71362" y="53303"/>
                  <a:pt x="124666" y="0"/>
                  <a:pt x="190419" y="0"/>
                </a:cubicBezTo>
                <a:close/>
              </a:path>
            </a:pathLst>
          </a:custGeom>
          <a:gradFill flip="none" rotWithShape="1">
            <a:gsLst>
              <a:gs pos="52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9" name="TextBox 18">
            <a:extLst>
              <a:ext uri="{FF2B5EF4-FFF2-40B4-BE49-F238E27FC236}">
                <a16:creationId xmlns:a16="http://schemas.microsoft.com/office/drawing/2014/main" id="{C2B2EA40-9A86-98BA-14DB-2E2DB60712F8}"/>
              </a:ext>
            </a:extLst>
          </p:cNvPr>
          <p:cNvSpPr txBox="1"/>
          <p:nvPr/>
        </p:nvSpPr>
        <p:spPr>
          <a:xfrm>
            <a:off x="1495944" y="3760359"/>
            <a:ext cx="2601388" cy="1203527"/>
          </a:xfrm>
          <a:prstGeom prst="rect">
            <a:avLst/>
          </a:prstGeom>
          <a:noFill/>
        </p:spPr>
        <p:txBody>
          <a:bodyPr wrap="square" lIns="0" tIns="0" rIns="0" bIns="0" anchor="t">
            <a:noAutofit/>
          </a:bodyPr>
          <a:lstStyle/>
          <a:p>
            <a:pPr marL="0" marR="0" lvl="0" indent="0" algn="ctr" defTabSz="914400" rtl="0" eaLnBrk="1" fontAlgn="auto" latinLnBrk="0" hangingPunct="1">
              <a:spcBef>
                <a:spcPts val="0"/>
              </a:spcBef>
              <a:spcAft>
                <a:spcPts val="700"/>
              </a:spcAft>
              <a:buClrTx/>
              <a:buSzTx/>
              <a:buFontTx/>
              <a:buNone/>
              <a:tabLst/>
              <a:defRPr/>
            </a:pPr>
            <a:r>
              <a:rPr lang="en-US">
                <a:cs typeface="Segoe UI Semibold" panose="020B0502040204020203" pitchFamily="34" charset="0"/>
              </a:rPr>
              <a:t>Nominate and activate your Copilot executive </a:t>
            </a:r>
            <a:r>
              <a:rPr lang="en-US" b="1">
                <a:solidFill>
                  <a:srgbClr val="8661C5"/>
                </a:solidFill>
                <a:latin typeface="Segoe UI Semibold" panose="020B0502040204020203" pitchFamily="34" charset="0"/>
                <a:cs typeface="Segoe UI Semibold" panose="020B0502040204020203" pitchFamily="34" charset="0"/>
              </a:rPr>
              <a:t>sponsors</a:t>
            </a:r>
            <a:r>
              <a:rPr lang="en-US">
                <a:cs typeface="Segoe UI Semibold" panose="020B0502040204020203" pitchFamily="34" charset="0"/>
              </a:rPr>
              <a:t>, in partnership with your AI Council</a:t>
            </a:r>
          </a:p>
        </p:txBody>
      </p:sp>
      <p:sp useBgFill="1">
        <p:nvSpPr>
          <p:cNvPr id="23" name="Rounded Rectangle 1">
            <a:extLst>
              <a:ext uri="{FF2B5EF4-FFF2-40B4-BE49-F238E27FC236}">
                <a16:creationId xmlns:a16="http://schemas.microsoft.com/office/drawing/2014/main" id="{B91C1447-AF74-60F0-7BD3-EBB6A7302213}"/>
              </a:ext>
              <a:ext uri="{C183D7F6-B498-43B3-948B-1728B52AA6E4}">
                <adec:decorative xmlns:adec="http://schemas.microsoft.com/office/drawing/2017/decorative" val="1"/>
              </a:ext>
            </a:extLst>
          </p:cNvPr>
          <p:cNvSpPr/>
          <p:nvPr/>
        </p:nvSpPr>
        <p:spPr bwMode="auto">
          <a:xfrm>
            <a:off x="4569464" y="2381956"/>
            <a:ext cx="3074305" cy="313458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4" name="Graphic 31">
            <a:extLst>
              <a:ext uri="{FF2B5EF4-FFF2-40B4-BE49-F238E27FC236}">
                <a16:creationId xmlns:a16="http://schemas.microsoft.com/office/drawing/2014/main" id="{AB0396A3-08B4-3B57-7690-B115512F950D}"/>
              </a:ext>
              <a:ext uri="{C183D7F6-B498-43B3-948B-1728B52AA6E4}">
                <adec:decorative xmlns:adec="http://schemas.microsoft.com/office/drawing/2017/decorative" val="1"/>
              </a:ext>
            </a:extLst>
          </p:cNvPr>
          <p:cNvSpPr/>
          <p:nvPr/>
        </p:nvSpPr>
        <p:spPr>
          <a:xfrm>
            <a:off x="5907701" y="2984761"/>
            <a:ext cx="397830" cy="497288"/>
          </a:xfrm>
          <a:custGeom>
            <a:avLst/>
            <a:gdLst>
              <a:gd name="connsiteX0" fmla="*/ 76200 w 152400"/>
              <a:gd name="connsiteY0" fmla="*/ 57150 h 190500"/>
              <a:gd name="connsiteX1" fmla="*/ 76200 w 152400"/>
              <a:gd name="connsiteY1" fmla="*/ 0 h 190500"/>
              <a:gd name="connsiteX2" fmla="*/ 19050 w 152400"/>
              <a:gd name="connsiteY2" fmla="*/ 0 h 190500"/>
              <a:gd name="connsiteX3" fmla="*/ 0 w 152400"/>
              <a:gd name="connsiteY3" fmla="*/ 19050 h 190500"/>
              <a:gd name="connsiteX4" fmla="*/ 0 w 152400"/>
              <a:gd name="connsiteY4" fmla="*/ 171450 h 190500"/>
              <a:gd name="connsiteX5" fmla="*/ 19050 w 152400"/>
              <a:gd name="connsiteY5" fmla="*/ 190500 h 190500"/>
              <a:gd name="connsiteX6" fmla="*/ 133350 w 152400"/>
              <a:gd name="connsiteY6" fmla="*/ 190500 h 190500"/>
              <a:gd name="connsiteX7" fmla="*/ 152400 w 152400"/>
              <a:gd name="connsiteY7" fmla="*/ 171450 h 190500"/>
              <a:gd name="connsiteX8" fmla="*/ 152400 w 152400"/>
              <a:gd name="connsiteY8" fmla="*/ 76200 h 190500"/>
              <a:gd name="connsiteX9" fmla="*/ 95250 w 152400"/>
              <a:gd name="connsiteY9" fmla="*/ 76200 h 190500"/>
              <a:gd name="connsiteX10" fmla="*/ 76200 w 152400"/>
              <a:gd name="connsiteY10" fmla="*/ 57150 h 190500"/>
              <a:gd name="connsiteX11" fmla="*/ 28575 w 152400"/>
              <a:gd name="connsiteY11" fmla="*/ 97631 h 190500"/>
              <a:gd name="connsiteX12" fmla="*/ 35719 w 152400"/>
              <a:gd name="connsiteY12" fmla="*/ 90488 h 190500"/>
              <a:gd name="connsiteX13" fmla="*/ 42863 w 152400"/>
              <a:gd name="connsiteY13" fmla="*/ 97631 h 190500"/>
              <a:gd name="connsiteX14" fmla="*/ 35719 w 152400"/>
              <a:gd name="connsiteY14" fmla="*/ 104775 h 190500"/>
              <a:gd name="connsiteX15" fmla="*/ 28575 w 152400"/>
              <a:gd name="connsiteY15" fmla="*/ 97631 h 190500"/>
              <a:gd name="connsiteX16" fmla="*/ 28575 w 152400"/>
              <a:gd name="connsiteY16" fmla="*/ 126206 h 190500"/>
              <a:gd name="connsiteX17" fmla="*/ 35719 w 152400"/>
              <a:gd name="connsiteY17" fmla="*/ 119063 h 190500"/>
              <a:gd name="connsiteX18" fmla="*/ 42863 w 152400"/>
              <a:gd name="connsiteY18" fmla="*/ 126206 h 190500"/>
              <a:gd name="connsiteX19" fmla="*/ 35719 w 152400"/>
              <a:gd name="connsiteY19" fmla="*/ 133350 h 190500"/>
              <a:gd name="connsiteX20" fmla="*/ 28575 w 152400"/>
              <a:gd name="connsiteY20" fmla="*/ 126206 h 190500"/>
              <a:gd name="connsiteX21" fmla="*/ 28575 w 152400"/>
              <a:gd name="connsiteY21" fmla="*/ 154781 h 190500"/>
              <a:gd name="connsiteX22" fmla="*/ 35719 w 152400"/>
              <a:gd name="connsiteY22" fmla="*/ 147638 h 190500"/>
              <a:gd name="connsiteX23" fmla="*/ 42863 w 152400"/>
              <a:gd name="connsiteY23" fmla="*/ 154781 h 190500"/>
              <a:gd name="connsiteX24" fmla="*/ 35719 w 152400"/>
              <a:gd name="connsiteY24" fmla="*/ 161925 h 190500"/>
              <a:gd name="connsiteX25" fmla="*/ 28575 w 152400"/>
              <a:gd name="connsiteY25" fmla="*/ 154781 h 190500"/>
              <a:gd name="connsiteX26" fmla="*/ 57150 w 152400"/>
              <a:gd name="connsiteY26" fmla="*/ 97631 h 190500"/>
              <a:gd name="connsiteX27" fmla="*/ 64294 w 152400"/>
              <a:gd name="connsiteY27" fmla="*/ 90488 h 190500"/>
              <a:gd name="connsiteX28" fmla="*/ 116681 w 152400"/>
              <a:gd name="connsiteY28" fmla="*/ 90488 h 190500"/>
              <a:gd name="connsiteX29" fmla="*/ 123825 w 152400"/>
              <a:gd name="connsiteY29" fmla="*/ 97631 h 190500"/>
              <a:gd name="connsiteX30" fmla="*/ 116681 w 152400"/>
              <a:gd name="connsiteY30" fmla="*/ 104775 h 190500"/>
              <a:gd name="connsiteX31" fmla="*/ 64294 w 152400"/>
              <a:gd name="connsiteY31" fmla="*/ 104775 h 190500"/>
              <a:gd name="connsiteX32" fmla="*/ 57150 w 152400"/>
              <a:gd name="connsiteY32" fmla="*/ 97631 h 190500"/>
              <a:gd name="connsiteX33" fmla="*/ 57150 w 152400"/>
              <a:gd name="connsiteY33" fmla="*/ 126206 h 190500"/>
              <a:gd name="connsiteX34" fmla="*/ 64294 w 152400"/>
              <a:gd name="connsiteY34" fmla="*/ 119063 h 190500"/>
              <a:gd name="connsiteX35" fmla="*/ 116681 w 152400"/>
              <a:gd name="connsiteY35" fmla="*/ 119063 h 190500"/>
              <a:gd name="connsiteX36" fmla="*/ 123825 w 152400"/>
              <a:gd name="connsiteY36" fmla="*/ 126206 h 190500"/>
              <a:gd name="connsiteX37" fmla="*/ 116681 w 152400"/>
              <a:gd name="connsiteY37" fmla="*/ 133350 h 190500"/>
              <a:gd name="connsiteX38" fmla="*/ 64294 w 152400"/>
              <a:gd name="connsiteY38" fmla="*/ 133350 h 190500"/>
              <a:gd name="connsiteX39" fmla="*/ 57150 w 152400"/>
              <a:gd name="connsiteY39" fmla="*/ 126206 h 190500"/>
              <a:gd name="connsiteX40" fmla="*/ 57150 w 152400"/>
              <a:gd name="connsiteY40" fmla="*/ 154781 h 190500"/>
              <a:gd name="connsiteX41" fmla="*/ 64294 w 152400"/>
              <a:gd name="connsiteY41" fmla="*/ 147638 h 190500"/>
              <a:gd name="connsiteX42" fmla="*/ 116681 w 152400"/>
              <a:gd name="connsiteY42" fmla="*/ 147638 h 190500"/>
              <a:gd name="connsiteX43" fmla="*/ 123825 w 152400"/>
              <a:gd name="connsiteY43" fmla="*/ 154781 h 190500"/>
              <a:gd name="connsiteX44" fmla="*/ 116681 w 152400"/>
              <a:gd name="connsiteY44" fmla="*/ 161925 h 190500"/>
              <a:gd name="connsiteX45" fmla="*/ 64294 w 152400"/>
              <a:gd name="connsiteY45" fmla="*/ 161925 h 190500"/>
              <a:gd name="connsiteX46" fmla="*/ 57150 w 152400"/>
              <a:gd name="connsiteY46" fmla="*/ 154781 h 190500"/>
              <a:gd name="connsiteX47" fmla="*/ 90488 w 152400"/>
              <a:gd name="connsiteY47" fmla="*/ 57150 h 190500"/>
              <a:gd name="connsiteX48" fmla="*/ 90488 w 152400"/>
              <a:gd name="connsiteY48" fmla="*/ 4763 h 190500"/>
              <a:gd name="connsiteX49" fmla="*/ 147638 w 152400"/>
              <a:gd name="connsiteY49" fmla="*/ 61913 h 190500"/>
              <a:gd name="connsiteX50" fmla="*/ 95250 w 152400"/>
              <a:gd name="connsiteY50" fmla="*/ 61913 h 190500"/>
              <a:gd name="connsiteX51" fmla="*/ 90488 w 152400"/>
              <a:gd name="connsiteY51" fmla="*/ 571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2400" h="190500">
                <a:moveTo>
                  <a:pt x="76200" y="57150"/>
                </a:moveTo>
                <a:lnTo>
                  <a:pt x="76200" y="0"/>
                </a:lnTo>
                <a:lnTo>
                  <a:pt x="19050" y="0"/>
                </a:lnTo>
                <a:cubicBezTo>
                  <a:pt x="8529" y="0"/>
                  <a:pt x="0" y="8529"/>
                  <a:pt x="0" y="19050"/>
                </a:cubicBezTo>
                <a:lnTo>
                  <a:pt x="0" y="171450"/>
                </a:lnTo>
                <a:cubicBezTo>
                  <a:pt x="0" y="181971"/>
                  <a:pt x="8529" y="190500"/>
                  <a:pt x="19050" y="190500"/>
                </a:cubicBezTo>
                <a:lnTo>
                  <a:pt x="133350" y="190500"/>
                </a:lnTo>
                <a:cubicBezTo>
                  <a:pt x="143871" y="190500"/>
                  <a:pt x="152400" y="181971"/>
                  <a:pt x="152400" y="171450"/>
                </a:cubicBezTo>
                <a:lnTo>
                  <a:pt x="152400" y="76200"/>
                </a:lnTo>
                <a:lnTo>
                  <a:pt x="95250" y="76200"/>
                </a:lnTo>
                <a:cubicBezTo>
                  <a:pt x="84729" y="76200"/>
                  <a:pt x="76200" y="67671"/>
                  <a:pt x="76200" y="57150"/>
                </a:cubicBezTo>
                <a:close/>
                <a:moveTo>
                  <a:pt x="28575" y="97631"/>
                </a:moveTo>
                <a:cubicBezTo>
                  <a:pt x="28575" y="93686"/>
                  <a:pt x="31773" y="90488"/>
                  <a:pt x="35719" y="90488"/>
                </a:cubicBezTo>
                <a:cubicBezTo>
                  <a:pt x="39664" y="90488"/>
                  <a:pt x="42863" y="93686"/>
                  <a:pt x="42863" y="97631"/>
                </a:cubicBezTo>
                <a:cubicBezTo>
                  <a:pt x="42863" y="101577"/>
                  <a:pt x="39664" y="104775"/>
                  <a:pt x="35719" y="104775"/>
                </a:cubicBezTo>
                <a:cubicBezTo>
                  <a:pt x="31773" y="104775"/>
                  <a:pt x="28575" y="101577"/>
                  <a:pt x="28575" y="97631"/>
                </a:cubicBezTo>
                <a:close/>
                <a:moveTo>
                  <a:pt x="28575" y="126206"/>
                </a:moveTo>
                <a:cubicBezTo>
                  <a:pt x="28575" y="122261"/>
                  <a:pt x="31773" y="119063"/>
                  <a:pt x="35719" y="119063"/>
                </a:cubicBezTo>
                <a:cubicBezTo>
                  <a:pt x="39664" y="119063"/>
                  <a:pt x="42863" y="122261"/>
                  <a:pt x="42863" y="126206"/>
                </a:cubicBezTo>
                <a:cubicBezTo>
                  <a:pt x="42863" y="130152"/>
                  <a:pt x="39664" y="133350"/>
                  <a:pt x="35719" y="133350"/>
                </a:cubicBezTo>
                <a:cubicBezTo>
                  <a:pt x="31773" y="133350"/>
                  <a:pt x="28575" y="130152"/>
                  <a:pt x="28575" y="126206"/>
                </a:cubicBezTo>
                <a:close/>
                <a:moveTo>
                  <a:pt x="28575" y="154781"/>
                </a:moveTo>
                <a:cubicBezTo>
                  <a:pt x="28575" y="150836"/>
                  <a:pt x="31773" y="147638"/>
                  <a:pt x="35719" y="147638"/>
                </a:cubicBezTo>
                <a:cubicBezTo>
                  <a:pt x="39664" y="147638"/>
                  <a:pt x="42863" y="150836"/>
                  <a:pt x="42863" y="154781"/>
                </a:cubicBezTo>
                <a:cubicBezTo>
                  <a:pt x="42863" y="158727"/>
                  <a:pt x="39664" y="161925"/>
                  <a:pt x="35719" y="161925"/>
                </a:cubicBezTo>
                <a:cubicBezTo>
                  <a:pt x="31773" y="161925"/>
                  <a:pt x="28575" y="158727"/>
                  <a:pt x="28575" y="154781"/>
                </a:cubicBezTo>
                <a:close/>
                <a:moveTo>
                  <a:pt x="57150" y="97631"/>
                </a:moveTo>
                <a:cubicBezTo>
                  <a:pt x="57150" y="93686"/>
                  <a:pt x="60348" y="90488"/>
                  <a:pt x="64294" y="90488"/>
                </a:cubicBezTo>
                <a:lnTo>
                  <a:pt x="116681" y="90488"/>
                </a:lnTo>
                <a:cubicBezTo>
                  <a:pt x="120627" y="90488"/>
                  <a:pt x="123825" y="93686"/>
                  <a:pt x="123825" y="97631"/>
                </a:cubicBezTo>
                <a:cubicBezTo>
                  <a:pt x="123825" y="101577"/>
                  <a:pt x="120627" y="104775"/>
                  <a:pt x="116681" y="104775"/>
                </a:cubicBezTo>
                <a:lnTo>
                  <a:pt x="64294" y="104775"/>
                </a:lnTo>
                <a:cubicBezTo>
                  <a:pt x="60348" y="104775"/>
                  <a:pt x="57150" y="101577"/>
                  <a:pt x="57150" y="97631"/>
                </a:cubicBezTo>
                <a:close/>
                <a:moveTo>
                  <a:pt x="57150" y="126206"/>
                </a:moveTo>
                <a:cubicBezTo>
                  <a:pt x="57150" y="122261"/>
                  <a:pt x="60348" y="119063"/>
                  <a:pt x="64294" y="119063"/>
                </a:cubicBezTo>
                <a:lnTo>
                  <a:pt x="116681" y="119063"/>
                </a:lnTo>
                <a:cubicBezTo>
                  <a:pt x="120627" y="119063"/>
                  <a:pt x="123825" y="122261"/>
                  <a:pt x="123825" y="126206"/>
                </a:cubicBezTo>
                <a:cubicBezTo>
                  <a:pt x="123825" y="130152"/>
                  <a:pt x="120627" y="133350"/>
                  <a:pt x="116681" y="133350"/>
                </a:cubicBezTo>
                <a:lnTo>
                  <a:pt x="64294" y="133350"/>
                </a:lnTo>
                <a:cubicBezTo>
                  <a:pt x="60348" y="133350"/>
                  <a:pt x="57150" y="130152"/>
                  <a:pt x="57150" y="126206"/>
                </a:cubicBezTo>
                <a:close/>
                <a:moveTo>
                  <a:pt x="57150" y="154781"/>
                </a:moveTo>
                <a:cubicBezTo>
                  <a:pt x="57150" y="150836"/>
                  <a:pt x="60348" y="147638"/>
                  <a:pt x="64294" y="147638"/>
                </a:cubicBezTo>
                <a:lnTo>
                  <a:pt x="116681" y="147638"/>
                </a:lnTo>
                <a:cubicBezTo>
                  <a:pt x="120627" y="147638"/>
                  <a:pt x="123825" y="150836"/>
                  <a:pt x="123825" y="154781"/>
                </a:cubicBezTo>
                <a:cubicBezTo>
                  <a:pt x="123825" y="158727"/>
                  <a:pt x="120627" y="161925"/>
                  <a:pt x="116681" y="161925"/>
                </a:cubicBezTo>
                <a:lnTo>
                  <a:pt x="64294" y="161925"/>
                </a:lnTo>
                <a:cubicBezTo>
                  <a:pt x="60348" y="161925"/>
                  <a:pt x="57150" y="158727"/>
                  <a:pt x="57150" y="154781"/>
                </a:cubicBezTo>
                <a:close/>
                <a:moveTo>
                  <a:pt x="90488" y="57150"/>
                </a:moveTo>
                <a:lnTo>
                  <a:pt x="90488" y="4763"/>
                </a:lnTo>
                <a:lnTo>
                  <a:pt x="147638" y="61913"/>
                </a:lnTo>
                <a:lnTo>
                  <a:pt x="95250" y="61913"/>
                </a:lnTo>
                <a:cubicBezTo>
                  <a:pt x="92620" y="61913"/>
                  <a:pt x="90488" y="59780"/>
                  <a:pt x="90488" y="57150"/>
                </a:cubicBezTo>
                <a:close/>
              </a:path>
            </a:pathLst>
          </a:custGeom>
          <a:gradFill flip="none" rotWithShape="1">
            <a:gsLst>
              <a:gs pos="52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7" name="TextBox 16">
            <a:extLst>
              <a:ext uri="{FF2B5EF4-FFF2-40B4-BE49-F238E27FC236}">
                <a16:creationId xmlns:a16="http://schemas.microsoft.com/office/drawing/2014/main" id="{1ACD7256-5C58-237E-75D8-8289C0BA7B55}"/>
              </a:ext>
            </a:extLst>
          </p:cNvPr>
          <p:cNvSpPr txBox="1"/>
          <p:nvPr/>
        </p:nvSpPr>
        <p:spPr>
          <a:xfrm>
            <a:off x="4978098" y="3760360"/>
            <a:ext cx="2362501" cy="1466396"/>
          </a:xfrm>
          <a:prstGeom prst="rect">
            <a:avLst/>
          </a:prstGeom>
          <a:noFill/>
        </p:spPr>
        <p:txBody>
          <a:bodyPr wrap="square" lIns="0" tIns="0" rIns="0" bIns="0" anchor="t">
            <a:noAutofit/>
          </a:bodyPr>
          <a:lstStyle/>
          <a:p>
            <a:pPr algn="ctr">
              <a:spcAft>
                <a:spcPts val="700"/>
              </a:spcAft>
              <a:defRPr/>
            </a:pPr>
            <a:r>
              <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Define initial high value </a:t>
            </a:r>
            <a:r>
              <a:rPr lang="en-US" b="1">
                <a:solidFill>
                  <a:srgbClr val="8661C5"/>
                </a:solidFill>
                <a:latin typeface="Segoe UI Semibold" panose="020B0502040204020203" pitchFamily="34" charset="0"/>
                <a:cs typeface="Segoe UI Semibold" panose="020B0502040204020203" pitchFamily="34" charset="0"/>
              </a:rPr>
              <a:t>scenarios</a:t>
            </a:r>
            <a:r>
              <a:rPr kumimoji="0" lang="en-US" sz="2000" b="1" i="0" u="none" strike="noStrike" kern="1200" cap="none" spc="0" normalizeH="0" baseline="0" noProof="0">
                <a:ln>
                  <a:noFill/>
                </a:ln>
                <a:solidFill>
                  <a:srgbClr val="8661C5"/>
                </a:solidFill>
                <a:effectLst/>
                <a:uLnTx/>
                <a:uFillTx/>
                <a:latin typeface="Segoe UI"/>
                <a:ea typeface="+mn-ea"/>
                <a:cs typeface="Segoe UI Semibold" panose="020B0502040204020203" pitchFamily="34" charset="0"/>
              </a:rPr>
              <a:t> </a:t>
            </a:r>
            <a:r>
              <a:rPr lang="en-US" sz="1800">
                <a:solidFill>
                  <a:prstClr val="black"/>
                </a:solidFill>
                <a:latin typeface="Segoe UI"/>
                <a:cs typeface="Segoe UI Semibold" panose="020B0502040204020203" pitchFamily="34" charset="0"/>
              </a:rPr>
              <a:t>and target a critical mass of users for rapid value</a:t>
            </a:r>
            <a:endParaRPr lang="en-US" b="1">
              <a:solidFill>
                <a:srgbClr val="8661C5"/>
              </a:solidFill>
              <a:latin typeface="Segoe UI Semibold" panose="020B0502040204020203" pitchFamily="34" charset="0"/>
              <a:cs typeface="Segoe UI Semibold" panose="020B0502040204020203" pitchFamily="34" charset="0"/>
            </a:endParaRPr>
          </a:p>
        </p:txBody>
      </p:sp>
      <p:sp useBgFill="1">
        <p:nvSpPr>
          <p:cNvPr id="24" name="Rounded Rectangle 1">
            <a:extLst>
              <a:ext uri="{FF2B5EF4-FFF2-40B4-BE49-F238E27FC236}">
                <a16:creationId xmlns:a16="http://schemas.microsoft.com/office/drawing/2014/main" id="{524ADED5-FB24-A9F2-FE65-864B2EE8DACB}"/>
              </a:ext>
              <a:ext uri="{C183D7F6-B498-43B3-948B-1728B52AA6E4}">
                <adec:decorative xmlns:adec="http://schemas.microsoft.com/office/drawing/2017/decorative" val="1"/>
              </a:ext>
            </a:extLst>
          </p:cNvPr>
          <p:cNvSpPr/>
          <p:nvPr/>
        </p:nvSpPr>
        <p:spPr bwMode="auto">
          <a:xfrm>
            <a:off x="7879445" y="2381956"/>
            <a:ext cx="3074305" cy="313458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0" name="Graphic 27">
            <a:extLst>
              <a:ext uri="{FF2B5EF4-FFF2-40B4-BE49-F238E27FC236}">
                <a16:creationId xmlns:a16="http://schemas.microsoft.com/office/drawing/2014/main" id="{D105A007-2F2A-603A-F424-5BE7F58FB75F}"/>
              </a:ext>
              <a:ext uri="{C183D7F6-B498-43B3-948B-1728B52AA6E4}">
                <adec:decorative xmlns:adec="http://schemas.microsoft.com/office/drawing/2017/decorative" val="1"/>
              </a:ext>
            </a:extLst>
          </p:cNvPr>
          <p:cNvSpPr/>
          <p:nvPr/>
        </p:nvSpPr>
        <p:spPr>
          <a:xfrm>
            <a:off x="9157464" y="2971829"/>
            <a:ext cx="518266" cy="518318"/>
          </a:xfrm>
          <a:custGeom>
            <a:avLst/>
            <a:gdLst>
              <a:gd name="connsiteX0" fmla="*/ 315619 w 789046"/>
              <a:gd name="connsiteY0" fmla="*/ 0 h 789125"/>
              <a:gd name="connsiteX1" fmla="*/ 473428 w 789046"/>
              <a:gd name="connsiteY1" fmla="*/ 157809 h 789125"/>
              <a:gd name="connsiteX2" fmla="*/ 473428 w 789046"/>
              <a:gd name="connsiteY2" fmla="*/ 236714 h 789125"/>
              <a:gd name="connsiteX3" fmla="*/ 572059 w 789046"/>
              <a:gd name="connsiteY3" fmla="*/ 236714 h 789125"/>
              <a:gd name="connsiteX4" fmla="*/ 631237 w 789046"/>
              <a:gd name="connsiteY4" fmla="*/ 295893 h 789125"/>
              <a:gd name="connsiteX5" fmla="*/ 631237 w 789046"/>
              <a:gd name="connsiteY5" fmla="*/ 355071 h 789125"/>
              <a:gd name="connsiteX6" fmla="*/ 595888 w 789046"/>
              <a:gd name="connsiteY6" fmla="*/ 368051 h 789125"/>
              <a:gd name="connsiteX7" fmla="*/ 591667 w 789046"/>
              <a:gd name="connsiteY7" fmla="*/ 371996 h 789125"/>
              <a:gd name="connsiteX8" fmla="*/ 489209 w 789046"/>
              <a:gd name="connsiteY8" fmla="*/ 420838 h 789125"/>
              <a:gd name="connsiteX9" fmla="*/ 433976 w 789046"/>
              <a:gd name="connsiteY9" fmla="*/ 476703 h 789125"/>
              <a:gd name="connsiteX10" fmla="*/ 433976 w 789046"/>
              <a:gd name="connsiteY10" fmla="*/ 575373 h 789125"/>
              <a:gd name="connsiteX11" fmla="*/ 539708 w 789046"/>
              <a:gd name="connsiteY11" fmla="*/ 789126 h 789125"/>
              <a:gd name="connsiteX12" fmla="*/ 59179 w 789046"/>
              <a:gd name="connsiteY12" fmla="*/ 789047 h 789125"/>
              <a:gd name="connsiteX13" fmla="*/ 0 w 789046"/>
              <a:gd name="connsiteY13" fmla="*/ 729868 h 789125"/>
              <a:gd name="connsiteX14" fmla="*/ 0 w 789046"/>
              <a:gd name="connsiteY14" fmla="*/ 295893 h 789125"/>
              <a:gd name="connsiteX15" fmla="*/ 59179 w 789046"/>
              <a:gd name="connsiteY15" fmla="*/ 236714 h 789125"/>
              <a:gd name="connsiteX16" fmla="*/ 157809 w 789046"/>
              <a:gd name="connsiteY16" fmla="*/ 236714 h 789125"/>
              <a:gd name="connsiteX17" fmla="*/ 157809 w 789046"/>
              <a:gd name="connsiteY17" fmla="*/ 157809 h 789125"/>
              <a:gd name="connsiteX18" fmla="*/ 315619 w 789046"/>
              <a:gd name="connsiteY18" fmla="*/ 0 h 789125"/>
              <a:gd name="connsiteX19" fmla="*/ 642442 w 789046"/>
              <a:gd name="connsiteY19" fmla="*/ 399337 h 789125"/>
              <a:gd name="connsiteX20" fmla="*/ 773266 w 789046"/>
              <a:gd name="connsiteY20" fmla="*/ 460290 h 789125"/>
              <a:gd name="connsiteX21" fmla="*/ 788731 w 789046"/>
              <a:gd name="connsiteY21" fmla="*/ 473389 h 789125"/>
              <a:gd name="connsiteX22" fmla="*/ 789047 w 789046"/>
              <a:gd name="connsiteY22" fmla="*/ 476703 h 789125"/>
              <a:gd name="connsiteX23" fmla="*/ 789047 w 789046"/>
              <a:gd name="connsiteY23" fmla="*/ 575373 h 789125"/>
              <a:gd name="connsiteX24" fmla="*/ 636248 w 789046"/>
              <a:gd name="connsiteY24" fmla="*/ 788218 h 789125"/>
              <a:gd name="connsiteX25" fmla="*/ 626266 w 789046"/>
              <a:gd name="connsiteY25" fmla="*/ 788218 h 789125"/>
              <a:gd name="connsiteX26" fmla="*/ 473586 w 789046"/>
              <a:gd name="connsiteY26" fmla="*/ 585828 h 789125"/>
              <a:gd name="connsiteX27" fmla="*/ 473428 w 789046"/>
              <a:gd name="connsiteY27" fmla="*/ 575412 h 789125"/>
              <a:gd name="connsiteX28" fmla="*/ 473428 w 789046"/>
              <a:gd name="connsiteY28" fmla="*/ 476781 h 789125"/>
              <a:gd name="connsiteX29" fmla="*/ 489209 w 789046"/>
              <a:gd name="connsiteY29" fmla="*/ 460330 h 789125"/>
              <a:gd name="connsiteX30" fmla="*/ 620112 w 789046"/>
              <a:gd name="connsiteY30" fmla="*/ 399376 h 789125"/>
              <a:gd name="connsiteX31" fmla="*/ 641807 w 789046"/>
              <a:gd name="connsiteY31" fmla="*/ 398741 h 789125"/>
              <a:gd name="connsiteX32" fmla="*/ 642442 w 789046"/>
              <a:gd name="connsiteY32" fmla="*/ 399376 h 789125"/>
              <a:gd name="connsiteX33" fmla="*/ 315619 w 789046"/>
              <a:gd name="connsiteY33" fmla="*/ 453702 h 789125"/>
              <a:gd name="connsiteX34" fmla="*/ 256440 w 789046"/>
              <a:gd name="connsiteY34" fmla="*/ 512880 h 789125"/>
              <a:gd name="connsiteX35" fmla="*/ 315619 w 789046"/>
              <a:gd name="connsiteY35" fmla="*/ 572059 h 789125"/>
              <a:gd name="connsiteX36" fmla="*/ 374797 w 789046"/>
              <a:gd name="connsiteY36" fmla="*/ 512880 h 789125"/>
              <a:gd name="connsiteX37" fmla="*/ 315619 w 789046"/>
              <a:gd name="connsiteY37" fmla="*/ 453702 h 789125"/>
              <a:gd name="connsiteX38" fmla="*/ 315619 w 789046"/>
              <a:gd name="connsiteY38" fmla="*/ 78905 h 789125"/>
              <a:gd name="connsiteX39" fmla="*/ 236714 w 789046"/>
              <a:gd name="connsiteY39" fmla="*/ 157809 h 789125"/>
              <a:gd name="connsiteX40" fmla="*/ 236714 w 789046"/>
              <a:gd name="connsiteY40" fmla="*/ 236714 h 789125"/>
              <a:gd name="connsiteX41" fmla="*/ 394523 w 789046"/>
              <a:gd name="connsiteY41" fmla="*/ 236714 h 789125"/>
              <a:gd name="connsiteX42" fmla="*/ 394523 w 789046"/>
              <a:gd name="connsiteY42" fmla="*/ 157809 h 789125"/>
              <a:gd name="connsiteX43" fmla="*/ 315619 w 789046"/>
              <a:gd name="connsiteY43" fmla="*/ 78905 h 78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89046" h="789125">
                <a:moveTo>
                  <a:pt x="315619" y="0"/>
                </a:moveTo>
                <a:cubicBezTo>
                  <a:pt x="402773" y="0"/>
                  <a:pt x="473428" y="70654"/>
                  <a:pt x="473428" y="157809"/>
                </a:cubicBezTo>
                <a:lnTo>
                  <a:pt x="473428" y="236714"/>
                </a:lnTo>
                <a:lnTo>
                  <a:pt x="572059" y="236714"/>
                </a:lnTo>
                <a:cubicBezTo>
                  <a:pt x="604741" y="236714"/>
                  <a:pt x="631237" y="263209"/>
                  <a:pt x="631237" y="295893"/>
                </a:cubicBezTo>
                <a:lnTo>
                  <a:pt x="631237" y="355071"/>
                </a:lnTo>
                <a:cubicBezTo>
                  <a:pt x="618652" y="355071"/>
                  <a:pt x="606106" y="359411"/>
                  <a:pt x="595888" y="368051"/>
                </a:cubicBezTo>
                <a:lnTo>
                  <a:pt x="591667" y="371996"/>
                </a:lnTo>
                <a:cubicBezTo>
                  <a:pt x="559631" y="405333"/>
                  <a:pt x="526334" y="420838"/>
                  <a:pt x="489209" y="420838"/>
                </a:cubicBezTo>
                <a:cubicBezTo>
                  <a:pt x="458318" y="420838"/>
                  <a:pt x="433976" y="446206"/>
                  <a:pt x="433976" y="476703"/>
                </a:cubicBezTo>
                <a:lnTo>
                  <a:pt x="433976" y="575373"/>
                </a:lnTo>
                <a:cubicBezTo>
                  <a:pt x="433976" y="669033"/>
                  <a:pt x="470430" y="741862"/>
                  <a:pt x="539708" y="789126"/>
                </a:cubicBezTo>
                <a:lnTo>
                  <a:pt x="59179" y="789047"/>
                </a:lnTo>
                <a:cubicBezTo>
                  <a:pt x="26495" y="789047"/>
                  <a:pt x="0" y="762550"/>
                  <a:pt x="0" y="729868"/>
                </a:cubicBezTo>
                <a:lnTo>
                  <a:pt x="0" y="295893"/>
                </a:lnTo>
                <a:cubicBezTo>
                  <a:pt x="0" y="263209"/>
                  <a:pt x="26495" y="236714"/>
                  <a:pt x="59179" y="236714"/>
                </a:cubicBezTo>
                <a:lnTo>
                  <a:pt x="157809" y="236714"/>
                </a:lnTo>
                <a:lnTo>
                  <a:pt x="157809" y="157809"/>
                </a:lnTo>
                <a:cubicBezTo>
                  <a:pt x="157809" y="70654"/>
                  <a:pt x="228463" y="0"/>
                  <a:pt x="315619" y="0"/>
                </a:cubicBezTo>
                <a:close/>
                <a:moveTo>
                  <a:pt x="642442" y="399337"/>
                </a:moveTo>
                <a:cubicBezTo>
                  <a:pt x="681579" y="440209"/>
                  <a:pt x="724937" y="460290"/>
                  <a:pt x="773266" y="460290"/>
                </a:cubicBezTo>
                <a:cubicBezTo>
                  <a:pt x="780880" y="460290"/>
                  <a:pt x="787271" y="465932"/>
                  <a:pt x="788731" y="473389"/>
                </a:cubicBezTo>
                <a:lnTo>
                  <a:pt x="789047" y="476703"/>
                </a:lnTo>
                <a:lnTo>
                  <a:pt x="789047" y="575373"/>
                </a:lnTo>
                <a:cubicBezTo>
                  <a:pt x="789047" y="681184"/>
                  <a:pt x="737246" y="753145"/>
                  <a:pt x="636248" y="788218"/>
                </a:cubicBezTo>
                <a:cubicBezTo>
                  <a:pt x="633017" y="789343"/>
                  <a:pt x="629498" y="789343"/>
                  <a:pt x="626266" y="788218"/>
                </a:cubicBezTo>
                <a:cubicBezTo>
                  <a:pt x="528582" y="754289"/>
                  <a:pt x="476939" y="685958"/>
                  <a:pt x="473586" y="585828"/>
                </a:cubicBezTo>
                <a:lnTo>
                  <a:pt x="473428" y="575412"/>
                </a:lnTo>
                <a:lnTo>
                  <a:pt x="473428" y="476781"/>
                </a:lnTo>
                <a:cubicBezTo>
                  <a:pt x="473428" y="467707"/>
                  <a:pt x="480529" y="460330"/>
                  <a:pt x="489209" y="460330"/>
                </a:cubicBezTo>
                <a:cubicBezTo>
                  <a:pt x="537459" y="460330"/>
                  <a:pt x="580857" y="440209"/>
                  <a:pt x="620112" y="399376"/>
                </a:cubicBezTo>
                <a:cubicBezTo>
                  <a:pt x="625927" y="393210"/>
                  <a:pt x="635640" y="392926"/>
                  <a:pt x="641807" y="398741"/>
                </a:cubicBezTo>
                <a:cubicBezTo>
                  <a:pt x="642024" y="398946"/>
                  <a:pt x="642237" y="399159"/>
                  <a:pt x="642442" y="399376"/>
                </a:cubicBezTo>
                <a:close/>
                <a:moveTo>
                  <a:pt x="315619" y="453702"/>
                </a:moveTo>
                <a:cubicBezTo>
                  <a:pt x="282935" y="453702"/>
                  <a:pt x="256440" y="480198"/>
                  <a:pt x="256440" y="512880"/>
                </a:cubicBezTo>
                <a:cubicBezTo>
                  <a:pt x="256440" y="545563"/>
                  <a:pt x="282935" y="572059"/>
                  <a:pt x="315619" y="572059"/>
                </a:cubicBezTo>
                <a:cubicBezTo>
                  <a:pt x="348301" y="572059"/>
                  <a:pt x="374797" y="545563"/>
                  <a:pt x="374797" y="512880"/>
                </a:cubicBezTo>
                <a:cubicBezTo>
                  <a:pt x="374797" y="480198"/>
                  <a:pt x="348301" y="453702"/>
                  <a:pt x="315619" y="453702"/>
                </a:cubicBezTo>
                <a:close/>
                <a:moveTo>
                  <a:pt x="315619" y="78905"/>
                </a:moveTo>
                <a:cubicBezTo>
                  <a:pt x="272041" y="78905"/>
                  <a:pt x="236714" y="114231"/>
                  <a:pt x="236714" y="157809"/>
                </a:cubicBezTo>
                <a:lnTo>
                  <a:pt x="236714" y="236714"/>
                </a:lnTo>
                <a:lnTo>
                  <a:pt x="394523" y="236714"/>
                </a:lnTo>
                <a:lnTo>
                  <a:pt x="394523" y="157809"/>
                </a:lnTo>
                <a:cubicBezTo>
                  <a:pt x="394523" y="114231"/>
                  <a:pt x="359198" y="78905"/>
                  <a:pt x="315619" y="78905"/>
                </a:cubicBezTo>
                <a:close/>
              </a:path>
            </a:pathLst>
          </a:custGeom>
          <a:gradFill flip="none" rotWithShape="1">
            <a:gsLst>
              <a:gs pos="52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5" name="TextBox 14">
            <a:extLst>
              <a:ext uri="{FF2B5EF4-FFF2-40B4-BE49-F238E27FC236}">
                <a16:creationId xmlns:a16="http://schemas.microsoft.com/office/drawing/2014/main" id="{287BCC8D-594C-07BD-92F3-BF587622231F}"/>
              </a:ext>
            </a:extLst>
          </p:cNvPr>
          <p:cNvSpPr txBox="1"/>
          <p:nvPr/>
        </p:nvSpPr>
        <p:spPr>
          <a:xfrm>
            <a:off x="8390595" y="3760359"/>
            <a:ext cx="2052008" cy="1311103"/>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Define your path to </a:t>
            </a:r>
            <a:r>
              <a:rPr lang="en-US" b="1">
                <a:solidFill>
                  <a:srgbClr val="8661C5"/>
                </a:solidFill>
                <a:latin typeface="Segoe UI Semibold" panose="020B0502040204020203" pitchFamily="34" charset="0"/>
                <a:cs typeface="Segoe UI Semibold" panose="020B0502040204020203" pitchFamily="34" charset="0"/>
              </a:rPr>
              <a:t>secure</a:t>
            </a:r>
            <a:r>
              <a:rPr lang="en-US">
                <a:cs typeface="Segoe UI Semibold" panose="020B0502040204020203" pitchFamily="34" charset="0"/>
              </a:rPr>
              <a:t> your data for compliance and peace of mind</a:t>
            </a:r>
          </a:p>
        </p:txBody>
      </p:sp>
    </p:spTree>
    <p:extLst>
      <p:ext uri="{BB962C8B-B14F-4D97-AF65-F5344CB8AC3E}">
        <p14:creationId xmlns:p14="http://schemas.microsoft.com/office/powerpoint/2010/main" val="126721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3B3B0-C2C6-15E9-EDD1-673BA1B39CC7}"/>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9B44738A-CB72-286C-1DD7-6DF565B2616B}"/>
              </a:ext>
              <a:ext uri="{C183D7F6-B498-43B3-948B-1728B52AA6E4}">
                <adec:decorative xmlns:adec="http://schemas.microsoft.com/office/drawing/2017/decorative" val="1"/>
              </a:ext>
            </a:extLst>
          </p:cNvPr>
          <p:cNvSpPr/>
          <p:nvPr/>
        </p:nvSpPr>
        <p:spPr bwMode="auto">
          <a:xfrm>
            <a:off x="9067086" y="3613954"/>
            <a:ext cx="2587346" cy="1458987"/>
          </a:xfrm>
          <a:prstGeom prst="roundRect">
            <a:avLst>
              <a:gd name="adj" fmla="val 3353"/>
            </a:avLst>
          </a:prstGeom>
          <a:solidFill>
            <a:schemeClr val="accent4">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2F2F2"/>
              </a:solidFill>
              <a:effectLst/>
              <a:uLnTx/>
              <a:uFillTx/>
              <a:latin typeface="Segoe UI"/>
              <a:ea typeface="+mn-ea"/>
              <a:cs typeface="Segoe UI" pitchFamily="34" charset="0"/>
            </a:endParaRPr>
          </a:p>
        </p:txBody>
      </p:sp>
      <p:grpSp>
        <p:nvGrpSpPr>
          <p:cNvPr id="52" name="Group 51">
            <a:extLst>
              <a:ext uri="{FF2B5EF4-FFF2-40B4-BE49-F238E27FC236}">
                <a16:creationId xmlns:a16="http://schemas.microsoft.com/office/drawing/2014/main" id="{C54D6391-B164-D2F0-8BB1-35C54DA86130}"/>
              </a:ext>
              <a:ext uri="{C183D7F6-B498-43B3-948B-1728B52AA6E4}">
                <adec:decorative xmlns:adec="http://schemas.microsoft.com/office/drawing/2017/decorative" val="1"/>
              </a:ext>
            </a:extLst>
          </p:cNvPr>
          <p:cNvGrpSpPr/>
          <p:nvPr/>
        </p:nvGrpSpPr>
        <p:grpSpPr>
          <a:xfrm>
            <a:off x="537570" y="2164333"/>
            <a:ext cx="530954" cy="2787766"/>
            <a:chOff x="537568" y="2020906"/>
            <a:chExt cx="491921" cy="3675641"/>
          </a:xfrm>
        </p:grpSpPr>
        <p:sp>
          <p:nvSpPr>
            <p:cNvPr id="44" name="Left Bracket 43">
              <a:extLst>
                <a:ext uri="{FF2B5EF4-FFF2-40B4-BE49-F238E27FC236}">
                  <a16:creationId xmlns:a16="http://schemas.microsoft.com/office/drawing/2014/main" id="{A6FEFF0D-B637-839B-8712-1E0ECE382C35}"/>
                </a:ext>
              </a:extLst>
            </p:cNvPr>
            <p:cNvSpPr/>
            <p:nvPr/>
          </p:nvSpPr>
          <p:spPr>
            <a:xfrm>
              <a:off x="537568" y="2020906"/>
              <a:ext cx="191739" cy="3675641"/>
            </a:xfrm>
            <a:prstGeom prst="leftBracket">
              <a:avLst>
                <a:gd name="adj" fmla="val 108749"/>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endParaRPr>
            </a:p>
          </p:txBody>
        </p:sp>
        <p:cxnSp>
          <p:nvCxnSpPr>
            <p:cNvPr id="50" name="Straight Connector 49">
              <a:extLst>
                <a:ext uri="{FF2B5EF4-FFF2-40B4-BE49-F238E27FC236}">
                  <a16:creationId xmlns:a16="http://schemas.microsoft.com/office/drawing/2014/main" id="{80D6D3D3-CA21-E813-BF6A-4348BE23DD71}"/>
                </a:ext>
              </a:extLst>
            </p:cNvPr>
            <p:cNvCxnSpPr>
              <a:cxnSpLocks/>
            </p:cNvCxnSpPr>
            <p:nvPr/>
          </p:nvCxnSpPr>
          <p:spPr>
            <a:xfrm>
              <a:off x="729307" y="2020906"/>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9FF2C5A-809A-2038-4045-B95127EBF1CC}"/>
                </a:ext>
              </a:extLst>
            </p:cNvPr>
            <p:cNvCxnSpPr>
              <a:cxnSpLocks/>
            </p:cNvCxnSpPr>
            <p:nvPr/>
          </p:nvCxnSpPr>
          <p:spPr>
            <a:xfrm>
              <a:off x="729307" y="5696547"/>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grpSp>
      <p:sp>
        <p:nvSpPr>
          <p:cNvPr id="31" name="Title 6">
            <a:extLst>
              <a:ext uri="{FF2B5EF4-FFF2-40B4-BE49-F238E27FC236}">
                <a16:creationId xmlns:a16="http://schemas.microsoft.com/office/drawing/2014/main" id="{9DDE5592-6E59-6ECE-AFE1-A3B839D2D71F}"/>
              </a:ext>
            </a:extLst>
          </p:cNvPr>
          <p:cNvSpPr txBox="1">
            <a:spLocks noGrp="1"/>
          </p:cNvSpPr>
          <p:nvPr>
            <p:ph type="title"/>
          </p:nvPr>
        </p:nvSpPr>
        <p:spPr>
          <a:xfrm>
            <a:off x="838200" y="10406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chemeClr val="tx1"/>
                </a:solidFill>
                <a:effectLst/>
                <a:uLnTx/>
                <a:uFillTx/>
                <a:latin typeface="+mj-lt"/>
                <a:ea typeface="+mn-ea"/>
                <a:cs typeface="Segoe UI" pitchFamily="34" charset="0"/>
              </a:rPr>
              <a:t>Microsoft 365 Copilot</a:t>
            </a:r>
          </a:p>
        </p:txBody>
      </p:sp>
      <p:sp>
        <p:nvSpPr>
          <p:cNvPr id="46" name="TextBox 45">
            <a:extLst>
              <a:ext uri="{FF2B5EF4-FFF2-40B4-BE49-F238E27FC236}">
                <a16:creationId xmlns:a16="http://schemas.microsoft.com/office/drawing/2014/main" id="{A5E38665-5F86-9A73-13E8-81D27184C0D0}"/>
              </a:ext>
            </a:extLst>
          </p:cNvPr>
          <p:cNvSpPr txBox="1"/>
          <p:nvPr/>
        </p:nvSpPr>
        <p:spPr>
          <a:xfrm>
            <a:off x="837436" y="905597"/>
            <a:ext cx="10517127" cy="544765"/>
          </a:xfrm>
          <a:prstGeom prst="rect">
            <a:avLst/>
          </a:prstGeom>
          <a:noFill/>
        </p:spPr>
        <p:txBody>
          <a:bodyPr wrap="square" lIns="182880" tIns="146304" rIns="182880" bIns="146304"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C03BC4"/>
                </a:solidFill>
                <a:effectLst/>
                <a:uLnTx/>
                <a:uFillTx/>
                <a:latin typeface="Segoe UI Semibold"/>
                <a:ea typeface="+mn-ea"/>
                <a:cs typeface="Segoe UI" panose="020B0502040204020203" pitchFamily="34" charset="0"/>
              </a:rPr>
              <a:t>Implementation framework</a:t>
            </a:r>
          </a:p>
        </p:txBody>
      </p:sp>
      <p:grpSp>
        <p:nvGrpSpPr>
          <p:cNvPr id="6" name="Group 5" descr="Link icon indicating that user enablement and technical readiness should happen in parallel.">
            <a:extLst>
              <a:ext uri="{FF2B5EF4-FFF2-40B4-BE49-F238E27FC236}">
                <a16:creationId xmlns:a16="http://schemas.microsoft.com/office/drawing/2014/main" id="{D61ED34D-F95F-F46D-302D-E588A5AFA080}"/>
              </a:ext>
            </a:extLst>
          </p:cNvPr>
          <p:cNvGrpSpPr/>
          <p:nvPr/>
        </p:nvGrpSpPr>
        <p:grpSpPr>
          <a:xfrm>
            <a:off x="323113" y="3357882"/>
            <a:ext cx="373882" cy="373882"/>
            <a:chOff x="323113" y="3559588"/>
            <a:chExt cx="373882" cy="373882"/>
          </a:xfrm>
        </p:grpSpPr>
        <p:sp>
          <p:nvSpPr>
            <p:cNvPr id="45" name="Oval 44">
              <a:extLst>
                <a:ext uri="{FF2B5EF4-FFF2-40B4-BE49-F238E27FC236}">
                  <a16:creationId xmlns:a16="http://schemas.microsoft.com/office/drawing/2014/main" id="{B05FF684-359D-FD95-B78F-4B62DD999C5E}"/>
                </a:ext>
                <a:ext uri="{C183D7F6-B498-43B3-948B-1728B52AA6E4}">
                  <adec:decorative xmlns:adec="http://schemas.microsoft.com/office/drawing/2017/decorative" val="1"/>
                </a:ext>
              </a:extLst>
            </p:cNvPr>
            <p:cNvSpPr/>
            <p:nvPr/>
          </p:nvSpPr>
          <p:spPr>
            <a:xfrm>
              <a:off x="323113" y="3559588"/>
              <a:ext cx="373882" cy="373882"/>
            </a:xfrm>
            <a:prstGeom prst="ellipse">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pic>
          <p:nvPicPr>
            <p:cNvPr id="47" name="Graphic 46">
              <a:extLst>
                <a:ext uri="{FF2B5EF4-FFF2-40B4-BE49-F238E27FC236}">
                  <a16:creationId xmlns:a16="http://schemas.microsoft.com/office/drawing/2014/main" id="{E89A71AF-BE9E-5281-7977-15A0C72B9C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578" y="3631730"/>
              <a:ext cx="228600" cy="228600"/>
            </a:xfrm>
            <a:prstGeom prst="rect">
              <a:avLst/>
            </a:prstGeom>
          </p:spPr>
        </p:pic>
      </p:grpSp>
      <p:sp>
        <p:nvSpPr>
          <p:cNvPr id="83" name="TextBox 82">
            <a:extLst>
              <a:ext uri="{FF2B5EF4-FFF2-40B4-BE49-F238E27FC236}">
                <a16:creationId xmlns:a16="http://schemas.microsoft.com/office/drawing/2014/main" id="{126ADABD-0943-0DF4-64F5-DD24003F75A5}"/>
              </a:ext>
            </a:extLst>
          </p:cNvPr>
          <p:cNvSpPr txBox="1"/>
          <p:nvPr/>
        </p:nvSpPr>
        <p:spPr>
          <a:xfrm rot="16200000">
            <a:off x="249408" y="2711651"/>
            <a:ext cx="1211425" cy="276999"/>
          </a:xfrm>
          <a:prstGeom prst="rect">
            <a:avLst/>
          </a:prstGeom>
          <a:noFill/>
        </p:spPr>
        <p:txBody>
          <a:bodyPr wrap="square" lIns="0" tIns="0" rIns="0" bIns="0" rtlCol="0" anchor="t">
            <a:spAutoFit/>
          </a:bodyPr>
          <a:lstStyle/>
          <a:p>
            <a:pPr algn="ctr">
              <a:lnSpc>
                <a:spcPct val="90000"/>
              </a:lnSpc>
              <a:spcAft>
                <a:spcPts val="600"/>
              </a:spcAft>
              <a:defRPr/>
            </a:pPr>
            <a:r>
              <a:rPr lang="en-US" sz="1000" b="1" cap="all" spc="300" dirty="0">
                <a:solidFill>
                  <a:srgbClr val="C03BC4"/>
                </a:solidFill>
                <a:latin typeface="Segoe UI Semibold"/>
                <a:cs typeface="Segoe UI"/>
              </a:rPr>
              <a:t>User enablement</a:t>
            </a:r>
            <a:endParaRPr lang="en-US" dirty="0">
              <a:cs typeface="Segoe UI"/>
            </a:endParaRPr>
          </a:p>
        </p:txBody>
      </p:sp>
      <p:sp>
        <p:nvSpPr>
          <p:cNvPr id="107" name="Rectangle: Rounded Corners 10">
            <a:extLst>
              <a:ext uri="{FF2B5EF4-FFF2-40B4-BE49-F238E27FC236}">
                <a16:creationId xmlns:a16="http://schemas.microsoft.com/office/drawing/2014/main" id="{1AB7F1A7-9992-0207-0930-706BEC61DB80}"/>
              </a:ext>
            </a:extLst>
          </p:cNvPr>
          <p:cNvSpPr/>
          <p:nvPr/>
        </p:nvSpPr>
        <p:spPr>
          <a:xfrm>
            <a:off x="1230923" y="1643882"/>
            <a:ext cx="2322542" cy="406303"/>
          </a:xfrm>
          <a:prstGeom prst="round2SameRect">
            <a:avLst>
              <a:gd name="adj1" fmla="val 41860"/>
              <a:gd name="adj2" fmla="val 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Get ready</a:t>
            </a:r>
          </a:p>
        </p:txBody>
      </p:sp>
      <p:sp>
        <p:nvSpPr>
          <p:cNvPr id="89" name="Rectangle: Rounded Corners 10">
            <a:extLst>
              <a:ext uri="{FF2B5EF4-FFF2-40B4-BE49-F238E27FC236}">
                <a16:creationId xmlns:a16="http://schemas.microsoft.com/office/drawing/2014/main" id="{55C642AC-59E0-93F3-68E7-15F36BD4F405}"/>
              </a:ext>
            </a:extLst>
          </p:cNvPr>
          <p:cNvSpPr/>
          <p:nvPr/>
        </p:nvSpPr>
        <p:spPr>
          <a:xfrm>
            <a:off x="3931107" y="1643882"/>
            <a:ext cx="2322542" cy="406303"/>
          </a:xfrm>
          <a:prstGeom prst="round2SameRect">
            <a:avLst>
              <a:gd name="adj1" fmla="val 40180"/>
              <a:gd name="adj2" fmla="val 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95" name="Rectangle: Rounded Corners 10">
            <a:extLst>
              <a:ext uri="{FF2B5EF4-FFF2-40B4-BE49-F238E27FC236}">
                <a16:creationId xmlns:a16="http://schemas.microsoft.com/office/drawing/2014/main" id="{3186ADE5-A435-7CCE-D4E7-ABC501237B3A}"/>
              </a:ext>
            </a:extLst>
          </p:cNvPr>
          <p:cNvSpPr/>
          <p:nvPr/>
        </p:nvSpPr>
        <p:spPr>
          <a:xfrm>
            <a:off x="9215253" y="1643882"/>
            <a:ext cx="2322542" cy="406303"/>
          </a:xfrm>
          <a:prstGeom prst="round2SameRect">
            <a:avLst>
              <a:gd name="adj1" fmla="val 40180"/>
              <a:gd name="adj2" fmla="val 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Extend &amp; optimize</a:t>
            </a:r>
          </a:p>
        </p:txBody>
      </p:sp>
      <p:sp>
        <p:nvSpPr>
          <p:cNvPr id="113" name="Rectangle: Rounded Corners 10">
            <a:extLst>
              <a:ext uri="{FF2B5EF4-FFF2-40B4-BE49-F238E27FC236}">
                <a16:creationId xmlns:a16="http://schemas.microsoft.com/office/drawing/2014/main" id="{B98EFFBF-EB55-0418-3601-2AD361C64C63}"/>
              </a:ext>
            </a:extLst>
          </p:cNvPr>
          <p:cNvSpPr/>
          <p:nvPr/>
        </p:nvSpPr>
        <p:spPr>
          <a:xfrm>
            <a:off x="6569414" y="1643882"/>
            <a:ext cx="2322542" cy="406303"/>
          </a:xfrm>
          <a:prstGeom prst="round2SameRect">
            <a:avLst>
              <a:gd name="adj1" fmla="val 40180"/>
              <a:gd name="adj2" fmla="val 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grpSp>
        <p:nvGrpSpPr>
          <p:cNvPr id="27" name="Group 26">
            <a:extLst>
              <a:ext uri="{FF2B5EF4-FFF2-40B4-BE49-F238E27FC236}">
                <a16:creationId xmlns:a16="http://schemas.microsoft.com/office/drawing/2014/main" id="{662F2059-D9FC-2A3C-0870-864833E76FD6}"/>
              </a:ext>
              <a:ext uri="{C183D7F6-B498-43B3-948B-1728B52AA6E4}">
                <adec:decorative xmlns:adec="http://schemas.microsoft.com/office/drawing/2017/decorative" val="1"/>
              </a:ext>
            </a:extLst>
          </p:cNvPr>
          <p:cNvGrpSpPr/>
          <p:nvPr/>
        </p:nvGrpSpPr>
        <p:grpSpPr>
          <a:xfrm>
            <a:off x="1312903" y="1706095"/>
            <a:ext cx="8240582" cy="281877"/>
            <a:chOff x="1312903" y="1706095"/>
            <a:chExt cx="8240582" cy="281877"/>
          </a:xfrm>
        </p:grpSpPr>
        <p:sp>
          <p:nvSpPr>
            <p:cNvPr id="108" name="Oval 107">
              <a:extLst>
                <a:ext uri="{FF2B5EF4-FFF2-40B4-BE49-F238E27FC236}">
                  <a16:creationId xmlns:a16="http://schemas.microsoft.com/office/drawing/2014/main" id="{5AE4763B-815C-C6CE-76E6-B1C5E4ECADBF}"/>
                </a:ext>
                <a:ext uri="{C183D7F6-B498-43B3-948B-1728B52AA6E4}">
                  <adec:decorative xmlns:adec="http://schemas.microsoft.com/office/drawing/2017/decorative" val="1"/>
                </a:ext>
              </a:extLst>
            </p:cNvPr>
            <p:cNvSpPr/>
            <p:nvPr/>
          </p:nvSpPr>
          <p:spPr>
            <a:xfrm>
              <a:off x="1312903" y="1706095"/>
              <a:ext cx="281877" cy="281877"/>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7030A0"/>
                  </a:solidFill>
                  <a:effectLst/>
                  <a:uLnTx/>
                  <a:uFillTx/>
                  <a:latin typeface="Segoe UI" panose="020B0502040204020203" pitchFamily="34" charset="0"/>
                  <a:ea typeface="+mn-ea"/>
                  <a:cs typeface="Segoe UI" panose="020B0502040204020203" pitchFamily="34" charset="0"/>
                </a:rPr>
                <a:t>1</a:t>
              </a:r>
            </a:p>
          </p:txBody>
        </p:sp>
        <p:sp>
          <p:nvSpPr>
            <p:cNvPr id="91" name="Oval 90">
              <a:extLst>
                <a:ext uri="{FF2B5EF4-FFF2-40B4-BE49-F238E27FC236}">
                  <a16:creationId xmlns:a16="http://schemas.microsoft.com/office/drawing/2014/main" id="{5A179D20-189A-751C-09D9-05D5C5D525D1}"/>
                </a:ext>
                <a:ext uri="{C183D7F6-B498-43B3-948B-1728B52AA6E4}">
                  <adec:decorative xmlns:adec="http://schemas.microsoft.com/office/drawing/2017/decorative" val="1"/>
                </a:ext>
              </a:extLst>
            </p:cNvPr>
            <p:cNvSpPr/>
            <p:nvPr/>
          </p:nvSpPr>
          <p:spPr>
            <a:xfrm>
              <a:off x="4013087" y="1718907"/>
              <a:ext cx="256252" cy="256252"/>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7030A0"/>
                  </a:solidFill>
                  <a:effectLst/>
                  <a:uLnTx/>
                  <a:uFillTx/>
                  <a:latin typeface="Segoe UI" panose="020B0502040204020203" pitchFamily="34" charset="0"/>
                  <a:ea typeface="+mn-ea"/>
                  <a:cs typeface="Segoe UI" panose="020B0502040204020203" pitchFamily="34" charset="0"/>
                </a:rPr>
                <a:t>2</a:t>
              </a:r>
            </a:p>
          </p:txBody>
        </p:sp>
        <p:sp>
          <p:nvSpPr>
            <p:cNvPr id="99" name="Oval 98">
              <a:extLst>
                <a:ext uri="{FF2B5EF4-FFF2-40B4-BE49-F238E27FC236}">
                  <a16:creationId xmlns:a16="http://schemas.microsoft.com/office/drawing/2014/main" id="{ADECAD22-199A-1231-E678-237ABCA66008}"/>
                </a:ext>
                <a:ext uri="{C183D7F6-B498-43B3-948B-1728B52AA6E4}">
                  <adec:decorative xmlns:adec="http://schemas.microsoft.com/office/drawing/2017/decorative" val="1"/>
                </a:ext>
              </a:extLst>
            </p:cNvPr>
            <p:cNvSpPr/>
            <p:nvPr/>
          </p:nvSpPr>
          <p:spPr>
            <a:xfrm>
              <a:off x="9297233" y="1718907"/>
              <a:ext cx="256252" cy="256252"/>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7030A0"/>
                  </a:solidFill>
                  <a:effectLst/>
                  <a:uLnTx/>
                  <a:uFillTx/>
                  <a:latin typeface="Segoe UI" panose="020B0502040204020203" pitchFamily="34" charset="0"/>
                  <a:ea typeface="+mn-ea"/>
                  <a:cs typeface="Segoe UI" panose="020B0502040204020203" pitchFamily="34" charset="0"/>
                </a:rPr>
                <a:t>4</a:t>
              </a:r>
            </a:p>
          </p:txBody>
        </p:sp>
        <p:sp>
          <p:nvSpPr>
            <p:cNvPr id="114" name="Oval 113">
              <a:extLst>
                <a:ext uri="{FF2B5EF4-FFF2-40B4-BE49-F238E27FC236}">
                  <a16:creationId xmlns:a16="http://schemas.microsoft.com/office/drawing/2014/main" id="{9106E0AD-CAC4-9635-E658-5A302D2BC395}"/>
                </a:ext>
                <a:ext uri="{C183D7F6-B498-43B3-948B-1728B52AA6E4}">
                  <adec:decorative xmlns:adec="http://schemas.microsoft.com/office/drawing/2017/decorative" val="1"/>
                </a:ext>
              </a:extLst>
            </p:cNvPr>
            <p:cNvSpPr/>
            <p:nvPr/>
          </p:nvSpPr>
          <p:spPr>
            <a:xfrm>
              <a:off x="6651394" y="1718907"/>
              <a:ext cx="256252" cy="256252"/>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7030A0"/>
                  </a:solidFill>
                  <a:effectLst/>
                  <a:uLnTx/>
                  <a:uFillTx/>
                  <a:latin typeface="Segoe UI" panose="020B0502040204020203" pitchFamily="34" charset="0"/>
                  <a:ea typeface="+mn-ea"/>
                  <a:cs typeface="Segoe UI" panose="020B0502040204020203" pitchFamily="34" charset="0"/>
                </a:rPr>
                <a:t>3</a:t>
              </a:r>
            </a:p>
          </p:txBody>
        </p:sp>
      </p:grpSp>
      <p:sp>
        <p:nvSpPr>
          <p:cNvPr id="75" name="Rounded Rectangle 74">
            <a:extLst>
              <a:ext uri="{FF2B5EF4-FFF2-40B4-BE49-F238E27FC236}">
                <a16:creationId xmlns:a16="http://schemas.microsoft.com/office/drawing/2014/main" id="{815C523E-86D4-1A9B-A412-FF5C319A3628}"/>
              </a:ext>
              <a:ext uri="{C183D7F6-B498-43B3-948B-1728B52AA6E4}">
                <adec:decorative xmlns:adec="http://schemas.microsoft.com/office/drawing/2017/decorative" val="1"/>
              </a:ext>
            </a:extLst>
          </p:cNvPr>
          <p:cNvSpPr/>
          <p:nvPr/>
        </p:nvSpPr>
        <p:spPr bwMode="auto">
          <a:xfrm>
            <a:off x="6407899" y="2050184"/>
            <a:ext cx="2587346" cy="1463040"/>
          </a:xfrm>
          <a:prstGeom prst="roundRect">
            <a:avLst>
              <a:gd name="adj" fmla="val 3353"/>
            </a:avLst>
          </a:prstGeom>
          <a:solidFill>
            <a:schemeClr val="accent6">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76" name="Rounded Rectangle 75">
            <a:extLst>
              <a:ext uri="{FF2B5EF4-FFF2-40B4-BE49-F238E27FC236}">
                <a16:creationId xmlns:a16="http://schemas.microsoft.com/office/drawing/2014/main" id="{F77F2CB2-3A10-8168-5568-12794273928F}"/>
              </a:ext>
              <a:ext uri="{C183D7F6-B498-43B3-948B-1728B52AA6E4}">
                <adec:decorative xmlns:adec="http://schemas.microsoft.com/office/drawing/2017/decorative" val="1"/>
              </a:ext>
            </a:extLst>
          </p:cNvPr>
          <p:cNvSpPr/>
          <p:nvPr/>
        </p:nvSpPr>
        <p:spPr bwMode="auto">
          <a:xfrm>
            <a:off x="3746443" y="2050185"/>
            <a:ext cx="2587346" cy="1463040"/>
          </a:xfrm>
          <a:prstGeom prst="roundRect">
            <a:avLst>
              <a:gd name="adj" fmla="val 3353"/>
            </a:avLst>
          </a:prstGeom>
          <a:solidFill>
            <a:schemeClr val="accent6">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77" name="Rounded Rectangle 76">
            <a:extLst>
              <a:ext uri="{FF2B5EF4-FFF2-40B4-BE49-F238E27FC236}">
                <a16:creationId xmlns:a16="http://schemas.microsoft.com/office/drawing/2014/main" id="{083DDD08-2347-DC17-51F4-616FBB7B87B3}"/>
              </a:ext>
              <a:ext uri="{C183D7F6-B498-43B3-948B-1728B52AA6E4}">
                <adec:decorative xmlns:adec="http://schemas.microsoft.com/office/drawing/2017/decorative" val="1"/>
              </a:ext>
            </a:extLst>
          </p:cNvPr>
          <p:cNvSpPr/>
          <p:nvPr/>
        </p:nvSpPr>
        <p:spPr bwMode="auto">
          <a:xfrm>
            <a:off x="9067086" y="2050184"/>
            <a:ext cx="2587346" cy="1463040"/>
          </a:xfrm>
          <a:prstGeom prst="roundRect">
            <a:avLst>
              <a:gd name="adj" fmla="val 3353"/>
            </a:avLst>
          </a:prstGeom>
          <a:solidFill>
            <a:schemeClr val="accent6">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78" name="Rounded Rectangle 77">
            <a:extLst>
              <a:ext uri="{FF2B5EF4-FFF2-40B4-BE49-F238E27FC236}">
                <a16:creationId xmlns:a16="http://schemas.microsoft.com/office/drawing/2014/main" id="{16E6EC26-41C9-5336-D867-D7E134F43408}"/>
              </a:ext>
              <a:ext uri="{C183D7F6-B498-43B3-948B-1728B52AA6E4}">
                <adec:decorative xmlns:adec="http://schemas.microsoft.com/office/drawing/2017/decorative" val="1"/>
              </a:ext>
            </a:extLst>
          </p:cNvPr>
          <p:cNvSpPr/>
          <p:nvPr/>
        </p:nvSpPr>
        <p:spPr bwMode="auto">
          <a:xfrm>
            <a:off x="1079728" y="2050185"/>
            <a:ext cx="2587346" cy="1463040"/>
          </a:xfrm>
          <a:prstGeom prst="roundRect">
            <a:avLst>
              <a:gd name="adj" fmla="val 3353"/>
            </a:avLst>
          </a:prstGeom>
          <a:solidFill>
            <a:schemeClr val="accent6">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2" name="TextBox 1">
            <a:extLst>
              <a:ext uri="{FF2B5EF4-FFF2-40B4-BE49-F238E27FC236}">
                <a16:creationId xmlns:a16="http://schemas.microsoft.com/office/drawing/2014/main" id="{6A00F24D-A4C7-639B-C220-DCC3E62EF29F}"/>
              </a:ext>
            </a:extLst>
          </p:cNvPr>
          <p:cNvSpPr txBox="1"/>
          <p:nvPr/>
        </p:nvSpPr>
        <p:spPr>
          <a:xfrm>
            <a:off x="1603528" y="2432404"/>
            <a:ext cx="1951009" cy="551689"/>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Segoe UI"/>
              </a:rPr>
              <a:t>Identify your success team</a:t>
            </a:r>
          </a:p>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Segoe UI"/>
              </a:rPr>
              <a:t>Be intentional with assignment and concentrate seats</a:t>
            </a:r>
            <a:endPar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8" name="TextBox 7">
            <a:extLst>
              <a:ext uri="{FF2B5EF4-FFF2-40B4-BE49-F238E27FC236}">
                <a16:creationId xmlns:a16="http://schemas.microsoft.com/office/drawing/2014/main" id="{C1BBC22C-BA8E-5C05-FB72-C6176D5DB9A1}"/>
              </a:ext>
            </a:extLst>
          </p:cNvPr>
          <p:cNvSpPr txBox="1"/>
          <p:nvPr/>
        </p:nvSpPr>
        <p:spPr>
          <a:xfrm>
            <a:off x="4213173" y="2415592"/>
            <a:ext cx="2120616" cy="6971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Segoe UI"/>
              </a:rPr>
              <a:t>Deploy training and Champion programs, engagement community </a:t>
            </a:r>
            <a:endPar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Make ongoing training the standard</a:t>
            </a:r>
          </a:p>
        </p:txBody>
      </p:sp>
      <p:sp>
        <p:nvSpPr>
          <p:cNvPr id="13" name="TextBox 12">
            <a:extLst>
              <a:ext uri="{FF2B5EF4-FFF2-40B4-BE49-F238E27FC236}">
                <a16:creationId xmlns:a16="http://schemas.microsoft.com/office/drawing/2014/main" id="{99346346-DE5E-8135-3C2A-40EAD2921A0A}"/>
              </a:ext>
            </a:extLst>
          </p:cNvPr>
          <p:cNvSpPr txBox="1"/>
          <p:nvPr/>
        </p:nvSpPr>
        <p:spPr>
          <a:xfrm>
            <a:off x="6946929" y="2285212"/>
            <a:ext cx="1990809" cy="842538"/>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Quantify impact including growth, cost savings and employee benefits</a:t>
            </a:r>
          </a:p>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momentum with success stories and knowledge sharing</a:t>
            </a:r>
          </a:p>
        </p:txBody>
      </p:sp>
      <p:sp>
        <p:nvSpPr>
          <p:cNvPr id="18" name="TextBox 17">
            <a:extLst>
              <a:ext uri="{FF2B5EF4-FFF2-40B4-BE49-F238E27FC236}">
                <a16:creationId xmlns:a16="http://schemas.microsoft.com/office/drawing/2014/main" id="{391CABCD-1A83-E6CA-3551-C9AC2E1B3704}"/>
              </a:ext>
            </a:extLst>
          </p:cNvPr>
          <p:cNvSpPr txBox="1"/>
          <p:nvPr/>
        </p:nvSpPr>
        <p:spPr>
          <a:xfrm>
            <a:off x="9596453" y="2339126"/>
            <a:ext cx="1878928" cy="7248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Identify new high value functional and cross-org scenarios</a:t>
            </a:r>
          </a:p>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Recognize and reward success</a:t>
            </a:r>
          </a:p>
        </p:txBody>
      </p:sp>
      <p:sp>
        <p:nvSpPr>
          <p:cNvPr id="43" name="TextBox 42">
            <a:extLst>
              <a:ext uri="{FF2B5EF4-FFF2-40B4-BE49-F238E27FC236}">
                <a16:creationId xmlns:a16="http://schemas.microsoft.com/office/drawing/2014/main" id="{3412FB30-232F-2A8B-B0ED-232ACC555078}"/>
              </a:ext>
            </a:extLst>
          </p:cNvPr>
          <p:cNvSpPr txBox="1"/>
          <p:nvPr/>
        </p:nvSpPr>
        <p:spPr>
          <a:xfrm rot="16200000">
            <a:off x="311371" y="4109712"/>
            <a:ext cx="108750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all" spc="300" normalizeH="0" baseline="0" noProof="0">
                <a:ln>
                  <a:noFill/>
                </a:ln>
                <a:solidFill>
                  <a:srgbClr val="0078D4"/>
                </a:solidFill>
                <a:effectLst/>
                <a:uLnTx/>
                <a:uFillTx/>
                <a:latin typeface="Segoe UI Semibold"/>
                <a:ea typeface="+mn-ea"/>
                <a:cs typeface="Segoe UI" panose="020B0502040204020203" pitchFamily="34" charset="0"/>
              </a:rPr>
              <a:t>Technical Readiness</a:t>
            </a:r>
          </a:p>
        </p:txBody>
      </p:sp>
      <p:sp>
        <p:nvSpPr>
          <p:cNvPr id="23" name="TextBox 22">
            <a:extLst>
              <a:ext uri="{FF2B5EF4-FFF2-40B4-BE49-F238E27FC236}">
                <a16:creationId xmlns:a16="http://schemas.microsoft.com/office/drawing/2014/main" id="{786C890D-9194-A48D-2366-C160EE46A1BE}"/>
              </a:ext>
            </a:extLst>
          </p:cNvPr>
          <p:cNvSpPr txBox="1"/>
          <p:nvPr/>
        </p:nvSpPr>
        <p:spPr>
          <a:xfrm>
            <a:off x="1603528" y="3889441"/>
            <a:ext cx="1860229" cy="987963"/>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Address data security, governance, and data access questions</a:t>
            </a:r>
          </a:p>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Build shared Copilot implementation plan with User Enablement team</a:t>
            </a:r>
          </a:p>
        </p:txBody>
      </p:sp>
      <p:sp>
        <p:nvSpPr>
          <p:cNvPr id="28" name="TextBox 27">
            <a:extLst>
              <a:ext uri="{FF2B5EF4-FFF2-40B4-BE49-F238E27FC236}">
                <a16:creationId xmlns:a16="http://schemas.microsoft.com/office/drawing/2014/main" id="{D0967BDB-622D-3AE8-C228-035466035538}"/>
              </a:ext>
            </a:extLst>
          </p:cNvPr>
          <p:cNvSpPr txBox="1"/>
          <p:nvPr/>
        </p:nvSpPr>
        <p:spPr>
          <a:xfrm>
            <a:off x="4217072" y="3889441"/>
            <a:ext cx="1878928" cy="7248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Ensure appropriate Data Security controls are in place</a:t>
            </a:r>
          </a:p>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If needed, deploy additional Microsoft 365 apps</a:t>
            </a:r>
          </a:p>
        </p:txBody>
      </p:sp>
      <p:sp>
        <p:nvSpPr>
          <p:cNvPr id="33" name="TextBox 32">
            <a:extLst>
              <a:ext uri="{FF2B5EF4-FFF2-40B4-BE49-F238E27FC236}">
                <a16:creationId xmlns:a16="http://schemas.microsoft.com/office/drawing/2014/main" id="{E5129488-32C8-C15F-5AB3-8C5334614E69}"/>
              </a:ext>
            </a:extLst>
          </p:cNvPr>
          <p:cNvSpPr txBox="1"/>
          <p:nvPr/>
        </p:nvSpPr>
        <p:spPr>
          <a:xfrm>
            <a:off x="6942139" y="3894256"/>
            <a:ext cx="1777085" cy="987963"/>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Establish service management plan</a:t>
            </a:r>
          </a:p>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Review Admin usage reports and the </a:t>
            </a:r>
            <a:r>
              <a:rPr kumimoji="0" lang="en-US" sz="1050" b="1"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rPr>
              <a:t>Copilot Dashboard</a:t>
            </a:r>
            <a:r>
              <a:rPr kumimoji="0" lang="en-US" sz="1050" b="0" i="0" u="none" strike="noStrike" kern="1200" cap="none" spc="0" normalizeH="0" baseline="0" noProof="0" dirty="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05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to analyze user retention and engagement</a:t>
            </a:r>
          </a:p>
        </p:txBody>
      </p:sp>
      <p:sp>
        <p:nvSpPr>
          <p:cNvPr id="38" name="TextBox 37">
            <a:extLst>
              <a:ext uri="{FF2B5EF4-FFF2-40B4-BE49-F238E27FC236}">
                <a16:creationId xmlns:a16="http://schemas.microsoft.com/office/drawing/2014/main" id="{D123D1AE-86AC-DE7B-96EA-4AE919D79B27}"/>
              </a:ext>
            </a:extLst>
          </p:cNvPr>
          <p:cNvSpPr txBox="1"/>
          <p:nvPr/>
        </p:nvSpPr>
        <p:spPr>
          <a:xfrm>
            <a:off x="9549830" y="3889441"/>
            <a:ext cx="1878928" cy="7248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Design, build, and publish plugins to deliver unique experiences</a:t>
            </a:r>
          </a:p>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Build your own agents</a:t>
            </a:r>
          </a:p>
        </p:txBody>
      </p:sp>
      <p:sp>
        <p:nvSpPr>
          <p:cNvPr id="41" name="Left Bracket 40">
            <a:extLst>
              <a:ext uri="{FF2B5EF4-FFF2-40B4-BE49-F238E27FC236}">
                <a16:creationId xmlns:a16="http://schemas.microsoft.com/office/drawing/2014/main" id="{3543BAE1-111D-9961-750B-80C15FA16CB0}"/>
              </a:ext>
              <a:ext uri="{C183D7F6-B498-43B3-948B-1728B52AA6E4}">
                <adec:decorative xmlns:adec="http://schemas.microsoft.com/office/drawing/2017/decorative" val="1"/>
              </a:ext>
            </a:extLst>
          </p:cNvPr>
          <p:cNvSpPr/>
          <p:nvPr/>
        </p:nvSpPr>
        <p:spPr>
          <a:xfrm rot="16200000">
            <a:off x="6229409" y="404502"/>
            <a:ext cx="280369" cy="9694092"/>
          </a:xfrm>
          <a:prstGeom prst="leftBracket">
            <a:avLst>
              <a:gd name="adj" fmla="val 81770"/>
            </a:avLst>
          </a:prstGeom>
          <a:ln w="19050">
            <a:gradFill flip="none" rotWithShape="1">
              <a:gsLst>
                <a:gs pos="0">
                  <a:srgbClr val="C03BC4"/>
                </a:gs>
                <a:gs pos="100000">
                  <a:srgbClr val="8661C5"/>
                </a:gs>
              </a:gsLst>
              <a:lin ang="0" scaled="1"/>
              <a:tileRect/>
            </a:gra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endParaRPr>
          </a:p>
        </p:txBody>
      </p:sp>
      <p:sp>
        <p:nvSpPr>
          <p:cNvPr id="42" name="Rectangle: Rounded Corners 10">
            <a:extLst>
              <a:ext uri="{FF2B5EF4-FFF2-40B4-BE49-F238E27FC236}">
                <a16:creationId xmlns:a16="http://schemas.microsoft.com/office/drawing/2014/main" id="{4AE69FB8-B32D-A00D-34D4-21A2E21E5840}"/>
              </a:ext>
            </a:extLst>
          </p:cNvPr>
          <p:cNvSpPr/>
          <p:nvPr/>
        </p:nvSpPr>
        <p:spPr>
          <a:xfrm>
            <a:off x="2772994" y="5221818"/>
            <a:ext cx="7193198" cy="33578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Semibold"/>
              </a:rPr>
              <a:t>Leadership guides AI transformation for business outcomes</a:t>
            </a:r>
          </a:p>
        </p:txBody>
      </p:sp>
      <p:sp>
        <p:nvSpPr>
          <p:cNvPr id="3" name="Rounded Rectangle 2">
            <a:extLst>
              <a:ext uri="{FF2B5EF4-FFF2-40B4-BE49-F238E27FC236}">
                <a16:creationId xmlns:a16="http://schemas.microsoft.com/office/drawing/2014/main" id="{C557F3BC-334E-C6DE-B222-7E4E967FAEEB}"/>
              </a:ext>
              <a:ext uri="{C183D7F6-B498-43B3-948B-1728B52AA6E4}">
                <adec:decorative xmlns:adec="http://schemas.microsoft.com/office/drawing/2017/decorative" val="1"/>
              </a:ext>
            </a:extLst>
          </p:cNvPr>
          <p:cNvSpPr/>
          <p:nvPr/>
        </p:nvSpPr>
        <p:spPr bwMode="auto">
          <a:xfrm>
            <a:off x="6407899" y="3613954"/>
            <a:ext cx="2587346" cy="1458987"/>
          </a:xfrm>
          <a:prstGeom prst="roundRect">
            <a:avLst>
              <a:gd name="adj" fmla="val 3353"/>
            </a:avLst>
          </a:prstGeom>
          <a:solidFill>
            <a:schemeClr val="accent4">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4" name="Rounded Rectangle 3">
            <a:extLst>
              <a:ext uri="{FF2B5EF4-FFF2-40B4-BE49-F238E27FC236}">
                <a16:creationId xmlns:a16="http://schemas.microsoft.com/office/drawing/2014/main" id="{2445C76B-6938-ADB0-7F9D-AD930BCF28AF}"/>
              </a:ext>
              <a:ext uri="{C183D7F6-B498-43B3-948B-1728B52AA6E4}">
                <adec:decorative xmlns:adec="http://schemas.microsoft.com/office/drawing/2017/decorative" val="1"/>
              </a:ext>
            </a:extLst>
          </p:cNvPr>
          <p:cNvSpPr/>
          <p:nvPr/>
        </p:nvSpPr>
        <p:spPr bwMode="auto">
          <a:xfrm>
            <a:off x="3746443" y="3613955"/>
            <a:ext cx="2587346" cy="1458987"/>
          </a:xfrm>
          <a:prstGeom prst="roundRect">
            <a:avLst>
              <a:gd name="adj" fmla="val 3353"/>
            </a:avLst>
          </a:prstGeom>
          <a:solidFill>
            <a:schemeClr val="accent4">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11" name="Rounded Rectangle 10">
            <a:extLst>
              <a:ext uri="{FF2B5EF4-FFF2-40B4-BE49-F238E27FC236}">
                <a16:creationId xmlns:a16="http://schemas.microsoft.com/office/drawing/2014/main" id="{0D88E1BA-0C98-F62B-BB68-EF63356DFB52}"/>
              </a:ext>
              <a:ext uri="{C183D7F6-B498-43B3-948B-1728B52AA6E4}">
                <adec:decorative xmlns:adec="http://schemas.microsoft.com/office/drawing/2017/decorative" val="1"/>
              </a:ext>
            </a:extLst>
          </p:cNvPr>
          <p:cNvSpPr/>
          <p:nvPr/>
        </p:nvSpPr>
        <p:spPr bwMode="auto">
          <a:xfrm>
            <a:off x="1079728" y="3613955"/>
            <a:ext cx="2587346" cy="1458987"/>
          </a:xfrm>
          <a:prstGeom prst="roundRect">
            <a:avLst>
              <a:gd name="adj" fmla="val 3353"/>
            </a:avLst>
          </a:prstGeom>
          <a:solidFill>
            <a:schemeClr val="accent4">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136" name="Graphic 17">
            <a:extLst>
              <a:ext uri="{FF2B5EF4-FFF2-40B4-BE49-F238E27FC236}">
                <a16:creationId xmlns:a16="http://schemas.microsoft.com/office/drawing/2014/main" id="{26B65D40-074F-A057-09FC-329234CF1DCD}"/>
              </a:ext>
              <a:ext uri="{C183D7F6-B498-43B3-948B-1728B52AA6E4}">
                <adec:decorative xmlns:adec="http://schemas.microsoft.com/office/drawing/2017/decorative" val="1"/>
              </a:ext>
            </a:extLst>
          </p:cNvPr>
          <p:cNvSpPr/>
          <p:nvPr/>
        </p:nvSpPr>
        <p:spPr>
          <a:xfrm>
            <a:off x="1349131" y="2415473"/>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37" name="Graphic 17">
            <a:extLst>
              <a:ext uri="{FF2B5EF4-FFF2-40B4-BE49-F238E27FC236}">
                <a16:creationId xmlns:a16="http://schemas.microsoft.com/office/drawing/2014/main" id="{7CD69F45-D640-8586-50E0-9E32E6319681}"/>
              </a:ext>
              <a:ext uri="{C183D7F6-B498-43B3-948B-1728B52AA6E4}">
                <adec:decorative xmlns:adec="http://schemas.microsoft.com/office/drawing/2017/decorative" val="1"/>
              </a:ext>
            </a:extLst>
          </p:cNvPr>
          <p:cNvSpPr/>
          <p:nvPr/>
        </p:nvSpPr>
        <p:spPr>
          <a:xfrm>
            <a:off x="1349131" y="2715603"/>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Graphic 17">
            <a:extLst>
              <a:ext uri="{FF2B5EF4-FFF2-40B4-BE49-F238E27FC236}">
                <a16:creationId xmlns:a16="http://schemas.microsoft.com/office/drawing/2014/main" id="{D5A8E8D5-8756-638A-B962-CE024C9812C6}"/>
              </a:ext>
              <a:ext uri="{C183D7F6-B498-43B3-948B-1728B52AA6E4}">
                <adec:decorative xmlns:adec="http://schemas.microsoft.com/office/drawing/2017/decorative" val="1"/>
              </a:ext>
            </a:extLst>
          </p:cNvPr>
          <p:cNvSpPr/>
          <p:nvPr/>
        </p:nvSpPr>
        <p:spPr>
          <a:xfrm>
            <a:off x="3978618" y="2404910"/>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0" name="Graphic 17">
            <a:extLst>
              <a:ext uri="{FF2B5EF4-FFF2-40B4-BE49-F238E27FC236}">
                <a16:creationId xmlns:a16="http://schemas.microsoft.com/office/drawing/2014/main" id="{5DD6F231-4C82-7A60-8D0F-98997966EEFA}"/>
              </a:ext>
              <a:ext uri="{C183D7F6-B498-43B3-948B-1728B52AA6E4}">
                <adec:decorative xmlns:adec="http://schemas.microsoft.com/office/drawing/2017/decorative" val="1"/>
              </a:ext>
            </a:extLst>
          </p:cNvPr>
          <p:cNvSpPr/>
          <p:nvPr/>
        </p:nvSpPr>
        <p:spPr>
          <a:xfrm>
            <a:off x="3975760" y="2806076"/>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Graphic 17">
            <a:extLst>
              <a:ext uri="{FF2B5EF4-FFF2-40B4-BE49-F238E27FC236}">
                <a16:creationId xmlns:a16="http://schemas.microsoft.com/office/drawing/2014/main" id="{3E8EB06C-C08B-937D-6958-7443C5D255DA}"/>
              </a:ext>
              <a:ext uri="{C183D7F6-B498-43B3-948B-1728B52AA6E4}">
                <adec:decorative xmlns:adec="http://schemas.microsoft.com/office/drawing/2017/decorative" val="1"/>
              </a:ext>
            </a:extLst>
          </p:cNvPr>
          <p:cNvSpPr/>
          <p:nvPr/>
        </p:nvSpPr>
        <p:spPr>
          <a:xfrm>
            <a:off x="6681077" y="2339976"/>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5" name="Graphic 17">
            <a:extLst>
              <a:ext uri="{FF2B5EF4-FFF2-40B4-BE49-F238E27FC236}">
                <a16:creationId xmlns:a16="http://schemas.microsoft.com/office/drawing/2014/main" id="{DA5A872F-06D1-6433-36B6-5C751C25B2C3}"/>
              </a:ext>
              <a:ext uri="{C183D7F6-B498-43B3-948B-1728B52AA6E4}">
                <adec:decorative xmlns:adec="http://schemas.microsoft.com/office/drawing/2017/decorative" val="1"/>
              </a:ext>
            </a:extLst>
          </p:cNvPr>
          <p:cNvSpPr/>
          <p:nvPr/>
        </p:nvSpPr>
        <p:spPr>
          <a:xfrm>
            <a:off x="6683716" y="2866163"/>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9" name="Graphic 17">
            <a:extLst>
              <a:ext uri="{FF2B5EF4-FFF2-40B4-BE49-F238E27FC236}">
                <a16:creationId xmlns:a16="http://schemas.microsoft.com/office/drawing/2014/main" id="{C55E0632-9132-B97F-EF27-99D9E493ACAC}"/>
              </a:ext>
              <a:ext uri="{C183D7F6-B498-43B3-948B-1728B52AA6E4}">
                <adec:decorative xmlns:adec="http://schemas.microsoft.com/office/drawing/2017/decorative" val="1"/>
              </a:ext>
            </a:extLst>
          </p:cNvPr>
          <p:cNvSpPr/>
          <p:nvPr/>
        </p:nvSpPr>
        <p:spPr>
          <a:xfrm>
            <a:off x="9361497" y="2316740"/>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0" name="Graphic 17">
            <a:extLst>
              <a:ext uri="{FF2B5EF4-FFF2-40B4-BE49-F238E27FC236}">
                <a16:creationId xmlns:a16="http://schemas.microsoft.com/office/drawing/2014/main" id="{98FD4A30-E5FE-7761-2603-2DD54D2FF876}"/>
              </a:ext>
              <a:ext uri="{C183D7F6-B498-43B3-948B-1728B52AA6E4}">
                <adec:decorative xmlns:adec="http://schemas.microsoft.com/office/drawing/2017/decorative" val="1"/>
              </a:ext>
            </a:extLst>
          </p:cNvPr>
          <p:cNvSpPr/>
          <p:nvPr/>
        </p:nvSpPr>
        <p:spPr>
          <a:xfrm>
            <a:off x="9375674" y="2864203"/>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4" name="Graphic 17">
            <a:extLst>
              <a:ext uri="{FF2B5EF4-FFF2-40B4-BE49-F238E27FC236}">
                <a16:creationId xmlns:a16="http://schemas.microsoft.com/office/drawing/2014/main" id="{22CC9AB4-9BC0-0E41-5517-2811592D34DB}"/>
              </a:ext>
              <a:ext uri="{C183D7F6-B498-43B3-948B-1728B52AA6E4}">
                <adec:decorative xmlns:adec="http://schemas.microsoft.com/office/drawing/2017/decorative" val="1"/>
              </a:ext>
            </a:extLst>
          </p:cNvPr>
          <p:cNvSpPr/>
          <p:nvPr/>
        </p:nvSpPr>
        <p:spPr>
          <a:xfrm>
            <a:off x="1349131" y="3890802"/>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5" name="Graphic 17">
            <a:extLst>
              <a:ext uri="{FF2B5EF4-FFF2-40B4-BE49-F238E27FC236}">
                <a16:creationId xmlns:a16="http://schemas.microsoft.com/office/drawing/2014/main" id="{E159AB4F-4195-DE80-8904-F340B7E2FC43}"/>
              </a:ext>
              <a:ext uri="{C183D7F6-B498-43B3-948B-1728B52AA6E4}">
                <adec:decorative xmlns:adec="http://schemas.microsoft.com/office/drawing/2017/decorative" val="1"/>
              </a:ext>
            </a:extLst>
          </p:cNvPr>
          <p:cNvSpPr/>
          <p:nvPr/>
        </p:nvSpPr>
        <p:spPr>
          <a:xfrm>
            <a:off x="1349131" y="4406943"/>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9" name="Graphic 17">
            <a:extLst>
              <a:ext uri="{FF2B5EF4-FFF2-40B4-BE49-F238E27FC236}">
                <a16:creationId xmlns:a16="http://schemas.microsoft.com/office/drawing/2014/main" id="{7A9516BC-AE94-903D-E9D9-7F12C3A1551C}"/>
              </a:ext>
              <a:ext uri="{C183D7F6-B498-43B3-948B-1728B52AA6E4}">
                <adec:decorative xmlns:adec="http://schemas.microsoft.com/office/drawing/2017/decorative" val="1"/>
              </a:ext>
            </a:extLst>
          </p:cNvPr>
          <p:cNvSpPr/>
          <p:nvPr/>
        </p:nvSpPr>
        <p:spPr>
          <a:xfrm>
            <a:off x="3972972" y="3866543"/>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0" name="Graphic 17">
            <a:extLst>
              <a:ext uri="{FF2B5EF4-FFF2-40B4-BE49-F238E27FC236}">
                <a16:creationId xmlns:a16="http://schemas.microsoft.com/office/drawing/2014/main" id="{02D8C219-8B43-3803-AB82-EFD43965EB3E}"/>
              </a:ext>
              <a:ext uri="{C183D7F6-B498-43B3-948B-1728B52AA6E4}">
                <adec:decorative xmlns:adec="http://schemas.microsoft.com/office/drawing/2017/decorative" val="1"/>
              </a:ext>
            </a:extLst>
          </p:cNvPr>
          <p:cNvSpPr/>
          <p:nvPr/>
        </p:nvSpPr>
        <p:spPr>
          <a:xfrm>
            <a:off x="3978618" y="4284199"/>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4" name="Graphic 17">
            <a:extLst>
              <a:ext uri="{FF2B5EF4-FFF2-40B4-BE49-F238E27FC236}">
                <a16:creationId xmlns:a16="http://schemas.microsoft.com/office/drawing/2014/main" id="{03C69315-A8D9-E41D-764F-1B951F1614C2}"/>
              </a:ext>
              <a:ext uri="{C183D7F6-B498-43B3-948B-1728B52AA6E4}">
                <adec:decorative xmlns:adec="http://schemas.microsoft.com/office/drawing/2017/decorative" val="1"/>
              </a:ext>
            </a:extLst>
          </p:cNvPr>
          <p:cNvSpPr/>
          <p:nvPr/>
        </p:nvSpPr>
        <p:spPr>
          <a:xfrm>
            <a:off x="6681077" y="3891361"/>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5" name="Graphic 17">
            <a:extLst>
              <a:ext uri="{FF2B5EF4-FFF2-40B4-BE49-F238E27FC236}">
                <a16:creationId xmlns:a16="http://schemas.microsoft.com/office/drawing/2014/main" id="{5B9FEC89-4338-1B09-B3B7-284B54D39B70}"/>
              </a:ext>
              <a:ext uri="{C183D7F6-B498-43B3-948B-1728B52AA6E4}">
                <adec:decorative xmlns:adec="http://schemas.microsoft.com/office/drawing/2017/decorative" val="1"/>
              </a:ext>
            </a:extLst>
          </p:cNvPr>
          <p:cNvSpPr/>
          <p:nvPr/>
        </p:nvSpPr>
        <p:spPr>
          <a:xfrm>
            <a:off x="6681077" y="4314575"/>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9" name="Graphic 17">
            <a:extLst>
              <a:ext uri="{FF2B5EF4-FFF2-40B4-BE49-F238E27FC236}">
                <a16:creationId xmlns:a16="http://schemas.microsoft.com/office/drawing/2014/main" id="{3EF6D4E2-2FDE-A714-6207-FF3FF8DA31FC}"/>
              </a:ext>
              <a:ext uri="{C183D7F6-B498-43B3-948B-1728B52AA6E4}">
                <adec:decorative xmlns:adec="http://schemas.microsoft.com/office/drawing/2017/decorative" val="1"/>
              </a:ext>
            </a:extLst>
          </p:cNvPr>
          <p:cNvSpPr/>
          <p:nvPr/>
        </p:nvSpPr>
        <p:spPr>
          <a:xfrm>
            <a:off x="9288768" y="3891361"/>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0" name="Graphic 17">
            <a:extLst>
              <a:ext uri="{FF2B5EF4-FFF2-40B4-BE49-F238E27FC236}">
                <a16:creationId xmlns:a16="http://schemas.microsoft.com/office/drawing/2014/main" id="{1548B4B6-A7A6-77BB-6A92-9D238DD7927F}"/>
              </a:ext>
              <a:ext uri="{C183D7F6-B498-43B3-948B-1728B52AA6E4}">
                <adec:decorative xmlns:adec="http://schemas.microsoft.com/office/drawing/2017/decorative" val="1"/>
              </a:ext>
            </a:extLst>
          </p:cNvPr>
          <p:cNvSpPr/>
          <p:nvPr/>
        </p:nvSpPr>
        <p:spPr>
          <a:xfrm>
            <a:off x="9288768" y="4400371"/>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4"/>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cxnSp>
        <p:nvCxnSpPr>
          <p:cNvPr id="21" name="Straight Connector 20">
            <a:extLst>
              <a:ext uri="{FF2B5EF4-FFF2-40B4-BE49-F238E27FC236}">
                <a16:creationId xmlns:a16="http://schemas.microsoft.com/office/drawing/2014/main" id="{9EE31167-1481-C612-1E30-5E231FD32983}"/>
              </a:ext>
              <a:ext uri="{C183D7F6-B498-43B3-948B-1728B52AA6E4}">
                <adec:decorative xmlns:adec="http://schemas.microsoft.com/office/drawing/2017/decorative" val="1"/>
              </a:ext>
            </a:extLst>
          </p:cNvPr>
          <p:cNvCxnSpPr>
            <a:cxnSpLocks/>
          </p:cNvCxnSpPr>
          <p:nvPr/>
        </p:nvCxnSpPr>
        <p:spPr>
          <a:xfrm flipH="1">
            <a:off x="744520" y="3544324"/>
            <a:ext cx="308176"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BE62B77-158E-AA7B-E74D-36BA46E77AAD}"/>
              </a:ext>
            </a:extLst>
          </p:cNvPr>
          <p:cNvSpPr txBox="1"/>
          <p:nvPr/>
        </p:nvSpPr>
        <p:spPr>
          <a:xfrm>
            <a:off x="412218" y="6312292"/>
            <a:ext cx="11367561" cy="338554"/>
          </a:xfrm>
          <a:prstGeom prst="rect">
            <a:avLst/>
          </a:prstGeom>
          <a:noFill/>
        </p:spPr>
        <p:txBody>
          <a:bodyPr wrap="square">
            <a:spAutoFit/>
          </a:bodyPr>
          <a:lstStyle/>
          <a:p>
            <a:pPr algn="ctr"/>
            <a:r>
              <a:rPr lang="en-US" sz="1600" b="0" i="0" u="none" strike="noStrike" dirty="0">
                <a:effectLst/>
                <a:latin typeface="Segoe UI" panose="020B0502040204020203" pitchFamily="34" charset="0"/>
              </a:rPr>
              <a:t>Download our checklist for success: </a:t>
            </a:r>
            <a:r>
              <a:rPr lang="en-US" sz="1600" b="0" i="0" u="none" strike="noStrike" dirty="0" err="1">
                <a:solidFill>
                  <a:srgbClr val="8661C5"/>
                </a:solidFill>
                <a:effectLst/>
                <a:latin typeface="Segoe UI" panose="020B0502040204020203" pitchFamily="34" charset="0"/>
                <a:hlinkClick r:id="rId5">
                  <a:extLst>
                    <a:ext uri="{A12FA001-AC4F-418D-AE19-62706E023703}">
                      <ahyp:hlinkClr xmlns:ahyp="http://schemas.microsoft.com/office/drawing/2018/hyperlinkcolor" val="tx"/>
                    </a:ext>
                  </a:extLst>
                </a:hlinkClick>
              </a:rPr>
              <a:t>CopilotSMB</a:t>
            </a:r>
            <a:r>
              <a:rPr lang="en-US" sz="1600" b="0" i="0" u="none" strike="noStrike" dirty="0">
                <a:solidFill>
                  <a:srgbClr val="8661C5"/>
                </a:solidFill>
                <a:effectLst/>
                <a:latin typeface="Segoe UI" panose="020B0502040204020203" pitchFamily="34" charset="0"/>
                <a:hlinkClick r:id="rId5">
                  <a:extLst>
                    <a:ext uri="{A12FA001-AC4F-418D-AE19-62706E023703}">
                      <ahyp:hlinkClr xmlns:ahyp="http://schemas.microsoft.com/office/drawing/2018/hyperlinkcolor" val="tx"/>
                    </a:ext>
                  </a:extLst>
                </a:hlinkClick>
              </a:rPr>
              <a:t>/</a:t>
            </a:r>
            <a:r>
              <a:rPr lang="en-US" sz="1600" b="0" i="0" u="none" strike="noStrike" dirty="0" err="1">
                <a:solidFill>
                  <a:srgbClr val="8661C5"/>
                </a:solidFill>
                <a:effectLst/>
                <a:latin typeface="Segoe UI" panose="020B0502040204020203" pitchFamily="34" charset="0"/>
                <a:hlinkClick r:id="rId5">
                  <a:extLst>
                    <a:ext uri="{A12FA001-AC4F-418D-AE19-62706E023703}">
                      <ahyp:hlinkClr xmlns:ahyp="http://schemas.microsoft.com/office/drawing/2018/hyperlinkcolor" val="tx"/>
                    </a:ext>
                  </a:extLst>
                </a:hlinkClick>
              </a:rPr>
              <a:t>ChecklistforSuccess</a:t>
            </a:r>
            <a:endParaRPr lang="en-US" sz="1600" dirty="0"/>
          </a:p>
        </p:txBody>
      </p:sp>
    </p:spTree>
    <p:extLst>
      <p:ext uri="{BB962C8B-B14F-4D97-AF65-F5344CB8AC3E}">
        <p14:creationId xmlns:p14="http://schemas.microsoft.com/office/powerpoint/2010/main" val="405599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99C9E-4280-997D-C748-A18B2AA6E270}"/>
              </a:ext>
            </a:extLst>
          </p:cNvPr>
          <p:cNvSpPr>
            <a:spLocks noGrp="1"/>
          </p:cNvSpPr>
          <p:nvPr>
            <p:ph type="title" idx="4294967295"/>
          </p:nvPr>
        </p:nvSpPr>
        <p:spPr>
          <a:xfrm>
            <a:off x="574816" y="-430887"/>
            <a:ext cx="11018520" cy="430887"/>
          </a:xfrm>
        </p:spPr>
        <p:txBody>
          <a:bodyPr vert="horz" wrap="square" lIns="0" tIns="0" rIns="0" bIns="0" rtlCol="0" anchor="b">
            <a:spAutoFit/>
          </a:bodyPr>
          <a:lstStyle/>
          <a:p>
            <a:r>
              <a:rPr lang="en-US"/>
              <a:t>Video</a:t>
            </a:r>
          </a:p>
        </p:txBody>
      </p:sp>
      <p:pic>
        <p:nvPicPr>
          <p:cNvPr id="3" name="How Microsoft 365 Copilot Works rebranded" descr="Video from Microsoft Mechanics showing how Copilot for Microsoft 365 works.">
            <a:hlinkClick r:id="" action="ppaction://media"/>
            <a:extLst>
              <a:ext uri="{FF2B5EF4-FFF2-40B4-BE49-F238E27FC236}">
                <a16:creationId xmlns:a16="http://schemas.microsoft.com/office/drawing/2014/main" id="{F4B29352-7115-8FE5-4B4B-9BABD34223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72959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E8A1B-8141-B2A4-94DD-327605F341F0}"/>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F2C90F1-0152-5639-0708-DA8B7BD2CB3E}"/>
              </a:ext>
              <a:ext uri="{C183D7F6-B498-43B3-948B-1728B52AA6E4}">
                <adec:decorative xmlns:adec="http://schemas.microsoft.com/office/drawing/2017/decorative" val="1"/>
              </a:ext>
            </a:extLst>
          </p:cNvPr>
          <p:cNvSpPr/>
          <p:nvPr/>
        </p:nvSpPr>
        <p:spPr bwMode="auto">
          <a:xfrm>
            <a:off x="644525" y="2000039"/>
            <a:ext cx="5087172" cy="4408897"/>
          </a:xfrm>
          <a:prstGeom prst="roundRect">
            <a:avLst>
              <a:gd name="adj" fmla="val 10571"/>
            </a:avLst>
          </a:prstGeom>
          <a:solidFill>
            <a:srgbClr val="EEEEEE"/>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gradFill>
                <a:gsLst>
                  <a:gs pos="52000">
                    <a:srgbClr val="0078D4"/>
                  </a:gs>
                  <a:gs pos="0">
                    <a:srgbClr val="0078D4"/>
                  </a:gs>
                </a:gsLst>
                <a:lin ang="2700000" scaled="1"/>
              </a:gradFill>
              <a:effectLst/>
              <a:highlight>
                <a:srgbClr val="FFFF00"/>
              </a:highlight>
              <a:uLnTx/>
              <a:uFillTx/>
              <a:latin typeface="Segoe UI Semibold"/>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2000" b="1" i="0" u="none" strike="noStrike" kern="1200" cap="none" spc="0" normalizeH="0" baseline="0" noProof="0">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2000" b="1" i="0" u="none" strike="noStrike" kern="1200" cap="none" spc="0" normalizeH="0" baseline="0" noProof="0">
              <a:ln>
                <a:noFill/>
              </a:ln>
              <a:gradFill flip="none" rotWithShape="1">
                <a:gsLst>
                  <a:gs pos="0">
                    <a:srgbClr val="000000"/>
                  </a:gs>
                  <a:gs pos="100000">
                    <a:srgbClr val="243A5E"/>
                  </a:gs>
                </a:gsLst>
                <a:lin ang="2700000" scaled="1"/>
                <a:tileRect/>
              </a:gradFill>
              <a:effectLst/>
              <a:uLnTx/>
              <a:uFillTx/>
              <a:latin typeface="Segoe UI Semibold"/>
              <a:ea typeface="+mn-ea"/>
              <a:cs typeface="+mn-cs"/>
            </a:endParaRPr>
          </a:p>
        </p:txBody>
      </p:sp>
      <p:sp>
        <p:nvSpPr>
          <p:cNvPr id="27" name="Rectangle: Rounded Corners 26">
            <a:extLst>
              <a:ext uri="{FF2B5EF4-FFF2-40B4-BE49-F238E27FC236}">
                <a16:creationId xmlns:a16="http://schemas.microsoft.com/office/drawing/2014/main" id="{46979802-6977-7588-6E74-88F322150DEA}"/>
              </a:ext>
              <a:ext uri="{C183D7F6-B498-43B3-948B-1728B52AA6E4}">
                <adec:decorative xmlns:adec="http://schemas.microsoft.com/office/drawing/2017/decorative" val="1"/>
              </a:ext>
            </a:extLst>
          </p:cNvPr>
          <p:cNvSpPr/>
          <p:nvPr/>
        </p:nvSpPr>
        <p:spPr bwMode="auto">
          <a:xfrm>
            <a:off x="6437395" y="2000039"/>
            <a:ext cx="5087172" cy="4408897"/>
          </a:xfrm>
          <a:prstGeom prst="roundRect">
            <a:avLst>
              <a:gd name="adj" fmla="val 10120"/>
            </a:avLst>
          </a:prstGeom>
          <a:solidFill>
            <a:srgbClr val="EEEEEE"/>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46304"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2000" b="1" i="0" u="none" strike="noStrike" kern="1200" cap="none" spc="0" normalizeH="0" baseline="0" noProof="0">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p:txBody>
      </p:sp>
      <p:pic>
        <p:nvPicPr>
          <p:cNvPr id="31" name="!Copilot">
            <a:extLst>
              <a:ext uri="{FF2B5EF4-FFF2-40B4-BE49-F238E27FC236}">
                <a16:creationId xmlns:a16="http://schemas.microsoft.com/office/drawing/2014/main" id="{150A079A-505B-5300-9C39-E7929780FF5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36699" y="3548712"/>
            <a:ext cx="1261452" cy="1261447"/>
          </a:xfrm>
          <a:prstGeom prst="rect">
            <a:avLst/>
          </a:prstGeom>
          <a:noFill/>
          <a:ln>
            <a:noFill/>
            <a:headEnd type="none" w="med" len="med"/>
            <a:tailEnd type="none" w="med" len="med"/>
          </a:ln>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E42DC126-F039-5568-526A-A8EF0484110D}"/>
              </a:ext>
              <a:ext uri="{C183D7F6-B498-43B3-948B-1728B52AA6E4}">
                <adec:decorative xmlns:adec="http://schemas.microsoft.com/office/drawing/2017/decorative" val="1"/>
              </a:ext>
            </a:extLst>
          </p:cNvPr>
          <p:cNvGrpSpPr/>
          <p:nvPr/>
        </p:nvGrpSpPr>
        <p:grpSpPr>
          <a:xfrm>
            <a:off x="2850303" y="1576388"/>
            <a:ext cx="715060" cy="715060"/>
            <a:chOff x="2916166" y="1028277"/>
            <a:chExt cx="821267" cy="821267"/>
          </a:xfrm>
          <a:solidFill>
            <a:srgbClr val="243A5E"/>
          </a:solidFill>
          <a:effectLst>
            <a:outerShdw blurRad="50800" dist="38100" dir="2700000" algn="tl" rotWithShape="0">
              <a:prstClr val="black">
                <a:alpha val="40000"/>
              </a:prstClr>
            </a:outerShdw>
          </a:effectLst>
        </p:grpSpPr>
        <p:sp>
          <p:nvSpPr>
            <p:cNvPr id="5" name="Oval 4">
              <a:extLst>
                <a:ext uri="{FF2B5EF4-FFF2-40B4-BE49-F238E27FC236}">
                  <a16:creationId xmlns:a16="http://schemas.microsoft.com/office/drawing/2014/main" id="{5FDF73B3-E2C6-2967-C4EB-15983CDCC1DA}"/>
                </a:ext>
              </a:extLst>
            </p:cNvPr>
            <p:cNvSpPr/>
            <p:nvPr/>
          </p:nvSpPr>
          <p:spPr bwMode="auto">
            <a:xfrm>
              <a:off x="2916166" y="1028277"/>
              <a:ext cx="821267" cy="821267"/>
            </a:xfrm>
            <a:prstGeom prst="ellipse">
              <a:avLst/>
            </a:prstGeom>
            <a:grpFill/>
            <a:ln w="38100">
              <a:noFill/>
              <a:headEnd type="none" w="med" len="med"/>
              <a:tailEnd type="none" w="med" len="med"/>
            </a:ln>
            <a:effectLst>
              <a:outerShdw blurRad="254000" dist="190500" dir="5400000" algn="ct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err="1">
                <a:ln>
                  <a:noFill/>
                </a:ln>
                <a:gradFill>
                  <a:gsLst>
                    <a:gs pos="0">
                      <a:srgbClr val="FFFFFF"/>
                    </a:gs>
                    <a:gs pos="100000">
                      <a:srgbClr val="FFFFFF"/>
                    </a:gs>
                  </a:gsLst>
                  <a:lin ang="5400000" scaled="1"/>
                </a:gradFill>
                <a:effectLst/>
                <a:uLnTx/>
                <a:uFillTx/>
                <a:latin typeface="Segoe UI"/>
                <a:ea typeface="+mn-ea"/>
                <a:cs typeface="Segoe UI" pitchFamily="34" charset="0"/>
              </a:endParaRPr>
            </a:p>
          </p:txBody>
        </p:sp>
        <p:sp>
          <p:nvSpPr>
            <p:cNvPr id="9" name="Processing_E9F5">
              <a:extLst>
                <a:ext uri="{FF2B5EF4-FFF2-40B4-BE49-F238E27FC236}">
                  <a16:creationId xmlns:a16="http://schemas.microsoft.com/office/drawing/2014/main" id="{5C0A0EED-3B72-CA85-D3B5-9D790D306936}"/>
                </a:ext>
              </a:extLst>
            </p:cNvPr>
            <p:cNvSpPr>
              <a:spLocks noChangeAspect="1" noEditPoints="1"/>
            </p:cNvSpPr>
            <p:nvPr/>
          </p:nvSpPr>
          <p:spPr bwMode="auto">
            <a:xfrm>
              <a:off x="3120946" y="1259625"/>
              <a:ext cx="411706" cy="358570"/>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grpFill/>
            <a:ln w="285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2" name="Group 11">
            <a:extLst>
              <a:ext uri="{FF2B5EF4-FFF2-40B4-BE49-F238E27FC236}">
                <a16:creationId xmlns:a16="http://schemas.microsoft.com/office/drawing/2014/main" id="{E512A90D-E4E9-EBA6-4293-185649197472}"/>
              </a:ext>
              <a:ext uri="{C183D7F6-B498-43B3-948B-1728B52AA6E4}">
                <adec:decorative xmlns:adec="http://schemas.microsoft.com/office/drawing/2017/decorative" val="1"/>
              </a:ext>
            </a:extLst>
          </p:cNvPr>
          <p:cNvGrpSpPr/>
          <p:nvPr/>
        </p:nvGrpSpPr>
        <p:grpSpPr>
          <a:xfrm>
            <a:off x="8643173" y="1576388"/>
            <a:ext cx="715060" cy="715060"/>
            <a:chOff x="8486552" y="1028277"/>
            <a:chExt cx="821267" cy="821267"/>
          </a:xfrm>
          <a:solidFill>
            <a:srgbClr val="0078D4"/>
          </a:solidFill>
          <a:effectLst>
            <a:outerShdw blurRad="50800" dist="38100" dir="2700000" algn="tl" rotWithShape="0">
              <a:prstClr val="black">
                <a:alpha val="40000"/>
              </a:prstClr>
            </a:outerShdw>
          </a:effectLst>
        </p:grpSpPr>
        <p:sp>
          <p:nvSpPr>
            <p:cNvPr id="6" name="Oval 5">
              <a:extLst>
                <a:ext uri="{FF2B5EF4-FFF2-40B4-BE49-F238E27FC236}">
                  <a16:creationId xmlns:a16="http://schemas.microsoft.com/office/drawing/2014/main" id="{E4FBC064-68FE-454C-247D-13E8F6FE4EB7}"/>
                </a:ext>
              </a:extLst>
            </p:cNvPr>
            <p:cNvSpPr/>
            <p:nvPr/>
          </p:nvSpPr>
          <p:spPr bwMode="auto">
            <a:xfrm>
              <a:off x="8486552" y="1028277"/>
              <a:ext cx="821267" cy="821267"/>
            </a:xfrm>
            <a:prstGeom prst="ellipse">
              <a:avLst/>
            </a:prstGeom>
            <a:grpFill/>
            <a:ln w="38100">
              <a:noFill/>
              <a:headEnd type="none" w="med" len="med"/>
              <a:tailEnd type="none" w="med" len="med"/>
            </a:ln>
            <a:effectLst>
              <a:outerShdw blurRad="254000" dist="190500" dir="5400000" algn="ct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err="1">
                <a:ln>
                  <a:noFill/>
                </a:ln>
                <a:gradFill>
                  <a:gsLst>
                    <a:gs pos="0">
                      <a:srgbClr val="FFFFFF"/>
                    </a:gs>
                    <a:gs pos="100000">
                      <a:srgbClr val="FFFFFF"/>
                    </a:gs>
                  </a:gsLst>
                  <a:lin ang="5400000" scaled="1"/>
                </a:gradFill>
                <a:effectLst/>
                <a:uLnTx/>
                <a:uFillTx/>
                <a:latin typeface="Segoe UI"/>
                <a:ea typeface="+mn-ea"/>
                <a:cs typeface="Segoe UI" pitchFamily="34" charset="0"/>
              </a:endParaRPr>
            </a:p>
          </p:txBody>
        </p:sp>
        <p:sp>
          <p:nvSpPr>
            <p:cNvPr id="11" name="Graphic 15">
              <a:extLst>
                <a:ext uri="{FF2B5EF4-FFF2-40B4-BE49-F238E27FC236}">
                  <a16:creationId xmlns:a16="http://schemas.microsoft.com/office/drawing/2014/main" id="{DCC85A14-319C-7AF7-B574-1DC3A20C4904}"/>
                </a:ext>
              </a:extLst>
            </p:cNvPr>
            <p:cNvSpPr/>
            <p:nvPr/>
          </p:nvSpPr>
          <p:spPr>
            <a:xfrm>
              <a:off x="8710978" y="1271399"/>
              <a:ext cx="372415" cy="335023"/>
            </a:xfrm>
            <a:custGeom>
              <a:avLst/>
              <a:gdLst>
                <a:gd name="connsiteX0" fmla="*/ 30170 w 273086"/>
                <a:gd name="connsiteY0" fmla="*/ 85646 h 245667"/>
                <a:gd name="connsiteX1" fmla="*/ 30170 w 273086"/>
                <a:gd name="connsiteY1" fmla="*/ 245282 h 245667"/>
                <a:gd name="connsiteX2" fmla="*/ 141305 w 273086"/>
                <a:gd name="connsiteY2" fmla="*/ 213477 h 245667"/>
                <a:gd name="connsiteX3" fmla="*/ 141305 w 273086"/>
                <a:gd name="connsiteY3" fmla="*/ 245282 h 245667"/>
                <a:gd name="connsiteX4" fmla="*/ -295 w 273086"/>
                <a:gd name="connsiteY4" fmla="*/ 55181 h 245667"/>
                <a:gd name="connsiteX5" fmla="*/ 30170 w 273086"/>
                <a:gd name="connsiteY5" fmla="*/ 85646 h 245667"/>
                <a:gd name="connsiteX6" fmla="*/ 60634 w 273086"/>
                <a:gd name="connsiteY6" fmla="*/ 55181 h 245667"/>
                <a:gd name="connsiteX7" fmla="*/ 30170 w 273086"/>
                <a:gd name="connsiteY7" fmla="*/ 24717 h 245667"/>
                <a:gd name="connsiteX8" fmla="*/ -295 w 273086"/>
                <a:gd name="connsiteY8" fmla="*/ 55181 h 245667"/>
                <a:gd name="connsiteX9" fmla="*/ 242204 w 273086"/>
                <a:gd name="connsiteY9" fmla="*/ -386 h 245667"/>
                <a:gd name="connsiteX10" fmla="*/ 242204 w 273086"/>
                <a:gd name="connsiteY10" fmla="*/ 88084 h 245667"/>
                <a:gd name="connsiteX11" fmla="*/ 110840 w 273086"/>
                <a:gd name="connsiteY11" fmla="*/ 183743 h 245667"/>
                <a:gd name="connsiteX12" fmla="*/ 141305 w 273086"/>
                <a:gd name="connsiteY12" fmla="*/ 214208 h 245667"/>
                <a:gd name="connsiteX13" fmla="*/ 171770 w 273086"/>
                <a:gd name="connsiteY13" fmla="*/ 183743 h 245667"/>
                <a:gd name="connsiteX14" fmla="*/ 141305 w 273086"/>
                <a:gd name="connsiteY14" fmla="*/ 153278 h 245667"/>
                <a:gd name="connsiteX15" fmla="*/ 110840 w 273086"/>
                <a:gd name="connsiteY15" fmla="*/ 183743 h 245667"/>
                <a:gd name="connsiteX16" fmla="*/ 211862 w 273086"/>
                <a:gd name="connsiteY16" fmla="*/ 118548 h 245667"/>
                <a:gd name="connsiteX17" fmla="*/ 242326 w 273086"/>
                <a:gd name="connsiteY17" fmla="*/ 149013 h 245667"/>
                <a:gd name="connsiteX18" fmla="*/ 272791 w 273086"/>
                <a:gd name="connsiteY18" fmla="*/ 118548 h 245667"/>
                <a:gd name="connsiteX19" fmla="*/ 242326 w 273086"/>
                <a:gd name="connsiteY19" fmla="*/ 88084 h 245667"/>
                <a:gd name="connsiteX20" fmla="*/ 211862 w 273086"/>
                <a:gd name="connsiteY20" fmla="*/ 118548 h 245667"/>
                <a:gd name="connsiteX21" fmla="*/ 30292 w 273086"/>
                <a:gd name="connsiteY21" fmla="*/ -386 h 245667"/>
                <a:gd name="connsiteX22" fmla="*/ 30292 w 273086"/>
                <a:gd name="connsiteY22" fmla="*/ 24717 h 245667"/>
                <a:gd name="connsiteX23" fmla="*/ 141427 w 273086"/>
                <a:gd name="connsiteY23" fmla="*/ -386 h 245667"/>
                <a:gd name="connsiteX24" fmla="*/ 141427 w 273086"/>
                <a:gd name="connsiteY24" fmla="*/ 153278 h 245667"/>
                <a:gd name="connsiteX25" fmla="*/ 242326 w 273086"/>
                <a:gd name="connsiteY25" fmla="*/ 245282 h 245667"/>
                <a:gd name="connsiteX26" fmla="*/ 242326 w 273086"/>
                <a:gd name="connsiteY26" fmla="*/ 147794 h 24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086" h="245667">
                  <a:moveTo>
                    <a:pt x="30170" y="85646"/>
                  </a:moveTo>
                  <a:lnTo>
                    <a:pt x="30170" y="245282"/>
                  </a:lnTo>
                  <a:moveTo>
                    <a:pt x="141305" y="213477"/>
                  </a:moveTo>
                  <a:lnTo>
                    <a:pt x="141305" y="245282"/>
                  </a:lnTo>
                  <a:moveTo>
                    <a:pt x="-295" y="55181"/>
                  </a:moveTo>
                  <a:cubicBezTo>
                    <a:pt x="-295" y="72010"/>
                    <a:pt x="13341" y="85646"/>
                    <a:pt x="30170" y="85646"/>
                  </a:cubicBezTo>
                  <a:cubicBezTo>
                    <a:pt x="46998" y="85646"/>
                    <a:pt x="60634" y="72010"/>
                    <a:pt x="60634" y="55181"/>
                  </a:cubicBezTo>
                  <a:cubicBezTo>
                    <a:pt x="60634" y="38353"/>
                    <a:pt x="46998" y="24717"/>
                    <a:pt x="30170" y="24717"/>
                  </a:cubicBezTo>
                  <a:cubicBezTo>
                    <a:pt x="13341" y="24717"/>
                    <a:pt x="-295" y="38353"/>
                    <a:pt x="-295" y="55181"/>
                  </a:cubicBezTo>
                  <a:close/>
                  <a:moveTo>
                    <a:pt x="242204" y="-386"/>
                  </a:moveTo>
                  <a:lnTo>
                    <a:pt x="242204" y="88084"/>
                  </a:lnTo>
                  <a:moveTo>
                    <a:pt x="110840" y="183743"/>
                  </a:moveTo>
                  <a:cubicBezTo>
                    <a:pt x="110840" y="200571"/>
                    <a:pt x="124477" y="214208"/>
                    <a:pt x="141305" y="214208"/>
                  </a:cubicBezTo>
                  <a:cubicBezTo>
                    <a:pt x="158134" y="214208"/>
                    <a:pt x="171770" y="200571"/>
                    <a:pt x="171770" y="183743"/>
                  </a:cubicBezTo>
                  <a:cubicBezTo>
                    <a:pt x="171770" y="166914"/>
                    <a:pt x="158134" y="153278"/>
                    <a:pt x="141305" y="153278"/>
                  </a:cubicBezTo>
                  <a:cubicBezTo>
                    <a:pt x="124477" y="153278"/>
                    <a:pt x="110840" y="166914"/>
                    <a:pt x="110840" y="183743"/>
                  </a:cubicBezTo>
                  <a:close/>
                  <a:moveTo>
                    <a:pt x="211862" y="118548"/>
                  </a:moveTo>
                  <a:cubicBezTo>
                    <a:pt x="211862" y="135377"/>
                    <a:pt x="225497" y="149013"/>
                    <a:pt x="242326" y="149013"/>
                  </a:cubicBezTo>
                  <a:cubicBezTo>
                    <a:pt x="259155" y="149013"/>
                    <a:pt x="272791" y="135377"/>
                    <a:pt x="272791" y="118548"/>
                  </a:cubicBezTo>
                  <a:cubicBezTo>
                    <a:pt x="272791" y="101719"/>
                    <a:pt x="259155" y="88084"/>
                    <a:pt x="242326" y="88084"/>
                  </a:cubicBezTo>
                  <a:cubicBezTo>
                    <a:pt x="225497" y="88084"/>
                    <a:pt x="211862" y="101719"/>
                    <a:pt x="211862" y="118548"/>
                  </a:cubicBezTo>
                  <a:close/>
                  <a:moveTo>
                    <a:pt x="30292" y="-386"/>
                  </a:moveTo>
                  <a:lnTo>
                    <a:pt x="30292" y="24717"/>
                  </a:lnTo>
                  <a:moveTo>
                    <a:pt x="141427" y="-386"/>
                  </a:moveTo>
                  <a:lnTo>
                    <a:pt x="141427" y="153278"/>
                  </a:lnTo>
                  <a:moveTo>
                    <a:pt x="242326" y="245282"/>
                  </a:moveTo>
                  <a:lnTo>
                    <a:pt x="242326" y="147794"/>
                  </a:lnTo>
                </a:path>
              </a:pathLst>
            </a:custGeom>
            <a:grpFill/>
            <a:ln w="285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000000"/>
                </a:solidFill>
                <a:effectLst/>
                <a:uLnTx/>
                <a:uFillTx/>
                <a:latin typeface="Segoe UI"/>
                <a:ea typeface="+mn-ea"/>
                <a:cs typeface="+mn-cs"/>
              </a:endParaRPr>
            </a:p>
          </p:txBody>
        </p:sp>
      </p:grpSp>
      <p:sp>
        <p:nvSpPr>
          <p:cNvPr id="45" name="Title 44">
            <a:extLst>
              <a:ext uri="{FF2B5EF4-FFF2-40B4-BE49-F238E27FC236}">
                <a16:creationId xmlns:a16="http://schemas.microsoft.com/office/drawing/2014/main" id="{198FE745-87E4-DBCD-64E0-F57488F02216}"/>
              </a:ext>
            </a:extLst>
          </p:cNvPr>
          <p:cNvSpPr>
            <a:spLocks noGrp="1"/>
          </p:cNvSpPr>
          <p:nvPr>
            <p:ph type="title"/>
          </p:nvPr>
        </p:nvSpPr>
        <p:spPr>
          <a:xfrm>
            <a:off x="393699" y="250825"/>
            <a:ext cx="11328695" cy="1325563"/>
          </a:xfrm>
        </p:spPr>
        <p:txBody>
          <a:bodyPr>
            <a:normAutofit fontScale="90000"/>
          </a:bodyPr>
          <a:lstStyle/>
          <a:p>
            <a:r>
              <a:rPr lang="en-US" sz="4000" dirty="0"/>
              <a:t>Ensure appropriate Data Security controls are in place</a:t>
            </a:r>
            <a:br>
              <a:rPr lang="en-US" sz="3200" dirty="0"/>
            </a:br>
            <a:r>
              <a:rPr lang="en-US" sz="2200" dirty="0"/>
              <a:t>Security and compliance for Microsoft 365 Copilot in SMB </a:t>
            </a:r>
          </a:p>
        </p:txBody>
      </p:sp>
      <p:sp>
        <p:nvSpPr>
          <p:cNvPr id="36" name="TextBox 35">
            <a:extLst>
              <a:ext uri="{FF2B5EF4-FFF2-40B4-BE49-F238E27FC236}">
                <a16:creationId xmlns:a16="http://schemas.microsoft.com/office/drawing/2014/main" id="{01F3CD97-12AA-C266-7EC9-30818540F17B}"/>
              </a:ext>
            </a:extLst>
          </p:cNvPr>
          <p:cNvSpPr txBox="1"/>
          <p:nvPr/>
        </p:nvSpPr>
        <p:spPr>
          <a:xfrm>
            <a:off x="808379" y="2410064"/>
            <a:ext cx="4759464" cy="261610"/>
          </a:xfrm>
          <a:prstGeom prst="rect">
            <a:avLst/>
          </a:prstGeom>
          <a:noFill/>
        </p:spPr>
        <p:txBody>
          <a:bodyPr wrap="square" lIns="0" tIns="0" rIns="0" bIns="0" rtlCol="0">
            <a:spAutoFit/>
          </a:bodyPr>
          <a:lstStyle/>
          <a:p>
            <a:pPr algn="ctr"/>
            <a:r>
              <a:rPr kumimoji="0" lang="en-US" sz="1700" b="1" i="0" u="none" strike="noStrike" kern="1200" cap="none" spc="0" normalizeH="0" baseline="0" noProof="0" dirty="0">
                <a:ln>
                  <a:noFill/>
                </a:ln>
                <a:gradFill flip="none" rotWithShape="1">
                  <a:gsLst>
                    <a:gs pos="0">
                      <a:srgbClr val="000000"/>
                    </a:gs>
                    <a:gs pos="100000">
                      <a:srgbClr val="000000"/>
                    </a:gs>
                  </a:gsLst>
                  <a:lin ang="2700000" scaled="1"/>
                  <a:tileRect/>
                </a:gradFill>
                <a:effectLst/>
                <a:uLnTx/>
                <a:uFillTx/>
                <a:latin typeface="Segoe UI Semibold"/>
                <a:ea typeface="+mn-ea"/>
                <a:cs typeface="+mn-cs"/>
              </a:rPr>
              <a:t>Foundational security controls</a:t>
            </a:r>
          </a:p>
        </p:txBody>
      </p:sp>
      <p:sp>
        <p:nvSpPr>
          <p:cNvPr id="4" name="TextBox 3">
            <a:extLst>
              <a:ext uri="{FF2B5EF4-FFF2-40B4-BE49-F238E27FC236}">
                <a16:creationId xmlns:a16="http://schemas.microsoft.com/office/drawing/2014/main" id="{06553FA2-F40A-EF3F-88B9-67999ADB9E67}"/>
              </a:ext>
            </a:extLst>
          </p:cNvPr>
          <p:cNvSpPr txBox="1"/>
          <p:nvPr/>
        </p:nvSpPr>
        <p:spPr>
          <a:xfrm>
            <a:off x="1123716" y="2894125"/>
            <a:ext cx="4128790" cy="381515"/>
          </a:xfrm>
          <a:prstGeom prst="rect">
            <a:avLst/>
          </a:prstGeom>
          <a:noFill/>
        </p:spPr>
        <p:txBody>
          <a:bodyPr wrap="square" lIns="0" tIns="0" rIns="0" bIns="0" rtlCol="0">
            <a:spAutoFit/>
          </a:bodyPr>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US" sz="1400" b="0" i="0" u="none" strike="noStrike" kern="1200" cap="none" spc="0" normalizeH="0" baseline="0" noProof="0" dirty="0">
                <a:ln>
                  <a:noFill/>
                </a:ln>
                <a:gradFill>
                  <a:gsLst>
                    <a:gs pos="100000">
                      <a:srgbClr val="243A5E"/>
                    </a:gs>
                    <a:gs pos="0">
                      <a:srgbClr val="243A5E"/>
                    </a:gs>
                  </a:gsLst>
                  <a:lin ang="2700000" scaled="1"/>
                </a:gradFill>
                <a:effectLst/>
                <a:uLnTx/>
                <a:uFillTx/>
                <a:latin typeface="Segoe UI Semibold"/>
                <a:ea typeface="+mn-ea"/>
                <a:cs typeface="+mn-cs"/>
              </a:rPr>
              <a:t>Microsoft 365 Business Basic or Business Standard</a:t>
            </a:r>
          </a:p>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US" sz="1400" b="0" i="0" u="none" strike="noStrike" kern="1200" cap="none" spc="0" normalizeH="0" baseline="0" noProof="0" dirty="0">
                <a:ln>
                  <a:noFill/>
                </a:ln>
                <a:gradFill>
                  <a:gsLst>
                    <a:gs pos="100000">
                      <a:srgbClr val="243A5E"/>
                    </a:gs>
                    <a:gs pos="0">
                      <a:srgbClr val="243A5E"/>
                    </a:gs>
                  </a:gsLst>
                  <a:lin ang="2700000" scaled="1"/>
                </a:gradFill>
                <a:effectLst/>
                <a:uLnTx/>
                <a:uFillTx/>
                <a:latin typeface="Segoe UI Semibold"/>
                <a:ea typeface="+mn-ea"/>
                <a:cs typeface="+mn-cs"/>
              </a:rPr>
              <a:t>+ Microsoft 365 Copilot</a:t>
            </a:r>
          </a:p>
        </p:txBody>
      </p:sp>
      <p:sp>
        <p:nvSpPr>
          <p:cNvPr id="8" name="TextBox 7">
            <a:extLst>
              <a:ext uri="{FF2B5EF4-FFF2-40B4-BE49-F238E27FC236}">
                <a16:creationId xmlns:a16="http://schemas.microsoft.com/office/drawing/2014/main" id="{66065442-98E7-7256-E88D-D15A5B358EAF}"/>
              </a:ext>
            </a:extLst>
          </p:cNvPr>
          <p:cNvSpPr txBox="1"/>
          <p:nvPr/>
        </p:nvSpPr>
        <p:spPr>
          <a:xfrm>
            <a:off x="1437401" y="3511837"/>
            <a:ext cx="3600932" cy="369332"/>
          </a:xfrm>
          <a:prstGeom prst="rect">
            <a:avLst/>
          </a:prstGeom>
          <a:noFill/>
        </p:spPr>
        <p:txBody>
          <a:bodyPr wrap="square" lIns="0" tIns="0" rIns="0" bIns="0" rtlCol="0">
            <a:spAutoFit/>
          </a:bodyPr>
          <a:lstStyle/>
          <a:p>
            <a:r>
              <a:rPr kumimoji="0" lang="en-US" sz="1200" b="1" i="0" u="none" strike="noStrike" kern="1200" cap="none" spc="0" normalizeH="0" baseline="0" noProof="0" dirty="0">
                <a:ln>
                  <a:noFill/>
                </a:ln>
                <a:gradFill>
                  <a:gsLst>
                    <a:gs pos="0">
                      <a:srgbClr val="243A5E"/>
                    </a:gs>
                    <a:gs pos="100000">
                      <a:srgbClr val="243A5E"/>
                    </a:gs>
                  </a:gsLst>
                  <a:lin ang="2700000" scaled="1"/>
                </a:gradFill>
                <a:effectLst/>
                <a:uLnTx/>
                <a:uFillTx/>
                <a:latin typeface="+mj-lt"/>
                <a:ea typeface="+mn-ea"/>
                <a:cs typeface="+mn-cs"/>
              </a:rPr>
              <a:t>Multi-factor authentication (MFA) </a:t>
            </a:r>
            <a:r>
              <a:rPr lang="en-US" sz="1200" dirty="0">
                <a:gradFill>
                  <a:gsLst>
                    <a:gs pos="0">
                      <a:srgbClr val="000000"/>
                    </a:gs>
                    <a:gs pos="100000">
                      <a:srgbClr val="000000"/>
                    </a:gs>
                  </a:gsLst>
                  <a:lin ang="2700000" scaled="1"/>
                </a:gradFill>
                <a:latin typeface="Segoe UI" panose="020B0502040204020203" pitchFamily="34" charset="0"/>
                <a:ea typeface="+mn-ea"/>
                <a:cs typeface="Segoe UI" panose="020B0502040204020203" pitchFamily="34" charset="0"/>
              </a:rPr>
              <a:t>for secure</a:t>
            </a:r>
            <a:r>
              <a:rPr kumimoji="0" lang="en-US" sz="1200" b="0" i="0" u="none" strike="noStrike" kern="1200" cap="none" spc="0" normalizeH="0" baseline="0" noProof="0" dirty="0">
                <a:ln>
                  <a:noFill/>
                </a:ln>
                <a:gradFill>
                  <a:gsLst>
                    <a:gs pos="0">
                      <a:srgbClr val="000000"/>
                    </a:gs>
                    <a:gs pos="100000">
                      <a:srgbClr val="000000"/>
                    </a:gs>
                  </a:gsLst>
                  <a:lin ang="2700000" scaled="1"/>
                </a:gradFill>
                <a:effectLst/>
                <a:uLnTx/>
                <a:uFillTx/>
                <a:latin typeface="Segoe UI" panose="020B0502040204020203" pitchFamily="34" charset="0"/>
                <a:cs typeface="Segoe UI" panose="020B0502040204020203" pitchFamily="34" charset="0"/>
              </a:rPr>
              <a:t> access to M365 applications with Copilot</a:t>
            </a:r>
          </a:p>
        </p:txBody>
      </p:sp>
      <p:sp>
        <p:nvSpPr>
          <p:cNvPr id="13" name="TextBox 12">
            <a:extLst>
              <a:ext uri="{FF2B5EF4-FFF2-40B4-BE49-F238E27FC236}">
                <a16:creationId xmlns:a16="http://schemas.microsoft.com/office/drawing/2014/main" id="{5CAD2435-E2E8-07C7-0B2E-52A474346525}"/>
              </a:ext>
            </a:extLst>
          </p:cNvPr>
          <p:cNvSpPr txBox="1"/>
          <p:nvPr/>
        </p:nvSpPr>
        <p:spPr>
          <a:xfrm>
            <a:off x="1437401" y="4018715"/>
            <a:ext cx="3600932" cy="184666"/>
          </a:xfrm>
          <a:prstGeom prst="rect">
            <a:avLst/>
          </a:prstGeom>
          <a:noFill/>
        </p:spPr>
        <p:txBody>
          <a:bodyPr wrap="square" lIns="0" tIns="0" rIns="0" bIns="0" rtlCol="0">
            <a:spAutoFit/>
          </a:bodyPr>
          <a:lstStyle/>
          <a:p>
            <a:pPr marR="0" lvl="0" algn="l" defTabSz="932472" rtl="0" eaLnBrk="1" fontAlgn="base" latinLnBrk="0" hangingPunct="1">
              <a:lnSpc>
                <a:spcPct val="100000"/>
              </a:lnSpc>
              <a:spcBef>
                <a:spcPct val="0"/>
              </a:spcBef>
              <a:spcAft>
                <a:spcPts val="800"/>
              </a:spcAft>
              <a:buClrTx/>
              <a:buSzTx/>
              <a:tabLst/>
              <a:defRPr/>
            </a:pPr>
            <a:r>
              <a:rPr kumimoji="0" lang="en-US" sz="1200" b="1" i="0" u="none" strike="noStrike" kern="1200" cap="none" spc="0" normalizeH="0" baseline="0" noProof="0" dirty="0">
                <a:ln>
                  <a:noFill/>
                </a:ln>
                <a:gradFill>
                  <a:gsLst>
                    <a:gs pos="0">
                      <a:srgbClr val="243A5E"/>
                    </a:gs>
                    <a:gs pos="100000">
                      <a:srgbClr val="243A5E"/>
                    </a:gs>
                  </a:gsLst>
                  <a:lin ang="2700000" scaled="1"/>
                </a:gradFill>
                <a:effectLst/>
                <a:uLnTx/>
                <a:uFillTx/>
                <a:latin typeface="+mj-lt"/>
                <a:ea typeface="+mn-ea"/>
                <a:cs typeface="+mn-cs"/>
              </a:rPr>
              <a:t>Search and export </a:t>
            </a:r>
            <a:r>
              <a:rPr kumimoji="0" lang="en-US" sz="1200" b="0" i="0" u="none" strike="noStrike" kern="1200" cap="none" spc="0" normalizeH="0" baseline="0" noProof="0" dirty="0">
                <a:ln>
                  <a:noFill/>
                </a:ln>
                <a:gradFill>
                  <a:gsLst>
                    <a:gs pos="0">
                      <a:srgbClr val="000000"/>
                    </a:gs>
                    <a:gs pos="100000">
                      <a:srgbClr val="000000"/>
                    </a:gs>
                  </a:gsLst>
                  <a:lin ang="2700000" scaled="1"/>
                </a:gradFill>
                <a:effectLst/>
                <a:uLnTx/>
                <a:uFillTx/>
                <a:latin typeface="Segoe UI" panose="020B0502040204020203" pitchFamily="34" charset="0"/>
                <a:cs typeface="Segoe UI" panose="020B0502040204020203" pitchFamily="34" charset="0"/>
              </a:rPr>
              <a:t>Copilot prompts and interactions</a:t>
            </a:r>
          </a:p>
        </p:txBody>
      </p:sp>
      <p:sp>
        <p:nvSpPr>
          <p:cNvPr id="14" name="TextBox 13">
            <a:extLst>
              <a:ext uri="{FF2B5EF4-FFF2-40B4-BE49-F238E27FC236}">
                <a16:creationId xmlns:a16="http://schemas.microsoft.com/office/drawing/2014/main" id="{C904FB3A-832E-71C4-D00E-097F97AFAB51}"/>
              </a:ext>
            </a:extLst>
          </p:cNvPr>
          <p:cNvSpPr txBox="1"/>
          <p:nvPr/>
        </p:nvSpPr>
        <p:spPr>
          <a:xfrm>
            <a:off x="1437401" y="4349416"/>
            <a:ext cx="3600932" cy="184666"/>
          </a:xfrm>
          <a:prstGeom prst="rect">
            <a:avLst/>
          </a:prstGeom>
          <a:noFill/>
        </p:spPr>
        <p:txBody>
          <a:bodyPr wrap="square" lIns="0" tIns="0" rIns="0" bIns="0" rtlCol="0">
            <a:spAutoFit/>
          </a:bodyPr>
          <a:lstStyle/>
          <a:p>
            <a:r>
              <a:rPr kumimoji="0" lang="en-US" sz="1200" b="1" i="0" u="none" strike="noStrike" kern="1200" cap="none" spc="0" normalizeH="0" baseline="0" noProof="0" dirty="0">
                <a:ln>
                  <a:noFill/>
                </a:ln>
                <a:gradFill>
                  <a:gsLst>
                    <a:gs pos="0">
                      <a:srgbClr val="243A5E"/>
                    </a:gs>
                    <a:gs pos="100000">
                      <a:srgbClr val="243A5E"/>
                    </a:gs>
                  </a:gsLst>
                  <a:lin ang="2700000" scaled="1"/>
                </a:gradFill>
                <a:effectLst/>
                <a:uLnTx/>
                <a:uFillTx/>
                <a:latin typeface="+mj-lt"/>
                <a:ea typeface="+mn-ea"/>
                <a:cs typeface="+mn-cs"/>
              </a:rPr>
              <a:t>Audit logs </a:t>
            </a:r>
            <a:r>
              <a:rPr lang="en-US" sz="1200" dirty="0">
                <a:gradFill>
                  <a:gsLst>
                    <a:gs pos="0">
                      <a:srgbClr val="000000"/>
                    </a:gs>
                    <a:gs pos="100000">
                      <a:srgbClr val="000000"/>
                    </a:gs>
                  </a:gsLst>
                  <a:lin ang="2700000" scaled="1"/>
                </a:gradFill>
                <a:latin typeface="Segoe UI" panose="020B0502040204020203" pitchFamily="34" charset="0"/>
                <a:ea typeface="+mn-ea"/>
                <a:cs typeface="Segoe UI" panose="020B0502040204020203" pitchFamily="34" charset="0"/>
              </a:rPr>
              <a:t>for </a:t>
            </a:r>
            <a:r>
              <a:rPr kumimoji="0" lang="en-US" sz="1200" b="0" i="0" u="none" strike="noStrike" kern="1200" cap="none" spc="0" normalizeH="0" baseline="0" noProof="0" dirty="0">
                <a:ln>
                  <a:noFill/>
                </a:ln>
                <a:gradFill>
                  <a:gsLst>
                    <a:gs pos="0">
                      <a:srgbClr val="000000"/>
                    </a:gs>
                    <a:gs pos="100000">
                      <a:srgbClr val="000000"/>
                    </a:gs>
                  </a:gsLst>
                  <a:lin ang="2700000" scaled="1"/>
                </a:gradFill>
                <a:effectLst/>
                <a:uLnTx/>
                <a:uFillTx/>
                <a:latin typeface="Segoe UI" panose="020B0502040204020203" pitchFamily="34" charset="0"/>
                <a:cs typeface="Segoe UI" panose="020B0502040204020203" pitchFamily="34" charset="0"/>
              </a:rPr>
              <a:t>Copilot interactions</a:t>
            </a:r>
          </a:p>
        </p:txBody>
      </p:sp>
      <p:sp>
        <p:nvSpPr>
          <p:cNvPr id="15" name="TextBox 14">
            <a:extLst>
              <a:ext uri="{FF2B5EF4-FFF2-40B4-BE49-F238E27FC236}">
                <a16:creationId xmlns:a16="http://schemas.microsoft.com/office/drawing/2014/main" id="{9CEA89E0-B251-C599-1B58-7B167D8585C4}"/>
              </a:ext>
            </a:extLst>
          </p:cNvPr>
          <p:cNvSpPr txBox="1"/>
          <p:nvPr/>
        </p:nvSpPr>
        <p:spPr>
          <a:xfrm>
            <a:off x="1437401" y="4699684"/>
            <a:ext cx="3821223" cy="369332"/>
          </a:xfrm>
          <a:prstGeom prst="rect">
            <a:avLst/>
          </a:prstGeom>
          <a:noFill/>
        </p:spPr>
        <p:txBody>
          <a:bodyPr wrap="square" lIns="0" tIns="0" rIns="0" bIns="0" rtlCol="0">
            <a:spAutoFit/>
          </a:bodyPr>
          <a:lstStyle/>
          <a:p>
            <a:pPr marR="0" lvl="0" algn="l" defTabSz="932472" rtl="0" eaLnBrk="1" fontAlgn="base" latinLnBrk="0" hangingPunct="1">
              <a:lnSpc>
                <a:spcPct val="100000"/>
              </a:lnSpc>
              <a:spcBef>
                <a:spcPct val="0"/>
              </a:spcBef>
              <a:spcAft>
                <a:spcPts val="800"/>
              </a:spcAft>
              <a:buClrTx/>
              <a:buSzTx/>
              <a:tabLst/>
              <a:defRPr/>
            </a:pPr>
            <a:r>
              <a:rPr kumimoji="0" lang="en-US" sz="1200" b="1" i="0" u="none" strike="noStrike" kern="1200" cap="none" spc="0" normalizeH="0" baseline="0" noProof="0">
                <a:ln>
                  <a:noFill/>
                </a:ln>
                <a:gradFill>
                  <a:gsLst>
                    <a:gs pos="0">
                      <a:srgbClr val="243A5E"/>
                    </a:gs>
                    <a:gs pos="100000">
                      <a:srgbClr val="243A5E"/>
                    </a:gs>
                  </a:gsLst>
                  <a:lin ang="2700000" scaled="1"/>
                </a:gradFill>
                <a:effectLst/>
                <a:uLnTx/>
                <a:uFillTx/>
                <a:latin typeface="+mj-lt"/>
                <a:ea typeface="+mn-ea"/>
                <a:cs typeface="+mn-cs"/>
              </a:rPr>
              <a:t>Retention or deletion policies </a:t>
            </a:r>
            <a:r>
              <a:rPr kumimoji="0" lang="en-US" sz="1200" i="0" u="none" strike="noStrike" kern="1200" cap="none" spc="0" normalizeH="0" baseline="0" noProof="0">
                <a:ln>
                  <a:noFill/>
                </a:ln>
                <a:effectLst/>
                <a:uLnTx/>
                <a:uFillTx/>
                <a:ea typeface="+mn-ea"/>
                <a:cs typeface="+mn-cs"/>
              </a:rPr>
              <a:t>for </a:t>
            </a:r>
            <a:r>
              <a:rPr kumimoji="0" lang="en-US" sz="1200" b="0" i="0" u="none" strike="noStrike" kern="1200" cap="none" spc="0" normalizeH="0" baseline="0" noProof="0">
                <a:ln>
                  <a:noFill/>
                </a:ln>
                <a:gradFill>
                  <a:gsLst>
                    <a:gs pos="0">
                      <a:srgbClr val="000000"/>
                    </a:gs>
                    <a:gs pos="100000">
                      <a:srgbClr val="000000"/>
                    </a:gs>
                  </a:gsLst>
                  <a:lin ang="2700000" scaled="1"/>
                </a:gradFill>
                <a:effectLst/>
                <a:uLnTx/>
                <a:uFillTx/>
                <a:latin typeface="Segoe UI" panose="020B0502040204020203" pitchFamily="34" charset="0"/>
                <a:cs typeface="Segoe UI" panose="020B0502040204020203" pitchFamily="34" charset="0"/>
              </a:rPr>
              <a:t>Copilot interactions and generated content</a:t>
            </a:r>
          </a:p>
        </p:txBody>
      </p:sp>
      <p:sp>
        <p:nvSpPr>
          <p:cNvPr id="32" name="TextBox 31">
            <a:extLst>
              <a:ext uri="{FF2B5EF4-FFF2-40B4-BE49-F238E27FC236}">
                <a16:creationId xmlns:a16="http://schemas.microsoft.com/office/drawing/2014/main" id="{F9185A53-D778-D25F-3D07-2864D3BD1F4A}"/>
              </a:ext>
            </a:extLst>
          </p:cNvPr>
          <p:cNvSpPr txBox="1"/>
          <p:nvPr/>
        </p:nvSpPr>
        <p:spPr>
          <a:xfrm>
            <a:off x="1431283" y="5167931"/>
            <a:ext cx="3821223" cy="369332"/>
          </a:xfrm>
          <a:prstGeom prst="rect">
            <a:avLst/>
          </a:prstGeom>
          <a:noFill/>
        </p:spPr>
        <p:txBody>
          <a:bodyPr wrap="square" lIns="0" tIns="0" rIns="0" bIns="0" rtlCol="0">
            <a:spAutoFit/>
          </a:bodyPr>
          <a:lstStyle/>
          <a:p>
            <a:pPr marR="0" lvl="0" algn="l" defTabSz="932472" rtl="0" eaLnBrk="1" fontAlgn="base" latinLnBrk="0" hangingPunct="1">
              <a:lnSpc>
                <a:spcPct val="100000"/>
              </a:lnSpc>
              <a:spcBef>
                <a:spcPct val="0"/>
              </a:spcBef>
              <a:spcAft>
                <a:spcPts val="800"/>
              </a:spcAft>
              <a:buClrTx/>
              <a:buSzTx/>
              <a:tabLst/>
              <a:defRPr/>
            </a:pPr>
            <a:r>
              <a:rPr kumimoji="0" lang="en-US" sz="1200" b="1" i="0" u="none" strike="noStrike" kern="1200" cap="none" spc="0" normalizeH="0" baseline="0" noProof="0">
                <a:ln>
                  <a:noFill/>
                </a:ln>
                <a:gradFill>
                  <a:gsLst>
                    <a:gs pos="0">
                      <a:srgbClr val="243A5E"/>
                    </a:gs>
                    <a:gs pos="100000">
                      <a:srgbClr val="243A5E"/>
                    </a:gs>
                  </a:gsLst>
                  <a:lin ang="2700000" scaled="1"/>
                </a:gradFill>
                <a:effectLst/>
                <a:uLnTx/>
                <a:uFillTx/>
                <a:latin typeface="+mj-lt"/>
                <a:ea typeface="+mn-ea"/>
                <a:cs typeface="+mn-cs"/>
              </a:rPr>
              <a:t>Restricted SharePoint Search </a:t>
            </a:r>
            <a:r>
              <a:rPr kumimoji="0" lang="en-US" sz="1200" i="0" u="none" strike="noStrike" kern="1200" cap="none" spc="0" normalizeH="0" baseline="0" noProof="0">
                <a:ln>
                  <a:noFill/>
                </a:ln>
                <a:effectLst/>
                <a:uLnTx/>
                <a:uFillTx/>
                <a:ea typeface="+mn-ea"/>
                <a:cs typeface="+mn-cs"/>
              </a:rPr>
              <a:t>for </a:t>
            </a:r>
            <a:r>
              <a:rPr kumimoji="0" lang="en-US" sz="1200" b="0" i="0" u="none" strike="noStrike" kern="1200" cap="none" spc="0" normalizeH="0" baseline="0" noProof="0">
                <a:ln>
                  <a:noFill/>
                </a:ln>
                <a:gradFill>
                  <a:gsLst>
                    <a:gs pos="0">
                      <a:srgbClr val="000000"/>
                    </a:gs>
                    <a:gs pos="100000">
                      <a:srgbClr val="000000"/>
                    </a:gs>
                  </a:gsLst>
                  <a:lin ang="2700000" scaled="1"/>
                </a:gradFill>
                <a:effectLst/>
                <a:uLnTx/>
                <a:uFillTx/>
                <a:latin typeface="Segoe UI" panose="020B0502040204020203" pitchFamily="34" charset="0"/>
                <a:cs typeface="Segoe UI" panose="020B0502040204020203" pitchFamily="34" charset="0"/>
              </a:rPr>
              <a:t>Copilot interactions and generated content</a:t>
            </a:r>
          </a:p>
        </p:txBody>
      </p:sp>
      <p:sp>
        <p:nvSpPr>
          <p:cNvPr id="22" name="Oval 21">
            <a:extLst>
              <a:ext uri="{FF2B5EF4-FFF2-40B4-BE49-F238E27FC236}">
                <a16:creationId xmlns:a16="http://schemas.microsoft.com/office/drawing/2014/main" id="{C0006392-CB23-FD9A-E6F5-8C457014A899}"/>
              </a:ext>
              <a:ext uri="{C183D7F6-B498-43B3-948B-1728B52AA6E4}">
                <adec:decorative xmlns:adec="http://schemas.microsoft.com/office/drawing/2017/decorative" val="1"/>
              </a:ext>
            </a:extLst>
          </p:cNvPr>
          <p:cNvSpPr/>
          <p:nvPr/>
        </p:nvSpPr>
        <p:spPr bwMode="auto">
          <a:xfrm>
            <a:off x="6877876" y="3648591"/>
            <a:ext cx="95825" cy="95825"/>
          </a:xfrm>
          <a:prstGeom prst="ellipse">
            <a:avLst/>
          </a:prstGeom>
          <a:solidFill>
            <a:schemeClr val="accent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7" name="TextBox 36">
            <a:extLst>
              <a:ext uri="{FF2B5EF4-FFF2-40B4-BE49-F238E27FC236}">
                <a16:creationId xmlns:a16="http://schemas.microsoft.com/office/drawing/2014/main" id="{BFD40895-C7E0-0C73-D2F3-0B8A057AE6CC}"/>
              </a:ext>
            </a:extLst>
          </p:cNvPr>
          <p:cNvSpPr txBox="1"/>
          <p:nvPr/>
        </p:nvSpPr>
        <p:spPr>
          <a:xfrm>
            <a:off x="6601249" y="2410064"/>
            <a:ext cx="4759464" cy="2616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1" i="0" u="none" strike="noStrike" kern="1200" cap="none" spc="0" normalizeH="0" baseline="0" noProof="0" dirty="0">
                <a:ln>
                  <a:noFill/>
                </a:ln>
                <a:gradFill flip="none" rotWithShape="1">
                  <a:gsLst>
                    <a:gs pos="0">
                      <a:srgbClr val="000000"/>
                    </a:gs>
                    <a:gs pos="100000">
                      <a:srgbClr val="000000"/>
                    </a:gs>
                  </a:gsLst>
                  <a:lin ang="2700000" scaled="1"/>
                  <a:tileRect/>
                </a:gradFill>
                <a:effectLst/>
                <a:uLnTx/>
                <a:uFillTx/>
                <a:latin typeface="Segoe UI Semibold"/>
                <a:ea typeface="+mn-ea"/>
                <a:cs typeface="+mn-cs"/>
              </a:rPr>
              <a:t>Comprehensive security controls</a:t>
            </a:r>
          </a:p>
        </p:txBody>
      </p:sp>
      <p:sp>
        <p:nvSpPr>
          <p:cNvPr id="16" name="TextBox 15">
            <a:extLst>
              <a:ext uri="{FF2B5EF4-FFF2-40B4-BE49-F238E27FC236}">
                <a16:creationId xmlns:a16="http://schemas.microsoft.com/office/drawing/2014/main" id="{77F25578-CA41-4BB5-0BFA-14B34017FC7A}"/>
              </a:ext>
            </a:extLst>
          </p:cNvPr>
          <p:cNvSpPr txBox="1"/>
          <p:nvPr/>
        </p:nvSpPr>
        <p:spPr>
          <a:xfrm>
            <a:off x="6916586" y="2894125"/>
            <a:ext cx="4128790" cy="38151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Segoe UI Semibold"/>
                <a:ea typeface="+mn-ea"/>
                <a:cs typeface="+mn-cs"/>
              </a:rPr>
              <a:t>Microsoft 365 Business Premium</a:t>
            </a:r>
            <a:endParaRPr lang="en-US" sz="1400" b="0" i="0" u="none" strike="noStrike" kern="1200" cap="none" spc="0" normalizeH="0" baseline="0" noProof="0" dirty="0">
              <a:ln>
                <a:noFill/>
              </a:ln>
              <a:solidFill>
                <a:srgbClr val="7030A0"/>
              </a:solidFill>
              <a:effectLst/>
              <a:uLnTx/>
              <a:uFillTx/>
              <a:latin typeface="Segoe UI Semibold"/>
              <a:cs typeface="Segoe UI Semibold"/>
            </a:endParaRPr>
          </a:p>
          <a:p>
            <a:pPr marL="0" marR="0" lvl="0" indent="0" algn="ctr" defTabSz="914400" rtl="0" eaLnBrk="1" fontAlgn="auto" latinLnBrk="0" hangingPunct="1">
              <a:lnSpc>
                <a:spcPct val="7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Segoe UI Semibold"/>
                <a:ea typeface="+mn-ea"/>
                <a:cs typeface="+mn-cs"/>
              </a:rPr>
              <a:t>+ Microsoft 365 Copilot</a:t>
            </a:r>
            <a:endParaRPr lang="en-US" sz="1400" b="0" i="0" u="none" strike="noStrike" kern="1200" cap="none" spc="0" normalizeH="0" baseline="0" noProof="0" dirty="0">
              <a:ln>
                <a:noFill/>
              </a:ln>
              <a:solidFill>
                <a:srgbClr val="7030A0"/>
              </a:solidFill>
              <a:effectLst/>
              <a:uLnTx/>
              <a:uFillTx/>
              <a:latin typeface="Segoe UI Semibold"/>
              <a:cs typeface="Segoe UI Semibold"/>
            </a:endParaRPr>
          </a:p>
        </p:txBody>
      </p:sp>
      <p:sp>
        <p:nvSpPr>
          <p:cNvPr id="26" name="TextBox 25">
            <a:extLst>
              <a:ext uri="{FF2B5EF4-FFF2-40B4-BE49-F238E27FC236}">
                <a16:creationId xmlns:a16="http://schemas.microsoft.com/office/drawing/2014/main" id="{CE4B0317-7B59-E5DF-698C-A3745DE0BA0B}"/>
              </a:ext>
            </a:extLst>
          </p:cNvPr>
          <p:cNvSpPr txBox="1"/>
          <p:nvPr/>
        </p:nvSpPr>
        <p:spPr>
          <a:xfrm>
            <a:off x="7206496" y="3511837"/>
            <a:ext cx="4250009" cy="369332"/>
          </a:xfrm>
          <a:prstGeom prst="rect">
            <a:avLst/>
          </a:prstGeom>
          <a:noFill/>
        </p:spPr>
        <p:txBody>
          <a:bodyPr wrap="square" lIns="0" tIns="0" rIns="0" bIns="0" rtlCol="0" anchor="t">
            <a:spAutoFit/>
          </a:bodyPr>
          <a:lstStyle/>
          <a:p>
            <a:r>
              <a:rPr kumimoji="0" lang="en-US" sz="1200" b="1" i="0" u="none" strike="noStrike" kern="1200" cap="none" spc="0" normalizeH="0" baseline="0" noProof="0">
                <a:ln>
                  <a:noFill/>
                </a:ln>
                <a:solidFill>
                  <a:srgbClr val="7030A0"/>
                </a:solidFill>
                <a:effectLst/>
                <a:uLnTx/>
                <a:uFillTx/>
                <a:latin typeface="+mj-lt"/>
                <a:ea typeface="+mn-ea"/>
                <a:cs typeface="+mn-cs"/>
              </a:rPr>
              <a:t>Multi-factor authentication (MFA) with conditional access</a:t>
            </a:r>
            <a:r>
              <a:rPr kumimoji="0" lang="en-US" sz="1200" b="1" i="0" u="none" strike="noStrike" kern="1200" cap="none" spc="0" normalizeH="0" baseline="0" noProof="0">
                <a:ln>
                  <a:noFill/>
                </a:ln>
                <a:solidFill>
                  <a:schemeClr val="accent1"/>
                </a:solidFill>
                <a:effectLst/>
                <a:uLnTx/>
                <a:uFillTx/>
                <a:latin typeface="+mj-lt"/>
                <a:ea typeface="+mn-ea"/>
                <a:cs typeface="+mn-cs"/>
              </a:rPr>
              <a:t> </a:t>
            </a:r>
            <a:r>
              <a:rPr lang="en-US" sz="1200">
                <a:gradFill>
                  <a:gsLst>
                    <a:gs pos="0">
                      <a:srgbClr val="000000"/>
                    </a:gs>
                    <a:gs pos="100000">
                      <a:srgbClr val="000000"/>
                    </a:gs>
                  </a:gsLst>
                  <a:lin ang="2700000" scaled="1"/>
                </a:gradFill>
                <a:latin typeface="Segoe UI"/>
                <a:cs typeface="Segoe UI"/>
              </a:rPr>
              <a:t>based on identity, device, location, and network</a:t>
            </a:r>
            <a:endParaRPr kumimoji="0" lang="en-US" sz="1200" b="0" i="0" u="none" strike="noStrike" kern="1200" cap="none" spc="0" normalizeH="0" baseline="0" noProof="0">
              <a:ln>
                <a:noFill/>
              </a:ln>
              <a:gradFill>
                <a:gsLst>
                  <a:gs pos="0">
                    <a:srgbClr val="000000"/>
                  </a:gs>
                  <a:gs pos="100000">
                    <a:srgbClr val="000000"/>
                  </a:gs>
                </a:gsLst>
                <a:lin ang="2700000" scaled="1"/>
              </a:gradFill>
              <a:effectLst/>
              <a:uLnTx/>
              <a:uFillTx/>
              <a:latin typeface="Segoe UI"/>
              <a:cs typeface="Segoe UI"/>
            </a:endParaRPr>
          </a:p>
        </p:txBody>
      </p:sp>
      <p:sp>
        <p:nvSpPr>
          <p:cNvPr id="28" name="TextBox 27">
            <a:extLst>
              <a:ext uri="{FF2B5EF4-FFF2-40B4-BE49-F238E27FC236}">
                <a16:creationId xmlns:a16="http://schemas.microsoft.com/office/drawing/2014/main" id="{DA42F76D-4F3C-7A26-4FA8-77E931F07A32}"/>
              </a:ext>
            </a:extLst>
          </p:cNvPr>
          <p:cNvSpPr txBox="1"/>
          <p:nvPr/>
        </p:nvSpPr>
        <p:spPr>
          <a:xfrm>
            <a:off x="7206496" y="4022572"/>
            <a:ext cx="3793353" cy="369332"/>
          </a:xfrm>
          <a:prstGeom prst="rect">
            <a:avLst/>
          </a:prstGeom>
          <a:noFill/>
        </p:spPr>
        <p:txBody>
          <a:bodyPr wrap="square" lIns="0" tIns="0" rIns="0" bIns="0" rtlCol="0" anchor="t">
            <a:spAutoFit/>
          </a:bodyPr>
          <a:lstStyle/>
          <a:p>
            <a:pPr marR="0" lvl="0" algn="l" defTabSz="932472" rtl="0" eaLnBrk="1" fontAlgn="base" latinLnBrk="0" hangingPunct="1">
              <a:lnSpc>
                <a:spcPct val="100000"/>
              </a:lnSpc>
              <a:spcBef>
                <a:spcPct val="0"/>
              </a:spcBef>
              <a:spcAft>
                <a:spcPts val="800"/>
              </a:spcAft>
              <a:buClrTx/>
              <a:buSzTx/>
              <a:tabLst/>
              <a:defRPr/>
            </a:pPr>
            <a:r>
              <a:rPr kumimoji="0" lang="en-US" sz="1200" b="1" i="0" u="none" strike="noStrike" kern="1200" cap="none" spc="0" normalizeH="0" baseline="0" noProof="0">
                <a:ln>
                  <a:noFill/>
                </a:ln>
                <a:solidFill>
                  <a:srgbClr val="7030A0"/>
                </a:solidFill>
                <a:effectLst/>
                <a:uLnTx/>
                <a:uFillTx/>
                <a:latin typeface="+mj-lt"/>
                <a:ea typeface="+mn-ea"/>
                <a:cs typeface="+mn-cs"/>
              </a:rPr>
              <a:t>Search, export, eDiscovery case management, and legal hold</a:t>
            </a:r>
            <a:r>
              <a:rPr kumimoji="0" lang="en-US" sz="1200" i="0" u="none" strike="noStrike" kern="1200" cap="none" spc="0" normalizeH="0" baseline="0" noProof="0">
                <a:ln>
                  <a:noFill/>
                </a:ln>
                <a:solidFill>
                  <a:srgbClr val="7030A0"/>
                </a:solidFill>
                <a:effectLst/>
                <a:uLnTx/>
                <a:uFillTx/>
                <a:latin typeface="Segoe UI"/>
                <a:cs typeface="Segoe UI"/>
              </a:rPr>
              <a:t> </a:t>
            </a:r>
            <a:r>
              <a:rPr kumimoji="0" lang="en-US" sz="1200" i="0" u="none" strike="noStrike" kern="1200" cap="none" spc="0" normalizeH="0" baseline="0" noProof="0">
                <a:ln>
                  <a:noFill/>
                </a:ln>
                <a:gradFill>
                  <a:gsLst>
                    <a:gs pos="0">
                      <a:srgbClr val="000000"/>
                    </a:gs>
                    <a:gs pos="100000">
                      <a:srgbClr val="000000"/>
                    </a:gs>
                  </a:gsLst>
                  <a:lin ang="2700000" scaled="1"/>
                </a:gradFill>
                <a:effectLst/>
                <a:uLnTx/>
                <a:uFillTx/>
                <a:latin typeface="Segoe UI"/>
                <a:cs typeface="Segoe UI"/>
              </a:rPr>
              <a:t>for Copilot </a:t>
            </a:r>
            <a:r>
              <a:rPr kumimoji="0" lang="en-US" sz="1200" b="0" i="0" u="none" strike="noStrike" kern="1200" cap="none" spc="0" normalizeH="0" baseline="0" noProof="0">
                <a:ln>
                  <a:noFill/>
                </a:ln>
                <a:gradFill>
                  <a:gsLst>
                    <a:gs pos="0">
                      <a:srgbClr val="000000"/>
                    </a:gs>
                    <a:gs pos="100000">
                      <a:srgbClr val="000000"/>
                    </a:gs>
                  </a:gsLst>
                  <a:lin ang="2700000" scaled="1"/>
                </a:gradFill>
                <a:effectLst/>
                <a:uLnTx/>
                <a:uFillTx/>
                <a:latin typeface="Segoe UI"/>
                <a:cs typeface="Segoe UI"/>
              </a:rPr>
              <a:t>prompts and interactions</a:t>
            </a:r>
          </a:p>
        </p:txBody>
      </p:sp>
      <p:sp>
        <p:nvSpPr>
          <p:cNvPr id="29" name="TextBox 28">
            <a:extLst>
              <a:ext uri="{FF2B5EF4-FFF2-40B4-BE49-F238E27FC236}">
                <a16:creationId xmlns:a16="http://schemas.microsoft.com/office/drawing/2014/main" id="{D644227E-F6A0-AF0B-218E-B385F9664C96}"/>
              </a:ext>
            </a:extLst>
          </p:cNvPr>
          <p:cNvSpPr txBox="1"/>
          <p:nvPr/>
        </p:nvSpPr>
        <p:spPr>
          <a:xfrm>
            <a:off x="7206496" y="4533307"/>
            <a:ext cx="3600932" cy="184666"/>
          </a:xfrm>
          <a:prstGeom prst="rect">
            <a:avLst/>
          </a:prstGeom>
          <a:noFill/>
        </p:spPr>
        <p:txBody>
          <a:bodyPr wrap="square" lIns="0" tIns="0" rIns="0" bIns="0" rtlCol="0" anchor="t">
            <a:spAutoFit/>
          </a:bodyPr>
          <a:lstStyle/>
          <a:p>
            <a:r>
              <a:rPr kumimoji="0" lang="en-US" sz="1200" b="1" i="0" u="none" strike="noStrike" kern="1200" cap="none" spc="0" normalizeH="0" baseline="0" noProof="0">
                <a:ln>
                  <a:noFill/>
                </a:ln>
                <a:solidFill>
                  <a:srgbClr val="7030A0"/>
                </a:solidFill>
                <a:effectLst/>
                <a:uLnTx/>
                <a:uFillTx/>
                <a:latin typeface="+mj-lt"/>
                <a:ea typeface="+mn-ea"/>
                <a:cs typeface="+mn-cs"/>
              </a:rPr>
              <a:t>Audit logs</a:t>
            </a:r>
            <a:r>
              <a:rPr kumimoji="0" lang="en-US" sz="1200" b="1" i="0" u="none" strike="noStrike" kern="1200" cap="none" spc="0" normalizeH="0" baseline="0" noProof="0">
                <a:ln>
                  <a:noFill/>
                </a:ln>
                <a:solidFill>
                  <a:schemeClr val="accent1"/>
                </a:solidFill>
                <a:effectLst/>
                <a:uLnTx/>
                <a:uFillTx/>
                <a:latin typeface="+mj-lt"/>
                <a:ea typeface="+mn-ea"/>
                <a:cs typeface="+mn-cs"/>
              </a:rPr>
              <a:t> </a:t>
            </a:r>
            <a:r>
              <a:rPr lang="en-US" sz="1200">
                <a:gradFill>
                  <a:gsLst>
                    <a:gs pos="0">
                      <a:srgbClr val="000000"/>
                    </a:gs>
                    <a:gs pos="100000">
                      <a:srgbClr val="000000"/>
                    </a:gs>
                  </a:gsLst>
                  <a:lin ang="2700000" scaled="1"/>
                </a:gradFill>
                <a:latin typeface="Segoe UI"/>
                <a:cs typeface="Segoe UI"/>
              </a:rPr>
              <a:t>for </a:t>
            </a:r>
            <a:r>
              <a:rPr kumimoji="0" lang="en-US" sz="1200" b="0" i="0" u="none" strike="noStrike" kern="1200" cap="none" spc="0" normalizeH="0" baseline="0" noProof="0">
                <a:ln>
                  <a:noFill/>
                </a:ln>
                <a:gradFill>
                  <a:gsLst>
                    <a:gs pos="0">
                      <a:srgbClr val="000000"/>
                    </a:gs>
                    <a:gs pos="100000">
                      <a:srgbClr val="000000"/>
                    </a:gs>
                  </a:gsLst>
                  <a:lin ang="2700000" scaled="1"/>
                </a:gradFill>
                <a:effectLst/>
                <a:uLnTx/>
                <a:uFillTx/>
                <a:latin typeface="Segoe UI"/>
                <a:cs typeface="Segoe UI"/>
              </a:rPr>
              <a:t>Copilot interactions</a:t>
            </a:r>
          </a:p>
        </p:txBody>
      </p:sp>
      <p:sp>
        <p:nvSpPr>
          <p:cNvPr id="30" name="TextBox 29">
            <a:extLst>
              <a:ext uri="{FF2B5EF4-FFF2-40B4-BE49-F238E27FC236}">
                <a16:creationId xmlns:a16="http://schemas.microsoft.com/office/drawing/2014/main" id="{2DB6A62A-2404-7D2B-C38D-1AC2413D9DD8}"/>
              </a:ext>
            </a:extLst>
          </p:cNvPr>
          <p:cNvSpPr txBox="1"/>
          <p:nvPr/>
        </p:nvSpPr>
        <p:spPr>
          <a:xfrm>
            <a:off x="7206496" y="4859376"/>
            <a:ext cx="4128090" cy="369332"/>
          </a:xfrm>
          <a:prstGeom prst="rect">
            <a:avLst/>
          </a:prstGeom>
          <a:noFill/>
        </p:spPr>
        <p:txBody>
          <a:bodyPr wrap="square" lIns="0" tIns="0" rIns="0" bIns="0" rtlCol="0" anchor="t">
            <a:spAutoFit/>
          </a:bodyPr>
          <a:lstStyle/>
          <a:p>
            <a:pPr marR="0" lvl="0" algn="l" defTabSz="932472" rtl="0" eaLnBrk="1" fontAlgn="base" latinLnBrk="0" hangingPunct="1">
              <a:lnSpc>
                <a:spcPct val="100000"/>
              </a:lnSpc>
              <a:spcBef>
                <a:spcPct val="0"/>
              </a:spcBef>
              <a:spcAft>
                <a:spcPts val="800"/>
              </a:spcAft>
              <a:buClrTx/>
              <a:buSzTx/>
              <a:tabLst/>
              <a:defRPr/>
            </a:pPr>
            <a:r>
              <a:rPr kumimoji="0" lang="en-US" sz="1200" b="1" i="0" u="none" strike="noStrike" kern="1200" cap="none" spc="0" normalizeH="0" baseline="0" noProof="0">
                <a:ln>
                  <a:noFill/>
                </a:ln>
                <a:solidFill>
                  <a:srgbClr val="7030A0"/>
                </a:solidFill>
                <a:effectLst/>
                <a:uLnTx/>
                <a:uFillTx/>
                <a:latin typeface="+mj-lt"/>
                <a:ea typeface="+mn-ea"/>
                <a:cs typeface="+mn-cs"/>
              </a:rPr>
              <a:t>Retention or deletion policies</a:t>
            </a:r>
            <a:r>
              <a:rPr kumimoji="0" lang="en-US" sz="1200" b="1" i="0" u="none" strike="noStrike" kern="1200" cap="none" spc="0" normalizeH="0" baseline="0" noProof="0">
                <a:ln>
                  <a:noFill/>
                </a:ln>
                <a:solidFill>
                  <a:schemeClr val="accent1"/>
                </a:solidFill>
                <a:effectLst/>
                <a:uLnTx/>
                <a:uFillTx/>
                <a:latin typeface="+mj-lt"/>
                <a:ea typeface="+mn-ea"/>
                <a:cs typeface="+mn-cs"/>
              </a:rPr>
              <a:t> </a:t>
            </a:r>
            <a:r>
              <a:rPr kumimoji="0" lang="en-US" sz="1200" i="0" u="none" strike="noStrike" kern="1200" cap="none" spc="0" normalizeH="0" baseline="0" noProof="0">
                <a:ln>
                  <a:noFill/>
                </a:ln>
                <a:effectLst/>
                <a:uLnTx/>
                <a:uFillTx/>
                <a:ea typeface="+mn-ea"/>
                <a:cs typeface="+mn-cs"/>
              </a:rPr>
              <a:t>for </a:t>
            </a:r>
            <a:r>
              <a:rPr kumimoji="0" lang="en-US" sz="1200" b="0" i="0" u="none" strike="noStrike" kern="1200" cap="none" spc="0" normalizeH="0" baseline="0" noProof="0">
                <a:ln>
                  <a:noFill/>
                </a:ln>
                <a:gradFill>
                  <a:gsLst>
                    <a:gs pos="0">
                      <a:srgbClr val="000000"/>
                    </a:gs>
                    <a:gs pos="100000">
                      <a:srgbClr val="000000"/>
                    </a:gs>
                  </a:gsLst>
                  <a:lin ang="2700000" scaled="1"/>
                </a:gradFill>
                <a:effectLst/>
                <a:uLnTx/>
                <a:uFillTx/>
                <a:latin typeface="Segoe UI"/>
                <a:cs typeface="Segoe UI"/>
              </a:rPr>
              <a:t>Copilot interactions and generated content</a:t>
            </a:r>
          </a:p>
        </p:txBody>
      </p:sp>
      <p:sp>
        <p:nvSpPr>
          <p:cNvPr id="34" name="TextBox 33">
            <a:extLst>
              <a:ext uri="{FF2B5EF4-FFF2-40B4-BE49-F238E27FC236}">
                <a16:creationId xmlns:a16="http://schemas.microsoft.com/office/drawing/2014/main" id="{6B4390AF-A5B4-F1C7-0431-716A2E12262E}"/>
              </a:ext>
            </a:extLst>
          </p:cNvPr>
          <p:cNvSpPr txBox="1"/>
          <p:nvPr/>
        </p:nvSpPr>
        <p:spPr>
          <a:xfrm>
            <a:off x="7206496" y="5370111"/>
            <a:ext cx="4128090" cy="369332"/>
          </a:xfrm>
          <a:prstGeom prst="rect">
            <a:avLst/>
          </a:prstGeom>
          <a:noFill/>
        </p:spPr>
        <p:txBody>
          <a:bodyPr wrap="square" lIns="0" tIns="0" rIns="0" bIns="0" rtlCol="0" anchor="t">
            <a:spAutoFit/>
          </a:bodyPr>
          <a:lstStyle/>
          <a:p>
            <a:r>
              <a:rPr kumimoji="0" lang="en-US" sz="1200" b="1" i="0" u="none" strike="noStrike" kern="1200" cap="none" spc="0" normalizeH="0" baseline="0" noProof="0">
                <a:ln>
                  <a:noFill/>
                </a:ln>
                <a:solidFill>
                  <a:srgbClr val="7030A0"/>
                </a:solidFill>
                <a:effectLst/>
                <a:uLnTx/>
                <a:uFillTx/>
                <a:latin typeface="+mj-lt"/>
                <a:ea typeface="+mn-ea"/>
                <a:cs typeface="+mn-cs"/>
              </a:rPr>
              <a:t>Manual sensitivity and retention labels</a:t>
            </a:r>
            <a:r>
              <a:rPr lang="en-US" sz="1200">
                <a:gradFill>
                  <a:gsLst>
                    <a:gs pos="0">
                      <a:srgbClr val="000000"/>
                    </a:gs>
                    <a:gs pos="100000">
                      <a:srgbClr val="000000"/>
                    </a:gs>
                  </a:gsLst>
                  <a:lin ang="2700000" scaled="1"/>
                </a:gradFill>
                <a:latin typeface="Segoe UI"/>
                <a:cs typeface="Segoe UI"/>
              </a:rPr>
              <a:t> for content processed by Copilot in files and emails</a:t>
            </a:r>
            <a:endParaRPr kumimoji="0" lang="en-US" sz="1200" b="0" i="0" u="none" strike="noStrike" kern="1200" cap="none" spc="0" normalizeH="0" baseline="0" noProof="0">
              <a:ln>
                <a:noFill/>
              </a:ln>
              <a:gradFill>
                <a:gsLst>
                  <a:gs pos="0">
                    <a:srgbClr val="000000"/>
                  </a:gs>
                  <a:gs pos="100000">
                    <a:srgbClr val="000000"/>
                  </a:gs>
                </a:gsLst>
                <a:lin ang="2700000" scaled="1"/>
              </a:gradFill>
              <a:effectLst/>
              <a:uLnTx/>
              <a:uFillTx/>
              <a:latin typeface="Segoe UI"/>
              <a:cs typeface="Segoe UI"/>
            </a:endParaRPr>
          </a:p>
        </p:txBody>
      </p:sp>
      <p:sp>
        <p:nvSpPr>
          <p:cNvPr id="35" name="TextBox 34">
            <a:extLst>
              <a:ext uri="{FF2B5EF4-FFF2-40B4-BE49-F238E27FC236}">
                <a16:creationId xmlns:a16="http://schemas.microsoft.com/office/drawing/2014/main" id="{3C0642CD-2728-B380-070D-92CA9BA0E467}"/>
              </a:ext>
            </a:extLst>
          </p:cNvPr>
          <p:cNvSpPr txBox="1"/>
          <p:nvPr/>
        </p:nvSpPr>
        <p:spPr>
          <a:xfrm>
            <a:off x="7206496" y="5880844"/>
            <a:ext cx="4029784" cy="369332"/>
          </a:xfrm>
          <a:prstGeom prst="rect">
            <a:avLst/>
          </a:prstGeom>
          <a:noFill/>
        </p:spPr>
        <p:txBody>
          <a:bodyPr wrap="square" lIns="0" tIns="0" rIns="0" bIns="0" rtlCol="0" anchor="t">
            <a:spAutoFit/>
          </a:bodyPr>
          <a:lstStyle/>
          <a:p>
            <a:pPr marR="0" lvl="0" algn="l" defTabSz="932472" rtl="0" eaLnBrk="1" fontAlgn="base" latinLnBrk="0" hangingPunct="1">
              <a:lnSpc>
                <a:spcPct val="100000"/>
              </a:lnSpc>
              <a:spcBef>
                <a:spcPct val="0"/>
              </a:spcBef>
              <a:spcAft>
                <a:spcPts val="800"/>
              </a:spcAft>
              <a:buClrTx/>
              <a:buSzTx/>
              <a:tabLst/>
              <a:defRPr/>
            </a:pPr>
            <a:r>
              <a:rPr kumimoji="0" lang="en-US" sz="1200" b="1" i="0" u="none" strike="noStrike" kern="1200" cap="none" spc="0" normalizeH="0" baseline="0" noProof="0" dirty="0">
                <a:ln>
                  <a:noFill/>
                </a:ln>
                <a:solidFill>
                  <a:srgbClr val="7030A0"/>
                </a:solidFill>
                <a:effectLst/>
                <a:uLnTx/>
                <a:uFillTx/>
                <a:latin typeface="+mj-lt"/>
                <a:ea typeface="+mn-ea"/>
                <a:cs typeface="+mn-cs"/>
              </a:rPr>
              <a:t>Data loss prevention policies</a:t>
            </a:r>
            <a:r>
              <a:rPr kumimoji="0" lang="en-US" sz="1200" i="0" u="none" strike="noStrike" kern="1200" cap="none" spc="0" normalizeH="0" baseline="0" noProof="0" dirty="0">
                <a:ln>
                  <a:noFill/>
                </a:ln>
                <a:gradFill>
                  <a:gsLst>
                    <a:gs pos="0">
                      <a:srgbClr val="000000"/>
                    </a:gs>
                    <a:gs pos="100000">
                      <a:srgbClr val="000000"/>
                    </a:gs>
                  </a:gsLst>
                  <a:lin ang="2700000" scaled="1"/>
                </a:gradFill>
                <a:effectLst/>
                <a:uLnTx/>
                <a:uFillTx/>
                <a:latin typeface="Segoe UI"/>
                <a:cs typeface="Segoe UI"/>
              </a:rPr>
              <a:t> to help protect sensitive data from Copilot in files and emails</a:t>
            </a:r>
            <a:endParaRPr kumimoji="0" lang="en-US" sz="1200" b="0" i="0" u="none" strike="noStrike" kern="1200" cap="none" spc="0" normalizeH="0" baseline="0" noProof="0" dirty="0">
              <a:ln>
                <a:noFill/>
              </a:ln>
              <a:gradFill>
                <a:gsLst>
                  <a:gs pos="0">
                    <a:srgbClr val="000000"/>
                  </a:gs>
                  <a:gs pos="100000">
                    <a:srgbClr val="000000"/>
                  </a:gs>
                </a:gsLst>
                <a:lin ang="2700000" scaled="1"/>
              </a:gradFill>
              <a:effectLst/>
              <a:uLnTx/>
              <a:uFillTx/>
              <a:latin typeface="Segoe UI"/>
              <a:cs typeface="Segoe UI"/>
            </a:endParaRPr>
          </a:p>
        </p:txBody>
      </p:sp>
      <p:sp>
        <p:nvSpPr>
          <p:cNvPr id="23" name="Oval 22">
            <a:extLst>
              <a:ext uri="{FF2B5EF4-FFF2-40B4-BE49-F238E27FC236}">
                <a16:creationId xmlns:a16="http://schemas.microsoft.com/office/drawing/2014/main" id="{A60EA1B4-D6FD-78FF-ED78-3E012ACFFE25}"/>
              </a:ext>
              <a:ext uri="{C183D7F6-B498-43B3-948B-1728B52AA6E4}">
                <adec:decorative xmlns:adec="http://schemas.microsoft.com/office/drawing/2017/decorative" val="1"/>
              </a:ext>
            </a:extLst>
          </p:cNvPr>
          <p:cNvSpPr/>
          <p:nvPr/>
        </p:nvSpPr>
        <p:spPr bwMode="auto">
          <a:xfrm>
            <a:off x="6877876" y="4149801"/>
            <a:ext cx="95825" cy="95825"/>
          </a:xfrm>
          <a:prstGeom prst="ellipse">
            <a:avLst/>
          </a:prstGeom>
          <a:solidFill>
            <a:schemeClr val="accent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4" name="Oval 23">
            <a:extLst>
              <a:ext uri="{FF2B5EF4-FFF2-40B4-BE49-F238E27FC236}">
                <a16:creationId xmlns:a16="http://schemas.microsoft.com/office/drawing/2014/main" id="{F20DBDDF-F3B6-2BED-7993-89AB74EF314B}"/>
              </a:ext>
              <a:ext uri="{C183D7F6-B498-43B3-948B-1728B52AA6E4}">
                <adec:decorative xmlns:adec="http://schemas.microsoft.com/office/drawing/2017/decorative" val="1"/>
              </a:ext>
            </a:extLst>
          </p:cNvPr>
          <p:cNvSpPr/>
          <p:nvPr/>
        </p:nvSpPr>
        <p:spPr bwMode="auto">
          <a:xfrm>
            <a:off x="6877876" y="4577728"/>
            <a:ext cx="95825" cy="95825"/>
          </a:xfrm>
          <a:prstGeom prst="ellipse">
            <a:avLst/>
          </a:prstGeom>
          <a:solidFill>
            <a:schemeClr val="accent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F58B2E44-73A0-B012-EED6-7529B8158E99}"/>
              </a:ext>
              <a:ext uri="{C183D7F6-B498-43B3-948B-1728B52AA6E4}">
                <adec:decorative xmlns:adec="http://schemas.microsoft.com/office/drawing/2017/decorative" val="1"/>
              </a:ext>
            </a:extLst>
          </p:cNvPr>
          <p:cNvSpPr/>
          <p:nvPr/>
        </p:nvSpPr>
        <p:spPr bwMode="auto">
          <a:xfrm>
            <a:off x="6877876" y="4996130"/>
            <a:ext cx="95825" cy="95825"/>
          </a:xfrm>
          <a:prstGeom prst="ellipse">
            <a:avLst/>
          </a:prstGeom>
          <a:solidFill>
            <a:schemeClr val="accent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8" name="Oval 37">
            <a:extLst>
              <a:ext uri="{FF2B5EF4-FFF2-40B4-BE49-F238E27FC236}">
                <a16:creationId xmlns:a16="http://schemas.microsoft.com/office/drawing/2014/main" id="{BA251CC2-FD5C-B878-8164-5B76B564C56F}"/>
              </a:ext>
              <a:ext uri="{C183D7F6-B498-43B3-948B-1728B52AA6E4}">
                <adec:decorative xmlns:adec="http://schemas.microsoft.com/office/drawing/2017/decorative" val="1"/>
              </a:ext>
            </a:extLst>
          </p:cNvPr>
          <p:cNvSpPr/>
          <p:nvPr/>
        </p:nvSpPr>
        <p:spPr bwMode="auto">
          <a:xfrm>
            <a:off x="6877876" y="5497340"/>
            <a:ext cx="95825" cy="95825"/>
          </a:xfrm>
          <a:prstGeom prst="ellipse">
            <a:avLst/>
          </a:prstGeom>
          <a:solidFill>
            <a:schemeClr val="accent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9" name="Oval 38">
            <a:extLst>
              <a:ext uri="{FF2B5EF4-FFF2-40B4-BE49-F238E27FC236}">
                <a16:creationId xmlns:a16="http://schemas.microsoft.com/office/drawing/2014/main" id="{22AC5D80-2CBA-2316-768B-A7B818AEA77D}"/>
              </a:ext>
              <a:ext uri="{C183D7F6-B498-43B3-948B-1728B52AA6E4}">
                <adec:decorative xmlns:adec="http://schemas.microsoft.com/office/drawing/2017/decorative" val="1"/>
              </a:ext>
            </a:extLst>
          </p:cNvPr>
          <p:cNvSpPr/>
          <p:nvPr/>
        </p:nvSpPr>
        <p:spPr bwMode="auto">
          <a:xfrm>
            <a:off x="6877876" y="6008073"/>
            <a:ext cx="95825" cy="95825"/>
          </a:xfrm>
          <a:prstGeom prst="ellipse">
            <a:avLst/>
          </a:prstGeom>
          <a:solidFill>
            <a:schemeClr val="accent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0" name="Oval 39">
            <a:extLst>
              <a:ext uri="{FF2B5EF4-FFF2-40B4-BE49-F238E27FC236}">
                <a16:creationId xmlns:a16="http://schemas.microsoft.com/office/drawing/2014/main" id="{A8ED2438-C9AD-9C0D-B4BB-24B89241A992}"/>
              </a:ext>
              <a:ext uri="{C183D7F6-B498-43B3-948B-1728B52AA6E4}">
                <adec:decorative xmlns:adec="http://schemas.microsoft.com/office/drawing/2017/decorative" val="1"/>
              </a:ext>
            </a:extLst>
          </p:cNvPr>
          <p:cNvSpPr/>
          <p:nvPr/>
        </p:nvSpPr>
        <p:spPr bwMode="auto">
          <a:xfrm>
            <a:off x="1077499" y="3648591"/>
            <a:ext cx="95825" cy="95825"/>
          </a:xfrm>
          <a:prstGeom prst="ellipse">
            <a:avLst/>
          </a:prstGeom>
          <a:solidFill>
            <a:schemeClr val="tx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1" name="Oval 40">
            <a:extLst>
              <a:ext uri="{FF2B5EF4-FFF2-40B4-BE49-F238E27FC236}">
                <a16:creationId xmlns:a16="http://schemas.microsoft.com/office/drawing/2014/main" id="{613D8ABF-6E32-61B3-CA13-81B36E62BAC8}"/>
              </a:ext>
              <a:ext uri="{C183D7F6-B498-43B3-948B-1728B52AA6E4}">
                <adec:decorative xmlns:adec="http://schemas.microsoft.com/office/drawing/2017/decorative" val="1"/>
              </a:ext>
            </a:extLst>
          </p:cNvPr>
          <p:cNvSpPr/>
          <p:nvPr/>
        </p:nvSpPr>
        <p:spPr bwMode="auto">
          <a:xfrm>
            <a:off x="1077499" y="4053611"/>
            <a:ext cx="95825" cy="95825"/>
          </a:xfrm>
          <a:prstGeom prst="ellipse">
            <a:avLst/>
          </a:prstGeom>
          <a:solidFill>
            <a:schemeClr val="tx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2" name="Oval 41">
            <a:extLst>
              <a:ext uri="{FF2B5EF4-FFF2-40B4-BE49-F238E27FC236}">
                <a16:creationId xmlns:a16="http://schemas.microsoft.com/office/drawing/2014/main" id="{24757302-56FF-639E-FEBD-AF62CC0A240E}"/>
              </a:ext>
              <a:ext uri="{C183D7F6-B498-43B3-948B-1728B52AA6E4}">
                <adec:decorative xmlns:adec="http://schemas.microsoft.com/office/drawing/2017/decorative" val="1"/>
              </a:ext>
            </a:extLst>
          </p:cNvPr>
          <p:cNvSpPr/>
          <p:nvPr/>
        </p:nvSpPr>
        <p:spPr bwMode="auto">
          <a:xfrm>
            <a:off x="1077499" y="4403362"/>
            <a:ext cx="95825" cy="95825"/>
          </a:xfrm>
          <a:prstGeom prst="ellipse">
            <a:avLst/>
          </a:prstGeom>
          <a:solidFill>
            <a:schemeClr val="tx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3" name="Oval 42">
            <a:extLst>
              <a:ext uri="{FF2B5EF4-FFF2-40B4-BE49-F238E27FC236}">
                <a16:creationId xmlns:a16="http://schemas.microsoft.com/office/drawing/2014/main" id="{6F47D98A-39C0-A3F3-708E-52A9B16CBB4C}"/>
              </a:ext>
              <a:ext uri="{C183D7F6-B498-43B3-948B-1728B52AA6E4}">
                <adec:decorative xmlns:adec="http://schemas.microsoft.com/office/drawing/2017/decorative" val="1"/>
              </a:ext>
            </a:extLst>
          </p:cNvPr>
          <p:cNvSpPr/>
          <p:nvPr/>
        </p:nvSpPr>
        <p:spPr bwMode="auto">
          <a:xfrm>
            <a:off x="1077499" y="4836438"/>
            <a:ext cx="95825" cy="95825"/>
          </a:xfrm>
          <a:prstGeom prst="ellipse">
            <a:avLst/>
          </a:prstGeom>
          <a:solidFill>
            <a:schemeClr val="tx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3" name="Oval 32">
            <a:extLst>
              <a:ext uri="{FF2B5EF4-FFF2-40B4-BE49-F238E27FC236}">
                <a16:creationId xmlns:a16="http://schemas.microsoft.com/office/drawing/2014/main" id="{7BBC3AD5-A931-19FA-F1C6-DB92E059016C}"/>
              </a:ext>
              <a:ext uri="{C183D7F6-B498-43B3-948B-1728B52AA6E4}">
                <adec:decorative xmlns:adec="http://schemas.microsoft.com/office/drawing/2017/decorative" val="1"/>
              </a:ext>
            </a:extLst>
          </p:cNvPr>
          <p:cNvSpPr/>
          <p:nvPr/>
        </p:nvSpPr>
        <p:spPr bwMode="auto">
          <a:xfrm>
            <a:off x="1071381" y="5304685"/>
            <a:ext cx="95825" cy="95825"/>
          </a:xfrm>
          <a:prstGeom prst="ellipse">
            <a:avLst/>
          </a:prstGeom>
          <a:solidFill>
            <a:schemeClr val="tx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972522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nodeType="withEffect">
                                  <p:stCondLst>
                                    <p:cond delay="0"/>
                                  </p:stCondLst>
                                  <p:childTnLst>
                                    <p:animMotion origin="layout" path="M -8.33333E-7 -4.44444E-6 L -8.33333E-7 -0.03287 " pathEditMode="relative" rAng="0" ptsTypes="AA">
                                      <p:cBhvr>
                                        <p:cTn id="9" dur="700" spd="-100000" fill="hold"/>
                                        <p:tgtEl>
                                          <p:spTgt spid="10"/>
                                        </p:tgtEl>
                                        <p:attrNameLst>
                                          <p:attrName>ppt_x</p:attrName>
                                          <p:attrName>ppt_y</p:attrName>
                                        </p:attrNameLst>
                                      </p:cBhvr>
                                      <p:rCtr x="0" y="-1644"/>
                                    </p:animMotion>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decel="100000" fill="hold" nodeType="withEffect">
                                  <p:stCondLst>
                                    <p:cond delay="0"/>
                                  </p:stCondLst>
                                  <p:childTnLst>
                                    <p:animMotion origin="layout" path="M -1.25E-6 -4.44444E-6 L -1.25E-6 -0.03287 " pathEditMode="relative" rAng="0" ptsTypes="AA">
                                      <p:cBhvr>
                                        <p:cTn id="14" dur="700" spd="-100000" fill="hold"/>
                                        <p:tgtEl>
                                          <p:spTgt spid="12"/>
                                        </p:tgtEl>
                                        <p:attrNameLst>
                                          <p:attrName>ppt_x</p:attrName>
                                          <p:attrName>ppt_y</p:attrName>
                                        </p:attrNameLst>
                                      </p:cBhvr>
                                      <p:rCtr x="0" y="-1644"/>
                                    </p:animMotion>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decel="100000" fill="hold" grpId="1" nodeType="withEffect">
                                  <p:stCondLst>
                                    <p:cond delay="0"/>
                                  </p:stCondLst>
                                  <p:childTnLst>
                                    <p:animMotion origin="layout" path="M 1.66667E-6 -2.96296E-6 L 1.66667E-6 0.04167 " pathEditMode="relative" rAng="0" ptsTypes="AA">
                                      <p:cBhvr>
                                        <p:cTn id="19" dur="750" spd="-100000" fill="hold"/>
                                        <p:tgtEl>
                                          <p:spTgt spid="18"/>
                                        </p:tgtEl>
                                        <p:attrNameLst>
                                          <p:attrName>ppt_x</p:attrName>
                                          <p:attrName>ppt_y</p:attrName>
                                        </p:attrNameLst>
                                      </p:cBhvr>
                                      <p:rCtr x="0" y="2083"/>
                                    </p:animMotion>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42" presetClass="path" presetSubtype="0" decel="100000" fill="hold" nodeType="withEffect">
                                  <p:stCondLst>
                                    <p:cond delay="0"/>
                                  </p:stCondLst>
                                  <p:childTnLst>
                                    <p:animMotion origin="layout" path="M 3.75E-6 7.40741E-7 L 3.75E-6 0.04167 " pathEditMode="relative" rAng="0" ptsTypes="AA">
                                      <p:cBhvr>
                                        <p:cTn id="24" dur="750" spd="-100000" fill="hold"/>
                                        <p:tgtEl>
                                          <p:spTgt spid="31"/>
                                        </p:tgtEl>
                                        <p:attrNameLst>
                                          <p:attrName>ppt_x</p:attrName>
                                          <p:attrName>ppt_y</p:attrName>
                                        </p:attrNameLst>
                                      </p:cBhvr>
                                      <p:rCtr x="0" y="2083"/>
                                    </p:animMotion>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42" presetClass="path" presetSubtype="0" decel="100000" fill="hold" grpId="1" nodeType="withEffect">
                                  <p:stCondLst>
                                    <p:cond delay="0"/>
                                  </p:stCondLst>
                                  <p:childTnLst>
                                    <p:animMotion origin="layout" path="M 1.45833E-6 -2.96296E-6 L 1.45833E-6 0.04167 " pathEditMode="relative" rAng="0" ptsTypes="AA">
                                      <p:cBhvr>
                                        <p:cTn id="29" dur="750" spd="-100000" fill="hold"/>
                                        <p:tgtEl>
                                          <p:spTgt spid="27"/>
                                        </p:tgtEl>
                                        <p:attrNameLst>
                                          <p:attrName>ppt_x</p:attrName>
                                          <p:attrName>ppt_y</p:attrName>
                                        </p:attrNameLst>
                                      </p:cBhvr>
                                      <p:rCtr x="0" y="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7" grpId="0" animBg="1"/>
      <p:bldP spid="2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58964-6739-619F-68E2-10291FBD4E48}"/>
            </a:ext>
          </a:extLst>
        </p:cNvPr>
        <p:cNvGrpSpPr/>
        <p:nvPr/>
      </p:nvGrpSpPr>
      <p:grpSpPr>
        <a:xfrm>
          <a:off x="0" y="0"/>
          <a:ext cx="0" cy="0"/>
          <a:chOff x="0" y="0"/>
          <a:chExt cx="0" cy="0"/>
        </a:xfrm>
      </p:grpSpPr>
      <p:sp>
        <p:nvSpPr>
          <p:cNvPr id="5" name="Rounded Rectangle 1">
            <a:extLst>
              <a:ext uri="{FF2B5EF4-FFF2-40B4-BE49-F238E27FC236}">
                <a16:creationId xmlns:a16="http://schemas.microsoft.com/office/drawing/2014/main" id="{93EAFEFA-909E-C01A-3536-BD12DA4AA4EC}"/>
              </a:ext>
              <a:ext uri="{C183D7F6-B498-43B3-948B-1728B52AA6E4}">
                <adec:decorative xmlns:adec="http://schemas.microsoft.com/office/drawing/2017/decorative" val="1"/>
              </a:ext>
            </a:extLst>
          </p:cNvPr>
          <p:cNvSpPr/>
          <p:nvPr/>
        </p:nvSpPr>
        <p:spPr bwMode="auto">
          <a:xfrm>
            <a:off x="482162" y="2529709"/>
            <a:ext cx="5600699" cy="1123538"/>
          </a:xfrm>
          <a:prstGeom prst="roundRect">
            <a:avLst>
              <a:gd name="adj" fmla="val 9239"/>
            </a:avLst>
          </a:prstGeom>
          <a:solidFill>
            <a:schemeClr val="accent2">
              <a:alpha val="10000"/>
            </a:schemeClr>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US" sz="1200">
                <a:solidFill>
                  <a:schemeClr val="tx1"/>
                </a:solidFill>
                <a:latin typeface="Segoe UI"/>
                <a:cs typeface="Segoe UI"/>
              </a:rPr>
              <a:t>Find this wizard in the admin center &gt; Home &gt; Setup page &gt; </a:t>
            </a:r>
          </a:p>
          <a:p>
            <a:pPr>
              <a:defRPr/>
            </a:pPr>
            <a:r>
              <a:rPr lang="en-US" sz="1200">
                <a:solidFill>
                  <a:schemeClr val="tx1"/>
                </a:solidFill>
                <a:latin typeface="Segoe UI"/>
                <a:cs typeface="Segoe UI"/>
              </a:rPr>
              <a:t>Apps and Email &gt; </a:t>
            </a:r>
            <a:r>
              <a:rPr lang="en-US" sz="1200">
                <a:solidFill>
                  <a:schemeClr val="accent6"/>
                </a:solidFill>
                <a:latin typeface="Segoe UI"/>
                <a:cs typeface="Segoe UI"/>
                <a:hlinkClick r:id="rId2">
                  <a:extLst>
                    <a:ext uri="{A12FA001-AC4F-418D-AE19-62706E023703}">
                      <ahyp:hlinkClr xmlns:ahyp="http://schemas.microsoft.com/office/drawing/2018/hyperlinkcolor" val="tx"/>
                    </a:ext>
                  </a:extLst>
                </a:hlinkClick>
              </a:rPr>
              <a:t>Get ready for Microsoft 365 Copilot</a:t>
            </a:r>
            <a:r>
              <a:rPr lang="en-US" sz="1200">
                <a:solidFill>
                  <a:schemeClr val="tx1"/>
                </a:solidFill>
                <a:latin typeface="Segoe UI"/>
                <a:cs typeface="Segoe UI"/>
              </a:rPr>
              <a:t>.</a:t>
            </a:r>
          </a:p>
          <a:p>
            <a:pPr>
              <a:defRPr/>
            </a:pPr>
            <a:endParaRPr lang="en-US" sz="1200">
              <a:solidFill>
                <a:schemeClr val="tx1"/>
              </a:solidFill>
              <a:latin typeface="Segoe UI" panose="020B0502040204020203" pitchFamily="34" charset="0"/>
              <a:cs typeface="Segoe UI" panose="020B0502040204020203" pitchFamily="34" charset="0"/>
            </a:endParaRPr>
          </a:p>
          <a:p>
            <a:pPr>
              <a:defRPr/>
            </a:pPr>
            <a:r>
              <a:rPr lang="en-US" sz="1200" b="1">
                <a:solidFill>
                  <a:schemeClr val="tx1"/>
                </a:solidFill>
                <a:latin typeface="Segoe UI"/>
                <a:cs typeface="Segoe UI"/>
              </a:rPr>
              <a:t>Note:</a:t>
            </a:r>
            <a:r>
              <a:rPr lang="en-US" sz="1200">
                <a:solidFill>
                  <a:schemeClr val="tx1"/>
                </a:solidFill>
                <a:latin typeface="Segoe UI"/>
                <a:cs typeface="Segoe UI"/>
              </a:rPr>
              <a:t> Do this in parallel with the steps in the User Enablement section to ensure you're driving effective change. Look for the “Shared activity” label.</a:t>
            </a:r>
            <a:endParaRPr lang="en-US" sz="1200">
              <a:solidFill>
                <a:schemeClr val="tx1"/>
              </a:solidFill>
              <a:latin typeface="Segoe UI" panose="020B0502040204020203" pitchFamily="34" charset="0"/>
              <a:cs typeface="Segoe UI" panose="020B0502040204020203" pitchFamily="34" charset="0"/>
            </a:endParaRPr>
          </a:p>
        </p:txBody>
      </p:sp>
      <p:sp>
        <p:nvSpPr>
          <p:cNvPr id="20" name="Title 19">
            <a:extLst>
              <a:ext uri="{FF2B5EF4-FFF2-40B4-BE49-F238E27FC236}">
                <a16:creationId xmlns:a16="http://schemas.microsoft.com/office/drawing/2014/main" id="{291E47F2-61E2-911E-FD67-3B0852ACB8F4}"/>
              </a:ext>
            </a:extLst>
          </p:cNvPr>
          <p:cNvSpPr>
            <a:spLocks noGrp="1"/>
          </p:cNvSpPr>
          <p:nvPr>
            <p:ph type="title"/>
          </p:nvPr>
        </p:nvSpPr>
        <p:spPr>
          <a:xfrm>
            <a:off x="476650" y="489072"/>
            <a:ext cx="11206955" cy="598222"/>
          </a:xfrm>
        </p:spPr>
        <p:txBody>
          <a:bodyPr/>
          <a:lstStyle/>
          <a:p>
            <a:r>
              <a:rPr lang="en-US" sz="3600"/>
              <a:t>Setup guide</a:t>
            </a:r>
          </a:p>
        </p:txBody>
      </p:sp>
      <p:sp>
        <p:nvSpPr>
          <p:cNvPr id="2" name="Text Placeholder 1">
            <a:extLst>
              <a:ext uri="{FF2B5EF4-FFF2-40B4-BE49-F238E27FC236}">
                <a16:creationId xmlns:a16="http://schemas.microsoft.com/office/drawing/2014/main" id="{B81739DC-D0B9-542A-DB8A-75D47C27290C}"/>
              </a:ext>
            </a:extLst>
          </p:cNvPr>
          <p:cNvSpPr>
            <a:spLocks noGrp="1"/>
          </p:cNvSpPr>
          <p:nvPr>
            <p:ph type="body" sz="quarter" idx="4294967295"/>
          </p:nvPr>
        </p:nvSpPr>
        <p:spPr>
          <a:xfrm>
            <a:off x="484190" y="1093066"/>
            <a:ext cx="5595938" cy="321148"/>
          </a:xfrm>
        </p:spPr>
        <p:txBody>
          <a:bodyPr vert="horz" lIns="0" tIns="45720" rIns="91440" bIns="45720" rtlCol="0" anchor="t">
            <a:normAutofit lnSpcReduction="10000"/>
          </a:bodyPr>
          <a:lstStyle/>
          <a:p>
            <a:pPr marL="0" lvl="1" indent="0">
              <a:lnSpc>
                <a:spcPct val="100000"/>
              </a:lnSpc>
              <a:spcBef>
                <a:spcPts val="1000"/>
              </a:spcBef>
              <a:buNone/>
            </a:pPr>
            <a:r>
              <a:rPr lang="en-US" sz="1600">
                <a:solidFill>
                  <a:schemeClr val="accent2"/>
                </a:solidFill>
                <a:latin typeface="Segoe UI Semibold"/>
                <a:cs typeface="Segoe UI Semibold"/>
              </a:rPr>
              <a:t>Wizard-based guide covering deployment activities</a:t>
            </a:r>
            <a:endParaRPr lang="en-US" sz="1600">
              <a:solidFill>
                <a:schemeClr val="accent2"/>
              </a:solidFill>
              <a:latin typeface="Segoe UI Semibold" panose="020B0502040204020203" pitchFamily="34" charset="0"/>
              <a:cs typeface="Segoe UI Semibold" panose="020B0502040204020203" pitchFamily="34" charset="0"/>
            </a:endParaRPr>
          </a:p>
        </p:txBody>
      </p:sp>
      <p:grpSp>
        <p:nvGrpSpPr>
          <p:cNvPr id="14" name="Group 13">
            <a:extLst>
              <a:ext uri="{FF2B5EF4-FFF2-40B4-BE49-F238E27FC236}">
                <a16:creationId xmlns:a16="http://schemas.microsoft.com/office/drawing/2014/main" id="{7BB80D32-3C2E-4A1B-1DF8-06A32B3DA0B9}"/>
              </a:ext>
              <a:ext uri="{C183D7F6-B498-43B3-948B-1728B52AA6E4}">
                <adec:decorative xmlns:adec="http://schemas.microsoft.com/office/drawing/2017/decorative" val="1"/>
              </a:ext>
            </a:extLst>
          </p:cNvPr>
          <p:cNvGrpSpPr/>
          <p:nvPr/>
        </p:nvGrpSpPr>
        <p:grpSpPr>
          <a:xfrm>
            <a:off x="5524804" y="2148823"/>
            <a:ext cx="748996" cy="748996"/>
            <a:chOff x="5172928" y="4167694"/>
            <a:chExt cx="748996" cy="748996"/>
          </a:xfrm>
        </p:grpSpPr>
        <p:sp>
          <p:nvSpPr>
            <p:cNvPr id="12" name="Oval 1091_1">
              <a:extLst>
                <a:ext uri="{FF2B5EF4-FFF2-40B4-BE49-F238E27FC236}">
                  <a16:creationId xmlns:a16="http://schemas.microsoft.com/office/drawing/2014/main" id="{C56FACC0-8C03-04FB-6084-F6915EF0DA02}"/>
                </a:ext>
              </a:extLst>
            </p:cNvPr>
            <p:cNvSpPr/>
            <p:nvPr/>
          </p:nvSpPr>
          <p:spPr bwMode="auto">
            <a:xfrm>
              <a:off x="5172928" y="4167694"/>
              <a:ext cx="748996" cy="748996"/>
            </a:xfrm>
            <a:prstGeom prst="ellipse">
              <a:avLst/>
            </a:prstGeom>
            <a:gradFill flip="none" rotWithShape="1">
              <a:gsLst>
                <a:gs pos="52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1" name="Freeform: Shape 19">
              <a:extLst>
                <a:ext uri="{FF2B5EF4-FFF2-40B4-BE49-F238E27FC236}">
                  <a16:creationId xmlns:a16="http://schemas.microsoft.com/office/drawing/2014/main" id="{75148AE9-8224-CC88-B391-5BBA8765AD25}"/>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
        <p:nvSpPr>
          <p:cNvPr id="7" name="Text Placeholder 15">
            <a:extLst>
              <a:ext uri="{FF2B5EF4-FFF2-40B4-BE49-F238E27FC236}">
                <a16:creationId xmlns:a16="http://schemas.microsoft.com/office/drawing/2014/main" id="{DB87E40E-5DD2-E039-C2D4-04238230C6CC}"/>
              </a:ext>
            </a:extLst>
          </p:cNvPr>
          <p:cNvSpPr txBox="1">
            <a:spLocks/>
          </p:cNvSpPr>
          <p:nvPr/>
        </p:nvSpPr>
        <p:spPr>
          <a:xfrm>
            <a:off x="482385" y="1514410"/>
            <a:ext cx="5410415" cy="749685"/>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795"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prstClr val="black"/>
                </a:solidFill>
                <a:effectLst/>
                <a:uLnTx/>
                <a:uFillTx/>
                <a:latin typeface="Segoe UI"/>
                <a:cs typeface="Segoe UI"/>
              </a:rPr>
              <a:t>Use the new Microsoft 365 Copilot setup guide, a wizard-based experience in the Microsoft 365 admin center, to help prepare your organization for Copilot</a:t>
            </a:r>
            <a:r>
              <a:rPr lang="en-US" sz="1400" dirty="0">
                <a:solidFill>
                  <a:prstClr val="black"/>
                </a:solidFill>
                <a:latin typeface="Segoe UI"/>
                <a:cs typeface="Segoe UI"/>
              </a:rPr>
              <a:t>.</a:t>
            </a:r>
            <a:endParaRPr lang="en-US" dirty="0">
              <a:solidFill>
                <a:prstClr val="black"/>
              </a:solidFill>
              <a:latin typeface="Segoe UI"/>
              <a:cs typeface="Segoe UI"/>
            </a:endParaRPr>
          </a:p>
        </p:txBody>
      </p:sp>
      <p:pic>
        <p:nvPicPr>
          <p:cNvPr id="15" name="Picture 14">
            <a:extLst>
              <a:ext uri="{FF2B5EF4-FFF2-40B4-BE49-F238E27FC236}">
                <a16:creationId xmlns:a16="http://schemas.microsoft.com/office/drawing/2014/main" id="{59CEE8F5-6AE6-E1D6-326B-7C62BE0AD0C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490741" y="1604921"/>
            <a:ext cx="5007579" cy="2816764"/>
          </a:xfrm>
          <a:prstGeom prst="roundRect">
            <a:avLst>
              <a:gd name="adj" fmla="val 2430"/>
            </a:avLst>
          </a:prstGeom>
          <a:solidFill>
            <a:schemeClr val="bg1"/>
          </a:solidFill>
          <a:effectLst>
            <a:outerShdw blurRad="200561" sx="102000" sy="102000" algn="ctr" rotWithShape="0">
              <a:prstClr val="black">
                <a:alpha val="10000"/>
              </a:prstClr>
            </a:outerShdw>
          </a:effectLst>
        </p:spPr>
      </p:pic>
      <p:pic>
        <p:nvPicPr>
          <p:cNvPr id="16" name="Picture 15">
            <a:extLst>
              <a:ext uri="{FF2B5EF4-FFF2-40B4-BE49-F238E27FC236}">
                <a16:creationId xmlns:a16="http://schemas.microsoft.com/office/drawing/2014/main" id="{4BA8393E-1593-9859-783D-330DD2DBCD9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51266" y="3381669"/>
            <a:ext cx="4785967" cy="2692107"/>
          </a:xfrm>
          <a:prstGeom prst="roundRect">
            <a:avLst>
              <a:gd name="adj" fmla="val 2430"/>
            </a:avLst>
          </a:prstGeom>
          <a:solidFill>
            <a:schemeClr val="bg1"/>
          </a:solidFill>
          <a:effectLst>
            <a:outerShdw blurRad="200561" sx="102000" sy="102000" algn="ctr" rotWithShape="0">
              <a:prstClr val="black">
                <a:alpha val="10000"/>
              </a:prstClr>
            </a:outerShdw>
          </a:effectLst>
        </p:spPr>
      </p:pic>
      <p:sp>
        <p:nvSpPr>
          <p:cNvPr id="3" name="TextBox 2">
            <a:extLst>
              <a:ext uri="{FF2B5EF4-FFF2-40B4-BE49-F238E27FC236}">
                <a16:creationId xmlns:a16="http://schemas.microsoft.com/office/drawing/2014/main" id="{958DAE72-731A-EA84-D074-7CDF37F7FD5B}"/>
              </a:ext>
            </a:extLst>
          </p:cNvPr>
          <p:cNvSpPr txBox="1"/>
          <p:nvPr/>
        </p:nvSpPr>
        <p:spPr>
          <a:xfrm>
            <a:off x="537988" y="3957634"/>
            <a:ext cx="55967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a:solidFill>
                  <a:prstClr val="black"/>
                </a:solidFill>
                <a:latin typeface="Segoe UI"/>
                <a:cs typeface="Segoe UI"/>
              </a:rPr>
              <a:t>Ensure you have the right prerequisites and apps deployed</a:t>
            </a:r>
            <a:endParaRPr lang="en-US" sz="1400">
              <a:solidFill>
                <a:prstClr val="black"/>
              </a:solidFill>
              <a:cs typeface="Segoe UI"/>
            </a:endParaRPr>
          </a:p>
        </p:txBody>
      </p:sp>
      <p:sp>
        <p:nvSpPr>
          <p:cNvPr id="19" name="TextBox 18">
            <a:extLst>
              <a:ext uri="{FF2B5EF4-FFF2-40B4-BE49-F238E27FC236}">
                <a16:creationId xmlns:a16="http://schemas.microsoft.com/office/drawing/2014/main" id="{F8433678-CA17-9909-8AC4-7679905E1883}"/>
              </a:ext>
            </a:extLst>
          </p:cNvPr>
          <p:cNvSpPr txBox="1"/>
          <p:nvPr/>
        </p:nvSpPr>
        <p:spPr>
          <a:xfrm>
            <a:off x="537987" y="4474243"/>
            <a:ext cx="55967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a:solidFill>
                  <a:prstClr val="black"/>
                </a:solidFill>
                <a:latin typeface="Segoe UI"/>
                <a:cs typeface="Segoe UI"/>
              </a:rPr>
              <a:t>Confirm that your user devices are on either the Current or Monthly Update Channels</a:t>
            </a:r>
            <a:endParaRPr lang="en-US" sz="1400">
              <a:solidFill>
                <a:prstClr val="black"/>
              </a:solidFill>
              <a:cs typeface="Segoe UI"/>
            </a:endParaRPr>
          </a:p>
        </p:txBody>
      </p:sp>
      <p:sp>
        <p:nvSpPr>
          <p:cNvPr id="23" name="TextBox 22">
            <a:extLst>
              <a:ext uri="{FF2B5EF4-FFF2-40B4-BE49-F238E27FC236}">
                <a16:creationId xmlns:a16="http://schemas.microsoft.com/office/drawing/2014/main" id="{C3DCB992-44C5-2788-B99D-04F6B6CCEC16}"/>
              </a:ext>
            </a:extLst>
          </p:cNvPr>
          <p:cNvSpPr txBox="1"/>
          <p:nvPr/>
        </p:nvSpPr>
        <p:spPr>
          <a:xfrm>
            <a:off x="537986" y="5210411"/>
            <a:ext cx="55967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1400" dirty="0">
                <a:solidFill>
                  <a:prstClr val="black"/>
                </a:solidFill>
                <a:latin typeface="Segoe UI"/>
                <a:cs typeface="Segoe UI"/>
              </a:rPr>
              <a:t>Assign Microsoft 365 Copilot licenses to your users and initiate welcome email using templates provided to support onboarding</a:t>
            </a:r>
            <a:endParaRPr lang="en-US" sz="1400" dirty="0">
              <a:solidFill>
                <a:prstClr val="black"/>
              </a:solidFill>
              <a:cs typeface="Segoe UI"/>
            </a:endParaRPr>
          </a:p>
        </p:txBody>
      </p:sp>
    </p:spTree>
    <p:extLst>
      <p:ext uri="{BB962C8B-B14F-4D97-AF65-F5344CB8AC3E}">
        <p14:creationId xmlns:p14="http://schemas.microsoft.com/office/powerpoint/2010/main" val="329874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365 Copilot Theme">
  <a:themeElements>
    <a:clrScheme name="Custom 6">
      <a:dk1>
        <a:srgbClr val="000000"/>
      </a:dk1>
      <a:lt1>
        <a:srgbClr val="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8661C5"/>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324d2b90-11f2-4fdf-990a-54fa46247cf8">
      <Terms xmlns="http://schemas.microsoft.com/office/infopath/2007/PartnerControls"/>
    </lcf76f155ced4ddcb4097134ff3c332f>
    <MCpostdate xmlns="324d2b90-11f2-4fdf-990a-54fa46247cf8" xsi:nil="true"/>
    <Recipients xmlns="324d2b90-11f2-4fdf-990a-54fa46247cf8" xsi:nil="true"/>
    <TaxCatchAll xmlns="b817b00b-f121-400f-976b-40959b1c7d14" xsi:nil="true"/>
    <MCpostID xmlns="324d2b90-11f2-4fdf-990a-54fa46247cf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0" ma:contentTypeDescription="Create a new document." ma:contentTypeScope="" ma:versionID="cb9345eb3893610c45717ec70d2b3801">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323b0e0f0e8756d44652f1531627ebfa"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7C9A89-AAC7-439E-AB75-99B765C32AA4}">
  <ds:schemaRefs>
    <ds:schemaRef ds:uri="http://schemas.microsoft.com/office/2006/documentManagement/types"/>
    <ds:schemaRef ds:uri="http://www.w3.org/XML/1998/namespace"/>
    <ds:schemaRef ds:uri="http://purl.org/dc/dcmitype/"/>
    <ds:schemaRef ds:uri="http://schemas.microsoft.com/office/2006/metadata/properties"/>
    <ds:schemaRef ds:uri="b817b00b-f121-400f-976b-40959b1c7d14"/>
    <ds:schemaRef ds:uri="http://purl.org/dc/terms/"/>
    <ds:schemaRef ds:uri="http://purl.org/dc/elements/1.1/"/>
    <ds:schemaRef ds:uri="http://schemas.openxmlformats.org/package/2006/metadata/core-properties"/>
    <ds:schemaRef ds:uri="http://schemas.microsoft.com/office/infopath/2007/PartnerControls"/>
    <ds:schemaRef ds:uri="324d2b90-11f2-4fdf-990a-54fa46247cf8"/>
    <ds:schemaRef ds:uri="http://schemas.microsoft.com/sharepoint/v3"/>
  </ds:schemaRefs>
</ds:datastoreItem>
</file>

<file path=customXml/itemProps2.xml><?xml version="1.0" encoding="utf-8"?>
<ds:datastoreItem xmlns:ds="http://schemas.openxmlformats.org/officeDocument/2006/customXml" ds:itemID="{6B326A90-E0DA-4FE2-B8C8-DA94FE4795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24d2b90-11f2-4fdf-990a-54fa46247cf8"/>
    <ds:schemaRef ds:uri="b817b00b-f121-400f-976b-40959b1c7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4CE7CF-F8B7-4FA1-A825-67BF7E921949}">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348</TotalTime>
  <Words>5884</Words>
  <Application>Microsoft Office PowerPoint</Application>
  <PresentationFormat>Widescreen</PresentationFormat>
  <Paragraphs>581</Paragraphs>
  <Slides>30</Slides>
  <Notes>25</Notes>
  <HiddenSlides>1</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30</vt:i4>
      </vt:variant>
    </vt:vector>
  </HeadingPairs>
  <TitlesOfParts>
    <vt:vector size="47" baseType="lpstr">
      <vt:lpstr>.PingFang SC Regular</vt:lpstr>
      <vt:lpstr>Aptos</vt:lpstr>
      <vt:lpstr>Aptos_MSFontService</vt:lpstr>
      <vt:lpstr>Arial</vt:lpstr>
      <vt:lpstr>Calibri</vt:lpstr>
      <vt:lpstr>Courier New</vt:lpstr>
      <vt:lpstr>Segoe Sans Display</vt:lpstr>
      <vt:lpstr>Segoe Sans Display Semibold</vt:lpstr>
      <vt:lpstr>Segoe Sans Text</vt:lpstr>
      <vt:lpstr>Segoe UI</vt:lpstr>
      <vt:lpstr>Segoe UI Light</vt:lpstr>
      <vt:lpstr>Segoe UI Semibold</vt:lpstr>
      <vt:lpstr>Segoe UI Semilight</vt:lpstr>
      <vt:lpstr>SegoeUIVariable</vt:lpstr>
      <vt:lpstr>System Font Regular</vt:lpstr>
      <vt:lpstr>Wingdings</vt:lpstr>
      <vt:lpstr>M365 Copilot Theme</vt:lpstr>
      <vt:lpstr>Start here</vt:lpstr>
      <vt:lpstr>Microsoft 365 Copilot Implementation Guide for Small and Medium Business</vt:lpstr>
      <vt:lpstr>Table of contents</vt:lpstr>
      <vt:lpstr>Microsoft 365 Copilot implementation</vt:lpstr>
      <vt:lpstr>Essentials for Copilot success</vt:lpstr>
      <vt:lpstr>Microsoft 365 Copilot</vt:lpstr>
      <vt:lpstr>Video</vt:lpstr>
      <vt:lpstr>Ensure appropriate Data Security controls are in place Security and compliance for Microsoft 365 Copilot in SMB </vt:lpstr>
      <vt:lpstr>Setup guide</vt:lpstr>
      <vt:lpstr>Reference: Ensure foundations are set with Microsoft 365 Copilot</vt:lpstr>
      <vt:lpstr>Reference: Maximize for comprehensive security</vt:lpstr>
      <vt:lpstr>3 essentials for user enablement</vt:lpstr>
      <vt:lpstr>Who should be involved in your user enablement effort?</vt:lpstr>
      <vt:lpstr>Secure exec sponsorship</vt:lpstr>
      <vt:lpstr>Identify Flight Crew team members</vt:lpstr>
      <vt:lpstr>Keys to user enablement success</vt:lpstr>
      <vt:lpstr>Onboard &amp; engage Lay the foundation for continuous learning and an intelligent progression of AI skills</vt:lpstr>
      <vt:lpstr>Identify key scenarios and users</vt:lpstr>
      <vt:lpstr>AI transformation roadmap</vt:lpstr>
      <vt:lpstr>Build your Community of Practice</vt:lpstr>
      <vt:lpstr>Workday efficiencies with Copilot</vt:lpstr>
      <vt:lpstr>Differentiating between chat experiences Work vs. web </vt:lpstr>
      <vt:lpstr>Prompt Ingredients</vt:lpstr>
      <vt:lpstr>Top 10 to "Try First"</vt:lpstr>
      <vt:lpstr>Deliver impact: Analyze usage reports</vt:lpstr>
      <vt:lpstr>Extend &amp; optimize: Design, build, and deploy custom agents</vt:lpstr>
      <vt:lpstr>Extend &amp; optimize: Build your own agents</vt:lpstr>
      <vt:lpstr>Security and compliance add-ons available for Business Premium</vt:lpstr>
      <vt:lpstr>Copilot and Microsoft 365 SMB Community</vt:lpstr>
      <vt:lpstr>Copilot for Small and Medium Business resources on Microsoft Adoption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Jessie Hwang (MCAG)</cp:lastModifiedBy>
  <cp:revision>107</cp:revision>
  <dcterms:created xsi:type="dcterms:W3CDTF">2024-06-24T21:59:29Z</dcterms:created>
  <dcterms:modified xsi:type="dcterms:W3CDTF">2025-04-23T16:08:46Z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0x010100CAB4D63BEF6CE74A98DE71B79A4EFA2E</vt:lpwstr>
  </property>
  <property fmtid="{D5CDD505-2E9C-101B-9397-08002B2CF9AE}" pid="3" name="MediaServiceImageTags">
    <vt:lpwstr/>
  </property>
</Properties>
</file>