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476" r:id="rId4"/>
  </p:sldMasterIdLst>
  <p:notesMasterIdLst>
    <p:notesMasterId r:id="rId21"/>
  </p:notesMasterIdLst>
  <p:sldIdLst>
    <p:sldId id="2147481815" r:id="rId5"/>
    <p:sldId id="360" r:id="rId6"/>
    <p:sldId id="270" r:id="rId7"/>
    <p:sldId id="267" r:id="rId8"/>
    <p:sldId id="2147481812" r:id="rId9"/>
    <p:sldId id="268" r:id="rId10"/>
    <p:sldId id="2147481810" r:id="rId11"/>
    <p:sldId id="271" r:id="rId12"/>
    <p:sldId id="269" r:id="rId13"/>
    <p:sldId id="2147481792" r:id="rId14"/>
    <p:sldId id="272" r:id="rId15"/>
    <p:sldId id="273" r:id="rId16"/>
    <p:sldId id="2147481793" r:id="rId17"/>
    <p:sldId id="2147481811" r:id="rId18"/>
    <p:sldId id="2147481801" r:id="rId19"/>
    <p:sldId id="274"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7C17A019-B9B4-4086-BE30-F8B837E71AE0}">
          <p14:sldIdLst>
            <p14:sldId id="2147481815"/>
            <p14:sldId id="360"/>
            <p14:sldId id="270"/>
            <p14:sldId id="267"/>
            <p14:sldId id="2147481812"/>
            <p14:sldId id="268"/>
            <p14:sldId id="2147481810"/>
            <p14:sldId id="271"/>
            <p14:sldId id="269"/>
          </p14:sldIdLst>
        </p14:section>
        <p14:section name="Agent Builder in Copilot Chat" id="{8C6B3C6B-14D1-4242-A8F8-1DAF1D4CFDB2}">
          <p14:sldIdLst>
            <p14:sldId id="2147481792"/>
            <p14:sldId id="272"/>
            <p14:sldId id="273"/>
          </p14:sldIdLst>
        </p14:section>
        <p14:section name="Agent Builder in SharePoint" id="{C50446A5-2272-4C7A-A7E1-15033BD862E3}">
          <p14:sldIdLst>
            <p14:sldId id="2147481793"/>
            <p14:sldId id="2147481811"/>
          </p14:sldIdLst>
        </p14:section>
        <p14:section name="Copilot Studio" id="{4BD3A3BF-94CC-401F-99EE-0C9C6F368DAB}">
          <p14:sldIdLst>
            <p14:sldId id="2147481801"/>
            <p14:sldId id="274"/>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7028601-0729-5D14-4BCD-4F77A1ECBBE3}" name="Penny Garrett" initials="PG" userId="S::pennygarrett@microsoft.com::1f6afa75-b535-4cc5-9f63-e5047008dd3e" providerId="AD"/>
  <p188:author id="{A3642402-5B8E-A592-F38E-F71B94356A18}" name="James Milford" initials="JM" userId="S::jamesmi@microsoft.com::e6b7b649-018c-4cdd-8aa4-b8d14341c90d" providerId="AD"/>
  <p188:author id="{2780DA18-5CD9-17C0-5844-2C0C5A21867A}" name="Jan Aarre" initials="JA" userId="S::jana@microsoft.com::63b56a17-96a4-4d4b-9c6b-031231306ec4" providerId="AD"/>
  <p188:author id="{454A6B27-8AF8-1E4E-12DA-D22F997F42FA}" name="Mark DeRosia" initials="MD" userId="S::maderosi@microsoft.com::000a5886-e040-48a1-8abc-eec67d448b7e" providerId="AD"/>
  <p188:author id="{0531392E-A5DF-BBF0-70C7-610272F7DC87}" name="Jyoti Rathod" initials="JR" userId="S::jyrathod@microsoft.com::9b91ecaf-5f8a-4a12-a9c9-51a52c265f69" providerId="AD"/>
  <p188:author id="{6A06D234-C7D9-3E7D-DD5A-9353ABDABBD7}" name="Kristi Taylor" initials="KT" userId="S::krtaylor@microsoft.com::f3e502d2-450f-4e32-a6ef-8eb8dad24506" providerId="AD"/>
  <p188:author id="{42827239-A550-492D-1576-CE1DCACE4914}" name="Daryl Schaal (SYNAXIS CORPORATION)" initials="DS" userId="S::v-darsch@microsoft.com::a951ecaa-969a-4477-a8c9-df0dfa026182" providerId="AD"/>
  <p188:author id="{39CCD650-A9D2-AFB1-91FE-FBA52202C897}" name="Daryl Schaal" initials="DS" userId="S::daryl.schaal@piedmontconsultants.com::62dc53c3-c3a2-4d5f-a7fa-d4aca2f1d062" providerId="AD"/>
  <p188:author id="{3B0E6E6A-7116-8C5A-ACAC-2DE21A7306D0}" name="Kristie Atwood" initials="KA" userId="S::kristiea@microsoft.com::f6d27e25-0cd2-4cdb-bfef-cf0808cefdcf" providerId="AD"/>
  <p188:author id="{1892C96A-FA31-0499-9A88-B614615156B3}" name="Adam Gernon" initials="AG" userId="S::adamgernon@microsoft.com::91c4ff1b-64a2-4946-b94c-f34ab1506771" providerId="AD"/>
  <p188:author id="{94457F74-E6CE-EF2F-C65B-BD81B3CA1F7B}" name="Jed Brown" initials="JB" userId="S::brownjed@microsoft.com::c9fe78b8-cfc2-4d84-9e10-9431098ae8d0" providerId="AD"/>
  <p188:author id="{25603C7F-40F4-31AD-9CDF-58CA4F140E6A}" name="Nydia Cavazos" initials="NC" userId="S::nycavazo@microsoft.com::4f8ab957-8904-40fc-a20a-5e281671e7ca" providerId="AD"/>
  <p188:author id="{3721F385-E9B3-38CD-FBD0-33A844E33DDE}" name="Herain Oberoi" initials="HO" userId="S::herainoberoi@microsoft.com::82dce8ad-b476-4317-ad3d-e65cff7f4555" providerId="AD"/>
  <p188:author id="{18B0BF87-7E50-88B8-05F0-1A47EF3BE201}" name="Sherri Hoy" initials="SH" userId="S::sherylh@microsoft.com::17e55ae1-ae74-4e34-a6a9-b9148225f1b9" providerId="AD"/>
  <p188:author id="{1FDB258B-9A64-FFCC-3643-D260BBFB3383}" name="Olga Gordon" initials="" userId="S::ogordon@microsoft.com::102a02ab-8cd3-475b-8633-7a419b8c421c" providerId="AD"/>
  <p188:author id="{779AB196-0454-457E-8570-933D47FD9921}" name="Alexis Kinzelin" initials="AK" userId="S::aleki@microsoft.com::e9f19f77-3c43-45b4-aa40-e880244cb77c" providerId="AD"/>
  <p188:author id="{029BBA9C-7C8E-D4FC-419B-D07A082BA1CE}" name="Tina Ying" initials="TY" userId="S::juying@microsoft.com::1da9fe39-9117-4426-a723-84e692e91d64" providerId="AD"/>
  <p188:author id="{2BDABFA7-42D8-E004-E91C-93EEC5C6948A}" name="Rachel Wood" initials="RW" userId="S::racwood@microsoft.com::6d9fbd8d-5d31-411f-a256-18a03a3cc732" providerId="AD"/>
  <p188:author id="{272C96AB-DF7A-A9B8-E8D7-48AA065863EA}" name="Betsy Linares" initials="BL" userId="S::betsylinares@microsoft.com::86f1bcd2-9700-40d1-94df-cb60f6d45b45" providerId="AD"/>
  <p188:author id="{F7817CB4-C1FC-07B0-08A7-4802814EC0F0}" name="Alex Pozin" initials="AP" userId="S::alexpozin@microsoft.com::41364d21-b8fe-4f09-9e65-a310296a1330" providerId="AD"/>
  <p188:author id="{3A8526B5-0368-298F-90E8-91BD51925C6D}" name="Niranjan Deo" initials="ND" userId="S::nideo@microsoft.com::3dd48659-d0d4-4a4b-a14a-cc4202f2b8d5" providerId="AD"/>
  <p188:author id="{062BE5C4-39BA-907B-A15A-7DBF37562169}" name="Corinne Waldie" initials="CW" userId="S::cowaldie@microsoft.com::63b26dcd-a9e9-47b8-96e8-28aab6c98661" providerId="AD"/>
  <p188:author id="{1BC2F4CE-3C80-492C-D14E-EEF19A5EF333}" name="Ronil Dhruva" initials="" userId="S::ronild@microsoft.com::e86324fd-d4bb-4ee4-b1f5-923ce6ca6051" providerId="AD"/>
  <p188:author id="{7D805ED0-CC34-EC50-B643-A4209F281986}" name="Erica Toelle" initials="ET" userId="S::ericatoelle@microsoft.com::3a962892-ca66-497b-aac9-a2052a480eb5" providerId="AD"/>
  <p188:author id="{D692B6D8-FF00-2ACC-F9EE-6B79EDFE8A98}" name="Suzanna Zhuang" initials="SZ" userId="S::suzanz@microsoft.com::636c2c54-daab-484b-b682-88e556929dfe" providerId="AD"/>
  <p188:author id="{B478B7DB-3BCD-3270-C81A-711446A094EC}" name="Chris DePalma" initials="CD" userId="S::chridep@microsoft.com::fe23ebef-fd52-4b66-bbe4-8532ab693a8c" providerId="AD"/>
  <p188:author id="{9EC259FE-7DCD-636E-521F-92E6FB2A4DEF}" name="Samer Baroudi" initials="" userId="S::samerbaroudi@microsoft.com::4fe9f403-e326-4d42-ae8f-f06ef9096e5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030A0"/>
    <a:srgbClr val="613BA1"/>
    <a:srgbClr val="F4F3F5"/>
    <a:srgbClr val="1C1C1C"/>
    <a:srgbClr val="F8F8F8"/>
    <a:srgbClr val="EAEAEA"/>
    <a:srgbClr val="000000"/>
    <a:srgbClr val="FFFFFF"/>
    <a:srgbClr val="D59DFF"/>
    <a:srgbClr val="0078D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0181907-D7C9-4F03-A268-58D09633F5A0}" v="79" dt="2025-04-22T22:14:45.395"/>
    <p1510:client id="{12F199E6-EEED-7102-EC9C-688B1C78FF32}" v="18" dt="2025-04-22T22:15:52.41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36" d="100"/>
          <a:sy n="136" d="100"/>
        </p:scale>
        <p:origin x="1148" y="30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8/10/relationships/authors" Targe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39DB41F-0EF3-4F46-89FC-17AE2904FF42}" type="datetimeFigureOut">
              <a:rPr lang="en-AU" smtClean="0"/>
              <a:t>23/04/2025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9E26232-6DE1-40A5-9DEF-49D9C74AA685}" type="slidenum">
              <a:rPr lang="en-AU" smtClean="0"/>
              <a:t>‹#›</a:t>
            </a:fld>
            <a:endParaRPr lang="en-AU"/>
          </a:p>
        </p:txBody>
      </p:sp>
    </p:spTree>
    <p:extLst>
      <p:ext uri="{BB962C8B-B14F-4D97-AF65-F5344CB8AC3E}">
        <p14:creationId xmlns:p14="http://schemas.microsoft.com/office/powerpoint/2010/main" val="991143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75220D-B12F-9DC9-CA25-D140C28257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7532AF-A527-62E5-E809-049B2F21E1A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BCD6E50-D145-90C4-2E9F-DE1600D46CFC}"/>
              </a:ext>
            </a:extLst>
          </p:cNvPr>
          <p:cNvSpPr>
            <a:spLocks noGrp="1"/>
          </p:cNvSpPr>
          <p:nvPr>
            <p:ph type="body" idx="1"/>
          </p:nvPr>
        </p:nvSpPr>
        <p:spPr/>
        <p:txBody>
          <a:bodyPr/>
          <a:lstStyle/>
          <a:p>
            <a:endParaRPr lang="en-US" sz="850">
              <a:cs typeface="Segoe Sans Display"/>
            </a:endParaRPr>
          </a:p>
        </p:txBody>
      </p:sp>
      <p:sp>
        <p:nvSpPr>
          <p:cNvPr id="4" name="Slide Number Placeholder 3">
            <a:extLst>
              <a:ext uri="{FF2B5EF4-FFF2-40B4-BE49-F238E27FC236}">
                <a16:creationId xmlns:a16="http://schemas.microsoft.com/office/drawing/2014/main" id="{0F8124B0-9C16-58C4-6C30-888FFEE55CEF}"/>
              </a:ext>
            </a:extLst>
          </p:cNvPr>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AB6DBA25-EEB1-46C0-8126-D5B74A701FA7}" type="slidenum">
              <a:rPr kumimoji="0" lang="en-US" sz="1200" b="0" i="0" u="none" strike="noStrike" kern="1200" cap="none" spc="0" normalizeH="0" baseline="0" noProof="0" smtClean="0">
                <a:ln>
                  <a:noFill/>
                </a:ln>
                <a:solidFill>
                  <a:prstClr val="black"/>
                </a:solidFill>
                <a:effectLst/>
                <a:uLnTx/>
                <a:uFillTx/>
                <a:latin typeface="Segoe Sans Display" pitchFamily="2"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Segoe Sans Display" pitchFamily="2" charset="0"/>
              <a:ea typeface="+mn-ea"/>
              <a:cs typeface="+mn-cs"/>
            </a:endParaRPr>
          </a:p>
        </p:txBody>
      </p:sp>
    </p:spTree>
    <p:extLst>
      <p:ext uri="{BB962C8B-B14F-4D97-AF65-F5344CB8AC3E}">
        <p14:creationId xmlns:p14="http://schemas.microsoft.com/office/powerpoint/2010/main" val="31730232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49861C-3C7C-097C-4FA4-B32E080ACB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17EEC55-83F9-509F-9A86-2EDD749C1D9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ACD2A16-295A-84C0-C61D-159F1A25952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p:txBody>
      </p:sp>
      <p:sp>
        <p:nvSpPr>
          <p:cNvPr id="4" name="Header Placeholder 3">
            <a:extLst>
              <a:ext uri="{FF2B5EF4-FFF2-40B4-BE49-F238E27FC236}">
                <a16:creationId xmlns:a16="http://schemas.microsoft.com/office/drawing/2014/main" id="{B5B5F41B-5CFB-1CBA-72E6-370983C3D048}"/>
              </a:ext>
            </a:extLst>
          </p:cNvPr>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a:extLst>
              <a:ext uri="{FF2B5EF4-FFF2-40B4-BE49-F238E27FC236}">
                <a16:creationId xmlns:a16="http://schemas.microsoft.com/office/drawing/2014/main" id="{D6E92B3C-5E0E-7EFF-D37D-D4CCC9B98691}"/>
              </a:ext>
            </a:extLst>
          </p:cNvPr>
          <p:cNvSpPr>
            <a:spLocks noGrp="1"/>
          </p:cNvSpPr>
          <p:nvPr>
            <p:ph type="ftr" sz="quarter" idx="4"/>
          </p:nvPr>
        </p:nvSpPr>
        <p:spPr/>
        <p:txBody>
          <a:bodyPr/>
          <a:lstStyle/>
          <a:p>
            <a:pPr marL="582359" marR="0" lvl="0" indent="0" algn="l" defTabSz="931467"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734C76D0-6EFC-0CA0-8552-BBB8F87EB940}"/>
              </a:ext>
            </a:extLst>
          </p:cNvPr>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4/23/2025 9:04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a:extLst>
              <a:ext uri="{FF2B5EF4-FFF2-40B4-BE49-F238E27FC236}">
                <a16:creationId xmlns:a16="http://schemas.microsoft.com/office/drawing/2014/main" id="{183A16EA-FE07-E582-A036-6DDF2E3BCECB}"/>
              </a:ext>
            </a:extLst>
          </p:cNvPr>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3173983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74FEA6-3470-D739-94C0-F4D61A6A24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9D6CA0-BC7F-0984-19CA-06A8661672B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930DBE9-E992-5F56-2B2D-55862661185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p:txBody>
      </p:sp>
      <p:sp>
        <p:nvSpPr>
          <p:cNvPr id="4" name="Header Placeholder 3">
            <a:extLst>
              <a:ext uri="{FF2B5EF4-FFF2-40B4-BE49-F238E27FC236}">
                <a16:creationId xmlns:a16="http://schemas.microsoft.com/office/drawing/2014/main" id="{8D82DB39-F693-6DF3-2FA8-275B1AFDE6D3}"/>
              </a:ext>
            </a:extLst>
          </p:cNvPr>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a:extLst>
              <a:ext uri="{FF2B5EF4-FFF2-40B4-BE49-F238E27FC236}">
                <a16:creationId xmlns:a16="http://schemas.microsoft.com/office/drawing/2014/main" id="{5BE28018-16EC-3D44-A0A4-D547714A9813}"/>
              </a:ext>
            </a:extLst>
          </p:cNvPr>
          <p:cNvSpPr>
            <a:spLocks noGrp="1"/>
          </p:cNvSpPr>
          <p:nvPr>
            <p:ph type="ftr" sz="quarter" idx="4"/>
          </p:nvPr>
        </p:nvSpPr>
        <p:spPr/>
        <p:txBody>
          <a:bodyPr/>
          <a:lstStyle/>
          <a:p>
            <a:pPr marL="582359" marR="0" lvl="0" indent="0" algn="l" defTabSz="931467"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BCA2D860-922B-D5E6-DC57-A47B7F43CC76}"/>
              </a:ext>
            </a:extLst>
          </p:cNvPr>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4/23/2025 9:04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a:extLst>
              <a:ext uri="{FF2B5EF4-FFF2-40B4-BE49-F238E27FC236}">
                <a16:creationId xmlns:a16="http://schemas.microsoft.com/office/drawing/2014/main" id="{933B0B14-0BCE-89F5-CB44-CAF0E304B660}"/>
              </a:ext>
            </a:extLst>
          </p:cNvPr>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1640192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Additional resources – </a:t>
            </a:r>
          </a:p>
          <a:p>
            <a:pPr marL="171450" indent="-171450">
              <a:buFont typeface="Arial" panose="020B0604020202020204" pitchFamily="34" charset="0"/>
              <a:buChar char="•"/>
            </a:pPr>
            <a:r>
              <a:rPr lang="en-US"/>
              <a:t>SharePoint agents </a:t>
            </a:r>
            <a:r>
              <a:rPr lang="en-US" err="1"/>
              <a:t>Quickstart</a:t>
            </a:r>
            <a:r>
              <a:rPr lang="en-US"/>
              <a:t> Guide - https://aka.ms/SharePointagents/QuickStartGuide </a:t>
            </a:r>
          </a:p>
          <a:p>
            <a:pPr marL="171450" indent="-171450">
              <a:buFont typeface="Arial" panose="020B0604020202020204" pitchFamily="34" charset="0"/>
              <a:buChar char="•"/>
            </a:pPr>
            <a:r>
              <a:rPr lang="en-US"/>
              <a:t>SharePoint agents click-through demo - https://aka.ms/SharePoint/Demo</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11EAE3-013A-4F73-8174-14C48CD2D868}"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2930878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11EAE3-013A-4F73-8174-14C48CD2D868}"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84724689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_Gradient_Orange">
    <p:bg>
      <p:bgPr>
        <a:solidFill>
          <a:schemeClr val="bg1"/>
        </a:solidFill>
        <a:effectLst/>
      </p:bgPr>
    </p:bg>
    <p:spTree>
      <p:nvGrpSpPr>
        <p:cNvPr id="1" name=""/>
        <p:cNvGrpSpPr/>
        <p:nvPr/>
      </p:nvGrpSpPr>
      <p:grpSpPr>
        <a:xfrm>
          <a:off x="0" y="0"/>
          <a:ext cx="0" cy="0"/>
          <a:chOff x="0" y="0"/>
          <a:chExt cx="0" cy="0"/>
        </a:xfrm>
      </p:grpSpPr>
      <p:pic>
        <p:nvPicPr>
          <p:cNvPr id="4" name="Picture 3" descr="A close-up of a computer screen&#10;&#10;Description automatically generated">
            <a:extLst>
              <a:ext uri="{FF2B5EF4-FFF2-40B4-BE49-F238E27FC236}">
                <a16:creationId xmlns:a16="http://schemas.microsoft.com/office/drawing/2014/main" id="{7020DBFF-DB44-B99E-54B6-E7345800056C}"/>
              </a:ext>
            </a:extLst>
          </p:cNvPr>
          <p:cNvPicPr>
            <a:picLocks noChangeAspect="1"/>
          </p:cNvPicPr>
          <p:nvPr userDrawn="1"/>
        </p:nvPicPr>
        <p:blipFill rotWithShape="1">
          <a:blip r:embed="rId2"/>
          <a:srcRect l="8617" r="18611" b="27229"/>
          <a:stretch/>
        </p:blipFill>
        <p:spPr>
          <a:xfrm>
            <a:off x="0" y="0"/>
            <a:ext cx="12192000" cy="6858000"/>
          </a:xfrm>
          <a:prstGeom prst="rect">
            <a:avLst/>
          </a:prstGeom>
        </p:spPr>
      </p:pic>
      <p:sp>
        <p:nvSpPr>
          <p:cNvPr id="5" name="Rectangle 4">
            <a:extLst>
              <a:ext uri="{FF2B5EF4-FFF2-40B4-BE49-F238E27FC236}">
                <a16:creationId xmlns:a16="http://schemas.microsoft.com/office/drawing/2014/main" id="{CBB0EE32-922D-69B4-844B-F2855033F81A}"/>
              </a:ext>
            </a:extLst>
          </p:cNvPr>
          <p:cNvSpPr/>
          <p:nvPr userDrawn="1"/>
        </p:nvSpPr>
        <p:spPr bwMode="auto">
          <a:xfrm>
            <a:off x="-1" y="0"/>
            <a:ext cx="9491241" cy="6858000"/>
          </a:xfrm>
          <a:prstGeom prst="rect">
            <a:avLst/>
          </a:prstGeom>
          <a:gradFill>
            <a:gsLst>
              <a:gs pos="53000">
                <a:srgbClr val="FFF8F3">
                  <a:alpha val="52009"/>
                </a:srgbClr>
              </a:gs>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7" name="MS logo gray - EMF">
            <a:extLst>
              <a:ext uri="{FF2B5EF4-FFF2-40B4-BE49-F238E27FC236}">
                <a16:creationId xmlns:a16="http://schemas.microsoft.com/office/drawing/2014/main" id="{1A134BE8-0BA3-4A4E-8C07-9127207B8A2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2" name="Title 1">
            <a:extLst>
              <a:ext uri="{FF2B5EF4-FFF2-40B4-BE49-F238E27FC236}">
                <a16:creationId xmlns:a16="http://schemas.microsoft.com/office/drawing/2014/main" id="{589FF709-91C1-4573-83A1-5F07DB1F5083}"/>
              </a:ext>
            </a:extLst>
          </p:cNvPr>
          <p:cNvSpPr>
            <a:spLocks noGrp="1"/>
          </p:cNvSpPr>
          <p:nvPr>
            <p:ph type="title" hasCustomPrompt="1"/>
          </p:nvPr>
        </p:nvSpPr>
        <p:spPr>
          <a:xfrm>
            <a:off x="569912" y="2769057"/>
            <a:ext cx="8193024" cy="1231106"/>
          </a:xfrm>
          <a:noFill/>
        </p:spPr>
        <p:txBody>
          <a:bodyPr wrap="square" lIns="0" tIns="0" rIns="0" bIns="0" anchor="b" anchorCtr="0">
            <a:spAutoFit/>
          </a:bodyPr>
          <a:lstStyle>
            <a:lvl1pPr>
              <a:defRPr sz="4000" b="0" i="0" spc="-50" baseline="0">
                <a:solidFill>
                  <a:schemeClr val="tx1"/>
                </a:solidFill>
                <a:latin typeface="+mj-lt"/>
                <a:cs typeface="Segoe UI" panose="020B0502040204020203" pitchFamily="34" charset="0"/>
              </a:defRPr>
            </a:lvl1pPr>
          </a:lstStyle>
          <a:p>
            <a:r>
              <a:rPr lang="en-US"/>
              <a:t>Event name or </a:t>
            </a:r>
            <a:br>
              <a:rPr lang="en-US"/>
            </a:br>
            <a:r>
              <a:rPr lang="en-US"/>
              <a:t>presentation title </a:t>
            </a:r>
          </a:p>
        </p:txBody>
      </p:sp>
      <p:sp>
        <p:nvSpPr>
          <p:cNvPr id="3" name="Subtitle">
            <a:extLst>
              <a:ext uri="{FF2B5EF4-FFF2-40B4-BE49-F238E27FC236}">
                <a16:creationId xmlns:a16="http://schemas.microsoft.com/office/drawing/2014/main" id="{AA1ADBE6-5E29-7A6B-E210-597F443C7BFA}"/>
              </a:ext>
            </a:extLst>
          </p:cNvPr>
          <p:cNvSpPr>
            <a:spLocks noGrp="1"/>
          </p:cNvSpPr>
          <p:nvPr>
            <p:ph type="body" sz="quarter" idx="12" hasCustomPrompt="1"/>
          </p:nvPr>
        </p:nvSpPr>
        <p:spPr>
          <a:xfrm>
            <a:off x="582042" y="4215827"/>
            <a:ext cx="8193024" cy="246888"/>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Speaker name or subtitle</a:t>
            </a:r>
          </a:p>
        </p:txBody>
      </p:sp>
      <p:sp>
        <p:nvSpPr>
          <p:cNvPr id="9" name="Text Placeholder 4">
            <a:extLst>
              <a:ext uri="{FF2B5EF4-FFF2-40B4-BE49-F238E27FC236}">
                <a16:creationId xmlns:a16="http://schemas.microsoft.com/office/drawing/2014/main" id="{9D791B19-58A7-CCC1-7E59-596D25308565}"/>
              </a:ext>
            </a:extLst>
          </p:cNvPr>
          <p:cNvSpPr>
            <a:spLocks noGrp="1"/>
          </p:cNvSpPr>
          <p:nvPr>
            <p:ph type="body" sz="quarter" idx="13" hasCustomPrompt="1"/>
          </p:nvPr>
        </p:nvSpPr>
        <p:spPr>
          <a:xfrm>
            <a:off x="582042" y="6446520"/>
            <a:ext cx="1645920" cy="153888"/>
          </a:xfrm>
          <a:prstGeom prst="rect">
            <a:avLst/>
          </a:prstGeom>
          <a:noFill/>
        </p:spPr>
        <p:txBody>
          <a:bodyPr wrap="square" lIns="0" tIns="0" rIns="0" bIns="0">
            <a:spAutoFit/>
          </a:bodyPr>
          <a:lstStyle>
            <a:lvl1pPr marL="0" indent="0">
              <a:spcBef>
                <a:spcPts val="0"/>
              </a:spcBef>
              <a:buNone/>
              <a:defRPr sz="1000" spc="0" baseline="0">
                <a:solidFill>
                  <a:schemeClr val="tx1"/>
                </a:solidFill>
                <a:latin typeface="+mn-lt"/>
                <a:cs typeface="Segoe UI" panose="020B0502040204020203" pitchFamily="34" charset="0"/>
              </a:defRPr>
            </a:lvl1pPr>
          </a:lstStyle>
          <a:p>
            <a:pPr lvl="0"/>
            <a:r>
              <a:rPr lang="en-US"/>
              <a:t>Date</a:t>
            </a:r>
          </a:p>
        </p:txBody>
      </p:sp>
      <p:sp>
        <p:nvSpPr>
          <p:cNvPr id="11" name="TextBox 10">
            <a:extLst>
              <a:ext uri="{FF2B5EF4-FFF2-40B4-BE49-F238E27FC236}">
                <a16:creationId xmlns:a16="http://schemas.microsoft.com/office/drawing/2014/main" id="{79D24C9A-89BC-97E2-72D1-CB264F76EC90}"/>
              </a:ext>
            </a:extLst>
          </p:cNvPr>
          <p:cNvSpPr txBox="1"/>
          <p:nvPr userDrawn="1"/>
        </p:nvSpPr>
        <p:spPr>
          <a:xfrm>
            <a:off x="2471054" y="6446520"/>
            <a:ext cx="3143489" cy="153888"/>
          </a:xfrm>
          <a:prstGeom prst="rect">
            <a:avLst/>
          </a:prstGeom>
          <a:noFill/>
        </p:spPr>
        <p:txBody>
          <a:bodyPr wrap="none" lIns="0" tIns="0" rIns="0" bIns="0" rtlCol="0">
            <a:spAutoFit/>
          </a:bodyPr>
          <a:lstStyle/>
          <a:p>
            <a:pPr marL="0" marR="0" lvl="0" indent="0" algn="l" defTabSz="932742" rtl="0" eaLnBrk="1" fontAlgn="auto" latinLnBrk="0" hangingPunct="1">
              <a:lnSpc>
                <a:spcPct val="100000"/>
              </a:lnSpc>
              <a:spcBef>
                <a:spcPts val="0"/>
              </a:spcBef>
              <a:spcAft>
                <a:spcPts val="0"/>
              </a:spcAft>
              <a:buClrTx/>
              <a:buSzPct val="90000"/>
              <a:buFont typeface="Arial" panose="020B0604020202020204" pitchFamily="34" charset="0"/>
              <a:buNone/>
              <a:tabLst/>
              <a:defRPr/>
            </a:pPr>
            <a:r>
              <a:rPr lang="en-US" sz="1000" kern="1200" spc="0" baseline="0">
                <a:solidFill>
                  <a:schemeClr val="tx1"/>
                </a:solidFill>
                <a:latin typeface="+mn-lt"/>
                <a:ea typeface="+mn-ea"/>
                <a:cs typeface="Segoe UI" panose="020B0502040204020203" pitchFamily="34" charset="0"/>
              </a:rPr>
              <a:t>© Copyright Microsoft Corporation. All rights reserved. </a:t>
            </a:r>
          </a:p>
        </p:txBody>
      </p:sp>
    </p:spTree>
    <p:extLst>
      <p:ext uri="{BB962C8B-B14F-4D97-AF65-F5344CB8AC3E}">
        <p14:creationId xmlns:p14="http://schemas.microsoft.com/office/powerpoint/2010/main" val="13549226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cSld name="Title Only - left s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4" y="2875002"/>
            <a:ext cx="4127692" cy="110799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4195754496"/>
      </p:ext>
    </p:extLst>
  </p:cSld>
  <p:clrMapOvr>
    <a:masterClrMapping/>
  </p:clrMapOvr>
  <p:transition>
    <p:fade/>
  </p:transition>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userDrawn="1">
  <p:cSld name="19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6740" y="457200"/>
            <a:ext cx="11018520" cy="492443"/>
          </a:xfrm>
        </p:spPr>
        <p:txBody>
          <a:bodyPr vert="horz" wrap="square" lIns="0" tIns="0" rIns="0" bIns="0" rtlCol="0" anchor="t">
            <a:spAutoFit/>
          </a:bodyPr>
          <a:lstStyle>
            <a:lvl1pPr>
              <a:defRPr lang="en-US" sz="3200" dirty="0">
                <a:solidFill>
                  <a:schemeClr val="tx1"/>
                </a:solidFill>
              </a:defRPr>
            </a:lvl1pPr>
          </a:lstStyle>
          <a:p>
            <a:pPr marL="0" lvl="0"/>
            <a:endParaRPr lang="en-US"/>
          </a:p>
        </p:txBody>
      </p:sp>
      <p:sp>
        <p:nvSpPr>
          <p:cNvPr id="4" name="Slide Number Placeholder 5">
            <a:extLst>
              <a:ext uri="{FF2B5EF4-FFF2-40B4-BE49-F238E27FC236}">
                <a16:creationId xmlns:a16="http://schemas.microsoft.com/office/drawing/2014/main" id="{5225D100-8A9D-19CD-62CD-EEF5535FBB1D}"/>
              </a:ext>
            </a:extLst>
          </p:cNvPr>
          <p:cNvSpPr>
            <a:spLocks noGrp="1"/>
          </p:cNvSpPr>
          <p:nvPr>
            <p:ph type="sldNum" sz="quarter" idx="4"/>
          </p:nvPr>
        </p:nvSpPr>
        <p:spPr>
          <a:xfrm>
            <a:off x="11738235" y="6578957"/>
            <a:ext cx="247650" cy="123111"/>
          </a:xfrm>
          <a:prstGeom prst="rect">
            <a:avLst/>
          </a:prstGeom>
        </p:spPr>
        <p:txBody>
          <a:bodyPr vert="horz" wrap="square" lIns="0" tIns="0" rIns="0" bIns="0" rtlCol="0" anchor="ctr">
            <a:spAutoFit/>
          </a:bodyPr>
          <a:lstStyle>
            <a:lvl1pPr algn="ctr">
              <a:defRPr sz="800">
                <a:solidFill>
                  <a:schemeClr val="tx1"/>
                </a:solidFill>
              </a:defRPr>
            </a:lvl1pPr>
          </a:lstStyle>
          <a:p>
            <a:fld id="{CC0151E6-08A3-4246-B91A-F3551DAD1FF4}" type="slidenum">
              <a:rPr lang="en-IN" smtClean="0"/>
              <a:pPr/>
              <a:t>‹#›</a:t>
            </a:fld>
            <a:endParaRPr lang="en-IN"/>
          </a:p>
        </p:txBody>
      </p:sp>
    </p:spTree>
    <p:extLst>
      <p:ext uri="{BB962C8B-B14F-4D97-AF65-F5344CB8AC3E}">
        <p14:creationId xmlns:p14="http://schemas.microsoft.com/office/powerpoint/2010/main" val="205882671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8">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0404996"/>
      </p:ext>
    </p:extLst>
  </p:cSld>
  <p:clrMapOvr>
    <a:masterClrMapping/>
  </p:clrMapOvr>
  <p:transition>
    <p:fade/>
  </p:transition>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6_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5" name="Text Placeholder 4">
            <a:extLst>
              <a:ext uri="{FF2B5EF4-FFF2-40B4-BE49-F238E27FC236}">
                <a16:creationId xmlns:a16="http://schemas.microsoft.com/office/drawing/2014/main" id="{92F8D753-D581-8D98-7561-3F1A83FEAD74}"/>
              </a:ext>
            </a:extLst>
          </p:cNvPr>
          <p:cNvSpPr>
            <a:spLocks noGrp="1"/>
          </p:cNvSpPr>
          <p:nvPr>
            <p:ph type="body" sz="quarter" idx="10" hasCustomPrompt="1"/>
          </p:nvPr>
        </p:nvSpPr>
        <p:spPr>
          <a:xfrm>
            <a:off x="588263" y="1068000"/>
            <a:ext cx="11018520" cy="276999"/>
          </a:xfrm>
        </p:spPr>
        <p:txBody>
          <a:bodyPr/>
          <a:lstStyle>
            <a:lvl1pPr marL="0" indent="0">
              <a:buNone/>
              <a:defRPr sz="1800">
                <a:latin typeface="+mj-lt"/>
              </a:defRPr>
            </a:lvl1pPr>
            <a:lvl5pPr>
              <a:defRPr/>
            </a:lvl5pPr>
          </a:lstStyle>
          <a:p>
            <a:pPr lvl="0"/>
            <a:r>
              <a:rPr lang="en-US"/>
              <a:t>Click to edit subtitle</a:t>
            </a:r>
          </a:p>
        </p:txBody>
      </p:sp>
    </p:spTree>
    <p:extLst>
      <p:ext uri="{BB962C8B-B14F-4D97-AF65-F5344CB8AC3E}">
        <p14:creationId xmlns:p14="http://schemas.microsoft.com/office/powerpoint/2010/main" val="295626021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4">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2">
          <p15:clr>
            <a:srgbClr val="5ACBF0"/>
          </p15:clr>
        </p15:guide>
        <p15:guide id="30" orient="horz" pos="288">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5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1414176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_Gradient_Orange">
    <p:bg>
      <p:bgPr>
        <a:solidFill>
          <a:schemeClr val="bg1"/>
        </a:solidFill>
        <a:effectLst/>
      </p:bgPr>
    </p:bg>
    <p:spTree>
      <p:nvGrpSpPr>
        <p:cNvPr id="1" name=""/>
        <p:cNvGrpSpPr/>
        <p:nvPr/>
      </p:nvGrpSpPr>
      <p:grpSpPr>
        <a:xfrm>
          <a:off x="0" y="0"/>
          <a:ext cx="0" cy="0"/>
          <a:chOff x="0" y="0"/>
          <a:chExt cx="0" cy="0"/>
        </a:xfrm>
      </p:grpSpPr>
      <p:pic>
        <p:nvPicPr>
          <p:cNvPr id="4" name="Picture 3" descr="A close-up of a computer screen&#10;&#10;Description automatically generated">
            <a:extLst>
              <a:ext uri="{FF2B5EF4-FFF2-40B4-BE49-F238E27FC236}">
                <a16:creationId xmlns:a16="http://schemas.microsoft.com/office/drawing/2014/main" id="{7020DBFF-DB44-B99E-54B6-E7345800056C}"/>
              </a:ext>
            </a:extLst>
          </p:cNvPr>
          <p:cNvPicPr>
            <a:picLocks noChangeAspect="1"/>
          </p:cNvPicPr>
          <p:nvPr userDrawn="1"/>
        </p:nvPicPr>
        <p:blipFill rotWithShape="1">
          <a:blip r:embed="rId2"/>
          <a:srcRect l="8617" r="18611" b="27229"/>
          <a:stretch/>
        </p:blipFill>
        <p:spPr>
          <a:xfrm>
            <a:off x="0" y="0"/>
            <a:ext cx="12192000" cy="6858000"/>
          </a:xfrm>
          <a:prstGeom prst="rect">
            <a:avLst/>
          </a:prstGeom>
        </p:spPr>
      </p:pic>
      <p:sp>
        <p:nvSpPr>
          <p:cNvPr id="5" name="Rectangle 4">
            <a:extLst>
              <a:ext uri="{FF2B5EF4-FFF2-40B4-BE49-F238E27FC236}">
                <a16:creationId xmlns:a16="http://schemas.microsoft.com/office/drawing/2014/main" id="{CBB0EE32-922D-69B4-844B-F2855033F81A}"/>
              </a:ext>
            </a:extLst>
          </p:cNvPr>
          <p:cNvSpPr/>
          <p:nvPr userDrawn="1"/>
        </p:nvSpPr>
        <p:spPr bwMode="auto">
          <a:xfrm>
            <a:off x="-1" y="0"/>
            <a:ext cx="9491241" cy="6858000"/>
          </a:xfrm>
          <a:prstGeom prst="rect">
            <a:avLst/>
          </a:prstGeom>
          <a:gradFill>
            <a:gsLst>
              <a:gs pos="53000">
                <a:srgbClr val="FFF8F3">
                  <a:alpha val="52009"/>
                </a:srgbClr>
              </a:gs>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7" name="MS logo gray - EMF">
            <a:extLst>
              <a:ext uri="{FF2B5EF4-FFF2-40B4-BE49-F238E27FC236}">
                <a16:creationId xmlns:a16="http://schemas.microsoft.com/office/drawing/2014/main" id="{1A134BE8-0BA3-4A4E-8C07-9127207B8A2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2" name="Title 1">
            <a:extLst>
              <a:ext uri="{FF2B5EF4-FFF2-40B4-BE49-F238E27FC236}">
                <a16:creationId xmlns:a16="http://schemas.microsoft.com/office/drawing/2014/main" id="{589FF709-91C1-4573-83A1-5F07DB1F5083}"/>
              </a:ext>
            </a:extLst>
          </p:cNvPr>
          <p:cNvSpPr>
            <a:spLocks noGrp="1"/>
          </p:cNvSpPr>
          <p:nvPr>
            <p:ph type="title" hasCustomPrompt="1"/>
          </p:nvPr>
        </p:nvSpPr>
        <p:spPr>
          <a:xfrm>
            <a:off x="569912" y="2769057"/>
            <a:ext cx="8193024" cy="1231106"/>
          </a:xfrm>
          <a:noFill/>
        </p:spPr>
        <p:txBody>
          <a:bodyPr wrap="square" lIns="0" tIns="0" rIns="0" bIns="0" anchor="b" anchorCtr="0">
            <a:spAutoFit/>
          </a:bodyPr>
          <a:lstStyle>
            <a:lvl1pPr>
              <a:defRPr sz="4000" b="0" i="0" spc="-50" baseline="0">
                <a:solidFill>
                  <a:schemeClr val="tx1"/>
                </a:solidFill>
                <a:latin typeface="+mj-lt"/>
                <a:cs typeface="Segoe UI" panose="020B0502040204020203" pitchFamily="34" charset="0"/>
              </a:defRPr>
            </a:lvl1pPr>
          </a:lstStyle>
          <a:p>
            <a:r>
              <a:rPr lang="en-US"/>
              <a:t>Event name or </a:t>
            </a:r>
            <a:br>
              <a:rPr lang="en-US"/>
            </a:br>
            <a:r>
              <a:rPr lang="en-US"/>
              <a:t>presentation title </a:t>
            </a:r>
          </a:p>
        </p:txBody>
      </p:sp>
    </p:spTree>
    <p:extLst>
      <p:ext uri="{BB962C8B-B14F-4D97-AF65-F5344CB8AC3E}">
        <p14:creationId xmlns:p14="http://schemas.microsoft.com/office/powerpoint/2010/main" val="397437278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Title_Gradient_Orange">
    <p:bg>
      <p:bgPr>
        <a:solidFill>
          <a:schemeClr val="bg1"/>
        </a:solidFill>
        <a:effectLst/>
      </p:bgPr>
    </p:bg>
    <p:spTree>
      <p:nvGrpSpPr>
        <p:cNvPr id="1" name=""/>
        <p:cNvGrpSpPr/>
        <p:nvPr/>
      </p:nvGrpSpPr>
      <p:grpSpPr>
        <a:xfrm>
          <a:off x="0" y="0"/>
          <a:ext cx="0" cy="0"/>
          <a:chOff x="0" y="0"/>
          <a:chExt cx="0" cy="0"/>
        </a:xfrm>
      </p:grpSpPr>
      <p:pic>
        <p:nvPicPr>
          <p:cNvPr id="4" name="Picture 3" descr="A close-up of a computer screen&#10;&#10;Description automatically generated">
            <a:extLst>
              <a:ext uri="{FF2B5EF4-FFF2-40B4-BE49-F238E27FC236}">
                <a16:creationId xmlns:a16="http://schemas.microsoft.com/office/drawing/2014/main" id="{7020DBFF-DB44-B99E-54B6-E7345800056C}"/>
              </a:ext>
            </a:extLst>
          </p:cNvPr>
          <p:cNvPicPr>
            <a:picLocks noChangeAspect="1"/>
          </p:cNvPicPr>
          <p:nvPr userDrawn="1"/>
        </p:nvPicPr>
        <p:blipFill rotWithShape="1">
          <a:blip r:embed="rId2"/>
          <a:srcRect l="8617" r="18611" b="27229"/>
          <a:stretch/>
        </p:blipFill>
        <p:spPr>
          <a:xfrm>
            <a:off x="0" y="0"/>
            <a:ext cx="12192000" cy="6858000"/>
          </a:xfrm>
          <a:prstGeom prst="rect">
            <a:avLst/>
          </a:prstGeom>
        </p:spPr>
      </p:pic>
      <p:sp>
        <p:nvSpPr>
          <p:cNvPr id="2" name="Rectangle 1">
            <a:extLst>
              <a:ext uri="{FF2B5EF4-FFF2-40B4-BE49-F238E27FC236}">
                <a16:creationId xmlns:a16="http://schemas.microsoft.com/office/drawing/2014/main" id="{68123F49-93E0-6565-D751-6118D59E7A6F}"/>
              </a:ext>
            </a:extLst>
          </p:cNvPr>
          <p:cNvSpPr/>
          <p:nvPr userDrawn="1"/>
        </p:nvSpPr>
        <p:spPr bwMode="auto">
          <a:xfrm>
            <a:off x="-1" y="0"/>
            <a:ext cx="9491241" cy="6858000"/>
          </a:xfrm>
          <a:prstGeom prst="rect">
            <a:avLst/>
          </a:prstGeom>
          <a:gradFill>
            <a:gsLst>
              <a:gs pos="53000">
                <a:srgbClr val="FFF8F3">
                  <a:alpha val="52009"/>
                </a:srgbClr>
              </a:gs>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12674174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675">
          <p15:clr>
            <a:srgbClr val="FBAE40"/>
          </p15:clr>
        </p15:guide>
        <p15:guide id="2" orient="horz" pos="397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_Gradient_Warm Gray">
    <p:bg>
      <p:bgPr>
        <a:solidFill>
          <a:schemeClr val="bg1"/>
        </a:solidFill>
        <a:effectLst/>
      </p:bgPr>
    </p:bg>
    <p:spTree>
      <p:nvGrpSpPr>
        <p:cNvPr id="1" name=""/>
        <p:cNvGrpSpPr/>
        <p:nvPr/>
      </p:nvGrpSpPr>
      <p:grpSpPr>
        <a:xfrm>
          <a:off x="0" y="0"/>
          <a:ext cx="0" cy="0"/>
          <a:chOff x="0" y="0"/>
          <a:chExt cx="0" cy="0"/>
        </a:xfrm>
      </p:grpSpPr>
      <p:pic>
        <p:nvPicPr>
          <p:cNvPr id="8" name="Picture 7" descr="A close-up of a computer screen&#10;&#10;Description automatically generated">
            <a:extLst>
              <a:ext uri="{FF2B5EF4-FFF2-40B4-BE49-F238E27FC236}">
                <a16:creationId xmlns:a16="http://schemas.microsoft.com/office/drawing/2014/main" id="{A83DAD36-086B-87B0-091E-EC03E2CFCA2C}"/>
              </a:ext>
            </a:extLst>
          </p:cNvPr>
          <p:cNvPicPr>
            <a:picLocks noChangeAspect="1"/>
          </p:cNvPicPr>
          <p:nvPr userDrawn="1"/>
        </p:nvPicPr>
        <p:blipFill>
          <a:blip r:embed="rId2"/>
          <a:srcRect t="9590" r="19181" b="9590"/>
          <a:stretch/>
        </p:blipFill>
        <p:spPr>
          <a:xfrm>
            <a:off x="0" y="1"/>
            <a:ext cx="12191998" cy="6857999"/>
          </a:xfrm>
          <a:prstGeom prst="rect">
            <a:avLst/>
          </a:prstGeom>
        </p:spPr>
      </p:pic>
      <p:sp>
        <p:nvSpPr>
          <p:cNvPr id="2" name="Rectangle 1">
            <a:extLst>
              <a:ext uri="{FF2B5EF4-FFF2-40B4-BE49-F238E27FC236}">
                <a16:creationId xmlns:a16="http://schemas.microsoft.com/office/drawing/2014/main" id="{D1865211-64D4-C70B-9C4D-A49F8FEDABB2}"/>
              </a:ext>
            </a:extLst>
          </p:cNvPr>
          <p:cNvSpPr/>
          <p:nvPr userDrawn="1"/>
        </p:nvSpPr>
        <p:spPr bwMode="auto">
          <a:xfrm>
            <a:off x="-1" y="0"/>
            <a:ext cx="9491241" cy="6858000"/>
          </a:xfrm>
          <a:prstGeom prst="rect">
            <a:avLst/>
          </a:prstGeom>
          <a:gradFill>
            <a:gsLst>
              <a:gs pos="53000">
                <a:srgbClr val="FFF8F3">
                  <a:alpha val="52009"/>
                </a:srgbClr>
              </a:gs>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09898578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675">
          <p15:clr>
            <a:srgbClr val="FBAE40"/>
          </p15:clr>
        </p15:guide>
        <p15:guide id="2" orient="horz" pos="397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Section_Gradient_Warm Gray">
    <p:bg>
      <p:bgPr>
        <a:solidFill>
          <a:schemeClr val="bg1"/>
        </a:solidFill>
        <a:effectLst/>
      </p:bgPr>
    </p:bg>
    <p:spTree>
      <p:nvGrpSpPr>
        <p:cNvPr id="1" name=""/>
        <p:cNvGrpSpPr/>
        <p:nvPr/>
      </p:nvGrpSpPr>
      <p:grpSpPr>
        <a:xfrm>
          <a:off x="0" y="0"/>
          <a:ext cx="0" cy="0"/>
          <a:chOff x="0" y="0"/>
          <a:chExt cx="0" cy="0"/>
        </a:xfrm>
      </p:grpSpPr>
      <p:pic>
        <p:nvPicPr>
          <p:cNvPr id="5" name="Picture 4" descr="A close-up of a colorful spiral&#10;&#10;Description automatically generated">
            <a:extLst>
              <a:ext uri="{FF2B5EF4-FFF2-40B4-BE49-F238E27FC236}">
                <a16:creationId xmlns:a16="http://schemas.microsoft.com/office/drawing/2014/main" id="{FE78A0B7-C38C-EF30-63E1-9BCE12AC5F85}"/>
              </a:ext>
            </a:extLst>
          </p:cNvPr>
          <p:cNvPicPr>
            <a:picLocks noChangeAspect="1"/>
          </p:cNvPicPr>
          <p:nvPr userDrawn="1"/>
        </p:nvPicPr>
        <p:blipFill>
          <a:blip r:embed="rId2"/>
          <a:srcRect r="10287" b="10287"/>
          <a:stretch/>
        </p:blipFill>
        <p:spPr>
          <a:xfrm>
            <a:off x="0" y="0"/>
            <a:ext cx="12192000" cy="6858000"/>
          </a:xfrm>
          <a:prstGeom prst="rect">
            <a:avLst/>
          </a:prstGeom>
        </p:spPr>
      </p:pic>
      <p:sp>
        <p:nvSpPr>
          <p:cNvPr id="2" name="Rectangle 1">
            <a:extLst>
              <a:ext uri="{FF2B5EF4-FFF2-40B4-BE49-F238E27FC236}">
                <a16:creationId xmlns:a16="http://schemas.microsoft.com/office/drawing/2014/main" id="{8911239C-96A0-8D2F-7362-97B5CA6FDC5A}"/>
              </a:ext>
            </a:extLst>
          </p:cNvPr>
          <p:cNvSpPr/>
          <p:nvPr userDrawn="1"/>
        </p:nvSpPr>
        <p:spPr bwMode="auto">
          <a:xfrm>
            <a:off x="-1" y="0"/>
            <a:ext cx="9491241" cy="6858000"/>
          </a:xfrm>
          <a:prstGeom prst="rect">
            <a:avLst/>
          </a:prstGeom>
          <a:gradFill>
            <a:gsLst>
              <a:gs pos="53000">
                <a:srgbClr val="FFF8F3">
                  <a:alpha val="52009"/>
                </a:srgbClr>
              </a:gs>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0110620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675">
          <p15:clr>
            <a:srgbClr val="FBAE40"/>
          </p15:clr>
        </p15:guide>
        <p15:guide id="2" orient="horz" pos="397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3_Section_Gradient_Warm Gray">
    <p:bg>
      <p:bgPr>
        <a:solidFill>
          <a:schemeClr val="bg1"/>
        </a:solidFill>
        <a:effectLst/>
      </p:bgPr>
    </p:bg>
    <p:spTree>
      <p:nvGrpSpPr>
        <p:cNvPr id="1" name=""/>
        <p:cNvGrpSpPr/>
        <p:nvPr/>
      </p:nvGrpSpPr>
      <p:grpSpPr>
        <a:xfrm>
          <a:off x="0" y="0"/>
          <a:ext cx="0" cy="0"/>
          <a:chOff x="0" y="0"/>
          <a:chExt cx="0" cy="0"/>
        </a:xfrm>
      </p:grpSpPr>
      <p:pic>
        <p:nvPicPr>
          <p:cNvPr id="6" name="Picture 5" descr="A close-up of a curved object&#10;&#10;Description automatically generated">
            <a:extLst>
              <a:ext uri="{FF2B5EF4-FFF2-40B4-BE49-F238E27FC236}">
                <a16:creationId xmlns:a16="http://schemas.microsoft.com/office/drawing/2014/main" id="{BC06A425-7693-6E8F-EB7B-6C9814E91683}"/>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Rectangle 1">
            <a:extLst>
              <a:ext uri="{FF2B5EF4-FFF2-40B4-BE49-F238E27FC236}">
                <a16:creationId xmlns:a16="http://schemas.microsoft.com/office/drawing/2014/main" id="{15CA8489-A6A1-F0B5-19F6-A9740E2EAD2A}"/>
              </a:ext>
            </a:extLst>
          </p:cNvPr>
          <p:cNvSpPr/>
          <p:nvPr userDrawn="1"/>
        </p:nvSpPr>
        <p:spPr bwMode="auto">
          <a:xfrm>
            <a:off x="-1" y="0"/>
            <a:ext cx="9491241" cy="6858000"/>
          </a:xfrm>
          <a:prstGeom prst="rect">
            <a:avLst/>
          </a:prstGeom>
          <a:gradFill>
            <a:gsLst>
              <a:gs pos="53000">
                <a:srgbClr val="FFF8F3">
                  <a:alpha val="52009"/>
                </a:srgbClr>
              </a:gs>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88673325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675">
          <p15:clr>
            <a:srgbClr val="FBAE40"/>
          </p15:clr>
        </p15:guide>
        <p15:guide id="2" orient="horz" pos="397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3_Closing slide_with Logo">
    <p:bg>
      <p:bgRef idx="1001">
        <a:schemeClr val="bg2"/>
      </p:bgRef>
    </p:bg>
    <p:spTree>
      <p:nvGrpSpPr>
        <p:cNvPr id="1" name=""/>
        <p:cNvGrpSpPr/>
        <p:nvPr/>
      </p:nvGrpSpPr>
      <p:grpSpPr>
        <a:xfrm>
          <a:off x="0" y="0"/>
          <a:ext cx="0" cy="0"/>
          <a:chOff x="0" y="0"/>
          <a:chExt cx="0" cy="0"/>
        </a:xfrm>
      </p:grpSpPr>
      <p:pic>
        <p:nvPicPr>
          <p:cNvPr id="8" name="Picture 7" descr="A close-up of a computer screen&#10;&#10;Description automatically generated">
            <a:extLst>
              <a:ext uri="{FF2B5EF4-FFF2-40B4-BE49-F238E27FC236}">
                <a16:creationId xmlns:a16="http://schemas.microsoft.com/office/drawing/2014/main" id="{2DB4627A-42AD-DD19-0422-DBBC9408E6AB}"/>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307777"/>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a:t>Final slide with logo</a:t>
            </a:r>
          </a:p>
        </p:txBody>
      </p:sp>
      <p:sp>
        <p:nvSpPr>
          <p:cNvPr id="2" name="Rectangle 1">
            <a:extLst>
              <a:ext uri="{FF2B5EF4-FFF2-40B4-BE49-F238E27FC236}">
                <a16:creationId xmlns:a16="http://schemas.microsoft.com/office/drawing/2014/main" id="{23690FFF-6441-3296-3242-C495BB3E7E72}"/>
              </a:ext>
            </a:extLst>
          </p:cNvPr>
          <p:cNvSpPr/>
          <p:nvPr userDrawn="1"/>
        </p:nvSpPr>
        <p:spPr bwMode="auto">
          <a:xfrm>
            <a:off x="-1" y="0"/>
            <a:ext cx="9491241" cy="6858000"/>
          </a:xfrm>
          <a:prstGeom prst="rect">
            <a:avLst/>
          </a:prstGeom>
          <a:gradFill>
            <a:gsLst>
              <a:gs pos="53000">
                <a:srgbClr val="FFF8F3">
                  <a:alpha val="52009"/>
                </a:srgbClr>
              </a:gs>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914625249"/>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3_Title Slide 2">
    <p:bg>
      <p:bgPr>
        <a:solidFill>
          <a:schemeClr val="bg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AF2630F-9D54-C9E6-5F76-BA1370320369}"/>
              </a:ext>
              <a:ext uri="{C183D7F6-B498-43B3-948B-1728B52AA6E4}">
                <adec:decorative xmlns:adec="http://schemas.microsoft.com/office/drawing/2017/decorative" val="1"/>
              </a:ext>
            </a:extLst>
          </p:cNvPr>
          <p:cNvSpPr/>
          <p:nvPr userDrawn="1"/>
        </p:nvSpPr>
        <p:spPr>
          <a:xfrm>
            <a:off x="0" y="0"/>
            <a:ext cx="12192000" cy="6857999"/>
          </a:xfrm>
          <a:prstGeom prst="rect">
            <a:avLst/>
          </a:prstGeom>
          <a:gradFill flip="none" rotWithShape="1">
            <a:gsLst>
              <a:gs pos="0">
                <a:schemeClr val="accent4"/>
              </a:gs>
              <a:gs pos="100000">
                <a:schemeClr val="accent6"/>
              </a:gs>
              <a:gs pos="52000">
                <a:srgbClr val="8661C5"/>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2" name="Title 1">
            <a:extLst>
              <a:ext uri="{FF2B5EF4-FFF2-40B4-BE49-F238E27FC236}">
                <a16:creationId xmlns:a16="http://schemas.microsoft.com/office/drawing/2014/main" id="{FF2427BA-E9BA-7256-9B3F-95A47E6A7890}"/>
              </a:ext>
            </a:extLst>
          </p:cNvPr>
          <p:cNvSpPr>
            <a:spLocks noGrp="1"/>
          </p:cNvSpPr>
          <p:nvPr>
            <p:ph type="title" hasCustomPrompt="1"/>
          </p:nvPr>
        </p:nvSpPr>
        <p:spPr bwMode="black">
          <a:xfrm>
            <a:off x="585216" y="2764203"/>
            <a:ext cx="4848632" cy="1329595"/>
          </a:xfrm>
          <a:noFill/>
        </p:spPr>
        <p:txBody>
          <a:bodyPr vert="horz" wrap="square" lIns="0" tIns="0" rIns="0" bIns="0" rtlCol="0" anchor="b" anchorCtr="0">
            <a:spAutoFit/>
          </a:bodyPr>
          <a:lstStyle>
            <a:lvl1pPr>
              <a:defRPr lang="en-US" sz="4800" dirty="0">
                <a:solidFill>
                  <a:schemeClr val="bg1"/>
                </a:solidFill>
              </a:defRPr>
            </a:lvl1pPr>
          </a:lstStyle>
          <a:p>
            <a:pPr lvl="0"/>
            <a:r>
              <a:rPr lang="en-US"/>
              <a:t>Event name or presentation title </a:t>
            </a:r>
          </a:p>
        </p:txBody>
      </p:sp>
    </p:spTree>
    <p:extLst>
      <p:ext uri="{BB962C8B-B14F-4D97-AF65-F5344CB8AC3E}">
        <p14:creationId xmlns:p14="http://schemas.microsoft.com/office/powerpoint/2010/main" val="41666303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a:xfrm>
            <a:off x="588263" y="497541"/>
            <a:ext cx="11018520" cy="430887"/>
          </a:xfrm>
        </p:spPr>
        <p:txBody>
          <a:bodyPr/>
          <a:lstStyle>
            <a:lvl1pPr>
              <a:defRPr sz="2800">
                <a:solidFill>
                  <a:srgbClr val="000000"/>
                </a:solidFill>
              </a:defRPr>
            </a:lvl1pPr>
          </a:lstStyle>
          <a:p>
            <a:r>
              <a:rPr lang="en-US"/>
              <a:t>Click to edit Master title style</a:t>
            </a:r>
          </a:p>
        </p:txBody>
      </p:sp>
      <p:sp>
        <p:nvSpPr>
          <p:cNvPr id="3" name="Footer Placeholder 10">
            <a:extLst>
              <a:ext uri="{FF2B5EF4-FFF2-40B4-BE49-F238E27FC236}">
                <a16:creationId xmlns:a16="http://schemas.microsoft.com/office/drawing/2014/main" id="{9438946C-117E-D444-B499-2F521D38BF54}"/>
              </a:ext>
            </a:extLst>
          </p:cNvPr>
          <p:cNvSpPr>
            <a:spLocks noGrp="1"/>
          </p:cNvSpPr>
          <p:nvPr>
            <p:ph type="ftr" sz="quarter" idx="3"/>
          </p:nvPr>
        </p:nvSpPr>
        <p:spPr>
          <a:xfrm>
            <a:off x="584201" y="6456459"/>
            <a:ext cx="11025188" cy="107854"/>
          </a:xfrm>
          <a:prstGeom prst="rect">
            <a:avLst/>
          </a:prstGeom>
        </p:spPr>
        <p:txBody>
          <a:bodyPr/>
          <a:lstStyle>
            <a:lvl1pPr>
              <a:defRPr sz="800">
                <a:solidFill>
                  <a:srgbClr val="000000"/>
                </a:solidFill>
              </a:defRPr>
            </a:lvl1pPr>
          </a:lstStyle>
          <a:p>
            <a:r>
              <a:rPr lang="en-US"/>
              <a:t>© Microsoft Corporation                                                                                  					   	    	                                     Microsoft 365 </a:t>
            </a:r>
          </a:p>
        </p:txBody>
      </p:sp>
    </p:spTree>
    <p:extLst>
      <p:ext uri="{BB962C8B-B14F-4D97-AF65-F5344CB8AC3E}">
        <p14:creationId xmlns:p14="http://schemas.microsoft.com/office/powerpoint/2010/main" val="4015909606"/>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sv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CE70860-B881-5122-E137-8711CB0D6B02}"/>
              </a:ext>
            </a:extLst>
          </p:cNvPr>
          <p:cNvSpPr>
            <a:spLocks noGrp="1"/>
          </p:cNvSpPr>
          <p:nvPr>
            <p:ph type="title"/>
          </p:nvPr>
        </p:nvSpPr>
        <p:spPr>
          <a:xfrm>
            <a:off x="549274" y="472440"/>
            <a:ext cx="11089218" cy="457200"/>
          </a:xfrm>
          <a:prstGeom prst="rect">
            <a:avLst/>
          </a:prstGeom>
        </p:spPr>
        <p:txBody>
          <a:bodyPr vert="horz" lIns="0" tIns="0" rIns="0" bIns="0" rtlCol="0" anchor="t" anchorCtr="0">
            <a:noAutofit/>
          </a:bodyPr>
          <a:lstStyle/>
          <a:p>
            <a:r>
              <a:rPr lang="en-US"/>
              <a:t>Click to edit Master title style</a:t>
            </a:r>
          </a:p>
        </p:txBody>
      </p:sp>
      <p:sp>
        <p:nvSpPr>
          <p:cNvPr id="3" name="Text Placeholder 2">
            <a:extLst>
              <a:ext uri="{FF2B5EF4-FFF2-40B4-BE49-F238E27FC236}">
                <a16:creationId xmlns:a16="http://schemas.microsoft.com/office/drawing/2014/main" id="{E606F1A1-1586-42EF-9CA2-16F10CD83DF7}"/>
              </a:ext>
            </a:extLst>
          </p:cNvPr>
          <p:cNvSpPr>
            <a:spLocks noGrp="1"/>
          </p:cNvSpPr>
          <p:nvPr>
            <p:ph type="body" idx="1"/>
          </p:nvPr>
        </p:nvSpPr>
        <p:spPr>
          <a:xfrm>
            <a:off x="549274" y="1638301"/>
            <a:ext cx="11093451" cy="45339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1110BB91-0DF2-F86D-A282-C050CAF65527}"/>
              </a:ext>
            </a:extLst>
          </p:cNvPr>
          <p:cNvSpPr>
            <a:spLocks noGrp="1"/>
          </p:cNvSpPr>
          <p:nvPr>
            <p:ph type="ftr" sz="quarter" idx="3"/>
          </p:nvPr>
        </p:nvSpPr>
        <p:spPr>
          <a:xfrm>
            <a:off x="549274" y="6341190"/>
            <a:ext cx="5480051" cy="246221"/>
          </a:xfrm>
          <a:prstGeom prst="rect">
            <a:avLst/>
          </a:prstGeom>
        </p:spPr>
        <p:txBody>
          <a:bodyPr vert="horz" wrap="square" lIns="0" tIns="45720" rIns="0" bIns="45720" rtlCol="0" anchor="ctr">
            <a:spAutoFit/>
          </a:bodyPr>
          <a:lstStyle>
            <a:lvl1pPr algn="l">
              <a:defRPr sz="1000">
                <a:solidFill>
                  <a:schemeClr val="tx1">
                    <a:lumMod val="50000"/>
                    <a:lumOff val="50000"/>
                  </a:schemeClr>
                </a:solidFill>
              </a:defRPr>
            </a:lvl1pPr>
          </a:lstStyle>
          <a:p>
            <a:pPr>
              <a:defRPr/>
            </a:pPr>
            <a:r>
              <a:rPr lang="en-US">
                <a:solidFill>
                  <a:prstClr val="black">
                    <a:lumMod val="50000"/>
                    <a:lumOff val="50000"/>
                  </a:prstClr>
                </a:solidFill>
              </a:rPr>
              <a:t>Modern Work Enablement</a:t>
            </a:r>
          </a:p>
        </p:txBody>
      </p:sp>
      <p:sp>
        <p:nvSpPr>
          <p:cNvPr id="6" name="Slide Number Placeholder 5">
            <a:extLst>
              <a:ext uri="{FF2B5EF4-FFF2-40B4-BE49-F238E27FC236}">
                <a16:creationId xmlns:a16="http://schemas.microsoft.com/office/drawing/2014/main" id="{78227534-F4D4-095D-03EE-12A9688346D0}"/>
              </a:ext>
            </a:extLst>
          </p:cNvPr>
          <p:cNvSpPr>
            <a:spLocks noGrp="1"/>
          </p:cNvSpPr>
          <p:nvPr>
            <p:ph type="sldNum" sz="quarter" idx="4"/>
          </p:nvPr>
        </p:nvSpPr>
        <p:spPr>
          <a:xfrm>
            <a:off x="9904413" y="6331904"/>
            <a:ext cx="1734079" cy="246221"/>
          </a:xfrm>
          <a:prstGeom prst="rect">
            <a:avLst/>
          </a:prstGeom>
        </p:spPr>
        <p:txBody>
          <a:bodyPr vert="horz" wrap="square" lIns="0" tIns="45720" rIns="0" bIns="45720" rtlCol="0" anchor="ctr">
            <a:spAutoFit/>
          </a:bodyPr>
          <a:lstStyle>
            <a:lvl1pPr algn="r">
              <a:defRPr sz="1000">
                <a:solidFill>
                  <a:schemeClr val="tx1">
                    <a:lumMod val="50000"/>
                    <a:lumOff val="50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C67CA0B0-04EF-433A-8113-67BC344D39D3}" type="slidenum">
              <a:rPr kumimoji="0" lang="en-US" sz="1000" b="0" i="0" u="none" strike="noStrike" kern="1200" cap="none" spc="0" normalizeH="0" baseline="0" noProof="0" smtClean="0">
                <a:ln>
                  <a:noFill/>
                </a:ln>
                <a:solidFill>
                  <a:prstClr val="black">
                    <a:lumMod val="50000"/>
                    <a:lumOff val="50000"/>
                  </a:prstClr>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000" b="0" i="0" u="none" strike="noStrike" kern="1200" cap="none" spc="0" normalizeH="0" baseline="0" noProof="0">
              <a:ln>
                <a:noFill/>
              </a:ln>
              <a:solidFill>
                <a:prstClr val="black">
                  <a:lumMod val="50000"/>
                  <a:lumOff val="50000"/>
                </a:prstClr>
              </a:solidFill>
              <a:effectLst/>
              <a:uLnTx/>
              <a:uFillTx/>
              <a:latin typeface="Segoe UI"/>
              <a:ea typeface="+mn-ea"/>
              <a:cs typeface="+mn-cs"/>
            </a:endParaRPr>
          </a:p>
        </p:txBody>
      </p:sp>
      <p:pic>
        <p:nvPicPr>
          <p:cNvPr id="7" name="Graphic 6">
            <a:extLst>
              <a:ext uri="{FF2B5EF4-FFF2-40B4-BE49-F238E27FC236}">
                <a16:creationId xmlns:a16="http://schemas.microsoft.com/office/drawing/2014/main" id="{3BAC4348-B8BB-E69B-E197-7B5B8B4EF1F3}"/>
              </a:ext>
            </a:extLst>
          </p:cNvPr>
          <p:cNvPicPr>
            <a:picLocks noChangeAspect="1"/>
          </p:cNvPicPr>
          <p:nvPr/>
        </p:nvPicPr>
        <p:blipFill>
          <a:blip r:embed="rId16">
            <a:extLst>
              <a:ext uri="{96DAC541-7B7A-43D3-8B79-37D633B846F1}">
                <asvg:svgBlip xmlns:asvg="http://schemas.microsoft.com/office/drawing/2016/SVG/main" r:embed="rId17"/>
              </a:ext>
            </a:extLst>
          </a:blip>
          <a:srcRect/>
          <a:stretch/>
        </p:blipFill>
        <p:spPr>
          <a:xfrm rot="5400000">
            <a:off x="10097704" y="2163762"/>
            <a:ext cx="5409405" cy="1081881"/>
          </a:xfrm>
          <a:prstGeom prst="rect">
            <a:avLst/>
          </a:prstGeom>
        </p:spPr>
      </p:pic>
    </p:spTree>
    <p:extLst>
      <p:ext uri="{BB962C8B-B14F-4D97-AF65-F5344CB8AC3E}">
        <p14:creationId xmlns:p14="http://schemas.microsoft.com/office/powerpoint/2010/main" val="1386432131"/>
      </p:ext>
    </p:extLst>
  </p:cSld>
  <p:clrMap bg1="lt1" tx1="dk1" bg2="lt2" tx2="dk2" accent1="accent1" accent2="accent2" accent3="accent3" accent4="accent4" accent5="accent5" accent6="accent6" hlink="hlink" folHlink="folHlink"/>
  <p:sldLayoutIdLst>
    <p:sldLayoutId id="2147484572" r:id="rId1"/>
    <p:sldLayoutId id="2147484583" r:id="rId2"/>
    <p:sldLayoutId id="2147484584" r:id="rId3"/>
    <p:sldLayoutId id="2147484585" r:id="rId4"/>
    <p:sldLayoutId id="2147484586" r:id="rId5"/>
    <p:sldLayoutId id="2147484587" r:id="rId6"/>
    <p:sldLayoutId id="2147484588" r:id="rId7"/>
    <p:sldLayoutId id="2147484491" r:id="rId8"/>
    <p:sldLayoutId id="2147484486" r:id="rId9"/>
    <p:sldLayoutId id="2147484496" r:id="rId10"/>
    <p:sldLayoutId id="2147484589" r:id="rId11"/>
    <p:sldLayoutId id="2147484590" r:id="rId12"/>
    <p:sldLayoutId id="2147484594" r:id="rId13"/>
    <p:sldLayoutId id="2147484595" r:id="rId14"/>
  </p:sldLayoutIdLst>
  <p:hf hdr="0" dt="0"/>
  <p:txStyles>
    <p:titleStyle>
      <a:lvl1pPr algn="l" defTabSz="914400" rtl="0" eaLnBrk="1" latinLnBrk="0" hangingPunct="1">
        <a:lnSpc>
          <a:spcPct val="90000"/>
        </a:lnSpc>
        <a:spcBef>
          <a:spcPct val="0"/>
        </a:spcBef>
        <a:buNone/>
        <a:defRPr sz="4200" b="1" i="0" kern="1200" spc="-70" baseline="0">
          <a:solidFill>
            <a:schemeClr val="tx1"/>
          </a:solidFill>
          <a:latin typeface="Segoe Sans Display Semibold" pitchFamily="2" charset="0"/>
          <a:ea typeface="+mj-ea"/>
          <a:cs typeface="Segoe Sans Display Semibold" pitchFamily="2" charset="0"/>
        </a:defRPr>
      </a:lvl1pPr>
    </p:titleStyle>
    <p:bodyStyle>
      <a:lvl1pPr marL="0" indent="0" algn="l" defTabSz="914400" rtl="0" eaLnBrk="1" latinLnBrk="0" hangingPunct="1">
        <a:lnSpc>
          <a:spcPct val="90000"/>
        </a:lnSpc>
        <a:spcBef>
          <a:spcPts val="1200"/>
        </a:spcBef>
        <a:spcAft>
          <a:spcPts val="600"/>
        </a:spcAft>
        <a:buFont typeface="Arial" panose="020B0604020202020204" pitchFamily="34" charset="0"/>
        <a:buNone/>
        <a:defRPr sz="2600" kern="2000" spc="-50" baseline="0">
          <a:solidFill>
            <a:schemeClr val="tx1"/>
          </a:solidFill>
          <a:latin typeface="Segoe Sans Display" pitchFamily="2" charset="0"/>
          <a:ea typeface="+mn-ea"/>
          <a:cs typeface="Segoe Sans Display" pitchFamily="2" charset="0"/>
        </a:defRPr>
      </a:lvl1pPr>
      <a:lvl2pPr marL="0" indent="0" algn="l" defTabSz="914400" rtl="0" eaLnBrk="1" latinLnBrk="0" hangingPunct="1">
        <a:lnSpc>
          <a:spcPct val="90000"/>
        </a:lnSpc>
        <a:spcBef>
          <a:spcPts val="600"/>
        </a:spcBef>
        <a:spcAft>
          <a:spcPts val="600"/>
        </a:spcAft>
        <a:buFont typeface="Arial" panose="020B0604020202020204" pitchFamily="34" charset="0"/>
        <a:buNone/>
        <a:defRPr sz="2600" kern="2000" spc="-50" baseline="0">
          <a:solidFill>
            <a:schemeClr val="tx1"/>
          </a:solidFill>
          <a:latin typeface="Segoe Sans Display" pitchFamily="2" charset="0"/>
          <a:ea typeface="+mn-ea"/>
          <a:cs typeface="Segoe Sans Display" pitchFamily="2" charset="0"/>
        </a:defRPr>
      </a:lvl2pPr>
      <a:lvl3pPr marL="0" indent="0" algn="l" defTabSz="914400" rtl="0" eaLnBrk="1" latinLnBrk="0" hangingPunct="1">
        <a:lnSpc>
          <a:spcPct val="100000"/>
        </a:lnSpc>
        <a:spcBef>
          <a:spcPts val="600"/>
        </a:spcBef>
        <a:spcAft>
          <a:spcPts val="600"/>
        </a:spcAft>
        <a:buFont typeface="Arial" panose="020B0604020202020204" pitchFamily="34" charset="0"/>
        <a:buNone/>
        <a:defRPr sz="1600" kern="1200" baseline="0">
          <a:solidFill>
            <a:schemeClr val="tx1"/>
          </a:solidFill>
          <a:latin typeface="Segoe Sans Display" pitchFamily="2" charset="0"/>
          <a:ea typeface="+mn-ea"/>
          <a:cs typeface="Segoe Sans Display" pitchFamily="2" charset="0"/>
        </a:defRPr>
      </a:lvl3pPr>
      <a:lvl4pPr marL="0" indent="0" algn="l" defTabSz="914400" rtl="0" eaLnBrk="1" latinLnBrk="0" hangingPunct="1">
        <a:lnSpc>
          <a:spcPct val="100000"/>
        </a:lnSpc>
        <a:spcBef>
          <a:spcPts val="0"/>
        </a:spcBef>
        <a:spcAft>
          <a:spcPts val="600"/>
        </a:spcAft>
        <a:buFont typeface="Arial" panose="020B0604020202020204" pitchFamily="34" charset="0"/>
        <a:buNone/>
        <a:defRPr sz="1600" kern="1200">
          <a:solidFill>
            <a:schemeClr val="tx1"/>
          </a:solidFill>
          <a:latin typeface="Segoe Sans Display" pitchFamily="2" charset="0"/>
          <a:ea typeface="+mn-ea"/>
          <a:cs typeface="Segoe Sans Display" pitchFamily="2" charset="0"/>
        </a:defRPr>
      </a:lvl4pPr>
      <a:lvl5pPr marL="173736" indent="-173736" algn="l" defTabSz="914400" rtl="0" eaLnBrk="1" latinLnBrk="0" hangingPunct="1">
        <a:lnSpc>
          <a:spcPct val="100000"/>
        </a:lnSpc>
        <a:spcBef>
          <a:spcPts val="0"/>
        </a:spcBef>
        <a:buFont typeface="Arial" panose="020B0604020202020204" pitchFamily="34" charset="0"/>
        <a:buChar char="•"/>
        <a:defRPr sz="1600" kern="1200">
          <a:solidFill>
            <a:schemeClr val="tx1"/>
          </a:solidFill>
          <a:latin typeface="Segoe Sans Display" pitchFamily="2" charset="0"/>
          <a:ea typeface="+mn-ea"/>
          <a:cs typeface="Segoe Sans Display"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pos="346">
          <p15:clr>
            <a:srgbClr val="F26B43"/>
          </p15:clr>
        </p15:guide>
        <p15:guide id="3" pos="7334">
          <p15:clr>
            <a:srgbClr val="F26B43"/>
          </p15:clr>
        </p15:guide>
        <p15:guide id="4" orient="horz" pos="2160">
          <p15:clr>
            <a:srgbClr val="F26B43"/>
          </p15:clr>
        </p15:guide>
        <p15:guide id="5" orient="horz" pos="346">
          <p15:clr>
            <a:srgbClr val="F26B43"/>
          </p15:clr>
        </p15:guide>
        <p15:guide id="6" orient="horz" pos="3888">
          <p15:clr>
            <a:srgbClr val="F26B43"/>
          </p15:clr>
        </p15:guide>
        <p15:guide id="7" pos="3798">
          <p15:clr>
            <a:srgbClr val="5ACBF0"/>
          </p15:clr>
        </p15:guide>
        <p15:guide id="8" pos="2702">
          <p15:clr>
            <a:srgbClr val="5ACBF0"/>
          </p15:clr>
        </p15:guide>
        <p15:guide id="9" pos="2618">
          <p15:clr>
            <a:srgbClr val="5ACBF0"/>
          </p15:clr>
        </p15:guide>
        <p15:guide id="10" pos="1524">
          <p15:clr>
            <a:srgbClr val="5ACBF0"/>
          </p15:clr>
        </p15:guide>
        <p15:guide id="11" pos="1439">
          <p15:clr>
            <a:srgbClr val="5ACBF0"/>
          </p15:clr>
        </p15:guide>
        <p15:guide id="12" pos="3881">
          <p15:clr>
            <a:srgbClr val="5ACBF0"/>
          </p15:clr>
        </p15:guide>
        <p15:guide id="13" pos="4976">
          <p15:clr>
            <a:srgbClr val="5ACBF0"/>
          </p15:clr>
        </p15:guide>
        <p15:guide id="14" pos="5061">
          <p15:clr>
            <a:srgbClr val="5ACBF0"/>
          </p15:clr>
        </p15:guide>
        <p15:guide id="15" pos="6155">
          <p15:clr>
            <a:srgbClr val="5ACBF0"/>
          </p15:clr>
        </p15:guide>
        <p15:guide id="16" pos="6239">
          <p15:clr>
            <a:srgbClr val="5ACBF0"/>
          </p15:clr>
        </p15:guide>
        <p15:guide id="17" pos="2027">
          <p15:clr>
            <a:srgbClr val="FBAE40"/>
          </p15:clr>
        </p15:guide>
        <p15:guide id="18" pos="2114">
          <p15:clr>
            <a:srgbClr val="FBAE40"/>
          </p15:clr>
        </p15:guide>
        <p15:guide id="19" pos="5564">
          <p15:clr>
            <a:srgbClr val="FBAE40"/>
          </p15:clr>
        </p15:guide>
        <p15:guide id="20" pos="5652">
          <p15:clr>
            <a:srgbClr val="FBAE40"/>
          </p15:clr>
        </p15:guide>
        <p15:guide id="21" orient="horz" pos="947">
          <p15:clr>
            <a:srgbClr val="F26B43"/>
          </p15:clr>
        </p15:guide>
        <p15:guide id="22" orient="horz" pos="1032">
          <p15:clr>
            <a:srgbClr val="F26B43"/>
          </p15:clr>
        </p15:guide>
        <p15:guide id="23" orient="horz" pos="4232">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hyperlink" Target="https://learn.microsoft.com/en-us/microsoft-365-copilot/extensibility/copilot-studio-agent-builder-build" TargetMode="External"/><Relationship Id="rId1" Type="http://schemas.openxmlformats.org/officeDocument/2006/relationships/slideLayout" Target="../slideLayouts/slideLayout13.xml"/><Relationship Id="rId6" Type="http://schemas.openxmlformats.org/officeDocument/2006/relationships/image" Target="../media/image25.svg"/><Relationship Id="rId11" Type="http://schemas.openxmlformats.org/officeDocument/2006/relationships/image" Target="../media/image30.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png"/></Relationships>
</file>

<file path=ppt/slides/_rels/slide11.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slide" Target="slide13.xml"/><Relationship Id="rId7" Type="http://schemas.openxmlformats.org/officeDocument/2006/relationships/image" Target="../media/image11.png"/><Relationship Id="rId12" Type="http://schemas.openxmlformats.org/officeDocument/2006/relationships/image" Target="../media/image16.png"/><Relationship Id="rId2" Type="http://schemas.openxmlformats.org/officeDocument/2006/relationships/slide" Target="slide12.xml"/><Relationship Id="rId1" Type="http://schemas.openxmlformats.org/officeDocument/2006/relationships/slideLayout" Target="../slideLayouts/slideLayout13.xml"/><Relationship Id="rId6" Type="http://schemas.openxmlformats.org/officeDocument/2006/relationships/slide" Target="slide16.xml"/><Relationship Id="rId11" Type="http://schemas.openxmlformats.org/officeDocument/2006/relationships/image" Target="../media/image15.png"/><Relationship Id="rId5" Type="http://schemas.openxmlformats.org/officeDocument/2006/relationships/slide" Target="slide15.xml"/><Relationship Id="rId10" Type="http://schemas.openxmlformats.org/officeDocument/2006/relationships/image" Target="../media/image14.png"/><Relationship Id="rId4" Type="http://schemas.openxmlformats.org/officeDocument/2006/relationships/slide" Target="slide14.xml"/><Relationship Id="rId9"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hyperlink" Target="https://support.microsoft.com/en-us/office/get-started-with-agents-in-sharepoint-69e2faf9-2c1e-4baa-8305-23e625021bcf" TargetMode="External"/><Relationship Id="rId7" Type="http://schemas.openxmlformats.org/officeDocument/2006/relationships/image" Target="../media/image34.pn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33.png"/><Relationship Id="rId11" Type="http://schemas.openxmlformats.org/officeDocument/2006/relationships/image" Target="../media/image38.png"/><Relationship Id="rId5" Type="http://schemas.openxmlformats.org/officeDocument/2006/relationships/image" Target="../media/image32.png"/><Relationship Id="rId10" Type="http://schemas.openxmlformats.org/officeDocument/2006/relationships/image" Target="../media/image37.png"/><Relationship Id="rId4" Type="http://schemas.openxmlformats.org/officeDocument/2006/relationships/image" Target="../media/image31.png"/><Relationship Id="rId9" Type="http://schemas.openxmlformats.org/officeDocument/2006/relationships/image" Target="../media/image36.png"/></Relationships>
</file>

<file path=ppt/slides/_rels/slide14.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slide" Target="slide11.xml"/><Relationship Id="rId7" Type="http://schemas.openxmlformats.org/officeDocument/2006/relationships/image" Target="../media/image40.png"/><Relationship Id="rId12" Type="http://schemas.openxmlformats.org/officeDocument/2006/relationships/image" Target="../media/image45.jpeg"/><Relationship Id="rId2" Type="http://schemas.openxmlformats.org/officeDocument/2006/relationships/slide" Target="slide8.xml"/><Relationship Id="rId1" Type="http://schemas.openxmlformats.org/officeDocument/2006/relationships/slideLayout" Target="../slideLayouts/slideLayout13.xml"/><Relationship Id="rId6" Type="http://schemas.openxmlformats.org/officeDocument/2006/relationships/image" Target="../media/image39.png"/><Relationship Id="rId11" Type="http://schemas.openxmlformats.org/officeDocument/2006/relationships/image" Target="../media/image44.png"/><Relationship Id="rId5" Type="http://schemas.openxmlformats.org/officeDocument/2006/relationships/slide" Target="slide16.xml"/><Relationship Id="rId10" Type="http://schemas.openxmlformats.org/officeDocument/2006/relationships/image" Target="../media/image43.png"/><Relationship Id="rId4" Type="http://schemas.openxmlformats.org/officeDocument/2006/relationships/slide" Target="slide12.xml"/><Relationship Id="rId9" Type="http://schemas.openxmlformats.org/officeDocument/2006/relationships/image" Target="../media/image42.png"/></Relationships>
</file>

<file path=ppt/slides/_rels/slide15.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hyperlink" Target="https://learn.microsoft.com/en-us/microsoft-copilot-studio/fundamentals-what-is-copilot-studio" TargetMode="External"/><Relationship Id="rId1" Type="http://schemas.openxmlformats.org/officeDocument/2006/relationships/slideLayout" Target="../slideLayouts/slideLayout13.xml"/><Relationship Id="rId6" Type="http://schemas.openxmlformats.org/officeDocument/2006/relationships/image" Target="../media/image49.png"/><Relationship Id="rId5" Type="http://schemas.openxmlformats.org/officeDocument/2006/relationships/image" Target="../media/image48.png"/><Relationship Id="rId10" Type="http://schemas.openxmlformats.org/officeDocument/2006/relationships/image" Target="../media/image53.png"/><Relationship Id="rId4" Type="http://schemas.openxmlformats.org/officeDocument/2006/relationships/image" Target="../media/image47.png"/><Relationship Id="rId9" Type="http://schemas.openxmlformats.org/officeDocument/2006/relationships/image" Target="../media/image52.png"/></Relationships>
</file>

<file path=ppt/slides/_rels/slide16.xml.rels><?xml version="1.0" encoding="UTF-8" standalone="yes"?>
<Relationships xmlns="http://schemas.openxmlformats.org/package/2006/relationships"><Relationship Id="rId8" Type="http://schemas.openxmlformats.org/officeDocument/2006/relationships/hyperlink" Target="https://learn.microsoft.com/en-us/microsoft-copilot-studio/template-weather" TargetMode="External"/><Relationship Id="rId3" Type="http://schemas.openxmlformats.org/officeDocument/2006/relationships/hyperlink" Target="https://learn.microsoft.com/en-us/microsoft-copilot-studio/template-fundamentals" TargetMode="External"/><Relationship Id="rId7" Type="http://schemas.openxmlformats.org/officeDocument/2006/relationships/hyperlink" Target="https://learn.microsoft.com/en-us/microsoft-copilot-studio/template-it-helpdesk" TargetMode="External"/><Relationship Id="rId2" Type="http://schemas.openxmlformats.org/officeDocument/2006/relationships/notesSlide" Target="../notesSlides/notesSlide5.xml"/><Relationship Id="rId1" Type="http://schemas.openxmlformats.org/officeDocument/2006/relationships/slideLayout" Target="../slideLayouts/slideLayout14.xml"/><Relationship Id="rId6" Type="http://schemas.openxmlformats.org/officeDocument/2006/relationships/hyperlink" Target="https://learn.microsoft.com/en-us/microsoft-copilot-studio/template-awards-recognition" TargetMode="External"/><Relationship Id="rId5" Type="http://schemas.openxmlformats.org/officeDocument/2006/relationships/hyperlink" Target="https://learn.microsoft.com/en-us/microsoft-copilot-studio/template-sustainability-insights" TargetMode="External"/><Relationship Id="rId4" Type="http://schemas.openxmlformats.org/officeDocument/2006/relationships/hyperlink" Target="https://learn.microsoft.com/en-us/microsoft-copilot-studio/template-store-ops"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1.xml"/><Relationship Id="rId1" Type="http://schemas.openxmlformats.org/officeDocument/2006/relationships/tags" Target="../tags/tag1.xml"/><Relationship Id="rId5" Type="http://schemas.openxmlformats.org/officeDocument/2006/relationships/image" Target="../media/image9.emf"/><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1.xml"/><Relationship Id="rId1" Type="http://schemas.openxmlformats.org/officeDocument/2006/relationships/tags" Target="../tags/tag2.xml"/><Relationship Id="rId6" Type="http://schemas.openxmlformats.org/officeDocument/2006/relationships/image" Target="../media/image10.png"/><Relationship Id="rId5" Type="http://schemas.openxmlformats.org/officeDocument/2006/relationships/image" Target="../media/image9.emf"/><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slide" Target="slide14.xml"/><Relationship Id="rId7" Type="http://schemas.openxmlformats.org/officeDocument/2006/relationships/image" Target="../media/image12.png"/><Relationship Id="rId2" Type="http://schemas.openxmlformats.org/officeDocument/2006/relationships/slide" Target="slide13.xml"/><Relationship Id="rId1" Type="http://schemas.openxmlformats.org/officeDocument/2006/relationships/slideLayout" Target="../slideLayouts/slideLayout13.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slide" Target="slide16.xml"/><Relationship Id="rId10" Type="http://schemas.openxmlformats.org/officeDocument/2006/relationships/image" Target="../media/image15.png"/><Relationship Id="rId4" Type="http://schemas.openxmlformats.org/officeDocument/2006/relationships/slide" Target="slide15.xml"/><Relationship Id="rId9"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7.jpe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4.xml"/><Relationship Id="rId5" Type="http://schemas.openxmlformats.org/officeDocument/2006/relationships/image" Target="../media/image21.png"/><Relationship Id="rId4" Type="http://schemas.openxmlformats.org/officeDocument/2006/relationships/image" Target="../media/image20.svg"/></Relationships>
</file>

<file path=ppt/slides/_rels/slide9.xml.rels><?xml version="1.0" encoding="UTF-8" standalone="yes"?>
<Relationships xmlns="http://schemas.openxmlformats.org/package/2006/relationships"><Relationship Id="rId2" Type="http://schemas.openxmlformats.org/officeDocument/2006/relationships/hyperlink" Target="https://learn.microsoft.com/microsoft-365-copilot/extensibility/decision-guide" TargetMode="Externa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889D0F5-AA0B-EC0F-9E3D-B696D4599A5F}"/>
              </a:ext>
            </a:extLst>
          </p:cNvPr>
          <p:cNvSpPr>
            <a:spLocks noGrp="1"/>
          </p:cNvSpPr>
          <p:nvPr>
            <p:ph type="title"/>
          </p:nvPr>
        </p:nvSpPr>
        <p:spPr>
          <a:xfrm>
            <a:off x="381226" y="2395320"/>
            <a:ext cx="5714774" cy="1661993"/>
          </a:xfrm>
        </p:spPr>
        <p:txBody>
          <a:bodyPr/>
          <a:lstStyle/>
          <a:p>
            <a:r>
              <a:rPr lang="en-US" dirty="0">
                <a:cs typeface="Segoe UI"/>
              </a:rPr>
              <a:t>Get started with agents as a Small and Medium Business</a:t>
            </a:r>
          </a:p>
        </p:txBody>
      </p:sp>
      <p:sp>
        <p:nvSpPr>
          <p:cNvPr id="11" name="Text Placeholder 10">
            <a:extLst>
              <a:ext uri="{FF2B5EF4-FFF2-40B4-BE49-F238E27FC236}">
                <a16:creationId xmlns:a16="http://schemas.microsoft.com/office/drawing/2014/main" id="{4E891C02-2DB3-D69D-864F-1E0CB21AA46E}"/>
              </a:ext>
            </a:extLst>
          </p:cNvPr>
          <p:cNvSpPr>
            <a:spLocks noGrp="1"/>
          </p:cNvSpPr>
          <p:nvPr>
            <p:ph type="body" sz="quarter" idx="13"/>
          </p:nvPr>
        </p:nvSpPr>
        <p:spPr>
          <a:xfrm>
            <a:off x="582042" y="6446520"/>
            <a:ext cx="1645920" cy="138499"/>
          </a:xfrm>
        </p:spPr>
        <p:txBody>
          <a:bodyPr vert="horz" wrap="square" lIns="0" tIns="0" rIns="0" bIns="0" rtlCol="0" anchor="t">
            <a:spAutoFit/>
          </a:bodyPr>
          <a:lstStyle/>
          <a:p>
            <a:r>
              <a:rPr lang="en-US">
                <a:cs typeface="Segoe UI"/>
              </a:rPr>
              <a:t>Feb 2025</a:t>
            </a:r>
            <a:endParaRPr lang="en-US"/>
          </a:p>
        </p:txBody>
      </p:sp>
    </p:spTree>
    <p:extLst>
      <p:ext uri="{BB962C8B-B14F-4D97-AF65-F5344CB8AC3E}">
        <p14:creationId xmlns:p14="http://schemas.microsoft.com/office/powerpoint/2010/main" val="1217351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D59DFD2-C147-5E00-B559-2D3D1E97B020}"/>
              </a:ext>
              <a:ext uri="{C183D7F6-B498-43B3-948B-1728B52AA6E4}">
                <adec:decorative xmlns:adec="http://schemas.microsoft.com/office/drawing/2017/decorative" val="1"/>
              </a:ext>
            </a:extLst>
          </p:cNvPr>
          <p:cNvSpPr/>
          <p:nvPr/>
        </p:nvSpPr>
        <p:spPr>
          <a:xfrm>
            <a:off x="0" y="1"/>
            <a:ext cx="12192000" cy="1419224"/>
          </a:xfrm>
          <a:prstGeom prst="rect">
            <a:avLst/>
          </a:prstGeom>
          <a:gradFill flip="none" rotWithShape="1">
            <a:gsLst>
              <a:gs pos="23000">
                <a:schemeClr val="accent2"/>
              </a:gs>
              <a:gs pos="100000">
                <a:schemeClr val="accent2">
                  <a:lumMod val="60000"/>
                </a:schemeClr>
              </a:gs>
            </a:gsLst>
            <a:path path="circle">
              <a:fillToRect l="50000" t="130000" r="50000" b="-30000"/>
            </a:path>
            <a:tileRect/>
          </a:gradFill>
          <a:ln>
            <a:gradFill>
              <a:gsLst>
                <a:gs pos="14000">
                  <a:schemeClr val="bg1"/>
                </a:gs>
                <a:gs pos="100000">
                  <a:schemeClr val="bg1">
                    <a:lumMod val="99000"/>
                    <a:alpha val="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vert="vert270" lIns="91440" tIns="45720" rIns="91440" bIns="576072" rtlCol="0" anchor="ctr"/>
          <a:lstStyle/>
          <a:p>
            <a:pPr defTabSz="457200">
              <a:spcAft>
                <a:spcPts val="800"/>
              </a:spcAft>
            </a:pPr>
            <a:endParaRPr lang="en-US" sz="1400">
              <a:solidFill>
                <a:srgbClr val="FFFFFF"/>
              </a:solidFill>
              <a:latin typeface="Segoe Sans Display Semibold"/>
              <a:ea typeface="+mj-ea"/>
              <a:cs typeface="Segoe UI"/>
            </a:endParaRPr>
          </a:p>
        </p:txBody>
      </p:sp>
      <p:sp>
        <p:nvSpPr>
          <p:cNvPr id="4" name="Rectangle 3">
            <a:extLst>
              <a:ext uri="{FF2B5EF4-FFF2-40B4-BE49-F238E27FC236}">
                <a16:creationId xmlns:a16="http://schemas.microsoft.com/office/drawing/2014/main" id="{07BF609C-C697-7497-A32A-AFDD8092814C}"/>
              </a:ext>
              <a:ext uri="{C183D7F6-B498-43B3-948B-1728B52AA6E4}">
                <adec:decorative xmlns:adec="http://schemas.microsoft.com/office/drawing/2017/decorative" val="1"/>
              </a:ext>
            </a:extLst>
          </p:cNvPr>
          <p:cNvSpPr/>
          <p:nvPr/>
        </p:nvSpPr>
        <p:spPr>
          <a:xfrm>
            <a:off x="0" y="140970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59" name="Rectangle: Rounded Corners 58">
            <a:extLst>
              <a:ext uri="{FF2B5EF4-FFF2-40B4-BE49-F238E27FC236}">
                <a16:creationId xmlns:a16="http://schemas.microsoft.com/office/drawing/2014/main" id="{7C0FDC1E-9301-20CF-6028-D92DBC25763B}"/>
              </a:ext>
              <a:ext uri="{C183D7F6-B498-43B3-948B-1728B52AA6E4}">
                <adec:decorative xmlns:adec="http://schemas.microsoft.com/office/drawing/2017/decorative" val="1"/>
              </a:ext>
            </a:extLst>
          </p:cNvPr>
          <p:cNvSpPr>
            <a:spLocks/>
          </p:cNvSpPr>
          <p:nvPr/>
        </p:nvSpPr>
        <p:spPr bwMode="auto">
          <a:xfrm>
            <a:off x="588963" y="1601619"/>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60" name="Rectangle: Rounded Corners 59">
            <a:extLst>
              <a:ext uri="{FF2B5EF4-FFF2-40B4-BE49-F238E27FC236}">
                <a16:creationId xmlns:a16="http://schemas.microsoft.com/office/drawing/2014/main" id="{9965CB17-A5EF-52E6-37F6-9D3E4E235CE7}"/>
              </a:ext>
              <a:ext uri="{C183D7F6-B498-43B3-948B-1728B52AA6E4}">
                <adec:decorative xmlns:adec="http://schemas.microsoft.com/office/drawing/2017/decorative" val="1"/>
              </a:ext>
            </a:extLst>
          </p:cNvPr>
          <p:cNvSpPr>
            <a:spLocks/>
          </p:cNvSpPr>
          <p:nvPr/>
        </p:nvSpPr>
        <p:spPr bwMode="auto">
          <a:xfrm>
            <a:off x="3371851" y="1601619"/>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61" name="Rectangle: Rounded Corners 60">
            <a:extLst>
              <a:ext uri="{FF2B5EF4-FFF2-40B4-BE49-F238E27FC236}">
                <a16:creationId xmlns:a16="http://schemas.microsoft.com/office/drawing/2014/main" id="{26F5D698-5EE9-977F-EAA4-7E78E6D8680E}"/>
              </a:ext>
              <a:ext uri="{C183D7F6-B498-43B3-948B-1728B52AA6E4}">
                <adec:decorative xmlns:adec="http://schemas.microsoft.com/office/drawing/2017/decorative" val="1"/>
              </a:ext>
            </a:extLst>
          </p:cNvPr>
          <p:cNvSpPr>
            <a:spLocks/>
          </p:cNvSpPr>
          <p:nvPr/>
        </p:nvSpPr>
        <p:spPr bwMode="auto">
          <a:xfrm>
            <a:off x="6154739" y="1601619"/>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62" name="Rectangle: Rounded Corners 61">
            <a:extLst>
              <a:ext uri="{FF2B5EF4-FFF2-40B4-BE49-F238E27FC236}">
                <a16:creationId xmlns:a16="http://schemas.microsoft.com/office/drawing/2014/main" id="{E9D5B6DF-AEF6-2B46-6840-C080B7C3140E}"/>
              </a:ext>
              <a:ext uri="{C183D7F6-B498-43B3-948B-1728B52AA6E4}">
                <adec:decorative xmlns:adec="http://schemas.microsoft.com/office/drawing/2017/decorative" val="1"/>
              </a:ext>
            </a:extLst>
          </p:cNvPr>
          <p:cNvSpPr>
            <a:spLocks/>
          </p:cNvSpPr>
          <p:nvPr/>
        </p:nvSpPr>
        <p:spPr bwMode="auto">
          <a:xfrm>
            <a:off x="8937627" y="1601619"/>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63" name="Rectangle: Rounded Corners 62">
            <a:extLst>
              <a:ext uri="{FF2B5EF4-FFF2-40B4-BE49-F238E27FC236}">
                <a16:creationId xmlns:a16="http://schemas.microsoft.com/office/drawing/2014/main" id="{FC37900B-DDBC-2AAE-2AE2-27453A3DC5C3}"/>
              </a:ext>
              <a:ext uri="{C183D7F6-B498-43B3-948B-1728B52AA6E4}">
                <adec:decorative xmlns:adec="http://schemas.microsoft.com/office/drawing/2017/decorative" val="1"/>
              </a:ext>
            </a:extLst>
          </p:cNvPr>
          <p:cNvSpPr>
            <a:spLocks/>
          </p:cNvSpPr>
          <p:nvPr/>
        </p:nvSpPr>
        <p:spPr bwMode="auto">
          <a:xfrm>
            <a:off x="588963" y="4057111"/>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64" name="Rectangle: Rounded Corners 63">
            <a:extLst>
              <a:ext uri="{FF2B5EF4-FFF2-40B4-BE49-F238E27FC236}">
                <a16:creationId xmlns:a16="http://schemas.microsoft.com/office/drawing/2014/main" id="{D513BA3E-0C61-0287-9E55-D1477DD44712}"/>
              </a:ext>
              <a:ext uri="{C183D7F6-B498-43B3-948B-1728B52AA6E4}">
                <adec:decorative xmlns:adec="http://schemas.microsoft.com/office/drawing/2017/decorative" val="1"/>
              </a:ext>
            </a:extLst>
          </p:cNvPr>
          <p:cNvSpPr>
            <a:spLocks/>
          </p:cNvSpPr>
          <p:nvPr/>
        </p:nvSpPr>
        <p:spPr bwMode="auto">
          <a:xfrm>
            <a:off x="3371851" y="4057111"/>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65" name="Rectangle: Rounded Corners 64">
            <a:extLst>
              <a:ext uri="{FF2B5EF4-FFF2-40B4-BE49-F238E27FC236}">
                <a16:creationId xmlns:a16="http://schemas.microsoft.com/office/drawing/2014/main" id="{A51AE38F-E18C-8CEA-A6DE-390E32B507F1}"/>
              </a:ext>
              <a:ext uri="{C183D7F6-B498-43B3-948B-1728B52AA6E4}">
                <adec:decorative xmlns:adec="http://schemas.microsoft.com/office/drawing/2017/decorative" val="1"/>
              </a:ext>
            </a:extLst>
          </p:cNvPr>
          <p:cNvSpPr>
            <a:spLocks/>
          </p:cNvSpPr>
          <p:nvPr/>
        </p:nvSpPr>
        <p:spPr bwMode="auto">
          <a:xfrm>
            <a:off x="6154739" y="4057111"/>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66" name="Rectangle: Rounded Corners 65">
            <a:extLst>
              <a:ext uri="{FF2B5EF4-FFF2-40B4-BE49-F238E27FC236}">
                <a16:creationId xmlns:a16="http://schemas.microsoft.com/office/drawing/2014/main" id="{F303CB8F-8B07-987B-4A8E-0F4C7232BC97}"/>
              </a:ext>
              <a:ext uri="{C183D7F6-B498-43B3-948B-1728B52AA6E4}">
                <adec:decorative xmlns:adec="http://schemas.microsoft.com/office/drawing/2017/decorative" val="1"/>
              </a:ext>
            </a:extLst>
          </p:cNvPr>
          <p:cNvSpPr>
            <a:spLocks/>
          </p:cNvSpPr>
          <p:nvPr/>
        </p:nvSpPr>
        <p:spPr bwMode="auto">
          <a:xfrm>
            <a:off x="8937627" y="4057111"/>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3" name="Title 2">
            <a:extLst>
              <a:ext uri="{FF2B5EF4-FFF2-40B4-BE49-F238E27FC236}">
                <a16:creationId xmlns:a16="http://schemas.microsoft.com/office/drawing/2014/main" id="{6A3B20BF-F0F0-9EE7-6CEA-952A56A88AE3}"/>
              </a:ext>
            </a:extLst>
          </p:cNvPr>
          <p:cNvSpPr>
            <a:spLocks noGrp="1"/>
          </p:cNvSpPr>
          <p:nvPr>
            <p:ph type="title"/>
          </p:nvPr>
        </p:nvSpPr>
        <p:spPr>
          <a:xfrm>
            <a:off x="588263" y="512064"/>
            <a:ext cx="11018520" cy="498598"/>
          </a:xfrm>
        </p:spPr>
        <p:txBody>
          <a:bodyPr>
            <a:spAutoFit/>
          </a:bodyPr>
          <a:lstStyle/>
          <a:p>
            <a:r>
              <a:rPr lang="en-US" sz="3600">
                <a:solidFill>
                  <a:schemeClr val="bg1"/>
                </a:solidFill>
                <a:ea typeface="+mj-ea"/>
                <a:cs typeface="+mj-cs"/>
              </a:rPr>
              <a:t>Build agents in Copilot Chat | Summary Steps</a:t>
            </a:r>
          </a:p>
        </p:txBody>
      </p:sp>
      <p:sp>
        <p:nvSpPr>
          <p:cNvPr id="48" name="Text Placeholder 47">
            <a:extLst>
              <a:ext uri="{FF2B5EF4-FFF2-40B4-BE49-F238E27FC236}">
                <a16:creationId xmlns:a16="http://schemas.microsoft.com/office/drawing/2014/main" id="{D8BAA654-C9B2-1222-DCEB-ABFA254322F1}"/>
              </a:ext>
            </a:extLst>
          </p:cNvPr>
          <p:cNvSpPr>
            <a:spLocks noGrp="1"/>
          </p:cNvSpPr>
          <p:nvPr>
            <p:ph type="body" sz="quarter" idx="10"/>
          </p:nvPr>
        </p:nvSpPr>
        <p:spPr>
          <a:xfrm>
            <a:off x="588263" y="1102803"/>
            <a:ext cx="11018520" cy="276999"/>
          </a:xfrm>
        </p:spPr>
        <p:txBody>
          <a:bodyPr/>
          <a:lstStyle/>
          <a:p>
            <a:r>
              <a:rPr lang="en-US">
                <a:solidFill>
                  <a:schemeClr val="bg1"/>
                </a:solidFill>
                <a:ea typeface="+mj-ea"/>
                <a:cs typeface="+mj-cs"/>
              </a:rPr>
              <a:t>For more information – </a:t>
            </a:r>
            <a:r>
              <a:rPr lang="en-US">
                <a:solidFill>
                  <a:schemeClr val="accent1">
                    <a:lumMod val="20000"/>
                    <a:lumOff val="80000"/>
                  </a:schemeClr>
                </a:solidFill>
                <a:ea typeface="+mj-ea"/>
                <a:cs typeface="+mj-cs"/>
                <a:hlinkClick r:id="rId2">
                  <a:extLst>
                    <a:ext uri="{A12FA001-AC4F-418D-AE19-62706E023703}">
                      <ahyp:hlinkClr xmlns:ahyp="http://schemas.microsoft.com/office/drawing/2018/hyperlinkcolor" val="tx"/>
                    </a:ext>
                  </a:extLst>
                </a:hlinkClick>
              </a:rPr>
              <a:t>Build agents with Copilot Studio agent builder</a:t>
            </a:r>
            <a:endParaRPr lang="en-US">
              <a:solidFill>
                <a:schemeClr val="accent1">
                  <a:lumMod val="20000"/>
                  <a:lumOff val="80000"/>
                </a:schemeClr>
              </a:solidFill>
              <a:ea typeface="+mj-ea"/>
              <a:cs typeface="+mj-cs"/>
            </a:endParaRPr>
          </a:p>
        </p:txBody>
      </p:sp>
      <p:pic>
        <p:nvPicPr>
          <p:cNvPr id="81" name="Picture 80" descr="A screenshot showing the process of accessing the agent in BizChat to create the Copilot agent.">
            <a:extLst>
              <a:ext uri="{FF2B5EF4-FFF2-40B4-BE49-F238E27FC236}">
                <a16:creationId xmlns:a16="http://schemas.microsoft.com/office/drawing/2014/main" id="{D3865616-4775-AE14-D7FC-A01FCC2B50C4}"/>
              </a:ext>
              <a:ext uri="{C183D7F6-B498-43B3-948B-1728B52AA6E4}">
                <adec:decorative xmlns:adec="http://schemas.microsoft.com/office/drawing/2017/decorative" val="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6827" r="-6827"/>
          <a:stretch/>
        </p:blipFill>
        <p:spPr>
          <a:xfrm>
            <a:off x="644935" y="1654978"/>
            <a:ext cx="2556645" cy="1225551"/>
          </a:xfrm>
          <a:prstGeom prst="roundRect">
            <a:avLst>
              <a:gd name="adj" fmla="val 6100"/>
            </a:avLst>
          </a:prstGeom>
          <a:solidFill>
            <a:srgbClr val="F7F8FB"/>
          </a:solidFill>
          <a:ln>
            <a:noFill/>
          </a:ln>
          <a:effectLst/>
        </p:spPr>
      </p:pic>
      <p:sp>
        <p:nvSpPr>
          <p:cNvPr id="122" name="TextBox 121">
            <a:extLst>
              <a:ext uri="{FF2B5EF4-FFF2-40B4-BE49-F238E27FC236}">
                <a16:creationId xmlns:a16="http://schemas.microsoft.com/office/drawing/2014/main" id="{550E1AE5-B3C8-02F5-91B7-C403D16D7BD5}"/>
              </a:ext>
            </a:extLst>
          </p:cNvPr>
          <p:cNvSpPr txBox="1"/>
          <p:nvPr/>
        </p:nvSpPr>
        <p:spPr>
          <a:xfrm>
            <a:off x="588963" y="3011550"/>
            <a:ext cx="2556645" cy="836126"/>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en-US" sz="10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Step 1</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900" b="0" i="0" u="none" strike="noStrike" kern="1200" cap="none" spc="0" normalizeH="0" baseline="0" noProof="0">
                <a:ln>
                  <a:noFill/>
                </a:ln>
                <a:solidFill>
                  <a:srgbClr val="091F2C"/>
                </a:solidFill>
                <a:effectLst/>
                <a:uLnTx/>
                <a:uFillTx/>
                <a:latin typeface="Segoe Sans Display Semibold"/>
                <a:ea typeface="+mn-ea"/>
                <a:cs typeface="+mn-cs"/>
              </a:rPr>
              <a:t>Access agents in Copilot Chat</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800" b="0" i="0" u="none" strike="noStrike" kern="1200" cap="none" spc="0" normalizeH="0" baseline="0" noProof="0">
                <a:ln>
                  <a:noFill/>
                </a:ln>
                <a:solidFill>
                  <a:srgbClr val="091F2C"/>
                </a:solidFill>
                <a:effectLst/>
                <a:uLnTx/>
                <a:uFillTx/>
                <a:latin typeface="Segoe Sans Display"/>
                <a:ea typeface="+mn-ea"/>
                <a:cs typeface="+mn-cs"/>
              </a:rPr>
              <a:t>Open Copilot Chat and navigate to "Create a Copilot agent” in the right pane. The right pane is where you will find your latest chats and can access the ability to add and create your own agents</a:t>
            </a:r>
            <a:endParaRPr kumimoji="0" lang="en-US" sz="1600" b="0" i="0" u="none" strike="noStrike" kern="1200" cap="none" spc="0" normalizeH="0" baseline="0" noProof="0">
              <a:ln>
                <a:noFill/>
              </a:ln>
              <a:solidFill>
                <a:srgbClr val="091F2C"/>
              </a:solidFill>
              <a:effectLst/>
              <a:uLnTx/>
              <a:uFillTx/>
              <a:latin typeface="Segoe Sans Display"/>
              <a:ea typeface="+mn-ea"/>
              <a:cs typeface="+mn-cs"/>
            </a:endParaRPr>
          </a:p>
        </p:txBody>
      </p:sp>
      <p:pic>
        <p:nvPicPr>
          <p:cNvPr id="83" name="Picture 82" descr="A screenshot displaying the agent's purpose and how Copilot can assist in guiding the process of building an agent.">
            <a:extLst>
              <a:ext uri="{FF2B5EF4-FFF2-40B4-BE49-F238E27FC236}">
                <a16:creationId xmlns:a16="http://schemas.microsoft.com/office/drawing/2014/main" id="{7D5A0979-5C68-1476-1E06-21A2C654F633}"/>
              </a:ext>
              <a:ext uri="{C183D7F6-B498-43B3-948B-1728B52AA6E4}">
                <adec:decorative xmlns:adec="http://schemas.microsoft.com/office/drawing/2017/decorative" val="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8906" r="-8906"/>
          <a:stretch/>
        </p:blipFill>
        <p:spPr>
          <a:xfrm>
            <a:off x="3427823" y="1654978"/>
            <a:ext cx="2556645" cy="1225551"/>
          </a:xfrm>
          <a:prstGeom prst="roundRect">
            <a:avLst>
              <a:gd name="adj" fmla="val 6100"/>
            </a:avLst>
          </a:prstGeom>
          <a:solidFill>
            <a:srgbClr val="939494"/>
          </a:solidFill>
          <a:ln>
            <a:noFill/>
          </a:ln>
          <a:effectLst/>
        </p:spPr>
      </p:pic>
      <p:sp>
        <p:nvSpPr>
          <p:cNvPr id="123" name="TextBox 122">
            <a:extLst>
              <a:ext uri="{FF2B5EF4-FFF2-40B4-BE49-F238E27FC236}">
                <a16:creationId xmlns:a16="http://schemas.microsoft.com/office/drawing/2014/main" id="{E988DDC9-0F0E-8CA9-8306-A78B2D8C406D}"/>
              </a:ext>
            </a:extLst>
          </p:cNvPr>
          <p:cNvSpPr txBox="1"/>
          <p:nvPr/>
        </p:nvSpPr>
        <p:spPr>
          <a:xfrm>
            <a:off x="3409165" y="3011550"/>
            <a:ext cx="2556645" cy="836126"/>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en-US" sz="10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Step 2</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900" b="0" i="0" u="none" strike="noStrike" kern="1200" cap="none" spc="0" normalizeH="0" baseline="0" noProof="0">
                <a:ln>
                  <a:noFill/>
                </a:ln>
                <a:solidFill>
                  <a:srgbClr val="091F2C"/>
                </a:solidFill>
                <a:effectLst/>
                <a:uLnTx/>
                <a:uFillTx/>
                <a:latin typeface="Segoe Sans Display Semibold"/>
                <a:ea typeface="+mn-ea"/>
                <a:cs typeface="+mn-cs"/>
              </a:rPr>
              <a:t>Define your agent’s purpose</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800" b="0" i="0" u="none" strike="noStrike" kern="1200" cap="none" spc="0" normalizeH="0" baseline="0" noProof="0">
                <a:ln>
                  <a:noFill/>
                </a:ln>
                <a:solidFill>
                  <a:srgbClr val="091F2C"/>
                </a:solidFill>
                <a:effectLst/>
                <a:uLnTx/>
                <a:uFillTx/>
                <a:latin typeface="Segoe Sans Display"/>
                <a:ea typeface="+mn-ea"/>
                <a:cs typeface="+mn-cs"/>
              </a:rPr>
              <a:t>Using the lightweight Copilot Studio experience, Copilot will guide you through the creation process for building an agent. First, describe what you would like your agent to do and identify a name for your new agent</a:t>
            </a:r>
            <a:endParaRPr kumimoji="0" lang="en-US" sz="1600" b="0" i="0" u="none" strike="noStrike" kern="1200" cap="none" spc="0" normalizeH="0" baseline="0" noProof="0">
              <a:ln>
                <a:noFill/>
              </a:ln>
              <a:solidFill>
                <a:srgbClr val="091F2C"/>
              </a:solidFill>
              <a:effectLst/>
              <a:uLnTx/>
              <a:uFillTx/>
              <a:latin typeface="Segoe Sans Display"/>
              <a:ea typeface="+mn-ea"/>
              <a:cs typeface="+mn-cs"/>
            </a:endParaRPr>
          </a:p>
        </p:txBody>
      </p:sp>
      <p:pic>
        <p:nvPicPr>
          <p:cNvPr id="88" name="Graphic 87" descr="A screenshot of a chat showing the process of connecting the agent to the organization's data.">
            <a:extLst>
              <a:ext uri="{FF2B5EF4-FFF2-40B4-BE49-F238E27FC236}">
                <a16:creationId xmlns:a16="http://schemas.microsoft.com/office/drawing/2014/main" id="{1EC5025D-3E6D-F147-FB19-CE044A519B75}"/>
              </a:ext>
              <a:ext uri="{C183D7F6-B498-43B3-948B-1728B52AA6E4}">
                <adec:decorative xmlns:adec="http://schemas.microsoft.com/office/drawing/2017/decorative" val="0"/>
              </a:ext>
            </a:extLst>
          </p:cNvPr>
          <p:cNvPicPr>
            <a:picLocks noChangeAspect="1"/>
          </p:cNvPicPr>
          <p:nvPr/>
        </p:nvPicPr>
        <p:blipFill rotWithShape="1">
          <a:blip r:embed="rId5">
            <a:extLst>
              <a:ext uri="{96DAC541-7B7A-43D3-8B79-37D633B846F1}">
                <asvg:svgBlip xmlns:asvg="http://schemas.microsoft.com/office/drawing/2016/SVG/main" r:embed="rId6"/>
              </a:ext>
            </a:extLst>
          </a:blip>
          <a:srcRect t="7090" b="7090"/>
          <a:stretch/>
        </p:blipFill>
        <p:spPr>
          <a:xfrm>
            <a:off x="6210712" y="1654978"/>
            <a:ext cx="2556645" cy="1225551"/>
          </a:xfrm>
          <a:prstGeom prst="roundRect">
            <a:avLst>
              <a:gd name="adj" fmla="val 6100"/>
            </a:avLst>
          </a:prstGeom>
          <a:effectLst/>
        </p:spPr>
      </p:pic>
      <p:sp>
        <p:nvSpPr>
          <p:cNvPr id="124" name="TextBox 123">
            <a:extLst>
              <a:ext uri="{FF2B5EF4-FFF2-40B4-BE49-F238E27FC236}">
                <a16:creationId xmlns:a16="http://schemas.microsoft.com/office/drawing/2014/main" id="{FDEA750D-3387-95E0-C71F-3E2AD1C1E1EA}"/>
              </a:ext>
            </a:extLst>
          </p:cNvPr>
          <p:cNvSpPr txBox="1"/>
          <p:nvPr/>
        </p:nvSpPr>
        <p:spPr>
          <a:xfrm>
            <a:off x="6229367" y="3011550"/>
            <a:ext cx="2556645" cy="738664"/>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en-US" sz="10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Step 3</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900" b="0" i="0" u="none" strike="noStrike" kern="1200" cap="none" spc="0" normalizeH="0" baseline="0" noProof="0">
                <a:ln>
                  <a:noFill/>
                </a:ln>
                <a:solidFill>
                  <a:srgbClr val="091F2C"/>
                </a:solidFill>
                <a:effectLst/>
                <a:uLnTx/>
                <a:uFillTx/>
                <a:latin typeface="Segoe Sans Display Semibold"/>
                <a:ea typeface="+mn-ea"/>
                <a:cs typeface="+mn-cs"/>
              </a:rPr>
              <a:t>Add your organization’s data</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800" b="0" i="0" u="none" strike="noStrike" kern="1200" cap="none" spc="0" normalizeH="0" baseline="0" noProof="0">
                <a:ln>
                  <a:noFill/>
                </a:ln>
                <a:solidFill>
                  <a:srgbClr val="091F2C"/>
                </a:solidFill>
                <a:effectLst/>
                <a:uLnTx/>
                <a:uFillTx/>
                <a:latin typeface="Segoe Sans Display"/>
                <a:ea typeface="+mn-ea"/>
                <a:cs typeface="+mn-cs"/>
              </a:rPr>
              <a:t>Connect your agent to any necessary data sources. This could be your organization's internal data, third-party business data, or other relevant information</a:t>
            </a:r>
            <a:endParaRPr kumimoji="0" lang="en-US" sz="1600" b="0" i="0" u="none" strike="noStrike" kern="1200" cap="none" spc="0" normalizeH="0" baseline="0" noProof="0">
              <a:ln>
                <a:noFill/>
              </a:ln>
              <a:solidFill>
                <a:srgbClr val="091F2C"/>
              </a:solidFill>
              <a:effectLst/>
              <a:uLnTx/>
              <a:uFillTx/>
              <a:latin typeface="Segoe Sans Display"/>
              <a:ea typeface="+mn-ea"/>
              <a:cs typeface="+mn-cs"/>
            </a:endParaRPr>
          </a:p>
        </p:txBody>
      </p:sp>
      <p:pic>
        <p:nvPicPr>
          <p:cNvPr id="89" name="Picture 88" descr="A screenshot of a chat in Copilot demonstrating how Copilot assists its user.">
            <a:extLst>
              <a:ext uri="{FF2B5EF4-FFF2-40B4-BE49-F238E27FC236}">
                <a16:creationId xmlns:a16="http://schemas.microsoft.com/office/drawing/2014/main" id="{9D250200-0501-07DE-B193-800159D0A735}"/>
              </a:ext>
              <a:ext uri="{C183D7F6-B498-43B3-948B-1728B52AA6E4}">
                <adec:decorative xmlns:adec="http://schemas.microsoft.com/office/drawing/2017/decorative" val="0"/>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8993600" y="1654978"/>
            <a:ext cx="2556645" cy="1225551"/>
          </a:xfrm>
          <a:prstGeom prst="roundRect">
            <a:avLst>
              <a:gd name="adj" fmla="val 6100"/>
            </a:avLst>
          </a:prstGeom>
          <a:ln>
            <a:noFill/>
          </a:ln>
          <a:effectLst/>
        </p:spPr>
      </p:pic>
      <p:sp>
        <p:nvSpPr>
          <p:cNvPr id="125" name="TextBox 124">
            <a:extLst>
              <a:ext uri="{FF2B5EF4-FFF2-40B4-BE49-F238E27FC236}">
                <a16:creationId xmlns:a16="http://schemas.microsoft.com/office/drawing/2014/main" id="{E19F4F5F-248E-78C0-0BB8-9D11311CE826}"/>
              </a:ext>
            </a:extLst>
          </p:cNvPr>
          <p:cNvSpPr txBox="1"/>
          <p:nvPr/>
        </p:nvSpPr>
        <p:spPr>
          <a:xfrm>
            <a:off x="9049569" y="3011550"/>
            <a:ext cx="2556645" cy="713016"/>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en-US" sz="10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Step 4</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900" b="0" i="0" u="none" strike="noStrike" kern="1200" cap="none" spc="0" normalizeH="0" baseline="0" noProof="0">
                <a:ln>
                  <a:noFill/>
                </a:ln>
                <a:solidFill>
                  <a:srgbClr val="091F2C"/>
                </a:solidFill>
                <a:effectLst/>
                <a:uLnTx/>
                <a:uFillTx/>
                <a:latin typeface="Segoe Sans Display Semibold"/>
                <a:ea typeface="+mn-ea"/>
                <a:cs typeface="+mn-cs"/>
              </a:rPr>
              <a:t>Define agent behavior</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800" b="0" i="0" u="none" strike="noStrike" kern="1200" cap="none" spc="0" normalizeH="0" baseline="0" noProof="0">
                <a:ln>
                  <a:noFill/>
                </a:ln>
                <a:solidFill>
                  <a:srgbClr val="091F2C"/>
                </a:solidFill>
                <a:effectLst/>
                <a:uLnTx/>
                <a:uFillTx/>
                <a:latin typeface="Segoe Sans Display"/>
                <a:ea typeface="+mn-ea"/>
                <a:cs typeface="+mn-cs"/>
              </a:rPr>
              <a:t>Use the natural language interface to define how your Copilot should assist its users and the tone you would like it to use when responding</a:t>
            </a:r>
            <a:endParaRPr kumimoji="0" lang="en-US" sz="1600" b="0" i="0" u="none" strike="noStrike" kern="1200" cap="none" spc="0" normalizeH="0" baseline="0" noProof="0">
              <a:ln>
                <a:noFill/>
              </a:ln>
              <a:solidFill>
                <a:srgbClr val="091F2C"/>
              </a:solidFill>
              <a:effectLst/>
              <a:uLnTx/>
              <a:uFillTx/>
              <a:latin typeface="Segoe Sans Display"/>
              <a:ea typeface="+mn-ea"/>
              <a:cs typeface="+mn-cs"/>
            </a:endParaRPr>
          </a:p>
        </p:txBody>
      </p:sp>
      <p:pic>
        <p:nvPicPr>
          <p:cNvPr id="91" name="Picture 90" descr="A screenshot of a chat in Copilot showing the process of adding additional customization by selecting &quot;Configure&quot; to include extra details.">
            <a:extLst>
              <a:ext uri="{FF2B5EF4-FFF2-40B4-BE49-F238E27FC236}">
                <a16:creationId xmlns:a16="http://schemas.microsoft.com/office/drawing/2014/main" id="{587BB43A-41D6-B032-A6E4-27E6FF70F5E1}"/>
              </a:ext>
              <a:ext uri="{C183D7F6-B498-43B3-948B-1728B52AA6E4}">
                <adec:decorative xmlns:adec="http://schemas.microsoft.com/office/drawing/2017/decorative" val="0"/>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644935" y="4110470"/>
            <a:ext cx="2556645" cy="1225551"/>
          </a:xfrm>
          <a:prstGeom prst="roundRect">
            <a:avLst>
              <a:gd name="adj" fmla="val 6100"/>
            </a:avLst>
          </a:prstGeom>
          <a:ln>
            <a:noFill/>
          </a:ln>
          <a:effectLst/>
        </p:spPr>
      </p:pic>
      <p:sp>
        <p:nvSpPr>
          <p:cNvPr id="126" name="TextBox 125">
            <a:extLst>
              <a:ext uri="{FF2B5EF4-FFF2-40B4-BE49-F238E27FC236}">
                <a16:creationId xmlns:a16="http://schemas.microsoft.com/office/drawing/2014/main" id="{A66D24FF-BC53-1DCF-FB71-977E892EFF18}"/>
              </a:ext>
            </a:extLst>
          </p:cNvPr>
          <p:cNvSpPr txBox="1"/>
          <p:nvPr/>
        </p:nvSpPr>
        <p:spPr>
          <a:xfrm>
            <a:off x="588963" y="5467042"/>
            <a:ext cx="2556645" cy="836126"/>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en-US" sz="10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Step 5</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900" b="0" i="0" u="none" strike="noStrike" kern="1200" cap="none" spc="0" normalizeH="0" baseline="0" noProof="0">
                <a:ln>
                  <a:noFill/>
                </a:ln>
                <a:solidFill>
                  <a:srgbClr val="091F2C"/>
                </a:solidFill>
                <a:effectLst/>
                <a:uLnTx/>
                <a:uFillTx/>
                <a:latin typeface="Segoe Sans Display Semibold"/>
                <a:ea typeface="+mn-ea"/>
                <a:cs typeface="+mn-cs"/>
              </a:rPr>
              <a:t>Try your agent and add additional customization</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800" b="0" i="0" u="none" strike="noStrike" kern="1200" cap="none" spc="0" normalizeH="0" baseline="0" noProof="0">
                <a:ln>
                  <a:noFill/>
                </a:ln>
                <a:solidFill>
                  <a:srgbClr val="091F2C"/>
                </a:solidFill>
                <a:effectLst/>
                <a:uLnTx/>
                <a:uFillTx/>
                <a:latin typeface="Segoe Sans Display"/>
                <a:ea typeface="+mn-ea"/>
                <a:cs typeface="+mn-cs"/>
              </a:rPr>
              <a:t>Select “Configure” to review and add extra details to your agent. This can include instructions for your agent, additional knowledge sources, actions </a:t>
            </a:r>
            <a:r>
              <a:rPr kumimoji="0" lang="en-US" sz="800" b="0" i="1" u="none" strike="noStrike" kern="1200" cap="none" spc="0" normalizeH="0" baseline="0" noProof="0">
                <a:ln>
                  <a:noFill/>
                </a:ln>
                <a:solidFill>
                  <a:srgbClr val="091F2C"/>
                </a:solidFill>
                <a:effectLst/>
                <a:uLnTx/>
                <a:uFillTx/>
                <a:latin typeface="Segoe Sans Display"/>
                <a:ea typeface="+mn-ea"/>
                <a:cs typeface="+mn-cs"/>
              </a:rPr>
              <a:t>(coming soon)*</a:t>
            </a:r>
            <a:r>
              <a:rPr kumimoji="0" lang="en-US" sz="800" b="0" i="0" u="none" strike="noStrike" kern="1200" cap="none" spc="0" normalizeH="0" baseline="0" noProof="0">
                <a:ln>
                  <a:noFill/>
                </a:ln>
                <a:solidFill>
                  <a:srgbClr val="091F2C"/>
                </a:solidFill>
                <a:effectLst/>
                <a:uLnTx/>
                <a:uFillTx/>
                <a:latin typeface="Segoe Sans Display"/>
                <a:ea typeface="+mn-ea"/>
                <a:cs typeface="+mn-cs"/>
              </a:rPr>
              <a:t>, starter prompts, and the icon</a:t>
            </a:r>
            <a:endParaRPr kumimoji="0" lang="en-US" sz="1600" b="0" i="0" u="none" strike="noStrike" kern="1200" cap="none" spc="0" normalizeH="0" baseline="0" noProof="0">
              <a:ln>
                <a:noFill/>
              </a:ln>
              <a:solidFill>
                <a:srgbClr val="091F2C"/>
              </a:solidFill>
              <a:effectLst/>
              <a:uLnTx/>
              <a:uFillTx/>
              <a:latin typeface="Segoe Sans Display"/>
              <a:ea typeface="+mn-ea"/>
              <a:cs typeface="+mn-cs"/>
            </a:endParaRPr>
          </a:p>
        </p:txBody>
      </p:sp>
      <p:pic>
        <p:nvPicPr>
          <p:cNvPr id="93" name="Picture 92" descr="A screenshot displaying the process of publishing an agent.">
            <a:extLst>
              <a:ext uri="{FF2B5EF4-FFF2-40B4-BE49-F238E27FC236}">
                <a16:creationId xmlns:a16="http://schemas.microsoft.com/office/drawing/2014/main" id="{24309379-384C-EE83-AD88-0F4452B5068D}"/>
              </a:ext>
              <a:ext uri="{C183D7F6-B498-43B3-948B-1728B52AA6E4}">
                <adec:decorative xmlns:adec="http://schemas.microsoft.com/office/drawing/2017/decorative" val="0"/>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3427824" y="4110470"/>
            <a:ext cx="2556645" cy="1225551"/>
          </a:xfrm>
          <a:prstGeom prst="roundRect">
            <a:avLst>
              <a:gd name="adj" fmla="val 6100"/>
            </a:avLst>
          </a:prstGeom>
          <a:ln>
            <a:noFill/>
          </a:ln>
          <a:effectLst/>
        </p:spPr>
      </p:pic>
      <p:sp>
        <p:nvSpPr>
          <p:cNvPr id="127" name="TextBox 126">
            <a:extLst>
              <a:ext uri="{FF2B5EF4-FFF2-40B4-BE49-F238E27FC236}">
                <a16:creationId xmlns:a16="http://schemas.microsoft.com/office/drawing/2014/main" id="{F06C1BDC-1ABE-7D18-B286-0D556F4D6091}"/>
              </a:ext>
            </a:extLst>
          </p:cNvPr>
          <p:cNvSpPr txBox="1"/>
          <p:nvPr/>
        </p:nvSpPr>
        <p:spPr>
          <a:xfrm>
            <a:off x="3409165" y="5467042"/>
            <a:ext cx="2556645" cy="738664"/>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en-US" sz="10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Step 6</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900" b="0" i="0" u="none" strike="noStrike" kern="1200" cap="none" spc="0" normalizeH="0" baseline="0" noProof="0">
                <a:ln>
                  <a:noFill/>
                </a:ln>
                <a:solidFill>
                  <a:srgbClr val="091F2C"/>
                </a:solidFill>
                <a:effectLst/>
                <a:uLnTx/>
                <a:uFillTx/>
                <a:latin typeface="Segoe Sans Display Semibold"/>
                <a:ea typeface="+mn-ea"/>
                <a:cs typeface="+mn-cs"/>
              </a:rPr>
              <a:t>Publish your agent</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800" b="0" i="0" u="none" strike="noStrike" kern="1200" cap="none" spc="0" normalizeH="0" baseline="0" noProof="0">
                <a:ln>
                  <a:noFill/>
                </a:ln>
                <a:solidFill>
                  <a:srgbClr val="091F2C"/>
                </a:solidFill>
                <a:effectLst/>
                <a:uLnTx/>
                <a:uFillTx/>
                <a:latin typeface="Segoe Sans Display"/>
                <a:ea typeface="+mn-ea"/>
                <a:cs typeface="+mn-cs"/>
              </a:rPr>
              <a:t>When you have finished editing and reviewing your agent, select “Create” to complete the agent </a:t>
            </a:r>
            <a:br>
              <a:rPr kumimoji="0" lang="en-US" sz="800" b="0" i="0" u="none" strike="noStrike" kern="1200" cap="none" spc="0" normalizeH="0" baseline="0" noProof="0">
                <a:ln>
                  <a:noFill/>
                </a:ln>
                <a:solidFill>
                  <a:srgbClr val="091F2C"/>
                </a:solidFill>
                <a:effectLst/>
                <a:uLnTx/>
                <a:uFillTx/>
                <a:latin typeface="Segoe Sans Display"/>
                <a:ea typeface="+mn-ea"/>
                <a:cs typeface="+mn-cs"/>
              </a:rPr>
            </a:br>
            <a:r>
              <a:rPr kumimoji="0" lang="en-US" sz="800" b="0" i="0" u="none" strike="noStrike" kern="1200" cap="none" spc="0" normalizeH="0" baseline="0" noProof="0">
                <a:ln>
                  <a:noFill/>
                </a:ln>
                <a:solidFill>
                  <a:srgbClr val="091F2C"/>
                </a:solidFill>
                <a:effectLst/>
                <a:uLnTx/>
                <a:uFillTx/>
                <a:latin typeface="Segoe Sans Display"/>
                <a:ea typeface="+mn-ea"/>
                <a:cs typeface="+mn-cs"/>
              </a:rPr>
              <a:t>building process</a:t>
            </a:r>
            <a:endParaRPr kumimoji="0" lang="en-US" sz="1600" b="0" i="0" u="none" strike="noStrike" kern="1200" cap="none" spc="0" normalizeH="0" baseline="0" noProof="0">
              <a:ln>
                <a:noFill/>
              </a:ln>
              <a:solidFill>
                <a:srgbClr val="091F2C"/>
              </a:solidFill>
              <a:effectLst/>
              <a:uLnTx/>
              <a:uFillTx/>
              <a:latin typeface="Segoe Sans Display"/>
              <a:ea typeface="+mn-ea"/>
              <a:cs typeface="+mn-cs"/>
            </a:endParaRPr>
          </a:p>
        </p:txBody>
      </p:sp>
      <p:pic>
        <p:nvPicPr>
          <p:cNvPr id="95" name="Picture 94" descr="A screenshot showing a pop-up menu for sharing your agent.">
            <a:extLst>
              <a:ext uri="{FF2B5EF4-FFF2-40B4-BE49-F238E27FC236}">
                <a16:creationId xmlns:a16="http://schemas.microsoft.com/office/drawing/2014/main" id="{E844D1F0-F4E4-29EE-54C0-46A7D522470F}"/>
              </a:ext>
              <a:ext uri="{C183D7F6-B498-43B3-948B-1728B52AA6E4}">
                <adec:decorative xmlns:adec="http://schemas.microsoft.com/office/drawing/2017/decorative" val="0"/>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6210712" y="4110470"/>
            <a:ext cx="2556645" cy="1225551"/>
          </a:xfrm>
          <a:prstGeom prst="roundRect">
            <a:avLst>
              <a:gd name="adj" fmla="val 6100"/>
            </a:avLst>
          </a:prstGeom>
          <a:ln>
            <a:noFill/>
          </a:ln>
          <a:effectLst/>
        </p:spPr>
      </p:pic>
      <p:sp>
        <p:nvSpPr>
          <p:cNvPr id="128" name="TextBox 127">
            <a:extLst>
              <a:ext uri="{FF2B5EF4-FFF2-40B4-BE49-F238E27FC236}">
                <a16:creationId xmlns:a16="http://schemas.microsoft.com/office/drawing/2014/main" id="{30ED5FCB-426C-9A3D-AB24-7A4E6607DF63}"/>
              </a:ext>
            </a:extLst>
          </p:cNvPr>
          <p:cNvSpPr txBox="1"/>
          <p:nvPr/>
        </p:nvSpPr>
        <p:spPr>
          <a:xfrm>
            <a:off x="6229367" y="5467042"/>
            <a:ext cx="2556645" cy="836126"/>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en-US" sz="10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Step 7</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900" b="0" i="0" u="none" strike="noStrike" kern="1200" cap="none" spc="0" normalizeH="0" baseline="0" noProof="0">
                <a:ln>
                  <a:noFill/>
                </a:ln>
                <a:solidFill>
                  <a:srgbClr val="091F2C"/>
                </a:solidFill>
                <a:effectLst/>
                <a:uLnTx/>
                <a:uFillTx/>
                <a:latin typeface="Segoe Sans Display Semibold"/>
                <a:ea typeface="+mn-ea"/>
                <a:cs typeface="+mn-cs"/>
              </a:rPr>
              <a:t>Share your agent</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800" b="0" i="0" u="none" strike="noStrike" kern="1200" cap="none" spc="0" normalizeH="0" baseline="0" noProof="0">
                <a:ln>
                  <a:noFill/>
                </a:ln>
                <a:solidFill>
                  <a:srgbClr val="091F2C"/>
                </a:solidFill>
                <a:effectLst/>
                <a:uLnTx/>
                <a:uFillTx/>
                <a:latin typeface="Segoe Sans Display"/>
                <a:ea typeface="+mn-ea"/>
                <a:cs typeface="+mn-cs"/>
              </a:rPr>
              <a:t>Once created, you will be able to share your agent across your organization to unlock capacity at scale. You can also review the agent using the right pane in Copilot Chat</a:t>
            </a:r>
            <a:endParaRPr kumimoji="0" lang="en-US" sz="1600" b="0" i="0" u="none" strike="noStrike" kern="1200" cap="none" spc="0" normalizeH="0" baseline="0" noProof="0">
              <a:ln>
                <a:noFill/>
              </a:ln>
              <a:solidFill>
                <a:srgbClr val="091F2C"/>
              </a:solidFill>
              <a:effectLst/>
              <a:uLnTx/>
              <a:uFillTx/>
              <a:latin typeface="Segoe Sans Display"/>
              <a:ea typeface="+mn-ea"/>
              <a:cs typeface="+mn-cs"/>
            </a:endParaRPr>
          </a:p>
        </p:txBody>
      </p:sp>
      <p:pic>
        <p:nvPicPr>
          <p:cNvPr id="97" name="Picture 96" descr="A screenshot displaying the process of mentioning an agent and asking questions in BizChat.">
            <a:extLst>
              <a:ext uri="{FF2B5EF4-FFF2-40B4-BE49-F238E27FC236}">
                <a16:creationId xmlns:a16="http://schemas.microsoft.com/office/drawing/2014/main" id="{B5C96CCA-54CD-57C2-2A17-E11DF6BDFEA1}"/>
              </a:ext>
              <a:ext uri="{C183D7F6-B498-43B3-948B-1728B52AA6E4}">
                <adec:decorative xmlns:adec="http://schemas.microsoft.com/office/drawing/2017/decorative" val="0"/>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l="-5191" r="-5191"/>
          <a:stretch/>
        </p:blipFill>
        <p:spPr>
          <a:xfrm>
            <a:off x="8993599" y="4110469"/>
            <a:ext cx="2556645" cy="1225551"/>
          </a:xfrm>
          <a:prstGeom prst="roundRect">
            <a:avLst>
              <a:gd name="adj" fmla="val 6100"/>
            </a:avLst>
          </a:prstGeom>
          <a:solidFill>
            <a:srgbClr val="FFFFFF"/>
          </a:solidFill>
          <a:ln>
            <a:noFill/>
          </a:ln>
          <a:effectLst/>
        </p:spPr>
      </p:pic>
      <p:sp>
        <p:nvSpPr>
          <p:cNvPr id="129" name="TextBox 128">
            <a:extLst>
              <a:ext uri="{FF2B5EF4-FFF2-40B4-BE49-F238E27FC236}">
                <a16:creationId xmlns:a16="http://schemas.microsoft.com/office/drawing/2014/main" id="{73E7AD43-CD34-02B9-D238-22F20E374331}"/>
              </a:ext>
            </a:extLst>
          </p:cNvPr>
          <p:cNvSpPr txBox="1"/>
          <p:nvPr/>
        </p:nvSpPr>
        <p:spPr>
          <a:xfrm>
            <a:off x="9049569" y="5467042"/>
            <a:ext cx="2556645" cy="713016"/>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en-US" sz="10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Step 8</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900" b="0" i="0" u="none" strike="noStrike" kern="1200" cap="none" spc="0" normalizeH="0" baseline="0" noProof="0">
                <a:ln>
                  <a:noFill/>
                </a:ln>
                <a:solidFill>
                  <a:srgbClr val="091F2C"/>
                </a:solidFill>
                <a:effectLst/>
                <a:uLnTx/>
                <a:uFillTx/>
                <a:latin typeface="Segoe Sans Display Semibold"/>
                <a:ea typeface="+mn-ea"/>
                <a:cs typeface="+mn-cs"/>
              </a:rPr>
              <a:t>Use your agent</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800" b="0" i="0" u="none" strike="noStrike" kern="1200" cap="none" spc="0" normalizeH="0" baseline="0" noProof="0">
                <a:ln>
                  <a:noFill/>
                </a:ln>
                <a:solidFill>
                  <a:srgbClr val="091F2C"/>
                </a:solidFill>
                <a:effectLst/>
                <a:uLnTx/>
                <a:uFillTx/>
                <a:latin typeface="Segoe Sans Display"/>
                <a:ea typeface="+mn-ea"/>
                <a:cs typeface="+mn-cs"/>
              </a:rPr>
              <a:t>You can now @mention your agent or ask it questions directly in Copilot Chat, saving you valuable time to focus on your most important tasks</a:t>
            </a:r>
            <a:endParaRPr kumimoji="0" lang="en-US" sz="16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9" name="Content Placeholder 217">
            <a:extLst>
              <a:ext uri="{FF2B5EF4-FFF2-40B4-BE49-F238E27FC236}">
                <a16:creationId xmlns:a16="http://schemas.microsoft.com/office/drawing/2014/main" id="{8453D286-1C8B-F0E7-62A4-77367CEDCE56}"/>
              </a:ext>
              <a:ext uri="{C183D7F6-B498-43B3-948B-1728B52AA6E4}">
                <adec:decorative xmlns:adec="http://schemas.microsoft.com/office/drawing/2017/decorative" val="1"/>
              </a:ext>
            </a:extLst>
          </p:cNvPr>
          <p:cNvSpPr txBox="1">
            <a:spLocks/>
          </p:cNvSpPr>
          <p:nvPr/>
        </p:nvSpPr>
        <p:spPr>
          <a:xfrm rot="5400000">
            <a:off x="1367511" y="-1269326"/>
            <a:ext cx="387589" cy="3122614"/>
          </a:xfrm>
          <a:prstGeom prst="round2SameRect">
            <a:avLst>
              <a:gd name="adj1" fmla="val 50000"/>
              <a:gd name="adj2" fmla="val 0"/>
            </a:avLst>
          </a:prstGeom>
          <a:gradFill>
            <a:gsLst>
              <a:gs pos="14000">
                <a:srgbClr val="C03BC4"/>
              </a:gs>
              <a:gs pos="100000">
                <a:srgbClr val="0078D4"/>
              </a:gs>
            </a:gsLst>
            <a:lin ang="5400000" scaled="1"/>
          </a:gradFill>
          <a:ln>
            <a:gradFill>
              <a:gsLst>
                <a:gs pos="14000">
                  <a:schemeClr val="bg1"/>
                </a:gs>
                <a:gs pos="100000">
                  <a:schemeClr val="bg1">
                    <a:lumMod val="99000"/>
                    <a:alpha val="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vert="vert270" lIns="91440" tIns="45720" rIns="91440" bIns="576072" rtlCol="0" anchor="ctr"/>
          <a:lstStyle>
            <a:defPPr>
              <a:defRPr lang="en-US"/>
            </a:defPPr>
            <a:lvl1pPr marR="0" lvl="0" indent="0" defTabSz="457200" fontAlgn="auto">
              <a:lnSpc>
                <a:spcPct val="100000"/>
              </a:lnSpc>
              <a:spcBef>
                <a:spcPts val="0"/>
              </a:spcBef>
              <a:spcAft>
                <a:spcPts val="800"/>
              </a:spcAft>
              <a:buClrTx/>
              <a:buSzTx/>
              <a:buFontTx/>
              <a:buNone/>
              <a:tabLst/>
              <a:defRPr kumimoji="0" sz="1400" b="0" i="0" u="none" strike="noStrike" cap="none" spc="0" normalizeH="0" baseline="0">
                <a:ln>
                  <a:noFill/>
                </a:ln>
                <a:solidFill>
                  <a:schemeClr val="bg1"/>
                </a:solidFill>
                <a:effectLst/>
                <a:uLnTx/>
                <a:uFillTx/>
                <a:latin typeface="+mj-lt"/>
                <a:ea typeface="+mj-ea"/>
                <a:cs typeface="+mj-c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457200" rtl="0" eaLnBrk="1" fontAlgn="auto" latinLnBrk="0" hangingPunct="1">
              <a:lnSpc>
                <a:spcPct val="100000"/>
              </a:lnSpc>
              <a:spcBef>
                <a:spcPts val="0"/>
              </a:spcBef>
              <a:spcAft>
                <a:spcPts val="800"/>
              </a:spcAft>
              <a:buClrTx/>
              <a:buSzTx/>
              <a:buFontTx/>
              <a:buNone/>
              <a:tabLst/>
              <a:defRPr/>
            </a:pPr>
            <a:r>
              <a:rPr kumimoji="0" lang="en-US" sz="1400" b="0" i="0" u="none" strike="noStrike" kern="1200" cap="none" spc="0" normalizeH="0" baseline="0" noProof="0">
                <a:ln>
                  <a:noFill/>
                </a:ln>
                <a:solidFill>
                  <a:srgbClr val="FFFFFF"/>
                </a:solidFill>
                <a:effectLst/>
                <a:uLnTx/>
                <a:uFillTx/>
                <a:latin typeface="Segoe Sans Display Semibold"/>
                <a:ea typeface="+mj-ea"/>
                <a:cs typeface="+mj-cs"/>
              </a:rPr>
              <a:t>Agents in Copilot Chat</a:t>
            </a:r>
          </a:p>
        </p:txBody>
      </p:sp>
    </p:spTree>
    <p:extLst>
      <p:ext uri="{BB962C8B-B14F-4D97-AF65-F5344CB8AC3E}">
        <p14:creationId xmlns:p14="http://schemas.microsoft.com/office/powerpoint/2010/main" val="984551299"/>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5FAEA1-BEEE-D729-EB90-7DA70A0D47DE}"/>
            </a:ext>
          </a:extLst>
        </p:cNvPr>
        <p:cNvGrpSpPr/>
        <p:nvPr/>
      </p:nvGrpSpPr>
      <p:grpSpPr>
        <a:xfrm>
          <a:off x="0" y="0"/>
          <a:ext cx="0" cy="0"/>
          <a:chOff x="0" y="0"/>
          <a:chExt cx="0" cy="0"/>
        </a:xfrm>
      </p:grpSpPr>
      <p:sp>
        <p:nvSpPr>
          <p:cNvPr id="36" name="Rectangle 35">
            <a:extLst>
              <a:ext uri="{FF2B5EF4-FFF2-40B4-BE49-F238E27FC236}">
                <a16:creationId xmlns:a16="http://schemas.microsoft.com/office/drawing/2014/main" id="{74099C66-3C2C-9FD5-321E-7814C0A3A31A}"/>
              </a:ext>
              <a:ext uri="{C183D7F6-B498-43B3-948B-1728B52AA6E4}">
                <adec:decorative xmlns:adec="http://schemas.microsoft.com/office/drawing/2017/decorative" val="1"/>
              </a:ext>
            </a:extLst>
          </p:cNvPr>
          <p:cNvSpPr/>
          <p:nvPr/>
        </p:nvSpPr>
        <p:spPr>
          <a:xfrm>
            <a:off x="0" y="1"/>
            <a:ext cx="12192000" cy="1419224"/>
          </a:xfrm>
          <a:prstGeom prst="rect">
            <a:avLst/>
          </a:prstGeom>
          <a:gradFill flip="none" rotWithShape="1">
            <a:gsLst>
              <a:gs pos="23000">
                <a:schemeClr val="accent2"/>
              </a:gs>
              <a:gs pos="100000">
                <a:schemeClr val="accent2">
                  <a:lumMod val="60000"/>
                </a:schemeClr>
              </a:gs>
            </a:gsLst>
            <a:path path="circle">
              <a:fillToRect l="50000" t="130000" r="50000" b="-30000"/>
            </a:path>
            <a:tileRect/>
          </a:gradFill>
          <a:ln>
            <a:gradFill>
              <a:gsLst>
                <a:gs pos="14000">
                  <a:schemeClr val="bg1"/>
                </a:gs>
                <a:gs pos="100000">
                  <a:schemeClr val="bg1">
                    <a:lumMod val="99000"/>
                    <a:alpha val="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vert="vert270" lIns="91440" tIns="45720" rIns="91440" bIns="576072" rtlCol="0" anchor="ctr"/>
          <a:lstStyle/>
          <a:p>
            <a:pPr defTabSz="457200">
              <a:spcAft>
                <a:spcPts val="800"/>
              </a:spcAft>
            </a:pPr>
            <a:endParaRPr lang="en-US" sz="1400">
              <a:solidFill>
                <a:srgbClr val="FFFFFF"/>
              </a:solidFill>
              <a:latin typeface="Segoe Sans Display Semibold"/>
              <a:ea typeface="+mj-ea"/>
              <a:cs typeface="Segoe UI"/>
            </a:endParaRPr>
          </a:p>
        </p:txBody>
      </p:sp>
      <p:sp>
        <p:nvSpPr>
          <p:cNvPr id="24" name="Rectangle: Rounded Corners 23">
            <a:extLst>
              <a:ext uri="{FF2B5EF4-FFF2-40B4-BE49-F238E27FC236}">
                <a16:creationId xmlns:a16="http://schemas.microsoft.com/office/drawing/2014/main" id="{1874D041-65A0-15E1-2046-8D78D08D05E5}"/>
              </a:ext>
              <a:ext uri="{C183D7F6-B498-43B3-948B-1728B52AA6E4}">
                <adec:decorative xmlns:adec="http://schemas.microsoft.com/office/drawing/2017/decorative" val="1"/>
              </a:ext>
            </a:extLst>
          </p:cNvPr>
          <p:cNvSpPr>
            <a:spLocks/>
          </p:cNvSpPr>
          <p:nvPr/>
        </p:nvSpPr>
        <p:spPr>
          <a:xfrm>
            <a:off x="588263" y="2331722"/>
            <a:ext cx="11018520" cy="4049361"/>
          </a:xfrm>
          <a:prstGeom prst="roundRect">
            <a:avLst>
              <a:gd name="adj" fmla="val 2554"/>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2" name="Rectangle 11">
            <a:extLst>
              <a:ext uri="{FF2B5EF4-FFF2-40B4-BE49-F238E27FC236}">
                <a16:creationId xmlns:a16="http://schemas.microsoft.com/office/drawing/2014/main" id="{A0EF6535-4F41-6DD3-1820-5ABE612D9044}"/>
              </a:ext>
              <a:ext uri="{C183D7F6-B498-43B3-948B-1728B52AA6E4}">
                <adec:decorative xmlns:adec="http://schemas.microsoft.com/office/drawing/2017/decorative" val="1"/>
              </a:ext>
            </a:extLst>
          </p:cNvPr>
          <p:cNvSpPr>
            <a:spLocks/>
          </p:cNvSpPr>
          <p:nvPr/>
        </p:nvSpPr>
        <p:spPr>
          <a:xfrm>
            <a:off x="0" y="140970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 name="Title 1">
            <a:extLst>
              <a:ext uri="{FF2B5EF4-FFF2-40B4-BE49-F238E27FC236}">
                <a16:creationId xmlns:a16="http://schemas.microsoft.com/office/drawing/2014/main" id="{177D0268-E917-E6AC-F2BE-49A56A2BD9A7}"/>
              </a:ext>
            </a:extLst>
          </p:cNvPr>
          <p:cNvSpPr>
            <a:spLocks noGrp="1"/>
          </p:cNvSpPr>
          <p:nvPr>
            <p:ph type="title"/>
          </p:nvPr>
        </p:nvSpPr>
        <p:spPr>
          <a:xfrm>
            <a:off x="588263" y="510630"/>
            <a:ext cx="11018520" cy="498598"/>
          </a:xfrm>
        </p:spPr>
        <p:txBody>
          <a:bodyPr vert="horz" wrap="square" lIns="0" tIns="0" rIns="0" bIns="0" rtlCol="0" anchor="t">
            <a:spAutoFit/>
          </a:bodyPr>
          <a:lstStyle/>
          <a:p>
            <a:r>
              <a:rPr lang="en-US" sz="3600">
                <a:solidFill>
                  <a:schemeClr val="bg1"/>
                </a:solidFill>
                <a:ea typeface="+mj-ea"/>
                <a:cs typeface="+mj-cs"/>
              </a:rPr>
              <a:t>Examples of agent templates in Copilot Chat</a:t>
            </a:r>
          </a:p>
        </p:txBody>
      </p:sp>
      <p:sp>
        <p:nvSpPr>
          <p:cNvPr id="21" name="Text Placeholder 20">
            <a:extLst>
              <a:ext uri="{FF2B5EF4-FFF2-40B4-BE49-F238E27FC236}">
                <a16:creationId xmlns:a16="http://schemas.microsoft.com/office/drawing/2014/main" id="{10360B59-EEF0-D026-9622-82E516A53D5B}"/>
              </a:ext>
            </a:extLst>
          </p:cNvPr>
          <p:cNvSpPr>
            <a:spLocks noGrp="1"/>
          </p:cNvSpPr>
          <p:nvPr>
            <p:ph type="body" sz="quarter" idx="10"/>
          </p:nvPr>
        </p:nvSpPr>
        <p:spPr>
          <a:xfrm>
            <a:off x="588263" y="1085451"/>
            <a:ext cx="11018520" cy="276999"/>
          </a:xfrm>
        </p:spPr>
        <p:txBody>
          <a:bodyPr vert="horz" wrap="square" lIns="0" tIns="0" rIns="0" bIns="0" rtlCol="0">
            <a:spAutoFit/>
          </a:bodyPr>
          <a:lstStyle/>
          <a:p>
            <a:r>
              <a:rPr lang="en-US">
                <a:solidFill>
                  <a:schemeClr val="bg1"/>
                </a:solidFill>
                <a:ea typeface="+mj-ea"/>
                <a:cs typeface="+mj-cs"/>
              </a:rPr>
              <a:t>See </a:t>
            </a:r>
            <a:r>
              <a:rPr lang="en-US">
                <a:solidFill>
                  <a:schemeClr val="tx1">
                    <a:lumMod val="25000"/>
                    <a:lumOff val="75000"/>
                  </a:schemeClr>
                </a:solidFill>
                <a:ea typeface="+mj-ea"/>
                <a:cs typeface="+mj-cs"/>
                <a:hlinkClick r:id="rId2" action="ppaction://hlinksldjump">
                  <a:extLst>
                    <a:ext uri="{A12FA001-AC4F-418D-AE19-62706E023703}">
                      <ahyp:hlinkClr xmlns:ahyp="http://schemas.microsoft.com/office/drawing/2018/hyperlinkcolor" val="tx"/>
                    </a:ext>
                  </a:extLst>
                </a:hlinkClick>
              </a:rPr>
              <a:t>Appendix A</a:t>
            </a:r>
            <a:r>
              <a:rPr lang="en-US">
                <a:solidFill>
                  <a:schemeClr val="bg1"/>
                </a:solidFill>
                <a:ea typeface="+mj-ea"/>
                <a:cs typeface="+mj-cs"/>
              </a:rPr>
              <a:t> for more details</a:t>
            </a:r>
          </a:p>
        </p:txBody>
      </p:sp>
      <p:sp>
        <p:nvSpPr>
          <p:cNvPr id="4" name="Rectangle: Top Corners Rounded 3">
            <a:extLst>
              <a:ext uri="{FF2B5EF4-FFF2-40B4-BE49-F238E27FC236}">
                <a16:creationId xmlns:a16="http://schemas.microsoft.com/office/drawing/2014/main" id="{6FDDF5E0-C970-C8FB-0052-2B9A0633A81B}"/>
              </a:ext>
              <a:ext uri="{C183D7F6-B498-43B3-948B-1728B52AA6E4}">
                <adec:decorative xmlns:adec="http://schemas.microsoft.com/office/drawing/2017/decorative" val="1"/>
              </a:ext>
            </a:extLst>
          </p:cNvPr>
          <p:cNvSpPr/>
          <p:nvPr/>
        </p:nvSpPr>
        <p:spPr>
          <a:xfrm>
            <a:off x="588263" y="2331722"/>
            <a:ext cx="11018520" cy="429768"/>
          </a:xfrm>
          <a:prstGeom prst="round2SameRect">
            <a:avLst>
              <a:gd name="adj1" fmla="val 25672"/>
              <a:gd name="adj2" fmla="val 0"/>
            </a:avLst>
          </a:prstGeom>
          <a:solidFill>
            <a:srgbClr val="115DBA"/>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800"/>
              </a:spcAft>
              <a:buClrTx/>
              <a:buSzTx/>
              <a:buFontTx/>
              <a:buNone/>
              <a:tabLst/>
              <a:defRPr/>
            </a:pPr>
            <a:endParaRPr kumimoji="0" lang="en-US" sz="2800" b="0" i="0" u="none" strike="noStrike" kern="1200" cap="none" spc="0" normalizeH="0" baseline="0" noProof="0">
              <a:ln>
                <a:noFill/>
              </a:ln>
              <a:solidFill>
                <a:srgbClr val="FFFFFF"/>
              </a:solidFill>
              <a:effectLst/>
              <a:uLnTx/>
              <a:uFillTx/>
              <a:latin typeface="Segoe Sans Display Semibold"/>
              <a:ea typeface="+mn-ea"/>
              <a:cs typeface="Segoe Sans Display Semibold" pitchFamily="2" charset="0"/>
            </a:endParaRPr>
          </a:p>
        </p:txBody>
      </p:sp>
      <p:sp>
        <p:nvSpPr>
          <p:cNvPr id="22" name="Text Placeholder 29">
            <a:extLst>
              <a:ext uri="{FF2B5EF4-FFF2-40B4-BE49-F238E27FC236}">
                <a16:creationId xmlns:a16="http://schemas.microsoft.com/office/drawing/2014/main" id="{02FA6D44-1625-95CF-FC7A-03AF79A17D49}"/>
              </a:ext>
            </a:extLst>
          </p:cNvPr>
          <p:cNvSpPr txBox="1">
            <a:spLocks/>
          </p:cNvSpPr>
          <p:nvPr/>
        </p:nvSpPr>
        <p:spPr>
          <a:xfrm>
            <a:off x="588263" y="1575056"/>
            <a:ext cx="11018520" cy="553998"/>
          </a:xfrm>
          <a:prstGeom prst="rect">
            <a:avLst/>
          </a:prstGeom>
        </p:spPr>
        <p:txBody>
          <a:bodyPr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tab pos="635000" algn="l"/>
              </a:tabLst>
              <a:defRPr/>
            </a:pPr>
            <a:r>
              <a:rPr kumimoji="0" lang="en-US" sz="1800" b="0" i="0" u="none" strike="noStrike" kern="1200" cap="none" spc="0" normalizeH="0" baseline="0" noProof="0">
                <a:ln>
                  <a:noFill/>
                </a:ln>
                <a:solidFill>
                  <a:srgbClr val="091F2C"/>
                </a:solidFill>
                <a:effectLst/>
                <a:uLnTx/>
                <a:uFillTx/>
                <a:latin typeface="Segoe Sans Display"/>
                <a:ea typeface="+mn-ea"/>
                <a:cs typeface="Segoe Sans Display" pitchFamily="2" charset="0"/>
              </a:rPr>
              <a:t>The simplest way to get started with agents. Once enabled by an admin, users can </a:t>
            </a:r>
            <a:r>
              <a:rPr kumimoji="0" lang="en-US" sz="1800" b="0" i="0" u="none" strike="noStrike" kern="100" cap="none" spc="0" normalizeH="0" baseline="0" noProof="0">
                <a:ln>
                  <a:noFill/>
                </a:ln>
                <a:solidFill>
                  <a:srgbClr val="091F2C"/>
                </a:solidFill>
                <a:effectLst/>
                <a:uLnTx/>
                <a:uFillTx/>
                <a:latin typeface="Segoe Sans Display"/>
                <a:ea typeface="+mn-ea"/>
                <a:cs typeface="Segoe Sans Display" pitchFamily="2" charset="0"/>
              </a:rPr>
              <a:t>@mention the agent in Copilot Chat or open it directly by selecting it from the right-side pane.</a:t>
            </a:r>
          </a:p>
        </p:txBody>
      </p:sp>
      <p:graphicFrame>
        <p:nvGraphicFramePr>
          <p:cNvPr id="23" name="Table 22">
            <a:extLst>
              <a:ext uri="{FF2B5EF4-FFF2-40B4-BE49-F238E27FC236}">
                <a16:creationId xmlns:a16="http://schemas.microsoft.com/office/drawing/2014/main" id="{377B1DB8-0A78-31E2-6E31-5EBA5298CA2E}"/>
              </a:ext>
            </a:extLst>
          </p:cNvPr>
          <p:cNvGraphicFramePr>
            <a:graphicFrameLocks noGrp="1"/>
          </p:cNvGraphicFramePr>
          <p:nvPr>
            <p:extLst>
              <p:ext uri="{D42A27DB-BD31-4B8C-83A1-F6EECF244321}">
                <p14:modId xmlns:p14="http://schemas.microsoft.com/office/powerpoint/2010/main" val="2766665446"/>
              </p:ext>
            </p:extLst>
          </p:nvPr>
        </p:nvGraphicFramePr>
        <p:xfrm>
          <a:off x="588263" y="2331722"/>
          <a:ext cx="11018520" cy="4049358"/>
        </p:xfrm>
        <a:graphic>
          <a:graphicData uri="http://schemas.openxmlformats.org/drawingml/2006/table">
            <a:tbl>
              <a:tblPr firstRow="1" firstCol="1">
                <a:tableStyleId>{5C22544A-7EE6-4342-B048-85BDC9FD1C3A}</a:tableStyleId>
              </a:tblPr>
              <a:tblGrid>
                <a:gridCol w="620784">
                  <a:extLst>
                    <a:ext uri="{9D8B030D-6E8A-4147-A177-3AD203B41FA5}">
                      <a16:colId xmlns:a16="http://schemas.microsoft.com/office/drawing/2014/main" val="4118558838"/>
                    </a:ext>
                  </a:extLst>
                </a:gridCol>
                <a:gridCol w="1905220">
                  <a:extLst>
                    <a:ext uri="{9D8B030D-6E8A-4147-A177-3AD203B41FA5}">
                      <a16:colId xmlns:a16="http://schemas.microsoft.com/office/drawing/2014/main" val="937084765"/>
                    </a:ext>
                  </a:extLst>
                </a:gridCol>
                <a:gridCol w="8492516">
                  <a:extLst>
                    <a:ext uri="{9D8B030D-6E8A-4147-A177-3AD203B41FA5}">
                      <a16:colId xmlns:a16="http://schemas.microsoft.com/office/drawing/2014/main" val="893455128"/>
                    </a:ext>
                  </a:extLst>
                </a:gridCol>
              </a:tblGrid>
              <a:tr h="425124">
                <a:tc>
                  <a:txBody>
                    <a:bodyPr/>
                    <a:lstStyle/>
                    <a:p>
                      <a:endParaRPr lang="en-US" sz="1800">
                        <a:solidFill>
                          <a:schemeClr val="bg1"/>
                        </a:solidFill>
                        <a:latin typeface="+mj-lt"/>
                      </a:endParaRPr>
                    </a:p>
                  </a:txBody>
                  <a:tcPr>
                    <a:lnL w="1270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r>
                        <a:rPr lang="en-US" sz="1800" b="0" kern="1200">
                          <a:solidFill>
                            <a:schemeClr val="bg1"/>
                          </a:solidFill>
                          <a:latin typeface="+mj-lt"/>
                          <a:ea typeface="+mj-ea"/>
                          <a:cs typeface="+mj-cs"/>
                        </a:rPr>
                        <a:t>Agent Name</a:t>
                      </a:r>
                    </a:p>
                  </a:txBody>
                  <a:tcPr anchor="ctr">
                    <a:lnL w="635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r>
                        <a:rPr lang="en-US" sz="1800" b="0" kern="1200">
                          <a:solidFill>
                            <a:schemeClr val="bg1"/>
                          </a:solidFill>
                          <a:latin typeface="+mj-lt"/>
                          <a:ea typeface="+mj-ea"/>
                          <a:cs typeface="+mj-cs"/>
                        </a:rPr>
                        <a:t>Description</a:t>
                      </a:r>
                    </a:p>
                  </a:txBody>
                  <a:tcPr anchor="ctr">
                    <a:lnL w="635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875343342"/>
                  </a:ext>
                </a:extLst>
              </a:tr>
              <a:tr h="604039">
                <a:tc>
                  <a:txBody>
                    <a:bodyPr/>
                    <a:lstStyle/>
                    <a:p>
                      <a:endParaRPr lang="en-US" sz="1600"/>
                    </a:p>
                  </a:txBody>
                  <a:tcPr>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dirty="0">
                          <a:solidFill>
                            <a:schemeClr val="accent3"/>
                          </a:solidFill>
                          <a:latin typeface="+mn-lt"/>
                          <a:ea typeface="+mn-ea"/>
                          <a:cs typeface="+mn-cs"/>
                          <a:hlinkClick r:id="rId3" action="ppaction://hlinksldjump">
                            <a:extLst>
                              <a:ext uri="{A12FA001-AC4F-418D-AE19-62706E023703}">
                                <ahyp:hlinkClr xmlns:ahyp="http://schemas.microsoft.com/office/drawing/2018/hyperlinkcolor" val="tx"/>
                              </a:ext>
                            </a:extLst>
                          </a:hlinkClick>
                        </a:rPr>
                        <a:t>Writing Coach</a:t>
                      </a:r>
                      <a:endParaRPr lang="en-US" sz="1600" dirty="0">
                        <a:solidFill>
                          <a:schemeClr val="accent3"/>
                        </a:solidFill>
                        <a:latin typeface="+mn-lt"/>
                        <a:ea typeface="+mn-ea"/>
                        <a:cs typeface="+mn-cs"/>
                      </a:endParaRPr>
                    </a:p>
                  </a:txBody>
                  <a:tcPr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a:solidFill>
                            <a:schemeClr val="tx1"/>
                          </a:solidFill>
                          <a:latin typeface="+mn-lt"/>
                          <a:ea typeface="+mn-ea"/>
                          <a:cs typeface="+mn-cs"/>
                        </a:rPr>
                        <a:t>Provides detailed feedback on writing. Helps change the tone of messages, translates text, and assists in writing tasks</a:t>
                      </a:r>
                    </a:p>
                  </a:txBody>
                  <a:tcPr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96538630"/>
                  </a:ext>
                </a:extLst>
              </a:tr>
              <a:tr h="604039">
                <a:tc>
                  <a:txBody>
                    <a:bodyPr/>
                    <a:lstStyle/>
                    <a:p>
                      <a:endParaRPr lang="en-US" sz="1600"/>
                    </a:p>
                  </a:txBody>
                  <a:tcPr>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dirty="0">
                          <a:solidFill>
                            <a:schemeClr val="accent3"/>
                          </a:solidFill>
                          <a:latin typeface="+mn-lt"/>
                          <a:ea typeface="+mn-ea"/>
                          <a:cs typeface="+mn-cs"/>
                          <a:hlinkClick r:id="rId4" action="ppaction://hlinksldjump">
                            <a:extLst>
                              <a:ext uri="{A12FA001-AC4F-418D-AE19-62706E023703}">
                                <ahyp:hlinkClr xmlns:ahyp="http://schemas.microsoft.com/office/drawing/2018/hyperlinkcolor" val="tx"/>
                              </a:ext>
                            </a:extLst>
                          </a:hlinkClick>
                        </a:rPr>
                        <a:t>Idea Coach</a:t>
                      </a:r>
                      <a:endParaRPr lang="en-US" sz="1600" dirty="0">
                        <a:solidFill>
                          <a:schemeClr val="accent3"/>
                        </a:solidFill>
                        <a:latin typeface="+mn-lt"/>
                        <a:ea typeface="+mn-ea"/>
                        <a:cs typeface="+mn-cs"/>
                      </a:endParaRPr>
                    </a:p>
                  </a:txBody>
                  <a:tcPr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a:solidFill>
                            <a:schemeClr val="tx1"/>
                          </a:solidFill>
                          <a:latin typeface="+mn-lt"/>
                          <a:ea typeface="+mn-ea"/>
                          <a:cs typeface="+mn-cs"/>
                        </a:rPr>
                        <a:t>Helps users brainstorm and organize ideas</a:t>
                      </a:r>
                    </a:p>
                  </a:txBody>
                  <a:tcPr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32867581"/>
                  </a:ext>
                </a:extLst>
              </a:tr>
              <a:tr h="604039">
                <a:tc>
                  <a:txBody>
                    <a:bodyPr/>
                    <a:lstStyle/>
                    <a:p>
                      <a:endParaRPr lang="en-US" sz="1600"/>
                    </a:p>
                  </a:txBody>
                  <a:tcPr>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dirty="0">
                          <a:solidFill>
                            <a:schemeClr val="accent3"/>
                          </a:solidFill>
                          <a:latin typeface="+mn-lt"/>
                          <a:ea typeface="+mn-ea"/>
                          <a:cs typeface="+mn-cs"/>
                          <a:hlinkClick r:id="rId5" action="ppaction://hlinksldjump">
                            <a:extLst>
                              <a:ext uri="{A12FA001-AC4F-418D-AE19-62706E023703}">
                                <ahyp:hlinkClr xmlns:ahyp="http://schemas.microsoft.com/office/drawing/2018/hyperlinkcolor" val="tx"/>
                              </a:ext>
                            </a:extLst>
                          </a:hlinkClick>
                        </a:rPr>
                        <a:t>Prompt Coach</a:t>
                      </a:r>
                      <a:endParaRPr lang="en-US" sz="1600" dirty="0">
                        <a:solidFill>
                          <a:schemeClr val="accent3"/>
                        </a:solidFill>
                        <a:latin typeface="+mn-lt"/>
                        <a:ea typeface="+mn-ea"/>
                        <a:cs typeface="+mn-cs"/>
                      </a:endParaRPr>
                    </a:p>
                  </a:txBody>
                  <a:tcPr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a:solidFill>
                            <a:schemeClr val="tx1"/>
                          </a:solidFill>
                          <a:latin typeface="+mn-lt"/>
                          <a:ea typeface="+mn-ea"/>
                          <a:cs typeface="+mn-cs"/>
                        </a:rPr>
                        <a:t>Assists users in creating effective well-structured prompts for Copilot</a:t>
                      </a:r>
                    </a:p>
                  </a:txBody>
                  <a:tcPr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13913059"/>
                  </a:ext>
                </a:extLst>
              </a:tr>
              <a:tr h="604039">
                <a:tc>
                  <a:txBody>
                    <a:bodyPr/>
                    <a:lstStyle/>
                    <a:p>
                      <a:endParaRPr lang="en-US" sz="1600"/>
                    </a:p>
                  </a:txBody>
                  <a:tcPr>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dirty="0">
                          <a:solidFill>
                            <a:schemeClr val="accent3"/>
                          </a:solidFill>
                          <a:latin typeface="+mn-lt"/>
                          <a:ea typeface="+mn-ea"/>
                          <a:cs typeface="+mn-cs"/>
                          <a:hlinkClick r:id="rId6" action="ppaction://hlinksldjump">
                            <a:extLst>
                              <a:ext uri="{A12FA001-AC4F-418D-AE19-62706E023703}">
                                <ahyp:hlinkClr xmlns:ahyp="http://schemas.microsoft.com/office/drawing/2018/hyperlinkcolor" val="tx"/>
                              </a:ext>
                            </a:extLst>
                          </a:hlinkClick>
                        </a:rPr>
                        <a:t>Career Coach</a:t>
                      </a:r>
                      <a:endParaRPr lang="en-US" sz="1600" dirty="0">
                        <a:solidFill>
                          <a:schemeClr val="accent3"/>
                        </a:solidFill>
                        <a:latin typeface="+mn-lt"/>
                        <a:ea typeface="+mn-ea"/>
                        <a:cs typeface="+mn-cs"/>
                      </a:endParaRPr>
                    </a:p>
                  </a:txBody>
                  <a:tcPr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a:solidFill>
                            <a:schemeClr val="tx1"/>
                          </a:solidFill>
                          <a:latin typeface="+mn-lt"/>
                          <a:ea typeface="+mn-ea"/>
                          <a:cs typeface="+mn-cs"/>
                        </a:rPr>
                        <a:t>Provides personalized career development suggestions including role understanding, skill gap analysis, learning opportunities, and career transition plans</a:t>
                      </a:r>
                    </a:p>
                  </a:txBody>
                  <a:tcPr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24250462"/>
                  </a:ext>
                </a:extLst>
              </a:tr>
              <a:tr h="604039">
                <a:tc>
                  <a:txBody>
                    <a:bodyPr/>
                    <a:lstStyle/>
                    <a:p>
                      <a:endParaRPr lang="en-US" sz="1600"/>
                    </a:p>
                  </a:txBody>
                  <a:tcPr>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dirty="0">
                          <a:solidFill>
                            <a:schemeClr val="accent3"/>
                          </a:solidFill>
                          <a:latin typeface="+mn-lt"/>
                          <a:ea typeface="+mn-ea"/>
                          <a:cs typeface="+mn-cs"/>
                          <a:hlinkClick r:id="" action="ppaction://noaction">
                            <a:extLst>
                              <a:ext uri="{A12FA001-AC4F-418D-AE19-62706E023703}">
                                <ahyp:hlinkClr xmlns:ahyp="http://schemas.microsoft.com/office/drawing/2018/hyperlinkcolor" val="tx"/>
                              </a:ext>
                            </a:extLst>
                          </a:hlinkClick>
                        </a:rPr>
                        <a:t>Learning Coach</a:t>
                      </a:r>
                      <a:endParaRPr lang="en-US" sz="1600" dirty="0">
                        <a:solidFill>
                          <a:schemeClr val="accent3"/>
                        </a:solidFill>
                        <a:latin typeface="+mn-lt"/>
                        <a:ea typeface="+mn-ea"/>
                        <a:cs typeface="+mn-cs"/>
                      </a:endParaRPr>
                    </a:p>
                  </a:txBody>
                  <a:tcPr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a:solidFill>
                            <a:schemeClr val="tx1"/>
                          </a:solidFill>
                          <a:latin typeface="+mn-lt"/>
                          <a:ea typeface="+mn-ea"/>
                          <a:cs typeface="+mn-cs"/>
                        </a:rPr>
                        <a:t>Helps users understand complex topics by breaking them down into simple, intermediate, and advanced summaries. Provides guided practice and learning plans</a:t>
                      </a:r>
                    </a:p>
                  </a:txBody>
                  <a:tcPr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98898372"/>
                  </a:ext>
                </a:extLst>
              </a:tr>
              <a:tr h="604039">
                <a:tc>
                  <a:txBody>
                    <a:bodyPr/>
                    <a:lstStyle/>
                    <a:p>
                      <a:endParaRPr lang="en-US" sz="1600"/>
                    </a:p>
                  </a:txBody>
                  <a:tcPr>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dirty="0">
                          <a:solidFill>
                            <a:schemeClr val="accent3"/>
                          </a:solidFill>
                          <a:latin typeface="+mn-lt"/>
                          <a:ea typeface="+mn-ea"/>
                          <a:cs typeface="+mn-cs"/>
                          <a:hlinkClick r:id="" action="ppaction://noaction">
                            <a:extLst>
                              <a:ext uri="{A12FA001-AC4F-418D-AE19-62706E023703}">
                                <ahyp:hlinkClr xmlns:ahyp="http://schemas.microsoft.com/office/drawing/2018/hyperlinkcolor" val="tx"/>
                              </a:ext>
                            </a:extLst>
                          </a:hlinkClick>
                        </a:rPr>
                        <a:t>Visual Creator</a:t>
                      </a:r>
                      <a:endParaRPr lang="en-US" sz="1600" dirty="0">
                        <a:solidFill>
                          <a:schemeClr val="accent3"/>
                        </a:solidFill>
                        <a:latin typeface="+mn-lt"/>
                        <a:ea typeface="+mn-ea"/>
                        <a:cs typeface="+mn-cs"/>
                      </a:endParaRPr>
                    </a:p>
                  </a:txBody>
                  <a:tcPr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dirty="0">
                          <a:solidFill>
                            <a:schemeClr val="tx1"/>
                          </a:solidFill>
                          <a:latin typeface="+mn-lt"/>
                          <a:ea typeface="+mn-ea"/>
                          <a:cs typeface="+mn-cs"/>
                        </a:rPr>
                        <a:t>Assists users with creating images and videos</a:t>
                      </a:r>
                    </a:p>
                  </a:txBody>
                  <a:tcPr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44898632"/>
                  </a:ext>
                </a:extLst>
              </a:tr>
            </a:tbl>
          </a:graphicData>
        </a:graphic>
      </p:graphicFrame>
      <p:sp>
        <p:nvSpPr>
          <p:cNvPr id="13" name="Content Placeholder 217">
            <a:extLst>
              <a:ext uri="{FF2B5EF4-FFF2-40B4-BE49-F238E27FC236}">
                <a16:creationId xmlns:a16="http://schemas.microsoft.com/office/drawing/2014/main" id="{7B1AF431-BB8E-CD25-B1AF-B601776579D3}"/>
              </a:ext>
              <a:ext uri="{C183D7F6-B498-43B3-948B-1728B52AA6E4}">
                <adec:decorative xmlns:adec="http://schemas.microsoft.com/office/drawing/2017/decorative" val="1"/>
              </a:ext>
            </a:extLst>
          </p:cNvPr>
          <p:cNvSpPr txBox="1">
            <a:spLocks/>
          </p:cNvSpPr>
          <p:nvPr/>
        </p:nvSpPr>
        <p:spPr>
          <a:xfrm rot="5400000">
            <a:off x="1367511" y="-1269326"/>
            <a:ext cx="387589" cy="3122614"/>
          </a:xfrm>
          <a:prstGeom prst="round2SameRect">
            <a:avLst>
              <a:gd name="adj1" fmla="val 50000"/>
              <a:gd name="adj2" fmla="val 0"/>
            </a:avLst>
          </a:prstGeom>
          <a:gradFill>
            <a:gsLst>
              <a:gs pos="14000">
                <a:srgbClr val="C03BC4"/>
              </a:gs>
              <a:gs pos="100000">
                <a:srgbClr val="0078D4"/>
              </a:gs>
            </a:gsLst>
            <a:lin ang="5400000" scaled="1"/>
          </a:gradFill>
          <a:ln>
            <a:gradFill>
              <a:gsLst>
                <a:gs pos="14000">
                  <a:schemeClr val="bg1"/>
                </a:gs>
                <a:gs pos="100000">
                  <a:schemeClr val="bg1">
                    <a:lumMod val="99000"/>
                    <a:alpha val="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vert="vert270" lIns="91440" tIns="45720" rIns="91440" bIns="576072" rtlCol="0" anchor="ctr"/>
          <a:lstStyle>
            <a:defPPr>
              <a:defRPr lang="en-US"/>
            </a:defPPr>
            <a:lvl1pPr marR="0" lvl="0" indent="0" defTabSz="457200" fontAlgn="auto">
              <a:lnSpc>
                <a:spcPct val="100000"/>
              </a:lnSpc>
              <a:spcBef>
                <a:spcPts val="0"/>
              </a:spcBef>
              <a:spcAft>
                <a:spcPts val="800"/>
              </a:spcAft>
              <a:buClrTx/>
              <a:buSzTx/>
              <a:buFontTx/>
              <a:buNone/>
              <a:tabLst/>
              <a:defRPr kumimoji="0" sz="1400" b="0" i="0" u="none" strike="noStrike" cap="none" spc="0" normalizeH="0" baseline="0">
                <a:ln>
                  <a:noFill/>
                </a:ln>
                <a:solidFill>
                  <a:srgbClr val="FFFFFF"/>
                </a:solidFill>
                <a:effectLst/>
                <a:uLnTx/>
                <a:uFillTx/>
                <a:latin typeface="Segoe Sans Display Semibold"/>
                <a:ea typeface="+mj-ea"/>
                <a:cs typeface="+mj-c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t>Agents in Copilot Chat</a:t>
            </a:r>
          </a:p>
        </p:txBody>
      </p:sp>
      <p:pic>
        <p:nvPicPr>
          <p:cNvPr id="25" name="Picture 24">
            <a:extLst>
              <a:ext uri="{FF2B5EF4-FFF2-40B4-BE49-F238E27FC236}">
                <a16:creationId xmlns:a16="http://schemas.microsoft.com/office/drawing/2014/main" id="{58630A92-9601-FBF8-69F2-37AD348994AE}"/>
              </a:ext>
              <a:ext uri="{C183D7F6-B498-43B3-948B-1728B52AA6E4}">
                <adec:decorative xmlns:adec="http://schemas.microsoft.com/office/drawing/2017/decorative" val="1"/>
              </a:ext>
            </a:extLst>
          </p:cNvPr>
          <p:cNvPicPr>
            <a:picLocks/>
          </p:cNvPicPr>
          <p:nvPr/>
        </p:nvPicPr>
        <p:blipFill>
          <a:blip r:embed="rId7" cstate="screen">
            <a:extLst>
              <a:ext uri="{28A0092B-C50C-407E-A947-70E740481C1C}">
                <a14:useLocalDpi xmlns:a14="http://schemas.microsoft.com/office/drawing/2010/main"/>
              </a:ext>
            </a:extLst>
          </a:blip>
          <a:srcRect/>
          <a:stretch/>
        </p:blipFill>
        <p:spPr>
          <a:xfrm>
            <a:off x="694743" y="3456214"/>
            <a:ext cx="406117" cy="406117"/>
          </a:xfrm>
          <a:prstGeom prst="rect">
            <a:avLst/>
          </a:prstGeom>
        </p:spPr>
      </p:pic>
      <p:pic>
        <p:nvPicPr>
          <p:cNvPr id="26" name="Picture 25">
            <a:extLst>
              <a:ext uri="{FF2B5EF4-FFF2-40B4-BE49-F238E27FC236}">
                <a16:creationId xmlns:a16="http://schemas.microsoft.com/office/drawing/2014/main" id="{FCC8E60E-CC45-B779-4F9E-BBC3683A3C06}"/>
              </a:ext>
              <a:ext uri="{C183D7F6-B498-43B3-948B-1728B52AA6E4}">
                <adec:decorative xmlns:adec="http://schemas.microsoft.com/office/drawing/2017/decorative" val="1"/>
              </a:ext>
            </a:extLst>
          </p:cNvPr>
          <p:cNvPicPr>
            <a:picLocks/>
          </p:cNvPicPr>
          <p:nvPr/>
        </p:nvPicPr>
        <p:blipFill>
          <a:blip r:embed="rId8" cstate="screen">
            <a:extLst>
              <a:ext uri="{28A0092B-C50C-407E-A947-70E740481C1C}">
                <a14:useLocalDpi xmlns:a14="http://schemas.microsoft.com/office/drawing/2010/main"/>
              </a:ext>
            </a:extLst>
          </a:blip>
          <a:srcRect/>
          <a:stretch/>
        </p:blipFill>
        <p:spPr>
          <a:xfrm>
            <a:off x="694743" y="5862921"/>
            <a:ext cx="406117" cy="406117"/>
          </a:xfrm>
          <a:prstGeom prst="rect">
            <a:avLst/>
          </a:prstGeom>
        </p:spPr>
      </p:pic>
      <p:pic>
        <p:nvPicPr>
          <p:cNvPr id="27" name="Picture 26">
            <a:extLst>
              <a:ext uri="{FF2B5EF4-FFF2-40B4-BE49-F238E27FC236}">
                <a16:creationId xmlns:a16="http://schemas.microsoft.com/office/drawing/2014/main" id="{4B702864-A4F3-86E3-AB6A-32CF5F2D8A72}"/>
              </a:ext>
              <a:ext uri="{C183D7F6-B498-43B3-948B-1728B52AA6E4}">
                <adec:decorative xmlns:adec="http://schemas.microsoft.com/office/drawing/2017/decorative" val="1"/>
              </a:ext>
            </a:extLst>
          </p:cNvPr>
          <p:cNvPicPr>
            <a:picLocks/>
          </p:cNvPicPr>
          <p:nvPr/>
        </p:nvPicPr>
        <p:blipFill>
          <a:blip r:embed="rId9" cstate="screen">
            <a:extLst>
              <a:ext uri="{28A0092B-C50C-407E-A947-70E740481C1C}">
                <a14:useLocalDpi xmlns:a14="http://schemas.microsoft.com/office/drawing/2010/main"/>
              </a:ext>
            </a:extLst>
          </a:blip>
          <a:srcRect/>
          <a:stretch/>
        </p:blipFill>
        <p:spPr>
          <a:xfrm>
            <a:off x="694743" y="2854537"/>
            <a:ext cx="406117" cy="406117"/>
          </a:xfrm>
          <a:prstGeom prst="rect">
            <a:avLst/>
          </a:prstGeom>
        </p:spPr>
      </p:pic>
      <p:pic>
        <p:nvPicPr>
          <p:cNvPr id="28" name="Picture 27">
            <a:extLst>
              <a:ext uri="{FF2B5EF4-FFF2-40B4-BE49-F238E27FC236}">
                <a16:creationId xmlns:a16="http://schemas.microsoft.com/office/drawing/2014/main" id="{77E8B1BC-789C-7FA1-5830-8778BFA8DBAF}"/>
              </a:ext>
              <a:ext uri="{C183D7F6-B498-43B3-948B-1728B52AA6E4}">
                <adec:decorative xmlns:adec="http://schemas.microsoft.com/office/drawing/2017/decorative" val="1"/>
              </a:ext>
            </a:extLst>
          </p:cNvPr>
          <p:cNvPicPr>
            <a:picLocks/>
          </p:cNvPicPr>
          <p:nvPr/>
        </p:nvPicPr>
        <p:blipFill>
          <a:blip r:embed="rId10" cstate="screen">
            <a:extLst>
              <a:ext uri="{28A0092B-C50C-407E-A947-70E740481C1C}">
                <a14:useLocalDpi xmlns:a14="http://schemas.microsoft.com/office/drawing/2010/main"/>
              </a:ext>
            </a:extLst>
          </a:blip>
          <a:srcRect/>
          <a:stretch/>
        </p:blipFill>
        <p:spPr>
          <a:xfrm>
            <a:off x="694743" y="4057891"/>
            <a:ext cx="406117" cy="406117"/>
          </a:xfrm>
          <a:prstGeom prst="rect">
            <a:avLst/>
          </a:prstGeom>
        </p:spPr>
      </p:pic>
      <p:pic>
        <p:nvPicPr>
          <p:cNvPr id="29" name="Picture 28">
            <a:extLst>
              <a:ext uri="{FF2B5EF4-FFF2-40B4-BE49-F238E27FC236}">
                <a16:creationId xmlns:a16="http://schemas.microsoft.com/office/drawing/2014/main" id="{C95637DE-0DAA-5035-44D6-AF30AC03C489}"/>
              </a:ext>
              <a:ext uri="{C183D7F6-B498-43B3-948B-1728B52AA6E4}">
                <adec:decorative xmlns:adec="http://schemas.microsoft.com/office/drawing/2017/decorative" val="1"/>
              </a:ext>
            </a:extLst>
          </p:cNvPr>
          <p:cNvPicPr>
            <a:picLocks/>
          </p:cNvPicPr>
          <p:nvPr/>
        </p:nvPicPr>
        <p:blipFill>
          <a:blip r:embed="rId11" cstate="screen">
            <a:extLst>
              <a:ext uri="{28A0092B-C50C-407E-A947-70E740481C1C}">
                <a14:useLocalDpi xmlns:a14="http://schemas.microsoft.com/office/drawing/2010/main"/>
              </a:ext>
            </a:extLst>
          </a:blip>
          <a:srcRect/>
          <a:stretch/>
        </p:blipFill>
        <p:spPr>
          <a:xfrm>
            <a:off x="694743" y="5261245"/>
            <a:ext cx="406117" cy="406117"/>
          </a:xfrm>
          <a:prstGeom prst="rect">
            <a:avLst/>
          </a:prstGeom>
        </p:spPr>
      </p:pic>
      <p:pic>
        <p:nvPicPr>
          <p:cNvPr id="30" name="Picture 29">
            <a:extLst>
              <a:ext uri="{FF2B5EF4-FFF2-40B4-BE49-F238E27FC236}">
                <a16:creationId xmlns:a16="http://schemas.microsoft.com/office/drawing/2014/main" id="{D1A1A14C-630B-A295-E1B0-9E23C7D95100}"/>
              </a:ext>
              <a:ext uri="{C183D7F6-B498-43B3-948B-1728B52AA6E4}">
                <adec:decorative xmlns:adec="http://schemas.microsoft.com/office/drawing/2017/decorative" val="1"/>
              </a:ext>
            </a:extLst>
          </p:cNvPr>
          <p:cNvPicPr>
            <a:picLocks/>
          </p:cNvPicPr>
          <p:nvPr/>
        </p:nvPicPr>
        <p:blipFill>
          <a:blip r:embed="rId12" cstate="screen">
            <a:extLst>
              <a:ext uri="{28A0092B-C50C-407E-A947-70E740481C1C}">
                <a14:useLocalDpi xmlns:a14="http://schemas.microsoft.com/office/drawing/2010/main"/>
              </a:ext>
            </a:extLst>
          </a:blip>
          <a:srcRect/>
          <a:stretch/>
        </p:blipFill>
        <p:spPr>
          <a:xfrm>
            <a:off x="694743" y="4659568"/>
            <a:ext cx="406117" cy="406117"/>
          </a:xfrm>
          <a:prstGeom prst="rect">
            <a:avLst/>
          </a:prstGeom>
        </p:spPr>
      </p:pic>
    </p:spTree>
    <p:extLst>
      <p:ext uri="{BB962C8B-B14F-4D97-AF65-F5344CB8AC3E}">
        <p14:creationId xmlns:p14="http://schemas.microsoft.com/office/powerpoint/2010/main" val="4237954846"/>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CE44F1-ED78-2B6D-77A0-962B0CFE23C3}"/>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C71C8AF9-4284-3156-B202-D9EB79CC7E99}"/>
              </a:ext>
              <a:ext uri="{C183D7F6-B498-43B3-948B-1728B52AA6E4}">
                <adec:decorative xmlns:adec="http://schemas.microsoft.com/office/drawing/2017/decorative" val="1"/>
              </a:ext>
            </a:extLst>
          </p:cNvPr>
          <p:cNvSpPr/>
          <p:nvPr/>
        </p:nvSpPr>
        <p:spPr>
          <a:xfrm>
            <a:off x="0" y="1"/>
            <a:ext cx="12192000" cy="1419224"/>
          </a:xfrm>
          <a:prstGeom prst="rect">
            <a:avLst/>
          </a:prstGeom>
          <a:gradFill flip="none" rotWithShape="1">
            <a:gsLst>
              <a:gs pos="23000">
                <a:schemeClr val="accent2"/>
              </a:gs>
              <a:gs pos="100000">
                <a:schemeClr val="accent2">
                  <a:lumMod val="60000"/>
                </a:schemeClr>
              </a:gs>
            </a:gsLst>
            <a:path path="circle">
              <a:fillToRect l="50000" t="130000" r="50000" b="-30000"/>
            </a:path>
            <a:tileRect/>
          </a:gradFill>
          <a:ln>
            <a:gradFill>
              <a:gsLst>
                <a:gs pos="14000">
                  <a:schemeClr val="bg1"/>
                </a:gs>
                <a:gs pos="100000">
                  <a:schemeClr val="bg1">
                    <a:lumMod val="99000"/>
                    <a:alpha val="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vert="vert270" lIns="91440" tIns="45720" rIns="91440" bIns="576072" rtlCol="0" anchor="ctr"/>
          <a:lstStyle/>
          <a:p>
            <a:pPr defTabSz="457200">
              <a:spcAft>
                <a:spcPts val="800"/>
              </a:spcAft>
            </a:pPr>
            <a:endParaRPr lang="en-US" sz="1400">
              <a:solidFill>
                <a:srgbClr val="FFFFFF"/>
              </a:solidFill>
              <a:latin typeface="Segoe Sans Display Semibold"/>
              <a:ea typeface="+mj-ea"/>
              <a:cs typeface="Segoe UI"/>
            </a:endParaRPr>
          </a:p>
        </p:txBody>
      </p:sp>
      <p:sp>
        <p:nvSpPr>
          <p:cNvPr id="12" name="Rectangle 11">
            <a:extLst>
              <a:ext uri="{FF2B5EF4-FFF2-40B4-BE49-F238E27FC236}">
                <a16:creationId xmlns:a16="http://schemas.microsoft.com/office/drawing/2014/main" id="{E38DB361-8DED-245A-4894-968EDBB75A27}"/>
              </a:ext>
              <a:ext uri="{C183D7F6-B498-43B3-948B-1728B52AA6E4}">
                <adec:decorative xmlns:adec="http://schemas.microsoft.com/office/drawing/2017/decorative" val="1"/>
              </a:ext>
            </a:extLst>
          </p:cNvPr>
          <p:cNvSpPr/>
          <p:nvPr/>
        </p:nvSpPr>
        <p:spPr>
          <a:xfrm>
            <a:off x="0" y="140970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 name="Title 1">
            <a:extLst>
              <a:ext uri="{FF2B5EF4-FFF2-40B4-BE49-F238E27FC236}">
                <a16:creationId xmlns:a16="http://schemas.microsoft.com/office/drawing/2014/main" id="{D6C79BD5-3F41-9E9D-4DBB-4AC9983C76F2}"/>
              </a:ext>
            </a:extLst>
          </p:cNvPr>
          <p:cNvSpPr>
            <a:spLocks noGrp="1"/>
          </p:cNvSpPr>
          <p:nvPr>
            <p:ph type="title"/>
          </p:nvPr>
        </p:nvSpPr>
        <p:spPr>
          <a:xfrm>
            <a:off x="588263" y="512064"/>
            <a:ext cx="11018520" cy="443198"/>
          </a:xfrm>
        </p:spPr>
        <p:txBody>
          <a:bodyPr>
            <a:spAutoFit/>
          </a:bodyPr>
          <a:lstStyle/>
          <a:p>
            <a:r>
              <a:rPr lang="en-US" sz="3200">
                <a:solidFill>
                  <a:schemeClr val="bg1"/>
                </a:solidFill>
                <a:ea typeface="+mj-ea"/>
                <a:cs typeface="+mj-cs"/>
              </a:rPr>
              <a:t>Examples of agents that can be created in Copilot Chat</a:t>
            </a:r>
          </a:p>
        </p:txBody>
      </p:sp>
      <p:sp>
        <p:nvSpPr>
          <p:cNvPr id="21" name="Text Placeholder 20">
            <a:extLst>
              <a:ext uri="{FF2B5EF4-FFF2-40B4-BE49-F238E27FC236}">
                <a16:creationId xmlns:a16="http://schemas.microsoft.com/office/drawing/2014/main" id="{3CCA592D-F0CB-0F70-6B44-06F10CACBF4C}"/>
              </a:ext>
            </a:extLst>
          </p:cNvPr>
          <p:cNvSpPr>
            <a:spLocks noGrp="1"/>
          </p:cNvSpPr>
          <p:nvPr>
            <p:ph type="body" sz="quarter" idx="10"/>
          </p:nvPr>
        </p:nvSpPr>
        <p:spPr>
          <a:xfrm>
            <a:off x="588263" y="1082027"/>
            <a:ext cx="11018520" cy="276999"/>
          </a:xfrm>
        </p:spPr>
        <p:txBody>
          <a:bodyPr/>
          <a:lstStyle/>
          <a:p>
            <a:r>
              <a:rPr lang="en-US">
                <a:solidFill>
                  <a:schemeClr val="bg1"/>
                </a:solidFill>
                <a:ea typeface="+mj-ea"/>
                <a:cs typeface="+mj-cs"/>
              </a:rPr>
              <a:t>See </a:t>
            </a:r>
            <a:r>
              <a:rPr lang="en-US">
                <a:solidFill>
                  <a:schemeClr val="tx1">
                    <a:lumMod val="25000"/>
                    <a:lumOff val="75000"/>
                  </a:schemeClr>
                </a:solidFill>
                <a:ea typeface="+mj-ea"/>
                <a:cs typeface="+mj-cs"/>
                <a:hlinkClick r:id="" action="ppaction://noaction">
                  <a:extLst>
                    <a:ext uri="{A12FA001-AC4F-418D-AE19-62706E023703}">
                      <ahyp:hlinkClr xmlns:ahyp="http://schemas.microsoft.com/office/drawing/2018/hyperlinkcolor" val="tx"/>
                    </a:ext>
                  </a:extLst>
                </a:hlinkClick>
              </a:rPr>
              <a:t>Appendix B</a:t>
            </a:r>
            <a:r>
              <a:rPr lang="en-US">
                <a:solidFill>
                  <a:schemeClr val="bg1"/>
                </a:solidFill>
                <a:ea typeface="+mj-ea"/>
                <a:cs typeface="+mj-cs"/>
              </a:rPr>
              <a:t> for more details</a:t>
            </a:r>
          </a:p>
        </p:txBody>
      </p:sp>
      <p:sp>
        <p:nvSpPr>
          <p:cNvPr id="7" name="Rectangle: Rounded Corners 6">
            <a:extLst>
              <a:ext uri="{FF2B5EF4-FFF2-40B4-BE49-F238E27FC236}">
                <a16:creationId xmlns:a16="http://schemas.microsoft.com/office/drawing/2014/main" id="{CBD4B51E-6917-9599-74F9-96479D423C99}"/>
              </a:ext>
              <a:ext uri="{C183D7F6-B498-43B3-948B-1728B52AA6E4}">
                <adec:decorative xmlns:adec="http://schemas.microsoft.com/office/drawing/2017/decorative" val="1"/>
              </a:ext>
            </a:extLst>
          </p:cNvPr>
          <p:cNvSpPr>
            <a:spLocks/>
          </p:cNvSpPr>
          <p:nvPr/>
        </p:nvSpPr>
        <p:spPr>
          <a:xfrm>
            <a:off x="588263" y="2331722"/>
            <a:ext cx="11018520" cy="4049361"/>
          </a:xfrm>
          <a:prstGeom prst="roundRect">
            <a:avLst>
              <a:gd name="adj" fmla="val 2554"/>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8" name="Rectangle: Top Corners Rounded 7">
            <a:extLst>
              <a:ext uri="{FF2B5EF4-FFF2-40B4-BE49-F238E27FC236}">
                <a16:creationId xmlns:a16="http://schemas.microsoft.com/office/drawing/2014/main" id="{C2DFD852-CDA6-B637-EB59-34DDF9961C93}"/>
              </a:ext>
              <a:ext uri="{C183D7F6-B498-43B3-948B-1728B52AA6E4}">
                <adec:decorative xmlns:adec="http://schemas.microsoft.com/office/drawing/2017/decorative" val="1"/>
              </a:ext>
            </a:extLst>
          </p:cNvPr>
          <p:cNvSpPr/>
          <p:nvPr/>
        </p:nvSpPr>
        <p:spPr>
          <a:xfrm>
            <a:off x="588263" y="2331722"/>
            <a:ext cx="11018520" cy="429768"/>
          </a:xfrm>
          <a:prstGeom prst="round2SameRect">
            <a:avLst>
              <a:gd name="adj1" fmla="val 25672"/>
              <a:gd name="adj2" fmla="val 0"/>
            </a:avLst>
          </a:prstGeom>
          <a:solidFill>
            <a:srgbClr val="115DBA"/>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800"/>
              </a:spcAft>
              <a:buClrTx/>
              <a:buSzTx/>
              <a:buFontTx/>
              <a:buNone/>
              <a:tabLst/>
              <a:defRPr/>
            </a:pPr>
            <a:endParaRPr kumimoji="0" lang="en-US" sz="2800" b="0" i="0" u="none" strike="noStrike" kern="1200" cap="none" spc="0" normalizeH="0" baseline="0" noProof="0">
              <a:ln>
                <a:noFill/>
              </a:ln>
              <a:solidFill>
                <a:srgbClr val="FFFFFF"/>
              </a:solidFill>
              <a:effectLst/>
              <a:uLnTx/>
              <a:uFillTx/>
              <a:latin typeface="Segoe Sans Display Semibold"/>
              <a:ea typeface="+mn-ea"/>
              <a:cs typeface="Segoe Sans Display Semibold" pitchFamily="2" charset="0"/>
            </a:endParaRPr>
          </a:p>
        </p:txBody>
      </p:sp>
      <p:sp>
        <p:nvSpPr>
          <p:cNvPr id="56" name="Text Placeholder 29">
            <a:extLst>
              <a:ext uri="{FF2B5EF4-FFF2-40B4-BE49-F238E27FC236}">
                <a16:creationId xmlns:a16="http://schemas.microsoft.com/office/drawing/2014/main" id="{2D2EFF4F-C5EC-A303-15C7-5B33181F82BB}"/>
              </a:ext>
            </a:extLst>
          </p:cNvPr>
          <p:cNvSpPr txBox="1">
            <a:spLocks/>
          </p:cNvSpPr>
          <p:nvPr/>
        </p:nvSpPr>
        <p:spPr>
          <a:xfrm>
            <a:off x="588263" y="1575056"/>
            <a:ext cx="11018520" cy="553998"/>
          </a:xfrm>
          <a:prstGeom prst="rect">
            <a:avLst/>
          </a:prstGeom>
        </p:spPr>
        <p:txBody>
          <a:bodyPr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tab pos="635000" algn="l"/>
              </a:tabLst>
              <a:defRPr/>
            </a:pPr>
            <a:r>
              <a:rPr kumimoji="0" lang="en-US" sz="1800" b="0" i="0" u="none" strike="noStrike" kern="1200" cap="none" spc="0" normalizeH="0" baseline="0" noProof="0">
                <a:ln>
                  <a:noFill/>
                </a:ln>
                <a:solidFill>
                  <a:srgbClr val="091F2C"/>
                </a:solidFill>
                <a:effectLst/>
                <a:uLnTx/>
                <a:uFillTx/>
                <a:latin typeface="Segoe Sans Display"/>
                <a:ea typeface="+mn-ea"/>
                <a:cs typeface="Segoe Sans Display" pitchFamily="2" charset="0"/>
              </a:rPr>
              <a:t>These agents can be easily built using the agent builder in Copilot Chat. Once shared, users with access can add the agent by selecting </a:t>
            </a:r>
            <a:r>
              <a:rPr kumimoji="0" lang="en-US" sz="1800" b="0" i="0" u="none" strike="noStrike" kern="1200" cap="none" spc="0" normalizeH="0" baseline="0" noProof="0">
                <a:ln>
                  <a:noFill/>
                </a:ln>
                <a:solidFill>
                  <a:srgbClr val="091F2C"/>
                </a:solidFill>
                <a:effectLst/>
                <a:uLnTx/>
                <a:uFillTx/>
                <a:latin typeface="Segoe Sans Display Semibold"/>
                <a:ea typeface="+mn-ea"/>
                <a:cs typeface="Segoe Sans Display" pitchFamily="2" charset="0"/>
              </a:rPr>
              <a:t>Get Copilot Agents</a:t>
            </a:r>
            <a:r>
              <a:rPr kumimoji="0" lang="en-US" sz="1800" b="0" i="0" u="none" strike="noStrike" kern="1200" cap="none" spc="0" normalizeH="0" baseline="0" noProof="0">
                <a:ln>
                  <a:noFill/>
                </a:ln>
                <a:solidFill>
                  <a:srgbClr val="091F2C"/>
                </a:solidFill>
                <a:effectLst/>
                <a:uLnTx/>
                <a:uFillTx/>
                <a:latin typeface="Segoe Sans Display"/>
                <a:ea typeface="+mn-ea"/>
                <a:cs typeface="Segoe Sans Display" pitchFamily="2" charset="0"/>
              </a:rPr>
              <a:t> in Copilot Chat in the right-side pane.</a:t>
            </a:r>
          </a:p>
        </p:txBody>
      </p:sp>
      <p:graphicFrame>
        <p:nvGraphicFramePr>
          <p:cNvPr id="46" name="Table 45">
            <a:extLst>
              <a:ext uri="{FF2B5EF4-FFF2-40B4-BE49-F238E27FC236}">
                <a16:creationId xmlns:a16="http://schemas.microsoft.com/office/drawing/2014/main" id="{532DB42D-1FCC-8881-9096-1FD7081A27FA}"/>
              </a:ext>
            </a:extLst>
          </p:cNvPr>
          <p:cNvGraphicFramePr>
            <a:graphicFrameLocks noGrp="1"/>
          </p:cNvGraphicFramePr>
          <p:nvPr>
            <p:extLst>
              <p:ext uri="{D42A27DB-BD31-4B8C-83A1-F6EECF244321}">
                <p14:modId xmlns:p14="http://schemas.microsoft.com/office/powerpoint/2010/main" val="2685330613"/>
              </p:ext>
            </p:extLst>
          </p:nvPr>
        </p:nvGraphicFramePr>
        <p:xfrm>
          <a:off x="588263" y="2331722"/>
          <a:ext cx="11018520" cy="4049358"/>
        </p:xfrm>
        <a:graphic>
          <a:graphicData uri="http://schemas.openxmlformats.org/drawingml/2006/table">
            <a:tbl>
              <a:tblPr firstRow="1" firstCol="1"/>
              <a:tblGrid>
                <a:gridCol w="622309">
                  <a:extLst>
                    <a:ext uri="{9D8B030D-6E8A-4147-A177-3AD203B41FA5}">
                      <a16:colId xmlns:a16="http://schemas.microsoft.com/office/drawing/2014/main" val="3851663422"/>
                    </a:ext>
                  </a:extLst>
                </a:gridCol>
                <a:gridCol w="1903531">
                  <a:extLst>
                    <a:ext uri="{9D8B030D-6E8A-4147-A177-3AD203B41FA5}">
                      <a16:colId xmlns:a16="http://schemas.microsoft.com/office/drawing/2014/main" val="4186572976"/>
                    </a:ext>
                  </a:extLst>
                </a:gridCol>
                <a:gridCol w="8492680">
                  <a:extLst>
                    <a:ext uri="{9D8B030D-6E8A-4147-A177-3AD203B41FA5}">
                      <a16:colId xmlns:a16="http://schemas.microsoft.com/office/drawing/2014/main" val="3680765912"/>
                    </a:ext>
                  </a:extLst>
                </a:gridCol>
              </a:tblGrid>
              <a:tr h="429693">
                <a:tc>
                  <a:txBody>
                    <a:bodyPr/>
                    <a:lstStyle/>
                    <a:p>
                      <a:pPr rtl="0"/>
                      <a:endParaRPr lang="en-US" sz="1800" b="0">
                        <a:solidFill>
                          <a:schemeClr val="bg1"/>
                        </a:solidFill>
                        <a:effectLst/>
                        <a:latin typeface="+mj-lt"/>
                      </a:endParaRPr>
                    </a:p>
                  </a:txBody>
                  <a:tcPr anchor="ctr">
                    <a:lnL w="9525"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2"/>
                    </a:solidFill>
                  </a:tcPr>
                </a:tc>
                <a:tc>
                  <a:txBody>
                    <a:bodyPr/>
                    <a:lstStyle/>
                    <a:p>
                      <a:pPr rtl="0"/>
                      <a:r>
                        <a:rPr lang="en-US" sz="1800" b="0">
                          <a:solidFill>
                            <a:schemeClr val="bg1"/>
                          </a:solidFill>
                          <a:effectLst/>
                          <a:latin typeface="+mj-lt"/>
                          <a:ea typeface="+mj-ea"/>
                          <a:cs typeface="+mj-cs"/>
                        </a:rPr>
                        <a:t>Agent Name </a:t>
                      </a:r>
                    </a:p>
                  </a:txBody>
                  <a:tcPr anchor="ctr">
                    <a:lnL w="635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2"/>
                    </a:solidFill>
                  </a:tcPr>
                </a:tc>
                <a:tc>
                  <a:txBody>
                    <a:bodyPr/>
                    <a:lstStyle/>
                    <a:p>
                      <a:pPr rtl="0"/>
                      <a:r>
                        <a:rPr lang="en-US" sz="1800" b="0">
                          <a:solidFill>
                            <a:schemeClr val="bg1"/>
                          </a:solidFill>
                          <a:effectLst/>
                          <a:latin typeface="+mj-lt"/>
                          <a:ea typeface="+mj-ea"/>
                          <a:cs typeface="+mj-cs"/>
                        </a:rPr>
                        <a:t>Description </a:t>
                      </a: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2"/>
                    </a:solidFill>
                  </a:tcPr>
                </a:tc>
                <a:extLst>
                  <a:ext uri="{0D108BD9-81ED-4DB2-BD59-A6C34878D82A}">
                    <a16:rowId xmlns:a16="http://schemas.microsoft.com/office/drawing/2014/main" val="343698087"/>
                  </a:ext>
                </a:extLst>
              </a:tr>
              <a:tr h="723933">
                <a:tc>
                  <a:txBody>
                    <a:bodyPr/>
                    <a:lstStyle/>
                    <a:p>
                      <a:pPr rtl="0"/>
                      <a:endParaRPr lang="en-US" sz="1600">
                        <a:solidFill>
                          <a:schemeClr val="tx1"/>
                        </a:solidFill>
                        <a:effectLst/>
                        <a:latin typeface="+mn-lt"/>
                      </a:endParaRPr>
                    </a:p>
                  </a:txBody>
                  <a:tcPr anchor="ctr">
                    <a:lnL w="9525"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rtl="0"/>
                      <a:r>
                        <a:rPr lang="en-US" sz="1600" dirty="0">
                          <a:solidFill>
                            <a:schemeClr val="accent3"/>
                          </a:solidFill>
                          <a:effectLst/>
                          <a:latin typeface="+mn-lt"/>
                          <a:ea typeface="+mn-ea"/>
                          <a:cs typeface="+mn-cs"/>
                          <a:hlinkClick r:id="" action="ppaction://noaction">
                            <a:extLst>
                              <a:ext uri="{A12FA001-AC4F-418D-AE19-62706E023703}">
                                <ahyp:hlinkClr xmlns:ahyp="http://schemas.microsoft.com/office/drawing/2018/hyperlinkcolor" val="tx"/>
                              </a:ext>
                            </a:extLst>
                          </a:hlinkClick>
                        </a:rPr>
                        <a:t>Onboarding Buddy</a:t>
                      </a:r>
                      <a:endParaRPr lang="en-US" sz="1600" dirty="0">
                        <a:solidFill>
                          <a:schemeClr val="accent3"/>
                        </a:solidFill>
                        <a:effectLst/>
                        <a:latin typeface="+mn-lt"/>
                        <a:ea typeface="+mn-ea"/>
                        <a:cs typeface="+mn-cs"/>
                      </a:endParaRPr>
                    </a:p>
                  </a:txBody>
                  <a:tcPr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9525" cap="flat" cmpd="sng" algn="ctr">
                      <a:solidFill>
                        <a:schemeClr val="bg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rtl="0"/>
                      <a:r>
                        <a:rPr lang="en-US" sz="1600">
                          <a:solidFill>
                            <a:schemeClr val="tx1"/>
                          </a:solidFill>
                          <a:effectLst/>
                          <a:latin typeface="+mn-lt"/>
                          <a:ea typeface="+mn-ea"/>
                          <a:cs typeface="+mn-cs"/>
                        </a:rPr>
                        <a:t>Assists new hires with onboarding processes, provides training, answers questions, and sets up meetings </a:t>
                      </a:r>
                    </a:p>
                  </a:txBody>
                  <a:tcPr anchor="ctr">
                    <a:lnL w="6350" cap="flat" cmpd="sng" algn="ctr">
                      <a:solidFill>
                        <a:schemeClr val="bg1">
                          <a:lumMod val="85000"/>
                        </a:schemeClr>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830484275"/>
                  </a:ext>
                </a:extLst>
              </a:tr>
              <a:tr h="723933">
                <a:tc>
                  <a:txBody>
                    <a:bodyPr/>
                    <a:lstStyle/>
                    <a:p>
                      <a:pPr rtl="0"/>
                      <a:endParaRPr lang="en-US" sz="1600">
                        <a:solidFill>
                          <a:schemeClr val="tx1"/>
                        </a:solidFill>
                        <a:effectLst/>
                        <a:latin typeface="+mn-lt"/>
                      </a:endParaRPr>
                    </a:p>
                  </a:txBody>
                  <a:tcPr anchor="ctr">
                    <a:lnL w="9525"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rtl="0"/>
                      <a:r>
                        <a:rPr lang="en-US" sz="1600" dirty="0">
                          <a:solidFill>
                            <a:schemeClr val="accent3"/>
                          </a:solidFill>
                          <a:effectLst/>
                          <a:latin typeface="+mn-lt"/>
                          <a:ea typeface="+mn-ea"/>
                          <a:cs typeface="+mn-cs"/>
                          <a:hlinkClick r:id="" action="ppaction://noaction">
                            <a:extLst>
                              <a:ext uri="{A12FA001-AC4F-418D-AE19-62706E023703}">
                                <ahyp:hlinkClr xmlns:ahyp="http://schemas.microsoft.com/office/drawing/2018/hyperlinkcolor" val="tx"/>
                              </a:ext>
                            </a:extLst>
                          </a:hlinkClick>
                        </a:rPr>
                        <a:t>Resume Reviewer</a:t>
                      </a:r>
                      <a:endParaRPr lang="en-US" sz="1600" dirty="0">
                        <a:solidFill>
                          <a:schemeClr val="accent3"/>
                        </a:solidFill>
                        <a:effectLst/>
                        <a:latin typeface="+mn-lt"/>
                        <a:ea typeface="+mn-ea"/>
                        <a:cs typeface="+mn-cs"/>
                      </a:endParaRPr>
                    </a:p>
                  </a:txBody>
                  <a:tcPr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rtl="0"/>
                      <a:r>
                        <a:rPr lang="en-US" sz="1600">
                          <a:solidFill>
                            <a:schemeClr val="tx1"/>
                          </a:solidFill>
                          <a:effectLst/>
                          <a:latin typeface="+mn-lt"/>
                          <a:ea typeface="+mn-ea"/>
                          <a:cs typeface="+mn-cs"/>
                        </a:rPr>
                        <a:t>Evaluates resumes against job descriptions, scores candidates based on qualifications </a:t>
                      </a:r>
                    </a:p>
                  </a:txBody>
                  <a:tcPr anchor="ctr">
                    <a:lnL w="6350" cap="flat" cmpd="sng" algn="ctr">
                      <a:solidFill>
                        <a:schemeClr val="bg1">
                          <a:lumMod val="85000"/>
                        </a:schemeClr>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2669884776"/>
                  </a:ext>
                </a:extLst>
              </a:tr>
              <a:tr h="723933">
                <a:tc>
                  <a:txBody>
                    <a:bodyPr/>
                    <a:lstStyle/>
                    <a:p>
                      <a:pPr rtl="0"/>
                      <a:endParaRPr lang="en-US" sz="1600">
                        <a:solidFill>
                          <a:schemeClr val="tx1"/>
                        </a:solidFill>
                        <a:effectLst/>
                        <a:latin typeface="+mn-lt"/>
                      </a:endParaRPr>
                    </a:p>
                  </a:txBody>
                  <a:tcPr anchor="ctr">
                    <a:lnL w="9525"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rtl="0"/>
                      <a:r>
                        <a:rPr lang="en-US" sz="1600" dirty="0">
                          <a:solidFill>
                            <a:schemeClr val="accent3"/>
                          </a:solidFill>
                          <a:effectLst/>
                          <a:latin typeface="+mn-lt"/>
                          <a:ea typeface="+mn-ea"/>
                          <a:cs typeface="+mn-cs"/>
                          <a:hlinkClick r:id="" action="ppaction://noaction">
                            <a:extLst>
                              <a:ext uri="{A12FA001-AC4F-418D-AE19-62706E023703}">
                                <ahyp:hlinkClr xmlns:ahyp="http://schemas.microsoft.com/office/drawing/2018/hyperlinkcolor" val="tx"/>
                              </a:ext>
                            </a:extLst>
                          </a:hlinkClick>
                        </a:rPr>
                        <a:t>Contract/Legal Review</a:t>
                      </a:r>
                      <a:endParaRPr lang="en-US" sz="1600" dirty="0">
                        <a:solidFill>
                          <a:schemeClr val="accent3"/>
                        </a:solidFill>
                        <a:effectLst/>
                        <a:latin typeface="+mn-lt"/>
                        <a:ea typeface="+mn-ea"/>
                        <a:cs typeface="+mn-cs"/>
                      </a:endParaRPr>
                    </a:p>
                  </a:txBody>
                  <a:tcPr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rtl="0"/>
                      <a:r>
                        <a:rPr lang="en-US" sz="1600">
                          <a:solidFill>
                            <a:schemeClr val="tx1"/>
                          </a:solidFill>
                          <a:effectLst/>
                          <a:latin typeface="+mn-lt"/>
                          <a:ea typeface="+mn-ea"/>
                          <a:cs typeface="+mn-cs"/>
                        </a:rPr>
                        <a:t>Automates review and analysis of legal documents, identifies key clauses and assesses compliance </a:t>
                      </a:r>
                    </a:p>
                  </a:txBody>
                  <a:tcPr anchor="ctr">
                    <a:lnL w="6350" cap="flat" cmpd="sng" algn="ctr">
                      <a:solidFill>
                        <a:schemeClr val="bg1">
                          <a:lumMod val="85000"/>
                        </a:schemeClr>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1315317892"/>
                  </a:ext>
                </a:extLst>
              </a:tr>
              <a:tr h="723933">
                <a:tc>
                  <a:txBody>
                    <a:bodyPr/>
                    <a:lstStyle/>
                    <a:p>
                      <a:pPr rtl="0"/>
                      <a:endParaRPr lang="en-US" sz="1600">
                        <a:solidFill>
                          <a:schemeClr val="tx1"/>
                        </a:solidFill>
                        <a:effectLst/>
                        <a:latin typeface="+mn-lt"/>
                      </a:endParaRPr>
                    </a:p>
                  </a:txBody>
                  <a:tcPr anchor="ctr">
                    <a:lnL w="9525"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rtl="0"/>
                      <a:r>
                        <a:rPr lang="en-US" sz="1600" dirty="0">
                          <a:solidFill>
                            <a:schemeClr val="accent3"/>
                          </a:solidFill>
                          <a:effectLst/>
                          <a:latin typeface="+mn-lt"/>
                          <a:ea typeface="+mn-ea"/>
                          <a:cs typeface="+mn-cs"/>
                          <a:hlinkClick r:id="" action="ppaction://noaction">
                            <a:extLst>
                              <a:ext uri="{A12FA001-AC4F-418D-AE19-62706E023703}">
                                <ahyp:hlinkClr xmlns:ahyp="http://schemas.microsoft.com/office/drawing/2018/hyperlinkcolor" val="tx"/>
                              </a:ext>
                            </a:extLst>
                          </a:hlinkClick>
                        </a:rPr>
                        <a:t>Research Assistant</a:t>
                      </a:r>
                      <a:endParaRPr lang="en-US" sz="1600" dirty="0">
                        <a:solidFill>
                          <a:schemeClr val="accent3"/>
                        </a:solidFill>
                        <a:effectLst/>
                        <a:latin typeface="+mn-lt"/>
                        <a:ea typeface="+mn-ea"/>
                        <a:cs typeface="+mn-cs"/>
                      </a:endParaRPr>
                    </a:p>
                  </a:txBody>
                  <a:tcPr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rtl="0"/>
                      <a:r>
                        <a:rPr lang="en-US" sz="1600">
                          <a:solidFill>
                            <a:schemeClr val="tx1"/>
                          </a:solidFill>
                          <a:effectLst/>
                          <a:latin typeface="+mn-lt"/>
                          <a:ea typeface="+mn-ea"/>
                          <a:cs typeface="+mn-cs"/>
                        </a:rPr>
                        <a:t>Retrieves research materials from company databases, enhances productivity by providing relevant information </a:t>
                      </a:r>
                    </a:p>
                  </a:txBody>
                  <a:tcPr anchor="ctr">
                    <a:lnL w="6350" cap="flat" cmpd="sng" algn="ctr">
                      <a:solidFill>
                        <a:schemeClr val="bg1">
                          <a:lumMod val="85000"/>
                        </a:schemeClr>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4163357104"/>
                  </a:ext>
                </a:extLst>
              </a:tr>
              <a:tr h="723933">
                <a:tc>
                  <a:txBody>
                    <a:bodyPr/>
                    <a:lstStyle/>
                    <a:p>
                      <a:pPr rtl="0"/>
                      <a:endParaRPr lang="en-US" sz="1600">
                        <a:solidFill>
                          <a:schemeClr val="tx1"/>
                        </a:solidFill>
                        <a:effectLst/>
                        <a:latin typeface="+mn-lt"/>
                      </a:endParaRPr>
                    </a:p>
                  </a:txBody>
                  <a:tcPr anchor="ctr">
                    <a:lnL w="9525"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rtl="0"/>
                      <a:r>
                        <a:rPr lang="en-US" sz="1600" dirty="0">
                          <a:solidFill>
                            <a:schemeClr val="accent3"/>
                          </a:solidFill>
                          <a:effectLst/>
                          <a:latin typeface="+mn-lt"/>
                          <a:ea typeface="+mn-ea"/>
                          <a:cs typeface="+mn-cs"/>
                          <a:hlinkClick r:id="" action="ppaction://noaction">
                            <a:extLst>
                              <a:ext uri="{A12FA001-AC4F-418D-AE19-62706E023703}">
                                <ahyp:hlinkClr xmlns:ahyp="http://schemas.microsoft.com/office/drawing/2018/hyperlinkcolor" val="tx"/>
                              </a:ext>
                            </a:extLst>
                          </a:hlinkClick>
                        </a:rPr>
                        <a:t>Policy Search</a:t>
                      </a:r>
                      <a:endParaRPr lang="en-US" sz="1600" dirty="0">
                        <a:solidFill>
                          <a:schemeClr val="accent3"/>
                        </a:solidFill>
                        <a:effectLst/>
                        <a:latin typeface="+mn-lt"/>
                        <a:ea typeface="+mn-ea"/>
                        <a:cs typeface="+mn-cs"/>
                      </a:endParaRPr>
                    </a:p>
                  </a:txBody>
                  <a:tcPr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rtl="0"/>
                      <a:r>
                        <a:rPr lang="en-US" sz="1600" dirty="0">
                          <a:solidFill>
                            <a:schemeClr val="tx1"/>
                          </a:solidFill>
                          <a:effectLst/>
                          <a:latin typeface="+mn-lt"/>
                          <a:ea typeface="+mn-ea"/>
                          <a:cs typeface="+mn-cs"/>
                        </a:rPr>
                        <a:t>Offers comprehensive policy lookup capabilities, answers inquiries about company policies </a:t>
                      </a:r>
                    </a:p>
                  </a:txBody>
                  <a:tcPr anchor="ctr">
                    <a:lnL w="6350" cap="flat" cmpd="sng" algn="ctr">
                      <a:solidFill>
                        <a:schemeClr val="bg1">
                          <a:lumMod val="85000"/>
                        </a:schemeClr>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2932646804"/>
                  </a:ext>
                </a:extLst>
              </a:tr>
            </a:tbl>
          </a:graphicData>
        </a:graphic>
      </p:graphicFrame>
      <p:grpSp>
        <p:nvGrpSpPr>
          <p:cNvPr id="26" name="Group 25">
            <a:extLst>
              <a:ext uri="{FF2B5EF4-FFF2-40B4-BE49-F238E27FC236}">
                <a16:creationId xmlns:a16="http://schemas.microsoft.com/office/drawing/2014/main" id="{09688D16-2218-E5A6-1F1C-7539E885B085}"/>
              </a:ext>
              <a:ext uri="{C183D7F6-B498-43B3-948B-1728B52AA6E4}">
                <adec:decorative xmlns:adec="http://schemas.microsoft.com/office/drawing/2017/decorative" val="1"/>
              </a:ext>
            </a:extLst>
          </p:cNvPr>
          <p:cNvGrpSpPr/>
          <p:nvPr/>
        </p:nvGrpSpPr>
        <p:grpSpPr>
          <a:xfrm>
            <a:off x="681109" y="2922129"/>
            <a:ext cx="433386" cy="386039"/>
            <a:chOff x="681109" y="2140818"/>
            <a:chExt cx="433386" cy="386039"/>
          </a:xfrm>
        </p:grpSpPr>
        <p:sp>
          <p:nvSpPr>
            <p:cNvPr id="27" name="Graphic 6">
              <a:extLst>
                <a:ext uri="{FF2B5EF4-FFF2-40B4-BE49-F238E27FC236}">
                  <a16:creationId xmlns:a16="http://schemas.microsoft.com/office/drawing/2014/main" id="{1AD1D962-21BC-9675-B96C-EF9E883A7945}"/>
                </a:ext>
              </a:extLst>
            </p:cNvPr>
            <p:cNvSpPr/>
            <p:nvPr/>
          </p:nvSpPr>
          <p:spPr>
            <a:xfrm>
              <a:off x="681109" y="2140818"/>
              <a:ext cx="433386" cy="386039"/>
            </a:xfrm>
            <a:custGeom>
              <a:avLst/>
              <a:gdLst>
                <a:gd name="connsiteX0" fmla="*/ 4543832 w 4600696"/>
                <a:gd name="connsiteY0" fmla="*/ 1836611 h 4098074"/>
                <a:gd name="connsiteX1" fmla="*/ 3605925 w 4600696"/>
                <a:gd name="connsiteY1" fmla="*/ 212331 h 4098074"/>
                <a:gd name="connsiteX2" fmla="*/ 3238193 w 4600696"/>
                <a:gd name="connsiteY2" fmla="*/ 0 h 4098074"/>
                <a:gd name="connsiteX3" fmla="*/ 1362463 w 4600696"/>
                <a:gd name="connsiteY3" fmla="*/ 0 h 4098074"/>
                <a:gd name="connsiteX4" fmla="*/ 994722 w 4600696"/>
                <a:gd name="connsiteY4" fmla="*/ 212331 h 4098074"/>
                <a:gd name="connsiteX5" fmla="*/ 56871 w 4600696"/>
                <a:gd name="connsiteY5" fmla="*/ 1836611 h 4098074"/>
                <a:gd name="connsiteX6" fmla="*/ 56871 w 4600696"/>
                <a:gd name="connsiteY6" fmla="*/ 2261311 h 4098074"/>
                <a:gd name="connsiteX7" fmla="*/ 994722 w 4600696"/>
                <a:gd name="connsiteY7" fmla="*/ 3885733 h 4098074"/>
                <a:gd name="connsiteX8" fmla="*/ 1362463 w 4600696"/>
                <a:gd name="connsiteY8" fmla="*/ 4098074 h 4098074"/>
                <a:gd name="connsiteX9" fmla="*/ 3238184 w 4600696"/>
                <a:gd name="connsiteY9" fmla="*/ 4098074 h 4098074"/>
                <a:gd name="connsiteX10" fmla="*/ 3605915 w 4600696"/>
                <a:gd name="connsiteY10" fmla="*/ 3885733 h 4098074"/>
                <a:gd name="connsiteX11" fmla="*/ 4543832 w 4600696"/>
                <a:gd name="connsiteY11" fmla="*/ 2261311 h 4098074"/>
                <a:gd name="connsiteX12" fmla="*/ 4543832 w 4600696"/>
                <a:gd name="connsiteY12" fmla="*/ 1836611 h 4098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00696" h="4098074">
                  <a:moveTo>
                    <a:pt x="4543832" y="1836611"/>
                  </a:moveTo>
                  <a:lnTo>
                    <a:pt x="3605925" y="212331"/>
                  </a:lnTo>
                  <a:cubicBezTo>
                    <a:pt x="3529972" y="80867"/>
                    <a:pt x="3389869" y="0"/>
                    <a:pt x="3238193" y="0"/>
                  </a:cubicBezTo>
                  <a:lnTo>
                    <a:pt x="1362463" y="0"/>
                  </a:lnTo>
                  <a:cubicBezTo>
                    <a:pt x="1210797" y="0"/>
                    <a:pt x="1070732" y="80867"/>
                    <a:pt x="994722" y="212331"/>
                  </a:cubicBezTo>
                  <a:lnTo>
                    <a:pt x="56871" y="1836611"/>
                  </a:lnTo>
                  <a:cubicBezTo>
                    <a:pt x="-18957" y="1968065"/>
                    <a:pt x="-18957" y="2129838"/>
                    <a:pt x="56871" y="2261311"/>
                  </a:cubicBezTo>
                  <a:lnTo>
                    <a:pt x="994722" y="3885733"/>
                  </a:lnTo>
                  <a:cubicBezTo>
                    <a:pt x="1070732" y="4017197"/>
                    <a:pt x="1210797" y="4098074"/>
                    <a:pt x="1362463" y="4098074"/>
                  </a:cubicBezTo>
                  <a:lnTo>
                    <a:pt x="3238184" y="4098074"/>
                  </a:lnTo>
                  <a:cubicBezTo>
                    <a:pt x="3389869" y="4098074"/>
                    <a:pt x="3529972" y="4017197"/>
                    <a:pt x="3605915" y="3885733"/>
                  </a:cubicBezTo>
                  <a:lnTo>
                    <a:pt x="4543832" y="2261311"/>
                  </a:lnTo>
                  <a:cubicBezTo>
                    <a:pt x="4619651" y="2129838"/>
                    <a:pt x="4619651" y="1968065"/>
                    <a:pt x="4543832" y="1836611"/>
                  </a:cubicBezTo>
                  <a:close/>
                </a:path>
              </a:pathLst>
            </a:custGeom>
            <a:gradFill flip="none" rotWithShape="1">
              <a:gsLst>
                <a:gs pos="0">
                  <a:srgbClr val="FF5C39"/>
                </a:gs>
                <a:gs pos="100000">
                  <a:srgbClr val="C53FCC"/>
                </a:gs>
              </a:gsLst>
              <a:lin ang="5400000" scaled="1"/>
              <a:tileRect/>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28" name="Freeform: Shape 27" descr="Icon of a person with a plus sign">
              <a:extLst>
                <a:ext uri="{FF2B5EF4-FFF2-40B4-BE49-F238E27FC236}">
                  <a16:creationId xmlns:a16="http://schemas.microsoft.com/office/drawing/2014/main" id="{D3F719C2-FA39-D537-0137-B947035DB467}"/>
                </a:ext>
              </a:extLst>
            </p:cNvPr>
            <p:cNvSpPr/>
            <p:nvPr/>
          </p:nvSpPr>
          <p:spPr>
            <a:xfrm>
              <a:off x="795479" y="2231524"/>
              <a:ext cx="204646" cy="204626"/>
            </a:xfrm>
            <a:custGeom>
              <a:avLst/>
              <a:gdLst>
                <a:gd name="connsiteX0" fmla="*/ 147610 w 199997"/>
                <a:gd name="connsiteY0" fmla="*/ 114253 h 199978"/>
                <a:gd name="connsiteX1" fmla="*/ 146752 w 199997"/>
                <a:gd name="connsiteY1" fmla="*/ 114329 h 199978"/>
                <a:gd name="connsiteX2" fmla="*/ 142923 w 199997"/>
                <a:gd name="connsiteY2" fmla="*/ 118158 h 199978"/>
                <a:gd name="connsiteX3" fmla="*/ 142847 w 199997"/>
                <a:gd name="connsiteY3" fmla="*/ 119016 h 199978"/>
                <a:gd name="connsiteX4" fmla="*/ 142847 w 199997"/>
                <a:gd name="connsiteY4" fmla="*/ 142828 h 199978"/>
                <a:gd name="connsiteX5" fmla="*/ 119073 w 199997"/>
                <a:gd name="connsiteY5" fmla="*/ 142828 h 199978"/>
                <a:gd name="connsiteX6" fmla="*/ 118215 w 199997"/>
                <a:gd name="connsiteY6" fmla="*/ 142904 h 199978"/>
                <a:gd name="connsiteX7" fmla="*/ 114386 w 199997"/>
                <a:gd name="connsiteY7" fmla="*/ 146733 h 199978"/>
                <a:gd name="connsiteX8" fmla="*/ 114310 w 199997"/>
                <a:gd name="connsiteY8" fmla="*/ 147591 h 199978"/>
                <a:gd name="connsiteX9" fmla="*/ 114386 w 199997"/>
                <a:gd name="connsiteY9" fmla="*/ 148448 h 199978"/>
                <a:gd name="connsiteX10" fmla="*/ 118215 w 199997"/>
                <a:gd name="connsiteY10" fmla="*/ 152277 h 199978"/>
                <a:gd name="connsiteX11" fmla="*/ 119073 w 199997"/>
                <a:gd name="connsiteY11" fmla="*/ 152353 h 199978"/>
                <a:gd name="connsiteX12" fmla="*/ 142847 w 199997"/>
                <a:gd name="connsiteY12" fmla="*/ 152353 h 199978"/>
                <a:gd name="connsiteX13" fmla="*/ 142847 w 199997"/>
                <a:gd name="connsiteY13" fmla="*/ 176166 h 199978"/>
                <a:gd name="connsiteX14" fmla="*/ 142923 w 199997"/>
                <a:gd name="connsiteY14" fmla="*/ 177023 h 199978"/>
                <a:gd name="connsiteX15" fmla="*/ 146752 w 199997"/>
                <a:gd name="connsiteY15" fmla="*/ 180852 h 199978"/>
                <a:gd name="connsiteX16" fmla="*/ 147610 w 199997"/>
                <a:gd name="connsiteY16" fmla="*/ 180928 h 199978"/>
                <a:gd name="connsiteX17" fmla="*/ 148467 w 199997"/>
                <a:gd name="connsiteY17" fmla="*/ 180852 h 199978"/>
                <a:gd name="connsiteX18" fmla="*/ 152296 w 199997"/>
                <a:gd name="connsiteY18" fmla="*/ 177023 h 199978"/>
                <a:gd name="connsiteX19" fmla="*/ 152372 w 199997"/>
                <a:gd name="connsiteY19" fmla="*/ 176166 h 199978"/>
                <a:gd name="connsiteX20" fmla="*/ 152372 w 199997"/>
                <a:gd name="connsiteY20" fmla="*/ 152353 h 199978"/>
                <a:gd name="connsiteX21" fmla="*/ 176223 w 199997"/>
                <a:gd name="connsiteY21" fmla="*/ 152353 h 199978"/>
                <a:gd name="connsiteX22" fmla="*/ 177080 w 199997"/>
                <a:gd name="connsiteY22" fmla="*/ 152277 h 199978"/>
                <a:gd name="connsiteX23" fmla="*/ 180909 w 199997"/>
                <a:gd name="connsiteY23" fmla="*/ 148448 h 199978"/>
                <a:gd name="connsiteX24" fmla="*/ 180985 w 199997"/>
                <a:gd name="connsiteY24" fmla="*/ 147591 h 199978"/>
                <a:gd name="connsiteX25" fmla="*/ 180909 w 199997"/>
                <a:gd name="connsiteY25" fmla="*/ 146733 h 199978"/>
                <a:gd name="connsiteX26" fmla="*/ 177080 w 199997"/>
                <a:gd name="connsiteY26" fmla="*/ 142904 h 199978"/>
                <a:gd name="connsiteX27" fmla="*/ 176223 w 199997"/>
                <a:gd name="connsiteY27" fmla="*/ 142828 h 199978"/>
                <a:gd name="connsiteX28" fmla="*/ 152372 w 199997"/>
                <a:gd name="connsiteY28" fmla="*/ 142828 h 199978"/>
                <a:gd name="connsiteX29" fmla="*/ 152372 w 199997"/>
                <a:gd name="connsiteY29" fmla="*/ 119016 h 199978"/>
                <a:gd name="connsiteX30" fmla="*/ 152296 w 199997"/>
                <a:gd name="connsiteY30" fmla="*/ 118158 h 199978"/>
                <a:gd name="connsiteX31" fmla="*/ 148467 w 199997"/>
                <a:gd name="connsiteY31" fmla="*/ 114329 h 199978"/>
                <a:gd name="connsiteX32" fmla="*/ 21431 w 199997"/>
                <a:gd name="connsiteY32" fmla="*/ 114252 h 199978"/>
                <a:gd name="connsiteX33" fmla="*/ 95441 w 199997"/>
                <a:gd name="connsiteY33" fmla="*/ 114252 h 199978"/>
                <a:gd name="connsiteX34" fmla="*/ 85696 w 199997"/>
                <a:gd name="connsiteY34" fmla="*/ 147590 h 199978"/>
                <a:gd name="connsiteX35" fmla="*/ 85696 w 199997"/>
                <a:gd name="connsiteY35" fmla="*/ 147609 h 199978"/>
                <a:gd name="connsiteX36" fmla="*/ 100860 w 199997"/>
                <a:gd name="connsiteY36" fmla="*/ 188166 h 199978"/>
                <a:gd name="connsiteX37" fmla="*/ 76171 w 199997"/>
                <a:gd name="connsiteY37" fmla="*/ 190452 h 199978"/>
                <a:gd name="connsiteX38" fmla="*/ 4867 w 199997"/>
                <a:gd name="connsiteY38" fmla="*/ 159639 h 199978"/>
                <a:gd name="connsiteX39" fmla="*/ 0 w 199997"/>
                <a:gd name="connsiteY39" fmla="*/ 144437 h 199978"/>
                <a:gd name="connsiteX40" fmla="*/ 0 w 199997"/>
                <a:gd name="connsiteY40" fmla="*/ 135684 h 199978"/>
                <a:gd name="connsiteX41" fmla="*/ 0 w 199997"/>
                <a:gd name="connsiteY41" fmla="*/ 135665 h 199978"/>
                <a:gd name="connsiteX42" fmla="*/ 21431 w 199997"/>
                <a:gd name="connsiteY42" fmla="*/ 114252 h 199978"/>
                <a:gd name="connsiteX43" fmla="*/ 147610 w 199997"/>
                <a:gd name="connsiteY43" fmla="*/ 95203 h 199978"/>
                <a:gd name="connsiteX44" fmla="*/ 199997 w 199997"/>
                <a:gd name="connsiteY44" fmla="*/ 147591 h 199978"/>
                <a:gd name="connsiteX45" fmla="*/ 147610 w 199997"/>
                <a:gd name="connsiteY45" fmla="*/ 199978 h 199978"/>
                <a:gd name="connsiteX46" fmla="*/ 95222 w 199997"/>
                <a:gd name="connsiteY46" fmla="*/ 147591 h 199978"/>
                <a:gd name="connsiteX47" fmla="*/ 147610 w 199997"/>
                <a:gd name="connsiteY47" fmla="*/ 95203 h 199978"/>
                <a:gd name="connsiteX48" fmla="*/ 76171 w 199997"/>
                <a:gd name="connsiteY48" fmla="*/ 0 h 199978"/>
                <a:gd name="connsiteX49" fmla="*/ 123796 w 199997"/>
                <a:gd name="connsiteY49" fmla="*/ 47625 h 199978"/>
                <a:gd name="connsiteX50" fmla="*/ 76171 w 199997"/>
                <a:gd name="connsiteY50" fmla="*/ 95250 h 199978"/>
                <a:gd name="connsiteX51" fmla="*/ 28546 w 199997"/>
                <a:gd name="connsiteY51" fmla="*/ 47625 h 199978"/>
                <a:gd name="connsiteX52" fmla="*/ 76171 w 199997"/>
                <a:gd name="connsiteY52" fmla="*/ 0 h 199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99997" h="199978">
                  <a:moveTo>
                    <a:pt x="147610" y="114253"/>
                  </a:moveTo>
                  <a:lnTo>
                    <a:pt x="146752" y="114329"/>
                  </a:lnTo>
                  <a:cubicBezTo>
                    <a:pt x="144803" y="114685"/>
                    <a:pt x="143279" y="116209"/>
                    <a:pt x="142923" y="118158"/>
                  </a:cubicBezTo>
                  <a:lnTo>
                    <a:pt x="142847" y="119016"/>
                  </a:lnTo>
                  <a:lnTo>
                    <a:pt x="142847" y="142828"/>
                  </a:lnTo>
                  <a:lnTo>
                    <a:pt x="119073" y="142828"/>
                  </a:lnTo>
                  <a:lnTo>
                    <a:pt x="118215" y="142904"/>
                  </a:lnTo>
                  <a:cubicBezTo>
                    <a:pt x="116267" y="143260"/>
                    <a:pt x="114743" y="144784"/>
                    <a:pt x="114386" y="146733"/>
                  </a:cubicBezTo>
                  <a:lnTo>
                    <a:pt x="114310" y="147591"/>
                  </a:lnTo>
                  <a:lnTo>
                    <a:pt x="114386" y="148448"/>
                  </a:lnTo>
                  <a:cubicBezTo>
                    <a:pt x="114743" y="150397"/>
                    <a:pt x="116267" y="151921"/>
                    <a:pt x="118215" y="152277"/>
                  </a:cubicBezTo>
                  <a:lnTo>
                    <a:pt x="119073" y="152353"/>
                  </a:lnTo>
                  <a:lnTo>
                    <a:pt x="142847" y="152353"/>
                  </a:lnTo>
                  <a:lnTo>
                    <a:pt x="142847" y="176166"/>
                  </a:lnTo>
                  <a:lnTo>
                    <a:pt x="142923" y="177023"/>
                  </a:lnTo>
                  <a:cubicBezTo>
                    <a:pt x="143279" y="178972"/>
                    <a:pt x="144803" y="180496"/>
                    <a:pt x="146752" y="180852"/>
                  </a:cubicBezTo>
                  <a:lnTo>
                    <a:pt x="147610" y="180928"/>
                  </a:lnTo>
                  <a:lnTo>
                    <a:pt x="148467" y="180852"/>
                  </a:lnTo>
                  <a:cubicBezTo>
                    <a:pt x="150416" y="180496"/>
                    <a:pt x="151940" y="178972"/>
                    <a:pt x="152296" y="177023"/>
                  </a:cubicBezTo>
                  <a:lnTo>
                    <a:pt x="152372" y="176166"/>
                  </a:lnTo>
                  <a:lnTo>
                    <a:pt x="152372" y="152353"/>
                  </a:lnTo>
                  <a:lnTo>
                    <a:pt x="176223" y="152353"/>
                  </a:lnTo>
                  <a:lnTo>
                    <a:pt x="177080" y="152277"/>
                  </a:lnTo>
                  <a:cubicBezTo>
                    <a:pt x="179029" y="151921"/>
                    <a:pt x="180553" y="150397"/>
                    <a:pt x="180909" y="148448"/>
                  </a:cubicBezTo>
                  <a:lnTo>
                    <a:pt x="180985" y="147591"/>
                  </a:lnTo>
                  <a:lnTo>
                    <a:pt x="180909" y="146733"/>
                  </a:lnTo>
                  <a:cubicBezTo>
                    <a:pt x="180553" y="144784"/>
                    <a:pt x="179029" y="143260"/>
                    <a:pt x="177080" y="142904"/>
                  </a:cubicBezTo>
                  <a:lnTo>
                    <a:pt x="176223" y="142828"/>
                  </a:lnTo>
                  <a:lnTo>
                    <a:pt x="152372" y="142828"/>
                  </a:lnTo>
                  <a:lnTo>
                    <a:pt x="152372" y="119016"/>
                  </a:lnTo>
                  <a:lnTo>
                    <a:pt x="152296" y="118158"/>
                  </a:lnTo>
                  <a:cubicBezTo>
                    <a:pt x="151940" y="116209"/>
                    <a:pt x="150416" y="114685"/>
                    <a:pt x="148467" y="114329"/>
                  </a:cubicBezTo>
                  <a:close/>
                  <a:moveTo>
                    <a:pt x="21431" y="114252"/>
                  </a:moveTo>
                  <a:lnTo>
                    <a:pt x="95441" y="114252"/>
                  </a:lnTo>
                  <a:cubicBezTo>
                    <a:pt x="89064" y="124201"/>
                    <a:pt x="85681" y="135773"/>
                    <a:pt x="85696" y="147590"/>
                  </a:cubicBezTo>
                  <a:lnTo>
                    <a:pt x="85696" y="147609"/>
                  </a:lnTo>
                  <a:cubicBezTo>
                    <a:pt x="85683" y="162517"/>
                    <a:pt x="91070" y="176924"/>
                    <a:pt x="100860" y="188166"/>
                  </a:cubicBezTo>
                  <a:cubicBezTo>
                    <a:pt x="93288" y="189690"/>
                    <a:pt x="85049" y="190452"/>
                    <a:pt x="76171" y="190452"/>
                  </a:cubicBezTo>
                  <a:cubicBezTo>
                    <a:pt x="43596" y="190452"/>
                    <a:pt x="19555" y="180251"/>
                    <a:pt x="4867" y="159639"/>
                  </a:cubicBezTo>
                  <a:cubicBezTo>
                    <a:pt x="1715" y="155200"/>
                    <a:pt x="0" y="149885"/>
                    <a:pt x="0" y="144437"/>
                  </a:cubicBezTo>
                  <a:lnTo>
                    <a:pt x="0" y="135684"/>
                  </a:lnTo>
                  <a:cubicBezTo>
                    <a:pt x="0" y="135677"/>
                    <a:pt x="0" y="135671"/>
                    <a:pt x="0" y="135665"/>
                  </a:cubicBezTo>
                  <a:cubicBezTo>
                    <a:pt x="5" y="123834"/>
                    <a:pt x="9600" y="114247"/>
                    <a:pt x="21431" y="114252"/>
                  </a:cubicBezTo>
                  <a:close/>
                  <a:moveTo>
                    <a:pt x="147610" y="95203"/>
                  </a:moveTo>
                  <a:cubicBezTo>
                    <a:pt x="176543" y="95203"/>
                    <a:pt x="199997" y="118657"/>
                    <a:pt x="199997" y="147591"/>
                  </a:cubicBezTo>
                  <a:cubicBezTo>
                    <a:pt x="199997" y="176524"/>
                    <a:pt x="176543" y="199978"/>
                    <a:pt x="147610" y="199978"/>
                  </a:cubicBezTo>
                  <a:cubicBezTo>
                    <a:pt x="118676" y="199978"/>
                    <a:pt x="95222" y="176524"/>
                    <a:pt x="95222" y="147591"/>
                  </a:cubicBezTo>
                  <a:cubicBezTo>
                    <a:pt x="95222" y="118657"/>
                    <a:pt x="118676" y="95203"/>
                    <a:pt x="147610" y="95203"/>
                  </a:cubicBezTo>
                  <a:close/>
                  <a:moveTo>
                    <a:pt x="76171" y="0"/>
                  </a:moveTo>
                  <a:cubicBezTo>
                    <a:pt x="102474" y="0"/>
                    <a:pt x="123796" y="21322"/>
                    <a:pt x="123796" y="47625"/>
                  </a:cubicBezTo>
                  <a:cubicBezTo>
                    <a:pt x="123796" y="73928"/>
                    <a:pt x="102474" y="95250"/>
                    <a:pt x="76171" y="95250"/>
                  </a:cubicBezTo>
                  <a:cubicBezTo>
                    <a:pt x="49869" y="95250"/>
                    <a:pt x="28546" y="73928"/>
                    <a:pt x="28546" y="47625"/>
                  </a:cubicBezTo>
                  <a:cubicBezTo>
                    <a:pt x="28546" y="21322"/>
                    <a:pt x="49869" y="0"/>
                    <a:pt x="76171" y="0"/>
                  </a:cubicBezTo>
                  <a:close/>
                </a:path>
              </a:pathLst>
            </a:custGeom>
            <a:solidFill>
              <a:schemeClr val="bg1"/>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grpSp>
      <p:grpSp>
        <p:nvGrpSpPr>
          <p:cNvPr id="29" name="Group 28">
            <a:extLst>
              <a:ext uri="{FF2B5EF4-FFF2-40B4-BE49-F238E27FC236}">
                <a16:creationId xmlns:a16="http://schemas.microsoft.com/office/drawing/2014/main" id="{06A95555-5A6C-86EC-BEB3-0557CF756EBC}"/>
              </a:ext>
              <a:ext uri="{C183D7F6-B498-43B3-948B-1728B52AA6E4}">
                <adec:decorative xmlns:adec="http://schemas.microsoft.com/office/drawing/2017/decorative" val="1"/>
              </a:ext>
            </a:extLst>
          </p:cNvPr>
          <p:cNvGrpSpPr/>
          <p:nvPr/>
        </p:nvGrpSpPr>
        <p:grpSpPr>
          <a:xfrm>
            <a:off x="681109" y="3647648"/>
            <a:ext cx="433386" cy="386039"/>
            <a:chOff x="681109" y="3026413"/>
            <a:chExt cx="433386" cy="386039"/>
          </a:xfrm>
        </p:grpSpPr>
        <p:sp>
          <p:nvSpPr>
            <p:cNvPr id="37" name="Graphic 6">
              <a:extLst>
                <a:ext uri="{FF2B5EF4-FFF2-40B4-BE49-F238E27FC236}">
                  <a16:creationId xmlns:a16="http://schemas.microsoft.com/office/drawing/2014/main" id="{70A8182C-8F78-96BF-952D-335172437E90}"/>
                </a:ext>
              </a:extLst>
            </p:cNvPr>
            <p:cNvSpPr/>
            <p:nvPr/>
          </p:nvSpPr>
          <p:spPr>
            <a:xfrm>
              <a:off x="681109" y="3026413"/>
              <a:ext cx="433386" cy="386039"/>
            </a:xfrm>
            <a:custGeom>
              <a:avLst/>
              <a:gdLst>
                <a:gd name="connsiteX0" fmla="*/ 4543832 w 4600696"/>
                <a:gd name="connsiteY0" fmla="*/ 1836611 h 4098074"/>
                <a:gd name="connsiteX1" fmla="*/ 3605925 w 4600696"/>
                <a:gd name="connsiteY1" fmla="*/ 212331 h 4098074"/>
                <a:gd name="connsiteX2" fmla="*/ 3238193 w 4600696"/>
                <a:gd name="connsiteY2" fmla="*/ 0 h 4098074"/>
                <a:gd name="connsiteX3" fmla="*/ 1362463 w 4600696"/>
                <a:gd name="connsiteY3" fmla="*/ 0 h 4098074"/>
                <a:gd name="connsiteX4" fmla="*/ 994722 w 4600696"/>
                <a:gd name="connsiteY4" fmla="*/ 212331 h 4098074"/>
                <a:gd name="connsiteX5" fmla="*/ 56871 w 4600696"/>
                <a:gd name="connsiteY5" fmla="*/ 1836611 h 4098074"/>
                <a:gd name="connsiteX6" fmla="*/ 56871 w 4600696"/>
                <a:gd name="connsiteY6" fmla="*/ 2261311 h 4098074"/>
                <a:gd name="connsiteX7" fmla="*/ 994722 w 4600696"/>
                <a:gd name="connsiteY7" fmla="*/ 3885733 h 4098074"/>
                <a:gd name="connsiteX8" fmla="*/ 1362463 w 4600696"/>
                <a:gd name="connsiteY8" fmla="*/ 4098074 h 4098074"/>
                <a:gd name="connsiteX9" fmla="*/ 3238184 w 4600696"/>
                <a:gd name="connsiteY9" fmla="*/ 4098074 h 4098074"/>
                <a:gd name="connsiteX10" fmla="*/ 3605915 w 4600696"/>
                <a:gd name="connsiteY10" fmla="*/ 3885733 h 4098074"/>
                <a:gd name="connsiteX11" fmla="*/ 4543832 w 4600696"/>
                <a:gd name="connsiteY11" fmla="*/ 2261311 h 4098074"/>
                <a:gd name="connsiteX12" fmla="*/ 4543832 w 4600696"/>
                <a:gd name="connsiteY12" fmla="*/ 1836611 h 4098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00696" h="4098074">
                  <a:moveTo>
                    <a:pt x="4543832" y="1836611"/>
                  </a:moveTo>
                  <a:lnTo>
                    <a:pt x="3605925" y="212331"/>
                  </a:lnTo>
                  <a:cubicBezTo>
                    <a:pt x="3529972" y="80867"/>
                    <a:pt x="3389869" y="0"/>
                    <a:pt x="3238193" y="0"/>
                  </a:cubicBezTo>
                  <a:lnTo>
                    <a:pt x="1362463" y="0"/>
                  </a:lnTo>
                  <a:cubicBezTo>
                    <a:pt x="1210797" y="0"/>
                    <a:pt x="1070732" y="80867"/>
                    <a:pt x="994722" y="212331"/>
                  </a:cubicBezTo>
                  <a:lnTo>
                    <a:pt x="56871" y="1836611"/>
                  </a:lnTo>
                  <a:cubicBezTo>
                    <a:pt x="-18957" y="1968065"/>
                    <a:pt x="-18957" y="2129838"/>
                    <a:pt x="56871" y="2261311"/>
                  </a:cubicBezTo>
                  <a:lnTo>
                    <a:pt x="994722" y="3885733"/>
                  </a:lnTo>
                  <a:cubicBezTo>
                    <a:pt x="1070732" y="4017197"/>
                    <a:pt x="1210797" y="4098074"/>
                    <a:pt x="1362463" y="4098074"/>
                  </a:cubicBezTo>
                  <a:lnTo>
                    <a:pt x="3238184" y="4098074"/>
                  </a:lnTo>
                  <a:cubicBezTo>
                    <a:pt x="3389869" y="4098074"/>
                    <a:pt x="3529972" y="4017197"/>
                    <a:pt x="3605915" y="3885733"/>
                  </a:cubicBezTo>
                  <a:lnTo>
                    <a:pt x="4543832" y="2261311"/>
                  </a:lnTo>
                  <a:cubicBezTo>
                    <a:pt x="4619651" y="2129838"/>
                    <a:pt x="4619651" y="1968065"/>
                    <a:pt x="4543832" y="1836611"/>
                  </a:cubicBezTo>
                  <a:close/>
                </a:path>
              </a:pathLst>
            </a:custGeom>
            <a:gradFill flip="none" rotWithShape="1">
              <a:gsLst>
                <a:gs pos="0">
                  <a:srgbClr val="3EB476"/>
                </a:gs>
                <a:gs pos="100000">
                  <a:srgbClr val="198AAA"/>
                </a:gs>
              </a:gsLst>
              <a:lin ang="5400000" scaled="1"/>
              <a:tileRect/>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38" name="Graphic 136" descr="icon of a person with a text note ">
              <a:extLst>
                <a:ext uri="{FF2B5EF4-FFF2-40B4-BE49-F238E27FC236}">
                  <a16:creationId xmlns:a16="http://schemas.microsoft.com/office/drawing/2014/main" id="{D9645174-CD74-391D-EF79-BED9AC677DF8}"/>
                </a:ext>
              </a:extLst>
            </p:cNvPr>
            <p:cNvSpPr/>
            <p:nvPr/>
          </p:nvSpPr>
          <p:spPr>
            <a:xfrm>
              <a:off x="793098" y="3114734"/>
              <a:ext cx="209408" cy="209396"/>
            </a:xfrm>
            <a:custGeom>
              <a:avLst/>
              <a:gdLst>
                <a:gd name="connsiteX0" fmla="*/ 114249 w 266649"/>
                <a:gd name="connsiteY0" fmla="*/ 165037 h 266636"/>
                <a:gd name="connsiteX1" fmla="*/ 116408 w 266649"/>
                <a:gd name="connsiteY1" fmla="*/ 152337 h 266636"/>
                <a:gd name="connsiteX2" fmla="*/ 28562 w 266649"/>
                <a:gd name="connsiteY2" fmla="*/ 152337 h 266636"/>
                <a:gd name="connsiteX3" fmla="*/ 0 w 266649"/>
                <a:gd name="connsiteY3" fmla="*/ 180899 h 266636"/>
                <a:gd name="connsiteX4" fmla="*/ 0 w 266649"/>
                <a:gd name="connsiteY4" fmla="*/ 192583 h 266636"/>
                <a:gd name="connsiteX5" fmla="*/ 6477 w 266649"/>
                <a:gd name="connsiteY5" fmla="*/ 212852 h 266636"/>
                <a:gd name="connsiteX6" fmla="*/ 101549 w 266649"/>
                <a:gd name="connsiteY6" fmla="*/ 253937 h 266636"/>
                <a:gd name="connsiteX7" fmla="*/ 116230 w 266649"/>
                <a:gd name="connsiteY7" fmla="*/ 253390 h 266636"/>
                <a:gd name="connsiteX8" fmla="*/ 114249 w 266649"/>
                <a:gd name="connsiteY8" fmla="*/ 241237 h 266636"/>
                <a:gd name="connsiteX9" fmla="*/ 114249 w 266649"/>
                <a:gd name="connsiteY9" fmla="*/ 165037 h 266636"/>
                <a:gd name="connsiteX10" fmla="*/ 101549 w 266649"/>
                <a:gd name="connsiteY10" fmla="*/ 0 h 266636"/>
                <a:gd name="connsiteX11" fmla="*/ 165049 w 266649"/>
                <a:gd name="connsiteY11" fmla="*/ 63500 h 266636"/>
                <a:gd name="connsiteX12" fmla="*/ 101549 w 266649"/>
                <a:gd name="connsiteY12" fmla="*/ 127000 h 266636"/>
                <a:gd name="connsiteX13" fmla="*/ 38049 w 266649"/>
                <a:gd name="connsiteY13" fmla="*/ 63500 h 266636"/>
                <a:gd name="connsiteX14" fmla="*/ 101549 w 266649"/>
                <a:gd name="connsiteY14" fmla="*/ 0 h 266636"/>
                <a:gd name="connsiteX15" fmla="*/ 126949 w 266649"/>
                <a:gd name="connsiteY15" fmla="*/ 165037 h 266636"/>
                <a:gd name="connsiteX16" fmla="*/ 152349 w 266649"/>
                <a:gd name="connsiteY16" fmla="*/ 139637 h 266636"/>
                <a:gd name="connsiteX17" fmla="*/ 241249 w 266649"/>
                <a:gd name="connsiteY17" fmla="*/ 139637 h 266636"/>
                <a:gd name="connsiteX18" fmla="*/ 266649 w 266649"/>
                <a:gd name="connsiteY18" fmla="*/ 165037 h 266636"/>
                <a:gd name="connsiteX19" fmla="*/ 266649 w 266649"/>
                <a:gd name="connsiteY19" fmla="*/ 241237 h 266636"/>
                <a:gd name="connsiteX20" fmla="*/ 241249 w 266649"/>
                <a:gd name="connsiteY20" fmla="*/ 266637 h 266636"/>
                <a:gd name="connsiteX21" fmla="*/ 152349 w 266649"/>
                <a:gd name="connsiteY21" fmla="*/ 266637 h 266636"/>
                <a:gd name="connsiteX22" fmla="*/ 126949 w 266649"/>
                <a:gd name="connsiteY22" fmla="*/ 241237 h 266636"/>
                <a:gd name="connsiteX23" fmla="*/ 126949 w 266649"/>
                <a:gd name="connsiteY23" fmla="*/ 165037 h 266636"/>
                <a:gd name="connsiteX24" fmla="*/ 158699 w 266649"/>
                <a:gd name="connsiteY24" fmla="*/ 177737 h 266636"/>
                <a:gd name="connsiteX25" fmla="*/ 152349 w 266649"/>
                <a:gd name="connsiteY25" fmla="*/ 184087 h 266636"/>
                <a:gd name="connsiteX26" fmla="*/ 158699 w 266649"/>
                <a:gd name="connsiteY26" fmla="*/ 190437 h 266636"/>
                <a:gd name="connsiteX27" fmla="*/ 234899 w 266649"/>
                <a:gd name="connsiteY27" fmla="*/ 190437 h 266636"/>
                <a:gd name="connsiteX28" fmla="*/ 241249 w 266649"/>
                <a:gd name="connsiteY28" fmla="*/ 184087 h 266636"/>
                <a:gd name="connsiteX29" fmla="*/ 234899 w 266649"/>
                <a:gd name="connsiteY29" fmla="*/ 177737 h 266636"/>
                <a:gd name="connsiteX30" fmla="*/ 158699 w 266649"/>
                <a:gd name="connsiteY30" fmla="*/ 177737 h 266636"/>
                <a:gd name="connsiteX31" fmla="*/ 158699 w 266649"/>
                <a:gd name="connsiteY31" fmla="*/ 215837 h 266636"/>
                <a:gd name="connsiteX32" fmla="*/ 152349 w 266649"/>
                <a:gd name="connsiteY32" fmla="*/ 222187 h 266636"/>
                <a:gd name="connsiteX33" fmla="*/ 158699 w 266649"/>
                <a:gd name="connsiteY33" fmla="*/ 228537 h 266636"/>
                <a:gd name="connsiteX34" fmla="*/ 234899 w 266649"/>
                <a:gd name="connsiteY34" fmla="*/ 228537 h 266636"/>
                <a:gd name="connsiteX35" fmla="*/ 241249 w 266649"/>
                <a:gd name="connsiteY35" fmla="*/ 222187 h 266636"/>
                <a:gd name="connsiteX36" fmla="*/ 234899 w 266649"/>
                <a:gd name="connsiteY36" fmla="*/ 215837 h 266636"/>
                <a:gd name="connsiteX37" fmla="*/ 158699 w 266649"/>
                <a:gd name="connsiteY37" fmla="*/ 215837 h 266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66649" h="266636">
                  <a:moveTo>
                    <a:pt x="114249" y="165037"/>
                  </a:moveTo>
                  <a:cubicBezTo>
                    <a:pt x="114249" y="160592"/>
                    <a:pt x="115011" y="156312"/>
                    <a:pt x="116408" y="152337"/>
                  </a:cubicBezTo>
                  <a:lnTo>
                    <a:pt x="28562" y="152337"/>
                  </a:lnTo>
                  <a:cubicBezTo>
                    <a:pt x="12788" y="152337"/>
                    <a:pt x="0" y="165124"/>
                    <a:pt x="0" y="180899"/>
                  </a:cubicBezTo>
                  <a:lnTo>
                    <a:pt x="0" y="192583"/>
                  </a:lnTo>
                  <a:cubicBezTo>
                    <a:pt x="0" y="199847"/>
                    <a:pt x="2273" y="206934"/>
                    <a:pt x="6477" y="212852"/>
                  </a:cubicBezTo>
                  <a:cubicBezTo>
                    <a:pt x="26073" y="240335"/>
                    <a:pt x="58115" y="253937"/>
                    <a:pt x="101549" y="253937"/>
                  </a:cubicBezTo>
                  <a:cubicBezTo>
                    <a:pt x="106591" y="253937"/>
                    <a:pt x="111493" y="253759"/>
                    <a:pt x="116230" y="253390"/>
                  </a:cubicBezTo>
                  <a:cubicBezTo>
                    <a:pt x="114915" y="249474"/>
                    <a:pt x="114245" y="245369"/>
                    <a:pt x="114249" y="241237"/>
                  </a:cubicBezTo>
                  <a:lnTo>
                    <a:pt x="114249" y="165037"/>
                  </a:lnTo>
                  <a:close/>
                  <a:moveTo>
                    <a:pt x="101549" y="0"/>
                  </a:moveTo>
                  <a:cubicBezTo>
                    <a:pt x="136619" y="0"/>
                    <a:pt x="165049" y="28430"/>
                    <a:pt x="165049" y="63500"/>
                  </a:cubicBezTo>
                  <a:cubicBezTo>
                    <a:pt x="165049" y="98570"/>
                    <a:pt x="136619" y="127000"/>
                    <a:pt x="101549" y="127000"/>
                  </a:cubicBezTo>
                  <a:cubicBezTo>
                    <a:pt x="66479" y="127000"/>
                    <a:pt x="38049" y="98570"/>
                    <a:pt x="38049" y="63500"/>
                  </a:cubicBezTo>
                  <a:cubicBezTo>
                    <a:pt x="38049" y="28430"/>
                    <a:pt x="66479" y="0"/>
                    <a:pt x="101549" y="0"/>
                  </a:cubicBezTo>
                  <a:close/>
                  <a:moveTo>
                    <a:pt x="126949" y="165037"/>
                  </a:moveTo>
                  <a:cubicBezTo>
                    <a:pt x="126949" y="151008"/>
                    <a:pt x="138321" y="139637"/>
                    <a:pt x="152349" y="139637"/>
                  </a:cubicBezTo>
                  <a:lnTo>
                    <a:pt x="241249" y="139637"/>
                  </a:lnTo>
                  <a:cubicBezTo>
                    <a:pt x="255278" y="139637"/>
                    <a:pt x="266649" y="151008"/>
                    <a:pt x="266649" y="165037"/>
                  </a:cubicBezTo>
                  <a:lnTo>
                    <a:pt x="266649" y="241237"/>
                  </a:lnTo>
                  <a:cubicBezTo>
                    <a:pt x="266649" y="255265"/>
                    <a:pt x="255278" y="266637"/>
                    <a:pt x="241249" y="266637"/>
                  </a:cubicBezTo>
                  <a:lnTo>
                    <a:pt x="152349" y="266637"/>
                  </a:lnTo>
                  <a:cubicBezTo>
                    <a:pt x="138321" y="266637"/>
                    <a:pt x="126949" y="255265"/>
                    <a:pt x="126949" y="241237"/>
                  </a:cubicBezTo>
                  <a:lnTo>
                    <a:pt x="126949" y="165037"/>
                  </a:lnTo>
                  <a:close/>
                  <a:moveTo>
                    <a:pt x="158699" y="177737"/>
                  </a:moveTo>
                  <a:cubicBezTo>
                    <a:pt x="155193" y="177737"/>
                    <a:pt x="152349" y="180580"/>
                    <a:pt x="152349" y="184087"/>
                  </a:cubicBezTo>
                  <a:cubicBezTo>
                    <a:pt x="152349" y="187593"/>
                    <a:pt x="155193" y="190437"/>
                    <a:pt x="158699" y="190437"/>
                  </a:cubicBezTo>
                  <a:lnTo>
                    <a:pt x="234899" y="190437"/>
                  </a:lnTo>
                  <a:cubicBezTo>
                    <a:pt x="238406" y="190437"/>
                    <a:pt x="241249" y="187593"/>
                    <a:pt x="241249" y="184087"/>
                  </a:cubicBezTo>
                  <a:cubicBezTo>
                    <a:pt x="241249" y="180580"/>
                    <a:pt x="238406" y="177737"/>
                    <a:pt x="234899" y="177737"/>
                  </a:cubicBezTo>
                  <a:lnTo>
                    <a:pt x="158699" y="177737"/>
                  </a:lnTo>
                  <a:close/>
                  <a:moveTo>
                    <a:pt x="158699" y="215837"/>
                  </a:moveTo>
                  <a:cubicBezTo>
                    <a:pt x="155193" y="215837"/>
                    <a:pt x="152349" y="218680"/>
                    <a:pt x="152349" y="222187"/>
                  </a:cubicBezTo>
                  <a:cubicBezTo>
                    <a:pt x="152349" y="225693"/>
                    <a:pt x="155193" y="228537"/>
                    <a:pt x="158699" y="228537"/>
                  </a:cubicBezTo>
                  <a:lnTo>
                    <a:pt x="234899" y="228537"/>
                  </a:lnTo>
                  <a:cubicBezTo>
                    <a:pt x="238406" y="228537"/>
                    <a:pt x="241249" y="225693"/>
                    <a:pt x="241249" y="222187"/>
                  </a:cubicBezTo>
                  <a:cubicBezTo>
                    <a:pt x="241249" y="218680"/>
                    <a:pt x="238406" y="215837"/>
                    <a:pt x="234899" y="215837"/>
                  </a:cubicBezTo>
                  <a:lnTo>
                    <a:pt x="158699" y="215837"/>
                  </a:lnTo>
                  <a:close/>
                </a:path>
              </a:pathLst>
            </a:custGeom>
            <a:solidFill>
              <a:schemeClr val="bg1"/>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grpSp>
      <p:grpSp>
        <p:nvGrpSpPr>
          <p:cNvPr id="41" name="Group 40">
            <a:extLst>
              <a:ext uri="{FF2B5EF4-FFF2-40B4-BE49-F238E27FC236}">
                <a16:creationId xmlns:a16="http://schemas.microsoft.com/office/drawing/2014/main" id="{DD2F86E0-E02D-A820-1428-268770BD4188}"/>
              </a:ext>
              <a:ext uri="{C183D7F6-B498-43B3-948B-1728B52AA6E4}">
                <adec:decorative xmlns:adec="http://schemas.microsoft.com/office/drawing/2017/decorative" val="1"/>
              </a:ext>
            </a:extLst>
          </p:cNvPr>
          <p:cNvGrpSpPr/>
          <p:nvPr/>
        </p:nvGrpSpPr>
        <p:grpSpPr>
          <a:xfrm>
            <a:off x="681109" y="4373167"/>
            <a:ext cx="433386" cy="386039"/>
            <a:chOff x="681109" y="3912008"/>
            <a:chExt cx="433386" cy="386039"/>
          </a:xfrm>
        </p:grpSpPr>
        <p:sp>
          <p:nvSpPr>
            <p:cNvPr id="42" name="Graphic 6">
              <a:extLst>
                <a:ext uri="{FF2B5EF4-FFF2-40B4-BE49-F238E27FC236}">
                  <a16:creationId xmlns:a16="http://schemas.microsoft.com/office/drawing/2014/main" id="{0BFDA470-FAB3-CB52-D561-E6448D290989}"/>
                </a:ext>
              </a:extLst>
            </p:cNvPr>
            <p:cNvSpPr/>
            <p:nvPr/>
          </p:nvSpPr>
          <p:spPr>
            <a:xfrm>
              <a:off x="681109" y="3912008"/>
              <a:ext cx="433386" cy="386039"/>
            </a:xfrm>
            <a:custGeom>
              <a:avLst/>
              <a:gdLst>
                <a:gd name="connsiteX0" fmla="*/ 4543832 w 4600696"/>
                <a:gd name="connsiteY0" fmla="*/ 1836611 h 4098074"/>
                <a:gd name="connsiteX1" fmla="*/ 3605925 w 4600696"/>
                <a:gd name="connsiteY1" fmla="*/ 212331 h 4098074"/>
                <a:gd name="connsiteX2" fmla="*/ 3238193 w 4600696"/>
                <a:gd name="connsiteY2" fmla="*/ 0 h 4098074"/>
                <a:gd name="connsiteX3" fmla="*/ 1362463 w 4600696"/>
                <a:gd name="connsiteY3" fmla="*/ 0 h 4098074"/>
                <a:gd name="connsiteX4" fmla="*/ 994722 w 4600696"/>
                <a:gd name="connsiteY4" fmla="*/ 212331 h 4098074"/>
                <a:gd name="connsiteX5" fmla="*/ 56871 w 4600696"/>
                <a:gd name="connsiteY5" fmla="*/ 1836611 h 4098074"/>
                <a:gd name="connsiteX6" fmla="*/ 56871 w 4600696"/>
                <a:gd name="connsiteY6" fmla="*/ 2261311 h 4098074"/>
                <a:gd name="connsiteX7" fmla="*/ 994722 w 4600696"/>
                <a:gd name="connsiteY7" fmla="*/ 3885733 h 4098074"/>
                <a:gd name="connsiteX8" fmla="*/ 1362463 w 4600696"/>
                <a:gd name="connsiteY8" fmla="*/ 4098074 h 4098074"/>
                <a:gd name="connsiteX9" fmla="*/ 3238184 w 4600696"/>
                <a:gd name="connsiteY9" fmla="*/ 4098074 h 4098074"/>
                <a:gd name="connsiteX10" fmla="*/ 3605915 w 4600696"/>
                <a:gd name="connsiteY10" fmla="*/ 3885733 h 4098074"/>
                <a:gd name="connsiteX11" fmla="*/ 4543832 w 4600696"/>
                <a:gd name="connsiteY11" fmla="*/ 2261311 h 4098074"/>
                <a:gd name="connsiteX12" fmla="*/ 4543832 w 4600696"/>
                <a:gd name="connsiteY12" fmla="*/ 1836611 h 4098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00696" h="4098074">
                  <a:moveTo>
                    <a:pt x="4543832" y="1836611"/>
                  </a:moveTo>
                  <a:lnTo>
                    <a:pt x="3605925" y="212331"/>
                  </a:lnTo>
                  <a:cubicBezTo>
                    <a:pt x="3529972" y="80867"/>
                    <a:pt x="3389869" y="0"/>
                    <a:pt x="3238193" y="0"/>
                  </a:cubicBezTo>
                  <a:lnTo>
                    <a:pt x="1362463" y="0"/>
                  </a:lnTo>
                  <a:cubicBezTo>
                    <a:pt x="1210797" y="0"/>
                    <a:pt x="1070732" y="80867"/>
                    <a:pt x="994722" y="212331"/>
                  </a:cubicBezTo>
                  <a:lnTo>
                    <a:pt x="56871" y="1836611"/>
                  </a:lnTo>
                  <a:cubicBezTo>
                    <a:pt x="-18957" y="1968065"/>
                    <a:pt x="-18957" y="2129838"/>
                    <a:pt x="56871" y="2261311"/>
                  </a:cubicBezTo>
                  <a:lnTo>
                    <a:pt x="994722" y="3885733"/>
                  </a:lnTo>
                  <a:cubicBezTo>
                    <a:pt x="1070732" y="4017197"/>
                    <a:pt x="1210797" y="4098074"/>
                    <a:pt x="1362463" y="4098074"/>
                  </a:cubicBezTo>
                  <a:lnTo>
                    <a:pt x="3238184" y="4098074"/>
                  </a:lnTo>
                  <a:cubicBezTo>
                    <a:pt x="3389869" y="4098074"/>
                    <a:pt x="3529972" y="4017197"/>
                    <a:pt x="3605915" y="3885733"/>
                  </a:cubicBezTo>
                  <a:lnTo>
                    <a:pt x="4543832" y="2261311"/>
                  </a:lnTo>
                  <a:cubicBezTo>
                    <a:pt x="4619651" y="2129838"/>
                    <a:pt x="4619651" y="1968065"/>
                    <a:pt x="4543832" y="1836611"/>
                  </a:cubicBezTo>
                  <a:close/>
                </a:path>
              </a:pathLst>
            </a:custGeom>
            <a:gradFill flip="none" rotWithShape="1">
              <a:gsLst>
                <a:gs pos="0">
                  <a:srgbClr val="C03BC4"/>
                </a:gs>
                <a:gs pos="100000">
                  <a:srgbClr val="8661C5"/>
                </a:gs>
              </a:gsLst>
              <a:lin ang="5400000" scaled="1"/>
              <a:tileRect/>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43" name="Graphic 17" descr="Icon of a document with a checkmark">
              <a:extLst>
                <a:ext uri="{FF2B5EF4-FFF2-40B4-BE49-F238E27FC236}">
                  <a16:creationId xmlns:a16="http://schemas.microsoft.com/office/drawing/2014/main" id="{024DD008-15D1-6BCB-A6C7-355C547A508A}"/>
                </a:ext>
              </a:extLst>
            </p:cNvPr>
            <p:cNvSpPr/>
            <p:nvPr/>
          </p:nvSpPr>
          <p:spPr>
            <a:xfrm>
              <a:off x="795479" y="3991934"/>
              <a:ext cx="204646" cy="226188"/>
            </a:xfrm>
            <a:custGeom>
              <a:avLst/>
              <a:gdLst>
                <a:gd name="connsiteX0" fmla="*/ 166562 w 287698"/>
                <a:gd name="connsiteY0" fmla="*/ 0 h 317982"/>
                <a:gd name="connsiteX1" fmla="*/ 166562 w 287698"/>
                <a:gd name="connsiteY1" fmla="*/ 90852 h 317982"/>
                <a:gd name="connsiteX2" fmla="*/ 196847 w 287698"/>
                <a:gd name="connsiteY2" fmla="*/ 121136 h 317982"/>
                <a:gd name="connsiteX3" fmla="*/ 287699 w 287698"/>
                <a:gd name="connsiteY3" fmla="*/ 121136 h 317982"/>
                <a:gd name="connsiteX4" fmla="*/ 287699 w 287698"/>
                <a:gd name="connsiteY4" fmla="*/ 272557 h 317982"/>
                <a:gd name="connsiteX5" fmla="*/ 257415 w 287698"/>
                <a:gd name="connsiteY5" fmla="*/ 302841 h 317982"/>
                <a:gd name="connsiteX6" fmla="*/ 154297 w 287698"/>
                <a:gd name="connsiteY6" fmla="*/ 302841 h 317982"/>
                <a:gd name="connsiteX7" fmla="*/ 151505 w 287698"/>
                <a:gd name="connsiteY7" fmla="*/ 163678 h 317982"/>
                <a:gd name="connsiteX8" fmla="*/ 45426 w 287698"/>
                <a:gd name="connsiteY8" fmla="*/ 143819 h 317982"/>
                <a:gd name="connsiteX9" fmla="*/ 45426 w 287698"/>
                <a:gd name="connsiteY9" fmla="*/ 30284 h 317982"/>
                <a:gd name="connsiteX10" fmla="*/ 75710 w 287698"/>
                <a:gd name="connsiteY10" fmla="*/ 0 h 317982"/>
                <a:gd name="connsiteX11" fmla="*/ 166562 w 287698"/>
                <a:gd name="connsiteY11" fmla="*/ 0 h 317982"/>
                <a:gd name="connsiteX12" fmla="*/ 189276 w 287698"/>
                <a:gd name="connsiteY12" fmla="*/ 7571 h 317982"/>
                <a:gd name="connsiteX13" fmla="*/ 189276 w 287698"/>
                <a:gd name="connsiteY13" fmla="*/ 90852 h 317982"/>
                <a:gd name="connsiteX14" fmla="*/ 196847 w 287698"/>
                <a:gd name="connsiteY14" fmla="*/ 98423 h 317982"/>
                <a:gd name="connsiteX15" fmla="*/ 280128 w 287698"/>
                <a:gd name="connsiteY15" fmla="*/ 98423 h 317982"/>
                <a:gd name="connsiteX16" fmla="*/ 189276 w 287698"/>
                <a:gd name="connsiteY16" fmla="*/ 7571 h 317982"/>
                <a:gd name="connsiteX17" fmla="*/ 166562 w 287698"/>
                <a:gd name="connsiteY17" fmla="*/ 234702 h 317982"/>
                <a:gd name="connsiteX18" fmla="*/ 83281 w 287698"/>
                <a:gd name="connsiteY18" fmla="*/ 317983 h 317982"/>
                <a:gd name="connsiteX19" fmla="*/ 0 w 287698"/>
                <a:gd name="connsiteY19" fmla="*/ 234702 h 317982"/>
                <a:gd name="connsiteX20" fmla="*/ 83281 w 287698"/>
                <a:gd name="connsiteY20" fmla="*/ 151420 h 317982"/>
                <a:gd name="connsiteX21" fmla="*/ 166562 w 287698"/>
                <a:gd name="connsiteY21" fmla="*/ 234702 h 317982"/>
                <a:gd name="connsiteX22" fmla="*/ 134068 w 287698"/>
                <a:gd name="connsiteY22" fmla="*/ 199057 h 317982"/>
                <a:gd name="connsiteX23" fmla="*/ 123361 w 287698"/>
                <a:gd name="connsiteY23" fmla="*/ 199044 h 317982"/>
                <a:gd name="connsiteX24" fmla="*/ 123347 w 287698"/>
                <a:gd name="connsiteY24" fmla="*/ 199057 h 317982"/>
                <a:gd name="connsiteX25" fmla="*/ 68139 w 287698"/>
                <a:gd name="connsiteY25" fmla="*/ 254280 h 317982"/>
                <a:gd name="connsiteX26" fmla="*/ 43215 w 287698"/>
                <a:gd name="connsiteY26" fmla="*/ 229341 h 317982"/>
                <a:gd name="connsiteX27" fmla="*/ 32495 w 287698"/>
                <a:gd name="connsiteY27" fmla="*/ 229341 h 317982"/>
                <a:gd name="connsiteX28" fmla="*/ 32495 w 287698"/>
                <a:gd name="connsiteY28" fmla="*/ 240062 h 317982"/>
                <a:gd name="connsiteX29" fmla="*/ 62779 w 287698"/>
                <a:gd name="connsiteY29" fmla="*/ 270346 h 317982"/>
                <a:gd name="connsiteX30" fmla="*/ 73486 w 287698"/>
                <a:gd name="connsiteY30" fmla="*/ 270360 h 317982"/>
                <a:gd name="connsiteX31" fmla="*/ 73499 w 287698"/>
                <a:gd name="connsiteY31" fmla="*/ 270346 h 317982"/>
                <a:gd name="connsiteX32" fmla="*/ 134068 w 287698"/>
                <a:gd name="connsiteY32" fmla="*/ 209778 h 317982"/>
                <a:gd name="connsiteX33" fmla="*/ 134081 w 287698"/>
                <a:gd name="connsiteY33" fmla="*/ 199071 h 317982"/>
                <a:gd name="connsiteX34" fmla="*/ 134068 w 287698"/>
                <a:gd name="connsiteY34" fmla="*/ 199057 h 317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87698" h="317982">
                  <a:moveTo>
                    <a:pt x="166562" y="0"/>
                  </a:moveTo>
                  <a:lnTo>
                    <a:pt x="166562" y="90852"/>
                  </a:lnTo>
                  <a:cubicBezTo>
                    <a:pt x="166562" y="107578"/>
                    <a:pt x="180121" y="121136"/>
                    <a:pt x="196847" y="121136"/>
                  </a:cubicBezTo>
                  <a:lnTo>
                    <a:pt x="287699" y="121136"/>
                  </a:lnTo>
                  <a:lnTo>
                    <a:pt x="287699" y="272557"/>
                  </a:lnTo>
                  <a:cubicBezTo>
                    <a:pt x="287699" y="289283"/>
                    <a:pt x="274141" y="302841"/>
                    <a:pt x="257415" y="302841"/>
                  </a:cubicBezTo>
                  <a:lnTo>
                    <a:pt x="154297" y="302841"/>
                  </a:lnTo>
                  <a:cubicBezTo>
                    <a:pt x="191956" y="263641"/>
                    <a:pt x="190705" y="201335"/>
                    <a:pt x="151505" y="163678"/>
                  </a:cubicBezTo>
                  <a:cubicBezTo>
                    <a:pt x="123250" y="136534"/>
                    <a:pt x="81586" y="128735"/>
                    <a:pt x="45426" y="143819"/>
                  </a:cubicBezTo>
                  <a:lnTo>
                    <a:pt x="45426" y="30284"/>
                  </a:lnTo>
                  <a:cubicBezTo>
                    <a:pt x="45426" y="13559"/>
                    <a:pt x="58985" y="0"/>
                    <a:pt x="75710" y="0"/>
                  </a:cubicBezTo>
                  <a:lnTo>
                    <a:pt x="166562" y="0"/>
                  </a:lnTo>
                  <a:close/>
                  <a:moveTo>
                    <a:pt x="189276" y="7571"/>
                  </a:moveTo>
                  <a:lnTo>
                    <a:pt x="189276" y="90852"/>
                  </a:lnTo>
                  <a:cubicBezTo>
                    <a:pt x="189276" y="95034"/>
                    <a:pt x="192666" y="98423"/>
                    <a:pt x="196847" y="98423"/>
                  </a:cubicBezTo>
                  <a:lnTo>
                    <a:pt x="280128" y="98423"/>
                  </a:lnTo>
                  <a:lnTo>
                    <a:pt x="189276" y="7571"/>
                  </a:lnTo>
                  <a:close/>
                  <a:moveTo>
                    <a:pt x="166562" y="234702"/>
                  </a:moveTo>
                  <a:cubicBezTo>
                    <a:pt x="166562" y="280697"/>
                    <a:pt x="129276" y="317983"/>
                    <a:pt x="83281" y="317983"/>
                  </a:cubicBezTo>
                  <a:cubicBezTo>
                    <a:pt x="37286" y="317983"/>
                    <a:pt x="0" y="280697"/>
                    <a:pt x="0" y="234702"/>
                  </a:cubicBezTo>
                  <a:cubicBezTo>
                    <a:pt x="0" y="188706"/>
                    <a:pt x="37286" y="151420"/>
                    <a:pt x="83281" y="151420"/>
                  </a:cubicBezTo>
                  <a:cubicBezTo>
                    <a:pt x="129276" y="151420"/>
                    <a:pt x="166562" y="188706"/>
                    <a:pt x="166562" y="234702"/>
                  </a:cubicBezTo>
                  <a:close/>
                  <a:moveTo>
                    <a:pt x="134068" y="199057"/>
                  </a:moveTo>
                  <a:cubicBezTo>
                    <a:pt x="131115" y="196097"/>
                    <a:pt x="126321" y="196091"/>
                    <a:pt x="123361" y="199044"/>
                  </a:cubicBezTo>
                  <a:cubicBezTo>
                    <a:pt x="123356" y="199048"/>
                    <a:pt x="123352" y="199053"/>
                    <a:pt x="123347" y="199057"/>
                  </a:cubicBezTo>
                  <a:lnTo>
                    <a:pt x="68139" y="254280"/>
                  </a:lnTo>
                  <a:lnTo>
                    <a:pt x="43215" y="229341"/>
                  </a:lnTo>
                  <a:cubicBezTo>
                    <a:pt x="40255" y="226381"/>
                    <a:pt x="35455" y="226381"/>
                    <a:pt x="32495" y="229341"/>
                  </a:cubicBezTo>
                  <a:cubicBezTo>
                    <a:pt x="29534" y="232302"/>
                    <a:pt x="29534" y="237102"/>
                    <a:pt x="32495" y="240062"/>
                  </a:cubicBezTo>
                  <a:lnTo>
                    <a:pt x="62779" y="270346"/>
                  </a:lnTo>
                  <a:cubicBezTo>
                    <a:pt x="65732" y="273306"/>
                    <a:pt x="70526" y="273312"/>
                    <a:pt x="73486" y="270360"/>
                  </a:cubicBezTo>
                  <a:cubicBezTo>
                    <a:pt x="73490" y="270355"/>
                    <a:pt x="73495" y="270351"/>
                    <a:pt x="73499" y="270346"/>
                  </a:cubicBezTo>
                  <a:lnTo>
                    <a:pt x="134068" y="209778"/>
                  </a:lnTo>
                  <a:cubicBezTo>
                    <a:pt x="137028" y="206825"/>
                    <a:pt x="137034" y="202031"/>
                    <a:pt x="134081" y="199071"/>
                  </a:cubicBezTo>
                  <a:cubicBezTo>
                    <a:pt x="134077" y="199066"/>
                    <a:pt x="134072" y="199062"/>
                    <a:pt x="134068" y="199057"/>
                  </a:cubicBezTo>
                  <a:close/>
                </a:path>
              </a:pathLst>
            </a:custGeom>
            <a:solidFill>
              <a:schemeClr val="bg1"/>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grpSp>
      <p:grpSp>
        <p:nvGrpSpPr>
          <p:cNvPr id="44" name="Group 43">
            <a:extLst>
              <a:ext uri="{FF2B5EF4-FFF2-40B4-BE49-F238E27FC236}">
                <a16:creationId xmlns:a16="http://schemas.microsoft.com/office/drawing/2014/main" id="{F3EA91BA-78ED-9661-6E79-E6F99F846CE4}"/>
              </a:ext>
              <a:ext uri="{C183D7F6-B498-43B3-948B-1728B52AA6E4}">
                <adec:decorative xmlns:adec="http://schemas.microsoft.com/office/drawing/2017/decorative" val="1"/>
              </a:ext>
            </a:extLst>
          </p:cNvPr>
          <p:cNvGrpSpPr/>
          <p:nvPr/>
        </p:nvGrpSpPr>
        <p:grpSpPr>
          <a:xfrm>
            <a:off x="681109" y="5098686"/>
            <a:ext cx="433386" cy="386039"/>
            <a:chOff x="681109" y="4797603"/>
            <a:chExt cx="433386" cy="386039"/>
          </a:xfrm>
        </p:grpSpPr>
        <p:sp>
          <p:nvSpPr>
            <p:cNvPr id="45" name="Graphic 6">
              <a:extLst>
                <a:ext uri="{FF2B5EF4-FFF2-40B4-BE49-F238E27FC236}">
                  <a16:creationId xmlns:a16="http://schemas.microsoft.com/office/drawing/2014/main" id="{FF62668C-7F32-A76D-2C4E-DE9A27DD0969}"/>
                </a:ext>
              </a:extLst>
            </p:cNvPr>
            <p:cNvSpPr/>
            <p:nvPr/>
          </p:nvSpPr>
          <p:spPr>
            <a:xfrm>
              <a:off x="681109" y="4797603"/>
              <a:ext cx="433386" cy="386039"/>
            </a:xfrm>
            <a:custGeom>
              <a:avLst/>
              <a:gdLst>
                <a:gd name="connsiteX0" fmla="*/ 4543832 w 4600696"/>
                <a:gd name="connsiteY0" fmla="*/ 1836611 h 4098074"/>
                <a:gd name="connsiteX1" fmla="*/ 3605925 w 4600696"/>
                <a:gd name="connsiteY1" fmla="*/ 212331 h 4098074"/>
                <a:gd name="connsiteX2" fmla="*/ 3238193 w 4600696"/>
                <a:gd name="connsiteY2" fmla="*/ 0 h 4098074"/>
                <a:gd name="connsiteX3" fmla="*/ 1362463 w 4600696"/>
                <a:gd name="connsiteY3" fmla="*/ 0 h 4098074"/>
                <a:gd name="connsiteX4" fmla="*/ 994722 w 4600696"/>
                <a:gd name="connsiteY4" fmla="*/ 212331 h 4098074"/>
                <a:gd name="connsiteX5" fmla="*/ 56871 w 4600696"/>
                <a:gd name="connsiteY5" fmla="*/ 1836611 h 4098074"/>
                <a:gd name="connsiteX6" fmla="*/ 56871 w 4600696"/>
                <a:gd name="connsiteY6" fmla="*/ 2261311 h 4098074"/>
                <a:gd name="connsiteX7" fmla="*/ 994722 w 4600696"/>
                <a:gd name="connsiteY7" fmla="*/ 3885733 h 4098074"/>
                <a:gd name="connsiteX8" fmla="*/ 1362463 w 4600696"/>
                <a:gd name="connsiteY8" fmla="*/ 4098074 h 4098074"/>
                <a:gd name="connsiteX9" fmla="*/ 3238184 w 4600696"/>
                <a:gd name="connsiteY9" fmla="*/ 4098074 h 4098074"/>
                <a:gd name="connsiteX10" fmla="*/ 3605915 w 4600696"/>
                <a:gd name="connsiteY10" fmla="*/ 3885733 h 4098074"/>
                <a:gd name="connsiteX11" fmla="*/ 4543832 w 4600696"/>
                <a:gd name="connsiteY11" fmla="*/ 2261311 h 4098074"/>
                <a:gd name="connsiteX12" fmla="*/ 4543832 w 4600696"/>
                <a:gd name="connsiteY12" fmla="*/ 1836611 h 4098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00696" h="4098074">
                  <a:moveTo>
                    <a:pt x="4543832" y="1836611"/>
                  </a:moveTo>
                  <a:lnTo>
                    <a:pt x="3605925" y="212331"/>
                  </a:lnTo>
                  <a:cubicBezTo>
                    <a:pt x="3529972" y="80867"/>
                    <a:pt x="3389869" y="0"/>
                    <a:pt x="3238193" y="0"/>
                  </a:cubicBezTo>
                  <a:lnTo>
                    <a:pt x="1362463" y="0"/>
                  </a:lnTo>
                  <a:cubicBezTo>
                    <a:pt x="1210797" y="0"/>
                    <a:pt x="1070732" y="80867"/>
                    <a:pt x="994722" y="212331"/>
                  </a:cubicBezTo>
                  <a:lnTo>
                    <a:pt x="56871" y="1836611"/>
                  </a:lnTo>
                  <a:cubicBezTo>
                    <a:pt x="-18957" y="1968065"/>
                    <a:pt x="-18957" y="2129838"/>
                    <a:pt x="56871" y="2261311"/>
                  </a:cubicBezTo>
                  <a:lnTo>
                    <a:pt x="994722" y="3885733"/>
                  </a:lnTo>
                  <a:cubicBezTo>
                    <a:pt x="1070732" y="4017197"/>
                    <a:pt x="1210797" y="4098074"/>
                    <a:pt x="1362463" y="4098074"/>
                  </a:cubicBezTo>
                  <a:lnTo>
                    <a:pt x="3238184" y="4098074"/>
                  </a:lnTo>
                  <a:cubicBezTo>
                    <a:pt x="3389869" y="4098074"/>
                    <a:pt x="3529972" y="4017197"/>
                    <a:pt x="3605915" y="3885733"/>
                  </a:cubicBezTo>
                  <a:lnTo>
                    <a:pt x="4543832" y="2261311"/>
                  </a:lnTo>
                  <a:cubicBezTo>
                    <a:pt x="4619651" y="2129838"/>
                    <a:pt x="4619651" y="1968065"/>
                    <a:pt x="4543832" y="1836611"/>
                  </a:cubicBezTo>
                  <a:close/>
                </a:path>
              </a:pathLst>
            </a:custGeom>
            <a:gradFill flip="none" rotWithShape="1">
              <a:gsLst>
                <a:gs pos="0">
                  <a:srgbClr val="3EB476"/>
                </a:gs>
                <a:gs pos="100000">
                  <a:srgbClr val="198AAA"/>
                </a:gs>
              </a:gsLst>
              <a:lin ang="5400000" scaled="1"/>
              <a:tileRect/>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47" name="Graphic 168" descr="Icon of a person with a magnifying glass">
              <a:extLst>
                <a:ext uri="{FF2B5EF4-FFF2-40B4-BE49-F238E27FC236}">
                  <a16:creationId xmlns:a16="http://schemas.microsoft.com/office/drawing/2014/main" id="{43189785-D12F-62F3-7310-2385E2785BCD}"/>
                </a:ext>
              </a:extLst>
            </p:cNvPr>
            <p:cNvSpPr/>
            <p:nvPr/>
          </p:nvSpPr>
          <p:spPr>
            <a:xfrm>
              <a:off x="793097" y="4885958"/>
              <a:ext cx="209410" cy="209330"/>
            </a:xfrm>
            <a:custGeom>
              <a:avLst/>
              <a:gdLst>
                <a:gd name="connsiteX0" fmla="*/ 125862 w 254043"/>
                <a:gd name="connsiteY0" fmla="*/ 152349 h 253949"/>
                <a:gd name="connsiteX1" fmla="*/ 225469 w 254043"/>
                <a:gd name="connsiteY1" fmla="*/ 152349 h 253949"/>
                <a:gd name="connsiteX2" fmla="*/ 254044 w 254043"/>
                <a:gd name="connsiteY2" fmla="*/ 180924 h 253949"/>
                <a:gd name="connsiteX3" fmla="*/ 254044 w 254043"/>
                <a:gd name="connsiteY3" fmla="*/ 192418 h 253949"/>
                <a:gd name="connsiteX4" fmla="*/ 237445 w 254043"/>
                <a:gd name="connsiteY4" fmla="*/ 228549 h 253949"/>
                <a:gd name="connsiteX5" fmla="*/ 152405 w 254043"/>
                <a:gd name="connsiteY5" fmla="*/ 253949 h 253949"/>
                <a:gd name="connsiteX6" fmla="*/ 150132 w 254043"/>
                <a:gd name="connsiteY6" fmla="*/ 253949 h 253949"/>
                <a:gd name="connsiteX7" fmla="*/ 147325 w 254043"/>
                <a:gd name="connsiteY7" fmla="*/ 229857 h 253949"/>
                <a:gd name="connsiteX8" fmla="*/ 145916 w 254043"/>
                <a:gd name="connsiteY8" fmla="*/ 228333 h 253949"/>
                <a:gd name="connsiteX9" fmla="*/ 117595 w 254043"/>
                <a:gd name="connsiteY9" fmla="*/ 200089 h 253949"/>
                <a:gd name="connsiteX10" fmla="*/ 125850 w 254043"/>
                <a:gd name="connsiteY10" fmla="*/ 152337 h 253949"/>
                <a:gd name="connsiteX11" fmla="*/ 57155 w 254043"/>
                <a:gd name="connsiteY11" fmla="*/ 107899 h 253949"/>
                <a:gd name="connsiteX12" fmla="*/ 114293 w 254043"/>
                <a:gd name="connsiteY12" fmla="*/ 165062 h 253949"/>
                <a:gd name="connsiteX13" fmla="*/ 101097 w 254043"/>
                <a:gd name="connsiteY13" fmla="*/ 201574 h 253949"/>
                <a:gd name="connsiteX14" fmla="*/ 136950 w 254043"/>
                <a:gd name="connsiteY14" fmla="*/ 237312 h 253949"/>
                <a:gd name="connsiteX15" fmla="*/ 137020 w 254043"/>
                <a:gd name="connsiteY15" fmla="*/ 250782 h 253949"/>
                <a:gd name="connsiteX16" fmla="*/ 124567 w 254043"/>
                <a:gd name="connsiteY16" fmla="*/ 251727 h 253949"/>
                <a:gd name="connsiteX17" fmla="*/ 123488 w 254043"/>
                <a:gd name="connsiteY17" fmla="*/ 250800 h 253949"/>
                <a:gd name="connsiteX18" fmla="*/ 86619 w 254043"/>
                <a:gd name="connsiteY18" fmla="*/ 214020 h 253949"/>
                <a:gd name="connsiteX19" fmla="*/ 8187 w 254043"/>
                <a:gd name="connsiteY19" fmla="*/ 194510 h 253949"/>
                <a:gd name="connsiteX20" fmla="*/ 27698 w 254043"/>
                <a:gd name="connsiteY20" fmla="*/ 116078 h 253949"/>
                <a:gd name="connsiteX21" fmla="*/ 57155 w 254043"/>
                <a:gd name="connsiteY21" fmla="*/ 107899 h 253949"/>
                <a:gd name="connsiteX22" fmla="*/ 57155 w 254043"/>
                <a:gd name="connsiteY22" fmla="*/ 126949 h 253949"/>
                <a:gd name="connsiteX23" fmla="*/ 19055 w 254043"/>
                <a:gd name="connsiteY23" fmla="*/ 165049 h 253949"/>
                <a:gd name="connsiteX24" fmla="*/ 57155 w 254043"/>
                <a:gd name="connsiteY24" fmla="*/ 203149 h 253949"/>
                <a:gd name="connsiteX25" fmla="*/ 95255 w 254043"/>
                <a:gd name="connsiteY25" fmla="*/ 165049 h 253949"/>
                <a:gd name="connsiteX26" fmla="*/ 57155 w 254043"/>
                <a:gd name="connsiteY26" fmla="*/ 126949 h 253949"/>
                <a:gd name="connsiteX27" fmla="*/ 152405 w 254043"/>
                <a:gd name="connsiteY27" fmla="*/ 0 h 253949"/>
                <a:gd name="connsiteX28" fmla="*/ 215905 w 254043"/>
                <a:gd name="connsiteY28" fmla="*/ 63500 h 253949"/>
                <a:gd name="connsiteX29" fmla="*/ 152405 w 254043"/>
                <a:gd name="connsiteY29" fmla="*/ 127000 h 253949"/>
                <a:gd name="connsiteX30" fmla="*/ 88905 w 254043"/>
                <a:gd name="connsiteY30" fmla="*/ 63500 h 253949"/>
                <a:gd name="connsiteX31" fmla="*/ 152405 w 254043"/>
                <a:gd name="connsiteY31" fmla="*/ 0 h 253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54043" h="253949">
                  <a:moveTo>
                    <a:pt x="125862" y="152349"/>
                  </a:moveTo>
                  <a:lnTo>
                    <a:pt x="225469" y="152349"/>
                  </a:lnTo>
                  <a:cubicBezTo>
                    <a:pt x="241250" y="152349"/>
                    <a:pt x="254044" y="165143"/>
                    <a:pt x="254044" y="180924"/>
                  </a:cubicBezTo>
                  <a:lnTo>
                    <a:pt x="254044" y="192418"/>
                  </a:lnTo>
                  <a:cubicBezTo>
                    <a:pt x="254043" y="206306"/>
                    <a:pt x="247981" y="219502"/>
                    <a:pt x="237445" y="228549"/>
                  </a:cubicBezTo>
                  <a:cubicBezTo>
                    <a:pt x="217556" y="245618"/>
                    <a:pt x="189108" y="253949"/>
                    <a:pt x="152405" y="253949"/>
                  </a:cubicBezTo>
                  <a:lnTo>
                    <a:pt x="150132" y="253949"/>
                  </a:lnTo>
                  <a:cubicBezTo>
                    <a:pt x="154041" y="246070"/>
                    <a:pt x="152941" y="236627"/>
                    <a:pt x="147325" y="229857"/>
                  </a:cubicBezTo>
                  <a:lnTo>
                    <a:pt x="145916" y="228333"/>
                  </a:lnTo>
                  <a:lnTo>
                    <a:pt x="117595" y="200089"/>
                  </a:lnTo>
                  <a:cubicBezTo>
                    <a:pt x="125976" y="185673"/>
                    <a:pt x="128905" y="168729"/>
                    <a:pt x="125850" y="152337"/>
                  </a:cubicBezTo>
                  <a:close/>
                  <a:moveTo>
                    <a:pt x="57155" y="107899"/>
                  </a:moveTo>
                  <a:cubicBezTo>
                    <a:pt x="88719" y="107906"/>
                    <a:pt x="114300" y="133499"/>
                    <a:pt x="114293" y="165062"/>
                  </a:cubicBezTo>
                  <a:cubicBezTo>
                    <a:pt x="114290" y="178400"/>
                    <a:pt x="109622" y="191316"/>
                    <a:pt x="101097" y="201574"/>
                  </a:cubicBezTo>
                  <a:lnTo>
                    <a:pt x="136950" y="237312"/>
                  </a:lnTo>
                  <a:cubicBezTo>
                    <a:pt x="140689" y="241012"/>
                    <a:pt x="140720" y="247043"/>
                    <a:pt x="137020" y="250782"/>
                  </a:cubicBezTo>
                  <a:cubicBezTo>
                    <a:pt x="133683" y="254154"/>
                    <a:pt x="128374" y="254557"/>
                    <a:pt x="124567" y="251727"/>
                  </a:cubicBezTo>
                  <a:lnTo>
                    <a:pt x="123488" y="250800"/>
                  </a:lnTo>
                  <a:lnTo>
                    <a:pt x="86619" y="214020"/>
                  </a:lnTo>
                  <a:cubicBezTo>
                    <a:pt x="59573" y="230291"/>
                    <a:pt x="24458" y="221556"/>
                    <a:pt x="8187" y="194510"/>
                  </a:cubicBezTo>
                  <a:cubicBezTo>
                    <a:pt x="-8083" y="167464"/>
                    <a:pt x="652" y="132349"/>
                    <a:pt x="27698" y="116078"/>
                  </a:cubicBezTo>
                  <a:cubicBezTo>
                    <a:pt x="36592" y="110727"/>
                    <a:pt x="46776" y="107900"/>
                    <a:pt x="57155" y="107899"/>
                  </a:cubicBezTo>
                  <a:close/>
                  <a:moveTo>
                    <a:pt x="57155" y="126949"/>
                  </a:moveTo>
                  <a:cubicBezTo>
                    <a:pt x="36113" y="126949"/>
                    <a:pt x="19055" y="144007"/>
                    <a:pt x="19055" y="165049"/>
                  </a:cubicBezTo>
                  <a:cubicBezTo>
                    <a:pt x="19055" y="186091"/>
                    <a:pt x="36113" y="203149"/>
                    <a:pt x="57155" y="203149"/>
                  </a:cubicBezTo>
                  <a:cubicBezTo>
                    <a:pt x="78198" y="203149"/>
                    <a:pt x="95255" y="186091"/>
                    <a:pt x="95255" y="165049"/>
                  </a:cubicBezTo>
                  <a:cubicBezTo>
                    <a:pt x="95255" y="144007"/>
                    <a:pt x="78198" y="126949"/>
                    <a:pt x="57155" y="126949"/>
                  </a:cubicBezTo>
                  <a:close/>
                  <a:moveTo>
                    <a:pt x="152405" y="0"/>
                  </a:moveTo>
                  <a:cubicBezTo>
                    <a:pt x="187476" y="0"/>
                    <a:pt x="215905" y="28430"/>
                    <a:pt x="215905" y="63500"/>
                  </a:cubicBezTo>
                  <a:cubicBezTo>
                    <a:pt x="215905" y="98570"/>
                    <a:pt x="187476" y="127000"/>
                    <a:pt x="152405" y="127000"/>
                  </a:cubicBezTo>
                  <a:cubicBezTo>
                    <a:pt x="117335" y="127000"/>
                    <a:pt x="88905" y="98570"/>
                    <a:pt x="88905" y="63500"/>
                  </a:cubicBezTo>
                  <a:cubicBezTo>
                    <a:pt x="88905" y="28430"/>
                    <a:pt x="117335" y="0"/>
                    <a:pt x="152405" y="0"/>
                  </a:cubicBezTo>
                  <a:close/>
                </a:path>
              </a:pathLst>
            </a:custGeom>
            <a:solidFill>
              <a:schemeClr val="bg1"/>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grpSp>
      <p:grpSp>
        <p:nvGrpSpPr>
          <p:cNvPr id="48" name="Group 47">
            <a:extLst>
              <a:ext uri="{FF2B5EF4-FFF2-40B4-BE49-F238E27FC236}">
                <a16:creationId xmlns:a16="http://schemas.microsoft.com/office/drawing/2014/main" id="{E95E783E-B1D1-CE2B-7BEB-DF96515E7459}"/>
              </a:ext>
              <a:ext uri="{C183D7F6-B498-43B3-948B-1728B52AA6E4}">
                <adec:decorative xmlns:adec="http://schemas.microsoft.com/office/drawing/2017/decorative" val="1"/>
              </a:ext>
            </a:extLst>
          </p:cNvPr>
          <p:cNvGrpSpPr/>
          <p:nvPr/>
        </p:nvGrpSpPr>
        <p:grpSpPr>
          <a:xfrm>
            <a:off x="681109" y="5824205"/>
            <a:ext cx="433386" cy="386039"/>
            <a:chOff x="681109" y="5683198"/>
            <a:chExt cx="433386" cy="386039"/>
          </a:xfrm>
        </p:grpSpPr>
        <p:sp>
          <p:nvSpPr>
            <p:cNvPr id="49" name="Graphic 6">
              <a:extLst>
                <a:ext uri="{FF2B5EF4-FFF2-40B4-BE49-F238E27FC236}">
                  <a16:creationId xmlns:a16="http://schemas.microsoft.com/office/drawing/2014/main" id="{7E60134B-9F77-D316-CD69-EE74A9DEE3C8}"/>
                </a:ext>
              </a:extLst>
            </p:cNvPr>
            <p:cNvSpPr/>
            <p:nvPr/>
          </p:nvSpPr>
          <p:spPr>
            <a:xfrm>
              <a:off x="681109" y="5683198"/>
              <a:ext cx="433386" cy="386039"/>
            </a:xfrm>
            <a:custGeom>
              <a:avLst/>
              <a:gdLst>
                <a:gd name="connsiteX0" fmla="*/ 4543832 w 4600696"/>
                <a:gd name="connsiteY0" fmla="*/ 1836611 h 4098074"/>
                <a:gd name="connsiteX1" fmla="*/ 3605925 w 4600696"/>
                <a:gd name="connsiteY1" fmla="*/ 212331 h 4098074"/>
                <a:gd name="connsiteX2" fmla="*/ 3238193 w 4600696"/>
                <a:gd name="connsiteY2" fmla="*/ 0 h 4098074"/>
                <a:gd name="connsiteX3" fmla="*/ 1362463 w 4600696"/>
                <a:gd name="connsiteY3" fmla="*/ 0 h 4098074"/>
                <a:gd name="connsiteX4" fmla="*/ 994722 w 4600696"/>
                <a:gd name="connsiteY4" fmla="*/ 212331 h 4098074"/>
                <a:gd name="connsiteX5" fmla="*/ 56871 w 4600696"/>
                <a:gd name="connsiteY5" fmla="*/ 1836611 h 4098074"/>
                <a:gd name="connsiteX6" fmla="*/ 56871 w 4600696"/>
                <a:gd name="connsiteY6" fmla="*/ 2261311 h 4098074"/>
                <a:gd name="connsiteX7" fmla="*/ 994722 w 4600696"/>
                <a:gd name="connsiteY7" fmla="*/ 3885733 h 4098074"/>
                <a:gd name="connsiteX8" fmla="*/ 1362463 w 4600696"/>
                <a:gd name="connsiteY8" fmla="*/ 4098074 h 4098074"/>
                <a:gd name="connsiteX9" fmla="*/ 3238184 w 4600696"/>
                <a:gd name="connsiteY9" fmla="*/ 4098074 h 4098074"/>
                <a:gd name="connsiteX10" fmla="*/ 3605915 w 4600696"/>
                <a:gd name="connsiteY10" fmla="*/ 3885733 h 4098074"/>
                <a:gd name="connsiteX11" fmla="*/ 4543832 w 4600696"/>
                <a:gd name="connsiteY11" fmla="*/ 2261311 h 4098074"/>
                <a:gd name="connsiteX12" fmla="*/ 4543832 w 4600696"/>
                <a:gd name="connsiteY12" fmla="*/ 1836611 h 4098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00696" h="4098074">
                  <a:moveTo>
                    <a:pt x="4543832" y="1836611"/>
                  </a:moveTo>
                  <a:lnTo>
                    <a:pt x="3605925" y="212331"/>
                  </a:lnTo>
                  <a:cubicBezTo>
                    <a:pt x="3529972" y="80867"/>
                    <a:pt x="3389869" y="0"/>
                    <a:pt x="3238193" y="0"/>
                  </a:cubicBezTo>
                  <a:lnTo>
                    <a:pt x="1362463" y="0"/>
                  </a:lnTo>
                  <a:cubicBezTo>
                    <a:pt x="1210797" y="0"/>
                    <a:pt x="1070732" y="80867"/>
                    <a:pt x="994722" y="212331"/>
                  </a:cubicBezTo>
                  <a:lnTo>
                    <a:pt x="56871" y="1836611"/>
                  </a:lnTo>
                  <a:cubicBezTo>
                    <a:pt x="-18957" y="1968065"/>
                    <a:pt x="-18957" y="2129838"/>
                    <a:pt x="56871" y="2261311"/>
                  </a:cubicBezTo>
                  <a:lnTo>
                    <a:pt x="994722" y="3885733"/>
                  </a:lnTo>
                  <a:cubicBezTo>
                    <a:pt x="1070732" y="4017197"/>
                    <a:pt x="1210797" y="4098074"/>
                    <a:pt x="1362463" y="4098074"/>
                  </a:cubicBezTo>
                  <a:lnTo>
                    <a:pt x="3238184" y="4098074"/>
                  </a:lnTo>
                  <a:cubicBezTo>
                    <a:pt x="3389869" y="4098074"/>
                    <a:pt x="3529972" y="4017197"/>
                    <a:pt x="3605915" y="3885733"/>
                  </a:cubicBezTo>
                  <a:lnTo>
                    <a:pt x="4543832" y="2261311"/>
                  </a:lnTo>
                  <a:cubicBezTo>
                    <a:pt x="4619651" y="2129838"/>
                    <a:pt x="4619651" y="1968065"/>
                    <a:pt x="4543832" y="1836611"/>
                  </a:cubicBezTo>
                  <a:close/>
                </a:path>
              </a:pathLst>
            </a:custGeom>
            <a:gradFill flip="none" rotWithShape="1">
              <a:gsLst>
                <a:gs pos="0">
                  <a:srgbClr val="17B4DB"/>
                </a:gs>
                <a:gs pos="97000">
                  <a:srgbClr val="0078D4"/>
                </a:gs>
              </a:gsLst>
              <a:lin ang="5400000" scaled="1"/>
              <a:tileRect/>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50" name="Freeform: Shape 49">
              <a:extLst>
                <a:ext uri="{FF2B5EF4-FFF2-40B4-BE49-F238E27FC236}">
                  <a16:creationId xmlns:a16="http://schemas.microsoft.com/office/drawing/2014/main" id="{F5C54689-1211-FF8E-4B85-F15D499D985B}"/>
                </a:ext>
              </a:extLst>
            </p:cNvPr>
            <p:cNvSpPr/>
            <p:nvPr/>
          </p:nvSpPr>
          <p:spPr>
            <a:xfrm>
              <a:off x="794295" y="5755481"/>
              <a:ext cx="207014" cy="241474"/>
            </a:xfrm>
            <a:custGeom>
              <a:avLst/>
              <a:gdLst>
                <a:gd name="connsiteX0" fmla="*/ 47806 w 171631"/>
                <a:gd name="connsiteY0" fmla="*/ 85725 h 200202"/>
                <a:gd name="connsiteX1" fmla="*/ 14468 w 171631"/>
                <a:gd name="connsiteY1" fmla="*/ 119062 h 200202"/>
                <a:gd name="connsiteX2" fmla="*/ 47806 w 171631"/>
                <a:gd name="connsiteY2" fmla="*/ 152400 h 200202"/>
                <a:gd name="connsiteX3" fmla="*/ 81143 w 171631"/>
                <a:gd name="connsiteY3" fmla="*/ 119062 h 200202"/>
                <a:gd name="connsiteX4" fmla="*/ 47806 w 171631"/>
                <a:gd name="connsiteY4" fmla="*/ 85725 h 200202"/>
                <a:gd name="connsiteX5" fmla="*/ 47806 w 171631"/>
                <a:gd name="connsiteY5" fmla="*/ 71437 h 200202"/>
                <a:gd name="connsiteX6" fmla="*/ 81810 w 171631"/>
                <a:gd name="connsiteY6" fmla="*/ 85725 h 200202"/>
                <a:gd name="connsiteX7" fmla="*/ 95431 w 171631"/>
                <a:gd name="connsiteY7" fmla="*/ 119062 h 200202"/>
                <a:gd name="connsiteX8" fmla="*/ 85125 w 171631"/>
                <a:gd name="connsiteY8" fmla="*/ 148656 h 200202"/>
                <a:gd name="connsiteX9" fmla="*/ 124291 w 171631"/>
                <a:gd name="connsiteY9" fmla="*/ 187833 h 200202"/>
                <a:gd name="connsiteX10" fmla="*/ 124648 w 171631"/>
                <a:gd name="connsiteY10" fmla="*/ 188189 h 200202"/>
                <a:gd name="connsiteX11" fmla="*/ 124291 w 171631"/>
                <a:gd name="connsiteY11" fmla="*/ 198285 h 200202"/>
                <a:gd name="connsiteX12" fmla="*/ 114195 w 171631"/>
                <a:gd name="connsiteY12" fmla="*/ 197929 h 200202"/>
                <a:gd name="connsiteX13" fmla="*/ 74666 w 171631"/>
                <a:gd name="connsiteY13" fmla="*/ 158400 h 200202"/>
                <a:gd name="connsiteX14" fmla="*/ 9394 w 171631"/>
                <a:gd name="connsiteY14" fmla="*/ 147591 h 200202"/>
                <a:gd name="connsiteX15" fmla="*/ 19231 w 171631"/>
                <a:gd name="connsiteY15" fmla="*/ 80962 h 200202"/>
                <a:gd name="connsiteX16" fmla="*/ 47806 w 171631"/>
                <a:gd name="connsiteY16" fmla="*/ 71437 h 200202"/>
                <a:gd name="connsiteX17" fmla="*/ 109718 w 171631"/>
                <a:gd name="connsiteY17" fmla="*/ 4762 h 200202"/>
                <a:gd name="connsiteX18" fmla="*/ 166868 w 171631"/>
                <a:gd name="connsiteY18" fmla="*/ 61912 h 200202"/>
                <a:gd name="connsiteX19" fmla="*/ 114481 w 171631"/>
                <a:gd name="connsiteY19" fmla="*/ 61912 h 200202"/>
                <a:gd name="connsiteX20" fmla="*/ 109718 w 171631"/>
                <a:gd name="connsiteY20" fmla="*/ 57150 h 200202"/>
                <a:gd name="connsiteX21" fmla="*/ 38281 w 171631"/>
                <a:gd name="connsiteY21" fmla="*/ 0 h 200202"/>
                <a:gd name="connsiteX22" fmla="*/ 95431 w 171631"/>
                <a:gd name="connsiteY22" fmla="*/ 0 h 200202"/>
                <a:gd name="connsiteX23" fmla="*/ 95431 w 171631"/>
                <a:gd name="connsiteY23" fmla="*/ 57150 h 200202"/>
                <a:gd name="connsiteX24" fmla="*/ 114481 w 171631"/>
                <a:gd name="connsiteY24" fmla="*/ 76200 h 200202"/>
                <a:gd name="connsiteX25" fmla="*/ 171631 w 171631"/>
                <a:gd name="connsiteY25" fmla="*/ 76200 h 200202"/>
                <a:gd name="connsiteX26" fmla="*/ 171631 w 171631"/>
                <a:gd name="connsiteY26" fmla="*/ 171450 h 200202"/>
                <a:gd name="connsiteX27" fmla="*/ 152581 w 171631"/>
                <a:gd name="connsiteY27" fmla="*/ 190500 h 200202"/>
                <a:gd name="connsiteX28" fmla="*/ 135741 w 171631"/>
                <a:gd name="connsiteY28" fmla="*/ 190500 h 200202"/>
                <a:gd name="connsiteX29" fmla="*/ 131026 w 171631"/>
                <a:gd name="connsiteY29" fmla="*/ 181099 h 200202"/>
                <a:gd name="connsiteX30" fmla="*/ 97403 w 171631"/>
                <a:gd name="connsiteY30" fmla="*/ 147476 h 200202"/>
                <a:gd name="connsiteX31" fmla="*/ 97308 w 171631"/>
                <a:gd name="connsiteY31" fmla="*/ 90445 h 200202"/>
                <a:gd name="connsiteX32" fmla="*/ 19231 w 171631"/>
                <a:gd name="connsiteY32" fmla="*/ 69561 h 200202"/>
                <a:gd name="connsiteX33" fmla="*/ 19231 w 171631"/>
                <a:gd name="connsiteY33" fmla="*/ 19050 h 200202"/>
                <a:gd name="connsiteX34" fmla="*/ 38281 w 171631"/>
                <a:gd name="connsiteY34" fmla="*/ 0 h 200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71631" h="200202">
                  <a:moveTo>
                    <a:pt x="47806" y="85725"/>
                  </a:moveTo>
                  <a:cubicBezTo>
                    <a:pt x="29394" y="85725"/>
                    <a:pt x="14468" y="100650"/>
                    <a:pt x="14468" y="119062"/>
                  </a:cubicBezTo>
                  <a:cubicBezTo>
                    <a:pt x="14468" y="137474"/>
                    <a:pt x="29394" y="152400"/>
                    <a:pt x="47806" y="152400"/>
                  </a:cubicBezTo>
                  <a:cubicBezTo>
                    <a:pt x="66218" y="152400"/>
                    <a:pt x="81143" y="137474"/>
                    <a:pt x="81143" y="119062"/>
                  </a:cubicBezTo>
                  <a:cubicBezTo>
                    <a:pt x="81143" y="100650"/>
                    <a:pt x="66218" y="85725"/>
                    <a:pt x="47806" y="85725"/>
                  </a:cubicBezTo>
                  <a:close/>
                  <a:moveTo>
                    <a:pt x="47806" y="71437"/>
                  </a:moveTo>
                  <a:cubicBezTo>
                    <a:pt x="60603" y="71423"/>
                    <a:pt x="72864" y="76575"/>
                    <a:pt x="81810" y="85725"/>
                  </a:cubicBezTo>
                  <a:cubicBezTo>
                    <a:pt x="90553" y="94617"/>
                    <a:pt x="95445" y="106592"/>
                    <a:pt x="95431" y="119062"/>
                  </a:cubicBezTo>
                  <a:cubicBezTo>
                    <a:pt x="95449" y="129810"/>
                    <a:pt x="91815" y="140245"/>
                    <a:pt x="85125" y="148656"/>
                  </a:cubicBezTo>
                  <a:lnTo>
                    <a:pt x="124291" y="187833"/>
                  </a:lnTo>
                  <a:cubicBezTo>
                    <a:pt x="124414" y="187947"/>
                    <a:pt x="124533" y="188066"/>
                    <a:pt x="124648" y="188189"/>
                  </a:cubicBezTo>
                  <a:cubicBezTo>
                    <a:pt x="127338" y="191076"/>
                    <a:pt x="127178" y="195595"/>
                    <a:pt x="124291" y="198285"/>
                  </a:cubicBezTo>
                  <a:cubicBezTo>
                    <a:pt x="121405" y="200975"/>
                    <a:pt x="116885" y="200815"/>
                    <a:pt x="114195" y="197929"/>
                  </a:cubicBezTo>
                  <a:lnTo>
                    <a:pt x="74666" y="158400"/>
                  </a:lnTo>
                  <a:cubicBezTo>
                    <a:pt x="53549" y="172965"/>
                    <a:pt x="24689" y="168186"/>
                    <a:pt x="9394" y="147591"/>
                  </a:cubicBezTo>
                  <a:cubicBezTo>
                    <a:pt x="-6289" y="126476"/>
                    <a:pt x="-1885" y="96645"/>
                    <a:pt x="19231" y="80962"/>
                  </a:cubicBezTo>
                  <a:cubicBezTo>
                    <a:pt x="27467" y="74766"/>
                    <a:pt x="37499" y="71422"/>
                    <a:pt x="47806" y="71437"/>
                  </a:cubicBezTo>
                  <a:close/>
                  <a:moveTo>
                    <a:pt x="109718" y="4762"/>
                  </a:moveTo>
                  <a:lnTo>
                    <a:pt x="166868" y="61912"/>
                  </a:lnTo>
                  <a:lnTo>
                    <a:pt x="114481" y="61912"/>
                  </a:lnTo>
                  <a:cubicBezTo>
                    <a:pt x="111851" y="61912"/>
                    <a:pt x="109718" y="59780"/>
                    <a:pt x="109718" y="57150"/>
                  </a:cubicBezTo>
                  <a:close/>
                  <a:moveTo>
                    <a:pt x="38281" y="0"/>
                  </a:moveTo>
                  <a:lnTo>
                    <a:pt x="95431" y="0"/>
                  </a:lnTo>
                  <a:lnTo>
                    <a:pt x="95431" y="57150"/>
                  </a:lnTo>
                  <a:cubicBezTo>
                    <a:pt x="95431" y="67671"/>
                    <a:pt x="103960" y="76200"/>
                    <a:pt x="114481" y="76200"/>
                  </a:cubicBezTo>
                  <a:lnTo>
                    <a:pt x="171631" y="76200"/>
                  </a:lnTo>
                  <a:lnTo>
                    <a:pt x="171631" y="171450"/>
                  </a:lnTo>
                  <a:cubicBezTo>
                    <a:pt x="171631" y="181971"/>
                    <a:pt x="163102" y="190500"/>
                    <a:pt x="152581" y="190500"/>
                  </a:cubicBezTo>
                  <a:lnTo>
                    <a:pt x="135741" y="190500"/>
                  </a:lnTo>
                  <a:cubicBezTo>
                    <a:pt x="135246" y="187061"/>
                    <a:pt x="133674" y="183737"/>
                    <a:pt x="131026" y="181099"/>
                  </a:cubicBezTo>
                  <a:lnTo>
                    <a:pt x="97403" y="147476"/>
                  </a:lnTo>
                  <a:cubicBezTo>
                    <a:pt x="107536" y="129807"/>
                    <a:pt x="107501" y="108080"/>
                    <a:pt x="97308" y="90445"/>
                  </a:cubicBezTo>
                  <a:cubicBezTo>
                    <a:pt x="81515" y="63117"/>
                    <a:pt x="46558" y="53767"/>
                    <a:pt x="19231" y="69561"/>
                  </a:cubicBezTo>
                  <a:lnTo>
                    <a:pt x="19231" y="19050"/>
                  </a:lnTo>
                  <a:cubicBezTo>
                    <a:pt x="19231" y="8529"/>
                    <a:pt x="27760" y="0"/>
                    <a:pt x="38281" y="0"/>
                  </a:cubicBezTo>
                  <a:close/>
                </a:path>
              </a:pathLst>
            </a:custGeom>
            <a:solidFill>
              <a:schemeClr val="bg1"/>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grpSp>
      <p:sp>
        <p:nvSpPr>
          <p:cNvPr id="53" name="Content Placeholder 217">
            <a:extLst>
              <a:ext uri="{FF2B5EF4-FFF2-40B4-BE49-F238E27FC236}">
                <a16:creationId xmlns:a16="http://schemas.microsoft.com/office/drawing/2014/main" id="{E5AB4745-3C03-4120-34A0-9941604814B4}"/>
              </a:ext>
              <a:ext uri="{C183D7F6-B498-43B3-948B-1728B52AA6E4}">
                <adec:decorative xmlns:adec="http://schemas.microsoft.com/office/drawing/2017/decorative" val="1"/>
              </a:ext>
            </a:extLst>
          </p:cNvPr>
          <p:cNvSpPr txBox="1">
            <a:spLocks/>
          </p:cNvSpPr>
          <p:nvPr/>
        </p:nvSpPr>
        <p:spPr>
          <a:xfrm rot="5400000">
            <a:off x="1367511" y="-1269326"/>
            <a:ext cx="387589" cy="3122614"/>
          </a:xfrm>
          <a:prstGeom prst="round2SameRect">
            <a:avLst>
              <a:gd name="adj1" fmla="val 50000"/>
              <a:gd name="adj2" fmla="val 0"/>
            </a:avLst>
          </a:prstGeom>
          <a:gradFill>
            <a:gsLst>
              <a:gs pos="14000">
                <a:srgbClr val="C03BC4"/>
              </a:gs>
              <a:gs pos="100000">
                <a:srgbClr val="0078D4"/>
              </a:gs>
            </a:gsLst>
            <a:lin ang="5400000" scaled="1"/>
          </a:gradFill>
          <a:ln>
            <a:gradFill>
              <a:gsLst>
                <a:gs pos="14000">
                  <a:schemeClr val="bg1"/>
                </a:gs>
                <a:gs pos="100000">
                  <a:schemeClr val="bg1">
                    <a:lumMod val="99000"/>
                    <a:alpha val="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vert="vert270" lIns="91440" tIns="45720" rIns="91440" bIns="576072" rtlCol="0" anchor="ctr"/>
          <a:lstStyle>
            <a:defPPr>
              <a:defRPr lang="en-US"/>
            </a:defPPr>
            <a:lvl1pPr marR="0" lvl="0" indent="0" defTabSz="457200" fontAlgn="auto">
              <a:lnSpc>
                <a:spcPct val="100000"/>
              </a:lnSpc>
              <a:spcBef>
                <a:spcPts val="0"/>
              </a:spcBef>
              <a:spcAft>
                <a:spcPts val="800"/>
              </a:spcAft>
              <a:buClrTx/>
              <a:buSzTx/>
              <a:buFontTx/>
              <a:buNone/>
              <a:tabLst/>
              <a:defRPr kumimoji="0" sz="1400" b="0" i="0" u="none" strike="noStrike" cap="none" spc="0" normalizeH="0" baseline="0">
                <a:ln>
                  <a:noFill/>
                </a:ln>
                <a:solidFill>
                  <a:schemeClr val="bg1"/>
                </a:solidFill>
                <a:effectLst/>
                <a:uLnTx/>
                <a:uFillTx/>
                <a:latin typeface="+mj-lt"/>
                <a:ea typeface="+mj-ea"/>
                <a:cs typeface="+mj-c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457200" rtl="0" eaLnBrk="1" fontAlgn="auto" latinLnBrk="0" hangingPunct="1">
              <a:lnSpc>
                <a:spcPct val="100000"/>
              </a:lnSpc>
              <a:spcBef>
                <a:spcPts val="0"/>
              </a:spcBef>
              <a:spcAft>
                <a:spcPts val="800"/>
              </a:spcAft>
              <a:buClrTx/>
              <a:buSzTx/>
              <a:buFontTx/>
              <a:buNone/>
              <a:tabLst/>
              <a:defRPr/>
            </a:pPr>
            <a:r>
              <a:rPr kumimoji="0" lang="en-US" sz="1400" b="0" i="0" u="none" strike="noStrike" kern="1200" cap="none" spc="0" normalizeH="0" baseline="0" noProof="0">
                <a:ln>
                  <a:noFill/>
                </a:ln>
                <a:solidFill>
                  <a:srgbClr val="FFFFFF"/>
                </a:solidFill>
                <a:effectLst/>
                <a:uLnTx/>
                <a:uFillTx/>
                <a:latin typeface="Segoe Sans Display Semibold"/>
                <a:ea typeface="+mj-ea"/>
                <a:cs typeface="+mj-cs"/>
              </a:rPr>
              <a:t>Agents in Copilot Chat</a:t>
            </a:r>
          </a:p>
        </p:txBody>
      </p:sp>
    </p:spTree>
    <p:extLst>
      <p:ext uri="{BB962C8B-B14F-4D97-AF65-F5344CB8AC3E}">
        <p14:creationId xmlns:p14="http://schemas.microsoft.com/office/powerpoint/2010/main" val="1502089819"/>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ABE3E7-0C20-EDE7-CA70-B7768A1EE672}"/>
            </a:ext>
          </a:extLst>
        </p:cNvPr>
        <p:cNvGrpSpPr/>
        <p:nvPr/>
      </p:nvGrpSpPr>
      <p:grpSpPr>
        <a:xfrm>
          <a:off x="0" y="0"/>
          <a:ext cx="0" cy="0"/>
          <a:chOff x="0" y="0"/>
          <a:chExt cx="0" cy="0"/>
        </a:xfrm>
      </p:grpSpPr>
      <p:sp>
        <p:nvSpPr>
          <p:cNvPr id="12" name="Rectangle 11">
            <a:extLst>
              <a:ext uri="{FF2B5EF4-FFF2-40B4-BE49-F238E27FC236}">
                <a16:creationId xmlns:a16="http://schemas.microsoft.com/office/drawing/2014/main" id="{133CD0CD-7D0A-6593-8CEB-D409009D3B0C}"/>
              </a:ext>
              <a:ext uri="{C183D7F6-B498-43B3-948B-1728B52AA6E4}">
                <adec:decorative xmlns:adec="http://schemas.microsoft.com/office/drawing/2017/decorative" val="1"/>
              </a:ext>
            </a:extLst>
          </p:cNvPr>
          <p:cNvSpPr/>
          <p:nvPr/>
        </p:nvSpPr>
        <p:spPr>
          <a:xfrm>
            <a:off x="0" y="1"/>
            <a:ext cx="12192000" cy="1419224"/>
          </a:xfrm>
          <a:prstGeom prst="rect">
            <a:avLst/>
          </a:prstGeom>
          <a:solidFill>
            <a:srgbClr val="115D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91F2C"/>
              </a:solidFill>
              <a:latin typeface="Segoe Sans Display"/>
            </a:endParaRPr>
          </a:p>
        </p:txBody>
      </p:sp>
      <p:sp>
        <p:nvSpPr>
          <p:cNvPr id="3" name="Rectangle 2">
            <a:extLst>
              <a:ext uri="{FF2B5EF4-FFF2-40B4-BE49-F238E27FC236}">
                <a16:creationId xmlns:a16="http://schemas.microsoft.com/office/drawing/2014/main" id="{E06FCEB5-1D1B-84B3-8EF4-592A49982FAC}"/>
              </a:ext>
              <a:ext uri="{C183D7F6-B498-43B3-948B-1728B52AA6E4}">
                <adec:decorative xmlns:adec="http://schemas.microsoft.com/office/drawing/2017/decorative" val="1"/>
              </a:ext>
            </a:extLst>
          </p:cNvPr>
          <p:cNvSpPr/>
          <p:nvPr/>
        </p:nvSpPr>
        <p:spPr>
          <a:xfrm>
            <a:off x="0" y="140970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6" name="Rectangle: Rounded Corners 15">
            <a:extLst>
              <a:ext uri="{FF2B5EF4-FFF2-40B4-BE49-F238E27FC236}">
                <a16:creationId xmlns:a16="http://schemas.microsoft.com/office/drawing/2014/main" id="{5EA2F48A-3101-57B3-F557-9A7A69290ABC}"/>
              </a:ext>
              <a:ext uri="{C183D7F6-B498-43B3-948B-1728B52AA6E4}">
                <adec:decorative xmlns:adec="http://schemas.microsoft.com/office/drawing/2017/decorative" val="1"/>
              </a:ext>
            </a:extLst>
          </p:cNvPr>
          <p:cNvSpPr>
            <a:spLocks/>
          </p:cNvSpPr>
          <p:nvPr/>
        </p:nvSpPr>
        <p:spPr bwMode="auto">
          <a:xfrm>
            <a:off x="588963" y="1601619"/>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7" name="Rectangle: Rounded Corners 16">
            <a:extLst>
              <a:ext uri="{FF2B5EF4-FFF2-40B4-BE49-F238E27FC236}">
                <a16:creationId xmlns:a16="http://schemas.microsoft.com/office/drawing/2014/main" id="{DF4587F8-3B64-36FE-F183-AAC30348E000}"/>
              </a:ext>
              <a:ext uri="{C183D7F6-B498-43B3-948B-1728B52AA6E4}">
                <adec:decorative xmlns:adec="http://schemas.microsoft.com/office/drawing/2017/decorative" val="1"/>
              </a:ext>
            </a:extLst>
          </p:cNvPr>
          <p:cNvSpPr>
            <a:spLocks/>
          </p:cNvSpPr>
          <p:nvPr/>
        </p:nvSpPr>
        <p:spPr bwMode="auto">
          <a:xfrm>
            <a:off x="3371851" y="1601619"/>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8" name="Rectangle: Rounded Corners 17">
            <a:extLst>
              <a:ext uri="{FF2B5EF4-FFF2-40B4-BE49-F238E27FC236}">
                <a16:creationId xmlns:a16="http://schemas.microsoft.com/office/drawing/2014/main" id="{0D25BA29-09D2-96D5-B77D-125466D7384E}"/>
              </a:ext>
              <a:ext uri="{C183D7F6-B498-43B3-948B-1728B52AA6E4}">
                <adec:decorative xmlns:adec="http://schemas.microsoft.com/office/drawing/2017/decorative" val="1"/>
              </a:ext>
            </a:extLst>
          </p:cNvPr>
          <p:cNvSpPr>
            <a:spLocks/>
          </p:cNvSpPr>
          <p:nvPr/>
        </p:nvSpPr>
        <p:spPr bwMode="auto">
          <a:xfrm>
            <a:off x="6154739" y="1601619"/>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9" name="Rectangle: Rounded Corners 18">
            <a:extLst>
              <a:ext uri="{FF2B5EF4-FFF2-40B4-BE49-F238E27FC236}">
                <a16:creationId xmlns:a16="http://schemas.microsoft.com/office/drawing/2014/main" id="{773ABF15-2196-DE69-E3DD-CB621991F940}"/>
              </a:ext>
              <a:ext uri="{C183D7F6-B498-43B3-948B-1728B52AA6E4}">
                <adec:decorative xmlns:adec="http://schemas.microsoft.com/office/drawing/2017/decorative" val="1"/>
              </a:ext>
            </a:extLst>
          </p:cNvPr>
          <p:cNvSpPr>
            <a:spLocks/>
          </p:cNvSpPr>
          <p:nvPr/>
        </p:nvSpPr>
        <p:spPr bwMode="auto">
          <a:xfrm>
            <a:off x="8937627" y="1601619"/>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0" name="Rectangle: Rounded Corners 19">
            <a:extLst>
              <a:ext uri="{FF2B5EF4-FFF2-40B4-BE49-F238E27FC236}">
                <a16:creationId xmlns:a16="http://schemas.microsoft.com/office/drawing/2014/main" id="{10055BC1-7E6A-C2E2-18E3-56E4252DC106}"/>
              </a:ext>
              <a:ext uri="{C183D7F6-B498-43B3-948B-1728B52AA6E4}">
                <adec:decorative xmlns:adec="http://schemas.microsoft.com/office/drawing/2017/decorative" val="1"/>
              </a:ext>
            </a:extLst>
          </p:cNvPr>
          <p:cNvSpPr>
            <a:spLocks/>
          </p:cNvSpPr>
          <p:nvPr/>
        </p:nvSpPr>
        <p:spPr bwMode="auto">
          <a:xfrm>
            <a:off x="588963" y="4057111"/>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1" name="Rectangle: Rounded Corners 20">
            <a:extLst>
              <a:ext uri="{FF2B5EF4-FFF2-40B4-BE49-F238E27FC236}">
                <a16:creationId xmlns:a16="http://schemas.microsoft.com/office/drawing/2014/main" id="{146C7436-E9B5-C1E7-B1C7-B3B52FFB1CF1}"/>
              </a:ext>
              <a:ext uri="{C183D7F6-B498-43B3-948B-1728B52AA6E4}">
                <adec:decorative xmlns:adec="http://schemas.microsoft.com/office/drawing/2017/decorative" val="1"/>
              </a:ext>
            </a:extLst>
          </p:cNvPr>
          <p:cNvSpPr>
            <a:spLocks/>
          </p:cNvSpPr>
          <p:nvPr/>
        </p:nvSpPr>
        <p:spPr bwMode="auto">
          <a:xfrm>
            <a:off x="3371851" y="4057111"/>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2" name="Rectangle: Rounded Corners 21">
            <a:extLst>
              <a:ext uri="{FF2B5EF4-FFF2-40B4-BE49-F238E27FC236}">
                <a16:creationId xmlns:a16="http://schemas.microsoft.com/office/drawing/2014/main" id="{F141661C-6A1B-588B-77C0-81EA4C44BDA5}"/>
              </a:ext>
              <a:ext uri="{C183D7F6-B498-43B3-948B-1728B52AA6E4}">
                <adec:decorative xmlns:adec="http://schemas.microsoft.com/office/drawing/2017/decorative" val="1"/>
              </a:ext>
            </a:extLst>
          </p:cNvPr>
          <p:cNvSpPr>
            <a:spLocks/>
          </p:cNvSpPr>
          <p:nvPr/>
        </p:nvSpPr>
        <p:spPr bwMode="auto">
          <a:xfrm>
            <a:off x="6154739" y="4057111"/>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3" name="Rectangle: Rounded Corners 22">
            <a:extLst>
              <a:ext uri="{FF2B5EF4-FFF2-40B4-BE49-F238E27FC236}">
                <a16:creationId xmlns:a16="http://schemas.microsoft.com/office/drawing/2014/main" id="{5ACEA248-1222-8E26-ABCB-9049F781FC90}"/>
              </a:ext>
              <a:ext uri="{C183D7F6-B498-43B3-948B-1728B52AA6E4}">
                <adec:decorative xmlns:adec="http://schemas.microsoft.com/office/drawing/2017/decorative" val="1"/>
              </a:ext>
            </a:extLst>
          </p:cNvPr>
          <p:cNvSpPr>
            <a:spLocks/>
          </p:cNvSpPr>
          <p:nvPr/>
        </p:nvSpPr>
        <p:spPr bwMode="auto">
          <a:xfrm>
            <a:off x="8937627" y="4057111"/>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4" name="Title 13">
            <a:extLst>
              <a:ext uri="{FF2B5EF4-FFF2-40B4-BE49-F238E27FC236}">
                <a16:creationId xmlns:a16="http://schemas.microsoft.com/office/drawing/2014/main" id="{4AA743BB-3786-445A-6066-84AA70178A1C}"/>
              </a:ext>
            </a:extLst>
          </p:cNvPr>
          <p:cNvSpPr>
            <a:spLocks noGrp="1"/>
          </p:cNvSpPr>
          <p:nvPr>
            <p:ph type="title"/>
          </p:nvPr>
        </p:nvSpPr>
        <p:spPr>
          <a:xfrm>
            <a:off x="588962" y="512064"/>
            <a:ext cx="11182123" cy="498598"/>
          </a:xfrm>
        </p:spPr>
        <p:txBody>
          <a:bodyPr wrap="square">
            <a:spAutoFit/>
          </a:bodyPr>
          <a:lstStyle/>
          <a:p>
            <a:r>
              <a:rPr lang="en-US" sz="3600">
                <a:solidFill>
                  <a:schemeClr val="bg1"/>
                </a:solidFill>
                <a:ea typeface="+mj-ea"/>
                <a:cs typeface="+mj-cs"/>
              </a:rPr>
              <a:t>Build SharePoint agents| Summary Steps</a:t>
            </a:r>
          </a:p>
        </p:txBody>
      </p:sp>
      <p:sp>
        <p:nvSpPr>
          <p:cNvPr id="15" name="Text Placeholder 14">
            <a:extLst>
              <a:ext uri="{FF2B5EF4-FFF2-40B4-BE49-F238E27FC236}">
                <a16:creationId xmlns:a16="http://schemas.microsoft.com/office/drawing/2014/main" id="{5C45D465-7B91-8A72-12C9-1FA8464218E1}"/>
              </a:ext>
            </a:extLst>
          </p:cNvPr>
          <p:cNvSpPr>
            <a:spLocks noGrp="1"/>
          </p:cNvSpPr>
          <p:nvPr>
            <p:ph type="body" sz="quarter" idx="10"/>
          </p:nvPr>
        </p:nvSpPr>
        <p:spPr>
          <a:xfrm>
            <a:off x="588962" y="1078218"/>
            <a:ext cx="11018520" cy="276999"/>
          </a:xfrm>
        </p:spPr>
        <p:txBody>
          <a:bodyPr/>
          <a:lstStyle/>
          <a:p>
            <a:r>
              <a:rPr lang="en-US">
                <a:solidFill>
                  <a:schemeClr val="bg1"/>
                </a:solidFill>
                <a:ea typeface="+mj-ea"/>
                <a:cs typeface="+mj-cs"/>
              </a:rPr>
              <a:t>For more information – </a:t>
            </a:r>
            <a:r>
              <a:rPr lang="en-US">
                <a:solidFill>
                  <a:schemeClr val="bg1"/>
                </a:solidFill>
                <a:ea typeface="+mj-ea"/>
                <a:cs typeface="+mj-cs"/>
                <a:hlinkClick r:id="rId3">
                  <a:extLst>
                    <a:ext uri="{A12FA001-AC4F-418D-AE19-62706E023703}">
                      <ahyp:hlinkClr xmlns:ahyp="http://schemas.microsoft.com/office/drawing/2018/hyperlinkcolor" val="tx"/>
                    </a:ext>
                  </a:extLst>
                </a:hlinkClick>
              </a:rPr>
              <a:t>Get started with SharePoint agents</a:t>
            </a:r>
            <a:endParaRPr lang="en-US">
              <a:solidFill>
                <a:schemeClr val="bg1"/>
              </a:solidFill>
              <a:ea typeface="+mj-ea"/>
              <a:cs typeface="+mj-cs"/>
            </a:endParaRPr>
          </a:p>
        </p:txBody>
      </p:sp>
      <p:pic>
        <p:nvPicPr>
          <p:cNvPr id="74" name="Picture 73" descr="A screenshot with the heading &quot;Company HR Site&quot; illustrating the process of accessing agents in SharePoint.">
            <a:extLst>
              <a:ext uri="{FF2B5EF4-FFF2-40B4-BE49-F238E27FC236}">
                <a16:creationId xmlns:a16="http://schemas.microsoft.com/office/drawing/2014/main" id="{DC301243-0F25-7161-ACFC-E541F9F07D2E}"/>
              </a:ext>
              <a:ext uri="{C183D7F6-B498-43B3-948B-1728B52AA6E4}">
                <adec:decorative xmlns:adec="http://schemas.microsoft.com/office/drawing/2017/decorative" val="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2172" t="-1811" r="-22172" b="-1811"/>
          <a:stretch/>
        </p:blipFill>
        <p:spPr>
          <a:xfrm>
            <a:off x="644936" y="1654979"/>
            <a:ext cx="2556645" cy="1225551"/>
          </a:xfrm>
          <a:custGeom>
            <a:avLst/>
            <a:gdLst>
              <a:gd name="connsiteX0" fmla="*/ 74759 w 2556645"/>
              <a:gd name="connsiteY0" fmla="*/ 0 h 1225551"/>
              <a:gd name="connsiteX1" fmla="*/ 2481886 w 2556645"/>
              <a:gd name="connsiteY1" fmla="*/ 0 h 1225551"/>
              <a:gd name="connsiteX2" fmla="*/ 2556645 w 2556645"/>
              <a:gd name="connsiteY2" fmla="*/ 74759 h 1225551"/>
              <a:gd name="connsiteX3" fmla="*/ 2556645 w 2556645"/>
              <a:gd name="connsiteY3" fmla="*/ 1150792 h 1225551"/>
              <a:gd name="connsiteX4" fmla="*/ 2481886 w 2556645"/>
              <a:gd name="connsiteY4" fmla="*/ 1225551 h 1225551"/>
              <a:gd name="connsiteX5" fmla="*/ 74759 w 2556645"/>
              <a:gd name="connsiteY5" fmla="*/ 1225551 h 1225551"/>
              <a:gd name="connsiteX6" fmla="*/ 0 w 2556645"/>
              <a:gd name="connsiteY6" fmla="*/ 1150792 h 1225551"/>
              <a:gd name="connsiteX7" fmla="*/ 0 w 2556645"/>
              <a:gd name="connsiteY7" fmla="*/ 74759 h 1225551"/>
              <a:gd name="connsiteX8" fmla="*/ 74759 w 2556645"/>
              <a:gd name="connsiteY8" fmla="*/ 0 h 122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6645" h="1225551">
                <a:moveTo>
                  <a:pt x="74759" y="0"/>
                </a:moveTo>
                <a:lnTo>
                  <a:pt x="2481886" y="0"/>
                </a:lnTo>
                <a:cubicBezTo>
                  <a:pt x="2523174" y="0"/>
                  <a:pt x="2556645" y="33471"/>
                  <a:pt x="2556645" y="74759"/>
                </a:cubicBezTo>
                <a:lnTo>
                  <a:pt x="2556645" y="1150792"/>
                </a:lnTo>
                <a:cubicBezTo>
                  <a:pt x="2556645" y="1192080"/>
                  <a:pt x="2523174" y="1225551"/>
                  <a:pt x="2481886" y="1225551"/>
                </a:cubicBezTo>
                <a:lnTo>
                  <a:pt x="74759" y="1225551"/>
                </a:lnTo>
                <a:cubicBezTo>
                  <a:pt x="33471" y="1225551"/>
                  <a:pt x="0" y="1192080"/>
                  <a:pt x="0" y="1150792"/>
                </a:cubicBezTo>
                <a:lnTo>
                  <a:pt x="0" y="74759"/>
                </a:lnTo>
                <a:cubicBezTo>
                  <a:pt x="0" y="33471"/>
                  <a:pt x="33471" y="0"/>
                  <a:pt x="74759" y="0"/>
                </a:cubicBezTo>
                <a:close/>
              </a:path>
            </a:pathLst>
          </a:custGeom>
          <a:solidFill>
            <a:schemeClr val="bg1"/>
          </a:solidFill>
        </p:spPr>
      </p:pic>
      <p:sp>
        <p:nvSpPr>
          <p:cNvPr id="32" name="TextBox 31">
            <a:extLst>
              <a:ext uri="{FF2B5EF4-FFF2-40B4-BE49-F238E27FC236}">
                <a16:creationId xmlns:a16="http://schemas.microsoft.com/office/drawing/2014/main" id="{8A5D1011-297D-A747-50B7-44A582E2FE06}"/>
              </a:ext>
            </a:extLst>
          </p:cNvPr>
          <p:cNvSpPr txBox="1"/>
          <p:nvPr/>
        </p:nvSpPr>
        <p:spPr>
          <a:xfrm>
            <a:off x="588963" y="3011550"/>
            <a:ext cx="2556645" cy="738664"/>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en-US" sz="10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Step 1</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900" b="0" i="0" u="none" strike="noStrike" kern="1200" cap="none" spc="0" normalizeH="0" baseline="0" noProof="0">
                <a:ln>
                  <a:noFill/>
                </a:ln>
                <a:solidFill>
                  <a:srgbClr val="091F2C"/>
                </a:solidFill>
                <a:effectLst/>
                <a:uLnTx/>
                <a:uFillTx/>
                <a:latin typeface="Segoe Sans Display Semibold"/>
                <a:ea typeface="+mn-ea"/>
                <a:cs typeface="+mn-cs"/>
              </a:rPr>
              <a:t>Access agents in SharePoint</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800" b="0" i="0" u="none" strike="noStrike" kern="1200" cap="none" spc="0" normalizeH="0" baseline="0" noProof="0">
                <a:ln>
                  <a:noFill/>
                </a:ln>
                <a:solidFill>
                  <a:srgbClr val="091F2C"/>
                </a:solidFill>
                <a:effectLst/>
                <a:uLnTx/>
                <a:uFillTx/>
                <a:latin typeface="Segoe Sans Display"/>
                <a:ea typeface="+mn-ea"/>
                <a:cs typeface="+mn-cs"/>
              </a:rPr>
              <a:t>Open a SharePoint library and click on "Create an agent” on the action bar. From the ‘Your new agent’ screen choose the Edit button. </a:t>
            </a:r>
            <a:endParaRPr kumimoji="0" lang="en-US" sz="1600" b="0" i="0" u="none" strike="noStrike" kern="1200" cap="none" spc="0" normalizeH="0" baseline="0" noProof="0">
              <a:ln>
                <a:noFill/>
              </a:ln>
              <a:solidFill>
                <a:srgbClr val="091F2C"/>
              </a:solidFill>
              <a:effectLst/>
              <a:uLnTx/>
              <a:uFillTx/>
              <a:latin typeface="Segoe Sans Display"/>
              <a:ea typeface="+mn-ea"/>
              <a:cs typeface="+mn-cs"/>
            </a:endParaRPr>
          </a:p>
        </p:txBody>
      </p:sp>
      <p:pic>
        <p:nvPicPr>
          <p:cNvPr id="76" name="Picture 75" descr="A screenshot showing a pop-up menu demonstrating the process of editing your Copilot agent and adding a description.">
            <a:extLst>
              <a:ext uri="{FF2B5EF4-FFF2-40B4-BE49-F238E27FC236}">
                <a16:creationId xmlns:a16="http://schemas.microsoft.com/office/drawing/2014/main" id="{5F73D969-56CA-C8C6-963C-B0C4BF5768EF}"/>
              </a:ext>
              <a:ext uri="{C183D7F6-B498-43B3-948B-1728B52AA6E4}">
                <adec:decorative xmlns:adec="http://schemas.microsoft.com/office/drawing/2017/decorative" val="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19410" t="-1811" r="-19410" b="-1811"/>
          <a:stretch/>
        </p:blipFill>
        <p:spPr>
          <a:xfrm>
            <a:off x="3427824" y="1654979"/>
            <a:ext cx="2556645" cy="1225551"/>
          </a:xfrm>
          <a:custGeom>
            <a:avLst/>
            <a:gdLst>
              <a:gd name="connsiteX0" fmla="*/ 74759 w 2556645"/>
              <a:gd name="connsiteY0" fmla="*/ 0 h 1225551"/>
              <a:gd name="connsiteX1" fmla="*/ 2481886 w 2556645"/>
              <a:gd name="connsiteY1" fmla="*/ 0 h 1225551"/>
              <a:gd name="connsiteX2" fmla="*/ 2556645 w 2556645"/>
              <a:gd name="connsiteY2" fmla="*/ 74759 h 1225551"/>
              <a:gd name="connsiteX3" fmla="*/ 2556645 w 2556645"/>
              <a:gd name="connsiteY3" fmla="*/ 1150792 h 1225551"/>
              <a:gd name="connsiteX4" fmla="*/ 2481886 w 2556645"/>
              <a:gd name="connsiteY4" fmla="*/ 1225551 h 1225551"/>
              <a:gd name="connsiteX5" fmla="*/ 74759 w 2556645"/>
              <a:gd name="connsiteY5" fmla="*/ 1225551 h 1225551"/>
              <a:gd name="connsiteX6" fmla="*/ 0 w 2556645"/>
              <a:gd name="connsiteY6" fmla="*/ 1150792 h 1225551"/>
              <a:gd name="connsiteX7" fmla="*/ 0 w 2556645"/>
              <a:gd name="connsiteY7" fmla="*/ 74759 h 1225551"/>
              <a:gd name="connsiteX8" fmla="*/ 74759 w 2556645"/>
              <a:gd name="connsiteY8" fmla="*/ 0 h 122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6645" h="1225551">
                <a:moveTo>
                  <a:pt x="74759" y="0"/>
                </a:moveTo>
                <a:lnTo>
                  <a:pt x="2481886" y="0"/>
                </a:lnTo>
                <a:cubicBezTo>
                  <a:pt x="2523174" y="0"/>
                  <a:pt x="2556645" y="33471"/>
                  <a:pt x="2556645" y="74759"/>
                </a:cubicBezTo>
                <a:lnTo>
                  <a:pt x="2556645" y="1150792"/>
                </a:lnTo>
                <a:cubicBezTo>
                  <a:pt x="2556645" y="1192080"/>
                  <a:pt x="2523174" y="1225551"/>
                  <a:pt x="2481886" y="1225551"/>
                </a:cubicBezTo>
                <a:lnTo>
                  <a:pt x="74759" y="1225551"/>
                </a:lnTo>
                <a:cubicBezTo>
                  <a:pt x="33471" y="1225551"/>
                  <a:pt x="0" y="1192080"/>
                  <a:pt x="0" y="1150792"/>
                </a:cubicBezTo>
                <a:lnTo>
                  <a:pt x="0" y="74759"/>
                </a:lnTo>
                <a:cubicBezTo>
                  <a:pt x="0" y="33471"/>
                  <a:pt x="33471" y="0"/>
                  <a:pt x="74759" y="0"/>
                </a:cubicBezTo>
                <a:close/>
              </a:path>
            </a:pathLst>
          </a:custGeom>
          <a:solidFill>
            <a:srgbClr val="979796"/>
          </a:solidFill>
        </p:spPr>
      </p:pic>
      <p:sp>
        <p:nvSpPr>
          <p:cNvPr id="33" name="TextBox 32">
            <a:extLst>
              <a:ext uri="{FF2B5EF4-FFF2-40B4-BE49-F238E27FC236}">
                <a16:creationId xmlns:a16="http://schemas.microsoft.com/office/drawing/2014/main" id="{25FACE41-E9C6-F495-13D2-477D7C69E614}"/>
              </a:ext>
            </a:extLst>
          </p:cNvPr>
          <p:cNvSpPr txBox="1"/>
          <p:nvPr/>
        </p:nvSpPr>
        <p:spPr>
          <a:xfrm>
            <a:off x="3409165" y="3011550"/>
            <a:ext cx="2556645" cy="589905"/>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en-US" sz="10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Step 2</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900" b="0" i="0" u="none" strike="noStrike" kern="1200" cap="none" spc="0" normalizeH="0" baseline="0" noProof="0">
                <a:ln>
                  <a:noFill/>
                </a:ln>
                <a:solidFill>
                  <a:srgbClr val="091F2C"/>
                </a:solidFill>
                <a:effectLst/>
                <a:uLnTx/>
                <a:uFillTx/>
                <a:latin typeface="Segoe Sans Display Semibold"/>
                <a:ea typeface="+mn-ea"/>
                <a:cs typeface="+mn-cs"/>
              </a:rPr>
              <a:t>Edit your new SharePoint agent</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800" b="0" i="0" u="none" strike="noStrike" kern="1200" cap="none" spc="0" normalizeH="0" baseline="0" noProof="0">
                <a:ln>
                  <a:noFill/>
                </a:ln>
                <a:solidFill>
                  <a:srgbClr val="091F2C"/>
                </a:solidFill>
                <a:effectLst/>
                <a:uLnTx/>
                <a:uFillTx/>
                <a:latin typeface="Segoe Sans Display"/>
                <a:ea typeface="+mn-ea"/>
                <a:cs typeface="+mn-cs"/>
              </a:rPr>
              <a:t>Create a unique name for your new agent, add a description, and a do a quick test of your agent!</a:t>
            </a:r>
          </a:p>
        </p:txBody>
      </p:sp>
      <p:pic>
        <p:nvPicPr>
          <p:cNvPr id="78" name="Picture 77" descr="A screenshot displaying a pop-up menu to add additional content sources and files for the agent.">
            <a:extLst>
              <a:ext uri="{FF2B5EF4-FFF2-40B4-BE49-F238E27FC236}">
                <a16:creationId xmlns:a16="http://schemas.microsoft.com/office/drawing/2014/main" id="{C98A99C9-8825-CBF2-C598-CFCE4266EBC7}"/>
              </a:ext>
              <a:ext uri="{C183D7F6-B498-43B3-948B-1728B52AA6E4}">
                <adec:decorative xmlns:adec="http://schemas.microsoft.com/office/drawing/2017/decorative" val="0"/>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20203" t="-1811" r="-20203" b="-1811"/>
          <a:stretch/>
        </p:blipFill>
        <p:spPr>
          <a:xfrm>
            <a:off x="6210713" y="1654978"/>
            <a:ext cx="2556645" cy="1225551"/>
          </a:xfrm>
          <a:custGeom>
            <a:avLst/>
            <a:gdLst>
              <a:gd name="connsiteX0" fmla="*/ 74759 w 2556645"/>
              <a:gd name="connsiteY0" fmla="*/ 0 h 1225551"/>
              <a:gd name="connsiteX1" fmla="*/ 2481886 w 2556645"/>
              <a:gd name="connsiteY1" fmla="*/ 0 h 1225551"/>
              <a:gd name="connsiteX2" fmla="*/ 2556645 w 2556645"/>
              <a:gd name="connsiteY2" fmla="*/ 74759 h 1225551"/>
              <a:gd name="connsiteX3" fmla="*/ 2556645 w 2556645"/>
              <a:gd name="connsiteY3" fmla="*/ 1150792 h 1225551"/>
              <a:gd name="connsiteX4" fmla="*/ 2481886 w 2556645"/>
              <a:gd name="connsiteY4" fmla="*/ 1225551 h 1225551"/>
              <a:gd name="connsiteX5" fmla="*/ 74759 w 2556645"/>
              <a:gd name="connsiteY5" fmla="*/ 1225551 h 1225551"/>
              <a:gd name="connsiteX6" fmla="*/ 0 w 2556645"/>
              <a:gd name="connsiteY6" fmla="*/ 1150792 h 1225551"/>
              <a:gd name="connsiteX7" fmla="*/ 0 w 2556645"/>
              <a:gd name="connsiteY7" fmla="*/ 74759 h 1225551"/>
              <a:gd name="connsiteX8" fmla="*/ 74759 w 2556645"/>
              <a:gd name="connsiteY8" fmla="*/ 0 h 122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6645" h="1225551">
                <a:moveTo>
                  <a:pt x="74759" y="0"/>
                </a:moveTo>
                <a:lnTo>
                  <a:pt x="2481886" y="0"/>
                </a:lnTo>
                <a:cubicBezTo>
                  <a:pt x="2523174" y="0"/>
                  <a:pt x="2556645" y="33471"/>
                  <a:pt x="2556645" y="74759"/>
                </a:cubicBezTo>
                <a:lnTo>
                  <a:pt x="2556645" y="1150792"/>
                </a:lnTo>
                <a:cubicBezTo>
                  <a:pt x="2556645" y="1192080"/>
                  <a:pt x="2523174" y="1225551"/>
                  <a:pt x="2481886" y="1225551"/>
                </a:cubicBezTo>
                <a:lnTo>
                  <a:pt x="74759" y="1225551"/>
                </a:lnTo>
                <a:cubicBezTo>
                  <a:pt x="33471" y="1225551"/>
                  <a:pt x="0" y="1192080"/>
                  <a:pt x="0" y="1150792"/>
                </a:cubicBezTo>
                <a:lnTo>
                  <a:pt x="0" y="74759"/>
                </a:lnTo>
                <a:cubicBezTo>
                  <a:pt x="0" y="33471"/>
                  <a:pt x="33471" y="0"/>
                  <a:pt x="74759" y="0"/>
                </a:cubicBezTo>
                <a:close/>
              </a:path>
            </a:pathLst>
          </a:custGeom>
          <a:solidFill>
            <a:srgbClr val="979796"/>
          </a:solidFill>
        </p:spPr>
      </p:pic>
      <p:sp>
        <p:nvSpPr>
          <p:cNvPr id="34" name="TextBox 33">
            <a:extLst>
              <a:ext uri="{FF2B5EF4-FFF2-40B4-BE49-F238E27FC236}">
                <a16:creationId xmlns:a16="http://schemas.microsoft.com/office/drawing/2014/main" id="{17233E54-C230-D71D-BF27-A3083051351A}"/>
              </a:ext>
            </a:extLst>
          </p:cNvPr>
          <p:cNvSpPr txBox="1"/>
          <p:nvPr/>
        </p:nvSpPr>
        <p:spPr>
          <a:xfrm>
            <a:off x="6229367" y="3011550"/>
            <a:ext cx="2556645" cy="861774"/>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en-US" sz="10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Step 3</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900" b="0" i="0" u="none" strike="noStrike" kern="1200" cap="none" spc="0" normalizeH="0" baseline="0" noProof="0">
                <a:ln>
                  <a:noFill/>
                </a:ln>
                <a:solidFill>
                  <a:srgbClr val="091F2C"/>
                </a:solidFill>
                <a:effectLst/>
                <a:uLnTx/>
                <a:uFillTx/>
                <a:latin typeface="Segoe Sans Display Semibold"/>
                <a:ea typeface="+mn-ea"/>
                <a:cs typeface="+mn-cs"/>
              </a:rPr>
              <a:t>Add more content sources</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800" b="0" i="0" u="none" strike="noStrike" kern="1200" cap="none" spc="0" normalizeH="0" baseline="0" noProof="0">
                <a:ln>
                  <a:noFill/>
                </a:ln>
                <a:solidFill>
                  <a:srgbClr val="091F2C"/>
                </a:solidFill>
                <a:effectLst/>
                <a:uLnTx/>
                <a:uFillTx/>
                <a:latin typeface="Segoe Sans Display"/>
                <a:ea typeface="+mn-ea"/>
                <a:cs typeface="+mn-cs"/>
              </a:rPr>
              <a:t>Add other folders and files as sources for your agent. This additional grounding content can help your agent to engage in informative conversations by accessing relevant information</a:t>
            </a:r>
          </a:p>
        </p:txBody>
      </p:sp>
      <p:pic>
        <p:nvPicPr>
          <p:cNvPr id="80" name="Picture 79" descr="A screenshot showing a popup menu from a behavior tab in Copilot, demonstrating how it can assist the user">
            <a:extLst>
              <a:ext uri="{FF2B5EF4-FFF2-40B4-BE49-F238E27FC236}">
                <a16:creationId xmlns:a16="http://schemas.microsoft.com/office/drawing/2014/main" id="{EDE8E4B8-BF64-5E6E-5B23-BF25B13013AA}"/>
              </a:ext>
              <a:ext uri="{C183D7F6-B498-43B3-948B-1728B52AA6E4}">
                <adec:decorative xmlns:adec="http://schemas.microsoft.com/office/drawing/2017/decorative" val="0"/>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13555" r="-13555"/>
          <a:stretch/>
        </p:blipFill>
        <p:spPr>
          <a:xfrm>
            <a:off x="8993600" y="1654979"/>
            <a:ext cx="2556645" cy="1225551"/>
          </a:xfrm>
          <a:custGeom>
            <a:avLst/>
            <a:gdLst>
              <a:gd name="connsiteX0" fmla="*/ 74759 w 2556645"/>
              <a:gd name="connsiteY0" fmla="*/ 0 h 1225551"/>
              <a:gd name="connsiteX1" fmla="*/ 2481886 w 2556645"/>
              <a:gd name="connsiteY1" fmla="*/ 0 h 1225551"/>
              <a:gd name="connsiteX2" fmla="*/ 2556645 w 2556645"/>
              <a:gd name="connsiteY2" fmla="*/ 74759 h 1225551"/>
              <a:gd name="connsiteX3" fmla="*/ 2556645 w 2556645"/>
              <a:gd name="connsiteY3" fmla="*/ 1150792 h 1225551"/>
              <a:gd name="connsiteX4" fmla="*/ 2481886 w 2556645"/>
              <a:gd name="connsiteY4" fmla="*/ 1225551 h 1225551"/>
              <a:gd name="connsiteX5" fmla="*/ 74759 w 2556645"/>
              <a:gd name="connsiteY5" fmla="*/ 1225551 h 1225551"/>
              <a:gd name="connsiteX6" fmla="*/ 0 w 2556645"/>
              <a:gd name="connsiteY6" fmla="*/ 1150792 h 1225551"/>
              <a:gd name="connsiteX7" fmla="*/ 0 w 2556645"/>
              <a:gd name="connsiteY7" fmla="*/ 74759 h 1225551"/>
              <a:gd name="connsiteX8" fmla="*/ 74759 w 2556645"/>
              <a:gd name="connsiteY8" fmla="*/ 0 h 122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6645" h="1225551">
                <a:moveTo>
                  <a:pt x="74759" y="0"/>
                </a:moveTo>
                <a:lnTo>
                  <a:pt x="2481886" y="0"/>
                </a:lnTo>
                <a:cubicBezTo>
                  <a:pt x="2523174" y="0"/>
                  <a:pt x="2556645" y="33471"/>
                  <a:pt x="2556645" y="74759"/>
                </a:cubicBezTo>
                <a:lnTo>
                  <a:pt x="2556645" y="1150792"/>
                </a:lnTo>
                <a:cubicBezTo>
                  <a:pt x="2556645" y="1192080"/>
                  <a:pt x="2523174" y="1225551"/>
                  <a:pt x="2481886" y="1225551"/>
                </a:cubicBezTo>
                <a:lnTo>
                  <a:pt x="74759" y="1225551"/>
                </a:lnTo>
                <a:cubicBezTo>
                  <a:pt x="33471" y="1225551"/>
                  <a:pt x="0" y="1192080"/>
                  <a:pt x="0" y="1150792"/>
                </a:cubicBezTo>
                <a:lnTo>
                  <a:pt x="0" y="74759"/>
                </a:lnTo>
                <a:cubicBezTo>
                  <a:pt x="0" y="33471"/>
                  <a:pt x="33471" y="0"/>
                  <a:pt x="74759" y="0"/>
                </a:cubicBezTo>
                <a:close/>
              </a:path>
            </a:pathLst>
          </a:custGeom>
          <a:solidFill>
            <a:srgbClr val="979796"/>
          </a:solidFill>
        </p:spPr>
      </p:pic>
      <p:sp>
        <p:nvSpPr>
          <p:cNvPr id="35" name="TextBox 34">
            <a:extLst>
              <a:ext uri="{FF2B5EF4-FFF2-40B4-BE49-F238E27FC236}">
                <a16:creationId xmlns:a16="http://schemas.microsoft.com/office/drawing/2014/main" id="{0CEE1099-EEC9-FD8F-EE14-9426B7730BE6}"/>
              </a:ext>
            </a:extLst>
          </p:cNvPr>
          <p:cNvSpPr txBox="1"/>
          <p:nvPr/>
        </p:nvSpPr>
        <p:spPr>
          <a:xfrm>
            <a:off x="9049569" y="3011550"/>
            <a:ext cx="2556645" cy="861774"/>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en-US" sz="10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Step 4</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900" b="0" i="0" u="none" strike="noStrike" kern="1200" cap="none" spc="0" normalizeH="0" baseline="0" noProof="0">
                <a:ln>
                  <a:noFill/>
                </a:ln>
                <a:solidFill>
                  <a:srgbClr val="091F2C"/>
                </a:solidFill>
                <a:effectLst/>
                <a:uLnTx/>
                <a:uFillTx/>
                <a:latin typeface="Segoe Sans Display Semibold"/>
                <a:ea typeface="+mn-ea"/>
                <a:cs typeface="+mn-cs"/>
              </a:rPr>
              <a:t>Define agent behavior</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800" b="0" i="0" u="none" strike="noStrike" kern="1200" cap="none" spc="0" normalizeH="0" baseline="0" noProof="0">
                <a:ln>
                  <a:noFill/>
                </a:ln>
                <a:solidFill>
                  <a:srgbClr val="091F2C"/>
                </a:solidFill>
                <a:effectLst/>
                <a:uLnTx/>
                <a:uFillTx/>
                <a:latin typeface="Segoe Sans Display"/>
                <a:ea typeface="+mn-ea"/>
                <a:cs typeface="+mn-cs"/>
              </a:rPr>
              <a:t>Use the Behavior tab to define how your SharePoint agent should assist its users including a welcome message, starter prompts and any other instructions you want to give your agent for responding to users</a:t>
            </a:r>
            <a:endParaRPr kumimoji="0" lang="en-US" sz="1600" b="0" i="0" u="none" strike="noStrike" kern="1200" cap="none" spc="0" normalizeH="0" baseline="0" noProof="0">
              <a:ln>
                <a:noFill/>
              </a:ln>
              <a:solidFill>
                <a:srgbClr val="091F2C"/>
              </a:solidFill>
              <a:effectLst/>
              <a:uLnTx/>
              <a:uFillTx/>
              <a:latin typeface="Segoe Sans Display"/>
              <a:ea typeface="+mn-ea"/>
              <a:cs typeface="+mn-cs"/>
            </a:endParaRPr>
          </a:p>
        </p:txBody>
      </p:sp>
      <p:pic>
        <p:nvPicPr>
          <p:cNvPr id="82" name="Picture 81" descr="A screenshot featuring a popup menu displaying an option to view the agent's interference.">
            <a:extLst>
              <a:ext uri="{FF2B5EF4-FFF2-40B4-BE49-F238E27FC236}">
                <a16:creationId xmlns:a16="http://schemas.microsoft.com/office/drawing/2014/main" id="{3C24B6A3-26B8-449A-D1DA-529DF123F01B}"/>
              </a:ext>
              <a:ext uri="{C183D7F6-B498-43B3-948B-1728B52AA6E4}">
                <adec:decorative xmlns:adec="http://schemas.microsoft.com/office/drawing/2017/decorative" val="0"/>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14446" t="-356" r="-14446" b="-356"/>
          <a:stretch/>
        </p:blipFill>
        <p:spPr>
          <a:xfrm>
            <a:off x="644935" y="4110470"/>
            <a:ext cx="2556645" cy="1225551"/>
          </a:xfrm>
          <a:custGeom>
            <a:avLst/>
            <a:gdLst>
              <a:gd name="connsiteX0" fmla="*/ 74759 w 2556645"/>
              <a:gd name="connsiteY0" fmla="*/ 0 h 1225551"/>
              <a:gd name="connsiteX1" fmla="*/ 2481886 w 2556645"/>
              <a:gd name="connsiteY1" fmla="*/ 0 h 1225551"/>
              <a:gd name="connsiteX2" fmla="*/ 2556645 w 2556645"/>
              <a:gd name="connsiteY2" fmla="*/ 74759 h 1225551"/>
              <a:gd name="connsiteX3" fmla="*/ 2556645 w 2556645"/>
              <a:gd name="connsiteY3" fmla="*/ 1150792 h 1225551"/>
              <a:gd name="connsiteX4" fmla="*/ 2481886 w 2556645"/>
              <a:gd name="connsiteY4" fmla="*/ 1225551 h 1225551"/>
              <a:gd name="connsiteX5" fmla="*/ 74759 w 2556645"/>
              <a:gd name="connsiteY5" fmla="*/ 1225551 h 1225551"/>
              <a:gd name="connsiteX6" fmla="*/ 0 w 2556645"/>
              <a:gd name="connsiteY6" fmla="*/ 1150792 h 1225551"/>
              <a:gd name="connsiteX7" fmla="*/ 0 w 2556645"/>
              <a:gd name="connsiteY7" fmla="*/ 74759 h 1225551"/>
              <a:gd name="connsiteX8" fmla="*/ 74759 w 2556645"/>
              <a:gd name="connsiteY8" fmla="*/ 0 h 122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6645" h="1225551">
                <a:moveTo>
                  <a:pt x="74759" y="0"/>
                </a:moveTo>
                <a:lnTo>
                  <a:pt x="2481886" y="0"/>
                </a:lnTo>
                <a:cubicBezTo>
                  <a:pt x="2523174" y="0"/>
                  <a:pt x="2556645" y="33471"/>
                  <a:pt x="2556645" y="74759"/>
                </a:cubicBezTo>
                <a:lnTo>
                  <a:pt x="2556645" y="1150792"/>
                </a:lnTo>
                <a:cubicBezTo>
                  <a:pt x="2556645" y="1192080"/>
                  <a:pt x="2523174" y="1225551"/>
                  <a:pt x="2481886" y="1225551"/>
                </a:cubicBezTo>
                <a:lnTo>
                  <a:pt x="74759" y="1225551"/>
                </a:lnTo>
                <a:cubicBezTo>
                  <a:pt x="33471" y="1225551"/>
                  <a:pt x="0" y="1192080"/>
                  <a:pt x="0" y="1150792"/>
                </a:cubicBezTo>
                <a:lnTo>
                  <a:pt x="0" y="74759"/>
                </a:lnTo>
                <a:cubicBezTo>
                  <a:pt x="0" y="33471"/>
                  <a:pt x="33471" y="0"/>
                  <a:pt x="74759" y="0"/>
                </a:cubicBezTo>
                <a:close/>
              </a:path>
            </a:pathLst>
          </a:custGeom>
          <a:solidFill>
            <a:srgbClr val="979796"/>
          </a:solidFill>
        </p:spPr>
      </p:pic>
      <p:sp>
        <p:nvSpPr>
          <p:cNvPr id="68" name="TextBox 67">
            <a:extLst>
              <a:ext uri="{FF2B5EF4-FFF2-40B4-BE49-F238E27FC236}">
                <a16:creationId xmlns:a16="http://schemas.microsoft.com/office/drawing/2014/main" id="{7DCA37BB-361A-09EB-B826-9FE710604528}"/>
              </a:ext>
            </a:extLst>
          </p:cNvPr>
          <p:cNvSpPr txBox="1"/>
          <p:nvPr/>
        </p:nvSpPr>
        <p:spPr>
          <a:xfrm>
            <a:off x="588963" y="5467042"/>
            <a:ext cx="2556645" cy="836126"/>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en-US" sz="10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Step 5</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900" b="0" i="0" u="none" strike="noStrike" kern="1200" cap="none" spc="0" normalizeH="0" baseline="0" noProof="0">
                <a:ln>
                  <a:noFill/>
                </a:ln>
                <a:solidFill>
                  <a:srgbClr val="091F2C"/>
                </a:solidFill>
                <a:effectLst/>
                <a:uLnTx/>
                <a:uFillTx/>
                <a:latin typeface="Segoe Sans Display Semibold"/>
                <a:ea typeface="+mn-ea"/>
                <a:cs typeface="+mn-cs"/>
              </a:rPr>
              <a:t>Test your agent</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800" b="0" i="0" u="none" strike="noStrike" kern="1200" cap="none" spc="0" normalizeH="0" baseline="0" noProof="0">
                <a:ln>
                  <a:noFill/>
                </a:ln>
                <a:solidFill>
                  <a:srgbClr val="091F2C"/>
                </a:solidFill>
                <a:effectLst/>
                <a:uLnTx/>
                <a:uFillTx/>
                <a:latin typeface="Segoe Sans Display"/>
                <a:ea typeface="+mn-ea"/>
                <a:cs typeface="+mn-cs"/>
              </a:rPr>
              <a:t>Try using your agent right in the Edit SharePoint agent interface to see your agent in action. Adjust your instructions, starer prompts, and grounding sources as needed to tune your agent</a:t>
            </a:r>
            <a:endParaRPr kumimoji="0" lang="en-US" sz="1600" b="0" i="0" u="none" strike="noStrike" kern="1200" cap="none" spc="0" normalizeH="0" baseline="0" noProof="0">
              <a:ln>
                <a:noFill/>
              </a:ln>
              <a:solidFill>
                <a:srgbClr val="091F2C"/>
              </a:solidFill>
              <a:effectLst/>
              <a:uLnTx/>
              <a:uFillTx/>
              <a:latin typeface="Segoe Sans Display"/>
              <a:ea typeface="+mn-ea"/>
              <a:cs typeface="+mn-cs"/>
            </a:endParaRPr>
          </a:p>
        </p:txBody>
      </p:sp>
      <p:pic>
        <p:nvPicPr>
          <p:cNvPr id="84" name="Picture 83" descr="A screenshot displaying the company HR site, showcasing the process of saving and editing the agent">
            <a:extLst>
              <a:ext uri="{FF2B5EF4-FFF2-40B4-BE49-F238E27FC236}">
                <a16:creationId xmlns:a16="http://schemas.microsoft.com/office/drawing/2014/main" id="{21DA67E5-996A-E177-47B6-95481DB94EAB}"/>
              </a:ext>
              <a:ext uri="{C183D7F6-B498-43B3-948B-1728B52AA6E4}">
                <adec:decorative xmlns:adec="http://schemas.microsoft.com/office/drawing/2017/decorative" val="0"/>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16499" t="-355" r="-16499" b="-355"/>
          <a:stretch/>
        </p:blipFill>
        <p:spPr>
          <a:xfrm>
            <a:off x="3427825" y="4110471"/>
            <a:ext cx="2556645" cy="1225551"/>
          </a:xfrm>
          <a:custGeom>
            <a:avLst/>
            <a:gdLst>
              <a:gd name="connsiteX0" fmla="*/ 74759 w 2556645"/>
              <a:gd name="connsiteY0" fmla="*/ 0 h 1225551"/>
              <a:gd name="connsiteX1" fmla="*/ 2481886 w 2556645"/>
              <a:gd name="connsiteY1" fmla="*/ 0 h 1225551"/>
              <a:gd name="connsiteX2" fmla="*/ 2556645 w 2556645"/>
              <a:gd name="connsiteY2" fmla="*/ 74759 h 1225551"/>
              <a:gd name="connsiteX3" fmla="*/ 2556645 w 2556645"/>
              <a:gd name="connsiteY3" fmla="*/ 1150792 h 1225551"/>
              <a:gd name="connsiteX4" fmla="*/ 2481886 w 2556645"/>
              <a:gd name="connsiteY4" fmla="*/ 1225551 h 1225551"/>
              <a:gd name="connsiteX5" fmla="*/ 74759 w 2556645"/>
              <a:gd name="connsiteY5" fmla="*/ 1225551 h 1225551"/>
              <a:gd name="connsiteX6" fmla="*/ 0 w 2556645"/>
              <a:gd name="connsiteY6" fmla="*/ 1150792 h 1225551"/>
              <a:gd name="connsiteX7" fmla="*/ 0 w 2556645"/>
              <a:gd name="connsiteY7" fmla="*/ 74759 h 1225551"/>
              <a:gd name="connsiteX8" fmla="*/ 74759 w 2556645"/>
              <a:gd name="connsiteY8" fmla="*/ 0 h 122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6645" h="1225551">
                <a:moveTo>
                  <a:pt x="74759" y="0"/>
                </a:moveTo>
                <a:lnTo>
                  <a:pt x="2481886" y="0"/>
                </a:lnTo>
                <a:cubicBezTo>
                  <a:pt x="2523174" y="0"/>
                  <a:pt x="2556645" y="33471"/>
                  <a:pt x="2556645" y="74759"/>
                </a:cubicBezTo>
                <a:lnTo>
                  <a:pt x="2556645" y="1150792"/>
                </a:lnTo>
                <a:cubicBezTo>
                  <a:pt x="2556645" y="1192080"/>
                  <a:pt x="2523174" y="1225551"/>
                  <a:pt x="2481886" y="1225551"/>
                </a:cubicBezTo>
                <a:lnTo>
                  <a:pt x="74759" y="1225551"/>
                </a:lnTo>
                <a:cubicBezTo>
                  <a:pt x="33471" y="1225551"/>
                  <a:pt x="0" y="1192080"/>
                  <a:pt x="0" y="1150792"/>
                </a:cubicBezTo>
                <a:lnTo>
                  <a:pt x="0" y="74759"/>
                </a:lnTo>
                <a:cubicBezTo>
                  <a:pt x="0" y="33471"/>
                  <a:pt x="33471" y="0"/>
                  <a:pt x="74759" y="0"/>
                </a:cubicBezTo>
                <a:close/>
              </a:path>
            </a:pathLst>
          </a:custGeom>
          <a:solidFill>
            <a:schemeClr val="bg1"/>
          </a:solidFill>
        </p:spPr>
      </p:pic>
      <p:sp>
        <p:nvSpPr>
          <p:cNvPr id="69" name="TextBox 68">
            <a:extLst>
              <a:ext uri="{FF2B5EF4-FFF2-40B4-BE49-F238E27FC236}">
                <a16:creationId xmlns:a16="http://schemas.microsoft.com/office/drawing/2014/main" id="{FE1965EB-C12D-B863-127F-A43C112CE6CD}"/>
              </a:ext>
            </a:extLst>
          </p:cNvPr>
          <p:cNvSpPr txBox="1"/>
          <p:nvPr/>
        </p:nvSpPr>
        <p:spPr>
          <a:xfrm>
            <a:off x="3409165" y="5467042"/>
            <a:ext cx="2556645" cy="984885"/>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en-US" sz="10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Step 6</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900" b="0" i="0" u="none" strike="noStrike" kern="1200" cap="none" spc="0" normalizeH="0" baseline="0" noProof="0">
                <a:ln>
                  <a:noFill/>
                </a:ln>
                <a:solidFill>
                  <a:srgbClr val="091F2C"/>
                </a:solidFill>
                <a:effectLst/>
                <a:uLnTx/>
                <a:uFillTx/>
                <a:latin typeface="Segoe Sans Display Semibold"/>
                <a:ea typeface="+mn-ea"/>
                <a:cs typeface="+mn-cs"/>
              </a:rPr>
              <a:t>Save and start using your agent</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800" b="0" i="0" u="none" strike="noStrike" kern="1200" cap="none" spc="0" normalizeH="0" baseline="0" noProof="0">
                <a:ln>
                  <a:noFill/>
                </a:ln>
                <a:solidFill>
                  <a:srgbClr val="091F2C"/>
                </a:solidFill>
                <a:effectLst/>
                <a:uLnTx/>
                <a:uFillTx/>
                <a:latin typeface="Segoe Sans Display"/>
                <a:ea typeface="+mn-ea"/>
                <a:cs typeface="+mn-cs"/>
              </a:rPr>
              <a:t>Once you Save your agent and close the Edit agent screen, your agent will appear in the sidebar of your SharePoint site. You can also display your agent in </a:t>
            </a:r>
            <a:br>
              <a:rPr kumimoji="0" lang="en-US" sz="800" b="0" i="0" u="none" strike="noStrike" kern="1200" cap="none" spc="0" normalizeH="0" baseline="0" noProof="0">
                <a:ln>
                  <a:noFill/>
                </a:ln>
                <a:solidFill>
                  <a:srgbClr val="091F2C"/>
                </a:solidFill>
                <a:effectLst/>
                <a:uLnTx/>
                <a:uFillTx/>
                <a:latin typeface="Segoe Sans Display"/>
                <a:ea typeface="+mn-ea"/>
                <a:cs typeface="+mn-cs"/>
              </a:rPr>
            </a:br>
            <a:r>
              <a:rPr kumimoji="0" lang="en-US" sz="800" b="0" i="0" u="none" strike="noStrike" kern="1200" cap="none" spc="0" normalizeH="0" baseline="0" noProof="0">
                <a:ln>
                  <a:noFill/>
                </a:ln>
                <a:solidFill>
                  <a:srgbClr val="091F2C"/>
                </a:solidFill>
                <a:effectLst/>
                <a:uLnTx/>
                <a:uFillTx/>
                <a:latin typeface="Segoe Sans Display"/>
                <a:ea typeface="+mn-ea"/>
                <a:cs typeface="+mn-cs"/>
              </a:rPr>
              <a:t>full-screen mode using the short-cut menu from the agent file</a:t>
            </a:r>
          </a:p>
        </p:txBody>
      </p:sp>
      <p:pic>
        <p:nvPicPr>
          <p:cNvPr id="86" name="Picture 85" descr="A screenshot with a popup menu displaying the option to share the agent.">
            <a:extLst>
              <a:ext uri="{FF2B5EF4-FFF2-40B4-BE49-F238E27FC236}">
                <a16:creationId xmlns:a16="http://schemas.microsoft.com/office/drawing/2014/main" id="{594442BE-8E23-0CB2-A7A8-335E5C7C655D}"/>
              </a:ext>
              <a:ext uri="{C183D7F6-B498-43B3-948B-1728B52AA6E4}">
                <adec:decorative xmlns:adec="http://schemas.microsoft.com/office/drawing/2017/decorative" val="0"/>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l="-14091" r="-14091"/>
          <a:stretch/>
        </p:blipFill>
        <p:spPr>
          <a:xfrm>
            <a:off x="6210713" y="4110471"/>
            <a:ext cx="2556645" cy="1225551"/>
          </a:xfrm>
          <a:custGeom>
            <a:avLst/>
            <a:gdLst>
              <a:gd name="connsiteX0" fmla="*/ 74759 w 2556645"/>
              <a:gd name="connsiteY0" fmla="*/ 0 h 1225551"/>
              <a:gd name="connsiteX1" fmla="*/ 2481886 w 2556645"/>
              <a:gd name="connsiteY1" fmla="*/ 0 h 1225551"/>
              <a:gd name="connsiteX2" fmla="*/ 2556645 w 2556645"/>
              <a:gd name="connsiteY2" fmla="*/ 74759 h 1225551"/>
              <a:gd name="connsiteX3" fmla="*/ 2556645 w 2556645"/>
              <a:gd name="connsiteY3" fmla="*/ 1150792 h 1225551"/>
              <a:gd name="connsiteX4" fmla="*/ 2481886 w 2556645"/>
              <a:gd name="connsiteY4" fmla="*/ 1225551 h 1225551"/>
              <a:gd name="connsiteX5" fmla="*/ 74759 w 2556645"/>
              <a:gd name="connsiteY5" fmla="*/ 1225551 h 1225551"/>
              <a:gd name="connsiteX6" fmla="*/ 0 w 2556645"/>
              <a:gd name="connsiteY6" fmla="*/ 1150792 h 1225551"/>
              <a:gd name="connsiteX7" fmla="*/ 0 w 2556645"/>
              <a:gd name="connsiteY7" fmla="*/ 74759 h 1225551"/>
              <a:gd name="connsiteX8" fmla="*/ 74759 w 2556645"/>
              <a:gd name="connsiteY8" fmla="*/ 0 h 122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6645" h="1225551">
                <a:moveTo>
                  <a:pt x="74759" y="0"/>
                </a:moveTo>
                <a:lnTo>
                  <a:pt x="2481886" y="0"/>
                </a:lnTo>
                <a:cubicBezTo>
                  <a:pt x="2523174" y="0"/>
                  <a:pt x="2556645" y="33471"/>
                  <a:pt x="2556645" y="74759"/>
                </a:cubicBezTo>
                <a:lnTo>
                  <a:pt x="2556645" y="1150792"/>
                </a:lnTo>
                <a:cubicBezTo>
                  <a:pt x="2556645" y="1192080"/>
                  <a:pt x="2523174" y="1225551"/>
                  <a:pt x="2481886" y="1225551"/>
                </a:cubicBezTo>
                <a:lnTo>
                  <a:pt x="74759" y="1225551"/>
                </a:lnTo>
                <a:cubicBezTo>
                  <a:pt x="33471" y="1225551"/>
                  <a:pt x="0" y="1192080"/>
                  <a:pt x="0" y="1150792"/>
                </a:cubicBezTo>
                <a:lnTo>
                  <a:pt x="0" y="74759"/>
                </a:lnTo>
                <a:cubicBezTo>
                  <a:pt x="0" y="33471"/>
                  <a:pt x="33471" y="0"/>
                  <a:pt x="74759" y="0"/>
                </a:cubicBezTo>
                <a:close/>
              </a:path>
            </a:pathLst>
          </a:custGeom>
          <a:solidFill>
            <a:srgbClr val="979796"/>
          </a:solidFill>
        </p:spPr>
      </p:pic>
      <p:sp>
        <p:nvSpPr>
          <p:cNvPr id="70" name="TextBox 69">
            <a:extLst>
              <a:ext uri="{FF2B5EF4-FFF2-40B4-BE49-F238E27FC236}">
                <a16:creationId xmlns:a16="http://schemas.microsoft.com/office/drawing/2014/main" id="{6F95288C-A93E-79EB-D5AD-13844EE06B47}"/>
              </a:ext>
            </a:extLst>
          </p:cNvPr>
          <p:cNvSpPr txBox="1"/>
          <p:nvPr/>
        </p:nvSpPr>
        <p:spPr>
          <a:xfrm>
            <a:off x="6229367" y="5467042"/>
            <a:ext cx="2556645" cy="861774"/>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en-US" sz="10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Step 7</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900" b="0" i="0" u="none" strike="noStrike" kern="1200" cap="none" spc="0" normalizeH="0" baseline="0" noProof="0">
                <a:ln>
                  <a:noFill/>
                </a:ln>
                <a:solidFill>
                  <a:srgbClr val="091F2C"/>
                </a:solidFill>
                <a:effectLst/>
                <a:uLnTx/>
                <a:uFillTx/>
                <a:latin typeface="Segoe Sans Display Semibold"/>
                <a:ea typeface="+mn-ea"/>
                <a:cs typeface="+mn-cs"/>
              </a:rPr>
              <a:t>Share your agent</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800" b="0" i="0" u="none" strike="noStrike" kern="1200" cap="none" spc="0" normalizeH="0" baseline="0" noProof="0">
                <a:ln>
                  <a:noFill/>
                </a:ln>
                <a:solidFill>
                  <a:srgbClr val="091F2C"/>
                </a:solidFill>
                <a:effectLst/>
                <a:uLnTx/>
                <a:uFillTx/>
                <a:latin typeface="Segoe Sans Display"/>
                <a:ea typeface="+mn-ea"/>
                <a:cs typeface="+mn-cs"/>
              </a:rPr>
              <a:t>Share your agent just like you’d share any other document from SharePoint. Your agent will respect agent and data access permissions just like any item in a SharePoint library</a:t>
            </a:r>
            <a:endParaRPr kumimoji="0" lang="en-US" sz="1600" b="0" i="0" u="none" strike="noStrike" kern="1200" cap="none" spc="0" normalizeH="0" baseline="0" noProof="0">
              <a:ln>
                <a:noFill/>
              </a:ln>
              <a:solidFill>
                <a:srgbClr val="091F2C"/>
              </a:solidFill>
              <a:effectLst/>
              <a:uLnTx/>
              <a:uFillTx/>
              <a:latin typeface="Segoe Sans Display"/>
              <a:ea typeface="+mn-ea"/>
              <a:cs typeface="+mn-cs"/>
            </a:endParaRPr>
          </a:p>
        </p:txBody>
      </p:sp>
      <p:pic>
        <p:nvPicPr>
          <p:cNvPr id="88" name="Picture 87" descr="A screenshot showing an option to add the agent to Teams channel">
            <a:extLst>
              <a:ext uri="{FF2B5EF4-FFF2-40B4-BE49-F238E27FC236}">
                <a16:creationId xmlns:a16="http://schemas.microsoft.com/office/drawing/2014/main" id="{F17A0106-82FF-CF31-A83E-E1B3B2EB2621}"/>
              </a:ext>
              <a:ext uri="{C183D7F6-B498-43B3-948B-1728B52AA6E4}">
                <adec:decorative xmlns:adec="http://schemas.microsoft.com/office/drawing/2017/decorative" val="0"/>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l="-23034" t="-356" r="-23034" b="-356"/>
          <a:stretch/>
        </p:blipFill>
        <p:spPr>
          <a:xfrm>
            <a:off x="8993599" y="4110469"/>
            <a:ext cx="2556645" cy="1225551"/>
          </a:xfrm>
          <a:custGeom>
            <a:avLst/>
            <a:gdLst>
              <a:gd name="connsiteX0" fmla="*/ 74759 w 2556645"/>
              <a:gd name="connsiteY0" fmla="*/ 0 h 1225551"/>
              <a:gd name="connsiteX1" fmla="*/ 2481886 w 2556645"/>
              <a:gd name="connsiteY1" fmla="*/ 0 h 1225551"/>
              <a:gd name="connsiteX2" fmla="*/ 2556645 w 2556645"/>
              <a:gd name="connsiteY2" fmla="*/ 74759 h 1225551"/>
              <a:gd name="connsiteX3" fmla="*/ 2556645 w 2556645"/>
              <a:gd name="connsiteY3" fmla="*/ 1150792 h 1225551"/>
              <a:gd name="connsiteX4" fmla="*/ 2481886 w 2556645"/>
              <a:gd name="connsiteY4" fmla="*/ 1225551 h 1225551"/>
              <a:gd name="connsiteX5" fmla="*/ 74759 w 2556645"/>
              <a:gd name="connsiteY5" fmla="*/ 1225551 h 1225551"/>
              <a:gd name="connsiteX6" fmla="*/ 0 w 2556645"/>
              <a:gd name="connsiteY6" fmla="*/ 1150792 h 1225551"/>
              <a:gd name="connsiteX7" fmla="*/ 0 w 2556645"/>
              <a:gd name="connsiteY7" fmla="*/ 74759 h 1225551"/>
              <a:gd name="connsiteX8" fmla="*/ 74759 w 2556645"/>
              <a:gd name="connsiteY8" fmla="*/ 0 h 122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6645" h="1225551">
                <a:moveTo>
                  <a:pt x="74759" y="0"/>
                </a:moveTo>
                <a:lnTo>
                  <a:pt x="2481886" y="0"/>
                </a:lnTo>
                <a:cubicBezTo>
                  <a:pt x="2523174" y="0"/>
                  <a:pt x="2556645" y="33471"/>
                  <a:pt x="2556645" y="74759"/>
                </a:cubicBezTo>
                <a:lnTo>
                  <a:pt x="2556645" y="1150792"/>
                </a:lnTo>
                <a:cubicBezTo>
                  <a:pt x="2556645" y="1192080"/>
                  <a:pt x="2523174" y="1225551"/>
                  <a:pt x="2481886" y="1225551"/>
                </a:cubicBezTo>
                <a:lnTo>
                  <a:pt x="74759" y="1225551"/>
                </a:lnTo>
                <a:cubicBezTo>
                  <a:pt x="33471" y="1225551"/>
                  <a:pt x="0" y="1192080"/>
                  <a:pt x="0" y="1150792"/>
                </a:cubicBezTo>
                <a:lnTo>
                  <a:pt x="0" y="74759"/>
                </a:lnTo>
                <a:cubicBezTo>
                  <a:pt x="0" y="33471"/>
                  <a:pt x="33471" y="0"/>
                  <a:pt x="74759" y="0"/>
                </a:cubicBezTo>
                <a:close/>
              </a:path>
            </a:pathLst>
          </a:custGeom>
          <a:solidFill>
            <a:schemeClr val="bg1"/>
          </a:solidFill>
        </p:spPr>
      </p:pic>
      <p:sp>
        <p:nvSpPr>
          <p:cNvPr id="71" name="TextBox 70">
            <a:extLst>
              <a:ext uri="{FF2B5EF4-FFF2-40B4-BE49-F238E27FC236}">
                <a16:creationId xmlns:a16="http://schemas.microsoft.com/office/drawing/2014/main" id="{846CD406-A173-132C-0B0E-14165934D216}"/>
              </a:ext>
            </a:extLst>
          </p:cNvPr>
          <p:cNvSpPr txBox="1"/>
          <p:nvPr/>
        </p:nvSpPr>
        <p:spPr>
          <a:xfrm>
            <a:off x="9049569" y="5467042"/>
            <a:ext cx="2556645" cy="589905"/>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en-US" sz="10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Step 8</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900" b="0" i="0" u="none" strike="noStrike" kern="1200" cap="none" spc="0" normalizeH="0" baseline="0" noProof="0">
                <a:ln>
                  <a:noFill/>
                </a:ln>
                <a:solidFill>
                  <a:srgbClr val="091F2C"/>
                </a:solidFill>
                <a:effectLst/>
                <a:uLnTx/>
                <a:uFillTx/>
                <a:latin typeface="Segoe Sans Display Semibold"/>
                <a:ea typeface="+mn-ea"/>
                <a:cs typeface="+mn-cs"/>
              </a:rPr>
              <a:t>Add your agent to Teams</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800" b="0" i="0" u="none" strike="noStrike" kern="1200" cap="none" spc="0" normalizeH="0" baseline="0" noProof="0">
                <a:ln>
                  <a:noFill/>
                </a:ln>
                <a:solidFill>
                  <a:srgbClr val="091F2C"/>
                </a:solidFill>
                <a:effectLst/>
                <a:uLnTx/>
                <a:uFillTx/>
                <a:latin typeface="Segoe Sans Display"/>
                <a:ea typeface="+mn-ea"/>
                <a:cs typeface="+mn-cs"/>
              </a:rPr>
              <a:t>Just copy the link and past into a Teams channel to </a:t>
            </a:r>
            <a:br>
              <a:rPr kumimoji="0" lang="en-US" sz="800" b="0" i="0" u="none" strike="noStrike" kern="1200" cap="none" spc="0" normalizeH="0" baseline="0" noProof="0">
                <a:ln>
                  <a:noFill/>
                </a:ln>
                <a:solidFill>
                  <a:srgbClr val="091F2C"/>
                </a:solidFill>
                <a:effectLst/>
                <a:uLnTx/>
                <a:uFillTx/>
                <a:latin typeface="Segoe Sans Display"/>
                <a:ea typeface="+mn-ea"/>
                <a:cs typeface="+mn-cs"/>
              </a:rPr>
            </a:br>
            <a:r>
              <a:rPr kumimoji="0" lang="en-US" sz="800" b="0" i="0" u="none" strike="noStrike" kern="1200" cap="none" spc="0" normalizeH="0" baseline="0" noProof="0">
                <a:ln>
                  <a:noFill/>
                </a:ln>
                <a:solidFill>
                  <a:srgbClr val="091F2C"/>
                </a:solidFill>
                <a:effectLst/>
                <a:uLnTx/>
                <a:uFillTx/>
                <a:latin typeface="Segoe Sans Display"/>
                <a:ea typeface="+mn-ea"/>
                <a:cs typeface="+mn-cs"/>
              </a:rPr>
              <a:t>share the agent with your collaborators</a:t>
            </a:r>
            <a:endParaRPr kumimoji="0" lang="en-US" sz="16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7" name="Content Placeholder 217">
            <a:extLst>
              <a:ext uri="{FF2B5EF4-FFF2-40B4-BE49-F238E27FC236}">
                <a16:creationId xmlns:a16="http://schemas.microsoft.com/office/drawing/2014/main" id="{56AAADCB-8CFF-AB09-164D-FC3FEE1965C2}"/>
              </a:ext>
              <a:ext uri="{C183D7F6-B498-43B3-948B-1728B52AA6E4}">
                <adec:decorative xmlns:adec="http://schemas.microsoft.com/office/drawing/2017/decorative" val="1"/>
              </a:ext>
            </a:extLst>
          </p:cNvPr>
          <p:cNvSpPr txBox="1">
            <a:spLocks/>
          </p:cNvSpPr>
          <p:nvPr/>
        </p:nvSpPr>
        <p:spPr>
          <a:xfrm rot="5400000">
            <a:off x="1367511" y="-1269326"/>
            <a:ext cx="387589" cy="3122614"/>
          </a:xfrm>
          <a:prstGeom prst="round2SameRect">
            <a:avLst>
              <a:gd name="adj1" fmla="val 50000"/>
              <a:gd name="adj2" fmla="val 0"/>
            </a:avLst>
          </a:prstGeom>
          <a:gradFill>
            <a:gsLst>
              <a:gs pos="14000">
                <a:srgbClr val="C03BC4"/>
              </a:gs>
              <a:gs pos="100000">
                <a:srgbClr val="0078D4"/>
              </a:gs>
            </a:gsLst>
            <a:lin ang="5400000" scaled="1"/>
          </a:gradFill>
          <a:ln>
            <a:gradFill>
              <a:gsLst>
                <a:gs pos="14000">
                  <a:schemeClr val="bg1"/>
                </a:gs>
                <a:gs pos="100000">
                  <a:schemeClr val="bg1">
                    <a:lumMod val="99000"/>
                    <a:alpha val="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vert="vert270" lIns="91440" tIns="45720" rIns="91440" bIns="576072" rtlCol="0" anchor="ctr"/>
          <a:lstStyle>
            <a:defPPr>
              <a:defRPr lang="en-US"/>
            </a:defPPr>
            <a:lvl1pPr marR="0" lvl="0" indent="0" defTabSz="457200" fontAlgn="auto">
              <a:lnSpc>
                <a:spcPct val="100000"/>
              </a:lnSpc>
              <a:spcBef>
                <a:spcPts val="0"/>
              </a:spcBef>
              <a:spcAft>
                <a:spcPts val="800"/>
              </a:spcAft>
              <a:buClrTx/>
              <a:buSzTx/>
              <a:buFontTx/>
              <a:buNone/>
              <a:tabLst/>
              <a:defRPr kumimoji="0" sz="1400" b="0" i="0" u="none" strike="noStrike" cap="none" spc="0" normalizeH="0" baseline="0">
                <a:ln>
                  <a:noFill/>
                </a:ln>
                <a:solidFill>
                  <a:schemeClr val="bg1"/>
                </a:solidFill>
                <a:effectLst/>
                <a:uLnTx/>
                <a:uFillTx/>
                <a:latin typeface="+mj-lt"/>
                <a:ea typeface="+mj-ea"/>
                <a:cs typeface="+mj-c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457200" rtl="0" eaLnBrk="1" fontAlgn="auto" latinLnBrk="0" hangingPunct="1">
              <a:lnSpc>
                <a:spcPct val="100000"/>
              </a:lnSpc>
              <a:spcBef>
                <a:spcPts val="0"/>
              </a:spcBef>
              <a:spcAft>
                <a:spcPts val="800"/>
              </a:spcAft>
              <a:buClrTx/>
              <a:buSzTx/>
              <a:buFontTx/>
              <a:buNone/>
              <a:tabLst/>
              <a:defRPr/>
            </a:pPr>
            <a:r>
              <a:rPr kumimoji="0" lang="en-US" sz="1400" b="0" i="0" u="none" strike="noStrike" kern="1200" cap="none" spc="0" normalizeH="0" baseline="0" noProof="0">
                <a:ln>
                  <a:noFill/>
                </a:ln>
                <a:solidFill>
                  <a:srgbClr val="FFFFFF"/>
                </a:solidFill>
                <a:effectLst/>
                <a:uLnTx/>
                <a:uFillTx/>
                <a:latin typeface="Segoe Sans Display Semibold"/>
                <a:ea typeface="+mj-ea"/>
                <a:cs typeface="+mj-cs"/>
              </a:rPr>
              <a:t>SharePoint agents</a:t>
            </a:r>
          </a:p>
        </p:txBody>
      </p:sp>
    </p:spTree>
    <p:extLst>
      <p:ext uri="{BB962C8B-B14F-4D97-AF65-F5344CB8AC3E}">
        <p14:creationId xmlns:p14="http://schemas.microsoft.com/office/powerpoint/2010/main" val="3276590661"/>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D85D3E-C8B8-38DD-D7E6-797B6EF3E265}"/>
            </a:ext>
          </a:extLst>
        </p:cNvPr>
        <p:cNvGrpSpPr/>
        <p:nvPr/>
      </p:nvGrpSpPr>
      <p:grpSpPr>
        <a:xfrm>
          <a:off x="0" y="0"/>
          <a:ext cx="0" cy="0"/>
          <a:chOff x="0" y="0"/>
          <a:chExt cx="0" cy="0"/>
        </a:xfrm>
      </p:grpSpPr>
      <p:sp>
        <p:nvSpPr>
          <p:cNvPr id="32" name="Rectangle 31">
            <a:extLst>
              <a:ext uri="{FF2B5EF4-FFF2-40B4-BE49-F238E27FC236}">
                <a16:creationId xmlns:a16="http://schemas.microsoft.com/office/drawing/2014/main" id="{42DCAD54-69E6-BC18-BBD3-47DDBA4B2EF4}"/>
              </a:ext>
              <a:ext uri="{C183D7F6-B498-43B3-948B-1728B52AA6E4}">
                <adec:decorative xmlns:adec="http://schemas.microsoft.com/office/drawing/2017/decorative" val="1"/>
              </a:ext>
            </a:extLst>
          </p:cNvPr>
          <p:cNvSpPr/>
          <p:nvPr/>
        </p:nvSpPr>
        <p:spPr>
          <a:xfrm>
            <a:off x="0" y="1"/>
            <a:ext cx="12192000" cy="1419224"/>
          </a:xfrm>
          <a:prstGeom prst="rect">
            <a:avLst/>
          </a:prstGeom>
          <a:solidFill>
            <a:srgbClr val="115D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91F2C"/>
              </a:solidFill>
              <a:latin typeface="Segoe Sans Display"/>
            </a:endParaRPr>
          </a:p>
        </p:txBody>
      </p:sp>
      <p:sp>
        <p:nvSpPr>
          <p:cNvPr id="2" name="Title 1">
            <a:extLst>
              <a:ext uri="{FF2B5EF4-FFF2-40B4-BE49-F238E27FC236}">
                <a16:creationId xmlns:a16="http://schemas.microsoft.com/office/drawing/2014/main" id="{ADAA9245-CE3E-66F4-B487-374BC444693C}"/>
              </a:ext>
            </a:extLst>
          </p:cNvPr>
          <p:cNvSpPr>
            <a:spLocks noGrp="1"/>
          </p:cNvSpPr>
          <p:nvPr>
            <p:ph type="title"/>
          </p:nvPr>
        </p:nvSpPr>
        <p:spPr>
          <a:xfrm>
            <a:off x="588263" y="614242"/>
            <a:ext cx="11018520" cy="498598"/>
          </a:xfrm>
        </p:spPr>
        <p:txBody>
          <a:bodyPr>
            <a:spAutoFit/>
          </a:bodyPr>
          <a:lstStyle/>
          <a:p>
            <a:r>
              <a:rPr lang="en-US" sz="3600">
                <a:solidFill>
                  <a:schemeClr val="bg1"/>
                </a:solidFill>
                <a:ea typeface="+mj-ea"/>
                <a:cs typeface="+mj-cs"/>
              </a:rPr>
              <a:t>Examples of SharePoint agent use cases</a:t>
            </a:r>
          </a:p>
        </p:txBody>
      </p:sp>
      <p:sp>
        <p:nvSpPr>
          <p:cNvPr id="15" name="Text Placeholder 29">
            <a:extLst>
              <a:ext uri="{FF2B5EF4-FFF2-40B4-BE49-F238E27FC236}">
                <a16:creationId xmlns:a16="http://schemas.microsoft.com/office/drawing/2014/main" id="{2782A6B1-3638-5DEB-9B64-0FF42C53BB9C}"/>
              </a:ext>
            </a:extLst>
          </p:cNvPr>
          <p:cNvSpPr txBox="1">
            <a:spLocks/>
          </p:cNvSpPr>
          <p:nvPr/>
        </p:nvSpPr>
        <p:spPr>
          <a:xfrm>
            <a:off x="588263" y="1575056"/>
            <a:ext cx="11018520" cy="553998"/>
          </a:xfrm>
          <a:prstGeom prst="rect">
            <a:avLst/>
          </a:prstGeom>
        </p:spPr>
        <p:txBody>
          <a:bodyPr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tab pos="635000" algn="l"/>
              </a:tabLst>
              <a:defRPr/>
            </a:pPr>
            <a:r>
              <a:rPr kumimoji="0" lang="en-US" sz="1800" b="0" i="0" u="none" strike="noStrike" kern="1200" cap="none" spc="0" normalizeH="0" baseline="0" noProof="0">
                <a:ln>
                  <a:noFill/>
                </a:ln>
                <a:solidFill>
                  <a:srgbClr val="091F2C"/>
                </a:solidFill>
                <a:effectLst/>
                <a:uLnTx/>
                <a:uFillTx/>
                <a:latin typeface="Segoe Sans Display"/>
                <a:ea typeface="+mn-ea"/>
                <a:cs typeface="Segoe Sans Display" pitchFamily="2" charset="0"/>
              </a:rPr>
              <a:t>Each SharePoint site includes an agent based on the site’s content, or, with a single click, users can create and share a custom agent that accesses only the information they select.</a:t>
            </a:r>
          </a:p>
        </p:txBody>
      </p:sp>
      <p:graphicFrame>
        <p:nvGraphicFramePr>
          <p:cNvPr id="5" name="Table 4">
            <a:extLst>
              <a:ext uri="{FF2B5EF4-FFF2-40B4-BE49-F238E27FC236}">
                <a16:creationId xmlns:a16="http://schemas.microsoft.com/office/drawing/2014/main" id="{AC9455D6-C37F-9B93-0FDE-BC21D80974AA}"/>
              </a:ext>
            </a:extLst>
          </p:cNvPr>
          <p:cNvGraphicFramePr>
            <a:graphicFrameLocks noGrp="1"/>
          </p:cNvGraphicFramePr>
          <p:nvPr>
            <p:extLst>
              <p:ext uri="{D42A27DB-BD31-4B8C-83A1-F6EECF244321}">
                <p14:modId xmlns:p14="http://schemas.microsoft.com/office/powerpoint/2010/main" val="300824882"/>
              </p:ext>
            </p:extLst>
          </p:nvPr>
        </p:nvGraphicFramePr>
        <p:xfrm>
          <a:off x="601988" y="2266087"/>
          <a:ext cx="11018518" cy="4543998"/>
        </p:xfrm>
        <a:graphic>
          <a:graphicData uri="http://schemas.openxmlformats.org/drawingml/2006/table">
            <a:tbl>
              <a:tblPr firstRow="1" firstCol="1" bandRow="1">
                <a:tableStyleId>{5C22544A-7EE6-4342-B048-85BDC9FD1C3A}</a:tableStyleId>
              </a:tblPr>
              <a:tblGrid>
                <a:gridCol w="800110">
                  <a:extLst>
                    <a:ext uri="{9D8B030D-6E8A-4147-A177-3AD203B41FA5}">
                      <a16:colId xmlns:a16="http://schemas.microsoft.com/office/drawing/2014/main" val="419529123"/>
                    </a:ext>
                  </a:extLst>
                </a:gridCol>
                <a:gridCol w="1500594">
                  <a:extLst>
                    <a:ext uri="{9D8B030D-6E8A-4147-A177-3AD203B41FA5}">
                      <a16:colId xmlns:a16="http://schemas.microsoft.com/office/drawing/2014/main" val="1793691201"/>
                    </a:ext>
                  </a:extLst>
                </a:gridCol>
                <a:gridCol w="1452969">
                  <a:extLst>
                    <a:ext uri="{9D8B030D-6E8A-4147-A177-3AD203B41FA5}">
                      <a16:colId xmlns:a16="http://schemas.microsoft.com/office/drawing/2014/main" val="757685473"/>
                    </a:ext>
                  </a:extLst>
                </a:gridCol>
                <a:gridCol w="1452969">
                  <a:extLst>
                    <a:ext uri="{9D8B030D-6E8A-4147-A177-3AD203B41FA5}">
                      <a16:colId xmlns:a16="http://schemas.microsoft.com/office/drawing/2014/main" val="1936690869"/>
                    </a:ext>
                  </a:extLst>
                </a:gridCol>
                <a:gridCol w="1452969">
                  <a:extLst>
                    <a:ext uri="{9D8B030D-6E8A-4147-A177-3AD203B41FA5}">
                      <a16:colId xmlns:a16="http://schemas.microsoft.com/office/drawing/2014/main" val="717494166"/>
                    </a:ext>
                  </a:extLst>
                </a:gridCol>
                <a:gridCol w="1452969">
                  <a:extLst>
                    <a:ext uri="{9D8B030D-6E8A-4147-A177-3AD203B41FA5}">
                      <a16:colId xmlns:a16="http://schemas.microsoft.com/office/drawing/2014/main" val="2661904891"/>
                    </a:ext>
                  </a:extLst>
                </a:gridCol>
                <a:gridCol w="1452969">
                  <a:extLst>
                    <a:ext uri="{9D8B030D-6E8A-4147-A177-3AD203B41FA5}">
                      <a16:colId xmlns:a16="http://schemas.microsoft.com/office/drawing/2014/main" val="2620079248"/>
                    </a:ext>
                  </a:extLst>
                </a:gridCol>
                <a:gridCol w="1452969">
                  <a:extLst>
                    <a:ext uri="{9D8B030D-6E8A-4147-A177-3AD203B41FA5}">
                      <a16:colId xmlns:a16="http://schemas.microsoft.com/office/drawing/2014/main" val="1191445868"/>
                    </a:ext>
                  </a:extLst>
                </a:gridCol>
              </a:tblGrid>
              <a:tr h="1141280">
                <a:tc>
                  <a:txBody>
                    <a:bodyPr/>
                    <a:lstStyle/>
                    <a:p>
                      <a:endParaRPr lang="en-US"/>
                    </a:p>
                  </a:txBody>
                  <a:tcPr>
                    <a:lnL w="1270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p>
                  </a:txBody>
                  <a:tcPr>
                    <a:lnL w="63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67051948"/>
                  </a:ext>
                </a:extLst>
              </a:tr>
              <a:tr h="300251">
                <a:tc>
                  <a:txBody>
                    <a:bodyPr/>
                    <a:lstStyle/>
                    <a:p>
                      <a:endParaRPr lang="en-US" sz="1200" spc="0">
                        <a:solidFill>
                          <a:schemeClr val="accent1"/>
                        </a:solidFill>
                        <a:latin typeface="+mj-lt"/>
                      </a:endParaRPr>
                    </a:p>
                  </a:txBody>
                  <a:tcPr anchor="ctr">
                    <a:lnL w="1270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rtl="0" eaLnBrk="1" fontAlgn="auto" latinLnBrk="0" hangingPunct="1">
                        <a:lnSpc>
                          <a:spcPct val="100000"/>
                        </a:lnSpc>
                        <a:spcBef>
                          <a:spcPts val="0"/>
                        </a:spcBef>
                        <a:spcAft>
                          <a:spcPts val="0"/>
                        </a:spcAft>
                        <a:buClrTx/>
                        <a:buSzTx/>
                        <a:buFontTx/>
                        <a:buNone/>
                      </a:pPr>
                      <a:r>
                        <a:rPr lang="en-US" sz="1200" b="0" u="none" spc="0" dirty="0">
                          <a:ln w="3175">
                            <a:noFill/>
                          </a:ln>
                          <a:solidFill>
                            <a:schemeClr val="accent3"/>
                          </a:solidFill>
                          <a:latin typeface="+mj-lt"/>
                          <a:ea typeface="+mj-ea"/>
                          <a:cs typeface="+mj-cs"/>
                          <a:hlinkClick r:id="" action="ppaction://noaction">
                            <a:extLst>
                              <a:ext uri="{A12FA001-AC4F-418D-AE19-62706E023703}">
                                <ahyp:hlinkClr xmlns:ahyp="http://schemas.microsoft.com/office/drawing/2018/hyperlinkcolor" val="tx"/>
                              </a:ext>
                            </a:extLst>
                          </a:hlinkClick>
                        </a:rPr>
                        <a:t>Customer Service</a:t>
                      </a:r>
                      <a:endParaRPr lang="en-US" sz="1200" b="0" u="none" spc="0" dirty="0">
                        <a:ln w="3175">
                          <a:noFill/>
                        </a:ln>
                        <a:solidFill>
                          <a:schemeClr val="accent3"/>
                        </a:solidFill>
                        <a:latin typeface="+mj-lt"/>
                        <a:ea typeface="+mj-ea"/>
                        <a:cs typeface="+mj-cs"/>
                      </a:endParaRP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lang="en-US" sz="1200" b="0" spc="0" dirty="0">
                          <a:ln w="3175">
                            <a:noFill/>
                          </a:ln>
                          <a:solidFill>
                            <a:schemeClr val="accent3"/>
                          </a:solidFill>
                          <a:latin typeface="+mj-lt"/>
                          <a:ea typeface="+mj-ea"/>
                          <a:cs typeface="+mj-cs"/>
                          <a:hlinkClick r:id="rId2" action="ppaction://hlinksldjump">
                            <a:extLst>
                              <a:ext uri="{A12FA001-AC4F-418D-AE19-62706E023703}">
                                <ahyp:hlinkClr xmlns:ahyp="http://schemas.microsoft.com/office/drawing/2018/hyperlinkcolor" val="tx"/>
                              </a:ext>
                            </a:extLst>
                          </a:hlinkClick>
                        </a:rPr>
                        <a:t>Sales</a:t>
                      </a:r>
                      <a:endParaRPr lang="en-US" sz="1200" b="0" spc="0" dirty="0">
                        <a:solidFill>
                          <a:schemeClr val="accent3"/>
                        </a:solidFill>
                        <a:latin typeface="+mj-lt"/>
                        <a:ea typeface="+mj-ea"/>
                        <a:cs typeface="+mj-cs"/>
                      </a:endParaRP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lang="en-US" sz="1200" b="0" spc="0" dirty="0">
                          <a:ln w="3175">
                            <a:noFill/>
                          </a:ln>
                          <a:solidFill>
                            <a:schemeClr val="accent3"/>
                          </a:solidFill>
                          <a:latin typeface="+mj-lt"/>
                          <a:ea typeface="+mj-ea"/>
                          <a:cs typeface="+mj-cs"/>
                          <a:hlinkClick r:id="rId3" action="ppaction://hlinksldjump">
                            <a:extLst>
                              <a:ext uri="{A12FA001-AC4F-418D-AE19-62706E023703}">
                                <ahyp:hlinkClr xmlns:ahyp="http://schemas.microsoft.com/office/drawing/2018/hyperlinkcolor" val="tx"/>
                              </a:ext>
                            </a:extLst>
                          </a:hlinkClick>
                        </a:rPr>
                        <a:t>Finance</a:t>
                      </a:r>
                      <a:endParaRPr lang="en-US" sz="1200" b="0" spc="0" dirty="0">
                        <a:ln w="3175">
                          <a:noFill/>
                        </a:ln>
                        <a:solidFill>
                          <a:schemeClr val="accent3"/>
                        </a:solidFill>
                        <a:latin typeface="+mj-lt"/>
                        <a:ea typeface="+mj-ea"/>
                        <a:cs typeface="+mj-cs"/>
                      </a:endParaRP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lang="en-US" sz="1200" b="0" spc="0" dirty="0">
                          <a:ln w="3175">
                            <a:noFill/>
                          </a:ln>
                          <a:solidFill>
                            <a:schemeClr val="accent3"/>
                          </a:solidFill>
                          <a:latin typeface="+mj-lt"/>
                          <a:ea typeface="+mj-ea"/>
                          <a:cs typeface="+mj-cs"/>
                          <a:hlinkClick r:id="rId4" action="ppaction://hlinksldjump">
                            <a:extLst>
                              <a:ext uri="{A12FA001-AC4F-418D-AE19-62706E023703}">
                                <ahyp:hlinkClr xmlns:ahyp="http://schemas.microsoft.com/office/drawing/2018/hyperlinkcolor" val="tx"/>
                              </a:ext>
                            </a:extLst>
                          </a:hlinkClick>
                        </a:rPr>
                        <a:t>Marketing</a:t>
                      </a:r>
                      <a:endParaRPr lang="en-US" sz="1200" b="0" spc="0" dirty="0">
                        <a:solidFill>
                          <a:schemeClr val="accent3"/>
                        </a:solidFill>
                        <a:latin typeface="+mj-lt"/>
                        <a:ea typeface="+mj-ea"/>
                        <a:cs typeface="+mj-cs"/>
                      </a:endParaRP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lang="en-US" sz="1200" b="0" spc="0" dirty="0">
                          <a:ln w="3175">
                            <a:noFill/>
                          </a:ln>
                          <a:solidFill>
                            <a:schemeClr val="accent3"/>
                          </a:solidFill>
                          <a:latin typeface="+mj-lt"/>
                          <a:ea typeface="+mj-ea"/>
                          <a:cs typeface="+mj-cs"/>
                          <a:hlinkClick r:id="rId5" action="ppaction://hlinksldjump">
                            <a:extLst>
                              <a:ext uri="{A12FA001-AC4F-418D-AE19-62706E023703}">
                                <ahyp:hlinkClr xmlns:ahyp="http://schemas.microsoft.com/office/drawing/2018/hyperlinkcolor" val="tx"/>
                              </a:ext>
                            </a:extLst>
                          </a:hlinkClick>
                        </a:rPr>
                        <a:t>HR</a:t>
                      </a:r>
                      <a:endParaRPr lang="en-US" sz="1200" b="0" spc="0" dirty="0">
                        <a:ln w="3175">
                          <a:noFill/>
                        </a:ln>
                        <a:solidFill>
                          <a:schemeClr val="accent3"/>
                        </a:solidFill>
                        <a:latin typeface="+mj-lt"/>
                        <a:ea typeface="+mj-ea"/>
                        <a:cs typeface="+mj-cs"/>
                      </a:endParaRP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lang="en-US" sz="1200" b="0" spc="0" dirty="0">
                          <a:ln w="3175">
                            <a:noFill/>
                          </a:ln>
                          <a:solidFill>
                            <a:schemeClr val="accent3"/>
                          </a:solidFill>
                          <a:latin typeface="+mj-lt"/>
                          <a:ea typeface="+mj-ea"/>
                          <a:cs typeface="+mj-cs"/>
                          <a:hlinkClick r:id="" action="ppaction://noaction">
                            <a:extLst>
                              <a:ext uri="{A12FA001-AC4F-418D-AE19-62706E023703}">
                                <ahyp:hlinkClr xmlns:ahyp="http://schemas.microsoft.com/office/drawing/2018/hyperlinkcolor" val="tx"/>
                              </a:ext>
                            </a:extLst>
                          </a:hlinkClick>
                        </a:rPr>
                        <a:t>Legal</a:t>
                      </a:r>
                      <a:endParaRPr lang="en-US" sz="1200" b="0" spc="0" dirty="0">
                        <a:ln w="3175">
                          <a:noFill/>
                        </a:ln>
                        <a:solidFill>
                          <a:schemeClr val="accent3"/>
                        </a:solidFill>
                        <a:latin typeface="+mj-lt"/>
                        <a:ea typeface="+mj-ea"/>
                        <a:cs typeface="+mj-cs"/>
                      </a:endParaRPr>
                    </a:p>
                  </a:txBody>
                  <a:tcPr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lang="en-US" sz="1200" b="0" spc="0" dirty="0">
                          <a:ln w="3175">
                            <a:noFill/>
                          </a:ln>
                          <a:solidFill>
                            <a:schemeClr val="accent3"/>
                          </a:solidFill>
                          <a:latin typeface="+mj-lt"/>
                          <a:ea typeface="+mj-ea"/>
                          <a:cs typeface="+mj-cs"/>
                          <a:hlinkClick r:id="" action="ppaction://noaction">
                            <a:extLst>
                              <a:ext uri="{A12FA001-AC4F-418D-AE19-62706E023703}">
                                <ahyp:hlinkClr xmlns:ahyp="http://schemas.microsoft.com/office/drawing/2018/hyperlinkcolor" val="tx"/>
                              </a:ext>
                            </a:extLst>
                          </a:hlinkClick>
                        </a:rPr>
                        <a:t>IT</a:t>
                      </a:r>
                      <a:endParaRPr lang="en-US" sz="1200" b="0" spc="0" dirty="0">
                        <a:ln w="3175">
                          <a:noFill/>
                        </a:ln>
                        <a:solidFill>
                          <a:schemeClr val="accent3"/>
                        </a:solidFill>
                        <a:latin typeface="+mj-lt"/>
                        <a:ea typeface="+mj-ea"/>
                        <a:cs typeface="+mj-cs"/>
                      </a:endParaRPr>
                    </a:p>
                  </a:txBody>
                  <a:tcPr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15780946"/>
                  </a:ext>
                </a:extLst>
              </a:tr>
              <a:tr h="1187757">
                <a:tc>
                  <a:txBody>
                    <a:bodyPr/>
                    <a:lstStyle/>
                    <a:p>
                      <a:pPr marL="0" marR="0" lvl="0" indent="0" algn="l" defTabSz="932742" rtl="0" eaLnBrk="1" fontAlgn="auto" latinLnBrk="0" hangingPunct="1">
                        <a:lnSpc>
                          <a:spcPct val="100000"/>
                        </a:lnSpc>
                        <a:spcBef>
                          <a:spcPts val="300"/>
                        </a:spcBef>
                        <a:spcAft>
                          <a:spcPts val="0"/>
                        </a:spcAft>
                        <a:buClrTx/>
                        <a:buSzTx/>
                        <a:buFontTx/>
                        <a:buNone/>
                        <a:tabLst/>
                        <a:defRPr/>
                      </a:pPr>
                      <a:r>
                        <a:rPr kumimoji="0" lang="en-US" sz="1100" b="0" i="0" u="none" strike="noStrike" kern="1200" cap="none" spc="0" normalizeH="0" baseline="0" noProof="0">
                          <a:ln>
                            <a:noFill/>
                          </a:ln>
                          <a:solidFill>
                            <a:schemeClr val="tx1"/>
                          </a:solidFill>
                          <a:effectLst/>
                          <a:uLnTx/>
                          <a:uFillTx/>
                          <a:latin typeface="+mj-lt"/>
                          <a:ea typeface="+mj-ea"/>
                          <a:cs typeface="+mj-cs"/>
                        </a:rPr>
                        <a:t>Example agents</a:t>
                      </a:r>
                    </a:p>
                  </a:txBody>
                  <a:tcPr>
                    <a:lnL w="1270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36525" marR="0" lvl="0" indent="-136525" algn="l" defTabSz="932742"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en-US" sz="1100" spc="0">
                          <a:solidFill>
                            <a:schemeClr val="tx1"/>
                          </a:solidFill>
                          <a:latin typeface="+mn-lt"/>
                          <a:ea typeface="+mn-ea"/>
                          <a:cs typeface="+mn-cs"/>
                        </a:rPr>
                        <a:t>Service knowledge base</a:t>
                      </a:r>
                    </a:p>
                    <a:p>
                      <a:pPr marL="136525" marR="0" lvl="0" indent="-136525" algn="l" defTabSz="932742"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en-US" sz="1100" spc="0">
                          <a:solidFill>
                            <a:schemeClr val="tx1"/>
                          </a:solidFill>
                          <a:latin typeface="+mn-lt"/>
                          <a:ea typeface="+mn-ea"/>
                          <a:cs typeface="+mn-cs"/>
                        </a:rPr>
                        <a:t>Service Q&amp;A</a:t>
                      </a: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36525" marR="0" lvl="0" indent="-136525" algn="l" defTabSz="932742"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en-US" sz="1100" strike="noStrike" spc="0">
                          <a:solidFill>
                            <a:schemeClr val="tx1"/>
                          </a:solidFill>
                          <a:latin typeface="+mn-lt"/>
                          <a:ea typeface="+mn-ea"/>
                          <a:cs typeface="+mn-cs"/>
                        </a:rPr>
                        <a:t>Product catalog</a:t>
                      </a:r>
                    </a:p>
                    <a:p>
                      <a:pPr marL="136525" marR="0" lvl="0" indent="-136525" algn="l" defTabSz="932742"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en-US" sz="1100" strike="noStrike" spc="0">
                          <a:solidFill>
                            <a:schemeClr val="tx1"/>
                          </a:solidFill>
                          <a:latin typeface="+mn-lt"/>
                          <a:ea typeface="+mn-ea"/>
                          <a:cs typeface="+mn-cs"/>
                        </a:rPr>
                        <a:t>Proposal templates</a:t>
                      </a: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36525" marR="0" lvl="0" indent="-136525" algn="l" defTabSz="932742"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en-US" sz="1100" spc="0">
                          <a:solidFill>
                            <a:schemeClr val="tx1"/>
                          </a:solidFill>
                          <a:latin typeface="+mn-lt"/>
                          <a:ea typeface="+mn-ea"/>
                          <a:cs typeface="+mn-cs"/>
                        </a:rPr>
                        <a:t>Accounting </a:t>
                      </a:r>
                      <a:br>
                        <a:rPr lang="en-US" sz="1100" spc="0">
                          <a:solidFill>
                            <a:srgbClr val="091F2C"/>
                          </a:solidFill>
                          <a:latin typeface="+mn-lt"/>
                          <a:ea typeface="+mn-ea"/>
                          <a:cs typeface="+mn-cs"/>
                        </a:rPr>
                      </a:br>
                      <a:r>
                        <a:rPr lang="en-US" sz="1100" spc="0">
                          <a:solidFill>
                            <a:schemeClr val="tx1"/>
                          </a:solidFill>
                          <a:latin typeface="+mn-lt"/>
                          <a:ea typeface="+mn-ea"/>
                          <a:cs typeface="+mn-cs"/>
                        </a:rPr>
                        <a:t>policy Q&amp;A</a:t>
                      </a:r>
                    </a:p>
                    <a:p>
                      <a:pPr marL="136525" marR="0" lvl="0" indent="-136525" algn="l" defTabSz="932742"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en-US" sz="1100" spc="0">
                          <a:solidFill>
                            <a:schemeClr val="tx1"/>
                          </a:solidFill>
                          <a:latin typeface="+mn-lt"/>
                          <a:ea typeface="+mn-ea"/>
                          <a:cs typeface="+mn-cs"/>
                        </a:rPr>
                        <a:t>Expenses Q&amp;A</a:t>
                      </a: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36525" marR="0" lvl="0" indent="-136525" algn="l" defTabSz="932742"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en-US" sz="1100" spc="0">
                          <a:solidFill>
                            <a:schemeClr val="tx1"/>
                          </a:solidFill>
                          <a:latin typeface="+mn-lt"/>
                          <a:ea typeface="+mn-ea"/>
                          <a:cs typeface="+mn-cs"/>
                        </a:rPr>
                        <a:t>Brand guidelines</a:t>
                      </a:r>
                    </a:p>
                    <a:p>
                      <a:pPr marL="136525" marR="0" lvl="0" indent="-136525" algn="l" defTabSz="932742"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en-US" sz="1100" spc="0">
                          <a:solidFill>
                            <a:schemeClr val="tx1"/>
                          </a:solidFill>
                          <a:latin typeface="+mn-lt"/>
                          <a:ea typeface="+mn-ea"/>
                          <a:cs typeface="+mn-cs"/>
                        </a:rPr>
                        <a:t>Audience personas</a:t>
                      </a:r>
                    </a:p>
                    <a:p>
                      <a:pPr marL="136525" marR="0" lvl="0" indent="-136525" algn="l" defTabSz="932742"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en-US" sz="1100" spc="0">
                          <a:solidFill>
                            <a:schemeClr val="tx1"/>
                          </a:solidFill>
                          <a:latin typeface="+mn-lt"/>
                          <a:ea typeface="+mn-ea"/>
                          <a:cs typeface="+mn-cs"/>
                        </a:rPr>
                        <a:t>Product feedback analysis</a:t>
                      </a: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36525" marR="0" lvl="0" indent="-136525" algn="l" defTabSz="932742"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en-US" sz="1100" kern="1200" spc="0">
                          <a:solidFill>
                            <a:schemeClr val="tx1"/>
                          </a:solidFill>
                          <a:latin typeface="+mn-lt"/>
                          <a:ea typeface="+mn-ea"/>
                          <a:cs typeface="+mn-cs"/>
                        </a:rPr>
                        <a:t>Employee onboarding</a:t>
                      </a:r>
                    </a:p>
                    <a:p>
                      <a:pPr marL="136525" marR="0" lvl="0" indent="-136525" algn="l" defTabSz="932742"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en-US" sz="1100" kern="1200" spc="0">
                          <a:solidFill>
                            <a:schemeClr val="tx1"/>
                          </a:solidFill>
                          <a:latin typeface="+mn-lt"/>
                          <a:ea typeface="+mn-ea"/>
                          <a:cs typeface="+mn-cs"/>
                        </a:rPr>
                        <a:t>Policy Q&amp;A</a:t>
                      </a: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36525" indent="-136525" algn="l">
                        <a:spcBef>
                          <a:spcPts val="300"/>
                        </a:spcBef>
                        <a:buFont typeface="Arial" panose="020B0604020202020204" pitchFamily="34" charset="0"/>
                        <a:buChar char="•"/>
                      </a:pPr>
                      <a:r>
                        <a:rPr lang="en-US" sz="1100" spc="0">
                          <a:solidFill>
                            <a:schemeClr val="tx1"/>
                          </a:solidFill>
                          <a:latin typeface="+mn-lt"/>
                          <a:ea typeface="+mn-ea"/>
                          <a:cs typeface="+mn-cs"/>
                        </a:rPr>
                        <a:t>Regulatory Q&amp;A</a:t>
                      </a:r>
                    </a:p>
                    <a:p>
                      <a:pPr marL="136525" indent="-136525" algn="l">
                        <a:spcBef>
                          <a:spcPts val="300"/>
                        </a:spcBef>
                        <a:buFont typeface="Arial" panose="020B0604020202020204" pitchFamily="34" charset="0"/>
                        <a:buChar char="•"/>
                      </a:pPr>
                      <a:r>
                        <a:rPr lang="en-US" sz="1100" spc="0">
                          <a:solidFill>
                            <a:schemeClr val="tx1"/>
                          </a:solidFill>
                          <a:latin typeface="+mn-lt"/>
                          <a:ea typeface="+mn-ea"/>
                          <a:cs typeface="+mn-cs"/>
                        </a:rPr>
                        <a:t>Contract templates</a:t>
                      </a: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36525" marR="0" lvl="0" indent="-136525" algn="l" defTabSz="932742"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en-US" sz="1100" spc="0">
                          <a:solidFill>
                            <a:schemeClr val="tx1"/>
                          </a:solidFill>
                          <a:latin typeface="+mn-lt"/>
                          <a:ea typeface="+mn-ea"/>
                          <a:cs typeface="+mn-cs"/>
                        </a:rPr>
                        <a:t>IT knowledge base</a:t>
                      </a:r>
                    </a:p>
                    <a:p>
                      <a:pPr marL="136525" marR="0" lvl="0" indent="-136525" algn="l" defTabSz="932742"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en-US" sz="1100" spc="0">
                          <a:solidFill>
                            <a:schemeClr val="tx1"/>
                          </a:solidFill>
                          <a:latin typeface="+mn-lt"/>
                          <a:ea typeface="+mn-ea"/>
                          <a:cs typeface="+mn-cs"/>
                        </a:rPr>
                        <a:t>Service Q&amp;A</a:t>
                      </a:r>
                    </a:p>
                  </a:txBody>
                  <a:tcP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45874527"/>
                  </a:ext>
                </a:extLst>
              </a:tr>
              <a:tr h="567881">
                <a:tc>
                  <a:txBody>
                    <a:bodyPr/>
                    <a:lstStyle/>
                    <a:p>
                      <a:pPr marL="0" marR="0" lvl="0" indent="0" algn="l" defTabSz="932742" rtl="0" eaLnBrk="1" fontAlgn="auto" latinLnBrk="0" hangingPunct="1">
                        <a:lnSpc>
                          <a:spcPct val="100000"/>
                        </a:lnSpc>
                        <a:spcBef>
                          <a:spcPts val="300"/>
                        </a:spcBef>
                        <a:spcAft>
                          <a:spcPts val="0"/>
                        </a:spcAft>
                        <a:buClrTx/>
                        <a:buSzTx/>
                        <a:buFontTx/>
                        <a:buNone/>
                        <a:tabLst/>
                        <a:defRPr/>
                      </a:pPr>
                      <a:r>
                        <a:rPr kumimoji="0" lang="en-US" sz="1100" b="0" i="0" u="none" strike="noStrike" kern="1200" cap="none" spc="0" normalizeH="0" baseline="0" noProof="0">
                          <a:ln>
                            <a:noFill/>
                          </a:ln>
                          <a:solidFill>
                            <a:schemeClr val="tx1"/>
                          </a:solidFill>
                          <a:effectLst/>
                          <a:uLnTx/>
                          <a:uFillTx/>
                          <a:latin typeface="+mj-lt"/>
                          <a:ea typeface="+mj-ea"/>
                          <a:cs typeface="+mj-cs"/>
                        </a:rPr>
                        <a:t>KPIs</a:t>
                      </a:r>
                    </a:p>
                  </a:txBody>
                  <a:tcPr>
                    <a:lnL w="1270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32742" rtl="0" eaLnBrk="1" fontAlgn="auto" latinLnBrk="0" hangingPunct="1">
                        <a:lnSpc>
                          <a:spcPct val="100000"/>
                        </a:lnSpc>
                        <a:spcBef>
                          <a:spcPts val="300"/>
                        </a:spcBef>
                        <a:spcAft>
                          <a:spcPts val="0"/>
                        </a:spcAft>
                        <a:buClrTx/>
                        <a:buSzTx/>
                        <a:buFontTx/>
                        <a:buNone/>
                        <a:tabLst/>
                        <a:defRPr/>
                      </a:pPr>
                      <a:r>
                        <a:rPr lang="en-US" sz="1100" spc="0">
                          <a:solidFill>
                            <a:schemeClr val="tx1"/>
                          </a:solidFill>
                          <a:latin typeface="+mn-lt"/>
                          <a:ea typeface="+mn-ea"/>
                          <a:cs typeface="+mn-cs"/>
                        </a:rPr>
                        <a:t>Lower average resolution time (ART)</a:t>
                      </a: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32742" rtl="0" eaLnBrk="1" fontAlgn="auto" latinLnBrk="0" hangingPunct="1">
                        <a:lnSpc>
                          <a:spcPct val="100000"/>
                        </a:lnSpc>
                        <a:spcBef>
                          <a:spcPts val="300"/>
                        </a:spcBef>
                        <a:spcAft>
                          <a:spcPts val="0"/>
                        </a:spcAft>
                        <a:buClrTx/>
                        <a:buSzTx/>
                        <a:buFontTx/>
                        <a:buNone/>
                        <a:tabLst/>
                        <a:defRPr/>
                      </a:pPr>
                      <a:r>
                        <a:rPr lang="en-US" sz="1100" kern="1200" spc="0">
                          <a:solidFill>
                            <a:schemeClr val="tx1"/>
                          </a:solidFill>
                          <a:latin typeface="+mn-lt"/>
                          <a:ea typeface="+mn-ea"/>
                          <a:cs typeface="+mn-cs"/>
                        </a:rPr>
                        <a:t>Increase sales conversation rate</a:t>
                      </a:r>
                      <a:endParaRPr lang="en-US" sz="1100" strike="sngStrike" spc="0">
                        <a:solidFill>
                          <a:schemeClr val="tx1"/>
                        </a:solidFill>
                        <a:latin typeface="+mn-lt"/>
                        <a:ea typeface="+mn-ea"/>
                        <a:cs typeface="+mn-cs"/>
                      </a:endParaRP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32742" rtl="0" eaLnBrk="1" fontAlgn="auto" latinLnBrk="0" hangingPunct="1">
                        <a:lnSpc>
                          <a:spcPct val="100000"/>
                        </a:lnSpc>
                        <a:spcBef>
                          <a:spcPts val="300"/>
                        </a:spcBef>
                        <a:spcAft>
                          <a:spcPts val="0"/>
                        </a:spcAft>
                        <a:buClrTx/>
                        <a:buSzTx/>
                        <a:buFontTx/>
                        <a:buNone/>
                        <a:tabLst/>
                        <a:defRPr/>
                      </a:pPr>
                      <a:r>
                        <a:rPr lang="en-US" sz="1100" kern="1200" spc="0">
                          <a:solidFill>
                            <a:schemeClr val="tx1"/>
                          </a:solidFill>
                          <a:latin typeface="+mn-lt"/>
                          <a:ea typeface="+mn-ea"/>
                          <a:cs typeface="+mn-cs"/>
                        </a:rPr>
                        <a:t>Lower analysis </a:t>
                      </a:r>
                      <a:br>
                        <a:rPr lang="en-US" sz="1100" kern="1200" spc="0">
                          <a:solidFill>
                            <a:srgbClr val="091F2C"/>
                          </a:solidFill>
                          <a:latin typeface="+mn-lt"/>
                          <a:ea typeface="+mn-ea"/>
                          <a:cs typeface="+mn-cs"/>
                        </a:rPr>
                      </a:br>
                      <a:r>
                        <a:rPr lang="en-US" sz="1100" kern="1200" spc="0">
                          <a:solidFill>
                            <a:schemeClr val="tx1"/>
                          </a:solidFill>
                          <a:latin typeface="+mn-lt"/>
                          <a:ea typeface="+mn-ea"/>
                          <a:cs typeface="+mn-cs"/>
                        </a:rPr>
                        <a:t>cycle time</a:t>
                      </a:r>
                      <a:endParaRPr lang="en-US" sz="1100" spc="0">
                        <a:solidFill>
                          <a:schemeClr val="tx1"/>
                        </a:solidFill>
                        <a:latin typeface="+mn-lt"/>
                        <a:ea typeface="+mn-ea"/>
                        <a:cs typeface="+mn-cs"/>
                      </a:endParaRP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32742" rtl="0" eaLnBrk="1" fontAlgn="auto" latinLnBrk="0" hangingPunct="1">
                        <a:lnSpc>
                          <a:spcPct val="100000"/>
                        </a:lnSpc>
                        <a:spcBef>
                          <a:spcPts val="300"/>
                        </a:spcBef>
                        <a:spcAft>
                          <a:spcPts val="0"/>
                        </a:spcAft>
                        <a:buClrTx/>
                        <a:buSzTx/>
                        <a:buFontTx/>
                        <a:buNone/>
                        <a:tabLst/>
                        <a:defRPr/>
                      </a:pPr>
                      <a:r>
                        <a:rPr lang="en-US" sz="1100" kern="1200" spc="0">
                          <a:solidFill>
                            <a:schemeClr val="tx1"/>
                          </a:solidFill>
                          <a:latin typeface="+mn-lt"/>
                          <a:ea typeface="+mn-ea"/>
                          <a:cs typeface="+mn-cs"/>
                        </a:rPr>
                        <a:t>Decrease time </a:t>
                      </a:r>
                      <a:br>
                        <a:rPr lang="en-US" sz="1100" kern="1200" spc="0">
                          <a:solidFill>
                            <a:srgbClr val="091F2C"/>
                          </a:solidFill>
                          <a:latin typeface="+mn-lt"/>
                          <a:ea typeface="+mn-ea"/>
                          <a:cs typeface="+mn-cs"/>
                        </a:rPr>
                      </a:br>
                      <a:r>
                        <a:rPr lang="en-US" sz="1100" kern="1200" spc="0">
                          <a:solidFill>
                            <a:schemeClr val="tx1"/>
                          </a:solidFill>
                          <a:latin typeface="+mn-lt"/>
                          <a:ea typeface="+mn-ea"/>
                          <a:cs typeface="+mn-cs"/>
                        </a:rPr>
                        <a:t>to market</a:t>
                      </a:r>
                      <a:endParaRPr lang="en-US" sz="1100" spc="0">
                        <a:solidFill>
                          <a:schemeClr val="tx1"/>
                        </a:solidFill>
                        <a:latin typeface="+mn-lt"/>
                        <a:ea typeface="+mn-ea"/>
                        <a:cs typeface="+mn-cs"/>
                      </a:endParaRP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32742" rtl="0" eaLnBrk="1" fontAlgn="auto" latinLnBrk="0" hangingPunct="1">
                        <a:lnSpc>
                          <a:spcPct val="100000"/>
                        </a:lnSpc>
                        <a:spcBef>
                          <a:spcPts val="300"/>
                        </a:spcBef>
                        <a:spcAft>
                          <a:spcPts val="0"/>
                        </a:spcAft>
                        <a:buClrTx/>
                        <a:buSzTx/>
                        <a:buFontTx/>
                        <a:buNone/>
                        <a:tabLst/>
                        <a:defRPr/>
                      </a:pPr>
                      <a:r>
                        <a:rPr lang="en-US" sz="1100" spc="0">
                          <a:solidFill>
                            <a:schemeClr val="tx1"/>
                          </a:solidFill>
                          <a:latin typeface="+mn-lt"/>
                          <a:ea typeface="+mn-ea"/>
                          <a:cs typeface="+mn-cs"/>
                        </a:rPr>
                        <a:t>Reduce </a:t>
                      </a:r>
                      <a:br>
                        <a:rPr lang="en-US" sz="1100" spc="0">
                          <a:solidFill>
                            <a:srgbClr val="091F2C"/>
                          </a:solidFill>
                          <a:latin typeface="+mn-lt"/>
                          <a:ea typeface="+mn-ea"/>
                          <a:cs typeface="+mn-cs"/>
                        </a:rPr>
                      </a:br>
                      <a:r>
                        <a:rPr lang="en-US" sz="1100" spc="0">
                          <a:solidFill>
                            <a:schemeClr val="tx1"/>
                          </a:solidFill>
                          <a:latin typeface="+mn-lt"/>
                          <a:ea typeface="+mn-ea"/>
                          <a:cs typeface="+mn-cs"/>
                        </a:rPr>
                        <a:t>onboarding time</a:t>
                      </a:r>
                      <a:endParaRPr lang="en-US" sz="1100" kern="1200" spc="0">
                        <a:solidFill>
                          <a:schemeClr val="tx1"/>
                        </a:solidFill>
                        <a:latin typeface="+mn-lt"/>
                        <a:ea typeface="+mn-ea"/>
                        <a:cs typeface="+mn-cs"/>
                      </a:endParaRP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spcBef>
                          <a:spcPts val="300"/>
                        </a:spcBef>
                      </a:pPr>
                      <a:r>
                        <a:rPr lang="en-US" sz="1100" spc="0">
                          <a:solidFill>
                            <a:schemeClr val="tx1"/>
                          </a:solidFill>
                          <a:latin typeface="+mn-lt"/>
                          <a:ea typeface="+mn-ea"/>
                          <a:cs typeface="+mn-cs"/>
                        </a:rPr>
                        <a:t>Improve contract consistency and review time</a:t>
                      </a: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32742" rtl="0" eaLnBrk="1" fontAlgn="auto" latinLnBrk="0" hangingPunct="1">
                        <a:lnSpc>
                          <a:spcPct val="100000"/>
                        </a:lnSpc>
                        <a:spcBef>
                          <a:spcPts val="300"/>
                        </a:spcBef>
                        <a:spcAft>
                          <a:spcPts val="0"/>
                        </a:spcAft>
                        <a:buClrTx/>
                        <a:buSzTx/>
                        <a:buFontTx/>
                        <a:buNone/>
                        <a:tabLst/>
                        <a:defRPr/>
                      </a:pPr>
                      <a:r>
                        <a:rPr lang="en-US" sz="1100" spc="0">
                          <a:solidFill>
                            <a:schemeClr val="tx1"/>
                          </a:solidFill>
                          <a:latin typeface="+mn-lt"/>
                          <a:ea typeface="+mn-ea"/>
                          <a:cs typeface="+mn-cs"/>
                        </a:rPr>
                        <a:t>Increase user satisfaction score</a:t>
                      </a:r>
                    </a:p>
                  </a:txBody>
                  <a:tcP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99596279"/>
                  </a:ext>
                </a:extLst>
              </a:tr>
              <a:tr h="1320350">
                <a:tc>
                  <a:txBody>
                    <a:bodyPr/>
                    <a:lstStyle/>
                    <a:p>
                      <a:pPr marL="0" marR="0" lvl="0" indent="0" algn="l" defTabSz="932742" rtl="0" eaLnBrk="1" fontAlgn="auto" latinLnBrk="0" hangingPunct="1">
                        <a:lnSpc>
                          <a:spcPct val="100000"/>
                        </a:lnSpc>
                        <a:spcBef>
                          <a:spcPts val="300"/>
                        </a:spcBef>
                        <a:spcAft>
                          <a:spcPts val="0"/>
                        </a:spcAft>
                        <a:buClrTx/>
                        <a:buSzTx/>
                        <a:buFontTx/>
                        <a:buNone/>
                        <a:tabLst/>
                        <a:defRPr/>
                      </a:pPr>
                      <a:r>
                        <a:rPr kumimoji="0" lang="en-US" sz="1100" b="0" i="0" u="none" strike="noStrike" kern="1200" cap="none" spc="0" normalizeH="0" baseline="0" noProof="0">
                          <a:ln>
                            <a:noFill/>
                          </a:ln>
                          <a:solidFill>
                            <a:schemeClr val="tx1"/>
                          </a:solidFill>
                          <a:effectLst/>
                          <a:uLnTx/>
                          <a:uFillTx/>
                          <a:latin typeface="+mj-lt"/>
                          <a:ea typeface="+mj-ea"/>
                          <a:cs typeface="+mj-cs"/>
                        </a:rPr>
                        <a:t>How </a:t>
                      </a:r>
                      <a:br>
                        <a:rPr kumimoji="0" lang="en-US" sz="1100" b="0" i="0" u="none" strike="noStrike" kern="1200" cap="none" spc="0" normalizeH="0" baseline="0" noProof="0">
                          <a:ln>
                            <a:noFill/>
                          </a:ln>
                          <a:solidFill>
                            <a:srgbClr val="091F2C"/>
                          </a:solidFill>
                          <a:effectLst/>
                          <a:uLnTx/>
                          <a:uFillTx/>
                          <a:latin typeface="+mj-lt"/>
                          <a:ea typeface="+mj-ea"/>
                          <a:cs typeface="+mj-cs"/>
                        </a:rPr>
                      </a:br>
                      <a:r>
                        <a:rPr kumimoji="0" lang="en-US" sz="1100" b="0" i="0" u="none" strike="noStrike" kern="1200" cap="none" spc="0" normalizeH="0" baseline="0" noProof="0">
                          <a:ln>
                            <a:noFill/>
                          </a:ln>
                          <a:solidFill>
                            <a:schemeClr val="tx1"/>
                          </a:solidFill>
                          <a:effectLst/>
                          <a:uLnTx/>
                          <a:uFillTx/>
                          <a:latin typeface="+mj-lt"/>
                          <a:ea typeface="+mj-ea"/>
                          <a:cs typeface="+mj-cs"/>
                        </a:rPr>
                        <a:t>a</a:t>
                      </a:r>
                      <a:r>
                        <a:rPr lang="en-US" sz="1100" b="0" i="0" u="none" strike="noStrike" kern="1200" cap="none" spc="0" normalizeH="0" baseline="0" noProof="0">
                          <a:ln>
                            <a:noFill/>
                          </a:ln>
                          <a:solidFill>
                            <a:schemeClr val="tx1"/>
                          </a:solidFill>
                          <a:effectLst/>
                          <a:uLnTx/>
                          <a:uFillTx/>
                          <a:latin typeface="+mj-lt"/>
                          <a:ea typeface="+mj-ea"/>
                          <a:cs typeface="+mj-cs"/>
                        </a:rPr>
                        <a:t>gents</a:t>
                      </a:r>
                      <a:r>
                        <a:rPr kumimoji="0" lang="en-US" sz="1100" b="0" i="0" u="none" strike="noStrike" kern="1200" cap="none" spc="0" normalizeH="0" baseline="0" noProof="0">
                          <a:ln>
                            <a:noFill/>
                          </a:ln>
                          <a:solidFill>
                            <a:schemeClr val="tx1"/>
                          </a:solidFill>
                          <a:effectLst/>
                          <a:uLnTx/>
                          <a:uFillTx/>
                          <a:latin typeface="+mj-lt"/>
                          <a:ea typeface="+mj-ea"/>
                          <a:cs typeface="+mj-cs"/>
                        </a:rPr>
                        <a:t> </a:t>
                      </a:r>
                      <a:br>
                        <a:rPr kumimoji="0" lang="en-US" sz="1100" b="0" i="0" u="none" strike="noStrike" kern="1200" cap="none" spc="0" normalizeH="0" baseline="0" noProof="0">
                          <a:ln>
                            <a:noFill/>
                          </a:ln>
                          <a:solidFill>
                            <a:srgbClr val="091F2C"/>
                          </a:solidFill>
                          <a:effectLst/>
                          <a:uLnTx/>
                          <a:uFillTx/>
                          <a:latin typeface="+mj-lt"/>
                          <a:ea typeface="+mj-ea"/>
                          <a:cs typeface="+mj-cs"/>
                        </a:rPr>
                      </a:br>
                      <a:r>
                        <a:rPr kumimoji="0" lang="en-US" sz="1100" b="0" i="0" u="none" strike="noStrike" kern="1200" cap="none" spc="0" normalizeH="0" baseline="0" noProof="0">
                          <a:ln>
                            <a:noFill/>
                          </a:ln>
                          <a:solidFill>
                            <a:schemeClr val="tx1"/>
                          </a:solidFill>
                          <a:effectLst/>
                          <a:uLnTx/>
                          <a:uFillTx/>
                          <a:latin typeface="+mj-lt"/>
                          <a:ea typeface="+mj-ea"/>
                          <a:cs typeface="+mj-cs"/>
                        </a:rPr>
                        <a:t>can assist</a:t>
                      </a:r>
                      <a:endParaRPr lang="en-US" sz="1100" b="0" spc="0">
                        <a:solidFill>
                          <a:schemeClr val="tx1"/>
                        </a:solidFill>
                        <a:latin typeface="+mj-lt"/>
                        <a:ea typeface="+mj-ea"/>
                        <a:cs typeface="+mj-cs"/>
                      </a:endParaRPr>
                    </a:p>
                  </a:txBody>
                  <a:tcPr>
                    <a:lnL w="1270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eaLnBrk="1" fontAlgn="auto" latinLnBrk="0" hangingPunct="1">
                        <a:lnSpc>
                          <a:spcPct val="100000"/>
                        </a:lnSpc>
                        <a:spcBef>
                          <a:spcPts val="300"/>
                        </a:spcBef>
                        <a:spcAft>
                          <a:spcPts val="0"/>
                        </a:spcAft>
                        <a:buClrTx/>
                        <a:buSzTx/>
                        <a:buFontTx/>
                        <a:buNone/>
                      </a:pPr>
                      <a:r>
                        <a:rPr lang="en-US" sz="1100" spc="0">
                          <a:solidFill>
                            <a:schemeClr val="tx1"/>
                          </a:solidFill>
                          <a:latin typeface="+mn-lt"/>
                          <a:ea typeface="+mn-ea"/>
                          <a:cs typeface="+mn-cs"/>
                        </a:rPr>
                        <a:t>Get precise answers faster, </a:t>
                      </a:r>
                      <a:r>
                        <a:rPr lang="en-US" sz="1100" b="0" i="0" u="none" strike="noStrike" spc="0" noProof="0">
                          <a:solidFill>
                            <a:schemeClr val="tx1"/>
                          </a:solidFill>
                          <a:latin typeface="+mn-lt"/>
                          <a:ea typeface="+mn-ea"/>
                          <a:cs typeface="+mn-cs"/>
                        </a:rPr>
                        <a:t>based on specific deployment documents</a:t>
                      </a:r>
                      <a:endParaRPr lang="en-US" sz="1100" spc="0">
                        <a:solidFill>
                          <a:schemeClr val="tx1"/>
                        </a:solidFill>
                        <a:latin typeface="+mn-lt"/>
                        <a:ea typeface="+mn-ea"/>
                        <a:cs typeface="+mn-cs"/>
                      </a:endParaRP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32742" rtl="0" eaLnBrk="1" fontAlgn="auto" latinLnBrk="0" hangingPunct="1">
                        <a:lnSpc>
                          <a:spcPct val="100000"/>
                        </a:lnSpc>
                        <a:spcBef>
                          <a:spcPts val="300"/>
                        </a:spcBef>
                        <a:spcAft>
                          <a:spcPts val="0"/>
                        </a:spcAft>
                        <a:buClrTx/>
                        <a:buSzTx/>
                        <a:buFontTx/>
                        <a:buNone/>
                        <a:tabLst/>
                        <a:defRPr/>
                      </a:pPr>
                      <a:r>
                        <a:rPr lang="en-US" sz="1100" spc="0">
                          <a:solidFill>
                            <a:schemeClr val="tx1"/>
                          </a:solidFill>
                          <a:latin typeface="+mn-lt"/>
                          <a:ea typeface="+mn-ea"/>
                          <a:cs typeface="+mn-cs"/>
                        </a:rPr>
                        <a:t>Propose product models based on specific criteria, along with recommended alternate options</a:t>
                      </a: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32742" rtl="0" eaLnBrk="1" fontAlgn="auto" latinLnBrk="0" hangingPunct="1">
                        <a:lnSpc>
                          <a:spcPct val="100000"/>
                        </a:lnSpc>
                        <a:spcBef>
                          <a:spcPts val="300"/>
                        </a:spcBef>
                        <a:spcAft>
                          <a:spcPts val="0"/>
                        </a:spcAft>
                        <a:buClrTx/>
                        <a:buSzTx/>
                        <a:buFontTx/>
                        <a:buNone/>
                        <a:tabLst/>
                        <a:defRPr/>
                      </a:pPr>
                      <a:r>
                        <a:rPr lang="en-US" sz="1100" spc="0">
                          <a:solidFill>
                            <a:schemeClr val="tx1"/>
                          </a:solidFill>
                          <a:latin typeface="+mn-lt"/>
                          <a:ea typeface="+mn-ea"/>
                          <a:cs typeface="+mn-cs"/>
                        </a:rPr>
                        <a:t>Get cost savings recommendations by analyzing years of financial reports</a:t>
                      </a: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32742" rtl="0" eaLnBrk="1" fontAlgn="auto" latinLnBrk="0" hangingPunct="1">
                        <a:lnSpc>
                          <a:spcPct val="100000"/>
                        </a:lnSpc>
                        <a:spcBef>
                          <a:spcPts val="300"/>
                        </a:spcBef>
                        <a:spcAft>
                          <a:spcPts val="0"/>
                        </a:spcAft>
                        <a:buClrTx/>
                        <a:buSzTx/>
                        <a:buFontTx/>
                        <a:buNone/>
                        <a:tabLst/>
                        <a:defRPr/>
                      </a:pPr>
                      <a:r>
                        <a:rPr lang="en-US" sz="1100" spc="0">
                          <a:solidFill>
                            <a:schemeClr val="tx1"/>
                          </a:solidFill>
                          <a:latin typeface="+mn-lt"/>
                          <a:ea typeface="+mn-ea"/>
                          <a:cs typeface="+mn-cs"/>
                        </a:rPr>
                        <a:t>Provide a go-to for product updates based on most current product documentation </a:t>
                      </a: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32742" rtl="0" eaLnBrk="1" fontAlgn="auto" latinLnBrk="0" hangingPunct="1">
                        <a:lnSpc>
                          <a:spcPct val="100000"/>
                        </a:lnSpc>
                        <a:spcBef>
                          <a:spcPts val="300"/>
                        </a:spcBef>
                        <a:spcAft>
                          <a:spcPts val="0"/>
                        </a:spcAft>
                        <a:buClrTx/>
                        <a:buSzTx/>
                        <a:buFontTx/>
                        <a:buNone/>
                        <a:tabLst/>
                        <a:defRPr/>
                      </a:pPr>
                      <a:r>
                        <a:rPr kumimoji="0" lang="en-US" sz="1100" b="0" i="0" u="none" strike="noStrike" kern="1200" cap="none" spc="0" normalizeH="0" baseline="0" noProof="0">
                          <a:ln>
                            <a:noFill/>
                          </a:ln>
                          <a:solidFill>
                            <a:schemeClr val="tx1"/>
                          </a:solidFill>
                          <a:effectLst/>
                          <a:uLnTx/>
                          <a:uFillTx/>
                          <a:latin typeface="+mn-lt"/>
                          <a:ea typeface="+mn-ea"/>
                          <a:cs typeface="+mn-cs"/>
                        </a:rPr>
                        <a:t>Streamline learning and information consumption with role specific onboarding agents</a:t>
                      </a:r>
                      <a:endParaRPr lang="en-US" sz="1100" spc="0">
                        <a:solidFill>
                          <a:schemeClr val="tx1"/>
                        </a:solidFill>
                        <a:latin typeface="+mn-lt"/>
                        <a:ea typeface="+mn-ea"/>
                        <a:cs typeface="+mn-cs"/>
                      </a:endParaRP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32742" rtl="0" eaLnBrk="1" fontAlgn="auto" latinLnBrk="0" hangingPunct="1">
                        <a:lnSpc>
                          <a:spcPct val="100000"/>
                        </a:lnSpc>
                        <a:spcBef>
                          <a:spcPts val="300"/>
                        </a:spcBef>
                        <a:spcAft>
                          <a:spcPts val="0"/>
                        </a:spcAft>
                        <a:buClrTx/>
                        <a:buSzTx/>
                        <a:buFontTx/>
                        <a:buNone/>
                        <a:tabLst/>
                        <a:defRPr/>
                      </a:pPr>
                      <a:r>
                        <a:rPr kumimoji="0" lang="en-US" sz="1100" b="0" i="0" u="none" strike="noStrike" kern="1200" cap="none" spc="0" normalizeH="0" baseline="0" noProof="0">
                          <a:ln>
                            <a:noFill/>
                          </a:ln>
                          <a:solidFill>
                            <a:schemeClr val="tx1"/>
                          </a:solidFill>
                          <a:effectLst/>
                          <a:uLnTx/>
                          <a:uFillTx/>
                          <a:latin typeface="+mn-lt"/>
                          <a:ea typeface="+mn-ea"/>
                          <a:cs typeface="+mn-cs"/>
                        </a:rPr>
                        <a:t>Access to contract expertise, similar docs, and specific criteria when reviewing documents</a:t>
                      </a:r>
                      <a:endParaRPr lang="en-US" sz="1100" spc="0">
                        <a:solidFill>
                          <a:schemeClr val="tx1"/>
                        </a:solidFill>
                        <a:latin typeface="+mn-lt"/>
                        <a:ea typeface="+mn-ea"/>
                        <a:cs typeface="+mn-cs"/>
                      </a:endParaRP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32742" rtl="0" eaLnBrk="1" fontAlgn="auto" latinLnBrk="0" hangingPunct="1">
                        <a:lnSpc>
                          <a:spcPct val="100000"/>
                        </a:lnSpc>
                        <a:spcBef>
                          <a:spcPts val="300"/>
                        </a:spcBef>
                        <a:spcAft>
                          <a:spcPts val="0"/>
                        </a:spcAft>
                        <a:buClrTx/>
                        <a:buSzTx/>
                        <a:buFontTx/>
                        <a:buNone/>
                        <a:tabLst/>
                        <a:defRPr/>
                      </a:pPr>
                      <a:r>
                        <a:rPr kumimoji="0" lang="en-US" sz="1100" b="0" i="0" u="none" strike="noStrike" kern="1200" cap="none" spc="0" normalizeH="0" baseline="0" noProof="0" dirty="0">
                          <a:ln>
                            <a:noFill/>
                          </a:ln>
                          <a:solidFill>
                            <a:schemeClr val="tx1"/>
                          </a:solidFill>
                          <a:effectLst/>
                          <a:uLnTx/>
                          <a:uFillTx/>
                          <a:latin typeface="+mn-lt"/>
                          <a:ea typeface="+mn-ea"/>
                          <a:cs typeface="+mn-cs"/>
                        </a:rPr>
                        <a:t>Analyze customer feedback for trends and opportunities to inform product roadmap</a:t>
                      </a:r>
                      <a:endParaRPr lang="en-US" sz="1100" spc="0" dirty="0">
                        <a:solidFill>
                          <a:schemeClr val="tx1"/>
                        </a:solidFill>
                        <a:latin typeface="+mn-lt"/>
                        <a:ea typeface="+mn-ea"/>
                        <a:cs typeface="+mn-cs"/>
                      </a:endParaRPr>
                    </a:p>
                  </a:txBody>
                  <a:tcP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81219429"/>
                  </a:ext>
                </a:extLst>
              </a:tr>
            </a:tbl>
          </a:graphicData>
        </a:graphic>
      </p:graphicFrame>
      <p:sp>
        <p:nvSpPr>
          <p:cNvPr id="12" name="Rectangle 11">
            <a:extLst>
              <a:ext uri="{FF2B5EF4-FFF2-40B4-BE49-F238E27FC236}">
                <a16:creationId xmlns:a16="http://schemas.microsoft.com/office/drawing/2014/main" id="{86CA576A-57E3-4797-A5C2-E93905FA4D50}"/>
              </a:ext>
              <a:ext uri="{C183D7F6-B498-43B3-948B-1728B52AA6E4}">
                <adec:decorative xmlns:adec="http://schemas.microsoft.com/office/drawing/2017/decorative" val="1"/>
              </a:ext>
            </a:extLst>
          </p:cNvPr>
          <p:cNvSpPr/>
          <p:nvPr/>
        </p:nvSpPr>
        <p:spPr>
          <a:xfrm>
            <a:off x="0" y="140970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grpSp>
        <p:nvGrpSpPr>
          <p:cNvPr id="3" name="Group 2">
            <a:extLst>
              <a:ext uri="{FF2B5EF4-FFF2-40B4-BE49-F238E27FC236}">
                <a16:creationId xmlns:a16="http://schemas.microsoft.com/office/drawing/2014/main" id="{179F3C10-14AA-311F-8827-B523181F8E6C}"/>
              </a:ext>
              <a:ext uri="{C183D7F6-B498-43B3-948B-1728B52AA6E4}">
                <adec:decorative xmlns:adec="http://schemas.microsoft.com/office/drawing/2017/decorative" val="1"/>
              </a:ext>
            </a:extLst>
          </p:cNvPr>
          <p:cNvGrpSpPr/>
          <p:nvPr/>
        </p:nvGrpSpPr>
        <p:grpSpPr>
          <a:xfrm>
            <a:off x="1518325" y="2257520"/>
            <a:ext cx="1318079" cy="1112044"/>
            <a:chOff x="1704521" y="1593056"/>
            <a:chExt cx="1318079" cy="1112044"/>
          </a:xfrm>
        </p:grpSpPr>
        <p:sp>
          <p:nvSpPr>
            <p:cNvPr id="23" name="TextBox 22">
              <a:extLst>
                <a:ext uri="{FF2B5EF4-FFF2-40B4-BE49-F238E27FC236}">
                  <a16:creationId xmlns:a16="http://schemas.microsoft.com/office/drawing/2014/main" id="{EA6A3559-28A1-B94F-923D-5312CD6F8820}"/>
                </a:ext>
              </a:extLst>
            </p:cNvPr>
            <p:cNvSpPr txBox="1">
              <a:spLocks/>
            </p:cNvSpPr>
            <p:nvPr/>
          </p:nvSpPr>
          <p:spPr>
            <a:xfrm>
              <a:off x="1704521" y="1593056"/>
              <a:ext cx="1318079" cy="1112044"/>
            </a:xfrm>
            <a:prstGeom prst="roundRect">
              <a:avLst>
                <a:gd name="adj" fmla="val 6400"/>
              </a:avLst>
            </a:prstGeom>
            <a:solidFill>
              <a:srgbClr val="F0ECF8"/>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91440" tIns="91440" rIns="91440" bIns="91440" rtlCol="0" anchor="ctr"/>
            <a:lstStyle>
              <a:defPPr>
                <a:defRPr lang="en-US"/>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00000"/>
                </a:lnSpc>
                <a:spcBef>
                  <a:spcPts val="0"/>
                </a:spcBef>
                <a:spcAft>
                  <a:spcPts val="800"/>
                </a:spcAft>
                <a:buClrTx/>
                <a:buSzTx/>
                <a:buFontTx/>
                <a:buNone/>
                <a:tabLst/>
                <a:defRPr/>
              </a:pPr>
              <a:endParaRPr kumimoji="0" lang="en-US" sz="3600" b="0" i="0" u="none" strike="noStrike" kern="1200" cap="none" spc="0" normalizeH="0" baseline="0" noProof="0">
                <a:ln>
                  <a:noFill/>
                </a:ln>
                <a:solidFill>
                  <a:srgbClr val="091F2C"/>
                </a:solidFill>
                <a:effectLst/>
                <a:uLnTx/>
                <a:uFillTx/>
                <a:latin typeface="Segoe Sans Display Semibold"/>
                <a:ea typeface="+mn-ea"/>
                <a:cs typeface="Segoe Sans Display Semibold" pitchFamily="2" charset="0"/>
              </a:endParaRPr>
            </a:p>
          </p:txBody>
        </p:sp>
        <p:pic>
          <p:nvPicPr>
            <p:cNvPr id="37" name="Picture 36">
              <a:extLst>
                <a:ext uri="{FF2B5EF4-FFF2-40B4-BE49-F238E27FC236}">
                  <a16:creationId xmlns:a16="http://schemas.microsoft.com/office/drawing/2014/main" id="{7F638931-4430-5E85-B813-1BD878046C92}"/>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741347" y="1624126"/>
              <a:ext cx="1244428" cy="1049904"/>
            </a:xfrm>
            <a:prstGeom prst="roundRect">
              <a:avLst>
                <a:gd name="adj" fmla="val 4300"/>
              </a:avLst>
            </a:prstGeom>
            <a:noFill/>
            <a:ln w="9525" cap="flat">
              <a:noFill/>
              <a:prstDash val="solid"/>
              <a:miter/>
            </a:ln>
            <a:effectLst/>
          </p:spPr>
        </p:pic>
      </p:grpSp>
      <p:grpSp>
        <p:nvGrpSpPr>
          <p:cNvPr id="4" name="Group 3">
            <a:extLst>
              <a:ext uri="{FF2B5EF4-FFF2-40B4-BE49-F238E27FC236}">
                <a16:creationId xmlns:a16="http://schemas.microsoft.com/office/drawing/2014/main" id="{169A25B8-9C0A-10B0-E65B-CB451892CA43}"/>
              </a:ext>
              <a:ext uri="{C183D7F6-B498-43B3-948B-1728B52AA6E4}">
                <adec:decorative xmlns:adec="http://schemas.microsoft.com/office/drawing/2017/decorative" val="1"/>
              </a:ext>
            </a:extLst>
          </p:cNvPr>
          <p:cNvGrpSpPr/>
          <p:nvPr/>
        </p:nvGrpSpPr>
        <p:grpSpPr>
          <a:xfrm>
            <a:off x="2969934" y="2257520"/>
            <a:ext cx="1318079" cy="1112044"/>
            <a:chOff x="3122263" y="1593056"/>
            <a:chExt cx="1318079" cy="1112044"/>
          </a:xfrm>
        </p:grpSpPr>
        <p:sp>
          <p:nvSpPr>
            <p:cNvPr id="24" name="TextBox 23">
              <a:extLst>
                <a:ext uri="{FF2B5EF4-FFF2-40B4-BE49-F238E27FC236}">
                  <a16:creationId xmlns:a16="http://schemas.microsoft.com/office/drawing/2014/main" id="{E17E47D9-CF2D-357D-14C6-E18688DAD7FE}"/>
                </a:ext>
              </a:extLst>
            </p:cNvPr>
            <p:cNvSpPr txBox="1">
              <a:spLocks/>
            </p:cNvSpPr>
            <p:nvPr/>
          </p:nvSpPr>
          <p:spPr>
            <a:xfrm>
              <a:off x="3122263" y="1593056"/>
              <a:ext cx="1318079" cy="1112044"/>
            </a:xfrm>
            <a:prstGeom prst="roundRect">
              <a:avLst>
                <a:gd name="adj" fmla="val 6400"/>
              </a:avLst>
            </a:prstGeom>
            <a:solidFill>
              <a:srgbClr val="F0ECF8"/>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91440" tIns="91440" rIns="91440" bIns="91440" rtlCol="0" anchor="ctr"/>
            <a:lstStyle>
              <a:defPPr>
                <a:defRPr lang="en-US"/>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00000"/>
                </a:lnSpc>
                <a:spcBef>
                  <a:spcPts val="0"/>
                </a:spcBef>
                <a:spcAft>
                  <a:spcPts val="800"/>
                </a:spcAft>
                <a:buClrTx/>
                <a:buSzTx/>
                <a:buFontTx/>
                <a:buNone/>
                <a:tabLst/>
                <a:defRPr/>
              </a:pPr>
              <a:endParaRPr kumimoji="0" lang="en-US" sz="3600" b="0" i="0" u="none" strike="noStrike" kern="1200" cap="none" spc="0" normalizeH="0" baseline="0" noProof="0">
                <a:ln>
                  <a:noFill/>
                </a:ln>
                <a:solidFill>
                  <a:srgbClr val="091F2C"/>
                </a:solidFill>
                <a:effectLst/>
                <a:uLnTx/>
                <a:uFillTx/>
                <a:latin typeface="Segoe Sans Display Semibold"/>
                <a:ea typeface="+mn-ea"/>
                <a:cs typeface="Segoe Sans Display Semibold" pitchFamily="2" charset="0"/>
              </a:endParaRPr>
            </a:p>
          </p:txBody>
        </p:sp>
        <p:pic>
          <p:nvPicPr>
            <p:cNvPr id="38" name="Picture 37">
              <a:extLst>
                <a:ext uri="{FF2B5EF4-FFF2-40B4-BE49-F238E27FC236}">
                  <a16:creationId xmlns:a16="http://schemas.microsoft.com/office/drawing/2014/main" id="{AB591F7D-521D-62E6-9EBA-DFB60280CE34}"/>
                </a:ext>
                <a:ext uri="{C183D7F6-B498-43B3-948B-1728B52AA6E4}">
                  <adec:decorative xmlns:adec="http://schemas.microsoft.com/office/drawing/2017/decorative" val="1"/>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3159089" y="1624126"/>
              <a:ext cx="1244428" cy="1049904"/>
            </a:xfrm>
            <a:prstGeom prst="roundRect">
              <a:avLst>
                <a:gd name="adj" fmla="val 4300"/>
              </a:avLst>
            </a:prstGeom>
            <a:noFill/>
            <a:ln w="9525" cap="flat">
              <a:noFill/>
              <a:prstDash val="solid"/>
              <a:miter/>
            </a:ln>
            <a:effectLst/>
          </p:spPr>
        </p:pic>
      </p:grpSp>
      <p:grpSp>
        <p:nvGrpSpPr>
          <p:cNvPr id="6" name="Group 5">
            <a:extLst>
              <a:ext uri="{FF2B5EF4-FFF2-40B4-BE49-F238E27FC236}">
                <a16:creationId xmlns:a16="http://schemas.microsoft.com/office/drawing/2014/main" id="{FCA92F2B-1F9F-F060-133F-197DDBD16D42}"/>
              </a:ext>
              <a:ext uri="{C183D7F6-B498-43B3-948B-1728B52AA6E4}">
                <adec:decorative xmlns:adec="http://schemas.microsoft.com/office/drawing/2017/decorative" val="1"/>
              </a:ext>
            </a:extLst>
          </p:cNvPr>
          <p:cNvGrpSpPr/>
          <p:nvPr/>
        </p:nvGrpSpPr>
        <p:grpSpPr>
          <a:xfrm>
            <a:off x="4421543" y="2257520"/>
            <a:ext cx="1318079" cy="1112044"/>
            <a:chOff x="4540005" y="1593056"/>
            <a:chExt cx="1318079" cy="1112044"/>
          </a:xfrm>
        </p:grpSpPr>
        <p:sp>
          <p:nvSpPr>
            <p:cNvPr id="25" name="TextBox 24">
              <a:extLst>
                <a:ext uri="{FF2B5EF4-FFF2-40B4-BE49-F238E27FC236}">
                  <a16:creationId xmlns:a16="http://schemas.microsoft.com/office/drawing/2014/main" id="{0917D368-FE1B-5F5A-8497-885D77BB0D26}"/>
                </a:ext>
              </a:extLst>
            </p:cNvPr>
            <p:cNvSpPr txBox="1">
              <a:spLocks/>
            </p:cNvSpPr>
            <p:nvPr/>
          </p:nvSpPr>
          <p:spPr>
            <a:xfrm>
              <a:off x="4540005" y="1593056"/>
              <a:ext cx="1318079" cy="1112044"/>
            </a:xfrm>
            <a:prstGeom prst="roundRect">
              <a:avLst>
                <a:gd name="adj" fmla="val 6400"/>
              </a:avLst>
            </a:prstGeom>
            <a:solidFill>
              <a:srgbClr val="F0ECF8"/>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91440" tIns="91440" rIns="91440" bIns="91440" rtlCol="0" anchor="ctr"/>
            <a:lstStyle>
              <a:defPPr>
                <a:defRPr lang="en-US"/>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00000"/>
                </a:lnSpc>
                <a:spcBef>
                  <a:spcPts val="0"/>
                </a:spcBef>
                <a:spcAft>
                  <a:spcPts val="800"/>
                </a:spcAft>
                <a:buClrTx/>
                <a:buSzTx/>
                <a:buFontTx/>
                <a:buNone/>
                <a:tabLst/>
                <a:defRPr/>
              </a:pPr>
              <a:endParaRPr kumimoji="0" lang="en-US" sz="3600" b="0" i="0" u="none" strike="noStrike" kern="1200" cap="none" spc="0" normalizeH="0" baseline="0" noProof="0">
                <a:ln>
                  <a:noFill/>
                </a:ln>
                <a:solidFill>
                  <a:srgbClr val="091F2C"/>
                </a:solidFill>
                <a:effectLst/>
                <a:uLnTx/>
                <a:uFillTx/>
                <a:latin typeface="Segoe Sans Display Semibold"/>
                <a:ea typeface="+mn-ea"/>
                <a:cs typeface="Segoe Sans Display Semibold" pitchFamily="2" charset="0"/>
              </a:endParaRPr>
            </a:p>
          </p:txBody>
        </p:sp>
        <p:pic>
          <p:nvPicPr>
            <p:cNvPr id="41" name="Picture 40">
              <a:extLst>
                <a:ext uri="{FF2B5EF4-FFF2-40B4-BE49-F238E27FC236}">
                  <a16:creationId xmlns:a16="http://schemas.microsoft.com/office/drawing/2014/main" id="{BB1FF8AB-998E-E4FA-B7BC-8588D5B97598}"/>
                </a:ext>
                <a:ext uri="{C183D7F6-B498-43B3-948B-1728B52AA6E4}">
                  <adec:decorative xmlns:adec="http://schemas.microsoft.com/office/drawing/2017/decorative" val="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4576831" y="1624126"/>
              <a:ext cx="1244428" cy="1049904"/>
            </a:xfrm>
            <a:prstGeom prst="roundRect">
              <a:avLst>
                <a:gd name="adj" fmla="val 4300"/>
              </a:avLst>
            </a:prstGeom>
            <a:noFill/>
            <a:ln w="9525" cap="flat">
              <a:noFill/>
              <a:prstDash val="solid"/>
              <a:miter/>
            </a:ln>
            <a:effectLst/>
          </p:spPr>
        </p:pic>
      </p:grpSp>
      <p:grpSp>
        <p:nvGrpSpPr>
          <p:cNvPr id="7" name="Group 6">
            <a:extLst>
              <a:ext uri="{FF2B5EF4-FFF2-40B4-BE49-F238E27FC236}">
                <a16:creationId xmlns:a16="http://schemas.microsoft.com/office/drawing/2014/main" id="{41B8454B-5D03-08B2-CEE6-B7FAE5412A0B}"/>
              </a:ext>
              <a:ext uri="{C183D7F6-B498-43B3-948B-1728B52AA6E4}">
                <adec:decorative xmlns:adec="http://schemas.microsoft.com/office/drawing/2017/decorative" val="1"/>
              </a:ext>
            </a:extLst>
          </p:cNvPr>
          <p:cNvGrpSpPr/>
          <p:nvPr/>
        </p:nvGrpSpPr>
        <p:grpSpPr>
          <a:xfrm>
            <a:off x="5873152" y="2257520"/>
            <a:ext cx="1318079" cy="1112044"/>
            <a:chOff x="5957747" y="1593056"/>
            <a:chExt cx="1318079" cy="1112044"/>
          </a:xfrm>
        </p:grpSpPr>
        <p:sp>
          <p:nvSpPr>
            <p:cNvPr id="26" name="TextBox 25">
              <a:extLst>
                <a:ext uri="{FF2B5EF4-FFF2-40B4-BE49-F238E27FC236}">
                  <a16:creationId xmlns:a16="http://schemas.microsoft.com/office/drawing/2014/main" id="{FDB5D157-6909-A46C-5028-D61E3B98A2E4}"/>
                </a:ext>
              </a:extLst>
            </p:cNvPr>
            <p:cNvSpPr txBox="1">
              <a:spLocks/>
            </p:cNvSpPr>
            <p:nvPr/>
          </p:nvSpPr>
          <p:spPr>
            <a:xfrm>
              <a:off x="5957747" y="1593056"/>
              <a:ext cx="1318079" cy="1112044"/>
            </a:xfrm>
            <a:prstGeom prst="roundRect">
              <a:avLst>
                <a:gd name="adj" fmla="val 6400"/>
              </a:avLst>
            </a:prstGeom>
            <a:solidFill>
              <a:srgbClr val="F0ECF8"/>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91440" tIns="91440" rIns="91440" bIns="91440" rtlCol="0" anchor="ctr"/>
            <a:lstStyle>
              <a:defPPr>
                <a:defRPr lang="en-US"/>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00000"/>
                </a:lnSpc>
                <a:spcBef>
                  <a:spcPts val="0"/>
                </a:spcBef>
                <a:spcAft>
                  <a:spcPts val="800"/>
                </a:spcAft>
                <a:buClrTx/>
                <a:buSzTx/>
                <a:buFontTx/>
                <a:buNone/>
                <a:tabLst/>
                <a:defRPr/>
              </a:pPr>
              <a:endParaRPr kumimoji="0" lang="en-US" sz="3600" b="0" i="0" u="none" strike="noStrike" kern="1200" cap="none" spc="0" normalizeH="0" baseline="0" noProof="0">
                <a:ln>
                  <a:noFill/>
                </a:ln>
                <a:solidFill>
                  <a:srgbClr val="091F2C"/>
                </a:solidFill>
                <a:effectLst/>
                <a:uLnTx/>
                <a:uFillTx/>
                <a:latin typeface="Segoe Sans Display Semibold"/>
                <a:ea typeface="+mn-ea"/>
                <a:cs typeface="Segoe Sans Display Semibold" pitchFamily="2" charset="0"/>
              </a:endParaRPr>
            </a:p>
          </p:txBody>
        </p:sp>
        <p:pic>
          <p:nvPicPr>
            <p:cNvPr id="42" name="Picture 41">
              <a:extLst>
                <a:ext uri="{FF2B5EF4-FFF2-40B4-BE49-F238E27FC236}">
                  <a16:creationId xmlns:a16="http://schemas.microsoft.com/office/drawing/2014/main" id="{E1054ABB-9F25-65FF-C911-310D46769536}"/>
                </a:ext>
                <a:ext uri="{C183D7F6-B498-43B3-948B-1728B52AA6E4}">
                  <adec:decorative xmlns:adec="http://schemas.microsoft.com/office/drawing/2017/decorative" val="1"/>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5994573" y="1624126"/>
              <a:ext cx="1244428" cy="1049904"/>
            </a:xfrm>
            <a:prstGeom prst="roundRect">
              <a:avLst>
                <a:gd name="adj" fmla="val 4300"/>
              </a:avLst>
            </a:prstGeom>
            <a:noFill/>
            <a:ln w="9525" cap="flat">
              <a:noFill/>
              <a:prstDash val="solid"/>
              <a:miter/>
            </a:ln>
            <a:effectLst/>
          </p:spPr>
        </p:pic>
      </p:grpSp>
      <p:grpSp>
        <p:nvGrpSpPr>
          <p:cNvPr id="8" name="Group 7">
            <a:extLst>
              <a:ext uri="{FF2B5EF4-FFF2-40B4-BE49-F238E27FC236}">
                <a16:creationId xmlns:a16="http://schemas.microsoft.com/office/drawing/2014/main" id="{58D6F468-8DCD-FC7E-E2D5-C88D37EDDA1B}"/>
              </a:ext>
              <a:ext uri="{C183D7F6-B498-43B3-948B-1728B52AA6E4}">
                <adec:decorative xmlns:adec="http://schemas.microsoft.com/office/drawing/2017/decorative" val="1"/>
              </a:ext>
            </a:extLst>
          </p:cNvPr>
          <p:cNvGrpSpPr/>
          <p:nvPr/>
        </p:nvGrpSpPr>
        <p:grpSpPr>
          <a:xfrm>
            <a:off x="7324761" y="2257520"/>
            <a:ext cx="1318079" cy="1112044"/>
            <a:chOff x="7375489" y="1593056"/>
            <a:chExt cx="1318079" cy="1112044"/>
          </a:xfrm>
        </p:grpSpPr>
        <p:sp>
          <p:nvSpPr>
            <p:cNvPr id="27" name="TextBox 26">
              <a:extLst>
                <a:ext uri="{FF2B5EF4-FFF2-40B4-BE49-F238E27FC236}">
                  <a16:creationId xmlns:a16="http://schemas.microsoft.com/office/drawing/2014/main" id="{37B4EAC1-65CD-15B4-45B0-2B3091BBAB52}"/>
                </a:ext>
              </a:extLst>
            </p:cNvPr>
            <p:cNvSpPr txBox="1">
              <a:spLocks/>
            </p:cNvSpPr>
            <p:nvPr/>
          </p:nvSpPr>
          <p:spPr>
            <a:xfrm>
              <a:off x="7375489" y="1593056"/>
              <a:ext cx="1318079" cy="1112044"/>
            </a:xfrm>
            <a:prstGeom prst="roundRect">
              <a:avLst>
                <a:gd name="adj" fmla="val 6400"/>
              </a:avLst>
            </a:prstGeom>
            <a:solidFill>
              <a:srgbClr val="F0ECF8"/>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91440" tIns="91440" rIns="91440" bIns="91440" rtlCol="0" anchor="ctr"/>
            <a:lstStyle>
              <a:defPPr>
                <a:defRPr lang="en-US"/>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00000"/>
                </a:lnSpc>
                <a:spcBef>
                  <a:spcPts val="0"/>
                </a:spcBef>
                <a:spcAft>
                  <a:spcPts val="800"/>
                </a:spcAft>
                <a:buClrTx/>
                <a:buSzTx/>
                <a:buFontTx/>
                <a:buNone/>
                <a:tabLst/>
                <a:defRPr/>
              </a:pPr>
              <a:endParaRPr kumimoji="0" lang="en-US" sz="3600" b="0" i="0" u="none" strike="noStrike" kern="1200" cap="none" spc="0" normalizeH="0" baseline="0" noProof="0">
                <a:ln>
                  <a:noFill/>
                </a:ln>
                <a:solidFill>
                  <a:srgbClr val="091F2C"/>
                </a:solidFill>
                <a:effectLst/>
                <a:uLnTx/>
                <a:uFillTx/>
                <a:latin typeface="Segoe Sans Display Semibold"/>
                <a:ea typeface="+mn-ea"/>
                <a:cs typeface="Segoe Sans Display Semibold" pitchFamily="2" charset="0"/>
              </a:endParaRPr>
            </a:p>
          </p:txBody>
        </p:sp>
        <p:pic>
          <p:nvPicPr>
            <p:cNvPr id="43" name="Picture 42">
              <a:extLst>
                <a:ext uri="{FF2B5EF4-FFF2-40B4-BE49-F238E27FC236}">
                  <a16:creationId xmlns:a16="http://schemas.microsoft.com/office/drawing/2014/main" id="{CB3A012F-CB8C-33F1-652C-E2A4E2711FB3}"/>
                </a:ext>
                <a:ext uri="{C183D7F6-B498-43B3-948B-1728B52AA6E4}">
                  <adec:decorative xmlns:adec="http://schemas.microsoft.com/office/drawing/2017/decorative" val="1"/>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7412315" y="1624126"/>
              <a:ext cx="1244428" cy="1049904"/>
            </a:xfrm>
            <a:prstGeom prst="roundRect">
              <a:avLst>
                <a:gd name="adj" fmla="val 4300"/>
              </a:avLst>
            </a:prstGeom>
            <a:noFill/>
            <a:ln w="9525" cap="flat">
              <a:noFill/>
              <a:prstDash val="solid"/>
              <a:miter/>
            </a:ln>
            <a:effectLst/>
          </p:spPr>
        </p:pic>
      </p:grpSp>
      <p:grpSp>
        <p:nvGrpSpPr>
          <p:cNvPr id="9" name="Group 8">
            <a:extLst>
              <a:ext uri="{FF2B5EF4-FFF2-40B4-BE49-F238E27FC236}">
                <a16:creationId xmlns:a16="http://schemas.microsoft.com/office/drawing/2014/main" id="{B1E8C5BA-AF63-1FE5-DE7B-57F1EEAC0788}"/>
              </a:ext>
              <a:ext uri="{C183D7F6-B498-43B3-948B-1728B52AA6E4}">
                <adec:decorative xmlns:adec="http://schemas.microsoft.com/office/drawing/2017/decorative" val="1"/>
              </a:ext>
            </a:extLst>
          </p:cNvPr>
          <p:cNvGrpSpPr/>
          <p:nvPr/>
        </p:nvGrpSpPr>
        <p:grpSpPr>
          <a:xfrm>
            <a:off x="8776370" y="2257520"/>
            <a:ext cx="1318079" cy="1112044"/>
            <a:chOff x="8793231" y="1593056"/>
            <a:chExt cx="1318079" cy="1112044"/>
          </a:xfrm>
        </p:grpSpPr>
        <p:sp>
          <p:nvSpPr>
            <p:cNvPr id="28" name="TextBox 27">
              <a:extLst>
                <a:ext uri="{FF2B5EF4-FFF2-40B4-BE49-F238E27FC236}">
                  <a16:creationId xmlns:a16="http://schemas.microsoft.com/office/drawing/2014/main" id="{2FC8BB0B-1A08-BF57-6E56-21097BF0CC60}"/>
                </a:ext>
              </a:extLst>
            </p:cNvPr>
            <p:cNvSpPr txBox="1">
              <a:spLocks/>
            </p:cNvSpPr>
            <p:nvPr/>
          </p:nvSpPr>
          <p:spPr>
            <a:xfrm>
              <a:off x="8793231" y="1593056"/>
              <a:ext cx="1318079" cy="1112044"/>
            </a:xfrm>
            <a:prstGeom prst="roundRect">
              <a:avLst>
                <a:gd name="adj" fmla="val 6400"/>
              </a:avLst>
            </a:prstGeom>
            <a:solidFill>
              <a:srgbClr val="F0ECF8"/>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91440" tIns="91440" rIns="91440" bIns="91440" rtlCol="0" anchor="ctr"/>
            <a:lstStyle>
              <a:defPPr>
                <a:defRPr lang="en-US"/>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00000"/>
                </a:lnSpc>
                <a:spcBef>
                  <a:spcPts val="0"/>
                </a:spcBef>
                <a:spcAft>
                  <a:spcPts val="800"/>
                </a:spcAft>
                <a:buClrTx/>
                <a:buSzTx/>
                <a:buFontTx/>
                <a:buNone/>
                <a:tabLst/>
                <a:defRPr/>
              </a:pPr>
              <a:endParaRPr kumimoji="0" lang="en-US" sz="3600" b="0" i="0" u="none" strike="noStrike" kern="1200" cap="none" spc="0" normalizeH="0" baseline="0" noProof="0">
                <a:ln>
                  <a:noFill/>
                </a:ln>
                <a:solidFill>
                  <a:srgbClr val="091F2C"/>
                </a:solidFill>
                <a:effectLst/>
                <a:uLnTx/>
                <a:uFillTx/>
                <a:latin typeface="Segoe Sans Display Semibold"/>
                <a:ea typeface="+mn-ea"/>
                <a:cs typeface="Segoe Sans Display Semibold" pitchFamily="2" charset="0"/>
              </a:endParaRPr>
            </a:p>
          </p:txBody>
        </p:sp>
        <p:pic>
          <p:nvPicPr>
            <p:cNvPr id="44" name="Picture 43">
              <a:extLst>
                <a:ext uri="{FF2B5EF4-FFF2-40B4-BE49-F238E27FC236}">
                  <a16:creationId xmlns:a16="http://schemas.microsoft.com/office/drawing/2014/main" id="{718B2EDF-0A03-E339-A3CD-E1AD14027561}"/>
                </a:ext>
                <a:ext uri="{C183D7F6-B498-43B3-948B-1728B52AA6E4}">
                  <adec:decorative xmlns:adec="http://schemas.microsoft.com/office/drawing/2017/decorative" val="1"/>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8830057" y="1624126"/>
              <a:ext cx="1244428" cy="1049904"/>
            </a:xfrm>
            <a:prstGeom prst="roundRect">
              <a:avLst>
                <a:gd name="adj" fmla="val 4300"/>
              </a:avLst>
            </a:prstGeom>
            <a:noFill/>
            <a:ln w="9525" cap="flat">
              <a:noFill/>
              <a:prstDash val="solid"/>
              <a:miter/>
            </a:ln>
            <a:effectLst/>
          </p:spPr>
        </p:pic>
      </p:grpSp>
      <p:grpSp>
        <p:nvGrpSpPr>
          <p:cNvPr id="10" name="Group 9">
            <a:extLst>
              <a:ext uri="{FF2B5EF4-FFF2-40B4-BE49-F238E27FC236}">
                <a16:creationId xmlns:a16="http://schemas.microsoft.com/office/drawing/2014/main" id="{19D7081F-0D36-93AA-C16D-5C512E7F653F}"/>
              </a:ext>
              <a:ext uri="{C183D7F6-B498-43B3-948B-1728B52AA6E4}">
                <adec:decorative xmlns:adec="http://schemas.microsoft.com/office/drawing/2017/decorative" val="1"/>
              </a:ext>
            </a:extLst>
          </p:cNvPr>
          <p:cNvGrpSpPr/>
          <p:nvPr/>
        </p:nvGrpSpPr>
        <p:grpSpPr>
          <a:xfrm>
            <a:off x="10227976" y="2257520"/>
            <a:ext cx="1318079" cy="1112044"/>
            <a:chOff x="10210973" y="1593056"/>
            <a:chExt cx="1318079" cy="1112044"/>
          </a:xfrm>
        </p:grpSpPr>
        <p:sp>
          <p:nvSpPr>
            <p:cNvPr id="29" name="TextBox 28">
              <a:extLst>
                <a:ext uri="{FF2B5EF4-FFF2-40B4-BE49-F238E27FC236}">
                  <a16:creationId xmlns:a16="http://schemas.microsoft.com/office/drawing/2014/main" id="{3F7B63F8-F064-073F-BFF7-D50C77564691}"/>
                </a:ext>
              </a:extLst>
            </p:cNvPr>
            <p:cNvSpPr txBox="1">
              <a:spLocks/>
            </p:cNvSpPr>
            <p:nvPr/>
          </p:nvSpPr>
          <p:spPr>
            <a:xfrm>
              <a:off x="10210973" y="1593056"/>
              <a:ext cx="1318079" cy="1112044"/>
            </a:xfrm>
            <a:prstGeom prst="roundRect">
              <a:avLst>
                <a:gd name="adj" fmla="val 6400"/>
              </a:avLst>
            </a:prstGeom>
            <a:solidFill>
              <a:srgbClr val="F0ECF8"/>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91440" tIns="91440" rIns="91440" bIns="91440" rtlCol="0" anchor="ctr"/>
            <a:lstStyle>
              <a:defPPr>
                <a:defRPr lang="en-US"/>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00000"/>
                </a:lnSpc>
                <a:spcBef>
                  <a:spcPts val="0"/>
                </a:spcBef>
                <a:spcAft>
                  <a:spcPts val="800"/>
                </a:spcAft>
                <a:buClrTx/>
                <a:buSzTx/>
                <a:buFontTx/>
                <a:buNone/>
                <a:tabLst/>
                <a:defRPr/>
              </a:pPr>
              <a:endParaRPr kumimoji="0" lang="en-US" sz="3600" b="0" i="0" u="none" strike="noStrike" kern="1200" cap="none" spc="0" normalizeH="0" baseline="0" noProof="0">
                <a:ln>
                  <a:noFill/>
                </a:ln>
                <a:solidFill>
                  <a:srgbClr val="091F2C"/>
                </a:solidFill>
                <a:effectLst/>
                <a:uLnTx/>
                <a:uFillTx/>
                <a:latin typeface="Segoe Sans Display Semibold"/>
                <a:ea typeface="+mn-ea"/>
                <a:cs typeface="Segoe Sans Display Semibold" pitchFamily="2" charset="0"/>
              </a:endParaRPr>
            </a:p>
          </p:txBody>
        </p:sp>
        <p:pic>
          <p:nvPicPr>
            <p:cNvPr id="45" name="Picture 44">
              <a:extLst>
                <a:ext uri="{FF2B5EF4-FFF2-40B4-BE49-F238E27FC236}">
                  <a16:creationId xmlns:a16="http://schemas.microsoft.com/office/drawing/2014/main" id="{C5DF9797-3219-DD3B-9AE9-A734E2076596}"/>
                </a:ext>
                <a:ext uri="{C183D7F6-B498-43B3-948B-1728B52AA6E4}">
                  <adec:decorative xmlns:adec="http://schemas.microsoft.com/office/drawing/2017/decorative" val="1"/>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a:stretch/>
          </p:blipFill>
          <p:spPr>
            <a:xfrm>
              <a:off x="10247799" y="1624126"/>
              <a:ext cx="1244428" cy="1049904"/>
            </a:xfrm>
            <a:prstGeom prst="roundRect">
              <a:avLst>
                <a:gd name="adj" fmla="val 4268"/>
              </a:avLst>
            </a:prstGeom>
            <a:noFill/>
            <a:ln w="9525" cap="flat">
              <a:noFill/>
              <a:prstDash val="solid"/>
              <a:miter/>
            </a:ln>
            <a:effectLst/>
          </p:spPr>
        </p:pic>
      </p:grpSp>
      <p:sp>
        <p:nvSpPr>
          <p:cNvPr id="19" name="Content Placeholder 217">
            <a:extLst>
              <a:ext uri="{FF2B5EF4-FFF2-40B4-BE49-F238E27FC236}">
                <a16:creationId xmlns:a16="http://schemas.microsoft.com/office/drawing/2014/main" id="{FF2E4F15-0BE0-54A9-55D6-09F1230D6997}"/>
              </a:ext>
              <a:ext uri="{C183D7F6-B498-43B3-948B-1728B52AA6E4}">
                <adec:decorative xmlns:adec="http://schemas.microsoft.com/office/drawing/2017/decorative" val="1"/>
              </a:ext>
            </a:extLst>
          </p:cNvPr>
          <p:cNvSpPr txBox="1">
            <a:spLocks/>
          </p:cNvSpPr>
          <p:nvPr/>
        </p:nvSpPr>
        <p:spPr>
          <a:xfrm rot="5400000">
            <a:off x="1367511" y="-1269326"/>
            <a:ext cx="387589" cy="3122614"/>
          </a:xfrm>
          <a:prstGeom prst="round2SameRect">
            <a:avLst>
              <a:gd name="adj1" fmla="val 50000"/>
              <a:gd name="adj2" fmla="val 0"/>
            </a:avLst>
          </a:prstGeom>
          <a:gradFill>
            <a:gsLst>
              <a:gs pos="14000">
                <a:srgbClr val="C03BC4"/>
              </a:gs>
              <a:gs pos="100000">
                <a:srgbClr val="0078D4"/>
              </a:gs>
            </a:gsLst>
            <a:lin ang="5400000" scaled="1"/>
          </a:gradFill>
          <a:ln>
            <a:gradFill>
              <a:gsLst>
                <a:gs pos="14000">
                  <a:schemeClr val="bg1"/>
                </a:gs>
                <a:gs pos="100000">
                  <a:schemeClr val="bg1">
                    <a:lumMod val="99000"/>
                    <a:alpha val="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vert="vert270" lIns="91440" tIns="45720" rIns="91440" bIns="576072" rtlCol="0" anchor="ctr"/>
          <a:lstStyle>
            <a:defPPr>
              <a:defRPr lang="en-US"/>
            </a:defPPr>
            <a:lvl1pPr marR="0" lvl="0" indent="0" defTabSz="457200" fontAlgn="auto">
              <a:lnSpc>
                <a:spcPct val="100000"/>
              </a:lnSpc>
              <a:spcBef>
                <a:spcPts val="0"/>
              </a:spcBef>
              <a:spcAft>
                <a:spcPts val="800"/>
              </a:spcAft>
              <a:buClrTx/>
              <a:buSzTx/>
              <a:buFontTx/>
              <a:buNone/>
              <a:tabLst/>
              <a:defRPr kumimoji="0" sz="1400" b="0" i="0" u="none" strike="noStrike" cap="none" spc="0" normalizeH="0" baseline="0">
                <a:ln>
                  <a:noFill/>
                </a:ln>
                <a:solidFill>
                  <a:schemeClr val="bg1"/>
                </a:solidFill>
                <a:effectLst/>
                <a:uLnTx/>
                <a:uFillTx/>
                <a:latin typeface="+mj-lt"/>
                <a:ea typeface="+mj-ea"/>
                <a:cs typeface="+mj-c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457200" rtl="0" eaLnBrk="1" fontAlgn="auto" latinLnBrk="0" hangingPunct="1">
              <a:lnSpc>
                <a:spcPct val="100000"/>
              </a:lnSpc>
              <a:spcBef>
                <a:spcPts val="0"/>
              </a:spcBef>
              <a:spcAft>
                <a:spcPts val="800"/>
              </a:spcAft>
              <a:buClrTx/>
              <a:buSzTx/>
              <a:buFontTx/>
              <a:buNone/>
              <a:tabLst/>
              <a:defRPr/>
            </a:pPr>
            <a:r>
              <a:rPr kumimoji="0" lang="en-US" sz="1400" b="0" i="0" u="none" strike="noStrike" kern="1200" cap="none" spc="0" normalizeH="0" baseline="0" noProof="0">
                <a:ln>
                  <a:noFill/>
                </a:ln>
                <a:solidFill>
                  <a:srgbClr val="FFFFFF"/>
                </a:solidFill>
                <a:effectLst/>
                <a:uLnTx/>
                <a:uFillTx/>
                <a:latin typeface="Segoe Sans Display Semibold"/>
                <a:ea typeface="+mj-ea"/>
                <a:cs typeface="+mj-cs"/>
              </a:rPr>
              <a:t>SharePoint agents</a:t>
            </a:r>
          </a:p>
        </p:txBody>
      </p:sp>
    </p:spTree>
    <p:extLst>
      <p:ext uri="{BB962C8B-B14F-4D97-AF65-F5344CB8AC3E}">
        <p14:creationId xmlns:p14="http://schemas.microsoft.com/office/powerpoint/2010/main" val="226828684"/>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221D44-EF15-B343-27ED-36D5E7F669FE}"/>
            </a:ext>
          </a:extLst>
        </p:cNvPr>
        <p:cNvGrpSpPr/>
        <p:nvPr/>
      </p:nvGrpSpPr>
      <p:grpSpPr>
        <a:xfrm>
          <a:off x="0" y="0"/>
          <a:ext cx="0" cy="0"/>
          <a:chOff x="0" y="0"/>
          <a:chExt cx="0" cy="0"/>
        </a:xfrm>
      </p:grpSpPr>
      <p:sp>
        <p:nvSpPr>
          <p:cNvPr id="12" name="Rectangle 11">
            <a:extLst>
              <a:ext uri="{FF2B5EF4-FFF2-40B4-BE49-F238E27FC236}">
                <a16:creationId xmlns:a16="http://schemas.microsoft.com/office/drawing/2014/main" id="{592FA0CC-BADA-7BF9-F364-20B7919ED34B}"/>
              </a:ext>
              <a:ext uri="{C183D7F6-B498-43B3-948B-1728B52AA6E4}">
                <adec:decorative xmlns:adec="http://schemas.microsoft.com/office/drawing/2017/decorative" val="1"/>
              </a:ext>
            </a:extLst>
          </p:cNvPr>
          <p:cNvSpPr/>
          <p:nvPr/>
        </p:nvSpPr>
        <p:spPr>
          <a:xfrm>
            <a:off x="0" y="1"/>
            <a:ext cx="12192000" cy="1419224"/>
          </a:xfrm>
          <a:prstGeom prst="rect">
            <a:avLst/>
          </a:prstGeom>
          <a:solidFill>
            <a:srgbClr val="7E5B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4" name="Rectangle 3">
            <a:extLst>
              <a:ext uri="{FF2B5EF4-FFF2-40B4-BE49-F238E27FC236}">
                <a16:creationId xmlns:a16="http://schemas.microsoft.com/office/drawing/2014/main" id="{C07FF3E8-F452-8F4C-7B4C-6C75AF4F081A}"/>
              </a:ext>
              <a:ext uri="{C183D7F6-B498-43B3-948B-1728B52AA6E4}">
                <adec:decorative xmlns:adec="http://schemas.microsoft.com/office/drawing/2017/decorative" val="1"/>
              </a:ext>
            </a:extLst>
          </p:cNvPr>
          <p:cNvSpPr/>
          <p:nvPr/>
        </p:nvSpPr>
        <p:spPr>
          <a:xfrm>
            <a:off x="0" y="140970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7" name="Rectangle: Rounded Corners 16">
            <a:extLst>
              <a:ext uri="{FF2B5EF4-FFF2-40B4-BE49-F238E27FC236}">
                <a16:creationId xmlns:a16="http://schemas.microsoft.com/office/drawing/2014/main" id="{040B3F71-DEF9-AF49-9BF2-894CA0DDF032}"/>
              </a:ext>
              <a:ext uri="{C183D7F6-B498-43B3-948B-1728B52AA6E4}">
                <adec:decorative xmlns:adec="http://schemas.microsoft.com/office/drawing/2017/decorative" val="1"/>
              </a:ext>
            </a:extLst>
          </p:cNvPr>
          <p:cNvSpPr>
            <a:spLocks/>
          </p:cNvSpPr>
          <p:nvPr/>
        </p:nvSpPr>
        <p:spPr bwMode="auto">
          <a:xfrm>
            <a:off x="588963" y="1601619"/>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8" name="Rectangle: Rounded Corners 17">
            <a:extLst>
              <a:ext uri="{FF2B5EF4-FFF2-40B4-BE49-F238E27FC236}">
                <a16:creationId xmlns:a16="http://schemas.microsoft.com/office/drawing/2014/main" id="{1A12206F-6090-205F-F7DE-144DF307163E}"/>
              </a:ext>
              <a:ext uri="{C183D7F6-B498-43B3-948B-1728B52AA6E4}">
                <adec:decorative xmlns:adec="http://schemas.microsoft.com/office/drawing/2017/decorative" val="1"/>
              </a:ext>
            </a:extLst>
          </p:cNvPr>
          <p:cNvSpPr>
            <a:spLocks/>
          </p:cNvSpPr>
          <p:nvPr/>
        </p:nvSpPr>
        <p:spPr bwMode="auto">
          <a:xfrm>
            <a:off x="3371851" y="1601619"/>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9" name="Rectangle: Rounded Corners 18">
            <a:extLst>
              <a:ext uri="{FF2B5EF4-FFF2-40B4-BE49-F238E27FC236}">
                <a16:creationId xmlns:a16="http://schemas.microsoft.com/office/drawing/2014/main" id="{E86BC982-85A3-0ECF-D467-B13026BCF2A2}"/>
              </a:ext>
              <a:ext uri="{C183D7F6-B498-43B3-948B-1728B52AA6E4}">
                <adec:decorative xmlns:adec="http://schemas.microsoft.com/office/drawing/2017/decorative" val="1"/>
              </a:ext>
            </a:extLst>
          </p:cNvPr>
          <p:cNvSpPr>
            <a:spLocks/>
          </p:cNvSpPr>
          <p:nvPr/>
        </p:nvSpPr>
        <p:spPr bwMode="auto">
          <a:xfrm>
            <a:off x="6154739" y="1601619"/>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0" name="Rectangle: Rounded Corners 19">
            <a:extLst>
              <a:ext uri="{FF2B5EF4-FFF2-40B4-BE49-F238E27FC236}">
                <a16:creationId xmlns:a16="http://schemas.microsoft.com/office/drawing/2014/main" id="{474D5BEF-69E8-73AC-7A58-4EB35FA3F5C0}"/>
              </a:ext>
              <a:ext uri="{C183D7F6-B498-43B3-948B-1728B52AA6E4}">
                <adec:decorative xmlns:adec="http://schemas.microsoft.com/office/drawing/2017/decorative" val="1"/>
              </a:ext>
            </a:extLst>
          </p:cNvPr>
          <p:cNvSpPr>
            <a:spLocks/>
          </p:cNvSpPr>
          <p:nvPr/>
        </p:nvSpPr>
        <p:spPr bwMode="auto">
          <a:xfrm>
            <a:off x="8937627" y="1601619"/>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1" name="Rectangle: Rounded Corners 20">
            <a:extLst>
              <a:ext uri="{FF2B5EF4-FFF2-40B4-BE49-F238E27FC236}">
                <a16:creationId xmlns:a16="http://schemas.microsoft.com/office/drawing/2014/main" id="{282D6476-717D-609C-B250-F5D0A8EF5492}"/>
              </a:ext>
              <a:ext uri="{C183D7F6-B498-43B3-948B-1728B52AA6E4}">
                <adec:decorative xmlns:adec="http://schemas.microsoft.com/office/drawing/2017/decorative" val="1"/>
              </a:ext>
            </a:extLst>
          </p:cNvPr>
          <p:cNvSpPr>
            <a:spLocks/>
          </p:cNvSpPr>
          <p:nvPr/>
        </p:nvSpPr>
        <p:spPr bwMode="auto">
          <a:xfrm>
            <a:off x="588963" y="4057111"/>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2" name="Rectangle: Rounded Corners 21">
            <a:extLst>
              <a:ext uri="{FF2B5EF4-FFF2-40B4-BE49-F238E27FC236}">
                <a16:creationId xmlns:a16="http://schemas.microsoft.com/office/drawing/2014/main" id="{DE5E7AC4-EBB4-CA2A-849C-6F5A2F9949E0}"/>
              </a:ext>
              <a:ext uri="{C183D7F6-B498-43B3-948B-1728B52AA6E4}">
                <adec:decorative xmlns:adec="http://schemas.microsoft.com/office/drawing/2017/decorative" val="1"/>
              </a:ext>
            </a:extLst>
          </p:cNvPr>
          <p:cNvSpPr>
            <a:spLocks/>
          </p:cNvSpPr>
          <p:nvPr/>
        </p:nvSpPr>
        <p:spPr bwMode="auto">
          <a:xfrm>
            <a:off x="3371851" y="4057111"/>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3" name="Rectangle: Rounded Corners 22">
            <a:extLst>
              <a:ext uri="{FF2B5EF4-FFF2-40B4-BE49-F238E27FC236}">
                <a16:creationId xmlns:a16="http://schemas.microsoft.com/office/drawing/2014/main" id="{44B45644-953E-8069-F460-C53525CFD561}"/>
              </a:ext>
              <a:ext uri="{C183D7F6-B498-43B3-948B-1728B52AA6E4}">
                <adec:decorative xmlns:adec="http://schemas.microsoft.com/office/drawing/2017/decorative" val="1"/>
              </a:ext>
            </a:extLst>
          </p:cNvPr>
          <p:cNvSpPr>
            <a:spLocks/>
          </p:cNvSpPr>
          <p:nvPr/>
        </p:nvSpPr>
        <p:spPr bwMode="auto">
          <a:xfrm>
            <a:off x="6154739" y="4057111"/>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4" name="Rectangle: Rounded Corners 23">
            <a:extLst>
              <a:ext uri="{FF2B5EF4-FFF2-40B4-BE49-F238E27FC236}">
                <a16:creationId xmlns:a16="http://schemas.microsoft.com/office/drawing/2014/main" id="{FCB0C484-4365-0A49-6F9B-08E74B026072}"/>
              </a:ext>
              <a:ext uri="{C183D7F6-B498-43B3-948B-1728B52AA6E4}">
                <adec:decorative xmlns:adec="http://schemas.microsoft.com/office/drawing/2017/decorative" val="1"/>
              </a:ext>
            </a:extLst>
          </p:cNvPr>
          <p:cNvSpPr>
            <a:spLocks/>
          </p:cNvSpPr>
          <p:nvPr/>
        </p:nvSpPr>
        <p:spPr bwMode="auto">
          <a:xfrm>
            <a:off x="8937627" y="4057111"/>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7" name="Content Placeholder 217">
            <a:extLst>
              <a:ext uri="{FF2B5EF4-FFF2-40B4-BE49-F238E27FC236}">
                <a16:creationId xmlns:a16="http://schemas.microsoft.com/office/drawing/2014/main" id="{3CE94B87-06DF-3023-319C-B632F3B7CC84}"/>
              </a:ext>
              <a:ext uri="{C183D7F6-B498-43B3-948B-1728B52AA6E4}">
                <adec:decorative xmlns:adec="http://schemas.microsoft.com/office/drawing/2017/decorative" val="1"/>
              </a:ext>
            </a:extLst>
          </p:cNvPr>
          <p:cNvSpPr txBox="1">
            <a:spLocks/>
          </p:cNvSpPr>
          <p:nvPr/>
        </p:nvSpPr>
        <p:spPr>
          <a:xfrm rot="5400000">
            <a:off x="1367511" y="-1269326"/>
            <a:ext cx="387589" cy="3122614"/>
          </a:xfrm>
          <a:prstGeom prst="round2SameRect">
            <a:avLst>
              <a:gd name="adj1" fmla="val 50000"/>
              <a:gd name="adj2" fmla="val 0"/>
            </a:avLst>
          </a:prstGeom>
          <a:gradFill>
            <a:gsLst>
              <a:gs pos="0">
                <a:srgbClr val="C03BC4"/>
              </a:gs>
              <a:gs pos="100000">
                <a:srgbClr val="0078D4"/>
              </a:gs>
            </a:gsLst>
            <a:lin ang="5400000" scaled="1"/>
          </a:gradFill>
          <a:ln>
            <a:gradFill>
              <a:gsLst>
                <a:gs pos="14000">
                  <a:schemeClr val="bg1"/>
                </a:gs>
                <a:gs pos="100000">
                  <a:schemeClr val="bg1">
                    <a:lumMod val="99000"/>
                    <a:alpha val="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vert="vert270" lIns="91440" tIns="45720" rIns="91440" bIns="576072" rtlCol="0" anchor="ctr"/>
          <a:lstStyle>
            <a:defPPr>
              <a:defRPr lang="en-US"/>
            </a:defPPr>
            <a:lvl1pPr marR="0" lvl="0" indent="0" defTabSz="457200" fontAlgn="auto">
              <a:lnSpc>
                <a:spcPct val="100000"/>
              </a:lnSpc>
              <a:spcBef>
                <a:spcPts val="0"/>
              </a:spcBef>
              <a:spcAft>
                <a:spcPts val="800"/>
              </a:spcAft>
              <a:buClrTx/>
              <a:buSzTx/>
              <a:buFontTx/>
              <a:buNone/>
              <a:tabLst/>
              <a:defRPr kumimoji="0" sz="1400" b="0" i="0" u="none" strike="noStrike" cap="none" spc="0" normalizeH="0" baseline="0">
                <a:ln>
                  <a:noFill/>
                </a:ln>
                <a:solidFill>
                  <a:schemeClr val="bg1"/>
                </a:solidFill>
                <a:effectLst/>
                <a:uLnTx/>
                <a:uFillTx/>
                <a:latin typeface="+mj-lt"/>
                <a:ea typeface="+mj-ea"/>
                <a:cs typeface="+mj-c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457200" rtl="0" eaLnBrk="1" fontAlgn="auto" latinLnBrk="0" hangingPunct="1">
              <a:lnSpc>
                <a:spcPct val="100000"/>
              </a:lnSpc>
              <a:spcBef>
                <a:spcPts val="0"/>
              </a:spcBef>
              <a:spcAft>
                <a:spcPts val="800"/>
              </a:spcAft>
              <a:buClrTx/>
              <a:buSzTx/>
              <a:buFontTx/>
              <a:buNone/>
              <a:tabLst/>
              <a:defRPr/>
            </a:pPr>
            <a:r>
              <a:rPr kumimoji="0" lang="en-US" sz="1400" b="0" i="0" u="none" strike="noStrike" kern="1200" cap="none" spc="0" normalizeH="0" baseline="0" noProof="0">
                <a:ln>
                  <a:noFill/>
                </a:ln>
                <a:solidFill>
                  <a:srgbClr val="FFFFFF"/>
                </a:solidFill>
                <a:effectLst/>
                <a:uLnTx/>
                <a:uFillTx/>
                <a:latin typeface="Segoe Sans Display Semibold"/>
                <a:ea typeface="+mj-ea"/>
                <a:cs typeface="+mj-cs"/>
              </a:rPr>
              <a:t>Copilot Studio</a:t>
            </a:r>
          </a:p>
        </p:txBody>
      </p:sp>
      <p:sp>
        <p:nvSpPr>
          <p:cNvPr id="14" name="Title 13">
            <a:extLst>
              <a:ext uri="{FF2B5EF4-FFF2-40B4-BE49-F238E27FC236}">
                <a16:creationId xmlns:a16="http://schemas.microsoft.com/office/drawing/2014/main" id="{D9BA3BF2-FBDD-5375-97A3-F7BCDCD86E3C}"/>
              </a:ext>
            </a:extLst>
          </p:cNvPr>
          <p:cNvSpPr>
            <a:spLocks noGrp="1"/>
          </p:cNvSpPr>
          <p:nvPr>
            <p:ph type="title"/>
          </p:nvPr>
        </p:nvSpPr>
        <p:spPr>
          <a:xfrm>
            <a:off x="588263" y="512064"/>
            <a:ext cx="11018520" cy="492443"/>
          </a:xfrm>
        </p:spPr>
        <p:txBody>
          <a:bodyPr/>
          <a:lstStyle/>
          <a:p>
            <a:r>
              <a:rPr lang="en-US" sz="3600">
                <a:solidFill>
                  <a:schemeClr val="bg1"/>
                </a:solidFill>
                <a:ea typeface="+mj-ea"/>
                <a:cs typeface="+mj-cs"/>
              </a:rPr>
              <a:t>Build agents with Copilot Studio | Summary Steps</a:t>
            </a:r>
          </a:p>
        </p:txBody>
      </p:sp>
      <p:sp>
        <p:nvSpPr>
          <p:cNvPr id="15" name="Text Placeholder 14">
            <a:extLst>
              <a:ext uri="{FF2B5EF4-FFF2-40B4-BE49-F238E27FC236}">
                <a16:creationId xmlns:a16="http://schemas.microsoft.com/office/drawing/2014/main" id="{E757495C-3F10-BB5A-558A-4C933456BB45}"/>
              </a:ext>
            </a:extLst>
          </p:cNvPr>
          <p:cNvSpPr>
            <a:spLocks noGrp="1"/>
          </p:cNvSpPr>
          <p:nvPr>
            <p:ph type="body" sz="quarter" idx="10"/>
          </p:nvPr>
        </p:nvSpPr>
        <p:spPr>
          <a:xfrm>
            <a:off x="588263" y="1068745"/>
            <a:ext cx="11018520" cy="276999"/>
          </a:xfrm>
        </p:spPr>
        <p:txBody>
          <a:bodyPr/>
          <a:lstStyle/>
          <a:p>
            <a:r>
              <a:rPr lang="en-US">
                <a:solidFill>
                  <a:schemeClr val="bg1"/>
                </a:solidFill>
                <a:ea typeface="+mj-ea"/>
                <a:cs typeface="+mj-cs"/>
              </a:rPr>
              <a:t>For more information – </a:t>
            </a:r>
            <a:r>
              <a:rPr lang="en-US">
                <a:solidFill>
                  <a:schemeClr val="bg1"/>
                </a:solidFill>
                <a:ea typeface="+mj-ea"/>
                <a:cs typeface="+mj-cs"/>
                <a:hlinkClick r:id="rId2">
                  <a:extLst>
                    <a:ext uri="{A12FA001-AC4F-418D-AE19-62706E023703}">
                      <ahyp:hlinkClr xmlns:ahyp="http://schemas.microsoft.com/office/drawing/2018/hyperlinkcolor" val="tx"/>
                    </a:ext>
                  </a:extLst>
                </a:hlinkClick>
              </a:rPr>
              <a:t>Copilot Studio overview</a:t>
            </a:r>
            <a:endParaRPr lang="en-US">
              <a:solidFill>
                <a:schemeClr val="bg1"/>
              </a:solidFill>
              <a:ea typeface="+mj-ea"/>
              <a:cs typeface="+mj-cs"/>
            </a:endParaRPr>
          </a:p>
        </p:txBody>
      </p:sp>
      <p:pic>
        <p:nvPicPr>
          <p:cNvPr id="60" name="Picture 59" descr="A screenshot of a dashboard with the title &quot;Describe Your Agent to Create It,&quot; laying the foundation for Copilot.">
            <a:extLst>
              <a:ext uri="{FF2B5EF4-FFF2-40B4-BE49-F238E27FC236}">
                <a16:creationId xmlns:a16="http://schemas.microsoft.com/office/drawing/2014/main" id="{66938133-6D20-E03E-277A-7DE2C803CE28}"/>
              </a:ext>
              <a:ext uri="{C183D7F6-B498-43B3-948B-1728B52AA6E4}">
                <adec:decorative xmlns:adec="http://schemas.microsoft.com/office/drawing/2017/decorative" val="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6827" r="-6827"/>
          <a:stretch/>
        </p:blipFill>
        <p:spPr>
          <a:xfrm>
            <a:off x="644936" y="1654979"/>
            <a:ext cx="2556645" cy="1225551"/>
          </a:xfrm>
          <a:custGeom>
            <a:avLst/>
            <a:gdLst>
              <a:gd name="connsiteX0" fmla="*/ 74759 w 2556645"/>
              <a:gd name="connsiteY0" fmla="*/ 0 h 1225551"/>
              <a:gd name="connsiteX1" fmla="*/ 2481886 w 2556645"/>
              <a:gd name="connsiteY1" fmla="*/ 0 h 1225551"/>
              <a:gd name="connsiteX2" fmla="*/ 2556645 w 2556645"/>
              <a:gd name="connsiteY2" fmla="*/ 74759 h 1225551"/>
              <a:gd name="connsiteX3" fmla="*/ 2556645 w 2556645"/>
              <a:gd name="connsiteY3" fmla="*/ 1150792 h 1225551"/>
              <a:gd name="connsiteX4" fmla="*/ 2481886 w 2556645"/>
              <a:gd name="connsiteY4" fmla="*/ 1225551 h 1225551"/>
              <a:gd name="connsiteX5" fmla="*/ 74759 w 2556645"/>
              <a:gd name="connsiteY5" fmla="*/ 1225551 h 1225551"/>
              <a:gd name="connsiteX6" fmla="*/ 0 w 2556645"/>
              <a:gd name="connsiteY6" fmla="*/ 1150792 h 1225551"/>
              <a:gd name="connsiteX7" fmla="*/ 0 w 2556645"/>
              <a:gd name="connsiteY7" fmla="*/ 74759 h 1225551"/>
              <a:gd name="connsiteX8" fmla="*/ 74759 w 2556645"/>
              <a:gd name="connsiteY8" fmla="*/ 0 h 122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6645" h="1225551">
                <a:moveTo>
                  <a:pt x="74759" y="0"/>
                </a:moveTo>
                <a:lnTo>
                  <a:pt x="2481886" y="0"/>
                </a:lnTo>
                <a:cubicBezTo>
                  <a:pt x="2523174" y="0"/>
                  <a:pt x="2556645" y="33471"/>
                  <a:pt x="2556645" y="74759"/>
                </a:cubicBezTo>
                <a:lnTo>
                  <a:pt x="2556645" y="1150792"/>
                </a:lnTo>
                <a:cubicBezTo>
                  <a:pt x="2556645" y="1192080"/>
                  <a:pt x="2523174" y="1225551"/>
                  <a:pt x="2481886" y="1225551"/>
                </a:cubicBezTo>
                <a:lnTo>
                  <a:pt x="74759" y="1225551"/>
                </a:lnTo>
                <a:cubicBezTo>
                  <a:pt x="33471" y="1225551"/>
                  <a:pt x="0" y="1192080"/>
                  <a:pt x="0" y="1150792"/>
                </a:cubicBezTo>
                <a:lnTo>
                  <a:pt x="0" y="74759"/>
                </a:lnTo>
                <a:cubicBezTo>
                  <a:pt x="0" y="33471"/>
                  <a:pt x="33471" y="0"/>
                  <a:pt x="74759" y="0"/>
                </a:cubicBezTo>
                <a:close/>
              </a:path>
            </a:pathLst>
          </a:custGeom>
          <a:solidFill>
            <a:srgbClr val="F0F0F0"/>
          </a:solidFill>
          <a:ln>
            <a:noFill/>
          </a:ln>
          <a:effectLst/>
        </p:spPr>
      </p:pic>
      <p:sp>
        <p:nvSpPr>
          <p:cNvPr id="33" name="TextBox 32">
            <a:extLst>
              <a:ext uri="{FF2B5EF4-FFF2-40B4-BE49-F238E27FC236}">
                <a16:creationId xmlns:a16="http://schemas.microsoft.com/office/drawing/2014/main" id="{6FB993C2-3368-0A91-DF2D-4E5CA90D3FF5}"/>
              </a:ext>
            </a:extLst>
          </p:cNvPr>
          <p:cNvSpPr txBox="1"/>
          <p:nvPr/>
        </p:nvSpPr>
        <p:spPr>
          <a:xfrm>
            <a:off x="588963" y="3011550"/>
            <a:ext cx="2556645" cy="836126"/>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en-US" sz="10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Step 1</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900" b="0" i="0" u="none" strike="noStrike" kern="1200" cap="none" spc="0" normalizeH="0" baseline="0" noProof="0">
                <a:ln>
                  <a:noFill/>
                </a:ln>
                <a:solidFill>
                  <a:srgbClr val="091F2C"/>
                </a:solidFill>
                <a:effectLst/>
                <a:uLnTx/>
                <a:uFillTx/>
                <a:latin typeface="Segoe Sans Display Semibold"/>
                <a:ea typeface="+mn-ea"/>
                <a:cs typeface="+mn-cs"/>
              </a:rPr>
              <a:t>Create your agent</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800" b="0" i="0" u="none" strike="noStrike" kern="1200" cap="none" spc="0" normalizeH="0" baseline="0" noProof="0">
                <a:ln>
                  <a:noFill/>
                </a:ln>
                <a:solidFill>
                  <a:srgbClr val="091F2C"/>
                </a:solidFill>
                <a:effectLst/>
                <a:uLnTx/>
                <a:uFillTx/>
                <a:latin typeface="Segoe Sans Display"/>
                <a:ea typeface="+mn-ea"/>
                <a:cs typeface="+mn-cs"/>
              </a:rPr>
              <a:t>Lay the foundations of your </a:t>
            </a:r>
            <a:r>
              <a:rPr lang="en-US" sz="800">
                <a:solidFill>
                  <a:srgbClr val="091F2C"/>
                </a:solidFill>
                <a:latin typeface="Segoe Sans Display"/>
              </a:rPr>
              <a:t>agent</a:t>
            </a:r>
            <a:r>
              <a:rPr kumimoji="0" lang="en-US" sz="800" b="0" i="0" u="none" strike="noStrike" kern="1200" cap="none" spc="0" normalizeH="0" baseline="0" noProof="0">
                <a:ln>
                  <a:noFill/>
                </a:ln>
                <a:solidFill>
                  <a:srgbClr val="091F2C"/>
                </a:solidFill>
                <a:effectLst/>
                <a:uLnTx/>
                <a:uFillTx/>
                <a:latin typeface="Segoe Sans Display"/>
                <a:ea typeface="+mn-ea"/>
                <a:cs typeface="+mn-cs"/>
              </a:rPr>
              <a:t>. Begin by defining the personality and capabilities of your </a:t>
            </a:r>
            <a:r>
              <a:rPr lang="en-US" sz="800">
                <a:solidFill>
                  <a:srgbClr val="091F2C"/>
                </a:solidFill>
                <a:latin typeface="Segoe Sans Display"/>
              </a:rPr>
              <a:t>agent</a:t>
            </a:r>
            <a:r>
              <a:rPr kumimoji="0" lang="en-US" sz="800" b="0" i="0" u="none" strike="noStrike" kern="1200" cap="none" spc="0" normalizeH="0" baseline="0" noProof="0">
                <a:ln>
                  <a:noFill/>
                </a:ln>
                <a:solidFill>
                  <a:srgbClr val="091F2C"/>
                </a:solidFill>
                <a:effectLst/>
                <a:uLnTx/>
                <a:uFillTx/>
                <a:latin typeface="Segoe Sans Display"/>
                <a:ea typeface="+mn-ea"/>
                <a:cs typeface="+mn-cs"/>
              </a:rPr>
              <a:t>, ensuring it aligns with your company’s ethos and customer engagement strategy</a:t>
            </a:r>
          </a:p>
        </p:txBody>
      </p:sp>
      <p:pic>
        <p:nvPicPr>
          <p:cNvPr id="68" name="Picture 67" descr="A screenshot of a dashboard with the title &quot;Add Available Knowledge Sources.&quot;">
            <a:extLst>
              <a:ext uri="{FF2B5EF4-FFF2-40B4-BE49-F238E27FC236}">
                <a16:creationId xmlns:a16="http://schemas.microsoft.com/office/drawing/2014/main" id="{BFF2D3FB-71DD-7D65-9B0C-DC9F88B98AE3}"/>
              </a:ext>
              <a:ext uri="{C183D7F6-B498-43B3-948B-1728B52AA6E4}">
                <adec:decorative xmlns:adec="http://schemas.microsoft.com/office/drawing/2017/decorative" val="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9437" t="-1811" r="-19437" b="-1811"/>
          <a:stretch/>
        </p:blipFill>
        <p:spPr>
          <a:xfrm>
            <a:off x="3427823" y="1654979"/>
            <a:ext cx="2556645" cy="1225551"/>
          </a:xfrm>
          <a:custGeom>
            <a:avLst/>
            <a:gdLst>
              <a:gd name="connsiteX0" fmla="*/ 74759 w 2556645"/>
              <a:gd name="connsiteY0" fmla="*/ 0 h 1225551"/>
              <a:gd name="connsiteX1" fmla="*/ 2481886 w 2556645"/>
              <a:gd name="connsiteY1" fmla="*/ 0 h 1225551"/>
              <a:gd name="connsiteX2" fmla="*/ 2556645 w 2556645"/>
              <a:gd name="connsiteY2" fmla="*/ 74759 h 1225551"/>
              <a:gd name="connsiteX3" fmla="*/ 2556645 w 2556645"/>
              <a:gd name="connsiteY3" fmla="*/ 1150792 h 1225551"/>
              <a:gd name="connsiteX4" fmla="*/ 2481886 w 2556645"/>
              <a:gd name="connsiteY4" fmla="*/ 1225551 h 1225551"/>
              <a:gd name="connsiteX5" fmla="*/ 74759 w 2556645"/>
              <a:gd name="connsiteY5" fmla="*/ 1225551 h 1225551"/>
              <a:gd name="connsiteX6" fmla="*/ 0 w 2556645"/>
              <a:gd name="connsiteY6" fmla="*/ 1150792 h 1225551"/>
              <a:gd name="connsiteX7" fmla="*/ 0 w 2556645"/>
              <a:gd name="connsiteY7" fmla="*/ 74759 h 1225551"/>
              <a:gd name="connsiteX8" fmla="*/ 74759 w 2556645"/>
              <a:gd name="connsiteY8" fmla="*/ 0 h 122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6645" h="1225551">
                <a:moveTo>
                  <a:pt x="74759" y="0"/>
                </a:moveTo>
                <a:lnTo>
                  <a:pt x="2481886" y="0"/>
                </a:lnTo>
                <a:cubicBezTo>
                  <a:pt x="2523174" y="0"/>
                  <a:pt x="2556645" y="33471"/>
                  <a:pt x="2556645" y="74759"/>
                </a:cubicBezTo>
                <a:lnTo>
                  <a:pt x="2556645" y="1150792"/>
                </a:lnTo>
                <a:cubicBezTo>
                  <a:pt x="2556645" y="1192080"/>
                  <a:pt x="2523174" y="1225551"/>
                  <a:pt x="2481886" y="1225551"/>
                </a:cubicBezTo>
                <a:lnTo>
                  <a:pt x="74759" y="1225551"/>
                </a:lnTo>
                <a:cubicBezTo>
                  <a:pt x="33471" y="1225551"/>
                  <a:pt x="0" y="1192080"/>
                  <a:pt x="0" y="1150792"/>
                </a:cubicBezTo>
                <a:lnTo>
                  <a:pt x="0" y="74759"/>
                </a:lnTo>
                <a:cubicBezTo>
                  <a:pt x="0" y="33471"/>
                  <a:pt x="33471" y="0"/>
                  <a:pt x="74759" y="0"/>
                </a:cubicBezTo>
                <a:close/>
              </a:path>
            </a:pathLst>
          </a:custGeom>
          <a:solidFill>
            <a:schemeClr val="bg1"/>
          </a:solidFill>
          <a:ln w="9525" cap="flat" cmpd="sng" algn="ctr">
            <a:noFill/>
            <a:prstDash val="solid"/>
            <a:headEnd type="none" w="med" len="med"/>
            <a:tailEnd type="none" w="med" len="med"/>
          </a:ln>
          <a:effectLst>
            <a:outerShdw blurRad="190500" algn="ctr" rotWithShape="0">
              <a:prstClr val="black">
                <a:alpha val="40000"/>
              </a:prstClr>
            </a:outerShdw>
          </a:effectLst>
        </p:spPr>
      </p:pic>
      <p:sp>
        <p:nvSpPr>
          <p:cNvPr id="34" name="TextBox 33">
            <a:extLst>
              <a:ext uri="{FF2B5EF4-FFF2-40B4-BE49-F238E27FC236}">
                <a16:creationId xmlns:a16="http://schemas.microsoft.com/office/drawing/2014/main" id="{30E2456C-A285-86CF-84E5-7BDBEBC0D9F5}"/>
              </a:ext>
            </a:extLst>
          </p:cNvPr>
          <p:cNvSpPr txBox="1"/>
          <p:nvPr/>
        </p:nvSpPr>
        <p:spPr>
          <a:xfrm>
            <a:off x="3409165" y="3011550"/>
            <a:ext cx="2556645" cy="984885"/>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en-US" sz="10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Step 2</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900" b="0" i="0" u="none" strike="noStrike" kern="1200" cap="none" spc="0" normalizeH="0" baseline="0" noProof="0">
                <a:ln>
                  <a:noFill/>
                </a:ln>
                <a:solidFill>
                  <a:srgbClr val="091F2C"/>
                </a:solidFill>
                <a:effectLst/>
                <a:uLnTx/>
                <a:uFillTx/>
                <a:latin typeface="Segoe Sans Display Semibold"/>
                <a:ea typeface="+mn-ea"/>
                <a:cs typeface="+mn-cs"/>
              </a:rPr>
              <a:t>Connect your knowledge base </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800" b="0" i="0" u="none" strike="noStrike" kern="1200" cap="none" spc="0" normalizeH="0" baseline="0" noProof="0">
                <a:ln>
                  <a:noFill/>
                </a:ln>
                <a:solidFill>
                  <a:srgbClr val="091F2C"/>
                </a:solidFill>
                <a:effectLst/>
                <a:uLnTx/>
                <a:uFillTx/>
                <a:latin typeface="Segoe Sans Display"/>
                <a:ea typeface="+mn-ea"/>
                <a:cs typeface="+mn-cs"/>
              </a:rPr>
              <a:t>Before building out manual topics, give your </a:t>
            </a:r>
            <a:r>
              <a:rPr lang="en-US" sz="800">
                <a:solidFill>
                  <a:srgbClr val="091F2C"/>
                </a:solidFill>
                <a:latin typeface="Segoe Sans Display"/>
              </a:rPr>
              <a:t>agent</a:t>
            </a:r>
            <a:r>
              <a:rPr kumimoji="0" lang="en-US" sz="800" b="0" i="0" u="none" strike="noStrike" kern="1200" cap="none" spc="0" normalizeH="0" baseline="0" noProof="0">
                <a:ln>
                  <a:noFill/>
                </a:ln>
                <a:solidFill>
                  <a:srgbClr val="091F2C"/>
                </a:solidFill>
                <a:effectLst/>
                <a:uLnTx/>
                <a:uFillTx/>
                <a:latin typeface="Segoe Sans Display"/>
                <a:ea typeface="+mn-ea"/>
                <a:cs typeface="+mn-cs"/>
              </a:rPr>
              <a:t> a running start by leveraging ‘generative answers’ to immediately equip your </a:t>
            </a:r>
            <a:r>
              <a:rPr lang="en-US" sz="800">
                <a:solidFill>
                  <a:srgbClr val="091F2C"/>
                </a:solidFill>
                <a:latin typeface="Segoe Sans Display"/>
              </a:rPr>
              <a:t>agent</a:t>
            </a:r>
            <a:r>
              <a:rPr kumimoji="0" lang="en-US" sz="800" b="0" i="0" u="none" strike="noStrike" kern="1200" cap="none" spc="0" normalizeH="0" baseline="0" noProof="0">
                <a:ln>
                  <a:noFill/>
                </a:ln>
                <a:solidFill>
                  <a:srgbClr val="091F2C"/>
                </a:solidFill>
                <a:effectLst/>
                <a:uLnTx/>
                <a:uFillTx/>
                <a:latin typeface="Segoe Sans Display"/>
                <a:ea typeface="+mn-ea"/>
                <a:cs typeface="+mn-cs"/>
              </a:rPr>
              <a:t> with knowledge from your existing resources. Connect resources like FAQs to generate dynamic, real-time, informed responses</a:t>
            </a:r>
          </a:p>
        </p:txBody>
      </p:sp>
      <p:pic>
        <p:nvPicPr>
          <p:cNvPr id="73" name="Picture 72" descr="A screenshot of a dashboard with the title &quot;Steps to Create an Action.&quot;">
            <a:extLst>
              <a:ext uri="{FF2B5EF4-FFF2-40B4-BE49-F238E27FC236}">
                <a16:creationId xmlns:a16="http://schemas.microsoft.com/office/drawing/2014/main" id="{8DD9B3C6-EF20-A564-F15B-A7E8E89E6D57}"/>
              </a:ext>
              <a:ext uri="{C183D7F6-B498-43B3-948B-1728B52AA6E4}">
                <adec:decorative xmlns:adec="http://schemas.microsoft.com/office/drawing/2017/decorative" val="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21577" t="2337" r="-21577" b="2337"/>
          <a:stretch/>
        </p:blipFill>
        <p:spPr>
          <a:xfrm>
            <a:off x="6210712" y="1654978"/>
            <a:ext cx="2556645" cy="1225551"/>
          </a:xfrm>
          <a:custGeom>
            <a:avLst/>
            <a:gdLst>
              <a:gd name="connsiteX0" fmla="*/ 74759 w 2556645"/>
              <a:gd name="connsiteY0" fmla="*/ 0 h 1225551"/>
              <a:gd name="connsiteX1" fmla="*/ 2481886 w 2556645"/>
              <a:gd name="connsiteY1" fmla="*/ 0 h 1225551"/>
              <a:gd name="connsiteX2" fmla="*/ 2556645 w 2556645"/>
              <a:gd name="connsiteY2" fmla="*/ 74759 h 1225551"/>
              <a:gd name="connsiteX3" fmla="*/ 2556645 w 2556645"/>
              <a:gd name="connsiteY3" fmla="*/ 1150792 h 1225551"/>
              <a:gd name="connsiteX4" fmla="*/ 2481886 w 2556645"/>
              <a:gd name="connsiteY4" fmla="*/ 1225551 h 1225551"/>
              <a:gd name="connsiteX5" fmla="*/ 74759 w 2556645"/>
              <a:gd name="connsiteY5" fmla="*/ 1225551 h 1225551"/>
              <a:gd name="connsiteX6" fmla="*/ 0 w 2556645"/>
              <a:gd name="connsiteY6" fmla="*/ 1150792 h 1225551"/>
              <a:gd name="connsiteX7" fmla="*/ 0 w 2556645"/>
              <a:gd name="connsiteY7" fmla="*/ 74759 h 1225551"/>
              <a:gd name="connsiteX8" fmla="*/ 74759 w 2556645"/>
              <a:gd name="connsiteY8" fmla="*/ 0 h 122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6645" h="1225551">
                <a:moveTo>
                  <a:pt x="74759" y="0"/>
                </a:moveTo>
                <a:lnTo>
                  <a:pt x="2481886" y="0"/>
                </a:lnTo>
                <a:cubicBezTo>
                  <a:pt x="2523174" y="0"/>
                  <a:pt x="2556645" y="33471"/>
                  <a:pt x="2556645" y="74759"/>
                </a:cubicBezTo>
                <a:lnTo>
                  <a:pt x="2556645" y="1150792"/>
                </a:lnTo>
                <a:cubicBezTo>
                  <a:pt x="2556645" y="1192080"/>
                  <a:pt x="2523174" y="1225551"/>
                  <a:pt x="2481886" y="1225551"/>
                </a:cubicBezTo>
                <a:lnTo>
                  <a:pt x="74759" y="1225551"/>
                </a:lnTo>
                <a:cubicBezTo>
                  <a:pt x="33471" y="1225551"/>
                  <a:pt x="0" y="1192080"/>
                  <a:pt x="0" y="1150792"/>
                </a:cubicBezTo>
                <a:lnTo>
                  <a:pt x="0" y="74759"/>
                </a:lnTo>
                <a:cubicBezTo>
                  <a:pt x="0" y="33471"/>
                  <a:pt x="33471" y="0"/>
                  <a:pt x="74759" y="0"/>
                </a:cubicBezTo>
                <a:close/>
              </a:path>
            </a:pathLst>
          </a:custGeom>
          <a:solidFill>
            <a:schemeClr val="bg1"/>
          </a:solidFill>
        </p:spPr>
      </p:pic>
      <p:sp>
        <p:nvSpPr>
          <p:cNvPr id="35" name="TextBox 34">
            <a:extLst>
              <a:ext uri="{FF2B5EF4-FFF2-40B4-BE49-F238E27FC236}">
                <a16:creationId xmlns:a16="http://schemas.microsoft.com/office/drawing/2014/main" id="{67170B95-C517-8E14-9295-D9D50609FB0A}"/>
              </a:ext>
            </a:extLst>
          </p:cNvPr>
          <p:cNvSpPr txBox="1"/>
          <p:nvPr/>
        </p:nvSpPr>
        <p:spPr>
          <a:xfrm>
            <a:off x="6229367" y="3011550"/>
            <a:ext cx="2556645" cy="738664"/>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en-US" sz="10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Step 3</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900" b="0" i="0" u="none" strike="noStrike" kern="1200" cap="none" spc="0" normalizeH="0" baseline="0" noProof="0">
                <a:ln>
                  <a:noFill/>
                </a:ln>
                <a:solidFill>
                  <a:srgbClr val="091F2C"/>
                </a:solidFill>
                <a:effectLst/>
                <a:uLnTx/>
                <a:uFillTx/>
                <a:latin typeface="Segoe Sans Display Semibold"/>
                <a:ea typeface="+mn-ea"/>
                <a:cs typeface="+mn-cs"/>
              </a:rPr>
              <a:t>Create actions</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800" b="0" i="0" u="none" strike="noStrike" kern="1200" cap="none" spc="0" normalizeH="0" baseline="0" noProof="0">
                <a:ln>
                  <a:noFill/>
                </a:ln>
                <a:solidFill>
                  <a:srgbClr val="091F2C"/>
                </a:solidFill>
                <a:effectLst/>
                <a:uLnTx/>
                <a:uFillTx/>
                <a:latin typeface="Segoe Sans Display"/>
                <a:ea typeface="+mn-ea"/>
                <a:cs typeface="+mn-cs"/>
              </a:rPr>
              <a:t>Empower the agent to interact with other systems, data repositories, LoB services, and workflows using plugins, prompts, GPTs, connectors, and Power Automate flows </a:t>
            </a:r>
            <a:endParaRPr kumimoji="0" lang="en-US" sz="1600" b="0" i="0" u="none" strike="noStrike" kern="1200" cap="none" spc="0" normalizeH="0" baseline="0" noProof="0">
              <a:ln>
                <a:noFill/>
              </a:ln>
              <a:solidFill>
                <a:srgbClr val="091F2C"/>
              </a:solidFill>
              <a:effectLst/>
              <a:uLnTx/>
              <a:uFillTx/>
              <a:latin typeface="Segoe Sans Display"/>
              <a:ea typeface="+mn-ea"/>
              <a:cs typeface="+mn-cs"/>
            </a:endParaRPr>
          </a:p>
        </p:txBody>
      </p:sp>
      <p:pic>
        <p:nvPicPr>
          <p:cNvPr id="77" name="Picture 76" descr="A screenshot featuring the &quot;Create from Description&quot; option in Copilot, with various tabs below, such as &quot;Name Your Topic&quot; and &quot;Create a Topic.&quot;">
            <a:extLst>
              <a:ext uri="{FF2B5EF4-FFF2-40B4-BE49-F238E27FC236}">
                <a16:creationId xmlns:a16="http://schemas.microsoft.com/office/drawing/2014/main" id="{CF74D41C-B52E-C7FB-D0EB-1895279D06AA}"/>
              </a:ext>
              <a:ext uri="{C183D7F6-B498-43B3-948B-1728B52AA6E4}">
                <adec:decorative xmlns:adec="http://schemas.microsoft.com/office/drawing/2017/decorative" val="0"/>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8993600" y="1654978"/>
            <a:ext cx="2556645" cy="1225551"/>
          </a:xfrm>
          <a:custGeom>
            <a:avLst/>
            <a:gdLst>
              <a:gd name="connsiteX0" fmla="*/ 74759 w 2556645"/>
              <a:gd name="connsiteY0" fmla="*/ 0 h 1225551"/>
              <a:gd name="connsiteX1" fmla="*/ 2481886 w 2556645"/>
              <a:gd name="connsiteY1" fmla="*/ 0 h 1225551"/>
              <a:gd name="connsiteX2" fmla="*/ 2556645 w 2556645"/>
              <a:gd name="connsiteY2" fmla="*/ 74759 h 1225551"/>
              <a:gd name="connsiteX3" fmla="*/ 2556645 w 2556645"/>
              <a:gd name="connsiteY3" fmla="*/ 1150792 h 1225551"/>
              <a:gd name="connsiteX4" fmla="*/ 2481886 w 2556645"/>
              <a:gd name="connsiteY4" fmla="*/ 1225551 h 1225551"/>
              <a:gd name="connsiteX5" fmla="*/ 74759 w 2556645"/>
              <a:gd name="connsiteY5" fmla="*/ 1225551 h 1225551"/>
              <a:gd name="connsiteX6" fmla="*/ 0 w 2556645"/>
              <a:gd name="connsiteY6" fmla="*/ 1150792 h 1225551"/>
              <a:gd name="connsiteX7" fmla="*/ 0 w 2556645"/>
              <a:gd name="connsiteY7" fmla="*/ 74759 h 1225551"/>
              <a:gd name="connsiteX8" fmla="*/ 74759 w 2556645"/>
              <a:gd name="connsiteY8" fmla="*/ 0 h 122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6645" h="1225551">
                <a:moveTo>
                  <a:pt x="74759" y="0"/>
                </a:moveTo>
                <a:lnTo>
                  <a:pt x="2481886" y="0"/>
                </a:lnTo>
                <a:cubicBezTo>
                  <a:pt x="2523174" y="0"/>
                  <a:pt x="2556645" y="33471"/>
                  <a:pt x="2556645" y="74759"/>
                </a:cubicBezTo>
                <a:lnTo>
                  <a:pt x="2556645" y="1150792"/>
                </a:lnTo>
                <a:cubicBezTo>
                  <a:pt x="2556645" y="1192080"/>
                  <a:pt x="2523174" y="1225551"/>
                  <a:pt x="2481886" y="1225551"/>
                </a:cubicBezTo>
                <a:lnTo>
                  <a:pt x="74759" y="1225551"/>
                </a:lnTo>
                <a:cubicBezTo>
                  <a:pt x="33471" y="1225551"/>
                  <a:pt x="0" y="1192080"/>
                  <a:pt x="0" y="1150792"/>
                </a:cubicBezTo>
                <a:lnTo>
                  <a:pt x="0" y="74759"/>
                </a:lnTo>
                <a:cubicBezTo>
                  <a:pt x="0" y="33471"/>
                  <a:pt x="33471" y="0"/>
                  <a:pt x="74759" y="0"/>
                </a:cubicBezTo>
                <a:close/>
              </a:path>
            </a:pathLst>
          </a:custGeom>
        </p:spPr>
      </p:pic>
      <p:sp>
        <p:nvSpPr>
          <p:cNvPr id="36" name="TextBox 35">
            <a:extLst>
              <a:ext uri="{FF2B5EF4-FFF2-40B4-BE49-F238E27FC236}">
                <a16:creationId xmlns:a16="http://schemas.microsoft.com/office/drawing/2014/main" id="{29C365EB-B3A3-6BE9-77D5-F5940FC01561}"/>
              </a:ext>
            </a:extLst>
          </p:cNvPr>
          <p:cNvSpPr txBox="1"/>
          <p:nvPr/>
        </p:nvSpPr>
        <p:spPr>
          <a:xfrm>
            <a:off x="9049569" y="3011550"/>
            <a:ext cx="2556645" cy="861774"/>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en-US" sz="10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Step 4</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900" b="0" i="0" u="none" strike="noStrike" kern="1200" cap="none" spc="0" normalizeH="0" baseline="0" noProof="0">
                <a:ln>
                  <a:noFill/>
                </a:ln>
                <a:solidFill>
                  <a:srgbClr val="091F2C"/>
                </a:solidFill>
                <a:effectLst/>
                <a:uLnTx/>
                <a:uFillTx/>
                <a:latin typeface="Segoe Sans Display Semibold"/>
                <a:ea typeface="+mn-ea"/>
                <a:cs typeface="+mn-cs"/>
              </a:rPr>
              <a:t>Create rule-based topics</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800" b="0" i="0" u="none" strike="noStrike" kern="1200" cap="none" spc="0" normalizeH="0" baseline="0" noProof="0">
                <a:ln>
                  <a:noFill/>
                </a:ln>
                <a:solidFill>
                  <a:srgbClr val="091F2C"/>
                </a:solidFill>
                <a:effectLst/>
                <a:uLnTx/>
                <a:uFillTx/>
                <a:latin typeface="Segoe Sans Display"/>
                <a:ea typeface="+mn-ea"/>
                <a:cs typeface="+mn-cs"/>
              </a:rPr>
              <a:t>Control conversations by manually designing rule-based topics to ensure that your agent adheres to company policies and regulatory requirements while providing precise, curated content for your scenario</a:t>
            </a:r>
          </a:p>
        </p:txBody>
      </p:sp>
      <p:pic>
        <p:nvPicPr>
          <p:cNvPr id="80" name="Picture 79" descr="A screenshot displaying a chat in Copilot with the title &quot;Test Your Agent.&quot;">
            <a:extLst>
              <a:ext uri="{FF2B5EF4-FFF2-40B4-BE49-F238E27FC236}">
                <a16:creationId xmlns:a16="http://schemas.microsoft.com/office/drawing/2014/main" id="{50EAA104-1A95-7533-770A-DC04AB7EEF7D}"/>
              </a:ext>
              <a:ext uri="{C183D7F6-B498-43B3-948B-1728B52AA6E4}">
                <adec:decorative xmlns:adec="http://schemas.microsoft.com/office/drawing/2017/decorative" val="0"/>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63804" t="-356" r="-63804" b="-356"/>
          <a:stretch/>
        </p:blipFill>
        <p:spPr>
          <a:xfrm>
            <a:off x="644936" y="4110470"/>
            <a:ext cx="2556645" cy="1225551"/>
          </a:xfrm>
          <a:custGeom>
            <a:avLst/>
            <a:gdLst>
              <a:gd name="connsiteX0" fmla="*/ 74759 w 2556645"/>
              <a:gd name="connsiteY0" fmla="*/ 0 h 1225551"/>
              <a:gd name="connsiteX1" fmla="*/ 2481886 w 2556645"/>
              <a:gd name="connsiteY1" fmla="*/ 0 h 1225551"/>
              <a:gd name="connsiteX2" fmla="*/ 2556645 w 2556645"/>
              <a:gd name="connsiteY2" fmla="*/ 74759 h 1225551"/>
              <a:gd name="connsiteX3" fmla="*/ 2556645 w 2556645"/>
              <a:gd name="connsiteY3" fmla="*/ 1150792 h 1225551"/>
              <a:gd name="connsiteX4" fmla="*/ 2481886 w 2556645"/>
              <a:gd name="connsiteY4" fmla="*/ 1225551 h 1225551"/>
              <a:gd name="connsiteX5" fmla="*/ 74759 w 2556645"/>
              <a:gd name="connsiteY5" fmla="*/ 1225551 h 1225551"/>
              <a:gd name="connsiteX6" fmla="*/ 0 w 2556645"/>
              <a:gd name="connsiteY6" fmla="*/ 1150792 h 1225551"/>
              <a:gd name="connsiteX7" fmla="*/ 0 w 2556645"/>
              <a:gd name="connsiteY7" fmla="*/ 74759 h 1225551"/>
              <a:gd name="connsiteX8" fmla="*/ 74759 w 2556645"/>
              <a:gd name="connsiteY8" fmla="*/ 0 h 122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6645" h="1225551">
                <a:moveTo>
                  <a:pt x="74759" y="0"/>
                </a:moveTo>
                <a:lnTo>
                  <a:pt x="2481886" y="0"/>
                </a:lnTo>
                <a:cubicBezTo>
                  <a:pt x="2523174" y="0"/>
                  <a:pt x="2556645" y="33471"/>
                  <a:pt x="2556645" y="74759"/>
                </a:cubicBezTo>
                <a:lnTo>
                  <a:pt x="2556645" y="1150792"/>
                </a:lnTo>
                <a:cubicBezTo>
                  <a:pt x="2556645" y="1192080"/>
                  <a:pt x="2523174" y="1225551"/>
                  <a:pt x="2481886" y="1225551"/>
                </a:cubicBezTo>
                <a:lnTo>
                  <a:pt x="74759" y="1225551"/>
                </a:lnTo>
                <a:cubicBezTo>
                  <a:pt x="33471" y="1225551"/>
                  <a:pt x="0" y="1192080"/>
                  <a:pt x="0" y="1150792"/>
                </a:cubicBezTo>
                <a:lnTo>
                  <a:pt x="0" y="74759"/>
                </a:lnTo>
                <a:cubicBezTo>
                  <a:pt x="0" y="33471"/>
                  <a:pt x="33471" y="0"/>
                  <a:pt x="74759" y="0"/>
                </a:cubicBezTo>
                <a:close/>
              </a:path>
            </a:pathLst>
          </a:custGeom>
          <a:solidFill>
            <a:schemeClr val="bg1"/>
          </a:solidFill>
        </p:spPr>
      </p:pic>
      <p:sp>
        <p:nvSpPr>
          <p:cNvPr id="40" name="TextBox 39">
            <a:extLst>
              <a:ext uri="{FF2B5EF4-FFF2-40B4-BE49-F238E27FC236}">
                <a16:creationId xmlns:a16="http://schemas.microsoft.com/office/drawing/2014/main" id="{1BBA0D8E-6085-F028-50A9-C92F49E1AFCF}"/>
              </a:ext>
            </a:extLst>
          </p:cNvPr>
          <p:cNvSpPr txBox="1"/>
          <p:nvPr/>
        </p:nvSpPr>
        <p:spPr>
          <a:xfrm>
            <a:off x="588963" y="5467042"/>
            <a:ext cx="2556645" cy="836126"/>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en-US" sz="10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Step 5</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900" b="0" i="0" u="none" strike="noStrike" kern="1200" cap="none" spc="0" normalizeH="0" baseline="0" noProof="0">
                <a:ln>
                  <a:noFill/>
                </a:ln>
                <a:solidFill>
                  <a:srgbClr val="091F2C"/>
                </a:solidFill>
                <a:effectLst/>
                <a:uLnTx/>
                <a:uFillTx/>
                <a:latin typeface="Segoe Sans Display Semibold"/>
                <a:ea typeface="+mn-ea"/>
                <a:cs typeface="+mn-cs"/>
              </a:rPr>
              <a:t>Test your agent</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800" b="0" i="0" u="none" strike="noStrike" kern="1200" cap="none" spc="0" normalizeH="0" baseline="0" noProof="0">
                <a:ln>
                  <a:noFill/>
                </a:ln>
                <a:solidFill>
                  <a:srgbClr val="091F2C"/>
                </a:solidFill>
                <a:effectLst/>
                <a:uLnTx/>
                <a:uFillTx/>
                <a:latin typeface="Segoe Sans Display"/>
                <a:ea typeface="+mn-ea"/>
                <a:cs typeface="+mn-cs"/>
              </a:rPr>
              <a:t>Enhance its functionality with Azure AI Studio and other conversational services with pro developers. These customizations allow you to create more sophisticated and responsive agents. (Not required)</a:t>
            </a:r>
          </a:p>
        </p:txBody>
      </p:sp>
      <p:pic>
        <p:nvPicPr>
          <p:cNvPr id="83" name="Picture 82" descr="A screenshot displaying the dashboard for publishing the agent across various channels.">
            <a:extLst>
              <a:ext uri="{FF2B5EF4-FFF2-40B4-BE49-F238E27FC236}">
                <a16:creationId xmlns:a16="http://schemas.microsoft.com/office/drawing/2014/main" id="{856A6FC7-867C-E4D1-4347-A0706E9A80E3}"/>
              </a:ext>
              <a:ext uri="{C183D7F6-B498-43B3-948B-1728B52AA6E4}">
                <adec:decorative xmlns:adec="http://schemas.microsoft.com/office/drawing/2017/decorative" val="0"/>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t="-7565" b="-7565"/>
          <a:stretch/>
        </p:blipFill>
        <p:spPr>
          <a:xfrm>
            <a:off x="3427824" y="4110470"/>
            <a:ext cx="2556645" cy="1225551"/>
          </a:xfrm>
          <a:custGeom>
            <a:avLst/>
            <a:gdLst>
              <a:gd name="connsiteX0" fmla="*/ 74759 w 2556645"/>
              <a:gd name="connsiteY0" fmla="*/ 0 h 1225551"/>
              <a:gd name="connsiteX1" fmla="*/ 2481886 w 2556645"/>
              <a:gd name="connsiteY1" fmla="*/ 0 h 1225551"/>
              <a:gd name="connsiteX2" fmla="*/ 2556645 w 2556645"/>
              <a:gd name="connsiteY2" fmla="*/ 74759 h 1225551"/>
              <a:gd name="connsiteX3" fmla="*/ 2556645 w 2556645"/>
              <a:gd name="connsiteY3" fmla="*/ 1150792 h 1225551"/>
              <a:gd name="connsiteX4" fmla="*/ 2481886 w 2556645"/>
              <a:gd name="connsiteY4" fmla="*/ 1225551 h 1225551"/>
              <a:gd name="connsiteX5" fmla="*/ 74759 w 2556645"/>
              <a:gd name="connsiteY5" fmla="*/ 1225551 h 1225551"/>
              <a:gd name="connsiteX6" fmla="*/ 0 w 2556645"/>
              <a:gd name="connsiteY6" fmla="*/ 1150792 h 1225551"/>
              <a:gd name="connsiteX7" fmla="*/ 0 w 2556645"/>
              <a:gd name="connsiteY7" fmla="*/ 74759 h 1225551"/>
              <a:gd name="connsiteX8" fmla="*/ 74759 w 2556645"/>
              <a:gd name="connsiteY8" fmla="*/ 0 h 122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6645" h="1225551">
                <a:moveTo>
                  <a:pt x="74759" y="0"/>
                </a:moveTo>
                <a:lnTo>
                  <a:pt x="2481886" y="0"/>
                </a:lnTo>
                <a:cubicBezTo>
                  <a:pt x="2523174" y="0"/>
                  <a:pt x="2556645" y="33471"/>
                  <a:pt x="2556645" y="74759"/>
                </a:cubicBezTo>
                <a:lnTo>
                  <a:pt x="2556645" y="1150792"/>
                </a:lnTo>
                <a:cubicBezTo>
                  <a:pt x="2556645" y="1192080"/>
                  <a:pt x="2523174" y="1225551"/>
                  <a:pt x="2481886" y="1225551"/>
                </a:cubicBezTo>
                <a:lnTo>
                  <a:pt x="74759" y="1225551"/>
                </a:lnTo>
                <a:cubicBezTo>
                  <a:pt x="33471" y="1225551"/>
                  <a:pt x="0" y="1192080"/>
                  <a:pt x="0" y="1150792"/>
                </a:cubicBezTo>
                <a:lnTo>
                  <a:pt x="0" y="74759"/>
                </a:lnTo>
                <a:cubicBezTo>
                  <a:pt x="0" y="33471"/>
                  <a:pt x="33471" y="0"/>
                  <a:pt x="74759" y="0"/>
                </a:cubicBezTo>
                <a:close/>
              </a:path>
            </a:pathLst>
          </a:custGeom>
          <a:solidFill>
            <a:schemeClr val="bg1"/>
          </a:solidFill>
        </p:spPr>
      </p:pic>
      <p:sp>
        <p:nvSpPr>
          <p:cNvPr id="44" name="TextBox 43">
            <a:extLst>
              <a:ext uri="{FF2B5EF4-FFF2-40B4-BE49-F238E27FC236}">
                <a16:creationId xmlns:a16="http://schemas.microsoft.com/office/drawing/2014/main" id="{DC958693-B1E9-6A0E-566B-CC1F215C4701}"/>
              </a:ext>
            </a:extLst>
          </p:cNvPr>
          <p:cNvSpPr txBox="1"/>
          <p:nvPr/>
        </p:nvSpPr>
        <p:spPr>
          <a:xfrm>
            <a:off x="3409165" y="5467042"/>
            <a:ext cx="2556645" cy="861774"/>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en-US" sz="10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Step 6</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900" b="0" i="0" u="none" strike="noStrike" kern="1200" cap="none" spc="0" normalizeH="0" baseline="0" noProof="0">
                <a:ln>
                  <a:noFill/>
                </a:ln>
                <a:solidFill>
                  <a:srgbClr val="091F2C"/>
                </a:solidFill>
                <a:effectLst/>
                <a:uLnTx/>
                <a:uFillTx/>
                <a:latin typeface="Segoe Sans Display Semibold"/>
                <a:ea typeface="+mn-ea"/>
                <a:cs typeface="+mn-cs"/>
              </a:rPr>
              <a:t>Publish your agent</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800" b="0" i="0" u="none" strike="noStrike" kern="1200" cap="none" spc="0" normalizeH="0" baseline="0" noProof="0">
                <a:ln>
                  <a:noFill/>
                </a:ln>
                <a:solidFill>
                  <a:srgbClr val="091F2C"/>
                </a:solidFill>
                <a:effectLst/>
                <a:uLnTx/>
                <a:uFillTx/>
                <a:latin typeface="Segoe Sans Display"/>
                <a:ea typeface="+mn-ea"/>
                <a:cs typeface="+mn-cs"/>
              </a:rPr>
              <a:t>Deploy the agent across a variety of channels and modalities so your agent can be where your customers</a:t>
            </a:r>
            <a:br>
              <a:rPr kumimoji="0" lang="en-US" sz="800" b="0" i="0" u="none" strike="noStrike" kern="1200" cap="none" spc="0" normalizeH="0" baseline="0" noProof="0">
                <a:ln>
                  <a:noFill/>
                </a:ln>
                <a:solidFill>
                  <a:srgbClr val="091F2C"/>
                </a:solidFill>
                <a:effectLst/>
                <a:uLnTx/>
                <a:uFillTx/>
                <a:latin typeface="Segoe Sans Display"/>
                <a:ea typeface="+mn-ea"/>
                <a:cs typeface="+mn-cs"/>
              </a:rPr>
            </a:br>
            <a:r>
              <a:rPr kumimoji="0" lang="en-US" sz="800" b="0" i="0" u="none" strike="noStrike" kern="1200" cap="none" spc="0" normalizeH="0" baseline="0" noProof="0">
                <a:ln>
                  <a:noFill/>
                </a:ln>
                <a:solidFill>
                  <a:srgbClr val="091F2C"/>
                </a:solidFill>
                <a:effectLst/>
                <a:uLnTx/>
                <a:uFillTx/>
                <a:latin typeface="Segoe Sans Display"/>
                <a:ea typeface="+mn-ea"/>
                <a:cs typeface="+mn-cs"/>
              </a:rPr>
              <a:t>or employees are. Channel options include custom websites, mobile apps, SMS, and more</a:t>
            </a:r>
            <a:endParaRPr kumimoji="0" lang="en-US" sz="1600" b="0" i="0" u="none" strike="noStrike" kern="1200" cap="none" spc="0" normalizeH="0" baseline="0" noProof="0">
              <a:ln>
                <a:noFill/>
              </a:ln>
              <a:solidFill>
                <a:srgbClr val="091F2C"/>
              </a:solidFill>
              <a:effectLst/>
              <a:uLnTx/>
              <a:uFillTx/>
              <a:latin typeface="Segoe Sans Display"/>
              <a:ea typeface="+mn-ea"/>
              <a:cs typeface="+mn-cs"/>
            </a:endParaRPr>
          </a:p>
        </p:txBody>
      </p:sp>
      <p:pic>
        <p:nvPicPr>
          <p:cNvPr id="86" name="Picture 85" descr="A screenshot of a dashboard displaying various data designed to help learn and improve.">
            <a:extLst>
              <a:ext uri="{FF2B5EF4-FFF2-40B4-BE49-F238E27FC236}">
                <a16:creationId xmlns:a16="http://schemas.microsoft.com/office/drawing/2014/main" id="{14D19E1A-E2A9-E7C2-BD20-8F5726344329}"/>
              </a:ext>
              <a:ext uri="{C183D7F6-B498-43B3-948B-1728B52AA6E4}">
                <adec:decorative xmlns:adec="http://schemas.microsoft.com/office/drawing/2017/decorative" val="0"/>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15950" t="538" r="-15950" b="538"/>
          <a:stretch/>
        </p:blipFill>
        <p:spPr>
          <a:xfrm>
            <a:off x="6210713" y="4110471"/>
            <a:ext cx="2556645" cy="1225551"/>
          </a:xfrm>
          <a:custGeom>
            <a:avLst/>
            <a:gdLst>
              <a:gd name="connsiteX0" fmla="*/ 74759 w 2556645"/>
              <a:gd name="connsiteY0" fmla="*/ 0 h 1225551"/>
              <a:gd name="connsiteX1" fmla="*/ 2481886 w 2556645"/>
              <a:gd name="connsiteY1" fmla="*/ 0 h 1225551"/>
              <a:gd name="connsiteX2" fmla="*/ 2556645 w 2556645"/>
              <a:gd name="connsiteY2" fmla="*/ 74759 h 1225551"/>
              <a:gd name="connsiteX3" fmla="*/ 2556645 w 2556645"/>
              <a:gd name="connsiteY3" fmla="*/ 1150792 h 1225551"/>
              <a:gd name="connsiteX4" fmla="*/ 2481886 w 2556645"/>
              <a:gd name="connsiteY4" fmla="*/ 1225551 h 1225551"/>
              <a:gd name="connsiteX5" fmla="*/ 74759 w 2556645"/>
              <a:gd name="connsiteY5" fmla="*/ 1225551 h 1225551"/>
              <a:gd name="connsiteX6" fmla="*/ 0 w 2556645"/>
              <a:gd name="connsiteY6" fmla="*/ 1150792 h 1225551"/>
              <a:gd name="connsiteX7" fmla="*/ 0 w 2556645"/>
              <a:gd name="connsiteY7" fmla="*/ 74759 h 1225551"/>
              <a:gd name="connsiteX8" fmla="*/ 74759 w 2556645"/>
              <a:gd name="connsiteY8" fmla="*/ 0 h 122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6645" h="1225551">
                <a:moveTo>
                  <a:pt x="74759" y="0"/>
                </a:moveTo>
                <a:lnTo>
                  <a:pt x="2481886" y="0"/>
                </a:lnTo>
                <a:cubicBezTo>
                  <a:pt x="2523174" y="0"/>
                  <a:pt x="2556645" y="33471"/>
                  <a:pt x="2556645" y="74759"/>
                </a:cubicBezTo>
                <a:lnTo>
                  <a:pt x="2556645" y="1150792"/>
                </a:lnTo>
                <a:cubicBezTo>
                  <a:pt x="2556645" y="1192080"/>
                  <a:pt x="2523174" y="1225551"/>
                  <a:pt x="2481886" y="1225551"/>
                </a:cubicBezTo>
                <a:lnTo>
                  <a:pt x="74759" y="1225551"/>
                </a:lnTo>
                <a:cubicBezTo>
                  <a:pt x="33471" y="1225551"/>
                  <a:pt x="0" y="1192080"/>
                  <a:pt x="0" y="1150792"/>
                </a:cubicBezTo>
                <a:lnTo>
                  <a:pt x="0" y="74759"/>
                </a:lnTo>
                <a:cubicBezTo>
                  <a:pt x="0" y="33471"/>
                  <a:pt x="33471" y="0"/>
                  <a:pt x="74759" y="0"/>
                </a:cubicBezTo>
                <a:close/>
              </a:path>
            </a:pathLst>
          </a:custGeom>
          <a:solidFill>
            <a:schemeClr val="bg1"/>
          </a:solidFill>
        </p:spPr>
      </p:pic>
      <p:sp>
        <p:nvSpPr>
          <p:cNvPr id="48" name="TextBox 47">
            <a:extLst>
              <a:ext uri="{FF2B5EF4-FFF2-40B4-BE49-F238E27FC236}">
                <a16:creationId xmlns:a16="http://schemas.microsoft.com/office/drawing/2014/main" id="{86BCCA83-566B-CD78-98CA-87A579A8DB35}"/>
              </a:ext>
            </a:extLst>
          </p:cNvPr>
          <p:cNvSpPr txBox="1"/>
          <p:nvPr/>
        </p:nvSpPr>
        <p:spPr>
          <a:xfrm>
            <a:off x="6229367" y="5467042"/>
            <a:ext cx="2556645" cy="1107996"/>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en-US" sz="10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Step 7</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900" b="0" i="0" u="none" strike="noStrike" kern="1200" cap="none" spc="0" normalizeH="0" baseline="0" noProof="0">
                <a:ln>
                  <a:noFill/>
                </a:ln>
                <a:solidFill>
                  <a:srgbClr val="091F2C"/>
                </a:solidFill>
                <a:effectLst/>
                <a:uLnTx/>
                <a:uFillTx/>
                <a:latin typeface="Segoe Sans Display Semibold"/>
                <a:ea typeface="+mn-ea"/>
                <a:cs typeface="+mn-cs"/>
              </a:rPr>
              <a:t>Learn and improve</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800" b="0" i="0" u="none" strike="noStrike" kern="1200" cap="none" spc="0" normalizeH="0" baseline="0" noProof="0">
                <a:ln>
                  <a:noFill/>
                </a:ln>
                <a:solidFill>
                  <a:srgbClr val="091F2C"/>
                </a:solidFill>
                <a:effectLst/>
                <a:uLnTx/>
                <a:uFillTx/>
                <a:latin typeface="Segoe Sans Display"/>
                <a:ea typeface="+mn-ea"/>
                <a:cs typeface="+mn-cs"/>
              </a:rPr>
              <a:t>Continuous improvement is key to maintaining an effective agent. Utilize built-in telemetry to gain </a:t>
            </a:r>
            <a:br>
              <a:rPr kumimoji="0" lang="en-US" sz="800" b="0" i="0" u="none" strike="noStrike" kern="1200" cap="none" spc="0" normalizeH="0" baseline="0" noProof="0">
                <a:ln>
                  <a:noFill/>
                </a:ln>
                <a:solidFill>
                  <a:srgbClr val="091F2C"/>
                </a:solidFill>
                <a:effectLst/>
                <a:uLnTx/>
                <a:uFillTx/>
                <a:latin typeface="Segoe Sans Display"/>
                <a:ea typeface="+mn-ea"/>
                <a:cs typeface="+mn-cs"/>
              </a:rPr>
            </a:br>
            <a:r>
              <a:rPr kumimoji="0" lang="en-US" sz="800" b="0" i="0" u="none" strike="noStrike" kern="1200" cap="none" spc="0" normalizeH="0" baseline="0" noProof="0">
                <a:ln>
                  <a:noFill/>
                </a:ln>
                <a:solidFill>
                  <a:srgbClr val="091F2C"/>
                </a:solidFill>
                <a:effectLst/>
                <a:uLnTx/>
                <a:uFillTx/>
                <a:latin typeface="Segoe Sans Display"/>
                <a:ea typeface="+mn-ea"/>
                <a:cs typeface="+mn-cs"/>
              </a:rPr>
              <a:t>insights into interactions, measure performance, and identify areas for enhancement. This data-driven approach ensures that your agents evolve with your business needs</a:t>
            </a:r>
            <a:endParaRPr kumimoji="0" lang="en-US" sz="1600" b="0" i="0" u="none" strike="noStrike" kern="1200" cap="none" spc="0" normalizeH="0" baseline="0" noProof="0">
              <a:ln>
                <a:noFill/>
              </a:ln>
              <a:solidFill>
                <a:srgbClr val="091F2C"/>
              </a:solidFill>
              <a:effectLst/>
              <a:uLnTx/>
              <a:uFillTx/>
              <a:latin typeface="Segoe Sans Display"/>
              <a:ea typeface="+mn-ea"/>
              <a:cs typeface="+mn-cs"/>
            </a:endParaRPr>
          </a:p>
        </p:txBody>
      </p:sp>
      <p:pic>
        <p:nvPicPr>
          <p:cNvPr id="88" name="Picture 87" descr="A screenshot showing the Power Platform Admin Center with the &quot;Publish Bots with AI feature&quot; enabled.">
            <a:extLst>
              <a:ext uri="{FF2B5EF4-FFF2-40B4-BE49-F238E27FC236}">
                <a16:creationId xmlns:a16="http://schemas.microsoft.com/office/drawing/2014/main" id="{279BBA82-CF2F-2362-BA8F-57B33D09FF63}"/>
              </a:ext>
              <a:ext uri="{C183D7F6-B498-43B3-948B-1728B52AA6E4}">
                <adec:decorative xmlns:adec="http://schemas.microsoft.com/office/drawing/2017/decorative" val="0"/>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l="-7947" t="-356" r="-7947" b="-356"/>
          <a:stretch/>
        </p:blipFill>
        <p:spPr>
          <a:xfrm>
            <a:off x="8993600" y="4110470"/>
            <a:ext cx="2556645" cy="1225551"/>
          </a:xfrm>
          <a:custGeom>
            <a:avLst/>
            <a:gdLst>
              <a:gd name="connsiteX0" fmla="*/ 74759 w 2556645"/>
              <a:gd name="connsiteY0" fmla="*/ 0 h 1225551"/>
              <a:gd name="connsiteX1" fmla="*/ 2481886 w 2556645"/>
              <a:gd name="connsiteY1" fmla="*/ 0 h 1225551"/>
              <a:gd name="connsiteX2" fmla="*/ 2556645 w 2556645"/>
              <a:gd name="connsiteY2" fmla="*/ 74759 h 1225551"/>
              <a:gd name="connsiteX3" fmla="*/ 2556645 w 2556645"/>
              <a:gd name="connsiteY3" fmla="*/ 1150792 h 1225551"/>
              <a:gd name="connsiteX4" fmla="*/ 2481886 w 2556645"/>
              <a:gd name="connsiteY4" fmla="*/ 1225551 h 1225551"/>
              <a:gd name="connsiteX5" fmla="*/ 74759 w 2556645"/>
              <a:gd name="connsiteY5" fmla="*/ 1225551 h 1225551"/>
              <a:gd name="connsiteX6" fmla="*/ 0 w 2556645"/>
              <a:gd name="connsiteY6" fmla="*/ 1150792 h 1225551"/>
              <a:gd name="connsiteX7" fmla="*/ 0 w 2556645"/>
              <a:gd name="connsiteY7" fmla="*/ 74759 h 1225551"/>
              <a:gd name="connsiteX8" fmla="*/ 74759 w 2556645"/>
              <a:gd name="connsiteY8" fmla="*/ 0 h 122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6645" h="1225551">
                <a:moveTo>
                  <a:pt x="74759" y="0"/>
                </a:moveTo>
                <a:lnTo>
                  <a:pt x="2481886" y="0"/>
                </a:lnTo>
                <a:cubicBezTo>
                  <a:pt x="2523174" y="0"/>
                  <a:pt x="2556645" y="33471"/>
                  <a:pt x="2556645" y="74759"/>
                </a:cubicBezTo>
                <a:lnTo>
                  <a:pt x="2556645" y="1150792"/>
                </a:lnTo>
                <a:cubicBezTo>
                  <a:pt x="2556645" y="1192080"/>
                  <a:pt x="2523174" y="1225551"/>
                  <a:pt x="2481886" y="1225551"/>
                </a:cubicBezTo>
                <a:lnTo>
                  <a:pt x="74759" y="1225551"/>
                </a:lnTo>
                <a:cubicBezTo>
                  <a:pt x="33471" y="1225551"/>
                  <a:pt x="0" y="1192080"/>
                  <a:pt x="0" y="1150792"/>
                </a:cubicBezTo>
                <a:lnTo>
                  <a:pt x="0" y="74759"/>
                </a:lnTo>
                <a:cubicBezTo>
                  <a:pt x="0" y="33471"/>
                  <a:pt x="33471" y="0"/>
                  <a:pt x="74759" y="0"/>
                </a:cubicBezTo>
                <a:close/>
              </a:path>
            </a:pathLst>
          </a:custGeom>
          <a:solidFill>
            <a:schemeClr val="bg1"/>
          </a:solidFill>
        </p:spPr>
      </p:pic>
      <p:sp>
        <p:nvSpPr>
          <p:cNvPr id="52" name="TextBox 51">
            <a:extLst>
              <a:ext uri="{FF2B5EF4-FFF2-40B4-BE49-F238E27FC236}">
                <a16:creationId xmlns:a16="http://schemas.microsoft.com/office/drawing/2014/main" id="{38DC0CB0-638C-670E-61F8-C38A4E3C8405}"/>
              </a:ext>
            </a:extLst>
          </p:cNvPr>
          <p:cNvSpPr txBox="1"/>
          <p:nvPr/>
        </p:nvSpPr>
        <p:spPr>
          <a:xfrm>
            <a:off x="9049569" y="5467042"/>
            <a:ext cx="2556645" cy="713016"/>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en-US" sz="10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Step 8</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900" b="0" i="0" u="none" strike="noStrike" kern="1200" cap="none" spc="0" normalizeH="0" baseline="0" noProof="0">
                <a:ln>
                  <a:noFill/>
                </a:ln>
                <a:solidFill>
                  <a:srgbClr val="091F2C"/>
                </a:solidFill>
                <a:effectLst/>
                <a:uLnTx/>
                <a:uFillTx/>
                <a:latin typeface="Segoe Sans Display Semibold"/>
                <a:ea typeface="+mn-ea"/>
                <a:cs typeface="+mn-cs"/>
              </a:rPr>
              <a:t>Manage and secure</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800" b="0" i="0" u="none" strike="noStrike" kern="1200" cap="none" spc="0" normalizeH="0" baseline="0" noProof="0">
                <a:ln>
                  <a:noFill/>
                </a:ln>
                <a:solidFill>
                  <a:srgbClr val="091F2C"/>
                </a:solidFill>
                <a:effectLst/>
                <a:uLnTx/>
                <a:uFillTx/>
                <a:latin typeface="Segoe Sans Display"/>
                <a:ea typeface="+mn-ea"/>
                <a:cs typeface="+mn-cs"/>
              </a:rPr>
              <a:t>As you continue to iterate and improve your agent, maintain compliance and security with streamlined management tools</a:t>
            </a:r>
          </a:p>
        </p:txBody>
      </p:sp>
    </p:spTree>
    <p:extLst>
      <p:ext uri="{BB962C8B-B14F-4D97-AF65-F5344CB8AC3E}">
        <p14:creationId xmlns:p14="http://schemas.microsoft.com/office/powerpoint/2010/main" val="119489853"/>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F19716-286D-76C1-E58E-34D202D2F1EA}"/>
            </a:ext>
          </a:extLst>
        </p:cNvPr>
        <p:cNvGrpSpPr/>
        <p:nvPr/>
      </p:nvGrpSpPr>
      <p:grpSpPr>
        <a:xfrm>
          <a:off x="0" y="0"/>
          <a:ext cx="0" cy="0"/>
          <a:chOff x="0" y="0"/>
          <a:chExt cx="0" cy="0"/>
        </a:xfrm>
      </p:grpSpPr>
      <p:sp>
        <p:nvSpPr>
          <p:cNvPr id="49" name="Rectangle 48">
            <a:extLst>
              <a:ext uri="{FF2B5EF4-FFF2-40B4-BE49-F238E27FC236}">
                <a16:creationId xmlns:a16="http://schemas.microsoft.com/office/drawing/2014/main" id="{6B110248-CCA1-F040-E86E-C575E6FF186D}"/>
              </a:ext>
              <a:ext uri="{C183D7F6-B498-43B3-948B-1728B52AA6E4}">
                <adec:decorative xmlns:adec="http://schemas.microsoft.com/office/drawing/2017/decorative" val="1"/>
              </a:ext>
            </a:extLst>
          </p:cNvPr>
          <p:cNvSpPr/>
          <p:nvPr/>
        </p:nvSpPr>
        <p:spPr>
          <a:xfrm>
            <a:off x="0" y="1"/>
            <a:ext cx="12192000" cy="1200149"/>
          </a:xfrm>
          <a:prstGeom prst="rect">
            <a:avLst/>
          </a:prstGeom>
          <a:solidFill>
            <a:srgbClr val="7E5B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29" name="Rectangle 28">
            <a:extLst>
              <a:ext uri="{FF2B5EF4-FFF2-40B4-BE49-F238E27FC236}">
                <a16:creationId xmlns:a16="http://schemas.microsoft.com/office/drawing/2014/main" id="{C724E402-6027-7ECE-9B9C-9F6C946F4FE5}"/>
              </a:ext>
              <a:ext uri="{C183D7F6-B498-43B3-948B-1728B52AA6E4}">
                <adec:decorative xmlns:adec="http://schemas.microsoft.com/office/drawing/2017/decorative" val="1"/>
              </a:ext>
            </a:extLst>
          </p:cNvPr>
          <p:cNvSpPr/>
          <p:nvPr/>
        </p:nvSpPr>
        <p:spPr>
          <a:xfrm>
            <a:off x="0" y="118110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 name="Title 1">
            <a:extLst>
              <a:ext uri="{FF2B5EF4-FFF2-40B4-BE49-F238E27FC236}">
                <a16:creationId xmlns:a16="http://schemas.microsoft.com/office/drawing/2014/main" id="{0707FF15-2C54-E57C-D4B2-1454E8F28AAD}"/>
              </a:ext>
            </a:extLst>
          </p:cNvPr>
          <p:cNvSpPr>
            <a:spLocks noGrp="1"/>
          </p:cNvSpPr>
          <p:nvPr>
            <p:ph type="title"/>
          </p:nvPr>
        </p:nvSpPr>
        <p:spPr>
          <a:xfrm>
            <a:off x="588263" y="512064"/>
            <a:ext cx="11018520" cy="492443"/>
          </a:xfrm>
        </p:spPr>
        <p:txBody>
          <a:bodyPr>
            <a:normAutofit fontScale="90000"/>
          </a:bodyPr>
          <a:lstStyle/>
          <a:p>
            <a:r>
              <a:rPr lang="en-US">
                <a:solidFill>
                  <a:schemeClr val="bg1"/>
                </a:solidFill>
                <a:ea typeface="+mj-ea"/>
                <a:cs typeface="+mj-cs"/>
              </a:rPr>
              <a:t>Examples of agent templates in Copilot Studio</a:t>
            </a:r>
          </a:p>
        </p:txBody>
      </p:sp>
      <p:sp>
        <p:nvSpPr>
          <p:cNvPr id="25" name="Text Placeholder 29">
            <a:extLst>
              <a:ext uri="{FF2B5EF4-FFF2-40B4-BE49-F238E27FC236}">
                <a16:creationId xmlns:a16="http://schemas.microsoft.com/office/drawing/2014/main" id="{8C6809F2-F14C-2F15-D753-19CDB0A4C992}"/>
              </a:ext>
            </a:extLst>
          </p:cNvPr>
          <p:cNvSpPr txBox="1">
            <a:spLocks/>
          </p:cNvSpPr>
          <p:nvPr/>
        </p:nvSpPr>
        <p:spPr>
          <a:xfrm>
            <a:off x="588263" y="1346454"/>
            <a:ext cx="11018520" cy="830997"/>
          </a:xfrm>
          <a:prstGeom prst="rect">
            <a:avLst/>
          </a:prstGeom>
        </p:spPr>
        <p:txBody>
          <a:bodyPr lIns="0" tIns="0" rIns="0" bIns="0" anchor="t">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tab pos="635000" algn="l"/>
              </a:tabLst>
              <a:defRPr/>
            </a:pPr>
            <a:r>
              <a:rPr kumimoji="0" lang="en-US" sz="1800" b="0" i="0" u="none" strike="noStrike" kern="1200" cap="none" spc="0" normalizeH="0" baseline="0" noProof="0" dirty="0">
                <a:ln>
                  <a:noFill/>
                </a:ln>
                <a:solidFill>
                  <a:srgbClr val="091F2C"/>
                </a:solidFill>
                <a:effectLst/>
                <a:uLnTx/>
                <a:uFillTx/>
                <a:latin typeface="Segoe Sans Display"/>
                <a:ea typeface="+mn-ea"/>
                <a:cs typeface="Segoe Sans Display"/>
              </a:rPr>
              <a:t>Copilot Studio is a great way to build</a:t>
            </a:r>
            <a:r>
              <a:rPr kumimoji="0" lang="en-US" sz="1800" b="0" i="0" u="none" strike="noStrike" kern="1200" cap="none" spc="0" normalizeH="0" baseline="0" noProof="0" dirty="0">
                <a:ln>
                  <a:noFill/>
                </a:ln>
                <a:solidFill>
                  <a:srgbClr val="FF0000"/>
                </a:solidFill>
                <a:effectLst/>
                <a:uLnTx/>
                <a:uFillTx/>
                <a:latin typeface="Segoe Sans Display"/>
                <a:ea typeface="+mn-ea"/>
                <a:cs typeface="Segoe Sans Display"/>
              </a:rPr>
              <a:t> </a:t>
            </a:r>
            <a:r>
              <a:rPr kumimoji="0" lang="en-US" sz="1800" b="0" i="0" u="none" strike="noStrike" kern="1200" cap="none" spc="0" normalizeH="0" baseline="0" noProof="0" dirty="0">
                <a:ln>
                  <a:noFill/>
                </a:ln>
                <a:solidFill>
                  <a:srgbClr val="091F2C"/>
                </a:solidFill>
                <a:effectLst/>
                <a:uLnTx/>
                <a:uFillTx/>
                <a:latin typeface="Segoe Sans Display"/>
                <a:ea typeface="+mn-ea"/>
                <a:cs typeface="Segoe Sans Display"/>
              </a:rPr>
              <a:t>powerful, custom agents to improve business processes. The pre-built agents in Copilot Studio are a great way to get started as they are preconfigured to speed the process of building more complex agents. For more information </a:t>
            </a:r>
            <a:r>
              <a:rPr lang="en-US" sz="1800" dirty="0">
                <a:solidFill>
                  <a:srgbClr val="091F2C"/>
                </a:solidFill>
                <a:latin typeface="Segoe Sans Display"/>
                <a:cs typeface="Segoe Sans Display"/>
              </a:rPr>
              <a:t>on how to get started with a pre-built agent see </a:t>
            </a:r>
            <a:r>
              <a:rPr lang="en-US" sz="1800" dirty="0">
                <a:solidFill>
                  <a:srgbClr val="091F2C"/>
                </a:solidFill>
                <a:latin typeface="Segoe Sans Display"/>
                <a:cs typeface="Segoe Sans Display"/>
                <a:hlinkClick r:id="rId3"/>
              </a:rPr>
              <a:t>here</a:t>
            </a:r>
            <a:r>
              <a:rPr lang="en-US" sz="1800" dirty="0">
                <a:solidFill>
                  <a:srgbClr val="091F2C"/>
                </a:solidFill>
                <a:latin typeface="Segoe Sans Display"/>
                <a:cs typeface="Segoe Sans Display"/>
              </a:rPr>
              <a:t>.</a:t>
            </a:r>
            <a:endParaRPr kumimoji="0" lang="en-US" sz="1800" b="0" i="0" u="none" strike="noStrike" kern="1200" cap="none" spc="0" normalizeH="0" baseline="0" noProof="0" dirty="0">
              <a:ln>
                <a:noFill/>
              </a:ln>
              <a:solidFill>
                <a:srgbClr val="0078D4"/>
              </a:solidFill>
              <a:effectLst/>
              <a:uLnTx/>
              <a:uFillTx/>
              <a:latin typeface="Segoe Sans Display"/>
              <a:ea typeface="+mn-ea"/>
              <a:cs typeface="Segoe Sans Display"/>
            </a:endParaRPr>
          </a:p>
        </p:txBody>
      </p:sp>
      <p:sp>
        <p:nvSpPr>
          <p:cNvPr id="10" name="Content Placeholder 217">
            <a:extLst>
              <a:ext uri="{FF2B5EF4-FFF2-40B4-BE49-F238E27FC236}">
                <a16:creationId xmlns:a16="http://schemas.microsoft.com/office/drawing/2014/main" id="{A17DC7EA-139E-E1DE-C492-81F9B8E8C500}"/>
              </a:ext>
              <a:ext uri="{C183D7F6-B498-43B3-948B-1728B52AA6E4}">
                <adec:decorative xmlns:adec="http://schemas.microsoft.com/office/drawing/2017/decorative" val="1"/>
              </a:ext>
            </a:extLst>
          </p:cNvPr>
          <p:cNvSpPr txBox="1">
            <a:spLocks/>
          </p:cNvSpPr>
          <p:nvPr/>
        </p:nvSpPr>
        <p:spPr>
          <a:xfrm rot="5400000">
            <a:off x="1367511" y="-1269326"/>
            <a:ext cx="387589" cy="3122614"/>
          </a:xfrm>
          <a:prstGeom prst="round2SameRect">
            <a:avLst>
              <a:gd name="adj1" fmla="val 50000"/>
              <a:gd name="adj2" fmla="val 0"/>
            </a:avLst>
          </a:prstGeom>
          <a:gradFill>
            <a:gsLst>
              <a:gs pos="14000">
                <a:srgbClr val="C03BC4"/>
              </a:gs>
              <a:gs pos="100000">
                <a:srgbClr val="0078D4"/>
              </a:gs>
            </a:gsLst>
            <a:lin ang="5400000" scaled="1"/>
          </a:gradFill>
          <a:ln>
            <a:gradFill>
              <a:gsLst>
                <a:gs pos="14000">
                  <a:schemeClr val="bg1"/>
                </a:gs>
                <a:gs pos="100000">
                  <a:schemeClr val="bg1">
                    <a:lumMod val="99000"/>
                    <a:alpha val="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vert="vert270" lIns="91440" tIns="45720" rIns="91440" bIns="576072" rtlCol="0" anchor="ctr"/>
          <a:lstStyle>
            <a:defPPr>
              <a:defRPr lang="en-US"/>
            </a:defPPr>
            <a:lvl1pPr marR="0" lvl="0" indent="0" defTabSz="457200" fontAlgn="auto">
              <a:lnSpc>
                <a:spcPct val="100000"/>
              </a:lnSpc>
              <a:spcBef>
                <a:spcPts val="0"/>
              </a:spcBef>
              <a:spcAft>
                <a:spcPts val="800"/>
              </a:spcAft>
              <a:buClrTx/>
              <a:buSzTx/>
              <a:buFontTx/>
              <a:buNone/>
              <a:tabLst/>
              <a:defRPr kumimoji="0" sz="1400" b="0" i="0" u="none" strike="noStrike" cap="none" spc="0" normalizeH="0" baseline="0">
                <a:ln>
                  <a:noFill/>
                </a:ln>
                <a:solidFill>
                  <a:schemeClr val="bg1"/>
                </a:solidFill>
                <a:effectLst/>
                <a:uLnTx/>
                <a:uFillTx/>
                <a:latin typeface="+mj-lt"/>
                <a:ea typeface="+mj-ea"/>
                <a:cs typeface="+mj-c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457200" rtl="0" eaLnBrk="1" fontAlgn="auto" latinLnBrk="0" hangingPunct="1">
              <a:lnSpc>
                <a:spcPct val="100000"/>
              </a:lnSpc>
              <a:spcBef>
                <a:spcPts val="0"/>
              </a:spcBef>
              <a:spcAft>
                <a:spcPts val="800"/>
              </a:spcAft>
              <a:buClrTx/>
              <a:buSzTx/>
              <a:buFontTx/>
              <a:buNone/>
              <a:tabLst/>
              <a:defRPr/>
            </a:pPr>
            <a:r>
              <a:rPr kumimoji="0" lang="en-US" sz="1400" b="0" i="0" u="none" strike="noStrike" kern="1200" cap="none" spc="0" normalizeH="0" baseline="0" noProof="0">
                <a:ln>
                  <a:noFill/>
                </a:ln>
                <a:solidFill>
                  <a:srgbClr val="FFFFFF"/>
                </a:solidFill>
                <a:effectLst/>
                <a:uLnTx/>
                <a:uFillTx/>
                <a:latin typeface="Segoe Sans Display Semibold"/>
                <a:ea typeface="+mj-ea"/>
                <a:cs typeface="+mj-cs"/>
              </a:rPr>
              <a:t>Copilot Studio</a:t>
            </a:r>
          </a:p>
        </p:txBody>
      </p:sp>
      <p:sp>
        <p:nvSpPr>
          <p:cNvPr id="14" name="Rectangle: Rounded Corners 13">
            <a:extLst>
              <a:ext uri="{FF2B5EF4-FFF2-40B4-BE49-F238E27FC236}">
                <a16:creationId xmlns:a16="http://schemas.microsoft.com/office/drawing/2014/main" id="{96F608EA-74DA-61D2-3A5E-98F85E0F298F}"/>
              </a:ext>
              <a:ext uri="{C183D7F6-B498-43B3-948B-1728B52AA6E4}">
                <adec:decorative xmlns:adec="http://schemas.microsoft.com/office/drawing/2017/decorative" val="1"/>
              </a:ext>
            </a:extLst>
          </p:cNvPr>
          <p:cNvSpPr>
            <a:spLocks/>
          </p:cNvSpPr>
          <p:nvPr/>
        </p:nvSpPr>
        <p:spPr>
          <a:xfrm>
            <a:off x="588263" y="2331722"/>
            <a:ext cx="11018520" cy="4049361"/>
          </a:xfrm>
          <a:prstGeom prst="roundRect">
            <a:avLst>
              <a:gd name="adj" fmla="val 2554"/>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3" name="Rectangle: Top Corners Rounded 22">
            <a:extLst>
              <a:ext uri="{FF2B5EF4-FFF2-40B4-BE49-F238E27FC236}">
                <a16:creationId xmlns:a16="http://schemas.microsoft.com/office/drawing/2014/main" id="{29048B2F-7EC2-097F-66CD-5B509006D59A}"/>
              </a:ext>
              <a:ext uri="{C183D7F6-B498-43B3-948B-1728B52AA6E4}">
                <adec:decorative xmlns:adec="http://schemas.microsoft.com/office/drawing/2017/decorative" val="1"/>
              </a:ext>
            </a:extLst>
          </p:cNvPr>
          <p:cNvSpPr/>
          <p:nvPr/>
        </p:nvSpPr>
        <p:spPr>
          <a:xfrm>
            <a:off x="588263" y="2331722"/>
            <a:ext cx="11018520" cy="429768"/>
          </a:xfrm>
          <a:prstGeom prst="round2SameRect">
            <a:avLst>
              <a:gd name="adj1" fmla="val 25672"/>
              <a:gd name="adj2" fmla="val 0"/>
            </a:avLst>
          </a:prstGeom>
          <a:solidFill>
            <a:srgbClr val="7E5BE6"/>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800"/>
              </a:spcAft>
              <a:buClrTx/>
              <a:buSzTx/>
              <a:buFontTx/>
              <a:buNone/>
              <a:tabLst/>
              <a:defRPr/>
            </a:pPr>
            <a:endParaRPr kumimoji="0" lang="en-US" sz="2800" b="0" i="0" u="none" strike="noStrike" kern="1200" cap="none" spc="0" normalizeH="0" baseline="0" noProof="0">
              <a:ln>
                <a:noFill/>
              </a:ln>
              <a:solidFill>
                <a:srgbClr val="FFFFFF"/>
              </a:solidFill>
              <a:effectLst/>
              <a:uLnTx/>
              <a:uFillTx/>
              <a:latin typeface="Segoe Sans Display Semibold"/>
              <a:ea typeface="+mn-ea"/>
              <a:cs typeface="Segoe Sans Display Semibold" pitchFamily="2" charset="0"/>
            </a:endParaRPr>
          </a:p>
        </p:txBody>
      </p:sp>
      <p:graphicFrame>
        <p:nvGraphicFramePr>
          <p:cNvPr id="26" name="Table 25">
            <a:extLst>
              <a:ext uri="{FF2B5EF4-FFF2-40B4-BE49-F238E27FC236}">
                <a16:creationId xmlns:a16="http://schemas.microsoft.com/office/drawing/2014/main" id="{307A02B8-810A-62F7-0489-DE5C4BCF2F70}"/>
              </a:ext>
            </a:extLst>
          </p:cNvPr>
          <p:cNvGraphicFramePr>
            <a:graphicFrameLocks noGrp="1"/>
          </p:cNvGraphicFramePr>
          <p:nvPr>
            <p:extLst>
              <p:ext uri="{D42A27DB-BD31-4B8C-83A1-F6EECF244321}">
                <p14:modId xmlns:p14="http://schemas.microsoft.com/office/powerpoint/2010/main" val="252508766"/>
              </p:ext>
            </p:extLst>
          </p:nvPr>
        </p:nvGraphicFramePr>
        <p:xfrm>
          <a:off x="588263" y="2331723"/>
          <a:ext cx="11018520" cy="4034415"/>
        </p:xfrm>
        <a:graphic>
          <a:graphicData uri="http://schemas.openxmlformats.org/drawingml/2006/table">
            <a:tbl>
              <a:tblPr firstRow="1" firstCol="1"/>
              <a:tblGrid>
                <a:gridCol w="622309">
                  <a:extLst>
                    <a:ext uri="{9D8B030D-6E8A-4147-A177-3AD203B41FA5}">
                      <a16:colId xmlns:a16="http://schemas.microsoft.com/office/drawing/2014/main" val="3851663422"/>
                    </a:ext>
                  </a:extLst>
                </a:gridCol>
                <a:gridCol w="1903531">
                  <a:extLst>
                    <a:ext uri="{9D8B030D-6E8A-4147-A177-3AD203B41FA5}">
                      <a16:colId xmlns:a16="http://schemas.microsoft.com/office/drawing/2014/main" val="4186572976"/>
                    </a:ext>
                  </a:extLst>
                </a:gridCol>
                <a:gridCol w="8492680">
                  <a:extLst>
                    <a:ext uri="{9D8B030D-6E8A-4147-A177-3AD203B41FA5}">
                      <a16:colId xmlns:a16="http://schemas.microsoft.com/office/drawing/2014/main" val="3680765912"/>
                    </a:ext>
                  </a:extLst>
                </a:gridCol>
              </a:tblGrid>
              <a:tr h="429768">
                <a:tc>
                  <a:txBody>
                    <a:bodyPr/>
                    <a:lstStyle/>
                    <a:p>
                      <a:pPr rtl="0"/>
                      <a:endParaRPr lang="en-US" sz="1800" b="0">
                        <a:solidFill>
                          <a:schemeClr val="bg1"/>
                        </a:solidFill>
                        <a:effectLst/>
                        <a:latin typeface="+mj-lt"/>
                      </a:endParaRPr>
                    </a:p>
                  </a:txBody>
                  <a:tcPr anchor="ctr">
                    <a:lnL w="9525"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rtl="0"/>
                      <a:r>
                        <a:rPr lang="en-US" sz="1800" b="0">
                          <a:solidFill>
                            <a:schemeClr val="bg1"/>
                          </a:solidFill>
                          <a:effectLst/>
                          <a:latin typeface="+mj-lt"/>
                          <a:ea typeface="+mj-ea"/>
                          <a:cs typeface="+mj-cs"/>
                        </a:rPr>
                        <a:t>Agent Name </a:t>
                      </a:r>
                    </a:p>
                  </a:txBody>
                  <a:tcPr anchor="ctr">
                    <a:lnL w="635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rtl="0"/>
                      <a:r>
                        <a:rPr lang="en-US" sz="1800" b="0">
                          <a:solidFill>
                            <a:schemeClr val="bg1"/>
                          </a:solidFill>
                          <a:effectLst/>
                          <a:latin typeface="+mj-lt"/>
                          <a:ea typeface="+mj-ea"/>
                          <a:cs typeface="+mj-cs"/>
                        </a:rPr>
                        <a:t>Description </a:t>
                      </a: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343698087"/>
                  </a:ext>
                </a:extLst>
              </a:tr>
              <a:tr h="694658">
                <a:tc>
                  <a:txBody>
                    <a:bodyPr/>
                    <a:lstStyle/>
                    <a:p>
                      <a:pPr rtl="0"/>
                      <a:endParaRPr lang="en-US" sz="1600">
                        <a:solidFill>
                          <a:schemeClr val="tx1"/>
                        </a:solidFill>
                        <a:effectLst/>
                        <a:latin typeface="+mn-lt"/>
                      </a:endParaRPr>
                    </a:p>
                  </a:txBody>
                  <a:tcPr anchor="ctr">
                    <a:lnL w="9525"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marL="0" algn="l" defTabSz="932742" rtl="0" eaLnBrk="1" latinLnBrk="0" hangingPunct="1"/>
                      <a:r>
                        <a:rPr lang="en-US" sz="1600" kern="1200" dirty="0">
                          <a:solidFill>
                            <a:schemeClr val="accent3"/>
                          </a:solidFill>
                          <a:effectLst/>
                          <a:latin typeface="+mn-lt"/>
                          <a:ea typeface="+mn-ea"/>
                          <a:cs typeface="+mn-cs"/>
                          <a:hlinkClick r:id="rId4">
                            <a:extLst>
                              <a:ext uri="{A12FA001-AC4F-418D-AE19-62706E023703}">
                                <ahyp:hlinkClr xmlns:ahyp="http://schemas.microsoft.com/office/drawing/2018/hyperlinkcolor" val="tx"/>
                              </a:ext>
                            </a:extLst>
                          </a:hlinkClick>
                        </a:rPr>
                        <a:t>Store Operations</a:t>
                      </a:r>
                      <a:endParaRPr lang="en-US" sz="1600" kern="1200" dirty="0">
                        <a:solidFill>
                          <a:schemeClr val="accent3"/>
                        </a:solidFill>
                        <a:effectLst/>
                        <a:latin typeface="+mn-lt"/>
                        <a:ea typeface="+mn-ea"/>
                        <a:cs typeface="+mn-cs"/>
                      </a:endParaRPr>
                    </a:p>
                  </a:txBody>
                  <a:tcPr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9525" cap="flat" cmpd="sng" algn="ctr">
                      <a:solidFill>
                        <a:schemeClr val="bg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marL="0" algn="l" defTabSz="932742" rtl="0" eaLnBrk="1" latinLnBrk="0" hangingPunct="1"/>
                      <a:r>
                        <a:rPr lang="en-US" sz="1600" kern="1200">
                          <a:solidFill>
                            <a:schemeClr val="tx1"/>
                          </a:solidFill>
                          <a:effectLst/>
                          <a:latin typeface="+mn-lt"/>
                          <a:ea typeface="+mn-ea"/>
                          <a:cs typeface="+mn-cs"/>
                        </a:rPr>
                        <a:t>The Store </a:t>
                      </a:r>
                      <a:r>
                        <a:rPr lang="en-US" sz="1600" i="1" kern="1200">
                          <a:solidFill>
                            <a:schemeClr val="tx1"/>
                          </a:solidFill>
                          <a:effectLst/>
                          <a:latin typeface="+mn-lt"/>
                          <a:ea typeface="+mn-ea"/>
                          <a:cs typeface="+mn-cs"/>
                        </a:rPr>
                        <a:t>Operations Copilot</a:t>
                      </a:r>
                      <a:r>
                        <a:rPr lang="en-US" sz="1600" kern="1200">
                          <a:solidFill>
                            <a:schemeClr val="tx1"/>
                          </a:solidFill>
                          <a:effectLst/>
                          <a:latin typeface="+mn-lt"/>
                          <a:ea typeface="+mn-ea"/>
                          <a:cs typeface="+mn-cs"/>
                        </a:rPr>
                        <a:t> agent improves the efficiency of retail frontline workers by enabling easy access to store procedures and policies</a:t>
                      </a:r>
                    </a:p>
                  </a:txBody>
                  <a:tcPr anchor="ctr">
                    <a:lnL w="6350" cap="flat" cmpd="sng" algn="ctr">
                      <a:solidFill>
                        <a:schemeClr val="bg1">
                          <a:lumMod val="85000"/>
                        </a:schemeClr>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830484275"/>
                  </a:ext>
                </a:extLst>
              </a:tr>
              <a:tr h="694658">
                <a:tc>
                  <a:txBody>
                    <a:bodyPr/>
                    <a:lstStyle/>
                    <a:p>
                      <a:pPr rtl="0"/>
                      <a:endParaRPr lang="en-US" sz="1600">
                        <a:solidFill>
                          <a:schemeClr val="tx1"/>
                        </a:solidFill>
                        <a:effectLst/>
                        <a:latin typeface="+mn-lt"/>
                      </a:endParaRPr>
                    </a:p>
                  </a:txBody>
                  <a:tcPr anchor="ctr">
                    <a:lnL w="9525"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marL="0" algn="l" defTabSz="932742" rtl="0" eaLnBrk="1" latinLnBrk="0" hangingPunct="1"/>
                      <a:r>
                        <a:rPr lang="en-US" sz="1600" kern="1200" dirty="0">
                          <a:solidFill>
                            <a:schemeClr val="accent3"/>
                          </a:solidFill>
                          <a:effectLst/>
                          <a:latin typeface="+mn-lt"/>
                          <a:ea typeface="+mn-ea"/>
                          <a:cs typeface="+mn-cs"/>
                          <a:hlinkClick r:id="rId5">
                            <a:extLst>
                              <a:ext uri="{A12FA001-AC4F-418D-AE19-62706E023703}">
                                <ahyp:hlinkClr xmlns:ahyp="http://schemas.microsoft.com/office/drawing/2018/hyperlinkcolor" val="tx"/>
                              </a:ext>
                            </a:extLst>
                          </a:hlinkClick>
                        </a:rPr>
                        <a:t>Sustainability Insights</a:t>
                      </a:r>
                      <a:endParaRPr lang="en-US" sz="1600" kern="1200" dirty="0">
                        <a:solidFill>
                          <a:schemeClr val="accent3"/>
                        </a:solidFill>
                        <a:effectLst/>
                        <a:latin typeface="+mn-lt"/>
                        <a:ea typeface="+mn-ea"/>
                        <a:cs typeface="+mn-cs"/>
                      </a:endParaRPr>
                    </a:p>
                  </a:txBody>
                  <a:tcPr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marL="0" algn="l" defTabSz="932742" rtl="0" eaLnBrk="1" latinLnBrk="0" hangingPunct="1"/>
                      <a:r>
                        <a:rPr lang="en-US" sz="1600" kern="1200">
                          <a:solidFill>
                            <a:schemeClr val="tx1"/>
                          </a:solidFill>
                          <a:effectLst/>
                          <a:latin typeface="+mn-lt"/>
                          <a:ea typeface="+mn-ea"/>
                          <a:cs typeface="+mn-cs"/>
                        </a:rPr>
                        <a:t>The </a:t>
                      </a:r>
                      <a:r>
                        <a:rPr lang="en-US" sz="1600" i="1" kern="1200">
                          <a:solidFill>
                            <a:schemeClr val="tx1"/>
                          </a:solidFill>
                          <a:effectLst/>
                          <a:latin typeface="+mn-lt"/>
                          <a:ea typeface="+mn-ea"/>
                          <a:cs typeface="+mn-cs"/>
                        </a:rPr>
                        <a:t>Sustainability Insights</a:t>
                      </a:r>
                      <a:r>
                        <a:rPr lang="en-US" sz="1600" kern="1200">
                          <a:solidFill>
                            <a:schemeClr val="tx1"/>
                          </a:solidFill>
                          <a:effectLst/>
                          <a:latin typeface="+mn-lt"/>
                          <a:ea typeface="+mn-ea"/>
                          <a:cs typeface="+mn-cs"/>
                        </a:rPr>
                        <a:t> Copilot agent enables users to easily get insights and data about their company's sustainability goals and progress</a:t>
                      </a:r>
                    </a:p>
                  </a:txBody>
                  <a:tcPr anchor="ctr">
                    <a:lnL w="6350" cap="flat" cmpd="sng" algn="ctr">
                      <a:solidFill>
                        <a:schemeClr val="bg1">
                          <a:lumMod val="85000"/>
                        </a:schemeClr>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2669884776"/>
                  </a:ext>
                </a:extLst>
              </a:tr>
              <a:tr h="694658">
                <a:tc>
                  <a:txBody>
                    <a:bodyPr/>
                    <a:lstStyle/>
                    <a:p>
                      <a:pPr rtl="0"/>
                      <a:endParaRPr lang="en-US" sz="1600">
                        <a:solidFill>
                          <a:schemeClr val="tx1"/>
                        </a:solidFill>
                        <a:effectLst/>
                        <a:latin typeface="+mn-lt"/>
                      </a:endParaRPr>
                    </a:p>
                  </a:txBody>
                  <a:tcPr anchor="ctr">
                    <a:lnL w="9525"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marL="0" algn="l" defTabSz="932742" rtl="0" eaLnBrk="1" latinLnBrk="0" hangingPunct="1"/>
                      <a:r>
                        <a:rPr lang="en-US" sz="1600" kern="1200" dirty="0">
                          <a:solidFill>
                            <a:schemeClr val="accent3"/>
                          </a:solidFill>
                          <a:effectLst/>
                          <a:latin typeface="+mn-lt"/>
                          <a:ea typeface="+mn-ea"/>
                          <a:cs typeface="+mn-cs"/>
                          <a:hlinkClick r:id="rId6">
                            <a:extLst>
                              <a:ext uri="{A12FA001-AC4F-418D-AE19-62706E023703}">
                                <ahyp:hlinkClr xmlns:ahyp="http://schemas.microsoft.com/office/drawing/2018/hyperlinkcolor" val="tx"/>
                              </a:ext>
                            </a:extLst>
                          </a:hlinkClick>
                        </a:rPr>
                        <a:t>Awards and Recognition</a:t>
                      </a:r>
                      <a:endParaRPr lang="en-US" sz="1600" kern="1200" dirty="0">
                        <a:solidFill>
                          <a:schemeClr val="accent3"/>
                        </a:solidFill>
                        <a:effectLst/>
                        <a:latin typeface="+mn-lt"/>
                        <a:ea typeface="+mn-ea"/>
                        <a:cs typeface="+mn-cs"/>
                      </a:endParaRPr>
                    </a:p>
                  </a:txBody>
                  <a:tcPr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marL="0" algn="l" defTabSz="932742" rtl="0" eaLnBrk="1" latinLnBrk="0" hangingPunct="1"/>
                      <a:r>
                        <a:rPr lang="en-US" sz="1600" i="1" kern="1200">
                          <a:solidFill>
                            <a:schemeClr val="tx1"/>
                          </a:solidFill>
                          <a:effectLst/>
                          <a:latin typeface="+mn-lt"/>
                          <a:ea typeface="+mn-ea"/>
                          <a:cs typeface="+mn-cs"/>
                        </a:rPr>
                        <a:t>Awards and Recognition </a:t>
                      </a:r>
                      <a:r>
                        <a:rPr lang="en-US" sz="1600" kern="1200">
                          <a:solidFill>
                            <a:schemeClr val="tx1"/>
                          </a:solidFill>
                          <a:effectLst/>
                          <a:latin typeface="+mn-lt"/>
                          <a:ea typeface="+mn-ea"/>
                          <a:cs typeface="+mn-cs"/>
                        </a:rPr>
                        <a:t>is designed to streamline the process of nominating and recognizing your employees for their contributions and achievements</a:t>
                      </a:r>
                    </a:p>
                  </a:txBody>
                  <a:tcPr anchor="ctr">
                    <a:lnL w="6350" cap="flat" cmpd="sng" algn="ctr">
                      <a:solidFill>
                        <a:schemeClr val="bg1">
                          <a:lumMod val="85000"/>
                        </a:schemeClr>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1315317892"/>
                  </a:ext>
                </a:extLst>
              </a:tr>
              <a:tr h="694658">
                <a:tc>
                  <a:txBody>
                    <a:bodyPr/>
                    <a:lstStyle/>
                    <a:p>
                      <a:pPr rtl="0"/>
                      <a:endParaRPr lang="en-US" sz="1600">
                        <a:solidFill>
                          <a:schemeClr val="tx1"/>
                        </a:solidFill>
                        <a:effectLst/>
                        <a:latin typeface="+mn-lt"/>
                      </a:endParaRPr>
                    </a:p>
                  </a:txBody>
                  <a:tcPr anchor="ctr">
                    <a:lnL w="9525"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marL="0" algn="l" defTabSz="932742" rtl="0" eaLnBrk="1" latinLnBrk="0" hangingPunct="1"/>
                      <a:r>
                        <a:rPr lang="en-US" sz="1600" kern="1200" dirty="0">
                          <a:solidFill>
                            <a:schemeClr val="accent3"/>
                          </a:solidFill>
                          <a:effectLst/>
                          <a:latin typeface="+mn-lt"/>
                          <a:ea typeface="+mn-ea"/>
                          <a:cs typeface="+mn-cs"/>
                          <a:hlinkClick r:id="rId7">
                            <a:extLst>
                              <a:ext uri="{A12FA001-AC4F-418D-AE19-62706E023703}">
                                <ahyp:hlinkClr xmlns:ahyp="http://schemas.microsoft.com/office/drawing/2018/hyperlinkcolor" val="tx"/>
                              </a:ext>
                            </a:extLst>
                          </a:hlinkClick>
                        </a:rPr>
                        <a:t>IT Helpdesk</a:t>
                      </a:r>
                      <a:endParaRPr lang="en-US" sz="1600" kern="1200" dirty="0">
                        <a:solidFill>
                          <a:schemeClr val="accent3"/>
                        </a:solidFill>
                        <a:effectLst/>
                        <a:latin typeface="+mn-lt"/>
                        <a:ea typeface="+mn-ea"/>
                        <a:cs typeface="+mn-cs"/>
                      </a:endParaRPr>
                    </a:p>
                  </a:txBody>
                  <a:tcPr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marL="0" algn="l" defTabSz="932742" rtl="0" eaLnBrk="1" latinLnBrk="0" hangingPunct="1"/>
                      <a:r>
                        <a:rPr lang="en-US" sz="1600" i="1" kern="1200">
                          <a:solidFill>
                            <a:schemeClr val="tx1"/>
                          </a:solidFill>
                          <a:effectLst/>
                          <a:latin typeface="+mn-lt"/>
                          <a:ea typeface="+mn-ea"/>
                          <a:cs typeface="+mn-cs"/>
                        </a:rPr>
                        <a:t>IT Helpdesk </a:t>
                      </a:r>
                      <a:r>
                        <a:rPr lang="en-US" sz="1600" kern="1200">
                          <a:solidFill>
                            <a:schemeClr val="tx1"/>
                          </a:solidFill>
                          <a:effectLst/>
                          <a:latin typeface="+mn-lt"/>
                          <a:ea typeface="+mn-ea"/>
                          <a:cs typeface="+mn-cs"/>
                        </a:rPr>
                        <a:t>uses your organization's knowledge base to enhance operational efficiency, improve employee satisfaction, and optimize resource utilization in helpdesk scenarios</a:t>
                      </a:r>
                    </a:p>
                  </a:txBody>
                  <a:tcPr anchor="ctr">
                    <a:lnL w="6350" cap="flat" cmpd="sng" algn="ctr">
                      <a:solidFill>
                        <a:schemeClr val="bg1">
                          <a:lumMod val="85000"/>
                        </a:schemeClr>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4163357104"/>
                  </a:ext>
                </a:extLst>
              </a:tr>
              <a:tr h="826015">
                <a:tc>
                  <a:txBody>
                    <a:bodyPr/>
                    <a:lstStyle/>
                    <a:p>
                      <a:pPr rtl="0"/>
                      <a:endParaRPr lang="en-US" sz="1600">
                        <a:solidFill>
                          <a:schemeClr val="tx1"/>
                        </a:solidFill>
                        <a:effectLst/>
                        <a:latin typeface="+mn-lt"/>
                      </a:endParaRPr>
                    </a:p>
                  </a:txBody>
                  <a:tcPr anchor="ctr">
                    <a:lnL w="9525"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marL="0" algn="l" defTabSz="932742" rtl="0" eaLnBrk="1" latinLnBrk="0" hangingPunct="1"/>
                      <a:r>
                        <a:rPr lang="en-US" sz="1600" kern="1200" dirty="0">
                          <a:solidFill>
                            <a:schemeClr val="accent3"/>
                          </a:solidFill>
                          <a:effectLst/>
                          <a:latin typeface="+mn-lt"/>
                          <a:ea typeface="+mn-ea"/>
                          <a:cs typeface="+mn-cs"/>
                          <a:hlinkClick r:id="rId8">
                            <a:extLst>
                              <a:ext uri="{A12FA001-AC4F-418D-AE19-62706E023703}">
                                <ahyp:hlinkClr xmlns:ahyp="http://schemas.microsoft.com/office/drawing/2018/hyperlinkcolor" val="tx"/>
                              </a:ext>
                            </a:extLst>
                          </a:hlinkClick>
                        </a:rPr>
                        <a:t>Weather </a:t>
                      </a:r>
                      <a:endParaRPr lang="en-US" sz="1600" kern="1200" dirty="0">
                        <a:solidFill>
                          <a:schemeClr val="accent3"/>
                        </a:solidFill>
                        <a:effectLst/>
                        <a:latin typeface="+mn-lt"/>
                        <a:ea typeface="+mn-ea"/>
                        <a:cs typeface="+mn-cs"/>
                      </a:endParaRPr>
                    </a:p>
                  </a:txBody>
                  <a:tcPr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marL="0" algn="l" defTabSz="932742" rtl="0" eaLnBrk="1" latinLnBrk="0" hangingPunct="1"/>
                      <a:r>
                        <a:rPr lang="en-US" sz="1600" kern="1200" dirty="0">
                          <a:solidFill>
                            <a:schemeClr val="tx1"/>
                          </a:solidFill>
                          <a:effectLst/>
                          <a:latin typeface="+mn-lt"/>
                          <a:ea typeface="+mn-ea"/>
                          <a:cs typeface="+mn-cs"/>
                        </a:rPr>
                        <a:t>The </a:t>
                      </a:r>
                      <a:r>
                        <a:rPr lang="en-US" sz="1600" i="1" kern="1200" dirty="0">
                          <a:solidFill>
                            <a:schemeClr val="tx1"/>
                          </a:solidFill>
                          <a:effectLst/>
                          <a:latin typeface="+mn-lt"/>
                          <a:ea typeface="+mn-ea"/>
                          <a:cs typeface="+mn-cs"/>
                        </a:rPr>
                        <a:t>Weather</a:t>
                      </a:r>
                      <a:r>
                        <a:rPr lang="en-US" sz="1600" kern="1200" dirty="0">
                          <a:solidFill>
                            <a:schemeClr val="tx1"/>
                          </a:solidFill>
                          <a:effectLst/>
                          <a:latin typeface="+mn-lt"/>
                          <a:ea typeface="+mn-ea"/>
                          <a:cs typeface="+mn-cs"/>
                        </a:rPr>
                        <a:t> copilot is the go-to assistant for getting weather forecasts embedded in Teams or a website. Users can ask about the weather anywhere in the world to get current conditions and future forecasts</a:t>
                      </a:r>
                    </a:p>
                  </a:txBody>
                  <a:tcPr anchor="ctr">
                    <a:lnL w="6350" cap="flat" cmpd="sng" algn="ctr">
                      <a:solidFill>
                        <a:schemeClr val="bg1">
                          <a:lumMod val="85000"/>
                        </a:schemeClr>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2932646804"/>
                  </a:ext>
                </a:extLst>
              </a:tr>
            </a:tbl>
          </a:graphicData>
        </a:graphic>
      </p:graphicFrame>
      <p:grpSp>
        <p:nvGrpSpPr>
          <p:cNvPr id="7" name="Group 6">
            <a:extLst>
              <a:ext uri="{FF2B5EF4-FFF2-40B4-BE49-F238E27FC236}">
                <a16:creationId xmlns:a16="http://schemas.microsoft.com/office/drawing/2014/main" id="{351643D9-889A-769A-E0EF-626A699F4ED3}"/>
              </a:ext>
              <a:ext uri="{C183D7F6-B498-43B3-948B-1728B52AA6E4}">
                <adec:decorative xmlns:adec="http://schemas.microsoft.com/office/drawing/2017/decorative" val="1"/>
              </a:ext>
            </a:extLst>
          </p:cNvPr>
          <p:cNvGrpSpPr>
            <a:grpSpLocks/>
          </p:cNvGrpSpPr>
          <p:nvPr/>
        </p:nvGrpSpPr>
        <p:grpSpPr>
          <a:xfrm>
            <a:off x="681109" y="2922129"/>
            <a:ext cx="433386" cy="386039"/>
            <a:chOff x="144113" y="2620558"/>
            <a:chExt cx="433386" cy="386039"/>
          </a:xfrm>
        </p:grpSpPr>
        <p:sp>
          <p:nvSpPr>
            <p:cNvPr id="8" name="Graphic 6">
              <a:extLst>
                <a:ext uri="{FF2B5EF4-FFF2-40B4-BE49-F238E27FC236}">
                  <a16:creationId xmlns:a16="http://schemas.microsoft.com/office/drawing/2014/main" id="{4D5AE362-8238-24DD-A0E7-64E519873464}"/>
                </a:ext>
              </a:extLst>
            </p:cNvPr>
            <p:cNvSpPr/>
            <p:nvPr/>
          </p:nvSpPr>
          <p:spPr>
            <a:xfrm>
              <a:off x="144113" y="2620558"/>
              <a:ext cx="433386" cy="386039"/>
            </a:xfrm>
            <a:custGeom>
              <a:avLst/>
              <a:gdLst>
                <a:gd name="connsiteX0" fmla="*/ 4543832 w 4600696"/>
                <a:gd name="connsiteY0" fmla="*/ 1836611 h 4098074"/>
                <a:gd name="connsiteX1" fmla="*/ 3605925 w 4600696"/>
                <a:gd name="connsiteY1" fmla="*/ 212331 h 4098074"/>
                <a:gd name="connsiteX2" fmla="*/ 3238193 w 4600696"/>
                <a:gd name="connsiteY2" fmla="*/ 0 h 4098074"/>
                <a:gd name="connsiteX3" fmla="*/ 1362463 w 4600696"/>
                <a:gd name="connsiteY3" fmla="*/ 0 h 4098074"/>
                <a:gd name="connsiteX4" fmla="*/ 994722 w 4600696"/>
                <a:gd name="connsiteY4" fmla="*/ 212331 h 4098074"/>
                <a:gd name="connsiteX5" fmla="*/ 56871 w 4600696"/>
                <a:gd name="connsiteY5" fmla="*/ 1836611 h 4098074"/>
                <a:gd name="connsiteX6" fmla="*/ 56871 w 4600696"/>
                <a:gd name="connsiteY6" fmla="*/ 2261311 h 4098074"/>
                <a:gd name="connsiteX7" fmla="*/ 994722 w 4600696"/>
                <a:gd name="connsiteY7" fmla="*/ 3885733 h 4098074"/>
                <a:gd name="connsiteX8" fmla="*/ 1362463 w 4600696"/>
                <a:gd name="connsiteY8" fmla="*/ 4098074 h 4098074"/>
                <a:gd name="connsiteX9" fmla="*/ 3238184 w 4600696"/>
                <a:gd name="connsiteY9" fmla="*/ 4098074 h 4098074"/>
                <a:gd name="connsiteX10" fmla="*/ 3605915 w 4600696"/>
                <a:gd name="connsiteY10" fmla="*/ 3885733 h 4098074"/>
                <a:gd name="connsiteX11" fmla="*/ 4543832 w 4600696"/>
                <a:gd name="connsiteY11" fmla="*/ 2261311 h 4098074"/>
                <a:gd name="connsiteX12" fmla="*/ 4543832 w 4600696"/>
                <a:gd name="connsiteY12" fmla="*/ 1836611 h 4098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00696" h="4098074">
                  <a:moveTo>
                    <a:pt x="4543832" y="1836611"/>
                  </a:moveTo>
                  <a:lnTo>
                    <a:pt x="3605925" y="212331"/>
                  </a:lnTo>
                  <a:cubicBezTo>
                    <a:pt x="3529972" y="80867"/>
                    <a:pt x="3389869" y="0"/>
                    <a:pt x="3238193" y="0"/>
                  </a:cubicBezTo>
                  <a:lnTo>
                    <a:pt x="1362463" y="0"/>
                  </a:lnTo>
                  <a:cubicBezTo>
                    <a:pt x="1210797" y="0"/>
                    <a:pt x="1070732" y="80867"/>
                    <a:pt x="994722" y="212331"/>
                  </a:cubicBezTo>
                  <a:lnTo>
                    <a:pt x="56871" y="1836611"/>
                  </a:lnTo>
                  <a:cubicBezTo>
                    <a:pt x="-18957" y="1968065"/>
                    <a:pt x="-18957" y="2129838"/>
                    <a:pt x="56871" y="2261311"/>
                  </a:cubicBezTo>
                  <a:lnTo>
                    <a:pt x="994722" y="3885733"/>
                  </a:lnTo>
                  <a:cubicBezTo>
                    <a:pt x="1070732" y="4017197"/>
                    <a:pt x="1210797" y="4098074"/>
                    <a:pt x="1362463" y="4098074"/>
                  </a:cubicBezTo>
                  <a:lnTo>
                    <a:pt x="3238184" y="4098074"/>
                  </a:lnTo>
                  <a:cubicBezTo>
                    <a:pt x="3389869" y="4098074"/>
                    <a:pt x="3529972" y="4017197"/>
                    <a:pt x="3605915" y="3885733"/>
                  </a:cubicBezTo>
                  <a:lnTo>
                    <a:pt x="4543832" y="2261311"/>
                  </a:lnTo>
                  <a:cubicBezTo>
                    <a:pt x="4619651" y="2129838"/>
                    <a:pt x="4619651" y="1968065"/>
                    <a:pt x="4543832" y="1836611"/>
                  </a:cubicBezTo>
                  <a:close/>
                </a:path>
              </a:pathLst>
            </a:custGeom>
            <a:gradFill flip="none" rotWithShape="1">
              <a:gsLst>
                <a:gs pos="0">
                  <a:srgbClr val="FF5C39"/>
                </a:gs>
                <a:gs pos="100000">
                  <a:srgbClr val="C53FCC"/>
                </a:gs>
              </a:gsLst>
              <a:lin ang="5400000" scaled="1"/>
              <a:tileRect/>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11" name="Graphic 28">
              <a:extLst>
                <a:ext uri="{FF2B5EF4-FFF2-40B4-BE49-F238E27FC236}">
                  <a16:creationId xmlns:a16="http://schemas.microsoft.com/office/drawing/2014/main" id="{EE03858C-0ED5-11BF-BD41-47DEEF530BED}"/>
                </a:ext>
              </a:extLst>
            </p:cNvPr>
            <p:cNvSpPr/>
            <p:nvPr/>
          </p:nvSpPr>
          <p:spPr>
            <a:xfrm>
              <a:off x="252492" y="2714787"/>
              <a:ext cx="202328" cy="202342"/>
            </a:xfrm>
            <a:custGeom>
              <a:avLst/>
              <a:gdLst>
                <a:gd name="connsiteX0" fmla="*/ 0 w 166675"/>
                <a:gd name="connsiteY0" fmla="*/ 7144 h 166687"/>
                <a:gd name="connsiteX1" fmla="*/ 7144 w 166675"/>
                <a:gd name="connsiteY1" fmla="*/ 0 h 166687"/>
                <a:gd name="connsiteX2" fmla="*/ 12459 w 166675"/>
                <a:gd name="connsiteY2" fmla="*/ 0 h 166687"/>
                <a:gd name="connsiteX3" fmla="*/ 30032 w 166675"/>
                <a:gd name="connsiteY3" fmla="*/ 11744 h 166687"/>
                <a:gd name="connsiteX4" fmla="*/ 34766 w 166675"/>
                <a:gd name="connsiteY4" fmla="*/ 23851 h 166687"/>
                <a:gd name="connsiteX5" fmla="*/ 35719 w 166675"/>
                <a:gd name="connsiteY5" fmla="*/ 23813 h 166687"/>
                <a:gd name="connsiteX6" fmla="*/ 154762 w 166675"/>
                <a:gd name="connsiteY6" fmla="*/ 23813 h 166687"/>
                <a:gd name="connsiteX7" fmla="*/ 166211 w 166675"/>
                <a:gd name="connsiteY7" fmla="*/ 38986 h 166687"/>
                <a:gd name="connsiteX8" fmla="*/ 148800 w 166675"/>
                <a:gd name="connsiteY8" fmla="*/ 100032 h 166687"/>
                <a:gd name="connsiteX9" fmla="*/ 123615 w 166675"/>
                <a:gd name="connsiteY9" fmla="*/ 119043 h 166687"/>
                <a:gd name="connsiteX10" fmla="*/ 66961 w 166675"/>
                <a:gd name="connsiteY10" fmla="*/ 119043 h 166687"/>
                <a:gd name="connsiteX11" fmla="*/ 41700 w 166675"/>
                <a:gd name="connsiteY11" fmla="*/ 99784 h 166687"/>
                <a:gd name="connsiteX12" fmla="*/ 34461 w 166675"/>
                <a:gd name="connsiteY12" fmla="*/ 73381 h 166687"/>
                <a:gd name="connsiteX13" fmla="*/ 22460 w 166675"/>
                <a:gd name="connsiteY13" fmla="*/ 32918 h 166687"/>
                <a:gd name="connsiteX14" fmla="*/ 22450 w 166675"/>
                <a:gd name="connsiteY14" fmla="*/ 32842 h 166687"/>
                <a:gd name="connsiteX15" fmla="*/ 17497 w 166675"/>
                <a:gd name="connsiteY15" fmla="*/ 18612 h 166687"/>
                <a:gd name="connsiteX16" fmla="*/ 12468 w 166675"/>
                <a:gd name="connsiteY16" fmla="*/ 14288 h 166687"/>
                <a:gd name="connsiteX17" fmla="*/ 7144 w 166675"/>
                <a:gd name="connsiteY17" fmla="*/ 14288 h 166687"/>
                <a:gd name="connsiteX18" fmla="*/ 0 w 166675"/>
                <a:gd name="connsiteY18" fmla="*/ 7144 h 166687"/>
                <a:gd name="connsiteX19" fmla="*/ 61913 w 166675"/>
                <a:gd name="connsiteY19" fmla="*/ 166688 h 166687"/>
                <a:gd name="connsiteX20" fmla="*/ 80963 w 166675"/>
                <a:gd name="connsiteY20" fmla="*/ 147638 h 166687"/>
                <a:gd name="connsiteX21" fmla="*/ 61913 w 166675"/>
                <a:gd name="connsiteY21" fmla="*/ 128588 h 166687"/>
                <a:gd name="connsiteX22" fmla="*/ 42863 w 166675"/>
                <a:gd name="connsiteY22" fmla="*/ 147638 h 166687"/>
                <a:gd name="connsiteX23" fmla="*/ 61913 w 166675"/>
                <a:gd name="connsiteY23" fmla="*/ 166688 h 166687"/>
                <a:gd name="connsiteX24" fmla="*/ 128588 w 166675"/>
                <a:gd name="connsiteY24" fmla="*/ 166688 h 166687"/>
                <a:gd name="connsiteX25" fmla="*/ 147638 w 166675"/>
                <a:gd name="connsiteY25" fmla="*/ 147638 h 166687"/>
                <a:gd name="connsiteX26" fmla="*/ 128588 w 166675"/>
                <a:gd name="connsiteY26" fmla="*/ 128588 h 166687"/>
                <a:gd name="connsiteX27" fmla="*/ 109538 w 166675"/>
                <a:gd name="connsiteY27" fmla="*/ 147638 h 166687"/>
                <a:gd name="connsiteX28" fmla="*/ 128588 w 166675"/>
                <a:gd name="connsiteY28" fmla="*/ 166688 h 16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66675" h="166687">
                  <a:moveTo>
                    <a:pt x="0" y="7144"/>
                  </a:moveTo>
                  <a:cubicBezTo>
                    <a:pt x="0" y="3198"/>
                    <a:pt x="3198" y="0"/>
                    <a:pt x="7144" y="0"/>
                  </a:cubicBezTo>
                  <a:lnTo>
                    <a:pt x="12459" y="0"/>
                  </a:lnTo>
                  <a:cubicBezTo>
                    <a:pt x="21507" y="0"/>
                    <a:pt x="26937" y="6086"/>
                    <a:pt x="30032" y="11744"/>
                  </a:cubicBezTo>
                  <a:cubicBezTo>
                    <a:pt x="32099" y="15516"/>
                    <a:pt x="33595" y="19888"/>
                    <a:pt x="34766" y="23851"/>
                  </a:cubicBezTo>
                  <a:cubicBezTo>
                    <a:pt x="35083" y="23826"/>
                    <a:pt x="35401" y="23813"/>
                    <a:pt x="35719" y="23813"/>
                  </a:cubicBezTo>
                  <a:lnTo>
                    <a:pt x="154762" y="23813"/>
                  </a:lnTo>
                  <a:cubicBezTo>
                    <a:pt x="162668" y="23813"/>
                    <a:pt x="168383" y="31375"/>
                    <a:pt x="166211" y="38986"/>
                  </a:cubicBezTo>
                  <a:lnTo>
                    <a:pt x="148800" y="100032"/>
                  </a:lnTo>
                  <a:cubicBezTo>
                    <a:pt x="145592" y="111282"/>
                    <a:pt x="135314" y="119041"/>
                    <a:pt x="123615" y="119043"/>
                  </a:cubicBezTo>
                  <a:lnTo>
                    <a:pt x="66961" y="119043"/>
                  </a:lnTo>
                  <a:cubicBezTo>
                    <a:pt x="55165" y="119043"/>
                    <a:pt x="44823" y="111160"/>
                    <a:pt x="41700" y="99784"/>
                  </a:cubicBezTo>
                  <a:lnTo>
                    <a:pt x="34461" y="73381"/>
                  </a:lnTo>
                  <a:lnTo>
                    <a:pt x="22460" y="32918"/>
                  </a:lnTo>
                  <a:lnTo>
                    <a:pt x="22450" y="32842"/>
                  </a:lnTo>
                  <a:cubicBezTo>
                    <a:pt x="20965" y="27442"/>
                    <a:pt x="19574" y="22384"/>
                    <a:pt x="17497" y="18612"/>
                  </a:cubicBezTo>
                  <a:cubicBezTo>
                    <a:pt x="15507" y="14945"/>
                    <a:pt x="13907" y="14288"/>
                    <a:pt x="12468" y="14288"/>
                  </a:cubicBezTo>
                  <a:lnTo>
                    <a:pt x="7144" y="14288"/>
                  </a:lnTo>
                  <a:cubicBezTo>
                    <a:pt x="3198" y="14288"/>
                    <a:pt x="0" y="11089"/>
                    <a:pt x="0" y="7144"/>
                  </a:cubicBezTo>
                  <a:close/>
                  <a:moveTo>
                    <a:pt x="61913" y="166688"/>
                  </a:moveTo>
                  <a:cubicBezTo>
                    <a:pt x="72434" y="166688"/>
                    <a:pt x="80963" y="158159"/>
                    <a:pt x="80963" y="147638"/>
                  </a:cubicBezTo>
                  <a:cubicBezTo>
                    <a:pt x="80963" y="137116"/>
                    <a:pt x="72434" y="128588"/>
                    <a:pt x="61913" y="128588"/>
                  </a:cubicBezTo>
                  <a:cubicBezTo>
                    <a:pt x="51391" y="128588"/>
                    <a:pt x="42863" y="137116"/>
                    <a:pt x="42863" y="147638"/>
                  </a:cubicBezTo>
                  <a:cubicBezTo>
                    <a:pt x="42863" y="158159"/>
                    <a:pt x="51391" y="166688"/>
                    <a:pt x="61913" y="166688"/>
                  </a:cubicBezTo>
                  <a:close/>
                  <a:moveTo>
                    <a:pt x="128588" y="166688"/>
                  </a:moveTo>
                  <a:cubicBezTo>
                    <a:pt x="139109" y="166688"/>
                    <a:pt x="147638" y="158159"/>
                    <a:pt x="147638" y="147638"/>
                  </a:cubicBezTo>
                  <a:cubicBezTo>
                    <a:pt x="147638" y="137116"/>
                    <a:pt x="139109" y="128588"/>
                    <a:pt x="128588" y="128588"/>
                  </a:cubicBezTo>
                  <a:cubicBezTo>
                    <a:pt x="118066" y="128588"/>
                    <a:pt x="109538" y="137116"/>
                    <a:pt x="109538" y="147638"/>
                  </a:cubicBezTo>
                  <a:cubicBezTo>
                    <a:pt x="109538" y="158159"/>
                    <a:pt x="118066" y="166688"/>
                    <a:pt x="128588" y="166688"/>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grpSp>
      <p:grpSp>
        <p:nvGrpSpPr>
          <p:cNvPr id="13" name="Group 12">
            <a:extLst>
              <a:ext uri="{FF2B5EF4-FFF2-40B4-BE49-F238E27FC236}">
                <a16:creationId xmlns:a16="http://schemas.microsoft.com/office/drawing/2014/main" id="{922C8D71-623D-EE1C-405E-39B57F2421EF}"/>
              </a:ext>
              <a:ext uri="{C183D7F6-B498-43B3-948B-1728B52AA6E4}">
                <adec:decorative xmlns:adec="http://schemas.microsoft.com/office/drawing/2017/decorative" val="1"/>
              </a:ext>
            </a:extLst>
          </p:cNvPr>
          <p:cNvGrpSpPr>
            <a:grpSpLocks/>
          </p:cNvGrpSpPr>
          <p:nvPr/>
        </p:nvGrpSpPr>
        <p:grpSpPr>
          <a:xfrm>
            <a:off x="681109" y="3614836"/>
            <a:ext cx="433386" cy="386039"/>
            <a:chOff x="144113" y="3235980"/>
            <a:chExt cx="433386" cy="386039"/>
          </a:xfrm>
        </p:grpSpPr>
        <p:sp>
          <p:nvSpPr>
            <p:cNvPr id="16" name="Graphic 6">
              <a:extLst>
                <a:ext uri="{FF2B5EF4-FFF2-40B4-BE49-F238E27FC236}">
                  <a16:creationId xmlns:a16="http://schemas.microsoft.com/office/drawing/2014/main" id="{35DA5655-34DA-2CD6-83C2-DD3667E6C55E}"/>
                </a:ext>
              </a:extLst>
            </p:cNvPr>
            <p:cNvSpPr/>
            <p:nvPr/>
          </p:nvSpPr>
          <p:spPr>
            <a:xfrm>
              <a:off x="144113" y="3235980"/>
              <a:ext cx="433386" cy="386039"/>
            </a:xfrm>
            <a:custGeom>
              <a:avLst/>
              <a:gdLst>
                <a:gd name="connsiteX0" fmla="*/ 4543832 w 4600696"/>
                <a:gd name="connsiteY0" fmla="*/ 1836611 h 4098074"/>
                <a:gd name="connsiteX1" fmla="*/ 3605925 w 4600696"/>
                <a:gd name="connsiteY1" fmla="*/ 212331 h 4098074"/>
                <a:gd name="connsiteX2" fmla="*/ 3238193 w 4600696"/>
                <a:gd name="connsiteY2" fmla="*/ 0 h 4098074"/>
                <a:gd name="connsiteX3" fmla="*/ 1362463 w 4600696"/>
                <a:gd name="connsiteY3" fmla="*/ 0 h 4098074"/>
                <a:gd name="connsiteX4" fmla="*/ 994722 w 4600696"/>
                <a:gd name="connsiteY4" fmla="*/ 212331 h 4098074"/>
                <a:gd name="connsiteX5" fmla="*/ 56871 w 4600696"/>
                <a:gd name="connsiteY5" fmla="*/ 1836611 h 4098074"/>
                <a:gd name="connsiteX6" fmla="*/ 56871 w 4600696"/>
                <a:gd name="connsiteY6" fmla="*/ 2261311 h 4098074"/>
                <a:gd name="connsiteX7" fmla="*/ 994722 w 4600696"/>
                <a:gd name="connsiteY7" fmla="*/ 3885733 h 4098074"/>
                <a:gd name="connsiteX8" fmla="*/ 1362463 w 4600696"/>
                <a:gd name="connsiteY8" fmla="*/ 4098074 h 4098074"/>
                <a:gd name="connsiteX9" fmla="*/ 3238184 w 4600696"/>
                <a:gd name="connsiteY9" fmla="*/ 4098074 h 4098074"/>
                <a:gd name="connsiteX10" fmla="*/ 3605915 w 4600696"/>
                <a:gd name="connsiteY10" fmla="*/ 3885733 h 4098074"/>
                <a:gd name="connsiteX11" fmla="*/ 4543832 w 4600696"/>
                <a:gd name="connsiteY11" fmla="*/ 2261311 h 4098074"/>
                <a:gd name="connsiteX12" fmla="*/ 4543832 w 4600696"/>
                <a:gd name="connsiteY12" fmla="*/ 1836611 h 4098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00696" h="4098074">
                  <a:moveTo>
                    <a:pt x="4543832" y="1836611"/>
                  </a:moveTo>
                  <a:lnTo>
                    <a:pt x="3605925" y="212331"/>
                  </a:lnTo>
                  <a:cubicBezTo>
                    <a:pt x="3529972" y="80867"/>
                    <a:pt x="3389869" y="0"/>
                    <a:pt x="3238193" y="0"/>
                  </a:cubicBezTo>
                  <a:lnTo>
                    <a:pt x="1362463" y="0"/>
                  </a:lnTo>
                  <a:cubicBezTo>
                    <a:pt x="1210797" y="0"/>
                    <a:pt x="1070732" y="80867"/>
                    <a:pt x="994722" y="212331"/>
                  </a:cubicBezTo>
                  <a:lnTo>
                    <a:pt x="56871" y="1836611"/>
                  </a:lnTo>
                  <a:cubicBezTo>
                    <a:pt x="-18957" y="1968065"/>
                    <a:pt x="-18957" y="2129838"/>
                    <a:pt x="56871" y="2261311"/>
                  </a:cubicBezTo>
                  <a:lnTo>
                    <a:pt x="994722" y="3885733"/>
                  </a:lnTo>
                  <a:cubicBezTo>
                    <a:pt x="1070732" y="4017197"/>
                    <a:pt x="1210797" y="4098074"/>
                    <a:pt x="1362463" y="4098074"/>
                  </a:cubicBezTo>
                  <a:lnTo>
                    <a:pt x="3238184" y="4098074"/>
                  </a:lnTo>
                  <a:cubicBezTo>
                    <a:pt x="3389869" y="4098074"/>
                    <a:pt x="3529972" y="4017197"/>
                    <a:pt x="3605915" y="3885733"/>
                  </a:cubicBezTo>
                  <a:lnTo>
                    <a:pt x="4543832" y="2261311"/>
                  </a:lnTo>
                  <a:cubicBezTo>
                    <a:pt x="4619651" y="2129838"/>
                    <a:pt x="4619651" y="1968065"/>
                    <a:pt x="4543832" y="1836611"/>
                  </a:cubicBezTo>
                  <a:close/>
                </a:path>
              </a:pathLst>
            </a:custGeom>
            <a:gradFill flip="none" rotWithShape="1">
              <a:gsLst>
                <a:gs pos="0">
                  <a:srgbClr val="3EB476"/>
                </a:gs>
                <a:gs pos="100000">
                  <a:srgbClr val="198AAA"/>
                </a:gs>
              </a:gsLst>
              <a:lin ang="5400000" scaled="1"/>
              <a:tileRect/>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19" name="Graphic 32">
              <a:extLst>
                <a:ext uri="{FF2B5EF4-FFF2-40B4-BE49-F238E27FC236}">
                  <a16:creationId xmlns:a16="http://schemas.microsoft.com/office/drawing/2014/main" id="{25D3E708-D442-0FDF-DA05-0DF77FF47B38}"/>
                </a:ext>
              </a:extLst>
            </p:cNvPr>
            <p:cNvSpPr/>
            <p:nvPr/>
          </p:nvSpPr>
          <p:spPr>
            <a:xfrm>
              <a:off x="266785" y="3304305"/>
              <a:ext cx="188034" cy="258492"/>
            </a:xfrm>
            <a:custGeom>
              <a:avLst/>
              <a:gdLst>
                <a:gd name="connsiteX0" fmla="*/ 72429 w 167966"/>
                <a:gd name="connsiteY0" fmla="*/ 3463 h 230905"/>
                <a:gd name="connsiteX1" fmla="*/ 98833 w 167966"/>
                <a:gd name="connsiteY1" fmla="*/ 6152 h 230905"/>
                <a:gd name="connsiteX2" fmla="*/ 143383 w 167966"/>
                <a:gd name="connsiteY2" fmla="*/ 50701 h 230905"/>
                <a:gd name="connsiteX3" fmla="*/ 143346 w 167966"/>
                <a:gd name="connsiteY3" fmla="*/ 169494 h 230905"/>
                <a:gd name="connsiteX4" fmla="*/ 92988 w 167966"/>
                <a:gd name="connsiteY4" fmla="*/ 193592 h 230905"/>
                <a:gd name="connsiteX5" fmla="*/ 92988 w 167966"/>
                <a:gd name="connsiteY5" fmla="*/ 221904 h 230905"/>
                <a:gd name="connsiteX6" fmla="*/ 83987 w 167966"/>
                <a:gd name="connsiteY6" fmla="*/ 230905 h 230905"/>
                <a:gd name="connsiteX7" fmla="*/ 74986 w 167966"/>
                <a:gd name="connsiteY7" fmla="*/ 221904 h 230905"/>
                <a:gd name="connsiteX8" fmla="*/ 74986 w 167966"/>
                <a:gd name="connsiteY8" fmla="*/ 193592 h 230905"/>
                <a:gd name="connsiteX9" fmla="*/ 493 w 167966"/>
                <a:gd name="connsiteY9" fmla="*/ 101059 h 230905"/>
                <a:gd name="connsiteX10" fmla="*/ 24591 w 167966"/>
                <a:gd name="connsiteY10" fmla="*/ 50701 h 230905"/>
                <a:gd name="connsiteX11" fmla="*/ 69141 w 167966"/>
                <a:gd name="connsiteY11" fmla="*/ 6152 h 230905"/>
                <a:gd name="connsiteX12" fmla="*/ 72429 w 167966"/>
                <a:gd name="connsiteY12" fmla="*/ 3463 h 230905"/>
                <a:gd name="connsiteX13" fmla="*/ 83987 w 167966"/>
                <a:gd name="connsiteY13" fmla="*/ 98900 h 230905"/>
                <a:gd name="connsiteX14" fmla="*/ 74986 w 167966"/>
                <a:gd name="connsiteY14" fmla="*/ 107901 h 230905"/>
                <a:gd name="connsiteX15" fmla="*/ 74986 w 167966"/>
                <a:gd name="connsiteY15" fmla="*/ 175470 h 230905"/>
                <a:gd name="connsiteX16" fmla="*/ 92988 w 167966"/>
                <a:gd name="connsiteY16" fmla="*/ 175470 h 230905"/>
                <a:gd name="connsiteX17" fmla="*/ 92988 w 167966"/>
                <a:gd name="connsiteY17" fmla="*/ 107901 h 230905"/>
                <a:gd name="connsiteX18" fmla="*/ 83987 w 167966"/>
                <a:gd name="connsiteY18" fmla="*/ 98900 h 230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7966" h="230905">
                  <a:moveTo>
                    <a:pt x="72429" y="3463"/>
                  </a:moveTo>
                  <a:cubicBezTo>
                    <a:pt x="80754" y="-2020"/>
                    <a:pt x="91784" y="-896"/>
                    <a:pt x="98833" y="6152"/>
                  </a:cubicBezTo>
                  <a:lnTo>
                    <a:pt x="143383" y="50701"/>
                  </a:lnTo>
                  <a:cubicBezTo>
                    <a:pt x="176176" y="83515"/>
                    <a:pt x="176159" y="136701"/>
                    <a:pt x="143346" y="169494"/>
                  </a:cubicBezTo>
                  <a:cubicBezTo>
                    <a:pt x="129798" y="183033"/>
                    <a:pt x="112030" y="191535"/>
                    <a:pt x="92988" y="193592"/>
                  </a:cubicBezTo>
                  <a:lnTo>
                    <a:pt x="92988" y="221904"/>
                  </a:lnTo>
                  <a:cubicBezTo>
                    <a:pt x="92988" y="226875"/>
                    <a:pt x="88958" y="230905"/>
                    <a:pt x="83987" y="230905"/>
                  </a:cubicBezTo>
                  <a:cubicBezTo>
                    <a:pt x="79016" y="230905"/>
                    <a:pt x="74986" y="226875"/>
                    <a:pt x="74986" y="221904"/>
                  </a:cubicBezTo>
                  <a:lnTo>
                    <a:pt x="74986" y="193592"/>
                  </a:lnTo>
                  <a:cubicBezTo>
                    <a:pt x="28863" y="188610"/>
                    <a:pt x="-4489" y="147182"/>
                    <a:pt x="493" y="101059"/>
                  </a:cubicBezTo>
                  <a:cubicBezTo>
                    <a:pt x="2550" y="82016"/>
                    <a:pt x="11052" y="64249"/>
                    <a:pt x="24591" y="50701"/>
                  </a:cubicBezTo>
                  <a:lnTo>
                    <a:pt x="69141" y="6152"/>
                  </a:lnTo>
                  <a:cubicBezTo>
                    <a:pt x="70144" y="5147"/>
                    <a:pt x="71246" y="4246"/>
                    <a:pt x="72429" y="3463"/>
                  </a:cubicBezTo>
                  <a:close/>
                  <a:moveTo>
                    <a:pt x="83987" y="98900"/>
                  </a:moveTo>
                  <a:cubicBezTo>
                    <a:pt x="79016" y="98900"/>
                    <a:pt x="74986" y="102930"/>
                    <a:pt x="74986" y="107901"/>
                  </a:cubicBezTo>
                  <a:lnTo>
                    <a:pt x="74986" y="175470"/>
                  </a:lnTo>
                  <a:cubicBezTo>
                    <a:pt x="80959" y="176288"/>
                    <a:pt x="87015" y="176288"/>
                    <a:pt x="92988" y="175470"/>
                  </a:cubicBezTo>
                  <a:lnTo>
                    <a:pt x="92988" y="107901"/>
                  </a:lnTo>
                  <a:cubicBezTo>
                    <a:pt x="92988" y="102930"/>
                    <a:pt x="88958" y="98900"/>
                    <a:pt x="83987" y="98900"/>
                  </a:cubicBezTo>
                  <a:close/>
                </a:path>
              </a:pathLst>
            </a:custGeom>
            <a:solidFill>
              <a:schemeClr val="bg1"/>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grpSp>
      <p:grpSp>
        <p:nvGrpSpPr>
          <p:cNvPr id="20" name="Group 19">
            <a:extLst>
              <a:ext uri="{FF2B5EF4-FFF2-40B4-BE49-F238E27FC236}">
                <a16:creationId xmlns:a16="http://schemas.microsoft.com/office/drawing/2014/main" id="{FDD7FE6D-E592-CE4A-5005-AE5CE5F7D88E}"/>
              </a:ext>
              <a:ext uri="{C183D7F6-B498-43B3-948B-1728B52AA6E4}">
                <adec:decorative xmlns:adec="http://schemas.microsoft.com/office/drawing/2017/decorative" val="1"/>
              </a:ext>
            </a:extLst>
          </p:cNvPr>
          <p:cNvGrpSpPr>
            <a:grpSpLocks/>
          </p:cNvGrpSpPr>
          <p:nvPr/>
        </p:nvGrpSpPr>
        <p:grpSpPr>
          <a:xfrm>
            <a:off x="681109" y="4307543"/>
            <a:ext cx="433386" cy="386039"/>
            <a:chOff x="144113" y="3897147"/>
            <a:chExt cx="433386" cy="386039"/>
          </a:xfrm>
        </p:grpSpPr>
        <p:sp>
          <p:nvSpPr>
            <p:cNvPr id="21" name="Graphic 6">
              <a:extLst>
                <a:ext uri="{FF2B5EF4-FFF2-40B4-BE49-F238E27FC236}">
                  <a16:creationId xmlns:a16="http://schemas.microsoft.com/office/drawing/2014/main" id="{4AB7FD6C-AC01-FBB8-7E25-8B718F596694}"/>
                </a:ext>
              </a:extLst>
            </p:cNvPr>
            <p:cNvSpPr/>
            <p:nvPr/>
          </p:nvSpPr>
          <p:spPr>
            <a:xfrm>
              <a:off x="144113" y="3897147"/>
              <a:ext cx="433386" cy="386039"/>
            </a:xfrm>
            <a:custGeom>
              <a:avLst/>
              <a:gdLst>
                <a:gd name="connsiteX0" fmla="*/ 4543832 w 4600696"/>
                <a:gd name="connsiteY0" fmla="*/ 1836611 h 4098074"/>
                <a:gd name="connsiteX1" fmla="*/ 3605925 w 4600696"/>
                <a:gd name="connsiteY1" fmla="*/ 212331 h 4098074"/>
                <a:gd name="connsiteX2" fmla="*/ 3238193 w 4600696"/>
                <a:gd name="connsiteY2" fmla="*/ 0 h 4098074"/>
                <a:gd name="connsiteX3" fmla="*/ 1362463 w 4600696"/>
                <a:gd name="connsiteY3" fmla="*/ 0 h 4098074"/>
                <a:gd name="connsiteX4" fmla="*/ 994722 w 4600696"/>
                <a:gd name="connsiteY4" fmla="*/ 212331 h 4098074"/>
                <a:gd name="connsiteX5" fmla="*/ 56871 w 4600696"/>
                <a:gd name="connsiteY5" fmla="*/ 1836611 h 4098074"/>
                <a:gd name="connsiteX6" fmla="*/ 56871 w 4600696"/>
                <a:gd name="connsiteY6" fmla="*/ 2261311 h 4098074"/>
                <a:gd name="connsiteX7" fmla="*/ 994722 w 4600696"/>
                <a:gd name="connsiteY7" fmla="*/ 3885733 h 4098074"/>
                <a:gd name="connsiteX8" fmla="*/ 1362463 w 4600696"/>
                <a:gd name="connsiteY8" fmla="*/ 4098074 h 4098074"/>
                <a:gd name="connsiteX9" fmla="*/ 3238184 w 4600696"/>
                <a:gd name="connsiteY9" fmla="*/ 4098074 h 4098074"/>
                <a:gd name="connsiteX10" fmla="*/ 3605915 w 4600696"/>
                <a:gd name="connsiteY10" fmla="*/ 3885733 h 4098074"/>
                <a:gd name="connsiteX11" fmla="*/ 4543832 w 4600696"/>
                <a:gd name="connsiteY11" fmla="*/ 2261311 h 4098074"/>
                <a:gd name="connsiteX12" fmla="*/ 4543832 w 4600696"/>
                <a:gd name="connsiteY12" fmla="*/ 1836611 h 4098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00696" h="4098074">
                  <a:moveTo>
                    <a:pt x="4543832" y="1836611"/>
                  </a:moveTo>
                  <a:lnTo>
                    <a:pt x="3605925" y="212331"/>
                  </a:lnTo>
                  <a:cubicBezTo>
                    <a:pt x="3529972" y="80867"/>
                    <a:pt x="3389869" y="0"/>
                    <a:pt x="3238193" y="0"/>
                  </a:cubicBezTo>
                  <a:lnTo>
                    <a:pt x="1362463" y="0"/>
                  </a:lnTo>
                  <a:cubicBezTo>
                    <a:pt x="1210797" y="0"/>
                    <a:pt x="1070732" y="80867"/>
                    <a:pt x="994722" y="212331"/>
                  </a:cubicBezTo>
                  <a:lnTo>
                    <a:pt x="56871" y="1836611"/>
                  </a:lnTo>
                  <a:cubicBezTo>
                    <a:pt x="-18957" y="1968065"/>
                    <a:pt x="-18957" y="2129838"/>
                    <a:pt x="56871" y="2261311"/>
                  </a:cubicBezTo>
                  <a:lnTo>
                    <a:pt x="994722" y="3885733"/>
                  </a:lnTo>
                  <a:cubicBezTo>
                    <a:pt x="1070732" y="4017197"/>
                    <a:pt x="1210797" y="4098074"/>
                    <a:pt x="1362463" y="4098074"/>
                  </a:cubicBezTo>
                  <a:lnTo>
                    <a:pt x="3238184" y="4098074"/>
                  </a:lnTo>
                  <a:cubicBezTo>
                    <a:pt x="3389869" y="4098074"/>
                    <a:pt x="3529972" y="4017197"/>
                    <a:pt x="3605915" y="3885733"/>
                  </a:cubicBezTo>
                  <a:lnTo>
                    <a:pt x="4543832" y="2261311"/>
                  </a:lnTo>
                  <a:cubicBezTo>
                    <a:pt x="4619651" y="2129838"/>
                    <a:pt x="4619651" y="1968065"/>
                    <a:pt x="4543832" y="1836611"/>
                  </a:cubicBezTo>
                  <a:close/>
                </a:path>
              </a:pathLst>
            </a:custGeom>
            <a:gradFill flip="none" rotWithShape="1">
              <a:gsLst>
                <a:gs pos="0">
                  <a:srgbClr val="C03BC4"/>
                </a:gs>
                <a:gs pos="100000">
                  <a:srgbClr val="8661C5"/>
                </a:gs>
              </a:gsLst>
              <a:lin ang="5400000" scaled="1"/>
              <a:tileRect/>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22" name="Graphic 36">
              <a:extLst>
                <a:ext uri="{FF2B5EF4-FFF2-40B4-BE49-F238E27FC236}">
                  <a16:creationId xmlns:a16="http://schemas.microsoft.com/office/drawing/2014/main" id="{ECE17E28-2F47-9893-E5E5-C3624EFDA10A}"/>
                </a:ext>
              </a:extLst>
            </p:cNvPr>
            <p:cNvSpPr/>
            <p:nvPr/>
          </p:nvSpPr>
          <p:spPr>
            <a:xfrm>
              <a:off x="271556" y="3988231"/>
              <a:ext cx="178500" cy="203872"/>
            </a:xfrm>
            <a:custGeom>
              <a:avLst/>
              <a:gdLst>
                <a:gd name="connsiteX0" fmla="*/ 116757 w 166792"/>
                <a:gd name="connsiteY0" fmla="*/ 0 h 190500"/>
                <a:gd name="connsiteX1" fmla="*/ 138055 w 166792"/>
                <a:gd name="connsiteY1" fmla="*/ 19050 h 190500"/>
                <a:gd name="connsiteX2" fmla="*/ 150133 w 166792"/>
                <a:gd name="connsiteY2" fmla="*/ 19050 h 190500"/>
                <a:gd name="connsiteX3" fmla="*/ 166735 w 166792"/>
                <a:gd name="connsiteY3" fmla="*/ 34347 h 190500"/>
                <a:gd name="connsiteX4" fmla="*/ 166792 w 166792"/>
                <a:gd name="connsiteY4" fmla="*/ 35719 h 190500"/>
                <a:gd name="connsiteX5" fmla="*/ 166792 w 166792"/>
                <a:gd name="connsiteY5" fmla="*/ 64294 h 190500"/>
                <a:gd name="connsiteX6" fmla="*/ 137589 w 166792"/>
                <a:gd name="connsiteY6" fmla="*/ 95202 h 190500"/>
                <a:gd name="connsiteX7" fmla="*/ 135588 w 166792"/>
                <a:gd name="connsiteY7" fmla="*/ 95260 h 190500"/>
                <a:gd name="connsiteX8" fmla="*/ 90526 w 166792"/>
                <a:gd name="connsiteY8" fmla="*/ 132883 h 190500"/>
                <a:gd name="connsiteX9" fmla="*/ 90526 w 166792"/>
                <a:gd name="connsiteY9" fmla="*/ 147638 h 190500"/>
                <a:gd name="connsiteX10" fmla="*/ 107223 w 166792"/>
                <a:gd name="connsiteY10" fmla="*/ 147638 h 190500"/>
                <a:gd name="connsiteX11" fmla="*/ 138122 w 166792"/>
                <a:gd name="connsiteY11" fmla="*/ 176841 h 190500"/>
                <a:gd name="connsiteX12" fmla="*/ 138179 w 166792"/>
                <a:gd name="connsiteY12" fmla="*/ 178594 h 190500"/>
                <a:gd name="connsiteX13" fmla="*/ 138179 w 166792"/>
                <a:gd name="connsiteY13" fmla="*/ 183356 h 190500"/>
                <a:gd name="connsiteX14" fmla="*/ 131997 w 166792"/>
                <a:gd name="connsiteY14" fmla="*/ 190433 h 190500"/>
                <a:gd name="connsiteX15" fmla="*/ 131035 w 166792"/>
                <a:gd name="connsiteY15" fmla="*/ 190500 h 190500"/>
                <a:gd name="connsiteX16" fmla="*/ 35766 w 166792"/>
                <a:gd name="connsiteY16" fmla="*/ 190500 h 190500"/>
                <a:gd name="connsiteX17" fmla="*/ 28680 w 166792"/>
                <a:gd name="connsiteY17" fmla="*/ 184328 h 190500"/>
                <a:gd name="connsiteX18" fmla="*/ 28623 w 166792"/>
                <a:gd name="connsiteY18" fmla="*/ 183356 h 190500"/>
                <a:gd name="connsiteX19" fmla="*/ 28623 w 166792"/>
                <a:gd name="connsiteY19" fmla="*/ 178594 h 190500"/>
                <a:gd name="connsiteX20" fmla="*/ 57817 w 166792"/>
                <a:gd name="connsiteY20" fmla="*/ 147685 h 190500"/>
                <a:gd name="connsiteX21" fmla="*/ 59579 w 166792"/>
                <a:gd name="connsiteY21" fmla="*/ 147638 h 190500"/>
                <a:gd name="connsiteX22" fmla="*/ 76248 w 166792"/>
                <a:gd name="connsiteY22" fmla="*/ 147638 h 190500"/>
                <a:gd name="connsiteX23" fmla="*/ 76248 w 166792"/>
                <a:gd name="connsiteY23" fmla="*/ 132883 h 190500"/>
                <a:gd name="connsiteX24" fmla="*/ 31204 w 166792"/>
                <a:gd name="connsiteY24" fmla="*/ 95260 h 190500"/>
                <a:gd name="connsiteX25" fmla="*/ 30956 w 166792"/>
                <a:gd name="connsiteY25" fmla="*/ 95250 h 190500"/>
                <a:gd name="connsiteX26" fmla="*/ 0 w 166792"/>
                <a:gd name="connsiteY26" fmla="*/ 64294 h 190500"/>
                <a:gd name="connsiteX27" fmla="*/ 0 w 166792"/>
                <a:gd name="connsiteY27" fmla="*/ 35719 h 190500"/>
                <a:gd name="connsiteX28" fmla="*/ 16669 w 166792"/>
                <a:gd name="connsiteY28" fmla="*/ 19050 h 190500"/>
                <a:gd name="connsiteX29" fmla="*/ 28746 w 166792"/>
                <a:gd name="connsiteY29" fmla="*/ 19050 h 190500"/>
                <a:gd name="connsiteX30" fmla="*/ 50054 w 166792"/>
                <a:gd name="connsiteY30" fmla="*/ 0 h 190500"/>
                <a:gd name="connsiteX31" fmla="*/ 116757 w 166792"/>
                <a:gd name="connsiteY31" fmla="*/ 0 h 190500"/>
                <a:gd name="connsiteX32" fmla="*/ 150133 w 166792"/>
                <a:gd name="connsiteY32" fmla="*/ 33338 h 190500"/>
                <a:gd name="connsiteX33" fmla="*/ 138189 w 166792"/>
                <a:gd name="connsiteY33" fmla="*/ 33338 h 190500"/>
                <a:gd name="connsiteX34" fmla="*/ 138189 w 166792"/>
                <a:gd name="connsiteY34" fmla="*/ 80801 h 190500"/>
                <a:gd name="connsiteX35" fmla="*/ 152448 w 166792"/>
                <a:gd name="connsiteY35" fmla="*/ 65761 h 190500"/>
                <a:gd name="connsiteX36" fmla="*/ 152514 w 166792"/>
                <a:gd name="connsiteY36" fmla="*/ 64294 h 190500"/>
                <a:gd name="connsiteX37" fmla="*/ 152514 w 166792"/>
                <a:gd name="connsiteY37" fmla="*/ 35719 h 190500"/>
                <a:gd name="connsiteX38" fmla="*/ 150676 w 166792"/>
                <a:gd name="connsiteY38" fmla="*/ 33404 h 190500"/>
                <a:gd name="connsiteX39" fmla="*/ 150133 w 166792"/>
                <a:gd name="connsiteY39" fmla="*/ 33338 h 190500"/>
                <a:gd name="connsiteX40" fmla="*/ 28623 w 166792"/>
                <a:gd name="connsiteY40" fmla="*/ 33338 h 190500"/>
                <a:gd name="connsiteX41" fmla="*/ 16669 w 166792"/>
                <a:gd name="connsiteY41" fmla="*/ 33338 h 190500"/>
                <a:gd name="connsiteX42" fmla="*/ 14288 w 166792"/>
                <a:gd name="connsiteY42" fmla="*/ 35719 h 190500"/>
                <a:gd name="connsiteX43" fmla="*/ 14288 w 166792"/>
                <a:gd name="connsiteY43" fmla="*/ 64294 h 190500"/>
                <a:gd name="connsiteX44" fmla="*/ 28623 w 166792"/>
                <a:gd name="connsiteY44" fmla="*/ 80801 h 190500"/>
                <a:gd name="connsiteX45" fmla="*/ 28623 w 166792"/>
                <a:gd name="connsiteY45" fmla="*/ 33338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66792" h="190500">
                  <a:moveTo>
                    <a:pt x="116757" y="0"/>
                  </a:moveTo>
                  <a:cubicBezTo>
                    <a:pt x="127672" y="0"/>
                    <a:pt x="136843" y="8203"/>
                    <a:pt x="138055" y="19050"/>
                  </a:cubicBezTo>
                  <a:lnTo>
                    <a:pt x="150133" y="19050"/>
                  </a:lnTo>
                  <a:cubicBezTo>
                    <a:pt x="158804" y="19055"/>
                    <a:pt x="166022" y="25706"/>
                    <a:pt x="166735" y="34347"/>
                  </a:cubicBezTo>
                  <a:lnTo>
                    <a:pt x="166792" y="35719"/>
                  </a:lnTo>
                  <a:lnTo>
                    <a:pt x="166792" y="64294"/>
                  </a:lnTo>
                  <a:cubicBezTo>
                    <a:pt x="166793" y="80710"/>
                    <a:pt x="153979" y="94273"/>
                    <a:pt x="137589" y="95202"/>
                  </a:cubicBezTo>
                  <a:lnTo>
                    <a:pt x="135588" y="95260"/>
                  </a:lnTo>
                  <a:cubicBezTo>
                    <a:pt x="129109" y="115461"/>
                    <a:pt x="111559" y="130113"/>
                    <a:pt x="90526" y="132883"/>
                  </a:cubicBezTo>
                  <a:lnTo>
                    <a:pt x="90526" y="147638"/>
                  </a:lnTo>
                  <a:lnTo>
                    <a:pt x="107223" y="147638"/>
                  </a:lnTo>
                  <a:cubicBezTo>
                    <a:pt x="123635" y="147641"/>
                    <a:pt x="137192" y="160454"/>
                    <a:pt x="138122" y="176841"/>
                  </a:cubicBezTo>
                  <a:lnTo>
                    <a:pt x="138179" y="178594"/>
                  </a:lnTo>
                  <a:lnTo>
                    <a:pt x="138179" y="183356"/>
                  </a:lnTo>
                  <a:cubicBezTo>
                    <a:pt x="138178" y="186929"/>
                    <a:pt x="135538" y="189952"/>
                    <a:pt x="131997" y="190433"/>
                  </a:cubicBezTo>
                  <a:lnTo>
                    <a:pt x="131035" y="190500"/>
                  </a:lnTo>
                  <a:lnTo>
                    <a:pt x="35766" y="190500"/>
                  </a:lnTo>
                  <a:cubicBezTo>
                    <a:pt x="32193" y="190505"/>
                    <a:pt x="29166" y="187868"/>
                    <a:pt x="28680" y="184328"/>
                  </a:cubicBezTo>
                  <a:lnTo>
                    <a:pt x="28623" y="183356"/>
                  </a:lnTo>
                  <a:lnTo>
                    <a:pt x="28623" y="178594"/>
                  </a:lnTo>
                  <a:cubicBezTo>
                    <a:pt x="28621" y="162180"/>
                    <a:pt x="41430" y="148620"/>
                    <a:pt x="57817" y="147685"/>
                  </a:cubicBezTo>
                  <a:lnTo>
                    <a:pt x="59579" y="147638"/>
                  </a:lnTo>
                  <a:lnTo>
                    <a:pt x="76248" y="147638"/>
                  </a:lnTo>
                  <a:lnTo>
                    <a:pt x="76248" y="132883"/>
                  </a:lnTo>
                  <a:cubicBezTo>
                    <a:pt x="55221" y="130107"/>
                    <a:pt x="37681" y="115455"/>
                    <a:pt x="31204" y="95260"/>
                  </a:cubicBezTo>
                  <a:lnTo>
                    <a:pt x="30956" y="95250"/>
                  </a:lnTo>
                  <a:cubicBezTo>
                    <a:pt x="13860" y="95250"/>
                    <a:pt x="0" y="81390"/>
                    <a:pt x="0" y="64294"/>
                  </a:cubicBezTo>
                  <a:lnTo>
                    <a:pt x="0" y="35719"/>
                  </a:lnTo>
                  <a:cubicBezTo>
                    <a:pt x="0" y="26518"/>
                    <a:pt x="7468" y="19050"/>
                    <a:pt x="16669" y="19050"/>
                  </a:cubicBezTo>
                  <a:lnTo>
                    <a:pt x="28746" y="19050"/>
                  </a:lnTo>
                  <a:cubicBezTo>
                    <a:pt x="29960" y="8200"/>
                    <a:pt x="39136" y="-4"/>
                    <a:pt x="50054" y="0"/>
                  </a:cubicBezTo>
                  <a:lnTo>
                    <a:pt x="116757" y="0"/>
                  </a:lnTo>
                  <a:close/>
                  <a:moveTo>
                    <a:pt x="150133" y="33338"/>
                  </a:moveTo>
                  <a:lnTo>
                    <a:pt x="138189" y="33338"/>
                  </a:lnTo>
                  <a:lnTo>
                    <a:pt x="138189" y="80801"/>
                  </a:lnTo>
                  <a:cubicBezTo>
                    <a:pt x="145859" y="79710"/>
                    <a:pt x="151768" y="73479"/>
                    <a:pt x="152448" y="65761"/>
                  </a:cubicBezTo>
                  <a:lnTo>
                    <a:pt x="152514" y="64294"/>
                  </a:lnTo>
                  <a:lnTo>
                    <a:pt x="152514" y="35719"/>
                  </a:lnTo>
                  <a:cubicBezTo>
                    <a:pt x="152512" y="34614"/>
                    <a:pt x="151751" y="33656"/>
                    <a:pt x="150676" y="33404"/>
                  </a:cubicBezTo>
                  <a:lnTo>
                    <a:pt x="150133" y="33338"/>
                  </a:lnTo>
                  <a:close/>
                  <a:moveTo>
                    <a:pt x="28623" y="33338"/>
                  </a:moveTo>
                  <a:lnTo>
                    <a:pt x="16669" y="33338"/>
                  </a:lnTo>
                  <a:cubicBezTo>
                    <a:pt x="15354" y="33338"/>
                    <a:pt x="14288" y="34404"/>
                    <a:pt x="14288" y="35719"/>
                  </a:cubicBezTo>
                  <a:lnTo>
                    <a:pt x="14288" y="64294"/>
                  </a:lnTo>
                  <a:cubicBezTo>
                    <a:pt x="14286" y="72599"/>
                    <a:pt x="20399" y="79638"/>
                    <a:pt x="28623" y="80801"/>
                  </a:cubicBezTo>
                  <a:lnTo>
                    <a:pt x="28623" y="33338"/>
                  </a:ln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grpSp>
      <p:grpSp>
        <p:nvGrpSpPr>
          <p:cNvPr id="3" name="Group 2">
            <a:extLst>
              <a:ext uri="{FF2B5EF4-FFF2-40B4-BE49-F238E27FC236}">
                <a16:creationId xmlns:a16="http://schemas.microsoft.com/office/drawing/2014/main" id="{3427BA11-2AB4-2241-582D-91928CE3269D}"/>
              </a:ext>
              <a:ext uri="{C183D7F6-B498-43B3-948B-1728B52AA6E4}">
                <adec:decorative xmlns:adec="http://schemas.microsoft.com/office/drawing/2017/decorative" val="1"/>
              </a:ext>
            </a:extLst>
          </p:cNvPr>
          <p:cNvGrpSpPr>
            <a:grpSpLocks/>
          </p:cNvGrpSpPr>
          <p:nvPr/>
        </p:nvGrpSpPr>
        <p:grpSpPr>
          <a:xfrm>
            <a:off x="681109" y="5000249"/>
            <a:ext cx="433386" cy="386039"/>
            <a:chOff x="144113" y="4508227"/>
            <a:chExt cx="433386" cy="386039"/>
          </a:xfrm>
        </p:grpSpPr>
        <p:sp>
          <p:nvSpPr>
            <p:cNvPr id="4" name="Graphic 6">
              <a:extLst>
                <a:ext uri="{FF2B5EF4-FFF2-40B4-BE49-F238E27FC236}">
                  <a16:creationId xmlns:a16="http://schemas.microsoft.com/office/drawing/2014/main" id="{5B50DD72-3A33-A313-E389-D8CAC8BE8D57}"/>
                </a:ext>
              </a:extLst>
            </p:cNvPr>
            <p:cNvSpPr/>
            <p:nvPr/>
          </p:nvSpPr>
          <p:spPr>
            <a:xfrm>
              <a:off x="144113" y="4508227"/>
              <a:ext cx="433386" cy="386039"/>
            </a:xfrm>
            <a:custGeom>
              <a:avLst/>
              <a:gdLst>
                <a:gd name="connsiteX0" fmla="*/ 4543832 w 4600696"/>
                <a:gd name="connsiteY0" fmla="*/ 1836611 h 4098074"/>
                <a:gd name="connsiteX1" fmla="*/ 3605925 w 4600696"/>
                <a:gd name="connsiteY1" fmla="*/ 212331 h 4098074"/>
                <a:gd name="connsiteX2" fmla="*/ 3238193 w 4600696"/>
                <a:gd name="connsiteY2" fmla="*/ 0 h 4098074"/>
                <a:gd name="connsiteX3" fmla="*/ 1362463 w 4600696"/>
                <a:gd name="connsiteY3" fmla="*/ 0 h 4098074"/>
                <a:gd name="connsiteX4" fmla="*/ 994722 w 4600696"/>
                <a:gd name="connsiteY4" fmla="*/ 212331 h 4098074"/>
                <a:gd name="connsiteX5" fmla="*/ 56871 w 4600696"/>
                <a:gd name="connsiteY5" fmla="*/ 1836611 h 4098074"/>
                <a:gd name="connsiteX6" fmla="*/ 56871 w 4600696"/>
                <a:gd name="connsiteY6" fmla="*/ 2261311 h 4098074"/>
                <a:gd name="connsiteX7" fmla="*/ 994722 w 4600696"/>
                <a:gd name="connsiteY7" fmla="*/ 3885733 h 4098074"/>
                <a:gd name="connsiteX8" fmla="*/ 1362463 w 4600696"/>
                <a:gd name="connsiteY8" fmla="*/ 4098074 h 4098074"/>
                <a:gd name="connsiteX9" fmla="*/ 3238184 w 4600696"/>
                <a:gd name="connsiteY9" fmla="*/ 4098074 h 4098074"/>
                <a:gd name="connsiteX10" fmla="*/ 3605915 w 4600696"/>
                <a:gd name="connsiteY10" fmla="*/ 3885733 h 4098074"/>
                <a:gd name="connsiteX11" fmla="*/ 4543832 w 4600696"/>
                <a:gd name="connsiteY11" fmla="*/ 2261311 h 4098074"/>
                <a:gd name="connsiteX12" fmla="*/ 4543832 w 4600696"/>
                <a:gd name="connsiteY12" fmla="*/ 1836611 h 4098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00696" h="4098074">
                  <a:moveTo>
                    <a:pt x="4543832" y="1836611"/>
                  </a:moveTo>
                  <a:lnTo>
                    <a:pt x="3605925" y="212331"/>
                  </a:lnTo>
                  <a:cubicBezTo>
                    <a:pt x="3529972" y="80867"/>
                    <a:pt x="3389869" y="0"/>
                    <a:pt x="3238193" y="0"/>
                  </a:cubicBezTo>
                  <a:lnTo>
                    <a:pt x="1362463" y="0"/>
                  </a:lnTo>
                  <a:cubicBezTo>
                    <a:pt x="1210797" y="0"/>
                    <a:pt x="1070732" y="80867"/>
                    <a:pt x="994722" y="212331"/>
                  </a:cubicBezTo>
                  <a:lnTo>
                    <a:pt x="56871" y="1836611"/>
                  </a:lnTo>
                  <a:cubicBezTo>
                    <a:pt x="-18957" y="1968065"/>
                    <a:pt x="-18957" y="2129838"/>
                    <a:pt x="56871" y="2261311"/>
                  </a:cubicBezTo>
                  <a:lnTo>
                    <a:pt x="994722" y="3885733"/>
                  </a:lnTo>
                  <a:cubicBezTo>
                    <a:pt x="1070732" y="4017197"/>
                    <a:pt x="1210797" y="4098074"/>
                    <a:pt x="1362463" y="4098074"/>
                  </a:cubicBezTo>
                  <a:lnTo>
                    <a:pt x="3238184" y="4098074"/>
                  </a:lnTo>
                  <a:cubicBezTo>
                    <a:pt x="3389869" y="4098074"/>
                    <a:pt x="3529972" y="4017197"/>
                    <a:pt x="3605915" y="3885733"/>
                  </a:cubicBezTo>
                  <a:lnTo>
                    <a:pt x="4543832" y="2261311"/>
                  </a:lnTo>
                  <a:cubicBezTo>
                    <a:pt x="4619651" y="2129838"/>
                    <a:pt x="4619651" y="1968065"/>
                    <a:pt x="4543832" y="1836611"/>
                  </a:cubicBezTo>
                  <a:close/>
                </a:path>
              </a:pathLst>
            </a:custGeom>
            <a:gradFill flip="none" rotWithShape="1">
              <a:gsLst>
                <a:gs pos="0">
                  <a:srgbClr val="3EB476"/>
                </a:gs>
                <a:gs pos="100000">
                  <a:srgbClr val="198AAA"/>
                </a:gs>
              </a:gsLst>
              <a:lin ang="5400000" scaled="1"/>
              <a:tileRect/>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6" name="Graphic 57" descr="Icon of a monitor">
              <a:extLst>
                <a:ext uri="{FF2B5EF4-FFF2-40B4-BE49-F238E27FC236}">
                  <a16:creationId xmlns:a16="http://schemas.microsoft.com/office/drawing/2014/main" id="{81DF086C-C81C-D60B-1F1C-A8C091A27EF4}"/>
                </a:ext>
              </a:extLst>
            </p:cNvPr>
            <p:cNvSpPr>
              <a:spLocks/>
            </p:cNvSpPr>
            <p:nvPr/>
          </p:nvSpPr>
          <p:spPr>
            <a:xfrm>
              <a:off x="271556" y="4616455"/>
              <a:ext cx="178500" cy="169584"/>
            </a:xfrm>
            <a:custGeom>
              <a:avLst/>
              <a:gdLst>
                <a:gd name="connsiteX0" fmla="*/ 45244 w 190490"/>
                <a:gd name="connsiteY0" fmla="*/ 180975 h 180975"/>
                <a:gd name="connsiteX1" fmla="*/ 38102 w 190490"/>
                <a:gd name="connsiteY1" fmla="*/ 173829 h 180975"/>
                <a:gd name="connsiteX2" fmla="*/ 44272 w 190490"/>
                <a:gd name="connsiteY2" fmla="*/ 166754 h 180975"/>
                <a:gd name="connsiteX3" fmla="*/ 45244 w 190490"/>
                <a:gd name="connsiteY3" fmla="*/ 166688 h 180975"/>
                <a:gd name="connsiteX4" fmla="*/ 61903 w 190490"/>
                <a:gd name="connsiteY4" fmla="*/ 166688 h 180975"/>
                <a:gd name="connsiteX5" fmla="*/ 61903 w 190490"/>
                <a:gd name="connsiteY5" fmla="*/ 142894 h 180975"/>
                <a:gd name="connsiteX6" fmla="*/ 21431 w 190490"/>
                <a:gd name="connsiteY6" fmla="*/ 142894 h 180975"/>
                <a:gd name="connsiteX7" fmla="*/ 48 w 190490"/>
                <a:gd name="connsiteY7" fmla="*/ 122930 h 180975"/>
                <a:gd name="connsiteX8" fmla="*/ 0 w 190490"/>
                <a:gd name="connsiteY8" fmla="*/ 121463 h 180975"/>
                <a:gd name="connsiteX9" fmla="*/ 0 w 190490"/>
                <a:gd name="connsiteY9" fmla="*/ 21431 h 180975"/>
                <a:gd name="connsiteX10" fmla="*/ 19964 w 190490"/>
                <a:gd name="connsiteY10" fmla="*/ 48 h 180975"/>
                <a:gd name="connsiteX11" fmla="*/ 21431 w 190490"/>
                <a:gd name="connsiteY11" fmla="*/ 0 h 180975"/>
                <a:gd name="connsiteX12" fmla="*/ 169059 w 190490"/>
                <a:gd name="connsiteY12" fmla="*/ 0 h 180975"/>
                <a:gd name="connsiteX13" fmla="*/ 190443 w 190490"/>
                <a:gd name="connsiteY13" fmla="*/ 19964 h 180975"/>
                <a:gd name="connsiteX14" fmla="*/ 190490 w 190490"/>
                <a:gd name="connsiteY14" fmla="*/ 21431 h 180975"/>
                <a:gd name="connsiteX15" fmla="*/ 190490 w 190490"/>
                <a:gd name="connsiteY15" fmla="*/ 121463 h 180975"/>
                <a:gd name="connsiteX16" fmla="*/ 170526 w 190490"/>
                <a:gd name="connsiteY16" fmla="*/ 142846 h 180975"/>
                <a:gd name="connsiteX17" fmla="*/ 169059 w 190490"/>
                <a:gd name="connsiteY17" fmla="*/ 142894 h 180975"/>
                <a:gd name="connsiteX18" fmla="*/ 128578 w 190490"/>
                <a:gd name="connsiteY18" fmla="*/ 142894 h 180975"/>
                <a:gd name="connsiteX19" fmla="*/ 128578 w 190490"/>
                <a:gd name="connsiteY19" fmla="*/ 166688 h 180975"/>
                <a:gd name="connsiteX20" fmla="*/ 145256 w 190490"/>
                <a:gd name="connsiteY20" fmla="*/ 166688 h 180975"/>
                <a:gd name="connsiteX21" fmla="*/ 152472 w 190490"/>
                <a:gd name="connsiteY21" fmla="*/ 173758 h 180975"/>
                <a:gd name="connsiteX22" fmla="*/ 146228 w 190490"/>
                <a:gd name="connsiteY22" fmla="*/ 180918 h 180975"/>
                <a:gd name="connsiteX23" fmla="*/ 145256 w 190490"/>
                <a:gd name="connsiteY23" fmla="*/ 180975 h 180975"/>
                <a:gd name="connsiteX24" fmla="*/ 45244 w 190490"/>
                <a:gd name="connsiteY24" fmla="*/ 180975 h 180975"/>
                <a:gd name="connsiteX25" fmla="*/ 114281 w 190490"/>
                <a:gd name="connsiteY25" fmla="*/ 142894 h 180975"/>
                <a:gd name="connsiteX26" fmla="*/ 76181 w 190490"/>
                <a:gd name="connsiteY26" fmla="*/ 142894 h 180975"/>
                <a:gd name="connsiteX27" fmla="*/ 76190 w 190490"/>
                <a:gd name="connsiteY27" fmla="*/ 166688 h 180975"/>
                <a:gd name="connsiteX28" fmla="*/ 114290 w 190490"/>
                <a:gd name="connsiteY28" fmla="*/ 166688 h 180975"/>
                <a:gd name="connsiteX29" fmla="*/ 114281 w 190490"/>
                <a:gd name="connsiteY29" fmla="*/ 142894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90490" h="180975">
                  <a:moveTo>
                    <a:pt x="45244" y="180975"/>
                  </a:moveTo>
                  <a:cubicBezTo>
                    <a:pt x="41298" y="180974"/>
                    <a:pt x="38101" y="177775"/>
                    <a:pt x="38102" y="173829"/>
                  </a:cubicBezTo>
                  <a:cubicBezTo>
                    <a:pt x="38103" y="170260"/>
                    <a:pt x="40737" y="167241"/>
                    <a:pt x="44272" y="166754"/>
                  </a:cubicBezTo>
                  <a:lnTo>
                    <a:pt x="45244" y="166688"/>
                  </a:lnTo>
                  <a:lnTo>
                    <a:pt x="61903" y="166688"/>
                  </a:lnTo>
                  <a:lnTo>
                    <a:pt x="61903" y="142894"/>
                  </a:lnTo>
                  <a:lnTo>
                    <a:pt x="21431" y="142894"/>
                  </a:lnTo>
                  <a:cubicBezTo>
                    <a:pt x="10163" y="142895"/>
                    <a:pt x="819" y="134171"/>
                    <a:pt x="48" y="122930"/>
                  </a:cubicBezTo>
                  <a:lnTo>
                    <a:pt x="0" y="121463"/>
                  </a:lnTo>
                  <a:lnTo>
                    <a:pt x="0" y="21431"/>
                  </a:lnTo>
                  <a:cubicBezTo>
                    <a:pt x="-1" y="10163"/>
                    <a:pt x="8723" y="819"/>
                    <a:pt x="19964" y="48"/>
                  </a:cubicBezTo>
                  <a:lnTo>
                    <a:pt x="21431" y="0"/>
                  </a:lnTo>
                  <a:lnTo>
                    <a:pt x="169059" y="0"/>
                  </a:lnTo>
                  <a:cubicBezTo>
                    <a:pt x="180327" y="-1"/>
                    <a:pt x="189671" y="8723"/>
                    <a:pt x="190443" y="19964"/>
                  </a:cubicBezTo>
                  <a:lnTo>
                    <a:pt x="190490" y="21431"/>
                  </a:lnTo>
                  <a:lnTo>
                    <a:pt x="190490" y="121463"/>
                  </a:lnTo>
                  <a:cubicBezTo>
                    <a:pt x="190491" y="132731"/>
                    <a:pt x="181767" y="142075"/>
                    <a:pt x="170526" y="142846"/>
                  </a:cubicBezTo>
                  <a:lnTo>
                    <a:pt x="169059" y="142894"/>
                  </a:lnTo>
                  <a:lnTo>
                    <a:pt x="128578" y="142894"/>
                  </a:lnTo>
                  <a:lnTo>
                    <a:pt x="128578" y="166688"/>
                  </a:lnTo>
                  <a:lnTo>
                    <a:pt x="145256" y="166688"/>
                  </a:lnTo>
                  <a:cubicBezTo>
                    <a:pt x="149202" y="166648"/>
                    <a:pt x="152432" y="169813"/>
                    <a:pt x="152472" y="173758"/>
                  </a:cubicBezTo>
                  <a:cubicBezTo>
                    <a:pt x="152510" y="177383"/>
                    <a:pt x="149824" y="180462"/>
                    <a:pt x="146228" y="180918"/>
                  </a:cubicBezTo>
                  <a:lnTo>
                    <a:pt x="145256" y="180975"/>
                  </a:lnTo>
                  <a:lnTo>
                    <a:pt x="45244" y="180975"/>
                  </a:lnTo>
                  <a:close/>
                  <a:moveTo>
                    <a:pt x="114281" y="142894"/>
                  </a:moveTo>
                  <a:lnTo>
                    <a:pt x="76181" y="142894"/>
                  </a:lnTo>
                  <a:lnTo>
                    <a:pt x="76190" y="166688"/>
                  </a:lnTo>
                  <a:lnTo>
                    <a:pt x="114290" y="166688"/>
                  </a:lnTo>
                  <a:lnTo>
                    <a:pt x="114281" y="142894"/>
                  </a:lnTo>
                  <a:close/>
                </a:path>
              </a:pathLst>
            </a:custGeom>
            <a:solidFill>
              <a:schemeClr val="bg1"/>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grpSp>
      <p:grpSp>
        <p:nvGrpSpPr>
          <p:cNvPr id="30" name="Group 29">
            <a:extLst>
              <a:ext uri="{FF2B5EF4-FFF2-40B4-BE49-F238E27FC236}">
                <a16:creationId xmlns:a16="http://schemas.microsoft.com/office/drawing/2014/main" id="{495CF3BD-F88C-BE5F-1782-985B564ABD31}"/>
              </a:ext>
              <a:ext uri="{C183D7F6-B498-43B3-948B-1728B52AA6E4}">
                <adec:decorative xmlns:adec="http://schemas.microsoft.com/office/drawing/2017/decorative" val="1"/>
              </a:ext>
            </a:extLst>
          </p:cNvPr>
          <p:cNvGrpSpPr>
            <a:grpSpLocks/>
          </p:cNvGrpSpPr>
          <p:nvPr/>
        </p:nvGrpSpPr>
        <p:grpSpPr>
          <a:xfrm>
            <a:off x="681109" y="5758721"/>
            <a:ext cx="433386" cy="386039"/>
            <a:chOff x="681109" y="5597473"/>
            <a:chExt cx="433386" cy="386039"/>
          </a:xfrm>
        </p:grpSpPr>
        <p:sp>
          <p:nvSpPr>
            <p:cNvPr id="24" name="Graphic 6">
              <a:extLst>
                <a:ext uri="{FF2B5EF4-FFF2-40B4-BE49-F238E27FC236}">
                  <a16:creationId xmlns:a16="http://schemas.microsoft.com/office/drawing/2014/main" id="{CD84561F-74F1-BB61-6CD4-6C4A487D0A8D}"/>
                </a:ext>
              </a:extLst>
            </p:cNvPr>
            <p:cNvSpPr/>
            <p:nvPr/>
          </p:nvSpPr>
          <p:spPr>
            <a:xfrm>
              <a:off x="681109" y="5597473"/>
              <a:ext cx="433386" cy="386039"/>
            </a:xfrm>
            <a:custGeom>
              <a:avLst/>
              <a:gdLst>
                <a:gd name="connsiteX0" fmla="*/ 4543832 w 4600696"/>
                <a:gd name="connsiteY0" fmla="*/ 1836611 h 4098074"/>
                <a:gd name="connsiteX1" fmla="*/ 3605925 w 4600696"/>
                <a:gd name="connsiteY1" fmla="*/ 212331 h 4098074"/>
                <a:gd name="connsiteX2" fmla="*/ 3238193 w 4600696"/>
                <a:gd name="connsiteY2" fmla="*/ 0 h 4098074"/>
                <a:gd name="connsiteX3" fmla="*/ 1362463 w 4600696"/>
                <a:gd name="connsiteY3" fmla="*/ 0 h 4098074"/>
                <a:gd name="connsiteX4" fmla="*/ 994722 w 4600696"/>
                <a:gd name="connsiteY4" fmla="*/ 212331 h 4098074"/>
                <a:gd name="connsiteX5" fmla="*/ 56871 w 4600696"/>
                <a:gd name="connsiteY5" fmla="*/ 1836611 h 4098074"/>
                <a:gd name="connsiteX6" fmla="*/ 56871 w 4600696"/>
                <a:gd name="connsiteY6" fmla="*/ 2261311 h 4098074"/>
                <a:gd name="connsiteX7" fmla="*/ 994722 w 4600696"/>
                <a:gd name="connsiteY7" fmla="*/ 3885733 h 4098074"/>
                <a:gd name="connsiteX8" fmla="*/ 1362463 w 4600696"/>
                <a:gd name="connsiteY8" fmla="*/ 4098074 h 4098074"/>
                <a:gd name="connsiteX9" fmla="*/ 3238184 w 4600696"/>
                <a:gd name="connsiteY9" fmla="*/ 4098074 h 4098074"/>
                <a:gd name="connsiteX10" fmla="*/ 3605915 w 4600696"/>
                <a:gd name="connsiteY10" fmla="*/ 3885733 h 4098074"/>
                <a:gd name="connsiteX11" fmla="*/ 4543832 w 4600696"/>
                <a:gd name="connsiteY11" fmla="*/ 2261311 h 4098074"/>
                <a:gd name="connsiteX12" fmla="*/ 4543832 w 4600696"/>
                <a:gd name="connsiteY12" fmla="*/ 1836611 h 4098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00696" h="4098074">
                  <a:moveTo>
                    <a:pt x="4543832" y="1836611"/>
                  </a:moveTo>
                  <a:lnTo>
                    <a:pt x="3605925" y="212331"/>
                  </a:lnTo>
                  <a:cubicBezTo>
                    <a:pt x="3529972" y="80867"/>
                    <a:pt x="3389869" y="0"/>
                    <a:pt x="3238193" y="0"/>
                  </a:cubicBezTo>
                  <a:lnTo>
                    <a:pt x="1362463" y="0"/>
                  </a:lnTo>
                  <a:cubicBezTo>
                    <a:pt x="1210797" y="0"/>
                    <a:pt x="1070732" y="80867"/>
                    <a:pt x="994722" y="212331"/>
                  </a:cubicBezTo>
                  <a:lnTo>
                    <a:pt x="56871" y="1836611"/>
                  </a:lnTo>
                  <a:cubicBezTo>
                    <a:pt x="-18957" y="1968065"/>
                    <a:pt x="-18957" y="2129838"/>
                    <a:pt x="56871" y="2261311"/>
                  </a:cubicBezTo>
                  <a:lnTo>
                    <a:pt x="994722" y="3885733"/>
                  </a:lnTo>
                  <a:cubicBezTo>
                    <a:pt x="1070732" y="4017197"/>
                    <a:pt x="1210797" y="4098074"/>
                    <a:pt x="1362463" y="4098074"/>
                  </a:cubicBezTo>
                  <a:lnTo>
                    <a:pt x="3238184" y="4098074"/>
                  </a:lnTo>
                  <a:cubicBezTo>
                    <a:pt x="3389869" y="4098074"/>
                    <a:pt x="3529972" y="4017197"/>
                    <a:pt x="3605915" y="3885733"/>
                  </a:cubicBezTo>
                  <a:lnTo>
                    <a:pt x="4543832" y="2261311"/>
                  </a:lnTo>
                  <a:cubicBezTo>
                    <a:pt x="4619651" y="2129838"/>
                    <a:pt x="4619651" y="1968065"/>
                    <a:pt x="4543832" y="1836611"/>
                  </a:cubicBezTo>
                  <a:close/>
                </a:path>
              </a:pathLst>
            </a:custGeom>
            <a:gradFill flip="none" rotWithShape="1">
              <a:gsLst>
                <a:gs pos="0">
                  <a:srgbClr val="17B4DB"/>
                </a:gs>
                <a:gs pos="97000">
                  <a:srgbClr val="0078D4"/>
                </a:gs>
              </a:gsLst>
              <a:lin ang="5400000" scaled="1"/>
              <a:tileRect/>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27" name="Graphic 3" descr="Icon of a cloud in front of the sun">
              <a:extLst>
                <a:ext uri="{FF2B5EF4-FFF2-40B4-BE49-F238E27FC236}">
                  <a16:creationId xmlns:a16="http://schemas.microsoft.com/office/drawing/2014/main" id="{B2657EB5-B7E9-1180-1ED2-66664B2CC5FE}"/>
                </a:ext>
              </a:extLst>
            </p:cNvPr>
            <p:cNvSpPr/>
            <p:nvPr/>
          </p:nvSpPr>
          <p:spPr>
            <a:xfrm>
              <a:off x="786801" y="5701678"/>
              <a:ext cx="222002" cy="177628"/>
            </a:xfrm>
            <a:custGeom>
              <a:avLst/>
              <a:gdLst>
                <a:gd name="connsiteX0" fmla="*/ 192131 w 349293"/>
                <a:gd name="connsiteY0" fmla="*/ 70012 h 279475"/>
                <a:gd name="connsiteX1" fmla="*/ 283425 w 349293"/>
                <a:gd name="connsiteY1" fmla="*/ 150864 h 279475"/>
                <a:gd name="connsiteX2" fmla="*/ 284822 w 349293"/>
                <a:gd name="connsiteY2" fmla="*/ 150864 h 279475"/>
                <a:gd name="connsiteX3" fmla="*/ 349293 w 349293"/>
                <a:gd name="connsiteY3" fmla="*/ 215161 h 279475"/>
                <a:gd name="connsiteX4" fmla="*/ 349293 w 349293"/>
                <a:gd name="connsiteY4" fmla="*/ 215178 h 279475"/>
                <a:gd name="connsiteX5" fmla="*/ 284822 w 349293"/>
                <a:gd name="connsiteY5" fmla="*/ 279475 h 279475"/>
                <a:gd name="connsiteX6" fmla="*/ 99440 w 349293"/>
                <a:gd name="connsiteY6" fmla="*/ 279475 h 279475"/>
                <a:gd name="connsiteX7" fmla="*/ 34968 w 349293"/>
                <a:gd name="connsiteY7" fmla="*/ 215178 h 279475"/>
                <a:gd name="connsiteX8" fmla="*/ 99422 w 349293"/>
                <a:gd name="connsiteY8" fmla="*/ 150864 h 279475"/>
                <a:gd name="connsiteX9" fmla="*/ 99440 w 349293"/>
                <a:gd name="connsiteY9" fmla="*/ 150864 h 279475"/>
                <a:gd name="connsiteX10" fmla="*/ 100837 w 349293"/>
                <a:gd name="connsiteY10" fmla="*/ 150864 h 279475"/>
                <a:gd name="connsiteX11" fmla="*/ 192113 w 349293"/>
                <a:gd name="connsiteY11" fmla="*/ 70012 h 279475"/>
                <a:gd name="connsiteX12" fmla="*/ 41360 w 349293"/>
                <a:gd name="connsiteY12" fmla="*/ 142569 h 279475"/>
                <a:gd name="connsiteX13" fmla="*/ 35859 w 349293"/>
                <a:gd name="connsiteY13" fmla="*/ 158897 h 279475"/>
                <a:gd name="connsiteX14" fmla="*/ 34270 w 349293"/>
                <a:gd name="connsiteY14" fmla="*/ 159682 h 279475"/>
                <a:gd name="connsiteX15" fmla="*/ 18100 w 349293"/>
                <a:gd name="connsiteY15" fmla="*/ 166388 h 279475"/>
                <a:gd name="connsiteX16" fmla="*/ 994 w 349293"/>
                <a:gd name="connsiteY16" fmla="*/ 159284 h 279475"/>
                <a:gd name="connsiteX17" fmla="*/ 6469 w 349293"/>
                <a:gd name="connsiteY17" fmla="*/ 142988 h 279475"/>
                <a:gd name="connsiteX18" fmla="*/ 8076 w 349293"/>
                <a:gd name="connsiteY18" fmla="*/ 142185 h 279475"/>
                <a:gd name="connsiteX19" fmla="*/ 24246 w 349293"/>
                <a:gd name="connsiteY19" fmla="*/ 135497 h 279475"/>
                <a:gd name="connsiteX20" fmla="*/ 41360 w 349293"/>
                <a:gd name="connsiteY20" fmla="*/ 142569 h 279475"/>
                <a:gd name="connsiteX21" fmla="*/ 154639 w 349293"/>
                <a:gd name="connsiteY21" fmla="*/ 58173 h 279475"/>
                <a:gd name="connsiteX22" fmla="*/ 151635 w 349293"/>
                <a:gd name="connsiteY22" fmla="*/ 59186 h 279475"/>
                <a:gd name="connsiteX23" fmla="*/ 88508 w 349293"/>
                <a:gd name="connsiteY23" fmla="*/ 125945 h 279475"/>
                <a:gd name="connsiteX24" fmla="*/ 87286 w 349293"/>
                <a:gd name="connsiteY24" fmla="*/ 130310 h 279475"/>
                <a:gd name="connsiteX25" fmla="*/ 86273 w 349293"/>
                <a:gd name="connsiteY25" fmla="*/ 134466 h 279475"/>
                <a:gd name="connsiteX26" fmla="*/ 82676 w 349293"/>
                <a:gd name="connsiteY26" fmla="*/ 135148 h 279475"/>
                <a:gd name="connsiteX27" fmla="*/ 53513 w 349293"/>
                <a:gd name="connsiteY27" fmla="*/ 147616 h 279475"/>
                <a:gd name="connsiteX28" fmla="*/ 78396 w 349293"/>
                <a:gd name="connsiteY28" fmla="*/ 53499 h 279475"/>
                <a:gd name="connsiteX29" fmla="*/ 154639 w 349293"/>
                <a:gd name="connsiteY29" fmla="*/ 58173 h 279475"/>
                <a:gd name="connsiteX30" fmla="*/ 16423 w 349293"/>
                <a:gd name="connsiteY30" fmla="*/ 58714 h 279475"/>
                <a:gd name="connsiteX31" fmla="*/ 18274 w 349293"/>
                <a:gd name="connsiteY31" fmla="*/ 59325 h 279475"/>
                <a:gd name="connsiteX32" fmla="*/ 34444 w 349293"/>
                <a:gd name="connsiteY32" fmla="*/ 66031 h 279475"/>
                <a:gd name="connsiteX33" fmla="*/ 41460 w 349293"/>
                <a:gd name="connsiteY33" fmla="*/ 83173 h 279475"/>
                <a:gd name="connsiteX34" fmla="*/ 26255 w 349293"/>
                <a:gd name="connsiteY34" fmla="*/ 90828 h 279475"/>
                <a:gd name="connsiteX35" fmla="*/ 24456 w 349293"/>
                <a:gd name="connsiteY35" fmla="*/ 90251 h 279475"/>
                <a:gd name="connsiteX36" fmla="*/ 8286 w 349293"/>
                <a:gd name="connsiteY36" fmla="*/ 83546 h 279475"/>
                <a:gd name="connsiteX37" fmla="*/ 1305 w 349293"/>
                <a:gd name="connsiteY37" fmla="*/ 66390 h 279475"/>
                <a:gd name="connsiteX38" fmla="*/ 16458 w 349293"/>
                <a:gd name="connsiteY38" fmla="*/ 58749 h 279475"/>
                <a:gd name="connsiteX39" fmla="*/ 83043 w 349293"/>
                <a:gd name="connsiteY39" fmla="*/ 6571 h 279475"/>
                <a:gd name="connsiteX40" fmla="*/ 83846 w 349293"/>
                <a:gd name="connsiteY40" fmla="*/ 8160 h 279475"/>
                <a:gd name="connsiteX41" fmla="*/ 90534 w 349293"/>
                <a:gd name="connsiteY41" fmla="*/ 24348 h 279475"/>
                <a:gd name="connsiteX42" fmla="*/ 83349 w 349293"/>
                <a:gd name="connsiteY42" fmla="*/ 41419 h 279475"/>
                <a:gd name="connsiteX43" fmla="*/ 67134 w 349293"/>
                <a:gd name="connsiteY43" fmla="*/ 35961 h 279475"/>
                <a:gd name="connsiteX44" fmla="*/ 66331 w 349293"/>
                <a:gd name="connsiteY44" fmla="*/ 34371 h 279475"/>
                <a:gd name="connsiteX45" fmla="*/ 59643 w 349293"/>
                <a:gd name="connsiteY45" fmla="*/ 18184 h 279475"/>
                <a:gd name="connsiteX46" fmla="*/ 66828 w 349293"/>
                <a:gd name="connsiteY46" fmla="*/ 1112 h 279475"/>
                <a:gd name="connsiteX47" fmla="*/ 83043 w 349293"/>
                <a:gd name="connsiteY47" fmla="*/ 6571 h 279475"/>
                <a:gd name="connsiteX48" fmla="*/ 159074 w 349293"/>
                <a:gd name="connsiteY48" fmla="*/ 1001 h 279475"/>
                <a:gd name="connsiteX49" fmla="*/ 166758 w 349293"/>
                <a:gd name="connsiteY49" fmla="*/ 16280 h 279475"/>
                <a:gd name="connsiteX50" fmla="*/ 166147 w 349293"/>
                <a:gd name="connsiteY50" fmla="*/ 18114 h 279475"/>
                <a:gd name="connsiteX51" fmla="*/ 159458 w 349293"/>
                <a:gd name="connsiteY51" fmla="*/ 34302 h 279475"/>
                <a:gd name="connsiteX52" fmla="*/ 142317 w 349293"/>
                <a:gd name="connsiteY52" fmla="*/ 41317 h 279475"/>
                <a:gd name="connsiteX53" fmla="*/ 134662 w 349293"/>
                <a:gd name="connsiteY53" fmla="*/ 26112 h 279475"/>
                <a:gd name="connsiteX54" fmla="*/ 135255 w 349293"/>
                <a:gd name="connsiteY54" fmla="*/ 24261 h 279475"/>
                <a:gd name="connsiteX55" fmla="*/ 141961 w 349293"/>
                <a:gd name="connsiteY55" fmla="*/ 8090 h 279475"/>
                <a:gd name="connsiteX56" fmla="*/ 159073 w 349293"/>
                <a:gd name="connsiteY56" fmla="*/ 1000 h 279475"/>
                <a:gd name="connsiteX57" fmla="*/ 159074 w 349293"/>
                <a:gd name="connsiteY57" fmla="*/ 1001 h 279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349293" h="279475">
                  <a:moveTo>
                    <a:pt x="192131" y="70012"/>
                  </a:moveTo>
                  <a:cubicBezTo>
                    <a:pt x="247469" y="70012"/>
                    <a:pt x="278850" y="106631"/>
                    <a:pt x="283425" y="150864"/>
                  </a:cubicBezTo>
                  <a:lnTo>
                    <a:pt x="284822" y="150864"/>
                  </a:lnTo>
                  <a:cubicBezTo>
                    <a:pt x="320381" y="150815"/>
                    <a:pt x="349244" y="179602"/>
                    <a:pt x="349293" y="215161"/>
                  </a:cubicBezTo>
                  <a:cubicBezTo>
                    <a:pt x="349293" y="215166"/>
                    <a:pt x="349293" y="215173"/>
                    <a:pt x="349293" y="215178"/>
                  </a:cubicBezTo>
                  <a:cubicBezTo>
                    <a:pt x="349244" y="250737"/>
                    <a:pt x="320381" y="279524"/>
                    <a:pt x="284822" y="279475"/>
                  </a:cubicBezTo>
                  <a:lnTo>
                    <a:pt x="99440" y="279475"/>
                  </a:lnTo>
                  <a:cubicBezTo>
                    <a:pt x="63881" y="279524"/>
                    <a:pt x="35016" y="250737"/>
                    <a:pt x="34968" y="215178"/>
                  </a:cubicBezTo>
                  <a:cubicBezTo>
                    <a:pt x="35007" y="179619"/>
                    <a:pt x="63864" y="150825"/>
                    <a:pt x="99422" y="150864"/>
                  </a:cubicBezTo>
                  <a:cubicBezTo>
                    <a:pt x="99428" y="150864"/>
                    <a:pt x="99434" y="150864"/>
                    <a:pt x="99440" y="150864"/>
                  </a:cubicBezTo>
                  <a:lnTo>
                    <a:pt x="100837" y="150864"/>
                  </a:lnTo>
                  <a:cubicBezTo>
                    <a:pt x="105429" y="106334"/>
                    <a:pt x="136792" y="70012"/>
                    <a:pt x="192113" y="70012"/>
                  </a:cubicBezTo>
                  <a:close/>
                  <a:moveTo>
                    <a:pt x="41360" y="142569"/>
                  </a:moveTo>
                  <a:cubicBezTo>
                    <a:pt x="43868" y="148622"/>
                    <a:pt x="41518" y="155596"/>
                    <a:pt x="35859" y="158897"/>
                  </a:cubicBezTo>
                  <a:lnTo>
                    <a:pt x="34270" y="159682"/>
                  </a:lnTo>
                  <a:lnTo>
                    <a:pt x="18100" y="166388"/>
                  </a:lnTo>
                  <a:cubicBezTo>
                    <a:pt x="11414" y="169151"/>
                    <a:pt x="3756" y="165969"/>
                    <a:pt x="994" y="159284"/>
                  </a:cubicBezTo>
                  <a:cubicBezTo>
                    <a:pt x="-1500" y="153247"/>
                    <a:pt x="836" y="146294"/>
                    <a:pt x="6469" y="142988"/>
                  </a:cubicBezTo>
                  <a:lnTo>
                    <a:pt x="8076" y="142185"/>
                  </a:lnTo>
                  <a:lnTo>
                    <a:pt x="24246" y="135497"/>
                  </a:lnTo>
                  <a:cubicBezTo>
                    <a:pt x="30925" y="132725"/>
                    <a:pt x="38585" y="135891"/>
                    <a:pt x="41360" y="142569"/>
                  </a:cubicBezTo>
                  <a:close/>
                  <a:moveTo>
                    <a:pt x="154639" y="58173"/>
                  </a:moveTo>
                  <a:lnTo>
                    <a:pt x="151635" y="59186"/>
                  </a:lnTo>
                  <a:cubicBezTo>
                    <a:pt x="120482" y="70187"/>
                    <a:pt x="98165" y="94198"/>
                    <a:pt x="88508" y="125945"/>
                  </a:cubicBezTo>
                  <a:lnTo>
                    <a:pt x="87286" y="130310"/>
                  </a:lnTo>
                  <a:lnTo>
                    <a:pt x="86273" y="134466"/>
                  </a:lnTo>
                  <a:lnTo>
                    <a:pt x="82676" y="135148"/>
                  </a:lnTo>
                  <a:cubicBezTo>
                    <a:pt x="72229" y="137343"/>
                    <a:pt x="62318" y="141579"/>
                    <a:pt x="53513" y="147616"/>
                  </a:cubicBezTo>
                  <a:cubicBezTo>
                    <a:pt x="34395" y="114755"/>
                    <a:pt x="45535" y="72617"/>
                    <a:pt x="78396" y="53499"/>
                  </a:cubicBezTo>
                  <a:cubicBezTo>
                    <a:pt x="102423" y="39520"/>
                    <a:pt x="132499" y="41364"/>
                    <a:pt x="154639" y="58173"/>
                  </a:cubicBezTo>
                  <a:close/>
                  <a:moveTo>
                    <a:pt x="16423" y="58714"/>
                  </a:moveTo>
                  <a:lnTo>
                    <a:pt x="18274" y="59325"/>
                  </a:lnTo>
                  <a:lnTo>
                    <a:pt x="34444" y="66031"/>
                  </a:lnTo>
                  <a:cubicBezTo>
                    <a:pt x="41115" y="68827"/>
                    <a:pt x="44256" y="76502"/>
                    <a:pt x="41460" y="83173"/>
                  </a:cubicBezTo>
                  <a:cubicBezTo>
                    <a:pt x="38967" y="89120"/>
                    <a:pt x="32516" y="92367"/>
                    <a:pt x="26255" y="90828"/>
                  </a:cubicBezTo>
                  <a:lnTo>
                    <a:pt x="24456" y="90251"/>
                  </a:lnTo>
                  <a:lnTo>
                    <a:pt x="8286" y="83546"/>
                  </a:lnTo>
                  <a:cubicBezTo>
                    <a:pt x="1620" y="80736"/>
                    <a:pt x="-1505" y="73055"/>
                    <a:pt x="1305" y="66390"/>
                  </a:cubicBezTo>
                  <a:cubicBezTo>
                    <a:pt x="3799" y="60472"/>
                    <a:pt x="10217" y="57236"/>
                    <a:pt x="16458" y="58749"/>
                  </a:cubicBezTo>
                  <a:close/>
                  <a:moveTo>
                    <a:pt x="83043" y="6571"/>
                  </a:moveTo>
                  <a:lnTo>
                    <a:pt x="83846" y="8160"/>
                  </a:lnTo>
                  <a:lnTo>
                    <a:pt x="90534" y="24348"/>
                  </a:lnTo>
                  <a:cubicBezTo>
                    <a:pt x="93264" y="31046"/>
                    <a:pt x="90047" y="38689"/>
                    <a:pt x="83349" y="41419"/>
                  </a:cubicBezTo>
                  <a:cubicBezTo>
                    <a:pt x="77338" y="43869"/>
                    <a:pt x="70440" y="41547"/>
                    <a:pt x="67134" y="35961"/>
                  </a:cubicBezTo>
                  <a:lnTo>
                    <a:pt x="66331" y="34371"/>
                  </a:lnTo>
                  <a:lnTo>
                    <a:pt x="59643" y="18184"/>
                  </a:lnTo>
                  <a:cubicBezTo>
                    <a:pt x="56913" y="11485"/>
                    <a:pt x="60129" y="3842"/>
                    <a:pt x="66828" y="1112"/>
                  </a:cubicBezTo>
                  <a:cubicBezTo>
                    <a:pt x="72839" y="-1338"/>
                    <a:pt x="79737" y="985"/>
                    <a:pt x="83043" y="6571"/>
                  </a:cubicBezTo>
                  <a:close/>
                  <a:moveTo>
                    <a:pt x="159074" y="1001"/>
                  </a:moveTo>
                  <a:cubicBezTo>
                    <a:pt x="165066" y="3488"/>
                    <a:pt x="168335" y="9987"/>
                    <a:pt x="166758" y="16280"/>
                  </a:cubicBezTo>
                  <a:lnTo>
                    <a:pt x="166147" y="18114"/>
                  </a:lnTo>
                  <a:lnTo>
                    <a:pt x="159458" y="34302"/>
                  </a:lnTo>
                  <a:cubicBezTo>
                    <a:pt x="156663" y="40972"/>
                    <a:pt x="148988" y="44113"/>
                    <a:pt x="142317" y="41317"/>
                  </a:cubicBezTo>
                  <a:cubicBezTo>
                    <a:pt x="136370" y="38824"/>
                    <a:pt x="133122" y="32373"/>
                    <a:pt x="134662" y="26112"/>
                  </a:cubicBezTo>
                  <a:lnTo>
                    <a:pt x="135255" y="24261"/>
                  </a:lnTo>
                  <a:lnTo>
                    <a:pt x="141961" y="8090"/>
                  </a:lnTo>
                  <a:cubicBezTo>
                    <a:pt x="144727" y="1407"/>
                    <a:pt x="152388" y="-1767"/>
                    <a:pt x="159073" y="1000"/>
                  </a:cubicBezTo>
                  <a:cubicBezTo>
                    <a:pt x="159073" y="1000"/>
                    <a:pt x="159074" y="1000"/>
                    <a:pt x="159074" y="1001"/>
                  </a:cubicBezTo>
                  <a:close/>
                </a:path>
              </a:pathLst>
            </a:custGeom>
            <a:solidFill>
              <a:schemeClr val="bg1"/>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grpSp>
    </p:spTree>
    <p:extLst>
      <p:ext uri="{BB962C8B-B14F-4D97-AF65-F5344CB8AC3E}">
        <p14:creationId xmlns:p14="http://schemas.microsoft.com/office/powerpoint/2010/main" val="2791768229"/>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ED9331-77A7-3AC3-21D8-54537D2B80F6}"/>
            </a:ext>
          </a:extLst>
        </p:cNvPr>
        <p:cNvGrpSpPr/>
        <p:nvPr/>
      </p:nvGrpSpPr>
      <p:grpSpPr>
        <a:xfrm>
          <a:off x="0" y="0"/>
          <a:ext cx="0" cy="0"/>
          <a:chOff x="0" y="0"/>
          <a:chExt cx="0" cy="0"/>
        </a:xfrm>
      </p:grpSpPr>
      <p:sp>
        <p:nvSpPr>
          <p:cNvPr id="174" name="Rounded Rectangle 62">
            <a:extLst>
              <a:ext uri="{FF2B5EF4-FFF2-40B4-BE49-F238E27FC236}">
                <a16:creationId xmlns:a16="http://schemas.microsoft.com/office/drawing/2014/main" id="{F30000EE-033F-EBA2-CFBE-4E7DF0DAC729}"/>
              </a:ext>
              <a:ext uri="{C183D7F6-B498-43B3-948B-1728B52AA6E4}">
                <adec:decorative xmlns:adec="http://schemas.microsoft.com/office/drawing/2017/decorative" val="1"/>
              </a:ext>
            </a:extLst>
          </p:cNvPr>
          <p:cNvSpPr/>
          <p:nvPr/>
        </p:nvSpPr>
        <p:spPr bwMode="auto">
          <a:xfrm>
            <a:off x="4586075" y="2595754"/>
            <a:ext cx="986132" cy="307777"/>
          </a:xfrm>
          <a:prstGeom prst="rect">
            <a:avLst/>
          </a:prstGeom>
          <a:noFill/>
          <a:ln w="9525">
            <a:noFill/>
            <a:headEnd type="none" w="med" len="med"/>
            <a:tailEnd type="none" w="med" len="med"/>
          </a:ln>
          <a:effectLst>
            <a:softEdge rad="165100"/>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487527" rtl="0" eaLnBrk="1" fontAlgn="base" latinLnBrk="0" hangingPunct="1">
              <a:lnSpc>
                <a:spcPct val="100000"/>
              </a:lnSpc>
              <a:spcBef>
                <a:spcPct val="0"/>
              </a:spcBef>
              <a:spcAft>
                <a:spcPct val="0"/>
              </a:spcAft>
              <a:buClrTx/>
              <a:buSzTx/>
              <a:buFontTx/>
              <a:buNone/>
              <a:tabLst>
                <a:tab pos="545697" algn="l"/>
              </a:tabLst>
              <a:defRPr/>
            </a:pPr>
            <a:r>
              <a:rPr kumimoji="0" lang="en-US" sz="2000" b="0" i="0" u="none" strike="noStrike" kern="0" cap="none" spc="0" normalizeH="0" baseline="0" noProof="0">
                <a:ln>
                  <a:noFill/>
                </a:ln>
                <a:gradFill>
                  <a:gsLst>
                    <a:gs pos="88073">
                      <a:srgbClr val="000000"/>
                    </a:gs>
                    <a:gs pos="68807">
                      <a:srgbClr val="000000"/>
                    </a:gs>
                  </a:gsLst>
                  <a:lin ang="5400000" scaled="1"/>
                </a:gradFill>
                <a:effectLst/>
                <a:uLnTx/>
                <a:uFillTx/>
                <a:latin typeface="Segoe Sans Display Semibold"/>
                <a:ea typeface="+mn-ea"/>
                <a:cs typeface="Segoe Sans Display Semibold" pitchFamily="2" charset="0"/>
              </a:rPr>
              <a:t>Copilot</a:t>
            </a:r>
          </a:p>
        </p:txBody>
      </p:sp>
      <p:sp>
        <p:nvSpPr>
          <p:cNvPr id="172" name="Rounded Rectangle 62">
            <a:extLst>
              <a:ext uri="{FF2B5EF4-FFF2-40B4-BE49-F238E27FC236}">
                <a16:creationId xmlns:a16="http://schemas.microsoft.com/office/drawing/2014/main" id="{F660C1E6-ACCE-B10B-05C4-655416D61225}"/>
              </a:ext>
              <a:ext uri="{C183D7F6-B498-43B3-948B-1728B52AA6E4}">
                <adec:decorative xmlns:adec="http://schemas.microsoft.com/office/drawing/2017/decorative" val="1"/>
              </a:ext>
            </a:extLst>
          </p:cNvPr>
          <p:cNvSpPr/>
          <p:nvPr/>
        </p:nvSpPr>
        <p:spPr bwMode="auto">
          <a:xfrm>
            <a:off x="5837316" y="2607786"/>
            <a:ext cx="5115489" cy="307777"/>
          </a:xfrm>
          <a:prstGeom prst="rect">
            <a:avLst/>
          </a:prstGeom>
          <a:noFill/>
          <a:ln w="9525">
            <a:noFill/>
            <a:headEnd type="none" w="med" len="med"/>
            <a:tailEnd type="none" w="med" len="med"/>
          </a:ln>
          <a:effectLst>
            <a:softEdge rad="165100"/>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487527" rtl="0" eaLnBrk="1" fontAlgn="base" latinLnBrk="0" hangingPunct="1">
              <a:lnSpc>
                <a:spcPct val="100000"/>
              </a:lnSpc>
              <a:spcBef>
                <a:spcPct val="0"/>
              </a:spcBef>
              <a:spcAft>
                <a:spcPct val="0"/>
              </a:spcAft>
              <a:buClrTx/>
              <a:buSzTx/>
              <a:buFontTx/>
              <a:buNone/>
              <a:tabLst>
                <a:tab pos="545697" algn="l"/>
              </a:tabLst>
              <a:defRPr/>
            </a:pPr>
            <a:r>
              <a:rPr kumimoji="0" lang="en-US" sz="2000" b="0" i="0" u="none" strike="noStrike" kern="0" cap="none" spc="0" normalizeH="0" baseline="0" noProof="0">
                <a:ln>
                  <a:noFill/>
                </a:ln>
                <a:gradFill>
                  <a:gsLst>
                    <a:gs pos="88073">
                      <a:srgbClr val="000000"/>
                    </a:gs>
                    <a:gs pos="68807">
                      <a:srgbClr val="000000"/>
                    </a:gs>
                  </a:gsLst>
                  <a:lin ang="5400000" scaled="1"/>
                </a:gradFill>
                <a:effectLst/>
                <a:uLnTx/>
                <a:uFillTx/>
                <a:latin typeface="Segoe Sans Display Semibold"/>
                <a:ea typeface="+mn-ea"/>
                <a:cs typeface="Segoe Sans Display Semibold" pitchFamily="2" charset="0"/>
              </a:rPr>
              <a:t>Agents</a:t>
            </a:r>
          </a:p>
        </p:txBody>
      </p:sp>
      <p:grpSp>
        <p:nvGrpSpPr>
          <p:cNvPr id="6" name="Group 5">
            <a:extLst>
              <a:ext uri="{FF2B5EF4-FFF2-40B4-BE49-F238E27FC236}">
                <a16:creationId xmlns:a16="http://schemas.microsoft.com/office/drawing/2014/main" id="{D0D61448-C879-D7AF-4D2B-5B0EAD39BACF}"/>
              </a:ext>
              <a:ext uri="{C183D7F6-B498-43B3-948B-1728B52AA6E4}">
                <adec:decorative xmlns:adec="http://schemas.microsoft.com/office/drawing/2017/decorative" val="1"/>
              </a:ext>
            </a:extLst>
          </p:cNvPr>
          <p:cNvGrpSpPr/>
          <p:nvPr/>
        </p:nvGrpSpPr>
        <p:grpSpPr>
          <a:xfrm>
            <a:off x="2857361" y="4429845"/>
            <a:ext cx="683753" cy="229737"/>
            <a:chOff x="2857361" y="3313353"/>
            <a:chExt cx="683753" cy="229737"/>
          </a:xfrm>
        </p:grpSpPr>
        <p:grpSp>
          <p:nvGrpSpPr>
            <p:cNvPr id="168" name="Group 167">
              <a:extLst>
                <a:ext uri="{FF2B5EF4-FFF2-40B4-BE49-F238E27FC236}">
                  <a16:creationId xmlns:a16="http://schemas.microsoft.com/office/drawing/2014/main" id="{598BF595-1DF5-CADD-71F3-6F6E92F7683D}"/>
                </a:ext>
              </a:extLst>
            </p:cNvPr>
            <p:cNvGrpSpPr>
              <a:grpSpLocks noChangeAspect="1"/>
            </p:cNvGrpSpPr>
            <p:nvPr/>
          </p:nvGrpSpPr>
          <p:grpSpPr>
            <a:xfrm rot="16200000" flipH="1">
              <a:off x="2793723" y="3376991"/>
              <a:ext cx="229737" cy="102462"/>
              <a:chOff x="24942308" y="2917288"/>
              <a:chExt cx="1321816" cy="559246"/>
            </a:xfrm>
          </p:grpSpPr>
          <p:cxnSp>
            <p:nvCxnSpPr>
              <p:cNvPr id="170" name="Straight Connector 169">
                <a:extLst>
                  <a:ext uri="{FF2B5EF4-FFF2-40B4-BE49-F238E27FC236}">
                    <a16:creationId xmlns:a16="http://schemas.microsoft.com/office/drawing/2014/main" id="{55ED0DFE-E13B-2B03-D46A-AD19F37D2E52}"/>
                  </a:ext>
                </a:extLst>
              </p:cNvPr>
              <p:cNvCxnSpPr>
                <a:cxnSpLocks/>
              </p:cNvCxnSpPr>
              <p:nvPr/>
            </p:nvCxnSpPr>
            <p:spPr>
              <a:xfrm rot="10800000">
                <a:off x="25603203" y="2917288"/>
                <a:ext cx="660921" cy="559239"/>
              </a:xfrm>
              <a:prstGeom prst="line">
                <a:avLst/>
              </a:prstGeom>
              <a:ln w="25400" cap="rnd">
                <a:solidFill>
                  <a:srgbClr val="091F2C"/>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71" name="Straight Connector 170">
                <a:extLst>
                  <a:ext uri="{FF2B5EF4-FFF2-40B4-BE49-F238E27FC236}">
                    <a16:creationId xmlns:a16="http://schemas.microsoft.com/office/drawing/2014/main" id="{83C51BB5-EDB9-78E8-905E-1EDF24565909}"/>
                  </a:ext>
                </a:extLst>
              </p:cNvPr>
              <p:cNvCxnSpPr>
                <a:cxnSpLocks/>
              </p:cNvCxnSpPr>
              <p:nvPr/>
            </p:nvCxnSpPr>
            <p:spPr>
              <a:xfrm rot="10800000" flipH="1">
                <a:off x="24942308" y="2917292"/>
                <a:ext cx="660917" cy="559242"/>
              </a:xfrm>
              <a:prstGeom prst="line">
                <a:avLst/>
              </a:prstGeom>
              <a:ln w="25400" cap="rnd">
                <a:solidFill>
                  <a:srgbClr val="091F2C"/>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cxnSp>
          <p:nvCxnSpPr>
            <p:cNvPr id="169" name="Straight Connector 168">
              <a:extLst>
                <a:ext uri="{FF2B5EF4-FFF2-40B4-BE49-F238E27FC236}">
                  <a16:creationId xmlns:a16="http://schemas.microsoft.com/office/drawing/2014/main" id="{4BC82C7C-900A-1C4B-3561-CD0C8319E119}"/>
                </a:ext>
              </a:extLst>
            </p:cNvPr>
            <p:cNvCxnSpPr>
              <a:cxnSpLocks/>
            </p:cNvCxnSpPr>
            <p:nvPr/>
          </p:nvCxnSpPr>
          <p:spPr>
            <a:xfrm>
              <a:off x="2865327" y="3428206"/>
              <a:ext cx="675787" cy="0"/>
            </a:xfrm>
            <a:prstGeom prst="line">
              <a:avLst/>
            </a:prstGeom>
            <a:ln w="25400" cap="rnd">
              <a:solidFill>
                <a:srgbClr val="091F2C"/>
              </a:solidFill>
              <a:headEnd type="none" w="lg" len="med"/>
              <a:tailEnd type="none" w="lg" len="sm"/>
            </a:ln>
          </p:spPr>
          <p:style>
            <a:lnRef idx="1">
              <a:schemeClr val="accent1"/>
            </a:lnRef>
            <a:fillRef idx="0">
              <a:schemeClr val="accent1"/>
            </a:fillRef>
            <a:effectRef idx="0">
              <a:schemeClr val="accent1"/>
            </a:effectRef>
            <a:fontRef idx="minor">
              <a:schemeClr val="tx1"/>
            </a:fontRef>
          </p:style>
        </p:cxnSp>
      </p:grpSp>
      <p:grpSp>
        <p:nvGrpSpPr>
          <p:cNvPr id="9" name="Group 8">
            <a:extLst>
              <a:ext uri="{FF2B5EF4-FFF2-40B4-BE49-F238E27FC236}">
                <a16:creationId xmlns:a16="http://schemas.microsoft.com/office/drawing/2014/main" id="{2BD8E19B-C41E-BB67-AD20-CFF22B85FEF7}"/>
              </a:ext>
              <a:ext uri="{C183D7F6-B498-43B3-948B-1728B52AA6E4}">
                <adec:decorative xmlns:adec="http://schemas.microsoft.com/office/drawing/2017/decorative" val="1"/>
              </a:ext>
            </a:extLst>
          </p:cNvPr>
          <p:cNvGrpSpPr/>
          <p:nvPr/>
        </p:nvGrpSpPr>
        <p:grpSpPr>
          <a:xfrm flipH="1">
            <a:off x="3009761" y="4689214"/>
            <a:ext cx="683753" cy="229737"/>
            <a:chOff x="2857361" y="3313353"/>
            <a:chExt cx="683753" cy="229737"/>
          </a:xfrm>
        </p:grpSpPr>
        <p:grpSp>
          <p:nvGrpSpPr>
            <p:cNvPr id="11" name="Group 10">
              <a:extLst>
                <a:ext uri="{FF2B5EF4-FFF2-40B4-BE49-F238E27FC236}">
                  <a16:creationId xmlns:a16="http://schemas.microsoft.com/office/drawing/2014/main" id="{62289B44-CC71-93C3-1738-C243322AD8B5}"/>
                </a:ext>
              </a:extLst>
            </p:cNvPr>
            <p:cNvGrpSpPr>
              <a:grpSpLocks noChangeAspect="1"/>
            </p:cNvGrpSpPr>
            <p:nvPr/>
          </p:nvGrpSpPr>
          <p:grpSpPr>
            <a:xfrm rot="16200000" flipH="1">
              <a:off x="2793723" y="3376991"/>
              <a:ext cx="229737" cy="102462"/>
              <a:chOff x="24942308" y="2917288"/>
              <a:chExt cx="1321816" cy="559246"/>
            </a:xfrm>
          </p:grpSpPr>
          <p:cxnSp>
            <p:nvCxnSpPr>
              <p:cNvPr id="18" name="Straight Connector 17">
                <a:extLst>
                  <a:ext uri="{FF2B5EF4-FFF2-40B4-BE49-F238E27FC236}">
                    <a16:creationId xmlns:a16="http://schemas.microsoft.com/office/drawing/2014/main" id="{FF2C0657-356C-8789-7008-E23139CED26A}"/>
                  </a:ext>
                </a:extLst>
              </p:cNvPr>
              <p:cNvCxnSpPr>
                <a:cxnSpLocks/>
              </p:cNvCxnSpPr>
              <p:nvPr/>
            </p:nvCxnSpPr>
            <p:spPr>
              <a:xfrm rot="10800000">
                <a:off x="25603203" y="2917288"/>
                <a:ext cx="660921" cy="559239"/>
              </a:xfrm>
              <a:prstGeom prst="line">
                <a:avLst/>
              </a:prstGeom>
              <a:ln w="25400" cap="rnd">
                <a:solidFill>
                  <a:srgbClr val="091F2C"/>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68A881D2-2920-E8DB-415F-C36071DC484B}"/>
                  </a:ext>
                </a:extLst>
              </p:cNvPr>
              <p:cNvCxnSpPr>
                <a:cxnSpLocks/>
              </p:cNvCxnSpPr>
              <p:nvPr/>
            </p:nvCxnSpPr>
            <p:spPr>
              <a:xfrm rot="10800000" flipH="1">
                <a:off x="24942308" y="2917292"/>
                <a:ext cx="660917" cy="559242"/>
              </a:xfrm>
              <a:prstGeom prst="line">
                <a:avLst/>
              </a:prstGeom>
              <a:ln w="25400" cap="rnd">
                <a:solidFill>
                  <a:srgbClr val="091F2C"/>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cxnSp>
          <p:nvCxnSpPr>
            <p:cNvPr id="17" name="Straight Connector 16">
              <a:extLst>
                <a:ext uri="{FF2B5EF4-FFF2-40B4-BE49-F238E27FC236}">
                  <a16:creationId xmlns:a16="http://schemas.microsoft.com/office/drawing/2014/main" id="{F603090D-3145-F38C-B7DD-1BC5EF3E866D}"/>
                </a:ext>
              </a:extLst>
            </p:cNvPr>
            <p:cNvCxnSpPr>
              <a:cxnSpLocks/>
            </p:cNvCxnSpPr>
            <p:nvPr/>
          </p:nvCxnSpPr>
          <p:spPr>
            <a:xfrm>
              <a:off x="2865327" y="3428206"/>
              <a:ext cx="675787" cy="0"/>
            </a:xfrm>
            <a:prstGeom prst="line">
              <a:avLst/>
            </a:prstGeom>
            <a:ln w="25400" cap="rnd">
              <a:solidFill>
                <a:srgbClr val="091F2C"/>
              </a:solidFill>
              <a:headEnd type="none" w="lg" len="med"/>
              <a:tailEnd type="none" w="lg" len="sm"/>
            </a:ln>
          </p:spPr>
          <p:style>
            <a:lnRef idx="1">
              <a:schemeClr val="accent1"/>
            </a:lnRef>
            <a:fillRef idx="0">
              <a:schemeClr val="accent1"/>
            </a:fillRef>
            <a:effectRef idx="0">
              <a:schemeClr val="accent1"/>
            </a:effectRef>
            <a:fontRef idx="minor">
              <a:schemeClr val="tx1"/>
            </a:fontRef>
          </p:style>
        </p:cxnSp>
      </p:grpSp>
      <p:sp>
        <p:nvSpPr>
          <p:cNvPr id="7" name="Title 35">
            <a:extLst>
              <a:ext uri="{FF2B5EF4-FFF2-40B4-BE49-F238E27FC236}">
                <a16:creationId xmlns:a16="http://schemas.microsoft.com/office/drawing/2014/main" id="{03C7EE93-6A04-6733-331B-47877D9CEDA2}"/>
              </a:ext>
            </a:extLst>
          </p:cNvPr>
          <p:cNvSpPr txBox="1">
            <a:spLocks noGrp="1"/>
          </p:cNvSpPr>
          <p:nvPr>
            <p:ph type="title" idx="4294967295"/>
          </p:nvPr>
        </p:nvSpPr>
        <p:spPr>
          <a:xfrm>
            <a:off x="587375" y="898525"/>
            <a:ext cx="11017250" cy="554038"/>
          </a:xfrm>
          <a:prstGeom prst="rect">
            <a:avLst/>
          </a:prstGeom>
          <a:noFill/>
          <a:ln>
            <a:noFill/>
            <a:prstDash/>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tab pos="1490663" algn="l"/>
              </a:tabLst>
              <a:defRPr/>
            </a:pPr>
            <a:r>
              <a:rPr kumimoji="0" lang="en-US" sz="4000" b="1" u="none" strike="noStrike" kern="1200" cap="none" spc="-80" normalizeH="0" baseline="0" noProof="0">
                <a:ln>
                  <a:noFill/>
                </a:ln>
                <a:effectLst/>
                <a:uLnTx/>
                <a:uFillTx/>
                <a:latin typeface="Segoe Sans Display Semibold" pitchFamily="2" charset="0"/>
                <a:cs typeface="Segoe Sans Display Semibold" pitchFamily="2" charset="0"/>
              </a:rPr>
              <a:t>Copilot is the</a:t>
            </a:r>
            <a:r>
              <a:rPr kumimoji="0" lang="en-US" sz="4000" b="1" u="none" strike="noStrike" kern="1200" cap="none" spc="-80" normalizeH="0" noProof="0">
                <a:ln>
                  <a:noFill/>
                </a:ln>
                <a:effectLst/>
                <a:uLnTx/>
                <a:uFillTx/>
                <a:latin typeface="Segoe Sans Display Semibold" pitchFamily="2" charset="0"/>
                <a:cs typeface="Segoe Sans Display Semibold" pitchFamily="2" charset="0"/>
              </a:rPr>
              <a:t> </a:t>
            </a:r>
            <a:r>
              <a:rPr kumimoji="0" lang="en-US" sz="4000" b="1" u="none" strike="noStrike" kern="1200" cap="none" spc="-80" normalizeH="0" baseline="0" noProof="0">
                <a:ln>
                  <a:noFill/>
                </a:ln>
                <a:gradFill flip="none" rotWithShape="1">
                  <a:gsLst>
                    <a:gs pos="100000">
                      <a:srgbClr val="FF5C39"/>
                    </a:gs>
                    <a:gs pos="66000">
                      <a:srgbClr val="0078D4"/>
                    </a:gs>
                    <a:gs pos="93000">
                      <a:srgbClr val="C03BC4"/>
                    </a:gs>
                  </a:gsLst>
                  <a:lin ang="2700000" scaled="0"/>
                  <a:tileRect/>
                </a:gradFill>
                <a:effectLst/>
                <a:uLnTx/>
                <a:uFillTx/>
                <a:latin typeface="Segoe Sans Display Semibold" pitchFamily="2" charset="0"/>
                <a:cs typeface="Segoe Sans Display Semibold" pitchFamily="2" charset="0"/>
              </a:rPr>
              <a:t>UI for AI</a:t>
            </a:r>
          </a:p>
        </p:txBody>
      </p:sp>
      <p:sp>
        <p:nvSpPr>
          <p:cNvPr id="3" name="TextBox 2">
            <a:extLst>
              <a:ext uri="{FF2B5EF4-FFF2-40B4-BE49-F238E27FC236}">
                <a16:creationId xmlns:a16="http://schemas.microsoft.com/office/drawing/2014/main" id="{3FB5D8CA-0B07-5A73-13FB-907EE7E282C3}"/>
              </a:ext>
            </a:extLst>
          </p:cNvPr>
          <p:cNvSpPr txBox="1"/>
          <p:nvPr/>
        </p:nvSpPr>
        <p:spPr>
          <a:xfrm>
            <a:off x="1486266" y="1499151"/>
            <a:ext cx="9271345" cy="400110"/>
          </a:xfrm>
          <a:prstGeom prst="rect">
            <a:avLst/>
          </a:prstGeom>
          <a:noFill/>
        </p:spPr>
        <p:txBody>
          <a:bodyPr wrap="square">
            <a:spAutoFit/>
          </a:bodyPr>
          <a:lstStyle/>
          <a:p>
            <a:pPr algn="ctr"/>
            <a:r>
              <a:rPr lang="en-US" sz="2000">
                <a:latin typeface="Segoe Sans Display"/>
                <a:cs typeface="Segoe Sans Display"/>
              </a:rPr>
              <a:t>Envision yourself, working with a roster of AI agents to help you complete tasks</a:t>
            </a:r>
          </a:p>
        </p:txBody>
      </p:sp>
      <p:grpSp>
        <p:nvGrpSpPr>
          <p:cNvPr id="10" name="Group 9" descr="Image of a woman">
            <a:extLst>
              <a:ext uri="{FF2B5EF4-FFF2-40B4-BE49-F238E27FC236}">
                <a16:creationId xmlns:a16="http://schemas.microsoft.com/office/drawing/2014/main" id="{971424C9-237F-C8F4-7E03-A311C117EFE5}"/>
              </a:ext>
            </a:extLst>
          </p:cNvPr>
          <p:cNvGrpSpPr/>
          <p:nvPr/>
        </p:nvGrpSpPr>
        <p:grpSpPr>
          <a:xfrm>
            <a:off x="965241" y="4054533"/>
            <a:ext cx="1269362" cy="1269361"/>
            <a:chOff x="833238" y="2903746"/>
            <a:chExt cx="1474629" cy="1474628"/>
          </a:xfrm>
        </p:grpSpPr>
        <p:sp>
          <p:nvSpPr>
            <p:cNvPr id="189" name="Oval 188">
              <a:extLst>
                <a:ext uri="{FF2B5EF4-FFF2-40B4-BE49-F238E27FC236}">
                  <a16:creationId xmlns:a16="http://schemas.microsoft.com/office/drawing/2014/main" id="{9F162E83-3896-3C10-91FE-073A5772153D}"/>
                </a:ext>
                <a:ext uri="{C183D7F6-B498-43B3-948B-1728B52AA6E4}">
                  <adec:decorative xmlns:adec="http://schemas.microsoft.com/office/drawing/2017/decorative" val="1"/>
                </a:ext>
              </a:extLst>
            </p:cNvPr>
            <p:cNvSpPr/>
            <p:nvPr/>
          </p:nvSpPr>
          <p:spPr bwMode="auto">
            <a:xfrm>
              <a:off x="834460" y="2903749"/>
              <a:ext cx="1472184" cy="1474623"/>
            </a:xfrm>
            <a:prstGeom prst="ellipse">
              <a:avLst/>
            </a:prstGeom>
            <a:solidFill>
              <a:schemeClr val="bg1"/>
            </a:solidFill>
            <a:ln w="25400" cap="flat">
              <a:solidFill>
                <a:srgbClr val="FFF8F3"/>
              </a:solidFill>
              <a:prstDash val="solid"/>
              <a:miter/>
            </a:ln>
            <a:effectLst>
              <a:outerShdw blurRad="63500" dist="63500" dir="2400000" algn="tl" rotWithShape="0">
                <a:srgbClr val="454142">
                  <a:alpha val="20000"/>
                </a:srgbClr>
              </a:outerShdw>
            </a:effectLst>
          </p:spPr>
          <p:txBody>
            <a:bodyPr rot="0" spcFirstLastPara="0" vertOverflow="overflow" horzOverflow="overflow" vert="horz" wrap="square" lIns="0" tIns="0" rIns="0" bIns="18288"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1200"/>
                </a:spcAft>
                <a:buClrTx/>
                <a:buSzTx/>
                <a:buFontTx/>
                <a:buNone/>
                <a:tabLst/>
                <a:defRPr/>
              </a:pPr>
              <a:endParaRPr kumimoji="0" lang="en-US" sz="16600" b="0" i="0" u="none" strike="noStrike" kern="1200" cap="none" spc="0" normalizeH="0" baseline="0" noProof="0">
                <a:ln>
                  <a:noFill/>
                </a:ln>
                <a:solidFill>
                  <a:srgbClr val="FFFFFF"/>
                </a:solidFill>
                <a:effectLst/>
                <a:uLnTx/>
                <a:uFillTx/>
                <a:latin typeface="Segoe UI Semibold"/>
                <a:ea typeface="+mn-ea"/>
                <a:cs typeface="+mn-cs"/>
              </a:endParaRPr>
            </a:p>
          </p:txBody>
        </p:sp>
        <p:pic>
          <p:nvPicPr>
            <p:cNvPr id="160" name="Picture 159">
              <a:extLst>
                <a:ext uri="{FF2B5EF4-FFF2-40B4-BE49-F238E27FC236}">
                  <a16:creationId xmlns:a16="http://schemas.microsoft.com/office/drawing/2014/main" id="{4D6312AB-39D4-ECB0-1B97-FFF5AFF1F5DE}"/>
                </a:ext>
              </a:extLst>
            </p:cNvPr>
            <p:cNvPicPr>
              <a:picLocks noChangeAspect="1"/>
            </p:cNvPicPr>
            <p:nvPr/>
          </p:nvPicPr>
          <p:blipFill rotWithShape="1">
            <a:blip r:embed="rId3"/>
            <a:srcRect l="7986" t="12923" r="24479" b="42054"/>
            <a:stretch/>
          </p:blipFill>
          <p:spPr>
            <a:xfrm>
              <a:off x="833238" y="2903746"/>
              <a:ext cx="1474629" cy="1474628"/>
            </a:xfrm>
            <a:prstGeom prst="ellipse">
              <a:avLst/>
            </a:prstGeom>
            <a:solidFill>
              <a:schemeClr val="bg1"/>
            </a:solidFill>
            <a:ln w="14684" cap="flat">
              <a:noFill/>
              <a:prstDash val="solid"/>
              <a:miter/>
            </a:ln>
            <a:effectLst>
              <a:outerShdw blurRad="317500" dist="88900" dir="2700000" sx="101000" sy="101000" algn="tl" rotWithShape="0">
                <a:prstClr val="black">
                  <a:alpha val="10000"/>
                </a:prstClr>
              </a:outerShdw>
            </a:effectLst>
          </p:spPr>
        </p:pic>
      </p:grpSp>
      <p:grpSp>
        <p:nvGrpSpPr>
          <p:cNvPr id="22" name="Group 21" descr="Copilot Logo">
            <a:extLst>
              <a:ext uri="{FF2B5EF4-FFF2-40B4-BE49-F238E27FC236}">
                <a16:creationId xmlns:a16="http://schemas.microsoft.com/office/drawing/2014/main" id="{C13B501A-D14A-E086-8550-7D787BA47985}"/>
              </a:ext>
            </a:extLst>
          </p:cNvPr>
          <p:cNvGrpSpPr/>
          <p:nvPr/>
        </p:nvGrpSpPr>
        <p:grpSpPr>
          <a:xfrm>
            <a:off x="3859993" y="3448158"/>
            <a:ext cx="2438296" cy="2438296"/>
            <a:chOff x="2945451" y="1494056"/>
            <a:chExt cx="2438296" cy="2438296"/>
          </a:xfrm>
        </p:grpSpPr>
        <p:sp>
          <p:nvSpPr>
            <p:cNvPr id="20" name="Copilot Box - replacement">
              <a:extLst>
                <a:ext uri="{FF2B5EF4-FFF2-40B4-BE49-F238E27FC236}">
                  <a16:creationId xmlns:a16="http://schemas.microsoft.com/office/drawing/2014/main" id="{5EF13D9A-B41D-F0A8-2DE7-07D3FE8EE932}"/>
                </a:ext>
              </a:extLst>
            </p:cNvPr>
            <p:cNvSpPr>
              <a:spLocks noChangeAspect="1"/>
            </p:cNvSpPr>
            <p:nvPr/>
          </p:nvSpPr>
          <p:spPr bwMode="auto">
            <a:xfrm>
              <a:off x="2945451" y="1494056"/>
              <a:ext cx="2438296" cy="2438296"/>
            </a:xfrm>
            <a:prstGeom prst="roundRect">
              <a:avLst>
                <a:gd name="adj" fmla="val 6703"/>
              </a:avLst>
            </a:prstGeom>
            <a:gradFill>
              <a:gsLst>
                <a:gs pos="0">
                  <a:srgbClr val="0A6BBA"/>
                </a:gs>
                <a:gs pos="80000">
                  <a:srgbClr val="328985"/>
                </a:gs>
              </a:gsLst>
              <a:path path="circle">
                <a:fillToRect l="100000" t="100000"/>
              </a:path>
            </a:gradFill>
            <a:ln w="19050">
              <a:noFill/>
              <a:headEnd type="none" w="med" len="med"/>
              <a:tailEnd type="none" w="med" len="med"/>
            </a:ln>
            <a:effectLst/>
            <a:scene3d>
              <a:camera prst="orthographicFront">
                <a:rot lat="1080000" lon="3000000" rev="0"/>
              </a:camera>
              <a:lightRig rig="threePt" dir="t"/>
            </a:scene3d>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4819" tIns="123855" rIns="154819" bIns="123855" numCol="1" spcCol="0" rtlCol="0" fromWordArt="0" anchor="t" anchorCtr="0" forceAA="0" compatLnSpc="1">
              <a:prstTxWarp prst="textNoShape">
                <a:avLst/>
              </a:prstTxWarp>
              <a:noAutofit/>
            </a:bodyPr>
            <a:lstStyle/>
            <a:p>
              <a:pPr marL="0" marR="0" lvl="0" indent="0" algn="l" defTabSz="789400" rtl="0" eaLnBrk="1" fontAlgn="base" latinLnBrk="0" hangingPunct="1">
                <a:lnSpc>
                  <a:spcPct val="100000"/>
                </a:lnSpc>
                <a:spcBef>
                  <a:spcPct val="0"/>
                </a:spcBef>
                <a:spcAft>
                  <a:spcPct val="0"/>
                </a:spcAft>
                <a:buClrTx/>
                <a:buSzTx/>
                <a:buFontTx/>
                <a:buNone/>
                <a:tabLst/>
                <a:defRPr/>
              </a:pPr>
              <a:endParaRPr kumimoji="0" lang="en-US" sz="2800" b="0" i="0" u="none" strike="noStrike" kern="1200" cap="none" spc="0" normalizeH="0" baseline="0" noProof="0">
                <a:ln>
                  <a:noFill/>
                </a:ln>
                <a:noFill/>
                <a:effectLst/>
                <a:uLnTx/>
                <a:uFillTx/>
                <a:latin typeface="Segoe UI Variable Display Semib" pitchFamily="2" charset="0"/>
                <a:ea typeface="+mn-ea"/>
                <a:cs typeface="Segoe UI" pitchFamily="34" charset="0"/>
              </a:endParaRPr>
            </a:p>
          </p:txBody>
        </p:sp>
        <p:sp>
          <p:nvSpPr>
            <p:cNvPr id="21" name="Copilot logo - replacement">
              <a:extLst>
                <a:ext uri="{FF2B5EF4-FFF2-40B4-BE49-F238E27FC236}">
                  <a16:creationId xmlns:a16="http://schemas.microsoft.com/office/drawing/2014/main" id="{691EE309-FD32-23B4-92BD-84C9CA2994D8}"/>
                </a:ext>
              </a:extLst>
            </p:cNvPr>
            <p:cNvSpPr>
              <a:spLocks noChangeAspect="1"/>
            </p:cNvSpPr>
            <p:nvPr/>
          </p:nvSpPr>
          <p:spPr>
            <a:xfrm>
              <a:off x="3733780" y="2335388"/>
              <a:ext cx="861640" cy="755634"/>
            </a:xfrm>
            <a:custGeom>
              <a:avLst/>
              <a:gdLst>
                <a:gd name="connsiteX0" fmla="*/ 1532660 w 1573156"/>
                <a:gd name="connsiteY0" fmla="*/ 437600 h 1379613"/>
                <a:gd name="connsiteX1" fmla="*/ 1344698 w 1573156"/>
                <a:gd name="connsiteY1" fmla="*/ 358303 h 1379613"/>
                <a:gd name="connsiteX2" fmla="*/ 1312392 w 1573156"/>
                <a:gd name="connsiteY2" fmla="*/ 358303 h 1379613"/>
                <a:gd name="connsiteX3" fmla="*/ 1299910 w 1573156"/>
                <a:gd name="connsiteY3" fmla="*/ 356100 h 1379613"/>
                <a:gd name="connsiteX4" fmla="*/ 1170686 w 1573156"/>
                <a:gd name="connsiteY4" fmla="*/ 213660 h 1379613"/>
                <a:gd name="connsiteX5" fmla="*/ 940139 w 1573156"/>
                <a:gd name="connsiteY5" fmla="*/ 0 h 1379613"/>
                <a:gd name="connsiteX6" fmla="*/ 438662 w 1573156"/>
                <a:gd name="connsiteY6" fmla="*/ 0 h 1379613"/>
                <a:gd name="connsiteX7" fmla="*/ 82562 w 1573156"/>
                <a:gd name="connsiteY7" fmla="*/ 422915 h 1379613"/>
                <a:gd name="connsiteX8" fmla="*/ 40711 w 1573156"/>
                <a:gd name="connsiteY8" fmla="*/ 942014 h 1379613"/>
                <a:gd name="connsiteX9" fmla="*/ 228673 w 1573156"/>
                <a:gd name="connsiteY9" fmla="*/ 1021310 h 1379613"/>
                <a:gd name="connsiteX10" fmla="*/ 260979 w 1573156"/>
                <a:gd name="connsiteY10" fmla="*/ 1021310 h 1379613"/>
                <a:gd name="connsiteX11" fmla="*/ 273461 w 1573156"/>
                <a:gd name="connsiteY11" fmla="*/ 1023513 h 1379613"/>
                <a:gd name="connsiteX12" fmla="*/ 402685 w 1573156"/>
                <a:gd name="connsiteY12" fmla="*/ 1165953 h 1379613"/>
                <a:gd name="connsiteX13" fmla="*/ 633232 w 1573156"/>
                <a:gd name="connsiteY13" fmla="*/ 1379613 h 1379613"/>
                <a:gd name="connsiteX14" fmla="*/ 1134709 w 1573156"/>
                <a:gd name="connsiteY14" fmla="*/ 1379613 h 1379613"/>
                <a:gd name="connsiteX15" fmla="*/ 1490809 w 1573156"/>
                <a:gd name="connsiteY15" fmla="*/ 956698 h 1379613"/>
                <a:gd name="connsiteX16" fmla="*/ 1531926 w 1573156"/>
                <a:gd name="connsiteY16" fmla="*/ 437600 h 1379613"/>
                <a:gd name="connsiteX17" fmla="*/ 940139 w 1573156"/>
                <a:gd name="connsiteY17" fmla="*/ 71954 h 1379613"/>
                <a:gd name="connsiteX18" fmla="*/ 1101669 w 1573156"/>
                <a:gd name="connsiteY18" fmla="*/ 233484 h 1379613"/>
                <a:gd name="connsiteX19" fmla="*/ 1151596 w 1573156"/>
                <a:gd name="connsiteY19" fmla="*/ 356100 h 1379613"/>
                <a:gd name="connsiteX20" fmla="*/ 882869 w 1573156"/>
                <a:gd name="connsiteY20" fmla="*/ 356100 h 1379613"/>
                <a:gd name="connsiteX21" fmla="*/ 754379 w 1573156"/>
                <a:gd name="connsiteY21" fmla="*/ 389141 h 1379613"/>
                <a:gd name="connsiteX22" fmla="*/ 775672 w 1573156"/>
                <a:gd name="connsiteY22" fmla="*/ 322326 h 1379613"/>
                <a:gd name="connsiteX23" fmla="*/ 778609 w 1573156"/>
                <a:gd name="connsiteY23" fmla="*/ 312781 h 1379613"/>
                <a:gd name="connsiteX24" fmla="*/ 861577 w 1573156"/>
                <a:gd name="connsiteY24" fmla="*/ 110134 h 1379613"/>
                <a:gd name="connsiteX25" fmla="*/ 939405 w 1573156"/>
                <a:gd name="connsiteY25" fmla="*/ 72689 h 1379613"/>
                <a:gd name="connsiteX26" fmla="*/ 1030449 w 1573156"/>
                <a:gd name="connsiteY26" fmla="*/ 428055 h 1379613"/>
                <a:gd name="connsiteX27" fmla="*/ 957760 w 1573156"/>
                <a:gd name="connsiteY27" fmla="*/ 541860 h 1379613"/>
                <a:gd name="connsiteX28" fmla="*/ 890211 w 1573156"/>
                <a:gd name="connsiteY28" fmla="*/ 762128 h 1379613"/>
                <a:gd name="connsiteX29" fmla="*/ 871856 w 1573156"/>
                <a:gd name="connsiteY29" fmla="*/ 820132 h 1379613"/>
                <a:gd name="connsiteX30" fmla="*/ 690502 w 1573156"/>
                <a:gd name="connsiteY30" fmla="*/ 951559 h 1379613"/>
                <a:gd name="connsiteX31" fmla="*/ 542922 w 1573156"/>
                <a:gd name="connsiteY31" fmla="*/ 951559 h 1379613"/>
                <a:gd name="connsiteX32" fmla="*/ 615610 w 1573156"/>
                <a:gd name="connsiteY32" fmla="*/ 837753 h 1379613"/>
                <a:gd name="connsiteX33" fmla="*/ 683159 w 1573156"/>
                <a:gd name="connsiteY33" fmla="*/ 617485 h 1379613"/>
                <a:gd name="connsiteX34" fmla="*/ 701515 w 1573156"/>
                <a:gd name="connsiteY34" fmla="*/ 559481 h 1379613"/>
                <a:gd name="connsiteX35" fmla="*/ 882869 w 1573156"/>
                <a:gd name="connsiteY35" fmla="*/ 428055 h 1379613"/>
                <a:gd name="connsiteX36" fmla="*/ 1030449 w 1573156"/>
                <a:gd name="connsiteY36" fmla="*/ 428055 h 1379613"/>
                <a:gd name="connsiteX37" fmla="*/ 99449 w 1573156"/>
                <a:gd name="connsiteY37" fmla="*/ 899429 h 1379613"/>
                <a:gd name="connsiteX38" fmla="*/ 150845 w 1573156"/>
                <a:gd name="connsiteY38" fmla="*/ 444942 h 1379613"/>
                <a:gd name="connsiteX39" fmla="*/ 438662 w 1573156"/>
                <a:gd name="connsiteY39" fmla="*/ 71954 h 1379613"/>
                <a:gd name="connsiteX40" fmla="*/ 800636 w 1573156"/>
                <a:gd name="connsiteY40" fmla="*/ 71954 h 1379613"/>
                <a:gd name="connsiteX41" fmla="*/ 710326 w 1573156"/>
                <a:gd name="connsiteY41" fmla="*/ 290754 h 1379613"/>
                <a:gd name="connsiteX42" fmla="*/ 707389 w 1573156"/>
                <a:gd name="connsiteY42" fmla="*/ 300299 h 1379613"/>
                <a:gd name="connsiteX43" fmla="*/ 614876 w 1573156"/>
                <a:gd name="connsiteY43" fmla="*/ 596193 h 1379613"/>
                <a:gd name="connsiteX44" fmla="*/ 611205 w 1573156"/>
                <a:gd name="connsiteY44" fmla="*/ 608675 h 1379613"/>
                <a:gd name="connsiteX45" fmla="*/ 611205 w 1573156"/>
                <a:gd name="connsiteY45" fmla="*/ 610143 h 1379613"/>
                <a:gd name="connsiteX46" fmla="*/ 548062 w 1573156"/>
                <a:gd name="connsiteY46" fmla="*/ 816461 h 1379613"/>
                <a:gd name="connsiteX47" fmla="*/ 365973 w 1573156"/>
                <a:gd name="connsiteY47" fmla="*/ 948622 h 1379613"/>
                <a:gd name="connsiteX48" fmla="*/ 229407 w 1573156"/>
                <a:gd name="connsiteY48" fmla="*/ 948622 h 1379613"/>
                <a:gd name="connsiteX49" fmla="*/ 99449 w 1573156"/>
                <a:gd name="connsiteY49" fmla="*/ 899429 h 1379613"/>
                <a:gd name="connsiteX50" fmla="*/ 633966 w 1573156"/>
                <a:gd name="connsiteY50" fmla="*/ 1307659 h 1379613"/>
                <a:gd name="connsiteX51" fmla="*/ 472436 w 1573156"/>
                <a:gd name="connsiteY51" fmla="*/ 1146129 h 1379613"/>
                <a:gd name="connsiteX52" fmla="*/ 422509 w 1573156"/>
                <a:gd name="connsiteY52" fmla="*/ 1023513 h 1379613"/>
                <a:gd name="connsiteX53" fmla="*/ 691236 w 1573156"/>
                <a:gd name="connsiteY53" fmla="*/ 1023513 h 1379613"/>
                <a:gd name="connsiteX54" fmla="*/ 819726 w 1573156"/>
                <a:gd name="connsiteY54" fmla="*/ 990473 h 1379613"/>
                <a:gd name="connsiteX55" fmla="*/ 798433 w 1573156"/>
                <a:gd name="connsiteY55" fmla="*/ 1057287 h 1379613"/>
                <a:gd name="connsiteX56" fmla="*/ 795496 w 1573156"/>
                <a:gd name="connsiteY56" fmla="*/ 1066098 h 1379613"/>
                <a:gd name="connsiteX57" fmla="*/ 711794 w 1573156"/>
                <a:gd name="connsiteY57" fmla="*/ 1269479 h 1379613"/>
                <a:gd name="connsiteX58" fmla="*/ 633966 w 1573156"/>
                <a:gd name="connsiteY58" fmla="*/ 1306925 h 1379613"/>
                <a:gd name="connsiteX59" fmla="*/ 1423260 w 1573156"/>
                <a:gd name="connsiteY59" fmla="*/ 934671 h 1379613"/>
                <a:gd name="connsiteX60" fmla="*/ 1135443 w 1573156"/>
                <a:gd name="connsiteY60" fmla="*/ 1307659 h 1379613"/>
                <a:gd name="connsiteX61" fmla="*/ 773469 w 1573156"/>
                <a:gd name="connsiteY61" fmla="*/ 1307659 h 1379613"/>
                <a:gd name="connsiteX62" fmla="*/ 863779 w 1573156"/>
                <a:gd name="connsiteY62" fmla="*/ 1088859 h 1379613"/>
                <a:gd name="connsiteX63" fmla="*/ 866716 w 1573156"/>
                <a:gd name="connsiteY63" fmla="*/ 1080049 h 1379613"/>
                <a:gd name="connsiteX64" fmla="*/ 959229 w 1573156"/>
                <a:gd name="connsiteY64" fmla="*/ 784155 h 1379613"/>
                <a:gd name="connsiteX65" fmla="*/ 962900 w 1573156"/>
                <a:gd name="connsiteY65" fmla="*/ 771673 h 1379613"/>
                <a:gd name="connsiteX66" fmla="*/ 962900 w 1573156"/>
                <a:gd name="connsiteY66" fmla="*/ 770205 h 1379613"/>
                <a:gd name="connsiteX67" fmla="*/ 1026778 w 1573156"/>
                <a:gd name="connsiteY67" fmla="*/ 563887 h 1379613"/>
                <a:gd name="connsiteX68" fmla="*/ 1208132 w 1573156"/>
                <a:gd name="connsiteY68" fmla="*/ 431726 h 1379613"/>
                <a:gd name="connsiteX69" fmla="*/ 1344698 w 1573156"/>
                <a:gd name="connsiteY69" fmla="*/ 431726 h 1379613"/>
                <a:gd name="connsiteX70" fmla="*/ 1474656 w 1573156"/>
                <a:gd name="connsiteY70" fmla="*/ 480919 h 1379613"/>
                <a:gd name="connsiteX71" fmla="*/ 1423260 w 1573156"/>
                <a:gd name="connsiteY71" fmla="*/ 935406 h 1379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573156" h="1379613">
                  <a:moveTo>
                    <a:pt x="1532660" y="437600"/>
                  </a:moveTo>
                  <a:cubicBezTo>
                    <a:pt x="1494480" y="385469"/>
                    <a:pt x="1431337" y="358303"/>
                    <a:pt x="1344698" y="358303"/>
                  </a:cubicBezTo>
                  <a:lnTo>
                    <a:pt x="1312392" y="358303"/>
                  </a:lnTo>
                  <a:cubicBezTo>
                    <a:pt x="1308721" y="356835"/>
                    <a:pt x="1304316" y="356100"/>
                    <a:pt x="1299910" y="356100"/>
                  </a:cubicBezTo>
                  <a:cubicBezTo>
                    <a:pt x="1215474" y="356100"/>
                    <a:pt x="1197853" y="306907"/>
                    <a:pt x="1170686" y="213660"/>
                  </a:cubicBezTo>
                  <a:cubicBezTo>
                    <a:pt x="1144988" y="123350"/>
                    <a:pt x="1109745" y="0"/>
                    <a:pt x="940139" y="0"/>
                  </a:cubicBezTo>
                  <a:lnTo>
                    <a:pt x="438662" y="0"/>
                  </a:lnTo>
                  <a:cubicBezTo>
                    <a:pt x="242623" y="0"/>
                    <a:pt x="141300" y="241561"/>
                    <a:pt x="82562" y="422915"/>
                  </a:cubicBezTo>
                  <a:cubicBezTo>
                    <a:pt x="25292" y="600598"/>
                    <a:pt x="-46662" y="821600"/>
                    <a:pt x="40711" y="942014"/>
                  </a:cubicBezTo>
                  <a:cubicBezTo>
                    <a:pt x="78890" y="994144"/>
                    <a:pt x="142034" y="1021310"/>
                    <a:pt x="228673" y="1021310"/>
                  </a:cubicBezTo>
                  <a:lnTo>
                    <a:pt x="260979" y="1021310"/>
                  </a:lnTo>
                  <a:cubicBezTo>
                    <a:pt x="264650" y="1022779"/>
                    <a:pt x="269055" y="1023513"/>
                    <a:pt x="273461" y="1023513"/>
                  </a:cubicBezTo>
                  <a:cubicBezTo>
                    <a:pt x="357897" y="1023513"/>
                    <a:pt x="375518" y="1072706"/>
                    <a:pt x="402685" y="1165953"/>
                  </a:cubicBezTo>
                  <a:cubicBezTo>
                    <a:pt x="428383" y="1256263"/>
                    <a:pt x="463625" y="1379613"/>
                    <a:pt x="633232" y="1379613"/>
                  </a:cubicBezTo>
                  <a:lnTo>
                    <a:pt x="1134709" y="1379613"/>
                  </a:lnTo>
                  <a:cubicBezTo>
                    <a:pt x="1331482" y="1379613"/>
                    <a:pt x="1432071" y="1138052"/>
                    <a:pt x="1490809" y="956698"/>
                  </a:cubicBezTo>
                  <a:cubicBezTo>
                    <a:pt x="1548079" y="779015"/>
                    <a:pt x="1620033" y="558013"/>
                    <a:pt x="1531926" y="437600"/>
                  </a:cubicBezTo>
                  <a:close/>
                  <a:moveTo>
                    <a:pt x="940139" y="71954"/>
                  </a:moveTo>
                  <a:cubicBezTo>
                    <a:pt x="1050273" y="71954"/>
                    <a:pt x="1073034" y="132895"/>
                    <a:pt x="1101669" y="233484"/>
                  </a:cubicBezTo>
                  <a:cubicBezTo>
                    <a:pt x="1113416" y="273867"/>
                    <a:pt x="1126633" y="319389"/>
                    <a:pt x="1151596" y="356100"/>
                  </a:cubicBezTo>
                  <a:lnTo>
                    <a:pt x="882869" y="356100"/>
                  </a:lnTo>
                  <a:cubicBezTo>
                    <a:pt x="836613" y="356100"/>
                    <a:pt x="792559" y="367848"/>
                    <a:pt x="754379" y="389141"/>
                  </a:cubicBezTo>
                  <a:cubicBezTo>
                    <a:pt x="761722" y="366379"/>
                    <a:pt x="768330" y="343618"/>
                    <a:pt x="775672" y="322326"/>
                  </a:cubicBezTo>
                  <a:lnTo>
                    <a:pt x="778609" y="312781"/>
                  </a:lnTo>
                  <a:cubicBezTo>
                    <a:pt x="805775" y="226876"/>
                    <a:pt x="829271" y="153454"/>
                    <a:pt x="861577" y="110134"/>
                  </a:cubicBezTo>
                  <a:cubicBezTo>
                    <a:pt x="874793" y="93247"/>
                    <a:pt x="898288" y="72689"/>
                    <a:pt x="939405" y="72689"/>
                  </a:cubicBezTo>
                  <a:close/>
                  <a:moveTo>
                    <a:pt x="1030449" y="428055"/>
                  </a:moveTo>
                  <a:cubicBezTo>
                    <a:pt x="997409" y="458158"/>
                    <a:pt x="971711" y="497072"/>
                    <a:pt x="957760" y="541860"/>
                  </a:cubicBezTo>
                  <a:cubicBezTo>
                    <a:pt x="938670" y="605003"/>
                    <a:pt x="915175" y="681363"/>
                    <a:pt x="890211" y="762128"/>
                  </a:cubicBezTo>
                  <a:lnTo>
                    <a:pt x="871856" y="820132"/>
                  </a:lnTo>
                  <a:cubicBezTo>
                    <a:pt x="847626" y="898694"/>
                    <a:pt x="774204" y="951559"/>
                    <a:pt x="690502" y="951559"/>
                  </a:cubicBezTo>
                  <a:lnTo>
                    <a:pt x="542922" y="951559"/>
                  </a:lnTo>
                  <a:cubicBezTo>
                    <a:pt x="575962" y="921455"/>
                    <a:pt x="601660" y="882541"/>
                    <a:pt x="615610" y="837753"/>
                  </a:cubicBezTo>
                  <a:cubicBezTo>
                    <a:pt x="634700" y="774610"/>
                    <a:pt x="658196" y="697516"/>
                    <a:pt x="683159" y="617485"/>
                  </a:cubicBezTo>
                  <a:lnTo>
                    <a:pt x="701515" y="559481"/>
                  </a:lnTo>
                  <a:cubicBezTo>
                    <a:pt x="725745" y="480919"/>
                    <a:pt x="799167" y="428055"/>
                    <a:pt x="882869" y="428055"/>
                  </a:cubicBezTo>
                  <a:lnTo>
                    <a:pt x="1030449" y="428055"/>
                  </a:lnTo>
                  <a:close/>
                  <a:moveTo>
                    <a:pt x="99449" y="899429"/>
                  </a:moveTo>
                  <a:cubicBezTo>
                    <a:pt x="33368" y="808384"/>
                    <a:pt x="101651" y="598395"/>
                    <a:pt x="150845" y="444942"/>
                  </a:cubicBezTo>
                  <a:cubicBezTo>
                    <a:pt x="232344" y="193836"/>
                    <a:pt x="326325" y="71954"/>
                    <a:pt x="438662" y="71954"/>
                  </a:cubicBezTo>
                  <a:lnTo>
                    <a:pt x="800636" y="71954"/>
                  </a:lnTo>
                  <a:cubicBezTo>
                    <a:pt x="763190" y="124819"/>
                    <a:pt x="738226" y="201913"/>
                    <a:pt x="710326" y="290754"/>
                  </a:cubicBezTo>
                  <a:lnTo>
                    <a:pt x="707389" y="300299"/>
                  </a:lnTo>
                  <a:cubicBezTo>
                    <a:pt x="678754" y="391343"/>
                    <a:pt x="645714" y="496338"/>
                    <a:pt x="614876" y="596193"/>
                  </a:cubicBezTo>
                  <a:lnTo>
                    <a:pt x="611205" y="608675"/>
                  </a:lnTo>
                  <a:cubicBezTo>
                    <a:pt x="611205" y="608675"/>
                    <a:pt x="611205" y="609409"/>
                    <a:pt x="611205" y="610143"/>
                  </a:cubicBezTo>
                  <a:cubicBezTo>
                    <a:pt x="587710" y="685034"/>
                    <a:pt x="565683" y="756988"/>
                    <a:pt x="548062" y="816461"/>
                  </a:cubicBezTo>
                  <a:cubicBezTo>
                    <a:pt x="523832" y="895757"/>
                    <a:pt x="450409" y="948622"/>
                    <a:pt x="365973" y="948622"/>
                  </a:cubicBezTo>
                  <a:lnTo>
                    <a:pt x="229407" y="948622"/>
                  </a:lnTo>
                  <a:cubicBezTo>
                    <a:pt x="166263" y="948622"/>
                    <a:pt x="123678" y="932469"/>
                    <a:pt x="99449" y="899429"/>
                  </a:cubicBezTo>
                  <a:close/>
                  <a:moveTo>
                    <a:pt x="633966" y="1307659"/>
                  </a:moveTo>
                  <a:cubicBezTo>
                    <a:pt x="523832" y="1307659"/>
                    <a:pt x="501071" y="1246718"/>
                    <a:pt x="472436" y="1146129"/>
                  </a:cubicBezTo>
                  <a:cubicBezTo>
                    <a:pt x="460689" y="1105747"/>
                    <a:pt x="447472" y="1060224"/>
                    <a:pt x="422509" y="1023513"/>
                  </a:cubicBezTo>
                  <a:lnTo>
                    <a:pt x="691236" y="1023513"/>
                  </a:lnTo>
                  <a:cubicBezTo>
                    <a:pt x="737492" y="1023513"/>
                    <a:pt x="781546" y="1011765"/>
                    <a:pt x="819726" y="990473"/>
                  </a:cubicBezTo>
                  <a:cubicBezTo>
                    <a:pt x="812383" y="1013234"/>
                    <a:pt x="805775" y="1035995"/>
                    <a:pt x="798433" y="1057287"/>
                  </a:cubicBezTo>
                  <a:lnTo>
                    <a:pt x="795496" y="1066098"/>
                  </a:lnTo>
                  <a:cubicBezTo>
                    <a:pt x="768330" y="1152003"/>
                    <a:pt x="744834" y="1226160"/>
                    <a:pt x="711794" y="1269479"/>
                  </a:cubicBezTo>
                  <a:cubicBezTo>
                    <a:pt x="698578" y="1286366"/>
                    <a:pt x="675083" y="1306925"/>
                    <a:pt x="633966" y="1306925"/>
                  </a:cubicBezTo>
                  <a:close/>
                  <a:moveTo>
                    <a:pt x="1423260" y="934671"/>
                  </a:moveTo>
                  <a:cubicBezTo>
                    <a:pt x="1341761" y="1185777"/>
                    <a:pt x="1247780" y="1307659"/>
                    <a:pt x="1135443" y="1307659"/>
                  </a:cubicBezTo>
                  <a:lnTo>
                    <a:pt x="773469" y="1307659"/>
                  </a:lnTo>
                  <a:cubicBezTo>
                    <a:pt x="810915" y="1254795"/>
                    <a:pt x="835879" y="1177701"/>
                    <a:pt x="863779" y="1088859"/>
                  </a:cubicBezTo>
                  <a:lnTo>
                    <a:pt x="866716" y="1080049"/>
                  </a:lnTo>
                  <a:cubicBezTo>
                    <a:pt x="895351" y="989004"/>
                    <a:pt x="928391" y="884010"/>
                    <a:pt x="959229" y="784155"/>
                  </a:cubicBezTo>
                  <a:lnTo>
                    <a:pt x="962900" y="771673"/>
                  </a:lnTo>
                  <a:lnTo>
                    <a:pt x="962900" y="770205"/>
                  </a:lnTo>
                  <a:cubicBezTo>
                    <a:pt x="986395" y="695313"/>
                    <a:pt x="1008422" y="623359"/>
                    <a:pt x="1026778" y="563887"/>
                  </a:cubicBezTo>
                  <a:cubicBezTo>
                    <a:pt x="1051007" y="484590"/>
                    <a:pt x="1123696" y="431726"/>
                    <a:pt x="1208132" y="431726"/>
                  </a:cubicBezTo>
                  <a:lnTo>
                    <a:pt x="1344698" y="431726"/>
                  </a:lnTo>
                  <a:cubicBezTo>
                    <a:pt x="1407842" y="431726"/>
                    <a:pt x="1450427" y="447879"/>
                    <a:pt x="1474656" y="480919"/>
                  </a:cubicBezTo>
                  <a:cubicBezTo>
                    <a:pt x="1540737" y="571963"/>
                    <a:pt x="1472454" y="781952"/>
                    <a:pt x="1423260" y="935406"/>
                  </a:cubicBezTo>
                  <a:close/>
                </a:path>
              </a:pathLst>
            </a:custGeom>
            <a:solidFill>
              <a:srgbClr val="FFFFFF"/>
            </a:solidFill>
            <a:ln w="19050">
              <a:noFill/>
              <a:headEnd type="none" w="med" len="med"/>
              <a:tailEnd type="none" w="med" len="med"/>
            </a:ln>
            <a:effectLst/>
            <a:scene3d>
              <a:camera prst="orthographicFront">
                <a:rot lat="1080000" lon="3000000" rev="0"/>
              </a:camera>
              <a:lightRig rig="threePt" dir="t"/>
            </a:scene3d>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4819" tIns="123855" rIns="154819" bIns="123855" numCol="1" spcCol="0" rtlCol="0" fromWordArt="0" anchor="t" anchorCtr="0" forceAA="0" compatLnSpc="1">
              <a:prstTxWarp prst="textNoShape">
                <a:avLst/>
              </a:prstTxWarp>
              <a:noAutofit/>
            </a:bodyPr>
            <a:lstStyle/>
            <a:p>
              <a:pPr marL="0" marR="0" lvl="0" indent="0" algn="l" defTabSz="789400" rtl="0" eaLnBrk="1" fontAlgn="base" latinLnBrk="0" hangingPunct="1">
                <a:lnSpc>
                  <a:spcPct val="100000"/>
                </a:lnSpc>
                <a:spcBef>
                  <a:spcPct val="0"/>
                </a:spcBef>
                <a:spcAft>
                  <a:spcPct val="0"/>
                </a:spcAft>
                <a:buClrTx/>
                <a:buSzTx/>
                <a:buFontTx/>
                <a:buNone/>
                <a:tabLst/>
                <a:defRPr/>
              </a:pPr>
              <a:endParaRPr kumimoji="0" lang="en-US" sz="2800" b="0" i="0" u="none" strike="noStrike" kern="1200" cap="none" spc="0" normalizeH="0" baseline="0" noProof="0">
                <a:ln>
                  <a:noFill/>
                </a:ln>
                <a:noFill/>
                <a:effectLst/>
                <a:uLnTx/>
                <a:uFillTx/>
                <a:latin typeface="Segoe UI Variable Display Semib" pitchFamily="2" charset="0"/>
                <a:ea typeface="+mn-ea"/>
                <a:cs typeface="Segoe UI" pitchFamily="34" charset="0"/>
              </a:endParaRPr>
            </a:p>
          </p:txBody>
        </p:sp>
      </p:grpSp>
      <p:grpSp>
        <p:nvGrpSpPr>
          <p:cNvPr id="4" name="Group 3" descr="Graphics of links between agents">
            <a:extLst>
              <a:ext uri="{FF2B5EF4-FFF2-40B4-BE49-F238E27FC236}">
                <a16:creationId xmlns:a16="http://schemas.microsoft.com/office/drawing/2014/main" id="{D1D20362-EDD8-02C6-E320-049F8F3310BB}"/>
              </a:ext>
            </a:extLst>
          </p:cNvPr>
          <p:cNvGrpSpPr/>
          <p:nvPr/>
        </p:nvGrpSpPr>
        <p:grpSpPr>
          <a:xfrm>
            <a:off x="6003205" y="3024139"/>
            <a:ext cx="5095650" cy="3248041"/>
            <a:chOff x="6261889" y="1715589"/>
            <a:chExt cx="5095650" cy="3248041"/>
          </a:xfrm>
        </p:grpSpPr>
        <p:grpSp>
          <p:nvGrpSpPr>
            <p:cNvPr id="102" name="!!NetworkLines">
              <a:extLst>
                <a:ext uri="{FF2B5EF4-FFF2-40B4-BE49-F238E27FC236}">
                  <a16:creationId xmlns:a16="http://schemas.microsoft.com/office/drawing/2014/main" id="{A9F50C84-C4A3-8BF7-D354-7E33FBDF5717}"/>
                </a:ext>
              </a:extLst>
            </p:cNvPr>
            <p:cNvGrpSpPr/>
            <p:nvPr/>
          </p:nvGrpSpPr>
          <p:grpSpPr>
            <a:xfrm>
              <a:off x="6261889" y="1965842"/>
              <a:ext cx="4736878" cy="2763883"/>
              <a:chOff x="26278919" y="7127751"/>
              <a:chExt cx="11858730" cy="6919351"/>
            </a:xfrm>
          </p:grpSpPr>
          <p:sp>
            <p:nvSpPr>
              <p:cNvPr id="103" name="Freeform: Shape 102">
                <a:extLst>
                  <a:ext uri="{FF2B5EF4-FFF2-40B4-BE49-F238E27FC236}">
                    <a16:creationId xmlns:a16="http://schemas.microsoft.com/office/drawing/2014/main" id="{881910B1-3BE2-EE2A-F11F-9A7E66158E3C}"/>
                  </a:ext>
                </a:extLst>
              </p:cNvPr>
              <p:cNvSpPr/>
              <p:nvPr/>
            </p:nvSpPr>
            <p:spPr>
              <a:xfrm>
                <a:off x="26278919" y="7130936"/>
                <a:ext cx="4299641" cy="3471138"/>
              </a:xfrm>
              <a:custGeom>
                <a:avLst/>
                <a:gdLst>
                  <a:gd name="connsiteX0" fmla="*/ 0 w 4010353"/>
                  <a:gd name="connsiteY0" fmla="*/ 2428280 h 2428280"/>
                  <a:gd name="connsiteX1" fmla="*/ 4010354 w 4010353"/>
                  <a:gd name="connsiteY1" fmla="*/ 0 h 2428280"/>
                </a:gdLst>
                <a:ahLst/>
                <a:cxnLst>
                  <a:cxn ang="0">
                    <a:pos x="connsiteX0" y="connsiteY0"/>
                  </a:cxn>
                  <a:cxn ang="0">
                    <a:pos x="connsiteX1" y="connsiteY1"/>
                  </a:cxn>
                </a:cxnLst>
                <a:rect l="l" t="t" r="r" b="b"/>
                <a:pathLst>
                  <a:path w="4010353" h="2428280">
                    <a:moveTo>
                      <a:pt x="0" y="2428280"/>
                    </a:moveTo>
                    <a:lnTo>
                      <a:pt x="4010354" y="0"/>
                    </a:lnTo>
                  </a:path>
                </a:pathLst>
              </a:custGeom>
              <a:ln w="25400" cap="flat">
                <a:solidFill>
                  <a:srgbClr val="454142"/>
                </a:solidFill>
                <a:prstDash val="solid"/>
                <a:miter/>
              </a:ln>
            </p:spPr>
            <p:txBody>
              <a:bodyPr rot="0" spcFirstLastPara="0" vertOverflow="overflow" horzOverflow="overflow" vert="horz" wrap="square" lIns="21771" tIns="10886" rIns="21771" bIns="10886" numCol="1" spcCol="0" rtlCol="0" fromWordArt="0" anchor="ctr" anchorCtr="0" forceAA="0" compatLnSpc="1">
                <a:prstTxWarp prst="textNoShape">
                  <a:avLst/>
                </a:prstTxWarp>
                <a:noAutofit/>
              </a:bodyPr>
              <a:lstStyle/>
              <a:p>
                <a:pPr marL="0" marR="0" lvl="0" indent="0" algn="l" defTabSz="425359"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104" name="Freeform: Shape 103">
                <a:extLst>
                  <a:ext uri="{FF2B5EF4-FFF2-40B4-BE49-F238E27FC236}">
                    <a16:creationId xmlns:a16="http://schemas.microsoft.com/office/drawing/2014/main" id="{08800F3C-2337-4507-EAF8-06DE736B7309}"/>
                  </a:ext>
                </a:extLst>
              </p:cNvPr>
              <p:cNvSpPr/>
              <p:nvPr/>
            </p:nvSpPr>
            <p:spPr>
              <a:xfrm>
                <a:off x="26278919" y="8893798"/>
                <a:ext cx="6723610" cy="1708275"/>
              </a:xfrm>
              <a:custGeom>
                <a:avLst/>
                <a:gdLst>
                  <a:gd name="connsiteX0" fmla="*/ 0 w 6271233"/>
                  <a:gd name="connsiteY0" fmla="*/ 1397819 h 1397819"/>
                  <a:gd name="connsiteX1" fmla="*/ 6271234 w 6271233"/>
                  <a:gd name="connsiteY1" fmla="*/ 0 h 1397819"/>
                </a:gdLst>
                <a:ahLst/>
                <a:cxnLst>
                  <a:cxn ang="0">
                    <a:pos x="connsiteX0" y="connsiteY0"/>
                  </a:cxn>
                  <a:cxn ang="0">
                    <a:pos x="connsiteX1" y="connsiteY1"/>
                  </a:cxn>
                </a:cxnLst>
                <a:rect l="l" t="t" r="r" b="b"/>
                <a:pathLst>
                  <a:path w="6271233" h="1397819">
                    <a:moveTo>
                      <a:pt x="0" y="1397819"/>
                    </a:moveTo>
                    <a:lnTo>
                      <a:pt x="6271234" y="0"/>
                    </a:lnTo>
                  </a:path>
                </a:pathLst>
              </a:custGeom>
              <a:ln w="25400" cap="flat">
                <a:solidFill>
                  <a:srgbClr val="454142"/>
                </a:solidFill>
                <a:prstDash val="solid"/>
                <a:miter/>
              </a:ln>
            </p:spPr>
            <p:txBody>
              <a:bodyPr rot="0" spcFirstLastPara="0" vertOverflow="overflow" horzOverflow="overflow" vert="horz" wrap="square" lIns="21771" tIns="10886" rIns="21771" bIns="10886" numCol="1" spcCol="0" rtlCol="0" fromWordArt="0" anchor="ctr" anchorCtr="0" forceAA="0" compatLnSpc="1">
                <a:prstTxWarp prst="textNoShape">
                  <a:avLst/>
                </a:prstTxWarp>
                <a:noAutofit/>
              </a:bodyPr>
              <a:lstStyle/>
              <a:p>
                <a:pPr marL="0" marR="0" lvl="0" indent="0" algn="l" defTabSz="425359"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105" name="Freeform: Shape 104">
                <a:extLst>
                  <a:ext uri="{FF2B5EF4-FFF2-40B4-BE49-F238E27FC236}">
                    <a16:creationId xmlns:a16="http://schemas.microsoft.com/office/drawing/2014/main" id="{B5676E95-2278-023E-8BE2-240171214789}"/>
                  </a:ext>
                </a:extLst>
              </p:cNvPr>
              <p:cNvSpPr/>
              <p:nvPr/>
            </p:nvSpPr>
            <p:spPr>
              <a:xfrm>
                <a:off x="26278919" y="10602074"/>
                <a:ext cx="4090583" cy="352768"/>
              </a:xfrm>
              <a:custGeom>
                <a:avLst/>
                <a:gdLst>
                  <a:gd name="connsiteX0" fmla="*/ 0 w 5237844"/>
                  <a:gd name="connsiteY0" fmla="*/ 0 h 601528"/>
                  <a:gd name="connsiteX1" fmla="*/ 5237845 w 5237844"/>
                  <a:gd name="connsiteY1" fmla="*/ 601528 h 601528"/>
                </a:gdLst>
                <a:ahLst/>
                <a:cxnLst>
                  <a:cxn ang="0">
                    <a:pos x="connsiteX0" y="connsiteY0"/>
                  </a:cxn>
                  <a:cxn ang="0">
                    <a:pos x="connsiteX1" y="connsiteY1"/>
                  </a:cxn>
                </a:cxnLst>
                <a:rect l="l" t="t" r="r" b="b"/>
                <a:pathLst>
                  <a:path w="5237844" h="601528">
                    <a:moveTo>
                      <a:pt x="0" y="0"/>
                    </a:moveTo>
                    <a:lnTo>
                      <a:pt x="5237845" y="601528"/>
                    </a:lnTo>
                  </a:path>
                </a:pathLst>
              </a:custGeom>
              <a:ln w="25400" cap="flat">
                <a:solidFill>
                  <a:srgbClr val="454142"/>
                </a:solidFill>
                <a:prstDash val="solid"/>
                <a:miter/>
              </a:ln>
            </p:spPr>
            <p:txBody>
              <a:bodyPr rot="0" spcFirstLastPara="0" vertOverflow="overflow" horzOverflow="overflow" vert="horz" wrap="square" lIns="21771" tIns="10886" rIns="21771" bIns="10886" numCol="1" spcCol="0" rtlCol="0" fromWordArt="0" anchor="ctr" anchorCtr="0" forceAA="0" compatLnSpc="1">
                <a:prstTxWarp prst="textNoShape">
                  <a:avLst/>
                </a:prstTxWarp>
                <a:noAutofit/>
              </a:bodyPr>
              <a:lstStyle/>
              <a:p>
                <a:pPr marL="0" marR="0" lvl="0" indent="0" algn="l" defTabSz="425359"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106" name="Freeform: Shape 105">
                <a:extLst>
                  <a:ext uri="{FF2B5EF4-FFF2-40B4-BE49-F238E27FC236}">
                    <a16:creationId xmlns:a16="http://schemas.microsoft.com/office/drawing/2014/main" id="{35CECDF3-88B5-9F53-E5C4-E9EB6AB58E28}"/>
                  </a:ext>
                </a:extLst>
              </p:cNvPr>
              <p:cNvSpPr/>
              <p:nvPr/>
            </p:nvSpPr>
            <p:spPr>
              <a:xfrm>
                <a:off x="26278919" y="10602073"/>
                <a:ext cx="3725726" cy="3405436"/>
              </a:xfrm>
              <a:custGeom>
                <a:avLst/>
                <a:gdLst>
                  <a:gd name="connsiteX0" fmla="*/ 0 w 3475052"/>
                  <a:gd name="connsiteY0" fmla="*/ 0 h 2786544"/>
                  <a:gd name="connsiteX1" fmla="*/ 3475052 w 3475052"/>
                  <a:gd name="connsiteY1" fmla="*/ 2786545 h 2786544"/>
                </a:gdLst>
                <a:ahLst/>
                <a:cxnLst>
                  <a:cxn ang="0">
                    <a:pos x="connsiteX0" y="connsiteY0"/>
                  </a:cxn>
                  <a:cxn ang="0">
                    <a:pos x="connsiteX1" y="connsiteY1"/>
                  </a:cxn>
                </a:cxnLst>
                <a:rect l="l" t="t" r="r" b="b"/>
                <a:pathLst>
                  <a:path w="3475052" h="2786544">
                    <a:moveTo>
                      <a:pt x="0" y="0"/>
                    </a:moveTo>
                    <a:lnTo>
                      <a:pt x="3475052" y="2786545"/>
                    </a:lnTo>
                  </a:path>
                </a:pathLst>
              </a:custGeom>
              <a:ln w="25400" cap="flat">
                <a:solidFill>
                  <a:srgbClr val="454142"/>
                </a:solidFill>
                <a:prstDash val="solid"/>
                <a:miter/>
              </a:ln>
            </p:spPr>
            <p:txBody>
              <a:bodyPr rot="0" spcFirstLastPara="0" vertOverflow="overflow" horzOverflow="overflow" vert="horz" wrap="square" lIns="21771" tIns="10886" rIns="21771" bIns="10886" numCol="1" spcCol="0" rtlCol="0" fromWordArt="0" anchor="ctr" anchorCtr="0" forceAA="0" compatLnSpc="1">
                <a:prstTxWarp prst="textNoShape">
                  <a:avLst/>
                </a:prstTxWarp>
                <a:noAutofit/>
              </a:bodyPr>
              <a:lstStyle/>
              <a:p>
                <a:pPr marL="0" marR="0" lvl="0" indent="0" algn="l" defTabSz="425359"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107" name="Freeform: Shape 106">
                <a:extLst>
                  <a:ext uri="{FF2B5EF4-FFF2-40B4-BE49-F238E27FC236}">
                    <a16:creationId xmlns:a16="http://schemas.microsoft.com/office/drawing/2014/main" id="{F9A3D03C-2B2E-FF7E-CA2E-DFC5CFB620AE}"/>
                  </a:ext>
                </a:extLst>
              </p:cNvPr>
              <p:cNvSpPr/>
              <p:nvPr/>
            </p:nvSpPr>
            <p:spPr>
              <a:xfrm>
                <a:off x="26278919" y="10602073"/>
                <a:ext cx="6894546" cy="3445028"/>
              </a:xfrm>
              <a:custGeom>
                <a:avLst/>
                <a:gdLst>
                  <a:gd name="connsiteX0" fmla="*/ 0 w 6430668"/>
                  <a:gd name="connsiteY0" fmla="*/ 0 h 2818941"/>
                  <a:gd name="connsiteX1" fmla="*/ 6430669 w 6430668"/>
                  <a:gd name="connsiteY1" fmla="*/ 2818942 h 2818941"/>
                </a:gdLst>
                <a:ahLst/>
                <a:cxnLst>
                  <a:cxn ang="0">
                    <a:pos x="connsiteX0" y="connsiteY0"/>
                  </a:cxn>
                  <a:cxn ang="0">
                    <a:pos x="connsiteX1" y="connsiteY1"/>
                  </a:cxn>
                </a:cxnLst>
                <a:rect l="l" t="t" r="r" b="b"/>
                <a:pathLst>
                  <a:path w="6430668" h="2818941">
                    <a:moveTo>
                      <a:pt x="0" y="0"/>
                    </a:moveTo>
                    <a:lnTo>
                      <a:pt x="6430669" y="2818942"/>
                    </a:lnTo>
                  </a:path>
                </a:pathLst>
              </a:custGeom>
              <a:ln w="25400" cap="flat">
                <a:solidFill>
                  <a:srgbClr val="454142">
                    <a:alpha val="50000"/>
                  </a:srgbClr>
                </a:solidFill>
                <a:prstDash val="dash"/>
                <a:miter/>
              </a:ln>
            </p:spPr>
            <p:txBody>
              <a:bodyPr rot="0" spcFirstLastPara="0" vertOverflow="overflow" horzOverflow="overflow" vert="horz" wrap="square" lIns="21771" tIns="10886" rIns="21771" bIns="10886" numCol="1" spcCol="0" rtlCol="0" fromWordArt="0" anchor="ctr" anchorCtr="0" forceAA="0" compatLnSpc="1">
                <a:prstTxWarp prst="textNoShape">
                  <a:avLst/>
                </a:prstTxWarp>
                <a:noAutofit/>
              </a:bodyPr>
              <a:lstStyle/>
              <a:p>
                <a:pPr marL="0" marR="0" lvl="0" indent="0" algn="l" defTabSz="425359"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108" name="Freeform: Shape 107">
                <a:extLst>
                  <a:ext uri="{FF2B5EF4-FFF2-40B4-BE49-F238E27FC236}">
                    <a16:creationId xmlns:a16="http://schemas.microsoft.com/office/drawing/2014/main" id="{46BC560B-0FCF-E8C2-5849-29A048D9A354}"/>
                  </a:ext>
                </a:extLst>
              </p:cNvPr>
              <p:cNvSpPr/>
              <p:nvPr/>
            </p:nvSpPr>
            <p:spPr>
              <a:xfrm>
                <a:off x="30391111" y="10961209"/>
                <a:ext cx="2782355" cy="3085893"/>
              </a:xfrm>
              <a:custGeom>
                <a:avLst/>
                <a:gdLst>
                  <a:gd name="connsiteX0" fmla="*/ 0 w 1192823"/>
                  <a:gd name="connsiteY0" fmla="*/ 0 h 2217413"/>
                  <a:gd name="connsiteX1" fmla="*/ 1192823 w 1192823"/>
                  <a:gd name="connsiteY1" fmla="*/ 2217414 h 2217413"/>
                </a:gdLst>
                <a:ahLst/>
                <a:cxnLst>
                  <a:cxn ang="0">
                    <a:pos x="connsiteX0" y="connsiteY0"/>
                  </a:cxn>
                  <a:cxn ang="0">
                    <a:pos x="connsiteX1" y="connsiteY1"/>
                  </a:cxn>
                </a:cxnLst>
                <a:rect l="l" t="t" r="r" b="b"/>
                <a:pathLst>
                  <a:path w="1192823" h="2217413">
                    <a:moveTo>
                      <a:pt x="0" y="0"/>
                    </a:moveTo>
                    <a:lnTo>
                      <a:pt x="1192823" y="2217414"/>
                    </a:lnTo>
                  </a:path>
                </a:pathLst>
              </a:custGeom>
              <a:ln w="25400" cap="flat">
                <a:solidFill>
                  <a:srgbClr val="454142">
                    <a:alpha val="50000"/>
                  </a:srgbClr>
                </a:solidFill>
                <a:prstDash val="dash"/>
                <a:miter/>
              </a:ln>
            </p:spPr>
            <p:txBody>
              <a:bodyPr rot="0" spcFirstLastPara="0" vertOverflow="overflow" horzOverflow="overflow" vert="horz" wrap="square" lIns="21771" tIns="10886" rIns="21771" bIns="10886" numCol="1" spcCol="0" rtlCol="0" fromWordArt="0" anchor="ctr" anchorCtr="0" forceAA="0" compatLnSpc="1">
                <a:prstTxWarp prst="textNoShape">
                  <a:avLst/>
                </a:prstTxWarp>
                <a:noAutofit/>
              </a:bodyPr>
              <a:lstStyle/>
              <a:p>
                <a:pPr marL="0" marR="0" lvl="0" indent="0" algn="l" defTabSz="425359"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109" name="Freeform: Shape 108">
                <a:extLst>
                  <a:ext uri="{FF2B5EF4-FFF2-40B4-BE49-F238E27FC236}">
                    <a16:creationId xmlns:a16="http://schemas.microsoft.com/office/drawing/2014/main" id="{91CB40A4-2409-131A-F53C-557F1C6440C3}"/>
                  </a:ext>
                </a:extLst>
              </p:cNvPr>
              <p:cNvSpPr/>
              <p:nvPr/>
            </p:nvSpPr>
            <p:spPr>
              <a:xfrm>
                <a:off x="30004646" y="10961209"/>
                <a:ext cx="374168" cy="3046300"/>
              </a:xfrm>
              <a:custGeom>
                <a:avLst/>
                <a:gdLst>
                  <a:gd name="connsiteX0" fmla="*/ 0 w 1762792"/>
                  <a:gd name="connsiteY0" fmla="*/ 2185017 h 2185016"/>
                  <a:gd name="connsiteX1" fmla="*/ 1762793 w 1762792"/>
                  <a:gd name="connsiteY1" fmla="*/ 0 h 2185016"/>
                </a:gdLst>
                <a:ahLst/>
                <a:cxnLst>
                  <a:cxn ang="0">
                    <a:pos x="connsiteX0" y="connsiteY0"/>
                  </a:cxn>
                  <a:cxn ang="0">
                    <a:pos x="connsiteX1" y="connsiteY1"/>
                  </a:cxn>
                </a:cxnLst>
                <a:rect l="l" t="t" r="r" b="b"/>
                <a:pathLst>
                  <a:path w="1762792" h="2185016">
                    <a:moveTo>
                      <a:pt x="0" y="2185017"/>
                    </a:moveTo>
                    <a:lnTo>
                      <a:pt x="1762793" y="0"/>
                    </a:lnTo>
                  </a:path>
                </a:pathLst>
              </a:custGeom>
              <a:ln w="25400" cap="flat">
                <a:solidFill>
                  <a:srgbClr val="454142"/>
                </a:solidFill>
                <a:prstDash val="solid"/>
                <a:miter/>
              </a:ln>
            </p:spPr>
            <p:txBody>
              <a:bodyPr rot="0" spcFirstLastPara="0" vertOverflow="overflow" horzOverflow="overflow" vert="horz" wrap="square" lIns="21771" tIns="10886" rIns="21771" bIns="10886" numCol="1" spcCol="0" rtlCol="0" fromWordArt="0" anchor="ctr" anchorCtr="0" forceAA="0" compatLnSpc="1">
                <a:prstTxWarp prst="textNoShape">
                  <a:avLst/>
                </a:prstTxWarp>
                <a:noAutofit/>
              </a:bodyPr>
              <a:lstStyle/>
              <a:p>
                <a:pPr marL="0" marR="0" lvl="0" indent="0" algn="l" defTabSz="425359"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110" name="Freeform: Shape 109">
                <a:extLst>
                  <a:ext uri="{FF2B5EF4-FFF2-40B4-BE49-F238E27FC236}">
                    <a16:creationId xmlns:a16="http://schemas.microsoft.com/office/drawing/2014/main" id="{670E0376-9F65-58A8-F237-81B7F5AA751D}"/>
                  </a:ext>
                </a:extLst>
              </p:cNvPr>
              <p:cNvSpPr/>
              <p:nvPr/>
            </p:nvSpPr>
            <p:spPr>
              <a:xfrm>
                <a:off x="30004645" y="14007510"/>
                <a:ext cx="3168819" cy="39592"/>
              </a:xfrm>
              <a:custGeom>
                <a:avLst/>
                <a:gdLst>
                  <a:gd name="connsiteX0" fmla="*/ 0 w 2955615"/>
                  <a:gd name="connsiteY0" fmla="*/ 0 h 32397"/>
                  <a:gd name="connsiteX1" fmla="*/ 2955616 w 2955615"/>
                  <a:gd name="connsiteY1" fmla="*/ 32397 h 32397"/>
                </a:gdLst>
                <a:ahLst/>
                <a:cxnLst>
                  <a:cxn ang="0">
                    <a:pos x="connsiteX0" y="connsiteY0"/>
                  </a:cxn>
                  <a:cxn ang="0">
                    <a:pos x="connsiteX1" y="connsiteY1"/>
                  </a:cxn>
                </a:cxnLst>
                <a:rect l="l" t="t" r="r" b="b"/>
                <a:pathLst>
                  <a:path w="2955615" h="32397">
                    <a:moveTo>
                      <a:pt x="0" y="0"/>
                    </a:moveTo>
                    <a:lnTo>
                      <a:pt x="2955616" y="32397"/>
                    </a:lnTo>
                  </a:path>
                </a:pathLst>
              </a:custGeom>
              <a:ln w="25400" cap="flat">
                <a:solidFill>
                  <a:srgbClr val="454142"/>
                </a:solidFill>
                <a:prstDash val="solid"/>
                <a:miter/>
              </a:ln>
            </p:spPr>
            <p:txBody>
              <a:bodyPr rot="0" spcFirstLastPara="0" vertOverflow="overflow" horzOverflow="overflow" vert="horz" wrap="square" lIns="21771" tIns="10886" rIns="21771" bIns="10886" numCol="1" spcCol="0" rtlCol="0" fromWordArt="0" anchor="ctr" anchorCtr="0" forceAA="0" compatLnSpc="1">
                <a:prstTxWarp prst="textNoShape">
                  <a:avLst/>
                </a:prstTxWarp>
                <a:noAutofit/>
              </a:bodyPr>
              <a:lstStyle/>
              <a:p>
                <a:pPr marL="0" marR="0" lvl="0" indent="0" algn="l" defTabSz="425359"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111" name="Freeform: Shape 110">
                <a:extLst>
                  <a:ext uri="{FF2B5EF4-FFF2-40B4-BE49-F238E27FC236}">
                    <a16:creationId xmlns:a16="http://schemas.microsoft.com/office/drawing/2014/main" id="{9D13D28C-3E91-F208-48F1-50F4233DDE71}"/>
                  </a:ext>
                </a:extLst>
              </p:cNvPr>
              <p:cNvSpPr/>
              <p:nvPr/>
            </p:nvSpPr>
            <p:spPr>
              <a:xfrm flipH="1">
                <a:off x="30391111" y="7134121"/>
                <a:ext cx="197436" cy="3820720"/>
              </a:xfrm>
              <a:custGeom>
                <a:avLst/>
                <a:gdLst>
                  <a:gd name="connsiteX0" fmla="*/ 1227491 w 1227491"/>
                  <a:gd name="connsiteY0" fmla="*/ 3029809 h 3029808"/>
                  <a:gd name="connsiteX1" fmla="*/ 0 w 1227491"/>
                  <a:gd name="connsiteY1" fmla="*/ 0 h 3029808"/>
                </a:gdLst>
                <a:ahLst/>
                <a:cxnLst>
                  <a:cxn ang="0">
                    <a:pos x="connsiteX0" y="connsiteY0"/>
                  </a:cxn>
                  <a:cxn ang="0">
                    <a:pos x="connsiteX1" y="connsiteY1"/>
                  </a:cxn>
                </a:cxnLst>
                <a:rect l="l" t="t" r="r" b="b"/>
                <a:pathLst>
                  <a:path w="1227491" h="3029808">
                    <a:moveTo>
                      <a:pt x="1227491" y="3029809"/>
                    </a:moveTo>
                    <a:lnTo>
                      <a:pt x="0" y="0"/>
                    </a:lnTo>
                  </a:path>
                </a:pathLst>
              </a:custGeom>
              <a:ln w="25400" cap="flat">
                <a:solidFill>
                  <a:srgbClr val="454142">
                    <a:alpha val="50000"/>
                  </a:srgbClr>
                </a:solidFill>
                <a:prstDash val="dash"/>
                <a:miter/>
              </a:ln>
            </p:spPr>
            <p:txBody>
              <a:bodyPr rot="0" spcFirstLastPara="0" vertOverflow="overflow" horzOverflow="overflow" vert="horz" wrap="square" lIns="21771" tIns="10886" rIns="21771" bIns="10886" numCol="1" spcCol="0" rtlCol="0" fromWordArt="0" anchor="ctr" anchorCtr="0" forceAA="0" compatLnSpc="1">
                <a:prstTxWarp prst="textNoShape">
                  <a:avLst/>
                </a:prstTxWarp>
                <a:noAutofit/>
              </a:bodyPr>
              <a:lstStyle/>
              <a:p>
                <a:pPr marL="0" marR="0" lvl="0" indent="0" algn="l" defTabSz="425359"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112" name="Freeform: Shape 111">
                <a:extLst>
                  <a:ext uri="{FF2B5EF4-FFF2-40B4-BE49-F238E27FC236}">
                    <a16:creationId xmlns:a16="http://schemas.microsoft.com/office/drawing/2014/main" id="{0213B7C0-F751-ED09-53EA-7D2120184378}"/>
                  </a:ext>
                </a:extLst>
              </p:cNvPr>
              <p:cNvSpPr/>
              <p:nvPr/>
            </p:nvSpPr>
            <p:spPr>
              <a:xfrm flipV="1">
                <a:off x="30600169" y="7127752"/>
                <a:ext cx="5043463" cy="174465"/>
              </a:xfrm>
              <a:custGeom>
                <a:avLst/>
                <a:gdLst>
                  <a:gd name="connsiteX0" fmla="*/ 0 w 4724284"/>
                  <a:gd name="connsiteY0" fmla="*/ 271872 h 271871"/>
                  <a:gd name="connsiteX1" fmla="*/ 4724285 w 4724284"/>
                  <a:gd name="connsiteY1" fmla="*/ 0 h 271871"/>
                </a:gdLst>
                <a:ahLst/>
                <a:cxnLst>
                  <a:cxn ang="0">
                    <a:pos x="connsiteX0" y="connsiteY0"/>
                  </a:cxn>
                  <a:cxn ang="0">
                    <a:pos x="connsiteX1" y="connsiteY1"/>
                  </a:cxn>
                </a:cxnLst>
                <a:rect l="l" t="t" r="r" b="b"/>
                <a:pathLst>
                  <a:path w="4724284" h="271871">
                    <a:moveTo>
                      <a:pt x="0" y="271872"/>
                    </a:moveTo>
                    <a:lnTo>
                      <a:pt x="4724285" y="0"/>
                    </a:lnTo>
                  </a:path>
                </a:pathLst>
              </a:custGeom>
              <a:ln w="25400" cap="flat">
                <a:solidFill>
                  <a:srgbClr val="454142"/>
                </a:solidFill>
                <a:prstDash val="solid"/>
                <a:miter/>
              </a:ln>
            </p:spPr>
            <p:txBody>
              <a:bodyPr rot="0" spcFirstLastPara="0" vertOverflow="overflow" horzOverflow="overflow" vert="horz" wrap="square" lIns="21771" tIns="10886" rIns="21771" bIns="10886" numCol="1" spcCol="0" rtlCol="0" fromWordArt="0" anchor="ctr" anchorCtr="0" forceAA="0" compatLnSpc="1">
                <a:prstTxWarp prst="textNoShape">
                  <a:avLst/>
                </a:prstTxWarp>
                <a:noAutofit/>
              </a:bodyPr>
              <a:lstStyle/>
              <a:p>
                <a:pPr marL="0" marR="0" lvl="0" indent="0" algn="l" defTabSz="425359"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113" name="Freeform: Shape 112">
                <a:extLst>
                  <a:ext uri="{FF2B5EF4-FFF2-40B4-BE49-F238E27FC236}">
                    <a16:creationId xmlns:a16="http://schemas.microsoft.com/office/drawing/2014/main" id="{33E0BB1F-5A66-3D89-568B-E835ECA2D364}"/>
                  </a:ext>
                </a:extLst>
              </p:cNvPr>
              <p:cNvSpPr/>
              <p:nvPr/>
            </p:nvSpPr>
            <p:spPr>
              <a:xfrm>
                <a:off x="33002529" y="7302217"/>
                <a:ext cx="2641102" cy="1591580"/>
              </a:xfrm>
              <a:custGeom>
                <a:avLst/>
                <a:gdLst>
                  <a:gd name="connsiteX0" fmla="*/ 2463405 w 2463404"/>
                  <a:gd name="connsiteY0" fmla="*/ 0 h 1302332"/>
                  <a:gd name="connsiteX1" fmla="*/ 0 w 2463404"/>
                  <a:gd name="connsiteY1" fmla="*/ 1302333 h 1302332"/>
                </a:gdLst>
                <a:ahLst/>
                <a:cxnLst>
                  <a:cxn ang="0">
                    <a:pos x="connsiteX0" y="connsiteY0"/>
                  </a:cxn>
                  <a:cxn ang="0">
                    <a:pos x="connsiteX1" y="connsiteY1"/>
                  </a:cxn>
                </a:cxnLst>
                <a:rect l="l" t="t" r="r" b="b"/>
                <a:pathLst>
                  <a:path w="2463404" h="1302332">
                    <a:moveTo>
                      <a:pt x="2463405" y="0"/>
                    </a:moveTo>
                    <a:lnTo>
                      <a:pt x="0" y="1302333"/>
                    </a:lnTo>
                  </a:path>
                </a:pathLst>
              </a:custGeom>
              <a:ln w="25400" cap="flat">
                <a:solidFill>
                  <a:srgbClr val="454142"/>
                </a:solidFill>
                <a:prstDash val="solid"/>
                <a:miter/>
              </a:ln>
            </p:spPr>
            <p:txBody>
              <a:bodyPr rot="0" spcFirstLastPara="0" vertOverflow="overflow" horzOverflow="overflow" vert="horz" wrap="square" lIns="21771" tIns="10886" rIns="21771" bIns="10886" numCol="1" spcCol="0" rtlCol="0" fromWordArt="0" anchor="ctr" anchorCtr="0" forceAA="0" compatLnSpc="1">
                <a:prstTxWarp prst="textNoShape">
                  <a:avLst/>
                </a:prstTxWarp>
                <a:noAutofit/>
              </a:bodyPr>
              <a:lstStyle/>
              <a:p>
                <a:pPr marL="0" marR="0" lvl="0" indent="0" algn="l" defTabSz="425359"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114" name="Freeform: Shape 113">
                <a:extLst>
                  <a:ext uri="{FF2B5EF4-FFF2-40B4-BE49-F238E27FC236}">
                    <a16:creationId xmlns:a16="http://schemas.microsoft.com/office/drawing/2014/main" id="{58A0376D-7C98-496D-BF75-909B49E5AC9B}"/>
                  </a:ext>
                </a:extLst>
              </p:cNvPr>
              <p:cNvSpPr/>
              <p:nvPr/>
            </p:nvSpPr>
            <p:spPr>
              <a:xfrm>
                <a:off x="30578560" y="7127751"/>
                <a:ext cx="2423969" cy="1766046"/>
              </a:xfrm>
              <a:custGeom>
                <a:avLst/>
                <a:gdLst>
                  <a:gd name="connsiteX0" fmla="*/ 0 w 2260879"/>
                  <a:gd name="connsiteY0" fmla="*/ 0 h 1030460"/>
                  <a:gd name="connsiteX1" fmla="*/ 2260880 w 2260879"/>
                  <a:gd name="connsiteY1" fmla="*/ 1030461 h 1030460"/>
                </a:gdLst>
                <a:ahLst/>
                <a:cxnLst>
                  <a:cxn ang="0">
                    <a:pos x="connsiteX0" y="connsiteY0"/>
                  </a:cxn>
                  <a:cxn ang="0">
                    <a:pos x="connsiteX1" y="connsiteY1"/>
                  </a:cxn>
                </a:cxnLst>
                <a:rect l="l" t="t" r="r" b="b"/>
                <a:pathLst>
                  <a:path w="2260879" h="1030460">
                    <a:moveTo>
                      <a:pt x="0" y="0"/>
                    </a:moveTo>
                    <a:lnTo>
                      <a:pt x="2260880" y="1030461"/>
                    </a:lnTo>
                  </a:path>
                </a:pathLst>
              </a:custGeom>
              <a:ln w="25400" cap="flat">
                <a:solidFill>
                  <a:srgbClr val="454142"/>
                </a:solidFill>
                <a:prstDash val="solid"/>
                <a:miter/>
              </a:ln>
            </p:spPr>
            <p:txBody>
              <a:bodyPr rot="0" spcFirstLastPara="0" vertOverflow="overflow" horzOverflow="overflow" vert="horz" wrap="square" lIns="21771" tIns="10886" rIns="21771" bIns="10886" numCol="1" spcCol="0" rtlCol="0" fromWordArt="0" anchor="ctr" anchorCtr="0" forceAA="0" compatLnSpc="1">
                <a:prstTxWarp prst="textNoShape">
                  <a:avLst/>
                </a:prstTxWarp>
                <a:noAutofit/>
              </a:bodyPr>
              <a:lstStyle/>
              <a:p>
                <a:pPr marL="0" marR="0" lvl="0" indent="0" algn="l" defTabSz="425359"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115" name="Freeform: Shape 114">
                <a:extLst>
                  <a:ext uri="{FF2B5EF4-FFF2-40B4-BE49-F238E27FC236}">
                    <a16:creationId xmlns:a16="http://schemas.microsoft.com/office/drawing/2014/main" id="{A9788B86-073D-B034-8CAF-456C6ADB444F}"/>
                  </a:ext>
                </a:extLst>
              </p:cNvPr>
              <p:cNvSpPr/>
              <p:nvPr/>
            </p:nvSpPr>
            <p:spPr>
              <a:xfrm>
                <a:off x="33002529" y="8893798"/>
                <a:ext cx="1992850" cy="2493414"/>
              </a:xfrm>
              <a:custGeom>
                <a:avLst/>
                <a:gdLst>
                  <a:gd name="connsiteX0" fmla="*/ 0 w 1858767"/>
                  <a:gd name="connsiteY0" fmla="*/ 0 h 2040270"/>
                  <a:gd name="connsiteX1" fmla="*/ 1858767 w 1858767"/>
                  <a:gd name="connsiteY1" fmla="*/ 2040271 h 2040270"/>
                </a:gdLst>
                <a:ahLst/>
                <a:cxnLst>
                  <a:cxn ang="0">
                    <a:pos x="connsiteX0" y="connsiteY0"/>
                  </a:cxn>
                  <a:cxn ang="0">
                    <a:pos x="connsiteX1" y="connsiteY1"/>
                  </a:cxn>
                </a:cxnLst>
                <a:rect l="l" t="t" r="r" b="b"/>
                <a:pathLst>
                  <a:path w="1858767" h="2040270">
                    <a:moveTo>
                      <a:pt x="0" y="0"/>
                    </a:moveTo>
                    <a:lnTo>
                      <a:pt x="1858767" y="2040271"/>
                    </a:lnTo>
                  </a:path>
                </a:pathLst>
              </a:custGeom>
              <a:ln w="25400" cap="flat">
                <a:solidFill>
                  <a:srgbClr val="454142"/>
                </a:solidFill>
                <a:prstDash val="solid"/>
                <a:miter/>
              </a:ln>
            </p:spPr>
            <p:txBody>
              <a:bodyPr rot="0" spcFirstLastPara="0" vertOverflow="overflow" horzOverflow="overflow" vert="horz" wrap="square" lIns="21771" tIns="10886" rIns="21771" bIns="10886" numCol="1" spcCol="0" rtlCol="0" fromWordArt="0" anchor="ctr" anchorCtr="0" forceAA="0" compatLnSpc="1">
                <a:prstTxWarp prst="textNoShape">
                  <a:avLst/>
                </a:prstTxWarp>
                <a:noAutofit/>
              </a:bodyPr>
              <a:lstStyle/>
              <a:p>
                <a:pPr marL="0" marR="0" lvl="0" indent="0" algn="l" defTabSz="425359"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116" name="Freeform: Shape 115">
                <a:extLst>
                  <a:ext uri="{FF2B5EF4-FFF2-40B4-BE49-F238E27FC236}">
                    <a16:creationId xmlns:a16="http://schemas.microsoft.com/office/drawing/2014/main" id="{2B1E5767-F709-6D3F-B8DA-EE39AC2E14B6}"/>
                  </a:ext>
                </a:extLst>
              </p:cNvPr>
              <p:cNvSpPr/>
              <p:nvPr/>
            </p:nvSpPr>
            <p:spPr>
              <a:xfrm>
                <a:off x="30388728" y="8893798"/>
                <a:ext cx="2613802" cy="2067413"/>
              </a:xfrm>
              <a:custGeom>
                <a:avLst/>
                <a:gdLst>
                  <a:gd name="connsiteX0" fmla="*/ 1033388 w 1033388"/>
                  <a:gd name="connsiteY0" fmla="*/ 0 h 1999347"/>
                  <a:gd name="connsiteX1" fmla="*/ 0 w 1033388"/>
                  <a:gd name="connsiteY1" fmla="*/ 1999348 h 1999347"/>
                </a:gdLst>
                <a:ahLst/>
                <a:cxnLst>
                  <a:cxn ang="0">
                    <a:pos x="connsiteX0" y="connsiteY0"/>
                  </a:cxn>
                  <a:cxn ang="0">
                    <a:pos x="connsiteX1" y="connsiteY1"/>
                  </a:cxn>
                </a:cxnLst>
                <a:rect l="l" t="t" r="r" b="b"/>
                <a:pathLst>
                  <a:path w="1033388" h="1999347">
                    <a:moveTo>
                      <a:pt x="1033388" y="0"/>
                    </a:moveTo>
                    <a:lnTo>
                      <a:pt x="0" y="1999348"/>
                    </a:lnTo>
                  </a:path>
                </a:pathLst>
              </a:custGeom>
              <a:ln w="25400" cap="flat">
                <a:solidFill>
                  <a:srgbClr val="454142"/>
                </a:solidFill>
                <a:prstDash val="solid"/>
                <a:miter/>
              </a:ln>
            </p:spPr>
            <p:txBody>
              <a:bodyPr rot="0" spcFirstLastPara="0" vertOverflow="overflow" horzOverflow="overflow" vert="horz" wrap="square" lIns="21771" tIns="10886" rIns="21771" bIns="10886" numCol="1" spcCol="0" rtlCol="0" fromWordArt="0" anchor="ctr" anchorCtr="0" forceAA="0" compatLnSpc="1">
                <a:prstTxWarp prst="textNoShape">
                  <a:avLst/>
                </a:prstTxWarp>
                <a:noAutofit/>
              </a:bodyPr>
              <a:lstStyle/>
              <a:p>
                <a:pPr marL="0" marR="0" lvl="0" indent="0" algn="l" defTabSz="425359"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117" name="Freeform: Shape 116">
                <a:extLst>
                  <a:ext uri="{FF2B5EF4-FFF2-40B4-BE49-F238E27FC236}">
                    <a16:creationId xmlns:a16="http://schemas.microsoft.com/office/drawing/2014/main" id="{D077E1F0-8F18-9515-FE5F-8CA0D39B8066}"/>
                  </a:ext>
                </a:extLst>
              </p:cNvPr>
              <p:cNvSpPr/>
              <p:nvPr/>
            </p:nvSpPr>
            <p:spPr>
              <a:xfrm>
                <a:off x="33173465" y="11387213"/>
                <a:ext cx="1821914" cy="2659889"/>
              </a:xfrm>
              <a:custGeom>
                <a:avLst/>
                <a:gdLst>
                  <a:gd name="connsiteX0" fmla="*/ 1699332 w 1699332"/>
                  <a:gd name="connsiteY0" fmla="*/ 0 h 2176490"/>
                  <a:gd name="connsiteX1" fmla="*/ 0 w 1699332"/>
                  <a:gd name="connsiteY1" fmla="*/ 2176491 h 2176490"/>
                </a:gdLst>
                <a:ahLst/>
                <a:cxnLst>
                  <a:cxn ang="0">
                    <a:pos x="connsiteX0" y="connsiteY0"/>
                  </a:cxn>
                  <a:cxn ang="0">
                    <a:pos x="connsiteX1" y="connsiteY1"/>
                  </a:cxn>
                </a:cxnLst>
                <a:rect l="l" t="t" r="r" b="b"/>
                <a:pathLst>
                  <a:path w="1699332" h="2176490">
                    <a:moveTo>
                      <a:pt x="1699332" y="0"/>
                    </a:moveTo>
                    <a:lnTo>
                      <a:pt x="0" y="2176491"/>
                    </a:lnTo>
                  </a:path>
                </a:pathLst>
              </a:custGeom>
              <a:ln w="25400" cap="flat">
                <a:solidFill>
                  <a:srgbClr val="454142"/>
                </a:solidFill>
                <a:prstDash val="solid"/>
                <a:miter/>
              </a:ln>
            </p:spPr>
            <p:txBody>
              <a:bodyPr rot="0" spcFirstLastPara="0" vertOverflow="overflow" horzOverflow="overflow" vert="horz" wrap="square" lIns="21771" tIns="10886" rIns="21771" bIns="10886" numCol="1" spcCol="0" rtlCol="0" fromWordArt="0" anchor="ctr" anchorCtr="0" forceAA="0" compatLnSpc="1">
                <a:prstTxWarp prst="textNoShape">
                  <a:avLst/>
                </a:prstTxWarp>
                <a:noAutofit/>
              </a:bodyPr>
              <a:lstStyle/>
              <a:p>
                <a:pPr marL="0" marR="0" lvl="0" indent="0" algn="l" defTabSz="425359"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118" name="Freeform: Shape 117">
                <a:extLst>
                  <a:ext uri="{FF2B5EF4-FFF2-40B4-BE49-F238E27FC236}">
                    <a16:creationId xmlns:a16="http://schemas.microsoft.com/office/drawing/2014/main" id="{9E5476B5-A720-9933-18DC-91C6651F52F5}"/>
                  </a:ext>
                </a:extLst>
              </p:cNvPr>
              <p:cNvSpPr/>
              <p:nvPr/>
            </p:nvSpPr>
            <p:spPr>
              <a:xfrm>
                <a:off x="34995379" y="11387213"/>
                <a:ext cx="1456811" cy="2235399"/>
              </a:xfrm>
              <a:custGeom>
                <a:avLst/>
                <a:gdLst>
                  <a:gd name="connsiteX0" fmla="*/ 0 w 943485"/>
                  <a:gd name="connsiteY0" fmla="*/ 0 h 2305132"/>
                  <a:gd name="connsiteX1" fmla="*/ 943486 w 943485"/>
                  <a:gd name="connsiteY1" fmla="*/ 2305133 h 2305132"/>
                </a:gdLst>
                <a:ahLst/>
                <a:cxnLst>
                  <a:cxn ang="0">
                    <a:pos x="connsiteX0" y="connsiteY0"/>
                  </a:cxn>
                  <a:cxn ang="0">
                    <a:pos x="connsiteX1" y="connsiteY1"/>
                  </a:cxn>
                </a:cxnLst>
                <a:rect l="l" t="t" r="r" b="b"/>
                <a:pathLst>
                  <a:path w="943485" h="2305132">
                    <a:moveTo>
                      <a:pt x="0" y="0"/>
                    </a:moveTo>
                    <a:lnTo>
                      <a:pt x="943486" y="2305133"/>
                    </a:lnTo>
                  </a:path>
                </a:pathLst>
              </a:custGeom>
              <a:ln w="25400" cap="flat">
                <a:solidFill>
                  <a:srgbClr val="454142"/>
                </a:solidFill>
                <a:prstDash val="solid"/>
                <a:miter/>
              </a:ln>
            </p:spPr>
            <p:txBody>
              <a:bodyPr rot="0" spcFirstLastPara="0" vertOverflow="overflow" horzOverflow="overflow" vert="horz" wrap="square" lIns="21771" tIns="10886" rIns="21771" bIns="10886" numCol="1" spcCol="0" rtlCol="0" fromWordArt="0" anchor="ctr" anchorCtr="0" forceAA="0" compatLnSpc="1">
                <a:prstTxWarp prst="textNoShape">
                  <a:avLst/>
                </a:prstTxWarp>
                <a:noAutofit/>
              </a:bodyPr>
              <a:lstStyle/>
              <a:p>
                <a:pPr marL="0" marR="0" lvl="0" indent="0" algn="l" defTabSz="425359"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119" name="Freeform: Shape 118">
                <a:extLst>
                  <a:ext uri="{FF2B5EF4-FFF2-40B4-BE49-F238E27FC236}">
                    <a16:creationId xmlns:a16="http://schemas.microsoft.com/office/drawing/2014/main" id="{0698B57B-A43F-89EA-7404-98D13AA8C9E2}"/>
                  </a:ext>
                </a:extLst>
              </p:cNvPr>
              <p:cNvSpPr/>
              <p:nvPr/>
            </p:nvSpPr>
            <p:spPr>
              <a:xfrm>
                <a:off x="34995380" y="10450945"/>
                <a:ext cx="3142263" cy="936268"/>
              </a:xfrm>
              <a:custGeom>
                <a:avLst/>
                <a:gdLst>
                  <a:gd name="connsiteX0" fmla="*/ 0 w 2841426"/>
                  <a:gd name="connsiteY0" fmla="*/ 171080 h 171080"/>
                  <a:gd name="connsiteX1" fmla="*/ 2841426 w 2841426"/>
                  <a:gd name="connsiteY1" fmla="*/ 0 h 171080"/>
                </a:gdLst>
                <a:ahLst/>
                <a:cxnLst>
                  <a:cxn ang="0">
                    <a:pos x="connsiteX0" y="connsiteY0"/>
                  </a:cxn>
                  <a:cxn ang="0">
                    <a:pos x="connsiteX1" y="connsiteY1"/>
                  </a:cxn>
                </a:cxnLst>
                <a:rect l="l" t="t" r="r" b="b"/>
                <a:pathLst>
                  <a:path w="2841426" h="171080">
                    <a:moveTo>
                      <a:pt x="0" y="171080"/>
                    </a:moveTo>
                    <a:lnTo>
                      <a:pt x="2841426" y="0"/>
                    </a:lnTo>
                  </a:path>
                </a:pathLst>
              </a:custGeom>
              <a:ln w="25400" cap="flat">
                <a:solidFill>
                  <a:srgbClr val="454142"/>
                </a:solidFill>
                <a:prstDash val="solid"/>
                <a:miter/>
              </a:ln>
            </p:spPr>
            <p:txBody>
              <a:bodyPr rot="0" spcFirstLastPara="0" vertOverflow="overflow" horzOverflow="overflow" vert="horz" wrap="square" lIns="21771" tIns="10886" rIns="21771" bIns="10886" numCol="1" spcCol="0" rtlCol="0" fromWordArt="0" anchor="ctr" anchorCtr="0" forceAA="0" compatLnSpc="1">
                <a:prstTxWarp prst="textNoShape">
                  <a:avLst/>
                </a:prstTxWarp>
                <a:noAutofit/>
              </a:bodyPr>
              <a:lstStyle/>
              <a:p>
                <a:pPr marL="0" marR="0" lvl="0" indent="0" algn="l" defTabSz="425359"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120" name="Freeform: Shape 119">
                <a:extLst>
                  <a:ext uri="{FF2B5EF4-FFF2-40B4-BE49-F238E27FC236}">
                    <a16:creationId xmlns:a16="http://schemas.microsoft.com/office/drawing/2014/main" id="{F4EF6F50-8CA6-7CCA-AC26-26BAFBC0AE8C}"/>
                  </a:ext>
                </a:extLst>
              </p:cNvPr>
              <p:cNvSpPr/>
              <p:nvPr/>
            </p:nvSpPr>
            <p:spPr>
              <a:xfrm>
                <a:off x="35643634" y="7302218"/>
                <a:ext cx="2494008" cy="3135278"/>
              </a:xfrm>
              <a:custGeom>
                <a:avLst/>
                <a:gdLst>
                  <a:gd name="connsiteX0" fmla="*/ 0 w 2236788"/>
                  <a:gd name="connsiteY0" fmla="*/ 0 h 3171522"/>
                  <a:gd name="connsiteX1" fmla="*/ 2236788 w 2236788"/>
                  <a:gd name="connsiteY1" fmla="*/ 3171523 h 3171522"/>
                </a:gdLst>
                <a:ahLst/>
                <a:cxnLst>
                  <a:cxn ang="0">
                    <a:pos x="connsiteX0" y="connsiteY0"/>
                  </a:cxn>
                  <a:cxn ang="0">
                    <a:pos x="connsiteX1" y="connsiteY1"/>
                  </a:cxn>
                </a:cxnLst>
                <a:rect l="l" t="t" r="r" b="b"/>
                <a:pathLst>
                  <a:path w="2236788" h="3171522">
                    <a:moveTo>
                      <a:pt x="0" y="0"/>
                    </a:moveTo>
                    <a:lnTo>
                      <a:pt x="2236788" y="3171523"/>
                    </a:lnTo>
                  </a:path>
                </a:pathLst>
              </a:custGeom>
              <a:ln w="25400" cap="flat">
                <a:solidFill>
                  <a:srgbClr val="454142"/>
                </a:solidFill>
                <a:prstDash val="solid"/>
                <a:miter/>
              </a:ln>
            </p:spPr>
            <p:txBody>
              <a:bodyPr rot="0" spcFirstLastPara="0" vertOverflow="overflow" horzOverflow="overflow" vert="horz" wrap="square" lIns="21771" tIns="10886" rIns="21771" bIns="10886" numCol="1" spcCol="0" rtlCol="0" fromWordArt="0" anchor="ctr" anchorCtr="0" forceAA="0" compatLnSpc="1">
                <a:prstTxWarp prst="textNoShape">
                  <a:avLst/>
                </a:prstTxWarp>
                <a:noAutofit/>
              </a:bodyPr>
              <a:lstStyle/>
              <a:p>
                <a:pPr marL="0" marR="0" lvl="0" indent="0" algn="l" defTabSz="425359"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121" name="Freeform: Shape 120">
                <a:extLst>
                  <a:ext uri="{FF2B5EF4-FFF2-40B4-BE49-F238E27FC236}">
                    <a16:creationId xmlns:a16="http://schemas.microsoft.com/office/drawing/2014/main" id="{7D85A46E-6FEE-CDCE-A95E-C68E5C11B129}"/>
                  </a:ext>
                </a:extLst>
              </p:cNvPr>
              <p:cNvSpPr/>
              <p:nvPr/>
            </p:nvSpPr>
            <p:spPr>
              <a:xfrm>
                <a:off x="34995380" y="7302217"/>
                <a:ext cx="648253" cy="4084995"/>
              </a:xfrm>
              <a:custGeom>
                <a:avLst/>
                <a:gdLst>
                  <a:gd name="connsiteX0" fmla="*/ 604638 w 604637"/>
                  <a:gd name="connsiteY0" fmla="*/ 0 h 3342603"/>
                  <a:gd name="connsiteX1" fmla="*/ 0 w 604637"/>
                  <a:gd name="connsiteY1" fmla="*/ 3342603 h 3342603"/>
                </a:gdLst>
                <a:ahLst/>
                <a:cxnLst>
                  <a:cxn ang="0">
                    <a:pos x="connsiteX0" y="connsiteY0"/>
                  </a:cxn>
                  <a:cxn ang="0">
                    <a:pos x="connsiteX1" y="connsiteY1"/>
                  </a:cxn>
                </a:cxnLst>
                <a:rect l="l" t="t" r="r" b="b"/>
                <a:pathLst>
                  <a:path w="604637" h="3342603">
                    <a:moveTo>
                      <a:pt x="604638" y="0"/>
                    </a:moveTo>
                    <a:lnTo>
                      <a:pt x="0" y="3342603"/>
                    </a:lnTo>
                  </a:path>
                </a:pathLst>
              </a:custGeom>
              <a:ln w="25400" cap="flat">
                <a:solidFill>
                  <a:srgbClr val="454142">
                    <a:alpha val="50000"/>
                  </a:srgbClr>
                </a:solidFill>
                <a:prstDash val="dash"/>
                <a:miter/>
              </a:ln>
            </p:spPr>
            <p:txBody>
              <a:bodyPr rot="0" spcFirstLastPara="0" vertOverflow="overflow" horzOverflow="overflow" vert="horz" wrap="square" lIns="21771" tIns="10886" rIns="21771" bIns="10886" numCol="1" spcCol="0" rtlCol="0" fromWordArt="0" anchor="ctr" anchorCtr="0" forceAA="0" compatLnSpc="1">
                <a:prstTxWarp prst="textNoShape">
                  <a:avLst/>
                </a:prstTxWarp>
                <a:noAutofit/>
              </a:bodyPr>
              <a:lstStyle/>
              <a:p>
                <a:pPr marL="0" marR="0" lvl="0" indent="0" algn="l" defTabSz="425359"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122" name="Freeform: Shape 121">
                <a:extLst>
                  <a:ext uri="{FF2B5EF4-FFF2-40B4-BE49-F238E27FC236}">
                    <a16:creationId xmlns:a16="http://schemas.microsoft.com/office/drawing/2014/main" id="{5763DFCB-CE11-38CD-6D96-942A4CB2A022}"/>
                  </a:ext>
                </a:extLst>
              </p:cNvPr>
              <p:cNvSpPr/>
              <p:nvPr/>
            </p:nvSpPr>
            <p:spPr>
              <a:xfrm>
                <a:off x="33002529" y="8893799"/>
                <a:ext cx="5135120" cy="1557146"/>
              </a:xfrm>
              <a:custGeom>
                <a:avLst/>
                <a:gdLst>
                  <a:gd name="connsiteX0" fmla="*/ 0 w 4700193"/>
                  <a:gd name="connsiteY0" fmla="*/ 0 h 1869190"/>
                  <a:gd name="connsiteX1" fmla="*/ 4700193 w 4700193"/>
                  <a:gd name="connsiteY1" fmla="*/ 1869190 h 1869190"/>
                </a:gdLst>
                <a:ahLst/>
                <a:cxnLst>
                  <a:cxn ang="0">
                    <a:pos x="connsiteX0" y="connsiteY0"/>
                  </a:cxn>
                  <a:cxn ang="0">
                    <a:pos x="connsiteX1" y="connsiteY1"/>
                  </a:cxn>
                </a:cxnLst>
                <a:rect l="l" t="t" r="r" b="b"/>
                <a:pathLst>
                  <a:path w="4700193" h="1869190">
                    <a:moveTo>
                      <a:pt x="0" y="0"/>
                    </a:moveTo>
                    <a:lnTo>
                      <a:pt x="4700193" y="1869190"/>
                    </a:lnTo>
                  </a:path>
                </a:pathLst>
              </a:custGeom>
              <a:ln w="25400" cap="flat">
                <a:solidFill>
                  <a:srgbClr val="454142"/>
                </a:solidFill>
                <a:prstDash val="solid"/>
                <a:miter/>
              </a:ln>
            </p:spPr>
            <p:txBody>
              <a:bodyPr rot="0" spcFirstLastPara="0" vertOverflow="overflow" horzOverflow="overflow" vert="horz" wrap="square" lIns="21771" tIns="10886" rIns="21771" bIns="10886" numCol="1" spcCol="0" rtlCol="0" fromWordArt="0" anchor="ctr" anchorCtr="0" forceAA="0" compatLnSpc="1">
                <a:prstTxWarp prst="textNoShape">
                  <a:avLst/>
                </a:prstTxWarp>
                <a:noAutofit/>
              </a:bodyPr>
              <a:lstStyle/>
              <a:p>
                <a:pPr marL="0" marR="0" lvl="0" indent="0" algn="l" defTabSz="425359"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123" name="Freeform: Shape 122">
                <a:extLst>
                  <a:ext uri="{FF2B5EF4-FFF2-40B4-BE49-F238E27FC236}">
                    <a16:creationId xmlns:a16="http://schemas.microsoft.com/office/drawing/2014/main" id="{E6DF0E4E-7D0D-7B85-4A45-42F5CEF47581}"/>
                  </a:ext>
                </a:extLst>
              </p:cNvPr>
              <p:cNvSpPr/>
              <p:nvPr/>
            </p:nvSpPr>
            <p:spPr>
              <a:xfrm>
                <a:off x="30376853" y="10961211"/>
                <a:ext cx="4618527" cy="482093"/>
              </a:xfrm>
              <a:custGeom>
                <a:avLst/>
                <a:gdLst>
                  <a:gd name="connsiteX0" fmla="*/ 0 w 2892155"/>
                  <a:gd name="connsiteY0" fmla="*/ 0 h 40922"/>
                  <a:gd name="connsiteX1" fmla="*/ 2892155 w 2892155"/>
                  <a:gd name="connsiteY1" fmla="*/ 40923 h 40922"/>
                </a:gdLst>
                <a:ahLst/>
                <a:cxnLst>
                  <a:cxn ang="0">
                    <a:pos x="connsiteX0" y="connsiteY0"/>
                  </a:cxn>
                  <a:cxn ang="0">
                    <a:pos x="connsiteX1" y="connsiteY1"/>
                  </a:cxn>
                </a:cxnLst>
                <a:rect l="l" t="t" r="r" b="b"/>
                <a:pathLst>
                  <a:path w="2892155" h="40922">
                    <a:moveTo>
                      <a:pt x="0" y="0"/>
                    </a:moveTo>
                    <a:lnTo>
                      <a:pt x="2892155" y="40923"/>
                    </a:lnTo>
                  </a:path>
                </a:pathLst>
              </a:custGeom>
              <a:ln w="25400" cap="flat">
                <a:solidFill>
                  <a:srgbClr val="454142">
                    <a:alpha val="50000"/>
                  </a:srgbClr>
                </a:solidFill>
                <a:prstDash val="dash"/>
                <a:miter/>
              </a:ln>
            </p:spPr>
            <p:txBody>
              <a:bodyPr rot="0" spcFirstLastPara="0" vertOverflow="overflow" horzOverflow="overflow" vert="horz" wrap="square" lIns="21771" tIns="10886" rIns="21771" bIns="10886" numCol="1" spcCol="0" rtlCol="0" fromWordArt="0" anchor="ctr" anchorCtr="0" forceAA="0" compatLnSpc="1">
                <a:prstTxWarp prst="textNoShape">
                  <a:avLst/>
                </a:prstTxWarp>
                <a:noAutofit/>
              </a:bodyPr>
              <a:lstStyle/>
              <a:p>
                <a:pPr marL="0" marR="0" lvl="0" indent="0" algn="l" defTabSz="425359"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124" name="Freeform: Shape 123">
                <a:extLst>
                  <a:ext uri="{FF2B5EF4-FFF2-40B4-BE49-F238E27FC236}">
                    <a16:creationId xmlns:a16="http://schemas.microsoft.com/office/drawing/2014/main" id="{56701E98-A48F-88BB-E4B2-7A3A94D991DB}"/>
                  </a:ext>
                </a:extLst>
              </p:cNvPr>
              <p:cNvSpPr/>
              <p:nvPr/>
            </p:nvSpPr>
            <p:spPr>
              <a:xfrm>
                <a:off x="33002529" y="8893798"/>
                <a:ext cx="170935" cy="5153304"/>
              </a:xfrm>
              <a:custGeom>
                <a:avLst/>
                <a:gdLst>
                  <a:gd name="connsiteX0" fmla="*/ 0 w 159434"/>
                  <a:gd name="connsiteY0" fmla="*/ 0 h 4216761"/>
                  <a:gd name="connsiteX1" fmla="*/ 159435 w 159434"/>
                  <a:gd name="connsiteY1" fmla="*/ 4216762 h 4216761"/>
                </a:gdLst>
                <a:ahLst/>
                <a:cxnLst>
                  <a:cxn ang="0">
                    <a:pos x="connsiteX0" y="connsiteY0"/>
                  </a:cxn>
                  <a:cxn ang="0">
                    <a:pos x="connsiteX1" y="connsiteY1"/>
                  </a:cxn>
                </a:cxnLst>
                <a:rect l="l" t="t" r="r" b="b"/>
                <a:pathLst>
                  <a:path w="159434" h="4216761">
                    <a:moveTo>
                      <a:pt x="0" y="0"/>
                    </a:moveTo>
                    <a:lnTo>
                      <a:pt x="159435" y="4216762"/>
                    </a:lnTo>
                  </a:path>
                </a:pathLst>
              </a:custGeom>
              <a:ln w="25400" cap="flat">
                <a:solidFill>
                  <a:srgbClr val="454142"/>
                </a:solidFill>
                <a:prstDash val="solid"/>
                <a:miter/>
              </a:ln>
            </p:spPr>
            <p:txBody>
              <a:bodyPr rot="0" spcFirstLastPara="0" vertOverflow="overflow" horzOverflow="overflow" vert="horz" wrap="square" lIns="21771" tIns="10886" rIns="21771" bIns="10886" numCol="1" spcCol="0" rtlCol="0" fromWordArt="0" anchor="ctr" anchorCtr="0" forceAA="0" compatLnSpc="1">
                <a:prstTxWarp prst="textNoShape">
                  <a:avLst/>
                </a:prstTxWarp>
                <a:noAutofit/>
              </a:bodyPr>
              <a:lstStyle/>
              <a:p>
                <a:pPr marL="0" marR="0" lvl="0" indent="0" algn="l" defTabSz="425359"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125" name="Freeform: Shape 124">
                <a:extLst>
                  <a:ext uri="{FF2B5EF4-FFF2-40B4-BE49-F238E27FC236}">
                    <a16:creationId xmlns:a16="http://schemas.microsoft.com/office/drawing/2014/main" id="{2CC92597-7680-5515-624E-EECA566BEECE}"/>
                  </a:ext>
                </a:extLst>
              </p:cNvPr>
              <p:cNvSpPr/>
              <p:nvPr/>
            </p:nvSpPr>
            <p:spPr>
              <a:xfrm>
                <a:off x="36452194" y="10450945"/>
                <a:ext cx="1685447" cy="3165222"/>
              </a:xfrm>
              <a:custGeom>
                <a:avLst/>
                <a:gdLst>
                  <a:gd name="connsiteX0" fmla="*/ 1897940 w 1897940"/>
                  <a:gd name="connsiteY0" fmla="*/ 0 h 2476212"/>
                  <a:gd name="connsiteX1" fmla="*/ 0 w 1897940"/>
                  <a:gd name="connsiteY1" fmla="*/ 2476213 h 2476212"/>
                </a:gdLst>
                <a:ahLst/>
                <a:cxnLst>
                  <a:cxn ang="0">
                    <a:pos x="connsiteX0" y="connsiteY0"/>
                  </a:cxn>
                  <a:cxn ang="0">
                    <a:pos x="connsiteX1" y="connsiteY1"/>
                  </a:cxn>
                </a:cxnLst>
                <a:rect l="l" t="t" r="r" b="b"/>
                <a:pathLst>
                  <a:path w="1897940" h="2476212">
                    <a:moveTo>
                      <a:pt x="1897940" y="0"/>
                    </a:moveTo>
                    <a:lnTo>
                      <a:pt x="0" y="2476213"/>
                    </a:lnTo>
                  </a:path>
                </a:pathLst>
              </a:custGeom>
              <a:ln w="25400" cap="flat">
                <a:solidFill>
                  <a:srgbClr val="454142"/>
                </a:solidFill>
                <a:prstDash val="solid"/>
                <a:miter/>
              </a:ln>
            </p:spPr>
            <p:txBody>
              <a:bodyPr rot="0" spcFirstLastPara="0" vertOverflow="overflow" horzOverflow="overflow" vert="horz" wrap="square" lIns="21771" tIns="10886" rIns="21771" bIns="10886" numCol="1" spcCol="0" rtlCol="0" fromWordArt="0" anchor="ctr" anchorCtr="0" forceAA="0" compatLnSpc="1">
                <a:prstTxWarp prst="textNoShape">
                  <a:avLst/>
                </a:prstTxWarp>
                <a:noAutofit/>
              </a:bodyPr>
              <a:lstStyle/>
              <a:p>
                <a:pPr marL="0" marR="0" lvl="0" indent="0" algn="l" defTabSz="425359"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126" name="Freeform: Shape 125">
                <a:extLst>
                  <a:ext uri="{FF2B5EF4-FFF2-40B4-BE49-F238E27FC236}">
                    <a16:creationId xmlns:a16="http://schemas.microsoft.com/office/drawing/2014/main" id="{6DB7040F-D557-F100-C0DB-5940B05F2435}"/>
                  </a:ext>
                </a:extLst>
              </p:cNvPr>
              <p:cNvSpPr/>
              <p:nvPr/>
            </p:nvSpPr>
            <p:spPr>
              <a:xfrm flipV="1">
                <a:off x="33173464" y="13622612"/>
                <a:ext cx="3278721" cy="424490"/>
              </a:xfrm>
              <a:custGeom>
                <a:avLst/>
                <a:gdLst>
                  <a:gd name="connsiteX0" fmla="*/ 0 w 2642818"/>
                  <a:gd name="connsiteY0" fmla="*/ 0 h 128641"/>
                  <a:gd name="connsiteX1" fmla="*/ 2642818 w 2642818"/>
                  <a:gd name="connsiteY1" fmla="*/ 128642 h 128641"/>
                </a:gdLst>
                <a:ahLst/>
                <a:cxnLst>
                  <a:cxn ang="0">
                    <a:pos x="connsiteX0" y="connsiteY0"/>
                  </a:cxn>
                  <a:cxn ang="0">
                    <a:pos x="connsiteX1" y="connsiteY1"/>
                  </a:cxn>
                </a:cxnLst>
                <a:rect l="l" t="t" r="r" b="b"/>
                <a:pathLst>
                  <a:path w="2642818" h="128641">
                    <a:moveTo>
                      <a:pt x="0" y="0"/>
                    </a:moveTo>
                    <a:lnTo>
                      <a:pt x="2642818" y="128642"/>
                    </a:lnTo>
                  </a:path>
                </a:pathLst>
              </a:custGeom>
              <a:ln w="25400" cap="flat">
                <a:solidFill>
                  <a:srgbClr val="454142"/>
                </a:solidFill>
                <a:prstDash val="solid"/>
                <a:miter/>
              </a:ln>
            </p:spPr>
            <p:txBody>
              <a:bodyPr rot="0" spcFirstLastPara="0" vertOverflow="overflow" horzOverflow="overflow" vert="horz" wrap="square" lIns="21771" tIns="10886" rIns="21771" bIns="10886" numCol="1" spcCol="0" rtlCol="0" fromWordArt="0" anchor="ctr" anchorCtr="0" forceAA="0" compatLnSpc="1">
                <a:prstTxWarp prst="textNoShape">
                  <a:avLst/>
                </a:prstTxWarp>
                <a:noAutofit/>
              </a:bodyPr>
              <a:lstStyle/>
              <a:p>
                <a:pPr marL="0" marR="0" lvl="0" indent="0" algn="l" defTabSz="425359"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127" name="Freeform: Shape 126">
                <a:extLst>
                  <a:ext uri="{FF2B5EF4-FFF2-40B4-BE49-F238E27FC236}">
                    <a16:creationId xmlns:a16="http://schemas.microsoft.com/office/drawing/2014/main" id="{5CA0C504-8AF1-3DB8-E250-F2712F30D0B2}"/>
                  </a:ext>
                </a:extLst>
              </p:cNvPr>
              <p:cNvSpPr/>
              <p:nvPr/>
            </p:nvSpPr>
            <p:spPr>
              <a:xfrm>
                <a:off x="35643633" y="7302218"/>
                <a:ext cx="808560" cy="6313945"/>
              </a:xfrm>
              <a:custGeom>
                <a:avLst/>
                <a:gdLst>
                  <a:gd name="connsiteX0" fmla="*/ 0 w 338847"/>
                  <a:gd name="connsiteY0" fmla="*/ 0 h 5647735"/>
                  <a:gd name="connsiteX1" fmla="*/ 338848 w 338847"/>
                  <a:gd name="connsiteY1" fmla="*/ 5647736 h 5647735"/>
                </a:gdLst>
                <a:ahLst/>
                <a:cxnLst>
                  <a:cxn ang="0">
                    <a:pos x="connsiteX0" y="connsiteY0"/>
                  </a:cxn>
                  <a:cxn ang="0">
                    <a:pos x="connsiteX1" y="connsiteY1"/>
                  </a:cxn>
                </a:cxnLst>
                <a:rect l="l" t="t" r="r" b="b"/>
                <a:pathLst>
                  <a:path w="338847" h="5647735">
                    <a:moveTo>
                      <a:pt x="0" y="0"/>
                    </a:moveTo>
                    <a:lnTo>
                      <a:pt x="338848" y="5647736"/>
                    </a:lnTo>
                  </a:path>
                </a:pathLst>
              </a:custGeom>
              <a:ln w="25400" cap="flat">
                <a:solidFill>
                  <a:srgbClr val="454142">
                    <a:alpha val="50000"/>
                  </a:srgbClr>
                </a:solidFill>
                <a:prstDash val="dash"/>
                <a:miter/>
              </a:ln>
            </p:spPr>
            <p:txBody>
              <a:bodyPr rot="0" spcFirstLastPara="0" vertOverflow="overflow" horzOverflow="overflow" vert="horz" wrap="square" lIns="21771" tIns="10886" rIns="21771" bIns="10886" numCol="1" spcCol="0" rtlCol="0" fromWordArt="0" anchor="ctr" anchorCtr="0" forceAA="0" compatLnSpc="1">
                <a:prstTxWarp prst="textNoShape">
                  <a:avLst/>
                </a:prstTxWarp>
                <a:noAutofit/>
              </a:bodyPr>
              <a:lstStyle/>
              <a:p>
                <a:pPr marL="0" marR="0" lvl="0" indent="0" algn="l" defTabSz="425359"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128" name="Freeform: Shape 127">
                <a:extLst>
                  <a:ext uri="{FF2B5EF4-FFF2-40B4-BE49-F238E27FC236}">
                    <a16:creationId xmlns:a16="http://schemas.microsoft.com/office/drawing/2014/main" id="{D9F00989-5D27-8669-AE9F-A78A19209553}"/>
                  </a:ext>
                </a:extLst>
              </p:cNvPr>
              <p:cNvSpPr/>
              <p:nvPr/>
            </p:nvSpPr>
            <p:spPr>
              <a:xfrm>
                <a:off x="33173465" y="10437494"/>
                <a:ext cx="4964177" cy="3609607"/>
              </a:xfrm>
              <a:custGeom>
                <a:avLst/>
                <a:gdLst>
                  <a:gd name="connsiteX0" fmla="*/ 4540758 w 4540758"/>
                  <a:gd name="connsiteY0" fmla="*/ 0 h 2347571"/>
                  <a:gd name="connsiteX1" fmla="*/ 0 w 4540758"/>
                  <a:gd name="connsiteY1" fmla="*/ 2347571 h 2347571"/>
                </a:gdLst>
                <a:ahLst/>
                <a:cxnLst>
                  <a:cxn ang="0">
                    <a:pos x="connsiteX0" y="connsiteY0"/>
                  </a:cxn>
                  <a:cxn ang="0">
                    <a:pos x="connsiteX1" y="connsiteY1"/>
                  </a:cxn>
                </a:cxnLst>
                <a:rect l="l" t="t" r="r" b="b"/>
                <a:pathLst>
                  <a:path w="4540758" h="2347571">
                    <a:moveTo>
                      <a:pt x="4540758" y="0"/>
                    </a:moveTo>
                    <a:lnTo>
                      <a:pt x="0" y="2347571"/>
                    </a:lnTo>
                  </a:path>
                </a:pathLst>
              </a:custGeom>
              <a:ln w="25400" cap="flat">
                <a:solidFill>
                  <a:srgbClr val="454142">
                    <a:alpha val="50000"/>
                  </a:srgbClr>
                </a:solidFill>
                <a:prstDash val="dash"/>
                <a:miter/>
              </a:ln>
            </p:spPr>
            <p:txBody>
              <a:bodyPr rot="0" spcFirstLastPara="0" vertOverflow="overflow" horzOverflow="overflow" vert="horz" wrap="square" lIns="21771" tIns="10886" rIns="21771" bIns="10886" numCol="1" spcCol="0" rtlCol="0" fromWordArt="0" anchor="ctr" anchorCtr="0" forceAA="0" compatLnSpc="1">
                <a:prstTxWarp prst="textNoShape">
                  <a:avLst/>
                </a:prstTxWarp>
                <a:noAutofit/>
              </a:bodyPr>
              <a:lstStyle/>
              <a:p>
                <a:pPr marL="0" marR="0" lvl="0" indent="0" algn="l" defTabSz="425359"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grpSp>
        <p:sp>
          <p:nvSpPr>
            <p:cNvPr id="29" name="Freeform: Shape 28">
              <a:extLst>
                <a:ext uri="{FF2B5EF4-FFF2-40B4-BE49-F238E27FC236}">
                  <a16:creationId xmlns:a16="http://schemas.microsoft.com/office/drawing/2014/main" id="{63EE85C5-D840-4022-FDE9-BC3A2AE7C766}"/>
                </a:ext>
              </a:extLst>
            </p:cNvPr>
            <p:cNvSpPr>
              <a:spLocks noChangeAspect="1"/>
            </p:cNvSpPr>
            <p:nvPr/>
          </p:nvSpPr>
          <p:spPr bwMode="auto">
            <a:xfrm>
              <a:off x="7542380" y="1715589"/>
              <a:ext cx="3815159" cy="3248041"/>
            </a:xfrm>
            <a:custGeom>
              <a:avLst/>
              <a:gdLst>
                <a:gd name="connsiteX0" fmla="*/ 2632232 w 3815159"/>
                <a:gd name="connsiteY0" fmla="*/ 2841334 h 3248041"/>
                <a:gd name="connsiteX1" fmla="*/ 2632232 w 3815159"/>
                <a:gd name="connsiteY1" fmla="*/ 2841335 h 3248041"/>
                <a:gd name="connsiteX2" fmla="*/ 2632232 w 3815159"/>
                <a:gd name="connsiteY2" fmla="*/ 2841335 h 3248041"/>
                <a:gd name="connsiteX3" fmla="*/ 206931 w 3815159"/>
                <a:gd name="connsiteY3" fmla="*/ 2832728 h 3248041"/>
                <a:gd name="connsiteX4" fmla="*/ 358510 w 3815159"/>
                <a:gd name="connsiteY4" fmla="*/ 2984307 h 3248041"/>
                <a:gd name="connsiteX5" fmla="*/ 358509 w 3815159"/>
                <a:gd name="connsiteY5" fmla="*/ 2984307 h 3248041"/>
                <a:gd name="connsiteX6" fmla="*/ 206930 w 3815159"/>
                <a:gd name="connsiteY6" fmla="*/ 3135886 h 3248041"/>
                <a:gd name="connsiteX7" fmla="*/ 206931 w 3815159"/>
                <a:gd name="connsiteY7" fmla="*/ 3135885 h 3248041"/>
                <a:gd name="connsiteX8" fmla="*/ 67264 w 3815159"/>
                <a:gd name="connsiteY8" fmla="*/ 3043308 h 3248041"/>
                <a:gd name="connsiteX9" fmla="*/ 55352 w 3815159"/>
                <a:gd name="connsiteY9" fmla="*/ 2984307 h 3248041"/>
                <a:gd name="connsiteX10" fmla="*/ 67264 w 3815159"/>
                <a:gd name="connsiteY10" fmla="*/ 2925306 h 3248041"/>
                <a:gd name="connsiteX11" fmla="*/ 206931 w 3815159"/>
                <a:gd name="connsiteY11" fmla="*/ 2832728 h 3248041"/>
                <a:gd name="connsiteX12" fmla="*/ 1472456 w 3815159"/>
                <a:gd name="connsiteY12" fmla="*/ 2743995 h 3248041"/>
                <a:gd name="connsiteX13" fmla="*/ 1724479 w 3815159"/>
                <a:gd name="connsiteY13" fmla="*/ 2996018 h 3248041"/>
                <a:gd name="connsiteX14" fmla="*/ 1472456 w 3815159"/>
                <a:gd name="connsiteY14" fmla="*/ 3248041 h 3248041"/>
                <a:gd name="connsiteX15" fmla="*/ 1220433 w 3815159"/>
                <a:gd name="connsiteY15" fmla="*/ 2996018 h 3248041"/>
                <a:gd name="connsiteX16" fmla="*/ 1472456 w 3815159"/>
                <a:gd name="connsiteY16" fmla="*/ 2743995 h 3248041"/>
                <a:gd name="connsiteX17" fmla="*/ 2783811 w 3815159"/>
                <a:gd name="connsiteY17" fmla="*/ 2689756 h 3248041"/>
                <a:gd name="connsiteX18" fmla="*/ 2935390 w 3815159"/>
                <a:gd name="connsiteY18" fmla="*/ 2841335 h 3248041"/>
                <a:gd name="connsiteX19" fmla="*/ 2935389 w 3815159"/>
                <a:gd name="connsiteY19" fmla="*/ 2841335 h 3248041"/>
                <a:gd name="connsiteX20" fmla="*/ 2783810 w 3815159"/>
                <a:gd name="connsiteY20" fmla="*/ 2992914 h 3248041"/>
                <a:gd name="connsiteX21" fmla="*/ 2783811 w 3815159"/>
                <a:gd name="connsiteY21" fmla="*/ 2992913 h 3248041"/>
                <a:gd name="connsiteX22" fmla="*/ 2644144 w 3815159"/>
                <a:gd name="connsiteY22" fmla="*/ 2900336 h 3248041"/>
                <a:gd name="connsiteX23" fmla="*/ 2632232 w 3815159"/>
                <a:gd name="connsiteY23" fmla="*/ 2841335 h 3248041"/>
                <a:gd name="connsiteX24" fmla="*/ 2644144 w 3815159"/>
                <a:gd name="connsiteY24" fmla="*/ 2782334 h 3248041"/>
                <a:gd name="connsiteX25" fmla="*/ 2783811 w 3815159"/>
                <a:gd name="connsiteY25" fmla="*/ 2689756 h 3248041"/>
                <a:gd name="connsiteX26" fmla="*/ 2196830 w 3815159"/>
                <a:gd name="connsiteY26" fmla="*/ 1803322 h 3248041"/>
                <a:gd name="connsiteX27" fmla="*/ 2348409 w 3815159"/>
                <a:gd name="connsiteY27" fmla="*/ 1954901 h 3248041"/>
                <a:gd name="connsiteX28" fmla="*/ 2348408 w 3815159"/>
                <a:gd name="connsiteY28" fmla="*/ 1954901 h 3248041"/>
                <a:gd name="connsiteX29" fmla="*/ 2196829 w 3815159"/>
                <a:gd name="connsiteY29" fmla="*/ 2106480 h 3248041"/>
                <a:gd name="connsiteX30" fmla="*/ 2196830 w 3815159"/>
                <a:gd name="connsiteY30" fmla="*/ 2106479 h 3248041"/>
                <a:gd name="connsiteX31" fmla="*/ 2057163 w 3815159"/>
                <a:gd name="connsiteY31" fmla="*/ 2013902 h 3248041"/>
                <a:gd name="connsiteX32" fmla="*/ 2045251 w 3815159"/>
                <a:gd name="connsiteY32" fmla="*/ 1954901 h 3248041"/>
                <a:gd name="connsiteX33" fmla="*/ 2057163 w 3815159"/>
                <a:gd name="connsiteY33" fmla="*/ 1895900 h 3248041"/>
                <a:gd name="connsiteX34" fmla="*/ 2196830 w 3815159"/>
                <a:gd name="connsiteY34" fmla="*/ 1803322 h 3248041"/>
                <a:gd name="connsiteX35" fmla="*/ 358769 w 3815159"/>
                <a:gd name="connsiteY35" fmla="*/ 1420185 h 3248041"/>
                <a:gd name="connsiteX36" fmla="*/ 717538 w 3815159"/>
                <a:gd name="connsiteY36" fmla="*/ 1778954 h 3248041"/>
                <a:gd name="connsiteX37" fmla="*/ 358769 w 3815159"/>
                <a:gd name="connsiteY37" fmla="*/ 2137723 h 3248041"/>
                <a:gd name="connsiteX38" fmla="*/ 0 w 3815159"/>
                <a:gd name="connsiteY38" fmla="*/ 1778954 h 3248041"/>
                <a:gd name="connsiteX39" fmla="*/ 358769 w 3815159"/>
                <a:gd name="connsiteY39" fmla="*/ 1420185 h 3248041"/>
                <a:gd name="connsiteX40" fmla="*/ 3456390 w 3815159"/>
                <a:gd name="connsiteY40" fmla="*/ 1213536 h 3248041"/>
                <a:gd name="connsiteX41" fmla="*/ 3815159 w 3815159"/>
                <a:gd name="connsiteY41" fmla="*/ 1572305 h 3248041"/>
                <a:gd name="connsiteX42" fmla="*/ 3456390 w 3815159"/>
                <a:gd name="connsiteY42" fmla="*/ 1931074 h 3248041"/>
                <a:gd name="connsiteX43" fmla="*/ 3097621 w 3815159"/>
                <a:gd name="connsiteY43" fmla="*/ 1572305 h 3248041"/>
                <a:gd name="connsiteX44" fmla="*/ 3456390 w 3815159"/>
                <a:gd name="connsiteY44" fmla="*/ 1213536 h 3248041"/>
                <a:gd name="connsiteX45" fmla="*/ 1400448 w 3815159"/>
                <a:gd name="connsiteY45" fmla="*/ 805687 h 3248041"/>
                <a:gd name="connsiteX46" fmla="*/ 1552027 w 3815159"/>
                <a:gd name="connsiteY46" fmla="*/ 957266 h 3248041"/>
                <a:gd name="connsiteX47" fmla="*/ 1552026 w 3815159"/>
                <a:gd name="connsiteY47" fmla="*/ 957266 h 3248041"/>
                <a:gd name="connsiteX48" fmla="*/ 1400447 w 3815159"/>
                <a:gd name="connsiteY48" fmla="*/ 1108845 h 3248041"/>
                <a:gd name="connsiteX49" fmla="*/ 1400448 w 3815159"/>
                <a:gd name="connsiteY49" fmla="*/ 1108844 h 3248041"/>
                <a:gd name="connsiteX50" fmla="*/ 1260781 w 3815159"/>
                <a:gd name="connsiteY50" fmla="*/ 1016266 h 3248041"/>
                <a:gd name="connsiteX51" fmla="*/ 1248869 w 3815159"/>
                <a:gd name="connsiteY51" fmla="*/ 957265 h 3248041"/>
                <a:gd name="connsiteX52" fmla="*/ 1260781 w 3815159"/>
                <a:gd name="connsiteY52" fmla="*/ 898264 h 3248041"/>
                <a:gd name="connsiteX53" fmla="*/ 1400448 w 3815159"/>
                <a:gd name="connsiteY53" fmla="*/ 805687 h 3248041"/>
                <a:gd name="connsiteX54" fmla="*/ 2457244 w 3815159"/>
                <a:gd name="connsiteY54" fmla="*/ 146269 h 3248041"/>
                <a:gd name="connsiteX55" fmla="*/ 2709267 w 3815159"/>
                <a:gd name="connsiteY55" fmla="*/ 398292 h 3248041"/>
                <a:gd name="connsiteX56" fmla="*/ 2457244 w 3815159"/>
                <a:gd name="connsiteY56" fmla="*/ 650315 h 3248041"/>
                <a:gd name="connsiteX57" fmla="*/ 2205221 w 3815159"/>
                <a:gd name="connsiteY57" fmla="*/ 398292 h 3248041"/>
                <a:gd name="connsiteX58" fmla="*/ 2457244 w 3815159"/>
                <a:gd name="connsiteY58" fmla="*/ 146269 h 3248041"/>
                <a:gd name="connsiteX59" fmla="*/ 442108 w 3815159"/>
                <a:gd name="connsiteY59" fmla="*/ 0 h 3248041"/>
                <a:gd name="connsiteX60" fmla="*/ 694131 w 3815159"/>
                <a:gd name="connsiteY60" fmla="*/ 252023 h 3248041"/>
                <a:gd name="connsiteX61" fmla="*/ 442108 w 3815159"/>
                <a:gd name="connsiteY61" fmla="*/ 504046 h 3248041"/>
                <a:gd name="connsiteX62" fmla="*/ 190085 w 3815159"/>
                <a:gd name="connsiteY62" fmla="*/ 252023 h 3248041"/>
                <a:gd name="connsiteX63" fmla="*/ 442108 w 3815159"/>
                <a:gd name="connsiteY63" fmla="*/ 0 h 3248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3815159" h="3248041">
                  <a:moveTo>
                    <a:pt x="2632232" y="2841334"/>
                  </a:moveTo>
                  <a:lnTo>
                    <a:pt x="2632232" y="2841335"/>
                  </a:lnTo>
                  <a:lnTo>
                    <a:pt x="2632232" y="2841335"/>
                  </a:lnTo>
                  <a:close/>
                  <a:moveTo>
                    <a:pt x="206931" y="2832728"/>
                  </a:moveTo>
                  <a:cubicBezTo>
                    <a:pt x="290646" y="2832728"/>
                    <a:pt x="358510" y="2900592"/>
                    <a:pt x="358510" y="2984307"/>
                  </a:cubicBezTo>
                  <a:lnTo>
                    <a:pt x="358509" y="2984307"/>
                  </a:lnTo>
                  <a:cubicBezTo>
                    <a:pt x="358509" y="3068022"/>
                    <a:pt x="290645" y="3135886"/>
                    <a:pt x="206930" y="3135886"/>
                  </a:cubicBezTo>
                  <a:lnTo>
                    <a:pt x="206931" y="3135885"/>
                  </a:lnTo>
                  <a:cubicBezTo>
                    <a:pt x="144145" y="3135885"/>
                    <a:pt x="90274" y="3097712"/>
                    <a:pt x="67264" y="3043308"/>
                  </a:cubicBezTo>
                  <a:lnTo>
                    <a:pt x="55352" y="2984307"/>
                  </a:lnTo>
                  <a:lnTo>
                    <a:pt x="67264" y="2925306"/>
                  </a:lnTo>
                  <a:cubicBezTo>
                    <a:pt x="90274" y="2870902"/>
                    <a:pt x="144145" y="2832728"/>
                    <a:pt x="206931" y="2832728"/>
                  </a:cubicBezTo>
                  <a:close/>
                  <a:moveTo>
                    <a:pt x="1472456" y="2743995"/>
                  </a:moveTo>
                  <a:cubicBezTo>
                    <a:pt x="1611644" y="2743995"/>
                    <a:pt x="1724479" y="2856830"/>
                    <a:pt x="1724479" y="2996018"/>
                  </a:cubicBezTo>
                  <a:cubicBezTo>
                    <a:pt x="1724479" y="3135206"/>
                    <a:pt x="1611644" y="3248041"/>
                    <a:pt x="1472456" y="3248041"/>
                  </a:cubicBezTo>
                  <a:cubicBezTo>
                    <a:pt x="1333268" y="3248041"/>
                    <a:pt x="1220433" y="3135206"/>
                    <a:pt x="1220433" y="2996018"/>
                  </a:cubicBezTo>
                  <a:cubicBezTo>
                    <a:pt x="1220433" y="2856830"/>
                    <a:pt x="1333268" y="2743995"/>
                    <a:pt x="1472456" y="2743995"/>
                  </a:cubicBezTo>
                  <a:close/>
                  <a:moveTo>
                    <a:pt x="2783811" y="2689756"/>
                  </a:moveTo>
                  <a:cubicBezTo>
                    <a:pt x="2867526" y="2689756"/>
                    <a:pt x="2935390" y="2757620"/>
                    <a:pt x="2935390" y="2841335"/>
                  </a:cubicBezTo>
                  <a:lnTo>
                    <a:pt x="2935389" y="2841335"/>
                  </a:lnTo>
                  <a:cubicBezTo>
                    <a:pt x="2935389" y="2925050"/>
                    <a:pt x="2867525" y="2992914"/>
                    <a:pt x="2783810" y="2992914"/>
                  </a:cubicBezTo>
                  <a:lnTo>
                    <a:pt x="2783811" y="2992913"/>
                  </a:lnTo>
                  <a:cubicBezTo>
                    <a:pt x="2721025" y="2992913"/>
                    <a:pt x="2667155" y="2954740"/>
                    <a:pt x="2644144" y="2900336"/>
                  </a:cubicBezTo>
                  <a:lnTo>
                    <a:pt x="2632232" y="2841335"/>
                  </a:lnTo>
                  <a:lnTo>
                    <a:pt x="2644144" y="2782334"/>
                  </a:lnTo>
                  <a:cubicBezTo>
                    <a:pt x="2667155" y="2727930"/>
                    <a:pt x="2721025" y="2689756"/>
                    <a:pt x="2783811" y="2689756"/>
                  </a:cubicBezTo>
                  <a:close/>
                  <a:moveTo>
                    <a:pt x="2196830" y="1803322"/>
                  </a:moveTo>
                  <a:cubicBezTo>
                    <a:pt x="2280545" y="1803322"/>
                    <a:pt x="2348409" y="1871186"/>
                    <a:pt x="2348409" y="1954901"/>
                  </a:cubicBezTo>
                  <a:lnTo>
                    <a:pt x="2348408" y="1954901"/>
                  </a:lnTo>
                  <a:cubicBezTo>
                    <a:pt x="2348408" y="2038616"/>
                    <a:pt x="2280544" y="2106480"/>
                    <a:pt x="2196829" y="2106480"/>
                  </a:cubicBezTo>
                  <a:lnTo>
                    <a:pt x="2196830" y="2106479"/>
                  </a:lnTo>
                  <a:cubicBezTo>
                    <a:pt x="2134044" y="2106479"/>
                    <a:pt x="2080174" y="2068306"/>
                    <a:pt x="2057163" y="2013902"/>
                  </a:cubicBezTo>
                  <a:lnTo>
                    <a:pt x="2045251" y="1954901"/>
                  </a:lnTo>
                  <a:lnTo>
                    <a:pt x="2057163" y="1895900"/>
                  </a:lnTo>
                  <a:cubicBezTo>
                    <a:pt x="2080174" y="1841496"/>
                    <a:pt x="2134044" y="1803322"/>
                    <a:pt x="2196830" y="1803322"/>
                  </a:cubicBezTo>
                  <a:close/>
                  <a:moveTo>
                    <a:pt x="358769" y="1420185"/>
                  </a:moveTo>
                  <a:cubicBezTo>
                    <a:pt x="556912" y="1420185"/>
                    <a:pt x="717538" y="1580811"/>
                    <a:pt x="717538" y="1778954"/>
                  </a:cubicBezTo>
                  <a:cubicBezTo>
                    <a:pt x="717538" y="1977097"/>
                    <a:pt x="556912" y="2137723"/>
                    <a:pt x="358769" y="2137723"/>
                  </a:cubicBezTo>
                  <a:cubicBezTo>
                    <a:pt x="160626" y="2137723"/>
                    <a:pt x="0" y="1977097"/>
                    <a:pt x="0" y="1778954"/>
                  </a:cubicBezTo>
                  <a:cubicBezTo>
                    <a:pt x="0" y="1580811"/>
                    <a:pt x="160626" y="1420185"/>
                    <a:pt x="358769" y="1420185"/>
                  </a:cubicBezTo>
                  <a:close/>
                  <a:moveTo>
                    <a:pt x="3456390" y="1213536"/>
                  </a:moveTo>
                  <a:cubicBezTo>
                    <a:pt x="3654533" y="1213536"/>
                    <a:pt x="3815159" y="1374162"/>
                    <a:pt x="3815159" y="1572305"/>
                  </a:cubicBezTo>
                  <a:cubicBezTo>
                    <a:pt x="3815159" y="1770448"/>
                    <a:pt x="3654533" y="1931074"/>
                    <a:pt x="3456390" y="1931074"/>
                  </a:cubicBezTo>
                  <a:cubicBezTo>
                    <a:pt x="3258247" y="1931074"/>
                    <a:pt x="3097621" y="1770448"/>
                    <a:pt x="3097621" y="1572305"/>
                  </a:cubicBezTo>
                  <a:cubicBezTo>
                    <a:pt x="3097621" y="1374162"/>
                    <a:pt x="3258247" y="1213536"/>
                    <a:pt x="3456390" y="1213536"/>
                  </a:cubicBezTo>
                  <a:close/>
                  <a:moveTo>
                    <a:pt x="1400448" y="805687"/>
                  </a:moveTo>
                  <a:cubicBezTo>
                    <a:pt x="1484163" y="805687"/>
                    <a:pt x="1552027" y="873551"/>
                    <a:pt x="1552027" y="957266"/>
                  </a:cubicBezTo>
                  <a:lnTo>
                    <a:pt x="1552026" y="957266"/>
                  </a:lnTo>
                  <a:cubicBezTo>
                    <a:pt x="1552026" y="1040981"/>
                    <a:pt x="1484162" y="1108845"/>
                    <a:pt x="1400447" y="1108845"/>
                  </a:cubicBezTo>
                  <a:lnTo>
                    <a:pt x="1400448" y="1108844"/>
                  </a:lnTo>
                  <a:cubicBezTo>
                    <a:pt x="1337662" y="1108844"/>
                    <a:pt x="1283792" y="1070670"/>
                    <a:pt x="1260781" y="1016266"/>
                  </a:cubicBezTo>
                  <a:lnTo>
                    <a:pt x="1248869" y="957265"/>
                  </a:lnTo>
                  <a:lnTo>
                    <a:pt x="1260781" y="898264"/>
                  </a:lnTo>
                  <a:cubicBezTo>
                    <a:pt x="1283792" y="843860"/>
                    <a:pt x="1337662" y="805687"/>
                    <a:pt x="1400448" y="805687"/>
                  </a:cubicBezTo>
                  <a:close/>
                  <a:moveTo>
                    <a:pt x="2457244" y="146269"/>
                  </a:moveTo>
                  <a:cubicBezTo>
                    <a:pt x="2596432" y="146269"/>
                    <a:pt x="2709267" y="259104"/>
                    <a:pt x="2709267" y="398292"/>
                  </a:cubicBezTo>
                  <a:cubicBezTo>
                    <a:pt x="2709267" y="537480"/>
                    <a:pt x="2596432" y="650315"/>
                    <a:pt x="2457244" y="650315"/>
                  </a:cubicBezTo>
                  <a:cubicBezTo>
                    <a:pt x="2318056" y="650315"/>
                    <a:pt x="2205221" y="537480"/>
                    <a:pt x="2205221" y="398292"/>
                  </a:cubicBezTo>
                  <a:cubicBezTo>
                    <a:pt x="2205221" y="259104"/>
                    <a:pt x="2318056" y="146269"/>
                    <a:pt x="2457244" y="146269"/>
                  </a:cubicBezTo>
                  <a:close/>
                  <a:moveTo>
                    <a:pt x="442108" y="0"/>
                  </a:moveTo>
                  <a:cubicBezTo>
                    <a:pt x="581296" y="0"/>
                    <a:pt x="694131" y="112835"/>
                    <a:pt x="694131" y="252023"/>
                  </a:cubicBezTo>
                  <a:cubicBezTo>
                    <a:pt x="694131" y="391211"/>
                    <a:pt x="581296" y="504046"/>
                    <a:pt x="442108" y="504046"/>
                  </a:cubicBezTo>
                  <a:cubicBezTo>
                    <a:pt x="302920" y="504046"/>
                    <a:pt x="190085" y="391211"/>
                    <a:pt x="190085" y="252023"/>
                  </a:cubicBezTo>
                  <a:cubicBezTo>
                    <a:pt x="190085" y="112835"/>
                    <a:pt x="302920" y="0"/>
                    <a:pt x="442108" y="0"/>
                  </a:cubicBezTo>
                  <a:close/>
                </a:path>
              </a:pathLst>
            </a:custGeom>
            <a:gradFill flip="none" rotWithShape="1">
              <a:gsLst>
                <a:gs pos="100000">
                  <a:srgbClr val="C73ECC"/>
                </a:gs>
                <a:gs pos="0">
                  <a:srgbClr val="0078D4"/>
                </a:gs>
              </a:gsLst>
              <a:lin ang="2700000" scaled="1"/>
              <a:tileRect/>
            </a:gra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4819" tIns="123855" rIns="154819" bIns="123855" numCol="1" spcCol="0" rtlCol="0" fromWordArt="0" anchor="t" anchorCtr="0" forceAA="0" compatLnSpc="1">
              <a:prstTxWarp prst="textNoShape">
                <a:avLst/>
              </a:prstTxWarp>
              <a:noAutofit/>
            </a:bodyPr>
            <a:lstStyle/>
            <a:p>
              <a:pPr marL="0" marR="0" lvl="0" indent="0" algn="l" defTabSz="789400" rtl="0" eaLnBrk="1" fontAlgn="base" latinLnBrk="0" hangingPunct="1">
                <a:lnSpc>
                  <a:spcPct val="100000"/>
                </a:lnSpc>
                <a:spcBef>
                  <a:spcPct val="0"/>
                </a:spcBef>
                <a:spcAft>
                  <a:spcPct val="0"/>
                </a:spcAft>
                <a:buClrTx/>
                <a:buSzTx/>
                <a:buFontTx/>
                <a:buNone/>
                <a:tabLst/>
                <a:defRPr/>
              </a:pPr>
              <a:endParaRPr kumimoji="0" lang="en-US" sz="2800" b="0" i="0" u="none" strike="noStrike" kern="1200" cap="none" spc="0" normalizeH="0" baseline="0" noProof="0">
                <a:ln>
                  <a:noFill/>
                </a:ln>
                <a:noFill/>
                <a:effectLst/>
                <a:uLnTx/>
                <a:uFillTx/>
                <a:latin typeface="Segoe UI Variable Display Semib" pitchFamily="2" charset="0"/>
                <a:ea typeface="+mn-ea"/>
                <a:cs typeface="Segoe UI" pitchFamily="34" charset="0"/>
              </a:endParaRPr>
            </a:p>
          </p:txBody>
        </p:sp>
        <p:sp>
          <p:nvSpPr>
            <p:cNvPr id="131" name="Graphic 82">
              <a:extLst>
                <a:ext uri="{FF2B5EF4-FFF2-40B4-BE49-F238E27FC236}">
                  <a16:creationId xmlns:a16="http://schemas.microsoft.com/office/drawing/2014/main" id="{0696A57F-8C87-3705-61D8-3956BEDB25B7}"/>
                </a:ext>
              </a:extLst>
            </p:cNvPr>
            <p:cNvSpPr>
              <a:spLocks noChangeAspect="1"/>
            </p:cNvSpPr>
            <p:nvPr/>
          </p:nvSpPr>
          <p:spPr>
            <a:xfrm>
              <a:off x="10868581" y="3144384"/>
              <a:ext cx="260381" cy="281466"/>
            </a:xfrm>
            <a:custGeom>
              <a:avLst/>
              <a:gdLst>
                <a:gd name="connsiteX0" fmla="*/ 318461 w 1071287"/>
                <a:gd name="connsiteY0" fmla="*/ 217133 h 1158042"/>
                <a:gd name="connsiteX1" fmla="*/ 536173 w 1071287"/>
                <a:gd name="connsiteY1" fmla="*/ 0 h 1158042"/>
                <a:gd name="connsiteX2" fmla="*/ 753305 w 1071287"/>
                <a:gd name="connsiteY2" fmla="*/ 217133 h 1158042"/>
                <a:gd name="connsiteX3" fmla="*/ 579599 w 1071287"/>
                <a:gd name="connsiteY3" fmla="*/ 430212 h 1158042"/>
                <a:gd name="connsiteX4" fmla="*/ 579599 w 1071287"/>
                <a:gd name="connsiteY4" fmla="*/ 550069 h 1158042"/>
                <a:gd name="connsiteX5" fmla="*/ 767781 w 1071287"/>
                <a:gd name="connsiteY5" fmla="*/ 550069 h 1158042"/>
                <a:gd name="connsiteX6" fmla="*/ 898060 w 1071287"/>
                <a:gd name="connsiteY6" fmla="*/ 680349 h 1158042"/>
                <a:gd name="connsiteX7" fmla="*/ 898060 w 1071287"/>
                <a:gd name="connsiteY7" fmla="*/ 680349 h 1158042"/>
                <a:gd name="connsiteX8" fmla="*/ 898060 w 1071287"/>
                <a:gd name="connsiteY8" fmla="*/ 727828 h 1158042"/>
                <a:gd name="connsiteX9" fmla="*/ 1066555 w 1071287"/>
                <a:gd name="connsiteY9" fmla="*/ 984913 h 1158042"/>
                <a:gd name="connsiteX10" fmla="*/ 854634 w 1071287"/>
                <a:gd name="connsiteY10" fmla="*/ 1158040 h 1158042"/>
                <a:gd name="connsiteX11" fmla="*/ 636922 w 1071287"/>
                <a:gd name="connsiteY11" fmla="*/ 940908 h 1158042"/>
                <a:gd name="connsiteX12" fmla="*/ 811207 w 1071287"/>
                <a:gd name="connsiteY12" fmla="*/ 727828 h 1158042"/>
                <a:gd name="connsiteX13" fmla="*/ 811207 w 1071287"/>
                <a:gd name="connsiteY13" fmla="*/ 680349 h 1158042"/>
                <a:gd name="connsiteX14" fmla="*/ 767781 w 1071287"/>
                <a:gd name="connsiteY14" fmla="*/ 636922 h 1158042"/>
                <a:gd name="connsiteX15" fmla="*/ 304565 w 1071287"/>
                <a:gd name="connsiteY15" fmla="*/ 636922 h 1158042"/>
                <a:gd name="connsiteX16" fmla="*/ 261138 w 1071287"/>
                <a:gd name="connsiteY16" fmla="*/ 680349 h 1158042"/>
                <a:gd name="connsiteX17" fmla="*/ 261138 w 1071287"/>
                <a:gd name="connsiteY17" fmla="*/ 727828 h 1158042"/>
                <a:gd name="connsiteX18" fmla="*/ 429633 w 1071287"/>
                <a:gd name="connsiteY18" fmla="*/ 984913 h 1158042"/>
                <a:gd name="connsiteX19" fmla="*/ 217712 w 1071287"/>
                <a:gd name="connsiteY19" fmla="*/ 1158040 h 1158042"/>
                <a:gd name="connsiteX20" fmla="*/ 0 w 1071287"/>
                <a:gd name="connsiteY20" fmla="*/ 941487 h 1158042"/>
                <a:gd name="connsiteX21" fmla="*/ 174285 w 1071287"/>
                <a:gd name="connsiteY21" fmla="*/ 728407 h 1158042"/>
                <a:gd name="connsiteX22" fmla="*/ 174285 w 1071287"/>
                <a:gd name="connsiteY22" fmla="*/ 680928 h 1158042"/>
                <a:gd name="connsiteX23" fmla="*/ 304565 w 1071287"/>
                <a:gd name="connsiteY23" fmla="*/ 550648 h 1158042"/>
                <a:gd name="connsiteX24" fmla="*/ 492746 w 1071287"/>
                <a:gd name="connsiteY24" fmla="*/ 550648 h 1158042"/>
                <a:gd name="connsiteX25" fmla="*/ 492746 w 1071287"/>
                <a:gd name="connsiteY25" fmla="*/ 430791 h 1158042"/>
                <a:gd name="connsiteX26" fmla="*/ 319040 w 1071287"/>
                <a:gd name="connsiteY26" fmla="*/ 217712 h 1158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71287" h="1158042">
                  <a:moveTo>
                    <a:pt x="318461" y="217133"/>
                  </a:moveTo>
                  <a:cubicBezTo>
                    <a:pt x="318461" y="97275"/>
                    <a:pt x="415736" y="0"/>
                    <a:pt x="536173" y="0"/>
                  </a:cubicBezTo>
                  <a:cubicBezTo>
                    <a:pt x="656030" y="0"/>
                    <a:pt x="753305" y="97275"/>
                    <a:pt x="753305" y="217133"/>
                  </a:cubicBezTo>
                  <a:cubicBezTo>
                    <a:pt x="753305" y="320198"/>
                    <a:pt x="680349" y="409367"/>
                    <a:pt x="579599" y="430212"/>
                  </a:cubicBezTo>
                  <a:lnTo>
                    <a:pt x="579599" y="550069"/>
                  </a:lnTo>
                  <a:lnTo>
                    <a:pt x="767781" y="550069"/>
                  </a:lnTo>
                  <a:cubicBezTo>
                    <a:pt x="839579" y="550069"/>
                    <a:pt x="898060" y="608550"/>
                    <a:pt x="898060" y="680349"/>
                  </a:cubicBezTo>
                  <a:lnTo>
                    <a:pt x="898060" y="680349"/>
                  </a:lnTo>
                  <a:lnTo>
                    <a:pt x="898060" y="727828"/>
                  </a:lnTo>
                  <a:cubicBezTo>
                    <a:pt x="1015601" y="752147"/>
                    <a:pt x="1091453" y="867372"/>
                    <a:pt x="1066555" y="984913"/>
                  </a:cubicBezTo>
                  <a:cubicBezTo>
                    <a:pt x="1045710" y="1085663"/>
                    <a:pt x="957120" y="1158040"/>
                    <a:pt x="854634" y="1158040"/>
                  </a:cubicBezTo>
                  <a:cubicBezTo>
                    <a:pt x="734776" y="1158040"/>
                    <a:pt x="637501" y="1061344"/>
                    <a:pt x="636922" y="940908"/>
                  </a:cubicBezTo>
                  <a:cubicBezTo>
                    <a:pt x="636922" y="837263"/>
                    <a:pt x="709300" y="748094"/>
                    <a:pt x="811207" y="727828"/>
                  </a:cubicBezTo>
                  <a:lnTo>
                    <a:pt x="811207" y="680349"/>
                  </a:lnTo>
                  <a:cubicBezTo>
                    <a:pt x="811207" y="656609"/>
                    <a:pt x="791520" y="636922"/>
                    <a:pt x="767781" y="636922"/>
                  </a:cubicBezTo>
                  <a:lnTo>
                    <a:pt x="304565" y="636922"/>
                  </a:lnTo>
                  <a:cubicBezTo>
                    <a:pt x="280825" y="636922"/>
                    <a:pt x="261138" y="656609"/>
                    <a:pt x="261138" y="680349"/>
                  </a:cubicBezTo>
                  <a:lnTo>
                    <a:pt x="261138" y="727828"/>
                  </a:lnTo>
                  <a:cubicBezTo>
                    <a:pt x="378679" y="752147"/>
                    <a:pt x="454531" y="867372"/>
                    <a:pt x="429633" y="984913"/>
                  </a:cubicBezTo>
                  <a:cubicBezTo>
                    <a:pt x="408788" y="1085663"/>
                    <a:pt x="320198" y="1158040"/>
                    <a:pt x="217712" y="1158040"/>
                  </a:cubicBezTo>
                  <a:cubicBezTo>
                    <a:pt x="97854" y="1158619"/>
                    <a:pt x="0" y="1061344"/>
                    <a:pt x="0" y="941487"/>
                  </a:cubicBezTo>
                  <a:cubicBezTo>
                    <a:pt x="0" y="837842"/>
                    <a:pt x="72378" y="748673"/>
                    <a:pt x="174285" y="728407"/>
                  </a:cubicBezTo>
                  <a:lnTo>
                    <a:pt x="174285" y="680928"/>
                  </a:lnTo>
                  <a:cubicBezTo>
                    <a:pt x="174285" y="609129"/>
                    <a:pt x="232766" y="550648"/>
                    <a:pt x="304565" y="550648"/>
                  </a:cubicBezTo>
                  <a:lnTo>
                    <a:pt x="492746" y="550648"/>
                  </a:lnTo>
                  <a:lnTo>
                    <a:pt x="492746" y="430791"/>
                  </a:lnTo>
                  <a:cubicBezTo>
                    <a:pt x="391418" y="409946"/>
                    <a:pt x="319040" y="321356"/>
                    <a:pt x="319040" y="217712"/>
                  </a:cubicBezTo>
                  <a:close/>
                </a:path>
              </a:pathLst>
            </a:custGeom>
            <a:solidFill>
              <a:srgbClr val="F4F3F5"/>
            </a:solidFill>
            <a:ln w="11579" cap="flat">
              <a:noFill/>
              <a:prstDash val="solid"/>
              <a:miter/>
            </a:ln>
            <a:effectLst/>
          </p:spPr>
          <p:txBody>
            <a:bodyPr rot="0" spcFirstLastPara="0" vertOverflow="overflow" horzOverflow="overflow" vert="horz" wrap="square" lIns="77410" tIns="38705" rIns="77410" bIns="38705" numCol="1" spcCol="0" rtlCol="0" fromWordArt="0" anchor="ctr" anchorCtr="0" forceAA="0" compatLnSpc="1">
              <a:prstTxWarp prst="textNoShape">
                <a:avLst/>
              </a:prstTxWarp>
              <a:noAutofit/>
            </a:bodyPr>
            <a:lstStyle/>
            <a:p>
              <a:pPr marL="0" marR="0" lvl="0" indent="0" algn="l" defTabSz="607656" rtl="0" eaLnBrk="1" fontAlgn="auto" latinLnBrk="0" hangingPunct="1">
                <a:lnSpc>
                  <a:spcPct val="100000"/>
                </a:lnSpc>
                <a:spcBef>
                  <a:spcPts val="0"/>
                </a:spcBef>
                <a:spcAft>
                  <a:spcPts val="0"/>
                </a:spcAft>
                <a:buClrTx/>
                <a:buSzTx/>
                <a:buFontTx/>
                <a:buNone/>
                <a:tabLst/>
                <a:defRPr/>
              </a:pPr>
              <a:endParaRPr kumimoji="0" lang="en-US" sz="500" b="1" i="0" u="none" strike="noStrike" kern="1200" cap="none" spc="0" normalizeH="0" baseline="0" noProof="0">
                <a:ln>
                  <a:noFill/>
                </a:ln>
                <a:solidFill>
                  <a:srgbClr val="000000"/>
                </a:solidFill>
                <a:effectLst/>
                <a:uLnTx/>
                <a:uFillTx/>
                <a:latin typeface="Segoe UI Variable Display Semib" pitchFamily="2" charset="0"/>
                <a:ea typeface="+mn-ea"/>
                <a:cs typeface="Segoe Sans Display Semibold" pitchFamily="2" charset="0"/>
              </a:endParaRPr>
            </a:p>
          </p:txBody>
        </p:sp>
        <p:sp>
          <p:nvSpPr>
            <p:cNvPr id="134" name="Graphic 82">
              <a:extLst>
                <a:ext uri="{FF2B5EF4-FFF2-40B4-BE49-F238E27FC236}">
                  <a16:creationId xmlns:a16="http://schemas.microsoft.com/office/drawing/2014/main" id="{603777C9-039C-0B44-5415-B1A6AF46EA62}"/>
                </a:ext>
              </a:extLst>
            </p:cNvPr>
            <p:cNvSpPr>
              <a:spLocks noChangeAspect="1"/>
            </p:cNvSpPr>
            <p:nvPr/>
          </p:nvSpPr>
          <p:spPr>
            <a:xfrm>
              <a:off x="7770958" y="3351032"/>
              <a:ext cx="260381" cy="281466"/>
            </a:xfrm>
            <a:custGeom>
              <a:avLst/>
              <a:gdLst>
                <a:gd name="connsiteX0" fmla="*/ 318461 w 1071287"/>
                <a:gd name="connsiteY0" fmla="*/ 217133 h 1158042"/>
                <a:gd name="connsiteX1" fmla="*/ 536173 w 1071287"/>
                <a:gd name="connsiteY1" fmla="*/ 0 h 1158042"/>
                <a:gd name="connsiteX2" fmla="*/ 753305 w 1071287"/>
                <a:gd name="connsiteY2" fmla="*/ 217133 h 1158042"/>
                <a:gd name="connsiteX3" fmla="*/ 579599 w 1071287"/>
                <a:gd name="connsiteY3" fmla="*/ 430212 h 1158042"/>
                <a:gd name="connsiteX4" fmla="*/ 579599 w 1071287"/>
                <a:gd name="connsiteY4" fmla="*/ 550069 h 1158042"/>
                <a:gd name="connsiteX5" fmla="*/ 767781 w 1071287"/>
                <a:gd name="connsiteY5" fmla="*/ 550069 h 1158042"/>
                <a:gd name="connsiteX6" fmla="*/ 898060 w 1071287"/>
                <a:gd name="connsiteY6" fmla="*/ 680349 h 1158042"/>
                <a:gd name="connsiteX7" fmla="*/ 898060 w 1071287"/>
                <a:gd name="connsiteY7" fmla="*/ 680349 h 1158042"/>
                <a:gd name="connsiteX8" fmla="*/ 898060 w 1071287"/>
                <a:gd name="connsiteY8" fmla="*/ 727828 h 1158042"/>
                <a:gd name="connsiteX9" fmla="*/ 1066555 w 1071287"/>
                <a:gd name="connsiteY9" fmla="*/ 984913 h 1158042"/>
                <a:gd name="connsiteX10" fmla="*/ 854634 w 1071287"/>
                <a:gd name="connsiteY10" fmla="*/ 1158040 h 1158042"/>
                <a:gd name="connsiteX11" fmla="*/ 636922 w 1071287"/>
                <a:gd name="connsiteY11" fmla="*/ 940908 h 1158042"/>
                <a:gd name="connsiteX12" fmla="*/ 811207 w 1071287"/>
                <a:gd name="connsiteY12" fmla="*/ 727828 h 1158042"/>
                <a:gd name="connsiteX13" fmla="*/ 811207 w 1071287"/>
                <a:gd name="connsiteY13" fmla="*/ 680349 h 1158042"/>
                <a:gd name="connsiteX14" fmla="*/ 767781 w 1071287"/>
                <a:gd name="connsiteY14" fmla="*/ 636922 h 1158042"/>
                <a:gd name="connsiteX15" fmla="*/ 304565 w 1071287"/>
                <a:gd name="connsiteY15" fmla="*/ 636922 h 1158042"/>
                <a:gd name="connsiteX16" fmla="*/ 261138 w 1071287"/>
                <a:gd name="connsiteY16" fmla="*/ 680349 h 1158042"/>
                <a:gd name="connsiteX17" fmla="*/ 261138 w 1071287"/>
                <a:gd name="connsiteY17" fmla="*/ 727828 h 1158042"/>
                <a:gd name="connsiteX18" fmla="*/ 429633 w 1071287"/>
                <a:gd name="connsiteY18" fmla="*/ 984913 h 1158042"/>
                <a:gd name="connsiteX19" fmla="*/ 217712 w 1071287"/>
                <a:gd name="connsiteY19" fmla="*/ 1158040 h 1158042"/>
                <a:gd name="connsiteX20" fmla="*/ 0 w 1071287"/>
                <a:gd name="connsiteY20" fmla="*/ 941487 h 1158042"/>
                <a:gd name="connsiteX21" fmla="*/ 174285 w 1071287"/>
                <a:gd name="connsiteY21" fmla="*/ 728407 h 1158042"/>
                <a:gd name="connsiteX22" fmla="*/ 174285 w 1071287"/>
                <a:gd name="connsiteY22" fmla="*/ 680928 h 1158042"/>
                <a:gd name="connsiteX23" fmla="*/ 304565 w 1071287"/>
                <a:gd name="connsiteY23" fmla="*/ 550648 h 1158042"/>
                <a:gd name="connsiteX24" fmla="*/ 492746 w 1071287"/>
                <a:gd name="connsiteY24" fmla="*/ 550648 h 1158042"/>
                <a:gd name="connsiteX25" fmla="*/ 492746 w 1071287"/>
                <a:gd name="connsiteY25" fmla="*/ 430791 h 1158042"/>
                <a:gd name="connsiteX26" fmla="*/ 319040 w 1071287"/>
                <a:gd name="connsiteY26" fmla="*/ 217712 h 1158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71287" h="1158042">
                  <a:moveTo>
                    <a:pt x="318461" y="217133"/>
                  </a:moveTo>
                  <a:cubicBezTo>
                    <a:pt x="318461" y="97275"/>
                    <a:pt x="415736" y="0"/>
                    <a:pt x="536173" y="0"/>
                  </a:cubicBezTo>
                  <a:cubicBezTo>
                    <a:pt x="656030" y="0"/>
                    <a:pt x="753305" y="97275"/>
                    <a:pt x="753305" y="217133"/>
                  </a:cubicBezTo>
                  <a:cubicBezTo>
                    <a:pt x="753305" y="320198"/>
                    <a:pt x="680349" y="409367"/>
                    <a:pt x="579599" y="430212"/>
                  </a:cubicBezTo>
                  <a:lnTo>
                    <a:pt x="579599" y="550069"/>
                  </a:lnTo>
                  <a:lnTo>
                    <a:pt x="767781" y="550069"/>
                  </a:lnTo>
                  <a:cubicBezTo>
                    <a:pt x="839579" y="550069"/>
                    <a:pt x="898060" y="608550"/>
                    <a:pt x="898060" y="680349"/>
                  </a:cubicBezTo>
                  <a:lnTo>
                    <a:pt x="898060" y="680349"/>
                  </a:lnTo>
                  <a:lnTo>
                    <a:pt x="898060" y="727828"/>
                  </a:lnTo>
                  <a:cubicBezTo>
                    <a:pt x="1015601" y="752147"/>
                    <a:pt x="1091453" y="867372"/>
                    <a:pt x="1066555" y="984913"/>
                  </a:cubicBezTo>
                  <a:cubicBezTo>
                    <a:pt x="1045710" y="1085663"/>
                    <a:pt x="957120" y="1158040"/>
                    <a:pt x="854634" y="1158040"/>
                  </a:cubicBezTo>
                  <a:cubicBezTo>
                    <a:pt x="734776" y="1158040"/>
                    <a:pt x="637501" y="1061344"/>
                    <a:pt x="636922" y="940908"/>
                  </a:cubicBezTo>
                  <a:cubicBezTo>
                    <a:pt x="636922" y="837263"/>
                    <a:pt x="709300" y="748094"/>
                    <a:pt x="811207" y="727828"/>
                  </a:cubicBezTo>
                  <a:lnTo>
                    <a:pt x="811207" y="680349"/>
                  </a:lnTo>
                  <a:cubicBezTo>
                    <a:pt x="811207" y="656609"/>
                    <a:pt x="791520" y="636922"/>
                    <a:pt x="767781" y="636922"/>
                  </a:cubicBezTo>
                  <a:lnTo>
                    <a:pt x="304565" y="636922"/>
                  </a:lnTo>
                  <a:cubicBezTo>
                    <a:pt x="280825" y="636922"/>
                    <a:pt x="261138" y="656609"/>
                    <a:pt x="261138" y="680349"/>
                  </a:cubicBezTo>
                  <a:lnTo>
                    <a:pt x="261138" y="727828"/>
                  </a:lnTo>
                  <a:cubicBezTo>
                    <a:pt x="378679" y="752147"/>
                    <a:pt x="454531" y="867372"/>
                    <a:pt x="429633" y="984913"/>
                  </a:cubicBezTo>
                  <a:cubicBezTo>
                    <a:pt x="408788" y="1085663"/>
                    <a:pt x="320198" y="1158040"/>
                    <a:pt x="217712" y="1158040"/>
                  </a:cubicBezTo>
                  <a:cubicBezTo>
                    <a:pt x="97854" y="1158619"/>
                    <a:pt x="0" y="1061344"/>
                    <a:pt x="0" y="941487"/>
                  </a:cubicBezTo>
                  <a:cubicBezTo>
                    <a:pt x="0" y="837842"/>
                    <a:pt x="72378" y="748673"/>
                    <a:pt x="174285" y="728407"/>
                  </a:cubicBezTo>
                  <a:lnTo>
                    <a:pt x="174285" y="680928"/>
                  </a:lnTo>
                  <a:cubicBezTo>
                    <a:pt x="174285" y="609129"/>
                    <a:pt x="232766" y="550648"/>
                    <a:pt x="304565" y="550648"/>
                  </a:cubicBezTo>
                  <a:lnTo>
                    <a:pt x="492746" y="550648"/>
                  </a:lnTo>
                  <a:lnTo>
                    <a:pt x="492746" y="430791"/>
                  </a:lnTo>
                  <a:cubicBezTo>
                    <a:pt x="391418" y="409946"/>
                    <a:pt x="319040" y="321356"/>
                    <a:pt x="319040" y="217712"/>
                  </a:cubicBezTo>
                  <a:close/>
                </a:path>
              </a:pathLst>
            </a:custGeom>
            <a:solidFill>
              <a:srgbClr val="F4F3F5"/>
            </a:solidFill>
            <a:ln w="11579" cap="flat">
              <a:noFill/>
              <a:prstDash val="solid"/>
              <a:miter/>
            </a:ln>
            <a:effectLst/>
          </p:spPr>
          <p:txBody>
            <a:bodyPr rot="0" spcFirstLastPara="0" vertOverflow="overflow" horzOverflow="overflow" vert="horz" wrap="square" lIns="77410" tIns="38705" rIns="77410" bIns="38705" numCol="1" spcCol="0" rtlCol="0" fromWordArt="0" anchor="ctr" anchorCtr="0" forceAA="0" compatLnSpc="1">
              <a:prstTxWarp prst="textNoShape">
                <a:avLst/>
              </a:prstTxWarp>
              <a:noAutofit/>
            </a:bodyPr>
            <a:lstStyle/>
            <a:p>
              <a:pPr marL="0" marR="0" lvl="0" indent="0" algn="l" defTabSz="607656" rtl="0" eaLnBrk="1" fontAlgn="auto" latinLnBrk="0" hangingPunct="1">
                <a:lnSpc>
                  <a:spcPct val="100000"/>
                </a:lnSpc>
                <a:spcBef>
                  <a:spcPts val="0"/>
                </a:spcBef>
                <a:spcAft>
                  <a:spcPts val="0"/>
                </a:spcAft>
                <a:buClrTx/>
                <a:buSzTx/>
                <a:buFontTx/>
                <a:buNone/>
                <a:tabLst/>
                <a:defRPr/>
              </a:pPr>
              <a:endParaRPr kumimoji="0" lang="en-US" sz="500" b="1" i="0" u="none" strike="noStrike" kern="1200" cap="none" spc="0" normalizeH="0" baseline="0" noProof="0">
                <a:ln>
                  <a:noFill/>
                </a:ln>
                <a:solidFill>
                  <a:srgbClr val="000000"/>
                </a:solidFill>
                <a:effectLst/>
                <a:uLnTx/>
                <a:uFillTx/>
                <a:latin typeface="Segoe UI Variable Display Semib" pitchFamily="2" charset="0"/>
                <a:ea typeface="+mn-ea"/>
                <a:cs typeface="Segoe Sans Display Semibold" pitchFamily="2" charset="0"/>
              </a:endParaRPr>
            </a:p>
          </p:txBody>
        </p:sp>
        <p:sp>
          <p:nvSpPr>
            <p:cNvPr id="137" name="Graphic 82">
              <a:extLst>
                <a:ext uri="{FF2B5EF4-FFF2-40B4-BE49-F238E27FC236}">
                  <a16:creationId xmlns:a16="http://schemas.microsoft.com/office/drawing/2014/main" id="{BC827827-8472-4CDD-F621-B84B4EED67A1}"/>
                </a:ext>
              </a:extLst>
            </p:cNvPr>
            <p:cNvSpPr>
              <a:spLocks noChangeAspect="1"/>
            </p:cNvSpPr>
            <p:nvPr/>
          </p:nvSpPr>
          <p:spPr>
            <a:xfrm>
              <a:off x="9908170" y="2013069"/>
              <a:ext cx="182909" cy="197721"/>
            </a:xfrm>
            <a:custGeom>
              <a:avLst/>
              <a:gdLst>
                <a:gd name="connsiteX0" fmla="*/ 318461 w 1071287"/>
                <a:gd name="connsiteY0" fmla="*/ 217133 h 1158042"/>
                <a:gd name="connsiteX1" fmla="*/ 536173 w 1071287"/>
                <a:gd name="connsiteY1" fmla="*/ 0 h 1158042"/>
                <a:gd name="connsiteX2" fmla="*/ 753305 w 1071287"/>
                <a:gd name="connsiteY2" fmla="*/ 217133 h 1158042"/>
                <a:gd name="connsiteX3" fmla="*/ 579599 w 1071287"/>
                <a:gd name="connsiteY3" fmla="*/ 430212 h 1158042"/>
                <a:gd name="connsiteX4" fmla="*/ 579599 w 1071287"/>
                <a:gd name="connsiteY4" fmla="*/ 550069 h 1158042"/>
                <a:gd name="connsiteX5" fmla="*/ 767781 w 1071287"/>
                <a:gd name="connsiteY5" fmla="*/ 550069 h 1158042"/>
                <a:gd name="connsiteX6" fmla="*/ 898060 w 1071287"/>
                <a:gd name="connsiteY6" fmla="*/ 680349 h 1158042"/>
                <a:gd name="connsiteX7" fmla="*/ 898060 w 1071287"/>
                <a:gd name="connsiteY7" fmla="*/ 680349 h 1158042"/>
                <a:gd name="connsiteX8" fmla="*/ 898060 w 1071287"/>
                <a:gd name="connsiteY8" fmla="*/ 727828 h 1158042"/>
                <a:gd name="connsiteX9" fmla="*/ 1066555 w 1071287"/>
                <a:gd name="connsiteY9" fmla="*/ 984913 h 1158042"/>
                <a:gd name="connsiteX10" fmla="*/ 854634 w 1071287"/>
                <a:gd name="connsiteY10" fmla="*/ 1158040 h 1158042"/>
                <a:gd name="connsiteX11" fmla="*/ 636922 w 1071287"/>
                <a:gd name="connsiteY11" fmla="*/ 940908 h 1158042"/>
                <a:gd name="connsiteX12" fmla="*/ 811207 w 1071287"/>
                <a:gd name="connsiteY12" fmla="*/ 727828 h 1158042"/>
                <a:gd name="connsiteX13" fmla="*/ 811207 w 1071287"/>
                <a:gd name="connsiteY13" fmla="*/ 680349 h 1158042"/>
                <a:gd name="connsiteX14" fmla="*/ 767781 w 1071287"/>
                <a:gd name="connsiteY14" fmla="*/ 636922 h 1158042"/>
                <a:gd name="connsiteX15" fmla="*/ 304565 w 1071287"/>
                <a:gd name="connsiteY15" fmla="*/ 636922 h 1158042"/>
                <a:gd name="connsiteX16" fmla="*/ 261138 w 1071287"/>
                <a:gd name="connsiteY16" fmla="*/ 680349 h 1158042"/>
                <a:gd name="connsiteX17" fmla="*/ 261138 w 1071287"/>
                <a:gd name="connsiteY17" fmla="*/ 727828 h 1158042"/>
                <a:gd name="connsiteX18" fmla="*/ 429633 w 1071287"/>
                <a:gd name="connsiteY18" fmla="*/ 984913 h 1158042"/>
                <a:gd name="connsiteX19" fmla="*/ 217712 w 1071287"/>
                <a:gd name="connsiteY19" fmla="*/ 1158040 h 1158042"/>
                <a:gd name="connsiteX20" fmla="*/ 0 w 1071287"/>
                <a:gd name="connsiteY20" fmla="*/ 941487 h 1158042"/>
                <a:gd name="connsiteX21" fmla="*/ 174285 w 1071287"/>
                <a:gd name="connsiteY21" fmla="*/ 728407 h 1158042"/>
                <a:gd name="connsiteX22" fmla="*/ 174285 w 1071287"/>
                <a:gd name="connsiteY22" fmla="*/ 680928 h 1158042"/>
                <a:gd name="connsiteX23" fmla="*/ 304565 w 1071287"/>
                <a:gd name="connsiteY23" fmla="*/ 550648 h 1158042"/>
                <a:gd name="connsiteX24" fmla="*/ 492746 w 1071287"/>
                <a:gd name="connsiteY24" fmla="*/ 550648 h 1158042"/>
                <a:gd name="connsiteX25" fmla="*/ 492746 w 1071287"/>
                <a:gd name="connsiteY25" fmla="*/ 430791 h 1158042"/>
                <a:gd name="connsiteX26" fmla="*/ 319040 w 1071287"/>
                <a:gd name="connsiteY26" fmla="*/ 217712 h 1158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71287" h="1158042">
                  <a:moveTo>
                    <a:pt x="318461" y="217133"/>
                  </a:moveTo>
                  <a:cubicBezTo>
                    <a:pt x="318461" y="97275"/>
                    <a:pt x="415736" y="0"/>
                    <a:pt x="536173" y="0"/>
                  </a:cubicBezTo>
                  <a:cubicBezTo>
                    <a:pt x="656030" y="0"/>
                    <a:pt x="753305" y="97275"/>
                    <a:pt x="753305" y="217133"/>
                  </a:cubicBezTo>
                  <a:cubicBezTo>
                    <a:pt x="753305" y="320198"/>
                    <a:pt x="680349" y="409367"/>
                    <a:pt x="579599" y="430212"/>
                  </a:cubicBezTo>
                  <a:lnTo>
                    <a:pt x="579599" y="550069"/>
                  </a:lnTo>
                  <a:lnTo>
                    <a:pt x="767781" y="550069"/>
                  </a:lnTo>
                  <a:cubicBezTo>
                    <a:pt x="839579" y="550069"/>
                    <a:pt x="898060" y="608550"/>
                    <a:pt x="898060" y="680349"/>
                  </a:cubicBezTo>
                  <a:lnTo>
                    <a:pt x="898060" y="680349"/>
                  </a:lnTo>
                  <a:lnTo>
                    <a:pt x="898060" y="727828"/>
                  </a:lnTo>
                  <a:cubicBezTo>
                    <a:pt x="1015601" y="752147"/>
                    <a:pt x="1091453" y="867372"/>
                    <a:pt x="1066555" y="984913"/>
                  </a:cubicBezTo>
                  <a:cubicBezTo>
                    <a:pt x="1045710" y="1085663"/>
                    <a:pt x="957120" y="1158040"/>
                    <a:pt x="854634" y="1158040"/>
                  </a:cubicBezTo>
                  <a:cubicBezTo>
                    <a:pt x="734776" y="1158040"/>
                    <a:pt x="637501" y="1061344"/>
                    <a:pt x="636922" y="940908"/>
                  </a:cubicBezTo>
                  <a:cubicBezTo>
                    <a:pt x="636922" y="837263"/>
                    <a:pt x="709300" y="748094"/>
                    <a:pt x="811207" y="727828"/>
                  </a:cubicBezTo>
                  <a:lnTo>
                    <a:pt x="811207" y="680349"/>
                  </a:lnTo>
                  <a:cubicBezTo>
                    <a:pt x="811207" y="656609"/>
                    <a:pt x="791520" y="636922"/>
                    <a:pt x="767781" y="636922"/>
                  </a:cubicBezTo>
                  <a:lnTo>
                    <a:pt x="304565" y="636922"/>
                  </a:lnTo>
                  <a:cubicBezTo>
                    <a:pt x="280825" y="636922"/>
                    <a:pt x="261138" y="656609"/>
                    <a:pt x="261138" y="680349"/>
                  </a:cubicBezTo>
                  <a:lnTo>
                    <a:pt x="261138" y="727828"/>
                  </a:lnTo>
                  <a:cubicBezTo>
                    <a:pt x="378679" y="752147"/>
                    <a:pt x="454531" y="867372"/>
                    <a:pt x="429633" y="984913"/>
                  </a:cubicBezTo>
                  <a:cubicBezTo>
                    <a:pt x="408788" y="1085663"/>
                    <a:pt x="320198" y="1158040"/>
                    <a:pt x="217712" y="1158040"/>
                  </a:cubicBezTo>
                  <a:cubicBezTo>
                    <a:pt x="97854" y="1158619"/>
                    <a:pt x="0" y="1061344"/>
                    <a:pt x="0" y="941487"/>
                  </a:cubicBezTo>
                  <a:cubicBezTo>
                    <a:pt x="0" y="837842"/>
                    <a:pt x="72378" y="748673"/>
                    <a:pt x="174285" y="728407"/>
                  </a:cubicBezTo>
                  <a:lnTo>
                    <a:pt x="174285" y="680928"/>
                  </a:lnTo>
                  <a:cubicBezTo>
                    <a:pt x="174285" y="609129"/>
                    <a:pt x="232766" y="550648"/>
                    <a:pt x="304565" y="550648"/>
                  </a:cubicBezTo>
                  <a:lnTo>
                    <a:pt x="492746" y="550648"/>
                  </a:lnTo>
                  <a:lnTo>
                    <a:pt x="492746" y="430791"/>
                  </a:lnTo>
                  <a:cubicBezTo>
                    <a:pt x="391418" y="409946"/>
                    <a:pt x="319040" y="321356"/>
                    <a:pt x="319040" y="217712"/>
                  </a:cubicBezTo>
                  <a:close/>
                </a:path>
              </a:pathLst>
            </a:custGeom>
            <a:solidFill>
              <a:srgbClr val="F4F3F5"/>
            </a:solidFill>
            <a:ln w="11579" cap="flat">
              <a:noFill/>
              <a:prstDash val="solid"/>
              <a:miter/>
            </a:ln>
            <a:effectLst/>
          </p:spPr>
          <p:txBody>
            <a:bodyPr rot="0" spcFirstLastPara="0" vertOverflow="overflow" horzOverflow="overflow" vert="horz" wrap="square" lIns="77410" tIns="38705" rIns="77410" bIns="38705" numCol="1" spcCol="0" rtlCol="0" fromWordArt="0" anchor="ctr" anchorCtr="0" forceAA="0" compatLnSpc="1">
              <a:prstTxWarp prst="textNoShape">
                <a:avLst/>
              </a:prstTxWarp>
              <a:noAutofit/>
            </a:bodyPr>
            <a:lstStyle/>
            <a:p>
              <a:pPr marL="0" marR="0" lvl="0" indent="0" algn="l" defTabSz="607656" rtl="0" eaLnBrk="1" fontAlgn="auto" latinLnBrk="0" hangingPunct="1">
                <a:lnSpc>
                  <a:spcPct val="100000"/>
                </a:lnSpc>
                <a:spcBef>
                  <a:spcPts val="0"/>
                </a:spcBef>
                <a:spcAft>
                  <a:spcPts val="0"/>
                </a:spcAft>
                <a:buClrTx/>
                <a:buSzTx/>
                <a:buFontTx/>
                <a:buNone/>
                <a:tabLst/>
                <a:defRPr/>
              </a:pPr>
              <a:endParaRPr kumimoji="0" lang="en-US" sz="500" b="1" i="0" u="none" strike="noStrike" kern="1200" cap="none" spc="0" normalizeH="0" baseline="0" noProof="0">
                <a:ln>
                  <a:noFill/>
                </a:ln>
                <a:solidFill>
                  <a:srgbClr val="000000"/>
                </a:solidFill>
                <a:effectLst/>
                <a:uLnTx/>
                <a:uFillTx/>
                <a:latin typeface="Segoe UI Variable Display Semib" pitchFamily="2" charset="0"/>
                <a:ea typeface="+mn-ea"/>
                <a:cs typeface="Segoe Sans Display Semibold" pitchFamily="2" charset="0"/>
              </a:endParaRPr>
            </a:p>
          </p:txBody>
        </p:sp>
        <p:sp>
          <p:nvSpPr>
            <p:cNvPr id="140" name="Graphic 82">
              <a:extLst>
                <a:ext uri="{FF2B5EF4-FFF2-40B4-BE49-F238E27FC236}">
                  <a16:creationId xmlns:a16="http://schemas.microsoft.com/office/drawing/2014/main" id="{45F52CFB-1125-9454-92BF-A5505754B095}"/>
                </a:ext>
              </a:extLst>
            </p:cNvPr>
            <p:cNvSpPr>
              <a:spLocks noChangeAspect="1"/>
            </p:cNvSpPr>
            <p:nvPr/>
          </p:nvSpPr>
          <p:spPr>
            <a:xfrm>
              <a:off x="7893034" y="1866800"/>
              <a:ext cx="182909" cy="197721"/>
            </a:xfrm>
            <a:custGeom>
              <a:avLst/>
              <a:gdLst>
                <a:gd name="connsiteX0" fmla="*/ 318461 w 1071287"/>
                <a:gd name="connsiteY0" fmla="*/ 217133 h 1158042"/>
                <a:gd name="connsiteX1" fmla="*/ 536173 w 1071287"/>
                <a:gd name="connsiteY1" fmla="*/ 0 h 1158042"/>
                <a:gd name="connsiteX2" fmla="*/ 753305 w 1071287"/>
                <a:gd name="connsiteY2" fmla="*/ 217133 h 1158042"/>
                <a:gd name="connsiteX3" fmla="*/ 579599 w 1071287"/>
                <a:gd name="connsiteY3" fmla="*/ 430212 h 1158042"/>
                <a:gd name="connsiteX4" fmla="*/ 579599 w 1071287"/>
                <a:gd name="connsiteY4" fmla="*/ 550069 h 1158042"/>
                <a:gd name="connsiteX5" fmla="*/ 767781 w 1071287"/>
                <a:gd name="connsiteY5" fmla="*/ 550069 h 1158042"/>
                <a:gd name="connsiteX6" fmla="*/ 898060 w 1071287"/>
                <a:gd name="connsiteY6" fmla="*/ 680349 h 1158042"/>
                <a:gd name="connsiteX7" fmla="*/ 898060 w 1071287"/>
                <a:gd name="connsiteY7" fmla="*/ 680349 h 1158042"/>
                <a:gd name="connsiteX8" fmla="*/ 898060 w 1071287"/>
                <a:gd name="connsiteY8" fmla="*/ 727828 h 1158042"/>
                <a:gd name="connsiteX9" fmla="*/ 1066555 w 1071287"/>
                <a:gd name="connsiteY9" fmla="*/ 984913 h 1158042"/>
                <a:gd name="connsiteX10" fmla="*/ 854634 w 1071287"/>
                <a:gd name="connsiteY10" fmla="*/ 1158040 h 1158042"/>
                <a:gd name="connsiteX11" fmla="*/ 636922 w 1071287"/>
                <a:gd name="connsiteY11" fmla="*/ 940908 h 1158042"/>
                <a:gd name="connsiteX12" fmla="*/ 811207 w 1071287"/>
                <a:gd name="connsiteY12" fmla="*/ 727828 h 1158042"/>
                <a:gd name="connsiteX13" fmla="*/ 811207 w 1071287"/>
                <a:gd name="connsiteY13" fmla="*/ 680349 h 1158042"/>
                <a:gd name="connsiteX14" fmla="*/ 767781 w 1071287"/>
                <a:gd name="connsiteY14" fmla="*/ 636922 h 1158042"/>
                <a:gd name="connsiteX15" fmla="*/ 304565 w 1071287"/>
                <a:gd name="connsiteY15" fmla="*/ 636922 h 1158042"/>
                <a:gd name="connsiteX16" fmla="*/ 261138 w 1071287"/>
                <a:gd name="connsiteY16" fmla="*/ 680349 h 1158042"/>
                <a:gd name="connsiteX17" fmla="*/ 261138 w 1071287"/>
                <a:gd name="connsiteY17" fmla="*/ 727828 h 1158042"/>
                <a:gd name="connsiteX18" fmla="*/ 429633 w 1071287"/>
                <a:gd name="connsiteY18" fmla="*/ 984913 h 1158042"/>
                <a:gd name="connsiteX19" fmla="*/ 217712 w 1071287"/>
                <a:gd name="connsiteY19" fmla="*/ 1158040 h 1158042"/>
                <a:gd name="connsiteX20" fmla="*/ 0 w 1071287"/>
                <a:gd name="connsiteY20" fmla="*/ 941487 h 1158042"/>
                <a:gd name="connsiteX21" fmla="*/ 174285 w 1071287"/>
                <a:gd name="connsiteY21" fmla="*/ 728407 h 1158042"/>
                <a:gd name="connsiteX22" fmla="*/ 174285 w 1071287"/>
                <a:gd name="connsiteY22" fmla="*/ 680928 h 1158042"/>
                <a:gd name="connsiteX23" fmla="*/ 304565 w 1071287"/>
                <a:gd name="connsiteY23" fmla="*/ 550648 h 1158042"/>
                <a:gd name="connsiteX24" fmla="*/ 492746 w 1071287"/>
                <a:gd name="connsiteY24" fmla="*/ 550648 h 1158042"/>
                <a:gd name="connsiteX25" fmla="*/ 492746 w 1071287"/>
                <a:gd name="connsiteY25" fmla="*/ 430791 h 1158042"/>
                <a:gd name="connsiteX26" fmla="*/ 319040 w 1071287"/>
                <a:gd name="connsiteY26" fmla="*/ 217712 h 1158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71287" h="1158042">
                  <a:moveTo>
                    <a:pt x="318461" y="217133"/>
                  </a:moveTo>
                  <a:cubicBezTo>
                    <a:pt x="318461" y="97275"/>
                    <a:pt x="415736" y="0"/>
                    <a:pt x="536173" y="0"/>
                  </a:cubicBezTo>
                  <a:cubicBezTo>
                    <a:pt x="656030" y="0"/>
                    <a:pt x="753305" y="97275"/>
                    <a:pt x="753305" y="217133"/>
                  </a:cubicBezTo>
                  <a:cubicBezTo>
                    <a:pt x="753305" y="320198"/>
                    <a:pt x="680349" y="409367"/>
                    <a:pt x="579599" y="430212"/>
                  </a:cubicBezTo>
                  <a:lnTo>
                    <a:pt x="579599" y="550069"/>
                  </a:lnTo>
                  <a:lnTo>
                    <a:pt x="767781" y="550069"/>
                  </a:lnTo>
                  <a:cubicBezTo>
                    <a:pt x="839579" y="550069"/>
                    <a:pt x="898060" y="608550"/>
                    <a:pt x="898060" y="680349"/>
                  </a:cubicBezTo>
                  <a:lnTo>
                    <a:pt x="898060" y="680349"/>
                  </a:lnTo>
                  <a:lnTo>
                    <a:pt x="898060" y="727828"/>
                  </a:lnTo>
                  <a:cubicBezTo>
                    <a:pt x="1015601" y="752147"/>
                    <a:pt x="1091453" y="867372"/>
                    <a:pt x="1066555" y="984913"/>
                  </a:cubicBezTo>
                  <a:cubicBezTo>
                    <a:pt x="1045710" y="1085663"/>
                    <a:pt x="957120" y="1158040"/>
                    <a:pt x="854634" y="1158040"/>
                  </a:cubicBezTo>
                  <a:cubicBezTo>
                    <a:pt x="734776" y="1158040"/>
                    <a:pt x="637501" y="1061344"/>
                    <a:pt x="636922" y="940908"/>
                  </a:cubicBezTo>
                  <a:cubicBezTo>
                    <a:pt x="636922" y="837263"/>
                    <a:pt x="709300" y="748094"/>
                    <a:pt x="811207" y="727828"/>
                  </a:cubicBezTo>
                  <a:lnTo>
                    <a:pt x="811207" y="680349"/>
                  </a:lnTo>
                  <a:cubicBezTo>
                    <a:pt x="811207" y="656609"/>
                    <a:pt x="791520" y="636922"/>
                    <a:pt x="767781" y="636922"/>
                  </a:cubicBezTo>
                  <a:lnTo>
                    <a:pt x="304565" y="636922"/>
                  </a:lnTo>
                  <a:cubicBezTo>
                    <a:pt x="280825" y="636922"/>
                    <a:pt x="261138" y="656609"/>
                    <a:pt x="261138" y="680349"/>
                  </a:cubicBezTo>
                  <a:lnTo>
                    <a:pt x="261138" y="727828"/>
                  </a:lnTo>
                  <a:cubicBezTo>
                    <a:pt x="378679" y="752147"/>
                    <a:pt x="454531" y="867372"/>
                    <a:pt x="429633" y="984913"/>
                  </a:cubicBezTo>
                  <a:cubicBezTo>
                    <a:pt x="408788" y="1085663"/>
                    <a:pt x="320198" y="1158040"/>
                    <a:pt x="217712" y="1158040"/>
                  </a:cubicBezTo>
                  <a:cubicBezTo>
                    <a:pt x="97854" y="1158619"/>
                    <a:pt x="0" y="1061344"/>
                    <a:pt x="0" y="941487"/>
                  </a:cubicBezTo>
                  <a:cubicBezTo>
                    <a:pt x="0" y="837842"/>
                    <a:pt x="72378" y="748673"/>
                    <a:pt x="174285" y="728407"/>
                  </a:cubicBezTo>
                  <a:lnTo>
                    <a:pt x="174285" y="680928"/>
                  </a:lnTo>
                  <a:cubicBezTo>
                    <a:pt x="174285" y="609129"/>
                    <a:pt x="232766" y="550648"/>
                    <a:pt x="304565" y="550648"/>
                  </a:cubicBezTo>
                  <a:lnTo>
                    <a:pt x="492746" y="550648"/>
                  </a:lnTo>
                  <a:lnTo>
                    <a:pt x="492746" y="430791"/>
                  </a:lnTo>
                  <a:cubicBezTo>
                    <a:pt x="391418" y="409946"/>
                    <a:pt x="319040" y="321356"/>
                    <a:pt x="319040" y="217712"/>
                  </a:cubicBezTo>
                  <a:close/>
                </a:path>
              </a:pathLst>
            </a:custGeom>
            <a:solidFill>
              <a:srgbClr val="F4F3F5"/>
            </a:solidFill>
            <a:ln w="11579" cap="flat">
              <a:noFill/>
              <a:prstDash val="solid"/>
              <a:miter/>
            </a:ln>
            <a:effectLst/>
          </p:spPr>
          <p:txBody>
            <a:bodyPr rot="0" spcFirstLastPara="0" vertOverflow="overflow" horzOverflow="overflow" vert="horz" wrap="square" lIns="77410" tIns="38705" rIns="77410" bIns="38705" numCol="1" spcCol="0" rtlCol="0" fromWordArt="0" anchor="ctr" anchorCtr="0" forceAA="0" compatLnSpc="1">
              <a:prstTxWarp prst="textNoShape">
                <a:avLst/>
              </a:prstTxWarp>
              <a:noAutofit/>
            </a:bodyPr>
            <a:lstStyle/>
            <a:p>
              <a:pPr marL="0" marR="0" lvl="0" indent="0" algn="l" defTabSz="607656" rtl="0" eaLnBrk="1" fontAlgn="auto" latinLnBrk="0" hangingPunct="1">
                <a:lnSpc>
                  <a:spcPct val="100000"/>
                </a:lnSpc>
                <a:spcBef>
                  <a:spcPts val="0"/>
                </a:spcBef>
                <a:spcAft>
                  <a:spcPts val="0"/>
                </a:spcAft>
                <a:buClrTx/>
                <a:buSzTx/>
                <a:buFontTx/>
                <a:buNone/>
                <a:tabLst/>
                <a:defRPr/>
              </a:pPr>
              <a:endParaRPr kumimoji="0" lang="en-US" sz="500" b="1" i="0" u="none" strike="noStrike" kern="1200" cap="none" spc="0" normalizeH="0" baseline="0" noProof="0">
                <a:ln>
                  <a:noFill/>
                </a:ln>
                <a:solidFill>
                  <a:srgbClr val="000000"/>
                </a:solidFill>
                <a:effectLst/>
                <a:uLnTx/>
                <a:uFillTx/>
                <a:latin typeface="Segoe UI Variable Display Semib" pitchFamily="2" charset="0"/>
                <a:ea typeface="+mn-ea"/>
                <a:cs typeface="Segoe Sans Display Semibold" pitchFamily="2" charset="0"/>
              </a:endParaRPr>
            </a:p>
          </p:txBody>
        </p:sp>
        <p:sp>
          <p:nvSpPr>
            <p:cNvPr id="143" name="Graphic 82">
              <a:extLst>
                <a:ext uri="{FF2B5EF4-FFF2-40B4-BE49-F238E27FC236}">
                  <a16:creationId xmlns:a16="http://schemas.microsoft.com/office/drawing/2014/main" id="{2904F0BA-2F69-CFE9-2DBE-19F87990392D}"/>
                </a:ext>
              </a:extLst>
            </p:cNvPr>
            <p:cNvSpPr>
              <a:spLocks noChangeAspect="1"/>
            </p:cNvSpPr>
            <p:nvPr/>
          </p:nvSpPr>
          <p:spPr>
            <a:xfrm>
              <a:off x="8923382" y="4610796"/>
              <a:ext cx="182909" cy="197721"/>
            </a:xfrm>
            <a:custGeom>
              <a:avLst/>
              <a:gdLst>
                <a:gd name="connsiteX0" fmla="*/ 318461 w 1071287"/>
                <a:gd name="connsiteY0" fmla="*/ 217133 h 1158042"/>
                <a:gd name="connsiteX1" fmla="*/ 536173 w 1071287"/>
                <a:gd name="connsiteY1" fmla="*/ 0 h 1158042"/>
                <a:gd name="connsiteX2" fmla="*/ 753305 w 1071287"/>
                <a:gd name="connsiteY2" fmla="*/ 217133 h 1158042"/>
                <a:gd name="connsiteX3" fmla="*/ 579599 w 1071287"/>
                <a:gd name="connsiteY3" fmla="*/ 430212 h 1158042"/>
                <a:gd name="connsiteX4" fmla="*/ 579599 w 1071287"/>
                <a:gd name="connsiteY4" fmla="*/ 550069 h 1158042"/>
                <a:gd name="connsiteX5" fmla="*/ 767781 w 1071287"/>
                <a:gd name="connsiteY5" fmla="*/ 550069 h 1158042"/>
                <a:gd name="connsiteX6" fmla="*/ 898060 w 1071287"/>
                <a:gd name="connsiteY6" fmla="*/ 680349 h 1158042"/>
                <a:gd name="connsiteX7" fmla="*/ 898060 w 1071287"/>
                <a:gd name="connsiteY7" fmla="*/ 680349 h 1158042"/>
                <a:gd name="connsiteX8" fmla="*/ 898060 w 1071287"/>
                <a:gd name="connsiteY8" fmla="*/ 727828 h 1158042"/>
                <a:gd name="connsiteX9" fmla="*/ 1066555 w 1071287"/>
                <a:gd name="connsiteY9" fmla="*/ 984913 h 1158042"/>
                <a:gd name="connsiteX10" fmla="*/ 854634 w 1071287"/>
                <a:gd name="connsiteY10" fmla="*/ 1158040 h 1158042"/>
                <a:gd name="connsiteX11" fmla="*/ 636922 w 1071287"/>
                <a:gd name="connsiteY11" fmla="*/ 940908 h 1158042"/>
                <a:gd name="connsiteX12" fmla="*/ 811207 w 1071287"/>
                <a:gd name="connsiteY12" fmla="*/ 727828 h 1158042"/>
                <a:gd name="connsiteX13" fmla="*/ 811207 w 1071287"/>
                <a:gd name="connsiteY13" fmla="*/ 680349 h 1158042"/>
                <a:gd name="connsiteX14" fmla="*/ 767781 w 1071287"/>
                <a:gd name="connsiteY14" fmla="*/ 636922 h 1158042"/>
                <a:gd name="connsiteX15" fmla="*/ 304565 w 1071287"/>
                <a:gd name="connsiteY15" fmla="*/ 636922 h 1158042"/>
                <a:gd name="connsiteX16" fmla="*/ 261138 w 1071287"/>
                <a:gd name="connsiteY16" fmla="*/ 680349 h 1158042"/>
                <a:gd name="connsiteX17" fmla="*/ 261138 w 1071287"/>
                <a:gd name="connsiteY17" fmla="*/ 727828 h 1158042"/>
                <a:gd name="connsiteX18" fmla="*/ 429633 w 1071287"/>
                <a:gd name="connsiteY18" fmla="*/ 984913 h 1158042"/>
                <a:gd name="connsiteX19" fmla="*/ 217712 w 1071287"/>
                <a:gd name="connsiteY19" fmla="*/ 1158040 h 1158042"/>
                <a:gd name="connsiteX20" fmla="*/ 0 w 1071287"/>
                <a:gd name="connsiteY20" fmla="*/ 941487 h 1158042"/>
                <a:gd name="connsiteX21" fmla="*/ 174285 w 1071287"/>
                <a:gd name="connsiteY21" fmla="*/ 728407 h 1158042"/>
                <a:gd name="connsiteX22" fmla="*/ 174285 w 1071287"/>
                <a:gd name="connsiteY22" fmla="*/ 680928 h 1158042"/>
                <a:gd name="connsiteX23" fmla="*/ 304565 w 1071287"/>
                <a:gd name="connsiteY23" fmla="*/ 550648 h 1158042"/>
                <a:gd name="connsiteX24" fmla="*/ 492746 w 1071287"/>
                <a:gd name="connsiteY24" fmla="*/ 550648 h 1158042"/>
                <a:gd name="connsiteX25" fmla="*/ 492746 w 1071287"/>
                <a:gd name="connsiteY25" fmla="*/ 430791 h 1158042"/>
                <a:gd name="connsiteX26" fmla="*/ 319040 w 1071287"/>
                <a:gd name="connsiteY26" fmla="*/ 217712 h 1158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71287" h="1158042">
                  <a:moveTo>
                    <a:pt x="318461" y="217133"/>
                  </a:moveTo>
                  <a:cubicBezTo>
                    <a:pt x="318461" y="97275"/>
                    <a:pt x="415736" y="0"/>
                    <a:pt x="536173" y="0"/>
                  </a:cubicBezTo>
                  <a:cubicBezTo>
                    <a:pt x="656030" y="0"/>
                    <a:pt x="753305" y="97275"/>
                    <a:pt x="753305" y="217133"/>
                  </a:cubicBezTo>
                  <a:cubicBezTo>
                    <a:pt x="753305" y="320198"/>
                    <a:pt x="680349" y="409367"/>
                    <a:pt x="579599" y="430212"/>
                  </a:cubicBezTo>
                  <a:lnTo>
                    <a:pt x="579599" y="550069"/>
                  </a:lnTo>
                  <a:lnTo>
                    <a:pt x="767781" y="550069"/>
                  </a:lnTo>
                  <a:cubicBezTo>
                    <a:pt x="839579" y="550069"/>
                    <a:pt x="898060" y="608550"/>
                    <a:pt x="898060" y="680349"/>
                  </a:cubicBezTo>
                  <a:lnTo>
                    <a:pt x="898060" y="680349"/>
                  </a:lnTo>
                  <a:lnTo>
                    <a:pt x="898060" y="727828"/>
                  </a:lnTo>
                  <a:cubicBezTo>
                    <a:pt x="1015601" y="752147"/>
                    <a:pt x="1091453" y="867372"/>
                    <a:pt x="1066555" y="984913"/>
                  </a:cubicBezTo>
                  <a:cubicBezTo>
                    <a:pt x="1045710" y="1085663"/>
                    <a:pt x="957120" y="1158040"/>
                    <a:pt x="854634" y="1158040"/>
                  </a:cubicBezTo>
                  <a:cubicBezTo>
                    <a:pt x="734776" y="1158040"/>
                    <a:pt x="637501" y="1061344"/>
                    <a:pt x="636922" y="940908"/>
                  </a:cubicBezTo>
                  <a:cubicBezTo>
                    <a:pt x="636922" y="837263"/>
                    <a:pt x="709300" y="748094"/>
                    <a:pt x="811207" y="727828"/>
                  </a:cubicBezTo>
                  <a:lnTo>
                    <a:pt x="811207" y="680349"/>
                  </a:lnTo>
                  <a:cubicBezTo>
                    <a:pt x="811207" y="656609"/>
                    <a:pt x="791520" y="636922"/>
                    <a:pt x="767781" y="636922"/>
                  </a:cubicBezTo>
                  <a:lnTo>
                    <a:pt x="304565" y="636922"/>
                  </a:lnTo>
                  <a:cubicBezTo>
                    <a:pt x="280825" y="636922"/>
                    <a:pt x="261138" y="656609"/>
                    <a:pt x="261138" y="680349"/>
                  </a:cubicBezTo>
                  <a:lnTo>
                    <a:pt x="261138" y="727828"/>
                  </a:lnTo>
                  <a:cubicBezTo>
                    <a:pt x="378679" y="752147"/>
                    <a:pt x="454531" y="867372"/>
                    <a:pt x="429633" y="984913"/>
                  </a:cubicBezTo>
                  <a:cubicBezTo>
                    <a:pt x="408788" y="1085663"/>
                    <a:pt x="320198" y="1158040"/>
                    <a:pt x="217712" y="1158040"/>
                  </a:cubicBezTo>
                  <a:cubicBezTo>
                    <a:pt x="97854" y="1158619"/>
                    <a:pt x="0" y="1061344"/>
                    <a:pt x="0" y="941487"/>
                  </a:cubicBezTo>
                  <a:cubicBezTo>
                    <a:pt x="0" y="837842"/>
                    <a:pt x="72378" y="748673"/>
                    <a:pt x="174285" y="728407"/>
                  </a:cubicBezTo>
                  <a:lnTo>
                    <a:pt x="174285" y="680928"/>
                  </a:lnTo>
                  <a:cubicBezTo>
                    <a:pt x="174285" y="609129"/>
                    <a:pt x="232766" y="550648"/>
                    <a:pt x="304565" y="550648"/>
                  </a:cubicBezTo>
                  <a:lnTo>
                    <a:pt x="492746" y="550648"/>
                  </a:lnTo>
                  <a:lnTo>
                    <a:pt x="492746" y="430791"/>
                  </a:lnTo>
                  <a:cubicBezTo>
                    <a:pt x="391418" y="409946"/>
                    <a:pt x="319040" y="321356"/>
                    <a:pt x="319040" y="217712"/>
                  </a:cubicBezTo>
                  <a:close/>
                </a:path>
              </a:pathLst>
            </a:custGeom>
            <a:solidFill>
              <a:srgbClr val="F4F3F5"/>
            </a:solidFill>
            <a:ln w="11579" cap="flat">
              <a:noFill/>
              <a:prstDash val="solid"/>
              <a:miter/>
            </a:ln>
            <a:effectLst/>
          </p:spPr>
          <p:txBody>
            <a:bodyPr rot="0" spcFirstLastPara="0" vertOverflow="overflow" horzOverflow="overflow" vert="horz" wrap="square" lIns="77410" tIns="38705" rIns="77410" bIns="38705" numCol="1" spcCol="0" rtlCol="0" fromWordArt="0" anchor="ctr" anchorCtr="0" forceAA="0" compatLnSpc="1">
              <a:prstTxWarp prst="textNoShape">
                <a:avLst/>
              </a:prstTxWarp>
              <a:noAutofit/>
            </a:bodyPr>
            <a:lstStyle/>
            <a:p>
              <a:pPr marL="0" marR="0" lvl="0" indent="0" algn="l" defTabSz="607656" rtl="0" eaLnBrk="1" fontAlgn="auto" latinLnBrk="0" hangingPunct="1">
                <a:lnSpc>
                  <a:spcPct val="100000"/>
                </a:lnSpc>
                <a:spcBef>
                  <a:spcPts val="0"/>
                </a:spcBef>
                <a:spcAft>
                  <a:spcPts val="0"/>
                </a:spcAft>
                <a:buClrTx/>
                <a:buSzTx/>
                <a:buFontTx/>
                <a:buNone/>
                <a:tabLst/>
                <a:defRPr/>
              </a:pPr>
              <a:endParaRPr kumimoji="0" lang="en-US" sz="500" b="1" i="0" u="none" strike="noStrike" kern="1200" cap="none" spc="0" normalizeH="0" baseline="0" noProof="0">
                <a:ln>
                  <a:noFill/>
                </a:ln>
                <a:solidFill>
                  <a:srgbClr val="000000"/>
                </a:solidFill>
                <a:effectLst/>
                <a:uLnTx/>
                <a:uFillTx/>
                <a:latin typeface="Segoe UI Variable Display Semib" pitchFamily="2" charset="0"/>
                <a:ea typeface="+mn-ea"/>
                <a:cs typeface="Segoe Sans Display Semibold" pitchFamily="2" charset="0"/>
              </a:endParaRPr>
            </a:p>
          </p:txBody>
        </p:sp>
        <p:sp>
          <p:nvSpPr>
            <p:cNvPr id="146" name="Graphic 82">
              <a:extLst>
                <a:ext uri="{FF2B5EF4-FFF2-40B4-BE49-F238E27FC236}">
                  <a16:creationId xmlns:a16="http://schemas.microsoft.com/office/drawing/2014/main" id="{313A4343-80E4-907C-BC36-E8276042B061}"/>
                </a:ext>
              </a:extLst>
            </p:cNvPr>
            <p:cNvSpPr>
              <a:spLocks noChangeAspect="1"/>
            </p:cNvSpPr>
            <p:nvPr/>
          </p:nvSpPr>
          <p:spPr>
            <a:xfrm>
              <a:off x="9684205" y="3609858"/>
              <a:ext cx="110012" cy="118920"/>
            </a:xfrm>
            <a:custGeom>
              <a:avLst/>
              <a:gdLst>
                <a:gd name="connsiteX0" fmla="*/ 318461 w 1071287"/>
                <a:gd name="connsiteY0" fmla="*/ 217133 h 1158042"/>
                <a:gd name="connsiteX1" fmla="*/ 536173 w 1071287"/>
                <a:gd name="connsiteY1" fmla="*/ 0 h 1158042"/>
                <a:gd name="connsiteX2" fmla="*/ 753305 w 1071287"/>
                <a:gd name="connsiteY2" fmla="*/ 217133 h 1158042"/>
                <a:gd name="connsiteX3" fmla="*/ 579599 w 1071287"/>
                <a:gd name="connsiteY3" fmla="*/ 430212 h 1158042"/>
                <a:gd name="connsiteX4" fmla="*/ 579599 w 1071287"/>
                <a:gd name="connsiteY4" fmla="*/ 550069 h 1158042"/>
                <a:gd name="connsiteX5" fmla="*/ 767781 w 1071287"/>
                <a:gd name="connsiteY5" fmla="*/ 550069 h 1158042"/>
                <a:gd name="connsiteX6" fmla="*/ 898060 w 1071287"/>
                <a:gd name="connsiteY6" fmla="*/ 680349 h 1158042"/>
                <a:gd name="connsiteX7" fmla="*/ 898060 w 1071287"/>
                <a:gd name="connsiteY7" fmla="*/ 680349 h 1158042"/>
                <a:gd name="connsiteX8" fmla="*/ 898060 w 1071287"/>
                <a:gd name="connsiteY8" fmla="*/ 727828 h 1158042"/>
                <a:gd name="connsiteX9" fmla="*/ 1066555 w 1071287"/>
                <a:gd name="connsiteY9" fmla="*/ 984913 h 1158042"/>
                <a:gd name="connsiteX10" fmla="*/ 854634 w 1071287"/>
                <a:gd name="connsiteY10" fmla="*/ 1158040 h 1158042"/>
                <a:gd name="connsiteX11" fmla="*/ 636922 w 1071287"/>
                <a:gd name="connsiteY11" fmla="*/ 940908 h 1158042"/>
                <a:gd name="connsiteX12" fmla="*/ 811207 w 1071287"/>
                <a:gd name="connsiteY12" fmla="*/ 727828 h 1158042"/>
                <a:gd name="connsiteX13" fmla="*/ 811207 w 1071287"/>
                <a:gd name="connsiteY13" fmla="*/ 680349 h 1158042"/>
                <a:gd name="connsiteX14" fmla="*/ 767781 w 1071287"/>
                <a:gd name="connsiteY14" fmla="*/ 636922 h 1158042"/>
                <a:gd name="connsiteX15" fmla="*/ 304565 w 1071287"/>
                <a:gd name="connsiteY15" fmla="*/ 636922 h 1158042"/>
                <a:gd name="connsiteX16" fmla="*/ 261138 w 1071287"/>
                <a:gd name="connsiteY16" fmla="*/ 680349 h 1158042"/>
                <a:gd name="connsiteX17" fmla="*/ 261138 w 1071287"/>
                <a:gd name="connsiteY17" fmla="*/ 727828 h 1158042"/>
                <a:gd name="connsiteX18" fmla="*/ 429633 w 1071287"/>
                <a:gd name="connsiteY18" fmla="*/ 984913 h 1158042"/>
                <a:gd name="connsiteX19" fmla="*/ 217712 w 1071287"/>
                <a:gd name="connsiteY19" fmla="*/ 1158040 h 1158042"/>
                <a:gd name="connsiteX20" fmla="*/ 0 w 1071287"/>
                <a:gd name="connsiteY20" fmla="*/ 941487 h 1158042"/>
                <a:gd name="connsiteX21" fmla="*/ 174285 w 1071287"/>
                <a:gd name="connsiteY21" fmla="*/ 728407 h 1158042"/>
                <a:gd name="connsiteX22" fmla="*/ 174285 w 1071287"/>
                <a:gd name="connsiteY22" fmla="*/ 680928 h 1158042"/>
                <a:gd name="connsiteX23" fmla="*/ 304565 w 1071287"/>
                <a:gd name="connsiteY23" fmla="*/ 550648 h 1158042"/>
                <a:gd name="connsiteX24" fmla="*/ 492746 w 1071287"/>
                <a:gd name="connsiteY24" fmla="*/ 550648 h 1158042"/>
                <a:gd name="connsiteX25" fmla="*/ 492746 w 1071287"/>
                <a:gd name="connsiteY25" fmla="*/ 430791 h 1158042"/>
                <a:gd name="connsiteX26" fmla="*/ 319040 w 1071287"/>
                <a:gd name="connsiteY26" fmla="*/ 217712 h 1158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71287" h="1158042">
                  <a:moveTo>
                    <a:pt x="318461" y="217133"/>
                  </a:moveTo>
                  <a:cubicBezTo>
                    <a:pt x="318461" y="97275"/>
                    <a:pt x="415736" y="0"/>
                    <a:pt x="536173" y="0"/>
                  </a:cubicBezTo>
                  <a:cubicBezTo>
                    <a:pt x="656030" y="0"/>
                    <a:pt x="753305" y="97275"/>
                    <a:pt x="753305" y="217133"/>
                  </a:cubicBezTo>
                  <a:cubicBezTo>
                    <a:pt x="753305" y="320198"/>
                    <a:pt x="680349" y="409367"/>
                    <a:pt x="579599" y="430212"/>
                  </a:cubicBezTo>
                  <a:lnTo>
                    <a:pt x="579599" y="550069"/>
                  </a:lnTo>
                  <a:lnTo>
                    <a:pt x="767781" y="550069"/>
                  </a:lnTo>
                  <a:cubicBezTo>
                    <a:pt x="839579" y="550069"/>
                    <a:pt x="898060" y="608550"/>
                    <a:pt x="898060" y="680349"/>
                  </a:cubicBezTo>
                  <a:lnTo>
                    <a:pt x="898060" y="680349"/>
                  </a:lnTo>
                  <a:lnTo>
                    <a:pt x="898060" y="727828"/>
                  </a:lnTo>
                  <a:cubicBezTo>
                    <a:pt x="1015601" y="752147"/>
                    <a:pt x="1091453" y="867372"/>
                    <a:pt x="1066555" y="984913"/>
                  </a:cubicBezTo>
                  <a:cubicBezTo>
                    <a:pt x="1045710" y="1085663"/>
                    <a:pt x="957120" y="1158040"/>
                    <a:pt x="854634" y="1158040"/>
                  </a:cubicBezTo>
                  <a:cubicBezTo>
                    <a:pt x="734776" y="1158040"/>
                    <a:pt x="637501" y="1061344"/>
                    <a:pt x="636922" y="940908"/>
                  </a:cubicBezTo>
                  <a:cubicBezTo>
                    <a:pt x="636922" y="837263"/>
                    <a:pt x="709300" y="748094"/>
                    <a:pt x="811207" y="727828"/>
                  </a:cubicBezTo>
                  <a:lnTo>
                    <a:pt x="811207" y="680349"/>
                  </a:lnTo>
                  <a:cubicBezTo>
                    <a:pt x="811207" y="656609"/>
                    <a:pt x="791520" y="636922"/>
                    <a:pt x="767781" y="636922"/>
                  </a:cubicBezTo>
                  <a:lnTo>
                    <a:pt x="304565" y="636922"/>
                  </a:lnTo>
                  <a:cubicBezTo>
                    <a:pt x="280825" y="636922"/>
                    <a:pt x="261138" y="656609"/>
                    <a:pt x="261138" y="680349"/>
                  </a:cubicBezTo>
                  <a:lnTo>
                    <a:pt x="261138" y="727828"/>
                  </a:lnTo>
                  <a:cubicBezTo>
                    <a:pt x="378679" y="752147"/>
                    <a:pt x="454531" y="867372"/>
                    <a:pt x="429633" y="984913"/>
                  </a:cubicBezTo>
                  <a:cubicBezTo>
                    <a:pt x="408788" y="1085663"/>
                    <a:pt x="320198" y="1158040"/>
                    <a:pt x="217712" y="1158040"/>
                  </a:cubicBezTo>
                  <a:cubicBezTo>
                    <a:pt x="97854" y="1158619"/>
                    <a:pt x="0" y="1061344"/>
                    <a:pt x="0" y="941487"/>
                  </a:cubicBezTo>
                  <a:cubicBezTo>
                    <a:pt x="0" y="837842"/>
                    <a:pt x="72378" y="748673"/>
                    <a:pt x="174285" y="728407"/>
                  </a:cubicBezTo>
                  <a:lnTo>
                    <a:pt x="174285" y="680928"/>
                  </a:lnTo>
                  <a:cubicBezTo>
                    <a:pt x="174285" y="609129"/>
                    <a:pt x="232766" y="550648"/>
                    <a:pt x="304565" y="550648"/>
                  </a:cubicBezTo>
                  <a:lnTo>
                    <a:pt x="492746" y="550648"/>
                  </a:lnTo>
                  <a:lnTo>
                    <a:pt x="492746" y="430791"/>
                  </a:lnTo>
                  <a:cubicBezTo>
                    <a:pt x="391418" y="409946"/>
                    <a:pt x="319040" y="321356"/>
                    <a:pt x="319040" y="217712"/>
                  </a:cubicBezTo>
                  <a:close/>
                </a:path>
              </a:pathLst>
            </a:custGeom>
            <a:solidFill>
              <a:srgbClr val="F4F3F5"/>
            </a:solidFill>
            <a:ln w="11579" cap="flat">
              <a:noFill/>
              <a:prstDash val="solid"/>
              <a:miter/>
            </a:ln>
            <a:effectLst/>
          </p:spPr>
          <p:txBody>
            <a:bodyPr rot="0" spcFirstLastPara="0" vertOverflow="overflow" horzOverflow="overflow" vert="horz" wrap="square" lIns="77410" tIns="38705" rIns="77410" bIns="38705" numCol="1" spcCol="0" rtlCol="0" fromWordArt="0" anchor="ctr" anchorCtr="0" forceAA="0" compatLnSpc="1">
              <a:prstTxWarp prst="textNoShape">
                <a:avLst/>
              </a:prstTxWarp>
              <a:noAutofit/>
            </a:bodyPr>
            <a:lstStyle/>
            <a:p>
              <a:pPr marL="0" marR="0" lvl="0" indent="0" algn="l" defTabSz="607656" rtl="0" eaLnBrk="1" fontAlgn="auto" latinLnBrk="0" hangingPunct="1">
                <a:lnSpc>
                  <a:spcPct val="100000"/>
                </a:lnSpc>
                <a:spcBef>
                  <a:spcPts val="0"/>
                </a:spcBef>
                <a:spcAft>
                  <a:spcPts val="0"/>
                </a:spcAft>
                <a:buClrTx/>
                <a:buSzTx/>
                <a:buFontTx/>
                <a:buNone/>
                <a:tabLst/>
                <a:defRPr/>
              </a:pPr>
              <a:endParaRPr kumimoji="0" lang="en-US" sz="500" b="1" i="0" u="none" strike="noStrike" kern="1200" cap="none" spc="0" normalizeH="0" baseline="0" noProof="0">
                <a:ln>
                  <a:noFill/>
                </a:ln>
                <a:solidFill>
                  <a:srgbClr val="000000"/>
                </a:solidFill>
                <a:effectLst/>
                <a:uLnTx/>
                <a:uFillTx/>
                <a:latin typeface="Segoe UI Variable Display Semib" pitchFamily="2" charset="0"/>
                <a:ea typeface="+mn-ea"/>
                <a:cs typeface="Segoe Sans Display Semibold" pitchFamily="2" charset="0"/>
              </a:endParaRPr>
            </a:p>
          </p:txBody>
        </p:sp>
        <p:sp>
          <p:nvSpPr>
            <p:cNvPr id="149" name="Graphic 82">
              <a:extLst>
                <a:ext uri="{FF2B5EF4-FFF2-40B4-BE49-F238E27FC236}">
                  <a16:creationId xmlns:a16="http://schemas.microsoft.com/office/drawing/2014/main" id="{2F07590D-0B6F-65B7-9CE0-FFBDE0C0BF94}"/>
                </a:ext>
              </a:extLst>
            </p:cNvPr>
            <p:cNvSpPr>
              <a:spLocks noChangeAspect="1"/>
            </p:cNvSpPr>
            <p:nvPr/>
          </p:nvSpPr>
          <p:spPr>
            <a:xfrm>
              <a:off x="8887825" y="2612224"/>
              <a:ext cx="110012" cy="118920"/>
            </a:xfrm>
            <a:custGeom>
              <a:avLst/>
              <a:gdLst>
                <a:gd name="connsiteX0" fmla="*/ 318461 w 1071287"/>
                <a:gd name="connsiteY0" fmla="*/ 217133 h 1158042"/>
                <a:gd name="connsiteX1" fmla="*/ 536173 w 1071287"/>
                <a:gd name="connsiteY1" fmla="*/ 0 h 1158042"/>
                <a:gd name="connsiteX2" fmla="*/ 753305 w 1071287"/>
                <a:gd name="connsiteY2" fmla="*/ 217133 h 1158042"/>
                <a:gd name="connsiteX3" fmla="*/ 579599 w 1071287"/>
                <a:gd name="connsiteY3" fmla="*/ 430212 h 1158042"/>
                <a:gd name="connsiteX4" fmla="*/ 579599 w 1071287"/>
                <a:gd name="connsiteY4" fmla="*/ 550069 h 1158042"/>
                <a:gd name="connsiteX5" fmla="*/ 767781 w 1071287"/>
                <a:gd name="connsiteY5" fmla="*/ 550069 h 1158042"/>
                <a:gd name="connsiteX6" fmla="*/ 898060 w 1071287"/>
                <a:gd name="connsiteY6" fmla="*/ 680349 h 1158042"/>
                <a:gd name="connsiteX7" fmla="*/ 898060 w 1071287"/>
                <a:gd name="connsiteY7" fmla="*/ 680349 h 1158042"/>
                <a:gd name="connsiteX8" fmla="*/ 898060 w 1071287"/>
                <a:gd name="connsiteY8" fmla="*/ 727828 h 1158042"/>
                <a:gd name="connsiteX9" fmla="*/ 1066555 w 1071287"/>
                <a:gd name="connsiteY9" fmla="*/ 984913 h 1158042"/>
                <a:gd name="connsiteX10" fmla="*/ 854634 w 1071287"/>
                <a:gd name="connsiteY10" fmla="*/ 1158040 h 1158042"/>
                <a:gd name="connsiteX11" fmla="*/ 636922 w 1071287"/>
                <a:gd name="connsiteY11" fmla="*/ 940908 h 1158042"/>
                <a:gd name="connsiteX12" fmla="*/ 811207 w 1071287"/>
                <a:gd name="connsiteY12" fmla="*/ 727828 h 1158042"/>
                <a:gd name="connsiteX13" fmla="*/ 811207 w 1071287"/>
                <a:gd name="connsiteY13" fmla="*/ 680349 h 1158042"/>
                <a:gd name="connsiteX14" fmla="*/ 767781 w 1071287"/>
                <a:gd name="connsiteY14" fmla="*/ 636922 h 1158042"/>
                <a:gd name="connsiteX15" fmla="*/ 304565 w 1071287"/>
                <a:gd name="connsiteY15" fmla="*/ 636922 h 1158042"/>
                <a:gd name="connsiteX16" fmla="*/ 261138 w 1071287"/>
                <a:gd name="connsiteY16" fmla="*/ 680349 h 1158042"/>
                <a:gd name="connsiteX17" fmla="*/ 261138 w 1071287"/>
                <a:gd name="connsiteY17" fmla="*/ 727828 h 1158042"/>
                <a:gd name="connsiteX18" fmla="*/ 429633 w 1071287"/>
                <a:gd name="connsiteY18" fmla="*/ 984913 h 1158042"/>
                <a:gd name="connsiteX19" fmla="*/ 217712 w 1071287"/>
                <a:gd name="connsiteY19" fmla="*/ 1158040 h 1158042"/>
                <a:gd name="connsiteX20" fmla="*/ 0 w 1071287"/>
                <a:gd name="connsiteY20" fmla="*/ 941487 h 1158042"/>
                <a:gd name="connsiteX21" fmla="*/ 174285 w 1071287"/>
                <a:gd name="connsiteY21" fmla="*/ 728407 h 1158042"/>
                <a:gd name="connsiteX22" fmla="*/ 174285 w 1071287"/>
                <a:gd name="connsiteY22" fmla="*/ 680928 h 1158042"/>
                <a:gd name="connsiteX23" fmla="*/ 304565 w 1071287"/>
                <a:gd name="connsiteY23" fmla="*/ 550648 h 1158042"/>
                <a:gd name="connsiteX24" fmla="*/ 492746 w 1071287"/>
                <a:gd name="connsiteY24" fmla="*/ 550648 h 1158042"/>
                <a:gd name="connsiteX25" fmla="*/ 492746 w 1071287"/>
                <a:gd name="connsiteY25" fmla="*/ 430791 h 1158042"/>
                <a:gd name="connsiteX26" fmla="*/ 319040 w 1071287"/>
                <a:gd name="connsiteY26" fmla="*/ 217712 h 1158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71287" h="1158042">
                  <a:moveTo>
                    <a:pt x="318461" y="217133"/>
                  </a:moveTo>
                  <a:cubicBezTo>
                    <a:pt x="318461" y="97275"/>
                    <a:pt x="415736" y="0"/>
                    <a:pt x="536173" y="0"/>
                  </a:cubicBezTo>
                  <a:cubicBezTo>
                    <a:pt x="656030" y="0"/>
                    <a:pt x="753305" y="97275"/>
                    <a:pt x="753305" y="217133"/>
                  </a:cubicBezTo>
                  <a:cubicBezTo>
                    <a:pt x="753305" y="320198"/>
                    <a:pt x="680349" y="409367"/>
                    <a:pt x="579599" y="430212"/>
                  </a:cubicBezTo>
                  <a:lnTo>
                    <a:pt x="579599" y="550069"/>
                  </a:lnTo>
                  <a:lnTo>
                    <a:pt x="767781" y="550069"/>
                  </a:lnTo>
                  <a:cubicBezTo>
                    <a:pt x="839579" y="550069"/>
                    <a:pt x="898060" y="608550"/>
                    <a:pt x="898060" y="680349"/>
                  </a:cubicBezTo>
                  <a:lnTo>
                    <a:pt x="898060" y="680349"/>
                  </a:lnTo>
                  <a:lnTo>
                    <a:pt x="898060" y="727828"/>
                  </a:lnTo>
                  <a:cubicBezTo>
                    <a:pt x="1015601" y="752147"/>
                    <a:pt x="1091453" y="867372"/>
                    <a:pt x="1066555" y="984913"/>
                  </a:cubicBezTo>
                  <a:cubicBezTo>
                    <a:pt x="1045710" y="1085663"/>
                    <a:pt x="957120" y="1158040"/>
                    <a:pt x="854634" y="1158040"/>
                  </a:cubicBezTo>
                  <a:cubicBezTo>
                    <a:pt x="734776" y="1158040"/>
                    <a:pt x="637501" y="1061344"/>
                    <a:pt x="636922" y="940908"/>
                  </a:cubicBezTo>
                  <a:cubicBezTo>
                    <a:pt x="636922" y="837263"/>
                    <a:pt x="709300" y="748094"/>
                    <a:pt x="811207" y="727828"/>
                  </a:cubicBezTo>
                  <a:lnTo>
                    <a:pt x="811207" y="680349"/>
                  </a:lnTo>
                  <a:cubicBezTo>
                    <a:pt x="811207" y="656609"/>
                    <a:pt x="791520" y="636922"/>
                    <a:pt x="767781" y="636922"/>
                  </a:cubicBezTo>
                  <a:lnTo>
                    <a:pt x="304565" y="636922"/>
                  </a:lnTo>
                  <a:cubicBezTo>
                    <a:pt x="280825" y="636922"/>
                    <a:pt x="261138" y="656609"/>
                    <a:pt x="261138" y="680349"/>
                  </a:cubicBezTo>
                  <a:lnTo>
                    <a:pt x="261138" y="727828"/>
                  </a:lnTo>
                  <a:cubicBezTo>
                    <a:pt x="378679" y="752147"/>
                    <a:pt x="454531" y="867372"/>
                    <a:pt x="429633" y="984913"/>
                  </a:cubicBezTo>
                  <a:cubicBezTo>
                    <a:pt x="408788" y="1085663"/>
                    <a:pt x="320198" y="1158040"/>
                    <a:pt x="217712" y="1158040"/>
                  </a:cubicBezTo>
                  <a:cubicBezTo>
                    <a:pt x="97854" y="1158619"/>
                    <a:pt x="0" y="1061344"/>
                    <a:pt x="0" y="941487"/>
                  </a:cubicBezTo>
                  <a:cubicBezTo>
                    <a:pt x="0" y="837842"/>
                    <a:pt x="72378" y="748673"/>
                    <a:pt x="174285" y="728407"/>
                  </a:cubicBezTo>
                  <a:lnTo>
                    <a:pt x="174285" y="680928"/>
                  </a:lnTo>
                  <a:cubicBezTo>
                    <a:pt x="174285" y="609129"/>
                    <a:pt x="232766" y="550648"/>
                    <a:pt x="304565" y="550648"/>
                  </a:cubicBezTo>
                  <a:lnTo>
                    <a:pt x="492746" y="550648"/>
                  </a:lnTo>
                  <a:lnTo>
                    <a:pt x="492746" y="430791"/>
                  </a:lnTo>
                  <a:cubicBezTo>
                    <a:pt x="391418" y="409946"/>
                    <a:pt x="319040" y="321356"/>
                    <a:pt x="319040" y="217712"/>
                  </a:cubicBezTo>
                  <a:close/>
                </a:path>
              </a:pathLst>
            </a:custGeom>
            <a:solidFill>
              <a:srgbClr val="F4F3F5"/>
            </a:solidFill>
            <a:ln w="11579" cap="flat">
              <a:noFill/>
              <a:prstDash val="solid"/>
              <a:miter/>
            </a:ln>
            <a:effectLst/>
          </p:spPr>
          <p:txBody>
            <a:bodyPr rot="0" spcFirstLastPara="0" vertOverflow="overflow" horzOverflow="overflow" vert="horz" wrap="square" lIns="77410" tIns="38705" rIns="77410" bIns="38705" numCol="1" spcCol="0" rtlCol="0" fromWordArt="0" anchor="ctr" anchorCtr="0" forceAA="0" compatLnSpc="1">
              <a:prstTxWarp prst="textNoShape">
                <a:avLst/>
              </a:prstTxWarp>
              <a:noAutofit/>
            </a:bodyPr>
            <a:lstStyle/>
            <a:p>
              <a:pPr marL="0" marR="0" lvl="0" indent="0" algn="l" defTabSz="607656" rtl="0" eaLnBrk="1" fontAlgn="auto" latinLnBrk="0" hangingPunct="1">
                <a:lnSpc>
                  <a:spcPct val="100000"/>
                </a:lnSpc>
                <a:spcBef>
                  <a:spcPts val="0"/>
                </a:spcBef>
                <a:spcAft>
                  <a:spcPts val="0"/>
                </a:spcAft>
                <a:buClrTx/>
                <a:buSzTx/>
                <a:buFontTx/>
                <a:buNone/>
                <a:tabLst/>
                <a:defRPr/>
              </a:pPr>
              <a:endParaRPr kumimoji="0" lang="en-US" sz="500" b="1" i="0" u="none" strike="noStrike" kern="1200" cap="none" spc="0" normalizeH="0" baseline="0" noProof="0">
                <a:ln>
                  <a:noFill/>
                </a:ln>
                <a:solidFill>
                  <a:srgbClr val="000000"/>
                </a:solidFill>
                <a:effectLst/>
                <a:uLnTx/>
                <a:uFillTx/>
                <a:latin typeface="Segoe UI Variable Display Semib" pitchFamily="2" charset="0"/>
                <a:ea typeface="+mn-ea"/>
                <a:cs typeface="Segoe Sans Display Semibold" pitchFamily="2" charset="0"/>
              </a:endParaRPr>
            </a:p>
          </p:txBody>
        </p:sp>
        <p:sp>
          <p:nvSpPr>
            <p:cNvPr id="152" name="Graphic 82">
              <a:extLst>
                <a:ext uri="{FF2B5EF4-FFF2-40B4-BE49-F238E27FC236}">
                  <a16:creationId xmlns:a16="http://schemas.microsoft.com/office/drawing/2014/main" id="{C28A592E-13D4-2CA4-DD17-FFED02BBD130}"/>
                </a:ext>
              </a:extLst>
            </p:cNvPr>
            <p:cNvSpPr>
              <a:spLocks noChangeAspect="1"/>
            </p:cNvSpPr>
            <p:nvPr/>
          </p:nvSpPr>
          <p:spPr>
            <a:xfrm>
              <a:off x="7694306" y="4639263"/>
              <a:ext cx="110012" cy="118920"/>
            </a:xfrm>
            <a:custGeom>
              <a:avLst/>
              <a:gdLst>
                <a:gd name="connsiteX0" fmla="*/ 318461 w 1071287"/>
                <a:gd name="connsiteY0" fmla="*/ 217133 h 1158042"/>
                <a:gd name="connsiteX1" fmla="*/ 536173 w 1071287"/>
                <a:gd name="connsiteY1" fmla="*/ 0 h 1158042"/>
                <a:gd name="connsiteX2" fmla="*/ 753305 w 1071287"/>
                <a:gd name="connsiteY2" fmla="*/ 217133 h 1158042"/>
                <a:gd name="connsiteX3" fmla="*/ 579599 w 1071287"/>
                <a:gd name="connsiteY3" fmla="*/ 430212 h 1158042"/>
                <a:gd name="connsiteX4" fmla="*/ 579599 w 1071287"/>
                <a:gd name="connsiteY4" fmla="*/ 550069 h 1158042"/>
                <a:gd name="connsiteX5" fmla="*/ 767781 w 1071287"/>
                <a:gd name="connsiteY5" fmla="*/ 550069 h 1158042"/>
                <a:gd name="connsiteX6" fmla="*/ 898060 w 1071287"/>
                <a:gd name="connsiteY6" fmla="*/ 680349 h 1158042"/>
                <a:gd name="connsiteX7" fmla="*/ 898060 w 1071287"/>
                <a:gd name="connsiteY7" fmla="*/ 680349 h 1158042"/>
                <a:gd name="connsiteX8" fmla="*/ 898060 w 1071287"/>
                <a:gd name="connsiteY8" fmla="*/ 727828 h 1158042"/>
                <a:gd name="connsiteX9" fmla="*/ 1066555 w 1071287"/>
                <a:gd name="connsiteY9" fmla="*/ 984913 h 1158042"/>
                <a:gd name="connsiteX10" fmla="*/ 854634 w 1071287"/>
                <a:gd name="connsiteY10" fmla="*/ 1158040 h 1158042"/>
                <a:gd name="connsiteX11" fmla="*/ 636922 w 1071287"/>
                <a:gd name="connsiteY11" fmla="*/ 940908 h 1158042"/>
                <a:gd name="connsiteX12" fmla="*/ 811207 w 1071287"/>
                <a:gd name="connsiteY12" fmla="*/ 727828 h 1158042"/>
                <a:gd name="connsiteX13" fmla="*/ 811207 w 1071287"/>
                <a:gd name="connsiteY13" fmla="*/ 680349 h 1158042"/>
                <a:gd name="connsiteX14" fmla="*/ 767781 w 1071287"/>
                <a:gd name="connsiteY14" fmla="*/ 636922 h 1158042"/>
                <a:gd name="connsiteX15" fmla="*/ 304565 w 1071287"/>
                <a:gd name="connsiteY15" fmla="*/ 636922 h 1158042"/>
                <a:gd name="connsiteX16" fmla="*/ 261138 w 1071287"/>
                <a:gd name="connsiteY16" fmla="*/ 680349 h 1158042"/>
                <a:gd name="connsiteX17" fmla="*/ 261138 w 1071287"/>
                <a:gd name="connsiteY17" fmla="*/ 727828 h 1158042"/>
                <a:gd name="connsiteX18" fmla="*/ 429633 w 1071287"/>
                <a:gd name="connsiteY18" fmla="*/ 984913 h 1158042"/>
                <a:gd name="connsiteX19" fmla="*/ 217712 w 1071287"/>
                <a:gd name="connsiteY19" fmla="*/ 1158040 h 1158042"/>
                <a:gd name="connsiteX20" fmla="*/ 0 w 1071287"/>
                <a:gd name="connsiteY20" fmla="*/ 941487 h 1158042"/>
                <a:gd name="connsiteX21" fmla="*/ 174285 w 1071287"/>
                <a:gd name="connsiteY21" fmla="*/ 728407 h 1158042"/>
                <a:gd name="connsiteX22" fmla="*/ 174285 w 1071287"/>
                <a:gd name="connsiteY22" fmla="*/ 680928 h 1158042"/>
                <a:gd name="connsiteX23" fmla="*/ 304565 w 1071287"/>
                <a:gd name="connsiteY23" fmla="*/ 550648 h 1158042"/>
                <a:gd name="connsiteX24" fmla="*/ 492746 w 1071287"/>
                <a:gd name="connsiteY24" fmla="*/ 550648 h 1158042"/>
                <a:gd name="connsiteX25" fmla="*/ 492746 w 1071287"/>
                <a:gd name="connsiteY25" fmla="*/ 430791 h 1158042"/>
                <a:gd name="connsiteX26" fmla="*/ 319040 w 1071287"/>
                <a:gd name="connsiteY26" fmla="*/ 217712 h 1158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71287" h="1158042">
                  <a:moveTo>
                    <a:pt x="318461" y="217133"/>
                  </a:moveTo>
                  <a:cubicBezTo>
                    <a:pt x="318461" y="97275"/>
                    <a:pt x="415736" y="0"/>
                    <a:pt x="536173" y="0"/>
                  </a:cubicBezTo>
                  <a:cubicBezTo>
                    <a:pt x="656030" y="0"/>
                    <a:pt x="753305" y="97275"/>
                    <a:pt x="753305" y="217133"/>
                  </a:cubicBezTo>
                  <a:cubicBezTo>
                    <a:pt x="753305" y="320198"/>
                    <a:pt x="680349" y="409367"/>
                    <a:pt x="579599" y="430212"/>
                  </a:cubicBezTo>
                  <a:lnTo>
                    <a:pt x="579599" y="550069"/>
                  </a:lnTo>
                  <a:lnTo>
                    <a:pt x="767781" y="550069"/>
                  </a:lnTo>
                  <a:cubicBezTo>
                    <a:pt x="839579" y="550069"/>
                    <a:pt x="898060" y="608550"/>
                    <a:pt x="898060" y="680349"/>
                  </a:cubicBezTo>
                  <a:lnTo>
                    <a:pt x="898060" y="680349"/>
                  </a:lnTo>
                  <a:lnTo>
                    <a:pt x="898060" y="727828"/>
                  </a:lnTo>
                  <a:cubicBezTo>
                    <a:pt x="1015601" y="752147"/>
                    <a:pt x="1091453" y="867372"/>
                    <a:pt x="1066555" y="984913"/>
                  </a:cubicBezTo>
                  <a:cubicBezTo>
                    <a:pt x="1045710" y="1085663"/>
                    <a:pt x="957120" y="1158040"/>
                    <a:pt x="854634" y="1158040"/>
                  </a:cubicBezTo>
                  <a:cubicBezTo>
                    <a:pt x="734776" y="1158040"/>
                    <a:pt x="637501" y="1061344"/>
                    <a:pt x="636922" y="940908"/>
                  </a:cubicBezTo>
                  <a:cubicBezTo>
                    <a:pt x="636922" y="837263"/>
                    <a:pt x="709300" y="748094"/>
                    <a:pt x="811207" y="727828"/>
                  </a:cubicBezTo>
                  <a:lnTo>
                    <a:pt x="811207" y="680349"/>
                  </a:lnTo>
                  <a:cubicBezTo>
                    <a:pt x="811207" y="656609"/>
                    <a:pt x="791520" y="636922"/>
                    <a:pt x="767781" y="636922"/>
                  </a:cubicBezTo>
                  <a:lnTo>
                    <a:pt x="304565" y="636922"/>
                  </a:lnTo>
                  <a:cubicBezTo>
                    <a:pt x="280825" y="636922"/>
                    <a:pt x="261138" y="656609"/>
                    <a:pt x="261138" y="680349"/>
                  </a:cubicBezTo>
                  <a:lnTo>
                    <a:pt x="261138" y="727828"/>
                  </a:lnTo>
                  <a:cubicBezTo>
                    <a:pt x="378679" y="752147"/>
                    <a:pt x="454531" y="867372"/>
                    <a:pt x="429633" y="984913"/>
                  </a:cubicBezTo>
                  <a:cubicBezTo>
                    <a:pt x="408788" y="1085663"/>
                    <a:pt x="320198" y="1158040"/>
                    <a:pt x="217712" y="1158040"/>
                  </a:cubicBezTo>
                  <a:cubicBezTo>
                    <a:pt x="97854" y="1158619"/>
                    <a:pt x="0" y="1061344"/>
                    <a:pt x="0" y="941487"/>
                  </a:cubicBezTo>
                  <a:cubicBezTo>
                    <a:pt x="0" y="837842"/>
                    <a:pt x="72378" y="748673"/>
                    <a:pt x="174285" y="728407"/>
                  </a:cubicBezTo>
                  <a:lnTo>
                    <a:pt x="174285" y="680928"/>
                  </a:lnTo>
                  <a:cubicBezTo>
                    <a:pt x="174285" y="609129"/>
                    <a:pt x="232766" y="550648"/>
                    <a:pt x="304565" y="550648"/>
                  </a:cubicBezTo>
                  <a:lnTo>
                    <a:pt x="492746" y="550648"/>
                  </a:lnTo>
                  <a:lnTo>
                    <a:pt x="492746" y="430791"/>
                  </a:lnTo>
                  <a:cubicBezTo>
                    <a:pt x="391418" y="409946"/>
                    <a:pt x="319040" y="321356"/>
                    <a:pt x="319040" y="217712"/>
                  </a:cubicBezTo>
                  <a:close/>
                </a:path>
              </a:pathLst>
            </a:custGeom>
            <a:solidFill>
              <a:srgbClr val="F4F3F5"/>
            </a:solidFill>
            <a:ln w="11579" cap="flat">
              <a:noFill/>
              <a:prstDash val="solid"/>
              <a:miter/>
            </a:ln>
            <a:effectLst/>
          </p:spPr>
          <p:txBody>
            <a:bodyPr rot="0" spcFirstLastPara="0" vertOverflow="overflow" horzOverflow="overflow" vert="horz" wrap="square" lIns="77410" tIns="38705" rIns="77410" bIns="38705" numCol="1" spcCol="0" rtlCol="0" fromWordArt="0" anchor="ctr" anchorCtr="0" forceAA="0" compatLnSpc="1">
              <a:prstTxWarp prst="textNoShape">
                <a:avLst/>
              </a:prstTxWarp>
              <a:noAutofit/>
            </a:bodyPr>
            <a:lstStyle/>
            <a:p>
              <a:pPr marL="0" marR="0" lvl="0" indent="0" algn="l" defTabSz="607656" rtl="0" eaLnBrk="1" fontAlgn="auto" latinLnBrk="0" hangingPunct="1">
                <a:lnSpc>
                  <a:spcPct val="100000"/>
                </a:lnSpc>
                <a:spcBef>
                  <a:spcPts val="0"/>
                </a:spcBef>
                <a:spcAft>
                  <a:spcPts val="0"/>
                </a:spcAft>
                <a:buClrTx/>
                <a:buSzTx/>
                <a:buFontTx/>
                <a:buNone/>
                <a:tabLst/>
                <a:defRPr/>
              </a:pPr>
              <a:endParaRPr kumimoji="0" lang="en-US" sz="500" b="1" i="0" u="none" strike="noStrike" kern="1200" cap="none" spc="0" normalizeH="0" baseline="0" noProof="0">
                <a:ln>
                  <a:noFill/>
                </a:ln>
                <a:solidFill>
                  <a:srgbClr val="000000"/>
                </a:solidFill>
                <a:effectLst/>
                <a:uLnTx/>
                <a:uFillTx/>
                <a:latin typeface="Segoe UI Variable Display Semib" pitchFamily="2" charset="0"/>
                <a:ea typeface="+mn-ea"/>
                <a:cs typeface="Segoe Sans Display Semibold" pitchFamily="2" charset="0"/>
              </a:endParaRPr>
            </a:p>
          </p:txBody>
        </p:sp>
        <p:sp>
          <p:nvSpPr>
            <p:cNvPr id="155" name="Graphic 82">
              <a:extLst>
                <a:ext uri="{FF2B5EF4-FFF2-40B4-BE49-F238E27FC236}">
                  <a16:creationId xmlns:a16="http://schemas.microsoft.com/office/drawing/2014/main" id="{E7B4A325-3DAA-D4C3-45F6-344312E57BF0}"/>
                </a:ext>
              </a:extLst>
            </p:cNvPr>
            <p:cNvSpPr>
              <a:spLocks noChangeAspect="1"/>
            </p:cNvSpPr>
            <p:nvPr/>
          </p:nvSpPr>
          <p:spPr>
            <a:xfrm>
              <a:off x="10271186" y="4496289"/>
              <a:ext cx="110012" cy="118920"/>
            </a:xfrm>
            <a:custGeom>
              <a:avLst/>
              <a:gdLst>
                <a:gd name="connsiteX0" fmla="*/ 318461 w 1071287"/>
                <a:gd name="connsiteY0" fmla="*/ 217133 h 1158042"/>
                <a:gd name="connsiteX1" fmla="*/ 536173 w 1071287"/>
                <a:gd name="connsiteY1" fmla="*/ 0 h 1158042"/>
                <a:gd name="connsiteX2" fmla="*/ 753305 w 1071287"/>
                <a:gd name="connsiteY2" fmla="*/ 217133 h 1158042"/>
                <a:gd name="connsiteX3" fmla="*/ 579599 w 1071287"/>
                <a:gd name="connsiteY3" fmla="*/ 430212 h 1158042"/>
                <a:gd name="connsiteX4" fmla="*/ 579599 w 1071287"/>
                <a:gd name="connsiteY4" fmla="*/ 550069 h 1158042"/>
                <a:gd name="connsiteX5" fmla="*/ 767781 w 1071287"/>
                <a:gd name="connsiteY5" fmla="*/ 550069 h 1158042"/>
                <a:gd name="connsiteX6" fmla="*/ 898060 w 1071287"/>
                <a:gd name="connsiteY6" fmla="*/ 680349 h 1158042"/>
                <a:gd name="connsiteX7" fmla="*/ 898060 w 1071287"/>
                <a:gd name="connsiteY7" fmla="*/ 680349 h 1158042"/>
                <a:gd name="connsiteX8" fmla="*/ 898060 w 1071287"/>
                <a:gd name="connsiteY8" fmla="*/ 727828 h 1158042"/>
                <a:gd name="connsiteX9" fmla="*/ 1066555 w 1071287"/>
                <a:gd name="connsiteY9" fmla="*/ 984913 h 1158042"/>
                <a:gd name="connsiteX10" fmla="*/ 854634 w 1071287"/>
                <a:gd name="connsiteY10" fmla="*/ 1158040 h 1158042"/>
                <a:gd name="connsiteX11" fmla="*/ 636922 w 1071287"/>
                <a:gd name="connsiteY11" fmla="*/ 940908 h 1158042"/>
                <a:gd name="connsiteX12" fmla="*/ 811207 w 1071287"/>
                <a:gd name="connsiteY12" fmla="*/ 727828 h 1158042"/>
                <a:gd name="connsiteX13" fmla="*/ 811207 w 1071287"/>
                <a:gd name="connsiteY13" fmla="*/ 680349 h 1158042"/>
                <a:gd name="connsiteX14" fmla="*/ 767781 w 1071287"/>
                <a:gd name="connsiteY14" fmla="*/ 636922 h 1158042"/>
                <a:gd name="connsiteX15" fmla="*/ 304565 w 1071287"/>
                <a:gd name="connsiteY15" fmla="*/ 636922 h 1158042"/>
                <a:gd name="connsiteX16" fmla="*/ 261138 w 1071287"/>
                <a:gd name="connsiteY16" fmla="*/ 680349 h 1158042"/>
                <a:gd name="connsiteX17" fmla="*/ 261138 w 1071287"/>
                <a:gd name="connsiteY17" fmla="*/ 727828 h 1158042"/>
                <a:gd name="connsiteX18" fmla="*/ 429633 w 1071287"/>
                <a:gd name="connsiteY18" fmla="*/ 984913 h 1158042"/>
                <a:gd name="connsiteX19" fmla="*/ 217712 w 1071287"/>
                <a:gd name="connsiteY19" fmla="*/ 1158040 h 1158042"/>
                <a:gd name="connsiteX20" fmla="*/ 0 w 1071287"/>
                <a:gd name="connsiteY20" fmla="*/ 941487 h 1158042"/>
                <a:gd name="connsiteX21" fmla="*/ 174285 w 1071287"/>
                <a:gd name="connsiteY21" fmla="*/ 728407 h 1158042"/>
                <a:gd name="connsiteX22" fmla="*/ 174285 w 1071287"/>
                <a:gd name="connsiteY22" fmla="*/ 680928 h 1158042"/>
                <a:gd name="connsiteX23" fmla="*/ 304565 w 1071287"/>
                <a:gd name="connsiteY23" fmla="*/ 550648 h 1158042"/>
                <a:gd name="connsiteX24" fmla="*/ 492746 w 1071287"/>
                <a:gd name="connsiteY24" fmla="*/ 550648 h 1158042"/>
                <a:gd name="connsiteX25" fmla="*/ 492746 w 1071287"/>
                <a:gd name="connsiteY25" fmla="*/ 430791 h 1158042"/>
                <a:gd name="connsiteX26" fmla="*/ 319040 w 1071287"/>
                <a:gd name="connsiteY26" fmla="*/ 217712 h 1158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71287" h="1158042">
                  <a:moveTo>
                    <a:pt x="318461" y="217133"/>
                  </a:moveTo>
                  <a:cubicBezTo>
                    <a:pt x="318461" y="97275"/>
                    <a:pt x="415736" y="0"/>
                    <a:pt x="536173" y="0"/>
                  </a:cubicBezTo>
                  <a:cubicBezTo>
                    <a:pt x="656030" y="0"/>
                    <a:pt x="753305" y="97275"/>
                    <a:pt x="753305" y="217133"/>
                  </a:cubicBezTo>
                  <a:cubicBezTo>
                    <a:pt x="753305" y="320198"/>
                    <a:pt x="680349" y="409367"/>
                    <a:pt x="579599" y="430212"/>
                  </a:cubicBezTo>
                  <a:lnTo>
                    <a:pt x="579599" y="550069"/>
                  </a:lnTo>
                  <a:lnTo>
                    <a:pt x="767781" y="550069"/>
                  </a:lnTo>
                  <a:cubicBezTo>
                    <a:pt x="839579" y="550069"/>
                    <a:pt x="898060" y="608550"/>
                    <a:pt x="898060" y="680349"/>
                  </a:cubicBezTo>
                  <a:lnTo>
                    <a:pt x="898060" y="680349"/>
                  </a:lnTo>
                  <a:lnTo>
                    <a:pt x="898060" y="727828"/>
                  </a:lnTo>
                  <a:cubicBezTo>
                    <a:pt x="1015601" y="752147"/>
                    <a:pt x="1091453" y="867372"/>
                    <a:pt x="1066555" y="984913"/>
                  </a:cubicBezTo>
                  <a:cubicBezTo>
                    <a:pt x="1045710" y="1085663"/>
                    <a:pt x="957120" y="1158040"/>
                    <a:pt x="854634" y="1158040"/>
                  </a:cubicBezTo>
                  <a:cubicBezTo>
                    <a:pt x="734776" y="1158040"/>
                    <a:pt x="637501" y="1061344"/>
                    <a:pt x="636922" y="940908"/>
                  </a:cubicBezTo>
                  <a:cubicBezTo>
                    <a:pt x="636922" y="837263"/>
                    <a:pt x="709300" y="748094"/>
                    <a:pt x="811207" y="727828"/>
                  </a:cubicBezTo>
                  <a:lnTo>
                    <a:pt x="811207" y="680349"/>
                  </a:lnTo>
                  <a:cubicBezTo>
                    <a:pt x="811207" y="656609"/>
                    <a:pt x="791520" y="636922"/>
                    <a:pt x="767781" y="636922"/>
                  </a:cubicBezTo>
                  <a:lnTo>
                    <a:pt x="304565" y="636922"/>
                  </a:lnTo>
                  <a:cubicBezTo>
                    <a:pt x="280825" y="636922"/>
                    <a:pt x="261138" y="656609"/>
                    <a:pt x="261138" y="680349"/>
                  </a:cubicBezTo>
                  <a:lnTo>
                    <a:pt x="261138" y="727828"/>
                  </a:lnTo>
                  <a:cubicBezTo>
                    <a:pt x="378679" y="752147"/>
                    <a:pt x="454531" y="867372"/>
                    <a:pt x="429633" y="984913"/>
                  </a:cubicBezTo>
                  <a:cubicBezTo>
                    <a:pt x="408788" y="1085663"/>
                    <a:pt x="320198" y="1158040"/>
                    <a:pt x="217712" y="1158040"/>
                  </a:cubicBezTo>
                  <a:cubicBezTo>
                    <a:pt x="97854" y="1158619"/>
                    <a:pt x="0" y="1061344"/>
                    <a:pt x="0" y="941487"/>
                  </a:cubicBezTo>
                  <a:cubicBezTo>
                    <a:pt x="0" y="837842"/>
                    <a:pt x="72378" y="748673"/>
                    <a:pt x="174285" y="728407"/>
                  </a:cubicBezTo>
                  <a:lnTo>
                    <a:pt x="174285" y="680928"/>
                  </a:lnTo>
                  <a:cubicBezTo>
                    <a:pt x="174285" y="609129"/>
                    <a:pt x="232766" y="550648"/>
                    <a:pt x="304565" y="550648"/>
                  </a:cubicBezTo>
                  <a:lnTo>
                    <a:pt x="492746" y="550648"/>
                  </a:lnTo>
                  <a:lnTo>
                    <a:pt x="492746" y="430791"/>
                  </a:lnTo>
                  <a:cubicBezTo>
                    <a:pt x="391418" y="409946"/>
                    <a:pt x="319040" y="321356"/>
                    <a:pt x="319040" y="217712"/>
                  </a:cubicBezTo>
                  <a:close/>
                </a:path>
              </a:pathLst>
            </a:custGeom>
            <a:solidFill>
              <a:srgbClr val="F4F3F5"/>
            </a:solidFill>
            <a:ln w="11579" cap="flat">
              <a:noFill/>
              <a:prstDash val="solid"/>
              <a:miter/>
            </a:ln>
            <a:effectLst/>
          </p:spPr>
          <p:txBody>
            <a:bodyPr rot="0" spcFirstLastPara="0" vertOverflow="overflow" horzOverflow="overflow" vert="horz" wrap="square" lIns="77410" tIns="38705" rIns="77410" bIns="38705" numCol="1" spcCol="0" rtlCol="0" fromWordArt="0" anchor="ctr" anchorCtr="0" forceAA="0" compatLnSpc="1">
              <a:prstTxWarp prst="textNoShape">
                <a:avLst/>
              </a:prstTxWarp>
              <a:noAutofit/>
            </a:bodyPr>
            <a:lstStyle/>
            <a:p>
              <a:pPr marL="0" marR="0" lvl="0" indent="0" algn="l" defTabSz="607656" rtl="0" eaLnBrk="1" fontAlgn="auto" latinLnBrk="0" hangingPunct="1">
                <a:lnSpc>
                  <a:spcPct val="100000"/>
                </a:lnSpc>
                <a:spcBef>
                  <a:spcPts val="0"/>
                </a:spcBef>
                <a:spcAft>
                  <a:spcPts val="0"/>
                </a:spcAft>
                <a:buClrTx/>
                <a:buSzTx/>
                <a:buFontTx/>
                <a:buNone/>
                <a:tabLst/>
                <a:defRPr/>
              </a:pPr>
              <a:endParaRPr kumimoji="0" lang="en-US" sz="500" b="1" i="0" u="none" strike="noStrike" kern="1200" cap="none" spc="0" normalizeH="0" baseline="0" noProof="0">
                <a:ln>
                  <a:noFill/>
                </a:ln>
                <a:solidFill>
                  <a:srgbClr val="000000"/>
                </a:solidFill>
                <a:effectLst/>
                <a:uLnTx/>
                <a:uFillTx/>
                <a:latin typeface="Segoe UI Variable Display Semib" pitchFamily="2" charset="0"/>
                <a:ea typeface="+mn-ea"/>
                <a:cs typeface="Segoe Sans Display Semibold" pitchFamily="2" charset="0"/>
              </a:endParaRPr>
            </a:p>
          </p:txBody>
        </p:sp>
      </p:grpSp>
    </p:spTree>
    <p:extLst>
      <p:ext uri="{BB962C8B-B14F-4D97-AF65-F5344CB8AC3E}">
        <p14:creationId xmlns:p14="http://schemas.microsoft.com/office/powerpoint/2010/main" val="7595637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42" presetClass="path" presetSubtype="0" decel="100000" fill="hold" nodeType="withEffect">
                                  <p:stCondLst>
                                    <p:cond delay="0"/>
                                  </p:stCondLst>
                                  <p:childTnLst>
                                    <p:animMotion origin="layout" path="M 0 2.59259E-6 L 0 0.03541 " pathEditMode="relative" rAng="0" ptsTypes="AA">
                                      <p:cBhvr>
                                        <p:cTn id="9" dur="700" spd="-100000" fill="hold"/>
                                        <p:tgtEl>
                                          <p:spTgt spid="10"/>
                                        </p:tgtEl>
                                        <p:attrNameLst>
                                          <p:attrName>ppt_x</p:attrName>
                                          <p:attrName>ppt_y</p:attrName>
                                        </p:attrNameLst>
                                      </p:cBhvr>
                                      <p:rCtr x="0" y="1759"/>
                                    </p:animMotion>
                                  </p:childTnLst>
                                </p:cTn>
                              </p:par>
                              <p:par>
                                <p:cTn id="10" presetID="10" presetClass="entr" presetSubtype="0" fill="hold" nodeType="withEffect">
                                  <p:stCondLst>
                                    <p:cond delay="5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42" presetClass="path" presetSubtype="0" decel="100000" fill="hold" nodeType="withEffect">
                                  <p:stCondLst>
                                    <p:cond delay="500"/>
                                  </p:stCondLst>
                                  <p:childTnLst>
                                    <p:animMotion origin="layout" path="M 2.08333E-7 -2.59259E-6 L 0.02344 -0.00023 " pathEditMode="relative" rAng="0" ptsTypes="AA">
                                      <p:cBhvr>
                                        <p:cTn id="14" dur="700" spd="-100000" fill="hold"/>
                                        <p:tgtEl>
                                          <p:spTgt spid="6"/>
                                        </p:tgtEl>
                                        <p:attrNameLst>
                                          <p:attrName>ppt_x</p:attrName>
                                          <p:attrName>ppt_y</p:attrName>
                                        </p:attrNameLst>
                                      </p:cBhvr>
                                      <p:rCtr x="1172" y="-23"/>
                                    </p:animMotion>
                                  </p:childTnLst>
                                </p:cTn>
                              </p:par>
                              <p:par>
                                <p:cTn id="15" presetID="10" presetClass="entr" presetSubtype="0" fill="hold" nodeType="withEffect">
                                  <p:stCondLst>
                                    <p:cond delay="5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42" presetClass="path" presetSubtype="0" decel="100000" fill="hold" nodeType="withEffect">
                                  <p:stCondLst>
                                    <p:cond delay="500"/>
                                  </p:stCondLst>
                                  <p:childTnLst>
                                    <p:animMotion origin="layout" path="M 2.08333E-7 4.44444E-6 L 0.02344 -0.00024 " pathEditMode="relative" rAng="0" ptsTypes="AA">
                                      <p:cBhvr>
                                        <p:cTn id="19" dur="700" fill="hold"/>
                                        <p:tgtEl>
                                          <p:spTgt spid="9"/>
                                        </p:tgtEl>
                                        <p:attrNameLst>
                                          <p:attrName>ppt_x</p:attrName>
                                          <p:attrName>ppt_y</p:attrName>
                                        </p:attrNameLst>
                                      </p:cBhvr>
                                      <p:rCtr x="1172" y="-23"/>
                                    </p:animMotion>
                                  </p:childTnLst>
                                </p:cTn>
                              </p:par>
                              <p:par>
                                <p:cTn id="20" presetID="10"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par>
                                <p:cTn id="23" presetID="42" presetClass="path" presetSubtype="0" decel="100000" fill="hold" nodeType="withEffect">
                                  <p:stCondLst>
                                    <p:cond delay="500"/>
                                  </p:stCondLst>
                                  <p:childTnLst>
                                    <p:animMotion origin="layout" path="M -2.08333E-6 -3.7037E-7 L -2.08333E-6 0.03542 " pathEditMode="relative" rAng="0" ptsTypes="AA">
                                      <p:cBhvr>
                                        <p:cTn id="24" dur="700" spd="-100000" fill="hold"/>
                                        <p:tgtEl>
                                          <p:spTgt spid="4"/>
                                        </p:tgtEl>
                                        <p:attrNameLst>
                                          <p:attrName>ppt_x</p:attrName>
                                          <p:attrName>ppt_y</p:attrName>
                                        </p:attrNameLst>
                                      </p:cBhvr>
                                      <p:rCtr x="0" y="1759"/>
                                    </p:animMotion>
                                  </p:childTnLst>
                                </p:cTn>
                              </p:par>
                              <p:par>
                                <p:cTn id="25" presetID="10" presetClass="entr" presetSubtype="0" fill="hold" nodeType="withEffect">
                                  <p:stCondLst>
                                    <p:cond delay="50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par>
                                <p:cTn id="28" presetID="42" presetClass="path" presetSubtype="0" decel="100000" fill="hold" nodeType="withEffect">
                                  <p:stCondLst>
                                    <p:cond delay="500"/>
                                  </p:stCondLst>
                                  <p:childTnLst>
                                    <p:animMotion origin="layout" path="M 3.54167E-6 1.85185E-6 L 3.54167E-6 0.03541 " pathEditMode="relative" rAng="0" ptsTypes="AA">
                                      <p:cBhvr>
                                        <p:cTn id="29" dur="700" spd="-100000" fill="hold"/>
                                        <p:tgtEl>
                                          <p:spTgt spid="22"/>
                                        </p:tgtEl>
                                        <p:attrNameLst>
                                          <p:attrName>ppt_x</p:attrName>
                                          <p:attrName>ppt_y</p:attrName>
                                        </p:attrNameLst>
                                      </p:cBhvr>
                                      <p:rCtr x="0" y="1759"/>
                                    </p:animMotion>
                                  </p:childTnLst>
                                </p:cTn>
                              </p:par>
                              <p:par>
                                <p:cTn id="30" presetID="10" presetClass="entr" presetSubtype="0" fill="hold" grpId="0" nodeType="withEffect">
                                  <p:stCondLst>
                                    <p:cond delay="750"/>
                                  </p:stCondLst>
                                  <p:childTnLst>
                                    <p:set>
                                      <p:cBhvr>
                                        <p:cTn id="31" dur="1" fill="hold">
                                          <p:stCondLst>
                                            <p:cond delay="0"/>
                                          </p:stCondLst>
                                        </p:cTn>
                                        <p:tgtEl>
                                          <p:spTgt spid="172"/>
                                        </p:tgtEl>
                                        <p:attrNameLst>
                                          <p:attrName>style.visibility</p:attrName>
                                        </p:attrNameLst>
                                      </p:cBhvr>
                                      <p:to>
                                        <p:strVal val="visible"/>
                                      </p:to>
                                    </p:set>
                                    <p:animEffect transition="in" filter="fade">
                                      <p:cBhvr>
                                        <p:cTn id="32" dur="500"/>
                                        <p:tgtEl>
                                          <p:spTgt spid="172"/>
                                        </p:tgtEl>
                                      </p:cBhvr>
                                    </p:animEffect>
                                  </p:childTnLst>
                                </p:cTn>
                              </p:par>
                              <p:par>
                                <p:cTn id="33" presetID="42" presetClass="path" presetSubtype="0" decel="100000" fill="hold" grpId="1" nodeType="withEffect">
                                  <p:stCondLst>
                                    <p:cond delay="750"/>
                                  </p:stCondLst>
                                  <p:childTnLst>
                                    <p:animMotion origin="layout" path="M -1.66667E-6 1.11111E-6 L -1.66667E-6 0.03542 " pathEditMode="relative" rAng="0" ptsTypes="AA">
                                      <p:cBhvr>
                                        <p:cTn id="34" dur="700" spd="-100000" fill="hold"/>
                                        <p:tgtEl>
                                          <p:spTgt spid="172"/>
                                        </p:tgtEl>
                                        <p:attrNameLst>
                                          <p:attrName>ppt_x</p:attrName>
                                          <p:attrName>ppt_y</p:attrName>
                                        </p:attrNameLst>
                                      </p:cBhvr>
                                      <p:rCtr x="0" y="1759"/>
                                    </p:animMotion>
                                  </p:childTnLst>
                                </p:cTn>
                              </p:par>
                              <p:par>
                                <p:cTn id="35" presetID="10" presetClass="entr" presetSubtype="0" fill="hold" grpId="0" nodeType="withEffect">
                                  <p:stCondLst>
                                    <p:cond delay="750"/>
                                  </p:stCondLst>
                                  <p:childTnLst>
                                    <p:set>
                                      <p:cBhvr>
                                        <p:cTn id="36" dur="1" fill="hold">
                                          <p:stCondLst>
                                            <p:cond delay="0"/>
                                          </p:stCondLst>
                                        </p:cTn>
                                        <p:tgtEl>
                                          <p:spTgt spid="174"/>
                                        </p:tgtEl>
                                        <p:attrNameLst>
                                          <p:attrName>style.visibility</p:attrName>
                                        </p:attrNameLst>
                                      </p:cBhvr>
                                      <p:to>
                                        <p:strVal val="visible"/>
                                      </p:to>
                                    </p:set>
                                    <p:animEffect transition="in" filter="fade">
                                      <p:cBhvr>
                                        <p:cTn id="37" dur="500"/>
                                        <p:tgtEl>
                                          <p:spTgt spid="174"/>
                                        </p:tgtEl>
                                      </p:cBhvr>
                                    </p:animEffect>
                                  </p:childTnLst>
                                </p:cTn>
                              </p:par>
                              <p:par>
                                <p:cTn id="38" presetID="42" presetClass="path" presetSubtype="0" decel="100000" fill="hold" grpId="1" nodeType="withEffect">
                                  <p:stCondLst>
                                    <p:cond delay="750"/>
                                  </p:stCondLst>
                                  <p:childTnLst>
                                    <p:animMotion origin="layout" path="M 3.54167E-6 1.48148E-6 L 3.54167E-6 0.03542 " pathEditMode="relative" rAng="0" ptsTypes="AA">
                                      <p:cBhvr>
                                        <p:cTn id="39" dur="700" spd="-100000" fill="hold"/>
                                        <p:tgtEl>
                                          <p:spTgt spid="174"/>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 grpId="0"/>
      <p:bldP spid="174" grpId="1"/>
      <p:bldP spid="172" grpId="0"/>
      <p:bldP spid="172"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C18556-1638-CFD1-C7BD-E2BFF6C1D3EB}"/>
            </a:ext>
          </a:extLst>
        </p:cNvPr>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2801A992-89C0-1E90-E960-01F58FFB6B19}"/>
              </a:ext>
              <a:ext uri="{C183D7F6-B498-43B3-948B-1728B52AA6E4}">
                <adec:decorative xmlns:adec="http://schemas.microsoft.com/office/drawing/2017/decorative" val="1"/>
              </a:ext>
            </a:extLst>
          </p:cNvPr>
          <p:cNvSpPr>
            <a:spLocks/>
          </p:cNvSpPr>
          <p:nvPr/>
        </p:nvSpPr>
        <p:spPr bwMode="auto">
          <a:xfrm>
            <a:off x="587375" y="1131887"/>
            <a:ext cx="11018520" cy="5127625"/>
          </a:xfrm>
          <a:prstGeom prst="roundRect">
            <a:avLst>
              <a:gd name="adj" fmla="val 2937"/>
            </a:avLst>
          </a:prstGeom>
          <a:solidFill>
            <a:srgbClr val="F4F3F5">
              <a:alpha val="90000"/>
            </a:srgbClr>
          </a:solidFill>
          <a:ln w="12700">
            <a:solidFill>
              <a:schemeClr val="bg1">
                <a:alpha val="50000"/>
              </a:schemeClr>
            </a:solidFill>
            <a:headEnd type="none" w="med" len="med"/>
            <a:tailEnd type="none" w="med" len="med"/>
          </a:ln>
          <a:effectLst>
            <a:outerShdw blurRad="635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marL="0" marR="0" lvl="0" indent="0" algn="ctr" defTabSz="93274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err="1">
              <a:ln w="3175">
                <a:noFill/>
              </a:ln>
              <a:gradFill flip="none" rotWithShape="1">
                <a:gsLst>
                  <a:gs pos="0">
                    <a:srgbClr val="FF5C39"/>
                  </a:gs>
                  <a:gs pos="25000">
                    <a:srgbClr val="F4364C"/>
                  </a:gs>
                  <a:gs pos="75000">
                    <a:srgbClr val="0078D4"/>
                  </a:gs>
                  <a:gs pos="50000">
                    <a:srgbClr val="C03BC4"/>
                  </a:gs>
                  <a:gs pos="100000">
                    <a:srgbClr val="14938C"/>
                  </a:gs>
                </a:gsLst>
                <a:lin ang="0" scaled="1"/>
                <a:tileRect/>
              </a:gradFill>
              <a:effectLst/>
              <a:uLnTx/>
              <a:uFillTx/>
              <a:latin typeface="Segoe UI"/>
              <a:ea typeface="+mn-ea"/>
              <a:cs typeface="Segoe UI" panose="020B0502040204020203" pitchFamily="34" charset="0"/>
            </a:endParaRPr>
          </a:p>
        </p:txBody>
      </p:sp>
      <p:sp>
        <p:nvSpPr>
          <p:cNvPr id="60" name="Rectangle: Rounded Corners 43">
            <a:extLst>
              <a:ext uri="{FF2B5EF4-FFF2-40B4-BE49-F238E27FC236}">
                <a16:creationId xmlns:a16="http://schemas.microsoft.com/office/drawing/2014/main" id="{22ECCFF3-BBA9-E848-8372-4498C21E321B}"/>
              </a:ext>
              <a:ext uri="{C183D7F6-B498-43B3-948B-1728B52AA6E4}">
                <adec:decorative xmlns:adec="http://schemas.microsoft.com/office/drawing/2017/decorative" val="1"/>
              </a:ext>
            </a:extLst>
          </p:cNvPr>
          <p:cNvSpPr>
            <a:spLocks/>
          </p:cNvSpPr>
          <p:nvPr/>
        </p:nvSpPr>
        <p:spPr bwMode="auto">
          <a:xfrm>
            <a:off x="727492" y="1285052"/>
            <a:ext cx="3485593" cy="3995562"/>
          </a:xfrm>
          <a:prstGeom prst="roundRect">
            <a:avLst>
              <a:gd name="adj" fmla="val 3093"/>
            </a:avLst>
          </a:prstGeom>
          <a:solidFill>
            <a:schemeClr val="bg1"/>
          </a:solidFill>
          <a:ln w="6350" cap="flat" cmpd="sng" algn="ctr">
            <a:noFill/>
            <a:prstDash val="solid"/>
            <a:miter lim="800000"/>
            <a:headEnd type="none" w="med" len="med"/>
            <a:tailEnd type="none" w="med" len="med"/>
          </a:ln>
          <a:effectLst/>
        </p:spPr>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74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w="3175">
                <a:noFill/>
              </a:ln>
              <a:gradFill flip="none" rotWithShape="1">
                <a:gsLst>
                  <a:gs pos="0">
                    <a:srgbClr val="FF5C39"/>
                  </a:gs>
                  <a:gs pos="25000">
                    <a:srgbClr val="F4364C"/>
                  </a:gs>
                  <a:gs pos="75000">
                    <a:srgbClr val="0078D4"/>
                  </a:gs>
                  <a:gs pos="50000">
                    <a:srgbClr val="C03BC4"/>
                  </a:gs>
                  <a:gs pos="100000">
                    <a:srgbClr val="14938C"/>
                  </a:gs>
                </a:gsLst>
                <a:lin ang="0" scaled="1"/>
                <a:tileRect/>
              </a:gradFill>
              <a:effectLst/>
              <a:uLnTx/>
              <a:uFillTx/>
              <a:latin typeface="Segoe UI"/>
              <a:ea typeface="+mn-ea"/>
              <a:cs typeface="Segoe UI" panose="020B0502040204020203" pitchFamily="34" charset="0"/>
            </a:endParaRPr>
          </a:p>
        </p:txBody>
      </p:sp>
      <p:sp>
        <p:nvSpPr>
          <p:cNvPr id="61" name="Rectangle: Rounded Corners 43">
            <a:extLst>
              <a:ext uri="{FF2B5EF4-FFF2-40B4-BE49-F238E27FC236}">
                <a16:creationId xmlns:a16="http://schemas.microsoft.com/office/drawing/2014/main" id="{7E4497A8-1B3A-72E9-7625-07B7269C9ED7}"/>
              </a:ext>
              <a:ext uri="{C183D7F6-B498-43B3-948B-1728B52AA6E4}">
                <adec:decorative xmlns:adec="http://schemas.microsoft.com/office/drawing/2017/decorative" val="1"/>
              </a:ext>
            </a:extLst>
          </p:cNvPr>
          <p:cNvSpPr>
            <a:spLocks/>
          </p:cNvSpPr>
          <p:nvPr/>
        </p:nvSpPr>
        <p:spPr bwMode="auto">
          <a:xfrm>
            <a:off x="4353202" y="1285052"/>
            <a:ext cx="3485593" cy="3995562"/>
          </a:xfrm>
          <a:prstGeom prst="roundRect">
            <a:avLst>
              <a:gd name="adj" fmla="val 3093"/>
            </a:avLst>
          </a:prstGeom>
          <a:solidFill>
            <a:schemeClr val="bg1"/>
          </a:solidFill>
          <a:ln w="6350" cap="flat" cmpd="sng" algn="ctr">
            <a:noFill/>
            <a:prstDash val="solid"/>
            <a:miter lim="800000"/>
            <a:headEnd type="none" w="med" len="med"/>
            <a:tailEnd type="none" w="med" len="med"/>
          </a:ln>
          <a:effectLst/>
        </p:spPr>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74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w="3175">
                <a:noFill/>
              </a:ln>
              <a:gradFill flip="none" rotWithShape="1">
                <a:gsLst>
                  <a:gs pos="0">
                    <a:srgbClr val="FF5C39"/>
                  </a:gs>
                  <a:gs pos="25000">
                    <a:srgbClr val="F4364C"/>
                  </a:gs>
                  <a:gs pos="75000">
                    <a:srgbClr val="0078D4"/>
                  </a:gs>
                  <a:gs pos="50000">
                    <a:srgbClr val="C03BC4"/>
                  </a:gs>
                  <a:gs pos="100000">
                    <a:srgbClr val="14938C"/>
                  </a:gs>
                </a:gsLst>
                <a:lin ang="0" scaled="1"/>
                <a:tileRect/>
              </a:gradFill>
              <a:effectLst/>
              <a:uLnTx/>
              <a:uFillTx/>
              <a:latin typeface="Segoe UI"/>
              <a:ea typeface="+mn-ea"/>
              <a:cs typeface="Segoe UI" panose="020B0502040204020203" pitchFamily="34" charset="0"/>
            </a:endParaRPr>
          </a:p>
        </p:txBody>
      </p:sp>
      <p:sp>
        <p:nvSpPr>
          <p:cNvPr id="62" name="Rectangle: Rounded Corners 43">
            <a:extLst>
              <a:ext uri="{FF2B5EF4-FFF2-40B4-BE49-F238E27FC236}">
                <a16:creationId xmlns:a16="http://schemas.microsoft.com/office/drawing/2014/main" id="{AB1B39E9-C56F-043C-AFB7-1AA350714423}"/>
              </a:ext>
              <a:ext uri="{C183D7F6-B498-43B3-948B-1728B52AA6E4}">
                <adec:decorative xmlns:adec="http://schemas.microsoft.com/office/drawing/2017/decorative" val="1"/>
              </a:ext>
            </a:extLst>
          </p:cNvPr>
          <p:cNvSpPr>
            <a:spLocks/>
          </p:cNvSpPr>
          <p:nvPr/>
        </p:nvSpPr>
        <p:spPr bwMode="auto">
          <a:xfrm>
            <a:off x="7978913" y="1285052"/>
            <a:ext cx="3485593" cy="3995562"/>
          </a:xfrm>
          <a:prstGeom prst="roundRect">
            <a:avLst>
              <a:gd name="adj" fmla="val 3093"/>
            </a:avLst>
          </a:prstGeom>
          <a:solidFill>
            <a:schemeClr val="bg1"/>
          </a:solidFill>
          <a:ln w="6350" cap="flat" cmpd="sng" algn="ctr">
            <a:noFill/>
            <a:prstDash val="solid"/>
            <a:miter lim="800000"/>
            <a:headEnd type="none" w="med" len="med"/>
            <a:tailEnd type="none" w="med" len="med"/>
          </a:ln>
          <a:effectLst/>
        </p:spPr>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74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w="3175">
                <a:noFill/>
              </a:ln>
              <a:gradFill flip="none" rotWithShape="1">
                <a:gsLst>
                  <a:gs pos="0">
                    <a:srgbClr val="FF5C39"/>
                  </a:gs>
                  <a:gs pos="25000">
                    <a:srgbClr val="F4364C"/>
                  </a:gs>
                  <a:gs pos="75000">
                    <a:srgbClr val="0078D4"/>
                  </a:gs>
                  <a:gs pos="50000">
                    <a:srgbClr val="C03BC4"/>
                  </a:gs>
                  <a:gs pos="100000">
                    <a:srgbClr val="14938C"/>
                  </a:gs>
                </a:gsLst>
                <a:lin ang="0" scaled="1"/>
                <a:tileRect/>
              </a:gradFill>
              <a:effectLst/>
              <a:uLnTx/>
              <a:uFillTx/>
              <a:latin typeface="Segoe UI"/>
              <a:ea typeface="+mn-ea"/>
              <a:cs typeface="Segoe UI" panose="020B0502040204020203" pitchFamily="34" charset="0"/>
            </a:endParaRPr>
          </a:p>
        </p:txBody>
      </p:sp>
      <p:graphicFrame>
        <p:nvGraphicFramePr>
          <p:cNvPr id="13" name="think-cell data - do not delete" hidden="1">
            <a:extLst>
              <a:ext uri="{FF2B5EF4-FFF2-40B4-BE49-F238E27FC236}">
                <a16:creationId xmlns:a16="http://schemas.microsoft.com/office/drawing/2014/main" id="{2FDCE936-C198-B78D-C8B6-B26443221FE1}"/>
              </a:ext>
              <a:ext uri="{C183D7F6-B498-43B3-948B-1728B52AA6E4}">
                <adec:decorative xmlns:adec="http://schemas.microsoft.com/office/drawing/2017/decorative" val="1"/>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25" imgH="424" progId="TCLayout.ActiveDocument.1">
                  <p:embed/>
                </p:oleObj>
              </mc:Choice>
              <mc:Fallback>
                <p:oleObj name="think-cell Slide" r:id="rId4" imgW="425" imgH="424" progId="TCLayout.ActiveDocument.1">
                  <p:embed/>
                  <p:pic>
                    <p:nvPicPr>
                      <p:cNvPr id="13" name="think-cell data - do not delete" hidden="1">
                        <a:extLst>
                          <a:ext uri="{FF2B5EF4-FFF2-40B4-BE49-F238E27FC236}">
                            <a16:creationId xmlns:a16="http://schemas.microsoft.com/office/drawing/2014/main" id="{2FDCE936-C198-B78D-C8B6-B26443221FE1}"/>
                          </a:ext>
                          <a:ext uri="{C183D7F6-B498-43B3-948B-1728B52AA6E4}">
                            <adec:decorative xmlns:adec="http://schemas.microsoft.com/office/drawing/2017/decorative" val="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cxnSp>
        <p:nvCxnSpPr>
          <p:cNvPr id="88" name="Straight Connector 87">
            <a:extLst>
              <a:ext uri="{FF2B5EF4-FFF2-40B4-BE49-F238E27FC236}">
                <a16:creationId xmlns:a16="http://schemas.microsoft.com/office/drawing/2014/main" id="{7E248C49-DDA9-6668-46A8-3FAEAEA59D97}"/>
              </a:ext>
              <a:ext uri="{C183D7F6-B498-43B3-948B-1728B52AA6E4}">
                <adec:decorative xmlns:adec="http://schemas.microsoft.com/office/drawing/2017/decorative" val="1"/>
              </a:ext>
            </a:extLst>
          </p:cNvPr>
          <p:cNvCxnSpPr>
            <a:cxnSpLocks/>
          </p:cNvCxnSpPr>
          <p:nvPr/>
        </p:nvCxnSpPr>
        <p:spPr>
          <a:xfrm>
            <a:off x="4587787" y="3310111"/>
            <a:ext cx="3016423" cy="0"/>
          </a:xfrm>
          <a:prstGeom prst="line">
            <a:avLst/>
          </a:prstGeom>
          <a:ln w="6350">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771A6761-4E47-945F-B826-28E14EBBA284}"/>
              </a:ext>
              <a:ext uri="{C183D7F6-B498-43B3-948B-1728B52AA6E4}">
                <adec:decorative xmlns:adec="http://schemas.microsoft.com/office/drawing/2017/decorative" val="1"/>
              </a:ext>
            </a:extLst>
          </p:cNvPr>
          <p:cNvCxnSpPr>
            <a:cxnSpLocks/>
          </p:cNvCxnSpPr>
          <p:nvPr/>
        </p:nvCxnSpPr>
        <p:spPr>
          <a:xfrm>
            <a:off x="962077" y="3310111"/>
            <a:ext cx="3016423" cy="0"/>
          </a:xfrm>
          <a:prstGeom prst="line">
            <a:avLst/>
          </a:prstGeom>
          <a:ln w="6350">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7BD470C0-DC98-85A1-B9EF-248240C8E927}"/>
              </a:ext>
              <a:ext uri="{C183D7F6-B498-43B3-948B-1728B52AA6E4}">
                <adec:decorative xmlns:adec="http://schemas.microsoft.com/office/drawing/2017/decorative" val="1"/>
              </a:ext>
            </a:extLst>
          </p:cNvPr>
          <p:cNvCxnSpPr>
            <a:cxnSpLocks/>
          </p:cNvCxnSpPr>
          <p:nvPr/>
        </p:nvCxnSpPr>
        <p:spPr>
          <a:xfrm>
            <a:off x="962077" y="4366459"/>
            <a:ext cx="3016423" cy="0"/>
          </a:xfrm>
          <a:prstGeom prst="line">
            <a:avLst/>
          </a:prstGeom>
          <a:ln w="6350">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8090EA9E-2A22-A28A-F260-F1A70FDE2373}"/>
              </a:ext>
              <a:ext uri="{C183D7F6-B498-43B3-948B-1728B52AA6E4}">
                <adec:decorative xmlns:adec="http://schemas.microsoft.com/office/drawing/2017/decorative" val="1"/>
              </a:ext>
            </a:extLst>
          </p:cNvPr>
          <p:cNvCxnSpPr>
            <a:cxnSpLocks/>
          </p:cNvCxnSpPr>
          <p:nvPr/>
        </p:nvCxnSpPr>
        <p:spPr>
          <a:xfrm>
            <a:off x="4587787" y="4366459"/>
            <a:ext cx="3016423" cy="0"/>
          </a:xfrm>
          <a:prstGeom prst="line">
            <a:avLst/>
          </a:prstGeom>
          <a:ln w="6350">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377DE51D-CB37-F067-0BCE-690A8799A58C}"/>
              </a:ext>
              <a:ext uri="{C183D7F6-B498-43B3-948B-1728B52AA6E4}">
                <adec:decorative xmlns:adec="http://schemas.microsoft.com/office/drawing/2017/decorative" val="1"/>
              </a:ext>
            </a:extLst>
          </p:cNvPr>
          <p:cNvCxnSpPr>
            <a:cxnSpLocks/>
          </p:cNvCxnSpPr>
          <p:nvPr/>
        </p:nvCxnSpPr>
        <p:spPr>
          <a:xfrm>
            <a:off x="8213498" y="4366459"/>
            <a:ext cx="3016423" cy="0"/>
          </a:xfrm>
          <a:prstGeom prst="line">
            <a:avLst/>
          </a:prstGeom>
          <a:ln w="6350">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a16="http://schemas.microsoft.com/office/drawing/2014/main" id="{C172E8A6-4CCF-BCAE-BA78-F72F7ED4C8C0}"/>
              </a:ext>
              <a:ext uri="{C183D7F6-B498-43B3-948B-1728B52AA6E4}">
                <adec:decorative xmlns:adec="http://schemas.microsoft.com/office/drawing/2017/decorative" val="1"/>
              </a:ext>
            </a:extLst>
          </p:cNvPr>
          <p:cNvCxnSpPr>
            <a:cxnSpLocks/>
          </p:cNvCxnSpPr>
          <p:nvPr/>
        </p:nvCxnSpPr>
        <p:spPr>
          <a:xfrm>
            <a:off x="8213498" y="3310111"/>
            <a:ext cx="3016423" cy="0"/>
          </a:xfrm>
          <a:prstGeom prst="line">
            <a:avLst/>
          </a:prstGeom>
          <a:ln w="6350">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00" name="Graphic 65">
            <a:extLst>
              <a:ext uri="{FF2B5EF4-FFF2-40B4-BE49-F238E27FC236}">
                <a16:creationId xmlns:a16="http://schemas.microsoft.com/office/drawing/2014/main" id="{8403B1EE-A6E2-A406-DC63-424CB0779F38}"/>
              </a:ext>
              <a:ext uri="{C183D7F6-B498-43B3-948B-1728B52AA6E4}">
                <adec:decorative xmlns:adec="http://schemas.microsoft.com/office/drawing/2017/decorative" val="1"/>
              </a:ext>
            </a:extLst>
          </p:cNvPr>
          <p:cNvSpPr/>
          <p:nvPr/>
        </p:nvSpPr>
        <p:spPr>
          <a:xfrm>
            <a:off x="2290245" y="1491260"/>
            <a:ext cx="360086" cy="360084"/>
          </a:xfrm>
          <a:custGeom>
            <a:avLst/>
            <a:gdLst>
              <a:gd name="connsiteX0" fmla="*/ 249767 w 294807"/>
              <a:gd name="connsiteY0" fmla="*/ 0 h 294806"/>
              <a:gd name="connsiteX1" fmla="*/ 294807 w 294807"/>
              <a:gd name="connsiteY1" fmla="*/ 45040 h 294806"/>
              <a:gd name="connsiteX2" fmla="*/ 294807 w 294807"/>
              <a:gd name="connsiteY2" fmla="*/ 249767 h 294806"/>
              <a:gd name="connsiteX3" fmla="*/ 249767 w 294807"/>
              <a:gd name="connsiteY3" fmla="*/ 294807 h 294806"/>
              <a:gd name="connsiteX4" fmla="*/ 45040 w 294807"/>
              <a:gd name="connsiteY4" fmla="*/ 294807 h 294806"/>
              <a:gd name="connsiteX5" fmla="*/ 0 w 294807"/>
              <a:gd name="connsiteY5" fmla="*/ 249767 h 294806"/>
              <a:gd name="connsiteX6" fmla="*/ 0 w 294807"/>
              <a:gd name="connsiteY6" fmla="*/ 45040 h 294806"/>
              <a:gd name="connsiteX7" fmla="*/ 45040 w 294807"/>
              <a:gd name="connsiteY7" fmla="*/ 0 h 294806"/>
              <a:gd name="connsiteX8" fmla="*/ 249767 w 294807"/>
              <a:gd name="connsiteY8" fmla="*/ 0 h 294806"/>
              <a:gd name="connsiteX9" fmla="*/ 77796 w 294807"/>
              <a:gd name="connsiteY9" fmla="*/ 98318 h 294806"/>
              <a:gd name="connsiteX10" fmla="*/ 65513 w 294807"/>
              <a:gd name="connsiteY10" fmla="*/ 110536 h 294806"/>
              <a:gd name="connsiteX11" fmla="*/ 65513 w 294807"/>
              <a:gd name="connsiteY11" fmla="*/ 110553 h 294806"/>
              <a:gd name="connsiteX12" fmla="*/ 65513 w 294807"/>
              <a:gd name="connsiteY12" fmla="*/ 217125 h 294806"/>
              <a:gd name="connsiteX13" fmla="*/ 77796 w 294807"/>
              <a:gd name="connsiteY13" fmla="*/ 229343 h 294806"/>
              <a:gd name="connsiteX14" fmla="*/ 90080 w 294807"/>
              <a:gd name="connsiteY14" fmla="*/ 217125 h 294806"/>
              <a:gd name="connsiteX15" fmla="*/ 90080 w 294807"/>
              <a:gd name="connsiteY15" fmla="*/ 110553 h 294806"/>
              <a:gd name="connsiteX16" fmla="*/ 77813 w 294807"/>
              <a:gd name="connsiteY16" fmla="*/ 98318 h 294806"/>
              <a:gd name="connsiteX17" fmla="*/ 77796 w 294807"/>
              <a:gd name="connsiteY17" fmla="*/ 98318 h 294806"/>
              <a:gd name="connsiteX18" fmla="*/ 217011 w 294807"/>
              <a:gd name="connsiteY18" fmla="*/ 65562 h 294806"/>
              <a:gd name="connsiteX19" fmla="*/ 204727 w 294807"/>
              <a:gd name="connsiteY19" fmla="*/ 77516 h 294806"/>
              <a:gd name="connsiteX20" fmla="*/ 204727 w 294807"/>
              <a:gd name="connsiteY20" fmla="*/ 77518 h 294806"/>
              <a:gd name="connsiteX21" fmla="*/ 204727 w 294807"/>
              <a:gd name="connsiteY21" fmla="*/ 217404 h 294806"/>
              <a:gd name="connsiteX22" fmla="*/ 217011 w 294807"/>
              <a:gd name="connsiteY22" fmla="*/ 229360 h 294806"/>
              <a:gd name="connsiteX23" fmla="*/ 229294 w 294807"/>
              <a:gd name="connsiteY23" fmla="*/ 217405 h 294806"/>
              <a:gd name="connsiteX24" fmla="*/ 229294 w 294807"/>
              <a:gd name="connsiteY24" fmla="*/ 217404 h 294806"/>
              <a:gd name="connsiteX25" fmla="*/ 229294 w 294807"/>
              <a:gd name="connsiteY25" fmla="*/ 77518 h 294806"/>
              <a:gd name="connsiteX26" fmla="*/ 217012 w 294807"/>
              <a:gd name="connsiteY26" fmla="*/ 65562 h 294806"/>
              <a:gd name="connsiteX27" fmla="*/ 217011 w 294807"/>
              <a:gd name="connsiteY27" fmla="*/ 65562 h 294806"/>
              <a:gd name="connsiteX28" fmla="*/ 146994 w 294807"/>
              <a:gd name="connsiteY28" fmla="*/ 147404 h 294806"/>
              <a:gd name="connsiteX29" fmla="*/ 135120 w 294807"/>
              <a:gd name="connsiteY29" fmla="*/ 159425 h 294806"/>
              <a:gd name="connsiteX30" fmla="*/ 135693 w 294807"/>
              <a:gd name="connsiteY30" fmla="*/ 217518 h 294806"/>
              <a:gd name="connsiteX31" fmla="*/ 147811 w 294807"/>
              <a:gd name="connsiteY31" fmla="*/ 229311 h 294806"/>
              <a:gd name="connsiteX32" fmla="*/ 147813 w 294807"/>
              <a:gd name="connsiteY32" fmla="*/ 229311 h 294806"/>
              <a:gd name="connsiteX33" fmla="*/ 159687 w 294807"/>
              <a:gd name="connsiteY33" fmla="*/ 217289 h 294806"/>
              <a:gd name="connsiteX34" fmla="*/ 159114 w 294807"/>
              <a:gd name="connsiteY34" fmla="*/ 159179 h 294806"/>
              <a:gd name="connsiteX35" fmla="*/ 146994 w 294807"/>
              <a:gd name="connsiteY35" fmla="*/ 147404 h 294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94807" h="294806">
                <a:moveTo>
                  <a:pt x="249767" y="0"/>
                </a:moveTo>
                <a:cubicBezTo>
                  <a:pt x="274642" y="0"/>
                  <a:pt x="294807" y="20165"/>
                  <a:pt x="294807" y="45040"/>
                </a:cubicBezTo>
                <a:lnTo>
                  <a:pt x="294807" y="249767"/>
                </a:lnTo>
                <a:cubicBezTo>
                  <a:pt x="294807" y="274642"/>
                  <a:pt x="274642" y="294807"/>
                  <a:pt x="249767" y="294807"/>
                </a:cubicBezTo>
                <a:lnTo>
                  <a:pt x="45040" y="294807"/>
                </a:lnTo>
                <a:cubicBezTo>
                  <a:pt x="20165" y="294807"/>
                  <a:pt x="0" y="274642"/>
                  <a:pt x="0" y="249767"/>
                </a:cubicBezTo>
                <a:lnTo>
                  <a:pt x="0" y="45040"/>
                </a:lnTo>
                <a:cubicBezTo>
                  <a:pt x="0" y="20165"/>
                  <a:pt x="20165" y="0"/>
                  <a:pt x="45040" y="0"/>
                </a:cubicBezTo>
                <a:lnTo>
                  <a:pt x="249767" y="0"/>
                </a:lnTo>
                <a:close/>
                <a:moveTo>
                  <a:pt x="77796" y="98318"/>
                </a:moveTo>
                <a:cubicBezTo>
                  <a:pt x="71030" y="98300"/>
                  <a:pt x="65531" y="103770"/>
                  <a:pt x="65513" y="110536"/>
                </a:cubicBezTo>
                <a:cubicBezTo>
                  <a:pt x="65513" y="110542"/>
                  <a:pt x="65513" y="110547"/>
                  <a:pt x="65513" y="110553"/>
                </a:cubicBezTo>
                <a:lnTo>
                  <a:pt x="65513" y="217125"/>
                </a:lnTo>
                <a:cubicBezTo>
                  <a:pt x="65513" y="223873"/>
                  <a:pt x="71016" y="229343"/>
                  <a:pt x="77796" y="229343"/>
                </a:cubicBezTo>
                <a:cubicBezTo>
                  <a:pt x="84577" y="229343"/>
                  <a:pt x="90080" y="223873"/>
                  <a:pt x="90080" y="217125"/>
                </a:cubicBezTo>
                <a:lnTo>
                  <a:pt x="90080" y="110553"/>
                </a:lnTo>
                <a:cubicBezTo>
                  <a:pt x="90071" y="103787"/>
                  <a:pt x="84579" y="98309"/>
                  <a:pt x="77813" y="98318"/>
                </a:cubicBezTo>
                <a:cubicBezTo>
                  <a:pt x="77807" y="98318"/>
                  <a:pt x="77802" y="98318"/>
                  <a:pt x="77796" y="98318"/>
                </a:cubicBezTo>
                <a:close/>
                <a:moveTo>
                  <a:pt x="217011" y="65562"/>
                </a:moveTo>
                <a:cubicBezTo>
                  <a:pt x="210317" y="65471"/>
                  <a:pt x="204819" y="70823"/>
                  <a:pt x="204727" y="77516"/>
                </a:cubicBezTo>
                <a:cubicBezTo>
                  <a:pt x="204727" y="77516"/>
                  <a:pt x="204727" y="77517"/>
                  <a:pt x="204727" y="77518"/>
                </a:cubicBezTo>
                <a:lnTo>
                  <a:pt x="204727" y="217404"/>
                </a:lnTo>
                <a:cubicBezTo>
                  <a:pt x="204727" y="224004"/>
                  <a:pt x="210230" y="229360"/>
                  <a:pt x="217011" y="229360"/>
                </a:cubicBezTo>
                <a:cubicBezTo>
                  <a:pt x="223704" y="229452"/>
                  <a:pt x="229203" y="224099"/>
                  <a:pt x="229294" y="217405"/>
                </a:cubicBezTo>
                <a:cubicBezTo>
                  <a:pt x="229294" y="217405"/>
                  <a:pt x="229294" y="217404"/>
                  <a:pt x="229294" y="217404"/>
                </a:cubicBezTo>
                <a:lnTo>
                  <a:pt x="229294" y="77518"/>
                </a:lnTo>
                <a:cubicBezTo>
                  <a:pt x="229204" y="70825"/>
                  <a:pt x="223706" y="65472"/>
                  <a:pt x="217012" y="65562"/>
                </a:cubicBezTo>
                <a:cubicBezTo>
                  <a:pt x="217012" y="65562"/>
                  <a:pt x="217011" y="65562"/>
                  <a:pt x="217011" y="65562"/>
                </a:cubicBezTo>
                <a:close/>
                <a:moveTo>
                  <a:pt x="146994" y="147404"/>
                </a:moveTo>
                <a:cubicBezTo>
                  <a:pt x="140397" y="147449"/>
                  <a:pt x="135084" y="152828"/>
                  <a:pt x="135120" y="159425"/>
                </a:cubicBezTo>
                <a:lnTo>
                  <a:pt x="135693" y="217518"/>
                </a:lnTo>
                <a:cubicBezTo>
                  <a:pt x="135783" y="224120"/>
                  <a:pt x="141208" y="229401"/>
                  <a:pt x="147811" y="229311"/>
                </a:cubicBezTo>
                <a:cubicBezTo>
                  <a:pt x="147811" y="229311"/>
                  <a:pt x="147813" y="229311"/>
                  <a:pt x="147813" y="229311"/>
                </a:cubicBezTo>
                <a:cubicBezTo>
                  <a:pt x="154410" y="229265"/>
                  <a:pt x="159723" y="223886"/>
                  <a:pt x="159687" y="217289"/>
                </a:cubicBezTo>
                <a:lnTo>
                  <a:pt x="159114" y="159179"/>
                </a:lnTo>
                <a:cubicBezTo>
                  <a:pt x="159016" y="152582"/>
                  <a:pt x="153591" y="147312"/>
                  <a:pt x="146994" y="147404"/>
                </a:cubicBezTo>
                <a:close/>
              </a:path>
            </a:pathLst>
          </a:custGeom>
          <a:gradFill flip="none" rotWithShape="1">
            <a:gsLst>
              <a:gs pos="100000">
                <a:srgbClr val="0078D4"/>
              </a:gs>
              <a:gs pos="0">
                <a:srgbClr val="C03BC4"/>
              </a:gs>
            </a:gsLst>
            <a:path path="circle">
              <a:fillToRect r="100000" b="100000"/>
            </a:path>
            <a:tileRect l="-100000" t="-100000"/>
          </a:gradFill>
          <a:ln w="6350" cap="flat" cmpd="sng" algn="ctr">
            <a:noFill/>
            <a:prstDash val="solid"/>
            <a:miter lim="800000"/>
            <a:headEnd type="none" w="med" len="med"/>
            <a:tailEnd type="none" w="med" len="med"/>
          </a:ln>
          <a:effectLst/>
        </p:spPr>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000" b="1" kern="0">
              <a:solidFill>
                <a:srgbClr val="FFFFFF"/>
              </a:solidFill>
              <a:latin typeface="Segoe UI Semibold" panose="020B0502040204020203" pitchFamily="34" charset="0"/>
              <a:cs typeface="Segoe UI Semibold" panose="020B0502040204020203" pitchFamily="34" charset="0"/>
            </a:endParaRPr>
          </a:p>
        </p:txBody>
      </p:sp>
      <p:sp>
        <p:nvSpPr>
          <p:cNvPr id="103" name="Graphic 69">
            <a:extLst>
              <a:ext uri="{FF2B5EF4-FFF2-40B4-BE49-F238E27FC236}">
                <a16:creationId xmlns:a16="http://schemas.microsoft.com/office/drawing/2014/main" id="{97CAF297-C3E2-4A17-06C3-09AFB094C4CA}"/>
              </a:ext>
              <a:ext uri="{C183D7F6-B498-43B3-948B-1728B52AA6E4}">
                <adec:decorative xmlns:adec="http://schemas.microsoft.com/office/drawing/2017/decorative" val="1"/>
              </a:ext>
            </a:extLst>
          </p:cNvPr>
          <p:cNvSpPr/>
          <p:nvPr/>
        </p:nvSpPr>
        <p:spPr>
          <a:xfrm>
            <a:off x="5920611" y="1510450"/>
            <a:ext cx="350774" cy="348828"/>
          </a:xfrm>
          <a:custGeom>
            <a:avLst/>
            <a:gdLst>
              <a:gd name="connsiteX0" fmla="*/ 232137 w 404766"/>
              <a:gd name="connsiteY0" fmla="*/ 59861 h 402521"/>
              <a:gd name="connsiteX1" fmla="*/ 330549 w 404766"/>
              <a:gd name="connsiteY1" fmla="*/ 158253 h 402521"/>
              <a:gd name="connsiteX2" fmla="*/ 311842 w 404766"/>
              <a:gd name="connsiteY2" fmla="*/ 176959 h 402521"/>
              <a:gd name="connsiteX3" fmla="*/ 175416 w 404766"/>
              <a:gd name="connsiteY3" fmla="*/ 292449 h 402521"/>
              <a:gd name="connsiteX4" fmla="*/ 175416 w 404766"/>
              <a:gd name="connsiteY4" fmla="*/ 313386 h 402521"/>
              <a:gd name="connsiteX5" fmla="*/ 137303 w 404766"/>
              <a:gd name="connsiteY5" fmla="*/ 351498 h 402521"/>
              <a:gd name="connsiteX6" fmla="*/ 117858 w 404766"/>
              <a:gd name="connsiteY6" fmla="*/ 362776 h 402521"/>
              <a:gd name="connsiteX7" fmla="*/ 18397 w 404766"/>
              <a:gd name="connsiteY7" fmla="*/ 389902 h 402521"/>
              <a:gd name="connsiteX8" fmla="*/ 507 w 404766"/>
              <a:gd name="connsiteY8" fmla="*/ 379639 h 402521"/>
              <a:gd name="connsiteX9" fmla="*/ 507 w 404766"/>
              <a:gd name="connsiteY9" fmla="*/ 372013 h 402521"/>
              <a:gd name="connsiteX10" fmla="*/ 27614 w 404766"/>
              <a:gd name="connsiteY10" fmla="*/ 272532 h 402521"/>
              <a:gd name="connsiteX11" fmla="*/ 38892 w 404766"/>
              <a:gd name="connsiteY11" fmla="*/ 253086 h 402521"/>
              <a:gd name="connsiteX12" fmla="*/ 232137 w 404766"/>
              <a:gd name="connsiteY12" fmla="*/ 59861 h 402521"/>
              <a:gd name="connsiteX13" fmla="*/ 370022 w 404766"/>
              <a:gd name="connsiteY13" fmla="*/ 20387 h 402521"/>
              <a:gd name="connsiteX14" fmla="*/ 370022 w 404766"/>
              <a:gd name="connsiteY14" fmla="*/ 118779 h 402521"/>
              <a:gd name="connsiteX15" fmla="*/ 351160 w 404766"/>
              <a:gd name="connsiteY15" fmla="*/ 137641 h 402521"/>
              <a:gd name="connsiteX16" fmla="*/ 252749 w 404766"/>
              <a:gd name="connsiteY16" fmla="*/ 39249 h 402521"/>
              <a:gd name="connsiteX17" fmla="*/ 271611 w 404766"/>
              <a:gd name="connsiteY17" fmla="*/ 20387 h 402521"/>
              <a:gd name="connsiteX18" fmla="*/ 370005 w 404766"/>
              <a:gd name="connsiteY18" fmla="*/ 20369 h 402521"/>
              <a:gd name="connsiteX19" fmla="*/ 370022 w 404766"/>
              <a:gd name="connsiteY19" fmla="*/ 20387 h 402521"/>
              <a:gd name="connsiteX20" fmla="*/ 238748 w 404766"/>
              <a:gd name="connsiteY20" fmla="*/ 234361 h 402521"/>
              <a:gd name="connsiteX21" fmla="*/ 212190 w 404766"/>
              <a:gd name="connsiteY21" fmla="*/ 282522 h 402521"/>
              <a:gd name="connsiteX22" fmla="*/ 210728 w 404766"/>
              <a:gd name="connsiteY22" fmla="*/ 282915 h 402521"/>
              <a:gd name="connsiteX23" fmla="*/ 199372 w 404766"/>
              <a:gd name="connsiteY23" fmla="*/ 285715 h 402521"/>
              <a:gd name="connsiteX24" fmla="*/ 199489 w 404766"/>
              <a:gd name="connsiteY24" fmla="*/ 320853 h 402521"/>
              <a:gd name="connsiteX25" fmla="*/ 209989 w 404766"/>
              <a:gd name="connsiteY25" fmla="*/ 323380 h 402521"/>
              <a:gd name="connsiteX26" fmla="*/ 238690 w 404766"/>
              <a:gd name="connsiteY26" fmla="*/ 370296 h 402521"/>
              <a:gd name="connsiteX27" fmla="*/ 238184 w 404766"/>
              <a:gd name="connsiteY27" fmla="*/ 372188 h 402521"/>
              <a:gd name="connsiteX28" fmla="*/ 234548 w 404766"/>
              <a:gd name="connsiteY28" fmla="*/ 384477 h 402521"/>
              <a:gd name="connsiteX29" fmla="*/ 263405 w 404766"/>
              <a:gd name="connsiteY29" fmla="*/ 402386 h 402521"/>
              <a:gd name="connsiteX30" fmla="*/ 273011 w 404766"/>
              <a:gd name="connsiteY30" fmla="*/ 392313 h 402521"/>
              <a:gd name="connsiteX31" fmla="*/ 327992 w 404766"/>
              <a:gd name="connsiteY31" fmla="*/ 390923 h 402521"/>
              <a:gd name="connsiteX32" fmla="*/ 329382 w 404766"/>
              <a:gd name="connsiteY32" fmla="*/ 392313 h 402521"/>
              <a:gd name="connsiteX33" fmla="*/ 339066 w 404766"/>
              <a:gd name="connsiteY33" fmla="*/ 402522 h 402521"/>
              <a:gd name="connsiteX34" fmla="*/ 367903 w 404766"/>
              <a:gd name="connsiteY34" fmla="*/ 384769 h 402521"/>
              <a:gd name="connsiteX35" fmla="*/ 364053 w 404766"/>
              <a:gd name="connsiteY35" fmla="*/ 371429 h 402521"/>
              <a:gd name="connsiteX36" fmla="*/ 390640 w 404766"/>
              <a:gd name="connsiteY36" fmla="*/ 323283 h 402521"/>
              <a:gd name="connsiteX37" fmla="*/ 392092 w 404766"/>
              <a:gd name="connsiteY37" fmla="*/ 322894 h 402521"/>
              <a:gd name="connsiteX38" fmla="*/ 403429 w 404766"/>
              <a:gd name="connsiteY38" fmla="*/ 320094 h 402521"/>
              <a:gd name="connsiteX39" fmla="*/ 403312 w 404766"/>
              <a:gd name="connsiteY39" fmla="*/ 284937 h 402521"/>
              <a:gd name="connsiteX40" fmla="*/ 392812 w 404766"/>
              <a:gd name="connsiteY40" fmla="*/ 282410 h 402521"/>
              <a:gd name="connsiteX41" fmla="*/ 364111 w 404766"/>
              <a:gd name="connsiteY41" fmla="*/ 235494 h 402521"/>
              <a:gd name="connsiteX42" fmla="*/ 364616 w 404766"/>
              <a:gd name="connsiteY42" fmla="*/ 233602 h 402521"/>
              <a:gd name="connsiteX43" fmla="*/ 368253 w 404766"/>
              <a:gd name="connsiteY43" fmla="*/ 221352 h 402521"/>
              <a:gd name="connsiteX44" fmla="*/ 339396 w 404766"/>
              <a:gd name="connsiteY44" fmla="*/ 203404 h 402521"/>
              <a:gd name="connsiteX45" fmla="*/ 329810 w 404766"/>
              <a:gd name="connsiteY45" fmla="*/ 213496 h 402521"/>
              <a:gd name="connsiteX46" fmla="*/ 274829 w 404766"/>
              <a:gd name="connsiteY46" fmla="*/ 214906 h 402521"/>
              <a:gd name="connsiteX47" fmla="*/ 273419 w 404766"/>
              <a:gd name="connsiteY47" fmla="*/ 213496 h 402521"/>
              <a:gd name="connsiteX48" fmla="*/ 263735 w 404766"/>
              <a:gd name="connsiteY48" fmla="*/ 203288 h 402521"/>
              <a:gd name="connsiteX49" fmla="*/ 234898 w 404766"/>
              <a:gd name="connsiteY49" fmla="*/ 221021 h 402521"/>
              <a:gd name="connsiteX50" fmla="*/ 238748 w 404766"/>
              <a:gd name="connsiteY50" fmla="*/ 234361 h 402521"/>
              <a:gd name="connsiteX51" fmla="*/ 301381 w 404766"/>
              <a:gd name="connsiteY51" fmla="*/ 332092 h 402521"/>
              <a:gd name="connsiteX52" fmla="*/ 273186 w 404766"/>
              <a:gd name="connsiteY52" fmla="*/ 302924 h 402521"/>
              <a:gd name="connsiteX53" fmla="*/ 301381 w 404766"/>
              <a:gd name="connsiteY53" fmla="*/ 273757 h 402521"/>
              <a:gd name="connsiteX54" fmla="*/ 329576 w 404766"/>
              <a:gd name="connsiteY54" fmla="*/ 302924 h 402521"/>
              <a:gd name="connsiteX55" fmla="*/ 301381 w 404766"/>
              <a:gd name="connsiteY55" fmla="*/ 332092 h 402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04766" h="402521">
                <a:moveTo>
                  <a:pt x="232137" y="59861"/>
                </a:moveTo>
                <a:lnTo>
                  <a:pt x="330549" y="158253"/>
                </a:lnTo>
                <a:lnTo>
                  <a:pt x="311842" y="176959"/>
                </a:lnTo>
                <a:cubicBezTo>
                  <a:pt x="242278" y="171178"/>
                  <a:pt x="181197" y="222884"/>
                  <a:pt x="175416" y="292449"/>
                </a:cubicBezTo>
                <a:cubicBezTo>
                  <a:pt x="174836" y="299416"/>
                  <a:pt x="174836" y="306418"/>
                  <a:pt x="175416" y="313386"/>
                </a:cubicBezTo>
                <a:lnTo>
                  <a:pt x="137303" y="351498"/>
                </a:lnTo>
                <a:cubicBezTo>
                  <a:pt x="131915" y="356886"/>
                  <a:pt x="125212" y="360775"/>
                  <a:pt x="117858" y="362776"/>
                </a:cubicBezTo>
                <a:lnTo>
                  <a:pt x="18397" y="389902"/>
                </a:lnTo>
                <a:cubicBezTo>
                  <a:pt x="10622" y="392008"/>
                  <a:pt x="2613" y="387413"/>
                  <a:pt x="507" y="379639"/>
                </a:cubicBezTo>
                <a:cubicBezTo>
                  <a:pt x="-169" y="377142"/>
                  <a:pt x="-169" y="374509"/>
                  <a:pt x="507" y="372013"/>
                </a:cubicBezTo>
                <a:lnTo>
                  <a:pt x="27614" y="272532"/>
                </a:lnTo>
                <a:cubicBezTo>
                  <a:pt x="29615" y="265177"/>
                  <a:pt x="33503" y="258475"/>
                  <a:pt x="38892" y="253086"/>
                </a:cubicBezTo>
                <a:lnTo>
                  <a:pt x="232137" y="59861"/>
                </a:lnTo>
                <a:close/>
                <a:moveTo>
                  <a:pt x="370022" y="20387"/>
                </a:moveTo>
                <a:cubicBezTo>
                  <a:pt x="397181" y="47562"/>
                  <a:pt x="397181" y="91604"/>
                  <a:pt x="370022" y="118779"/>
                </a:cubicBezTo>
                <a:lnTo>
                  <a:pt x="351160" y="137641"/>
                </a:lnTo>
                <a:lnTo>
                  <a:pt x="252749" y="39249"/>
                </a:lnTo>
                <a:lnTo>
                  <a:pt x="271611" y="20387"/>
                </a:lnTo>
                <a:cubicBezTo>
                  <a:pt x="298775" y="-6789"/>
                  <a:pt x="342828" y="-6797"/>
                  <a:pt x="370005" y="20369"/>
                </a:cubicBezTo>
                <a:cubicBezTo>
                  <a:pt x="370010" y="20375"/>
                  <a:pt x="370016" y="20381"/>
                  <a:pt x="370022" y="20387"/>
                </a:cubicBezTo>
                <a:close/>
                <a:moveTo>
                  <a:pt x="238748" y="234361"/>
                </a:moveTo>
                <a:cubicBezTo>
                  <a:pt x="244714" y="254994"/>
                  <a:pt x="232823" y="276557"/>
                  <a:pt x="212190" y="282522"/>
                </a:cubicBezTo>
                <a:cubicBezTo>
                  <a:pt x="211706" y="282662"/>
                  <a:pt x="211218" y="282795"/>
                  <a:pt x="210728" y="282915"/>
                </a:cubicBezTo>
                <a:lnTo>
                  <a:pt x="199372" y="285715"/>
                </a:lnTo>
                <a:cubicBezTo>
                  <a:pt x="197552" y="297361"/>
                  <a:pt x="197591" y="309220"/>
                  <a:pt x="199489" y="320853"/>
                </a:cubicBezTo>
                <a:lnTo>
                  <a:pt x="209989" y="323380"/>
                </a:lnTo>
                <a:cubicBezTo>
                  <a:pt x="230871" y="328411"/>
                  <a:pt x="243720" y="349415"/>
                  <a:pt x="238690" y="370296"/>
                </a:cubicBezTo>
                <a:cubicBezTo>
                  <a:pt x="238538" y="370931"/>
                  <a:pt x="238369" y="371561"/>
                  <a:pt x="238184" y="372188"/>
                </a:cubicBezTo>
                <a:lnTo>
                  <a:pt x="234548" y="384477"/>
                </a:lnTo>
                <a:cubicBezTo>
                  <a:pt x="243104" y="391983"/>
                  <a:pt x="252827" y="398069"/>
                  <a:pt x="263405" y="402386"/>
                </a:cubicBezTo>
                <a:lnTo>
                  <a:pt x="273011" y="392313"/>
                </a:lnTo>
                <a:cubicBezTo>
                  <a:pt x="287810" y="376747"/>
                  <a:pt x="312426" y="376125"/>
                  <a:pt x="327992" y="390923"/>
                </a:cubicBezTo>
                <a:cubicBezTo>
                  <a:pt x="328466" y="391374"/>
                  <a:pt x="328931" y="391839"/>
                  <a:pt x="329382" y="392313"/>
                </a:cubicBezTo>
                <a:lnTo>
                  <a:pt x="339066" y="402522"/>
                </a:lnTo>
                <a:cubicBezTo>
                  <a:pt x="349595" y="398240"/>
                  <a:pt x="359339" y="392241"/>
                  <a:pt x="367903" y="384769"/>
                </a:cubicBezTo>
                <a:lnTo>
                  <a:pt x="364053" y="371429"/>
                </a:lnTo>
                <a:cubicBezTo>
                  <a:pt x="358098" y="350792"/>
                  <a:pt x="370003" y="329237"/>
                  <a:pt x="390640" y="323283"/>
                </a:cubicBezTo>
                <a:cubicBezTo>
                  <a:pt x="391122" y="323145"/>
                  <a:pt x="391606" y="323015"/>
                  <a:pt x="392092" y="322894"/>
                </a:cubicBezTo>
                <a:lnTo>
                  <a:pt x="403429" y="320094"/>
                </a:lnTo>
                <a:cubicBezTo>
                  <a:pt x="405251" y="308443"/>
                  <a:pt x="405212" y="296575"/>
                  <a:pt x="403312" y="284937"/>
                </a:cubicBezTo>
                <a:lnTo>
                  <a:pt x="392812" y="282410"/>
                </a:lnTo>
                <a:cubicBezTo>
                  <a:pt x="371930" y="277379"/>
                  <a:pt x="359080" y="256375"/>
                  <a:pt x="364111" y="235494"/>
                </a:cubicBezTo>
                <a:cubicBezTo>
                  <a:pt x="364263" y="234859"/>
                  <a:pt x="364432" y="234229"/>
                  <a:pt x="364616" y="233602"/>
                </a:cubicBezTo>
                <a:lnTo>
                  <a:pt x="368253" y="221352"/>
                </a:lnTo>
                <a:cubicBezTo>
                  <a:pt x="359697" y="213807"/>
                  <a:pt x="349945" y="207742"/>
                  <a:pt x="339396" y="203404"/>
                </a:cubicBezTo>
                <a:lnTo>
                  <a:pt x="329810" y="213496"/>
                </a:lnTo>
                <a:cubicBezTo>
                  <a:pt x="315016" y="229068"/>
                  <a:pt x="290400" y="229700"/>
                  <a:pt x="274829" y="214906"/>
                </a:cubicBezTo>
                <a:cubicBezTo>
                  <a:pt x="274347" y="214449"/>
                  <a:pt x="273876" y="213978"/>
                  <a:pt x="273419" y="213496"/>
                </a:cubicBezTo>
                <a:lnTo>
                  <a:pt x="263735" y="203288"/>
                </a:lnTo>
                <a:cubicBezTo>
                  <a:pt x="253157" y="207565"/>
                  <a:pt x="243435" y="213593"/>
                  <a:pt x="234898" y="221021"/>
                </a:cubicBezTo>
                <a:lnTo>
                  <a:pt x="238748" y="234361"/>
                </a:lnTo>
                <a:close/>
                <a:moveTo>
                  <a:pt x="301381" y="332092"/>
                </a:moveTo>
                <a:cubicBezTo>
                  <a:pt x="285825" y="332092"/>
                  <a:pt x="273186" y="319025"/>
                  <a:pt x="273186" y="302924"/>
                </a:cubicBezTo>
                <a:cubicBezTo>
                  <a:pt x="273186" y="286804"/>
                  <a:pt x="285825" y="273757"/>
                  <a:pt x="301381" y="273757"/>
                </a:cubicBezTo>
                <a:cubicBezTo>
                  <a:pt x="316937" y="273757"/>
                  <a:pt x="329576" y="286804"/>
                  <a:pt x="329576" y="302924"/>
                </a:cubicBezTo>
                <a:cubicBezTo>
                  <a:pt x="329576" y="319025"/>
                  <a:pt x="316937" y="332092"/>
                  <a:pt x="301381" y="332092"/>
                </a:cubicBezTo>
                <a:close/>
              </a:path>
            </a:pathLst>
          </a:custGeom>
          <a:gradFill flip="none" rotWithShape="1">
            <a:gsLst>
              <a:gs pos="100000">
                <a:srgbClr val="0078D4"/>
              </a:gs>
              <a:gs pos="0">
                <a:srgbClr val="C03BC4"/>
              </a:gs>
            </a:gsLst>
            <a:path path="circle">
              <a:fillToRect r="100000" b="100000"/>
            </a:path>
            <a:tileRect l="-100000" t="-100000"/>
          </a:gradFill>
          <a:ln w="6350" cap="flat" cmpd="sng" algn="ctr">
            <a:noFill/>
            <a:prstDash val="solid"/>
            <a:miter lim="800000"/>
            <a:headEnd type="none" w="med" len="med"/>
            <a:tailEnd type="none" w="med" len="med"/>
          </a:ln>
          <a:effectLst/>
        </p:spPr>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000" b="1" kern="0">
              <a:solidFill>
                <a:srgbClr val="FFFFFF"/>
              </a:solidFill>
              <a:latin typeface="Segoe UI Semibold" panose="020B0502040204020203" pitchFamily="34" charset="0"/>
              <a:cs typeface="Segoe UI Semibold" panose="020B0502040204020203" pitchFamily="34" charset="0"/>
            </a:endParaRPr>
          </a:p>
        </p:txBody>
      </p:sp>
      <p:grpSp>
        <p:nvGrpSpPr>
          <p:cNvPr id="106" name="Group 105">
            <a:extLst>
              <a:ext uri="{FF2B5EF4-FFF2-40B4-BE49-F238E27FC236}">
                <a16:creationId xmlns:a16="http://schemas.microsoft.com/office/drawing/2014/main" id="{9CE8F40F-A109-8B2F-C5A2-7014A7DE1244}"/>
              </a:ext>
              <a:ext uri="{C183D7F6-B498-43B3-948B-1728B52AA6E4}">
                <adec:decorative xmlns:adec="http://schemas.microsoft.com/office/drawing/2017/decorative" val="1"/>
              </a:ext>
            </a:extLst>
          </p:cNvPr>
          <p:cNvGrpSpPr/>
          <p:nvPr/>
        </p:nvGrpSpPr>
        <p:grpSpPr>
          <a:xfrm>
            <a:off x="9521123" y="1479645"/>
            <a:ext cx="401173" cy="401173"/>
            <a:chOff x="9525301" y="2407512"/>
            <a:chExt cx="401173" cy="401173"/>
          </a:xfrm>
          <a:gradFill>
            <a:gsLst>
              <a:gs pos="0">
                <a:srgbClr val="CA5BCD"/>
              </a:gs>
              <a:gs pos="100000">
                <a:srgbClr val="0070C0"/>
              </a:gs>
            </a:gsLst>
            <a:lin ang="2700000" scaled="1"/>
          </a:gradFill>
        </p:grpSpPr>
        <p:sp>
          <p:nvSpPr>
            <p:cNvPr id="107" name="Freeform: Shape 106">
              <a:extLst>
                <a:ext uri="{FF2B5EF4-FFF2-40B4-BE49-F238E27FC236}">
                  <a16:creationId xmlns:a16="http://schemas.microsoft.com/office/drawing/2014/main" id="{03816834-1D02-BA97-00C5-E5B560E3FCC4}"/>
                </a:ext>
              </a:extLst>
            </p:cNvPr>
            <p:cNvSpPr/>
            <p:nvPr/>
          </p:nvSpPr>
          <p:spPr>
            <a:xfrm>
              <a:off x="9525301" y="2407512"/>
              <a:ext cx="401173" cy="401173"/>
            </a:xfrm>
            <a:custGeom>
              <a:avLst/>
              <a:gdLst>
                <a:gd name="connsiteX0" fmla="*/ 0 w 401173"/>
                <a:gd name="connsiteY0" fmla="*/ 16716 h 401173"/>
                <a:gd name="connsiteX1" fmla="*/ 16716 w 401173"/>
                <a:gd name="connsiteY1" fmla="*/ 0 h 401173"/>
                <a:gd name="connsiteX2" fmla="*/ 33431 w 401173"/>
                <a:gd name="connsiteY2" fmla="*/ 16716 h 401173"/>
                <a:gd name="connsiteX3" fmla="*/ 33431 w 401173"/>
                <a:gd name="connsiteY3" fmla="*/ 367742 h 401173"/>
                <a:gd name="connsiteX4" fmla="*/ 384458 w 401173"/>
                <a:gd name="connsiteY4" fmla="*/ 367742 h 401173"/>
                <a:gd name="connsiteX5" fmla="*/ 401174 w 401173"/>
                <a:gd name="connsiteY5" fmla="*/ 384458 h 401173"/>
                <a:gd name="connsiteX6" fmla="*/ 384458 w 401173"/>
                <a:gd name="connsiteY6" fmla="*/ 401174 h 401173"/>
                <a:gd name="connsiteX7" fmla="*/ 16716 w 401173"/>
                <a:gd name="connsiteY7" fmla="*/ 401174 h 401173"/>
                <a:gd name="connsiteX8" fmla="*/ 0 w 401173"/>
                <a:gd name="connsiteY8" fmla="*/ 384458 h 401173"/>
                <a:gd name="connsiteX9" fmla="*/ 0 w 401173"/>
                <a:gd name="connsiteY9" fmla="*/ 16716 h 401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1173" h="401173">
                  <a:moveTo>
                    <a:pt x="0" y="16716"/>
                  </a:moveTo>
                  <a:cubicBezTo>
                    <a:pt x="0" y="7484"/>
                    <a:pt x="7484" y="0"/>
                    <a:pt x="16716" y="0"/>
                  </a:cubicBezTo>
                  <a:cubicBezTo>
                    <a:pt x="25947" y="0"/>
                    <a:pt x="33431" y="7484"/>
                    <a:pt x="33431" y="16716"/>
                  </a:cubicBezTo>
                  <a:lnTo>
                    <a:pt x="33431" y="367742"/>
                  </a:lnTo>
                  <a:lnTo>
                    <a:pt x="384458" y="367742"/>
                  </a:lnTo>
                  <a:cubicBezTo>
                    <a:pt x="393689" y="367742"/>
                    <a:pt x="401174" y="375227"/>
                    <a:pt x="401174" y="384458"/>
                  </a:cubicBezTo>
                  <a:cubicBezTo>
                    <a:pt x="401174" y="393689"/>
                    <a:pt x="393689" y="401174"/>
                    <a:pt x="384458" y="401174"/>
                  </a:cubicBezTo>
                  <a:lnTo>
                    <a:pt x="16716" y="401174"/>
                  </a:lnTo>
                  <a:cubicBezTo>
                    <a:pt x="7484" y="401174"/>
                    <a:pt x="0" y="393689"/>
                    <a:pt x="0" y="384458"/>
                  </a:cubicBezTo>
                  <a:lnTo>
                    <a:pt x="0" y="16716"/>
                  </a:lnTo>
                  <a:close/>
                </a:path>
              </a:pathLst>
            </a:custGeom>
            <a:gradFill flip="none" rotWithShape="1">
              <a:gsLst>
                <a:gs pos="100000">
                  <a:srgbClr val="0078D4"/>
                </a:gs>
                <a:gs pos="0">
                  <a:srgbClr val="C03BC4"/>
                </a:gs>
              </a:gsLst>
              <a:path path="circle">
                <a:fillToRect r="100000" b="100000"/>
              </a:path>
              <a:tileRect l="-100000" t="-100000"/>
            </a:gradFill>
            <a:ln w="6350" cap="flat" cmpd="sng" algn="ctr">
              <a:noFill/>
              <a:prstDash val="solid"/>
              <a:miter lim="800000"/>
              <a:headEnd type="none" w="med" len="med"/>
              <a:tailEnd type="none" w="med" len="med"/>
            </a:ln>
            <a:effectLst/>
          </p:spPr>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000" b="1" kern="0">
                <a:solidFill>
                  <a:srgbClr val="FFFFFF"/>
                </a:solidFill>
                <a:latin typeface="Segoe UI Semibold" panose="020B0502040204020203" pitchFamily="34" charset="0"/>
                <a:cs typeface="Segoe UI Semibold" panose="020B0502040204020203" pitchFamily="34" charset="0"/>
              </a:endParaRPr>
            </a:p>
          </p:txBody>
        </p:sp>
        <p:sp>
          <p:nvSpPr>
            <p:cNvPr id="108" name="Freeform: Shape 107">
              <a:extLst>
                <a:ext uri="{FF2B5EF4-FFF2-40B4-BE49-F238E27FC236}">
                  <a16:creationId xmlns:a16="http://schemas.microsoft.com/office/drawing/2014/main" id="{23DF8C05-E473-F8DB-4713-EB0F69E48037}"/>
                </a:ext>
              </a:extLst>
            </p:cNvPr>
            <p:cNvSpPr/>
            <p:nvPr/>
          </p:nvSpPr>
          <p:spPr>
            <a:xfrm>
              <a:off x="9581019" y="2474374"/>
              <a:ext cx="312023" cy="278592"/>
            </a:xfrm>
            <a:custGeom>
              <a:avLst/>
              <a:gdLst>
                <a:gd name="connsiteX0" fmla="*/ 312024 w 312023"/>
                <a:gd name="connsiteY0" fmla="*/ 16716 h 278592"/>
                <a:gd name="connsiteX1" fmla="*/ 295308 w 312023"/>
                <a:gd name="connsiteY1" fmla="*/ 0 h 278592"/>
                <a:gd name="connsiteX2" fmla="*/ 285279 w 312023"/>
                <a:gd name="connsiteY2" fmla="*/ 3343 h 278592"/>
                <a:gd name="connsiteX3" fmla="*/ 160469 w 312023"/>
                <a:gd name="connsiteY3" fmla="*/ 96950 h 278592"/>
                <a:gd name="connsiteX4" fmla="*/ 75331 w 312023"/>
                <a:gd name="connsiteY4" fmla="*/ 46893 h 278592"/>
                <a:gd name="connsiteX5" fmla="*/ 59396 w 312023"/>
                <a:gd name="connsiteY5" fmla="*/ 46336 h 278592"/>
                <a:gd name="connsiteX6" fmla="*/ 0 w 312023"/>
                <a:gd name="connsiteY6" fmla="*/ 76022 h 278592"/>
                <a:gd name="connsiteX7" fmla="*/ 0 w 312023"/>
                <a:gd name="connsiteY7" fmla="*/ 278593 h 278592"/>
                <a:gd name="connsiteX8" fmla="*/ 312024 w 312023"/>
                <a:gd name="connsiteY8" fmla="*/ 278593 h 278592"/>
                <a:gd name="connsiteX9" fmla="*/ 312024 w 312023"/>
                <a:gd name="connsiteY9" fmla="*/ 16716 h 278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2023" h="278592">
                  <a:moveTo>
                    <a:pt x="312024" y="16716"/>
                  </a:moveTo>
                  <a:cubicBezTo>
                    <a:pt x="312024" y="7484"/>
                    <a:pt x="304540" y="0"/>
                    <a:pt x="295308" y="0"/>
                  </a:cubicBezTo>
                  <a:cubicBezTo>
                    <a:pt x="291691" y="0"/>
                    <a:pt x="288172" y="1173"/>
                    <a:pt x="285279" y="3343"/>
                  </a:cubicBezTo>
                  <a:lnTo>
                    <a:pt x="160469" y="96950"/>
                  </a:lnTo>
                  <a:lnTo>
                    <a:pt x="75331" y="46893"/>
                  </a:lnTo>
                  <a:cubicBezTo>
                    <a:pt x="70456" y="44022"/>
                    <a:pt x="64460" y="43813"/>
                    <a:pt x="59396" y="46336"/>
                  </a:cubicBezTo>
                  <a:lnTo>
                    <a:pt x="0" y="76022"/>
                  </a:lnTo>
                  <a:lnTo>
                    <a:pt x="0" y="278593"/>
                  </a:lnTo>
                  <a:lnTo>
                    <a:pt x="312024" y="278593"/>
                  </a:lnTo>
                  <a:lnTo>
                    <a:pt x="312024" y="16716"/>
                  </a:lnTo>
                  <a:close/>
                </a:path>
              </a:pathLst>
            </a:custGeom>
            <a:gradFill flip="none" rotWithShape="1">
              <a:gsLst>
                <a:gs pos="100000">
                  <a:srgbClr val="0078D4"/>
                </a:gs>
                <a:gs pos="0">
                  <a:srgbClr val="C03BC4"/>
                </a:gs>
              </a:gsLst>
              <a:path path="circle">
                <a:fillToRect r="100000" b="100000"/>
              </a:path>
              <a:tileRect l="-100000" t="-100000"/>
            </a:gradFill>
            <a:ln w="6350" cap="flat" cmpd="sng" algn="ctr">
              <a:noFill/>
              <a:prstDash val="solid"/>
              <a:miter lim="800000"/>
              <a:headEnd type="none" w="med" len="med"/>
              <a:tailEnd type="none" w="med" len="med"/>
            </a:ln>
            <a:effectLst/>
          </p:spPr>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000" b="1" kern="0">
                <a:solidFill>
                  <a:srgbClr val="FFFFFF"/>
                </a:solidFill>
                <a:latin typeface="Segoe UI Semibold" panose="020B0502040204020203" pitchFamily="34" charset="0"/>
                <a:cs typeface="Segoe UI Semibold" panose="020B0502040204020203" pitchFamily="34" charset="0"/>
              </a:endParaRPr>
            </a:p>
          </p:txBody>
        </p:sp>
      </p:grpSp>
      <p:sp>
        <p:nvSpPr>
          <p:cNvPr id="109" name="Rectangle: Rounded Corners 108">
            <a:extLst>
              <a:ext uri="{FF2B5EF4-FFF2-40B4-BE49-F238E27FC236}">
                <a16:creationId xmlns:a16="http://schemas.microsoft.com/office/drawing/2014/main" id="{CFC4504A-638F-FED5-CEDA-2C8CE0DF312F}"/>
              </a:ext>
              <a:ext uri="{C183D7F6-B498-43B3-948B-1728B52AA6E4}">
                <adec:decorative xmlns:adec="http://schemas.microsoft.com/office/drawing/2017/decorative" val="1"/>
              </a:ext>
            </a:extLst>
          </p:cNvPr>
          <p:cNvSpPr/>
          <p:nvPr/>
        </p:nvSpPr>
        <p:spPr bwMode="auto">
          <a:xfrm>
            <a:off x="2013088" y="2025871"/>
            <a:ext cx="914400" cy="45720"/>
          </a:xfrm>
          <a:prstGeom prst="roundRect">
            <a:avLst>
              <a:gd name="adj" fmla="val 50000"/>
            </a:avLst>
          </a:prstGeom>
          <a:gradFill flip="none" rotWithShape="1">
            <a:gsLst>
              <a:gs pos="100000">
                <a:srgbClr val="0078D4"/>
              </a:gs>
              <a:gs pos="0">
                <a:srgbClr val="C03BC4"/>
              </a:gs>
            </a:gsLst>
            <a:path path="circle">
              <a:fillToRect r="100000" b="100000"/>
            </a:path>
            <a:tileRect l="-100000" t="-100000"/>
          </a:gradFill>
          <a:ln w="6350" cap="flat" cmpd="sng" algn="ctr">
            <a:noFill/>
            <a:prstDash val="solid"/>
            <a:miter lim="800000"/>
            <a:headEnd type="none" w="med" len="med"/>
            <a:tailEnd type="none" w="med" len="med"/>
          </a:ln>
          <a:effectLst/>
        </p:spPr>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000" b="1" kern="0" err="1">
              <a:solidFill>
                <a:srgbClr val="FFFFFF"/>
              </a:solidFill>
              <a:latin typeface="Segoe UI Semibold" panose="020B0502040204020203" pitchFamily="34" charset="0"/>
              <a:cs typeface="Segoe UI Semibold" panose="020B0502040204020203" pitchFamily="34" charset="0"/>
            </a:endParaRPr>
          </a:p>
        </p:txBody>
      </p:sp>
      <p:sp>
        <p:nvSpPr>
          <p:cNvPr id="110" name="Rectangle: Rounded Corners 109">
            <a:extLst>
              <a:ext uri="{FF2B5EF4-FFF2-40B4-BE49-F238E27FC236}">
                <a16:creationId xmlns:a16="http://schemas.microsoft.com/office/drawing/2014/main" id="{DA5E2A5A-EECD-F050-F919-0F6D1FAAFE8E}"/>
              </a:ext>
              <a:ext uri="{C183D7F6-B498-43B3-948B-1728B52AA6E4}">
                <adec:decorative xmlns:adec="http://schemas.microsoft.com/office/drawing/2017/decorative" val="1"/>
              </a:ext>
            </a:extLst>
          </p:cNvPr>
          <p:cNvSpPr/>
          <p:nvPr/>
        </p:nvSpPr>
        <p:spPr bwMode="auto">
          <a:xfrm>
            <a:off x="5638798" y="2025871"/>
            <a:ext cx="914400" cy="45720"/>
          </a:xfrm>
          <a:prstGeom prst="roundRect">
            <a:avLst>
              <a:gd name="adj" fmla="val 50000"/>
            </a:avLst>
          </a:prstGeom>
          <a:gradFill flip="none" rotWithShape="1">
            <a:gsLst>
              <a:gs pos="100000">
                <a:srgbClr val="0078D4"/>
              </a:gs>
              <a:gs pos="0">
                <a:srgbClr val="C03BC4"/>
              </a:gs>
            </a:gsLst>
            <a:path path="circle">
              <a:fillToRect r="100000" b="100000"/>
            </a:path>
            <a:tileRect l="-100000" t="-100000"/>
          </a:gradFill>
          <a:ln w="6350" cap="flat" cmpd="sng" algn="ctr">
            <a:noFill/>
            <a:prstDash val="solid"/>
            <a:miter lim="800000"/>
            <a:headEnd type="none" w="med" len="med"/>
            <a:tailEnd type="none" w="med" len="med"/>
          </a:ln>
          <a:effectLst/>
        </p:spPr>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000" b="1" kern="0" err="1">
              <a:solidFill>
                <a:srgbClr val="FFFFFF"/>
              </a:solidFill>
              <a:latin typeface="Segoe UI Semibold" panose="020B0502040204020203" pitchFamily="34" charset="0"/>
              <a:cs typeface="Segoe UI Semibold" panose="020B0502040204020203" pitchFamily="34" charset="0"/>
            </a:endParaRPr>
          </a:p>
        </p:txBody>
      </p:sp>
      <p:sp>
        <p:nvSpPr>
          <p:cNvPr id="111" name="Rectangle: Rounded Corners 110">
            <a:extLst>
              <a:ext uri="{FF2B5EF4-FFF2-40B4-BE49-F238E27FC236}">
                <a16:creationId xmlns:a16="http://schemas.microsoft.com/office/drawing/2014/main" id="{E8270673-EDD7-4DB4-CAA6-38A6FE44404E}"/>
              </a:ext>
              <a:ext uri="{C183D7F6-B498-43B3-948B-1728B52AA6E4}">
                <adec:decorative xmlns:adec="http://schemas.microsoft.com/office/drawing/2017/decorative" val="1"/>
              </a:ext>
            </a:extLst>
          </p:cNvPr>
          <p:cNvSpPr/>
          <p:nvPr/>
        </p:nvSpPr>
        <p:spPr bwMode="auto">
          <a:xfrm>
            <a:off x="9264510" y="2025871"/>
            <a:ext cx="914400" cy="45720"/>
          </a:xfrm>
          <a:prstGeom prst="roundRect">
            <a:avLst>
              <a:gd name="adj" fmla="val 50000"/>
            </a:avLst>
          </a:prstGeom>
          <a:gradFill flip="none" rotWithShape="1">
            <a:gsLst>
              <a:gs pos="100000">
                <a:srgbClr val="0078D4"/>
              </a:gs>
              <a:gs pos="0">
                <a:srgbClr val="C03BC4"/>
              </a:gs>
            </a:gsLst>
            <a:path path="circle">
              <a:fillToRect r="100000" b="100000"/>
            </a:path>
            <a:tileRect l="-100000" t="-100000"/>
          </a:gradFill>
          <a:ln w="6350" cap="flat" cmpd="sng" algn="ctr">
            <a:noFill/>
            <a:prstDash val="solid"/>
            <a:miter lim="800000"/>
            <a:headEnd type="none" w="med" len="med"/>
            <a:tailEnd type="none" w="med" len="med"/>
          </a:ln>
          <a:effectLst/>
        </p:spPr>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000" b="1" kern="0" err="1">
              <a:solidFill>
                <a:srgbClr val="FFFFFF"/>
              </a:solidFill>
              <a:latin typeface="Segoe UI Semibold" panose="020B0502040204020203" pitchFamily="34" charset="0"/>
              <a:cs typeface="Segoe UI Semibold" panose="020B0502040204020203" pitchFamily="34" charset="0"/>
            </a:endParaRPr>
          </a:p>
        </p:txBody>
      </p:sp>
      <p:sp>
        <p:nvSpPr>
          <p:cNvPr id="11" name="Title 10">
            <a:extLst>
              <a:ext uri="{FF2B5EF4-FFF2-40B4-BE49-F238E27FC236}">
                <a16:creationId xmlns:a16="http://schemas.microsoft.com/office/drawing/2014/main" id="{7CE93DBA-8CF2-D1D2-C9BE-28AFE20D7869}"/>
              </a:ext>
            </a:extLst>
          </p:cNvPr>
          <p:cNvSpPr>
            <a:spLocks noGrp="1"/>
          </p:cNvSpPr>
          <p:nvPr>
            <p:ph type="title"/>
          </p:nvPr>
        </p:nvSpPr>
        <p:spPr/>
        <p:txBody>
          <a:bodyPr vert="horz">
            <a:normAutofit/>
          </a:bodyPr>
          <a:lstStyle/>
          <a:p>
            <a:r>
              <a:rPr lang="en-US">
                <a:ea typeface="+mj-ea"/>
                <a:cs typeface="+mj-cs"/>
              </a:rPr>
              <a:t>Why you should use agents in Copilot</a:t>
            </a:r>
          </a:p>
        </p:txBody>
      </p:sp>
      <p:sp>
        <p:nvSpPr>
          <p:cNvPr id="95" name="TextBox 94">
            <a:extLst>
              <a:ext uri="{FF2B5EF4-FFF2-40B4-BE49-F238E27FC236}">
                <a16:creationId xmlns:a16="http://schemas.microsoft.com/office/drawing/2014/main" id="{6BC7AAC7-5D72-FFB6-69E4-4115EB203AB5}"/>
              </a:ext>
            </a:extLst>
          </p:cNvPr>
          <p:cNvSpPr txBox="1">
            <a:spLocks noChangeAspect="1"/>
          </p:cNvSpPr>
          <p:nvPr/>
        </p:nvSpPr>
        <p:spPr>
          <a:xfrm>
            <a:off x="961252" y="2208751"/>
            <a:ext cx="3018072" cy="276999"/>
          </a:xfrm>
          <a:prstGeom prst="rect">
            <a:avLst/>
          </a:prstGeom>
          <a:noFill/>
        </p:spPr>
        <p:txBody>
          <a:bodyPr wrap="square" lIns="0" tIns="0" rIns="0" bIns="0" anchor="t">
            <a:spAutoFit/>
          </a:bodyPr>
          <a:lstStyle/>
          <a:p>
            <a:pPr marL="0" marR="0" lvl="0" indent="0" algn="ctr" defTabSz="932742" rtl="0" eaLnBrk="1" fontAlgn="auto" latinLnBrk="0" hangingPunct="1">
              <a:lnSpc>
                <a:spcPct val="100000"/>
              </a:lnSpc>
              <a:spcBef>
                <a:spcPts val="600"/>
              </a:spcBef>
              <a:spcAft>
                <a:spcPts val="1200"/>
              </a:spcAft>
              <a:buClrTx/>
              <a:buSzTx/>
              <a:buFontTx/>
              <a:buNone/>
              <a:tabLst/>
              <a:defRPr/>
            </a:pPr>
            <a:r>
              <a:rPr kumimoji="0" lang="en-US" sz="1800" b="0" i="0" u="none" strike="noStrike" kern="1200" cap="none" spc="0" normalizeH="0" baseline="0" noProof="0">
                <a:ln w="3175">
                  <a:noFill/>
                </a:ln>
                <a:solidFill>
                  <a:srgbClr val="0078D4"/>
                </a:solidFill>
                <a:effectLst/>
                <a:uLnTx/>
                <a:uFillTx/>
                <a:latin typeface="Segoe UI Semibold"/>
                <a:ea typeface="+mn-ea"/>
                <a:cs typeface="+mn-cs"/>
              </a:rPr>
              <a:t>Data security</a:t>
            </a:r>
          </a:p>
        </p:txBody>
      </p:sp>
      <p:sp>
        <p:nvSpPr>
          <p:cNvPr id="63" name="Rectangle 62">
            <a:extLst>
              <a:ext uri="{FF2B5EF4-FFF2-40B4-BE49-F238E27FC236}">
                <a16:creationId xmlns:a16="http://schemas.microsoft.com/office/drawing/2014/main" id="{469D4152-DF34-10D8-D5F1-274A23676690}"/>
              </a:ext>
            </a:extLst>
          </p:cNvPr>
          <p:cNvSpPr>
            <a:spLocks noChangeAspect="1"/>
          </p:cNvSpPr>
          <p:nvPr/>
        </p:nvSpPr>
        <p:spPr bwMode="auto">
          <a:xfrm>
            <a:off x="727492" y="2633481"/>
            <a:ext cx="3485593" cy="522757"/>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37160" tIns="45720" rIns="137160" bIns="45720" numCol="1" rtlCol="0" anchor="ctr" anchorCtr="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Leverage label inheritance and </a:t>
            </a:r>
            <a:br>
              <a:rPr kumimoji="0" lang="en-US" sz="1600" b="0" i="0" u="none" strike="noStrike" kern="1200" cap="none" spc="0" normalizeH="0" baseline="0" noProof="0">
                <a:ln>
                  <a:noFill/>
                </a:ln>
                <a:solidFill>
                  <a:prstClr val="black"/>
                </a:solidFill>
                <a:effectLst/>
                <a:uLnTx/>
                <a:uFillTx/>
                <a:latin typeface="Segoe UI"/>
                <a:ea typeface="+mn-ea"/>
                <a:cs typeface="+mn-cs"/>
              </a:rPr>
            </a:br>
            <a:r>
              <a:rPr kumimoji="0" lang="en-US" sz="1600" b="0" i="0" u="none" strike="noStrike" kern="1200" cap="none" spc="0" normalizeH="0" baseline="0" noProof="0">
                <a:ln>
                  <a:noFill/>
                </a:ln>
                <a:solidFill>
                  <a:prstClr val="black"/>
                </a:solidFill>
                <a:effectLst/>
                <a:uLnTx/>
                <a:uFillTx/>
                <a:latin typeface="Segoe UI"/>
                <a:ea typeface="+mn-ea"/>
                <a:cs typeface="+mn-cs"/>
              </a:rPr>
              <a:t>data loss prevention policies</a:t>
            </a:r>
          </a:p>
        </p:txBody>
      </p:sp>
      <p:sp>
        <p:nvSpPr>
          <p:cNvPr id="64" name="Rectangle 63">
            <a:extLst>
              <a:ext uri="{FF2B5EF4-FFF2-40B4-BE49-F238E27FC236}">
                <a16:creationId xmlns:a16="http://schemas.microsoft.com/office/drawing/2014/main" id="{C03A7F3A-C192-FB45-D64F-8F7DEBC414B4}"/>
              </a:ext>
            </a:extLst>
          </p:cNvPr>
          <p:cNvSpPr>
            <a:spLocks noChangeAspect="1"/>
          </p:cNvSpPr>
          <p:nvPr/>
        </p:nvSpPr>
        <p:spPr bwMode="auto">
          <a:xfrm>
            <a:off x="727492" y="3463984"/>
            <a:ext cx="3485593" cy="748602"/>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37160" tIns="45720" rIns="137160" bIns="45720" numCol="1" rtlCol="0" anchor="ctr" anchorCtr="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a:ea typeface="+mn-ea"/>
                <a:cs typeface="+mn-cs"/>
              </a:rPr>
              <a:t>Intelligent grounding </a:t>
            </a:r>
            <a:br>
              <a:rPr kumimoji="0" lang="en-US" sz="1600" b="0" i="0" u="none" strike="noStrike" kern="1200" cap="none" spc="0" normalizeH="0" baseline="0" noProof="0">
                <a:ln>
                  <a:noFill/>
                </a:ln>
                <a:solidFill>
                  <a:srgbClr val="000000"/>
                </a:solidFill>
                <a:effectLst/>
                <a:uLnTx/>
                <a:uFillTx/>
                <a:latin typeface="Segoe UI"/>
                <a:ea typeface="+mn-ea"/>
                <a:cs typeface="+mn-cs"/>
              </a:rPr>
            </a:br>
            <a:r>
              <a:rPr kumimoji="0" lang="en-US" sz="1600" b="0" i="0" u="none" strike="noStrike" kern="1200" cap="none" spc="0" normalizeH="0" baseline="0" noProof="0">
                <a:ln>
                  <a:noFill/>
                </a:ln>
                <a:solidFill>
                  <a:srgbClr val="000000"/>
                </a:solidFill>
                <a:effectLst/>
                <a:uLnTx/>
                <a:uFillTx/>
                <a:latin typeface="Segoe UI"/>
                <a:ea typeface="+mn-ea"/>
                <a:cs typeface="+mn-cs"/>
              </a:rPr>
              <a:t>respects your permissions</a:t>
            </a:r>
            <a:br>
              <a:rPr kumimoji="0" lang="en-US" sz="1600" b="0" i="0" u="none" strike="noStrike" kern="1200" cap="none" spc="0" normalizeH="0" baseline="0" noProof="0">
                <a:ln>
                  <a:noFill/>
                </a:ln>
                <a:solidFill>
                  <a:srgbClr val="000000"/>
                </a:solidFill>
                <a:effectLst/>
                <a:uLnTx/>
                <a:uFillTx/>
                <a:latin typeface="Segoe UI"/>
                <a:ea typeface="+mn-ea"/>
                <a:cs typeface="+mn-cs"/>
              </a:rPr>
            </a:br>
            <a:r>
              <a:rPr kumimoji="0" lang="en-US" sz="1600" b="0" i="0" u="none" strike="noStrike" kern="1200" cap="none" spc="0" normalizeH="0" baseline="0" noProof="0">
                <a:ln>
                  <a:noFill/>
                </a:ln>
                <a:solidFill>
                  <a:srgbClr val="000000"/>
                </a:solidFill>
                <a:effectLst/>
                <a:uLnTx/>
                <a:uFillTx/>
                <a:latin typeface="Segoe UI"/>
                <a:ea typeface="+mn-ea"/>
                <a:cs typeface="+mn-cs"/>
              </a:rPr>
              <a:t>and security controls </a:t>
            </a:r>
          </a:p>
        </p:txBody>
      </p:sp>
      <p:sp>
        <p:nvSpPr>
          <p:cNvPr id="65" name="Rectangle 64">
            <a:extLst>
              <a:ext uri="{FF2B5EF4-FFF2-40B4-BE49-F238E27FC236}">
                <a16:creationId xmlns:a16="http://schemas.microsoft.com/office/drawing/2014/main" id="{9980F609-A9CB-F906-D6B5-2AA0BF646B59}"/>
              </a:ext>
              <a:ext uri="{C183D7F6-B498-43B3-948B-1728B52AA6E4}">
                <adec:decorative xmlns:adec="http://schemas.microsoft.com/office/drawing/2017/decorative" val="0"/>
              </a:ext>
            </a:extLst>
          </p:cNvPr>
          <p:cNvSpPr>
            <a:spLocks noChangeAspect="1"/>
          </p:cNvSpPr>
          <p:nvPr/>
        </p:nvSpPr>
        <p:spPr bwMode="auto">
          <a:xfrm>
            <a:off x="727492" y="4520332"/>
            <a:ext cx="3485593" cy="60640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37160" tIns="45720" rIns="137160" bIns="45720" numCol="1" rtlCol="0" anchor="ctr" anchorCtr="0" compatLnSpc="1">
            <a:prstTxWarp prst="textNoShape">
              <a:avLst/>
            </a:prstTxWarp>
            <a:noAutofit/>
          </a:bodyPr>
          <a:lstStyle/>
          <a:p>
            <a:pPr algn="ctr" defTabSz="932472" fontAlgn="base">
              <a:spcBef>
                <a:spcPct val="0"/>
              </a:spcBef>
              <a:spcAft>
                <a:spcPct val="0"/>
              </a:spcAft>
              <a:defRPr/>
            </a:pPr>
            <a:r>
              <a:rPr lang="en-US" sz="1600">
                <a:solidFill>
                  <a:srgbClr val="000000"/>
                </a:solidFill>
                <a:latin typeface="Segoe UI"/>
              </a:rPr>
              <a:t>Comprehensive visibility into user, data, and agent risks</a:t>
            </a:r>
          </a:p>
        </p:txBody>
      </p:sp>
      <p:sp>
        <p:nvSpPr>
          <p:cNvPr id="96" name="TextBox 95">
            <a:extLst>
              <a:ext uri="{FF2B5EF4-FFF2-40B4-BE49-F238E27FC236}">
                <a16:creationId xmlns:a16="http://schemas.microsoft.com/office/drawing/2014/main" id="{47792CF9-ABEE-2296-371A-DA81BA3C893E}"/>
              </a:ext>
            </a:extLst>
          </p:cNvPr>
          <p:cNvSpPr txBox="1">
            <a:spLocks noChangeAspect="1"/>
          </p:cNvSpPr>
          <p:nvPr/>
        </p:nvSpPr>
        <p:spPr>
          <a:xfrm>
            <a:off x="4586962" y="2208751"/>
            <a:ext cx="3018072" cy="276999"/>
          </a:xfrm>
          <a:prstGeom prst="rect">
            <a:avLst/>
          </a:prstGeom>
          <a:noFill/>
        </p:spPr>
        <p:txBody>
          <a:bodyPr wrap="square" lIns="0" tIns="0" rIns="0" bIns="0" anchor="t">
            <a:spAutoFit/>
          </a:bodyPr>
          <a:lstStyle/>
          <a:p>
            <a:pPr marL="0" marR="0" lvl="0" indent="0" algn="ctr" defTabSz="932742" rtl="0" eaLnBrk="1" fontAlgn="auto" latinLnBrk="0" hangingPunct="1">
              <a:lnSpc>
                <a:spcPct val="100000"/>
              </a:lnSpc>
              <a:spcBef>
                <a:spcPts val="600"/>
              </a:spcBef>
              <a:spcAft>
                <a:spcPts val="1200"/>
              </a:spcAft>
              <a:buClrTx/>
              <a:buSzTx/>
              <a:buFontTx/>
              <a:buNone/>
              <a:tabLst/>
              <a:defRPr/>
            </a:pPr>
            <a:r>
              <a:rPr kumimoji="0" lang="en-US" sz="1800" b="0" i="0" u="none" strike="noStrike" kern="1200" cap="none" spc="0" normalizeH="0" baseline="0" noProof="0" dirty="0">
                <a:ln w="3175">
                  <a:noFill/>
                </a:ln>
                <a:solidFill>
                  <a:srgbClr val="0078D4"/>
                </a:solidFill>
                <a:effectLst/>
                <a:uLnTx/>
                <a:uFillTx/>
                <a:latin typeface="Segoe UI Semibold"/>
                <a:ea typeface="+mn-ea"/>
                <a:cs typeface="+mn-cs"/>
              </a:rPr>
              <a:t>Flexibility &amp; customizability</a:t>
            </a:r>
          </a:p>
        </p:txBody>
      </p:sp>
      <p:sp>
        <p:nvSpPr>
          <p:cNvPr id="66" name="Rectangle 65">
            <a:extLst>
              <a:ext uri="{FF2B5EF4-FFF2-40B4-BE49-F238E27FC236}">
                <a16:creationId xmlns:a16="http://schemas.microsoft.com/office/drawing/2014/main" id="{97BDCA5B-2E41-2D76-BB11-76910ED54FC0}"/>
              </a:ext>
            </a:extLst>
          </p:cNvPr>
          <p:cNvSpPr>
            <a:spLocks noChangeAspect="1"/>
          </p:cNvSpPr>
          <p:nvPr/>
        </p:nvSpPr>
        <p:spPr bwMode="auto">
          <a:xfrm>
            <a:off x="4353202" y="2633481"/>
            <a:ext cx="3485593" cy="56239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37160" tIns="45720" rIns="137160" bIns="45720" numCol="1" rtlCol="0" anchor="ctr" anchorCtr="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a:ea typeface="+mn-ea"/>
                <a:cs typeface="+mn-cs"/>
              </a:rPr>
              <a:t>Use pre-built agents</a:t>
            </a:r>
          </a:p>
        </p:txBody>
      </p:sp>
      <p:sp>
        <p:nvSpPr>
          <p:cNvPr id="69" name="Rectangle 68">
            <a:extLst>
              <a:ext uri="{FF2B5EF4-FFF2-40B4-BE49-F238E27FC236}">
                <a16:creationId xmlns:a16="http://schemas.microsoft.com/office/drawing/2014/main" id="{692DEF80-8995-55CE-1306-F59F6C69031E}"/>
              </a:ext>
            </a:extLst>
          </p:cNvPr>
          <p:cNvSpPr>
            <a:spLocks noChangeAspect="1"/>
          </p:cNvSpPr>
          <p:nvPr/>
        </p:nvSpPr>
        <p:spPr bwMode="auto">
          <a:xfrm>
            <a:off x="4353202" y="3463984"/>
            <a:ext cx="3485593" cy="748602"/>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37160" tIns="45720" rIns="137160" bIns="45720" numCol="1" rtlCol="0" anchor="ctr" anchorCtr="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a:ea typeface="+mn-ea"/>
                <a:cs typeface="+mn-cs"/>
              </a:rPr>
              <a:t>Create your own agents from scratch or use a pre-built agent as a template</a:t>
            </a:r>
          </a:p>
        </p:txBody>
      </p:sp>
      <p:sp>
        <p:nvSpPr>
          <p:cNvPr id="70" name="Rectangle 69">
            <a:extLst>
              <a:ext uri="{FF2B5EF4-FFF2-40B4-BE49-F238E27FC236}">
                <a16:creationId xmlns:a16="http://schemas.microsoft.com/office/drawing/2014/main" id="{A69AE0AD-984D-4591-42BC-8994B6F4A484}"/>
              </a:ext>
              <a:ext uri="{C183D7F6-B498-43B3-948B-1728B52AA6E4}">
                <adec:decorative xmlns:adec="http://schemas.microsoft.com/office/drawing/2017/decorative" val="0"/>
              </a:ext>
            </a:extLst>
          </p:cNvPr>
          <p:cNvSpPr>
            <a:spLocks noChangeAspect="1"/>
          </p:cNvSpPr>
          <p:nvPr/>
        </p:nvSpPr>
        <p:spPr bwMode="auto">
          <a:xfrm>
            <a:off x="4353202" y="4643442"/>
            <a:ext cx="3485593" cy="338554"/>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37160" tIns="45720" rIns="137160" bIns="45720" numCol="1" rtlCol="0" anchor="ctr" anchorCtr="0" compatLnSpc="1">
            <a:prstTxWarp prst="textNoShape">
              <a:avLst/>
            </a:prstTxWarp>
            <a:sp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a:ea typeface="+mn-ea"/>
                <a:cs typeface="+mn-cs"/>
              </a:rPr>
              <a:t>Share agents with your coworkers</a:t>
            </a:r>
          </a:p>
        </p:txBody>
      </p:sp>
      <p:sp>
        <p:nvSpPr>
          <p:cNvPr id="97" name="TextBox 96">
            <a:extLst>
              <a:ext uri="{FF2B5EF4-FFF2-40B4-BE49-F238E27FC236}">
                <a16:creationId xmlns:a16="http://schemas.microsoft.com/office/drawing/2014/main" id="{778DD504-DCFA-4869-0159-2FDFC701756C}"/>
              </a:ext>
            </a:extLst>
          </p:cNvPr>
          <p:cNvSpPr txBox="1">
            <a:spLocks noChangeAspect="1"/>
          </p:cNvSpPr>
          <p:nvPr/>
        </p:nvSpPr>
        <p:spPr>
          <a:xfrm>
            <a:off x="8211849" y="2208751"/>
            <a:ext cx="3018072" cy="276999"/>
          </a:xfrm>
          <a:prstGeom prst="rect">
            <a:avLst/>
          </a:prstGeom>
          <a:noFill/>
        </p:spPr>
        <p:txBody>
          <a:bodyPr wrap="square" lIns="0" tIns="0" rIns="0" bIns="0" anchor="t">
            <a:spAutoFit/>
          </a:bodyPr>
          <a:lstStyle/>
          <a:p>
            <a:pPr marL="0" marR="0" lvl="0" indent="0" algn="ctr" defTabSz="932742" rtl="0" eaLnBrk="1" fontAlgn="auto" latinLnBrk="0" hangingPunct="1">
              <a:lnSpc>
                <a:spcPct val="100000"/>
              </a:lnSpc>
              <a:spcBef>
                <a:spcPts val="600"/>
              </a:spcBef>
              <a:spcAft>
                <a:spcPts val="1200"/>
              </a:spcAft>
              <a:buClrTx/>
              <a:buSzTx/>
              <a:buFontTx/>
              <a:buNone/>
              <a:tabLst/>
              <a:defRPr/>
            </a:pPr>
            <a:r>
              <a:rPr kumimoji="0" lang="en-US" sz="1800" b="0" i="0" u="none" strike="noStrike" kern="1200" cap="none" spc="0" normalizeH="0" baseline="0" noProof="0">
                <a:ln w="3175">
                  <a:noFill/>
                </a:ln>
                <a:solidFill>
                  <a:srgbClr val="0078D4"/>
                </a:solidFill>
                <a:effectLst/>
                <a:uLnTx/>
                <a:uFillTx/>
                <a:latin typeface="Segoe UI Semibold"/>
                <a:ea typeface="+mn-ea"/>
                <a:cs typeface="+mn-cs"/>
              </a:rPr>
              <a:t>Simplified experience</a:t>
            </a:r>
          </a:p>
        </p:txBody>
      </p:sp>
      <p:sp>
        <p:nvSpPr>
          <p:cNvPr id="73" name="Rectangle 72">
            <a:extLst>
              <a:ext uri="{FF2B5EF4-FFF2-40B4-BE49-F238E27FC236}">
                <a16:creationId xmlns:a16="http://schemas.microsoft.com/office/drawing/2014/main" id="{F8C5CA59-D9D2-7CA3-F819-B4139DF45305}"/>
              </a:ext>
            </a:extLst>
          </p:cNvPr>
          <p:cNvSpPr>
            <a:spLocks noChangeAspect="1"/>
          </p:cNvSpPr>
          <p:nvPr/>
        </p:nvSpPr>
        <p:spPr bwMode="auto">
          <a:xfrm>
            <a:off x="7978913" y="2633481"/>
            <a:ext cx="3485593" cy="56239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37160" tIns="45720" rIns="137160" bIns="45720" numCol="1" rtlCol="0" anchor="ctr" anchorCtr="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a:ea typeface="+mn-ea"/>
                <a:cs typeface="+mn-cs"/>
              </a:rPr>
              <a:t>Agents accessible right from Copilot</a:t>
            </a:r>
          </a:p>
        </p:txBody>
      </p:sp>
      <p:sp>
        <p:nvSpPr>
          <p:cNvPr id="74" name="Rectangle 73">
            <a:extLst>
              <a:ext uri="{FF2B5EF4-FFF2-40B4-BE49-F238E27FC236}">
                <a16:creationId xmlns:a16="http://schemas.microsoft.com/office/drawing/2014/main" id="{6C40765D-B49C-8C71-F2FD-34D0C787D14D}"/>
              </a:ext>
            </a:extLst>
          </p:cNvPr>
          <p:cNvSpPr>
            <a:spLocks noChangeAspect="1"/>
          </p:cNvSpPr>
          <p:nvPr/>
        </p:nvSpPr>
        <p:spPr bwMode="auto">
          <a:xfrm>
            <a:off x="7978913" y="3463984"/>
            <a:ext cx="3485593" cy="748602"/>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37160" tIns="45720" rIns="137160" bIns="45720" numCol="1" rtlCol="0" anchor="ctr" anchorCtr="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a:ea typeface="+mn-ea"/>
                <a:cs typeface="+mn-cs"/>
              </a:rPr>
              <a:t>Centralized Agent Center to find available agents</a:t>
            </a:r>
          </a:p>
        </p:txBody>
      </p:sp>
      <p:sp>
        <p:nvSpPr>
          <p:cNvPr id="75" name="Rectangle 74">
            <a:extLst>
              <a:ext uri="{FF2B5EF4-FFF2-40B4-BE49-F238E27FC236}">
                <a16:creationId xmlns:a16="http://schemas.microsoft.com/office/drawing/2014/main" id="{467CEFC4-29E1-71CE-9AD2-F5CAF3DA29EC}"/>
              </a:ext>
              <a:ext uri="{C183D7F6-B498-43B3-948B-1728B52AA6E4}">
                <adec:decorative xmlns:adec="http://schemas.microsoft.com/office/drawing/2017/decorative" val="0"/>
              </a:ext>
            </a:extLst>
          </p:cNvPr>
          <p:cNvSpPr>
            <a:spLocks noChangeAspect="1"/>
          </p:cNvSpPr>
          <p:nvPr/>
        </p:nvSpPr>
        <p:spPr bwMode="auto">
          <a:xfrm>
            <a:off x="7978913" y="4520332"/>
            <a:ext cx="3485593" cy="56239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37160" tIns="45720" rIns="137160" bIns="45720" numCol="1" rtlCol="0" anchor="ctr" anchorCtr="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a:ea typeface="+mn-ea"/>
                <a:cs typeface="+mn-cs"/>
              </a:rPr>
              <a:t>Direct connectivity to your work data</a:t>
            </a:r>
          </a:p>
        </p:txBody>
      </p:sp>
      <p:sp>
        <p:nvSpPr>
          <p:cNvPr id="80" name="Round Same Side Corner Rectangle 17">
            <a:extLst>
              <a:ext uri="{FF2B5EF4-FFF2-40B4-BE49-F238E27FC236}">
                <a16:creationId xmlns:a16="http://schemas.microsoft.com/office/drawing/2014/main" id="{8E6EED58-339A-6505-255C-A7C84E9CA2D4}"/>
              </a:ext>
            </a:extLst>
          </p:cNvPr>
          <p:cNvSpPr>
            <a:spLocks/>
          </p:cNvSpPr>
          <p:nvPr/>
        </p:nvSpPr>
        <p:spPr bwMode="auto">
          <a:xfrm rot="10800000" flipH="1" flipV="1">
            <a:off x="696468" y="5417774"/>
            <a:ext cx="10799062" cy="708839"/>
          </a:xfrm>
          <a:prstGeom prst="roundRect">
            <a:avLst>
              <a:gd name="adj" fmla="val 15676"/>
            </a:avLst>
          </a:prstGeom>
          <a:gradFill flip="none" rotWithShape="1">
            <a:gsLst>
              <a:gs pos="100000">
                <a:srgbClr val="0078D4"/>
              </a:gs>
              <a:gs pos="0">
                <a:srgbClr val="C03BC4"/>
              </a:gs>
            </a:gsLst>
            <a:path path="circle">
              <a:fillToRect r="100000" b="100000"/>
            </a:path>
            <a:tileRect l="-100000" t="-100000"/>
          </a:gradFill>
          <a:ln w="6350" cap="flat" cmpd="sng" algn="ctr">
            <a:noFill/>
            <a:prstDash val="solid"/>
            <a:miter lim="800000"/>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91019"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w="3175">
                  <a:noFill/>
                </a:ln>
                <a:solidFill>
                  <a:prstClr val="white"/>
                </a:solidFill>
                <a:effectLst/>
                <a:uLnTx/>
                <a:uFillTx/>
                <a:latin typeface="Segoe UI Semibold"/>
                <a:ea typeface="+mn-ea"/>
                <a:cs typeface="+mn-cs"/>
              </a:rPr>
              <a:t>Agent interactions stay in the Microsoft 365 and Azure Service Boundary and </a:t>
            </a:r>
            <a:br>
              <a:rPr kumimoji="0" lang="en-US" sz="1800" b="0" i="0" u="none" strike="noStrike" kern="1200" cap="none" spc="0" normalizeH="0" baseline="0" noProof="0">
                <a:ln w="3175">
                  <a:noFill/>
                </a:ln>
                <a:solidFill>
                  <a:prstClr val="white"/>
                </a:solidFill>
                <a:effectLst/>
                <a:uLnTx/>
                <a:uFillTx/>
                <a:latin typeface="Segoe UI Semibold"/>
                <a:ea typeface="+mn-ea"/>
                <a:cs typeface="+mn-cs"/>
              </a:rPr>
            </a:br>
            <a:r>
              <a:rPr kumimoji="0" lang="en-US" sz="1800" b="0" i="0" u="none" strike="noStrike" kern="1200" cap="none" spc="0" normalizeH="0" baseline="0" noProof="0">
                <a:ln w="3175">
                  <a:noFill/>
                </a:ln>
                <a:solidFill>
                  <a:prstClr val="white"/>
                </a:solidFill>
                <a:effectLst/>
                <a:uLnTx/>
                <a:uFillTx/>
                <a:latin typeface="Segoe UI Semibold"/>
                <a:ea typeface="+mn-ea"/>
                <a:cs typeface="+mn-cs"/>
              </a:rPr>
              <a:t>your Microsoft 365 security, governance, compliance, and privacy policies apply</a:t>
            </a:r>
          </a:p>
        </p:txBody>
      </p:sp>
    </p:spTree>
    <p:extLst>
      <p:ext uri="{BB962C8B-B14F-4D97-AF65-F5344CB8AC3E}">
        <p14:creationId xmlns:p14="http://schemas.microsoft.com/office/powerpoint/2010/main" val="1501406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F30360-58CA-8FDE-FEC4-01F532D18082}"/>
            </a:ext>
          </a:extLst>
        </p:cNvPr>
        <p:cNvGrpSpPr/>
        <p:nvPr/>
      </p:nvGrpSpPr>
      <p:grpSpPr>
        <a:xfrm>
          <a:off x="0" y="0"/>
          <a:ext cx="0" cy="0"/>
          <a:chOff x="0" y="0"/>
          <a:chExt cx="0" cy="0"/>
        </a:xfrm>
      </p:grpSpPr>
      <p:graphicFrame>
        <p:nvGraphicFramePr>
          <p:cNvPr id="13" name="think-cell data - do not delete">
            <a:extLst>
              <a:ext uri="{FF2B5EF4-FFF2-40B4-BE49-F238E27FC236}">
                <a16:creationId xmlns:a16="http://schemas.microsoft.com/office/drawing/2014/main" id="{3195355B-751A-0B79-0F3D-F73925A493E3}"/>
              </a:ext>
              <a:ext uri="{C183D7F6-B498-43B3-948B-1728B52AA6E4}">
                <adec:decorative xmlns:adec="http://schemas.microsoft.com/office/drawing/2017/decorative" val="1"/>
              </a:ext>
            </a:extLst>
          </p:cNvPr>
          <p:cNvGraphicFramePr>
            <a:graphicFrameLocks noChangeAspect="1"/>
          </p:cNvGraphicFramePr>
          <p:nvPr>
            <p:custDataLst>
              <p:tags r:id="rId1"/>
            </p:custDataLst>
            <p:extLst>
              <p:ext uri="{D42A27DB-BD31-4B8C-83A1-F6EECF244321}">
                <p14:modId xmlns:p14="http://schemas.microsoft.com/office/powerpoint/2010/main" val="412287744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25" imgH="424" progId="TCLayout.ActiveDocument.1">
                  <p:embed/>
                </p:oleObj>
              </mc:Choice>
              <mc:Fallback>
                <p:oleObj name="think-cell Slide" r:id="rId4" imgW="425" imgH="424" progId="TCLayout.ActiveDocument.1">
                  <p:embed/>
                  <p:pic>
                    <p:nvPicPr>
                      <p:cNvPr id="13" name="think-cell data - do not delete">
                        <a:extLst>
                          <a:ext uri="{FF2B5EF4-FFF2-40B4-BE49-F238E27FC236}">
                            <a16:creationId xmlns:a16="http://schemas.microsoft.com/office/drawing/2014/main" id="{3195355B-751A-0B79-0F3D-F73925A493E3}"/>
                          </a:ext>
                          <a:ext uri="{C183D7F6-B498-43B3-948B-1728B52AA6E4}">
                            <adec:decorative xmlns:adec="http://schemas.microsoft.com/office/drawing/2017/decorative" val="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1" name="Title 10">
            <a:extLst>
              <a:ext uri="{FF2B5EF4-FFF2-40B4-BE49-F238E27FC236}">
                <a16:creationId xmlns:a16="http://schemas.microsoft.com/office/drawing/2014/main" id="{F66FCF26-6260-8042-AF52-E9686F7EE5F1}"/>
              </a:ext>
            </a:extLst>
          </p:cNvPr>
          <p:cNvSpPr>
            <a:spLocks noGrp="1"/>
          </p:cNvSpPr>
          <p:nvPr>
            <p:ph type="title"/>
          </p:nvPr>
        </p:nvSpPr>
        <p:spPr/>
        <p:txBody>
          <a:bodyPr vert="horz">
            <a:normAutofit/>
          </a:bodyPr>
          <a:lstStyle/>
          <a:p>
            <a:r>
              <a:rPr lang="en-US">
                <a:cs typeface="+mj-cs"/>
              </a:rPr>
              <a:t>Where to find your pre-built agents</a:t>
            </a:r>
            <a:endParaRPr lang="en-US">
              <a:ea typeface="+mj-ea"/>
              <a:cs typeface="+mj-cs"/>
            </a:endParaRPr>
          </a:p>
        </p:txBody>
      </p:sp>
      <p:pic>
        <p:nvPicPr>
          <p:cNvPr id="4" name="Picture 3" descr="A screenshot of Copilot Chat, highlighting the Agents tab on the right pane">
            <a:extLst>
              <a:ext uri="{FF2B5EF4-FFF2-40B4-BE49-F238E27FC236}">
                <a16:creationId xmlns:a16="http://schemas.microsoft.com/office/drawing/2014/main" id="{B8A74D76-F2A0-59DB-7013-125822CD0B2E}"/>
              </a:ext>
            </a:extLst>
          </p:cNvPr>
          <p:cNvPicPr>
            <a:picLocks noChangeAspect="1"/>
          </p:cNvPicPr>
          <p:nvPr/>
        </p:nvPicPr>
        <p:blipFill>
          <a:blip r:embed="rId6"/>
          <a:srcRect t="8002"/>
          <a:stretch/>
        </p:blipFill>
        <p:spPr>
          <a:xfrm>
            <a:off x="483336" y="2221093"/>
            <a:ext cx="8984513" cy="3025414"/>
          </a:xfrm>
          <a:prstGeom prst="rect">
            <a:avLst/>
          </a:prstGeom>
          <a:ln>
            <a:solidFill>
              <a:schemeClr val="bg1">
                <a:lumMod val="75000"/>
              </a:schemeClr>
            </a:solidFill>
          </a:ln>
        </p:spPr>
      </p:pic>
      <p:sp>
        <p:nvSpPr>
          <p:cNvPr id="5" name="Rectangle 4">
            <a:extLst>
              <a:ext uri="{FF2B5EF4-FFF2-40B4-BE49-F238E27FC236}">
                <a16:creationId xmlns:a16="http://schemas.microsoft.com/office/drawing/2014/main" id="{088782E1-2305-632E-06E0-2972DCD34809}"/>
              </a:ext>
            </a:extLst>
          </p:cNvPr>
          <p:cNvSpPr>
            <a:spLocks noChangeAspect="1"/>
          </p:cNvSpPr>
          <p:nvPr/>
        </p:nvSpPr>
        <p:spPr bwMode="auto">
          <a:xfrm>
            <a:off x="483336" y="1257314"/>
            <a:ext cx="5384064" cy="522757"/>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37160" tIns="45720" rIns="137160" bIns="45720" numCol="1" rtlCol="0" anchor="ctr" anchorCtr="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lang="en-US" sz="1600" dirty="0">
                <a:solidFill>
                  <a:prstClr val="black"/>
                </a:solidFill>
                <a:latin typeface="Segoe UI"/>
              </a:rPr>
              <a:t>Start by n</a:t>
            </a:r>
            <a:r>
              <a:rPr kumimoji="0" lang="en-US" sz="1600" b="0" i="0" u="none" strike="noStrike" kern="1200" cap="none" spc="0" normalizeH="0" baseline="0" noProof="0" dirty="0" err="1">
                <a:ln>
                  <a:noFill/>
                </a:ln>
                <a:solidFill>
                  <a:prstClr val="black"/>
                </a:solidFill>
                <a:effectLst/>
                <a:uLnTx/>
                <a:uFillTx/>
                <a:latin typeface="Segoe UI"/>
                <a:ea typeface="+mn-ea"/>
                <a:cs typeface="+mn-cs"/>
              </a:rPr>
              <a:t>avigating</a:t>
            </a:r>
            <a:r>
              <a:rPr kumimoji="0" lang="en-US" sz="1600" b="0" i="0" u="none" strike="noStrike" kern="1200" cap="none" spc="0" normalizeH="0" baseline="0" noProof="0" dirty="0">
                <a:ln>
                  <a:noFill/>
                </a:ln>
                <a:solidFill>
                  <a:prstClr val="black"/>
                </a:solidFill>
                <a:effectLst/>
                <a:uLnTx/>
                <a:uFillTx/>
                <a:latin typeface="Segoe UI"/>
                <a:ea typeface="+mn-ea"/>
                <a:cs typeface="+mn-cs"/>
              </a:rPr>
              <a:t> to Copilot Chat (microsoft365.com)</a:t>
            </a:r>
          </a:p>
        </p:txBody>
      </p:sp>
      <p:sp>
        <p:nvSpPr>
          <p:cNvPr id="6" name="Rectangle 5">
            <a:extLst>
              <a:ext uri="{FF2B5EF4-FFF2-40B4-BE49-F238E27FC236}">
                <a16:creationId xmlns:a16="http://schemas.microsoft.com/office/drawing/2014/main" id="{55F0F1F7-8E60-4931-4D31-9548C4360D83}"/>
              </a:ext>
            </a:extLst>
          </p:cNvPr>
          <p:cNvSpPr>
            <a:spLocks noChangeAspect="1"/>
          </p:cNvSpPr>
          <p:nvPr/>
        </p:nvSpPr>
        <p:spPr bwMode="auto">
          <a:xfrm>
            <a:off x="9591675" y="1340031"/>
            <a:ext cx="2600325" cy="1131706"/>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37160" tIns="45720" rIns="137160" bIns="45720" numCol="1" rtlCol="0" anchor="ctr" anchorCtr="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Find pinned agents here</a:t>
            </a:r>
          </a:p>
        </p:txBody>
      </p:sp>
      <p:sp>
        <p:nvSpPr>
          <p:cNvPr id="7" name="Rectangle 6">
            <a:extLst>
              <a:ext uri="{FF2B5EF4-FFF2-40B4-BE49-F238E27FC236}">
                <a16:creationId xmlns:a16="http://schemas.microsoft.com/office/drawing/2014/main" id="{8F95A865-4831-B0AD-93C7-0A48A3E9A788}"/>
              </a:ext>
              <a:ext uri="{C183D7F6-B498-43B3-948B-1728B52AA6E4}">
                <adec:decorative xmlns:adec="http://schemas.microsoft.com/office/drawing/2017/decorative" val="1"/>
              </a:ext>
            </a:extLst>
          </p:cNvPr>
          <p:cNvSpPr/>
          <p:nvPr/>
        </p:nvSpPr>
        <p:spPr>
          <a:xfrm>
            <a:off x="7600950" y="2838450"/>
            <a:ext cx="1866899" cy="2408057"/>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Arrow Connector 11">
            <a:extLst>
              <a:ext uri="{FF2B5EF4-FFF2-40B4-BE49-F238E27FC236}">
                <a16:creationId xmlns:a16="http://schemas.microsoft.com/office/drawing/2014/main" id="{01B3A163-A2E5-5F1E-F577-7608AAF4AEA3}"/>
              </a:ext>
              <a:ext uri="{C183D7F6-B498-43B3-948B-1728B52AA6E4}">
                <adec:decorative xmlns:adec="http://schemas.microsoft.com/office/drawing/2017/decorative" val="1"/>
              </a:ext>
            </a:extLst>
          </p:cNvPr>
          <p:cNvCxnSpPr>
            <a:cxnSpLocks/>
            <a:stCxn id="19" idx="2"/>
          </p:cNvCxnSpPr>
          <p:nvPr/>
        </p:nvCxnSpPr>
        <p:spPr>
          <a:xfrm flipH="1">
            <a:off x="9467849" y="2065125"/>
            <a:ext cx="1370172" cy="77332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BEEDA47E-E23A-F6FA-E91C-F287294895A8}"/>
              </a:ext>
              <a:ext uri="{C183D7F6-B498-43B3-948B-1728B52AA6E4}">
                <adec:decorative xmlns:adec="http://schemas.microsoft.com/office/drawing/2017/decorative" val="1"/>
              </a:ext>
            </a:extLst>
          </p:cNvPr>
          <p:cNvCxnSpPr>
            <a:cxnSpLocks/>
            <a:stCxn id="20" idx="1"/>
          </p:cNvCxnSpPr>
          <p:nvPr/>
        </p:nvCxnSpPr>
        <p:spPr>
          <a:xfrm flipH="1">
            <a:off x="8439150" y="4042478"/>
            <a:ext cx="1228724" cy="72002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A7C5E913-35E1-D095-8D80-8B6AD9736170}"/>
              </a:ext>
            </a:extLst>
          </p:cNvPr>
          <p:cNvSpPr>
            <a:spLocks noChangeAspect="1"/>
          </p:cNvSpPr>
          <p:nvPr/>
        </p:nvSpPr>
        <p:spPr bwMode="auto">
          <a:xfrm>
            <a:off x="9591675" y="3476625"/>
            <a:ext cx="2600325" cy="1131706"/>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37160" tIns="45720" rIns="137160" bIns="45720" numCol="1" rtlCol="0" anchor="ctr" anchorCtr="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Segoe UI"/>
                <a:ea typeface="+mn-ea"/>
                <a:cs typeface="+mn-cs"/>
              </a:rPr>
              <a:t>You can browse the Agent Center available to you by selecting Get agents.</a:t>
            </a:r>
          </a:p>
        </p:txBody>
      </p:sp>
      <p:sp>
        <p:nvSpPr>
          <p:cNvPr id="18" name="Rectangle: Rounded Corners 33">
            <a:extLst>
              <a:ext uri="{FF2B5EF4-FFF2-40B4-BE49-F238E27FC236}">
                <a16:creationId xmlns:a16="http://schemas.microsoft.com/office/drawing/2014/main" id="{97146F59-B60C-AFDC-9DDA-985D98DB8D96}"/>
              </a:ext>
              <a:ext uri="{C183D7F6-B498-43B3-948B-1728B52AA6E4}">
                <adec:decorative xmlns:adec="http://schemas.microsoft.com/office/drawing/2017/decorative" val="1"/>
              </a:ext>
            </a:extLst>
          </p:cNvPr>
          <p:cNvSpPr>
            <a:spLocks/>
          </p:cNvSpPr>
          <p:nvPr/>
        </p:nvSpPr>
        <p:spPr bwMode="auto">
          <a:xfrm>
            <a:off x="586739" y="1390665"/>
            <a:ext cx="5080635" cy="291675"/>
          </a:xfrm>
          <a:prstGeom prst="roundRect">
            <a:avLst>
              <a:gd name="adj" fmla="val 2503"/>
            </a:avLst>
          </a:prstGeom>
          <a:noFill/>
          <a:ln w="19050">
            <a:gradFill flip="none" rotWithShape="1">
              <a:gsLst>
                <a:gs pos="0">
                  <a:srgbClr val="C03BC4"/>
                </a:gs>
                <a:gs pos="100000">
                  <a:srgbClr val="0078D4"/>
                </a:gs>
              </a:gsLst>
              <a:lin ang="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19" name="Rectangle: Rounded Corners 33">
            <a:extLst>
              <a:ext uri="{FF2B5EF4-FFF2-40B4-BE49-F238E27FC236}">
                <a16:creationId xmlns:a16="http://schemas.microsoft.com/office/drawing/2014/main" id="{A76CEC9C-1783-2403-C23B-78199678ACDE}"/>
              </a:ext>
              <a:ext uri="{C183D7F6-B498-43B3-948B-1728B52AA6E4}">
                <adec:decorative xmlns:adec="http://schemas.microsoft.com/office/drawing/2017/decorative" val="1"/>
              </a:ext>
            </a:extLst>
          </p:cNvPr>
          <p:cNvSpPr>
            <a:spLocks/>
          </p:cNvSpPr>
          <p:nvPr/>
        </p:nvSpPr>
        <p:spPr bwMode="auto">
          <a:xfrm>
            <a:off x="9667875" y="1773450"/>
            <a:ext cx="2340291" cy="291675"/>
          </a:xfrm>
          <a:prstGeom prst="roundRect">
            <a:avLst>
              <a:gd name="adj" fmla="val 2503"/>
            </a:avLst>
          </a:prstGeom>
          <a:noFill/>
          <a:ln w="19050">
            <a:gradFill flip="none" rotWithShape="1">
              <a:gsLst>
                <a:gs pos="0">
                  <a:srgbClr val="C03BC4"/>
                </a:gs>
                <a:gs pos="100000">
                  <a:srgbClr val="0078D4"/>
                </a:gs>
              </a:gsLst>
              <a:lin ang="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20" name="Rectangle: Rounded Corners 33">
            <a:extLst>
              <a:ext uri="{FF2B5EF4-FFF2-40B4-BE49-F238E27FC236}">
                <a16:creationId xmlns:a16="http://schemas.microsoft.com/office/drawing/2014/main" id="{F5B4AE23-8F52-2FEF-A9A0-FADE87136B5E}"/>
              </a:ext>
              <a:ext uri="{C183D7F6-B498-43B3-948B-1728B52AA6E4}">
                <adec:decorative xmlns:adec="http://schemas.microsoft.com/office/drawing/2017/decorative" val="1"/>
              </a:ext>
            </a:extLst>
          </p:cNvPr>
          <p:cNvSpPr>
            <a:spLocks/>
          </p:cNvSpPr>
          <p:nvPr/>
        </p:nvSpPr>
        <p:spPr bwMode="auto">
          <a:xfrm>
            <a:off x="9667874" y="3476625"/>
            <a:ext cx="2447926" cy="1131706"/>
          </a:xfrm>
          <a:prstGeom prst="roundRect">
            <a:avLst>
              <a:gd name="adj" fmla="val 2503"/>
            </a:avLst>
          </a:prstGeom>
          <a:noFill/>
          <a:ln w="19050">
            <a:gradFill flip="none" rotWithShape="1">
              <a:gsLst>
                <a:gs pos="0">
                  <a:srgbClr val="C03BC4"/>
                </a:gs>
                <a:gs pos="100000">
                  <a:srgbClr val="0078D4"/>
                </a:gs>
              </a:gsLst>
              <a:lin ang="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Tree>
    <p:extLst>
      <p:ext uri="{BB962C8B-B14F-4D97-AF65-F5344CB8AC3E}">
        <p14:creationId xmlns:p14="http://schemas.microsoft.com/office/powerpoint/2010/main" val="3516424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5FAEA1-BEEE-D729-EB90-7DA70A0D47DE}"/>
            </a:ext>
          </a:extLst>
        </p:cNvPr>
        <p:cNvGrpSpPr/>
        <p:nvPr/>
      </p:nvGrpSpPr>
      <p:grpSpPr>
        <a:xfrm>
          <a:off x="0" y="0"/>
          <a:ext cx="0" cy="0"/>
          <a:chOff x="0" y="0"/>
          <a:chExt cx="0" cy="0"/>
        </a:xfrm>
      </p:grpSpPr>
      <p:sp>
        <p:nvSpPr>
          <p:cNvPr id="36" name="Rectangle 35">
            <a:extLst>
              <a:ext uri="{FF2B5EF4-FFF2-40B4-BE49-F238E27FC236}">
                <a16:creationId xmlns:a16="http://schemas.microsoft.com/office/drawing/2014/main" id="{74099C66-3C2C-9FD5-321E-7814C0A3A31A}"/>
              </a:ext>
              <a:ext uri="{C183D7F6-B498-43B3-948B-1728B52AA6E4}">
                <adec:decorative xmlns:adec="http://schemas.microsoft.com/office/drawing/2017/decorative" val="1"/>
              </a:ext>
            </a:extLst>
          </p:cNvPr>
          <p:cNvSpPr/>
          <p:nvPr/>
        </p:nvSpPr>
        <p:spPr>
          <a:xfrm>
            <a:off x="0" y="1"/>
            <a:ext cx="12192000" cy="1419224"/>
          </a:xfrm>
          <a:prstGeom prst="rect">
            <a:avLst/>
          </a:prstGeom>
          <a:gradFill flip="none" rotWithShape="1">
            <a:gsLst>
              <a:gs pos="23000">
                <a:schemeClr val="accent2"/>
              </a:gs>
              <a:gs pos="100000">
                <a:schemeClr val="accent2">
                  <a:lumMod val="60000"/>
                </a:schemeClr>
              </a:gs>
            </a:gsLst>
            <a:path path="circle">
              <a:fillToRect l="50000" t="130000" r="50000" b="-30000"/>
            </a:path>
            <a:tileRect/>
          </a:gradFill>
          <a:ln>
            <a:gradFill>
              <a:gsLst>
                <a:gs pos="14000">
                  <a:schemeClr val="bg1"/>
                </a:gs>
                <a:gs pos="100000">
                  <a:schemeClr val="bg1">
                    <a:lumMod val="99000"/>
                    <a:alpha val="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vert="vert270" lIns="91440" tIns="45720" rIns="91440" bIns="576072" rtlCol="0" anchor="ctr"/>
          <a:lstStyle/>
          <a:p>
            <a:pPr defTabSz="457200">
              <a:spcAft>
                <a:spcPts val="800"/>
              </a:spcAft>
            </a:pPr>
            <a:endParaRPr lang="en-US" sz="1400">
              <a:solidFill>
                <a:srgbClr val="FFFFFF"/>
              </a:solidFill>
              <a:latin typeface="Segoe Sans Display Semibold"/>
              <a:ea typeface="+mj-ea"/>
              <a:cs typeface="Segoe UI"/>
            </a:endParaRPr>
          </a:p>
        </p:txBody>
      </p:sp>
      <p:sp>
        <p:nvSpPr>
          <p:cNvPr id="24" name="Rectangle: Rounded Corners 23">
            <a:extLst>
              <a:ext uri="{FF2B5EF4-FFF2-40B4-BE49-F238E27FC236}">
                <a16:creationId xmlns:a16="http://schemas.microsoft.com/office/drawing/2014/main" id="{1874D041-65A0-15E1-2046-8D78D08D05E5}"/>
              </a:ext>
              <a:ext uri="{C183D7F6-B498-43B3-948B-1728B52AA6E4}">
                <adec:decorative xmlns:adec="http://schemas.microsoft.com/office/drawing/2017/decorative" val="1"/>
              </a:ext>
            </a:extLst>
          </p:cNvPr>
          <p:cNvSpPr>
            <a:spLocks/>
          </p:cNvSpPr>
          <p:nvPr/>
        </p:nvSpPr>
        <p:spPr>
          <a:xfrm>
            <a:off x="588263" y="2331722"/>
            <a:ext cx="11018520" cy="4049361"/>
          </a:xfrm>
          <a:prstGeom prst="roundRect">
            <a:avLst>
              <a:gd name="adj" fmla="val 2554"/>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2" name="Rectangle 11">
            <a:extLst>
              <a:ext uri="{FF2B5EF4-FFF2-40B4-BE49-F238E27FC236}">
                <a16:creationId xmlns:a16="http://schemas.microsoft.com/office/drawing/2014/main" id="{A0EF6535-4F41-6DD3-1820-5ABE612D9044}"/>
              </a:ext>
              <a:ext uri="{C183D7F6-B498-43B3-948B-1728B52AA6E4}">
                <adec:decorative xmlns:adec="http://schemas.microsoft.com/office/drawing/2017/decorative" val="1"/>
              </a:ext>
            </a:extLst>
          </p:cNvPr>
          <p:cNvSpPr>
            <a:spLocks/>
          </p:cNvSpPr>
          <p:nvPr/>
        </p:nvSpPr>
        <p:spPr>
          <a:xfrm>
            <a:off x="0" y="140970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 name="Title 1">
            <a:extLst>
              <a:ext uri="{FF2B5EF4-FFF2-40B4-BE49-F238E27FC236}">
                <a16:creationId xmlns:a16="http://schemas.microsoft.com/office/drawing/2014/main" id="{177D0268-E917-E6AC-F2BE-49A56A2BD9A7}"/>
              </a:ext>
            </a:extLst>
          </p:cNvPr>
          <p:cNvSpPr>
            <a:spLocks noGrp="1"/>
          </p:cNvSpPr>
          <p:nvPr>
            <p:ph type="title"/>
          </p:nvPr>
        </p:nvSpPr>
        <p:spPr>
          <a:xfrm>
            <a:off x="588263" y="476917"/>
            <a:ext cx="11018520" cy="553998"/>
          </a:xfrm>
        </p:spPr>
        <p:txBody>
          <a:bodyPr vert="horz" wrap="square" lIns="0" tIns="0" rIns="0" bIns="0" rtlCol="0" anchor="t">
            <a:spAutoFit/>
          </a:bodyPr>
          <a:lstStyle/>
          <a:p>
            <a:r>
              <a:rPr lang="en-US" sz="4000">
                <a:solidFill>
                  <a:schemeClr val="bg1"/>
                </a:solidFill>
                <a:ea typeface="+mj-ea"/>
                <a:cs typeface="+mj-cs"/>
              </a:rPr>
              <a:t>Agents for personal productivity and growth</a:t>
            </a:r>
          </a:p>
        </p:txBody>
      </p:sp>
      <p:sp>
        <p:nvSpPr>
          <p:cNvPr id="4" name="Rectangle: Top Corners Rounded 3">
            <a:extLst>
              <a:ext uri="{FF2B5EF4-FFF2-40B4-BE49-F238E27FC236}">
                <a16:creationId xmlns:a16="http://schemas.microsoft.com/office/drawing/2014/main" id="{6FDDF5E0-C970-C8FB-0052-2B9A0633A81B}"/>
              </a:ext>
              <a:ext uri="{C183D7F6-B498-43B3-948B-1728B52AA6E4}">
                <adec:decorative xmlns:adec="http://schemas.microsoft.com/office/drawing/2017/decorative" val="1"/>
              </a:ext>
            </a:extLst>
          </p:cNvPr>
          <p:cNvSpPr/>
          <p:nvPr/>
        </p:nvSpPr>
        <p:spPr>
          <a:xfrm>
            <a:off x="588263" y="2331722"/>
            <a:ext cx="11018520" cy="429768"/>
          </a:xfrm>
          <a:prstGeom prst="round2SameRect">
            <a:avLst>
              <a:gd name="adj1" fmla="val 25672"/>
              <a:gd name="adj2" fmla="val 0"/>
            </a:avLst>
          </a:prstGeom>
          <a:solidFill>
            <a:srgbClr val="115DBA"/>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800"/>
              </a:spcAft>
              <a:buClrTx/>
              <a:buSzTx/>
              <a:buFontTx/>
              <a:buNone/>
              <a:tabLst/>
              <a:defRPr/>
            </a:pPr>
            <a:endParaRPr kumimoji="0" lang="en-US" sz="2800" b="0" i="0" u="none" strike="noStrike" kern="1200" cap="none" spc="0" normalizeH="0" baseline="0" noProof="0">
              <a:ln>
                <a:noFill/>
              </a:ln>
              <a:solidFill>
                <a:srgbClr val="FFFFFF"/>
              </a:solidFill>
              <a:effectLst/>
              <a:uLnTx/>
              <a:uFillTx/>
              <a:latin typeface="Segoe Sans Display Semibold"/>
              <a:ea typeface="+mn-ea"/>
              <a:cs typeface="Segoe Sans Display Semibold" pitchFamily="2" charset="0"/>
            </a:endParaRPr>
          </a:p>
        </p:txBody>
      </p:sp>
      <p:sp>
        <p:nvSpPr>
          <p:cNvPr id="22" name="Text Placeholder 29">
            <a:extLst>
              <a:ext uri="{FF2B5EF4-FFF2-40B4-BE49-F238E27FC236}">
                <a16:creationId xmlns:a16="http://schemas.microsoft.com/office/drawing/2014/main" id="{02FA6D44-1625-95CF-FC7A-03AF79A17D49}"/>
              </a:ext>
            </a:extLst>
          </p:cNvPr>
          <p:cNvSpPr txBox="1">
            <a:spLocks/>
          </p:cNvSpPr>
          <p:nvPr/>
        </p:nvSpPr>
        <p:spPr>
          <a:xfrm>
            <a:off x="588263" y="1575056"/>
            <a:ext cx="11018520" cy="553998"/>
          </a:xfrm>
          <a:prstGeom prst="rect">
            <a:avLst/>
          </a:prstGeom>
        </p:spPr>
        <p:txBody>
          <a:bodyPr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tab pos="635000" algn="l"/>
              </a:tabLst>
              <a:defRPr/>
            </a:pPr>
            <a:r>
              <a:rPr kumimoji="0" lang="en-US" sz="1800" b="0" i="0" u="none" strike="noStrike" kern="1200" cap="none" spc="0" normalizeH="0" baseline="0" noProof="0">
                <a:ln>
                  <a:noFill/>
                </a:ln>
                <a:solidFill>
                  <a:srgbClr val="091F2C"/>
                </a:solidFill>
                <a:effectLst/>
                <a:uLnTx/>
                <a:uFillTx/>
                <a:latin typeface="Segoe Sans Display"/>
                <a:ea typeface="+mn-ea"/>
                <a:cs typeface="Segoe Sans Display" pitchFamily="2" charset="0"/>
              </a:rPr>
              <a:t>These agents have been pre-built to help you deliver your work with more polish, refine your skills, navigate your career growth, and create visually stunning content.</a:t>
            </a:r>
            <a:endParaRPr kumimoji="0" lang="en-US" sz="1800" b="0" i="0" u="none" strike="noStrike" kern="100" cap="none" spc="0" normalizeH="0" baseline="0" noProof="0">
              <a:ln>
                <a:noFill/>
              </a:ln>
              <a:solidFill>
                <a:srgbClr val="091F2C"/>
              </a:solidFill>
              <a:effectLst/>
              <a:uLnTx/>
              <a:uFillTx/>
              <a:latin typeface="Segoe Sans Display"/>
              <a:ea typeface="+mn-ea"/>
              <a:cs typeface="Segoe Sans Display" pitchFamily="2" charset="0"/>
            </a:endParaRPr>
          </a:p>
        </p:txBody>
      </p:sp>
      <p:graphicFrame>
        <p:nvGraphicFramePr>
          <p:cNvPr id="23" name="Table 22">
            <a:extLst>
              <a:ext uri="{FF2B5EF4-FFF2-40B4-BE49-F238E27FC236}">
                <a16:creationId xmlns:a16="http://schemas.microsoft.com/office/drawing/2014/main" id="{377B1DB8-0A78-31E2-6E31-5EBA5298CA2E}"/>
              </a:ext>
            </a:extLst>
          </p:cNvPr>
          <p:cNvGraphicFramePr>
            <a:graphicFrameLocks noGrp="1"/>
          </p:cNvGraphicFramePr>
          <p:nvPr>
            <p:extLst>
              <p:ext uri="{D42A27DB-BD31-4B8C-83A1-F6EECF244321}">
                <p14:modId xmlns:p14="http://schemas.microsoft.com/office/powerpoint/2010/main" val="4027077834"/>
              </p:ext>
            </p:extLst>
          </p:nvPr>
        </p:nvGraphicFramePr>
        <p:xfrm>
          <a:off x="588263" y="2331722"/>
          <a:ext cx="11018520" cy="4049358"/>
        </p:xfrm>
        <a:graphic>
          <a:graphicData uri="http://schemas.openxmlformats.org/drawingml/2006/table">
            <a:tbl>
              <a:tblPr firstRow="1" firstCol="1">
                <a:tableStyleId>{5C22544A-7EE6-4342-B048-85BDC9FD1C3A}</a:tableStyleId>
              </a:tblPr>
              <a:tblGrid>
                <a:gridCol w="620784">
                  <a:extLst>
                    <a:ext uri="{9D8B030D-6E8A-4147-A177-3AD203B41FA5}">
                      <a16:colId xmlns:a16="http://schemas.microsoft.com/office/drawing/2014/main" val="4118558838"/>
                    </a:ext>
                  </a:extLst>
                </a:gridCol>
                <a:gridCol w="1905220">
                  <a:extLst>
                    <a:ext uri="{9D8B030D-6E8A-4147-A177-3AD203B41FA5}">
                      <a16:colId xmlns:a16="http://schemas.microsoft.com/office/drawing/2014/main" val="937084765"/>
                    </a:ext>
                  </a:extLst>
                </a:gridCol>
                <a:gridCol w="8492516">
                  <a:extLst>
                    <a:ext uri="{9D8B030D-6E8A-4147-A177-3AD203B41FA5}">
                      <a16:colId xmlns:a16="http://schemas.microsoft.com/office/drawing/2014/main" val="893455128"/>
                    </a:ext>
                  </a:extLst>
                </a:gridCol>
              </a:tblGrid>
              <a:tr h="425124">
                <a:tc>
                  <a:txBody>
                    <a:bodyPr/>
                    <a:lstStyle/>
                    <a:p>
                      <a:endParaRPr lang="en-US" sz="1800">
                        <a:solidFill>
                          <a:schemeClr val="bg1"/>
                        </a:solidFill>
                        <a:latin typeface="+mj-lt"/>
                      </a:endParaRPr>
                    </a:p>
                  </a:txBody>
                  <a:tcPr>
                    <a:lnL w="1270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r>
                        <a:rPr lang="en-US" sz="1800" b="0" kern="1200">
                          <a:solidFill>
                            <a:schemeClr val="bg1"/>
                          </a:solidFill>
                          <a:latin typeface="+mj-lt"/>
                          <a:ea typeface="+mj-ea"/>
                          <a:cs typeface="+mj-cs"/>
                        </a:rPr>
                        <a:t>Agent Name</a:t>
                      </a:r>
                    </a:p>
                  </a:txBody>
                  <a:tcPr anchor="ctr">
                    <a:lnL w="635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r>
                        <a:rPr lang="en-US" sz="1800" b="0" kern="1200">
                          <a:solidFill>
                            <a:schemeClr val="bg1"/>
                          </a:solidFill>
                          <a:latin typeface="+mj-lt"/>
                          <a:ea typeface="+mj-ea"/>
                          <a:cs typeface="+mj-cs"/>
                        </a:rPr>
                        <a:t>Description</a:t>
                      </a:r>
                    </a:p>
                  </a:txBody>
                  <a:tcPr anchor="ctr">
                    <a:lnL w="635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875343342"/>
                  </a:ext>
                </a:extLst>
              </a:tr>
              <a:tr h="604039">
                <a:tc>
                  <a:txBody>
                    <a:bodyPr/>
                    <a:lstStyle/>
                    <a:p>
                      <a:endParaRPr lang="en-US" sz="1600"/>
                    </a:p>
                  </a:txBody>
                  <a:tcPr>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dirty="0">
                          <a:solidFill>
                            <a:schemeClr val="accent3"/>
                          </a:solidFill>
                          <a:latin typeface="+mn-lt"/>
                          <a:ea typeface="+mn-ea"/>
                          <a:cs typeface="+mn-cs"/>
                          <a:hlinkClick r:id="rId2" action="ppaction://hlinksldjump">
                            <a:extLst>
                              <a:ext uri="{A12FA001-AC4F-418D-AE19-62706E023703}">
                                <ahyp:hlinkClr xmlns:ahyp="http://schemas.microsoft.com/office/drawing/2018/hyperlinkcolor" val="tx"/>
                              </a:ext>
                            </a:extLst>
                          </a:hlinkClick>
                        </a:rPr>
                        <a:t>Writing Coach</a:t>
                      </a:r>
                      <a:endParaRPr lang="en-US" sz="1600" dirty="0">
                        <a:solidFill>
                          <a:schemeClr val="accent3"/>
                        </a:solidFill>
                        <a:latin typeface="+mn-lt"/>
                        <a:ea typeface="+mn-ea"/>
                        <a:cs typeface="+mn-cs"/>
                      </a:endParaRPr>
                    </a:p>
                  </a:txBody>
                  <a:tcPr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a:solidFill>
                            <a:schemeClr val="tx1"/>
                          </a:solidFill>
                          <a:latin typeface="+mn-lt"/>
                          <a:ea typeface="+mn-ea"/>
                          <a:cs typeface="+mn-cs"/>
                        </a:rPr>
                        <a:t>Provides detailed feedback on writing. Helps change the tone of messages, translates text, and assists in writing tasks</a:t>
                      </a:r>
                    </a:p>
                  </a:txBody>
                  <a:tcPr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96538630"/>
                  </a:ext>
                </a:extLst>
              </a:tr>
              <a:tr h="604039">
                <a:tc>
                  <a:txBody>
                    <a:bodyPr/>
                    <a:lstStyle/>
                    <a:p>
                      <a:endParaRPr lang="en-US" sz="1600"/>
                    </a:p>
                  </a:txBody>
                  <a:tcPr>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dirty="0">
                          <a:solidFill>
                            <a:schemeClr val="accent3"/>
                          </a:solidFill>
                          <a:latin typeface="+mn-lt"/>
                          <a:ea typeface="+mn-ea"/>
                          <a:cs typeface="+mn-cs"/>
                          <a:hlinkClick r:id="rId3" action="ppaction://hlinksldjump">
                            <a:extLst>
                              <a:ext uri="{A12FA001-AC4F-418D-AE19-62706E023703}">
                                <ahyp:hlinkClr xmlns:ahyp="http://schemas.microsoft.com/office/drawing/2018/hyperlinkcolor" val="tx"/>
                              </a:ext>
                            </a:extLst>
                          </a:hlinkClick>
                        </a:rPr>
                        <a:t>Idea Coach</a:t>
                      </a:r>
                      <a:endParaRPr lang="en-US" sz="1600" dirty="0">
                        <a:solidFill>
                          <a:schemeClr val="accent3"/>
                        </a:solidFill>
                        <a:latin typeface="+mn-lt"/>
                        <a:ea typeface="+mn-ea"/>
                        <a:cs typeface="+mn-cs"/>
                      </a:endParaRPr>
                    </a:p>
                  </a:txBody>
                  <a:tcPr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a:solidFill>
                            <a:schemeClr val="tx1"/>
                          </a:solidFill>
                          <a:latin typeface="+mn-lt"/>
                          <a:ea typeface="+mn-ea"/>
                          <a:cs typeface="+mn-cs"/>
                        </a:rPr>
                        <a:t>Helps users brainstorm and organize ideas</a:t>
                      </a:r>
                    </a:p>
                  </a:txBody>
                  <a:tcPr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32867581"/>
                  </a:ext>
                </a:extLst>
              </a:tr>
              <a:tr h="604039">
                <a:tc>
                  <a:txBody>
                    <a:bodyPr/>
                    <a:lstStyle/>
                    <a:p>
                      <a:endParaRPr lang="en-US" sz="1600"/>
                    </a:p>
                  </a:txBody>
                  <a:tcPr>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dirty="0">
                          <a:solidFill>
                            <a:schemeClr val="accent3"/>
                          </a:solidFill>
                          <a:latin typeface="+mn-lt"/>
                          <a:ea typeface="+mn-ea"/>
                          <a:cs typeface="+mn-cs"/>
                          <a:hlinkClick r:id="rId4" action="ppaction://hlinksldjump">
                            <a:extLst>
                              <a:ext uri="{A12FA001-AC4F-418D-AE19-62706E023703}">
                                <ahyp:hlinkClr xmlns:ahyp="http://schemas.microsoft.com/office/drawing/2018/hyperlinkcolor" val="tx"/>
                              </a:ext>
                            </a:extLst>
                          </a:hlinkClick>
                        </a:rPr>
                        <a:t>Prompt Coach</a:t>
                      </a:r>
                      <a:endParaRPr lang="en-US" sz="1600" dirty="0">
                        <a:solidFill>
                          <a:schemeClr val="accent3"/>
                        </a:solidFill>
                        <a:latin typeface="+mn-lt"/>
                        <a:ea typeface="+mn-ea"/>
                        <a:cs typeface="+mn-cs"/>
                      </a:endParaRPr>
                    </a:p>
                  </a:txBody>
                  <a:tcPr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a:solidFill>
                            <a:schemeClr val="tx1"/>
                          </a:solidFill>
                          <a:latin typeface="+mn-lt"/>
                          <a:ea typeface="+mn-ea"/>
                          <a:cs typeface="+mn-cs"/>
                        </a:rPr>
                        <a:t>Assists users in creating effective well-structured prompts for Copilot</a:t>
                      </a:r>
                    </a:p>
                  </a:txBody>
                  <a:tcPr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13913059"/>
                  </a:ext>
                </a:extLst>
              </a:tr>
              <a:tr h="604039">
                <a:tc>
                  <a:txBody>
                    <a:bodyPr/>
                    <a:lstStyle/>
                    <a:p>
                      <a:endParaRPr lang="en-US" sz="1600"/>
                    </a:p>
                  </a:txBody>
                  <a:tcPr>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dirty="0">
                          <a:solidFill>
                            <a:schemeClr val="accent3"/>
                          </a:solidFill>
                          <a:latin typeface="+mn-lt"/>
                          <a:ea typeface="+mn-ea"/>
                          <a:cs typeface="+mn-cs"/>
                          <a:hlinkClick r:id="rId5" action="ppaction://hlinksldjump">
                            <a:extLst>
                              <a:ext uri="{A12FA001-AC4F-418D-AE19-62706E023703}">
                                <ahyp:hlinkClr xmlns:ahyp="http://schemas.microsoft.com/office/drawing/2018/hyperlinkcolor" val="tx"/>
                              </a:ext>
                            </a:extLst>
                          </a:hlinkClick>
                        </a:rPr>
                        <a:t>Career Coach</a:t>
                      </a:r>
                      <a:endParaRPr lang="en-US" sz="1600" dirty="0">
                        <a:solidFill>
                          <a:schemeClr val="accent3"/>
                        </a:solidFill>
                        <a:latin typeface="+mn-lt"/>
                        <a:ea typeface="+mn-ea"/>
                        <a:cs typeface="+mn-cs"/>
                      </a:endParaRPr>
                    </a:p>
                  </a:txBody>
                  <a:tcPr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a:solidFill>
                            <a:schemeClr val="tx1"/>
                          </a:solidFill>
                          <a:latin typeface="+mn-lt"/>
                          <a:ea typeface="+mn-ea"/>
                          <a:cs typeface="+mn-cs"/>
                        </a:rPr>
                        <a:t>Provides personalized career development suggestions including role understanding, skill gap analysis, learning opportunities, and career transition plans</a:t>
                      </a:r>
                    </a:p>
                  </a:txBody>
                  <a:tcPr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24250462"/>
                  </a:ext>
                </a:extLst>
              </a:tr>
              <a:tr h="604039">
                <a:tc>
                  <a:txBody>
                    <a:bodyPr/>
                    <a:lstStyle/>
                    <a:p>
                      <a:endParaRPr lang="en-US" sz="1600"/>
                    </a:p>
                  </a:txBody>
                  <a:tcPr>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dirty="0">
                          <a:solidFill>
                            <a:schemeClr val="accent3"/>
                          </a:solidFill>
                          <a:latin typeface="+mn-lt"/>
                          <a:ea typeface="+mn-ea"/>
                          <a:cs typeface="+mn-cs"/>
                          <a:hlinkClick r:id="" action="ppaction://noaction">
                            <a:extLst>
                              <a:ext uri="{A12FA001-AC4F-418D-AE19-62706E023703}">
                                <ahyp:hlinkClr xmlns:ahyp="http://schemas.microsoft.com/office/drawing/2018/hyperlinkcolor" val="tx"/>
                              </a:ext>
                            </a:extLst>
                          </a:hlinkClick>
                        </a:rPr>
                        <a:t>Learning Coach</a:t>
                      </a:r>
                      <a:endParaRPr lang="en-US" sz="1600" dirty="0">
                        <a:solidFill>
                          <a:schemeClr val="accent3"/>
                        </a:solidFill>
                        <a:latin typeface="+mn-lt"/>
                        <a:ea typeface="+mn-ea"/>
                        <a:cs typeface="+mn-cs"/>
                      </a:endParaRPr>
                    </a:p>
                  </a:txBody>
                  <a:tcPr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a:solidFill>
                            <a:schemeClr val="tx1"/>
                          </a:solidFill>
                          <a:latin typeface="+mn-lt"/>
                          <a:ea typeface="+mn-ea"/>
                          <a:cs typeface="+mn-cs"/>
                        </a:rPr>
                        <a:t>Helps users understand complex topics by breaking them down into simple, intermediate, and advanced summaries. Provides guided practice and learning plans</a:t>
                      </a:r>
                    </a:p>
                  </a:txBody>
                  <a:tcPr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98898372"/>
                  </a:ext>
                </a:extLst>
              </a:tr>
              <a:tr h="604039">
                <a:tc>
                  <a:txBody>
                    <a:bodyPr/>
                    <a:lstStyle/>
                    <a:p>
                      <a:endParaRPr lang="en-US" sz="1600"/>
                    </a:p>
                  </a:txBody>
                  <a:tcPr>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dirty="0">
                          <a:solidFill>
                            <a:schemeClr val="accent3"/>
                          </a:solidFill>
                          <a:latin typeface="+mn-lt"/>
                          <a:ea typeface="+mn-ea"/>
                          <a:cs typeface="+mn-cs"/>
                          <a:hlinkClick r:id="" action="ppaction://noaction">
                            <a:extLst>
                              <a:ext uri="{A12FA001-AC4F-418D-AE19-62706E023703}">
                                <ahyp:hlinkClr xmlns:ahyp="http://schemas.microsoft.com/office/drawing/2018/hyperlinkcolor" val="tx"/>
                              </a:ext>
                            </a:extLst>
                          </a:hlinkClick>
                        </a:rPr>
                        <a:t>Visual Creator</a:t>
                      </a:r>
                      <a:endParaRPr lang="en-US" sz="1600" dirty="0">
                        <a:solidFill>
                          <a:schemeClr val="accent3"/>
                        </a:solidFill>
                        <a:latin typeface="+mn-lt"/>
                        <a:ea typeface="+mn-ea"/>
                        <a:cs typeface="+mn-cs"/>
                      </a:endParaRPr>
                    </a:p>
                  </a:txBody>
                  <a:tcPr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dirty="0">
                          <a:solidFill>
                            <a:schemeClr val="tx1"/>
                          </a:solidFill>
                          <a:latin typeface="+mn-lt"/>
                          <a:ea typeface="+mn-ea"/>
                          <a:cs typeface="+mn-cs"/>
                        </a:rPr>
                        <a:t>Assists users with creating images and videos</a:t>
                      </a:r>
                    </a:p>
                  </a:txBody>
                  <a:tcPr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44898632"/>
                  </a:ext>
                </a:extLst>
              </a:tr>
            </a:tbl>
          </a:graphicData>
        </a:graphic>
      </p:graphicFrame>
      <p:pic>
        <p:nvPicPr>
          <p:cNvPr id="25" name="Picture 24">
            <a:extLst>
              <a:ext uri="{FF2B5EF4-FFF2-40B4-BE49-F238E27FC236}">
                <a16:creationId xmlns:a16="http://schemas.microsoft.com/office/drawing/2014/main" id="{58630A92-9601-FBF8-69F2-37AD348994AE}"/>
              </a:ext>
              <a:ext uri="{C183D7F6-B498-43B3-948B-1728B52AA6E4}">
                <adec:decorative xmlns:adec="http://schemas.microsoft.com/office/drawing/2017/decorative" val="1"/>
              </a:ext>
            </a:extLst>
          </p:cNvPr>
          <p:cNvPicPr>
            <a:picLocks/>
          </p:cNvPicPr>
          <p:nvPr/>
        </p:nvPicPr>
        <p:blipFill>
          <a:blip r:embed="rId6" cstate="screen">
            <a:extLst>
              <a:ext uri="{28A0092B-C50C-407E-A947-70E740481C1C}">
                <a14:useLocalDpi xmlns:a14="http://schemas.microsoft.com/office/drawing/2010/main"/>
              </a:ext>
            </a:extLst>
          </a:blip>
          <a:srcRect/>
          <a:stretch/>
        </p:blipFill>
        <p:spPr>
          <a:xfrm>
            <a:off x="694743" y="3456214"/>
            <a:ext cx="406117" cy="406117"/>
          </a:xfrm>
          <a:prstGeom prst="rect">
            <a:avLst/>
          </a:prstGeom>
        </p:spPr>
      </p:pic>
      <p:pic>
        <p:nvPicPr>
          <p:cNvPr id="26" name="Picture 25">
            <a:extLst>
              <a:ext uri="{FF2B5EF4-FFF2-40B4-BE49-F238E27FC236}">
                <a16:creationId xmlns:a16="http://schemas.microsoft.com/office/drawing/2014/main" id="{FCC8E60E-CC45-B779-4F9E-BBC3683A3C06}"/>
              </a:ext>
              <a:ext uri="{C183D7F6-B498-43B3-948B-1728B52AA6E4}">
                <adec:decorative xmlns:adec="http://schemas.microsoft.com/office/drawing/2017/decorative" val="1"/>
              </a:ext>
            </a:extLst>
          </p:cNvPr>
          <p:cNvPicPr>
            <a:picLocks/>
          </p:cNvPicPr>
          <p:nvPr/>
        </p:nvPicPr>
        <p:blipFill>
          <a:blip r:embed="rId7" cstate="screen">
            <a:extLst>
              <a:ext uri="{28A0092B-C50C-407E-A947-70E740481C1C}">
                <a14:useLocalDpi xmlns:a14="http://schemas.microsoft.com/office/drawing/2010/main"/>
              </a:ext>
            </a:extLst>
          </a:blip>
          <a:srcRect/>
          <a:stretch/>
        </p:blipFill>
        <p:spPr>
          <a:xfrm>
            <a:off x="694743" y="5862921"/>
            <a:ext cx="406117" cy="406117"/>
          </a:xfrm>
          <a:prstGeom prst="rect">
            <a:avLst/>
          </a:prstGeom>
        </p:spPr>
      </p:pic>
      <p:pic>
        <p:nvPicPr>
          <p:cNvPr id="27" name="Picture 26">
            <a:extLst>
              <a:ext uri="{FF2B5EF4-FFF2-40B4-BE49-F238E27FC236}">
                <a16:creationId xmlns:a16="http://schemas.microsoft.com/office/drawing/2014/main" id="{4B702864-A4F3-86E3-AB6A-32CF5F2D8A72}"/>
              </a:ext>
              <a:ext uri="{C183D7F6-B498-43B3-948B-1728B52AA6E4}">
                <adec:decorative xmlns:adec="http://schemas.microsoft.com/office/drawing/2017/decorative" val="1"/>
              </a:ext>
            </a:extLst>
          </p:cNvPr>
          <p:cNvPicPr>
            <a:picLocks/>
          </p:cNvPicPr>
          <p:nvPr/>
        </p:nvPicPr>
        <p:blipFill>
          <a:blip r:embed="rId8" cstate="screen">
            <a:extLst>
              <a:ext uri="{28A0092B-C50C-407E-A947-70E740481C1C}">
                <a14:useLocalDpi xmlns:a14="http://schemas.microsoft.com/office/drawing/2010/main"/>
              </a:ext>
            </a:extLst>
          </a:blip>
          <a:srcRect/>
          <a:stretch/>
        </p:blipFill>
        <p:spPr>
          <a:xfrm>
            <a:off x="694743" y="2854537"/>
            <a:ext cx="406117" cy="406117"/>
          </a:xfrm>
          <a:prstGeom prst="rect">
            <a:avLst/>
          </a:prstGeom>
        </p:spPr>
      </p:pic>
      <p:pic>
        <p:nvPicPr>
          <p:cNvPr id="28" name="Picture 27">
            <a:extLst>
              <a:ext uri="{FF2B5EF4-FFF2-40B4-BE49-F238E27FC236}">
                <a16:creationId xmlns:a16="http://schemas.microsoft.com/office/drawing/2014/main" id="{77E8B1BC-789C-7FA1-5830-8778BFA8DBAF}"/>
              </a:ext>
              <a:ext uri="{C183D7F6-B498-43B3-948B-1728B52AA6E4}">
                <adec:decorative xmlns:adec="http://schemas.microsoft.com/office/drawing/2017/decorative" val="1"/>
              </a:ext>
            </a:extLst>
          </p:cNvPr>
          <p:cNvPicPr>
            <a:picLocks/>
          </p:cNvPicPr>
          <p:nvPr/>
        </p:nvPicPr>
        <p:blipFill>
          <a:blip r:embed="rId9" cstate="screen">
            <a:extLst>
              <a:ext uri="{28A0092B-C50C-407E-A947-70E740481C1C}">
                <a14:useLocalDpi xmlns:a14="http://schemas.microsoft.com/office/drawing/2010/main"/>
              </a:ext>
            </a:extLst>
          </a:blip>
          <a:srcRect/>
          <a:stretch/>
        </p:blipFill>
        <p:spPr>
          <a:xfrm>
            <a:off x="694743" y="4057891"/>
            <a:ext cx="406117" cy="406117"/>
          </a:xfrm>
          <a:prstGeom prst="rect">
            <a:avLst/>
          </a:prstGeom>
        </p:spPr>
      </p:pic>
      <p:pic>
        <p:nvPicPr>
          <p:cNvPr id="29" name="Picture 28">
            <a:extLst>
              <a:ext uri="{FF2B5EF4-FFF2-40B4-BE49-F238E27FC236}">
                <a16:creationId xmlns:a16="http://schemas.microsoft.com/office/drawing/2014/main" id="{C95637DE-0DAA-5035-44D6-AF30AC03C489}"/>
              </a:ext>
              <a:ext uri="{C183D7F6-B498-43B3-948B-1728B52AA6E4}">
                <adec:decorative xmlns:adec="http://schemas.microsoft.com/office/drawing/2017/decorative" val="1"/>
              </a:ext>
            </a:extLst>
          </p:cNvPr>
          <p:cNvPicPr>
            <a:picLocks/>
          </p:cNvPicPr>
          <p:nvPr/>
        </p:nvPicPr>
        <p:blipFill>
          <a:blip r:embed="rId10" cstate="screen">
            <a:extLst>
              <a:ext uri="{28A0092B-C50C-407E-A947-70E740481C1C}">
                <a14:useLocalDpi xmlns:a14="http://schemas.microsoft.com/office/drawing/2010/main"/>
              </a:ext>
            </a:extLst>
          </a:blip>
          <a:srcRect/>
          <a:stretch/>
        </p:blipFill>
        <p:spPr>
          <a:xfrm>
            <a:off x="694743" y="5261245"/>
            <a:ext cx="406117" cy="406117"/>
          </a:xfrm>
          <a:prstGeom prst="rect">
            <a:avLst/>
          </a:prstGeom>
        </p:spPr>
      </p:pic>
      <p:pic>
        <p:nvPicPr>
          <p:cNvPr id="30" name="Picture 29">
            <a:extLst>
              <a:ext uri="{FF2B5EF4-FFF2-40B4-BE49-F238E27FC236}">
                <a16:creationId xmlns:a16="http://schemas.microsoft.com/office/drawing/2014/main" id="{D1A1A14C-630B-A295-E1B0-9E23C7D95100}"/>
              </a:ext>
              <a:ext uri="{C183D7F6-B498-43B3-948B-1728B52AA6E4}">
                <adec:decorative xmlns:adec="http://schemas.microsoft.com/office/drawing/2017/decorative" val="1"/>
              </a:ext>
            </a:extLst>
          </p:cNvPr>
          <p:cNvPicPr>
            <a:picLocks/>
          </p:cNvPicPr>
          <p:nvPr/>
        </p:nvPicPr>
        <p:blipFill>
          <a:blip r:embed="rId11" cstate="screen">
            <a:extLst>
              <a:ext uri="{28A0092B-C50C-407E-A947-70E740481C1C}">
                <a14:useLocalDpi xmlns:a14="http://schemas.microsoft.com/office/drawing/2010/main"/>
              </a:ext>
            </a:extLst>
          </a:blip>
          <a:srcRect/>
          <a:stretch/>
        </p:blipFill>
        <p:spPr>
          <a:xfrm>
            <a:off x="694743" y="4659568"/>
            <a:ext cx="406117" cy="406117"/>
          </a:xfrm>
          <a:prstGeom prst="rect">
            <a:avLst/>
          </a:prstGeom>
        </p:spPr>
      </p:pic>
    </p:spTree>
    <p:extLst>
      <p:ext uri="{BB962C8B-B14F-4D97-AF65-F5344CB8AC3E}">
        <p14:creationId xmlns:p14="http://schemas.microsoft.com/office/powerpoint/2010/main" val="3368826651"/>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369CDA-C223-0D35-F636-1A98DC6E92C7}"/>
            </a:ext>
          </a:extLst>
        </p:cNvPr>
        <p:cNvGrpSpPr/>
        <p:nvPr/>
      </p:nvGrpSpPr>
      <p:grpSpPr>
        <a:xfrm>
          <a:off x="0" y="0"/>
          <a:ext cx="0" cy="0"/>
          <a:chOff x="0" y="0"/>
          <a:chExt cx="0" cy="0"/>
        </a:xfrm>
      </p:grpSpPr>
      <p:sp>
        <p:nvSpPr>
          <p:cNvPr id="36" name="Rectangle 35">
            <a:extLst>
              <a:ext uri="{FF2B5EF4-FFF2-40B4-BE49-F238E27FC236}">
                <a16:creationId xmlns:a16="http://schemas.microsoft.com/office/drawing/2014/main" id="{20FDFC88-8FC0-6DF5-DC77-FE09BF8B6425}"/>
              </a:ext>
              <a:ext uri="{C183D7F6-B498-43B3-948B-1728B52AA6E4}">
                <adec:decorative xmlns:adec="http://schemas.microsoft.com/office/drawing/2017/decorative" val="1"/>
              </a:ext>
            </a:extLst>
          </p:cNvPr>
          <p:cNvSpPr/>
          <p:nvPr/>
        </p:nvSpPr>
        <p:spPr>
          <a:xfrm>
            <a:off x="0" y="1"/>
            <a:ext cx="12192000" cy="1419224"/>
          </a:xfrm>
          <a:prstGeom prst="rect">
            <a:avLst/>
          </a:prstGeom>
          <a:gradFill flip="none" rotWithShape="1">
            <a:gsLst>
              <a:gs pos="23000">
                <a:schemeClr val="accent2"/>
              </a:gs>
              <a:gs pos="100000">
                <a:schemeClr val="accent2">
                  <a:lumMod val="60000"/>
                </a:schemeClr>
              </a:gs>
            </a:gsLst>
            <a:path path="circle">
              <a:fillToRect l="50000" t="130000" r="50000" b="-30000"/>
            </a:path>
            <a:tileRect/>
          </a:gradFill>
          <a:ln>
            <a:gradFill>
              <a:gsLst>
                <a:gs pos="14000">
                  <a:schemeClr val="bg1"/>
                </a:gs>
                <a:gs pos="100000">
                  <a:schemeClr val="bg1">
                    <a:lumMod val="99000"/>
                    <a:alpha val="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vert="vert270" lIns="91440" tIns="45720" rIns="91440" bIns="576072" rtlCol="0" anchor="ctr"/>
          <a:lstStyle/>
          <a:p>
            <a:pPr defTabSz="457200">
              <a:spcAft>
                <a:spcPts val="800"/>
              </a:spcAft>
            </a:pPr>
            <a:endParaRPr lang="en-US" sz="1400">
              <a:solidFill>
                <a:srgbClr val="FFFFFF"/>
              </a:solidFill>
              <a:latin typeface="Segoe Sans Display Semibold"/>
              <a:ea typeface="+mj-ea"/>
              <a:cs typeface="Segoe UI"/>
            </a:endParaRPr>
          </a:p>
        </p:txBody>
      </p:sp>
      <p:sp>
        <p:nvSpPr>
          <p:cNvPr id="12" name="Rectangle 11">
            <a:extLst>
              <a:ext uri="{FF2B5EF4-FFF2-40B4-BE49-F238E27FC236}">
                <a16:creationId xmlns:a16="http://schemas.microsoft.com/office/drawing/2014/main" id="{BBFF836D-FF54-2894-F926-7707C360EAF5}"/>
              </a:ext>
              <a:ext uri="{C183D7F6-B498-43B3-948B-1728B52AA6E4}">
                <adec:decorative xmlns:adec="http://schemas.microsoft.com/office/drawing/2017/decorative" val="1"/>
              </a:ext>
            </a:extLst>
          </p:cNvPr>
          <p:cNvSpPr>
            <a:spLocks/>
          </p:cNvSpPr>
          <p:nvPr/>
        </p:nvSpPr>
        <p:spPr>
          <a:xfrm>
            <a:off x="0" y="140970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 name="Title 1">
            <a:extLst>
              <a:ext uri="{FF2B5EF4-FFF2-40B4-BE49-F238E27FC236}">
                <a16:creationId xmlns:a16="http://schemas.microsoft.com/office/drawing/2014/main" id="{81551759-69C2-FEB6-B3FA-BD271752ED1D}"/>
              </a:ext>
            </a:extLst>
          </p:cNvPr>
          <p:cNvSpPr>
            <a:spLocks noGrp="1"/>
          </p:cNvSpPr>
          <p:nvPr>
            <p:ph type="title"/>
          </p:nvPr>
        </p:nvSpPr>
        <p:spPr>
          <a:xfrm>
            <a:off x="586740" y="427852"/>
            <a:ext cx="11018520" cy="553998"/>
          </a:xfrm>
        </p:spPr>
        <p:txBody>
          <a:bodyPr vert="horz" wrap="square" lIns="0" tIns="0" rIns="0" bIns="0" rtlCol="0" anchor="t">
            <a:spAutoFit/>
          </a:bodyPr>
          <a:lstStyle/>
          <a:p>
            <a:r>
              <a:rPr lang="en-US" sz="4000">
                <a:solidFill>
                  <a:schemeClr val="bg1"/>
                </a:solidFill>
                <a:ea typeface="+mj-ea"/>
                <a:cs typeface="+mj-cs"/>
              </a:rPr>
              <a:t>Agents to assist with tasks</a:t>
            </a:r>
          </a:p>
        </p:txBody>
      </p:sp>
      <p:sp>
        <p:nvSpPr>
          <p:cNvPr id="22" name="Text Placeholder 29">
            <a:extLst>
              <a:ext uri="{FF2B5EF4-FFF2-40B4-BE49-F238E27FC236}">
                <a16:creationId xmlns:a16="http://schemas.microsoft.com/office/drawing/2014/main" id="{1C4254C7-A5B7-16B4-09FA-90AF0D7E1AEE}"/>
              </a:ext>
            </a:extLst>
          </p:cNvPr>
          <p:cNvSpPr txBox="1">
            <a:spLocks/>
          </p:cNvSpPr>
          <p:nvPr/>
        </p:nvSpPr>
        <p:spPr>
          <a:xfrm>
            <a:off x="588263" y="1575056"/>
            <a:ext cx="11018520" cy="553998"/>
          </a:xfrm>
          <a:prstGeom prst="rect">
            <a:avLst/>
          </a:prstGeom>
        </p:spPr>
        <p:txBody>
          <a:bodyPr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tab pos="635000" algn="l"/>
              </a:tabLst>
              <a:defRPr/>
            </a:pPr>
            <a:r>
              <a:rPr kumimoji="0" lang="en-US" sz="1800" b="0" i="0" u="none" strike="noStrike" kern="1200" cap="none" spc="0" normalizeH="0" baseline="0" noProof="0">
                <a:ln>
                  <a:noFill/>
                </a:ln>
                <a:solidFill>
                  <a:srgbClr val="091F2C"/>
                </a:solidFill>
                <a:effectLst/>
                <a:uLnTx/>
                <a:uFillTx/>
                <a:latin typeface="Segoe Sans Display"/>
                <a:ea typeface="+mn-ea"/>
                <a:cs typeface="Segoe Sans Display" pitchFamily="2" charset="0"/>
              </a:rPr>
              <a:t>Need more? Tap into the Agent Center to find a world of agents pre-built to help you with various tasks, or to connect to third-party tools.</a:t>
            </a:r>
            <a:endParaRPr kumimoji="0" lang="en-US" sz="1800" b="0" i="0" u="none" strike="noStrike" kern="100" cap="none" spc="0" normalizeH="0" baseline="0" noProof="0">
              <a:ln>
                <a:noFill/>
              </a:ln>
              <a:solidFill>
                <a:srgbClr val="091F2C"/>
              </a:solidFill>
              <a:effectLst/>
              <a:uLnTx/>
              <a:uFillTx/>
              <a:latin typeface="Segoe Sans Display"/>
              <a:ea typeface="+mn-ea"/>
              <a:cs typeface="Segoe Sans Display" pitchFamily="2" charset="0"/>
            </a:endParaRPr>
          </a:p>
        </p:txBody>
      </p:sp>
      <p:pic>
        <p:nvPicPr>
          <p:cNvPr id="3074" name="Picture 2" descr="A screenshot of the agent store">
            <a:extLst>
              <a:ext uri="{FF2B5EF4-FFF2-40B4-BE49-F238E27FC236}">
                <a16:creationId xmlns:a16="http://schemas.microsoft.com/office/drawing/2014/main" id="{FD1CB0E7-ECFD-AD48-A87B-90E64F94D7D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15126" y="2015779"/>
            <a:ext cx="3118914" cy="4538131"/>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DB2ED10A-8862-6698-0435-EEC94A22DF25}"/>
              </a:ext>
            </a:extLst>
          </p:cNvPr>
          <p:cNvSpPr>
            <a:spLocks noChangeAspect="1"/>
          </p:cNvSpPr>
          <p:nvPr/>
        </p:nvSpPr>
        <p:spPr bwMode="auto">
          <a:xfrm>
            <a:off x="9834040" y="3419753"/>
            <a:ext cx="2129361" cy="866776"/>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37160" tIns="45720" rIns="137160" bIns="45720" numCol="1" rtlCol="0" anchor="ctr" anchorCtr="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lang="en-US" sz="1600">
                <a:solidFill>
                  <a:prstClr val="black"/>
                </a:solidFill>
                <a:latin typeface="Segoe UI"/>
              </a:rPr>
              <a:t>Find agents that help you connect to specific tools, trending agents in your company, agents your company has built, and more!</a:t>
            </a:r>
          </a:p>
        </p:txBody>
      </p:sp>
      <p:sp>
        <p:nvSpPr>
          <p:cNvPr id="5" name="Rectangle: Rounded Corners 33">
            <a:extLst>
              <a:ext uri="{FF2B5EF4-FFF2-40B4-BE49-F238E27FC236}">
                <a16:creationId xmlns:a16="http://schemas.microsoft.com/office/drawing/2014/main" id="{6632ADC1-8CD8-AF6B-7D47-CB5CA5904778}"/>
              </a:ext>
              <a:ext uri="{C183D7F6-B498-43B3-948B-1728B52AA6E4}">
                <adec:decorative xmlns:adec="http://schemas.microsoft.com/office/drawing/2017/decorative" val="1"/>
              </a:ext>
            </a:extLst>
          </p:cNvPr>
          <p:cNvSpPr>
            <a:spLocks/>
          </p:cNvSpPr>
          <p:nvPr/>
        </p:nvSpPr>
        <p:spPr bwMode="auto">
          <a:xfrm>
            <a:off x="9915525" y="2828924"/>
            <a:ext cx="1962150" cy="2078761"/>
          </a:xfrm>
          <a:prstGeom prst="roundRect">
            <a:avLst>
              <a:gd name="adj" fmla="val 2503"/>
            </a:avLst>
          </a:prstGeom>
          <a:noFill/>
          <a:ln w="19050">
            <a:gradFill flip="none" rotWithShape="1">
              <a:gsLst>
                <a:gs pos="0">
                  <a:srgbClr val="C03BC4"/>
                </a:gs>
                <a:gs pos="100000">
                  <a:srgbClr val="0078D4"/>
                </a:gs>
              </a:gsLst>
              <a:lin ang="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pic>
        <p:nvPicPr>
          <p:cNvPr id="6" name="Picture 5">
            <a:extLst>
              <a:ext uri="{FF2B5EF4-FFF2-40B4-BE49-F238E27FC236}">
                <a16:creationId xmlns:a16="http://schemas.microsoft.com/office/drawing/2014/main" id="{A63626E9-9EF1-B947-A7E7-3E2D69475228}"/>
              </a:ext>
              <a:ext uri="{C183D7F6-B498-43B3-948B-1728B52AA6E4}">
                <adec:decorative xmlns:adec="http://schemas.microsoft.com/office/drawing/2017/decorative" val="1"/>
              </a:ext>
            </a:extLst>
          </p:cNvPr>
          <p:cNvPicPr>
            <a:picLocks noChangeAspect="1"/>
          </p:cNvPicPr>
          <p:nvPr/>
        </p:nvPicPr>
        <p:blipFill>
          <a:blip r:embed="rId3"/>
          <a:srcRect l="29818" t="8002"/>
          <a:stretch/>
        </p:blipFill>
        <p:spPr>
          <a:xfrm>
            <a:off x="228599" y="2534636"/>
            <a:ext cx="6305549" cy="3025414"/>
          </a:xfrm>
          <a:prstGeom prst="rect">
            <a:avLst/>
          </a:prstGeom>
          <a:ln>
            <a:solidFill>
              <a:schemeClr val="bg1">
                <a:lumMod val="75000"/>
              </a:schemeClr>
            </a:solidFill>
          </a:ln>
        </p:spPr>
      </p:pic>
      <p:sp>
        <p:nvSpPr>
          <p:cNvPr id="7" name="Rectangle 6">
            <a:extLst>
              <a:ext uri="{FF2B5EF4-FFF2-40B4-BE49-F238E27FC236}">
                <a16:creationId xmlns:a16="http://schemas.microsoft.com/office/drawing/2014/main" id="{48E82834-8C41-50C0-F554-A0600BBB44D9}"/>
              </a:ext>
              <a:ext uri="{C183D7F6-B498-43B3-948B-1728B52AA6E4}">
                <adec:decorative xmlns:adec="http://schemas.microsoft.com/office/drawing/2017/decorative" val="1"/>
              </a:ext>
            </a:extLst>
          </p:cNvPr>
          <p:cNvSpPr>
            <a:spLocks noChangeAspect="1"/>
          </p:cNvSpPr>
          <p:nvPr/>
        </p:nvSpPr>
        <p:spPr bwMode="auto">
          <a:xfrm>
            <a:off x="962027" y="5706184"/>
            <a:ext cx="4819650" cy="866776"/>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37160" tIns="45720" rIns="137160" bIns="45720" numCol="1" rtlCol="0" anchor="ctr" anchorCtr="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lang="en-US" sz="1600">
                <a:solidFill>
                  <a:prstClr val="black"/>
                </a:solidFill>
                <a:latin typeface="Segoe UI"/>
              </a:rPr>
              <a:t>Access the Agent Store by selecting Get agents</a:t>
            </a:r>
          </a:p>
        </p:txBody>
      </p:sp>
      <p:sp>
        <p:nvSpPr>
          <p:cNvPr id="8" name="Rectangle: Rounded Corners 33">
            <a:extLst>
              <a:ext uri="{FF2B5EF4-FFF2-40B4-BE49-F238E27FC236}">
                <a16:creationId xmlns:a16="http://schemas.microsoft.com/office/drawing/2014/main" id="{7C8462BF-86C2-B52C-5302-E8C4BE3C24DC}"/>
              </a:ext>
              <a:ext uri="{C183D7F6-B498-43B3-948B-1728B52AA6E4}">
                <adec:decorative xmlns:adec="http://schemas.microsoft.com/office/drawing/2017/decorative" val="1"/>
              </a:ext>
            </a:extLst>
          </p:cNvPr>
          <p:cNvSpPr>
            <a:spLocks/>
          </p:cNvSpPr>
          <p:nvPr/>
        </p:nvSpPr>
        <p:spPr bwMode="auto">
          <a:xfrm>
            <a:off x="962026" y="5920004"/>
            <a:ext cx="4819650" cy="447675"/>
          </a:xfrm>
          <a:prstGeom prst="roundRect">
            <a:avLst>
              <a:gd name="adj" fmla="val 2503"/>
            </a:avLst>
          </a:prstGeom>
          <a:noFill/>
          <a:ln w="19050">
            <a:gradFill flip="none" rotWithShape="1">
              <a:gsLst>
                <a:gs pos="0">
                  <a:srgbClr val="C03BC4"/>
                </a:gs>
                <a:gs pos="100000">
                  <a:srgbClr val="0078D4"/>
                </a:gs>
              </a:gsLst>
              <a:lin ang="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9" name="Rectangle 8">
            <a:extLst>
              <a:ext uri="{FF2B5EF4-FFF2-40B4-BE49-F238E27FC236}">
                <a16:creationId xmlns:a16="http://schemas.microsoft.com/office/drawing/2014/main" id="{536BBF3C-CCAA-A0D6-E488-9132760B1824}"/>
              </a:ext>
              <a:ext uri="{C183D7F6-B498-43B3-948B-1728B52AA6E4}">
                <adec:decorative xmlns:adec="http://schemas.microsoft.com/office/drawing/2017/decorative" val="1"/>
              </a:ext>
            </a:extLst>
          </p:cNvPr>
          <p:cNvSpPr/>
          <p:nvPr/>
        </p:nvSpPr>
        <p:spPr>
          <a:xfrm>
            <a:off x="4686301" y="4962524"/>
            <a:ext cx="1847847" cy="219075"/>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Arrow Connector 9">
            <a:extLst>
              <a:ext uri="{FF2B5EF4-FFF2-40B4-BE49-F238E27FC236}">
                <a16:creationId xmlns:a16="http://schemas.microsoft.com/office/drawing/2014/main" id="{9D89EF91-29A2-933D-DBF1-ED15D7EA733B}"/>
              </a:ext>
              <a:ext uri="{C183D7F6-B498-43B3-948B-1728B52AA6E4}">
                <adec:decorative xmlns:adec="http://schemas.microsoft.com/office/drawing/2017/decorative" val="1"/>
              </a:ext>
            </a:extLst>
          </p:cNvPr>
          <p:cNvCxnSpPr>
            <a:cxnSpLocks/>
            <a:endCxn id="8" idx="0"/>
          </p:cNvCxnSpPr>
          <p:nvPr/>
        </p:nvCxnSpPr>
        <p:spPr>
          <a:xfrm flipH="1">
            <a:off x="3371851" y="5048250"/>
            <a:ext cx="1314450" cy="871754"/>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2180092"/>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0C4C659-4A7C-1B15-2325-F5E5B647AE6A}"/>
              </a:ext>
              <a:ext uri="{C183D7F6-B498-43B3-948B-1728B52AA6E4}">
                <adec:decorative xmlns:adec="http://schemas.microsoft.com/office/drawing/2017/decorative" val="1"/>
              </a:ext>
            </a:extLst>
          </p:cNvPr>
          <p:cNvSpPr/>
          <p:nvPr/>
        </p:nvSpPr>
        <p:spPr>
          <a:xfrm>
            <a:off x="0" y="0"/>
            <a:ext cx="12192000" cy="1181099"/>
          </a:xfrm>
          <a:prstGeom prst="rect">
            <a:avLst/>
          </a:prstGeom>
          <a:gradFill flip="none" rotWithShape="1">
            <a:gsLst>
              <a:gs pos="40000">
                <a:srgbClr val="0078D4">
                  <a:alpha val="50000"/>
                </a:srgbClr>
              </a:gs>
              <a:gs pos="100000">
                <a:srgbClr val="C53FCC">
                  <a:alpha val="50000"/>
                </a:srgbClr>
              </a:gs>
            </a:gsLst>
            <a:lin ang="282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2" name="Title 1">
            <a:extLst>
              <a:ext uri="{FF2B5EF4-FFF2-40B4-BE49-F238E27FC236}">
                <a16:creationId xmlns:a16="http://schemas.microsoft.com/office/drawing/2014/main" id="{61F6E005-7704-9EE9-F2C9-D55FCC6DC1F4}"/>
              </a:ext>
            </a:extLst>
          </p:cNvPr>
          <p:cNvSpPr>
            <a:spLocks noGrp="1"/>
          </p:cNvSpPr>
          <p:nvPr>
            <p:ph type="title"/>
          </p:nvPr>
        </p:nvSpPr>
        <p:spPr>
          <a:xfrm>
            <a:off x="397763" y="344327"/>
            <a:ext cx="11018520" cy="492443"/>
          </a:xfrm>
        </p:spPr>
        <p:txBody>
          <a:bodyPr>
            <a:noAutofit/>
          </a:bodyPr>
          <a:lstStyle/>
          <a:p>
            <a:r>
              <a:rPr lang="en-US">
                <a:ea typeface="+mj-ea"/>
                <a:cs typeface="+mj-cs"/>
              </a:rPr>
              <a:t>Build your own agents to meet your needs</a:t>
            </a:r>
          </a:p>
        </p:txBody>
      </p:sp>
      <p:sp>
        <p:nvSpPr>
          <p:cNvPr id="4" name="Text Placeholder 29">
            <a:extLst>
              <a:ext uri="{FF2B5EF4-FFF2-40B4-BE49-F238E27FC236}">
                <a16:creationId xmlns:a16="http://schemas.microsoft.com/office/drawing/2014/main" id="{81905F52-54B8-2E02-A290-7493CCBBFBF2}"/>
              </a:ext>
            </a:extLst>
          </p:cNvPr>
          <p:cNvSpPr txBox="1">
            <a:spLocks/>
          </p:cNvSpPr>
          <p:nvPr/>
        </p:nvSpPr>
        <p:spPr>
          <a:xfrm>
            <a:off x="397763" y="1613156"/>
            <a:ext cx="11018520" cy="276999"/>
          </a:xfrm>
          <a:prstGeom prst="rect">
            <a:avLst/>
          </a:prstGeom>
        </p:spPr>
        <p:txBody>
          <a:bodyPr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tab pos="635000" algn="l"/>
              </a:tabLst>
              <a:defRPr/>
            </a:pPr>
            <a:r>
              <a:rPr kumimoji="0" lang="en-US" sz="1800" b="0" i="0" u="none" strike="noStrike" kern="100" cap="none" spc="0" normalizeH="0" baseline="0" noProof="0">
                <a:ln>
                  <a:noFill/>
                </a:ln>
                <a:solidFill>
                  <a:srgbClr val="091F2C"/>
                </a:solidFill>
                <a:effectLst/>
                <a:uLnTx/>
                <a:uFillTx/>
                <a:latin typeface="Segoe Sans Display"/>
                <a:ea typeface="+mn-ea"/>
                <a:cs typeface="Segoe Sans Display" pitchFamily="2" charset="0"/>
              </a:rPr>
              <a:t>You can build your own agents to help you while staying secure, without ever writing a single line of code.</a:t>
            </a:r>
          </a:p>
        </p:txBody>
      </p:sp>
      <p:sp>
        <p:nvSpPr>
          <p:cNvPr id="5" name="Rectangle: Rounded Corners 4">
            <a:extLst>
              <a:ext uri="{FF2B5EF4-FFF2-40B4-BE49-F238E27FC236}">
                <a16:creationId xmlns:a16="http://schemas.microsoft.com/office/drawing/2014/main" id="{B1B55B7A-43AE-9919-86F7-585643EA3B96}"/>
              </a:ext>
              <a:ext uri="{C183D7F6-B498-43B3-948B-1728B52AA6E4}">
                <adec:decorative xmlns:adec="http://schemas.microsoft.com/office/drawing/2017/decorative" val="1"/>
              </a:ext>
            </a:extLst>
          </p:cNvPr>
          <p:cNvSpPr/>
          <p:nvPr/>
        </p:nvSpPr>
        <p:spPr bwMode="auto">
          <a:xfrm>
            <a:off x="479970" y="2285455"/>
            <a:ext cx="11049399" cy="523220"/>
          </a:xfrm>
          <a:prstGeom prst="roundRect">
            <a:avLst>
              <a:gd name="adj" fmla="val 50000"/>
            </a:avLst>
          </a:prstGeom>
          <a:gradFill flip="none" rotWithShape="1">
            <a:gsLst>
              <a:gs pos="0">
                <a:srgbClr val="C03BC4"/>
              </a:gs>
              <a:gs pos="80000">
                <a:srgbClr val="0078D4"/>
              </a:gs>
            </a:gsLst>
            <a:path path="circle">
              <a:fillToRect l="100000" t="100000"/>
            </a:path>
            <a:tileRect r="-100000" b="-100000"/>
          </a:gradFill>
          <a:ln>
            <a:noFill/>
            <a:prstDash/>
          </a:ln>
          <a:effectLst>
            <a:outerShdw blurRad="88900" dist="38100" dir="2700000" algn="tl" rotWithShape="0">
              <a:srgbClr val="000000">
                <a:alpha val="11000"/>
              </a:srgbClr>
            </a:outerShdw>
          </a:effectLst>
        </p:spPr>
        <p:txBody>
          <a:bodyPr rot="0" spcFirstLastPara="0" vertOverflow="overflow" horzOverflow="overflow" vert="horz" wrap="square" lIns="1280160" tIns="68580" rIns="137160" bIns="68580" numCol="1" spcCol="0" rtlCol="0" fromWordArt="0" anchor="ctr" anchorCtr="0" forceAA="0" compatLnSpc="1">
            <a:prstTxWarp prst="textNoShape">
              <a:avLst/>
            </a:prstTxWarp>
            <a:noAutofit/>
          </a:bodyPr>
          <a:lstStyle/>
          <a:p>
            <a:pPr defTabSz="1371600">
              <a:spcBef>
                <a:spcPts val="600"/>
              </a:spcBef>
            </a:pPr>
            <a:endParaRPr lang="en-US" sz="4000" err="1">
              <a:solidFill>
                <a:schemeClr val="bg1"/>
              </a:solidFill>
              <a:latin typeface="Segoe Sans Display Semibold" pitchFamily="2" charset="0"/>
              <a:cs typeface="Segoe Sans Display Semibold" pitchFamily="2" charset="0"/>
            </a:endParaRPr>
          </a:p>
        </p:txBody>
      </p:sp>
      <p:grpSp>
        <p:nvGrpSpPr>
          <p:cNvPr id="7" name="Group 6">
            <a:extLst>
              <a:ext uri="{FF2B5EF4-FFF2-40B4-BE49-F238E27FC236}">
                <a16:creationId xmlns:a16="http://schemas.microsoft.com/office/drawing/2014/main" id="{19C49989-6F2D-AD52-C322-5E3D2AE724FC}"/>
              </a:ext>
              <a:ext uri="{C183D7F6-B498-43B3-948B-1728B52AA6E4}">
                <adec:decorative xmlns:adec="http://schemas.microsoft.com/office/drawing/2017/decorative" val="1"/>
              </a:ext>
            </a:extLst>
          </p:cNvPr>
          <p:cNvGrpSpPr>
            <a:grpSpLocks/>
          </p:cNvGrpSpPr>
          <p:nvPr/>
        </p:nvGrpSpPr>
        <p:grpSpPr>
          <a:xfrm flipH="1">
            <a:off x="548959" y="5439195"/>
            <a:ext cx="365760" cy="365760"/>
            <a:chOff x="11191361" y="-22002"/>
            <a:chExt cx="365760" cy="365760"/>
          </a:xfrm>
        </p:grpSpPr>
        <p:sp>
          <p:nvSpPr>
            <p:cNvPr id="8" name="Freeform: Shape 115">
              <a:extLst>
                <a:ext uri="{FF2B5EF4-FFF2-40B4-BE49-F238E27FC236}">
                  <a16:creationId xmlns:a16="http://schemas.microsoft.com/office/drawing/2014/main" id="{64F16FE6-DBF0-F591-A0D5-9456C5E2F191}"/>
                </a:ext>
                <a:ext uri="{C183D7F6-B498-43B3-948B-1728B52AA6E4}">
                  <adec:decorative xmlns:adec="http://schemas.microsoft.com/office/drawing/2017/decorative" val="1"/>
                </a:ext>
              </a:extLst>
            </p:cNvPr>
            <p:cNvSpPr>
              <a:spLocks/>
            </p:cNvSpPr>
            <p:nvPr/>
          </p:nvSpPr>
          <p:spPr bwMode="auto">
            <a:xfrm>
              <a:off x="11191361" y="-22002"/>
              <a:ext cx="365760" cy="365760"/>
            </a:xfrm>
            <a:custGeom>
              <a:avLst/>
              <a:gdLst>
                <a:gd name="connsiteX0" fmla="*/ 685801 w 1371600"/>
                <a:gd name="connsiteY0" fmla="*/ 0 h 1371600"/>
                <a:gd name="connsiteX1" fmla="*/ 1357668 w 1371600"/>
                <a:gd name="connsiteY1" fmla="*/ 547587 h 1371600"/>
                <a:gd name="connsiteX2" fmla="*/ 1371302 w 1371600"/>
                <a:gd name="connsiteY2" fmla="*/ 682827 h 1371600"/>
                <a:gd name="connsiteX3" fmla="*/ 1371301 w 1371600"/>
                <a:gd name="connsiteY3" fmla="*/ 682827 h 1371600"/>
                <a:gd name="connsiteX4" fmla="*/ 1371600 w 1371600"/>
                <a:gd name="connsiteY4" fmla="*/ 685800 h 1371600"/>
                <a:gd name="connsiteX5" fmla="*/ 685800 w 1371600"/>
                <a:gd name="connsiteY5" fmla="*/ 1371600 h 1371600"/>
                <a:gd name="connsiteX6" fmla="*/ 0 w 1371600"/>
                <a:gd name="connsiteY6" fmla="*/ 685800 h 1371600"/>
                <a:gd name="connsiteX7" fmla="*/ 300 w 1371600"/>
                <a:gd name="connsiteY7" fmla="*/ 682827 h 1371600"/>
                <a:gd name="connsiteX8" fmla="*/ 301 w 1371600"/>
                <a:gd name="connsiteY8" fmla="*/ 682827 h 1371600"/>
                <a:gd name="connsiteX9" fmla="*/ 13934 w 1371600"/>
                <a:gd name="connsiteY9" fmla="*/ 547587 h 1371600"/>
                <a:gd name="connsiteX10" fmla="*/ 685801 w 1371600"/>
                <a:gd name="connsiteY10" fmla="*/ 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1600" h="1371600">
                  <a:moveTo>
                    <a:pt x="685801" y="0"/>
                  </a:moveTo>
                  <a:cubicBezTo>
                    <a:pt x="1017214" y="0"/>
                    <a:pt x="1293720" y="235080"/>
                    <a:pt x="1357668" y="547587"/>
                  </a:cubicBezTo>
                  <a:lnTo>
                    <a:pt x="1371302" y="682827"/>
                  </a:lnTo>
                  <a:lnTo>
                    <a:pt x="1371301" y="682827"/>
                  </a:lnTo>
                  <a:lnTo>
                    <a:pt x="1371600" y="685800"/>
                  </a:lnTo>
                  <a:cubicBezTo>
                    <a:pt x="1371600" y="1064557"/>
                    <a:pt x="1064557" y="1371600"/>
                    <a:pt x="685800" y="1371600"/>
                  </a:cubicBezTo>
                  <a:cubicBezTo>
                    <a:pt x="307043" y="1371600"/>
                    <a:pt x="0" y="1064557"/>
                    <a:pt x="0" y="685800"/>
                  </a:cubicBezTo>
                  <a:lnTo>
                    <a:pt x="300" y="682827"/>
                  </a:lnTo>
                  <a:lnTo>
                    <a:pt x="301" y="682827"/>
                  </a:lnTo>
                  <a:lnTo>
                    <a:pt x="13934" y="547587"/>
                  </a:lnTo>
                  <a:cubicBezTo>
                    <a:pt x="77883" y="235080"/>
                    <a:pt x="354389" y="0"/>
                    <a:pt x="685801" y="0"/>
                  </a:cubicBezTo>
                  <a:close/>
                </a:path>
              </a:pathLst>
            </a:custGeom>
            <a:solidFill>
              <a:schemeClr val="bg1"/>
            </a:solidFill>
            <a:ln>
              <a:noFill/>
              <a:headEnd type="none" w="med" len="med"/>
              <a:tailEnd type="none" w="med" len="med"/>
            </a:ln>
            <a:effectLst>
              <a:outerShdw blurRad="63500" sx="103000" sy="103000" algn="ctr" rotWithShape="0">
                <a:prstClr val="black">
                  <a:alpha val="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9" name="Graphic 16">
              <a:extLst>
                <a:ext uri="{FF2B5EF4-FFF2-40B4-BE49-F238E27FC236}">
                  <a16:creationId xmlns:a16="http://schemas.microsoft.com/office/drawing/2014/main" id="{0312BDAE-3649-340C-A663-AC55AD0FCA3B}"/>
                </a:ext>
              </a:extLst>
            </p:cNvPr>
            <p:cNvSpPr>
              <a:spLocks/>
            </p:cNvSpPr>
            <p:nvPr/>
          </p:nvSpPr>
          <p:spPr>
            <a:xfrm flipH="1">
              <a:off x="11191361" y="-22002"/>
              <a:ext cx="365760" cy="365760"/>
            </a:xfrm>
            <a:custGeom>
              <a:avLst/>
              <a:gdLst>
                <a:gd name="connsiteX0" fmla="*/ 95250 w 190500"/>
                <a:gd name="connsiteY0" fmla="*/ 0 h 190500"/>
                <a:gd name="connsiteX1" fmla="*/ 0 w 190500"/>
                <a:gd name="connsiteY1" fmla="*/ 95250 h 190500"/>
                <a:gd name="connsiteX2" fmla="*/ 95250 w 190500"/>
                <a:gd name="connsiteY2" fmla="*/ 190500 h 190500"/>
                <a:gd name="connsiteX3" fmla="*/ 190500 w 190500"/>
                <a:gd name="connsiteY3" fmla="*/ 95250 h 190500"/>
                <a:gd name="connsiteX4" fmla="*/ 95250 w 190500"/>
                <a:gd name="connsiteY4" fmla="*/ 0 h 190500"/>
                <a:gd name="connsiteX5" fmla="*/ 97918 w 190500"/>
                <a:gd name="connsiteY5" fmla="*/ 138405 h 190500"/>
                <a:gd name="connsiteX6" fmla="*/ 88617 w 190500"/>
                <a:gd name="connsiteY6" fmla="*/ 139096 h 190500"/>
                <a:gd name="connsiteX7" fmla="*/ 87816 w 190500"/>
                <a:gd name="connsiteY7" fmla="*/ 138405 h 190500"/>
                <a:gd name="connsiteX8" fmla="*/ 49707 w 190500"/>
                <a:gd name="connsiteY8" fmla="*/ 100297 h 190500"/>
                <a:gd name="connsiteX9" fmla="*/ 49017 w 190500"/>
                <a:gd name="connsiteY9" fmla="*/ 90994 h 190500"/>
                <a:gd name="connsiteX10" fmla="*/ 49708 w 190500"/>
                <a:gd name="connsiteY10" fmla="*/ 90193 h 190500"/>
                <a:gd name="connsiteX11" fmla="*/ 87823 w 190500"/>
                <a:gd name="connsiteY11" fmla="*/ 52093 h 190500"/>
                <a:gd name="connsiteX12" fmla="*/ 97926 w 190500"/>
                <a:gd name="connsiteY12" fmla="*/ 52095 h 190500"/>
                <a:gd name="connsiteX13" fmla="*/ 98616 w 190500"/>
                <a:gd name="connsiteY13" fmla="*/ 61397 h 190500"/>
                <a:gd name="connsiteX14" fmla="*/ 97924 w 190500"/>
                <a:gd name="connsiteY14" fmla="*/ 62198 h 190500"/>
                <a:gd name="connsiteX15" fmla="*/ 71997 w 190500"/>
                <a:gd name="connsiteY15" fmla="*/ 88113 h 190500"/>
                <a:gd name="connsiteX16" fmla="*/ 135736 w 190500"/>
                <a:gd name="connsiteY16" fmla="*/ 88110 h 190500"/>
                <a:gd name="connsiteX17" fmla="*/ 142814 w 190500"/>
                <a:gd name="connsiteY17" fmla="*/ 94284 h 190500"/>
                <a:gd name="connsiteX18" fmla="*/ 142880 w 190500"/>
                <a:gd name="connsiteY18" fmla="*/ 95254 h 190500"/>
                <a:gd name="connsiteX19" fmla="*/ 136706 w 190500"/>
                <a:gd name="connsiteY19" fmla="*/ 102332 h 190500"/>
                <a:gd name="connsiteX20" fmla="*/ 135736 w 190500"/>
                <a:gd name="connsiteY20" fmla="*/ 102398 h 190500"/>
                <a:gd name="connsiteX21" fmla="*/ 72016 w 190500"/>
                <a:gd name="connsiteY21" fmla="*/ 102400 h 190500"/>
                <a:gd name="connsiteX22" fmla="*/ 97918 w 190500"/>
                <a:gd name="connsiteY22" fmla="*/ 128302 h 190500"/>
                <a:gd name="connsiteX23" fmla="*/ 98609 w 190500"/>
                <a:gd name="connsiteY23" fmla="*/ 137604 h 190500"/>
                <a:gd name="connsiteX24" fmla="*/ 97918 w 190500"/>
                <a:gd name="connsiteY24" fmla="*/ 138405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0500" h="190500">
                  <a:moveTo>
                    <a:pt x="95250" y="0"/>
                  </a:moveTo>
                  <a:cubicBezTo>
                    <a:pt x="42645" y="0"/>
                    <a:pt x="0" y="42645"/>
                    <a:pt x="0" y="95250"/>
                  </a:cubicBezTo>
                  <a:cubicBezTo>
                    <a:pt x="0" y="147855"/>
                    <a:pt x="42645" y="190500"/>
                    <a:pt x="95250" y="190500"/>
                  </a:cubicBezTo>
                  <a:cubicBezTo>
                    <a:pt x="147855" y="190500"/>
                    <a:pt x="190500" y="147855"/>
                    <a:pt x="190500" y="95250"/>
                  </a:cubicBezTo>
                  <a:cubicBezTo>
                    <a:pt x="190500" y="42645"/>
                    <a:pt x="147855" y="0"/>
                    <a:pt x="95250" y="0"/>
                  </a:cubicBezTo>
                  <a:close/>
                  <a:moveTo>
                    <a:pt x="97918" y="138405"/>
                  </a:moveTo>
                  <a:cubicBezTo>
                    <a:pt x="95381" y="140941"/>
                    <a:pt x="91413" y="141172"/>
                    <a:pt x="88617" y="139096"/>
                  </a:cubicBezTo>
                  <a:lnTo>
                    <a:pt x="87816" y="138405"/>
                  </a:lnTo>
                  <a:lnTo>
                    <a:pt x="49707" y="100297"/>
                  </a:lnTo>
                  <a:cubicBezTo>
                    <a:pt x="47171" y="97761"/>
                    <a:pt x="46941" y="93791"/>
                    <a:pt x="49017" y="90994"/>
                  </a:cubicBezTo>
                  <a:lnTo>
                    <a:pt x="49708" y="90193"/>
                  </a:lnTo>
                  <a:lnTo>
                    <a:pt x="87823" y="52093"/>
                  </a:lnTo>
                  <a:cubicBezTo>
                    <a:pt x="90613" y="49304"/>
                    <a:pt x="95137" y="49305"/>
                    <a:pt x="97926" y="52095"/>
                  </a:cubicBezTo>
                  <a:cubicBezTo>
                    <a:pt x="100461" y="54632"/>
                    <a:pt x="100692" y="58601"/>
                    <a:pt x="98616" y="61397"/>
                  </a:cubicBezTo>
                  <a:lnTo>
                    <a:pt x="97924" y="62198"/>
                  </a:lnTo>
                  <a:lnTo>
                    <a:pt x="71997" y="88113"/>
                  </a:lnTo>
                  <a:lnTo>
                    <a:pt x="135736" y="88110"/>
                  </a:lnTo>
                  <a:cubicBezTo>
                    <a:pt x="139353" y="88110"/>
                    <a:pt x="142342" y="90797"/>
                    <a:pt x="142814" y="94284"/>
                  </a:cubicBezTo>
                  <a:lnTo>
                    <a:pt x="142880" y="95254"/>
                  </a:lnTo>
                  <a:cubicBezTo>
                    <a:pt x="142880" y="98870"/>
                    <a:pt x="140192" y="101859"/>
                    <a:pt x="136706" y="102332"/>
                  </a:cubicBezTo>
                  <a:lnTo>
                    <a:pt x="135736" y="102398"/>
                  </a:lnTo>
                  <a:lnTo>
                    <a:pt x="72016" y="102400"/>
                  </a:lnTo>
                  <a:lnTo>
                    <a:pt x="97918" y="128302"/>
                  </a:lnTo>
                  <a:cubicBezTo>
                    <a:pt x="100454" y="130838"/>
                    <a:pt x="100685" y="134807"/>
                    <a:pt x="98609" y="137604"/>
                  </a:cubicBezTo>
                  <a:lnTo>
                    <a:pt x="97918" y="138405"/>
                  </a:lnTo>
                  <a:close/>
                </a:path>
              </a:pathLst>
            </a:custGeom>
            <a:gradFill flip="none" rotWithShape="1">
              <a:gsLst>
                <a:gs pos="100000">
                  <a:srgbClr val="0078D4"/>
                </a:gs>
                <a:gs pos="0">
                  <a:srgbClr val="C03BC4"/>
                </a:gs>
              </a:gsLst>
              <a:path path="circle">
                <a:fillToRect r="100000" b="100000"/>
              </a:path>
              <a:tileRect l="-100000" t="-100000"/>
            </a:gradFill>
            <a:ln w="6350" cap="flat" cmpd="sng" algn="ctr">
              <a:noFill/>
              <a:prstDash val="solid"/>
              <a:miter lim="800000"/>
              <a:headEnd type="none" w="med" len="med"/>
              <a:tailEnd type="none" w="med" len="med"/>
            </a:ln>
            <a:effectLst/>
          </p:spPr>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IN" sz="2400" b="1" i="0" u="none" strike="noStrike" kern="0" cap="none" spc="0" normalizeH="0" baseline="0" noProof="0">
                <a:ln>
                  <a:noFill/>
                </a:ln>
                <a:solidFill>
                  <a:srgbClr val="FFFFFF"/>
                </a:solidFill>
                <a:effectLst/>
                <a:uLnTx/>
                <a:uFillTx/>
                <a:latin typeface="Segoe UI Semibold"/>
                <a:ea typeface="+mn-ea"/>
                <a:cs typeface="Segoe UI Semibold" panose="020B0502040204020203" pitchFamily="34" charset="0"/>
              </a:endParaRPr>
            </a:p>
          </p:txBody>
        </p:sp>
      </p:grpSp>
      <p:grpSp>
        <p:nvGrpSpPr>
          <p:cNvPr id="10" name="Group 9">
            <a:extLst>
              <a:ext uri="{FF2B5EF4-FFF2-40B4-BE49-F238E27FC236}">
                <a16:creationId xmlns:a16="http://schemas.microsoft.com/office/drawing/2014/main" id="{A64FDBF5-C622-0429-538D-0B66CBE121A5}"/>
              </a:ext>
              <a:ext uri="{C183D7F6-B498-43B3-948B-1728B52AA6E4}">
                <adec:decorative xmlns:adec="http://schemas.microsoft.com/office/drawing/2017/decorative" val="1"/>
              </a:ext>
            </a:extLst>
          </p:cNvPr>
          <p:cNvGrpSpPr>
            <a:grpSpLocks/>
          </p:cNvGrpSpPr>
          <p:nvPr/>
        </p:nvGrpSpPr>
        <p:grpSpPr>
          <a:xfrm>
            <a:off x="11096111" y="5439195"/>
            <a:ext cx="365760" cy="365760"/>
            <a:chOff x="11191361" y="-22002"/>
            <a:chExt cx="365760" cy="365760"/>
          </a:xfrm>
        </p:grpSpPr>
        <p:sp>
          <p:nvSpPr>
            <p:cNvPr id="11" name="Freeform: Shape 115">
              <a:extLst>
                <a:ext uri="{FF2B5EF4-FFF2-40B4-BE49-F238E27FC236}">
                  <a16:creationId xmlns:a16="http://schemas.microsoft.com/office/drawing/2014/main" id="{F4A40F57-E33C-D2DB-6840-79C3C3CEFAD2}"/>
                </a:ext>
                <a:ext uri="{C183D7F6-B498-43B3-948B-1728B52AA6E4}">
                  <adec:decorative xmlns:adec="http://schemas.microsoft.com/office/drawing/2017/decorative" val="1"/>
                </a:ext>
              </a:extLst>
            </p:cNvPr>
            <p:cNvSpPr>
              <a:spLocks/>
            </p:cNvSpPr>
            <p:nvPr/>
          </p:nvSpPr>
          <p:spPr bwMode="auto">
            <a:xfrm>
              <a:off x="11191361" y="-22002"/>
              <a:ext cx="365760" cy="365760"/>
            </a:xfrm>
            <a:custGeom>
              <a:avLst/>
              <a:gdLst>
                <a:gd name="connsiteX0" fmla="*/ 685801 w 1371600"/>
                <a:gd name="connsiteY0" fmla="*/ 0 h 1371600"/>
                <a:gd name="connsiteX1" fmla="*/ 1357668 w 1371600"/>
                <a:gd name="connsiteY1" fmla="*/ 547587 h 1371600"/>
                <a:gd name="connsiteX2" fmla="*/ 1371302 w 1371600"/>
                <a:gd name="connsiteY2" fmla="*/ 682827 h 1371600"/>
                <a:gd name="connsiteX3" fmla="*/ 1371301 w 1371600"/>
                <a:gd name="connsiteY3" fmla="*/ 682827 h 1371600"/>
                <a:gd name="connsiteX4" fmla="*/ 1371600 w 1371600"/>
                <a:gd name="connsiteY4" fmla="*/ 685800 h 1371600"/>
                <a:gd name="connsiteX5" fmla="*/ 685800 w 1371600"/>
                <a:gd name="connsiteY5" fmla="*/ 1371600 h 1371600"/>
                <a:gd name="connsiteX6" fmla="*/ 0 w 1371600"/>
                <a:gd name="connsiteY6" fmla="*/ 685800 h 1371600"/>
                <a:gd name="connsiteX7" fmla="*/ 300 w 1371600"/>
                <a:gd name="connsiteY7" fmla="*/ 682827 h 1371600"/>
                <a:gd name="connsiteX8" fmla="*/ 301 w 1371600"/>
                <a:gd name="connsiteY8" fmla="*/ 682827 h 1371600"/>
                <a:gd name="connsiteX9" fmla="*/ 13934 w 1371600"/>
                <a:gd name="connsiteY9" fmla="*/ 547587 h 1371600"/>
                <a:gd name="connsiteX10" fmla="*/ 685801 w 1371600"/>
                <a:gd name="connsiteY10" fmla="*/ 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1600" h="1371600">
                  <a:moveTo>
                    <a:pt x="685801" y="0"/>
                  </a:moveTo>
                  <a:cubicBezTo>
                    <a:pt x="1017214" y="0"/>
                    <a:pt x="1293720" y="235080"/>
                    <a:pt x="1357668" y="547587"/>
                  </a:cubicBezTo>
                  <a:lnTo>
                    <a:pt x="1371302" y="682827"/>
                  </a:lnTo>
                  <a:lnTo>
                    <a:pt x="1371301" y="682827"/>
                  </a:lnTo>
                  <a:lnTo>
                    <a:pt x="1371600" y="685800"/>
                  </a:lnTo>
                  <a:cubicBezTo>
                    <a:pt x="1371600" y="1064557"/>
                    <a:pt x="1064557" y="1371600"/>
                    <a:pt x="685800" y="1371600"/>
                  </a:cubicBezTo>
                  <a:cubicBezTo>
                    <a:pt x="307043" y="1371600"/>
                    <a:pt x="0" y="1064557"/>
                    <a:pt x="0" y="685800"/>
                  </a:cubicBezTo>
                  <a:lnTo>
                    <a:pt x="300" y="682827"/>
                  </a:lnTo>
                  <a:lnTo>
                    <a:pt x="301" y="682827"/>
                  </a:lnTo>
                  <a:lnTo>
                    <a:pt x="13934" y="547587"/>
                  </a:lnTo>
                  <a:cubicBezTo>
                    <a:pt x="77883" y="235080"/>
                    <a:pt x="354389" y="0"/>
                    <a:pt x="685801" y="0"/>
                  </a:cubicBezTo>
                  <a:close/>
                </a:path>
              </a:pathLst>
            </a:custGeom>
            <a:solidFill>
              <a:schemeClr val="bg1"/>
            </a:solidFill>
            <a:ln>
              <a:noFill/>
              <a:headEnd type="none" w="med" len="med"/>
              <a:tailEnd type="none" w="med" len="med"/>
            </a:ln>
            <a:effectLst>
              <a:outerShdw blurRad="63500" sx="103000" sy="103000" algn="ctr" rotWithShape="0">
                <a:prstClr val="black">
                  <a:alpha val="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12" name="Graphic 16">
              <a:extLst>
                <a:ext uri="{FF2B5EF4-FFF2-40B4-BE49-F238E27FC236}">
                  <a16:creationId xmlns:a16="http://schemas.microsoft.com/office/drawing/2014/main" id="{D2162C46-23AB-183E-E6F4-9CE56D4ED44A}"/>
                </a:ext>
              </a:extLst>
            </p:cNvPr>
            <p:cNvSpPr>
              <a:spLocks/>
            </p:cNvSpPr>
            <p:nvPr/>
          </p:nvSpPr>
          <p:spPr>
            <a:xfrm flipH="1">
              <a:off x="11191361" y="-22002"/>
              <a:ext cx="365760" cy="365760"/>
            </a:xfrm>
            <a:custGeom>
              <a:avLst/>
              <a:gdLst>
                <a:gd name="connsiteX0" fmla="*/ 95250 w 190500"/>
                <a:gd name="connsiteY0" fmla="*/ 0 h 190500"/>
                <a:gd name="connsiteX1" fmla="*/ 0 w 190500"/>
                <a:gd name="connsiteY1" fmla="*/ 95250 h 190500"/>
                <a:gd name="connsiteX2" fmla="*/ 95250 w 190500"/>
                <a:gd name="connsiteY2" fmla="*/ 190500 h 190500"/>
                <a:gd name="connsiteX3" fmla="*/ 190500 w 190500"/>
                <a:gd name="connsiteY3" fmla="*/ 95250 h 190500"/>
                <a:gd name="connsiteX4" fmla="*/ 95250 w 190500"/>
                <a:gd name="connsiteY4" fmla="*/ 0 h 190500"/>
                <a:gd name="connsiteX5" fmla="*/ 97918 w 190500"/>
                <a:gd name="connsiteY5" fmla="*/ 138405 h 190500"/>
                <a:gd name="connsiteX6" fmla="*/ 88617 w 190500"/>
                <a:gd name="connsiteY6" fmla="*/ 139096 h 190500"/>
                <a:gd name="connsiteX7" fmla="*/ 87816 w 190500"/>
                <a:gd name="connsiteY7" fmla="*/ 138405 h 190500"/>
                <a:gd name="connsiteX8" fmla="*/ 49707 w 190500"/>
                <a:gd name="connsiteY8" fmla="*/ 100297 h 190500"/>
                <a:gd name="connsiteX9" fmla="*/ 49017 w 190500"/>
                <a:gd name="connsiteY9" fmla="*/ 90994 h 190500"/>
                <a:gd name="connsiteX10" fmla="*/ 49708 w 190500"/>
                <a:gd name="connsiteY10" fmla="*/ 90193 h 190500"/>
                <a:gd name="connsiteX11" fmla="*/ 87823 w 190500"/>
                <a:gd name="connsiteY11" fmla="*/ 52093 h 190500"/>
                <a:gd name="connsiteX12" fmla="*/ 97926 w 190500"/>
                <a:gd name="connsiteY12" fmla="*/ 52095 h 190500"/>
                <a:gd name="connsiteX13" fmla="*/ 98616 w 190500"/>
                <a:gd name="connsiteY13" fmla="*/ 61397 h 190500"/>
                <a:gd name="connsiteX14" fmla="*/ 97924 w 190500"/>
                <a:gd name="connsiteY14" fmla="*/ 62198 h 190500"/>
                <a:gd name="connsiteX15" fmla="*/ 71997 w 190500"/>
                <a:gd name="connsiteY15" fmla="*/ 88113 h 190500"/>
                <a:gd name="connsiteX16" fmla="*/ 135736 w 190500"/>
                <a:gd name="connsiteY16" fmla="*/ 88110 h 190500"/>
                <a:gd name="connsiteX17" fmla="*/ 142814 w 190500"/>
                <a:gd name="connsiteY17" fmla="*/ 94284 h 190500"/>
                <a:gd name="connsiteX18" fmla="*/ 142880 w 190500"/>
                <a:gd name="connsiteY18" fmla="*/ 95254 h 190500"/>
                <a:gd name="connsiteX19" fmla="*/ 136706 w 190500"/>
                <a:gd name="connsiteY19" fmla="*/ 102332 h 190500"/>
                <a:gd name="connsiteX20" fmla="*/ 135736 w 190500"/>
                <a:gd name="connsiteY20" fmla="*/ 102398 h 190500"/>
                <a:gd name="connsiteX21" fmla="*/ 72016 w 190500"/>
                <a:gd name="connsiteY21" fmla="*/ 102400 h 190500"/>
                <a:gd name="connsiteX22" fmla="*/ 97918 w 190500"/>
                <a:gd name="connsiteY22" fmla="*/ 128302 h 190500"/>
                <a:gd name="connsiteX23" fmla="*/ 98609 w 190500"/>
                <a:gd name="connsiteY23" fmla="*/ 137604 h 190500"/>
                <a:gd name="connsiteX24" fmla="*/ 97918 w 190500"/>
                <a:gd name="connsiteY24" fmla="*/ 138405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0500" h="190500">
                  <a:moveTo>
                    <a:pt x="95250" y="0"/>
                  </a:moveTo>
                  <a:cubicBezTo>
                    <a:pt x="42645" y="0"/>
                    <a:pt x="0" y="42645"/>
                    <a:pt x="0" y="95250"/>
                  </a:cubicBezTo>
                  <a:cubicBezTo>
                    <a:pt x="0" y="147855"/>
                    <a:pt x="42645" y="190500"/>
                    <a:pt x="95250" y="190500"/>
                  </a:cubicBezTo>
                  <a:cubicBezTo>
                    <a:pt x="147855" y="190500"/>
                    <a:pt x="190500" y="147855"/>
                    <a:pt x="190500" y="95250"/>
                  </a:cubicBezTo>
                  <a:cubicBezTo>
                    <a:pt x="190500" y="42645"/>
                    <a:pt x="147855" y="0"/>
                    <a:pt x="95250" y="0"/>
                  </a:cubicBezTo>
                  <a:close/>
                  <a:moveTo>
                    <a:pt x="97918" y="138405"/>
                  </a:moveTo>
                  <a:cubicBezTo>
                    <a:pt x="95381" y="140941"/>
                    <a:pt x="91413" y="141172"/>
                    <a:pt x="88617" y="139096"/>
                  </a:cubicBezTo>
                  <a:lnTo>
                    <a:pt x="87816" y="138405"/>
                  </a:lnTo>
                  <a:lnTo>
                    <a:pt x="49707" y="100297"/>
                  </a:lnTo>
                  <a:cubicBezTo>
                    <a:pt x="47171" y="97761"/>
                    <a:pt x="46941" y="93791"/>
                    <a:pt x="49017" y="90994"/>
                  </a:cubicBezTo>
                  <a:lnTo>
                    <a:pt x="49708" y="90193"/>
                  </a:lnTo>
                  <a:lnTo>
                    <a:pt x="87823" y="52093"/>
                  </a:lnTo>
                  <a:cubicBezTo>
                    <a:pt x="90613" y="49304"/>
                    <a:pt x="95137" y="49305"/>
                    <a:pt x="97926" y="52095"/>
                  </a:cubicBezTo>
                  <a:cubicBezTo>
                    <a:pt x="100461" y="54632"/>
                    <a:pt x="100692" y="58601"/>
                    <a:pt x="98616" y="61397"/>
                  </a:cubicBezTo>
                  <a:lnTo>
                    <a:pt x="97924" y="62198"/>
                  </a:lnTo>
                  <a:lnTo>
                    <a:pt x="71997" y="88113"/>
                  </a:lnTo>
                  <a:lnTo>
                    <a:pt x="135736" y="88110"/>
                  </a:lnTo>
                  <a:cubicBezTo>
                    <a:pt x="139353" y="88110"/>
                    <a:pt x="142342" y="90797"/>
                    <a:pt x="142814" y="94284"/>
                  </a:cubicBezTo>
                  <a:lnTo>
                    <a:pt x="142880" y="95254"/>
                  </a:lnTo>
                  <a:cubicBezTo>
                    <a:pt x="142880" y="98870"/>
                    <a:pt x="140192" y="101859"/>
                    <a:pt x="136706" y="102332"/>
                  </a:cubicBezTo>
                  <a:lnTo>
                    <a:pt x="135736" y="102398"/>
                  </a:lnTo>
                  <a:lnTo>
                    <a:pt x="72016" y="102400"/>
                  </a:lnTo>
                  <a:lnTo>
                    <a:pt x="97918" y="128302"/>
                  </a:lnTo>
                  <a:cubicBezTo>
                    <a:pt x="100454" y="130838"/>
                    <a:pt x="100685" y="134807"/>
                    <a:pt x="98609" y="137604"/>
                  </a:cubicBezTo>
                  <a:lnTo>
                    <a:pt x="97918" y="138405"/>
                  </a:lnTo>
                  <a:close/>
                </a:path>
              </a:pathLst>
            </a:custGeom>
            <a:gradFill flip="none" rotWithShape="1">
              <a:gsLst>
                <a:gs pos="100000">
                  <a:srgbClr val="0078D4"/>
                </a:gs>
                <a:gs pos="0">
                  <a:srgbClr val="C03BC4"/>
                </a:gs>
              </a:gsLst>
              <a:path path="circle">
                <a:fillToRect r="100000" b="100000"/>
              </a:path>
              <a:tileRect l="-100000" t="-100000"/>
            </a:gradFill>
            <a:ln w="6350" cap="flat" cmpd="sng" algn="ctr">
              <a:noFill/>
              <a:prstDash val="solid"/>
              <a:miter lim="800000"/>
              <a:headEnd type="none" w="med" len="med"/>
              <a:tailEnd type="none" w="med" len="med"/>
            </a:ln>
            <a:effectLst/>
          </p:spPr>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IN" sz="2400" b="1" i="0" u="none" strike="noStrike" kern="0" cap="none" spc="0" normalizeH="0" baseline="0" noProof="0">
                <a:ln>
                  <a:noFill/>
                </a:ln>
                <a:solidFill>
                  <a:srgbClr val="FFFFFF"/>
                </a:solidFill>
                <a:effectLst/>
                <a:uLnTx/>
                <a:uFillTx/>
                <a:latin typeface="Segoe UI Semibold"/>
                <a:ea typeface="+mn-ea"/>
                <a:cs typeface="Segoe UI Semibold" panose="020B0502040204020203" pitchFamily="34" charset="0"/>
              </a:endParaRPr>
            </a:p>
          </p:txBody>
        </p:sp>
      </p:grpSp>
      <p:grpSp>
        <p:nvGrpSpPr>
          <p:cNvPr id="13" name="Group 12">
            <a:extLst>
              <a:ext uri="{FF2B5EF4-FFF2-40B4-BE49-F238E27FC236}">
                <a16:creationId xmlns:a16="http://schemas.microsoft.com/office/drawing/2014/main" id="{D2A8DA72-8729-825E-92B1-186F366AC468}"/>
              </a:ext>
              <a:ext uri="{C183D7F6-B498-43B3-948B-1728B52AA6E4}">
                <adec:decorative xmlns:adec="http://schemas.microsoft.com/office/drawing/2017/decorative" val="1"/>
              </a:ext>
            </a:extLst>
          </p:cNvPr>
          <p:cNvGrpSpPr>
            <a:grpSpLocks/>
          </p:cNvGrpSpPr>
          <p:nvPr/>
        </p:nvGrpSpPr>
        <p:grpSpPr>
          <a:xfrm>
            <a:off x="2762250" y="2138137"/>
            <a:ext cx="796686" cy="796680"/>
            <a:chOff x="2884588" y="3574780"/>
            <a:chExt cx="796686" cy="796680"/>
          </a:xfrm>
        </p:grpSpPr>
        <p:sp>
          <p:nvSpPr>
            <p:cNvPr id="16" name="Oval 15">
              <a:extLst>
                <a:ext uri="{FF2B5EF4-FFF2-40B4-BE49-F238E27FC236}">
                  <a16:creationId xmlns:a16="http://schemas.microsoft.com/office/drawing/2014/main" id="{AAE8033D-129D-344A-56AE-2FDCB7258629}"/>
                </a:ext>
              </a:extLst>
            </p:cNvPr>
            <p:cNvSpPr/>
            <p:nvPr/>
          </p:nvSpPr>
          <p:spPr bwMode="auto">
            <a:xfrm>
              <a:off x="2884588" y="3574780"/>
              <a:ext cx="796686" cy="796680"/>
            </a:xfrm>
            <a:prstGeom prst="ellipse">
              <a:avLst/>
            </a:prstGeom>
            <a:solidFill>
              <a:schemeClr val="bg1"/>
            </a:solidFill>
            <a:ln>
              <a:noFill/>
              <a:headEnd type="none" w="med" len="med"/>
              <a:tailEnd type="none" w="med" len="med"/>
            </a:ln>
            <a:effectLst>
              <a:outerShdw blurRad="63500" sx="103000" sy="103000" algn="ctr" rotWithShape="0">
                <a:prstClr val="black">
                  <a:alpha val="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17" name="Graphic 71" descr="Icon of a chat bubble">
              <a:extLst>
                <a:ext uri="{FF2B5EF4-FFF2-40B4-BE49-F238E27FC236}">
                  <a16:creationId xmlns:a16="http://schemas.microsoft.com/office/drawing/2014/main" id="{EE289C9D-7CF5-75F5-59DF-7234CAA4C538}"/>
                </a:ext>
              </a:extLst>
            </p:cNvPr>
            <p:cNvSpPr>
              <a:spLocks/>
            </p:cNvSpPr>
            <p:nvPr/>
          </p:nvSpPr>
          <p:spPr>
            <a:xfrm>
              <a:off x="3068192" y="3780421"/>
              <a:ext cx="429478" cy="385398"/>
            </a:xfrm>
            <a:custGeom>
              <a:avLst/>
              <a:gdLst>
                <a:gd name="connsiteX0" fmla="*/ 71458 w 191141"/>
                <a:gd name="connsiteY0" fmla="*/ 0 h 171485"/>
                <a:gd name="connsiteX1" fmla="*/ 0 w 191141"/>
                <a:gd name="connsiteY1" fmla="*/ 71417 h 171485"/>
                <a:gd name="connsiteX2" fmla="*/ 6717 w 191141"/>
                <a:gd name="connsiteY2" fmla="*/ 101679 h 171485"/>
                <a:gd name="connsiteX3" fmla="*/ 230 w 191141"/>
                <a:gd name="connsiteY3" fmla="*/ 131607 h 171485"/>
                <a:gd name="connsiteX4" fmla="*/ 7739 w 191141"/>
                <a:gd name="connsiteY4" fmla="*/ 142725 h 171485"/>
                <a:gd name="connsiteX5" fmla="*/ 11213 w 191141"/>
                <a:gd name="connsiteY5" fmla="*/ 142751 h 171485"/>
                <a:gd name="connsiteX6" fmla="*/ 42036 w 191141"/>
                <a:gd name="connsiteY6" fmla="*/ 136560 h 171485"/>
                <a:gd name="connsiteX7" fmla="*/ 136525 w 191141"/>
                <a:gd name="connsiteY7" fmla="*/ 100804 h 171485"/>
                <a:gd name="connsiteX8" fmla="*/ 100769 w 191141"/>
                <a:gd name="connsiteY8" fmla="*/ 6315 h 171485"/>
                <a:gd name="connsiteX9" fmla="*/ 71458 w 191141"/>
                <a:gd name="connsiteY9" fmla="*/ 0 h 171485"/>
                <a:gd name="connsiteX10" fmla="*/ 71096 w 191141"/>
                <a:gd name="connsiteY10" fmla="*/ 152400 h 171485"/>
                <a:gd name="connsiteX11" fmla="*/ 119674 w 191141"/>
                <a:gd name="connsiteY11" fmla="*/ 171450 h 171485"/>
                <a:gd name="connsiteX12" fmla="*/ 149087 w 191141"/>
                <a:gd name="connsiteY12" fmla="*/ 165135 h 171485"/>
                <a:gd name="connsiteX13" fmla="*/ 176833 w 191141"/>
                <a:gd name="connsiteY13" fmla="*/ 171231 h 171485"/>
                <a:gd name="connsiteX14" fmla="*/ 190864 w 191141"/>
                <a:gd name="connsiteY14" fmla="*/ 162068 h 171485"/>
                <a:gd name="connsiteX15" fmla="*/ 190807 w 191141"/>
                <a:gd name="connsiteY15" fmla="*/ 156943 h 171485"/>
                <a:gd name="connsiteX16" fmla="*/ 184415 w 191141"/>
                <a:gd name="connsiteY16" fmla="*/ 130245 h 171485"/>
                <a:gd name="connsiteX17" fmla="*/ 149889 w 191141"/>
                <a:gd name="connsiteY17" fmla="*/ 35257 h 171485"/>
                <a:gd name="connsiteX18" fmla="*/ 143039 w 191141"/>
                <a:gd name="connsiteY18" fmla="*/ 32480 h 171485"/>
                <a:gd name="connsiteX19" fmla="*/ 150659 w 191141"/>
                <a:gd name="connsiteY19" fmla="*/ 51987 h 171485"/>
                <a:gd name="connsiteX20" fmla="*/ 176824 w 191141"/>
                <a:gd name="connsiteY20" fmla="*/ 100013 h 171485"/>
                <a:gd name="connsiteX21" fmla="*/ 170490 w 191141"/>
                <a:gd name="connsiteY21" fmla="*/ 126178 h 171485"/>
                <a:gd name="connsiteX22" fmla="*/ 169252 w 191141"/>
                <a:gd name="connsiteY22" fmla="*/ 128588 h 171485"/>
                <a:gd name="connsiteX23" fmla="*/ 169918 w 191141"/>
                <a:gd name="connsiteY23" fmla="*/ 131216 h 171485"/>
                <a:gd name="connsiteX24" fmla="*/ 176033 w 191141"/>
                <a:gd name="connsiteY24" fmla="*/ 156458 h 171485"/>
                <a:gd name="connsiteX25" fmla="*/ 149935 w 191141"/>
                <a:gd name="connsiteY25" fmla="*/ 150647 h 171485"/>
                <a:gd name="connsiteX26" fmla="*/ 147420 w 191141"/>
                <a:gd name="connsiteY26" fmla="*/ 150057 h 171485"/>
                <a:gd name="connsiteX27" fmla="*/ 145106 w 191141"/>
                <a:gd name="connsiteY27" fmla="*/ 151209 h 171485"/>
                <a:gd name="connsiteX28" fmla="*/ 119674 w 191141"/>
                <a:gd name="connsiteY28" fmla="*/ 157163 h 171485"/>
                <a:gd name="connsiteX29" fmla="*/ 91861 w 191141"/>
                <a:gd name="connsiteY29" fmla="*/ 149962 h 171485"/>
                <a:gd name="connsiteX30" fmla="*/ 71096 w 191141"/>
                <a:gd name="connsiteY30" fmla="*/ 152400 h 1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91141" h="171485">
                  <a:moveTo>
                    <a:pt x="71458" y="0"/>
                  </a:moveTo>
                  <a:cubicBezTo>
                    <a:pt x="32004" y="-12"/>
                    <a:pt x="12" y="31963"/>
                    <a:pt x="0" y="71417"/>
                  </a:cubicBezTo>
                  <a:cubicBezTo>
                    <a:pt x="-3" y="81874"/>
                    <a:pt x="2290" y="92205"/>
                    <a:pt x="6717" y="101679"/>
                  </a:cubicBezTo>
                  <a:cubicBezTo>
                    <a:pt x="4319" y="111603"/>
                    <a:pt x="2157" y="121582"/>
                    <a:pt x="230" y="131607"/>
                  </a:cubicBezTo>
                  <a:cubicBezTo>
                    <a:pt x="-767" y="136750"/>
                    <a:pt x="2595" y="141729"/>
                    <a:pt x="7739" y="142725"/>
                  </a:cubicBezTo>
                  <a:cubicBezTo>
                    <a:pt x="8885" y="142948"/>
                    <a:pt x="10063" y="142957"/>
                    <a:pt x="11213" y="142751"/>
                  </a:cubicBezTo>
                  <a:cubicBezTo>
                    <a:pt x="17147" y="141703"/>
                    <a:pt x="30053" y="139322"/>
                    <a:pt x="42036" y="136560"/>
                  </a:cubicBezTo>
                  <a:cubicBezTo>
                    <a:pt x="78002" y="152778"/>
                    <a:pt x="120305" y="136770"/>
                    <a:pt x="136525" y="100804"/>
                  </a:cubicBezTo>
                  <a:cubicBezTo>
                    <a:pt x="152743" y="64838"/>
                    <a:pt x="136734" y="22534"/>
                    <a:pt x="100769" y="6315"/>
                  </a:cubicBezTo>
                  <a:cubicBezTo>
                    <a:pt x="91555" y="2160"/>
                    <a:pt x="81565" y="8"/>
                    <a:pt x="71458" y="0"/>
                  </a:cubicBezTo>
                  <a:close/>
                  <a:moveTo>
                    <a:pt x="71096" y="152400"/>
                  </a:moveTo>
                  <a:cubicBezTo>
                    <a:pt x="84294" y="164670"/>
                    <a:pt x="101654" y="171478"/>
                    <a:pt x="119674" y="171450"/>
                  </a:cubicBezTo>
                  <a:cubicBezTo>
                    <a:pt x="130151" y="171450"/>
                    <a:pt x="140105" y="169193"/>
                    <a:pt x="149087" y="165135"/>
                  </a:cubicBezTo>
                  <a:cubicBezTo>
                    <a:pt x="159022" y="167459"/>
                    <a:pt x="169909" y="169783"/>
                    <a:pt x="176833" y="171231"/>
                  </a:cubicBezTo>
                  <a:cubicBezTo>
                    <a:pt x="183238" y="172575"/>
                    <a:pt x="189520" y="168473"/>
                    <a:pt x="190864" y="162068"/>
                  </a:cubicBezTo>
                  <a:cubicBezTo>
                    <a:pt x="191219" y="160376"/>
                    <a:pt x="191199" y="158627"/>
                    <a:pt x="190807" y="156943"/>
                  </a:cubicBezTo>
                  <a:cubicBezTo>
                    <a:pt x="189264" y="150247"/>
                    <a:pt x="186825" y="139846"/>
                    <a:pt x="184415" y="130245"/>
                  </a:cubicBezTo>
                  <a:cubicBezTo>
                    <a:pt x="201112" y="94480"/>
                    <a:pt x="185654" y="51953"/>
                    <a:pt x="149889" y="35257"/>
                  </a:cubicBezTo>
                  <a:cubicBezTo>
                    <a:pt x="147656" y="34214"/>
                    <a:pt x="145369" y="33287"/>
                    <a:pt x="143039" y="32480"/>
                  </a:cubicBezTo>
                  <a:cubicBezTo>
                    <a:pt x="146418" y="38623"/>
                    <a:pt x="148980" y="45181"/>
                    <a:pt x="150659" y="51987"/>
                  </a:cubicBezTo>
                  <a:cubicBezTo>
                    <a:pt x="166978" y="62506"/>
                    <a:pt x="176834" y="80597"/>
                    <a:pt x="176824" y="100013"/>
                  </a:cubicBezTo>
                  <a:cubicBezTo>
                    <a:pt x="176824" y="109461"/>
                    <a:pt x="174538" y="118348"/>
                    <a:pt x="170490" y="126178"/>
                  </a:cubicBezTo>
                  <a:lnTo>
                    <a:pt x="169252" y="128588"/>
                  </a:lnTo>
                  <a:lnTo>
                    <a:pt x="169918" y="131216"/>
                  </a:lnTo>
                  <a:cubicBezTo>
                    <a:pt x="172090" y="139741"/>
                    <a:pt x="174366" y="149314"/>
                    <a:pt x="176033" y="156458"/>
                  </a:cubicBezTo>
                  <a:cubicBezTo>
                    <a:pt x="168661" y="154905"/>
                    <a:pt x="158717" y="152743"/>
                    <a:pt x="149935" y="150647"/>
                  </a:cubicBezTo>
                  <a:lnTo>
                    <a:pt x="147420" y="150057"/>
                  </a:lnTo>
                  <a:lnTo>
                    <a:pt x="145106" y="151209"/>
                  </a:lnTo>
                  <a:cubicBezTo>
                    <a:pt x="137448" y="155019"/>
                    <a:pt x="128818" y="157163"/>
                    <a:pt x="119674" y="157163"/>
                  </a:cubicBezTo>
                  <a:cubicBezTo>
                    <a:pt x="109939" y="157181"/>
                    <a:pt x="100363" y="154701"/>
                    <a:pt x="91861" y="149962"/>
                  </a:cubicBezTo>
                  <a:cubicBezTo>
                    <a:pt x="85073" y="151667"/>
                    <a:pt x="78094" y="152487"/>
                    <a:pt x="71096" y="152400"/>
                  </a:cubicBezTo>
                  <a:close/>
                </a:path>
              </a:pathLst>
            </a:custGeom>
            <a:gradFill flip="none" rotWithShape="1">
              <a:gsLst>
                <a:gs pos="100000">
                  <a:srgbClr val="0078D4"/>
                </a:gs>
                <a:gs pos="0">
                  <a:srgbClr val="C03BC4"/>
                </a:gs>
              </a:gsLst>
              <a:path path="circle">
                <a:fillToRect r="100000" b="100000"/>
              </a:path>
              <a:tileRect l="-100000" t="-100000"/>
            </a:gradFill>
            <a:ln w="6350" cap="flat" cmpd="sng" algn="ctr">
              <a:noFill/>
              <a:prstDash val="solid"/>
              <a:miter lim="800000"/>
              <a:headEnd type="none" w="med" len="med"/>
              <a:tailEnd type="none" w="med" len="med"/>
            </a:ln>
            <a:effectLst/>
          </p:spPr>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GB" sz="2000" b="1" i="0" u="none" strike="noStrike" kern="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grpSp>
      <p:grpSp>
        <p:nvGrpSpPr>
          <p:cNvPr id="18" name="Group 17">
            <a:extLst>
              <a:ext uri="{FF2B5EF4-FFF2-40B4-BE49-F238E27FC236}">
                <a16:creationId xmlns:a16="http://schemas.microsoft.com/office/drawing/2014/main" id="{8705D989-6886-230D-2E29-DF935E413018}"/>
              </a:ext>
              <a:ext uri="{C183D7F6-B498-43B3-948B-1728B52AA6E4}">
                <adec:decorative xmlns:adec="http://schemas.microsoft.com/office/drawing/2017/decorative" val="1"/>
              </a:ext>
            </a:extLst>
          </p:cNvPr>
          <p:cNvGrpSpPr>
            <a:grpSpLocks/>
          </p:cNvGrpSpPr>
          <p:nvPr/>
        </p:nvGrpSpPr>
        <p:grpSpPr>
          <a:xfrm>
            <a:off x="5594350" y="2125437"/>
            <a:ext cx="796686" cy="796680"/>
            <a:chOff x="5714058" y="3560056"/>
            <a:chExt cx="796686" cy="796680"/>
          </a:xfrm>
        </p:grpSpPr>
        <p:sp>
          <p:nvSpPr>
            <p:cNvPr id="19" name="Oval 18">
              <a:extLst>
                <a:ext uri="{FF2B5EF4-FFF2-40B4-BE49-F238E27FC236}">
                  <a16:creationId xmlns:a16="http://schemas.microsoft.com/office/drawing/2014/main" id="{19193928-32D3-94ED-D5F1-2D9749CC7C7A}"/>
                </a:ext>
              </a:extLst>
            </p:cNvPr>
            <p:cNvSpPr/>
            <p:nvPr/>
          </p:nvSpPr>
          <p:spPr bwMode="auto">
            <a:xfrm>
              <a:off x="5714058" y="3560056"/>
              <a:ext cx="796686" cy="796680"/>
            </a:xfrm>
            <a:prstGeom prst="ellipse">
              <a:avLst/>
            </a:prstGeom>
            <a:solidFill>
              <a:schemeClr val="bg1"/>
            </a:solidFill>
            <a:ln>
              <a:noFill/>
              <a:headEnd type="none" w="med" len="med"/>
              <a:tailEnd type="none" w="med" len="med"/>
            </a:ln>
            <a:effectLst>
              <a:outerShdw blurRad="63500" sx="103000" sy="103000" algn="ctr" rotWithShape="0">
                <a:prstClr val="black">
                  <a:alpha val="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20" name="Graphic 7" descr="Icon of 5 nodes connected to a central circle with lines">
              <a:extLst>
                <a:ext uri="{FF2B5EF4-FFF2-40B4-BE49-F238E27FC236}">
                  <a16:creationId xmlns:a16="http://schemas.microsoft.com/office/drawing/2014/main" id="{21B3D644-1930-0A22-35FF-AB4FE3F4BCDE}"/>
                </a:ext>
              </a:extLst>
            </p:cNvPr>
            <p:cNvSpPr/>
            <p:nvPr/>
          </p:nvSpPr>
          <p:spPr>
            <a:xfrm>
              <a:off x="5883422" y="3729288"/>
              <a:ext cx="457960" cy="458218"/>
            </a:xfrm>
            <a:custGeom>
              <a:avLst/>
              <a:gdLst>
                <a:gd name="connsiteX0" fmla="*/ 161920 w 190496"/>
                <a:gd name="connsiteY0" fmla="*/ 23802 h 190603"/>
                <a:gd name="connsiteX1" fmla="*/ 138117 w 190496"/>
                <a:gd name="connsiteY1" fmla="*/ 47624 h 190603"/>
                <a:gd name="connsiteX2" fmla="*/ 133231 w 190496"/>
                <a:gd name="connsiteY2" fmla="*/ 47119 h 190603"/>
                <a:gd name="connsiteX3" fmla="*/ 121039 w 190496"/>
                <a:gd name="connsiteY3" fmla="*/ 67293 h 190603"/>
                <a:gd name="connsiteX4" fmla="*/ 133345 w 190496"/>
                <a:gd name="connsiteY4" fmla="*/ 95325 h 190603"/>
                <a:gd name="connsiteX5" fmla="*/ 133345 w 190496"/>
                <a:gd name="connsiteY5" fmla="*/ 95878 h 190603"/>
                <a:gd name="connsiteX6" fmla="*/ 145689 w 190496"/>
                <a:gd name="connsiteY6" fmla="*/ 98364 h 190603"/>
                <a:gd name="connsiteX7" fmla="*/ 177924 w 190496"/>
                <a:gd name="connsiteY7" fmla="*/ 88618 h 190603"/>
                <a:gd name="connsiteX8" fmla="*/ 187670 w 190496"/>
                <a:gd name="connsiteY8" fmla="*/ 120853 h 190603"/>
                <a:gd name="connsiteX9" fmla="*/ 155435 w 190496"/>
                <a:gd name="connsiteY9" fmla="*/ 130598 h 190603"/>
                <a:gd name="connsiteX10" fmla="*/ 143032 w 190496"/>
                <a:gd name="connsiteY10" fmla="*/ 112403 h 190603"/>
                <a:gd name="connsiteX11" fmla="*/ 130459 w 190496"/>
                <a:gd name="connsiteY11" fmla="*/ 109879 h 190603"/>
                <a:gd name="connsiteX12" fmla="*/ 113866 w 190496"/>
                <a:gd name="connsiteY12" fmla="*/ 128577 h 190603"/>
                <a:gd name="connsiteX13" fmla="*/ 118581 w 190496"/>
                <a:gd name="connsiteY13" fmla="*/ 142979 h 190603"/>
                <a:gd name="connsiteX14" fmla="*/ 119058 w 190496"/>
                <a:gd name="connsiteY14" fmla="*/ 142979 h 190603"/>
                <a:gd name="connsiteX15" fmla="*/ 142853 w 190496"/>
                <a:gd name="connsiteY15" fmla="*/ 166808 h 190603"/>
                <a:gd name="connsiteX16" fmla="*/ 119023 w 190496"/>
                <a:gd name="connsiteY16" fmla="*/ 190604 h 190603"/>
                <a:gd name="connsiteX17" fmla="*/ 95228 w 190496"/>
                <a:gd name="connsiteY17" fmla="*/ 166774 h 190603"/>
                <a:gd name="connsiteX18" fmla="*/ 105037 w 190496"/>
                <a:gd name="connsiteY18" fmla="*/ 147532 h 190603"/>
                <a:gd name="connsiteX19" fmla="*/ 100312 w 190496"/>
                <a:gd name="connsiteY19" fmla="*/ 133092 h 190603"/>
                <a:gd name="connsiteX20" fmla="*/ 64575 w 190496"/>
                <a:gd name="connsiteY20" fmla="*/ 117918 h 190603"/>
                <a:gd name="connsiteX21" fmla="*/ 47477 w 190496"/>
                <a:gd name="connsiteY21" fmla="*/ 125996 h 190603"/>
                <a:gd name="connsiteX22" fmla="*/ 26483 w 190496"/>
                <a:gd name="connsiteY22" fmla="*/ 152327 h 190603"/>
                <a:gd name="connsiteX23" fmla="*/ 152 w 190496"/>
                <a:gd name="connsiteY23" fmla="*/ 131333 h 190603"/>
                <a:gd name="connsiteX24" fmla="*/ 21146 w 190496"/>
                <a:gd name="connsiteY24" fmla="*/ 105002 h 190603"/>
                <a:gd name="connsiteX25" fmla="*/ 41686 w 190496"/>
                <a:gd name="connsiteY25" fmla="*/ 112927 h 190603"/>
                <a:gd name="connsiteX26" fmla="*/ 58393 w 190496"/>
                <a:gd name="connsiteY26" fmla="*/ 105041 h 190603"/>
                <a:gd name="connsiteX27" fmla="*/ 65860 w 190496"/>
                <a:gd name="connsiteY27" fmla="*/ 71065 h 190603"/>
                <a:gd name="connsiteX28" fmla="*/ 56421 w 190496"/>
                <a:gd name="connsiteY28" fmla="*/ 60302 h 190603"/>
                <a:gd name="connsiteX29" fmla="*/ 25494 w 190496"/>
                <a:gd name="connsiteY29" fmla="*/ 46975 h 190603"/>
                <a:gd name="connsiteX30" fmla="*/ 38821 w 190496"/>
                <a:gd name="connsiteY30" fmla="*/ 16048 h 190603"/>
                <a:gd name="connsiteX31" fmla="*/ 69748 w 190496"/>
                <a:gd name="connsiteY31" fmla="*/ 29375 h 190603"/>
                <a:gd name="connsiteX32" fmla="*/ 67508 w 190496"/>
                <a:gd name="connsiteY32" fmla="*/ 51272 h 190603"/>
                <a:gd name="connsiteX33" fmla="*/ 76871 w 190496"/>
                <a:gd name="connsiteY33" fmla="*/ 61940 h 190603"/>
                <a:gd name="connsiteX34" fmla="*/ 95245 w 190496"/>
                <a:gd name="connsiteY34" fmla="*/ 57225 h 190603"/>
                <a:gd name="connsiteX35" fmla="*/ 108904 w 190496"/>
                <a:gd name="connsiteY35" fmla="*/ 59749 h 190603"/>
                <a:gd name="connsiteX36" fmla="*/ 120762 w 190496"/>
                <a:gd name="connsiteY36" fmla="*/ 40128 h 190603"/>
                <a:gd name="connsiteX37" fmla="*/ 121792 w 190496"/>
                <a:gd name="connsiteY37" fmla="*/ 6468 h 190603"/>
                <a:gd name="connsiteX38" fmla="*/ 155453 w 190496"/>
                <a:gd name="connsiteY38" fmla="*/ 7497 h 190603"/>
                <a:gd name="connsiteX39" fmla="*/ 161920 w 190496"/>
                <a:gd name="connsiteY39" fmla="*/ 23811 h 190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90496" h="190603">
                  <a:moveTo>
                    <a:pt x="161920" y="23802"/>
                  </a:moveTo>
                  <a:cubicBezTo>
                    <a:pt x="161925" y="36953"/>
                    <a:pt x="151268" y="47619"/>
                    <a:pt x="138117" y="47624"/>
                  </a:cubicBezTo>
                  <a:cubicBezTo>
                    <a:pt x="136475" y="47625"/>
                    <a:pt x="134838" y="47455"/>
                    <a:pt x="133231" y="47119"/>
                  </a:cubicBezTo>
                  <a:lnTo>
                    <a:pt x="121039" y="67293"/>
                  </a:lnTo>
                  <a:cubicBezTo>
                    <a:pt x="128889" y="74499"/>
                    <a:pt x="133355" y="84670"/>
                    <a:pt x="133345" y="95325"/>
                  </a:cubicBezTo>
                  <a:lnTo>
                    <a:pt x="133345" y="95878"/>
                  </a:lnTo>
                  <a:lnTo>
                    <a:pt x="145689" y="98364"/>
                  </a:lnTo>
                  <a:cubicBezTo>
                    <a:pt x="151900" y="86771"/>
                    <a:pt x="166332" y="82407"/>
                    <a:pt x="177924" y="88618"/>
                  </a:cubicBezTo>
                  <a:cubicBezTo>
                    <a:pt x="189517" y="94828"/>
                    <a:pt x="193880" y="109260"/>
                    <a:pt x="187670" y="120853"/>
                  </a:cubicBezTo>
                  <a:cubicBezTo>
                    <a:pt x="181460" y="132445"/>
                    <a:pt x="167028" y="136808"/>
                    <a:pt x="155435" y="130598"/>
                  </a:cubicBezTo>
                  <a:cubicBezTo>
                    <a:pt x="148576" y="126924"/>
                    <a:pt x="143945" y="120131"/>
                    <a:pt x="143032" y="112403"/>
                  </a:cubicBezTo>
                  <a:lnTo>
                    <a:pt x="130459" y="109879"/>
                  </a:lnTo>
                  <a:cubicBezTo>
                    <a:pt x="127179" y="117795"/>
                    <a:pt x="121336" y="124379"/>
                    <a:pt x="113866" y="128577"/>
                  </a:cubicBezTo>
                  <a:lnTo>
                    <a:pt x="118581" y="142979"/>
                  </a:lnTo>
                  <a:lnTo>
                    <a:pt x="119058" y="142979"/>
                  </a:lnTo>
                  <a:cubicBezTo>
                    <a:pt x="132209" y="142988"/>
                    <a:pt x="142862" y="153657"/>
                    <a:pt x="142853" y="166808"/>
                  </a:cubicBezTo>
                  <a:cubicBezTo>
                    <a:pt x="142843" y="179960"/>
                    <a:pt x="132174" y="190613"/>
                    <a:pt x="119023" y="190604"/>
                  </a:cubicBezTo>
                  <a:cubicBezTo>
                    <a:pt x="105872" y="190594"/>
                    <a:pt x="95218" y="179925"/>
                    <a:pt x="95228" y="166774"/>
                  </a:cubicBezTo>
                  <a:cubicBezTo>
                    <a:pt x="95234" y="159161"/>
                    <a:pt x="98879" y="152009"/>
                    <a:pt x="105037" y="147532"/>
                  </a:cubicBezTo>
                  <a:lnTo>
                    <a:pt x="100312" y="133092"/>
                  </a:lnTo>
                  <a:cubicBezTo>
                    <a:pt x="86521" y="134951"/>
                    <a:pt x="72815" y="129132"/>
                    <a:pt x="64575" y="117918"/>
                  </a:cubicBezTo>
                  <a:lnTo>
                    <a:pt x="47477" y="125996"/>
                  </a:lnTo>
                  <a:cubicBezTo>
                    <a:pt x="48951" y="139064"/>
                    <a:pt x="39552" y="150853"/>
                    <a:pt x="26483" y="152327"/>
                  </a:cubicBezTo>
                  <a:cubicBezTo>
                    <a:pt x="13415" y="153801"/>
                    <a:pt x="1626" y="144402"/>
                    <a:pt x="152" y="131333"/>
                  </a:cubicBezTo>
                  <a:cubicBezTo>
                    <a:pt x="-1322" y="118264"/>
                    <a:pt x="8078" y="106476"/>
                    <a:pt x="21146" y="105002"/>
                  </a:cubicBezTo>
                  <a:cubicBezTo>
                    <a:pt x="28876" y="104130"/>
                    <a:pt x="36545" y="107089"/>
                    <a:pt x="41686" y="112927"/>
                  </a:cubicBezTo>
                  <a:lnTo>
                    <a:pt x="58393" y="105041"/>
                  </a:lnTo>
                  <a:cubicBezTo>
                    <a:pt x="55274" y="93173"/>
                    <a:pt x="58053" y="80531"/>
                    <a:pt x="65860" y="71065"/>
                  </a:cubicBezTo>
                  <a:lnTo>
                    <a:pt x="56421" y="60302"/>
                  </a:lnTo>
                  <a:cubicBezTo>
                    <a:pt x="44201" y="65162"/>
                    <a:pt x="30354" y="59195"/>
                    <a:pt x="25494" y="46975"/>
                  </a:cubicBezTo>
                  <a:cubicBezTo>
                    <a:pt x="20634" y="34755"/>
                    <a:pt x="26601" y="20908"/>
                    <a:pt x="38821" y="16048"/>
                  </a:cubicBezTo>
                  <a:cubicBezTo>
                    <a:pt x="51041" y="11188"/>
                    <a:pt x="64887" y="17155"/>
                    <a:pt x="69748" y="29375"/>
                  </a:cubicBezTo>
                  <a:cubicBezTo>
                    <a:pt x="72622" y="36602"/>
                    <a:pt x="71786" y="44777"/>
                    <a:pt x="67508" y="51272"/>
                  </a:cubicBezTo>
                  <a:lnTo>
                    <a:pt x="76871" y="61940"/>
                  </a:lnTo>
                  <a:cubicBezTo>
                    <a:pt x="82498" y="58838"/>
                    <a:pt x="88820" y="57215"/>
                    <a:pt x="95245" y="57225"/>
                  </a:cubicBezTo>
                  <a:cubicBezTo>
                    <a:pt x="100055" y="57225"/>
                    <a:pt x="104675" y="58120"/>
                    <a:pt x="108904" y="59749"/>
                  </a:cubicBezTo>
                  <a:lnTo>
                    <a:pt x="120762" y="40128"/>
                  </a:lnTo>
                  <a:cubicBezTo>
                    <a:pt x="111752" y="30548"/>
                    <a:pt x="112213" y="15478"/>
                    <a:pt x="121792" y="6468"/>
                  </a:cubicBezTo>
                  <a:cubicBezTo>
                    <a:pt x="131371" y="-2543"/>
                    <a:pt x="146442" y="-2082"/>
                    <a:pt x="155453" y="7497"/>
                  </a:cubicBezTo>
                  <a:cubicBezTo>
                    <a:pt x="159606" y="11914"/>
                    <a:pt x="161920" y="17748"/>
                    <a:pt x="161920" y="23811"/>
                  </a:cubicBezTo>
                  <a:close/>
                </a:path>
              </a:pathLst>
            </a:custGeom>
            <a:gradFill flip="none" rotWithShape="1">
              <a:gsLst>
                <a:gs pos="100000">
                  <a:srgbClr val="0078D4"/>
                </a:gs>
                <a:gs pos="0">
                  <a:srgbClr val="C03BC4"/>
                </a:gs>
              </a:gsLst>
              <a:path path="circle">
                <a:fillToRect r="100000" b="100000"/>
              </a:path>
              <a:tileRect l="-100000" t="-100000"/>
            </a:gradFill>
            <a:ln w="6350" cap="flat" cmpd="sng" algn="ctr">
              <a:noFill/>
              <a:prstDash val="solid"/>
              <a:miter lim="800000"/>
              <a:headEnd type="none" w="med" len="med"/>
              <a:tailEnd type="none" w="med" len="med"/>
            </a:ln>
            <a:effectLst/>
          </p:spPr>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1" i="0" u="none" strike="noStrike" kern="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grpSp>
      <p:grpSp>
        <p:nvGrpSpPr>
          <p:cNvPr id="21" name="Group 20">
            <a:extLst>
              <a:ext uri="{FF2B5EF4-FFF2-40B4-BE49-F238E27FC236}">
                <a16:creationId xmlns:a16="http://schemas.microsoft.com/office/drawing/2014/main" id="{129B8105-5509-9C82-2A65-B5B43CB980B9}"/>
              </a:ext>
              <a:ext uri="{C183D7F6-B498-43B3-948B-1728B52AA6E4}">
                <adec:decorative xmlns:adec="http://schemas.microsoft.com/office/drawing/2017/decorative" val="1"/>
              </a:ext>
            </a:extLst>
          </p:cNvPr>
          <p:cNvGrpSpPr>
            <a:grpSpLocks/>
          </p:cNvGrpSpPr>
          <p:nvPr/>
        </p:nvGrpSpPr>
        <p:grpSpPr>
          <a:xfrm>
            <a:off x="8426450" y="2125437"/>
            <a:ext cx="796686" cy="796680"/>
            <a:chOff x="8542099" y="3559244"/>
            <a:chExt cx="796686" cy="796680"/>
          </a:xfrm>
        </p:grpSpPr>
        <p:sp>
          <p:nvSpPr>
            <p:cNvPr id="22" name="Oval 21">
              <a:extLst>
                <a:ext uri="{FF2B5EF4-FFF2-40B4-BE49-F238E27FC236}">
                  <a16:creationId xmlns:a16="http://schemas.microsoft.com/office/drawing/2014/main" id="{663023DC-5012-F1C0-3280-C252EC9944E4}"/>
                </a:ext>
              </a:extLst>
            </p:cNvPr>
            <p:cNvSpPr/>
            <p:nvPr/>
          </p:nvSpPr>
          <p:spPr bwMode="auto">
            <a:xfrm>
              <a:off x="8542099" y="3559244"/>
              <a:ext cx="796686" cy="796680"/>
            </a:xfrm>
            <a:prstGeom prst="ellipse">
              <a:avLst/>
            </a:prstGeom>
            <a:solidFill>
              <a:schemeClr val="bg1"/>
            </a:solidFill>
            <a:ln>
              <a:noFill/>
              <a:headEnd type="none" w="med" len="med"/>
              <a:tailEnd type="none" w="med" len="med"/>
            </a:ln>
            <a:effectLst>
              <a:outerShdw blurRad="63500" sx="103000" sy="103000" algn="ctr" rotWithShape="0">
                <a:prstClr val="black">
                  <a:alpha val="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23" name="Graphic 25" descr="Icon of a conveyor belt">
              <a:extLst>
                <a:ext uri="{FF2B5EF4-FFF2-40B4-BE49-F238E27FC236}">
                  <a16:creationId xmlns:a16="http://schemas.microsoft.com/office/drawing/2014/main" id="{D1139B56-6139-B603-14CF-F9E67E39F44D}"/>
                </a:ext>
              </a:extLst>
            </p:cNvPr>
            <p:cNvSpPr>
              <a:spLocks/>
            </p:cNvSpPr>
            <p:nvPr/>
          </p:nvSpPr>
          <p:spPr>
            <a:xfrm>
              <a:off x="8757072" y="3801720"/>
              <a:ext cx="366742" cy="311728"/>
            </a:xfrm>
            <a:custGeom>
              <a:avLst/>
              <a:gdLst>
                <a:gd name="connsiteX0" fmla="*/ 23813 w 190500"/>
                <a:gd name="connsiteY0" fmla="*/ 16669 h 161925"/>
                <a:gd name="connsiteX1" fmla="*/ 40481 w 190500"/>
                <a:gd name="connsiteY1" fmla="*/ 0 h 161925"/>
                <a:gd name="connsiteX2" fmla="*/ 64294 w 190500"/>
                <a:gd name="connsiteY2" fmla="*/ 0 h 161925"/>
                <a:gd name="connsiteX3" fmla="*/ 80963 w 190500"/>
                <a:gd name="connsiteY3" fmla="*/ 16669 h 161925"/>
                <a:gd name="connsiteX4" fmla="*/ 80963 w 190500"/>
                <a:gd name="connsiteY4" fmla="*/ 40481 h 161925"/>
                <a:gd name="connsiteX5" fmla="*/ 64294 w 190500"/>
                <a:gd name="connsiteY5" fmla="*/ 57150 h 161925"/>
                <a:gd name="connsiteX6" fmla="*/ 40481 w 190500"/>
                <a:gd name="connsiteY6" fmla="*/ 57150 h 161925"/>
                <a:gd name="connsiteX7" fmla="*/ 23813 w 190500"/>
                <a:gd name="connsiteY7" fmla="*/ 40481 h 161925"/>
                <a:gd name="connsiteX8" fmla="*/ 23813 w 190500"/>
                <a:gd name="connsiteY8" fmla="*/ 16669 h 161925"/>
                <a:gd name="connsiteX9" fmla="*/ 126206 w 190500"/>
                <a:gd name="connsiteY9" fmla="*/ 0 h 161925"/>
                <a:gd name="connsiteX10" fmla="*/ 109538 w 190500"/>
                <a:gd name="connsiteY10" fmla="*/ 16669 h 161925"/>
                <a:gd name="connsiteX11" fmla="*/ 109538 w 190500"/>
                <a:gd name="connsiteY11" fmla="*/ 40481 h 161925"/>
                <a:gd name="connsiteX12" fmla="*/ 126206 w 190500"/>
                <a:gd name="connsiteY12" fmla="*/ 57150 h 161925"/>
                <a:gd name="connsiteX13" fmla="*/ 150019 w 190500"/>
                <a:gd name="connsiteY13" fmla="*/ 57150 h 161925"/>
                <a:gd name="connsiteX14" fmla="*/ 166688 w 190500"/>
                <a:gd name="connsiteY14" fmla="*/ 40481 h 161925"/>
                <a:gd name="connsiteX15" fmla="*/ 166688 w 190500"/>
                <a:gd name="connsiteY15" fmla="*/ 16669 h 161925"/>
                <a:gd name="connsiteX16" fmla="*/ 150019 w 190500"/>
                <a:gd name="connsiteY16" fmla="*/ 0 h 161925"/>
                <a:gd name="connsiteX17" fmla="*/ 126206 w 190500"/>
                <a:gd name="connsiteY17" fmla="*/ 0 h 161925"/>
                <a:gd name="connsiteX18" fmla="*/ 123825 w 190500"/>
                <a:gd name="connsiteY18" fmla="*/ 16669 h 161925"/>
                <a:gd name="connsiteX19" fmla="*/ 126206 w 190500"/>
                <a:gd name="connsiteY19" fmla="*/ 14288 h 161925"/>
                <a:gd name="connsiteX20" fmla="*/ 150019 w 190500"/>
                <a:gd name="connsiteY20" fmla="*/ 14288 h 161925"/>
                <a:gd name="connsiteX21" fmla="*/ 152400 w 190500"/>
                <a:gd name="connsiteY21" fmla="*/ 16669 h 161925"/>
                <a:gd name="connsiteX22" fmla="*/ 152400 w 190500"/>
                <a:gd name="connsiteY22" fmla="*/ 40481 h 161925"/>
                <a:gd name="connsiteX23" fmla="*/ 150019 w 190500"/>
                <a:gd name="connsiteY23" fmla="*/ 42863 h 161925"/>
                <a:gd name="connsiteX24" fmla="*/ 126206 w 190500"/>
                <a:gd name="connsiteY24" fmla="*/ 42863 h 161925"/>
                <a:gd name="connsiteX25" fmla="*/ 123825 w 190500"/>
                <a:gd name="connsiteY25" fmla="*/ 40481 h 161925"/>
                <a:gd name="connsiteX26" fmla="*/ 123825 w 190500"/>
                <a:gd name="connsiteY26" fmla="*/ 16669 h 161925"/>
                <a:gd name="connsiteX27" fmla="*/ 0 w 190500"/>
                <a:gd name="connsiteY27" fmla="*/ 119063 h 161925"/>
                <a:gd name="connsiteX28" fmla="*/ 42863 w 190500"/>
                <a:gd name="connsiteY28" fmla="*/ 76200 h 161925"/>
                <a:gd name="connsiteX29" fmla="*/ 147638 w 190500"/>
                <a:gd name="connsiteY29" fmla="*/ 76200 h 161925"/>
                <a:gd name="connsiteX30" fmla="*/ 190500 w 190500"/>
                <a:gd name="connsiteY30" fmla="*/ 119063 h 161925"/>
                <a:gd name="connsiteX31" fmla="*/ 147638 w 190500"/>
                <a:gd name="connsiteY31" fmla="*/ 161925 h 161925"/>
                <a:gd name="connsiteX32" fmla="*/ 42863 w 190500"/>
                <a:gd name="connsiteY32" fmla="*/ 161925 h 161925"/>
                <a:gd name="connsiteX33" fmla="*/ 0 w 190500"/>
                <a:gd name="connsiteY33" fmla="*/ 119063 h 161925"/>
                <a:gd name="connsiteX34" fmla="*/ 61913 w 190500"/>
                <a:gd name="connsiteY34" fmla="*/ 119063 h 161925"/>
                <a:gd name="connsiteX35" fmla="*/ 47625 w 190500"/>
                <a:gd name="connsiteY35" fmla="*/ 104775 h 161925"/>
                <a:gd name="connsiteX36" fmla="*/ 33338 w 190500"/>
                <a:gd name="connsiteY36" fmla="*/ 119063 h 161925"/>
                <a:gd name="connsiteX37" fmla="*/ 47625 w 190500"/>
                <a:gd name="connsiteY37" fmla="*/ 133350 h 161925"/>
                <a:gd name="connsiteX38" fmla="*/ 61913 w 190500"/>
                <a:gd name="connsiteY38" fmla="*/ 119063 h 161925"/>
                <a:gd name="connsiteX39" fmla="*/ 109538 w 190500"/>
                <a:gd name="connsiteY39" fmla="*/ 119063 h 161925"/>
                <a:gd name="connsiteX40" fmla="*/ 95250 w 190500"/>
                <a:gd name="connsiteY40" fmla="*/ 104775 h 161925"/>
                <a:gd name="connsiteX41" fmla="*/ 80963 w 190500"/>
                <a:gd name="connsiteY41" fmla="*/ 119063 h 161925"/>
                <a:gd name="connsiteX42" fmla="*/ 95250 w 190500"/>
                <a:gd name="connsiteY42" fmla="*/ 133350 h 161925"/>
                <a:gd name="connsiteX43" fmla="*/ 109538 w 190500"/>
                <a:gd name="connsiteY43" fmla="*/ 119063 h 161925"/>
                <a:gd name="connsiteX44" fmla="*/ 142875 w 190500"/>
                <a:gd name="connsiteY44" fmla="*/ 133350 h 161925"/>
                <a:gd name="connsiteX45" fmla="*/ 157163 w 190500"/>
                <a:gd name="connsiteY45" fmla="*/ 119063 h 161925"/>
                <a:gd name="connsiteX46" fmla="*/ 142875 w 190500"/>
                <a:gd name="connsiteY46" fmla="*/ 104775 h 161925"/>
                <a:gd name="connsiteX47" fmla="*/ 128588 w 190500"/>
                <a:gd name="connsiteY47" fmla="*/ 119063 h 161925"/>
                <a:gd name="connsiteX48" fmla="*/ 142875 w 190500"/>
                <a:gd name="connsiteY48" fmla="*/ 133350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90500" h="161925">
                  <a:moveTo>
                    <a:pt x="23813" y="16669"/>
                  </a:moveTo>
                  <a:cubicBezTo>
                    <a:pt x="23813" y="7468"/>
                    <a:pt x="31280" y="0"/>
                    <a:pt x="40481" y="0"/>
                  </a:cubicBezTo>
                  <a:lnTo>
                    <a:pt x="64294" y="0"/>
                  </a:lnTo>
                  <a:cubicBezTo>
                    <a:pt x="73495" y="0"/>
                    <a:pt x="80963" y="7468"/>
                    <a:pt x="80963" y="16669"/>
                  </a:cubicBezTo>
                  <a:lnTo>
                    <a:pt x="80963" y="40481"/>
                  </a:lnTo>
                  <a:cubicBezTo>
                    <a:pt x="80963" y="49687"/>
                    <a:pt x="73500" y="57150"/>
                    <a:pt x="64294" y="57150"/>
                  </a:cubicBezTo>
                  <a:lnTo>
                    <a:pt x="40481" y="57150"/>
                  </a:lnTo>
                  <a:cubicBezTo>
                    <a:pt x="31275" y="57150"/>
                    <a:pt x="23813" y="49687"/>
                    <a:pt x="23813" y="40481"/>
                  </a:cubicBezTo>
                  <a:lnTo>
                    <a:pt x="23813" y="16669"/>
                  </a:lnTo>
                  <a:close/>
                  <a:moveTo>
                    <a:pt x="126206" y="0"/>
                  </a:moveTo>
                  <a:cubicBezTo>
                    <a:pt x="117000" y="0"/>
                    <a:pt x="109538" y="7463"/>
                    <a:pt x="109538" y="16669"/>
                  </a:cubicBezTo>
                  <a:lnTo>
                    <a:pt x="109538" y="40481"/>
                  </a:lnTo>
                  <a:cubicBezTo>
                    <a:pt x="109538" y="49682"/>
                    <a:pt x="117005" y="57150"/>
                    <a:pt x="126206" y="57150"/>
                  </a:cubicBezTo>
                  <a:lnTo>
                    <a:pt x="150019" y="57150"/>
                  </a:lnTo>
                  <a:cubicBezTo>
                    <a:pt x="159225" y="57150"/>
                    <a:pt x="166688" y="49687"/>
                    <a:pt x="166688" y="40481"/>
                  </a:cubicBezTo>
                  <a:lnTo>
                    <a:pt x="166688" y="16669"/>
                  </a:lnTo>
                  <a:cubicBezTo>
                    <a:pt x="166688" y="7463"/>
                    <a:pt x="159225" y="0"/>
                    <a:pt x="150019" y="0"/>
                  </a:cubicBezTo>
                  <a:lnTo>
                    <a:pt x="126206" y="0"/>
                  </a:lnTo>
                  <a:close/>
                  <a:moveTo>
                    <a:pt x="123825" y="16669"/>
                  </a:moveTo>
                  <a:cubicBezTo>
                    <a:pt x="123825" y="15354"/>
                    <a:pt x="124891" y="14288"/>
                    <a:pt x="126206" y="14288"/>
                  </a:cubicBezTo>
                  <a:lnTo>
                    <a:pt x="150019" y="14288"/>
                  </a:lnTo>
                  <a:cubicBezTo>
                    <a:pt x="151334" y="14288"/>
                    <a:pt x="152400" y="15354"/>
                    <a:pt x="152400" y="16669"/>
                  </a:cubicBezTo>
                  <a:lnTo>
                    <a:pt x="152400" y="40481"/>
                  </a:lnTo>
                  <a:cubicBezTo>
                    <a:pt x="152400" y="41796"/>
                    <a:pt x="151334" y="42863"/>
                    <a:pt x="150019" y="42863"/>
                  </a:cubicBezTo>
                  <a:lnTo>
                    <a:pt x="126206" y="42863"/>
                  </a:lnTo>
                  <a:cubicBezTo>
                    <a:pt x="124891" y="42863"/>
                    <a:pt x="123825" y="41796"/>
                    <a:pt x="123825" y="40481"/>
                  </a:cubicBezTo>
                  <a:lnTo>
                    <a:pt x="123825" y="16669"/>
                  </a:lnTo>
                  <a:close/>
                  <a:moveTo>
                    <a:pt x="0" y="119063"/>
                  </a:moveTo>
                  <a:cubicBezTo>
                    <a:pt x="0" y="95390"/>
                    <a:pt x="19190" y="76200"/>
                    <a:pt x="42863" y="76200"/>
                  </a:cubicBezTo>
                  <a:lnTo>
                    <a:pt x="147638" y="76200"/>
                  </a:lnTo>
                  <a:cubicBezTo>
                    <a:pt x="171310" y="76200"/>
                    <a:pt x="190500" y="95390"/>
                    <a:pt x="190500" y="119063"/>
                  </a:cubicBezTo>
                  <a:cubicBezTo>
                    <a:pt x="190500" y="142735"/>
                    <a:pt x="171310" y="161925"/>
                    <a:pt x="147638" y="161925"/>
                  </a:cubicBezTo>
                  <a:lnTo>
                    <a:pt x="42863" y="161925"/>
                  </a:lnTo>
                  <a:cubicBezTo>
                    <a:pt x="19190" y="161925"/>
                    <a:pt x="0" y="142735"/>
                    <a:pt x="0" y="119063"/>
                  </a:cubicBezTo>
                  <a:close/>
                  <a:moveTo>
                    <a:pt x="61913" y="119063"/>
                  </a:moveTo>
                  <a:cubicBezTo>
                    <a:pt x="61913" y="111172"/>
                    <a:pt x="55516" y="104775"/>
                    <a:pt x="47625" y="104775"/>
                  </a:cubicBezTo>
                  <a:cubicBezTo>
                    <a:pt x="39734" y="104775"/>
                    <a:pt x="33338" y="111172"/>
                    <a:pt x="33338" y="119063"/>
                  </a:cubicBezTo>
                  <a:cubicBezTo>
                    <a:pt x="33338" y="126953"/>
                    <a:pt x="39734" y="133350"/>
                    <a:pt x="47625" y="133350"/>
                  </a:cubicBezTo>
                  <a:cubicBezTo>
                    <a:pt x="55516" y="133350"/>
                    <a:pt x="61913" y="126953"/>
                    <a:pt x="61913" y="119063"/>
                  </a:cubicBezTo>
                  <a:close/>
                  <a:moveTo>
                    <a:pt x="109538" y="119063"/>
                  </a:moveTo>
                  <a:cubicBezTo>
                    <a:pt x="109538" y="111172"/>
                    <a:pt x="103141" y="104775"/>
                    <a:pt x="95250" y="104775"/>
                  </a:cubicBezTo>
                  <a:cubicBezTo>
                    <a:pt x="87359" y="104775"/>
                    <a:pt x="80963" y="111172"/>
                    <a:pt x="80963" y="119063"/>
                  </a:cubicBezTo>
                  <a:cubicBezTo>
                    <a:pt x="80963" y="126953"/>
                    <a:pt x="87359" y="133350"/>
                    <a:pt x="95250" y="133350"/>
                  </a:cubicBezTo>
                  <a:cubicBezTo>
                    <a:pt x="103141" y="133350"/>
                    <a:pt x="109538" y="126953"/>
                    <a:pt x="109538" y="119063"/>
                  </a:cubicBezTo>
                  <a:close/>
                  <a:moveTo>
                    <a:pt x="142875" y="133350"/>
                  </a:moveTo>
                  <a:cubicBezTo>
                    <a:pt x="150766" y="133350"/>
                    <a:pt x="157163" y="126953"/>
                    <a:pt x="157163" y="119063"/>
                  </a:cubicBezTo>
                  <a:cubicBezTo>
                    <a:pt x="157163" y="111172"/>
                    <a:pt x="150766" y="104775"/>
                    <a:pt x="142875" y="104775"/>
                  </a:cubicBezTo>
                  <a:cubicBezTo>
                    <a:pt x="134985" y="104775"/>
                    <a:pt x="128588" y="111172"/>
                    <a:pt x="128588" y="119063"/>
                  </a:cubicBezTo>
                  <a:cubicBezTo>
                    <a:pt x="128588" y="126953"/>
                    <a:pt x="134985" y="133350"/>
                    <a:pt x="142875" y="133350"/>
                  </a:cubicBezTo>
                  <a:close/>
                </a:path>
              </a:pathLst>
            </a:custGeom>
            <a:gradFill flip="none" rotWithShape="1">
              <a:gsLst>
                <a:gs pos="100000">
                  <a:srgbClr val="0078D4"/>
                </a:gs>
                <a:gs pos="0">
                  <a:srgbClr val="C03BC4"/>
                </a:gs>
              </a:gsLst>
              <a:path path="circle">
                <a:fillToRect r="100000" b="100000"/>
              </a:path>
              <a:tileRect l="-100000" t="-100000"/>
            </a:gradFill>
            <a:ln w="6350" cap="flat" cmpd="sng" algn="ctr">
              <a:noFill/>
              <a:prstDash val="solid"/>
              <a:miter lim="800000"/>
              <a:headEnd type="none" w="med" len="med"/>
              <a:tailEnd type="none" w="med" len="med"/>
            </a:ln>
            <a:effectLst/>
          </p:spPr>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GB" sz="2000" b="1" i="0" u="none" strike="noStrike" kern="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grpSp>
      <p:sp>
        <p:nvSpPr>
          <p:cNvPr id="24" name="TextBox 23">
            <a:extLst>
              <a:ext uri="{FF2B5EF4-FFF2-40B4-BE49-F238E27FC236}">
                <a16:creationId xmlns:a16="http://schemas.microsoft.com/office/drawing/2014/main" id="{77823050-B824-3A21-69F7-B718B55850E2}"/>
              </a:ext>
            </a:extLst>
          </p:cNvPr>
          <p:cNvSpPr txBox="1"/>
          <p:nvPr/>
        </p:nvSpPr>
        <p:spPr>
          <a:xfrm>
            <a:off x="680212" y="2439343"/>
            <a:ext cx="1536655" cy="215444"/>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Segoe UI Semibold"/>
                <a:ea typeface="+mn-ea"/>
                <a:cs typeface="+mn-cs"/>
              </a:rPr>
              <a:t>Simple</a:t>
            </a:r>
          </a:p>
        </p:txBody>
      </p:sp>
      <p:sp>
        <p:nvSpPr>
          <p:cNvPr id="25" name="TextBox 24">
            <a:extLst>
              <a:ext uri="{FF2B5EF4-FFF2-40B4-BE49-F238E27FC236}">
                <a16:creationId xmlns:a16="http://schemas.microsoft.com/office/drawing/2014/main" id="{64C8723A-8896-B9D3-6074-4B3DFEB9DEDF}"/>
              </a:ext>
            </a:extLst>
          </p:cNvPr>
          <p:cNvSpPr txBox="1">
            <a:spLocks/>
          </p:cNvSpPr>
          <p:nvPr/>
        </p:nvSpPr>
        <p:spPr>
          <a:xfrm>
            <a:off x="2113613" y="3083620"/>
            <a:ext cx="2115334" cy="1292662"/>
          </a:xfrm>
          <a:prstGeom prst="rect">
            <a:avLst/>
          </a:prstGeom>
          <a:noFill/>
        </p:spPr>
        <p:txBody>
          <a:bodyPr wrap="square" lIns="0" tIns="0" rIns="0" bIns="0" anchor="t">
            <a:spAutoFit/>
          </a:bodyPr>
          <a:lstStyle/>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en-US" sz="1800" b="0" i="0" u="none" strike="noStrike" kern="1200" cap="none" spc="0" normalizeH="0" baseline="0" noProof="0">
                <a:ln>
                  <a:noFill/>
                </a:ln>
                <a:effectLst/>
                <a:uLnTx/>
                <a:uFillTx/>
                <a:latin typeface="Segoe UI Semibold"/>
                <a:ea typeface="+mn-ea"/>
                <a:cs typeface="+mn-cs"/>
              </a:rPr>
              <a:t>Retrieval</a:t>
            </a:r>
            <a:endParaRPr kumimoji="0" lang="en-US" sz="800" b="0" i="0" u="none" strike="noStrike" kern="1200" cap="none" spc="0" normalizeH="0" baseline="0" noProof="0">
              <a:ln>
                <a:noFill/>
              </a:ln>
              <a:effectLst/>
              <a:uLnTx/>
              <a:uFillTx/>
              <a:latin typeface="Segoe UI Semibold"/>
              <a:ea typeface="+mn-ea"/>
              <a:cs typeface="+mn-cs"/>
            </a:endParaRPr>
          </a:p>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Retrieve information </a:t>
            </a:r>
            <a:r>
              <a:rPr kumimoji="0" lang="en-US" sz="1400" b="0" i="0" u="none" strike="noStrike" kern="1200" cap="none" spc="0" normalizeH="0" baseline="0" noProof="0">
                <a:ln>
                  <a:noFill/>
                </a:ln>
                <a:solidFill>
                  <a:srgbClr val="000000"/>
                </a:solidFill>
                <a:effectLst/>
                <a:uLnTx/>
                <a:uFillTx/>
                <a:latin typeface="Segoe UI"/>
                <a:ea typeface="+mn-ea"/>
                <a:cs typeface="+mn-cs"/>
              </a:rPr>
              <a:t>from grounding data, reason, summarize, and answer user questions</a:t>
            </a:r>
          </a:p>
        </p:txBody>
      </p:sp>
      <p:sp>
        <p:nvSpPr>
          <p:cNvPr id="26" name="Rectangle: Rounded Corners 25">
            <a:extLst>
              <a:ext uri="{FF2B5EF4-FFF2-40B4-BE49-F238E27FC236}">
                <a16:creationId xmlns:a16="http://schemas.microsoft.com/office/drawing/2014/main" id="{A2781F2B-3023-FD49-8D0F-FB56181C09A6}"/>
              </a:ext>
              <a:ext uri="{C183D7F6-B498-43B3-948B-1728B52AA6E4}">
                <adec:decorative xmlns:adec="http://schemas.microsoft.com/office/drawing/2017/decorative" val="0"/>
              </a:ext>
            </a:extLst>
          </p:cNvPr>
          <p:cNvSpPr/>
          <p:nvPr/>
        </p:nvSpPr>
        <p:spPr bwMode="auto">
          <a:xfrm>
            <a:off x="2376306" y="4673696"/>
            <a:ext cx="1581709" cy="337578"/>
          </a:xfrm>
          <a:prstGeom prst="roundRect">
            <a:avLst>
              <a:gd name="adj" fmla="val 50000"/>
            </a:avLst>
          </a:prstGeom>
          <a:solidFill>
            <a:schemeClr val="bg1"/>
          </a:solidFill>
          <a:ln w="25400" cap="flat">
            <a:noFill/>
            <a:prstDash val="solid"/>
            <a:miter/>
          </a:ln>
          <a:effectLst/>
        </p:spPr>
        <p:txBody>
          <a:bodyPr rot="0" spcFirstLastPara="0" vertOverflow="overflow" horzOverflow="overflow" vert="horz" wrap="none" lIns="91440" tIns="18288" rIns="91440" bIns="36576" numCol="1" spcCol="0" rtlCol="0" fromWordArt="0" anchor="ctr" anchorCtr="0" forceAA="0" compatLnSpc="1">
            <a:prstTxWarp prst="textNoShape">
              <a:avLst/>
            </a:prstTxWarp>
            <a:spAutoFit/>
          </a:bodyPr>
          <a:lstStyle/>
          <a:p>
            <a:pPr marL="0" marR="0" lvl="0" indent="0" algn="ctr" defTabSz="914365"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w="3175">
                  <a:noFill/>
                </a:ln>
                <a:solidFill>
                  <a:srgbClr val="000000"/>
                </a:solidFill>
                <a:effectLst/>
                <a:uLnTx/>
                <a:uFillTx/>
                <a:latin typeface="Segoe UI Semibold"/>
                <a:ea typeface="+mn-ea"/>
                <a:cs typeface="+mn-cs"/>
              </a:rPr>
              <a:t>Generally available</a:t>
            </a:r>
          </a:p>
        </p:txBody>
      </p:sp>
      <p:sp>
        <p:nvSpPr>
          <p:cNvPr id="27" name="TextBox 26">
            <a:extLst>
              <a:ext uri="{FF2B5EF4-FFF2-40B4-BE49-F238E27FC236}">
                <a16:creationId xmlns:a16="http://schemas.microsoft.com/office/drawing/2014/main" id="{1BB08581-3B6C-2F24-7BDA-414BDED30535}"/>
              </a:ext>
            </a:extLst>
          </p:cNvPr>
          <p:cNvSpPr txBox="1">
            <a:spLocks/>
          </p:cNvSpPr>
          <p:nvPr/>
        </p:nvSpPr>
        <p:spPr>
          <a:xfrm>
            <a:off x="4943084" y="3083620"/>
            <a:ext cx="2115334" cy="1292662"/>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en-US" sz="1800" b="0" i="0" u="none" strike="noStrike" kern="1200" cap="none" spc="0" normalizeH="0" baseline="0" noProof="0">
                <a:ln>
                  <a:noFill/>
                </a:ln>
                <a:effectLst/>
                <a:uLnTx/>
                <a:uFillTx/>
                <a:latin typeface="Segoe UI Semibold"/>
                <a:ea typeface="+mn-ea"/>
                <a:cs typeface="+mn-cs"/>
              </a:rPr>
              <a:t>Task</a:t>
            </a:r>
            <a:endParaRPr kumimoji="0" lang="en-US" sz="800" b="0" i="0" u="none" strike="noStrike" kern="1200" cap="none" spc="0" normalizeH="0" baseline="0" noProof="0">
              <a:ln>
                <a:noFill/>
              </a:ln>
              <a:effectLst/>
              <a:uLnTx/>
              <a:uFillTx/>
              <a:latin typeface="Segoe UI Semibold"/>
              <a:ea typeface="+mn-ea"/>
              <a:cs typeface="+mn-cs"/>
            </a:endParaRPr>
          </a:p>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Take actions when asked, </a:t>
            </a:r>
            <a:r>
              <a:rPr kumimoji="0" lang="en-US" sz="1400" b="0" i="0" u="none" strike="noStrike" kern="1200" cap="none" spc="0" normalizeH="0" baseline="0" noProof="0">
                <a:ln>
                  <a:noFill/>
                </a:ln>
                <a:solidFill>
                  <a:srgbClr val="000000"/>
                </a:solidFill>
                <a:effectLst/>
                <a:uLnTx/>
                <a:uFillTx/>
                <a:latin typeface="Segoe UI"/>
                <a:ea typeface="+mn-ea"/>
                <a:cs typeface="+mn-cs"/>
              </a:rPr>
              <a:t>automate workflows, and replace repetitive tasks</a:t>
            </a:r>
            <a:br>
              <a:rPr kumimoji="0" lang="en-US" sz="1400" b="0" i="0" u="none" strike="noStrike" kern="1200" cap="none" spc="0" normalizeH="0" baseline="0" noProof="0">
                <a:ln>
                  <a:noFill/>
                </a:ln>
                <a:solidFill>
                  <a:srgbClr val="000000"/>
                </a:solidFill>
                <a:effectLst/>
                <a:uLnTx/>
                <a:uFillTx/>
                <a:latin typeface="Segoe UI"/>
                <a:ea typeface="+mn-ea"/>
                <a:cs typeface="+mn-cs"/>
              </a:rPr>
            </a:br>
            <a:r>
              <a:rPr kumimoji="0" lang="en-US" sz="1400" b="0" i="0" u="none" strike="noStrike" kern="1200" cap="none" spc="0" normalizeH="0" baseline="0" noProof="0">
                <a:ln>
                  <a:noFill/>
                </a:ln>
                <a:solidFill>
                  <a:srgbClr val="000000"/>
                </a:solidFill>
                <a:effectLst/>
                <a:uLnTx/>
                <a:uFillTx/>
                <a:latin typeface="Segoe UI"/>
                <a:ea typeface="+mn-ea"/>
                <a:cs typeface="+mn-cs"/>
              </a:rPr>
              <a:t>for users</a:t>
            </a:r>
          </a:p>
        </p:txBody>
      </p:sp>
      <p:sp>
        <p:nvSpPr>
          <p:cNvPr id="28" name="Rectangle: Rounded Corners 27">
            <a:extLst>
              <a:ext uri="{FF2B5EF4-FFF2-40B4-BE49-F238E27FC236}">
                <a16:creationId xmlns:a16="http://schemas.microsoft.com/office/drawing/2014/main" id="{D6DF4B9A-CC5E-8567-6B6A-0E4611CA2372}"/>
              </a:ext>
              <a:ext uri="{C183D7F6-B498-43B3-948B-1728B52AA6E4}">
                <adec:decorative xmlns:adec="http://schemas.microsoft.com/office/drawing/2017/decorative" val="0"/>
              </a:ext>
            </a:extLst>
          </p:cNvPr>
          <p:cNvSpPr/>
          <p:nvPr/>
        </p:nvSpPr>
        <p:spPr bwMode="auto">
          <a:xfrm>
            <a:off x="5208406" y="4670900"/>
            <a:ext cx="1581709" cy="337578"/>
          </a:xfrm>
          <a:prstGeom prst="roundRect">
            <a:avLst>
              <a:gd name="adj" fmla="val 50000"/>
            </a:avLst>
          </a:prstGeom>
          <a:solidFill>
            <a:schemeClr val="bg1"/>
          </a:solidFill>
          <a:ln w="25400" cap="flat">
            <a:noFill/>
            <a:prstDash val="solid"/>
            <a:miter/>
          </a:ln>
          <a:effectLst/>
        </p:spPr>
        <p:txBody>
          <a:bodyPr rot="0" spcFirstLastPara="0" vertOverflow="overflow" horzOverflow="overflow" vert="horz" wrap="none" lIns="91440" tIns="18288" rIns="91440" bIns="36576" numCol="1" spcCol="0" rtlCol="0" fromWordArt="0" anchor="ctr" anchorCtr="0" forceAA="0" compatLnSpc="1">
            <a:prstTxWarp prst="textNoShape">
              <a:avLst/>
            </a:prstTxWarp>
            <a:spAutoFit/>
          </a:bodyPr>
          <a:lstStyle/>
          <a:p>
            <a:pPr marL="0" marR="0" lvl="0" indent="0" algn="ctr" defTabSz="914365"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w="3175">
                  <a:noFill/>
                </a:ln>
                <a:solidFill>
                  <a:srgbClr val="000000"/>
                </a:solidFill>
                <a:effectLst/>
                <a:uLnTx/>
                <a:uFillTx/>
                <a:latin typeface="Segoe UI Semibold"/>
                <a:ea typeface="+mn-ea"/>
                <a:cs typeface="+mn-cs"/>
              </a:rPr>
              <a:t>Generally available</a:t>
            </a:r>
          </a:p>
        </p:txBody>
      </p:sp>
      <p:sp>
        <p:nvSpPr>
          <p:cNvPr id="29" name="TextBox 28">
            <a:extLst>
              <a:ext uri="{FF2B5EF4-FFF2-40B4-BE49-F238E27FC236}">
                <a16:creationId xmlns:a16="http://schemas.microsoft.com/office/drawing/2014/main" id="{3D7C7034-1354-2B2B-9E38-F74C8324F0DD}"/>
              </a:ext>
            </a:extLst>
          </p:cNvPr>
          <p:cNvSpPr txBox="1">
            <a:spLocks/>
          </p:cNvSpPr>
          <p:nvPr/>
        </p:nvSpPr>
        <p:spPr>
          <a:xfrm>
            <a:off x="7773257" y="3083620"/>
            <a:ext cx="2115334" cy="1292662"/>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en-US" sz="1800" b="0" i="0" u="none" strike="noStrike" kern="1200" cap="none" spc="0" normalizeH="0" baseline="0" noProof="0">
                <a:ln>
                  <a:noFill/>
                </a:ln>
                <a:effectLst/>
                <a:uLnTx/>
                <a:uFillTx/>
                <a:latin typeface="Segoe UI Semibold"/>
                <a:ea typeface="+mn-ea"/>
                <a:cs typeface="+mn-cs"/>
              </a:rPr>
              <a:t>Autonomous</a:t>
            </a:r>
            <a:endParaRPr kumimoji="0" lang="en-US" sz="800" b="0" i="0" u="none" strike="noStrike" kern="1200" cap="none" spc="0" normalizeH="0" baseline="0" noProof="0">
              <a:ln>
                <a:noFill/>
              </a:ln>
              <a:effectLst/>
              <a:uLnTx/>
              <a:uFillTx/>
              <a:latin typeface="Segoe UI Semibold"/>
              <a:ea typeface="+mn-ea"/>
              <a:cs typeface="+mn-cs"/>
            </a:endParaRPr>
          </a:p>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Operate independently, </a:t>
            </a:r>
            <a:r>
              <a:rPr kumimoji="0" lang="en-US" sz="1400" b="0" i="0" u="none" strike="noStrike" kern="1200" cap="none" spc="0" normalizeH="0" baseline="0" noProof="0">
                <a:ln>
                  <a:noFill/>
                </a:ln>
                <a:solidFill>
                  <a:srgbClr val="000000"/>
                </a:solidFill>
                <a:effectLst/>
                <a:uLnTx/>
                <a:uFillTx/>
                <a:latin typeface="Segoe UI"/>
                <a:ea typeface="+mn-ea"/>
                <a:cs typeface="+mn-cs"/>
              </a:rPr>
              <a:t>dynamically plan, orchestrate other agents, learn and escalate</a:t>
            </a:r>
          </a:p>
        </p:txBody>
      </p:sp>
      <p:sp>
        <p:nvSpPr>
          <p:cNvPr id="30" name="Rectangle: Rounded Corners 29">
            <a:extLst>
              <a:ext uri="{FF2B5EF4-FFF2-40B4-BE49-F238E27FC236}">
                <a16:creationId xmlns:a16="http://schemas.microsoft.com/office/drawing/2014/main" id="{60248F8D-98A5-002B-30DB-474077888445}"/>
              </a:ext>
              <a:ext uri="{C183D7F6-B498-43B3-948B-1728B52AA6E4}">
                <adec:decorative xmlns:adec="http://schemas.microsoft.com/office/drawing/2017/decorative" val="0"/>
              </a:ext>
            </a:extLst>
          </p:cNvPr>
          <p:cNvSpPr/>
          <p:nvPr/>
        </p:nvSpPr>
        <p:spPr bwMode="auto">
          <a:xfrm>
            <a:off x="8039800" y="4674847"/>
            <a:ext cx="1581709" cy="337578"/>
          </a:xfrm>
          <a:prstGeom prst="roundRect">
            <a:avLst>
              <a:gd name="adj" fmla="val 50000"/>
            </a:avLst>
          </a:prstGeom>
          <a:solidFill>
            <a:schemeClr val="bg1"/>
          </a:solidFill>
          <a:ln w="25400" cap="flat">
            <a:noFill/>
            <a:prstDash val="solid"/>
            <a:miter/>
          </a:ln>
          <a:effectLst/>
        </p:spPr>
        <p:txBody>
          <a:bodyPr rot="0" spcFirstLastPara="0" vertOverflow="overflow" horzOverflow="overflow" vert="horz" wrap="none" lIns="91440" tIns="18288" rIns="91440" bIns="36576" numCol="1" spcCol="0" rtlCol="0" fromWordArt="0" anchor="ctr" anchorCtr="0" forceAA="0" compatLnSpc="1">
            <a:prstTxWarp prst="textNoShape">
              <a:avLst/>
            </a:prstTxWarp>
            <a:noAutofit/>
          </a:bodyPr>
          <a:lstStyle/>
          <a:p>
            <a:pPr marL="0" marR="0" lvl="0" indent="0" algn="ctr" defTabSz="914365"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w="3175">
                  <a:noFill/>
                </a:ln>
                <a:solidFill>
                  <a:srgbClr val="000000"/>
                </a:solidFill>
                <a:effectLst/>
                <a:uLnTx/>
                <a:uFillTx/>
                <a:latin typeface="Segoe UI Semibold"/>
                <a:ea typeface="+mn-ea"/>
                <a:cs typeface="+mn-cs"/>
              </a:rPr>
              <a:t>Preview</a:t>
            </a:r>
          </a:p>
        </p:txBody>
      </p:sp>
      <p:sp>
        <p:nvSpPr>
          <p:cNvPr id="31" name="TextBox 30">
            <a:extLst>
              <a:ext uri="{FF2B5EF4-FFF2-40B4-BE49-F238E27FC236}">
                <a16:creationId xmlns:a16="http://schemas.microsoft.com/office/drawing/2014/main" id="{65CBE298-7D7B-2325-66BE-279351AFFF57}"/>
              </a:ext>
            </a:extLst>
          </p:cNvPr>
          <p:cNvSpPr txBox="1"/>
          <p:nvPr/>
        </p:nvSpPr>
        <p:spPr>
          <a:xfrm>
            <a:off x="10087879" y="2439343"/>
            <a:ext cx="1229181" cy="215444"/>
          </a:xfrm>
          <a:prstGeom prst="rect">
            <a:avLst/>
          </a:prstGeom>
          <a:noFill/>
        </p:spPr>
        <p:txBody>
          <a:bodyPr wrap="square" lIns="0" tIns="0" rIns="0" bIns="0" rtlCol="0" anchor="ct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Segoe UI Semibold"/>
                <a:ea typeface="+mn-ea"/>
                <a:cs typeface="+mn-cs"/>
              </a:rPr>
              <a:t>Advanced</a:t>
            </a:r>
          </a:p>
        </p:txBody>
      </p:sp>
      <p:sp>
        <p:nvSpPr>
          <p:cNvPr id="32" name="Rectangle: Rounded Corners 31">
            <a:extLst>
              <a:ext uri="{FF2B5EF4-FFF2-40B4-BE49-F238E27FC236}">
                <a16:creationId xmlns:a16="http://schemas.microsoft.com/office/drawing/2014/main" id="{3142353D-097F-05DB-ACD8-3AE624569DB0}"/>
              </a:ext>
            </a:extLst>
          </p:cNvPr>
          <p:cNvSpPr>
            <a:spLocks/>
          </p:cNvSpPr>
          <p:nvPr/>
        </p:nvSpPr>
        <p:spPr bwMode="auto">
          <a:xfrm>
            <a:off x="479970" y="5384040"/>
            <a:ext cx="11049399" cy="476071"/>
          </a:xfrm>
          <a:prstGeom prst="roundRect">
            <a:avLst>
              <a:gd name="adj" fmla="val 50000"/>
            </a:avLst>
          </a:prstGeom>
          <a:noFill/>
          <a:ln w="12700">
            <a:gradFill flip="none" rotWithShape="1">
              <a:gsLst>
                <a:gs pos="0">
                  <a:srgbClr val="C03BC4"/>
                </a:gs>
                <a:gs pos="100000">
                  <a:srgbClr val="0078D4"/>
                </a:gs>
              </a:gsLst>
              <a:lin ang="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Semibold"/>
                <a:ea typeface="+mn-ea"/>
                <a:cs typeface="+mn-cs"/>
              </a:rPr>
              <a:t>Agents vary in levels of complexity and capabilities depending on your need</a:t>
            </a:r>
            <a:endParaRPr kumimoji="0" lang="en-IN" sz="1600" b="0" i="0" u="none" strike="noStrike" kern="1200" cap="none" spc="0" normalizeH="0" baseline="0" noProof="0">
              <a:ln>
                <a:noFill/>
              </a:ln>
              <a:solidFill>
                <a:srgbClr val="000000"/>
              </a:solidFill>
              <a:effectLst/>
              <a:uLnTx/>
              <a:uFillTx/>
              <a:latin typeface="Segoe UI Semibold"/>
              <a:ea typeface="+mn-ea"/>
              <a:cs typeface="+mn-cs"/>
            </a:endParaRPr>
          </a:p>
        </p:txBody>
      </p:sp>
    </p:spTree>
    <p:extLst>
      <p:ext uri="{BB962C8B-B14F-4D97-AF65-F5344CB8AC3E}">
        <p14:creationId xmlns:p14="http://schemas.microsoft.com/office/powerpoint/2010/main" val="3886133613"/>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59D664-42D4-E555-9E40-D04AC5CE4240}"/>
            </a:ext>
          </a:extLst>
        </p:cNvPr>
        <p:cNvGrpSpPr/>
        <p:nvPr/>
      </p:nvGrpSpPr>
      <p:grpSpPr>
        <a:xfrm>
          <a:off x="0" y="0"/>
          <a:ext cx="0" cy="0"/>
          <a:chOff x="0" y="0"/>
          <a:chExt cx="0" cy="0"/>
        </a:xfrm>
      </p:grpSpPr>
      <p:sp>
        <p:nvSpPr>
          <p:cNvPr id="14" name="Rectangle 13">
            <a:extLst>
              <a:ext uri="{FF2B5EF4-FFF2-40B4-BE49-F238E27FC236}">
                <a16:creationId xmlns:a16="http://schemas.microsoft.com/office/drawing/2014/main" id="{3E8C164B-D94F-A7EB-C0F7-CC4630AC4519}"/>
              </a:ext>
              <a:ext uri="{C183D7F6-B498-43B3-948B-1728B52AA6E4}">
                <adec:decorative xmlns:adec="http://schemas.microsoft.com/office/drawing/2017/decorative" val="1"/>
              </a:ext>
            </a:extLst>
          </p:cNvPr>
          <p:cNvSpPr/>
          <p:nvPr/>
        </p:nvSpPr>
        <p:spPr>
          <a:xfrm>
            <a:off x="0" y="0"/>
            <a:ext cx="12192000" cy="1181099"/>
          </a:xfrm>
          <a:prstGeom prst="rect">
            <a:avLst/>
          </a:prstGeom>
          <a:gradFill flip="none" rotWithShape="1">
            <a:gsLst>
              <a:gs pos="40000">
                <a:srgbClr val="0078D4">
                  <a:alpha val="50000"/>
                </a:srgbClr>
              </a:gs>
              <a:gs pos="100000">
                <a:srgbClr val="C53FCC">
                  <a:alpha val="50000"/>
                </a:srgbClr>
              </a:gs>
            </a:gsLst>
            <a:lin ang="282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2" name="Title 1">
            <a:extLst>
              <a:ext uri="{FF2B5EF4-FFF2-40B4-BE49-F238E27FC236}">
                <a16:creationId xmlns:a16="http://schemas.microsoft.com/office/drawing/2014/main" id="{CBEBF3DB-2C1A-2E02-5FC8-413FB2810CDB}"/>
              </a:ext>
            </a:extLst>
          </p:cNvPr>
          <p:cNvSpPr>
            <a:spLocks noGrp="1"/>
          </p:cNvSpPr>
          <p:nvPr>
            <p:ph type="title"/>
          </p:nvPr>
        </p:nvSpPr>
        <p:spPr>
          <a:xfrm>
            <a:off x="397763" y="344327"/>
            <a:ext cx="11018520" cy="492443"/>
          </a:xfrm>
        </p:spPr>
        <p:txBody>
          <a:bodyPr>
            <a:noAutofit/>
          </a:bodyPr>
          <a:lstStyle/>
          <a:p>
            <a:r>
              <a:rPr lang="en-US">
                <a:ea typeface="+mj-ea"/>
                <a:cs typeface="+mj-cs"/>
              </a:rPr>
              <a:t>Build your own agents to meet your needs</a:t>
            </a:r>
          </a:p>
        </p:txBody>
      </p:sp>
      <p:sp>
        <p:nvSpPr>
          <p:cNvPr id="4" name="Text Placeholder 29">
            <a:extLst>
              <a:ext uri="{FF2B5EF4-FFF2-40B4-BE49-F238E27FC236}">
                <a16:creationId xmlns:a16="http://schemas.microsoft.com/office/drawing/2014/main" id="{06A5E74B-6B98-22F7-22BA-A7012FA9FF65}"/>
              </a:ext>
            </a:extLst>
          </p:cNvPr>
          <p:cNvSpPr txBox="1">
            <a:spLocks/>
          </p:cNvSpPr>
          <p:nvPr/>
        </p:nvSpPr>
        <p:spPr>
          <a:xfrm>
            <a:off x="397763" y="1578077"/>
            <a:ext cx="11018520" cy="276999"/>
          </a:xfrm>
          <a:prstGeom prst="rect">
            <a:avLst/>
          </a:prstGeom>
        </p:spPr>
        <p:txBody>
          <a:bodyPr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tab pos="635000" algn="l"/>
              </a:tabLst>
              <a:defRPr/>
            </a:pPr>
            <a:r>
              <a:rPr kumimoji="0" lang="en-US" sz="1800" b="0" i="0" u="none" strike="noStrike" kern="100" cap="none" spc="0" normalizeH="0" baseline="0" noProof="0">
                <a:ln>
                  <a:noFill/>
                </a:ln>
                <a:solidFill>
                  <a:srgbClr val="091F2C"/>
                </a:solidFill>
                <a:effectLst/>
                <a:uLnTx/>
                <a:uFillTx/>
                <a:latin typeface="Segoe Sans Display"/>
                <a:ea typeface="+mn-ea"/>
                <a:cs typeface="Segoe Sans Display" pitchFamily="2" charset="0"/>
              </a:rPr>
              <a:t>Here are the different ways you could build an agent for yourself or your company</a:t>
            </a:r>
          </a:p>
        </p:txBody>
      </p:sp>
      <p:sp>
        <p:nvSpPr>
          <p:cNvPr id="3" name="Rectangle: Rounded Corners 2">
            <a:extLst>
              <a:ext uri="{FF2B5EF4-FFF2-40B4-BE49-F238E27FC236}">
                <a16:creationId xmlns:a16="http://schemas.microsoft.com/office/drawing/2014/main" id="{7484C747-8725-8AC3-F2A6-4F4EC84746D7}"/>
              </a:ext>
              <a:ext uri="{C183D7F6-B498-43B3-948B-1728B52AA6E4}">
                <adec:decorative xmlns:adec="http://schemas.microsoft.com/office/drawing/2017/decorative" val="1"/>
              </a:ext>
            </a:extLst>
          </p:cNvPr>
          <p:cNvSpPr/>
          <p:nvPr/>
        </p:nvSpPr>
        <p:spPr bwMode="auto">
          <a:xfrm>
            <a:off x="604794" y="2351455"/>
            <a:ext cx="11049399" cy="523220"/>
          </a:xfrm>
          <a:prstGeom prst="roundRect">
            <a:avLst>
              <a:gd name="adj" fmla="val 50000"/>
            </a:avLst>
          </a:prstGeom>
          <a:gradFill flip="none" rotWithShape="1">
            <a:gsLst>
              <a:gs pos="0">
                <a:srgbClr val="C03BC4"/>
              </a:gs>
              <a:gs pos="80000">
                <a:srgbClr val="0078D4"/>
              </a:gs>
            </a:gsLst>
            <a:path path="circle">
              <a:fillToRect l="100000" t="100000"/>
            </a:path>
            <a:tileRect r="-100000" b="-100000"/>
          </a:gradFill>
          <a:ln>
            <a:noFill/>
            <a:prstDash/>
          </a:ln>
          <a:effectLst>
            <a:outerShdw blurRad="88900" dist="38100" dir="2700000" algn="tl" rotWithShape="0">
              <a:srgbClr val="000000">
                <a:alpha val="11000"/>
              </a:srgbClr>
            </a:outerShdw>
          </a:effectLst>
        </p:spPr>
        <p:txBody>
          <a:bodyPr rot="0" spcFirstLastPara="0" vertOverflow="overflow" horzOverflow="overflow" vert="horz" wrap="square" lIns="1280160" tIns="68580" rIns="137160" bIns="68580" numCol="1" spcCol="0" rtlCol="0" fromWordArt="0" anchor="ctr" anchorCtr="0" forceAA="0" compatLnSpc="1">
            <a:prstTxWarp prst="textNoShape">
              <a:avLst/>
            </a:prstTxWarp>
            <a:noAutofit/>
          </a:bodyPr>
          <a:lstStyle/>
          <a:p>
            <a:pPr defTabSz="1371600">
              <a:spcBef>
                <a:spcPts val="600"/>
              </a:spcBef>
            </a:pPr>
            <a:endParaRPr lang="en-US" sz="4000" err="1">
              <a:solidFill>
                <a:schemeClr val="bg1"/>
              </a:solidFill>
              <a:latin typeface="Segoe Sans Display Semibold" pitchFamily="2" charset="0"/>
              <a:cs typeface="Segoe Sans Display Semibold" pitchFamily="2" charset="0"/>
            </a:endParaRPr>
          </a:p>
        </p:txBody>
      </p:sp>
      <p:sp>
        <p:nvSpPr>
          <p:cNvPr id="6" name="Oval 5">
            <a:extLst>
              <a:ext uri="{FF2B5EF4-FFF2-40B4-BE49-F238E27FC236}">
                <a16:creationId xmlns:a16="http://schemas.microsoft.com/office/drawing/2014/main" id="{6C1F31DC-F59B-EF0A-8B4D-D83F27547DA6}"/>
              </a:ext>
              <a:ext uri="{C183D7F6-B498-43B3-948B-1728B52AA6E4}">
                <adec:decorative xmlns:adec="http://schemas.microsoft.com/office/drawing/2017/decorative" val="1"/>
              </a:ext>
            </a:extLst>
          </p:cNvPr>
          <p:cNvSpPr/>
          <p:nvPr/>
        </p:nvSpPr>
        <p:spPr bwMode="auto">
          <a:xfrm>
            <a:off x="2432325" y="2204137"/>
            <a:ext cx="796686" cy="796680"/>
          </a:xfrm>
          <a:prstGeom prst="ellipse">
            <a:avLst/>
          </a:prstGeom>
          <a:solidFill>
            <a:schemeClr val="bg1"/>
          </a:solidFill>
          <a:ln>
            <a:noFill/>
            <a:headEnd type="none" w="med" len="med"/>
            <a:tailEnd type="none" w="med" len="med"/>
          </a:ln>
          <a:effectLst>
            <a:outerShdw blurRad="63500" sx="103000" sy="103000" algn="ctr" rotWithShape="0">
              <a:prstClr val="black">
                <a:alpha val="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15" name="Oval 14">
            <a:extLst>
              <a:ext uri="{FF2B5EF4-FFF2-40B4-BE49-F238E27FC236}">
                <a16:creationId xmlns:a16="http://schemas.microsoft.com/office/drawing/2014/main" id="{4FD5BB19-21FF-785D-1BC6-DA3783C73779}"/>
              </a:ext>
              <a:ext uri="{C183D7F6-B498-43B3-948B-1728B52AA6E4}">
                <adec:decorative xmlns:adec="http://schemas.microsoft.com/office/drawing/2017/decorative" val="1"/>
              </a:ext>
            </a:extLst>
          </p:cNvPr>
          <p:cNvSpPr/>
          <p:nvPr/>
        </p:nvSpPr>
        <p:spPr bwMode="auto">
          <a:xfrm>
            <a:off x="5731150" y="2191437"/>
            <a:ext cx="796686" cy="796680"/>
          </a:xfrm>
          <a:prstGeom prst="ellipse">
            <a:avLst/>
          </a:prstGeom>
          <a:solidFill>
            <a:schemeClr val="bg1"/>
          </a:solidFill>
          <a:ln>
            <a:noFill/>
            <a:headEnd type="none" w="med" len="med"/>
            <a:tailEnd type="none" w="med" len="med"/>
          </a:ln>
          <a:effectLst>
            <a:outerShdw blurRad="63500" sx="103000" sy="103000" algn="ctr" rotWithShape="0">
              <a:prstClr val="black">
                <a:alpha val="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33" name="Oval 32">
            <a:extLst>
              <a:ext uri="{FF2B5EF4-FFF2-40B4-BE49-F238E27FC236}">
                <a16:creationId xmlns:a16="http://schemas.microsoft.com/office/drawing/2014/main" id="{698C5970-764F-3E61-DBC8-0C601732698A}"/>
              </a:ext>
              <a:ext uri="{C183D7F6-B498-43B3-948B-1728B52AA6E4}">
                <adec:decorative xmlns:adec="http://schemas.microsoft.com/office/drawing/2017/decorative" val="1"/>
              </a:ext>
            </a:extLst>
          </p:cNvPr>
          <p:cNvSpPr/>
          <p:nvPr/>
        </p:nvSpPr>
        <p:spPr bwMode="auto">
          <a:xfrm>
            <a:off x="9029975" y="2191437"/>
            <a:ext cx="796686" cy="796680"/>
          </a:xfrm>
          <a:prstGeom prst="ellipse">
            <a:avLst/>
          </a:prstGeom>
          <a:solidFill>
            <a:schemeClr val="bg1"/>
          </a:solidFill>
          <a:ln>
            <a:noFill/>
            <a:headEnd type="none" w="med" len="med"/>
            <a:tailEnd type="none" w="med" len="med"/>
          </a:ln>
          <a:effectLst>
            <a:outerShdw blurRad="63500" sx="103000" sy="103000" algn="ctr" rotWithShape="0">
              <a:prstClr val="black">
                <a:alpha val="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34" name="TextBox 33">
            <a:extLst>
              <a:ext uri="{FF2B5EF4-FFF2-40B4-BE49-F238E27FC236}">
                <a16:creationId xmlns:a16="http://schemas.microsoft.com/office/drawing/2014/main" id="{D766AD7A-7016-815A-2B47-DDFD1ABA93A0}"/>
              </a:ext>
            </a:extLst>
          </p:cNvPr>
          <p:cNvSpPr txBox="1"/>
          <p:nvPr/>
        </p:nvSpPr>
        <p:spPr>
          <a:xfrm>
            <a:off x="805036" y="2505343"/>
            <a:ext cx="1536655" cy="215444"/>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Segoe UI Semibold"/>
                <a:ea typeface="+mn-ea"/>
                <a:cs typeface="+mn-cs"/>
              </a:rPr>
              <a:t>Simple</a:t>
            </a:r>
          </a:p>
        </p:txBody>
      </p:sp>
      <p:pic>
        <p:nvPicPr>
          <p:cNvPr id="35" name="Picture 34">
            <a:extLst>
              <a:ext uri="{FF2B5EF4-FFF2-40B4-BE49-F238E27FC236}">
                <a16:creationId xmlns:a16="http://schemas.microsoft.com/office/drawing/2014/main" id="{11EB1398-C98B-A9D8-CA6C-146746949A26}"/>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t="2923" b="2923"/>
          <a:stretch/>
        </p:blipFill>
        <p:spPr>
          <a:xfrm>
            <a:off x="2561244" y="2348802"/>
            <a:ext cx="538849" cy="507350"/>
          </a:xfrm>
          <a:prstGeom prst="rect">
            <a:avLst/>
          </a:prstGeom>
          <a:ln w="7441" cap="flat">
            <a:noFill/>
            <a:prstDash val="solid"/>
            <a:miter/>
          </a:ln>
          <a:effectLst/>
        </p:spPr>
      </p:pic>
      <p:sp>
        <p:nvSpPr>
          <p:cNvPr id="36" name="TextBox 35">
            <a:extLst>
              <a:ext uri="{FF2B5EF4-FFF2-40B4-BE49-F238E27FC236}">
                <a16:creationId xmlns:a16="http://schemas.microsoft.com/office/drawing/2014/main" id="{81A426DC-F222-D499-E279-2D0BE63CAB54}"/>
              </a:ext>
            </a:extLst>
          </p:cNvPr>
          <p:cNvSpPr txBox="1">
            <a:spLocks/>
          </p:cNvSpPr>
          <p:nvPr/>
        </p:nvSpPr>
        <p:spPr>
          <a:xfrm>
            <a:off x="1773001" y="3149620"/>
            <a:ext cx="2115334" cy="276999"/>
          </a:xfrm>
          <a:prstGeom prst="rect">
            <a:avLst/>
          </a:prstGeom>
          <a:noFill/>
        </p:spPr>
        <p:txBody>
          <a:bodyPr wrap="square" lIns="0" tIns="0" rIns="0" bIns="0" anchor="t">
            <a:spAutoFit/>
          </a:bodyPr>
          <a:lstStyle/>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en-US" sz="1800" b="0" i="0" u="none" strike="noStrike" kern="1200" cap="none" spc="0" normalizeH="0" baseline="0" noProof="0">
                <a:ln>
                  <a:noFill/>
                </a:ln>
                <a:effectLst/>
                <a:uLnTx/>
                <a:uFillTx/>
                <a:latin typeface="Segoe UI Semibold"/>
                <a:ea typeface="+mn-ea"/>
                <a:cs typeface="+mn-cs"/>
              </a:rPr>
              <a:t>Agent builder</a:t>
            </a:r>
          </a:p>
        </p:txBody>
      </p:sp>
      <p:sp>
        <p:nvSpPr>
          <p:cNvPr id="37" name="Rectangle: Rounded Corners 36">
            <a:extLst>
              <a:ext uri="{FF2B5EF4-FFF2-40B4-BE49-F238E27FC236}">
                <a16:creationId xmlns:a16="http://schemas.microsoft.com/office/drawing/2014/main" id="{5C645FEB-0CBC-0806-6574-BA1FAE655FB7}"/>
              </a:ext>
            </a:extLst>
          </p:cNvPr>
          <p:cNvSpPr/>
          <p:nvPr/>
        </p:nvSpPr>
        <p:spPr bwMode="auto">
          <a:xfrm>
            <a:off x="2131736" y="3482752"/>
            <a:ext cx="1397863" cy="259006"/>
          </a:xfrm>
          <a:prstGeom prst="roundRect">
            <a:avLst>
              <a:gd name="adj" fmla="val 50000"/>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100" b="0" i="0" u="none" strike="noStrike" kern="1200" cap="none" spc="0" normalizeH="0" baseline="0" noProof="0">
                <a:ln>
                  <a:noFill/>
                </a:ln>
                <a:solidFill>
                  <a:srgbClr val="FFFFFF"/>
                </a:solidFill>
                <a:effectLst/>
                <a:uLnTx/>
                <a:uFillTx/>
                <a:latin typeface="Segoe UI Semibold"/>
                <a:ea typeface="+mn-ea"/>
                <a:cs typeface="+mn-cs"/>
              </a:rPr>
              <a:t>For End Users</a:t>
            </a:r>
          </a:p>
        </p:txBody>
      </p:sp>
      <p:sp>
        <p:nvSpPr>
          <p:cNvPr id="38" name="TextBox 37">
            <a:extLst>
              <a:ext uri="{FF2B5EF4-FFF2-40B4-BE49-F238E27FC236}">
                <a16:creationId xmlns:a16="http://schemas.microsoft.com/office/drawing/2014/main" id="{8A6022BB-A504-86EA-43ED-977E0DEC10AA}"/>
              </a:ext>
            </a:extLst>
          </p:cNvPr>
          <p:cNvSpPr txBox="1"/>
          <p:nvPr/>
        </p:nvSpPr>
        <p:spPr>
          <a:xfrm>
            <a:off x="1688486" y="3837701"/>
            <a:ext cx="2284364" cy="184666"/>
          </a:xfrm>
          <a:prstGeom prst="rect">
            <a:avLst/>
          </a:prstGeom>
          <a:noFill/>
        </p:spPr>
        <p:txBody>
          <a:bodyPr wrap="square" lIns="0" tIns="0" rIns="0" bIns="0"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a:ln>
                  <a:noFill/>
                </a:ln>
                <a:solidFill>
                  <a:srgbClr val="000000"/>
                </a:solidFill>
                <a:effectLst/>
                <a:uLnTx/>
                <a:uFillTx/>
                <a:latin typeface="Segoe UI"/>
                <a:ea typeface="+mn-ea"/>
                <a:cs typeface="+mn-cs"/>
              </a:rPr>
              <a:t>Declarative agents*</a:t>
            </a:r>
          </a:p>
        </p:txBody>
      </p:sp>
      <p:pic>
        <p:nvPicPr>
          <p:cNvPr id="39" name="Graphic 38">
            <a:extLst>
              <a:ext uri="{FF2B5EF4-FFF2-40B4-BE49-F238E27FC236}">
                <a16:creationId xmlns:a16="http://schemas.microsoft.com/office/drawing/2014/main" id="{B37B383D-DB38-1D56-BE08-1DDB54108129}"/>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856918" y="2329177"/>
            <a:ext cx="521199" cy="521199"/>
          </a:xfrm>
          <a:prstGeom prst="rect">
            <a:avLst/>
          </a:prstGeom>
          <a:effectLst/>
        </p:spPr>
      </p:pic>
      <p:sp>
        <p:nvSpPr>
          <p:cNvPr id="40" name="TextBox 39">
            <a:extLst>
              <a:ext uri="{FF2B5EF4-FFF2-40B4-BE49-F238E27FC236}">
                <a16:creationId xmlns:a16="http://schemas.microsoft.com/office/drawing/2014/main" id="{8D69F6B3-99A0-BF82-6B56-A6B0A149EC85}"/>
              </a:ext>
            </a:extLst>
          </p:cNvPr>
          <p:cNvSpPr txBox="1">
            <a:spLocks/>
          </p:cNvSpPr>
          <p:nvPr/>
        </p:nvSpPr>
        <p:spPr>
          <a:xfrm>
            <a:off x="5067908" y="3149620"/>
            <a:ext cx="2115334" cy="276999"/>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en-US" sz="1800" b="0" i="0" u="none" strike="noStrike" kern="1200" cap="none" spc="0" normalizeH="0" baseline="0" noProof="0">
                <a:ln>
                  <a:noFill/>
                </a:ln>
                <a:effectLst/>
                <a:uLnTx/>
                <a:uFillTx/>
                <a:latin typeface="Segoe UI Semibold"/>
                <a:ea typeface="+mn-ea"/>
                <a:cs typeface="+mn-cs"/>
              </a:rPr>
              <a:t>Copilot Studio</a:t>
            </a:r>
          </a:p>
        </p:txBody>
      </p:sp>
      <p:sp>
        <p:nvSpPr>
          <p:cNvPr id="41" name="Rectangle: Rounded Corners 40">
            <a:extLst>
              <a:ext uri="{FF2B5EF4-FFF2-40B4-BE49-F238E27FC236}">
                <a16:creationId xmlns:a16="http://schemas.microsoft.com/office/drawing/2014/main" id="{BF622D6C-20F5-4451-D89E-9911C2A57A50}"/>
              </a:ext>
            </a:extLst>
          </p:cNvPr>
          <p:cNvSpPr/>
          <p:nvPr/>
        </p:nvSpPr>
        <p:spPr bwMode="auto">
          <a:xfrm>
            <a:off x="5409178" y="3478657"/>
            <a:ext cx="1432793" cy="259006"/>
          </a:xfrm>
          <a:prstGeom prst="roundRect">
            <a:avLst>
              <a:gd name="adj" fmla="val 50000"/>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100" b="0" i="0" u="none" strike="noStrike" kern="1200" cap="none" spc="0" normalizeH="0" baseline="0" noProof="0">
                <a:ln>
                  <a:noFill/>
                </a:ln>
                <a:solidFill>
                  <a:srgbClr val="FFFFFF"/>
                </a:solidFill>
                <a:effectLst/>
                <a:uLnTx/>
                <a:uFillTx/>
                <a:latin typeface="Segoe UI Semibold"/>
                <a:ea typeface="+mn-ea"/>
                <a:cs typeface="+mn-cs"/>
              </a:rPr>
              <a:t>For Makers</a:t>
            </a:r>
          </a:p>
        </p:txBody>
      </p:sp>
      <p:sp>
        <p:nvSpPr>
          <p:cNvPr id="42" name="TextBox 41">
            <a:extLst>
              <a:ext uri="{FF2B5EF4-FFF2-40B4-BE49-F238E27FC236}">
                <a16:creationId xmlns:a16="http://schemas.microsoft.com/office/drawing/2014/main" id="{FA748A9F-B8B4-14BF-9D60-2F4654998624}"/>
              </a:ext>
            </a:extLst>
          </p:cNvPr>
          <p:cNvSpPr txBox="1"/>
          <p:nvPr/>
        </p:nvSpPr>
        <p:spPr>
          <a:xfrm>
            <a:off x="4791308" y="3837701"/>
            <a:ext cx="2668534" cy="184666"/>
          </a:xfrm>
          <a:prstGeom prst="rect">
            <a:avLst/>
          </a:prstGeom>
          <a:noFill/>
        </p:spPr>
        <p:txBody>
          <a:bodyPr wrap="square" lIns="0" tIns="0" rIns="0" bIns="0"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a:ln>
                  <a:noFill/>
                </a:ln>
                <a:solidFill>
                  <a:srgbClr val="000000"/>
                </a:solidFill>
                <a:effectLst/>
                <a:uLnTx/>
                <a:uFillTx/>
                <a:latin typeface="Segoe UI"/>
                <a:ea typeface="+mn-ea"/>
                <a:cs typeface="+mn-cs"/>
              </a:rPr>
              <a:t>Declarative or custom-engine agents*</a:t>
            </a:r>
          </a:p>
        </p:txBody>
      </p:sp>
      <p:pic>
        <p:nvPicPr>
          <p:cNvPr id="43" name="Picture 42" descr="Azure logo">
            <a:extLst>
              <a:ext uri="{FF2B5EF4-FFF2-40B4-BE49-F238E27FC236}">
                <a16:creationId xmlns:a16="http://schemas.microsoft.com/office/drawing/2014/main" id="{F5AEFE0E-7D51-8A47-C949-DF28D0CC7A52}"/>
              </a:ext>
            </a:extLst>
          </p:cNvPr>
          <p:cNvPicPr>
            <a:picLocks noChangeAspect="1"/>
          </p:cNvPicPr>
          <p:nvPr/>
        </p:nvPicPr>
        <p:blipFill>
          <a:blip r:embed="rId5"/>
          <a:stretch>
            <a:fillRect/>
          </a:stretch>
        </p:blipFill>
        <p:spPr>
          <a:xfrm>
            <a:off x="9187231" y="2348689"/>
            <a:ext cx="482176" cy="482176"/>
          </a:xfrm>
          <a:prstGeom prst="rect">
            <a:avLst/>
          </a:prstGeom>
          <a:ln w="7441" cap="flat">
            <a:noFill/>
            <a:prstDash val="solid"/>
            <a:miter/>
          </a:ln>
          <a:effectLst/>
        </p:spPr>
      </p:pic>
      <p:sp>
        <p:nvSpPr>
          <p:cNvPr id="44" name="TextBox 43">
            <a:extLst>
              <a:ext uri="{FF2B5EF4-FFF2-40B4-BE49-F238E27FC236}">
                <a16:creationId xmlns:a16="http://schemas.microsoft.com/office/drawing/2014/main" id="{6E16977F-A6A1-CFC8-8F69-49943CC9A8E0}"/>
              </a:ext>
            </a:extLst>
          </p:cNvPr>
          <p:cNvSpPr txBox="1">
            <a:spLocks/>
          </p:cNvSpPr>
          <p:nvPr/>
        </p:nvSpPr>
        <p:spPr>
          <a:xfrm>
            <a:off x="8015955" y="3149620"/>
            <a:ext cx="2824726" cy="276999"/>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en-US" sz="1800" b="0" i="0" u="none" strike="noStrike" kern="1200" cap="none" spc="0" normalizeH="0" baseline="0" noProof="0">
                <a:ln>
                  <a:noFill/>
                </a:ln>
                <a:effectLst/>
                <a:uLnTx/>
                <a:uFillTx/>
                <a:latin typeface="Segoe UI Semibold"/>
                <a:ea typeface="+mn-ea"/>
                <a:cs typeface="+mn-cs"/>
              </a:rPr>
              <a:t>Copilot Studio + Azure AI</a:t>
            </a:r>
          </a:p>
        </p:txBody>
      </p:sp>
      <p:sp>
        <p:nvSpPr>
          <p:cNvPr id="45" name="Rectangle: Rounded Corners 44">
            <a:extLst>
              <a:ext uri="{FF2B5EF4-FFF2-40B4-BE49-F238E27FC236}">
                <a16:creationId xmlns:a16="http://schemas.microsoft.com/office/drawing/2014/main" id="{53189096-CB24-DE95-9BB9-AB4404C39E30}"/>
              </a:ext>
            </a:extLst>
          </p:cNvPr>
          <p:cNvSpPr/>
          <p:nvPr/>
        </p:nvSpPr>
        <p:spPr bwMode="auto">
          <a:xfrm>
            <a:off x="8729386" y="3477379"/>
            <a:ext cx="1397863" cy="259006"/>
          </a:xfrm>
          <a:prstGeom prst="roundRect">
            <a:avLst>
              <a:gd name="adj" fmla="val 50000"/>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100" b="0" i="0" u="none" strike="noStrike" kern="1200" cap="none" spc="0" normalizeH="0" baseline="0" noProof="0">
                <a:ln>
                  <a:noFill/>
                </a:ln>
                <a:solidFill>
                  <a:srgbClr val="FFFFFF"/>
                </a:solidFill>
                <a:effectLst/>
                <a:uLnTx/>
                <a:uFillTx/>
                <a:latin typeface="Segoe UI Semibold"/>
                <a:ea typeface="+mn-ea"/>
                <a:cs typeface="+mn-cs"/>
              </a:rPr>
              <a:t>For Developers</a:t>
            </a:r>
          </a:p>
        </p:txBody>
      </p:sp>
      <p:sp>
        <p:nvSpPr>
          <p:cNvPr id="46" name="TextBox 45">
            <a:extLst>
              <a:ext uri="{FF2B5EF4-FFF2-40B4-BE49-F238E27FC236}">
                <a16:creationId xmlns:a16="http://schemas.microsoft.com/office/drawing/2014/main" id="{7C77E5BA-6EE9-B7F2-E885-990414FD007F}"/>
              </a:ext>
            </a:extLst>
          </p:cNvPr>
          <p:cNvSpPr txBox="1"/>
          <p:nvPr/>
        </p:nvSpPr>
        <p:spPr>
          <a:xfrm>
            <a:off x="8094051" y="3837701"/>
            <a:ext cx="2668534" cy="184666"/>
          </a:xfrm>
          <a:prstGeom prst="rect">
            <a:avLst/>
          </a:prstGeom>
          <a:noFill/>
        </p:spPr>
        <p:txBody>
          <a:bodyPr wrap="square" lIns="0" tIns="0" rIns="0" bIns="0"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a:ln>
                  <a:noFill/>
                </a:ln>
                <a:solidFill>
                  <a:srgbClr val="000000"/>
                </a:solidFill>
                <a:effectLst/>
                <a:uLnTx/>
                <a:uFillTx/>
                <a:latin typeface="Segoe UI"/>
                <a:ea typeface="+mn-ea"/>
                <a:cs typeface="+mn-cs"/>
              </a:rPr>
              <a:t>Custom-engine agents*</a:t>
            </a:r>
          </a:p>
        </p:txBody>
      </p:sp>
      <p:sp>
        <p:nvSpPr>
          <p:cNvPr id="47" name="TextBox 46">
            <a:extLst>
              <a:ext uri="{FF2B5EF4-FFF2-40B4-BE49-F238E27FC236}">
                <a16:creationId xmlns:a16="http://schemas.microsoft.com/office/drawing/2014/main" id="{973B411F-59B9-271D-8D94-691CCB74861E}"/>
              </a:ext>
            </a:extLst>
          </p:cNvPr>
          <p:cNvSpPr txBox="1"/>
          <p:nvPr/>
        </p:nvSpPr>
        <p:spPr>
          <a:xfrm>
            <a:off x="10212703" y="2505343"/>
            <a:ext cx="1229181" cy="215444"/>
          </a:xfrm>
          <a:prstGeom prst="rect">
            <a:avLst/>
          </a:prstGeom>
          <a:noFill/>
        </p:spPr>
        <p:txBody>
          <a:bodyPr wrap="square" lIns="0" tIns="0" rIns="0" bIns="0" rtlCol="0" anchor="ct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Segoe UI Semibold"/>
                <a:ea typeface="+mn-ea"/>
                <a:cs typeface="+mn-cs"/>
              </a:rPr>
              <a:t>Advanced</a:t>
            </a:r>
          </a:p>
        </p:txBody>
      </p:sp>
      <p:sp>
        <p:nvSpPr>
          <p:cNvPr id="48" name="TextBox 47">
            <a:extLst>
              <a:ext uri="{FF2B5EF4-FFF2-40B4-BE49-F238E27FC236}">
                <a16:creationId xmlns:a16="http://schemas.microsoft.com/office/drawing/2014/main" id="{BF21AB8A-E6C3-BE9F-46E4-5633690B5F68}"/>
              </a:ext>
            </a:extLst>
          </p:cNvPr>
          <p:cNvSpPr txBox="1"/>
          <p:nvPr/>
        </p:nvSpPr>
        <p:spPr>
          <a:xfrm>
            <a:off x="604045" y="4269440"/>
            <a:ext cx="910506" cy="215444"/>
          </a:xfrm>
          <a:prstGeom prst="rect">
            <a:avLst/>
          </a:prstGeom>
          <a:noFill/>
        </p:spPr>
        <p:txBody>
          <a:bodyPr wrap="none" lIns="0" tIns="0" rIns="0" bIns="0" anchor="t">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Knowledge</a:t>
            </a:r>
          </a:p>
        </p:txBody>
      </p:sp>
      <p:cxnSp>
        <p:nvCxnSpPr>
          <p:cNvPr id="49" name="Straight Arrow Connector 48" descr="A bi-directional arrow spanning from Agent Builder to Copilot Studio + Azure AI">
            <a:extLst>
              <a:ext uri="{FF2B5EF4-FFF2-40B4-BE49-F238E27FC236}">
                <a16:creationId xmlns:a16="http://schemas.microsoft.com/office/drawing/2014/main" id="{96C620F2-B81B-47EF-0013-9EA6C83933D7}"/>
              </a:ext>
              <a:ext uri="{C183D7F6-B498-43B3-948B-1728B52AA6E4}">
                <adec:decorative xmlns:adec="http://schemas.microsoft.com/office/drawing/2017/decorative" val="0"/>
              </a:ext>
            </a:extLst>
          </p:cNvPr>
          <p:cNvCxnSpPr>
            <a:cxnSpLocks/>
          </p:cNvCxnSpPr>
          <p:nvPr/>
        </p:nvCxnSpPr>
        <p:spPr>
          <a:xfrm flipH="1">
            <a:off x="1740730" y="4377162"/>
            <a:ext cx="9420564" cy="0"/>
          </a:xfrm>
          <a:prstGeom prst="straightConnector1">
            <a:avLst/>
          </a:prstGeom>
          <a:ln w="19050">
            <a:solidFill>
              <a:schemeClr val="bg1">
                <a:lumMod val="75000"/>
              </a:schemeClr>
            </a:solidFill>
            <a:prstDash val="solid"/>
            <a:headEnd type="arrow" w="lg" len="med"/>
            <a:tailEnd type="arrow" w="lg" len="med"/>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B758833B-9A10-41F7-B31A-0D068BAF6A8A}"/>
              </a:ext>
            </a:extLst>
          </p:cNvPr>
          <p:cNvSpPr txBox="1"/>
          <p:nvPr/>
        </p:nvSpPr>
        <p:spPr>
          <a:xfrm>
            <a:off x="2131736" y="4292523"/>
            <a:ext cx="2020746" cy="169277"/>
          </a:xfrm>
          <a:prstGeom prst="rect">
            <a:avLst/>
          </a:prstGeom>
          <a:solidFill>
            <a:schemeClr val="bg1"/>
          </a:solidFill>
        </p:spPr>
        <p:txBody>
          <a:bodyPr wrap="square" lIns="45720" tIns="0" rIns="4572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Segoe UI Semibold"/>
                <a:ea typeface="+mn-ea"/>
                <a:cs typeface="+mn-cs"/>
              </a:rPr>
              <a:t>Microsoft Graph &amp; connectors</a:t>
            </a:r>
          </a:p>
        </p:txBody>
      </p:sp>
      <p:sp>
        <p:nvSpPr>
          <p:cNvPr id="51" name="TextBox 50">
            <a:extLst>
              <a:ext uri="{FF2B5EF4-FFF2-40B4-BE49-F238E27FC236}">
                <a16:creationId xmlns:a16="http://schemas.microsoft.com/office/drawing/2014/main" id="{CF7D379A-4CE8-6C3B-A3EF-F3B7F88D7124}"/>
              </a:ext>
            </a:extLst>
          </p:cNvPr>
          <p:cNvSpPr txBox="1"/>
          <p:nvPr/>
        </p:nvSpPr>
        <p:spPr>
          <a:xfrm>
            <a:off x="9039034" y="4292523"/>
            <a:ext cx="1696939" cy="169277"/>
          </a:xfrm>
          <a:prstGeom prst="rect">
            <a:avLst/>
          </a:prstGeom>
          <a:solidFill>
            <a:schemeClr val="bg1"/>
          </a:solidFill>
        </p:spPr>
        <p:txBody>
          <a:bodyPr wrap="none" lIns="45720" tIns="0" rIns="45720" bIns="0" rtlCol="0" anchor="ct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Segoe UI Semibold"/>
                <a:ea typeface="+mn-ea"/>
                <a:cs typeface="+mn-cs"/>
              </a:rPr>
              <a:t>Custom RAG on any data</a:t>
            </a:r>
          </a:p>
        </p:txBody>
      </p:sp>
      <p:sp>
        <p:nvSpPr>
          <p:cNvPr id="52" name="TextBox 51">
            <a:extLst>
              <a:ext uri="{FF2B5EF4-FFF2-40B4-BE49-F238E27FC236}">
                <a16:creationId xmlns:a16="http://schemas.microsoft.com/office/drawing/2014/main" id="{AB6B1791-69E0-0448-7DFE-2A64EAD38078}"/>
              </a:ext>
            </a:extLst>
          </p:cNvPr>
          <p:cNvSpPr txBox="1"/>
          <p:nvPr/>
        </p:nvSpPr>
        <p:spPr>
          <a:xfrm>
            <a:off x="910219" y="4593688"/>
            <a:ext cx="604332" cy="215444"/>
          </a:xfrm>
          <a:prstGeom prst="rect">
            <a:avLst/>
          </a:prstGeom>
          <a:noFill/>
        </p:spPr>
        <p:txBody>
          <a:bodyPr wrap="none" lIns="0" tIns="0" rIns="0" bIns="0" anchor="t">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Actions</a:t>
            </a:r>
          </a:p>
        </p:txBody>
      </p:sp>
      <p:cxnSp>
        <p:nvCxnSpPr>
          <p:cNvPr id="53" name="Straight Arrow Connector 52" descr="A bi-directional arrow spanning from Agent Builder to Copilot Studio + Azure AI">
            <a:extLst>
              <a:ext uri="{FF2B5EF4-FFF2-40B4-BE49-F238E27FC236}">
                <a16:creationId xmlns:a16="http://schemas.microsoft.com/office/drawing/2014/main" id="{51B8ADA6-92F8-43C1-5F75-8675F2C32349}"/>
              </a:ext>
              <a:ext uri="{C183D7F6-B498-43B3-948B-1728B52AA6E4}">
                <adec:decorative xmlns:adec="http://schemas.microsoft.com/office/drawing/2017/decorative" val="0"/>
              </a:ext>
            </a:extLst>
          </p:cNvPr>
          <p:cNvCxnSpPr>
            <a:cxnSpLocks/>
          </p:cNvCxnSpPr>
          <p:nvPr/>
        </p:nvCxnSpPr>
        <p:spPr>
          <a:xfrm flipH="1">
            <a:off x="1740730" y="4701410"/>
            <a:ext cx="9420564" cy="0"/>
          </a:xfrm>
          <a:prstGeom prst="straightConnector1">
            <a:avLst/>
          </a:prstGeom>
          <a:ln w="19050">
            <a:solidFill>
              <a:schemeClr val="bg1">
                <a:lumMod val="75000"/>
              </a:schemeClr>
            </a:solidFill>
            <a:prstDash val="solid"/>
            <a:headEnd type="arrow" w="lg" len="med"/>
            <a:tailEnd type="arrow" w="lg" len="med"/>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950F7CFC-E249-897C-2736-DF25C484B6A4}"/>
              </a:ext>
            </a:extLst>
          </p:cNvPr>
          <p:cNvSpPr txBox="1"/>
          <p:nvPr/>
        </p:nvSpPr>
        <p:spPr>
          <a:xfrm>
            <a:off x="2131736" y="4616772"/>
            <a:ext cx="982385" cy="169277"/>
          </a:xfrm>
          <a:prstGeom prst="rect">
            <a:avLst/>
          </a:prstGeom>
          <a:solidFill>
            <a:schemeClr val="bg1"/>
          </a:solidFill>
        </p:spPr>
        <p:txBody>
          <a:bodyPr wrap="square" lIns="45720" tIns="0" rIns="4572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Segoe UI Semibold"/>
                <a:ea typeface="+mn-ea"/>
                <a:cs typeface="+mn-cs"/>
              </a:rPr>
              <a:t>Retrieval Only</a:t>
            </a:r>
          </a:p>
        </p:txBody>
      </p:sp>
      <p:sp>
        <p:nvSpPr>
          <p:cNvPr id="55" name="TextBox 54">
            <a:extLst>
              <a:ext uri="{FF2B5EF4-FFF2-40B4-BE49-F238E27FC236}">
                <a16:creationId xmlns:a16="http://schemas.microsoft.com/office/drawing/2014/main" id="{121ED185-9E46-37A8-8670-2E2733028F42}"/>
              </a:ext>
            </a:extLst>
          </p:cNvPr>
          <p:cNvSpPr txBox="1"/>
          <p:nvPr/>
        </p:nvSpPr>
        <p:spPr>
          <a:xfrm>
            <a:off x="9390091" y="4616772"/>
            <a:ext cx="1345882" cy="169277"/>
          </a:xfrm>
          <a:prstGeom prst="rect">
            <a:avLst/>
          </a:prstGeom>
          <a:solidFill>
            <a:schemeClr val="bg1"/>
          </a:solidFill>
        </p:spPr>
        <p:txBody>
          <a:bodyPr wrap="square" lIns="45720" tIns="0" rIns="45720" bIns="0" rtlCol="0" anchor="ct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Segoe UI Semibold"/>
                <a:ea typeface="+mn-ea"/>
                <a:cs typeface="+mn-cs"/>
              </a:rPr>
              <a:t>Task / Autonomous</a:t>
            </a:r>
          </a:p>
        </p:txBody>
      </p:sp>
      <p:sp>
        <p:nvSpPr>
          <p:cNvPr id="56" name="TextBox 55">
            <a:extLst>
              <a:ext uri="{FF2B5EF4-FFF2-40B4-BE49-F238E27FC236}">
                <a16:creationId xmlns:a16="http://schemas.microsoft.com/office/drawing/2014/main" id="{50D04472-765D-18FD-14D1-378109AD9DE7}"/>
              </a:ext>
            </a:extLst>
          </p:cNvPr>
          <p:cNvSpPr txBox="1"/>
          <p:nvPr/>
        </p:nvSpPr>
        <p:spPr>
          <a:xfrm>
            <a:off x="777170" y="4917936"/>
            <a:ext cx="737381" cy="215444"/>
          </a:xfrm>
          <a:prstGeom prst="rect">
            <a:avLst/>
          </a:prstGeom>
          <a:noFill/>
        </p:spPr>
        <p:txBody>
          <a:bodyPr wrap="none" lIns="0" tIns="0" rIns="0" bIns="0" anchor="t">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Channels</a:t>
            </a:r>
          </a:p>
        </p:txBody>
      </p:sp>
      <p:cxnSp>
        <p:nvCxnSpPr>
          <p:cNvPr id="57" name="Straight Arrow Connector 56" descr="A bi-directional arrow spanning from Agent Builder to Copilot Studio + Azure AI">
            <a:extLst>
              <a:ext uri="{FF2B5EF4-FFF2-40B4-BE49-F238E27FC236}">
                <a16:creationId xmlns:a16="http://schemas.microsoft.com/office/drawing/2014/main" id="{823C9FF8-0C2C-AAB1-BAB1-877A7ECE4B13}"/>
              </a:ext>
              <a:ext uri="{C183D7F6-B498-43B3-948B-1728B52AA6E4}">
                <adec:decorative xmlns:adec="http://schemas.microsoft.com/office/drawing/2017/decorative" val="0"/>
              </a:ext>
            </a:extLst>
          </p:cNvPr>
          <p:cNvCxnSpPr>
            <a:cxnSpLocks/>
          </p:cNvCxnSpPr>
          <p:nvPr/>
        </p:nvCxnSpPr>
        <p:spPr>
          <a:xfrm flipH="1">
            <a:off x="1740730" y="5025658"/>
            <a:ext cx="9420564" cy="0"/>
          </a:xfrm>
          <a:prstGeom prst="straightConnector1">
            <a:avLst/>
          </a:prstGeom>
          <a:ln w="19050">
            <a:solidFill>
              <a:schemeClr val="bg1">
                <a:lumMod val="75000"/>
              </a:schemeClr>
            </a:solidFill>
            <a:prstDash val="solid"/>
            <a:headEnd type="arrow" w="lg" len="med"/>
            <a:tailEnd type="arrow" w="lg" len="med"/>
          </a:ln>
        </p:spPr>
        <p:style>
          <a:lnRef idx="1">
            <a:schemeClr val="accent1"/>
          </a:lnRef>
          <a:fillRef idx="0">
            <a:schemeClr val="accent1"/>
          </a:fillRef>
          <a:effectRef idx="0">
            <a:schemeClr val="accent1"/>
          </a:effectRef>
          <a:fontRef idx="minor">
            <a:schemeClr val="tx1"/>
          </a:fontRef>
        </p:style>
      </p:cxnSp>
      <p:sp>
        <p:nvSpPr>
          <p:cNvPr id="58" name="TextBox 57">
            <a:extLst>
              <a:ext uri="{FF2B5EF4-FFF2-40B4-BE49-F238E27FC236}">
                <a16:creationId xmlns:a16="http://schemas.microsoft.com/office/drawing/2014/main" id="{53362853-2DC5-9E92-A91A-D6542815ACB4}"/>
              </a:ext>
            </a:extLst>
          </p:cNvPr>
          <p:cNvSpPr txBox="1"/>
          <p:nvPr/>
        </p:nvSpPr>
        <p:spPr>
          <a:xfrm>
            <a:off x="2131736" y="4941020"/>
            <a:ext cx="1318631" cy="169277"/>
          </a:xfrm>
          <a:prstGeom prst="rect">
            <a:avLst/>
          </a:prstGeom>
          <a:solidFill>
            <a:schemeClr val="bg1"/>
          </a:solidFill>
        </p:spPr>
        <p:txBody>
          <a:bodyPr wrap="square" lIns="45720" tIns="0" rIns="4572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Segoe UI Semibold"/>
                <a:ea typeface="+mn-ea"/>
                <a:cs typeface="+mn-cs"/>
              </a:rPr>
              <a:t>Microsoft 365 Only</a:t>
            </a:r>
          </a:p>
        </p:txBody>
      </p:sp>
      <p:sp>
        <p:nvSpPr>
          <p:cNvPr id="59" name="TextBox 58">
            <a:extLst>
              <a:ext uri="{FF2B5EF4-FFF2-40B4-BE49-F238E27FC236}">
                <a16:creationId xmlns:a16="http://schemas.microsoft.com/office/drawing/2014/main" id="{66692B2C-3282-1B38-E3F3-2FDB1EA00BA9}"/>
              </a:ext>
            </a:extLst>
          </p:cNvPr>
          <p:cNvSpPr txBox="1"/>
          <p:nvPr/>
        </p:nvSpPr>
        <p:spPr>
          <a:xfrm>
            <a:off x="8263180" y="4941020"/>
            <a:ext cx="2472793" cy="169277"/>
          </a:xfrm>
          <a:prstGeom prst="rect">
            <a:avLst/>
          </a:prstGeom>
          <a:solidFill>
            <a:schemeClr val="bg1"/>
          </a:solidFill>
        </p:spPr>
        <p:txBody>
          <a:bodyPr wrap="none" lIns="45720" tIns="0" rIns="45720" bIns="0" rtlCol="0" anchor="ct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Segoe UI Semibold"/>
                <a:ea typeface="+mn-ea"/>
                <a:cs typeface="+mn-cs"/>
              </a:rPr>
              <a:t>Multiple Internal &amp; External Channels</a:t>
            </a:r>
          </a:p>
        </p:txBody>
      </p:sp>
      <p:sp>
        <p:nvSpPr>
          <p:cNvPr id="60" name="TextBox 59">
            <a:extLst>
              <a:ext uri="{FF2B5EF4-FFF2-40B4-BE49-F238E27FC236}">
                <a16:creationId xmlns:a16="http://schemas.microsoft.com/office/drawing/2014/main" id="{B613286D-7B27-C38E-8F62-586B4FEC83EE}"/>
              </a:ext>
            </a:extLst>
          </p:cNvPr>
          <p:cNvSpPr txBox="1"/>
          <p:nvPr/>
        </p:nvSpPr>
        <p:spPr>
          <a:xfrm>
            <a:off x="641958" y="6513673"/>
            <a:ext cx="10774325" cy="153888"/>
          </a:xfrm>
          <a:prstGeom prst="rect">
            <a:avLst/>
          </a:prstGeom>
          <a:noFill/>
        </p:spPr>
        <p:txBody>
          <a:bodyPr wrap="square" lIns="0" tIns="0" rIns="0" bIns="0" rtlCol="0" anchor="b">
            <a:spAutoFit/>
          </a:bodyPr>
          <a:lstStyle/>
          <a:p>
            <a:pPr marL="0" marR="0" lvl="0" indent="0" algn="l" defTabSz="914400" rtl="0" eaLnBrk="1" fontAlgn="auto" latinLnBrk="0" hangingPunct="1">
              <a:lnSpc>
                <a:spcPct val="100000"/>
              </a:lnSpc>
              <a:spcBef>
                <a:spcPts val="20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a:ea typeface="+mn-ea"/>
                <a:cs typeface="+mn-cs"/>
              </a:rPr>
              <a:t>* Declarative = prompts handled by Microsoft 365 Copilot; Custom-engine = prompts handled by custom AI engine (i.e., orchestrator and foundation models)</a:t>
            </a:r>
          </a:p>
        </p:txBody>
      </p:sp>
      <p:sp>
        <p:nvSpPr>
          <p:cNvPr id="61" name="TextBox 60">
            <a:extLst>
              <a:ext uri="{FF2B5EF4-FFF2-40B4-BE49-F238E27FC236}">
                <a16:creationId xmlns:a16="http://schemas.microsoft.com/office/drawing/2014/main" id="{867DBD36-5588-D4E5-624C-33D3DA4E4CE4}"/>
              </a:ext>
            </a:extLst>
          </p:cNvPr>
          <p:cNvSpPr txBox="1">
            <a:spLocks/>
          </p:cNvSpPr>
          <p:nvPr/>
        </p:nvSpPr>
        <p:spPr>
          <a:xfrm>
            <a:off x="641958" y="5589173"/>
            <a:ext cx="9805035" cy="430887"/>
          </a:xfrm>
          <a:prstGeom prst="rect">
            <a:avLst/>
          </a:prstGeom>
          <a:noFill/>
        </p:spPr>
        <p:txBody>
          <a:bodyPr wrap="square" lIns="0" tIns="0" rIns="0" bIns="0" anchor="t">
            <a:spAutoFit/>
          </a:bodyPr>
          <a:lstStyle/>
          <a:p>
            <a:pPr marL="0" marR="0" lvl="0" indent="0" defTabSz="914400" rtl="0" eaLnBrk="1" fontAlgn="auto" latinLnBrk="0" hangingPunct="1">
              <a:lnSpc>
                <a:spcPct val="100000"/>
              </a:lnSpc>
              <a:spcBef>
                <a:spcPts val="0"/>
              </a:spcBef>
              <a:spcAft>
                <a:spcPts val="1200"/>
              </a:spcAft>
              <a:buClrTx/>
              <a:buSzTx/>
              <a:buFontTx/>
              <a:buNone/>
              <a:tabLst/>
              <a:defRPr/>
            </a:pPr>
            <a:r>
              <a:rPr kumimoji="0" lang="en-US" sz="1400" b="0" i="0" u="none" strike="noStrike" kern="1200" cap="none" spc="0" normalizeH="0" baseline="0" noProof="0">
                <a:ln>
                  <a:noFill/>
                </a:ln>
                <a:solidFill>
                  <a:srgbClr val="000000"/>
                </a:solidFill>
                <a:effectLst/>
                <a:uLnTx/>
                <a:uFillTx/>
                <a:ea typeface="+mn-ea"/>
                <a:cs typeface="+mn-cs"/>
              </a:rPr>
              <a:t>Agents can perform different functions and access different sources of data, including the public web, work data in the Microsoft Graph (SharePoint, OneDrive etc.), and data stored in other business apps and tools.</a:t>
            </a:r>
          </a:p>
        </p:txBody>
      </p:sp>
    </p:spTree>
    <p:extLst>
      <p:ext uri="{BB962C8B-B14F-4D97-AF65-F5344CB8AC3E}">
        <p14:creationId xmlns:p14="http://schemas.microsoft.com/office/powerpoint/2010/main" val="120980340"/>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9539CC-015B-8E83-F58D-EA0757B3BA97}"/>
            </a:ext>
          </a:extLst>
        </p:cNvPr>
        <p:cNvGrpSpPr/>
        <p:nvPr/>
      </p:nvGrpSpPr>
      <p:grpSpPr>
        <a:xfrm>
          <a:off x="0" y="0"/>
          <a:ext cx="0" cy="0"/>
          <a:chOff x="0" y="0"/>
          <a:chExt cx="0" cy="0"/>
        </a:xfrm>
      </p:grpSpPr>
      <p:sp>
        <p:nvSpPr>
          <p:cNvPr id="14" name="Rectangle 13">
            <a:extLst>
              <a:ext uri="{FF2B5EF4-FFF2-40B4-BE49-F238E27FC236}">
                <a16:creationId xmlns:a16="http://schemas.microsoft.com/office/drawing/2014/main" id="{CA66C61B-A4BA-7458-CBDC-0EB95748A4EB}"/>
              </a:ext>
              <a:ext uri="{C183D7F6-B498-43B3-948B-1728B52AA6E4}">
                <adec:decorative xmlns:adec="http://schemas.microsoft.com/office/drawing/2017/decorative" val="1"/>
              </a:ext>
            </a:extLst>
          </p:cNvPr>
          <p:cNvSpPr/>
          <p:nvPr/>
        </p:nvSpPr>
        <p:spPr>
          <a:xfrm>
            <a:off x="0" y="0"/>
            <a:ext cx="12192000" cy="1181099"/>
          </a:xfrm>
          <a:prstGeom prst="rect">
            <a:avLst/>
          </a:prstGeom>
          <a:gradFill flip="none" rotWithShape="1">
            <a:gsLst>
              <a:gs pos="40000">
                <a:srgbClr val="0078D4">
                  <a:alpha val="50000"/>
                </a:srgbClr>
              </a:gs>
              <a:gs pos="100000">
                <a:srgbClr val="C53FCC">
                  <a:alpha val="50000"/>
                </a:srgbClr>
              </a:gs>
            </a:gsLst>
            <a:lin ang="282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15" name="Rectangle 14">
            <a:extLst>
              <a:ext uri="{FF2B5EF4-FFF2-40B4-BE49-F238E27FC236}">
                <a16:creationId xmlns:a16="http://schemas.microsoft.com/office/drawing/2014/main" id="{1DAE3008-DF02-A4B2-5F3A-B16085DADDE8}"/>
              </a:ext>
              <a:ext uri="{C183D7F6-B498-43B3-948B-1728B52AA6E4}">
                <adec:decorative xmlns:adec="http://schemas.microsoft.com/office/drawing/2017/decorative" val="1"/>
              </a:ext>
            </a:extLst>
          </p:cNvPr>
          <p:cNvSpPr/>
          <p:nvPr/>
        </p:nvSpPr>
        <p:spPr>
          <a:xfrm>
            <a:off x="0" y="118110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 name="Title 1">
            <a:extLst>
              <a:ext uri="{FF2B5EF4-FFF2-40B4-BE49-F238E27FC236}">
                <a16:creationId xmlns:a16="http://schemas.microsoft.com/office/drawing/2014/main" id="{BFD5586C-0F46-EC18-5CC7-A5ECB5D81785}"/>
              </a:ext>
            </a:extLst>
          </p:cNvPr>
          <p:cNvSpPr>
            <a:spLocks noGrp="1"/>
          </p:cNvSpPr>
          <p:nvPr>
            <p:ph type="title"/>
          </p:nvPr>
        </p:nvSpPr>
        <p:spPr>
          <a:xfrm>
            <a:off x="397763" y="344327"/>
            <a:ext cx="11018520" cy="492443"/>
          </a:xfrm>
        </p:spPr>
        <p:txBody>
          <a:bodyPr>
            <a:noAutofit/>
          </a:bodyPr>
          <a:lstStyle/>
          <a:p>
            <a:r>
              <a:rPr lang="en-US">
                <a:ea typeface="+mj-ea"/>
                <a:cs typeface="+mj-cs"/>
              </a:rPr>
              <a:t>Build your own agents to meet your needs</a:t>
            </a:r>
          </a:p>
        </p:txBody>
      </p:sp>
      <p:graphicFrame>
        <p:nvGraphicFramePr>
          <p:cNvPr id="3" name="Table 2">
            <a:extLst>
              <a:ext uri="{FF2B5EF4-FFF2-40B4-BE49-F238E27FC236}">
                <a16:creationId xmlns:a16="http://schemas.microsoft.com/office/drawing/2014/main" id="{01E628D0-B8AE-50AA-5DF6-76A3D903968D}"/>
              </a:ext>
            </a:extLst>
          </p:cNvPr>
          <p:cNvGraphicFramePr>
            <a:graphicFrameLocks noGrp="1"/>
          </p:cNvGraphicFramePr>
          <p:nvPr>
            <p:extLst>
              <p:ext uri="{D42A27DB-BD31-4B8C-83A1-F6EECF244321}">
                <p14:modId xmlns:p14="http://schemas.microsoft.com/office/powerpoint/2010/main" val="1506352093"/>
              </p:ext>
            </p:extLst>
          </p:nvPr>
        </p:nvGraphicFramePr>
        <p:xfrm>
          <a:off x="0" y="1246054"/>
          <a:ext cx="12192000" cy="5436143"/>
        </p:xfrm>
        <a:graphic>
          <a:graphicData uri="http://schemas.openxmlformats.org/drawingml/2006/table">
            <a:tbl>
              <a:tblPr firstRow="1" firstCol="1"/>
              <a:tblGrid>
                <a:gridCol w="1572127">
                  <a:extLst>
                    <a:ext uri="{9D8B030D-6E8A-4147-A177-3AD203B41FA5}">
                      <a16:colId xmlns:a16="http://schemas.microsoft.com/office/drawing/2014/main" val="1822675625"/>
                    </a:ext>
                  </a:extLst>
                </a:gridCol>
                <a:gridCol w="2974343">
                  <a:extLst>
                    <a:ext uri="{9D8B030D-6E8A-4147-A177-3AD203B41FA5}">
                      <a16:colId xmlns:a16="http://schemas.microsoft.com/office/drawing/2014/main" val="451069461"/>
                    </a:ext>
                  </a:extLst>
                </a:gridCol>
                <a:gridCol w="3645749">
                  <a:extLst>
                    <a:ext uri="{9D8B030D-6E8A-4147-A177-3AD203B41FA5}">
                      <a16:colId xmlns:a16="http://schemas.microsoft.com/office/drawing/2014/main" val="1882435215"/>
                    </a:ext>
                  </a:extLst>
                </a:gridCol>
                <a:gridCol w="3999781">
                  <a:extLst>
                    <a:ext uri="{9D8B030D-6E8A-4147-A177-3AD203B41FA5}">
                      <a16:colId xmlns:a16="http://schemas.microsoft.com/office/drawing/2014/main" val="3045309764"/>
                    </a:ext>
                  </a:extLst>
                </a:gridCol>
              </a:tblGrid>
              <a:tr h="275261">
                <a:tc>
                  <a:txBody>
                    <a:bodyPr/>
                    <a:lstStyle/>
                    <a:p>
                      <a:pPr marL="0" lvl="0" algn="l" defTabSz="457200" rtl="0" eaLnBrk="1" latinLnBrk="0" hangingPunct="1">
                        <a:lnSpc>
                          <a:spcPct val="100000"/>
                        </a:lnSpc>
                        <a:spcBef>
                          <a:spcPts val="300"/>
                        </a:spcBef>
                        <a:spcAft>
                          <a:spcPts val="0"/>
                        </a:spcAft>
                        <a:buNone/>
                      </a:pPr>
                      <a:endParaRPr lang="en-US" sz="1200" kern="1200" spc="0">
                        <a:solidFill>
                          <a:schemeClr val="tx1"/>
                        </a:solidFill>
                        <a:latin typeface="+mj-lt"/>
                        <a:ea typeface="+mn-ea"/>
                        <a:cs typeface="Segoe Sans Display Semibold"/>
                      </a:endParaRPr>
                    </a:p>
                  </a:txBody>
                  <a:tcPr marR="182880"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eaLnBrk="1" fontAlgn="auto" latinLnBrk="0" hangingPunct="1">
                        <a:lnSpc>
                          <a:spcPct val="100000"/>
                        </a:lnSpc>
                        <a:spcBef>
                          <a:spcPts val="300"/>
                        </a:spcBef>
                        <a:spcAft>
                          <a:spcPts val="0"/>
                        </a:spcAft>
                        <a:buClrTx/>
                        <a:buSzTx/>
                        <a:buFont typeface="Wingdings" panose="05000000000000000000" pitchFamily="2" charset="2"/>
                        <a:buNone/>
                      </a:pPr>
                      <a:r>
                        <a:rPr lang="en-US" sz="1200" b="0" kern="1200" spc="0" noProof="0">
                          <a:solidFill>
                            <a:schemeClr val="bg1"/>
                          </a:solidFill>
                          <a:latin typeface="+mj-lt"/>
                          <a:ea typeface="+mn-ea"/>
                          <a:cs typeface="+mn-cs"/>
                        </a:rPr>
                        <a:t>Agent builder in Copilot Chat</a:t>
                      </a:r>
                    </a:p>
                  </a:txBody>
                  <a:tcPr marR="18288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457200" rtl="0" eaLnBrk="1" fontAlgn="auto" latinLnBrk="0" hangingPunct="1">
                        <a:lnSpc>
                          <a:spcPct val="100000"/>
                        </a:lnSpc>
                        <a:spcBef>
                          <a:spcPts val="300"/>
                        </a:spcBef>
                        <a:spcAft>
                          <a:spcPts val="0"/>
                        </a:spcAft>
                        <a:buClrTx/>
                        <a:buSzTx/>
                        <a:buFont typeface="Wingdings" panose="05000000000000000000" pitchFamily="2" charset="2"/>
                        <a:buNone/>
                        <a:tabLst/>
                        <a:defRPr/>
                      </a:pPr>
                      <a:r>
                        <a:rPr lang="en-US" sz="1200" b="0" kern="1200" spc="0" noProof="0">
                          <a:solidFill>
                            <a:schemeClr val="bg1"/>
                          </a:solidFill>
                          <a:latin typeface="+mj-lt"/>
                          <a:ea typeface="+mj-ea"/>
                          <a:cs typeface="+mj-cs"/>
                        </a:rPr>
                        <a:t>Agent builder in SharePoint</a:t>
                      </a:r>
                    </a:p>
                  </a:txBody>
                  <a:tcPr marR="182880" anchor="ctr">
                    <a:lnL w="635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115DBA"/>
                    </a:solidFill>
                  </a:tcPr>
                </a:tc>
                <a:tc>
                  <a:txBody>
                    <a:bodyPr/>
                    <a:lstStyle/>
                    <a:p>
                      <a:pPr marL="0" marR="0" lvl="0" indent="0" algn="l" rtl="0" eaLnBrk="1" fontAlgn="auto" latinLnBrk="0" hangingPunct="1">
                        <a:lnSpc>
                          <a:spcPct val="100000"/>
                        </a:lnSpc>
                        <a:spcBef>
                          <a:spcPts val="300"/>
                        </a:spcBef>
                        <a:spcAft>
                          <a:spcPts val="0"/>
                        </a:spcAft>
                        <a:buClrTx/>
                        <a:buSzTx/>
                        <a:buFont typeface="Wingdings" panose="05000000000000000000" pitchFamily="2" charset="2"/>
                        <a:buNone/>
                      </a:pPr>
                      <a:r>
                        <a:rPr lang="en-US" sz="1200" b="0" kern="1200" spc="0" noProof="0">
                          <a:solidFill>
                            <a:schemeClr val="bg1"/>
                          </a:solidFill>
                          <a:latin typeface="+mj-lt"/>
                          <a:ea typeface="+mj-ea"/>
                          <a:cs typeface="+mj-cs"/>
                        </a:rPr>
                        <a:t>Copilot Studio (requires Copilot Studio License)</a:t>
                      </a:r>
                    </a:p>
                  </a:txBody>
                  <a:tcPr marR="182880" anchor="ctr">
                    <a:lnL w="635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4266626707"/>
                  </a:ext>
                </a:extLst>
              </a:tr>
              <a:tr h="209724">
                <a:tc>
                  <a:txBody>
                    <a:bodyPr/>
                    <a:lstStyle/>
                    <a:p>
                      <a:pPr lvl="0" algn="l">
                        <a:lnSpc>
                          <a:spcPct val="100000"/>
                        </a:lnSpc>
                        <a:spcBef>
                          <a:spcPts val="300"/>
                        </a:spcBef>
                        <a:spcAft>
                          <a:spcPts val="0"/>
                        </a:spcAft>
                        <a:buNone/>
                      </a:pPr>
                      <a:r>
                        <a:rPr lang="en-US" sz="900" b="0" i="0" kern="1200" spc="0">
                          <a:solidFill>
                            <a:schemeClr val="tx1"/>
                          </a:solidFill>
                          <a:latin typeface="+mj-lt"/>
                          <a:ea typeface="+mj-ea"/>
                          <a:cs typeface="+mj-cs"/>
                        </a:rPr>
                        <a:t>Target audience</a:t>
                      </a:r>
                    </a:p>
                  </a:txBody>
                  <a:tcPr marR="182880" anchor="ctr">
                    <a:lnL w="1270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200"/>
                        </a:spcBef>
                        <a:spcAft>
                          <a:spcPts val="0"/>
                        </a:spcAft>
                        <a:buClrTx/>
                        <a:buSzTx/>
                        <a:buFont typeface="Wingdings" panose="05000000000000000000" pitchFamily="2" charset="2"/>
                        <a:buNone/>
                        <a:tabLst/>
                        <a:defRPr/>
                      </a:pPr>
                      <a:r>
                        <a:rPr lang="en-US" sz="900" kern="1200" spc="0" noProof="0" dirty="0">
                          <a:solidFill>
                            <a:schemeClr val="tx1"/>
                          </a:solidFill>
                          <a:latin typeface="+mn-lt"/>
                          <a:ea typeface="+mn-ea"/>
                          <a:cs typeface="+mn-cs"/>
                        </a:rPr>
                        <a:t>Business user, IT</a:t>
                      </a:r>
                    </a:p>
                  </a:txBody>
                  <a:tcPr marR="18288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200"/>
                        </a:spcBef>
                        <a:spcAft>
                          <a:spcPts val="0"/>
                        </a:spcAft>
                        <a:buClrTx/>
                        <a:buSzTx/>
                        <a:buFont typeface="Wingdings" panose="05000000000000000000" pitchFamily="2" charset="2"/>
                        <a:buNone/>
                        <a:tabLst/>
                        <a:defRPr/>
                      </a:pPr>
                      <a:r>
                        <a:rPr lang="en-US" sz="900" kern="1200" spc="0" noProof="0" dirty="0">
                          <a:solidFill>
                            <a:schemeClr val="tx1"/>
                          </a:solidFill>
                          <a:latin typeface="+mn-lt"/>
                          <a:ea typeface="+mn-ea"/>
                          <a:cs typeface="+mn-cs"/>
                        </a:rPr>
                        <a:t>Business user, IT</a:t>
                      </a:r>
                    </a:p>
                  </a:txBody>
                  <a:tcPr marR="18288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eaLnBrk="1" fontAlgn="auto" latinLnBrk="0" hangingPunct="1">
                        <a:lnSpc>
                          <a:spcPct val="100000"/>
                        </a:lnSpc>
                        <a:spcBef>
                          <a:spcPts val="200"/>
                        </a:spcBef>
                        <a:spcAft>
                          <a:spcPts val="0"/>
                        </a:spcAft>
                        <a:buClrTx/>
                        <a:buSzTx/>
                        <a:buFont typeface="Wingdings" panose="05000000000000000000" pitchFamily="2" charset="2"/>
                        <a:buNone/>
                      </a:pPr>
                      <a:r>
                        <a:rPr lang="en-US" sz="900" kern="1200" spc="0">
                          <a:solidFill>
                            <a:schemeClr val="tx1"/>
                          </a:solidFill>
                          <a:latin typeface="+mn-lt"/>
                          <a:ea typeface="+mn-ea"/>
                          <a:cs typeface="+mn-cs"/>
                        </a:rPr>
                        <a:t>IT</a:t>
                      </a:r>
                    </a:p>
                  </a:txBody>
                  <a:tcPr marR="182880"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53142375"/>
                  </a:ext>
                </a:extLst>
              </a:tr>
              <a:tr h="458767">
                <a:tc>
                  <a:txBody>
                    <a:bodyPr/>
                    <a:lstStyle/>
                    <a:p>
                      <a:pPr lvl="0" algn="l">
                        <a:lnSpc>
                          <a:spcPct val="100000"/>
                        </a:lnSpc>
                        <a:spcBef>
                          <a:spcPts val="300"/>
                        </a:spcBef>
                        <a:spcAft>
                          <a:spcPts val="0"/>
                        </a:spcAft>
                        <a:buNone/>
                      </a:pPr>
                      <a:r>
                        <a:rPr lang="en-US" sz="900" b="0" i="0" spc="0">
                          <a:solidFill>
                            <a:schemeClr val="tx1"/>
                          </a:solidFill>
                          <a:latin typeface="+mj-lt"/>
                          <a:ea typeface="+mj-ea"/>
                          <a:cs typeface="+mj-cs"/>
                        </a:rPr>
                        <a:t>When to use?</a:t>
                      </a:r>
                    </a:p>
                  </a:txBody>
                  <a:tcPr marR="182880" anchor="ctr">
                    <a:lnL w="1270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eaLnBrk="1" fontAlgn="auto" latinLnBrk="0" hangingPunct="1">
                        <a:lnSpc>
                          <a:spcPct val="100000"/>
                        </a:lnSpc>
                        <a:spcBef>
                          <a:spcPts val="200"/>
                        </a:spcBef>
                        <a:spcAft>
                          <a:spcPts val="0"/>
                        </a:spcAft>
                        <a:buClrTx/>
                        <a:buSzTx/>
                        <a:buFontTx/>
                        <a:buNone/>
                      </a:pPr>
                      <a:r>
                        <a:rPr lang="en-US" sz="900" kern="1200" spc="0" dirty="0">
                          <a:solidFill>
                            <a:schemeClr val="tx1"/>
                          </a:solidFill>
                          <a:latin typeface="+mn-lt"/>
                          <a:ea typeface="+mn-ea"/>
                          <a:cs typeface="+mn-cs"/>
                        </a:rPr>
                        <a:t>Simple option to query organizational knowledge and general web content from within Copilot Chat</a:t>
                      </a:r>
                    </a:p>
                  </a:txBody>
                  <a:tcPr marR="18288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lvl="0" indent="0" algn="l" rtl="0" eaLnBrk="1" latinLnBrk="0" hangingPunct="1">
                        <a:lnSpc>
                          <a:spcPct val="100000"/>
                        </a:lnSpc>
                        <a:spcBef>
                          <a:spcPts val="200"/>
                        </a:spcBef>
                        <a:spcAft>
                          <a:spcPts val="0"/>
                        </a:spcAft>
                        <a:buNone/>
                      </a:pPr>
                      <a:r>
                        <a:rPr lang="en-US" sz="900" kern="1200" spc="0" dirty="0">
                          <a:solidFill>
                            <a:schemeClr val="tx1"/>
                          </a:solidFill>
                          <a:latin typeface="+mn-lt"/>
                          <a:ea typeface="+mn-ea"/>
                          <a:cs typeface="+mn-cs"/>
                        </a:rPr>
                        <a:t>Simple option to query content from a specific SharePoint site, folder, or from specific files within SharePoint or Teams chats</a:t>
                      </a:r>
                    </a:p>
                  </a:txBody>
                  <a:tcPr marR="18288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lvl="0" indent="0" algn="l" rtl="0" eaLnBrk="1" latinLnBrk="0" hangingPunct="1">
                        <a:lnSpc>
                          <a:spcPct val="100000"/>
                        </a:lnSpc>
                        <a:spcBef>
                          <a:spcPts val="200"/>
                        </a:spcBef>
                        <a:spcAft>
                          <a:spcPts val="0"/>
                        </a:spcAft>
                        <a:buNone/>
                      </a:pPr>
                      <a:r>
                        <a:rPr lang="en-US" sz="900" kern="1200" spc="0" dirty="0">
                          <a:solidFill>
                            <a:schemeClr val="tx1"/>
                          </a:solidFill>
                          <a:latin typeface="+mn-lt"/>
                          <a:ea typeface="+mn-ea"/>
                          <a:cs typeface="+mn-cs"/>
                        </a:rPr>
                        <a:t>Powerful option to retrieve knowledge and perform tasks using a variety of data sources with many deployment options</a:t>
                      </a:r>
                    </a:p>
                  </a:txBody>
                  <a:tcPr marR="182880"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42547989"/>
                  </a:ext>
                </a:extLst>
              </a:tr>
              <a:tr h="715271">
                <a:tc>
                  <a:txBody>
                    <a:bodyPr/>
                    <a:lstStyle/>
                    <a:p>
                      <a:pPr lvl="0" algn="l">
                        <a:lnSpc>
                          <a:spcPct val="100000"/>
                        </a:lnSpc>
                        <a:spcBef>
                          <a:spcPts val="300"/>
                        </a:spcBef>
                        <a:spcAft>
                          <a:spcPts val="0"/>
                        </a:spcAft>
                        <a:buNone/>
                      </a:pPr>
                      <a:r>
                        <a:rPr lang="en-US" sz="900" b="0" i="0" spc="0">
                          <a:solidFill>
                            <a:schemeClr val="tx1"/>
                          </a:solidFill>
                          <a:latin typeface="+mj-lt"/>
                          <a:ea typeface="+mj-ea"/>
                          <a:cs typeface="+mj-cs"/>
                        </a:rPr>
                        <a:t>Who can build?</a:t>
                      </a:r>
                    </a:p>
                  </a:txBody>
                  <a:tcPr marR="182880" anchor="ctr">
                    <a:lnL w="1270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37795" marR="0" lvl="0" indent="-137795" algn="l" rtl="0" eaLnBrk="1" fontAlgn="auto" latinLnBrk="0" hangingPunct="1">
                        <a:lnSpc>
                          <a:spcPct val="100000"/>
                        </a:lnSpc>
                        <a:spcBef>
                          <a:spcPts val="200"/>
                        </a:spcBef>
                        <a:spcAft>
                          <a:spcPts val="0"/>
                        </a:spcAft>
                        <a:buClrTx/>
                        <a:buSzTx/>
                        <a:buFont typeface="Arial" panose="020B0604020202020204" pitchFamily="34" charset="0"/>
                        <a:buChar char="•"/>
                      </a:pPr>
                      <a:r>
                        <a:rPr lang="en-US" sz="900" b="0" i="0" kern="1200" spc="0">
                          <a:solidFill>
                            <a:schemeClr val="tx1"/>
                          </a:solidFill>
                          <a:latin typeface="+mn-lt"/>
                          <a:ea typeface="+mn-ea"/>
                          <a:cs typeface="+mn-cs"/>
                        </a:rPr>
                        <a:t>Anyone with access to Copilot Chat </a:t>
                      </a:r>
                      <a:r>
                        <a:rPr lang="en-US" sz="900" b="0" i="0" u="none" strike="noStrike" kern="1200" spc="0" noProof="0">
                          <a:solidFill>
                            <a:schemeClr val="tx1"/>
                          </a:solidFill>
                          <a:latin typeface="Segoe Sans Display"/>
                        </a:rPr>
                        <a:t>if the tenant has enabled pay as you go for Copilot Studio</a:t>
                      </a:r>
                    </a:p>
                    <a:p>
                      <a:pPr marL="137795" marR="0" lvl="0" indent="-137795" algn="l">
                        <a:lnSpc>
                          <a:spcPct val="100000"/>
                        </a:lnSpc>
                        <a:spcBef>
                          <a:spcPts val="200"/>
                        </a:spcBef>
                        <a:spcAft>
                          <a:spcPts val="0"/>
                        </a:spcAft>
                        <a:buClrTx/>
                        <a:buSzTx/>
                        <a:buFont typeface="Arial" panose="020B0604020202020204" pitchFamily="34" charset="0"/>
                        <a:buChar char="•"/>
                      </a:pPr>
                      <a:r>
                        <a:rPr lang="en-US" sz="900" b="0" i="0" u="none" strike="noStrike" kern="1200" spc="0" noProof="0">
                          <a:solidFill>
                            <a:schemeClr val="tx1"/>
                          </a:solidFill>
                          <a:latin typeface="Segoe Sans Display"/>
                        </a:rPr>
                        <a:t>Users with a Microsoft 365 Copilot license</a:t>
                      </a:r>
                    </a:p>
                  </a:txBody>
                  <a:tcPr marR="18288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37795" marR="0" lvl="0" indent="-137795" algn="l" defTabSz="914400" rtl="0" eaLnBrk="1" fontAlgn="auto" latinLnBrk="0" hangingPunct="1">
                        <a:lnSpc>
                          <a:spcPct val="100000"/>
                        </a:lnSpc>
                        <a:spcBef>
                          <a:spcPts val="200"/>
                        </a:spcBef>
                        <a:spcAft>
                          <a:spcPts val="0"/>
                        </a:spcAft>
                        <a:buClrTx/>
                        <a:buSzTx/>
                        <a:buFont typeface="Arial" panose="020B0604020202020204" pitchFamily="34" charset="0"/>
                        <a:buChar char="•"/>
                        <a:tabLst/>
                        <a:defRPr/>
                      </a:pPr>
                      <a:r>
                        <a:rPr lang="en-US" sz="900" b="0" i="0" kern="1200" spc="0">
                          <a:solidFill>
                            <a:schemeClr val="tx1"/>
                          </a:solidFill>
                          <a:latin typeface="+mn-lt"/>
                          <a:ea typeface="+mn-ea"/>
                          <a:cs typeface="+mn-cs"/>
                        </a:rPr>
                        <a:t>Anyone with access to SharePoint if the tenant has enabled pay as you go for SharePoint</a:t>
                      </a:r>
                    </a:p>
                    <a:p>
                      <a:pPr marL="137795" marR="0" lvl="0" indent="-137795" algn="l" defTabSz="914400" rtl="0" eaLnBrk="1" fontAlgn="auto" latinLnBrk="0" hangingPunct="1">
                        <a:lnSpc>
                          <a:spcPct val="100000"/>
                        </a:lnSpc>
                        <a:spcBef>
                          <a:spcPts val="200"/>
                        </a:spcBef>
                        <a:spcAft>
                          <a:spcPts val="0"/>
                        </a:spcAft>
                        <a:buClrTx/>
                        <a:buSzTx/>
                        <a:buFont typeface="Arial" panose="020B0604020202020204" pitchFamily="34" charset="0"/>
                        <a:buChar char="•"/>
                        <a:tabLst/>
                        <a:defRPr/>
                      </a:pPr>
                      <a:r>
                        <a:rPr lang="en-US" sz="900" b="0" i="0" kern="1200" spc="0">
                          <a:solidFill>
                            <a:schemeClr val="tx1"/>
                          </a:solidFill>
                          <a:latin typeface="+mn-lt"/>
                          <a:ea typeface="+mn-ea"/>
                          <a:cs typeface="+mn-cs"/>
                        </a:rPr>
                        <a:t>Users with a Microsoft 365 Copilot license</a:t>
                      </a:r>
                    </a:p>
                  </a:txBody>
                  <a:tcPr marR="18288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37795" marR="0" lvl="0" indent="-137795" algn="l" rtl="0" eaLnBrk="1" fontAlgn="auto" latinLnBrk="0" hangingPunct="1">
                        <a:lnSpc>
                          <a:spcPct val="100000"/>
                        </a:lnSpc>
                        <a:spcBef>
                          <a:spcPts val="200"/>
                        </a:spcBef>
                        <a:spcAft>
                          <a:spcPts val="0"/>
                        </a:spcAft>
                        <a:buClrTx/>
                        <a:buSzTx/>
                        <a:buFont typeface="Arial" panose="020B0604020202020204" pitchFamily="34" charset="0"/>
                        <a:buChar char="•"/>
                      </a:pPr>
                      <a:r>
                        <a:rPr lang="en-US" sz="900" b="0" i="0" kern="1200" spc="0">
                          <a:solidFill>
                            <a:schemeClr val="tx1"/>
                          </a:solidFill>
                          <a:latin typeface="+mn-lt"/>
                          <a:ea typeface="+mn-ea"/>
                          <a:cs typeface="+mn-cs"/>
                        </a:rPr>
                        <a:t>Users with a Microsoft 365 Copilot license or Copilot Studio user license</a:t>
                      </a:r>
                    </a:p>
                  </a:txBody>
                  <a:tcPr marR="182880"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34444918"/>
                  </a:ext>
                </a:extLst>
              </a:tr>
              <a:tr h="495931">
                <a:tc>
                  <a:txBody>
                    <a:bodyPr/>
                    <a:lstStyle/>
                    <a:p>
                      <a:pPr lvl="0" algn="l">
                        <a:lnSpc>
                          <a:spcPct val="100000"/>
                        </a:lnSpc>
                        <a:spcBef>
                          <a:spcPts val="300"/>
                        </a:spcBef>
                        <a:spcAft>
                          <a:spcPts val="0"/>
                        </a:spcAft>
                        <a:buNone/>
                      </a:pPr>
                      <a:r>
                        <a:rPr lang="en-US" sz="900" b="0" i="0" spc="0">
                          <a:solidFill>
                            <a:schemeClr val="tx1"/>
                          </a:solidFill>
                          <a:latin typeface="+mj-lt"/>
                          <a:ea typeface="+mj-ea"/>
                          <a:cs typeface="+mj-cs"/>
                        </a:rPr>
                        <a:t>Agent complexity </a:t>
                      </a:r>
                    </a:p>
                  </a:txBody>
                  <a:tcPr marR="182880" anchor="ctr">
                    <a:lnL w="1270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rtl="0" eaLnBrk="1" fontAlgn="auto" latinLnBrk="0" hangingPunct="1">
                        <a:lnSpc>
                          <a:spcPct val="100000"/>
                        </a:lnSpc>
                        <a:spcBef>
                          <a:spcPts val="200"/>
                        </a:spcBef>
                        <a:spcAft>
                          <a:spcPts val="0"/>
                        </a:spcAft>
                        <a:buClrTx/>
                        <a:buSzTx/>
                        <a:buFont typeface="Arial" panose="020B0604020202020204" pitchFamily="34" charset="0"/>
                        <a:buChar char="•"/>
                      </a:pPr>
                      <a:r>
                        <a:rPr lang="en-US" sz="900" b="0" i="0" kern="1200" spc="0">
                          <a:solidFill>
                            <a:schemeClr val="tx1"/>
                          </a:solidFill>
                          <a:latin typeface="+mn-lt"/>
                          <a:ea typeface="+mn-ea"/>
                          <a:cs typeface="+mn-cs"/>
                        </a:rPr>
                        <a:t>Search and retrieval</a:t>
                      </a:r>
                    </a:p>
                  </a:txBody>
                  <a:tcPr marR="18288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37795" marR="0" lvl="0" indent="-137795" algn="l" defTabSz="914400" rtl="0" eaLnBrk="1" fontAlgn="auto" latinLnBrk="0" hangingPunct="1">
                        <a:lnSpc>
                          <a:spcPct val="100000"/>
                        </a:lnSpc>
                        <a:spcBef>
                          <a:spcPts val="200"/>
                        </a:spcBef>
                        <a:spcAft>
                          <a:spcPts val="0"/>
                        </a:spcAft>
                        <a:buClrTx/>
                        <a:buSzTx/>
                        <a:buFont typeface="Arial" panose="020B0604020202020204" pitchFamily="34" charset="0"/>
                        <a:buChar char="•"/>
                        <a:tabLst/>
                        <a:defRPr/>
                      </a:pPr>
                      <a:r>
                        <a:rPr lang="en-US" sz="900" b="0" i="0" kern="1200" spc="0">
                          <a:solidFill>
                            <a:schemeClr val="tx1"/>
                          </a:solidFill>
                          <a:latin typeface="+mn-lt"/>
                          <a:ea typeface="+mn-ea"/>
                          <a:cs typeface="+mn-cs"/>
                        </a:rPr>
                        <a:t>Search and retrieval</a:t>
                      </a:r>
                    </a:p>
                  </a:txBody>
                  <a:tcPr marR="18288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32742" rtl="0" eaLnBrk="1" fontAlgn="auto" latinLnBrk="0" hangingPunct="1">
                        <a:lnSpc>
                          <a:spcPct val="100000"/>
                        </a:lnSpc>
                        <a:spcBef>
                          <a:spcPts val="200"/>
                        </a:spcBef>
                        <a:spcAft>
                          <a:spcPts val="0"/>
                        </a:spcAft>
                        <a:buClrTx/>
                        <a:buSzTx/>
                        <a:buFont typeface="Arial" panose="020B0604020202020204" pitchFamily="34" charset="0"/>
                        <a:buChar char="•"/>
                        <a:tabLst/>
                        <a:defRPr/>
                      </a:pPr>
                      <a:r>
                        <a:rPr lang="en-US" sz="900" b="0" i="0" kern="1200" spc="0">
                          <a:solidFill>
                            <a:schemeClr val="tx1"/>
                          </a:solidFill>
                          <a:latin typeface="+mn-lt"/>
                          <a:ea typeface="+mn-ea"/>
                          <a:cs typeface="+mn-cs"/>
                        </a:rPr>
                        <a:t>Search and retrieval</a:t>
                      </a:r>
                    </a:p>
                    <a:p>
                      <a:pPr marL="171450" marR="0" lvl="0" indent="-171450" algn="l" rtl="0" eaLnBrk="1" fontAlgn="auto" latinLnBrk="0" hangingPunct="1">
                        <a:lnSpc>
                          <a:spcPct val="100000"/>
                        </a:lnSpc>
                        <a:spcBef>
                          <a:spcPts val="200"/>
                        </a:spcBef>
                        <a:spcAft>
                          <a:spcPts val="0"/>
                        </a:spcAft>
                        <a:buClrTx/>
                        <a:buSzTx/>
                        <a:buFont typeface="Arial" panose="020B0604020202020204" pitchFamily="34" charset="0"/>
                        <a:buChar char="•"/>
                      </a:pPr>
                      <a:r>
                        <a:rPr lang="en-US" sz="900" b="0" i="0" kern="1200" spc="0">
                          <a:solidFill>
                            <a:schemeClr val="tx1"/>
                          </a:solidFill>
                          <a:latin typeface="+mn-lt"/>
                          <a:ea typeface="+mn-ea"/>
                          <a:cs typeface="+mn-cs"/>
                        </a:rPr>
                        <a:t>Task based</a:t>
                      </a:r>
                    </a:p>
                    <a:p>
                      <a:pPr marL="171450" marR="0" lvl="0" indent="-171450" algn="l" rtl="0" eaLnBrk="1" fontAlgn="auto" latinLnBrk="0" hangingPunct="1">
                        <a:lnSpc>
                          <a:spcPct val="100000"/>
                        </a:lnSpc>
                        <a:spcBef>
                          <a:spcPts val="200"/>
                        </a:spcBef>
                        <a:spcAft>
                          <a:spcPts val="0"/>
                        </a:spcAft>
                        <a:buClrTx/>
                        <a:buSzTx/>
                        <a:buFont typeface="Arial" panose="020B0604020202020204" pitchFamily="34" charset="0"/>
                        <a:buChar char="•"/>
                      </a:pPr>
                      <a:r>
                        <a:rPr lang="en-US" sz="900" b="0" i="0" kern="1200" spc="0">
                          <a:solidFill>
                            <a:schemeClr val="tx1"/>
                          </a:solidFill>
                          <a:latin typeface="+mn-lt"/>
                          <a:ea typeface="+mn-ea"/>
                          <a:cs typeface="+mn-cs"/>
                        </a:rPr>
                        <a:t>Autonomous</a:t>
                      </a:r>
                    </a:p>
                  </a:txBody>
                  <a:tcPr marR="182880"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06238334"/>
                  </a:ext>
                </a:extLst>
              </a:tr>
              <a:tr h="658001">
                <a:tc>
                  <a:txBody>
                    <a:bodyPr/>
                    <a:lstStyle/>
                    <a:p>
                      <a:pPr lvl="0" algn="l">
                        <a:lnSpc>
                          <a:spcPct val="100000"/>
                        </a:lnSpc>
                        <a:spcBef>
                          <a:spcPts val="300"/>
                        </a:spcBef>
                        <a:spcAft>
                          <a:spcPts val="0"/>
                        </a:spcAft>
                        <a:buNone/>
                      </a:pPr>
                      <a:r>
                        <a:rPr lang="en-US" sz="900" b="0" i="0" spc="0">
                          <a:solidFill>
                            <a:schemeClr val="tx1"/>
                          </a:solidFill>
                          <a:latin typeface="+mj-lt"/>
                          <a:ea typeface="+mj-ea"/>
                          <a:cs typeface="+mj-cs"/>
                        </a:rPr>
                        <a:t>Where users access?</a:t>
                      </a:r>
                    </a:p>
                  </a:txBody>
                  <a:tcPr marR="182880" anchor="ctr">
                    <a:lnL w="1270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37795" marR="0" lvl="0" indent="-137795" algn="l" defTabSz="914400" rtl="0" eaLnBrk="1" fontAlgn="auto" latinLnBrk="0" hangingPunct="1">
                        <a:lnSpc>
                          <a:spcPct val="100000"/>
                        </a:lnSpc>
                        <a:spcBef>
                          <a:spcPts val="200"/>
                        </a:spcBef>
                        <a:spcAft>
                          <a:spcPts val="0"/>
                        </a:spcAft>
                        <a:buClr>
                          <a:schemeClr val="tx1"/>
                        </a:buClr>
                        <a:buSzTx/>
                        <a:buFont typeface="Arial" panose="020B0604020202020204" pitchFamily="34" charset="0"/>
                        <a:buChar char="•"/>
                        <a:tabLst/>
                        <a:defRPr/>
                      </a:pPr>
                      <a:r>
                        <a:rPr lang="en-US" sz="900" kern="1200" spc="0" noProof="0">
                          <a:solidFill>
                            <a:schemeClr val="tx1"/>
                          </a:solidFill>
                          <a:latin typeface="+mn-lt"/>
                          <a:ea typeface="+mn-ea"/>
                          <a:cs typeface="+mn-cs"/>
                        </a:rPr>
                        <a:t>Copilot Chat (Microsoft 365 app and Teams)</a:t>
                      </a:r>
                    </a:p>
                    <a:p>
                      <a:pPr marL="137795" marR="0" lvl="0" indent="-137795" algn="l">
                        <a:lnSpc>
                          <a:spcPct val="100000"/>
                        </a:lnSpc>
                        <a:spcBef>
                          <a:spcPts val="200"/>
                        </a:spcBef>
                        <a:spcAft>
                          <a:spcPts val="0"/>
                        </a:spcAft>
                        <a:buClr>
                          <a:srgbClr val="091F2C"/>
                        </a:buClr>
                        <a:buSzTx/>
                        <a:buFont typeface="Arial" panose="020B0604020202020204" pitchFamily="34" charset="0"/>
                        <a:buChar char="•"/>
                      </a:pPr>
                      <a:r>
                        <a:rPr lang="en-US" sz="900" b="0" i="0" u="none" strike="noStrike" kern="1200" spc="0" noProof="0">
                          <a:solidFill>
                            <a:schemeClr val="tx1"/>
                          </a:solidFill>
                          <a:latin typeface="Segoe Sans Display"/>
                        </a:rPr>
                        <a:t>Copilot Studio</a:t>
                      </a:r>
                      <a:endParaRPr lang="en-US" sz="900" kern="1200" spc="0" noProof="0">
                        <a:solidFill>
                          <a:schemeClr val="tx1"/>
                        </a:solidFill>
                        <a:latin typeface="+mn-lt"/>
                        <a:ea typeface="+mn-ea"/>
                        <a:cs typeface="+mn-cs"/>
                      </a:endParaRPr>
                    </a:p>
                  </a:txBody>
                  <a:tcPr marR="18288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37795" marR="0" lvl="0" indent="-137795" algn="l" defTabSz="914400" rtl="0" eaLnBrk="1" fontAlgn="auto" latinLnBrk="0" hangingPunct="1">
                        <a:lnSpc>
                          <a:spcPct val="100000"/>
                        </a:lnSpc>
                        <a:spcBef>
                          <a:spcPts val="200"/>
                        </a:spcBef>
                        <a:spcAft>
                          <a:spcPts val="0"/>
                        </a:spcAft>
                        <a:buClrTx/>
                        <a:buSzTx/>
                        <a:buFont typeface="Arial" panose="020B0604020202020204" pitchFamily="34" charset="0"/>
                        <a:buChar char="•"/>
                        <a:tabLst/>
                        <a:defRPr/>
                      </a:pPr>
                      <a:r>
                        <a:rPr lang="en-US" sz="900" kern="1200" spc="0" noProof="0">
                          <a:solidFill>
                            <a:schemeClr val="tx1"/>
                          </a:solidFill>
                          <a:latin typeface="+mn-lt"/>
                          <a:ea typeface="+mn-ea"/>
                          <a:cs typeface="+mn-cs"/>
                        </a:rPr>
                        <a:t>SharePoint</a:t>
                      </a:r>
                    </a:p>
                    <a:p>
                      <a:pPr marL="137795" marR="0" lvl="0" indent="-137795" algn="l" defTabSz="914400" rtl="0" eaLnBrk="1" fontAlgn="auto" latinLnBrk="0" hangingPunct="1">
                        <a:lnSpc>
                          <a:spcPct val="100000"/>
                        </a:lnSpc>
                        <a:spcBef>
                          <a:spcPts val="200"/>
                        </a:spcBef>
                        <a:spcAft>
                          <a:spcPts val="0"/>
                        </a:spcAft>
                        <a:buClrTx/>
                        <a:buSzTx/>
                        <a:buFont typeface="Arial" panose="020B0604020202020204" pitchFamily="34" charset="0"/>
                        <a:buChar char="•"/>
                        <a:tabLst/>
                        <a:defRPr/>
                      </a:pPr>
                      <a:r>
                        <a:rPr lang="en-US" sz="900" kern="1200" spc="0" noProof="0">
                          <a:solidFill>
                            <a:schemeClr val="tx1"/>
                          </a:solidFill>
                          <a:latin typeface="+mn-lt"/>
                          <a:ea typeface="+mn-ea"/>
                          <a:cs typeface="+mn-cs"/>
                        </a:rPr>
                        <a:t>Teams Chat</a:t>
                      </a:r>
                    </a:p>
                  </a:txBody>
                  <a:tcPr marR="18288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37795" marR="0" lvl="0" indent="-137795" algn="l" defTabSz="914400" rtl="0" eaLnBrk="1" fontAlgn="auto" latinLnBrk="0" hangingPunct="1">
                        <a:lnSpc>
                          <a:spcPct val="100000"/>
                        </a:lnSpc>
                        <a:spcBef>
                          <a:spcPts val="200"/>
                        </a:spcBef>
                        <a:spcAft>
                          <a:spcPts val="0"/>
                        </a:spcAft>
                        <a:buClrTx/>
                        <a:buSzTx/>
                        <a:buFont typeface="Arial" panose="020B0604020202020204" pitchFamily="34" charset="0"/>
                        <a:buChar char="•"/>
                        <a:tabLst/>
                        <a:defRPr/>
                      </a:pPr>
                      <a:r>
                        <a:rPr lang="en-US" sz="900" kern="1200" spc="0" dirty="0">
                          <a:solidFill>
                            <a:schemeClr val="tx1"/>
                          </a:solidFill>
                          <a:latin typeface="+mn-lt"/>
                          <a:ea typeface="+mn-ea"/>
                          <a:cs typeface="+mn-cs"/>
                        </a:rPr>
                        <a:t>Teams</a:t>
                      </a:r>
                    </a:p>
                    <a:p>
                      <a:pPr marL="137795" marR="0" lvl="0" indent="-137795" algn="l" rtl="0" eaLnBrk="1" fontAlgn="auto" latinLnBrk="0" hangingPunct="1">
                        <a:lnSpc>
                          <a:spcPct val="100000"/>
                        </a:lnSpc>
                        <a:spcBef>
                          <a:spcPts val="200"/>
                        </a:spcBef>
                        <a:spcAft>
                          <a:spcPts val="0"/>
                        </a:spcAft>
                        <a:buClrTx/>
                        <a:buSzTx/>
                        <a:buFont typeface="Arial" panose="020B0604020202020204" pitchFamily="34" charset="0"/>
                        <a:buChar char="•"/>
                      </a:pPr>
                      <a:r>
                        <a:rPr lang="en-US" sz="900" kern="1200" spc="0" dirty="0">
                          <a:solidFill>
                            <a:schemeClr val="tx1"/>
                          </a:solidFill>
                          <a:latin typeface="+mn-lt"/>
                          <a:ea typeface="+mn-ea"/>
                          <a:cs typeface="+mn-cs"/>
                        </a:rPr>
                        <a:t>Copilot Chat (</a:t>
                      </a:r>
                      <a:r>
                        <a:rPr lang="en-US" sz="900" kern="1200" spc="0" noProof="0" dirty="0">
                          <a:solidFill>
                            <a:schemeClr val="tx1"/>
                          </a:solidFill>
                          <a:latin typeface="+mn-lt"/>
                          <a:ea typeface="+mn-ea"/>
                          <a:cs typeface="+mn-cs"/>
                        </a:rPr>
                        <a:t>Microsoft 365 Copilot app</a:t>
                      </a:r>
                      <a:r>
                        <a:rPr lang="en-US" sz="900" kern="1200" spc="0" dirty="0">
                          <a:solidFill>
                            <a:schemeClr val="tx1"/>
                          </a:solidFill>
                          <a:latin typeface="+mn-lt"/>
                          <a:ea typeface="+mn-ea"/>
                          <a:cs typeface="+mn-cs"/>
                        </a:rPr>
                        <a:t>, Teams, and Outlook)</a:t>
                      </a:r>
                    </a:p>
                    <a:p>
                      <a:pPr marL="137795" marR="0" lvl="0" indent="-137795" algn="l" defTabSz="914400" rtl="0" eaLnBrk="1" fontAlgn="auto" latinLnBrk="0" hangingPunct="1">
                        <a:lnSpc>
                          <a:spcPct val="100000"/>
                        </a:lnSpc>
                        <a:spcBef>
                          <a:spcPts val="200"/>
                        </a:spcBef>
                        <a:spcAft>
                          <a:spcPts val="0"/>
                        </a:spcAft>
                        <a:buClrTx/>
                        <a:buSzTx/>
                        <a:buFont typeface="Arial" panose="020B0604020202020204" pitchFamily="34" charset="0"/>
                        <a:buChar char="•"/>
                        <a:tabLst/>
                        <a:defRPr/>
                      </a:pPr>
                      <a:r>
                        <a:rPr lang="en-US" sz="900" kern="1200" spc="0" dirty="0">
                          <a:solidFill>
                            <a:schemeClr val="tx1"/>
                          </a:solidFill>
                          <a:latin typeface="+mn-lt"/>
                          <a:ea typeface="+mn-ea"/>
                          <a:cs typeface="+mn-cs"/>
                        </a:rPr>
                        <a:t>Websites</a:t>
                      </a:r>
                      <a:endParaRPr lang="en-US" sz="900" b="1" kern="1200" spc="0" dirty="0">
                        <a:solidFill>
                          <a:schemeClr val="accent4"/>
                        </a:solidFill>
                        <a:latin typeface="+mj-lt"/>
                        <a:ea typeface="+mj-ea"/>
                        <a:cs typeface="+mj-cs"/>
                      </a:endParaRPr>
                    </a:p>
                    <a:p>
                      <a:pPr marL="137795" marR="0" lvl="0" indent="-137795" algn="l" defTabSz="914400" rtl="0" eaLnBrk="1" fontAlgn="auto" latinLnBrk="0" hangingPunct="1">
                        <a:lnSpc>
                          <a:spcPct val="100000"/>
                        </a:lnSpc>
                        <a:spcBef>
                          <a:spcPts val="200"/>
                        </a:spcBef>
                        <a:spcAft>
                          <a:spcPts val="0"/>
                        </a:spcAft>
                        <a:buClrTx/>
                        <a:buSzTx/>
                        <a:buFont typeface="Arial" panose="020B0604020202020204" pitchFamily="34" charset="0"/>
                        <a:buChar char="•"/>
                        <a:tabLst/>
                        <a:defRPr/>
                      </a:pPr>
                      <a:r>
                        <a:rPr lang="en-US" sz="900" kern="1200" spc="0" dirty="0">
                          <a:solidFill>
                            <a:schemeClr val="tx1"/>
                          </a:solidFill>
                          <a:latin typeface="+mn-lt"/>
                          <a:ea typeface="+mn-ea"/>
                          <a:cs typeface="+mn-cs"/>
                        </a:rPr>
                        <a:t>Apps</a:t>
                      </a:r>
                      <a:endParaRPr lang="en-US" sz="900" b="1" kern="1200" spc="0" dirty="0">
                        <a:solidFill>
                          <a:schemeClr val="accent4"/>
                        </a:solidFill>
                        <a:latin typeface="+mj-lt"/>
                        <a:ea typeface="+mj-ea"/>
                        <a:cs typeface="+mj-cs"/>
                      </a:endParaRPr>
                    </a:p>
                  </a:txBody>
                  <a:tcPr marR="182880"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157122"/>
                  </a:ext>
                </a:extLst>
              </a:tr>
              <a:tr h="932714">
                <a:tc>
                  <a:txBody>
                    <a:bodyPr/>
                    <a:lstStyle/>
                    <a:p>
                      <a:pPr lvl="0" algn="l">
                        <a:lnSpc>
                          <a:spcPct val="100000"/>
                        </a:lnSpc>
                        <a:spcBef>
                          <a:spcPts val="300"/>
                        </a:spcBef>
                        <a:spcAft>
                          <a:spcPts val="0"/>
                        </a:spcAft>
                        <a:buNone/>
                      </a:pPr>
                      <a:r>
                        <a:rPr lang="en-US" sz="900" b="0" i="0" kern="1200" spc="0">
                          <a:solidFill>
                            <a:schemeClr val="tx1"/>
                          </a:solidFill>
                          <a:latin typeface="+mj-lt"/>
                          <a:ea typeface="+mj-ea"/>
                          <a:cs typeface="+mj-cs"/>
                        </a:rPr>
                        <a:t>What data is supported?</a:t>
                      </a:r>
                    </a:p>
                  </a:txBody>
                  <a:tcPr marR="182880" anchor="ctr">
                    <a:lnL w="1270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37795" lvl="0" indent="-137795" algn="l" defTabSz="914400" rtl="0" eaLnBrk="1" latinLnBrk="0" hangingPunct="1">
                        <a:lnSpc>
                          <a:spcPct val="100000"/>
                        </a:lnSpc>
                        <a:spcBef>
                          <a:spcPts val="200"/>
                        </a:spcBef>
                        <a:spcAft>
                          <a:spcPts val="0"/>
                        </a:spcAft>
                        <a:buClr>
                          <a:schemeClr val="tx1"/>
                        </a:buClr>
                        <a:buFont typeface="Arial" panose="020B0604020202020204" pitchFamily="34" charset="0"/>
                        <a:buChar char="•"/>
                      </a:pPr>
                      <a:r>
                        <a:rPr lang="en-US" sz="900" b="0" kern="1200" spc="0" dirty="0">
                          <a:solidFill>
                            <a:schemeClr val="tx1"/>
                          </a:solidFill>
                          <a:latin typeface="+mn-lt"/>
                          <a:ea typeface="+mn-ea"/>
                          <a:cs typeface="+mn-cs"/>
                        </a:rPr>
                        <a:t>General web content</a:t>
                      </a:r>
                    </a:p>
                    <a:p>
                      <a:pPr marL="137795" lvl="0" indent="-137795" algn="l" defTabSz="914400" rtl="0" eaLnBrk="1" latinLnBrk="0" hangingPunct="1">
                        <a:lnSpc>
                          <a:spcPct val="100000"/>
                        </a:lnSpc>
                        <a:spcBef>
                          <a:spcPts val="200"/>
                        </a:spcBef>
                        <a:spcAft>
                          <a:spcPts val="0"/>
                        </a:spcAft>
                        <a:buClr>
                          <a:schemeClr val="tx1"/>
                        </a:buClr>
                        <a:buFont typeface="Arial" panose="020B0604020202020204" pitchFamily="34" charset="0"/>
                        <a:buChar char="•"/>
                      </a:pPr>
                      <a:r>
                        <a:rPr lang="en-US" sz="900" b="0" kern="1200" spc="0" dirty="0">
                          <a:solidFill>
                            <a:schemeClr val="tx1"/>
                          </a:solidFill>
                          <a:latin typeface="+mn-lt"/>
                          <a:ea typeface="+mn-ea"/>
                          <a:cs typeface="+mn-cs"/>
                        </a:rPr>
                        <a:t>Microsoft Graph connectors</a:t>
                      </a:r>
                    </a:p>
                    <a:p>
                      <a:pPr marL="137795" lvl="0" indent="-137795" algn="l" defTabSz="914400" rtl="0" eaLnBrk="1" latinLnBrk="0" hangingPunct="1">
                        <a:lnSpc>
                          <a:spcPct val="100000"/>
                        </a:lnSpc>
                        <a:spcBef>
                          <a:spcPts val="200"/>
                        </a:spcBef>
                        <a:spcAft>
                          <a:spcPts val="0"/>
                        </a:spcAft>
                        <a:buClr>
                          <a:schemeClr val="tx1"/>
                        </a:buClr>
                        <a:buFont typeface="Arial" panose="020B0604020202020204" pitchFamily="34" charset="0"/>
                        <a:buChar char="•"/>
                      </a:pPr>
                      <a:r>
                        <a:rPr lang="en-US" sz="900" b="0" kern="1200" spc="0" dirty="0">
                          <a:solidFill>
                            <a:schemeClr val="tx1"/>
                          </a:solidFill>
                          <a:latin typeface="+mn-lt"/>
                          <a:ea typeface="+mn-ea"/>
                          <a:cs typeface="+mn-cs"/>
                        </a:rPr>
                        <a:t>SharePoint sites, folders, and files</a:t>
                      </a:r>
                    </a:p>
                  </a:txBody>
                  <a:tcPr marR="18288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37795" lvl="0" indent="-137795" algn="l" defTabSz="914400" rtl="0" eaLnBrk="1" latinLnBrk="0" hangingPunct="1">
                        <a:lnSpc>
                          <a:spcPct val="100000"/>
                        </a:lnSpc>
                        <a:spcBef>
                          <a:spcPts val="200"/>
                        </a:spcBef>
                        <a:spcAft>
                          <a:spcPts val="0"/>
                        </a:spcAft>
                        <a:buFont typeface="Arial" panose="020B0604020202020204" pitchFamily="34" charset="0"/>
                        <a:buChar char="•"/>
                      </a:pPr>
                      <a:r>
                        <a:rPr lang="en-US" sz="900" b="0" kern="1200" spc="0">
                          <a:solidFill>
                            <a:schemeClr val="tx1"/>
                          </a:solidFill>
                          <a:latin typeface="+mn-lt"/>
                          <a:ea typeface="+mn-ea"/>
                          <a:cs typeface="+mn-cs"/>
                        </a:rPr>
                        <a:t>SharePoint sites, folders, and files</a:t>
                      </a:r>
                    </a:p>
                    <a:p>
                      <a:pPr marL="137795" lvl="0" indent="-137795" algn="l" defTabSz="914400" rtl="0" eaLnBrk="1" latinLnBrk="0" hangingPunct="1">
                        <a:lnSpc>
                          <a:spcPct val="100000"/>
                        </a:lnSpc>
                        <a:spcBef>
                          <a:spcPts val="200"/>
                        </a:spcBef>
                        <a:spcAft>
                          <a:spcPts val="0"/>
                        </a:spcAft>
                        <a:buFont typeface="Arial" panose="020B0604020202020204" pitchFamily="34" charset="0"/>
                        <a:buChar char="•"/>
                      </a:pPr>
                      <a:r>
                        <a:rPr lang="en-US" sz="900" b="0" kern="1200" spc="0">
                          <a:solidFill>
                            <a:schemeClr val="tx1"/>
                          </a:solidFill>
                          <a:latin typeface="+mn-lt"/>
                          <a:ea typeface="+mn-ea"/>
                          <a:cs typeface="+mn-cs"/>
                        </a:rPr>
                        <a:t>Microsoft Graph data</a:t>
                      </a:r>
                      <a:endParaRPr lang="en-US" sz="900" kern="1200" spc="0">
                        <a:solidFill>
                          <a:schemeClr val="tx1"/>
                        </a:solidFill>
                        <a:latin typeface="+mn-lt"/>
                        <a:ea typeface="+mn-ea"/>
                        <a:cs typeface="+mn-cs"/>
                      </a:endParaRPr>
                    </a:p>
                  </a:txBody>
                  <a:tcPr marR="18288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37795" lvl="0" indent="-137795" algn="l" defTabSz="914400" rtl="0" eaLnBrk="1" latinLnBrk="0" hangingPunct="1">
                        <a:lnSpc>
                          <a:spcPct val="100000"/>
                        </a:lnSpc>
                        <a:spcBef>
                          <a:spcPts val="200"/>
                        </a:spcBef>
                        <a:spcAft>
                          <a:spcPts val="0"/>
                        </a:spcAft>
                        <a:buFont typeface="Arial" panose="020B0604020202020204" pitchFamily="34" charset="0"/>
                        <a:buChar char="•"/>
                      </a:pPr>
                      <a:r>
                        <a:rPr lang="en-US" sz="900" b="0" kern="1200" spc="0" dirty="0">
                          <a:solidFill>
                            <a:schemeClr val="tx1"/>
                          </a:solidFill>
                          <a:latin typeface="+mn-lt"/>
                          <a:ea typeface="+mn-ea"/>
                          <a:cs typeface="+mn-cs"/>
                        </a:rPr>
                        <a:t>SharePoint sites, folders, and files</a:t>
                      </a:r>
                    </a:p>
                    <a:p>
                      <a:pPr marL="137795" marR="0" lvl="0" indent="-137795" algn="l" defTabSz="914400" rtl="0" eaLnBrk="1" fontAlgn="auto" latinLnBrk="0" hangingPunct="1">
                        <a:lnSpc>
                          <a:spcPct val="100000"/>
                        </a:lnSpc>
                        <a:spcBef>
                          <a:spcPts val="200"/>
                        </a:spcBef>
                        <a:spcAft>
                          <a:spcPts val="0"/>
                        </a:spcAft>
                        <a:buClrTx/>
                        <a:buSzTx/>
                        <a:buFont typeface="Arial" panose="020B0604020202020204" pitchFamily="34" charset="0"/>
                        <a:buChar char="•"/>
                        <a:tabLst/>
                        <a:defRPr/>
                      </a:pPr>
                      <a:r>
                        <a:rPr lang="en-US" sz="900" b="0" kern="1200" spc="0" dirty="0">
                          <a:solidFill>
                            <a:schemeClr val="tx1"/>
                          </a:solidFill>
                          <a:latin typeface="+mn-lt"/>
                          <a:ea typeface="+mn-ea"/>
                          <a:cs typeface="+mn-cs"/>
                        </a:rPr>
                        <a:t>Microsoft Graph connectors</a:t>
                      </a:r>
                      <a:endParaRPr lang="en-US" sz="900" kern="1200" spc="0" dirty="0">
                        <a:solidFill>
                          <a:schemeClr val="tx1"/>
                        </a:solidFill>
                        <a:latin typeface="+mn-lt"/>
                        <a:ea typeface="+mn-ea"/>
                        <a:cs typeface="+mn-cs"/>
                      </a:endParaRPr>
                    </a:p>
                    <a:p>
                      <a:pPr marL="137795" marR="0" lvl="0" indent="-137795" algn="l" defTabSz="914400" rtl="0" eaLnBrk="1" fontAlgn="auto" latinLnBrk="0" hangingPunct="1">
                        <a:lnSpc>
                          <a:spcPct val="100000"/>
                        </a:lnSpc>
                        <a:spcBef>
                          <a:spcPts val="200"/>
                        </a:spcBef>
                        <a:spcAft>
                          <a:spcPts val="0"/>
                        </a:spcAft>
                        <a:buClrTx/>
                        <a:buSzTx/>
                        <a:buFont typeface="Arial" panose="020B0604020202020204" pitchFamily="34" charset="0"/>
                        <a:buChar char="•"/>
                      </a:pPr>
                      <a:r>
                        <a:rPr lang="en-US" sz="900" kern="1200" spc="0" dirty="0">
                          <a:solidFill>
                            <a:schemeClr val="tx1"/>
                          </a:solidFill>
                          <a:latin typeface="+mn-lt"/>
                          <a:ea typeface="+mn-ea"/>
                          <a:cs typeface="+mn-cs"/>
                        </a:rPr>
                        <a:t>1,400+ Power Platform Data Connectors</a:t>
                      </a:r>
                    </a:p>
                    <a:p>
                      <a:pPr marL="137795" marR="0" lvl="0" indent="-137795" algn="l" defTabSz="914400" rtl="0" eaLnBrk="1" fontAlgn="auto" latinLnBrk="0" hangingPunct="1">
                        <a:lnSpc>
                          <a:spcPct val="100000"/>
                        </a:lnSpc>
                        <a:spcBef>
                          <a:spcPts val="200"/>
                        </a:spcBef>
                        <a:spcAft>
                          <a:spcPts val="0"/>
                        </a:spcAft>
                        <a:buClrTx/>
                        <a:buSzTx/>
                        <a:buFont typeface="Arial" panose="020B0604020202020204" pitchFamily="34" charset="0"/>
                        <a:buChar char="•"/>
                      </a:pPr>
                      <a:r>
                        <a:rPr lang="en-US" sz="900" kern="1200" spc="0" dirty="0">
                          <a:solidFill>
                            <a:schemeClr val="tx1"/>
                          </a:solidFill>
                          <a:latin typeface="+mn-lt"/>
                          <a:ea typeface="+mn-ea"/>
                          <a:cs typeface="+mn-cs"/>
                        </a:rPr>
                        <a:t>Public websites</a:t>
                      </a:r>
                      <a:endParaRPr lang="en-US" sz="900" b="1" kern="1200" spc="0" dirty="0">
                        <a:solidFill>
                          <a:schemeClr val="accent4"/>
                        </a:solidFill>
                        <a:latin typeface="+mj-lt"/>
                        <a:ea typeface="+mj-ea"/>
                        <a:cs typeface="+mj-cs"/>
                      </a:endParaRPr>
                    </a:p>
                    <a:p>
                      <a:pPr marL="137795" marR="0" lvl="0" indent="-137795" algn="l" defTabSz="914400" rtl="0" eaLnBrk="1" fontAlgn="auto" latinLnBrk="0" hangingPunct="1">
                        <a:lnSpc>
                          <a:spcPct val="100000"/>
                        </a:lnSpc>
                        <a:spcBef>
                          <a:spcPts val="200"/>
                        </a:spcBef>
                        <a:spcAft>
                          <a:spcPts val="0"/>
                        </a:spcAft>
                        <a:buClrTx/>
                        <a:buSzTx/>
                        <a:buFont typeface="Arial" panose="020B0604020202020204" pitchFamily="34" charset="0"/>
                        <a:buChar char="•"/>
                      </a:pPr>
                      <a:r>
                        <a:rPr lang="en-US" sz="900" kern="1200" spc="0" dirty="0">
                          <a:solidFill>
                            <a:schemeClr val="tx1"/>
                          </a:solidFill>
                          <a:latin typeface="+mn-lt"/>
                          <a:ea typeface="+mn-ea"/>
                          <a:cs typeface="+mn-cs"/>
                        </a:rPr>
                        <a:t>Dataverse tables</a:t>
                      </a:r>
                      <a:endParaRPr lang="en-US" sz="900" b="1" kern="1200" spc="0" dirty="0">
                        <a:solidFill>
                          <a:schemeClr val="accent4"/>
                        </a:solidFill>
                        <a:latin typeface="+mn-lt"/>
                        <a:ea typeface="+mn-ea"/>
                        <a:cs typeface="+mn-cs"/>
                      </a:endParaRPr>
                    </a:p>
                    <a:p>
                      <a:pPr marL="137795" marR="0" lvl="0" indent="-137795" algn="l" defTabSz="914400" rtl="0" eaLnBrk="1" fontAlgn="auto" latinLnBrk="0" hangingPunct="1">
                        <a:lnSpc>
                          <a:spcPct val="100000"/>
                        </a:lnSpc>
                        <a:spcBef>
                          <a:spcPts val="200"/>
                        </a:spcBef>
                        <a:spcAft>
                          <a:spcPts val="0"/>
                        </a:spcAft>
                        <a:buClrTx/>
                        <a:buSzTx/>
                        <a:buFont typeface="Arial" panose="020B0604020202020204" pitchFamily="34" charset="0"/>
                        <a:buChar char="•"/>
                      </a:pPr>
                      <a:r>
                        <a:rPr lang="en-US" sz="900" kern="1200" spc="0" dirty="0">
                          <a:solidFill>
                            <a:schemeClr val="tx1"/>
                          </a:solidFill>
                          <a:latin typeface="+mn-lt"/>
                          <a:ea typeface="+mn-ea"/>
                          <a:cs typeface="+mn-cs"/>
                        </a:rPr>
                        <a:t>API data</a:t>
                      </a:r>
                      <a:endParaRPr lang="en-US" sz="900" b="1" kern="1200" spc="0" dirty="0">
                        <a:solidFill>
                          <a:schemeClr val="accent4"/>
                        </a:solidFill>
                        <a:latin typeface="+mj-lt"/>
                        <a:ea typeface="+mj-ea"/>
                        <a:cs typeface="+mj-cs"/>
                      </a:endParaRPr>
                    </a:p>
                  </a:txBody>
                  <a:tcPr marR="182880"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19494341"/>
                  </a:ext>
                </a:extLst>
              </a:tr>
              <a:tr h="1446844">
                <a:tc>
                  <a:txBody>
                    <a:bodyPr/>
                    <a:lstStyle/>
                    <a:p>
                      <a:pPr lvl="0" algn="l">
                        <a:lnSpc>
                          <a:spcPct val="100000"/>
                        </a:lnSpc>
                        <a:spcBef>
                          <a:spcPts val="300"/>
                        </a:spcBef>
                        <a:spcAft>
                          <a:spcPts val="0"/>
                        </a:spcAft>
                        <a:buNone/>
                      </a:pPr>
                      <a:r>
                        <a:rPr lang="en-US" sz="900" b="0" i="0" kern="1200" spc="0">
                          <a:solidFill>
                            <a:schemeClr val="tx1"/>
                          </a:solidFill>
                          <a:latin typeface="+mj-lt"/>
                          <a:ea typeface="+mj-ea"/>
                          <a:cs typeface="+mj-cs"/>
                        </a:rPr>
                        <a:t>What else do I need to know?</a:t>
                      </a:r>
                    </a:p>
                  </a:txBody>
                  <a:tcPr marR="182880" anchor="ctr">
                    <a:lnL w="1270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37795" lvl="0" indent="-137795" algn="l" defTabSz="914400" rtl="0" eaLnBrk="1" latinLnBrk="0" hangingPunct="1">
                        <a:lnSpc>
                          <a:spcPct val="100000"/>
                        </a:lnSpc>
                        <a:spcBef>
                          <a:spcPts val="200"/>
                        </a:spcBef>
                        <a:spcAft>
                          <a:spcPts val="0"/>
                        </a:spcAft>
                        <a:buClr>
                          <a:schemeClr val="tx1"/>
                        </a:buClr>
                        <a:buFont typeface="Arial" panose="020B0604020202020204" pitchFamily="34" charset="0"/>
                        <a:buChar char="•"/>
                      </a:pPr>
                      <a:r>
                        <a:rPr lang="en-US" sz="900" kern="1200" spc="0" dirty="0">
                          <a:solidFill>
                            <a:schemeClr val="tx1"/>
                          </a:solidFill>
                          <a:latin typeface="+mn-lt"/>
                          <a:ea typeface="+mn-ea"/>
                          <a:cs typeface="+mn-cs"/>
                        </a:rPr>
                        <a:t>Shareable across a user's organization</a:t>
                      </a:r>
                    </a:p>
                    <a:p>
                      <a:pPr marL="137795" marR="0" lvl="0" indent="-137795" algn="l" rtl="0" eaLnBrk="1" fontAlgn="auto" latinLnBrk="0" hangingPunct="1">
                        <a:lnSpc>
                          <a:spcPct val="100000"/>
                        </a:lnSpc>
                        <a:spcBef>
                          <a:spcPts val="200"/>
                        </a:spcBef>
                        <a:spcAft>
                          <a:spcPts val="0"/>
                        </a:spcAft>
                        <a:buClr>
                          <a:schemeClr val="tx1"/>
                        </a:buClr>
                        <a:buSzTx/>
                        <a:buFont typeface="Arial" panose="020B0604020202020204" pitchFamily="34" charset="0"/>
                        <a:buChar char="•"/>
                      </a:pPr>
                      <a:r>
                        <a:rPr lang="en-US" sz="900" kern="1200" spc="0" dirty="0">
                          <a:solidFill>
                            <a:schemeClr val="tx1"/>
                          </a:solidFill>
                          <a:latin typeface="+mn-lt"/>
                          <a:ea typeface="+mn-ea"/>
                          <a:cs typeface="+mn-cs"/>
                        </a:rPr>
                        <a:t>Capability of agents varies depending on billing model (free, consumption, or Microsoft 365 Copilot license)</a:t>
                      </a:r>
                    </a:p>
                  </a:txBody>
                  <a:tcPr marR="18288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37795" lvl="0" indent="-137795" algn="l" defTabSz="914400" rtl="0" eaLnBrk="1" latinLnBrk="0" hangingPunct="1">
                        <a:lnSpc>
                          <a:spcPct val="100000"/>
                        </a:lnSpc>
                        <a:spcBef>
                          <a:spcPts val="200"/>
                        </a:spcBef>
                        <a:spcAft>
                          <a:spcPts val="0"/>
                        </a:spcAft>
                        <a:buFont typeface="Arial" panose="020B0604020202020204" pitchFamily="34" charset="0"/>
                        <a:buChar char="•"/>
                      </a:pPr>
                      <a:r>
                        <a:rPr lang="en-US" sz="900" kern="1200" spc="0" dirty="0">
                          <a:solidFill>
                            <a:schemeClr val="tx1"/>
                          </a:solidFill>
                          <a:latin typeface="+mn-lt"/>
                          <a:ea typeface="+mn-ea"/>
                          <a:cs typeface="+mn-cs"/>
                        </a:rPr>
                        <a:t>Based on SharePoint data</a:t>
                      </a:r>
                    </a:p>
                    <a:p>
                      <a:pPr marL="137795" lvl="0" indent="-137795" algn="l" defTabSz="914400" rtl="0" eaLnBrk="1" latinLnBrk="0" hangingPunct="1">
                        <a:lnSpc>
                          <a:spcPct val="100000"/>
                        </a:lnSpc>
                        <a:spcBef>
                          <a:spcPts val="200"/>
                        </a:spcBef>
                        <a:spcAft>
                          <a:spcPts val="0"/>
                        </a:spcAft>
                        <a:buFont typeface="Arial" panose="020B0604020202020204" pitchFamily="34" charset="0"/>
                        <a:buChar char="•"/>
                      </a:pPr>
                      <a:r>
                        <a:rPr lang="en-US" sz="900" kern="1200" spc="0" dirty="0">
                          <a:solidFill>
                            <a:schemeClr val="tx1"/>
                          </a:solidFill>
                          <a:latin typeface="+mn-lt"/>
                          <a:ea typeface="+mn-ea"/>
                          <a:cs typeface="+mn-cs"/>
                        </a:rPr>
                        <a:t>Prebuilt for SharePoint sites or create your own</a:t>
                      </a:r>
                    </a:p>
                    <a:p>
                      <a:pPr marL="137795" lvl="0" indent="-137795" algn="l" defTabSz="914400" rtl="0" eaLnBrk="1" latinLnBrk="0" hangingPunct="1">
                        <a:lnSpc>
                          <a:spcPct val="100000"/>
                        </a:lnSpc>
                        <a:spcBef>
                          <a:spcPts val="200"/>
                        </a:spcBef>
                        <a:spcAft>
                          <a:spcPts val="0"/>
                        </a:spcAft>
                        <a:buFont typeface="Arial" panose="020B0604020202020204" pitchFamily="34" charset="0"/>
                        <a:buChar char="•"/>
                      </a:pPr>
                      <a:r>
                        <a:rPr lang="en-US" sz="900" kern="1200" spc="0" dirty="0">
                          <a:solidFill>
                            <a:schemeClr val="tx1"/>
                          </a:solidFill>
                          <a:latin typeface="+mn-lt"/>
                          <a:ea typeface="+mn-ea"/>
                          <a:cs typeface="+mn-cs"/>
                        </a:rPr>
                        <a:t>Shared as file link based on existing user permissions and security settings</a:t>
                      </a:r>
                    </a:p>
                    <a:p>
                      <a:pPr marL="137795" marR="0" lvl="0" indent="-137795" algn="l" defTabSz="914400" rtl="0" eaLnBrk="1" fontAlgn="auto" latinLnBrk="0" hangingPunct="1">
                        <a:lnSpc>
                          <a:spcPct val="100000"/>
                        </a:lnSpc>
                        <a:spcBef>
                          <a:spcPts val="200"/>
                        </a:spcBef>
                        <a:spcAft>
                          <a:spcPts val="0"/>
                        </a:spcAft>
                        <a:buClrTx/>
                        <a:buSzTx/>
                        <a:buFont typeface="Arial" panose="020B0604020202020204" pitchFamily="34" charset="0"/>
                        <a:buChar char="•"/>
                        <a:tabLst/>
                        <a:defRPr/>
                      </a:pPr>
                      <a:r>
                        <a:rPr lang="en-US" sz="900" kern="1200" spc="0" dirty="0">
                          <a:solidFill>
                            <a:schemeClr val="tx1"/>
                          </a:solidFill>
                          <a:latin typeface="+mn-lt"/>
                          <a:ea typeface="+mn-ea"/>
                          <a:cs typeface="+mn-cs"/>
                        </a:rPr>
                        <a:t>When file is shared to Teams chat, agent can be accessed within that chat</a:t>
                      </a:r>
                    </a:p>
                    <a:p>
                      <a:pPr marL="137795" marR="0" lvl="0" indent="-137795" algn="l" defTabSz="914400" rtl="0" eaLnBrk="1" fontAlgn="auto" latinLnBrk="0" hangingPunct="1">
                        <a:lnSpc>
                          <a:spcPct val="100000"/>
                        </a:lnSpc>
                        <a:spcBef>
                          <a:spcPts val="200"/>
                        </a:spcBef>
                        <a:spcAft>
                          <a:spcPts val="0"/>
                        </a:spcAft>
                        <a:buClrTx/>
                        <a:buSzTx/>
                        <a:buFont typeface="Arial" panose="020B0604020202020204" pitchFamily="34" charset="0"/>
                        <a:buChar char="•"/>
                        <a:tabLst/>
                        <a:defRPr/>
                      </a:pPr>
                      <a:r>
                        <a:rPr lang="en-US" sz="900" b="0" kern="1200" spc="0" noProof="0" dirty="0">
                          <a:solidFill>
                            <a:schemeClr val="tx1"/>
                          </a:solidFill>
                          <a:latin typeface="+mn-lt"/>
                          <a:ea typeface="+mn-ea"/>
                          <a:cs typeface="+mn-cs"/>
                        </a:rPr>
                        <a:t>SharePoint agents require </a:t>
                      </a:r>
                      <a:r>
                        <a:rPr lang="en-US" sz="900" b="0" i="0" kern="1200" spc="0" dirty="0">
                          <a:solidFill>
                            <a:schemeClr val="tx1"/>
                          </a:solidFill>
                          <a:latin typeface="+mn-lt"/>
                          <a:ea typeface="+mn-ea"/>
                          <a:cs typeface="+mn-cs"/>
                        </a:rPr>
                        <a:t>a Microsoft 365 Copilot license or </a:t>
                      </a:r>
                      <a:r>
                        <a:rPr lang="en-US" sz="900" kern="1200" spc="0" dirty="0">
                          <a:solidFill>
                            <a:schemeClr val="tx1"/>
                          </a:solidFill>
                          <a:latin typeface="+mn-lt"/>
                          <a:ea typeface="+mn-ea"/>
                          <a:cs typeface="+mn-cs"/>
                        </a:rPr>
                        <a:t>Copilot Studio consumption-based licenses</a:t>
                      </a:r>
                    </a:p>
                  </a:txBody>
                  <a:tcPr marR="18288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ct val="100000"/>
                        </a:lnSpc>
                        <a:spcBef>
                          <a:spcPts val="200"/>
                        </a:spcBef>
                        <a:spcAft>
                          <a:spcPts val="0"/>
                        </a:spcAft>
                        <a:buClrTx/>
                        <a:buSzTx/>
                        <a:buFont typeface="Arial" panose="020B0604020202020204" pitchFamily="34" charset="0"/>
                        <a:buChar char="•"/>
                      </a:pPr>
                      <a:r>
                        <a:rPr lang="en-US" sz="900" kern="1200" spc="0" dirty="0">
                          <a:solidFill>
                            <a:schemeClr val="tx1"/>
                          </a:solidFill>
                          <a:latin typeface="+mn-lt"/>
                          <a:ea typeface="+mn-ea"/>
                          <a:cs typeface="+mn-cs"/>
                        </a:rPr>
                        <a:t>Allows for many data sources and can be deployed outside of Microsoft 365</a:t>
                      </a:r>
                    </a:p>
                    <a:p>
                      <a:pPr marL="171450" marR="0" lvl="0" indent="-171450" algn="l" defTabSz="914400" rtl="0" eaLnBrk="1" fontAlgn="auto" latinLnBrk="0" hangingPunct="1">
                        <a:lnSpc>
                          <a:spcPct val="100000"/>
                        </a:lnSpc>
                        <a:spcBef>
                          <a:spcPts val="200"/>
                        </a:spcBef>
                        <a:spcAft>
                          <a:spcPts val="0"/>
                        </a:spcAft>
                        <a:buClrTx/>
                        <a:buSzTx/>
                        <a:buFont typeface="Arial" panose="020B0604020202020204" pitchFamily="34" charset="0"/>
                        <a:buChar char="•"/>
                      </a:pPr>
                      <a:r>
                        <a:rPr lang="en-US" sz="900" kern="1200" spc="0" dirty="0">
                          <a:solidFill>
                            <a:schemeClr val="tx1"/>
                          </a:solidFill>
                          <a:latin typeface="+mn-lt"/>
                          <a:ea typeface="+mn-ea"/>
                          <a:cs typeface="+mn-cs"/>
                        </a:rPr>
                        <a:t>Allows actions/task agents</a:t>
                      </a:r>
                    </a:p>
                    <a:p>
                      <a:pPr marL="171450" marR="0" lvl="0" indent="-171450" algn="l" rtl="0" eaLnBrk="1" fontAlgn="auto" latinLnBrk="0" hangingPunct="1">
                        <a:lnSpc>
                          <a:spcPct val="100000"/>
                        </a:lnSpc>
                        <a:spcBef>
                          <a:spcPts val="200"/>
                        </a:spcBef>
                        <a:spcAft>
                          <a:spcPts val="0"/>
                        </a:spcAft>
                        <a:buClrTx/>
                        <a:buSzTx/>
                        <a:buFont typeface="Arial" panose="020B0604020202020204" pitchFamily="34" charset="0"/>
                        <a:buChar char="•"/>
                      </a:pPr>
                      <a:r>
                        <a:rPr lang="en-US" sz="900" kern="1200" spc="0" dirty="0">
                          <a:solidFill>
                            <a:schemeClr val="tx1"/>
                          </a:solidFill>
                          <a:latin typeface="+mn-lt"/>
                          <a:ea typeface="+mn-ea"/>
                          <a:cs typeface="+mn-cs"/>
                        </a:rPr>
                        <a:t>Some agent capabilities require Copilot Studio messages regardless of Microsoft 365 Copilot licensing. For example:</a:t>
                      </a:r>
                      <a:endParaRPr lang="en-US" sz="900" dirty="0"/>
                    </a:p>
                    <a:p>
                      <a:pPr marL="307975" marR="0" lvl="1" indent="-128270" algn="l" defTabSz="914400" rtl="0" eaLnBrk="1" fontAlgn="auto" latinLnBrk="0" hangingPunct="1">
                        <a:lnSpc>
                          <a:spcPct val="100000"/>
                        </a:lnSpc>
                        <a:spcBef>
                          <a:spcPts val="100"/>
                        </a:spcBef>
                        <a:spcAft>
                          <a:spcPts val="0"/>
                        </a:spcAft>
                        <a:buClrTx/>
                        <a:buSzTx/>
                        <a:buFont typeface="Effra Pro" panose="020B0603020203020204" pitchFamily="34" charset="0"/>
                        <a:buChar char="–"/>
                      </a:pPr>
                      <a:r>
                        <a:rPr lang="en-US" sz="900" kern="1200" spc="0" dirty="0">
                          <a:solidFill>
                            <a:schemeClr val="tx1"/>
                          </a:solidFill>
                          <a:latin typeface="+mn-lt"/>
                          <a:ea typeface="+mn-ea"/>
                          <a:cs typeface="+mn-cs"/>
                        </a:rPr>
                        <a:t>Using generative orchestration or generative answers</a:t>
                      </a:r>
                    </a:p>
                    <a:p>
                      <a:pPr marL="307975" marR="0" lvl="1" indent="-128270" algn="l" defTabSz="914400" rtl="0" eaLnBrk="1" fontAlgn="auto" latinLnBrk="0" hangingPunct="1">
                        <a:lnSpc>
                          <a:spcPct val="100000"/>
                        </a:lnSpc>
                        <a:spcBef>
                          <a:spcPts val="100"/>
                        </a:spcBef>
                        <a:spcAft>
                          <a:spcPts val="0"/>
                        </a:spcAft>
                        <a:buClrTx/>
                        <a:buSzTx/>
                        <a:buFont typeface="Effra Pro" panose="020B0603020203020204" pitchFamily="34" charset="0"/>
                        <a:buChar char="–"/>
                      </a:pPr>
                      <a:r>
                        <a:rPr lang="en-US" sz="900" kern="1200" spc="0" dirty="0">
                          <a:solidFill>
                            <a:schemeClr val="tx1"/>
                          </a:solidFill>
                          <a:latin typeface="+mn-lt"/>
                          <a:ea typeface="+mn-ea"/>
                          <a:cs typeface="+mn-cs"/>
                        </a:rPr>
                        <a:t>Published outside of Microsoft 365</a:t>
                      </a:r>
                    </a:p>
                    <a:p>
                      <a:pPr marL="307975" marR="0" lvl="1" indent="-128270" algn="l" defTabSz="914400" rtl="0" eaLnBrk="1" fontAlgn="auto" latinLnBrk="0" hangingPunct="1">
                        <a:lnSpc>
                          <a:spcPct val="100000"/>
                        </a:lnSpc>
                        <a:spcBef>
                          <a:spcPts val="100"/>
                        </a:spcBef>
                        <a:spcAft>
                          <a:spcPts val="0"/>
                        </a:spcAft>
                        <a:buClrTx/>
                        <a:buSzTx/>
                        <a:buFont typeface="Effra Pro" panose="020B0603020203020204" pitchFamily="34" charset="0"/>
                        <a:buChar char="–"/>
                      </a:pPr>
                      <a:r>
                        <a:rPr lang="en-US" sz="900" kern="1200" spc="0" dirty="0">
                          <a:solidFill>
                            <a:schemeClr val="tx1"/>
                          </a:solidFill>
                          <a:latin typeface="+mn-lt"/>
                          <a:ea typeface="+mn-ea"/>
                          <a:cs typeface="+mn-cs"/>
                        </a:rPr>
                        <a:t>Used externally or by employees without a Microsoft 365 Copilot license</a:t>
                      </a:r>
                    </a:p>
                  </a:txBody>
                  <a:tcPr marR="182880"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45174176"/>
                  </a:ext>
                </a:extLst>
              </a:tr>
            </a:tbl>
          </a:graphicData>
        </a:graphic>
      </p:graphicFrame>
      <p:sp>
        <p:nvSpPr>
          <p:cNvPr id="6" name="TextBox 5">
            <a:extLst>
              <a:ext uri="{FF2B5EF4-FFF2-40B4-BE49-F238E27FC236}">
                <a16:creationId xmlns:a16="http://schemas.microsoft.com/office/drawing/2014/main" id="{5E28F233-BF7B-85A5-6516-BAD86456BC32}"/>
              </a:ext>
            </a:extLst>
          </p:cNvPr>
          <p:cNvSpPr txBox="1"/>
          <p:nvPr/>
        </p:nvSpPr>
        <p:spPr>
          <a:xfrm>
            <a:off x="0" y="6611779"/>
            <a:ext cx="8354291" cy="246221"/>
          </a:xfrm>
          <a:prstGeom prst="rect">
            <a:avLst/>
          </a:prstGeom>
          <a:noFill/>
        </p:spPr>
        <p:txBody>
          <a:bodyPr wrap="square">
            <a:spAutoFit/>
          </a:bodyPr>
          <a:lstStyle/>
          <a:p>
            <a:r>
              <a:rPr lang="en-US" sz="1000" dirty="0">
                <a:effectLst/>
                <a:latin typeface="Segoe UI" panose="020B0502040204020203" pitchFamily="34" charset="0"/>
              </a:rPr>
              <a:t>*Developers can learn additional options to create agents </a:t>
            </a:r>
            <a:r>
              <a:rPr lang="en-US" sz="1000" dirty="0">
                <a:effectLst/>
                <a:latin typeface="Segoe UI" panose="020B0502040204020203" pitchFamily="34" charset="0"/>
                <a:hlinkClick r:id="rId2"/>
              </a:rPr>
              <a:t>here</a:t>
            </a:r>
            <a:r>
              <a:rPr lang="en-US" sz="1000" dirty="0">
                <a:effectLst/>
                <a:latin typeface="Segoe UI" panose="020B0502040204020203" pitchFamily="34" charset="0"/>
              </a:rPr>
              <a:t>.</a:t>
            </a:r>
            <a:endParaRPr lang="en-US" sz="1000" dirty="0">
              <a:effectLst/>
              <a:latin typeface="Arial" panose="020B0604020202020204" pitchFamily="34" charset="0"/>
            </a:endParaRPr>
          </a:p>
        </p:txBody>
      </p:sp>
    </p:spTree>
    <p:extLst>
      <p:ext uri="{BB962C8B-B14F-4D97-AF65-F5344CB8AC3E}">
        <p14:creationId xmlns:p14="http://schemas.microsoft.com/office/powerpoint/2010/main" val="397113208"/>
      </p:ext>
    </p:extLst>
  </p:cSld>
  <p:clrMapOvr>
    <a:masterClrMapping/>
  </p:clrMapOvr>
  <p:transition>
    <p:fade/>
  </p:transition>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2_Updated Copilot Theme_010524">
  <a:themeElements>
    <a:clrScheme name="Copilot - 12/23">
      <a:dk1>
        <a:sysClr val="windowText" lastClr="000000"/>
      </a:dk1>
      <a:lt1>
        <a:sysClr val="window" lastClr="FFFFFF"/>
      </a:lt1>
      <a:dk2>
        <a:srgbClr val="091F2C"/>
      </a:dk2>
      <a:lt2>
        <a:srgbClr val="F4F3F5"/>
      </a:lt2>
      <a:accent1>
        <a:srgbClr val="C5B4E3"/>
      </a:accent1>
      <a:accent2>
        <a:srgbClr val="8661C5"/>
      </a:accent2>
      <a:accent3>
        <a:srgbClr val="463668"/>
      </a:accent3>
      <a:accent4>
        <a:srgbClr val="0078D4"/>
      </a:accent4>
      <a:accent5>
        <a:srgbClr val="2A446F"/>
      </a:accent5>
      <a:accent6>
        <a:srgbClr val="C03BC4"/>
      </a:accent6>
      <a:hlink>
        <a:srgbClr val="8661C5"/>
      </a:hlink>
      <a:folHlink>
        <a:srgbClr val="8661C5"/>
      </a:folHlink>
    </a:clrScheme>
    <a:fontScheme name="Segoe UI">
      <a:majorFont>
        <a:latin typeface="Segoe UI Semibold"/>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Updated Copilot Theme_010524" id="{69AC8C09-3441-437D-B814-A5AD62159AFF}" vid="{F9173944-3179-464E-8E53-E39D2E2B50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lcf76f155ced4ddcb4097134ff3c332f xmlns="324d2b90-11f2-4fdf-990a-54fa46247cf8">
      <Terms xmlns="http://schemas.microsoft.com/office/infopath/2007/PartnerControls"/>
    </lcf76f155ced4ddcb4097134ff3c332f>
    <MCpostdate xmlns="324d2b90-11f2-4fdf-990a-54fa46247cf8" xsi:nil="true"/>
    <Recipients xmlns="324d2b90-11f2-4fdf-990a-54fa46247cf8" xsi:nil="true"/>
    <TaxCatchAll xmlns="b817b00b-f121-400f-976b-40959b1c7d14" xsi:nil="true"/>
    <MCpostID xmlns="324d2b90-11f2-4fdf-990a-54fa46247cf8"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AB4D63BEF6CE74A98DE71B79A4EFA2E" ma:contentTypeVersion="20" ma:contentTypeDescription="Create a new document." ma:contentTypeScope="" ma:versionID="cb9345eb3893610c45717ec70d2b3801">
  <xsd:schema xmlns:xsd="http://www.w3.org/2001/XMLSchema" xmlns:xs="http://www.w3.org/2001/XMLSchema" xmlns:p="http://schemas.microsoft.com/office/2006/metadata/properties" xmlns:ns1="http://schemas.microsoft.com/sharepoint/v3" xmlns:ns2="324d2b90-11f2-4fdf-990a-54fa46247cf8" xmlns:ns3="b817b00b-f121-400f-976b-40959b1c7d14" targetNamespace="http://schemas.microsoft.com/office/2006/metadata/properties" ma:root="true" ma:fieldsID="323b0e0f0e8756d44652f1531627ebfa" ns1:_="" ns2:_="" ns3:_="">
    <xsd:import namespace="http://schemas.microsoft.com/sharepoint/v3"/>
    <xsd:import namespace="324d2b90-11f2-4fdf-990a-54fa46247cf8"/>
    <xsd:import namespace="b817b00b-f121-400f-976b-40959b1c7d14"/>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ObjectDetectorVersions" minOccurs="0"/>
                <xsd:element ref="ns2:MediaServiceOCR" minOccurs="0"/>
                <xsd:element ref="ns2:MediaServiceGenerationTime" minOccurs="0"/>
                <xsd:element ref="ns2:MediaServiceEventHashCode" minOccurs="0"/>
                <xsd:element ref="ns1:_ip_UnifiedCompliancePolicyProperties" minOccurs="0"/>
                <xsd:element ref="ns1:_ip_UnifiedCompliancePolicyUIAction" minOccurs="0"/>
                <xsd:element ref="ns2:MediaLengthInSeconds" minOccurs="0"/>
                <xsd:element ref="ns2:MediaServiceDateTaken" minOccurs="0"/>
                <xsd:element ref="ns3:SharedWithUsers" minOccurs="0"/>
                <xsd:element ref="ns3:SharedWithDetails" minOccurs="0"/>
                <xsd:element ref="ns2:MCpostID" minOccurs="0"/>
                <xsd:element ref="ns2:MCpostdate" minOccurs="0"/>
                <xsd:element ref="ns2:Recipient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8" nillable="true" ma:displayName="Unified Compliance Policy Properties" ma:hidden="true" ma:internalName="_ip_UnifiedCompliancePolicyProperties">
      <xsd:simpleType>
        <xsd:restriction base="dms:Note"/>
      </xsd:simpleType>
    </xsd:element>
    <xsd:element name="_ip_UnifiedCompliancePolicyUIAction" ma:index="19"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24d2b90-11f2-4fdf-990a-54fa46247cf8"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DateTaken" ma:index="21" nillable="true" ma:displayName="MediaServiceDateTaken" ma:hidden="true" ma:indexed="true" ma:internalName="MediaServiceDateTaken" ma:readOnly="true">
      <xsd:simpleType>
        <xsd:restriction base="dms:Text"/>
      </xsd:simpleType>
    </xsd:element>
    <xsd:element name="MCpostID" ma:index="24" nillable="true" ma:displayName="MC post ID" ma:format="Dropdown" ma:internalName="MCpostID">
      <xsd:simpleType>
        <xsd:restriction base="dms:Text">
          <xsd:maxLength value="255"/>
        </xsd:restriction>
      </xsd:simpleType>
    </xsd:element>
    <xsd:element name="MCpostdate" ma:index="25" nillable="true" ma:displayName="MC post date " ma:format="Dropdown" ma:internalName="MCpostdate">
      <xsd:simpleType>
        <xsd:restriction base="dms:Text">
          <xsd:maxLength value="255"/>
        </xsd:restriction>
      </xsd:simpleType>
    </xsd:element>
    <xsd:element name="Recipients" ma:index="26" nillable="true" ma:displayName="Recipients " ma:format="Dropdown" ma:internalName="Recipients">
      <xsd:simpleType>
        <xsd:restriction base="dms:Text">
          <xsd:maxLength value="255"/>
        </xsd:restriction>
      </xsd:simpleType>
    </xsd:element>
    <xsd:element name="MediaServiceBillingMetadata" ma:index="27" nillable="true" ma:displayName="MediaServiceBillingMetadata" ma:hidden="true" ma:internalName="MediaServiceBillingMetadata"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817b00b-f121-400f-976b-40959b1c7d14"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a2642221-0cbc-45a0-a534-f2e154e1d76e}" ma:internalName="TaxCatchAll" ma:showField="CatchAllData" ma:web="b817b00b-f121-400f-976b-40959b1c7d14">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9A3CBAC-EA6D-44D5-B11B-FE2CF5D177B3}">
  <ds:schemaRefs>
    <ds:schemaRef ds:uri="http://schemas.microsoft.com/sharepoint/v3"/>
    <ds:schemaRef ds:uri="http://purl.org/dc/elements/1.1/"/>
    <ds:schemaRef ds:uri="http://schemas.microsoft.com/office/2006/metadata/properties"/>
    <ds:schemaRef ds:uri="http://www.w3.org/XML/1998/namespace"/>
    <ds:schemaRef ds:uri="0a13d439-ae06-4996-94c0-ea977f535766"/>
    <ds:schemaRef ds:uri="http://schemas.microsoft.com/office/2006/documentManagement/types"/>
    <ds:schemaRef ds:uri="http://purl.org/dc/terms/"/>
    <ds:schemaRef ds:uri="http://schemas.openxmlformats.org/package/2006/metadata/core-properties"/>
    <ds:schemaRef ds:uri="http://schemas.microsoft.com/office/infopath/2007/PartnerControls"/>
    <ds:schemaRef ds:uri="7b674952-e49b-4ee9-a364-998c50e5b9b3"/>
    <ds:schemaRef ds:uri="http://purl.org/dc/dcmitype/"/>
  </ds:schemaRefs>
</ds:datastoreItem>
</file>

<file path=customXml/itemProps2.xml><?xml version="1.0" encoding="utf-8"?>
<ds:datastoreItem xmlns:ds="http://schemas.openxmlformats.org/officeDocument/2006/customXml" ds:itemID="{375D430B-90E8-4E71-AC30-03AD6DC2E3E5}">
  <ds:schemaRefs>
    <ds:schemaRef ds:uri="http://schemas.microsoft.com/sharepoint/v3/contenttype/forms"/>
  </ds:schemaRefs>
</ds:datastoreItem>
</file>

<file path=customXml/itemProps3.xml><?xml version="1.0" encoding="utf-8"?>
<ds:datastoreItem xmlns:ds="http://schemas.openxmlformats.org/officeDocument/2006/customXml" ds:itemID="{E78443D3-5FA1-44C5-AF07-98C2FE0B70B0}"/>
</file>

<file path=docMetadata/LabelInfo.xml><?xml version="1.0" encoding="utf-8"?>
<clbl:labelList xmlns:clbl="http://schemas.microsoft.com/office/2020/mipLabelMetadata">
  <clbl:label id="{87867195-f2b8-4ac2-b0b6-6bb73cb33afc}" enabled="1" method="Privileged" siteId="{72f988bf-86f1-41af-91ab-2d7cd011db47}" contentBits="0" removed="0"/>
</clbl:labelList>
</file>

<file path=docProps/app.xml><?xml version="1.0" encoding="utf-8"?>
<Properties xmlns="http://schemas.openxmlformats.org/officeDocument/2006/extended-properties" xmlns:vt="http://schemas.openxmlformats.org/officeDocument/2006/docPropsVTypes">
  <Template>Office 2013 - 2022 Theme</Template>
  <TotalTime>0</TotalTime>
  <Words>2773</Words>
  <Application>Microsoft Office PowerPoint</Application>
  <PresentationFormat>Widescreen</PresentationFormat>
  <Paragraphs>326</Paragraphs>
  <Slides>16</Slides>
  <Notes>5</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16</vt:i4>
      </vt:variant>
    </vt:vector>
  </HeadingPairs>
  <TitlesOfParts>
    <vt:vector size="27" baseType="lpstr">
      <vt:lpstr>Aptos</vt:lpstr>
      <vt:lpstr>Arial</vt:lpstr>
      <vt:lpstr>Effra Pro</vt:lpstr>
      <vt:lpstr>Segoe Sans Display</vt:lpstr>
      <vt:lpstr>Segoe Sans Display Semibold</vt:lpstr>
      <vt:lpstr>Segoe UI</vt:lpstr>
      <vt:lpstr>Segoe UI Semibold</vt:lpstr>
      <vt:lpstr>Segoe UI Variable Display Semib</vt:lpstr>
      <vt:lpstr>Wingdings</vt:lpstr>
      <vt:lpstr>2_Updated Copilot Theme_010524</vt:lpstr>
      <vt:lpstr>think-cell Slide</vt:lpstr>
      <vt:lpstr>Get started with agents as a Small and Medium Business</vt:lpstr>
      <vt:lpstr>Copilot is the UI for AI</vt:lpstr>
      <vt:lpstr>Why you should use agents in Copilot</vt:lpstr>
      <vt:lpstr>Where to find your pre-built agents</vt:lpstr>
      <vt:lpstr>Agents for personal productivity and growth</vt:lpstr>
      <vt:lpstr>Agents to assist with tasks</vt:lpstr>
      <vt:lpstr>Build your own agents to meet your needs</vt:lpstr>
      <vt:lpstr>Build your own agents to meet your needs</vt:lpstr>
      <vt:lpstr>Build your own agents to meet your needs</vt:lpstr>
      <vt:lpstr>Build agents in Copilot Chat | Summary Steps</vt:lpstr>
      <vt:lpstr>Examples of agent templates in Copilot Chat</vt:lpstr>
      <vt:lpstr>Examples of agents that can be created in Copilot Chat</vt:lpstr>
      <vt:lpstr>Build SharePoint agents| Summary Steps</vt:lpstr>
      <vt:lpstr>Examples of SharePoint agent use cases</vt:lpstr>
      <vt:lpstr>Build agents with Copilot Studio | Summary Steps</vt:lpstr>
      <vt:lpstr>Examples of agent templates in Copilot Studio</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Penny Garrett</dc:creator>
  <cp:lastModifiedBy>Jessie Hwang (MCAG)</cp:lastModifiedBy>
  <cp:revision>14</cp:revision>
  <dcterms:created xsi:type="dcterms:W3CDTF">2024-03-05T04:56:41Z</dcterms:created>
  <dcterms:modified xsi:type="dcterms:W3CDTF">2025-04-23T16:08:09Z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0x010100CAB4D63BEF6CE74A98DE71B79A4EFA2E</vt:lpwstr>
  </property>
  <property fmtid="{D5CDD505-2E9C-101B-9397-08002B2CF9AE}" pid="3" name="MediaServiceImageTags">
    <vt:lpwstr/>
  </property>
</Properties>
</file>