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72" r:id="rId4"/>
  </p:sldMasterIdLst>
  <p:notesMasterIdLst>
    <p:notesMasterId r:id="rId19"/>
  </p:notesMasterIdLst>
  <p:sldIdLst>
    <p:sldId id="337" r:id="rId5"/>
    <p:sldId id="338" r:id="rId6"/>
    <p:sldId id="339" r:id="rId7"/>
    <p:sldId id="340" r:id="rId8"/>
    <p:sldId id="341" r:id="rId9"/>
    <p:sldId id="342" r:id="rId10"/>
    <p:sldId id="343" r:id="rId11"/>
    <p:sldId id="344" r:id="rId12"/>
    <p:sldId id="345" r:id="rId13"/>
    <p:sldId id="346" r:id="rId14"/>
    <p:sldId id="347" r:id="rId15"/>
    <p:sldId id="348" r:id="rId16"/>
    <p:sldId id="349" r:id="rId17"/>
    <p:sldId id="350" r:id="rId18"/>
  </p:sldIdLst>
  <p:sldSz cx="7772400" cy="10058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3C82EB03-407E-01D1-7CBB-F45B950A7ECF}" name="Maria Barrios Fernandez (CELA)" initials="MB" userId="S::mariabar@microsoft.com::dc305456-2c7f-4936-9e2b-7984bbfa73b9" providerId="AD"/>
  <p188:author id="{DF61BF14-30CF-CF08-0908-1CBC4D9EFBE6}" name="Alvind Wanniang (CHILLIBREEZE SOLUTIONS PRIVATE)" initials="AW" userId="S::v-awanniang@microsoft.com::160ce83a-cde1-47f0-91ea-4781022a33c6" providerId="AD"/>
  <p188:author id="{BC359940-2180-73AA-FD03-DF01F28630C6}" name="Sneha Trivedi" initials="ST" userId="S::sntrived@microsoft.com::c419527c-a451-492a-ad08-2af15df28a39" providerId="AD"/>
  <p188:author id="{D8006648-C31A-436E-CC99-F7841D8A25DD}" name="Yadin Dkhar [Chillibreeze]" initials="YD" userId="S::yadin.d@chillibreeze.com::819a8f5b-42a8-4939-ade2-8c93e2e3cbcb" providerId="AD"/>
  <p188:author id="{48821C4B-037F-25D6-7732-C3EB941964AB}" name="Lafferty, Katie" initials="LK" userId="S::KLafferty@kforce.com::28ce74aa-bd52-401c-a783-584127797ffb" providerId="AD"/>
  <p188:author id="{7DCC914F-22F3-8F55-6CEF-FF0EEBD93F7E}" name="Yana Terukhova" initials="YT" userId="S::yanat@microsoft.com::28c1b028-299b-4ee2-bac8-a770e006f64c" providerId="AD"/>
  <p188:author id="{E96D924F-81FC-902E-DFB7-BB539F87B531}" name="William Riedell" initials="WR" userId="S::wriedell@microsoft.com::51d5d4c2-0f0c-40b2-a838-ce9ad15777a5" providerId="AD"/>
  <p188:author id="{05416B56-5B83-4973-889A-BFDAB7F422F1}" name="Efe Abugo" initials="" userId="S::omoefeabugo@microsoft.com::6f9643a4-064e-43fe-88b1-4f223db45fc5" providerId="AD"/>
  <p188:author id="{BB9C6A57-EC0D-094A-63D7-2C59814B835B}" name="Banlumlang War (CHILLIBREEZE SOLUTIONS PRIVATE)" initials="BW" userId="S::v-banwar@microsoft.com::5e4d8bb8-387e-4040-aa35-4755bc5972d6" providerId="AD"/>
  <p188:author id="{D20E775B-B30C-2397-2CC0-1091A8A4692D}" name="Blake Norton (Synaxis Corporation)" initials="BC" userId="S::v-blnort@microsoft.com::c7b2b92d-57f0-4b9f-a279-7f61fcd2e32f" providerId="AD"/>
  <p188:author id="{0072BD5E-5B89-AD7E-3E25-5ADEB1C9A9D0}" name="Anna-Marie Scarberry (Spur Reply LLC)" initials="AS" userId="S::v-ascarberry@microsoft.com::080a8209-c1c6-418b-b988-ff4dc0872be7" providerId="AD"/>
  <p188:author id="{C8174262-ED7F-D21D-3D7A-C4BCA27E877E}" name="Christine Wollin" initials="CW" userId="S::cwollin@microsoft.com::143ca00e-dd8a-4e0b-a98c-bceb622960bd" providerId="AD"/>
  <p188:author id="{00F6EC84-4F1F-7C19-7B50-DDD51850A4DE}" name="Jasmin Zilkens" initials="JZ" userId="S::jzilkens@microsoft.com::9dd16739-6e60-4d0b-bf59-851974939c29" providerId="AD"/>
  <p188:author id="{F9B4D28B-4092-4D31-270D-E5AA9919C8F7}" name="Ned Friend" initials="NF" userId="S::nbfriend@microsoft.com::d19e51ae-42ce-4c33-963c-9874d0f49cc0" providerId="AD"/>
  <p188:author id="{E5AC6D94-16F5-F310-3425-4C83425C8D84}" name="Angelica Johnson (SHE/HER)" initials="AJ" userId="S::angjohnson@microsoft.com::10320aef-65d3-4dea-8667-30a53b9a42a2" providerId="AD"/>
  <p188:author id="{6D5E61A7-3E7E-8942-A511-5634EA338113}" name="Tiffany Ellis" initials="TE" userId="S::tiellis@microsoft.com::b80b2530-a376-45b2-8ebc-8e10d021bb54" providerId="AD"/>
  <p188:author id="{378775AA-0030-2FAF-052B-0AA2D0B43789}" name="Sima Sarrafan (CELA)" initials="SS" userId="S::simasarr@microsoft.com::b80ef13e-87b4-41f2-9ef7-1ab12d1edfd8" providerId="AD"/>
  <p188:author id="{02CE38B2-A77E-99CA-5556-A58DDC93F84B}" name="Dustin Somers (Spur Reply LLC)" initials="DS" userId="S::v-dusomers@microsoft.com::88de94a9-35ce-4cf3-9428-fa417392392b" providerId="AD"/>
  <p188:author id="{49B2D9B8-9E40-F92B-EA45-3AE27D34BBB6}" name="Anu Domingo" initials="AD" userId="S::anudomingo@microsoft.com::8d0d3857-3c32-4046-b556-cc76845d0c8c" providerId="AD"/>
  <p188:author id="{75A459B9-D8DA-2586-47CF-1351DB8249C6}" name="Michael Simons (AI FIRST)" initials="MF" userId="S::misimons@microsoft.com::fecf9f7a-44e1-4123-9286-0cad5a7e4a2a" providerId="AD"/>
  <p188:author id="{52AD75C7-6B7A-F9E0-22C6-77223870412E}" name="Sergei Solntsev" initials="SS" userId="S::ssolntsev@microsoft.com::84668661-e0cb-4d93-8645-cec1fa2a68a8" providerId="AD"/>
  <p188:author id="{65E70CCE-0136-8621-A2EC-88DEE51B3F20}" name="Amber Waisanen" initials="AW" userId="S::amberw@microsoft.com::015a684b-c5c6-4872-a61d-43586cf092b4" providerId="AD"/>
  <p188:author id="{A5D03CDC-B4E9-C5A0-E47D-1D0C1686714E}" name="Kent Sucgang (CELA)" initials="K(" userId="S::kentsucgang@microsoft.com::da66670c-76ce-4d48-8782-51889970015e" providerId="AD"/>
  <p188:author id="{251871E8-1052-0574-57C0-60020D8857D0}" name="Saulo Machado" initials="SM" userId="S::samachad@microsoft.com::27113bbf-fdf8-43dc-8297-892970210243" providerId="AD"/>
  <p188:author id="{85E129EF-0A81-ABE2-7338-D8D28E8E3AD5}" name="Alvindarison Wanniang [Chillibreeze]" initials="AW" userId="S::alvindarison.w@chillibreeze.com::11fa43a0-90c6-45ea-8cf5-2de0fc77cfd0" providerId="AD"/>
  <p188:author id="{F73661F5-D9AF-BC2E-098C-F0E8BF0EA6C9}" name="Nidhi Chaudhry" initials="NC" userId="S::nichaudh@microsoft.com::a212df4e-42ef-43ee-b89a-b89468c47f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4A27"/>
    <a:srgbClr val="00FF00"/>
    <a:srgbClr val="EBEBEB"/>
    <a:srgbClr val="EF6C4F"/>
    <a:srgbClr val="FFA500"/>
    <a:srgbClr val="0CB033"/>
    <a:srgbClr val="0078D4"/>
    <a:srgbClr val="CD67CD"/>
    <a:srgbClr val="F5EAE4"/>
    <a:srgbClr val="F8E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0608E6-61BA-54AB-09B2-53340D6E6E23}" v="58" dt="2026-03-18T15:58:10.621"/>
    <p1510:client id="{8ABB9BD2-68DC-977F-6E0B-BC2B36F5A65A}" v="7" dt="2026-03-17T23:36:56.646"/>
    <p1510:client id="{9DAA99D0-0F60-2341-B4F2-7E054ACE4ABF}" v="28" dt="2026-03-17T16:18:58.5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56165-ABC8-4FA1-BE91-485B83700693}" type="datetimeFigureOut">
              <a:rPr lang="en-US" smtClean="0"/>
              <a:t>3/18/2026</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77077-4E4C-471B-86C4-ADBCAD9D2B80}" type="slidenum">
              <a:rPr lang="en-US" smtClean="0"/>
              <a:t>‹#›</a:t>
            </a:fld>
            <a:endParaRPr lang="en-US"/>
          </a:p>
        </p:txBody>
      </p:sp>
    </p:spTree>
    <p:extLst>
      <p:ext uri="{BB962C8B-B14F-4D97-AF65-F5344CB8AC3E}">
        <p14:creationId xmlns:p14="http://schemas.microsoft.com/office/powerpoint/2010/main" val="2500003243"/>
      </p:ext>
    </p:extLst>
  </p:cSld>
  <p:clrMap bg1="lt1" tx1="dk1" bg2="lt2" tx2="dk2" accent1="accent1" accent2="accent2" accent3="accent3" accent4="accent4" accent5="accent5" accent6="accent6" hlink="hlink" folHlink="folHlink"/>
  <p:notesStyle>
    <a:lvl1pPr marL="0" algn="l" defTabSz="1018824" rtl="0" eaLnBrk="1" latinLnBrk="0" hangingPunct="1">
      <a:defRPr sz="1337"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6081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9328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999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7248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3336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0927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014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8771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8938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A1482-145C-6BB7-529A-5A96CE91C5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1EF74-BF50-294D-D1A8-A54CA42180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90D4D-5F6D-8769-637C-24D104BF97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721635A-80E4-2617-EC73-BF132E148E07}"/>
              </a:ext>
            </a:extLst>
          </p:cNvPr>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4801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9124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2124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9937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76043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pic>
        <p:nvPicPr>
          <p:cNvPr id="4" name="Picture 3" descr="A white and pink background&#10;&#10;AI-generated content may be incorrect.">
            <a:extLst>
              <a:ext uri="{FF2B5EF4-FFF2-40B4-BE49-F238E27FC236}">
                <a16:creationId xmlns:a16="http://schemas.microsoft.com/office/drawing/2014/main" id="{3EE8B504-AE94-EA84-63D0-AF31D7E142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453" r="22081"/>
          <a:stretch>
            <a:fillRect/>
          </a:stretch>
        </p:blipFill>
        <p:spPr>
          <a:xfrm>
            <a:off x="0" y="0"/>
            <a:ext cx="7772400" cy="10058400"/>
          </a:xfrm>
          <a:prstGeom prst="rect">
            <a:avLst/>
          </a:prstGeom>
        </p:spPr>
      </p:pic>
      <p:sp>
        <p:nvSpPr>
          <p:cNvPr id="5" name="Rectangle: Top Corners Rounded 4">
            <a:extLst>
              <a:ext uri="{FF2B5EF4-FFF2-40B4-BE49-F238E27FC236}">
                <a16:creationId xmlns:a16="http://schemas.microsoft.com/office/drawing/2014/main" id="{B9CC6EFE-9254-0867-0CB5-F353F84773FB}"/>
              </a:ext>
            </a:extLst>
          </p:cNvPr>
          <p:cNvSpPr/>
          <p:nvPr userDrawn="1"/>
        </p:nvSpPr>
        <p:spPr bwMode="auto">
          <a:xfrm rot="5400000">
            <a:off x="1184529" y="679147"/>
            <a:ext cx="4098973" cy="6468036"/>
          </a:xfrm>
          <a:prstGeom prst="round2SameRect">
            <a:avLst>
              <a:gd name="adj1" fmla="val 6204"/>
              <a:gd name="adj2" fmla="val 0"/>
            </a:avLst>
          </a:prstGeom>
          <a:gradFill flip="none" rotWithShape="1">
            <a:gsLst>
              <a:gs pos="59000">
                <a:schemeClr val="bg1">
                  <a:alpha val="3000"/>
                </a:schemeClr>
              </a:gs>
              <a:gs pos="99000">
                <a:schemeClr val="bg1">
                  <a:alpha val="55000"/>
                </a:schemeClr>
              </a:gs>
              <a:gs pos="99000">
                <a:schemeClr val="bg1">
                  <a:alpha val="36000"/>
                </a:schemeClr>
              </a:gs>
              <a:gs pos="100000">
                <a:schemeClr val="bg1"/>
              </a:gs>
            </a:gsLst>
            <a:path path="shape">
              <a:fillToRect l="50000" t="50000" r="50000" b="50000"/>
            </a:path>
            <a:tileRect/>
          </a:gradFill>
          <a:ln>
            <a:noFill/>
            <a:headEnd type="none" w="med" len="med"/>
            <a:tailEnd type="none" w="med" len="med"/>
          </a:ln>
          <a:effectLst>
            <a:outerShdw blurRad="152400" algn="ctr" rotWithShape="0">
              <a:schemeClr val="bg2">
                <a:lumMod val="75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pic>
        <p:nvPicPr>
          <p:cNvPr id="6" name="Picture 5">
            <a:extLst>
              <a:ext uri="{FF2B5EF4-FFF2-40B4-BE49-F238E27FC236}">
                <a16:creationId xmlns:a16="http://schemas.microsoft.com/office/drawing/2014/main" id="{C0BBC328-951F-8B86-DEC5-2B205E39232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158"/>
          <a:stretch>
            <a:fillRect/>
          </a:stretch>
        </p:blipFill>
        <p:spPr>
          <a:xfrm>
            <a:off x="0" y="5589984"/>
            <a:ext cx="7772400" cy="4468416"/>
          </a:xfrm>
          <a:custGeom>
            <a:avLst/>
            <a:gdLst>
              <a:gd name="connsiteX0" fmla="*/ 0 w 7772400"/>
              <a:gd name="connsiteY0" fmla="*/ 0 h 4468416"/>
              <a:gd name="connsiteX1" fmla="*/ 7772400 w 7772400"/>
              <a:gd name="connsiteY1" fmla="*/ 0 h 4468416"/>
              <a:gd name="connsiteX2" fmla="*/ 7772400 w 7772400"/>
              <a:gd name="connsiteY2" fmla="*/ 4468416 h 4468416"/>
              <a:gd name="connsiteX3" fmla="*/ 0 w 7772400"/>
              <a:gd name="connsiteY3" fmla="*/ 4468416 h 4468416"/>
            </a:gdLst>
            <a:ahLst/>
            <a:cxnLst>
              <a:cxn ang="0">
                <a:pos x="connsiteX0" y="connsiteY0"/>
              </a:cxn>
              <a:cxn ang="0">
                <a:pos x="connsiteX1" y="connsiteY1"/>
              </a:cxn>
              <a:cxn ang="0">
                <a:pos x="connsiteX2" y="connsiteY2"/>
              </a:cxn>
              <a:cxn ang="0">
                <a:pos x="connsiteX3" y="connsiteY3"/>
              </a:cxn>
            </a:cxnLst>
            <a:rect l="l" t="t" r="r" b="b"/>
            <a:pathLst>
              <a:path w="7772400" h="4468416">
                <a:moveTo>
                  <a:pt x="0" y="0"/>
                </a:moveTo>
                <a:lnTo>
                  <a:pt x="7772400" y="0"/>
                </a:lnTo>
                <a:lnTo>
                  <a:pt x="7772400" y="4468416"/>
                </a:lnTo>
                <a:lnTo>
                  <a:pt x="0" y="4468416"/>
                </a:lnTo>
                <a:close/>
              </a:path>
            </a:pathLst>
          </a:custGeom>
        </p:spPr>
      </p:pic>
      <p:pic>
        <p:nvPicPr>
          <p:cNvPr id="7" name="Picture 6" descr="A logo with a rainbow colored heart&#10;&#10;AI-generated content may be incorrect.">
            <a:extLst>
              <a:ext uri="{FF2B5EF4-FFF2-40B4-BE49-F238E27FC236}">
                <a16:creationId xmlns:a16="http://schemas.microsoft.com/office/drawing/2014/main" id="{0D639120-378C-1C4D-88D5-6B311FC21F67}"/>
              </a:ext>
            </a:extLst>
          </p:cNvPr>
          <p:cNvPicPr>
            <a:picLocks noChangeAspect="1"/>
          </p:cNvPicPr>
          <p:nvPr userDrawn="1"/>
        </p:nvPicPr>
        <p:blipFill>
          <a:blip r:embed="rId4">
            <a:extLst>
              <a:ext uri="{28A0092B-C50C-407E-A947-70E740481C1C}">
                <a14:useLocalDpi xmlns:a14="http://schemas.microsoft.com/office/drawing/2010/main" val="0"/>
              </a:ext>
            </a:extLst>
          </a:blip>
          <a:srcRect l="15322" t="28467" r="15322" b="28467"/>
          <a:stretch>
            <a:fillRect/>
          </a:stretch>
        </p:blipFill>
        <p:spPr>
          <a:xfrm>
            <a:off x="510572" y="490825"/>
            <a:ext cx="1773755" cy="466438"/>
          </a:xfrm>
          <a:prstGeom prst="rect">
            <a:avLst/>
          </a:prstGeom>
        </p:spPr>
      </p:pic>
    </p:spTree>
    <p:extLst>
      <p:ext uri="{BB962C8B-B14F-4D97-AF65-F5344CB8AC3E}">
        <p14:creationId xmlns:p14="http://schemas.microsoft.com/office/powerpoint/2010/main" val="44286959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F0E6B399-5A0D-2112-225A-1306C5F3FBA8}"/>
              </a:ext>
            </a:extLst>
          </p:cNvPr>
          <p:cNvPicPr/>
          <p:nvPr userDrawn="1"/>
        </p:nvPicPr>
        <p:blipFill rotWithShape="1">
          <a:blip r:embed="rId2" cstate="print"/>
          <a:srcRect l="1778" t="1700" r="1778" b="1700"/>
          <a:stretch>
            <a:fillRect/>
          </a:stretch>
        </p:blipFill>
        <p:spPr>
          <a:xfrm>
            <a:off x="0" y="0"/>
            <a:ext cx="7772399" cy="10058399"/>
          </a:xfrm>
          <a:prstGeom prst="rect">
            <a:avLst/>
          </a:prstGeom>
        </p:spPr>
      </p:pic>
      <p:sp>
        <p:nvSpPr>
          <p:cNvPr id="3" name="Title Placeholder 1">
            <a:extLst>
              <a:ext uri="{FF2B5EF4-FFF2-40B4-BE49-F238E27FC236}">
                <a16:creationId xmlns:a16="http://schemas.microsoft.com/office/drawing/2014/main" id="{C814CC6B-A4AD-859C-BAF5-BC798807787D}"/>
              </a:ext>
            </a:extLst>
          </p:cNvPr>
          <p:cNvSpPr>
            <a:spLocks noGrp="1"/>
          </p:cNvSpPr>
          <p:nvPr>
            <p:ph type="title" hasCustomPrompt="1"/>
          </p:nvPr>
        </p:nvSpPr>
        <p:spPr>
          <a:xfrm>
            <a:off x="508001" y="939488"/>
            <a:ext cx="6756400" cy="430887"/>
          </a:xfrm>
          <a:prstGeom prst="rect">
            <a:avLst/>
          </a:prstGeom>
        </p:spPr>
        <p:txBody>
          <a:bodyPr vert="horz" wrap="square" lIns="0" tIns="0" rIns="0" bIns="0" rtlCol="0" anchor="t">
            <a:spAutoFit/>
          </a:bodyPr>
          <a:lstStyle>
            <a:lvl1pPr>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r>
              <a:rPr lang="en-US"/>
              <a:t>Title</a:t>
            </a:r>
          </a:p>
        </p:txBody>
      </p:sp>
    </p:spTree>
    <p:extLst>
      <p:ext uri="{BB962C8B-B14F-4D97-AF65-F5344CB8AC3E}">
        <p14:creationId xmlns:p14="http://schemas.microsoft.com/office/powerpoint/2010/main" val="23511367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30" orient="horz" pos="288">
          <p15:clr>
            <a:srgbClr val="5ACBF0"/>
          </p15:clr>
        </p15:guide>
        <p15:guide id="31" pos="244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34723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1" y="521335"/>
            <a:ext cx="675640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08000" y="1195300"/>
            <a:ext cx="6756402" cy="1028358"/>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7772400" cy="100584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373075" cy="858317"/>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ctr" defTabSz="594451" fontAlgn="base">
              <a:lnSpc>
                <a:spcPct val="90000"/>
              </a:lnSpc>
              <a:spcBef>
                <a:spcPct val="0"/>
              </a:spcBef>
              <a:spcAft>
                <a:spcPct val="0"/>
              </a:spcAft>
            </a:pPr>
            <a:endParaRPr lang="en-US" sz="153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186538" cy="42915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ctr" defTabSz="594451" fontAlgn="base">
              <a:lnSpc>
                <a:spcPct val="90000"/>
              </a:lnSpc>
              <a:spcBef>
                <a:spcPct val="0"/>
              </a:spcBef>
              <a:spcAft>
                <a:spcPct val="0"/>
              </a:spcAft>
            </a:pPr>
            <a:endParaRPr lang="en-US" sz="1530">
              <a:gradFill>
                <a:gsLst>
                  <a:gs pos="0">
                    <a:srgbClr val="FFFFFF"/>
                  </a:gs>
                  <a:gs pos="100000">
                    <a:srgbClr val="FFFFFF"/>
                  </a:gs>
                </a:gsLst>
                <a:lin ang="5400000" scaled="0"/>
              </a:gradFill>
              <a:ea typeface="Segoe UI" pitchFamily="34" charset="0"/>
              <a:cs typeface="Segoe Sans Display" pitchFamily="2" charset="0"/>
            </a:endParaRPr>
          </a:p>
        </p:txBody>
      </p:sp>
      <p:sp>
        <p:nvSpPr>
          <p:cNvPr id="37" name="Slide Number Placeholder 36">
            <a:extLst>
              <a:ext uri="{FF2B5EF4-FFF2-40B4-BE49-F238E27FC236}">
                <a16:creationId xmlns:a16="http://schemas.microsoft.com/office/drawing/2014/main" id="{A528C398-2011-F0B9-2EC4-90B9ED8556DC}"/>
              </a:ext>
            </a:extLst>
          </p:cNvPr>
          <p:cNvSpPr>
            <a:spLocks noGrp="1"/>
          </p:cNvSpPr>
          <p:nvPr>
            <p:ph type="sldNum" sz="quarter" idx="4"/>
          </p:nvPr>
        </p:nvSpPr>
        <p:spPr>
          <a:xfrm>
            <a:off x="5605849" y="9395833"/>
            <a:ext cx="1747838" cy="534987"/>
          </a:xfrm>
          <a:prstGeom prst="rect">
            <a:avLst/>
          </a:prstGeom>
        </p:spPr>
        <p:txBody>
          <a:bodyPr vert="horz" lIns="91440" tIns="45720" rIns="91440" bIns="45720" rtlCol="0" anchor="ctr"/>
          <a:lstStyle>
            <a:lvl1pPr algn="r">
              <a:defRPr sz="1200">
                <a:solidFill>
                  <a:schemeClr val="tx1">
                    <a:tint val="82000"/>
                  </a:schemeClr>
                </a:solidFill>
              </a:defRPr>
            </a:lvl1pPr>
          </a:lstStyle>
          <a:p>
            <a:fld id="{C4736139-12A3-49E1-950F-1846E93A2FA7}" type="slidenum">
              <a:rPr lang="en-US" smtClean="0"/>
              <a:t>‹#›</a:t>
            </a:fld>
            <a:endParaRPr lang="en-US"/>
          </a:p>
        </p:txBody>
      </p:sp>
    </p:spTree>
    <p:extLst>
      <p:ext uri="{BB962C8B-B14F-4D97-AF65-F5344CB8AC3E}">
        <p14:creationId xmlns:p14="http://schemas.microsoft.com/office/powerpoint/2010/main" val="341404890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ransition>
    <p:fade/>
  </p:transition>
  <p:hf sldNum="0" hdr="0" ftr="0" dt="0"/>
  <p:txStyles>
    <p:titleStyle>
      <a:lvl1pPr algn="l" defTabSz="594623" rtl="0" eaLnBrk="1" latinLnBrk="0" hangingPunct="1">
        <a:lnSpc>
          <a:spcPct val="100000"/>
        </a:lnSpc>
        <a:spcBef>
          <a:spcPct val="0"/>
        </a:spcBef>
        <a:buNone/>
        <a:defRPr lang="en-US" sz="3200" b="0" kern="1200" cap="none" spc="-32" baseline="0" dirty="0" smtClean="0">
          <a:ln w="3175">
            <a:noFill/>
          </a:ln>
          <a:solidFill>
            <a:schemeClr val="tx1"/>
          </a:solidFill>
          <a:effectLst/>
          <a:latin typeface="+mj-lt"/>
          <a:ea typeface="+mn-ea"/>
          <a:cs typeface="Segoe Sans Display" pitchFamily="2" charset="0"/>
        </a:defRPr>
      </a:lvl1pPr>
    </p:titleStyle>
    <p:body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p:bodyStyle>
    <p:otherStyle>
      <a:defPPr>
        <a:defRPr lang="en-US"/>
      </a:defPPr>
      <a:lvl1pPr marL="0" algn="l" defTabSz="594623" rtl="0" eaLnBrk="1" latinLnBrk="0" hangingPunct="1">
        <a:defRPr sz="1148" kern="1200">
          <a:solidFill>
            <a:schemeClr val="tx1"/>
          </a:solidFill>
          <a:latin typeface="+mn-lt"/>
          <a:ea typeface="+mn-ea"/>
          <a:cs typeface="+mn-cs"/>
        </a:defRPr>
      </a:lvl1pPr>
      <a:lvl2pPr marL="297312" algn="l" defTabSz="594623" rtl="0" eaLnBrk="1" latinLnBrk="0" hangingPunct="1">
        <a:defRPr sz="1148" kern="1200">
          <a:solidFill>
            <a:schemeClr val="tx1"/>
          </a:solidFill>
          <a:latin typeface="+mn-lt"/>
          <a:ea typeface="+mn-ea"/>
          <a:cs typeface="+mn-cs"/>
        </a:defRPr>
      </a:lvl2pPr>
      <a:lvl3pPr marL="594623" algn="l" defTabSz="594623" rtl="0" eaLnBrk="1" latinLnBrk="0" hangingPunct="1">
        <a:defRPr sz="1148" kern="1200">
          <a:solidFill>
            <a:schemeClr val="tx1"/>
          </a:solidFill>
          <a:latin typeface="+mn-lt"/>
          <a:ea typeface="+mn-ea"/>
          <a:cs typeface="+mn-cs"/>
        </a:defRPr>
      </a:lvl3pPr>
      <a:lvl4pPr marL="891935" algn="l" defTabSz="594623" rtl="0" eaLnBrk="1" latinLnBrk="0" hangingPunct="1">
        <a:defRPr sz="1148" kern="1200">
          <a:solidFill>
            <a:schemeClr val="tx1"/>
          </a:solidFill>
          <a:latin typeface="+mn-lt"/>
          <a:ea typeface="+mn-ea"/>
          <a:cs typeface="+mn-cs"/>
        </a:defRPr>
      </a:lvl4pPr>
      <a:lvl5pPr marL="1189246" algn="l" defTabSz="594623" rtl="0" eaLnBrk="1" latinLnBrk="0" hangingPunct="1">
        <a:defRPr sz="1148" kern="1200">
          <a:solidFill>
            <a:schemeClr val="tx1"/>
          </a:solidFill>
          <a:latin typeface="+mn-lt"/>
          <a:ea typeface="+mn-ea"/>
          <a:cs typeface="+mn-cs"/>
        </a:defRPr>
      </a:lvl5pPr>
      <a:lvl6pPr marL="1486558" algn="l" defTabSz="594623" rtl="0" eaLnBrk="1" latinLnBrk="0" hangingPunct="1">
        <a:defRPr sz="1148" kern="1200">
          <a:solidFill>
            <a:schemeClr val="tx1"/>
          </a:solidFill>
          <a:latin typeface="+mn-lt"/>
          <a:ea typeface="+mn-ea"/>
          <a:cs typeface="+mn-cs"/>
        </a:defRPr>
      </a:lvl6pPr>
      <a:lvl7pPr marL="1783869" algn="l" defTabSz="594623" rtl="0" eaLnBrk="1" latinLnBrk="0" hangingPunct="1">
        <a:defRPr sz="1148" kern="1200">
          <a:solidFill>
            <a:schemeClr val="tx1"/>
          </a:solidFill>
          <a:latin typeface="+mn-lt"/>
          <a:ea typeface="+mn-ea"/>
          <a:cs typeface="+mn-cs"/>
        </a:defRPr>
      </a:lvl7pPr>
      <a:lvl8pPr marL="2081181" algn="l" defTabSz="594623" rtl="0" eaLnBrk="1" latinLnBrk="0" hangingPunct="1">
        <a:defRPr sz="1148" kern="1200">
          <a:solidFill>
            <a:schemeClr val="tx1"/>
          </a:solidFill>
          <a:latin typeface="+mn-lt"/>
          <a:ea typeface="+mn-ea"/>
          <a:cs typeface="+mn-cs"/>
        </a:defRPr>
      </a:lvl8pPr>
      <a:lvl9pPr marL="2378493" algn="l" defTabSz="594623" rtl="0" eaLnBrk="1" latinLnBrk="0" hangingPunct="1">
        <a:defRPr sz="1148"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20" userDrawn="1">
          <p15:clr>
            <a:srgbClr val="C35EA4"/>
          </p15:clr>
        </p15:guide>
        <p15:guide id="25" orient="horz" pos="323" userDrawn="1">
          <p15:clr>
            <a:srgbClr val="C35EA4"/>
          </p15:clr>
        </p15:guide>
        <p15:guide id="26" orient="horz" pos="6014" userDrawn="1">
          <p15:clr>
            <a:srgbClr val="C35EA4"/>
          </p15:clr>
        </p15:guide>
        <p15:guide id="28" pos="162" userDrawn="1">
          <p15:clr>
            <a:srgbClr val="A4A3A4"/>
          </p15:clr>
        </p15:guide>
        <p15:guide id="30" pos="4737" userDrawn="1">
          <p15:clr>
            <a:srgbClr val="A4A3A4"/>
          </p15:clr>
        </p15:guide>
        <p15:guide id="31" orient="horz" pos="6056" userDrawn="1">
          <p15:clr>
            <a:srgbClr val="F26B43"/>
          </p15:clr>
        </p15:guide>
        <p15:guide id="32" pos="4576"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6.png"/><Relationship Id="rId7" Type="http://schemas.openxmlformats.org/officeDocument/2006/relationships/slide" Target="slide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hyperlink" Target="https://aka.ms/Zava-Customer_Service_Interaction_Quality_Review" TargetMode="External"/><Relationship Id="rId4" Type="http://schemas.openxmlformats.org/officeDocument/2006/relationships/image" Target="../media/image7.png"/><Relationship Id="rId9" Type="http://schemas.openxmlformats.org/officeDocument/2006/relationships/hyperlink" Target="https://aka.ms/Zava-Weekly_Call_Transcrip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slide" Target="slide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slide" Target="slide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slide" Target="slide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slide" Target="slide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microsoft.com/en-us/worklab/work-trend-index/2025-the-year-the-frontier-firm-is-born?msockid=095a2cf3cbc5618514e13940cae86042"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6.pn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hyperlink" Target="https://www.microsoft.com/en-us/microsoft-365-copilot?msockid=2a71ad00bf6a61de126fbfd7bed0607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xml"/><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xml"/><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1.xml"/><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1.xml"/><Relationship Id="rId5" Type="http://schemas.microsoft.com/office/2007/relationships/hdphoto" Target="../media/hdphoto1.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xml"/><Relationship Id="rId5" Type="http://schemas.microsoft.com/office/2007/relationships/hdphoto" Target="../media/hdphoto1.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6ADD023-C106-4A23-05DA-DB6B95A59A4C}"/>
              </a:ext>
            </a:extLst>
          </p:cNvPr>
          <p:cNvSpPr txBox="1">
            <a:spLocks noGrp="1"/>
          </p:cNvSpPr>
          <p:nvPr>
            <p:ph type="title" idx="4294967295"/>
          </p:nvPr>
        </p:nvSpPr>
        <p:spPr>
          <a:xfrm>
            <a:off x="514350" y="2566017"/>
            <a:ext cx="5172075"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524695" rtl="0" eaLnBrk="1" latinLnBrk="0" hangingPunct="1">
              <a:lnSpc>
                <a:spcPct val="100000"/>
              </a:lnSpc>
              <a:spcBef>
                <a:spcPct val="0"/>
              </a:spcBef>
              <a:buNone/>
              <a:defRPr lang="en-US" sz="2118" b="0" kern="1200" cap="none" spc="-28" baseline="0" dirty="0" smtClean="0">
                <a:ln w="3175">
                  <a:noFill/>
                </a:ln>
                <a:solidFill>
                  <a:srgbClr val="091F2C"/>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gradFill>
                  <a:gsLst>
                    <a:gs pos="1942">
                      <a:srgbClr val="0078D4"/>
                    </a:gs>
                    <a:gs pos="100000">
                      <a:srgbClr val="C03BC4"/>
                    </a:gs>
                  </a:gsLst>
                  <a:lin ang="0" scaled="1"/>
                </a:gradFill>
                <a:effectLst/>
                <a:uLnTx/>
                <a:uFillTx/>
                <a:latin typeface="+mn-lt"/>
                <a:ea typeface="+mn-ea"/>
                <a:cs typeface="Segoe UI" pitchFamily="34" charset="0"/>
              </a:rPr>
              <a:t>Microsoft 365 Copilot Prompt Pack for Customer Service</a:t>
            </a:r>
          </a:p>
        </p:txBody>
      </p:sp>
      <p:sp>
        <p:nvSpPr>
          <p:cNvPr id="42" name="Text Placeholder 2">
            <a:extLst>
              <a:ext uri="{FF2B5EF4-FFF2-40B4-BE49-F238E27FC236}">
                <a16:creationId xmlns:a16="http://schemas.microsoft.com/office/drawing/2014/main" id="{15F0440B-4C57-867E-D691-820881B5FFEF}"/>
              </a:ext>
            </a:extLst>
          </p:cNvPr>
          <p:cNvSpPr txBox="1">
            <a:spLocks/>
          </p:cNvSpPr>
          <p:nvPr/>
        </p:nvSpPr>
        <p:spPr>
          <a:xfrm>
            <a:off x="514350" y="4429316"/>
            <a:ext cx="5172075" cy="830997"/>
          </a:xfrm>
          <a:prstGeom prst="rect">
            <a:avLst/>
          </a:prstGeom>
        </p:spPr>
        <p:txBody>
          <a:bodyPr vert="horz" wrap="square" lIns="0" tIns="0" rIns="0" bIns="0" rtlCol="0" anchor="t">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59462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Customer Service Prompt Packs offer ready‑to‑use M365 Copilot prompts designed to support everyday customer service tasks.</a:t>
            </a:r>
          </a:p>
        </p:txBody>
      </p:sp>
    </p:spTree>
    <p:extLst>
      <p:ext uri="{BB962C8B-B14F-4D97-AF65-F5344CB8AC3E}">
        <p14:creationId xmlns:p14="http://schemas.microsoft.com/office/powerpoint/2010/main" val="231866523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1209A-2049-3FD4-627F-BE401293A3B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336" r="25772" b="60312"/>
          <a:stretch>
            <a:fillRect/>
          </a:stretch>
        </p:blipFill>
        <p:spPr>
          <a:xfrm>
            <a:off x="2786743" y="8340175"/>
            <a:ext cx="4840514" cy="1718225"/>
          </a:xfrm>
          <a:custGeom>
            <a:avLst/>
            <a:gdLst>
              <a:gd name="csX0" fmla="*/ 0 w 4635062"/>
              <a:gd name="csY0" fmla="*/ 0 h 1645296"/>
              <a:gd name="csX1" fmla="*/ 4635062 w 4635062"/>
              <a:gd name="csY1" fmla="*/ 0 h 1645296"/>
              <a:gd name="csX2" fmla="*/ 4635062 w 4635062"/>
              <a:gd name="csY2" fmla="*/ 1645296 h 1645296"/>
              <a:gd name="csX3" fmla="*/ 0 w 4635062"/>
              <a:gd name="csY3" fmla="*/ 1645296 h 1645296"/>
            </a:gdLst>
            <a:ahLst/>
            <a:cxnLst>
              <a:cxn ang="0">
                <a:pos x="csX0" y="csY0"/>
              </a:cxn>
              <a:cxn ang="0">
                <a:pos x="csX1" y="csY1"/>
              </a:cxn>
              <a:cxn ang="0">
                <a:pos x="csX2" y="csY2"/>
              </a:cxn>
              <a:cxn ang="0">
                <a:pos x="csX3" y="csY3"/>
              </a:cxn>
            </a:cxnLst>
            <a:rect l="l" t="t" r="r" b="b"/>
            <a:pathLst>
              <a:path w="4635062" h="1645296">
                <a:moveTo>
                  <a:pt x="0" y="0"/>
                </a:moveTo>
                <a:lnTo>
                  <a:pt x="4635062" y="0"/>
                </a:lnTo>
                <a:lnTo>
                  <a:pt x="4635062" y="1645296"/>
                </a:lnTo>
                <a:lnTo>
                  <a:pt x="0" y="1645296"/>
                </a:lnTo>
                <a:close/>
              </a:path>
            </a:pathLst>
          </a:custGeom>
        </p:spPr>
      </p:pic>
      <p:sp>
        <p:nvSpPr>
          <p:cNvPr id="18" name="Slide Number Placeholder 5">
            <a:extLst>
              <a:ext uri="{FF2B5EF4-FFF2-40B4-BE49-F238E27FC236}">
                <a16:creationId xmlns:a16="http://schemas.microsoft.com/office/drawing/2014/main" id="{8A84536A-8D2D-A1D2-7A09-65E96F333CD9}"/>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22" name="object 4">
            <a:extLst>
              <a:ext uri="{FF2B5EF4-FFF2-40B4-BE49-F238E27FC236}">
                <a16:creationId xmlns:a16="http://schemas.microsoft.com/office/drawing/2014/main" id="{CBD69B3B-4FEE-F67D-7945-03639802FA30}"/>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6" name="Rectangle: Rounded Corners 5">
            <a:extLst>
              <a:ext uri="{FF2B5EF4-FFF2-40B4-BE49-F238E27FC236}">
                <a16:creationId xmlns:a16="http://schemas.microsoft.com/office/drawing/2014/main" id="{6D2B9228-5034-525E-092E-AD4A82E213FD}"/>
              </a:ext>
              <a:ext uri="{C183D7F6-B498-43B3-948B-1728B52AA6E4}">
                <adec:decorative xmlns:adec="http://schemas.microsoft.com/office/drawing/2017/decorative" val="1"/>
              </a:ext>
            </a:extLst>
          </p:cNvPr>
          <p:cNvSpPr>
            <a:spLocks/>
          </p:cNvSpPr>
          <p:nvPr/>
        </p:nvSpPr>
        <p:spPr bwMode="auto">
          <a:xfrm>
            <a:off x="507997" y="3234490"/>
            <a:ext cx="6756400" cy="6591751"/>
          </a:xfrm>
          <a:prstGeom prst="roundRect">
            <a:avLst>
              <a:gd name="adj" fmla="val 2074"/>
            </a:avLst>
          </a:prstGeom>
          <a:solidFill>
            <a:schemeClr val="bg1">
              <a:alpha val="90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7" name="Picture 6">
            <a:extLst>
              <a:ext uri="{FF2B5EF4-FFF2-40B4-BE49-F238E27FC236}">
                <a16:creationId xmlns:a16="http://schemas.microsoft.com/office/drawing/2014/main" id="{E04FB00B-F29E-04AC-7049-FB3DBD851440}"/>
              </a:ext>
              <a:ext uri="{C183D7F6-B498-43B3-948B-1728B52AA6E4}">
                <adec:decorative xmlns:adec="http://schemas.microsoft.com/office/drawing/2017/decorative" val="1"/>
              </a:ext>
            </a:extLst>
          </p:cNvPr>
          <p:cNvPicPr>
            <a:picLocks/>
          </p:cNvPicPr>
          <p:nvPr/>
        </p:nvPicPr>
        <p:blipFill rotWithShape="1">
          <a:blip r:embed="rId5">
            <a:extLst>
              <a:ext uri="{BEBA8EAE-BF5A-486C-A8C5-ECC9F3942E4B}">
                <a14:imgProps xmlns:a14="http://schemas.microsoft.com/office/drawing/2010/main">
                  <a14:imgLayer r:embed="rId6">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9" name="Rectangle 8">
            <a:extLst>
              <a:ext uri="{FF2B5EF4-FFF2-40B4-BE49-F238E27FC236}">
                <a16:creationId xmlns:a16="http://schemas.microsoft.com/office/drawing/2014/main" id="{78A745F5-57A1-AB04-173C-44EDE93A3CC5}"/>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10" name="Rectangle: Rounded Corners 9">
            <a:hlinkClick r:id="" action="ppaction://noaction"/>
            <a:extLst>
              <a:ext uri="{FF2B5EF4-FFF2-40B4-BE49-F238E27FC236}">
                <a16:creationId xmlns:a16="http://schemas.microsoft.com/office/drawing/2014/main" id="{A9F0F3C9-B7B6-EDB0-9FBA-2DB04CF97F9E}"/>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11" name="Rectangle: Rounded Corners 10">
            <a:hlinkClick r:id="rId7" action="ppaction://hlinksldjump"/>
            <a:extLst>
              <a:ext uri="{FF2B5EF4-FFF2-40B4-BE49-F238E27FC236}">
                <a16:creationId xmlns:a16="http://schemas.microsoft.com/office/drawing/2014/main" id="{D8D898D2-9966-A9BF-F681-676DD1B6DAB0}"/>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12" name="Rectangle: Rounded Corners 11">
            <a:hlinkClick r:id="" action="ppaction://noaction"/>
            <a:extLst>
              <a:ext uri="{FF2B5EF4-FFF2-40B4-BE49-F238E27FC236}">
                <a16:creationId xmlns:a16="http://schemas.microsoft.com/office/drawing/2014/main" id="{D0D1D506-005E-D119-8AA2-094CB7E6F284}"/>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13" name="Rectangle: Rounded Corners 12">
            <a:hlinkClick r:id="" action="ppaction://noaction"/>
            <a:extLst>
              <a:ext uri="{FF2B5EF4-FFF2-40B4-BE49-F238E27FC236}">
                <a16:creationId xmlns:a16="http://schemas.microsoft.com/office/drawing/2014/main" id="{498AAB89-017C-AC21-A510-A6BDE7F3CAA7}"/>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14" name="Rectangle: Rounded Corners 13">
            <a:hlinkClick r:id="" action="ppaction://noaction"/>
            <a:extLst>
              <a:ext uri="{FF2B5EF4-FFF2-40B4-BE49-F238E27FC236}">
                <a16:creationId xmlns:a16="http://schemas.microsoft.com/office/drawing/2014/main" id="{8F0A0C0B-7CFB-7194-C6FA-27E904C83B4A}"/>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15" name="Rectangle: Rounded Corners 14">
            <a:hlinkClick r:id="rId8" action="ppaction://hlinksldjump"/>
            <a:extLst>
              <a:ext uri="{FF2B5EF4-FFF2-40B4-BE49-F238E27FC236}">
                <a16:creationId xmlns:a16="http://schemas.microsoft.com/office/drawing/2014/main" id="{79CAA7F4-0B00-D4BC-D4CF-375B88510DF1}"/>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&amp; Example</a:t>
            </a:r>
          </a:p>
        </p:txBody>
      </p:sp>
      <p:sp>
        <p:nvSpPr>
          <p:cNvPr id="16" name="Rectangle: Rounded Corners 15">
            <a:hlinkClick r:id="" action="ppaction://noaction"/>
            <a:extLst>
              <a:ext uri="{FF2B5EF4-FFF2-40B4-BE49-F238E27FC236}">
                <a16:creationId xmlns:a16="http://schemas.microsoft.com/office/drawing/2014/main" id="{98AC8721-418C-85AB-827F-9012D847372F}"/>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3" name="Rectangle: Rounded Corners 2">
            <a:extLst>
              <a:ext uri="{FF2B5EF4-FFF2-40B4-BE49-F238E27FC236}">
                <a16:creationId xmlns:a16="http://schemas.microsoft.com/office/drawing/2014/main" id="{987E5C78-5B65-0CEC-B538-32CE11B507CD}"/>
              </a:ext>
              <a:ext uri="{C183D7F6-B498-43B3-948B-1728B52AA6E4}">
                <adec:decorative xmlns:adec="http://schemas.microsoft.com/office/drawing/2017/decorative" val="1"/>
              </a:ext>
            </a:extLst>
          </p:cNvPr>
          <p:cNvSpPr>
            <a:spLocks/>
          </p:cNvSpPr>
          <p:nvPr/>
        </p:nvSpPr>
        <p:spPr bwMode="auto">
          <a:xfrm>
            <a:off x="507997" y="1696638"/>
            <a:ext cx="6756400" cy="672386"/>
          </a:xfrm>
          <a:prstGeom prst="roundRect">
            <a:avLst>
              <a:gd name="adj" fmla="val 18570"/>
            </a:avLst>
          </a:prstGeom>
          <a:solidFill>
            <a:schemeClr val="bg1">
              <a:alpha val="90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8" name="Straight Connector 7">
            <a:extLst>
              <a:ext uri="{FF2B5EF4-FFF2-40B4-BE49-F238E27FC236}">
                <a16:creationId xmlns:a16="http://schemas.microsoft.com/office/drawing/2014/main" id="{77D2FC10-BF11-A9BE-692A-9CB42D6EB372}"/>
              </a:ext>
              <a:ext uri="{C183D7F6-B498-43B3-948B-1728B52AA6E4}">
                <adec:decorative xmlns:adec="http://schemas.microsoft.com/office/drawing/2017/decorative" val="1"/>
              </a:ext>
            </a:extLst>
          </p:cNvPr>
          <p:cNvCxnSpPr>
            <a:cxnSpLocks/>
          </p:cNvCxnSpPr>
          <p:nvPr/>
        </p:nvCxnSpPr>
        <p:spPr>
          <a:xfrm>
            <a:off x="0" y="2697221"/>
            <a:ext cx="77724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91D2773-CA87-70B7-EEBE-C2C78B9F4213}"/>
              </a:ext>
              <a:ext uri="{C183D7F6-B498-43B3-948B-1728B52AA6E4}">
                <adec:decorative xmlns:adec="http://schemas.microsoft.com/office/drawing/2017/decorative" val="1"/>
              </a:ext>
            </a:extLst>
          </p:cNvPr>
          <p:cNvSpPr>
            <a:spLocks/>
          </p:cNvSpPr>
          <p:nvPr/>
        </p:nvSpPr>
        <p:spPr bwMode="auto">
          <a:xfrm>
            <a:off x="-3" y="2557298"/>
            <a:ext cx="7772400" cy="572413"/>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7" name="Title 36">
            <a:extLst>
              <a:ext uri="{FF2B5EF4-FFF2-40B4-BE49-F238E27FC236}">
                <a16:creationId xmlns:a16="http://schemas.microsoft.com/office/drawing/2014/main" id="{FD48BD22-C017-7CDC-1EA6-0AA0A2007BDB}"/>
              </a:ext>
            </a:extLst>
          </p:cNvPr>
          <p:cNvSpPr>
            <a:spLocks noGrp="1"/>
          </p:cNvSpPr>
          <p:nvPr>
            <p:ph type="title"/>
          </p:nvPr>
        </p:nvSpPr>
        <p:spPr>
          <a:xfrm>
            <a:off x="507997" y="749535"/>
            <a:ext cx="6756400" cy="430887"/>
          </a:xfrm>
        </p:spPr>
        <p:txBody>
          <a:bodyPr/>
          <a:lstStyle/>
          <a:p>
            <a:r>
              <a:rPr lang="en-US"/>
              <a:t>File Guidance &amp; Examples  </a:t>
            </a:r>
          </a:p>
        </p:txBody>
      </p:sp>
      <p:sp>
        <p:nvSpPr>
          <p:cNvPr id="19" name="TextBox 18">
            <a:extLst>
              <a:ext uri="{FF2B5EF4-FFF2-40B4-BE49-F238E27FC236}">
                <a16:creationId xmlns:a16="http://schemas.microsoft.com/office/drawing/2014/main" id="{C3B785BB-4856-5492-D09E-F756311C7687}"/>
              </a:ext>
            </a:extLst>
          </p:cNvPr>
          <p:cNvSpPr txBox="1"/>
          <p:nvPr/>
        </p:nvSpPr>
        <p:spPr>
          <a:xfrm>
            <a:off x="419385" y="1190617"/>
            <a:ext cx="6674359" cy="458908"/>
          </a:xfrm>
          <a:prstGeom prst="rect">
            <a:avLst/>
          </a:prstGeom>
          <a:noFill/>
        </p:spPr>
        <p:txBody>
          <a:bodyPr wrap="square">
            <a:spAutoFit/>
          </a:bodyPr>
          <a:lstStyle/>
          <a:p>
            <a:pPr marL="0" marR="0" lvl="0" indent="0" algn="l" defTabSz="1018824" rtl="0" eaLnBrk="1" fontAlgn="auto" latinLnBrk="0" hangingPunct="1">
              <a:lnSpc>
                <a:spcPts val="1500"/>
              </a:lnSpc>
              <a:spcBef>
                <a:spcPts val="0"/>
              </a:spcBef>
              <a:spcAft>
                <a:spcPts val="40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This File Guide explains the types of files used in each prompt, so you know what content to include when preparing or substituting your own documents.</a:t>
            </a:r>
          </a:p>
        </p:txBody>
      </p:sp>
      <p:sp>
        <p:nvSpPr>
          <p:cNvPr id="45" name="TextBox 44">
            <a:extLst>
              <a:ext uri="{FF2B5EF4-FFF2-40B4-BE49-F238E27FC236}">
                <a16:creationId xmlns:a16="http://schemas.microsoft.com/office/drawing/2014/main" id="{9EF453F3-ECDB-1FE3-07BD-8041879950BD}"/>
              </a:ext>
            </a:extLst>
          </p:cNvPr>
          <p:cNvSpPr txBox="1">
            <a:spLocks/>
          </p:cNvSpPr>
          <p:nvPr/>
        </p:nvSpPr>
        <p:spPr>
          <a:xfrm>
            <a:off x="678656" y="1759518"/>
            <a:ext cx="6415088" cy="546625"/>
          </a:xfrm>
          <a:prstGeom prst="rect">
            <a:avLst/>
          </a:prstGeom>
          <a:noFill/>
        </p:spPr>
        <p:txBody>
          <a:bodyPr wrap="square" lIns="0" tIns="0" rIns="0" bIns="0" rtlCol="0" anchor="t">
            <a:spAutoFit/>
          </a:bodyPr>
          <a:lstStyle/>
          <a:p>
            <a:pPr marL="0" marR="0" lvl="0" indent="0" algn="l" defTabSz="1018824"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0">
                <a:ln>
                  <a:noFill/>
                </a:ln>
                <a:solidFill>
                  <a:srgbClr val="091F2C">
                    <a:alpha val="99000"/>
                  </a:srgbClr>
                </a:solidFill>
                <a:effectLst/>
                <a:uLnTx/>
                <a:uFillTx/>
                <a:latin typeface="Segoe Sans Display"/>
                <a:ea typeface="+mn-ea"/>
                <a:cs typeface="+mn-cs"/>
              </a:rPr>
              <a:t>Downloadable examples</a:t>
            </a:r>
          </a:p>
          <a:p>
            <a:pPr defTabSz="594623">
              <a:lnSpc>
                <a:spcPts val="1400"/>
              </a:lnSpc>
              <a:spcAft>
                <a:spcPts val="200"/>
              </a:spcAft>
              <a:defRPr/>
            </a:pPr>
            <a:r>
              <a:rPr kumimoji="0" lang="en-US" sz="1000" b="0" i="0" u="none" strike="noStrike" kern="1200" cap="none" spc="0" normalizeH="0" baseline="0" noProof="0">
                <a:ln>
                  <a:noFill/>
                </a:ln>
                <a:solidFill>
                  <a:srgbClr val="EC4A27">
                    <a:alpha val="99000"/>
                  </a:srgbClr>
                </a:solidFill>
                <a:effectLst/>
                <a:uLnTx/>
                <a:uFillTx/>
                <a:latin typeface="Segoe Sans Display"/>
                <a:ea typeface="+mn-ea"/>
                <a:cs typeface="+mn-cs"/>
              </a:rPr>
              <a:t>/Weekly customer calls transcript export:</a:t>
            </a:r>
            <a:r>
              <a:rPr kumimoji="0" lang="en-US" sz="1000" b="0" i="0" u="none" strike="noStrike" kern="1200" cap="none" spc="0" normalizeH="0" baseline="0" noProof="0">
                <a:ln>
                  <a:noFill/>
                </a:ln>
                <a:solidFill>
                  <a:srgbClr val="091F2C">
                    <a:alpha val="99000"/>
                  </a:srgbClr>
                </a:solidFill>
                <a:effectLst/>
                <a:uLnTx/>
                <a:uFillTx/>
                <a:latin typeface="Segoe Sans Display"/>
                <a:ea typeface="+mn-ea"/>
                <a:cs typeface="+mn-cs"/>
              </a:rPr>
              <a:t> </a:t>
            </a:r>
            <a:r>
              <a:rPr lang="en-US" sz="1000" err="1">
                <a:solidFill>
                  <a:srgbClr val="091F2C">
                    <a:alpha val="99000"/>
                  </a:srgbClr>
                </a:solidFill>
                <a:ea typeface="+mn-lt"/>
                <a:cs typeface="+mn-lt"/>
                <a:hlinkClick r:id="rId9"/>
              </a:rPr>
              <a:t>Zava-Weekly_Call_Transcript</a:t>
            </a:r>
            <a:endParaRPr lang="en-US" sz="1000" err="1">
              <a:solidFill>
                <a:srgbClr val="091F2C">
                  <a:alpha val="99000"/>
                </a:srgbClr>
              </a:solidFill>
              <a:ea typeface="+mn-lt"/>
              <a:cs typeface="+mn-lt"/>
            </a:endParaRPr>
          </a:p>
          <a:p>
            <a:pPr defTabSz="594623">
              <a:lnSpc>
                <a:spcPts val="1400"/>
              </a:lnSpc>
              <a:spcAft>
                <a:spcPts val="200"/>
              </a:spcAft>
              <a:defRPr/>
            </a:pPr>
            <a:r>
              <a:rPr kumimoji="0" lang="en-US" sz="1000" b="0" i="0" u="none" strike="noStrike" kern="1200" cap="none" spc="0" normalizeH="0" baseline="0" noProof="0">
                <a:ln>
                  <a:noFill/>
                </a:ln>
                <a:solidFill>
                  <a:srgbClr val="EC4A27">
                    <a:alpha val="99000"/>
                  </a:srgbClr>
                </a:solidFill>
                <a:effectLst/>
                <a:uLnTx/>
                <a:uFillTx/>
                <a:latin typeface="Segoe Sans Display"/>
                <a:ea typeface="+mn-ea"/>
                <a:cs typeface="+mn-cs"/>
              </a:rPr>
              <a:t>/Customer service interaction quality rubric: </a:t>
            </a:r>
            <a:r>
              <a:rPr lang="en-US" sz="1000" err="1">
                <a:solidFill>
                  <a:srgbClr val="091F2C">
                    <a:alpha val="99000"/>
                  </a:srgbClr>
                </a:solidFill>
                <a:ea typeface="+mn-lt"/>
                <a:cs typeface="+mn-lt"/>
                <a:hlinkClick r:id="rId10"/>
              </a:rPr>
              <a:t>Zava-Customer_Service_Interaction_Quality_Review</a:t>
            </a:r>
            <a:endParaRPr lang="en-US" sz="1000" err="1">
              <a:solidFill>
                <a:srgbClr val="0078D4">
                  <a:alpha val="99000"/>
                </a:srgbClr>
              </a:solidFill>
              <a:ea typeface="+mn-lt"/>
              <a:cs typeface="+mn-lt"/>
            </a:endParaRPr>
          </a:p>
        </p:txBody>
      </p:sp>
      <p:sp>
        <p:nvSpPr>
          <p:cNvPr id="20" name="Title 10">
            <a:extLst>
              <a:ext uri="{FF2B5EF4-FFF2-40B4-BE49-F238E27FC236}">
                <a16:creationId xmlns:a16="http://schemas.microsoft.com/office/drawing/2014/main" id="{50DD8F3C-CDB2-68A3-172D-DD256B3A65B7}"/>
              </a:ext>
            </a:extLst>
          </p:cNvPr>
          <p:cNvSpPr txBox="1">
            <a:spLocks/>
          </p:cNvSpPr>
          <p:nvPr/>
        </p:nvSpPr>
        <p:spPr>
          <a:xfrm>
            <a:off x="507997" y="2721559"/>
            <a:ext cx="6756400" cy="276999"/>
          </a:xfrm>
          <a:prstGeom prst="rect">
            <a:avLst/>
          </a:prstGeom>
        </p:spPr>
        <p:txBody>
          <a:bodyPr vert="horz" wrap="square" lIns="0" tIns="0" rIns="0" bIns="0" rtlCol="0" anchor="t">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marL="0" marR="0" lvl="0" indent="0" algn="l" defTabSz="594623"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gradFill>
                  <a:gsLst>
                    <a:gs pos="0">
                      <a:srgbClr val="0078D4"/>
                    </a:gs>
                    <a:gs pos="50000">
                      <a:srgbClr val="8661C5"/>
                    </a:gs>
                    <a:gs pos="99000">
                      <a:srgbClr val="C73ECC"/>
                    </a:gs>
                  </a:gsLst>
                  <a:lin ang="2700000" scaled="0"/>
                </a:gradFill>
                <a:effectLst/>
                <a:uLnTx/>
                <a:uFillTx/>
                <a:latin typeface="Segoe Sans Display"/>
                <a:ea typeface="+mn-ea"/>
                <a:cs typeface="Segoe UI" pitchFamily="34" charset="0"/>
              </a:rPr>
              <a:t>Scenario 1: Customer Support and Response</a:t>
            </a:r>
          </a:p>
        </p:txBody>
      </p:sp>
      <p:graphicFrame>
        <p:nvGraphicFramePr>
          <p:cNvPr id="5" name="Table 4">
            <a:extLst>
              <a:ext uri="{FF2B5EF4-FFF2-40B4-BE49-F238E27FC236}">
                <a16:creationId xmlns:a16="http://schemas.microsoft.com/office/drawing/2014/main" id="{D1F36C24-5633-3E2F-62A2-F096F52CC1FB}"/>
              </a:ext>
            </a:extLst>
          </p:cNvPr>
          <p:cNvGraphicFramePr>
            <a:graphicFrameLocks noGrp="1"/>
          </p:cNvGraphicFramePr>
          <p:nvPr/>
        </p:nvGraphicFramePr>
        <p:xfrm>
          <a:off x="590039" y="3194661"/>
          <a:ext cx="6592316" cy="6661152"/>
        </p:xfrm>
        <a:graphic>
          <a:graphicData uri="http://schemas.openxmlformats.org/drawingml/2006/table">
            <a:tbl>
              <a:tblPr firstRow="1" bandRow="1">
                <a:tableStyleId>{5C22544A-7EE6-4342-B048-85BDC9FD1C3A}</a:tableStyleId>
              </a:tblPr>
              <a:tblGrid>
                <a:gridCol w="6592316">
                  <a:extLst>
                    <a:ext uri="{9D8B030D-6E8A-4147-A177-3AD203B41FA5}">
                      <a16:colId xmlns:a16="http://schemas.microsoft.com/office/drawing/2014/main" val="800310417"/>
                    </a:ext>
                  </a:extLst>
                </a:gridCol>
              </a:tblGrid>
              <a:tr h="620444">
                <a:tc>
                  <a:txBody>
                    <a:bodyPr/>
                    <a:lstStyle/>
                    <a:p>
                      <a:pPr>
                        <a:lnSpc>
                          <a:spcPts val="1500"/>
                        </a:lnSpc>
                        <a:spcAft>
                          <a:spcPts val="200"/>
                        </a:spcAft>
                      </a:pPr>
                      <a:r>
                        <a:rPr lang="en-US" sz="1100" b="1">
                          <a:solidFill>
                            <a:schemeClr val="accent2"/>
                          </a:solidFill>
                          <a:latin typeface="+mj-lt"/>
                        </a:rPr>
                        <a:t>USE CASE 1: </a:t>
                      </a:r>
                      <a:r>
                        <a:rPr lang="en-US" sz="1100" b="1">
                          <a:solidFill>
                            <a:schemeClr val="tx1"/>
                          </a:solidFill>
                          <a:latin typeface="+mj-lt"/>
                        </a:rPr>
                        <a:t>Summarize a customer issue before responding</a:t>
                      </a:r>
                    </a:p>
                    <a:p>
                      <a:pPr>
                        <a:lnSpc>
                          <a:spcPts val="1500"/>
                        </a:lnSpc>
                        <a:spcAft>
                          <a:spcPts val="200"/>
                        </a:spcAft>
                      </a:pPr>
                      <a:r>
                        <a:rPr lang="en-US" sz="1000" b="0">
                          <a:solidFill>
                            <a:srgbClr val="EC4A27"/>
                          </a:solidFill>
                          <a:latin typeface="+mn-lt"/>
                        </a:rPr>
                        <a:t>/Customer complaint email thread</a:t>
                      </a:r>
                      <a:r>
                        <a:rPr lang="en-US" sz="1000" b="0" kern="1200">
                          <a:solidFill>
                            <a:srgbClr val="EC4A27"/>
                          </a:solidFill>
                          <a:latin typeface="+mn-lt"/>
                          <a:ea typeface="+mn-ea"/>
                          <a:cs typeface="+mn-cs"/>
                        </a:rPr>
                        <a:t>:</a:t>
                      </a:r>
                      <a:r>
                        <a:rPr lang="en-US" sz="1000" b="0">
                          <a:solidFill>
                            <a:schemeClr val="tx1"/>
                          </a:solidFill>
                          <a:latin typeface="+mn-lt"/>
                        </a:rPr>
                        <a:t> An email thread from the customer that includes details such as their initial complaint, questions, concerns, or escalation notes.</a:t>
                      </a:r>
                    </a:p>
                    <a:p>
                      <a:pPr>
                        <a:lnSpc>
                          <a:spcPts val="1500"/>
                        </a:lnSpc>
                        <a:spcAft>
                          <a:spcPts val="200"/>
                        </a:spcAft>
                      </a:pPr>
                      <a:r>
                        <a:rPr lang="en-US" sz="1000" b="0">
                          <a:solidFill>
                            <a:srgbClr val="EC4A27"/>
                          </a:solidFill>
                          <a:latin typeface="+mn-lt"/>
                        </a:rPr>
                        <a:t>/Support case notes</a:t>
                      </a:r>
                      <a:r>
                        <a:rPr lang="en-US" sz="1000" b="0" kern="1200">
                          <a:solidFill>
                            <a:srgbClr val="EC4A27"/>
                          </a:solidFill>
                          <a:latin typeface="+mn-lt"/>
                          <a:ea typeface="+mn-ea"/>
                          <a:cs typeface="+mn-cs"/>
                        </a:rPr>
                        <a:t>:</a:t>
                      </a:r>
                      <a:r>
                        <a:rPr lang="en-US" sz="1000" b="0">
                          <a:solidFill>
                            <a:schemeClr val="tx1"/>
                          </a:solidFill>
                          <a:latin typeface="+mn-lt"/>
                        </a:rPr>
                        <a:t> A document summarizing case details, such as troubleshooting steps taken, updates, decisions made, and any pending actions.</a:t>
                      </a:r>
                    </a:p>
                  </a:txBody>
                  <a:tcPr marT="91440" marB="91440">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064100">
                <a:tc>
                  <a:txBody>
                    <a:bodyPr/>
                    <a:lstStyle/>
                    <a:p>
                      <a:pPr>
                        <a:lnSpc>
                          <a:spcPts val="1500"/>
                        </a:lnSpc>
                        <a:spcAft>
                          <a:spcPts val="200"/>
                        </a:spcAft>
                      </a:pPr>
                      <a:r>
                        <a:rPr lang="en-US" sz="1100" b="1">
                          <a:solidFill>
                            <a:schemeClr val="accent2"/>
                          </a:solidFill>
                          <a:latin typeface="+mj-lt"/>
                        </a:rPr>
                        <a:t>USE CASE 2: </a:t>
                      </a:r>
                      <a:r>
                        <a:rPr lang="en-US" sz="1100" b="1">
                          <a:solidFill>
                            <a:schemeClr val="tx1"/>
                          </a:solidFill>
                          <a:latin typeface="+mj-lt"/>
                        </a:rPr>
                        <a:t>Draft a customer response grounded in case context</a:t>
                      </a:r>
                    </a:p>
                    <a:p>
                      <a:pPr>
                        <a:lnSpc>
                          <a:spcPts val="1500"/>
                        </a:lnSpc>
                        <a:spcAft>
                          <a:spcPts val="200"/>
                        </a:spcAft>
                      </a:pPr>
                      <a:r>
                        <a:rPr lang="en-US" sz="1000" b="0">
                          <a:solidFill>
                            <a:srgbClr val="EC4A27"/>
                          </a:solidFill>
                          <a:latin typeface="+mn-lt"/>
                        </a:rPr>
                        <a:t>/Customer’s support case notes: </a:t>
                      </a:r>
                      <a:r>
                        <a:rPr lang="en-US" sz="1000" b="0">
                          <a:solidFill>
                            <a:schemeClr val="tx1"/>
                          </a:solidFill>
                          <a:latin typeface="+mn-lt"/>
                        </a:rPr>
                        <a:t>A document that includes case-specific information, such as issue description, actions taken, and current status.</a:t>
                      </a:r>
                    </a:p>
                    <a:p>
                      <a:pPr>
                        <a:lnSpc>
                          <a:spcPts val="1500"/>
                        </a:lnSpc>
                        <a:spcAft>
                          <a:spcPts val="200"/>
                        </a:spcAft>
                      </a:pPr>
                      <a:r>
                        <a:rPr lang="en-US" sz="1000" b="0">
                          <a:solidFill>
                            <a:srgbClr val="EC4A27"/>
                          </a:solidFill>
                          <a:latin typeface="+mn-lt"/>
                        </a:rPr>
                        <a:t>/Customer profile: </a:t>
                      </a:r>
                      <a:r>
                        <a:rPr lang="en-US" sz="1000" b="0">
                          <a:solidFill>
                            <a:schemeClr val="tx1"/>
                          </a:solidFill>
                          <a:latin typeface="+mn-lt"/>
                        </a:rPr>
                        <a:t>A document summarizing customer details, such as account history, product usage, preferences, or previous support interactions.</a:t>
                      </a:r>
                    </a:p>
                    <a:p>
                      <a:pPr>
                        <a:lnSpc>
                          <a:spcPts val="1500"/>
                        </a:lnSpc>
                        <a:spcAft>
                          <a:spcPts val="200"/>
                        </a:spcAft>
                      </a:pPr>
                      <a:r>
                        <a:rPr lang="en-US" sz="1000" b="0">
                          <a:solidFill>
                            <a:srgbClr val="EC4A27"/>
                          </a:solidFill>
                          <a:latin typeface="+mn-lt"/>
                        </a:rPr>
                        <a:t>/Product knowledge base reference: </a:t>
                      </a:r>
                      <a:r>
                        <a:rPr lang="en-US" sz="1000" b="0">
                          <a:solidFill>
                            <a:schemeClr val="tx1"/>
                          </a:solidFill>
                          <a:latin typeface="+mn-lt"/>
                        </a:rPr>
                        <a:t>A document that explains relevant troubleshooting steps, such as fixes for common issues, configuration guidance, or FAQs.</a:t>
                      </a:r>
                    </a:p>
                    <a:p>
                      <a:pPr fontAlgn="t">
                        <a:lnSpc>
                          <a:spcPts val="1500"/>
                        </a:lnSpc>
                        <a:buNone/>
                      </a:pPr>
                      <a:r>
                        <a:rPr lang="en-US" sz="1000" b="0" i="0">
                          <a:solidFill>
                            <a:srgbClr val="EC4A27"/>
                          </a:solidFill>
                          <a:effectLst/>
                          <a:latin typeface="+mn-lt"/>
                        </a:rPr>
                        <a:t>/Supported email template</a:t>
                      </a:r>
                      <a:r>
                        <a:rPr lang="en-US" sz="1000" b="0" i="0">
                          <a:effectLst/>
                          <a:latin typeface="+mn-lt"/>
                        </a:rPr>
                        <a:t>: A template that contains your organization’s approved email structure, tone guidelines, required disclaimers, and formatting for customer‑facing messages.</a:t>
                      </a: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620444">
                <a:tc>
                  <a:txBody>
                    <a:bodyPr/>
                    <a:lstStyle/>
                    <a:p>
                      <a:pPr>
                        <a:lnSpc>
                          <a:spcPts val="1500"/>
                        </a:lnSpc>
                        <a:spcAft>
                          <a:spcPts val="200"/>
                        </a:spcAft>
                      </a:pPr>
                      <a:r>
                        <a:rPr lang="en-US" sz="1100" b="1">
                          <a:solidFill>
                            <a:schemeClr val="accent2"/>
                          </a:solidFill>
                          <a:latin typeface="+mj-lt"/>
                        </a:rPr>
                        <a:t>USE CASE 3: </a:t>
                      </a:r>
                      <a:r>
                        <a:rPr lang="en-US" sz="1100" b="1">
                          <a:solidFill>
                            <a:schemeClr val="tx1"/>
                          </a:solidFill>
                          <a:latin typeface="+mj-lt"/>
                        </a:rPr>
                        <a:t>Generate resolution guide</a:t>
                      </a:r>
                    </a:p>
                    <a:p>
                      <a:pPr>
                        <a:lnSpc>
                          <a:spcPts val="1500"/>
                        </a:lnSpc>
                        <a:spcAft>
                          <a:spcPts val="200"/>
                        </a:spcAft>
                      </a:pPr>
                      <a:r>
                        <a:rPr lang="en-US" sz="1000" b="0">
                          <a:solidFill>
                            <a:srgbClr val="EC4A27"/>
                          </a:solidFill>
                          <a:latin typeface="+mn-lt"/>
                        </a:rPr>
                        <a:t>/Recurring issue analysis report: </a:t>
                      </a:r>
                      <a:r>
                        <a:rPr lang="en-US" sz="1000" b="0">
                          <a:solidFill>
                            <a:schemeClr val="tx1"/>
                          </a:solidFill>
                          <a:latin typeface="+mn-lt"/>
                        </a:rPr>
                        <a:t>A document that identifies frequent issues, such as patterns in customer problems, root causes, and recommended solutions.</a:t>
                      </a:r>
                    </a:p>
                    <a:p>
                      <a:pPr>
                        <a:lnSpc>
                          <a:spcPts val="1500"/>
                        </a:lnSpc>
                        <a:spcAft>
                          <a:spcPts val="200"/>
                        </a:spcAft>
                      </a:pPr>
                      <a:r>
                        <a:rPr lang="en-US" sz="1000" b="0">
                          <a:solidFill>
                            <a:srgbClr val="EC4A27"/>
                          </a:solidFill>
                          <a:latin typeface="+mn-lt"/>
                        </a:rPr>
                        <a:t>/Successfully resolved cases: </a:t>
                      </a:r>
                      <a:r>
                        <a:rPr lang="en-US" sz="1000" b="0">
                          <a:solidFill>
                            <a:schemeClr val="tx1"/>
                          </a:solidFill>
                          <a:latin typeface="+mn-lt"/>
                        </a:rPr>
                        <a:t>A document summarizing resolved cases, such as steps taken, timelines, and best practices for similar issues.</a:t>
                      </a: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620444">
                <a:tc>
                  <a:txBody>
                    <a:bodyPr/>
                    <a:lstStyle/>
                    <a:p>
                      <a:pPr>
                        <a:lnSpc>
                          <a:spcPts val="1500"/>
                        </a:lnSpc>
                        <a:spcAft>
                          <a:spcPts val="200"/>
                        </a:spcAft>
                      </a:pPr>
                      <a:r>
                        <a:rPr lang="en-US" sz="1100" b="1">
                          <a:solidFill>
                            <a:schemeClr val="accent2"/>
                          </a:solidFill>
                          <a:latin typeface="+mj-lt"/>
                        </a:rPr>
                        <a:t>USE CASE 4: </a:t>
                      </a:r>
                      <a:r>
                        <a:rPr lang="en-US" sz="1100" b="1">
                          <a:solidFill>
                            <a:schemeClr val="tx1"/>
                          </a:solidFill>
                          <a:latin typeface="+mj-lt"/>
                        </a:rPr>
                        <a:t>Update CRM case summary</a:t>
                      </a:r>
                    </a:p>
                    <a:p>
                      <a:pPr>
                        <a:lnSpc>
                          <a:spcPts val="1500"/>
                        </a:lnSpc>
                        <a:spcAft>
                          <a:spcPts val="200"/>
                        </a:spcAft>
                      </a:pPr>
                      <a:r>
                        <a:rPr lang="en-US" sz="1000" b="0">
                          <a:solidFill>
                            <a:srgbClr val="EC4A27"/>
                          </a:solidFill>
                          <a:latin typeface="+mn-lt"/>
                        </a:rPr>
                        <a:t>/Customer case review</a:t>
                      </a:r>
                      <a:r>
                        <a:rPr lang="en-US" sz="1000" b="0" kern="1200">
                          <a:solidFill>
                            <a:srgbClr val="EC4A27"/>
                          </a:solidFill>
                          <a:latin typeface="+mn-lt"/>
                          <a:ea typeface="+mn-ea"/>
                          <a:cs typeface="+mn-cs"/>
                        </a:rPr>
                        <a:t>:</a:t>
                      </a:r>
                      <a:r>
                        <a:rPr lang="en-US" sz="1000" b="0">
                          <a:solidFill>
                            <a:schemeClr val="tx1"/>
                          </a:solidFill>
                          <a:latin typeface="+mn-lt"/>
                        </a:rPr>
                        <a:t> A document summarizing the customer’s case details, such as issue description, troubleshooting steps taken, decisions made, and current resolution status.</a:t>
                      </a:r>
                    </a:p>
                    <a:p>
                      <a:pPr>
                        <a:lnSpc>
                          <a:spcPts val="1500"/>
                        </a:lnSpc>
                        <a:spcAft>
                          <a:spcPts val="200"/>
                        </a:spcAft>
                      </a:pPr>
                      <a:r>
                        <a:rPr lang="en-US" sz="1000" b="0">
                          <a:solidFill>
                            <a:srgbClr val="EC4A27"/>
                          </a:solidFill>
                          <a:latin typeface="+mn-lt"/>
                        </a:rPr>
                        <a:t>/CRM case record</a:t>
                      </a:r>
                      <a:r>
                        <a:rPr lang="en-US" sz="1000" b="0" kern="1200">
                          <a:solidFill>
                            <a:srgbClr val="EC4A27"/>
                          </a:solidFill>
                          <a:latin typeface="+mn-lt"/>
                          <a:ea typeface="+mn-ea"/>
                          <a:cs typeface="+mn-cs"/>
                        </a:rPr>
                        <a:t>:</a:t>
                      </a:r>
                      <a:r>
                        <a:rPr lang="en-US" sz="1000" b="0">
                          <a:solidFill>
                            <a:schemeClr val="tx1"/>
                          </a:solidFill>
                          <a:latin typeface="+mn-lt"/>
                        </a:rPr>
                        <a:t> A document or export from the CRM system that includes case information, such as case ID, owner, status, timeline, and any notes relevant to the resolution.</a:t>
                      </a: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r h="620444">
                <a:tc>
                  <a:txBody>
                    <a:bodyPr/>
                    <a:lstStyle/>
                    <a:p>
                      <a:pPr>
                        <a:lnSpc>
                          <a:spcPts val="1500"/>
                        </a:lnSpc>
                        <a:spcAft>
                          <a:spcPts val="200"/>
                        </a:spcAft>
                      </a:pPr>
                      <a:r>
                        <a:rPr lang="en-US" sz="1100" b="1">
                          <a:solidFill>
                            <a:schemeClr val="accent2"/>
                          </a:solidFill>
                          <a:latin typeface="+mj-lt"/>
                        </a:rPr>
                        <a:t>USE CASE 5: </a:t>
                      </a:r>
                      <a:r>
                        <a:rPr lang="en-US" sz="1100" b="1">
                          <a:solidFill>
                            <a:schemeClr val="tx1"/>
                          </a:solidFill>
                          <a:latin typeface="+mj-lt"/>
                        </a:rPr>
                        <a:t>Prepare for a follow-up call</a:t>
                      </a:r>
                    </a:p>
                    <a:p>
                      <a:pPr>
                        <a:lnSpc>
                          <a:spcPts val="1500"/>
                        </a:lnSpc>
                        <a:spcAft>
                          <a:spcPts val="200"/>
                        </a:spcAft>
                      </a:pPr>
                      <a:r>
                        <a:rPr lang="en-US" sz="1000" b="0">
                          <a:solidFill>
                            <a:srgbClr val="EC4A27"/>
                          </a:solidFill>
                          <a:latin typeface="+mn-lt"/>
                        </a:rPr>
                        <a:t>/Customer meeting: </a:t>
                      </a:r>
                      <a:r>
                        <a:rPr lang="en-US" sz="1000" b="0">
                          <a:solidFill>
                            <a:schemeClr val="tx1"/>
                          </a:solidFill>
                          <a:latin typeface="+mn-lt"/>
                        </a:rPr>
                        <a:t>A Teams meeting recording with a customer that includes discussions such as case updates, outstanding issues, and next steps.</a:t>
                      </a:r>
                    </a:p>
                    <a:p>
                      <a:pPr>
                        <a:lnSpc>
                          <a:spcPts val="1500"/>
                        </a:lnSpc>
                        <a:spcAft>
                          <a:spcPts val="200"/>
                        </a:spcAft>
                      </a:pPr>
                      <a:r>
                        <a:rPr lang="en-US" sz="1000" b="0">
                          <a:solidFill>
                            <a:srgbClr val="EC4A27"/>
                          </a:solidFill>
                          <a:latin typeface="+mn-lt"/>
                        </a:rPr>
                        <a:t>/Support case notes: </a:t>
                      </a:r>
                      <a:r>
                        <a:rPr lang="en-US" sz="1000" b="0">
                          <a:solidFill>
                            <a:schemeClr val="tx1"/>
                          </a:solidFill>
                          <a:latin typeface="+mn-lt"/>
                        </a:rPr>
                        <a:t>A document summarizing case details, such as troubleshooting actions, decisions made, and indicators of customer sentiment.</a:t>
                      </a: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6580557"/>
                  </a:ext>
                </a:extLst>
              </a:tr>
            </a:tbl>
          </a:graphicData>
        </a:graphic>
      </p:graphicFrame>
    </p:spTree>
    <p:extLst>
      <p:ext uri="{BB962C8B-B14F-4D97-AF65-F5344CB8AC3E}">
        <p14:creationId xmlns:p14="http://schemas.microsoft.com/office/powerpoint/2010/main" val="231584928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49814-72B6-9538-B896-CBD1E9F68EE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336" r="25772" b="60312"/>
          <a:stretch>
            <a:fillRect/>
          </a:stretch>
        </p:blipFill>
        <p:spPr>
          <a:xfrm>
            <a:off x="2786743" y="8340175"/>
            <a:ext cx="4840514" cy="1718225"/>
          </a:xfrm>
          <a:custGeom>
            <a:avLst/>
            <a:gdLst>
              <a:gd name="csX0" fmla="*/ 0 w 4635062"/>
              <a:gd name="csY0" fmla="*/ 0 h 1645296"/>
              <a:gd name="csX1" fmla="*/ 4635062 w 4635062"/>
              <a:gd name="csY1" fmla="*/ 0 h 1645296"/>
              <a:gd name="csX2" fmla="*/ 4635062 w 4635062"/>
              <a:gd name="csY2" fmla="*/ 1645296 h 1645296"/>
              <a:gd name="csX3" fmla="*/ 0 w 4635062"/>
              <a:gd name="csY3" fmla="*/ 1645296 h 1645296"/>
            </a:gdLst>
            <a:ahLst/>
            <a:cxnLst>
              <a:cxn ang="0">
                <a:pos x="csX0" y="csY0"/>
              </a:cxn>
              <a:cxn ang="0">
                <a:pos x="csX1" y="csY1"/>
              </a:cxn>
              <a:cxn ang="0">
                <a:pos x="csX2" y="csY2"/>
              </a:cxn>
              <a:cxn ang="0">
                <a:pos x="csX3" y="csY3"/>
              </a:cxn>
            </a:cxnLst>
            <a:rect l="l" t="t" r="r" b="b"/>
            <a:pathLst>
              <a:path w="4635062" h="1645296">
                <a:moveTo>
                  <a:pt x="0" y="0"/>
                </a:moveTo>
                <a:lnTo>
                  <a:pt x="4635062" y="0"/>
                </a:lnTo>
                <a:lnTo>
                  <a:pt x="4635062" y="1645296"/>
                </a:lnTo>
                <a:lnTo>
                  <a:pt x="0" y="1645296"/>
                </a:lnTo>
                <a:close/>
              </a:path>
            </a:pathLst>
          </a:custGeom>
        </p:spPr>
      </p:pic>
      <p:sp>
        <p:nvSpPr>
          <p:cNvPr id="19" name="Slide Number Placeholder 5">
            <a:extLst>
              <a:ext uri="{FF2B5EF4-FFF2-40B4-BE49-F238E27FC236}">
                <a16:creationId xmlns:a16="http://schemas.microsoft.com/office/drawing/2014/main" id="{37184605-7A6B-CC4F-C552-2CFF319DE62A}"/>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23" name="object 4">
            <a:extLst>
              <a:ext uri="{FF2B5EF4-FFF2-40B4-BE49-F238E27FC236}">
                <a16:creationId xmlns:a16="http://schemas.microsoft.com/office/drawing/2014/main" id="{F3434C70-1FB4-AAB1-A141-5B1E4678D389}"/>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6" name="Rectangle: Rounded Corners 5">
            <a:extLst>
              <a:ext uri="{FF2B5EF4-FFF2-40B4-BE49-F238E27FC236}">
                <a16:creationId xmlns:a16="http://schemas.microsoft.com/office/drawing/2014/main" id="{D218747B-3A44-79BA-F29F-93DE36E52522}"/>
              </a:ext>
              <a:ext uri="{C183D7F6-B498-43B3-948B-1728B52AA6E4}">
                <adec:decorative xmlns:adec="http://schemas.microsoft.com/office/drawing/2017/decorative" val="1"/>
              </a:ext>
            </a:extLst>
          </p:cNvPr>
          <p:cNvSpPr>
            <a:spLocks/>
          </p:cNvSpPr>
          <p:nvPr/>
        </p:nvSpPr>
        <p:spPr bwMode="auto">
          <a:xfrm>
            <a:off x="508000" y="2456294"/>
            <a:ext cx="6756400" cy="7324135"/>
          </a:xfrm>
          <a:prstGeom prst="roundRect">
            <a:avLst>
              <a:gd name="adj" fmla="val 1964"/>
            </a:avLst>
          </a:prstGeom>
          <a:solidFill>
            <a:schemeClr val="bg1">
              <a:alpha val="90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9">
            <a:extLst>
              <a:ext uri="{FF2B5EF4-FFF2-40B4-BE49-F238E27FC236}">
                <a16:creationId xmlns:a16="http://schemas.microsoft.com/office/drawing/2014/main" id="{45B835D0-66B9-A656-8379-EAED97A46B42}"/>
              </a:ext>
              <a:ext uri="{C183D7F6-B498-43B3-948B-1728B52AA6E4}">
                <adec:decorative xmlns:adec="http://schemas.microsoft.com/office/drawing/2017/decorative" val="1"/>
              </a:ext>
            </a:extLst>
          </p:cNvPr>
          <p:cNvSpPr>
            <a:spLocks/>
          </p:cNvSpPr>
          <p:nvPr/>
        </p:nvSpPr>
        <p:spPr bwMode="auto">
          <a:xfrm>
            <a:off x="0" y="1714006"/>
            <a:ext cx="7772400" cy="572413"/>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cxnSp>
        <p:nvCxnSpPr>
          <p:cNvPr id="11" name="Straight Connector 10">
            <a:extLst>
              <a:ext uri="{FF2B5EF4-FFF2-40B4-BE49-F238E27FC236}">
                <a16:creationId xmlns:a16="http://schemas.microsoft.com/office/drawing/2014/main" id="{183B6B7F-768A-B023-0374-7C3C846D0B76}"/>
              </a:ext>
              <a:ext uri="{C183D7F6-B498-43B3-948B-1728B52AA6E4}">
                <adec:decorative xmlns:adec="http://schemas.microsoft.com/office/drawing/2017/decorative" val="1"/>
              </a:ext>
            </a:extLst>
          </p:cNvPr>
          <p:cNvCxnSpPr>
            <a:cxnSpLocks/>
          </p:cNvCxnSpPr>
          <p:nvPr/>
        </p:nvCxnSpPr>
        <p:spPr>
          <a:xfrm>
            <a:off x="0" y="1714006"/>
            <a:ext cx="77724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3E07F23-4489-8113-BF75-19390E2AAA46}"/>
              </a:ext>
              <a:ext uri="{C183D7F6-B498-43B3-948B-1728B52AA6E4}">
                <adec:decorative xmlns:adec="http://schemas.microsoft.com/office/drawing/2017/decorative" val="1"/>
              </a:ext>
            </a:extLst>
          </p:cNvPr>
          <p:cNvPicPr>
            <a:picLocks/>
          </p:cNvPicPr>
          <p:nvPr/>
        </p:nvPicPr>
        <p:blipFill rotWithShape="1">
          <a:blip r:embed="rId5">
            <a:extLst>
              <a:ext uri="{BEBA8EAE-BF5A-486C-A8C5-ECC9F3942E4B}">
                <a14:imgProps xmlns:a14="http://schemas.microsoft.com/office/drawing/2010/main">
                  <a14:imgLayer r:embed="rId6">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17" name="Rectangle 16">
            <a:extLst>
              <a:ext uri="{FF2B5EF4-FFF2-40B4-BE49-F238E27FC236}">
                <a16:creationId xmlns:a16="http://schemas.microsoft.com/office/drawing/2014/main" id="{1EA13473-583A-301B-2B37-0EE3058E9917}"/>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8" name="Rectangle: Rounded Corners 17">
            <a:hlinkClick r:id="" action="ppaction://noaction"/>
            <a:extLst>
              <a:ext uri="{FF2B5EF4-FFF2-40B4-BE49-F238E27FC236}">
                <a16:creationId xmlns:a16="http://schemas.microsoft.com/office/drawing/2014/main" id="{48F6AE25-B585-AC8B-AEFD-A2B8C36859E3}"/>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20" name="Rectangle: Rounded Corners 19">
            <a:hlinkClick r:id="rId7" action="ppaction://hlinksldjump"/>
            <a:extLst>
              <a:ext uri="{FF2B5EF4-FFF2-40B4-BE49-F238E27FC236}">
                <a16:creationId xmlns:a16="http://schemas.microsoft.com/office/drawing/2014/main" id="{111023DB-8D61-E029-0B63-AACA2CB84300}"/>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22" name="Rectangle: Rounded Corners 21">
            <a:hlinkClick r:id="" action="ppaction://noaction"/>
            <a:extLst>
              <a:ext uri="{FF2B5EF4-FFF2-40B4-BE49-F238E27FC236}">
                <a16:creationId xmlns:a16="http://schemas.microsoft.com/office/drawing/2014/main" id="{FBA9AAD5-E4C3-B916-5A05-65E50E3F6541}"/>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25" name="Rectangle: Rounded Corners 24">
            <a:hlinkClick r:id="" action="ppaction://noaction"/>
            <a:extLst>
              <a:ext uri="{FF2B5EF4-FFF2-40B4-BE49-F238E27FC236}">
                <a16:creationId xmlns:a16="http://schemas.microsoft.com/office/drawing/2014/main" id="{945233CE-9954-FB2A-8311-4CBEBA9F8B18}"/>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34" name="Rectangle: Rounded Corners 33">
            <a:hlinkClick r:id="" action="ppaction://noaction"/>
            <a:extLst>
              <a:ext uri="{FF2B5EF4-FFF2-40B4-BE49-F238E27FC236}">
                <a16:creationId xmlns:a16="http://schemas.microsoft.com/office/drawing/2014/main" id="{3FBC8DC4-541B-7A6F-F15D-9516BE9EE6C2}"/>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35" name="Rectangle: Rounded Corners 34">
            <a:hlinkClick r:id="" action="ppaction://noaction"/>
            <a:extLst>
              <a:ext uri="{FF2B5EF4-FFF2-40B4-BE49-F238E27FC236}">
                <a16:creationId xmlns:a16="http://schemas.microsoft.com/office/drawing/2014/main" id="{8B484AB9-6F7A-9D07-8B33-988924580919}"/>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&amp; Example</a:t>
            </a:r>
          </a:p>
        </p:txBody>
      </p:sp>
      <p:sp>
        <p:nvSpPr>
          <p:cNvPr id="36" name="Rectangle: Rounded Corners 35">
            <a:hlinkClick r:id="" action="ppaction://noaction"/>
            <a:extLst>
              <a:ext uri="{FF2B5EF4-FFF2-40B4-BE49-F238E27FC236}">
                <a16:creationId xmlns:a16="http://schemas.microsoft.com/office/drawing/2014/main" id="{0B3C76D9-33D2-6F0D-D376-C1A378B8743F}"/>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38" name="Title 37">
            <a:extLst>
              <a:ext uri="{FF2B5EF4-FFF2-40B4-BE49-F238E27FC236}">
                <a16:creationId xmlns:a16="http://schemas.microsoft.com/office/drawing/2014/main" id="{8CE735A3-E464-A144-C4FA-5768D95808A9}"/>
              </a:ext>
            </a:extLst>
          </p:cNvPr>
          <p:cNvSpPr>
            <a:spLocks noGrp="1"/>
          </p:cNvSpPr>
          <p:nvPr>
            <p:ph type="title"/>
          </p:nvPr>
        </p:nvSpPr>
        <p:spPr>
          <a:xfrm>
            <a:off x="508001" y="939488"/>
            <a:ext cx="6756400" cy="430887"/>
          </a:xfrm>
        </p:spPr>
        <p:txBody>
          <a:bodyPr/>
          <a:lstStyle/>
          <a:p>
            <a:r>
              <a:rPr lang="en-US"/>
              <a:t>File Guidance   </a:t>
            </a:r>
          </a:p>
        </p:txBody>
      </p:sp>
      <p:sp>
        <p:nvSpPr>
          <p:cNvPr id="21" name="Title 10">
            <a:extLst>
              <a:ext uri="{FF2B5EF4-FFF2-40B4-BE49-F238E27FC236}">
                <a16:creationId xmlns:a16="http://schemas.microsoft.com/office/drawing/2014/main" id="{CDFDE3D0-F2D0-CC8C-D147-A89911257297}"/>
              </a:ext>
            </a:extLst>
          </p:cNvPr>
          <p:cNvSpPr txBox="1">
            <a:spLocks/>
          </p:cNvSpPr>
          <p:nvPr/>
        </p:nvSpPr>
        <p:spPr>
          <a:xfrm>
            <a:off x="508001" y="1861713"/>
            <a:ext cx="6756400" cy="276999"/>
          </a:xfrm>
          <a:prstGeom prst="rect">
            <a:avLst/>
          </a:prstGeom>
        </p:spPr>
        <p:txBody>
          <a:bodyPr vert="horz" wrap="square" lIns="0" tIns="0" rIns="0" bIns="0" rtlCol="0" anchor="t">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marL="0" marR="0" lvl="0" indent="0" algn="l" defTabSz="594623"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gradFill>
                  <a:gsLst>
                    <a:gs pos="0">
                      <a:srgbClr val="0078D4"/>
                    </a:gs>
                    <a:gs pos="50000">
                      <a:srgbClr val="8661C5"/>
                    </a:gs>
                    <a:gs pos="99000">
                      <a:srgbClr val="C73ECC"/>
                    </a:gs>
                  </a:gsLst>
                  <a:lin ang="2700000" scaled="0"/>
                </a:gradFill>
                <a:effectLst/>
                <a:uLnTx/>
                <a:uFillTx/>
                <a:latin typeface="Segoe Sans Display"/>
                <a:ea typeface="+mn-ea"/>
                <a:cs typeface="Segoe UI" pitchFamily="34" charset="0"/>
              </a:rPr>
              <a:t>Scenario 2: Quality Assurance and Coaching</a:t>
            </a:r>
          </a:p>
        </p:txBody>
      </p:sp>
      <p:graphicFrame>
        <p:nvGraphicFramePr>
          <p:cNvPr id="4" name="Table 3">
            <a:extLst>
              <a:ext uri="{FF2B5EF4-FFF2-40B4-BE49-F238E27FC236}">
                <a16:creationId xmlns:a16="http://schemas.microsoft.com/office/drawing/2014/main" id="{A2D773A4-A118-900E-3736-86B944405449}"/>
              </a:ext>
            </a:extLst>
          </p:cNvPr>
          <p:cNvGraphicFramePr>
            <a:graphicFrameLocks noGrp="1"/>
          </p:cNvGraphicFramePr>
          <p:nvPr/>
        </p:nvGraphicFramePr>
        <p:xfrm>
          <a:off x="590042" y="2538210"/>
          <a:ext cx="6592316" cy="7160303"/>
        </p:xfrm>
        <a:graphic>
          <a:graphicData uri="http://schemas.openxmlformats.org/drawingml/2006/table">
            <a:tbl>
              <a:tblPr firstRow="1" bandRow="1">
                <a:tableStyleId>{5C22544A-7EE6-4342-B048-85BDC9FD1C3A}</a:tableStyleId>
              </a:tblPr>
              <a:tblGrid>
                <a:gridCol w="6592316">
                  <a:extLst>
                    <a:ext uri="{9D8B030D-6E8A-4147-A177-3AD203B41FA5}">
                      <a16:colId xmlns:a16="http://schemas.microsoft.com/office/drawing/2014/main" val="800310417"/>
                    </a:ext>
                  </a:extLst>
                </a:gridCol>
              </a:tblGrid>
              <a:tr h="1805483">
                <a:tc>
                  <a:txBody>
                    <a:bodyPr/>
                    <a:lstStyle/>
                    <a:p>
                      <a:pPr>
                        <a:lnSpc>
                          <a:spcPts val="1500"/>
                        </a:lnSpc>
                        <a:spcAft>
                          <a:spcPts val="200"/>
                        </a:spcAft>
                      </a:pPr>
                      <a:r>
                        <a:rPr lang="en-US" sz="1100" b="1">
                          <a:solidFill>
                            <a:schemeClr val="accent2"/>
                          </a:solidFill>
                          <a:latin typeface="+mj-lt"/>
                        </a:rPr>
                        <a:t>USE CASE 1: </a:t>
                      </a:r>
                      <a:r>
                        <a:rPr lang="en-US" sz="1100" b="1">
                          <a:solidFill>
                            <a:schemeClr val="tx1"/>
                          </a:solidFill>
                          <a:latin typeface="+mj-lt"/>
                        </a:rPr>
                        <a:t>Review service rep interactions for tone and accuracy</a:t>
                      </a:r>
                    </a:p>
                    <a:p>
                      <a:pPr>
                        <a:lnSpc>
                          <a:spcPts val="1500"/>
                        </a:lnSpc>
                        <a:spcAft>
                          <a:spcPts val="200"/>
                        </a:spcAft>
                      </a:pPr>
                      <a:r>
                        <a:rPr lang="en-US" sz="1000" b="0">
                          <a:solidFill>
                            <a:srgbClr val="EC4A27"/>
                          </a:solidFill>
                          <a:latin typeface="+mn-lt"/>
                        </a:rPr>
                        <a:t>/Customer call transcript: </a:t>
                      </a:r>
                      <a:r>
                        <a:rPr lang="en-US" sz="1000" b="0">
                          <a:solidFill>
                            <a:schemeClr val="tx1"/>
                          </a:solidFill>
                          <a:latin typeface="+mn-lt"/>
                        </a:rPr>
                        <a:t>A transcript from a customer call, such as the full conversation, questions asked, responses given, and tone indicators.</a:t>
                      </a:r>
                    </a:p>
                    <a:p>
                      <a:pPr>
                        <a:lnSpc>
                          <a:spcPts val="1500"/>
                        </a:lnSpc>
                        <a:spcAft>
                          <a:spcPts val="200"/>
                        </a:spcAft>
                      </a:pPr>
                      <a:r>
                        <a:rPr lang="en-US" sz="1000" b="0">
                          <a:solidFill>
                            <a:srgbClr val="EC4A27"/>
                          </a:solidFill>
                          <a:latin typeface="+mn-lt"/>
                        </a:rPr>
                        <a:t>/Customer chat log export: </a:t>
                      </a:r>
                      <a:r>
                        <a:rPr lang="en-US" sz="1000" b="0">
                          <a:solidFill>
                            <a:schemeClr val="tx1"/>
                          </a:solidFill>
                          <a:latin typeface="+mn-lt"/>
                        </a:rPr>
                        <a:t>A document or export of chat interactions, such as customer questions, rep responses, timestamps, and any escalation notes.</a:t>
                      </a:r>
                    </a:p>
                    <a:p>
                      <a:pPr>
                        <a:lnSpc>
                          <a:spcPts val="1500"/>
                        </a:lnSpc>
                        <a:spcAft>
                          <a:spcPts val="200"/>
                        </a:spcAft>
                      </a:pPr>
                      <a:r>
                        <a:rPr lang="en-US" sz="1000" b="0">
                          <a:solidFill>
                            <a:srgbClr val="EC4A27"/>
                          </a:solidFill>
                          <a:latin typeface="+mn-lt"/>
                        </a:rPr>
                        <a:t>/Sale rep quality assurance guide: </a:t>
                      </a:r>
                      <a:r>
                        <a:rPr lang="en-US" sz="1000" b="0">
                          <a:solidFill>
                            <a:schemeClr val="tx1"/>
                          </a:solidFill>
                          <a:latin typeface="+mn-lt"/>
                        </a:rPr>
                        <a:t>A document outlining quality standards, such as tone guidelines, empathy best practices, accuracy checks, and compliance rules.</a:t>
                      </a:r>
                    </a:p>
                  </a:txBody>
                  <a:tcPr marT="91440" marB="91440">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338705">
                <a:tc>
                  <a:txBody>
                    <a:bodyPr/>
                    <a:lstStyle/>
                    <a:p>
                      <a:pPr>
                        <a:lnSpc>
                          <a:spcPts val="1500"/>
                        </a:lnSpc>
                        <a:spcAft>
                          <a:spcPts val="200"/>
                        </a:spcAft>
                      </a:pPr>
                      <a:r>
                        <a:rPr lang="en-US" sz="1100" b="1">
                          <a:solidFill>
                            <a:schemeClr val="accent2"/>
                          </a:solidFill>
                          <a:latin typeface="+mj-lt"/>
                        </a:rPr>
                        <a:t>USE CASE 2: </a:t>
                      </a:r>
                      <a:r>
                        <a:rPr lang="en-US" sz="1100" b="1">
                          <a:solidFill>
                            <a:schemeClr val="tx1"/>
                          </a:solidFill>
                          <a:latin typeface="+mj-lt"/>
                        </a:rPr>
                        <a:t>Generate weekly service rep quality reports</a:t>
                      </a:r>
                    </a:p>
                    <a:p>
                      <a:pPr marL="0" marR="0" lvl="0" indent="0" algn="l" defTabSz="594623" rtl="0" eaLnBrk="1" fontAlgn="auto" latinLnBrk="0" hangingPunct="1">
                        <a:lnSpc>
                          <a:spcPts val="1500"/>
                        </a:lnSpc>
                        <a:spcBef>
                          <a:spcPts val="0"/>
                        </a:spcBef>
                        <a:spcAft>
                          <a:spcPts val="200"/>
                        </a:spcAft>
                        <a:buClrTx/>
                        <a:buSzTx/>
                        <a:buFontTx/>
                        <a:buNone/>
                        <a:tabLst/>
                        <a:defRPr/>
                      </a:pPr>
                      <a:r>
                        <a:rPr lang="en-US" sz="1000" b="0">
                          <a:solidFill>
                            <a:srgbClr val="EC4A27"/>
                          </a:solidFill>
                          <a:latin typeface="+mn-lt"/>
                        </a:rPr>
                        <a:t>/Weekly customer calls transcript export</a:t>
                      </a:r>
                      <a:r>
                        <a:rPr lang="en-US" sz="1000" b="0" kern="1200">
                          <a:solidFill>
                            <a:srgbClr val="EC4A27"/>
                          </a:solidFill>
                          <a:latin typeface="+mn-lt"/>
                          <a:ea typeface="+mn-ea"/>
                          <a:cs typeface="+mn-cs"/>
                        </a:rPr>
                        <a:t>:</a:t>
                      </a:r>
                      <a:r>
                        <a:rPr lang="en-US" sz="1000" b="0">
                          <a:solidFill>
                            <a:schemeClr val="tx1"/>
                          </a:solidFill>
                          <a:latin typeface="+mn-lt"/>
                        </a:rPr>
                        <a:t> A document or export of call transcripts, such as conversations from the past week, including rep responses and customer feedback.</a:t>
                      </a:r>
                      <a:endParaRPr lang="en-US" sz="1000" b="0">
                        <a:solidFill>
                          <a:srgbClr val="EC4A27"/>
                        </a:solidFill>
                        <a:latin typeface="+mn-lt"/>
                      </a:endParaRPr>
                    </a:p>
                    <a:p>
                      <a:pPr>
                        <a:lnSpc>
                          <a:spcPts val="1500"/>
                        </a:lnSpc>
                        <a:spcBef>
                          <a:spcPts val="0"/>
                        </a:spcBef>
                        <a:spcAft>
                          <a:spcPts val="200"/>
                        </a:spcAft>
                      </a:pPr>
                      <a:r>
                        <a:rPr lang="en-US" sz="1000" b="0">
                          <a:solidFill>
                            <a:srgbClr val="EC4A27"/>
                          </a:solidFill>
                          <a:latin typeface="+mn-lt"/>
                        </a:rPr>
                        <a:t>/Customer service behavior guidelines</a:t>
                      </a:r>
                      <a:r>
                        <a:rPr lang="en-US" sz="1000" b="0" kern="1200">
                          <a:solidFill>
                            <a:srgbClr val="EC4A27"/>
                          </a:solidFill>
                          <a:latin typeface="+mn-lt"/>
                          <a:ea typeface="+mn-ea"/>
                          <a:cs typeface="+mn-cs"/>
                        </a:rPr>
                        <a:t>:</a:t>
                      </a:r>
                      <a:r>
                        <a:rPr lang="en-US" sz="1000" b="0">
                          <a:solidFill>
                            <a:schemeClr val="tx1"/>
                          </a:solidFill>
                          <a:latin typeface="+mn-lt"/>
                        </a:rPr>
                        <a:t> Framework is used to assess the quality of customer phone interactions. It helps teams identify top strengths and common areas for improvement across customer interactions </a:t>
                      </a:r>
                      <a:endParaRPr lang="en-US" sz="1000" b="0">
                        <a:solidFill>
                          <a:schemeClr val="tx1"/>
                        </a:solidFill>
                        <a:highlight>
                          <a:srgbClr val="FFFF00"/>
                        </a:highlight>
                        <a:latin typeface="+mn-lt"/>
                      </a:endParaRP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338705">
                <a:tc>
                  <a:txBody>
                    <a:bodyPr/>
                    <a:lstStyle/>
                    <a:p>
                      <a:pPr>
                        <a:lnSpc>
                          <a:spcPts val="1500"/>
                        </a:lnSpc>
                        <a:spcAft>
                          <a:spcPts val="200"/>
                        </a:spcAft>
                      </a:pPr>
                      <a:r>
                        <a:rPr lang="en-US" sz="1100" b="1">
                          <a:solidFill>
                            <a:schemeClr val="accent2"/>
                          </a:solidFill>
                          <a:latin typeface="+mj-lt"/>
                        </a:rPr>
                        <a:t>USE CASE 3: </a:t>
                      </a:r>
                      <a:r>
                        <a:rPr lang="en-US" sz="1100" b="1">
                          <a:solidFill>
                            <a:schemeClr val="tx1"/>
                          </a:solidFill>
                          <a:latin typeface="+mj-lt"/>
                        </a:rPr>
                        <a:t>Benchmark team performance against KPIs</a:t>
                      </a:r>
                    </a:p>
                    <a:p>
                      <a:pPr>
                        <a:lnSpc>
                          <a:spcPts val="1500"/>
                        </a:lnSpc>
                        <a:spcAft>
                          <a:spcPts val="200"/>
                        </a:spcAft>
                      </a:pPr>
                      <a:r>
                        <a:rPr lang="en-US" sz="1000" b="0">
                          <a:solidFill>
                            <a:srgbClr val="EC4A27"/>
                          </a:solidFill>
                          <a:latin typeface="+mn-lt"/>
                        </a:rPr>
                        <a:t>/</a:t>
                      </a:r>
                      <a:r>
                        <a:rPr lang="en-US" sz="1000" b="0" kern="1200">
                          <a:solidFill>
                            <a:srgbClr val="FF5C39"/>
                          </a:solidFill>
                          <a:effectLst/>
                          <a:latin typeface="+mn-lt"/>
                        </a:rPr>
                        <a:t>(Human generated) </a:t>
                      </a:r>
                      <a:r>
                        <a:rPr lang="en-US" sz="1000" b="0">
                          <a:solidFill>
                            <a:srgbClr val="EC4A27"/>
                          </a:solidFill>
                          <a:latin typeface="+mn-lt"/>
                        </a:rPr>
                        <a:t>Team performance report: </a:t>
                      </a:r>
                      <a:r>
                        <a:rPr lang="en-US" sz="1000" b="0">
                          <a:solidFill>
                            <a:schemeClr val="tx1"/>
                          </a:solidFill>
                          <a:latin typeface="+mn-lt"/>
                        </a:rPr>
                        <a:t>human‑authored report summarizing team performance, such as KPIs, productivity metrics, resolution times, and quality scores.</a:t>
                      </a:r>
                    </a:p>
                    <a:p>
                      <a:pPr>
                        <a:lnSpc>
                          <a:spcPts val="1500"/>
                        </a:lnSpc>
                        <a:spcAft>
                          <a:spcPts val="200"/>
                        </a:spcAft>
                      </a:pPr>
                      <a:r>
                        <a:rPr lang="en-US" sz="1000" b="0">
                          <a:solidFill>
                            <a:srgbClr val="EC4A27"/>
                          </a:solidFill>
                          <a:latin typeface="+mn-lt"/>
                        </a:rPr>
                        <a:t>/Customer satisfaction survey results: </a:t>
                      </a:r>
                      <a:r>
                        <a:rPr lang="en-US" sz="1000" b="0">
                          <a:solidFill>
                            <a:schemeClr val="tx1"/>
                          </a:solidFill>
                          <a:latin typeface="+mn-lt"/>
                        </a:rPr>
                        <a:t>A document compiling survey feedback, such as satisfaction ratings, comments, and recurring themes from customers.</a:t>
                      </a: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338705">
                <a:tc>
                  <a:txBody>
                    <a:bodyPr/>
                    <a:lstStyle/>
                    <a:p>
                      <a:pPr>
                        <a:lnSpc>
                          <a:spcPts val="1500"/>
                        </a:lnSpc>
                        <a:spcAft>
                          <a:spcPts val="200"/>
                        </a:spcAft>
                      </a:pPr>
                      <a:r>
                        <a:rPr lang="en-US" sz="1100" b="1">
                          <a:solidFill>
                            <a:schemeClr val="accent2"/>
                          </a:solidFill>
                          <a:latin typeface="+mj-lt"/>
                        </a:rPr>
                        <a:t>USE CASE 4: </a:t>
                      </a:r>
                      <a:r>
                        <a:rPr lang="en-US" sz="1100" b="1">
                          <a:solidFill>
                            <a:schemeClr val="tx1"/>
                          </a:solidFill>
                          <a:latin typeface="+mj-lt"/>
                        </a:rPr>
                        <a:t>Find sentiment patterns and recommend actions</a:t>
                      </a:r>
                    </a:p>
                    <a:p>
                      <a:pPr>
                        <a:lnSpc>
                          <a:spcPts val="1500"/>
                        </a:lnSpc>
                        <a:spcAft>
                          <a:spcPts val="200"/>
                        </a:spcAft>
                      </a:pPr>
                      <a:r>
                        <a:rPr lang="en-US" sz="1000" b="0">
                          <a:solidFill>
                            <a:srgbClr val="EC4A27"/>
                          </a:solidFill>
                          <a:latin typeface="+mn-lt"/>
                        </a:rPr>
                        <a:t>/Customer feedback data: </a:t>
                      </a:r>
                      <a:r>
                        <a:rPr lang="en-US" sz="1000" b="0">
                          <a:solidFill>
                            <a:schemeClr val="tx1"/>
                          </a:solidFill>
                          <a:latin typeface="+mn-lt"/>
                        </a:rPr>
                        <a:t>A document summarizing customer feedback, such as survey responses, support comments, or recurring themes about tone, empathy, and accuracy.</a:t>
                      </a:r>
                    </a:p>
                    <a:p>
                      <a:pPr>
                        <a:lnSpc>
                          <a:spcPts val="1500"/>
                        </a:lnSpc>
                        <a:spcAft>
                          <a:spcPts val="200"/>
                        </a:spcAft>
                      </a:pPr>
                      <a:r>
                        <a:rPr lang="en-US" sz="1000" b="0">
                          <a:solidFill>
                            <a:srgbClr val="EC4A27"/>
                          </a:solidFill>
                          <a:latin typeface="+mn-lt"/>
                        </a:rPr>
                        <a:t>/Social media sentiment analysis: </a:t>
                      </a:r>
                      <a:r>
                        <a:rPr lang="en-US" sz="1000" b="0">
                          <a:solidFill>
                            <a:schemeClr val="tx1"/>
                          </a:solidFill>
                          <a:latin typeface="+mn-lt"/>
                        </a:rPr>
                        <a:t>A document analyzing social media conversations, such as positive, neutral, or negative sentiment trends, common complaints, and suggestions for improvement.</a:t>
                      </a: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r h="1338705">
                <a:tc>
                  <a:txBody>
                    <a:bodyPr/>
                    <a:lstStyle/>
                    <a:p>
                      <a:pPr>
                        <a:lnSpc>
                          <a:spcPts val="1500"/>
                        </a:lnSpc>
                        <a:spcAft>
                          <a:spcPts val="200"/>
                        </a:spcAft>
                      </a:pPr>
                      <a:r>
                        <a:rPr lang="en-US" sz="1100" b="1">
                          <a:solidFill>
                            <a:schemeClr val="accent2"/>
                          </a:solidFill>
                          <a:latin typeface="+mj-lt"/>
                        </a:rPr>
                        <a:t>USE CASE 5: </a:t>
                      </a:r>
                      <a:r>
                        <a:rPr lang="en-US" sz="1100" b="1">
                          <a:solidFill>
                            <a:schemeClr val="tx1"/>
                          </a:solidFill>
                          <a:latin typeface="+mj-lt"/>
                        </a:rPr>
                        <a:t>Prepare a coaching plan for team leads</a:t>
                      </a:r>
                    </a:p>
                    <a:p>
                      <a:pPr>
                        <a:lnSpc>
                          <a:spcPts val="1500"/>
                        </a:lnSpc>
                        <a:spcAft>
                          <a:spcPts val="200"/>
                        </a:spcAft>
                      </a:pPr>
                      <a:r>
                        <a:rPr lang="en-US" sz="1000" b="0">
                          <a:solidFill>
                            <a:srgbClr val="EC4A27"/>
                          </a:solidFill>
                          <a:latin typeface="+mn-lt"/>
                        </a:rPr>
                        <a:t>/</a:t>
                      </a:r>
                      <a:r>
                        <a:rPr lang="en-US" sz="1000" b="0" kern="1200">
                          <a:solidFill>
                            <a:srgbClr val="EC4A27"/>
                          </a:solidFill>
                          <a:effectLst/>
                          <a:latin typeface="Segoe Sans Display" pitchFamily="2" charset="0"/>
                          <a:ea typeface="+mn-ea"/>
                          <a:cs typeface="+mn-cs"/>
                        </a:rPr>
                        <a:t>Customer service behavior guidelines </a:t>
                      </a:r>
                      <a:r>
                        <a:rPr lang="en-US" sz="1000" b="0">
                          <a:solidFill>
                            <a:srgbClr val="EC4A27"/>
                          </a:solidFill>
                          <a:latin typeface="+mn-lt"/>
                        </a:rPr>
                        <a:t>results: </a:t>
                      </a:r>
                      <a:r>
                        <a:rPr lang="en-US" sz="1000" b="0">
                          <a:solidFill>
                            <a:schemeClr val="tx1"/>
                          </a:solidFill>
                          <a:latin typeface="+mn-lt"/>
                        </a:rPr>
                        <a:t>A document summarizing evaluation results, such as strengths, weaknesses, and areas for improvement for each rep.</a:t>
                      </a:r>
                    </a:p>
                    <a:p>
                      <a:pPr>
                        <a:lnSpc>
                          <a:spcPts val="1500"/>
                        </a:lnSpc>
                        <a:spcAft>
                          <a:spcPts val="200"/>
                        </a:spcAft>
                      </a:pPr>
                      <a:r>
                        <a:rPr lang="en-US" sz="1000" b="0">
                          <a:solidFill>
                            <a:srgbClr val="EC4A27"/>
                          </a:solidFill>
                          <a:latin typeface="+mn-lt"/>
                        </a:rPr>
                        <a:t>/Training feedback notes: </a:t>
                      </a:r>
                      <a:r>
                        <a:rPr lang="en-US" sz="1000" b="0">
                          <a:solidFill>
                            <a:schemeClr val="tx1"/>
                          </a:solidFill>
                          <a:latin typeface="+mn-lt"/>
                        </a:rPr>
                        <a:t>A document capturing training feedback, such as rep comments, coaching effectiveness, and suggestions for reinforcement.</a:t>
                      </a: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6580557"/>
                  </a:ext>
                </a:extLst>
              </a:tr>
            </a:tbl>
          </a:graphicData>
        </a:graphic>
      </p:graphicFrame>
    </p:spTree>
    <p:extLst>
      <p:ext uri="{BB962C8B-B14F-4D97-AF65-F5344CB8AC3E}">
        <p14:creationId xmlns:p14="http://schemas.microsoft.com/office/powerpoint/2010/main" val="212780318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B4A92-C629-A12D-9BF7-A8168F42B89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336" r="25772" b="60312"/>
          <a:stretch>
            <a:fillRect/>
          </a:stretch>
        </p:blipFill>
        <p:spPr>
          <a:xfrm>
            <a:off x="2786743" y="8340175"/>
            <a:ext cx="4840514" cy="1718225"/>
          </a:xfrm>
          <a:custGeom>
            <a:avLst/>
            <a:gdLst>
              <a:gd name="csX0" fmla="*/ 0 w 4635062"/>
              <a:gd name="csY0" fmla="*/ 0 h 1645296"/>
              <a:gd name="csX1" fmla="*/ 4635062 w 4635062"/>
              <a:gd name="csY1" fmla="*/ 0 h 1645296"/>
              <a:gd name="csX2" fmla="*/ 4635062 w 4635062"/>
              <a:gd name="csY2" fmla="*/ 1645296 h 1645296"/>
              <a:gd name="csX3" fmla="*/ 0 w 4635062"/>
              <a:gd name="csY3" fmla="*/ 1645296 h 1645296"/>
            </a:gdLst>
            <a:ahLst/>
            <a:cxnLst>
              <a:cxn ang="0">
                <a:pos x="csX0" y="csY0"/>
              </a:cxn>
              <a:cxn ang="0">
                <a:pos x="csX1" y="csY1"/>
              </a:cxn>
              <a:cxn ang="0">
                <a:pos x="csX2" y="csY2"/>
              </a:cxn>
              <a:cxn ang="0">
                <a:pos x="csX3" y="csY3"/>
              </a:cxn>
            </a:cxnLst>
            <a:rect l="l" t="t" r="r" b="b"/>
            <a:pathLst>
              <a:path w="4635062" h="1645296">
                <a:moveTo>
                  <a:pt x="0" y="0"/>
                </a:moveTo>
                <a:lnTo>
                  <a:pt x="4635062" y="0"/>
                </a:lnTo>
                <a:lnTo>
                  <a:pt x="4635062" y="1645296"/>
                </a:lnTo>
                <a:lnTo>
                  <a:pt x="0" y="1645296"/>
                </a:lnTo>
                <a:close/>
              </a:path>
            </a:pathLst>
          </a:custGeom>
        </p:spPr>
      </p:pic>
      <p:sp>
        <p:nvSpPr>
          <p:cNvPr id="3" name="Slide Number Placeholder 5">
            <a:extLst>
              <a:ext uri="{FF2B5EF4-FFF2-40B4-BE49-F238E27FC236}">
                <a16:creationId xmlns:a16="http://schemas.microsoft.com/office/drawing/2014/main" id="{C2FF65D5-00B2-05DA-EFF3-DBAD712005CF}"/>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5" name="object 4">
            <a:extLst>
              <a:ext uri="{FF2B5EF4-FFF2-40B4-BE49-F238E27FC236}">
                <a16:creationId xmlns:a16="http://schemas.microsoft.com/office/drawing/2014/main" id="{18532086-DBFC-B9B2-E1E9-ED5EE82B9A7B}"/>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6" name="Rectangle: Rounded Corners 5">
            <a:extLst>
              <a:ext uri="{FF2B5EF4-FFF2-40B4-BE49-F238E27FC236}">
                <a16:creationId xmlns:a16="http://schemas.microsoft.com/office/drawing/2014/main" id="{852146D1-5F58-8FE5-C2E8-466AE7D18298}"/>
              </a:ext>
              <a:ext uri="{C183D7F6-B498-43B3-948B-1728B52AA6E4}">
                <adec:decorative xmlns:adec="http://schemas.microsoft.com/office/drawing/2017/decorative" val="1"/>
              </a:ext>
            </a:extLst>
          </p:cNvPr>
          <p:cNvSpPr>
            <a:spLocks/>
          </p:cNvSpPr>
          <p:nvPr/>
        </p:nvSpPr>
        <p:spPr bwMode="auto">
          <a:xfrm>
            <a:off x="508000" y="2456294"/>
            <a:ext cx="6756400" cy="7324135"/>
          </a:xfrm>
          <a:prstGeom prst="roundRect">
            <a:avLst>
              <a:gd name="adj" fmla="val 1964"/>
            </a:avLst>
          </a:prstGeom>
          <a:solidFill>
            <a:schemeClr val="bg1">
              <a:alpha val="90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9">
            <a:extLst>
              <a:ext uri="{FF2B5EF4-FFF2-40B4-BE49-F238E27FC236}">
                <a16:creationId xmlns:a16="http://schemas.microsoft.com/office/drawing/2014/main" id="{616AEC40-C7CD-8B6F-F030-CEBCA0C38AB9}"/>
              </a:ext>
              <a:ext uri="{C183D7F6-B498-43B3-948B-1728B52AA6E4}">
                <adec:decorative xmlns:adec="http://schemas.microsoft.com/office/drawing/2017/decorative" val="1"/>
              </a:ext>
            </a:extLst>
          </p:cNvPr>
          <p:cNvSpPr>
            <a:spLocks/>
          </p:cNvSpPr>
          <p:nvPr/>
        </p:nvSpPr>
        <p:spPr bwMode="auto">
          <a:xfrm>
            <a:off x="0" y="1714006"/>
            <a:ext cx="7772400" cy="572413"/>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cxnSp>
        <p:nvCxnSpPr>
          <p:cNvPr id="11" name="Straight Connector 10">
            <a:extLst>
              <a:ext uri="{FF2B5EF4-FFF2-40B4-BE49-F238E27FC236}">
                <a16:creationId xmlns:a16="http://schemas.microsoft.com/office/drawing/2014/main" id="{FD3DFF2A-A6AF-2919-1681-121125A49E1D}"/>
              </a:ext>
              <a:ext uri="{C183D7F6-B498-43B3-948B-1728B52AA6E4}">
                <adec:decorative xmlns:adec="http://schemas.microsoft.com/office/drawing/2017/decorative" val="1"/>
              </a:ext>
            </a:extLst>
          </p:cNvPr>
          <p:cNvCxnSpPr>
            <a:cxnSpLocks/>
          </p:cNvCxnSpPr>
          <p:nvPr/>
        </p:nvCxnSpPr>
        <p:spPr>
          <a:xfrm>
            <a:off x="0" y="1714006"/>
            <a:ext cx="77724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479E7CF8-1650-39C3-286F-541A9503E708}"/>
              </a:ext>
              <a:ext uri="{C183D7F6-B498-43B3-948B-1728B52AA6E4}">
                <adec:decorative xmlns:adec="http://schemas.microsoft.com/office/drawing/2017/decorative" val="1"/>
              </a:ext>
            </a:extLst>
          </p:cNvPr>
          <p:cNvPicPr>
            <a:picLocks/>
          </p:cNvPicPr>
          <p:nvPr/>
        </p:nvPicPr>
        <p:blipFill rotWithShape="1">
          <a:blip r:embed="rId5">
            <a:extLst>
              <a:ext uri="{BEBA8EAE-BF5A-486C-A8C5-ECC9F3942E4B}">
                <a14:imgProps xmlns:a14="http://schemas.microsoft.com/office/drawing/2010/main">
                  <a14:imgLayer r:embed="rId6">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15" name="Rectangle 14">
            <a:extLst>
              <a:ext uri="{FF2B5EF4-FFF2-40B4-BE49-F238E27FC236}">
                <a16:creationId xmlns:a16="http://schemas.microsoft.com/office/drawing/2014/main" id="{D35A0168-639D-22BB-863A-7A78B4351F58}"/>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6" name="Rectangle: Rounded Corners 15">
            <a:hlinkClick r:id="" action="ppaction://noaction"/>
            <a:extLst>
              <a:ext uri="{FF2B5EF4-FFF2-40B4-BE49-F238E27FC236}">
                <a16:creationId xmlns:a16="http://schemas.microsoft.com/office/drawing/2014/main" id="{79414B5A-BD8A-F6F7-204F-973C4F8D0AFA}"/>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17" name="Rectangle: Rounded Corners 16">
            <a:hlinkClick r:id="rId7" action="ppaction://hlinksldjump"/>
            <a:extLst>
              <a:ext uri="{FF2B5EF4-FFF2-40B4-BE49-F238E27FC236}">
                <a16:creationId xmlns:a16="http://schemas.microsoft.com/office/drawing/2014/main" id="{A18B318D-429A-D19D-8A11-710CD6976290}"/>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18" name="Rectangle: Rounded Corners 17">
            <a:hlinkClick r:id="" action="ppaction://noaction"/>
            <a:extLst>
              <a:ext uri="{FF2B5EF4-FFF2-40B4-BE49-F238E27FC236}">
                <a16:creationId xmlns:a16="http://schemas.microsoft.com/office/drawing/2014/main" id="{DB2615FF-0EB3-78CA-3207-8BC2D161EE73}"/>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20" name="Rectangle: Rounded Corners 19">
            <a:hlinkClick r:id="" action="ppaction://noaction"/>
            <a:extLst>
              <a:ext uri="{FF2B5EF4-FFF2-40B4-BE49-F238E27FC236}">
                <a16:creationId xmlns:a16="http://schemas.microsoft.com/office/drawing/2014/main" id="{71FDCCDA-2998-06AE-3445-68F1AEA53340}"/>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24" name="Rectangle: Rounded Corners 23">
            <a:hlinkClick r:id="" action="ppaction://noaction"/>
            <a:extLst>
              <a:ext uri="{FF2B5EF4-FFF2-40B4-BE49-F238E27FC236}">
                <a16:creationId xmlns:a16="http://schemas.microsoft.com/office/drawing/2014/main" id="{45E740AE-0F0C-AD46-26C5-6E7D8851502C}"/>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25" name="Rectangle: Rounded Corners 24">
            <a:hlinkClick r:id="" action="ppaction://noaction"/>
            <a:extLst>
              <a:ext uri="{FF2B5EF4-FFF2-40B4-BE49-F238E27FC236}">
                <a16:creationId xmlns:a16="http://schemas.microsoft.com/office/drawing/2014/main" id="{A18083FD-3EB5-EA91-D383-3B51E0FDE1D4}"/>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&amp; Example</a:t>
            </a:r>
          </a:p>
        </p:txBody>
      </p:sp>
      <p:sp>
        <p:nvSpPr>
          <p:cNvPr id="35" name="Rectangle: Rounded Corners 34">
            <a:hlinkClick r:id="" action="ppaction://noaction"/>
            <a:extLst>
              <a:ext uri="{FF2B5EF4-FFF2-40B4-BE49-F238E27FC236}">
                <a16:creationId xmlns:a16="http://schemas.microsoft.com/office/drawing/2014/main" id="{7FB126C7-D978-49AA-C383-AF997C186762}"/>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36" name="Title 37">
            <a:extLst>
              <a:ext uri="{FF2B5EF4-FFF2-40B4-BE49-F238E27FC236}">
                <a16:creationId xmlns:a16="http://schemas.microsoft.com/office/drawing/2014/main" id="{0B0F74B2-427A-2308-E022-B46EA5CEF186}"/>
              </a:ext>
            </a:extLst>
          </p:cNvPr>
          <p:cNvSpPr>
            <a:spLocks noGrp="1"/>
          </p:cNvSpPr>
          <p:nvPr>
            <p:ph type="title"/>
          </p:nvPr>
        </p:nvSpPr>
        <p:spPr>
          <a:xfrm>
            <a:off x="508001" y="939488"/>
            <a:ext cx="6756400" cy="430887"/>
          </a:xfrm>
        </p:spPr>
        <p:txBody>
          <a:bodyPr/>
          <a:lstStyle/>
          <a:p>
            <a:r>
              <a:rPr lang="en-US"/>
              <a:t>File Guidance    </a:t>
            </a:r>
          </a:p>
        </p:txBody>
      </p:sp>
      <p:sp>
        <p:nvSpPr>
          <p:cNvPr id="21" name="Title 10">
            <a:extLst>
              <a:ext uri="{FF2B5EF4-FFF2-40B4-BE49-F238E27FC236}">
                <a16:creationId xmlns:a16="http://schemas.microsoft.com/office/drawing/2014/main" id="{AC1F2E1F-65D2-AE43-E3DE-254875CE1936}"/>
              </a:ext>
            </a:extLst>
          </p:cNvPr>
          <p:cNvSpPr txBox="1">
            <a:spLocks/>
          </p:cNvSpPr>
          <p:nvPr/>
        </p:nvSpPr>
        <p:spPr>
          <a:xfrm>
            <a:off x="508001" y="1861713"/>
            <a:ext cx="6756400" cy="276999"/>
          </a:xfrm>
          <a:prstGeom prst="rect">
            <a:avLst/>
          </a:prstGeom>
        </p:spPr>
        <p:txBody>
          <a:bodyPr vert="horz" wrap="square" lIns="0" tIns="0" rIns="0" bIns="0" rtlCol="0" anchor="t">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marL="0" marR="0" lvl="0" indent="0" algn="l" defTabSz="594623"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gradFill>
                  <a:gsLst>
                    <a:gs pos="0">
                      <a:srgbClr val="0078D4"/>
                    </a:gs>
                    <a:gs pos="50000">
                      <a:srgbClr val="8661C5"/>
                    </a:gs>
                    <a:gs pos="99000">
                      <a:srgbClr val="C73ECC"/>
                    </a:gs>
                  </a:gsLst>
                  <a:lin ang="2700000" scaled="0"/>
                </a:gradFill>
                <a:effectLst/>
                <a:uLnTx/>
                <a:uFillTx/>
                <a:latin typeface="Segoe Sans Display"/>
                <a:ea typeface="+mn-ea"/>
                <a:cs typeface="Segoe UI" pitchFamily="34" charset="0"/>
              </a:rPr>
              <a:t>Scenario 3: Escalation Management</a:t>
            </a:r>
          </a:p>
        </p:txBody>
      </p:sp>
      <p:graphicFrame>
        <p:nvGraphicFramePr>
          <p:cNvPr id="22" name="Table 21">
            <a:extLst>
              <a:ext uri="{FF2B5EF4-FFF2-40B4-BE49-F238E27FC236}">
                <a16:creationId xmlns:a16="http://schemas.microsoft.com/office/drawing/2014/main" id="{EB4A3EED-4593-539C-128B-7560857E7863}"/>
              </a:ext>
            </a:extLst>
          </p:cNvPr>
          <p:cNvGraphicFramePr>
            <a:graphicFrameLocks noGrp="1"/>
          </p:cNvGraphicFramePr>
          <p:nvPr/>
        </p:nvGraphicFramePr>
        <p:xfrm>
          <a:off x="590042" y="2538083"/>
          <a:ext cx="6592316" cy="7242347"/>
        </p:xfrm>
        <a:graphic>
          <a:graphicData uri="http://schemas.openxmlformats.org/drawingml/2006/table">
            <a:tbl>
              <a:tblPr firstRow="1" bandRow="1">
                <a:tableStyleId>{5C22544A-7EE6-4342-B048-85BDC9FD1C3A}</a:tableStyleId>
              </a:tblPr>
              <a:tblGrid>
                <a:gridCol w="6592316">
                  <a:extLst>
                    <a:ext uri="{9D8B030D-6E8A-4147-A177-3AD203B41FA5}">
                      <a16:colId xmlns:a16="http://schemas.microsoft.com/office/drawing/2014/main" val="800310417"/>
                    </a:ext>
                  </a:extLst>
                </a:gridCol>
              </a:tblGrid>
              <a:tr h="1396725">
                <a:tc>
                  <a:txBody>
                    <a:bodyPr/>
                    <a:lstStyle/>
                    <a:p>
                      <a:pPr>
                        <a:lnSpc>
                          <a:spcPts val="1500"/>
                        </a:lnSpc>
                        <a:spcAft>
                          <a:spcPts val="200"/>
                        </a:spcAft>
                      </a:pPr>
                      <a:r>
                        <a:rPr lang="en-US" sz="1100" b="1">
                          <a:solidFill>
                            <a:schemeClr val="accent2"/>
                          </a:solidFill>
                          <a:latin typeface="+mj-lt"/>
                        </a:rPr>
                        <a:t>USE CASE 1: </a:t>
                      </a:r>
                      <a:r>
                        <a:rPr lang="en-US" sz="1100" b="1">
                          <a:solidFill>
                            <a:schemeClr val="tx1"/>
                          </a:solidFill>
                          <a:latin typeface="+mj-lt"/>
                        </a:rPr>
                        <a:t>Summarize escalation history and context</a:t>
                      </a:r>
                    </a:p>
                    <a:p>
                      <a:pPr>
                        <a:lnSpc>
                          <a:spcPts val="1500"/>
                        </a:lnSpc>
                        <a:spcAft>
                          <a:spcPts val="200"/>
                        </a:spcAft>
                      </a:pPr>
                      <a:r>
                        <a:rPr lang="en-US" sz="1000" b="0">
                          <a:solidFill>
                            <a:srgbClr val="EC4A27"/>
                          </a:solidFill>
                          <a:latin typeface="+mn-lt"/>
                        </a:rPr>
                        <a:t>/Escalation case record: </a:t>
                      </a:r>
                      <a:r>
                        <a:rPr lang="en-US" sz="1000" b="0">
                          <a:solidFill>
                            <a:schemeClr val="tx1"/>
                          </a:solidFill>
                          <a:latin typeface="+mn-lt"/>
                        </a:rPr>
                        <a:t>A document summarizing escalation details, such as customer impact, key contacts, dependencies, and current resolution status.</a:t>
                      </a:r>
                    </a:p>
                    <a:p>
                      <a:pPr>
                        <a:lnSpc>
                          <a:spcPts val="1500"/>
                        </a:lnSpc>
                        <a:spcAft>
                          <a:spcPts val="200"/>
                        </a:spcAft>
                      </a:pPr>
                      <a:r>
                        <a:rPr lang="en-US" sz="1000" b="0">
                          <a:solidFill>
                            <a:srgbClr val="EC4A27"/>
                          </a:solidFill>
                          <a:latin typeface="+mn-lt"/>
                        </a:rPr>
                        <a:t>/Engineering technical findings note: </a:t>
                      </a:r>
                      <a:r>
                        <a:rPr lang="en-US" sz="1000" b="0">
                          <a:solidFill>
                            <a:schemeClr val="tx1"/>
                          </a:solidFill>
                          <a:latin typeface="+mn-lt"/>
                        </a:rPr>
                        <a:t>A document summarizing technical findings, such as root cause analysis, troubleshooting steps, and any engineering recommendations.</a:t>
                      </a:r>
                    </a:p>
                  </a:txBody>
                  <a:tcPr marT="91440" marB="91440">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396725">
                <a:tc>
                  <a:txBody>
                    <a:bodyPr/>
                    <a:lstStyle/>
                    <a:p>
                      <a:pPr>
                        <a:lnSpc>
                          <a:spcPts val="1500"/>
                        </a:lnSpc>
                        <a:spcAft>
                          <a:spcPts val="200"/>
                        </a:spcAft>
                      </a:pPr>
                      <a:r>
                        <a:rPr lang="en-US" sz="1100" b="1">
                          <a:solidFill>
                            <a:schemeClr val="accent2"/>
                          </a:solidFill>
                          <a:latin typeface="+mj-lt"/>
                        </a:rPr>
                        <a:t>USE CASE 2: </a:t>
                      </a:r>
                      <a:r>
                        <a:rPr lang="en-US" sz="1100" b="1">
                          <a:solidFill>
                            <a:schemeClr val="tx1"/>
                          </a:solidFill>
                          <a:latin typeface="+mj-lt"/>
                        </a:rPr>
                        <a:t>Draft escalation updates for stakeholders</a:t>
                      </a:r>
                    </a:p>
                    <a:p>
                      <a:pPr>
                        <a:lnSpc>
                          <a:spcPts val="1500"/>
                        </a:lnSpc>
                        <a:spcAft>
                          <a:spcPts val="200"/>
                        </a:spcAft>
                      </a:pPr>
                      <a:r>
                        <a:rPr lang="en-US" sz="1000" b="0">
                          <a:solidFill>
                            <a:srgbClr val="EC4A27"/>
                          </a:solidFill>
                          <a:latin typeface="+mn-lt"/>
                        </a:rPr>
                        <a:t>/Customer ticket notes: </a:t>
                      </a:r>
                      <a:r>
                        <a:rPr lang="en-US" sz="1000" b="0">
                          <a:solidFill>
                            <a:schemeClr val="tx1"/>
                          </a:solidFill>
                          <a:latin typeface="+mn-lt"/>
                        </a:rPr>
                        <a:t>A document summarizing customer ticket details, such as issue description, troubleshooting actions, and current status.</a:t>
                      </a:r>
                    </a:p>
                    <a:p>
                      <a:pPr fontAlgn="t">
                        <a:lnSpc>
                          <a:spcPts val="1500"/>
                        </a:lnSpc>
                        <a:buNone/>
                      </a:pPr>
                      <a:r>
                        <a:rPr lang="en-US" sz="1000" b="0">
                          <a:solidFill>
                            <a:srgbClr val="EC4A27"/>
                          </a:solidFill>
                          <a:latin typeface="+mn-lt"/>
                        </a:rPr>
                        <a:t>/Customer ticket summary: </a:t>
                      </a:r>
                      <a:r>
                        <a:rPr lang="en-US" sz="1000" b="0" i="0">
                          <a:effectLst/>
                          <a:latin typeface="Segoe UI" panose="020B0502040204020203" pitchFamily="34" charset="0"/>
                        </a:rPr>
                        <a:t>A file providing a generated summary of the ticket, including key themes, current status, customer sentiment indicators, blockers, and any identified risks.</a:t>
                      </a:r>
                    </a:p>
                    <a:p>
                      <a:pPr>
                        <a:lnSpc>
                          <a:spcPts val="1500"/>
                        </a:lnSpc>
                        <a:spcAft>
                          <a:spcPts val="200"/>
                        </a:spcAft>
                      </a:pPr>
                      <a:r>
                        <a:rPr lang="en-US" sz="1000" b="0">
                          <a:solidFill>
                            <a:schemeClr val="tx1"/>
                          </a:solidFill>
                          <a:latin typeface="+mn-lt"/>
                        </a:rPr>
                        <a:t>.</a:t>
                      </a: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655447">
                <a:tc>
                  <a:txBody>
                    <a:bodyPr/>
                    <a:lstStyle/>
                    <a:p>
                      <a:pPr>
                        <a:lnSpc>
                          <a:spcPts val="1500"/>
                        </a:lnSpc>
                        <a:spcAft>
                          <a:spcPts val="200"/>
                        </a:spcAft>
                      </a:pPr>
                      <a:r>
                        <a:rPr lang="en-US" sz="1100" b="1">
                          <a:solidFill>
                            <a:schemeClr val="accent2"/>
                          </a:solidFill>
                          <a:latin typeface="+mj-lt"/>
                        </a:rPr>
                        <a:t>USE CASE 3: </a:t>
                      </a:r>
                      <a:r>
                        <a:rPr lang="en-US" sz="1100" b="1">
                          <a:solidFill>
                            <a:schemeClr val="tx1"/>
                          </a:solidFill>
                          <a:latin typeface="+mj-lt"/>
                        </a:rPr>
                        <a:t>Generate technical summary for product or engineering teams</a:t>
                      </a:r>
                    </a:p>
                    <a:p>
                      <a:pPr>
                        <a:lnSpc>
                          <a:spcPts val="1500"/>
                        </a:lnSpc>
                        <a:spcAft>
                          <a:spcPts val="200"/>
                        </a:spcAft>
                      </a:pPr>
                      <a:r>
                        <a:rPr lang="en-US" sz="1000" b="0">
                          <a:solidFill>
                            <a:srgbClr val="EC4A27"/>
                          </a:solidFill>
                          <a:latin typeface="+mn-lt"/>
                        </a:rPr>
                        <a:t>/Incident log report: </a:t>
                      </a:r>
                      <a:r>
                        <a:rPr lang="en-US" sz="1000" b="0">
                          <a:solidFill>
                            <a:schemeClr val="tx1"/>
                          </a:solidFill>
                          <a:latin typeface="+mn-lt"/>
                        </a:rPr>
                        <a:t>A document summarizing incident details, such as timestamps, actions taken, and outcomes.</a:t>
                      </a:r>
                    </a:p>
                    <a:p>
                      <a:pPr>
                        <a:lnSpc>
                          <a:spcPts val="1500"/>
                        </a:lnSpc>
                        <a:spcAft>
                          <a:spcPts val="200"/>
                        </a:spcAft>
                      </a:pPr>
                      <a:r>
                        <a:rPr lang="en-US" sz="1000" b="0">
                          <a:solidFill>
                            <a:srgbClr val="EC4A27"/>
                          </a:solidFill>
                          <a:latin typeface="+mn-lt"/>
                        </a:rPr>
                        <a:t>/Root cause analysis: </a:t>
                      </a:r>
                      <a:r>
                        <a:rPr lang="en-US" sz="1000" b="0">
                          <a:solidFill>
                            <a:schemeClr val="tx1"/>
                          </a:solidFill>
                          <a:latin typeface="+mn-lt"/>
                        </a:rPr>
                        <a:t>A document outlining the root cause of the issue, such as contributing factors, technical explanations, and resolution steps.</a:t>
                      </a:r>
                    </a:p>
                    <a:p>
                      <a:pPr>
                        <a:lnSpc>
                          <a:spcPts val="1500"/>
                        </a:lnSpc>
                        <a:spcAft>
                          <a:spcPts val="200"/>
                        </a:spcAft>
                      </a:pPr>
                      <a:r>
                        <a:rPr lang="en-US" sz="1000" b="0">
                          <a:solidFill>
                            <a:srgbClr val="EC4A27"/>
                          </a:solidFill>
                          <a:latin typeface="+mn-lt"/>
                        </a:rPr>
                        <a:t>/Customer environment configuration overview: </a:t>
                      </a:r>
                      <a:r>
                        <a:rPr lang="en-US" sz="1000" b="0">
                          <a:solidFill>
                            <a:schemeClr val="tx1"/>
                          </a:solidFill>
                          <a:latin typeface="+mn-lt"/>
                        </a:rPr>
                        <a:t>A document summarizing the customer’s environment, such as system setup, data and access controls, configuration details, and any relevant technical context.</a:t>
                      </a: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396725">
                <a:tc>
                  <a:txBody>
                    <a:bodyPr/>
                    <a:lstStyle/>
                    <a:p>
                      <a:pPr>
                        <a:lnSpc>
                          <a:spcPts val="1500"/>
                        </a:lnSpc>
                        <a:spcAft>
                          <a:spcPts val="200"/>
                        </a:spcAft>
                      </a:pPr>
                      <a:r>
                        <a:rPr lang="en-US" sz="1100" b="1">
                          <a:solidFill>
                            <a:schemeClr val="accent2"/>
                          </a:solidFill>
                          <a:latin typeface="+mj-lt"/>
                        </a:rPr>
                        <a:t>USE CASE 4: </a:t>
                      </a:r>
                      <a:r>
                        <a:rPr lang="en-US" sz="1100" b="1">
                          <a:solidFill>
                            <a:schemeClr val="tx1"/>
                          </a:solidFill>
                          <a:latin typeface="+mj-lt"/>
                        </a:rPr>
                        <a:t>Create escalation timeline and dependencies map</a:t>
                      </a:r>
                    </a:p>
                    <a:p>
                      <a:pPr>
                        <a:lnSpc>
                          <a:spcPts val="1500"/>
                        </a:lnSpc>
                        <a:spcAft>
                          <a:spcPts val="200"/>
                        </a:spcAft>
                      </a:pPr>
                      <a:r>
                        <a:rPr lang="en-US" sz="1000" b="0">
                          <a:solidFill>
                            <a:srgbClr val="EC4A27"/>
                          </a:solidFill>
                          <a:latin typeface="+mn-lt"/>
                        </a:rPr>
                        <a:t>/Customer ticket notes: </a:t>
                      </a:r>
                      <a:r>
                        <a:rPr lang="en-US" sz="1000" b="0">
                          <a:solidFill>
                            <a:schemeClr val="tx1"/>
                          </a:solidFill>
                          <a:latin typeface="+mn-lt"/>
                        </a:rPr>
                        <a:t>A</a:t>
                      </a:r>
                      <a:r>
                        <a:rPr lang="en-US" sz="1000" b="0">
                          <a:solidFill>
                            <a:srgbClr val="EC4A27"/>
                          </a:solidFill>
                          <a:latin typeface="+mn-lt"/>
                        </a:rPr>
                        <a:t> </a:t>
                      </a:r>
                      <a:r>
                        <a:rPr lang="en-US" sz="1000" b="0">
                          <a:solidFill>
                            <a:schemeClr val="tx1"/>
                          </a:solidFill>
                          <a:latin typeface="+mn-lt"/>
                        </a:rPr>
                        <a:t>document that summarizes the details of a customer’s support ticket, such as the issue description, troubleshooting steps taken, decisions made, dependencies, and ownership.</a:t>
                      </a:r>
                    </a:p>
                    <a:p>
                      <a:pPr>
                        <a:lnSpc>
                          <a:spcPts val="1500"/>
                        </a:lnSpc>
                        <a:spcAft>
                          <a:spcPts val="200"/>
                        </a:spcAft>
                      </a:pPr>
                      <a:r>
                        <a:rPr lang="en-US" sz="1000" b="0">
                          <a:solidFill>
                            <a:srgbClr val="EC4A27"/>
                          </a:solidFill>
                          <a:latin typeface="+mn-lt"/>
                        </a:rPr>
                        <a:t>/Departments Teams chat: </a:t>
                      </a:r>
                      <a:r>
                        <a:rPr lang="en-US" sz="1000" b="0">
                          <a:solidFill>
                            <a:schemeClr val="tx1"/>
                          </a:solidFill>
                          <a:latin typeface="+mn-lt"/>
                        </a:rPr>
                        <a:t>A single Teams chat that includes discussions such as escalation decisions, ownership assignments, and next steps.</a:t>
                      </a: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r h="1396725">
                <a:tc>
                  <a:txBody>
                    <a:bodyPr/>
                    <a:lstStyle/>
                    <a:p>
                      <a:pPr>
                        <a:lnSpc>
                          <a:spcPts val="1500"/>
                        </a:lnSpc>
                        <a:spcAft>
                          <a:spcPts val="200"/>
                        </a:spcAft>
                      </a:pPr>
                      <a:r>
                        <a:rPr lang="en-US" sz="1100" b="1">
                          <a:solidFill>
                            <a:schemeClr val="accent2"/>
                          </a:solidFill>
                          <a:latin typeface="+mj-lt"/>
                        </a:rPr>
                        <a:t>USE CASE 5: </a:t>
                      </a:r>
                      <a:r>
                        <a:rPr lang="en-US" sz="1100" b="1">
                          <a:solidFill>
                            <a:schemeClr val="tx1"/>
                          </a:solidFill>
                          <a:latin typeface="+mj-lt"/>
                        </a:rPr>
                        <a:t>Prepare closure communication for customer</a:t>
                      </a:r>
                    </a:p>
                    <a:p>
                      <a:pPr>
                        <a:lnSpc>
                          <a:spcPts val="1500"/>
                        </a:lnSpc>
                        <a:spcAft>
                          <a:spcPts val="200"/>
                        </a:spcAft>
                      </a:pPr>
                      <a:r>
                        <a:rPr lang="en-US" sz="1000" b="0">
                          <a:solidFill>
                            <a:srgbClr val="EC4A27"/>
                          </a:solidFill>
                          <a:latin typeface="+mn-lt"/>
                        </a:rPr>
                        <a:t>/Final resolution report: </a:t>
                      </a:r>
                      <a:r>
                        <a:rPr lang="en-US" sz="1000" b="0">
                          <a:solidFill>
                            <a:schemeClr val="tx1"/>
                          </a:solidFill>
                          <a:latin typeface="+mn-lt"/>
                        </a:rPr>
                        <a:t>A document summarizing the resolution, such as steps taken, outcomes achieved, and confirmation of issue closure.</a:t>
                      </a:r>
                    </a:p>
                    <a:p>
                      <a:pPr>
                        <a:lnSpc>
                          <a:spcPts val="1500"/>
                        </a:lnSpc>
                        <a:spcAft>
                          <a:spcPts val="200"/>
                        </a:spcAft>
                      </a:pPr>
                      <a:r>
                        <a:rPr lang="en-US" sz="1000" b="0">
                          <a:solidFill>
                            <a:srgbClr val="EC4A27"/>
                          </a:solidFill>
                          <a:latin typeface="+mn-lt"/>
                        </a:rPr>
                        <a:t>/Customer conversation notes: </a:t>
                      </a:r>
                      <a:r>
                        <a:rPr lang="en-US" sz="1000" b="0">
                          <a:solidFill>
                            <a:schemeClr val="tx1"/>
                          </a:solidFill>
                          <a:latin typeface="+mn-lt"/>
                        </a:rPr>
                        <a:t>A document summarizing customer communications, such as updates shared, concerns raised, and confirmations received.</a:t>
                      </a: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6580557"/>
                  </a:ext>
                </a:extLst>
              </a:tr>
            </a:tbl>
          </a:graphicData>
        </a:graphic>
      </p:graphicFrame>
    </p:spTree>
    <p:extLst>
      <p:ext uri="{BB962C8B-B14F-4D97-AF65-F5344CB8AC3E}">
        <p14:creationId xmlns:p14="http://schemas.microsoft.com/office/powerpoint/2010/main" val="35134309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FB799D-105F-7B12-A6A3-51EA51EFEB0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336" r="25772" b="60312"/>
          <a:stretch>
            <a:fillRect/>
          </a:stretch>
        </p:blipFill>
        <p:spPr>
          <a:xfrm>
            <a:off x="2786743" y="8340175"/>
            <a:ext cx="4840514" cy="1718225"/>
          </a:xfrm>
          <a:custGeom>
            <a:avLst/>
            <a:gdLst>
              <a:gd name="csX0" fmla="*/ 0 w 4635062"/>
              <a:gd name="csY0" fmla="*/ 0 h 1645296"/>
              <a:gd name="csX1" fmla="*/ 4635062 w 4635062"/>
              <a:gd name="csY1" fmla="*/ 0 h 1645296"/>
              <a:gd name="csX2" fmla="*/ 4635062 w 4635062"/>
              <a:gd name="csY2" fmla="*/ 1645296 h 1645296"/>
              <a:gd name="csX3" fmla="*/ 0 w 4635062"/>
              <a:gd name="csY3" fmla="*/ 1645296 h 1645296"/>
            </a:gdLst>
            <a:ahLst/>
            <a:cxnLst>
              <a:cxn ang="0">
                <a:pos x="csX0" y="csY0"/>
              </a:cxn>
              <a:cxn ang="0">
                <a:pos x="csX1" y="csY1"/>
              </a:cxn>
              <a:cxn ang="0">
                <a:pos x="csX2" y="csY2"/>
              </a:cxn>
              <a:cxn ang="0">
                <a:pos x="csX3" y="csY3"/>
              </a:cxn>
            </a:cxnLst>
            <a:rect l="l" t="t" r="r" b="b"/>
            <a:pathLst>
              <a:path w="4635062" h="1645296">
                <a:moveTo>
                  <a:pt x="0" y="0"/>
                </a:moveTo>
                <a:lnTo>
                  <a:pt x="4635062" y="0"/>
                </a:lnTo>
                <a:lnTo>
                  <a:pt x="4635062" y="1645296"/>
                </a:lnTo>
                <a:lnTo>
                  <a:pt x="0" y="1645296"/>
                </a:lnTo>
                <a:close/>
              </a:path>
            </a:pathLst>
          </a:custGeom>
        </p:spPr>
      </p:pic>
      <p:sp>
        <p:nvSpPr>
          <p:cNvPr id="3" name="Slide Number Placeholder 5">
            <a:extLst>
              <a:ext uri="{FF2B5EF4-FFF2-40B4-BE49-F238E27FC236}">
                <a16:creationId xmlns:a16="http://schemas.microsoft.com/office/drawing/2014/main" id="{9ED9EAD6-9834-5FE6-B278-768FE4F7A6CE}"/>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4" name="object 4">
            <a:extLst>
              <a:ext uri="{FF2B5EF4-FFF2-40B4-BE49-F238E27FC236}">
                <a16:creationId xmlns:a16="http://schemas.microsoft.com/office/drawing/2014/main" id="{755BE76D-6738-610C-A714-A23304A5A83B}"/>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10" name="Rectangle: Rounded Corners 9">
            <a:extLst>
              <a:ext uri="{FF2B5EF4-FFF2-40B4-BE49-F238E27FC236}">
                <a16:creationId xmlns:a16="http://schemas.microsoft.com/office/drawing/2014/main" id="{D3473A9D-AEA5-82F8-A28F-E37E89FCA87E}"/>
              </a:ext>
              <a:ext uri="{C183D7F6-B498-43B3-948B-1728B52AA6E4}">
                <adec:decorative xmlns:adec="http://schemas.microsoft.com/office/drawing/2017/decorative" val="1"/>
              </a:ext>
            </a:extLst>
          </p:cNvPr>
          <p:cNvSpPr>
            <a:spLocks/>
          </p:cNvSpPr>
          <p:nvPr/>
        </p:nvSpPr>
        <p:spPr bwMode="auto">
          <a:xfrm>
            <a:off x="508000" y="2456294"/>
            <a:ext cx="6756400" cy="7324135"/>
          </a:xfrm>
          <a:prstGeom prst="roundRect">
            <a:avLst>
              <a:gd name="adj" fmla="val 1964"/>
            </a:avLst>
          </a:prstGeom>
          <a:solidFill>
            <a:schemeClr val="bg1">
              <a:alpha val="90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1" name="Rectangle 10">
            <a:extLst>
              <a:ext uri="{FF2B5EF4-FFF2-40B4-BE49-F238E27FC236}">
                <a16:creationId xmlns:a16="http://schemas.microsoft.com/office/drawing/2014/main" id="{77F6A3A5-DCC1-929A-63DE-31A20E964480}"/>
              </a:ext>
              <a:ext uri="{C183D7F6-B498-43B3-948B-1728B52AA6E4}">
                <adec:decorative xmlns:adec="http://schemas.microsoft.com/office/drawing/2017/decorative" val="1"/>
              </a:ext>
            </a:extLst>
          </p:cNvPr>
          <p:cNvSpPr>
            <a:spLocks/>
          </p:cNvSpPr>
          <p:nvPr/>
        </p:nvSpPr>
        <p:spPr bwMode="auto">
          <a:xfrm>
            <a:off x="0" y="1714006"/>
            <a:ext cx="7772400" cy="572413"/>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cxnSp>
        <p:nvCxnSpPr>
          <p:cNvPr id="12" name="Straight Connector 11">
            <a:extLst>
              <a:ext uri="{FF2B5EF4-FFF2-40B4-BE49-F238E27FC236}">
                <a16:creationId xmlns:a16="http://schemas.microsoft.com/office/drawing/2014/main" id="{C1E7E64A-6B8E-213A-3327-B207CA126CB8}"/>
              </a:ext>
              <a:ext uri="{C183D7F6-B498-43B3-948B-1728B52AA6E4}">
                <adec:decorative xmlns:adec="http://schemas.microsoft.com/office/drawing/2017/decorative" val="1"/>
              </a:ext>
            </a:extLst>
          </p:cNvPr>
          <p:cNvCxnSpPr>
            <a:cxnSpLocks/>
          </p:cNvCxnSpPr>
          <p:nvPr/>
        </p:nvCxnSpPr>
        <p:spPr>
          <a:xfrm>
            <a:off x="0" y="1714006"/>
            <a:ext cx="77724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1498996-BE87-AB73-4348-DBE1C817DE2E}"/>
              </a:ext>
              <a:ext uri="{C183D7F6-B498-43B3-948B-1728B52AA6E4}">
                <adec:decorative xmlns:adec="http://schemas.microsoft.com/office/drawing/2017/decorative" val="1"/>
              </a:ext>
            </a:extLst>
          </p:cNvPr>
          <p:cNvPicPr>
            <a:picLocks/>
          </p:cNvPicPr>
          <p:nvPr/>
        </p:nvPicPr>
        <p:blipFill rotWithShape="1">
          <a:blip r:embed="rId5">
            <a:extLst>
              <a:ext uri="{BEBA8EAE-BF5A-486C-A8C5-ECC9F3942E4B}">
                <a14:imgProps xmlns:a14="http://schemas.microsoft.com/office/drawing/2010/main">
                  <a14:imgLayer r:embed="rId6">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16" name="Rectangle 15">
            <a:extLst>
              <a:ext uri="{FF2B5EF4-FFF2-40B4-BE49-F238E27FC236}">
                <a16:creationId xmlns:a16="http://schemas.microsoft.com/office/drawing/2014/main" id="{B25C7249-01FB-E554-BD3D-AD162657D002}"/>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17" name="Rectangle: Rounded Corners 16">
            <a:hlinkClick r:id="" action="ppaction://noaction"/>
            <a:extLst>
              <a:ext uri="{FF2B5EF4-FFF2-40B4-BE49-F238E27FC236}">
                <a16:creationId xmlns:a16="http://schemas.microsoft.com/office/drawing/2014/main" id="{0C35F4C5-0BB6-B054-6049-6C447980754B}"/>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18" name="Rectangle: Rounded Corners 17">
            <a:hlinkClick r:id="rId7" action="ppaction://hlinksldjump"/>
            <a:extLst>
              <a:ext uri="{FF2B5EF4-FFF2-40B4-BE49-F238E27FC236}">
                <a16:creationId xmlns:a16="http://schemas.microsoft.com/office/drawing/2014/main" id="{4C891833-1AAE-D434-E9D6-0EFE0612AB11}"/>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20" name="Rectangle: Rounded Corners 19">
            <a:hlinkClick r:id="" action="ppaction://noaction"/>
            <a:extLst>
              <a:ext uri="{FF2B5EF4-FFF2-40B4-BE49-F238E27FC236}">
                <a16:creationId xmlns:a16="http://schemas.microsoft.com/office/drawing/2014/main" id="{52B69344-7B02-1010-F951-51D852636E01}"/>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22" name="Rectangle: Rounded Corners 21">
            <a:hlinkClick r:id="" action="ppaction://noaction"/>
            <a:extLst>
              <a:ext uri="{FF2B5EF4-FFF2-40B4-BE49-F238E27FC236}">
                <a16:creationId xmlns:a16="http://schemas.microsoft.com/office/drawing/2014/main" id="{DD150268-C163-E195-D7E6-A036773848E8}"/>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24" name="Rectangle: Rounded Corners 23">
            <a:hlinkClick r:id="" action="ppaction://noaction"/>
            <a:extLst>
              <a:ext uri="{FF2B5EF4-FFF2-40B4-BE49-F238E27FC236}">
                <a16:creationId xmlns:a16="http://schemas.microsoft.com/office/drawing/2014/main" id="{237A5818-51B3-7E50-2AA7-B9D848F69672}"/>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25" name="Rectangle: Rounded Corners 24">
            <a:hlinkClick r:id="" action="ppaction://noaction"/>
            <a:extLst>
              <a:ext uri="{FF2B5EF4-FFF2-40B4-BE49-F238E27FC236}">
                <a16:creationId xmlns:a16="http://schemas.microsoft.com/office/drawing/2014/main" id="{D1B2F83E-E1F4-7FED-8266-1AEB0E5C302B}"/>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&amp; Example</a:t>
            </a:r>
          </a:p>
        </p:txBody>
      </p:sp>
      <p:sp>
        <p:nvSpPr>
          <p:cNvPr id="35" name="Rectangle: Rounded Corners 34">
            <a:hlinkClick r:id="" action="ppaction://noaction"/>
            <a:extLst>
              <a:ext uri="{FF2B5EF4-FFF2-40B4-BE49-F238E27FC236}">
                <a16:creationId xmlns:a16="http://schemas.microsoft.com/office/drawing/2014/main" id="{EDDDF90A-15B7-2FF3-2D62-F4D5C808DC7A}"/>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36" name="Title 37">
            <a:extLst>
              <a:ext uri="{FF2B5EF4-FFF2-40B4-BE49-F238E27FC236}">
                <a16:creationId xmlns:a16="http://schemas.microsoft.com/office/drawing/2014/main" id="{C1C68B5A-4129-FD71-B342-15E201C47146}"/>
              </a:ext>
            </a:extLst>
          </p:cNvPr>
          <p:cNvSpPr>
            <a:spLocks noGrp="1"/>
          </p:cNvSpPr>
          <p:nvPr>
            <p:ph type="title"/>
          </p:nvPr>
        </p:nvSpPr>
        <p:spPr>
          <a:xfrm>
            <a:off x="508001" y="939488"/>
            <a:ext cx="6756400" cy="430887"/>
          </a:xfrm>
        </p:spPr>
        <p:txBody>
          <a:bodyPr/>
          <a:lstStyle/>
          <a:p>
            <a:r>
              <a:rPr lang="en-US"/>
              <a:t>File Guidance     </a:t>
            </a:r>
          </a:p>
        </p:txBody>
      </p:sp>
      <p:sp>
        <p:nvSpPr>
          <p:cNvPr id="21" name="Title 10">
            <a:extLst>
              <a:ext uri="{FF2B5EF4-FFF2-40B4-BE49-F238E27FC236}">
                <a16:creationId xmlns:a16="http://schemas.microsoft.com/office/drawing/2014/main" id="{2CC44230-177D-46A4-27A4-1C8861575188}"/>
              </a:ext>
            </a:extLst>
          </p:cNvPr>
          <p:cNvSpPr txBox="1">
            <a:spLocks/>
          </p:cNvSpPr>
          <p:nvPr/>
        </p:nvSpPr>
        <p:spPr>
          <a:xfrm>
            <a:off x="508001" y="1861713"/>
            <a:ext cx="6756400" cy="276999"/>
          </a:xfrm>
          <a:prstGeom prst="rect">
            <a:avLst/>
          </a:prstGeom>
        </p:spPr>
        <p:txBody>
          <a:bodyPr vert="horz" wrap="square" lIns="0" tIns="0" rIns="0" bIns="0" rtlCol="0" anchor="t">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marL="0" marR="0" lvl="0" indent="0" algn="l" defTabSz="594623"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gradFill>
                  <a:gsLst>
                    <a:gs pos="0">
                      <a:srgbClr val="0078D4"/>
                    </a:gs>
                    <a:gs pos="50000">
                      <a:srgbClr val="8661C5"/>
                    </a:gs>
                    <a:gs pos="99000">
                      <a:srgbClr val="C73ECC"/>
                    </a:gs>
                  </a:gsLst>
                  <a:lin ang="2700000" scaled="0"/>
                </a:gradFill>
                <a:effectLst/>
                <a:uLnTx/>
                <a:uFillTx/>
                <a:latin typeface="Segoe Sans Display"/>
                <a:ea typeface="+mn-ea"/>
                <a:cs typeface="Segoe UI" pitchFamily="34" charset="0"/>
              </a:rPr>
              <a:t>Scenario 4: Staff Planning and Scheduling</a:t>
            </a:r>
          </a:p>
        </p:txBody>
      </p:sp>
      <p:graphicFrame>
        <p:nvGraphicFramePr>
          <p:cNvPr id="5" name="Table 4">
            <a:extLst>
              <a:ext uri="{FF2B5EF4-FFF2-40B4-BE49-F238E27FC236}">
                <a16:creationId xmlns:a16="http://schemas.microsoft.com/office/drawing/2014/main" id="{0DE663E2-EA58-8C70-A7E4-F718AC370F8D}"/>
              </a:ext>
            </a:extLst>
          </p:cNvPr>
          <p:cNvGraphicFramePr>
            <a:graphicFrameLocks noGrp="1"/>
          </p:cNvGraphicFramePr>
          <p:nvPr/>
        </p:nvGraphicFramePr>
        <p:xfrm>
          <a:off x="590042" y="2538083"/>
          <a:ext cx="6592316" cy="7159897"/>
        </p:xfrm>
        <a:graphic>
          <a:graphicData uri="http://schemas.openxmlformats.org/drawingml/2006/table">
            <a:tbl>
              <a:tblPr firstRow="1" bandRow="1">
                <a:tableStyleId>{5C22544A-7EE6-4342-B048-85BDC9FD1C3A}</a:tableStyleId>
              </a:tblPr>
              <a:tblGrid>
                <a:gridCol w="6592316">
                  <a:extLst>
                    <a:ext uri="{9D8B030D-6E8A-4147-A177-3AD203B41FA5}">
                      <a16:colId xmlns:a16="http://schemas.microsoft.com/office/drawing/2014/main" val="800310417"/>
                    </a:ext>
                  </a:extLst>
                </a:gridCol>
              </a:tblGrid>
              <a:tr h="1338629">
                <a:tc>
                  <a:txBody>
                    <a:bodyPr/>
                    <a:lstStyle/>
                    <a:p>
                      <a:pPr>
                        <a:lnSpc>
                          <a:spcPts val="1500"/>
                        </a:lnSpc>
                        <a:spcAft>
                          <a:spcPts val="200"/>
                        </a:spcAft>
                      </a:pPr>
                      <a:r>
                        <a:rPr lang="en-US" sz="1100" b="1">
                          <a:solidFill>
                            <a:schemeClr val="accent2"/>
                          </a:solidFill>
                          <a:latin typeface="+mj-lt"/>
                        </a:rPr>
                        <a:t>USE CASE 1: </a:t>
                      </a:r>
                      <a:r>
                        <a:rPr lang="en-US" sz="1100" b="1">
                          <a:solidFill>
                            <a:schemeClr val="tx1"/>
                          </a:solidFill>
                          <a:latin typeface="+mj-lt"/>
                        </a:rPr>
                        <a:t>Forecast support volume for the next quarter</a:t>
                      </a:r>
                    </a:p>
                    <a:p>
                      <a:pPr>
                        <a:lnSpc>
                          <a:spcPts val="1500"/>
                        </a:lnSpc>
                        <a:spcAft>
                          <a:spcPts val="200"/>
                        </a:spcAft>
                      </a:pPr>
                      <a:r>
                        <a:rPr lang="en-US" sz="1000" b="0">
                          <a:solidFill>
                            <a:srgbClr val="EC4A27"/>
                          </a:solidFill>
                          <a:latin typeface="+mn-lt"/>
                        </a:rPr>
                        <a:t>/Ticket volume history data: </a:t>
                      </a:r>
                      <a:r>
                        <a:rPr lang="en-US" sz="1000" b="0">
                          <a:solidFill>
                            <a:schemeClr val="tx1"/>
                          </a:solidFill>
                          <a:latin typeface="+mn-lt"/>
                        </a:rPr>
                        <a:t>A document or export showing historical ticket trends, such as ticket counts by issue type, channel, and time period.</a:t>
                      </a:r>
                    </a:p>
                    <a:p>
                      <a:pPr>
                        <a:lnSpc>
                          <a:spcPts val="1500"/>
                        </a:lnSpc>
                        <a:spcAft>
                          <a:spcPts val="200"/>
                        </a:spcAft>
                      </a:pPr>
                      <a:r>
                        <a:rPr lang="en-US" sz="1000" b="0">
                          <a:solidFill>
                            <a:srgbClr val="EC4A27"/>
                          </a:solidFill>
                          <a:latin typeface="+mn-lt"/>
                        </a:rPr>
                        <a:t>/Product release calendar: </a:t>
                      </a:r>
                      <a:r>
                        <a:rPr lang="en-US" sz="1000" b="0">
                          <a:solidFill>
                            <a:schemeClr val="tx1"/>
                          </a:solidFill>
                          <a:latin typeface="+mn-lt"/>
                        </a:rPr>
                        <a:t>A document listing upcoming product releases, such as launch dates, major updates, and expected impact on support demand.</a:t>
                      </a:r>
                    </a:p>
                  </a:txBody>
                  <a:tcPr marT="91440" marB="91440">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338629">
                <a:tc>
                  <a:txBody>
                    <a:bodyPr/>
                    <a:lstStyle/>
                    <a:p>
                      <a:pPr>
                        <a:lnSpc>
                          <a:spcPts val="1500"/>
                        </a:lnSpc>
                        <a:spcAft>
                          <a:spcPts val="200"/>
                        </a:spcAft>
                      </a:pPr>
                      <a:r>
                        <a:rPr lang="en-US" sz="1100" b="1">
                          <a:solidFill>
                            <a:schemeClr val="accent2"/>
                          </a:solidFill>
                          <a:latin typeface="+mj-lt"/>
                        </a:rPr>
                        <a:t>USE CASE 2: </a:t>
                      </a:r>
                      <a:r>
                        <a:rPr lang="en-US" sz="1100" b="1">
                          <a:solidFill>
                            <a:schemeClr val="tx1"/>
                          </a:solidFill>
                          <a:latin typeface="+mj-lt"/>
                        </a:rPr>
                        <a:t>Plan team coverage based on ticket workload and SLAs</a:t>
                      </a:r>
                    </a:p>
                    <a:p>
                      <a:pPr>
                        <a:lnSpc>
                          <a:spcPts val="1500"/>
                        </a:lnSpc>
                        <a:spcAft>
                          <a:spcPts val="200"/>
                        </a:spcAft>
                      </a:pPr>
                      <a:r>
                        <a:rPr lang="en-US" sz="1000" b="0">
                          <a:solidFill>
                            <a:srgbClr val="EC4A27"/>
                          </a:solidFill>
                          <a:latin typeface="+mn-lt"/>
                        </a:rPr>
                        <a:t>/</a:t>
                      </a:r>
                      <a:r>
                        <a:rPr lang="en-US" sz="1000" b="0" kern="1200">
                          <a:solidFill>
                            <a:srgbClr val="EC4A27"/>
                          </a:solidFill>
                          <a:effectLst/>
                          <a:latin typeface="Segoe Sans Display" pitchFamily="2" charset="0"/>
                          <a:ea typeface="+mn-ea"/>
                          <a:cs typeface="+mn-cs"/>
                        </a:rPr>
                        <a:t>Open ticket tracker </a:t>
                      </a:r>
                      <a:r>
                        <a:rPr lang="en-US" sz="1000" b="0">
                          <a:solidFill>
                            <a:srgbClr val="EC4A27"/>
                          </a:solidFill>
                          <a:latin typeface="+mn-lt"/>
                        </a:rPr>
                        <a:t>: </a:t>
                      </a:r>
                      <a:r>
                        <a:rPr lang="en-US" sz="1000" b="0">
                          <a:solidFill>
                            <a:schemeClr val="tx1"/>
                          </a:solidFill>
                          <a:latin typeface="+mn-lt"/>
                        </a:rPr>
                        <a:t>A document or export showing ticket workload details, such as new tickets, open tickets, assigned owners, resolution times, and backlog size.</a:t>
                      </a:r>
                    </a:p>
                    <a:p>
                      <a:pPr>
                        <a:lnSpc>
                          <a:spcPts val="1500"/>
                        </a:lnSpc>
                        <a:spcAft>
                          <a:spcPts val="200"/>
                        </a:spcAft>
                      </a:pPr>
                      <a:r>
                        <a:rPr lang="en-US" sz="1000" b="0">
                          <a:solidFill>
                            <a:srgbClr val="EC4A27"/>
                          </a:solidFill>
                          <a:latin typeface="+mn-lt"/>
                        </a:rPr>
                        <a:t>/SLA compliance guidelines: </a:t>
                      </a:r>
                      <a:r>
                        <a:rPr lang="en-US" sz="1000" b="0">
                          <a:solidFill>
                            <a:schemeClr val="tx1"/>
                          </a:solidFill>
                          <a:latin typeface="+mn-lt"/>
                        </a:rPr>
                        <a:t>A document that outlines a commitment between a service provider and a client requirements, such as response time targets, resolution time commitments, and escalation rules.</a:t>
                      </a: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338629">
                <a:tc>
                  <a:txBody>
                    <a:bodyPr/>
                    <a:lstStyle/>
                    <a:p>
                      <a:pPr>
                        <a:lnSpc>
                          <a:spcPts val="1500"/>
                        </a:lnSpc>
                        <a:spcAft>
                          <a:spcPts val="200"/>
                        </a:spcAft>
                      </a:pPr>
                      <a:r>
                        <a:rPr lang="en-US" sz="1100" b="1">
                          <a:solidFill>
                            <a:schemeClr val="accent2"/>
                          </a:solidFill>
                          <a:latin typeface="+mj-lt"/>
                        </a:rPr>
                        <a:t>USE CASE 3: </a:t>
                      </a:r>
                      <a:r>
                        <a:rPr lang="en-US" sz="1100" b="1">
                          <a:solidFill>
                            <a:schemeClr val="tx1"/>
                          </a:solidFill>
                          <a:latin typeface="+mj-lt"/>
                        </a:rPr>
                        <a:t>Create a staffing plan by skill and shift</a:t>
                      </a:r>
                    </a:p>
                    <a:p>
                      <a:pPr>
                        <a:lnSpc>
                          <a:spcPts val="1500"/>
                        </a:lnSpc>
                        <a:spcAft>
                          <a:spcPts val="200"/>
                        </a:spcAft>
                      </a:pPr>
                      <a:r>
                        <a:rPr lang="en-US" sz="1000" b="0">
                          <a:solidFill>
                            <a:srgbClr val="EC4A27"/>
                          </a:solidFill>
                          <a:latin typeface="+mn-lt"/>
                        </a:rPr>
                        <a:t>/Service rep skill matrix: </a:t>
                      </a:r>
                      <a:r>
                        <a:rPr lang="en-US" sz="1000" b="0">
                          <a:solidFill>
                            <a:schemeClr val="tx1"/>
                          </a:solidFill>
                          <a:latin typeface="+mn-lt"/>
                        </a:rPr>
                        <a:t>A document listing team members and their skills, such as product expertise, certifications, language capabilities, and proficiency levels.</a:t>
                      </a:r>
                    </a:p>
                    <a:p>
                      <a:pPr>
                        <a:lnSpc>
                          <a:spcPts val="1500"/>
                        </a:lnSpc>
                        <a:spcAft>
                          <a:spcPts val="200"/>
                        </a:spcAft>
                      </a:pPr>
                      <a:r>
                        <a:rPr lang="en-US" sz="1000" b="0">
                          <a:solidFill>
                            <a:srgbClr val="EC4A27"/>
                          </a:solidFill>
                          <a:latin typeface="+mn-lt"/>
                        </a:rPr>
                        <a:t>/Service rep availability schedules: </a:t>
                      </a:r>
                      <a:r>
                        <a:rPr lang="en-US" sz="1000" b="0">
                          <a:solidFill>
                            <a:schemeClr val="tx1"/>
                          </a:solidFill>
                          <a:latin typeface="+mn-lt"/>
                        </a:rPr>
                        <a:t>A document showing rep availability, such as shift assignments, time-off schedules, and coverage gaps.</a:t>
                      </a: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2402668"/>
                  </a:ext>
                </a:extLst>
              </a:tr>
              <a:tr h="1338629">
                <a:tc>
                  <a:txBody>
                    <a:bodyPr/>
                    <a:lstStyle/>
                    <a:p>
                      <a:pPr>
                        <a:lnSpc>
                          <a:spcPts val="1500"/>
                        </a:lnSpc>
                        <a:spcAft>
                          <a:spcPts val="200"/>
                        </a:spcAft>
                      </a:pPr>
                      <a:r>
                        <a:rPr lang="en-US" sz="1100" b="1">
                          <a:solidFill>
                            <a:schemeClr val="accent2"/>
                          </a:solidFill>
                          <a:latin typeface="+mj-lt"/>
                        </a:rPr>
                        <a:t>USE CASE 4: </a:t>
                      </a:r>
                      <a:r>
                        <a:rPr lang="en-US" sz="1100" b="1">
                          <a:solidFill>
                            <a:schemeClr val="tx1"/>
                          </a:solidFill>
                          <a:latin typeface="+mj-lt"/>
                        </a:rPr>
                        <a:t>Summarize SLA adherence trends</a:t>
                      </a:r>
                    </a:p>
                    <a:p>
                      <a:pPr>
                        <a:lnSpc>
                          <a:spcPts val="1500"/>
                        </a:lnSpc>
                        <a:spcAft>
                          <a:spcPts val="200"/>
                        </a:spcAft>
                      </a:pPr>
                      <a:r>
                        <a:rPr lang="en-US" sz="1000" b="0">
                          <a:solidFill>
                            <a:srgbClr val="EC4A27"/>
                          </a:solidFill>
                          <a:latin typeface="+mn-lt"/>
                        </a:rPr>
                        <a:t>/SLA performance report: </a:t>
                      </a:r>
                      <a:r>
                        <a:rPr lang="en-US" sz="1000" b="0">
                          <a:solidFill>
                            <a:schemeClr val="tx1"/>
                          </a:solidFill>
                          <a:latin typeface="+mn-lt"/>
                        </a:rPr>
                        <a:t>A document summarizing team performance attributes, such as compliance rates, missed targets, and trends over time.</a:t>
                      </a:r>
                    </a:p>
                    <a:p>
                      <a:pPr>
                        <a:lnSpc>
                          <a:spcPts val="1500"/>
                        </a:lnSpc>
                        <a:spcAft>
                          <a:spcPts val="200"/>
                        </a:spcAft>
                      </a:pPr>
                      <a:r>
                        <a:rPr lang="en-US" sz="1000" b="0">
                          <a:solidFill>
                            <a:srgbClr val="EC4A27"/>
                          </a:solidFill>
                          <a:latin typeface="+mn-lt"/>
                        </a:rPr>
                        <a:t>/Ticket resolution data: </a:t>
                      </a:r>
                      <a:r>
                        <a:rPr lang="en-US" sz="1000" b="0">
                          <a:solidFill>
                            <a:schemeClr val="tx1"/>
                          </a:solidFill>
                          <a:latin typeface="+mn-lt"/>
                        </a:rPr>
                        <a:t>A document or export showing resolution metrics, such as average resolution time, ticket aging, and escalation frequency.</a:t>
                      </a: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7533907"/>
                  </a:ext>
                </a:extLst>
              </a:tr>
              <a:tr h="1805381">
                <a:tc>
                  <a:txBody>
                    <a:bodyPr/>
                    <a:lstStyle/>
                    <a:p>
                      <a:pPr>
                        <a:lnSpc>
                          <a:spcPts val="1500"/>
                        </a:lnSpc>
                        <a:spcAft>
                          <a:spcPts val="200"/>
                        </a:spcAft>
                      </a:pPr>
                      <a:r>
                        <a:rPr lang="en-US" sz="1100" b="1">
                          <a:solidFill>
                            <a:schemeClr val="accent2"/>
                          </a:solidFill>
                          <a:latin typeface="+mj-lt"/>
                        </a:rPr>
                        <a:t>USE CASE 5: </a:t>
                      </a:r>
                      <a:r>
                        <a:rPr lang="en-US" sz="1100" b="1">
                          <a:solidFill>
                            <a:schemeClr val="tx1"/>
                          </a:solidFill>
                          <a:latin typeface="+mj-lt"/>
                        </a:rPr>
                        <a:t>Prepare monthly resource optimization report</a:t>
                      </a:r>
                    </a:p>
                    <a:p>
                      <a:pPr>
                        <a:lnSpc>
                          <a:spcPts val="1500"/>
                        </a:lnSpc>
                        <a:spcAft>
                          <a:spcPts val="200"/>
                        </a:spcAft>
                      </a:pPr>
                      <a:r>
                        <a:rPr lang="en-US" sz="1000" b="0">
                          <a:solidFill>
                            <a:srgbClr val="EC4A27"/>
                          </a:solidFill>
                          <a:latin typeface="+mn-lt"/>
                        </a:rPr>
                        <a:t>/Service rep availability schedules: </a:t>
                      </a:r>
                      <a:r>
                        <a:rPr lang="en-US" sz="1000" b="0">
                          <a:solidFill>
                            <a:schemeClr val="tx1"/>
                          </a:solidFill>
                          <a:latin typeface="+mn-lt"/>
                        </a:rPr>
                        <a:t>A document showing team member availability, such as shift coverage, time-off schedules, and planned staffing levels.</a:t>
                      </a:r>
                    </a:p>
                    <a:p>
                      <a:pPr>
                        <a:lnSpc>
                          <a:spcPts val="1500"/>
                        </a:lnSpc>
                        <a:spcAft>
                          <a:spcPts val="200"/>
                        </a:spcAft>
                      </a:pPr>
                      <a:r>
                        <a:rPr lang="en-US" sz="1000" b="0">
                          <a:solidFill>
                            <a:srgbClr val="EC4A27"/>
                          </a:solidFill>
                          <a:latin typeface="+mn-lt"/>
                        </a:rPr>
                        <a:t>/Product tracker: </a:t>
                      </a:r>
                      <a:r>
                        <a:rPr lang="en-US" sz="1000" b="0">
                          <a:solidFill>
                            <a:schemeClr val="tx1"/>
                          </a:solidFill>
                          <a:latin typeface="+mn-lt"/>
                        </a:rPr>
                        <a:t>A document that lists upcoming product releases and updates, such as new product launches, feature enhancements, or maintenance windows that could impact support demand.</a:t>
                      </a:r>
                    </a:p>
                    <a:p>
                      <a:pPr>
                        <a:lnSpc>
                          <a:spcPts val="1500"/>
                        </a:lnSpc>
                        <a:spcAft>
                          <a:spcPts val="200"/>
                        </a:spcAft>
                      </a:pPr>
                      <a:r>
                        <a:rPr lang="en-US" sz="1000" b="0">
                          <a:solidFill>
                            <a:srgbClr val="EC4A27"/>
                          </a:solidFill>
                          <a:latin typeface="+mn-lt"/>
                        </a:rPr>
                        <a:t>/Customer activity report: </a:t>
                      </a:r>
                      <a:r>
                        <a:rPr lang="en-US" sz="1000" b="0">
                          <a:solidFill>
                            <a:schemeClr val="tx1"/>
                          </a:solidFill>
                          <a:latin typeface="+mn-lt"/>
                        </a:rPr>
                        <a:t>A document summarizing customer interaction trends, such as ticket volume by channel, recurring issues, and engagement patterns.</a:t>
                      </a: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4488228"/>
                  </a:ext>
                </a:extLst>
              </a:tr>
            </a:tbl>
          </a:graphicData>
        </a:graphic>
      </p:graphicFrame>
    </p:spTree>
    <p:extLst>
      <p:ext uri="{BB962C8B-B14F-4D97-AF65-F5344CB8AC3E}">
        <p14:creationId xmlns:p14="http://schemas.microsoft.com/office/powerpoint/2010/main" val="289060946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409B0D-F478-6DC5-E9C7-7B013123848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336" r="25772" b="60312"/>
          <a:stretch>
            <a:fillRect/>
          </a:stretch>
        </p:blipFill>
        <p:spPr>
          <a:xfrm>
            <a:off x="2786743" y="8340175"/>
            <a:ext cx="4840514" cy="1718225"/>
          </a:xfrm>
          <a:custGeom>
            <a:avLst/>
            <a:gdLst>
              <a:gd name="csX0" fmla="*/ 0 w 4635062"/>
              <a:gd name="csY0" fmla="*/ 0 h 1645296"/>
              <a:gd name="csX1" fmla="*/ 4635062 w 4635062"/>
              <a:gd name="csY1" fmla="*/ 0 h 1645296"/>
              <a:gd name="csX2" fmla="*/ 4635062 w 4635062"/>
              <a:gd name="csY2" fmla="*/ 1645296 h 1645296"/>
              <a:gd name="csX3" fmla="*/ 0 w 4635062"/>
              <a:gd name="csY3" fmla="*/ 1645296 h 1645296"/>
            </a:gdLst>
            <a:ahLst/>
            <a:cxnLst>
              <a:cxn ang="0">
                <a:pos x="csX0" y="csY0"/>
              </a:cxn>
              <a:cxn ang="0">
                <a:pos x="csX1" y="csY1"/>
              </a:cxn>
              <a:cxn ang="0">
                <a:pos x="csX2" y="csY2"/>
              </a:cxn>
              <a:cxn ang="0">
                <a:pos x="csX3" y="csY3"/>
              </a:cxn>
            </a:cxnLst>
            <a:rect l="l" t="t" r="r" b="b"/>
            <a:pathLst>
              <a:path w="4635062" h="1645296">
                <a:moveTo>
                  <a:pt x="0" y="0"/>
                </a:moveTo>
                <a:lnTo>
                  <a:pt x="4635062" y="0"/>
                </a:lnTo>
                <a:lnTo>
                  <a:pt x="4635062" y="1645296"/>
                </a:lnTo>
                <a:lnTo>
                  <a:pt x="0" y="1645296"/>
                </a:lnTo>
                <a:close/>
              </a:path>
            </a:pathLst>
          </a:custGeom>
        </p:spPr>
      </p:pic>
      <p:sp>
        <p:nvSpPr>
          <p:cNvPr id="3" name="Slide Number Placeholder 5">
            <a:extLst>
              <a:ext uri="{FF2B5EF4-FFF2-40B4-BE49-F238E27FC236}">
                <a16:creationId xmlns:a16="http://schemas.microsoft.com/office/drawing/2014/main" id="{D16AFAB7-8B45-C4C9-E260-D21973ED9FA3}"/>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4" name="object 4">
            <a:extLst>
              <a:ext uri="{FF2B5EF4-FFF2-40B4-BE49-F238E27FC236}">
                <a16:creationId xmlns:a16="http://schemas.microsoft.com/office/drawing/2014/main" id="{546A54FC-F47C-5339-8588-2F243C3217D7}"/>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10" name="Rectangle: Rounded Corners 9">
            <a:extLst>
              <a:ext uri="{FF2B5EF4-FFF2-40B4-BE49-F238E27FC236}">
                <a16:creationId xmlns:a16="http://schemas.microsoft.com/office/drawing/2014/main" id="{BE8F8A37-DC8D-A122-F462-1501A4609CB1}"/>
              </a:ext>
              <a:ext uri="{C183D7F6-B498-43B3-948B-1728B52AA6E4}">
                <adec:decorative xmlns:adec="http://schemas.microsoft.com/office/drawing/2017/decorative" val="1"/>
              </a:ext>
            </a:extLst>
          </p:cNvPr>
          <p:cNvSpPr>
            <a:spLocks/>
          </p:cNvSpPr>
          <p:nvPr/>
        </p:nvSpPr>
        <p:spPr bwMode="auto">
          <a:xfrm>
            <a:off x="508000" y="2456294"/>
            <a:ext cx="6756400" cy="7324135"/>
          </a:xfrm>
          <a:prstGeom prst="roundRect">
            <a:avLst>
              <a:gd name="adj" fmla="val 1964"/>
            </a:avLst>
          </a:prstGeom>
          <a:solidFill>
            <a:schemeClr val="bg1">
              <a:alpha val="90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1" name="Rectangle 10">
            <a:extLst>
              <a:ext uri="{FF2B5EF4-FFF2-40B4-BE49-F238E27FC236}">
                <a16:creationId xmlns:a16="http://schemas.microsoft.com/office/drawing/2014/main" id="{875B650B-E584-E0C5-0E84-64C2D5F1AEEC}"/>
              </a:ext>
              <a:ext uri="{C183D7F6-B498-43B3-948B-1728B52AA6E4}">
                <adec:decorative xmlns:adec="http://schemas.microsoft.com/office/drawing/2017/decorative" val="1"/>
              </a:ext>
            </a:extLst>
          </p:cNvPr>
          <p:cNvSpPr>
            <a:spLocks/>
          </p:cNvSpPr>
          <p:nvPr/>
        </p:nvSpPr>
        <p:spPr bwMode="auto">
          <a:xfrm>
            <a:off x="0" y="1714006"/>
            <a:ext cx="7772400" cy="572413"/>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cxnSp>
        <p:nvCxnSpPr>
          <p:cNvPr id="12" name="Straight Connector 11">
            <a:extLst>
              <a:ext uri="{FF2B5EF4-FFF2-40B4-BE49-F238E27FC236}">
                <a16:creationId xmlns:a16="http://schemas.microsoft.com/office/drawing/2014/main" id="{CAEE5366-A49F-BA49-0F7B-C0344567E2D8}"/>
              </a:ext>
              <a:ext uri="{C183D7F6-B498-43B3-948B-1728B52AA6E4}">
                <adec:decorative xmlns:adec="http://schemas.microsoft.com/office/drawing/2017/decorative" val="1"/>
              </a:ext>
            </a:extLst>
          </p:cNvPr>
          <p:cNvCxnSpPr>
            <a:cxnSpLocks/>
          </p:cNvCxnSpPr>
          <p:nvPr/>
        </p:nvCxnSpPr>
        <p:spPr>
          <a:xfrm>
            <a:off x="0" y="1714006"/>
            <a:ext cx="77724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AF0C732-E86A-A1A3-EBAC-67E71F89FAD1}"/>
              </a:ext>
              <a:ext uri="{C183D7F6-B498-43B3-948B-1728B52AA6E4}">
                <adec:decorative xmlns:adec="http://schemas.microsoft.com/office/drawing/2017/decorative" val="1"/>
              </a:ext>
            </a:extLst>
          </p:cNvPr>
          <p:cNvPicPr>
            <a:picLocks/>
          </p:cNvPicPr>
          <p:nvPr/>
        </p:nvPicPr>
        <p:blipFill rotWithShape="1">
          <a:blip r:embed="rId5">
            <a:extLst>
              <a:ext uri="{BEBA8EAE-BF5A-486C-A8C5-ECC9F3942E4B}">
                <a14:imgProps xmlns:a14="http://schemas.microsoft.com/office/drawing/2010/main">
                  <a14:imgLayer r:embed="rId6">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16" name="Rectangle 15">
            <a:extLst>
              <a:ext uri="{FF2B5EF4-FFF2-40B4-BE49-F238E27FC236}">
                <a16:creationId xmlns:a16="http://schemas.microsoft.com/office/drawing/2014/main" id="{49EC5491-D35E-81C6-2ED2-EB7C3690E41E}"/>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17" name="Rectangle: Rounded Corners 16">
            <a:hlinkClick r:id="" action="ppaction://noaction"/>
            <a:extLst>
              <a:ext uri="{FF2B5EF4-FFF2-40B4-BE49-F238E27FC236}">
                <a16:creationId xmlns:a16="http://schemas.microsoft.com/office/drawing/2014/main" id="{D198C972-8E40-5E80-130C-662863FD0312}"/>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18" name="Rectangle: Rounded Corners 17">
            <a:hlinkClick r:id="rId7" action="ppaction://hlinksldjump"/>
            <a:extLst>
              <a:ext uri="{FF2B5EF4-FFF2-40B4-BE49-F238E27FC236}">
                <a16:creationId xmlns:a16="http://schemas.microsoft.com/office/drawing/2014/main" id="{F1D7CB40-167D-078A-9C33-68EB4946B2F1}"/>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20" name="Rectangle: Rounded Corners 19">
            <a:hlinkClick r:id="" action="ppaction://noaction"/>
            <a:extLst>
              <a:ext uri="{FF2B5EF4-FFF2-40B4-BE49-F238E27FC236}">
                <a16:creationId xmlns:a16="http://schemas.microsoft.com/office/drawing/2014/main" id="{183B2F8C-3415-1977-B51F-DC3888FAC19D}"/>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22" name="Rectangle: Rounded Corners 21">
            <a:hlinkClick r:id="" action="ppaction://noaction"/>
            <a:extLst>
              <a:ext uri="{FF2B5EF4-FFF2-40B4-BE49-F238E27FC236}">
                <a16:creationId xmlns:a16="http://schemas.microsoft.com/office/drawing/2014/main" id="{99BCF529-A939-5CFD-70ED-8C77DC41F083}"/>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24" name="Rectangle: Rounded Corners 23">
            <a:hlinkClick r:id="" action="ppaction://noaction"/>
            <a:extLst>
              <a:ext uri="{FF2B5EF4-FFF2-40B4-BE49-F238E27FC236}">
                <a16:creationId xmlns:a16="http://schemas.microsoft.com/office/drawing/2014/main" id="{7934FFA5-EF90-631D-9F21-52A04C19F665}"/>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34" name="Rectangle: Rounded Corners 33">
            <a:hlinkClick r:id="" action="ppaction://noaction"/>
            <a:extLst>
              <a:ext uri="{FF2B5EF4-FFF2-40B4-BE49-F238E27FC236}">
                <a16:creationId xmlns:a16="http://schemas.microsoft.com/office/drawing/2014/main" id="{F1C0364D-40F7-8046-EFBF-8673E97E33A6}"/>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&amp; Example</a:t>
            </a:r>
          </a:p>
        </p:txBody>
      </p:sp>
      <p:sp>
        <p:nvSpPr>
          <p:cNvPr id="35" name="Rectangle: Rounded Corners 34">
            <a:hlinkClick r:id="" action="ppaction://noaction"/>
            <a:extLst>
              <a:ext uri="{FF2B5EF4-FFF2-40B4-BE49-F238E27FC236}">
                <a16:creationId xmlns:a16="http://schemas.microsoft.com/office/drawing/2014/main" id="{1B5ED0E0-AD09-61F1-9A49-78E66949EAD4}"/>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36" name="Title 37">
            <a:extLst>
              <a:ext uri="{FF2B5EF4-FFF2-40B4-BE49-F238E27FC236}">
                <a16:creationId xmlns:a16="http://schemas.microsoft.com/office/drawing/2014/main" id="{764B27CD-D1A0-D716-C97C-E264D84FED0E}"/>
              </a:ext>
            </a:extLst>
          </p:cNvPr>
          <p:cNvSpPr>
            <a:spLocks noGrp="1"/>
          </p:cNvSpPr>
          <p:nvPr>
            <p:ph type="title"/>
          </p:nvPr>
        </p:nvSpPr>
        <p:spPr>
          <a:xfrm>
            <a:off x="508001" y="939488"/>
            <a:ext cx="6756400" cy="430887"/>
          </a:xfrm>
        </p:spPr>
        <p:txBody>
          <a:bodyPr/>
          <a:lstStyle/>
          <a:p>
            <a:r>
              <a:rPr lang="en-US"/>
              <a:t>File Guidance        </a:t>
            </a:r>
          </a:p>
        </p:txBody>
      </p:sp>
      <p:sp>
        <p:nvSpPr>
          <p:cNvPr id="21" name="Title 10">
            <a:extLst>
              <a:ext uri="{FF2B5EF4-FFF2-40B4-BE49-F238E27FC236}">
                <a16:creationId xmlns:a16="http://schemas.microsoft.com/office/drawing/2014/main" id="{1E2E4848-EF01-B5EB-5D39-33A6D7E256E0}"/>
              </a:ext>
            </a:extLst>
          </p:cNvPr>
          <p:cNvSpPr txBox="1">
            <a:spLocks/>
          </p:cNvSpPr>
          <p:nvPr/>
        </p:nvSpPr>
        <p:spPr>
          <a:xfrm>
            <a:off x="508001" y="1861713"/>
            <a:ext cx="6756400" cy="276999"/>
          </a:xfrm>
          <a:prstGeom prst="rect">
            <a:avLst/>
          </a:prstGeom>
        </p:spPr>
        <p:txBody>
          <a:bodyPr vert="horz" wrap="square" lIns="0" tIns="0" rIns="0" bIns="0" rtlCol="0" anchor="t">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marL="0" marR="0" lvl="0" indent="0" algn="l" defTabSz="594623"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gradFill>
                  <a:gsLst>
                    <a:gs pos="0">
                      <a:srgbClr val="0078D4"/>
                    </a:gs>
                    <a:gs pos="50000">
                      <a:srgbClr val="8661C5"/>
                    </a:gs>
                    <a:gs pos="99000">
                      <a:srgbClr val="C73ECC"/>
                    </a:gs>
                  </a:gsLst>
                  <a:lin ang="2700000" scaled="0"/>
                </a:gradFill>
                <a:effectLst/>
                <a:uLnTx/>
                <a:uFillTx/>
                <a:latin typeface="Segoe Sans Display"/>
                <a:ea typeface="+mn-ea"/>
                <a:cs typeface="Segoe UI" pitchFamily="34" charset="0"/>
              </a:rPr>
              <a:t>Scenario 5: Review Team Performance and Identify Improvements</a:t>
            </a:r>
          </a:p>
        </p:txBody>
      </p:sp>
      <p:graphicFrame>
        <p:nvGraphicFramePr>
          <p:cNvPr id="5" name="Table 4">
            <a:extLst>
              <a:ext uri="{FF2B5EF4-FFF2-40B4-BE49-F238E27FC236}">
                <a16:creationId xmlns:a16="http://schemas.microsoft.com/office/drawing/2014/main" id="{0E0CF34F-D73F-4D0F-0F48-21AE31CB9BFE}"/>
              </a:ext>
            </a:extLst>
          </p:cNvPr>
          <p:cNvGraphicFramePr>
            <a:graphicFrameLocks noGrp="1"/>
          </p:cNvGraphicFramePr>
          <p:nvPr/>
        </p:nvGraphicFramePr>
        <p:xfrm>
          <a:off x="590042" y="2538083"/>
          <a:ext cx="6592316" cy="7160303"/>
        </p:xfrm>
        <a:graphic>
          <a:graphicData uri="http://schemas.openxmlformats.org/drawingml/2006/table">
            <a:tbl>
              <a:tblPr firstRow="1" bandRow="1">
                <a:tableStyleId>{5C22544A-7EE6-4342-B048-85BDC9FD1C3A}</a:tableStyleId>
              </a:tblPr>
              <a:tblGrid>
                <a:gridCol w="6592316">
                  <a:extLst>
                    <a:ext uri="{9D8B030D-6E8A-4147-A177-3AD203B41FA5}">
                      <a16:colId xmlns:a16="http://schemas.microsoft.com/office/drawing/2014/main" val="800310417"/>
                    </a:ext>
                  </a:extLst>
                </a:gridCol>
              </a:tblGrid>
              <a:tr h="1805483">
                <a:tc>
                  <a:txBody>
                    <a:bodyPr/>
                    <a:lstStyle/>
                    <a:p>
                      <a:pPr>
                        <a:lnSpc>
                          <a:spcPts val="1500"/>
                        </a:lnSpc>
                        <a:spcAft>
                          <a:spcPts val="200"/>
                        </a:spcAft>
                      </a:pPr>
                      <a:r>
                        <a:rPr lang="en-US" sz="1100" b="1">
                          <a:solidFill>
                            <a:schemeClr val="accent2"/>
                          </a:solidFill>
                          <a:latin typeface="+mj-lt"/>
                        </a:rPr>
                        <a:t>USE CASE 1: </a:t>
                      </a:r>
                      <a:r>
                        <a:rPr lang="en-US" sz="1100" b="1">
                          <a:solidFill>
                            <a:schemeClr val="tx1"/>
                          </a:solidFill>
                          <a:latin typeface="+mj-lt"/>
                        </a:rPr>
                        <a:t>Summarize weekly team performance</a:t>
                      </a:r>
                    </a:p>
                    <a:p>
                      <a:pPr>
                        <a:lnSpc>
                          <a:spcPts val="1500"/>
                        </a:lnSpc>
                        <a:spcAft>
                          <a:spcPts val="200"/>
                        </a:spcAft>
                      </a:pPr>
                      <a:r>
                        <a:rPr lang="en-US" sz="1000" b="0">
                          <a:solidFill>
                            <a:srgbClr val="EC4A27"/>
                          </a:solidFill>
                          <a:latin typeface="+mn-lt"/>
                        </a:rPr>
                        <a:t>/Team performance insights report: </a:t>
                      </a:r>
                      <a:r>
                        <a:rPr lang="en-US" sz="1000" b="0">
                          <a:solidFill>
                            <a:schemeClr val="tx1"/>
                          </a:solidFill>
                          <a:latin typeface="+mn-lt"/>
                        </a:rPr>
                        <a:t>A document summarizing team performance metrics, such as top-performing reps, recurring challenges, and improvement trends.</a:t>
                      </a:r>
                    </a:p>
                    <a:p>
                      <a:pPr marL="0" algn="l" rtl="0" eaLnBrk="1" latinLnBrk="0" hangingPunct="1">
                        <a:lnSpc>
                          <a:spcPts val="1500"/>
                        </a:lnSpc>
                        <a:spcAft>
                          <a:spcPts val="200"/>
                        </a:spcAft>
                        <a:buNone/>
                      </a:pPr>
                      <a:r>
                        <a:rPr lang="en-US" sz="1000" b="0">
                          <a:solidFill>
                            <a:srgbClr val="EC4A27"/>
                          </a:solidFill>
                          <a:latin typeface="+mn-lt"/>
                        </a:rPr>
                        <a:t>/</a:t>
                      </a:r>
                      <a:r>
                        <a:rPr lang="en-US" sz="1000" b="0" kern="1200">
                          <a:solidFill>
                            <a:srgbClr val="EC4A27"/>
                          </a:solidFill>
                          <a:effectLst/>
                          <a:latin typeface="Segoe Sans Display" pitchFamily="2" charset="0"/>
                          <a:ea typeface="+mn-ea"/>
                          <a:cs typeface="+mn-cs"/>
                        </a:rPr>
                        <a:t>Customer feedback data</a:t>
                      </a:r>
                      <a:r>
                        <a:rPr lang="en-US" sz="1000" b="0">
                          <a:solidFill>
                            <a:srgbClr val="EC4A27"/>
                          </a:solidFill>
                          <a:latin typeface="+mn-lt"/>
                        </a:rPr>
                        <a:t>: </a:t>
                      </a:r>
                      <a:r>
                        <a:rPr lang="en-US" sz="1000" b="0" kern="1200">
                          <a:solidFill>
                            <a:srgbClr val="091F2C"/>
                          </a:solidFill>
                          <a:effectLst/>
                          <a:latin typeface="Segoe Sans Display" pitchFamily="2" charset="0"/>
                          <a:ea typeface="+mn-ea"/>
                          <a:cs typeface="+mn-cs"/>
                        </a:rPr>
                        <a:t>A document summarizing customer feedback, such as survey responses, support comments, or recurring themes about tone, empathy, and accuracy.</a:t>
                      </a:r>
                      <a:endParaRPr lang="en-US" sz="1000" b="0">
                        <a:solidFill>
                          <a:schemeClr val="tx1"/>
                        </a:solidFill>
                        <a:latin typeface="+mn-lt"/>
                      </a:endParaRPr>
                    </a:p>
                    <a:p>
                      <a:pPr>
                        <a:lnSpc>
                          <a:spcPts val="1500"/>
                        </a:lnSpc>
                        <a:spcAft>
                          <a:spcPts val="200"/>
                        </a:spcAft>
                      </a:pPr>
                      <a:r>
                        <a:rPr lang="en-US" sz="1000" b="0">
                          <a:solidFill>
                            <a:srgbClr val="EC4A27"/>
                          </a:solidFill>
                          <a:latin typeface="+mn-lt"/>
                        </a:rPr>
                        <a:t>/</a:t>
                      </a:r>
                      <a:r>
                        <a:rPr lang="en-US" sz="1000" b="0" kern="1200">
                          <a:solidFill>
                            <a:srgbClr val="EC4A27"/>
                          </a:solidFill>
                          <a:effectLst/>
                          <a:latin typeface="Segoe Sans Display" pitchFamily="2" charset="0"/>
                          <a:ea typeface="+mn-ea"/>
                          <a:cs typeface="+mn-cs"/>
                        </a:rPr>
                        <a:t>Teams escalation Teams Channe</a:t>
                      </a:r>
                      <a:r>
                        <a:rPr lang="en-US" sz="1000" b="0">
                          <a:solidFill>
                            <a:srgbClr val="EC4A27"/>
                          </a:solidFill>
                          <a:latin typeface="+mn-lt"/>
                        </a:rPr>
                        <a:t>: </a:t>
                      </a:r>
                      <a:r>
                        <a:rPr lang="en-US" sz="1000" b="0">
                          <a:solidFill>
                            <a:schemeClr val="tx1"/>
                          </a:solidFill>
                          <a:latin typeface="+mn-lt"/>
                        </a:rPr>
                        <a:t>A single Teams channel that includes posts or discussions such as escalation updates, decisions, and coordination notes. </a:t>
                      </a:r>
                    </a:p>
                  </a:txBody>
                  <a:tcPr marT="91440" marB="91440">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338705">
                <a:tc>
                  <a:txBody>
                    <a:bodyPr/>
                    <a:lstStyle/>
                    <a:p>
                      <a:pPr>
                        <a:lnSpc>
                          <a:spcPts val="1500"/>
                        </a:lnSpc>
                        <a:spcAft>
                          <a:spcPts val="200"/>
                        </a:spcAft>
                      </a:pPr>
                      <a:r>
                        <a:rPr lang="en-US" sz="1100" b="1">
                          <a:solidFill>
                            <a:schemeClr val="accent2"/>
                          </a:solidFill>
                          <a:latin typeface="+mj-lt"/>
                        </a:rPr>
                        <a:t>USE CASE 2: </a:t>
                      </a:r>
                      <a:r>
                        <a:rPr lang="en-US" sz="1100" b="1">
                          <a:solidFill>
                            <a:schemeClr val="tx1"/>
                          </a:solidFill>
                          <a:latin typeface="+mj-lt"/>
                        </a:rPr>
                        <a:t>Prepare team meeting materials</a:t>
                      </a:r>
                    </a:p>
                    <a:p>
                      <a:pPr>
                        <a:lnSpc>
                          <a:spcPts val="1500"/>
                        </a:lnSpc>
                        <a:spcAft>
                          <a:spcPts val="200"/>
                        </a:spcAft>
                      </a:pPr>
                      <a:r>
                        <a:rPr lang="en-US" sz="1000" b="0">
                          <a:solidFill>
                            <a:srgbClr val="EC4A27"/>
                          </a:solidFill>
                          <a:latin typeface="+mn-lt"/>
                        </a:rPr>
                        <a:t>/Weekly insights report: </a:t>
                      </a:r>
                      <a:r>
                        <a:rPr lang="en-US" sz="1000" b="0">
                          <a:solidFill>
                            <a:schemeClr val="tx1"/>
                          </a:solidFill>
                          <a:latin typeface="+mn-lt"/>
                        </a:rPr>
                        <a:t>A document summarizing weekly highlights, such as updates, trends, and opportunities for improvement.</a:t>
                      </a:r>
                    </a:p>
                    <a:p>
                      <a:pPr marL="0" algn="l" rtl="0" eaLnBrk="1" latinLnBrk="0" hangingPunct="1">
                        <a:lnSpc>
                          <a:spcPts val="1500"/>
                        </a:lnSpc>
                        <a:spcAft>
                          <a:spcPts val="200"/>
                        </a:spcAft>
                        <a:buNone/>
                      </a:pPr>
                      <a:r>
                        <a:rPr lang="en-US" sz="1000" b="0">
                          <a:solidFill>
                            <a:srgbClr val="EC4A27"/>
                          </a:solidFill>
                          <a:latin typeface="+mn-lt"/>
                        </a:rPr>
                        <a:t>/</a:t>
                      </a:r>
                      <a:r>
                        <a:rPr lang="en-US" sz="1000" b="0" kern="1200">
                          <a:solidFill>
                            <a:srgbClr val="EC4A27"/>
                          </a:solidFill>
                          <a:effectLst/>
                          <a:latin typeface="Segoe Sans Display" pitchFamily="2" charset="0"/>
                          <a:ea typeface="+mn-ea"/>
                          <a:cs typeface="+mn-cs"/>
                        </a:rPr>
                        <a:t>Customer feedback data</a:t>
                      </a:r>
                      <a:r>
                        <a:rPr lang="en-US" sz="1000" b="0">
                          <a:solidFill>
                            <a:srgbClr val="EC4A27"/>
                          </a:solidFill>
                          <a:latin typeface="+mn-lt"/>
                        </a:rPr>
                        <a:t>: </a:t>
                      </a:r>
                      <a:r>
                        <a:rPr lang="en-US" sz="1000" b="0" kern="1200">
                          <a:solidFill>
                            <a:srgbClr val="091F2C"/>
                          </a:solidFill>
                          <a:effectLst/>
                          <a:latin typeface="Segoe Sans Display" pitchFamily="2" charset="0"/>
                          <a:ea typeface="+mn-ea"/>
                          <a:cs typeface="+mn-cs"/>
                        </a:rPr>
                        <a:t>A document summarizing customer feedback, such as survey responses, support comments, or recurring themes about tone, empathy, and accuracy.</a:t>
                      </a:r>
                      <a:endParaRPr lang="en-US" sz="1000" b="0">
                        <a:solidFill>
                          <a:schemeClr val="tx1"/>
                        </a:solidFill>
                        <a:latin typeface="+mn-lt"/>
                      </a:endParaRP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338705">
                <a:tc>
                  <a:txBody>
                    <a:bodyPr/>
                    <a:lstStyle/>
                    <a:p>
                      <a:pPr>
                        <a:lnSpc>
                          <a:spcPts val="1500"/>
                        </a:lnSpc>
                        <a:spcAft>
                          <a:spcPts val="200"/>
                        </a:spcAft>
                      </a:pPr>
                      <a:r>
                        <a:rPr lang="en-US" sz="1100" b="1">
                          <a:solidFill>
                            <a:schemeClr val="accent2"/>
                          </a:solidFill>
                          <a:latin typeface="+mj-lt"/>
                        </a:rPr>
                        <a:t>USE CASE 3: </a:t>
                      </a:r>
                      <a:r>
                        <a:rPr lang="en-US" sz="1100" b="1">
                          <a:solidFill>
                            <a:schemeClr val="tx1"/>
                          </a:solidFill>
                          <a:latin typeface="+mj-lt"/>
                        </a:rPr>
                        <a:t>Identify top coaching opportunities</a:t>
                      </a:r>
                    </a:p>
                    <a:p>
                      <a:pPr>
                        <a:lnSpc>
                          <a:spcPts val="1500"/>
                        </a:lnSpc>
                        <a:spcAft>
                          <a:spcPts val="200"/>
                        </a:spcAft>
                      </a:pPr>
                      <a:r>
                        <a:rPr lang="en-US" sz="1000" b="0">
                          <a:solidFill>
                            <a:srgbClr val="EC4A27"/>
                          </a:solidFill>
                          <a:latin typeface="+mn-lt"/>
                        </a:rPr>
                        <a:t>/</a:t>
                      </a:r>
                      <a:r>
                        <a:rPr lang="en-US" sz="1000" b="0" kern="1200">
                          <a:solidFill>
                            <a:srgbClr val="EC4A27"/>
                          </a:solidFill>
                          <a:effectLst/>
                          <a:latin typeface="Segoe Sans Display" pitchFamily="2" charset="0"/>
                          <a:ea typeface="+mn-ea"/>
                          <a:cs typeface="+mn-cs"/>
                        </a:rPr>
                        <a:t>Customer service behavior guidelines </a:t>
                      </a:r>
                      <a:r>
                        <a:rPr lang="en-US" sz="1000" b="0" kern="1200">
                          <a:solidFill>
                            <a:srgbClr val="EC4A27"/>
                          </a:solidFill>
                          <a:latin typeface="+mn-lt"/>
                          <a:ea typeface="+mn-ea"/>
                          <a:cs typeface="+mn-cs"/>
                        </a:rPr>
                        <a:t>:</a:t>
                      </a:r>
                      <a:r>
                        <a:rPr lang="en-US" sz="1000" b="0">
                          <a:solidFill>
                            <a:schemeClr val="tx1"/>
                          </a:solidFill>
                          <a:latin typeface="+mn-lt"/>
                        </a:rPr>
                        <a:t> Framework is used to assess the quality of customer phone interactions. It helps teams identify top strengths and common areas for improvement across customer interactions </a:t>
                      </a:r>
                    </a:p>
                    <a:p>
                      <a:pPr>
                        <a:lnSpc>
                          <a:spcPts val="1500"/>
                        </a:lnSpc>
                        <a:spcAft>
                          <a:spcPts val="200"/>
                        </a:spcAft>
                      </a:pPr>
                      <a:r>
                        <a:rPr lang="en-US" sz="1000" b="0">
                          <a:solidFill>
                            <a:srgbClr val="EC4A27"/>
                          </a:solidFill>
                          <a:latin typeface="+mn-lt"/>
                        </a:rPr>
                        <a:t>/Weekly call transcripts report: </a:t>
                      </a:r>
                      <a:r>
                        <a:rPr lang="en-US" sz="1000" b="0">
                          <a:solidFill>
                            <a:schemeClr val="tx1"/>
                          </a:solidFill>
                          <a:latin typeface="+mn-lt"/>
                        </a:rPr>
                        <a:t>A document or export of call transcripts, such as 20 conversations between sales reps and customers from the past week, including full dialogue and context for each call.</a:t>
                      </a: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338705">
                <a:tc>
                  <a:txBody>
                    <a:bodyPr/>
                    <a:lstStyle/>
                    <a:p>
                      <a:pPr>
                        <a:lnSpc>
                          <a:spcPts val="1500"/>
                        </a:lnSpc>
                        <a:spcAft>
                          <a:spcPts val="200"/>
                        </a:spcAft>
                      </a:pPr>
                      <a:r>
                        <a:rPr lang="en-US" sz="1100" b="1">
                          <a:solidFill>
                            <a:schemeClr val="accent2"/>
                          </a:solidFill>
                          <a:latin typeface="+mj-lt"/>
                        </a:rPr>
                        <a:t>USE CASE 4: </a:t>
                      </a:r>
                      <a:r>
                        <a:rPr lang="en-US" sz="1100" b="1">
                          <a:solidFill>
                            <a:schemeClr val="tx1"/>
                          </a:solidFill>
                          <a:latin typeface="+mj-lt"/>
                        </a:rPr>
                        <a:t>Track progress on improvement initiatives</a:t>
                      </a:r>
                    </a:p>
                    <a:p>
                      <a:pPr>
                        <a:lnSpc>
                          <a:spcPts val="1500"/>
                        </a:lnSpc>
                        <a:spcAft>
                          <a:spcPts val="200"/>
                        </a:spcAft>
                      </a:pPr>
                      <a:r>
                        <a:rPr lang="en-US" sz="1000" b="0">
                          <a:solidFill>
                            <a:srgbClr val="EC4A27"/>
                          </a:solidFill>
                          <a:latin typeface="+mn-lt"/>
                        </a:rPr>
                        <a:t>/Action plan tracker: </a:t>
                      </a:r>
                      <a:r>
                        <a:rPr lang="en-US" sz="1000" b="0">
                          <a:solidFill>
                            <a:schemeClr val="tx1"/>
                          </a:solidFill>
                          <a:latin typeface="+mn-lt"/>
                        </a:rPr>
                        <a:t>A document tracking improvement initiatives, such as goals, milestones, owners, and completion status.</a:t>
                      </a:r>
                    </a:p>
                    <a:p>
                      <a:pPr>
                        <a:lnSpc>
                          <a:spcPts val="1500"/>
                        </a:lnSpc>
                        <a:spcAft>
                          <a:spcPts val="200"/>
                        </a:spcAft>
                      </a:pPr>
                      <a:r>
                        <a:rPr lang="en-US" sz="1000" b="0">
                          <a:solidFill>
                            <a:srgbClr val="EC4A27"/>
                          </a:solidFill>
                          <a:latin typeface="+mn-lt"/>
                        </a:rPr>
                        <a:t>/Coaching session notes: </a:t>
                      </a:r>
                      <a:r>
                        <a:rPr lang="en-US" sz="1000" b="0">
                          <a:solidFill>
                            <a:schemeClr val="tx1"/>
                          </a:solidFill>
                          <a:latin typeface="+mn-lt"/>
                        </a:rPr>
                        <a:t>A document summarizing stakeholder input, such as feedback provided, action items, and progress updates.</a:t>
                      </a: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2740017"/>
                  </a:ext>
                </a:extLst>
              </a:tr>
              <a:tr h="1338705">
                <a:tc>
                  <a:txBody>
                    <a:bodyPr/>
                    <a:lstStyle/>
                    <a:p>
                      <a:pPr>
                        <a:lnSpc>
                          <a:spcPts val="1500"/>
                        </a:lnSpc>
                        <a:spcAft>
                          <a:spcPts val="200"/>
                        </a:spcAft>
                      </a:pPr>
                      <a:r>
                        <a:rPr lang="en-US" sz="1100" b="1">
                          <a:solidFill>
                            <a:schemeClr val="accent2"/>
                          </a:solidFill>
                          <a:latin typeface="+mj-lt"/>
                        </a:rPr>
                        <a:t>USE CASE 5: </a:t>
                      </a:r>
                      <a:r>
                        <a:rPr lang="en-US" sz="1100" b="1">
                          <a:solidFill>
                            <a:schemeClr val="tx1"/>
                          </a:solidFill>
                          <a:latin typeface="+mj-lt"/>
                        </a:rPr>
                        <a:t>Build a service performance report for leadership</a:t>
                      </a:r>
                    </a:p>
                    <a:p>
                      <a:pPr marL="0" algn="l" rtl="0" eaLnBrk="1" latinLnBrk="0" hangingPunct="1">
                        <a:lnSpc>
                          <a:spcPts val="1500"/>
                        </a:lnSpc>
                        <a:spcAft>
                          <a:spcPts val="200"/>
                        </a:spcAft>
                        <a:buNone/>
                      </a:pPr>
                      <a:r>
                        <a:rPr lang="en-US" sz="1000" b="0">
                          <a:solidFill>
                            <a:srgbClr val="EC4A27"/>
                          </a:solidFill>
                          <a:latin typeface="+mn-lt"/>
                        </a:rPr>
                        <a:t>/</a:t>
                      </a:r>
                      <a:r>
                        <a:rPr lang="en-US" sz="1000" b="0" kern="1200">
                          <a:solidFill>
                            <a:srgbClr val="EC4A27"/>
                          </a:solidFill>
                          <a:effectLst/>
                          <a:latin typeface="Segoe Sans Display" pitchFamily="2" charset="0"/>
                          <a:ea typeface="+mn-ea"/>
                          <a:cs typeface="+mn-cs"/>
                        </a:rPr>
                        <a:t>Customer feedback data</a:t>
                      </a:r>
                      <a:r>
                        <a:rPr lang="en-US" sz="1000" b="0">
                          <a:solidFill>
                            <a:srgbClr val="EC4A27"/>
                          </a:solidFill>
                          <a:latin typeface="+mn-lt"/>
                        </a:rPr>
                        <a:t>: </a:t>
                      </a:r>
                      <a:r>
                        <a:rPr lang="en-US" sz="1000" b="0" kern="1200">
                          <a:solidFill>
                            <a:srgbClr val="091F2C"/>
                          </a:solidFill>
                          <a:effectLst/>
                          <a:latin typeface="Segoe Sans Display" pitchFamily="2" charset="0"/>
                          <a:ea typeface="+mn-ea"/>
                          <a:cs typeface="+mn-cs"/>
                        </a:rPr>
                        <a:t>A document summarizing customer feedback, such as survey responses, support comments, or recurring themes about tone, empathy, and accuracy.</a:t>
                      </a:r>
                      <a:endParaRPr lang="en-US" sz="1000" b="0">
                        <a:solidFill>
                          <a:schemeClr val="tx1"/>
                        </a:solidFill>
                        <a:latin typeface="+mn-lt"/>
                      </a:endParaRPr>
                    </a:p>
                    <a:p>
                      <a:pPr>
                        <a:lnSpc>
                          <a:spcPts val="1500"/>
                        </a:lnSpc>
                        <a:spcAft>
                          <a:spcPts val="200"/>
                        </a:spcAft>
                      </a:pPr>
                      <a:r>
                        <a:rPr lang="en-US" sz="1000" b="0">
                          <a:solidFill>
                            <a:srgbClr val="EC4A27"/>
                          </a:solidFill>
                          <a:latin typeface="+mn-lt"/>
                        </a:rPr>
                        <a:t>/Operational metrics dashboard export: </a:t>
                      </a:r>
                      <a:r>
                        <a:rPr lang="en-US" sz="1000" b="0">
                          <a:solidFill>
                            <a:schemeClr val="tx1"/>
                          </a:solidFill>
                          <a:latin typeface="+mn-lt"/>
                        </a:rPr>
                        <a:t>A dashboard export that summarizes key operational metrics, such as ticket resolution times, SLA compliance rates, backlog size, and resource utilization trends.</a:t>
                      </a:r>
                    </a:p>
                  </a:txBody>
                  <a:tcPr marT="91440" marB="91440">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089321"/>
                  </a:ext>
                </a:extLst>
              </a:tr>
            </a:tbl>
          </a:graphicData>
        </a:graphic>
      </p:graphicFrame>
    </p:spTree>
    <p:extLst>
      <p:ext uri="{BB962C8B-B14F-4D97-AF65-F5344CB8AC3E}">
        <p14:creationId xmlns:p14="http://schemas.microsoft.com/office/powerpoint/2010/main" val="280752527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FC6C6-5E56-C41F-D466-31EFD657530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18374C7-67B8-1DED-0758-B74B75BA2FD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4635" r="34635"/>
          <a:stretch>
            <a:fillRect/>
          </a:stretch>
        </p:blipFill>
        <p:spPr>
          <a:xfrm>
            <a:off x="4381702" y="2"/>
            <a:ext cx="3390698" cy="7356902"/>
          </a:xfrm>
          <a:custGeom>
            <a:avLst/>
            <a:gdLst>
              <a:gd name="csX0" fmla="*/ 0 w 3390698"/>
              <a:gd name="csY0" fmla="*/ 0 h 3315380"/>
              <a:gd name="csX1" fmla="*/ 3390698 w 3390698"/>
              <a:gd name="csY1" fmla="*/ 0 h 3315380"/>
              <a:gd name="csX2" fmla="*/ 3390698 w 3390698"/>
              <a:gd name="csY2" fmla="*/ 3315380 h 3315380"/>
              <a:gd name="csX3" fmla="*/ 0 w 3390698"/>
              <a:gd name="csY3" fmla="*/ 3315380 h 3315380"/>
            </a:gdLst>
            <a:ahLst/>
            <a:cxnLst>
              <a:cxn ang="0">
                <a:pos x="csX0" y="csY0"/>
              </a:cxn>
              <a:cxn ang="0">
                <a:pos x="csX1" y="csY1"/>
              </a:cxn>
              <a:cxn ang="0">
                <a:pos x="csX2" y="csY2"/>
              </a:cxn>
              <a:cxn ang="0">
                <a:pos x="csX3" y="csY3"/>
              </a:cxn>
            </a:cxnLst>
            <a:rect l="l" t="t" r="r" b="b"/>
            <a:pathLst>
              <a:path w="3390698" h="3315380">
                <a:moveTo>
                  <a:pt x="0" y="0"/>
                </a:moveTo>
                <a:lnTo>
                  <a:pt x="3390698" y="0"/>
                </a:lnTo>
                <a:lnTo>
                  <a:pt x="3390698" y="3315380"/>
                </a:lnTo>
                <a:lnTo>
                  <a:pt x="0" y="3315380"/>
                </a:lnTo>
                <a:close/>
              </a:path>
            </a:pathLst>
          </a:custGeom>
        </p:spPr>
      </p:pic>
      <p:sp>
        <p:nvSpPr>
          <p:cNvPr id="8" name="Rectangle 7">
            <a:extLst>
              <a:ext uri="{FF2B5EF4-FFF2-40B4-BE49-F238E27FC236}">
                <a16:creationId xmlns:a16="http://schemas.microsoft.com/office/drawing/2014/main" id="{EBA04F93-F843-A525-B3EC-17320749ED91}"/>
              </a:ext>
              <a:ext uri="{C183D7F6-B498-43B3-948B-1728B52AA6E4}">
                <adec:decorative xmlns:adec="http://schemas.microsoft.com/office/drawing/2017/decorative" val="1"/>
              </a:ext>
            </a:extLst>
          </p:cNvPr>
          <p:cNvSpPr>
            <a:spLocks/>
          </p:cNvSpPr>
          <p:nvPr/>
        </p:nvSpPr>
        <p:spPr bwMode="auto">
          <a:xfrm>
            <a:off x="0" y="7356904"/>
            <a:ext cx="7772400" cy="2630062"/>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pic>
        <p:nvPicPr>
          <p:cNvPr id="20" name="Picture 19">
            <a:extLst>
              <a:ext uri="{FF2B5EF4-FFF2-40B4-BE49-F238E27FC236}">
                <a16:creationId xmlns:a16="http://schemas.microsoft.com/office/drawing/2014/main" id="{E27B3548-65B5-8A00-9996-8B33AABE614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1336" r="14120" b="56213"/>
          <a:stretch>
            <a:fillRect/>
          </a:stretch>
        </p:blipFill>
        <p:spPr>
          <a:xfrm>
            <a:off x="608729" y="7620001"/>
            <a:ext cx="7163671" cy="2366966"/>
          </a:xfrm>
          <a:custGeom>
            <a:avLst/>
            <a:gdLst>
              <a:gd name="csX0" fmla="*/ 0 w 7163671"/>
              <a:gd name="csY0" fmla="*/ 0 h 2366966"/>
              <a:gd name="csX1" fmla="*/ 7163671 w 7163671"/>
              <a:gd name="csY1" fmla="*/ 0 h 2366966"/>
              <a:gd name="csX2" fmla="*/ 7163671 w 7163671"/>
              <a:gd name="csY2" fmla="*/ 2366966 h 2366966"/>
              <a:gd name="csX3" fmla="*/ 0 w 7163671"/>
              <a:gd name="csY3" fmla="*/ 2366966 h 2366966"/>
            </a:gdLst>
            <a:ahLst/>
            <a:cxnLst>
              <a:cxn ang="0">
                <a:pos x="csX0" y="csY0"/>
              </a:cxn>
              <a:cxn ang="0">
                <a:pos x="csX1" y="csY1"/>
              </a:cxn>
              <a:cxn ang="0">
                <a:pos x="csX2" y="csY2"/>
              </a:cxn>
              <a:cxn ang="0">
                <a:pos x="csX3" y="csY3"/>
              </a:cxn>
            </a:cxnLst>
            <a:rect l="l" t="t" r="r" b="b"/>
            <a:pathLst>
              <a:path w="7163671" h="2366966">
                <a:moveTo>
                  <a:pt x="0" y="0"/>
                </a:moveTo>
                <a:lnTo>
                  <a:pt x="7163671" y="0"/>
                </a:lnTo>
                <a:lnTo>
                  <a:pt x="7163671" y="2366966"/>
                </a:lnTo>
                <a:lnTo>
                  <a:pt x="0" y="2366966"/>
                </a:lnTo>
                <a:close/>
              </a:path>
            </a:pathLst>
          </a:custGeom>
        </p:spPr>
      </p:pic>
      <p:pic>
        <p:nvPicPr>
          <p:cNvPr id="4" name="object 4">
            <a:extLst>
              <a:ext uri="{FF2B5EF4-FFF2-40B4-BE49-F238E27FC236}">
                <a16:creationId xmlns:a16="http://schemas.microsoft.com/office/drawing/2014/main" id="{24C50C55-3208-99F3-0C65-6EEEE919CD7C}"/>
              </a:ext>
              <a:ext uri="{C183D7F6-B498-43B3-948B-1728B52AA6E4}">
                <adec:decorative xmlns:adec="http://schemas.microsoft.com/office/drawing/2017/decorative" val="1"/>
              </a:ext>
            </a:extLst>
          </p:cNvPr>
          <p:cNvPicPr/>
          <p:nvPr/>
        </p:nvPicPr>
        <p:blipFill rotWithShape="1">
          <a:blip r:embed="rId5" cstate="print"/>
          <a:srcRect l="19670" r="19670"/>
          <a:stretch>
            <a:fillRect/>
          </a:stretch>
        </p:blipFill>
        <p:spPr>
          <a:xfrm rot="5400000">
            <a:off x="3850482" y="6136484"/>
            <a:ext cx="71436" cy="7772400"/>
          </a:xfrm>
          <a:prstGeom prst="rect">
            <a:avLst/>
          </a:prstGeom>
        </p:spPr>
      </p:pic>
      <p:sp>
        <p:nvSpPr>
          <p:cNvPr id="5" name="Slide Number Placeholder 5">
            <a:extLst>
              <a:ext uri="{FF2B5EF4-FFF2-40B4-BE49-F238E27FC236}">
                <a16:creationId xmlns:a16="http://schemas.microsoft.com/office/drawing/2014/main" id="{D7EA36A5-6A73-4269-AF32-A4D95E20FC9B}"/>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10" name="Title 10">
            <a:extLst>
              <a:ext uri="{FF2B5EF4-FFF2-40B4-BE49-F238E27FC236}">
                <a16:creationId xmlns:a16="http://schemas.microsoft.com/office/drawing/2014/main" id="{A5003046-288B-D149-D992-EF84835E8C63}"/>
              </a:ext>
            </a:extLst>
          </p:cNvPr>
          <p:cNvSpPr>
            <a:spLocks noGrp="1"/>
          </p:cNvSpPr>
          <p:nvPr>
            <p:ph type="title"/>
          </p:nvPr>
        </p:nvSpPr>
        <p:spPr>
          <a:xfrm>
            <a:off x="508000" y="349659"/>
            <a:ext cx="3655075" cy="861774"/>
          </a:xfrm>
        </p:spPr>
        <p:txBody>
          <a:bodyPr/>
          <a:lstStyle/>
          <a:p>
            <a:r>
              <a:rPr lang="en-US">
                <a:latin typeface="+mn-lt"/>
              </a:rPr>
              <a:t>Prompt Pack for Customer Service </a:t>
            </a:r>
          </a:p>
        </p:txBody>
      </p:sp>
      <p:sp>
        <p:nvSpPr>
          <p:cNvPr id="9" name="TextBox 8">
            <a:extLst>
              <a:ext uri="{FF2B5EF4-FFF2-40B4-BE49-F238E27FC236}">
                <a16:creationId xmlns:a16="http://schemas.microsoft.com/office/drawing/2014/main" id="{C9713869-A23A-431A-E9DF-C469D93D9603}"/>
              </a:ext>
            </a:extLst>
          </p:cNvPr>
          <p:cNvSpPr txBox="1">
            <a:spLocks/>
          </p:cNvSpPr>
          <p:nvPr/>
        </p:nvSpPr>
        <p:spPr>
          <a:xfrm>
            <a:off x="508000" y="1395443"/>
            <a:ext cx="3655075" cy="5848396"/>
          </a:xfrm>
          <a:prstGeom prst="rect">
            <a:avLst/>
          </a:prstGeom>
          <a:noFill/>
        </p:spPr>
        <p:txBody>
          <a:bodyPr wrap="square" lIns="0" tIns="0" rIns="0" bIns="0">
            <a:spAutoFit/>
          </a:bodyPr>
          <a:lstStyle/>
          <a:p>
            <a:pPr marL="0" marR="0" lvl="0" indent="0" algn="l" defTabSz="1018824" rtl="0" eaLnBrk="1" fontAlgn="auto" latinLnBrk="0" hangingPunct="1">
              <a:lnSpc>
                <a:spcPts val="1800"/>
              </a:lnSpc>
              <a:spcBef>
                <a:spcPts val="0"/>
              </a:spcBef>
              <a:spcAft>
                <a:spcPts val="400"/>
              </a:spcAft>
              <a:buClrTx/>
              <a:buSzTx/>
              <a:buFontTx/>
              <a:buNone/>
              <a:tabLst/>
              <a:defRPr/>
            </a:pPr>
            <a:r>
              <a:rPr kumimoji="0" lang="en-US" sz="1400" b="0" i="0" u="none" strike="noStrike" kern="1200" cap="none" spc="0" normalizeH="0" baseline="0" noProof="0">
                <a:ln>
                  <a:noFill/>
                </a:ln>
                <a:solidFill>
                  <a:srgbClr val="C03BC4">
                    <a:alpha val="99000"/>
                  </a:srgbClr>
                </a:solidFill>
                <a:effectLst/>
                <a:uLnTx/>
                <a:uFillTx/>
                <a:latin typeface="Segoe Sans Display Semibold"/>
                <a:ea typeface="+mn-ea"/>
                <a:cs typeface="+mn-cs"/>
              </a:rPr>
              <a:t>Purpose:</a:t>
            </a:r>
          </a:p>
          <a:p>
            <a:pPr marL="0" marR="0" lvl="0" indent="0" algn="l" defTabSz="1018824" rtl="0" eaLnBrk="1" fontAlgn="auto" latinLnBrk="0" hangingPunct="1">
              <a:lnSpc>
                <a:spcPts val="18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This prompt pack provides example prompts to help customer service and support teams learn how to use Microsoft 365 Copilot to support service workflows. It illustrates how Copilot can support activities such as case intake, issue investigation, response drafting, quality review, escalation management, and service performance analysis.</a:t>
            </a:r>
          </a:p>
          <a:p>
            <a:pPr marL="0" marR="0" lvl="0" indent="0" algn="l" defTabSz="1018824" rtl="0" eaLnBrk="1" fontAlgn="auto" latinLnBrk="0" hangingPunct="1">
              <a:lnSpc>
                <a:spcPts val="1800"/>
              </a:lnSpc>
              <a:spcBef>
                <a:spcPts val="0"/>
              </a:spcBef>
              <a:spcAft>
                <a:spcPts val="400"/>
              </a:spcAft>
              <a:buClrTx/>
              <a:buSzTx/>
              <a:buFontTx/>
              <a:buNone/>
              <a:tabLst/>
              <a:defRPr/>
            </a:pPr>
            <a:r>
              <a:rPr kumimoji="0" lang="en-US" sz="1400" b="0" i="0" u="none" strike="noStrike" kern="1200" cap="none" spc="0" normalizeH="0" baseline="0" noProof="0">
                <a:ln>
                  <a:noFill/>
                </a:ln>
                <a:solidFill>
                  <a:srgbClr val="C03BC4">
                    <a:alpha val="99000"/>
                  </a:srgbClr>
                </a:solidFill>
                <a:effectLst/>
                <a:uLnTx/>
                <a:uFillTx/>
                <a:latin typeface="Segoe Sans Display Semibold"/>
                <a:ea typeface="+mn-ea"/>
                <a:cs typeface="+mn-cs"/>
              </a:rPr>
              <a:t>Intended Use:</a:t>
            </a:r>
          </a:p>
          <a:p>
            <a:pPr marL="171450" marR="0" lvl="0" indent="-171450" algn="l" defTabSz="1018824" rtl="0" eaLnBrk="1" fontAlgn="auto" latinLnBrk="0" hangingPunct="1">
              <a:lnSpc>
                <a:spcPts val="18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For customer service, support, and success professionals looking to enhance efficiency using Microsoft 365 Copilot. </a:t>
            </a:r>
          </a:p>
          <a:p>
            <a:pPr marL="171450" marR="0" lvl="0" indent="-171450" algn="l" defTabSz="1018824" rtl="0" eaLnBrk="1" fontAlgn="auto" latinLnBrk="0" hangingPunct="1">
              <a:lnSpc>
                <a:spcPts val="18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As inspiration and guidance for structuring effective prompts grounded in real support artifacts (case notes, emails, transcripts, dashboards, and more). </a:t>
            </a:r>
          </a:p>
          <a:p>
            <a:pPr marL="171450" marR="0" lvl="0" indent="-171450" algn="l" defTabSz="1018824" rtl="0" eaLnBrk="1" fontAlgn="auto" latinLnBrk="0" hangingPunct="1">
              <a:lnSpc>
                <a:spcPts val="18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As a learning resource to understand how Copilot can assist with summarization, classification, drafting, and analysis tasks within typical service workflows. </a:t>
            </a:r>
          </a:p>
          <a:p>
            <a:pPr marL="0" marR="0" lvl="0" indent="0" algn="l" defTabSz="1018824" rtl="0" eaLnBrk="1" fontAlgn="auto" latinLnBrk="0" hangingPunct="1">
              <a:lnSpc>
                <a:spcPts val="1800"/>
              </a:lnSpc>
              <a:spcBef>
                <a:spcPts val="0"/>
              </a:spcBef>
              <a:spcAft>
                <a:spcPts val="600"/>
              </a:spcAft>
              <a:buClrTx/>
              <a:buSzTx/>
              <a:buFontTx/>
              <a:buNone/>
              <a:tabLst/>
              <a:defRPr/>
            </a:pPr>
            <a:r>
              <a:rPr kumimoji="0" lang="en-US" sz="1200" b="0" i="0" u="none" strike="noStrike" kern="100" cap="none" spc="0" normalizeH="0" baseline="0" noProof="0">
                <a:ln>
                  <a:noFill/>
                </a:ln>
                <a:solidFill>
                  <a:srgbClr val="091F2C"/>
                </a:solidFill>
                <a:effectLst/>
                <a:uLnTx/>
                <a:uFillTx/>
                <a:latin typeface="Segoe Sans Display"/>
                <a:ea typeface="+mn-ea"/>
                <a:cs typeface="+mn-cs"/>
              </a:rPr>
              <a:t>The prompts are built to help teams operate like a </a:t>
            </a:r>
            <a:r>
              <a:rPr kumimoji="0" lang="en-US" sz="1200" b="0" i="0" u="none" strike="noStrike" kern="100" cap="none" spc="0" normalizeH="0" baseline="0" noProof="0">
                <a:ln>
                  <a:noFill/>
                </a:ln>
                <a:solidFill>
                  <a:srgbClr val="0078D4">
                    <a:alpha val="99000"/>
                  </a:srgbClr>
                </a:solidFill>
                <a:effectLst/>
                <a:uLnTx/>
                <a:uFillTx/>
                <a:latin typeface="Segoe Sans Display"/>
                <a:ea typeface="+mn-ea"/>
                <a:cs typeface="+mn-cs"/>
                <a:hlinkClick r:id="rId6">
                  <a:extLst>
                    <a:ext uri="{A12FA001-AC4F-418D-AE19-62706E023703}">
                      <ahyp:hlinkClr xmlns:ahyp="http://schemas.microsoft.com/office/drawing/2018/hyperlinkcolor" val="tx"/>
                    </a:ext>
                  </a:extLst>
                </a:hlinkClick>
              </a:rPr>
              <a:t>Frontier Firm</a:t>
            </a:r>
            <a:r>
              <a:rPr kumimoji="0" lang="en-US" sz="1200" b="0" i="0" u="none" strike="noStrike" kern="100" cap="none" spc="0" normalizeH="0" baseline="0" noProof="0">
                <a:ln>
                  <a:noFill/>
                </a:ln>
                <a:solidFill>
                  <a:srgbClr val="091F2C"/>
                </a:solidFill>
                <a:effectLst/>
                <a:uLnTx/>
                <a:uFillTx/>
                <a:latin typeface="Segoe Sans Display"/>
                <a:ea typeface="+mn-ea"/>
                <a:cs typeface="+mn-cs"/>
              </a:rPr>
              <a:t>: More adaptable, more informed, and more effective, all while keeping your organization’s data secure and private.</a:t>
            </a:r>
          </a:p>
        </p:txBody>
      </p:sp>
      <p:sp>
        <p:nvSpPr>
          <p:cNvPr id="12" name="TextBox 11">
            <a:extLst>
              <a:ext uri="{FF2B5EF4-FFF2-40B4-BE49-F238E27FC236}">
                <a16:creationId xmlns:a16="http://schemas.microsoft.com/office/drawing/2014/main" id="{80D01188-EB24-7C86-1FBD-FC53B27CA64A}"/>
              </a:ext>
            </a:extLst>
          </p:cNvPr>
          <p:cNvSpPr txBox="1">
            <a:spLocks/>
          </p:cNvSpPr>
          <p:nvPr/>
        </p:nvSpPr>
        <p:spPr>
          <a:xfrm>
            <a:off x="608729" y="7548566"/>
            <a:ext cx="6756400" cy="619763"/>
          </a:xfrm>
          <a:prstGeom prst="roundRect">
            <a:avLst/>
          </a:prstGeom>
          <a:solidFill>
            <a:srgbClr val="FAF7F5">
              <a:alpha val="90000"/>
            </a:srgbClr>
          </a:solidFill>
          <a:ln>
            <a:solidFill>
              <a:schemeClr val="bg1"/>
            </a:solidFill>
          </a:ln>
        </p:spPr>
        <p:txBody>
          <a:bodyPr wrap="square" anchor="ctr">
            <a:noAutofit/>
          </a:bodyPr>
          <a:lstStyle/>
          <a:p>
            <a:pPr marL="0" marR="0" lvl="0" indent="0" algn="ctr" defTabSz="1018824" rtl="0" eaLnBrk="1" fontAlgn="auto" latinLnBrk="0" hangingPunct="1">
              <a:lnSpc>
                <a:spcPct val="100000"/>
              </a:lnSpc>
              <a:spcBef>
                <a:spcPts val="0"/>
              </a:spcBef>
              <a:spcAft>
                <a:spcPts val="200"/>
              </a:spcAft>
              <a:buClrTx/>
              <a:buSzTx/>
              <a:buFontTx/>
              <a:buNone/>
              <a:tabLst/>
              <a:defRPr/>
            </a:pPr>
            <a:r>
              <a:rPr kumimoji="0" lang="en-US" sz="1200" b="1" i="1" u="none" strike="noStrike" kern="1200" cap="none" spc="0" normalizeH="0" baseline="0" noProof="0">
                <a:ln>
                  <a:noFill/>
                </a:ln>
                <a:solidFill>
                  <a:srgbClr val="091F2C"/>
                </a:solidFill>
                <a:effectLst/>
                <a:uLnTx/>
                <a:uFillTx/>
                <a:latin typeface="Segoe Sans Display Semibold"/>
                <a:ea typeface="+mn-ea"/>
                <a:cs typeface="+mn-cs"/>
              </a:rPr>
              <a:t>Please note</a:t>
            </a:r>
            <a:r>
              <a:rPr kumimoji="0" lang="en-US" sz="1200" b="0" i="1" u="none" strike="noStrike" kern="1200" cap="none" spc="0" normalizeH="0" baseline="0" noProof="0">
                <a:ln>
                  <a:noFill/>
                </a:ln>
                <a:solidFill>
                  <a:srgbClr val="091F2C"/>
                </a:solidFill>
                <a:effectLst/>
                <a:uLnTx/>
                <a:uFillTx/>
                <a:latin typeface="Segoe Sans Display Semibold"/>
                <a:ea typeface="+mn-ea"/>
                <a:cs typeface="+mn-cs"/>
              </a:rPr>
              <a:t>:  </a:t>
            </a:r>
            <a:r>
              <a:rPr kumimoji="0" lang="en-US" sz="1200" b="0" i="1" u="none" strike="noStrike" kern="1200" cap="none" spc="0" normalizeH="0" baseline="0" noProof="0">
                <a:ln>
                  <a:noFill/>
                </a:ln>
                <a:solidFill>
                  <a:srgbClr val="091F2C"/>
                </a:solidFill>
                <a:effectLst/>
                <a:uLnTx/>
                <a:uFillTx/>
                <a:latin typeface="Segoe Sans Display"/>
                <a:ea typeface="+mn-ea"/>
                <a:cs typeface="+mn-cs"/>
              </a:rPr>
              <a:t>Results vary based on organizational configuration, permissions, data quality, and product availability</a:t>
            </a:r>
          </a:p>
        </p:txBody>
      </p:sp>
    </p:spTree>
    <p:extLst>
      <p:ext uri="{BB962C8B-B14F-4D97-AF65-F5344CB8AC3E}">
        <p14:creationId xmlns:p14="http://schemas.microsoft.com/office/powerpoint/2010/main" val="368432933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a:extLst>
              <a:ext uri="{FF2B5EF4-FFF2-40B4-BE49-F238E27FC236}">
                <a16:creationId xmlns:a16="http://schemas.microsoft.com/office/drawing/2014/main" id="{F885B335-5536-5571-22FF-7D013E40728F}"/>
              </a:ext>
              <a:ext uri="{C183D7F6-B498-43B3-948B-1728B52AA6E4}">
                <adec:decorative xmlns:adec="http://schemas.microsoft.com/office/drawing/2017/decorative" val="1"/>
              </a:ext>
            </a:extLst>
          </p:cNvPr>
          <p:cNvPicPr>
            <a:picLocks noChangeAspect="1"/>
          </p:cNvPicPr>
          <p:nvPr/>
        </p:nvPicPr>
        <p:blipFill rotWithShape="1">
          <a:blip r:embed="rId3"/>
          <a:srcRect l="35831" t="44844" b="1748"/>
          <a:stretch>
            <a:fillRect/>
          </a:stretch>
        </p:blipFill>
        <p:spPr>
          <a:xfrm rot="20817313" flipH="1">
            <a:off x="4582683" y="139096"/>
            <a:ext cx="3239609" cy="1572874"/>
          </a:xfrm>
          <a:custGeom>
            <a:avLst/>
            <a:gdLst>
              <a:gd name="csX0" fmla="*/ 0 w 3239609"/>
              <a:gd name="csY0" fmla="*/ 750590 h 1572874"/>
              <a:gd name="csX1" fmla="*/ 190517 w 3239609"/>
              <a:gd name="csY1" fmla="*/ 1572874 h 1572874"/>
              <a:gd name="csX2" fmla="*/ 3239609 w 3239609"/>
              <a:gd name="csY2" fmla="*/ 866425 h 1572874"/>
              <a:gd name="csX3" fmla="*/ 3239609 w 3239609"/>
              <a:gd name="csY3" fmla="*/ 0 h 1572874"/>
            </a:gdLst>
            <a:ahLst/>
            <a:cxnLst>
              <a:cxn ang="0">
                <a:pos x="csX0" y="csY0"/>
              </a:cxn>
              <a:cxn ang="0">
                <a:pos x="csX1" y="csY1"/>
              </a:cxn>
              <a:cxn ang="0">
                <a:pos x="csX2" y="csY2"/>
              </a:cxn>
              <a:cxn ang="0">
                <a:pos x="csX3" y="csY3"/>
              </a:cxn>
            </a:cxnLst>
            <a:rect l="l" t="t" r="r" b="b"/>
            <a:pathLst>
              <a:path w="3239609" h="1572874">
                <a:moveTo>
                  <a:pt x="0" y="750590"/>
                </a:moveTo>
                <a:lnTo>
                  <a:pt x="190517" y="1572874"/>
                </a:lnTo>
                <a:lnTo>
                  <a:pt x="3239609" y="866425"/>
                </a:lnTo>
                <a:lnTo>
                  <a:pt x="3239609" y="0"/>
                </a:lnTo>
                <a:close/>
              </a:path>
            </a:pathLst>
          </a:custGeom>
        </p:spPr>
      </p:pic>
      <p:cxnSp>
        <p:nvCxnSpPr>
          <p:cNvPr id="7" name="Straight Connector 6">
            <a:extLst>
              <a:ext uri="{FF2B5EF4-FFF2-40B4-BE49-F238E27FC236}">
                <a16:creationId xmlns:a16="http://schemas.microsoft.com/office/drawing/2014/main" id="{D8653740-3469-46CD-2275-CCEE184A69BD}"/>
              </a:ext>
              <a:ext uri="{C183D7F6-B498-43B3-948B-1728B52AA6E4}">
                <adec:decorative xmlns:adec="http://schemas.microsoft.com/office/drawing/2017/decorative" val="1"/>
              </a:ext>
            </a:extLst>
          </p:cNvPr>
          <p:cNvCxnSpPr/>
          <p:nvPr/>
        </p:nvCxnSpPr>
        <p:spPr>
          <a:xfrm>
            <a:off x="0" y="452455"/>
            <a:ext cx="7772400" cy="0"/>
          </a:xfrm>
          <a:prstGeom prst="line">
            <a:avLst/>
          </a:prstGeom>
          <a:ln w="285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84FF49E-73CF-C91A-C4E9-FB51FF2B20A1}"/>
              </a:ext>
              <a:ext uri="{C183D7F6-B498-43B3-948B-1728B52AA6E4}">
                <adec:decorative xmlns:adec="http://schemas.microsoft.com/office/drawing/2017/decorative" val="1"/>
              </a:ext>
            </a:extLst>
          </p:cNvPr>
          <p:cNvSpPr>
            <a:spLocks/>
          </p:cNvSpPr>
          <p:nvPr/>
        </p:nvSpPr>
        <p:spPr bwMode="auto">
          <a:xfrm>
            <a:off x="0" y="452454"/>
            <a:ext cx="7772400" cy="916613"/>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pic>
        <p:nvPicPr>
          <p:cNvPr id="18" name="object 4">
            <a:extLst>
              <a:ext uri="{FF2B5EF4-FFF2-40B4-BE49-F238E27FC236}">
                <a16:creationId xmlns:a16="http://schemas.microsoft.com/office/drawing/2014/main" id="{93C7485D-E1C8-7108-BB6F-50ADF235B72B}"/>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46" name="Rectangle: Rounded Corners 45">
            <a:extLst>
              <a:ext uri="{FF2B5EF4-FFF2-40B4-BE49-F238E27FC236}">
                <a16:creationId xmlns:a16="http://schemas.microsoft.com/office/drawing/2014/main" id="{4F3FE48A-AF12-33BE-3AED-B09C49DF9DEF}"/>
              </a:ext>
              <a:ext uri="{C183D7F6-B498-43B3-948B-1728B52AA6E4}">
                <adec:decorative xmlns:adec="http://schemas.microsoft.com/office/drawing/2017/decorative" val="1"/>
              </a:ext>
            </a:extLst>
          </p:cNvPr>
          <p:cNvSpPr>
            <a:spLocks/>
          </p:cNvSpPr>
          <p:nvPr/>
        </p:nvSpPr>
        <p:spPr bwMode="auto">
          <a:xfrm>
            <a:off x="508000" y="1808806"/>
            <a:ext cx="6756400" cy="7659591"/>
          </a:xfrm>
          <a:prstGeom prst="roundRect">
            <a:avLst>
              <a:gd name="adj" fmla="val 2340"/>
            </a:avLst>
          </a:prstGeom>
          <a:solidFill>
            <a:schemeClr val="bg1">
              <a:alpha val="75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 name="TextBox 43">
            <a:hlinkClick r:id="rId5" action="ppaction://hlinksldjump"/>
            <a:extLst>
              <a:ext uri="{FF2B5EF4-FFF2-40B4-BE49-F238E27FC236}">
                <a16:creationId xmlns:a16="http://schemas.microsoft.com/office/drawing/2014/main" id="{11563822-E4DD-42C6-6240-53D566D2875C}"/>
              </a:ext>
              <a:ext uri="{C183D7F6-B498-43B3-948B-1728B52AA6E4}">
                <adec:decorative xmlns:adec="http://schemas.microsoft.com/office/drawing/2017/decorative" val="1"/>
              </a:ext>
            </a:extLst>
          </p:cNvPr>
          <p:cNvSpPr txBox="1">
            <a:spLocks/>
          </p:cNvSpPr>
          <p:nvPr/>
        </p:nvSpPr>
        <p:spPr>
          <a:xfrm>
            <a:off x="708660" y="2203995"/>
            <a:ext cx="6112251" cy="509435"/>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ts val="2100"/>
              </a:lnSpc>
              <a:spcBef>
                <a:spcPts val="0"/>
              </a:spcBef>
              <a:spcAft>
                <a:spcPts val="0"/>
              </a:spcAft>
              <a:buClrTx/>
              <a:buSzTx/>
              <a:buFontTx/>
              <a:buNone/>
              <a:tabLst>
                <a:tab pos="2849563" algn="l"/>
              </a:tabLst>
              <a:defRPr/>
            </a:pPr>
            <a:b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br>
            <a: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 . . . . . . . . . . . . . . . . . . . . . .      4</a:t>
            </a:r>
          </a:p>
        </p:txBody>
      </p:sp>
      <p:sp>
        <p:nvSpPr>
          <p:cNvPr id="19" name="TextBox 42">
            <a:hlinkClick r:id="" action="ppaction://noaction"/>
            <a:extLst>
              <a:ext uri="{FF2B5EF4-FFF2-40B4-BE49-F238E27FC236}">
                <a16:creationId xmlns:a16="http://schemas.microsoft.com/office/drawing/2014/main" id="{71FDF1EF-BCF6-F645-69F0-A5498516B5C3}"/>
              </a:ext>
              <a:ext uri="{C183D7F6-B498-43B3-948B-1728B52AA6E4}">
                <adec:decorative xmlns:adec="http://schemas.microsoft.com/office/drawing/2017/decorative" val="1"/>
              </a:ext>
            </a:extLst>
          </p:cNvPr>
          <p:cNvSpPr txBox="1">
            <a:spLocks/>
          </p:cNvSpPr>
          <p:nvPr/>
        </p:nvSpPr>
        <p:spPr>
          <a:xfrm>
            <a:off x="708660" y="3532365"/>
            <a:ext cx="6112251" cy="240130"/>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ts val="2100"/>
              </a:lnSpc>
              <a:spcBef>
                <a:spcPts val="0"/>
              </a:spcBef>
              <a:spcAft>
                <a:spcPts val="0"/>
              </a:spcAft>
              <a:buClrTx/>
              <a:buSzTx/>
              <a:buFontTx/>
              <a:buNone/>
              <a:tabLst>
                <a:tab pos="2849563" algn="l"/>
              </a:tabLst>
              <a:defRPr/>
            </a:pPr>
            <a: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 . . . . . . . . . . . . . . . . . . . . . .      5</a:t>
            </a:r>
          </a:p>
        </p:txBody>
      </p:sp>
      <p:sp>
        <p:nvSpPr>
          <p:cNvPr id="22" name="TextBox 41">
            <a:hlinkClick r:id="" action="ppaction://noaction"/>
            <a:extLst>
              <a:ext uri="{FF2B5EF4-FFF2-40B4-BE49-F238E27FC236}">
                <a16:creationId xmlns:a16="http://schemas.microsoft.com/office/drawing/2014/main" id="{B509423C-4E18-DA26-D2B1-C4FD3F5FF4D3}"/>
              </a:ext>
              <a:ext uri="{C183D7F6-B498-43B3-948B-1728B52AA6E4}">
                <adec:decorative xmlns:adec="http://schemas.microsoft.com/office/drawing/2017/decorative" val="1"/>
              </a:ext>
            </a:extLst>
          </p:cNvPr>
          <p:cNvSpPr txBox="1">
            <a:spLocks/>
          </p:cNvSpPr>
          <p:nvPr/>
        </p:nvSpPr>
        <p:spPr>
          <a:xfrm>
            <a:off x="708660" y="4591430"/>
            <a:ext cx="6112251" cy="240130"/>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ts val="2100"/>
              </a:lnSpc>
              <a:spcBef>
                <a:spcPts val="0"/>
              </a:spcBef>
              <a:spcAft>
                <a:spcPts val="0"/>
              </a:spcAft>
              <a:buClrTx/>
              <a:buSzTx/>
              <a:buFontTx/>
              <a:buNone/>
              <a:tabLst>
                <a:tab pos="2849563" algn="l"/>
              </a:tabLst>
              <a:defRPr/>
            </a:pPr>
            <a: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 . . . . . . . . . . . . . . . . . . . . . . .      6</a:t>
            </a:r>
          </a:p>
        </p:txBody>
      </p:sp>
      <p:sp>
        <p:nvSpPr>
          <p:cNvPr id="23" name="TextBox 40">
            <a:hlinkClick r:id="rId6" action="ppaction://hlinksldjump"/>
            <a:extLst>
              <a:ext uri="{FF2B5EF4-FFF2-40B4-BE49-F238E27FC236}">
                <a16:creationId xmlns:a16="http://schemas.microsoft.com/office/drawing/2014/main" id="{2B473644-9182-D9AE-13F4-F6EC11D7F5C1}"/>
              </a:ext>
              <a:ext uri="{C183D7F6-B498-43B3-948B-1728B52AA6E4}">
                <adec:decorative xmlns:adec="http://schemas.microsoft.com/office/drawing/2017/decorative" val="1"/>
              </a:ext>
            </a:extLst>
          </p:cNvPr>
          <p:cNvSpPr txBox="1">
            <a:spLocks/>
          </p:cNvSpPr>
          <p:nvPr/>
        </p:nvSpPr>
        <p:spPr>
          <a:xfrm>
            <a:off x="708660" y="5650495"/>
            <a:ext cx="6112251" cy="240130"/>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ts val="2100"/>
              </a:lnSpc>
              <a:spcBef>
                <a:spcPts val="0"/>
              </a:spcBef>
              <a:spcAft>
                <a:spcPts val="0"/>
              </a:spcAft>
              <a:buClrTx/>
              <a:buSzTx/>
              <a:buFontTx/>
              <a:buNone/>
              <a:tabLst>
                <a:tab pos="2849563" algn="l"/>
              </a:tabLst>
              <a:defRPr/>
            </a:pPr>
            <a: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 . . . . . . . . . . . . . . . . . . . . . . . . . . . . . . . .      7</a:t>
            </a:r>
          </a:p>
        </p:txBody>
      </p:sp>
      <p:sp>
        <p:nvSpPr>
          <p:cNvPr id="24" name="TextBox 39">
            <a:hlinkClick r:id="" action="ppaction://noaction"/>
            <a:extLst>
              <a:ext uri="{FF2B5EF4-FFF2-40B4-BE49-F238E27FC236}">
                <a16:creationId xmlns:a16="http://schemas.microsoft.com/office/drawing/2014/main" id="{82AD7C9D-BE31-94E6-84D7-E53C431E1803}"/>
              </a:ext>
              <a:ext uri="{C183D7F6-B498-43B3-948B-1728B52AA6E4}">
                <adec:decorative xmlns:adec="http://schemas.microsoft.com/office/drawing/2017/decorative" val="1"/>
              </a:ext>
            </a:extLst>
          </p:cNvPr>
          <p:cNvSpPr txBox="1">
            <a:spLocks/>
          </p:cNvSpPr>
          <p:nvPr/>
        </p:nvSpPr>
        <p:spPr>
          <a:xfrm>
            <a:off x="708660" y="6709560"/>
            <a:ext cx="6112251" cy="240130"/>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ts val="2100"/>
              </a:lnSpc>
              <a:spcBef>
                <a:spcPts val="0"/>
              </a:spcBef>
              <a:spcAft>
                <a:spcPts val="0"/>
              </a:spcAft>
              <a:buClrTx/>
              <a:buSzTx/>
              <a:buFontTx/>
              <a:buNone/>
              <a:tabLst>
                <a:tab pos="2849563" algn="l"/>
              </a:tabLst>
              <a:defRPr/>
            </a:pPr>
            <a: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 . . . . . . . . . . . . . . . . . . . . . . . . .      8</a:t>
            </a:r>
          </a:p>
        </p:txBody>
      </p:sp>
      <p:sp>
        <p:nvSpPr>
          <p:cNvPr id="27" name="TextBox 38">
            <a:hlinkClick r:id="" action="ppaction://noaction"/>
            <a:extLst>
              <a:ext uri="{FF2B5EF4-FFF2-40B4-BE49-F238E27FC236}">
                <a16:creationId xmlns:a16="http://schemas.microsoft.com/office/drawing/2014/main" id="{5757475C-B269-52B9-B479-5093804DAF37}"/>
              </a:ext>
              <a:ext uri="{C183D7F6-B498-43B3-948B-1728B52AA6E4}">
                <adec:decorative xmlns:adec="http://schemas.microsoft.com/office/drawing/2017/decorative" val="1"/>
              </a:ext>
            </a:extLst>
          </p:cNvPr>
          <p:cNvSpPr txBox="1">
            <a:spLocks/>
          </p:cNvSpPr>
          <p:nvPr/>
        </p:nvSpPr>
        <p:spPr>
          <a:xfrm>
            <a:off x="708660" y="7768624"/>
            <a:ext cx="6112251" cy="240130"/>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ts val="2100"/>
              </a:lnSpc>
              <a:spcBef>
                <a:spcPts val="0"/>
              </a:spcBef>
              <a:spcAft>
                <a:spcPts val="0"/>
              </a:spcAft>
              <a:buClrTx/>
              <a:buSzTx/>
              <a:buFontTx/>
              <a:buNone/>
              <a:tabLst>
                <a:tab pos="2849563" algn="l"/>
              </a:tabLst>
              <a:defRPr/>
            </a:pPr>
            <a: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9</a:t>
            </a:r>
          </a:p>
        </p:txBody>
      </p:sp>
      <p:sp>
        <p:nvSpPr>
          <p:cNvPr id="28" name="TextBox 38">
            <a:hlinkClick r:id="" action="ppaction://noaction"/>
            <a:extLst>
              <a:ext uri="{FF2B5EF4-FFF2-40B4-BE49-F238E27FC236}">
                <a16:creationId xmlns:a16="http://schemas.microsoft.com/office/drawing/2014/main" id="{1F92A70F-D495-3900-3AB1-978C04EAD489}"/>
              </a:ext>
              <a:ext uri="{C183D7F6-B498-43B3-948B-1728B52AA6E4}">
                <adec:decorative xmlns:adec="http://schemas.microsoft.com/office/drawing/2017/decorative" val="1"/>
              </a:ext>
            </a:extLst>
          </p:cNvPr>
          <p:cNvSpPr txBox="1">
            <a:spLocks/>
          </p:cNvSpPr>
          <p:nvPr/>
        </p:nvSpPr>
        <p:spPr>
          <a:xfrm>
            <a:off x="731693" y="8827691"/>
            <a:ext cx="6312002" cy="240130"/>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ts val="2100"/>
              </a:lnSpc>
              <a:spcBef>
                <a:spcPts val="0"/>
              </a:spcBef>
              <a:spcAft>
                <a:spcPts val="0"/>
              </a:spcAft>
              <a:buClrTx/>
              <a:buSzTx/>
              <a:buFontTx/>
              <a:buNone/>
              <a:tabLst>
                <a:tab pos="2849563" algn="l"/>
              </a:tabLst>
              <a:defRPr/>
            </a:pPr>
            <a: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 . . . . . . . . . . . . . . . . . . . . . . . . . . . . . . . . . . . . . . . . . . . . . . .    10–14</a:t>
            </a:r>
          </a:p>
        </p:txBody>
      </p:sp>
      <p:sp>
        <p:nvSpPr>
          <p:cNvPr id="91" name="Slide Number Placeholder 5">
            <a:extLst>
              <a:ext uri="{FF2B5EF4-FFF2-40B4-BE49-F238E27FC236}">
                <a16:creationId xmlns:a16="http://schemas.microsoft.com/office/drawing/2014/main" id="{F5D4A85A-6A65-EF64-7613-8AE8B67BD6CE}"/>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12" name="Title 10">
            <a:extLst>
              <a:ext uri="{FF2B5EF4-FFF2-40B4-BE49-F238E27FC236}">
                <a16:creationId xmlns:a16="http://schemas.microsoft.com/office/drawing/2014/main" id="{7286E3AC-DA1D-9A81-F8CD-E64E09837C30}"/>
              </a:ext>
            </a:extLst>
          </p:cNvPr>
          <p:cNvSpPr>
            <a:spLocks noGrp="1"/>
          </p:cNvSpPr>
          <p:nvPr>
            <p:ph type="title" idx="4294967295"/>
          </p:nvPr>
        </p:nvSpPr>
        <p:spPr>
          <a:xfrm>
            <a:off x="508202" y="664539"/>
            <a:ext cx="4383314"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marL="0" marR="0" lvl="0" indent="0" algn="l" defTabSz="594623"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28" normalizeH="0" baseline="0" noProof="0">
                <a:ln w="3175">
                  <a:noFill/>
                </a:ln>
                <a:gradFill>
                  <a:gsLst>
                    <a:gs pos="0">
                      <a:srgbClr val="0078D4"/>
                    </a:gs>
                    <a:gs pos="50000">
                      <a:srgbClr val="8661C5"/>
                    </a:gs>
                    <a:gs pos="99000">
                      <a:srgbClr val="C73ECC"/>
                    </a:gs>
                  </a:gsLst>
                  <a:lin ang="2700000" scaled="0"/>
                </a:gradFill>
                <a:effectLst/>
                <a:uLnTx/>
                <a:uFillTx/>
                <a:latin typeface="+mn-lt"/>
                <a:ea typeface="+mn-ea"/>
                <a:cs typeface="Segoe UI"/>
              </a:rPr>
              <a:t>Table of </a:t>
            </a:r>
            <a:r>
              <a:rPr lang="en-US" sz="3200">
                <a:cs typeface="Segoe UI"/>
              </a:rPr>
              <a:t>Contents</a:t>
            </a:r>
            <a:endParaRPr kumimoji="0" lang="en-US" sz="3200" b="0" i="0" u="none" strike="noStrike" kern="1200" cap="none" spc="-28" normalizeH="0" baseline="0" noProof="0">
              <a:ln w="3175">
                <a:noFill/>
              </a:ln>
              <a:gradFill>
                <a:gsLst>
                  <a:gs pos="0">
                    <a:srgbClr val="0078D4"/>
                  </a:gs>
                  <a:gs pos="50000">
                    <a:srgbClr val="8661C5"/>
                  </a:gs>
                  <a:gs pos="99000">
                    <a:srgbClr val="C73ECC"/>
                  </a:gs>
                </a:gsLst>
                <a:lin ang="2700000" scaled="0"/>
              </a:gradFill>
              <a:effectLst/>
              <a:uLnTx/>
              <a:uFillTx/>
              <a:latin typeface="+mn-lt"/>
              <a:ea typeface="+mn-ea"/>
              <a:cs typeface="Segoe UI" pitchFamily="34" charset="0"/>
            </a:endParaRPr>
          </a:p>
        </p:txBody>
      </p:sp>
      <p:sp>
        <p:nvSpPr>
          <p:cNvPr id="20" name="TextBox 32">
            <a:hlinkClick r:id="" action="ppaction://noaction"/>
            <a:extLst>
              <a:ext uri="{FF2B5EF4-FFF2-40B4-BE49-F238E27FC236}">
                <a16:creationId xmlns:a16="http://schemas.microsoft.com/office/drawing/2014/main" id="{2FB28EB7-25F8-5337-96D8-D3B115E9EB25}"/>
              </a:ext>
            </a:extLst>
          </p:cNvPr>
          <p:cNvSpPr txBox="1">
            <a:spLocks/>
          </p:cNvSpPr>
          <p:nvPr/>
        </p:nvSpPr>
        <p:spPr>
          <a:xfrm>
            <a:off x="708660" y="2203995"/>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Best Practice</a:t>
            </a:r>
          </a:p>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hlinkClick r:id="" action="ppaction://noaction">
                  <a:extLst>
                    <a:ext uri="{A12FA001-AC4F-418D-AE19-62706E023703}">
                      <ahyp:hlinkClr xmlns:ahyp="http://schemas.microsoft.com/office/drawing/2018/hyperlinkcolor" val="tx"/>
                    </a:ext>
                  </a:extLst>
                </a:hlinkClick>
              </a:rPr>
              <a:t>When using Microsoft 365 Copilot</a:t>
            </a:r>
            <a:endParaRPr kumimoji="0" lang="en-US" sz="1600" b="0" i="0" u="none" strike="noStrike" kern="1200" cap="none" spc="0" normalizeH="0" baseline="0" noProof="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endParaRPr>
          </a:p>
        </p:txBody>
      </p:sp>
      <p:sp>
        <p:nvSpPr>
          <p:cNvPr id="17" name="TextBox 31">
            <a:hlinkClick r:id="rId6" action="ppaction://hlinksldjump"/>
            <a:extLst>
              <a:ext uri="{FF2B5EF4-FFF2-40B4-BE49-F238E27FC236}">
                <a16:creationId xmlns:a16="http://schemas.microsoft.com/office/drawing/2014/main" id="{C64774D1-8B01-3C94-6661-FF3E91AF9EAB}"/>
              </a:ext>
            </a:extLst>
          </p:cNvPr>
          <p:cNvSpPr txBox="1"/>
          <p:nvPr/>
        </p:nvSpPr>
        <p:spPr>
          <a:xfrm>
            <a:off x="708660" y="3263060"/>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Scenario 1</a:t>
            </a:r>
          </a:p>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Customer Support and Response </a:t>
            </a:r>
            <a:endParaRPr kumimoji="0" lang="en-US" sz="1600" b="0" i="0" u="none" strike="noStrike" kern="1200" cap="none" spc="0" normalizeH="0" baseline="0" noProof="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endParaRPr>
          </a:p>
        </p:txBody>
      </p:sp>
      <p:sp>
        <p:nvSpPr>
          <p:cNvPr id="14" name="TextBox 30">
            <a:hlinkClick r:id="" action="ppaction://noaction"/>
            <a:extLst>
              <a:ext uri="{FF2B5EF4-FFF2-40B4-BE49-F238E27FC236}">
                <a16:creationId xmlns:a16="http://schemas.microsoft.com/office/drawing/2014/main" id="{D242E448-CC5F-CAD7-54A6-97804A73F864}"/>
              </a:ext>
            </a:extLst>
          </p:cNvPr>
          <p:cNvSpPr txBox="1"/>
          <p:nvPr/>
        </p:nvSpPr>
        <p:spPr>
          <a:xfrm>
            <a:off x="708660" y="4322125"/>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Scenario 2</a:t>
            </a:r>
          </a:p>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hlinkClick r:id="" action="ppaction://noaction">
                  <a:extLst>
                    <a:ext uri="{A12FA001-AC4F-418D-AE19-62706E023703}">
                      <ahyp:hlinkClr xmlns:ahyp="http://schemas.microsoft.com/office/drawing/2018/hyperlinkcolor" val="tx"/>
                    </a:ext>
                  </a:extLst>
                </a:hlinkClick>
              </a:rPr>
              <a:t>Quality Assurance and Coaching</a:t>
            </a:r>
            <a:endParaRPr kumimoji="0" lang="en-US" sz="1600" b="0" i="0" u="none" strike="noStrike" kern="1200" cap="none" spc="0" normalizeH="0" baseline="0" noProof="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endParaRPr>
          </a:p>
        </p:txBody>
      </p:sp>
      <p:sp>
        <p:nvSpPr>
          <p:cNvPr id="11" name="TextBox 29">
            <a:hlinkClick r:id="" action="ppaction://noaction"/>
            <a:extLst>
              <a:ext uri="{FF2B5EF4-FFF2-40B4-BE49-F238E27FC236}">
                <a16:creationId xmlns:a16="http://schemas.microsoft.com/office/drawing/2014/main" id="{809144F7-3E42-A55E-3845-29D160A1BCCA}"/>
              </a:ext>
            </a:extLst>
          </p:cNvPr>
          <p:cNvSpPr txBox="1"/>
          <p:nvPr/>
        </p:nvSpPr>
        <p:spPr>
          <a:xfrm>
            <a:off x="708660" y="5381190"/>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Scenario 3</a:t>
            </a:r>
          </a:p>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hlinkClick r:id="" action="ppaction://noaction">
                  <a:extLst>
                    <a:ext uri="{A12FA001-AC4F-418D-AE19-62706E023703}">
                      <ahyp:hlinkClr xmlns:ahyp="http://schemas.microsoft.com/office/drawing/2018/hyperlinkcolor" val="tx"/>
                    </a:ext>
                  </a:extLst>
                </a:hlinkClick>
              </a:rPr>
              <a:t>Escalation Management</a:t>
            </a:r>
            <a:endParaRPr kumimoji="0" lang="en-US" sz="1600" b="0" i="0" u="none" strike="noStrike" kern="1200" cap="none" spc="0" normalizeH="0" baseline="0" noProof="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endParaRPr>
          </a:p>
        </p:txBody>
      </p:sp>
      <p:sp>
        <p:nvSpPr>
          <p:cNvPr id="8" name="TextBox 28">
            <a:hlinkClick r:id="" action="ppaction://noaction"/>
            <a:extLst>
              <a:ext uri="{FF2B5EF4-FFF2-40B4-BE49-F238E27FC236}">
                <a16:creationId xmlns:a16="http://schemas.microsoft.com/office/drawing/2014/main" id="{A35F173A-5411-5E56-F46E-BC0FBF123904}"/>
              </a:ext>
            </a:extLst>
          </p:cNvPr>
          <p:cNvSpPr txBox="1"/>
          <p:nvPr/>
        </p:nvSpPr>
        <p:spPr>
          <a:xfrm>
            <a:off x="708660" y="6440255"/>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Scenario 4</a:t>
            </a:r>
          </a:p>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hlinkClick r:id="" action="ppaction://noaction">
                  <a:extLst>
                    <a:ext uri="{A12FA001-AC4F-418D-AE19-62706E023703}">
                      <ahyp:hlinkClr xmlns:ahyp="http://schemas.microsoft.com/office/drawing/2018/hyperlinkcolor" val="tx"/>
                    </a:ext>
                  </a:extLst>
                </a:hlinkClick>
              </a:rPr>
              <a:t>Staff Planning and Scheduling</a:t>
            </a:r>
            <a:endParaRPr kumimoji="0" lang="en-US" sz="1600" b="0" i="0" u="none" strike="noStrike" kern="1200" cap="none" spc="0" normalizeH="0" baseline="0" noProof="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endParaRPr>
          </a:p>
        </p:txBody>
      </p:sp>
      <p:sp>
        <p:nvSpPr>
          <p:cNvPr id="4" name="TextBox 27">
            <a:hlinkClick r:id="" action="ppaction://noaction"/>
            <a:extLst>
              <a:ext uri="{FF2B5EF4-FFF2-40B4-BE49-F238E27FC236}">
                <a16:creationId xmlns:a16="http://schemas.microsoft.com/office/drawing/2014/main" id="{E730D8C3-3B37-B9DC-499D-D151616E42B9}"/>
              </a:ext>
            </a:extLst>
          </p:cNvPr>
          <p:cNvSpPr txBox="1"/>
          <p:nvPr/>
        </p:nvSpPr>
        <p:spPr>
          <a:xfrm>
            <a:off x="708660" y="7499320"/>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Scenario 5</a:t>
            </a:r>
          </a:p>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hlinkClick r:id="" action="ppaction://noaction">
                  <a:extLst>
                    <a:ext uri="{A12FA001-AC4F-418D-AE19-62706E023703}">
                      <ahyp:hlinkClr xmlns:ahyp="http://schemas.microsoft.com/office/drawing/2018/hyperlinkcolor" val="tx"/>
                    </a:ext>
                  </a:extLst>
                </a:hlinkClick>
              </a:rPr>
              <a:t>Review Teams Performance and Identity Improvement</a:t>
            </a:r>
            <a:endParaRPr kumimoji="0" lang="en-US" sz="1600" b="0" i="0" u="none" strike="noStrike" kern="1200" cap="none" spc="0" normalizeH="0" baseline="0" noProof="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endParaRPr>
          </a:p>
        </p:txBody>
      </p:sp>
      <p:sp>
        <p:nvSpPr>
          <p:cNvPr id="40" name="TextBox 27">
            <a:hlinkClick r:id="" action="ppaction://noaction"/>
            <a:extLst>
              <a:ext uri="{FF2B5EF4-FFF2-40B4-BE49-F238E27FC236}">
                <a16:creationId xmlns:a16="http://schemas.microsoft.com/office/drawing/2014/main" id="{56817F85-DD96-964B-41A1-0153F9117BE4}"/>
              </a:ext>
            </a:extLst>
          </p:cNvPr>
          <p:cNvSpPr txBox="1"/>
          <p:nvPr/>
        </p:nvSpPr>
        <p:spPr>
          <a:xfrm>
            <a:off x="708660" y="8558387"/>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File Guidance &amp; Example</a:t>
            </a:r>
          </a:p>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hlinkClick r:id="" action="ppaction://noaction">
                  <a:extLst>
                    <a:ext uri="{A12FA001-AC4F-418D-AE19-62706E023703}">
                      <ahyp:hlinkClr xmlns:ahyp="http://schemas.microsoft.com/office/drawing/2018/hyperlinkcolor" val="tx"/>
                    </a:ext>
                  </a:extLst>
                </a:hlinkClick>
              </a:rPr>
              <a:t>Scenarios</a:t>
            </a:r>
            <a:endParaRPr kumimoji="0" lang="en-US" sz="1600" b="0" i="0" u="none" strike="noStrike" kern="1200" cap="none" spc="0" normalizeH="0" baseline="0" noProof="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103295007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D814F-D20C-631A-0D0B-58186C7172C5}"/>
            </a:ext>
          </a:extLst>
        </p:cNvPr>
        <p:cNvGrpSpPr/>
        <p:nvPr/>
      </p:nvGrpSpPr>
      <p:grpSpPr>
        <a:xfrm>
          <a:off x="0" y="0"/>
          <a:ext cx="0" cy="0"/>
          <a:chOff x="0" y="0"/>
          <a:chExt cx="0" cy="0"/>
        </a:xfrm>
      </p:grpSpPr>
      <p:pic>
        <p:nvPicPr>
          <p:cNvPr id="64" name="Picture 63">
            <a:extLst>
              <a:ext uri="{FF2B5EF4-FFF2-40B4-BE49-F238E27FC236}">
                <a16:creationId xmlns:a16="http://schemas.microsoft.com/office/drawing/2014/main" id="{465EC414-5E45-089E-5AB3-0318228C0A3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336" r="13365" b="48413"/>
          <a:stretch>
            <a:fillRect/>
          </a:stretch>
        </p:blipFill>
        <p:spPr>
          <a:xfrm>
            <a:off x="160298" y="7124928"/>
            <a:ext cx="7612102" cy="2933472"/>
          </a:xfrm>
          <a:custGeom>
            <a:avLst/>
            <a:gdLst>
              <a:gd name="connsiteX0" fmla="*/ 0 w 7612102"/>
              <a:gd name="connsiteY0" fmla="*/ 0 h 2933472"/>
              <a:gd name="connsiteX1" fmla="*/ 7612102 w 7612102"/>
              <a:gd name="connsiteY1" fmla="*/ 0 h 2933472"/>
              <a:gd name="connsiteX2" fmla="*/ 7612102 w 7612102"/>
              <a:gd name="connsiteY2" fmla="*/ 2933472 h 2933472"/>
              <a:gd name="connsiteX3" fmla="*/ 0 w 7612102"/>
              <a:gd name="connsiteY3" fmla="*/ 2933472 h 2933472"/>
            </a:gdLst>
            <a:ahLst/>
            <a:cxnLst>
              <a:cxn ang="0">
                <a:pos x="connsiteX0" y="connsiteY0"/>
              </a:cxn>
              <a:cxn ang="0">
                <a:pos x="connsiteX1" y="connsiteY1"/>
              </a:cxn>
              <a:cxn ang="0">
                <a:pos x="connsiteX2" y="connsiteY2"/>
              </a:cxn>
              <a:cxn ang="0">
                <a:pos x="connsiteX3" y="connsiteY3"/>
              </a:cxn>
            </a:cxnLst>
            <a:rect l="l" t="t" r="r" b="b"/>
            <a:pathLst>
              <a:path w="7612102" h="2933472">
                <a:moveTo>
                  <a:pt x="0" y="0"/>
                </a:moveTo>
                <a:lnTo>
                  <a:pt x="7612102" y="0"/>
                </a:lnTo>
                <a:lnTo>
                  <a:pt x="7612102" y="2933472"/>
                </a:lnTo>
                <a:lnTo>
                  <a:pt x="0" y="2933472"/>
                </a:lnTo>
                <a:close/>
              </a:path>
            </a:pathLst>
          </a:custGeom>
        </p:spPr>
      </p:pic>
      <p:pic>
        <p:nvPicPr>
          <p:cNvPr id="2" name="object 4">
            <a:extLst>
              <a:ext uri="{FF2B5EF4-FFF2-40B4-BE49-F238E27FC236}">
                <a16:creationId xmlns:a16="http://schemas.microsoft.com/office/drawing/2014/main" id="{F26D313A-4EED-9289-A49B-F5C54B2F91FC}"/>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6" name="Slide Number Placeholder 5">
            <a:extLst>
              <a:ext uri="{FF2B5EF4-FFF2-40B4-BE49-F238E27FC236}">
                <a16:creationId xmlns:a16="http://schemas.microsoft.com/office/drawing/2014/main" id="{3FD9290F-FA14-63D1-0EA6-2B3FDF096CD7}"/>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5" name="Freeform: Shape 4">
            <a:extLst>
              <a:ext uri="{FF2B5EF4-FFF2-40B4-BE49-F238E27FC236}">
                <a16:creationId xmlns:a16="http://schemas.microsoft.com/office/drawing/2014/main" id="{23850A19-3DFB-B8D4-E5D3-E374AC16CC5D}"/>
              </a:ext>
              <a:ext uri="{C183D7F6-B498-43B3-948B-1728B52AA6E4}">
                <adec:decorative xmlns:adec="http://schemas.microsoft.com/office/drawing/2017/decorative" val="1"/>
              </a:ext>
            </a:extLst>
          </p:cNvPr>
          <p:cNvSpPr>
            <a:spLocks/>
          </p:cNvSpPr>
          <p:nvPr/>
        </p:nvSpPr>
        <p:spPr bwMode="auto">
          <a:xfrm>
            <a:off x="0" y="5502460"/>
            <a:ext cx="4005080" cy="1622465"/>
          </a:xfrm>
          <a:custGeom>
            <a:avLst/>
            <a:gdLst>
              <a:gd name="csX0" fmla="*/ 0 w 4005080"/>
              <a:gd name="csY0" fmla="*/ 0 h 2391905"/>
              <a:gd name="csX1" fmla="*/ 3886201 w 4005080"/>
              <a:gd name="csY1" fmla="*/ 0 h 2391905"/>
              <a:gd name="csX2" fmla="*/ 3886201 w 4005080"/>
              <a:gd name="csY2" fmla="*/ 2273026 h 2391905"/>
              <a:gd name="csX3" fmla="*/ 4005080 w 4005080"/>
              <a:gd name="csY3" fmla="*/ 2391905 h 2391905"/>
              <a:gd name="csX4" fmla="*/ 0 w 4005080"/>
              <a:gd name="csY4" fmla="*/ 2391905 h 2391905"/>
              <a:gd name="csX5" fmla="*/ 0 w 4005080"/>
              <a:gd name="csY5" fmla="*/ 0 h 2391905"/>
            </a:gdLst>
            <a:ahLst/>
            <a:cxnLst>
              <a:cxn ang="0">
                <a:pos x="csX0" y="csY0"/>
              </a:cxn>
              <a:cxn ang="0">
                <a:pos x="csX1" y="csY1"/>
              </a:cxn>
              <a:cxn ang="0">
                <a:pos x="csX2" y="csY2"/>
              </a:cxn>
              <a:cxn ang="0">
                <a:pos x="csX3" y="csY3"/>
              </a:cxn>
              <a:cxn ang="0">
                <a:pos x="csX4" y="csY4"/>
              </a:cxn>
              <a:cxn ang="0">
                <a:pos x="csX5" y="csY5"/>
              </a:cxn>
            </a:cxnLst>
            <a:rect l="l" t="t" r="r" b="b"/>
            <a:pathLst>
              <a:path w="4005080" h="2391905">
                <a:moveTo>
                  <a:pt x="0" y="0"/>
                </a:moveTo>
                <a:lnTo>
                  <a:pt x="3886201" y="0"/>
                </a:lnTo>
                <a:lnTo>
                  <a:pt x="3886201" y="2273026"/>
                </a:lnTo>
                <a:cubicBezTo>
                  <a:pt x="3886201" y="2338681"/>
                  <a:pt x="3939425" y="2391905"/>
                  <a:pt x="4005080" y="2391905"/>
                </a:cubicBezTo>
                <a:lnTo>
                  <a:pt x="0" y="2391905"/>
                </a:lnTo>
                <a:lnTo>
                  <a:pt x="0" y="0"/>
                </a:lnTo>
                <a:close/>
              </a:path>
            </a:pathLst>
          </a:custGeom>
          <a:solidFill>
            <a:srgbClr val="FCE7DB"/>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Top Corners Rounded 6">
            <a:extLst>
              <a:ext uri="{FF2B5EF4-FFF2-40B4-BE49-F238E27FC236}">
                <a16:creationId xmlns:a16="http://schemas.microsoft.com/office/drawing/2014/main" id="{CF3EE70B-2886-89B4-2947-8C67F497DFC5}"/>
              </a:ext>
              <a:ext uri="{C183D7F6-B498-43B3-948B-1728B52AA6E4}">
                <adec:decorative xmlns:adec="http://schemas.microsoft.com/office/drawing/2017/decorative" val="1"/>
              </a:ext>
            </a:extLst>
          </p:cNvPr>
          <p:cNvSpPr>
            <a:spLocks/>
          </p:cNvSpPr>
          <p:nvPr/>
        </p:nvSpPr>
        <p:spPr bwMode="auto">
          <a:xfrm rot="16200000">
            <a:off x="3266961" y="2619486"/>
            <a:ext cx="5124679" cy="3886199"/>
          </a:xfrm>
          <a:prstGeom prst="round2SameRect">
            <a:avLst>
              <a:gd name="adj1" fmla="val 3059"/>
              <a:gd name="adj2" fmla="val 0"/>
            </a:avLst>
          </a:pr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1" name="Rectangle: Rounded Corners 20">
            <a:extLst>
              <a:ext uri="{FF2B5EF4-FFF2-40B4-BE49-F238E27FC236}">
                <a16:creationId xmlns:a16="http://schemas.microsoft.com/office/drawing/2014/main" id="{B728D164-2B79-C9AA-C801-98D09876CE59}"/>
              </a:ext>
              <a:ext uri="{C183D7F6-B498-43B3-948B-1728B52AA6E4}">
                <adec:decorative xmlns:adec="http://schemas.microsoft.com/office/drawing/2017/decorative" val="1"/>
              </a:ext>
            </a:extLst>
          </p:cNvPr>
          <p:cNvSpPr/>
          <p:nvPr/>
        </p:nvSpPr>
        <p:spPr bwMode="auto">
          <a:xfrm>
            <a:off x="610600" y="6575450"/>
            <a:ext cx="172970" cy="172970"/>
          </a:xfrm>
          <a:prstGeom prst="round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2" name="Rectangle: Rounded Corners 21">
            <a:extLst>
              <a:ext uri="{FF2B5EF4-FFF2-40B4-BE49-F238E27FC236}">
                <a16:creationId xmlns:a16="http://schemas.microsoft.com/office/drawing/2014/main" id="{6E1BF775-4A0D-2554-1FC2-56074EFD099B}"/>
              </a:ext>
              <a:ext uri="{C183D7F6-B498-43B3-948B-1728B52AA6E4}">
                <adec:decorative xmlns:adec="http://schemas.microsoft.com/office/drawing/2017/decorative" val="1"/>
              </a:ext>
            </a:extLst>
          </p:cNvPr>
          <p:cNvSpPr/>
          <p:nvPr/>
        </p:nvSpPr>
        <p:spPr bwMode="auto">
          <a:xfrm>
            <a:off x="610600" y="5818506"/>
            <a:ext cx="172970" cy="172970"/>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9" name="Picture 8">
            <a:extLst>
              <a:ext uri="{FF2B5EF4-FFF2-40B4-BE49-F238E27FC236}">
                <a16:creationId xmlns:a16="http://schemas.microsoft.com/office/drawing/2014/main" id="{4A0A6396-6908-421B-A04B-5E240EDC247E}"/>
              </a:ext>
              <a:ext uri="{C183D7F6-B498-43B3-948B-1728B52AA6E4}">
                <adec:decorative xmlns:adec="http://schemas.microsoft.com/office/drawing/2017/decorative" val="1"/>
              </a:ext>
            </a:extLst>
          </p:cNvPr>
          <p:cNvPicPr>
            <a:picLocks/>
          </p:cNvPicPr>
          <p:nvPr/>
        </p:nvPicPr>
        <p:blipFill rotWithShape="1">
          <a:blip r:embed="rId5">
            <a:extLst>
              <a:ext uri="{BEBA8EAE-BF5A-486C-A8C5-ECC9F3942E4B}">
                <a14:imgProps xmlns:a14="http://schemas.microsoft.com/office/drawing/2010/main">
                  <a14:imgLayer r:embed="rId6">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10" name="Rectangle 9">
            <a:extLst>
              <a:ext uri="{FF2B5EF4-FFF2-40B4-BE49-F238E27FC236}">
                <a16:creationId xmlns:a16="http://schemas.microsoft.com/office/drawing/2014/main" id="{E4577247-2ADD-0BD2-439E-85D93DBCB665}"/>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12" name="Rectangle: Rounded Corners 11">
            <a:hlinkClick r:id="rId7" action="ppaction://hlinksldjump"/>
            <a:extLst>
              <a:ext uri="{FF2B5EF4-FFF2-40B4-BE49-F238E27FC236}">
                <a16:creationId xmlns:a16="http://schemas.microsoft.com/office/drawing/2014/main" id="{B560F442-6311-25EB-AAFC-9638927F90CE}"/>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Best Practices</a:t>
            </a:r>
          </a:p>
        </p:txBody>
      </p:sp>
      <p:sp>
        <p:nvSpPr>
          <p:cNvPr id="13" name="Rectangle: Rounded Corners 12">
            <a:hlinkClick r:id="rId8" action="ppaction://hlinksldjump"/>
            <a:extLst>
              <a:ext uri="{FF2B5EF4-FFF2-40B4-BE49-F238E27FC236}">
                <a16:creationId xmlns:a16="http://schemas.microsoft.com/office/drawing/2014/main" id="{4EB4FE0C-E704-6C29-AB6F-31BDDC1ACB6D}"/>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14" name="Rectangle: Rounded Corners 13">
            <a:hlinkClick r:id="" action="ppaction://noaction"/>
            <a:extLst>
              <a:ext uri="{FF2B5EF4-FFF2-40B4-BE49-F238E27FC236}">
                <a16:creationId xmlns:a16="http://schemas.microsoft.com/office/drawing/2014/main" id="{A42AD2EC-ADB3-EF4F-C613-12259C3A447A}"/>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15" name="Rectangle: Rounded Corners 14">
            <a:hlinkClick r:id="" action="ppaction://noaction"/>
            <a:extLst>
              <a:ext uri="{FF2B5EF4-FFF2-40B4-BE49-F238E27FC236}">
                <a16:creationId xmlns:a16="http://schemas.microsoft.com/office/drawing/2014/main" id="{F5A9FB90-8649-C7E2-8D5D-2793953B5494}"/>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27" name="Rectangle: Rounded Corners 26">
            <a:hlinkClick r:id="" action="ppaction://noaction"/>
            <a:extLst>
              <a:ext uri="{FF2B5EF4-FFF2-40B4-BE49-F238E27FC236}">
                <a16:creationId xmlns:a16="http://schemas.microsoft.com/office/drawing/2014/main" id="{1EC759BA-AAE1-ABCE-0363-DDD6BD20820C}"/>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30" name="Rectangle: Rounded Corners 29">
            <a:hlinkClick r:id="" action="ppaction://noaction"/>
            <a:extLst>
              <a:ext uri="{FF2B5EF4-FFF2-40B4-BE49-F238E27FC236}">
                <a16:creationId xmlns:a16="http://schemas.microsoft.com/office/drawing/2014/main" id="{A04FAFCE-5C4E-45F0-B5AD-F7C52A3200EC}"/>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&amp; Example</a:t>
            </a:r>
          </a:p>
        </p:txBody>
      </p:sp>
      <p:sp>
        <p:nvSpPr>
          <p:cNvPr id="31" name="Rectangle: Rounded Corners 30">
            <a:hlinkClick r:id="" action="ppaction://noaction"/>
            <a:extLst>
              <a:ext uri="{FF2B5EF4-FFF2-40B4-BE49-F238E27FC236}">
                <a16:creationId xmlns:a16="http://schemas.microsoft.com/office/drawing/2014/main" id="{1518F1E5-44F0-4534-AC3F-6469B8B89AB6}"/>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11" name="Title 10">
            <a:extLst>
              <a:ext uri="{FF2B5EF4-FFF2-40B4-BE49-F238E27FC236}">
                <a16:creationId xmlns:a16="http://schemas.microsoft.com/office/drawing/2014/main" id="{E3CD385A-46DF-0302-6E97-03D6946FBB3C}"/>
              </a:ext>
            </a:extLst>
          </p:cNvPr>
          <p:cNvSpPr>
            <a:spLocks noGrp="1"/>
          </p:cNvSpPr>
          <p:nvPr>
            <p:ph type="title"/>
          </p:nvPr>
        </p:nvSpPr>
        <p:spPr>
          <a:xfrm>
            <a:off x="508000" y="939800"/>
            <a:ext cx="4383314" cy="861774"/>
          </a:xfrm>
        </p:spPr>
        <p:txBody>
          <a:bodyPr/>
          <a:lstStyle/>
          <a:p>
            <a:r>
              <a:rPr lang="en-US">
                <a:latin typeface="+mn-lt"/>
              </a:rPr>
              <a:t>Best practices </a:t>
            </a:r>
            <a:r>
              <a:rPr lang="en-US"/>
              <a:t>w</a:t>
            </a:r>
            <a:r>
              <a:rPr lang="en-US">
                <a:latin typeface="+mn-lt"/>
              </a:rPr>
              <a:t>hen </a:t>
            </a:r>
            <a:r>
              <a:rPr lang="en-US"/>
              <a:t>u</a:t>
            </a:r>
            <a:r>
              <a:rPr lang="en-US">
                <a:latin typeface="+mn-lt"/>
              </a:rPr>
              <a:t>sing Microsoft 365 Copilot</a:t>
            </a:r>
          </a:p>
        </p:txBody>
      </p:sp>
      <p:sp>
        <p:nvSpPr>
          <p:cNvPr id="3" name="Content Placeholder 2">
            <a:extLst>
              <a:ext uri="{FF2B5EF4-FFF2-40B4-BE49-F238E27FC236}">
                <a16:creationId xmlns:a16="http://schemas.microsoft.com/office/drawing/2014/main" id="{DA98F610-530B-54A6-4B90-2FA5339D31E4}"/>
              </a:ext>
            </a:extLst>
          </p:cNvPr>
          <p:cNvSpPr txBox="1">
            <a:spLocks/>
          </p:cNvSpPr>
          <p:nvPr/>
        </p:nvSpPr>
        <p:spPr>
          <a:xfrm>
            <a:off x="505599" y="2148955"/>
            <a:ext cx="3035300" cy="2782621"/>
          </a:xfrm>
          <a:prstGeom prst="rect">
            <a:avLst/>
          </a:prstGeom>
          <a:noFill/>
        </p:spPr>
        <p:txBody>
          <a:bodyPr wrap="square" lIns="0" tIns="0" rIns="0" bIns="0" anchor="t">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a:lnSpc>
                <a:spcPct val="150000"/>
              </a:lnSpc>
              <a:defRPr/>
            </a:pPr>
            <a:r>
              <a:rPr kumimoji="0" lang="en-US" sz="1200" b="0" i="0" u="none" strike="noStrike" kern="100" cap="none" spc="0" normalizeH="0" baseline="0" noProof="0">
                <a:ln>
                  <a:noFill/>
                </a:ln>
                <a:solidFill>
                  <a:srgbClr val="091F2C"/>
                </a:solidFill>
                <a:effectLst/>
                <a:uLnTx/>
                <a:uFillTx/>
                <a:latin typeface="Aptos"/>
                <a:ea typeface="+mn-lt"/>
                <a:cs typeface="+mn-lt"/>
              </a:rPr>
              <a:t>With </a:t>
            </a:r>
            <a:r>
              <a:rPr kumimoji="0" lang="en-US" sz="1200" b="0" i="0" u="none" strike="noStrike" kern="100" cap="none" spc="0" normalizeH="0" baseline="0" noProof="0" dirty="0">
                <a:ln>
                  <a:noFill/>
                </a:ln>
                <a:solidFill>
                  <a:srgbClr val="091F2C"/>
                </a:solidFill>
                <a:effectLst/>
                <a:uLnTx/>
                <a:uFillTx/>
                <a:latin typeface="Aptos"/>
                <a:ea typeface="+mn-lt"/>
                <a:cs typeface="+mn-lt"/>
                <a:hlinkClick r:id="rId9"/>
              </a:rPr>
              <a:t>Work IQ</a:t>
            </a:r>
            <a:r>
              <a:rPr kumimoji="0" lang="en-US" sz="1200" b="0" i="0" u="none" strike="noStrike" kern="100" cap="none" spc="0" normalizeH="0" baseline="0" noProof="0">
                <a:ln>
                  <a:noFill/>
                </a:ln>
                <a:solidFill>
                  <a:srgbClr val="091F2C"/>
                </a:solidFill>
                <a:effectLst/>
                <a:uLnTx/>
                <a:uFillTx/>
                <a:latin typeface="Aptos"/>
                <a:ea typeface="+mn-lt"/>
                <a:cs typeface="+mn-lt"/>
              </a:rPr>
              <a:t>, </a:t>
            </a:r>
            <a:r>
              <a:rPr lang="en-US" sz="1100">
                <a:solidFill>
                  <a:srgbClr val="091F2C"/>
                </a:solidFill>
                <a:ea typeface="+mn-lt"/>
                <a:cs typeface="+mn-lt"/>
              </a:rPr>
              <a:t>Microsoft 365 </a:t>
            </a:r>
            <a:r>
              <a:rPr kumimoji="0" lang="en-US" sz="1100" b="0" i="0" u="none" strike="noStrike" kern="100" cap="none" spc="0" normalizeH="0" baseline="0" noProof="0">
                <a:ln>
                  <a:noFill/>
                </a:ln>
                <a:solidFill>
                  <a:srgbClr val="091F2C"/>
                </a:solidFill>
                <a:effectLst/>
                <a:uLnTx/>
                <a:uFillTx/>
                <a:ea typeface="+mn-lt"/>
                <a:cs typeface="+mn-lt"/>
              </a:rPr>
              <a:t>Copilot and </a:t>
            </a:r>
            <a:r>
              <a:rPr lang="en-US" sz="1100">
                <a:solidFill>
                  <a:srgbClr val="091F2C"/>
                </a:solidFill>
                <a:ea typeface="+mn-lt"/>
                <a:cs typeface="+mn-lt"/>
              </a:rPr>
              <a:t>agents </a:t>
            </a:r>
            <a:r>
              <a:rPr lang="en-US" sz="1100" dirty="0">
                <a:solidFill>
                  <a:srgbClr val="091F2C"/>
                </a:solidFill>
                <a:ea typeface="+mn-lt"/>
                <a:cs typeface="+mn-lt"/>
              </a:rPr>
              <a:t>are powered by </a:t>
            </a:r>
            <a:r>
              <a:rPr kumimoji="0" lang="en-US" sz="1100" b="0" i="0" u="none" strike="noStrike" kern="100" cap="none" spc="0" normalizeH="0" baseline="0" noProof="0" dirty="0">
                <a:ln>
                  <a:noFill/>
                </a:ln>
                <a:solidFill>
                  <a:srgbClr val="091F2C"/>
                </a:solidFill>
                <a:effectLst/>
                <a:uLnTx/>
                <a:uFillTx/>
                <a:ea typeface="+mn-lt"/>
                <a:cs typeface="+mn-lt"/>
              </a:rPr>
              <a:t>an intelligence layer</a:t>
            </a:r>
            <a:r>
              <a:rPr lang="en-US" sz="1100" dirty="0">
                <a:solidFill>
                  <a:srgbClr val="091F2C"/>
                </a:solidFill>
                <a:ea typeface="+mn-lt"/>
                <a:cs typeface="+mn-lt"/>
              </a:rPr>
              <a:t> that helps Copilot understand you, your role</a:t>
            </a:r>
            <a:r>
              <a:rPr kumimoji="0" lang="en-US" sz="1100" b="0" i="0" u="none" strike="noStrike" kern="100" cap="none" spc="0" normalizeH="0" baseline="0" noProof="0" dirty="0">
                <a:ln>
                  <a:noFill/>
                </a:ln>
                <a:solidFill>
                  <a:srgbClr val="091F2C"/>
                </a:solidFill>
                <a:effectLst/>
                <a:uLnTx/>
                <a:uFillTx/>
                <a:ea typeface="+mn-lt"/>
                <a:cs typeface="+mn-lt"/>
              </a:rPr>
              <a:t>, and your </a:t>
            </a:r>
            <a:r>
              <a:rPr lang="en-US" sz="1100" dirty="0">
                <a:solidFill>
                  <a:srgbClr val="091F2C"/>
                </a:solidFill>
                <a:ea typeface="+mn-lt"/>
                <a:cs typeface="+mn-lt"/>
              </a:rPr>
              <a:t>organization—connecting individual and organizational knowledge to deliver intelligence designed for the flow of </a:t>
            </a:r>
            <a:r>
              <a:rPr kumimoji="0" lang="en-US" sz="1100" b="0" i="0" u="none" strike="noStrike" kern="100" cap="none" spc="0" normalizeH="0" baseline="0" noProof="0" dirty="0">
                <a:ln>
                  <a:noFill/>
                </a:ln>
                <a:solidFill>
                  <a:srgbClr val="091F2C"/>
                </a:solidFill>
                <a:effectLst/>
                <a:uLnTx/>
                <a:uFillTx/>
                <a:ea typeface="+mn-lt"/>
                <a:cs typeface="+mn-lt"/>
              </a:rPr>
              <a:t>your </a:t>
            </a:r>
            <a:r>
              <a:rPr lang="en-US" sz="1100" dirty="0">
                <a:solidFill>
                  <a:srgbClr val="091F2C"/>
                </a:solidFill>
                <a:ea typeface="+mn-lt"/>
                <a:cs typeface="+mn-lt"/>
              </a:rPr>
              <a:t>work. This shared understanding supports more relevant</a:t>
            </a:r>
            <a:r>
              <a:rPr kumimoji="0" lang="en-US" sz="1100" b="0" i="0" u="none" strike="noStrike" kern="100" cap="none" spc="0" normalizeH="0" baseline="0" noProof="0" dirty="0">
                <a:ln>
                  <a:noFill/>
                </a:ln>
                <a:solidFill>
                  <a:srgbClr val="091F2C"/>
                </a:solidFill>
                <a:effectLst/>
                <a:uLnTx/>
                <a:uFillTx/>
                <a:ea typeface="+mn-lt"/>
                <a:cs typeface="+mn-lt"/>
              </a:rPr>
              <a:t>, </a:t>
            </a:r>
            <a:r>
              <a:rPr lang="en-US" sz="1100" dirty="0">
                <a:solidFill>
                  <a:srgbClr val="091F2C"/>
                </a:solidFill>
                <a:ea typeface="+mn-lt"/>
                <a:cs typeface="+mn-lt"/>
              </a:rPr>
              <a:t>accurate</a:t>
            </a:r>
            <a:r>
              <a:rPr kumimoji="0" lang="en-US" sz="1100" b="0" i="0" u="none" strike="noStrike" kern="100" cap="none" spc="0" normalizeH="0" baseline="0" noProof="0" dirty="0">
                <a:ln>
                  <a:noFill/>
                </a:ln>
                <a:solidFill>
                  <a:srgbClr val="091F2C"/>
                </a:solidFill>
                <a:effectLst/>
                <a:uLnTx/>
                <a:uFillTx/>
                <a:ea typeface="+mn-lt"/>
                <a:cs typeface="+mn-lt"/>
              </a:rPr>
              <a:t>, and </a:t>
            </a:r>
            <a:r>
              <a:rPr lang="en-US" sz="1100" dirty="0">
                <a:solidFill>
                  <a:srgbClr val="091F2C"/>
                </a:solidFill>
                <a:ea typeface="+mn-lt"/>
                <a:cs typeface="+mn-lt"/>
              </a:rPr>
              <a:t>secure experiences across apps and workflows, helping teams work more effectively without relying solely on connector-based approaches</a:t>
            </a:r>
            <a:r>
              <a:rPr kumimoji="0" lang="en-US" sz="1100" b="0" i="0" u="none" strike="noStrike" kern="100" cap="none" spc="0" normalizeH="0" baseline="0" noProof="0" dirty="0">
                <a:ln>
                  <a:noFill/>
                </a:ln>
                <a:solidFill>
                  <a:srgbClr val="091F2C"/>
                </a:solidFill>
                <a:effectLst/>
                <a:uLnTx/>
                <a:uFillTx/>
                <a:ea typeface="+mn-lt"/>
                <a:cs typeface="+mn-lt"/>
              </a:rPr>
              <a:t>.</a:t>
            </a:r>
            <a:endParaRPr lang="en-US">
              <a:cs typeface="Segoe Sans Display"/>
            </a:endParaRPr>
          </a:p>
        </p:txBody>
      </p:sp>
      <p:sp>
        <p:nvSpPr>
          <p:cNvPr id="18" name="Rectangle: Rounded Corners 17">
            <a:extLst>
              <a:ext uri="{FF2B5EF4-FFF2-40B4-BE49-F238E27FC236}">
                <a16:creationId xmlns:a16="http://schemas.microsoft.com/office/drawing/2014/main" id="{30114C74-21BE-CEB1-C967-2F9B1297F91A}"/>
              </a:ext>
            </a:extLst>
          </p:cNvPr>
          <p:cNvSpPr>
            <a:spLocks/>
          </p:cNvSpPr>
          <p:nvPr/>
        </p:nvSpPr>
        <p:spPr bwMode="auto">
          <a:xfrm>
            <a:off x="508000" y="5350060"/>
            <a:ext cx="3178175" cy="30480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Prompt Syntax Legend</a:t>
            </a:r>
          </a:p>
        </p:txBody>
      </p:sp>
      <p:sp>
        <p:nvSpPr>
          <p:cNvPr id="19" name="Content Placeholder 2">
            <a:extLst>
              <a:ext uri="{FF2B5EF4-FFF2-40B4-BE49-F238E27FC236}">
                <a16:creationId xmlns:a16="http://schemas.microsoft.com/office/drawing/2014/main" id="{50D660E1-6143-5CD0-CD3B-448664FF0FD7}"/>
              </a:ext>
            </a:extLst>
          </p:cNvPr>
          <p:cNvSpPr txBox="1">
            <a:spLocks/>
          </p:cNvSpPr>
          <p:nvPr/>
        </p:nvSpPr>
        <p:spPr>
          <a:xfrm>
            <a:off x="507998" y="5764497"/>
            <a:ext cx="3178175" cy="1250792"/>
          </a:xfrm>
          <a:prstGeom prst="rect">
            <a:avLst/>
          </a:prstGeom>
          <a:noFill/>
        </p:spPr>
        <p:txBody>
          <a:bodyPr wrap="square" lIns="91440" tIns="45720" rIns="91440" bIns="4572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265113" algn="l" defTabSz="1018824" rtl="0" eaLnBrk="1" fontAlgn="auto" latinLnBrk="0" hangingPunct="1">
              <a:lnSpc>
                <a:spcPts val="1600"/>
              </a:lnSpc>
              <a:spcBef>
                <a:spcPts val="0"/>
              </a:spcBef>
              <a:spcAft>
                <a:spcPts val="1200"/>
              </a:spcAft>
              <a:buClrTx/>
              <a:buSzTx/>
              <a:buFontTx/>
              <a:buNone/>
              <a:tabLst/>
              <a:defRPr/>
            </a:pPr>
            <a:r>
              <a:rPr kumimoji="0" lang="en-US" sz="1100" b="0" i="0" u="none" strike="noStrike" kern="100" cap="none" spc="0" normalizeH="0" baseline="0" noProof="0" dirty="0">
                <a:ln>
                  <a:noFill/>
                </a:ln>
                <a:solidFill>
                  <a:srgbClr val="FF5C39">
                    <a:alpha val="99000"/>
                  </a:srgbClr>
                </a:solidFill>
                <a:effectLst/>
                <a:uLnTx/>
                <a:uFillTx/>
                <a:latin typeface="Segoe Sans Display Semibold"/>
                <a:ea typeface="+mn-ea"/>
                <a:cs typeface="+mn-cs"/>
              </a:rPr>
              <a:t>Orange text</a:t>
            </a:r>
            <a:r>
              <a:rPr kumimoji="0" lang="en-US" sz="1100" b="0" i="0" u="none" strike="noStrike" kern="100" cap="none" spc="0" normalizeH="0" baseline="0" noProof="0" dirty="0">
                <a:ln>
                  <a:noFill/>
                </a:ln>
                <a:solidFill>
                  <a:srgbClr val="FF5C39">
                    <a:alpha val="99000"/>
                  </a:srgbClr>
                </a:solidFill>
                <a:effectLst/>
                <a:uLnTx/>
                <a:uFillTx/>
                <a:latin typeface="Segoe Sans Display"/>
                <a:ea typeface="+mn-ea"/>
                <a:cs typeface="+mn-cs"/>
              </a:rPr>
              <a:t> = Context you reference in Copilot</a:t>
            </a:r>
            <a:r>
              <a:rPr kumimoji="0" lang="en-US" sz="1100" b="0" i="0" u="none" strike="noStrike" kern="100" cap="none" spc="0" normalizeH="0" baseline="0" noProof="0" dirty="0">
                <a:ln>
                  <a:noFill/>
                </a:ln>
                <a:solidFill>
                  <a:srgbClr val="091F2C">
                    <a:alpha val="99000"/>
                  </a:srgbClr>
                </a:solidFill>
                <a:effectLst/>
                <a:uLnTx/>
                <a:uFillTx/>
                <a:latin typeface="Segoe Sans Display"/>
                <a:ea typeface="+mn-ea"/>
                <a:cs typeface="+mn-cs"/>
              </a:rPr>
              <a:t> </a:t>
            </a:r>
            <a:r>
              <a:rPr kumimoji="0" lang="en-US" sz="1100" b="0" i="1" u="none" strike="noStrike" kern="100" cap="none" spc="0" normalizeH="0" baseline="0" noProof="0" dirty="0">
                <a:ln>
                  <a:noFill/>
                </a:ln>
                <a:solidFill>
                  <a:srgbClr val="091F2C">
                    <a:alpha val="99000"/>
                  </a:srgbClr>
                </a:solidFill>
                <a:effectLst/>
                <a:uLnTx/>
                <a:uFillTx/>
                <a:latin typeface="Segoe Sans Display"/>
                <a:ea typeface="+mn-ea"/>
                <a:cs typeface="+mn-cs"/>
              </a:rPr>
              <a:t>(e.g., a file, email, meeting, Team chats, Team channels, site)</a:t>
            </a:r>
          </a:p>
          <a:p>
            <a:pPr marL="0" marR="0" lvl="0" indent="265113" algn="l" defTabSz="1018824" rtl="0" eaLnBrk="1" fontAlgn="auto" latinLnBrk="0" hangingPunct="1">
              <a:lnSpc>
                <a:spcPts val="1600"/>
              </a:lnSpc>
              <a:spcBef>
                <a:spcPts val="0"/>
              </a:spcBef>
              <a:spcAft>
                <a:spcPts val="1200"/>
              </a:spcAft>
              <a:buClrTx/>
              <a:buSzTx/>
              <a:buFontTx/>
              <a:buNone/>
              <a:tabLst/>
              <a:defRPr/>
            </a:pPr>
            <a:r>
              <a:rPr kumimoji="0" lang="en-US" sz="1100" b="0" i="0" u="none" strike="noStrike" kern="100" cap="none" spc="0" normalizeH="0" baseline="0" noProof="0" dirty="0">
                <a:ln>
                  <a:noFill/>
                </a:ln>
                <a:solidFill>
                  <a:srgbClr val="C03BC4">
                    <a:alpha val="99000"/>
                  </a:srgbClr>
                </a:solidFill>
                <a:effectLst/>
                <a:uLnTx/>
                <a:uFillTx/>
                <a:latin typeface="Segoe Sans Display Semibold"/>
                <a:ea typeface="+mn-ea"/>
                <a:cs typeface="+mn-cs"/>
              </a:rPr>
              <a:t>Purple text </a:t>
            </a:r>
            <a:r>
              <a:rPr kumimoji="0" lang="en-US" sz="1100" b="0" i="0" u="none" strike="noStrike" kern="100" cap="none" spc="0" normalizeH="0" baseline="0" noProof="0" dirty="0">
                <a:ln>
                  <a:noFill/>
                </a:ln>
                <a:solidFill>
                  <a:srgbClr val="C03BC4">
                    <a:alpha val="99000"/>
                  </a:srgbClr>
                </a:solidFill>
                <a:effectLst/>
                <a:uLnTx/>
                <a:uFillTx/>
                <a:latin typeface="Segoe Sans Display"/>
                <a:ea typeface="+mn-ea"/>
                <a:cs typeface="+mn-cs"/>
              </a:rPr>
              <a:t>= Details you insert</a:t>
            </a:r>
            <a:br>
              <a:rPr kumimoji="0" lang="en-US" sz="1100" b="0" i="0" u="none" strike="noStrike" kern="100" cap="none" spc="0" normalizeH="0" baseline="0" noProof="0" dirty="0">
                <a:ln>
                  <a:noFill/>
                </a:ln>
                <a:solidFill>
                  <a:srgbClr val="091F2C">
                    <a:alpha val="99000"/>
                  </a:srgbClr>
                </a:solidFill>
                <a:effectLst/>
                <a:uLnTx/>
                <a:uFillTx/>
                <a:latin typeface="Segoe Sans Display"/>
                <a:ea typeface="+mn-ea"/>
                <a:cs typeface="+mn-cs"/>
              </a:rPr>
            </a:br>
            <a:r>
              <a:rPr kumimoji="0" lang="en-US" sz="1100" b="0" i="1" u="none" strike="noStrike" kern="100" cap="none" spc="0" normalizeH="0" baseline="0" noProof="0" dirty="0">
                <a:ln>
                  <a:noFill/>
                </a:ln>
                <a:solidFill>
                  <a:srgbClr val="091F2C">
                    <a:alpha val="99000"/>
                  </a:srgbClr>
                </a:solidFill>
                <a:effectLst/>
                <a:uLnTx/>
                <a:uFillTx/>
                <a:latin typeface="Segoe Sans Display"/>
                <a:ea typeface="+mn-ea"/>
                <a:cs typeface="+mn-cs"/>
              </a:rPr>
              <a:t>(e.g., customer name, industry, product, or date)</a:t>
            </a:r>
          </a:p>
        </p:txBody>
      </p:sp>
      <p:sp>
        <p:nvSpPr>
          <p:cNvPr id="28" name="Content Placeholder 2">
            <a:extLst>
              <a:ext uri="{FF2B5EF4-FFF2-40B4-BE49-F238E27FC236}">
                <a16:creationId xmlns:a16="http://schemas.microsoft.com/office/drawing/2014/main" id="{8657C248-B167-0160-DC48-7179F1CC174F}"/>
              </a:ext>
            </a:extLst>
          </p:cNvPr>
          <p:cNvSpPr txBox="1">
            <a:spLocks/>
          </p:cNvSpPr>
          <p:nvPr/>
        </p:nvSpPr>
        <p:spPr>
          <a:xfrm>
            <a:off x="4107180" y="2151124"/>
            <a:ext cx="3185160" cy="4822923"/>
          </a:xfrm>
          <a:prstGeom prst="rect">
            <a:avLst/>
          </a:prstGeom>
        </p:spPr>
        <p:txBody>
          <a:bodyPr vert="horz" wrap="square" lIns="0" tIns="0" rIns="0" bIns="0" rtlCol="0" anchor="t">
            <a:spAutoFit/>
          </a:bodyPr>
          <a:lstStyle>
            <a:defPPr>
              <a:defRPr lang="en-US"/>
            </a:defPPr>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594623" rtl="0" eaLnBrk="1" fontAlgn="auto" latinLnBrk="0" hangingPunct="1">
              <a:lnSpc>
                <a:spcPts val="1700"/>
              </a:lnSpc>
              <a:spcBef>
                <a:spcPts val="0"/>
              </a:spcBef>
              <a:spcAft>
                <a:spcPts val="60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C03BC4">
                    <a:alpha val="99000"/>
                  </a:srgbClr>
                </a:solidFill>
                <a:effectLst/>
                <a:uLnTx/>
                <a:uFillTx/>
                <a:latin typeface="Segoe Sans Display Semibold"/>
                <a:ea typeface="+mn-ea"/>
                <a:cs typeface="Segoe Sans Display" pitchFamily="2" charset="0"/>
              </a:rPr>
              <a:t>Tips: </a:t>
            </a:r>
          </a:p>
          <a:p>
            <a:pPr marL="190500" marR="0" lvl="0" indent="-190500" algn="l" defTabSz="1018824" rtl="0" eaLnBrk="1" fontAlgn="auto" latinLnBrk="0" hangingPunct="1">
              <a:lnSpc>
                <a:spcPts val="1700"/>
              </a:lnSpc>
              <a:spcBef>
                <a:spcPts val="0"/>
              </a:spcBef>
              <a:spcAft>
                <a:spcPts val="800"/>
              </a:spcAft>
              <a:buClrTx/>
              <a:buSzPct val="100000"/>
              <a:buFont typeface="Arial" panose="020B0604020202020204" pitchFamily="34" charset="0"/>
              <a:buChar char="•"/>
              <a:tabLst/>
              <a:defRPr/>
            </a:pPr>
            <a:r>
              <a:rPr kumimoji="0" lang="en-US" sz="1100" b="0" i="0" u="none" strike="noStrike" kern="100" cap="none" spc="0" normalizeH="0" baseline="0" noProof="0">
                <a:ln>
                  <a:noFill/>
                </a:ln>
                <a:solidFill>
                  <a:srgbClr val="091F2C">
                    <a:alpha val="99000"/>
                  </a:srgbClr>
                </a:solidFill>
                <a:effectLst/>
                <a:uLnTx/>
                <a:uFillTx/>
                <a:latin typeface="Segoe Sans Display Semibold"/>
                <a:ea typeface="+mn-ea"/>
                <a:cs typeface="Segoe Sans Display" pitchFamily="2" charset="0"/>
              </a:rPr>
              <a:t>Work Toggle </a:t>
            </a:r>
            <a:r>
              <a:rPr kumimoji="0" lang="en-US" sz="1100" b="0" i="0" u="none" strike="noStrike" kern="100" cap="none" spc="0" normalizeH="0" baseline="0" noProof="0">
                <a:ln>
                  <a:noFill/>
                </a:ln>
                <a:solidFill>
                  <a:srgbClr val="091F2C">
                    <a:alpha val="99000"/>
                  </a:srgbClr>
                </a:solidFill>
                <a:effectLst/>
                <a:uLnTx/>
                <a:uFillTx/>
                <a:latin typeface="Segoe Sans Display"/>
                <a:ea typeface="+mn-ea"/>
                <a:cs typeface="Segoe Sans Display" pitchFamily="2" charset="0"/>
              </a:rPr>
              <a:t>– Work Mode keeps outputs focused on your organizational data and maintains context across apps and workflows. </a:t>
            </a:r>
            <a:br>
              <a:rPr kumimoji="0" lang="en-US" sz="1100" b="0" i="0" u="none" strike="noStrike" kern="100" cap="none" spc="0" normalizeH="0" baseline="0" noProof="0">
                <a:ln>
                  <a:noFill/>
                </a:ln>
                <a:solidFill>
                  <a:srgbClr val="091F2C">
                    <a:alpha val="99000"/>
                  </a:srgbClr>
                </a:solidFill>
                <a:effectLst/>
                <a:uLnTx/>
                <a:uFillTx/>
                <a:latin typeface="Segoe Sans Display"/>
                <a:ea typeface="+mn-ea"/>
                <a:cs typeface="Segoe Sans Display" pitchFamily="2" charset="0"/>
              </a:rPr>
            </a:br>
            <a:r>
              <a:rPr kumimoji="0" lang="en-US" sz="1100" b="0" i="0" u="none" strike="noStrike" kern="100" cap="none" spc="0" normalizeH="0" baseline="0" noProof="0">
                <a:ln>
                  <a:noFill/>
                </a:ln>
                <a:solidFill>
                  <a:srgbClr val="091F2C">
                    <a:alpha val="99000"/>
                  </a:srgbClr>
                </a:solidFill>
                <a:effectLst/>
                <a:uLnTx/>
                <a:uFillTx/>
                <a:latin typeface="Segoe Sans Display"/>
                <a:ea typeface="+mn-ea"/>
                <a:cs typeface="Segoe Sans Display" pitchFamily="2" charset="0"/>
              </a:rPr>
              <a:t>It will also pull in relevant web data to provide complete, connected responses.</a:t>
            </a:r>
          </a:p>
          <a:p>
            <a:pPr marL="190500" marR="0" lvl="0" indent="-190500" algn="l" defTabSz="1018824" rtl="0" eaLnBrk="1" fontAlgn="auto" latinLnBrk="0" hangingPunct="1">
              <a:lnSpc>
                <a:spcPts val="1700"/>
              </a:lnSpc>
              <a:spcBef>
                <a:spcPts val="0"/>
              </a:spcBef>
              <a:spcAft>
                <a:spcPts val="800"/>
              </a:spcAft>
              <a:buClrTx/>
              <a:buSzPct val="100000"/>
              <a:buFont typeface="Arial" panose="020B0604020202020204" pitchFamily="34" charset="0"/>
              <a:buChar char="•"/>
              <a:tabLst/>
              <a:defRPr/>
            </a:pPr>
            <a:r>
              <a:rPr kumimoji="0" lang="en-US" sz="1100" b="0" i="0" u="none" strike="noStrike" kern="100" cap="none" spc="0" normalizeH="0" baseline="0" noProof="0">
                <a:ln>
                  <a:noFill/>
                </a:ln>
                <a:solidFill>
                  <a:srgbClr val="091F2C">
                    <a:alpha val="99000"/>
                  </a:srgbClr>
                </a:solidFill>
                <a:effectLst/>
                <a:uLnTx/>
                <a:uFillTx/>
                <a:latin typeface="Segoe Sans Display Semibold"/>
                <a:ea typeface="+mn-ea"/>
                <a:cs typeface="Segoe Sans Display" pitchFamily="2" charset="0"/>
              </a:rPr>
              <a:t>Invoke with /text </a:t>
            </a:r>
            <a:r>
              <a:rPr kumimoji="0" lang="en-US" sz="1100" b="0" i="0" u="none" strike="noStrike" kern="100" cap="none" spc="0" normalizeH="0" baseline="0" noProof="0">
                <a:ln>
                  <a:noFill/>
                </a:ln>
                <a:solidFill>
                  <a:srgbClr val="091F2C">
                    <a:alpha val="99000"/>
                  </a:srgbClr>
                </a:solidFill>
                <a:effectLst/>
                <a:uLnTx/>
                <a:uFillTx/>
                <a:latin typeface="Segoe Sans Display"/>
                <a:ea typeface="+mn-ea"/>
                <a:cs typeface="Segoe Sans Display" pitchFamily="2" charset="0"/>
              </a:rPr>
              <a:t>– Use the forward slash to directly reference files, chats, or meetings so Copilot can ground responses in the right source. Ex. </a:t>
            </a:r>
            <a:r>
              <a:rPr kumimoji="0" lang="en-US" sz="1100" b="0" i="0" u="none" strike="noStrike" kern="100" cap="none" spc="0" normalizeH="0" baseline="0" noProof="0">
                <a:ln>
                  <a:noFill/>
                </a:ln>
                <a:solidFill>
                  <a:srgbClr val="EC4A27">
                    <a:alpha val="99000"/>
                  </a:srgbClr>
                </a:solidFill>
                <a:effectLst/>
                <a:uLnTx/>
                <a:uFillTx/>
                <a:latin typeface="Segoe Sans Display"/>
                <a:ea typeface="+mn-ea"/>
                <a:cs typeface="Segoe Sans Display" pitchFamily="2" charset="0"/>
              </a:rPr>
              <a:t>/Text</a:t>
            </a:r>
          </a:p>
          <a:p>
            <a:pPr marL="190500" marR="0" lvl="0" indent="-190500" algn="l" defTabSz="1018824" rtl="0" eaLnBrk="1" fontAlgn="auto" latinLnBrk="0" hangingPunct="1">
              <a:lnSpc>
                <a:spcPts val="1700"/>
              </a:lnSpc>
              <a:spcBef>
                <a:spcPts val="0"/>
              </a:spcBef>
              <a:spcAft>
                <a:spcPts val="800"/>
              </a:spcAft>
              <a:buClrTx/>
              <a:buSzPct val="100000"/>
              <a:buFont typeface="Arial" panose="020B0604020202020204" pitchFamily="34" charset="0"/>
              <a:buChar char="•"/>
              <a:tabLst/>
              <a:defRPr/>
            </a:pPr>
            <a:r>
              <a:rPr kumimoji="0" lang="en-US" sz="1100" b="0" i="0" u="none" strike="noStrike" kern="100" cap="none" spc="0" normalizeH="0" baseline="0" noProof="0">
                <a:ln>
                  <a:noFill/>
                </a:ln>
                <a:solidFill>
                  <a:srgbClr val="091F2C">
                    <a:alpha val="99000"/>
                  </a:srgbClr>
                </a:solidFill>
                <a:effectLst/>
                <a:uLnTx/>
                <a:uFillTx/>
                <a:latin typeface="Segoe Sans Display Semibold"/>
                <a:ea typeface="+mn-ea"/>
                <a:cs typeface="Segoe Sans Display" pitchFamily="2" charset="0"/>
              </a:rPr>
              <a:t>Responsible Outputs </a:t>
            </a:r>
            <a:r>
              <a:rPr kumimoji="0" lang="en-US" sz="1100" b="0" i="0" u="none" strike="noStrike" kern="100" cap="none" spc="0" normalizeH="0" baseline="0" noProof="0">
                <a:ln>
                  <a:noFill/>
                </a:ln>
                <a:solidFill>
                  <a:srgbClr val="091F2C">
                    <a:alpha val="99000"/>
                  </a:srgbClr>
                </a:solidFill>
                <a:effectLst/>
                <a:uLnTx/>
                <a:uFillTx/>
                <a:latin typeface="Segoe Sans Display"/>
                <a:ea typeface="+mn-ea"/>
                <a:cs typeface="Segoe Sans Display" pitchFamily="2" charset="0"/>
              </a:rPr>
              <a:t>– Always review </a:t>
            </a:r>
            <a:br>
              <a:rPr kumimoji="0" lang="en-US" sz="1100" b="0" i="0" u="none" strike="noStrike" kern="100" cap="none" spc="0" normalizeH="0" baseline="0" noProof="0">
                <a:ln>
                  <a:noFill/>
                </a:ln>
                <a:solidFill>
                  <a:srgbClr val="091F2C">
                    <a:alpha val="99000"/>
                  </a:srgbClr>
                </a:solidFill>
                <a:effectLst/>
                <a:uLnTx/>
                <a:uFillTx/>
                <a:latin typeface="Segoe Sans Display"/>
                <a:ea typeface="+mn-ea"/>
                <a:cs typeface="Segoe Sans Display" pitchFamily="2" charset="0"/>
              </a:rPr>
            </a:br>
            <a:r>
              <a:rPr kumimoji="0" lang="en-US" sz="1100" b="0" i="0" u="none" strike="noStrike" kern="100" cap="none" spc="0" normalizeH="0" baseline="0" noProof="0">
                <a:ln>
                  <a:noFill/>
                </a:ln>
                <a:solidFill>
                  <a:srgbClr val="091F2C">
                    <a:alpha val="99000"/>
                  </a:srgbClr>
                </a:solidFill>
                <a:effectLst/>
                <a:uLnTx/>
                <a:uFillTx/>
                <a:latin typeface="Segoe Sans Display"/>
                <a:ea typeface="+mn-ea"/>
                <a:cs typeface="Segoe Sans Display" pitchFamily="2" charset="0"/>
              </a:rPr>
              <a:t>AI-generated content for accuracy, bias, and relevance and verify information with trusted sources.</a:t>
            </a:r>
          </a:p>
          <a:p>
            <a:pPr marL="190500" marR="0" lvl="0" indent="-190500" algn="l" defTabSz="1018824" rtl="0" eaLnBrk="1" fontAlgn="auto" latinLnBrk="0" hangingPunct="1">
              <a:lnSpc>
                <a:spcPts val="1700"/>
              </a:lnSpc>
              <a:spcBef>
                <a:spcPts val="0"/>
              </a:spcBef>
              <a:spcAft>
                <a:spcPts val="800"/>
              </a:spcAft>
              <a:buClrTx/>
              <a:buSzPct val="100000"/>
              <a:buFont typeface="Arial" panose="020B0604020202020204" pitchFamily="34" charset="0"/>
              <a:buChar char="•"/>
              <a:tabLst/>
              <a:defRPr/>
            </a:pPr>
            <a:r>
              <a:rPr kumimoji="0" lang="en-US" sz="1100" b="0" i="0" u="none" strike="noStrike" kern="100" cap="none" spc="0" normalizeH="0" baseline="0" noProof="0">
                <a:ln>
                  <a:noFill/>
                </a:ln>
                <a:solidFill>
                  <a:srgbClr val="091F2C">
                    <a:alpha val="99000"/>
                  </a:srgbClr>
                </a:solidFill>
                <a:effectLst/>
                <a:uLnTx/>
                <a:uFillTx/>
                <a:latin typeface="Segoe Sans Display Semibold"/>
                <a:ea typeface="+mn-ea"/>
                <a:cs typeface="Segoe Sans Display" pitchFamily="2" charset="0"/>
              </a:rPr>
              <a:t>Share Prompts &amp; Tips </a:t>
            </a:r>
            <a:r>
              <a:rPr kumimoji="0" lang="en-US" sz="1100" b="0" i="0" u="none" strike="noStrike" kern="100" cap="none" spc="0" normalizeH="0" baseline="0" noProof="0">
                <a:ln>
                  <a:noFill/>
                </a:ln>
                <a:solidFill>
                  <a:srgbClr val="091F2C">
                    <a:alpha val="99000"/>
                  </a:srgbClr>
                </a:solidFill>
                <a:effectLst/>
                <a:uLnTx/>
                <a:uFillTx/>
                <a:latin typeface="Segoe Sans Display"/>
                <a:ea typeface="+mn-ea"/>
                <a:cs typeface="Segoe Sans Display" pitchFamily="2" charset="0"/>
              </a:rPr>
              <a:t>– Post your favorite Copilot prompts and helpful tricks to boost team productivity and success.</a:t>
            </a:r>
          </a:p>
          <a:p>
            <a:pPr marL="190500" marR="0" lvl="0" indent="-190500" algn="l" defTabSz="1018824" rtl="0" eaLnBrk="1" fontAlgn="auto" latinLnBrk="0" hangingPunct="1">
              <a:lnSpc>
                <a:spcPts val="1700"/>
              </a:lnSpc>
              <a:spcBef>
                <a:spcPts val="0"/>
              </a:spcBef>
              <a:spcAft>
                <a:spcPts val="800"/>
              </a:spcAft>
              <a:buClrTx/>
              <a:buSzPct val="100000"/>
              <a:buFont typeface="Arial" panose="020B0604020202020204" pitchFamily="34" charset="0"/>
              <a:buChar char="•"/>
              <a:tabLst/>
              <a:defRPr/>
            </a:pPr>
            <a:r>
              <a:rPr kumimoji="0" lang="en-US" sz="1100" b="0" i="0" u="none" strike="noStrike" kern="100" cap="none" spc="0" normalizeH="0" baseline="0" noProof="0">
                <a:ln>
                  <a:noFill/>
                </a:ln>
                <a:solidFill>
                  <a:srgbClr val="091F2C">
                    <a:alpha val="99000"/>
                  </a:srgbClr>
                </a:solidFill>
                <a:effectLst/>
                <a:uLnTx/>
                <a:uFillTx/>
                <a:latin typeface="Segoe Sans Display Semibold"/>
                <a:ea typeface="+mn-ea"/>
                <a:cs typeface="Segoe Sans Display" pitchFamily="2" charset="0"/>
              </a:rPr>
              <a:t>Give Feedback </a:t>
            </a:r>
            <a:r>
              <a:rPr kumimoji="0" lang="en-US" sz="1100" b="0" i="0" u="none" strike="noStrike" kern="100" cap="none" spc="0" normalizeH="0" baseline="0" noProof="0">
                <a:ln>
                  <a:noFill/>
                </a:ln>
                <a:solidFill>
                  <a:srgbClr val="091F2C">
                    <a:alpha val="99000"/>
                  </a:srgbClr>
                </a:solidFill>
                <a:effectLst/>
                <a:uLnTx/>
                <a:uFillTx/>
                <a:latin typeface="Segoe Sans Display"/>
                <a:ea typeface="+mn-ea"/>
                <a:cs typeface="Segoe Sans Display" pitchFamily="2" charset="0"/>
              </a:rPr>
              <a:t>– Use Copilot’s built-in tools or reach out to your admin to share feedback and help improve your experience.</a:t>
            </a:r>
          </a:p>
        </p:txBody>
      </p:sp>
    </p:spTree>
    <p:extLst>
      <p:ext uri="{BB962C8B-B14F-4D97-AF65-F5344CB8AC3E}">
        <p14:creationId xmlns:p14="http://schemas.microsoft.com/office/powerpoint/2010/main" val="5723153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B35EC-C414-6F71-CF1C-FCCF71E32B8A}"/>
            </a:ext>
          </a:extLst>
        </p:cNvPr>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24881F58-E799-3197-0A53-D852EB0865B1}"/>
              </a:ext>
              <a:ext uri="{C183D7F6-B498-43B3-948B-1728B52AA6E4}">
                <adec:decorative xmlns:adec="http://schemas.microsoft.com/office/drawing/2017/decorative" val="1"/>
              </a:ext>
            </a:extLst>
          </p:cNvPr>
          <p:cNvSpPr>
            <a:spLocks/>
          </p:cNvSpPr>
          <p:nvPr/>
        </p:nvSpPr>
        <p:spPr bwMode="auto">
          <a:xfrm>
            <a:off x="507998" y="3880066"/>
            <a:ext cx="6756399" cy="5349313"/>
          </a:xfrm>
          <a:prstGeom prst="roundRect">
            <a:avLst>
              <a:gd name="adj" fmla="val 2541"/>
            </a:avLst>
          </a:pr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5" name="object 4">
            <a:extLst>
              <a:ext uri="{FF2B5EF4-FFF2-40B4-BE49-F238E27FC236}">
                <a16:creationId xmlns:a16="http://schemas.microsoft.com/office/drawing/2014/main" id="{DC0FA65C-BCF6-E103-D176-9D96532B53F6}"/>
              </a:ext>
              <a:ext uri="{C183D7F6-B498-43B3-948B-1728B52AA6E4}">
                <adec:decorative xmlns:adec="http://schemas.microsoft.com/office/drawing/2017/decorative" val="1"/>
              </a:ext>
            </a:extLst>
          </p:cNvPr>
          <p:cNvPicPr/>
          <p:nvPr/>
        </p:nvPicPr>
        <p:blipFill rotWithShape="1">
          <a:blip r:embed="rId3" cstate="print"/>
          <a:srcRect l="19670" r="19670"/>
          <a:stretch>
            <a:fillRect/>
          </a:stretch>
        </p:blipFill>
        <p:spPr>
          <a:xfrm rot="5400000">
            <a:off x="3850482" y="6136484"/>
            <a:ext cx="71436" cy="7772400"/>
          </a:xfrm>
          <a:prstGeom prst="rect">
            <a:avLst/>
          </a:prstGeom>
        </p:spPr>
      </p:pic>
      <p:sp>
        <p:nvSpPr>
          <p:cNvPr id="27" name="Rectangle 26">
            <a:extLst>
              <a:ext uri="{FF2B5EF4-FFF2-40B4-BE49-F238E27FC236}">
                <a16:creationId xmlns:a16="http://schemas.microsoft.com/office/drawing/2014/main" id="{86607ECA-0E35-1BA2-9569-5B10AFA10849}"/>
              </a:ext>
              <a:ext uri="{C183D7F6-B498-43B3-948B-1728B52AA6E4}">
                <adec:decorative xmlns:adec="http://schemas.microsoft.com/office/drawing/2017/decorative" val="1"/>
              </a:ext>
            </a:extLst>
          </p:cNvPr>
          <p:cNvSpPr>
            <a:spLocks/>
          </p:cNvSpPr>
          <p:nvPr/>
        </p:nvSpPr>
        <p:spPr bwMode="auto">
          <a:xfrm>
            <a:off x="0" y="2066925"/>
            <a:ext cx="7772400" cy="1199542"/>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1" name="Graphic 5">
            <a:extLst>
              <a:ext uri="{FF2B5EF4-FFF2-40B4-BE49-F238E27FC236}">
                <a16:creationId xmlns:a16="http://schemas.microsoft.com/office/drawing/2014/main" id="{5BDF6993-978A-F98A-281F-457171990A81}"/>
              </a:ext>
              <a:ext uri="{C183D7F6-B498-43B3-948B-1728B52AA6E4}">
                <adec:decorative xmlns:adec="http://schemas.microsoft.com/office/drawing/2017/decorative" val="1"/>
              </a:ext>
            </a:extLst>
          </p:cNvPr>
          <p:cNvSpPr>
            <a:spLocks/>
          </p:cNvSpPr>
          <p:nvPr/>
        </p:nvSpPr>
        <p:spPr>
          <a:xfrm>
            <a:off x="543716" y="2221541"/>
            <a:ext cx="287344" cy="287340"/>
          </a:xfrm>
          <a:custGeom>
            <a:avLst/>
            <a:gdLst>
              <a:gd name="csX0" fmla="*/ 188408 w 190501"/>
              <a:gd name="csY0" fmla="*/ 45534 h 190500"/>
              <a:gd name="csX1" fmla="*/ 189957 w 190501"/>
              <a:gd name="csY1" fmla="*/ 37748 h 190500"/>
              <a:gd name="csX2" fmla="*/ 183357 w 190501"/>
              <a:gd name="csY2" fmla="*/ 33338 h 190500"/>
              <a:gd name="csX3" fmla="*/ 157162 w 190501"/>
              <a:gd name="csY3" fmla="*/ 33338 h 190500"/>
              <a:gd name="csX4" fmla="*/ 157162 w 190501"/>
              <a:gd name="csY4" fmla="*/ 7144 h 190500"/>
              <a:gd name="csX5" fmla="*/ 152751 w 190501"/>
              <a:gd name="csY5" fmla="*/ 544 h 190500"/>
              <a:gd name="csX6" fmla="*/ 144967 w 190501"/>
              <a:gd name="csY6" fmla="*/ 2093 h 190500"/>
              <a:gd name="csX7" fmla="*/ 121155 w 190501"/>
              <a:gd name="csY7" fmla="*/ 25906 h 190500"/>
              <a:gd name="csX8" fmla="*/ 119063 w 190501"/>
              <a:gd name="csY8" fmla="*/ 30957 h 190500"/>
              <a:gd name="csX9" fmla="*/ 119063 w 190501"/>
              <a:gd name="csY9" fmla="*/ 57967 h 190500"/>
              <a:gd name="csX10" fmla="*/ 100185 w 190501"/>
              <a:gd name="csY10" fmla="*/ 76846 h 190500"/>
              <a:gd name="csX11" fmla="*/ 95250 w 190501"/>
              <a:gd name="csY11" fmla="*/ 76201 h 190500"/>
              <a:gd name="csX12" fmla="*/ 76200 w 190501"/>
              <a:gd name="csY12" fmla="*/ 95251 h 190500"/>
              <a:gd name="csX13" fmla="*/ 95250 w 190501"/>
              <a:gd name="csY13" fmla="*/ 114301 h 190500"/>
              <a:gd name="csX14" fmla="*/ 114300 w 190501"/>
              <a:gd name="csY14" fmla="*/ 95251 h 190500"/>
              <a:gd name="csX15" fmla="*/ 113655 w 190501"/>
              <a:gd name="csY15" fmla="*/ 90316 h 190500"/>
              <a:gd name="csX16" fmla="*/ 132533 w 190501"/>
              <a:gd name="csY16" fmla="*/ 71438 h 190500"/>
              <a:gd name="csX17" fmla="*/ 159545 w 190501"/>
              <a:gd name="csY17" fmla="*/ 71438 h 190500"/>
              <a:gd name="csX18" fmla="*/ 164596 w 190501"/>
              <a:gd name="csY18" fmla="*/ 69346 h 190500"/>
              <a:gd name="csX19" fmla="*/ 188408 w 190501"/>
              <a:gd name="csY19" fmla="*/ 45534 h 190500"/>
              <a:gd name="csX20" fmla="*/ 95250 w 190501"/>
              <a:gd name="csY20" fmla="*/ 1 h 190500"/>
              <a:gd name="csX21" fmla="*/ 127860 w 190501"/>
              <a:gd name="csY21" fmla="*/ 5729 h 190500"/>
              <a:gd name="csX22" fmla="*/ 114419 w 190501"/>
              <a:gd name="csY22" fmla="*/ 19170 h 190500"/>
              <a:gd name="csX23" fmla="*/ 112781 w 190501"/>
              <a:gd name="csY23" fmla="*/ 21077 h 190500"/>
              <a:gd name="csX24" fmla="*/ 95250 w 190501"/>
              <a:gd name="csY24" fmla="*/ 19051 h 190500"/>
              <a:gd name="csX25" fmla="*/ 19050 w 190501"/>
              <a:gd name="csY25" fmla="*/ 95251 h 190500"/>
              <a:gd name="csX26" fmla="*/ 95250 w 190501"/>
              <a:gd name="csY26" fmla="*/ 171451 h 190500"/>
              <a:gd name="csX27" fmla="*/ 171450 w 190501"/>
              <a:gd name="csY27" fmla="*/ 95251 h 190500"/>
              <a:gd name="csX28" fmla="*/ 169424 w 190501"/>
              <a:gd name="csY28" fmla="*/ 77720 h 190500"/>
              <a:gd name="csX29" fmla="*/ 171331 w 190501"/>
              <a:gd name="csY29" fmla="*/ 76081 h 190500"/>
              <a:gd name="csX30" fmla="*/ 184772 w 190501"/>
              <a:gd name="csY30" fmla="*/ 62641 h 190500"/>
              <a:gd name="csX31" fmla="*/ 190500 w 190501"/>
              <a:gd name="csY31" fmla="*/ 95251 h 190500"/>
              <a:gd name="csX32" fmla="*/ 95250 w 190501"/>
              <a:gd name="csY32" fmla="*/ 190501 h 190500"/>
              <a:gd name="csX33" fmla="*/ 0 w 190501"/>
              <a:gd name="csY33" fmla="*/ 95251 h 190500"/>
              <a:gd name="csX34" fmla="*/ 95250 w 190501"/>
              <a:gd name="csY34" fmla="*/ 1 h 190500"/>
              <a:gd name="csX35" fmla="*/ 95250 w 190501"/>
              <a:gd name="csY35" fmla="*/ 38101 h 190500"/>
              <a:gd name="csX36" fmla="*/ 109538 w 190501"/>
              <a:gd name="csY36" fmla="*/ 39901 h 190500"/>
              <a:gd name="csX37" fmla="*/ 109538 w 190501"/>
              <a:gd name="csY37" fmla="*/ 54021 h 190500"/>
              <a:gd name="csX38" fmla="*/ 105592 w 190501"/>
              <a:gd name="csY38" fmla="*/ 57968 h 190500"/>
              <a:gd name="csX39" fmla="*/ 105131 w 190501"/>
              <a:gd name="csY39" fmla="*/ 58444 h 190500"/>
              <a:gd name="csX40" fmla="*/ 95250 w 190501"/>
              <a:gd name="csY40" fmla="*/ 57151 h 190500"/>
              <a:gd name="csX41" fmla="*/ 57150 w 190501"/>
              <a:gd name="csY41" fmla="*/ 95251 h 190500"/>
              <a:gd name="csX42" fmla="*/ 95250 w 190501"/>
              <a:gd name="csY42" fmla="*/ 133351 h 190500"/>
              <a:gd name="csX43" fmla="*/ 133350 w 190501"/>
              <a:gd name="csY43" fmla="*/ 95251 h 190500"/>
              <a:gd name="csX44" fmla="*/ 132057 w 190501"/>
              <a:gd name="csY44" fmla="*/ 85369 h 190500"/>
              <a:gd name="csX45" fmla="*/ 132533 w 190501"/>
              <a:gd name="csY45" fmla="*/ 84909 h 190500"/>
              <a:gd name="csX46" fmla="*/ 136478 w 190501"/>
              <a:gd name="csY46" fmla="*/ 80963 h 190500"/>
              <a:gd name="csX47" fmla="*/ 150600 w 190501"/>
              <a:gd name="csY47" fmla="*/ 80963 h 190500"/>
              <a:gd name="csX48" fmla="*/ 152400 w 190501"/>
              <a:gd name="csY48" fmla="*/ 95251 h 190500"/>
              <a:gd name="csX49" fmla="*/ 95250 w 190501"/>
              <a:gd name="csY49" fmla="*/ 152401 h 190500"/>
              <a:gd name="csX50" fmla="*/ 38100 w 190501"/>
              <a:gd name="csY50" fmla="*/ 95251 h 190500"/>
              <a:gd name="csX51" fmla="*/ 95250 w 190501"/>
              <a:gd name="csY51" fmla="*/ 38101 h 190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90501" h="190500">
                <a:moveTo>
                  <a:pt x="188408" y="45534"/>
                </a:moveTo>
                <a:cubicBezTo>
                  <a:pt x="190452" y="43491"/>
                  <a:pt x="191063" y="40418"/>
                  <a:pt x="189957" y="37748"/>
                </a:cubicBezTo>
                <a:cubicBezTo>
                  <a:pt x="188852" y="35079"/>
                  <a:pt x="186247" y="33338"/>
                  <a:pt x="183357" y="33338"/>
                </a:cubicBezTo>
                <a:lnTo>
                  <a:pt x="157162" y="33338"/>
                </a:lnTo>
                <a:lnTo>
                  <a:pt x="157162" y="7144"/>
                </a:lnTo>
                <a:cubicBezTo>
                  <a:pt x="157162" y="4255"/>
                  <a:pt x="155421" y="1650"/>
                  <a:pt x="152751" y="544"/>
                </a:cubicBezTo>
                <a:cubicBezTo>
                  <a:pt x="150083" y="-562"/>
                  <a:pt x="147010" y="50"/>
                  <a:pt x="144967" y="2093"/>
                </a:cubicBezTo>
                <a:lnTo>
                  <a:pt x="121155" y="25906"/>
                </a:lnTo>
                <a:cubicBezTo>
                  <a:pt x="119815" y="27246"/>
                  <a:pt x="119063" y="29063"/>
                  <a:pt x="119063" y="30957"/>
                </a:cubicBezTo>
                <a:lnTo>
                  <a:pt x="119063" y="57967"/>
                </a:lnTo>
                <a:lnTo>
                  <a:pt x="100185" y="76846"/>
                </a:lnTo>
                <a:cubicBezTo>
                  <a:pt x="98610" y="76425"/>
                  <a:pt x="96957" y="76201"/>
                  <a:pt x="95250" y="76201"/>
                </a:cubicBezTo>
                <a:cubicBezTo>
                  <a:pt x="84729" y="76201"/>
                  <a:pt x="76200" y="84730"/>
                  <a:pt x="76200" y="95251"/>
                </a:cubicBezTo>
                <a:cubicBezTo>
                  <a:pt x="76200" y="105771"/>
                  <a:pt x="84729" y="114301"/>
                  <a:pt x="95250" y="114301"/>
                </a:cubicBezTo>
                <a:cubicBezTo>
                  <a:pt x="105771" y="114301"/>
                  <a:pt x="114300" y="105771"/>
                  <a:pt x="114300" y="95251"/>
                </a:cubicBezTo>
                <a:cubicBezTo>
                  <a:pt x="114300" y="93544"/>
                  <a:pt x="114075" y="91891"/>
                  <a:pt x="113655" y="90316"/>
                </a:cubicBezTo>
                <a:lnTo>
                  <a:pt x="132533" y="71438"/>
                </a:lnTo>
                <a:lnTo>
                  <a:pt x="159545" y="71438"/>
                </a:lnTo>
                <a:cubicBezTo>
                  <a:pt x="161439" y="71438"/>
                  <a:pt x="163256" y="70686"/>
                  <a:pt x="164596" y="69346"/>
                </a:cubicBezTo>
                <a:lnTo>
                  <a:pt x="188408" y="45534"/>
                </a:lnTo>
                <a:close/>
                <a:moveTo>
                  <a:pt x="95250" y="1"/>
                </a:moveTo>
                <a:cubicBezTo>
                  <a:pt x="106705" y="1"/>
                  <a:pt x="117687" y="2023"/>
                  <a:pt x="127860" y="5729"/>
                </a:cubicBezTo>
                <a:lnTo>
                  <a:pt x="114419" y="19170"/>
                </a:lnTo>
                <a:cubicBezTo>
                  <a:pt x="113823" y="19767"/>
                  <a:pt x="113275" y="20405"/>
                  <a:pt x="112781" y="21077"/>
                </a:cubicBezTo>
                <a:cubicBezTo>
                  <a:pt x="107152" y="19752"/>
                  <a:pt x="101283" y="19051"/>
                  <a:pt x="95250" y="19051"/>
                </a:cubicBezTo>
                <a:cubicBezTo>
                  <a:pt x="53166" y="19051"/>
                  <a:pt x="19050" y="53166"/>
                  <a:pt x="19050" y="95251"/>
                </a:cubicBezTo>
                <a:cubicBezTo>
                  <a:pt x="19050" y="137334"/>
                  <a:pt x="53166" y="171451"/>
                  <a:pt x="95250" y="171451"/>
                </a:cubicBezTo>
                <a:cubicBezTo>
                  <a:pt x="137334" y="171451"/>
                  <a:pt x="171450" y="137334"/>
                  <a:pt x="171450" y="95251"/>
                </a:cubicBezTo>
                <a:cubicBezTo>
                  <a:pt x="171450" y="89218"/>
                  <a:pt x="170749" y="83348"/>
                  <a:pt x="169424" y="77720"/>
                </a:cubicBezTo>
                <a:cubicBezTo>
                  <a:pt x="170096" y="77226"/>
                  <a:pt x="170734" y="76678"/>
                  <a:pt x="171331" y="76081"/>
                </a:cubicBezTo>
                <a:lnTo>
                  <a:pt x="184772" y="62641"/>
                </a:lnTo>
                <a:cubicBezTo>
                  <a:pt x="188478" y="72813"/>
                  <a:pt x="190500" y="83796"/>
                  <a:pt x="190500" y="95251"/>
                </a:cubicBezTo>
                <a:cubicBezTo>
                  <a:pt x="190500" y="147856"/>
                  <a:pt x="147855" y="190501"/>
                  <a:pt x="95250" y="190501"/>
                </a:cubicBezTo>
                <a:cubicBezTo>
                  <a:pt x="42645" y="190501"/>
                  <a:pt x="0" y="147856"/>
                  <a:pt x="0" y="95251"/>
                </a:cubicBezTo>
                <a:cubicBezTo>
                  <a:pt x="0" y="42645"/>
                  <a:pt x="42645" y="1"/>
                  <a:pt x="95250" y="1"/>
                </a:cubicBezTo>
                <a:close/>
                <a:moveTo>
                  <a:pt x="95250" y="38101"/>
                </a:moveTo>
                <a:cubicBezTo>
                  <a:pt x="100184" y="38101"/>
                  <a:pt x="104971" y="38726"/>
                  <a:pt x="109538" y="39901"/>
                </a:cubicBezTo>
                <a:lnTo>
                  <a:pt x="109538" y="54021"/>
                </a:lnTo>
                <a:lnTo>
                  <a:pt x="105592" y="57968"/>
                </a:lnTo>
                <a:cubicBezTo>
                  <a:pt x="105435" y="58125"/>
                  <a:pt x="105282" y="58284"/>
                  <a:pt x="105131" y="58444"/>
                </a:cubicBezTo>
                <a:cubicBezTo>
                  <a:pt x="101980" y="57601"/>
                  <a:pt x="98668" y="57151"/>
                  <a:pt x="95250" y="57151"/>
                </a:cubicBezTo>
                <a:cubicBezTo>
                  <a:pt x="74208" y="57151"/>
                  <a:pt x="57150" y="74208"/>
                  <a:pt x="57150" y="95251"/>
                </a:cubicBezTo>
                <a:cubicBezTo>
                  <a:pt x="57150" y="116293"/>
                  <a:pt x="74208" y="133351"/>
                  <a:pt x="95250" y="133351"/>
                </a:cubicBezTo>
                <a:cubicBezTo>
                  <a:pt x="116292" y="133351"/>
                  <a:pt x="133350" y="116293"/>
                  <a:pt x="133350" y="95251"/>
                </a:cubicBezTo>
                <a:cubicBezTo>
                  <a:pt x="133350" y="91833"/>
                  <a:pt x="132900" y="88521"/>
                  <a:pt x="132057" y="85369"/>
                </a:cubicBezTo>
                <a:cubicBezTo>
                  <a:pt x="132217" y="85219"/>
                  <a:pt x="132376" y="85065"/>
                  <a:pt x="132533" y="84909"/>
                </a:cubicBezTo>
                <a:lnTo>
                  <a:pt x="136478" y="80963"/>
                </a:lnTo>
                <a:lnTo>
                  <a:pt x="150600" y="80963"/>
                </a:lnTo>
                <a:cubicBezTo>
                  <a:pt x="151775" y="85530"/>
                  <a:pt x="152400" y="90317"/>
                  <a:pt x="152400" y="95251"/>
                </a:cubicBezTo>
                <a:cubicBezTo>
                  <a:pt x="152400" y="126814"/>
                  <a:pt x="126813" y="152401"/>
                  <a:pt x="95250" y="152401"/>
                </a:cubicBezTo>
                <a:cubicBezTo>
                  <a:pt x="63687" y="152401"/>
                  <a:pt x="38100" y="126814"/>
                  <a:pt x="38100" y="95251"/>
                </a:cubicBezTo>
                <a:cubicBezTo>
                  <a:pt x="38100" y="63687"/>
                  <a:pt x="63687" y="38101"/>
                  <a:pt x="95250" y="38101"/>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cxnSp>
        <p:nvCxnSpPr>
          <p:cNvPr id="32" name="Straight Connector 31">
            <a:extLst>
              <a:ext uri="{FF2B5EF4-FFF2-40B4-BE49-F238E27FC236}">
                <a16:creationId xmlns:a16="http://schemas.microsoft.com/office/drawing/2014/main" id="{44C8308A-17D9-5781-0B41-3970996D4EBE}"/>
              </a:ext>
              <a:ext uri="{C183D7F6-B498-43B3-948B-1728B52AA6E4}">
                <adec:decorative xmlns:adec="http://schemas.microsoft.com/office/drawing/2017/decorative" val="1"/>
              </a:ext>
            </a:extLst>
          </p:cNvPr>
          <p:cNvCxnSpPr>
            <a:cxnSpLocks/>
          </p:cNvCxnSpPr>
          <p:nvPr/>
        </p:nvCxnSpPr>
        <p:spPr>
          <a:xfrm>
            <a:off x="1000125" y="2666697"/>
            <a:ext cx="6264276" cy="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3" name="Graphic 15">
            <a:extLst>
              <a:ext uri="{FF2B5EF4-FFF2-40B4-BE49-F238E27FC236}">
                <a16:creationId xmlns:a16="http://schemas.microsoft.com/office/drawing/2014/main" id="{00E5B8E6-3080-3FA5-36EF-FA1BF9820A72}"/>
              </a:ext>
              <a:ext uri="{C183D7F6-B498-43B3-948B-1728B52AA6E4}">
                <adec:decorative xmlns:adec="http://schemas.microsoft.com/office/drawing/2017/decorative" val="1"/>
              </a:ext>
            </a:extLst>
          </p:cNvPr>
          <p:cNvSpPr>
            <a:spLocks/>
          </p:cNvSpPr>
          <p:nvPr/>
        </p:nvSpPr>
        <p:spPr>
          <a:xfrm>
            <a:off x="538187" y="2841363"/>
            <a:ext cx="298402" cy="253640"/>
          </a:xfrm>
          <a:custGeom>
            <a:avLst/>
            <a:gdLst>
              <a:gd name="csX0" fmla="*/ 147926 w 190499"/>
              <a:gd name="csY0" fmla="*/ 2092 h 161924"/>
              <a:gd name="csX1" fmla="*/ 137824 w 190499"/>
              <a:gd name="csY1" fmla="*/ 2092 h 161924"/>
              <a:gd name="csX2" fmla="*/ 137824 w 190499"/>
              <a:gd name="csY2" fmla="*/ 12195 h 161924"/>
              <a:gd name="csX3" fmla="*/ 166109 w 190499"/>
              <a:gd name="csY3" fmla="*/ 40481 h 161924"/>
              <a:gd name="csX4" fmla="*/ 119063 w 190499"/>
              <a:gd name="csY4" fmla="*/ 40481 h 161924"/>
              <a:gd name="csX5" fmla="*/ 88106 w 190499"/>
              <a:gd name="csY5" fmla="*/ 71437 h 161924"/>
              <a:gd name="csX6" fmla="*/ 88106 w 190499"/>
              <a:gd name="csY6" fmla="*/ 100012 h 161924"/>
              <a:gd name="csX7" fmla="*/ 75437 w 190499"/>
              <a:gd name="csY7" fmla="*/ 116198 h 161924"/>
              <a:gd name="csX8" fmla="*/ 38100 w 190499"/>
              <a:gd name="csY8" fmla="*/ 85725 h 161924"/>
              <a:gd name="csX9" fmla="*/ 0 w 190499"/>
              <a:gd name="csY9" fmla="*/ 123825 h 161924"/>
              <a:gd name="csX10" fmla="*/ 38100 w 190499"/>
              <a:gd name="csY10" fmla="*/ 161925 h 161924"/>
              <a:gd name="csX11" fmla="*/ 75582 w 190499"/>
              <a:gd name="csY11" fmla="*/ 130693 h 161924"/>
              <a:gd name="csX12" fmla="*/ 102394 w 190499"/>
              <a:gd name="csY12" fmla="*/ 100012 h 161924"/>
              <a:gd name="csX13" fmla="*/ 102394 w 190499"/>
              <a:gd name="csY13" fmla="*/ 71437 h 161924"/>
              <a:gd name="csX14" fmla="*/ 119063 w 190499"/>
              <a:gd name="csY14" fmla="*/ 54769 h 161924"/>
              <a:gd name="csX15" fmla="*/ 166109 w 190499"/>
              <a:gd name="csY15" fmla="*/ 54769 h 161924"/>
              <a:gd name="csX16" fmla="*/ 137824 w 190499"/>
              <a:gd name="csY16" fmla="*/ 83055 h 161924"/>
              <a:gd name="csX17" fmla="*/ 137824 w 190499"/>
              <a:gd name="csY17" fmla="*/ 93157 h 161924"/>
              <a:gd name="csX18" fmla="*/ 147926 w 190499"/>
              <a:gd name="csY18" fmla="*/ 93157 h 161924"/>
              <a:gd name="csX19" fmla="*/ 188407 w 190499"/>
              <a:gd name="csY19" fmla="*/ 52676 h 161924"/>
              <a:gd name="csX20" fmla="*/ 188407 w 190499"/>
              <a:gd name="csY20" fmla="*/ 42574 h 161924"/>
              <a:gd name="csX21" fmla="*/ 147926 w 190499"/>
              <a:gd name="csY21" fmla="*/ 2092 h 161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90499" h="161924">
                <a:moveTo>
                  <a:pt x="147926" y="2092"/>
                </a:moveTo>
                <a:cubicBezTo>
                  <a:pt x="145136" y="-697"/>
                  <a:pt x="140614" y="-697"/>
                  <a:pt x="137824" y="2092"/>
                </a:cubicBezTo>
                <a:cubicBezTo>
                  <a:pt x="135034" y="4882"/>
                  <a:pt x="135034" y="9405"/>
                  <a:pt x="137824" y="12195"/>
                </a:cubicBezTo>
                <a:lnTo>
                  <a:pt x="166109" y="40481"/>
                </a:lnTo>
                <a:lnTo>
                  <a:pt x="119063" y="40481"/>
                </a:lnTo>
                <a:cubicBezTo>
                  <a:pt x="101966" y="40481"/>
                  <a:pt x="88106" y="54341"/>
                  <a:pt x="88106" y="71437"/>
                </a:cubicBezTo>
                <a:lnTo>
                  <a:pt x="88106" y="100012"/>
                </a:lnTo>
                <a:cubicBezTo>
                  <a:pt x="88106" y="107840"/>
                  <a:pt x="82711" y="114408"/>
                  <a:pt x="75437" y="116198"/>
                </a:cubicBezTo>
                <a:cubicBezTo>
                  <a:pt x="71904" y="98811"/>
                  <a:pt x="56530" y="85725"/>
                  <a:pt x="38100" y="85725"/>
                </a:cubicBezTo>
                <a:cubicBezTo>
                  <a:pt x="17058" y="85725"/>
                  <a:pt x="0" y="102783"/>
                  <a:pt x="0" y="123825"/>
                </a:cubicBezTo>
                <a:cubicBezTo>
                  <a:pt x="0" y="144867"/>
                  <a:pt x="17058" y="161925"/>
                  <a:pt x="38100" y="161925"/>
                </a:cubicBezTo>
                <a:cubicBezTo>
                  <a:pt x="56797" y="161925"/>
                  <a:pt x="72348" y="148458"/>
                  <a:pt x="75582" y="130693"/>
                </a:cubicBezTo>
                <a:cubicBezTo>
                  <a:pt x="90719" y="128668"/>
                  <a:pt x="102394" y="115704"/>
                  <a:pt x="102394" y="100012"/>
                </a:cubicBezTo>
                <a:lnTo>
                  <a:pt x="102394" y="71437"/>
                </a:lnTo>
                <a:cubicBezTo>
                  <a:pt x="102394" y="62232"/>
                  <a:pt x="109857" y="54769"/>
                  <a:pt x="119063" y="54769"/>
                </a:cubicBezTo>
                <a:lnTo>
                  <a:pt x="166109" y="54769"/>
                </a:lnTo>
                <a:lnTo>
                  <a:pt x="137824" y="83055"/>
                </a:lnTo>
                <a:cubicBezTo>
                  <a:pt x="135034" y="85845"/>
                  <a:pt x="135034" y="90367"/>
                  <a:pt x="137824" y="93157"/>
                </a:cubicBezTo>
                <a:cubicBezTo>
                  <a:pt x="140614" y="95947"/>
                  <a:pt x="145136" y="95947"/>
                  <a:pt x="147926" y="93157"/>
                </a:cubicBezTo>
                <a:lnTo>
                  <a:pt x="188407" y="52676"/>
                </a:lnTo>
                <a:cubicBezTo>
                  <a:pt x="191197" y="49887"/>
                  <a:pt x="191197" y="45363"/>
                  <a:pt x="188407" y="42574"/>
                </a:cubicBezTo>
                <a:lnTo>
                  <a:pt x="147926" y="2092"/>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sp>
        <p:nvSpPr>
          <p:cNvPr id="48" name="Slide Number Placeholder 5">
            <a:extLst>
              <a:ext uri="{FF2B5EF4-FFF2-40B4-BE49-F238E27FC236}">
                <a16:creationId xmlns:a16="http://schemas.microsoft.com/office/drawing/2014/main" id="{0540A2CA-751F-CCFC-D5AC-9BC8FCB7B194}"/>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2" name="Picture 1">
            <a:extLst>
              <a:ext uri="{FF2B5EF4-FFF2-40B4-BE49-F238E27FC236}">
                <a16:creationId xmlns:a16="http://schemas.microsoft.com/office/drawing/2014/main" id="{2876DEBB-03AD-D569-91B0-98FAFE3B40DE}"/>
              </a:ext>
              <a:ext uri="{C183D7F6-B498-43B3-948B-1728B52AA6E4}">
                <adec:decorative xmlns:adec="http://schemas.microsoft.com/office/drawing/2017/decorative" val="1"/>
              </a:ext>
            </a:extLst>
          </p:cNvPr>
          <p:cNvPicPr>
            <a:picLocks/>
          </p:cNvPicPr>
          <p:nvPr/>
        </p:nvPicPr>
        <p:blipFill rotWithShape="1">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3" name="Rectangle 2">
            <a:extLst>
              <a:ext uri="{FF2B5EF4-FFF2-40B4-BE49-F238E27FC236}">
                <a16:creationId xmlns:a16="http://schemas.microsoft.com/office/drawing/2014/main" id="{F8874C06-F1B6-0524-D918-BEB465494D57}"/>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 name="Rectangle: Rounded Corners 3">
            <a:hlinkClick r:id="" action="ppaction://noaction"/>
            <a:extLst>
              <a:ext uri="{FF2B5EF4-FFF2-40B4-BE49-F238E27FC236}">
                <a16:creationId xmlns:a16="http://schemas.microsoft.com/office/drawing/2014/main" id="{598380F5-78C2-623F-0580-84556D3722FC}"/>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6" name="Rectangle: Rounded Corners 5">
            <a:hlinkClick r:id="rId6" action="ppaction://hlinksldjump"/>
            <a:extLst>
              <a:ext uri="{FF2B5EF4-FFF2-40B4-BE49-F238E27FC236}">
                <a16:creationId xmlns:a16="http://schemas.microsoft.com/office/drawing/2014/main" id="{A3A24BA6-06F5-8F10-3336-3EAA660D7F5E}"/>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Scenario 1</a:t>
            </a:r>
          </a:p>
        </p:txBody>
      </p:sp>
      <p:sp>
        <p:nvSpPr>
          <p:cNvPr id="7" name="Rectangle: Rounded Corners 6">
            <a:hlinkClick r:id="" action="ppaction://noaction"/>
            <a:extLst>
              <a:ext uri="{FF2B5EF4-FFF2-40B4-BE49-F238E27FC236}">
                <a16:creationId xmlns:a16="http://schemas.microsoft.com/office/drawing/2014/main" id="{EF9CC4D7-AC07-C9A5-836B-FE3B6CADA0E5}"/>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8" name="Rectangle: Rounded Corners 7">
            <a:hlinkClick r:id="" action="ppaction://noaction"/>
            <a:extLst>
              <a:ext uri="{FF2B5EF4-FFF2-40B4-BE49-F238E27FC236}">
                <a16:creationId xmlns:a16="http://schemas.microsoft.com/office/drawing/2014/main" id="{18F2BCAE-D500-300F-737B-E1032C14BB1D}"/>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9" name="Rectangle: Rounded Corners 8">
            <a:hlinkClick r:id="" action="ppaction://noaction"/>
            <a:extLst>
              <a:ext uri="{FF2B5EF4-FFF2-40B4-BE49-F238E27FC236}">
                <a16:creationId xmlns:a16="http://schemas.microsoft.com/office/drawing/2014/main" id="{76335DFF-622B-E0B7-EAAF-A37A1202093C}"/>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10" name="Rectangle: Rounded Corners 9">
            <a:hlinkClick r:id="" action="ppaction://noaction"/>
            <a:extLst>
              <a:ext uri="{FF2B5EF4-FFF2-40B4-BE49-F238E27FC236}">
                <a16:creationId xmlns:a16="http://schemas.microsoft.com/office/drawing/2014/main" id="{DC57EB2B-E3EA-9832-89D7-F93BE87DD140}"/>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&amp; Example</a:t>
            </a:r>
          </a:p>
        </p:txBody>
      </p:sp>
      <p:sp>
        <p:nvSpPr>
          <p:cNvPr id="12" name="Rectangle: Rounded Corners 11">
            <a:hlinkClick r:id="" action="ppaction://noaction"/>
            <a:extLst>
              <a:ext uri="{FF2B5EF4-FFF2-40B4-BE49-F238E27FC236}">
                <a16:creationId xmlns:a16="http://schemas.microsoft.com/office/drawing/2014/main" id="{7ABF7E82-74CA-81C0-BA2F-8916663E8D07}"/>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11" name="Title 10">
            <a:extLst>
              <a:ext uri="{FF2B5EF4-FFF2-40B4-BE49-F238E27FC236}">
                <a16:creationId xmlns:a16="http://schemas.microsoft.com/office/drawing/2014/main" id="{42F7BAF8-5180-3C52-554F-885DBCE42392}"/>
              </a:ext>
            </a:extLst>
          </p:cNvPr>
          <p:cNvSpPr>
            <a:spLocks noGrp="1"/>
          </p:cNvSpPr>
          <p:nvPr>
            <p:ph type="title"/>
          </p:nvPr>
        </p:nvSpPr>
        <p:spPr>
          <a:xfrm>
            <a:off x="508001" y="939800"/>
            <a:ext cx="5262247" cy="861774"/>
          </a:xfrm>
        </p:spPr>
        <p:txBody>
          <a:bodyPr>
            <a:spAutoFit/>
          </a:bodyPr>
          <a:lstStyle/>
          <a:p>
            <a:r>
              <a:rPr lang="en-US"/>
              <a:t>Scenario 1: </a:t>
            </a:r>
            <a:br>
              <a:rPr lang="en-US"/>
            </a:br>
            <a:r>
              <a:rPr lang="en-US"/>
              <a:t>Customer Support and Response </a:t>
            </a:r>
          </a:p>
        </p:txBody>
      </p:sp>
      <p:sp>
        <p:nvSpPr>
          <p:cNvPr id="16" name="Content Placeholder 2">
            <a:extLst>
              <a:ext uri="{FF2B5EF4-FFF2-40B4-BE49-F238E27FC236}">
                <a16:creationId xmlns:a16="http://schemas.microsoft.com/office/drawing/2014/main" id="{5076BF53-3E42-171D-1A4B-FD01B608BC2E}"/>
              </a:ext>
            </a:extLst>
          </p:cNvPr>
          <p:cNvSpPr txBox="1">
            <a:spLocks/>
          </p:cNvSpPr>
          <p:nvPr/>
        </p:nvSpPr>
        <p:spPr>
          <a:xfrm>
            <a:off x="1000125" y="2182597"/>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a:ln>
                  <a:noFill/>
                </a:ln>
                <a:solidFill>
                  <a:srgbClr val="091F2C"/>
                </a:solidFill>
                <a:effectLst/>
                <a:uLnTx/>
                <a:uFillTx/>
                <a:latin typeface="Segoe Sans Display Semibold"/>
                <a:ea typeface="+mn-ea"/>
                <a:cs typeface="Segoe Sans Display" pitchFamily="2" charset="0"/>
              </a:rPr>
              <a:t>Goal: </a:t>
            </a:r>
            <a:r>
              <a:rPr kumimoji="0" lang="en-US" sz="1050" b="0" i="0" u="none" strike="noStrike" kern="100" cap="none" spc="0" normalizeH="0" baseline="0" noProof="0">
                <a:ln>
                  <a:noFill/>
                </a:ln>
                <a:solidFill>
                  <a:srgbClr val="091F2C"/>
                </a:solidFill>
                <a:effectLst/>
                <a:uLnTx/>
                <a:uFillTx/>
                <a:latin typeface="Segoe Sans Display"/>
                <a:ea typeface="+mn-ea"/>
                <a:cs typeface="Segoe Sans Display" pitchFamily="2" charset="0"/>
              </a:rPr>
              <a:t>Help service reps review context, summarize key information, draft customer‑ready responses, and prepare follow‑up actions using Copilot grounded in organizational data.</a:t>
            </a:r>
          </a:p>
        </p:txBody>
      </p:sp>
      <p:sp>
        <p:nvSpPr>
          <p:cNvPr id="18" name="Content Placeholder 2">
            <a:extLst>
              <a:ext uri="{FF2B5EF4-FFF2-40B4-BE49-F238E27FC236}">
                <a16:creationId xmlns:a16="http://schemas.microsoft.com/office/drawing/2014/main" id="{B41F30AE-4533-7DC8-5D56-4AC4709FF7E2}"/>
              </a:ext>
            </a:extLst>
          </p:cNvPr>
          <p:cNvSpPr txBox="1">
            <a:spLocks/>
          </p:cNvSpPr>
          <p:nvPr/>
        </p:nvSpPr>
        <p:spPr>
          <a:xfrm>
            <a:off x="1000125" y="2785569"/>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a:ln>
                  <a:noFill/>
                </a:ln>
                <a:solidFill>
                  <a:srgbClr val="091F2C"/>
                </a:solidFill>
                <a:effectLst/>
                <a:uLnTx/>
                <a:uFillTx/>
                <a:latin typeface="Segoe Sans Display Semibold"/>
                <a:ea typeface="+mn-ea"/>
                <a:cs typeface="Segoe Sans Display" pitchFamily="2" charset="0"/>
              </a:rPr>
              <a:t>Outcome: </a:t>
            </a:r>
            <a:r>
              <a:rPr kumimoji="0" lang="en-US" sz="1050" b="0" i="0" u="none" strike="noStrike" kern="100" cap="none" spc="0" normalizeH="0" baseline="0" noProof="0">
                <a:ln>
                  <a:noFill/>
                </a:ln>
                <a:solidFill>
                  <a:srgbClr val="091F2C"/>
                </a:solidFill>
                <a:effectLst/>
                <a:uLnTx/>
                <a:uFillTx/>
                <a:latin typeface="Segoe Sans Display"/>
                <a:ea typeface="+mn-ea"/>
                <a:cs typeface="Segoe Sans Display" pitchFamily="2" charset="0"/>
              </a:rPr>
              <a:t>A consolidated view of the customer’s issue, summarized and organized, so service reps can work more efficiently.</a:t>
            </a:r>
          </a:p>
        </p:txBody>
      </p:sp>
      <p:sp>
        <p:nvSpPr>
          <p:cNvPr id="29" name="Rectangle 28">
            <a:hlinkClick r:id="" action="ppaction://noaction"/>
            <a:extLst>
              <a:ext uri="{FF2B5EF4-FFF2-40B4-BE49-F238E27FC236}">
                <a16:creationId xmlns:a16="http://schemas.microsoft.com/office/drawing/2014/main" id="{D6D215BE-D4A6-C32A-0262-79E8742E8C75}"/>
              </a:ext>
            </a:extLst>
          </p:cNvPr>
          <p:cNvSpPr>
            <a:spLocks/>
          </p:cNvSpPr>
          <p:nvPr/>
        </p:nvSpPr>
        <p:spPr bwMode="auto">
          <a:xfrm>
            <a:off x="5503983" y="9407114"/>
            <a:ext cx="1760414" cy="1384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IN" sz="900" b="0" i="1" u="none" strike="noStrike" kern="1200" cap="none" spc="0" normalizeH="0" baseline="0" noProof="0" dirty="0">
                <a:ln>
                  <a:noFill/>
                </a:ln>
                <a:solidFill>
                  <a:srgbClr val="FFFFFF">
                    <a:lumMod val="50000"/>
                    <a:alpha val="99000"/>
                  </a:srgbClr>
                </a:solidFill>
                <a:effectLst/>
                <a:uLnTx/>
                <a:uFillTx/>
                <a:latin typeface="Segoe Sans Display"/>
                <a:ea typeface="Segoe UI" pitchFamily="34" charset="0"/>
                <a:cs typeface="Segoe UI" pitchFamily="34" charset="0"/>
              </a:rPr>
              <a:t>See file guidance on </a:t>
            </a:r>
            <a:r>
              <a:rPr lang="en-IN" sz="900" i="1" u="sng" dirty="0">
                <a:solidFill>
                  <a:srgbClr val="0078D4">
                    <a:alpha val="99000"/>
                  </a:srgbClr>
                </a:solidFill>
                <a:latin typeface="Segoe Sans Display"/>
                <a:ea typeface="Segoe UI" pitchFamily="34" charset="0"/>
                <a:cs typeface="Segoe UI" pitchFamily="34" charset="0"/>
              </a:rPr>
              <a:t>page 10</a:t>
            </a:r>
            <a:endParaRPr kumimoji="0" lang="en-US" sz="900" b="0" i="1" u="sng" strike="noStrike" kern="1200" cap="none" spc="0" normalizeH="0" baseline="0" noProof="0" dirty="0">
              <a:ln>
                <a:noFill/>
              </a:ln>
              <a:solidFill>
                <a:srgbClr val="0078D4">
                  <a:alpha val="99000"/>
                </a:srgbClr>
              </a:solidFill>
              <a:effectLst/>
              <a:uLnTx/>
              <a:uFillTx/>
              <a:latin typeface="Segoe Sans Display"/>
              <a:ea typeface="Segoe UI" pitchFamily="34" charset="0"/>
              <a:cs typeface="Segoe UI" pitchFamily="34" charset="0"/>
            </a:endParaRPr>
          </a:p>
        </p:txBody>
      </p:sp>
      <p:graphicFrame>
        <p:nvGraphicFramePr>
          <p:cNvPr id="13" name="Table 12">
            <a:extLst>
              <a:ext uri="{FF2B5EF4-FFF2-40B4-BE49-F238E27FC236}">
                <a16:creationId xmlns:a16="http://schemas.microsoft.com/office/drawing/2014/main" id="{B9352C92-EB5A-8E57-6FF2-A30D00BB6803}"/>
              </a:ext>
            </a:extLst>
          </p:cNvPr>
          <p:cNvGraphicFramePr>
            <a:graphicFrameLocks noGrp="1"/>
          </p:cNvGraphicFramePr>
          <p:nvPr/>
        </p:nvGraphicFramePr>
        <p:xfrm>
          <a:off x="590296" y="3966766"/>
          <a:ext cx="6582664" cy="5211255"/>
        </p:xfrm>
        <a:graphic>
          <a:graphicData uri="http://schemas.openxmlformats.org/drawingml/2006/table">
            <a:tbl>
              <a:tblPr firstRow="1" bandRow="1">
                <a:tableStyleId>{5C22544A-7EE6-4342-B048-85BDC9FD1C3A}</a:tableStyleId>
              </a:tblPr>
              <a:tblGrid>
                <a:gridCol w="1620918">
                  <a:extLst>
                    <a:ext uri="{9D8B030D-6E8A-4147-A177-3AD203B41FA5}">
                      <a16:colId xmlns:a16="http://schemas.microsoft.com/office/drawing/2014/main" val="800310417"/>
                    </a:ext>
                  </a:extLst>
                </a:gridCol>
                <a:gridCol w="4961746">
                  <a:extLst>
                    <a:ext uri="{9D8B030D-6E8A-4147-A177-3AD203B41FA5}">
                      <a16:colId xmlns:a16="http://schemas.microsoft.com/office/drawing/2014/main" val="769226981"/>
                    </a:ext>
                  </a:extLst>
                </a:gridCol>
              </a:tblGrid>
              <a:tr h="1024128">
                <a:tc>
                  <a:txBody>
                    <a:bodyPr/>
                    <a:lstStyle/>
                    <a:p>
                      <a:pPr>
                        <a:lnSpc>
                          <a:spcPts val="1500"/>
                        </a:lnSpc>
                        <a:spcAft>
                          <a:spcPts val="200"/>
                        </a:spcAft>
                      </a:pPr>
                      <a:r>
                        <a:rPr lang="en-US" sz="1000" b="0" kern="1200" dirty="0">
                          <a:solidFill>
                            <a:schemeClr val="accent2"/>
                          </a:solidFill>
                          <a:latin typeface="+mj-lt"/>
                          <a:ea typeface="+mn-ea"/>
                          <a:cs typeface="+mn-cs"/>
                        </a:rPr>
                        <a:t>USE CASE 1: </a:t>
                      </a:r>
                      <a:r>
                        <a:rPr lang="en-US" sz="1000" b="0" dirty="0">
                          <a:solidFill>
                            <a:schemeClr val="tx1"/>
                          </a:solidFill>
                          <a:latin typeface="+mj-lt"/>
                        </a:rPr>
                        <a:t>Summarize a customer issue before responding</a:t>
                      </a:r>
                    </a:p>
                  </a:txBody>
                  <a:tcPr marT="91440" marB="91440">
                    <a:lnL w="12700" cmpd="sng">
                      <a:noFill/>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500"/>
                        </a:lnSpc>
                        <a:spcAft>
                          <a:spcPts val="200"/>
                        </a:spcAft>
                      </a:pPr>
                      <a:r>
                        <a:rPr lang="en-US" sz="1000" b="0" dirty="0">
                          <a:solidFill>
                            <a:schemeClr val="tx1"/>
                          </a:solidFill>
                          <a:latin typeface="+mj-lt"/>
                        </a:rPr>
                        <a:t>Prompt: </a:t>
                      </a:r>
                      <a:r>
                        <a:rPr lang="en-US" sz="1000" b="0" u="none" dirty="0">
                          <a:solidFill>
                            <a:schemeClr val="tx1"/>
                          </a:solidFill>
                          <a:latin typeface="+mn-lt"/>
                        </a:rPr>
                        <a:t>Review the </a:t>
                      </a:r>
                      <a:r>
                        <a:rPr lang="en-US" sz="1000" b="0" u="none" dirty="0">
                          <a:solidFill>
                            <a:srgbClr val="EC4A27"/>
                          </a:solidFill>
                          <a:latin typeface="+mn-lt"/>
                        </a:rPr>
                        <a:t>/Customer complaint email </a:t>
                      </a:r>
                      <a:r>
                        <a:rPr lang="en-US" sz="1000" b="0" u="none" dirty="0">
                          <a:solidFill>
                            <a:schemeClr val="tx1"/>
                          </a:solidFill>
                          <a:latin typeface="+mn-lt"/>
                        </a:rPr>
                        <a:t>thread and </a:t>
                      </a:r>
                      <a:r>
                        <a:rPr lang="en-US" sz="1000" b="0" u="none" dirty="0">
                          <a:solidFill>
                            <a:schemeClr val="tx2">
                              <a:lumMod val="95000"/>
                              <a:lumOff val="5000"/>
                            </a:schemeClr>
                          </a:solidFill>
                          <a:latin typeface="+mn-lt"/>
                        </a:rPr>
                        <a:t>the</a:t>
                      </a:r>
                      <a:r>
                        <a:rPr lang="en-US" sz="1000" b="0" u="none" dirty="0">
                          <a:solidFill>
                            <a:srgbClr val="FFA500"/>
                          </a:solidFill>
                          <a:latin typeface="+mn-lt"/>
                        </a:rPr>
                        <a:t> </a:t>
                      </a:r>
                      <a:r>
                        <a:rPr lang="en-US" sz="1000" b="0" u="none" dirty="0">
                          <a:solidFill>
                            <a:schemeClr val="accent6">
                              <a:lumMod val="75000"/>
                            </a:schemeClr>
                          </a:solidFill>
                          <a:latin typeface="+mn-lt"/>
                        </a:rPr>
                        <a:t>/Support case notes</a:t>
                      </a:r>
                      <a:r>
                        <a:rPr lang="en-US" sz="1000" b="0" u="none" dirty="0">
                          <a:solidFill>
                            <a:schemeClr val="tx1"/>
                          </a:solidFill>
                          <a:latin typeface="+mn-lt"/>
                        </a:rPr>
                        <a:t>. Summarize the customer’s concern, and current status. Provide a three‑bullet overview I can use to orient before replying</a:t>
                      </a:r>
                      <a:r>
                        <a:rPr lang="en-US" sz="1000" b="0" dirty="0">
                          <a:solidFill>
                            <a:schemeClr val="tx1"/>
                          </a:solidFill>
                          <a:latin typeface="+mn-lt"/>
                        </a:rPr>
                        <a:t>.</a:t>
                      </a:r>
                    </a:p>
                  </a:txBody>
                  <a:tcPr marT="91440" marB="91440">
                    <a:lnL w="6350" cap="flat" cmpd="sng" algn="ctr">
                      <a:solidFill>
                        <a:schemeClr val="bg1">
                          <a:lumMod val="85000"/>
                        </a:schemeClr>
                      </a:solid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024128">
                <a:tc>
                  <a:txBody>
                    <a:bodyPr/>
                    <a:lstStyle/>
                    <a:p>
                      <a:pPr>
                        <a:lnSpc>
                          <a:spcPts val="1500"/>
                        </a:lnSpc>
                        <a:spcAft>
                          <a:spcPts val="200"/>
                        </a:spcAft>
                      </a:pPr>
                      <a:r>
                        <a:rPr lang="en-US" sz="1000" b="0" dirty="0">
                          <a:solidFill>
                            <a:schemeClr val="accent2"/>
                          </a:solidFill>
                          <a:latin typeface="+mj-lt"/>
                        </a:rPr>
                        <a:t>USE CASE 2: </a:t>
                      </a:r>
                      <a:r>
                        <a:rPr lang="en-US" sz="1000" b="0" dirty="0">
                          <a:solidFill>
                            <a:schemeClr val="tx1"/>
                          </a:solidFill>
                          <a:latin typeface="+mj-lt"/>
                        </a:rPr>
                        <a:t>Draft a customer response grounded in case context</a:t>
                      </a: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94623" rtl="0" eaLnBrk="1" fontAlgn="auto" latinLnBrk="0" hangingPunct="1">
                        <a:lnSpc>
                          <a:spcPts val="1500"/>
                        </a:lnSpc>
                        <a:spcBef>
                          <a:spcPts val="0"/>
                        </a:spcBef>
                        <a:spcAft>
                          <a:spcPts val="200"/>
                        </a:spcAft>
                        <a:buClrTx/>
                        <a:buSzTx/>
                        <a:buFontTx/>
                        <a:buNone/>
                        <a:tabLst/>
                        <a:defRPr/>
                      </a:pPr>
                      <a:r>
                        <a:rPr lang="en-US" sz="1000" b="0" u="none" dirty="0">
                          <a:solidFill>
                            <a:schemeClr val="tx1"/>
                          </a:solidFill>
                          <a:latin typeface="+mj-lt"/>
                        </a:rPr>
                        <a:t>Prompt</a:t>
                      </a:r>
                      <a:r>
                        <a:rPr lang="en-US" sz="1000" b="0" dirty="0">
                          <a:solidFill>
                            <a:schemeClr val="tx1"/>
                          </a:solidFill>
                          <a:latin typeface="+mj-lt"/>
                        </a:rPr>
                        <a:t>: </a:t>
                      </a:r>
                      <a:r>
                        <a:rPr lang="en-US" sz="1000" b="0" dirty="0">
                          <a:solidFill>
                            <a:schemeClr val="tx1"/>
                          </a:solidFill>
                          <a:latin typeface="+mn-lt"/>
                        </a:rPr>
                        <a:t>Using the </a:t>
                      </a:r>
                      <a:r>
                        <a:rPr lang="en-US" sz="1000" b="0" dirty="0">
                          <a:solidFill>
                            <a:schemeClr val="accent6">
                              <a:lumMod val="75000"/>
                            </a:schemeClr>
                          </a:solidFill>
                          <a:latin typeface="+mn-lt"/>
                        </a:rPr>
                        <a:t>/Customer’s support case notes</a:t>
                      </a:r>
                      <a:r>
                        <a:rPr lang="en-US" sz="1000" b="0" dirty="0">
                          <a:solidFill>
                            <a:srgbClr val="07641D"/>
                          </a:solidFill>
                          <a:latin typeface="+mn-lt"/>
                        </a:rPr>
                        <a:t>, </a:t>
                      </a:r>
                      <a:r>
                        <a:rPr lang="en-US" sz="1000" b="0" dirty="0">
                          <a:solidFill>
                            <a:schemeClr val="accent6">
                              <a:lumMod val="75000"/>
                            </a:schemeClr>
                          </a:solidFill>
                          <a:latin typeface="+mn-lt"/>
                        </a:rPr>
                        <a:t>/Customer profile</a:t>
                      </a:r>
                      <a:r>
                        <a:rPr lang="en-US" sz="1000" b="0" dirty="0">
                          <a:solidFill>
                            <a:schemeClr val="tx1"/>
                          </a:solidFill>
                          <a:latin typeface="+mn-lt"/>
                        </a:rPr>
                        <a:t>, and the </a:t>
                      </a:r>
                      <a:r>
                        <a:rPr lang="en-US" sz="1000" b="0" dirty="0">
                          <a:solidFill>
                            <a:schemeClr val="accent6">
                              <a:lumMod val="75000"/>
                            </a:schemeClr>
                          </a:solidFill>
                          <a:latin typeface="+mn-lt"/>
                        </a:rPr>
                        <a:t>/Product knowledge base reference </a:t>
                      </a:r>
                      <a:r>
                        <a:rPr lang="en-US" sz="1000" b="0" dirty="0">
                          <a:solidFill>
                            <a:schemeClr val="tx1"/>
                          </a:solidFill>
                          <a:latin typeface="+mn-lt"/>
                        </a:rPr>
                        <a:t>explaining relevant troubleshooting steps, draft a clear and empathetic email reply to the </a:t>
                      </a:r>
                      <a:r>
                        <a:rPr lang="en-US" sz="1000" b="0" dirty="0">
                          <a:solidFill>
                            <a:schemeClr val="accent2"/>
                          </a:solidFill>
                          <a:latin typeface="+mn-lt"/>
                        </a:rPr>
                        <a:t>[Customer name] using </a:t>
                      </a:r>
                      <a:r>
                        <a:rPr lang="en-US" sz="1000" b="0" dirty="0">
                          <a:solidFill>
                            <a:srgbClr val="EC4A27"/>
                          </a:solidFill>
                          <a:latin typeface="+mn-lt"/>
                        </a:rPr>
                        <a:t>/</a:t>
                      </a:r>
                      <a:r>
                        <a:rPr lang="en-US" sz="1000" dirty="0">
                          <a:solidFill>
                            <a:srgbClr val="EC4A27"/>
                          </a:solidFill>
                          <a:effectLst/>
                          <a:latin typeface="+mn-lt"/>
                        </a:rPr>
                        <a:t>supported email template</a:t>
                      </a:r>
                      <a:r>
                        <a:rPr lang="en-US" sz="1000" b="0" dirty="0">
                          <a:solidFill>
                            <a:schemeClr val="tx1"/>
                          </a:solidFill>
                          <a:latin typeface="+mn-lt"/>
                        </a:rPr>
                        <a:t>.</a:t>
                      </a:r>
                      <a:r>
                        <a:rPr lang="en-US" sz="1000" b="0" dirty="0">
                          <a:solidFill>
                            <a:srgbClr val="CD67CD"/>
                          </a:solidFill>
                          <a:latin typeface="+mn-lt"/>
                        </a:rPr>
                        <a:t> </a:t>
                      </a:r>
                      <a:r>
                        <a:rPr lang="en-US" sz="1000" b="0" dirty="0">
                          <a:solidFill>
                            <a:schemeClr val="tx1"/>
                          </a:solidFill>
                          <a:latin typeface="+mn-lt"/>
                        </a:rPr>
                        <a:t>Include next steps, an estimated resolution timeline, and any required follow-up actions. Keep the email under 200 words.</a:t>
                      </a: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024128">
                <a:tc>
                  <a:txBody>
                    <a:bodyPr/>
                    <a:lstStyle/>
                    <a:p>
                      <a:pPr>
                        <a:lnSpc>
                          <a:spcPts val="1500"/>
                        </a:lnSpc>
                        <a:spcAft>
                          <a:spcPts val="200"/>
                        </a:spcAft>
                      </a:pPr>
                      <a:r>
                        <a:rPr lang="en-US" sz="1000" b="0" kern="1200">
                          <a:solidFill>
                            <a:schemeClr val="accent2"/>
                          </a:solidFill>
                          <a:latin typeface="+mj-lt"/>
                          <a:ea typeface="+mn-ea"/>
                          <a:cs typeface="+mn-cs"/>
                        </a:rPr>
                        <a:t>USE CASE 3: </a:t>
                      </a:r>
                      <a:r>
                        <a:rPr lang="en-US" sz="1000" b="0" kern="1200">
                          <a:solidFill>
                            <a:schemeClr val="tx1"/>
                          </a:solidFill>
                          <a:latin typeface="+mj-lt"/>
                          <a:ea typeface="+mn-ea"/>
                          <a:cs typeface="+mn-cs"/>
                        </a:rPr>
                        <a:t>Generate resolution guide </a:t>
                      </a:r>
                      <a:endParaRPr lang="en-US" sz="1000" b="0">
                        <a:solidFill>
                          <a:schemeClr val="tx1"/>
                        </a:solidFill>
                        <a:latin typeface="+mj-lt"/>
                      </a:endParaRP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500"/>
                        </a:lnSpc>
                        <a:spcAft>
                          <a:spcPts val="200"/>
                        </a:spcAft>
                      </a:pPr>
                      <a:r>
                        <a:rPr lang="en-US" sz="1000" b="0">
                          <a:solidFill>
                            <a:schemeClr val="tx1"/>
                          </a:solidFill>
                          <a:latin typeface="+mj-lt"/>
                        </a:rPr>
                        <a:t>Prompt: </a:t>
                      </a:r>
                      <a:r>
                        <a:rPr lang="en-US" sz="1000" b="0">
                          <a:solidFill>
                            <a:schemeClr val="tx1"/>
                          </a:solidFill>
                          <a:latin typeface="+mn-lt"/>
                        </a:rPr>
                        <a:t>Identify the 5 most frequent issues from the </a:t>
                      </a:r>
                      <a:r>
                        <a:rPr lang="en-US" sz="1000" b="0">
                          <a:solidFill>
                            <a:schemeClr val="accent6">
                              <a:lumMod val="75000"/>
                            </a:schemeClr>
                          </a:solidFill>
                          <a:latin typeface="+mn-lt"/>
                        </a:rPr>
                        <a:t>/Recurring issue analysis report </a:t>
                      </a:r>
                      <a:r>
                        <a:rPr lang="en-US" sz="1000" b="0">
                          <a:solidFill>
                            <a:schemeClr val="tx1"/>
                          </a:solidFill>
                          <a:latin typeface="+mn-lt"/>
                        </a:rPr>
                        <a:t>to understand top customer problems and resolution strategies. For each issue, create a step by step resolution guide based on </a:t>
                      </a:r>
                      <a:r>
                        <a:rPr lang="en-US" sz="1000" b="0">
                          <a:solidFill>
                            <a:schemeClr val="accent6">
                              <a:lumMod val="75000"/>
                            </a:schemeClr>
                          </a:solidFill>
                          <a:latin typeface="+mn-lt"/>
                        </a:rPr>
                        <a:t>/Successfully resolved cases</a:t>
                      </a:r>
                      <a:r>
                        <a:rPr lang="en-US" sz="1000" b="0">
                          <a:solidFill>
                            <a:schemeClr val="tx1"/>
                          </a:solidFill>
                          <a:latin typeface="+mn-lt"/>
                        </a:rPr>
                        <a:t>.</a:t>
                      </a: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024128">
                <a:tc>
                  <a:txBody>
                    <a:bodyPr/>
                    <a:lstStyle/>
                    <a:p>
                      <a:pPr>
                        <a:lnSpc>
                          <a:spcPts val="1500"/>
                        </a:lnSpc>
                        <a:spcAft>
                          <a:spcPts val="200"/>
                        </a:spcAft>
                      </a:pPr>
                      <a:r>
                        <a:rPr lang="en-US" sz="1000" b="0" kern="1200">
                          <a:solidFill>
                            <a:schemeClr val="accent2"/>
                          </a:solidFill>
                          <a:latin typeface="+mj-lt"/>
                          <a:ea typeface="+mn-ea"/>
                          <a:cs typeface="+mn-cs"/>
                        </a:rPr>
                        <a:t>USE CASE 4: </a:t>
                      </a:r>
                      <a:r>
                        <a:rPr lang="en-US" sz="1000" b="0">
                          <a:solidFill>
                            <a:schemeClr val="tx1"/>
                          </a:solidFill>
                          <a:latin typeface="+mj-lt"/>
                        </a:rPr>
                        <a:t>Update </a:t>
                      </a:r>
                    </a:p>
                    <a:p>
                      <a:pPr>
                        <a:lnSpc>
                          <a:spcPts val="1500"/>
                        </a:lnSpc>
                        <a:spcAft>
                          <a:spcPts val="200"/>
                        </a:spcAft>
                      </a:pPr>
                      <a:r>
                        <a:rPr lang="en-US" sz="1000" b="0">
                          <a:solidFill>
                            <a:schemeClr val="tx1"/>
                          </a:solidFill>
                          <a:latin typeface="+mj-lt"/>
                        </a:rPr>
                        <a:t>CRM case summary </a:t>
                      </a: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500"/>
                        </a:lnSpc>
                        <a:spcAft>
                          <a:spcPts val="200"/>
                        </a:spcAft>
                      </a:pPr>
                      <a:r>
                        <a:rPr lang="en-US" sz="1000" b="0" dirty="0">
                          <a:solidFill>
                            <a:schemeClr val="tx1"/>
                          </a:solidFill>
                          <a:latin typeface="+mj-lt"/>
                        </a:rPr>
                        <a:t>Prompt: </a:t>
                      </a:r>
                      <a:r>
                        <a:rPr lang="en-US" sz="1000" b="0" dirty="0">
                          <a:solidFill>
                            <a:schemeClr val="tx1"/>
                          </a:solidFill>
                          <a:latin typeface="+mn-lt"/>
                        </a:rPr>
                        <a:t>Using my last email to </a:t>
                      </a:r>
                      <a:r>
                        <a:rPr lang="en-US" sz="1000" b="0" dirty="0">
                          <a:solidFill>
                            <a:schemeClr val="accent2"/>
                          </a:solidFill>
                          <a:latin typeface="+mn-lt"/>
                        </a:rPr>
                        <a:t>[Customer name] </a:t>
                      </a:r>
                      <a:r>
                        <a:rPr lang="en-US" sz="1000" b="0" dirty="0">
                          <a:solidFill>
                            <a:schemeClr val="tx1"/>
                          </a:solidFill>
                          <a:latin typeface="+mn-lt"/>
                        </a:rPr>
                        <a:t>and the notes from </a:t>
                      </a:r>
                      <a:r>
                        <a:rPr lang="en-US" sz="1000" b="0" dirty="0">
                          <a:solidFill>
                            <a:schemeClr val="accent6">
                              <a:lumMod val="75000"/>
                            </a:schemeClr>
                          </a:solidFill>
                          <a:latin typeface="+mn-lt"/>
                        </a:rPr>
                        <a:t>/Customer case review</a:t>
                      </a:r>
                      <a:r>
                        <a:rPr lang="en-US" sz="1000" b="0" dirty="0">
                          <a:solidFill>
                            <a:schemeClr val="tx1"/>
                          </a:solidFill>
                          <a:latin typeface="+mn-lt"/>
                        </a:rPr>
                        <a:t>, suggest an update for </a:t>
                      </a:r>
                      <a:r>
                        <a:rPr lang="en-US" sz="1000" b="0" dirty="0">
                          <a:solidFill>
                            <a:schemeClr val="accent6">
                              <a:lumMod val="75000"/>
                            </a:schemeClr>
                          </a:solidFill>
                          <a:latin typeface="+mn-lt"/>
                        </a:rPr>
                        <a:t>/CRM case record </a:t>
                      </a:r>
                      <a:r>
                        <a:rPr lang="en-US" sz="1000" b="0" dirty="0">
                          <a:solidFill>
                            <a:schemeClr val="tx1"/>
                          </a:solidFill>
                          <a:latin typeface="+mn-lt"/>
                        </a:rPr>
                        <a:t>with a resolution summary, next action, and current case status. Keep the update under 100 words.</a:t>
                      </a: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r h="1024128">
                <a:tc>
                  <a:txBody>
                    <a:bodyPr/>
                    <a:lstStyle/>
                    <a:p>
                      <a:pPr>
                        <a:lnSpc>
                          <a:spcPts val="1500"/>
                        </a:lnSpc>
                        <a:spcAft>
                          <a:spcPts val="200"/>
                        </a:spcAft>
                      </a:pPr>
                      <a:r>
                        <a:rPr lang="en-US" sz="1000" b="0" kern="1200">
                          <a:solidFill>
                            <a:schemeClr val="accent2"/>
                          </a:solidFill>
                          <a:latin typeface="+mj-lt"/>
                          <a:ea typeface="+mn-ea"/>
                          <a:cs typeface="+mn-cs"/>
                        </a:rPr>
                        <a:t>USE CASE 5: </a:t>
                      </a:r>
                      <a:r>
                        <a:rPr lang="en-US" sz="1000" b="0">
                          <a:solidFill>
                            <a:schemeClr val="tx1"/>
                          </a:solidFill>
                          <a:latin typeface="+mj-lt"/>
                        </a:rPr>
                        <a:t>Prepare for </a:t>
                      </a:r>
                      <a:br>
                        <a:rPr lang="en-US" sz="1000" b="0">
                          <a:solidFill>
                            <a:schemeClr val="tx1"/>
                          </a:solidFill>
                          <a:latin typeface="+mj-lt"/>
                        </a:rPr>
                      </a:br>
                      <a:r>
                        <a:rPr lang="en-US" sz="1000" b="0">
                          <a:solidFill>
                            <a:schemeClr val="tx1"/>
                          </a:solidFill>
                          <a:latin typeface="+mj-lt"/>
                        </a:rPr>
                        <a:t>a follow-up call</a:t>
                      </a: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ts val="1500"/>
                        </a:lnSpc>
                        <a:spcAft>
                          <a:spcPts val="200"/>
                        </a:spcAft>
                      </a:pPr>
                      <a:r>
                        <a:rPr lang="en-US" sz="1000" b="0" dirty="0">
                          <a:solidFill>
                            <a:schemeClr val="tx1"/>
                          </a:solidFill>
                          <a:latin typeface="+mj-lt"/>
                        </a:rPr>
                        <a:t>Prompt: </a:t>
                      </a:r>
                      <a:r>
                        <a:rPr lang="en-US" sz="1000" b="0" dirty="0">
                          <a:solidFill>
                            <a:schemeClr val="tx1"/>
                          </a:solidFill>
                          <a:latin typeface="+mn-lt"/>
                        </a:rPr>
                        <a:t>Review </a:t>
                      </a:r>
                      <a:r>
                        <a:rPr lang="en-US" sz="1000" b="0" dirty="0">
                          <a:solidFill>
                            <a:schemeClr val="accent6">
                              <a:lumMod val="75000"/>
                            </a:schemeClr>
                          </a:solidFill>
                          <a:latin typeface="+mn-lt"/>
                        </a:rPr>
                        <a:t>/Customer meeting</a:t>
                      </a:r>
                      <a:r>
                        <a:rPr lang="en-US" sz="1000" b="0" dirty="0">
                          <a:solidFill>
                            <a:schemeClr val="tx1"/>
                          </a:solidFill>
                          <a:latin typeface="+mn-lt"/>
                        </a:rPr>
                        <a:t>, and </a:t>
                      </a:r>
                      <a:r>
                        <a:rPr lang="en-US" sz="1000" b="0" dirty="0">
                          <a:solidFill>
                            <a:schemeClr val="accent6">
                              <a:lumMod val="75000"/>
                            </a:schemeClr>
                          </a:solidFill>
                          <a:latin typeface="+mn-lt"/>
                        </a:rPr>
                        <a:t>/Support case notes</a:t>
                      </a:r>
                      <a:r>
                        <a:rPr lang="en-US" sz="1000" b="0" dirty="0">
                          <a:solidFill>
                            <a:schemeClr val="tx1"/>
                          </a:solidFill>
                          <a:latin typeface="+mn-lt"/>
                        </a:rPr>
                        <a:t>. Create a brief follow up call plan that includes open questions, outstanding items, and indicators of customer sentiment.</a:t>
                      </a: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6580557"/>
                  </a:ext>
                </a:extLst>
              </a:tr>
            </a:tbl>
          </a:graphicData>
        </a:graphic>
      </p:graphicFrame>
      <p:sp>
        <p:nvSpPr>
          <p:cNvPr id="14" name="Rectangle: Top Corners Rounded 13">
            <a:extLst>
              <a:ext uri="{FF2B5EF4-FFF2-40B4-BE49-F238E27FC236}">
                <a16:creationId xmlns:a16="http://schemas.microsoft.com/office/drawing/2014/main" id="{77E57B76-DCF2-8D4D-9EDF-B2E4F5FDE94D}"/>
              </a:ext>
              <a:ext uri="{C183D7F6-B498-43B3-948B-1728B52AA6E4}">
                <adec:decorative xmlns:adec="http://schemas.microsoft.com/office/drawing/2017/decorative" val="1"/>
              </a:ext>
            </a:extLst>
          </p:cNvPr>
          <p:cNvSpPr/>
          <p:nvPr/>
        </p:nvSpPr>
        <p:spPr bwMode="auto">
          <a:xfrm>
            <a:off x="4584319" y="3471712"/>
            <a:ext cx="2613022" cy="401871"/>
          </a:xfrm>
          <a:prstGeom prst="round2SameRect">
            <a:avLst/>
          </a:prstGeom>
          <a:solidFill>
            <a:srgbClr val="FCE7DB"/>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Rectangle: Top Corners Rounded 14">
            <a:extLst>
              <a:ext uri="{FF2B5EF4-FFF2-40B4-BE49-F238E27FC236}">
                <a16:creationId xmlns:a16="http://schemas.microsoft.com/office/drawing/2014/main" id="{41D5DAD5-29C4-3B41-4309-6606E67BB8F0}"/>
              </a:ext>
              <a:ext uri="{C183D7F6-B498-43B3-948B-1728B52AA6E4}">
                <adec:decorative xmlns:adec="http://schemas.microsoft.com/office/drawing/2017/decorative" val="1"/>
              </a:ext>
            </a:extLst>
          </p:cNvPr>
          <p:cNvSpPr/>
          <p:nvPr/>
        </p:nvSpPr>
        <p:spPr bwMode="auto">
          <a:xfrm rot="16200000">
            <a:off x="4052887" y="3284503"/>
            <a:ext cx="286576" cy="776288"/>
          </a:xfrm>
          <a:prstGeom prst="round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Content Placeholder 2">
            <a:extLst>
              <a:ext uri="{FF2B5EF4-FFF2-40B4-BE49-F238E27FC236}">
                <a16:creationId xmlns:a16="http://schemas.microsoft.com/office/drawing/2014/main" id="{6ABBA879-1469-C30D-B09F-11E20E439BF5}"/>
              </a:ext>
              <a:ext uri="{C183D7F6-B498-43B3-948B-1728B52AA6E4}">
                <adec:decorative xmlns:adec="http://schemas.microsoft.com/office/drawing/2017/decorative" val="0"/>
              </a:ext>
            </a:extLst>
          </p:cNvPr>
          <p:cNvSpPr txBox="1">
            <a:spLocks/>
          </p:cNvSpPr>
          <p:nvPr/>
        </p:nvSpPr>
        <p:spPr>
          <a:xfrm>
            <a:off x="3911173" y="3588009"/>
            <a:ext cx="535258" cy="169277"/>
          </a:xfrm>
          <a:prstGeom prst="rect">
            <a:avLst/>
          </a:prstGeom>
          <a:noFill/>
        </p:spPr>
        <p:txBody>
          <a:bodyPr wrap="squar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1100" b="0" i="0" u="none" strike="noStrike" kern="100" cap="none" spc="0" normalizeH="0" baseline="0" noProof="0">
                <a:ln>
                  <a:noFill/>
                </a:ln>
                <a:solidFill>
                  <a:srgbClr val="FFFFFF">
                    <a:alpha val="99000"/>
                  </a:srgbClr>
                </a:solidFill>
                <a:effectLst/>
                <a:uLnTx/>
                <a:uFillTx/>
                <a:latin typeface="Segoe Sans Display Semibold"/>
                <a:ea typeface="+mn-ea"/>
                <a:cs typeface="+mn-cs"/>
              </a:rPr>
              <a:t>Legend </a:t>
            </a:r>
          </a:p>
        </p:txBody>
      </p:sp>
      <p:sp>
        <p:nvSpPr>
          <p:cNvPr id="19" name="Rectangle: Rounded Corners 18" descr="Orange text">
            <a:extLst>
              <a:ext uri="{FF2B5EF4-FFF2-40B4-BE49-F238E27FC236}">
                <a16:creationId xmlns:a16="http://schemas.microsoft.com/office/drawing/2014/main" id="{46B6271A-2C86-F989-C181-17C9D4CCB583}"/>
              </a:ext>
              <a:ext uri="{C183D7F6-B498-43B3-948B-1728B52AA6E4}">
                <adec:decorative xmlns:adec="http://schemas.microsoft.com/office/drawing/2017/decorative" val="0"/>
              </a:ext>
            </a:extLst>
          </p:cNvPr>
          <p:cNvSpPr>
            <a:spLocks/>
          </p:cNvSpPr>
          <p:nvPr/>
        </p:nvSpPr>
        <p:spPr bwMode="auto">
          <a:xfrm>
            <a:off x="4703015" y="3586162"/>
            <a:ext cx="172970" cy="172970"/>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0" name="Content Placeholder 2">
            <a:extLst>
              <a:ext uri="{FF2B5EF4-FFF2-40B4-BE49-F238E27FC236}">
                <a16:creationId xmlns:a16="http://schemas.microsoft.com/office/drawing/2014/main" id="{F8C178A8-E0F7-48AD-A9B8-5D2CB124D59B}"/>
              </a:ext>
              <a:ext uri="{C183D7F6-B498-43B3-948B-1728B52AA6E4}">
                <adec:decorative xmlns:adec="http://schemas.microsoft.com/office/drawing/2017/decorative" val="0"/>
              </a:ext>
            </a:extLst>
          </p:cNvPr>
          <p:cNvSpPr txBox="1">
            <a:spLocks/>
          </p:cNvSpPr>
          <p:nvPr/>
        </p:nvSpPr>
        <p:spPr>
          <a:xfrm>
            <a:off x="4951289" y="3603397"/>
            <a:ext cx="850682"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EC4A27">
                    <a:alpha val="99000"/>
                  </a:srgbClr>
                </a:solidFill>
                <a:effectLst/>
                <a:uLnTx/>
                <a:uFillTx/>
                <a:latin typeface="Segoe Sans Display"/>
                <a:ea typeface="+mn-ea"/>
                <a:cs typeface="+mn-cs"/>
              </a:rPr>
              <a:t>/Referenced File </a:t>
            </a:r>
          </a:p>
        </p:txBody>
      </p:sp>
      <p:sp>
        <p:nvSpPr>
          <p:cNvPr id="21" name="Rectangle: Rounded Corners 20" descr="Purple text">
            <a:extLst>
              <a:ext uri="{FF2B5EF4-FFF2-40B4-BE49-F238E27FC236}">
                <a16:creationId xmlns:a16="http://schemas.microsoft.com/office/drawing/2014/main" id="{973F2A20-4A7B-22B4-8E9B-ECF3FA151EDD}"/>
              </a:ext>
              <a:ext uri="{C183D7F6-B498-43B3-948B-1728B52AA6E4}">
                <adec:decorative xmlns:adec="http://schemas.microsoft.com/office/drawing/2017/decorative" val="0"/>
              </a:ext>
            </a:extLst>
          </p:cNvPr>
          <p:cNvSpPr/>
          <p:nvPr/>
        </p:nvSpPr>
        <p:spPr bwMode="auto">
          <a:xfrm>
            <a:off x="5928378" y="3586162"/>
            <a:ext cx="172970" cy="172970"/>
          </a:xfrm>
          <a:prstGeom prst="round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2" name="Content Placeholder 2">
            <a:extLst>
              <a:ext uri="{FF2B5EF4-FFF2-40B4-BE49-F238E27FC236}">
                <a16:creationId xmlns:a16="http://schemas.microsoft.com/office/drawing/2014/main" id="{4107CF4E-0335-D8F0-763C-66EBE6C10C43}"/>
              </a:ext>
              <a:ext uri="{C183D7F6-B498-43B3-948B-1728B52AA6E4}">
                <adec:decorative xmlns:adec="http://schemas.microsoft.com/office/drawing/2017/decorative" val="0"/>
              </a:ext>
            </a:extLst>
          </p:cNvPr>
          <p:cNvSpPr txBox="1">
            <a:spLocks/>
          </p:cNvSpPr>
          <p:nvPr/>
        </p:nvSpPr>
        <p:spPr>
          <a:xfrm>
            <a:off x="6176651" y="3603397"/>
            <a:ext cx="944041"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dirty="0">
                <a:ln>
                  <a:noFill/>
                </a:ln>
                <a:solidFill>
                  <a:srgbClr val="C03BC4">
                    <a:alpha val="99000"/>
                  </a:srgbClr>
                </a:solidFill>
                <a:effectLst/>
                <a:uLnTx/>
                <a:uFillTx/>
                <a:latin typeface="Segoe Sans Display"/>
                <a:ea typeface="+mn-ea"/>
                <a:cs typeface="+mn-cs"/>
              </a:rPr>
              <a:t>[Details you insert]</a:t>
            </a:r>
          </a:p>
        </p:txBody>
      </p:sp>
    </p:spTree>
    <p:extLst>
      <p:ext uri="{BB962C8B-B14F-4D97-AF65-F5344CB8AC3E}">
        <p14:creationId xmlns:p14="http://schemas.microsoft.com/office/powerpoint/2010/main" val="359658020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8930-E874-6429-D3C0-9418E2C2CCFA}"/>
            </a:ext>
          </a:extLst>
        </p:cNvPr>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DBE33493-98DB-EF7B-952F-D69F23B83FDE}"/>
              </a:ext>
              <a:ext uri="{C183D7F6-B498-43B3-948B-1728B52AA6E4}">
                <adec:decorative xmlns:adec="http://schemas.microsoft.com/office/drawing/2017/decorative" val="1"/>
              </a:ext>
            </a:extLst>
          </p:cNvPr>
          <p:cNvSpPr>
            <a:spLocks/>
          </p:cNvSpPr>
          <p:nvPr/>
        </p:nvSpPr>
        <p:spPr bwMode="auto">
          <a:xfrm>
            <a:off x="507998" y="3880066"/>
            <a:ext cx="6756399" cy="5349313"/>
          </a:xfrm>
          <a:prstGeom prst="roundRect">
            <a:avLst>
              <a:gd name="adj" fmla="val 2541"/>
            </a:avLst>
          </a:pr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8" name="Rectangle 7">
            <a:extLst>
              <a:ext uri="{FF2B5EF4-FFF2-40B4-BE49-F238E27FC236}">
                <a16:creationId xmlns:a16="http://schemas.microsoft.com/office/drawing/2014/main" id="{5CF9373E-B24A-85D4-53EE-2B892647CE8D}"/>
              </a:ext>
              <a:ext uri="{C183D7F6-B498-43B3-948B-1728B52AA6E4}">
                <adec:decorative xmlns:adec="http://schemas.microsoft.com/office/drawing/2017/decorative" val="1"/>
              </a:ext>
            </a:extLst>
          </p:cNvPr>
          <p:cNvSpPr>
            <a:spLocks/>
          </p:cNvSpPr>
          <p:nvPr/>
        </p:nvSpPr>
        <p:spPr bwMode="auto">
          <a:xfrm>
            <a:off x="0" y="2066925"/>
            <a:ext cx="7772400" cy="1199542"/>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0" name="Graphic 5">
            <a:extLst>
              <a:ext uri="{FF2B5EF4-FFF2-40B4-BE49-F238E27FC236}">
                <a16:creationId xmlns:a16="http://schemas.microsoft.com/office/drawing/2014/main" id="{69E10B19-6700-E514-5D46-58F3C02E81B2}"/>
              </a:ext>
              <a:ext uri="{C183D7F6-B498-43B3-948B-1728B52AA6E4}">
                <adec:decorative xmlns:adec="http://schemas.microsoft.com/office/drawing/2017/decorative" val="1"/>
              </a:ext>
            </a:extLst>
          </p:cNvPr>
          <p:cNvSpPr>
            <a:spLocks/>
          </p:cNvSpPr>
          <p:nvPr/>
        </p:nvSpPr>
        <p:spPr>
          <a:xfrm>
            <a:off x="543716" y="2221541"/>
            <a:ext cx="287344" cy="287340"/>
          </a:xfrm>
          <a:custGeom>
            <a:avLst/>
            <a:gdLst>
              <a:gd name="csX0" fmla="*/ 188408 w 190501"/>
              <a:gd name="csY0" fmla="*/ 45534 h 190500"/>
              <a:gd name="csX1" fmla="*/ 189957 w 190501"/>
              <a:gd name="csY1" fmla="*/ 37748 h 190500"/>
              <a:gd name="csX2" fmla="*/ 183357 w 190501"/>
              <a:gd name="csY2" fmla="*/ 33338 h 190500"/>
              <a:gd name="csX3" fmla="*/ 157162 w 190501"/>
              <a:gd name="csY3" fmla="*/ 33338 h 190500"/>
              <a:gd name="csX4" fmla="*/ 157162 w 190501"/>
              <a:gd name="csY4" fmla="*/ 7144 h 190500"/>
              <a:gd name="csX5" fmla="*/ 152751 w 190501"/>
              <a:gd name="csY5" fmla="*/ 544 h 190500"/>
              <a:gd name="csX6" fmla="*/ 144967 w 190501"/>
              <a:gd name="csY6" fmla="*/ 2093 h 190500"/>
              <a:gd name="csX7" fmla="*/ 121155 w 190501"/>
              <a:gd name="csY7" fmla="*/ 25906 h 190500"/>
              <a:gd name="csX8" fmla="*/ 119063 w 190501"/>
              <a:gd name="csY8" fmla="*/ 30957 h 190500"/>
              <a:gd name="csX9" fmla="*/ 119063 w 190501"/>
              <a:gd name="csY9" fmla="*/ 57967 h 190500"/>
              <a:gd name="csX10" fmla="*/ 100185 w 190501"/>
              <a:gd name="csY10" fmla="*/ 76846 h 190500"/>
              <a:gd name="csX11" fmla="*/ 95250 w 190501"/>
              <a:gd name="csY11" fmla="*/ 76201 h 190500"/>
              <a:gd name="csX12" fmla="*/ 76200 w 190501"/>
              <a:gd name="csY12" fmla="*/ 95251 h 190500"/>
              <a:gd name="csX13" fmla="*/ 95250 w 190501"/>
              <a:gd name="csY13" fmla="*/ 114301 h 190500"/>
              <a:gd name="csX14" fmla="*/ 114300 w 190501"/>
              <a:gd name="csY14" fmla="*/ 95251 h 190500"/>
              <a:gd name="csX15" fmla="*/ 113655 w 190501"/>
              <a:gd name="csY15" fmla="*/ 90316 h 190500"/>
              <a:gd name="csX16" fmla="*/ 132533 w 190501"/>
              <a:gd name="csY16" fmla="*/ 71438 h 190500"/>
              <a:gd name="csX17" fmla="*/ 159545 w 190501"/>
              <a:gd name="csY17" fmla="*/ 71438 h 190500"/>
              <a:gd name="csX18" fmla="*/ 164596 w 190501"/>
              <a:gd name="csY18" fmla="*/ 69346 h 190500"/>
              <a:gd name="csX19" fmla="*/ 188408 w 190501"/>
              <a:gd name="csY19" fmla="*/ 45534 h 190500"/>
              <a:gd name="csX20" fmla="*/ 95250 w 190501"/>
              <a:gd name="csY20" fmla="*/ 1 h 190500"/>
              <a:gd name="csX21" fmla="*/ 127860 w 190501"/>
              <a:gd name="csY21" fmla="*/ 5729 h 190500"/>
              <a:gd name="csX22" fmla="*/ 114419 w 190501"/>
              <a:gd name="csY22" fmla="*/ 19170 h 190500"/>
              <a:gd name="csX23" fmla="*/ 112781 w 190501"/>
              <a:gd name="csY23" fmla="*/ 21077 h 190500"/>
              <a:gd name="csX24" fmla="*/ 95250 w 190501"/>
              <a:gd name="csY24" fmla="*/ 19051 h 190500"/>
              <a:gd name="csX25" fmla="*/ 19050 w 190501"/>
              <a:gd name="csY25" fmla="*/ 95251 h 190500"/>
              <a:gd name="csX26" fmla="*/ 95250 w 190501"/>
              <a:gd name="csY26" fmla="*/ 171451 h 190500"/>
              <a:gd name="csX27" fmla="*/ 171450 w 190501"/>
              <a:gd name="csY27" fmla="*/ 95251 h 190500"/>
              <a:gd name="csX28" fmla="*/ 169424 w 190501"/>
              <a:gd name="csY28" fmla="*/ 77720 h 190500"/>
              <a:gd name="csX29" fmla="*/ 171331 w 190501"/>
              <a:gd name="csY29" fmla="*/ 76081 h 190500"/>
              <a:gd name="csX30" fmla="*/ 184772 w 190501"/>
              <a:gd name="csY30" fmla="*/ 62641 h 190500"/>
              <a:gd name="csX31" fmla="*/ 190500 w 190501"/>
              <a:gd name="csY31" fmla="*/ 95251 h 190500"/>
              <a:gd name="csX32" fmla="*/ 95250 w 190501"/>
              <a:gd name="csY32" fmla="*/ 190501 h 190500"/>
              <a:gd name="csX33" fmla="*/ 0 w 190501"/>
              <a:gd name="csY33" fmla="*/ 95251 h 190500"/>
              <a:gd name="csX34" fmla="*/ 95250 w 190501"/>
              <a:gd name="csY34" fmla="*/ 1 h 190500"/>
              <a:gd name="csX35" fmla="*/ 95250 w 190501"/>
              <a:gd name="csY35" fmla="*/ 38101 h 190500"/>
              <a:gd name="csX36" fmla="*/ 109538 w 190501"/>
              <a:gd name="csY36" fmla="*/ 39901 h 190500"/>
              <a:gd name="csX37" fmla="*/ 109538 w 190501"/>
              <a:gd name="csY37" fmla="*/ 54021 h 190500"/>
              <a:gd name="csX38" fmla="*/ 105592 w 190501"/>
              <a:gd name="csY38" fmla="*/ 57968 h 190500"/>
              <a:gd name="csX39" fmla="*/ 105131 w 190501"/>
              <a:gd name="csY39" fmla="*/ 58444 h 190500"/>
              <a:gd name="csX40" fmla="*/ 95250 w 190501"/>
              <a:gd name="csY40" fmla="*/ 57151 h 190500"/>
              <a:gd name="csX41" fmla="*/ 57150 w 190501"/>
              <a:gd name="csY41" fmla="*/ 95251 h 190500"/>
              <a:gd name="csX42" fmla="*/ 95250 w 190501"/>
              <a:gd name="csY42" fmla="*/ 133351 h 190500"/>
              <a:gd name="csX43" fmla="*/ 133350 w 190501"/>
              <a:gd name="csY43" fmla="*/ 95251 h 190500"/>
              <a:gd name="csX44" fmla="*/ 132057 w 190501"/>
              <a:gd name="csY44" fmla="*/ 85369 h 190500"/>
              <a:gd name="csX45" fmla="*/ 132533 w 190501"/>
              <a:gd name="csY45" fmla="*/ 84909 h 190500"/>
              <a:gd name="csX46" fmla="*/ 136478 w 190501"/>
              <a:gd name="csY46" fmla="*/ 80963 h 190500"/>
              <a:gd name="csX47" fmla="*/ 150600 w 190501"/>
              <a:gd name="csY47" fmla="*/ 80963 h 190500"/>
              <a:gd name="csX48" fmla="*/ 152400 w 190501"/>
              <a:gd name="csY48" fmla="*/ 95251 h 190500"/>
              <a:gd name="csX49" fmla="*/ 95250 w 190501"/>
              <a:gd name="csY49" fmla="*/ 152401 h 190500"/>
              <a:gd name="csX50" fmla="*/ 38100 w 190501"/>
              <a:gd name="csY50" fmla="*/ 95251 h 190500"/>
              <a:gd name="csX51" fmla="*/ 95250 w 190501"/>
              <a:gd name="csY51" fmla="*/ 38101 h 190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90501" h="190500">
                <a:moveTo>
                  <a:pt x="188408" y="45534"/>
                </a:moveTo>
                <a:cubicBezTo>
                  <a:pt x="190452" y="43491"/>
                  <a:pt x="191063" y="40418"/>
                  <a:pt x="189957" y="37748"/>
                </a:cubicBezTo>
                <a:cubicBezTo>
                  <a:pt x="188852" y="35079"/>
                  <a:pt x="186247" y="33338"/>
                  <a:pt x="183357" y="33338"/>
                </a:cubicBezTo>
                <a:lnTo>
                  <a:pt x="157162" y="33338"/>
                </a:lnTo>
                <a:lnTo>
                  <a:pt x="157162" y="7144"/>
                </a:lnTo>
                <a:cubicBezTo>
                  <a:pt x="157162" y="4255"/>
                  <a:pt x="155421" y="1650"/>
                  <a:pt x="152751" y="544"/>
                </a:cubicBezTo>
                <a:cubicBezTo>
                  <a:pt x="150083" y="-562"/>
                  <a:pt x="147010" y="50"/>
                  <a:pt x="144967" y="2093"/>
                </a:cubicBezTo>
                <a:lnTo>
                  <a:pt x="121155" y="25906"/>
                </a:lnTo>
                <a:cubicBezTo>
                  <a:pt x="119815" y="27246"/>
                  <a:pt x="119063" y="29063"/>
                  <a:pt x="119063" y="30957"/>
                </a:cubicBezTo>
                <a:lnTo>
                  <a:pt x="119063" y="57967"/>
                </a:lnTo>
                <a:lnTo>
                  <a:pt x="100185" y="76846"/>
                </a:lnTo>
                <a:cubicBezTo>
                  <a:pt x="98610" y="76425"/>
                  <a:pt x="96957" y="76201"/>
                  <a:pt x="95250" y="76201"/>
                </a:cubicBezTo>
                <a:cubicBezTo>
                  <a:pt x="84729" y="76201"/>
                  <a:pt x="76200" y="84730"/>
                  <a:pt x="76200" y="95251"/>
                </a:cubicBezTo>
                <a:cubicBezTo>
                  <a:pt x="76200" y="105771"/>
                  <a:pt x="84729" y="114301"/>
                  <a:pt x="95250" y="114301"/>
                </a:cubicBezTo>
                <a:cubicBezTo>
                  <a:pt x="105771" y="114301"/>
                  <a:pt x="114300" y="105771"/>
                  <a:pt x="114300" y="95251"/>
                </a:cubicBezTo>
                <a:cubicBezTo>
                  <a:pt x="114300" y="93544"/>
                  <a:pt x="114075" y="91891"/>
                  <a:pt x="113655" y="90316"/>
                </a:cubicBezTo>
                <a:lnTo>
                  <a:pt x="132533" y="71438"/>
                </a:lnTo>
                <a:lnTo>
                  <a:pt x="159545" y="71438"/>
                </a:lnTo>
                <a:cubicBezTo>
                  <a:pt x="161439" y="71438"/>
                  <a:pt x="163256" y="70686"/>
                  <a:pt x="164596" y="69346"/>
                </a:cubicBezTo>
                <a:lnTo>
                  <a:pt x="188408" y="45534"/>
                </a:lnTo>
                <a:close/>
                <a:moveTo>
                  <a:pt x="95250" y="1"/>
                </a:moveTo>
                <a:cubicBezTo>
                  <a:pt x="106705" y="1"/>
                  <a:pt x="117687" y="2023"/>
                  <a:pt x="127860" y="5729"/>
                </a:cubicBezTo>
                <a:lnTo>
                  <a:pt x="114419" y="19170"/>
                </a:lnTo>
                <a:cubicBezTo>
                  <a:pt x="113823" y="19767"/>
                  <a:pt x="113275" y="20405"/>
                  <a:pt x="112781" y="21077"/>
                </a:cubicBezTo>
                <a:cubicBezTo>
                  <a:pt x="107152" y="19752"/>
                  <a:pt x="101283" y="19051"/>
                  <a:pt x="95250" y="19051"/>
                </a:cubicBezTo>
                <a:cubicBezTo>
                  <a:pt x="53166" y="19051"/>
                  <a:pt x="19050" y="53166"/>
                  <a:pt x="19050" y="95251"/>
                </a:cubicBezTo>
                <a:cubicBezTo>
                  <a:pt x="19050" y="137334"/>
                  <a:pt x="53166" y="171451"/>
                  <a:pt x="95250" y="171451"/>
                </a:cubicBezTo>
                <a:cubicBezTo>
                  <a:pt x="137334" y="171451"/>
                  <a:pt x="171450" y="137334"/>
                  <a:pt x="171450" y="95251"/>
                </a:cubicBezTo>
                <a:cubicBezTo>
                  <a:pt x="171450" y="89218"/>
                  <a:pt x="170749" y="83348"/>
                  <a:pt x="169424" y="77720"/>
                </a:cubicBezTo>
                <a:cubicBezTo>
                  <a:pt x="170096" y="77226"/>
                  <a:pt x="170734" y="76678"/>
                  <a:pt x="171331" y="76081"/>
                </a:cubicBezTo>
                <a:lnTo>
                  <a:pt x="184772" y="62641"/>
                </a:lnTo>
                <a:cubicBezTo>
                  <a:pt x="188478" y="72813"/>
                  <a:pt x="190500" y="83796"/>
                  <a:pt x="190500" y="95251"/>
                </a:cubicBezTo>
                <a:cubicBezTo>
                  <a:pt x="190500" y="147856"/>
                  <a:pt x="147855" y="190501"/>
                  <a:pt x="95250" y="190501"/>
                </a:cubicBezTo>
                <a:cubicBezTo>
                  <a:pt x="42645" y="190501"/>
                  <a:pt x="0" y="147856"/>
                  <a:pt x="0" y="95251"/>
                </a:cubicBezTo>
                <a:cubicBezTo>
                  <a:pt x="0" y="42645"/>
                  <a:pt x="42645" y="1"/>
                  <a:pt x="95250" y="1"/>
                </a:cubicBezTo>
                <a:close/>
                <a:moveTo>
                  <a:pt x="95250" y="38101"/>
                </a:moveTo>
                <a:cubicBezTo>
                  <a:pt x="100184" y="38101"/>
                  <a:pt x="104971" y="38726"/>
                  <a:pt x="109538" y="39901"/>
                </a:cubicBezTo>
                <a:lnTo>
                  <a:pt x="109538" y="54021"/>
                </a:lnTo>
                <a:lnTo>
                  <a:pt x="105592" y="57968"/>
                </a:lnTo>
                <a:cubicBezTo>
                  <a:pt x="105435" y="58125"/>
                  <a:pt x="105282" y="58284"/>
                  <a:pt x="105131" y="58444"/>
                </a:cubicBezTo>
                <a:cubicBezTo>
                  <a:pt x="101980" y="57601"/>
                  <a:pt x="98668" y="57151"/>
                  <a:pt x="95250" y="57151"/>
                </a:cubicBezTo>
                <a:cubicBezTo>
                  <a:pt x="74208" y="57151"/>
                  <a:pt x="57150" y="74208"/>
                  <a:pt x="57150" y="95251"/>
                </a:cubicBezTo>
                <a:cubicBezTo>
                  <a:pt x="57150" y="116293"/>
                  <a:pt x="74208" y="133351"/>
                  <a:pt x="95250" y="133351"/>
                </a:cubicBezTo>
                <a:cubicBezTo>
                  <a:pt x="116292" y="133351"/>
                  <a:pt x="133350" y="116293"/>
                  <a:pt x="133350" y="95251"/>
                </a:cubicBezTo>
                <a:cubicBezTo>
                  <a:pt x="133350" y="91833"/>
                  <a:pt x="132900" y="88521"/>
                  <a:pt x="132057" y="85369"/>
                </a:cubicBezTo>
                <a:cubicBezTo>
                  <a:pt x="132217" y="85219"/>
                  <a:pt x="132376" y="85065"/>
                  <a:pt x="132533" y="84909"/>
                </a:cubicBezTo>
                <a:lnTo>
                  <a:pt x="136478" y="80963"/>
                </a:lnTo>
                <a:lnTo>
                  <a:pt x="150600" y="80963"/>
                </a:lnTo>
                <a:cubicBezTo>
                  <a:pt x="151775" y="85530"/>
                  <a:pt x="152400" y="90317"/>
                  <a:pt x="152400" y="95251"/>
                </a:cubicBezTo>
                <a:cubicBezTo>
                  <a:pt x="152400" y="126814"/>
                  <a:pt x="126813" y="152401"/>
                  <a:pt x="95250" y="152401"/>
                </a:cubicBezTo>
                <a:cubicBezTo>
                  <a:pt x="63687" y="152401"/>
                  <a:pt x="38100" y="126814"/>
                  <a:pt x="38100" y="95251"/>
                </a:cubicBezTo>
                <a:cubicBezTo>
                  <a:pt x="38100" y="63687"/>
                  <a:pt x="63687" y="38101"/>
                  <a:pt x="95250" y="38101"/>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cxnSp>
        <p:nvCxnSpPr>
          <p:cNvPr id="12" name="Straight Connector 11">
            <a:extLst>
              <a:ext uri="{FF2B5EF4-FFF2-40B4-BE49-F238E27FC236}">
                <a16:creationId xmlns:a16="http://schemas.microsoft.com/office/drawing/2014/main" id="{64AB9568-D64E-8194-D83C-BFDB4D7B90F2}"/>
              </a:ext>
              <a:ext uri="{C183D7F6-B498-43B3-948B-1728B52AA6E4}">
                <adec:decorative xmlns:adec="http://schemas.microsoft.com/office/drawing/2017/decorative" val="1"/>
              </a:ext>
            </a:extLst>
          </p:cNvPr>
          <p:cNvCxnSpPr>
            <a:cxnSpLocks/>
          </p:cNvCxnSpPr>
          <p:nvPr/>
        </p:nvCxnSpPr>
        <p:spPr>
          <a:xfrm>
            <a:off x="1000125" y="2666697"/>
            <a:ext cx="6264276" cy="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Graphic 15">
            <a:extLst>
              <a:ext uri="{FF2B5EF4-FFF2-40B4-BE49-F238E27FC236}">
                <a16:creationId xmlns:a16="http://schemas.microsoft.com/office/drawing/2014/main" id="{C7218E74-EB7F-7EFE-2339-E8931B89DEEB}"/>
              </a:ext>
              <a:ext uri="{C183D7F6-B498-43B3-948B-1728B52AA6E4}">
                <adec:decorative xmlns:adec="http://schemas.microsoft.com/office/drawing/2017/decorative" val="1"/>
              </a:ext>
            </a:extLst>
          </p:cNvPr>
          <p:cNvSpPr>
            <a:spLocks/>
          </p:cNvSpPr>
          <p:nvPr/>
        </p:nvSpPr>
        <p:spPr>
          <a:xfrm>
            <a:off x="538187" y="2841363"/>
            <a:ext cx="298402" cy="253640"/>
          </a:xfrm>
          <a:custGeom>
            <a:avLst/>
            <a:gdLst>
              <a:gd name="csX0" fmla="*/ 147926 w 190499"/>
              <a:gd name="csY0" fmla="*/ 2092 h 161924"/>
              <a:gd name="csX1" fmla="*/ 137824 w 190499"/>
              <a:gd name="csY1" fmla="*/ 2092 h 161924"/>
              <a:gd name="csX2" fmla="*/ 137824 w 190499"/>
              <a:gd name="csY2" fmla="*/ 12195 h 161924"/>
              <a:gd name="csX3" fmla="*/ 166109 w 190499"/>
              <a:gd name="csY3" fmla="*/ 40481 h 161924"/>
              <a:gd name="csX4" fmla="*/ 119063 w 190499"/>
              <a:gd name="csY4" fmla="*/ 40481 h 161924"/>
              <a:gd name="csX5" fmla="*/ 88106 w 190499"/>
              <a:gd name="csY5" fmla="*/ 71437 h 161924"/>
              <a:gd name="csX6" fmla="*/ 88106 w 190499"/>
              <a:gd name="csY6" fmla="*/ 100012 h 161924"/>
              <a:gd name="csX7" fmla="*/ 75437 w 190499"/>
              <a:gd name="csY7" fmla="*/ 116198 h 161924"/>
              <a:gd name="csX8" fmla="*/ 38100 w 190499"/>
              <a:gd name="csY8" fmla="*/ 85725 h 161924"/>
              <a:gd name="csX9" fmla="*/ 0 w 190499"/>
              <a:gd name="csY9" fmla="*/ 123825 h 161924"/>
              <a:gd name="csX10" fmla="*/ 38100 w 190499"/>
              <a:gd name="csY10" fmla="*/ 161925 h 161924"/>
              <a:gd name="csX11" fmla="*/ 75582 w 190499"/>
              <a:gd name="csY11" fmla="*/ 130693 h 161924"/>
              <a:gd name="csX12" fmla="*/ 102394 w 190499"/>
              <a:gd name="csY12" fmla="*/ 100012 h 161924"/>
              <a:gd name="csX13" fmla="*/ 102394 w 190499"/>
              <a:gd name="csY13" fmla="*/ 71437 h 161924"/>
              <a:gd name="csX14" fmla="*/ 119063 w 190499"/>
              <a:gd name="csY14" fmla="*/ 54769 h 161924"/>
              <a:gd name="csX15" fmla="*/ 166109 w 190499"/>
              <a:gd name="csY15" fmla="*/ 54769 h 161924"/>
              <a:gd name="csX16" fmla="*/ 137824 w 190499"/>
              <a:gd name="csY16" fmla="*/ 83055 h 161924"/>
              <a:gd name="csX17" fmla="*/ 137824 w 190499"/>
              <a:gd name="csY17" fmla="*/ 93157 h 161924"/>
              <a:gd name="csX18" fmla="*/ 147926 w 190499"/>
              <a:gd name="csY18" fmla="*/ 93157 h 161924"/>
              <a:gd name="csX19" fmla="*/ 188407 w 190499"/>
              <a:gd name="csY19" fmla="*/ 52676 h 161924"/>
              <a:gd name="csX20" fmla="*/ 188407 w 190499"/>
              <a:gd name="csY20" fmla="*/ 42574 h 161924"/>
              <a:gd name="csX21" fmla="*/ 147926 w 190499"/>
              <a:gd name="csY21" fmla="*/ 2092 h 161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90499" h="161924">
                <a:moveTo>
                  <a:pt x="147926" y="2092"/>
                </a:moveTo>
                <a:cubicBezTo>
                  <a:pt x="145136" y="-697"/>
                  <a:pt x="140614" y="-697"/>
                  <a:pt x="137824" y="2092"/>
                </a:cubicBezTo>
                <a:cubicBezTo>
                  <a:pt x="135034" y="4882"/>
                  <a:pt x="135034" y="9405"/>
                  <a:pt x="137824" y="12195"/>
                </a:cubicBezTo>
                <a:lnTo>
                  <a:pt x="166109" y="40481"/>
                </a:lnTo>
                <a:lnTo>
                  <a:pt x="119063" y="40481"/>
                </a:lnTo>
                <a:cubicBezTo>
                  <a:pt x="101966" y="40481"/>
                  <a:pt x="88106" y="54341"/>
                  <a:pt x="88106" y="71437"/>
                </a:cubicBezTo>
                <a:lnTo>
                  <a:pt x="88106" y="100012"/>
                </a:lnTo>
                <a:cubicBezTo>
                  <a:pt x="88106" y="107840"/>
                  <a:pt x="82711" y="114408"/>
                  <a:pt x="75437" y="116198"/>
                </a:cubicBezTo>
                <a:cubicBezTo>
                  <a:pt x="71904" y="98811"/>
                  <a:pt x="56530" y="85725"/>
                  <a:pt x="38100" y="85725"/>
                </a:cubicBezTo>
                <a:cubicBezTo>
                  <a:pt x="17058" y="85725"/>
                  <a:pt x="0" y="102783"/>
                  <a:pt x="0" y="123825"/>
                </a:cubicBezTo>
                <a:cubicBezTo>
                  <a:pt x="0" y="144867"/>
                  <a:pt x="17058" y="161925"/>
                  <a:pt x="38100" y="161925"/>
                </a:cubicBezTo>
                <a:cubicBezTo>
                  <a:pt x="56797" y="161925"/>
                  <a:pt x="72348" y="148458"/>
                  <a:pt x="75582" y="130693"/>
                </a:cubicBezTo>
                <a:cubicBezTo>
                  <a:pt x="90719" y="128668"/>
                  <a:pt x="102394" y="115704"/>
                  <a:pt x="102394" y="100012"/>
                </a:cubicBezTo>
                <a:lnTo>
                  <a:pt x="102394" y="71437"/>
                </a:lnTo>
                <a:cubicBezTo>
                  <a:pt x="102394" y="62232"/>
                  <a:pt x="109857" y="54769"/>
                  <a:pt x="119063" y="54769"/>
                </a:cubicBezTo>
                <a:lnTo>
                  <a:pt x="166109" y="54769"/>
                </a:lnTo>
                <a:lnTo>
                  <a:pt x="137824" y="83055"/>
                </a:lnTo>
                <a:cubicBezTo>
                  <a:pt x="135034" y="85845"/>
                  <a:pt x="135034" y="90367"/>
                  <a:pt x="137824" y="93157"/>
                </a:cubicBezTo>
                <a:cubicBezTo>
                  <a:pt x="140614" y="95947"/>
                  <a:pt x="145136" y="95947"/>
                  <a:pt x="147926" y="93157"/>
                </a:cubicBezTo>
                <a:lnTo>
                  <a:pt x="188407" y="52676"/>
                </a:lnTo>
                <a:cubicBezTo>
                  <a:pt x="191197" y="49887"/>
                  <a:pt x="191197" y="45363"/>
                  <a:pt x="188407" y="42574"/>
                </a:cubicBezTo>
                <a:lnTo>
                  <a:pt x="147926" y="2092"/>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sp>
        <p:nvSpPr>
          <p:cNvPr id="48" name="Slide Number Placeholder 5">
            <a:extLst>
              <a:ext uri="{FF2B5EF4-FFF2-40B4-BE49-F238E27FC236}">
                <a16:creationId xmlns:a16="http://schemas.microsoft.com/office/drawing/2014/main" id="{59351D09-F642-11D7-C1E7-20249C1193BE}"/>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90" name="object 4">
            <a:extLst>
              <a:ext uri="{FF2B5EF4-FFF2-40B4-BE49-F238E27FC236}">
                <a16:creationId xmlns:a16="http://schemas.microsoft.com/office/drawing/2014/main" id="{1367A05E-49B4-7C3C-E23B-6A99FAAD803D}"/>
              </a:ext>
              <a:ext uri="{C183D7F6-B498-43B3-948B-1728B52AA6E4}">
                <adec:decorative xmlns:adec="http://schemas.microsoft.com/office/drawing/2017/decorative" val="1"/>
              </a:ext>
            </a:extLst>
          </p:cNvPr>
          <p:cNvPicPr/>
          <p:nvPr/>
        </p:nvPicPr>
        <p:blipFill rotWithShape="1">
          <a:blip r:embed="rId3" cstate="print"/>
          <a:srcRect l="19670" r="19670"/>
          <a:stretch>
            <a:fillRect/>
          </a:stretch>
        </p:blipFill>
        <p:spPr>
          <a:xfrm rot="5400000">
            <a:off x="3850482" y="6136484"/>
            <a:ext cx="71436" cy="7772400"/>
          </a:xfrm>
          <a:prstGeom prst="rect">
            <a:avLst/>
          </a:prstGeom>
        </p:spPr>
      </p:pic>
      <p:pic>
        <p:nvPicPr>
          <p:cNvPr id="15" name="Picture 14">
            <a:extLst>
              <a:ext uri="{FF2B5EF4-FFF2-40B4-BE49-F238E27FC236}">
                <a16:creationId xmlns:a16="http://schemas.microsoft.com/office/drawing/2014/main" id="{6EF47DD4-4141-C7BA-5EE7-71D2AC5613D8}"/>
              </a:ext>
              <a:ext uri="{C183D7F6-B498-43B3-948B-1728B52AA6E4}">
                <adec:decorative xmlns:adec="http://schemas.microsoft.com/office/drawing/2017/decorative" val="1"/>
              </a:ext>
            </a:extLst>
          </p:cNvPr>
          <p:cNvPicPr>
            <a:picLocks/>
          </p:cNvPicPr>
          <p:nvPr/>
        </p:nvPicPr>
        <p:blipFill rotWithShape="1">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18" name="Rectangle 17">
            <a:extLst>
              <a:ext uri="{FF2B5EF4-FFF2-40B4-BE49-F238E27FC236}">
                <a16:creationId xmlns:a16="http://schemas.microsoft.com/office/drawing/2014/main" id="{A3E9879D-1AD7-1BC7-C0B0-59F0E7EB53C6}"/>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9" name="Rectangle: Rounded Corners 18">
            <a:hlinkClick r:id="" action="ppaction://noaction"/>
            <a:extLst>
              <a:ext uri="{FF2B5EF4-FFF2-40B4-BE49-F238E27FC236}">
                <a16:creationId xmlns:a16="http://schemas.microsoft.com/office/drawing/2014/main" id="{921FC639-12E4-710F-ACF2-DB246EC4563A}"/>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21" name="Rectangle: Rounded Corners 20">
            <a:hlinkClick r:id="rId6" action="ppaction://hlinksldjump"/>
            <a:extLst>
              <a:ext uri="{FF2B5EF4-FFF2-40B4-BE49-F238E27FC236}">
                <a16:creationId xmlns:a16="http://schemas.microsoft.com/office/drawing/2014/main" id="{68AEC12F-FAF0-26C1-A37A-C7F1750B26A3}"/>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22" name="Rectangle: Rounded Corners 21">
            <a:hlinkClick r:id="rId7" action="ppaction://hlinksldjump"/>
            <a:extLst>
              <a:ext uri="{FF2B5EF4-FFF2-40B4-BE49-F238E27FC236}">
                <a16:creationId xmlns:a16="http://schemas.microsoft.com/office/drawing/2014/main" id="{E8D3F276-C346-D8F7-1BB3-3C30B122D3A8}"/>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Scenario 2</a:t>
            </a:r>
          </a:p>
        </p:txBody>
      </p:sp>
      <p:sp>
        <p:nvSpPr>
          <p:cNvPr id="23" name="Rectangle: Rounded Corners 22">
            <a:hlinkClick r:id="" action="ppaction://noaction"/>
            <a:extLst>
              <a:ext uri="{FF2B5EF4-FFF2-40B4-BE49-F238E27FC236}">
                <a16:creationId xmlns:a16="http://schemas.microsoft.com/office/drawing/2014/main" id="{A605ED83-72C3-AF55-2317-5C2D9917CF27}"/>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24" name="Rectangle: Rounded Corners 23">
            <a:hlinkClick r:id="" action="ppaction://noaction"/>
            <a:extLst>
              <a:ext uri="{FF2B5EF4-FFF2-40B4-BE49-F238E27FC236}">
                <a16:creationId xmlns:a16="http://schemas.microsoft.com/office/drawing/2014/main" id="{84784AC1-681A-3DF6-B530-A5AF45C922B9}"/>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25" name="Rectangle: Rounded Corners 24">
            <a:hlinkClick r:id="" action="ppaction://noaction"/>
            <a:extLst>
              <a:ext uri="{FF2B5EF4-FFF2-40B4-BE49-F238E27FC236}">
                <a16:creationId xmlns:a16="http://schemas.microsoft.com/office/drawing/2014/main" id="{4F234993-E1E8-0FDC-8033-A6899A37AE74}"/>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&amp; Example</a:t>
            </a:r>
          </a:p>
        </p:txBody>
      </p:sp>
      <p:sp>
        <p:nvSpPr>
          <p:cNvPr id="27" name="Rectangle: Rounded Corners 26">
            <a:hlinkClick r:id="" action="ppaction://noaction"/>
            <a:extLst>
              <a:ext uri="{FF2B5EF4-FFF2-40B4-BE49-F238E27FC236}">
                <a16:creationId xmlns:a16="http://schemas.microsoft.com/office/drawing/2014/main" id="{57D4D173-C30C-E774-109B-077203EA5A8D}"/>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11" name="Title 10">
            <a:extLst>
              <a:ext uri="{FF2B5EF4-FFF2-40B4-BE49-F238E27FC236}">
                <a16:creationId xmlns:a16="http://schemas.microsoft.com/office/drawing/2014/main" id="{E049B2B4-7371-F1E4-9D28-FB6022E06783}"/>
              </a:ext>
            </a:extLst>
          </p:cNvPr>
          <p:cNvSpPr>
            <a:spLocks noGrp="1"/>
          </p:cNvSpPr>
          <p:nvPr>
            <p:ph type="title"/>
          </p:nvPr>
        </p:nvSpPr>
        <p:spPr>
          <a:xfrm>
            <a:off x="508001" y="939800"/>
            <a:ext cx="5262247" cy="861774"/>
          </a:xfrm>
        </p:spPr>
        <p:txBody>
          <a:bodyPr/>
          <a:lstStyle/>
          <a:p>
            <a:r>
              <a:rPr lang="en-US"/>
              <a:t>Scenario 2: Quality Assurance and Coaching</a:t>
            </a:r>
          </a:p>
        </p:txBody>
      </p:sp>
      <p:sp>
        <p:nvSpPr>
          <p:cNvPr id="5" name="Content Placeholder 2">
            <a:extLst>
              <a:ext uri="{FF2B5EF4-FFF2-40B4-BE49-F238E27FC236}">
                <a16:creationId xmlns:a16="http://schemas.microsoft.com/office/drawing/2014/main" id="{30A61038-E774-B360-3113-1D6FC2172FFE}"/>
              </a:ext>
            </a:extLst>
          </p:cNvPr>
          <p:cNvSpPr txBox="1">
            <a:spLocks/>
          </p:cNvSpPr>
          <p:nvPr/>
        </p:nvSpPr>
        <p:spPr>
          <a:xfrm>
            <a:off x="1000125" y="2182597"/>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a:ln>
                  <a:noFill/>
                </a:ln>
                <a:solidFill>
                  <a:srgbClr val="091F2C"/>
                </a:solidFill>
                <a:effectLst/>
                <a:uLnTx/>
                <a:uFillTx/>
                <a:latin typeface="Segoe Sans Display Semibold"/>
                <a:ea typeface="+mn-ea"/>
                <a:cs typeface="Segoe Sans Display" pitchFamily="2" charset="0"/>
              </a:rPr>
              <a:t>Goal: </a:t>
            </a:r>
            <a:r>
              <a:rPr kumimoji="0" lang="en-US" sz="1050" b="0" i="0" u="none" strike="noStrike" kern="100" cap="none" spc="0" normalizeH="0" baseline="0" noProof="0">
                <a:ln>
                  <a:noFill/>
                </a:ln>
                <a:solidFill>
                  <a:srgbClr val="091F2C"/>
                </a:solidFill>
                <a:effectLst/>
                <a:uLnTx/>
                <a:uFillTx/>
                <a:latin typeface="Segoe Sans Display"/>
                <a:ea typeface="+mn-ea"/>
                <a:cs typeface="Segoe Sans Display" pitchFamily="2" charset="0"/>
              </a:rPr>
              <a:t>Support Quality Assurance and service teams in reviewing interactions, identifying coaching opportunities, and organizing insights from customer conversations.</a:t>
            </a:r>
          </a:p>
        </p:txBody>
      </p:sp>
      <p:sp>
        <p:nvSpPr>
          <p:cNvPr id="20" name="Content Placeholder 2">
            <a:extLst>
              <a:ext uri="{FF2B5EF4-FFF2-40B4-BE49-F238E27FC236}">
                <a16:creationId xmlns:a16="http://schemas.microsoft.com/office/drawing/2014/main" id="{D222C1A2-2D0D-6B57-7257-F8F029C74A97}"/>
              </a:ext>
            </a:extLst>
          </p:cNvPr>
          <p:cNvSpPr txBox="1">
            <a:spLocks/>
          </p:cNvSpPr>
          <p:nvPr/>
        </p:nvSpPr>
        <p:spPr>
          <a:xfrm>
            <a:off x="1000125" y="2785569"/>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dirty="0">
                <a:ln>
                  <a:noFill/>
                </a:ln>
                <a:solidFill>
                  <a:srgbClr val="091F2C"/>
                </a:solidFill>
                <a:effectLst/>
                <a:uLnTx/>
                <a:uFillTx/>
                <a:latin typeface="Segoe Sans Display Semibold"/>
                <a:ea typeface="+mn-ea"/>
                <a:cs typeface="Segoe Sans Display" pitchFamily="2" charset="0"/>
              </a:rPr>
              <a:t>Outcome: </a:t>
            </a:r>
            <a:r>
              <a:rPr kumimoji="0" lang="en-US" sz="1050" b="0" i="0" u="none" strike="noStrike" kern="100" cap="none" spc="0" normalizeH="0" baseline="0" noProof="0" dirty="0">
                <a:ln>
                  <a:noFill/>
                </a:ln>
                <a:solidFill>
                  <a:srgbClr val="091F2C"/>
                </a:solidFill>
                <a:effectLst/>
                <a:uLnTx/>
                <a:uFillTx/>
                <a:latin typeface="Segoe Sans Display"/>
                <a:ea typeface="+mn-ea"/>
                <a:cs typeface="Segoe Sans Display" pitchFamily="2" charset="0"/>
              </a:rPr>
              <a:t>A clear view of service performance that helps leaders identify issues early and provide targeted coaching to improve customer interactions.</a:t>
            </a:r>
          </a:p>
        </p:txBody>
      </p:sp>
      <p:sp>
        <p:nvSpPr>
          <p:cNvPr id="31" name="Rectangle 30">
            <a:hlinkClick r:id="" action="ppaction://noaction"/>
            <a:extLst>
              <a:ext uri="{FF2B5EF4-FFF2-40B4-BE49-F238E27FC236}">
                <a16:creationId xmlns:a16="http://schemas.microsoft.com/office/drawing/2014/main" id="{70B22289-AC54-DD53-1051-E4AA5488ECBA}"/>
              </a:ext>
            </a:extLst>
          </p:cNvPr>
          <p:cNvSpPr>
            <a:spLocks/>
          </p:cNvSpPr>
          <p:nvPr/>
        </p:nvSpPr>
        <p:spPr bwMode="auto">
          <a:xfrm>
            <a:off x="5503983" y="9407114"/>
            <a:ext cx="1760414" cy="1384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IN" sz="900" b="0" i="1" u="none" strike="noStrike" kern="1200" cap="none" spc="0" normalizeH="0" baseline="0" noProof="0" dirty="0">
                <a:ln>
                  <a:noFill/>
                </a:ln>
                <a:solidFill>
                  <a:srgbClr val="FFFFFF">
                    <a:lumMod val="50000"/>
                    <a:alpha val="99000"/>
                  </a:srgbClr>
                </a:solidFill>
                <a:effectLst/>
                <a:uLnTx/>
                <a:uFillTx/>
                <a:latin typeface="Segoe Sans Display"/>
                <a:ea typeface="Segoe UI" pitchFamily="34" charset="0"/>
                <a:cs typeface="Segoe UI" pitchFamily="34" charset="0"/>
              </a:rPr>
              <a:t>See file guidance on </a:t>
            </a:r>
            <a:r>
              <a:rPr lang="en-IN" sz="900" i="1" u="sng" dirty="0">
                <a:solidFill>
                  <a:srgbClr val="0078D4">
                    <a:alpha val="99000"/>
                  </a:srgbClr>
                </a:solidFill>
                <a:latin typeface="Segoe Sans Display"/>
                <a:ea typeface="Segoe UI" pitchFamily="34" charset="0"/>
                <a:cs typeface="Segoe UI" pitchFamily="34" charset="0"/>
                <a:hlinkClick r:id="" action="ppaction://noaction">
                  <a:extLst>
                    <a:ext uri="{A12FA001-AC4F-418D-AE19-62706E023703}">
                      <ahyp:hlinkClr xmlns:ahyp="http://schemas.microsoft.com/office/drawing/2018/hyperlinkcolor" val="tx"/>
                    </a:ext>
                  </a:extLst>
                </a:hlinkClick>
              </a:rPr>
              <a:t>page 11</a:t>
            </a:r>
            <a:endParaRPr kumimoji="0" lang="en-US" sz="900" b="0" i="1" u="sng" strike="noStrike" kern="1200" cap="none" spc="0" normalizeH="0" baseline="0" noProof="0" dirty="0">
              <a:ln>
                <a:noFill/>
              </a:ln>
              <a:solidFill>
                <a:srgbClr val="0078D4">
                  <a:alpha val="99000"/>
                </a:srgbClr>
              </a:solidFill>
              <a:effectLst/>
              <a:uLnTx/>
              <a:uFillTx/>
              <a:latin typeface="Segoe Sans Display"/>
              <a:ea typeface="Segoe UI" pitchFamily="34" charset="0"/>
              <a:cs typeface="Segoe UI" pitchFamily="34" charset="0"/>
            </a:endParaRPr>
          </a:p>
        </p:txBody>
      </p:sp>
      <p:graphicFrame>
        <p:nvGraphicFramePr>
          <p:cNvPr id="6" name="Table 5">
            <a:extLst>
              <a:ext uri="{FF2B5EF4-FFF2-40B4-BE49-F238E27FC236}">
                <a16:creationId xmlns:a16="http://schemas.microsoft.com/office/drawing/2014/main" id="{B09348C5-4626-1B3B-81CC-41F97E8D54DD}"/>
              </a:ext>
            </a:extLst>
          </p:cNvPr>
          <p:cNvGraphicFramePr>
            <a:graphicFrameLocks noGrp="1"/>
          </p:cNvGraphicFramePr>
          <p:nvPr/>
        </p:nvGraphicFramePr>
        <p:xfrm>
          <a:off x="590296" y="3966766"/>
          <a:ext cx="6582664" cy="5212080"/>
        </p:xfrm>
        <a:graphic>
          <a:graphicData uri="http://schemas.openxmlformats.org/drawingml/2006/table">
            <a:tbl>
              <a:tblPr firstRow="1" bandRow="1">
                <a:tableStyleId>{5C22544A-7EE6-4342-B048-85BDC9FD1C3A}</a:tableStyleId>
              </a:tblPr>
              <a:tblGrid>
                <a:gridCol w="1620918">
                  <a:extLst>
                    <a:ext uri="{9D8B030D-6E8A-4147-A177-3AD203B41FA5}">
                      <a16:colId xmlns:a16="http://schemas.microsoft.com/office/drawing/2014/main" val="800310417"/>
                    </a:ext>
                  </a:extLst>
                </a:gridCol>
                <a:gridCol w="4961746">
                  <a:extLst>
                    <a:ext uri="{9D8B030D-6E8A-4147-A177-3AD203B41FA5}">
                      <a16:colId xmlns:a16="http://schemas.microsoft.com/office/drawing/2014/main" val="769226981"/>
                    </a:ext>
                  </a:extLst>
                </a:gridCol>
              </a:tblGrid>
              <a:tr h="1024128">
                <a:tc>
                  <a:txBody>
                    <a:bodyPr/>
                    <a:lstStyle/>
                    <a:p>
                      <a:pPr>
                        <a:lnSpc>
                          <a:spcPts val="1500"/>
                        </a:lnSpc>
                        <a:spcAft>
                          <a:spcPts val="200"/>
                        </a:spcAft>
                      </a:pPr>
                      <a:r>
                        <a:rPr lang="en-US" sz="1000" b="0" kern="1200" dirty="0">
                          <a:solidFill>
                            <a:schemeClr val="accent2"/>
                          </a:solidFill>
                          <a:latin typeface="+mj-lt"/>
                          <a:ea typeface="+mn-ea"/>
                          <a:cs typeface="+mn-cs"/>
                        </a:rPr>
                        <a:t>USE CASE 1: </a:t>
                      </a:r>
                      <a:r>
                        <a:rPr lang="en-US" sz="1000" b="0" dirty="0">
                          <a:solidFill>
                            <a:schemeClr val="tx1"/>
                          </a:solidFill>
                          <a:latin typeface="+mj-lt"/>
                        </a:rPr>
                        <a:t>Review service rep interactions for tone and accuracy</a:t>
                      </a:r>
                    </a:p>
                  </a:txBody>
                  <a:tcPr marT="91440" marB="91440">
                    <a:lnL w="12700" cmpd="sng">
                      <a:noFill/>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l" rtl="0">
                        <a:lnSpc>
                          <a:spcPts val="1500"/>
                        </a:lnSpc>
                        <a:spcAft>
                          <a:spcPts val="200"/>
                        </a:spcAft>
                        <a:buNone/>
                      </a:pPr>
                      <a:r>
                        <a:rPr lang="en-US" sz="1000" b="0" kern="1200" dirty="0">
                          <a:solidFill>
                            <a:srgbClr val="091F2C"/>
                          </a:solidFill>
                          <a:effectLst/>
                          <a:latin typeface="Segoe Sans Display Semibold"/>
                        </a:rPr>
                        <a:t>Prompt: </a:t>
                      </a:r>
                      <a:r>
                        <a:rPr lang="en-US" sz="1000" b="0" kern="1200" dirty="0">
                          <a:solidFill>
                            <a:srgbClr val="091F2C"/>
                          </a:solidFill>
                          <a:effectLst/>
                          <a:latin typeface="Segoe Sans Display"/>
                        </a:rPr>
                        <a:t>Review </a:t>
                      </a:r>
                      <a:r>
                        <a:rPr lang="en-US" sz="1000" b="0" kern="1200" dirty="0">
                          <a:solidFill>
                            <a:srgbClr val="EC4A27"/>
                          </a:solidFill>
                          <a:effectLst/>
                          <a:latin typeface="Segoe Sans Display"/>
                        </a:rPr>
                        <a:t>/Customer call transcript </a:t>
                      </a:r>
                      <a:r>
                        <a:rPr lang="en-US" sz="1000" b="0" kern="1200" dirty="0">
                          <a:solidFill>
                            <a:srgbClr val="091F2C"/>
                          </a:solidFill>
                          <a:effectLst/>
                          <a:latin typeface="Segoe Sans Display"/>
                        </a:rPr>
                        <a:t>from the past week and </a:t>
                      </a:r>
                      <a:r>
                        <a:rPr lang="en-US" sz="1000" b="0" kern="1200" dirty="0">
                          <a:solidFill>
                            <a:srgbClr val="EC4A27"/>
                          </a:solidFill>
                          <a:effectLst/>
                          <a:latin typeface="Segoe Sans Display"/>
                        </a:rPr>
                        <a:t>/Customer chat log export</a:t>
                      </a:r>
                      <a:r>
                        <a:rPr lang="en-US" sz="1000" b="0" kern="1200" dirty="0">
                          <a:solidFill>
                            <a:srgbClr val="091F2C"/>
                          </a:solidFill>
                          <a:effectLst/>
                          <a:latin typeface="Segoe Sans Display"/>
                        </a:rPr>
                        <a:t>. Using </a:t>
                      </a:r>
                      <a:r>
                        <a:rPr lang="en-US" sz="1000" b="0" kern="1200" dirty="0">
                          <a:solidFill>
                            <a:srgbClr val="EC4A27"/>
                          </a:solidFill>
                          <a:effectLst/>
                          <a:latin typeface="Segoe Sans Display"/>
                        </a:rPr>
                        <a:t>/Sale rep quality assurance guide</a:t>
                      </a:r>
                      <a:r>
                        <a:rPr lang="en-US" sz="1000" b="0" kern="1200" dirty="0">
                          <a:solidFill>
                            <a:srgbClr val="091F2C"/>
                          </a:solidFill>
                          <a:effectLst/>
                          <a:latin typeface="Segoe Sans Display"/>
                        </a:rPr>
                        <a:t>, identify areas where tone, empathy, or accuracy fell below expectations. Summarize three coaching opportunities with direct quotes and recommended improvements.</a:t>
                      </a:r>
                      <a:endParaRPr lang="en-US" sz="1200" dirty="0">
                        <a:effectLst/>
                      </a:endParaRPr>
                    </a:p>
                  </a:txBody>
                  <a:tcPr marT="91440" marB="91440">
                    <a:lnL w="6350" cap="flat" cmpd="sng" algn="ctr">
                      <a:solidFill>
                        <a:schemeClr val="bg1">
                          <a:lumMod val="85000"/>
                        </a:schemeClr>
                      </a:solid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115568">
                <a:tc>
                  <a:txBody>
                    <a:bodyPr/>
                    <a:lstStyle/>
                    <a:p>
                      <a:pPr>
                        <a:lnSpc>
                          <a:spcPts val="1500"/>
                        </a:lnSpc>
                        <a:spcAft>
                          <a:spcPts val="200"/>
                        </a:spcAft>
                      </a:pPr>
                      <a:r>
                        <a:rPr lang="en-US" sz="1000" b="0" dirty="0">
                          <a:solidFill>
                            <a:schemeClr val="accent2"/>
                          </a:solidFill>
                          <a:latin typeface="+mj-lt"/>
                        </a:rPr>
                        <a:t>USE CASE 2: </a:t>
                      </a:r>
                      <a:r>
                        <a:rPr lang="en-US" sz="1000" b="0" kern="1200" dirty="0">
                          <a:solidFill>
                            <a:schemeClr val="tx1"/>
                          </a:solidFill>
                          <a:latin typeface="+mj-lt"/>
                          <a:ea typeface="+mn-ea"/>
                          <a:cs typeface="+mn-cs"/>
                        </a:rPr>
                        <a:t>Generate weekly service rep quality reports</a:t>
                      </a: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l" rtl="0">
                        <a:lnSpc>
                          <a:spcPts val="1500"/>
                        </a:lnSpc>
                        <a:spcAft>
                          <a:spcPts val="200"/>
                        </a:spcAft>
                        <a:buNone/>
                      </a:pPr>
                      <a:r>
                        <a:rPr lang="en-US" sz="1000" b="0" kern="1200" dirty="0">
                          <a:solidFill>
                            <a:srgbClr val="091F2C"/>
                          </a:solidFill>
                          <a:effectLst/>
                          <a:latin typeface="Segoe Sans Display Semibold"/>
                        </a:rPr>
                        <a:t>Prompt: </a:t>
                      </a:r>
                      <a:r>
                        <a:rPr lang="en-US" sz="1000" b="0" kern="1200" dirty="0">
                          <a:solidFill>
                            <a:srgbClr val="091F2C"/>
                          </a:solidFill>
                          <a:effectLst/>
                          <a:latin typeface="Segoe Sans Display"/>
                        </a:rPr>
                        <a:t>Using this file </a:t>
                      </a:r>
                      <a:r>
                        <a:rPr lang="en-US" sz="1000" b="0" kern="1200" dirty="0">
                          <a:solidFill>
                            <a:srgbClr val="EC4A27"/>
                          </a:solidFill>
                          <a:effectLst/>
                          <a:latin typeface="Segoe Sans Display"/>
                        </a:rPr>
                        <a:t>/Weekly customer calls transcript export</a:t>
                      </a:r>
                      <a:r>
                        <a:rPr lang="en-US" sz="1000" b="0" kern="1200" dirty="0">
                          <a:solidFill>
                            <a:srgbClr val="091F2C"/>
                          </a:solidFill>
                          <a:effectLst/>
                          <a:latin typeface="Segoe Sans Display"/>
                        </a:rPr>
                        <a:t>, map clear behaviors in the transcripts to the </a:t>
                      </a:r>
                      <a:r>
                        <a:rPr lang="en-US" sz="1000" b="0" kern="1200" dirty="0">
                          <a:solidFill>
                            <a:srgbClr val="EC4A27"/>
                          </a:solidFill>
                          <a:effectLst/>
                          <a:latin typeface="Segoe Sans Display"/>
                        </a:rPr>
                        <a:t>/Customer service quality guidelines </a:t>
                      </a:r>
                      <a:r>
                        <a:rPr lang="en-US" sz="1000" b="0" kern="1200" dirty="0">
                          <a:solidFill>
                            <a:srgbClr val="091F2C"/>
                          </a:solidFill>
                          <a:effectLst/>
                          <a:latin typeface="Segoe Sans Display"/>
                        </a:rPr>
                        <a:t>and create a summary report with a table showing service reps, top strengths, and common areas for improvement. Include three recommendations for next week’s training focus. Keep it under one page.</a:t>
                      </a:r>
                      <a:endParaRPr lang="en-US" sz="1200" dirty="0">
                        <a:effectLst/>
                      </a:endParaRP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024128">
                <a:tc>
                  <a:txBody>
                    <a:bodyPr/>
                    <a:lstStyle/>
                    <a:p>
                      <a:pPr>
                        <a:lnSpc>
                          <a:spcPts val="1500"/>
                        </a:lnSpc>
                        <a:spcAft>
                          <a:spcPts val="200"/>
                        </a:spcAft>
                      </a:pPr>
                      <a:r>
                        <a:rPr lang="en-US" sz="1000" b="0" kern="1200">
                          <a:solidFill>
                            <a:schemeClr val="accent2"/>
                          </a:solidFill>
                          <a:latin typeface="+mj-lt"/>
                          <a:ea typeface="+mn-ea"/>
                          <a:cs typeface="+mn-cs"/>
                        </a:rPr>
                        <a:t>USE CASE 3: </a:t>
                      </a:r>
                      <a:r>
                        <a:rPr lang="en-US" sz="1000" b="0" kern="1200">
                          <a:solidFill>
                            <a:schemeClr val="tx1"/>
                          </a:solidFill>
                          <a:latin typeface="+mj-lt"/>
                          <a:ea typeface="+mn-ea"/>
                          <a:cs typeface="+mn-cs"/>
                        </a:rPr>
                        <a:t>Benchmark team performance </a:t>
                      </a:r>
                      <a:br>
                        <a:rPr lang="en-US" sz="1000" b="0" kern="1200">
                          <a:solidFill>
                            <a:srgbClr val="091F2C"/>
                          </a:solidFill>
                          <a:latin typeface="+mj-lt"/>
                          <a:ea typeface="+mn-ea"/>
                          <a:cs typeface="+mn-cs"/>
                        </a:rPr>
                      </a:br>
                      <a:r>
                        <a:rPr lang="en-US" sz="1000" b="0" kern="1200">
                          <a:solidFill>
                            <a:schemeClr val="tx1"/>
                          </a:solidFill>
                          <a:latin typeface="+mj-lt"/>
                          <a:ea typeface="+mn-ea"/>
                          <a:cs typeface="+mn-cs"/>
                        </a:rPr>
                        <a:t>against KPIs</a:t>
                      </a: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l" rtl="0">
                        <a:lnSpc>
                          <a:spcPts val="1500"/>
                        </a:lnSpc>
                        <a:spcAft>
                          <a:spcPts val="200"/>
                        </a:spcAft>
                        <a:buNone/>
                      </a:pPr>
                      <a:r>
                        <a:rPr lang="en-US" sz="1000" b="0" kern="1200" dirty="0">
                          <a:solidFill>
                            <a:srgbClr val="091F2C"/>
                          </a:solidFill>
                          <a:effectLst/>
                          <a:latin typeface="Segoe Sans Display Semibold"/>
                        </a:rPr>
                        <a:t>Prompt: </a:t>
                      </a:r>
                      <a:r>
                        <a:rPr lang="en-US" sz="1000" b="0" kern="1200" dirty="0">
                          <a:solidFill>
                            <a:srgbClr val="091F2C"/>
                          </a:solidFill>
                          <a:effectLst/>
                          <a:latin typeface="Segoe Sans Display"/>
                        </a:rPr>
                        <a:t>Compare the </a:t>
                      </a:r>
                      <a:r>
                        <a:rPr lang="en-US" sz="1000" b="0" kern="1200" dirty="0">
                          <a:solidFill>
                            <a:srgbClr val="FF5C39"/>
                          </a:solidFill>
                          <a:effectLst/>
                          <a:latin typeface="Segoe Sans Display"/>
                        </a:rPr>
                        <a:t>/(Human generated) Team performance </a:t>
                      </a:r>
                      <a:r>
                        <a:rPr lang="en-US" sz="1000" b="0" kern="1200" dirty="0">
                          <a:solidFill>
                            <a:schemeClr val="accent6"/>
                          </a:solidFill>
                          <a:effectLst/>
                          <a:latin typeface="Segoe Sans Display"/>
                        </a:rPr>
                        <a:t>report</a:t>
                      </a:r>
                      <a:r>
                        <a:rPr lang="en-US" sz="1000" b="0" kern="1200" dirty="0">
                          <a:solidFill>
                            <a:srgbClr val="091F2C"/>
                          </a:solidFill>
                          <a:effectLst/>
                          <a:latin typeface="Segoe Sans Display"/>
                        </a:rPr>
                        <a:t> and </a:t>
                      </a:r>
                      <a:r>
                        <a:rPr lang="en-US" sz="1000" b="0" kern="1200" dirty="0">
                          <a:solidFill>
                            <a:srgbClr val="FF5C39"/>
                          </a:solidFill>
                          <a:effectLst/>
                          <a:latin typeface="Segoe Sans Display"/>
                        </a:rPr>
                        <a:t>/Customer satisfaction survey results</a:t>
                      </a:r>
                      <a:r>
                        <a:rPr lang="en-US" sz="1000" b="0" kern="1200" dirty="0">
                          <a:solidFill>
                            <a:srgbClr val="091F2C"/>
                          </a:solidFill>
                          <a:effectLst/>
                          <a:latin typeface="Segoe Sans Display"/>
                        </a:rPr>
                        <a:t>. Highlight key team‑level trends, areas of improvement, and contributing factors in a concise 200‑word summary. </a:t>
                      </a:r>
                      <a:endParaRPr lang="en-US" sz="1200" dirty="0">
                        <a:effectLst/>
                      </a:endParaRP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024128">
                <a:tc>
                  <a:txBody>
                    <a:bodyPr/>
                    <a:lstStyle/>
                    <a:p>
                      <a:pPr>
                        <a:lnSpc>
                          <a:spcPts val="1500"/>
                        </a:lnSpc>
                        <a:spcAft>
                          <a:spcPts val="200"/>
                        </a:spcAft>
                      </a:pPr>
                      <a:r>
                        <a:rPr lang="en-US" sz="1000" b="0" kern="1200">
                          <a:solidFill>
                            <a:schemeClr val="accent2"/>
                          </a:solidFill>
                          <a:latin typeface="+mj-lt"/>
                          <a:ea typeface="+mn-ea"/>
                          <a:cs typeface="+mn-cs"/>
                        </a:rPr>
                        <a:t>USE CASE 4: </a:t>
                      </a:r>
                      <a:r>
                        <a:rPr lang="en-US" sz="1000" b="0" kern="1200">
                          <a:solidFill>
                            <a:schemeClr val="tx1"/>
                          </a:solidFill>
                          <a:latin typeface="+mj-lt"/>
                          <a:ea typeface="+mn-ea"/>
                          <a:cs typeface="+mn-cs"/>
                        </a:rPr>
                        <a:t>Find Sentiment Patterns and Recommend Actions</a:t>
                      </a: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l" rtl="0">
                        <a:lnSpc>
                          <a:spcPts val="1500"/>
                        </a:lnSpc>
                        <a:spcAft>
                          <a:spcPts val="200"/>
                        </a:spcAft>
                        <a:buNone/>
                      </a:pPr>
                      <a:r>
                        <a:rPr lang="en-US" sz="1000" b="0" kern="1200" dirty="0">
                          <a:solidFill>
                            <a:srgbClr val="091F2C"/>
                          </a:solidFill>
                          <a:effectLst/>
                          <a:latin typeface="Segoe Sans Display Semibold"/>
                        </a:rPr>
                        <a:t>Prompt: </a:t>
                      </a:r>
                      <a:r>
                        <a:rPr lang="en-US" sz="1000" b="0" kern="1200" dirty="0">
                          <a:solidFill>
                            <a:srgbClr val="091F2C"/>
                          </a:solidFill>
                          <a:effectLst/>
                          <a:latin typeface="Segoe Sans Display"/>
                        </a:rPr>
                        <a:t>Scan all files with </a:t>
                      </a:r>
                      <a:r>
                        <a:rPr lang="en-US" sz="1000" b="0" kern="1200" dirty="0">
                          <a:solidFill>
                            <a:srgbClr val="C03BC4"/>
                          </a:solidFill>
                          <a:effectLst/>
                          <a:latin typeface="Segoe Sans Display"/>
                        </a:rPr>
                        <a:t>[Product type] </a:t>
                      </a:r>
                      <a:r>
                        <a:rPr lang="en-US" sz="1000" b="0" kern="1200" dirty="0">
                          <a:solidFill>
                            <a:srgbClr val="091F2C"/>
                          </a:solidFill>
                          <a:effectLst/>
                          <a:latin typeface="Segoe Sans Display"/>
                        </a:rPr>
                        <a:t>in the name, </a:t>
                      </a:r>
                      <a:r>
                        <a:rPr lang="en-US" sz="1000" b="0" kern="1200" dirty="0">
                          <a:solidFill>
                            <a:srgbClr val="EC4A27"/>
                          </a:solidFill>
                          <a:effectLst/>
                          <a:latin typeface="Segoe Sans Display"/>
                        </a:rPr>
                        <a:t>/Customer feedback ratings</a:t>
                      </a:r>
                      <a:r>
                        <a:rPr lang="en-US" sz="1000" b="0" kern="1200" dirty="0">
                          <a:solidFill>
                            <a:srgbClr val="091F2C"/>
                          </a:solidFill>
                          <a:effectLst/>
                          <a:latin typeface="Segoe Sans Display"/>
                        </a:rPr>
                        <a:t>, and </a:t>
                      </a:r>
                      <a:r>
                        <a:rPr lang="en-US" sz="1000" b="0" kern="1200" dirty="0">
                          <a:solidFill>
                            <a:srgbClr val="EC4A27"/>
                          </a:solidFill>
                          <a:effectLst/>
                          <a:latin typeface="Segoe Sans Display"/>
                        </a:rPr>
                        <a:t>/Social media sentiment analysis scores</a:t>
                      </a:r>
                      <a:r>
                        <a:rPr lang="en-US" sz="1000" b="0" kern="1200" dirty="0">
                          <a:solidFill>
                            <a:srgbClr val="091F2C"/>
                          </a:solidFill>
                          <a:effectLst/>
                          <a:latin typeface="Segoe Sans Display"/>
                        </a:rPr>
                        <a:t>. Identify recurring themes and classify them as positive, neutral, or negative. Provide examples and recommend corrective actions.</a:t>
                      </a:r>
                      <a:endParaRPr lang="en-US" sz="1200" dirty="0">
                        <a:effectLst/>
                      </a:endParaRP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r h="1024128">
                <a:tc>
                  <a:txBody>
                    <a:bodyPr/>
                    <a:lstStyle/>
                    <a:p>
                      <a:pPr>
                        <a:lnSpc>
                          <a:spcPts val="1500"/>
                        </a:lnSpc>
                        <a:spcAft>
                          <a:spcPts val="200"/>
                        </a:spcAft>
                      </a:pPr>
                      <a:r>
                        <a:rPr lang="en-US" sz="1000" b="0" kern="1200">
                          <a:solidFill>
                            <a:schemeClr val="accent2"/>
                          </a:solidFill>
                          <a:latin typeface="+mj-lt"/>
                          <a:ea typeface="+mn-ea"/>
                          <a:cs typeface="+mn-cs"/>
                        </a:rPr>
                        <a:t>USE CASE 5: </a:t>
                      </a:r>
                      <a:r>
                        <a:rPr lang="en-US" sz="1000" b="0" kern="1200">
                          <a:solidFill>
                            <a:schemeClr val="tx1"/>
                          </a:solidFill>
                          <a:latin typeface="+mj-lt"/>
                          <a:ea typeface="+mn-ea"/>
                          <a:cs typeface="+mn-cs"/>
                        </a:rPr>
                        <a:t>Prepare a coaching plan for </a:t>
                      </a:r>
                      <a:br>
                        <a:rPr lang="en-US" sz="1000" b="0" kern="1200">
                          <a:solidFill>
                            <a:srgbClr val="091F2C"/>
                          </a:solidFill>
                          <a:latin typeface="+mj-lt"/>
                          <a:ea typeface="+mn-ea"/>
                          <a:cs typeface="+mn-cs"/>
                        </a:rPr>
                      </a:br>
                      <a:r>
                        <a:rPr lang="en-US" sz="1000" b="0" kern="1200">
                          <a:solidFill>
                            <a:schemeClr val="tx1"/>
                          </a:solidFill>
                          <a:latin typeface="+mj-lt"/>
                          <a:ea typeface="+mn-ea"/>
                          <a:cs typeface="+mn-cs"/>
                        </a:rPr>
                        <a:t>team leads</a:t>
                      </a: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lvl="0" algn="l" rtl="0">
                        <a:lnSpc>
                          <a:spcPts val="1500"/>
                        </a:lnSpc>
                        <a:spcAft>
                          <a:spcPts val="200"/>
                        </a:spcAft>
                        <a:buNone/>
                      </a:pPr>
                      <a:r>
                        <a:rPr lang="en-US" sz="1000" b="0" kern="1200" dirty="0">
                          <a:solidFill>
                            <a:srgbClr val="091F2C"/>
                          </a:solidFill>
                          <a:effectLst/>
                          <a:latin typeface="Segoe Sans Display Semibold"/>
                        </a:rPr>
                        <a:t>Prompt: </a:t>
                      </a:r>
                      <a:r>
                        <a:rPr lang="en-US" sz="1000" b="0" kern="1200" dirty="0">
                          <a:solidFill>
                            <a:srgbClr val="091F2C"/>
                          </a:solidFill>
                          <a:effectLst/>
                          <a:latin typeface="Segoe Sans Display"/>
                        </a:rPr>
                        <a:t>Review </a:t>
                      </a:r>
                      <a:r>
                        <a:rPr lang="en-US" sz="1000" b="0" kern="1200" dirty="0">
                          <a:solidFill>
                            <a:srgbClr val="EC4A27"/>
                          </a:solidFill>
                          <a:effectLst/>
                          <a:latin typeface="Segoe Sans Display"/>
                        </a:rPr>
                        <a:t>/Customer service quality guidelines summary </a:t>
                      </a:r>
                      <a:r>
                        <a:rPr lang="en-US" sz="1000" b="0" kern="1200" dirty="0">
                          <a:solidFill>
                            <a:srgbClr val="091F2C"/>
                          </a:solidFill>
                          <a:effectLst/>
                          <a:latin typeface="Segoe Sans Display"/>
                        </a:rPr>
                        <a:t>and my </a:t>
                      </a:r>
                      <a:r>
                        <a:rPr lang="en-US" sz="1000" b="0" kern="1200" dirty="0">
                          <a:solidFill>
                            <a:srgbClr val="EC4A27"/>
                          </a:solidFill>
                          <a:effectLst/>
                          <a:latin typeface="Segoe Sans Display"/>
                        </a:rPr>
                        <a:t>/Training feedback notes</a:t>
                      </a:r>
                      <a:r>
                        <a:rPr lang="en-US" sz="1000" b="0" kern="1200" dirty="0">
                          <a:solidFill>
                            <a:srgbClr val="091F2C"/>
                          </a:solidFill>
                          <a:effectLst/>
                          <a:latin typeface="Segoe Sans Display"/>
                        </a:rPr>
                        <a:t>. Draft a one‑page coaching plan for each of my employees with focus areas, specific actions, and phrasing for positive reinforcement during 1:1 reviews.</a:t>
                      </a:r>
                      <a:endParaRPr lang="en-US" sz="1200" dirty="0">
                        <a:effectLst/>
                      </a:endParaRP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6580557"/>
                  </a:ext>
                </a:extLst>
              </a:tr>
            </a:tbl>
          </a:graphicData>
        </a:graphic>
      </p:graphicFrame>
      <p:sp>
        <p:nvSpPr>
          <p:cNvPr id="7" name="Rectangle: Top Corners Rounded 6">
            <a:extLst>
              <a:ext uri="{FF2B5EF4-FFF2-40B4-BE49-F238E27FC236}">
                <a16:creationId xmlns:a16="http://schemas.microsoft.com/office/drawing/2014/main" id="{BB568DB8-1F81-D0A6-B3C8-3F1BCF2C3FDE}"/>
              </a:ext>
              <a:ext uri="{C183D7F6-B498-43B3-948B-1728B52AA6E4}">
                <adec:decorative xmlns:adec="http://schemas.microsoft.com/office/drawing/2017/decorative" val="1"/>
              </a:ext>
            </a:extLst>
          </p:cNvPr>
          <p:cNvSpPr/>
          <p:nvPr/>
        </p:nvSpPr>
        <p:spPr bwMode="auto">
          <a:xfrm>
            <a:off x="4584319" y="3471712"/>
            <a:ext cx="2613022" cy="401871"/>
          </a:xfrm>
          <a:prstGeom prst="round2SameRect">
            <a:avLst/>
          </a:prstGeom>
          <a:solidFill>
            <a:srgbClr val="FCE7DB"/>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 name="Rectangle: Top Corners Rounded 15">
            <a:extLst>
              <a:ext uri="{FF2B5EF4-FFF2-40B4-BE49-F238E27FC236}">
                <a16:creationId xmlns:a16="http://schemas.microsoft.com/office/drawing/2014/main" id="{5FEE7979-9DD0-8F06-6E2D-A71F2E516172}"/>
              </a:ext>
              <a:ext uri="{C183D7F6-B498-43B3-948B-1728B52AA6E4}">
                <adec:decorative xmlns:adec="http://schemas.microsoft.com/office/drawing/2017/decorative" val="1"/>
              </a:ext>
            </a:extLst>
          </p:cNvPr>
          <p:cNvSpPr/>
          <p:nvPr/>
        </p:nvSpPr>
        <p:spPr bwMode="auto">
          <a:xfrm rot="16200000">
            <a:off x="4052887" y="3284503"/>
            <a:ext cx="286576" cy="776288"/>
          </a:xfrm>
          <a:prstGeom prst="round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6" name="Content Placeholder 2">
            <a:extLst>
              <a:ext uri="{FF2B5EF4-FFF2-40B4-BE49-F238E27FC236}">
                <a16:creationId xmlns:a16="http://schemas.microsoft.com/office/drawing/2014/main" id="{0FDD0883-280A-B6CB-4740-D68BF9C8F1C3}"/>
              </a:ext>
              <a:ext uri="{C183D7F6-B498-43B3-948B-1728B52AA6E4}">
                <adec:decorative xmlns:adec="http://schemas.microsoft.com/office/drawing/2017/decorative" val="0"/>
              </a:ext>
            </a:extLst>
          </p:cNvPr>
          <p:cNvSpPr txBox="1">
            <a:spLocks/>
          </p:cNvSpPr>
          <p:nvPr/>
        </p:nvSpPr>
        <p:spPr>
          <a:xfrm>
            <a:off x="3911173" y="3588009"/>
            <a:ext cx="535258" cy="169277"/>
          </a:xfrm>
          <a:prstGeom prst="rect">
            <a:avLst/>
          </a:prstGeom>
          <a:noFill/>
        </p:spPr>
        <p:txBody>
          <a:bodyPr wrap="squar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1100" b="0" i="0" u="none" strike="noStrike" kern="100" cap="none" spc="0" normalizeH="0" baseline="0" noProof="0">
                <a:ln>
                  <a:noFill/>
                </a:ln>
                <a:solidFill>
                  <a:srgbClr val="FFFFFF">
                    <a:alpha val="99000"/>
                  </a:srgbClr>
                </a:solidFill>
                <a:effectLst/>
                <a:uLnTx/>
                <a:uFillTx/>
                <a:latin typeface="Segoe Sans Display Semibold"/>
                <a:ea typeface="+mn-ea"/>
                <a:cs typeface="+mn-cs"/>
              </a:rPr>
              <a:t>Legend </a:t>
            </a:r>
          </a:p>
        </p:txBody>
      </p:sp>
      <p:sp>
        <p:nvSpPr>
          <p:cNvPr id="29" name="Rectangle: Rounded Corners 28" descr="Orange text">
            <a:extLst>
              <a:ext uri="{FF2B5EF4-FFF2-40B4-BE49-F238E27FC236}">
                <a16:creationId xmlns:a16="http://schemas.microsoft.com/office/drawing/2014/main" id="{0CE0BD92-AAD9-8DE8-A733-0FCF64577512}"/>
              </a:ext>
              <a:ext uri="{C183D7F6-B498-43B3-948B-1728B52AA6E4}">
                <adec:decorative xmlns:adec="http://schemas.microsoft.com/office/drawing/2017/decorative" val="0"/>
              </a:ext>
            </a:extLst>
          </p:cNvPr>
          <p:cNvSpPr>
            <a:spLocks/>
          </p:cNvSpPr>
          <p:nvPr/>
        </p:nvSpPr>
        <p:spPr bwMode="auto">
          <a:xfrm>
            <a:off x="4703015" y="3586162"/>
            <a:ext cx="172970" cy="172970"/>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2" name="Content Placeholder 2">
            <a:extLst>
              <a:ext uri="{FF2B5EF4-FFF2-40B4-BE49-F238E27FC236}">
                <a16:creationId xmlns:a16="http://schemas.microsoft.com/office/drawing/2014/main" id="{A456B880-FF6B-8384-5425-555948BAB8F1}"/>
              </a:ext>
              <a:ext uri="{C183D7F6-B498-43B3-948B-1728B52AA6E4}">
                <adec:decorative xmlns:adec="http://schemas.microsoft.com/office/drawing/2017/decorative" val="0"/>
              </a:ext>
            </a:extLst>
          </p:cNvPr>
          <p:cNvSpPr txBox="1">
            <a:spLocks/>
          </p:cNvSpPr>
          <p:nvPr/>
        </p:nvSpPr>
        <p:spPr>
          <a:xfrm>
            <a:off x="4951289" y="3603397"/>
            <a:ext cx="850682"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EC4A27">
                    <a:alpha val="99000"/>
                  </a:srgbClr>
                </a:solidFill>
                <a:effectLst/>
                <a:uLnTx/>
                <a:uFillTx/>
                <a:latin typeface="Segoe Sans Display"/>
                <a:ea typeface="+mn-ea"/>
                <a:cs typeface="+mn-cs"/>
              </a:rPr>
              <a:t>/Referenced File </a:t>
            </a:r>
          </a:p>
        </p:txBody>
      </p:sp>
      <p:sp>
        <p:nvSpPr>
          <p:cNvPr id="33" name="Rectangle: Rounded Corners 32" descr="Purple text">
            <a:extLst>
              <a:ext uri="{FF2B5EF4-FFF2-40B4-BE49-F238E27FC236}">
                <a16:creationId xmlns:a16="http://schemas.microsoft.com/office/drawing/2014/main" id="{918372AB-AA05-82B9-E8AB-2415A413669C}"/>
              </a:ext>
              <a:ext uri="{C183D7F6-B498-43B3-948B-1728B52AA6E4}">
                <adec:decorative xmlns:adec="http://schemas.microsoft.com/office/drawing/2017/decorative" val="0"/>
              </a:ext>
            </a:extLst>
          </p:cNvPr>
          <p:cNvSpPr/>
          <p:nvPr/>
        </p:nvSpPr>
        <p:spPr bwMode="auto">
          <a:xfrm>
            <a:off x="5928378" y="3586162"/>
            <a:ext cx="172970" cy="172970"/>
          </a:xfrm>
          <a:prstGeom prst="round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4" name="Content Placeholder 2">
            <a:extLst>
              <a:ext uri="{FF2B5EF4-FFF2-40B4-BE49-F238E27FC236}">
                <a16:creationId xmlns:a16="http://schemas.microsoft.com/office/drawing/2014/main" id="{8F2869DA-5501-E0C3-3FA3-E47C1BB90458}"/>
              </a:ext>
              <a:ext uri="{C183D7F6-B498-43B3-948B-1728B52AA6E4}">
                <adec:decorative xmlns:adec="http://schemas.microsoft.com/office/drawing/2017/decorative" val="0"/>
              </a:ext>
            </a:extLst>
          </p:cNvPr>
          <p:cNvSpPr txBox="1">
            <a:spLocks/>
          </p:cNvSpPr>
          <p:nvPr/>
        </p:nvSpPr>
        <p:spPr>
          <a:xfrm>
            <a:off x="6176651" y="3603397"/>
            <a:ext cx="944041"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dirty="0">
                <a:ln>
                  <a:noFill/>
                </a:ln>
                <a:solidFill>
                  <a:srgbClr val="C03BC4">
                    <a:alpha val="99000"/>
                  </a:srgbClr>
                </a:solidFill>
                <a:effectLst/>
                <a:uLnTx/>
                <a:uFillTx/>
                <a:latin typeface="Segoe Sans Display"/>
                <a:ea typeface="+mn-ea"/>
                <a:cs typeface="+mn-cs"/>
              </a:rPr>
              <a:t>[Details you insert]</a:t>
            </a:r>
          </a:p>
        </p:txBody>
      </p:sp>
    </p:spTree>
    <p:extLst>
      <p:ext uri="{BB962C8B-B14F-4D97-AF65-F5344CB8AC3E}">
        <p14:creationId xmlns:p14="http://schemas.microsoft.com/office/powerpoint/2010/main" val="245001783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DFD35-7BAB-0CED-EAF4-2EAB4DC9A7D7}"/>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E5123C4-B733-AEEF-442C-EEFEAE6CFB20}"/>
              </a:ext>
              <a:ext uri="{C183D7F6-B498-43B3-948B-1728B52AA6E4}">
                <adec:decorative xmlns:adec="http://schemas.microsoft.com/office/drawing/2017/decorative" val="1"/>
              </a:ext>
            </a:extLst>
          </p:cNvPr>
          <p:cNvSpPr>
            <a:spLocks/>
          </p:cNvSpPr>
          <p:nvPr/>
        </p:nvSpPr>
        <p:spPr bwMode="auto">
          <a:xfrm>
            <a:off x="507998" y="3880066"/>
            <a:ext cx="6756399" cy="5349313"/>
          </a:xfrm>
          <a:prstGeom prst="roundRect">
            <a:avLst>
              <a:gd name="adj" fmla="val 2541"/>
            </a:avLst>
          </a:pr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graphicFrame>
        <p:nvGraphicFramePr>
          <p:cNvPr id="29" name="Table 28">
            <a:extLst>
              <a:ext uri="{FF2B5EF4-FFF2-40B4-BE49-F238E27FC236}">
                <a16:creationId xmlns:a16="http://schemas.microsoft.com/office/drawing/2014/main" id="{6D5C828B-9429-F929-F050-3398194570EF}"/>
              </a:ext>
            </a:extLst>
          </p:cNvPr>
          <p:cNvGraphicFramePr>
            <a:graphicFrameLocks noGrp="1"/>
          </p:cNvGraphicFramePr>
          <p:nvPr/>
        </p:nvGraphicFramePr>
        <p:xfrm>
          <a:off x="590296" y="3966767"/>
          <a:ext cx="6582664" cy="5212080"/>
        </p:xfrm>
        <a:graphic>
          <a:graphicData uri="http://schemas.openxmlformats.org/drawingml/2006/table">
            <a:tbl>
              <a:tblPr firstRow="1" bandRow="1">
                <a:tableStyleId>{5C22544A-7EE6-4342-B048-85BDC9FD1C3A}</a:tableStyleId>
              </a:tblPr>
              <a:tblGrid>
                <a:gridCol w="1620918">
                  <a:extLst>
                    <a:ext uri="{9D8B030D-6E8A-4147-A177-3AD203B41FA5}">
                      <a16:colId xmlns:a16="http://schemas.microsoft.com/office/drawing/2014/main" val="800310417"/>
                    </a:ext>
                  </a:extLst>
                </a:gridCol>
                <a:gridCol w="4961746">
                  <a:extLst>
                    <a:ext uri="{9D8B030D-6E8A-4147-A177-3AD203B41FA5}">
                      <a16:colId xmlns:a16="http://schemas.microsoft.com/office/drawing/2014/main" val="769226981"/>
                    </a:ext>
                  </a:extLst>
                </a:gridCol>
              </a:tblGrid>
              <a:tr h="1042416">
                <a:tc>
                  <a:txBody>
                    <a:bodyPr/>
                    <a:lstStyle/>
                    <a:p>
                      <a:pPr>
                        <a:lnSpc>
                          <a:spcPts val="1500"/>
                        </a:lnSpc>
                        <a:spcAft>
                          <a:spcPts val="200"/>
                        </a:spcAft>
                      </a:pPr>
                      <a:r>
                        <a:rPr lang="en-US" sz="1000" b="0" kern="1200" dirty="0">
                          <a:solidFill>
                            <a:schemeClr val="accent2"/>
                          </a:solidFill>
                          <a:latin typeface="+mj-lt"/>
                          <a:ea typeface="+mn-ea"/>
                          <a:cs typeface="+mn-cs"/>
                        </a:rPr>
                        <a:t>USE CASE 1: </a:t>
                      </a:r>
                      <a:r>
                        <a:rPr lang="en-US" sz="1000" b="0" dirty="0">
                          <a:solidFill>
                            <a:schemeClr val="tx1"/>
                          </a:solidFill>
                          <a:latin typeface="+mj-lt"/>
                        </a:rPr>
                        <a:t>Summarize escalation history and context</a:t>
                      </a:r>
                    </a:p>
                  </a:txBody>
                  <a:tcPr marT="91440" marB="91440">
                    <a:lnL w="12700" cmpd="sng">
                      <a:noFill/>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500"/>
                        </a:lnSpc>
                        <a:spcAft>
                          <a:spcPts val="200"/>
                        </a:spcAft>
                      </a:pPr>
                      <a:r>
                        <a:rPr lang="en-US" sz="1000" b="0" dirty="0">
                          <a:solidFill>
                            <a:schemeClr val="tx1"/>
                          </a:solidFill>
                          <a:latin typeface="+mj-lt"/>
                        </a:rPr>
                        <a:t>Prompt: </a:t>
                      </a:r>
                      <a:r>
                        <a:rPr lang="en-US" sz="1000" b="0" dirty="0">
                          <a:solidFill>
                            <a:schemeClr val="tx1"/>
                          </a:solidFill>
                          <a:latin typeface="+mn-lt"/>
                        </a:rPr>
                        <a:t>Review </a:t>
                      </a:r>
                      <a:r>
                        <a:rPr lang="en-US" sz="1000" b="0" dirty="0">
                          <a:solidFill>
                            <a:srgbClr val="EC4A27"/>
                          </a:solidFill>
                          <a:latin typeface="+mn-lt"/>
                        </a:rPr>
                        <a:t>/Escalation case record</a:t>
                      </a:r>
                      <a:r>
                        <a:rPr lang="en-US" sz="1000" b="0" dirty="0">
                          <a:solidFill>
                            <a:schemeClr val="tx1"/>
                          </a:solidFill>
                          <a:latin typeface="+mn-lt"/>
                        </a:rPr>
                        <a:t>, and </a:t>
                      </a:r>
                      <a:r>
                        <a:rPr lang="en-US" sz="1000" b="0" dirty="0">
                          <a:solidFill>
                            <a:srgbClr val="EC4A27"/>
                          </a:solidFill>
                          <a:latin typeface="+mn-lt"/>
                        </a:rPr>
                        <a:t>/Engineering technical findings note</a:t>
                      </a:r>
                      <a:r>
                        <a:rPr lang="en-US" sz="1000" b="0" dirty="0">
                          <a:solidFill>
                            <a:schemeClr val="tx1"/>
                          </a:solidFill>
                          <a:latin typeface="+mn-lt"/>
                        </a:rPr>
                        <a:t>. Summarize the customer impact, key contacts, open dependencies, and current resolution status in under 200 words.</a:t>
                      </a:r>
                    </a:p>
                  </a:txBody>
                  <a:tcPr marT="91440" marB="91440">
                    <a:lnL w="6350" cap="flat" cmpd="sng" algn="ctr">
                      <a:solidFill>
                        <a:schemeClr val="bg1">
                          <a:lumMod val="85000"/>
                        </a:schemeClr>
                      </a:solid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042416">
                <a:tc>
                  <a:txBody>
                    <a:bodyPr/>
                    <a:lstStyle/>
                    <a:p>
                      <a:pPr>
                        <a:lnSpc>
                          <a:spcPts val="1500"/>
                        </a:lnSpc>
                        <a:spcAft>
                          <a:spcPts val="200"/>
                        </a:spcAft>
                      </a:pPr>
                      <a:r>
                        <a:rPr lang="en-US" sz="1000" b="0">
                          <a:solidFill>
                            <a:schemeClr val="accent2"/>
                          </a:solidFill>
                          <a:latin typeface="+mj-lt"/>
                        </a:rPr>
                        <a:t>USE CASE 2: </a:t>
                      </a:r>
                      <a:r>
                        <a:rPr lang="en-US" sz="1000" b="0">
                          <a:solidFill>
                            <a:schemeClr val="tx1"/>
                          </a:solidFill>
                          <a:latin typeface="+mj-lt"/>
                        </a:rPr>
                        <a:t>Draft escalation updates for stakeholders</a:t>
                      </a: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500"/>
                        </a:lnSpc>
                        <a:spcAft>
                          <a:spcPts val="200"/>
                        </a:spcAft>
                      </a:pPr>
                      <a:r>
                        <a:rPr lang="en-US" sz="1000" b="0" dirty="0">
                          <a:solidFill>
                            <a:schemeClr val="tx1"/>
                          </a:solidFill>
                          <a:latin typeface="+mj-lt"/>
                        </a:rPr>
                        <a:t>Prompt: </a:t>
                      </a:r>
                      <a:r>
                        <a:rPr lang="en-US" sz="1000" b="0" dirty="0">
                          <a:solidFill>
                            <a:schemeClr val="tx1"/>
                          </a:solidFill>
                          <a:latin typeface="+mn-lt"/>
                        </a:rPr>
                        <a:t>Using </a:t>
                      </a:r>
                      <a:r>
                        <a:rPr lang="en-US" sz="1000" b="0" dirty="0">
                          <a:solidFill>
                            <a:srgbClr val="EC4A27"/>
                          </a:solidFill>
                          <a:latin typeface="+mn-lt"/>
                        </a:rPr>
                        <a:t>/Customer ticket notes </a:t>
                      </a:r>
                      <a:r>
                        <a:rPr lang="en-US" sz="1000" b="0" dirty="0">
                          <a:solidFill>
                            <a:schemeClr val="tx1"/>
                          </a:solidFill>
                          <a:latin typeface="+mn-lt"/>
                        </a:rPr>
                        <a:t>and </a:t>
                      </a:r>
                      <a:r>
                        <a:rPr lang="en-US" sz="1000" b="0" dirty="0">
                          <a:solidFill>
                            <a:srgbClr val="EC4A27"/>
                          </a:solidFill>
                          <a:latin typeface="+mn-lt"/>
                        </a:rPr>
                        <a:t>/Customer ticket summary</a:t>
                      </a:r>
                      <a:r>
                        <a:rPr lang="en-US" sz="1000" b="0" dirty="0">
                          <a:solidFill>
                            <a:schemeClr val="tx1"/>
                          </a:solidFill>
                          <a:latin typeface="+mn-lt"/>
                        </a:rPr>
                        <a:t>, draft an update email for executives and account managers summarizing the current state, risks, and next steps. Use a clear and professional tone suitable for executive audiences and keep the update under 150 words.</a:t>
                      </a: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042416">
                <a:tc>
                  <a:txBody>
                    <a:bodyPr/>
                    <a:lstStyle/>
                    <a:p>
                      <a:pPr lvl="0">
                        <a:lnSpc>
                          <a:spcPts val="1500"/>
                        </a:lnSpc>
                        <a:spcAft>
                          <a:spcPts val="200"/>
                        </a:spcAft>
                        <a:buNone/>
                      </a:pPr>
                      <a:r>
                        <a:rPr lang="en-US" sz="1000" b="0" kern="1200">
                          <a:solidFill>
                            <a:schemeClr val="accent2"/>
                          </a:solidFill>
                          <a:latin typeface="+mj-lt"/>
                          <a:ea typeface="+mn-ea"/>
                          <a:cs typeface="+mn-cs"/>
                        </a:rPr>
                        <a:t>USE CASE 3: </a:t>
                      </a:r>
                      <a:r>
                        <a:rPr lang="en-US" sz="1000" b="0">
                          <a:solidFill>
                            <a:schemeClr val="tx1"/>
                          </a:solidFill>
                          <a:latin typeface="+mj-lt"/>
                        </a:rPr>
                        <a:t>Generate technical summary for product or engineering teams</a:t>
                      </a:r>
                      <a:endParaRPr lang="en-US" sz="1200"/>
                    </a:p>
                  </a:txBody>
                  <a:tcPr marT="91440" marB="91440">
                    <a:lnL w="0">
                      <a:noFill/>
                    </a:lnL>
                    <a:lnR w="6350" cap="flat" cmpd="sng" algn="ctr">
                      <a:solidFill>
                        <a:schemeClr val="bg1">
                          <a:lumMod val="85000"/>
                        </a:schemeClr>
                      </a:solidFill>
                      <a:prstDash val="solid"/>
                      <a:round/>
                      <a:headEnd type="none" w="med" len="med"/>
                      <a:tailEnd type="none" w="med" len="med"/>
                    </a:lnR>
                    <a:lnT w="6350">
                      <a:solidFill>
                        <a:schemeClr val="bg1">
                          <a:lumMod val="85000"/>
                        </a:schemeClr>
                      </a:solidFill>
                    </a:lnT>
                    <a:lnB w="6350">
                      <a:solidFill>
                        <a:schemeClr val="bg1">
                          <a:lumMod val="85000"/>
                        </a:schemeClr>
                      </a:solidFill>
                    </a:lnB>
                    <a:lnTlToBr w="0">
                      <a:noFill/>
                    </a:lnTlToBr>
                    <a:lnBlToTr w="0">
                      <a:noFill/>
                    </a:lnBlToTr>
                    <a:noFill/>
                  </a:tcPr>
                </a:tc>
                <a:tc>
                  <a:txBody>
                    <a:bodyPr/>
                    <a:lstStyle/>
                    <a:p>
                      <a:pPr lvl="0">
                        <a:lnSpc>
                          <a:spcPts val="1500"/>
                        </a:lnSpc>
                        <a:spcAft>
                          <a:spcPts val="200"/>
                        </a:spcAft>
                        <a:buNone/>
                      </a:pPr>
                      <a:r>
                        <a:rPr lang="en-US" sz="1000" b="0" dirty="0">
                          <a:solidFill>
                            <a:schemeClr val="tx1"/>
                          </a:solidFill>
                          <a:latin typeface="+mj-lt"/>
                        </a:rPr>
                        <a:t>Prompt: </a:t>
                      </a:r>
                      <a:r>
                        <a:rPr lang="en-US" sz="1000" b="0" dirty="0">
                          <a:solidFill>
                            <a:schemeClr val="tx1"/>
                          </a:solidFill>
                          <a:latin typeface="+mn-lt"/>
                        </a:rPr>
                        <a:t>Review </a:t>
                      </a:r>
                      <a:r>
                        <a:rPr lang="en-US" sz="1000" b="0" dirty="0">
                          <a:solidFill>
                            <a:srgbClr val="EC4A27"/>
                          </a:solidFill>
                          <a:latin typeface="+mn-lt"/>
                        </a:rPr>
                        <a:t>/Incident log report</a:t>
                      </a:r>
                      <a:r>
                        <a:rPr lang="en-US" sz="1000" b="0" dirty="0">
                          <a:solidFill>
                            <a:schemeClr val="tx1"/>
                          </a:solidFill>
                          <a:latin typeface="+mn-lt"/>
                        </a:rPr>
                        <a:t>, </a:t>
                      </a:r>
                      <a:r>
                        <a:rPr lang="en-US" sz="1000" b="0" dirty="0">
                          <a:solidFill>
                            <a:srgbClr val="EC4A27"/>
                          </a:solidFill>
                          <a:latin typeface="+mn-lt"/>
                        </a:rPr>
                        <a:t>/Root cause analysis</a:t>
                      </a:r>
                      <a:r>
                        <a:rPr lang="en-US" sz="1000" b="0" dirty="0">
                          <a:solidFill>
                            <a:schemeClr val="tx1"/>
                          </a:solidFill>
                          <a:latin typeface="+mn-lt"/>
                        </a:rPr>
                        <a:t>, and </a:t>
                      </a:r>
                      <a:r>
                        <a:rPr lang="en-US" sz="1000" b="0" dirty="0">
                          <a:solidFill>
                            <a:srgbClr val="EC4A27"/>
                          </a:solidFill>
                          <a:latin typeface="+mn-lt"/>
                        </a:rPr>
                        <a:t>/Customer environment configuration overview</a:t>
                      </a:r>
                      <a:r>
                        <a:rPr lang="en-US" sz="1000" b="0" dirty="0">
                          <a:solidFill>
                            <a:schemeClr val="tx1"/>
                          </a:solidFill>
                          <a:latin typeface="+mn-lt"/>
                        </a:rPr>
                        <a:t>. Create a structured handoff summary that includes reproduction steps, probable cause, and essential data excerpts required for engineering triage.</a:t>
                      </a:r>
                      <a:endParaRPr lang="en-US" sz="1200" dirty="0"/>
                    </a:p>
                  </a:txBody>
                  <a:tcPr marT="91440" marB="91440">
                    <a:lnL w="6350">
                      <a:solidFill>
                        <a:schemeClr val="bg1">
                          <a:lumMod val="85000"/>
                        </a:schemeClr>
                      </a:solidFill>
                    </a:lnL>
                    <a:lnR w="0">
                      <a:noFill/>
                    </a:lnR>
                    <a:lnT w="6350">
                      <a:solidFill>
                        <a:schemeClr val="bg1">
                          <a:lumMod val="85000"/>
                        </a:schemeClr>
                      </a:solidFill>
                    </a:lnT>
                    <a:lnB w="6350">
                      <a:solidFill>
                        <a:schemeClr val="bg1">
                          <a:lumMod val="85000"/>
                        </a:schemeClr>
                      </a:solidFill>
                    </a:lnB>
                    <a:lnTlToBr w="0">
                      <a:noFill/>
                    </a:lnTlToBr>
                    <a:lnBlToTr w="0">
                      <a:noFill/>
                    </a:lnBlToTr>
                    <a:noFill/>
                  </a:tcPr>
                </a:tc>
                <a:extLst>
                  <a:ext uri="{0D108BD9-81ED-4DB2-BD59-A6C34878D82A}">
                    <a16:rowId xmlns:a16="http://schemas.microsoft.com/office/drawing/2014/main" val="616033243"/>
                  </a:ext>
                </a:extLst>
              </a:tr>
              <a:tr h="1042416">
                <a:tc>
                  <a:txBody>
                    <a:bodyPr/>
                    <a:lstStyle/>
                    <a:p>
                      <a:pPr>
                        <a:lnSpc>
                          <a:spcPts val="1500"/>
                        </a:lnSpc>
                        <a:spcAft>
                          <a:spcPts val="200"/>
                        </a:spcAft>
                      </a:pPr>
                      <a:r>
                        <a:rPr lang="en-US" sz="1000" b="0" kern="1200">
                          <a:solidFill>
                            <a:schemeClr val="accent2"/>
                          </a:solidFill>
                          <a:latin typeface="+mj-lt"/>
                          <a:ea typeface="+mn-ea"/>
                          <a:cs typeface="+mn-cs"/>
                        </a:rPr>
                        <a:t>USE CASE 4: </a:t>
                      </a:r>
                      <a:r>
                        <a:rPr lang="en-US" sz="1000" b="0">
                          <a:solidFill>
                            <a:schemeClr val="tx1"/>
                          </a:solidFill>
                          <a:latin typeface="+mj-lt"/>
                        </a:rPr>
                        <a:t>Create escalation timeline and dependencies map</a:t>
                      </a: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500"/>
                        </a:lnSpc>
                        <a:spcAft>
                          <a:spcPts val="200"/>
                        </a:spcAft>
                      </a:pPr>
                      <a:r>
                        <a:rPr lang="en-US" sz="1000" b="0" dirty="0">
                          <a:solidFill>
                            <a:schemeClr val="tx1"/>
                          </a:solidFill>
                          <a:latin typeface="+mj-lt"/>
                        </a:rPr>
                        <a:t>Prompt: </a:t>
                      </a:r>
                      <a:r>
                        <a:rPr lang="en-US" sz="1000" b="0" dirty="0">
                          <a:solidFill>
                            <a:schemeClr val="tx1"/>
                          </a:solidFill>
                          <a:latin typeface="+mn-lt"/>
                        </a:rPr>
                        <a:t>Analyze </a:t>
                      </a:r>
                      <a:r>
                        <a:rPr lang="en-US" sz="1000" b="0" dirty="0">
                          <a:solidFill>
                            <a:srgbClr val="EC4A27"/>
                          </a:solidFill>
                          <a:latin typeface="+mn-lt"/>
                        </a:rPr>
                        <a:t>/Customer ticket notes </a:t>
                      </a:r>
                      <a:r>
                        <a:rPr lang="en-US" sz="1000" b="0" dirty="0">
                          <a:solidFill>
                            <a:schemeClr val="tx1"/>
                          </a:solidFill>
                          <a:latin typeface="+mn-lt"/>
                        </a:rPr>
                        <a:t>and </a:t>
                      </a:r>
                      <a:r>
                        <a:rPr lang="en-US" sz="1000" b="0" dirty="0">
                          <a:solidFill>
                            <a:srgbClr val="EC4A27"/>
                          </a:solidFill>
                          <a:latin typeface="+mn-lt"/>
                        </a:rPr>
                        <a:t>/Departments Team chat</a:t>
                      </a:r>
                      <a:r>
                        <a:rPr lang="en-US" sz="1000" b="0" dirty="0">
                          <a:solidFill>
                            <a:schemeClr val="tx1"/>
                          </a:solidFill>
                          <a:latin typeface="+mn-lt"/>
                        </a:rPr>
                        <a:t>. Build a chronological view of major decisions, dependencies, and ownership—organized in the format: Date | Action | Owner | Outcome | Next step.</a:t>
                      </a: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r h="1042416">
                <a:tc>
                  <a:txBody>
                    <a:bodyPr/>
                    <a:lstStyle/>
                    <a:p>
                      <a:pPr>
                        <a:lnSpc>
                          <a:spcPts val="1500"/>
                        </a:lnSpc>
                        <a:spcAft>
                          <a:spcPts val="200"/>
                        </a:spcAft>
                      </a:pPr>
                      <a:r>
                        <a:rPr lang="en-US" sz="1000" b="0" kern="1200">
                          <a:solidFill>
                            <a:schemeClr val="accent2"/>
                          </a:solidFill>
                          <a:latin typeface="+mj-lt"/>
                          <a:ea typeface="+mn-ea"/>
                          <a:cs typeface="+mn-cs"/>
                        </a:rPr>
                        <a:t>USE CASE 5: </a:t>
                      </a:r>
                      <a:r>
                        <a:rPr lang="en-US" sz="1000" b="0">
                          <a:solidFill>
                            <a:schemeClr val="tx1"/>
                          </a:solidFill>
                          <a:latin typeface="+mj-lt"/>
                        </a:rPr>
                        <a:t>Prepare closure communication for customer</a:t>
                      </a: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ts val="1500"/>
                        </a:lnSpc>
                        <a:spcAft>
                          <a:spcPts val="200"/>
                        </a:spcAft>
                      </a:pPr>
                      <a:r>
                        <a:rPr lang="en-US" sz="1000" b="0" dirty="0">
                          <a:solidFill>
                            <a:schemeClr val="tx1"/>
                          </a:solidFill>
                          <a:latin typeface="+mj-lt"/>
                        </a:rPr>
                        <a:t>Prompt: </a:t>
                      </a:r>
                      <a:r>
                        <a:rPr lang="en-US" sz="1000" b="0" dirty="0">
                          <a:solidFill>
                            <a:schemeClr val="tx1"/>
                          </a:solidFill>
                          <a:latin typeface="+mn-lt"/>
                        </a:rPr>
                        <a:t>Based on </a:t>
                      </a:r>
                      <a:r>
                        <a:rPr lang="en-US" sz="1000" b="0" dirty="0">
                          <a:solidFill>
                            <a:srgbClr val="EC4A27"/>
                          </a:solidFill>
                          <a:latin typeface="+mn-lt"/>
                        </a:rPr>
                        <a:t>/Final resolution report</a:t>
                      </a:r>
                      <a:r>
                        <a:rPr lang="en-US" sz="1000" b="0" dirty="0">
                          <a:solidFill>
                            <a:schemeClr val="accent1"/>
                          </a:solidFill>
                          <a:latin typeface="+mn-lt"/>
                        </a:rPr>
                        <a:t> </a:t>
                      </a:r>
                      <a:r>
                        <a:rPr lang="en-US" sz="1000" b="0" dirty="0">
                          <a:solidFill>
                            <a:schemeClr val="tx1"/>
                          </a:solidFill>
                          <a:latin typeface="+mn-lt"/>
                        </a:rPr>
                        <a:t>and </a:t>
                      </a:r>
                      <a:r>
                        <a:rPr lang="en-US" sz="1000" b="0" dirty="0">
                          <a:solidFill>
                            <a:srgbClr val="EC4A27"/>
                          </a:solidFill>
                          <a:latin typeface="+mn-lt"/>
                        </a:rPr>
                        <a:t>/Customer conversation Teams chat</a:t>
                      </a:r>
                      <a:r>
                        <a:rPr lang="en-US" sz="1000" b="0" dirty="0">
                          <a:solidFill>
                            <a:schemeClr val="tx1"/>
                          </a:solidFill>
                          <a:latin typeface="+mn-lt"/>
                        </a:rPr>
                        <a:t>, draft a closure email that thanks the customer, outlines the resolved issue, and reinforces support contact channels. Keep it under 150 words.</a:t>
                      </a: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6580557"/>
                  </a:ext>
                </a:extLst>
              </a:tr>
            </a:tbl>
          </a:graphicData>
        </a:graphic>
      </p:graphicFrame>
      <p:sp>
        <p:nvSpPr>
          <p:cNvPr id="7" name="Rectangle 6">
            <a:extLst>
              <a:ext uri="{FF2B5EF4-FFF2-40B4-BE49-F238E27FC236}">
                <a16:creationId xmlns:a16="http://schemas.microsoft.com/office/drawing/2014/main" id="{47B12BC8-B95D-98CA-EFEA-9A1B3AC44BD2}"/>
              </a:ext>
              <a:ext uri="{C183D7F6-B498-43B3-948B-1728B52AA6E4}">
                <adec:decorative xmlns:adec="http://schemas.microsoft.com/office/drawing/2017/decorative" val="1"/>
              </a:ext>
            </a:extLst>
          </p:cNvPr>
          <p:cNvSpPr>
            <a:spLocks/>
          </p:cNvSpPr>
          <p:nvPr/>
        </p:nvSpPr>
        <p:spPr bwMode="auto">
          <a:xfrm>
            <a:off x="0" y="2066925"/>
            <a:ext cx="7772400" cy="1199542"/>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Graphic 5">
            <a:extLst>
              <a:ext uri="{FF2B5EF4-FFF2-40B4-BE49-F238E27FC236}">
                <a16:creationId xmlns:a16="http://schemas.microsoft.com/office/drawing/2014/main" id="{90FD40FD-1F37-5ED5-7F01-985BD2D22D92}"/>
              </a:ext>
              <a:ext uri="{C183D7F6-B498-43B3-948B-1728B52AA6E4}">
                <adec:decorative xmlns:adec="http://schemas.microsoft.com/office/drawing/2017/decorative" val="1"/>
              </a:ext>
            </a:extLst>
          </p:cNvPr>
          <p:cNvSpPr>
            <a:spLocks/>
          </p:cNvSpPr>
          <p:nvPr/>
        </p:nvSpPr>
        <p:spPr>
          <a:xfrm>
            <a:off x="543716" y="2221541"/>
            <a:ext cx="287344" cy="287340"/>
          </a:xfrm>
          <a:custGeom>
            <a:avLst/>
            <a:gdLst>
              <a:gd name="csX0" fmla="*/ 188408 w 190501"/>
              <a:gd name="csY0" fmla="*/ 45534 h 190500"/>
              <a:gd name="csX1" fmla="*/ 189957 w 190501"/>
              <a:gd name="csY1" fmla="*/ 37748 h 190500"/>
              <a:gd name="csX2" fmla="*/ 183357 w 190501"/>
              <a:gd name="csY2" fmla="*/ 33338 h 190500"/>
              <a:gd name="csX3" fmla="*/ 157162 w 190501"/>
              <a:gd name="csY3" fmla="*/ 33338 h 190500"/>
              <a:gd name="csX4" fmla="*/ 157162 w 190501"/>
              <a:gd name="csY4" fmla="*/ 7144 h 190500"/>
              <a:gd name="csX5" fmla="*/ 152751 w 190501"/>
              <a:gd name="csY5" fmla="*/ 544 h 190500"/>
              <a:gd name="csX6" fmla="*/ 144967 w 190501"/>
              <a:gd name="csY6" fmla="*/ 2093 h 190500"/>
              <a:gd name="csX7" fmla="*/ 121155 w 190501"/>
              <a:gd name="csY7" fmla="*/ 25906 h 190500"/>
              <a:gd name="csX8" fmla="*/ 119063 w 190501"/>
              <a:gd name="csY8" fmla="*/ 30957 h 190500"/>
              <a:gd name="csX9" fmla="*/ 119063 w 190501"/>
              <a:gd name="csY9" fmla="*/ 57967 h 190500"/>
              <a:gd name="csX10" fmla="*/ 100185 w 190501"/>
              <a:gd name="csY10" fmla="*/ 76846 h 190500"/>
              <a:gd name="csX11" fmla="*/ 95250 w 190501"/>
              <a:gd name="csY11" fmla="*/ 76201 h 190500"/>
              <a:gd name="csX12" fmla="*/ 76200 w 190501"/>
              <a:gd name="csY12" fmla="*/ 95251 h 190500"/>
              <a:gd name="csX13" fmla="*/ 95250 w 190501"/>
              <a:gd name="csY13" fmla="*/ 114301 h 190500"/>
              <a:gd name="csX14" fmla="*/ 114300 w 190501"/>
              <a:gd name="csY14" fmla="*/ 95251 h 190500"/>
              <a:gd name="csX15" fmla="*/ 113655 w 190501"/>
              <a:gd name="csY15" fmla="*/ 90316 h 190500"/>
              <a:gd name="csX16" fmla="*/ 132533 w 190501"/>
              <a:gd name="csY16" fmla="*/ 71438 h 190500"/>
              <a:gd name="csX17" fmla="*/ 159545 w 190501"/>
              <a:gd name="csY17" fmla="*/ 71438 h 190500"/>
              <a:gd name="csX18" fmla="*/ 164596 w 190501"/>
              <a:gd name="csY18" fmla="*/ 69346 h 190500"/>
              <a:gd name="csX19" fmla="*/ 188408 w 190501"/>
              <a:gd name="csY19" fmla="*/ 45534 h 190500"/>
              <a:gd name="csX20" fmla="*/ 95250 w 190501"/>
              <a:gd name="csY20" fmla="*/ 1 h 190500"/>
              <a:gd name="csX21" fmla="*/ 127860 w 190501"/>
              <a:gd name="csY21" fmla="*/ 5729 h 190500"/>
              <a:gd name="csX22" fmla="*/ 114419 w 190501"/>
              <a:gd name="csY22" fmla="*/ 19170 h 190500"/>
              <a:gd name="csX23" fmla="*/ 112781 w 190501"/>
              <a:gd name="csY23" fmla="*/ 21077 h 190500"/>
              <a:gd name="csX24" fmla="*/ 95250 w 190501"/>
              <a:gd name="csY24" fmla="*/ 19051 h 190500"/>
              <a:gd name="csX25" fmla="*/ 19050 w 190501"/>
              <a:gd name="csY25" fmla="*/ 95251 h 190500"/>
              <a:gd name="csX26" fmla="*/ 95250 w 190501"/>
              <a:gd name="csY26" fmla="*/ 171451 h 190500"/>
              <a:gd name="csX27" fmla="*/ 171450 w 190501"/>
              <a:gd name="csY27" fmla="*/ 95251 h 190500"/>
              <a:gd name="csX28" fmla="*/ 169424 w 190501"/>
              <a:gd name="csY28" fmla="*/ 77720 h 190500"/>
              <a:gd name="csX29" fmla="*/ 171331 w 190501"/>
              <a:gd name="csY29" fmla="*/ 76081 h 190500"/>
              <a:gd name="csX30" fmla="*/ 184772 w 190501"/>
              <a:gd name="csY30" fmla="*/ 62641 h 190500"/>
              <a:gd name="csX31" fmla="*/ 190500 w 190501"/>
              <a:gd name="csY31" fmla="*/ 95251 h 190500"/>
              <a:gd name="csX32" fmla="*/ 95250 w 190501"/>
              <a:gd name="csY32" fmla="*/ 190501 h 190500"/>
              <a:gd name="csX33" fmla="*/ 0 w 190501"/>
              <a:gd name="csY33" fmla="*/ 95251 h 190500"/>
              <a:gd name="csX34" fmla="*/ 95250 w 190501"/>
              <a:gd name="csY34" fmla="*/ 1 h 190500"/>
              <a:gd name="csX35" fmla="*/ 95250 w 190501"/>
              <a:gd name="csY35" fmla="*/ 38101 h 190500"/>
              <a:gd name="csX36" fmla="*/ 109538 w 190501"/>
              <a:gd name="csY36" fmla="*/ 39901 h 190500"/>
              <a:gd name="csX37" fmla="*/ 109538 w 190501"/>
              <a:gd name="csY37" fmla="*/ 54021 h 190500"/>
              <a:gd name="csX38" fmla="*/ 105592 w 190501"/>
              <a:gd name="csY38" fmla="*/ 57968 h 190500"/>
              <a:gd name="csX39" fmla="*/ 105131 w 190501"/>
              <a:gd name="csY39" fmla="*/ 58444 h 190500"/>
              <a:gd name="csX40" fmla="*/ 95250 w 190501"/>
              <a:gd name="csY40" fmla="*/ 57151 h 190500"/>
              <a:gd name="csX41" fmla="*/ 57150 w 190501"/>
              <a:gd name="csY41" fmla="*/ 95251 h 190500"/>
              <a:gd name="csX42" fmla="*/ 95250 w 190501"/>
              <a:gd name="csY42" fmla="*/ 133351 h 190500"/>
              <a:gd name="csX43" fmla="*/ 133350 w 190501"/>
              <a:gd name="csY43" fmla="*/ 95251 h 190500"/>
              <a:gd name="csX44" fmla="*/ 132057 w 190501"/>
              <a:gd name="csY44" fmla="*/ 85369 h 190500"/>
              <a:gd name="csX45" fmla="*/ 132533 w 190501"/>
              <a:gd name="csY45" fmla="*/ 84909 h 190500"/>
              <a:gd name="csX46" fmla="*/ 136478 w 190501"/>
              <a:gd name="csY46" fmla="*/ 80963 h 190500"/>
              <a:gd name="csX47" fmla="*/ 150600 w 190501"/>
              <a:gd name="csY47" fmla="*/ 80963 h 190500"/>
              <a:gd name="csX48" fmla="*/ 152400 w 190501"/>
              <a:gd name="csY48" fmla="*/ 95251 h 190500"/>
              <a:gd name="csX49" fmla="*/ 95250 w 190501"/>
              <a:gd name="csY49" fmla="*/ 152401 h 190500"/>
              <a:gd name="csX50" fmla="*/ 38100 w 190501"/>
              <a:gd name="csY50" fmla="*/ 95251 h 190500"/>
              <a:gd name="csX51" fmla="*/ 95250 w 190501"/>
              <a:gd name="csY51" fmla="*/ 38101 h 190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90501" h="190500">
                <a:moveTo>
                  <a:pt x="188408" y="45534"/>
                </a:moveTo>
                <a:cubicBezTo>
                  <a:pt x="190452" y="43491"/>
                  <a:pt x="191063" y="40418"/>
                  <a:pt x="189957" y="37748"/>
                </a:cubicBezTo>
                <a:cubicBezTo>
                  <a:pt x="188852" y="35079"/>
                  <a:pt x="186247" y="33338"/>
                  <a:pt x="183357" y="33338"/>
                </a:cubicBezTo>
                <a:lnTo>
                  <a:pt x="157162" y="33338"/>
                </a:lnTo>
                <a:lnTo>
                  <a:pt x="157162" y="7144"/>
                </a:lnTo>
                <a:cubicBezTo>
                  <a:pt x="157162" y="4255"/>
                  <a:pt x="155421" y="1650"/>
                  <a:pt x="152751" y="544"/>
                </a:cubicBezTo>
                <a:cubicBezTo>
                  <a:pt x="150083" y="-562"/>
                  <a:pt x="147010" y="50"/>
                  <a:pt x="144967" y="2093"/>
                </a:cubicBezTo>
                <a:lnTo>
                  <a:pt x="121155" y="25906"/>
                </a:lnTo>
                <a:cubicBezTo>
                  <a:pt x="119815" y="27246"/>
                  <a:pt x="119063" y="29063"/>
                  <a:pt x="119063" y="30957"/>
                </a:cubicBezTo>
                <a:lnTo>
                  <a:pt x="119063" y="57967"/>
                </a:lnTo>
                <a:lnTo>
                  <a:pt x="100185" y="76846"/>
                </a:lnTo>
                <a:cubicBezTo>
                  <a:pt x="98610" y="76425"/>
                  <a:pt x="96957" y="76201"/>
                  <a:pt x="95250" y="76201"/>
                </a:cubicBezTo>
                <a:cubicBezTo>
                  <a:pt x="84729" y="76201"/>
                  <a:pt x="76200" y="84730"/>
                  <a:pt x="76200" y="95251"/>
                </a:cubicBezTo>
                <a:cubicBezTo>
                  <a:pt x="76200" y="105771"/>
                  <a:pt x="84729" y="114301"/>
                  <a:pt x="95250" y="114301"/>
                </a:cubicBezTo>
                <a:cubicBezTo>
                  <a:pt x="105771" y="114301"/>
                  <a:pt x="114300" y="105771"/>
                  <a:pt x="114300" y="95251"/>
                </a:cubicBezTo>
                <a:cubicBezTo>
                  <a:pt x="114300" y="93544"/>
                  <a:pt x="114075" y="91891"/>
                  <a:pt x="113655" y="90316"/>
                </a:cubicBezTo>
                <a:lnTo>
                  <a:pt x="132533" y="71438"/>
                </a:lnTo>
                <a:lnTo>
                  <a:pt x="159545" y="71438"/>
                </a:lnTo>
                <a:cubicBezTo>
                  <a:pt x="161439" y="71438"/>
                  <a:pt x="163256" y="70686"/>
                  <a:pt x="164596" y="69346"/>
                </a:cubicBezTo>
                <a:lnTo>
                  <a:pt x="188408" y="45534"/>
                </a:lnTo>
                <a:close/>
                <a:moveTo>
                  <a:pt x="95250" y="1"/>
                </a:moveTo>
                <a:cubicBezTo>
                  <a:pt x="106705" y="1"/>
                  <a:pt x="117687" y="2023"/>
                  <a:pt x="127860" y="5729"/>
                </a:cubicBezTo>
                <a:lnTo>
                  <a:pt x="114419" y="19170"/>
                </a:lnTo>
                <a:cubicBezTo>
                  <a:pt x="113823" y="19767"/>
                  <a:pt x="113275" y="20405"/>
                  <a:pt x="112781" y="21077"/>
                </a:cubicBezTo>
                <a:cubicBezTo>
                  <a:pt x="107152" y="19752"/>
                  <a:pt x="101283" y="19051"/>
                  <a:pt x="95250" y="19051"/>
                </a:cubicBezTo>
                <a:cubicBezTo>
                  <a:pt x="53166" y="19051"/>
                  <a:pt x="19050" y="53166"/>
                  <a:pt x="19050" y="95251"/>
                </a:cubicBezTo>
                <a:cubicBezTo>
                  <a:pt x="19050" y="137334"/>
                  <a:pt x="53166" y="171451"/>
                  <a:pt x="95250" y="171451"/>
                </a:cubicBezTo>
                <a:cubicBezTo>
                  <a:pt x="137334" y="171451"/>
                  <a:pt x="171450" y="137334"/>
                  <a:pt x="171450" y="95251"/>
                </a:cubicBezTo>
                <a:cubicBezTo>
                  <a:pt x="171450" y="89218"/>
                  <a:pt x="170749" y="83348"/>
                  <a:pt x="169424" y="77720"/>
                </a:cubicBezTo>
                <a:cubicBezTo>
                  <a:pt x="170096" y="77226"/>
                  <a:pt x="170734" y="76678"/>
                  <a:pt x="171331" y="76081"/>
                </a:cubicBezTo>
                <a:lnTo>
                  <a:pt x="184772" y="62641"/>
                </a:lnTo>
                <a:cubicBezTo>
                  <a:pt x="188478" y="72813"/>
                  <a:pt x="190500" y="83796"/>
                  <a:pt x="190500" y="95251"/>
                </a:cubicBezTo>
                <a:cubicBezTo>
                  <a:pt x="190500" y="147856"/>
                  <a:pt x="147855" y="190501"/>
                  <a:pt x="95250" y="190501"/>
                </a:cubicBezTo>
                <a:cubicBezTo>
                  <a:pt x="42645" y="190501"/>
                  <a:pt x="0" y="147856"/>
                  <a:pt x="0" y="95251"/>
                </a:cubicBezTo>
                <a:cubicBezTo>
                  <a:pt x="0" y="42645"/>
                  <a:pt x="42645" y="1"/>
                  <a:pt x="95250" y="1"/>
                </a:cubicBezTo>
                <a:close/>
                <a:moveTo>
                  <a:pt x="95250" y="38101"/>
                </a:moveTo>
                <a:cubicBezTo>
                  <a:pt x="100184" y="38101"/>
                  <a:pt x="104971" y="38726"/>
                  <a:pt x="109538" y="39901"/>
                </a:cubicBezTo>
                <a:lnTo>
                  <a:pt x="109538" y="54021"/>
                </a:lnTo>
                <a:lnTo>
                  <a:pt x="105592" y="57968"/>
                </a:lnTo>
                <a:cubicBezTo>
                  <a:pt x="105435" y="58125"/>
                  <a:pt x="105282" y="58284"/>
                  <a:pt x="105131" y="58444"/>
                </a:cubicBezTo>
                <a:cubicBezTo>
                  <a:pt x="101980" y="57601"/>
                  <a:pt x="98668" y="57151"/>
                  <a:pt x="95250" y="57151"/>
                </a:cubicBezTo>
                <a:cubicBezTo>
                  <a:pt x="74208" y="57151"/>
                  <a:pt x="57150" y="74208"/>
                  <a:pt x="57150" y="95251"/>
                </a:cubicBezTo>
                <a:cubicBezTo>
                  <a:pt x="57150" y="116293"/>
                  <a:pt x="74208" y="133351"/>
                  <a:pt x="95250" y="133351"/>
                </a:cubicBezTo>
                <a:cubicBezTo>
                  <a:pt x="116292" y="133351"/>
                  <a:pt x="133350" y="116293"/>
                  <a:pt x="133350" y="95251"/>
                </a:cubicBezTo>
                <a:cubicBezTo>
                  <a:pt x="133350" y="91833"/>
                  <a:pt x="132900" y="88521"/>
                  <a:pt x="132057" y="85369"/>
                </a:cubicBezTo>
                <a:cubicBezTo>
                  <a:pt x="132217" y="85219"/>
                  <a:pt x="132376" y="85065"/>
                  <a:pt x="132533" y="84909"/>
                </a:cubicBezTo>
                <a:lnTo>
                  <a:pt x="136478" y="80963"/>
                </a:lnTo>
                <a:lnTo>
                  <a:pt x="150600" y="80963"/>
                </a:lnTo>
                <a:cubicBezTo>
                  <a:pt x="151775" y="85530"/>
                  <a:pt x="152400" y="90317"/>
                  <a:pt x="152400" y="95251"/>
                </a:cubicBezTo>
                <a:cubicBezTo>
                  <a:pt x="152400" y="126814"/>
                  <a:pt x="126813" y="152401"/>
                  <a:pt x="95250" y="152401"/>
                </a:cubicBezTo>
                <a:cubicBezTo>
                  <a:pt x="63687" y="152401"/>
                  <a:pt x="38100" y="126814"/>
                  <a:pt x="38100" y="95251"/>
                </a:cubicBezTo>
                <a:cubicBezTo>
                  <a:pt x="38100" y="63687"/>
                  <a:pt x="63687" y="38101"/>
                  <a:pt x="95250" y="38101"/>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cxnSp>
        <p:nvCxnSpPr>
          <p:cNvPr id="10" name="Straight Connector 9">
            <a:extLst>
              <a:ext uri="{FF2B5EF4-FFF2-40B4-BE49-F238E27FC236}">
                <a16:creationId xmlns:a16="http://schemas.microsoft.com/office/drawing/2014/main" id="{1B7640E2-C0D9-3195-79AD-6C9E3AB7669F}"/>
              </a:ext>
              <a:ext uri="{C183D7F6-B498-43B3-948B-1728B52AA6E4}">
                <adec:decorative xmlns:adec="http://schemas.microsoft.com/office/drawing/2017/decorative" val="1"/>
              </a:ext>
            </a:extLst>
          </p:cNvPr>
          <p:cNvCxnSpPr>
            <a:cxnSpLocks/>
          </p:cNvCxnSpPr>
          <p:nvPr/>
        </p:nvCxnSpPr>
        <p:spPr>
          <a:xfrm>
            <a:off x="1000125" y="2666697"/>
            <a:ext cx="6264276" cy="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FBFC6453-E26F-4F47-A448-EECEA6E8A2F6}"/>
              </a:ext>
              <a:ext uri="{C183D7F6-B498-43B3-948B-1728B52AA6E4}">
                <adec:decorative xmlns:adec="http://schemas.microsoft.com/office/drawing/2017/decorative" val="1"/>
              </a:ext>
            </a:extLst>
          </p:cNvPr>
          <p:cNvSpPr>
            <a:spLocks/>
          </p:cNvSpPr>
          <p:nvPr/>
        </p:nvSpPr>
        <p:spPr>
          <a:xfrm>
            <a:off x="538187" y="2841363"/>
            <a:ext cx="298402" cy="253640"/>
          </a:xfrm>
          <a:custGeom>
            <a:avLst/>
            <a:gdLst>
              <a:gd name="csX0" fmla="*/ 147926 w 190499"/>
              <a:gd name="csY0" fmla="*/ 2092 h 161924"/>
              <a:gd name="csX1" fmla="*/ 137824 w 190499"/>
              <a:gd name="csY1" fmla="*/ 2092 h 161924"/>
              <a:gd name="csX2" fmla="*/ 137824 w 190499"/>
              <a:gd name="csY2" fmla="*/ 12195 h 161924"/>
              <a:gd name="csX3" fmla="*/ 166109 w 190499"/>
              <a:gd name="csY3" fmla="*/ 40481 h 161924"/>
              <a:gd name="csX4" fmla="*/ 119063 w 190499"/>
              <a:gd name="csY4" fmla="*/ 40481 h 161924"/>
              <a:gd name="csX5" fmla="*/ 88106 w 190499"/>
              <a:gd name="csY5" fmla="*/ 71437 h 161924"/>
              <a:gd name="csX6" fmla="*/ 88106 w 190499"/>
              <a:gd name="csY6" fmla="*/ 100012 h 161924"/>
              <a:gd name="csX7" fmla="*/ 75437 w 190499"/>
              <a:gd name="csY7" fmla="*/ 116198 h 161924"/>
              <a:gd name="csX8" fmla="*/ 38100 w 190499"/>
              <a:gd name="csY8" fmla="*/ 85725 h 161924"/>
              <a:gd name="csX9" fmla="*/ 0 w 190499"/>
              <a:gd name="csY9" fmla="*/ 123825 h 161924"/>
              <a:gd name="csX10" fmla="*/ 38100 w 190499"/>
              <a:gd name="csY10" fmla="*/ 161925 h 161924"/>
              <a:gd name="csX11" fmla="*/ 75582 w 190499"/>
              <a:gd name="csY11" fmla="*/ 130693 h 161924"/>
              <a:gd name="csX12" fmla="*/ 102394 w 190499"/>
              <a:gd name="csY12" fmla="*/ 100012 h 161924"/>
              <a:gd name="csX13" fmla="*/ 102394 w 190499"/>
              <a:gd name="csY13" fmla="*/ 71437 h 161924"/>
              <a:gd name="csX14" fmla="*/ 119063 w 190499"/>
              <a:gd name="csY14" fmla="*/ 54769 h 161924"/>
              <a:gd name="csX15" fmla="*/ 166109 w 190499"/>
              <a:gd name="csY15" fmla="*/ 54769 h 161924"/>
              <a:gd name="csX16" fmla="*/ 137824 w 190499"/>
              <a:gd name="csY16" fmla="*/ 83055 h 161924"/>
              <a:gd name="csX17" fmla="*/ 137824 w 190499"/>
              <a:gd name="csY17" fmla="*/ 93157 h 161924"/>
              <a:gd name="csX18" fmla="*/ 147926 w 190499"/>
              <a:gd name="csY18" fmla="*/ 93157 h 161924"/>
              <a:gd name="csX19" fmla="*/ 188407 w 190499"/>
              <a:gd name="csY19" fmla="*/ 52676 h 161924"/>
              <a:gd name="csX20" fmla="*/ 188407 w 190499"/>
              <a:gd name="csY20" fmla="*/ 42574 h 161924"/>
              <a:gd name="csX21" fmla="*/ 147926 w 190499"/>
              <a:gd name="csY21" fmla="*/ 2092 h 161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90499" h="161924">
                <a:moveTo>
                  <a:pt x="147926" y="2092"/>
                </a:moveTo>
                <a:cubicBezTo>
                  <a:pt x="145136" y="-697"/>
                  <a:pt x="140614" y="-697"/>
                  <a:pt x="137824" y="2092"/>
                </a:cubicBezTo>
                <a:cubicBezTo>
                  <a:pt x="135034" y="4882"/>
                  <a:pt x="135034" y="9405"/>
                  <a:pt x="137824" y="12195"/>
                </a:cubicBezTo>
                <a:lnTo>
                  <a:pt x="166109" y="40481"/>
                </a:lnTo>
                <a:lnTo>
                  <a:pt x="119063" y="40481"/>
                </a:lnTo>
                <a:cubicBezTo>
                  <a:pt x="101966" y="40481"/>
                  <a:pt x="88106" y="54341"/>
                  <a:pt x="88106" y="71437"/>
                </a:cubicBezTo>
                <a:lnTo>
                  <a:pt x="88106" y="100012"/>
                </a:lnTo>
                <a:cubicBezTo>
                  <a:pt x="88106" y="107840"/>
                  <a:pt x="82711" y="114408"/>
                  <a:pt x="75437" y="116198"/>
                </a:cubicBezTo>
                <a:cubicBezTo>
                  <a:pt x="71904" y="98811"/>
                  <a:pt x="56530" y="85725"/>
                  <a:pt x="38100" y="85725"/>
                </a:cubicBezTo>
                <a:cubicBezTo>
                  <a:pt x="17058" y="85725"/>
                  <a:pt x="0" y="102783"/>
                  <a:pt x="0" y="123825"/>
                </a:cubicBezTo>
                <a:cubicBezTo>
                  <a:pt x="0" y="144867"/>
                  <a:pt x="17058" y="161925"/>
                  <a:pt x="38100" y="161925"/>
                </a:cubicBezTo>
                <a:cubicBezTo>
                  <a:pt x="56797" y="161925"/>
                  <a:pt x="72348" y="148458"/>
                  <a:pt x="75582" y="130693"/>
                </a:cubicBezTo>
                <a:cubicBezTo>
                  <a:pt x="90719" y="128668"/>
                  <a:pt x="102394" y="115704"/>
                  <a:pt x="102394" y="100012"/>
                </a:cubicBezTo>
                <a:lnTo>
                  <a:pt x="102394" y="71437"/>
                </a:lnTo>
                <a:cubicBezTo>
                  <a:pt x="102394" y="62232"/>
                  <a:pt x="109857" y="54769"/>
                  <a:pt x="119063" y="54769"/>
                </a:cubicBezTo>
                <a:lnTo>
                  <a:pt x="166109" y="54769"/>
                </a:lnTo>
                <a:lnTo>
                  <a:pt x="137824" y="83055"/>
                </a:lnTo>
                <a:cubicBezTo>
                  <a:pt x="135034" y="85845"/>
                  <a:pt x="135034" y="90367"/>
                  <a:pt x="137824" y="93157"/>
                </a:cubicBezTo>
                <a:cubicBezTo>
                  <a:pt x="140614" y="95947"/>
                  <a:pt x="145136" y="95947"/>
                  <a:pt x="147926" y="93157"/>
                </a:cubicBezTo>
                <a:lnTo>
                  <a:pt x="188407" y="52676"/>
                </a:lnTo>
                <a:cubicBezTo>
                  <a:pt x="191197" y="49887"/>
                  <a:pt x="191197" y="45363"/>
                  <a:pt x="188407" y="42574"/>
                </a:cubicBezTo>
                <a:lnTo>
                  <a:pt x="147926" y="2092"/>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sp>
        <p:nvSpPr>
          <p:cNvPr id="46" name="Slide Number Placeholder 5">
            <a:extLst>
              <a:ext uri="{FF2B5EF4-FFF2-40B4-BE49-F238E27FC236}">
                <a16:creationId xmlns:a16="http://schemas.microsoft.com/office/drawing/2014/main" id="{103AE2F4-BB4B-9611-CEBD-4DA7E4122092}"/>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59" name="object 4">
            <a:extLst>
              <a:ext uri="{FF2B5EF4-FFF2-40B4-BE49-F238E27FC236}">
                <a16:creationId xmlns:a16="http://schemas.microsoft.com/office/drawing/2014/main" id="{A425EB69-6797-9F2C-4025-08C43F33C520}"/>
              </a:ext>
              <a:ext uri="{C183D7F6-B498-43B3-948B-1728B52AA6E4}">
                <adec:decorative xmlns:adec="http://schemas.microsoft.com/office/drawing/2017/decorative" val="1"/>
              </a:ext>
            </a:extLst>
          </p:cNvPr>
          <p:cNvPicPr/>
          <p:nvPr/>
        </p:nvPicPr>
        <p:blipFill rotWithShape="1">
          <a:blip r:embed="rId3" cstate="print"/>
          <a:srcRect l="19670" r="19670"/>
          <a:stretch>
            <a:fillRect/>
          </a:stretch>
        </p:blipFill>
        <p:spPr>
          <a:xfrm rot="5400000">
            <a:off x="3850482" y="6136484"/>
            <a:ext cx="71436" cy="7772400"/>
          </a:xfrm>
          <a:prstGeom prst="rect">
            <a:avLst/>
          </a:prstGeom>
        </p:spPr>
      </p:pic>
      <p:pic>
        <p:nvPicPr>
          <p:cNvPr id="19" name="Picture 18">
            <a:extLst>
              <a:ext uri="{FF2B5EF4-FFF2-40B4-BE49-F238E27FC236}">
                <a16:creationId xmlns:a16="http://schemas.microsoft.com/office/drawing/2014/main" id="{7D05BF19-3705-21F4-5E10-1B186287F52E}"/>
              </a:ext>
              <a:ext uri="{C183D7F6-B498-43B3-948B-1728B52AA6E4}">
                <adec:decorative xmlns:adec="http://schemas.microsoft.com/office/drawing/2017/decorative" val="1"/>
              </a:ext>
            </a:extLst>
          </p:cNvPr>
          <p:cNvPicPr>
            <a:picLocks/>
          </p:cNvPicPr>
          <p:nvPr/>
        </p:nvPicPr>
        <p:blipFill rotWithShape="1">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21" name="Rectangle 20">
            <a:extLst>
              <a:ext uri="{FF2B5EF4-FFF2-40B4-BE49-F238E27FC236}">
                <a16:creationId xmlns:a16="http://schemas.microsoft.com/office/drawing/2014/main" id="{CC6042BA-4338-E9E7-D843-9FC3E57707D8}"/>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2" name="Rectangle: Rounded Corners 21">
            <a:hlinkClick r:id="" action="ppaction://noaction"/>
            <a:extLst>
              <a:ext uri="{FF2B5EF4-FFF2-40B4-BE49-F238E27FC236}">
                <a16:creationId xmlns:a16="http://schemas.microsoft.com/office/drawing/2014/main" id="{99476467-E92F-494D-9BDB-EF4A0CD4B192}"/>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23" name="Rectangle: Rounded Corners 22">
            <a:hlinkClick r:id="rId6" action="ppaction://hlinksldjump"/>
            <a:extLst>
              <a:ext uri="{FF2B5EF4-FFF2-40B4-BE49-F238E27FC236}">
                <a16:creationId xmlns:a16="http://schemas.microsoft.com/office/drawing/2014/main" id="{39A82EBC-F1AC-AEE4-EA97-D5BDDE91AD87}"/>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24" name="Rectangle: Rounded Corners 23">
            <a:hlinkClick r:id="" action="ppaction://noaction"/>
            <a:extLst>
              <a:ext uri="{FF2B5EF4-FFF2-40B4-BE49-F238E27FC236}">
                <a16:creationId xmlns:a16="http://schemas.microsoft.com/office/drawing/2014/main" id="{FC4697C0-6F71-BF97-D538-B0FB258988D3}"/>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25" name="Rectangle: Rounded Corners 24">
            <a:hlinkClick r:id="rId7" action="ppaction://hlinksldjump"/>
            <a:extLst>
              <a:ext uri="{FF2B5EF4-FFF2-40B4-BE49-F238E27FC236}">
                <a16:creationId xmlns:a16="http://schemas.microsoft.com/office/drawing/2014/main" id="{D2661933-2868-E3C3-0661-64D5E1568497}"/>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Scenario 3</a:t>
            </a:r>
          </a:p>
        </p:txBody>
      </p:sp>
      <p:sp>
        <p:nvSpPr>
          <p:cNvPr id="28" name="Rectangle: Rounded Corners 27">
            <a:hlinkClick r:id="" action="ppaction://noaction"/>
            <a:extLst>
              <a:ext uri="{FF2B5EF4-FFF2-40B4-BE49-F238E27FC236}">
                <a16:creationId xmlns:a16="http://schemas.microsoft.com/office/drawing/2014/main" id="{B357E550-5556-3199-0405-A424699C2B27}"/>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30" name="Rectangle: Rounded Corners 29">
            <a:hlinkClick r:id="" action="ppaction://noaction"/>
            <a:extLst>
              <a:ext uri="{FF2B5EF4-FFF2-40B4-BE49-F238E27FC236}">
                <a16:creationId xmlns:a16="http://schemas.microsoft.com/office/drawing/2014/main" id="{33A332A8-7FBB-A093-3F9C-93AE40CFF498}"/>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&amp; Example</a:t>
            </a:r>
          </a:p>
        </p:txBody>
      </p:sp>
      <p:sp>
        <p:nvSpPr>
          <p:cNvPr id="31" name="Rectangle: Rounded Corners 30">
            <a:hlinkClick r:id="" action="ppaction://noaction"/>
            <a:extLst>
              <a:ext uri="{FF2B5EF4-FFF2-40B4-BE49-F238E27FC236}">
                <a16:creationId xmlns:a16="http://schemas.microsoft.com/office/drawing/2014/main" id="{65249906-CF2B-703B-53DF-0556864E8B7E}"/>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11" name="Title 10">
            <a:extLst>
              <a:ext uri="{FF2B5EF4-FFF2-40B4-BE49-F238E27FC236}">
                <a16:creationId xmlns:a16="http://schemas.microsoft.com/office/drawing/2014/main" id="{237D326B-FCC4-6528-21C1-6140C19B0D64}"/>
              </a:ext>
            </a:extLst>
          </p:cNvPr>
          <p:cNvSpPr>
            <a:spLocks noGrp="1"/>
          </p:cNvSpPr>
          <p:nvPr>
            <p:ph type="title"/>
          </p:nvPr>
        </p:nvSpPr>
        <p:spPr>
          <a:xfrm>
            <a:off x="508001" y="939800"/>
            <a:ext cx="5262247" cy="861774"/>
          </a:xfrm>
        </p:spPr>
        <p:txBody>
          <a:bodyPr/>
          <a:lstStyle/>
          <a:p>
            <a:r>
              <a:rPr lang="en-US"/>
              <a:t>Scenario 3: Escalation Management</a:t>
            </a:r>
          </a:p>
        </p:txBody>
      </p:sp>
      <p:sp>
        <p:nvSpPr>
          <p:cNvPr id="17" name="Content Placeholder 2">
            <a:extLst>
              <a:ext uri="{FF2B5EF4-FFF2-40B4-BE49-F238E27FC236}">
                <a16:creationId xmlns:a16="http://schemas.microsoft.com/office/drawing/2014/main" id="{82B8B39B-A8B5-AE05-CF4B-66F48E6F358C}"/>
              </a:ext>
            </a:extLst>
          </p:cNvPr>
          <p:cNvSpPr txBox="1">
            <a:spLocks/>
          </p:cNvSpPr>
          <p:nvPr/>
        </p:nvSpPr>
        <p:spPr>
          <a:xfrm>
            <a:off x="1000125" y="2182597"/>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a:ln>
                  <a:noFill/>
                </a:ln>
                <a:solidFill>
                  <a:srgbClr val="091F2C"/>
                </a:solidFill>
                <a:effectLst/>
                <a:uLnTx/>
                <a:uFillTx/>
                <a:latin typeface="Segoe Sans Display Semibold"/>
                <a:ea typeface="+mn-ea"/>
                <a:cs typeface="Segoe Sans Display" pitchFamily="2" charset="0"/>
              </a:rPr>
              <a:t>Goal: </a:t>
            </a:r>
            <a:r>
              <a:rPr kumimoji="0" lang="en-US" sz="1050" b="0" i="0" u="none" strike="noStrike" kern="100" cap="none" spc="0" normalizeH="0" baseline="0" noProof="0">
                <a:ln>
                  <a:noFill/>
                </a:ln>
                <a:solidFill>
                  <a:srgbClr val="091F2C"/>
                </a:solidFill>
                <a:effectLst/>
                <a:uLnTx/>
                <a:uFillTx/>
                <a:latin typeface="Segoe Sans Display"/>
                <a:ea typeface="+mn-ea"/>
                <a:cs typeface="Segoe Sans Display" pitchFamily="2" charset="0"/>
              </a:rPr>
              <a:t>Help escalation specialists manage high-severity issues by unifying technical details, communication threads, and stakeholder updates—ensuring escalation is handled with speed, clarity, and precision.</a:t>
            </a:r>
          </a:p>
        </p:txBody>
      </p:sp>
      <p:sp>
        <p:nvSpPr>
          <p:cNvPr id="20" name="Content Placeholder 2">
            <a:extLst>
              <a:ext uri="{FF2B5EF4-FFF2-40B4-BE49-F238E27FC236}">
                <a16:creationId xmlns:a16="http://schemas.microsoft.com/office/drawing/2014/main" id="{674B1F19-3288-F27E-414B-14A9F1C5E1EC}"/>
              </a:ext>
            </a:extLst>
          </p:cNvPr>
          <p:cNvSpPr txBox="1">
            <a:spLocks/>
          </p:cNvSpPr>
          <p:nvPr/>
        </p:nvSpPr>
        <p:spPr>
          <a:xfrm>
            <a:off x="1000125" y="2785569"/>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a:ln>
                  <a:noFill/>
                </a:ln>
                <a:solidFill>
                  <a:srgbClr val="091F2C"/>
                </a:solidFill>
                <a:effectLst/>
                <a:uLnTx/>
                <a:uFillTx/>
                <a:latin typeface="Segoe Sans Display Semibold"/>
                <a:ea typeface="+mn-ea"/>
                <a:cs typeface="Segoe Sans Display" pitchFamily="2" charset="0"/>
              </a:rPr>
              <a:t>Outcome: </a:t>
            </a:r>
            <a:r>
              <a:rPr kumimoji="0" lang="en-US" sz="1050" b="0" i="0" u="none" strike="noStrike" kern="100" cap="none" spc="0" normalizeH="0" baseline="0" noProof="0">
                <a:ln>
                  <a:noFill/>
                </a:ln>
                <a:solidFill>
                  <a:srgbClr val="091F2C"/>
                </a:solidFill>
                <a:effectLst/>
                <a:uLnTx/>
                <a:uFillTx/>
                <a:latin typeface="Segoe Sans Display"/>
                <a:ea typeface="+mn-ea"/>
                <a:cs typeface="Segoe Sans Display" pitchFamily="2" charset="0"/>
              </a:rPr>
              <a:t>A structured escalation process that helps teams track updates, dependencies, and decisions so stakeholders stay aligned.</a:t>
            </a:r>
          </a:p>
        </p:txBody>
      </p:sp>
      <p:sp>
        <p:nvSpPr>
          <p:cNvPr id="27" name="Rectangle 26">
            <a:hlinkClick r:id="" action="ppaction://noaction"/>
            <a:extLst>
              <a:ext uri="{FF2B5EF4-FFF2-40B4-BE49-F238E27FC236}">
                <a16:creationId xmlns:a16="http://schemas.microsoft.com/office/drawing/2014/main" id="{25758B29-E18F-0C38-09C4-1CC945EF5FA3}"/>
              </a:ext>
            </a:extLst>
          </p:cNvPr>
          <p:cNvSpPr>
            <a:spLocks/>
          </p:cNvSpPr>
          <p:nvPr/>
        </p:nvSpPr>
        <p:spPr bwMode="auto">
          <a:xfrm>
            <a:off x="5503983" y="9407114"/>
            <a:ext cx="1760414" cy="1384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IN" sz="900" b="0" i="1" u="none" strike="noStrike" kern="1200" cap="none" spc="0" normalizeH="0" baseline="0" noProof="0" dirty="0">
                <a:ln>
                  <a:noFill/>
                </a:ln>
                <a:solidFill>
                  <a:srgbClr val="FFFFFF">
                    <a:lumMod val="50000"/>
                    <a:alpha val="99000"/>
                  </a:srgbClr>
                </a:solidFill>
                <a:effectLst/>
                <a:uLnTx/>
                <a:uFillTx/>
                <a:latin typeface="Segoe Sans Display"/>
                <a:ea typeface="Segoe UI" pitchFamily="34" charset="0"/>
                <a:cs typeface="Segoe UI" pitchFamily="34" charset="0"/>
              </a:rPr>
              <a:t>See file guidance on </a:t>
            </a:r>
            <a:r>
              <a:rPr lang="en-IN" sz="900" i="1" u="sng" dirty="0">
                <a:solidFill>
                  <a:srgbClr val="0078D4">
                    <a:alpha val="99000"/>
                  </a:srgbClr>
                </a:solidFill>
                <a:latin typeface="Segoe Sans Display"/>
                <a:ea typeface="Segoe UI" pitchFamily="34" charset="0"/>
                <a:cs typeface="Segoe UI" pitchFamily="34" charset="0"/>
                <a:hlinkClick r:id="" action="ppaction://noaction">
                  <a:extLst>
                    <a:ext uri="{A12FA001-AC4F-418D-AE19-62706E023703}">
                      <ahyp:hlinkClr xmlns:ahyp="http://schemas.microsoft.com/office/drawing/2018/hyperlinkcolor" val="tx"/>
                    </a:ext>
                  </a:extLst>
                </a:hlinkClick>
              </a:rPr>
              <a:t>page 12</a:t>
            </a:r>
            <a:endParaRPr kumimoji="0" lang="en-US" sz="900" b="0" i="1" u="sng" strike="noStrike" kern="1200" cap="none" spc="0" normalizeH="0" baseline="0" noProof="0" dirty="0">
              <a:ln>
                <a:noFill/>
              </a:ln>
              <a:solidFill>
                <a:srgbClr val="0078D4">
                  <a:alpha val="99000"/>
                </a:srgbClr>
              </a:solidFill>
              <a:effectLst/>
              <a:uLnTx/>
              <a:uFillTx/>
              <a:latin typeface="Segoe Sans Display"/>
              <a:ea typeface="Segoe UI" pitchFamily="34" charset="0"/>
              <a:cs typeface="Segoe UI" pitchFamily="34" charset="0"/>
            </a:endParaRPr>
          </a:p>
        </p:txBody>
      </p:sp>
      <p:sp>
        <p:nvSpPr>
          <p:cNvPr id="2" name="Rectangle: Top Corners Rounded 1">
            <a:extLst>
              <a:ext uri="{FF2B5EF4-FFF2-40B4-BE49-F238E27FC236}">
                <a16:creationId xmlns:a16="http://schemas.microsoft.com/office/drawing/2014/main" id="{A40A75F5-5ABA-9F07-6B93-911C51A4FCBA}"/>
              </a:ext>
              <a:ext uri="{C183D7F6-B498-43B3-948B-1728B52AA6E4}">
                <adec:decorative xmlns:adec="http://schemas.microsoft.com/office/drawing/2017/decorative" val="1"/>
              </a:ext>
            </a:extLst>
          </p:cNvPr>
          <p:cNvSpPr/>
          <p:nvPr/>
        </p:nvSpPr>
        <p:spPr bwMode="auto">
          <a:xfrm>
            <a:off x="4584319" y="3471712"/>
            <a:ext cx="2613022" cy="401871"/>
          </a:xfrm>
          <a:prstGeom prst="round2SameRect">
            <a:avLst/>
          </a:prstGeom>
          <a:solidFill>
            <a:srgbClr val="FCE7DB"/>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 name="Rectangle: Top Corners Rounded 3">
            <a:extLst>
              <a:ext uri="{FF2B5EF4-FFF2-40B4-BE49-F238E27FC236}">
                <a16:creationId xmlns:a16="http://schemas.microsoft.com/office/drawing/2014/main" id="{E3AF3241-8A95-E976-FB76-8174D1647556}"/>
              </a:ext>
              <a:ext uri="{C183D7F6-B498-43B3-948B-1728B52AA6E4}">
                <adec:decorative xmlns:adec="http://schemas.microsoft.com/office/drawing/2017/decorative" val="1"/>
              </a:ext>
            </a:extLst>
          </p:cNvPr>
          <p:cNvSpPr/>
          <p:nvPr/>
        </p:nvSpPr>
        <p:spPr bwMode="auto">
          <a:xfrm rot="16200000">
            <a:off x="4052887" y="3284503"/>
            <a:ext cx="286576" cy="776288"/>
          </a:xfrm>
          <a:prstGeom prst="round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 name="Content Placeholder 2">
            <a:extLst>
              <a:ext uri="{FF2B5EF4-FFF2-40B4-BE49-F238E27FC236}">
                <a16:creationId xmlns:a16="http://schemas.microsoft.com/office/drawing/2014/main" id="{1840FDF6-EE90-2D35-4AF2-39F36BAB9C73}"/>
              </a:ext>
              <a:ext uri="{C183D7F6-B498-43B3-948B-1728B52AA6E4}">
                <adec:decorative xmlns:adec="http://schemas.microsoft.com/office/drawing/2017/decorative" val="0"/>
              </a:ext>
            </a:extLst>
          </p:cNvPr>
          <p:cNvSpPr txBox="1">
            <a:spLocks/>
          </p:cNvSpPr>
          <p:nvPr/>
        </p:nvSpPr>
        <p:spPr>
          <a:xfrm>
            <a:off x="3911173" y="3588009"/>
            <a:ext cx="535258" cy="169277"/>
          </a:xfrm>
          <a:prstGeom prst="rect">
            <a:avLst/>
          </a:prstGeom>
          <a:noFill/>
        </p:spPr>
        <p:txBody>
          <a:bodyPr wrap="squar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1100" b="0" i="0" u="none" strike="noStrike" kern="100" cap="none" spc="0" normalizeH="0" baseline="0" noProof="0">
                <a:ln>
                  <a:noFill/>
                </a:ln>
                <a:solidFill>
                  <a:srgbClr val="FFFFFF">
                    <a:alpha val="99000"/>
                  </a:srgbClr>
                </a:solidFill>
                <a:effectLst/>
                <a:uLnTx/>
                <a:uFillTx/>
                <a:latin typeface="Segoe Sans Display Semibold"/>
                <a:ea typeface="+mn-ea"/>
                <a:cs typeface="+mn-cs"/>
              </a:rPr>
              <a:t>Legend </a:t>
            </a:r>
          </a:p>
        </p:txBody>
      </p:sp>
      <p:sp>
        <p:nvSpPr>
          <p:cNvPr id="8" name="Rectangle: Rounded Corners 7" descr="Orange text">
            <a:extLst>
              <a:ext uri="{FF2B5EF4-FFF2-40B4-BE49-F238E27FC236}">
                <a16:creationId xmlns:a16="http://schemas.microsoft.com/office/drawing/2014/main" id="{F5470330-D8F1-128D-0D73-F6D752706BD1}"/>
              </a:ext>
              <a:ext uri="{C183D7F6-B498-43B3-948B-1728B52AA6E4}">
                <adec:decorative xmlns:adec="http://schemas.microsoft.com/office/drawing/2017/decorative" val="0"/>
              </a:ext>
            </a:extLst>
          </p:cNvPr>
          <p:cNvSpPr>
            <a:spLocks/>
          </p:cNvSpPr>
          <p:nvPr/>
        </p:nvSpPr>
        <p:spPr bwMode="auto">
          <a:xfrm>
            <a:off x="4703015" y="3586162"/>
            <a:ext cx="172970" cy="172970"/>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2" name="Content Placeholder 2">
            <a:extLst>
              <a:ext uri="{FF2B5EF4-FFF2-40B4-BE49-F238E27FC236}">
                <a16:creationId xmlns:a16="http://schemas.microsoft.com/office/drawing/2014/main" id="{A563AAB8-6994-6AD1-0364-15E54BC99CBF}"/>
              </a:ext>
              <a:ext uri="{C183D7F6-B498-43B3-948B-1728B52AA6E4}">
                <adec:decorative xmlns:adec="http://schemas.microsoft.com/office/drawing/2017/decorative" val="0"/>
              </a:ext>
            </a:extLst>
          </p:cNvPr>
          <p:cNvSpPr txBox="1">
            <a:spLocks/>
          </p:cNvSpPr>
          <p:nvPr/>
        </p:nvSpPr>
        <p:spPr>
          <a:xfrm>
            <a:off x="4951289" y="3603397"/>
            <a:ext cx="850682"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EC4A27">
                    <a:alpha val="99000"/>
                  </a:srgbClr>
                </a:solidFill>
                <a:effectLst/>
                <a:uLnTx/>
                <a:uFillTx/>
                <a:latin typeface="Segoe Sans Display"/>
                <a:ea typeface="+mn-ea"/>
                <a:cs typeface="+mn-cs"/>
              </a:rPr>
              <a:t>/Referenced File </a:t>
            </a:r>
          </a:p>
        </p:txBody>
      </p:sp>
      <p:sp>
        <p:nvSpPr>
          <p:cNvPr id="33" name="Rectangle: Rounded Corners 32" descr="Purple text">
            <a:extLst>
              <a:ext uri="{FF2B5EF4-FFF2-40B4-BE49-F238E27FC236}">
                <a16:creationId xmlns:a16="http://schemas.microsoft.com/office/drawing/2014/main" id="{D19271F6-8121-7AED-2CD0-0FD6EAC2B192}"/>
              </a:ext>
              <a:ext uri="{C183D7F6-B498-43B3-948B-1728B52AA6E4}">
                <adec:decorative xmlns:adec="http://schemas.microsoft.com/office/drawing/2017/decorative" val="0"/>
              </a:ext>
            </a:extLst>
          </p:cNvPr>
          <p:cNvSpPr/>
          <p:nvPr/>
        </p:nvSpPr>
        <p:spPr bwMode="auto">
          <a:xfrm>
            <a:off x="5928378" y="3586162"/>
            <a:ext cx="172970" cy="172970"/>
          </a:xfrm>
          <a:prstGeom prst="round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4" name="Content Placeholder 2">
            <a:extLst>
              <a:ext uri="{FF2B5EF4-FFF2-40B4-BE49-F238E27FC236}">
                <a16:creationId xmlns:a16="http://schemas.microsoft.com/office/drawing/2014/main" id="{DF1E51A0-5B60-12C4-4D9B-CACD95EB2547}"/>
              </a:ext>
              <a:ext uri="{C183D7F6-B498-43B3-948B-1728B52AA6E4}">
                <adec:decorative xmlns:adec="http://schemas.microsoft.com/office/drawing/2017/decorative" val="0"/>
              </a:ext>
            </a:extLst>
          </p:cNvPr>
          <p:cNvSpPr txBox="1">
            <a:spLocks/>
          </p:cNvSpPr>
          <p:nvPr/>
        </p:nvSpPr>
        <p:spPr>
          <a:xfrm>
            <a:off x="6176651" y="3603397"/>
            <a:ext cx="944041"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dirty="0">
                <a:ln>
                  <a:noFill/>
                </a:ln>
                <a:solidFill>
                  <a:srgbClr val="C03BC4">
                    <a:alpha val="99000"/>
                  </a:srgbClr>
                </a:solidFill>
                <a:effectLst/>
                <a:uLnTx/>
                <a:uFillTx/>
                <a:latin typeface="Segoe Sans Display"/>
                <a:ea typeface="+mn-ea"/>
                <a:cs typeface="+mn-cs"/>
              </a:rPr>
              <a:t>[Details you insert]</a:t>
            </a:r>
          </a:p>
        </p:txBody>
      </p:sp>
    </p:spTree>
    <p:extLst>
      <p:ext uri="{BB962C8B-B14F-4D97-AF65-F5344CB8AC3E}">
        <p14:creationId xmlns:p14="http://schemas.microsoft.com/office/powerpoint/2010/main" val="87926275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8D446-1064-4549-03DA-BB508C2148FD}"/>
            </a:ext>
          </a:extLst>
        </p:cNvPr>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2F1AF3AA-BAE5-B615-08DD-1211A5B680E1}"/>
              </a:ext>
              <a:ext uri="{C183D7F6-B498-43B3-948B-1728B52AA6E4}">
                <adec:decorative xmlns:adec="http://schemas.microsoft.com/office/drawing/2017/decorative" val="1"/>
              </a:ext>
            </a:extLst>
          </p:cNvPr>
          <p:cNvSpPr>
            <a:spLocks/>
          </p:cNvSpPr>
          <p:nvPr/>
        </p:nvSpPr>
        <p:spPr bwMode="auto">
          <a:xfrm>
            <a:off x="507998" y="3880066"/>
            <a:ext cx="6756399" cy="5349313"/>
          </a:xfrm>
          <a:prstGeom prst="roundRect">
            <a:avLst>
              <a:gd name="adj" fmla="val 2541"/>
            </a:avLst>
          </a:pr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graphicFrame>
        <p:nvGraphicFramePr>
          <p:cNvPr id="29" name="Table 28">
            <a:extLst>
              <a:ext uri="{FF2B5EF4-FFF2-40B4-BE49-F238E27FC236}">
                <a16:creationId xmlns:a16="http://schemas.microsoft.com/office/drawing/2014/main" id="{4A9F2C62-BA28-E552-57DE-0045BF049392}"/>
              </a:ext>
            </a:extLst>
          </p:cNvPr>
          <p:cNvGraphicFramePr>
            <a:graphicFrameLocks noGrp="1"/>
          </p:cNvGraphicFramePr>
          <p:nvPr/>
        </p:nvGraphicFramePr>
        <p:xfrm>
          <a:off x="590296" y="3966766"/>
          <a:ext cx="6582664" cy="5212080"/>
        </p:xfrm>
        <a:graphic>
          <a:graphicData uri="http://schemas.openxmlformats.org/drawingml/2006/table">
            <a:tbl>
              <a:tblPr firstRow="1" bandRow="1">
                <a:tableStyleId>{5C22544A-7EE6-4342-B048-85BDC9FD1C3A}</a:tableStyleId>
              </a:tblPr>
              <a:tblGrid>
                <a:gridCol w="1620918">
                  <a:extLst>
                    <a:ext uri="{9D8B030D-6E8A-4147-A177-3AD203B41FA5}">
                      <a16:colId xmlns:a16="http://schemas.microsoft.com/office/drawing/2014/main" val="800310417"/>
                    </a:ext>
                  </a:extLst>
                </a:gridCol>
                <a:gridCol w="4961746">
                  <a:extLst>
                    <a:ext uri="{9D8B030D-6E8A-4147-A177-3AD203B41FA5}">
                      <a16:colId xmlns:a16="http://schemas.microsoft.com/office/drawing/2014/main" val="769226981"/>
                    </a:ext>
                  </a:extLst>
                </a:gridCol>
              </a:tblGrid>
              <a:tr h="1042416">
                <a:tc>
                  <a:txBody>
                    <a:bodyPr/>
                    <a:lstStyle/>
                    <a:p>
                      <a:pPr>
                        <a:lnSpc>
                          <a:spcPts val="1500"/>
                        </a:lnSpc>
                        <a:spcAft>
                          <a:spcPts val="200"/>
                        </a:spcAft>
                      </a:pPr>
                      <a:r>
                        <a:rPr lang="en-US" sz="1000" b="0" kern="1200" dirty="0">
                          <a:solidFill>
                            <a:schemeClr val="accent2"/>
                          </a:solidFill>
                          <a:latin typeface="+mj-lt"/>
                          <a:ea typeface="+mn-ea"/>
                          <a:cs typeface="+mn-cs"/>
                        </a:rPr>
                        <a:t>USE CASE 1: </a:t>
                      </a:r>
                      <a:r>
                        <a:rPr lang="en-US" sz="1000" b="0" dirty="0">
                          <a:solidFill>
                            <a:schemeClr val="tx1"/>
                          </a:solidFill>
                          <a:latin typeface="+mj-lt"/>
                        </a:rPr>
                        <a:t>Forecast support volume for the next quarter</a:t>
                      </a:r>
                    </a:p>
                  </a:txBody>
                  <a:tcPr marT="91440" marB="91440">
                    <a:lnL w="12700" cmpd="sng">
                      <a:noFill/>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500"/>
                        </a:lnSpc>
                        <a:spcAft>
                          <a:spcPts val="200"/>
                        </a:spcAft>
                      </a:pPr>
                      <a:r>
                        <a:rPr lang="en-US" sz="1000" b="0" dirty="0">
                          <a:solidFill>
                            <a:schemeClr val="tx1"/>
                          </a:solidFill>
                          <a:latin typeface="+mj-lt"/>
                        </a:rPr>
                        <a:t>Prompt: </a:t>
                      </a:r>
                      <a:r>
                        <a:rPr lang="en-US" sz="1000" b="0" dirty="0">
                          <a:solidFill>
                            <a:schemeClr val="tx1"/>
                          </a:solidFill>
                          <a:latin typeface="+mn-lt"/>
                        </a:rPr>
                        <a:t>Review </a:t>
                      </a:r>
                      <a:r>
                        <a:rPr lang="en-US" sz="1000" b="0" dirty="0">
                          <a:solidFill>
                            <a:srgbClr val="EC4A27"/>
                          </a:solidFill>
                          <a:latin typeface="+mn-lt"/>
                        </a:rPr>
                        <a:t>/Ticket volume history data</a:t>
                      </a:r>
                      <a:r>
                        <a:rPr lang="en-US" sz="1000" b="0" dirty="0">
                          <a:solidFill>
                            <a:schemeClr val="tx1"/>
                          </a:solidFill>
                          <a:latin typeface="+mn-lt"/>
                        </a:rPr>
                        <a:t>, and </a:t>
                      </a:r>
                      <a:r>
                        <a:rPr lang="en-US" sz="1000" b="0" dirty="0">
                          <a:solidFill>
                            <a:srgbClr val="EC4A27"/>
                          </a:solidFill>
                          <a:latin typeface="+mn-lt"/>
                        </a:rPr>
                        <a:t>/Product release calendar.</a:t>
                      </a:r>
                      <a:r>
                        <a:rPr lang="en-US" sz="1000" b="0" dirty="0">
                          <a:solidFill>
                            <a:schemeClr val="tx1"/>
                          </a:solidFill>
                          <a:latin typeface="+mn-lt"/>
                        </a:rPr>
                        <a:t> Predict the expected case volume for the next 90 days segmented by issue type and channel. Include a confidence range and note any known risks.</a:t>
                      </a:r>
                    </a:p>
                  </a:txBody>
                  <a:tcPr marT="91440" marB="91440">
                    <a:lnL w="6350" cap="flat" cmpd="sng" algn="ctr">
                      <a:solidFill>
                        <a:schemeClr val="bg1">
                          <a:lumMod val="85000"/>
                        </a:schemeClr>
                      </a:solid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042416">
                <a:tc>
                  <a:txBody>
                    <a:bodyPr/>
                    <a:lstStyle/>
                    <a:p>
                      <a:pPr>
                        <a:lnSpc>
                          <a:spcPts val="1500"/>
                        </a:lnSpc>
                        <a:spcAft>
                          <a:spcPts val="200"/>
                        </a:spcAft>
                      </a:pPr>
                      <a:r>
                        <a:rPr lang="en-US" sz="1000" b="0">
                          <a:solidFill>
                            <a:schemeClr val="accent2"/>
                          </a:solidFill>
                          <a:latin typeface="+mj-lt"/>
                        </a:rPr>
                        <a:t>USE CASE 2: </a:t>
                      </a:r>
                      <a:r>
                        <a:rPr lang="en-US" sz="1000" b="0">
                          <a:solidFill>
                            <a:schemeClr val="tx1"/>
                          </a:solidFill>
                          <a:latin typeface="+mj-lt"/>
                        </a:rPr>
                        <a:t>Plan Team Coverage Based on Ticket Workload &amp; SLAs</a:t>
                      </a: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500"/>
                        </a:lnSpc>
                        <a:spcAft>
                          <a:spcPts val="200"/>
                        </a:spcAft>
                      </a:pPr>
                      <a:r>
                        <a:rPr lang="en-US" sz="1000" b="0" dirty="0">
                          <a:solidFill>
                            <a:schemeClr val="tx1"/>
                          </a:solidFill>
                          <a:latin typeface="+mj-lt"/>
                        </a:rPr>
                        <a:t>Prompt: </a:t>
                      </a:r>
                      <a:r>
                        <a:rPr lang="en-US" sz="1000" b="0" dirty="0">
                          <a:solidFill>
                            <a:schemeClr val="tx1"/>
                          </a:solidFill>
                          <a:latin typeface="+mn-lt"/>
                        </a:rPr>
                        <a:t>Analyze my team’s capacity using the workload data in </a:t>
                      </a:r>
                      <a:r>
                        <a:rPr lang="en-US" sz="1000" b="0" dirty="0">
                          <a:solidFill>
                            <a:srgbClr val="EC4A27"/>
                          </a:solidFill>
                          <a:latin typeface="+mn-lt"/>
                        </a:rPr>
                        <a:t>/Open ticket tracker </a:t>
                      </a:r>
                      <a:r>
                        <a:rPr lang="en-US" sz="1000" b="0" dirty="0">
                          <a:solidFill>
                            <a:schemeClr val="tx1"/>
                          </a:solidFill>
                          <a:latin typeface="+mn-lt"/>
                        </a:rPr>
                        <a:t>and the SLA requirements in </a:t>
                      </a:r>
                      <a:r>
                        <a:rPr lang="en-US" sz="1000" b="0" dirty="0">
                          <a:solidFill>
                            <a:srgbClr val="EC4A27"/>
                          </a:solidFill>
                          <a:latin typeface="+mn-lt"/>
                        </a:rPr>
                        <a:t>/SLA compliance guidelines</a:t>
                      </a:r>
                      <a:r>
                        <a:rPr lang="en-US" sz="1000" b="0" dirty="0">
                          <a:solidFill>
                            <a:schemeClr val="tx1"/>
                          </a:solidFill>
                          <a:latin typeface="+mn-lt"/>
                        </a:rPr>
                        <a:t>. Recommend a coverage plan for the next </a:t>
                      </a:r>
                      <a:r>
                        <a:rPr lang="en-US" sz="1000" b="0" dirty="0">
                          <a:solidFill>
                            <a:schemeClr val="accent2"/>
                          </a:solidFill>
                          <a:latin typeface="+mn-lt"/>
                        </a:rPr>
                        <a:t>[Date range]</a:t>
                      </a:r>
                      <a:r>
                        <a:rPr lang="en-US" sz="1000" b="0" dirty="0">
                          <a:solidFill>
                            <a:schemeClr val="tx1"/>
                          </a:solidFill>
                          <a:latin typeface="+mn-lt"/>
                        </a:rPr>
                        <a:t>.</a:t>
                      </a:r>
                      <a:r>
                        <a:rPr lang="en-US" sz="1000" b="0" dirty="0">
                          <a:solidFill>
                            <a:schemeClr val="accent2"/>
                          </a:solidFill>
                          <a:latin typeface="+mn-lt"/>
                        </a:rPr>
                        <a:t> </a:t>
                      </a:r>
                      <a:r>
                        <a:rPr lang="en-US" sz="1000" b="0" dirty="0">
                          <a:solidFill>
                            <a:schemeClr val="tx1"/>
                          </a:solidFill>
                          <a:latin typeface="+mn-lt"/>
                        </a:rPr>
                        <a:t>Summarize in under one page.</a:t>
                      </a: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042416">
                <a:tc>
                  <a:txBody>
                    <a:bodyPr/>
                    <a:lstStyle/>
                    <a:p>
                      <a:pPr>
                        <a:lnSpc>
                          <a:spcPts val="1500"/>
                        </a:lnSpc>
                        <a:spcAft>
                          <a:spcPts val="200"/>
                        </a:spcAft>
                      </a:pPr>
                      <a:r>
                        <a:rPr lang="en-US" sz="1000" b="0" kern="1200">
                          <a:solidFill>
                            <a:schemeClr val="accent2"/>
                          </a:solidFill>
                          <a:latin typeface="+mj-lt"/>
                          <a:ea typeface="+mn-ea"/>
                          <a:cs typeface="+mn-cs"/>
                        </a:rPr>
                        <a:t>USE CASE 3: </a:t>
                      </a:r>
                      <a:r>
                        <a:rPr lang="en-US" sz="1000" b="0">
                          <a:solidFill>
                            <a:schemeClr val="tx1"/>
                          </a:solidFill>
                          <a:latin typeface="+mj-lt"/>
                        </a:rPr>
                        <a:t>Create a staffing plan by skill </a:t>
                      </a:r>
                      <a:br>
                        <a:rPr lang="en-US" sz="1000" b="0">
                          <a:solidFill>
                            <a:schemeClr val="tx1"/>
                          </a:solidFill>
                          <a:latin typeface="+mj-lt"/>
                        </a:rPr>
                      </a:br>
                      <a:r>
                        <a:rPr lang="en-US" sz="1000" b="0">
                          <a:solidFill>
                            <a:schemeClr val="tx1"/>
                          </a:solidFill>
                          <a:latin typeface="+mj-lt"/>
                        </a:rPr>
                        <a:t>and shift</a:t>
                      </a: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500"/>
                        </a:lnSpc>
                        <a:spcAft>
                          <a:spcPts val="200"/>
                        </a:spcAft>
                      </a:pPr>
                      <a:r>
                        <a:rPr lang="en-US" sz="1000" b="0">
                          <a:solidFill>
                            <a:schemeClr val="tx1"/>
                          </a:solidFill>
                          <a:latin typeface="+mj-lt"/>
                        </a:rPr>
                        <a:t>Prompt: </a:t>
                      </a:r>
                      <a:r>
                        <a:rPr lang="en-US" sz="1000" b="0">
                          <a:solidFill>
                            <a:schemeClr val="tx1"/>
                          </a:solidFill>
                          <a:latin typeface="+mn-lt"/>
                        </a:rPr>
                        <a:t>Using </a:t>
                      </a:r>
                      <a:r>
                        <a:rPr lang="en-US" sz="1000" b="0">
                          <a:solidFill>
                            <a:srgbClr val="EC4A27"/>
                          </a:solidFill>
                          <a:latin typeface="+mn-lt"/>
                        </a:rPr>
                        <a:t>/Service rep skill matrix</a:t>
                      </a:r>
                      <a:r>
                        <a:rPr lang="en-US" sz="1000" b="0">
                          <a:solidFill>
                            <a:schemeClr val="tx1"/>
                          </a:solidFill>
                          <a:latin typeface="+mn-lt"/>
                        </a:rPr>
                        <a:t> and </a:t>
                      </a:r>
                      <a:r>
                        <a:rPr lang="en-US" sz="1000" b="0">
                          <a:solidFill>
                            <a:srgbClr val="EC4A27"/>
                          </a:solidFill>
                          <a:latin typeface="+mn-lt"/>
                        </a:rPr>
                        <a:t>/Service rep availability schedules</a:t>
                      </a:r>
                      <a:r>
                        <a:rPr lang="en-US" sz="1000" b="0">
                          <a:solidFill>
                            <a:schemeClr val="tx1"/>
                          </a:solidFill>
                          <a:latin typeface="+mn-lt"/>
                        </a:rPr>
                        <a:t>, build a recommended staffing model by skill category and shift. Highlight critical coverage gaps and priority training needs in a concise list . </a:t>
                      </a: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042416">
                <a:tc>
                  <a:txBody>
                    <a:bodyPr/>
                    <a:lstStyle/>
                    <a:p>
                      <a:pPr>
                        <a:lnSpc>
                          <a:spcPts val="1500"/>
                        </a:lnSpc>
                        <a:spcAft>
                          <a:spcPts val="200"/>
                        </a:spcAft>
                      </a:pPr>
                      <a:r>
                        <a:rPr lang="en-US" sz="1000" b="0" kern="1200">
                          <a:solidFill>
                            <a:schemeClr val="accent2"/>
                          </a:solidFill>
                          <a:latin typeface="+mj-lt"/>
                          <a:ea typeface="+mn-ea"/>
                          <a:cs typeface="+mn-cs"/>
                        </a:rPr>
                        <a:t>USE CASE 4: </a:t>
                      </a:r>
                      <a:r>
                        <a:rPr lang="en-US" sz="1000" b="0">
                          <a:solidFill>
                            <a:schemeClr val="tx1"/>
                          </a:solidFill>
                          <a:latin typeface="+mj-lt"/>
                        </a:rPr>
                        <a:t>Summarize SLA adherence trends</a:t>
                      </a: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500"/>
                        </a:lnSpc>
                        <a:spcAft>
                          <a:spcPts val="200"/>
                        </a:spcAft>
                      </a:pPr>
                      <a:r>
                        <a:rPr lang="en-US" sz="1000" b="0" dirty="0">
                          <a:solidFill>
                            <a:schemeClr val="tx1"/>
                          </a:solidFill>
                          <a:latin typeface="+mj-lt"/>
                        </a:rPr>
                        <a:t>Prompt: </a:t>
                      </a:r>
                      <a:r>
                        <a:rPr lang="en-US" sz="1000" b="0" dirty="0">
                          <a:solidFill>
                            <a:schemeClr val="tx1"/>
                          </a:solidFill>
                          <a:latin typeface="+mn-lt"/>
                        </a:rPr>
                        <a:t>Review </a:t>
                      </a:r>
                      <a:r>
                        <a:rPr lang="en-US" sz="1000" b="0" dirty="0">
                          <a:solidFill>
                            <a:srgbClr val="EC4A27"/>
                          </a:solidFill>
                          <a:latin typeface="+mn-lt"/>
                        </a:rPr>
                        <a:t>/SLA performance report </a:t>
                      </a:r>
                      <a:r>
                        <a:rPr lang="en-US" sz="1000" b="0" dirty="0">
                          <a:solidFill>
                            <a:schemeClr val="tx1"/>
                          </a:solidFill>
                          <a:latin typeface="+mn-lt"/>
                        </a:rPr>
                        <a:t>and </a:t>
                      </a:r>
                      <a:r>
                        <a:rPr lang="en-US" sz="1000" b="0" dirty="0">
                          <a:solidFill>
                            <a:srgbClr val="EC4A27"/>
                          </a:solidFill>
                          <a:latin typeface="+mn-lt"/>
                        </a:rPr>
                        <a:t>/Ticket resolution data</a:t>
                      </a:r>
                      <a:r>
                        <a:rPr lang="en-US" sz="1000" b="0" dirty="0">
                          <a:solidFill>
                            <a:schemeClr val="tx1"/>
                          </a:solidFill>
                          <a:latin typeface="+mn-lt"/>
                        </a:rPr>
                        <a:t>. Identify recurring SLA breaches by team, time window, or ticket type. Provide 3 data-backed recommendations to improve response times.</a:t>
                      </a: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r h="1042416">
                <a:tc>
                  <a:txBody>
                    <a:bodyPr/>
                    <a:lstStyle/>
                    <a:p>
                      <a:pPr>
                        <a:lnSpc>
                          <a:spcPts val="1500"/>
                        </a:lnSpc>
                        <a:spcAft>
                          <a:spcPts val="200"/>
                        </a:spcAft>
                      </a:pPr>
                      <a:r>
                        <a:rPr lang="en-US" sz="1000" b="0" kern="1200">
                          <a:solidFill>
                            <a:schemeClr val="accent2"/>
                          </a:solidFill>
                          <a:latin typeface="+mj-lt"/>
                          <a:ea typeface="+mn-ea"/>
                          <a:cs typeface="+mn-cs"/>
                        </a:rPr>
                        <a:t>USE CASE 5: </a:t>
                      </a:r>
                      <a:r>
                        <a:rPr lang="en-US" sz="1000" b="0">
                          <a:solidFill>
                            <a:schemeClr val="tx1"/>
                          </a:solidFill>
                          <a:latin typeface="+mj-lt"/>
                        </a:rPr>
                        <a:t>Prepare monthly resource optimization report</a:t>
                      </a: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ts val="1500"/>
                        </a:lnSpc>
                        <a:spcAft>
                          <a:spcPts val="200"/>
                        </a:spcAft>
                      </a:pPr>
                      <a:r>
                        <a:rPr lang="en-US" sz="1000" b="0" dirty="0">
                          <a:solidFill>
                            <a:schemeClr val="tx1"/>
                          </a:solidFill>
                          <a:latin typeface="+mj-lt"/>
                        </a:rPr>
                        <a:t>Prompt: </a:t>
                      </a:r>
                      <a:r>
                        <a:rPr lang="en-US" sz="1000" b="0" dirty="0">
                          <a:solidFill>
                            <a:schemeClr val="tx1"/>
                          </a:solidFill>
                          <a:latin typeface="+mn-lt"/>
                        </a:rPr>
                        <a:t>Combine insights from </a:t>
                      </a:r>
                      <a:r>
                        <a:rPr lang="en-US" sz="1000" b="0" dirty="0">
                          <a:solidFill>
                            <a:srgbClr val="EC4A27"/>
                          </a:solidFill>
                          <a:latin typeface="+mn-lt"/>
                        </a:rPr>
                        <a:t>/Service rep availability schedules</a:t>
                      </a:r>
                      <a:r>
                        <a:rPr lang="en-US" sz="1000" b="0" dirty="0">
                          <a:solidFill>
                            <a:schemeClr val="tx1"/>
                          </a:solidFill>
                          <a:latin typeface="+mn-lt"/>
                        </a:rPr>
                        <a:t>, </a:t>
                      </a:r>
                      <a:r>
                        <a:rPr lang="en-US" sz="1000" b="0" dirty="0">
                          <a:solidFill>
                            <a:srgbClr val="EC4A27"/>
                          </a:solidFill>
                          <a:latin typeface="+mn-lt"/>
                        </a:rPr>
                        <a:t>/Product tracker</a:t>
                      </a:r>
                      <a:r>
                        <a:rPr lang="en-US" sz="1000" b="0" dirty="0">
                          <a:solidFill>
                            <a:schemeClr val="tx1"/>
                          </a:solidFill>
                          <a:latin typeface="+mn-lt"/>
                        </a:rPr>
                        <a:t>, and </a:t>
                      </a:r>
                      <a:r>
                        <a:rPr lang="en-US" sz="1000" b="0" dirty="0">
                          <a:solidFill>
                            <a:srgbClr val="EC4A27"/>
                          </a:solidFill>
                          <a:latin typeface="+mn-lt"/>
                        </a:rPr>
                        <a:t>/Customer activity report</a:t>
                      </a:r>
                      <a:r>
                        <a:rPr lang="en-US" sz="1000" b="0" dirty="0">
                          <a:solidFill>
                            <a:schemeClr val="tx1"/>
                          </a:solidFill>
                          <a:latin typeface="+mn-lt"/>
                        </a:rPr>
                        <a:t>. Draft a one-page summary with forecasted constraints and recommended staffing and scheduling actions for leadership review. </a:t>
                      </a: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6580557"/>
                  </a:ext>
                </a:extLst>
              </a:tr>
            </a:tbl>
          </a:graphicData>
        </a:graphic>
      </p:graphicFrame>
      <p:sp>
        <p:nvSpPr>
          <p:cNvPr id="9" name="Rectangle 8">
            <a:extLst>
              <a:ext uri="{FF2B5EF4-FFF2-40B4-BE49-F238E27FC236}">
                <a16:creationId xmlns:a16="http://schemas.microsoft.com/office/drawing/2014/main" id="{19F3CC7F-FA1A-AAAC-71DF-8DC3EB453105}"/>
              </a:ext>
              <a:ext uri="{C183D7F6-B498-43B3-948B-1728B52AA6E4}">
                <adec:decorative xmlns:adec="http://schemas.microsoft.com/office/drawing/2017/decorative" val="1"/>
              </a:ext>
            </a:extLst>
          </p:cNvPr>
          <p:cNvSpPr>
            <a:spLocks/>
          </p:cNvSpPr>
          <p:nvPr/>
        </p:nvSpPr>
        <p:spPr bwMode="auto">
          <a:xfrm>
            <a:off x="0" y="2066925"/>
            <a:ext cx="7772400" cy="1199542"/>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0" name="Graphic 5">
            <a:extLst>
              <a:ext uri="{FF2B5EF4-FFF2-40B4-BE49-F238E27FC236}">
                <a16:creationId xmlns:a16="http://schemas.microsoft.com/office/drawing/2014/main" id="{EC2075D8-D9BB-3812-2C57-B53149ABB614}"/>
              </a:ext>
              <a:ext uri="{C183D7F6-B498-43B3-948B-1728B52AA6E4}">
                <adec:decorative xmlns:adec="http://schemas.microsoft.com/office/drawing/2017/decorative" val="1"/>
              </a:ext>
            </a:extLst>
          </p:cNvPr>
          <p:cNvSpPr>
            <a:spLocks/>
          </p:cNvSpPr>
          <p:nvPr/>
        </p:nvSpPr>
        <p:spPr>
          <a:xfrm>
            <a:off x="543716" y="2221541"/>
            <a:ext cx="287344" cy="287340"/>
          </a:xfrm>
          <a:custGeom>
            <a:avLst/>
            <a:gdLst>
              <a:gd name="csX0" fmla="*/ 188408 w 190501"/>
              <a:gd name="csY0" fmla="*/ 45534 h 190500"/>
              <a:gd name="csX1" fmla="*/ 189957 w 190501"/>
              <a:gd name="csY1" fmla="*/ 37748 h 190500"/>
              <a:gd name="csX2" fmla="*/ 183357 w 190501"/>
              <a:gd name="csY2" fmla="*/ 33338 h 190500"/>
              <a:gd name="csX3" fmla="*/ 157162 w 190501"/>
              <a:gd name="csY3" fmla="*/ 33338 h 190500"/>
              <a:gd name="csX4" fmla="*/ 157162 w 190501"/>
              <a:gd name="csY4" fmla="*/ 7144 h 190500"/>
              <a:gd name="csX5" fmla="*/ 152751 w 190501"/>
              <a:gd name="csY5" fmla="*/ 544 h 190500"/>
              <a:gd name="csX6" fmla="*/ 144967 w 190501"/>
              <a:gd name="csY6" fmla="*/ 2093 h 190500"/>
              <a:gd name="csX7" fmla="*/ 121155 w 190501"/>
              <a:gd name="csY7" fmla="*/ 25906 h 190500"/>
              <a:gd name="csX8" fmla="*/ 119063 w 190501"/>
              <a:gd name="csY8" fmla="*/ 30957 h 190500"/>
              <a:gd name="csX9" fmla="*/ 119063 w 190501"/>
              <a:gd name="csY9" fmla="*/ 57967 h 190500"/>
              <a:gd name="csX10" fmla="*/ 100185 w 190501"/>
              <a:gd name="csY10" fmla="*/ 76846 h 190500"/>
              <a:gd name="csX11" fmla="*/ 95250 w 190501"/>
              <a:gd name="csY11" fmla="*/ 76201 h 190500"/>
              <a:gd name="csX12" fmla="*/ 76200 w 190501"/>
              <a:gd name="csY12" fmla="*/ 95251 h 190500"/>
              <a:gd name="csX13" fmla="*/ 95250 w 190501"/>
              <a:gd name="csY13" fmla="*/ 114301 h 190500"/>
              <a:gd name="csX14" fmla="*/ 114300 w 190501"/>
              <a:gd name="csY14" fmla="*/ 95251 h 190500"/>
              <a:gd name="csX15" fmla="*/ 113655 w 190501"/>
              <a:gd name="csY15" fmla="*/ 90316 h 190500"/>
              <a:gd name="csX16" fmla="*/ 132533 w 190501"/>
              <a:gd name="csY16" fmla="*/ 71438 h 190500"/>
              <a:gd name="csX17" fmla="*/ 159545 w 190501"/>
              <a:gd name="csY17" fmla="*/ 71438 h 190500"/>
              <a:gd name="csX18" fmla="*/ 164596 w 190501"/>
              <a:gd name="csY18" fmla="*/ 69346 h 190500"/>
              <a:gd name="csX19" fmla="*/ 188408 w 190501"/>
              <a:gd name="csY19" fmla="*/ 45534 h 190500"/>
              <a:gd name="csX20" fmla="*/ 95250 w 190501"/>
              <a:gd name="csY20" fmla="*/ 1 h 190500"/>
              <a:gd name="csX21" fmla="*/ 127860 w 190501"/>
              <a:gd name="csY21" fmla="*/ 5729 h 190500"/>
              <a:gd name="csX22" fmla="*/ 114419 w 190501"/>
              <a:gd name="csY22" fmla="*/ 19170 h 190500"/>
              <a:gd name="csX23" fmla="*/ 112781 w 190501"/>
              <a:gd name="csY23" fmla="*/ 21077 h 190500"/>
              <a:gd name="csX24" fmla="*/ 95250 w 190501"/>
              <a:gd name="csY24" fmla="*/ 19051 h 190500"/>
              <a:gd name="csX25" fmla="*/ 19050 w 190501"/>
              <a:gd name="csY25" fmla="*/ 95251 h 190500"/>
              <a:gd name="csX26" fmla="*/ 95250 w 190501"/>
              <a:gd name="csY26" fmla="*/ 171451 h 190500"/>
              <a:gd name="csX27" fmla="*/ 171450 w 190501"/>
              <a:gd name="csY27" fmla="*/ 95251 h 190500"/>
              <a:gd name="csX28" fmla="*/ 169424 w 190501"/>
              <a:gd name="csY28" fmla="*/ 77720 h 190500"/>
              <a:gd name="csX29" fmla="*/ 171331 w 190501"/>
              <a:gd name="csY29" fmla="*/ 76081 h 190500"/>
              <a:gd name="csX30" fmla="*/ 184772 w 190501"/>
              <a:gd name="csY30" fmla="*/ 62641 h 190500"/>
              <a:gd name="csX31" fmla="*/ 190500 w 190501"/>
              <a:gd name="csY31" fmla="*/ 95251 h 190500"/>
              <a:gd name="csX32" fmla="*/ 95250 w 190501"/>
              <a:gd name="csY32" fmla="*/ 190501 h 190500"/>
              <a:gd name="csX33" fmla="*/ 0 w 190501"/>
              <a:gd name="csY33" fmla="*/ 95251 h 190500"/>
              <a:gd name="csX34" fmla="*/ 95250 w 190501"/>
              <a:gd name="csY34" fmla="*/ 1 h 190500"/>
              <a:gd name="csX35" fmla="*/ 95250 w 190501"/>
              <a:gd name="csY35" fmla="*/ 38101 h 190500"/>
              <a:gd name="csX36" fmla="*/ 109538 w 190501"/>
              <a:gd name="csY36" fmla="*/ 39901 h 190500"/>
              <a:gd name="csX37" fmla="*/ 109538 w 190501"/>
              <a:gd name="csY37" fmla="*/ 54021 h 190500"/>
              <a:gd name="csX38" fmla="*/ 105592 w 190501"/>
              <a:gd name="csY38" fmla="*/ 57968 h 190500"/>
              <a:gd name="csX39" fmla="*/ 105131 w 190501"/>
              <a:gd name="csY39" fmla="*/ 58444 h 190500"/>
              <a:gd name="csX40" fmla="*/ 95250 w 190501"/>
              <a:gd name="csY40" fmla="*/ 57151 h 190500"/>
              <a:gd name="csX41" fmla="*/ 57150 w 190501"/>
              <a:gd name="csY41" fmla="*/ 95251 h 190500"/>
              <a:gd name="csX42" fmla="*/ 95250 w 190501"/>
              <a:gd name="csY42" fmla="*/ 133351 h 190500"/>
              <a:gd name="csX43" fmla="*/ 133350 w 190501"/>
              <a:gd name="csY43" fmla="*/ 95251 h 190500"/>
              <a:gd name="csX44" fmla="*/ 132057 w 190501"/>
              <a:gd name="csY44" fmla="*/ 85369 h 190500"/>
              <a:gd name="csX45" fmla="*/ 132533 w 190501"/>
              <a:gd name="csY45" fmla="*/ 84909 h 190500"/>
              <a:gd name="csX46" fmla="*/ 136478 w 190501"/>
              <a:gd name="csY46" fmla="*/ 80963 h 190500"/>
              <a:gd name="csX47" fmla="*/ 150600 w 190501"/>
              <a:gd name="csY47" fmla="*/ 80963 h 190500"/>
              <a:gd name="csX48" fmla="*/ 152400 w 190501"/>
              <a:gd name="csY48" fmla="*/ 95251 h 190500"/>
              <a:gd name="csX49" fmla="*/ 95250 w 190501"/>
              <a:gd name="csY49" fmla="*/ 152401 h 190500"/>
              <a:gd name="csX50" fmla="*/ 38100 w 190501"/>
              <a:gd name="csY50" fmla="*/ 95251 h 190500"/>
              <a:gd name="csX51" fmla="*/ 95250 w 190501"/>
              <a:gd name="csY51" fmla="*/ 38101 h 190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90501" h="190500">
                <a:moveTo>
                  <a:pt x="188408" y="45534"/>
                </a:moveTo>
                <a:cubicBezTo>
                  <a:pt x="190452" y="43491"/>
                  <a:pt x="191063" y="40418"/>
                  <a:pt x="189957" y="37748"/>
                </a:cubicBezTo>
                <a:cubicBezTo>
                  <a:pt x="188852" y="35079"/>
                  <a:pt x="186247" y="33338"/>
                  <a:pt x="183357" y="33338"/>
                </a:cubicBezTo>
                <a:lnTo>
                  <a:pt x="157162" y="33338"/>
                </a:lnTo>
                <a:lnTo>
                  <a:pt x="157162" y="7144"/>
                </a:lnTo>
                <a:cubicBezTo>
                  <a:pt x="157162" y="4255"/>
                  <a:pt x="155421" y="1650"/>
                  <a:pt x="152751" y="544"/>
                </a:cubicBezTo>
                <a:cubicBezTo>
                  <a:pt x="150083" y="-562"/>
                  <a:pt x="147010" y="50"/>
                  <a:pt x="144967" y="2093"/>
                </a:cubicBezTo>
                <a:lnTo>
                  <a:pt x="121155" y="25906"/>
                </a:lnTo>
                <a:cubicBezTo>
                  <a:pt x="119815" y="27246"/>
                  <a:pt x="119063" y="29063"/>
                  <a:pt x="119063" y="30957"/>
                </a:cubicBezTo>
                <a:lnTo>
                  <a:pt x="119063" y="57967"/>
                </a:lnTo>
                <a:lnTo>
                  <a:pt x="100185" y="76846"/>
                </a:lnTo>
                <a:cubicBezTo>
                  <a:pt x="98610" y="76425"/>
                  <a:pt x="96957" y="76201"/>
                  <a:pt x="95250" y="76201"/>
                </a:cubicBezTo>
                <a:cubicBezTo>
                  <a:pt x="84729" y="76201"/>
                  <a:pt x="76200" y="84730"/>
                  <a:pt x="76200" y="95251"/>
                </a:cubicBezTo>
                <a:cubicBezTo>
                  <a:pt x="76200" y="105771"/>
                  <a:pt x="84729" y="114301"/>
                  <a:pt x="95250" y="114301"/>
                </a:cubicBezTo>
                <a:cubicBezTo>
                  <a:pt x="105771" y="114301"/>
                  <a:pt x="114300" y="105771"/>
                  <a:pt x="114300" y="95251"/>
                </a:cubicBezTo>
                <a:cubicBezTo>
                  <a:pt x="114300" y="93544"/>
                  <a:pt x="114075" y="91891"/>
                  <a:pt x="113655" y="90316"/>
                </a:cubicBezTo>
                <a:lnTo>
                  <a:pt x="132533" y="71438"/>
                </a:lnTo>
                <a:lnTo>
                  <a:pt x="159545" y="71438"/>
                </a:lnTo>
                <a:cubicBezTo>
                  <a:pt x="161439" y="71438"/>
                  <a:pt x="163256" y="70686"/>
                  <a:pt x="164596" y="69346"/>
                </a:cubicBezTo>
                <a:lnTo>
                  <a:pt x="188408" y="45534"/>
                </a:lnTo>
                <a:close/>
                <a:moveTo>
                  <a:pt x="95250" y="1"/>
                </a:moveTo>
                <a:cubicBezTo>
                  <a:pt x="106705" y="1"/>
                  <a:pt x="117687" y="2023"/>
                  <a:pt x="127860" y="5729"/>
                </a:cubicBezTo>
                <a:lnTo>
                  <a:pt x="114419" y="19170"/>
                </a:lnTo>
                <a:cubicBezTo>
                  <a:pt x="113823" y="19767"/>
                  <a:pt x="113275" y="20405"/>
                  <a:pt x="112781" y="21077"/>
                </a:cubicBezTo>
                <a:cubicBezTo>
                  <a:pt x="107152" y="19752"/>
                  <a:pt x="101283" y="19051"/>
                  <a:pt x="95250" y="19051"/>
                </a:cubicBezTo>
                <a:cubicBezTo>
                  <a:pt x="53166" y="19051"/>
                  <a:pt x="19050" y="53166"/>
                  <a:pt x="19050" y="95251"/>
                </a:cubicBezTo>
                <a:cubicBezTo>
                  <a:pt x="19050" y="137334"/>
                  <a:pt x="53166" y="171451"/>
                  <a:pt x="95250" y="171451"/>
                </a:cubicBezTo>
                <a:cubicBezTo>
                  <a:pt x="137334" y="171451"/>
                  <a:pt x="171450" y="137334"/>
                  <a:pt x="171450" y="95251"/>
                </a:cubicBezTo>
                <a:cubicBezTo>
                  <a:pt x="171450" y="89218"/>
                  <a:pt x="170749" y="83348"/>
                  <a:pt x="169424" y="77720"/>
                </a:cubicBezTo>
                <a:cubicBezTo>
                  <a:pt x="170096" y="77226"/>
                  <a:pt x="170734" y="76678"/>
                  <a:pt x="171331" y="76081"/>
                </a:cubicBezTo>
                <a:lnTo>
                  <a:pt x="184772" y="62641"/>
                </a:lnTo>
                <a:cubicBezTo>
                  <a:pt x="188478" y="72813"/>
                  <a:pt x="190500" y="83796"/>
                  <a:pt x="190500" y="95251"/>
                </a:cubicBezTo>
                <a:cubicBezTo>
                  <a:pt x="190500" y="147856"/>
                  <a:pt x="147855" y="190501"/>
                  <a:pt x="95250" y="190501"/>
                </a:cubicBezTo>
                <a:cubicBezTo>
                  <a:pt x="42645" y="190501"/>
                  <a:pt x="0" y="147856"/>
                  <a:pt x="0" y="95251"/>
                </a:cubicBezTo>
                <a:cubicBezTo>
                  <a:pt x="0" y="42645"/>
                  <a:pt x="42645" y="1"/>
                  <a:pt x="95250" y="1"/>
                </a:cubicBezTo>
                <a:close/>
                <a:moveTo>
                  <a:pt x="95250" y="38101"/>
                </a:moveTo>
                <a:cubicBezTo>
                  <a:pt x="100184" y="38101"/>
                  <a:pt x="104971" y="38726"/>
                  <a:pt x="109538" y="39901"/>
                </a:cubicBezTo>
                <a:lnTo>
                  <a:pt x="109538" y="54021"/>
                </a:lnTo>
                <a:lnTo>
                  <a:pt x="105592" y="57968"/>
                </a:lnTo>
                <a:cubicBezTo>
                  <a:pt x="105435" y="58125"/>
                  <a:pt x="105282" y="58284"/>
                  <a:pt x="105131" y="58444"/>
                </a:cubicBezTo>
                <a:cubicBezTo>
                  <a:pt x="101980" y="57601"/>
                  <a:pt x="98668" y="57151"/>
                  <a:pt x="95250" y="57151"/>
                </a:cubicBezTo>
                <a:cubicBezTo>
                  <a:pt x="74208" y="57151"/>
                  <a:pt x="57150" y="74208"/>
                  <a:pt x="57150" y="95251"/>
                </a:cubicBezTo>
                <a:cubicBezTo>
                  <a:pt x="57150" y="116293"/>
                  <a:pt x="74208" y="133351"/>
                  <a:pt x="95250" y="133351"/>
                </a:cubicBezTo>
                <a:cubicBezTo>
                  <a:pt x="116292" y="133351"/>
                  <a:pt x="133350" y="116293"/>
                  <a:pt x="133350" y="95251"/>
                </a:cubicBezTo>
                <a:cubicBezTo>
                  <a:pt x="133350" y="91833"/>
                  <a:pt x="132900" y="88521"/>
                  <a:pt x="132057" y="85369"/>
                </a:cubicBezTo>
                <a:cubicBezTo>
                  <a:pt x="132217" y="85219"/>
                  <a:pt x="132376" y="85065"/>
                  <a:pt x="132533" y="84909"/>
                </a:cubicBezTo>
                <a:lnTo>
                  <a:pt x="136478" y="80963"/>
                </a:lnTo>
                <a:lnTo>
                  <a:pt x="150600" y="80963"/>
                </a:lnTo>
                <a:cubicBezTo>
                  <a:pt x="151775" y="85530"/>
                  <a:pt x="152400" y="90317"/>
                  <a:pt x="152400" y="95251"/>
                </a:cubicBezTo>
                <a:cubicBezTo>
                  <a:pt x="152400" y="126814"/>
                  <a:pt x="126813" y="152401"/>
                  <a:pt x="95250" y="152401"/>
                </a:cubicBezTo>
                <a:cubicBezTo>
                  <a:pt x="63687" y="152401"/>
                  <a:pt x="38100" y="126814"/>
                  <a:pt x="38100" y="95251"/>
                </a:cubicBezTo>
                <a:cubicBezTo>
                  <a:pt x="38100" y="63687"/>
                  <a:pt x="63687" y="38101"/>
                  <a:pt x="95250" y="38101"/>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cxnSp>
        <p:nvCxnSpPr>
          <p:cNvPr id="13" name="Straight Connector 12">
            <a:extLst>
              <a:ext uri="{FF2B5EF4-FFF2-40B4-BE49-F238E27FC236}">
                <a16:creationId xmlns:a16="http://schemas.microsoft.com/office/drawing/2014/main" id="{EC24101C-C860-FBC9-29EE-B356FFEDDB56}"/>
              </a:ext>
              <a:ext uri="{C183D7F6-B498-43B3-948B-1728B52AA6E4}">
                <adec:decorative xmlns:adec="http://schemas.microsoft.com/office/drawing/2017/decorative" val="1"/>
              </a:ext>
            </a:extLst>
          </p:cNvPr>
          <p:cNvCxnSpPr>
            <a:cxnSpLocks/>
          </p:cNvCxnSpPr>
          <p:nvPr/>
        </p:nvCxnSpPr>
        <p:spPr>
          <a:xfrm>
            <a:off x="1000125" y="2666697"/>
            <a:ext cx="6264276" cy="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Graphic 15">
            <a:extLst>
              <a:ext uri="{FF2B5EF4-FFF2-40B4-BE49-F238E27FC236}">
                <a16:creationId xmlns:a16="http://schemas.microsoft.com/office/drawing/2014/main" id="{4FA5EB09-490B-7906-D6B2-7793D8103056}"/>
              </a:ext>
              <a:ext uri="{C183D7F6-B498-43B3-948B-1728B52AA6E4}">
                <adec:decorative xmlns:adec="http://schemas.microsoft.com/office/drawing/2017/decorative" val="1"/>
              </a:ext>
            </a:extLst>
          </p:cNvPr>
          <p:cNvSpPr>
            <a:spLocks/>
          </p:cNvSpPr>
          <p:nvPr/>
        </p:nvSpPr>
        <p:spPr>
          <a:xfrm>
            <a:off x="538187" y="2841363"/>
            <a:ext cx="298402" cy="253640"/>
          </a:xfrm>
          <a:custGeom>
            <a:avLst/>
            <a:gdLst>
              <a:gd name="csX0" fmla="*/ 147926 w 190499"/>
              <a:gd name="csY0" fmla="*/ 2092 h 161924"/>
              <a:gd name="csX1" fmla="*/ 137824 w 190499"/>
              <a:gd name="csY1" fmla="*/ 2092 h 161924"/>
              <a:gd name="csX2" fmla="*/ 137824 w 190499"/>
              <a:gd name="csY2" fmla="*/ 12195 h 161924"/>
              <a:gd name="csX3" fmla="*/ 166109 w 190499"/>
              <a:gd name="csY3" fmla="*/ 40481 h 161924"/>
              <a:gd name="csX4" fmla="*/ 119063 w 190499"/>
              <a:gd name="csY4" fmla="*/ 40481 h 161924"/>
              <a:gd name="csX5" fmla="*/ 88106 w 190499"/>
              <a:gd name="csY5" fmla="*/ 71437 h 161924"/>
              <a:gd name="csX6" fmla="*/ 88106 w 190499"/>
              <a:gd name="csY6" fmla="*/ 100012 h 161924"/>
              <a:gd name="csX7" fmla="*/ 75437 w 190499"/>
              <a:gd name="csY7" fmla="*/ 116198 h 161924"/>
              <a:gd name="csX8" fmla="*/ 38100 w 190499"/>
              <a:gd name="csY8" fmla="*/ 85725 h 161924"/>
              <a:gd name="csX9" fmla="*/ 0 w 190499"/>
              <a:gd name="csY9" fmla="*/ 123825 h 161924"/>
              <a:gd name="csX10" fmla="*/ 38100 w 190499"/>
              <a:gd name="csY10" fmla="*/ 161925 h 161924"/>
              <a:gd name="csX11" fmla="*/ 75582 w 190499"/>
              <a:gd name="csY11" fmla="*/ 130693 h 161924"/>
              <a:gd name="csX12" fmla="*/ 102394 w 190499"/>
              <a:gd name="csY12" fmla="*/ 100012 h 161924"/>
              <a:gd name="csX13" fmla="*/ 102394 w 190499"/>
              <a:gd name="csY13" fmla="*/ 71437 h 161924"/>
              <a:gd name="csX14" fmla="*/ 119063 w 190499"/>
              <a:gd name="csY14" fmla="*/ 54769 h 161924"/>
              <a:gd name="csX15" fmla="*/ 166109 w 190499"/>
              <a:gd name="csY15" fmla="*/ 54769 h 161924"/>
              <a:gd name="csX16" fmla="*/ 137824 w 190499"/>
              <a:gd name="csY16" fmla="*/ 83055 h 161924"/>
              <a:gd name="csX17" fmla="*/ 137824 w 190499"/>
              <a:gd name="csY17" fmla="*/ 93157 h 161924"/>
              <a:gd name="csX18" fmla="*/ 147926 w 190499"/>
              <a:gd name="csY18" fmla="*/ 93157 h 161924"/>
              <a:gd name="csX19" fmla="*/ 188407 w 190499"/>
              <a:gd name="csY19" fmla="*/ 52676 h 161924"/>
              <a:gd name="csX20" fmla="*/ 188407 w 190499"/>
              <a:gd name="csY20" fmla="*/ 42574 h 161924"/>
              <a:gd name="csX21" fmla="*/ 147926 w 190499"/>
              <a:gd name="csY21" fmla="*/ 2092 h 161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90499" h="161924">
                <a:moveTo>
                  <a:pt x="147926" y="2092"/>
                </a:moveTo>
                <a:cubicBezTo>
                  <a:pt x="145136" y="-697"/>
                  <a:pt x="140614" y="-697"/>
                  <a:pt x="137824" y="2092"/>
                </a:cubicBezTo>
                <a:cubicBezTo>
                  <a:pt x="135034" y="4882"/>
                  <a:pt x="135034" y="9405"/>
                  <a:pt x="137824" y="12195"/>
                </a:cubicBezTo>
                <a:lnTo>
                  <a:pt x="166109" y="40481"/>
                </a:lnTo>
                <a:lnTo>
                  <a:pt x="119063" y="40481"/>
                </a:lnTo>
                <a:cubicBezTo>
                  <a:pt x="101966" y="40481"/>
                  <a:pt x="88106" y="54341"/>
                  <a:pt x="88106" y="71437"/>
                </a:cubicBezTo>
                <a:lnTo>
                  <a:pt x="88106" y="100012"/>
                </a:lnTo>
                <a:cubicBezTo>
                  <a:pt x="88106" y="107840"/>
                  <a:pt x="82711" y="114408"/>
                  <a:pt x="75437" y="116198"/>
                </a:cubicBezTo>
                <a:cubicBezTo>
                  <a:pt x="71904" y="98811"/>
                  <a:pt x="56530" y="85725"/>
                  <a:pt x="38100" y="85725"/>
                </a:cubicBezTo>
                <a:cubicBezTo>
                  <a:pt x="17058" y="85725"/>
                  <a:pt x="0" y="102783"/>
                  <a:pt x="0" y="123825"/>
                </a:cubicBezTo>
                <a:cubicBezTo>
                  <a:pt x="0" y="144867"/>
                  <a:pt x="17058" y="161925"/>
                  <a:pt x="38100" y="161925"/>
                </a:cubicBezTo>
                <a:cubicBezTo>
                  <a:pt x="56797" y="161925"/>
                  <a:pt x="72348" y="148458"/>
                  <a:pt x="75582" y="130693"/>
                </a:cubicBezTo>
                <a:cubicBezTo>
                  <a:pt x="90719" y="128668"/>
                  <a:pt x="102394" y="115704"/>
                  <a:pt x="102394" y="100012"/>
                </a:cubicBezTo>
                <a:lnTo>
                  <a:pt x="102394" y="71437"/>
                </a:lnTo>
                <a:cubicBezTo>
                  <a:pt x="102394" y="62232"/>
                  <a:pt x="109857" y="54769"/>
                  <a:pt x="119063" y="54769"/>
                </a:cubicBezTo>
                <a:lnTo>
                  <a:pt x="166109" y="54769"/>
                </a:lnTo>
                <a:lnTo>
                  <a:pt x="137824" y="83055"/>
                </a:lnTo>
                <a:cubicBezTo>
                  <a:pt x="135034" y="85845"/>
                  <a:pt x="135034" y="90367"/>
                  <a:pt x="137824" y="93157"/>
                </a:cubicBezTo>
                <a:cubicBezTo>
                  <a:pt x="140614" y="95947"/>
                  <a:pt x="145136" y="95947"/>
                  <a:pt x="147926" y="93157"/>
                </a:cubicBezTo>
                <a:lnTo>
                  <a:pt x="188407" y="52676"/>
                </a:lnTo>
                <a:cubicBezTo>
                  <a:pt x="191197" y="49887"/>
                  <a:pt x="191197" y="45363"/>
                  <a:pt x="188407" y="42574"/>
                </a:cubicBezTo>
                <a:lnTo>
                  <a:pt x="147926" y="2092"/>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sp>
        <p:nvSpPr>
          <p:cNvPr id="48" name="Slide Number Placeholder 5">
            <a:extLst>
              <a:ext uri="{FF2B5EF4-FFF2-40B4-BE49-F238E27FC236}">
                <a16:creationId xmlns:a16="http://schemas.microsoft.com/office/drawing/2014/main" id="{24F5150B-3BFF-26B0-BDB3-36827A026FE5}"/>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59" name="object 4">
            <a:extLst>
              <a:ext uri="{FF2B5EF4-FFF2-40B4-BE49-F238E27FC236}">
                <a16:creationId xmlns:a16="http://schemas.microsoft.com/office/drawing/2014/main" id="{C371E42F-9790-8908-04DC-2FB2A8B5E2D2}"/>
              </a:ext>
              <a:ext uri="{C183D7F6-B498-43B3-948B-1728B52AA6E4}">
                <adec:decorative xmlns:adec="http://schemas.microsoft.com/office/drawing/2017/decorative" val="1"/>
              </a:ext>
            </a:extLst>
          </p:cNvPr>
          <p:cNvPicPr/>
          <p:nvPr/>
        </p:nvPicPr>
        <p:blipFill rotWithShape="1">
          <a:blip r:embed="rId3" cstate="print"/>
          <a:srcRect l="19670" r="19670"/>
          <a:stretch>
            <a:fillRect/>
          </a:stretch>
        </p:blipFill>
        <p:spPr>
          <a:xfrm rot="5400000">
            <a:off x="3850482" y="6136484"/>
            <a:ext cx="71436" cy="7772400"/>
          </a:xfrm>
          <a:prstGeom prst="rect">
            <a:avLst/>
          </a:prstGeom>
        </p:spPr>
      </p:pic>
      <p:pic>
        <p:nvPicPr>
          <p:cNvPr id="2" name="Picture 1">
            <a:extLst>
              <a:ext uri="{FF2B5EF4-FFF2-40B4-BE49-F238E27FC236}">
                <a16:creationId xmlns:a16="http://schemas.microsoft.com/office/drawing/2014/main" id="{ED807191-1EBB-5C55-5B7D-1C08ABBB8E14}"/>
              </a:ext>
              <a:ext uri="{C183D7F6-B498-43B3-948B-1728B52AA6E4}">
                <adec:decorative xmlns:adec="http://schemas.microsoft.com/office/drawing/2017/decorative" val="1"/>
              </a:ext>
            </a:extLst>
          </p:cNvPr>
          <p:cNvPicPr>
            <a:picLocks/>
          </p:cNvPicPr>
          <p:nvPr/>
        </p:nvPicPr>
        <p:blipFill rotWithShape="1">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3" name="Rectangle 2">
            <a:extLst>
              <a:ext uri="{FF2B5EF4-FFF2-40B4-BE49-F238E27FC236}">
                <a16:creationId xmlns:a16="http://schemas.microsoft.com/office/drawing/2014/main" id="{0E814C3B-1E55-BA68-E027-63F33078C389}"/>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4" name="Rectangle: Rounded Corners 3">
            <a:hlinkClick r:id="" action="ppaction://noaction"/>
            <a:extLst>
              <a:ext uri="{FF2B5EF4-FFF2-40B4-BE49-F238E27FC236}">
                <a16:creationId xmlns:a16="http://schemas.microsoft.com/office/drawing/2014/main" id="{762ADC4D-339B-0625-98B0-628500CA82DA}"/>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5" name="Rectangle: Rounded Corners 4">
            <a:hlinkClick r:id="rId6" action="ppaction://hlinksldjump"/>
            <a:extLst>
              <a:ext uri="{FF2B5EF4-FFF2-40B4-BE49-F238E27FC236}">
                <a16:creationId xmlns:a16="http://schemas.microsoft.com/office/drawing/2014/main" id="{C9C284B3-C7BC-078C-7932-C72D28E9BD96}"/>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7" name="Rectangle: Rounded Corners 6">
            <a:hlinkClick r:id="" action="ppaction://noaction"/>
            <a:extLst>
              <a:ext uri="{FF2B5EF4-FFF2-40B4-BE49-F238E27FC236}">
                <a16:creationId xmlns:a16="http://schemas.microsoft.com/office/drawing/2014/main" id="{DA45106C-663A-2E1C-22F9-3E5E4473FDB3}"/>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12" name="Rectangle: Rounded Corners 11">
            <a:hlinkClick r:id="" action="ppaction://noaction"/>
            <a:extLst>
              <a:ext uri="{FF2B5EF4-FFF2-40B4-BE49-F238E27FC236}">
                <a16:creationId xmlns:a16="http://schemas.microsoft.com/office/drawing/2014/main" id="{95318A57-6219-AF57-0F21-6F891D14D32D}"/>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14" name="Rectangle: Rounded Corners 13">
            <a:hlinkClick r:id="" action="ppaction://noaction"/>
            <a:extLst>
              <a:ext uri="{FF2B5EF4-FFF2-40B4-BE49-F238E27FC236}">
                <a16:creationId xmlns:a16="http://schemas.microsoft.com/office/drawing/2014/main" id="{F992893C-BB94-3DD2-5B49-9E65F90A276A}"/>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15" name="Rectangle: Rounded Corners 14">
            <a:hlinkClick r:id="" action="ppaction://noaction"/>
            <a:extLst>
              <a:ext uri="{FF2B5EF4-FFF2-40B4-BE49-F238E27FC236}">
                <a16:creationId xmlns:a16="http://schemas.microsoft.com/office/drawing/2014/main" id="{56562E7E-A825-CA4D-E016-74F0E19BC00A}"/>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&amp; Example</a:t>
            </a:r>
          </a:p>
        </p:txBody>
      </p:sp>
      <p:sp>
        <p:nvSpPr>
          <p:cNvPr id="17" name="Rectangle: Rounded Corners 16">
            <a:hlinkClick r:id="rId7" action="ppaction://hlinksldjump"/>
            <a:extLst>
              <a:ext uri="{FF2B5EF4-FFF2-40B4-BE49-F238E27FC236}">
                <a16:creationId xmlns:a16="http://schemas.microsoft.com/office/drawing/2014/main" id="{A62CD64F-D2A4-6980-0DC8-33F339505B40}"/>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Scenario 4</a:t>
            </a:r>
          </a:p>
        </p:txBody>
      </p:sp>
      <p:sp>
        <p:nvSpPr>
          <p:cNvPr id="11" name="Title 10">
            <a:extLst>
              <a:ext uri="{FF2B5EF4-FFF2-40B4-BE49-F238E27FC236}">
                <a16:creationId xmlns:a16="http://schemas.microsoft.com/office/drawing/2014/main" id="{16307F62-1547-2447-16A3-824AB91BD54F}"/>
              </a:ext>
            </a:extLst>
          </p:cNvPr>
          <p:cNvSpPr>
            <a:spLocks noGrp="1"/>
          </p:cNvSpPr>
          <p:nvPr>
            <p:ph type="title"/>
          </p:nvPr>
        </p:nvSpPr>
        <p:spPr>
          <a:xfrm>
            <a:off x="508001" y="939800"/>
            <a:ext cx="5262247" cy="861774"/>
          </a:xfrm>
        </p:spPr>
        <p:txBody>
          <a:bodyPr/>
          <a:lstStyle/>
          <a:p>
            <a:r>
              <a:rPr lang="en-US"/>
              <a:t>Scenario 4: Staff Planning and Scheduling</a:t>
            </a:r>
          </a:p>
        </p:txBody>
      </p:sp>
      <p:sp>
        <p:nvSpPr>
          <p:cNvPr id="16" name="Content Placeholder 2">
            <a:extLst>
              <a:ext uri="{FF2B5EF4-FFF2-40B4-BE49-F238E27FC236}">
                <a16:creationId xmlns:a16="http://schemas.microsoft.com/office/drawing/2014/main" id="{65348D32-E724-557C-0CFC-C8090ABB1776}"/>
              </a:ext>
            </a:extLst>
          </p:cNvPr>
          <p:cNvSpPr txBox="1">
            <a:spLocks/>
          </p:cNvSpPr>
          <p:nvPr/>
        </p:nvSpPr>
        <p:spPr>
          <a:xfrm>
            <a:off x="1000124" y="2182597"/>
            <a:ext cx="6372225"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dirty="0">
                <a:ln>
                  <a:noFill/>
                </a:ln>
                <a:solidFill>
                  <a:srgbClr val="091F2C"/>
                </a:solidFill>
                <a:effectLst/>
                <a:uLnTx/>
                <a:uFillTx/>
                <a:latin typeface="Segoe Sans Display Semibold"/>
                <a:ea typeface="+mn-ea"/>
                <a:cs typeface="Segoe Sans Display" pitchFamily="2" charset="0"/>
              </a:rPr>
              <a:t>Goal: </a:t>
            </a:r>
            <a:r>
              <a:rPr kumimoji="0" lang="en-US" sz="1050" b="0" i="0" u="none" strike="noStrike" kern="100" cap="none" spc="0" normalizeH="0" baseline="0" noProof="0" dirty="0">
                <a:ln>
                  <a:noFill/>
                </a:ln>
                <a:solidFill>
                  <a:srgbClr val="091F2C"/>
                </a:solidFill>
                <a:effectLst/>
                <a:uLnTx/>
                <a:uFillTx/>
                <a:latin typeface="Segoe Sans Display"/>
                <a:ea typeface="+mn-ea"/>
                <a:cs typeface="Segoe Sans Display" pitchFamily="2" charset="0"/>
              </a:rPr>
              <a:t>Help service planners and workforce managers use data from tickets, service level agreements (SLAs), schedules, and forecasts to staff teams effectively, predict demand, and match resources to customer needs.</a:t>
            </a:r>
          </a:p>
        </p:txBody>
      </p:sp>
      <p:sp>
        <p:nvSpPr>
          <p:cNvPr id="20" name="Content Placeholder 2">
            <a:extLst>
              <a:ext uri="{FF2B5EF4-FFF2-40B4-BE49-F238E27FC236}">
                <a16:creationId xmlns:a16="http://schemas.microsoft.com/office/drawing/2014/main" id="{FB378770-4E53-B2BF-4AAB-E88B309F4DE1}"/>
              </a:ext>
            </a:extLst>
          </p:cNvPr>
          <p:cNvSpPr txBox="1">
            <a:spLocks/>
          </p:cNvSpPr>
          <p:nvPr/>
        </p:nvSpPr>
        <p:spPr>
          <a:xfrm>
            <a:off x="1000125" y="2785569"/>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a:ln>
                  <a:noFill/>
                </a:ln>
                <a:solidFill>
                  <a:srgbClr val="091F2C"/>
                </a:solidFill>
                <a:effectLst/>
                <a:uLnTx/>
                <a:uFillTx/>
                <a:latin typeface="Segoe Sans Display Semibold"/>
                <a:ea typeface="+mn-ea"/>
                <a:cs typeface="Segoe Sans Display" pitchFamily="2" charset="0"/>
              </a:rPr>
              <a:t>Outcome: </a:t>
            </a:r>
            <a:r>
              <a:rPr kumimoji="0" lang="en-US" sz="1050" b="0" i="0" u="none" strike="noStrike" kern="100" cap="none" spc="0" normalizeH="0" baseline="0" noProof="0">
                <a:ln>
                  <a:noFill/>
                </a:ln>
                <a:solidFill>
                  <a:srgbClr val="091F2C"/>
                </a:solidFill>
                <a:effectLst/>
                <a:uLnTx/>
                <a:uFillTx/>
                <a:latin typeface="Segoe Sans Display"/>
                <a:ea typeface="+mn-ea"/>
                <a:cs typeface="Segoe Sans Display" pitchFamily="2" charset="0"/>
              </a:rPr>
              <a:t>A proactive, data-informed workforce planning process that uses data to help leaders balance efficiency and service quality, ensuring each shift, skill, and forecast matches customer demand.</a:t>
            </a:r>
          </a:p>
        </p:txBody>
      </p:sp>
      <p:sp>
        <p:nvSpPr>
          <p:cNvPr id="30" name="Rectangle 29">
            <a:hlinkClick r:id="" action="ppaction://noaction"/>
            <a:extLst>
              <a:ext uri="{FF2B5EF4-FFF2-40B4-BE49-F238E27FC236}">
                <a16:creationId xmlns:a16="http://schemas.microsoft.com/office/drawing/2014/main" id="{AD66E2D0-9BDD-AFAB-EC72-4469BD347303}"/>
              </a:ext>
            </a:extLst>
          </p:cNvPr>
          <p:cNvSpPr>
            <a:spLocks/>
          </p:cNvSpPr>
          <p:nvPr/>
        </p:nvSpPr>
        <p:spPr bwMode="auto">
          <a:xfrm>
            <a:off x="5503983" y="9407114"/>
            <a:ext cx="1760414" cy="1384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IN" sz="900" b="0" i="1" u="none" strike="noStrike" kern="1200" cap="none" spc="0" normalizeH="0" baseline="0" noProof="0" dirty="0">
                <a:ln>
                  <a:noFill/>
                </a:ln>
                <a:solidFill>
                  <a:srgbClr val="FFFFFF">
                    <a:lumMod val="50000"/>
                    <a:alpha val="99000"/>
                  </a:srgbClr>
                </a:solidFill>
                <a:effectLst/>
                <a:uLnTx/>
                <a:uFillTx/>
                <a:latin typeface="Segoe Sans Display"/>
                <a:ea typeface="Segoe UI" pitchFamily="34" charset="0"/>
                <a:cs typeface="Segoe UI" pitchFamily="34" charset="0"/>
              </a:rPr>
              <a:t>See file guidance on </a:t>
            </a:r>
            <a:r>
              <a:rPr lang="en-IN" sz="900" i="1" u="sng" dirty="0">
                <a:solidFill>
                  <a:srgbClr val="0078D4">
                    <a:alpha val="99000"/>
                  </a:srgbClr>
                </a:solidFill>
                <a:latin typeface="Segoe Sans Display"/>
                <a:ea typeface="Segoe UI" pitchFamily="34" charset="0"/>
                <a:cs typeface="Segoe UI" pitchFamily="34" charset="0"/>
                <a:hlinkClick r:id="" action="ppaction://noaction"/>
              </a:rPr>
              <a:t>page 13</a:t>
            </a:r>
            <a:endParaRPr kumimoji="0" lang="en-US" sz="900" b="0" i="1" u="sng" strike="noStrike" kern="1200" cap="none" spc="0" normalizeH="0" baseline="0" noProof="0" dirty="0">
              <a:ln>
                <a:noFill/>
              </a:ln>
              <a:solidFill>
                <a:srgbClr val="0078D4">
                  <a:alpha val="99000"/>
                </a:srgbClr>
              </a:solidFill>
              <a:effectLst/>
              <a:uLnTx/>
              <a:uFillTx/>
              <a:latin typeface="Segoe Sans Display"/>
              <a:ea typeface="Segoe UI" pitchFamily="34" charset="0"/>
              <a:cs typeface="Segoe UI" pitchFamily="34" charset="0"/>
            </a:endParaRPr>
          </a:p>
        </p:txBody>
      </p:sp>
      <p:sp>
        <p:nvSpPr>
          <p:cNvPr id="6" name="Rectangle: Top Corners Rounded 5">
            <a:extLst>
              <a:ext uri="{FF2B5EF4-FFF2-40B4-BE49-F238E27FC236}">
                <a16:creationId xmlns:a16="http://schemas.microsoft.com/office/drawing/2014/main" id="{EF5404E4-0844-916E-0732-7F8CEC3AAAF3}"/>
              </a:ext>
              <a:ext uri="{C183D7F6-B498-43B3-948B-1728B52AA6E4}">
                <adec:decorative xmlns:adec="http://schemas.microsoft.com/office/drawing/2017/decorative" val="1"/>
              </a:ext>
            </a:extLst>
          </p:cNvPr>
          <p:cNvSpPr/>
          <p:nvPr/>
        </p:nvSpPr>
        <p:spPr bwMode="auto">
          <a:xfrm>
            <a:off x="4584319" y="3471712"/>
            <a:ext cx="2613022" cy="401871"/>
          </a:xfrm>
          <a:prstGeom prst="round2SameRect">
            <a:avLst/>
          </a:prstGeom>
          <a:solidFill>
            <a:srgbClr val="FCE7DB"/>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8" name="Rectangle: Top Corners Rounded 7">
            <a:extLst>
              <a:ext uri="{FF2B5EF4-FFF2-40B4-BE49-F238E27FC236}">
                <a16:creationId xmlns:a16="http://schemas.microsoft.com/office/drawing/2014/main" id="{D27F7711-DD67-3139-6F02-B1AC06CCB9ED}"/>
              </a:ext>
              <a:ext uri="{C183D7F6-B498-43B3-948B-1728B52AA6E4}">
                <adec:decorative xmlns:adec="http://schemas.microsoft.com/office/drawing/2017/decorative" val="1"/>
              </a:ext>
            </a:extLst>
          </p:cNvPr>
          <p:cNvSpPr/>
          <p:nvPr/>
        </p:nvSpPr>
        <p:spPr bwMode="auto">
          <a:xfrm rot="16200000">
            <a:off x="4052887" y="3284503"/>
            <a:ext cx="286576" cy="776288"/>
          </a:xfrm>
          <a:prstGeom prst="round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8" name="Content Placeholder 2">
            <a:extLst>
              <a:ext uri="{FF2B5EF4-FFF2-40B4-BE49-F238E27FC236}">
                <a16:creationId xmlns:a16="http://schemas.microsoft.com/office/drawing/2014/main" id="{14F1F30C-5F9E-955C-0353-45B7DF2828E7}"/>
              </a:ext>
              <a:ext uri="{C183D7F6-B498-43B3-948B-1728B52AA6E4}">
                <adec:decorative xmlns:adec="http://schemas.microsoft.com/office/drawing/2017/decorative" val="0"/>
              </a:ext>
            </a:extLst>
          </p:cNvPr>
          <p:cNvSpPr txBox="1">
            <a:spLocks/>
          </p:cNvSpPr>
          <p:nvPr/>
        </p:nvSpPr>
        <p:spPr>
          <a:xfrm>
            <a:off x="3911173" y="3588009"/>
            <a:ext cx="535258" cy="169277"/>
          </a:xfrm>
          <a:prstGeom prst="rect">
            <a:avLst/>
          </a:prstGeom>
          <a:noFill/>
        </p:spPr>
        <p:txBody>
          <a:bodyPr wrap="squar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1100" b="0" i="0" u="none" strike="noStrike" kern="100" cap="none" spc="0" normalizeH="0" baseline="0" noProof="0">
                <a:ln>
                  <a:noFill/>
                </a:ln>
                <a:solidFill>
                  <a:srgbClr val="FFFFFF">
                    <a:alpha val="99000"/>
                  </a:srgbClr>
                </a:solidFill>
                <a:effectLst/>
                <a:uLnTx/>
                <a:uFillTx/>
                <a:latin typeface="Segoe Sans Display Semibold"/>
                <a:ea typeface="+mn-ea"/>
                <a:cs typeface="+mn-cs"/>
              </a:rPr>
              <a:t>Legend </a:t>
            </a:r>
          </a:p>
        </p:txBody>
      </p:sp>
      <p:sp>
        <p:nvSpPr>
          <p:cNvPr id="22" name="Rectangle: Rounded Corners 21" descr="Orange text">
            <a:extLst>
              <a:ext uri="{FF2B5EF4-FFF2-40B4-BE49-F238E27FC236}">
                <a16:creationId xmlns:a16="http://schemas.microsoft.com/office/drawing/2014/main" id="{1BDB2FD1-2BEB-C1D3-05A3-77AC16E10DEA}"/>
              </a:ext>
              <a:ext uri="{C183D7F6-B498-43B3-948B-1728B52AA6E4}">
                <adec:decorative xmlns:adec="http://schemas.microsoft.com/office/drawing/2017/decorative" val="0"/>
              </a:ext>
            </a:extLst>
          </p:cNvPr>
          <p:cNvSpPr>
            <a:spLocks/>
          </p:cNvSpPr>
          <p:nvPr/>
        </p:nvSpPr>
        <p:spPr bwMode="auto">
          <a:xfrm>
            <a:off x="4703015" y="3586162"/>
            <a:ext cx="172970" cy="172970"/>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2" name="Content Placeholder 2">
            <a:extLst>
              <a:ext uri="{FF2B5EF4-FFF2-40B4-BE49-F238E27FC236}">
                <a16:creationId xmlns:a16="http://schemas.microsoft.com/office/drawing/2014/main" id="{73BBDC8D-8959-A626-F0D3-D44D42A320F3}"/>
              </a:ext>
              <a:ext uri="{C183D7F6-B498-43B3-948B-1728B52AA6E4}">
                <adec:decorative xmlns:adec="http://schemas.microsoft.com/office/drawing/2017/decorative" val="0"/>
              </a:ext>
            </a:extLst>
          </p:cNvPr>
          <p:cNvSpPr txBox="1">
            <a:spLocks/>
          </p:cNvSpPr>
          <p:nvPr/>
        </p:nvSpPr>
        <p:spPr>
          <a:xfrm>
            <a:off x="4951289" y="3603397"/>
            <a:ext cx="850682"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EC4A27">
                    <a:alpha val="99000"/>
                  </a:srgbClr>
                </a:solidFill>
                <a:effectLst/>
                <a:uLnTx/>
                <a:uFillTx/>
                <a:latin typeface="Segoe Sans Display"/>
                <a:ea typeface="+mn-ea"/>
                <a:cs typeface="+mn-cs"/>
              </a:rPr>
              <a:t>/Referenced File </a:t>
            </a:r>
          </a:p>
        </p:txBody>
      </p:sp>
      <p:sp>
        <p:nvSpPr>
          <p:cNvPr id="33" name="Rectangle: Rounded Corners 32" descr="Purple text">
            <a:extLst>
              <a:ext uri="{FF2B5EF4-FFF2-40B4-BE49-F238E27FC236}">
                <a16:creationId xmlns:a16="http://schemas.microsoft.com/office/drawing/2014/main" id="{16B5E55C-12AC-D2E4-770F-8E37645C6BEC}"/>
              </a:ext>
              <a:ext uri="{C183D7F6-B498-43B3-948B-1728B52AA6E4}">
                <adec:decorative xmlns:adec="http://schemas.microsoft.com/office/drawing/2017/decorative" val="0"/>
              </a:ext>
            </a:extLst>
          </p:cNvPr>
          <p:cNvSpPr/>
          <p:nvPr/>
        </p:nvSpPr>
        <p:spPr bwMode="auto">
          <a:xfrm>
            <a:off x="5928378" y="3586162"/>
            <a:ext cx="172970" cy="172970"/>
          </a:xfrm>
          <a:prstGeom prst="round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4" name="Content Placeholder 2">
            <a:extLst>
              <a:ext uri="{FF2B5EF4-FFF2-40B4-BE49-F238E27FC236}">
                <a16:creationId xmlns:a16="http://schemas.microsoft.com/office/drawing/2014/main" id="{5AC87A28-24E2-A918-FA97-8450F29051C5}"/>
              </a:ext>
              <a:ext uri="{C183D7F6-B498-43B3-948B-1728B52AA6E4}">
                <adec:decorative xmlns:adec="http://schemas.microsoft.com/office/drawing/2017/decorative" val="0"/>
              </a:ext>
            </a:extLst>
          </p:cNvPr>
          <p:cNvSpPr txBox="1">
            <a:spLocks/>
          </p:cNvSpPr>
          <p:nvPr/>
        </p:nvSpPr>
        <p:spPr>
          <a:xfrm>
            <a:off x="6176651" y="3603397"/>
            <a:ext cx="944041"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dirty="0">
                <a:ln>
                  <a:noFill/>
                </a:ln>
                <a:solidFill>
                  <a:srgbClr val="C03BC4">
                    <a:alpha val="99000"/>
                  </a:srgbClr>
                </a:solidFill>
                <a:effectLst/>
                <a:uLnTx/>
                <a:uFillTx/>
                <a:latin typeface="Segoe Sans Display"/>
                <a:ea typeface="+mn-ea"/>
                <a:cs typeface="+mn-cs"/>
              </a:rPr>
              <a:t>[Details you insert]</a:t>
            </a:r>
          </a:p>
        </p:txBody>
      </p:sp>
    </p:spTree>
    <p:extLst>
      <p:ext uri="{BB962C8B-B14F-4D97-AF65-F5344CB8AC3E}">
        <p14:creationId xmlns:p14="http://schemas.microsoft.com/office/powerpoint/2010/main" val="428410904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25C99-8348-DD9F-287B-19476C119E2B}"/>
            </a:ext>
          </a:extLst>
        </p:cNvPr>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1FEC4D59-7F25-2050-A949-D773397B125B}"/>
              </a:ext>
              <a:ext uri="{C183D7F6-B498-43B3-948B-1728B52AA6E4}">
                <adec:decorative xmlns:adec="http://schemas.microsoft.com/office/drawing/2017/decorative" val="1"/>
              </a:ext>
            </a:extLst>
          </p:cNvPr>
          <p:cNvSpPr>
            <a:spLocks/>
          </p:cNvSpPr>
          <p:nvPr/>
        </p:nvSpPr>
        <p:spPr bwMode="auto">
          <a:xfrm>
            <a:off x="507998" y="3880066"/>
            <a:ext cx="6756399" cy="5349313"/>
          </a:xfrm>
          <a:prstGeom prst="roundRect">
            <a:avLst>
              <a:gd name="adj" fmla="val 2541"/>
            </a:avLst>
          </a:pr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3" name="Rectangle 22">
            <a:extLst>
              <a:ext uri="{FF2B5EF4-FFF2-40B4-BE49-F238E27FC236}">
                <a16:creationId xmlns:a16="http://schemas.microsoft.com/office/drawing/2014/main" id="{85DA9177-5D68-C285-B901-10CE031A196A}"/>
              </a:ext>
              <a:ext uri="{C183D7F6-B498-43B3-948B-1728B52AA6E4}">
                <adec:decorative xmlns:adec="http://schemas.microsoft.com/office/drawing/2017/decorative" val="1"/>
              </a:ext>
            </a:extLst>
          </p:cNvPr>
          <p:cNvSpPr>
            <a:spLocks/>
          </p:cNvSpPr>
          <p:nvPr/>
        </p:nvSpPr>
        <p:spPr bwMode="auto">
          <a:xfrm>
            <a:off x="0" y="2066925"/>
            <a:ext cx="7772400" cy="1199542"/>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4" name="Graphic 5">
            <a:extLst>
              <a:ext uri="{FF2B5EF4-FFF2-40B4-BE49-F238E27FC236}">
                <a16:creationId xmlns:a16="http://schemas.microsoft.com/office/drawing/2014/main" id="{6E9CB0DD-BA9A-7E57-4BA0-28EE805C28A9}"/>
              </a:ext>
              <a:ext uri="{C183D7F6-B498-43B3-948B-1728B52AA6E4}">
                <adec:decorative xmlns:adec="http://schemas.microsoft.com/office/drawing/2017/decorative" val="1"/>
              </a:ext>
            </a:extLst>
          </p:cNvPr>
          <p:cNvSpPr>
            <a:spLocks/>
          </p:cNvSpPr>
          <p:nvPr/>
        </p:nvSpPr>
        <p:spPr>
          <a:xfrm>
            <a:off x="543716" y="2221541"/>
            <a:ext cx="287344" cy="287340"/>
          </a:xfrm>
          <a:custGeom>
            <a:avLst/>
            <a:gdLst>
              <a:gd name="csX0" fmla="*/ 188408 w 190501"/>
              <a:gd name="csY0" fmla="*/ 45534 h 190500"/>
              <a:gd name="csX1" fmla="*/ 189957 w 190501"/>
              <a:gd name="csY1" fmla="*/ 37748 h 190500"/>
              <a:gd name="csX2" fmla="*/ 183357 w 190501"/>
              <a:gd name="csY2" fmla="*/ 33338 h 190500"/>
              <a:gd name="csX3" fmla="*/ 157162 w 190501"/>
              <a:gd name="csY3" fmla="*/ 33338 h 190500"/>
              <a:gd name="csX4" fmla="*/ 157162 w 190501"/>
              <a:gd name="csY4" fmla="*/ 7144 h 190500"/>
              <a:gd name="csX5" fmla="*/ 152751 w 190501"/>
              <a:gd name="csY5" fmla="*/ 544 h 190500"/>
              <a:gd name="csX6" fmla="*/ 144967 w 190501"/>
              <a:gd name="csY6" fmla="*/ 2093 h 190500"/>
              <a:gd name="csX7" fmla="*/ 121155 w 190501"/>
              <a:gd name="csY7" fmla="*/ 25906 h 190500"/>
              <a:gd name="csX8" fmla="*/ 119063 w 190501"/>
              <a:gd name="csY8" fmla="*/ 30957 h 190500"/>
              <a:gd name="csX9" fmla="*/ 119063 w 190501"/>
              <a:gd name="csY9" fmla="*/ 57967 h 190500"/>
              <a:gd name="csX10" fmla="*/ 100185 w 190501"/>
              <a:gd name="csY10" fmla="*/ 76846 h 190500"/>
              <a:gd name="csX11" fmla="*/ 95250 w 190501"/>
              <a:gd name="csY11" fmla="*/ 76201 h 190500"/>
              <a:gd name="csX12" fmla="*/ 76200 w 190501"/>
              <a:gd name="csY12" fmla="*/ 95251 h 190500"/>
              <a:gd name="csX13" fmla="*/ 95250 w 190501"/>
              <a:gd name="csY13" fmla="*/ 114301 h 190500"/>
              <a:gd name="csX14" fmla="*/ 114300 w 190501"/>
              <a:gd name="csY14" fmla="*/ 95251 h 190500"/>
              <a:gd name="csX15" fmla="*/ 113655 w 190501"/>
              <a:gd name="csY15" fmla="*/ 90316 h 190500"/>
              <a:gd name="csX16" fmla="*/ 132533 w 190501"/>
              <a:gd name="csY16" fmla="*/ 71438 h 190500"/>
              <a:gd name="csX17" fmla="*/ 159545 w 190501"/>
              <a:gd name="csY17" fmla="*/ 71438 h 190500"/>
              <a:gd name="csX18" fmla="*/ 164596 w 190501"/>
              <a:gd name="csY18" fmla="*/ 69346 h 190500"/>
              <a:gd name="csX19" fmla="*/ 188408 w 190501"/>
              <a:gd name="csY19" fmla="*/ 45534 h 190500"/>
              <a:gd name="csX20" fmla="*/ 95250 w 190501"/>
              <a:gd name="csY20" fmla="*/ 1 h 190500"/>
              <a:gd name="csX21" fmla="*/ 127860 w 190501"/>
              <a:gd name="csY21" fmla="*/ 5729 h 190500"/>
              <a:gd name="csX22" fmla="*/ 114419 w 190501"/>
              <a:gd name="csY22" fmla="*/ 19170 h 190500"/>
              <a:gd name="csX23" fmla="*/ 112781 w 190501"/>
              <a:gd name="csY23" fmla="*/ 21077 h 190500"/>
              <a:gd name="csX24" fmla="*/ 95250 w 190501"/>
              <a:gd name="csY24" fmla="*/ 19051 h 190500"/>
              <a:gd name="csX25" fmla="*/ 19050 w 190501"/>
              <a:gd name="csY25" fmla="*/ 95251 h 190500"/>
              <a:gd name="csX26" fmla="*/ 95250 w 190501"/>
              <a:gd name="csY26" fmla="*/ 171451 h 190500"/>
              <a:gd name="csX27" fmla="*/ 171450 w 190501"/>
              <a:gd name="csY27" fmla="*/ 95251 h 190500"/>
              <a:gd name="csX28" fmla="*/ 169424 w 190501"/>
              <a:gd name="csY28" fmla="*/ 77720 h 190500"/>
              <a:gd name="csX29" fmla="*/ 171331 w 190501"/>
              <a:gd name="csY29" fmla="*/ 76081 h 190500"/>
              <a:gd name="csX30" fmla="*/ 184772 w 190501"/>
              <a:gd name="csY30" fmla="*/ 62641 h 190500"/>
              <a:gd name="csX31" fmla="*/ 190500 w 190501"/>
              <a:gd name="csY31" fmla="*/ 95251 h 190500"/>
              <a:gd name="csX32" fmla="*/ 95250 w 190501"/>
              <a:gd name="csY32" fmla="*/ 190501 h 190500"/>
              <a:gd name="csX33" fmla="*/ 0 w 190501"/>
              <a:gd name="csY33" fmla="*/ 95251 h 190500"/>
              <a:gd name="csX34" fmla="*/ 95250 w 190501"/>
              <a:gd name="csY34" fmla="*/ 1 h 190500"/>
              <a:gd name="csX35" fmla="*/ 95250 w 190501"/>
              <a:gd name="csY35" fmla="*/ 38101 h 190500"/>
              <a:gd name="csX36" fmla="*/ 109538 w 190501"/>
              <a:gd name="csY36" fmla="*/ 39901 h 190500"/>
              <a:gd name="csX37" fmla="*/ 109538 w 190501"/>
              <a:gd name="csY37" fmla="*/ 54021 h 190500"/>
              <a:gd name="csX38" fmla="*/ 105592 w 190501"/>
              <a:gd name="csY38" fmla="*/ 57968 h 190500"/>
              <a:gd name="csX39" fmla="*/ 105131 w 190501"/>
              <a:gd name="csY39" fmla="*/ 58444 h 190500"/>
              <a:gd name="csX40" fmla="*/ 95250 w 190501"/>
              <a:gd name="csY40" fmla="*/ 57151 h 190500"/>
              <a:gd name="csX41" fmla="*/ 57150 w 190501"/>
              <a:gd name="csY41" fmla="*/ 95251 h 190500"/>
              <a:gd name="csX42" fmla="*/ 95250 w 190501"/>
              <a:gd name="csY42" fmla="*/ 133351 h 190500"/>
              <a:gd name="csX43" fmla="*/ 133350 w 190501"/>
              <a:gd name="csY43" fmla="*/ 95251 h 190500"/>
              <a:gd name="csX44" fmla="*/ 132057 w 190501"/>
              <a:gd name="csY44" fmla="*/ 85369 h 190500"/>
              <a:gd name="csX45" fmla="*/ 132533 w 190501"/>
              <a:gd name="csY45" fmla="*/ 84909 h 190500"/>
              <a:gd name="csX46" fmla="*/ 136478 w 190501"/>
              <a:gd name="csY46" fmla="*/ 80963 h 190500"/>
              <a:gd name="csX47" fmla="*/ 150600 w 190501"/>
              <a:gd name="csY47" fmla="*/ 80963 h 190500"/>
              <a:gd name="csX48" fmla="*/ 152400 w 190501"/>
              <a:gd name="csY48" fmla="*/ 95251 h 190500"/>
              <a:gd name="csX49" fmla="*/ 95250 w 190501"/>
              <a:gd name="csY49" fmla="*/ 152401 h 190500"/>
              <a:gd name="csX50" fmla="*/ 38100 w 190501"/>
              <a:gd name="csY50" fmla="*/ 95251 h 190500"/>
              <a:gd name="csX51" fmla="*/ 95250 w 190501"/>
              <a:gd name="csY51" fmla="*/ 38101 h 190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90501" h="190500">
                <a:moveTo>
                  <a:pt x="188408" y="45534"/>
                </a:moveTo>
                <a:cubicBezTo>
                  <a:pt x="190452" y="43491"/>
                  <a:pt x="191063" y="40418"/>
                  <a:pt x="189957" y="37748"/>
                </a:cubicBezTo>
                <a:cubicBezTo>
                  <a:pt x="188852" y="35079"/>
                  <a:pt x="186247" y="33338"/>
                  <a:pt x="183357" y="33338"/>
                </a:cubicBezTo>
                <a:lnTo>
                  <a:pt x="157162" y="33338"/>
                </a:lnTo>
                <a:lnTo>
                  <a:pt x="157162" y="7144"/>
                </a:lnTo>
                <a:cubicBezTo>
                  <a:pt x="157162" y="4255"/>
                  <a:pt x="155421" y="1650"/>
                  <a:pt x="152751" y="544"/>
                </a:cubicBezTo>
                <a:cubicBezTo>
                  <a:pt x="150083" y="-562"/>
                  <a:pt x="147010" y="50"/>
                  <a:pt x="144967" y="2093"/>
                </a:cubicBezTo>
                <a:lnTo>
                  <a:pt x="121155" y="25906"/>
                </a:lnTo>
                <a:cubicBezTo>
                  <a:pt x="119815" y="27246"/>
                  <a:pt x="119063" y="29063"/>
                  <a:pt x="119063" y="30957"/>
                </a:cubicBezTo>
                <a:lnTo>
                  <a:pt x="119063" y="57967"/>
                </a:lnTo>
                <a:lnTo>
                  <a:pt x="100185" y="76846"/>
                </a:lnTo>
                <a:cubicBezTo>
                  <a:pt x="98610" y="76425"/>
                  <a:pt x="96957" y="76201"/>
                  <a:pt x="95250" y="76201"/>
                </a:cubicBezTo>
                <a:cubicBezTo>
                  <a:pt x="84729" y="76201"/>
                  <a:pt x="76200" y="84730"/>
                  <a:pt x="76200" y="95251"/>
                </a:cubicBezTo>
                <a:cubicBezTo>
                  <a:pt x="76200" y="105771"/>
                  <a:pt x="84729" y="114301"/>
                  <a:pt x="95250" y="114301"/>
                </a:cubicBezTo>
                <a:cubicBezTo>
                  <a:pt x="105771" y="114301"/>
                  <a:pt x="114300" y="105771"/>
                  <a:pt x="114300" y="95251"/>
                </a:cubicBezTo>
                <a:cubicBezTo>
                  <a:pt x="114300" y="93544"/>
                  <a:pt x="114075" y="91891"/>
                  <a:pt x="113655" y="90316"/>
                </a:cubicBezTo>
                <a:lnTo>
                  <a:pt x="132533" y="71438"/>
                </a:lnTo>
                <a:lnTo>
                  <a:pt x="159545" y="71438"/>
                </a:lnTo>
                <a:cubicBezTo>
                  <a:pt x="161439" y="71438"/>
                  <a:pt x="163256" y="70686"/>
                  <a:pt x="164596" y="69346"/>
                </a:cubicBezTo>
                <a:lnTo>
                  <a:pt x="188408" y="45534"/>
                </a:lnTo>
                <a:close/>
                <a:moveTo>
                  <a:pt x="95250" y="1"/>
                </a:moveTo>
                <a:cubicBezTo>
                  <a:pt x="106705" y="1"/>
                  <a:pt x="117687" y="2023"/>
                  <a:pt x="127860" y="5729"/>
                </a:cubicBezTo>
                <a:lnTo>
                  <a:pt x="114419" y="19170"/>
                </a:lnTo>
                <a:cubicBezTo>
                  <a:pt x="113823" y="19767"/>
                  <a:pt x="113275" y="20405"/>
                  <a:pt x="112781" y="21077"/>
                </a:cubicBezTo>
                <a:cubicBezTo>
                  <a:pt x="107152" y="19752"/>
                  <a:pt x="101283" y="19051"/>
                  <a:pt x="95250" y="19051"/>
                </a:cubicBezTo>
                <a:cubicBezTo>
                  <a:pt x="53166" y="19051"/>
                  <a:pt x="19050" y="53166"/>
                  <a:pt x="19050" y="95251"/>
                </a:cubicBezTo>
                <a:cubicBezTo>
                  <a:pt x="19050" y="137334"/>
                  <a:pt x="53166" y="171451"/>
                  <a:pt x="95250" y="171451"/>
                </a:cubicBezTo>
                <a:cubicBezTo>
                  <a:pt x="137334" y="171451"/>
                  <a:pt x="171450" y="137334"/>
                  <a:pt x="171450" y="95251"/>
                </a:cubicBezTo>
                <a:cubicBezTo>
                  <a:pt x="171450" y="89218"/>
                  <a:pt x="170749" y="83348"/>
                  <a:pt x="169424" y="77720"/>
                </a:cubicBezTo>
                <a:cubicBezTo>
                  <a:pt x="170096" y="77226"/>
                  <a:pt x="170734" y="76678"/>
                  <a:pt x="171331" y="76081"/>
                </a:cubicBezTo>
                <a:lnTo>
                  <a:pt x="184772" y="62641"/>
                </a:lnTo>
                <a:cubicBezTo>
                  <a:pt x="188478" y="72813"/>
                  <a:pt x="190500" y="83796"/>
                  <a:pt x="190500" y="95251"/>
                </a:cubicBezTo>
                <a:cubicBezTo>
                  <a:pt x="190500" y="147856"/>
                  <a:pt x="147855" y="190501"/>
                  <a:pt x="95250" y="190501"/>
                </a:cubicBezTo>
                <a:cubicBezTo>
                  <a:pt x="42645" y="190501"/>
                  <a:pt x="0" y="147856"/>
                  <a:pt x="0" y="95251"/>
                </a:cubicBezTo>
                <a:cubicBezTo>
                  <a:pt x="0" y="42645"/>
                  <a:pt x="42645" y="1"/>
                  <a:pt x="95250" y="1"/>
                </a:cubicBezTo>
                <a:close/>
                <a:moveTo>
                  <a:pt x="95250" y="38101"/>
                </a:moveTo>
                <a:cubicBezTo>
                  <a:pt x="100184" y="38101"/>
                  <a:pt x="104971" y="38726"/>
                  <a:pt x="109538" y="39901"/>
                </a:cubicBezTo>
                <a:lnTo>
                  <a:pt x="109538" y="54021"/>
                </a:lnTo>
                <a:lnTo>
                  <a:pt x="105592" y="57968"/>
                </a:lnTo>
                <a:cubicBezTo>
                  <a:pt x="105435" y="58125"/>
                  <a:pt x="105282" y="58284"/>
                  <a:pt x="105131" y="58444"/>
                </a:cubicBezTo>
                <a:cubicBezTo>
                  <a:pt x="101980" y="57601"/>
                  <a:pt x="98668" y="57151"/>
                  <a:pt x="95250" y="57151"/>
                </a:cubicBezTo>
                <a:cubicBezTo>
                  <a:pt x="74208" y="57151"/>
                  <a:pt x="57150" y="74208"/>
                  <a:pt x="57150" y="95251"/>
                </a:cubicBezTo>
                <a:cubicBezTo>
                  <a:pt x="57150" y="116293"/>
                  <a:pt x="74208" y="133351"/>
                  <a:pt x="95250" y="133351"/>
                </a:cubicBezTo>
                <a:cubicBezTo>
                  <a:pt x="116292" y="133351"/>
                  <a:pt x="133350" y="116293"/>
                  <a:pt x="133350" y="95251"/>
                </a:cubicBezTo>
                <a:cubicBezTo>
                  <a:pt x="133350" y="91833"/>
                  <a:pt x="132900" y="88521"/>
                  <a:pt x="132057" y="85369"/>
                </a:cubicBezTo>
                <a:cubicBezTo>
                  <a:pt x="132217" y="85219"/>
                  <a:pt x="132376" y="85065"/>
                  <a:pt x="132533" y="84909"/>
                </a:cubicBezTo>
                <a:lnTo>
                  <a:pt x="136478" y="80963"/>
                </a:lnTo>
                <a:lnTo>
                  <a:pt x="150600" y="80963"/>
                </a:lnTo>
                <a:cubicBezTo>
                  <a:pt x="151775" y="85530"/>
                  <a:pt x="152400" y="90317"/>
                  <a:pt x="152400" y="95251"/>
                </a:cubicBezTo>
                <a:cubicBezTo>
                  <a:pt x="152400" y="126814"/>
                  <a:pt x="126813" y="152401"/>
                  <a:pt x="95250" y="152401"/>
                </a:cubicBezTo>
                <a:cubicBezTo>
                  <a:pt x="63687" y="152401"/>
                  <a:pt x="38100" y="126814"/>
                  <a:pt x="38100" y="95251"/>
                </a:cubicBezTo>
                <a:cubicBezTo>
                  <a:pt x="38100" y="63687"/>
                  <a:pt x="63687" y="38101"/>
                  <a:pt x="95250" y="38101"/>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cxnSp>
        <p:nvCxnSpPr>
          <p:cNvPr id="25" name="Straight Connector 24">
            <a:extLst>
              <a:ext uri="{FF2B5EF4-FFF2-40B4-BE49-F238E27FC236}">
                <a16:creationId xmlns:a16="http://schemas.microsoft.com/office/drawing/2014/main" id="{BE1D5C25-C381-ED23-EBF2-08DE16C4D7C4}"/>
              </a:ext>
              <a:ext uri="{C183D7F6-B498-43B3-948B-1728B52AA6E4}">
                <adec:decorative xmlns:adec="http://schemas.microsoft.com/office/drawing/2017/decorative" val="1"/>
              </a:ext>
            </a:extLst>
          </p:cNvPr>
          <p:cNvCxnSpPr>
            <a:cxnSpLocks/>
          </p:cNvCxnSpPr>
          <p:nvPr/>
        </p:nvCxnSpPr>
        <p:spPr>
          <a:xfrm>
            <a:off x="1000125" y="2666697"/>
            <a:ext cx="6264276" cy="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Graphic 15">
            <a:extLst>
              <a:ext uri="{FF2B5EF4-FFF2-40B4-BE49-F238E27FC236}">
                <a16:creationId xmlns:a16="http://schemas.microsoft.com/office/drawing/2014/main" id="{C0C96370-D14B-7966-A2C4-A28FD31A4BFE}"/>
              </a:ext>
              <a:ext uri="{C183D7F6-B498-43B3-948B-1728B52AA6E4}">
                <adec:decorative xmlns:adec="http://schemas.microsoft.com/office/drawing/2017/decorative" val="1"/>
              </a:ext>
            </a:extLst>
          </p:cNvPr>
          <p:cNvSpPr>
            <a:spLocks/>
          </p:cNvSpPr>
          <p:nvPr/>
        </p:nvSpPr>
        <p:spPr>
          <a:xfrm>
            <a:off x="538187" y="2841363"/>
            <a:ext cx="298402" cy="253640"/>
          </a:xfrm>
          <a:custGeom>
            <a:avLst/>
            <a:gdLst>
              <a:gd name="csX0" fmla="*/ 147926 w 190499"/>
              <a:gd name="csY0" fmla="*/ 2092 h 161924"/>
              <a:gd name="csX1" fmla="*/ 137824 w 190499"/>
              <a:gd name="csY1" fmla="*/ 2092 h 161924"/>
              <a:gd name="csX2" fmla="*/ 137824 w 190499"/>
              <a:gd name="csY2" fmla="*/ 12195 h 161924"/>
              <a:gd name="csX3" fmla="*/ 166109 w 190499"/>
              <a:gd name="csY3" fmla="*/ 40481 h 161924"/>
              <a:gd name="csX4" fmla="*/ 119063 w 190499"/>
              <a:gd name="csY4" fmla="*/ 40481 h 161924"/>
              <a:gd name="csX5" fmla="*/ 88106 w 190499"/>
              <a:gd name="csY5" fmla="*/ 71437 h 161924"/>
              <a:gd name="csX6" fmla="*/ 88106 w 190499"/>
              <a:gd name="csY6" fmla="*/ 100012 h 161924"/>
              <a:gd name="csX7" fmla="*/ 75437 w 190499"/>
              <a:gd name="csY7" fmla="*/ 116198 h 161924"/>
              <a:gd name="csX8" fmla="*/ 38100 w 190499"/>
              <a:gd name="csY8" fmla="*/ 85725 h 161924"/>
              <a:gd name="csX9" fmla="*/ 0 w 190499"/>
              <a:gd name="csY9" fmla="*/ 123825 h 161924"/>
              <a:gd name="csX10" fmla="*/ 38100 w 190499"/>
              <a:gd name="csY10" fmla="*/ 161925 h 161924"/>
              <a:gd name="csX11" fmla="*/ 75582 w 190499"/>
              <a:gd name="csY11" fmla="*/ 130693 h 161924"/>
              <a:gd name="csX12" fmla="*/ 102394 w 190499"/>
              <a:gd name="csY12" fmla="*/ 100012 h 161924"/>
              <a:gd name="csX13" fmla="*/ 102394 w 190499"/>
              <a:gd name="csY13" fmla="*/ 71437 h 161924"/>
              <a:gd name="csX14" fmla="*/ 119063 w 190499"/>
              <a:gd name="csY14" fmla="*/ 54769 h 161924"/>
              <a:gd name="csX15" fmla="*/ 166109 w 190499"/>
              <a:gd name="csY15" fmla="*/ 54769 h 161924"/>
              <a:gd name="csX16" fmla="*/ 137824 w 190499"/>
              <a:gd name="csY16" fmla="*/ 83055 h 161924"/>
              <a:gd name="csX17" fmla="*/ 137824 w 190499"/>
              <a:gd name="csY17" fmla="*/ 93157 h 161924"/>
              <a:gd name="csX18" fmla="*/ 147926 w 190499"/>
              <a:gd name="csY18" fmla="*/ 93157 h 161924"/>
              <a:gd name="csX19" fmla="*/ 188407 w 190499"/>
              <a:gd name="csY19" fmla="*/ 52676 h 161924"/>
              <a:gd name="csX20" fmla="*/ 188407 w 190499"/>
              <a:gd name="csY20" fmla="*/ 42574 h 161924"/>
              <a:gd name="csX21" fmla="*/ 147926 w 190499"/>
              <a:gd name="csY21" fmla="*/ 2092 h 161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90499" h="161924">
                <a:moveTo>
                  <a:pt x="147926" y="2092"/>
                </a:moveTo>
                <a:cubicBezTo>
                  <a:pt x="145136" y="-697"/>
                  <a:pt x="140614" y="-697"/>
                  <a:pt x="137824" y="2092"/>
                </a:cubicBezTo>
                <a:cubicBezTo>
                  <a:pt x="135034" y="4882"/>
                  <a:pt x="135034" y="9405"/>
                  <a:pt x="137824" y="12195"/>
                </a:cubicBezTo>
                <a:lnTo>
                  <a:pt x="166109" y="40481"/>
                </a:lnTo>
                <a:lnTo>
                  <a:pt x="119063" y="40481"/>
                </a:lnTo>
                <a:cubicBezTo>
                  <a:pt x="101966" y="40481"/>
                  <a:pt x="88106" y="54341"/>
                  <a:pt x="88106" y="71437"/>
                </a:cubicBezTo>
                <a:lnTo>
                  <a:pt x="88106" y="100012"/>
                </a:lnTo>
                <a:cubicBezTo>
                  <a:pt x="88106" y="107840"/>
                  <a:pt x="82711" y="114408"/>
                  <a:pt x="75437" y="116198"/>
                </a:cubicBezTo>
                <a:cubicBezTo>
                  <a:pt x="71904" y="98811"/>
                  <a:pt x="56530" y="85725"/>
                  <a:pt x="38100" y="85725"/>
                </a:cubicBezTo>
                <a:cubicBezTo>
                  <a:pt x="17058" y="85725"/>
                  <a:pt x="0" y="102783"/>
                  <a:pt x="0" y="123825"/>
                </a:cubicBezTo>
                <a:cubicBezTo>
                  <a:pt x="0" y="144867"/>
                  <a:pt x="17058" y="161925"/>
                  <a:pt x="38100" y="161925"/>
                </a:cubicBezTo>
                <a:cubicBezTo>
                  <a:pt x="56797" y="161925"/>
                  <a:pt x="72348" y="148458"/>
                  <a:pt x="75582" y="130693"/>
                </a:cubicBezTo>
                <a:cubicBezTo>
                  <a:pt x="90719" y="128668"/>
                  <a:pt x="102394" y="115704"/>
                  <a:pt x="102394" y="100012"/>
                </a:cubicBezTo>
                <a:lnTo>
                  <a:pt x="102394" y="71437"/>
                </a:lnTo>
                <a:cubicBezTo>
                  <a:pt x="102394" y="62232"/>
                  <a:pt x="109857" y="54769"/>
                  <a:pt x="119063" y="54769"/>
                </a:cubicBezTo>
                <a:lnTo>
                  <a:pt x="166109" y="54769"/>
                </a:lnTo>
                <a:lnTo>
                  <a:pt x="137824" y="83055"/>
                </a:lnTo>
                <a:cubicBezTo>
                  <a:pt x="135034" y="85845"/>
                  <a:pt x="135034" y="90367"/>
                  <a:pt x="137824" y="93157"/>
                </a:cubicBezTo>
                <a:cubicBezTo>
                  <a:pt x="140614" y="95947"/>
                  <a:pt x="145136" y="95947"/>
                  <a:pt x="147926" y="93157"/>
                </a:cubicBezTo>
                <a:lnTo>
                  <a:pt x="188407" y="52676"/>
                </a:lnTo>
                <a:cubicBezTo>
                  <a:pt x="191197" y="49887"/>
                  <a:pt x="191197" y="45363"/>
                  <a:pt x="188407" y="42574"/>
                </a:cubicBezTo>
                <a:lnTo>
                  <a:pt x="147926" y="2092"/>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sp>
        <p:nvSpPr>
          <p:cNvPr id="48" name="Slide Number Placeholder 5">
            <a:extLst>
              <a:ext uri="{FF2B5EF4-FFF2-40B4-BE49-F238E27FC236}">
                <a16:creationId xmlns:a16="http://schemas.microsoft.com/office/drawing/2014/main" id="{8F4DEE13-8F32-3A36-1C9F-45154AE999E4}"/>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59" name="object 4">
            <a:extLst>
              <a:ext uri="{FF2B5EF4-FFF2-40B4-BE49-F238E27FC236}">
                <a16:creationId xmlns:a16="http://schemas.microsoft.com/office/drawing/2014/main" id="{054E4D1B-4C7A-F68A-AB17-C8162458E6B3}"/>
              </a:ext>
              <a:ext uri="{C183D7F6-B498-43B3-948B-1728B52AA6E4}">
                <adec:decorative xmlns:adec="http://schemas.microsoft.com/office/drawing/2017/decorative" val="1"/>
              </a:ext>
            </a:extLst>
          </p:cNvPr>
          <p:cNvPicPr/>
          <p:nvPr/>
        </p:nvPicPr>
        <p:blipFill rotWithShape="1">
          <a:blip r:embed="rId3" cstate="print"/>
          <a:srcRect l="19670" r="19670"/>
          <a:stretch>
            <a:fillRect/>
          </a:stretch>
        </p:blipFill>
        <p:spPr>
          <a:xfrm rot="5400000">
            <a:off x="3850482" y="6136484"/>
            <a:ext cx="71436" cy="7772400"/>
          </a:xfrm>
          <a:prstGeom prst="rect">
            <a:avLst/>
          </a:prstGeom>
        </p:spPr>
      </p:pic>
      <p:pic>
        <p:nvPicPr>
          <p:cNvPr id="2" name="Picture 1">
            <a:extLst>
              <a:ext uri="{FF2B5EF4-FFF2-40B4-BE49-F238E27FC236}">
                <a16:creationId xmlns:a16="http://schemas.microsoft.com/office/drawing/2014/main" id="{6CD9EE42-1A6A-1095-2270-17066F06541E}"/>
              </a:ext>
              <a:ext uri="{C183D7F6-B498-43B3-948B-1728B52AA6E4}">
                <adec:decorative xmlns:adec="http://schemas.microsoft.com/office/drawing/2017/decorative" val="1"/>
              </a:ext>
            </a:extLst>
          </p:cNvPr>
          <p:cNvPicPr>
            <a:picLocks/>
          </p:cNvPicPr>
          <p:nvPr/>
        </p:nvPicPr>
        <p:blipFill rotWithShape="1">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3" name="Rectangle 2">
            <a:extLst>
              <a:ext uri="{FF2B5EF4-FFF2-40B4-BE49-F238E27FC236}">
                <a16:creationId xmlns:a16="http://schemas.microsoft.com/office/drawing/2014/main" id="{FA3D79AD-CF1E-F7C1-3C81-0BB58DD67E1C}"/>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4" name="Rectangle: Rounded Corners 3">
            <a:hlinkClick r:id="" action="ppaction://noaction"/>
            <a:extLst>
              <a:ext uri="{FF2B5EF4-FFF2-40B4-BE49-F238E27FC236}">
                <a16:creationId xmlns:a16="http://schemas.microsoft.com/office/drawing/2014/main" id="{3B72D195-05ED-694E-0062-558A696AB071}"/>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5" name="Rectangle: Rounded Corners 4">
            <a:hlinkClick r:id="rId6" action="ppaction://hlinksldjump"/>
            <a:extLst>
              <a:ext uri="{FF2B5EF4-FFF2-40B4-BE49-F238E27FC236}">
                <a16:creationId xmlns:a16="http://schemas.microsoft.com/office/drawing/2014/main" id="{124D94F8-6D4A-DE16-2389-9975ECF60A68}"/>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6" name="Rectangle: Rounded Corners 5">
            <a:hlinkClick r:id="" action="ppaction://noaction"/>
            <a:extLst>
              <a:ext uri="{FF2B5EF4-FFF2-40B4-BE49-F238E27FC236}">
                <a16:creationId xmlns:a16="http://schemas.microsoft.com/office/drawing/2014/main" id="{0CCB9CD5-2D3B-84D6-F454-BA31C3794D71}"/>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7" name="Rectangle: Rounded Corners 6">
            <a:hlinkClick r:id="" action="ppaction://noaction"/>
            <a:extLst>
              <a:ext uri="{FF2B5EF4-FFF2-40B4-BE49-F238E27FC236}">
                <a16:creationId xmlns:a16="http://schemas.microsoft.com/office/drawing/2014/main" id="{3324FB96-47DF-10FE-1626-6243CE0DCA3C}"/>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8" name="Rectangle: Rounded Corners 7">
            <a:hlinkClick r:id="rId7" action="ppaction://hlinksldjump"/>
            <a:extLst>
              <a:ext uri="{FF2B5EF4-FFF2-40B4-BE49-F238E27FC236}">
                <a16:creationId xmlns:a16="http://schemas.microsoft.com/office/drawing/2014/main" id="{F74DBA9B-5FD4-54CF-6B9A-A11A9500E362}"/>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Scenario 5</a:t>
            </a:r>
          </a:p>
        </p:txBody>
      </p:sp>
      <p:sp>
        <p:nvSpPr>
          <p:cNvPr id="9" name="Rectangle: Rounded Corners 8">
            <a:hlinkClick r:id="" action="ppaction://noaction"/>
            <a:extLst>
              <a:ext uri="{FF2B5EF4-FFF2-40B4-BE49-F238E27FC236}">
                <a16:creationId xmlns:a16="http://schemas.microsoft.com/office/drawing/2014/main" id="{EFED46CD-7870-B599-7458-8CDD30384E2F}"/>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&amp; Example</a:t>
            </a:r>
          </a:p>
        </p:txBody>
      </p:sp>
      <p:sp>
        <p:nvSpPr>
          <p:cNvPr id="10" name="Rectangle: Rounded Corners 9">
            <a:hlinkClick r:id="" action="ppaction://noaction"/>
            <a:extLst>
              <a:ext uri="{FF2B5EF4-FFF2-40B4-BE49-F238E27FC236}">
                <a16:creationId xmlns:a16="http://schemas.microsoft.com/office/drawing/2014/main" id="{9C3E3D2F-E9F0-63BD-5192-EA5AD825B7C3}"/>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11" name="Title 10">
            <a:extLst>
              <a:ext uri="{FF2B5EF4-FFF2-40B4-BE49-F238E27FC236}">
                <a16:creationId xmlns:a16="http://schemas.microsoft.com/office/drawing/2014/main" id="{6A8229DC-F4A7-787B-A13A-F22DD6BC5D19}"/>
              </a:ext>
            </a:extLst>
          </p:cNvPr>
          <p:cNvSpPr>
            <a:spLocks noGrp="1"/>
          </p:cNvSpPr>
          <p:nvPr>
            <p:ph type="title"/>
          </p:nvPr>
        </p:nvSpPr>
        <p:spPr>
          <a:xfrm>
            <a:off x="508001" y="939800"/>
            <a:ext cx="6083299" cy="861774"/>
          </a:xfrm>
        </p:spPr>
        <p:txBody>
          <a:bodyPr wrap="square">
            <a:spAutoFit/>
          </a:bodyPr>
          <a:lstStyle/>
          <a:p>
            <a:r>
              <a:rPr lang="en-US"/>
              <a:t>Scenario 5: Review Team Performance and Identify Improvements</a:t>
            </a:r>
          </a:p>
        </p:txBody>
      </p:sp>
      <p:sp>
        <p:nvSpPr>
          <p:cNvPr id="16" name="Content Placeholder 2">
            <a:extLst>
              <a:ext uri="{FF2B5EF4-FFF2-40B4-BE49-F238E27FC236}">
                <a16:creationId xmlns:a16="http://schemas.microsoft.com/office/drawing/2014/main" id="{194676A1-7CC6-1383-217D-3BB85C1674A8}"/>
              </a:ext>
            </a:extLst>
          </p:cNvPr>
          <p:cNvSpPr txBox="1">
            <a:spLocks/>
          </p:cNvSpPr>
          <p:nvPr/>
        </p:nvSpPr>
        <p:spPr>
          <a:xfrm>
            <a:off x="1000124" y="2182597"/>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a:ln>
                  <a:noFill/>
                </a:ln>
                <a:solidFill>
                  <a:srgbClr val="091F2C"/>
                </a:solidFill>
                <a:effectLst/>
                <a:uLnTx/>
                <a:uFillTx/>
                <a:latin typeface="Segoe Sans Display Semibold"/>
                <a:ea typeface="+mn-ea"/>
                <a:cs typeface="Segoe Sans Display" pitchFamily="2" charset="0"/>
              </a:rPr>
              <a:t>Goal: </a:t>
            </a:r>
            <a:r>
              <a:rPr kumimoji="0" lang="en-US" sz="1050" b="0" i="0" u="none" strike="noStrike" kern="100" cap="none" spc="0" normalizeH="0" baseline="0" noProof="0">
                <a:ln>
                  <a:noFill/>
                </a:ln>
                <a:solidFill>
                  <a:srgbClr val="091F2C"/>
                </a:solidFill>
                <a:effectLst/>
                <a:uLnTx/>
                <a:uFillTx/>
                <a:latin typeface="Segoe Sans Display"/>
                <a:ea typeface="+mn-ea"/>
                <a:cs typeface="Segoe Sans Display" pitchFamily="2" charset="0"/>
              </a:rPr>
              <a:t>Give service leaders the data and tools they need to improve performance, coach their teams, and strengthen customer outcomes across distributed teams.</a:t>
            </a:r>
          </a:p>
        </p:txBody>
      </p:sp>
      <p:sp>
        <p:nvSpPr>
          <p:cNvPr id="18" name="Content Placeholder 2">
            <a:extLst>
              <a:ext uri="{FF2B5EF4-FFF2-40B4-BE49-F238E27FC236}">
                <a16:creationId xmlns:a16="http://schemas.microsoft.com/office/drawing/2014/main" id="{ACF131EE-3E6E-1094-8004-184A2DD4B86E}"/>
              </a:ext>
            </a:extLst>
          </p:cNvPr>
          <p:cNvSpPr txBox="1">
            <a:spLocks/>
          </p:cNvSpPr>
          <p:nvPr/>
        </p:nvSpPr>
        <p:spPr>
          <a:xfrm>
            <a:off x="1000125" y="2785569"/>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a:ln>
                  <a:noFill/>
                </a:ln>
                <a:solidFill>
                  <a:srgbClr val="091F2C"/>
                </a:solidFill>
                <a:effectLst/>
                <a:uLnTx/>
                <a:uFillTx/>
                <a:latin typeface="Segoe Sans Display Semibold"/>
                <a:ea typeface="+mn-ea"/>
                <a:cs typeface="Segoe Sans Display" pitchFamily="2" charset="0"/>
              </a:rPr>
              <a:t>Outcome: </a:t>
            </a:r>
            <a:r>
              <a:rPr kumimoji="0" lang="en-US" sz="1050" b="0" i="0" u="none" strike="noStrike" kern="100" cap="none" spc="0" normalizeH="0" baseline="0" noProof="0">
                <a:ln>
                  <a:noFill/>
                </a:ln>
                <a:solidFill>
                  <a:srgbClr val="091F2C"/>
                </a:solidFill>
                <a:effectLst/>
                <a:uLnTx/>
                <a:uFillTx/>
                <a:latin typeface="Segoe Sans Display"/>
                <a:ea typeface="+mn-ea"/>
                <a:cs typeface="Segoe Sans Display" pitchFamily="2" charset="0"/>
              </a:rPr>
              <a:t>Give leaders a clear view of team performance, showing what’s working, what needs attention, and the actions they should take to improve customer support.</a:t>
            </a:r>
          </a:p>
        </p:txBody>
      </p:sp>
      <p:graphicFrame>
        <p:nvGraphicFramePr>
          <p:cNvPr id="32" name="Table 31">
            <a:extLst>
              <a:ext uri="{FF2B5EF4-FFF2-40B4-BE49-F238E27FC236}">
                <a16:creationId xmlns:a16="http://schemas.microsoft.com/office/drawing/2014/main" id="{04F9F2A3-A759-9CC5-B98D-A3BBCDD8B680}"/>
              </a:ext>
            </a:extLst>
          </p:cNvPr>
          <p:cNvGraphicFramePr>
            <a:graphicFrameLocks noGrp="1"/>
          </p:cNvGraphicFramePr>
          <p:nvPr/>
        </p:nvGraphicFramePr>
        <p:xfrm>
          <a:off x="590296" y="3966767"/>
          <a:ext cx="6582664" cy="5212079"/>
        </p:xfrm>
        <a:graphic>
          <a:graphicData uri="http://schemas.openxmlformats.org/drawingml/2006/table">
            <a:tbl>
              <a:tblPr firstRow="1" bandRow="1">
                <a:tableStyleId>{5C22544A-7EE6-4342-B048-85BDC9FD1C3A}</a:tableStyleId>
              </a:tblPr>
              <a:tblGrid>
                <a:gridCol w="1620918">
                  <a:extLst>
                    <a:ext uri="{9D8B030D-6E8A-4147-A177-3AD203B41FA5}">
                      <a16:colId xmlns:a16="http://schemas.microsoft.com/office/drawing/2014/main" val="800310417"/>
                    </a:ext>
                  </a:extLst>
                </a:gridCol>
                <a:gridCol w="4961746">
                  <a:extLst>
                    <a:ext uri="{9D8B030D-6E8A-4147-A177-3AD203B41FA5}">
                      <a16:colId xmlns:a16="http://schemas.microsoft.com/office/drawing/2014/main" val="769226981"/>
                    </a:ext>
                  </a:extLst>
                </a:gridCol>
              </a:tblGrid>
              <a:tr h="1024334">
                <a:tc>
                  <a:txBody>
                    <a:bodyPr/>
                    <a:lstStyle/>
                    <a:p>
                      <a:pPr>
                        <a:lnSpc>
                          <a:spcPts val="1500"/>
                        </a:lnSpc>
                        <a:spcAft>
                          <a:spcPts val="200"/>
                        </a:spcAft>
                      </a:pPr>
                      <a:r>
                        <a:rPr lang="en-US" sz="1000" b="0" kern="1200" dirty="0">
                          <a:solidFill>
                            <a:schemeClr val="accent2"/>
                          </a:solidFill>
                          <a:latin typeface="+mj-lt"/>
                          <a:ea typeface="+mn-ea"/>
                          <a:cs typeface="+mn-cs"/>
                        </a:rPr>
                        <a:t>USE CASE 1: </a:t>
                      </a:r>
                      <a:r>
                        <a:rPr lang="en-US" sz="1000" b="0" dirty="0">
                          <a:solidFill>
                            <a:schemeClr val="tx1"/>
                          </a:solidFill>
                          <a:latin typeface="+mj-lt"/>
                        </a:rPr>
                        <a:t>Summarize weekly team performance</a:t>
                      </a:r>
                    </a:p>
                  </a:txBody>
                  <a:tcPr marT="91440" marB="91440">
                    <a:lnL w="12700" cmpd="sng">
                      <a:noFill/>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500"/>
                        </a:lnSpc>
                        <a:spcAft>
                          <a:spcPts val="200"/>
                        </a:spcAft>
                      </a:pPr>
                      <a:r>
                        <a:rPr lang="en-US" sz="1000" b="0" dirty="0">
                          <a:solidFill>
                            <a:schemeClr val="tx1"/>
                          </a:solidFill>
                          <a:latin typeface="+mj-lt"/>
                        </a:rPr>
                        <a:t>Prompt: </a:t>
                      </a:r>
                      <a:r>
                        <a:rPr lang="en-US" sz="1000" b="0" dirty="0">
                          <a:solidFill>
                            <a:schemeClr val="tx1"/>
                          </a:solidFill>
                          <a:latin typeface="+mn-lt"/>
                        </a:rPr>
                        <a:t>Review </a:t>
                      </a:r>
                      <a:r>
                        <a:rPr lang="en-US" sz="1000" b="0" dirty="0">
                          <a:solidFill>
                            <a:srgbClr val="EC4A27"/>
                          </a:solidFill>
                          <a:latin typeface="+mn-lt"/>
                        </a:rPr>
                        <a:t>/Team performance insights report</a:t>
                      </a:r>
                      <a:r>
                        <a:rPr lang="en-US" sz="1000" b="0" dirty="0">
                          <a:solidFill>
                            <a:schemeClr val="tx1"/>
                          </a:solidFill>
                          <a:latin typeface="+mn-lt"/>
                        </a:rPr>
                        <a:t>, </a:t>
                      </a:r>
                      <a:r>
                        <a:rPr lang="en-US" sz="1000" b="0" dirty="0">
                          <a:solidFill>
                            <a:srgbClr val="EC4A27"/>
                          </a:solidFill>
                          <a:latin typeface="+mn-lt"/>
                        </a:rPr>
                        <a:t>/</a:t>
                      </a:r>
                      <a:r>
                        <a:rPr lang="en-US" sz="1000" b="0" kern="1200" dirty="0">
                          <a:solidFill>
                            <a:srgbClr val="EC4A27"/>
                          </a:solidFill>
                          <a:effectLst/>
                          <a:latin typeface="Segoe Sans Display" pitchFamily="2" charset="0"/>
                          <a:ea typeface="+mn-ea"/>
                          <a:cs typeface="+mn-cs"/>
                        </a:rPr>
                        <a:t>Customer feedback data</a:t>
                      </a:r>
                      <a:r>
                        <a:rPr lang="en-US" sz="1000" b="0" dirty="0">
                          <a:solidFill>
                            <a:schemeClr val="tx1"/>
                          </a:solidFill>
                          <a:latin typeface="+mn-lt"/>
                        </a:rPr>
                        <a:t>, and </a:t>
                      </a:r>
                      <a:r>
                        <a:rPr lang="en-US" sz="1000" b="0" dirty="0">
                          <a:solidFill>
                            <a:srgbClr val="EC4A27"/>
                          </a:solidFill>
                          <a:latin typeface="+mn-lt"/>
                        </a:rPr>
                        <a:t>/Teams escalation Teams Channel</a:t>
                      </a:r>
                      <a:r>
                        <a:rPr lang="en-US" sz="1000" b="0" dirty="0">
                          <a:solidFill>
                            <a:schemeClr val="tx1"/>
                          </a:solidFill>
                          <a:latin typeface="+mn-lt"/>
                        </a:rPr>
                        <a:t>. Create a concise leadership summary highlighting top performing service representatives, recurring challenges, and three improvement priorities for next week.</a:t>
                      </a:r>
                    </a:p>
                  </a:txBody>
                  <a:tcPr marT="91440" marB="91440">
                    <a:lnL w="6350" cap="flat" cmpd="sng" algn="ctr">
                      <a:solidFill>
                        <a:schemeClr val="bg1">
                          <a:lumMod val="85000"/>
                        </a:schemeClr>
                      </a:solid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024334">
                <a:tc>
                  <a:txBody>
                    <a:bodyPr/>
                    <a:lstStyle/>
                    <a:p>
                      <a:pPr>
                        <a:lnSpc>
                          <a:spcPts val="1500"/>
                        </a:lnSpc>
                        <a:spcAft>
                          <a:spcPts val="200"/>
                        </a:spcAft>
                      </a:pPr>
                      <a:r>
                        <a:rPr lang="en-US" sz="1000" b="0" dirty="0">
                          <a:solidFill>
                            <a:schemeClr val="accent2"/>
                          </a:solidFill>
                          <a:latin typeface="+mj-lt"/>
                        </a:rPr>
                        <a:t>USE CASE 2: </a:t>
                      </a:r>
                      <a:r>
                        <a:rPr lang="en-US" sz="1000" b="0" dirty="0">
                          <a:solidFill>
                            <a:schemeClr val="tx1"/>
                          </a:solidFill>
                          <a:latin typeface="+mj-lt"/>
                        </a:rPr>
                        <a:t>Prepare team meeting materials</a:t>
                      </a: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500"/>
                        </a:lnSpc>
                        <a:spcAft>
                          <a:spcPts val="200"/>
                        </a:spcAft>
                      </a:pPr>
                      <a:r>
                        <a:rPr lang="en-US" sz="1000" b="0" dirty="0">
                          <a:solidFill>
                            <a:schemeClr val="tx1"/>
                          </a:solidFill>
                          <a:latin typeface="+mj-lt"/>
                        </a:rPr>
                        <a:t>Prompt: </a:t>
                      </a:r>
                      <a:r>
                        <a:rPr lang="en-US" sz="1000" b="0" dirty="0">
                          <a:solidFill>
                            <a:schemeClr val="tx1"/>
                          </a:solidFill>
                          <a:latin typeface="+mn-lt"/>
                        </a:rPr>
                        <a:t>Using </a:t>
                      </a:r>
                      <a:r>
                        <a:rPr lang="en-US" sz="1000" b="0" dirty="0">
                          <a:solidFill>
                            <a:srgbClr val="EC4A27"/>
                          </a:solidFill>
                          <a:latin typeface="+mn-lt"/>
                        </a:rPr>
                        <a:t>/Weekly insights report </a:t>
                      </a:r>
                      <a:r>
                        <a:rPr lang="en-US" sz="1000" b="0" dirty="0">
                          <a:solidFill>
                            <a:schemeClr val="tx1"/>
                          </a:solidFill>
                          <a:latin typeface="+mn-lt"/>
                        </a:rPr>
                        <a:t>and </a:t>
                      </a:r>
                      <a:r>
                        <a:rPr lang="en-US" sz="1000" b="0" dirty="0">
                          <a:solidFill>
                            <a:srgbClr val="EC4A27"/>
                          </a:solidFill>
                          <a:latin typeface="+mn-lt"/>
                        </a:rPr>
                        <a:t>/</a:t>
                      </a:r>
                      <a:r>
                        <a:rPr lang="en-US" sz="1000" b="0" kern="1200" dirty="0">
                          <a:solidFill>
                            <a:srgbClr val="EC4A27"/>
                          </a:solidFill>
                          <a:effectLst/>
                          <a:latin typeface="Segoe Sans Display" pitchFamily="2" charset="0"/>
                          <a:ea typeface="+mn-ea"/>
                          <a:cs typeface="+mn-cs"/>
                        </a:rPr>
                        <a:t>Customer feedback data</a:t>
                      </a:r>
                      <a:r>
                        <a:rPr lang="en-US" sz="1000" b="0" dirty="0">
                          <a:solidFill>
                            <a:schemeClr val="tx1"/>
                          </a:solidFill>
                          <a:latin typeface="+mn-lt"/>
                        </a:rPr>
                        <a:t>, generate an agenda for our team meeting. Include key updates, training opportunities, performance highlights, and recommended action items for discussion.</a:t>
                      </a: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114741">
                <a:tc>
                  <a:txBody>
                    <a:bodyPr/>
                    <a:lstStyle/>
                    <a:p>
                      <a:pPr>
                        <a:lnSpc>
                          <a:spcPts val="1500"/>
                        </a:lnSpc>
                        <a:spcAft>
                          <a:spcPts val="200"/>
                        </a:spcAft>
                      </a:pPr>
                      <a:r>
                        <a:rPr lang="en-US" sz="1000" b="0" kern="1200" dirty="0">
                          <a:solidFill>
                            <a:schemeClr val="accent2"/>
                          </a:solidFill>
                          <a:latin typeface="+mj-lt"/>
                          <a:ea typeface="+mn-ea"/>
                          <a:cs typeface="+mn-cs"/>
                        </a:rPr>
                        <a:t>USE CASE 3: </a:t>
                      </a:r>
                      <a:r>
                        <a:rPr lang="en-US" sz="1000" b="0" dirty="0">
                          <a:solidFill>
                            <a:schemeClr val="tx1"/>
                          </a:solidFill>
                          <a:latin typeface="+mj-lt"/>
                        </a:rPr>
                        <a:t>Identify top coaching opportunities</a:t>
                      </a: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500"/>
                        </a:lnSpc>
                        <a:spcAft>
                          <a:spcPts val="200"/>
                        </a:spcAft>
                      </a:pPr>
                      <a:r>
                        <a:rPr lang="en-US" sz="1000" b="0" dirty="0">
                          <a:solidFill>
                            <a:schemeClr val="tx1"/>
                          </a:solidFill>
                          <a:latin typeface="+mj-lt"/>
                        </a:rPr>
                        <a:t>Prompt: </a:t>
                      </a:r>
                      <a:r>
                        <a:rPr lang="en-US" sz="1000" b="0" i="0" dirty="0">
                          <a:effectLst/>
                          <a:latin typeface="+mn-lt"/>
                        </a:rPr>
                        <a:t>Analyze weekly </a:t>
                      </a:r>
                      <a:r>
                        <a:rPr lang="en-US" sz="1000" b="0" kern="1200" dirty="0">
                          <a:solidFill>
                            <a:srgbClr val="EC4A27"/>
                          </a:solidFill>
                          <a:latin typeface="+mn-lt"/>
                          <a:ea typeface="+mn-ea"/>
                          <a:cs typeface="+mn-cs"/>
                        </a:rPr>
                        <a:t>/</a:t>
                      </a:r>
                      <a:r>
                        <a:rPr lang="en-US" sz="1000" b="0" dirty="0">
                          <a:solidFill>
                            <a:srgbClr val="EC4A27"/>
                          </a:solidFill>
                          <a:latin typeface="+mn-lt"/>
                        </a:rPr>
                        <a:t>Weekly Call transcripts repor</a:t>
                      </a:r>
                      <a:r>
                        <a:rPr lang="en-US" sz="1000" b="0" dirty="0">
                          <a:solidFill>
                            <a:srgbClr val="EE0000"/>
                          </a:solidFill>
                          <a:latin typeface="+mn-lt"/>
                        </a:rPr>
                        <a:t>t</a:t>
                      </a:r>
                      <a:r>
                        <a:rPr lang="en-US" sz="1000" b="0" i="0" dirty="0">
                          <a:solidFill>
                            <a:srgbClr val="EE0000"/>
                          </a:solidFill>
                          <a:effectLst/>
                          <a:latin typeface="+mn-lt"/>
                        </a:rPr>
                        <a:t>s</a:t>
                      </a:r>
                      <a:r>
                        <a:rPr lang="en-US" sz="1000" b="0" i="0" dirty="0">
                          <a:effectLst/>
                          <a:latin typeface="+mn-lt"/>
                        </a:rPr>
                        <a:t> using the /</a:t>
                      </a:r>
                      <a:r>
                        <a:rPr lang="en-US" sz="1000" b="0" kern="1200" dirty="0">
                          <a:solidFill>
                            <a:srgbClr val="EC4A27"/>
                          </a:solidFill>
                          <a:effectLst/>
                          <a:latin typeface="+mn-lt"/>
                          <a:ea typeface="+mn-ea"/>
                          <a:cs typeface="+mn-cs"/>
                        </a:rPr>
                        <a:t>Customer service behavior guidelines </a:t>
                      </a:r>
                      <a:r>
                        <a:rPr lang="en-US" sz="1000" b="0" dirty="0">
                          <a:solidFill>
                            <a:srgbClr val="EC4A27"/>
                          </a:solidFill>
                          <a:latin typeface="+mn-lt"/>
                        </a:rPr>
                        <a:t>sheet</a:t>
                      </a:r>
                      <a:r>
                        <a:rPr lang="en-US" sz="1000" b="0" i="0" dirty="0">
                          <a:effectLst/>
                          <a:latin typeface="+mn-lt"/>
                        </a:rPr>
                        <a:t> to identify three recurring interaction quality patterns across tone and customer experience, process adherence and ownership, and product or policy explanation accuracy, and providing sample coaching feedback that reinforces best‑practice behaviors.</a:t>
                      </a: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024334">
                <a:tc>
                  <a:txBody>
                    <a:bodyPr/>
                    <a:lstStyle/>
                    <a:p>
                      <a:pPr>
                        <a:lnSpc>
                          <a:spcPts val="1500"/>
                        </a:lnSpc>
                        <a:spcAft>
                          <a:spcPts val="200"/>
                        </a:spcAft>
                      </a:pPr>
                      <a:r>
                        <a:rPr lang="en-US" sz="1000" b="0" kern="1200">
                          <a:solidFill>
                            <a:schemeClr val="accent2"/>
                          </a:solidFill>
                          <a:latin typeface="+mj-lt"/>
                          <a:ea typeface="+mn-ea"/>
                          <a:cs typeface="+mn-cs"/>
                        </a:rPr>
                        <a:t>USE CASE 4: </a:t>
                      </a:r>
                      <a:r>
                        <a:rPr lang="en-US" sz="1000" b="0">
                          <a:solidFill>
                            <a:schemeClr val="tx1"/>
                          </a:solidFill>
                          <a:latin typeface="+mj-lt"/>
                        </a:rPr>
                        <a:t>Track progress on improvement initiatives</a:t>
                      </a: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500"/>
                        </a:lnSpc>
                        <a:spcAft>
                          <a:spcPts val="200"/>
                        </a:spcAft>
                      </a:pPr>
                      <a:r>
                        <a:rPr lang="en-US" sz="1000" b="0" dirty="0">
                          <a:solidFill>
                            <a:schemeClr val="tx1"/>
                          </a:solidFill>
                          <a:latin typeface="+mj-lt"/>
                        </a:rPr>
                        <a:t>Prompt: </a:t>
                      </a:r>
                      <a:r>
                        <a:rPr lang="en-US" sz="1000" b="0" dirty="0">
                          <a:solidFill>
                            <a:schemeClr val="tx1"/>
                          </a:solidFill>
                          <a:latin typeface="+mn-lt"/>
                        </a:rPr>
                        <a:t>Compare </a:t>
                      </a:r>
                      <a:r>
                        <a:rPr lang="en-US" sz="1000" b="0" dirty="0">
                          <a:solidFill>
                            <a:srgbClr val="EC4A27"/>
                          </a:solidFill>
                          <a:latin typeface="+mn-lt"/>
                        </a:rPr>
                        <a:t>/Action plan tracker</a:t>
                      </a:r>
                      <a:r>
                        <a:rPr lang="en-US" sz="1000" b="0" dirty="0">
                          <a:solidFill>
                            <a:schemeClr val="tx1"/>
                          </a:solidFill>
                          <a:latin typeface="+mn-lt"/>
                        </a:rPr>
                        <a:t> and </a:t>
                      </a:r>
                      <a:r>
                        <a:rPr lang="en-US" sz="1000" b="0" dirty="0">
                          <a:solidFill>
                            <a:srgbClr val="EC4A27"/>
                          </a:solidFill>
                          <a:latin typeface="+mn-lt"/>
                        </a:rPr>
                        <a:t>/Coaching session notes</a:t>
                      </a:r>
                      <a:r>
                        <a:rPr lang="en-US" sz="1000" b="0" dirty="0">
                          <a:solidFill>
                            <a:schemeClr val="tx1"/>
                          </a:solidFill>
                          <a:latin typeface="+mn-lt"/>
                        </a:rPr>
                        <a:t>. Summarize progress, open items, and performance changes for each initiative. Highlight any metrics showing early success or regression.</a:t>
                      </a: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r h="1024334">
                <a:tc>
                  <a:txBody>
                    <a:bodyPr/>
                    <a:lstStyle/>
                    <a:p>
                      <a:pPr>
                        <a:lnSpc>
                          <a:spcPts val="1500"/>
                        </a:lnSpc>
                        <a:spcAft>
                          <a:spcPts val="200"/>
                        </a:spcAft>
                      </a:pPr>
                      <a:r>
                        <a:rPr lang="en-US" sz="1000" b="0" kern="1200">
                          <a:solidFill>
                            <a:schemeClr val="accent2"/>
                          </a:solidFill>
                          <a:latin typeface="+mj-lt"/>
                          <a:ea typeface="+mn-ea"/>
                          <a:cs typeface="+mn-cs"/>
                        </a:rPr>
                        <a:t>USE CASE 5: </a:t>
                      </a:r>
                      <a:r>
                        <a:rPr lang="en-US" sz="1000" b="0">
                          <a:solidFill>
                            <a:schemeClr val="tx1"/>
                          </a:solidFill>
                          <a:latin typeface="+mj-lt"/>
                        </a:rPr>
                        <a:t>Build a service excellence report for leadership</a:t>
                      </a:r>
                    </a:p>
                  </a:txBody>
                  <a:tcPr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ts val="1500"/>
                        </a:lnSpc>
                        <a:spcAft>
                          <a:spcPts val="200"/>
                        </a:spcAft>
                      </a:pPr>
                      <a:r>
                        <a:rPr lang="en-US" sz="1000" b="0" dirty="0">
                          <a:solidFill>
                            <a:schemeClr val="tx1"/>
                          </a:solidFill>
                          <a:latin typeface="+mj-lt"/>
                        </a:rPr>
                        <a:t>Prompt: </a:t>
                      </a:r>
                      <a:r>
                        <a:rPr lang="en-US" sz="1000" b="0" dirty="0">
                          <a:solidFill>
                            <a:schemeClr val="tx1"/>
                          </a:solidFill>
                          <a:latin typeface="+mn-lt"/>
                        </a:rPr>
                        <a:t>Review </a:t>
                      </a:r>
                      <a:r>
                        <a:rPr lang="en-US" sz="1000" b="0" dirty="0">
                          <a:solidFill>
                            <a:srgbClr val="EC4A27"/>
                          </a:solidFill>
                          <a:latin typeface="+mn-lt"/>
                        </a:rPr>
                        <a:t>/</a:t>
                      </a:r>
                      <a:r>
                        <a:rPr lang="en-US" sz="1000" b="0" kern="1200" dirty="0">
                          <a:solidFill>
                            <a:srgbClr val="EC4A27"/>
                          </a:solidFill>
                          <a:effectLst/>
                          <a:latin typeface="Segoe Sans Display" pitchFamily="2" charset="0"/>
                          <a:ea typeface="+mn-ea"/>
                          <a:cs typeface="+mn-cs"/>
                        </a:rPr>
                        <a:t>Customer feedback data </a:t>
                      </a:r>
                      <a:r>
                        <a:rPr lang="en-US" sz="1000" b="0" dirty="0">
                          <a:solidFill>
                            <a:schemeClr val="tx1"/>
                          </a:solidFill>
                          <a:latin typeface="+mn-lt"/>
                        </a:rPr>
                        <a:t>and </a:t>
                      </a:r>
                      <a:r>
                        <a:rPr lang="en-US" sz="1000" b="0" dirty="0">
                          <a:solidFill>
                            <a:srgbClr val="EC4A27"/>
                          </a:solidFill>
                          <a:latin typeface="+mn-lt"/>
                        </a:rPr>
                        <a:t>/Operational metrics dashboard export</a:t>
                      </a:r>
                      <a:r>
                        <a:rPr lang="en-US" sz="1000" b="0" dirty="0">
                          <a:solidFill>
                            <a:schemeClr val="tx1"/>
                          </a:solidFill>
                          <a:latin typeface="+mn-lt"/>
                        </a:rPr>
                        <a:t>. Draft a leadership ready report outlining overall service health, major risks, performance trends, ongoing improvements, and recommended actions for executive visibility.</a:t>
                      </a:r>
                    </a:p>
                  </a:txBody>
                  <a:tcPr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6580557"/>
                  </a:ext>
                </a:extLst>
              </a:tr>
            </a:tbl>
          </a:graphicData>
        </a:graphic>
      </p:graphicFrame>
      <p:sp>
        <p:nvSpPr>
          <p:cNvPr id="28" name="Rectangle 27">
            <a:hlinkClick r:id="" action="ppaction://noaction"/>
            <a:extLst>
              <a:ext uri="{FF2B5EF4-FFF2-40B4-BE49-F238E27FC236}">
                <a16:creationId xmlns:a16="http://schemas.microsoft.com/office/drawing/2014/main" id="{D3171DF0-1300-2B93-A8C8-29CE266FF6D5}"/>
              </a:ext>
            </a:extLst>
          </p:cNvPr>
          <p:cNvSpPr>
            <a:spLocks/>
          </p:cNvSpPr>
          <p:nvPr/>
        </p:nvSpPr>
        <p:spPr bwMode="auto">
          <a:xfrm>
            <a:off x="5503983" y="9407114"/>
            <a:ext cx="1760414" cy="1384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IN" sz="900" b="0" i="1" u="none" strike="noStrike" kern="1200" cap="none" spc="0" normalizeH="0" baseline="0" noProof="0" dirty="0">
                <a:ln>
                  <a:noFill/>
                </a:ln>
                <a:solidFill>
                  <a:srgbClr val="FFFFFF">
                    <a:lumMod val="50000"/>
                    <a:alpha val="99000"/>
                  </a:srgbClr>
                </a:solidFill>
                <a:effectLst/>
                <a:uLnTx/>
                <a:uFillTx/>
                <a:latin typeface="Segoe Sans Display"/>
                <a:ea typeface="Segoe UI" pitchFamily="34" charset="0"/>
                <a:cs typeface="Segoe UI" pitchFamily="34" charset="0"/>
              </a:rPr>
              <a:t>See file guidance on </a:t>
            </a:r>
            <a:r>
              <a:rPr lang="en-IN" sz="900" i="1" u="sng" dirty="0">
                <a:solidFill>
                  <a:srgbClr val="0078D4">
                    <a:alpha val="99000"/>
                  </a:srgbClr>
                </a:solidFill>
                <a:latin typeface="Segoe Sans Display"/>
                <a:ea typeface="Segoe UI" pitchFamily="34" charset="0"/>
                <a:cs typeface="Segoe UI" pitchFamily="34" charset="0"/>
                <a:hlinkClick r:id="" action="ppaction://noaction">
                  <a:extLst>
                    <a:ext uri="{A12FA001-AC4F-418D-AE19-62706E023703}">
                      <ahyp:hlinkClr xmlns:ahyp="http://schemas.microsoft.com/office/drawing/2018/hyperlinkcolor" val="tx"/>
                    </a:ext>
                  </a:extLst>
                </a:hlinkClick>
              </a:rPr>
              <a:t>page 14</a:t>
            </a:r>
            <a:endParaRPr kumimoji="0" lang="en-US" sz="900" b="0" i="1" u="sng" strike="noStrike" kern="1200" cap="none" spc="0" normalizeH="0" baseline="0" noProof="0" dirty="0">
              <a:ln>
                <a:noFill/>
              </a:ln>
              <a:solidFill>
                <a:srgbClr val="0078D4">
                  <a:alpha val="99000"/>
                </a:srgbClr>
              </a:solidFill>
              <a:effectLst/>
              <a:uLnTx/>
              <a:uFillTx/>
              <a:latin typeface="Segoe Sans Display"/>
              <a:ea typeface="Segoe UI" pitchFamily="34" charset="0"/>
              <a:cs typeface="Segoe UI" pitchFamily="34" charset="0"/>
            </a:endParaRPr>
          </a:p>
        </p:txBody>
      </p:sp>
      <p:sp>
        <p:nvSpPr>
          <p:cNvPr id="12" name="Rectangle: Top Corners Rounded 11">
            <a:extLst>
              <a:ext uri="{FF2B5EF4-FFF2-40B4-BE49-F238E27FC236}">
                <a16:creationId xmlns:a16="http://schemas.microsoft.com/office/drawing/2014/main" id="{0F4C9693-1DB9-2C3C-B433-A26025231EE7}"/>
              </a:ext>
              <a:ext uri="{C183D7F6-B498-43B3-948B-1728B52AA6E4}">
                <adec:decorative xmlns:adec="http://schemas.microsoft.com/office/drawing/2017/decorative" val="1"/>
              </a:ext>
            </a:extLst>
          </p:cNvPr>
          <p:cNvSpPr/>
          <p:nvPr/>
        </p:nvSpPr>
        <p:spPr bwMode="auto">
          <a:xfrm>
            <a:off x="4584319" y="3471712"/>
            <a:ext cx="2613022" cy="401871"/>
          </a:xfrm>
          <a:prstGeom prst="round2SameRect">
            <a:avLst/>
          </a:prstGeom>
          <a:solidFill>
            <a:srgbClr val="FCE7DB"/>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Rectangle: Top Corners Rounded 14">
            <a:extLst>
              <a:ext uri="{FF2B5EF4-FFF2-40B4-BE49-F238E27FC236}">
                <a16:creationId xmlns:a16="http://schemas.microsoft.com/office/drawing/2014/main" id="{3AAD73D9-03B4-0894-B672-9FF20301370E}"/>
              </a:ext>
              <a:ext uri="{C183D7F6-B498-43B3-948B-1728B52AA6E4}">
                <adec:decorative xmlns:adec="http://schemas.microsoft.com/office/drawing/2017/decorative" val="1"/>
              </a:ext>
            </a:extLst>
          </p:cNvPr>
          <p:cNvSpPr/>
          <p:nvPr/>
        </p:nvSpPr>
        <p:spPr bwMode="auto">
          <a:xfrm rot="16200000">
            <a:off x="4052887" y="3284503"/>
            <a:ext cx="286576" cy="776288"/>
          </a:xfrm>
          <a:prstGeom prst="round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2" name="Content Placeholder 2">
            <a:extLst>
              <a:ext uri="{FF2B5EF4-FFF2-40B4-BE49-F238E27FC236}">
                <a16:creationId xmlns:a16="http://schemas.microsoft.com/office/drawing/2014/main" id="{516D0764-5BDF-F85C-042D-864ED0CF7C1F}"/>
              </a:ext>
              <a:ext uri="{C183D7F6-B498-43B3-948B-1728B52AA6E4}">
                <adec:decorative xmlns:adec="http://schemas.microsoft.com/office/drawing/2017/decorative" val="0"/>
              </a:ext>
            </a:extLst>
          </p:cNvPr>
          <p:cNvSpPr txBox="1">
            <a:spLocks/>
          </p:cNvSpPr>
          <p:nvPr/>
        </p:nvSpPr>
        <p:spPr>
          <a:xfrm>
            <a:off x="3911173" y="3588009"/>
            <a:ext cx="535258" cy="169277"/>
          </a:xfrm>
          <a:prstGeom prst="rect">
            <a:avLst/>
          </a:prstGeom>
          <a:noFill/>
        </p:spPr>
        <p:txBody>
          <a:bodyPr wrap="squar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1100" b="0" i="0" u="none" strike="noStrike" kern="100" cap="none" spc="0" normalizeH="0" baseline="0" noProof="0">
                <a:ln>
                  <a:noFill/>
                </a:ln>
                <a:solidFill>
                  <a:srgbClr val="FFFFFF">
                    <a:alpha val="99000"/>
                  </a:srgbClr>
                </a:solidFill>
                <a:effectLst/>
                <a:uLnTx/>
                <a:uFillTx/>
                <a:latin typeface="Segoe Sans Display Semibold"/>
                <a:ea typeface="+mn-ea"/>
                <a:cs typeface="+mn-cs"/>
              </a:rPr>
              <a:t>Legend </a:t>
            </a:r>
          </a:p>
        </p:txBody>
      </p:sp>
      <p:sp>
        <p:nvSpPr>
          <p:cNvPr id="30" name="Rectangle: Rounded Corners 29" descr="Orange text">
            <a:extLst>
              <a:ext uri="{FF2B5EF4-FFF2-40B4-BE49-F238E27FC236}">
                <a16:creationId xmlns:a16="http://schemas.microsoft.com/office/drawing/2014/main" id="{9C412D97-E4A8-8D87-FC40-F8B09E0F98DD}"/>
              </a:ext>
              <a:ext uri="{C183D7F6-B498-43B3-948B-1728B52AA6E4}">
                <adec:decorative xmlns:adec="http://schemas.microsoft.com/office/drawing/2017/decorative" val="0"/>
              </a:ext>
            </a:extLst>
          </p:cNvPr>
          <p:cNvSpPr>
            <a:spLocks/>
          </p:cNvSpPr>
          <p:nvPr/>
        </p:nvSpPr>
        <p:spPr bwMode="auto">
          <a:xfrm>
            <a:off x="4703015" y="3586162"/>
            <a:ext cx="172970" cy="172970"/>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1" name="Content Placeholder 2">
            <a:extLst>
              <a:ext uri="{FF2B5EF4-FFF2-40B4-BE49-F238E27FC236}">
                <a16:creationId xmlns:a16="http://schemas.microsoft.com/office/drawing/2014/main" id="{C015B6ED-32D8-E7EA-6716-04772A727D97}"/>
              </a:ext>
              <a:ext uri="{C183D7F6-B498-43B3-948B-1728B52AA6E4}">
                <adec:decorative xmlns:adec="http://schemas.microsoft.com/office/drawing/2017/decorative" val="0"/>
              </a:ext>
            </a:extLst>
          </p:cNvPr>
          <p:cNvSpPr txBox="1">
            <a:spLocks/>
          </p:cNvSpPr>
          <p:nvPr/>
        </p:nvSpPr>
        <p:spPr>
          <a:xfrm>
            <a:off x="4951289" y="3603397"/>
            <a:ext cx="850682"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EC4A27">
                    <a:alpha val="99000"/>
                  </a:srgbClr>
                </a:solidFill>
                <a:effectLst/>
                <a:uLnTx/>
                <a:uFillTx/>
                <a:latin typeface="Segoe Sans Display"/>
                <a:ea typeface="+mn-ea"/>
                <a:cs typeface="+mn-cs"/>
              </a:rPr>
              <a:t>/Referenced File </a:t>
            </a:r>
          </a:p>
        </p:txBody>
      </p:sp>
      <p:sp>
        <p:nvSpPr>
          <p:cNvPr id="33" name="Rectangle: Rounded Corners 32" descr="Purple text">
            <a:extLst>
              <a:ext uri="{FF2B5EF4-FFF2-40B4-BE49-F238E27FC236}">
                <a16:creationId xmlns:a16="http://schemas.microsoft.com/office/drawing/2014/main" id="{7F85AC89-45D0-0C01-C6E3-9AABF12E40F4}"/>
              </a:ext>
              <a:ext uri="{C183D7F6-B498-43B3-948B-1728B52AA6E4}">
                <adec:decorative xmlns:adec="http://schemas.microsoft.com/office/drawing/2017/decorative" val="0"/>
              </a:ext>
            </a:extLst>
          </p:cNvPr>
          <p:cNvSpPr/>
          <p:nvPr/>
        </p:nvSpPr>
        <p:spPr bwMode="auto">
          <a:xfrm>
            <a:off x="5928378" y="3586162"/>
            <a:ext cx="172970" cy="172970"/>
          </a:xfrm>
          <a:prstGeom prst="round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4" name="Content Placeholder 2">
            <a:extLst>
              <a:ext uri="{FF2B5EF4-FFF2-40B4-BE49-F238E27FC236}">
                <a16:creationId xmlns:a16="http://schemas.microsoft.com/office/drawing/2014/main" id="{9589D03E-3094-06A4-15A5-6DBA9E8AFFAB}"/>
              </a:ext>
              <a:ext uri="{C183D7F6-B498-43B3-948B-1728B52AA6E4}">
                <adec:decorative xmlns:adec="http://schemas.microsoft.com/office/drawing/2017/decorative" val="0"/>
              </a:ext>
            </a:extLst>
          </p:cNvPr>
          <p:cNvSpPr txBox="1">
            <a:spLocks/>
          </p:cNvSpPr>
          <p:nvPr/>
        </p:nvSpPr>
        <p:spPr>
          <a:xfrm>
            <a:off x="6176651" y="3603397"/>
            <a:ext cx="944041"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dirty="0">
                <a:ln>
                  <a:noFill/>
                </a:ln>
                <a:solidFill>
                  <a:srgbClr val="C03BC4">
                    <a:alpha val="99000"/>
                  </a:srgbClr>
                </a:solidFill>
                <a:effectLst/>
                <a:uLnTx/>
                <a:uFillTx/>
                <a:latin typeface="Segoe Sans Display"/>
                <a:ea typeface="+mn-ea"/>
                <a:cs typeface="+mn-cs"/>
              </a:rPr>
              <a:t>[Details you insert]</a:t>
            </a:r>
          </a:p>
        </p:txBody>
      </p:sp>
    </p:spTree>
    <p:extLst>
      <p:ext uri="{BB962C8B-B14F-4D97-AF65-F5344CB8AC3E}">
        <p14:creationId xmlns:p14="http://schemas.microsoft.com/office/powerpoint/2010/main" val="2837965855"/>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65B64D402CB764E9CC233FF31987642" ma:contentTypeVersion="22" ma:contentTypeDescription="Create a new document." ma:contentTypeScope="" ma:versionID="7fccc76ee1dab1efaf365864c20eca90">
  <xsd:schema xmlns:xsd="http://www.w3.org/2001/XMLSchema" xmlns:xs="http://www.w3.org/2001/XMLSchema" xmlns:p="http://schemas.microsoft.com/office/2006/metadata/properties" xmlns:ns1="http://schemas.microsoft.com/sharepoint/v3" xmlns:ns2="00cf0def-a058-47bd-9265-f6d1f111732e" xmlns:ns3="54f626bb-976e-4a25-a89f-d089672a3eb7" targetNamespace="http://schemas.microsoft.com/office/2006/metadata/properties" ma:root="true" ma:fieldsID="0e72f5cb3121eb9eb0dd12dc94081ce1" ns1:_="" ns2:_="" ns3:_="">
    <xsd:import namespace="http://schemas.microsoft.com/sharepoint/v3"/>
    <xsd:import namespace="00cf0def-a058-47bd-9265-f6d1f111732e"/>
    <xsd:import namespace="54f626bb-976e-4a25-a89f-d089672a3e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MediaServiceLocation" minOccurs="0"/>
                <xsd:element ref="ns2:MediaServiceDocTags" minOccurs="0"/>
                <xsd:element ref="ns2:Audience" minOccurs="0"/>
                <xsd:element ref="ns2:m6d15d1a6e5942a28eb1f6522643c4e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cf0def-a058-47bd-9265-f6d1f11173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DocTags" ma:index="26" nillable="true" ma:displayName="MediaServiceDocTags" ma:hidden="true" ma:internalName="MediaServiceDocTags" ma:readOnly="true">
      <xsd:simpleType>
        <xsd:restriction base="dms:Note"/>
      </xsd:simpleType>
    </xsd:element>
    <xsd:element name="Audience" ma:index="27" nillable="true" ma:displayName="Audience" ma:format="Dropdown" ma:internalName="Audience">
      <xsd:simpleType>
        <xsd:restriction base="dms:Text">
          <xsd:maxLength value="255"/>
        </xsd:restriction>
      </xsd:simpleType>
    </xsd:element>
    <xsd:element name="m6d15d1a6e5942a28eb1f6522643c4e1" ma:index="29" nillable="true" ma:taxonomy="true" ma:internalName="m6d15d1a6e5942a28eb1f6522643c4e1" ma:taxonomyFieldName="Asset_x0020_Type" ma:displayName="Asset Type" ma:default="" ma:fieldId="{66d15d1a-6e59-42a2-8eb1-f6522643c4e1}" ma:taxonomyMulti="true" ma:sspId="e385fb40-52d4-4fae-9c5b-3e8ff8a5878e" ma:termSetId="076e976b-31ab-4f71-86b0-4aacfa2b30b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4f626bb-976e-4a25-a89f-d089672a3eb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7600fa0d-e7d3-4e7d-aa6c-9a64a26f4e6d}" ma:internalName="TaxCatchAll" ma:showField="CatchAllData" ma:web="54f626bb-976e-4a25-a89f-d089672a3e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0cf0def-a058-47bd-9265-f6d1f111732e">
      <Terms xmlns="http://schemas.microsoft.com/office/infopath/2007/PartnerControls"/>
    </lcf76f155ced4ddcb4097134ff3c332f>
    <TaxCatchAll xmlns="54f626bb-976e-4a25-a89f-d089672a3eb7" xsi:nil="true"/>
    <Audience xmlns="00cf0def-a058-47bd-9265-f6d1f111732e" xsi:nil="true"/>
    <m6d15d1a6e5942a28eb1f6522643c4e1 xmlns="00cf0def-a058-47bd-9265-f6d1f111732e">
      <Terms xmlns="http://schemas.microsoft.com/office/infopath/2007/PartnerControls"/>
    </m6d15d1a6e5942a28eb1f6522643c4e1>
  </documentManagement>
</p:properties>
</file>

<file path=customXml/itemProps1.xml><?xml version="1.0" encoding="utf-8"?>
<ds:datastoreItem xmlns:ds="http://schemas.openxmlformats.org/officeDocument/2006/customXml" ds:itemID="{266C008F-37DC-457A-833C-D373466886CC}">
  <ds:schemaRefs>
    <ds:schemaRef ds:uri="http://schemas.microsoft.com/sharepoint/v3/contenttype/forms"/>
  </ds:schemaRefs>
</ds:datastoreItem>
</file>

<file path=customXml/itemProps2.xml><?xml version="1.0" encoding="utf-8"?>
<ds:datastoreItem xmlns:ds="http://schemas.openxmlformats.org/officeDocument/2006/customXml" ds:itemID="{849F6CE6-4CE9-4CEC-922E-BBB7ED8DE5F3}">
  <ds:schemaRefs>
    <ds:schemaRef ds:uri="00cf0def-a058-47bd-9265-f6d1f111732e"/>
    <ds:schemaRef ds:uri="54f626bb-976e-4a25-a89f-d089672a3e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B25959C-63D6-4D53-8E13-A92082E580B8}">
  <ds:schemaRefs>
    <ds:schemaRef ds:uri="00cf0def-a058-47bd-9265-f6d1f111732e"/>
    <ds:schemaRef ds:uri="54f626bb-976e-4a25-a89f-d089672a3e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14</Slides>
  <Notes>14</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Microsoft 365 Copilot Template</vt:lpstr>
      <vt:lpstr>Microsoft 365 Copilot Prompt Pack for Customer Service</vt:lpstr>
      <vt:lpstr>Prompt Pack for Customer Service </vt:lpstr>
      <vt:lpstr>Table of Contents</vt:lpstr>
      <vt:lpstr>Best practices when using Microsoft 365 Copilot</vt:lpstr>
      <vt:lpstr>Scenario 1:  Customer Support and Response </vt:lpstr>
      <vt:lpstr>Scenario 2: Quality Assurance and Coaching</vt:lpstr>
      <vt:lpstr>Scenario 3: Escalation Management</vt:lpstr>
      <vt:lpstr>Scenario 4: Staff Planning and Scheduling</vt:lpstr>
      <vt:lpstr>Scenario 5: Review Team Performance and Identify Improvements</vt:lpstr>
      <vt:lpstr>File Guidance &amp; Examples  </vt:lpstr>
      <vt:lpstr>File Guidance   </vt:lpstr>
      <vt:lpstr>File Guidance    </vt:lpstr>
      <vt:lpstr>File Guidance     </vt:lpstr>
      <vt:lpstr>File Guidance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365 Copilot Prompt Pack for Customer Service and Success</dc:title>
  <dc:creator>Anu Domingo</dc:creator>
  <cp:revision>19</cp:revision>
  <dcterms:created xsi:type="dcterms:W3CDTF">2025-02-06T15:46:51Z</dcterms:created>
  <dcterms:modified xsi:type="dcterms:W3CDTF">2026-03-18T19:11:31Z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0x010100A65B64D402CB764E9CC233FF31987642</vt:lpwstr>
  </property>
  <property fmtid="{D5CDD505-2E9C-101B-9397-08002B2CF9AE}" pid="3" name="MediaServiceImageTags">
    <vt:lpwstr/>
  </property>
  <property fmtid="{D5CDD505-2E9C-101B-9397-08002B2CF9AE}" pid="4" name="_dlc_policyId">
    <vt:lpwstr>0x01010070AB3889E58DB141A6E1281B02136174|-369733750</vt:lpwstr>
  </property>
  <property fmtid="{D5CDD505-2E9C-101B-9397-08002B2CF9AE}" pid="5" name="ItemRetentionFormula">
    <vt:lpwstr>&lt;formula id="Microsoft.Office.RecordsManagement.PolicyFeatures.Expiration.Formula.BuiltIn"&gt;&lt;number&gt;30&lt;/number&gt;&lt;property&gt;Modified&lt;/property&gt;&lt;propertyId&gt;28cf69c5-fa48-462a-b5cd-27b6f9d2bd5f&lt;/propertyId&gt;&lt;period&gt;days&lt;/period&gt;&lt;/formula&gt;</vt:lpwstr>
  </property>
  <property fmtid="{D5CDD505-2E9C-101B-9397-08002B2CF9AE}" pid="6" name="Asset_x0020_Type">
    <vt:lpwstr/>
  </property>
  <property fmtid="{D5CDD505-2E9C-101B-9397-08002B2CF9AE}" pid="7" name="Asset Type">
    <vt:lpwstr/>
  </property>
</Properties>
</file>