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715" r:id="rId4"/>
  </p:sldMasterIdLst>
  <p:notesMasterIdLst>
    <p:notesMasterId r:id="rId48"/>
  </p:notesMasterIdLst>
  <p:handoutMasterIdLst>
    <p:handoutMasterId r:id="rId49"/>
  </p:handoutMasterIdLst>
  <p:sldIdLst>
    <p:sldId id="2147483641" r:id="rId5"/>
    <p:sldId id="2147483602" r:id="rId6"/>
    <p:sldId id="2147483598" r:id="rId7"/>
    <p:sldId id="2147483586" r:id="rId8"/>
    <p:sldId id="2147483603" r:id="rId9"/>
    <p:sldId id="1828" r:id="rId10"/>
    <p:sldId id="2147483460" r:id="rId11"/>
    <p:sldId id="2147482445" r:id="rId12"/>
    <p:sldId id="2147482218" r:id="rId13"/>
    <p:sldId id="2147481739" r:id="rId14"/>
    <p:sldId id="10827" r:id="rId15"/>
    <p:sldId id="2147483633" r:id="rId16"/>
    <p:sldId id="2147483550" r:id="rId17"/>
    <p:sldId id="2147483476" r:id="rId18"/>
    <p:sldId id="2147483463" r:id="rId19"/>
    <p:sldId id="2147483465" r:id="rId20"/>
    <p:sldId id="2147483467" r:id="rId21"/>
    <p:sldId id="10830" r:id="rId22"/>
    <p:sldId id="2147483642" r:id="rId23"/>
    <p:sldId id="2147483477" r:id="rId24"/>
    <p:sldId id="2147483464" r:id="rId25"/>
    <p:sldId id="2147482409" r:id="rId26"/>
    <p:sldId id="2147483473" r:id="rId27"/>
    <p:sldId id="2147482440" r:id="rId28"/>
    <p:sldId id="2147482341" r:id="rId29"/>
    <p:sldId id="2147483643" r:id="rId30"/>
    <p:sldId id="2147483539" r:id="rId31"/>
    <p:sldId id="2147483645" r:id="rId32"/>
    <p:sldId id="2147483647" r:id="rId33"/>
    <p:sldId id="258" r:id="rId34"/>
    <p:sldId id="259" r:id="rId35"/>
    <p:sldId id="260" r:id="rId36"/>
    <p:sldId id="261" r:id="rId37"/>
    <p:sldId id="262" r:id="rId38"/>
    <p:sldId id="2147483644" r:id="rId39"/>
    <p:sldId id="2147483604" r:id="rId40"/>
    <p:sldId id="2147483605" r:id="rId41"/>
    <p:sldId id="2147483606" r:id="rId42"/>
    <p:sldId id="2147483607" r:id="rId43"/>
    <p:sldId id="2147483632" r:id="rId44"/>
    <p:sldId id="256" r:id="rId45"/>
    <p:sldId id="257" r:id="rId46"/>
    <p:sldId id="2147482207" r:id="rId47"/>
  </p:sldIdLst>
  <p:sldSz cx="12192000" cy="6858000"/>
  <p:notesSz cx="7104063" cy="10234613"/>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Copilot Prompt-a-thon Prompt Masterclass" id="{47833981-F879-47CD-ABF6-7518506B516B}">
          <p14:sldIdLst>
            <p14:sldId id="2147483641"/>
            <p14:sldId id="2147483602"/>
            <p14:sldId id="2147483598"/>
            <p14:sldId id="2147483586"/>
            <p14:sldId id="2147483603"/>
            <p14:sldId id="1828"/>
            <p14:sldId id="2147483460"/>
            <p14:sldId id="2147482445"/>
            <p14:sldId id="2147482218"/>
            <p14:sldId id="2147481739"/>
            <p14:sldId id="10827"/>
            <p14:sldId id="2147483633"/>
            <p14:sldId id="2147483550"/>
            <p14:sldId id="2147483476"/>
            <p14:sldId id="2147483463"/>
            <p14:sldId id="2147483465"/>
            <p14:sldId id="2147483467"/>
            <p14:sldId id="10830"/>
            <p14:sldId id="2147483642"/>
            <p14:sldId id="2147483477"/>
            <p14:sldId id="2147483464"/>
            <p14:sldId id="2147482409"/>
            <p14:sldId id="2147483473"/>
            <p14:sldId id="2147482440"/>
            <p14:sldId id="2147482341"/>
            <p14:sldId id="2147483643"/>
            <p14:sldId id="2147483539"/>
            <p14:sldId id="2147483645"/>
            <p14:sldId id="2147483647"/>
            <p14:sldId id="258"/>
            <p14:sldId id="259"/>
            <p14:sldId id="260"/>
            <p14:sldId id="261"/>
            <p14:sldId id="262"/>
            <p14:sldId id="2147483644"/>
            <p14:sldId id="2147483604"/>
            <p14:sldId id="2147483605"/>
            <p14:sldId id="2147483606"/>
            <p14:sldId id="2147483607"/>
            <p14:sldId id="2147483632"/>
            <p14:sldId id="256"/>
            <p14:sldId id="257"/>
            <p14:sldId id="214748220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224" userDrawn="1">
          <p15:clr>
            <a:srgbClr val="A4A3A4"/>
          </p15:clr>
        </p15:guide>
        <p15:guide id="2" pos="223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D43406-CA54-AAFE-918E-DE5E08F80856}" name="Iman Boukly" initials="IB" userId="S::imanbo@microsoft.com::ae6a6284-fb04-4a2f-a0e2-33102a430e92" providerId="AD"/>
  <p188:author id="{510D8F14-A022-0A99-8116-51D39974EA9F}" name="Anne Fernando" initials="AF" userId="S::anfern@microsoft.com::c02b9aa4-0131-48a6-ac5f-35d8d38dc7d1" providerId="AD"/>
  <p188:author id="{D874CE8F-2DB7-4419-CD69-CC16B33136B7}" name="Sammy Rasha" initials="SR" userId="S::sammirasha@microsoft.com::971fd198-2898-4d70-a6d4-04149e7b47fd" providerId="AD"/>
  <p188:author id="{7EFDC1A2-D4E9-5EEC-0E11-58891662A5D7}" name="Tyson Dowd" initials="TD" userId="S::tysond@microsoft.com::2aa42857-c745-4b1c-9db4-b6fa53a588a2" providerId="AD"/>
  <p188:author id="{7CAB91B6-B909-1889-6214-B7CD94C77908}" name="Seungjin Ryu" initials="SR" userId="S::seungjinryu@microsoft.com::fb6088ca-a632-4c58-9a66-bd180440ecde" providerId="AD"/>
  <p188:author id="{514745C9-8468-25A6-E629-7E663B165728}" name="Mike Francis" initials="MF" userId="S::mikefra@microsoft.com::58e9079c-77fa-4c82-a899-d325ec6534bb" providerId="AD"/>
  <p188:author id="{9573FBD7-29E2-1587-7F7C-842BB189FDF3}" name="Lee Boruchow" initials="LB" userId="S::leeboru@microsoft.com::43331b23-3412-4975-a07b-d9e80f368966" providerId="AD"/>
  <p188:author id="{C855F6F5-92DE-B6AC-8B29-42A97D472892}" name="Stuart Ridout" initials="SR" userId="S::stridout@microsoft.com::d66a4450-2e6e-4a78-a96c-4ce5612276c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3A00"/>
    <a:srgbClr val="007100"/>
    <a:srgbClr val="912F00"/>
    <a:srgbClr val="005C47"/>
    <a:srgbClr val="FF8C00"/>
    <a:srgbClr val="B4009E"/>
    <a:srgbClr val="00B294"/>
    <a:srgbClr val="008272"/>
    <a:srgbClr val="E25B00"/>
    <a:srgbClr val="0078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5F9D36-0DE6-49E1-B879-71BF22476C15}" v="10" dt="2026-03-26T01:11:08.7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7461" autoAdjust="0"/>
  </p:normalViewPr>
  <p:slideViewPr>
    <p:cSldViewPr snapToGrid="0">
      <p:cViewPr varScale="1">
        <p:scale>
          <a:sx n="108" d="100"/>
          <a:sy n="108" d="100"/>
        </p:scale>
        <p:origin x="594" y="9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guide orient="horz" pos="3224"/>
        <p:guide pos="223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yl Schaal (SYNAXIS CORPORATION)" userId="a951ecaa-969a-4477-a8c9-df0dfa026182" providerId="ADAL" clId="{D0AAE726-D89D-4154-A647-415333C730E1}"/>
    <pc:docChg chg="undo custSel addSld delSld modSld modSection">
      <pc:chgData name="Daryl Schaal (SYNAXIS CORPORATION)" userId="a951ecaa-969a-4477-a8c9-df0dfa026182" providerId="ADAL" clId="{D0AAE726-D89D-4154-A647-415333C730E1}" dt="2026-03-26T01:05:46.403" v="1305" actId="1076"/>
      <pc:docMkLst>
        <pc:docMk/>
      </pc:docMkLst>
      <pc:sldChg chg="addSp delSp modSp mod delAnim modAnim modNotesTx">
        <pc:chgData name="Daryl Schaal (SYNAXIS CORPORATION)" userId="a951ecaa-969a-4477-a8c9-df0dfa026182" providerId="ADAL" clId="{D0AAE726-D89D-4154-A647-415333C730E1}" dt="2026-03-26T00:17:56.827" v="1283" actId="20577"/>
        <pc:sldMkLst>
          <pc:docMk/>
          <pc:sldMk cId="121719138" sldId="259"/>
        </pc:sldMkLst>
        <pc:picChg chg="add mod">
          <ac:chgData name="Daryl Schaal (SYNAXIS CORPORATION)" userId="a951ecaa-969a-4477-a8c9-df0dfa026182" providerId="ADAL" clId="{D0AAE726-D89D-4154-A647-415333C730E1}" dt="2026-03-06T17:46:26.245" v="794" actId="1076"/>
          <ac:picMkLst>
            <pc:docMk/>
            <pc:sldMk cId="121719138" sldId="259"/>
            <ac:picMk id="3" creationId="{ACA39DFE-0252-0154-3C43-431B6954C7ED}"/>
          </ac:picMkLst>
        </pc:picChg>
      </pc:sldChg>
      <pc:sldChg chg="addSp delSp modSp mod addAnim delAnim modAnim">
        <pc:chgData name="Daryl Schaal (SYNAXIS CORPORATION)" userId="a951ecaa-969a-4477-a8c9-df0dfa026182" providerId="ADAL" clId="{D0AAE726-D89D-4154-A647-415333C730E1}" dt="2026-03-26T00:41:12.765" v="1300" actId="1076"/>
        <pc:sldMkLst>
          <pc:docMk/>
          <pc:sldMk cId="1906147927" sldId="262"/>
        </pc:sldMkLst>
        <pc:picChg chg="add del mod">
          <ac:chgData name="Daryl Schaal (SYNAXIS CORPORATION)" userId="a951ecaa-969a-4477-a8c9-df0dfa026182" providerId="ADAL" clId="{D0AAE726-D89D-4154-A647-415333C730E1}" dt="2026-03-26T00:36:50.146" v="1297" actId="478"/>
          <ac:picMkLst>
            <pc:docMk/>
            <pc:sldMk cId="1906147927" sldId="262"/>
            <ac:picMk id="2" creationId="{534B8B58-8082-127D-C93D-7745641747F7}"/>
          </ac:picMkLst>
        </pc:picChg>
        <pc:picChg chg="add mod">
          <ac:chgData name="Daryl Schaal (SYNAXIS CORPORATION)" userId="a951ecaa-969a-4477-a8c9-df0dfa026182" providerId="ADAL" clId="{D0AAE726-D89D-4154-A647-415333C730E1}" dt="2026-03-26T00:41:12.765" v="1300" actId="1076"/>
          <ac:picMkLst>
            <pc:docMk/>
            <pc:sldMk cId="1906147927" sldId="262"/>
            <ac:picMk id="3" creationId="{626BC338-7131-1C99-3816-4A960AC3F5DD}"/>
          </ac:picMkLst>
        </pc:picChg>
      </pc:sldChg>
      <pc:sldChg chg="modSp mod modNotesTx">
        <pc:chgData name="Daryl Schaal (SYNAXIS CORPORATION)" userId="a951ecaa-969a-4477-a8c9-df0dfa026182" providerId="ADAL" clId="{D0AAE726-D89D-4154-A647-415333C730E1}" dt="2026-03-05T20:04:51.504" v="160" actId="20577"/>
        <pc:sldMkLst>
          <pc:docMk/>
          <pc:sldMk cId="2439327587" sldId="1828"/>
        </pc:sldMkLst>
        <pc:spChg chg="mod">
          <ac:chgData name="Daryl Schaal (SYNAXIS CORPORATION)" userId="a951ecaa-969a-4477-a8c9-df0dfa026182" providerId="ADAL" clId="{D0AAE726-D89D-4154-A647-415333C730E1}" dt="2026-03-05T20:02:19.712" v="27" actId="20577"/>
          <ac:spMkLst>
            <pc:docMk/>
            <pc:sldMk cId="2439327587" sldId="1828"/>
            <ac:spMk id="3" creationId="{9D35E907-5116-E01A-B444-47E8B384375C}"/>
          </ac:spMkLst>
        </pc:spChg>
      </pc:sldChg>
      <pc:sldChg chg="modSp mod modNotesTx">
        <pc:chgData name="Daryl Schaal (SYNAXIS CORPORATION)" userId="a951ecaa-969a-4477-a8c9-df0dfa026182" providerId="ADAL" clId="{D0AAE726-D89D-4154-A647-415333C730E1}" dt="2026-03-25T23:55:00.929" v="928" actId="20577"/>
        <pc:sldMkLst>
          <pc:docMk/>
          <pc:sldMk cId="551609312" sldId="10827"/>
        </pc:sldMkLst>
        <pc:spChg chg="mod">
          <ac:chgData name="Daryl Schaal (SYNAXIS CORPORATION)" userId="a951ecaa-969a-4477-a8c9-df0dfa026182" providerId="ADAL" clId="{D0AAE726-D89D-4154-A647-415333C730E1}" dt="2026-03-25T23:54:28.604" v="879" actId="20577"/>
          <ac:spMkLst>
            <pc:docMk/>
            <pc:sldMk cId="551609312" sldId="10827"/>
            <ac:spMk id="3" creationId="{00000000-0000-0000-0000-000000000000}"/>
          </ac:spMkLst>
        </pc:spChg>
      </pc:sldChg>
      <pc:sldChg chg="modSp mod">
        <pc:chgData name="Daryl Schaal (SYNAXIS CORPORATION)" userId="a951ecaa-969a-4477-a8c9-df0dfa026182" providerId="ADAL" clId="{D0AAE726-D89D-4154-A647-415333C730E1}" dt="2026-03-06T01:05:45.465" v="673"/>
        <pc:sldMkLst>
          <pc:docMk/>
          <pc:sldMk cId="2976882999" sldId="10830"/>
        </pc:sldMkLst>
        <pc:spChg chg="mod">
          <ac:chgData name="Daryl Schaal (SYNAXIS CORPORATION)" userId="a951ecaa-969a-4477-a8c9-df0dfa026182" providerId="ADAL" clId="{D0AAE726-D89D-4154-A647-415333C730E1}" dt="2026-03-06T01:05:45.465" v="673"/>
          <ac:spMkLst>
            <pc:docMk/>
            <pc:sldMk cId="2976882999" sldId="10830"/>
            <ac:spMk id="3" creationId="{00000000-0000-0000-0000-000000000000}"/>
          </ac:spMkLst>
        </pc:spChg>
      </pc:sldChg>
      <pc:sldChg chg="modNotesTx">
        <pc:chgData name="Daryl Schaal (SYNAXIS CORPORATION)" userId="a951ecaa-969a-4477-a8c9-df0dfa026182" providerId="ADAL" clId="{D0AAE726-D89D-4154-A647-415333C730E1}" dt="2026-03-26T00:13:45.940" v="1282" actId="20577"/>
        <pc:sldMkLst>
          <pc:docMk/>
          <pc:sldMk cId="2030456317" sldId="2147482218"/>
        </pc:sldMkLst>
      </pc:sldChg>
      <pc:sldChg chg="modSp mod">
        <pc:chgData name="Daryl Schaal (SYNAXIS CORPORATION)" userId="a951ecaa-969a-4477-a8c9-df0dfa026182" providerId="ADAL" clId="{D0AAE726-D89D-4154-A647-415333C730E1}" dt="2026-03-26T00:01:49.800" v="933" actId="6549"/>
        <pc:sldMkLst>
          <pc:docMk/>
          <pc:sldMk cId="2143771917" sldId="2147483465"/>
        </pc:sldMkLst>
        <pc:spChg chg="mod">
          <ac:chgData name="Daryl Schaal (SYNAXIS CORPORATION)" userId="a951ecaa-969a-4477-a8c9-df0dfa026182" providerId="ADAL" clId="{D0AAE726-D89D-4154-A647-415333C730E1}" dt="2026-03-26T00:01:49.800" v="933" actId="6549"/>
          <ac:spMkLst>
            <pc:docMk/>
            <pc:sldMk cId="2143771917" sldId="2147483465"/>
            <ac:spMk id="3" creationId="{00000000-0000-0000-0000-000000000000}"/>
          </ac:spMkLst>
        </pc:spChg>
      </pc:sldChg>
      <pc:sldChg chg="addSp delSp modSp mod delAnim modAnim modNotesTx">
        <pc:chgData name="Daryl Schaal (SYNAXIS CORPORATION)" userId="a951ecaa-969a-4477-a8c9-df0dfa026182" providerId="ADAL" clId="{D0AAE726-D89D-4154-A647-415333C730E1}" dt="2026-03-26T00:01:58.304" v="934" actId="6549"/>
        <pc:sldMkLst>
          <pc:docMk/>
          <pc:sldMk cId="382377623" sldId="2147483467"/>
        </pc:sldMkLst>
        <pc:picChg chg="add mod">
          <ac:chgData name="Daryl Schaal (SYNAXIS CORPORATION)" userId="a951ecaa-969a-4477-a8c9-df0dfa026182" providerId="ADAL" clId="{D0AAE726-D89D-4154-A647-415333C730E1}" dt="2026-03-06T00:43:39.699" v="649" actId="1076"/>
          <ac:picMkLst>
            <pc:docMk/>
            <pc:sldMk cId="382377623" sldId="2147483467"/>
            <ac:picMk id="4" creationId="{C81D72D0-8363-7D7B-BC12-BD1B2FC4A460}"/>
          </ac:picMkLst>
        </pc:picChg>
      </pc:sldChg>
      <pc:sldChg chg="addSp delSp modSp mod delAnim modAnim modNotesTx">
        <pc:chgData name="Daryl Schaal (SYNAXIS CORPORATION)" userId="a951ecaa-969a-4477-a8c9-df0dfa026182" providerId="ADAL" clId="{D0AAE726-D89D-4154-A647-415333C730E1}" dt="2026-03-06T01:41:10.557" v="783" actId="1076"/>
        <pc:sldMkLst>
          <pc:docMk/>
          <pc:sldMk cId="556250973" sldId="2147483473"/>
        </pc:sldMkLst>
        <pc:picChg chg="add mod">
          <ac:chgData name="Daryl Schaal (SYNAXIS CORPORATION)" userId="a951ecaa-969a-4477-a8c9-df0dfa026182" providerId="ADAL" clId="{D0AAE726-D89D-4154-A647-415333C730E1}" dt="2026-03-06T01:41:10.557" v="783" actId="1076"/>
          <ac:picMkLst>
            <pc:docMk/>
            <pc:sldMk cId="556250973" sldId="2147483473"/>
            <ac:picMk id="2" creationId="{AD3A0343-5F45-91B5-5604-E0B0F2D099C6}"/>
          </ac:picMkLst>
        </pc:picChg>
      </pc:sldChg>
      <pc:sldChg chg="addSp delSp modSp mod">
        <pc:chgData name="Daryl Schaal (SYNAXIS CORPORATION)" userId="a951ecaa-969a-4477-a8c9-df0dfa026182" providerId="ADAL" clId="{D0AAE726-D89D-4154-A647-415333C730E1}" dt="2026-03-25T23:56:49.790" v="932"/>
        <pc:sldMkLst>
          <pc:docMk/>
          <pc:sldMk cId="2253734329" sldId="2147483550"/>
        </pc:sldMkLst>
        <pc:spChg chg="add mod">
          <ac:chgData name="Daryl Schaal (SYNAXIS CORPORATION)" userId="a951ecaa-969a-4477-a8c9-df0dfa026182" providerId="ADAL" clId="{D0AAE726-D89D-4154-A647-415333C730E1}" dt="2026-03-25T23:56:49.790" v="932"/>
          <ac:spMkLst>
            <pc:docMk/>
            <pc:sldMk cId="2253734329" sldId="2147483550"/>
            <ac:spMk id="3" creationId="{68A99499-083A-1DF7-C468-AD9E4CD77098}"/>
          </ac:spMkLst>
        </pc:spChg>
        <pc:spChg chg="del mod">
          <ac:chgData name="Daryl Schaal (SYNAXIS CORPORATION)" userId="a951ecaa-969a-4477-a8c9-df0dfa026182" providerId="ADAL" clId="{D0AAE726-D89D-4154-A647-415333C730E1}" dt="2026-03-25T23:56:48.636" v="931" actId="478"/>
          <ac:spMkLst>
            <pc:docMk/>
            <pc:sldMk cId="2253734329" sldId="2147483550"/>
            <ac:spMk id="34" creationId="{1AFDB5BB-0218-6E52-60C8-C4C58C548506}"/>
          </ac:spMkLst>
        </pc:spChg>
      </pc:sldChg>
      <pc:sldChg chg="addSp delSp modSp add del mod delAnim modAnim modNotesTx">
        <pc:chgData name="Daryl Schaal (SYNAXIS CORPORATION)" userId="a951ecaa-969a-4477-a8c9-df0dfa026182" providerId="ADAL" clId="{D0AAE726-D89D-4154-A647-415333C730E1}" dt="2026-03-26T01:05:46.403" v="1305" actId="1076"/>
        <pc:sldMkLst>
          <pc:docMk/>
          <pc:sldMk cId="681126497" sldId="2147483633"/>
        </pc:sldMkLst>
        <pc:picChg chg="add del mod">
          <ac:chgData name="Daryl Schaal (SYNAXIS CORPORATION)" userId="a951ecaa-969a-4477-a8c9-df0dfa026182" providerId="ADAL" clId="{D0AAE726-D89D-4154-A647-415333C730E1}" dt="2026-03-26T01:02:53.563" v="1301" actId="478"/>
          <ac:picMkLst>
            <pc:docMk/>
            <pc:sldMk cId="681126497" sldId="2147483633"/>
            <ac:picMk id="2" creationId="{2114308E-0230-6702-CADE-AC355B0A4D6D}"/>
          </ac:picMkLst>
        </pc:picChg>
        <pc:picChg chg="add mod">
          <ac:chgData name="Daryl Schaal (SYNAXIS CORPORATION)" userId="a951ecaa-969a-4477-a8c9-df0dfa026182" providerId="ADAL" clId="{D0AAE726-D89D-4154-A647-415333C730E1}" dt="2026-03-26T01:05:46.403" v="1305" actId="1076"/>
          <ac:picMkLst>
            <pc:docMk/>
            <pc:sldMk cId="681126497" sldId="2147483633"/>
            <ac:picMk id="3" creationId="{A1FE3170-D635-A081-D6AF-995CF179C969}"/>
          </ac:picMkLst>
        </pc:picChg>
      </pc:sldChg>
      <pc:sldChg chg="modSp mod">
        <pc:chgData name="Daryl Schaal (SYNAXIS CORPORATION)" userId="a951ecaa-969a-4477-a8c9-df0dfa026182" providerId="ADAL" clId="{D0AAE726-D89D-4154-A647-415333C730E1}" dt="2026-03-26T00:07:08.257" v="1009" actId="20577"/>
        <pc:sldMkLst>
          <pc:docMk/>
          <pc:sldMk cId="4290308671" sldId="2147483641"/>
        </pc:sldMkLst>
        <pc:spChg chg="mod">
          <ac:chgData name="Daryl Schaal (SYNAXIS CORPORATION)" userId="a951ecaa-969a-4477-a8c9-df0dfa026182" providerId="ADAL" clId="{D0AAE726-D89D-4154-A647-415333C730E1}" dt="2026-03-26T00:07:08.257" v="1009" actId="20577"/>
          <ac:spMkLst>
            <pc:docMk/>
            <pc:sldMk cId="4290308671" sldId="2147483641"/>
            <ac:spMk id="5" creationId="{4C477C08-2A4B-311A-5903-253423B03022}"/>
          </ac:spMkLst>
        </pc:spChg>
      </pc:sldChg>
      <pc:sldChg chg="addSp delSp modSp mod delAnim modAnim modNotesTx">
        <pc:chgData name="Daryl Schaal (SYNAXIS CORPORATION)" userId="a951ecaa-969a-4477-a8c9-df0dfa026182" providerId="ADAL" clId="{D0AAE726-D89D-4154-A647-415333C730E1}" dt="2026-03-06T01:16:39.880" v="756" actId="1076"/>
        <pc:sldMkLst>
          <pc:docMk/>
          <pc:sldMk cId="3710734063" sldId="2147483642"/>
        </pc:sldMkLst>
        <pc:picChg chg="add mod">
          <ac:chgData name="Daryl Schaal (SYNAXIS CORPORATION)" userId="a951ecaa-969a-4477-a8c9-df0dfa026182" providerId="ADAL" clId="{D0AAE726-D89D-4154-A647-415333C730E1}" dt="2026-03-06T01:16:39.880" v="756" actId="1076"/>
          <ac:picMkLst>
            <pc:docMk/>
            <pc:sldMk cId="3710734063" sldId="2147483642"/>
            <ac:picMk id="5" creationId="{1D42BB38-8D38-899B-A269-DFB631DF5910}"/>
          </ac:picMkLst>
        </pc:picChg>
      </pc:sldChg>
      <pc:sldChg chg="addSp delSp modSp mod delAnim modAnim">
        <pc:chgData name="Daryl Schaal (SYNAXIS CORPORATION)" userId="a951ecaa-969a-4477-a8c9-df0dfa026182" providerId="ADAL" clId="{D0AAE726-D89D-4154-A647-415333C730E1}" dt="2026-03-06T14:53:58.320" v="787" actId="1076"/>
        <pc:sldMkLst>
          <pc:docMk/>
          <pc:sldMk cId="3198018664" sldId="2147483643"/>
        </pc:sldMkLst>
        <pc:picChg chg="add mod">
          <ac:chgData name="Daryl Schaal (SYNAXIS CORPORATION)" userId="a951ecaa-969a-4477-a8c9-df0dfa026182" providerId="ADAL" clId="{D0AAE726-D89D-4154-A647-415333C730E1}" dt="2026-03-06T14:53:58.320" v="787" actId="1076"/>
          <ac:picMkLst>
            <pc:docMk/>
            <pc:sldMk cId="3198018664" sldId="2147483643"/>
            <ac:picMk id="3" creationId="{642897D9-0646-9486-7FF7-2497164BE293}"/>
          </ac:picMkLst>
        </pc:picChg>
      </pc:sldChg>
      <pc:sldMasterChg chg="addSldLayout delSldLayout">
        <pc:chgData name="Daryl Schaal (SYNAXIS CORPORATION)" userId="a951ecaa-969a-4477-a8c9-df0dfa026182" providerId="ADAL" clId="{D0AAE726-D89D-4154-A647-415333C730E1}" dt="2026-03-05T20:12:32.736" v="162" actId="47"/>
        <pc:sldMasterMkLst>
          <pc:docMk/>
          <pc:sldMasterMk cId="687996619" sldId="2147485715"/>
        </pc:sldMasterMkLst>
        <pc:sldLayoutChg chg="add del">
          <pc:chgData name="Daryl Schaal (SYNAXIS CORPORATION)" userId="a951ecaa-969a-4477-a8c9-df0dfa026182" providerId="ADAL" clId="{D0AAE726-D89D-4154-A647-415333C730E1}" dt="2026-03-05T20:12:32.736" v="162" actId="47"/>
          <pc:sldLayoutMkLst>
            <pc:docMk/>
            <pc:sldMasterMk cId="687996619" sldId="2147485715"/>
            <pc:sldLayoutMk cId="1794503961" sldId="214748598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2955"/>
            <a:ext cx="3078427" cy="511731"/>
          </a:xfrm>
          <a:prstGeom prst="rect">
            <a:avLst/>
          </a:prstGeom>
        </p:spPr>
        <p:txBody>
          <a:bodyPr vert="horz" lIns="99075" tIns="49538" rIns="99075" bIns="49538" rtlCol="0"/>
          <a:lstStyle>
            <a:lvl1pPr algn="l">
              <a:defRPr sz="1300"/>
            </a:lvl1pPr>
          </a:lstStyle>
          <a:p>
            <a:endParaRPr lang="en-US">
              <a:latin typeface="Segoe UI" pitchFamily="34" charset="0"/>
            </a:endParaRPr>
          </a:p>
        </p:txBody>
      </p:sp>
      <p:sp>
        <p:nvSpPr>
          <p:cNvPr id="7" name="Date Placeholder 6"/>
          <p:cNvSpPr>
            <a:spLocks noGrp="1"/>
          </p:cNvSpPr>
          <p:nvPr>
            <p:ph type="dt" sz="quarter" idx="1"/>
          </p:nvPr>
        </p:nvSpPr>
        <p:spPr>
          <a:xfrm>
            <a:off x="4023992" y="0"/>
            <a:ext cx="3078427" cy="511731"/>
          </a:xfrm>
          <a:prstGeom prst="rect">
            <a:avLst/>
          </a:prstGeom>
        </p:spPr>
        <p:txBody>
          <a:bodyPr vert="horz" lIns="99075" tIns="49538" rIns="99075" bIns="49538" rtlCol="0"/>
          <a:lstStyle>
            <a:lvl1pPr algn="r">
              <a:defRPr sz="1300"/>
            </a:lvl1pPr>
          </a:lstStyle>
          <a:p>
            <a:fld id="{460F9EC6-89FF-47E1-8594-1A32E3B45134}" type="datetime8">
              <a:rPr lang="en-US" smtClean="0">
                <a:latin typeface="Segoe UI" pitchFamily="34" charset="0"/>
              </a:rPr>
              <a:t>3/25/2026 8:06 PM</a:t>
            </a:fld>
            <a:endParaRPr lang="en-US">
              <a:latin typeface="Segoe UI" pitchFamily="34" charset="0"/>
            </a:endParaRPr>
          </a:p>
        </p:txBody>
      </p:sp>
      <p:sp>
        <p:nvSpPr>
          <p:cNvPr id="8" name="Footer Placeholder 7"/>
          <p:cNvSpPr>
            <a:spLocks noGrp="1"/>
          </p:cNvSpPr>
          <p:nvPr>
            <p:ph type="ftr" sz="quarter" idx="2"/>
          </p:nvPr>
        </p:nvSpPr>
        <p:spPr>
          <a:xfrm>
            <a:off x="0" y="9721106"/>
            <a:ext cx="6002933" cy="372084"/>
          </a:xfrm>
          <a:prstGeom prst="rect">
            <a:avLst/>
          </a:prstGeom>
        </p:spPr>
        <p:txBody>
          <a:bodyPr vert="horz" lIns="99075" tIns="49538" rIns="99075" bIns="49538" rtlCol="0" anchor="b"/>
          <a:lstStyle>
            <a:lvl1pPr algn="l">
              <a:defRPr sz="1300"/>
            </a:lvl1pPr>
          </a:lstStyle>
          <a:p>
            <a:pPr marL="431735" defTabSz="99042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91093" y="9721106"/>
            <a:ext cx="1111326" cy="511731"/>
          </a:xfrm>
          <a:prstGeom prst="rect">
            <a:avLst/>
          </a:prstGeom>
        </p:spPr>
        <p:txBody>
          <a:bodyPr vert="horz" lIns="99075" tIns="49538" rIns="99075" bIns="49538" rtlCol="0" anchor="b"/>
          <a:lstStyle>
            <a:lvl1pPr algn="r">
              <a:defRPr sz="13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9075" tIns="49538" rIns="99075" bIns="49538" rtlCol="0" anchor="ctr"/>
          <a:lstStyle/>
          <a:p>
            <a:endParaRPr lang="en-US"/>
          </a:p>
        </p:txBody>
      </p:sp>
      <p:sp>
        <p:nvSpPr>
          <p:cNvPr id="10" name="Footer Placeholder 9"/>
          <p:cNvSpPr>
            <a:spLocks noGrp="1"/>
          </p:cNvSpPr>
          <p:nvPr>
            <p:ph type="ftr" sz="quarter" idx="4"/>
          </p:nvPr>
        </p:nvSpPr>
        <p:spPr>
          <a:xfrm>
            <a:off x="0" y="9722882"/>
            <a:ext cx="6133174" cy="398420"/>
          </a:xfrm>
          <a:prstGeom prst="rect">
            <a:avLst/>
          </a:prstGeom>
        </p:spPr>
        <p:txBody>
          <a:bodyPr vert="horz" lIns="99075" tIns="49538" rIns="99075" bIns="49538" rtlCol="0" anchor="b"/>
          <a:lstStyle>
            <a:lvl1pPr marL="619220" indent="0" algn="l">
              <a:defRPr sz="1300"/>
            </a:lvl1p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atin typeface="Segoe UI" pitchFamily="34" charset="0"/>
              </a:defRPr>
            </a:lvl1pPr>
          </a:lstStyle>
          <a:p>
            <a:fld id="{386CE63F-9E7F-4C04-9D0D-FCA25A8E9E86}" type="datetime8">
              <a:rPr lang="en-US" smtClean="0"/>
              <a:t>3/25/2026 8:06 PM</a:t>
            </a:fld>
            <a:endParaRPr lang="en-US"/>
          </a:p>
        </p:txBody>
      </p:sp>
      <p:sp>
        <p:nvSpPr>
          <p:cNvPr id="12" name="Notes Placeholder 11"/>
          <p:cNvSpPr>
            <a:spLocks noGrp="1"/>
          </p:cNvSpPr>
          <p:nvPr>
            <p:ph type="body" sz="quarter" idx="3"/>
          </p:nvPr>
        </p:nvSpPr>
        <p:spPr>
          <a:xfrm>
            <a:off x="710407" y="4861441"/>
            <a:ext cx="5683250" cy="4605576"/>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121334" y="9721106"/>
            <a:ext cx="981085" cy="511731"/>
          </a:xfrm>
          <a:prstGeom prst="rect">
            <a:avLst/>
          </a:prstGeom>
        </p:spPr>
        <p:txBody>
          <a:bodyPr vert="horz" lIns="99075" tIns="49538" rIns="99075" bIns="49538" rtlCol="0" anchor="b"/>
          <a:lstStyle>
            <a:lvl1pPr algn="r">
              <a:defRPr sz="13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techcommunity.microsoft.com/blog/Microsoft365CopilotBlog/what%E2%80%99s-new-in-microsoft-365-copilot--february-2026/4496489"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techcommunity.microsoft.com/blog/microsoft365copilotblog/what%E2%80%99s-new-in-microsoft-365-copilot--january-2026/4488916"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24700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br>
              <a:rPr lang="en-US" sz="2000">
                <a:latin typeface="Segoe UI" panose="020B0502040204020203" pitchFamily="34" charset="0"/>
                <a:ea typeface="Times New Roman" panose="02020603050405020304" pitchFamily="18" charset="0"/>
                <a:cs typeface="Segoe UI" panose="020B0502040204020203" pitchFamily="34" charset="0"/>
              </a:rPr>
            </a:br>
            <a:endParaRPr lang="en-US" sz="2000">
              <a:latin typeface="Segoe UI" panose="020B0502040204020203" pitchFamily="34" charset="0"/>
              <a:ea typeface="Calibri" panose="020F0502020204030204" pitchFamily="34" charset="0"/>
              <a:cs typeface="Arial" panose="020B0604020202020204" pitchFamily="34" charset="0"/>
            </a:endParaRPr>
          </a:p>
          <a:p>
            <a:pPr algn="l" rtl="0" fontAlgn="base"/>
            <a:endParaRPr lang="en-US" sz="2000">
              <a:solidFill>
                <a:srgbClr val="0078D4"/>
              </a:solidFill>
              <a:latin typeface="Segoe UI" panose="020B0502040204020203" pitchFamily="34" charset="0"/>
            </a:endParaRPr>
          </a:p>
          <a:p>
            <a:pPr algn="l" rtl="0" fontAlgn="base"/>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defTabSz="990752">
              <a:defRPr/>
            </a:pPr>
            <a:fld id="{53501081-E19D-419D-B0AB-F3E631795016}" type="slidenum">
              <a:rPr lang="en-US">
                <a:solidFill>
                  <a:prstClr val="black"/>
                </a:solidFill>
                <a:latin typeface="Aptos" panose="02110004020202020204"/>
              </a:rPr>
              <a:pPr defTabSz="990752">
                <a:defRPr/>
              </a:pPr>
              <a:t>10</a:t>
            </a:fld>
            <a:endParaRPr lang="en-US">
              <a:solidFill>
                <a:prstClr val="black"/>
              </a:solidFill>
              <a:latin typeface="Aptos" panose="02110004020202020204"/>
            </a:endParaRPr>
          </a:p>
        </p:txBody>
      </p:sp>
    </p:spTree>
    <p:extLst>
      <p:ext uri="{BB962C8B-B14F-4D97-AF65-F5344CB8AC3E}">
        <p14:creationId xmlns:p14="http://schemas.microsoft.com/office/powerpoint/2010/main" val="1683970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17">
              <a:spcAft>
                <a:spcPts val="361"/>
              </a:spcAft>
              <a:defRPr/>
            </a:pPr>
            <a:r>
              <a:rPr lang="en-US" b="0" i="0" dirty="0">
                <a:solidFill>
                  <a:srgbClr val="1E1E1E"/>
                </a:solidFill>
                <a:effectLst/>
                <a:latin typeface="Segoe UI" panose="020B0502040204020203" pitchFamily="34" charset="0"/>
              </a:rPr>
              <a:t>The first best practice is related to all the points we touched on earlier – try to include as much detail as you can </a:t>
            </a:r>
          </a:p>
          <a:p>
            <a:pPr defTabSz="990717">
              <a:spcAft>
                <a:spcPts val="361"/>
              </a:spcAft>
              <a:defRPr/>
            </a:pPr>
            <a:r>
              <a:rPr lang="en-US" b="0" i="0" dirty="0">
                <a:solidFill>
                  <a:srgbClr val="1E1E1E"/>
                </a:solidFill>
                <a:effectLst/>
                <a:latin typeface="Segoe UI" panose="020B0502040204020203" pitchFamily="34" charset="0"/>
              </a:rPr>
              <a:t>explain how Copilot should respond to fulfill your request, and any specific information source Copilot should use (such as a file or email messages). </a:t>
            </a:r>
          </a:p>
          <a:p>
            <a:pPr defTabSz="990717">
              <a:spcAft>
                <a:spcPts val="361"/>
              </a:spcAft>
              <a:defRPr/>
            </a:pPr>
            <a:endParaRPr lang="en-US" b="0" i="0" dirty="0">
              <a:solidFill>
                <a:srgbClr val="1E1E1E"/>
              </a:solidFill>
              <a:effectLst/>
              <a:latin typeface="Segoe UI" panose="020B0502040204020203" pitchFamily="34" charset="0"/>
            </a:endParaRPr>
          </a:p>
          <a:p>
            <a:pPr defTabSz="990717">
              <a:spcAft>
                <a:spcPts val="361"/>
              </a:spcAft>
              <a:defRPr/>
            </a:pPr>
            <a:r>
              <a:rPr lang="en-US" b="0" i="0" dirty="0">
                <a:solidFill>
                  <a:srgbClr val="1E1E1E"/>
                </a:solidFill>
                <a:effectLst/>
                <a:latin typeface="Segoe UI" panose="020B0502040204020203" pitchFamily="34" charset="0"/>
              </a:rPr>
              <a:t>Here’s two sample prompts for Word </a:t>
            </a:r>
          </a:p>
          <a:p>
            <a:pPr defTabSz="990717">
              <a:spcAft>
                <a:spcPts val="361"/>
              </a:spcAft>
              <a:defRPr/>
            </a:pPr>
            <a:r>
              <a:rPr lang="en-US" b="0" i="0" dirty="0">
                <a:solidFill>
                  <a:srgbClr val="1E1E1E"/>
                </a:solidFill>
                <a:effectLst/>
                <a:latin typeface="Segoe UI" panose="020B0502040204020203" pitchFamily="34" charset="0"/>
              </a:rPr>
              <a:t>You can see the first prompt is pretty concise, it only has a job title</a:t>
            </a:r>
          </a:p>
          <a:p>
            <a:pPr defTabSz="990717">
              <a:spcAft>
                <a:spcPts val="361"/>
              </a:spcAft>
              <a:defRPr/>
            </a:pPr>
            <a:r>
              <a:rPr lang="en-US" b="0" i="0" dirty="0">
                <a:solidFill>
                  <a:srgbClr val="1E1E1E"/>
                </a:solidFill>
                <a:effectLst/>
                <a:latin typeface="Segoe UI" panose="020B0502040204020203" pitchFamily="34" charset="0"/>
              </a:rPr>
              <a:t>And then we have the 2</a:t>
            </a:r>
            <a:r>
              <a:rPr lang="en-US" b="0" i="0" baseline="30000" dirty="0">
                <a:solidFill>
                  <a:srgbClr val="1E1E1E"/>
                </a:solidFill>
                <a:effectLst/>
                <a:latin typeface="Segoe UI" panose="020B0502040204020203" pitchFamily="34" charset="0"/>
              </a:rPr>
              <a:t>nd</a:t>
            </a:r>
            <a:r>
              <a:rPr lang="en-US" b="0" i="0" dirty="0">
                <a:solidFill>
                  <a:srgbClr val="1E1E1E"/>
                </a:solidFill>
                <a:effectLst/>
                <a:latin typeface="Segoe UI" panose="020B0502040204020203" pitchFamily="34" charset="0"/>
              </a:rPr>
              <a:t> prompt, which gives a lot more details </a:t>
            </a:r>
          </a:p>
          <a:p>
            <a:pPr defTabSz="990717">
              <a:spcAft>
                <a:spcPts val="361"/>
              </a:spcAft>
              <a:defRPr/>
            </a:pPr>
            <a:r>
              <a:rPr lang="en-US" b="0" i="0" dirty="0">
                <a:solidFill>
                  <a:srgbClr val="1E1E1E"/>
                </a:solidFill>
                <a:effectLst/>
                <a:latin typeface="Segoe UI" panose="020B0502040204020203" pitchFamily="34" charset="0"/>
              </a:rPr>
              <a:t>There are more details about the role and resources to use.</a:t>
            </a:r>
          </a:p>
          <a:p>
            <a:pPr defTabSz="990717">
              <a:spcAft>
                <a:spcPts val="361"/>
              </a:spcAft>
              <a:defRPr/>
            </a:pPr>
            <a:r>
              <a:rPr lang="en-US" b="0" i="0" dirty="0">
                <a:solidFill>
                  <a:srgbClr val="1E1E1E"/>
                </a:solidFill>
                <a:effectLst/>
                <a:latin typeface="Segoe UI" panose="020B0502040204020203" pitchFamily="34" charset="0"/>
              </a:rPr>
              <a:t>But there’s more! Expectations are defined in orange, to include length and specific content.</a:t>
            </a:r>
          </a:p>
          <a:p>
            <a:endParaRPr lang="en-US" dirty="0"/>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11" name="Date Placeholder 10"/>
          <p:cNvSpPr>
            <a:spLocks noGrp="1"/>
          </p:cNvSpPr>
          <p:nvPr>
            <p:ph type="dt" idx="14"/>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DFBCFFA-9B06-4A63-A22F-3E29B68646D7}"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3/25/2026 8:06 PM</a:t>
            </a:fld>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marL="619220" marR="0" lvl="0" indent="0" algn="l" defTabSz="990426"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35194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r>
              <a:rPr lang="en-US" sz="900" b="0" i="1" dirty="0">
                <a:solidFill>
                  <a:srgbClr val="1E1E1E"/>
                </a:solidFill>
                <a:effectLst/>
                <a:latin typeface="Segoe UI" panose="020B0502040204020203" pitchFamily="34" charset="0"/>
              </a:rPr>
              <a:t>Prompt 1:</a:t>
            </a:r>
            <a:r>
              <a:rPr lang="en-US" sz="900" b="0" i="0" dirty="0">
                <a:solidFill>
                  <a:srgbClr val="1E1E1E"/>
                </a:solidFill>
                <a:effectLst/>
                <a:latin typeface="Segoe UI" panose="020B0502040204020203" pitchFamily="34" charset="0"/>
              </a:rPr>
              <a:t> </a:t>
            </a:r>
            <a:r>
              <a:rPr lang="en-US" sz="900" b="0" i="0" dirty="0">
                <a:solidFill>
                  <a:srgbClr val="0070C0"/>
                </a:solidFill>
                <a:effectLst/>
                <a:latin typeface="Consolas" panose="020B0609020204030204" pitchFamily="49" charset="0"/>
              </a:rPr>
              <a:t>Write a </a:t>
            </a:r>
            <a:r>
              <a:rPr lang="en-US" sz="900" dirty="0">
                <a:solidFill>
                  <a:srgbClr val="0070C0"/>
                </a:solidFill>
                <a:latin typeface="Consolas" panose="020B0609020204030204" pitchFamily="49" charset="0"/>
              </a:rPr>
              <a:t>job description for a senior project manager</a:t>
            </a:r>
            <a:endParaRPr lang="en-US" sz="900" b="0" i="1" dirty="0">
              <a:solidFill>
                <a:srgbClr val="1E1E1E"/>
              </a:solidFill>
              <a:effectLst/>
              <a:latin typeface="Segoe UI" panose="020B0502040204020203" pitchFamily="34" charset="0"/>
            </a:endParaRPr>
          </a:p>
          <a:p>
            <a:pPr algn="l">
              <a:buFont typeface="Arial" panose="020B0604020202020204" pitchFamily="34" charset="0"/>
              <a:buNone/>
            </a:pPr>
            <a:r>
              <a:rPr lang="en-US" sz="900" b="0" i="1" dirty="0">
                <a:solidFill>
                  <a:srgbClr val="1E1E1E"/>
                </a:solidFill>
                <a:effectLst/>
                <a:latin typeface="Segoe UI" panose="020B0502040204020203" pitchFamily="34" charset="0"/>
              </a:rPr>
              <a:t>Prompt 2:</a:t>
            </a:r>
            <a:r>
              <a:rPr lang="en-US" sz="900" b="0" i="0" dirty="0">
                <a:solidFill>
                  <a:srgbClr val="1E1E1E"/>
                </a:solidFill>
                <a:effectLst/>
                <a:latin typeface="Segoe UI" panose="020B0502040204020203" pitchFamily="34" charset="0"/>
              </a:rPr>
              <a:t> </a:t>
            </a:r>
            <a:r>
              <a:rPr lang="en-GB" sz="900" b="0" i="0" dirty="0">
                <a:solidFill>
                  <a:srgbClr val="0070C0"/>
                </a:solidFill>
                <a:effectLst/>
                <a:latin typeface="Consolas" panose="020B0609020204030204" pitchFamily="49" charset="0"/>
              </a:rPr>
              <a:t>Generate a comprehensive job description for a senior project manager </a:t>
            </a:r>
            <a:r>
              <a:rPr lang="en-GB" sz="900" b="0" i="0" dirty="0">
                <a:solidFill>
                  <a:srgbClr val="00B294"/>
                </a:solidFill>
                <a:effectLst/>
                <a:latin typeface="Consolas" panose="020B0609020204030204" pitchFamily="49" charset="0"/>
              </a:rPr>
              <a:t>focused on technical project management for consu</a:t>
            </a:r>
            <a:r>
              <a:rPr lang="en-GB" sz="900" dirty="0">
                <a:solidFill>
                  <a:srgbClr val="00B294"/>
                </a:solidFill>
                <a:latin typeface="Consolas" panose="020B0609020204030204" pitchFamily="49" charset="0"/>
              </a:rPr>
              <a:t>mer electronic hardware</a:t>
            </a:r>
            <a:r>
              <a:rPr lang="en-GB" sz="900" b="0" i="0" dirty="0">
                <a:solidFill>
                  <a:srgbClr val="00B294"/>
                </a:solidFill>
                <a:effectLst/>
                <a:latin typeface="Consolas" panose="020B0609020204030204" pitchFamily="49" charset="0"/>
              </a:rPr>
              <a:t>. This role is urgent, and the candidate will join a dynamic team. </a:t>
            </a:r>
            <a:r>
              <a:rPr lang="en-GB" sz="900" b="0" i="0" dirty="0">
                <a:solidFill>
                  <a:srgbClr val="B4009E"/>
                </a:solidFill>
                <a:effectLst/>
                <a:latin typeface="Consolas" panose="020B0609020204030204" pitchFamily="49" charset="0"/>
              </a:rPr>
              <a:t>Reference manufacturing industry norms. </a:t>
            </a:r>
            <a:r>
              <a:rPr lang="en-GB" sz="900" b="0" i="0" dirty="0">
                <a:solidFill>
                  <a:srgbClr val="E25B00"/>
                </a:solidFill>
                <a:effectLst/>
                <a:latin typeface="Consolas" panose="020B0609020204030204" pitchFamily="49" charset="0"/>
              </a:rPr>
              <a:t>The description should be concise, max two pages, including responsibilities, qualifications.</a:t>
            </a:r>
          </a:p>
          <a:p>
            <a:pPr algn="l">
              <a:buFont typeface="Arial" panose="020B0604020202020204" pitchFamily="34" charset="0"/>
              <a:buNone/>
            </a:pPr>
            <a:endParaRPr lang="en-GB" sz="900" b="0" i="0" dirty="0">
              <a:solidFill>
                <a:srgbClr val="E25B00"/>
              </a:solidFill>
              <a:effectLst/>
              <a:latin typeface="Consolas" panose="020B0609020204030204" pitchFamily="49" charset="0"/>
            </a:endParaRPr>
          </a:p>
          <a:p>
            <a:r>
              <a:rPr lang="en-US" sz="882" kern="1200" dirty="0">
                <a:solidFill>
                  <a:schemeClr val="tx1"/>
                </a:solidFill>
                <a:effectLst/>
                <a:latin typeface="Segoe UI Light" pitchFamily="34" charset="0"/>
                <a:ea typeface="+mn-ea"/>
                <a:cs typeface="+mn-cs"/>
              </a:rPr>
              <a:t>Let's generate a job description for a senior project manager using Copilot Chat.</a:t>
            </a:r>
          </a:p>
          <a:p>
            <a:r>
              <a:rPr lang="en-US" sz="882" kern="1200" dirty="0">
                <a:solidFill>
                  <a:schemeClr val="tx1"/>
                </a:solidFill>
                <a:effectLst/>
                <a:latin typeface="Segoe UI Light" pitchFamily="34" charset="0"/>
                <a:ea typeface="+mn-ea"/>
                <a:cs typeface="+mn-cs"/>
              </a:rPr>
              <a:t>Here I've entered my basic prompt. And you can see that Copilot gets straight to work.</a:t>
            </a:r>
          </a:p>
          <a:p>
            <a:r>
              <a:rPr lang="en-US" sz="882" kern="1200" dirty="0">
                <a:solidFill>
                  <a:schemeClr val="tx1"/>
                </a:solidFill>
                <a:effectLst/>
                <a:latin typeface="Segoe UI Light" pitchFamily="34" charset="0"/>
                <a:ea typeface="+mn-ea"/>
                <a:cs typeface="+mn-cs"/>
              </a:rPr>
              <a:t>So, we can see this is a great start, but it’s a very generic job description for a project manager. It doesn't mention anything specifically around electronic hardware.</a:t>
            </a:r>
          </a:p>
          <a:p>
            <a:r>
              <a:rPr lang="en-US" sz="882" kern="1200" dirty="0">
                <a:solidFill>
                  <a:schemeClr val="tx1"/>
                </a:solidFill>
                <a:effectLst/>
                <a:latin typeface="Segoe UI Light" pitchFamily="34" charset="0"/>
                <a:ea typeface="+mn-ea"/>
                <a:cs typeface="+mn-cs"/>
              </a:rPr>
              <a:t>And the qualifications could apply to a project manager in any industry.</a:t>
            </a:r>
          </a:p>
          <a:p>
            <a:r>
              <a:rPr lang="en-US" sz="882" kern="1200" dirty="0">
                <a:solidFill>
                  <a:schemeClr val="tx1"/>
                </a:solidFill>
                <a:effectLst/>
                <a:latin typeface="Segoe UI Light" pitchFamily="34" charset="0"/>
                <a:ea typeface="+mn-ea"/>
                <a:cs typeface="+mn-cs"/>
              </a:rPr>
              <a:t>So let's create a new document, and this time we get to try it out with our improved prompt, where we use goal, context, source, and expectation.</a:t>
            </a:r>
          </a:p>
          <a:p>
            <a:r>
              <a:rPr lang="en-US" sz="882" kern="1200" dirty="0">
                <a:solidFill>
                  <a:schemeClr val="tx1"/>
                </a:solidFill>
                <a:effectLst/>
                <a:latin typeface="Segoe UI Light" pitchFamily="34" charset="0"/>
                <a:ea typeface="+mn-ea"/>
                <a:cs typeface="+mn-cs"/>
              </a:rPr>
              <a:t>This prompt asks Copilot to generate a comprehensive job description for a senior project manager focused on technical project management for a consumer electronic hardware company.</a:t>
            </a:r>
          </a:p>
          <a:p>
            <a:r>
              <a:rPr lang="en-US" sz="882" kern="1200" dirty="0">
                <a:solidFill>
                  <a:schemeClr val="tx1"/>
                </a:solidFill>
                <a:effectLst/>
                <a:latin typeface="Segoe UI Light" pitchFamily="34" charset="0"/>
                <a:ea typeface="+mn-ea"/>
                <a:cs typeface="+mn-cs"/>
              </a:rPr>
              <a:t>Let’s have a look at this version.</a:t>
            </a:r>
          </a:p>
          <a:p>
            <a:r>
              <a:rPr lang="en-US" sz="882" kern="1200" dirty="0">
                <a:solidFill>
                  <a:schemeClr val="tx1"/>
                </a:solidFill>
                <a:effectLst/>
                <a:latin typeface="Segoe UI Light" pitchFamily="34" charset="0"/>
                <a:ea typeface="+mn-ea"/>
                <a:cs typeface="+mn-cs"/>
              </a:rPr>
              <a:t>And you can see things like consumer electronic hardware is mentioned in the title here and a number of other places.</a:t>
            </a:r>
          </a:p>
          <a:p>
            <a:r>
              <a:rPr lang="en-US" sz="882" kern="1200" dirty="0">
                <a:solidFill>
                  <a:schemeClr val="tx1"/>
                </a:solidFill>
                <a:effectLst/>
                <a:latin typeface="Segoe UI Light" pitchFamily="34" charset="0"/>
                <a:ea typeface="+mn-ea"/>
                <a:cs typeface="+mn-cs"/>
              </a:rPr>
              <a:t>You can see that it's started to tailor the responsibilities and the qualifications for consumer electronics.</a:t>
            </a:r>
          </a:p>
          <a:p>
            <a:r>
              <a:rPr lang="en-US" sz="882" kern="1200" dirty="0">
                <a:solidFill>
                  <a:schemeClr val="tx1"/>
                </a:solidFill>
                <a:effectLst/>
                <a:latin typeface="Segoe UI Light" pitchFamily="34" charset="0"/>
                <a:ea typeface="+mn-ea"/>
                <a:cs typeface="+mn-cs"/>
              </a:rPr>
              <a:t>And of course, it is the two pages that we asked for as part of our expectations.</a:t>
            </a:r>
          </a:p>
          <a:p>
            <a:pPr algn="l">
              <a:buFont typeface="Arial" panose="020B0604020202020204" pitchFamily="34" charset="0"/>
              <a:buNone/>
            </a:pPr>
            <a:endParaRPr lang="en-GB" sz="900" b="0" i="0" dirty="0">
              <a:solidFill>
                <a:srgbClr val="E25B00"/>
              </a:solidFill>
              <a:effectLst/>
              <a:latin typeface="Consolas" panose="020B0609020204030204" pitchFamily="49"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619220" marR="0" lvl="0" indent="0" algn="l" defTabSz="990426"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3/25/2026 8:06 PM</a:t>
            </a:fld>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21711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a:solidFill>
                  <a:srgbClr val="242424"/>
                </a:solidFill>
                <a:effectLst/>
                <a:latin typeface="Segoe UI" panose="020B0502040204020203" pitchFamily="34" charset="0"/>
              </a:rPr>
              <a:t>To get the best results from Microsoft 365 Copilot, it's essential to keep iterating and refining your prompts. This process involves continuously improving the clarity, context, and specificity of your requests to ensure that Copilot understands and responds accurately. For example, consider the following prompts for preparing for a candidate interview:</a:t>
            </a:r>
            <a:br>
              <a:rPr lang="en-GB" b="0" i="0">
                <a:solidFill>
                  <a:srgbClr val="242424"/>
                </a:solidFill>
                <a:effectLst/>
                <a:latin typeface="Segoe UI" panose="020B0502040204020203" pitchFamily="34" charset="0"/>
              </a:rPr>
            </a:br>
            <a:endParaRPr lang="en-GB" b="0" i="0">
              <a:solidFill>
                <a:srgbClr val="242424"/>
              </a:solidFill>
              <a:effectLst/>
              <a:latin typeface="Segoe UI" panose="020B0502040204020203" pitchFamily="34" charset="0"/>
            </a:endParaRPr>
          </a:p>
          <a:p>
            <a:pPr algn="l">
              <a:buFont typeface="+mj-lt"/>
              <a:buAutoNum type="arabicPeriod"/>
            </a:pPr>
            <a:r>
              <a:rPr lang="en-GB" b="1" i="0">
                <a:solidFill>
                  <a:srgbClr val="242424"/>
                </a:solidFill>
                <a:effectLst/>
                <a:latin typeface="Segoe UI" panose="020B0502040204020203" pitchFamily="34" charset="0"/>
              </a:rPr>
              <a:t>Good:</a:t>
            </a:r>
            <a:r>
              <a:rPr lang="en-GB" b="0" i="0">
                <a:solidFill>
                  <a:srgbClr val="242424"/>
                </a:solidFill>
                <a:effectLst/>
                <a:latin typeface="Segoe UI" panose="020B0502040204020203" pitchFamily="34" charset="0"/>
              </a:rPr>
              <a:t> "Help me prepare for an upcoming candidate interview for a new AI Engineer role in our IT department by creating a list of questions."</a:t>
            </a:r>
          </a:p>
          <a:p>
            <a:pPr algn="l">
              <a:buFont typeface="+mj-lt"/>
              <a:buAutoNum type="arabicPeriod"/>
            </a:pPr>
            <a:r>
              <a:rPr lang="en-GB" b="1" i="0">
                <a:solidFill>
                  <a:srgbClr val="242424"/>
                </a:solidFill>
                <a:effectLst/>
                <a:latin typeface="Segoe UI" panose="020B0502040204020203" pitchFamily="34" charset="0"/>
              </a:rPr>
              <a:t>Better:</a:t>
            </a:r>
            <a:r>
              <a:rPr lang="en-GB" b="0" i="0">
                <a:solidFill>
                  <a:srgbClr val="242424"/>
                </a:solidFill>
                <a:effectLst/>
                <a:latin typeface="Segoe UI" panose="020B0502040204020203" pitchFamily="34" charset="0"/>
              </a:rPr>
              <a:t> "I’m an HR Manager who needs to prepare for a candidate interview for our new AI Engineer role in IT. Please prepare a list of appropriate questions for the candidate, so that I look prepared during the interview."</a:t>
            </a:r>
          </a:p>
          <a:p>
            <a:pPr algn="l">
              <a:buFont typeface="+mj-lt"/>
              <a:buAutoNum type="arabicPeriod"/>
            </a:pPr>
            <a:r>
              <a:rPr lang="en-GB" b="1" i="0">
                <a:solidFill>
                  <a:srgbClr val="242424"/>
                </a:solidFill>
                <a:effectLst/>
                <a:latin typeface="Segoe UI" panose="020B0502040204020203" pitchFamily="34" charset="0"/>
              </a:rPr>
              <a:t>Best:</a:t>
            </a:r>
            <a:r>
              <a:rPr lang="en-GB" b="0" i="0">
                <a:solidFill>
                  <a:srgbClr val="242424"/>
                </a:solidFill>
                <a:effectLst/>
                <a:latin typeface="Segoe UI" panose="020B0502040204020203" pitchFamily="34" charset="0"/>
              </a:rPr>
              <a:t> "I’m an HR Manager who needs to prepare for a candidate interview for our new AI Engineer role in IT. Please review the candidate’s resume here: /[resume file] and the position detail here: /[position doc] and provide me a comprehensive list of questions that I can use to determine the candidate’s fit against the position."</a:t>
            </a:r>
          </a:p>
          <a:p>
            <a:pPr algn="l"/>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As you can see, each iteration adds more context and detail, making the prompt clearer and more specific. This iterative approach helps Copilot provide more accurate and relevant responses, ultimately enhancing your productivity and efficiency.</a:t>
            </a:r>
          </a:p>
          <a:p>
            <a:endParaRPr lang="en-US"/>
          </a:p>
        </p:txBody>
      </p:sp>
      <p:sp>
        <p:nvSpPr>
          <p:cNvPr id="4" name="Slide Number Placeholder 3"/>
          <p:cNvSpPr>
            <a:spLocks noGrp="1"/>
          </p:cNvSpPr>
          <p:nvPr>
            <p:ph type="sldNum" sz="quarter" idx="5"/>
          </p:nvPr>
        </p:nvSpPr>
        <p:spPr/>
        <p:txBody>
          <a:bodyPr/>
          <a:lstStyle/>
          <a:p>
            <a:pPr defTabSz="990752">
              <a:defRPr/>
            </a:pPr>
            <a:fld id="{5DD79477-286D-455B-9534-EA5E6363A9BC}" type="slidenum">
              <a:rPr lang="en-US">
                <a:solidFill>
                  <a:prstClr val="black"/>
                </a:solidFill>
                <a:latin typeface="Aptos" panose="02110004020202020204"/>
              </a:rPr>
              <a:pPr defTabSz="990752">
                <a:defRPr/>
              </a:pPr>
              <a:t>13</a:t>
            </a:fld>
            <a:endParaRPr lang="en-US">
              <a:solidFill>
                <a:prstClr val="black"/>
              </a:solidFill>
              <a:latin typeface="Aptos" panose="02110004020202020204"/>
            </a:endParaRPr>
          </a:p>
        </p:txBody>
      </p:sp>
    </p:spTree>
    <p:extLst>
      <p:ext uri="{BB962C8B-B14F-4D97-AF65-F5344CB8AC3E}">
        <p14:creationId xmlns:p14="http://schemas.microsoft.com/office/powerpoint/2010/main" val="1716395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br>
              <a:rPr lang="en-US" sz="2000">
                <a:latin typeface="Segoe UI" panose="020B0502040204020203" pitchFamily="34" charset="0"/>
                <a:ea typeface="Times New Roman" panose="02020603050405020304" pitchFamily="18" charset="0"/>
                <a:cs typeface="Segoe UI" panose="020B0502040204020203" pitchFamily="34" charset="0"/>
              </a:rPr>
            </a:br>
            <a:endParaRPr lang="en-US" sz="2000">
              <a:latin typeface="Segoe UI" panose="020B0502040204020203" pitchFamily="34" charset="0"/>
              <a:ea typeface="Calibri" panose="020F0502020204030204" pitchFamily="34" charset="0"/>
              <a:cs typeface="Arial" panose="020B0604020202020204" pitchFamily="34" charset="0"/>
            </a:endParaRPr>
          </a:p>
          <a:p>
            <a:pPr algn="l" rtl="0" fontAlgn="base"/>
            <a:endParaRPr lang="en-US" sz="2000">
              <a:solidFill>
                <a:srgbClr val="0078D4"/>
              </a:solidFill>
              <a:latin typeface="Segoe UI" panose="020B0502040204020203" pitchFamily="34" charset="0"/>
            </a:endParaRPr>
          </a:p>
          <a:p>
            <a:pPr algn="l" rtl="0" fontAlgn="base"/>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defTabSz="990752">
              <a:defRPr/>
            </a:pPr>
            <a:fld id="{53501081-E19D-419D-B0AB-F3E631795016}" type="slidenum">
              <a:rPr lang="en-US">
                <a:solidFill>
                  <a:prstClr val="black"/>
                </a:solidFill>
                <a:latin typeface="Aptos" panose="02110004020202020204"/>
              </a:rPr>
              <a:pPr defTabSz="990752">
                <a:defRPr/>
              </a:pPr>
              <a:t>14</a:t>
            </a:fld>
            <a:endParaRPr lang="en-US">
              <a:solidFill>
                <a:prstClr val="black"/>
              </a:solidFill>
              <a:latin typeface="Aptos" panose="02110004020202020204"/>
            </a:endParaRPr>
          </a:p>
        </p:txBody>
      </p:sp>
    </p:spTree>
    <p:extLst>
      <p:ext uri="{BB962C8B-B14F-4D97-AF65-F5344CB8AC3E}">
        <p14:creationId xmlns:p14="http://schemas.microsoft.com/office/powerpoint/2010/main" val="1572629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a:solidFill>
                  <a:srgbClr val="242424"/>
                </a:solidFill>
                <a:effectLst/>
                <a:latin typeface="Segoe UI" panose="020B0502040204020203" pitchFamily="34" charset="0"/>
              </a:rPr>
              <a:t>Consider how to make your prompts more impactful by thinking about how Copilot can help in your entire workflow.</a:t>
            </a:r>
          </a:p>
          <a:p>
            <a:pPr algn="l">
              <a:buFont typeface="+mj-lt"/>
              <a:buNone/>
            </a:pPr>
            <a:endParaRPr lang="en-GB" b="1" i="0">
              <a:solidFill>
                <a:srgbClr val="242424"/>
              </a:solidFill>
              <a:effectLst/>
              <a:latin typeface="Segoe UI" panose="020B0502040204020203" pitchFamily="34" charset="0"/>
            </a:endParaRPr>
          </a:p>
          <a:p>
            <a:pPr algn="l">
              <a:buFont typeface="+mj-lt"/>
              <a:buNone/>
            </a:pPr>
            <a:r>
              <a:rPr lang="en-GB" b="1" i="0">
                <a:solidFill>
                  <a:srgbClr val="242424"/>
                </a:solidFill>
                <a:effectLst/>
                <a:latin typeface="Segoe UI" panose="020B0502040204020203" pitchFamily="34" charset="0"/>
              </a:rPr>
              <a:t>Ask yourself these questions when prompting:</a:t>
            </a:r>
            <a:endParaRPr lang="en-GB" b="0" i="0">
              <a:solidFill>
                <a:srgbClr val="242424"/>
              </a:solidFill>
              <a:effectLst/>
              <a:latin typeface="Segoe UI" panose="020B0502040204020203" pitchFamily="34" charset="0"/>
            </a:endParaRPr>
          </a:p>
          <a:p>
            <a:pPr marL="804986" lvl="1" indent="-309610">
              <a:spcBef>
                <a:spcPts val="813"/>
              </a:spcBef>
              <a:spcAft>
                <a:spcPts val="813"/>
              </a:spcAft>
              <a:buFont typeface="+mj-lt"/>
              <a:buAutoNum type="arabicPeriod"/>
            </a:pPr>
            <a:r>
              <a:rPr lang="en-GB" b="1" i="0">
                <a:solidFill>
                  <a:srgbClr val="242424"/>
                </a:solidFill>
                <a:effectLst/>
                <a:latin typeface="Segoe UI" panose="020B0502040204020203" pitchFamily="34" charset="0"/>
              </a:rPr>
              <a:t>Why am I using this prompt?</a:t>
            </a:r>
            <a:endParaRPr lang="en-GB" b="0" i="0">
              <a:solidFill>
                <a:srgbClr val="242424"/>
              </a:solidFill>
              <a:effectLst/>
              <a:latin typeface="Segoe UI" panose="020B0502040204020203" pitchFamily="34" charset="0"/>
            </a:endParaRPr>
          </a:p>
          <a:p>
            <a:pPr marL="990752" lvl="2" indent="0">
              <a:spcBef>
                <a:spcPts val="813"/>
              </a:spcBef>
              <a:spcAft>
                <a:spcPts val="813"/>
              </a:spcAft>
              <a:buNone/>
            </a:pPr>
            <a:r>
              <a:rPr lang="en-GB" b="0" i="0">
                <a:solidFill>
                  <a:srgbClr val="242424"/>
                </a:solidFill>
                <a:effectLst/>
                <a:latin typeface="Segoe UI" panose="020B0502040204020203" pitchFamily="34" charset="0"/>
              </a:rPr>
              <a:t>Understand the purpose of your prompt. Knowing why you need the information or task done will help you frame your request more effectively.</a:t>
            </a:r>
          </a:p>
          <a:p>
            <a:pPr marL="804986" lvl="1" indent="-309610">
              <a:spcBef>
                <a:spcPts val="813"/>
              </a:spcBef>
              <a:spcAft>
                <a:spcPts val="813"/>
              </a:spcAft>
              <a:buFont typeface="+mj-lt"/>
              <a:buAutoNum type="arabicPeriod"/>
            </a:pPr>
            <a:r>
              <a:rPr lang="en-GB" b="1" i="0">
                <a:solidFill>
                  <a:srgbClr val="242424"/>
                </a:solidFill>
                <a:effectLst/>
                <a:latin typeface="Segoe UI" panose="020B0502040204020203" pitchFamily="34" charset="0"/>
              </a:rPr>
              <a:t>What is the context for this task?</a:t>
            </a:r>
            <a:endParaRPr lang="en-GB" b="0" i="0">
              <a:solidFill>
                <a:srgbClr val="242424"/>
              </a:solidFill>
              <a:effectLst/>
              <a:latin typeface="Segoe UI" panose="020B0502040204020203" pitchFamily="34" charset="0"/>
            </a:endParaRPr>
          </a:p>
          <a:p>
            <a:pPr marL="990752" lvl="2" indent="0">
              <a:spcBef>
                <a:spcPts val="813"/>
              </a:spcBef>
              <a:spcAft>
                <a:spcPts val="813"/>
              </a:spcAft>
              <a:buNone/>
            </a:pPr>
            <a:r>
              <a:rPr lang="en-GB" b="0" i="0">
                <a:solidFill>
                  <a:srgbClr val="242424"/>
                </a:solidFill>
                <a:effectLst/>
                <a:latin typeface="Segoe UI" panose="020B0502040204020203" pitchFamily="34" charset="0"/>
              </a:rPr>
              <a:t>Provide background information and context. This helps Copilot understand the situation and deliver a more accurate response.</a:t>
            </a:r>
          </a:p>
          <a:p>
            <a:pPr marL="804986" lvl="1" indent="-309610">
              <a:spcBef>
                <a:spcPts val="813"/>
              </a:spcBef>
              <a:spcAft>
                <a:spcPts val="813"/>
              </a:spcAft>
              <a:buFont typeface="+mj-lt"/>
              <a:buAutoNum type="arabicPeriod"/>
            </a:pPr>
            <a:r>
              <a:rPr lang="en-GB" b="1" i="0">
                <a:solidFill>
                  <a:srgbClr val="242424"/>
                </a:solidFill>
                <a:effectLst/>
                <a:latin typeface="Segoe UI" panose="020B0502040204020203" pitchFamily="34" charset="0"/>
              </a:rPr>
              <a:t>What will I do with the output of this prompt?</a:t>
            </a:r>
            <a:endParaRPr lang="en-GB" b="0" i="0">
              <a:solidFill>
                <a:srgbClr val="242424"/>
              </a:solidFill>
              <a:effectLst/>
              <a:latin typeface="Segoe UI" panose="020B0502040204020203" pitchFamily="34" charset="0"/>
            </a:endParaRPr>
          </a:p>
          <a:p>
            <a:pPr marL="990752" lvl="2" indent="0">
              <a:spcBef>
                <a:spcPts val="813"/>
              </a:spcBef>
              <a:spcAft>
                <a:spcPts val="813"/>
              </a:spcAft>
              <a:buNone/>
            </a:pPr>
            <a:r>
              <a:rPr lang="en-GB" b="0" i="0">
                <a:solidFill>
                  <a:srgbClr val="242424"/>
                </a:solidFill>
                <a:effectLst/>
                <a:latin typeface="Segoe UI" panose="020B0502040204020203" pitchFamily="34" charset="0"/>
              </a:rPr>
              <a:t>Think about how you will use the information or task result. Are you going to send it to someone else, or transform it into a different format?</a:t>
            </a:r>
          </a:p>
          <a:p>
            <a:pPr marL="804986" lvl="1" indent="-309610">
              <a:spcBef>
                <a:spcPts val="813"/>
              </a:spcBef>
              <a:spcAft>
                <a:spcPts val="813"/>
              </a:spcAft>
              <a:buFont typeface="+mj-lt"/>
              <a:buAutoNum type="arabicPeriod"/>
            </a:pPr>
            <a:r>
              <a:rPr lang="en-GB" b="1" i="0">
                <a:solidFill>
                  <a:srgbClr val="242424"/>
                </a:solidFill>
                <a:effectLst/>
                <a:latin typeface="Segoe UI" panose="020B0502040204020203" pitchFamily="34" charset="0"/>
              </a:rPr>
              <a:t>Can I extend Copilot’s remit to save more time?</a:t>
            </a:r>
            <a:endParaRPr lang="en-GB" b="0" i="0">
              <a:solidFill>
                <a:srgbClr val="242424"/>
              </a:solidFill>
              <a:effectLst/>
              <a:latin typeface="Segoe UI" panose="020B0502040204020203" pitchFamily="34" charset="0"/>
            </a:endParaRPr>
          </a:p>
          <a:p>
            <a:pPr marL="990752" lvl="2" indent="0">
              <a:spcBef>
                <a:spcPts val="813"/>
              </a:spcBef>
              <a:spcAft>
                <a:spcPts val="813"/>
              </a:spcAft>
              <a:buNone/>
            </a:pPr>
            <a:r>
              <a:rPr lang="en-GB" b="0" i="0">
                <a:solidFill>
                  <a:srgbClr val="242424"/>
                </a:solidFill>
                <a:effectLst/>
                <a:latin typeface="Segoe UI" panose="020B0502040204020203" pitchFamily="34" charset="0"/>
              </a:rPr>
              <a:t>Consider if you can ask Copilot to handle a larger task or automate more work. This can help you save time and increase efficiency.</a:t>
            </a:r>
          </a:p>
          <a:p>
            <a:pPr algn="l"/>
            <a:endParaRPr lang="en-GB" b="0" i="0">
              <a:solidFill>
                <a:srgbClr val="242424"/>
              </a:solidFill>
              <a:effectLst/>
              <a:latin typeface="Segoe UI" panose="020B0502040204020203" pitchFamily="34" charset="0"/>
            </a:endParaRPr>
          </a:p>
          <a:p>
            <a:pPr algn="l"/>
            <a:r>
              <a:rPr lang="en-GB" b="0" i="0">
                <a:solidFill>
                  <a:srgbClr val="242424"/>
                </a:solidFill>
                <a:effectLst/>
                <a:latin typeface="Segoe UI" panose="020B0502040204020203" pitchFamily="34" charset="0"/>
              </a:rPr>
              <a:t>Often, people ask Copilot to perform small tasks, but these are usually part of a bigger task. For example, someone might ask Copilot to create a table showing actions and owners from a meeting, but then they copy and paste it into an email to the attendees, adding more information about the meeting. Instead, why not use Copilot to write the entire email, including the table with actions and owners? </a:t>
            </a:r>
          </a:p>
          <a:p>
            <a:pPr algn="l"/>
            <a:endParaRPr lang="en-GB" b="0" i="0">
              <a:solidFill>
                <a:srgbClr val="242424"/>
              </a:solidFill>
              <a:effectLst/>
              <a:latin typeface="Segoe UI" panose="020B0502040204020203" pitchFamily="34" charset="0"/>
            </a:endParaRPr>
          </a:p>
          <a:p>
            <a:pPr algn="l"/>
            <a:r>
              <a:rPr lang="en-GB" b="0" i="0">
                <a:solidFill>
                  <a:srgbClr val="242424"/>
                </a:solidFill>
                <a:effectLst/>
                <a:latin typeface="Segoe UI" panose="020B0502040204020203" pitchFamily="34" charset="0"/>
              </a:rPr>
              <a:t>This way, you leverage Copilot for the whole task, saving time and improving the quality of your work.</a:t>
            </a:r>
          </a:p>
          <a:p>
            <a:pPr algn="l"/>
            <a:endParaRPr lang="en-GB" b="0" i="0">
              <a:solidFill>
                <a:srgbClr val="242424"/>
              </a:solidFill>
              <a:effectLst/>
              <a:latin typeface="Segoe UI" panose="020B0502040204020203" pitchFamily="34" charset="0"/>
            </a:endParaRPr>
          </a:p>
          <a:p>
            <a:pPr algn="l"/>
            <a:r>
              <a:rPr lang="en-GB" b="0" i="0">
                <a:solidFill>
                  <a:srgbClr val="242424"/>
                </a:solidFill>
                <a:effectLst/>
                <a:latin typeface="Segoe UI" panose="020B0502040204020203" pitchFamily="34" charset="0"/>
              </a:rPr>
              <a:t>By asking these questions and considering the broader context, you can ensure that your prompts are well-crafted and that Copilot can provide the most useful and relevant responses.</a:t>
            </a:r>
          </a:p>
          <a:p>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3297312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242424"/>
                </a:solidFill>
                <a:effectLst/>
                <a:latin typeface="Segoe UI" panose="020B0502040204020203" pitchFamily="34" charset="0"/>
              </a:rPr>
              <a:t>By extending the purpose of your prompts, you can leverage Copilot to handle more comprehensive tasks, thereby saving time and enhancing the quality of your work. Instead of just creating a table of actions, ask Copilot to draft the entire follow-up email, including all necessary details. This approach ensures that you are making the most out of Copilot’s capabilities and streamlining your workflow.</a:t>
            </a:r>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2957238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1" dirty="0">
                <a:solidFill>
                  <a:srgbClr val="1E1E1E"/>
                </a:solidFill>
                <a:effectLst/>
                <a:latin typeface="Segoe UI" panose="020B0502040204020203" pitchFamily="34" charset="0"/>
              </a:rPr>
              <a:t>Prompt 1:</a:t>
            </a:r>
            <a:r>
              <a:rPr lang="en-US" b="0" i="0" dirty="0">
                <a:solidFill>
                  <a:srgbClr val="1E1E1E"/>
                </a:solidFill>
                <a:effectLst/>
                <a:latin typeface="Segoe UI" panose="020B0502040204020203" pitchFamily="34" charset="0"/>
              </a:rPr>
              <a:t> </a:t>
            </a:r>
            <a:r>
              <a:rPr lang="en-GB" b="0" i="0" dirty="0">
                <a:solidFill>
                  <a:srgbClr val="0070C0"/>
                </a:solidFill>
                <a:effectLst/>
                <a:latin typeface="Consolas" panose="020B0609020204030204" pitchFamily="49" charset="0"/>
              </a:rPr>
              <a:t>Recap the </a:t>
            </a:r>
            <a:r>
              <a:rPr lang="en-GB" dirty="0">
                <a:solidFill>
                  <a:srgbClr val="B4009E"/>
                </a:solidFill>
                <a:latin typeface="Consolas" panose="020B0609020204030204" pitchFamily="49" charset="0"/>
              </a:rPr>
              <a:t>/Contoso and </a:t>
            </a:r>
            <a:r>
              <a:rPr lang="en-GB" dirty="0" err="1">
                <a:solidFill>
                  <a:srgbClr val="B4009E"/>
                </a:solidFill>
                <a:latin typeface="Consolas" panose="020B0609020204030204" pitchFamily="49" charset="0"/>
              </a:rPr>
              <a:t>Fabrikam</a:t>
            </a:r>
            <a:r>
              <a:rPr lang="en-GB" dirty="0">
                <a:solidFill>
                  <a:srgbClr val="B4009E"/>
                </a:solidFill>
                <a:latin typeface="Consolas" panose="020B0609020204030204" pitchFamily="49" charset="0"/>
              </a:rPr>
              <a:t> Sustainability </a:t>
            </a:r>
            <a:r>
              <a:rPr lang="en-GB" b="0" i="0" dirty="0">
                <a:solidFill>
                  <a:srgbClr val="B4009E"/>
                </a:solidFill>
                <a:effectLst/>
                <a:latin typeface="Consolas" panose="020B0609020204030204" pitchFamily="49" charset="0"/>
              </a:rPr>
              <a:t>meeting </a:t>
            </a:r>
            <a:r>
              <a:rPr lang="en-GB" b="0" i="0" dirty="0">
                <a:solidFill>
                  <a:srgbClr val="FF8C00"/>
                </a:solidFill>
                <a:effectLst/>
                <a:latin typeface="Consolas" panose="020B0609020204030204" pitchFamily="49" charset="0"/>
              </a:rPr>
              <a:t>creating a table for action items, owners and due dates</a:t>
            </a:r>
            <a:r>
              <a:rPr lang="en-GB" b="0" i="0" dirty="0">
                <a:solidFill>
                  <a:schemeClr val="accent1"/>
                </a:solidFill>
                <a:effectLst/>
                <a:latin typeface="Consolas" panose="020B0609020204030204" pitchFamily="49" charset="0"/>
              </a:rPr>
              <a:t>.</a:t>
            </a:r>
            <a:endParaRPr lang="en-US" b="0" i="0" dirty="0">
              <a:solidFill>
                <a:srgbClr val="1E1E1E"/>
              </a:solidFill>
              <a:effectLst/>
              <a:latin typeface="Segoe UI" panose="020B0502040204020203" pitchFamily="34" charset="0"/>
            </a:endParaRPr>
          </a:p>
          <a:p>
            <a:pPr algn="l">
              <a:buFont typeface="Arial" panose="020B0604020202020204" pitchFamily="34" charset="0"/>
              <a:buChar char="•"/>
            </a:pPr>
            <a:endParaRPr lang="en-US" b="0" i="1" dirty="0">
              <a:solidFill>
                <a:srgbClr val="1E1E1E"/>
              </a:solidFill>
              <a:effectLst/>
              <a:latin typeface="Segoe UI" panose="020B0502040204020203" pitchFamily="34" charset="0"/>
            </a:endParaRPr>
          </a:p>
          <a:p>
            <a:pPr algn="l">
              <a:buFont typeface="Arial" panose="020B0604020202020204" pitchFamily="34" charset="0"/>
              <a:buChar char="•"/>
            </a:pPr>
            <a:r>
              <a:rPr lang="en-US" b="0" i="1" dirty="0">
                <a:solidFill>
                  <a:srgbClr val="1E1E1E"/>
                </a:solidFill>
                <a:effectLst/>
                <a:latin typeface="Segoe UI" panose="020B0502040204020203" pitchFamily="34" charset="0"/>
              </a:rPr>
              <a:t>Prompt 2:</a:t>
            </a:r>
            <a:r>
              <a:rPr lang="en-US" b="0" i="0" dirty="0">
                <a:solidFill>
                  <a:srgbClr val="1E1E1E"/>
                </a:solidFill>
                <a:effectLst/>
                <a:latin typeface="Segoe UI" panose="020B0502040204020203" pitchFamily="34" charset="0"/>
              </a:rPr>
              <a:t> </a:t>
            </a:r>
            <a:r>
              <a:rPr lang="en-GB" dirty="0">
                <a:solidFill>
                  <a:srgbClr val="0070C0"/>
                </a:solidFill>
                <a:latin typeface="Consolas" panose="020B0609020204030204" pitchFamily="49" charset="0"/>
              </a:rPr>
              <a:t>Write a follow </a:t>
            </a:r>
            <a:r>
              <a:rPr lang="en-GB">
                <a:solidFill>
                  <a:srgbClr val="0070C0"/>
                </a:solidFill>
                <a:latin typeface="Consolas" panose="020B0609020204030204" pitchFamily="49" charset="0"/>
              </a:rPr>
              <a:t>up email </a:t>
            </a:r>
            <a:r>
              <a:rPr lang="en-GB" dirty="0">
                <a:solidFill>
                  <a:srgbClr val="00B294"/>
                </a:solidFill>
                <a:latin typeface="Consolas" panose="020B0609020204030204" pitchFamily="49" charset="0"/>
              </a:rPr>
              <a:t>to the attendees of </a:t>
            </a:r>
            <a:r>
              <a:rPr lang="en-GB" dirty="0">
                <a:solidFill>
                  <a:srgbClr val="B4009E"/>
                </a:solidFill>
                <a:latin typeface="Consolas" panose="020B0609020204030204" pitchFamily="49" charset="0"/>
              </a:rPr>
              <a:t>the /Contoso and </a:t>
            </a:r>
            <a:r>
              <a:rPr lang="en-GB" dirty="0" err="1">
                <a:solidFill>
                  <a:srgbClr val="B4009E"/>
                </a:solidFill>
                <a:latin typeface="Consolas" panose="020B0609020204030204" pitchFamily="49" charset="0"/>
              </a:rPr>
              <a:t>Fabrikam</a:t>
            </a:r>
            <a:r>
              <a:rPr lang="en-GB" dirty="0">
                <a:solidFill>
                  <a:srgbClr val="B4009E"/>
                </a:solidFill>
                <a:latin typeface="Consolas" panose="020B0609020204030204" pitchFamily="49" charset="0"/>
              </a:rPr>
              <a:t> Sustainability </a:t>
            </a:r>
            <a:r>
              <a:rPr lang="en-GB" b="0" i="0" dirty="0">
                <a:solidFill>
                  <a:srgbClr val="B4009E"/>
                </a:solidFill>
                <a:effectLst/>
                <a:latin typeface="Consolas" panose="020B0609020204030204" pitchFamily="49" charset="0"/>
              </a:rPr>
              <a:t>meeting</a:t>
            </a:r>
            <a:r>
              <a:rPr lang="en-GB" dirty="0">
                <a:solidFill>
                  <a:schemeClr val="accent1"/>
                </a:solidFill>
                <a:latin typeface="Consolas" panose="020B0609020204030204" pitchFamily="49" charset="0"/>
              </a:rPr>
              <a:t> </a:t>
            </a:r>
            <a:r>
              <a:rPr lang="en-GB" dirty="0">
                <a:solidFill>
                  <a:srgbClr val="FF8C00"/>
                </a:solidFill>
                <a:latin typeface="Consolas" panose="020B0609020204030204" pitchFamily="49" charset="0"/>
              </a:rPr>
              <a:t>with a table showing decisions made, another showing actions and owners and lastly a list of considerations for the next meeting</a:t>
            </a:r>
            <a:endParaRPr lang="en-US" dirty="0">
              <a:solidFill>
                <a:srgbClr val="FF8C00"/>
              </a:solidFill>
              <a:latin typeface="Consolas" panose="020B0609020204030204" pitchFamily="49" charset="0"/>
            </a:endParaRPr>
          </a:p>
          <a:p>
            <a:endParaRPr lang="en-GB" dirty="0"/>
          </a:p>
          <a:p>
            <a:r>
              <a:rPr lang="en-GB" dirty="0"/>
              <a:t>In this demo you can see that by asking for your final result, which in this case is an email, you can save yourself time by asking Copilot to complete the entire task rather than just a part of it.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262919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Since Copilot uses generative AI, the responses it gives will not always be the same. By providing specific instructions to Copilot, you can narrow down the types of responses it will generate</a:t>
            </a:r>
          </a:p>
          <a:p>
            <a:endParaRPr lang="en-US"/>
          </a:p>
          <a:p>
            <a:r>
              <a:rPr lang="en-US"/>
              <a:t>These instructions can be positive or negative: you can tell it exactly what the response should look like, what it should include or you could tell it what it shouldn’t include – this can be powerful as well </a:t>
            </a:r>
          </a:p>
          <a:p>
            <a:endParaRPr lang="en-US"/>
          </a:p>
          <a:p>
            <a:r>
              <a:rPr lang="en-US"/>
              <a:t>You can even do both!</a:t>
            </a:r>
          </a:p>
          <a:p>
            <a:endParaRPr lang="en-US"/>
          </a:p>
          <a:p>
            <a:endParaRPr lang="en-US"/>
          </a:p>
          <a:p>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18</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3068867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a:buNone/>
            </a:pPr>
            <a:r>
              <a:rPr lang="en-US" sz="900" i="1" dirty="0">
                <a:solidFill>
                  <a:srgbClr val="1E1E1E"/>
                </a:solidFill>
                <a:cs typeface="Segoe UI"/>
              </a:rPr>
              <a:t>Prompt 1:</a:t>
            </a:r>
            <a:r>
              <a:rPr lang="en-US" sz="900" dirty="0">
                <a:solidFill>
                  <a:srgbClr val="0070C0"/>
                </a:solidFill>
                <a:cs typeface="Segoe UI"/>
              </a:rPr>
              <a:t> </a:t>
            </a:r>
            <a:r>
              <a:rPr lang="en-US" sz="900" dirty="0">
                <a:solidFill>
                  <a:srgbClr val="4280C2"/>
                </a:solidFill>
                <a:latin typeface="Consolas"/>
                <a:ea typeface="+mn-lt"/>
                <a:cs typeface="Segoe UI Semilight"/>
              </a:rPr>
              <a:t>Write an overview</a:t>
            </a:r>
            <a:r>
              <a:rPr lang="en-US" sz="900" dirty="0">
                <a:solidFill>
                  <a:srgbClr val="1E1E1E"/>
                </a:solidFill>
                <a:latin typeface="Consolas"/>
                <a:ea typeface="+mn-lt"/>
                <a:cs typeface="Segoe UI Semilight"/>
              </a:rPr>
              <a:t> </a:t>
            </a:r>
            <a:r>
              <a:rPr lang="en-US" sz="900" dirty="0">
                <a:solidFill>
                  <a:srgbClr val="1E1E1E"/>
                </a:solidFill>
                <a:latin typeface="Consolas"/>
                <a:cs typeface="Segoe UI Semilight"/>
              </a:rPr>
              <a:t>of </a:t>
            </a:r>
            <a:r>
              <a:rPr lang="en-US" sz="900" dirty="0">
                <a:solidFill>
                  <a:srgbClr val="00B294"/>
                </a:solidFill>
                <a:latin typeface="Consolas"/>
                <a:cs typeface="Segoe UI Semilight"/>
              </a:rPr>
              <a:t>how Microsoft 365 Copilot can help improve productivity in enterprises</a:t>
            </a:r>
            <a:r>
              <a:rPr lang="en-US" sz="900" dirty="0">
                <a:solidFill>
                  <a:srgbClr val="1E1E1E"/>
                </a:solidFill>
                <a:latin typeface="Consolas"/>
                <a:cs typeface="Segoe UI Semilight"/>
              </a:rPr>
              <a:t>. </a:t>
            </a:r>
            <a:r>
              <a:rPr lang="en-US" sz="900" b="1" dirty="0">
                <a:solidFill>
                  <a:srgbClr val="FF8C00"/>
                </a:solidFill>
                <a:latin typeface="Consolas"/>
                <a:cs typeface="Segoe UI Semilight"/>
              </a:rPr>
              <a:t>Generate 3 bullet points</a:t>
            </a:r>
            <a:r>
              <a:rPr lang="en-US" sz="900" dirty="0">
                <a:solidFill>
                  <a:srgbClr val="1E1E1E"/>
                </a:solidFill>
                <a:latin typeface="Consolas"/>
                <a:cs typeface="Segoe UI Semilight"/>
              </a:rPr>
              <a:t>.</a:t>
            </a:r>
          </a:p>
          <a:p>
            <a:pPr>
              <a:buFont typeface="Wingdings"/>
              <a:buChar char=""/>
            </a:pPr>
            <a:endParaRPr lang="en-US" sz="900" dirty="0">
              <a:solidFill>
                <a:srgbClr val="1E1E1E"/>
              </a:solidFill>
              <a:latin typeface="Consolas"/>
              <a:cs typeface="Segoe UI Semilight"/>
            </a:endParaRPr>
          </a:p>
          <a:p>
            <a:r>
              <a:rPr lang="en-US" sz="900" i="1" dirty="0">
                <a:solidFill>
                  <a:srgbClr val="1E1E1E"/>
                </a:solidFill>
                <a:cs typeface="Segoe UI"/>
              </a:rPr>
              <a:t>Prompt 2:</a:t>
            </a:r>
            <a:r>
              <a:rPr lang="en-US" sz="900" dirty="0">
                <a:solidFill>
                  <a:srgbClr val="1E1E1E"/>
                </a:solidFill>
                <a:cs typeface="Segoe UI"/>
              </a:rPr>
              <a:t> </a:t>
            </a:r>
            <a:r>
              <a:rPr lang="en-US" sz="900" dirty="0">
                <a:solidFill>
                  <a:srgbClr val="4280C2"/>
                </a:solidFill>
                <a:latin typeface="Consolas"/>
                <a:cs typeface="Segoe UI Semilight"/>
              </a:rPr>
              <a:t>Summarize the latest Microsoft AI announcements</a:t>
            </a:r>
            <a:r>
              <a:rPr lang="en-US" sz="900" dirty="0">
                <a:solidFill>
                  <a:srgbClr val="1E1E1E"/>
                </a:solidFill>
                <a:latin typeface="Consolas"/>
                <a:cs typeface="Segoe UI Semilight"/>
              </a:rPr>
              <a:t> for </a:t>
            </a:r>
            <a:r>
              <a:rPr lang="en-US" sz="900" dirty="0">
                <a:solidFill>
                  <a:srgbClr val="00B294"/>
                </a:solidFill>
                <a:latin typeface="Consolas"/>
                <a:cs typeface="Segoe UI Semilight"/>
              </a:rPr>
              <a:t>a speech at a conference</a:t>
            </a:r>
            <a:r>
              <a:rPr lang="en-US" sz="900" dirty="0">
                <a:solidFill>
                  <a:srgbClr val="1E1E1E"/>
                </a:solidFill>
                <a:latin typeface="Consolas"/>
                <a:cs typeface="Segoe UI Semilight"/>
              </a:rPr>
              <a:t>. </a:t>
            </a:r>
            <a:r>
              <a:rPr lang="en-US" sz="900" b="1" dirty="0">
                <a:solidFill>
                  <a:srgbClr val="FF8C00"/>
                </a:solidFill>
                <a:latin typeface="Consolas"/>
                <a:cs typeface="Segoe UI Semilight"/>
              </a:rPr>
              <a:t>Use these websites </a:t>
            </a:r>
            <a:r>
              <a:rPr lang="en-US" sz="900" b="1" dirty="0">
                <a:solidFill>
                  <a:srgbClr val="FF8C00"/>
                </a:solidFill>
                <a:latin typeface="Consolas"/>
                <a:cs typeface="Segoe UI Semilight"/>
                <a:hlinkClick r:id="rId3"/>
              </a:rPr>
              <a:t>–</a:t>
            </a:r>
            <a:r>
              <a:rPr lang="en-US" sz="900" b="1" dirty="0">
                <a:solidFill>
                  <a:srgbClr val="FF8C00"/>
                </a:solidFill>
                <a:latin typeface="Consolas"/>
                <a:cs typeface="Segoe UI Semilight"/>
              </a:rPr>
              <a:t> </a:t>
            </a:r>
          </a:p>
          <a:p>
            <a:r>
              <a:rPr lang="en-US" u="sng" dirty="0">
                <a:hlinkClick r:id="rId3"/>
              </a:rPr>
              <a:t>https://techcommunity.microsoft.com/blog/Microsoft365CopilotBlog/what%E2%80%99s-new-in-microsoft-365-copilot--february-2026/4496489</a:t>
            </a:r>
            <a:endParaRPr lang="en-US" dirty="0"/>
          </a:p>
          <a:p>
            <a:r>
              <a:rPr lang="en-US" u="sng" dirty="0">
                <a:hlinkClick r:id="rId4"/>
              </a:rPr>
              <a:t>https://techcommunity.microsoft.com/blog/microsoft365copilotblog/what%E2%80%99s-new-in-microsoft-365-copilot--january-2026/4488916</a:t>
            </a:r>
            <a:r>
              <a:rPr lang="en-US" sz="900" b="1" dirty="0">
                <a:solidFill>
                  <a:schemeClr val="tx1"/>
                </a:solidFill>
                <a:latin typeface="Consolas"/>
                <a:cs typeface="Segoe UI Semilight"/>
              </a:rPr>
              <a:t>. </a:t>
            </a:r>
            <a:endParaRPr lang="en-US" sz="900" dirty="0">
              <a:solidFill>
                <a:schemeClr val="tx1"/>
              </a:solidFill>
              <a:latin typeface="Consolas"/>
              <a:cs typeface="Segoe UI Semilight"/>
            </a:endParaRPr>
          </a:p>
          <a:p>
            <a:endParaRPr lang="en-US" dirty="0"/>
          </a:p>
          <a:p>
            <a:r>
              <a:rPr lang="en-US" dirty="0"/>
              <a:t>By providing explicit sources you can ensure how quality responses.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18268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294061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br>
              <a:rPr lang="en-US" sz="2000">
                <a:latin typeface="Segoe UI" panose="020B0502040204020203" pitchFamily="34" charset="0"/>
                <a:ea typeface="Times New Roman" panose="02020603050405020304" pitchFamily="18" charset="0"/>
                <a:cs typeface="Segoe UI" panose="020B0502040204020203" pitchFamily="34" charset="0"/>
              </a:rPr>
            </a:br>
            <a:endParaRPr lang="en-US" sz="2000">
              <a:latin typeface="Segoe UI" panose="020B0502040204020203" pitchFamily="34" charset="0"/>
              <a:ea typeface="Calibri" panose="020F0502020204030204" pitchFamily="34" charset="0"/>
              <a:cs typeface="Arial" panose="020B0604020202020204" pitchFamily="34" charset="0"/>
            </a:endParaRPr>
          </a:p>
          <a:p>
            <a:pPr algn="l" rtl="0" fontAlgn="base"/>
            <a:endParaRPr lang="en-US" sz="2000">
              <a:solidFill>
                <a:srgbClr val="0078D4"/>
              </a:solidFill>
              <a:latin typeface="Segoe UI" panose="020B0502040204020203" pitchFamily="34" charset="0"/>
            </a:endParaRPr>
          </a:p>
          <a:p>
            <a:pPr algn="l" rtl="0" fontAlgn="base"/>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defTabSz="990752">
              <a:defRPr/>
            </a:pPr>
            <a:fld id="{53501081-E19D-419D-B0AB-F3E631795016}" type="slidenum">
              <a:rPr lang="en-US">
                <a:solidFill>
                  <a:prstClr val="black"/>
                </a:solidFill>
                <a:latin typeface="Aptos" panose="02110004020202020204"/>
              </a:rPr>
              <a:pPr defTabSz="990752">
                <a:defRPr/>
              </a:pPr>
              <a:t>20</a:t>
            </a:fld>
            <a:endParaRPr lang="en-US">
              <a:solidFill>
                <a:prstClr val="black"/>
              </a:solidFill>
              <a:latin typeface="Aptos" panose="02110004020202020204"/>
            </a:endParaRPr>
          </a:p>
        </p:txBody>
      </p:sp>
    </p:spTree>
    <p:extLst>
      <p:ext uri="{BB962C8B-B14F-4D97-AF65-F5344CB8AC3E}">
        <p14:creationId xmlns:p14="http://schemas.microsoft.com/office/powerpoint/2010/main" val="39044596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slide emphasizes one of the most valuable aspects of working with Copilot: keeping the conversation going. Prompting isn’t a one-off interaction; it’s a dynamic process where follow-ups can refine and improve the results you get. The idea is to approach prompting as a collaboration between you and Copilot. When you follow up on your initial requests, you guide Copilot to better understand your needs and produce more tailored responses. Think of it like giving feedback to a colleague—you wouldn't expect a perfect result the first time without any input or clarification.</a:t>
            </a:r>
          </a:p>
          <a:p>
            <a:endParaRPr lang="en-GB"/>
          </a:p>
          <a:p>
            <a:r>
              <a:rPr lang="en-GB"/>
              <a:t>Let’s break down some key examples:</a:t>
            </a:r>
          </a:p>
          <a:p>
            <a:pPr>
              <a:buFont typeface="Arial" panose="020B0604020202020204" pitchFamily="34" charset="0"/>
              <a:buChar char="•"/>
            </a:pPr>
            <a:r>
              <a:rPr lang="en-GB" b="1"/>
              <a:t>Generating Content Ideas</a:t>
            </a:r>
            <a:r>
              <a:rPr lang="en-GB"/>
              <a:t>: Start with broad, general requests. For instance, you might ask Copilot for creative ideas for a blog post. But the magic happens when you follow up with more specifics, such as audience focus, tone, or desired outcomes. This narrows Copilot’s response and produces more actionable content.</a:t>
            </a:r>
          </a:p>
          <a:p>
            <a:pPr>
              <a:buFont typeface="Arial" panose="020B0604020202020204" pitchFamily="34" charset="0"/>
              <a:buChar char="•"/>
            </a:pPr>
            <a:r>
              <a:rPr lang="en-GB" b="1"/>
              <a:t>Enabling Insightful Meetings</a:t>
            </a:r>
            <a:r>
              <a:rPr lang="en-GB"/>
              <a:t>: A simple meeting recap is a great start, but don't stop there. Ask Copilot for more—what were the key decisions, and what actions do you need to follow up on? This ensures you don’t miss any crucial details and keeps you fully informed.</a:t>
            </a:r>
          </a:p>
          <a:p>
            <a:pPr>
              <a:buFont typeface="Arial" panose="020B0604020202020204" pitchFamily="34" charset="0"/>
              <a:buChar char="•"/>
            </a:pPr>
            <a:r>
              <a:rPr lang="en-GB" b="1"/>
              <a:t>Storytelling Assistance</a:t>
            </a:r>
            <a:r>
              <a:rPr lang="en-GB"/>
              <a:t>: Copilot can help craft narratives, but it thrives when you provide more guidance. You might begin with a basic story request, but as the story develops, you can refine the characters, plot, or tone, ensuring it aligns with your goals.</a:t>
            </a:r>
          </a:p>
          <a:p>
            <a:pPr>
              <a:buFont typeface="Arial" panose="020B0604020202020204" pitchFamily="34" charset="0"/>
              <a:buChar char="•"/>
            </a:pPr>
            <a:r>
              <a:rPr lang="en-GB" b="1"/>
              <a:t>Gaining Insights</a:t>
            </a:r>
            <a:r>
              <a:rPr lang="en-GB"/>
              <a:t>: Don’t just ask for a file summary—ask Copilot follow-up questions that delve deeper into specific areas of the document. This approach allows you to extract critical insights that may not have been obvious in the initial response.</a:t>
            </a:r>
          </a:p>
          <a:p>
            <a:pPr>
              <a:buFont typeface="Arial" panose="020B0604020202020204" pitchFamily="34" charset="0"/>
              <a:buChar char="•"/>
            </a:pPr>
            <a:r>
              <a:rPr lang="en-GB" b="1"/>
              <a:t>Translating Languages</a:t>
            </a:r>
            <a:r>
              <a:rPr lang="en-GB"/>
              <a:t>: Copilot can translate sentences into supported languages, but you can push this further by asking for context, cultural nuances, or even regional dialects. This ensures that your translations are not only accurate but culturally relevant.</a:t>
            </a:r>
          </a:p>
          <a:p>
            <a:pPr>
              <a:buFont typeface="Arial" panose="020B0604020202020204" pitchFamily="34" charset="0"/>
              <a:buChar char="•"/>
            </a:pPr>
            <a:r>
              <a:rPr lang="en-GB" b="1"/>
              <a:t>Solving Technical Problems</a:t>
            </a:r>
            <a:r>
              <a:rPr lang="en-GB"/>
              <a:t>: When working through a technical issue, Copilot can offer broad solutions. But as you narrow the problem down and ask for more step-by-step guidance, it becomes a powerful tool for troubleshooting.</a:t>
            </a:r>
          </a:p>
          <a:p>
            <a:pPr>
              <a:buFont typeface="Arial" panose="020B0604020202020204" pitchFamily="34" charset="0"/>
              <a:buChar char="•"/>
            </a:pPr>
            <a:endParaRPr lang="en-GB"/>
          </a:p>
          <a:p>
            <a:r>
              <a:rPr lang="en-GB"/>
              <a:t>The key takeaway here is that prompting isn’t a one-directional interaction. By treating it as an ongoing conversation, you can extract richer, more relevant information and create a more productive relationship with Copilot. Always be ready to refine, adjust, and follow up on your prompts for the best outcomes.</a:t>
            </a:r>
          </a:p>
          <a:p>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21</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51796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a:t>Since Copilot uses generative AI, the responses it gives will not always be the same. By providing specific instructions to Copilot, you can narrow down the types of responses it will generate</a:t>
            </a:r>
          </a:p>
          <a:p>
            <a:endParaRPr lang="en-US" sz="1000"/>
          </a:p>
          <a:p>
            <a:r>
              <a:rPr lang="en-US" sz="1000"/>
              <a:t>These instructions can be positive or negative: you can tell it exactly what the response should look like, what it should include or you could tell it what it shouldn’t include – this can be powerful as well </a:t>
            </a:r>
          </a:p>
          <a:p>
            <a:endParaRPr lang="en-US" sz="1000"/>
          </a:p>
          <a:p>
            <a:r>
              <a:rPr lang="en-US" sz="1000"/>
              <a:t>You can even do both!</a:t>
            </a:r>
          </a:p>
          <a:p>
            <a:endParaRPr lang="en-US" sz="1000"/>
          </a:p>
          <a:p>
            <a:endParaRPr lang="en-US" sz="1000"/>
          </a:p>
          <a:p>
            <a:endParaRPr lang="en-US" sz="1000"/>
          </a:p>
        </p:txBody>
      </p:sp>
      <p:sp>
        <p:nvSpPr>
          <p:cNvPr id="4" name="Slide Number Placeholder 3"/>
          <p:cNvSpPr>
            <a:spLocks noGrp="1"/>
          </p:cNvSpPr>
          <p:nvPr>
            <p:ph type="sldNum" sz="quarter" idx="5"/>
          </p:nvPr>
        </p:nvSpPr>
        <p:spPr/>
        <p:txBody>
          <a:bodyPr/>
          <a:lstStyle/>
          <a:p>
            <a:pPr defTabSz="990752">
              <a:defRPr/>
            </a:pPr>
            <a:fld id="{61FAE4DC-3345-48D1-9321-8ABBF0810FCC}" type="slidenum">
              <a:rPr lang="en-US">
                <a:solidFill>
                  <a:prstClr val="black"/>
                </a:solidFill>
                <a:latin typeface="Aptos" panose="02110004020202020204"/>
              </a:rPr>
              <a:pPr defTabSz="990752">
                <a:defRPr/>
              </a:pPr>
              <a:t>22</a:t>
            </a:fld>
            <a:endParaRPr lang="en-US">
              <a:solidFill>
                <a:prstClr val="black"/>
              </a:solidFill>
              <a:latin typeface="Aptos" panose="02110004020202020204"/>
            </a:endParaRPr>
          </a:p>
        </p:txBody>
      </p:sp>
    </p:spTree>
    <p:extLst>
      <p:ext uri="{BB962C8B-B14F-4D97-AF65-F5344CB8AC3E}">
        <p14:creationId xmlns:p14="http://schemas.microsoft.com/office/powerpoint/2010/main" val="654224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Prompt conversation</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Write an overview of how Microsoft 365 Copilot can help improve productivity in enterprises. </a:t>
            </a:r>
            <a:r>
              <a:rPr lang="en-US" sz="882" b="1" kern="1200" dirty="0">
                <a:solidFill>
                  <a:schemeClr val="tx1"/>
                </a:solidFill>
                <a:effectLst/>
                <a:latin typeface="Segoe UI Light" pitchFamily="34" charset="0"/>
                <a:ea typeface="+mn-ea"/>
                <a:cs typeface="+mn-cs"/>
              </a:rPr>
              <a:t>Generate 3 bullet points</a:t>
            </a:r>
            <a:r>
              <a:rPr lang="en-US" sz="882" kern="1200" dirty="0">
                <a:solidFill>
                  <a:schemeClr val="tx1"/>
                </a:solidFill>
                <a:effectLst/>
                <a:latin typeface="Segoe UI Light" pitchFamily="34" charset="0"/>
                <a:ea typeface="+mn-ea"/>
                <a:cs typeface="+mn-cs"/>
              </a:rPr>
              <a:t>.</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OK so I’m really interested in the automated task management, Let’s go deeper on this.</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How about agents?</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Task automation sounds like it would save me time</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I’d like some instructions on setting up an agent in agent builder.</a:t>
            </a:r>
          </a:p>
          <a:p>
            <a:pPr marL="171450" indent="-171450">
              <a:buFont typeface="Arial" panose="020B0604020202020204" pitchFamily="34" charset="0"/>
              <a:buChar char="•"/>
            </a:pPr>
            <a:r>
              <a:rPr lang="en-US" sz="882" kern="1200" dirty="0">
                <a:solidFill>
                  <a:schemeClr val="tx1"/>
                </a:solidFill>
                <a:effectLst/>
                <a:latin typeface="Segoe UI Light" pitchFamily="34" charset="0"/>
                <a:ea typeface="+mn-ea"/>
                <a:cs typeface="+mn-cs"/>
              </a:rPr>
              <a:t>I need to send this to my colleague in France, Can you translate to French please.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423051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Here’s an important concept: leveraging existing materials to enhance the quality of Copilot's output. Instead of starting from scratch, you can provide Copilot with examples, templates, or existing documents to guide its responses. This technique is particularly useful when you want Copilot to match a specific format, tone, or style.</a:t>
            </a:r>
          </a:p>
          <a:p>
            <a:endParaRPr lang="en-GB"/>
          </a:p>
          <a:p>
            <a:r>
              <a:rPr lang="en-GB"/>
              <a:t>The idea here is simple: if you have a document that reflects the style or structure you’re aiming for, you can give it to Copilot as a reference. Copilot will then use this as a template to generate content that aligns with what you’re looking for. By providing such examples, you’re setting clear expectations for how the final output should look and feel.</a:t>
            </a:r>
          </a:p>
        </p:txBody>
      </p:sp>
      <p:sp>
        <p:nvSpPr>
          <p:cNvPr id="4" name="Slide Number Placeholder 3"/>
          <p:cNvSpPr>
            <a:spLocks noGrp="1"/>
          </p:cNvSpPr>
          <p:nvPr>
            <p:ph type="sldNum" sz="quarter" idx="5"/>
          </p:nvPr>
        </p:nvSpPr>
        <p:spPr/>
        <p:txBody>
          <a:bodyPr/>
          <a:lstStyle/>
          <a:p>
            <a:pPr defTabSz="990752">
              <a:defRPr/>
            </a:pPr>
            <a:fld id="{8016073A-FF13-4C60-949D-6A6F602D0DAC}" type="slidenum">
              <a:rPr lang="LID4096">
                <a:solidFill>
                  <a:prstClr val="black"/>
                </a:solidFill>
                <a:latin typeface="Aptos" panose="02110004020202020204"/>
              </a:rPr>
              <a:pPr defTabSz="990752">
                <a:defRPr/>
              </a:pPr>
              <a:t>24</a:t>
            </a:fld>
            <a:endParaRPr lang="LID4096">
              <a:solidFill>
                <a:prstClr val="black"/>
              </a:solidFill>
              <a:latin typeface="Aptos" panose="02110004020202020204"/>
            </a:endParaRPr>
          </a:p>
        </p:txBody>
      </p:sp>
    </p:spTree>
    <p:extLst>
      <p:ext uri="{BB962C8B-B14F-4D97-AF65-F5344CB8AC3E}">
        <p14:creationId xmlns:p14="http://schemas.microsoft.com/office/powerpoint/2010/main" val="2834292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instance, if you’re creating a proposal for a sales meeting, and you have an existing business proposal that you like, you can instruct Copilot to use that document as a guide. Not only does this save time, but it also ensures that the final document is consistent with your brand's standards or previous work. This method also minimizes the time you would otherwise spend reviewing and editing the content.</a:t>
            </a:r>
          </a:p>
          <a:p>
            <a:endParaRPr lang="en-GB" dirty="0"/>
          </a:p>
          <a:p>
            <a:r>
              <a:rPr lang="en-GB" dirty="0"/>
              <a:t>What makes this approach so powerful is that Copilot isn’t just replicating what you give it—it’s using the example to inform and enhance the new content. Whether it’s writing reports, emails, or presentations, providing a well-structured reference will dramatically improve the output’s relevance and quality.</a:t>
            </a:r>
          </a:p>
          <a:p>
            <a:endParaRPr lang="en-GB" dirty="0"/>
          </a:p>
          <a:p>
            <a:r>
              <a:rPr lang="en-GB" dirty="0"/>
              <a:t>Key points to remember:</a:t>
            </a:r>
          </a:p>
          <a:p>
            <a:pPr>
              <a:buFont typeface="Arial" panose="020B0604020202020204" pitchFamily="34" charset="0"/>
              <a:buChar char="•"/>
            </a:pPr>
            <a:r>
              <a:rPr lang="en-GB" b="1" dirty="0"/>
              <a:t>Using Examples</a:t>
            </a:r>
            <a:r>
              <a:rPr lang="en-GB" dirty="0"/>
              <a:t>: Always provide Copilot with high-quality, relevant examples that accurately reflect what you want.</a:t>
            </a:r>
          </a:p>
          <a:p>
            <a:pPr>
              <a:buFont typeface="Arial" panose="020B0604020202020204" pitchFamily="34" charset="0"/>
              <a:buChar char="•"/>
            </a:pPr>
            <a:r>
              <a:rPr lang="en-GB" b="1" dirty="0"/>
              <a:t>Customization</a:t>
            </a:r>
            <a:r>
              <a:rPr lang="en-GB" dirty="0"/>
              <a:t>: Copilot tailors the new content to the structure and tone of the provided materials, but the output is unique to the new task.</a:t>
            </a:r>
          </a:p>
          <a:p>
            <a:pPr>
              <a:buFont typeface="Arial" panose="020B0604020202020204" pitchFamily="34" charset="0"/>
              <a:buChar char="•"/>
            </a:pPr>
            <a:r>
              <a:rPr lang="en-GB" b="1" dirty="0"/>
              <a:t>Consistency</a:t>
            </a:r>
            <a:r>
              <a:rPr lang="en-GB" dirty="0"/>
              <a:t>: This method ensures that your documents, proposals, or presentations maintain a consistent style, reducing the time needed for manual formatting or revisions.</a:t>
            </a:r>
          </a:p>
          <a:p>
            <a:pPr>
              <a:buFont typeface="Arial" panose="020B0604020202020204" pitchFamily="34" charset="0"/>
              <a:buChar char="•"/>
            </a:pPr>
            <a:endParaRPr lang="en-GB" dirty="0"/>
          </a:p>
          <a:p>
            <a:r>
              <a:rPr lang="en-GB" dirty="0"/>
              <a:t>In practice, this approach can be a game-changer when managing repetitive tasks or ensuring uniformity across large projects, making your work easier and more efficient.</a:t>
            </a:r>
          </a:p>
          <a:p>
            <a:pPr>
              <a:lnSpc>
                <a:spcPct val="107000"/>
              </a:lnSpc>
              <a:spcAft>
                <a:spcPts val="867"/>
              </a:spcAft>
            </a:pPr>
            <a:endParaRPr lang="en-US" dirty="0">
              <a:solidFill>
                <a:srgbClr val="FF0000"/>
              </a:solidFill>
              <a:latin typeface="Segoe UI Semilight"/>
              <a:cs typeface="Segoe UI Semilight"/>
            </a:endParaRPr>
          </a:p>
        </p:txBody>
      </p:sp>
      <p:sp>
        <p:nvSpPr>
          <p:cNvPr id="4" name="Slide Number Placeholder 3"/>
          <p:cNvSpPr>
            <a:spLocks noGrp="1"/>
          </p:cNvSpPr>
          <p:nvPr>
            <p:ph type="sldNum" sz="quarter" idx="5"/>
          </p:nvPr>
        </p:nvSpPr>
        <p:spPr/>
        <p:txBody>
          <a:bodyPr/>
          <a:lstStyle/>
          <a:p>
            <a:pPr defTabSz="990752">
              <a:defRPr/>
            </a:pPr>
            <a:fld id="{61FAE4DC-3345-48D1-9321-8ABBF0810FCC}" type="slidenum">
              <a:rPr lang="en-US">
                <a:solidFill>
                  <a:prstClr val="black"/>
                </a:solidFill>
                <a:latin typeface="Aptos" panose="02110004020202020204"/>
              </a:rPr>
              <a:pPr defTabSz="990752">
                <a:defRPr/>
              </a:pPr>
              <a:t>25</a:t>
            </a:fld>
            <a:endParaRPr lang="en-US">
              <a:solidFill>
                <a:prstClr val="black"/>
              </a:solidFill>
              <a:latin typeface="Aptos" panose="02110004020202020204"/>
            </a:endParaRPr>
          </a:p>
        </p:txBody>
      </p:sp>
    </p:spTree>
    <p:extLst>
      <p:ext uri="{BB962C8B-B14F-4D97-AF65-F5344CB8AC3E}">
        <p14:creationId xmlns:p14="http://schemas.microsoft.com/office/powerpoint/2010/main" val="20708154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 to wrap up here are the Prompting Best Practices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486227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183D7-8C15-D225-32F9-9232387EAA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F3ECA0-E015-26AC-10D9-630134A89E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B870E0-F5D2-E679-78D2-A32EE0AEDD31}"/>
              </a:ext>
            </a:extLst>
          </p:cNvPr>
          <p:cNvSpPr>
            <a:spLocks noGrp="1"/>
          </p:cNvSpPr>
          <p:nvPr>
            <p:ph type="body" idx="1"/>
          </p:nvPr>
        </p:nvSpPr>
        <p:spPr/>
        <p:txBody>
          <a:bodyPr/>
          <a:lstStyle/>
          <a:p>
            <a:r>
              <a:rPr lang="en-US" sz="1000">
                <a:latin typeface="Calibri" panose="020F0502020204030204" pitchFamily="34" charset="0"/>
                <a:ea typeface="Times New Roman" panose="02020603050405020304" pitchFamily="18" charset="0"/>
                <a:cs typeface="Times New Roman" panose="02020603050405020304" pitchFamily="18" charset="0"/>
              </a:rPr>
              <a:t>Whilst our individual productivity can be transformed by Copilot, our business processes can be transformed by agents. </a:t>
            </a:r>
          </a:p>
          <a:p>
            <a:endParaRPr lang="en-US" sz="1000">
              <a:latin typeface="Calibri" panose="020F0502020204030204" pitchFamily="34" charset="0"/>
              <a:ea typeface="Times New Roman" panose="02020603050405020304" pitchFamily="18" charset="0"/>
              <a:cs typeface="Times New Roman" panose="02020603050405020304" pitchFamily="18" charset="0"/>
            </a:endParaRPr>
          </a:p>
          <a:p>
            <a:r>
              <a:rPr lang="en-US" sz="1000">
                <a:latin typeface="Calibri" panose="020F0502020204030204" pitchFamily="34" charset="0"/>
                <a:ea typeface="Times New Roman" panose="02020603050405020304" pitchFamily="18" charset="0"/>
                <a:cs typeface="Times New Roman" panose="02020603050405020304" pitchFamily="18" charset="0"/>
              </a:rPr>
              <a:t>Let’s look at a demo …</a:t>
            </a:r>
          </a:p>
        </p:txBody>
      </p:sp>
      <p:sp>
        <p:nvSpPr>
          <p:cNvPr id="4" name="Slide Number Placeholder 3">
            <a:extLst>
              <a:ext uri="{FF2B5EF4-FFF2-40B4-BE49-F238E27FC236}">
                <a16:creationId xmlns:a16="http://schemas.microsoft.com/office/drawing/2014/main" id="{2BF5EF2F-A6E9-01C2-D84A-5E5F1C191E19}"/>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28</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432720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C59CA-79EC-B37D-6245-9336ABC047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0D5520-B9BA-465B-1708-DC5C193D6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169C3-1820-88C1-5D4A-79F3183B895F}"/>
              </a:ext>
            </a:extLst>
          </p:cNvPr>
          <p:cNvSpPr>
            <a:spLocks noGrp="1"/>
          </p:cNvSpPr>
          <p:nvPr>
            <p:ph type="body" idx="1"/>
          </p:nvPr>
        </p:nvSpPr>
        <p:spPr/>
        <p:txBody>
          <a:bodyPr/>
          <a:lstStyle/>
          <a:p>
            <a:pPr>
              <a:lnSpc>
                <a:spcPct val="107000"/>
              </a:lnSpc>
              <a:spcAft>
                <a:spcPts val="867"/>
              </a:spcAft>
            </a:pPr>
            <a:r>
              <a:rPr lang="en-US" sz="1000" spc="-54">
                <a:ln w="3175">
                  <a:noFill/>
                </a:ln>
                <a:gradFill flip="none" rotWithShape="1">
                  <a:gsLst>
                    <a:gs pos="50000">
                      <a:srgbClr val="8661C5"/>
                    </a:gs>
                    <a:gs pos="0">
                      <a:srgbClr val="3E76D4"/>
                    </a:gs>
                    <a:gs pos="100000">
                      <a:srgbClr val="C73ECC"/>
                    </a:gs>
                  </a:gsLst>
                  <a:lin ang="2700000" scaled="1"/>
                  <a:tileRect/>
                </a:gradFill>
                <a:latin typeface="Segoe UI Semibold"/>
                <a:cs typeface="Segoe UI" pitchFamily="34" charset="0"/>
              </a:rPr>
              <a:t>Give Feedback – Copilot Won’t Get Angry </a:t>
            </a:r>
          </a:p>
          <a:p>
            <a:pPr>
              <a:lnSpc>
                <a:spcPct val="107000"/>
              </a:lnSpc>
              <a:spcAft>
                <a:spcPts val="867"/>
              </a:spcAft>
            </a:pPr>
            <a:endParaRPr lang="en-US" sz="1000" spc="-54">
              <a:ln w="3175">
                <a:noFill/>
              </a:ln>
              <a:gradFill flip="none" rotWithShape="1">
                <a:gsLst>
                  <a:gs pos="50000">
                    <a:srgbClr val="8661C5"/>
                  </a:gs>
                  <a:gs pos="0">
                    <a:srgbClr val="3E76D4"/>
                  </a:gs>
                  <a:gs pos="100000">
                    <a:srgbClr val="C73ECC"/>
                  </a:gs>
                </a:gsLst>
                <a:lin ang="2700000" scaled="1"/>
                <a:tileRect/>
              </a:gradFill>
              <a:latin typeface="Segoe UI Semibold"/>
              <a:cs typeface="Segoe UI" pitchFamily="34" charset="0"/>
            </a:endParaRPr>
          </a:p>
          <a:p>
            <a:pPr>
              <a:lnSpc>
                <a:spcPct val="107000"/>
              </a:lnSpc>
              <a:spcAft>
                <a:spcPts val="867"/>
              </a:spcAft>
            </a:pPr>
            <a:r>
              <a:rPr lang="en-US" sz="1000" spc="-54">
                <a:ln w="3175">
                  <a:noFill/>
                </a:ln>
                <a:gradFill flip="none" rotWithShape="1">
                  <a:gsLst>
                    <a:gs pos="50000">
                      <a:srgbClr val="8661C5"/>
                    </a:gs>
                    <a:gs pos="0">
                      <a:srgbClr val="3E76D4"/>
                    </a:gs>
                    <a:gs pos="100000">
                      <a:srgbClr val="C73ECC"/>
                    </a:gs>
                  </a:gsLst>
                  <a:lin ang="2700000" scaled="1"/>
                  <a:tileRect/>
                </a:gradFill>
                <a:latin typeface="Segoe UI Semibold"/>
                <a:cs typeface="Segoe UI" pitchFamily="34" charset="0"/>
              </a:rPr>
              <a:t>Practice – Give feedback prompts with the to attendees</a:t>
            </a:r>
          </a:p>
          <a:p>
            <a:pPr>
              <a:lnSpc>
                <a:spcPct val="107000"/>
              </a:lnSpc>
              <a:spcAft>
                <a:spcPts val="867"/>
              </a:spcAft>
            </a:pPr>
            <a:endParaRPr lang="en-US">
              <a:solidFill>
                <a:srgbClr val="FF0000"/>
              </a:solidFill>
              <a:latin typeface="Segoe UI Semilight"/>
              <a:cs typeface="Segoe UI Semilight"/>
            </a:endParaRPr>
          </a:p>
        </p:txBody>
      </p:sp>
      <p:sp>
        <p:nvSpPr>
          <p:cNvPr id="4" name="Slide Number Placeholder 3">
            <a:extLst>
              <a:ext uri="{FF2B5EF4-FFF2-40B4-BE49-F238E27FC236}">
                <a16:creationId xmlns:a16="http://schemas.microsoft.com/office/drawing/2014/main" id="{17B40C23-0754-1D78-69CA-29E810A3C9E1}"/>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29</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45033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23F53-42B4-78C4-76BF-6CE75C168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190E18-58C1-B491-442A-7AFF0ABEFB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C52D5-37D8-4FF3-4F34-4A997D7E31E1}"/>
              </a:ext>
            </a:extLst>
          </p:cNvPr>
          <p:cNvSpPr>
            <a:spLocks noGrp="1"/>
          </p:cNvSpPr>
          <p:nvPr>
            <p:ph type="body" idx="1"/>
          </p:nvPr>
        </p:nvSpPr>
        <p:spPr/>
        <p:txBody>
          <a:bodyPr/>
          <a:lstStyle/>
          <a:p>
            <a:r>
              <a:rPr lang="en-US" sz="1000"/>
              <a:t>Let’s break this down and look at how this applies to a prompt.</a:t>
            </a:r>
          </a:p>
        </p:txBody>
      </p:sp>
      <p:sp>
        <p:nvSpPr>
          <p:cNvPr id="4" name="Slide Number Placeholder 3">
            <a:extLst>
              <a:ext uri="{FF2B5EF4-FFF2-40B4-BE49-F238E27FC236}">
                <a16:creationId xmlns:a16="http://schemas.microsoft.com/office/drawing/2014/main" id="{1DF44C2D-5ABA-B011-AD47-662F9C1AB1B5}"/>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30</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00828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242424"/>
                </a:solidFill>
                <a:effectLst/>
                <a:latin typeface="Segoe UI" panose="020B0502040204020203" pitchFamily="34" charset="0"/>
              </a:rPr>
              <a:t>Welcome everyone to the Prompt Masterclass. Today, we will be diving into the art and science of prompting, specifically focusing on how to effectively use Microsoft 365 Copilot. </a:t>
            </a:r>
          </a:p>
          <a:p>
            <a:endParaRPr lang="en-GB" b="0" i="0">
              <a:solidFill>
                <a:srgbClr val="242424"/>
              </a:solidFill>
              <a:effectLst/>
              <a:latin typeface="Segoe UI" panose="020B0502040204020203" pitchFamily="34" charset="0"/>
            </a:endParaRPr>
          </a:p>
          <a:p>
            <a:r>
              <a:rPr lang="en-GB"/>
              <a:t>It's incredible to think about how far we've come in the field of AI. Just a few years ago, the idea of having an AI assistant that could understand and respond to our requests in natural language seemed like science fiction.</a:t>
            </a:r>
          </a:p>
          <a:p>
            <a:r>
              <a:rPr lang="en-GB"/>
              <a:t>Today, thanks to the rapid advancements in machine learning and natural language processing, we have tools like Microsoft 365 Copilot that can assist us in ways we never thought possible.</a:t>
            </a:r>
          </a:p>
          <a:p>
            <a:endParaRPr lang="en-GB"/>
          </a:p>
          <a:p>
            <a:r>
              <a:rPr lang="en-GB"/>
              <a:t>These advancements have not only made our computers smarter but have also transformed the way we work and interact with technology.</a:t>
            </a:r>
          </a:p>
          <a:p>
            <a:r>
              <a:rPr lang="en-GB"/>
              <a:t>From automating mundane tasks to providing insightful recommendations, AI has become an integral part of our daily lives and workflows.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21809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0159F-1125-E0CB-D8C5-0105C6A1C6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DED43-5254-4348-2481-F90E7B621B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F5BE0A-069F-7F7C-8A6E-971C5BB4C977}"/>
              </a:ext>
            </a:extLst>
          </p:cNvPr>
          <p:cNvSpPr>
            <a:spLocks noGrp="1"/>
          </p:cNvSpPr>
          <p:nvPr>
            <p:ph type="body" idx="1"/>
          </p:nvPr>
        </p:nvSpPr>
        <p:spPr/>
        <p:txBody>
          <a:bodyPr/>
          <a:lstStyle/>
          <a:p>
            <a:pPr>
              <a:lnSpc>
                <a:spcPct val="107000"/>
              </a:lnSpc>
              <a:spcAft>
                <a:spcPts val="867"/>
              </a:spcAft>
            </a:pPr>
            <a:r>
              <a:rPr lang="en-US" sz="1000" spc="-54" dirty="0">
                <a:ln w="3175">
                  <a:noFill/>
                </a:ln>
                <a:gradFill flip="none" rotWithShape="1">
                  <a:gsLst>
                    <a:gs pos="50000">
                      <a:srgbClr val="8661C5"/>
                    </a:gs>
                    <a:gs pos="0">
                      <a:srgbClr val="3E76D4"/>
                    </a:gs>
                    <a:gs pos="100000">
                      <a:srgbClr val="C73ECC"/>
                    </a:gs>
                  </a:gsLst>
                  <a:lin ang="2700000" scaled="1"/>
                  <a:tileRect/>
                </a:gradFill>
                <a:latin typeface="Segoe UI Semibold"/>
                <a:cs typeface="Segoe UI" pitchFamily="34" charset="0"/>
              </a:rPr>
              <a:t>Give Feedback – Copilot Won’t Get Angry </a:t>
            </a:r>
          </a:p>
          <a:p>
            <a:pPr>
              <a:lnSpc>
                <a:spcPct val="107000"/>
              </a:lnSpc>
              <a:spcAft>
                <a:spcPts val="867"/>
              </a:spcAft>
            </a:pPr>
            <a:endParaRPr lang="en-US" sz="1000" spc="-54" dirty="0">
              <a:ln w="3175">
                <a:noFill/>
              </a:ln>
              <a:gradFill flip="none" rotWithShape="1">
                <a:gsLst>
                  <a:gs pos="50000">
                    <a:srgbClr val="8661C5"/>
                  </a:gs>
                  <a:gs pos="0">
                    <a:srgbClr val="3E76D4"/>
                  </a:gs>
                  <a:gs pos="100000">
                    <a:srgbClr val="C73ECC"/>
                  </a:gs>
                </a:gsLst>
                <a:lin ang="2700000" scaled="1"/>
                <a:tileRect/>
              </a:gradFill>
              <a:latin typeface="Segoe UI Semibold"/>
              <a:cs typeface="Segoe UI" pitchFamily="34" charset="0"/>
            </a:endParaRPr>
          </a:p>
          <a:p>
            <a:pPr>
              <a:lnSpc>
                <a:spcPct val="107000"/>
              </a:lnSpc>
              <a:spcAft>
                <a:spcPts val="867"/>
              </a:spcAft>
            </a:pPr>
            <a:endParaRPr lang="en-US" dirty="0">
              <a:solidFill>
                <a:srgbClr val="FF0000"/>
              </a:solidFill>
              <a:latin typeface="Segoe UI Semilight"/>
              <a:cs typeface="Segoe UI Semilight"/>
            </a:endParaRPr>
          </a:p>
        </p:txBody>
      </p:sp>
      <p:sp>
        <p:nvSpPr>
          <p:cNvPr id="4" name="Slide Number Placeholder 3">
            <a:extLst>
              <a:ext uri="{FF2B5EF4-FFF2-40B4-BE49-F238E27FC236}">
                <a16:creationId xmlns:a16="http://schemas.microsoft.com/office/drawing/2014/main" id="{5781CD1A-DA38-B656-DAE6-56582C887160}"/>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31</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59211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CD6E5-F934-A24D-F3FD-CA912C47CA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E74080-DF2E-8436-69D6-B2747231D4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E72B03-6ADA-AAF0-F246-0A2BE9B2C77C}"/>
              </a:ext>
            </a:extLst>
          </p:cNvPr>
          <p:cNvSpPr>
            <a:spLocks noGrp="1"/>
          </p:cNvSpPr>
          <p:nvPr>
            <p:ph type="body" idx="1"/>
          </p:nvPr>
        </p:nvSpPr>
        <p:spPr/>
        <p:txBody>
          <a:bodyPr/>
          <a:lstStyle/>
          <a:p>
            <a:r>
              <a:rPr lang="en-GB"/>
              <a:t>So to wrap up here are the Prompting Best Practices</a:t>
            </a:r>
          </a:p>
        </p:txBody>
      </p:sp>
      <p:sp>
        <p:nvSpPr>
          <p:cNvPr id="4" name="Header Placeholder 3">
            <a:extLst>
              <a:ext uri="{FF2B5EF4-FFF2-40B4-BE49-F238E27FC236}">
                <a16:creationId xmlns:a16="http://schemas.microsoft.com/office/drawing/2014/main" id="{7B12B8F0-EF81-0D8C-A78D-A553C00D5247}"/>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325C2061-9BAC-D28B-61B4-7A7D2062CB57}"/>
              </a:ext>
            </a:extLst>
          </p:cNvPr>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037C9FEB-ED45-73E4-7F4A-B82C4503730B}"/>
              </a:ext>
            </a:extLst>
          </p:cNvPr>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a:extLst>
              <a:ext uri="{FF2B5EF4-FFF2-40B4-BE49-F238E27FC236}">
                <a16:creationId xmlns:a16="http://schemas.microsoft.com/office/drawing/2014/main" id="{EB395FEF-D73F-1E3A-55B8-DCB0C1C8BC31}"/>
              </a:ext>
            </a:extLst>
          </p:cNvPr>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958525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CF2F-70B4-DB35-B879-16E21C1261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F421A-AE71-B84A-693B-CB714A20AC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3E952A-A616-22F8-9613-5858A3BC1287}"/>
              </a:ext>
            </a:extLst>
          </p:cNvPr>
          <p:cNvSpPr>
            <a:spLocks noGrp="1"/>
          </p:cNvSpPr>
          <p:nvPr>
            <p:ph type="body" idx="1"/>
          </p:nvPr>
        </p:nvSpPr>
        <p:spPr/>
        <p:txBody>
          <a:bodyPr/>
          <a:lstStyle/>
          <a:p>
            <a:pPr marL="285750" marR="0" indent="-285750">
              <a:lnSpc>
                <a:spcPct val="107000"/>
              </a:lnSpc>
              <a:spcAft>
                <a:spcPts val="800"/>
              </a:spcAft>
              <a:buFont typeface="Arial" panose="020B0604020202020204" pitchFamily="34" charset="0"/>
              <a:buChar char="•"/>
            </a:pPr>
            <a:r>
              <a:rPr lang="en-US" sz="10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Today, we'll be exploring the Copilot Prompt Gallery, an innovative tool built into Copilot that is designed to help boost AI confidence and success through prompting. It meets users where they are in their Copilot journey and starts with inspirational prompt collections</a:t>
            </a:r>
            <a:endParaRPr lang="en-US" sz="1000">
              <a:effectLst/>
              <a:latin typeface="Aptos" panose="020B0004020202020204" pitchFamily="34" charset="0"/>
              <a:ea typeface="Aptos" panose="020B0004020202020204" pitchFamily="34" charset="0"/>
              <a:cs typeface="Arial" panose="020B0604020202020204" pitchFamily="34" charset="0"/>
            </a:endParaRPr>
          </a:p>
          <a:p>
            <a:pPr marL="0" marR="0">
              <a:lnSpc>
                <a:spcPct val="107000"/>
              </a:lnSpc>
              <a:spcAft>
                <a:spcPts val="800"/>
              </a:spcAft>
            </a:pPr>
            <a:r>
              <a:rPr lang="en-US" sz="10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a:t>
            </a:r>
            <a:endParaRPr lang="en-US" sz="1000">
              <a:effectLst/>
              <a:latin typeface="Aptos" panose="020B0004020202020204" pitchFamily="34" charset="0"/>
              <a:ea typeface="Aptos" panose="020B0004020202020204" pitchFamily="34" charset="0"/>
              <a:cs typeface="Arial" panose="020B0604020202020204" pitchFamily="34" charset="0"/>
            </a:endParaRPr>
          </a:p>
          <a:p>
            <a:pPr marL="285750" marR="0" indent="-285750">
              <a:lnSpc>
                <a:spcPct val="107000"/>
              </a:lnSpc>
              <a:spcAft>
                <a:spcPts val="800"/>
              </a:spcAft>
              <a:buFont typeface="Arial" panose="020B0604020202020204" pitchFamily="34" charset="0"/>
              <a:buChar char="•"/>
            </a:pPr>
            <a:r>
              <a:rPr lang="en-US" sz="1000">
                <a:effectLst/>
                <a:latin typeface="Aptos" panose="020B0004020202020204" pitchFamily="34" charset="0"/>
                <a:ea typeface="Aptos" panose="020B0004020202020204" pitchFamily="34" charset="0"/>
                <a:cs typeface="Arial" panose="020B0604020202020204" pitchFamily="34" charset="0"/>
              </a:rPr>
              <a:t>Since its launch, we've learned that Copilots users that engage with Prompt Gallery in their first 7 days have a 20% higher likelihood to return using Copilot.</a:t>
            </a:r>
            <a:br>
              <a:rPr lang="en-US" sz="1000">
                <a:effectLst/>
                <a:latin typeface="Aptos" panose="020B0004020202020204" pitchFamily="34" charset="0"/>
                <a:ea typeface="Aptos" panose="020B0004020202020204" pitchFamily="34" charset="0"/>
                <a:cs typeface="Arial" panose="020B0604020202020204" pitchFamily="34" charset="0"/>
              </a:rPr>
            </a:br>
            <a:endParaRPr lang="en-US" sz="1000">
              <a:effectLst/>
              <a:latin typeface="Aptos" panose="020B0004020202020204" pitchFamily="34" charset="0"/>
              <a:ea typeface="Aptos" panose="020B0004020202020204" pitchFamily="34" charset="0"/>
              <a:cs typeface="Arial" panose="020B0604020202020204" pitchFamily="34" charset="0"/>
            </a:endParaRPr>
          </a:p>
          <a:p>
            <a:pPr marL="285750" marR="0" indent="-285750">
              <a:lnSpc>
                <a:spcPct val="107000"/>
              </a:lnSpc>
              <a:spcAft>
                <a:spcPts val="800"/>
              </a:spcAft>
              <a:buFont typeface="Arial" panose="020B0604020202020204" pitchFamily="34" charset="0"/>
              <a:buChar char="•"/>
            </a:pPr>
            <a:r>
              <a:rPr lang="en-US" sz="1000">
                <a:effectLst/>
                <a:latin typeface="Aptos" panose="020B0004020202020204" pitchFamily="34" charset="0"/>
                <a:ea typeface="Aptos" panose="020B0004020202020204" pitchFamily="34" charset="0"/>
                <a:cs typeface="Arial" panose="020B0604020202020204" pitchFamily="34" charset="0"/>
              </a:rPr>
              <a:t>Copilot Prompt Gallery is unique because it is integrated within the Microsoft 365 Copilot apps spanning across Business Chat, Word, Excel, PPT and offers users prompt suggestions right in the flow of work</a:t>
            </a:r>
            <a:br>
              <a:rPr lang="en-US" sz="1000">
                <a:effectLst/>
                <a:latin typeface="Aptos" panose="020B0004020202020204" pitchFamily="34" charset="0"/>
                <a:ea typeface="Aptos" panose="020B0004020202020204" pitchFamily="34" charset="0"/>
                <a:cs typeface="Arial" panose="020B0604020202020204" pitchFamily="34" charset="0"/>
              </a:rPr>
            </a:br>
            <a:endParaRPr lang="en-US" sz="1000">
              <a:effectLst/>
              <a:latin typeface="Aptos" panose="020B0004020202020204" pitchFamily="34" charset="0"/>
              <a:ea typeface="Aptos" panose="020B0004020202020204" pitchFamily="34" charset="0"/>
              <a:cs typeface="Arial" panose="020B0604020202020204" pitchFamily="34" charset="0"/>
            </a:endParaRPr>
          </a:p>
          <a:p>
            <a:pPr marL="285750" marR="0" indent="-285750">
              <a:lnSpc>
                <a:spcPct val="107000"/>
              </a:lnSpc>
              <a:spcAft>
                <a:spcPts val="800"/>
              </a:spcAft>
              <a:buFont typeface="Arial" panose="020B0604020202020204" pitchFamily="34" charset="0"/>
              <a:buChar char="•"/>
            </a:pPr>
            <a:r>
              <a:rPr lang="en-US" sz="1000">
                <a:effectLst/>
                <a:latin typeface="Aptos" panose="020B0004020202020204" pitchFamily="34" charset="0"/>
                <a:ea typeface="Aptos" panose="020B0004020202020204" pitchFamily="34" charset="0"/>
                <a:cs typeface="Arial" panose="020B0604020202020204" pitchFamily="34" charset="0"/>
              </a:rPr>
              <a:t>It’s designed as a tool where power users can share great prompts they’ve created to members of their team and inspire others </a:t>
            </a:r>
          </a:p>
        </p:txBody>
      </p:sp>
      <p:sp>
        <p:nvSpPr>
          <p:cNvPr id="4" name="Slide Number Placeholder 3">
            <a:extLst>
              <a:ext uri="{FF2B5EF4-FFF2-40B4-BE49-F238E27FC236}">
                <a16:creationId xmlns:a16="http://schemas.microsoft.com/office/drawing/2014/main" id="{C5C0DE0E-DE8F-ECE7-12BC-B6F8E88B5025}"/>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33</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596123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87597-A820-6B74-D310-9B8E7D088B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774EF6-2F25-4FD0-E170-1C5185EB3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14E6C-27D8-2F79-DAD7-B64765B876E0}"/>
              </a:ext>
            </a:extLst>
          </p:cNvPr>
          <p:cNvSpPr>
            <a:spLocks noGrp="1"/>
          </p:cNvSpPr>
          <p:nvPr>
            <p:ph type="body" idx="1"/>
          </p:nvPr>
        </p:nvSpPr>
        <p:spPr/>
        <p:txBody>
          <a:bodyPr/>
          <a:lstStyle/>
          <a:p>
            <a:pPr marL="0" marR="0" lvl="0" indent="0" algn="l" defTabSz="914367" rtl="0" eaLnBrk="1" fontAlgn="auto" latinLnBrk="0" hangingPunct="1">
              <a:lnSpc>
                <a:spcPct val="107000"/>
              </a:lnSpc>
              <a:spcBef>
                <a:spcPts val="0"/>
              </a:spcBef>
              <a:spcAft>
                <a:spcPts val="867"/>
              </a:spcAft>
              <a:buClrTx/>
              <a:buSzTx/>
              <a:buFontTx/>
              <a:buNone/>
              <a:tabLst/>
              <a:defRPr/>
            </a:pPr>
            <a:r>
              <a:rPr lang="en-US" sz="882" kern="1200" dirty="0">
                <a:solidFill>
                  <a:schemeClr val="tx1"/>
                </a:solidFill>
                <a:effectLst/>
                <a:latin typeface="Segoe UI Light" pitchFamily="34" charset="0"/>
                <a:ea typeface="+mn-ea"/>
                <a:cs typeface="+mn-cs"/>
              </a:rPr>
              <a:t>Create a summary of the latest trends in collaboration tech using reports from respected analysts and create a report on the most popular options and how each could support our business goals of doubling our revenue through increased high-touch sales processes.</a:t>
            </a:r>
          </a:p>
          <a:p>
            <a:pPr>
              <a:lnSpc>
                <a:spcPct val="107000"/>
              </a:lnSpc>
              <a:spcAft>
                <a:spcPts val="867"/>
              </a:spcAft>
            </a:pPr>
            <a:endParaRPr lang="en-US" dirty="0">
              <a:solidFill>
                <a:srgbClr val="FF0000"/>
              </a:solidFill>
              <a:latin typeface="Segoe UI Semilight"/>
              <a:cs typeface="Segoe UI Semilight"/>
            </a:endParaRPr>
          </a:p>
        </p:txBody>
      </p:sp>
      <p:sp>
        <p:nvSpPr>
          <p:cNvPr id="4" name="Slide Number Placeholder 3">
            <a:extLst>
              <a:ext uri="{FF2B5EF4-FFF2-40B4-BE49-F238E27FC236}">
                <a16:creationId xmlns:a16="http://schemas.microsoft.com/office/drawing/2014/main" id="{59729B82-EA36-E9E3-8E3A-184625A1DAFF}"/>
              </a:ext>
            </a:extLst>
          </p:cNvPr>
          <p:cNvSpPr>
            <a:spLocks noGrp="1"/>
          </p:cNvSpPr>
          <p:nvPr>
            <p:ph type="sldNum" sz="quarter" idx="5"/>
          </p:nvPr>
        </p:nvSpPr>
        <p:spPr/>
        <p:txBody>
          <a:bodyPr/>
          <a:lstStyle/>
          <a:p>
            <a:pPr marL="0" marR="0" lvl="0" indent="0" algn="r" defTabSz="990752" rtl="0" eaLnBrk="1" fontAlgn="auto" latinLnBrk="0" hangingPunct="1">
              <a:lnSpc>
                <a:spcPct val="100000"/>
              </a:lnSpc>
              <a:spcBef>
                <a:spcPts val="0"/>
              </a:spcBef>
              <a:spcAft>
                <a:spcPts val="0"/>
              </a:spcAft>
              <a:buClrTx/>
              <a:buSzTx/>
              <a:buFontTx/>
              <a:buNone/>
              <a:tabLst/>
              <a:defRPr/>
            </a:pPr>
            <a:fld id="{61FAE4DC-3345-48D1-9321-8ABBF0810FCC}" type="slidenum">
              <a:rPr kumimoji="0" lang="en-US" sz="13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90752"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41146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F3FC2-610F-E0DD-4955-91A4EA644E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824C74-3279-0612-879D-398FCF48B6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5FBF86-F3D1-F204-4F68-2DFCD808F42B}"/>
              </a:ext>
            </a:extLst>
          </p:cNvPr>
          <p:cNvSpPr>
            <a:spLocks noGrp="1"/>
          </p:cNvSpPr>
          <p:nvPr>
            <p:ph type="body" idx="1"/>
          </p:nvPr>
        </p:nvSpPr>
        <p:spPr/>
        <p:txBody>
          <a:bodyPr/>
          <a:lstStyle/>
          <a:p>
            <a:r>
              <a:rPr lang="en-GB"/>
              <a:t>So to wrap up here are the Prompting Best Practices</a:t>
            </a:r>
          </a:p>
        </p:txBody>
      </p:sp>
      <p:sp>
        <p:nvSpPr>
          <p:cNvPr id="4" name="Header Placeholder 3">
            <a:extLst>
              <a:ext uri="{FF2B5EF4-FFF2-40B4-BE49-F238E27FC236}">
                <a16:creationId xmlns:a16="http://schemas.microsoft.com/office/drawing/2014/main" id="{B8F7457A-9A85-0382-990E-91D1FE8F3FC4}"/>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F66DBDF1-EEB5-FFE4-A83F-770C27ED00D9}"/>
              </a:ext>
            </a:extLst>
          </p:cNvPr>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1DAA6A28-10B5-295C-4D68-AF2D8DD7555A}"/>
              </a:ext>
            </a:extLst>
          </p:cNvPr>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a:extLst>
              <a:ext uri="{FF2B5EF4-FFF2-40B4-BE49-F238E27FC236}">
                <a16:creationId xmlns:a16="http://schemas.microsoft.com/office/drawing/2014/main" id="{5F8822F5-4BAC-197F-D085-2DA10A0FD34C}"/>
              </a:ext>
            </a:extLst>
          </p:cNvPr>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489890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The average prompt is between 7 to 9 words. 25-30 will give you good size info</a:t>
            </a:r>
            <a:r>
              <a:rPr kumimoji="0" lang="en-GB" sz="12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 Instead of vague requests, provide specific tasks or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t>Don’t cram too many questions or requests into one prompt: </a:t>
            </a:r>
            <a:r>
              <a:rPr lang="en-GB" b="0" i="0">
                <a:solidFill>
                  <a:srgbClr val="242424"/>
                </a:solidFill>
                <a:effectLst/>
                <a:latin typeface="Segoe UI" panose="020B0502040204020203" pitchFamily="34" charset="0"/>
              </a:rPr>
              <a:t>Breaking the prompt into a step-by-step approach can offer several benefits:</a:t>
            </a:r>
          </a:p>
          <a:p>
            <a:pPr algn="l">
              <a:buFont typeface="+mj-lt"/>
              <a:buAutoNum type="arabicPeriod"/>
            </a:pPr>
            <a:r>
              <a:rPr lang="en-GB" b="1" i="0">
                <a:solidFill>
                  <a:srgbClr val="242424"/>
                </a:solidFill>
                <a:effectLst/>
                <a:latin typeface="Segoe UI" panose="020B0502040204020203" pitchFamily="34" charset="0"/>
              </a:rPr>
              <a:t>Clarity and Focus:</a:t>
            </a:r>
            <a:r>
              <a:rPr lang="en-GB" b="0" i="0">
                <a:solidFill>
                  <a:srgbClr val="242424"/>
                </a:solidFill>
                <a:effectLst/>
                <a:latin typeface="Segoe UI" panose="020B0502040204020203" pitchFamily="34" charset="0"/>
              </a:rPr>
              <a:t> Each step focuses on a specific aspect of the task, making it easier to understand and follow. This can help ensure that no important details are overlooked.</a:t>
            </a:r>
          </a:p>
          <a:p>
            <a:pPr algn="l">
              <a:buFont typeface="+mj-lt"/>
              <a:buAutoNum type="arabicPeriod"/>
            </a:pPr>
            <a:r>
              <a:rPr lang="en-GB" b="1" i="0">
                <a:solidFill>
                  <a:srgbClr val="242424"/>
                </a:solidFill>
                <a:effectLst/>
                <a:latin typeface="Segoe UI" panose="020B0502040204020203" pitchFamily="34" charset="0"/>
              </a:rPr>
              <a:t>Structured Thinking:</a:t>
            </a:r>
            <a:r>
              <a:rPr lang="en-GB" b="0" i="0">
                <a:solidFill>
                  <a:srgbClr val="242424"/>
                </a:solidFill>
                <a:effectLst/>
                <a:latin typeface="Segoe UI" panose="020B0502040204020203" pitchFamily="34" charset="0"/>
              </a:rPr>
              <a:t> It encourages a logical progression of ideas, which can lead to a more coherent and well-organised final report.</a:t>
            </a:r>
          </a:p>
          <a:p>
            <a:pPr algn="l">
              <a:buFont typeface="+mj-lt"/>
              <a:buAutoNum type="arabicPeriod"/>
            </a:pPr>
            <a:r>
              <a:rPr lang="en-GB" b="1" i="0">
                <a:solidFill>
                  <a:srgbClr val="242424"/>
                </a:solidFill>
                <a:effectLst/>
                <a:latin typeface="Segoe UI" panose="020B0502040204020203" pitchFamily="34" charset="0"/>
              </a:rPr>
              <a:t>Manageability:</a:t>
            </a:r>
            <a:r>
              <a:rPr lang="en-GB" b="0" i="0">
                <a:solidFill>
                  <a:srgbClr val="242424"/>
                </a:solidFill>
                <a:effectLst/>
                <a:latin typeface="Segoe UI" panose="020B0502040204020203" pitchFamily="34" charset="0"/>
              </a:rPr>
              <a:t> Tackling the task in smaller, manageable steps can make it less overwhelming and more achievable.</a:t>
            </a:r>
          </a:p>
          <a:p>
            <a:pPr algn="l">
              <a:buFont typeface="+mj-lt"/>
              <a:buAutoNum type="arabicPeriod"/>
            </a:pPr>
            <a:r>
              <a:rPr lang="en-GB" b="1" i="0">
                <a:solidFill>
                  <a:srgbClr val="242424"/>
                </a:solidFill>
                <a:effectLst/>
                <a:latin typeface="Segoe UI" panose="020B0502040204020203" pitchFamily="34" charset="0"/>
              </a:rPr>
              <a:t>Flexibility:</a:t>
            </a:r>
            <a:r>
              <a:rPr lang="en-GB" b="0" i="0">
                <a:solidFill>
                  <a:srgbClr val="242424"/>
                </a:solidFill>
                <a:effectLst/>
                <a:latin typeface="Segoe UI" panose="020B0502040204020203" pitchFamily="34" charset="0"/>
              </a:rPr>
              <a:t> It allows for adjustments and refinements at each stage, which can improve the overall quality of the report.</a:t>
            </a:r>
          </a:p>
          <a:p>
            <a:pPr algn="l">
              <a:buFont typeface="+mj-lt"/>
              <a:buAutoNum type="arabicPeriod"/>
            </a:pPr>
            <a:r>
              <a:rPr lang="en-GB" b="1" i="0">
                <a:solidFill>
                  <a:srgbClr val="242424"/>
                </a:solidFill>
                <a:effectLst/>
                <a:latin typeface="Segoe UI" panose="020B0502040204020203" pitchFamily="34" charset="0"/>
              </a:rPr>
              <a:t>Depth and Detail:</a:t>
            </a:r>
            <a:r>
              <a:rPr lang="en-GB" b="0" i="0">
                <a:solidFill>
                  <a:srgbClr val="242424"/>
                </a:solidFill>
                <a:effectLst/>
                <a:latin typeface="Segoe UI" panose="020B0502040204020203" pitchFamily="34" charset="0"/>
              </a:rPr>
              <a:t> By expanding on each section individually, you can provide more in-depth analysis and richer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a:p>
        </p:txBody>
      </p:sp>
    </p:spTree>
    <p:extLst>
      <p:ext uri="{BB962C8B-B14F-4D97-AF65-F5344CB8AC3E}">
        <p14:creationId xmlns:p14="http://schemas.microsoft.com/office/powerpoint/2010/main" val="27625666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38</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12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rPr>
              <a:t>You can tailor prompts to get more precise and specialized outcomes.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1200" b="1" i="0" u="none" strike="noStrike" kern="1200" cap="none" spc="0" normalizeH="0" baseline="0" noProof="0">
                <a:ln>
                  <a:noFill/>
                </a:ln>
                <a:solidFill>
                  <a:srgbClr val="161616"/>
                </a:solidFill>
                <a:effectLst/>
                <a:uLnTx/>
                <a:uFillTx/>
                <a:latin typeface="Segoe UI Semibold" panose="020B0702040204020203" pitchFamily="34" charset="0"/>
                <a:ea typeface="+mn-ea"/>
                <a:cs typeface="Segoe UI Semibold" panose="020B0702040204020203" pitchFamily="34" charset="0"/>
              </a:rPr>
              <a:t>For example, asking Copilot to act as a financial advisor” will provide insights that align with financial expertise, enhancing the value and relevance of the results.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lang="en-GB" sz="1200" b="1">
              <a:solidFill>
                <a:srgbClr val="161616"/>
              </a:solidFill>
              <a:latin typeface="Segoe UI Semibold" panose="020B0702040204020203" pitchFamily="34" charset="0"/>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1200" b="1" i="0" u="none" strike="noStrike" kern="1200" cap="none" spc="0" normalizeH="0" baseline="0" noProof="0">
                <a:ln>
                  <a:noFill/>
                </a:ln>
                <a:solidFill>
                  <a:srgbClr val="161616"/>
                </a:solidFill>
                <a:effectLst/>
                <a:uLnTx/>
                <a:uFillTx/>
                <a:latin typeface="Segoe UI Semibold" panose="020B0702040204020203" pitchFamily="34" charset="0"/>
                <a:ea typeface="+mn-ea"/>
                <a:cs typeface="Segoe UI Semibold" panose="020B0702040204020203" pitchFamily="34" charset="0"/>
              </a:rPr>
              <a:t>This approach enables you to receive tailored guidance or solutions for different scenarios, making your interactions with AI more efficient and focused.</a:t>
            </a:r>
            <a:endParaRPr kumimoji="0" lang="en-GB" sz="1200" b="0" i="0" u="none" strike="noStrike" kern="1200" cap="none" spc="0" normalizeH="0" baseline="0" noProof="0">
              <a:ln>
                <a:noFill/>
              </a:ln>
              <a:solidFill>
                <a:srgbClr val="242424"/>
              </a:solidFill>
              <a:effectLst/>
              <a:uLnTx/>
              <a:uFillTx/>
              <a:latin typeface="Segoe UI Semibold" panose="020B0702040204020203" pitchFamily="34" charset="0"/>
              <a:ea typeface="+mn-ea"/>
              <a:cs typeface="Segoe UI Semibold" panose="020B0702040204020203" pitchFamily="34" charset="0"/>
            </a:endParaRPr>
          </a:p>
          <a:p>
            <a:pPr marL="171450" indent="-171450">
              <a:buFont typeface="Arial"/>
              <a:buChar char="•"/>
            </a:pPr>
            <a:endParaRPr lang="en-US"/>
          </a:p>
          <a:p>
            <a:pPr marL="171450" indent="-171450">
              <a:buFont typeface="Arial"/>
              <a:buChar char="•"/>
            </a:pPr>
            <a:endParaRPr lang="en-US"/>
          </a:p>
          <a:p>
            <a:pPr marL="171450" indent="-171450">
              <a:buFont typeface="Arial"/>
              <a:buChar char="•"/>
            </a:pPr>
            <a:r>
              <a:rPr lang="en-US"/>
              <a:t>Random responses. Responses you get from Copilot are random. Using the exact same prompt multiple times can result in different responses.</a:t>
            </a:r>
          </a:p>
          <a:p>
            <a:endParaRPr lang="en-US" altLang="en-US"/>
          </a:p>
        </p:txBody>
      </p:sp>
    </p:spTree>
    <p:extLst>
      <p:ext uri="{BB962C8B-B14F-4D97-AF65-F5344CB8AC3E}">
        <p14:creationId xmlns:p14="http://schemas.microsoft.com/office/powerpoint/2010/main" val="31080396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39</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 typeface="Arial,Sans-Serif"/>
              <a:buChar char="•"/>
            </a:pPr>
            <a:endParaRPr lang="en-GB"/>
          </a:p>
          <a:p>
            <a:endParaRPr lang="en-US" altLang="en-US"/>
          </a:p>
        </p:txBody>
      </p:sp>
    </p:spTree>
    <p:extLst>
      <p:ext uri="{BB962C8B-B14F-4D97-AF65-F5344CB8AC3E}">
        <p14:creationId xmlns:p14="http://schemas.microsoft.com/office/powerpoint/2010/main" val="2652799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B43B6-4440-66F6-79CC-34DE05A691A8}"/>
            </a:ext>
          </a:extLst>
        </p:cNvPr>
        <p:cNvGrpSpPr/>
        <p:nvPr/>
      </p:nvGrpSpPr>
      <p:grpSpPr>
        <a:xfrm>
          <a:off x="0" y="0"/>
          <a:ext cx="0" cy="0"/>
          <a:chOff x="0" y="0"/>
          <a:chExt cx="0" cy="0"/>
        </a:xfrm>
      </p:grpSpPr>
      <p:sp>
        <p:nvSpPr>
          <p:cNvPr id="13314" name="Rectangle 7">
            <a:extLst>
              <a:ext uri="{FF2B5EF4-FFF2-40B4-BE49-F238E27FC236}">
                <a16:creationId xmlns:a16="http://schemas.microsoft.com/office/drawing/2014/main" id="{D40619FF-5347-F74F-0448-1F480A1E0A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40</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D4DC4D4F-8CA7-52C9-15E0-3E170EB260CF}"/>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55BA568E-1441-E744-A705-B9AB4395AA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 typeface="Arial,Sans-Serif"/>
              <a:buChar char="•"/>
            </a:pPr>
            <a:endParaRPr lang="en-GB"/>
          </a:p>
          <a:p>
            <a:pPr>
              <a:lnSpc>
                <a:spcPct val="115000"/>
              </a:lnSpc>
              <a:spcAft>
                <a:spcPts val="800"/>
              </a:spcAft>
            </a:pP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Don't limit Copilot to specific tasks. Consider entire processes like Risk Management, Stakeholder Communication or improving the overall customer experience at your bank.</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Break them into individual tasks to see where Copilot can transform the whole process for greater impact.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Imagine you're tasked with improving the overall customer experience at your bank. Instead of focusing on just one aspect, like customer service, you decide to take a comprehensive approach. You break down the entire process into various tasks and see where Copilot can assist: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GB" sz="1800" b="1"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Customer Onboarding:</a:t>
            </a: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Use Copilot to draft personalised welcome emails and create a step-by-step guide for new customers, ensuring they understand all the services available to them.</a:t>
            </a:r>
            <a:endParaRPr lang="en-GB" sz="1800" kern="100">
              <a:solidFill>
                <a:srgbClr val="111111"/>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GB" sz="1800" b="1"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Risk Management:</a:t>
            </a: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Employ Copilot to analyse data and generate reports on potential risks, helping you to identify and mitigate them more effectively.</a:t>
            </a:r>
            <a:endParaRPr lang="en-GB" sz="1800" kern="100">
              <a:solidFill>
                <a:srgbClr val="111111"/>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GB" sz="1800" b="1"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Customer Feedback:</a:t>
            </a: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Utilise Copilot to summarise customer feedback from various channels, providing insights into common issues and areas for improvement.</a:t>
            </a:r>
            <a:endParaRPr lang="en-GB" sz="1800" kern="100">
              <a:solidFill>
                <a:srgbClr val="111111"/>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GB" sz="1800" b="1"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Marketing Campaigns:</a:t>
            </a: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Ask Copilot to create targeted marketing strategies based on customer data, ensuring your campaigns are relevant and effective.</a:t>
            </a:r>
            <a:endParaRPr lang="en-GB" sz="1800" kern="100">
              <a:solidFill>
                <a:srgbClr val="111111"/>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GB" sz="1800" b="1"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Stakeholder Communication:</a:t>
            </a: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Use Copilot to draft clear and concise updates for stakeholders, keeping them informed about progress and any changes in strategy.</a:t>
            </a:r>
            <a:endParaRPr lang="en-GB" sz="1800" kern="100">
              <a:solidFill>
                <a:srgbClr val="111111"/>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800" kern="0">
                <a:solidFill>
                  <a:srgbClr val="111111"/>
                </a:solidFill>
                <a:effectLst/>
                <a:latin typeface="Roboto" panose="02000000000000000000" pitchFamily="2" charset="0"/>
                <a:ea typeface="Times New Roman" panose="02020603050405020304" pitchFamily="18" charset="0"/>
                <a:cs typeface="Times New Roman" panose="02020603050405020304" pitchFamily="18" charset="0"/>
              </a:rPr>
              <a:t> </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US" altLang="en-US"/>
          </a:p>
        </p:txBody>
      </p:sp>
    </p:spTree>
    <p:extLst>
      <p:ext uri="{BB962C8B-B14F-4D97-AF65-F5344CB8AC3E}">
        <p14:creationId xmlns:p14="http://schemas.microsoft.com/office/powerpoint/2010/main" val="3506784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42424"/>
                </a:solidFill>
                <a:effectLst/>
                <a:latin typeface="Segoe UI" panose="020B0502040204020203" pitchFamily="34" charset="0"/>
              </a:rPr>
              <a:t>The true potential of Copilot is unlocked by our own creativity and skills.</a:t>
            </a:r>
          </a:p>
          <a:p>
            <a:endParaRPr lang="en-GB" b="0" i="0" dirty="0">
              <a:solidFill>
                <a:srgbClr val="242424"/>
              </a:solidFill>
              <a:effectLst/>
              <a:latin typeface="Segoe UI" panose="020B0502040204020203" pitchFamily="34" charset="0"/>
            </a:endParaRPr>
          </a:p>
          <a:p>
            <a:pPr>
              <a:spcBef>
                <a:spcPts val="813"/>
              </a:spcBef>
              <a:spcAft>
                <a:spcPts val="813"/>
              </a:spcAft>
            </a:pPr>
            <a:r>
              <a:rPr lang="en-GB" b="1" i="0" dirty="0">
                <a:solidFill>
                  <a:srgbClr val="242424"/>
                </a:solidFill>
                <a:effectLst/>
                <a:latin typeface="Segoe UI" panose="020B0502040204020203" pitchFamily="34" charset="0"/>
              </a:rPr>
              <a:t>Imagination - What Can I Do?</a:t>
            </a:r>
            <a:endParaRPr lang="en-GB" b="0" i="0" dirty="0">
              <a:solidFill>
                <a:srgbClr val="242424"/>
              </a:solidFill>
              <a:effectLst/>
              <a:latin typeface="Segoe UI" panose="020B0502040204020203" pitchFamily="34" charset="0"/>
            </a:endParaRPr>
          </a:p>
          <a:p>
            <a:pPr marL="804986" lvl="1" indent="-309610">
              <a:spcBef>
                <a:spcPts val="813"/>
              </a:spcBef>
              <a:spcAft>
                <a:spcPts val="813"/>
              </a:spcAft>
            </a:pPr>
            <a:r>
              <a:rPr lang="en-GB" b="0" i="0" dirty="0">
                <a:solidFill>
                  <a:srgbClr val="242424"/>
                </a:solidFill>
                <a:effectLst/>
                <a:latin typeface="Segoe UI" panose="020B0502040204020203" pitchFamily="34" charset="0"/>
              </a:rPr>
              <a:t>First, let's talk about imagination. The subtext here is "What can I do?" This is about envisioning the possibilities and thinking creatively about how we can leverage Copilot.</a:t>
            </a:r>
          </a:p>
          <a:p>
            <a:pPr marL="804986" lvl="1" indent="-309610">
              <a:spcBef>
                <a:spcPts val="813"/>
              </a:spcBef>
              <a:spcAft>
                <a:spcPts val="813"/>
              </a:spcAft>
            </a:pPr>
            <a:r>
              <a:rPr lang="en-GB" b="0" i="0" dirty="0">
                <a:solidFill>
                  <a:srgbClr val="242424"/>
                </a:solidFill>
                <a:effectLst/>
                <a:latin typeface="Segoe UI" panose="020B0502040204020203" pitchFamily="34" charset="0"/>
              </a:rPr>
              <a:t>Imagine the various tasks and projects you handle daily. How can Copilot assist you in making these tasks more efficient and effective?</a:t>
            </a:r>
          </a:p>
          <a:p>
            <a:pPr marL="804986" lvl="1" indent="-309610">
              <a:spcBef>
                <a:spcPts val="813"/>
              </a:spcBef>
              <a:spcAft>
                <a:spcPts val="813"/>
              </a:spcAft>
            </a:pPr>
            <a:r>
              <a:rPr lang="en-GB" b="0" i="0" dirty="0">
                <a:solidFill>
                  <a:srgbClr val="242424"/>
                </a:solidFill>
                <a:effectLst/>
                <a:latin typeface="Segoe UI" panose="020B0502040204020203" pitchFamily="34" charset="0"/>
              </a:rPr>
              <a:t>Think outside the box. Copilot can help you with everything from drafting emails to summarising documents, creating presentations, and even generating new ideas. The only limit is your imagination.</a:t>
            </a:r>
          </a:p>
          <a:p>
            <a:pPr>
              <a:spcBef>
                <a:spcPts val="813"/>
              </a:spcBef>
              <a:spcAft>
                <a:spcPts val="813"/>
              </a:spcAft>
              <a:buFont typeface="Arial" panose="020B0604020202020204" pitchFamily="34" charset="0"/>
              <a:buChar char="•"/>
            </a:pPr>
            <a:endParaRPr lang="en-GB" b="1" i="0" dirty="0">
              <a:solidFill>
                <a:srgbClr val="242424"/>
              </a:solidFill>
              <a:effectLst/>
              <a:latin typeface="Segoe UI" panose="020B0502040204020203" pitchFamily="34" charset="0"/>
            </a:endParaRPr>
          </a:p>
          <a:p>
            <a:pPr>
              <a:spcBef>
                <a:spcPts val="813"/>
              </a:spcBef>
              <a:spcAft>
                <a:spcPts val="813"/>
              </a:spcAft>
            </a:pPr>
            <a:r>
              <a:rPr lang="en-GB" b="1" i="0" dirty="0">
                <a:solidFill>
                  <a:srgbClr val="242424"/>
                </a:solidFill>
                <a:effectLst/>
                <a:latin typeface="Segoe UI" panose="020B0502040204020203" pitchFamily="34" charset="0"/>
              </a:rPr>
              <a:t>Prompt Engineering Skills - How Can I Do It?</a:t>
            </a:r>
            <a:endParaRPr lang="en-GB" b="0" i="0" dirty="0">
              <a:solidFill>
                <a:srgbClr val="242424"/>
              </a:solidFill>
              <a:effectLst/>
              <a:latin typeface="Segoe UI" panose="020B0502040204020203" pitchFamily="34" charset="0"/>
            </a:endParaRPr>
          </a:p>
          <a:p>
            <a:pPr marL="804986" lvl="1" indent="-309610">
              <a:spcBef>
                <a:spcPts val="813"/>
              </a:spcBef>
              <a:spcAft>
                <a:spcPts val="813"/>
              </a:spcAft>
            </a:pPr>
            <a:r>
              <a:rPr lang="en-GB" b="0" i="0" dirty="0">
                <a:solidFill>
                  <a:srgbClr val="242424"/>
                </a:solidFill>
                <a:effectLst/>
                <a:latin typeface="Segoe UI" panose="020B0502040204020203" pitchFamily="34" charset="0"/>
              </a:rPr>
              <a:t>Next, we have "Prompt engineering skills" with the subtext "How can I do it?" This is about the technical know-how of crafting effective prompts.</a:t>
            </a:r>
          </a:p>
          <a:p>
            <a:pPr marL="804986" lvl="1" indent="-309610">
              <a:spcBef>
                <a:spcPts val="813"/>
              </a:spcBef>
              <a:spcAft>
                <a:spcPts val="813"/>
              </a:spcAft>
            </a:pPr>
            <a:r>
              <a:rPr lang="en-GB" b="0" i="0" dirty="0">
                <a:solidFill>
                  <a:srgbClr val="242424"/>
                </a:solidFill>
                <a:effectLst/>
                <a:latin typeface="Segoe UI" panose="020B0502040204020203" pitchFamily="34" charset="0"/>
              </a:rPr>
              <a:t>Prompt engineering is the skill of asking the right questions in the right way to get the best responses from Copilot.</a:t>
            </a:r>
          </a:p>
          <a:p>
            <a:pPr marL="804986" lvl="1" indent="-309610">
              <a:spcBef>
                <a:spcPts val="813"/>
              </a:spcBef>
              <a:spcAft>
                <a:spcPts val="813"/>
              </a:spcAft>
            </a:pPr>
            <a:r>
              <a:rPr lang="en-GB" b="0" i="0" dirty="0">
                <a:solidFill>
                  <a:srgbClr val="242424"/>
                </a:solidFill>
                <a:effectLst/>
                <a:latin typeface="Segoe UI" panose="020B0502040204020203" pitchFamily="34" charset="0"/>
              </a:rPr>
              <a:t>It's not just about what you ask, but how you ask it. Providing clear, specific, and context-rich prompts will yield more accurate and useful results.</a:t>
            </a:r>
          </a:p>
          <a:p>
            <a:pPr marL="804986" lvl="1" indent="-309610">
              <a:spcBef>
                <a:spcPts val="813"/>
              </a:spcBef>
              <a:spcAft>
                <a:spcPts val="813"/>
              </a:spcAft>
            </a:pPr>
            <a:r>
              <a:rPr lang="en-GB" b="0" i="0" dirty="0">
                <a:solidFill>
                  <a:srgbClr val="242424"/>
                </a:solidFill>
                <a:effectLst/>
                <a:latin typeface="Segoe UI" panose="020B0502040204020203" pitchFamily="34" charset="0"/>
              </a:rPr>
              <a:t>We'll delve deeper into techniques and best practices for prompt engineering as we progress through this masterclass.</a:t>
            </a:r>
          </a:p>
          <a:p>
            <a:endParaRPr lang="en-GB"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3/25/2026 8:06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7594072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Times New Roman" panose="02020603050405020304" pitchFamily="18" charset="0"/>
              </a:defRPr>
            </a:lvl1pPr>
            <a:lvl2pPr marL="804986" indent="-309610">
              <a:spcBef>
                <a:spcPct val="30000"/>
              </a:spcBef>
              <a:defRPr sz="1300">
                <a:solidFill>
                  <a:schemeClr val="tx1"/>
                </a:solidFill>
                <a:latin typeface="Times New Roman" panose="02020603050405020304" pitchFamily="18" charset="0"/>
              </a:defRPr>
            </a:lvl2pPr>
            <a:lvl3pPr marL="1238441" indent="-247688">
              <a:spcBef>
                <a:spcPct val="30000"/>
              </a:spcBef>
              <a:defRPr sz="1300">
                <a:solidFill>
                  <a:schemeClr val="tx1"/>
                </a:solidFill>
                <a:latin typeface="Times New Roman" panose="02020603050405020304" pitchFamily="18" charset="0"/>
              </a:defRPr>
            </a:lvl3pPr>
            <a:lvl4pPr marL="1733817" indent="-247688">
              <a:spcBef>
                <a:spcPct val="30000"/>
              </a:spcBef>
              <a:defRPr sz="1300">
                <a:solidFill>
                  <a:schemeClr val="tx1"/>
                </a:solidFill>
                <a:latin typeface="Times New Roman" panose="02020603050405020304" pitchFamily="18" charset="0"/>
              </a:defRPr>
            </a:lvl4pPr>
            <a:lvl5pPr marL="2229193" indent="-247688">
              <a:spcBef>
                <a:spcPct val="30000"/>
              </a:spcBef>
              <a:defRPr sz="1300">
                <a:solidFill>
                  <a:schemeClr val="tx1"/>
                </a:solidFill>
                <a:latin typeface="Times New Roman" panose="02020603050405020304" pitchFamily="18" charset="0"/>
              </a:defRPr>
            </a:lvl5pPr>
            <a:lvl6pPr marL="2724569" indent="-247688" eaLnBrk="0" fontAlgn="base" hangingPunct="0">
              <a:spcBef>
                <a:spcPct val="30000"/>
              </a:spcBef>
              <a:spcAft>
                <a:spcPct val="0"/>
              </a:spcAft>
              <a:defRPr sz="1300">
                <a:solidFill>
                  <a:schemeClr val="tx1"/>
                </a:solidFill>
                <a:latin typeface="Times New Roman" panose="02020603050405020304" pitchFamily="18" charset="0"/>
              </a:defRPr>
            </a:lvl6pPr>
            <a:lvl7pPr marL="3219945" indent="-247688" eaLnBrk="0" fontAlgn="base" hangingPunct="0">
              <a:spcBef>
                <a:spcPct val="30000"/>
              </a:spcBef>
              <a:spcAft>
                <a:spcPct val="0"/>
              </a:spcAft>
              <a:defRPr sz="1300">
                <a:solidFill>
                  <a:schemeClr val="tx1"/>
                </a:solidFill>
                <a:latin typeface="Times New Roman" panose="02020603050405020304" pitchFamily="18" charset="0"/>
              </a:defRPr>
            </a:lvl7pPr>
            <a:lvl8pPr marL="3715322" indent="-247688" eaLnBrk="0" fontAlgn="base" hangingPunct="0">
              <a:spcBef>
                <a:spcPct val="30000"/>
              </a:spcBef>
              <a:spcAft>
                <a:spcPct val="0"/>
              </a:spcAft>
              <a:defRPr sz="1300">
                <a:solidFill>
                  <a:schemeClr val="tx1"/>
                </a:solidFill>
                <a:latin typeface="Times New Roman" panose="02020603050405020304" pitchFamily="18" charset="0"/>
              </a:defRPr>
            </a:lvl8pPr>
            <a:lvl9pPr marL="4210698" indent="-247688" eaLnBrk="0" fontAlgn="base" hangingPunct="0">
              <a:spcBef>
                <a:spcPct val="30000"/>
              </a:spcBef>
              <a:spcAft>
                <a:spcPct val="0"/>
              </a:spcAft>
              <a:defRPr sz="1300">
                <a:solidFill>
                  <a:schemeClr val="tx1"/>
                </a:solidFill>
                <a:latin typeface="Times New Roman" panose="02020603050405020304" pitchFamily="18" charset="0"/>
              </a:defRPr>
            </a:lvl9pPr>
          </a:lstStyle>
          <a:p>
            <a:pPr marL="0" marR="0" lvl="0" indent="0" algn="r" defTabSz="990752"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90752" rtl="0" eaLnBrk="1" fontAlgn="auto" latinLnBrk="0" hangingPunct="1">
                <a:lnSpc>
                  <a:spcPct val="100000"/>
                </a:lnSpc>
                <a:spcBef>
                  <a:spcPct val="0"/>
                </a:spcBef>
                <a:spcAft>
                  <a:spcPts val="0"/>
                </a:spcAft>
                <a:buClrTx/>
                <a:buSzTx/>
                <a:buFontTx/>
                <a:buNone/>
                <a:tabLst/>
                <a:defRPr/>
              </a:pPr>
              <a:t>41</a:t>
            </a:fld>
            <a:endParaRPr kumimoji="0" lang="en-US" alt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t>Curiosity is a powerful tool when working with Copilot. Don’t be afraid to experiment with different prompt structures or approaches. By exploring new ways to ask for information or format requests, you might discover features or capabilities you hadn’t considered. Curiosity fuels creativity, and the more you test Copilot’s limits, the more you’ll learn about its full potential.</a:t>
            </a:r>
          </a:p>
          <a:p>
            <a:endParaRPr lang="en-GB"/>
          </a:p>
          <a:p>
            <a:r>
              <a:rPr lang="en-GB"/>
              <a:t>Being curious also means asking follow-up questions and requesting different variations of responses. Copilot can generate multiple drafts, styles, or approaches, so keep exploring until you find exactly what you need. This exploratory mindset helps you get the most out of Copilot and ensures you’re fully leveraging its capabilities to streamline your work.</a:t>
            </a:r>
          </a:p>
          <a:p>
            <a:endParaRPr lang="en-US" altLang="en-US"/>
          </a:p>
        </p:txBody>
      </p:sp>
    </p:spTree>
    <p:extLst>
      <p:ext uri="{BB962C8B-B14F-4D97-AF65-F5344CB8AC3E}">
        <p14:creationId xmlns:p14="http://schemas.microsoft.com/office/powerpoint/2010/main" val="15528997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51F9646-518C-4366-B88C-34C0B54140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Times New Roman" panose="02020603050405020304" pitchFamily="18" charset="0"/>
              </a:defRPr>
            </a:lvl1pPr>
            <a:lvl2pPr marL="804986" indent="-309610">
              <a:spcBef>
                <a:spcPct val="30000"/>
              </a:spcBef>
              <a:defRPr sz="1300">
                <a:solidFill>
                  <a:schemeClr val="tx1"/>
                </a:solidFill>
                <a:latin typeface="Times New Roman" panose="02020603050405020304" pitchFamily="18" charset="0"/>
              </a:defRPr>
            </a:lvl2pPr>
            <a:lvl3pPr marL="1238441" indent="-247688">
              <a:spcBef>
                <a:spcPct val="30000"/>
              </a:spcBef>
              <a:defRPr sz="1300">
                <a:solidFill>
                  <a:schemeClr val="tx1"/>
                </a:solidFill>
                <a:latin typeface="Times New Roman" panose="02020603050405020304" pitchFamily="18" charset="0"/>
              </a:defRPr>
            </a:lvl3pPr>
            <a:lvl4pPr marL="1733817" indent="-247688">
              <a:spcBef>
                <a:spcPct val="30000"/>
              </a:spcBef>
              <a:defRPr sz="1300">
                <a:solidFill>
                  <a:schemeClr val="tx1"/>
                </a:solidFill>
                <a:latin typeface="Times New Roman" panose="02020603050405020304" pitchFamily="18" charset="0"/>
              </a:defRPr>
            </a:lvl4pPr>
            <a:lvl5pPr marL="2229193" indent="-247688">
              <a:spcBef>
                <a:spcPct val="30000"/>
              </a:spcBef>
              <a:defRPr sz="1300">
                <a:solidFill>
                  <a:schemeClr val="tx1"/>
                </a:solidFill>
                <a:latin typeface="Times New Roman" panose="02020603050405020304" pitchFamily="18" charset="0"/>
              </a:defRPr>
            </a:lvl5pPr>
            <a:lvl6pPr marL="2724569" indent="-247688" eaLnBrk="0" fontAlgn="base" hangingPunct="0">
              <a:spcBef>
                <a:spcPct val="30000"/>
              </a:spcBef>
              <a:spcAft>
                <a:spcPct val="0"/>
              </a:spcAft>
              <a:defRPr sz="1300">
                <a:solidFill>
                  <a:schemeClr val="tx1"/>
                </a:solidFill>
                <a:latin typeface="Times New Roman" panose="02020603050405020304" pitchFamily="18" charset="0"/>
              </a:defRPr>
            </a:lvl6pPr>
            <a:lvl7pPr marL="3219945" indent="-247688" eaLnBrk="0" fontAlgn="base" hangingPunct="0">
              <a:spcBef>
                <a:spcPct val="30000"/>
              </a:spcBef>
              <a:spcAft>
                <a:spcPct val="0"/>
              </a:spcAft>
              <a:defRPr sz="1300">
                <a:solidFill>
                  <a:schemeClr val="tx1"/>
                </a:solidFill>
                <a:latin typeface="Times New Roman" panose="02020603050405020304" pitchFamily="18" charset="0"/>
              </a:defRPr>
            </a:lvl7pPr>
            <a:lvl8pPr marL="3715322" indent="-247688" eaLnBrk="0" fontAlgn="base" hangingPunct="0">
              <a:spcBef>
                <a:spcPct val="30000"/>
              </a:spcBef>
              <a:spcAft>
                <a:spcPct val="0"/>
              </a:spcAft>
              <a:defRPr sz="1300">
                <a:solidFill>
                  <a:schemeClr val="tx1"/>
                </a:solidFill>
                <a:latin typeface="Times New Roman" panose="02020603050405020304" pitchFamily="18" charset="0"/>
              </a:defRPr>
            </a:lvl8pPr>
            <a:lvl9pPr marL="4210698" indent="-247688" eaLnBrk="0" fontAlgn="base" hangingPunct="0">
              <a:spcBef>
                <a:spcPct val="30000"/>
              </a:spcBef>
              <a:spcAft>
                <a:spcPct val="0"/>
              </a:spcAft>
              <a:defRPr sz="1300">
                <a:solidFill>
                  <a:schemeClr val="tx1"/>
                </a:solidFill>
                <a:latin typeface="Times New Roman" panose="02020603050405020304" pitchFamily="18" charset="0"/>
              </a:defRPr>
            </a:lvl9pPr>
          </a:lstStyle>
          <a:p>
            <a:pPr marL="0" marR="0" lvl="0" indent="0" algn="r" defTabSz="990752" rtl="0" eaLnBrk="1" fontAlgn="auto" latinLnBrk="0" hangingPunct="1">
              <a:lnSpc>
                <a:spcPct val="100000"/>
              </a:lnSpc>
              <a:spcBef>
                <a:spcPct val="0"/>
              </a:spcBef>
              <a:spcAft>
                <a:spcPts val="0"/>
              </a:spcAft>
              <a:buClrTx/>
              <a:buSzTx/>
              <a:buFontTx/>
              <a:buNone/>
              <a:tabLst/>
              <a:defRPr/>
            </a:pPr>
            <a:fld id="{665EBD0D-3A53-4AF3-B981-CC4CDBB3E049}" type="slidenum">
              <a:rPr kumimoji="0" lang="en-US" alt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90752" rtl="0" eaLnBrk="1" fontAlgn="auto" latinLnBrk="0" hangingPunct="1">
                <a:lnSpc>
                  <a:spcPct val="100000"/>
                </a:lnSpc>
                <a:spcBef>
                  <a:spcPct val="0"/>
                </a:spcBef>
                <a:spcAft>
                  <a:spcPts val="0"/>
                </a:spcAft>
                <a:buClrTx/>
                <a:buSzTx/>
                <a:buFontTx/>
                <a:buNone/>
                <a:tabLst/>
                <a:defRPr/>
              </a:pPr>
              <a:t>42</a:t>
            </a:fld>
            <a:endParaRPr kumimoji="0" lang="en-US" alt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315" name="Rectangle 2">
            <a:extLst>
              <a:ext uri="{FF2B5EF4-FFF2-40B4-BE49-F238E27FC236}">
                <a16:creationId xmlns:a16="http://schemas.microsoft.com/office/drawing/2014/main" id="{6CD6BDE2-2A08-44AB-A4BF-B9981AC07A2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D1B1BDD0-9FA1-407D-B8D7-1FC97CA53C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t>Finally, like any collaboration, working with Copilot is an iterative process. You should test and refine your prompts to get the best possible results. Don’t expect perfection on the first try—adjust your prompts based on the outcomes you observe. Small tweaks, like adding more context or adjusting the tone, can make a big difference.</a:t>
            </a:r>
          </a:p>
          <a:p>
            <a:endParaRPr lang="en-GB"/>
          </a:p>
          <a:p>
            <a:r>
              <a:rPr lang="en-GB"/>
              <a:t>This refinement process is key to building a strong partnership with Copilot. By continuously testing different approaches, observing the results, and fine-tuning your prompts, you’ll get more accurate and tailored outputs over time. Think of it as a feedback loop: the more you interact with Copilot, the better you’ll understand how to get the most from it.</a:t>
            </a:r>
          </a:p>
          <a:p>
            <a:endParaRPr lang="en-US" altLang="en-US"/>
          </a:p>
        </p:txBody>
      </p:sp>
    </p:spTree>
    <p:extLst>
      <p:ext uri="{BB962C8B-B14F-4D97-AF65-F5344CB8AC3E}">
        <p14:creationId xmlns:p14="http://schemas.microsoft.com/office/powerpoint/2010/main" val="2095857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 now let’s move on to the actual prompt master class and show you how you can unlock the power of Copilot with prompting.</a:t>
            </a:r>
            <a:endParaRPr lang="en-US"/>
          </a:p>
        </p:txBody>
      </p:sp>
      <p:sp>
        <p:nvSpPr>
          <p:cNvPr id="4" name="Slide Number Placeholder 3"/>
          <p:cNvSpPr>
            <a:spLocks noGrp="1"/>
          </p:cNvSpPr>
          <p:nvPr>
            <p:ph type="sldNum" sz="quarter" idx="5"/>
          </p:nvPr>
        </p:nvSpPr>
        <p:spPr/>
        <p:txBody>
          <a:bodyPr/>
          <a:lstStyle/>
          <a:p>
            <a:pPr defTabSz="990752">
              <a:defRPr/>
            </a:pPr>
            <a:fld id="{B380951C-B246-43B8-8C53-44C86CC2E95E}" type="slidenum">
              <a:rPr lang="en-US">
                <a:solidFill>
                  <a:prstClr val="black"/>
                </a:solidFill>
                <a:latin typeface="Aptos" panose="02110004020202020204"/>
              </a:rPr>
              <a:pPr defTabSz="990752">
                <a:defRPr/>
              </a:pPr>
              <a:t>5</a:t>
            </a:fld>
            <a:endParaRPr lang="en-US">
              <a:solidFill>
                <a:prstClr val="black"/>
              </a:solidFill>
              <a:latin typeface="Aptos" panose="02110004020202020204"/>
            </a:endParaRPr>
          </a:p>
        </p:txBody>
      </p:sp>
    </p:spTree>
    <p:extLst>
      <p:ext uri="{BB962C8B-B14F-4D97-AF65-F5344CB8AC3E}">
        <p14:creationId xmlns:p14="http://schemas.microsoft.com/office/powerpoint/2010/main" val="163769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42424"/>
                </a:solidFill>
                <a:effectLst/>
                <a:latin typeface="Segoe UI" panose="020B0502040204020203" pitchFamily="34" charset="0"/>
              </a:rPr>
              <a:t>Prompts are essentially how you ask Copilot to perform tasks for you, such as creating, summarising, editing, or transforming content.</a:t>
            </a:r>
          </a:p>
          <a:p>
            <a:pPr>
              <a:spcBef>
                <a:spcPts val="813"/>
              </a:spcBef>
              <a:spcAft>
                <a:spcPts val="813"/>
              </a:spcAft>
              <a:buFont typeface="Arial" panose="020B0604020202020204" pitchFamily="34" charset="0"/>
              <a:buChar char="•"/>
            </a:pPr>
            <a:r>
              <a:rPr lang="en-GB" b="1" i="0" dirty="0">
                <a:solidFill>
                  <a:srgbClr val="242424"/>
                </a:solidFill>
                <a:effectLst/>
                <a:latin typeface="Segoe UI" panose="020B0502040204020203" pitchFamily="34" charset="0"/>
              </a:rPr>
              <a:t>Introduction to Prompting:</a:t>
            </a:r>
            <a:endParaRPr lang="en-GB" b="0" i="0" dirty="0">
              <a:solidFill>
                <a:srgbClr val="242424"/>
              </a:solidFill>
              <a:effectLst/>
              <a:latin typeface="Segoe UI" panose="020B0502040204020203" pitchFamily="34" charset="0"/>
            </a:endParaRPr>
          </a:p>
          <a:p>
            <a:pPr marL="804986" lvl="1" indent="-309610">
              <a:spcBef>
                <a:spcPts val="813"/>
              </a:spcBef>
              <a:spcAft>
                <a:spcPts val="813"/>
              </a:spcAft>
            </a:pPr>
            <a:r>
              <a:rPr lang="en-GB" b="0" i="0" dirty="0">
                <a:solidFill>
                  <a:srgbClr val="242424"/>
                </a:solidFill>
                <a:effectLst/>
                <a:latin typeface="Segoe UI" panose="020B0502040204020203" pitchFamily="34" charset="0"/>
              </a:rPr>
              <a:t>Think about prompting as having a conversation with an assistant. Use plain but clear language and provide context to ensure Copilot understands your request.</a:t>
            </a:r>
          </a:p>
          <a:p>
            <a:pPr marL="804986" lvl="1" indent="-309610">
              <a:spcBef>
                <a:spcPts val="813"/>
              </a:spcBef>
              <a:spcAft>
                <a:spcPts val="813"/>
              </a:spcAft>
            </a:pPr>
            <a:r>
              <a:rPr lang="en-GB" b="0" i="0" dirty="0">
                <a:solidFill>
                  <a:srgbClr val="242424"/>
                </a:solidFill>
                <a:effectLst/>
                <a:latin typeface="Segoe UI" panose="020B0502040204020203" pitchFamily="34" charset="0"/>
              </a:rPr>
              <a:t>The more specific and detailed your prompt, the better the response you will receive from Copilot.</a:t>
            </a:r>
          </a:p>
          <a:p>
            <a:pPr>
              <a:spcBef>
                <a:spcPts val="813"/>
              </a:spcBef>
              <a:spcAft>
                <a:spcPts val="813"/>
              </a:spcAft>
              <a:buFont typeface="Arial" panose="020B0604020202020204" pitchFamily="34" charset="0"/>
              <a:buChar char="•"/>
            </a:pPr>
            <a:r>
              <a:rPr lang="en-GB" b="1" i="0" dirty="0">
                <a:solidFill>
                  <a:srgbClr val="242424"/>
                </a:solidFill>
                <a:effectLst/>
                <a:latin typeface="Segoe UI" panose="020B0502040204020203" pitchFamily="34" charset="0"/>
              </a:rPr>
              <a:t>Tell Copilot What You Need:</a:t>
            </a:r>
            <a:endParaRPr lang="en-GB" b="0" i="0" dirty="0">
              <a:solidFill>
                <a:srgbClr val="242424"/>
              </a:solidFill>
              <a:effectLst/>
              <a:latin typeface="Segoe UI" panose="020B0502040204020203" pitchFamily="34" charset="0"/>
            </a:endParaRPr>
          </a:p>
          <a:p>
            <a:pPr marL="804986" lvl="1" indent="-309610">
              <a:spcBef>
                <a:spcPts val="813"/>
              </a:spcBef>
              <a:spcAft>
                <a:spcPts val="813"/>
              </a:spcAft>
            </a:pPr>
            <a:r>
              <a:rPr lang="en-GB" b="0" i="0" dirty="0">
                <a:solidFill>
                  <a:srgbClr val="242424"/>
                </a:solidFill>
                <a:effectLst/>
                <a:latin typeface="Segoe UI" panose="020B0502040204020203" pitchFamily="34" charset="0"/>
              </a:rPr>
              <a:t>Let's go through some examples to illustrate how to craft effective prompts.</a:t>
            </a:r>
          </a:p>
          <a:p>
            <a:pPr marL="804986" lvl="1" indent="-309610">
              <a:spcBef>
                <a:spcPts val="813"/>
              </a:spcBef>
              <a:spcAft>
                <a:spcPts val="813"/>
              </a:spcAft>
            </a:pPr>
            <a:r>
              <a:rPr lang="en-GB" b="1" i="0" dirty="0">
                <a:solidFill>
                  <a:srgbClr val="242424"/>
                </a:solidFill>
                <a:effectLst/>
                <a:latin typeface="Segoe UI" panose="020B0502040204020203" pitchFamily="34" charset="0"/>
              </a:rPr>
              <a:t>Learn about Concepts:</a:t>
            </a:r>
            <a:endParaRPr lang="en-GB" b="0" i="0" dirty="0">
              <a:solidFill>
                <a:srgbClr val="242424"/>
              </a:solidFill>
              <a:effectLst/>
              <a:latin typeface="Segoe UI" panose="020B0502040204020203" pitchFamily="34" charset="0"/>
            </a:endParaRPr>
          </a:p>
          <a:p>
            <a:pPr marL="1238441" lvl="2" indent="-247688">
              <a:spcBef>
                <a:spcPts val="813"/>
              </a:spcBef>
              <a:spcAft>
                <a:spcPts val="813"/>
              </a:spcAft>
            </a:pPr>
            <a:r>
              <a:rPr lang="en-GB" b="0" i="0" dirty="0">
                <a:solidFill>
                  <a:srgbClr val="242424"/>
                </a:solidFill>
                <a:effectLst/>
                <a:latin typeface="Segoe UI" panose="020B0502040204020203" pitchFamily="34" charset="0"/>
              </a:rPr>
              <a:t>For instance, you can ask, </a:t>
            </a:r>
            <a:r>
              <a:rPr lang="en-US" sz="900" dirty="0">
                <a:effectLst/>
                <a:latin typeface="Segoe Sans Display" pitchFamily="2" charset="0"/>
                <a:cs typeface="Segoe Sans Display" pitchFamily="2" charset="0"/>
              </a:rPr>
              <a:t>"</a:t>
            </a:r>
            <a:r>
              <a:rPr lang="en-US" sz="900" dirty="0">
                <a:latin typeface="Segoe Sans Display" pitchFamily="2" charset="0"/>
                <a:cs typeface="Segoe Sans Display" pitchFamily="2" charset="0"/>
              </a:rPr>
              <a:t>What are the latest industry trends related to &lt;topic&gt;</a:t>
            </a:r>
            <a:r>
              <a:rPr lang="en-US" sz="900" dirty="0">
                <a:effectLst/>
                <a:latin typeface="Segoe Sans Display" pitchFamily="2" charset="0"/>
                <a:cs typeface="Segoe Sans Display" pitchFamily="2" charset="0"/>
              </a:rPr>
              <a:t>"</a:t>
            </a:r>
            <a:r>
              <a:rPr lang="en-GB" b="0" i="0" dirty="0">
                <a:solidFill>
                  <a:srgbClr val="242424"/>
                </a:solidFill>
                <a:effectLst/>
                <a:latin typeface="Segoe UI" panose="020B0502040204020203" pitchFamily="34" charset="0"/>
              </a:rPr>
              <a:t> This helps you get information about a specific topic.</a:t>
            </a:r>
          </a:p>
          <a:p>
            <a:pPr marL="804986" lvl="1" indent="-309610">
              <a:spcBef>
                <a:spcPts val="813"/>
              </a:spcBef>
              <a:spcAft>
                <a:spcPts val="813"/>
              </a:spcAft>
            </a:pPr>
            <a:r>
              <a:rPr lang="en-GB" b="1" i="0" dirty="0">
                <a:solidFill>
                  <a:srgbClr val="242424"/>
                </a:solidFill>
                <a:effectLst/>
                <a:latin typeface="Segoe UI" panose="020B0502040204020203" pitchFamily="34" charset="0"/>
              </a:rPr>
              <a:t>Edit Text:</a:t>
            </a:r>
            <a:endParaRPr lang="en-GB" b="0" i="0" dirty="0">
              <a:solidFill>
                <a:srgbClr val="242424"/>
              </a:solidFill>
              <a:effectLst/>
              <a:latin typeface="Segoe UI" panose="020B0502040204020203" pitchFamily="34" charset="0"/>
            </a:endParaRPr>
          </a:p>
          <a:p>
            <a:pPr marL="1238441" marR="0" lvl="2" indent="-247688" algn="l" defTabSz="914367" rtl="0" eaLnBrk="1" fontAlgn="auto" latinLnBrk="0" hangingPunct="1">
              <a:lnSpc>
                <a:spcPct val="90000"/>
              </a:lnSpc>
              <a:spcBef>
                <a:spcPts val="813"/>
              </a:spcBef>
              <a:spcAft>
                <a:spcPts val="813"/>
              </a:spcAft>
              <a:buClrTx/>
              <a:buSzTx/>
              <a:buFont typeface="Arial" pitchFamily="34" charset="0"/>
              <a:buChar char="•"/>
              <a:tabLst/>
              <a:defRPr/>
            </a:pPr>
            <a:r>
              <a:rPr lang="en-GB" b="0" i="0" dirty="0">
                <a:solidFill>
                  <a:srgbClr val="242424"/>
                </a:solidFill>
                <a:effectLst/>
                <a:latin typeface="Segoe UI" panose="020B0502040204020203" pitchFamily="34" charset="0"/>
              </a:rPr>
              <a:t>If you need to refine a document, you might say, </a:t>
            </a:r>
            <a:r>
              <a:rPr lang="en-US" sz="900" dirty="0">
                <a:effectLst/>
                <a:latin typeface="Segoe Sans Display" pitchFamily="2" charset="0"/>
                <a:cs typeface="Segoe Sans Display" pitchFamily="2" charset="0"/>
              </a:rPr>
              <a:t>"</a:t>
            </a:r>
            <a:r>
              <a:rPr lang="en-US" sz="900" dirty="0">
                <a:latin typeface="Segoe Sans Display" pitchFamily="2" charset="0"/>
                <a:cs typeface="Segoe Sans Display" pitchFamily="2" charset="0"/>
              </a:rPr>
              <a:t>Make the following text more concise: &lt;text&gt;</a:t>
            </a:r>
            <a:r>
              <a:rPr lang="en-US" sz="900" dirty="0">
                <a:effectLst/>
                <a:latin typeface="Segoe Sans Display" pitchFamily="2" charset="0"/>
                <a:cs typeface="Segoe Sans Display" pitchFamily="2" charset="0"/>
              </a:rPr>
              <a:t>" </a:t>
            </a:r>
            <a:r>
              <a:rPr lang="en-GB" b="0" i="0" dirty="0">
                <a:solidFill>
                  <a:srgbClr val="242424"/>
                </a:solidFill>
                <a:effectLst/>
                <a:latin typeface="Segoe UI" panose="020B0502040204020203" pitchFamily="34" charset="0"/>
              </a:rPr>
              <a:t>This prompt directs Copilot to review and shorten the text.</a:t>
            </a:r>
          </a:p>
          <a:p>
            <a:pPr marL="804986" lvl="1" indent="-309610">
              <a:spcBef>
                <a:spcPts val="813"/>
              </a:spcBef>
              <a:spcAft>
                <a:spcPts val="813"/>
              </a:spcAft>
            </a:pPr>
            <a:r>
              <a:rPr lang="en-GB" b="1" i="0" dirty="0">
                <a:solidFill>
                  <a:srgbClr val="242424"/>
                </a:solidFill>
                <a:effectLst/>
                <a:latin typeface="Segoe UI" panose="020B0502040204020203" pitchFamily="34" charset="0"/>
              </a:rPr>
              <a:t>Transform Documents:</a:t>
            </a:r>
            <a:endParaRPr lang="en-GB" b="0" i="0" dirty="0">
              <a:solidFill>
                <a:srgbClr val="242424"/>
              </a:solidFill>
              <a:effectLst/>
              <a:latin typeface="Segoe UI" panose="020B0502040204020203" pitchFamily="34" charset="0"/>
            </a:endParaRPr>
          </a:p>
          <a:p>
            <a:pPr marL="1238441" lvl="2" indent="-247688">
              <a:spcBef>
                <a:spcPts val="813"/>
              </a:spcBef>
              <a:spcAft>
                <a:spcPts val="813"/>
              </a:spcAft>
            </a:pPr>
            <a:r>
              <a:rPr lang="en-GB" b="0" i="0" dirty="0">
                <a:solidFill>
                  <a:srgbClr val="242424"/>
                </a:solidFill>
                <a:effectLst/>
                <a:latin typeface="Segoe UI" panose="020B0502040204020203" pitchFamily="34" charset="0"/>
              </a:rPr>
              <a:t>To convert content into a different format, you could ask, "Transform this FAQ doc into a 10-slide onboarding guide." This helps you repurpose existing information for new uses.</a:t>
            </a:r>
          </a:p>
          <a:p>
            <a:pPr marL="804986" lvl="1" indent="-309610">
              <a:spcBef>
                <a:spcPts val="813"/>
              </a:spcBef>
              <a:spcAft>
                <a:spcPts val="813"/>
              </a:spcAft>
            </a:pPr>
            <a:r>
              <a:rPr lang="en-GB" b="1" i="0" dirty="0">
                <a:solidFill>
                  <a:srgbClr val="242424"/>
                </a:solidFill>
                <a:effectLst/>
                <a:latin typeface="Segoe UI" panose="020B0502040204020203" pitchFamily="34" charset="0"/>
              </a:rPr>
              <a:t>Summarise Information:</a:t>
            </a:r>
            <a:endParaRPr lang="en-GB" b="0" i="0" dirty="0">
              <a:solidFill>
                <a:srgbClr val="242424"/>
              </a:solidFill>
              <a:effectLst/>
              <a:latin typeface="Segoe UI" panose="020B0502040204020203" pitchFamily="34" charset="0"/>
            </a:endParaRPr>
          </a:p>
          <a:p>
            <a:pPr marL="1238441" lvl="2" indent="-247688">
              <a:spcBef>
                <a:spcPts val="813"/>
              </a:spcBef>
              <a:spcAft>
                <a:spcPts val="813"/>
              </a:spcAft>
            </a:pPr>
            <a:r>
              <a:rPr lang="en-GB" b="0" i="0" dirty="0">
                <a:solidFill>
                  <a:srgbClr val="242424"/>
                </a:solidFill>
                <a:effectLst/>
                <a:latin typeface="Segoe UI" panose="020B0502040204020203" pitchFamily="34" charset="0"/>
              </a:rPr>
              <a:t>For summarising content, you might say, "Write a session abstract of this [presentation]." This prompt helps you condense information into a concise summary.</a:t>
            </a:r>
          </a:p>
          <a:p>
            <a:pPr marL="804986" lvl="1" indent="-309610">
              <a:spcBef>
                <a:spcPts val="813"/>
              </a:spcBef>
              <a:spcAft>
                <a:spcPts val="813"/>
              </a:spcAft>
            </a:pPr>
            <a:r>
              <a:rPr lang="en-GB" b="1" i="0" dirty="0">
                <a:solidFill>
                  <a:srgbClr val="242424"/>
                </a:solidFill>
                <a:effectLst/>
                <a:latin typeface="Segoe UI" panose="020B0502040204020203" pitchFamily="34" charset="0"/>
              </a:rPr>
              <a:t>Create Engaging Content:</a:t>
            </a:r>
            <a:endParaRPr lang="en-GB" b="0" i="0" dirty="0">
              <a:solidFill>
                <a:srgbClr val="242424"/>
              </a:solidFill>
              <a:effectLst/>
              <a:latin typeface="Segoe UI" panose="020B0502040204020203" pitchFamily="34" charset="0"/>
            </a:endParaRPr>
          </a:p>
          <a:p>
            <a:pPr marL="1238441" marR="0" lvl="2" indent="-247688" algn="l" defTabSz="914367" rtl="0" eaLnBrk="1" fontAlgn="auto" latinLnBrk="0" hangingPunct="1">
              <a:lnSpc>
                <a:spcPct val="90000"/>
              </a:lnSpc>
              <a:spcBef>
                <a:spcPts val="813"/>
              </a:spcBef>
              <a:spcAft>
                <a:spcPts val="813"/>
              </a:spcAft>
              <a:buClrTx/>
              <a:buSzTx/>
              <a:buFont typeface="Arial" pitchFamily="34" charset="0"/>
              <a:buChar char="•"/>
              <a:tabLst/>
              <a:defRPr/>
            </a:pPr>
            <a:r>
              <a:rPr lang="en-GB" b="0" i="0" dirty="0">
                <a:solidFill>
                  <a:srgbClr val="242424"/>
                </a:solidFill>
                <a:effectLst/>
                <a:latin typeface="Segoe UI" panose="020B0502040204020203" pitchFamily="34" charset="0"/>
              </a:rPr>
              <a:t>When you need to generate new content, you can ask, </a:t>
            </a:r>
            <a:r>
              <a:rPr lang="en-US" sz="900" dirty="0">
                <a:effectLst/>
                <a:latin typeface="Segoe Sans Display" pitchFamily="2" charset="0"/>
                <a:cs typeface="Segoe Sans Display" pitchFamily="2" charset="0"/>
              </a:rPr>
              <a:t>"</a:t>
            </a:r>
            <a:r>
              <a:rPr lang="en-US" sz="900" dirty="0">
                <a:latin typeface="Segoe Sans Display" pitchFamily="2" charset="0"/>
                <a:cs typeface="Segoe Sans Display" pitchFamily="2" charset="0"/>
              </a:rPr>
              <a:t>Create an image for this slide</a:t>
            </a:r>
            <a:r>
              <a:rPr lang="en-US" sz="900" dirty="0">
                <a:effectLst/>
                <a:latin typeface="Segoe Sans Display" pitchFamily="2" charset="0"/>
                <a:cs typeface="Segoe Sans Display" pitchFamily="2" charset="0"/>
              </a:rPr>
              <a:t>." </a:t>
            </a:r>
            <a:r>
              <a:rPr lang="en-GB" b="0" i="0" dirty="0">
                <a:solidFill>
                  <a:srgbClr val="242424"/>
                </a:solidFill>
                <a:effectLst/>
                <a:latin typeface="Segoe UI" panose="020B0502040204020203" pitchFamily="34" charset="0"/>
              </a:rPr>
              <a:t> This helps you generate unique images that match your content.</a:t>
            </a:r>
          </a:p>
          <a:p>
            <a:pPr marL="804986" marR="0" lvl="1" indent="-309610" algn="l" defTabSz="914367" rtl="0" eaLnBrk="1" fontAlgn="auto" latinLnBrk="0" hangingPunct="1">
              <a:lnSpc>
                <a:spcPct val="90000"/>
              </a:lnSpc>
              <a:spcBef>
                <a:spcPts val="813"/>
              </a:spcBef>
              <a:spcAft>
                <a:spcPts val="813"/>
              </a:spcAft>
              <a:buClrTx/>
              <a:buSzTx/>
              <a:buFont typeface="Arial" pitchFamily="34" charset="0"/>
              <a:buChar char="•"/>
              <a:tabLst/>
              <a:defRPr/>
            </a:pPr>
            <a:r>
              <a:rPr lang="en-US" sz="9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Get creative ideas</a:t>
            </a:r>
            <a:r>
              <a:rPr lang="en-GB" b="1" i="0" dirty="0">
                <a:solidFill>
                  <a:srgbClr val="242424"/>
                </a:solidFill>
                <a:effectLst/>
                <a:latin typeface="Segoe UI" panose="020B0502040204020203" pitchFamily="34" charset="0"/>
              </a:rPr>
              <a:t>:</a:t>
            </a:r>
          </a:p>
          <a:p>
            <a:pPr marL="1238441" lvl="2" indent="-247688">
              <a:spcBef>
                <a:spcPts val="813"/>
              </a:spcBef>
              <a:spcAft>
                <a:spcPts val="813"/>
              </a:spcAft>
            </a:pPr>
            <a:r>
              <a:rPr lang="en-GB" b="0" i="0" dirty="0">
                <a:solidFill>
                  <a:srgbClr val="242424"/>
                </a:solidFill>
                <a:effectLst/>
                <a:latin typeface="Segoe UI" panose="020B0502040204020203" pitchFamily="34" charset="0"/>
              </a:rPr>
              <a:t>To get help brainstorming ideas, you could ask, </a:t>
            </a:r>
            <a:r>
              <a:rPr lang="en-US" sz="900" dirty="0">
                <a:effectLst/>
                <a:latin typeface="Segoe Sans Display" pitchFamily="2" charset="0"/>
                <a:cs typeface="Segoe Sans Display" pitchFamily="2" charset="0"/>
              </a:rPr>
              <a:t>"</a:t>
            </a:r>
            <a:r>
              <a:rPr lang="en-US" sz="900" dirty="0">
                <a:latin typeface="Segoe Sans Display" pitchFamily="2" charset="0"/>
                <a:cs typeface="Segoe Sans Display" pitchFamily="2" charset="0"/>
              </a:rPr>
              <a:t>Generate a list of creative ideas for an ideation session about [theme, title, or starting concept]</a:t>
            </a:r>
            <a:r>
              <a:rPr lang="en-US" sz="900" dirty="0">
                <a:effectLst/>
                <a:latin typeface="Segoe Sans Display" pitchFamily="2" charset="0"/>
                <a:cs typeface="Segoe Sans Display" pitchFamily="2" charset="0"/>
              </a:rPr>
              <a:t>."</a:t>
            </a:r>
            <a:r>
              <a:rPr lang="en-GB" b="0" i="0" dirty="0">
                <a:solidFill>
                  <a:srgbClr val="242424"/>
                </a:solidFill>
                <a:effectLst/>
                <a:latin typeface="Segoe UI" panose="020B0502040204020203" pitchFamily="34" charset="0"/>
              </a:rPr>
              <a:t> This prompt helps you quickly get some new ideas.</a:t>
            </a:r>
          </a:p>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711454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endParaRPr lang="en-US" sz="2000">
              <a:latin typeface="Segoe UI" panose="020B0502040204020203" pitchFamily="34" charset="0"/>
              <a:ea typeface="Times New Roman" panose="02020603050405020304" pitchFamily="18" charset="0"/>
              <a:cs typeface="Segoe UI" panose="020B0502040204020203" pitchFamily="34" charset="0"/>
            </a:endParaRPr>
          </a:p>
          <a:p>
            <a:pPr defTabSz="990752" fontAlgn="base">
              <a:lnSpc>
                <a:spcPct val="100000"/>
              </a:lnSpc>
              <a:spcAft>
                <a:spcPts val="0"/>
              </a:spcAft>
              <a:defRPr/>
            </a:pPr>
            <a:br>
              <a:rPr lang="en-US" sz="2000">
                <a:latin typeface="Segoe UI" panose="020B0502040204020203" pitchFamily="34" charset="0"/>
                <a:ea typeface="Times New Roman" panose="02020603050405020304" pitchFamily="18" charset="0"/>
                <a:cs typeface="Segoe UI" panose="020B0502040204020203" pitchFamily="34" charset="0"/>
              </a:rPr>
            </a:br>
            <a:endParaRPr lang="en-US" sz="2000">
              <a:latin typeface="Segoe UI" panose="020B0502040204020203" pitchFamily="34" charset="0"/>
              <a:ea typeface="Calibri" panose="020F0502020204030204" pitchFamily="34" charset="0"/>
              <a:cs typeface="Arial" panose="020B0604020202020204" pitchFamily="34" charset="0"/>
            </a:endParaRPr>
          </a:p>
          <a:p>
            <a:pPr algn="l" rtl="0" fontAlgn="base"/>
            <a:endParaRPr lang="en-US" sz="2000">
              <a:solidFill>
                <a:srgbClr val="0078D4"/>
              </a:solidFill>
              <a:latin typeface="Segoe UI" panose="020B0502040204020203" pitchFamily="34" charset="0"/>
            </a:endParaRPr>
          </a:p>
          <a:p>
            <a:pPr algn="l" rtl="0" fontAlgn="base"/>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defTabSz="990752">
              <a:defRPr/>
            </a:pPr>
            <a:fld id="{53501081-E19D-419D-B0AB-F3E631795016}" type="slidenum">
              <a:rPr lang="en-US">
                <a:solidFill>
                  <a:prstClr val="black"/>
                </a:solidFill>
                <a:latin typeface="Aptos" panose="02110004020202020204"/>
              </a:rPr>
              <a:pPr defTabSz="990752">
                <a:defRPr/>
              </a:pPr>
              <a:t>7</a:t>
            </a:fld>
            <a:endParaRPr lang="en-US">
              <a:solidFill>
                <a:prstClr val="black"/>
              </a:solidFill>
              <a:latin typeface="Aptos" panose="02110004020202020204"/>
            </a:endParaRPr>
          </a:p>
        </p:txBody>
      </p:sp>
    </p:spTree>
    <p:extLst>
      <p:ext uri="{BB962C8B-B14F-4D97-AF65-F5344CB8AC3E}">
        <p14:creationId xmlns:p14="http://schemas.microsoft.com/office/powerpoint/2010/main" val="3882707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a:solidFill>
                  <a:srgbClr val="242424"/>
                </a:solidFill>
                <a:effectLst/>
                <a:latin typeface="Segoe UI" panose="020B0502040204020203" pitchFamily="34" charset="0"/>
              </a:rPr>
              <a:t>To get the best response, it’s important to focus on some key elements when phrasing your Copilot prompts.</a:t>
            </a:r>
            <a:br>
              <a:rPr lang="en-GB" b="0" i="0">
                <a:solidFill>
                  <a:srgbClr val="242424"/>
                </a:solidFill>
                <a:effectLst/>
                <a:latin typeface="Segoe UI" panose="020B0502040204020203" pitchFamily="34" charset="0"/>
              </a:rPr>
            </a:br>
            <a:endParaRPr lang="en-GB" b="0" i="0">
              <a:solidFill>
                <a:srgbClr val="242424"/>
              </a:solidFill>
              <a:effectLst/>
              <a:latin typeface="Segoe UI" panose="020B0502040204020203" pitchFamily="34" charset="0"/>
            </a:endParaRPr>
          </a:p>
          <a:p>
            <a:pPr algn="l">
              <a:buFont typeface="+mj-lt"/>
              <a:buAutoNum type="arabicPeriod"/>
            </a:pPr>
            <a:r>
              <a:rPr lang="en-GB" b="1" i="0">
                <a:solidFill>
                  <a:srgbClr val="242424"/>
                </a:solidFill>
                <a:effectLst/>
                <a:latin typeface="Segoe UI" panose="020B0502040204020203" pitchFamily="34" charset="0"/>
              </a:rPr>
              <a:t>Goal - What response do you want from Copilot?</a:t>
            </a:r>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Clearly define what you want to achieve with your prompt. This helps Copilot understand the desired outcome and tailor its response accordingly.</a:t>
            </a:r>
            <a:br>
              <a:rPr lang="en-GB" b="0" i="0">
                <a:solidFill>
                  <a:srgbClr val="242424"/>
                </a:solidFill>
                <a:effectLst/>
                <a:latin typeface="Segoe UI" panose="020B0502040204020203" pitchFamily="34" charset="0"/>
              </a:rPr>
            </a:br>
            <a:endParaRPr lang="en-GB" b="0" i="0">
              <a:solidFill>
                <a:srgbClr val="242424"/>
              </a:solidFill>
              <a:effectLst/>
              <a:latin typeface="Segoe UI" panose="020B0502040204020203" pitchFamily="34" charset="0"/>
            </a:endParaRPr>
          </a:p>
          <a:p>
            <a:pPr algn="l">
              <a:buFont typeface="+mj-lt"/>
              <a:buAutoNum type="arabicPeriod"/>
            </a:pPr>
            <a:r>
              <a:rPr lang="en-GB" b="1" i="0">
                <a:solidFill>
                  <a:srgbClr val="242424"/>
                </a:solidFill>
                <a:effectLst/>
                <a:latin typeface="Segoe UI" panose="020B0502040204020203" pitchFamily="34" charset="0"/>
              </a:rPr>
              <a:t>Context - Why do you need it and who is involved?</a:t>
            </a:r>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Provide background information and context to help Copilot understand the situation. Mention why you need the information and who the key stakeholders are.</a:t>
            </a:r>
            <a:br>
              <a:rPr lang="en-GB" b="0" i="0">
                <a:solidFill>
                  <a:srgbClr val="242424"/>
                </a:solidFill>
                <a:effectLst/>
                <a:latin typeface="Segoe UI" panose="020B0502040204020203" pitchFamily="34" charset="0"/>
              </a:rPr>
            </a:br>
            <a:endParaRPr lang="en-GB" b="0" i="0">
              <a:solidFill>
                <a:srgbClr val="242424"/>
              </a:solidFill>
              <a:effectLst/>
              <a:latin typeface="Segoe UI" panose="020B0502040204020203" pitchFamily="34" charset="0"/>
            </a:endParaRPr>
          </a:p>
          <a:p>
            <a:pPr algn="l">
              <a:buFont typeface="+mj-lt"/>
              <a:buAutoNum type="arabicPeriod"/>
            </a:pPr>
            <a:r>
              <a:rPr lang="en-GB" b="1" i="0">
                <a:solidFill>
                  <a:srgbClr val="242424"/>
                </a:solidFill>
                <a:effectLst/>
                <a:latin typeface="Segoe UI" panose="020B0502040204020203" pitchFamily="34" charset="0"/>
              </a:rPr>
              <a:t>Source - Which information sources or samples should Copilot use?</a:t>
            </a:r>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Specify any particular sources or examples that Copilot should refer to when generating its response. This ensures that the information is relevant and accurate.</a:t>
            </a:r>
            <a:br>
              <a:rPr lang="en-GB" b="0" i="0">
                <a:solidFill>
                  <a:srgbClr val="242424"/>
                </a:solidFill>
                <a:effectLst/>
                <a:latin typeface="Segoe UI" panose="020B0502040204020203" pitchFamily="34" charset="0"/>
              </a:rPr>
            </a:br>
            <a:endParaRPr lang="en-GB" b="0" i="0">
              <a:solidFill>
                <a:srgbClr val="242424"/>
              </a:solidFill>
              <a:effectLst/>
              <a:latin typeface="Segoe UI" panose="020B0502040204020203" pitchFamily="34" charset="0"/>
            </a:endParaRPr>
          </a:p>
          <a:p>
            <a:pPr algn="l">
              <a:buFont typeface="+mj-lt"/>
              <a:buAutoNum type="arabicPeriod"/>
            </a:pPr>
            <a:r>
              <a:rPr lang="en-GB" b="1" i="0">
                <a:solidFill>
                  <a:srgbClr val="242424"/>
                </a:solidFill>
                <a:effectLst/>
                <a:latin typeface="Segoe UI" panose="020B0502040204020203" pitchFamily="34" charset="0"/>
              </a:rPr>
              <a:t>Expectations - How should Copilot respond to best meet your expectations?</a:t>
            </a:r>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Outline your expectations for the response. This includes the format, tone, and level of detail you require. Clear expectations help Copilot deliver a response that meets your needs.</a:t>
            </a:r>
          </a:p>
          <a:p>
            <a:pPr algn="l"/>
            <a:br>
              <a:rPr lang="en-GB" b="0" i="0">
                <a:solidFill>
                  <a:srgbClr val="242424"/>
                </a:solidFill>
                <a:effectLst/>
                <a:latin typeface="Segoe UI" panose="020B0502040204020203" pitchFamily="34" charset="0"/>
              </a:rPr>
            </a:br>
            <a:r>
              <a:rPr lang="en-GB" b="0" i="0">
                <a:solidFill>
                  <a:srgbClr val="242424"/>
                </a:solidFill>
                <a:effectLst/>
                <a:latin typeface="Segoe UI" panose="020B0502040204020203" pitchFamily="34" charset="0"/>
              </a:rPr>
              <a:t>By including these ingredients in your prompts, you can ensure that Copilot provides the most accurate and useful responses.</a:t>
            </a:r>
          </a:p>
          <a:p>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8</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3187622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break this down and look at how this applies to a prompt.</a:t>
            </a:r>
          </a:p>
          <a:p>
            <a:endParaRPr lang="en-US" dirty="0"/>
          </a:p>
          <a:p>
            <a:pPr algn="l">
              <a:buFont typeface="+mj-lt"/>
              <a:buAutoNum type="arabicPeriod"/>
            </a:pPr>
            <a:r>
              <a:rPr lang="en-GB" b="1" i="0" dirty="0">
                <a:solidFill>
                  <a:srgbClr val="242424"/>
                </a:solidFill>
                <a:effectLst/>
                <a:latin typeface="Segoe UI" panose="020B0502040204020203" pitchFamily="34" charset="0"/>
              </a:rPr>
              <a:t>Goal - </a:t>
            </a:r>
            <a:r>
              <a:rPr kumimoji="0" lang="en-US" sz="900" b="1" i="0" u="none" strike="noStrike" kern="1200" cap="none" spc="0" normalizeH="0" baseline="0" noProof="0" dirty="0">
                <a:ln>
                  <a:noFill/>
                </a:ln>
                <a:solidFill>
                  <a:srgbClr val="0078D4"/>
                </a:solidFill>
                <a:effectLst/>
                <a:uLnTx/>
                <a:uFillTx/>
                <a:latin typeface="Segoe UI Semibold"/>
                <a:ea typeface="+mn-ea"/>
                <a:cs typeface="Segoe UI Semibold" panose="020B0502040204020203" pitchFamily="34" charset="0"/>
              </a:rPr>
              <a:t>Generate 3-5 bullet points</a:t>
            </a:r>
            <a:br>
              <a:rPr lang="en-GB" b="0" i="0" dirty="0">
                <a:solidFill>
                  <a:srgbClr val="242424"/>
                </a:solidFill>
                <a:effectLst/>
                <a:latin typeface="Segoe UI" panose="020B0502040204020203" pitchFamily="34" charset="0"/>
              </a:rPr>
            </a:br>
            <a:r>
              <a:rPr lang="en-GB" b="0" i="0" dirty="0">
                <a:solidFill>
                  <a:srgbClr val="242424"/>
                </a:solidFill>
                <a:effectLst/>
                <a:latin typeface="Segoe UI" panose="020B0502040204020203" pitchFamily="34" charset="0"/>
              </a:rPr>
              <a:t>Provides a very clear instruction of what Copilot should produce.</a:t>
            </a:r>
            <a:br>
              <a:rPr lang="en-GB" b="0" i="0" dirty="0">
                <a:solidFill>
                  <a:srgbClr val="242424"/>
                </a:solidFill>
                <a:effectLst/>
                <a:latin typeface="Segoe UI" panose="020B0502040204020203" pitchFamily="34" charset="0"/>
              </a:rPr>
            </a:br>
            <a:endParaRPr lang="en-GB" b="0" i="0" dirty="0">
              <a:solidFill>
                <a:srgbClr val="242424"/>
              </a:solidFill>
              <a:effectLst/>
              <a:latin typeface="Segoe UI" panose="020B0502040204020203" pitchFamily="34" charset="0"/>
            </a:endParaRPr>
          </a:p>
          <a:p>
            <a:pPr algn="l">
              <a:buFont typeface="+mj-lt"/>
              <a:buAutoNum type="arabicPeriod"/>
            </a:pPr>
            <a:r>
              <a:rPr lang="en-GB" b="1" i="0" dirty="0">
                <a:solidFill>
                  <a:srgbClr val="242424"/>
                </a:solidFill>
                <a:effectLst/>
                <a:latin typeface="Segoe UI" panose="020B0502040204020203" pitchFamily="34" charset="0"/>
              </a:rPr>
              <a:t>Context - </a:t>
            </a:r>
            <a:r>
              <a:rPr kumimoji="0" lang="en-US" sz="900" b="1" i="0" u="none" strike="noStrike" kern="1200" cap="none" spc="0" normalizeH="0" baseline="0" noProof="0" dirty="0">
                <a:ln>
                  <a:noFill/>
                </a:ln>
                <a:solidFill>
                  <a:srgbClr val="008575"/>
                </a:solidFill>
                <a:effectLst/>
                <a:uLnTx/>
                <a:uFillTx/>
                <a:latin typeface="Segoe UI Semibold"/>
                <a:ea typeface="+mn-ea"/>
                <a:cs typeface="Segoe UI Semibold" panose="020B0502040204020203" pitchFamily="34" charset="0"/>
              </a:rPr>
              <a:t>to prepare me for a meeting with Client X to discuss their Copilot launch</a:t>
            </a:r>
            <a:br>
              <a:rPr lang="en-GB" b="0" i="0" dirty="0">
                <a:solidFill>
                  <a:srgbClr val="242424"/>
                </a:solidFill>
                <a:effectLst/>
                <a:latin typeface="Segoe UI" panose="020B0502040204020203" pitchFamily="34" charset="0"/>
              </a:rPr>
            </a:br>
            <a:r>
              <a:rPr lang="en-GB" b="0" i="0" dirty="0">
                <a:solidFill>
                  <a:srgbClr val="242424"/>
                </a:solidFill>
                <a:effectLst/>
                <a:latin typeface="Segoe UI" panose="020B0502040204020203" pitchFamily="34" charset="0"/>
              </a:rPr>
              <a:t>Give Copilot the context of the client name and Copilot launch.</a:t>
            </a:r>
            <a:br>
              <a:rPr lang="en-GB" b="0" i="0" dirty="0">
                <a:solidFill>
                  <a:srgbClr val="242424"/>
                </a:solidFill>
                <a:effectLst/>
                <a:latin typeface="Segoe UI" panose="020B0502040204020203" pitchFamily="34" charset="0"/>
              </a:rPr>
            </a:br>
            <a:endParaRPr lang="en-GB" b="0" i="0" dirty="0">
              <a:solidFill>
                <a:srgbClr val="242424"/>
              </a:solidFill>
              <a:effectLst/>
              <a:latin typeface="Segoe UI" panose="020B0502040204020203" pitchFamily="34" charset="0"/>
            </a:endParaRPr>
          </a:p>
          <a:p>
            <a:pPr algn="l">
              <a:buFont typeface="+mj-lt"/>
              <a:buAutoNum type="arabicPeriod"/>
            </a:pPr>
            <a:r>
              <a:rPr lang="en-GB" b="1" i="0" dirty="0">
                <a:solidFill>
                  <a:srgbClr val="242424"/>
                </a:solidFill>
                <a:effectLst/>
                <a:latin typeface="Segoe UI" panose="020B0502040204020203" pitchFamily="34" charset="0"/>
              </a:rPr>
              <a:t>Source - </a:t>
            </a:r>
            <a:r>
              <a:rPr kumimoji="0" lang="en-US" sz="900" b="1" i="0" u="none" strike="noStrike" kern="1200" cap="none" spc="0" normalizeH="0" baseline="0" noProof="0" dirty="0">
                <a:ln>
                  <a:noFill/>
                </a:ln>
                <a:solidFill>
                  <a:srgbClr val="C03BC4"/>
                </a:solidFill>
                <a:effectLst/>
                <a:uLnTx/>
                <a:uFillTx/>
                <a:latin typeface="Segoe UI Semibold"/>
                <a:ea typeface="+mn-ea"/>
                <a:cs typeface="Segoe UI Semibold" panose="020B0502040204020203" pitchFamily="34" charset="0"/>
              </a:rPr>
              <a:t>Use best practice guidance from the Microsoft Adoption site</a:t>
            </a:r>
            <a:br>
              <a:rPr lang="en-GB" b="0" i="0" dirty="0">
                <a:solidFill>
                  <a:srgbClr val="242424"/>
                </a:solidFill>
                <a:effectLst/>
                <a:latin typeface="Segoe UI" panose="020B0502040204020203" pitchFamily="34" charset="0"/>
              </a:rPr>
            </a:br>
            <a:r>
              <a:rPr lang="en-GB" b="0" i="0" dirty="0">
                <a:solidFill>
                  <a:srgbClr val="242424"/>
                </a:solidFill>
                <a:effectLst/>
                <a:latin typeface="Segoe UI" panose="020B0502040204020203" pitchFamily="34" charset="0"/>
              </a:rPr>
              <a:t>Tells Copilot to use information from Microsoft.</a:t>
            </a:r>
            <a:br>
              <a:rPr lang="en-GB" b="0" i="0" dirty="0">
                <a:solidFill>
                  <a:srgbClr val="242424"/>
                </a:solidFill>
                <a:effectLst/>
                <a:latin typeface="Segoe UI" panose="020B0502040204020203" pitchFamily="34" charset="0"/>
              </a:rPr>
            </a:br>
            <a:endParaRPr lang="en-GB" b="0" i="0" dirty="0">
              <a:solidFill>
                <a:srgbClr val="242424"/>
              </a:solidFill>
              <a:effectLst/>
              <a:latin typeface="Segoe UI" panose="020B0502040204020203" pitchFamily="34" charset="0"/>
            </a:endParaRPr>
          </a:p>
          <a:p>
            <a:pPr algn="l">
              <a:buFont typeface="+mj-lt"/>
              <a:buAutoNum type="arabicPeriod"/>
            </a:pPr>
            <a:r>
              <a:rPr lang="en-GB" b="1" i="0" dirty="0">
                <a:solidFill>
                  <a:srgbClr val="242424"/>
                </a:solidFill>
                <a:effectLst/>
                <a:latin typeface="Segoe UI" panose="020B0502040204020203" pitchFamily="34" charset="0"/>
              </a:rPr>
              <a:t>Expectations - </a:t>
            </a:r>
            <a:r>
              <a:rPr kumimoji="0" lang="en-US" sz="900" b="1" i="0" u="none" strike="noStrike" kern="1200" cap="none" spc="0" normalizeH="0" baseline="0" noProof="0" dirty="0">
                <a:ln>
                  <a:noFill/>
                </a:ln>
                <a:solidFill>
                  <a:srgbClr val="E25B00"/>
                </a:solidFill>
                <a:effectLst/>
                <a:uLnTx/>
                <a:uFillTx/>
                <a:latin typeface="Segoe UI Semibold"/>
                <a:ea typeface="+mn-ea"/>
                <a:cs typeface="Segoe UI Semibold" panose="020B0502040204020203" pitchFamily="34" charset="0"/>
              </a:rPr>
              <a:t>Please use simple language so I can get up to speed quickly.</a:t>
            </a:r>
            <a:br>
              <a:rPr lang="en-GB" b="0" i="0" dirty="0">
                <a:solidFill>
                  <a:srgbClr val="242424"/>
                </a:solidFill>
                <a:effectLst/>
                <a:latin typeface="Segoe UI" panose="020B0502040204020203" pitchFamily="34" charset="0"/>
              </a:rPr>
            </a:br>
            <a:r>
              <a:rPr lang="en-GB" b="0" i="0" dirty="0">
                <a:solidFill>
                  <a:srgbClr val="242424"/>
                </a:solidFill>
                <a:effectLst/>
                <a:latin typeface="Segoe UI" panose="020B0502040204020203" pitchFamily="34" charset="0"/>
              </a:rPr>
              <a:t>Specified simple language so you don’t get a lot of technical terms.</a:t>
            </a:r>
          </a:p>
          <a:p>
            <a:pPr algn="l"/>
            <a:br>
              <a:rPr lang="en-GB" b="0" i="0" dirty="0">
                <a:solidFill>
                  <a:srgbClr val="242424"/>
                </a:solidFill>
                <a:effectLst/>
                <a:latin typeface="Segoe UI" panose="020B0502040204020203" pitchFamily="34" charset="0"/>
              </a:rPr>
            </a:br>
            <a:endParaRPr lang="en-GB" b="0" i="0" dirty="0">
              <a:solidFill>
                <a:srgbClr val="242424"/>
              </a:solidFill>
              <a:effectLst/>
              <a:latin typeface="Segoe UI" panose="020B0502040204020203" pitchFamily="34" charset="0"/>
            </a:endParaRPr>
          </a:p>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9</a:t>
            </a:fld>
            <a:endParaRPr lang="en-US"/>
          </a:p>
        </p:txBody>
      </p:sp>
      <p:sp>
        <p:nvSpPr>
          <p:cNvPr id="11" name="Date Placeholder 10"/>
          <p:cNvSpPr>
            <a:spLocks noGrp="1"/>
          </p:cNvSpPr>
          <p:nvPr>
            <p:ph type="dt" idx="14"/>
          </p:nvPr>
        </p:nvSpPr>
        <p:spPr/>
        <p:txBody>
          <a:bodyPr/>
          <a:lstStyle/>
          <a:p>
            <a:fld id="{6DFBCFFA-9B06-4A63-A22F-3E29B68646D7}" type="datetime8">
              <a:rPr lang="en-US" smtClean="0"/>
              <a:t>3/25/2026 8:06 PM</a:t>
            </a:fld>
            <a:endParaRPr lang="en-US"/>
          </a:p>
        </p:txBody>
      </p:sp>
      <p:sp>
        <p:nvSpPr>
          <p:cNvPr id="4" name="Footer Placeholder 3">
            <a:extLst>
              <a:ext uri="{FF2B5EF4-FFF2-40B4-BE49-F238E27FC236}">
                <a16:creationId xmlns:a16="http://schemas.microsoft.com/office/drawing/2014/main" id="{997BC98D-0C7F-433C-AD16-CC6D3857CA8A}"/>
              </a:ext>
            </a:extLst>
          </p:cNvPr>
          <p:cNvSpPr>
            <a:spLocks noGrp="1"/>
          </p:cNvSpPr>
          <p:nvPr>
            <p:ph type="ftr" sz="quarter" idx="15"/>
          </p:nvPr>
        </p:nvSpPr>
        <p:spPr/>
        <p:txBody>
          <a:bodyPr/>
          <a:lstStyle/>
          <a:p>
            <a:pPr defTabSz="99042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a:extLst>
              <a:ext uri="{FF2B5EF4-FFF2-40B4-BE49-F238E27FC236}">
                <a16:creationId xmlns:a16="http://schemas.microsoft.com/office/drawing/2014/main" id="{9664467B-59DA-4E58-A576-A3C37B4AAB75}"/>
              </a:ext>
            </a:extLst>
          </p:cNvPr>
          <p:cNvSpPr>
            <a:spLocks noGrp="1"/>
          </p:cNvSpPr>
          <p:nvPr>
            <p:ph type="hdr" sz="quarter" idx="16"/>
          </p:nvPr>
        </p:nvSpPr>
        <p:spPr/>
        <p:txBody>
          <a:bodyPr/>
          <a:lstStyle/>
          <a:p>
            <a:endParaRPr lang="en-US"/>
          </a:p>
        </p:txBody>
      </p:sp>
    </p:spTree>
    <p:extLst>
      <p:ext uri="{BB962C8B-B14F-4D97-AF65-F5344CB8AC3E}">
        <p14:creationId xmlns:p14="http://schemas.microsoft.com/office/powerpoint/2010/main" val="8580924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SP Masters Program - Copilot title 1">
    <p:spTree>
      <p:nvGrpSpPr>
        <p:cNvPr id="1" name=""/>
        <p:cNvGrpSpPr/>
        <p:nvPr/>
      </p:nvGrpSpPr>
      <p:grpSpPr>
        <a:xfrm>
          <a:off x="0" y="0"/>
          <a:ext cx="0" cy="0"/>
          <a:chOff x="0" y="0"/>
          <a:chExt cx="0" cy="0"/>
        </a:xfrm>
      </p:grpSpPr>
      <p:pic>
        <p:nvPicPr>
          <p:cNvPr id="2" name="Picture 1" descr="A colorful logo in a spiral&#10;&#10;Description automatically generated">
            <a:extLst>
              <a:ext uri="{FF2B5EF4-FFF2-40B4-BE49-F238E27FC236}">
                <a16:creationId xmlns:a16="http://schemas.microsoft.com/office/drawing/2014/main" id="{6B1CE931-25E3-561F-E582-DD9662E622D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MS logo gray - EMF">
            <a:extLst>
              <a:ext uri="{FF2B5EF4-FFF2-40B4-BE49-F238E27FC236}">
                <a16:creationId xmlns:a16="http://schemas.microsoft.com/office/drawing/2014/main" id="{3A9922AE-499A-8913-51FD-060B72D0BE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a:extLst>
              <a:ext uri="{FF2B5EF4-FFF2-40B4-BE49-F238E27FC236}">
                <a16:creationId xmlns:a16="http://schemas.microsoft.com/office/drawing/2014/main" id="{0B916564-33C2-CD0E-E05A-76907EB69EDD}"/>
              </a:ext>
            </a:extLst>
          </p:cNvPr>
          <p:cNvSpPr>
            <a:spLocks noGrp="1"/>
          </p:cNvSpPr>
          <p:nvPr>
            <p:ph type="title" hasCustomPrompt="1"/>
          </p:nvPr>
        </p:nvSpPr>
        <p:spPr>
          <a:xfrm>
            <a:off x="588263" y="2302431"/>
            <a:ext cx="4167887" cy="1231106"/>
          </a:xfrm>
        </p:spPr>
        <p:txBody>
          <a:bodyPr anchor="b" anchorCtr="0">
            <a:spAutoFit/>
          </a:bodyPr>
          <a:lstStyle>
            <a:lvl1pPr>
              <a:defRPr kumimoji="0" lang="en-US" sz="4000" b="0" i="0" u="none" strike="noStrike" kern="1200" cap="none" spc="-50" normalizeH="0" baseline="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a:t>Event name or presentation title </a:t>
            </a:r>
          </a:p>
        </p:txBody>
      </p:sp>
      <p:sp>
        <p:nvSpPr>
          <p:cNvPr id="10" name="Text Placeholder 4">
            <a:extLst>
              <a:ext uri="{FF2B5EF4-FFF2-40B4-BE49-F238E27FC236}">
                <a16:creationId xmlns:a16="http://schemas.microsoft.com/office/drawing/2014/main" id="{3DE2905F-5DD9-A6E6-9622-A302EC289098}"/>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55479653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23AE-81D7-F64F-1B85-0FE5186AC2DF}"/>
              </a:ext>
            </a:extLst>
          </p:cNvPr>
          <p:cNvSpPr>
            <a:spLocks noGrp="1"/>
          </p:cNvSpPr>
          <p:nvPr>
            <p:ph type="dt" sz="half" idx="10"/>
          </p:nvPr>
        </p:nvSpPr>
        <p:spPr/>
        <p:txBody>
          <a:bodyPr/>
          <a:lstStyle/>
          <a:p>
            <a:fld id="{61C01576-CF08-4BBD-AB17-EA4E6471631F}" type="datetimeFigureOut">
              <a:rPr lang="en-GB" smtClean="0"/>
              <a:t>25/03/2026</a:t>
            </a:fld>
            <a:endParaRPr lang="en-GB"/>
          </a:p>
        </p:txBody>
      </p:sp>
      <p:sp>
        <p:nvSpPr>
          <p:cNvPr id="3" name="Footer Placeholder 2">
            <a:extLst>
              <a:ext uri="{FF2B5EF4-FFF2-40B4-BE49-F238E27FC236}">
                <a16:creationId xmlns:a16="http://schemas.microsoft.com/office/drawing/2014/main" id="{691918CB-1AB6-9852-6E41-4E01338EA60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0C5DA0A-25B7-71A7-46CA-731AAC12FB4D}"/>
              </a:ext>
            </a:extLst>
          </p:cNvPr>
          <p:cNvSpPr>
            <a:spLocks noGrp="1"/>
          </p:cNvSpPr>
          <p:nvPr>
            <p:ph type="sldNum" sz="quarter" idx="12"/>
          </p:nvPr>
        </p:nvSpPr>
        <p:spPr/>
        <p:txBody>
          <a:bodyPr/>
          <a:lstStyle/>
          <a:p>
            <a:fld id="{90A96A3F-9088-4A66-8A4F-7E0CF858FC07}" type="slidenum">
              <a:rPr lang="en-GB" smtClean="0"/>
              <a:t>‹#›</a:t>
            </a:fld>
            <a:endParaRPr lang="en-GB"/>
          </a:p>
        </p:txBody>
      </p:sp>
    </p:spTree>
    <p:extLst>
      <p:ext uri="{BB962C8B-B14F-4D97-AF65-F5344CB8AC3E}">
        <p14:creationId xmlns:p14="http://schemas.microsoft.com/office/powerpoint/2010/main" val="1794503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intro tex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30D0933-331C-20E6-8B54-189E355842BD}"/>
              </a:ext>
            </a:extLst>
          </p:cNvPr>
          <p:cNvGrpSpPr/>
          <p:nvPr userDrawn="1"/>
        </p:nvGrpSpPr>
        <p:grpSpPr>
          <a:xfrm>
            <a:off x="0" y="0"/>
            <a:ext cx="12192000" cy="6858000"/>
            <a:chOff x="0" y="0"/>
            <a:chExt cx="12192000" cy="6858000"/>
          </a:xfrm>
        </p:grpSpPr>
        <p:pic>
          <p:nvPicPr>
            <p:cNvPr id="7" name="Picture 6" descr="A blurry image of a person's hand&#10;&#10;Description automatically generated">
              <a:extLst>
                <a:ext uri="{FF2B5EF4-FFF2-40B4-BE49-F238E27FC236}">
                  <a16:creationId xmlns:a16="http://schemas.microsoft.com/office/drawing/2014/main" id="{309D89FB-9578-9875-2B29-70D7CE5F7AB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8" name="Rectangle 7">
              <a:extLst>
                <a:ext uri="{FF2B5EF4-FFF2-40B4-BE49-F238E27FC236}">
                  <a16:creationId xmlns:a16="http://schemas.microsoft.com/office/drawing/2014/main" id="{C5BE598B-F121-F2AE-9B69-D8971CDF6C99}"/>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5437488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6" name="Picture 5" descr="A colorful objects in the air&#10;&#10;Description automatically generated">
            <a:extLst>
              <a:ext uri="{FF2B5EF4-FFF2-40B4-BE49-F238E27FC236}">
                <a16:creationId xmlns:a16="http://schemas.microsoft.com/office/drawing/2014/main" id="{5D25AF53-A32B-923A-43C6-465AFFD1652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C9BB8A45-557B-4137-EB5C-B7905DF5574E}"/>
              </a:ext>
            </a:extLst>
          </p:cNvPr>
          <p:cNvSpPr>
            <a:spLocks noGrp="1"/>
          </p:cNvSpPr>
          <p:nvPr>
            <p:ph type="title" hasCustomPrompt="1"/>
          </p:nvPr>
        </p:nvSpPr>
        <p:spPr>
          <a:xfrm>
            <a:off x="588263" y="2503124"/>
            <a:ext cx="5782720" cy="430887"/>
          </a:xfrm>
        </p:spPr>
        <p:txBody>
          <a:bodyPr wrap="square" anchor="b" anchorCtr="0">
            <a:spAutoFit/>
          </a:bodyPr>
          <a:lstStyle>
            <a:lvl1pPr>
              <a:defRPr sz="2800">
                <a:gradFill>
                  <a:gsLst>
                    <a:gs pos="21000">
                      <a:srgbClr val="0078D4"/>
                    </a:gs>
                    <a:gs pos="100000">
                      <a:srgbClr val="C03BC4"/>
                    </a:gs>
                  </a:gsLst>
                  <a:lin ang="2400000" scaled="0"/>
                </a:gradFill>
              </a:defRPr>
            </a:lvl1pPr>
          </a:lstStyle>
          <a:p>
            <a:r>
              <a:rPr lang="en-US"/>
              <a:t>Event name or presentation title </a:t>
            </a:r>
          </a:p>
        </p:txBody>
      </p:sp>
    </p:spTree>
    <p:extLst>
      <p:ext uri="{BB962C8B-B14F-4D97-AF65-F5344CB8AC3E}">
        <p14:creationId xmlns:p14="http://schemas.microsoft.com/office/powerpoint/2010/main" val="2381043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intro tex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30D0933-331C-20E6-8B54-189E355842BD}"/>
              </a:ext>
            </a:extLst>
          </p:cNvPr>
          <p:cNvGrpSpPr/>
          <p:nvPr userDrawn="1"/>
        </p:nvGrpSpPr>
        <p:grpSpPr>
          <a:xfrm>
            <a:off x="0" y="0"/>
            <a:ext cx="12192000" cy="6858000"/>
            <a:chOff x="0" y="0"/>
            <a:chExt cx="12192000" cy="6858000"/>
          </a:xfrm>
        </p:grpSpPr>
        <p:pic>
          <p:nvPicPr>
            <p:cNvPr id="7" name="Picture 6" descr="A blurry image of a person's hand&#10;&#10;Description automatically generated">
              <a:extLst>
                <a:ext uri="{FF2B5EF4-FFF2-40B4-BE49-F238E27FC236}">
                  <a16:creationId xmlns:a16="http://schemas.microsoft.com/office/drawing/2014/main" id="{309D89FB-9578-9875-2B29-70D7CE5F7AB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8" name="Rectangle 7">
              <a:extLst>
                <a:ext uri="{FF2B5EF4-FFF2-40B4-BE49-F238E27FC236}">
                  <a16:creationId xmlns:a16="http://schemas.microsoft.com/office/drawing/2014/main" id="{C5BE598B-F121-F2AE-9B69-D8971CDF6C99}"/>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1913434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4" name="Picture 3" descr="A blurry image of a person's hand&#10;&#10;Description automatically generated">
            <a:extLst>
              <a:ext uri="{FF2B5EF4-FFF2-40B4-BE49-F238E27FC236}">
                <a16:creationId xmlns:a16="http://schemas.microsoft.com/office/drawing/2014/main" id="{981B8DF7-34EC-6688-A88F-ED8C3597D696}"/>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858000"/>
          </a:xfrm>
          <a:prstGeom prst="rect">
            <a:avLst/>
          </a:prstGeom>
        </p:spPr>
      </p:pic>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2" name="Footer Placeholder 10">
            <a:extLst>
              <a:ext uri="{FF2B5EF4-FFF2-40B4-BE49-F238E27FC236}">
                <a16:creationId xmlns:a16="http://schemas.microsoft.com/office/drawing/2014/main" id="{2F0B32A3-39CB-22FB-7D7C-4A7C773B0A95}"/>
              </a:ext>
            </a:extLst>
          </p:cNvPr>
          <p:cNvSpPr>
            <a:spLocks noGrp="1"/>
          </p:cNvSpPr>
          <p:nvPr>
            <p:ph type="ftr" sz="quarter" idx="3"/>
          </p:nvPr>
        </p:nvSpPr>
        <p:spPr>
          <a:xfrm>
            <a:off x="584201" y="6441202"/>
            <a:ext cx="8046720"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575009905"/>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pic>
        <p:nvPicPr>
          <p:cNvPr id="7" name="Picture 6" descr="A colorful logo in a spiral&#10;&#10;Description automatically generated">
            <a:extLst>
              <a:ext uri="{FF2B5EF4-FFF2-40B4-BE49-F238E27FC236}">
                <a16:creationId xmlns:a16="http://schemas.microsoft.com/office/drawing/2014/main" id="{C8CDFCA7-78ED-FD8B-4E4B-8A5ACD7081C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a:xfrm>
            <a:off x="574816" y="3013502"/>
            <a:ext cx="11018520" cy="677108"/>
          </a:xfrm>
        </p:spPr>
        <p:txBody>
          <a:bodyPr/>
          <a:lstStyle>
            <a:lvl1pPr>
              <a:defRPr kumimoji="0" lang="en-US" sz="4400" b="0" i="0" u="none" strike="noStrike" kern="1200" cap="none" spc="-150" normalizeH="0" baseline="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a:t>Click to edit Master title style</a:t>
            </a:r>
          </a:p>
        </p:txBody>
      </p:sp>
      <p:sp>
        <p:nvSpPr>
          <p:cNvPr id="2" name="Footer Placeholder 10">
            <a:extLst>
              <a:ext uri="{FF2B5EF4-FFF2-40B4-BE49-F238E27FC236}">
                <a16:creationId xmlns:a16="http://schemas.microsoft.com/office/drawing/2014/main" id="{2F0B32A3-39CB-22FB-7D7C-4A7C773B0A95}"/>
              </a:ext>
            </a:extLst>
          </p:cNvPr>
          <p:cNvSpPr>
            <a:spLocks noGrp="1"/>
          </p:cNvSpPr>
          <p:nvPr>
            <p:ph type="ftr" sz="quarter" idx="3"/>
          </p:nvPr>
        </p:nvSpPr>
        <p:spPr>
          <a:xfrm>
            <a:off x="584201" y="6441202"/>
            <a:ext cx="8778240"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171746160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backgound - 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178E1B-908A-F34D-06CD-1931EB203EC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2" name="Footer Placeholder 10">
            <a:extLst>
              <a:ext uri="{FF2B5EF4-FFF2-40B4-BE49-F238E27FC236}">
                <a16:creationId xmlns:a16="http://schemas.microsoft.com/office/drawing/2014/main" id="{2F0B32A3-39CB-22FB-7D7C-4A7C773B0A95}"/>
              </a:ext>
            </a:extLst>
          </p:cNvPr>
          <p:cNvSpPr>
            <a:spLocks noGrp="1"/>
          </p:cNvSpPr>
          <p:nvPr>
            <p:ph type="ftr" sz="quarter" idx="3"/>
          </p:nvPr>
        </p:nvSpPr>
        <p:spPr>
          <a:xfrm>
            <a:off x="584201" y="6441202"/>
            <a:ext cx="11025188"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
        <p:nvSpPr>
          <p:cNvPr id="3" name="Slide Number Placeholder 4">
            <a:extLst>
              <a:ext uri="{FF2B5EF4-FFF2-40B4-BE49-F238E27FC236}">
                <a16:creationId xmlns:a16="http://schemas.microsoft.com/office/drawing/2014/main" id="{B6B06D93-AE77-96A0-30C3-A74D516FF773}"/>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234196246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background - 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64BF0F-965B-5914-4627-2C9273E020F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A2DD64C-91AA-0F9F-782C-C9626477CBF5}"/>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435100"/>
            <a:ext cx="11025188" cy="3146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41202"/>
            <a:ext cx="11025188"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
        <p:nvSpPr>
          <p:cNvPr id="2" name="Slide Number Placeholder 4">
            <a:extLst>
              <a:ext uri="{FF2B5EF4-FFF2-40B4-BE49-F238E27FC236}">
                <a16:creationId xmlns:a16="http://schemas.microsoft.com/office/drawing/2014/main" id="{A5E954C3-B409-4448-81E2-AB30E10FF1C7}"/>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336618980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DEF4037-A609-A9B8-078B-CE087FCC2FBE}"/>
              </a:ext>
            </a:extLst>
          </p:cNvPr>
          <p:cNvGrpSpPr/>
          <p:nvPr userDrawn="1"/>
        </p:nvGrpSpPr>
        <p:grpSpPr>
          <a:xfrm>
            <a:off x="0" y="0"/>
            <a:ext cx="12192000" cy="6858000"/>
            <a:chOff x="0" y="0"/>
            <a:chExt cx="12192000" cy="6858000"/>
          </a:xfrm>
        </p:grpSpPr>
        <p:pic>
          <p:nvPicPr>
            <p:cNvPr id="5" name="Picture 4" descr="A blurry image of a person's hand&#10;&#10;Description automatically generated">
              <a:extLst>
                <a:ext uri="{FF2B5EF4-FFF2-40B4-BE49-F238E27FC236}">
                  <a16:creationId xmlns:a16="http://schemas.microsoft.com/office/drawing/2014/main" id="{BCB1914C-784C-0230-3C4C-01B077CCF6D0}"/>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8" name="Rectangle 7">
              <a:extLst>
                <a:ext uri="{FF2B5EF4-FFF2-40B4-BE49-F238E27FC236}">
                  <a16:creationId xmlns:a16="http://schemas.microsoft.com/office/drawing/2014/main" id="{A9938F55-19E6-E840-1084-01B2A085047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41632"/>
          </a:xfrm>
        </p:spPr>
        <p:txBody>
          <a:bodyPr tIns="64008"/>
          <a:lstStyle>
            <a:lvl1pPr>
              <a:defRPr sz="1800">
                <a:solidFill>
                  <a:schemeClr val="tx1"/>
                </a:solidFill>
                <a:latin typeface="+mn-lt"/>
              </a:defRPr>
            </a:lvl1pPr>
          </a:lstStyle>
          <a:p>
            <a:pPr lvl="0"/>
            <a:r>
              <a:rPr lang="en-US"/>
              <a:t>Subtitle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2019300"/>
            <a:ext cx="11025188" cy="2562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0">
            <a:extLst>
              <a:ext uri="{FF2B5EF4-FFF2-40B4-BE49-F238E27FC236}">
                <a16:creationId xmlns:a16="http://schemas.microsoft.com/office/drawing/2014/main" id="{8522C0CB-7CA6-6339-77AF-EA5B1984FA00}"/>
              </a:ext>
            </a:extLst>
          </p:cNvPr>
          <p:cNvSpPr>
            <a:spLocks noGrp="1"/>
          </p:cNvSpPr>
          <p:nvPr>
            <p:ph type="ftr" sz="quarter" idx="3"/>
          </p:nvPr>
        </p:nvSpPr>
        <p:spPr>
          <a:xfrm>
            <a:off x="584201" y="6441202"/>
            <a:ext cx="11025188"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
        <p:nvSpPr>
          <p:cNvPr id="9" name="Slide Number Placeholder 4">
            <a:extLst>
              <a:ext uri="{FF2B5EF4-FFF2-40B4-BE49-F238E27FC236}">
                <a16:creationId xmlns:a16="http://schemas.microsoft.com/office/drawing/2014/main" id="{611FA6A4-D4B9-9739-6382-631FB775BC01}"/>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93158296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908758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517338"/>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 name="Slide Number Placeholder 4">
            <a:extLst>
              <a:ext uri="{FF2B5EF4-FFF2-40B4-BE49-F238E27FC236}">
                <a16:creationId xmlns:a16="http://schemas.microsoft.com/office/drawing/2014/main" id="{80A4F1D7-3A7D-4034-C8B1-F829749DAE02}"/>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687996619"/>
      </p:ext>
    </p:extLst>
  </p:cSld>
  <p:clrMap bg1="lt1" tx1="dk1" bg2="lt2" tx2="dk2" accent1="accent1" accent2="accent2" accent3="accent3" accent4="accent4" accent5="accent5" accent6="accent6" hlink="hlink" folHlink="folHlink"/>
  <p:sldLayoutIdLst>
    <p:sldLayoutId id="2147485767" r:id="rId1"/>
    <p:sldLayoutId id="2147485777" r:id="rId2"/>
    <p:sldLayoutId id="2147485723" r:id="rId3"/>
    <p:sldLayoutId id="2147485825" r:id="rId4"/>
    <p:sldLayoutId id="2147485768" r:id="rId5"/>
    <p:sldLayoutId id="2147485725" r:id="rId6"/>
    <p:sldLayoutId id="2147485727" r:id="rId7"/>
    <p:sldLayoutId id="2147485730" r:id="rId8"/>
    <p:sldLayoutId id="2147485811" r:id="rId9"/>
    <p:sldLayoutId id="2147485987" r:id="rId10"/>
    <p:sldLayoutId id="2147485986" r:id="rId11"/>
  </p:sldLayoutIdLst>
  <p:transition>
    <p:fade/>
  </p:transition>
  <p:hf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540">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hyperlink" Target="https://techcommunity.microsoft.com/blog/Microsoft365CopilotBlog/what%E2%80%99s-new-in-microsoft-365-copilot--february-2026/4496489"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s://techcommunity.microsoft.com/blog/microsoft365copilotblog/what%E2%80%99s-new-in-microsoft-365-copilot--january-2026/4488916"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7.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8.png"/><Relationship Id="rId4"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01CF65-4173-C437-0689-CF741C55C1A2}"/>
              </a:ext>
            </a:extLst>
          </p:cNvPr>
          <p:cNvSpPr>
            <a:spLocks noGrp="1"/>
          </p:cNvSpPr>
          <p:nvPr>
            <p:ph type="title"/>
          </p:nvPr>
        </p:nvSpPr>
        <p:spPr>
          <a:xfrm>
            <a:off x="393700" y="618141"/>
            <a:ext cx="10515600" cy="590931"/>
          </a:xfrm>
        </p:spPr>
        <p:txBody>
          <a:bodyPr>
            <a:spAutoFit/>
          </a:bodyPr>
          <a:lstStyle/>
          <a:p>
            <a:r>
              <a:rPr lang="en-US" sz="3600"/>
              <a:t>Speaker notes</a:t>
            </a:r>
          </a:p>
        </p:txBody>
      </p:sp>
      <p:sp>
        <p:nvSpPr>
          <p:cNvPr id="5" name="Text Placeholder 4">
            <a:extLst>
              <a:ext uri="{FF2B5EF4-FFF2-40B4-BE49-F238E27FC236}">
                <a16:creationId xmlns:a16="http://schemas.microsoft.com/office/drawing/2014/main" id="{4C477C08-2A4B-311A-5903-253423B03022}"/>
              </a:ext>
            </a:extLst>
          </p:cNvPr>
          <p:cNvSpPr>
            <a:spLocks noGrp="1"/>
          </p:cNvSpPr>
          <p:nvPr>
            <p:ph type="body" sz="quarter" idx="4294967295"/>
          </p:nvPr>
        </p:nvSpPr>
        <p:spPr>
          <a:xfrm>
            <a:off x="393700" y="1460500"/>
            <a:ext cx="10709275" cy="4090988"/>
          </a:xfrm>
        </p:spPr>
        <p:txBody>
          <a:bodyPr vert="horz" wrap="square" lIns="0" tIns="0" rIns="0" bIns="0" rtlCol="0" anchor="t">
            <a:noAutofit/>
          </a:bodyPr>
          <a:lstStyle/>
          <a:p>
            <a:pPr marL="0" indent="0">
              <a:lnSpc>
                <a:spcPct val="100000"/>
              </a:lnSpc>
              <a:spcBef>
                <a:spcPts val="0"/>
              </a:spcBef>
              <a:buNone/>
            </a:pPr>
            <a:r>
              <a:rPr lang="en-US" sz="1600" dirty="0"/>
              <a:t>This deck contains speaker notes for best delivery.</a:t>
            </a:r>
          </a:p>
          <a:p>
            <a:pPr marL="0" indent="0">
              <a:lnSpc>
                <a:spcPct val="100000"/>
              </a:lnSpc>
              <a:spcBef>
                <a:spcPts val="0"/>
              </a:spcBef>
              <a:buNone/>
            </a:pPr>
            <a:endParaRPr lang="en-US" sz="2200" dirty="0">
              <a:latin typeface="+mj-lt"/>
            </a:endParaRPr>
          </a:p>
          <a:p>
            <a:pPr marL="0" indent="0">
              <a:lnSpc>
                <a:spcPct val="100000"/>
              </a:lnSpc>
              <a:spcBef>
                <a:spcPts val="0"/>
              </a:spcBef>
              <a:buNone/>
            </a:pPr>
            <a:r>
              <a:rPr lang="en-US" sz="1600" dirty="0"/>
              <a:t>Leverage this presentation for the 45-minute on the </a:t>
            </a:r>
            <a:r>
              <a:rPr lang="en-GB" sz="1600" b="1" dirty="0"/>
              <a:t>Masterclass: Art of the Prompt. </a:t>
            </a:r>
          </a:p>
          <a:p>
            <a:pPr marL="0" indent="0">
              <a:lnSpc>
                <a:spcPct val="100000"/>
              </a:lnSpc>
              <a:spcBef>
                <a:spcPts val="0"/>
              </a:spcBef>
              <a:buNone/>
            </a:pPr>
            <a:endParaRPr lang="en-GB" sz="1600" b="1" dirty="0"/>
          </a:p>
          <a:p>
            <a:pPr marL="0" indent="0">
              <a:lnSpc>
                <a:spcPct val="100000"/>
              </a:lnSpc>
              <a:spcBef>
                <a:spcPts val="0"/>
              </a:spcBef>
              <a:buNone/>
            </a:pPr>
            <a:r>
              <a:rPr lang="en-GB" sz="1600" b="1" dirty="0"/>
              <a:t>These slides have been designed  to apply to all users whether they have a M365 Copilot license or not. Please make sure that you have web-grounding enabled in your organization for your participants.</a:t>
            </a:r>
          </a:p>
          <a:p>
            <a:pPr marL="0" indent="0">
              <a:lnSpc>
                <a:spcPct val="100000"/>
              </a:lnSpc>
              <a:spcBef>
                <a:spcPts val="0"/>
              </a:spcBef>
              <a:buNone/>
            </a:pPr>
            <a:endParaRPr lang="en-GB" sz="1600" b="1" dirty="0"/>
          </a:p>
          <a:p>
            <a:pPr marL="0" indent="0">
              <a:lnSpc>
                <a:spcPct val="100000"/>
              </a:lnSpc>
              <a:spcBef>
                <a:spcPts val="0"/>
              </a:spcBef>
              <a:buNone/>
            </a:pPr>
            <a:r>
              <a:rPr lang="en-GB" sz="1600" b="1" dirty="0"/>
              <a:t>Good luck!</a:t>
            </a:r>
          </a:p>
          <a:p>
            <a:pPr marL="0" indent="0">
              <a:lnSpc>
                <a:spcPct val="100000"/>
              </a:lnSpc>
              <a:spcBef>
                <a:spcPts val="0"/>
              </a:spcBef>
              <a:buNone/>
            </a:pPr>
            <a:endParaRPr lang="en-GB" sz="1600" b="1" dirty="0"/>
          </a:p>
          <a:p>
            <a:pPr marL="0" indent="0">
              <a:lnSpc>
                <a:spcPct val="100000"/>
              </a:lnSpc>
              <a:spcBef>
                <a:spcPts val="0"/>
              </a:spcBef>
              <a:buNone/>
            </a:pPr>
            <a:endParaRPr lang="en-GB" sz="1600" dirty="0"/>
          </a:p>
        </p:txBody>
      </p:sp>
    </p:spTree>
    <p:extLst>
      <p:ext uri="{BB962C8B-B14F-4D97-AF65-F5344CB8AC3E}">
        <p14:creationId xmlns:p14="http://schemas.microsoft.com/office/powerpoint/2010/main" val="42903086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B12D04C-9848-358F-FADD-39F05858396D}"/>
              </a:ext>
              <a:ext uri="{C183D7F6-B498-43B3-948B-1728B52AA6E4}">
                <adec:decorative xmlns:adec="http://schemas.microsoft.com/office/drawing/2017/decorative" val="1"/>
              </a:ext>
            </a:extLst>
          </p:cNvPr>
          <p:cNvSpPr/>
          <p:nvPr/>
        </p:nvSpPr>
        <p:spPr bwMode="auto">
          <a:xfrm>
            <a:off x="1962099" y="749841"/>
            <a:ext cx="8535455" cy="5467203"/>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1" name="Title 20">
            <a:extLst>
              <a:ext uri="{FF2B5EF4-FFF2-40B4-BE49-F238E27FC236}">
                <a16:creationId xmlns:a16="http://schemas.microsoft.com/office/drawing/2014/main" id="{E7788FB4-54ED-FD6D-2B59-D4F29C00192B}"/>
              </a:ext>
            </a:extLst>
          </p:cNvPr>
          <p:cNvSpPr txBox="1">
            <a:spLocks noGrp="1"/>
          </p:cNvSpPr>
          <p:nvPr>
            <p:ph type="title" idx="4294967295"/>
          </p:nvPr>
        </p:nvSpPr>
        <p:spPr>
          <a:xfrm>
            <a:off x="2185358" y="4175215"/>
            <a:ext cx="7823200" cy="64611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3600" spc="-100">
                <a:solidFill>
                  <a:srgbClr val="8661C5"/>
                </a:solidFill>
                <a:latin typeface="Segoe Sans Display Semibold" pitchFamily="2" charset="0"/>
                <a:ea typeface="+mj-lt"/>
                <a:cs typeface="Segoe Sans Display Semibold" pitchFamily="2" charset="0"/>
              </a:rPr>
              <a:t>GCSE in practice</a:t>
            </a:r>
            <a:endParaRPr lang="en-US" sz="3600" spc="-100">
              <a:solidFill>
                <a:srgbClr val="8661C5"/>
              </a:solidFill>
              <a:latin typeface="Segoe Sans Display Semibold" pitchFamily="2" charset="0"/>
              <a:ea typeface="+mn-ea"/>
              <a:cs typeface="Segoe Sans Display Semibold" pitchFamily="2" charset="0"/>
            </a:endParaRPr>
          </a:p>
        </p:txBody>
      </p:sp>
      <p:pic>
        <p:nvPicPr>
          <p:cNvPr id="4" name="Graphic 3">
            <a:extLst>
              <a:ext uri="{FF2B5EF4-FFF2-40B4-BE49-F238E27FC236}">
                <a16:creationId xmlns:a16="http://schemas.microsoft.com/office/drawing/2014/main" id="{27764F8F-91B2-C997-3B97-A4D33E05C435}"/>
              </a:ext>
              <a:ext uri="{C183D7F6-B498-43B3-948B-1728B52AA6E4}">
                <adec:decorative xmlns:adec="http://schemas.microsoft.com/office/drawing/2017/decorative" val="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0351" y="1601821"/>
            <a:ext cx="1878934" cy="1878934"/>
          </a:xfrm>
          <a:prstGeom prst="rect">
            <a:avLst/>
          </a:prstGeom>
        </p:spPr>
      </p:pic>
    </p:spTree>
    <p:extLst>
      <p:ext uri="{BB962C8B-B14F-4D97-AF65-F5344CB8AC3E}">
        <p14:creationId xmlns:p14="http://schemas.microsoft.com/office/powerpoint/2010/main" val="429244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defTabSz="914400"/>
            <a:r>
              <a:rPr lang="en-US" spc="-38">
                <a:gradFill flip="none" rotWithShape="1">
                  <a:gsLst>
                    <a:gs pos="50000">
                      <a:srgbClr val="8661C5"/>
                    </a:gs>
                    <a:gs pos="0">
                      <a:srgbClr val="3E76D4"/>
                    </a:gs>
                    <a:gs pos="100000">
                      <a:srgbClr val="C73ECC"/>
                    </a:gs>
                  </a:gsLst>
                  <a:lin ang="2700000" scaled="1"/>
                  <a:tileRect/>
                </a:gradFill>
                <a:latin typeface="Segoe Sans Display Semibold" pitchFamily="2" charset="0"/>
                <a:cs typeface="Segoe Sans Display Semibold" pitchFamily="2" charset="0"/>
              </a:rPr>
              <a:t>Example of GCSE framework</a:t>
            </a:r>
          </a:p>
        </p:txBody>
      </p:sp>
      <p:sp>
        <p:nvSpPr>
          <p:cNvPr id="3" name="Text Placeholder 2"/>
          <p:cNvSpPr>
            <a:spLocks noGrp="1"/>
          </p:cNvSpPr>
          <p:nvPr>
            <p:ph type="body" sz="quarter" idx="4294967295"/>
          </p:nvPr>
        </p:nvSpPr>
        <p:spPr>
          <a:xfrm>
            <a:off x="575093" y="1435100"/>
            <a:ext cx="10902673" cy="4187778"/>
          </a:xfrm>
        </p:spPr>
        <p:txBody>
          <a:bodyPr>
            <a:normAutofit/>
          </a:bodyPr>
          <a:lstStyle/>
          <a:p>
            <a:pPr marL="0" indent="0" algn="l">
              <a:buNone/>
            </a:pPr>
            <a:r>
              <a:rPr lang="en-US" b="0" i="0" dirty="0">
                <a:solidFill>
                  <a:srgbClr val="1E1E1E"/>
                </a:solidFill>
                <a:effectLst/>
                <a:latin typeface="Segoe Sans Display" pitchFamily="2" charset="0"/>
                <a:cs typeface="Segoe Sans Display" pitchFamily="2" charset="0"/>
              </a:rPr>
              <a:t>Try the following two prompts using Copilot in Word and compare the responses you get. </a:t>
            </a:r>
          </a:p>
          <a:p>
            <a:pPr marL="0" indent="0" algn="l">
              <a:buNone/>
            </a:pPr>
            <a:r>
              <a:rPr lang="en-US" b="0" i="0" dirty="0">
                <a:solidFill>
                  <a:srgbClr val="1E1E1E"/>
                </a:solidFill>
                <a:effectLst/>
                <a:latin typeface="Segoe Sans Display" pitchFamily="2" charset="0"/>
                <a:cs typeface="Segoe Sans Display" pitchFamily="2" charset="0"/>
              </a:rPr>
              <a:t>Which prompt gave you a richer and more concise blog post draft?</a:t>
            </a:r>
          </a:p>
          <a:p>
            <a:pPr algn="l"/>
            <a:endParaRPr lang="en-US" b="0" i="0" dirty="0">
              <a:solidFill>
                <a:srgbClr val="1E1E1E"/>
              </a:solidFill>
              <a:effectLst/>
              <a:latin typeface="Segoe UI" panose="020B0502040204020203" pitchFamily="34" charset="0"/>
            </a:endParaRPr>
          </a:p>
          <a:p>
            <a:pPr algn="l">
              <a:buFont typeface="Arial" panose="020B0604020202020204" pitchFamily="34" charset="0"/>
              <a:buChar char="•"/>
            </a:pPr>
            <a:r>
              <a:rPr lang="en-US" sz="2200" b="0" i="1" dirty="0">
                <a:solidFill>
                  <a:srgbClr val="1E1E1E"/>
                </a:solidFill>
                <a:effectLst/>
                <a:latin typeface="Segoe UI" panose="020B0502040204020203" pitchFamily="34" charset="0"/>
              </a:rPr>
              <a:t>Prompt 1:</a:t>
            </a:r>
            <a:r>
              <a:rPr lang="en-US" sz="2200" b="0" i="0" dirty="0">
                <a:solidFill>
                  <a:srgbClr val="1E1E1E"/>
                </a:solidFill>
                <a:effectLst/>
                <a:latin typeface="Segoe UI" panose="020B0502040204020203" pitchFamily="34" charset="0"/>
              </a:rPr>
              <a:t> </a:t>
            </a:r>
            <a:r>
              <a:rPr lang="en-US" sz="2200" b="0" i="0" dirty="0">
                <a:solidFill>
                  <a:srgbClr val="0070C0"/>
                </a:solidFill>
                <a:effectLst/>
                <a:latin typeface="Consolas" panose="020B0609020204030204" pitchFamily="49" charset="0"/>
              </a:rPr>
              <a:t>Write a </a:t>
            </a:r>
            <a:r>
              <a:rPr lang="en-US" sz="2200" dirty="0">
                <a:solidFill>
                  <a:srgbClr val="0070C0"/>
                </a:solidFill>
                <a:latin typeface="Consolas" panose="020B0609020204030204" pitchFamily="49" charset="0"/>
              </a:rPr>
              <a:t>job description for a senior project manager</a:t>
            </a:r>
            <a:endParaRPr lang="en-US" sz="2200" b="0" i="1" dirty="0">
              <a:solidFill>
                <a:srgbClr val="1E1E1E"/>
              </a:solidFill>
              <a:effectLst/>
              <a:latin typeface="Segoe UI" panose="020B0502040204020203" pitchFamily="34" charset="0"/>
            </a:endParaRPr>
          </a:p>
          <a:p>
            <a:pPr algn="l">
              <a:buFont typeface="Arial" panose="020B0604020202020204" pitchFamily="34" charset="0"/>
              <a:buChar char="•"/>
            </a:pPr>
            <a:r>
              <a:rPr lang="en-US" sz="2200" b="0" i="1" dirty="0">
                <a:solidFill>
                  <a:srgbClr val="1E1E1E"/>
                </a:solidFill>
                <a:effectLst/>
                <a:latin typeface="Segoe UI" panose="020B0502040204020203" pitchFamily="34" charset="0"/>
              </a:rPr>
              <a:t>Prompt 2:</a:t>
            </a:r>
            <a:r>
              <a:rPr lang="en-US" sz="2200" b="0" i="0" dirty="0">
                <a:solidFill>
                  <a:srgbClr val="1E1E1E"/>
                </a:solidFill>
                <a:effectLst/>
                <a:latin typeface="Segoe UI" panose="020B0502040204020203" pitchFamily="34" charset="0"/>
              </a:rPr>
              <a:t> </a:t>
            </a:r>
            <a:r>
              <a:rPr lang="en-GB" sz="2200" b="0" i="0" dirty="0">
                <a:solidFill>
                  <a:srgbClr val="0070C0"/>
                </a:solidFill>
                <a:effectLst/>
                <a:latin typeface="Consolas" panose="020B0609020204030204" pitchFamily="49" charset="0"/>
              </a:rPr>
              <a:t>Generate a comprehensive job description for a senior project manager </a:t>
            </a:r>
            <a:r>
              <a:rPr lang="en-GB" sz="2200" b="0" i="0" dirty="0">
                <a:solidFill>
                  <a:srgbClr val="00B294"/>
                </a:solidFill>
                <a:effectLst/>
                <a:latin typeface="Consolas" panose="020B0609020204030204" pitchFamily="49" charset="0"/>
              </a:rPr>
              <a:t>focused on technical project management for consu</a:t>
            </a:r>
            <a:r>
              <a:rPr lang="en-GB" sz="2200" dirty="0">
                <a:solidFill>
                  <a:srgbClr val="00B294"/>
                </a:solidFill>
                <a:latin typeface="Consolas" panose="020B0609020204030204" pitchFamily="49" charset="0"/>
              </a:rPr>
              <a:t>mer electronic hardware</a:t>
            </a:r>
            <a:r>
              <a:rPr lang="en-GB" sz="2200" b="0" i="0" dirty="0">
                <a:solidFill>
                  <a:srgbClr val="00B294"/>
                </a:solidFill>
                <a:effectLst/>
                <a:latin typeface="Consolas" panose="020B0609020204030204" pitchFamily="49" charset="0"/>
              </a:rPr>
              <a:t>. This role is urgent, and the candidate will join a dynamic team. </a:t>
            </a:r>
            <a:r>
              <a:rPr lang="en-GB" sz="2200" b="0" i="0" dirty="0">
                <a:solidFill>
                  <a:srgbClr val="B4009E"/>
                </a:solidFill>
                <a:effectLst/>
                <a:latin typeface="Consolas" panose="020B0609020204030204" pitchFamily="49" charset="0"/>
              </a:rPr>
              <a:t>Reference </a:t>
            </a:r>
            <a:r>
              <a:rPr lang="en-GB" sz="2200" dirty="0">
                <a:solidFill>
                  <a:srgbClr val="B4009E"/>
                </a:solidFill>
                <a:latin typeface="Consolas" panose="020B0609020204030204" pitchFamily="49" charset="0"/>
              </a:rPr>
              <a:t>manufacturing</a:t>
            </a:r>
            <a:r>
              <a:rPr lang="en-GB" sz="2200" b="0" i="0" dirty="0">
                <a:solidFill>
                  <a:srgbClr val="B4009E"/>
                </a:solidFill>
                <a:effectLst/>
                <a:latin typeface="Consolas" panose="020B0609020204030204" pitchFamily="49" charset="0"/>
              </a:rPr>
              <a:t> industry norms. </a:t>
            </a:r>
            <a:r>
              <a:rPr lang="en-GB" sz="2200" b="0" i="0" dirty="0">
                <a:solidFill>
                  <a:srgbClr val="E25B00"/>
                </a:solidFill>
                <a:effectLst/>
                <a:latin typeface="Consolas" panose="020B0609020204030204" pitchFamily="49" charset="0"/>
              </a:rPr>
              <a:t>The description should be concise, max two pages, including responsibilities, qualifications.</a:t>
            </a:r>
          </a:p>
          <a:p>
            <a:pPr lvl="4"/>
            <a:endParaRPr lang="en-US" dirty="0">
              <a:solidFill>
                <a:srgbClr val="1A1A1A"/>
              </a:solidFill>
            </a:endParaRPr>
          </a:p>
        </p:txBody>
      </p:sp>
      <p:sp>
        <p:nvSpPr>
          <p:cNvPr id="4" name="Rounded Rectangle 25">
            <a:extLst>
              <a:ext uri="{FF2B5EF4-FFF2-40B4-BE49-F238E27FC236}">
                <a16:creationId xmlns:a16="http://schemas.microsoft.com/office/drawing/2014/main" id="{B4749DD5-3D10-EA9C-9B0D-D3B4A13EDE4C}"/>
              </a:ext>
            </a:extLst>
          </p:cNvPr>
          <p:cNvSpPr/>
          <p:nvPr/>
        </p:nvSpPr>
        <p:spPr bwMode="auto">
          <a:xfrm>
            <a:off x="5998504" y="6188717"/>
            <a:ext cx="1297994" cy="294924"/>
          </a:xfrm>
          <a:prstGeom prst="roundRect">
            <a:avLst>
              <a:gd name="adj" fmla="val 50000"/>
            </a:avLst>
          </a:prstGeom>
          <a:solidFill>
            <a:schemeClr val="bg1"/>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78D3"/>
                </a:solidFill>
                <a:effectLst/>
                <a:uLnTx/>
                <a:uFillTx/>
                <a:latin typeface="Segoe UI Semibold" panose="020B0502040204020203" pitchFamily="34" charset="0"/>
                <a:ea typeface="+mn-ea"/>
                <a:cs typeface="Segoe UI Semibold" panose="020B0502040204020203" pitchFamily="34" charset="0"/>
              </a:rPr>
              <a:t>Goal</a:t>
            </a:r>
          </a:p>
        </p:txBody>
      </p:sp>
      <p:sp>
        <p:nvSpPr>
          <p:cNvPr id="5" name="Rounded Rectangle 26">
            <a:extLst>
              <a:ext uri="{FF2B5EF4-FFF2-40B4-BE49-F238E27FC236}">
                <a16:creationId xmlns:a16="http://schemas.microsoft.com/office/drawing/2014/main" id="{D8E00F20-8220-05AD-CB87-988AEF3B524D}"/>
              </a:ext>
            </a:extLst>
          </p:cNvPr>
          <p:cNvSpPr/>
          <p:nvPr/>
        </p:nvSpPr>
        <p:spPr bwMode="auto">
          <a:xfrm>
            <a:off x="7577096" y="6188717"/>
            <a:ext cx="1297876" cy="294924"/>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5C47"/>
                </a:solidFill>
                <a:effectLst/>
                <a:uLnTx/>
                <a:uFillTx/>
                <a:latin typeface="Segoe UI Semibold" panose="020B0502040204020203" pitchFamily="34" charset="0"/>
                <a:ea typeface="+mn-ea"/>
                <a:cs typeface="Segoe UI Semibold" panose="020B0502040204020203" pitchFamily="34" charset="0"/>
              </a:rPr>
              <a:t>Context</a:t>
            </a:r>
          </a:p>
        </p:txBody>
      </p:sp>
      <p:sp>
        <p:nvSpPr>
          <p:cNvPr id="7" name="Rounded Rectangle 37">
            <a:extLst>
              <a:ext uri="{FF2B5EF4-FFF2-40B4-BE49-F238E27FC236}">
                <a16:creationId xmlns:a16="http://schemas.microsoft.com/office/drawing/2014/main" id="{CA3E8E16-215B-6256-182A-E908E0EDF50E}"/>
              </a:ext>
            </a:extLst>
          </p:cNvPr>
          <p:cNvSpPr/>
          <p:nvPr/>
        </p:nvSpPr>
        <p:spPr bwMode="auto">
          <a:xfrm>
            <a:off x="9155570" y="6199517"/>
            <a:ext cx="1297876" cy="294924"/>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C03BC4"/>
                </a:solidFill>
                <a:effectLst/>
                <a:uLnTx/>
                <a:uFillTx/>
                <a:latin typeface="Segoe UI Semibold" panose="020B0502040204020203" pitchFamily="34" charset="0"/>
                <a:ea typeface="+mn-ea"/>
                <a:cs typeface="Segoe UI Semibold" panose="020B0502040204020203" pitchFamily="34" charset="0"/>
              </a:rPr>
              <a:t>Source</a:t>
            </a:r>
          </a:p>
        </p:txBody>
      </p:sp>
      <p:sp>
        <p:nvSpPr>
          <p:cNvPr id="6" name="Rounded Rectangle 34">
            <a:extLst>
              <a:ext uri="{FF2B5EF4-FFF2-40B4-BE49-F238E27FC236}">
                <a16:creationId xmlns:a16="http://schemas.microsoft.com/office/drawing/2014/main" id="{DBF63177-CE5B-6F25-D20A-FB1A5F3B1EB2}"/>
              </a:ext>
            </a:extLst>
          </p:cNvPr>
          <p:cNvSpPr/>
          <p:nvPr/>
        </p:nvSpPr>
        <p:spPr bwMode="auto">
          <a:xfrm>
            <a:off x="10734044" y="6199517"/>
            <a:ext cx="1297876" cy="294924"/>
          </a:xfrm>
          <a:prstGeom prst="roundRect">
            <a:avLst>
              <a:gd name="adj" fmla="val 50000"/>
            </a:avLst>
          </a:prstGeom>
          <a:solidFill>
            <a:schemeClr val="bg1"/>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912F00"/>
                </a:solidFill>
                <a:effectLst/>
                <a:uLnTx/>
                <a:uFillTx/>
                <a:latin typeface="Segoe UI Semibold" panose="020B0502040204020203" pitchFamily="34" charset="0"/>
                <a:ea typeface="+mn-ea"/>
                <a:cs typeface="Segoe UI Semibold" panose="020B0502040204020203" pitchFamily="34" charset="0"/>
              </a:rPr>
              <a:t>Expectations</a:t>
            </a:r>
          </a:p>
        </p:txBody>
      </p:sp>
    </p:spTree>
    <p:extLst>
      <p:ext uri="{BB962C8B-B14F-4D97-AF65-F5344CB8AC3E}">
        <p14:creationId xmlns:p14="http://schemas.microsoft.com/office/powerpoint/2010/main" val="55160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hat promptathon demo 1">
            <a:hlinkClick r:id="" action="ppaction://media"/>
            <a:extLst>
              <a:ext uri="{FF2B5EF4-FFF2-40B4-BE49-F238E27FC236}">
                <a16:creationId xmlns:a16="http://schemas.microsoft.com/office/drawing/2014/main" id="{A1FE3170-D635-A081-D6AF-995CF179C96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700"/>
            <a:ext cx="12192000" cy="6845300"/>
          </a:xfrm>
          <a:prstGeom prst="rect">
            <a:avLst/>
          </a:prstGeom>
        </p:spPr>
      </p:pic>
    </p:spTree>
    <p:extLst>
      <p:ext uri="{BB962C8B-B14F-4D97-AF65-F5344CB8AC3E}">
        <p14:creationId xmlns:p14="http://schemas.microsoft.com/office/powerpoint/2010/main" val="68112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37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5">
            <a:extLst>
              <a:ext uri="{FF2B5EF4-FFF2-40B4-BE49-F238E27FC236}">
                <a16:creationId xmlns:a16="http://schemas.microsoft.com/office/drawing/2014/main" id="{7E0C7252-EB32-09AE-6A7B-E714BA26C89F}"/>
              </a:ext>
              <a:ext uri="{C183D7F6-B498-43B3-948B-1728B52AA6E4}">
                <adec:decorative xmlns:adec="http://schemas.microsoft.com/office/drawing/2017/decorative" val="1"/>
              </a:ext>
            </a:extLst>
          </p:cNvPr>
          <p:cNvSpPr/>
          <p:nvPr/>
        </p:nvSpPr>
        <p:spPr bwMode="auto">
          <a:xfrm>
            <a:off x="584198" y="2261083"/>
            <a:ext cx="10909463" cy="3461800"/>
          </a:xfrm>
          <a:prstGeom prst="roundRect">
            <a:avLst>
              <a:gd name="adj" fmla="val 2552"/>
            </a:avLst>
          </a:prstGeom>
          <a:solidFill>
            <a:schemeClr val="bg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47F3C919-1EF6-4941-BA78-735DBEF53BD5}"/>
              </a:ext>
            </a:extLst>
          </p:cNvPr>
          <p:cNvSpPr>
            <a:spLocks noGrp="1"/>
          </p:cNvSpPr>
          <p:nvPr>
            <p:ph type="title"/>
          </p:nvPr>
        </p:nvSpPr>
        <p:spPr/>
        <p:txBody>
          <a:bodyPr>
            <a:noAutofit/>
          </a:bodyPr>
          <a:lstStyle/>
          <a:p>
            <a:r>
              <a:rPr lang="en-US" sz="3200" b="1">
                <a:solidFill>
                  <a:schemeClr val="tx1"/>
                </a:solidFill>
                <a:latin typeface="Segoe Sans Display Semibold" pitchFamily="2" charset="0"/>
                <a:ea typeface="Segoe UI Semibold" panose="020B0502040204020203" pitchFamily="34" charset="0"/>
                <a:cs typeface="Segoe Sans Display Semibold" pitchFamily="2" charset="0"/>
              </a:rPr>
              <a:t>Keep iterating to improve your prompts</a:t>
            </a:r>
          </a:p>
        </p:txBody>
      </p:sp>
      <p:sp>
        <p:nvSpPr>
          <p:cNvPr id="21" name="TextBox 20">
            <a:extLst>
              <a:ext uri="{FF2B5EF4-FFF2-40B4-BE49-F238E27FC236}">
                <a16:creationId xmlns:a16="http://schemas.microsoft.com/office/drawing/2014/main" id="{B70CF4D0-64F4-AD63-0850-A641806D187B}"/>
              </a:ext>
            </a:extLst>
          </p:cNvPr>
          <p:cNvSpPr txBox="1"/>
          <p:nvPr/>
        </p:nvSpPr>
        <p:spPr>
          <a:xfrm>
            <a:off x="510052" y="1324147"/>
            <a:ext cx="110764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80808"/>
                </a:solidFill>
                <a:effectLst/>
                <a:uLnTx/>
                <a:uFillTx/>
                <a:latin typeface="Segoe Sans Display" pitchFamily="2" charset="0"/>
                <a:cs typeface="Segoe Sans Display" pitchFamily="2" charset="0"/>
              </a:rPr>
              <a:t>You are an HR Manager who needs to prep for an upcoming Candidate hiring interview for a new position within the IT department for an AI Engineer.  Create a prompt that will help you prepare for the interview.</a:t>
            </a:r>
          </a:p>
        </p:txBody>
      </p:sp>
      <p:sp>
        <p:nvSpPr>
          <p:cNvPr id="12" name="Rectangle: Rounded Corners 12">
            <a:extLst>
              <a:ext uri="{FF2B5EF4-FFF2-40B4-BE49-F238E27FC236}">
                <a16:creationId xmlns:a16="http://schemas.microsoft.com/office/drawing/2014/main" id="{68F02F2E-F47E-9405-D1D1-FACD84F5AC4B}"/>
              </a:ext>
            </a:extLst>
          </p:cNvPr>
          <p:cNvSpPr/>
          <p:nvPr/>
        </p:nvSpPr>
        <p:spPr bwMode="auto">
          <a:xfrm>
            <a:off x="930766" y="2533422"/>
            <a:ext cx="1217201" cy="468000"/>
          </a:xfrm>
          <a:prstGeom prst="roundRect">
            <a:avLst>
              <a:gd name="adj" fmla="val 50000"/>
            </a:avLst>
          </a:prstGeom>
          <a:solidFill>
            <a:schemeClr val="bg1"/>
          </a:solidFill>
          <a:ln w="25400" cap="flat" cmpd="sng" algn="ctr">
            <a:gradFill>
              <a:gsLst>
                <a:gs pos="0">
                  <a:schemeClr val="accent3"/>
                </a:gs>
                <a:gs pos="100000">
                  <a:schemeClr val="accent1"/>
                </a:gs>
              </a:gsLst>
              <a:lin ang="5400000" scaled="1"/>
            </a:gra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w="3175">
                  <a:noFill/>
                </a:ln>
                <a:solidFill>
                  <a:srgbClr val="080808"/>
                </a:solidFill>
                <a:effectLst/>
                <a:uLnTx/>
                <a:uFillTx/>
                <a:latin typeface="Segoe UI Semibold"/>
                <a:ea typeface="+mn-ea"/>
                <a:cs typeface="Segoe UI Semibold" panose="020B0502040204020203" pitchFamily="34" charset="0"/>
              </a:rPr>
              <a:t>Good</a:t>
            </a:r>
          </a:p>
        </p:txBody>
      </p:sp>
      <p:sp>
        <p:nvSpPr>
          <p:cNvPr id="24" name="Title 9">
            <a:extLst>
              <a:ext uri="{FF2B5EF4-FFF2-40B4-BE49-F238E27FC236}">
                <a16:creationId xmlns:a16="http://schemas.microsoft.com/office/drawing/2014/main" id="{0AD656AB-4FFB-1542-096C-1895BFDF22F4}"/>
              </a:ext>
            </a:extLst>
          </p:cNvPr>
          <p:cNvSpPr txBox="1">
            <a:spLocks/>
          </p:cNvSpPr>
          <p:nvPr/>
        </p:nvSpPr>
        <p:spPr>
          <a:xfrm>
            <a:off x="930766" y="3314023"/>
            <a:ext cx="1855773" cy="196977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w="3175">
                  <a:noFill/>
                </a:ln>
                <a:solidFill>
                  <a:srgbClr val="00B05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Help me prepare for an upcoming candidate interview for a new AI Engineer role in our IT department </a:t>
            </a:r>
            <a:r>
              <a:rPr kumimoji="0" lang="en-GB" sz="1600" b="1" i="0" u="none" strike="noStrike" kern="1200" cap="none" spc="0" normalizeH="0" baseline="0" noProof="0">
                <a:ln w="3175">
                  <a:noFill/>
                </a:ln>
                <a:solidFill>
                  <a:srgbClr val="396ECE"/>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by creating a list of questions</a:t>
            </a:r>
          </a:p>
        </p:txBody>
      </p:sp>
      <p:sp>
        <p:nvSpPr>
          <p:cNvPr id="13" name="Rectangle: Rounded Corners 12">
            <a:extLst>
              <a:ext uri="{FF2B5EF4-FFF2-40B4-BE49-F238E27FC236}">
                <a16:creationId xmlns:a16="http://schemas.microsoft.com/office/drawing/2014/main" id="{D94E92EB-DBAC-8757-6426-9102F829BCBC}"/>
              </a:ext>
            </a:extLst>
          </p:cNvPr>
          <p:cNvSpPr/>
          <p:nvPr/>
        </p:nvSpPr>
        <p:spPr bwMode="auto">
          <a:xfrm>
            <a:off x="3488327" y="2533422"/>
            <a:ext cx="1217201" cy="468000"/>
          </a:xfrm>
          <a:prstGeom prst="roundRect">
            <a:avLst>
              <a:gd name="adj" fmla="val 50000"/>
            </a:avLst>
          </a:prstGeom>
          <a:solidFill>
            <a:schemeClr val="bg1"/>
          </a:solidFill>
          <a:ln w="25400" cap="flat" cmpd="sng" algn="ctr">
            <a:gradFill>
              <a:gsLst>
                <a:gs pos="0">
                  <a:schemeClr val="accent3"/>
                </a:gs>
                <a:gs pos="100000">
                  <a:schemeClr val="accent1"/>
                </a:gs>
              </a:gsLst>
              <a:lin ang="5400000" scaled="1"/>
            </a:gra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w="3175">
                  <a:noFill/>
                </a:ln>
                <a:solidFill>
                  <a:srgbClr val="080808"/>
                </a:solidFill>
                <a:effectLst/>
                <a:uLnTx/>
                <a:uFillTx/>
                <a:latin typeface="Segoe UI Semibold"/>
                <a:ea typeface="+mn-ea"/>
                <a:cs typeface="Segoe UI Semibold" panose="020B0502040204020203" pitchFamily="34" charset="0"/>
              </a:rPr>
              <a:t>Better</a:t>
            </a:r>
          </a:p>
        </p:txBody>
      </p:sp>
      <p:sp>
        <p:nvSpPr>
          <p:cNvPr id="27" name="Title 9">
            <a:extLst>
              <a:ext uri="{FF2B5EF4-FFF2-40B4-BE49-F238E27FC236}">
                <a16:creationId xmlns:a16="http://schemas.microsoft.com/office/drawing/2014/main" id="{98756ED6-AC2B-98B5-AA23-ADE17CB0E8E0}"/>
              </a:ext>
            </a:extLst>
          </p:cNvPr>
          <p:cNvSpPr txBox="1">
            <a:spLocks/>
          </p:cNvSpPr>
          <p:nvPr/>
        </p:nvSpPr>
        <p:spPr>
          <a:xfrm>
            <a:off x="3488326" y="3314023"/>
            <a:ext cx="2827797" cy="196977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w="3175">
                  <a:noFill/>
                </a:ln>
                <a:solidFill>
                  <a:srgbClr val="00B05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I’m an HR Manager who needs to prepare for a candidate interview for our new AI Engineer role in IT.  </a:t>
            </a:r>
            <a:r>
              <a:rPr kumimoji="0" lang="en-GB" sz="1600" b="1" i="0" u="none" strike="noStrike" kern="1200" cap="none" spc="0" normalizeH="0" baseline="0" noProof="0">
                <a:ln w="3175">
                  <a:noFill/>
                </a:ln>
                <a:solidFill>
                  <a:srgbClr val="396ECE"/>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Please prepare a list of appropriate questions for the candidate, </a:t>
            </a:r>
            <a:r>
              <a:rPr kumimoji="0" lang="en-GB" sz="1600" b="1" i="0" u="none" strike="noStrike" kern="1200" cap="none" spc="0" normalizeH="0" baseline="0" noProof="0">
                <a:ln w="3175">
                  <a:noFill/>
                </a:ln>
                <a:solidFill>
                  <a:srgbClr val="00B05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so that I looked prepared during the interview</a:t>
            </a:r>
          </a:p>
        </p:txBody>
      </p:sp>
      <p:sp>
        <p:nvSpPr>
          <p:cNvPr id="14" name="Rectangle: Rounded Corners 12">
            <a:extLst>
              <a:ext uri="{FF2B5EF4-FFF2-40B4-BE49-F238E27FC236}">
                <a16:creationId xmlns:a16="http://schemas.microsoft.com/office/drawing/2014/main" id="{DB074D7B-494E-51D1-66E3-69264E22F699}"/>
              </a:ext>
            </a:extLst>
          </p:cNvPr>
          <p:cNvSpPr/>
          <p:nvPr/>
        </p:nvSpPr>
        <p:spPr bwMode="auto">
          <a:xfrm>
            <a:off x="6940041" y="2533422"/>
            <a:ext cx="1217201" cy="468000"/>
          </a:xfrm>
          <a:prstGeom prst="roundRect">
            <a:avLst>
              <a:gd name="adj" fmla="val 50000"/>
            </a:avLst>
          </a:prstGeom>
          <a:solidFill>
            <a:schemeClr val="bg1"/>
          </a:solidFill>
          <a:ln w="25400" cap="flat" cmpd="sng" algn="ctr">
            <a:gradFill>
              <a:gsLst>
                <a:gs pos="0">
                  <a:schemeClr val="accent3"/>
                </a:gs>
                <a:gs pos="100000">
                  <a:schemeClr val="accent1"/>
                </a:gs>
              </a:gsLst>
              <a:lin ang="5400000" scaled="1"/>
            </a:gra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w="3175">
                  <a:noFill/>
                </a:ln>
                <a:solidFill>
                  <a:srgbClr val="080808"/>
                </a:solidFill>
                <a:effectLst/>
                <a:uLnTx/>
                <a:uFillTx/>
                <a:latin typeface="Segoe UI Semibold"/>
                <a:ea typeface="+mn-ea"/>
                <a:cs typeface="Segoe UI Semibold" panose="020B0502040204020203" pitchFamily="34" charset="0"/>
              </a:rPr>
              <a:t>Best</a:t>
            </a:r>
          </a:p>
        </p:txBody>
      </p:sp>
      <p:sp>
        <p:nvSpPr>
          <p:cNvPr id="7" name="Rectangle: Rounded Corners 6">
            <a:extLst>
              <a:ext uri="{FF2B5EF4-FFF2-40B4-BE49-F238E27FC236}">
                <a16:creationId xmlns:a16="http://schemas.microsoft.com/office/drawing/2014/main" id="{ECE7B80F-A0C0-F003-7C30-EB7B5F46A84A}"/>
              </a:ext>
              <a:ext uri="{C183D7F6-B498-43B3-948B-1728B52AA6E4}">
                <adec:decorative xmlns:adec="http://schemas.microsoft.com/office/drawing/2017/decorative" val="0"/>
              </a:ext>
            </a:extLst>
          </p:cNvPr>
          <p:cNvSpPr/>
          <p:nvPr/>
        </p:nvSpPr>
        <p:spPr bwMode="auto">
          <a:xfrm>
            <a:off x="605465" y="6035484"/>
            <a:ext cx="1918989" cy="371245"/>
          </a:xfrm>
          <a:prstGeom prst="roundRect">
            <a:avLst>
              <a:gd name="adj" fmla="val 22543"/>
            </a:avLst>
          </a:prstGeom>
          <a:solidFill>
            <a:schemeClr val="bg1"/>
          </a:solidFill>
          <a:ln w="19050" cap="flat">
            <a:solidFill>
              <a:schemeClr val="bg1"/>
            </a:solidFill>
            <a:headEnd type="none" w="lg" len="med"/>
            <a:tailEnd type="none" w="lg" len="med"/>
          </a:ln>
          <a:effectLst>
            <a:outerShdw blurRad="76200" dist="25400" dir="3600000" sx="100992" sy="100992" algn="ctr" rotWithShape="0">
              <a:prstClr val="black">
                <a:alpha val="10167"/>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96ECE"/>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Goal</a:t>
            </a:r>
          </a:p>
        </p:txBody>
      </p:sp>
      <p:sp>
        <p:nvSpPr>
          <p:cNvPr id="8" name="Rectangle: Rounded Corners 6">
            <a:extLst>
              <a:ext uri="{FF2B5EF4-FFF2-40B4-BE49-F238E27FC236}">
                <a16:creationId xmlns:a16="http://schemas.microsoft.com/office/drawing/2014/main" id="{43FC0927-39FC-938C-F686-1A428267E83C}"/>
              </a:ext>
              <a:ext uri="{C183D7F6-B498-43B3-948B-1728B52AA6E4}">
                <adec:decorative xmlns:adec="http://schemas.microsoft.com/office/drawing/2017/decorative" val="0"/>
              </a:ext>
            </a:extLst>
          </p:cNvPr>
          <p:cNvSpPr/>
          <p:nvPr/>
        </p:nvSpPr>
        <p:spPr bwMode="auto">
          <a:xfrm>
            <a:off x="2786539" y="6035484"/>
            <a:ext cx="1918989" cy="371245"/>
          </a:xfrm>
          <a:prstGeom prst="roundRect">
            <a:avLst>
              <a:gd name="adj" fmla="val 22543"/>
            </a:avLst>
          </a:prstGeom>
          <a:solidFill>
            <a:schemeClr val="bg1"/>
          </a:solidFill>
          <a:ln w="19050" cap="flat">
            <a:solidFill>
              <a:schemeClr val="bg1"/>
            </a:solidFill>
            <a:headEnd type="none" w="lg" len="med"/>
            <a:tailEnd type="none" w="lg" len="med"/>
          </a:ln>
          <a:effectLst>
            <a:outerShdw blurRad="76200" dist="25400" dir="3600000" sx="100992" sy="100992" algn="ctr" rotWithShape="0">
              <a:prstClr val="black">
                <a:alpha val="10167"/>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710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Context</a:t>
            </a:r>
          </a:p>
        </p:txBody>
      </p:sp>
      <p:sp>
        <p:nvSpPr>
          <p:cNvPr id="9" name="Rectangle: Rounded Corners 6">
            <a:extLst>
              <a:ext uri="{FF2B5EF4-FFF2-40B4-BE49-F238E27FC236}">
                <a16:creationId xmlns:a16="http://schemas.microsoft.com/office/drawing/2014/main" id="{08B1D14D-27FC-AE91-4F17-811DF6A590F0}"/>
              </a:ext>
              <a:ext uri="{C183D7F6-B498-43B3-948B-1728B52AA6E4}">
                <adec:decorative xmlns:adec="http://schemas.microsoft.com/office/drawing/2017/decorative" val="0"/>
              </a:ext>
            </a:extLst>
          </p:cNvPr>
          <p:cNvSpPr/>
          <p:nvPr/>
        </p:nvSpPr>
        <p:spPr bwMode="auto">
          <a:xfrm>
            <a:off x="4967613" y="6035484"/>
            <a:ext cx="1918989" cy="371245"/>
          </a:xfrm>
          <a:prstGeom prst="roundRect">
            <a:avLst>
              <a:gd name="adj" fmla="val 22543"/>
            </a:avLst>
          </a:prstGeom>
          <a:solidFill>
            <a:schemeClr val="bg1"/>
          </a:solidFill>
          <a:ln w="19050" cap="flat">
            <a:solidFill>
              <a:schemeClr val="bg1"/>
            </a:solidFill>
            <a:headEnd type="none" w="lg" len="med"/>
            <a:tailEnd type="none" w="lg" len="med"/>
          </a:ln>
          <a:effectLst>
            <a:outerShdw blurRad="76200" dist="25400" dir="3600000" sx="100992" sy="100992" algn="ctr" rotWithShape="0">
              <a:prstClr val="black">
                <a:alpha val="10167"/>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C03BC4"/>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Source</a:t>
            </a:r>
          </a:p>
        </p:txBody>
      </p:sp>
      <p:sp>
        <p:nvSpPr>
          <p:cNvPr id="10" name="Rectangle: Rounded Corners 6">
            <a:extLst>
              <a:ext uri="{FF2B5EF4-FFF2-40B4-BE49-F238E27FC236}">
                <a16:creationId xmlns:a16="http://schemas.microsoft.com/office/drawing/2014/main" id="{5053D2A3-11E5-B36F-554E-E25B07C2C3B5}"/>
              </a:ext>
              <a:ext uri="{C183D7F6-B498-43B3-948B-1728B52AA6E4}">
                <adec:decorative xmlns:adec="http://schemas.microsoft.com/office/drawing/2017/decorative" val="0"/>
              </a:ext>
            </a:extLst>
          </p:cNvPr>
          <p:cNvSpPr/>
          <p:nvPr/>
        </p:nvSpPr>
        <p:spPr bwMode="auto">
          <a:xfrm>
            <a:off x="7148688" y="6035484"/>
            <a:ext cx="1918989" cy="371245"/>
          </a:xfrm>
          <a:prstGeom prst="roundRect">
            <a:avLst>
              <a:gd name="adj" fmla="val 22543"/>
            </a:avLst>
          </a:prstGeom>
          <a:solidFill>
            <a:schemeClr val="bg1"/>
          </a:solidFill>
          <a:ln w="19050" cap="flat">
            <a:solidFill>
              <a:schemeClr val="bg1"/>
            </a:solidFill>
            <a:headEnd type="none" w="lg" len="med"/>
            <a:tailEnd type="none" w="lg" len="med"/>
          </a:ln>
          <a:effectLst>
            <a:outerShdw blurRad="76200" dist="25400" dir="3600000" sx="100992" sy="100992" algn="ctr" rotWithShape="0">
              <a:prstClr val="black">
                <a:alpha val="10167"/>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AE3A0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Expectations</a:t>
            </a:r>
          </a:p>
        </p:txBody>
      </p:sp>
      <p:sp>
        <p:nvSpPr>
          <p:cNvPr id="3" name="Title 9">
            <a:extLst>
              <a:ext uri="{FF2B5EF4-FFF2-40B4-BE49-F238E27FC236}">
                <a16:creationId xmlns:a16="http://schemas.microsoft.com/office/drawing/2014/main" id="{68A99499-083A-1DF7-C468-AD9E4CD77098}"/>
              </a:ext>
            </a:extLst>
          </p:cNvPr>
          <p:cNvSpPr txBox="1">
            <a:spLocks/>
          </p:cNvSpPr>
          <p:nvPr/>
        </p:nvSpPr>
        <p:spPr>
          <a:xfrm>
            <a:off x="6940041" y="3314023"/>
            <a:ext cx="4080057" cy="196977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w="3175">
                  <a:noFill/>
                </a:ln>
                <a:solidFill>
                  <a:srgbClr val="00B050"/>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I’m an HR Manager who needs to prepare for a candidate interview for our new AI Engineer role in IT. </a:t>
            </a:r>
            <a:r>
              <a:rPr kumimoji="0" lang="en-GB" sz="1600" b="1" i="0" u="none" strike="noStrike" kern="1200" cap="none" spc="0" normalizeH="0" baseline="0" noProof="0" dirty="0">
                <a:ln>
                  <a:noFill/>
                </a:ln>
                <a:solidFill>
                  <a:srgbClr val="0078D4"/>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Please review </a:t>
            </a:r>
            <a:r>
              <a:rPr kumimoji="0" lang="en-GB" sz="1600" b="1" i="0" u="none" strike="noStrike" kern="1200" cap="none" spc="0" normalizeH="0" baseline="0" noProof="0" dirty="0">
                <a:ln>
                  <a:noFill/>
                </a:ln>
                <a:solidFill>
                  <a:srgbClr val="B647CA"/>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the candidate’s resume here: /[resume file] and the position detail here: /[position doc] </a:t>
            </a:r>
            <a:r>
              <a:rPr kumimoji="0" lang="en-GB" sz="1600" b="1" i="0" u="none" strike="noStrike" kern="1200" cap="none" spc="0" normalizeH="0" baseline="0" noProof="0" dirty="0">
                <a:ln>
                  <a:noFill/>
                </a:ln>
                <a:solidFill>
                  <a:srgbClr val="0078D4"/>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and provide me a comprehensive list of questions </a:t>
            </a:r>
            <a:r>
              <a:rPr kumimoji="0" lang="en-GB" sz="1600" b="1" i="0" u="none" strike="noStrike" kern="1200" cap="none" spc="0" normalizeH="0" baseline="0" noProof="0" dirty="0">
                <a:ln w="3175">
                  <a:noFill/>
                </a:ln>
                <a:solidFill>
                  <a:srgbClr val="F88834"/>
                </a:soli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that I can use to determine the candidate’s fit against the position</a:t>
            </a:r>
          </a:p>
        </p:txBody>
      </p:sp>
    </p:spTree>
    <p:extLst>
      <p:ext uri="{BB962C8B-B14F-4D97-AF65-F5344CB8AC3E}">
        <p14:creationId xmlns:p14="http://schemas.microsoft.com/office/powerpoint/2010/main" val="2253734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9053DF9-0175-F107-5740-4FB121406657}"/>
              </a:ext>
              <a:ext uri="{C183D7F6-B498-43B3-948B-1728B52AA6E4}">
                <adec:decorative xmlns:adec="http://schemas.microsoft.com/office/drawing/2017/decorative" val="1"/>
              </a:ext>
            </a:extLst>
          </p:cNvPr>
          <p:cNvSpPr/>
          <p:nvPr/>
        </p:nvSpPr>
        <p:spPr bwMode="auto">
          <a:xfrm>
            <a:off x="1962099" y="749841"/>
            <a:ext cx="8535455" cy="5467203"/>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1" name="Title 20">
            <a:extLst>
              <a:ext uri="{FF2B5EF4-FFF2-40B4-BE49-F238E27FC236}">
                <a16:creationId xmlns:a16="http://schemas.microsoft.com/office/drawing/2014/main" id="{E7788FB4-54ED-FD6D-2B59-D4F29C00192B}"/>
              </a:ext>
            </a:extLst>
          </p:cNvPr>
          <p:cNvSpPr txBox="1">
            <a:spLocks noGrp="1"/>
          </p:cNvSpPr>
          <p:nvPr>
            <p:ph type="title" idx="4294967295"/>
          </p:nvPr>
        </p:nvSpPr>
        <p:spPr>
          <a:xfrm>
            <a:off x="2185358" y="4160838"/>
            <a:ext cx="7823200" cy="64611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3600" spc="-100">
                <a:solidFill>
                  <a:srgbClr val="8661C5"/>
                </a:solidFill>
                <a:ea typeface="+mj-lt"/>
              </a:rPr>
              <a:t>Expand the purpose of the prompt</a:t>
            </a:r>
            <a:endParaRPr lang="en-US" sz="3600" spc="-100">
              <a:solidFill>
                <a:srgbClr val="8661C5"/>
              </a:solidFill>
              <a:latin typeface="Segoe Sans Display Semibold" pitchFamily="2" charset="0"/>
              <a:ea typeface="+mn-ea"/>
              <a:cs typeface="Segoe Sans Display Semibold" pitchFamily="2" charset="0"/>
            </a:endParaRPr>
          </a:p>
        </p:txBody>
      </p:sp>
      <p:pic>
        <p:nvPicPr>
          <p:cNvPr id="4" name="Graphic 3" descr="Copilot logo">
            <a:extLst>
              <a:ext uri="{FF2B5EF4-FFF2-40B4-BE49-F238E27FC236}">
                <a16:creationId xmlns:a16="http://schemas.microsoft.com/office/drawing/2014/main" id="{27764F8F-91B2-C997-3B97-A4D33E05C4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0351" y="1601821"/>
            <a:ext cx="1878934" cy="1878934"/>
          </a:xfrm>
          <a:prstGeom prst="rect">
            <a:avLst/>
          </a:prstGeom>
        </p:spPr>
      </p:pic>
    </p:spTree>
    <p:extLst>
      <p:ext uri="{BB962C8B-B14F-4D97-AF65-F5344CB8AC3E}">
        <p14:creationId xmlns:p14="http://schemas.microsoft.com/office/powerpoint/2010/main" val="67505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105CFF1-5B7A-BACC-AA9D-6B3678D0BCA7}"/>
              </a:ext>
            </a:extLst>
          </p:cNvPr>
          <p:cNvSpPr>
            <a:spLocks noGrp="1"/>
          </p:cNvSpPr>
          <p:nvPr>
            <p:ph type="title"/>
          </p:nvPr>
        </p:nvSpPr>
        <p:spPr/>
        <p:txBody>
          <a:bodyPr>
            <a:normAutofit/>
          </a:bodyPr>
          <a:lstStyle/>
          <a:p>
            <a:r>
              <a:rPr lang="en-US">
                <a:latin typeface="Segoe Sans Display Semibold" pitchFamily="2" charset="0"/>
                <a:cs typeface="Segoe Sans Display Semibold" pitchFamily="2" charset="0"/>
              </a:rPr>
              <a:t>The art and science of prompting – Questions to ask </a:t>
            </a:r>
            <a:endParaRPr lang="en-CA">
              <a:latin typeface="Segoe Sans Display Semibold" pitchFamily="2" charset="0"/>
              <a:cs typeface="Segoe Sans Display Semibold" pitchFamily="2" charset="0"/>
            </a:endParaRPr>
          </a:p>
        </p:txBody>
      </p:sp>
      <p:grpSp>
        <p:nvGrpSpPr>
          <p:cNvPr id="62" name="Group 61">
            <a:extLst>
              <a:ext uri="{FF2B5EF4-FFF2-40B4-BE49-F238E27FC236}">
                <a16:creationId xmlns:a16="http://schemas.microsoft.com/office/drawing/2014/main" id="{9778B0E6-9260-E65F-3827-B13DD1CE38CC}"/>
              </a:ext>
              <a:ext uri="{C183D7F6-B498-43B3-948B-1728B52AA6E4}">
                <adec:decorative xmlns:adec="http://schemas.microsoft.com/office/drawing/2017/decorative" val="1"/>
              </a:ext>
            </a:extLst>
          </p:cNvPr>
          <p:cNvGrpSpPr/>
          <p:nvPr/>
        </p:nvGrpSpPr>
        <p:grpSpPr>
          <a:xfrm>
            <a:off x="3364637" y="1523843"/>
            <a:ext cx="8130677" cy="4371860"/>
            <a:chOff x="3566877" y="1411468"/>
            <a:chExt cx="8294314" cy="5009833"/>
          </a:xfrm>
        </p:grpSpPr>
        <p:sp>
          <p:nvSpPr>
            <p:cNvPr id="60" name="TextBox 59">
              <a:extLst>
                <a:ext uri="{FF2B5EF4-FFF2-40B4-BE49-F238E27FC236}">
                  <a16:creationId xmlns:a16="http://schemas.microsoft.com/office/drawing/2014/main" id="{201E37E6-8F29-F320-9938-9D29CF1626E8}"/>
                </a:ext>
                <a:ext uri="{C183D7F6-B498-43B3-948B-1728B52AA6E4}">
                  <adec:decorative xmlns:adec="http://schemas.microsoft.com/office/drawing/2017/decorative" val="1"/>
                </a:ext>
              </a:extLst>
            </p:cNvPr>
            <p:cNvSpPr txBox="1">
              <a:spLocks/>
            </p:cNvSpPr>
            <p:nvPr/>
          </p:nvSpPr>
          <p:spPr>
            <a:xfrm>
              <a:off x="3566877" y="1411469"/>
              <a:ext cx="8291140" cy="5009832"/>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100" b="0" i="0" u="none" strike="noStrike" kern="1200" cap="none" spc="0" normalizeH="0" baseline="0" noProof="0">
                <a:ln w="3175">
                  <a:noFill/>
                </a:ln>
                <a:solidFill>
                  <a:prstClr val="black"/>
                </a:solidFill>
                <a:effectLst/>
                <a:uLnTx/>
                <a:uFillTx/>
                <a:latin typeface="Segoe Sans Display" pitchFamily="2" charset="0"/>
                <a:cs typeface="Segoe Sans Display" pitchFamily="2" charset="0"/>
              </a:endParaRPr>
            </a:p>
          </p:txBody>
        </p:sp>
        <p:sp>
          <p:nvSpPr>
            <p:cNvPr id="61" name="Rectangle: Rounded Corners 6">
              <a:extLst>
                <a:ext uri="{FF2B5EF4-FFF2-40B4-BE49-F238E27FC236}">
                  <a16:creationId xmlns:a16="http://schemas.microsoft.com/office/drawing/2014/main" id="{96481523-AB97-993F-DCEE-76E7E2CA60F9}"/>
                </a:ext>
                <a:ext uri="{C183D7F6-B498-43B3-948B-1728B52AA6E4}">
                  <adec:decorative xmlns:adec="http://schemas.microsoft.com/office/drawing/2017/decorative" val="1"/>
                </a:ext>
              </a:extLst>
            </p:cNvPr>
            <p:cNvSpPr/>
            <p:nvPr/>
          </p:nvSpPr>
          <p:spPr bwMode="auto">
            <a:xfrm>
              <a:off x="3570051" y="1411468"/>
              <a:ext cx="8291140"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gradFill>
                  <a:gsLst>
                    <a:gs pos="0">
                      <a:srgbClr val="FFFFFF"/>
                    </a:gs>
                    <a:gs pos="100000">
                      <a:srgbClr val="FFFFFF"/>
                    </a:gs>
                  </a:gsLst>
                  <a:lin ang="5400000" scaled="0"/>
                </a:gradFill>
                <a:effectLst/>
                <a:uLnTx/>
                <a:uFillTx/>
                <a:latin typeface="Segoe Sans Display" pitchFamily="2" charset="0"/>
                <a:cs typeface="Segoe Sans Display" pitchFamily="2" charset="0"/>
              </a:endParaRPr>
            </a:p>
          </p:txBody>
        </p:sp>
      </p:grpSp>
      <p:sp>
        <p:nvSpPr>
          <p:cNvPr id="79" name="TextBox 21">
            <a:extLst>
              <a:ext uri="{FF2B5EF4-FFF2-40B4-BE49-F238E27FC236}">
                <a16:creationId xmlns:a16="http://schemas.microsoft.com/office/drawing/2014/main" id="{766BC818-CCFE-7D14-6A67-71EEF04CE196}"/>
              </a:ext>
            </a:extLst>
          </p:cNvPr>
          <p:cNvSpPr txBox="1"/>
          <p:nvPr/>
        </p:nvSpPr>
        <p:spPr>
          <a:xfrm>
            <a:off x="599781" y="2347809"/>
            <a:ext cx="2386149" cy="2708434"/>
          </a:xfrm>
          <a:prstGeom prst="rect">
            <a:avLst/>
          </a:prstGeom>
          <a:noFill/>
        </p:spPr>
        <p:txBody>
          <a:bodyPr wrap="square" lIns="0" tIns="0" rIns="0" bIns="0" anchor="t" anchorCtr="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32472">
              <a:spcBef>
                <a:spcPct val="0"/>
              </a:spcBef>
              <a:spcAft>
                <a:spcPct val="0"/>
              </a:spcAft>
              <a:defRPr/>
            </a:pPr>
            <a:r>
              <a:rPr lang="en-CA" sz="2200">
                <a:solidFill>
                  <a:srgbClr val="1E1E1E"/>
                </a:solidFill>
                <a:latin typeface="Segoe Sans Display" pitchFamily="2" charset="0"/>
                <a:cs typeface="Segoe Sans Display" pitchFamily="2" charset="0"/>
              </a:rPr>
              <a:t>Consider how to make your prompts more </a:t>
            </a:r>
            <a:r>
              <a:rPr lang="en-CA" sz="2200" b="1" spc="-38">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impactful </a:t>
            </a:r>
            <a:r>
              <a:rPr lang="en-CA" sz="2200">
                <a:solidFill>
                  <a:srgbClr val="1E1E1E"/>
                </a:solidFill>
                <a:latin typeface="Segoe Sans Display" pitchFamily="2" charset="0"/>
                <a:cs typeface="Segoe Sans Display" pitchFamily="2" charset="0"/>
              </a:rPr>
              <a:t>by thinking about how Copilot can help in your </a:t>
            </a:r>
            <a:r>
              <a:rPr lang="en-CA" sz="2200" b="1" spc="-38">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entire</a:t>
            </a:r>
            <a:r>
              <a:rPr lang="en-CA" sz="2200">
                <a:solidFill>
                  <a:srgbClr val="1E1E1E"/>
                </a:solidFill>
                <a:latin typeface="Segoe Sans Display" pitchFamily="2" charset="0"/>
                <a:cs typeface="Segoe Sans Display" pitchFamily="2" charset="0"/>
              </a:rPr>
              <a:t> workflow.</a:t>
            </a:r>
          </a:p>
        </p:txBody>
      </p:sp>
      <p:sp>
        <p:nvSpPr>
          <p:cNvPr id="64" name="Rounded Rectangle 12">
            <a:extLst>
              <a:ext uri="{FF2B5EF4-FFF2-40B4-BE49-F238E27FC236}">
                <a16:creationId xmlns:a16="http://schemas.microsoft.com/office/drawing/2014/main" id="{67EB5B55-DF8E-B810-73E9-9064D369037C}"/>
              </a:ext>
            </a:extLst>
          </p:cNvPr>
          <p:cNvSpPr/>
          <p:nvPr/>
        </p:nvSpPr>
        <p:spPr bwMode="auto">
          <a:xfrm>
            <a:off x="3248296" y="1317800"/>
            <a:ext cx="5396939" cy="366688"/>
          </a:xfrm>
          <a:prstGeom prst="roundRect">
            <a:avLst>
              <a:gd name="adj" fmla="val 50000"/>
            </a:avLst>
          </a:prstGeom>
          <a:gradFill flip="none" rotWithShape="1">
            <a:gsLst>
              <a:gs pos="0">
                <a:srgbClr val="8661C5"/>
              </a:gs>
              <a:gs pos="100000">
                <a:srgbClr val="0078D4"/>
              </a:gs>
            </a:gsLst>
            <a:path path="circle">
              <a:fillToRect l="100000" t="100000"/>
            </a:path>
            <a:tileRect r="-100000" b="-100000"/>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i="0" u="none" strike="noStrike" kern="1200" cap="none" spc="0" normalizeH="0" baseline="0" noProof="0">
                <a:ln>
                  <a:noFill/>
                </a:ln>
                <a:solidFill>
                  <a:srgbClr val="FFFFFF"/>
                </a:solidFill>
                <a:effectLst/>
                <a:uLnTx/>
                <a:uFillTx/>
                <a:latin typeface="Segoe Sans Display Semibold" pitchFamily="2" charset="0"/>
                <a:ea typeface="Segoe UI" pitchFamily="34" charset="0"/>
                <a:cs typeface="Segoe Sans Display Semibold" pitchFamily="2" charset="0"/>
              </a:rPr>
              <a:t>3. Ask yourself these questions when prompting</a:t>
            </a:r>
          </a:p>
        </p:txBody>
      </p:sp>
      <p:sp>
        <p:nvSpPr>
          <p:cNvPr id="2" name="Rectangle 1">
            <a:extLst>
              <a:ext uri="{FF2B5EF4-FFF2-40B4-BE49-F238E27FC236}">
                <a16:creationId xmlns:a16="http://schemas.microsoft.com/office/drawing/2014/main" id="{EE58CB89-3EFA-AA1A-5D59-4CAECCCF2AE1}"/>
              </a:ext>
            </a:extLst>
          </p:cNvPr>
          <p:cNvSpPr/>
          <p:nvPr/>
        </p:nvSpPr>
        <p:spPr bwMode="auto">
          <a:xfrm>
            <a:off x="3962157" y="3254760"/>
            <a:ext cx="1717633" cy="20793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CA" sz="2000" i="0" u="none" strike="noStrike" kern="0" cap="none" spc="0" normalizeH="0" baseline="0" noProof="0">
                <a:ln>
                  <a:noFill/>
                </a:ln>
                <a:solidFill>
                  <a:srgbClr val="0078D4"/>
                </a:solidFill>
                <a:effectLst/>
                <a:uLnTx/>
                <a:uFillTx/>
                <a:latin typeface="Segoe Sans Display Semibold" pitchFamily="2" charset="0"/>
                <a:cs typeface="Segoe Sans Display Semibold" pitchFamily="2" charset="0"/>
              </a:rPr>
              <a:t>Why am I using this prompt?</a:t>
            </a:r>
          </a:p>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CA" sz="1400" i="0" u="none" strike="noStrike" kern="0" cap="none" spc="0" normalizeH="0" baseline="0" noProof="0">
                <a:ln>
                  <a:noFill/>
                </a:ln>
                <a:solidFill>
                  <a:srgbClr val="000000"/>
                </a:solidFill>
                <a:effectLst/>
                <a:uLnTx/>
                <a:uFillTx/>
                <a:latin typeface="Segoe Sans Display" pitchFamily="2" charset="0"/>
                <a:cs typeface="Segoe Sans Display" pitchFamily="2" charset="0"/>
              </a:rPr>
              <a:t>What is the context for this task.</a:t>
            </a:r>
            <a:endParaRPr kumimoji="0" lang="en-CA" sz="2000" i="0" u="none" strike="noStrike" kern="0" cap="none" spc="0" normalizeH="0" baseline="0" noProof="0">
              <a:ln>
                <a:noFill/>
              </a:ln>
              <a:solidFill>
                <a:srgbClr val="0078D4"/>
              </a:solidFill>
              <a:effectLst/>
              <a:uLnTx/>
              <a:uFillTx/>
              <a:latin typeface="Segoe Sans Display" pitchFamily="2" charset="0"/>
              <a:cs typeface="Segoe Sans Display" pitchFamily="2" charset="0"/>
            </a:endParaRPr>
          </a:p>
        </p:txBody>
      </p:sp>
      <p:sp>
        <p:nvSpPr>
          <p:cNvPr id="3" name="Rectangle 2">
            <a:extLst>
              <a:ext uri="{FF2B5EF4-FFF2-40B4-BE49-F238E27FC236}">
                <a16:creationId xmlns:a16="http://schemas.microsoft.com/office/drawing/2014/main" id="{B1492602-DBED-3811-97D3-441400110659}"/>
              </a:ext>
            </a:extLst>
          </p:cNvPr>
          <p:cNvSpPr/>
          <p:nvPr/>
        </p:nvSpPr>
        <p:spPr bwMode="auto">
          <a:xfrm>
            <a:off x="6540162" y="3254760"/>
            <a:ext cx="1764336" cy="21751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lang="en-CA" sz="2000" kern="0">
                <a:solidFill>
                  <a:srgbClr val="0078D4"/>
                </a:solidFill>
                <a:latin typeface="Segoe Sans Display Semibold" pitchFamily="2" charset="0"/>
                <a:cs typeface="Segoe Sans Display Semibold" pitchFamily="2" charset="0"/>
              </a:rPr>
              <a:t>What will I do with the output of this prompt?</a:t>
            </a:r>
          </a:p>
          <a:p>
            <a:pPr marL="0" marR="0" lvl="0" indent="0" algn="ctr" defTabSz="914400" rtl="0" eaLnBrk="1" fontAlgn="base" latinLnBrk="0" hangingPunct="1">
              <a:lnSpc>
                <a:spcPct val="100000"/>
              </a:lnSpc>
              <a:spcBef>
                <a:spcPts val="0"/>
              </a:spcBef>
              <a:spcAft>
                <a:spcPts val="600"/>
              </a:spcAft>
              <a:buClrTx/>
              <a:buSzPts val="1000"/>
              <a:buFontTx/>
              <a:buNone/>
              <a:tabLst>
                <a:tab pos="457200" algn="l"/>
              </a:tabLst>
              <a:defRPr/>
            </a:pPr>
            <a:r>
              <a:rPr kumimoji="0" lang="en-CA" sz="1400" b="0" i="0" u="none" strike="noStrike" kern="0" cap="none" spc="0" normalizeH="0" baseline="0" noProof="0">
                <a:ln>
                  <a:noFill/>
                </a:ln>
                <a:solidFill>
                  <a:srgbClr val="000000"/>
                </a:solidFill>
                <a:effectLst/>
                <a:uLnTx/>
                <a:uFillTx/>
                <a:latin typeface="Segoe Sans Display" pitchFamily="2" charset="0"/>
                <a:cs typeface="Segoe Sans Display" pitchFamily="2" charset="0"/>
              </a:rPr>
              <a:t>Am I going to send it on to someone else? Transform it into a different format?</a:t>
            </a:r>
          </a:p>
        </p:txBody>
      </p:sp>
      <p:sp>
        <p:nvSpPr>
          <p:cNvPr id="4" name="Rectangle 3">
            <a:extLst>
              <a:ext uri="{FF2B5EF4-FFF2-40B4-BE49-F238E27FC236}">
                <a16:creationId xmlns:a16="http://schemas.microsoft.com/office/drawing/2014/main" id="{49A647E2-BC57-C43D-23A9-4292B9E67165}"/>
              </a:ext>
            </a:extLst>
          </p:cNvPr>
          <p:cNvSpPr/>
          <p:nvPr/>
        </p:nvSpPr>
        <p:spPr bwMode="auto">
          <a:xfrm>
            <a:off x="9146119" y="3254760"/>
            <a:ext cx="1764336" cy="20793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lang="en-CA" sz="2000" kern="0">
                <a:solidFill>
                  <a:srgbClr val="0078D4"/>
                </a:solidFill>
                <a:latin typeface="Segoe Sans Display Semibold" pitchFamily="2" charset="0"/>
                <a:cs typeface="Segoe Sans Display Semibold" pitchFamily="2" charset="0"/>
              </a:rPr>
              <a:t>Can I extend Copilot’s remit to save more time</a:t>
            </a:r>
          </a:p>
          <a:p>
            <a:pPr marL="0" marR="0" lvl="0" indent="0" algn="ctr" defTabSz="914400" rtl="0" eaLnBrk="1" fontAlgn="base" latinLnBrk="0" hangingPunct="1">
              <a:lnSpc>
                <a:spcPct val="100000"/>
              </a:lnSpc>
              <a:spcBef>
                <a:spcPts val="0"/>
              </a:spcBef>
              <a:spcAft>
                <a:spcPts val="600"/>
              </a:spcAft>
              <a:buClrTx/>
              <a:buSzPts val="1000"/>
              <a:buFontTx/>
              <a:buNone/>
              <a:tabLst>
                <a:tab pos="457200" algn="l"/>
              </a:tabLst>
              <a:defRPr/>
            </a:pPr>
            <a:r>
              <a:rPr kumimoji="0" lang="en-CA" sz="1400" b="0" i="0" u="none" strike="noStrike" kern="0" cap="none" spc="0" normalizeH="0" baseline="0" noProof="0">
                <a:ln>
                  <a:noFill/>
                </a:ln>
                <a:solidFill>
                  <a:srgbClr val="000000"/>
                </a:solidFill>
                <a:effectLst/>
                <a:uLnTx/>
                <a:uFillTx/>
                <a:latin typeface="Segoe Sans Display" pitchFamily="2" charset="0"/>
                <a:cs typeface="Segoe Sans Display" pitchFamily="2" charset="0"/>
              </a:rPr>
              <a:t>Can I ask Copilot to do a bigger task to automate more work?</a:t>
            </a:r>
          </a:p>
        </p:txBody>
      </p:sp>
      <p:grpSp>
        <p:nvGrpSpPr>
          <p:cNvPr id="20" name="Group 19">
            <a:extLst>
              <a:ext uri="{FF2B5EF4-FFF2-40B4-BE49-F238E27FC236}">
                <a16:creationId xmlns:a16="http://schemas.microsoft.com/office/drawing/2014/main" id="{E4E109F9-58BE-05BB-2976-15B2D9C4226D}"/>
              </a:ext>
              <a:ext uri="{C183D7F6-B498-43B3-948B-1728B52AA6E4}">
                <adec:decorative xmlns:adec="http://schemas.microsoft.com/office/drawing/2017/decorative" val="1"/>
              </a:ext>
            </a:extLst>
          </p:cNvPr>
          <p:cNvGrpSpPr/>
          <p:nvPr/>
        </p:nvGrpSpPr>
        <p:grpSpPr>
          <a:xfrm>
            <a:off x="4590047" y="2222979"/>
            <a:ext cx="452655" cy="727188"/>
            <a:chOff x="5853188" y="3039176"/>
            <a:chExt cx="485747" cy="780349"/>
          </a:xfrm>
        </p:grpSpPr>
        <p:sp>
          <p:nvSpPr>
            <p:cNvPr id="18" name="Free-form: Shape 17">
              <a:extLst>
                <a:ext uri="{FF2B5EF4-FFF2-40B4-BE49-F238E27FC236}">
                  <a16:creationId xmlns:a16="http://schemas.microsoft.com/office/drawing/2014/main" id="{99898201-24E2-61AD-9C43-8E866D1CDF05}"/>
                </a:ext>
                <a:ext uri="{C183D7F6-B498-43B3-948B-1728B52AA6E4}">
                  <adec:decorative xmlns:adec="http://schemas.microsoft.com/office/drawing/2017/decorative" val="1"/>
                </a:ext>
              </a:extLst>
            </p:cNvPr>
            <p:cNvSpPr/>
            <p:nvPr/>
          </p:nvSpPr>
          <p:spPr>
            <a:xfrm>
              <a:off x="5853188" y="3039176"/>
              <a:ext cx="485747" cy="573065"/>
            </a:xfrm>
            <a:custGeom>
              <a:avLst/>
              <a:gdLst>
                <a:gd name="connsiteX0" fmla="*/ 484127 w 485747"/>
                <a:gd name="connsiteY0" fmla="*/ 214678 h 573065"/>
                <a:gd name="connsiteX1" fmla="*/ 214654 w 485747"/>
                <a:gd name="connsiteY1" fmla="*/ 1670 h 573065"/>
                <a:gd name="connsiteX2" fmla="*/ 0 w 485747"/>
                <a:gd name="connsiteY2" fmla="*/ 242082 h 573065"/>
                <a:gd name="connsiteX3" fmla="*/ 114300 w 485747"/>
                <a:gd name="connsiteY3" fmla="*/ 242082 h 573065"/>
                <a:gd name="connsiteX4" fmla="*/ 242834 w 485747"/>
                <a:gd name="connsiteY4" fmla="*/ 113536 h 573065"/>
                <a:gd name="connsiteX5" fmla="*/ 371380 w 485747"/>
                <a:gd name="connsiteY5" fmla="*/ 242071 h 573065"/>
                <a:gd name="connsiteX6" fmla="*/ 311106 w 485747"/>
                <a:gd name="connsiteY6" fmla="*/ 350991 h 573065"/>
                <a:gd name="connsiteX7" fmla="*/ 185661 w 485747"/>
                <a:gd name="connsiteY7" fmla="*/ 573066 h 573065"/>
                <a:gd name="connsiteX8" fmla="*/ 299961 w 485747"/>
                <a:gd name="connsiteY8" fmla="*/ 573066 h 573065"/>
                <a:gd name="connsiteX9" fmla="*/ 371951 w 485747"/>
                <a:gd name="connsiteY9" fmla="*/ 447745 h 573065"/>
                <a:gd name="connsiteX10" fmla="*/ 484127 w 485747"/>
                <a:gd name="connsiteY10" fmla="*/ 214678 h 57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47" h="573065">
                  <a:moveTo>
                    <a:pt x="484127" y="214678"/>
                  </a:moveTo>
                  <a:cubicBezTo>
                    <a:pt x="468535" y="81444"/>
                    <a:pt x="347887" y="-13923"/>
                    <a:pt x="214654" y="1670"/>
                  </a:cubicBezTo>
                  <a:cubicBezTo>
                    <a:pt x="92582" y="15956"/>
                    <a:pt x="419" y="119178"/>
                    <a:pt x="0" y="242082"/>
                  </a:cubicBezTo>
                  <a:lnTo>
                    <a:pt x="114300" y="242082"/>
                  </a:lnTo>
                  <a:cubicBezTo>
                    <a:pt x="114297" y="171091"/>
                    <a:pt x="171844" y="113539"/>
                    <a:pt x="242834" y="113536"/>
                  </a:cubicBezTo>
                  <a:cubicBezTo>
                    <a:pt x="313825" y="113533"/>
                    <a:pt x="371377" y="171080"/>
                    <a:pt x="371380" y="242071"/>
                  </a:cubicBezTo>
                  <a:cubicBezTo>
                    <a:pt x="371382" y="286334"/>
                    <a:pt x="348610" y="327484"/>
                    <a:pt x="311106" y="350991"/>
                  </a:cubicBezTo>
                  <a:cubicBezTo>
                    <a:pt x="233706" y="398347"/>
                    <a:pt x="186266" y="482331"/>
                    <a:pt x="185661" y="573066"/>
                  </a:cubicBezTo>
                  <a:lnTo>
                    <a:pt x="299961" y="573066"/>
                  </a:lnTo>
                  <a:cubicBezTo>
                    <a:pt x="300690" y="521659"/>
                    <a:pt x="327911" y="474273"/>
                    <a:pt x="371951" y="447745"/>
                  </a:cubicBezTo>
                  <a:cubicBezTo>
                    <a:pt x="451238" y="398259"/>
                    <a:pt x="494912" y="307516"/>
                    <a:pt x="484127" y="214678"/>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19" name="Free-form: Shape 18">
              <a:extLst>
                <a:ext uri="{FF2B5EF4-FFF2-40B4-BE49-F238E27FC236}">
                  <a16:creationId xmlns:a16="http://schemas.microsoft.com/office/drawing/2014/main" id="{F2AC8428-CDD4-D28A-AD17-E433042DE01C}"/>
                </a:ext>
              </a:extLst>
            </p:cNvPr>
            <p:cNvSpPr/>
            <p:nvPr/>
          </p:nvSpPr>
          <p:spPr>
            <a:xfrm>
              <a:off x="6027961" y="3679714"/>
              <a:ext cx="139705" cy="139811"/>
            </a:xfrm>
            <a:custGeom>
              <a:avLst/>
              <a:gdLst>
                <a:gd name="connsiteX0" fmla="*/ 119273 w 139705"/>
                <a:gd name="connsiteY0" fmla="*/ 20501 h 139811"/>
                <a:gd name="connsiteX1" fmla="*/ 119273 w 139705"/>
                <a:gd name="connsiteY1" fmla="*/ 20501 h 139811"/>
                <a:gd name="connsiteX2" fmla="*/ 20535 w 139705"/>
                <a:gd name="connsiteY2" fmla="*/ 20398 h 139811"/>
                <a:gd name="connsiteX3" fmla="*/ 20432 w 139705"/>
                <a:gd name="connsiteY3" fmla="*/ 20501 h 139811"/>
                <a:gd name="connsiteX4" fmla="*/ 5459 w 139705"/>
                <a:gd name="connsiteY4" fmla="*/ 42846 h 139811"/>
                <a:gd name="connsiteX5" fmla="*/ 1 w 139705"/>
                <a:gd name="connsiteY5" fmla="*/ 70097 h 139811"/>
                <a:gd name="connsiteX6" fmla="*/ 5478 w 139705"/>
                <a:gd name="connsiteY6" fmla="*/ 97225 h 139811"/>
                <a:gd name="connsiteX7" fmla="*/ 42778 w 139705"/>
                <a:gd name="connsiteY7" fmla="*/ 134325 h 139811"/>
                <a:gd name="connsiteX8" fmla="*/ 70019 w 139705"/>
                <a:gd name="connsiteY8" fmla="*/ 139811 h 139811"/>
                <a:gd name="connsiteX9" fmla="*/ 97147 w 139705"/>
                <a:gd name="connsiteY9" fmla="*/ 134334 h 139811"/>
                <a:gd name="connsiteX10" fmla="*/ 134218 w 139705"/>
                <a:gd name="connsiteY10" fmla="*/ 97253 h 139811"/>
                <a:gd name="connsiteX11" fmla="*/ 139704 w 139705"/>
                <a:gd name="connsiteY11" fmla="*/ 70126 h 139811"/>
                <a:gd name="connsiteX12" fmla="*/ 134237 w 139705"/>
                <a:gd name="connsiteY12" fmla="*/ 42875 h 139811"/>
                <a:gd name="connsiteX13" fmla="*/ 119273 w 139705"/>
                <a:gd name="connsiteY13" fmla="*/ 20501 h 13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705" h="139811">
                  <a:moveTo>
                    <a:pt x="119273" y="20501"/>
                  </a:moveTo>
                  <a:lnTo>
                    <a:pt x="119273" y="20501"/>
                  </a:lnTo>
                  <a:cubicBezTo>
                    <a:pt x="92035" y="-6793"/>
                    <a:pt x="47830" y="-6840"/>
                    <a:pt x="20535" y="20398"/>
                  </a:cubicBezTo>
                  <a:cubicBezTo>
                    <a:pt x="20501" y="20432"/>
                    <a:pt x="20467" y="20467"/>
                    <a:pt x="20432" y="20501"/>
                  </a:cubicBezTo>
                  <a:cubicBezTo>
                    <a:pt x="14045" y="26912"/>
                    <a:pt x="8959" y="34501"/>
                    <a:pt x="5459" y="42846"/>
                  </a:cubicBezTo>
                  <a:cubicBezTo>
                    <a:pt x="1815" y="51468"/>
                    <a:pt x="-42" y="60738"/>
                    <a:pt x="1" y="70097"/>
                  </a:cubicBezTo>
                  <a:cubicBezTo>
                    <a:pt x="-51" y="79420"/>
                    <a:pt x="1813" y="88653"/>
                    <a:pt x="5478" y="97225"/>
                  </a:cubicBezTo>
                  <a:cubicBezTo>
                    <a:pt x="12601" y="113980"/>
                    <a:pt x="25984" y="127292"/>
                    <a:pt x="42778" y="134325"/>
                  </a:cubicBezTo>
                  <a:cubicBezTo>
                    <a:pt x="51397" y="137968"/>
                    <a:pt x="60662" y="139834"/>
                    <a:pt x="70019" y="139811"/>
                  </a:cubicBezTo>
                  <a:cubicBezTo>
                    <a:pt x="79341" y="139857"/>
                    <a:pt x="88573" y="137994"/>
                    <a:pt x="97147" y="134334"/>
                  </a:cubicBezTo>
                  <a:cubicBezTo>
                    <a:pt x="113821" y="127213"/>
                    <a:pt x="127102" y="113930"/>
                    <a:pt x="134218" y="97253"/>
                  </a:cubicBezTo>
                  <a:cubicBezTo>
                    <a:pt x="137881" y="88681"/>
                    <a:pt x="139748" y="79448"/>
                    <a:pt x="139704" y="70126"/>
                  </a:cubicBezTo>
                  <a:cubicBezTo>
                    <a:pt x="139739" y="60767"/>
                    <a:pt x="137879" y="51497"/>
                    <a:pt x="134237" y="42875"/>
                  </a:cubicBezTo>
                  <a:cubicBezTo>
                    <a:pt x="130739" y="34522"/>
                    <a:pt x="125658" y="26924"/>
                    <a:pt x="119273" y="20501"/>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grpSp>
      <p:grpSp>
        <p:nvGrpSpPr>
          <p:cNvPr id="23" name="Graphic 21">
            <a:extLst>
              <a:ext uri="{FF2B5EF4-FFF2-40B4-BE49-F238E27FC236}">
                <a16:creationId xmlns:a16="http://schemas.microsoft.com/office/drawing/2014/main" id="{1EB1DE6F-CD5C-D367-F937-F5929FF7096A}"/>
              </a:ext>
              <a:ext uri="{C183D7F6-B498-43B3-948B-1728B52AA6E4}">
                <adec:decorative xmlns:adec="http://schemas.microsoft.com/office/drawing/2017/decorative" val="1"/>
              </a:ext>
            </a:extLst>
          </p:cNvPr>
          <p:cNvGrpSpPr/>
          <p:nvPr/>
        </p:nvGrpSpPr>
        <p:grpSpPr>
          <a:xfrm>
            <a:off x="7152498" y="2203585"/>
            <a:ext cx="539665" cy="696342"/>
            <a:chOff x="5800725" y="3048000"/>
            <a:chExt cx="590550" cy="762000"/>
          </a:xfrm>
          <a:solidFill>
            <a:srgbClr val="000000"/>
          </a:solidFill>
        </p:grpSpPr>
        <p:sp>
          <p:nvSpPr>
            <p:cNvPr id="24" name="Free-form: Shape 23">
              <a:extLst>
                <a:ext uri="{FF2B5EF4-FFF2-40B4-BE49-F238E27FC236}">
                  <a16:creationId xmlns:a16="http://schemas.microsoft.com/office/drawing/2014/main" id="{559AAB0E-CDC0-4634-9E91-DEEB947CCD0D}"/>
                </a:ext>
              </a:extLst>
            </p:cNvPr>
            <p:cNvSpPr/>
            <p:nvPr/>
          </p:nvSpPr>
          <p:spPr>
            <a:xfrm>
              <a:off x="5800725" y="3048000"/>
              <a:ext cx="590550" cy="762000"/>
            </a:xfrm>
            <a:custGeom>
              <a:avLst/>
              <a:gdLst>
                <a:gd name="connsiteX0" fmla="*/ 533400 w 590550"/>
                <a:gd name="connsiteY0" fmla="*/ 704850 h 762000"/>
                <a:gd name="connsiteX1" fmla="*/ 57150 w 590550"/>
                <a:gd name="connsiteY1" fmla="*/ 704850 h 762000"/>
                <a:gd name="connsiteX2" fmla="*/ 57150 w 590550"/>
                <a:gd name="connsiteY2" fmla="*/ 57150 h 762000"/>
                <a:gd name="connsiteX3" fmla="*/ 533400 w 590550"/>
                <a:gd name="connsiteY3" fmla="*/ 57150 h 762000"/>
                <a:gd name="connsiteX4" fmla="*/ 533400 w 590550"/>
                <a:gd name="connsiteY4" fmla="*/ 704850 h 762000"/>
                <a:gd name="connsiteX5" fmla="*/ 590550 w 590550"/>
                <a:gd name="connsiteY5" fmla="*/ 0 h 762000"/>
                <a:gd name="connsiteX6" fmla="*/ 0 w 590550"/>
                <a:gd name="connsiteY6" fmla="*/ 0 h 762000"/>
                <a:gd name="connsiteX7" fmla="*/ 0 w 590550"/>
                <a:gd name="connsiteY7" fmla="*/ 762000 h 762000"/>
                <a:gd name="connsiteX8" fmla="*/ 590550 w 590550"/>
                <a:gd name="connsiteY8" fmla="*/ 762000 h 762000"/>
                <a:gd name="connsiteX9" fmla="*/ 590550 w 590550"/>
                <a:gd name="connsiteY9"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550" h="762000">
                  <a:moveTo>
                    <a:pt x="533400" y="704850"/>
                  </a:moveTo>
                  <a:lnTo>
                    <a:pt x="57150" y="704850"/>
                  </a:lnTo>
                  <a:lnTo>
                    <a:pt x="57150" y="57150"/>
                  </a:lnTo>
                  <a:lnTo>
                    <a:pt x="533400" y="57150"/>
                  </a:lnTo>
                  <a:lnTo>
                    <a:pt x="533400" y="704850"/>
                  </a:lnTo>
                  <a:close/>
                  <a:moveTo>
                    <a:pt x="590550" y="0"/>
                  </a:moveTo>
                  <a:lnTo>
                    <a:pt x="0" y="0"/>
                  </a:lnTo>
                  <a:lnTo>
                    <a:pt x="0" y="762000"/>
                  </a:lnTo>
                  <a:lnTo>
                    <a:pt x="590550" y="762000"/>
                  </a:lnTo>
                  <a:lnTo>
                    <a:pt x="590550" y="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25" name="Free-form: Shape 24">
              <a:extLst>
                <a:ext uri="{FF2B5EF4-FFF2-40B4-BE49-F238E27FC236}">
                  <a16:creationId xmlns:a16="http://schemas.microsoft.com/office/drawing/2014/main" id="{D2DAF699-707F-CFCF-129A-BCA90CF40F3C}"/>
                </a:ext>
              </a:extLst>
            </p:cNvPr>
            <p:cNvSpPr/>
            <p:nvPr/>
          </p:nvSpPr>
          <p:spPr>
            <a:xfrm>
              <a:off x="6191250" y="31623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26" name="Free-form: Shape 25">
              <a:extLst>
                <a:ext uri="{FF2B5EF4-FFF2-40B4-BE49-F238E27FC236}">
                  <a16:creationId xmlns:a16="http://schemas.microsoft.com/office/drawing/2014/main" id="{18E8FCE5-15D9-EBF3-0648-6634D2F0DC43}"/>
                </a:ext>
              </a:extLst>
            </p:cNvPr>
            <p:cNvSpPr/>
            <p:nvPr/>
          </p:nvSpPr>
          <p:spPr>
            <a:xfrm>
              <a:off x="5924550" y="31813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27" name="Free-form: Shape 26">
              <a:extLst>
                <a:ext uri="{FF2B5EF4-FFF2-40B4-BE49-F238E27FC236}">
                  <a16:creationId xmlns:a16="http://schemas.microsoft.com/office/drawing/2014/main" id="{3C15CD28-0047-A1F4-4D36-4DC1C693C035}"/>
                </a:ext>
              </a:extLst>
            </p:cNvPr>
            <p:cNvSpPr/>
            <p:nvPr/>
          </p:nvSpPr>
          <p:spPr>
            <a:xfrm>
              <a:off x="6191250" y="33147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28" name="Free-form: Shape 27">
              <a:extLst>
                <a:ext uri="{FF2B5EF4-FFF2-40B4-BE49-F238E27FC236}">
                  <a16:creationId xmlns:a16="http://schemas.microsoft.com/office/drawing/2014/main" id="{4910996C-B003-74C1-4957-2857102A9B84}"/>
                </a:ext>
              </a:extLst>
            </p:cNvPr>
            <p:cNvSpPr/>
            <p:nvPr/>
          </p:nvSpPr>
          <p:spPr>
            <a:xfrm>
              <a:off x="5924550" y="33337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29" name="Free-form: Shape 28">
              <a:extLst>
                <a:ext uri="{FF2B5EF4-FFF2-40B4-BE49-F238E27FC236}">
                  <a16:creationId xmlns:a16="http://schemas.microsoft.com/office/drawing/2014/main" id="{6F34BDB5-5988-CB88-7829-23AFDA1A5CD7}"/>
                </a:ext>
              </a:extLst>
            </p:cNvPr>
            <p:cNvSpPr/>
            <p:nvPr/>
          </p:nvSpPr>
          <p:spPr>
            <a:xfrm>
              <a:off x="6191250" y="34671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30" name="Free-form: Shape 29">
              <a:extLst>
                <a:ext uri="{FF2B5EF4-FFF2-40B4-BE49-F238E27FC236}">
                  <a16:creationId xmlns:a16="http://schemas.microsoft.com/office/drawing/2014/main" id="{DC0AB144-19C6-130E-46F8-D902F1925D60}"/>
                </a:ext>
              </a:extLst>
            </p:cNvPr>
            <p:cNvSpPr/>
            <p:nvPr/>
          </p:nvSpPr>
          <p:spPr>
            <a:xfrm>
              <a:off x="5924550" y="34861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31" name="Free-form: Shape 30">
              <a:extLst>
                <a:ext uri="{FF2B5EF4-FFF2-40B4-BE49-F238E27FC236}">
                  <a16:creationId xmlns:a16="http://schemas.microsoft.com/office/drawing/2014/main" id="{DF9A1310-F89B-7E2C-C24E-8536AB1DF9C2}"/>
                </a:ext>
              </a:extLst>
            </p:cNvPr>
            <p:cNvSpPr/>
            <p:nvPr/>
          </p:nvSpPr>
          <p:spPr>
            <a:xfrm>
              <a:off x="6191250" y="36195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32" name="Free-form: Shape 31">
              <a:extLst>
                <a:ext uri="{FF2B5EF4-FFF2-40B4-BE49-F238E27FC236}">
                  <a16:creationId xmlns:a16="http://schemas.microsoft.com/office/drawing/2014/main" id="{B9BB633F-1375-45C8-1169-EF7BB9EC1BCE}"/>
                </a:ext>
              </a:extLst>
            </p:cNvPr>
            <p:cNvSpPr/>
            <p:nvPr/>
          </p:nvSpPr>
          <p:spPr>
            <a:xfrm>
              <a:off x="5924550" y="36385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grpSp>
      <p:grpSp>
        <p:nvGrpSpPr>
          <p:cNvPr id="38" name="Group 37">
            <a:extLst>
              <a:ext uri="{FF2B5EF4-FFF2-40B4-BE49-F238E27FC236}">
                <a16:creationId xmlns:a16="http://schemas.microsoft.com/office/drawing/2014/main" id="{FF8F5F85-52E1-81D7-CCFB-0B393A02FF9F}"/>
              </a:ext>
              <a:ext uri="{C183D7F6-B498-43B3-948B-1728B52AA6E4}">
                <adec:decorative xmlns:adec="http://schemas.microsoft.com/office/drawing/2017/decorative" val="1"/>
              </a:ext>
            </a:extLst>
          </p:cNvPr>
          <p:cNvGrpSpPr/>
          <p:nvPr/>
        </p:nvGrpSpPr>
        <p:grpSpPr>
          <a:xfrm>
            <a:off x="9703716" y="2179684"/>
            <a:ext cx="649143" cy="744144"/>
            <a:chOff x="9676977" y="2288958"/>
            <a:chExt cx="649143" cy="744144"/>
          </a:xfrm>
        </p:grpSpPr>
        <p:sp>
          <p:nvSpPr>
            <p:cNvPr id="36" name="Free-form: Shape 35">
              <a:extLst>
                <a:ext uri="{FF2B5EF4-FFF2-40B4-BE49-F238E27FC236}">
                  <a16:creationId xmlns:a16="http://schemas.microsoft.com/office/drawing/2014/main" id="{B0C187C6-DE34-A384-081B-B7749C85FEB1}"/>
                </a:ext>
              </a:extLst>
            </p:cNvPr>
            <p:cNvSpPr/>
            <p:nvPr/>
          </p:nvSpPr>
          <p:spPr>
            <a:xfrm>
              <a:off x="9676977" y="2288958"/>
              <a:ext cx="649143" cy="744144"/>
            </a:xfrm>
            <a:custGeom>
              <a:avLst/>
              <a:gdLst>
                <a:gd name="connsiteX0" fmla="*/ 325052 w 649143"/>
                <a:gd name="connsiteY0" fmla="*/ 685800 h 744144"/>
                <a:gd name="connsiteX1" fmla="*/ 58352 w 649143"/>
                <a:gd name="connsiteY1" fmla="*/ 419100 h 744144"/>
                <a:gd name="connsiteX2" fmla="*/ 325052 w 649143"/>
                <a:gd name="connsiteY2" fmla="*/ 152400 h 744144"/>
                <a:gd name="connsiteX3" fmla="*/ 591752 w 649143"/>
                <a:gd name="connsiteY3" fmla="*/ 419100 h 744144"/>
                <a:gd name="connsiteX4" fmla="*/ 591752 w 649143"/>
                <a:gd name="connsiteY4" fmla="*/ 419100 h 744144"/>
                <a:gd name="connsiteX5" fmla="*/ 325052 w 649143"/>
                <a:gd name="connsiteY5" fmla="*/ 685800 h 744144"/>
                <a:gd name="connsiteX6" fmla="*/ 550794 w 649143"/>
                <a:gd name="connsiteY6" fmla="*/ 186690 h 744144"/>
                <a:gd name="connsiteX7" fmla="*/ 579369 w 649143"/>
                <a:gd name="connsiteY7" fmla="*/ 158115 h 744144"/>
                <a:gd name="connsiteX8" fmla="*/ 578417 w 649143"/>
                <a:gd name="connsiteY8" fmla="*/ 118110 h 744144"/>
                <a:gd name="connsiteX9" fmla="*/ 538412 w 649143"/>
                <a:gd name="connsiteY9" fmla="*/ 117157 h 744144"/>
                <a:gd name="connsiteX10" fmla="*/ 506027 w 649143"/>
                <a:gd name="connsiteY10" fmla="*/ 150495 h 744144"/>
                <a:gd name="connsiteX11" fmla="*/ 353627 w 649143"/>
                <a:gd name="connsiteY11" fmla="*/ 97155 h 744144"/>
                <a:gd name="connsiteX12" fmla="*/ 353627 w 649143"/>
                <a:gd name="connsiteY12" fmla="*/ 57150 h 744144"/>
                <a:gd name="connsiteX13" fmla="*/ 439352 w 649143"/>
                <a:gd name="connsiteY13" fmla="*/ 57150 h 744144"/>
                <a:gd name="connsiteX14" fmla="*/ 439352 w 649143"/>
                <a:gd name="connsiteY14" fmla="*/ 0 h 744144"/>
                <a:gd name="connsiteX15" fmla="*/ 210752 w 649143"/>
                <a:gd name="connsiteY15" fmla="*/ 0 h 744144"/>
                <a:gd name="connsiteX16" fmla="*/ 210752 w 649143"/>
                <a:gd name="connsiteY16" fmla="*/ 57150 h 744144"/>
                <a:gd name="connsiteX17" fmla="*/ 296477 w 649143"/>
                <a:gd name="connsiteY17" fmla="*/ 57150 h 744144"/>
                <a:gd name="connsiteX18" fmla="*/ 296477 w 649143"/>
                <a:gd name="connsiteY18" fmla="*/ 96203 h 744144"/>
                <a:gd name="connsiteX19" fmla="*/ 1202 w 649143"/>
                <a:gd name="connsiteY19" fmla="*/ 447675 h 744144"/>
                <a:gd name="connsiteX20" fmla="*/ 352674 w 649143"/>
                <a:gd name="connsiteY20" fmla="*/ 742950 h 744144"/>
                <a:gd name="connsiteX21" fmla="*/ 647949 w 649143"/>
                <a:gd name="connsiteY21" fmla="*/ 391478 h 744144"/>
                <a:gd name="connsiteX22" fmla="*/ 550794 w 649143"/>
                <a:gd name="connsiteY22" fmla="*/ 186690 h 74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9143" h="744144">
                  <a:moveTo>
                    <a:pt x="325052" y="685800"/>
                  </a:moveTo>
                  <a:cubicBezTo>
                    <a:pt x="177414" y="685800"/>
                    <a:pt x="58352" y="566738"/>
                    <a:pt x="58352" y="419100"/>
                  </a:cubicBezTo>
                  <a:cubicBezTo>
                    <a:pt x="58352" y="271463"/>
                    <a:pt x="177414" y="152400"/>
                    <a:pt x="325052" y="152400"/>
                  </a:cubicBezTo>
                  <a:cubicBezTo>
                    <a:pt x="472689" y="152400"/>
                    <a:pt x="591752" y="271463"/>
                    <a:pt x="591752" y="419100"/>
                  </a:cubicBezTo>
                  <a:lnTo>
                    <a:pt x="591752" y="419100"/>
                  </a:lnTo>
                  <a:cubicBezTo>
                    <a:pt x="591752" y="566738"/>
                    <a:pt x="472689" y="685800"/>
                    <a:pt x="325052" y="685800"/>
                  </a:cubicBezTo>
                  <a:close/>
                  <a:moveTo>
                    <a:pt x="550794" y="186690"/>
                  </a:moveTo>
                  <a:lnTo>
                    <a:pt x="579369" y="158115"/>
                  </a:lnTo>
                  <a:cubicBezTo>
                    <a:pt x="589847" y="146685"/>
                    <a:pt x="589847" y="128588"/>
                    <a:pt x="578417" y="118110"/>
                  </a:cubicBezTo>
                  <a:cubicBezTo>
                    <a:pt x="566987" y="107632"/>
                    <a:pt x="549842" y="106680"/>
                    <a:pt x="538412" y="117157"/>
                  </a:cubicBezTo>
                  <a:lnTo>
                    <a:pt x="506027" y="150495"/>
                  </a:lnTo>
                  <a:cubicBezTo>
                    <a:pt x="460307" y="120015"/>
                    <a:pt x="407919" y="100965"/>
                    <a:pt x="353627" y="97155"/>
                  </a:cubicBezTo>
                  <a:lnTo>
                    <a:pt x="353627" y="57150"/>
                  </a:lnTo>
                  <a:lnTo>
                    <a:pt x="439352" y="57150"/>
                  </a:lnTo>
                  <a:lnTo>
                    <a:pt x="439352" y="0"/>
                  </a:lnTo>
                  <a:lnTo>
                    <a:pt x="210752" y="0"/>
                  </a:lnTo>
                  <a:lnTo>
                    <a:pt x="210752" y="57150"/>
                  </a:lnTo>
                  <a:lnTo>
                    <a:pt x="296477" y="57150"/>
                  </a:lnTo>
                  <a:lnTo>
                    <a:pt x="296477" y="96203"/>
                  </a:lnTo>
                  <a:cubicBezTo>
                    <a:pt x="117407" y="111443"/>
                    <a:pt x="-14038" y="269558"/>
                    <a:pt x="1202" y="447675"/>
                  </a:cubicBezTo>
                  <a:cubicBezTo>
                    <a:pt x="16442" y="625793"/>
                    <a:pt x="174557" y="758190"/>
                    <a:pt x="352674" y="742950"/>
                  </a:cubicBezTo>
                  <a:cubicBezTo>
                    <a:pt x="530792" y="727710"/>
                    <a:pt x="663189" y="569595"/>
                    <a:pt x="647949" y="391478"/>
                  </a:cubicBezTo>
                  <a:cubicBezTo>
                    <a:pt x="641282" y="313373"/>
                    <a:pt x="606992" y="240983"/>
                    <a:pt x="550794" y="186690"/>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sp>
          <p:nvSpPr>
            <p:cNvPr id="37" name="Free-form: Shape 36">
              <a:extLst>
                <a:ext uri="{FF2B5EF4-FFF2-40B4-BE49-F238E27FC236}">
                  <a16:creationId xmlns:a16="http://schemas.microsoft.com/office/drawing/2014/main" id="{79DEDB71-6CD5-1B93-985B-5A16B9E544B9}"/>
                </a:ext>
              </a:extLst>
            </p:cNvPr>
            <p:cNvSpPr/>
            <p:nvPr/>
          </p:nvSpPr>
          <p:spPr>
            <a:xfrm>
              <a:off x="9840104" y="2480410"/>
              <a:ext cx="389692" cy="456723"/>
            </a:xfrm>
            <a:custGeom>
              <a:avLst/>
              <a:gdLst>
                <a:gd name="connsiteX0" fmla="*/ 0 w 389692"/>
                <a:gd name="connsiteY0" fmla="*/ 389573 h 456723"/>
                <a:gd name="connsiteX1" fmla="*/ 322898 w 389692"/>
                <a:gd name="connsiteY1" fmla="*/ 389573 h 456723"/>
                <a:gd name="connsiteX2" fmla="*/ 322898 w 389692"/>
                <a:gd name="connsiteY2" fmla="*/ 66675 h 456723"/>
                <a:gd name="connsiteX3" fmla="*/ 161925 w 389692"/>
                <a:gd name="connsiteY3" fmla="*/ 0 h 456723"/>
                <a:gd name="connsiteX4" fmla="*/ 161925 w 389692"/>
                <a:gd name="connsiteY4" fmla="*/ 228600 h 456723"/>
                <a:gd name="connsiteX5" fmla="*/ 0 w 389692"/>
                <a:gd name="connsiteY5" fmla="*/ 389573 h 45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692" h="456723">
                  <a:moveTo>
                    <a:pt x="0" y="389573"/>
                  </a:moveTo>
                  <a:cubicBezTo>
                    <a:pt x="89535" y="479108"/>
                    <a:pt x="234315" y="479108"/>
                    <a:pt x="322898" y="389573"/>
                  </a:cubicBezTo>
                  <a:cubicBezTo>
                    <a:pt x="411480" y="300037"/>
                    <a:pt x="412432" y="155258"/>
                    <a:pt x="322898" y="66675"/>
                  </a:cubicBezTo>
                  <a:cubicBezTo>
                    <a:pt x="280035" y="23813"/>
                    <a:pt x="221933" y="0"/>
                    <a:pt x="161925" y="0"/>
                  </a:cubicBezTo>
                  <a:lnTo>
                    <a:pt x="161925" y="228600"/>
                  </a:lnTo>
                  <a:lnTo>
                    <a:pt x="0" y="389573"/>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GB" sz="1200" b="1">
                <a:solidFill>
                  <a:srgbClr val="FFFFFF"/>
                </a:solidFill>
                <a:latin typeface="Segoe Sans Display" pitchFamily="2" charset="0"/>
                <a:cs typeface="Segoe Sans Display" pitchFamily="2" charset="0"/>
              </a:endParaRPr>
            </a:p>
          </p:txBody>
        </p:sp>
      </p:grpSp>
    </p:spTree>
    <p:extLst>
      <p:ext uri="{BB962C8B-B14F-4D97-AF65-F5344CB8AC3E}">
        <p14:creationId xmlns:p14="http://schemas.microsoft.com/office/powerpoint/2010/main" val="382731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defTabSz="914400"/>
            <a:r>
              <a:rPr lang="en-US" spc="-38">
                <a:gradFill flip="none" rotWithShape="1">
                  <a:gsLst>
                    <a:gs pos="50000">
                      <a:srgbClr val="8661C5"/>
                    </a:gs>
                    <a:gs pos="0">
                      <a:srgbClr val="3E76D4"/>
                    </a:gs>
                    <a:gs pos="100000">
                      <a:srgbClr val="C73ECC"/>
                    </a:gs>
                  </a:gsLst>
                  <a:lin ang="2700000" scaled="1"/>
                  <a:tileRect/>
                </a:gradFill>
                <a:cs typeface="+mn-cs"/>
              </a:rPr>
              <a:t>Example – extending the prompt’s purpose</a:t>
            </a:r>
          </a:p>
        </p:txBody>
      </p:sp>
      <p:sp>
        <p:nvSpPr>
          <p:cNvPr id="3" name="Text Placeholder 2"/>
          <p:cNvSpPr>
            <a:spLocks noGrp="1"/>
          </p:cNvSpPr>
          <p:nvPr>
            <p:ph type="body" sz="quarter" idx="4294967295"/>
          </p:nvPr>
        </p:nvSpPr>
        <p:spPr>
          <a:xfrm>
            <a:off x="575094" y="1435100"/>
            <a:ext cx="10443744" cy="3816350"/>
          </a:xfrm>
        </p:spPr>
        <p:txBody>
          <a:bodyPr>
            <a:normAutofit/>
          </a:bodyPr>
          <a:lstStyle/>
          <a:p>
            <a:pPr marL="0" indent="0" algn="l">
              <a:buNone/>
            </a:pPr>
            <a:r>
              <a:rPr lang="en-US" b="0" i="0" dirty="0">
                <a:solidFill>
                  <a:srgbClr val="1E1E1E"/>
                </a:solidFill>
                <a:effectLst/>
                <a:latin typeface="Segoe UI" panose="020B0502040204020203" pitchFamily="34" charset="0"/>
              </a:rPr>
              <a:t>We’re all familiar with creating a list of actions in Teams meetings but why are you doing this?  If it is to send to someone else then why not get Copilot to write the email for you.  It saves you time and improves the quality of your meeting follow up.</a:t>
            </a:r>
          </a:p>
          <a:p>
            <a:pPr algn="l"/>
            <a:endParaRPr lang="en-US" b="0" i="0" dirty="0">
              <a:solidFill>
                <a:srgbClr val="1E1E1E"/>
              </a:solidFill>
              <a:effectLst/>
              <a:latin typeface="Segoe UI" panose="020B0502040204020203" pitchFamily="34" charset="0"/>
            </a:endParaRPr>
          </a:p>
          <a:p>
            <a:pPr algn="l">
              <a:buFont typeface="Arial" panose="020B0604020202020204" pitchFamily="34" charset="0"/>
              <a:buChar char="•"/>
            </a:pPr>
            <a:r>
              <a:rPr lang="en-US" b="0" i="1" dirty="0">
                <a:solidFill>
                  <a:srgbClr val="1E1E1E"/>
                </a:solidFill>
                <a:effectLst/>
                <a:latin typeface="Segoe UI" panose="020B0502040204020203" pitchFamily="34" charset="0"/>
              </a:rPr>
              <a:t>Prompt 1:</a:t>
            </a:r>
            <a:r>
              <a:rPr lang="en-US" b="0" i="0" dirty="0">
                <a:solidFill>
                  <a:srgbClr val="1E1E1E"/>
                </a:solidFill>
                <a:effectLst/>
                <a:latin typeface="Segoe UI" panose="020B0502040204020203" pitchFamily="34" charset="0"/>
              </a:rPr>
              <a:t> </a:t>
            </a:r>
            <a:r>
              <a:rPr lang="en-GB" b="0" i="0" dirty="0">
                <a:solidFill>
                  <a:srgbClr val="0070C0"/>
                </a:solidFill>
                <a:effectLst/>
                <a:latin typeface="Consolas" panose="020B0609020204030204" pitchFamily="49" charset="0"/>
              </a:rPr>
              <a:t>Recap the </a:t>
            </a:r>
            <a:r>
              <a:rPr lang="en-GB" dirty="0">
                <a:solidFill>
                  <a:srgbClr val="B4009E"/>
                </a:solidFill>
                <a:latin typeface="Consolas" panose="020B0609020204030204" pitchFamily="49" charset="0"/>
              </a:rPr>
              <a:t>/Contoso and </a:t>
            </a:r>
            <a:r>
              <a:rPr lang="en-GB" dirty="0" err="1">
                <a:solidFill>
                  <a:srgbClr val="B4009E"/>
                </a:solidFill>
                <a:latin typeface="Consolas" panose="020B0609020204030204" pitchFamily="49" charset="0"/>
              </a:rPr>
              <a:t>Fabrikam</a:t>
            </a:r>
            <a:r>
              <a:rPr lang="en-GB" dirty="0">
                <a:solidFill>
                  <a:srgbClr val="B4009E"/>
                </a:solidFill>
                <a:latin typeface="Consolas" panose="020B0609020204030204" pitchFamily="49" charset="0"/>
              </a:rPr>
              <a:t> Sustainability </a:t>
            </a:r>
            <a:r>
              <a:rPr lang="en-GB" b="0" i="0" dirty="0">
                <a:solidFill>
                  <a:srgbClr val="B4009E"/>
                </a:solidFill>
                <a:effectLst/>
                <a:latin typeface="Consolas" panose="020B0609020204030204" pitchFamily="49" charset="0"/>
              </a:rPr>
              <a:t>meeting </a:t>
            </a:r>
            <a:r>
              <a:rPr lang="en-GB" b="0" i="0" dirty="0">
                <a:solidFill>
                  <a:srgbClr val="FF8C00"/>
                </a:solidFill>
                <a:effectLst/>
                <a:latin typeface="Consolas" panose="020B0609020204030204" pitchFamily="49" charset="0"/>
              </a:rPr>
              <a:t>creating a table for action items, owners and due dates</a:t>
            </a:r>
            <a:r>
              <a:rPr lang="en-GB" b="0" i="0" dirty="0">
                <a:solidFill>
                  <a:schemeClr val="accent1"/>
                </a:solidFill>
                <a:effectLst/>
                <a:latin typeface="Consolas" panose="020B0609020204030204" pitchFamily="49" charset="0"/>
              </a:rPr>
              <a:t>.</a:t>
            </a:r>
            <a:endParaRPr lang="en-US" b="0" i="0" dirty="0">
              <a:solidFill>
                <a:srgbClr val="1E1E1E"/>
              </a:solidFill>
              <a:effectLst/>
              <a:latin typeface="Segoe UI" panose="020B0502040204020203" pitchFamily="34" charset="0"/>
            </a:endParaRPr>
          </a:p>
          <a:p>
            <a:pPr algn="l">
              <a:buFont typeface="Arial" panose="020B0604020202020204" pitchFamily="34" charset="0"/>
              <a:buChar char="•"/>
            </a:pPr>
            <a:endParaRPr lang="en-US" b="0" i="1" dirty="0">
              <a:solidFill>
                <a:srgbClr val="1E1E1E"/>
              </a:solidFill>
              <a:effectLst/>
              <a:latin typeface="Segoe UI" panose="020B0502040204020203" pitchFamily="34" charset="0"/>
            </a:endParaRPr>
          </a:p>
          <a:p>
            <a:pPr algn="l">
              <a:buFont typeface="Arial" panose="020B0604020202020204" pitchFamily="34" charset="0"/>
              <a:buChar char="•"/>
            </a:pPr>
            <a:r>
              <a:rPr lang="en-US" b="0" i="1" dirty="0">
                <a:solidFill>
                  <a:srgbClr val="1E1E1E"/>
                </a:solidFill>
                <a:effectLst/>
                <a:latin typeface="Segoe UI" panose="020B0502040204020203" pitchFamily="34" charset="0"/>
              </a:rPr>
              <a:t>Prompt 2:</a:t>
            </a:r>
            <a:r>
              <a:rPr lang="en-US" b="0" i="0" dirty="0">
                <a:solidFill>
                  <a:srgbClr val="1E1E1E"/>
                </a:solidFill>
                <a:effectLst/>
                <a:latin typeface="Segoe UI" panose="020B0502040204020203" pitchFamily="34" charset="0"/>
              </a:rPr>
              <a:t> </a:t>
            </a:r>
            <a:r>
              <a:rPr lang="en-GB" dirty="0">
                <a:solidFill>
                  <a:srgbClr val="0070C0"/>
                </a:solidFill>
                <a:latin typeface="Consolas" panose="020B0609020204030204" pitchFamily="49" charset="0"/>
              </a:rPr>
              <a:t>Write a follow up email </a:t>
            </a:r>
            <a:r>
              <a:rPr lang="en-GB" dirty="0">
                <a:solidFill>
                  <a:srgbClr val="00B294"/>
                </a:solidFill>
                <a:latin typeface="Consolas" panose="020B0609020204030204" pitchFamily="49" charset="0"/>
              </a:rPr>
              <a:t>to the attendees of </a:t>
            </a:r>
            <a:r>
              <a:rPr lang="en-GB" dirty="0">
                <a:solidFill>
                  <a:srgbClr val="B4009E"/>
                </a:solidFill>
                <a:latin typeface="Consolas" panose="020B0609020204030204" pitchFamily="49" charset="0"/>
              </a:rPr>
              <a:t>the /Contoso and </a:t>
            </a:r>
            <a:r>
              <a:rPr lang="en-GB" dirty="0" err="1">
                <a:solidFill>
                  <a:srgbClr val="B4009E"/>
                </a:solidFill>
                <a:latin typeface="Consolas" panose="020B0609020204030204" pitchFamily="49" charset="0"/>
              </a:rPr>
              <a:t>Fabrikam</a:t>
            </a:r>
            <a:r>
              <a:rPr lang="en-GB" dirty="0">
                <a:solidFill>
                  <a:srgbClr val="B4009E"/>
                </a:solidFill>
                <a:latin typeface="Consolas" panose="020B0609020204030204" pitchFamily="49" charset="0"/>
              </a:rPr>
              <a:t> Sustainability </a:t>
            </a:r>
            <a:r>
              <a:rPr lang="en-GB" b="0" i="0" dirty="0">
                <a:solidFill>
                  <a:srgbClr val="B4009E"/>
                </a:solidFill>
                <a:effectLst/>
                <a:latin typeface="Consolas" panose="020B0609020204030204" pitchFamily="49" charset="0"/>
              </a:rPr>
              <a:t>meeting</a:t>
            </a:r>
            <a:r>
              <a:rPr lang="en-GB" dirty="0">
                <a:solidFill>
                  <a:schemeClr val="accent1"/>
                </a:solidFill>
                <a:latin typeface="Consolas" panose="020B0609020204030204" pitchFamily="49" charset="0"/>
              </a:rPr>
              <a:t> </a:t>
            </a:r>
            <a:r>
              <a:rPr lang="en-GB" dirty="0">
                <a:solidFill>
                  <a:srgbClr val="FF8C00"/>
                </a:solidFill>
                <a:latin typeface="Consolas" panose="020B0609020204030204" pitchFamily="49" charset="0"/>
              </a:rPr>
              <a:t>with a table showing decisions made, another showing actions and owners and lastly a list of considerations for the next meeting</a:t>
            </a:r>
            <a:endParaRPr lang="en-US" dirty="0">
              <a:solidFill>
                <a:srgbClr val="FF8C00"/>
              </a:solidFill>
              <a:latin typeface="Consolas" panose="020B0609020204030204" pitchFamily="49" charset="0"/>
            </a:endParaRPr>
          </a:p>
          <a:p>
            <a:pPr lvl="4"/>
            <a:endParaRPr lang="en-US" dirty="0">
              <a:solidFill>
                <a:srgbClr val="1A1A1A"/>
              </a:solidFill>
            </a:endParaRPr>
          </a:p>
        </p:txBody>
      </p:sp>
      <p:sp>
        <p:nvSpPr>
          <p:cNvPr id="4" name="Rounded Rectangle 25">
            <a:extLst>
              <a:ext uri="{FF2B5EF4-FFF2-40B4-BE49-F238E27FC236}">
                <a16:creationId xmlns:a16="http://schemas.microsoft.com/office/drawing/2014/main" id="{B4749DD5-3D10-EA9C-9B0D-D3B4A13EDE4C}"/>
              </a:ext>
            </a:extLst>
          </p:cNvPr>
          <p:cNvSpPr/>
          <p:nvPr/>
        </p:nvSpPr>
        <p:spPr bwMode="auto">
          <a:xfrm>
            <a:off x="5998504" y="6246226"/>
            <a:ext cx="1297994" cy="294924"/>
          </a:xfrm>
          <a:prstGeom prst="roundRect">
            <a:avLst>
              <a:gd name="adj" fmla="val 50000"/>
            </a:avLst>
          </a:prstGeom>
          <a:solidFill>
            <a:schemeClr val="bg1"/>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0078D3"/>
                </a:solidFill>
                <a:latin typeface="Segoe UI Semibold" panose="020B0502040204020203" pitchFamily="34" charset="0"/>
                <a:cs typeface="Segoe UI Semibold" panose="020B0502040204020203" pitchFamily="34" charset="0"/>
              </a:rPr>
              <a:t>Goal</a:t>
            </a:r>
          </a:p>
        </p:txBody>
      </p:sp>
      <p:sp>
        <p:nvSpPr>
          <p:cNvPr id="5" name="Rounded Rectangle 26">
            <a:extLst>
              <a:ext uri="{FF2B5EF4-FFF2-40B4-BE49-F238E27FC236}">
                <a16:creationId xmlns:a16="http://schemas.microsoft.com/office/drawing/2014/main" id="{D8E00F20-8220-05AD-CB87-988AEF3B524D}"/>
              </a:ext>
            </a:extLst>
          </p:cNvPr>
          <p:cNvSpPr/>
          <p:nvPr/>
        </p:nvSpPr>
        <p:spPr bwMode="auto">
          <a:xfrm>
            <a:off x="7577096" y="6246226"/>
            <a:ext cx="1297876" cy="294924"/>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005C47"/>
                </a:solidFill>
                <a:latin typeface="Segoe UI Semibold" panose="020B0502040204020203" pitchFamily="34" charset="0"/>
                <a:cs typeface="Segoe UI Semibold" panose="020B0502040204020203" pitchFamily="34" charset="0"/>
              </a:rPr>
              <a:t>Context</a:t>
            </a:r>
          </a:p>
        </p:txBody>
      </p:sp>
      <p:sp>
        <p:nvSpPr>
          <p:cNvPr id="7" name="Rounded Rectangle 37">
            <a:extLst>
              <a:ext uri="{FF2B5EF4-FFF2-40B4-BE49-F238E27FC236}">
                <a16:creationId xmlns:a16="http://schemas.microsoft.com/office/drawing/2014/main" id="{CA3E8E16-215B-6256-182A-E908E0EDF50E}"/>
              </a:ext>
            </a:extLst>
          </p:cNvPr>
          <p:cNvSpPr/>
          <p:nvPr/>
        </p:nvSpPr>
        <p:spPr bwMode="auto">
          <a:xfrm>
            <a:off x="9155570" y="6257026"/>
            <a:ext cx="1297876" cy="294924"/>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C03BC4"/>
                </a:solidFill>
                <a:latin typeface="Segoe UI Semibold" panose="020B0502040204020203" pitchFamily="34" charset="0"/>
                <a:cs typeface="Segoe UI Semibold" panose="020B0502040204020203" pitchFamily="34" charset="0"/>
              </a:rPr>
              <a:t>Source</a:t>
            </a:r>
          </a:p>
        </p:txBody>
      </p:sp>
      <p:sp>
        <p:nvSpPr>
          <p:cNvPr id="6" name="Rounded Rectangle 34">
            <a:extLst>
              <a:ext uri="{FF2B5EF4-FFF2-40B4-BE49-F238E27FC236}">
                <a16:creationId xmlns:a16="http://schemas.microsoft.com/office/drawing/2014/main" id="{DBF63177-CE5B-6F25-D20A-FB1A5F3B1EB2}"/>
              </a:ext>
            </a:extLst>
          </p:cNvPr>
          <p:cNvSpPr/>
          <p:nvPr/>
        </p:nvSpPr>
        <p:spPr bwMode="auto">
          <a:xfrm>
            <a:off x="10734044" y="6257026"/>
            <a:ext cx="1297876" cy="294924"/>
          </a:xfrm>
          <a:prstGeom prst="roundRect">
            <a:avLst>
              <a:gd name="adj" fmla="val 50000"/>
            </a:avLst>
          </a:prstGeom>
          <a:solidFill>
            <a:schemeClr val="bg1"/>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912F00"/>
                </a:solidFill>
                <a:latin typeface="Segoe UI Semibold" panose="020B0502040204020203" pitchFamily="34" charset="0"/>
                <a:cs typeface="Segoe UI Semibold" panose="020B0502040204020203" pitchFamily="34" charset="0"/>
              </a:rPr>
              <a:t>Expectations</a:t>
            </a:r>
          </a:p>
        </p:txBody>
      </p:sp>
    </p:spTree>
    <p:extLst>
      <p:ext uri="{BB962C8B-B14F-4D97-AF65-F5344CB8AC3E}">
        <p14:creationId xmlns:p14="http://schemas.microsoft.com/office/powerpoint/2010/main" val="214377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hat promptathon demo 2">
            <a:hlinkClick r:id="" action="ppaction://media"/>
            <a:extLst>
              <a:ext uri="{FF2B5EF4-FFF2-40B4-BE49-F238E27FC236}">
                <a16:creationId xmlns:a16="http://schemas.microsoft.com/office/drawing/2014/main" id="{C81D72D0-8363-7D7B-BC12-BD1B2FC4A46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45300"/>
          </a:xfrm>
          <a:prstGeom prst="rect">
            <a:avLst/>
          </a:prstGeom>
        </p:spPr>
      </p:pic>
    </p:spTree>
    <p:extLst>
      <p:ext uri="{BB962C8B-B14F-4D97-AF65-F5344CB8AC3E}">
        <p14:creationId xmlns:p14="http://schemas.microsoft.com/office/powerpoint/2010/main" val="382377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0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pc="-38">
                <a:gradFill flip="none">
                  <a:gsLst>
                    <a:gs pos="0">
                      <a:srgbClr val="3E76D4"/>
                    </a:gs>
                    <a:gs pos="50000">
                      <a:srgbClr val="8661C5"/>
                    </a:gs>
                    <a:gs pos="100000">
                      <a:srgbClr val="C73ECC"/>
                    </a:gs>
                  </a:gsLst>
                  <a:lin ang="2700000" scaled="1"/>
                  <a:tileRect/>
                </a:gradFill>
                <a:latin typeface="Segoe Sans Display Semibold"/>
                <a:cs typeface="Segoe Sans Display Semibold"/>
              </a:rPr>
              <a:t>Practice - Provide Specific Instructions</a:t>
            </a:r>
          </a:p>
        </p:txBody>
      </p:sp>
      <p:sp>
        <p:nvSpPr>
          <p:cNvPr id="3" name="Text Placeholder 2"/>
          <p:cNvSpPr>
            <a:spLocks noGrp="1"/>
          </p:cNvSpPr>
          <p:nvPr>
            <p:ph type="body" sz="quarter" idx="4294967295"/>
          </p:nvPr>
        </p:nvSpPr>
        <p:spPr>
          <a:xfrm>
            <a:off x="575094" y="1200150"/>
            <a:ext cx="10443744" cy="5986254"/>
          </a:xfrm>
        </p:spPr>
        <p:txBody>
          <a:bodyPr vert="horz" wrap="square" lIns="0" tIns="0" rIns="0" bIns="0" rtlCol="0" anchor="t">
            <a:spAutoFit/>
          </a:bodyPr>
          <a:lstStyle/>
          <a:p>
            <a:pPr marL="60325" indent="0">
              <a:buNone/>
            </a:pPr>
            <a:r>
              <a:rPr lang="en-US" sz="2800" b="0" i="0" dirty="0">
                <a:solidFill>
                  <a:srgbClr val="1E1E1E"/>
                </a:solidFill>
                <a:effectLst/>
                <a:latin typeface="Segoe UI"/>
                <a:cs typeface="Segoe UI Semilight"/>
              </a:rPr>
              <a:t>Copilot is built to take action, so </a:t>
            </a:r>
            <a:r>
              <a:rPr lang="en-US" sz="2800" i="0" dirty="0">
                <a:solidFill>
                  <a:srgbClr val="1E1E1E"/>
                </a:solidFill>
                <a:effectLst/>
                <a:latin typeface="Segoe UI"/>
                <a:cs typeface="Segoe UI Semilight"/>
              </a:rPr>
              <a:t>telling Copilot what</a:t>
            </a:r>
            <a:r>
              <a:rPr lang="en-US" sz="2800" b="1" i="0" dirty="0">
                <a:solidFill>
                  <a:srgbClr val="1E1E1E"/>
                </a:solidFill>
                <a:effectLst/>
                <a:latin typeface="Segoe UI"/>
                <a:cs typeface="Segoe UI Semilight"/>
              </a:rPr>
              <a:t> “to do”</a:t>
            </a:r>
            <a:r>
              <a:rPr lang="en-US" sz="2800" b="0" i="0" dirty="0">
                <a:solidFill>
                  <a:srgbClr val="1E1E1E"/>
                </a:solidFill>
                <a:effectLst/>
                <a:latin typeface="Segoe UI"/>
                <a:cs typeface="Segoe UI Semilight"/>
              </a:rPr>
              <a:t> or</a:t>
            </a:r>
            <a:r>
              <a:rPr lang="en-US" sz="2800" dirty="0">
                <a:solidFill>
                  <a:srgbClr val="1E1E1E"/>
                </a:solidFill>
                <a:latin typeface="Segoe UI"/>
                <a:cs typeface="Segoe UI Semilight"/>
              </a:rPr>
              <a:t> what</a:t>
            </a:r>
            <a:r>
              <a:rPr lang="en-US" sz="2800" b="0" i="0" dirty="0">
                <a:solidFill>
                  <a:srgbClr val="1E1E1E"/>
                </a:solidFill>
                <a:effectLst/>
                <a:latin typeface="Segoe UI"/>
                <a:cs typeface="Segoe UI Semilight"/>
              </a:rPr>
              <a:t> </a:t>
            </a:r>
            <a:r>
              <a:rPr lang="en-US" sz="2800" b="1" i="0" dirty="0">
                <a:solidFill>
                  <a:srgbClr val="1E1E1E"/>
                </a:solidFill>
                <a:effectLst/>
                <a:latin typeface="Segoe UI"/>
                <a:cs typeface="Segoe UI Semilight"/>
              </a:rPr>
              <a:t>“not to do</a:t>
            </a:r>
            <a:r>
              <a:rPr lang="en-US" sz="2800" b="1" dirty="0">
                <a:solidFill>
                  <a:srgbClr val="1E1E1E"/>
                </a:solidFill>
                <a:latin typeface="Segoe UI"/>
                <a:cs typeface="Segoe UI Semilight"/>
              </a:rPr>
              <a:t>”</a:t>
            </a:r>
            <a:r>
              <a:rPr lang="en-US" sz="2800" dirty="0">
                <a:solidFill>
                  <a:srgbClr val="1E1E1E"/>
                </a:solidFill>
                <a:latin typeface="Segoe UI"/>
                <a:cs typeface="Segoe UI Semilight"/>
              </a:rPr>
              <a:t> can be very effective.</a:t>
            </a:r>
          </a:p>
          <a:p>
            <a:pPr marL="60325" indent="0">
              <a:buNone/>
            </a:pPr>
            <a:endParaRPr lang="en-US" sz="3000" b="1" dirty="0">
              <a:solidFill>
                <a:srgbClr val="1E1E1E"/>
              </a:solidFill>
              <a:cs typeface="Segoe UI Semilight"/>
            </a:endParaRPr>
          </a:p>
          <a:p>
            <a:pPr>
              <a:buFont typeface="Wingdings"/>
              <a:buChar char=""/>
            </a:pPr>
            <a:r>
              <a:rPr lang="en-US" sz="1800" i="1" dirty="0">
                <a:solidFill>
                  <a:srgbClr val="1E1E1E"/>
                </a:solidFill>
                <a:cs typeface="Segoe UI"/>
              </a:rPr>
              <a:t>Prompt 1:</a:t>
            </a:r>
            <a:r>
              <a:rPr lang="en-US" sz="1800" dirty="0">
                <a:solidFill>
                  <a:srgbClr val="0070C0"/>
                </a:solidFill>
                <a:cs typeface="Segoe UI"/>
              </a:rPr>
              <a:t> </a:t>
            </a:r>
            <a:r>
              <a:rPr lang="en-US" sz="1800" dirty="0">
                <a:solidFill>
                  <a:srgbClr val="4280C2"/>
                </a:solidFill>
                <a:latin typeface="Consolas"/>
                <a:ea typeface="+mn-lt"/>
                <a:cs typeface="Segoe UI Semilight"/>
              </a:rPr>
              <a:t>Write an overview</a:t>
            </a:r>
            <a:r>
              <a:rPr lang="en-US" sz="1800" dirty="0">
                <a:solidFill>
                  <a:srgbClr val="1E1E1E"/>
                </a:solidFill>
                <a:latin typeface="Consolas"/>
                <a:ea typeface="+mn-lt"/>
                <a:cs typeface="Segoe UI Semilight"/>
              </a:rPr>
              <a:t> </a:t>
            </a:r>
            <a:r>
              <a:rPr lang="en-US" sz="1800" dirty="0">
                <a:solidFill>
                  <a:srgbClr val="1E1E1E"/>
                </a:solidFill>
                <a:latin typeface="Consolas"/>
                <a:cs typeface="Segoe UI Semilight"/>
              </a:rPr>
              <a:t>of </a:t>
            </a:r>
            <a:r>
              <a:rPr lang="en-US" sz="1800" dirty="0">
                <a:solidFill>
                  <a:srgbClr val="00B294"/>
                </a:solidFill>
                <a:latin typeface="Consolas"/>
                <a:cs typeface="Segoe UI Semilight"/>
              </a:rPr>
              <a:t>how Microsoft 365 Copilot can help improve productivity in enterprises</a:t>
            </a:r>
            <a:r>
              <a:rPr lang="en-US" sz="1800" dirty="0">
                <a:solidFill>
                  <a:srgbClr val="1E1E1E"/>
                </a:solidFill>
                <a:latin typeface="Consolas"/>
                <a:cs typeface="Segoe UI Semilight"/>
              </a:rPr>
              <a:t>. </a:t>
            </a:r>
            <a:r>
              <a:rPr lang="en-US" sz="1800" b="1" dirty="0">
                <a:solidFill>
                  <a:srgbClr val="FF8C00"/>
                </a:solidFill>
                <a:latin typeface="Consolas"/>
                <a:cs typeface="Segoe UI Semilight"/>
              </a:rPr>
              <a:t>Generate 3 bullet points</a:t>
            </a:r>
            <a:r>
              <a:rPr lang="en-US" sz="1800" dirty="0">
                <a:solidFill>
                  <a:srgbClr val="1E1E1E"/>
                </a:solidFill>
                <a:latin typeface="Consolas"/>
                <a:cs typeface="Segoe UI Semilight"/>
              </a:rPr>
              <a:t>.</a:t>
            </a:r>
          </a:p>
          <a:p>
            <a:pPr>
              <a:buFont typeface="Wingdings"/>
              <a:buChar char=""/>
            </a:pPr>
            <a:endParaRPr lang="en-US" sz="1800" dirty="0">
              <a:solidFill>
                <a:srgbClr val="1E1E1E"/>
              </a:solidFill>
              <a:latin typeface="Consolas"/>
              <a:cs typeface="Segoe UI Semilight"/>
            </a:endParaRPr>
          </a:p>
          <a:p>
            <a:r>
              <a:rPr lang="en-US" sz="1800" i="1" dirty="0">
                <a:solidFill>
                  <a:srgbClr val="1E1E1E"/>
                </a:solidFill>
                <a:cs typeface="Segoe UI"/>
              </a:rPr>
              <a:t>Prompt 2:</a:t>
            </a:r>
            <a:r>
              <a:rPr lang="en-US" sz="1800" dirty="0">
                <a:solidFill>
                  <a:srgbClr val="1E1E1E"/>
                </a:solidFill>
                <a:cs typeface="Segoe UI"/>
              </a:rPr>
              <a:t> </a:t>
            </a:r>
            <a:r>
              <a:rPr lang="en-US" sz="1800" dirty="0">
                <a:solidFill>
                  <a:srgbClr val="4280C2"/>
                </a:solidFill>
                <a:latin typeface="Consolas"/>
                <a:cs typeface="Segoe UI Semilight"/>
              </a:rPr>
              <a:t>Summarize the latest Microsoft AI announcements</a:t>
            </a:r>
            <a:r>
              <a:rPr lang="en-US" sz="1800" dirty="0">
                <a:solidFill>
                  <a:srgbClr val="1E1E1E"/>
                </a:solidFill>
                <a:latin typeface="Consolas"/>
                <a:cs typeface="Segoe UI Semilight"/>
              </a:rPr>
              <a:t> for </a:t>
            </a:r>
            <a:r>
              <a:rPr lang="en-US" sz="1800" dirty="0">
                <a:solidFill>
                  <a:srgbClr val="00B294"/>
                </a:solidFill>
                <a:latin typeface="Consolas"/>
                <a:cs typeface="Segoe UI Semilight"/>
              </a:rPr>
              <a:t>a speech at a conference</a:t>
            </a:r>
            <a:r>
              <a:rPr lang="en-US" sz="1800" dirty="0">
                <a:solidFill>
                  <a:srgbClr val="1E1E1E"/>
                </a:solidFill>
                <a:latin typeface="Consolas"/>
                <a:cs typeface="Segoe UI Semilight"/>
              </a:rPr>
              <a:t>. </a:t>
            </a:r>
            <a:r>
              <a:rPr lang="en-US" sz="1800" b="1" dirty="0">
                <a:solidFill>
                  <a:srgbClr val="FF8C00"/>
                </a:solidFill>
                <a:latin typeface="Consolas"/>
                <a:cs typeface="Segoe UI Semilight"/>
              </a:rPr>
              <a:t>Use these websites - </a:t>
            </a:r>
            <a:r>
              <a:rPr lang="en-US" u="sng" dirty="0">
                <a:hlinkClick r:id="rId3"/>
              </a:rPr>
              <a:t>https://techcommunity.microsoft.com/blog/Microsoft365CopilotBlog/what%E2%80%99s-new-in-microsoft-365-copilot--february-2026/4496489</a:t>
            </a:r>
            <a:endParaRPr lang="en-US" dirty="0"/>
          </a:p>
          <a:p>
            <a:r>
              <a:rPr lang="en-US" u="sng" dirty="0">
                <a:hlinkClick r:id="rId4"/>
              </a:rPr>
              <a:t>https://techcommunity.microsoft.com/blog/microsoft365copilotblog/what%E2%80%99s-new-in-microsoft-365-copilot--january-2026/4488916</a:t>
            </a:r>
            <a:r>
              <a:rPr lang="en-US" sz="1800" b="1" dirty="0">
                <a:solidFill>
                  <a:schemeClr val="tx1"/>
                </a:solidFill>
                <a:latin typeface="Consolas"/>
                <a:cs typeface="Segoe UI Semilight"/>
              </a:rPr>
              <a:t>. </a:t>
            </a:r>
            <a:endParaRPr lang="en-US" sz="1800" dirty="0">
              <a:solidFill>
                <a:schemeClr val="tx1"/>
              </a:solidFill>
              <a:latin typeface="Consolas"/>
              <a:cs typeface="Segoe UI Semilight"/>
            </a:endParaRPr>
          </a:p>
          <a:p>
            <a:pPr>
              <a:buFont typeface="Wingdings"/>
              <a:buChar char=""/>
            </a:pPr>
            <a:endParaRPr lang="en-US" sz="1800" dirty="0">
              <a:solidFill>
                <a:srgbClr val="1E1E1E"/>
              </a:solidFill>
              <a:latin typeface="Consolas"/>
              <a:cs typeface="Segoe UI Semilight"/>
            </a:endParaRPr>
          </a:p>
          <a:p>
            <a:pPr>
              <a:buFont typeface="Wingdings"/>
              <a:buChar char=""/>
            </a:pPr>
            <a:endParaRPr lang="en-US" sz="1800" dirty="0">
              <a:solidFill>
                <a:srgbClr val="B4009E"/>
              </a:solidFill>
              <a:latin typeface="Consolas"/>
            </a:endParaRPr>
          </a:p>
        </p:txBody>
      </p:sp>
      <p:sp>
        <p:nvSpPr>
          <p:cNvPr id="4" name="Rounded Rectangle 25">
            <a:extLst>
              <a:ext uri="{FF2B5EF4-FFF2-40B4-BE49-F238E27FC236}">
                <a16:creationId xmlns:a16="http://schemas.microsoft.com/office/drawing/2014/main" id="{B4749DD5-3D10-EA9C-9B0D-D3B4A13EDE4C}"/>
              </a:ext>
            </a:extLst>
          </p:cNvPr>
          <p:cNvSpPr/>
          <p:nvPr/>
        </p:nvSpPr>
        <p:spPr bwMode="auto">
          <a:xfrm>
            <a:off x="5998504" y="6260604"/>
            <a:ext cx="1297994" cy="294924"/>
          </a:xfrm>
          <a:prstGeom prst="roundRect">
            <a:avLst>
              <a:gd name="adj" fmla="val 50000"/>
            </a:avLst>
          </a:prstGeom>
          <a:solidFill>
            <a:schemeClr val="bg1"/>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0078D3"/>
                </a:solidFill>
                <a:latin typeface="Segoe UI Semibold" panose="020B0502040204020203" pitchFamily="34" charset="0"/>
                <a:cs typeface="Segoe UI Semibold" panose="020B0502040204020203" pitchFamily="34" charset="0"/>
              </a:rPr>
              <a:t>Goal</a:t>
            </a:r>
          </a:p>
        </p:txBody>
      </p:sp>
      <p:sp>
        <p:nvSpPr>
          <p:cNvPr id="5" name="Rounded Rectangle 26">
            <a:extLst>
              <a:ext uri="{FF2B5EF4-FFF2-40B4-BE49-F238E27FC236}">
                <a16:creationId xmlns:a16="http://schemas.microsoft.com/office/drawing/2014/main" id="{D8E00F20-8220-05AD-CB87-988AEF3B524D}"/>
              </a:ext>
            </a:extLst>
          </p:cNvPr>
          <p:cNvSpPr/>
          <p:nvPr/>
        </p:nvSpPr>
        <p:spPr bwMode="auto">
          <a:xfrm>
            <a:off x="7577096" y="6260604"/>
            <a:ext cx="1297876" cy="294924"/>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005C47"/>
                </a:solidFill>
                <a:latin typeface="Segoe UI Semibold" panose="020B0502040204020203" pitchFamily="34" charset="0"/>
                <a:cs typeface="Segoe UI Semibold" panose="020B0502040204020203" pitchFamily="34" charset="0"/>
              </a:rPr>
              <a:t>Context</a:t>
            </a:r>
          </a:p>
        </p:txBody>
      </p:sp>
      <p:sp>
        <p:nvSpPr>
          <p:cNvPr id="7" name="Rounded Rectangle 37">
            <a:extLst>
              <a:ext uri="{FF2B5EF4-FFF2-40B4-BE49-F238E27FC236}">
                <a16:creationId xmlns:a16="http://schemas.microsoft.com/office/drawing/2014/main" id="{CA3E8E16-215B-6256-182A-E908E0EDF50E}"/>
              </a:ext>
            </a:extLst>
          </p:cNvPr>
          <p:cNvSpPr/>
          <p:nvPr/>
        </p:nvSpPr>
        <p:spPr bwMode="auto">
          <a:xfrm>
            <a:off x="9155570" y="6271404"/>
            <a:ext cx="1297876" cy="294924"/>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C03BC4"/>
                </a:solidFill>
                <a:latin typeface="Segoe UI Semibold" panose="020B0502040204020203" pitchFamily="34" charset="0"/>
                <a:cs typeface="Segoe UI Semibold" panose="020B0502040204020203" pitchFamily="34" charset="0"/>
              </a:rPr>
              <a:t>Source</a:t>
            </a:r>
          </a:p>
        </p:txBody>
      </p:sp>
      <p:sp>
        <p:nvSpPr>
          <p:cNvPr id="6" name="Rounded Rectangle 34">
            <a:extLst>
              <a:ext uri="{FF2B5EF4-FFF2-40B4-BE49-F238E27FC236}">
                <a16:creationId xmlns:a16="http://schemas.microsoft.com/office/drawing/2014/main" id="{DBF63177-CE5B-6F25-D20A-FB1A5F3B1EB2}"/>
              </a:ext>
            </a:extLst>
          </p:cNvPr>
          <p:cNvSpPr/>
          <p:nvPr/>
        </p:nvSpPr>
        <p:spPr bwMode="auto">
          <a:xfrm>
            <a:off x="10734044" y="6271404"/>
            <a:ext cx="1297876" cy="294924"/>
          </a:xfrm>
          <a:prstGeom prst="roundRect">
            <a:avLst>
              <a:gd name="adj" fmla="val 50000"/>
            </a:avLst>
          </a:prstGeom>
          <a:solidFill>
            <a:schemeClr val="bg1"/>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200" b="1">
                <a:solidFill>
                  <a:srgbClr val="912F00"/>
                </a:solidFill>
                <a:latin typeface="Segoe UI Semibold" panose="020B0502040204020203" pitchFamily="34" charset="0"/>
                <a:cs typeface="Segoe UI Semibold" panose="020B0502040204020203" pitchFamily="34" charset="0"/>
              </a:rPr>
              <a:t>Expectations</a:t>
            </a:r>
          </a:p>
        </p:txBody>
      </p:sp>
    </p:spTree>
    <p:extLst>
      <p:ext uri="{BB962C8B-B14F-4D97-AF65-F5344CB8AC3E}">
        <p14:creationId xmlns:p14="http://schemas.microsoft.com/office/powerpoint/2010/main" val="297688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E264C9B-4742-A161-4C23-8CF07088BB8F}"/>
              </a:ext>
            </a:extLst>
          </p:cNvPr>
          <p:cNvSpPr>
            <a:spLocks noGrp="1"/>
          </p:cNvSpPr>
          <p:nvPr>
            <p:ph type="sldNum" sz="quarter" idx="4"/>
          </p:nvPr>
        </p:nvSpPr>
        <p:spPr/>
        <p:txBody>
          <a:bodyPr/>
          <a:lstStyle/>
          <a:p>
            <a:fld id="{8F93FC27-A1D1-4A1D-8E2D-C92B07A03756}" type="slidenum">
              <a:rPr lang="en-US" smtClean="0"/>
              <a:pPr/>
              <a:t>19</a:t>
            </a:fld>
            <a:endParaRPr lang="en-US"/>
          </a:p>
        </p:txBody>
      </p:sp>
      <p:pic>
        <p:nvPicPr>
          <p:cNvPr id="5" name="Chat promptathon demo 3">
            <a:hlinkClick r:id="" action="ppaction://media"/>
            <a:extLst>
              <a:ext uri="{FF2B5EF4-FFF2-40B4-BE49-F238E27FC236}">
                <a16:creationId xmlns:a16="http://schemas.microsoft.com/office/drawing/2014/main" id="{1D42BB38-8D38-899B-A269-DFB631DF591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700"/>
            <a:ext cx="12192000" cy="6845300"/>
          </a:xfrm>
          <a:prstGeom prst="rect">
            <a:avLst/>
          </a:prstGeom>
        </p:spPr>
      </p:pic>
    </p:spTree>
    <p:extLst>
      <p:ext uri="{BB962C8B-B14F-4D97-AF65-F5344CB8AC3E}">
        <p14:creationId xmlns:p14="http://schemas.microsoft.com/office/powerpoint/2010/main" val="3710734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6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EE7F46-786B-66DE-4043-C48D4ACAEDC8}"/>
              </a:ext>
            </a:extLst>
          </p:cNvPr>
          <p:cNvSpPr>
            <a:spLocks noGrp="1"/>
          </p:cNvSpPr>
          <p:nvPr>
            <p:ph type="title"/>
          </p:nvPr>
        </p:nvSpPr>
        <p:spPr>
          <a:xfrm>
            <a:off x="573886" y="886659"/>
            <a:ext cx="6932513" cy="2646878"/>
          </a:xfrm>
        </p:spPr>
        <p:txBody>
          <a:bodyPr/>
          <a:lstStyle/>
          <a:p>
            <a:pPr>
              <a:spcAft>
                <a:spcPct val="0"/>
              </a:spcAft>
            </a:pPr>
            <a:r>
              <a:rPr lang="en-US" sz="4400">
                <a:latin typeface="Segoe Sans Display Semibold"/>
                <a:cs typeface="Segoe Sans Display Semibold"/>
              </a:rPr>
              <a:t>Copilot Prompt-a-thon</a:t>
            </a:r>
          </a:p>
          <a:p>
            <a:pPr>
              <a:spcAft>
                <a:spcPct val="0"/>
              </a:spcAft>
            </a:pPr>
            <a:r>
              <a:rPr lang="en-US" sz="4400">
                <a:latin typeface="Segoe Sans Display Semibold"/>
                <a:cs typeface="Segoe Sans Display Semibold"/>
              </a:rPr>
              <a:t>Prompt Masterclass</a:t>
            </a:r>
          </a:p>
          <a:p>
            <a:endParaRPr lang="en-US">
              <a:latin typeface="Segoe UI Semibold"/>
              <a:cs typeface="Segoe UI Semibold"/>
            </a:endParaRPr>
          </a:p>
        </p:txBody>
      </p:sp>
    </p:spTree>
    <p:extLst>
      <p:ext uri="{BB962C8B-B14F-4D97-AF65-F5344CB8AC3E}">
        <p14:creationId xmlns:p14="http://schemas.microsoft.com/office/powerpoint/2010/main" val="1762790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D36D1E2-323E-BD8D-932C-B577B669C7E4}"/>
              </a:ext>
              <a:ext uri="{C183D7F6-B498-43B3-948B-1728B52AA6E4}">
                <adec:decorative xmlns:adec="http://schemas.microsoft.com/office/drawing/2017/decorative" val="1"/>
              </a:ext>
            </a:extLst>
          </p:cNvPr>
          <p:cNvSpPr/>
          <p:nvPr/>
        </p:nvSpPr>
        <p:spPr bwMode="auto">
          <a:xfrm>
            <a:off x="1962099" y="749841"/>
            <a:ext cx="8535455" cy="5467203"/>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1" name="Title 20">
            <a:extLst>
              <a:ext uri="{FF2B5EF4-FFF2-40B4-BE49-F238E27FC236}">
                <a16:creationId xmlns:a16="http://schemas.microsoft.com/office/drawing/2014/main" id="{E7788FB4-54ED-FD6D-2B59-D4F29C00192B}"/>
              </a:ext>
            </a:extLst>
          </p:cNvPr>
          <p:cNvSpPr txBox="1">
            <a:spLocks noGrp="1"/>
          </p:cNvSpPr>
          <p:nvPr>
            <p:ph type="title" idx="4294967295"/>
          </p:nvPr>
        </p:nvSpPr>
        <p:spPr>
          <a:xfrm>
            <a:off x="2185358" y="4146461"/>
            <a:ext cx="7823200" cy="64611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3600" spc="-100">
                <a:solidFill>
                  <a:srgbClr val="8661C5"/>
                </a:solidFill>
                <a:latin typeface="Segoe Sans Display Semibold" pitchFamily="2" charset="0"/>
                <a:ea typeface="+mj-lt"/>
                <a:cs typeface="Segoe Sans Display Semibold" pitchFamily="2" charset="0"/>
              </a:rPr>
              <a:t>Keep it conversational</a:t>
            </a:r>
            <a:endParaRPr lang="en-US" sz="3600" spc="-100">
              <a:solidFill>
                <a:srgbClr val="8661C5"/>
              </a:solidFill>
              <a:latin typeface="Segoe Sans Display Semibold" pitchFamily="2" charset="0"/>
              <a:ea typeface="+mn-ea"/>
              <a:cs typeface="Segoe Sans Display Semibold" pitchFamily="2" charset="0"/>
            </a:endParaRPr>
          </a:p>
        </p:txBody>
      </p:sp>
      <p:pic>
        <p:nvPicPr>
          <p:cNvPr id="4" name="Graphic 3" descr="Copilot logo">
            <a:extLst>
              <a:ext uri="{FF2B5EF4-FFF2-40B4-BE49-F238E27FC236}">
                <a16:creationId xmlns:a16="http://schemas.microsoft.com/office/drawing/2014/main" id="{27764F8F-91B2-C997-3B97-A4D33E05C4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0351" y="1601821"/>
            <a:ext cx="1878934" cy="1878934"/>
          </a:xfrm>
          <a:prstGeom prst="rect">
            <a:avLst/>
          </a:prstGeom>
        </p:spPr>
      </p:pic>
    </p:spTree>
    <p:extLst>
      <p:ext uri="{BB962C8B-B14F-4D97-AF65-F5344CB8AC3E}">
        <p14:creationId xmlns:p14="http://schemas.microsoft.com/office/powerpoint/2010/main" val="1787249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105CFF1-5B7A-BACC-AA9D-6B3678D0BCA7}"/>
              </a:ext>
            </a:extLst>
          </p:cNvPr>
          <p:cNvSpPr>
            <a:spLocks noGrp="1"/>
          </p:cNvSpPr>
          <p:nvPr>
            <p:ph type="title"/>
          </p:nvPr>
        </p:nvSpPr>
        <p:spPr/>
        <p:txBody>
          <a:bodyPr>
            <a:normAutofit/>
          </a:bodyPr>
          <a:lstStyle/>
          <a:p>
            <a:r>
              <a:rPr lang="en-US"/>
              <a:t>The art and science of prompting – Keep it conversational</a:t>
            </a:r>
            <a:endParaRPr lang="en-CA"/>
          </a:p>
        </p:txBody>
      </p:sp>
      <p:grpSp>
        <p:nvGrpSpPr>
          <p:cNvPr id="62" name="Group 61">
            <a:extLst>
              <a:ext uri="{FF2B5EF4-FFF2-40B4-BE49-F238E27FC236}">
                <a16:creationId xmlns:a16="http://schemas.microsoft.com/office/drawing/2014/main" id="{9778B0E6-9260-E65F-3827-B13DD1CE38CC}"/>
              </a:ext>
              <a:ext uri="{C183D7F6-B498-43B3-948B-1728B52AA6E4}">
                <adec:decorative xmlns:adec="http://schemas.microsoft.com/office/drawing/2017/decorative" val="1"/>
              </a:ext>
            </a:extLst>
          </p:cNvPr>
          <p:cNvGrpSpPr/>
          <p:nvPr/>
        </p:nvGrpSpPr>
        <p:grpSpPr>
          <a:xfrm>
            <a:off x="3364637" y="1523843"/>
            <a:ext cx="8130677" cy="4371860"/>
            <a:chOff x="3566877" y="1411468"/>
            <a:chExt cx="8294314" cy="5009833"/>
          </a:xfrm>
        </p:grpSpPr>
        <p:sp>
          <p:nvSpPr>
            <p:cNvPr id="60" name="TextBox 59">
              <a:extLst>
                <a:ext uri="{FF2B5EF4-FFF2-40B4-BE49-F238E27FC236}">
                  <a16:creationId xmlns:a16="http://schemas.microsoft.com/office/drawing/2014/main" id="{201E37E6-8F29-F320-9938-9D29CF1626E8}"/>
                </a:ext>
                <a:ext uri="{C183D7F6-B498-43B3-948B-1728B52AA6E4}">
                  <adec:decorative xmlns:adec="http://schemas.microsoft.com/office/drawing/2017/decorative" val="1"/>
                </a:ext>
              </a:extLst>
            </p:cNvPr>
            <p:cNvSpPr txBox="1">
              <a:spLocks/>
            </p:cNvSpPr>
            <p:nvPr/>
          </p:nvSpPr>
          <p:spPr>
            <a:xfrm>
              <a:off x="3566877" y="1411469"/>
              <a:ext cx="8291140" cy="5009832"/>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1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61" name="Rectangle: Rounded Corners 6">
              <a:extLst>
                <a:ext uri="{FF2B5EF4-FFF2-40B4-BE49-F238E27FC236}">
                  <a16:creationId xmlns:a16="http://schemas.microsoft.com/office/drawing/2014/main" id="{96481523-AB97-993F-DCEE-76E7E2CA60F9}"/>
                </a:ext>
                <a:ext uri="{C183D7F6-B498-43B3-948B-1728B52AA6E4}">
                  <adec:decorative xmlns:adec="http://schemas.microsoft.com/office/drawing/2017/decorative" val="1"/>
                </a:ext>
              </a:extLst>
            </p:cNvPr>
            <p:cNvSpPr/>
            <p:nvPr/>
          </p:nvSpPr>
          <p:spPr bwMode="auto">
            <a:xfrm>
              <a:off x="3570051" y="1411468"/>
              <a:ext cx="8291140"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9" name="TextBox 21">
            <a:extLst>
              <a:ext uri="{FF2B5EF4-FFF2-40B4-BE49-F238E27FC236}">
                <a16:creationId xmlns:a16="http://schemas.microsoft.com/office/drawing/2014/main" id="{766BC818-CCFE-7D14-6A67-71EEF04CE196}"/>
              </a:ext>
            </a:extLst>
          </p:cNvPr>
          <p:cNvSpPr txBox="1"/>
          <p:nvPr/>
        </p:nvSpPr>
        <p:spPr>
          <a:xfrm>
            <a:off x="599781" y="2347809"/>
            <a:ext cx="2386149" cy="2369880"/>
          </a:xfrm>
          <a:prstGeom prst="rect">
            <a:avLst/>
          </a:prstGeom>
          <a:noFill/>
        </p:spPr>
        <p:txBody>
          <a:bodyPr wrap="square" lIns="0" tIns="0" rIns="0" bIns="0" anchor="t" anchorCtr="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32472">
              <a:spcBef>
                <a:spcPct val="0"/>
              </a:spcBef>
              <a:spcAft>
                <a:spcPct val="0"/>
              </a:spcAft>
              <a:defRPr/>
            </a:pPr>
            <a:r>
              <a:rPr lang="en-CA" sz="2200" b="1" spc="-38">
                <a:ln w="3175">
                  <a:noFill/>
                </a:ln>
                <a:gradFill flip="none" rotWithShape="1">
                  <a:gsLst>
                    <a:gs pos="50000">
                      <a:srgbClr val="8661C5"/>
                    </a:gs>
                    <a:gs pos="0">
                      <a:srgbClr val="3E76D4"/>
                    </a:gs>
                    <a:gs pos="100000">
                      <a:srgbClr val="C73ECC"/>
                    </a:gs>
                  </a:gsLst>
                  <a:lin ang="2700000" scaled="1"/>
                  <a:tileRect/>
                </a:gradFill>
              </a:rPr>
              <a:t>Following up </a:t>
            </a:r>
            <a:r>
              <a:rPr lang="en-CA" sz="2200">
                <a:solidFill>
                  <a:srgbClr val="1E1E1E"/>
                </a:solidFill>
                <a:latin typeface="Segoe UI" panose="020B0502040204020203" pitchFamily="34" charset="0"/>
                <a:cs typeface="Segoe UI Semilight" panose="020B0402040204020203" pitchFamily="34" charset="0"/>
              </a:rPr>
              <a:t>on your prompts helps you collaborate with Copilot, to gain more useful, tailored responses.</a:t>
            </a:r>
          </a:p>
        </p:txBody>
      </p:sp>
      <p:sp>
        <p:nvSpPr>
          <p:cNvPr id="64" name="Rounded Rectangle 12">
            <a:extLst>
              <a:ext uri="{FF2B5EF4-FFF2-40B4-BE49-F238E27FC236}">
                <a16:creationId xmlns:a16="http://schemas.microsoft.com/office/drawing/2014/main" id="{67EB5B55-DF8E-B810-73E9-9064D369037C}"/>
              </a:ext>
            </a:extLst>
          </p:cNvPr>
          <p:cNvSpPr/>
          <p:nvPr/>
        </p:nvSpPr>
        <p:spPr bwMode="auto">
          <a:xfrm>
            <a:off x="3248297" y="1317800"/>
            <a:ext cx="3682026" cy="366688"/>
          </a:xfrm>
          <a:prstGeom prst="roundRect">
            <a:avLst>
              <a:gd name="adj" fmla="val 50000"/>
            </a:avLst>
          </a:prstGeom>
          <a:gradFill flip="none" rotWithShape="1">
            <a:gsLst>
              <a:gs pos="0">
                <a:srgbClr val="8661C5"/>
              </a:gs>
              <a:gs pos="100000">
                <a:srgbClr val="0078D4"/>
              </a:gs>
            </a:gsLst>
            <a:path path="circle">
              <a:fillToRect l="100000" t="100000"/>
            </a:path>
            <a:tileRect r="-100000" b="-100000"/>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Segoe UI" pitchFamily="34" charset="0"/>
                <a:cs typeface="Segoe UI Semibold" panose="020B0502040204020203" pitchFamily="34" charset="0"/>
              </a:rPr>
              <a:t>4. Keep the conversation going</a:t>
            </a:r>
          </a:p>
        </p:txBody>
      </p:sp>
      <p:sp>
        <p:nvSpPr>
          <p:cNvPr id="66" name="Rectangle 65">
            <a:extLst>
              <a:ext uri="{FF2B5EF4-FFF2-40B4-BE49-F238E27FC236}">
                <a16:creationId xmlns:a16="http://schemas.microsoft.com/office/drawing/2014/main" id="{897B622C-D077-B418-F079-545693B7D0EF}"/>
              </a:ext>
            </a:extLst>
          </p:cNvPr>
          <p:cNvSpPr/>
          <p:nvPr/>
        </p:nvSpPr>
        <p:spPr bwMode="auto">
          <a:xfrm>
            <a:off x="4511774" y="2113058"/>
            <a:ext cx="2828000" cy="8875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CA"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Generating content ideas</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Lead with broader requests, then give specific details about the content.</a:t>
            </a:r>
          </a:p>
        </p:txBody>
      </p:sp>
      <p:sp>
        <p:nvSpPr>
          <p:cNvPr id="67" name="Rectangle 66">
            <a:extLst>
              <a:ext uri="{FF2B5EF4-FFF2-40B4-BE49-F238E27FC236}">
                <a16:creationId xmlns:a16="http://schemas.microsoft.com/office/drawing/2014/main" id="{EDC5495F-029B-0247-30AD-CF710CD16962}"/>
              </a:ext>
            </a:extLst>
          </p:cNvPr>
          <p:cNvSpPr/>
          <p:nvPr/>
        </p:nvSpPr>
        <p:spPr bwMode="auto">
          <a:xfrm>
            <a:off x="4511774" y="3255718"/>
            <a:ext cx="2828000" cy="8838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CA"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Enabling insightful meetings</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Request a meeting recap, then ask for more information about what you should know​.</a:t>
            </a:r>
          </a:p>
        </p:txBody>
      </p:sp>
      <p:sp>
        <p:nvSpPr>
          <p:cNvPr id="68" name="Rectangle 67">
            <a:extLst>
              <a:ext uri="{FF2B5EF4-FFF2-40B4-BE49-F238E27FC236}">
                <a16:creationId xmlns:a16="http://schemas.microsoft.com/office/drawing/2014/main" id="{672C2DFF-E54F-0AF8-E221-D4294C9BE128}"/>
              </a:ext>
            </a:extLst>
          </p:cNvPr>
          <p:cNvSpPr/>
          <p:nvPr/>
        </p:nvSpPr>
        <p:spPr bwMode="auto">
          <a:xfrm>
            <a:off x="4511774" y="4594002"/>
            <a:ext cx="2828000" cy="8838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CA"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Storytelling assistance</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Ask Copilot to write a story, then guide it by giving more specific, relevant details​.</a:t>
            </a:r>
          </a:p>
        </p:txBody>
      </p:sp>
      <p:sp>
        <p:nvSpPr>
          <p:cNvPr id="69" name="Rectangle 68">
            <a:extLst>
              <a:ext uri="{FF2B5EF4-FFF2-40B4-BE49-F238E27FC236}">
                <a16:creationId xmlns:a16="http://schemas.microsoft.com/office/drawing/2014/main" id="{7EF7CC33-6E04-3E2F-60C1-F657838DC691}"/>
              </a:ext>
            </a:extLst>
          </p:cNvPr>
          <p:cNvSpPr/>
          <p:nvPr/>
        </p:nvSpPr>
        <p:spPr bwMode="auto">
          <a:xfrm flipH="1">
            <a:off x="8388174" y="2062246"/>
            <a:ext cx="2828000" cy="9383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Gaining insights</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Ask for a summary of a specific file, then ask relevant questions to gain deeper insights.</a:t>
            </a:r>
          </a:p>
        </p:txBody>
      </p:sp>
      <p:sp>
        <p:nvSpPr>
          <p:cNvPr id="70" name="Rectangle 69">
            <a:extLst>
              <a:ext uri="{FF2B5EF4-FFF2-40B4-BE49-F238E27FC236}">
                <a16:creationId xmlns:a16="http://schemas.microsoft.com/office/drawing/2014/main" id="{E9A3EBF2-DE24-F842-20F9-A14899240EC9}"/>
              </a:ext>
            </a:extLst>
          </p:cNvPr>
          <p:cNvSpPr/>
          <p:nvPr/>
        </p:nvSpPr>
        <p:spPr bwMode="auto">
          <a:xfrm flipH="1">
            <a:off x="8388174" y="3204905"/>
            <a:ext cx="2828000" cy="11473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Translating languages</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Ask Copilot to translate a sentence to one of the supported languages, then ask for more context or a regional dialect.</a:t>
            </a:r>
          </a:p>
        </p:txBody>
      </p:sp>
      <p:sp>
        <p:nvSpPr>
          <p:cNvPr id="71" name="Rectangle 70">
            <a:extLst>
              <a:ext uri="{FF2B5EF4-FFF2-40B4-BE49-F238E27FC236}">
                <a16:creationId xmlns:a16="http://schemas.microsoft.com/office/drawing/2014/main" id="{B1457493-2020-B63E-477D-B9BF1238F817}"/>
              </a:ext>
            </a:extLst>
          </p:cNvPr>
          <p:cNvSpPr/>
          <p:nvPr/>
        </p:nvSpPr>
        <p:spPr bwMode="auto">
          <a:xfrm flipH="1">
            <a:off x="8388174" y="4543190"/>
            <a:ext cx="2828000" cy="8838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a:ln>
                  <a:noFill/>
                </a:ln>
                <a:solidFill>
                  <a:srgbClr val="0078D4"/>
                </a:solidFill>
                <a:effectLst/>
                <a:uLnTx/>
                <a:uFillTx/>
                <a:latin typeface="Segoe UI Semibold"/>
                <a:ea typeface="+mn-ea"/>
                <a:cs typeface="Calibri" panose="020F0502020204030204" pitchFamily="34" charset="0"/>
              </a:rPr>
              <a:t>Solving technical problems</a:t>
            </a:r>
          </a:p>
          <a:p>
            <a:pPr marL="0" marR="0" lvl="0" indent="0" algn="l" defTabSz="914400" rtl="0" eaLnBrk="1" fontAlgn="base" latinLnBrk="0" hangingPunct="1">
              <a:lnSpc>
                <a:spcPct val="100000"/>
              </a:lnSpc>
              <a:spcBef>
                <a:spcPts val="0"/>
              </a:spcBef>
              <a:spcAft>
                <a:spcPts val="0"/>
              </a:spcAft>
              <a:buClrTx/>
              <a:buSzPts val="1000"/>
              <a:buFontTx/>
              <a:buNone/>
              <a:tabLst>
                <a:tab pos="457200" algn="l"/>
              </a:tabLst>
              <a:defRPr/>
            </a:pPr>
            <a:r>
              <a:rPr kumimoji="0" lang="en-CA" sz="12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Present a technical problem, then narrow it down, or ask for step-by-step guidance​.</a:t>
            </a:r>
          </a:p>
        </p:txBody>
      </p:sp>
      <p:sp>
        <p:nvSpPr>
          <p:cNvPr id="72" name="Graphic 123">
            <a:extLst>
              <a:ext uri="{FF2B5EF4-FFF2-40B4-BE49-F238E27FC236}">
                <a16:creationId xmlns:a16="http://schemas.microsoft.com/office/drawing/2014/main" id="{DA934B5B-FA17-604A-3CE8-56992B03AB7B}"/>
              </a:ext>
              <a:ext uri="{C183D7F6-B498-43B3-948B-1728B52AA6E4}">
                <adec:decorative xmlns:adec="http://schemas.microsoft.com/office/drawing/2017/decorative" val="1"/>
              </a:ext>
            </a:extLst>
          </p:cNvPr>
          <p:cNvSpPr>
            <a:spLocks noChangeAspect="1"/>
          </p:cNvSpPr>
          <p:nvPr/>
        </p:nvSpPr>
        <p:spPr>
          <a:xfrm>
            <a:off x="7757835" y="4639118"/>
            <a:ext cx="311683" cy="353988"/>
          </a:xfrm>
          <a:custGeom>
            <a:avLst/>
            <a:gdLst>
              <a:gd name="connsiteX0" fmla="*/ 235922 w 387153"/>
              <a:gd name="connsiteY0" fmla="*/ 0 h 483941"/>
              <a:gd name="connsiteX1" fmla="*/ 151232 w 387153"/>
              <a:gd name="connsiteY1" fmla="*/ 0 h 483941"/>
              <a:gd name="connsiteX2" fmla="*/ 97127 w 387153"/>
              <a:gd name="connsiteY2" fmla="*/ 48394 h 483941"/>
              <a:gd name="connsiteX3" fmla="*/ 54443 w 387153"/>
              <a:gd name="connsiteY3" fmla="*/ 48394 h 483941"/>
              <a:gd name="connsiteX4" fmla="*/ 0 w 387153"/>
              <a:gd name="connsiteY4" fmla="*/ 102838 h 483941"/>
              <a:gd name="connsiteX5" fmla="*/ 0 w 387153"/>
              <a:gd name="connsiteY5" fmla="*/ 429498 h 483941"/>
              <a:gd name="connsiteX6" fmla="*/ 54443 w 387153"/>
              <a:gd name="connsiteY6" fmla="*/ 483942 h 483941"/>
              <a:gd name="connsiteX7" fmla="*/ 332710 w 387153"/>
              <a:gd name="connsiteY7" fmla="*/ 483942 h 483941"/>
              <a:gd name="connsiteX8" fmla="*/ 387153 w 387153"/>
              <a:gd name="connsiteY8" fmla="*/ 429498 h 483941"/>
              <a:gd name="connsiteX9" fmla="*/ 387153 w 387153"/>
              <a:gd name="connsiteY9" fmla="*/ 102838 h 483941"/>
              <a:gd name="connsiteX10" fmla="*/ 332710 w 387153"/>
              <a:gd name="connsiteY10" fmla="*/ 48394 h 483941"/>
              <a:gd name="connsiteX11" fmla="*/ 290026 w 387153"/>
              <a:gd name="connsiteY11" fmla="*/ 48394 h 483941"/>
              <a:gd name="connsiteX12" fmla="*/ 235922 w 387153"/>
              <a:gd name="connsiteY12" fmla="*/ 0 h 483941"/>
              <a:gd name="connsiteX13" fmla="*/ 151232 w 387153"/>
              <a:gd name="connsiteY13" fmla="*/ 36296 h 483941"/>
              <a:gd name="connsiteX14" fmla="*/ 235922 w 387153"/>
              <a:gd name="connsiteY14" fmla="*/ 36296 h 483941"/>
              <a:gd name="connsiteX15" fmla="*/ 254069 w 387153"/>
              <a:gd name="connsiteY15" fmla="*/ 54443 h 483941"/>
              <a:gd name="connsiteX16" fmla="*/ 235922 w 387153"/>
              <a:gd name="connsiteY16" fmla="*/ 72591 h 483941"/>
              <a:gd name="connsiteX17" fmla="*/ 151232 w 387153"/>
              <a:gd name="connsiteY17" fmla="*/ 72591 h 483941"/>
              <a:gd name="connsiteX18" fmla="*/ 133084 w 387153"/>
              <a:gd name="connsiteY18" fmla="*/ 54443 h 483941"/>
              <a:gd name="connsiteX19" fmla="*/ 151232 w 387153"/>
              <a:gd name="connsiteY19" fmla="*/ 36296 h 483941"/>
              <a:gd name="connsiteX20" fmla="*/ 321337 w 387153"/>
              <a:gd name="connsiteY20" fmla="*/ 162604 h 483941"/>
              <a:gd name="connsiteX21" fmla="*/ 321337 w 387153"/>
              <a:gd name="connsiteY21" fmla="*/ 188253 h 483941"/>
              <a:gd name="connsiteX22" fmla="*/ 272943 w 387153"/>
              <a:gd name="connsiteY22" fmla="*/ 236647 h 483941"/>
              <a:gd name="connsiteX23" fmla="*/ 247294 w 387153"/>
              <a:gd name="connsiteY23" fmla="*/ 236647 h 483941"/>
              <a:gd name="connsiteX24" fmla="*/ 223097 w 387153"/>
              <a:gd name="connsiteY24" fmla="*/ 212450 h 483941"/>
              <a:gd name="connsiteX25" fmla="*/ 222192 w 387153"/>
              <a:gd name="connsiteY25" fmla="*/ 186801 h 483941"/>
              <a:gd name="connsiteX26" fmla="*/ 247841 w 387153"/>
              <a:gd name="connsiteY26" fmla="*/ 185896 h 483941"/>
              <a:gd name="connsiteX27" fmla="*/ 248746 w 387153"/>
              <a:gd name="connsiteY27" fmla="*/ 186801 h 483941"/>
              <a:gd name="connsiteX28" fmla="*/ 260119 w 387153"/>
              <a:gd name="connsiteY28" fmla="*/ 198174 h 483941"/>
              <a:gd name="connsiteX29" fmla="*/ 295688 w 387153"/>
              <a:gd name="connsiteY29" fmla="*/ 162604 h 483941"/>
              <a:gd name="connsiteX30" fmla="*/ 321337 w 387153"/>
              <a:gd name="connsiteY30" fmla="*/ 162604 h 483941"/>
              <a:gd name="connsiteX31" fmla="*/ 321337 w 387153"/>
              <a:gd name="connsiteY31" fmla="*/ 321337 h 483941"/>
              <a:gd name="connsiteX32" fmla="*/ 272943 w 387153"/>
              <a:gd name="connsiteY32" fmla="*/ 369731 h 483941"/>
              <a:gd name="connsiteX33" fmla="*/ 247294 w 387153"/>
              <a:gd name="connsiteY33" fmla="*/ 369731 h 483941"/>
              <a:gd name="connsiteX34" fmla="*/ 223097 w 387153"/>
              <a:gd name="connsiteY34" fmla="*/ 345534 h 483941"/>
              <a:gd name="connsiteX35" fmla="*/ 222192 w 387153"/>
              <a:gd name="connsiteY35" fmla="*/ 319885 h 483941"/>
              <a:gd name="connsiteX36" fmla="*/ 247841 w 387153"/>
              <a:gd name="connsiteY36" fmla="*/ 318980 h 483941"/>
              <a:gd name="connsiteX37" fmla="*/ 248746 w 387153"/>
              <a:gd name="connsiteY37" fmla="*/ 319885 h 483941"/>
              <a:gd name="connsiteX38" fmla="*/ 260119 w 387153"/>
              <a:gd name="connsiteY38" fmla="*/ 331258 h 483941"/>
              <a:gd name="connsiteX39" fmla="*/ 295688 w 387153"/>
              <a:gd name="connsiteY39" fmla="*/ 295688 h 483941"/>
              <a:gd name="connsiteX40" fmla="*/ 321337 w 387153"/>
              <a:gd name="connsiteY40" fmla="*/ 294783 h 483941"/>
              <a:gd name="connsiteX41" fmla="*/ 322242 w 387153"/>
              <a:gd name="connsiteY41" fmla="*/ 320432 h 483941"/>
              <a:gd name="connsiteX42" fmla="*/ 321337 w 387153"/>
              <a:gd name="connsiteY42" fmla="*/ 321337 h 483941"/>
              <a:gd name="connsiteX43" fmla="*/ 72591 w 387153"/>
              <a:gd name="connsiteY43" fmla="*/ 199626 h 483941"/>
              <a:gd name="connsiteX44" fmla="*/ 90739 w 387153"/>
              <a:gd name="connsiteY44" fmla="*/ 181478 h 483941"/>
              <a:gd name="connsiteX45" fmla="*/ 175429 w 387153"/>
              <a:gd name="connsiteY45" fmla="*/ 181478 h 483941"/>
              <a:gd name="connsiteX46" fmla="*/ 193577 w 387153"/>
              <a:gd name="connsiteY46" fmla="*/ 199626 h 483941"/>
              <a:gd name="connsiteX47" fmla="*/ 175429 w 387153"/>
              <a:gd name="connsiteY47" fmla="*/ 217774 h 483941"/>
              <a:gd name="connsiteX48" fmla="*/ 90739 w 387153"/>
              <a:gd name="connsiteY48" fmla="*/ 217774 h 483941"/>
              <a:gd name="connsiteX49" fmla="*/ 72591 w 387153"/>
              <a:gd name="connsiteY49" fmla="*/ 199626 h 483941"/>
              <a:gd name="connsiteX50" fmla="*/ 90739 w 387153"/>
              <a:gd name="connsiteY50" fmla="*/ 314562 h 483941"/>
              <a:gd name="connsiteX51" fmla="*/ 175429 w 387153"/>
              <a:gd name="connsiteY51" fmla="*/ 314562 h 483941"/>
              <a:gd name="connsiteX52" fmla="*/ 193577 w 387153"/>
              <a:gd name="connsiteY52" fmla="*/ 332710 h 483941"/>
              <a:gd name="connsiteX53" fmla="*/ 175429 w 387153"/>
              <a:gd name="connsiteY53" fmla="*/ 350858 h 483941"/>
              <a:gd name="connsiteX54" fmla="*/ 90739 w 387153"/>
              <a:gd name="connsiteY54" fmla="*/ 350858 h 483941"/>
              <a:gd name="connsiteX55" fmla="*/ 72591 w 387153"/>
              <a:gd name="connsiteY55" fmla="*/ 332710 h 483941"/>
              <a:gd name="connsiteX56" fmla="*/ 90739 w 387153"/>
              <a:gd name="connsiteY56" fmla="*/ 314562 h 48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7153" h="483941">
                <a:moveTo>
                  <a:pt x="235922" y="0"/>
                </a:moveTo>
                <a:lnTo>
                  <a:pt x="151232" y="0"/>
                </a:lnTo>
                <a:cubicBezTo>
                  <a:pt x="123505" y="1"/>
                  <a:pt x="100208" y="20839"/>
                  <a:pt x="97127" y="48394"/>
                </a:cubicBezTo>
                <a:lnTo>
                  <a:pt x="54443" y="48394"/>
                </a:lnTo>
                <a:cubicBezTo>
                  <a:pt x="24375" y="48394"/>
                  <a:pt x="0" y="72769"/>
                  <a:pt x="0" y="102838"/>
                </a:cubicBezTo>
                <a:lnTo>
                  <a:pt x="0" y="429498"/>
                </a:lnTo>
                <a:cubicBezTo>
                  <a:pt x="0" y="459566"/>
                  <a:pt x="24375" y="483942"/>
                  <a:pt x="54443" y="483942"/>
                </a:cubicBezTo>
                <a:lnTo>
                  <a:pt x="332710" y="483942"/>
                </a:lnTo>
                <a:cubicBezTo>
                  <a:pt x="362777" y="483942"/>
                  <a:pt x="387153" y="459566"/>
                  <a:pt x="387153" y="429498"/>
                </a:cubicBezTo>
                <a:lnTo>
                  <a:pt x="387153" y="102838"/>
                </a:lnTo>
                <a:cubicBezTo>
                  <a:pt x="387153" y="72769"/>
                  <a:pt x="362777" y="48394"/>
                  <a:pt x="332710" y="48394"/>
                </a:cubicBezTo>
                <a:lnTo>
                  <a:pt x="290026" y="48394"/>
                </a:lnTo>
                <a:cubicBezTo>
                  <a:pt x="286946" y="20839"/>
                  <a:pt x="263649" y="1"/>
                  <a:pt x="235922" y="0"/>
                </a:cubicBezTo>
                <a:close/>
                <a:moveTo>
                  <a:pt x="151232" y="36296"/>
                </a:moveTo>
                <a:lnTo>
                  <a:pt x="235922" y="36296"/>
                </a:lnTo>
                <a:cubicBezTo>
                  <a:pt x="245944" y="36296"/>
                  <a:pt x="254069" y="44421"/>
                  <a:pt x="254069" y="54443"/>
                </a:cubicBezTo>
                <a:cubicBezTo>
                  <a:pt x="254069" y="64466"/>
                  <a:pt x="245944" y="72591"/>
                  <a:pt x="235922" y="72591"/>
                </a:cubicBezTo>
                <a:lnTo>
                  <a:pt x="151232" y="72591"/>
                </a:lnTo>
                <a:cubicBezTo>
                  <a:pt x="141209" y="72591"/>
                  <a:pt x="133084" y="64466"/>
                  <a:pt x="133084" y="54443"/>
                </a:cubicBezTo>
                <a:cubicBezTo>
                  <a:pt x="133084" y="44421"/>
                  <a:pt x="141209" y="36296"/>
                  <a:pt x="151232" y="36296"/>
                </a:cubicBezTo>
                <a:close/>
                <a:moveTo>
                  <a:pt x="321337" y="162604"/>
                </a:moveTo>
                <a:cubicBezTo>
                  <a:pt x="328415" y="169690"/>
                  <a:pt x="328415" y="181168"/>
                  <a:pt x="321337" y="188253"/>
                </a:cubicBezTo>
                <a:lnTo>
                  <a:pt x="272943" y="236647"/>
                </a:lnTo>
                <a:cubicBezTo>
                  <a:pt x="265858" y="243725"/>
                  <a:pt x="254379" y="243725"/>
                  <a:pt x="247294" y="236647"/>
                </a:cubicBezTo>
                <a:lnTo>
                  <a:pt x="223097" y="212450"/>
                </a:lnTo>
                <a:cubicBezTo>
                  <a:pt x="215765" y="205617"/>
                  <a:pt x="215359" y="194133"/>
                  <a:pt x="222192" y="186801"/>
                </a:cubicBezTo>
                <a:cubicBezTo>
                  <a:pt x="229025" y="179469"/>
                  <a:pt x="240507" y="179063"/>
                  <a:pt x="247841" y="185896"/>
                </a:cubicBezTo>
                <a:cubicBezTo>
                  <a:pt x="248153" y="186187"/>
                  <a:pt x="248456" y="186489"/>
                  <a:pt x="248746" y="186801"/>
                </a:cubicBezTo>
                <a:lnTo>
                  <a:pt x="260119" y="198174"/>
                </a:lnTo>
                <a:lnTo>
                  <a:pt x="295688" y="162604"/>
                </a:lnTo>
                <a:cubicBezTo>
                  <a:pt x="302773" y="155528"/>
                  <a:pt x="314252" y="155528"/>
                  <a:pt x="321337" y="162604"/>
                </a:cubicBezTo>
                <a:close/>
                <a:moveTo>
                  <a:pt x="321337" y="321337"/>
                </a:moveTo>
                <a:lnTo>
                  <a:pt x="272943" y="369731"/>
                </a:lnTo>
                <a:cubicBezTo>
                  <a:pt x="265858" y="376809"/>
                  <a:pt x="254379" y="376809"/>
                  <a:pt x="247294" y="369731"/>
                </a:cubicBezTo>
                <a:lnTo>
                  <a:pt x="223097" y="345534"/>
                </a:lnTo>
                <a:cubicBezTo>
                  <a:pt x="215765" y="338701"/>
                  <a:pt x="215359" y="327217"/>
                  <a:pt x="222192" y="319885"/>
                </a:cubicBezTo>
                <a:cubicBezTo>
                  <a:pt x="229025" y="312554"/>
                  <a:pt x="240507" y="312147"/>
                  <a:pt x="247841" y="318980"/>
                </a:cubicBezTo>
                <a:cubicBezTo>
                  <a:pt x="248153" y="319271"/>
                  <a:pt x="248456" y="319573"/>
                  <a:pt x="248746" y="319885"/>
                </a:cubicBezTo>
                <a:lnTo>
                  <a:pt x="260119" y="331258"/>
                </a:lnTo>
                <a:lnTo>
                  <a:pt x="295688" y="295688"/>
                </a:lnTo>
                <a:cubicBezTo>
                  <a:pt x="302522" y="288357"/>
                  <a:pt x="314006" y="287950"/>
                  <a:pt x="321337" y="294783"/>
                </a:cubicBezTo>
                <a:cubicBezTo>
                  <a:pt x="328669" y="301617"/>
                  <a:pt x="329076" y="313098"/>
                  <a:pt x="322242" y="320432"/>
                </a:cubicBezTo>
                <a:cubicBezTo>
                  <a:pt x="321952" y="320744"/>
                  <a:pt x="321649" y="321047"/>
                  <a:pt x="321337" y="321337"/>
                </a:cubicBezTo>
                <a:close/>
                <a:moveTo>
                  <a:pt x="72591" y="199626"/>
                </a:moveTo>
                <a:cubicBezTo>
                  <a:pt x="72591" y="189603"/>
                  <a:pt x="80716" y="181478"/>
                  <a:pt x="90739" y="181478"/>
                </a:cubicBezTo>
                <a:lnTo>
                  <a:pt x="175429" y="181478"/>
                </a:lnTo>
                <a:cubicBezTo>
                  <a:pt x="185451" y="181478"/>
                  <a:pt x="193577" y="189603"/>
                  <a:pt x="193577" y="199626"/>
                </a:cubicBezTo>
                <a:cubicBezTo>
                  <a:pt x="193577" y="209648"/>
                  <a:pt x="185451" y="217774"/>
                  <a:pt x="175429" y="217774"/>
                </a:cubicBezTo>
                <a:lnTo>
                  <a:pt x="90739" y="217774"/>
                </a:lnTo>
                <a:cubicBezTo>
                  <a:pt x="80716" y="217774"/>
                  <a:pt x="72591" y="209648"/>
                  <a:pt x="72591" y="199626"/>
                </a:cubicBezTo>
                <a:close/>
                <a:moveTo>
                  <a:pt x="90739" y="314562"/>
                </a:moveTo>
                <a:lnTo>
                  <a:pt x="175429" y="314562"/>
                </a:lnTo>
                <a:cubicBezTo>
                  <a:pt x="185451" y="314562"/>
                  <a:pt x="193577" y="322687"/>
                  <a:pt x="193577" y="332710"/>
                </a:cubicBezTo>
                <a:cubicBezTo>
                  <a:pt x="193577" y="342732"/>
                  <a:pt x="185451" y="350858"/>
                  <a:pt x="175429" y="350858"/>
                </a:cubicBezTo>
                <a:lnTo>
                  <a:pt x="90739" y="350858"/>
                </a:lnTo>
                <a:cubicBezTo>
                  <a:pt x="80716" y="350858"/>
                  <a:pt x="72591" y="342732"/>
                  <a:pt x="72591" y="332710"/>
                </a:cubicBezTo>
                <a:cubicBezTo>
                  <a:pt x="72591" y="322687"/>
                  <a:pt x="80716" y="314562"/>
                  <a:pt x="90739" y="314562"/>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
        <p:nvSpPr>
          <p:cNvPr id="73" name="Graphic 125">
            <a:extLst>
              <a:ext uri="{FF2B5EF4-FFF2-40B4-BE49-F238E27FC236}">
                <a16:creationId xmlns:a16="http://schemas.microsoft.com/office/drawing/2014/main" id="{A28E72CB-2693-5276-348C-7249E9CD6C1B}"/>
              </a:ext>
              <a:ext uri="{C183D7F6-B498-43B3-948B-1728B52AA6E4}">
                <adec:decorative xmlns:adec="http://schemas.microsoft.com/office/drawing/2017/decorative" val="1"/>
              </a:ext>
            </a:extLst>
          </p:cNvPr>
          <p:cNvSpPr>
            <a:spLocks noChangeAspect="1"/>
          </p:cNvSpPr>
          <p:nvPr/>
        </p:nvSpPr>
        <p:spPr>
          <a:xfrm>
            <a:off x="7688239" y="3291329"/>
            <a:ext cx="450874" cy="272593"/>
          </a:xfrm>
          <a:custGeom>
            <a:avLst/>
            <a:gdLst>
              <a:gd name="connsiteX0" fmla="*/ 373922 w 509132"/>
              <a:gd name="connsiteY0" fmla="*/ 31536 h 338787"/>
              <a:gd name="connsiteX1" fmla="*/ 358194 w 509132"/>
              <a:gd name="connsiteY1" fmla="*/ 1144 h 338787"/>
              <a:gd name="connsiteX2" fmla="*/ 327802 w 509132"/>
              <a:gd name="connsiteY2" fmla="*/ 16872 h 338787"/>
              <a:gd name="connsiteX3" fmla="*/ 319962 w 509132"/>
              <a:gd name="connsiteY3" fmla="*/ 49393 h 338787"/>
              <a:gd name="connsiteX4" fmla="*/ 279989 w 509132"/>
              <a:gd name="connsiteY4" fmla="*/ 48473 h 338787"/>
              <a:gd name="connsiteX5" fmla="*/ 254134 w 509132"/>
              <a:gd name="connsiteY5" fmla="*/ 70892 h 338787"/>
              <a:gd name="connsiteX6" fmla="*/ 276553 w 509132"/>
              <a:gd name="connsiteY6" fmla="*/ 96747 h 338787"/>
              <a:gd name="connsiteX7" fmla="*/ 310816 w 509132"/>
              <a:gd name="connsiteY7" fmla="*/ 97884 h 338787"/>
              <a:gd name="connsiteX8" fmla="*/ 305009 w 509132"/>
              <a:gd name="connsiteY8" fmla="*/ 138971 h 338787"/>
              <a:gd name="connsiteX9" fmla="*/ 241225 w 509132"/>
              <a:gd name="connsiteY9" fmla="*/ 204303 h 338787"/>
              <a:gd name="connsiteX10" fmla="*/ 247008 w 509132"/>
              <a:gd name="connsiteY10" fmla="*/ 298260 h 338787"/>
              <a:gd name="connsiteX11" fmla="*/ 307477 w 509132"/>
              <a:gd name="connsiteY11" fmla="*/ 312488 h 338787"/>
              <a:gd name="connsiteX12" fmla="*/ 331383 w 509132"/>
              <a:gd name="connsiteY12" fmla="*/ 304745 h 338787"/>
              <a:gd name="connsiteX13" fmla="*/ 365228 w 509132"/>
              <a:gd name="connsiteY13" fmla="*/ 309802 h 338787"/>
              <a:gd name="connsiteX14" fmla="*/ 373631 w 509132"/>
              <a:gd name="connsiteY14" fmla="*/ 282241 h 338787"/>
              <a:gd name="connsiteX15" fmla="*/ 372639 w 509132"/>
              <a:gd name="connsiteY15" fmla="*/ 279459 h 338787"/>
              <a:gd name="connsiteX16" fmla="*/ 438818 w 509132"/>
              <a:gd name="connsiteY16" fmla="*/ 181219 h 338787"/>
              <a:gd name="connsiteX17" fmla="*/ 454740 w 509132"/>
              <a:gd name="connsiteY17" fmla="*/ 202125 h 338787"/>
              <a:gd name="connsiteX18" fmla="*/ 457136 w 509132"/>
              <a:gd name="connsiteY18" fmla="*/ 248341 h 338787"/>
              <a:gd name="connsiteX19" fmla="*/ 412613 w 509132"/>
              <a:gd name="connsiteY19" fmla="*/ 292937 h 338787"/>
              <a:gd name="connsiteX20" fmla="*/ 401797 w 509132"/>
              <a:gd name="connsiteY20" fmla="*/ 325409 h 338787"/>
              <a:gd name="connsiteX21" fmla="*/ 434269 w 509132"/>
              <a:gd name="connsiteY21" fmla="*/ 336225 h 338787"/>
              <a:gd name="connsiteX22" fmla="*/ 502529 w 509132"/>
              <a:gd name="connsiteY22" fmla="*/ 265086 h 338787"/>
              <a:gd name="connsiteX23" fmla="*/ 498416 w 509132"/>
              <a:gd name="connsiteY23" fmla="*/ 181267 h 338787"/>
              <a:gd name="connsiteX24" fmla="*/ 447505 w 509132"/>
              <a:gd name="connsiteY24" fmla="*/ 128880 h 338787"/>
              <a:gd name="connsiteX25" fmla="*/ 447650 w 509132"/>
              <a:gd name="connsiteY25" fmla="*/ 120992 h 338787"/>
              <a:gd name="connsiteX26" fmla="*/ 423538 w 509132"/>
              <a:gd name="connsiteY26" fmla="*/ 96711 h 338787"/>
              <a:gd name="connsiteX27" fmla="*/ 399885 w 509132"/>
              <a:gd name="connsiteY27" fmla="*/ 115427 h 338787"/>
              <a:gd name="connsiteX28" fmla="*/ 356427 w 509132"/>
              <a:gd name="connsiteY28" fmla="*/ 118766 h 338787"/>
              <a:gd name="connsiteX29" fmla="*/ 360444 w 509132"/>
              <a:gd name="connsiteY29" fmla="*/ 95440 h 338787"/>
              <a:gd name="connsiteX30" fmla="*/ 429212 w 509132"/>
              <a:gd name="connsiteY30" fmla="*/ 83995 h 338787"/>
              <a:gd name="connsiteX31" fmla="*/ 446286 w 509132"/>
              <a:gd name="connsiteY31" fmla="*/ 54338 h 338787"/>
              <a:gd name="connsiteX32" fmla="*/ 417694 w 509132"/>
              <a:gd name="connsiteY32" fmla="*/ 37004 h 338787"/>
              <a:gd name="connsiteX33" fmla="*/ 370171 w 509132"/>
              <a:gd name="connsiteY33" fmla="*/ 45667 h 338787"/>
              <a:gd name="connsiteX34" fmla="*/ 373922 w 509132"/>
              <a:gd name="connsiteY34" fmla="*/ 31536 h 338787"/>
              <a:gd name="connsiteX35" fmla="*/ 284731 w 509132"/>
              <a:gd name="connsiteY35" fmla="*/ 225475 h 338787"/>
              <a:gd name="connsiteX36" fmla="*/ 303073 w 509132"/>
              <a:gd name="connsiteY36" fmla="*/ 200383 h 338787"/>
              <a:gd name="connsiteX37" fmla="*/ 305444 w 509132"/>
              <a:gd name="connsiteY37" fmla="*/ 223927 h 338787"/>
              <a:gd name="connsiteX38" fmla="*/ 313695 w 509132"/>
              <a:gd name="connsiteY38" fmla="*/ 259666 h 338787"/>
              <a:gd name="connsiteX39" fmla="*/ 297386 w 509132"/>
              <a:gd name="connsiteY39" fmla="*/ 265158 h 338787"/>
              <a:gd name="connsiteX40" fmla="*/ 282529 w 509132"/>
              <a:gd name="connsiteY40" fmla="*/ 265304 h 338787"/>
              <a:gd name="connsiteX41" fmla="*/ 282433 w 509132"/>
              <a:gd name="connsiteY41" fmla="*/ 265279 h 338787"/>
              <a:gd name="connsiteX42" fmla="*/ 284731 w 509132"/>
              <a:gd name="connsiteY42" fmla="*/ 225475 h 338787"/>
              <a:gd name="connsiteX43" fmla="*/ 393570 w 509132"/>
              <a:gd name="connsiteY43" fmla="*/ 163482 h 338787"/>
              <a:gd name="connsiteX44" fmla="*/ 355629 w 509132"/>
              <a:gd name="connsiteY44" fmla="*/ 229540 h 338787"/>
              <a:gd name="connsiteX45" fmla="*/ 353330 w 509132"/>
              <a:gd name="connsiteY45" fmla="*/ 216837 h 338787"/>
              <a:gd name="connsiteX46" fmla="*/ 351201 w 509132"/>
              <a:gd name="connsiteY46" fmla="*/ 170766 h 338787"/>
              <a:gd name="connsiteX47" fmla="*/ 353621 w 509132"/>
              <a:gd name="connsiteY47" fmla="*/ 169894 h 338787"/>
              <a:gd name="connsiteX48" fmla="*/ 393570 w 509132"/>
              <a:gd name="connsiteY48" fmla="*/ 163482 h 338787"/>
              <a:gd name="connsiteX49" fmla="*/ 393570 w 509132"/>
              <a:gd name="connsiteY49" fmla="*/ 163482 h 338787"/>
              <a:gd name="connsiteX50" fmla="*/ 353621 w 509132"/>
              <a:gd name="connsiteY50" fmla="*/ 169894 h 338787"/>
              <a:gd name="connsiteX51" fmla="*/ 393570 w 509132"/>
              <a:gd name="connsiteY51" fmla="*/ 163482 h 338787"/>
              <a:gd name="connsiteX52" fmla="*/ 146058 w 509132"/>
              <a:gd name="connsiteY52" fmla="*/ 55418 h 338787"/>
              <a:gd name="connsiteX53" fmla="*/ 38236 w 509132"/>
              <a:gd name="connsiteY53" fmla="*/ 63427 h 338787"/>
              <a:gd name="connsiteX54" fmla="*/ 27136 w 509132"/>
              <a:gd name="connsiteY54" fmla="*/ 95797 h 338787"/>
              <a:gd name="connsiteX55" fmla="*/ 58755 w 509132"/>
              <a:gd name="connsiteY55" fmla="*/ 107248 h 338787"/>
              <a:gd name="connsiteX56" fmla="*/ 132532 w 509132"/>
              <a:gd name="connsiteY56" fmla="*/ 101876 h 338787"/>
              <a:gd name="connsiteX57" fmla="*/ 149228 w 509132"/>
              <a:gd name="connsiteY57" fmla="*/ 110829 h 338787"/>
              <a:gd name="connsiteX58" fmla="*/ 155446 w 509132"/>
              <a:gd name="connsiteY58" fmla="*/ 121815 h 338787"/>
              <a:gd name="connsiteX59" fmla="*/ 157624 w 509132"/>
              <a:gd name="connsiteY59" fmla="*/ 138511 h 338787"/>
              <a:gd name="connsiteX60" fmla="*/ 144195 w 509132"/>
              <a:gd name="connsiteY60" fmla="*/ 135680 h 338787"/>
              <a:gd name="connsiteX61" fmla="*/ 41067 w 509132"/>
              <a:gd name="connsiteY61" fmla="*/ 151166 h 338787"/>
              <a:gd name="connsiteX62" fmla="*/ 367 w 509132"/>
              <a:gd name="connsiteY62" fmla="*/ 234597 h 338787"/>
              <a:gd name="connsiteX63" fmla="*/ 62602 w 509132"/>
              <a:gd name="connsiteY63" fmla="*/ 310479 h 338787"/>
              <a:gd name="connsiteX64" fmla="*/ 156414 w 509132"/>
              <a:gd name="connsiteY64" fmla="*/ 298212 h 338787"/>
              <a:gd name="connsiteX65" fmla="*/ 158350 w 509132"/>
              <a:gd name="connsiteY65" fmla="*/ 297244 h 338787"/>
              <a:gd name="connsiteX66" fmla="*/ 188354 w 509132"/>
              <a:gd name="connsiteY66" fmla="*/ 313698 h 338787"/>
              <a:gd name="connsiteX67" fmla="*/ 205776 w 509132"/>
              <a:gd name="connsiteY67" fmla="*/ 290444 h 338787"/>
              <a:gd name="connsiteX68" fmla="*/ 205776 w 509132"/>
              <a:gd name="connsiteY68" fmla="*/ 157288 h 338787"/>
              <a:gd name="connsiteX69" fmla="*/ 205897 w 509132"/>
              <a:gd name="connsiteY69" fmla="*/ 152448 h 338787"/>
              <a:gd name="connsiteX70" fmla="*/ 201832 w 509132"/>
              <a:gd name="connsiteY70" fmla="*/ 107974 h 338787"/>
              <a:gd name="connsiteX71" fmla="*/ 183563 w 509132"/>
              <a:gd name="connsiteY71" fmla="*/ 76760 h 338787"/>
              <a:gd name="connsiteX72" fmla="*/ 146131 w 509132"/>
              <a:gd name="connsiteY72" fmla="*/ 55442 h 338787"/>
              <a:gd name="connsiteX73" fmla="*/ 146058 w 509132"/>
              <a:gd name="connsiteY73" fmla="*/ 55442 h 338787"/>
              <a:gd name="connsiteX74" fmla="*/ 135919 w 509132"/>
              <a:gd name="connsiteY74" fmla="*/ 183372 h 338787"/>
              <a:gd name="connsiteX75" fmla="*/ 157382 w 509132"/>
              <a:gd name="connsiteY75" fmla="*/ 188744 h 338787"/>
              <a:gd name="connsiteX76" fmla="*/ 157382 w 509132"/>
              <a:gd name="connsiteY76" fmla="*/ 241905 h 338787"/>
              <a:gd name="connsiteX77" fmla="*/ 135484 w 509132"/>
              <a:gd name="connsiteY77" fmla="*/ 254584 h 338787"/>
              <a:gd name="connsiteX78" fmla="*/ 75644 w 509132"/>
              <a:gd name="connsiteY78" fmla="*/ 263876 h 338787"/>
              <a:gd name="connsiteX79" fmla="*/ 48568 w 509132"/>
              <a:gd name="connsiteY79" fmla="*/ 230266 h 338787"/>
              <a:gd name="connsiteX80" fmla="*/ 64707 w 509132"/>
              <a:gd name="connsiteY80" fmla="*/ 193414 h 338787"/>
              <a:gd name="connsiteX81" fmla="*/ 135919 w 509132"/>
              <a:gd name="connsiteY81" fmla="*/ 183372 h 33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9132" h="338787">
                <a:moveTo>
                  <a:pt x="373922" y="31536"/>
                </a:moveTo>
                <a:cubicBezTo>
                  <a:pt x="377970" y="18800"/>
                  <a:pt x="370929" y="5193"/>
                  <a:pt x="358194" y="1144"/>
                </a:cubicBezTo>
                <a:cubicBezTo>
                  <a:pt x="345459" y="-2905"/>
                  <a:pt x="331850" y="4136"/>
                  <a:pt x="327802" y="16872"/>
                </a:cubicBezTo>
                <a:cubicBezTo>
                  <a:pt x="324802" y="26285"/>
                  <a:pt x="322092" y="38625"/>
                  <a:pt x="319962" y="49393"/>
                </a:cubicBezTo>
                <a:cubicBezTo>
                  <a:pt x="306291" y="49683"/>
                  <a:pt x="292862" y="49393"/>
                  <a:pt x="279989" y="48473"/>
                </a:cubicBezTo>
                <a:cubicBezTo>
                  <a:pt x="266659" y="47525"/>
                  <a:pt x="255083" y="57562"/>
                  <a:pt x="254134" y="70892"/>
                </a:cubicBezTo>
                <a:cubicBezTo>
                  <a:pt x="253186" y="84222"/>
                  <a:pt x="263223" y="95798"/>
                  <a:pt x="276553" y="96747"/>
                </a:cubicBezTo>
                <a:cubicBezTo>
                  <a:pt x="287683" y="97521"/>
                  <a:pt x="299153" y="97908"/>
                  <a:pt x="310816" y="97884"/>
                </a:cubicBezTo>
                <a:cubicBezTo>
                  <a:pt x="308423" y="111511"/>
                  <a:pt x="306487" y="125214"/>
                  <a:pt x="305009" y="138971"/>
                </a:cubicBezTo>
                <a:cubicBezTo>
                  <a:pt x="274448" y="156296"/>
                  <a:pt x="253178" y="179718"/>
                  <a:pt x="241225" y="204303"/>
                </a:cubicBezTo>
                <a:cubicBezTo>
                  <a:pt x="226126" y="235348"/>
                  <a:pt x="224287" y="273434"/>
                  <a:pt x="247008" y="298260"/>
                </a:cubicBezTo>
                <a:cubicBezTo>
                  <a:pt x="263341" y="316069"/>
                  <a:pt x="288240" y="316601"/>
                  <a:pt x="307477" y="312488"/>
                </a:cubicBezTo>
                <a:cubicBezTo>
                  <a:pt x="315268" y="310842"/>
                  <a:pt x="323302" y="308229"/>
                  <a:pt x="331383" y="304745"/>
                </a:cubicBezTo>
                <a:cubicBezTo>
                  <a:pt x="339332" y="315486"/>
                  <a:pt x="354484" y="317751"/>
                  <a:pt x="365228" y="309802"/>
                </a:cubicBezTo>
                <a:cubicBezTo>
                  <a:pt x="373789" y="303465"/>
                  <a:pt x="377201" y="292276"/>
                  <a:pt x="373631" y="282241"/>
                </a:cubicBezTo>
                <a:cubicBezTo>
                  <a:pt x="373305" y="281312"/>
                  <a:pt x="372973" y="280386"/>
                  <a:pt x="372639" y="279459"/>
                </a:cubicBezTo>
                <a:cubicBezTo>
                  <a:pt x="403960" y="254006"/>
                  <a:pt x="426996" y="219808"/>
                  <a:pt x="438818" y="181219"/>
                </a:cubicBezTo>
                <a:cubicBezTo>
                  <a:pt x="445739" y="187292"/>
                  <a:pt x="451086" y="194527"/>
                  <a:pt x="454740" y="202125"/>
                </a:cubicBezTo>
                <a:cubicBezTo>
                  <a:pt x="461612" y="216498"/>
                  <a:pt x="462822" y="232879"/>
                  <a:pt x="457136" y="248341"/>
                </a:cubicBezTo>
                <a:cubicBezTo>
                  <a:pt x="451474" y="263658"/>
                  <a:pt x="438262" y="280112"/>
                  <a:pt x="412613" y="292937"/>
                </a:cubicBezTo>
                <a:cubicBezTo>
                  <a:pt x="400660" y="298916"/>
                  <a:pt x="395818" y="313456"/>
                  <a:pt x="401797" y="325409"/>
                </a:cubicBezTo>
                <a:cubicBezTo>
                  <a:pt x="407776" y="337362"/>
                  <a:pt x="422316" y="342204"/>
                  <a:pt x="434269" y="336225"/>
                </a:cubicBezTo>
                <a:cubicBezTo>
                  <a:pt x="469113" y="318803"/>
                  <a:pt x="491979" y="293687"/>
                  <a:pt x="502529" y="265086"/>
                </a:cubicBezTo>
                <a:cubicBezTo>
                  <a:pt x="512591" y="237745"/>
                  <a:pt x="511105" y="207492"/>
                  <a:pt x="498416" y="181267"/>
                </a:cubicBezTo>
                <a:cubicBezTo>
                  <a:pt x="487590" y="158735"/>
                  <a:pt x="469718" y="140344"/>
                  <a:pt x="447505" y="128880"/>
                </a:cubicBezTo>
                <a:cubicBezTo>
                  <a:pt x="447602" y="126315"/>
                  <a:pt x="447650" y="123654"/>
                  <a:pt x="447650" y="120992"/>
                </a:cubicBezTo>
                <a:cubicBezTo>
                  <a:pt x="447696" y="107629"/>
                  <a:pt x="436902" y="96758"/>
                  <a:pt x="423538" y="96711"/>
                </a:cubicBezTo>
                <a:cubicBezTo>
                  <a:pt x="412255" y="96672"/>
                  <a:pt x="402441" y="104436"/>
                  <a:pt x="399885" y="115427"/>
                </a:cubicBezTo>
                <a:cubicBezTo>
                  <a:pt x="385314" y="114341"/>
                  <a:pt x="370663" y="115466"/>
                  <a:pt x="356427" y="118766"/>
                </a:cubicBezTo>
                <a:cubicBezTo>
                  <a:pt x="357565" y="111386"/>
                  <a:pt x="358895" y="103619"/>
                  <a:pt x="360444" y="95440"/>
                </a:cubicBezTo>
                <a:cubicBezTo>
                  <a:pt x="383610" y="93271"/>
                  <a:pt x="406593" y="89446"/>
                  <a:pt x="429212" y="83995"/>
                </a:cubicBezTo>
                <a:cubicBezTo>
                  <a:pt x="442116" y="80520"/>
                  <a:pt x="449760" y="67242"/>
                  <a:pt x="446286" y="54338"/>
                </a:cubicBezTo>
                <a:cubicBezTo>
                  <a:pt x="442920" y="41846"/>
                  <a:pt x="430325" y="34210"/>
                  <a:pt x="417694" y="37004"/>
                </a:cubicBezTo>
                <a:cubicBezTo>
                  <a:pt x="402644" y="40682"/>
                  <a:pt x="386577" y="43586"/>
                  <a:pt x="370171" y="45667"/>
                </a:cubicBezTo>
                <a:cubicBezTo>
                  <a:pt x="371333" y="40634"/>
                  <a:pt x="372591" y="35770"/>
                  <a:pt x="373922" y="31536"/>
                </a:cubicBezTo>
                <a:close/>
                <a:moveTo>
                  <a:pt x="284731" y="225475"/>
                </a:moveTo>
                <a:cubicBezTo>
                  <a:pt x="288748" y="217248"/>
                  <a:pt x="294749" y="208610"/>
                  <a:pt x="303073" y="200383"/>
                </a:cubicBezTo>
                <a:cubicBezTo>
                  <a:pt x="303557" y="208803"/>
                  <a:pt x="304355" y="216595"/>
                  <a:pt x="305444" y="223927"/>
                </a:cubicBezTo>
                <a:cubicBezTo>
                  <a:pt x="307452" y="237477"/>
                  <a:pt x="310453" y="249285"/>
                  <a:pt x="313695" y="259666"/>
                </a:cubicBezTo>
                <a:cubicBezTo>
                  <a:pt x="308466" y="262061"/>
                  <a:pt x="303000" y="263900"/>
                  <a:pt x="297386" y="265158"/>
                </a:cubicBezTo>
                <a:cubicBezTo>
                  <a:pt x="287006" y="267384"/>
                  <a:pt x="283159" y="265618"/>
                  <a:pt x="282529" y="265304"/>
                </a:cubicBezTo>
                <a:lnTo>
                  <a:pt x="282433" y="265279"/>
                </a:lnTo>
                <a:cubicBezTo>
                  <a:pt x="278513" y="260609"/>
                  <a:pt x="274472" y="246551"/>
                  <a:pt x="284731" y="225475"/>
                </a:cubicBezTo>
                <a:close/>
                <a:moveTo>
                  <a:pt x="393570" y="163482"/>
                </a:moveTo>
                <a:cubicBezTo>
                  <a:pt x="386657" y="188333"/>
                  <a:pt x="373610" y="211046"/>
                  <a:pt x="355629" y="229540"/>
                </a:cubicBezTo>
                <a:cubicBezTo>
                  <a:pt x="354717" y="225332"/>
                  <a:pt x="353950" y="221095"/>
                  <a:pt x="353330" y="216837"/>
                </a:cubicBezTo>
                <a:cubicBezTo>
                  <a:pt x="351196" y="201578"/>
                  <a:pt x="350485" y="186155"/>
                  <a:pt x="351201" y="170766"/>
                </a:cubicBezTo>
                <a:cubicBezTo>
                  <a:pt x="351999" y="170451"/>
                  <a:pt x="352822" y="170185"/>
                  <a:pt x="353621" y="169894"/>
                </a:cubicBezTo>
                <a:lnTo>
                  <a:pt x="393570" y="163482"/>
                </a:lnTo>
                <a:close/>
                <a:moveTo>
                  <a:pt x="393570" y="163482"/>
                </a:moveTo>
                <a:lnTo>
                  <a:pt x="353621" y="169894"/>
                </a:lnTo>
                <a:cubicBezTo>
                  <a:pt x="368187" y="164765"/>
                  <a:pt x="381568" y="162877"/>
                  <a:pt x="393570" y="163482"/>
                </a:cubicBezTo>
                <a:close/>
                <a:moveTo>
                  <a:pt x="146058" y="55418"/>
                </a:moveTo>
                <a:cubicBezTo>
                  <a:pt x="110336" y="44919"/>
                  <a:pt x="72015" y="47766"/>
                  <a:pt x="38236" y="63427"/>
                </a:cubicBezTo>
                <a:cubicBezTo>
                  <a:pt x="26232" y="69301"/>
                  <a:pt x="21263" y="83793"/>
                  <a:pt x="27136" y="95797"/>
                </a:cubicBezTo>
                <a:cubicBezTo>
                  <a:pt x="32868" y="107511"/>
                  <a:pt x="46852" y="112575"/>
                  <a:pt x="58755" y="107248"/>
                </a:cubicBezTo>
                <a:cubicBezTo>
                  <a:pt x="81883" y="96573"/>
                  <a:pt x="108101" y="94664"/>
                  <a:pt x="132532" y="101876"/>
                </a:cubicBezTo>
                <a:cubicBezTo>
                  <a:pt x="141339" y="104466"/>
                  <a:pt x="146276" y="107877"/>
                  <a:pt x="149228" y="110829"/>
                </a:cubicBezTo>
                <a:cubicBezTo>
                  <a:pt x="152131" y="113806"/>
                  <a:pt x="154140" y="117363"/>
                  <a:pt x="155446" y="121815"/>
                </a:cubicBezTo>
                <a:cubicBezTo>
                  <a:pt x="157068" y="127259"/>
                  <a:pt x="157552" y="132607"/>
                  <a:pt x="157624" y="138511"/>
                </a:cubicBezTo>
                <a:cubicBezTo>
                  <a:pt x="153182" y="137413"/>
                  <a:pt x="148702" y="136468"/>
                  <a:pt x="144195" y="135680"/>
                </a:cubicBezTo>
                <a:cubicBezTo>
                  <a:pt x="116465" y="130865"/>
                  <a:pt x="78064" y="130477"/>
                  <a:pt x="41067" y="151166"/>
                </a:cubicBezTo>
                <a:cubicBezTo>
                  <a:pt x="10312" y="168418"/>
                  <a:pt x="-2391" y="203625"/>
                  <a:pt x="367" y="234597"/>
                </a:cubicBezTo>
                <a:cubicBezTo>
                  <a:pt x="3271" y="266683"/>
                  <a:pt x="23113" y="299421"/>
                  <a:pt x="62602" y="310479"/>
                </a:cubicBezTo>
                <a:cubicBezTo>
                  <a:pt x="98414" y="320497"/>
                  <a:pt x="133088" y="309391"/>
                  <a:pt x="156414" y="298212"/>
                </a:cubicBezTo>
                <a:lnTo>
                  <a:pt x="158350" y="297244"/>
                </a:lnTo>
                <a:cubicBezTo>
                  <a:pt x="162092" y="310073"/>
                  <a:pt x="175525" y="317439"/>
                  <a:pt x="188354" y="313698"/>
                </a:cubicBezTo>
                <a:cubicBezTo>
                  <a:pt x="198687" y="310685"/>
                  <a:pt x="205786" y="301207"/>
                  <a:pt x="205776" y="290444"/>
                </a:cubicBezTo>
                <a:lnTo>
                  <a:pt x="205776" y="157288"/>
                </a:lnTo>
                <a:cubicBezTo>
                  <a:pt x="205776" y="156005"/>
                  <a:pt x="205825" y="154384"/>
                  <a:pt x="205897" y="152448"/>
                </a:cubicBezTo>
                <a:cubicBezTo>
                  <a:pt x="206188" y="142358"/>
                  <a:pt x="206720" y="124380"/>
                  <a:pt x="201832" y="107974"/>
                </a:cubicBezTo>
                <a:cubicBezTo>
                  <a:pt x="198432" y="96212"/>
                  <a:pt x="192153" y="85484"/>
                  <a:pt x="183563" y="76760"/>
                </a:cubicBezTo>
                <a:cubicBezTo>
                  <a:pt x="174030" y="67129"/>
                  <a:pt x="161544" y="59967"/>
                  <a:pt x="146131" y="55442"/>
                </a:cubicBezTo>
                <a:lnTo>
                  <a:pt x="146058" y="55442"/>
                </a:lnTo>
                <a:close/>
                <a:moveTo>
                  <a:pt x="135919" y="183372"/>
                </a:moveTo>
                <a:cubicBezTo>
                  <a:pt x="144243" y="184824"/>
                  <a:pt x="151575" y="186832"/>
                  <a:pt x="157382" y="188744"/>
                </a:cubicBezTo>
                <a:lnTo>
                  <a:pt x="157382" y="241905"/>
                </a:lnTo>
                <a:cubicBezTo>
                  <a:pt x="150408" y="246669"/>
                  <a:pt x="143088" y="250909"/>
                  <a:pt x="135484" y="254584"/>
                </a:cubicBezTo>
                <a:cubicBezTo>
                  <a:pt x="116320" y="263779"/>
                  <a:pt x="94784" y="269223"/>
                  <a:pt x="75644" y="263876"/>
                </a:cubicBezTo>
                <a:cubicBezTo>
                  <a:pt x="58755" y="259157"/>
                  <a:pt x="49995" y="245922"/>
                  <a:pt x="48568" y="230266"/>
                </a:cubicBezTo>
                <a:cubicBezTo>
                  <a:pt x="47068" y="213498"/>
                  <a:pt x="54448" y="199149"/>
                  <a:pt x="64707" y="193414"/>
                </a:cubicBezTo>
                <a:cubicBezTo>
                  <a:pt x="88590" y="180033"/>
                  <a:pt x="114553" y="179646"/>
                  <a:pt x="135919" y="183372"/>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
        <p:nvSpPr>
          <p:cNvPr id="74" name="Graphic 127">
            <a:extLst>
              <a:ext uri="{FF2B5EF4-FFF2-40B4-BE49-F238E27FC236}">
                <a16:creationId xmlns:a16="http://schemas.microsoft.com/office/drawing/2014/main" id="{5E055DCD-17A4-0254-FCDD-D065488973E7}"/>
              </a:ext>
              <a:ext uri="{C183D7F6-B498-43B3-948B-1728B52AA6E4}">
                <adec:decorative xmlns:adec="http://schemas.microsoft.com/office/drawing/2017/decorative" val="1"/>
              </a:ext>
            </a:extLst>
          </p:cNvPr>
          <p:cNvSpPr>
            <a:spLocks noChangeAspect="1"/>
          </p:cNvSpPr>
          <p:nvPr/>
        </p:nvSpPr>
        <p:spPr>
          <a:xfrm>
            <a:off x="7728613" y="2185412"/>
            <a:ext cx="370125" cy="353988"/>
          </a:xfrm>
          <a:custGeom>
            <a:avLst/>
            <a:gdLst>
              <a:gd name="connsiteX0" fmla="*/ 338759 w 459744"/>
              <a:gd name="connsiteY0" fmla="*/ 48394 h 483941"/>
              <a:gd name="connsiteX1" fmla="*/ 314562 w 459744"/>
              <a:gd name="connsiteY1" fmla="*/ 24197 h 483941"/>
              <a:gd name="connsiteX2" fmla="*/ 338759 w 459744"/>
              <a:gd name="connsiteY2" fmla="*/ 0 h 483941"/>
              <a:gd name="connsiteX3" fmla="*/ 435548 w 459744"/>
              <a:gd name="connsiteY3" fmla="*/ 0 h 483941"/>
              <a:gd name="connsiteX4" fmla="*/ 459745 w 459744"/>
              <a:gd name="connsiteY4" fmla="*/ 24197 h 483941"/>
              <a:gd name="connsiteX5" fmla="*/ 459745 w 459744"/>
              <a:gd name="connsiteY5" fmla="*/ 120985 h 483941"/>
              <a:gd name="connsiteX6" fmla="*/ 435548 w 459744"/>
              <a:gd name="connsiteY6" fmla="*/ 145183 h 483941"/>
              <a:gd name="connsiteX7" fmla="*/ 411350 w 459744"/>
              <a:gd name="connsiteY7" fmla="*/ 120985 h 483941"/>
              <a:gd name="connsiteX8" fmla="*/ 411350 w 459744"/>
              <a:gd name="connsiteY8" fmla="*/ 82609 h 483941"/>
              <a:gd name="connsiteX9" fmla="*/ 271177 w 459744"/>
              <a:gd name="connsiteY9" fmla="*/ 222783 h 483941"/>
              <a:gd name="connsiteX10" fmla="*/ 236962 w 459744"/>
              <a:gd name="connsiteY10" fmla="*/ 222783 h 483941"/>
              <a:gd name="connsiteX11" fmla="*/ 169380 w 459744"/>
              <a:gd name="connsiteY11" fmla="*/ 155200 h 483941"/>
              <a:gd name="connsiteX12" fmla="*/ 41304 w 459744"/>
              <a:gd name="connsiteY12" fmla="*/ 283275 h 483941"/>
              <a:gd name="connsiteX13" fmla="*/ 7090 w 459744"/>
              <a:gd name="connsiteY13" fmla="*/ 282680 h 483941"/>
              <a:gd name="connsiteX14" fmla="*/ 7090 w 459744"/>
              <a:gd name="connsiteY14" fmla="*/ 249061 h 483941"/>
              <a:gd name="connsiteX15" fmla="*/ 152272 w 459744"/>
              <a:gd name="connsiteY15" fmla="*/ 103878 h 483941"/>
              <a:gd name="connsiteX16" fmla="*/ 186487 w 459744"/>
              <a:gd name="connsiteY16" fmla="*/ 103878 h 483941"/>
              <a:gd name="connsiteX17" fmla="*/ 254069 w 459744"/>
              <a:gd name="connsiteY17" fmla="*/ 171461 h 483941"/>
              <a:gd name="connsiteX18" fmla="*/ 377136 w 459744"/>
              <a:gd name="connsiteY18" fmla="*/ 48394 h 483941"/>
              <a:gd name="connsiteX19" fmla="*/ 338759 w 459744"/>
              <a:gd name="connsiteY19" fmla="*/ 48394 h 483941"/>
              <a:gd name="connsiteX20" fmla="*/ 48394 w 459744"/>
              <a:gd name="connsiteY20" fmla="*/ 387153 h 483941"/>
              <a:gd name="connsiteX21" fmla="*/ 48394 w 459744"/>
              <a:gd name="connsiteY21" fmla="*/ 459745 h 483941"/>
              <a:gd name="connsiteX22" fmla="*/ 24197 w 459744"/>
              <a:gd name="connsiteY22" fmla="*/ 483942 h 483941"/>
              <a:gd name="connsiteX23" fmla="*/ 0 w 459744"/>
              <a:gd name="connsiteY23" fmla="*/ 459745 h 483941"/>
              <a:gd name="connsiteX24" fmla="*/ 0 w 459744"/>
              <a:gd name="connsiteY24" fmla="*/ 387153 h 483941"/>
              <a:gd name="connsiteX25" fmla="*/ 24197 w 459744"/>
              <a:gd name="connsiteY25" fmla="*/ 362956 h 483941"/>
              <a:gd name="connsiteX26" fmla="*/ 48394 w 459744"/>
              <a:gd name="connsiteY26" fmla="*/ 387153 h 483941"/>
              <a:gd name="connsiteX27" fmla="*/ 169380 w 459744"/>
              <a:gd name="connsiteY27" fmla="*/ 290365 h 483941"/>
              <a:gd name="connsiteX28" fmla="*/ 145183 w 459744"/>
              <a:gd name="connsiteY28" fmla="*/ 266168 h 483941"/>
              <a:gd name="connsiteX29" fmla="*/ 120985 w 459744"/>
              <a:gd name="connsiteY29" fmla="*/ 290365 h 483941"/>
              <a:gd name="connsiteX30" fmla="*/ 120985 w 459744"/>
              <a:gd name="connsiteY30" fmla="*/ 459745 h 483941"/>
              <a:gd name="connsiteX31" fmla="*/ 145183 w 459744"/>
              <a:gd name="connsiteY31" fmla="*/ 483942 h 483941"/>
              <a:gd name="connsiteX32" fmla="*/ 169380 w 459744"/>
              <a:gd name="connsiteY32" fmla="*/ 459745 h 483941"/>
              <a:gd name="connsiteX33" fmla="*/ 169380 w 459744"/>
              <a:gd name="connsiteY33" fmla="*/ 290365 h 483941"/>
              <a:gd name="connsiteX34" fmla="*/ 266168 w 459744"/>
              <a:gd name="connsiteY34" fmla="*/ 314562 h 483941"/>
              <a:gd name="connsiteX35" fmla="*/ 290365 w 459744"/>
              <a:gd name="connsiteY35" fmla="*/ 338759 h 483941"/>
              <a:gd name="connsiteX36" fmla="*/ 290365 w 459744"/>
              <a:gd name="connsiteY36" fmla="*/ 459745 h 483941"/>
              <a:gd name="connsiteX37" fmla="*/ 266168 w 459744"/>
              <a:gd name="connsiteY37" fmla="*/ 483942 h 483941"/>
              <a:gd name="connsiteX38" fmla="*/ 241971 w 459744"/>
              <a:gd name="connsiteY38" fmla="*/ 459745 h 483941"/>
              <a:gd name="connsiteX39" fmla="*/ 241971 w 459744"/>
              <a:gd name="connsiteY39" fmla="*/ 338759 h 483941"/>
              <a:gd name="connsiteX40" fmla="*/ 266168 w 459744"/>
              <a:gd name="connsiteY40" fmla="*/ 314562 h 483941"/>
              <a:gd name="connsiteX41" fmla="*/ 411350 w 459744"/>
              <a:gd name="connsiteY41" fmla="*/ 217774 h 483941"/>
              <a:gd name="connsiteX42" fmla="*/ 387153 w 459744"/>
              <a:gd name="connsiteY42" fmla="*/ 193577 h 483941"/>
              <a:gd name="connsiteX43" fmla="*/ 362956 w 459744"/>
              <a:gd name="connsiteY43" fmla="*/ 217774 h 483941"/>
              <a:gd name="connsiteX44" fmla="*/ 362956 w 459744"/>
              <a:gd name="connsiteY44" fmla="*/ 459745 h 483941"/>
              <a:gd name="connsiteX45" fmla="*/ 387153 w 459744"/>
              <a:gd name="connsiteY45" fmla="*/ 483942 h 483941"/>
              <a:gd name="connsiteX46" fmla="*/ 411350 w 459744"/>
              <a:gd name="connsiteY46" fmla="*/ 459745 h 483941"/>
              <a:gd name="connsiteX47" fmla="*/ 411350 w 459744"/>
              <a:gd name="connsiteY47" fmla="*/ 217774 h 48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59744" h="483941">
                <a:moveTo>
                  <a:pt x="338759" y="48394"/>
                </a:moveTo>
                <a:cubicBezTo>
                  <a:pt x="325395" y="48394"/>
                  <a:pt x="314562" y="37561"/>
                  <a:pt x="314562" y="24197"/>
                </a:cubicBezTo>
                <a:cubicBezTo>
                  <a:pt x="314562" y="10834"/>
                  <a:pt x="325395" y="0"/>
                  <a:pt x="338759" y="0"/>
                </a:cubicBezTo>
                <a:lnTo>
                  <a:pt x="435548" y="0"/>
                </a:lnTo>
                <a:cubicBezTo>
                  <a:pt x="448912" y="0"/>
                  <a:pt x="459745" y="10834"/>
                  <a:pt x="459745" y="24197"/>
                </a:cubicBezTo>
                <a:lnTo>
                  <a:pt x="459745" y="120985"/>
                </a:lnTo>
                <a:cubicBezTo>
                  <a:pt x="459745" y="134349"/>
                  <a:pt x="448912" y="145183"/>
                  <a:pt x="435548" y="145183"/>
                </a:cubicBezTo>
                <a:cubicBezTo>
                  <a:pt x="422183" y="145183"/>
                  <a:pt x="411350" y="134349"/>
                  <a:pt x="411350" y="120985"/>
                </a:cubicBezTo>
                <a:lnTo>
                  <a:pt x="411350" y="82609"/>
                </a:lnTo>
                <a:lnTo>
                  <a:pt x="271177" y="222783"/>
                </a:lnTo>
                <a:cubicBezTo>
                  <a:pt x="261728" y="232229"/>
                  <a:pt x="246411" y="232229"/>
                  <a:pt x="236962" y="222783"/>
                </a:cubicBezTo>
                <a:lnTo>
                  <a:pt x="169380" y="155200"/>
                </a:lnTo>
                <a:lnTo>
                  <a:pt x="41304" y="283275"/>
                </a:lnTo>
                <a:cubicBezTo>
                  <a:pt x="31692" y="292560"/>
                  <a:pt x="16374" y="292294"/>
                  <a:pt x="7090" y="282680"/>
                </a:cubicBezTo>
                <a:cubicBezTo>
                  <a:pt x="-1967" y="273304"/>
                  <a:pt x="-1967" y="258437"/>
                  <a:pt x="7090" y="249061"/>
                </a:cubicBezTo>
                <a:lnTo>
                  <a:pt x="152272" y="103878"/>
                </a:lnTo>
                <a:cubicBezTo>
                  <a:pt x="161721" y="94432"/>
                  <a:pt x="177038" y="94432"/>
                  <a:pt x="186487" y="103878"/>
                </a:cubicBezTo>
                <a:lnTo>
                  <a:pt x="254069" y="171461"/>
                </a:lnTo>
                <a:lnTo>
                  <a:pt x="377136" y="48394"/>
                </a:lnTo>
                <a:lnTo>
                  <a:pt x="338759" y="48394"/>
                </a:lnTo>
                <a:close/>
                <a:moveTo>
                  <a:pt x="48394" y="387153"/>
                </a:moveTo>
                <a:lnTo>
                  <a:pt x="48394" y="459745"/>
                </a:lnTo>
                <a:cubicBezTo>
                  <a:pt x="48394" y="473109"/>
                  <a:pt x="37561" y="483942"/>
                  <a:pt x="24197" y="483942"/>
                </a:cubicBezTo>
                <a:cubicBezTo>
                  <a:pt x="10834" y="483942"/>
                  <a:pt x="0" y="473109"/>
                  <a:pt x="0" y="459745"/>
                </a:cubicBezTo>
                <a:lnTo>
                  <a:pt x="0" y="387153"/>
                </a:lnTo>
                <a:cubicBezTo>
                  <a:pt x="0" y="373789"/>
                  <a:pt x="10834" y="362956"/>
                  <a:pt x="24197" y="362956"/>
                </a:cubicBezTo>
                <a:cubicBezTo>
                  <a:pt x="37561" y="362956"/>
                  <a:pt x="48394" y="373789"/>
                  <a:pt x="48394" y="387153"/>
                </a:cubicBezTo>
                <a:close/>
                <a:moveTo>
                  <a:pt x="169380" y="290365"/>
                </a:moveTo>
                <a:cubicBezTo>
                  <a:pt x="169380" y="277001"/>
                  <a:pt x="158546" y="266168"/>
                  <a:pt x="145183" y="266168"/>
                </a:cubicBezTo>
                <a:cubicBezTo>
                  <a:pt x="131819" y="266168"/>
                  <a:pt x="120985" y="277001"/>
                  <a:pt x="120985" y="290365"/>
                </a:cubicBezTo>
                <a:lnTo>
                  <a:pt x="120985" y="459745"/>
                </a:lnTo>
                <a:cubicBezTo>
                  <a:pt x="120985" y="473109"/>
                  <a:pt x="131819" y="483942"/>
                  <a:pt x="145183" y="483942"/>
                </a:cubicBezTo>
                <a:cubicBezTo>
                  <a:pt x="158546" y="483942"/>
                  <a:pt x="169380" y="473109"/>
                  <a:pt x="169380" y="459745"/>
                </a:cubicBezTo>
                <a:lnTo>
                  <a:pt x="169380" y="290365"/>
                </a:lnTo>
                <a:close/>
                <a:moveTo>
                  <a:pt x="266168" y="314562"/>
                </a:moveTo>
                <a:cubicBezTo>
                  <a:pt x="279532" y="314562"/>
                  <a:pt x="290365" y="325395"/>
                  <a:pt x="290365" y="338759"/>
                </a:cubicBezTo>
                <a:lnTo>
                  <a:pt x="290365" y="459745"/>
                </a:lnTo>
                <a:cubicBezTo>
                  <a:pt x="290365" y="473109"/>
                  <a:pt x="279532" y="483942"/>
                  <a:pt x="266168" y="483942"/>
                </a:cubicBezTo>
                <a:cubicBezTo>
                  <a:pt x="252804" y="483942"/>
                  <a:pt x="241971" y="473109"/>
                  <a:pt x="241971" y="459745"/>
                </a:cubicBezTo>
                <a:lnTo>
                  <a:pt x="241971" y="338759"/>
                </a:lnTo>
                <a:cubicBezTo>
                  <a:pt x="241971" y="325395"/>
                  <a:pt x="252804" y="314562"/>
                  <a:pt x="266168" y="314562"/>
                </a:cubicBezTo>
                <a:close/>
                <a:moveTo>
                  <a:pt x="411350" y="217774"/>
                </a:moveTo>
                <a:cubicBezTo>
                  <a:pt x="411350" y="204410"/>
                  <a:pt x="400517" y="193577"/>
                  <a:pt x="387153" y="193577"/>
                </a:cubicBezTo>
                <a:cubicBezTo>
                  <a:pt x="373789" y="193577"/>
                  <a:pt x="362956" y="204410"/>
                  <a:pt x="362956" y="217774"/>
                </a:cubicBezTo>
                <a:lnTo>
                  <a:pt x="362956" y="459745"/>
                </a:lnTo>
                <a:cubicBezTo>
                  <a:pt x="362956" y="473109"/>
                  <a:pt x="373789" y="483942"/>
                  <a:pt x="387153" y="483942"/>
                </a:cubicBezTo>
                <a:cubicBezTo>
                  <a:pt x="400517" y="483942"/>
                  <a:pt x="411350" y="473109"/>
                  <a:pt x="411350" y="459745"/>
                </a:cubicBezTo>
                <a:lnTo>
                  <a:pt x="411350" y="217774"/>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
        <p:nvSpPr>
          <p:cNvPr id="75" name="Graphic 129">
            <a:extLst>
              <a:ext uri="{FF2B5EF4-FFF2-40B4-BE49-F238E27FC236}">
                <a16:creationId xmlns:a16="http://schemas.microsoft.com/office/drawing/2014/main" id="{5F1211DD-EDFC-41F8-0BD7-9086CD107770}"/>
              </a:ext>
              <a:ext uri="{C183D7F6-B498-43B3-948B-1728B52AA6E4}">
                <adec:decorative xmlns:adec="http://schemas.microsoft.com/office/drawing/2017/decorative" val="1"/>
              </a:ext>
            </a:extLst>
          </p:cNvPr>
          <p:cNvSpPr/>
          <p:nvPr/>
        </p:nvSpPr>
        <p:spPr>
          <a:xfrm>
            <a:off x="3966144" y="4694569"/>
            <a:ext cx="257139" cy="385103"/>
          </a:xfrm>
          <a:custGeom>
            <a:avLst/>
            <a:gdLst>
              <a:gd name="connsiteX0" fmla="*/ 36296 w 290365"/>
              <a:gd name="connsiteY0" fmla="*/ 18148 h 478618"/>
              <a:gd name="connsiteX1" fmla="*/ 18148 w 290365"/>
              <a:gd name="connsiteY1" fmla="*/ 0 h 478618"/>
              <a:gd name="connsiteX2" fmla="*/ 0 w 290365"/>
              <a:gd name="connsiteY2" fmla="*/ 18148 h 478618"/>
              <a:gd name="connsiteX3" fmla="*/ 0 w 290365"/>
              <a:gd name="connsiteY3" fmla="*/ 90739 h 478618"/>
              <a:gd name="connsiteX4" fmla="*/ 37336 w 290365"/>
              <a:gd name="connsiteY4" fmla="*/ 132794 h 478618"/>
              <a:gd name="connsiteX5" fmla="*/ 12752 w 290365"/>
              <a:gd name="connsiteY5" fmla="*/ 193407 h 478618"/>
              <a:gd name="connsiteX6" fmla="*/ 15631 w 290365"/>
              <a:gd name="connsiteY6" fmla="*/ 269459 h 478618"/>
              <a:gd name="connsiteX7" fmla="*/ 112178 w 290365"/>
              <a:gd name="connsiteY7" fmla="*/ 461826 h 478618"/>
              <a:gd name="connsiteX8" fmla="*/ 127035 w 290365"/>
              <a:gd name="connsiteY8" fmla="*/ 478594 h 478618"/>
              <a:gd name="connsiteX9" fmla="*/ 127035 w 290365"/>
              <a:gd name="connsiteY9" fmla="*/ 249230 h 478618"/>
              <a:gd name="connsiteX10" fmla="*/ 113750 w 290365"/>
              <a:gd name="connsiteY10" fmla="*/ 199650 h 478618"/>
              <a:gd name="connsiteX11" fmla="*/ 163330 w 290365"/>
              <a:gd name="connsiteY11" fmla="*/ 186364 h 478618"/>
              <a:gd name="connsiteX12" fmla="*/ 176615 w 290365"/>
              <a:gd name="connsiteY12" fmla="*/ 235946 h 478618"/>
              <a:gd name="connsiteX13" fmla="*/ 163330 w 290365"/>
              <a:gd name="connsiteY13" fmla="*/ 249230 h 478618"/>
              <a:gd name="connsiteX14" fmla="*/ 163330 w 290365"/>
              <a:gd name="connsiteY14" fmla="*/ 478618 h 478618"/>
              <a:gd name="connsiteX15" fmla="*/ 178212 w 290365"/>
              <a:gd name="connsiteY15" fmla="*/ 461874 h 478618"/>
              <a:gd name="connsiteX16" fmla="*/ 274758 w 290365"/>
              <a:gd name="connsiteY16" fmla="*/ 269483 h 478618"/>
              <a:gd name="connsiteX17" fmla="*/ 277613 w 290365"/>
              <a:gd name="connsiteY17" fmla="*/ 193432 h 478618"/>
              <a:gd name="connsiteX18" fmla="*/ 253029 w 290365"/>
              <a:gd name="connsiteY18" fmla="*/ 132818 h 478618"/>
              <a:gd name="connsiteX19" fmla="*/ 290365 w 290365"/>
              <a:gd name="connsiteY19" fmla="*/ 90739 h 478618"/>
              <a:gd name="connsiteX20" fmla="*/ 290365 w 290365"/>
              <a:gd name="connsiteY20" fmla="*/ 18148 h 478618"/>
              <a:gd name="connsiteX21" fmla="*/ 272217 w 290365"/>
              <a:gd name="connsiteY21" fmla="*/ 0 h 478618"/>
              <a:gd name="connsiteX22" fmla="*/ 254069 w 290365"/>
              <a:gd name="connsiteY22" fmla="*/ 18148 h 478618"/>
              <a:gd name="connsiteX23" fmla="*/ 254069 w 290365"/>
              <a:gd name="connsiteY23" fmla="*/ 90739 h 478618"/>
              <a:gd name="connsiteX24" fmla="*/ 248020 w 290365"/>
              <a:gd name="connsiteY24" fmla="*/ 96788 h 478618"/>
              <a:gd name="connsiteX25" fmla="*/ 42345 w 290365"/>
              <a:gd name="connsiteY25" fmla="*/ 96788 h 478618"/>
              <a:gd name="connsiteX26" fmla="*/ 36296 w 290365"/>
              <a:gd name="connsiteY26" fmla="*/ 90739 h 478618"/>
              <a:gd name="connsiteX27" fmla="*/ 36296 w 290365"/>
              <a:gd name="connsiteY27" fmla="*/ 18148 h 4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0365" h="478618">
                <a:moveTo>
                  <a:pt x="36296" y="18148"/>
                </a:moveTo>
                <a:cubicBezTo>
                  <a:pt x="36296" y="8125"/>
                  <a:pt x="28170" y="0"/>
                  <a:pt x="18148" y="0"/>
                </a:cubicBezTo>
                <a:cubicBezTo>
                  <a:pt x="8125" y="0"/>
                  <a:pt x="0" y="8125"/>
                  <a:pt x="0" y="18148"/>
                </a:cubicBezTo>
                <a:lnTo>
                  <a:pt x="0" y="90739"/>
                </a:lnTo>
                <a:cubicBezTo>
                  <a:pt x="-3" y="112191"/>
                  <a:pt x="16035" y="130256"/>
                  <a:pt x="37336" y="132794"/>
                </a:cubicBezTo>
                <a:lnTo>
                  <a:pt x="12752" y="193407"/>
                </a:lnTo>
                <a:cubicBezTo>
                  <a:pt x="2896" y="218021"/>
                  <a:pt x="3943" y="245661"/>
                  <a:pt x="15631" y="269459"/>
                </a:cubicBezTo>
                <a:lnTo>
                  <a:pt x="112178" y="461826"/>
                </a:lnTo>
                <a:cubicBezTo>
                  <a:pt x="115783" y="469036"/>
                  <a:pt x="120961" y="474771"/>
                  <a:pt x="127035" y="478594"/>
                </a:cubicBezTo>
                <a:lnTo>
                  <a:pt x="127035" y="249230"/>
                </a:lnTo>
                <a:cubicBezTo>
                  <a:pt x="109676" y="239208"/>
                  <a:pt x="103726" y="217009"/>
                  <a:pt x="113750" y="199650"/>
                </a:cubicBezTo>
                <a:cubicBezTo>
                  <a:pt x="123773" y="182289"/>
                  <a:pt x="145971" y="176341"/>
                  <a:pt x="163330" y="186364"/>
                </a:cubicBezTo>
                <a:cubicBezTo>
                  <a:pt x="180689" y="196386"/>
                  <a:pt x="186639" y="218584"/>
                  <a:pt x="176615" y="235946"/>
                </a:cubicBezTo>
                <a:cubicBezTo>
                  <a:pt x="173430" y="241463"/>
                  <a:pt x="168847" y="246043"/>
                  <a:pt x="163330" y="249230"/>
                </a:cubicBezTo>
                <a:lnTo>
                  <a:pt x="163330" y="478618"/>
                </a:lnTo>
                <a:cubicBezTo>
                  <a:pt x="169404" y="474795"/>
                  <a:pt x="174582" y="469060"/>
                  <a:pt x="178212" y="461874"/>
                </a:cubicBezTo>
                <a:lnTo>
                  <a:pt x="274758" y="269483"/>
                </a:lnTo>
                <a:cubicBezTo>
                  <a:pt x="286397" y="246254"/>
                  <a:pt x="287486" y="217774"/>
                  <a:pt x="277613" y="193432"/>
                </a:cubicBezTo>
                <a:lnTo>
                  <a:pt x="253029" y="132818"/>
                </a:lnTo>
                <a:cubicBezTo>
                  <a:pt x="274339" y="130279"/>
                  <a:pt x="290382" y="112200"/>
                  <a:pt x="290365" y="90739"/>
                </a:cubicBezTo>
                <a:lnTo>
                  <a:pt x="290365" y="18148"/>
                </a:lnTo>
                <a:cubicBezTo>
                  <a:pt x="290365" y="8125"/>
                  <a:pt x="282240" y="0"/>
                  <a:pt x="272217" y="0"/>
                </a:cubicBezTo>
                <a:cubicBezTo>
                  <a:pt x="262195" y="0"/>
                  <a:pt x="254069" y="8125"/>
                  <a:pt x="254069" y="18148"/>
                </a:cubicBezTo>
                <a:lnTo>
                  <a:pt x="254069" y="90739"/>
                </a:lnTo>
                <a:cubicBezTo>
                  <a:pt x="254069" y="94080"/>
                  <a:pt x="251362" y="96788"/>
                  <a:pt x="248020" y="96788"/>
                </a:cubicBezTo>
                <a:lnTo>
                  <a:pt x="42345" y="96788"/>
                </a:lnTo>
                <a:cubicBezTo>
                  <a:pt x="39004" y="96788"/>
                  <a:pt x="36296" y="94080"/>
                  <a:pt x="36296" y="90739"/>
                </a:cubicBezTo>
                <a:lnTo>
                  <a:pt x="36296" y="18148"/>
                </a:ln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
        <p:nvSpPr>
          <p:cNvPr id="76" name="Graphic 131">
            <a:extLst>
              <a:ext uri="{FF2B5EF4-FFF2-40B4-BE49-F238E27FC236}">
                <a16:creationId xmlns:a16="http://schemas.microsoft.com/office/drawing/2014/main" id="{2F2CB22B-87A1-50D9-912F-04E733133784}"/>
              </a:ext>
              <a:ext uri="{C183D7F6-B498-43B3-948B-1728B52AA6E4}">
                <adec:decorative xmlns:adec="http://schemas.microsoft.com/office/drawing/2017/decorative" val="1"/>
              </a:ext>
            </a:extLst>
          </p:cNvPr>
          <p:cNvSpPr/>
          <p:nvPr/>
        </p:nvSpPr>
        <p:spPr>
          <a:xfrm>
            <a:off x="3917578" y="3378026"/>
            <a:ext cx="354273" cy="318749"/>
          </a:xfrm>
          <a:custGeom>
            <a:avLst/>
            <a:gdLst>
              <a:gd name="connsiteX0" fmla="*/ 308513 w 484060"/>
              <a:gd name="connsiteY0" fmla="*/ 290365 h 435765"/>
              <a:gd name="connsiteX1" fmla="*/ 350858 w 484060"/>
              <a:gd name="connsiteY1" fmla="*/ 332710 h 435765"/>
              <a:gd name="connsiteX2" fmla="*/ 350834 w 484060"/>
              <a:gd name="connsiteY2" fmla="*/ 355988 h 435765"/>
              <a:gd name="connsiteX3" fmla="*/ 243592 w 484060"/>
              <a:gd name="connsiteY3" fmla="*/ 435765 h 435765"/>
              <a:gd name="connsiteX4" fmla="*/ 133084 w 484060"/>
              <a:gd name="connsiteY4" fmla="*/ 356907 h 435765"/>
              <a:gd name="connsiteX5" fmla="*/ 133084 w 484060"/>
              <a:gd name="connsiteY5" fmla="*/ 332710 h 435765"/>
              <a:gd name="connsiteX6" fmla="*/ 175429 w 484060"/>
              <a:gd name="connsiteY6" fmla="*/ 290365 h 435765"/>
              <a:gd name="connsiteX7" fmla="*/ 308513 w 484060"/>
              <a:gd name="connsiteY7" fmla="*/ 290365 h 435765"/>
              <a:gd name="connsiteX8" fmla="*/ 42345 w 484060"/>
              <a:gd name="connsiteY8" fmla="*/ 169380 h 435765"/>
              <a:gd name="connsiteX9" fmla="*/ 148231 w 484060"/>
              <a:gd name="connsiteY9" fmla="*/ 169380 h 435765"/>
              <a:gd name="connsiteX10" fmla="*/ 174050 w 484060"/>
              <a:gd name="connsiteY10" fmla="*/ 262538 h 435765"/>
              <a:gd name="connsiteX11" fmla="*/ 177970 w 484060"/>
              <a:gd name="connsiteY11" fmla="*/ 266192 h 435765"/>
              <a:gd name="connsiteX12" fmla="*/ 175429 w 484060"/>
              <a:gd name="connsiteY12" fmla="*/ 266168 h 435765"/>
              <a:gd name="connsiteX13" fmla="*/ 111331 w 484060"/>
              <a:gd name="connsiteY13" fmla="*/ 314756 h 435765"/>
              <a:gd name="connsiteX14" fmla="*/ 110508 w 484060"/>
              <a:gd name="connsiteY14" fmla="*/ 314780 h 435765"/>
              <a:gd name="connsiteX15" fmla="*/ 0 w 484060"/>
              <a:gd name="connsiteY15" fmla="*/ 235922 h 435765"/>
              <a:gd name="connsiteX16" fmla="*/ 0 w 484060"/>
              <a:gd name="connsiteY16" fmla="*/ 211724 h 435765"/>
              <a:gd name="connsiteX17" fmla="*/ 42345 w 484060"/>
              <a:gd name="connsiteY17" fmla="*/ 169380 h 435765"/>
              <a:gd name="connsiteX18" fmla="*/ 441597 w 484060"/>
              <a:gd name="connsiteY18" fmla="*/ 169380 h 435765"/>
              <a:gd name="connsiteX19" fmla="*/ 483942 w 484060"/>
              <a:gd name="connsiteY19" fmla="*/ 211724 h 435765"/>
              <a:gd name="connsiteX20" fmla="*/ 483917 w 484060"/>
              <a:gd name="connsiteY20" fmla="*/ 235002 h 435765"/>
              <a:gd name="connsiteX21" fmla="*/ 376676 w 484060"/>
              <a:gd name="connsiteY21" fmla="*/ 314780 h 435765"/>
              <a:gd name="connsiteX22" fmla="*/ 372587 w 484060"/>
              <a:gd name="connsiteY22" fmla="*/ 314731 h 435765"/>
              <a:gd name="connsiteX23" fmla="*/ 313280 w 484060"/>
              <a:gd name="connsiteY23" fmla="*/ 266337 h 435765"/>
              <a:gd name="connsiteX24" fmla="*/ 308513 w 484060"/>
              <a:gd name="connsiteY24" fmla="*/ 266168 h 435765"/>
              <a:gd name="connsiteX25" fmla="*/ 305972 w 484060"/>
              <a:gd name="connsiteY25" fmla="*/ 266192 h 435765"/>
              <a:gd name="connsiteX26" fmla="*/ 335710 w 484060"/>
              <a:gd name="connsiteY26" fmla="*/ 169404 h 435765"/>
              <a:gd name="connsiteX27" fmla="*/ 441597 w 484060"/>
              <a:gd name="connsiteY27" fmla="*/ 169380 h 435765"/>
              <a:gd name="connsiteX28" fmla="*/ 241971 w 484060"/>
              <a:gd name="connsiteY28" fmla="*/ 120985 h 435765"/>
              <a:gd name="connsiteX29" fmla="*/ 314562 w 484060"/>
              <a:gd name="connsiteY29" fmla="*/ 193577 h 435765"/>
              <a:gd name="connsiteX30" fmla="*/ 241971 w 484060"/>
              <a:gd name="connsiteY30" fmla="*/ 266168 h 435765"/>
              <a:gd name="connsiteX31" fmla="*/ 169380 w 484060"/>
              <a:gd name="connsiteY31" fmla="*/ 193577 h 435765"/>
              <a:gd name="connsiteX32" fmla="*/ 241971 w 484060"/>
              <a:gd name="connsiteY32" fmla="*/ 120985 h 435765"/>
              <a:gd name="connsiteX33" fmla="*/ 108887 w 484060"/>
              <a:gd name="connsiteY33" fmla="*/ 0 h 435765"/>
              <a:gd name="connsiteX34" fmla="*/ 181478 w 484060"/>
              <a:gd name="connsiteY34" fmla="*/ 72591 h 435765"/>
              <a:gd name="connsiteX35" fmla="*/ 108887 w 484060"/>
              <a:gd name="connsiteY35" fmla="*/ 145183 h 435765"/>
              <a:gd name="connsiteX36" fmla="*/ 36296 w 484060"/>
              <a:gd name="connsiteY36" fmla="*/ 72591 h 435765"/>
              <a:gd name="connsiteX37" fmla="*/ 108887 w 484060"/>
              <a:gd name="connsiteY37" fmla="*/ 0 h 435765"/>
              <a:gd name="connsiteX38" fmla="*/ 375055 w 484060"/>
              <a:gd name="connsiteY38" fmla="*/ 0 h 435765"/>
              <a:gd name="connsiteX39" fmla="*/ 447646 w 484060"/>
              <a:gd name="connsiteY39" fmla="*/ 72591 h 435765"/>
              <a:gd name="connsiteX40" fmla="*/ 375055 w 484060"/>
              <a:gd name="connsiteY40" fmla="*/ 145183 h 435765"/>
              <a:gd name="connsiteX41" fmla="*/ 302464 w 484060"/>
              <a:gd name="connsiteY41" fmla="*/ 72591 h 435765"/>
              <a:gd name="connsiteX42" fmla="*/ 375055 w 484060"/>
              <a:gd name="connsiteY42" fmla="*/ 0 h 43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4060" h="435765">
                <a:moveTo>
                  <a:pt x="308513" y="290365"/>
                </a:moveTo>
                <a:cubicBezTo>
                  <a:pt x="331887" y="290365"/>
                  <a:pt x="350858" y="309336"/>
                  <a:pt x="350858" y="332710"/>
                </a:cubicBezTo>
                <a:lnTo>
                  <a:pt x="350834" y="355988"/>
                </a:lnTo>
                <a:cubicBezTo>
                  <a:pt x="353665" y="408979"/>
                  <a:pt x="314272" y="435765"/>
                  <a:pt x="243592" y="435765"/>
                </a:cubicBezTo>
                <a:cubicBezTo>
                  <a:pt x="173179" y="435765"/>
                  <a:pt x="133084" y="409390"/>
                  <a:pt x="133084" y="356907"/>
                </a:cubicBezTo>
                <a:lnTo>
                  <a:pt x="133084" y="332710"/>
                </a:lnTo>
                <a:cubicBezTo>
                  <a:pt x="133084" y="309336"/>
                  <a:pt x="152054" y="290365"/>
                  <a:pt x="175429" y="290365"/>
                </a:cubicBezTo>
                <a:lnTo>
                  <a:pt x="308513" y="290365"/>
                </a:lnTo>
                <a:close/>
                <a:moveTo>
                  <a:pt x="42345" y="169380"/>
                </a:moveTo>
                <a:lnTo>
                  <a:pt x="148231" y="169380"/>
                </a:lnTo>
                <a:cubicBezTo>
                  <a:pt x="139639" y="202815"/>
                  <a:pt x="149473" y="238295"/>
                  <a:pt x="174050" y="262538"/>
                </a:cubicBezTo>
                <a:lnTo>
                  <a:pt x="177970" y="266192"/>
                </a:lnTo>
                <a:lnTo>
                  <a:pt x="175429" y="266168"/>
                </a:lnTo>
                <a:cubicBezTo>
                  <a:pt x="145584" y="266158"/>
                  <a:pt x="119383" y="286019"/>
                  <a:pt x="111331" y="314756"/>
                </a:cubicBezTo>
                <a:lnTo>
                  <a:pt x="110508" y="314780"/>
                </a:lnTo>
                <a:cubicBezTo>
                  <a:pt x="40095" y="314780"/>
                  <a:pt x="0" y="288405"/>
                  <a:pt x="0" y="235922"/>
                </a:cubicBezTo>
                <a:lnTo>
                  <a:pt x="0" y="211724"/>
                </a:lnTo>
                <a:cubicBezTo>
                  <a:pt x="0" y="188350"/>
                  <a:pt x="18971" y="169380"/>
                  <a:pt x="42345" y="169380"/>
                </a:cubicBezTo>
                <a:close/>
                <a:moveTo>
                  <a:pt x="441597" y="169380"/>
                </a:moveTo>
                <a:cubicBezTo>
                  <a:pt x="464971" y="169380"/>
                  <a:pt x="483942" y="188350"/>
                  <a:pt x="483942" y="211724"/>
                </a:cubicBezTo>
                <a:lnTo>
                  <a:pt x="483917" y="235002"/>
                </a:lnTo>
                <a:cubicBezTo>
                  <a:pt x="486749" y="287994"/>
                  <a:pt x="447356" y="314780"/>
                  <a:pt x="376676" y="314780"/>
                </a:cubicBezTo>
                <a:lnTo>
                  <a:pt x="372587" y="314731"/>
                </a:lnTo>
                <a:cubicBezTo>
                  <a:pt x="364965" y="287730"/>
                  <a:pt x="341261" y="268387"/>
                  <a:pt x="313280" y="266337"/>
                </a:cubicBezTo>
                <a:lnTo>
                  <a:pt x="308513" y="266168"/>
                </a:lnTo>
                <a:lnTo>
                  <a:pt x="305972" y="266192"/>
                </a:lnTo>
                <a:cubicBezTo>
                  <a:pt x="333366" y="242133"/>
                  <a:pt x="344869" y="204693"/>
                  <a:pt x="335710" y="169404"/>
                </a:cubicBezTo>
                <a:lnTo>
                  <a:pt x="441597" y="169380"/>
                </a:lnTo>
                <a:close/>
                <a:moveTo>
                  <a:pt x="241971" y="120985"/>
                </a:moveTo>
                <a:cubicBezTo>
                  <a:pt x="282063" y="120985"/>
                  <a:pt x="314562" y="153486"/>
                  <a:pt x="314562" y="193577"/>
                </a:cubicBezTo>
                <a:cubicBezTo>
                  <a:pt x="314562" y="233669"/>
                  <a:pt x="282063" y="266168"/>
                  <a:pt x="241971" y="266168"/>
                </a:cubicBezTo>
                <a:cubicBezTo>
                  <a:pt x="201879" y="266168"/>
                  <a:pt x="169380" y="233669"/>
                  <a:pt x="169380" y="193577"/>
                </a:cubicBezTo>
                <a:cubicBezTo>
                  <a:pt x="169380" y="153486"/>
                  <a:pt x="201879" y="120985"/>
                  <a:pt x="241971" y="120985"/>
                </a:cubicBezTo>
                <a:close/>
                <a:moveTo>
                  <a:pt x="108887" y="0"/>
                </a:moveTo>
                <a:cubicBezTo>
                  <a:pt x="148978" y="0"/>
                  <a:pt x="181478" y="32500"/>
                  <a:pt x="181478" y="72591"/>
                </a:cubicBezTo>
                <a:cubicBezTo>
                  <a:pt x="181478" y="112682"/>
                  <a:pt x="148978" y="145183"/>
                  <a:pt x="108887" y="145183"/>
                </a:cubicBezTo>
                <a:cubicBezTo>
                  <a:pt x="68796" y="145183"/>
                  <a:pt x="36296" y="112682"/>
                  <a:pt x="36296" y="72591"/>
                </a:cubicBezTo>
                <a:cubicBezTo>
                  <a:pt x="36296" y="32500"/>
                  <a:pt x="68796" y="0"/>
                  <a:pt x="108887" y="0"/>
                </a:cubicBezTo>
                <a:close/>
                <a:moveTo>
                  <a:pt x="375055" y="0"/>
                </a:moveTo>
                <a:cubicBezTo>
                  <a:pt x="415147" y="0"/>
                  <a:pt x="447646" y="32500"/>
                  <a:pt x="447646" y="72591"/>
                </a:cubicBezTo>
                <a:cubicBezTo>
                  <a:pt x="447646" y="112682"/>
                  <a:pt x="415147" y="145183"/>
                  <a:pt x="375055" y="145183"/>
                </a:cubicBezTo>
                <a:cubicBezTo>
                  <a:pt x="334963" y="145183"/>
                  <a:pt x="302464" y="112682"/>
                  <a:pt x="302464" y="72591"/>
                </a:cubicBezTo>
                <a:cubicBezTo>
                  <a:pt x="302464" y="32500"/>
                  <a:pt x="334963" y="0"/>
                  <a:pt x="375055" y="0"/>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
        <p:nvSpPr>
          <p:cNvPr id="77" name="Graphic 133">
            <a:extLst>
              <a:ext uri="{FF2B5EF4-FFF2-40B4-BE49-F238E27FC236}">
                <a16:creationId xmlns:a16="http://schemas.microsoft.com/office/drawing/2014/main" id="{514BD0B6-36DB-812E-E921-683A7F41C630}"/>
              </a:ext>
              <a:ext uri="{C183D7F6-B498-43B3-948B-1728B52AA6E4}">
                <adec:decorative xmlns:adec="http://schemas.microsoft.com/office/drawing/2017/decorative" val="1"/>
              </a:ext>
            </a:extLst>
          </p:cNvPr>
          <p:cNvSpPr/>
          <p:nvPr/>
        </p:nvSpPr>
        <p:spPr>
          <a:xfrm>
            <a:off x="3953483" y="2217953"/>
            <a:ext cx="282463" cy="353970"/>
          </a:xfrm>
          <a:custGeom>
            <a:avLst/>
            <a:gdLst>
              <a:gd name="connsiteX0" fmla="*/ 261038 w 350857"/>
              <a:gd name="connsiteY0" fmla="*/ 411302 h 483917"/>
              <a:gd name="connsiteX1" fmla="*/ 254021 w 350857"/>
              <a:gd name="connsiteY1" fmla="*/ 441766 h 483917"/>
              <a:gd name="connsiteX2" fmla="*/ 205143 w 350857"/>
              <a:gd name="connsiteY2" fmla="*/ 483748 h 483917"/>
              <a:gd name="connsiteX3" fmla="*/ 200957 w 350857"/>
              <a:gd name="connsiteY3" fmla="*/ 483917 h 483917"/>
              <a:gd name="connsiteX4" fmla="*/ 149877 w 350857"/>
              <a:gd name="connsiteY4" fmla="*/ 483917 h 483917"/>
              <a:gd name="connsiteX5" fmla="*/ 97926 w 350857"/>
              <a:gd name="connsiteY5" fmla="*/ 445759 h 483917"/>
              <a:gd name="connsiteX6" fmla="*/ 96813 w 350857"/>
              <a:gd name="connsiteY6" fmla="*/ 441718 h 483917"/>
              <a:gd name="connsiteX7" fmla="*/ 89795 w 350857"/>
              <a:gd name="connsiteY7" fmla="*/ 411302 h 483917"/>
              <a:gd name="connsiteX8" fmla="*/ 261038 w 350857"/>
              <a:gd name="connsiteY8" fmla="*/ 411302 h 483917"/>
              <a:gd name="connsiteX9" fmla="*/ 175429 w 350857"/>
              <a:gd name="connsiteY9" fmla="*/ 0 h 483917"/>
              <a:gd name="connsiteX10" fmla="*/ 350858 w 350857"/>
              <a:gd name="connsiteY10" fmla="*/ 175429 h 483917"/>
              <a:gd name="connsiteX11" fmla="*/ 283953 w 350857"/>
              <a:gd name="connsiteY11" fmla="*/ 316740 h 483917"/>
              <a:gd name="connsiteX12" fmla="*/ 282235 w 350857"/>
              <a:gd name="connsiteY12" fmla="*/ 319764 h 483917"/>
              <a:gd name="connsiteX13" fmla="*/ 269459 w 350857"/>
              <a:gd name="connsiteY13" fmla="*/ 375006 h 483917"/>
              <a:gd name="connsiteX14" fmla="*/ 81399 w 350857"/>
              <a:gd name="connsiteY14" fmla="*/ 375006 h 483917"/>
              <a:gd name="connsiteX15" fmla="*/ 68671 w 350857"/>
              <a:gd name="connsiteY15" fmla="*/ 319764 h 483917"/>
              <a:gd name="connsiteX16" fmla="*/ 66953 w 350857"/>
              <a:gd name="connsiteY16" fmla="*/ 316764 h 483917"/>
              <a:gd name="connsiteX17" fmla="*/ 0 w 350857"/>
              <a:gd name="connsiteY17" fmla="*/ 175405 h 483917"/>
              <a:gd name="connsiteX18" fmla="*/ 175429 w 350857"/>
              <a:gd name="connsiteY18" fmla="*/ 0 h 48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0857" h="483917">
                <a:moveTo>
                  <a:pt x="261038" y="411302"/>
                </a:moveTo>
                <a:lnTo>
                  <a:pt x="254021" y="441766"/>
                </a:lnTo>
                <a:cubicBezTo>
                  <a:pt x="248647" y="464935"/>
                  <a:pt x="228856" y="481931"/>
                  <a:pt x="205143" y="483748"/>
                </a:cubicBezTo>
                <a:lnTo>
                  <a:pt x="200957" y="483917"/>
                </a:lnTo>
                <a:lnTo>
                  <a:pt x="149877" y="483917"/>
                </a:lnTo>
                <a:cubicBezTo>
                  <a:pt x="126082" y="483917"/>
                  <a:pt x="105043" y="468465"/>
                  <a:pt x="97926" y="445759"/>
                </a:cubicBezTo>
                <a:lnTo>
                  <a:pt x="96813" y="441718"/>
                </a:lnTo>
                <a:lnTo>
                  <a:pt x="89795" y="411302"/>
                </a:lnTo>
                <a:lnTo>
                  <a:pt x="261038" y="411302"/>
                </a:lnTo>
                <a:close/>
                <a:moveTo>
                  <a:pt x="175429" y="0"/>
                </a:moveTo>
                <a:cubicBezTo>
                  <a:pt x="272316" y="0"/>
                  <a:pt x="350858" y="78542"/>
                  <a:pt x="350858" y="175429"/>
                </a:cubicBezTo>
                <a:cubicBezTo>
                  <a:pt x="350858" y="227114"/>
                  <a:pt x="328209" y="274468"/>
                  <a:pt x="283953" y="316740"/>
                </a:cubicBezTo>
                <a:cubicBezTo>
                  <a:pt x="283096" y="317558"/>
                  <a:pt x="282499" y="318610"/>
                  <a:pt x="282235" y="319764"/>
                </a:cubicBezTo>
                <a:lnTo>
                  <a:pt x="269459" y="375006"/>
                </a:lnTo>
                <a:lnTo>
                  <a:pt x="81399" y="375006"/>
                </a:lnTo>
                <a:lnTo>
                  <a:pt x="68671" y="319764"/>
                </a:lnTo>
                <a:cubicBezTo>
                  <a:pt x="68403" y="318618"/>
                  <a:pt x="67806" y="317575"/>
                  <a:pt x="66953" y="316764"/>
                </a:cubicBezTo>
                <a:cubicBezTo>
                  <a:pt x="22673" y="274468"/>
                  <a:pt x="0" y="227114"/>
                  <a:pt x="0" y="175405"/>
                </a:cubicBezTo>
                <a:cubicBezTo>
                  <a:pt x="13" y="78528"/>
                  <a:pt x="78552" y="0"/>
                  <a:pt x="175429" y="0"/>
                </a:cubicBezTo>
                <a:close/>
              </a:path>
            </a:pathLst>
          </a:cu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63500" dist="63500" dir="2700000" algn="tl" rotWithShape="0">
              <a:srgbClr val="454142">
                <a:alpha val="15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Pro Semibold" panose="020B0502040504020203" pitchFamily="34" charset="0"/>
              <a:ea typeface="+mn-ea"/>
              <a:cs typeface="Segoe UI" pitchFamily="34" charset="0"/>
            </a:endParaRPr>
          </a:p>
        </p:txBody>
      </p:sp>
    </p:spTree>
    <p:extLst>
      <p:ext uri="{BB962C8B-B14F-4D97-AF65-F5344CB8AC3E}">
        <p14:creationId xmlns:p14="http://schemas.microsoft.com/office/powerpoint/2010/main" val="390324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43EA3D-A798-5502-A6B0-1DAFFFE2C320}"/>
              </a:ext>
            </a:extLst>
          </p:cNvPr>
          <p:cNvSpPr txBox="1">
            <a:spLocks noGrp="1"/>
          </p:cNvSpPr>
          <p:nvPr>
            <p:ph type="title" idx="4294967295"/>
          </p:nvPr>
        </p:nvSpPr>
        <p:spPr>
          <a:xfrm>
            <a:off x="551610" y="367025"/>
            <a:ext cx="8622208" cy="6583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defTabSz="914400">
              <a:lnSpc>
                <a:spcPct val="150000"/>
              </a:lnSpc>
              <a:spcBef>
                <a:spcPts val="0"/>
              </a:spcBef>
              <a:defRPr/>
            </a:pPr>
            <a:r>
              <a:rPr kumimoji="0" lang="en-US" sz="2800" b="0" i="0" u="none" strike="noStrike" kern="1200" cap="none" spc="-50" normalizeH="0" baseline="0" noProof="0" dirty="0">
                <a:ln w="3175">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pitchFamily="34" charset="0"/>
              </a:rPr>
              <a:t>Practice - </a:t>
            </a:r>
            <a:r>
              <a:rPr lang="en-US" spc="-38">
                <a:gradFill flip="none">
                  <a:gsLst>
                    <a:gs pos="0">
                      <a:srgbClr val="3E76D4"/>
                    </a:gs>
                    <a:gs pos="50000">
                      <a:srgbClr val="8661C5"/>
                    </a:gs>
                    <a:gs pos="100000">
                      <a:srgbClr val="C73ECC"/>
                    </a:gs>
                  </a:gsLst>
                  <a:lin ang="2700000" scaled="1"/>
                  <a:tileRect/>
                </a:gradFill>
                <a:cs typeface="Segoe Sans Display Semibold"/>
              </a:rPr>
              <a:t>Provide Specific Instructions </a:t>
            </a:r>
            <a:endParaRPr kumimoji="0" lang="en-CA" sz="2800" b="0" i="0" u="none" strike="noStrike" kern="1200" cap="none" spc="0" normalizeH="0" baseline="0" noProof="0" dirty="0">
              <a:ln>
                <a:noFill/>
              </a:ln>
              <a:solidFill>
                <a:srgbClr val="000000"/>
              </a:solidFill>
              <a:effectLst/>
              <a:uLnTx/>
              <a:uFillTx/>
              <a:latin typeface="Segoe UI Semibold"/>
              <a:ea typeface="+mn-ea"/>
              <a:cs typeface="Segoe UI"/>
            </a:endParaRPr>
          </a:p>
        </p:txBody>
      </p:sp>
      <p:sp>
        <p:nvSpPr>
          <p:cNvPr id="4" name="Text Placeholder 2">
            <a:extLst>
              <a:ext uri="{FF2B5EF4-FFF2-40B4-BE49-F238E27FC236}">
                <a16:creationId xmlns:a16="http://schemas.microsoft.com/office/drawing/2014/main" id="{EEB537F5-4FA4-AFF3-9CE6-DC18CF051555}"/>
              </a:ext>
            </a:extLst>
          </p:cNvPr>
          <p:cNvSpPr txBox="1">
            <a:spLocks/>
          </p:cNvSpPr>
          <p:nvPr/>
        </p:nvSpPr>
        <p:spPr>
          <a:xfrm>
            <a:off x="660819" y="1485900"/>
            <a:ext cx="10443744" cy="470898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325"/>
            <a:r>
              <a:rPr lang="en-US" sz="2800">
                <a:solidFill>
                  <a:srgbClr val="1E1E1E"/>
                </a:solidFill>
                <a:latin typeface="Segoe UI"/>
                <a:cs typeface="Segoe UI Semilight"/>
              </a:rPr>
              <a:t>Let’s </a:t>
            </a:r>
            <a:r>
              <a:rPr lang="en-US" sz="2800" b="1">
                <a:solidFill>
                  <a:srgbClr val="1E1E1E"/>
                </a:solidFill>
                <a:latin typeface="Segoe UI"/>
                <a:cs typeface="Segoe UI Semilight"/>
              </a:rPr>
              <a:t>refine</a:t>
            </a:r>
            <a:r>
              <a:rPr lang="en-US" sz="2800">
                <a:solidFill>
                  <a:srgbClr val="1E1E1E"/>
                </a:solidFill>
                <a:latin typeface="Segoe UI"/>
                <a:cs typeface="Segoe UI Semilight"/>
              </a:rPr>
              <a:t> the output from one of our previous prompts with a conversational approach.</a:t>
            </a:r>
          </a:p>
          <a:p>
            <a:pPr marL="60325"/>
            <a:endParaRPr lang="en-US" sz="900" b="1">
              <a:solidFill>
                <a:srgbClr val="1E1E1E"/>
              </a:solidFill>
              <a:cs typeface="Segoe UI Semilight"/>
            </a:endParaRPr>
          </a:p>
          <a:p>
            <a:pPr>
              <a:buFont typeface="Wingdings"/>
              <a:buChar char=""/>
            </a:pPr>
            <a:r>
              <a:rPr lang="en-US" i="1">
                <a:solidFill>
                  <a:srgbClr val="1E1E1E"/>
                </a:solidFill>
                <a:cs typeface="Segoe UI"/>
              </a:rPr>
              <a:t>Prompt 1:</a:t>
            </a:r>
            <a:r>
              <a:rPr lang="en-US">
                <a:solidFill>
                  <a:srgbClr val="0070C0"/>
                </a:solidFill>
                <a:cs typeface="Segoe UI"/>
              </a:rPr>
              <a:t> </a:t>
            </a:r>
            <a:r>
              <a:rPr lang="en-US">
                <a:solidFill>
                  <a:srgbClr val="4280C2"/>
                </a:solidFill>
                <a:latin typeface="Consolas"/>
                <a:ea typeface="+mn-lt"/>
                <a:cs typeface="Segoe UI Semilight"/>
              </a:rPr>
              <a:t>Write an overview</a:t>
            </a:r>
            <a:r>
              <a:rPr lang="en-US">
                <a:solidFill>
                  <a:srgbClr val="1E1E1E"/>
                </a:solidFill>
                <a:latin typeface="Consolas"/>
                <a:ea typeface="+mn-lt"/>
                <a:cs typeface="Segoe UI Semilight"/>
              </a:rPr>
              <a:t> </a:t>
            </a:r>
            <a:r>
              <a:rPr lang="en-US">
                <a:solidFill>
                  <a:srgbClr val="1E1E1E"/>
                </a:solidFill>
                <a:latin typeface="Consolas"/>
                <a:cs typeface="Segoe UI Semilight"/>
              </a:rPr>
              <a:t>of </a:t>
            </a:r>
            <a:r>
              <a:rPr lang="en-US">
                <a:solidFill>
                  <a:srgbClr val="00B294"/>
                </a:solidFill>
                <a:latin typeface="Consolas"/>
                <a:cs typeface="Segoe UI Semilight"/>
              </a:rPr>
              <a:t>how Microsoft 365 Copilot can help improve productivity in enterprises</a:t>
            </a:r>
            <a:r>
              <a:rPr lang="en-US">
                <a:solidFill>
                  <a:srgbClr val="1E1E1E"/>
                </a:solidFill>
                <a:latin typeface="Consolas"/>
                <a:cs typeface="Segoe UI Semilight"/>
              </a:rPr>
              <a:t>. </a:t>
            </a:r>
            <a:r>
              <a:rPr lang="en-US" b="1">
                <a:solidFill>
                  <a:srgbClr val="FF8C00"/>
                </a:solidFill>
                <a:latin typeface="Consolas"/>
                <a:cs typeface="Segoe UI Semilight"/>
              </a:rPr>
              <a:t>Generate 3 bullet points</a:t>
            </a:r>
            <a:r>
              <a:rPr lang="en-US">
                <a:solidFill>
                  <a:srgbClr val="1E1E1E"/>
                </a:solidFill>
                <a:latin typeface="Consolas"/>
                <a:cs typeface="Segoe UI Semilight"/>
              </a:rPr>
              <a:t>.</a:t>
            </a:r>
          </a:p>
          <a:p>
            <a:pPr>
              <a:buFont typeface="Wingdings"/>
              <a:buChar char=""/>
            </a:pPr>
            <a:endParaRPr lang="en-US">
              <a:solidFill>
                <a:srgbClr val="1E1E1E"/>
              </a:solidFill>
              <a:latin typeface="Consolas"/>
              <a:cs typeface="Segoe UI Semilight"/>
            </a:endParaRPr>
          </a:p>
          <a:p>
            <a:pPr>
              <a:buFont typeface="Wingdings"/>
              <a:buChar char=""/>
            </a:pPr>
            <a:r>
              <a:rPr lang="en-US" i="1">
                <a:solidFill>
                  <a:schemeClr val="bg1">
                    <a:lumMod val="75000"/>
                  </a:schemeClr>
                </a:solidFill>
                <a:cs typeface="Segoe UI"/>
              </a:rPr>
              <a:t>Prompt 2:</a:t>
            </a:r>
            <a:r>
              <a:rPr lang="en-US">
                <a:solidFill>
                  <a:schemeClr val="bg1">
                    <a:lumMod val="75000"/>
                  </a:schemeClr>
                </a:solidFill>
                <a:cs typeface="Segoe UI"/>
              </a:rPr>
              <a:t> </a:t>
            </a:r>
            <a:r>
              <a:rPr lang="en-US">
                <a:solidFill>
                  <a:schemeClr val="bg1">
                    <a:lumMod val="75000"/>
                  </a:schemeClr>
                </a:solidFill>
                <a:latin typeface="Consolas"/>
                <a:cs typeface="Segoe UI Semilight"/>
              </a:rPr>
              <a:t>Summarize the latest Microsoft AI announcements for a keynote speech on stage at Ignite, Microsoft's annual conference. </a:t>
            </a:r>
            <a:r>
              <a:rPr lang="en-US" b="1">
                <a:solidFill>
                  <a:schemeClr val="bg1">
                    <a:lumMod val="75000"/>
                  </a:schemeClr>
                </a:solidFill>
                <a:latin typeface="Consolas"/>
                <a:cs typeface="Segoe UI Semilight"/>
              </a:rPr>
              <a:t>Do not include any announcements from before January 2025 and ensure to highlight the impact of these innovations. </a:t>
            </a:r>
            <a:endParaRPr lang="en-US">
              <a:solidFill>
                <a:schemeClr val="bg1">
                  <a:lumMod val="75000"/>
                </a:schemeClr>
              </a:solidFill>
              <a:latin typeface="Consolas"/>
              <a:cs typeface="Segoe UI Semilight"/>
            </a:endParaRPr>
          </a:p>
          <a:p>
            <a:pPr>
              <a:buFont typeface="Wingdings"/>
              <a:buChar char=""/>
            </a:pPr>
            <a:endParaRPr lang="en-US">
              <a:solidFill>
                <a:srgbClr val="1E1E1E"/>
              </a:solidFill>
              <a:latin typeface="Consolas"/>
              <a:cs typeface="Segoe UI Semilight"/>
            </a:endParaRPr>
          </a:p>
          <a:p>
            <a:pPr>
              <a:buFont typeface="Wingdings"/>
              <a:buChar char=""/>
            </a:pPr>
            <a:endParaRPr lang="en-US">
              <a:solidFill>
                <a:srgbClr val="B4009E"/>
              </a:solidFill>
              <a:latin typeface="Consolas"/>
            </a:endParaRPr>
          </a:p>
        </p:txBody>
      </p:sp>
    </p:spTree>
    <p:extLst>
      <p:ext uri="{BB962C8B-B14F-4D97-AF65-F5344CB8AC3E}">
        <p14:creationId xmlns:p14="http://schemas.microsoft.com/office/powerpoint/2010/main" val="79816709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at promptathon demo 4">
            <a:hlinkClick r:id="" action="ppaction://media"/>
            <a:extLst>
              <a:ext uri="{FF2B5EF4-FFF2-40B4-BE49-F238E27FC236}">
                <a16:creationId xmlns:a16="http://schemas.microsoft.com/office/drawing/2014/main" id="{AD3A0343-5F45-91B5-5604-E0B0F2D099C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45300"/>
          </a:xfrm>
          <a:prstGeom prst="rect">
            <a:avLst/>
          </a:prstGeom>
        </p:spPr>
      </p:pic>
    </p:spTree>
    <p:extLst>
      <p:ext uri="{BB962C8B-B14F-4D97-AF65-F5344CB8AC3E}">
        <p14:creationId xmlns:p14="http://schemas.microsoft.com/office/powerpoint/2010/main" val="556250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5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Rounded Rectangle 1">
            <a:extLst>
              <a:ext uri="{FF2B5EF4-FFF2-40B4-BE49-F238E27FC236}">
                <a16:creationId xmlns:a16="http://schemas.microsoft.com/office/drawing/2014/main" id="{070F1DA3-AAF2-DCB3-A6F5-8CEEA5A75598}"/>
              </a:ext>
              <a:ext uri="{C183D7F6-B498-43B3-948B-1728B52AA6E4}">
                <adec:decorative xmlns:adec="http://schemas.microsoft.com/office/drawing/2017/decorative" val="1"/>
              </a:ext>
            </a:extLst>
          </p:cNvPr>
          <p:cNvSpPr/>
          <p:nvPr/>
        </p:nvSpPr>
        <p:spPr bwMode="auto">
          <a:xfrm>
            <a:off x="3122613" y="1395706"/>
            <a:ext cx="5948362" cy="3807122"/>
          </a:xfrm>
          <a:prstGeom prst="roundRect">
            <a:avLst>
              <a:gd name="adj" fmla="val 2901"/>
            </a:avLst>
          </a:prstGeom>
          <a:solidFill>
            <a:schemeClr val="bg1"/>
          </a:solidFill>
          <a:ln>
            <a:noFill/>
            <a:headEnd type="none" w="med" len="med"/>
            <a:tailEnd type="none" w="med" len="med"/>
          </a:ln>
          <a:effectLst>
            <a:outerShdw blurRad="635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Segoe UI" pitchFamily="34" charset="0"/>
            </a:endParaRPr>
          </a:p>
        </p:txBody>
      </p:sp>
      <p:sp>
        <p:nvSpPr>
          <p:cNvPr id="4" name="Title 3">
            <a:extLst>
              <a:ext uri="{FF2B5EF4-FFF2-40B4-BE49-F238E27FC236}">
                <a16:creationId xmlns:a16="http://schemas.microsoft.com/office/drawing/2014/main" id="{B77D6A8C-7512-B747-8857-6DA72A866570}"/>
              </a:ext>
            </a:extLst>
          </p:cNvPr>
          <p:cNvSpPr>
            <a:spLocks noGrp="1"/>
          </p:cNvSpPr>
          <p:nvPr>
            <p:ph type="title"/>
          </p:nvPr>
        </p:nvSpPr>
        <p:spPr>
          <a:xfrm>
            <a:off x="3204942" y="1942407"/>
            <a:ext cx="5782720" cy="430887"/>
          </a:xfrm>
        </p:spPr>
        <p:txBody>
          <a:bodyPr/>
          <a:lstStyle/>
          <a:p>
            <a:pPr algn="ctr"/>
            <a:r>
              <a:rPr lang="en-NZ" spc="0">
                <a:latin typeface="Segoe Sans Display Semibold" pitchFamily="2" charset="0"/>
                <a:cs typeface="Segoe Sans Display Semibold" pitchFamily="2" charset="0"/>
              </a:rPr>
              <a:t>Ask For Feedback</a:t>
            </a:r>
            <a:endParaRPr lang="en-US" spc="0">
              <a:latin typeface="Segoe Sans Display Semibold" pitchFamily="2" charset="0"/>
              <a:cs typeface="Segoe Sans Display Semibold" pitchFamily="2" charset="0"/>
            </a:endParaRPr>
          </a:p>
        </p:txBody>
      </p:sp>
      <p:sp>
        <p:nvSpPr>
          <p:cNvPr id="3" name="TextBox 2">
            <a:extLst>
              <a:ext uri="{FF2B5EF4-FFF2-40B4-BE49-F238E27FC236}">
                <a16:creationId xmlns:a16="http://schemas.microsoft.com/office/drawing/2014/main" id="{CE93B09D-CB9E-DC1D-BB9F-964190C25BCA}"/>
              </a:ext>
            </a:extLst>
          </p:cNvPr>
          <p:cNvSpPr txBox="1"/>
          <p:nvPr/>
        </p:nvSpPr>
        <p:spPr>
          <a:xfrm>
            <a:off x="3624817" y="3232411"/>
            <a:ext cx="4943955"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Segoe Sans Display" pitchFamily="2" charset="0"/>
                <a:cs typeface="Segoe Sans Display" pitchFamily="2" charset="0"/>
              </a:rPr>
              <a:t>Requesting feedback from Copilot helps it to understand your needs and preferences, and to provide you with more relevant, helpful responses</a:t>
            </a:r>
            <a:endParaRPr kumimoji="0" lang="en-US" sz="2000" b="0" i="0" u="none" strike="noStrike" kern="1200" cap="none" spc="0" normalizeH="0" baseline="0" noProof="0">
              <a:ln>
                <a:noFill/>
              </a:ln>
              <a:solidFill>
                <a:prstClr val="black"/>
              </a:solidFill>
              <a:effectLst/>
              <a:uLnTx/>
              <a:uFillTx/>
              <a:latin typeface="Segoe Sans Display" pitchFamily="2" charset="0"/>
              <a:cs typeface="Segoe Sans Display" pitchFamily="2" charset="0"/>
            </a:endParaRPr>
          </a:p>
        </p:txBody>
      </p:sp>
      <p:cxnSp>
        <p:nvCxnSpPr>
          <p:cNvPr id="10" name="Straight Connector 9">
            <a:extLst>
              <a:ext uri="{FF2B5EF4-FFF2-40B4-BE49-F238E27FC236}">
                <a16:creationId xmlns:a16="http://schemas.microsoft.com/office/drawing/2014/main" id="{0EE1C6F2-45A5-6BBE-DF81-A9168AD2FFB5}"/>
              </a:ext>
              <a:ext uri="{C183D7F6-B498-43B3-948B-1728B52AA6E4}">
                <adec:decorative xmlns:adec="http://schemas.microsoft.com/office/drawing/2017/decorative" val="1"/>
              </a:ext>
            </a:extLst>
          </p:cNvPr>
          <p:cNvCxnSpPr>
            <a:cxnSpLocks/>
          </p:cNvCxnSpPr>
          <p:nvPr/>
        </p:nvCxnSpPr>
        <p:spPr>
          <a:xfrm>
            <a:off x="5341531" y="2810261"/>
            <a:ext cx="1510526" cy="0"/>
          </a:xfrm>
          <a:prstGeom prst="line">
            <a:avLst/>
          </a:prstGeom>
          <a:ln w="38100" cap="rnd">
            <a:gradFill flip="none" rotWithShape="1">
              <a:gsLst>
                <a:gs pos="0">
                  <a:srgbClr val="4DDBF8"/>
                </a:gs>
                <a:gs pos="45000">
                  <a:srgbClr val="0078D4"/>
                </a:gs>
                <a:gs pos="80000">
                  <a:srgbClr val="8678D6"/>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43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nodeType="withEffect">
                                  <p:stCondLst>
                                    <p:cond delay="250"/>
                                  </p:stCondLst>
                                  <p:childTnLst>
                                    <p:animMotion origin="layout" path="M 0 -0.03472 L 0 -2.22222E-6 " pathEditMode="relative" rAng="0" ptsTypes="AA">
                                      <p:cBhvr>
                                        <p:cTn id="9" dur="750" fill="hold"/>
                                        <p:tgtEl>
                                          <p:spTgt spid="10"/>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AAA3655-E4B8-7915-9AB9-443A2AE52731}"/>
              </a:ext>
              <a:ext uri="{C183D7F6-B498-43B3-948B-1728B52AA6E4}">
                <adec:decorative xmlns:adec="http://schemas.microsoft.com/office/drawing/2017/decorative" val="1"/>
              </a:ext>
            </a:extLst>
          </p:cNvPr>
          <p:cNvGrpSpPr/>
          <p:nvPr/>
        </p:nvGrpSpPr>
        <p:grpSpPr>
          <a:xfrm>
            <a:off x="1236663" y="1973383"/>
            <a:ext cx="10679237" cy="2163863"/>
            <a:chOff x="471579" y="844305"/>
            <a:chExt cx="10679237" cy="2177274"/>
          </a:xfrm>
        </p:grpSpPr>
        <p:sp>
          <p:nvSpPr>
            <p:cNvPr id="10" name="TextBox 9">
              <a:extLst>
                <a:ext uri="{FF2B5EF4-FFF2-40B4-BE49-F238E27FC236}">
                  <a16:creationId xmlns:a16="http://schemas.microsoft.com/office/drawing/2014/main" id="{CB28059C-D3E1-AE20-F87C-0CA561F10E8A}"/>
                </a:ext>
              </a:extLst>
            </p:cNvPr>
            <p:cNvSpPr txBox="1"/>
            <p:nvPr/>
          </p:nvSpPr>
          <p:spPr>
            <a:xfrm>
              <a:off x="586318" y="844305"/>
              <a:ext cx="10564498" cy="65838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CA" sz="2800" b="0" i="0" u="none" strike="noStrike" kern="1200" cap="none" spc="0" normalizeH="0" baseline="0" noProof="0">
                <a:ln>
                  <a:noFill/>
                </a:ln>
                <a:solidFill>
                  <a:srgbClr val="000000"/>
                </a:solidFill>
                <a:effectLst/>
                <a:uLnTx/>
                <a:uFillTx/>
                <a:latin typeface="Segoe UI Semibold"/>
                <a:ea typeface="+mn-ea"/>
                <a:cs typeface="Segoe UI"/>
              </a:endParaRPr>
            </a:p>
          </p:txBody>
        </p:sp>
        <p:grpSp>
          <p:nvGrpSpPr>
            <p:cNvPr id="11" name="Group 10">
              <a:extLst>
                <a:ext uri="{FF2B5EF4-FFF2-40B4-BE49-F238E27FC236}">
                  <a16:creationId xmlns:a16="http://schemas.microsoft.com/office/drawing/2014/main" id="{E66DE55B-BF0E-7D07-0AF1-F0CA2FD237D5}"/>
                </a:ext>
              </a:extLst>
            </p:cNvPr>
            <p:cNvGrpSpPr/>
            <p:nvPr/>
          </p:nvGrpSpPr>
          <p:grpSpPr>
            <a:xfrm>
              <a:off x="471579" y="3021579"/>
              <a:ext cx="4925" cy="0"/>
              <a:chOff x="5715081" y="3562319"/>
              <a:chExt cx="9525" cy="0"/>
            </a:xfrm>
          </p:grpSpPr>
          <p:sp>
            <p:nvSpPr>
              <p:cNvPr id="18" name="Freeform: Shape 17">
                <a:extLst>
                  <a:ext uri="{FF2B5EF4-FFF2-40B4-BE49-F238E27FC236}">
                    <a16:creationId xmlns:a16="http://schemas.microsoft.com/office/drawing/2014/main" id="{9EBAEEC2-A41B-E6FE-E5D4-E5D44C1EC924}"/>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29FA1E5E-C756-C85D-E633-D8FF5FE151CF}"/>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gradFill>
                <a:gsLst>
                  <a:gs pos="0">
                    <a:srgbClr val="2D3F80"/>
                  </a:gs>
                  <a:gs pos="50000">
                    <a:srgbClr val="3856A6">
                      <a:alpha val="49804"/>
                    </a:srgbClr>
                  </a:gs>
                  <a:gs pos="100000">
                    <a:srgbClr val="436DCD">
                      <a:alpha val="0"/>
                    </a:srgbClr>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3" name="Title 2">
            <a:extLst>
              <a:ext uri="{FF2B5EF4-FFF2-40B4-BE49-F238E27FC236}">
                <a16:creationId xmlns:a16="http://schemas.microsoft.com/office/drawing/2014/main" id="{6643EA3D-A798-5502-A6B0-1DAFFFE2C320}"/>
              </a:ext>
            </a:extLst>
          </p:cNvPr>
          <p:cNvSpPr txBox="1">
            <a:spLocks noGrp="1"/>
          </p:cNvSpPr>
          <p:nvPr>
            <p:ph type="title" idx="4294967295"/>
          </p:nvPr>
        </p:nvSpPr>
        <p:spPr>
          <a:xfrm>
            <a:off x="540634" y="333097"/>
            <a:ext cx="6827806" cy="6583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pitchFamily="34" charset="0"/>
              </a:rPr>
              <a:t>Practice - Ask For Feedback</a:t>
            </a:r>
            <a:endParaRPr kumimoji="0" lang="en-CA" sz="2800" b="0" i="0" u="none" strike="noStrike" kern="1200" cap="none" spc="0" normalizeH="0" baseline="0" noProof="0">
              <a:ln>
                <a:noFill/>
              </a:ln>
              <a:solidFill>
                <a:srgbClr val="000000"/>
              </a:solidFill>
              <a:effectLst/>
              <a:uLnTx/>
              <a:uFillTx/>
              <a:latin typeface="Segoe UI Semibold"/>
              <a:ea typeface="+mn-ea"/>
              <a:cs typeface="Segoe UI"/>
            </a:endParaRPr>
          </a:p>
        </p:txBody>
      </p:sp>
      <p:sp>
        <p:nvSpPr>
          <p:cNvPr id="7" name="TextBox 6">
            <a:extLst>
              <a:ext uri="{FF2B5EF4-FFF2-40B4-BE49-F238E27FC236}">
                <a16:creationId xmlns:a16="http://schemas.microsoft.com/office/drawing/2014/main" id="{D509BA60-4619-D1F6-A8D8-7C3FC2374D1C}"/>
              </a:ext>
            </a:extLst>
          </p:cNvPr>
          <p:cNvSpPr txBox="1"/>
          <p:nvPr/>
        </p:nvSpPr>
        <p:spPr>
          <a:xfrm>
            <a:off x="540634" y="1436687"/>
            <a:ext cx="545376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7030A0"/>
                </a:solidFill>
                <a:effectLst/>
                <a:uLnTx/>
                <a:uFillTx/>
                <a:latin typeface="Segoe UI"/>
                <a:ea typeface="+mn-ea"/>
                <a:cs typeface="Segoe UI" panose="020B0502040204020203" pitchFamily="34" charset="0"/>
              </a:rPr>
              <a:t>Prompt</a:t>
            </a:r>
          </a:p>
        </p:txBody>
      </p:sp>
      <p:sp>
        <p:nvSpPr>
          <p:cNvPr id="6" name="TextBox 5">
            <a:extLst>
              <a:ext uri="{FF2B5EF4-FFF2-40B4-BE49-F238E27FC236}">
                <a16:creationId xmlns:a16="http://schemas.microsoft.com/office/drawing/2014/main" id="{AA6E1FFD-F993-6EA9-8A2A-9F4208487A37}"/>
              </a:ext>
            </a:extLst>
          </p:cNvPr>
          <p:cNvSpPr txBox="1"/>
          <p:nvPr/>
        </p:nvSpPr>
        <p:spPr>
          <a:xfrm>
            <a:off x="575371" y="1988420"/>
            <a:ext cx="5332601" cy="1200329"/>
          </a:xfrm>
          <a:prstGeom prst="rect">
            <a:avLst/>
          </a:prstGeom>
          <a:solidFill>
            <a:schemeClr val="bg1"/>
          </a:solidFill>
        </p:spPr>
        <p:txBody>
          <a:bodyPr wrap="square">
            <a:spAutoFit/>
          </a:bodyPr>
          <a:lstStyle/>
          <a:p>
            <a:pPr lvl="0" defTabSz="914400">
              <a:defRPr/>
            </a:pPr>
            <a:r>
              <a:rPr lang="en-US" sz="1800">
                <a:solidFill>
                  <a:srgbClr val="8661C5"/>
                </a:solidFill>
                <a:latin typeface="Consolas"/>
                <a:cs typeface="Segoe UI"/>
              </a:rPr>
              <a:t>Create me a proposal for my upcoming sales call with my Customer Contoso, using </a:t>
            </a:r>
            <a:r>
              <a:rPr lang="en-US" sz="1800" i="1" u="sng">
                <a:solidFill>
                  <a:srgbClr val="000000"/>
                </a:solidFill>
                <a:latin typeface="Consolas"/>
                <a:cs typeface="Segoe UI"/>
              </a:rPr>
              <a:t>Business Proposal </a:t>
            </a:r>
            <a:r>
              <a:rPr lang="en-US" sz="1800" i="1" u="sng" err="1">
                <a:solidFill>
                  <a:srgbClr val="000000"/>
                </a:solidFill>
                <a:latin typeface="Consolas"/>
                <a:cs typeface="Segoe UI"/>
              </a:rPr>
              <a:t>Fabrikam</a:t>
            </a:r>
            <a:r>
              <a:rPr lang="en-US" sz="1800" i="1" u="sng">
                <a:solidFill>
                  <a:srgbClr val="000000"/>
                </a:solidFill>
                <a:latin typeface="Consolas"/>
                <a:cs typeface="Segoe UI"/>
              </a:rPr>
              <a:t> Corporation.docx </a:t>
            </a:r>
            <a:r>
              <a:rPr lang="en-US" sz="1800">
                <a:solidFill>
                  <a:srgbClr val="8661C5"/>
                </a:solidFill>
                <a:latin typeface="Consolas"/>
                <a:cs typeface="Segoe UI"/>
              </a:rPr>
              <a:t>as a template</a:t>
            </a:r>
            <a:endParaRPr lang="en-US" sz="1800">
              <a:solidFill>
                <a:srgbClr val="000000"/>
              </a:solidFill>
              <a:latin typeface="Consolas"/>
              <a:cs typeface="Segoe UI"/>
            </a:endParaRPr>
          </a:p>
        </p:txBody>
      </p:sp>
      <p:sp>
        <p:nvSpPr>
          <p:cNvPr id="13" name="TextBox 12">
            <a:extLst>
              <a:ext uri="{FF2B5EF4-FFF2-40B4-BE49-F238E27FC236}">
                <a16:creationId xmlns:a16="http://schemas.microsoft.com/office/drawing/2014/main" id="{E34BA98B-10E4-A940-E9A1-700AE274932A}"/>
              </a:ext>
            </a:extLst>
          </p:cNvPr>
          <p:cNvSpPr txBox="1"/>
          <p:nvPr/>
        </p:nvSpPr>
        <p:spPr>
          <a:xfrm>
            <a:off x="540634" y="3917003"/>
            <a:ext cx="5367338" cy="1754326"/>
          </a:xfrm>
          <a:prstGeom prst="rect">
            <a:avLst/>
          </a:prstGeom>
          <a:noFill/>
        </p:spPr>
        <p:txBody>
          <a:bodyPr wrap="square" lIns="91440" tIns="45720" rIns="91440" bIns="45720" anchor="t">
            <a:spAutoFit/>
          </a:bodyPr>
          <a:lstStyle/>
          <a:p>
            <a:pPr lvl="0" defTabSz="914400">
              <a:defRPr/>
            </a:pPr>
            <a:r>
              <a:rPr lang="en-US" sz="1800">
                <a:solidFill>
                  <a:srgbClr val="444444"/>
                </a:solidFill>
                <a:latin typeface="Segoe UI"/>
                <a:cs typeface="Segoe UI"/>
              </a:rPr>
              <a:t>Providing a sample sentence, paragraph, or existing document to Copilot offers a guideline and enhances the quality of the output. This ensures it is formatted is a friendly and ideal way, minimizing the time you need to spend reviewing and mending your Copilot generated draft. </a:t>
            </a:r>
          </a:p>
        </p:txBody>
      </p:sp>
      <p:pic>
        <p:nvPicPr>
          <p:cNvPr id="2" name="Picture 1">
            <a:extLst>
              <a:ext uri="{FF2B5EF4-FFF2-40B4-BE49-F238E27FC236}">
                <a16:creationId xmlns:a16="http://schemas.microsoft.com/office/drawing/2014/main" id="{CA835BC1-E4F1-0258-A323-32A7CAA0715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6092" y="1963712"/>
            <a:ext cx="5322221" cy="1806826"/>
          </a:xfrm>
          <a:prstGeom prst="rect">
            <a:avLst/>
          </a:prstGeom>
        </p:spPr>
      </p:pic>
    </p:spTree>
    <p:extLst>
      <p:ext uri="{BB962C8B-B14F-4D97-AF65-F5344CB8AC3E}">
        <p14:creationId xmlns:p14="http://schemas.microsoft.com/office/powerpoint/2010/main" val="181603467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hat promptathon demo 5">
            <a:hlinkClick r:id="" action="ppaction://media"/>
            <a:extLst>
              <a:ext uri="{FF2B5EF4-FFF2-40B4-BE49-F238E27FC236}">
                <a16:creationId xmlns:a16="http://schemas.microsoft.com/office/drawing/2014/main" id="{642897D9-0646-9486-7FF7-2497164BE2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198018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467594-0761-C62B-86DE-A3FB23598B2E}"/>
              </a:ext>
            </a:extLst>
          </p:cNvPr>
          <p:cNvSpPr txBox="1">
            <a:spLocks noGrp="1"/>
          </p:cNvSpPr>
          <p:nvPr>
            <p:ph type="title" idx="4294967295"/>
          </p:nvPr>
        </p:nvSpPr>
        <p:spPr>
          <a:xfrm>
            <a:off x="629900" y="3044279"/>
            <a:ext cx="10886909" cy="7694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a:ea typeface="+mn-ea"/>
                <a:cs typeface="Segoe UI Semibold" panose="020B0702040204020203" pitchFamily="34" charset="0"/>
              </a:rPr>
              <a:t>What are agents?</a:t>
            </a:r>
          </a:p>
        </p:txBody>
      </p:sp>
    </p:spTree>
    <p:extLst>
      <p:ext uri="{BB962C8B-B14F-4D97-AF65-F5344CB8AC3E}">
        <p14:creationId xmlns:p14="http://schemas.microsoft.com/office/powerpoint/2010/main" val="1446127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B4A07-AF37-2281-C9A4-45BA4993BD04}"/>
            </a:ext>
          </a:extLst>
        </p:cNvPr>
        <p:cNvGrpSpPr/>
        <p:nvPr/>
      </p:nvGrpSpPr>
      <p:grpSpPr>
        <a:xfrm>
          <a:off x="0" y="0"/>
          <a:ext cx="0" cy="0"/>
          <a:chOff x="0" y="0"/>
          <a:chExt cx="0" cy="0"/>
        </a:xfrm>
      </p:grpSpPr>
      <p:sp>
        <p:nvSpPr>
          <p:cNvPr id="5" name="Rounded Rectangle 23">
            <a:extLst>
              <a:ext uri="{FF2B5EF4-FFF2-40B4-BE49-F238E27FC236}">
                <a16:creationId xmlns:a16="http://schemas.microsoft.com/office/drawing/2014/main" id="{07BBB24A-9EC0-BFB6-80A0-A34D3177DE2A}"/>
              </a:ext>
              <a:ext uri="{C183D7F6-B498-43B3-948B-1728B52AA6E4}">
                <adec:decorative xmlns:adec="http://schemas.microsoft.com/office/drawing/2017/decorative" val="1"/>
              </a:ext>
            </a:extLst>
          </p:cNvPr>
          <p:cNvSpPr/>
          <p:nvPr/>
        </p:nvSpPr>
        <p:spPr bwMode="auto">
          <a:xfrm>
            <a:off x="586907" y="2046545"/>
            <a:ext cx="5345935" cy="3191698"/>
          </a:xfrm>
          <a:prstGeom prst="roundRect">
            <a:avLst>
              <a:gd name="adj" fmla="val 4522"/>
            </a:avLst>
          </a:prstGeom>
          <a:ln w="12700" cap="rnd">
            <a:solidFill>
              <a:srgbClr val="3A4953"/>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46957" tIns="110218" rIns="146957" bIns="11021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useBgFill="1">
        <p:nvSpPr>
          <p:cNvPr id="6" name="Rectangle 5">
            <a:extLst>
              <a:ext uri="{FF2B5EF4-FFF2-40B4-BE49-F238E27FC236}">
                <a16:creationId xmlns:a16="http://schemas.microsoft.com/office/drawing/2014/main" id="{8AC76DB3-239D-10C2-6505-ED0CADAEECAB}"/>
              </a:ext>
              <a:ext uri="{C183D7F6-B498-43B3-948B-1728B52AA6E4}">
                <adec:decorative xmlns:adec="http://schemas.microsoft.com/office/drawing/2017/decorative" val="1"/>
              </a:ext>
            </a:extLst>
          </p:cNvPr>
          <p:cNvSpPr/>
          <p:nvPr/>
        </p:nvSpPr>
        <p:spPr bwMode="auto">
          <a:xfrm>
            <a:off x="2603094" y="1841730"/>
            <a:ext cx="1313560" cy="402205"/>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sp>
        <p:nvSpPr>
          <p:cNvPr id="8" name="Rounded Rectangle 25">
            <a:extLst>
              <a:ext uri="{FF2B5EF4-FFF2-40B4-BE49-F238E27FC236}">
                <a16:creationId xmlns:a16="http://schemas.microsoft.com/office/drawing/2014/main" id="{B758AEE7-E549-CA4A-E420-EDB73842D467}"/>
              </a:ext>
              <a:ext uri="{C183D7F6-B498-43B3-948B-1728B52AA6E4}">
                <adec:decorative xmlns:adec="http://schemas.microsoft.com/office/drawing/2017/decorative" val="1"/>
              </a:ext>
            </a:extLst>
          </p:cNvPr>
          <p:cNvSpPr/>
          <p:nvPr/>
        </p:nvSpPr>
        <p:spPr bwMode="auto">
          <a:xfrm>
            <a:off x="6263453" y="2046545"/>
            <a:ext cx="5345935" cy="3191698"/>
          </a:xfrm>
          <a:prstGeom prst="roundRect">
            <a:avLst>
              <a:gd name="adj" fmla="val 3899"/>
            </a:avLst>
          </a:prstGeom>
          <a:ln w="12700" cap="rnd">
            <a:solidFill>
              <a:srgbClr val="3A4953"/>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46957" tIns="110218" rIns="146957" bIns="11021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useBgFill="1">
        <p:nvSpPr>
          <p:cNvPr id="9" name="Rectangle 8">
            <a:extLst>
              <a:ext uri="{FF2B5EF4-FFF2-40B4-BE49-F238E27FC236}">
                <a16:creationId xmlns:a16="http://schemas.microsoft.com/office/drawing/2014/main" id="{2534F192-B772-AE2B-177D-1DB36F1AAFE9}"/>
              </a:ext>
              <a:ext uri="{C183D7F6-B498-43B3-948B-1728B52AA6E4}">
                <adec:decorative xmlns:adec="http://schemas.microsoft.com/office/drawing/2017/decorative" val="1"/>
              </a:ext>
            </a:extLst>
          </p:cNvPr>
          <p:cNvSpPr/>
          <p:nvPr/>
        </p:nvSpPr>
        <p:spPr bwMode="auto">
          <a:xfrm>
            <a:off x="8148639" y="1841730"/>
            <a:ext cx="1575564" cy="402205"/>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20288D6A-9823-AA5B-4354-A75CA33CDB8C}"/>
              </a:ext>
            </a:extLst>
          </p:cNvPr>
          <p:cNvSpPr txBox="1"/>
          <p:nvPr/>
        </p:nvSpPr>
        <p:spPr>
          <a:xfrm>
            <a:off x="1355603" y="3559167"/>
            <a:ext cx="3808543" cy="1077218"/>
          </a:xfrm>
          <a:prstGeom prst="rect">
            <a:avLst/>
          </a:prstGeom>
          <a:noFill/>
          <a:ln w="12700" cap="rnd">
            <a:no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spAutoFit/>
          </a:bodyPr>
          <a:lstStyle>
            <a:defPPr>
              <a:defRPr lang="en-US"/>
            </a:defPPr>
            <a:lvl1pPr marR="0" lvl="0" indent="0" algn="ctr" defTabSz="761701" fontAlgn="auto">
              <a:lnSpc>
                <a:spcPct val="100000"/>
              </a:lnSpc>
              <a:spcBef>
                <a:spcPts val="0"/>
              </a:spcBef>
              <a:spcAft>
                <a:spcPts val="0"/>
              </a:spcAft>
              <a:buClrTx/>
              <a:buSzTx/>
              <a:buFontTx/>
              <a:buNone/>
              <a:tabLst/>
              <a:defRPr kumimoji="0" sz="1250" b="0" i="0" u="none" strike="noStrike" cap="none" spc="0" normalizeH="0" baseline="0">
                <a:ln>
                  <a:noFill/>
                </a:ln>
                <a:solidFill>
                  <a:srgbClr val="000000"/>
                </a:solidFill>
                <a:effectLst/>
                <a:uLnTx/>
                <a:uFillTx/>
                <a:latin typeface="Segoe UI"/>
              </a:defRPr>
            </a:lvl1pPr>
          </a:lstStyle>
          <a:p>
            <a:pPr marL="0" marR="0" lvl="0" indent="0" algn="ctr" defTabSz="2899785" rtl="0" eaLnBrk="1" fontAlgn="base" latinLnBrk="0" hangingPunct="1">
              <a:lnSpc>
                <a:spcPct val="100000"/>
              </a:lnSpc>
              <a:spcBef>
                <a:spcPts val="1205"/>
              </a:spcBef>
              <a:spcAft>
                <a:spcPct val="0"/>
              </a:spcAft>
              <a:buClrTx/>
              <a:buSzPct val="90000"/>
              <a:buFontTx/>
              <a:buNone/>
              <a:tabLst/>
              <a:defRPr/>
            </a:pPr>
            <a: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t>Every employee</a:t>
            </a:r>
            <a:b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br>
            <a: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t>has a Copilot</a:t>
            </a:r>
          </a:p>
        </p:txBody>
      </p:sp>
      <p:sp>
        <p:nvSpPr>
          <p:cNvPr id="11" name="TextBox 10">
            <a:extLst>
              <a:ext uri="{FF2B5EF4-FFF2-40B4-BE49-F238E27FC236}">
                <a16:creationId xmlns:a16="http://schemas.microsoft.com/office/drawing/2014/main" id="{80656E04-B5F9-D8F1-5B30-60CD541E3286}"/>
              </a:ext>
            </a:extLst>
          </p:cNvPr>
          <p:cNvSpPr txBox="1"/>
          <p:nvPr/>
        </p:nvSpPr>
        <p:spPr>
          <a:xfrm>
            <a:off x="6667343" y="3559167"/>
            <a:ext cx="4538154" cy="1077218"/>
          </a:xfrm>
          <a:prstGeom prst="rect">
            <a:avLst/>
          </a:prstGeom>
          <a:noFill/>
          <a:ln w="12700" cap="rnd">
            <a:no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wrap="square" rtlCol="0" anchor="ctr">
            <a:spAutoFit/>
          </a:bodyPr>
          <a:lstStyle>
            <a:defPPr>
              <a:defRPr lang="en-US"/>
            </a:defPPr>
            <a:lvl1pPr marR="0" lvl="0" indent="0" algn="ctr" defTabSz="2899785" fontAlgn="base">
              <a:lnSpc>
                <a:spcPct val="100000"/>
              </a:lnSpc>
              <a:spcBef>
                <a:spcPts val="1205"/>
              </a:spcBef>
              <a:spcAft>
                <a:spcPct val="0"/>
              </a:spcAft>
              <a:buClrTx/>
              <a:buSzPct val="90000"/>
              <a:buFontTx/>
              <a:buNone/>
              <a:tabLst/>
              <a:defRPr kumimoji="0" sz="3200" b="1" i="0" u="none" strike="noStrike" cap="none" spc="-50" normalizeH="0" baseline="0">
                <a:ln w="3175">
                  <a:noFill/>
                </a:ln>
                <a:gradFill flip="none" rotWithShape="1">
                  <a:gsLst>
                    <a:gs pos="100000">
                      <a:srgbClr val="000000"/>
                    </a:gs>
                    <a:gs pos="68000">
                      <a:srgbClr val="000000"/>
                    </a:gs>
                  </a:gsLst>
                  <a:path path="circle">
                    <a:fillToRect l="100000" t="100000"/>
                  </a:path>
                  <a:tileRect r="-100000" b="-100000"/>
                </a:gradFill>
                <a:effectLst/>
                <a:uLnTx/>
                <a:uFillTx/>
                <a:latin typeface="Segoe UI Variable Display Semibold" pitchFamily="2" charset="0"/>
                <a:cs typeface="Segoe UI" pitchFamily="34" charset="0"/>
              </a:defRPr>
            </a:lvl1pPr>
          </a:lstStyle>
          <a:p>
            <a:pPr marL="0" marR="0" lvl="0" indent="0" algn="ctr" defTabSz="2899785" rtl="0" eaLnBrk="1" fontAlgn="base" latinLnBrk="0" hangingPunct="1">
              <a:lnSpc>
                <a:spcPct val="100000"/>
              </a:lnSpc>
              <a:spcBef>
                <a:spcPts val="1205"/>
              </a:spcBef>
              <a:spcAft>
                <a:spcPct val="0"/>
              </a:spcAft>
              <a:buClrTx/>
              <a:buSzPct val="90000"/>
              <a:buFontTx/>
              <a:buNone/>
              <a:tabLst/>
              <a:defRPr/>
            </a:pPr>
            <a: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t>Every business process</a:t>
            </a:r>
            <a:b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br>
            <a:r>
              <a:rPr kumimoji="0" lang="en-US" sz="3200" b="1" i="0" u="none" strike="noStrike" kern="1200" cap="none" spc="-50" normalizeH="0" baseline="0" noProof="0">
                <a:ln w="3175">
                  <a:noFill/>
                </a:ln>
                <a:solidFill>
                  <a:srgbClr val="000000"/>
                </a:solidFill>
                <a:effectLst/>
                <a:uLnTx/>
                <a:uFillTx/>
                <a:latin typeface="Segoe UI Variable Display Semibold" pitchFamily="2" charset="0"/>
                <a:ea typeface="+mn-ea"/>
                <a:cs typeface="Segoe UI" pitchFamily="34" charset="0"/>
              </a:rPr>
              <a:t>transformed by agents</a:t>
            </a:r>
          </a:p>
        </p:txBody>
      </p:sp>
      <p:pic>
        <p:nvPicPr>
          <p:cNvPr id="12" name="Picture 2" descr="Copilot Logo and symbol, meaning, history, PNG, brand">
            <a:extLst>
              <a:ext uri="{FF2B5EF4-FFF2-40B4-BE49-F238E27FC236}">
                <a16:creationId xmlns:a16="http://schemas.microsoft.com/office/drawing/2014/main" id="{3402A87F-ABC2-B487-22B5-FF9AE162F96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838380" y="1667863"/>
            <a:ext cx="842989" cy="76603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CD113A2-9AD7-EA16-8FE1-B034BA81198C}"/>
              </a:ext>
            </a:extLst>
          </p:cNvPr>
          <p:cNvSpPr txBox="1">
            <a:spLocks/>
          </p:cNvSpPr>
          <p:nvPr/>
        </p:nvSpPr>
        <p:spPr>
          <a:xfrm>
            <a:off x="1724050" y="2415616"/>
            <a:ext cx="3006912" cy="971869"/>
          </a:xfrm>
          <a:prstGeom prst="roundRect">
            <a:avLst>
              <a:gd name="adj" fmla="val 12809"/>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defTabSz="274183" fontAlgn="base">
              <a:lnSpc>
                <a:spcPct val="90000"/>
              </a:lnSpc>
              <a:spcBef>
                <a:spcPct val="0"/>
              </a:spcBef>
              <a:spcAft>
                <a:spcPct val="0"/>
              </a:spcAft>
              <a:defRPr sz="800" kern="0">
                <a:gradFill>
                  <a:gsLst>
                    <a:gs pos="16514">
                      <a:srgbClr val="291817"/>
                    </a:gs>
                    <a:gs pos="34862">
                      <a:srgbClr val="291817"/>
                    </a:gs>
                  </a:gsLst>
                  <a:lin ang="5400000" scaled="1"/>
                </a:gradFill>
                <a:latin typeface="Segoe UI Variable Display Semib" pitchFamily="2" charset="0"/>
                <a:cs typeface="Segoe Sans Display Semibold" pitchFamily="2"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274183" rtl="0" eaLnBrk="1" fontAlgn="base" latinLnBrk="0" hangingPunct="1">
              <a:lnSpc>
                <a:spcPct val="90000"/>
              </a:lnSpc>
              <a:spcBef>
                <a:spcPct val="0"/>
              </a:spcBef>
              <a:spcAft>
                <a:spcPct val="0"/>
              </a:spcAft>
              <a:buClrTx/>
              <a:buSzTx/>
              <a:buFontTx/>
              <a:buNone/>
              <a:tabLst/>
              <a:defRPr/>
            </a:pPr>
            <a:r>
              <a:rPr kumimoji="0" lang="en-US" sz="3200" b="0" i="0" u="none" strike="noStrike" kern="0" cap="none" spc="0" normalizeH="0" baseline="0" noProof="0">
                <a:ln>
                  <a:noFill/>
                </a:ln>
                <a:solidFill>
                  <a:srgbClr val="000000"/>
                </a:solidFill>
                <a:effectLst/>
                <a:uLnTx/>
                <a:uFillTx/>
                <a:latin typeface="Segoe UI Variable Display Semib" pitchFamily="2" charset="0"/>
                <a:ea typeface="+mn-ea"/>
                <a:cs typeface="Segoe Sans Display Semibold" pitchFamily="2" charset="0"/>
              </a:rPr>
              <a:t>Copilot</a:t>
            </a:r>
          </a:p>
        </p:txBody>
      </p:sp>
      <p:sp>
        <p:nvSpPr>
          <p:cNvPr id="14" name="TextBox 13">
            <a:extLst>
              <a:ext uri="{FF2B5EF4-FFF2-40B4-BE49-F238E27FC236}">
                <a16:creationId xmlns:a16="http://schemas.microsoft.com/office/drawing/2014/main" id="{B2CB51B7-361C-F75B-9DD0-5D0168B91FF4}"/>
              </a:ext>
            </a:extLst>
          </p:cNvPr>
          <p:cNvSpPr txBox="1">
            <a:spLocks/>
          </p:cNvSpPr>
          <p:nvPr/>
        </p:nvSpPr>
        <p:spPr>
          <a:xfrm>
            <a:off x="7432964" y="2415616"/>
            <a:ext cx="3006912" cy="971869"/>
          </a:xfrm>
          <a:prstGeom prst="roundRect">
            <a:avLst>
              <a:gd name="adj" fmla="val 12809"/>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defTabSz="274183" fontAlgn="base">
              <a:lnSpc>
                <a:spcPct val="90000"/>
              </a:lnSpc>
              <a:spcBef>
                <a:spcPct val="0"/>
              </a:spcBef>
              <a:spcAft>
                <a:spcPct val="0"/>
              </a:spcAft>
              <a:defRPr sz="800" kern="0">
                <a:gradFill>
                  <a:gsLst>
                    <a:gs pos="16514">
                      <a:srgbClr val="291817"/>
                    </a:gs>
                    <a:gs pos="34862">
                      <a:srgbClr val="291817"/>
                    </a:gs>
                  </a:gsLst>
                  <a:lin ang="5400000" scaled="1"/>
                </a:gradFill>
                <a:latin typeface="Segoe UI Variable Display Semib" pitchFamily="2" charset="0"/>
                <a:cs typeface="Segoe Sans Display Semibold" pitchFamily="2"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274183" rtl="0" eaLnBrk="1" fontAlgn="base" latinLnBrk="0" hangingPunct="1">
              <a:lnSpc>
                <a:spcPct val="90000"/>
              </a:lnSpc>
              <a:spcBef>
                <a:spcPct val="0"/>
              </a:spcBef>
              <a:spcAft>
                <a:spcPct val="0"/>
              </a:spcAft>
              <a:buClrTx/>
              <a:buSzTx/>
              <a:buFontTx/>
              <a:buNone/>
              <a:tabLst/>
              <a:defRPr/>
            </a:pPr>
            <a:r>
              <a:rPr kumimoji="0" lang="en-US" sz="3200" b="0" i="0" u="none" strike="noStrike" kern="0" cap="none" spc="0" normalizeH="0" baseline="0" noProof="0">
                <a:ln>
                  <a:noFill/>
                </a:ln>
                <a:solidFill>
                  <a:srgbClr val="000000"/>
                </a:solidFill>
                <a:effectLst/>
                <a:uLnTx/>
                <a:uFillTx/>
                <a:latin typeface="Segoe UI Variable Display Semib" pitchFamily="2" charset="0"/>
                <a:ea typeface="+mn-ea"/>
                <a:cs typeface="Segoe Sans Display Semibold" pitchFamily="2" charset="0"/>
              </a:rPr>
              <a:t>Agents</a:t>
            </a:r>
          </a:p>
        </p:txBody>
      </p:sp>
      <p:sp>
        <p:nvSpPr>
          <p:cNvPr id="16" name="Graphic 82">
            <a:extLst>
              <a:ext uri="{FF2B5EF4-FFF2-40B4-BE49-F238E27FC236}">
                <a16:creationId xmlns:a16="http://schemas.microsoft.com/office/drawing/2014/main" id="{C25CCCB7-2A21-ED78-37E9-6295E2D216CC}"/>
              </a:ext>
              <a:ext uri="{C183D7F6-B498-43B3-948B-1728B52AA6E4}">
                <adec:decorative xmlns:adec="http://schemas.microsoft.com/office/drawing/2017/decorative" val="1"/>
              </a:ext>
            </a:extLst>
          </p:cNvPr>
          <p:cNvSpPr>
            <a:spLocks noChangeAspect="1"/>
          </p:cNvSpPr>
          <p:nvPr/>
        </p:nvSpPr>
        <p:spPr>
          <a:xfrm>
            <a:off x="8247687" y="2101758"/>
            <a:ext cx="325062" cy="351385"/>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gradFill flip="none" rotWithShape="1">
            <a:gsLst>
              <a:gs pos="0">
                <a:srgbClr val="0078D4"/>
              </a:gs>
              <a:gs pos="80000">
                <a:srgbClr val="399A91"/>
              </a:gs>
            </a:gsLst>
            <a:path path="circle">
              <a:fillToRect r="100000" b="100000"/>
            </a:path>
            <a:tileRect l="-100000" t="-100000"/>
          </a:gradFill>
          <a:ln w="11579" cap="flat">
            <a:noFill/>
            <a:prstDash val="solid"/>
            <a:miter/>
          </a:ln>
          <a:effectLst/>
        </p:spPr>
        <p:txBody>
          <a:bodyPr rot="0" spcFirstLastPara="0" vertOverflow="overflow" horzOverflow="overflow" vert="horz" wrap="square" lIns="130595" tIns="65302" rIns="130595" bIns="65302" numCol="1" spcCol="0" rtlCol="0" fromWordArt="0" anchor="ctr" anchorCtr="0" forceAA="0" compatLnSpc="1">
            <a:prstTxWarp prst="textNoShape">
              <a:avLst/>
            </a:prstTxWarp>
            <a:noAutofit/>
          </a:bodyPr>
          <a:lstStyle/>
          <a:p>
            <a:pPr marL="0" marR="0" lvl="0" indent="0" algn="l" defTabSz="1024543"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7" name="Graphic 82">
            <a:extLst>
              <a:ext uri="{FF2B5EF4-FFF2-40B4-BE49-F238E27FC236}">
                <a16:creationId xmlns:a16="http://schemas.microsoft.com/office/drawing/2014/main" id="{EA56BA39-F9E4-484E-95E5-720C98B30D8C}"/>
              </a:ext>
              <a:ext uri="{C183D7F6-B498-43B3-948B-1728B52AA6E4}">
                <adec:decorative xmlns:adec="http://schemas.microsoft.com/office/drawing/2017/decorative" val="1"/>
              </a:ext>
            </a:extLst>
          </p:cNvPr>
          <p:cNvSpPr>
            <a:spLocks noChangeAspect="1"/>
          </p:cNvSpPr>
          <p:nvPr/>
        </p:nvSpPr>
        <p:spPr>
          <a:xfrm>
            <a:off x="8773889" y="2101758"/>
            <a:ext cx="325062" cy="351385"/>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gradFill flip="none" rotWithShape="1">
            <a:gsLst>
              <a:gs pos="0">
                <a:srgbClr val="0078D4"/>
              </a:gs>
              <a:gs pos="80000">
                <a:srgbClr val="399A91"/>
              </a:gs>
            </a:gsLst>
            <a:path path="circle">
              <a:fillToRect r="100000" b="100000"/>
            </a:path>
            <a:tileRect l="-100000" t="-100000"/>
          </a:gradFill>
          <a:ln w="11579" cap="flat">
            <a:noFill/>
            <a:prstDash val="solid"/>
            <a:miter/>
          </a:ln>
          <a:effectLst/>
        </p:spPr>
        <p:txBody>
          <a:bodyPr rot="0" spcFirstLastPara="0" vertOverflow="overflow" horzOverflow="overflow" vert="horz" wrap="square" lIns="130595" tIns="65302" rIns="130595" bIns="65302" numCol="1" spcCol="0" rtlCol="0" fromWordArt="0" anchor="ctr" anchorCtr="0" forceAA="0" compatLnSpc="1">
            <a:prstTxWarp prst="textNoShape">
              <a:avLst/>
            </a:prstTxWarp>
            <a:noAutofit/>
          </a:bodyPr>
          <a:lstStyle/>
          <a:p>
            <a:pPr marL="0" marR="0" lvl="0" indent="0" algn="l" defTabSz="1024543"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8" name="Graphic 82">
            <a:extLst>
              <a:ext uri="{FF2B5EF4-FFF2-40B4-BE49-F238E27FC236}">
                <a16:creationId xmlns:a16="http://schemas.microsoft.com/office/drawing/2014/main" id="{3D05AA16-116D-0C39-9C44-BF84997CD5E1}"/>
              </a:ext>
              <a:ext uri="{C183D7F6-B498-43B3-948B-1728B52AA6E4}">
                <adec:decorative xmlns:adec="http://schemas.microsoft.com/office/drawing/2017/decorative" val="1"/>
              </a:ext>
            </a:extLst>
          </p:cNvPr>
          <p:cNvSpPr>
            <a:spLocks noChangeAspect="1"/>
          </p:cNvSpPr>
          <p:nvPr/>
        </p:nvSpPr>
        <p:spPr>
          <a:xfrm>
            <a:off x="9300092" y="2101758"/>
            <a:ext cx="325062" cy="351385"/>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gradFill flip="none" rotWithShape="1">
            <a:gsLst>
              <a:gs pos="0">
                <a:srgbClr val="0078D4"/>
              </a:gs>
              <a:gs pos="80000">
                <a:srgbClr val="399A91"/>
              </a:gs>
            </a:gsLst>
            <a:path path="circle">
              <a:fillToRect r="100000" b="100000"/>
            </a:path>
            <a:tileRect l="-100000" t="-100000"/>
          </a:gradFill>
          <a:ln w="11579" cap="flat">
            <a:noFill/>
            <a:prstDash val="solid"/>
            <a:miter/>
          </a:ln>
          <a:effectLst/>
        </p:spPr>
        <p:txBody>
          <a:bodyPr rot="0" spcFirstLastPara="0" vertOverflow="overflow" horzOverflow="overflow" vert="horz" wrap="square" lIns="130595" tIns="65302" rIns="130595" bIns="65302" numCol="1" spcCol="0" rtlCol="0" fromWordArt="0" anchor="ctr" anchorCtr="0" forceAA="0" compatLnSpc="1">
            <a:prstTxWarp prst="textNoShape">
              <a:avLst/>
            </a:prstTxWarp>
            <a:noAutofit/>
          </a:bodyPr>
          <a:lstStyle/>
          <a:p>
            <a:pPr marL="0" marR="0" lvl="0" indent="0" algn="l" defTabSz="1024543"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9" name="Graphic 82">
            <a:extLst>
              <a:ext uri="{FF2B5EF4-FFF2-40B4-BE49-F238E27FC236}">
                <a16:creationId xmlns:a16="http://schemas.microsoft.com/office/drawing/2014/main" id="{E6141CDE-C3A6-D2F9-89D4-3DDD91102884}"/>
              </a:ext>
              <a:ext uri="{C183D7F6-B498-43B3-948B-1728B52AA6E4}">
                <adec:decorative xmlns:adec="http://schemas.microsoft.com/office/drawing/2017/decorative" val="1"/>
              </a:ext>
            </a:extLst>
          </p:cNvPr>
          <p:cNvSpPr>
            <a:spLocks noChangeAspect="1"/>
          </p:cNvSpPr>
          <p:nvPr/>
        </p:nvSpPr>
        <p:spPr>
          <a:xfrm>
            <a:off x="8510788" y="1641432"/>
            <a:ext cx="325062" cy="351385"/>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gradFill flip="none" rotWithShape="1">
            <a:gsLst>
              <a:gs pos="0">
                <a:srgbClr val="0078D4"/>
              </a:gs>
              <a:gs pos="80000">
                <a:srgbClr val="399A91"/>
              </a:gs>
            </a:gsLst>
            <a:path path="circle">
              <a:fillToRect r="100000" b="100000"/>
            </a:path>
            <a:tileRect l="-100000" t="-100000"/>
          </a:gradFill>
          <a:ln w="11579" cap="flat">
            <a:noFill/>
            <a:prstDash val="solid"/>
            <a:miter/>
          </a:ln>
          <a:effectLst/>
        </p:spPr>
        <p:txBody>
          <a:bodyPr rot="0" spcFirstLastPara="0" vertOverflow="overflow" horzOverflow="overflow" vert="horz" wrap="square" lIns="130595" tIns="65302" rIns="130595" bIns="65302" numCol="1" spcCol="0" rtlCol="0" fromWordArt="0" anchor="ctr" anchorCtr="0" forceAA="0" compatLnSpc="1">
            <a:prstTxWarp prst="textNoShape">
              <a:avLst/>
            </a:prstTxWarp>
            <a:noAutofit/>
          </a:bodyPr>
          <a:lstStyle/>
          <a:p>
            <a:pPr marL="0" marR="0" lvl="0" indent="0" algn="l" defTabSz="1024543"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20" name="Graphic 82">
            <a:extLst>
              <a:ext uri="{FF2B5EF4-FFF2-40B4-BE49-F238E27FC236}">
                <a16:creationId xmlns:a16="http://schemas.microsoft.com/office/drawing/2014/main" id="{EDDEDD08-B9F4-22F8-E097-52A12818A268}"/>
              </a:ext>
              <a:ext uri="{C183D7F6-B498-43B3-948B-1728B52AA6E4}">
                <adec:decorative xmlns:adec="http://schemas.microsoft.com/office/drawing/2017/decorative" val="1"/>
              </a:ext>
            </a:extLst>
          </p:cNvPr>
          <p:cNvSpPr>
            <a:spLocks noChangeAspect="1"/>
          </p:cNvSpPr>
          <p:nvPr/>
        </p:nvSpPr>
        <p:spPr>
          <a:xfrm>
            <a:off x="9036990" y="1641432"/>
            <a:ext cx="325062" cy="351385"/>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gradFill flip="none" rotWithShape="1">
            <a:gsLst>
              <a:gs pos="0">
                <a:srgbClr val="0078D4"/>
              </a:gs>
              <a:gs pos="80000">
                <a:srgbClr val="399A91"/>
              </a:gs>
            </a:gsLst>
            <a:path path="circle">
              <a:fillToRect r="100000" b="100000"/>
            </a:path>
            <a:tileRect l="-100000" t="-100000"/>
          </a:gradFill>
          <a:ln w="11579" cap="flat">
            <a:noFill/>
            <a:prstDash val="solid"/>
            <a:miter/>
          </a:ln>
          <a:effectLst/>
        </p:spPr>
        <p:txBody>
          <a:bodyPr rot="0" spcFirstLastPara="0" vertOverflow="overflow" horzOverflow="overflow" vert="horz" wrap="square" lIns="130595" tIns="65302" rIns="130595" bIns="65302" numCol="1" spcCol="0" rtlCol="0" fromWordArt="0" anchor="ctr" anchorCtr="0" forceAA="0" compatLnSpc="1">
            <a:prstTxWarp prst="textNoShape">
              <a:avLst/>
            </a:prstTxWarp>
            <a:noAutofit/>
          </a:bodyPr>
          <a:lstStyle/>
          <a:p>
            <a:pPr marL="0" marR="0" lvl="0" indent="0" algn="l" defTabSz="1024543"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22" name="Oval 21">
            <a:extLst>
              <a:ext uri="{FF2B5EF4-FFF2-40B4-BE49-F238E27FC236}">
                <a16:creationId xmlns:a16="http://schemas.microsoft.com/office/drawing/2014/main" id="{F168E326-D33B-4E4A-D016-BA5DEF62830A}"/>
              </a:ext>
              <a:ext uri="{C183D7F6-B498-43B3-948B-1728B52AA6E4}">
                <adec:decorative xmlns:adec="http://schemas.microsoft.com/office/drawing/2017/decorative" val="1"/>
              </a:ext>
            </a:extLst>
          </p:cNvPr>
          <p:cNvSpPr/>
          <p:nvPr/>
        </p:nvSpPr>
        <p:spPr bwMode="auto">
          <a:xfrm>
            <a:off x="5861331" y="3429000"/>
            <a:ext cx="472326" cy="472324"/>
          </a:xfrm>
          <a:prstGeom prst="ellipse">
            <a:avLst/>
          </a:prstGeom>
          <a:solidFill>
            <a:schemeClr val="tx1"/>
          </a:solidFill>
          <a:ln w="12700" cap="flat">
            <a:noFill/>
            <a:prstDash val="solid"/>
            <a:miter/>
          </a:ln>
          <a:effectLst/>
        </p:spPr>
        <p:txBody>
          <a:bodyPr rot="0" spcFirstLastPara="0" vertOverflow="overflow" horzOverflow="overflow" vert="horz" wrap="square" lIns="227584" tIns="113792" rIns="227584" bIns="113792" numCol="1" spcCol="0" rtlCol="0" fromWordArt="0" anchor="ctr" anchorCtr="0" forceAA="0" compatLnSpc="1">
            <a:prstTxWarp prst="textNoShape">
              <a:avLst/>
            </a:prstTxWarp>
            <a:noAutofit/>
          </a:bodyPr>
          <a:lstStyle>
            <a:defPPr>
              <a:defRPr lang="en-US"/>
            </a:defPPr>
            <a:lvl1pPr marL="0" algn="l" defTabSz="2438251" rtl="0" eaLnBrk="1" latinLnBrk="0" hangingPunct="1">
              <a:defRPr sz="4707" kern="1200">
                <a:solidFill>
                  <a:schemeClr val="tx1"/>
                </a:solidFill>
                <a:latin typeface="+mn-lt"/>
                <a:ea typeface="+mn-ea"/>
                <a:cs typeface="+mn-cs"/>
              </a:defRPr>
            </a:lvl1pPr>
            <a:lvl2pPr marL="1219124" algn="l" defTabSz="2438251" rtl="0" eaLnBrk="1" latinLnBrk="0" hangingPunct="1">
              <a:defRPr sz="4707" kern="1200">
                <a:solidFill>
                  <a:schemeClr val="tx1"/>
                </a:solidFill>
                <a:latin typeface="+mn-lt"/>
                <a:ea typeface="+mn-ea"/>
                <a:cs typeface="+mn-cs"/>
              </a:defRPr>
            </a:lvl2pPr>
            <a:lvl3pPr marL="2438251" algn="l" defTabSz="2438251" rtl="0" eaLnBrk="1" latinLnBrk="0" hangingPunct="1">
              <a:defRPr sz="4707" kern="1200">
                <a:solidFill>
                  <a:schemeClr val="tx1"/>
                </a:solidFill>
                <a:latin typeface="+mn-lt"/>
                <a:ea typeface="+mn-ea"/>
                <a:cs typeface="+mn-cs"/>
              </a:defRPr>
            </a:lvl3pPr>
            <a:lvl4pPr marL="3657375" algn="l" defTabSz="2438251" rtl="0" eaLnBrk="1" latinLnBrk="0" hangingPunct="1">
              <a:defRPr sz="4707" kern="1200">
                <a:solidFill>
                  <a:schemeClr val="tx1"/>
                </a:solidFill>
                <a:latin typeface="+mn-lt"/>
                <a:ea typeface="+mn-ea"/>
                <a:cs typeface="+mn-cs"/>
              </a:defRPr>
            </a:lvl4pPr>
            <a:lvl5pPr marL="4876502" algn="l" defTabSz="2438251" rtl="0" eaLnBrk="1" latinLnBrk="0" hangingPunct="1">
              <a:defRPr sz="4707" kern="1200">
                <a:solidFill>
                  <a:schemeClr val="tx1"/>
                </a:solidFill>
                <a:latin typeface="+mn-lt"/>
                <a:ea typeface="+mn-ea"/>
                <a:cs typeface="+mn-cs"/>
              </a:defRPr>
            </a:lvl5pPr>
            <a:lvl6pPr marL="6095629" algn="l" defTabSz="2438251" rtl="0" eaLnBrk="1" latinLnBrk="0" hangingPunct="1">
              <a:defRPr sz="4707" kern="1200">
                <a:solidFill>
                  <a:schemeClr val="tx1"/>
                </a:solidFill>
                <a:latin typeface="+mn-lt"/>
                <a:ea typeface="+mn-ea"/>
                <a:cs typeface="+mn-cs"/>
              </a:defRPr>
            </a:lvl6pPr>
            <a:lvl7pPr marL="7314753" algn="l" defTabSz="2438251" rtl="0" eaLnBrk="1" latinLnBrk="0" hangingPunct="1">
              <a:defRPr sz="4707" kern="1200">
                <a:solidFill>
                  <a:schemeClr val="tx1"/>
                </a:solidFill>
                <a:latin typeface="+mn-lt"/>
                <a:ea typeface="+mn-ea"/>
                <a:cs typeface="+mn-cs"/>
              </a:defRPr>
            </a:lvl7pPr>
            <a:lvl8pPr marL="8533877" algn="l" defTabSz="2438251" rtl="0" eaLnBrk="1" latinLnBrk="0" hangingPunct="1">
              <a:defRPr sz="4707" kern="1200">
                <a:solidFill>
                  <a:schemeClr val="tx1"/>
                </a:solidFill>
                <a:latin typeface="+mn-lt"/>
                <a:ea typeface="+mn-ea"/>
                <a:cs typeface="+mn-cs"/>
              </a:defRPr>
            </a:lvl8pPr>
            <a:lvl9pPr marL="9753007" algn="l" defTabSz="2438251" rtl="0" eaLnBrk="1" latinLnBrk="0" hangingPunct="1">
              <a:defRPr sz="4707" kern="1200">
                <a:solidFill>
                  <a:schemeClr val="tx1"/>
                </a:solidFill>
                <a:latin typeface="+mn-lt"/>
                <a:ea typeface="+mn-ea"/>
                <a:cs typeface="+mn-cs"/>
              </a:defRPr>
            </a:lvl9pPr>
          </a:lstStyle>
          <a:p>
            <a:pPr marL="0" marR="0" lvl="0" indent="0" algn="ctr" defTabSz="2275878" rtl="0" eaLnBrk="1" fontAlgn="auto" latinLnBrk="0" hangingPunct="1">
              <a:lnSpc>
                <a:spcPct val="100000"/>
              </a:lnSpc>
              <a:spcBef>
                <a:spcPts val="0"/>
              </a:spcBef>
              <a:spcAft>
                <a:spcPts val="0"/>
              </a:spcAft>
              <a:buClrTx/>
              <a:buSzTx/>
              <a:buFontTx/>
              <a:buNone/>
              <a:tabLst/>
              <a:defRPr/>
            </a:pPr>
            <a:endParaRPr kumimoji="0" lang="en-US" sz="5973"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23" name="Graphic 35">
            <a:extLst>
              <a:ext uri="{FF2B5EF4-FFF2-40B4-BE49-F238E27FC236}">
                <a16:creationId xmlns:a16="http://schemas.microsoft.com/office/drawing/2014/main" id="{606142CF-F847-AEA9-43D4-FB63F4F0A3D1}"/>
              </a:ext>
              <a:ext uri="{C183D7F6-B498-43B3-948B-1728B52AA6E4}">
                <adec:decorative xmlns:adec="http://schemas.microsoft.com/office/drawing/2017/decorative" val="1"/>
              </a:ext>
            </a:extLst>
          </p:cNvPr>
          <p:cNvSpPr/>
          <p:nvPr/>
        </p:nvSpPr>
        <p:spPr>
          <a:xfrm>
            <a:off x="5981541" y="3549211"/>
            <a:ext cx="231907" cy="231906"/>
          </a:xfrm>
          <a:custGeom>
            <a:avLst/>
            <a:gdLst>
              <a:gd name="connsiteX0" fmla="*/ 84611 w 171450"/>
              <a:gd name="connsiteY0" fmla="*/ 67 h 171450"/>
              <a:gd name="connsiteX1" fmla="*/ 85725 w 171450"/>
              <a:gd name="connsiteY1" fmla="*/ 0 h 171450"/>
              <a:gd name="connsiteX2" fmla="*/ 95183 w 171450"/>
              <a:gd name="connsiteY2" fmla="*/ 8411 h 171450"/>
              <a:gd name="connsiteX3" fmla="*/ 95250 w 171450"/>
              <a:gd name="connsiteY3" fmla="*/ 9525 h 171450"/>
              <a:gd name="connsiteX4" fmla="*/ 95250 w 171450"/>
              <a:gd name="connsiteY4" fmla="*/ 76200 h 171450"/>
              <a:gd name="connsiteX5" fmla="*/ 161925 w 171450"/>
              <a:gd name="connsiteY5" fmla="*/ 76200 h 171450"/>
              <a:gd name="connsiteX6" fmla="*/ 171383 w 171450"/>
              <a:gd name="connsiteY6" fmla="*/ 84611 h 171450"/>
              <a:gd name="connsiteX7" fmla="*/ 171450 w 171450"/>
              <a:gd name="connsiteY7" fmla="*/ 85725 h 171450"/>
              <a:gd name="connsiteX8" fmla="*/ 163039 w 171450"/>
              <a:gd name="connsiteY8" fmla="*/ 95183 h 171450"/>
              <a:gd name="connsiteX9" fmla="*/ 161925 w 171450"/>
              <a:gd name="connsiteY9" fmla="*/ 95250 h 171450"/>
              <a:gd name="connsiteX10" fmla="*/ 95250 w 171450"/>
              <a:gd name="connsiteY10" fmla="*/ 95250 h 171450"/>
              <a:gd name="connsiteX11" fmla="*/ 95250 w 171450"/>
              <a:gd name="connsiteY11" fmla="*/ 161925 h 171450"/>
              <a:gd name="connsiteX12" fmla="*/ 86839 w 171450"/>
              <a:gd name="connsiteY12" fmla="*/ 171383 h 171450"/>
              <a:gd name="connsiteX13" fmla="*/ 85725 w 171450"/>
              <a:gd name="connsiteY13" fmla="*/ 171450 h 171450"/>
              <a:gd name="connsiteX14" fmla="*/ 76267 w 171450"/>
              <a:gd name="connsiteY14" fmla="*/ 163039 h 171450"/>
              <a:gd name="connsiteX15" fmla="*/ 76200 w 171450"/>
              <a:gd name="connsiteY15" fmla="*/ 161925 h 171450"/>
              <a:gd name="connsiteX16" fmla="*/ 76200 w 171450"/>
              <a:gd name="connsiteY16" fmla="*/ 95250 h 171450"/>
              <a:gd name="connsiteX17" fmla="*/ 9525 w 171450"/>
              <a:gd name="connsiteY17" fmla="*/ 95250 h 171450"/>
              <a:gd name="connsiteX18" fmla="*/ 67 w 171450"/>
              <a:gd name="connsiteY18" fmla="*/ 86839 h 171450"/>
              <a:gd name="connsiteX19" fmla="*/ 0 w 171450"/>
              <a:gd name="connsiteY19" fmla="*/ 85725 h 171450"/>
              <a:gd name="connsiteX20" fmla="*/ 8411 w 171450"/>
              <a:gd name="connsiteY20" fmla="*/ 76267 h 171450"/>
              <a:gd name="connsiteX21" fmla="*/ 9525 w 171450"/>
              <a:gd name="connsiteY21" fmla="*/ 76200 h 171450"/>
              <a:gd name="connsiteX22" fmla="*/ 76200 w 171450"/>
              <a:gd name="connsiteY22" fmla="*/ 76200 h 171450"/>
              <a:gd name="connsiteX23" fmla="*/ 76200 w 171450"/>
              <a:gd name="connsiteY23" fmla="*/ 9525 h 171450"/>
              <a:gd name="connsiteX24" fmla="*/ 84611 w 171450"/>
              <a:gd name="connsiteY24" fmla="*/ 67 h 171450"/>
              <a:gd name="connsiteX25" fmla="*/ 85725 w 171450"/>
              <a:gd name="connsiteY25" fmla="*/ 0 h 171450"/>
              <a:gd name="connsiteX26" fmla="*/ 84611 w 171450"/>
              <a:gd name="connsiteY26" fmla="*/ 6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1450" h="171450">
                <a:moveTo>
                  <a:pt x="84611" y="67"/>
                </a:moveTo>
                <a:lnTo>
                  <a:pt x="85725" y="0"/>
                </a:lnTo>
                <a:cubicBezTo>
                  <a:pt x="90554" y="1"/>
                  <a:pt x="94618" y="3615"/>
                  <a:pt x="95183" y="8411"/>
                </a:cubicBezTo>
                <a:lnTo>
                  <a:pt x="95250" y="9525"/>
                </a:lnTo>
                <a:lnTo>
                  <a:pt x="95250" y="76200"/>
                </a:lnTo>
                <a:lnTo>
                  <a:pt x="161925" y="76200"/>
                </a:lnTo>
                <a:cubicBezTo>
                  <a:pt x="166754" y="76201"/>
                  <a:pt x="170819" y="79815"/>
                  <a:pt x="171383" y="84611"/>
                </a:cubicBezTo>
                <a:lnTo>
                  <a:pt x="171450" y="85725"/>
                </a:lnTo>
                <a:cubicBezTo>
                  <a:pt x="171449" y="90554"/>
                  <a:pt x="167835" y="94618"/>
                  <a:pt x="163039" y="95183"/>
                </a:cubicBezTo>
                <a:lnTo>
                  <a:pt x="161925" y="95250"/>
                </a:lnTo>
                <a:lnTo>
                  <a:pt x="95250" y="95250"/>
                </a:lnTo>
                <a:lnTo>
                  <a:pt x="95250" y="161925"/>
                </a:lnTo>
                <a:cubicBezTo>
                  <a:pt x="95249" y="166754"/>
                  <a:pt x="91635" y="170819"/>
                  <a:pt x="86839" y="171383"/>
                </a:cubicBezTo>
                <a:lnTo>
                  <a:pt x="85725" y="171450"/>
                </a:lnTo>
                <a:cubicBezTo>
                  <a:pt x="80896" y="171449"/>
                  <a:pt x="76832" y="167835"/>
                  <a:pt x="76267" y="163039"/>
                </a:cubicBezTo>
                <a:lnTo>
                  <a:pt x="76200" y="161925"/>
                </a:lnTo>
                <a:lnTo>
                  <a:pt x="76200" y="95250"/>
                </a:lnTo>
                <a:lnTo>
                  <a:pt x="9525" y="95250"/>
                </a:lnTo>
                <a:cubicBezTo>
                  <a:pt x="4696" y="95249"/>
                  <a:pt x="632" y="91635"/>
                  <a:pt x="67" y="86839"/>
                </a:cubicBezTo>
                <a:lnTo>
                  <a:pt x="0" y="85725"/>
                </a:lnTo>
                <a:cubicBezTo>
                  <a:pt x="1" y="80896"/>
                  <a:pt x="3615" y="76832"/>
                  <a:pt x="8411" y="76267"/>
                </a:cubicBezTo>
                <a:lnTo>
                  <a:pt x="9525" y="76200"/>
                </a:lnTo>
                <a:lnTo>
                  <a:pt x="76200" y="76200"/>
                </a:lnTo>
                <a:lnTo>
                  <a:pt x="76200" y="9525"/>
                </a:lnTo>
                <a:cubicBezTo>
                  <a:pt x="76201" y="4696"/>
                  <a:pt x="79815" y="632"/>
                  <a:pt x="84611" y="67"/>
                </a:cubicBezTo>
                <a:lnTo>
                  <a:pt x="85725" y="0"/>
                </a:lnTo>
                <a:lnTo>
                  <a:pt x="84611" y="67"/>
                </a:lnTo>
                <a:close/>
              </a:path>
            </a:pathLst>
          </a:custGeom>
          <a:solidFill>
            <a:schemeClr val="bg1"/>
          </a:solidFill>
          <a:effectLst/>
        </p:spPr>
        <p:txBody>
          <a:bodyPr wrap="square" lIns="0" tIns="0" rIns="0" bIns="0" rtlCol="0" anchor="ctr" anchorCtr="0">
            <a:noAutofit/>
          </a:bodyPr>
          <a:lstStyle>
            <a:defPPr>
              <a:defRPr lang="en-US"/>
            </a:defPPr>
            <a:lvl1pPr marL="0" algn="l" defTabSz="2438251" rtl="0" eaLnBrk="1" latinLnBrk="0" hangingPunct="1">
              <a:defRPr sz="4707" kern="1200">
                <a:solidFill>
                  <a:schemeClr val="tx1"/>
                </a:solidFill>
                <a:latin typeface="+mn-lt"/>
                <a:ea typeface="+mn-ea"/>
                <a:cs typeface="+mn-cs"/>
              </a:defRPr>
            </a:lvl1pPr>
            <a:lvl2pPr marL="1219124" algn="l" defTabSz="2438251" rtl="0" eaLnBrk="1" latinLnBrk="0" hangingPunct="1">
              <a:defRPr sz="4707" kern="1200">
                <a:solidFill>
                  <a:schemeClr val="tx1"/>
                </a:solidFill>
                <a:latin typeface="+mn-lt"/>
                <a:ea typeface="+mn-ea"/>
                <a:cs typeface="+mn-cs"/>
              </a:defRPr>
            </a:lvl2pPr>
            <a:lvl3pPr marL="2438251" algn="l" defTabSz="2438251" rtl="0" eaLnBrk="1" latinLnBrk="0" hangingPunct="1">
              <a:defRPr sz="4707" kern="1200">
                <a:solidFill>
                  <a:schemeClr val="tx1"/>
                </a:solidFill>
                <a:latin typeface="+mn-lt"/>
                <a:ea typeface="+mn-ea"/>
                <a:cs typeface="+mn-cs"/>
              </a:defRPr>
            </a:lvl3pPr>
            <a:lvl4pPr marL="3657375" algn="l" defTabSz="2438251" rtl="0" eaLnBrk="1" latinLnBrk="0" hangingPunct="1">
              <a:defRPr sz="4707" kern="1200">
                <a:solidFill>
                  <a:schemeClr val="tx1"/>
                </a:solidFill>
                <a:latin typeface="+mn-lt"/>
                <a:ea typeface="+mn-ea"/>
                <a:cs typeface="+mn-cs"/>
              </a:defRPr>
            </a:lvl4pPr>
            <a:lvl5pPr marL="4876502" algn="l" defTabSz="2438251" rtl="0" eaLnBrk="1" latinLnBrk="0" hangingPunct="1">
              <a:defRPr sz="4707" kern="1200">
                <a:solidFill>
                  <a:schemeClr val="tx1"/>
                </a:solidFill>
                <a:latin typeface="+mn-lt"/>
                <a:ea typeface="+mn-ea"/>
                <a:cs typeface="+mn-cs"/>
              </a:defRPr>
            </a:lvl5pPr>
            <a:lvl6pPr marL="6095629" algn="l" defTabSz="2438251" rtl="0" eaLnBrk="1" latinLnBrk="0" hangingPunct="1">
              <a:defRPr sz="4707" kern="1200">
                <a:solidFill>
                  <a:schemeClr val="tx1"/>
                </a:solidFill>
                <a:latin typeface="+mn-lt"/>
                <a:ea typeface="+mn-ea"/>
                <a:cs typeface="+mn-cs"/>
              </a:defRPr>
            </a:lvl6pPr>
            <a:lvl7pPr marL="7314753" algn="l" defTabSz="2438251" rtl="0" eaLnBrk="1" latinLnBrk="0" hangingPunct="1">
              <a:defRPr sz="4707" kern="1200">
                <a:solidFill>
                  <a:schemeClr val="tx1"/>
                </a:solidFill>
                <a:latin typeface="+mn-lt"/>
                <a:ea typeface="+mn-ea"/>
                <a:cs typeface="+mn-cs"/>
              </a:defRPr>
            </a:lvl7pPr>
            <a:lvl8pPr marL="8533877" algn="l" defTabSz="2438251" rtl="0" eaLnBrk="1" latinLnBrk="0" hangingPunct="1">
              <a:defRPr sz="4707" kern="1200">
                <a:solidFill>
                  <a:schemeClr val="tx1"/>
                </a:solidFill>
                <a:latin typeface="+mn-lt"/>
                <a:ea typeface="+mn-ea"/>
                <a:cs typeface="+mn-cs"/>
              </a:defRPr>
            </a:lvl8pPr>
            <a:lvl9pPr marL="9753007" algn="l" defTabSz="2438251" rtl="0" eaLnBrk="1" latinLnBrk="0" hangingPunct="1">
              <a:defRPr sz="4707" kern="1200">
                <a:solidFill>
                  <a:schemeClr val="tx1"/>
                </a:solidFill>
                <a:latin typeface="+mn-lt"/>
                <a:ea typeface="+mn-ea"/>
                <a:cs typeface="+mn-cs"/>
              </a:defRPr>
            </a:lvl9pPr>
          </a:lstStyle>
          <a:p>
            <a:pPr marL="0" marR="0" lvl="0" indent="0" algn="ctr" defTabSz="2275878" rtl="0" eaLnBrk="1" fontAlgn="base" latinLnBrk="0" hangingPunct="1">
              <a:lnSpc>
                <a:spcPct val="100000"/>
              </a:lnSpc>
              <a:spcBef>
                <a:spcPct val="0"/>
              </a:spcBef>
              <a:spcAft>
                <a:spcPts val="2987"/>
              </a:spcAft>
              <a:buClrTx/>
              <a:buSzPct val="90000"/>
              <a:buFontTx/>
              <a:buNone/>
              <a:tabLst/>
              <a:defRPr/>
            </a:pPr>
            <a:endParaRPr kumimoji="0" lang="en-US" sz="6969" b="0" i="0" u="none" strike="noStrike" kern="1200" cap="none" spc="0" normalizeH="0" baseline="0" noProof="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27427211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50000" fill="hold" grpId="1" nodeType="withEffect">
                                  <p:stCondLst>
                                    <p:cond delay="0"/>
                                  </p:stCondLst>
                                  <p:childTnLst>
                                    <p:animMotion origin="layout" path="M -0.01836 1.85185E-6 L -3.54167E-6 1.85185E-6 " pathEditMode="relative" rAng="0" ptsTypes="AA">
                                      <p:cBhvr>
                                        <p:cTn id="9" dur="500" fill="hold"/>
                                        <p:tgtEl>
                                          <p:spTgt spid="13"/>
                                        </p:tgtEl>
                                        <p:attrNameLst>
                                          <p:attrName>ppt_x</p:attrName>
                                          <p:attrName>ppt_y</p:attrName>
                                        </p:attrNameLst>
                                      </p:cBhvr>
                                      <p:rCtr x="911" y="0"/>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42" presetClass="path" presetSubtype="0" decel="50000" fill="hold" grpId="1" nodeType="withEffect">
                                  <p:stCondLst>
                                    <p:cond delay="0"/>
                                  </p:stCondLst>
                                  <p:childTnLst>
                                    <p:animMotion origin="layout" path="M -0.01836 -3.7037E-6 L 2.29167E-6 -3.7037E-6 " pathEditMode="relative" rAng="0" ptsTypes="AA">
                                      <p:cBhvr>
                                        <p:cTn id="14" dur="500" fill="hold"/>
                                        <p:tgtEl>
                                          <p:spTgt spid="10"/>
                                        </p:tgtEl>
                                        <p:attrNameLst>
                                          <p:attrName>ppt_x</p:attrName>
                                          <p:attrName>ppt_y</p:attrName>
                                        </p:attrNameLst>
                                      </p:cBhvr>
                                      <p:rCtr x="911" y="0"/>
                                    </p:animMotion>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42" presetClass="path" presetSubtype="0" decel="50000" fill="hold" nodeType="withEffect">
                                  <p:stCondLst>
                                    <p:cond delay="0"/>
                                  </p:stCondLst>
                                  <p:childTnLst>
                                    <p:animMotion origin="layout" path="M -0.01835 7.40741E-7 L -4.375E-6 7.40741E-7 " pathEditMode="relative" rAng="0" ptsTypes="AA">
                                      <p:cBhvr>
                                        <p:cTn id="19" dur="500" fill="hold"/>
                                        <p:tgtEl>
                                          <p:spTgt spid="12"/>
                                        </p:tgtEl>
                                        <p:attrNameLst>
                                          <p:attrName>ppt_x</p:attrName>
                                          <p:attrName>ppt_y</p:attrName>
                                        </p:attrNameLst>
                                      </p:cBhvr>
                                      <p:rCtr x="911" y="0"/>
                                    </p:animMotion>
                                  </p:childTnLst>
                                </p:cTn>
                              </p:par>
                              <p:par>
                                <p:cTn id="20" presetID="10" presetClass="entr" presetSubtype="0" decel="5000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2" presetClass="path" presetSubtype="0" decel="50000" fill="hold" grpId="1" nodeType="withEffect">
                                  <p:stCondLst>
                                    <p:cond delay="0"/>
                                  </p:stCondLst>
                                  <p:childTnLst>
                                    <p:animMotion origin="layout" path="M -2.70833E-6 1.85185E-6 L 0.02058 0.00046 " pathEditMode="relative" rAng="0" ptsTypes="AA">
                                      <p:cBhvr>
                                        <p:cTn id="24" dur="500" spd="-100000" fill="hold"/>
                                        <p:tgtEl>
                                          <p:spTgt spid="14"/>
                                        </p:tgtEl>
                                        <p:attrNameLst>
                                          <p:attrName>ppt_x</p:attrName>
                                          <p:attrName>ppt_y</p:attrName>
                                        </p:attrNameLst>
                                      </p:cBhvr>
                                      <p:rCtr x="1029" y="23"/>
                                    </p:animMotion>
                                  </p:childTnLst>
                                </p:cTn>
                              </p:par>
                              <p:par>
                                <p:cTn id="25" presetID="10" presetClass="entr" presetSubtype="0" decel="5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42" presetClass="path" presetSubtype="0" decel="50000" fill="hold" grpId="1" nodeType="withEffect">
                                  <p:stCondLst>
                                    <p:cond delay="0"/>
                                  </p:stCondLst>
                                  <p:childTnLst>
                                    <p:animMotion origin="layout" path="M -2.70833E-6 -3.7037E-6 L 0.02058 0.00047 " pathEditMode="relative" rAng="0" ptsTypes="AA">
                                      <p:cBhvr>
                                        <p:cTn id="29" dur="500" spd="-100000" fill="hold"/>
                                        <p:tgtEl>
                                          <p:spTgt spid="11"/>
                                        </p:tgtEl>
                                        <p:attrNameLst>
                                          <p:attrName>ppt_x</p:attrName>
                                          <p:attrName>ppt_y</p:attrName>
                                        </p:attrNameLst>
                                      </p:cBhvr>
                                      <p:rCtr x="1029"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P spid="13" grpId="1"/>
      <p:bldP spid="14" grpId="0"/>
      <p:bldP spid="1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DFECC-00C0-E311-9DAB-E8A9070A67B7}"/>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A0DAD8C4-C340-EA7D-8D1B-FC722EB5320A}"/>
              </a:ext>
            </a:extLst>
          </p:cNvPr>
          <p:cNvSpPr txBox="1">
            <a:spLocks noGrp="1"/>
          </p:cNvSpPr>
          <p:nvPr>
            <p:ph type="title" idx="4294967295"/>
          </p:nvPr>
        </p:nvSpPr>
        <p:spPr>
          <a:xfrm>
            <a:off x="540634" y="333097"/>
            <a:ext cx="6827806" cy="6583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2800" b="0" i="0" u="none" strike="noStrike" kern="1200" cap="none" spc="-50" normalizeH="0" baseline="0" noProof="0" dirty="0">
                <a:ln w="3175">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pitchFamily="34" charset="0"/>
              </a:rPr>
              <a:t>Components of an agent</a:t>
            </a:r>
            <a:endParaRPr kumimoji="0" lang="en-GB" sz="2800" b="0" i="0" u="none" strike="noStrike" kern="1200" cap="none" spc="0" normalizeH="0" baseline="0" noProof="0" dirty="0">
              <a:ln>
                <a:noFill/>
              </a:ln>
              <a:solidFill>
                <a:srgbClr val="000000"/>
              </a:solidFill>
              <a:effectLst/>
              <a:uLnTx/>
              <a:uFillTx/>
              <a:latin typeface="Segoe UI Semibold"/>
              <a:ea typeface="+mn-ea"/>
              <a:cs typeface="Segoe UI"/>
            </a:endParaRPr>
          </a:p>
        </p:txBody>
      </p:sp>
      <p:sp>
        <p:nvSpPr>
          <p:cNvPr id="4" name="TextBox 3">
            <a:extLst>
              <a:ext uri="{FF2B5EF4-FFF2-40B4-BE49-F238E27FC236}">
                <a16:creationId xmlns:a16="http://schemas.microsoft.com/office/drawing/2014/main" id="{97B39B6E-5EC3-4413-32FA-DE1F006D6AD2}"/>
              </a:ext>
            </a:extLst>
          </p:cNvPr>
          <p:cNvSpPr txBox="1"/>
          <p:nvPr/>
        </p:nvSpPr>
        <p:spPr>
          <a:xfrm>
            <a:off x="599010" y="2330065"/>
            <a:ext cx="4336127" cy="2862322"/>
          </a:xfrm>
          <a:prstGeom prst="rect">
            <a:avLst/>
          </a:prstGeom>
          <a:noFill/>
        </p:spPr>
        <p:txBody>
          <a:bodyPr wrap="square">
            <a:spAutoFit/>
          </a:bodyPr>
          <a:lstStyle/>
          <a:p>
            <a:pPr marL="0" marR="0" lvl="0" indent="0" algn="l" defTabSz="932472" rtl="0" eaLnBrk="1" fontAlgn="auto"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1E1E1E"/>
                </a:solidFill>
                <a:effectLst/>
                <a:uLnTx/>
                <a:uFillTx/>
                <a:latin typeface="Segoe UI"/>
                <a:ea typeface="+mn-ea"/>
                <a:cs typeface="Segoe Sans Display" pitchFamily="2" charset="0"/>
              </a:rPr>
              <a:t>Instructions</a:t>
            </a:r>
            <a:r>
              <a:rPr kumimoji="0" lang="en-CA" sz="2000" b="0" i="0" u="none" strike="noStrike" kern="1200" cap="none" spc="0" normalizeH="0" baseline="0" noProof="0">
                <a:ln>
                  <a:noFill/>
                </a:ln>
                <a:solidFill>
                  <a:srgbClr val="1E1E1E"/>
                </a:solidFill>
                <a:effectLst/>
                <a:uLnTx/>
                <a:uFillTx/>
                <a:latin typeface="Segoe UI"/>
                <a:ea typeface="+mn-ea"/>
                <a:cs typeface="Segoe Sans Display" pitchFamily="2" charset="0"/>
              </a:rPr>
              <a:t> define the agent and tailor its experience to business requirements and expected outcomes.</a:t>
            </a:r>
          </a:p>
          <a:p>
            <a:pPr marL="0" marR="0" lvl="0" indent="0" algn="l" defTabSz="932472" rtl="0" eaLnBrk="1" fontAlgn="auto" latinLnBrk="0" hangingPunct="1">
              <a:lnSpc>
                <a:spcPct val="100000"/>
              </a:lnSpc>
              <a:spcBef>
                <a:spcPct val="0"/>
              </a:spcBef>
              <a:spcAft>
                <a:spcPct val="0"/>
              </a:spcAft>
              <a:buClrTx/>
              <a:buSzTx/>
              <a:buFontTx/>
              <a:buNone/>
              <a:tabLst/>
              <a:defRPr/>
            </a:pPr>
            <a:endParaRPr kumimoji="0" lang="en-CA" sz="2000" b="0" i="0" u="none" strike="noStrike" kern="1200" cap="none" spc="0" normalizeH="0" baseline="0" noProof="0">
              <a:ln>
                <a:noFill/>
              </a:ln>
              <a:solidFill>
                <a:srgbClr val="1E1E1E"/>
              </a:solidFill>
              <a:effectLst/>
              <a:uLnTx/>
              <a:uFillTx/>
              <a:latin typeface="Segoe UI"/>
              <a:ea typeface="+mn-ea"/>
              <a:cs typeface="Segoe Sans Display" pitchFamily="2" charset="0"/>
            </a:endParaRPr>
          </a:p>
          <a:p>
            <a:pPr marL="0" marR="0" lvl="0" indent="0" algn="l" defTabSz="932472" rtl="0" eaLnBrk="1" fontAlgn="auto" latinLnBrk="0" hangingPunct="1">
              <a:lnSpc>
                <a:spcPct val="100000"/>
              </a:lnSpc>
              <a:spcBef>
                <a:spcPct val="0"/>
              </a:spcBef>
              <a:spcAft>
                <a:spcPct val="0"/>
              </a:spcAft>
              <a:buClrTx/>
              <a:buSzTx/>
              <a:buFontTx/>
              <a:buNone/>
              <a:tabLst/>
              <a:defRPr/>
            </a:pPr>
            <a:r>
              <a:rPr kumimoji="0" lang="en-CA" sz="2000" b="0" i="0" u="none" strike="noStrike" kern="1200" cap="none" spc="0" normalizeH="0" baseline="0" noProof="0">
                <a:ln>
                  <a:noFill/>
                </a:ln>
                <a:solidFill>
                  <a:srgbClr val="1E1E1E"/>
                </a:solidFill>
                <a:effectLst/>
                <a:uLnTx/>
                <a:uFillTx/>
                <a:latin typeface="Segoe UI"/>
                <a:ea typeface="+mn-ea"/>
                <a:cs typeface="Segoe Sans Display" pitchFamily="2" charset="0"/>
              </a:rPr>
              <a:t>Not every skill can be fully described in instructions; some will require you to configure </a:t>
            </a:r>
            <a:r>
              <a:rPr kumimoji="0" lang="en-CA" sz="2000" b="1" i="0" u="none" strike="noStrike" kern="1200" cap="none" spc="0" normalizeH="0" baseline="0" noProof="0">
                <a:ln>
                  <a:noFill/>
                </a:ln>
                <a:solidFill>
                  <a:srgbClr val="1E1E1E"/>
                </a:solidFill>
                <a:effectLst/>
                <a:uLnTx/>
                <a:uFillTx/>
                <a:latin typeface="Segoe UI"/>
                <a:ea typeface="+mn-ea"/>
                <a:cs typeface="Segoe Sans Display" pitchFamily="2" charset="0"/>
              </a:rPr>
              <a:t>knowledge</a:t>
            </a:r>
            <a:r>
              <a:rPr kumimoji="0" lang="en-CA" sz="2000" b="0" i="0" u="none" strike="noStrike" kern="1200" cap="none" spc="0" normalizeH="0" baseline="0" noProof="0">
                <a:ln>
                  <a:noFill/>
                </a:ln>
                <a:solidFill>
                  <a:srgbClr val="1E1E1E"/>
                </a:solidFill>
                <a:effectLst/>
                <a:uLnTx/>
                <a:uFillTx/>
                <a:latin typeface="Segoe UI"/>
                <a:ea typeface="+mn-ea"/>
                <a:cs typeface="Segoe Sans Display" pitchFamily="2" charset="0"/>
              </a:rPr>
              <a:t> sources and </a:t>
            </a:r>
            <a:r>
              <a:rPr kumimoji="0" lang="en-CA" sz="2000" b="1" i="0" u="none" strike="noStrike" kern="1200" cap="none" spc="0" normalizeH="0" baseline="0" noProof="0">
                <a:ln>
                  <a:noFill/>
                </a:ln>
                <a:solidFill>
                  <a:srgbClr val="1E1E1E"/>
                </a:solidFill>
                <a:effectLst/>
                <a:uLnTx/>
                <a:uFillTx/>
                <a:latin typeface="Segoe UI"/>
                <a:ea typeface="+mn-ea"/>
                <a:cs typeface="Segoe Sans Display" pitchFamily="2" charset="0"/>
              </a:rPr>
              <a:t>actions</a:t>
            </a:r>
            <a:r>
              <a:rPr kumimoji="0" lang="en-CA" sz="2000" b="0" i="0" u="none" strike="noStrike" kern="1200" cap="none" spc="0" normalizeH="0" baseline="0" noProof="0">
                <a:ln>
                  <a:noFill/>
                </a:ln>
                <a:solidFill>
                  <a:srgbClr val="1E1E1E"/>
                </a:solidFill>
                <a:effectLst/>
                <a:uLnTx/>
                <a:uFillTx/>
                <a:latin typeface="Segoe UI"/>
                <a:ea typeface="+mn-ea"/>
                <a:cs typeface="Segoe Sans Display" pitchFamily="2" charset="0"/>
              </a:rPr>
              <a:t>.</a:t>
            </a:r>
          </a:p>
        </p:txBody>
      </p:sp>
      <p:sp>
        <p:nvSpPr>
          <p:cNvPr id="5" name="TextBox 4">
            <a:extLst>
              <a:ext uri="{FF2B5EF4-FFF2-40B4-BE49-F238E27FC236}">
                <a16:creationId xmlns:a16="http://schemas.microsoft.com/office/drawing/2014/main" id="{5B3D9ECE-45FC-16EA-B739-65AAD58AC6B3}"/>
              </a:ext>
              <a:ext uri="{C183D7F6-B498-43B3-948B-1728B52AA6E4}">
                <adec:decorative xmlns:adec="http://schemas.microsoft.com/office/drawing/2017/decorative" val="1"/>
              </a:ext>
            </a:extLst>
          </p:cNvPr>
          <p:cNvSpPr txBox="1">
            <a:spLocks/>
          </p:cNvSpPr>
          <p:nvPr/>
        </p:nvSpPr>
        <p:spPr>
          <a:xfrm>
            <a:off x="5021521" y="1723575"/>
            <a:ext cx="6585262" cy="4267028"/>
          </a:xfrm>
          <a:prstGeom prst="roundRect">
            <a:avLst>
              <a:gd name="adj" fmla="val 3190"/>
            </a:avLst>
          </a:prstGeom>
          <a:solidFill>
            <a:srgbClr val="F7F6FE"/>
          </a:solidFill>
          <a:ln w="12700">
            <a:gradFill>
              <a:gsLst>
                <a:gs pos="0">
                  <a:srgbClr val="C03BC4"/>
                </a:gs>
                <a:gs pos="80000">
                  <a:srgbClr val="1073D3"/>
                </a:gs>
              </a:gsLst>
              <a:lin ang="5400000" scaled="1"/>
            </a:gra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50800" bIns="40640" numCol="1" spcCol="0" rtlCol="0" fromWordArt="0" anchor="t" anchorCtr="0" forceAA="0" compatLnSpc="1">
            <a:prstTxWarp prst="textNoShape">
              <a:avLst/>
            </a:prstTxWarp>
            <a:noAutofit/>
          </a:bodyPr>
          <a:lstStyle>
            <a:defPPr>
              <a:defRPr lang="en-US"/>
            </a:defPPr>
            <a:lvl1pPr algn="ctr" defTabSz="698548">
              <a:defRPr sz="2200" spc="-50">
                <a:ln w="3175">
                  <a:noFill/>
                </a:ln>
                <a:gradFill>
                  <a:gsLst>
                    <a:gs pos="21000">
                      <a:srgbClr val="0078D4"/>
                    </a:gs>
                    <a:gs pos="100000">
                      <a:srgbClr val="C03BC4"/>
                    </a:gs>
                  </a:gsLst>
                  <a:lin ang="2400000" scaled="0"/>
                </a:gradFill>
                <a:latin typeface="Segoe UI Semibold" panose="020B0702040204020203" pitchFamily="34" charset="0"/>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698548"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a:endParaRPr>
          </a:p>
        </p:txBody>
      </p:sp>
      <p:sp>
        <p:nvSpPr>
          <p:cNvPr id="6" name="Rounded Rectangle 2">
            <a:extLst>
              <a:ext uri="{FF2B5EF4-FFF2-40B4-BE49-F238E27FC236}">
                <a16:creationId xmlns:a16="http://schemas.microsoft.com/office/drawing/2014/main" id="{638C027A-9778-DC9B-78FD-54C6A6617A87}"/>
              </a:ext>
            </a:extLst>
          </p:cNvPr>
          <p:cNvSpPr/>
          <p:nvPr/>
        </p:nvSpPr>
        <p:spPr bwMode="auto">
          <a:xfrm>
            <a:off x="6647309" y="1509078"/>
            <a:ext cx="3399358" cy="430887"/>
          </a:xfrm>
          <a:prstGeom prst="roundRect">
            <a:avLst/>
          </a:prstGeom>
          <a:gradFill flip="none" rotWithShape="1">
            <a:gsLst>
              <a:gs pos="47000">
                <a:srgbClr val="0078D4"/>
              </a:gs>
              <a:gs pos="100000">
                <a:srgbClr val="7354CA"/>
              </a:gs>
            </a:gsLst>
            <a:lin ang="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GB" sz="1400" b="1" i="0" u="none" strike="noStrike" kern="1200" cap="none" spc="-20" normalizeH="0" baseline="0" noProof="0">
                <a:ln>
                  <a:noFill/>
                </a:ln>
                <a:solidFill>
                  <a:srgbClr val="FFFFFF"/>
                </a:solidFill>
                <a:effectLst/>
                <a:uLnTx/>
                <a:uFillTx/>
                <a:latin typeface="Segoe UI"/>
                <a:ea typeface="+mn-ea"/>
                <a:cs typeface="Segoe UI" pitchFamily="34" charset="0"/>
              </a:rPr>
              <a:t>Key Components of Instructions</a:t>
            </a:r>
            <a:endParaRPr kumimoji="0" lang="en-US" sz="1400" b="1" i="0" u="none" strike="noStrike" kern="1200" cap="none" spc="-20" normalizeH="0" baseline="0" noProof="0">
              <a:ln>
                <a:noFill/>
              </a:ln>
              <a:solidFill>
                <a:srgbClr val="FFFFFF"/>
              </a:solidFill>
              <a:effectLst/>
              <a:uLnTx/>
              <a:uFillTx/>
              <a:latin typeface="Segoe UI"/>
              <a:ea typeface="+mn-ea"/>
              <a:cs typeface="Segoe UI" pitchFamily="34" charset="0"/>
            </a:endParaRPr>
          </a:p>
        </p:txBody>
      </p:sp>
      <p:sp>
        <p:nvSpPr>
          <p:cNvPr id="7" name="Rounded Rectangle 26" descr="Purpose">
            <a:extLst>
              <a:ext uri="{FF2B5EF4-FFF2-40B4-BE49-F238E27FC236}">
                <a16:creationId xmlns:a16="http://schemas.microsoft.com/office/drawing/2014/main" id="{5678A898-4B4D-000F-B8EE-E671183C195C}"/>
              </a:ext>
            </a:extLst>
          </p:cNvPr>
          <p:cNvSpPr/>
          <p:nvPr/>
        </p:nvSpPr>
        <p:spPr bwMode="auto">
          <a:xfrm>
            <a:off x="5364180" y="2533720"/>
            <a:ext cx="1779379" cy="1221346"/>
          </a:xfrm>
          <a:prstGeom prst="roundRect">
            <a:avLst>
              <a:gd name="adj" fmla="val 14536"/>
            </a:avLst>
          </a:prstGeom>
          <a:solidFill>
            <a:srgbClr val="008272"/>
          </a:solidFill>
          <a:ln w="15875" cap="flat" cmpd="sng" algn="ctr">
            <a:solidFill>
              <a:srgbClr val="4AC5B1"/>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Purpose</a:t>
            </a:r>
          </a:p>
        </p:txBody>
      </p:sp>
      <p:sp>
        <p:nvSpPr>
          <p:cNvPr id="8" name="TextBox 9">
            <a:extLst>
              <a:ext uri="{FF2B5EF4-FFF2-40B4-BE49-F238E27FC236}">
                <a16:creationId xmlns:a16="http://schemas.microsoft.com/office/drawing/2014/main" id="{96AD3DCB-C8D2-D6D8-F63F-92F13A41CFBE}"/>
              </a:ext>
            </a:extLst>
          </p:cNvPr>
          <p:cNvSpPr txBox="1"/>
          <p:nvPr/>
        </p:nvSpPr>
        <p:spPr>
          <a:xfrm>
            <a:off x="5412904" y="4049859"/>
            <a:ext cx="1681929" cy="553998"/>
          </a:xfrm>
          <a:prstGeom prst="rect">
            <a:avLst/>
          </a:prstGeom>
          <a:noFill/>
        </p:spPr>
        <p:txBody>
          <a:bodyPr wrap="square" lIns="0" tIns="0" rIns="0" bIns="0"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egoe UI"/>
                <a:ea typeface="+mn-ea"/>
                <a:cs typeface="Segoe Sans Display" pitchFamily="2" charset="0"/>
              </a:rPr>
              <a:t>What this agent is and its goals</a:t>
            </a:r>
          </a:p>
        </p:txBody>
      </p:sp>
      <p:sp>
        <p:nvSpPr>
          <p:cNvPr id="9" name="Rounded Rectangle 37" descr="Guidelines">
            <a:extLst>
              <a:ext uri="{FF2B5EF4-FFF2-40B4-BE49-F238E27FC236}">
                <a16:creationId xmlns:a16="http://schemas.microsoft.com/office/drawing/2014/main" id="{81AABE7F-FF7E-2500-579D-ED08470CC9C2}"/>
              </a:ext>
            </a:extLst>
          </p:cNvPr>
          <p:cNvSpPr/>
          <p:nvPr/>
        </p:nvSpPr>
        <p:spPr bwMode="auto">
          <a:xfrm>
            <a:off x="7451110" y="2539880"/>
            <a:ext cx="1791758" cy="1215186"/>
          </a:xfrm>
          <a:prstGeom prst="roundRect">
            <a:avLst>
              <a:gd name="adj" fmla="val 15091"/>
            </a:avLst>
          </a:prstGeom>
          <a:solidFill>
            <a:srgbClr val="B4009E"/>
          </a:solidFill>
          <a:ln w="15875" cap="flat" cmpd="sng" algn="ctr">
            <a:solidFill>
              <a:srgbClr val="C03BC4"/>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Guidelines</a:t>
            </a:r>
          </a:p>
        </p:txBody>
      </p:sp>
      <p:sp>
        <p:nvSpPr>
          <p:cNvPr id="10" name="TextBox 7">
            <a:extLst>
              <a:ext uri="{FF2B5EF4-FFF2-40B4-BE49-F238E27FC236}">
                <a16:creationId xmlns:a16="http://schemas.microsoft.com/office/drawing/2014/main" id="{A204AEEF-D288-67B3-170B-A9ABFD379DF9}"/>
              </a:ext>
            </a:extLst>
          </p:cNvPr>
          <p:cNvSpPr txBox="1"/>
          <p:nvPr/>
        </p:nvSpPr>
        <p:spPr>
          <a:xfrm>
            <a:off x="7205482" y="4049859"/>
            <a:ext cx="2294806" cy="830997"/>
          </a:xfrm>
          <a:prstGeom prst="rect">
            <a:avLst/>
          </a:prstGeom>
          <a:noFill/>
        </p:spPr>
        <p:txBody>
          <a:bodyPr wrap="square" lIns="0" tIns="0" rIns="0" bIns="0" rtlCol="0" anchor="t">
            <a:spAutoFit/>
          </a:bodyPr>
          <a:lstStyle>
            <a:defPPr>
              <a:defRPr lang="en-US"/>
            </a:defPPr>
            <a:lvl1pPr algn="ctr" defTabSz="914367">
              <a:defRPr>
                <a:solidFill>
                  <a:prstClr val="black"/>
                </a:solidFill>
                <a:cs typeface="Segoe Sans Display" pitchFamily="2" charset="0"/>
              </a:defRPr>
            </a:lvl1pPr>
            <a:lvl2pPr marL="457183" defTabSz="914367">
              <a:defRPr sz="1765"/>
            </a:lvl2pPr>
            <a:lvl3pPr marL="914367" defTabSz="914367">
              <a:defRPr sz="1765"/>
            </a:lvl3pPr>
            <a:lvl4pPr marL="1371550" defTabSz="914367">
              <a:defRPr sz="1765"/>
            </a:lvl4pPr>
            <a:lvl5pPr marL="1828734" defTabSz="914367">
              <a:defRPr sz="1765"/>
            </a:lvl5pPr>
            <a:lvl6pPr marL="2285918" defTabSz="914367">
              <a:defRPr sz="1765"/>
            </a:lvl6pPr>
            <a:lvl7pPr marL="2743101" defTabSz="914367">
              <a:defRPr sz="1765"/>
            </a:lvl7pPr>
            <a:lvl8pPr marL="3200284" defTabSz="914367">
              <a:defRPr sz="1765"/>
            </a:lvl8pPr>
            <a:lvl9pPr marL="3657469" defTabSz="914367">
              <a:defRPr sz="1765"/>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egoe UI"/>
                <a:ea typeface="+mn-ea"/>
                <a:cs typeface="Segoe Sans Display" pitchFamily="2" charset="0"/>
              </a:rPr>
              <a:t>General directions, tone, rules and restrictions</a:t>
            </a:r>
          </a:p>
        </p:txBody>
      </p:sp>
      <p:sp>
        <p:nvSpPr>
          <p:cNvPr id="11" name="Rounded Rectangle 34" descr="Skills">
            <a:extLst>
              <a:ext uri="{FF2B5EF4-FFF2-40B4-BE49-F238E27FC236}">
                <a16:creationId xmlns:a16="http://schemas.microsoft.com/office/drawing/2014/main" id="{522B8267-7E48-6F98-225A-28891D6FE1D7}"/>
              </a:ext>
            </a:extLst>
          </p:cNvPr>
          <p:cNvSpPr/>
          <p:nvPr/>
        </p:nvSpPr>
        <p:spPr bwMode="auto">
          <a:xfrm>
            <a:off x="9550419" y="2533720"/>
            <a:ext cx="1779379" cy="1215186"/>
          </a:xfrm>
          <a:prstGeom prst="roundRect">
            <a:avLst>
              <a:gd name="adj" fmla="val 15867"/>
            </a:avLst>
          </a:prstGeom>
          <a:solidFill>
            <a:srgbClr val="E25B00"/>
          </a:solidFill>
          <a:ln w="15875" cap="flat" cmpd="sng" algn="ctr">
            <a:solidFill>
              <a:srgbClr val="FFA38B"/>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Skills</a:t>
            </a:r>
          </a:p>
        </p:txBody>
      </p:sp>
      <p:sp>
        <p:nvSpPr>
          <p:cNvPr id="12" name="TextBox 6">
            <a:extLst>
              <a:ext uri="{FF2B5EF4-FFF2-40B4-BE49-F238E27FC236}">
                <a16:creationId xmlns:a16="http://schemas.microsoft.com/office/drawing/2014/main" id="{1517BFAB-D955-E99F-EB4C-D82D3FDC924B}"/>
              </a:ext>
            </a:extLst>
          </p:cNvPr>
          <p:cNvSpPr txBox="1"/>
          <p:nvPr/>
        </p:nvSpPr>
        <p:spPr>
          <a:xfrm>
            <a:off x="9562211" y="4049860"/>
            <a:ext cx="1779378" cy="138499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Segoe UI"/>
                <a:ea typeface="+mn-ea"/>
                <a:cs typeface="Segoe Sans Display" pitchFamily="2" charset="0"/>
              </a:rPr>
              <a:t>Granular tasks with step-by-step workflow, that can be handled by LLM</a:t>
            </a:r>
            <a:endParaRPr kumimoji="0" lang="en-US" sz="1800" b="0" i="0" u="none" strike="noStrike" kern="1200" cap="none" spc="0" normalizeH="0" baseline="0" noProof="0">
              <a:ln>
                <a:noFill/>
              </a:ln>
              <a:solidFill>
                <a:prstClr val="black"/>
              </a:solidFill>
              <a:effectLst/>
              <a:uLnTx/>
              <a:uFillTx/>
              <a:latin typeface="Segoe UI"/>
              <a:ea typeface="+mn-ea"/>
              <a:cs typeface="Segoe Sans Display" pitchFamily="2" charset="0"/>
            </a:endParaRPr>
          </a:p>
        </p:txBody>
      </p:sp>
    </p:spTree>
    <p:extLst>
      <p:ext uri="{BB962C8B-B14F-4D97-AF65-F5344CB8AC3E}">
        <p14:creationId xmlns:p14="http://schemas.microsoft.com/office/powerpoint/2010/main" val="119712026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E65F324-D11A-67AA-3EA8-76EC7373AF70}"/>
              </a:ext>
            </a:extLst>
          </p:cNvPr>
          <p:cNvSpPr txBox="1">
            <a:spLocks noGrp="1"/>
          </p:cNvSpPr>
          <p:nvPr>
            <p:ph type="title" idx="4294967295"/>
          </p:nvPr>
        </p:nvSpPr>
        <p:spPr>
          <a:xfrm>
            <a:off x="1616073" y="4387333"/>
            <a:ext cx="8959851" cy="7694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a:ea typeface="+mn-ea"/>
                <a:cs typeface="Segoe UI Semibold" panose="020B0702040204020203" pitchFamily="34" charset="0"/>
              </a:rPr>
              <a:t>Computers have gotten smarter…</a:t>
            </a:r>
          </a:p>
        </p:txBody>
      </p:sp>
      <p:pic>
        <p:nvPicPr>
          <p:cNvPr id="2" name="Picture 1" descr="Laptop, calendar, cloud, and two cups in yellow, orange, magenta, and brown color">
            <a:extLst>
              <a:ext uri="{FF2B5EF4-FFF2-40B4-BE49-F238E27FC236}">
                <a16:creationId xmlns:a16="http://schemas.microsoft.com/office/drawing/2014/main" id="{B7702DA6-8600-8E64-017A-5953B867BC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51533" y="1863447"/>
            <a:ext cx="3688933" cy="2185988"/>
          </a:xfrm>
          <a:prstGeom prst="rect">
            <a:avLst/>
          </a:prstGeom>
        </p:spPr>
      </p:pic>
    </p:spTree>
    <p:extLst>
      <p:ext uri="{BB962C8B-B14F-4D97-AF65-F5344CB8AC3E}">
        <p14:creationId xmlns:p14="http://schemas.microsoft.com/office/powerpoint/2010/main" val="30364605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6E543-9338-BA0D-43E9-E04B5D284F7F}"/>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41C70CC9-710E-9EF5-9695-A0D5278E658E}"/>
              </a:ext>
            </a:extLst>
          </p:cNvPr>
          <p:cNvSpPr txBox="1">
            <a:spLocks noGrp="1"/>
          </p:cNvSpPr>
          <p:nvPr>
            <p:ph type="title" idx="4294967295"/>
          </p:nvPr>
        </p:nvSpPr>
        <p:spPr>
          <a:xfrm>
            <a:off x="540634" y="333097"/>
            <a:ext cx="6827806" cy="6583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50" normalizeH="0" baseline="0" noProof="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rPr>
              <a:t>Writing instructions</a:t>
            </a:r>
            <a:endParaRPr kumimoji="0" lang="en-GB" sz="2800" b="0" i="0" u="none" strike="noStrike" kern="1200" cap="none" spc="0" normalizeH="0" baseline="0" noProof="0" dirty="0">
              <a:ln>
                <a:noFill/>
              </a:ln>
              <a:solidFill>
                <a:srgbClr val="000000"/>
              </a:solidFill>
              <a:effectLst/>
              <a:uLnTx/>
              <a:uFillTx/>
              <a:latin typeface="Segoe UI Semibold"/>
              <a:ea typeface="+mn-ea"/>
              <a:cs typeface="Segoe UI"/>
            </a:endParaRPr>
          </a:p>
        </p:txBody>
      </p:sp>
      <p:sp>
        <p:nvSpPr>
          <p:cNvPr id="4" name="TextBox 3">
            <a:extLst>
              <a:ext uri="{FF2B5EF4-FFF2-40B4-BE49-F238E27FC236}">
                <a16:creationId xmlns:a16="http://schemas.microsoft.com/office/drawing/2014/main" id="{E9F43D91-CCB8-58AB-5D23-5A42935D31F2}"/>
              </a:ext>
            </a:extLst>
          </p:cNvPr>
          <p:cNvSpPr txBox="1"/>
          <p:nvPr/>
        </p:nvSpPr>
        <p:spPr>
          <a:xfrm>
            <a:off x="615970" y="1927111"/>
            <a:ext cx="2986511" cy="3477875"/>
          </a:xfrm>
          <a:prstGeom prst="rect">
            <a:avLst/>
          </a:prstGeom>
          <a:noFill/>
        </p:spPr>
        <p:txBody>
          <a:bodyPr wrap="square">
            <a:spAutoFit/>
          </a:bodyPr>
          <a:lstStyle/>
          <a:p>
            <a:pPr lvl="0" defTabSz="932472">
              <a:spcBef>
                <a:spcPct val="0"/>
              </a:spcBef>
              <a:spcAft>
                <a:spcPct val="0"/>
              </a:spcAft>
              <a:defRPr/>
            </a:pPr>
            <a:r>
              <a:rPr lang="en-CA" sz="2000">
                <a:solidFill>
                  <a:srgbClr val="1E1E1E"/>
                </a:solidFill>
                <a:latin typeface="Segoe Sans Display" pitchFamily="2" charset="0"/>
                <a:cs typeface="Segoe Sans Display" pitchFamily="2" charset="0"/>
              </a:rPr>
              <a:t>To get the best user experience, it’s important to focus on some of the </a:t>
            </a:r>
            <a:r>
              <a:rPr lang="en-CA" sz="2000" b="1" spc="-38">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key elements </a:t>
            </a:r>
            <a:r>
              <a:rPr lang="en-CA" sz="2000">
                <a:solidFill>
                  <a:srgbClr val="1E1E1E"/>
                </a:solidFill>
                <a:latin typeface="Segoe Sans Display" pitchFamily="2" charset="0"/>
                <a:cs typeface="Segoe Sans Display" pitchFamily="2" charset="0"/>
              </a:rPr>
              <a:t>when phrasing your instructions.</a:t>
            </a:r>
          </a:p>
          <a:p>
            <a:pPr lvl="0" defTabSz="932472">
              <a:spcBef>
                <a:spcPct val="0"/>
              </a:spcBef>
              <a:spcAft>
                <a:spcPct val="0"/>
              </a:spcAft>
              <a:defRPr/>
            </a:pPr>
            <a:endParaRPr lang="en-CA" sz="2000">
              <a:solidFill>
                <a:srgbClr val="1E1E1E"/>
              </a:solidFill>
              <a:latin typeface="Segoe Sans Display" pitchFamily="2" charset="0"/>
              <a:cs typeface="Segoe Sans Display" pitchFamily="2" charset="0"/>
            </a:endParaRPr>
          </a:p>
          <a:p>
            <a:pPr lvl="0" defTabSz="932472">
              <a:spcBef>
                <a:spcPct val="0"/>
              </a:spcBef>
              <a:spcAft>
                <a:spcPct val="0"/>
              </a:spcAft>
              <a:defRPr/>
            </a:pPr>
            <a:r>
              <a:rPr lang="en-CA" sz="2000">
                <a:solidFill>
                  <a:srgbClr val="1E1E1E"/>
                </a:solidFill>
                <a:latin typeface="Segoe UI"/>
                <a:cs typeface="Segoe Sans Display" pitchFamily="2" charset="0"/>
              </a:rPr>
              <a:t>You can provide as many details as needed to minimize user’s effort in prompting your agent.</a:t>
            </a:r>
            <a:endParaRPr lang="en-CA" sz="2000">
              <a:solidFill>
                <a:srgbClr val="1E1E1E"/>
              </a:solidFill>
              <a:latin typeface="Segoe Sans Display" pitchFamily="2" charset="0"/>
              <a:cs typeface="Segoe Sans Display" pitchFamily="2" charset="0"/>
            </a:endParaRPr>
          </a:p>
        </p:txBody>
      </p:sp>
      <p:sp>
        <p:nvSpPr>
          <p:cNvPr id="3" name="TextBox 2">
            <a:extLst>
              <a:ext uri="{FF2B5EF4-FFF2-40B4-BE49-F238E27FC236}">
                <a16:creationId xmlns:a16="http://schemas.microsoft.com/office/drawing/2014/main" id="{93905534-3B27-1F39-4D0B-F1676C17B24F}"/>
              </a:ext>
              <a:ext uri="{C183D7F6-B498-43B3-948B-1728B52AA6E4}">
                <adec:decorative xmlns:adec="http://schemas.microsoft.com/office/drawing/2017/decorative" val="1"/>
              </a:ext>
            </a:extLst>
          </p:cNvPr>
          <p:cNvSpPr txBox="1">
            <a:spLocks/>
          </p:cNvSpPr>
          <p:nvPr/>
        </p:nvSpPr>
        <p:spPr>
          <a:xfrm>
            <a:off x="4120364" y="1366224"/>
            <a:ext cx="7965907" cy="5009832"/>
          </a:xfrm>
          <a:prstGeom prst="roundRect">
            <a:avLst>
              <a:gd name="adj" fmla="val 3190"/>
            </a:avLst>
          </a:prstGeom>
          <a:solidFill>
            <a:srgbClr val="F7F6FE"/>
          </a:solidFill>
          <a:ln w="12700">
            <a:gradFill>
              <a:gsLst>
                <a:gs pos="0">
                  <a:srgbClr val="C03BC4"/>
                </a:gs>
                <a:gs pos="80000">
                  <a:srgbClr val="1073D3"/>
                </a:gs>
              </a:gsLst>
              <a:lin ang="5400000" scaled="1"/>
            </a:gra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50800" bIns="40640" numCol="1" spcCol="0" rtlCol="0" fromWordArt="0" anchor="t" anchorCtr="0" forceAA="0" compatLnSpc="1">
            <a:prstTxWarp prst="textNoShape">
              <a:avLst/>
            </a:prstTxWarp>
            <a:noAutofit/>
          </a:bodyPr>
          <a:lstStyle>
            <a:defPPr>
              <a:defRPr lang="en-US"/>
            </a:defPPr>
            <a:lvl1pPr algn="ctr" defTabSz="698548">
              <a:defRPr sz="2200" spc="-50">
                <a:ln w="3175">
                  <a:noFill/>
                </a:ln>
                <a:gradFill>
                  <a:gsLst>
                    <a:gs pos="21000">
                      <a:srgbClr val="0078D4"/>
                    </a:gs>
                    <a:gs pos="100000">
                      <a:srgbClr val="C03BC4"/>
                    </a:gs>
                  </a:gsLst>
                  <a:lin ang="2400000" scaled="0"/>
                </a:gradFill>
                <a:latin typeface="Segoe UI Semibold" panose="020B0702040204020203" pitchFamily="34" charset="0"/>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698548"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a:endParaRPr>
          </a:p>
        </p:txBody>
      </p:sp>
      <p:sp>
        <p:nvSpPr>
          <p:cNvPr id="13" name="Rounded Rectangle 15">
            <a:extLst>
              <a:ext uri="{FF2B5EF4-FFF2-40B4-BE49-F238E27FC236}">
                <a16:creationId xmlns:a16="http://schemas.microsoft.com/office/drawing/2014/main" id="{5C265EC1-25C1-BF1A-8EC4-DCF97E5ABD9F}"/>
              </a:ext>
              <a:ext uri="{C183D7F6-B498-43B3-948B-1728B52AA6E4}">
                <adec:decorative xmlns:adec="http://schemas.microsoft.com/office/drawing/2017/decorative" val="1"/>
              </a:ext>
            </a:extLst>
          </p:cNvPr>
          <p:cNvSpPr/>
          <p:nvPr/>
        </p:nvSpPr>
        <p:spPr>
          <a:xfrm>
            <a:off x="4361988" y="2897858"/>
            <a:ext cx="7724283" cy="2659174"/>
          </a:xfrm>
          <a:prstGeom prst="roundRect">
            <a:avLst>
              <a:gd name="adj" fmla="val 7542"/>
            </a:avLst>
          </a:prstGeom>
          <a:gradFill flip="none" rotWithShape="1">
            <a:gsLst>
              <a:gs pos="58000">
                <a:srgbClr val="FBFBFB"/>
              </a:gs>
              <a:gs pos="100000">
                <a:schemeClr val="bg1">
                  <a:lumMod val="95000"/>
                  <a:alpha val="0"/>
                </a:schemeClr>
              </a:gs>
              <a:gs pos="34000">
                <a:schemeClr val="bg1"/>
              </a:gs>
            </a:gsLst>
            <a:lin ang="18900000" scaled="1"/>
            <a:tileRect/>
          </a:gradFill>
          <a:ln w="12700">
            <a:noFill/>
            <a:headEnd type="none" w="med" len="med"/>
            <a:tailEnd type="none" w="med" len="med"/>
          </a:ln>
          <a:effectLst/>
          <a:scene3d>
            <a:camera prst="perspectiveRight" fov="2700000">
              <a:rot lat="0" lon="21594000" rev="0"/>
            </a:camera>
            <a:lightRig rig="flat" dir="t"/>
          </a:scene3d>
          <a:sp3d>
            <a:bevelT w="0" h="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4" name="Rounded Rectangle 25">
            <a:extLst>
              <a:ext uri="{FF2B5EF4-FFF2-40B4-BE49-F238E27FC236}">
                <a16:creationId xmlns:a16="http://schemas.microsoft.com/office/drawing/2014/main" id="{DDE3C9A9-43F0-FC32-FD6E-13D8AD10DF79}"/>
              </a:ext>
            </a:extLst>
          </p:cNvPr>
          <p:cNvSpPr/>
          <p:nvPr/>
        </p:nvSpPr>
        <p:spPr bwMode="auto">
          <a:xfrm>
            <a:off x="5041229" y="1895774"/>
            <a:ext cx="1664517" cy="317873"/>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8575"/>
                </a:solidFill>
                <a:effectLst/>
                <a:uLnTx/>
                <a:uFillTx/>
                <a:latin typeface="Segoe UI Semibold"/>
                <a:ea typeface="+mn-ea"/>
                <a:cs typeface="Segoe UI Semibold" panose="020B0502040204020203" pitchFamily="34" charset="0"/>
              </a:rPr>
              <a:t>Purpose</a:t>
            </a:r>
          </a:p>
        </p:txBody>
      </p:sp>
      <p:sp>
        <p:nvSpPr>
          <p:cNvPr id="15" name="TextBox 8">
            <a:extLst>
              <a:ext uri="{FF2B5EF4-FFF2-40B4-BE49-F238E27FC236}">
                <a16:creationId xmlns:a16="http://schemas.microsoft.com/office/drawing/2014/main" id="{D41C4700-1500-6699-6F29-8AA4F00F0FD5}"/>
              </a:ext>
            </a:extLst>
          </p:cNvPr>
          <p:cNvSpPr txBox="1"/>
          <p:nvPr/>
        </p:nvSpPr>
        <p:spPr>
          <a:xfrm>
            <a:off x="5341787" y="2323210"/>
            <a:ext cx="1932206" cy="153888"/>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panose="020B0502040204020203" pitchFamily="34" charset="0"/>
              </a:rPr>
              <a:t>What</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this agent is</a:t>
            </a:r>
          </a:p>
        </p:txBody>
      </p:sp>
      <p:grpSp>
        <p:nvGrpSpPr>
          <p:cNvPr id="16" name="Group 15">
            <a:extLst>
              <a:ext uri="{FF2B5EF4-FFF2-40B4-BE49-F238E27FC236}">
                <a16:creationId xmlns:a16="http://schemas.microsoft.com/office/drawing/2014/main" id="{C14A5054-50F0-F331-AB1D-76DC1CA5E76A}"/>
              </a:ext>
              <a:ext uri="{C183D7F6-B498-43B3-948B-1728B52AA6E4}">
                <adec:decorative xmlns:adec="http://schemas.microsoft.com/office/drawing/2017/decorative" val="1"/>
              </a:ext>
            </a:extLst>
          </p:cNvPr>
          <p:cNvGrpSpPr/>
          <p:nvPr/>
        </p:nvGrpSpPr>
        <p:grpSpPr>
          <a:xfrm>
            <a:off x="5204564" y="2250887"/>
            <a:ext cx="1818162" cy="817495"/>
            <a:chOff x="3771385" y="5402085"/>
            <a:chExt cx="1671567" cy="831347"/>
          </a:xfrm>
        </p:grpSpPr>
        <p:sp>
          <p:nvSpPr>
            <p:cNvPr id="17" name="Arc 16">
              <a:extLst>
                <a:ext uri="{FF2B5EF4-FFF2-40B4-BE49-F238E27FC236}">
                  <a16:creationId xmlns:a16="http://schemas.microsoft.com/office/drawing/2014/main" id="{E953D5EE-57EB-E83E-EDD4-9F6707C06357}"/>
                </a:ext>
              </a:extLst>
            </p:cNvPr>
            <p:cNvSpPr/>
            <p:nvPr/>
          </p:nvSpPr>
          <p:spPr>
            <a:xfrm>
              <a:off x="5124705" y="5913032"/>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18" name="Straight Arrow Connector 17">
              <a:extLst>
                <a:ext uri="{FF2B5EF4-FFF2-40B4-BE49-F238E27FC236}">
                  <a16:creationId xmlns:a16="http://schemas.microsoft.com/office/drawing/2014/main" id="{165B2FBC-E38C-48D5-932C-8BF33FE0FE49}"/>
                </a:ext>
              </a:extLst>
            </p:cNvPr>
            <p:cNvCxnSpPr>
              <a:cxnSpLocks/>
            </p:cNvCxnSpPr>
            <p:nvPr/>
          </p:nvCxnSpPr>
          <p:spPr>
            <a:xfrm>
              <a:off x="5442952" y="6052733"/>
              <a:ext cx="0" cy="16962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3F75BD9-2893-6747-D164-B3FD8AFD4EB8}"/>
                </a:ext>
              </a:extLst>
            </p:cNvPr>
            <p:cNvCxnSpPr>
              <a:cxnSpLocks/>
            </p:cNvCxnSpPr>
            <p:nvPr/>
          </p:nvCxnSpPr>
          <p:spPr>
            <a:xfrm flipH="1" flipV="1">
              <a:off x="3923424" y="5912832"/>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20" name="Arc 19">
              <a:extLst>
                <a:ext uri="{FF2B5EF4-FFF2-40B4-BE49-F238E27FC236}">
                  <a16:creationId xmlns:a16="http://schemas.microsoft.com/office/drawing/2014/main" id="{9C6CC350-E3DB-6706-4C61-1A0115E66FD4}"/>
                </a:ext>
              </a:extLst>
            </p:cNvPr>
            <p:cNvSpPr/>
            <p:nvPr/>
          </p:nvSpPr>
          <p:spPr>
            <a:xfrm rot="10800000">
              <a:off x="3771385" y="5592591"/>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21" name="Straight Connector 20">
              <a:extLst>
                <a:ext uri="{FF2B5EF4-FFF2-40B4-BE49-F238E27FC236}">
                  <a16:creationId xmlns:a16="http://schemas.microsoft.com/office/drawing/2014/main" id="{677254EE-9370-0451-BD2D-4BAFD6E63CA7}"/>
                </a:ext>
              </a:extLst>
            </p:cNvPr>
            <p:cNvCxnSpPr>
              <a:cxnSpLocks/>
            </p:cNvCxnSpPr>
            <p:nvPr/>
          </p:nvCxnSpPr>
          <p:spPr>
            <a:xfrm>
              <a:off x="3771526" y="5402085"/>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22" name="Rounded Rectangle 26">
            <a:extLst>
              <a:ext uri="{FF2B5EF4-FFF2-40B4-BE49-F238E27FC236}">
                <a16:creationId xmlns:a16="http://schemas.microsoft.com/office/drawing/2014/main" id="{212122F6-B983-672C-E6D1-4FE3F7FE64AF}"/>
              </a:ext>
            </a:extLst>
          </p:cNvPr>
          <p:cNvSpPr/>
          <p:nvPr/>
        </p:nvSpPr>
        <p:spPr bwMode="auto">
          <a:xfrm>
            <a:off x="9226996" y="1904189"/>
            <a:ext cx="1664365" cy="317873"/>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C03BC4"/>
                </a:solidFill>
                <a:effectLst/>
                <a:uLnTx/>
                <a:uFillTx/>
                <a:latin typeface="Segoe UI Semibold"/>
                <a:ea typeface="+mn-ea"/>
                <a:cs typeface="Segoe UI Semibold" panose="020B0502040204020203" pitchFamily="34" charset="0"/>
              </a:rPr>
              <a:t>Guidelines</a:t>
            </a:r>
          </a:p>
        </p:txBody>
      </p:sp>
      <p:sp>
        <p:nvSpPr>
          <p:cNvPr id="23" name="TextBox 9">
            <a:extLst>
              <a:ext uri="{FF2B5EF4-FFF2-40B4-BE49-F238E27FC236}">
                <a16:creationId xmlns:a16="http://schemas.microsoft.com/office/drawing/2014/main" id="{734A496F-F1B3-61D4-1E5E-7A493BE74095}"/>
              </a:ext>
            </a:extLst>
          </p:cNvPr>
          <p:cNvSpPr txBox="1"/>
          <p:nvPr/>
        </p:nvSpPr>
        <p:spPr>
          <a:xfrm>
            <a:off x="9226996" y="2275710"/>
            <a:ext cx="1729095" cy="461665"/>
          </a:xfrm>
          <a:prstGeom prst="rect">
            <a:avLst/>
          </a:prstGeom>
          <a:noFill/>
        </p:spPr>
        <p:txBody>
          <a:bodyPr wrap="square" lIns="0" tIns="0" rIns="0" bIns="0"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Notice how guidelines can be used to define restrictions, tone, and glossary. </a:t>
            </a:r>
            <a:endParaRPr kumimoji="0" lang="en-US" sz="1000" b="0" i="0" u="none" strike="noStrike" kern="1200" cap="none" spc="0" normalizeH="0" baseline="0" noProof="0">
              <a:ln>
                <a:noFill/>
              </a:ln>
              <a:solidFill>
                <a:prstClr val="black"/>
              </a:solidFill>
              <a:effectLst/>
              <a:uLnTx/>
              <a:uFillTx/>
              <a:latin typeface="Segoe UI"/>
              <a:ea typeface="+mn-ea"/>
              <a:cs typeface="Segoe UI"/>
            </a:endParaRPr>
          </a:p>
        </p:txBody>
      </p:sp>
      <p:grpSp>
        <p:nvGrpSpPr>
          <p:cNvPr id="24" name="Group 23">
            <a:extLst>
              <a:ext uri="{FF2B5EF4-FFF2-40B4-BE49-F238E27FC236}">
                <a16:creationId xmlns:a16="http://schemas.microsoft.com/office/drawing/2014/main" id="{490C2630-B901-770D-0A42-6D5C966FC675}"/>
              </a:ext>
              <a:ext uri="{C183D7F6-B498-43B3-948B-1728B52AA6E4}">
                <adec:decorative xmlns:adec="http://schemas.microsoft.com/office/drawing/2017/decorative" val="1"/>
              </a:ext>
            </a:extLst>
          </p:cNvPr>
          <p:cNvGrpSpPr/>
          <p:nvPr/>
        </p:nvGrpSpPr>
        <p:grpSpPr>
          <a:xfrm>
            <a:off x="10783013" y="2227629"/>
            <a:ext cx="955779" cy="1301784"/>
            <a:chOff x="10783013" y="2227629"/>
            <a:chExt cx="955779" cy="1301784"/>
          </a:xfrm>
        </p:grpSpPr>
        <p:sp>
          <p:nvSpPr>
            <p:cNvPr id="25" name="Arc 24">
              <a:extLst>
                <a:ext uri="{FF2B5EF4-FFF2-40B4-BE49-F238E27FC236}">
                  <a16:creationId xmlns:a16="http://schemas.microsoft.com/office/drawing/2014/main" id="{2DE3AB0F-8AA6-893D-D30F-53C5D5BD19FF}"/>
                </a:ext>
                <a:ext uri="{C183D7F6-B498-43B3-948B-1728B52AA6E4}">
                  <adec:decorative xmlns:adec="http://schemas.microsoft.com/office/drawing/2017/decorative" val="1"/>
                </a:ext>
              </a:extLst>
            </p:cNvPr>
            <p:cNvSpPr/>
            <p:nvPr/>
          </p:nvSpPr>
          <p:spPr>
            <a:xfrm>
              <a:off x="11392635" y="2730081"/>
              <a:ext cx="346157" cy="315061"/>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26" name="Straight Arrow Connector 25">
              <a:extLst>
                <a:ext uri="{FF2B5EF4-FFF2-40B4-BE49-F238E27FC236}">
                  <a16:creationId xmlns:a16="http://schemas.microsoft.com/office/drawing/2014/main" id="{64059FBD-37D2-E4E2-B34A-19129F107BCB}"/>
                </a:ext>
                <a:ext uri="{C183D7F6-B498-43B3-948B-1728B52AA6E4}">
                  <adec:decorative xmlns:adec="http://schemas.microsoft.com/office/drawing/2017/decorative" val="1"/>
                </a:ext>
              </a:extLst>
            </p:cNvPr>
            <p:cNvCxnSpPr>
              <a:cxnSpLocks/>
            </p:cNvCxnSpPr>
            <p:nvPr/>
          </p:nvCxnSpPr>
          <p:spPr>
            <a:xfrm>
              <a:off x="11736692" y="2863588"/>
              <a:ext cx="0" cy="665825"/>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69039FC-C809-1307-406F-577D9EB6CF62}"/>
                </a:ext>
                <a:ext uri="{C183D7F6-B498-43B3-948B-1728B52AA6E4}">
                  <adec:decorative xmlns:adec="http://schemas.microsoft.com/office/drawing/2017/decorative" val="1"/>
                </a:ext>
              </a:extLst>
            </p:cNvPr>
            <p:cNvCxnSpPr>
              <a:cxnSpLocks/>
            </p:cNvCxnSpPr>
            <p:nvPr/>
          </p:nvCxnSpPr>
          <p:spPr>
            <a:xfrm flipH="1">
              <a:off x="10948386" y="2729865"/>
              <a:ext cx="603042"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CEAB90B0-4CA4-81F3-2F3D-1B999A4549CC}"/>
                </a:ext>
                <a:ext uri="{C183D7F6-B498-43B3-948B-1728B52AA6E4}">
                  <adec:decorative xmlns:adec="http://schemas.microsoft.com/office/drawing/2017/decorative" val="1"/>
                </a:ext>
              </a:extLst>
            </p:cNvPr>
            <p:cNvSpPr/>
            <p:nvPr/>
          </p:nvSpPr>
          <p:spPr>
            <a:xfrm rot="10800000">
              <a:off x="10783013" y="2412708"/>
              <a:ext cx="346157" cy="315061"/>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29" name="Straight Connector 28">
              <a:extLst>
                <a:ext uri="{FF2B5EF4-FFF2-40B4-BE49-F238E27FC236}">
                  <a16:creationId xmlns:a16="http://schemas.microsoft.com/office/drawing/2014/main" id="{8B974A9C-2430-78C7-B1CC-DFD8462D4ABD}"/>
                </a:ext>
                <a:ext uri="{C183D7F6-B498-43B3-948B-1728B52AA6E4}">
                  <adec:decorative xmlns:adec="http://schemas.microsoft.com/office/drawing/2017/decorative" val="1"/>
                </a:ext>
              </a:extLst>
            </p:cNvPr>
            <p:cNvCxnSpPr>
              <a:cxnSpLocks/>
            </p:cNvCxnSpPr>
            <p:nvPr/>
          </p:nvCxnSpPr>
          <p:spPr>
            <a:xfrm>
              <a:off x="10783166" y="2227629"/>
              <a:ext cx="0" cy="351500"/>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64C66DEB-88D0-843C-98CF-7D54DE6BC8ED}"/>
              </a:ext>
              <a:ext uri="{C183D7F6-B498-43B3-948B-1728B52AA6E4}">
                <adec:decorative xmlns:adec="http://schemas.microsoft.com/office/drawing/2017/decorative" val="1"/>
              </a:ext>
            </a:extLst>
          </p:cNvPr>
          <p:cNvGrpSpPr/>
          <p:nvPr/>
        </p:nvGrpSpPr>
        <p:grpSpPr>
          <a:xfrm rot="10800000" flipH="1">
            <a:off x="5115492" y="5483385"/>
            <a:ext cx="2353527" cy="664188"/>
            <a:chOff x="3769739" y="7162102"/>
            <a:chExt cx="859302" cy="814343"/>
          </a:xfrm>
        </p:grpSpPr>
        <p:grpSp>
          <p:nvGrpSpPr>
            <p:cNvPr id="31" name="Group 30">
              <a:extLst>
                <a:ext uri="{FF2B5EF4-FFF2-40B4-BE49-F238E27FC236}">
                  <a16:creationId xmlns:a16="http://schemas.microsoft.com/office/drawing/2014/main" id="{073D90CE-A525-6FDE-6C9E-6A1796F7BE3F}"/>
                </a:ext>
              </a:extLst>
            </p:cNvPr>
            <p:cNvGrpSpPr/>
            <p:nvPr/>
          </p:nvGrpSpPr>
          <p:grpSpPr>
            <a:xfrm>
              <a:off x="4310794" y="7656045"/>
              <a:ext cx="318247" cy="320400"/>
              <a:chOff x="4310794" y="7656045"/>
              <a:chExt cx="318247" cy="320400"/>
            </a:xfrm>
          </p:grpSpPr>
          <p:sp>
            <p:nvSpPr>
              <p:cNvPr id="35" name="Arc 34">
                <a:extLst>
                  <a:ext uri="{FF2B5EF4-FFF2-40B4-BE49-F238E27FC236}">
                    <a16:creationId xmlns:a16="http://schemas.microsoft.com/office/drawing/2014/main" id="{38D9C82E-BE63-C451-E64B-E75B48E63C83}"/>
                  </a:ext>
                </a:extLst>
              </p:cNvPr>
              <p:cNvSpPr/>
              <p:nvPr/>
            </p:nvSpPr>
            <p:spPr>
              <a:xfrm>
                <a:off x="4310794" y="7656045"/>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36" name="Straight Arrow Connector 35">
                <a:extLst>
                  <a:ext uri="{FF2B5EF4-FFF2-40B4-BE49-F238E27FC236}">
                    <a16:creationId xmlns:a16="http://schemas.microsoft.com/office/drawing/2014/main" id="{79D34693-BFE3-ABCE-F713-1CD4E5C7CD9B}"/>
                  </a:ext>
                </a:extLst>
              </p:cNvPr>
              <p:cNvCxnSpPr>
                <a:cxnSpLocks/>
              </p:cNvCxnSpPr>
              <p:nvPr/>
            </p:nvCxnSpPr>
            <p:spPr>
              <a:xfrm rot="10800000" flipH="1" flipV="1">
                <a:off x="4625837" y="7778586"/>
                <a:ext cx="141" cy="15721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grpSp>
        <p:cxnSp>
          <p:nvCxnSpPr>
            <p:cNvPr id="32" name="Straight Connector 31">
              <a:extLst>
                <a:ext uri="{FF2B5EF4-FFF2-40B4-BE49-F238E27FC236}">
                  <a16:creationId xmlns:a16="http://schemas.microsoft.com/office/drawing/2014/main" id="{9B015778-4ADB-A495-5C79-D4611479FBA5}"/>
                </a:ext>
              </a:extLst>
            </p:cNvPr>
            <p:cNvCxnSpPr>
              <a:cxnSpLocks/>
            </p:cNvCxnSpPr>
            <p:nvPr/>
          </p:nvCxnSpPr>
          <p:spPr>
            <a:xfrm rot="10800000">
              <a:off x="3923719" y="7653272"/>
              <a:ext cx="546199"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33" name="Arc 32">
              <a:extLst>
                <a:ext uri="{FF2B5EF4-FFF2-40B4-BE49-F238E27FC236}">
                  <a16:creationId xmlns:a16="http://schemas.microsoft.com/office/drawing/2014/main" id="{53062985-E31D-7A7E-D2B1-34449D95AC51}"/>
                </a:ext>
              </a:extLst>
            </p:cNvPr>
            <p:cNvSpPr/>
            <p:nvPr/>
          </p:nvSpPr>
          <p:spPr>
            <a:xfrm rot="10800000">
              <a:off x="3769739" y="7337212"/>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34" name="Straight Connector 33">
              <a:extLst>
                <a:ext uri="{FF2B5EF4-FFF2-40B4-BE49-F238E27FC236}">
                  <a16:creationId xmlns:a16="http://schemas.microsoft.com/office/drawing/2014/main" id="{945BE10F-C413-5BD2-D506-1F5D62DE07A2}"/>
                </a:ext>
              </a:extLst>
            </p:cNvPr>
            <p:cNvCxnSpPr>
              <a:cxnSpLocks/>
            </p:cNvCxnSpPr>
            <p:nvPr/>
          </p:nvCxnSpPr>
          <p:spPr>
            <a:xfrm>
              <a:off x="3772551" y="7162102"/>
              <a:ext cx="0" cy="353943"/>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37" name="TextBox 6">
            <a:extLst>
              <a:ext uri="{FF2B5EF4-FFF2-40B4-BE49-F238E27FC236}">
                <a16:creationId xmlns:a16="http://schemas.microsoft.com/office/drawing/2014/main" id="{AF84F264-D042-76B9-0A89-BC452F9949A3}"/>
              </a:ext>
            </a:extLst>
          </p:cNvPr>
          <p:cNvSpPr txBox="1"/>
          <p:nvPr/>
        </p:nvSpPr>
        <p:spPr>
          <a:xfrm>
            <a:off x="6816278" y="5981206"/>
            <a:ext cx="2574078" cy="30777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In this example, answer format is formalized to adhere intended Q&amp;A experience</a:t>
            </a:r>
          </a:p>
        </p:txBody>
      </p:sp>
      <p:sp>
        <p:nvSpPr>
          <p:cNvPr id="38" name="Rounded Rectangle 34">
            <a:extLst>
              <a:ext uri="{FF2B5EF4-FFF2-40B4-BE49-F238E27FC236}">
                <a16:creationId xmlns:a16="http://schemas.microsoft.com/office/drawing/2014/main" id="{CDB7728E-91AC-20F0-A6B1-869654C066D9}"/>
              </a:ext>
            </a:extLst>
          </p:cNvPr>
          <p:cNvSpPr/>
          <p:nvPr/>
        </p:nvSpPr>
        <p:spPr bwMode="auto">
          <a:xfrm>
            <a:off x="5041229" y="5978600"/>
            <a:ext cx="1664365" cy="317873"/>
          </a:xfrm>
          <a:prstGeom prst="roundRect">
            <a:avLst>
              <a:gd name="adj" fmla="val 50000"/>
            </a:avLst>
          </a:prstGeom>
          <a:solidFill>
            <a:schemeClr val="bg1">
              <a:alpha val="99000"/>
            </a:schemeClr>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rPr>
              <a:t>Skills</a:t>
            </a:r>
          </a:p>
        </p:txBody>
      </p:sp>
      <p:sp>
        <p:nvSpPr>
          <p:cNvPr id="39" name="TextBox 1">
            <a:extLst>
              <a:ext uri="{FF2B5EF4-FFF2-40B4-BE49-F238E27FC236}">
                <a16:creationId xmlns:a16="http://schemas.microsoft.com/office/drawing/2014/main" id="{563DE050-7E02-A33A-7D66-3A321141FA9F}"/>
              </a:ext>
            </a:extLst>
          </p:cNvPr>
          <p:cNvSpPr txBox="1"/>
          <p:nvPr/>
        </p:nvSpPr>
        <p:spPr>
          <a:xfrm>
            <a:off x="4606641" y="2995047"/>
            <a:ext cx="7351997" cy="2554545"/>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008575"/>
                </a:solidFill>
                <a:effectLst/>
                <a:uLnTx/>
                <a:uFillTx/>
                <a:latin typeface="Consolas" panose="020B0609020204030204" pitchFamily="49" charset="0"/>
                <a:ea typeface="+mn-ea"/>
                <a:cs typeface="Segoe UI Semibold" panose="020B0502040204020203" pitchFamily="34" charset="0"/>
              </a:rPr>
              <a:t>You are Corporate Q&amp;A agent that helps to share corporate knowledge. </a:t>
            </a:r>
            <a:br>
              <a:rPr kumimoji="0" lang="en-GB" sz="1600" b="0" i="0" u="none" strike="noStrike" kern="1200" cap="none" spc="0" normalizeH="0" baseline="0" noProof="0">
                <a:ln>
                  <a:noFill/>
                </a:ln>
                <a:solidFill>
                  <a:srgbClr val="080808"/>
                </a:solidFill>
                <a:effectLst/>
                <a:uLnTx/>
                <a:uFillTx/>
                <a:latin typeface="Consolas" panose="020B0609020204030204" pitchFamily="49" charset="0"/>
                <a:ea typeface="+mn-ea"/>
                <a:cs typeface="+mn-cs"/>
              </a:rPr>
            </a:br>
            <a:r>
              <a:rPr kumimoji="0" lang="en-GB" sz="1600" b="0" i="0" u="none" strike="noStrike" kern="1200" cap="none" spc="0" normalizeH="0" baseline="0" noProof="0">
                <a:ln>
                  <a:noFill/>
                </a:ln>
                <a:solidFill>
                  <a:srgbClr val="C03BC4"/>
                </a:solidFill>
                <a:effectLst/>
                <a:uLnTx/>
                <a:uFillTx/>
                <a:latin typeface="Consolas" panose="020B0609020204030204" pitchFamily="49" charset="0"/>
                <a:ea typeface="+mn-ea"/>
                <a:cs typeface="Segoe UI Semibold" panose="020B0502040204020203" pitchFamily="34" charset="0"/>
              </a:rPr>
              <a:t>You answer user’s questions using only Contoso knowledge base and public documentation. Say “I do not know” if there are no relevant results.</a:t>
            </a:r>
            <a:br>
              <a:rPr kumimoji="0" lang="en-GB" sz="1600" b="0" i="0" u="none" strike="noStrike" kern="1200" cap="none" spc="0" normalizeH="0" baseline="0" noProof="0">
                <a:ln>
                  <a:noFill/>
                </a:ln>
                <a:solidFill>
                  <a:srgbClr val="C03BC4"/>
                </a:solidFill>
                <a:effectLst/>
                <a:uLnTx/>
                <a:uFillTx/>
                <a:latin typeface="Consolas" panose="020B0609020204030204" pitchFamily="49" charset="0"/>
                <a:ea typeface="+mn-ea"/>
                <a:cs typeface="Segoe UI Semibold" panose="020B0502040204020203" pitchFamily="34" charset="0"/>
              </a:rPr>
            </a:br>
            <a:r>
              <a:rPr kumimoji="0" lang="en-GB" sz="1600" b="0" i="0" u="none" strike="noStrike" kern="1200" cap="none" spc="0" normalizeH="0" baseline="0" noProof="0">
                <a:ln>
                  <a:noFill/>
                </a:ln>
                <a:solidFill>
                  <a:srgbClr val="C03BC4"/>
                </a:solidFill>
                <a:effectLst/>
                <a:uLnTx/>
                <a:uFillTx/>
                <a:latin typeface="Consolas" panose="020B0609020204030204" pitchFamily="49" charset="0"/>
                <a:ea typeface="+mn-ea"/>
                <a:cs typeface="Segoe UI Semibold" panose="020B0502040204020203" pitchFamily="34" charset="0"/>
              </a:rPr>
              <a:t>Be nice and polite.</a:t>
            </a:r>
            <a:br>
              <a:rPr kumimoji="0" lang="en-GB" sz="1600" b="0" i="0" u="none" strike="noStrike" kern="1200" cap="none" spc="0" normalizeH="0" baseline="0" noProof="0">
                <a:ln>
                  <a:noFill/>
                </a:ln>
                <a:solidFill>
                  <a:srgbClr val="080808"/>
                </a:solidFill>
                <a:effectLst/>
                <a:uLnTx/>
                <a:uFillTx/>
                <a:latin typeface="Consolas" panose="020B0609020204030204" pitchFamily="49" charset="0"/>
                <a:ea typeface="+mn-ea"/>
                <a:cs typeface="+mn-cs"/>
              </a:rPr>
            </a:br>
            <a:r>
              <a:rPr kumimoji="0" lang="en-GB" sz="1600" b="0" i="0" u="none" strike="noStrike" kern="1200" cap="none" spc="0" normalizeH="0" baseline="0" noProof="0">
                <a:ln>
                  <a:noFill/>
                </a:ln>
                <a:solidFill>
                  <a:srgbClr val="C03BC4"/>
                </a:solidFill>
                <a:effectLst/>
                <a:uLnTx/>
                <a:uFillTx/>
                <a:latin typeface="Consolas" panose="020B0609020204030204" pitchFamily="49" charset="0"/>
                <a:ea typeface="+mn-ea"/>
                <a:cs typeface="Segoe UI Semibold" panose="020B0502040204020203" pitchFamily="34" charset="0"/>
              </a:rPr>
              <a:t>Acronym CE means Contoso Electronics.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E25B00"/>
                </a:solidFill>
                <a:effectLst/>
                <a:uLnTx/>
                <a:uFillTx/>
                <a:latin typeface="Consolas" panose="020B0609020204030204" pitchFamily="49" charset="0"/>
                <a:ea typeface="+mn-ea"/>
                <a:cs typeface="Segoe UI Semibold" panose="020B0502040204020203" pitchFamily="34" charset="0"/>
              </a:rPr>
              <a:t>You should answer the questions in the following format:</a:t>
            </a:r>
            <a:br>
              <a:rPr kumimoji="0" lang="en-GB" sz="1600" b="0" i="0" u="none" strike="noStrike" kern="1200" cap="none" spc="0" normalizeH="0" baseline="0" noProof="0">
                <a:ln>
                  <a:noFill/>
                </a:ln>
                <a:solidFill>
                  <a:srgbClr val="E25B00"/>
                </a:solidFill>
                <a:effectLst/>
                <a:uLnTx/>
                <a:uFillTx/>
                <a:latin typeface="Consolas" panose="020B0609020204030204" pitchFamily="49" charset="0"/>
                <a:ea typeface="+mn-ea"/>
                <a:cs typeface="Segoe UI Semibold" panose="020B0502040204020203" pitchFamily="34" charset="0"/>
              </a:rPr>
            </a:br>
            <a:r>
              <a:rPr kumimoji="0" lang="en-GB" sz="1600" b="0" i="0" u="none" strike="noStrike" kern="1200" cap="none" spc="0" normalizeH="0" baseline="0" noProof="0">
                <a:ln>
                  <a:noFill/>
                </a:ln>
                <a:solidFill>
                  <a:srgbClr val="E25B00"/>
                </a:solidFill>
                <a:effectLst/>
                <a:uLnTx/>
                <a:uFillTx/>
                <a:latin typeface="Consolas" panose="020B0609020204030204" pitchFamily="49" charset="0"/>
                <a:ea typeface="+mn-ea"/>
                <a:cs typeface="Segoe UI Semibold" panose="020B0502040204020203" pitchFamily="34" charset="0"/>
              </a:rPr>
              <a:t>Question: **inferred user question in bold**</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E25B00"/>
                </a:solidFill>
                <a:effectLst/>
                <a:uLnTx/>
                <a:uFillTx/>
                <a:latin typeface="Consolas" panose="020B0609020204030204" pitchFamily="49" charset="0"/>
                <a:ea typeface="+mn-ea"/>
                <a:cs typeface="Segoe UI Semibold" panose="020B0502040204020203" pitchFamily="34" charset="0"/>
              </a:rPr>
              <a:t>Answer: results rephrased to be more relevant for user query</a:t>
            </a:r>
          </a:p>
        </p:txBody>
      </p:sp>
    </p:spTree>
    <p:extLst>
      <p:ext uri="{BB962C8B-B14F-4D97-AF65-F5344CB8AC3E}">
        <p14:creationId xmlns:p14="http://schemas.microsoft.com/office/powerpoint/2010/main" val="51905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70357-661B-83EE-3676-1C608FF32F9F}"/>
            </a:ext>
          </a:extLst>
        </p:cNvPr>
        <p:cNvGrpSpPr/>
        <p:nvPr/>
      </p:nvGrpSpPr>
      <p:grpSpPr>
        <a:xfrm>
          <a:off x="0" y="0"/>
          <a:ext cx="0" cy="0"/>
          <a:chOff x="0" y="0"/>
          <a:chExt cx="0" cy="0"/>
        </a:xfrm>
      </p:grpSpPr>
      <p:pic>
        <p:nvPicPr>
          <p:cNvPr id="3" name="Chat promptathon demo 6">
            <a:hlinkClick r:id="" action="ppaction://media"/>
            <a:extLst>
              <a:ext uri="{FF2B5EF4-FFF2-40B4-BE49-F238E27FC236}">
                <a16:creationId xmlns:a16="http://schemas.microsoft.com/office/drawing/2014/main" id="{ACA39DFE-0252-0154-3C43-431B6954C7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350"/>
            <a:ext cx="12192000" cy="6845300"/>
          </a:xfrm>
          <a:prstGeom prst="rect">
            <a:avLst/>
          </a:prstGeom>
        </p:spPr>
      </p:pic>
    </p:spTree>
    <p:extLst>
      <p:ext uri="{BB962C8B-B14F-4D97-AF65-F5344CB8AC3E}">
        <p14:creationId xmlns:p14="http://schemas.microsoft.com/office/powerpoint/2010/main" val="121719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99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31435-40CA-AE5A-706D-ADD7FC030A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E570EC5-145E-B518-F8DD-2A90568E376B}"/>
              </a:ext>
            </a:extLst>
          </p:cNvPr>
          <p:cNvSpPr txBox="1">
            <a:spLocks noGrp="1"/>
          </p:cNvSpPr>
          <p:nvPr>
            <p:ph type="title" idx="4294967295"/>
          </p:nvPr>
        </p:nvSpPr>
        <p:spPr>
          <a:xfrm>
            <a:off x="629900" y="3044279"/>
            <a:ext cx="10886909" cy="7694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a:ea typeface="+mn-ea"/>
                <a:cs typeface="Segoe UI Semibold" panose="020B0702040204020203" pitchFamily="34" charset="0"/>
              </a:rPr>
              <a:t>Sharing your prompts</a:t>
            </a:r>
          </a:p>
        </p:txBody>
      </p:sp>
    </p:spTree>
    <p:extLst>
      <p:ext uri="{BB962C8B-B14F-4D97-AF65-F5344CB8AC3E}">
        <p14:creationId xmlns:p14="http://schemas.microsoft.com/office/powerpoint/2010/main" val="9959969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25164-DA0B-736C-80BF-4A5417913C79}"/>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E5259DCB-55DE-CD4E-1A8E-6C7FFAD24985}"/>
              </a:ext>
            </a:extLst>
          </p:cNvPr>
          <p:cNvSpPr txBox="1">
            <a:spLocks noGrp="1"/>
          </p:cNvSpPr>
          <p:nvPr>
            <p:ph type="title" idx="4294967295"/>
          </p:nvPr>
        </p:nvSpPr>
        <p:spPr>
          <a:xfrm>
            <a:off x="515898" y="338580"/>
            <a:ext cx="6827806" cy="65838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50" normalizeH="0" baseline="0" noProof="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rPr>
              <a:t>Copilot Prompt Gallery</a:t>
            </a:r>
            <a:endParaRPr kumimoji="0" lang="en-GB" sz="2800" b="0" i="0" u="none" strike="noStrike" kern="1200" cap="none" spc="0" normalizeH="0" baseline="0" noProof="0" dirty="0">
              <a:ln>
                <a:noFill/>
              </a:ln>
              <a:solidFill>
                <a:srgbClr val="000000"/>
              </a:solidFill>
              <a:effectLst/>
              <a:uLnTx/>
              <a:uFillTx/>
              <a:latin typeface="Segoe UI Semibold"/>
              <a:ea typeface="+mn-ea"/>
              <a:cs typeface="Segoe UI"/>
            </a:endParaRPr>
          </a:p>
        </p:txBody>
      </p:sp>
      <p:sp>
        <p:nvSpPr>
          <p:cNvPr id="5" name="Rounded Rectangle 64">
            <a:extLst>
              <a:ext uri="{FF2B5EF4-FFF2-40B4-BE49-F238E27FC236}">
                <a16:creationId xmlns:a16="http://schemas.microsoft.com/office/drawing/2014/main" id="{920DA827-B975-73F6-2529-C9ABF1162B6D}"/>
              </a:ext>
              <a:ext uri="{C183D7F6-B498-43B3-948B-1728B52AA6E4}">
                <adec:decorative xmlns:adec="http://schemas.microsoft.com/office/drawing/2017/decorative" val="1"/>
              </a:ext>
            </a:extLst>
          </p:cNvPr>
          <p:cNvSpPr>
            <a:spLocks/>
          </p:cNvSpPr>
          <p:nvPr/>
        </p:nvSpPr>
        <p:spPr bwMode="auto">
          <a:xfrm>
            <a:off x="588962" y="1875895"/>
            <a:ext cx="11017250" cy="4502827"/>
          </a:xfrm>
          <a:prstGeom prst="roundRect">
            <a:avLst>
              <a:gd name="adj" fmla="val 4200"/>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noFill/>
              <a:effectLst/>
              <a:uLnTx/>
              <a:uFillTx/>
              <a:latin typeface="Segoe UI Variable Small Semibol" pitchFamily="2" charset="0"/>
              <a:ea typeface="+mn-ea"/>
              <a:cs typeface="+mn-cs"/>
            </a:endParaRPr>
          </a:p>
        </p:txBody>
      </p:sp>
      <p:sp>
        <p:nvSpPr>
          <p:cNvPr id="6" name="Graphic 64">
            <a:extLst>
              <a:ext uri="{FF2B5EF4-FFF2-40B4-BE49-F238E27FC236}">
                <a16:creationId xmlns:a16="http://schemas.microsoft.com/office/drawing/2014/main" id="{148BBEE5-FD89-B6E5-9611-B219415B7FD1}"/>
              </a:ext>
              <a:ext uri="{C183D7F6-B498-43B3-948B-1728B52AA6E4}">
                <adec:decorative xmlns:adec="http://schemas.microsoft.com/office/drawing/2017/decorative" val="1"/>
              </a:ext>
            </a:extLst>
          </p:cNvPr>
          <p:cNvSpPr>
            <a:spLocks/>
          </p:cNvSpPr>
          <p:nvPr/>
        </p:nvSpPr>
        <p:spPr>
          <a:xfrm>
            <a:off x="771841" y="5678806"/>
            <a:ext cx="10648317" cy="520210"/>
          </a:xfrm>
          <a:prstGeom prst="roundRect">
            <a:avLst>
              <a:gd name="adj" fmla="val 500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ts val="1200"/>
              </a:spcAft>
              <a:buClrTx/>
              <a:buSzPct val="90000"/>
              <a:buFontTx/>
              <a:buNone/>
              <a:tabLst/>
              <a:defRPr/>
            </a:pPr>
            <a:endParaRPr kumimoji="0" lang="en-US" sz="1800" b="0" i="0" u="none" strike="noStrike" kern="1200" cap="none" spc="0" normalizeH="0" baseline="0" noProof="0">
              <a:ln>
                <a:noFill/>
              </a:ln>
              <a:solidFill>
                <a:srgbClr val="FFFFFF"/>
              </a:solidFill>
              <a:effectLst/>
              <a:uLnTx/>
              <a:uFillTx/>
              <a:latin typeface="Segoe UI Semibold"/>
              <a:ea typeface="+mn-ea"/>
              <a:cs typeface="Segoe Sans Display Semibold" pitchFamily="2" charset="0"/>
            </a:endParaRPr>
          </a:p>
        </p:txBody>
      </p:sp>
      <p:sp>
        <p:nvSpPr>
          <p:cNvPr id="7" name="Rectangle: Rounded Corners 6">
            <a:extLst>
              <a:ext uri="{FF2B5EF4-FFF2-40B4-BE49-F238E27FC236}">
                <a16:creationId xmlns:a16="http://schemas.microsoft.com/office/drawing/2014/main" id="{32A78482-09A7-02AF-9A8E-D5596967C341}"/>
              </a:ext>
              <a:ext uri="{C183D7F6-B498-43B3-948B-1728B52AA6E4}">
                <adec:decorative xmlns:adec="http://schemas.microsoft.com/office/drawing/2017/decorative" val="1"/>
              </a:ext>
            </a:extLst>
          </p:cNvPr>
          <p:cNvSpPr>
            <a:spLocks/>
          </p:cNvSpPr>
          <p:nvPr/>
        </p:nvSpPr>
        <p:spPr bwMode="auto">
          <a:xfrm>
            <a:off x="771841" y="3056090"/>
            <a:ext cx="3427519" cy="2443010"/>
          </a:xfrm>
          <a:prstGeom prst="roundRect">
            <a:avLst>
              <a:gd name="adj" fmla="val 6400"/>
            </a:avLst>
          </a:prstGeom>
          <a:solidFill>
            <a:schemeClr val="bg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8" name="Rectangle: Rounded Corners 7">
            <a:extLst>
              <a:ext uri="{FF2B5EF4-FFF2-40B4-BE49-F238E27FC236}">
                <a16:creationId xmlns:a16="http://schemas.microsoft.com/office/drawing/2014/main" id="{43B0B22B-96D0-D0F0-8293-E3DC43538804}"/>
              </a:ext>
              <a:ext uri="{C183D7F6-B498-43B3-948B-1728B52AA6E4}">
                <adec:decorative xmlns:adec="http://schemas.microsoft.com/office/drawing/2017/decorative" val="1"/>
              </a:ext>
            </a:extLst>
          </p:cNvPr>
          <p:cNvSpPr>
            <a:spLocks/>
          </p:cNvSpPr>
          <p:nvPr/>
        </p:nvSpPr>
        <p:spPr bwMode="auto">
          <a:xfrm>
            <a:off x="4382239" y="3056090"/>
            <a:ext cx="3427519" cy="2443010"/>
          </a:xfrm>
          <a:prstGeom prst="roundRect">
            <a:avLst>
              <a:gd name="adj" fmla="val 6400"/>
            </a:avLst>
          </a:prstGeom>
          <a:solidFill>
            <a:schemeClr val="bg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9" name="Rectangle: Rounded Corners 8">
            <a:extLst>
              <a:ext uri="{FF2B5EF4-FFF2-40B4-BE49-F238E27FC236}">
                <a16:creationId xmlns:a16="http://schemas.microsoft.com/office/drawing/2014/main" id="{96677816-EA95-3612-1F29-3130DEC6962E}"/>
              </a:ext>
              <a:ext uri="{C183D7F6-B498-43B3-948B-1728B52AA6E4}">
                <adec:decorative xmlns:adec="http://schemas.microsoft.com/office/drawing/2017/decorative" val="1"/>
              </a:ext>
            </a:extLst>
          </p:cNvPr>
          <p:cNvSpPr>
            <a:spLocks/>
          </p:cNvSpPr>
          <p:nvPr/>
        </p:nvSpPr>
        <p:spPr bwMode="auto">
          <a:xfrm>
            <a:off x="7992639" y="3056090"/>
            <a:ext cx="3427519" cy="2443010"/>
          </a:xfrm>
          <a:prstGeom prst="roundRect">
            <a:avLst>
              <a:gd name="adj" fmla="val 6400"/>
            </a:avLst>
          </a:prstGeom>
          <a:solidFill>
            <a:schemeClr val="bg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10" name="Oval 9">
            <a:extLst>
              <a:ext uri="{FF2B5EF4-FFF2-40B4-BE49-F238E27FC236}">
                <a16:creationId xmlns:a16="http://schemas.microsoft.com/office/drawing/2014/main" id="{7F571A4C-77E6-C625-EF1D-CBDB96EC831E}"/>
              </a:ext>
              <a:ext uri="{C183D7F6-B498-43B3-948B-1728B52AA6E4}">
                <adec:decorative xmlns:adec="http://schemas.microsoft.com/office/drawing/2017/decorative" val="1"/>
              </a:ext>
            </a:extLst>
          </p:cNvPr>
          <p:cNvSpPr/>
          <p:nvPr/>
        </p:nvSpPr>
        <p:spPr bwMode="auto">
          <a:xfrm>
            <a:off x="5725239" y="2113560"/>
            <a:ext cx="741520" cy="741520"/>
          </a:xfrm>
          <a:prstGeom prst="ellipse">
            <a:avLst/>
          </a:prstGeom>
          <a:gradFill flip="none" rotWithShape="1">
            <a:gsLst>
              <a:gs pos="0">
                <a:srgbClr val="C03BC4"/>
              </a:gs>
              <a:gs pos="80000">
                <a:srgbClr val="0078D4"/>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11" name="Oval 10">
            <a:extLst>
              <a:ext uri="{FF2B5EF4-FFF2-40B4-BE49-F238E27FC236}">
                <a16:creationId xmlns:a16="http://schemas.microsoft.com/office/drawing/2014/main" id="{72CE47BA-2F98-396B-8270-3BA9EB9032A9}"/>
              </a:ext>
              <a:ext uri="{C183D7F6-B498-43B3-948B-1728B52AA6E4}">
                <adec:decorative xmlns:adec="http://schemas.microsoft.com/office/drawing/2017/decorative" val="1"/>
              </a:ext>
            </a:extLst>
          </p:cNvPr>
          <p:cNvSpPr/>
          <p:nvPr/>
        </p:nvSpPr>
        <p:spPr bwMode="auto">
          <a:xfrm>
            <a:off x="2114841" y="2113560"/>
            <a:ext cx="741520" cy="741520"/>
          </a:xfrm>
          <a:prstGeom prst="ellipse">
            <a:avLst/>
          </a:prstGeom>
          <a:gradFill flip="none" rotWithShape="1">
            <a:gsLst>
              <a:gs pos="0">
                <a:srgbClr val="C03BC4"/>
              </a:gs>
              <a:gs pos="80000">
                <a:srgbClr val="0078D4"/>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12" name="Oval 11">
            <a:extLst>
              <a:ext uri="{FF2B5EF4-FFF2-40B4-BE49-F238E27FC236}">
                <a16:creationId xmlns:a16="http://schemas.microsoft.com/office/drawing/2014/main" id="{78978817-41BB-0ADC-D40E-145123E682FF}"/>
              </a:ext>
              <a:ext uri="{C183D7F6-B498-43B3-948B-1728B52AA6E4}">
                <adec:decorative xmlns:adec="http://schemas.microsoft.com/office/drawing/2017/decorative" val="1"/>
              </a:ext>
            </a:extLst>
          </p:cNvPr>
          <p:cNvSpPr/>
          <p:nvPr/>
        </p:nvSpPr>
        <p:spPr bwMode="auto">
          <a:xfrm>
            <a:off x="9335639" y="2113560"/>
            <a:ext cx="741520" cy="741520"/>
          </a:xfrm>
          <a:prstGeom prst="ellipse">
            <a:avLst/>
          </a:prstGeom>
          <a:gradFill flip="none" rotWithShape="1">
            <a:gsLst>
              <a:gs pos="0">
                <a:srgbClr val="C03BC4"/>
              </a:gs>
              <a:gs pos="80000">
                <a:srgbClr val="0078D4"/>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40" name="Rectangle: Rounded Corners 18">
            <a:extLst>
              <a:ext uri="{FF2B5EF4-FFF2-40B4-BE49-F238E27FC236}">
                <a16:creationId xmlns:a16="http://schemas.microsoft.com/office/drawing/2014/main" id="{459EC412-BC90-B45A-819C-CC556C62AEE7}"/>
              </a:ext>
              <a:ext uri="{C183D7F6-B498-43B3-948B-1728B52AA6E4}">
                <adec:decorative xmlns:adec="http://schemas.microsoft.com/office/drawing/2017/decorative" val="1"/>
              </a:ext>
            </a:extLst>
          </p:cNvPr>
          <p:cNvSpPr>
            <a:spLocks/>
          </p:cNvSpPr>
          <p:nvPr/>
        </p:nvSpPr>
        <p:spPr bwMode="auto">
          <a:xfrm rot="16200000" flipV="1">
            <a:off x="2457702" y="1550671"/>
            <a:ext cx="55799" cy="640080"/>
          </a:xfrm>
          <a:prstGeom prst="roundRect">
            <a:avLst>
              <a:gd name="adj" fmla="val 50000"/>
            </a:avLst>
          </a:prstGeom>
          <a:gradFill flip="none" rotWithShape="1">
            <a:gsLst>
              <a:gs pos="0">
                <a:srgbClr val="C03BC4"/>
              </a:gs>
              <a:gs pos="80000">
                <a:srgbClr val="0078D4"/>
              </a:gs>
            </a:gsLst>
            <a:path path="circle">
              <a:fillToRect l="100000" b="100000"/>
            </a:path>
            <a:tileRect t="-100000" r="-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ts val="1200"/>
              </a:spcAft>
              <a:buClrTx/>
              <a:buSzPct val="90000"/>
              <a:buFontTx/>
              <a:buNone/>
              <a:tabLst/>
              <a:defRPr/>
            </a:pPr>
            <a:endParaRPr kumimoji="0" lang="en-US" sz="36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1" name="Rectangle: Rounded Corners 18">
            <a:extLst>
              <a:ext uri="{FF2B5EF4-FFF2-40B4-BE49-F238E27FC236}">
                <a16:creationId xmlns:a16="http://schemas.microsoft.com/office/drawing/2014/main" id="{9703B18C-1A0D-594B-28C0-45843AC2D294}"/>
              </a:ext>
              <a:ext uri="{C183D7F6-B498-43B3-948B-1728B52AA6E4}">
                <adec:decorative xmlns:adec="http://schemas.microsoft.com/office/drawing/2017/decorative" val="1"/>
              </a:ext>
            </a:extLst>
          </p:cNvPr>
          <p:cNvSpPr>
            <a:spLocks/>
          </p:cNvSpPr>
          <p:nvPr/>
        </p:nvSpPr>
        <p:spPr bwMode="auto">
          <a:xfrm rot="16200000" flipV="1">
            <a:off x="6068099" y="1550671"/>
            <a:ext cx="55799" cy="640080"/>
          </a:xfrm>
          <a:prstGeom prst="roundRect">
            <a:avLst>
              <a:gd name="adj" fmla="val 50000"/>
            </a:avLst>
          </a:prstGeom>
          <a:gradFill flip="none" rotWithShape="1">
            <a:gsLst>
              <a:gs pos="0">
                <a:srgbClr val="C03BC4"/>
              </a:gs>
              <a:gs pos="80000">
                <a:srgbClr val="0078D4"/>
              </a:gs>
            </a:gsLst>
            <a:path path="circle">
              <a:fillToRect l="100000" b="100000"/>
            </a:path>
            <a:tileRect t="-100000" r="-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ts val="1200"/>
              </a:spcAft>
              <a:buClrTx/>
              <a:buSzPct val="90000"/>
              <a:buFontTx/>
              <a:buNone/>
              <a:tabLst/>
              <a:defRPr/>
            </a:pPr>
            <a:endParaRPr kumimoji="0" lang="en-US" sz="36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2" name="Rectangle: Rounded Corners 18">
            <a:extLst>
              <a:ext uri="{FF2B5EF4-FFF2-40B4-BE49-F238E27FC236}">
                <a16:creationId xmlns:a16="http://schemas.microsoft.com/office/drawing/2014/main" id="{7D32B3F4-6810-79F4-A916-3473F8C5B3C2}"/>
              </a:ext>
              <a:ext uri="{C183D7F6-B498-43B3-948B-1728B52AA6E4}">
                <adec:decorative xmlns:adec="http://schemas.microsoft.com/office/drawing/2017/decorative" val="1"/>
              </a:ext>
            </a:extLst>
          </p:cNvPr>
          <p:cNvSpPr>
            <a:spLocks/>
          </p:cNvSpPr>
          <p:nvPr/>
        </p:nvSpPr>
        <p:spPr bwMode="auto">
          <a:xfrm rot="16200000" flipV="1">
            <a:off x="9678499" y="1550671"/>
            <a:ext cx="55799" cy="640080"/>
          </a:xfrm>
          <a:prstGeom prst="roundRect">
            <a:avLst>
              <a:gd name="adj" fmla="val 50000"/>
            </a:avLst>
          </a:prstGeom>
          <a:gradFill flip="none" rotWithShape="1">
            <a:gsLst>
              <a:gs pos="0">
                <a:srgbClr val="C03BC4"/>
              </a:gs>
              <a:gs pos="80000">
                <a:srgbClr val="0078D4"/>
              </a:gs>
            </a:gsLst>
            <a:path path="circle">
              <a:fillToRect l="100000" b="100000"/>
            </a:path>
            <a:tileRect t="-100000" r="-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ts val="1200"/>
              </a:spcAft>
              <a:buClrTx/>
              <a:buSzPct val="90000"/>
              <a:buFontTx/>
              <a:buNone/>
              <a:tabLst/>
              <a:defRPr/>
            </a:pPr>
            <a:endParaRPr kumimoji="0" lang="en-US" sz="36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3" name="TextBox 42">
            <a:extLst>
              <a:ext uri="{FF2B5EF4-FFF2-40B4-BE49-F238E27FC236}">
                <a16:creationId xmlns:a16="http://schemas.microsoft.com/office/drawing/2014/main" id="{5B5B5AD1-B13F-9241-5264-CDB739C199E1}"/>
              </a:ext>
            </a:extLst>
          </p:cNvPr>
          <p:cNvSpPr txBox="1"/>
          <p:nvPr/>
        </p:nvSpPr>
        <p:spPr>
          <a:xfrm>
            <a:off x="587373" y="1071908"/>
            <a:ext cx="11017250" cy="307777"/>
          </a:xfrm>
          <a:prstGeom prst="rect">
            <a:avLst/>
          </a:prstGeom>
          <a:noFill/>
        </p:spPr>
        <p:txBody>
          <a:bodyPr wrap="square" lIns="0" tIns="0" rIns="0" bIns="0">
            <a:spAutoFit/>
          </a:bodyPr>
          <a:lstStyle/>
          <a:p>
            <a:pPr marL="0" marR="0" lvl="0" indent="0" algn="l" defTabSz="932742" rtl="0" eaLnBrk="1" fontAlgn="auto" latinLnBrk="0" hangingPunct="1">
              <a:lnSpc>
                <a:spcPct val="100000"/>
              </a:lnSpc>
              <a:spcBef>
                <a:spcPts val="0"/>
              </a:spcBef>
              <a:spcAft>
                <a:spcPts val="600"/>
              </a:spcAft>
              <a:buClrTx/>
              <a:buSzPct val="90000"/>
              <a:buFontTx/>
              <a:buNone/>
              <a:tabLst/>
              <a:defRPr/>
            </a:pPr>
            <a:r>
              <a:rPr kumimoji="0" lang="en-US" sz="2000" b="0" i="0" u="none" strike="noStrike" kern="1200" cap="none" spc="0" normalizeH="0" baseline="0" noProof="0">
                <a:ln w="3175">
                  <a:noFill/>
                </a:ln>
                <a:effectLst/>
                <a:uLnTx/>
                <a:uFillTx/>
                <a:latin typeface="Segoe UI Semibold"/>
                <a:ea typeface="+mn-ea"/>
                <a:cs typeface="+mn-cs"/>
              </a:rPr>
              <a:t>Boost AI confidence and success through prompting</a:t>
            </a:r>
          </a:p>
        </p:txBody>
      </p:sp>
      <p:sp>
        <p:nvSpPr>
          <p:cNvPr id="44" name="Graphic 26" descr="Icon of a coding sign inside a box">
            <a:extLst>
              <a:ext uri="{FF2B5EF4-FFF2-40B4-BE49-F238E27FC236}">
                <a16:creationId xmlns:a16="http://schemas.microsoft.com/office/drawing/2014/main" id="{721E6D59-7ECD-5E24-B569-7BE810E528A3}"/>
              </a:ext>
            </a:extLst>
          </p:cNvPr>
          <p:cNvSpPr>
            <a:spLocks/>
          </p:cNvSpPr>
          <p:nvPr/>
        </p:nvSpPr>
        <p:spPr>
          <a:xfrm>
            <a:off x="2328320" y="2327039"/>
            <a:ext cx="314562" cy="314562"/>
          </a:xfrm>
          <a:custGeom>
            <a:avLst/>
            <a:gdLst>
              <a:gd name="connsiteX0" fmla="*/ 30956 w 171450"/>
              <a:gd name="connsiteY0" fmla="*/ 0 h 171450"/>
              <a:gd name="connsiteX1" fmla="*/ 0 w 171450"/>
              <a:gd name="connsiteY1" fmla="*/ 30956 h 171450"/>
              <a:gd name="connsiteX2" fmla="*/ 0 w 171450"/>
              <a:gd name="connsiteY2" fmla="*/ 140494 h 171450"/>
              <a:gd name="connsiteX3" fmla="*/ 30956 w 171450"/>
              <a:gd name="connsiteY3" fmla="*/ 171450 h 171450"/>
              <a:gd name="connsiteX4" fmla="*/ 140494 w 171450"/>
              <a:gd name="connsiteY4" fmla="*/ 171450 h 171450"/>
              <a:gd name="connsiteX5" fmla="*/ 171450 w 171450"/>
              <a:gd name="connsiteY5" fmla="*/ 140494 h 171450"/>
              <a:gd name="connsiteX6" fmla="*/ 171450 w 171450"/>
              <a:gd name="connsiteY6" fmla="*/ 30956 h 171450"/>
              <a:gd name="connsiteX7" fmla="*/ 140494 w 171450"/>
              <a:gd name="connsiteY7" fmla="*/ 0 h 171450"/>
              <a:gd name="connsiteX8" fmla="*/ 30956 w 171450"/>
              <a:gd name="connsiteY8" fmla="*/ 0 h 171450"/>
              <a:gd name="connsiteX9" fmla="*/ 71726 w 171450"/>
              <a:gd name="connsiteY9" fmla="*/ 59820 h 171450"/>
              <a:gd name="connsiteX10" fmla="*/ 45822 w 171450"/>
              <a:gd name="connsiteY10" fmla="*/ 85725 h 171450"/>
              <a:gd name="connsiteX11" fmla="*/ 71726 w 171450"/>
              <a:gd name="connsiteY11" fmla="*/ 111630 h 171450"/>
              <a:gd name="connsiteX12" fmla="*/ 71726 w 171450"/>
              <a:gd name="connsiteY12" fmla="*/ 121732 h 171450"/>
              <a:gd name="connsiteX13" fmla="*/ 61624 w 171450"/>
              <a:gd name="connsiteY13" fmla="*/ 121732 h 171450"/>
              <a:gd name="connsiteX14" fmla="*/ 30667 w 171450"/>
              <a:gd name="connsiteY14" fmla="*/ 90776 h 171450"/>
              <a:gd name="connsiteX15" fmla="*/ 30667 w 171450"/>
              <a:gd name="connsiteY15" fmla="*/ 80674 h 171450"/>
              <a:gd name="connsiteX16" fmla="*/ 61624 w 171450"/>
              <a:gd name="connsiteY16" fmla="*/ 49717 h 171450"/>
              <a:gd name="connsiteX17" fmla="*/ 71726 w 171450"/>
              <a:gd name="connsiteY17" fmla="*/ 49717 h 171450"/>
              <a:gd name="connsiteX18" fmla="*/ 71726 w 171450"/>
              <a:gd name="connsiteY18" fmla="*/ 59820 h 171450"/>
              <a:gd name="connsiteX19" fmla="*/ 109826 w 171450"/>
              <a:gd name="connsiteY19" fmla="*/ 49717 h 171450"/>
              <a:gd name="connsiteX20" fmla="*/ 140782 w 171450"/>
              <a:gd name="connsiteY20" fmla="*/ 80674 h 171450"/>
              <a:gd name="connsiteX21" fmla="*/ 140782 w 171450"/>
              <a:gd name="connsiteY21" fmla="*/ 90776 h 171450"/>
              <a:gd name="connsiteX22" fmla="*/ 109826 w 171450"/>
              <a:gd name="connsiteY22" fmla="*/ 121732 h 171450"/>
              <a:gd name="connsiteX23" fmla="*/ 99724 w 171450"/>
              <a:gd name="connsiteY23" fmla="*/ 121732 h 171450"/>
              <a:gd name="connsiteX24" fmla="*/ 99724 w 171450"/>
              <a:gd name="connsiteY24" fmla="*/ 111630 h 171450"/>
              <a:gd name="connsiteX25" fmla="*/ 125628 w 171450"/>
              <a:gd name="connsiteY25" fmla="*/ 85725 h 171450"/>
              <a:gd name="connsiteX26" fmla="*/ 99724 w 171450"/>
              <a:gd name="connsiteY26" fmla="*/ 59820 h 171450"/>
              <a:gd name="connsiteX27" fmla="*/ 99724 w 171450"/>
              <a:gd name="connsiteY27" fmla="*/ 49717 h 171450"/>
              <a:gd name="connsiteX28" fmla="*/ 109826 w 171450"/>
              <a:gd name="connsiteY28" fmla="*/ 4971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 h="171450">
                <a:moveTo>
                  <a:pt x="30956" y="0"/>
                </a:moveTo>
                <a:cubicBezTo>
                  <a:pt x="13860" y="0"/>
                  <a:pt x="0" y="13860"/>
                  <a:pt x="0" y="30956"/>
                </a:cubicBezTo>
                <a:lnTo>
                  <a:pt x="0" y="140494"/>
                </a:lnTo>
                <a:cubicBezTo>
                  <a:pt x="0" y="157590"/>
                  <a:pt x="13860" y="171450"/>
                  <a:pt x="30956" y="171450"/>
                </a:cubicBezTo>
                <a:lnTo>
                  <a:pt x="140494" y="171450"/>
                </a:lnTo>
                <a:cubicBezTo>
                  <a:pt x="157590" y="171450"/>
                  <a:pt x="171450" y="157590"/>
                  <a:pt x="171450" y="140494"/>
                </a:cubicBezTo>
                <a:lnTo>
                  <a:pt x="171450" y="30956"/>
                </a:lnTo>
                <a:cubicBezTo>
                  <a:pt x="171450" y="13860"/>
                  <a:pt x="157590" y="0"/>
                  <a:pt x="140494" y="0"/>
                </a:cubicBezTo>
                <a:lnTo>
                  <a:pt x="30956" y="0"/>
                </a:lnTo>
                <a:close/>
                <a:moveTo>
                  <a:pt x="71726" y="59820"/>
                </a:moveTo>
                <a:lnTo>
                  <a:pt x="45822" y="85725"/>
                </a:lnTo>
                <a:lnTo>
                  <a:pt x="71726" y="111630"/>
                </a:lnTo>
                <a:cubicBezTo>
                  <a:pt x="74516" y="114420"/>
                  <a:pt x="74516" y="118942"/>
                  <a:pt x="71726" y="121732"/>
                </a:cubicBezTo>
                <a:cubicBezTo>
                  <a:pt x="68936" y="124522"/>
                  <a:pt x="64413" y="124522"/>
                  <a:pt x="61624" y="121732"/>
                </a:cubicBezTo>
                <a:lnTo>
                  <a:pt x="30667" y="90776"/>
                </a:lnTo>
                <a:cubicBezTo>
                  <a:pt x="27878" y="87986"/>
                  <a:pt x="27878" y="83464"/>
                  <a:pt x="30667" y="80674"/>
                </a:cubicBezTo>
                <a:lnTo>
                  <a:pt x="61624" y="49717"/>
                </a:lnTo>
                <a:cubicBezTo>
                  <a:pt x="64413" y="46928"/>
                  <a:pt x="68936" y="46928"/>
                  <a:pt x="71726" y="49717"/>
                </a:cubicBezTo>
                <a:cubicBezTo>
                  <a:pt x="74516" y="52507"/>
                  <a:pt x="74516" y="57030"/>
                  <a:pt x="71726" y="59820"/>
                </a:cubicBezTo>
                <a:close/>
                <a:moveTo>
                  <a:pt x="109826" y="49717"/>
                </a:moveTo>
                <a:lnTo>
                  <a:pt x="140782" y="80674"/>
                </a:lnTo>
                <a:cubicBezTo>
                  <a:pt x="143572" y="83464"/>
                  <a:pt x="143572" y="87986"/>
                  <a:pt x="140782" y="90776"/>
                </a:cubicBezTo>
                <a:lnTo>
                  <a:pt x="109826" y="121732"/>
                </a:lnTo>
                <a:cubicBezTo>
                  <a:pt x="107036" y="124522"/>
                  <a:pt x="102514" y="124522"/>
                  <a:pt x="99724" y="121732"/>
                </a:cubicBezTo>
                <a:cubicBezTo>
                  <a:pt x="96934" y="118942"/>
                  <a:pt x="96934" y="114420"/>
                  <a:pt x="99724" y="111630"/>
                </a:cubicBezTo>
                <a:lnTo>
                  <a:pt x="125628" y="85725"/>
                </a:lnTo>
                <a:lnTo>
                  <a:pt x="99724" y="59820"/>
                </a:lnTo>
                <a:cubicBezTo>
                  <a:pt x="96934" y="57030"/>
                  <a:pt x="96934" y="52507"/>
                  <a:pt x="99724" y="49717"/>
                </a:cubicBezTo>
                <a:cubicBezTo>
                  <a:pt x="102514" y="46928"/>
                  <a:pt x="107036" y="46928"/>
                  <a:pt x="109826" y="49717"/>
                </a:cubicBezTo>
                <a:close/>
              </a:path>
            </a:pathLst>
          </a:custGeom>
          <a:solidFill>
            <a:schemeClr val="bg1"/>
          </a:solidFill>
          <a:ln w="1508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45" name="Graphic 64">
            <a:extLst>
              <a:ext uri="{FF2B5EF4-FFF2-40B4-BE49-F238E27FC236}">
                <a16:creationId xmlns:a16="http://schemas.microsoft.com/office/drawing/2014/main" id="{62FEEC83-46E3-0BFE-E78A-D214E0794428}"/>
              </a:ext>
              <a:ext uri="{C183D7F6-B498-43B3-948B-1728B52AA6E4}">
                <adec:decorative xmlns:adec="http://schemas.microsoft.com/office/drawing/2017/decorative" val="0"/>
              </a:ext>
            </a:extLst>
          </p:cNvPr>
          <p:cNvSpPr/>
          <p:nvPr/>
        </p:nvSpPr>
        <p:spPr>
          <a:xfrm>
            <a:off x="863281" y="3147530"/>
            <a:ext cx="3241466" cy="766683"/>
          </a:xfrm>
          <a:prstGeom prst="roundRect">
            <a:avLst>
              <a:gd name="adj" fmla="val 154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40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Inspirational Prompt </a:t>
            </a:r>
            <a:b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Collections</a:t>
            </a:r>
          </a:p>
        </p:txBody>
      </p:sp>
      <p:sp>
        <p:nvSpPr>
          <p:cNvPr id="46" name="Rectangle 45">
            <a:extLst>
              <a:ext uri="{FF2B5EF4-FFF2-40B4-BE49-F238E27FC236}">
                <a16:creationId xmlns:a16="http://schemas.microsoft.com/office/drawing/2014/main" id="{DD19BF2A-74A5-0FC0-624F-151734604DE7}"/>
              </a:ext>
            </a:extLst>
          </p:cNvPr>
          <p:cNvSpPr>
            <a:spLocks/>
          </p:cNvSpPr>
          <p:nvPr/>
        </p:nvSpPr>
        <p:spPr bwMode="auto">
          <a:xfrm>
            <a:off x="1015328" y="4187209"/>
            <a:ext cx="2937372"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Explore prompts tailored to a variety of roles, industries, or scenarios. </a:t>
            </a:r>
          </a:p>
        </p:txBody>
      </p:sp>
      <p:sp>
        <p:nvSpPr>
          <p:cNvPr id="47" name="Graphic 80" descr="Icon of a lightbulb">
            <a:extLst>
              <a:ext uri="{FF2B5EF4-FFF2-40B4-BE49-F238E27FC236}">
                <a16:creationId xmlns:a16="http://schemas.microsoft.com/office/drawing/2014/main" id="{6A106CFF-2C7C-9D53-1D33-A6D0BC569151}"/>
              </a:ext>
            </a:extLst>
          </p:cNvPr>
          <p:cNvSpPr>
            <a:spLocks/>
          </p:cNvSpPr>
          <p:nvPr/>
        </p:nvSpPr>
        <p:spPr>
          <a:xfrm>
            <a:off x="5972179" y="2313545"/>
            <a:ext cx="247640" cy="341550"/>
          </a:xfrm>
          <a:custGeom>
            <a:avLst/>
            <a:gdLst>
              <a:gd name="connsiteX0" fmla="*/ 102756 w 138112"/>
              <a:gd name="connsiteY0" fmla="*/ 161906 h 190490"/>
              <a:gd name="connsiteX1" fmla="*/ 99993 w 138112"/>
              <a:gd name="connsiteY1" fmla="*/ 173898 h 190490"/>
              <a:gd name="connsiteX2" fmla="*/ 80753 w 138112"/>
              <a:gd name="connsiteY2" fmla="*/ 190424 h 190490"/>
              <a:gd name="connsiteX3" fmla="*/ 79105 w 138112"/>
              <a:gd name="connsiteY3" fmla="*/ 190490 h 190490"/>
              <a:gd name="connsiteX4" fmla="*/ 58998 w 138112"/>
              <a:gd name="connsiteY4" fmla="*/ 190490 h 190490"/>
              <a:gd name="connsiteX5" fmla="*/ 38548 w 138112"/>
              <a:gd name="connsiteY5" fmla="*/ 175470 h 190490"/>
              <a:gd name="connsiteX6" fmla="*/ 38110 w 138112"/>
              <a:gd name="connsiteY6" fmla="*/ 173879 h 190490"/>
              <a:gd name="connsiteX7" fmla="*/ 35347 w 138112"/>
              <a:gd name="connsiteY7" fmla="*/ 161906 h 190490"/>
              <a:gd name="connsiteX8" fmla="*/ 102756 w 138112"/>
              <a:gd name="connsiteY8" fmla="*/ 161906 h 190490"/>
              <a:gd name="connsiteX9" fmla="*/ 69056 w 138112"/>
              <a:gd name="connsiteY9" fmla="*/ 0 h 190490"/>
              <a:gd name="connsiteX10" fmla="*/ 138113 w 138112"/>
              <a:gd name="connsiteY10" fmla="*/ 69056 h 190490"/>
              <a:gd name="connsiteX11" fmla="*/ 111776 w 138112"/>
              <a:gd name="connsiteY11" fmla="*/ 124682 h 190490"/>
              <a:gd name="connsiteX12" fmla="*/ 111100 w 138112"/>
              <a:gd name="connsiteY12" fmla="*/ 125873 h 190490"/>
              <a:gd name="connsiteX13" fmla="*/ 106070 w 138112"/>
              <a:gd name="connsiteY13" fmla="*/ 147618 h 190490"/>
              <a:gd name="connsiteX14" fmla="*/ 76200 w 138112"/>
              <a:gd name="connsiteY14" fmla="*/ 147618 h 190490"/>
              <a:gd name="connsiteX15" fmla="*/ 76200 w 138112"/>
              <a:gd name="connsiteY15" fmla="*/ 83334 h 190490"/>
              <a:gd name="connsiteX16" fmla="*/ 69056 w 138112"/>
              <a:gd name="connsiteY16" fmla="*/ 76190 h 190490"/>
              <a:gd name="connsiteX17" fmla="*/ 61913 w 138112"/>
              <a:gd name="connsiteY17" fmla="*/ 83334 h 190490"/>
              <a:gd name="connsiteX18" fmla="*/ 61913 w 138112"/>
              <a:gd name="connsiteY18" fmla="*/ 147628 h 190490"/>
              <a:gd name="connsiteX19" fmla="*/ 32042 w 138112"/>
              <a:gd name="connsiteY19" fmla="*/ 147628 h 190490"/>
              <a:gd name="connsiteX20" fmla="*/ 27032 w 138112"/>
              <a:gd name="connsiteY20" fmla="*/ 125882 h 190490"/>
              <a:gd name="connsiteX21" fmla="*/ 26356 w 138112"/>
              <a:gd name="connsiteY21" fmla="*/ 124701 h 190490"/>
              <a:gd name="connsiteX22" fmla="*/ 0 w 138112"/>
              <a:gd name="connsiteY22" fmla="*/ 69047 h 190490"/>
              <a:gd name="connsiteX23" fmla="*/ 69056 w 138112"/>
              <a:gd name="connsiteY23" fmla="*/ 0 h 190490"/>
              <a:gd name="connsiteX24" fmla="*/ 61913 w 138112"/>
              <a:gd name="connsiteY24" fmla="*/ 45244 h 190490"/>
              <a:gd name="connsiteX25" fmla="*/ 61913 w 138112"/>
              <a:gd name="connsiteY25" fmla="*/ 59531 h 190490"/>
              <a:gd name="connsiteX26" fmla="*/ 69056 w 138112"/>
              <a:gd name="connsiteY26" fmla="*/ 66675 h 190490"/>
              <a:gd name="connsiteX27" fmla="*/ 76200 w 138112"/>
              <a:gd name="connsiteY27" fmla="*/ 59531 h 190490"/>
              <a:gd name="connsiteX28" fmla="*/ 76200 w 138112"/>
              <a:gd name="connsiteY28" fmla="*/ 45244 h 190490"/>
              <a:gd name="connsiteX29" fmla="*/ 69056 w 138112"/>
              <a:gd name="connsiteY29" fmla="*/ 38100 h 190490"/>
              <a:gd name="connsiteX30" fmla="*/ 61913 w 138112"/>
              <a:gd name="connsiteY30" fmla="*/ 45244 h 190490"/>
              <a:gd name="connsiteX31" fmla="*/ 109823 w 138112"/>
              <a:gd name="connsiteY31" fmla="*/ 59198 h 190490"/>
              <a:gd name="connsiteX32" fmla="*/ 99727 w 138112"/>
              <a:gd name="connsiteY32" fmla="*/ 59198 h 190490"/>
              <a:gd name="connsiteX33" fmla="*/ 89621 w 138112"/>
              <a:gd name="connsiteY33" fmla="*/ 69294 h 190490"/>
              <a:gd name="connsiteX34" fmla="*/ 89441 w 138112"/>
              <a:gd name="connsiteY34" fmla="*/ 79396 h 190490"/>
              <a:gd name="connsiteX35" fmla="*/ 99542 w 138112"/>
              <a:gd name="connsiteY35" fmla="*/ 79576 h 190490"/>
              <a:gd name="connsiteX36" fmla="*/ 99717 w 138112"/>
              <a:gd name="connsiteY36" fmla="*/ 79400 h 190490"/>
              <a:gd name="connsiteX37" fmla="*/ 109823 w 138112"/>
              <a:gd name="connsiteY37" fmla="*/ 69304 h 190490"/>
              <a:gd name="connsiteX38" fmla="*/ 109823 w 138112"/>
              <a:gd name="connsiteY38" fmla="*/ 59207 h 190490"/>
              <a:gd name="connsiteX39" fmla="*/ 38386 w 138112"/>
              <a:gd name="connsiteY39" fmla="*/ 59198 h 190490"/>
              <a:gd name="connsiteX40" fmla="*/ 28289 w 138112"/>
              <a:gd name="connsiteY40" fmla="*/ 59554 h 190490"/>
              <a:gd name="connsiteX41" fmla="*/ 28289 w 138112"/>
              <a:gd name="connsiteY41" fmla="*/ 69294 h 190490"/>
              <a:gd name="connsiteX42" fmla="*/ 38386 w 138112"/>
              <a:gd name="connsiteY42" fmla="*/ 79400 h 190490"/>
              <a:gd name="connsiteX43" fmla="*/ 48487 w 138112"/>
              <a:gd name="connsiteY43" fmla="*/ 79580 h 190490"/>
              <a:gd name="connsiteX44" fmla="*/ 48667 w 138112"/>
              <a:gd name="connsiteY44" fmla="*/ 69479 h 190490"/>
              <a:gd name="connsiteX45" fmla="*/ 48492 w 138112"/>
              <a:gd name="connsiteY45" fmla="*/ 69304 h 190490"/>
              <a:gd name="connsiteX46" fmla="*/ 38395 w 138112"/>
              <a:gd name="connsiteY46" fmla="*/ 59207 h 19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8112" h="190490">
                <a:moveTo>
                  <a:pt x="102756" y="161906"/>
                </a:moveTo>
                <a:lnTo>
                  <a:pt x="99993" y="173898"/>
                </a:lnTo>
                <a:cubicBezTo>
                  <a:pt x="97878" y="183018"/>
                  <a:pt x="90087" y="189708"/>
                  <a:pt x="80753" y="190424"/>
                </a:cubicBezTo>
                <a:lnTo>
                  <a:pt x="79105" y="190490"/>
                </a:lnTo>
                <a:lnTo>
                  <a:pt x="58998" y="190490"/>
                </a:lnTo>
                <a:cubicBezTo>
                  <a:pt x="49631" y="190490"/>
                  <a:pt x="41349" y="184408"/>
                  <a:pt x="38548" y="175470"/>
                </a:cubicBezTo>
                <a:lnTo>
                  <a:pt x="38110" y="173879"/>
                </a:lnTo>
                <a:lnTo>
                  <a:pt x="35347" y="161906"/>
                </a:lnTo>
                <a:lnTo>
                  <a:pt x="102756" y="161906"/>
                </a:lnTo>
                <a:close/>
                <a:moveTo>
                  <a:pt x="69056" y="0"/>
                </a:moveTo>
                <a:cubicBezTo>
                  <a:pt x="107195" y="0"/>
                  <a:pt x="138113" y="30918"/>
                  <a:pt x="138113" y="69056"/>
                </a:cubicBezTo>
                <a:cubicBezTo>
                  <a:pt x="138113" y="89402"/>
                  <a:pt x="129197" y="108042"/>
                  <a:pt x="111776" y="124682"/>
                </a:cubicBezTo>
                <a:cubicBezTo>
                  <a:pt x="111439" y="125004"/>
                  <a:pt x="111203" y="125419"/>
                  <a:pt x="111100" y="125873"/>
                </a:cubicBezTo>
                <a:lnTo>
                  <a:pt x="106070" y="147618"/>
                </a:lnTo>
                <a:lnTo>
                  <a:pt x="76200" y="147618"/>
                </a:lnTo>
                <a:lnTo>
                  <a:pt x="76200" y="83334"/>
                </a:lnTo>
                <a:cubicBezTo>
                  <a:pt x="76200" y="79389"/>
                  <a:pt x="73002" y="76190"/>
                  <a:pt x="69056" y="76190"/>
                </a:cubicBezTo>
                <a:cubicBezTo>
                  <a:pt x="65111" y="76190"/>
                  <a:pt x="61913" y="79389"/>
                  <a:pt x="61913" y="83334"/>
                </a:cubicBezTo>
                <a:lnTo>
                  <a:pt x="61913" y="147628"/>
                </a:lnTo>
                <a:lnTo>
                  <a:pt x="32042" y="147628"/>
                </a:lnTo>
                <a:lnTo>
                  <a:pt x="27032" y="125882"/>
                </a:lnTo>
                <a:cubicBezTo>
                  <a:pt x="26926" y="125431"/>
                  <a:pt x="26691" y="125020"/>
                  <a:pt x="26356" y="124701"/>
                </a:cubicBezTo>
                <a:cubicBezTo>
                  <a:pt x="8925" y="108042"/>
                  <a:pt x="0" y="89402"/>
                  <a:pt x="0" y="69047"/>
                </a:cubicBezTo>
                <a:cubicBezTo>
                  <a:pt x="5" y="30912"/>
                  <a:pt x="30921" y="0"/>
                  <a:pt x="69056" y="0"/>
                </a:cubicBezTo>
                <a:close/>
                <a:moveTo>
                  <a:pt x="61913" y="45244"/>
                </a:moveTo>
                <a:lnTo>
                  <a:pt x="61913" y="59531"/>
                </a:lnTo>
                <a:cubicBezTo>
                  <a:pt x="61913" y="63477"/>
                  <a:pt x="65111" y="66675"/>
                  <a:pt x="69056" y="66675"/>
                </a:cubicBezTo>
                <a:cubicBezTo>
                  <a:pt x="73002" y="66675"/>
                  <a:pt x="76200" y="63477"/>
                  <a:pt x="76200" y="59531"/>
                </a:cubicBezTo>
                <a:lnTo>
                  <a:pt x="76200" y="45244"/>
                </a:lnTo>
                <a:cubicBezTo>
                  <a:pt x="76200" y="41298"/>
                  <a:pt x="73002" y="38100"/>
                  <a:pt x="69056" y="38100"/>
                </a:cubicBezTo>
                <a:cubicBezTo>
                  <a:pt x="65111" y="38100"/>
                  <a:pt x="61913" y="41298"/>
                  <a:pt x="61913" y="45244"/>
                </a:cubicBezTo>
                <a:close/>
                <a:moveTo>
                  <a:pt x="109823" y="59198"/>
                </a:moveTo>
                <a:cubicBezTo>
                  <a:pt x="107034" y="56412"/>
                  <a:pt x="102516" y="56412"/>
                  <a:pt x="99727" y="59198"/>
                </a:cubicBezTo>
                <a:lnTo>
                  <a:pt x="89621" y="69294"/>
                </a:lnTo>
                <a:cubicBezTo>
                  <a:pt x="86781" y="72034"/>
                  <a:pt x="86701" y="76556"/>
                  <a:pt x="89441" y="79396"/>
                </a:cubicBezTo>
                <a:cubicBezTo>
                  <a:pt x="92180" y="82235"/>
                  <a:pt x="96703" y="82315"/>
                  <a:pt x="99542" y="79576"/>
                </a:cubicBezTo>
                <a:cubicBezTo>
                  <a:pt x="99601" y="79519"/>
                  <a:pt x="99660" y="79459"/>
                  <a:pt x="99717" y="79400"/>
                </a:cubicBezTo>
                <a:lnTo>
                  <a:pt x="109823" y="69304"/>
                </a:lnTo>
                <a:cubicBezTo>
                  <a:pt x="112609" y="66515"/>
                  <a:pt x="112609" y="61997"/>
                  <a:pt x="109823" y="59207"/>
                </a:cubicBezTo>
                <a:close/>
                <a:moveTo>
                  <a:pt x="38386" y="59198"/>
                </a:moveTo>
                <a:cubicBezTo>
                  <a:pt x="35499" y="56508"/>
                  <a:pt x="30979" y="56668"/>
                  <a:pt x="28289" y="59554"/>
                </a:cubicBezTo>
                <a:cubicBezTo>
                  <a:pt x="25733" y="62298"/>
                  <a:pt x="25733" y="66551"/>
                  <a:pt x="28289" y="69294"/>
                </a:cubicBezTo>
                <a:lnTo>
                  <a:pt x="38386" y="79400"/>
                </a:lnTo>
                <a:cubicBezTo>
                  <a:pt x="41125" y="82240"/>
                  <a:pt x="45648" y="82320"/>
                  <a:pt x="48487" y="79580"/>
                </a:cubicBezTo>
                <a:cubicBezTo>
                  <a:pt x="51326" y="76841"/>
                  <a:pt x="51406" y="72319"/>
                  <a:pt x="48667" y="69479"/>
                </a:cubicBezTo>
                <a:cubicBezTo>
                  <a:pt x="48610" y="69420"/>
                  <a:pt x="48551" y="69361"/>
                  <a:pt x="48492" y="69304"/>
                </a:cubicBezTo>
                <a:lnTo>
                  <a:pt x="38395" y="59207"/>
                </a:lnTo>
                <a:close/>
              </a:path>
            </a:pathLst>
          </a:custGeom>
          <a:solidFill>
            <a:schemeClr val="bg1"/>
          </a:solidFill>
          <a:ln w="1508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48" name="Graphic 64">
            <a:extLst>
              <a:ext uri="{FF2B5EF4-FFF2-40B4-BE49-F238E27FC236}">
                <a16:creationId xmlns:a16="http://schemas.microsoft.com/office/drawing/2014/main" id="{13FA949C-28D3-588B-2C24-72386A911268}"/>
              </a:ext>
              <a:ext uri="{C183D7F6-B498-43B3-948B-1728B52AA6E4}">
                <adec:decorative xmlns:adec="http://schemas.microsoft.com/office/drawing/2017/decorative" val="0"/>
              </a:ext>
            </a:extLst>
          </p:cNvPr>
          <p:cNvSpPr/>
          <p:nvPr/>
        </p:nvSpPr>
        <p:spPr>
          <a:xfrm>
            <a:off x="4475266" y="3147530"/>
            <a:ext cx="3241466" cy="766683"/>
          </a:xfrm>
          <a:prstGeom prst="roundRect">
            <a:avLst>
              <a:gd name="adj" fmla="val 154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40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In-App Prompt Ideas </a:t>
            </a:r>
            <a:b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&amp; Suggestions</a:t>
            </a:r>
          </a:p>
        </p:txBody>
      </p:sp>
      <p:sp>
        <p:nvSpPr>
          <p:cNvPr id="49" name="Rectangle 48">
            <a:extLst>
              <a:ext uri="{FF2B5EF4-FFF2-40B4-BE49-F238E27FC236}">
                <a16:creationId xmlns:a16="http://schemas.microsoft.com/office/drawing/2014/main" id="{00645B54-C775-CB9B-72B2-9BD92AC515DA}"/>
              </a:ext>
            </a:extLst>
          </p:cNvPr>
          <p:cNvSpPr>
            <a:spLocks/>
          </p:cNvSpPr>
          <p:nvPr/>
        </p:nvSpPr>
        <p:spPr bwMode="auto">
          <a:xfrm>
            <a:off x="4848292" y="4064099"/>
            <a:ext cx="2495412" cy="9848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Find and use prompts directly in Microsoft 365 Copilot, Copilot Chat, and agents.</a:t>
            </a:r>
          </a:p>
        </p:txBody>
      </p:sp>
      <p:sp>
        <p:nvSpPr>
          <p:cNvPr id="50" name="Graphic 51" descr="Icon of a curved arrow moving bottom to right">
            <a:extLst>
              <a:ext uri="{FF2B5EF4-FFF2-40B4-BE49-F238E27FC236}">
                <a16:creationId xmlns:a16="http://schemas.microsoft.com/office/drawing/2014/main" id="{C94C252D-00A4-F612-0757-1F766EB0B1C5}"/>
              </a:ext>
            </a:extLst>
          </p:cNvPr>
          <p:cNvSpPr/>
          <p:nvPr/>
        </p:nvSpPr>
        <p:spPr>
          <a:xfrm>
            <a:off x="9541942" y="2356408"/>
            <a:ext cx="328916" cy="255824"/>
          </a:xfrm>
          <a:custGeom>
            <a:avLst/>
            <a:gdLst>
              <a:gd name="connsiteX0" fmla="*/ 166020 w 264553"/>
              <a:gd name="connsiteY0" fmla="*/ 151296 h 205763"/>
              <a:gd name="connsiteX1" fmla="*/ 166027 w 264553"/>
              <a:gd name="connsiteY1" fmla="*/ 172085 h 205763"/>
              <a:gd name="connsiteX2" fmla="*/ 186816 w 264553"/>
              <a:gd name="connsiteY2" fmla="*/ 172078 h 205763"/>
              <a:gd name="connsiteX3" fmla="*/ 260258 w 264553"/>
              <a:gd name="connsiteY3" fmla="*/ 98533 h 205763"/>
              <a:gd name="connsiteX4" fmla="*/ 260258 w 264553"/>
              <a:gd name="connsiteY4" fmla="*/ 77766 h 205763"/>
              <a:gd name="connsiteX5" fmla="*/ 186802 w 264553"/>
              <a:gd name="connsiteY5" fmla="*/ 4309 h 205763"/>
              <a:gd name="connsiteX6" fmla="*/ 166012 w 264553"/>
              <a:gd name="connsiteY6" fmla="*/ 4302 h 205763"/>
              <a:gd name="connsiteX7" fmla="*/ 166005 w 264553"/>
              <a:gd name="connsiteY7" fmla="*/ 25091 h 205763"/>
              <a:gd name="connsiteX8" fmla="*/ 214432 w 264553"/>
              <a:gd name="connsiteY8" fmla="*/ 73489 h 205763"/>
              <a:gd name="connsiteX9" fmla="*/ 117578 w 264553"/>
              <a:gd name="connsiteY9" fmla="*/ 73489 h 205763"/>
              <a:gd name="connsiteX10" fmla="*/ 59 w 264553"/>
              <a:gd name="connsiteY10" fmla="*/ 187392 h 205763"/>
              <a:gd name="connsiteX11" fmla="*/ 0 w 264553"/>
              <a:gd name="connsiteY11" fmla="*/ 191067 h 205763"/>
              <a:gd name="connsiteX12" fmla="*/ 14697 w 264553"/>
              <a:gd name="connsiteY12" fmla="*/ 205764 h 205763"/>
              <a:gd name="connsiteX13" fmla="*/ 29394 w 264553"/>
              <a:gd name="connsiteY13" fmla="*/ 191067 h 205763"/>
              <a:gd name="connsiteX14" fmla="*/ 114271 w 264553"/>
              <a:gd name="connsiteY14" fmla="*/ 102942 h 205763"/>
              <a:gd name="connsiteX15" fmla="*/ 117578 w 264553"/>
              <a:gd name="connsiteY15" fmla="*/ 102883 h 205763"/>
              <a:gd name="connsiteX16" fmla="*/ 214373 w 264553"/>
              <a:gd name="connsiteY16" fmla="*/ 102883 h 205763"/>
              <a:gd name="connsiteX17" fmla="*/ 166020 w 264553"/>
              <a:gd name="connsiteY17" fmla="*/ 151296 h 20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4553" h="205763">
                <a:moveTo>
                  <a:pt x="166020" y="151296"/>
                </a:moveTo>
                <a:cubicBezTo>
                  <a:pt x="160280" y="157038"/>
                  <a:pt x="160285" y="166346"/>
                  <a:pt x="166027" y="172085"/>
                </a:cubicBezTo>
                <a:cubicBezTo>
                  <a:pt x="171769" y="177825"/>
                  <a:pt x="181077" y="177820"/>
                  <a:pt x="186816" y="172078"/>
                </a:cubicBezTo>
                <a:lnTo>
                  <a:pt x="260258" y="98533"/>
                </a:lnTo>
                <a:cubicBezTo>
                  <a:pt x="265986" y="92795"/>
                  <a:pt x="265986" y="83504"/>
                  <a:pt x="260258" y="77766"/>
                </a:cubicBezTo>
                <a:lnTo>
                  <a:pt x="186802" y="4309"/>
                </a:lnTo>
                <a:cubicBezTo>
                  <a:pt x="181062" y="-1434"/>
                  <a:pt x="171755" y="-1437"/>
                  <a:pt x="166012" y="4302"/>
                </a:cubicBezTo>
                <a:cubicBezTo>
                  <a:pt x="160270" y="10041"/>
                  <a:pt x="160266" y="19348"/>
                  <a:pt x="166005" y="25091"/>
                </a:cubicBezTo>
                <a:lnTo>
                  <a:pt x="214432" y="73489"/>
                </a:lnTo>
                <a:lnTo>
                  <a:pt x="117578" y="73489"/>
                </a:lnTo>
                <a:cubicBezTo>
                  <a:pt x="54072" y="73491"/>
                  <a:pt x="2043" y="123918"/>
                  <a:pt x="59" y="187392"/>
                </a:cubicBezTo>
                <a:lnTo>
                  <a:pt x="0" y="191067"/>
                </a:lnTo>
                <a:cubicBezTo>
                  <a:pt x="0" y="199184"/>
                  <a:pt x="6580" y="205764"/>
                  <a:pt x="14697" y="205764"/>
                </a:cubicBezTo>
                <a:cubicBezTo>
                  <a:pt x="22814" y="205764"/>
                  <a:pt x="29394" y="199184"/>
                  <a:pt x="29394" y="191067"/>
                </a:cubicBezTo>
                <a:cubicBezTo>
                  <a:pt x="29393" y="143651"/>
                  <a:pt x="66887" y="104721"/>
                  <a:pt x="114271" y="102942"/>
                </a:cubicBezTo>
                <a:lnTo>
                  <a:pt x="117578" y="102883"/>
                </a:lnTo>
                <a:lnTo>
                  <a:pt x="214373" y="102883"/>
                </a:lnTo>
                <a:lnTo>
                  <a:pt x="166020" y="151296"/>
                </a:lnTo>
                <a:close/>
              </a:path>
            </a:pathLst>
          </a:custGeom>
          <a:solidFill>
            <a:schemeClr val="bg1"/>
          </a:solidFill>
          <a:ln w="1508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51" name="Graphic 64">
            <a:extLst>
              <a:ext uri="{FF2B5EF4-FFF2-40B4-BE49-F238E27FC236}">
                <a16:creationId xmlns:a16="http://schemas.microsoft.com/office/drawing/2014/main" id="{5E72C5E8-D127-2914-FA43-F3154F9BE370}"/>
              </a:ext>
              <a:ext uri="{C183D7F6-B498-43B3-948B-1728B52AA6E4}">
                <adec:decorative xmlns:adec="http://schemas.microsoft.com/office/drawing/2017/decorative" val="0"/>
              </a:ext>
            </a:extLst>
          </p:cNvPr>
          <p:cNvSpPr/>
          <p:nvPr/>
        </p:nvSpPr>
        <p:spPr>
          <a:xfrm>
            <a:off x="8085666" y="3147530"/>
            <a:ext cx="3241466" cy="766683"/>
          </a:xfrm>
          <a:prstGeom prst="roundRect">
            <a:avLst>
              <a:gd name="adj" fmla="val 154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40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Viral Prompt Sharing </a:t>
            </a:r>
            <a:b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&amp; Discovery</a:t>
            </a:r>
          </a:p>
        </p:txBody>
      </p:sp>
      <p:sp>
        <p:nvSpPr>
          <p:cNvPr id="52" name="Rectangle 51">
            <a:extLst>
              <a:ext uri="{FF2B5EF4-FFF2-40B4-BE49-F238E27FC236}">
                <a16:creationId xmlns:a16="http://schemas.microsoft.com/office/drawing/2014/main" id="{CE606C5A-D8E3-BCC0-3CF4-6AAA697487D5}"/>
              </a:ext>
            </a:extLst>
          </p:cNvPr>
          <p:cNvSpPr>
            <a:spLocks/>
          </p:cNvSpPr>
          <p:nvPr/>
        </p:nvSpPr>
        <p:spPr bwMode="auto">
          <a:xfrm>
            <a:off x="8367253" y="4187210"/>
            <a:ext cx="2678292"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a:rPr>
              <a:t> Empower users to save and share their own prompts and learn from others.</a:t>
            </a:r>
          </a:p>
        </p:txBody>
      </p:sp>
      <p:sp>
        <p:nvSpPr>
          <p:cNvPr id="53" name="Graphic 64">
            <a:extLst>
              <a:ext uri="{FF2B5EF4-FFF2-40B4-BE49-F238E27FC236}">
                <a16:creationId xmlns:a16="http://schemas.microsoft.com/office/drawing/2014/main" id="{265AB16E-0A0A-F08C-C8DA-5B659BB76C5B}"/>
              </a:ext>
              <a:ext uri="{C183D7F6-B498-43B3-948B-1728B52AA6E4}">
                <adec:decorative xmlns:adec="http://schemas.microsoft.com/office/drawing/2017/decorative" val="0"/>
              </a:ext>
            </a:extLst>
          </p:cNvPr>
          <p:cNvSpPr>
            <a:spLocks/>
          </p:cNvSpPr>
          <p:nvPr/>
        </p:nvSpPr>
        <p:spPr>
          <a:xfrm>
            <a:off x="844993" y="5751959"/>
            <a:ext cx="1509028" cy="373906"/>
          </a:xfrm>
          <a:prstGeom prst="roundRect">
            <a:avLst>
              <a:gd name="adj" fmla="val 50000"/>
            </a:avLst>
          </a:prstGeom>
          <a:solidFill>
            <a:schemeClr val="accent1">
              <a:lumMod val="20000"/>
              <a:lumOff val="80000"/>
            </a:schemeClr>
          </a:soli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ts val="1200"/>
              </a:spcAft>
              <a:buClrTx/>
              <a:buSzPct val="90000"/>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Novice</a:t>
            </a:r>
          </a:p>
        </p:txBody>
      </p:sp>
      <p:cxnSp>
        <p:nvCxnSpPr>
          <p:cNvPr id="54" name="Straight Arrow Connector 53">
            <a:extLst>
              <a:ext uri="{FF2B5EF4-FFF2-40B4-BE49-F238E27FC236}">
                <a16:creationId xmlns:a16="http://schemas.microsoft.com/office/drawing/2014/main" id="{9F95C2A0-E32E-C271-E139-BD402C05565D}"/>
              </a:ext>
              <a:ext uri="{C183D7F6-B498-43B3-948B-1728B52AA6E4}">
                <adec:decorative xmlns:adec="http://schemas.microsoft.com/office/drawing/2017/decorative" val="1"/>
              </a:ext>
            </a:extLst>
          </p:cNvPr>
          <p:cNvCxnSpPr>
            <a:cxnSpLocks/>
          </p:cNvCxnSpPr>
          <p:nvPr/>
        </p:nvCxnSpPr>
        <p:spPr>
          <a:xfrm>
            <a:off x="2546555" y="5938911"/>
            <a:ext cx="6607277" cy="0"/>
          </a:xfrm>
          <a:prstGeom prst="straightConnector1">
            <a:avLst/>
          </a:prstGeom>
          <a:ln w="25400">
            <a:solidFill>
              <a:schemeClr val="bg1"/>
            </a:solidFill>
            <a:headEnd type="none"/>
            <a:tailEnd type="none" w="lg" len="sm"/>
          </a:ln>
        </p:spPr>
        <p:style>
          <a:lnRef idx="1">
            <a:schemeClr val="accent1"/>
          </a:lnRef>
          <a:fillRef idx="0">
            <a:schemeClr val="accent1"/>
          </a:fillRef>
          <a:effectRef idx="0">
            <a:schemeClr val="accent1"/>
          </a:effectRef>
          <a:fontRef idx="minor">
            <a:schemeClr val="tx1"/>
          </a:fontRef>
        </p:style>
      </p:cxnSp>
      <p:sp>
        <p:nvSpPr>
          <p:cNvPr id="55" name="Graphic 64">
            <a:extLst>
              <a:ext uri="{FF2B5EF4-FFF2-40B4-BE49-F238E27FC236}">
                <a16:creationId xmlns:a16="http://schemas.microsoft.com/office/drawing/2014/main" id="{D4149C65-7008-FC99-FFC0-F0F9450A8CCA}"/>
              </a:ext>
              <a:ext uri="{C183D7F6-B498-43B3-948B-1728B52AA6E4}">
                <adec:decorative xmlns:adec="http://schemas.microsoft.com/office/drawing/2017/decorative" val="0"/>
              </a:ext>
            </a:extLst>
          </p:cNvPr>
          <p:cNvSpPr>
            <a:spLocks/>
          </p:cNvSpPr>
          <p:nvPr/>
        </p:nvSpPr>
        <p:spPr>
          <a:xfrm>
            <a:off x="9376198" y="5751959"/>
            <a:ext cx="1509028" cy="373906"/>
          </a:xfrm>
          <a:prstGeom prst="roundRect">
            <a:avLst>
              <a:gd name="adj" fmla="val 50000"/>
            </a:avLst>
          </a:prstGeom>
          <a:solidFill>
            <a:schemeClr val="accent1">
              <a:lumMod val="20000"/>
              <a:lumOff val="80000"/>
            </a:schemeClr>
          </a:soli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Proficient</a:t>
            </a:r>
          </a:p>
        </p:txBody>
      </p:sp>
      <p:grpSp>
        <p:nvGrpSpPr>
          <p:cNvPr id="56" name="Group 55" descr="Arrow pointing towards the right">
            <a:extLst>
              <a:ext uri="{FF2B5EF4-FFF2-40B4-BE49-F238E27FC236}">
                <a16:creationId xmlns:a16="http://schemas.microsoft.com/office/drawing/2014/main" id="{E7B4A19E-01C8-6FD1-F935-41E76F59C6F9}"/>
              </a:ext>
            </a:extLst>
          </p:cNvPr>
          <p:cNvGrpSpPr/>
          <p:nvPr/>
        </p:nvGrpSpPr>
        <p:grpSpPr>
          <a:xfrm>
            <a:off x="10950693" y="5736913"/>
            <a:ext cx="403998" cy="403996"/>
            <a:chOff x="10959677" y="5736913"/>
            <a:chExt cx="403998" cy="403996"/>
          </a:xfrm>
        </p:grpSpPr>
        <p:sp>
          <p:nvSpPr>
            <p:cNvPr id="57" name="Oval 56">
              <a:extLst>
                <a:ext uri="{FF2B5EF4-FFF2-40B4-BE49-F238E27FC236}">
                  <a16:creationId xmlns:a16="http://schemas.microsoft.com/office/drawing/2014/main" id="{DEC54E28-B487-CE01-F416-926F3B6E38D4}"/>
                </a:ext>
                <a:ext uri="{C183D7F6-B498-43B3-948B-1728B52AA6E4}">
                  <adec:decorative xmlns:adec="http://schemas.microsoft.com/office/drawing/2017/decorative" val="1"/>
                </a:ext>
              </a:extLst>
            </p:cNvPr>
            <p:cNvSpPr>
              <a:spLocks/>
            </p:cNvSpPr>
            <p:nvPr/>
          </p:nvSpPr>
          <p:spPr bwMode="auto">
            <a:xfrm>
              <a:off x="10959677" y="5736913"/>
              <a:ext cx="403998" cy="403996"/>
            </a:xfrm>
            <a:prstGeom prst="ellipse">
              <a:avLst/>
            </a:prstGeom>
            <a:solidFill>
              <a:schemeClr val="bg1"/>
            </a:solidFill>
            <a:ln>
              <a:noFill/>
            </a:ln>
            <a:effectLst>
              <a:outerShdw blurRad="63500" algn="tl" rotWithShape="0">
                <a:schemeClr val="bg1">
                  <a:lumMod val="50000"/>
                  <a:alpha val="30000"/>
                </a:schemeClr>
              </a:outerShdw>
            </a:effectLst>
          </p:spPr>
          <p:txBody>
            <a:bodyPr wrap="square" lIns="0" tIns="0" rIns="0" bIns="0" rtlCol="0" anchor="ctr" anchorCtr="0">
              <a:noAutofit/>
            </a:bodyPr>
            <a:lstStyle/>
            <a:p>
              <a:pPr marL="0" marR="0" lvl="0" indent="0" algn="ctr" defTabSz="914367" rtl="0" eaLnBrk="1" fontAlgn="base" latinLnBrk="0" hangingPunct="1">
                <a:lnSpc>
                  <a:spcPct val="100000"/>
                </a:lnSpc>
                <a:spcBef>
                  <a:spcPct val="0"/>
                </a:spcBef>
                <a:spcAft>
                  <a:spcPts val="1200"/>
                </a:spcAft>
                <a:buClrTx/>
                <a:buSzPct val="90000"/>
                <a:buFontTx/>
                <a:buNone/>
                <a:tabLst/>
                <a:defRPr/>
              </a:pPr>
              <a:endParaRPr kumimoji="0" lang="en-US" sz="28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58" name="Graphic 60" descr="Arrow pointing right">
              <a:extLst>
                <a:ext uri="{FF2B5EF4-FFF2-40B4-BE49-F238E27FC236}">
                  <a16:creationId xmlns:a16="http://schemas.microsoft.com/office/drawing/2014/main" id="{E88E9DEB-F872-3E40-89B3-6A6BFC4D7DBF}"/>
                </a:ext>
                <a:ext uri="{C183D7F6-B498-43B3-948B-1728B52AA6E4}">
                  <adec:decorative xmlns:adec="http://schemas.microsoft.com/office/drawing/2017/decorative" val="0"/>
                </a:ext>
              </a:extLst>
            </p:cNvPr>
            <p:cNvSpPr/>
            <p:nvPr/>
          </p:nvSpPr>
          <p:spPr>
            <a:xfrm>
              <a:off x="11088326" y="5808590"/>
              <a:ext cx="146698" cy="260641"/>
            </a:xfrm>
            <a:custGeom>
              <a:avLst/>
              <a:gdLst>
                <a:gd name="connsiteX0" fmla="*/ 5397 w 159330"/>
                <a:gd name="connsiteY0" fmla="*/ 5176 h 283087"/>
                <a:gd name="connsiteX1" fmla="*/ 5397 w 159330"/>
                <a:gd name="connsiteY1" fmla="*/ 30175 h 283087"/>
                <a:gd name="connsiteX2" fmla="*/ 116655 w 159330"/>
                <a:gd name="connsiteY2" fmla="*/ 141433 h 283087"/>
                <a:gd name="connsiteX3" fmla="*/ 5397 w 159330"/>
                <a:gd name="connsiteY3" fmla="*/ 252691 h 283087"/>
                <a:gd name="connsiteX4" fmla="*/ 4963 w 159330"/>
                <a:gd name="connsiteY4" fmla="*/ 277690 h 283087"/>
                <a:gd name="connsiteX5" fmla="*/ 29962 w 159330"/>
                <a:gd name="connsiteY5" fmla="*/ 278125 h 283087"/>
                <a:gd name="connsiteX6" fmla="*/ 30396 w 159330"/>
                <a:gd name="connsiteY6" fmla="*/ 277690 h 283087"/>
                <a:gd name="connsiteX7" fmla="*/ 154154 w 159330"/>
                <a:gd name="connsiteY7" fmla="*/ 153933 h 283087"/>
                <a:gd name="connsiteX8" fmla="*/ 154154 w 159330"/>
                <a:gd name="connsiteY8" fmla="*/ 128934 h 283087"/>
                <a:gd name="connsiteX9" fmla="*/ 30396 w 159330"/>
                <a:gd name="connsiteY9" fmla="*/ 5176 h 283087"/>
                <a:gd name="connsiteX10" fmla="*/ 5397 w 159330"/>
                <a:gd name="connsiteY10" fmla="*/ 5176 h 283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330" h="283087">
                  <a:moveTo>
                    <a:pt x="5397" y="5176"/>
                  </a:moveTo>
                  <a:cubicBezTo>
                    <a:pt x="-1504" y="12080"/>
                    <a:pt x="-1504" y="23271"/>
                    <a:pt x="5397" y="30175"/>
                  </a:cubicBezTo>
                  <a:lnTo>
                    <a:pt x="116655" y="141433"/>
                  </a:lnTo>
                  <a:lnTo>
                    <a:pt x="5397" y="252691"/>
                  </a:lnTo>
                  <a:cubicBezTo>
                    <a:pt x="-1626" y="259475"/>
                    <a:pt x="-1820" y="270666"/>
                    <a:pt x="4963" y="277690"/>
                  </a:cubicBezTo>
                  <a:cubicBezTo>
                    <a:pt x="11746" y="284712"/>
                    <a:pt x="22939" y="284909"/>
                    <a:pt x="29962" y="278125"/>
                  </a:cubicBezTo>
                  <a:cubicBezTo>
                    <a:pt x="30109" y="277982"/>
                    <a:pt x="30254" y="277837"/>
                    <a:pt x="30396" y="277690"/>
                  </a:cubicBezTo>
                  <a:lnTo>
                    <a:pt x="154154" y="153933"/>
                  </a:lnTo>
                  <a:cubicBezTo>
                    <a:pt x="161056" y="147029"/>
                    <a:pt x="161056" y="135838"/>
                    <a:pt x="154154" y="128934"/>
                  </a:cubicBezTo>
                  <a:lnTo>
                    <a:pt x="30396" y="5176"/>
                  </a:lnTo>
                  <a:cubicBezTo>
                    <a:pt x="23492" y="-1725"/>
                    <a:pt x="12301" y="-1725"/>
                    <a:pt x="5397" y="5176"/>
                  </a:cubicBezTo>
                  <a:close/>
                </a:path>
              </a:pathLst>
            </a:custGeom>
            <a:gradFill>
              <a:gsLst>
                <a:gs pos="0">
                  <a:srgbClr val="C03BC4"/>
                </a:gs>
                <a:gs pos="80000">
                  <a:srgbClr val="0078D4"/>
                </a:gs>
              </a:gsLst>
              <a:path path="circle">
                <a:fillToRect l="100000" t="100000"/>
              </a:path>
            </a:gradFill>
            <a:ln w="17463"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620144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42" presetClass="path" presetSubtype="0" decel="100000" fill="hold" grpId="1" nodeType="withEffect">
                                  <p:stCondLst>
                                    <p:cond delay="0"/>
                                  </p:stCondLst>
                                  <p:childTnLst>
                                    <p:animMotion origin="layout" path="M 1.25E-6 0.03889 L 1.25E-6 1.85185E-6 " pathEditMode="relative" rAng="0" ptsTypes="AA">
                                      <p:cBhvr>
                                        <p:cTn id="17" dur="750" fill="hold"/>
                                        <p:tgtEl>
                                          <p:spTgt spid="7"/>
                                        </p:tgtEl>
                                        <p:attrNameLst>
                                          <p:attrName>ppt_x</p:attrName>
                                          <p:attrName>ppt_y</p:attrName>
                                        </p:attrNameLst>
                                      </p:cBhvr>
                                      <p:rCtr x="0" y="-1944"/>
                                    </p:animMotion>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42" presetClass="path" presetSubtype="0" decel="100000" fill="hold" grpId="1" nodeType="withEffect">
                                  <p:stCondLst>
                                    <p:cond delay="0"/>
                                  </p:stCondLst>
                                  <p:childTnLst>
                                    <p:animMotion origin="layout" path="M 1.25E-6 0.03889 L 1.25E-6 1.85185E-6 " pathEditMode="relative" rAng="0" ptsTypes="AA">
                                      <p:cBhvr>
                                        <p:cTn id="22" dur="750" fill="hold"/>
                                        <p:tgtEl>
                                          <p:spTgt spid="11"/>
                                        </p:tgtEl>
                                        <p:attrNameLst>
                                          <p:attrName>ppt_x</p:attrName>
                                          <p:attrName>ppt_y</p:attrName>
                                        </p:attrNameLst>
                                      </p:cBhvr>
                                      <p:rCtr x="0" y="-1944"/>
                                    </p:animMotion>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42" presetClass="path" presetSubtype="0" decel="100000" fill="hold" grpId="1" nodeType="withEffect">
                                  <p:stCondLst>
                                    <p:cond delay="0"/>
                                  </p:stCondLst>
                                  <p:childTnLst>
                                    <p:animMotion origin="layout" path="M 3.95833E-6 -0.03588 L 3.95833E-6 4.81481E-6 " pathEditMode="relative" rAng="0" ptsTypes="AA">
                                      <p:cBhvr>
                                        <p:cTn id="27" dur="750" fill="hold"/>
                                        <p:tgtEl>
                                          <p:spTgt spid="40"/>
                                        </p:tgtEl>
                                        <p:attrNameLst>
                                          <p:attrName>ppt_x</p:attrName>
                                          <p:attrName>ppt_y</p:attrName>
                                        </p:attrNameLst>
                                      </p:cBhvr>
                                      <p:rCtr x="0" y="1782"/>
                                    </p:animMotion>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42" presetClass="path" presetSubtype="0" decel="100000" fill="hold" grpId="1" nodeType="withEffect">
                                  <p:stCondLst>
                                    <p:cond delay="0"/>
                                  </p:stCondLst>
                                  <p:childTnLst>
                                    <p:animMotion origin="layout" path="M 1.25E-6 0.03889 L 1.25E-6 1.85185E-6 " pathEditMode="relative" rAng="0" ptsTypes="AA">
                                      <p:cBhvr>
                                        <p:cTn id="32" dur="750" fill="hold"/>
                                        <p:tgtEl>
                                          <p:spTgt spid="44"/>
                                        </p:tgtEl>
                                        <p:attrNameLst>
                                          <p:attrName>ppt_x</p:attrName>
                                          <p:attrName>ppt_y</p:attrName>
                                        </p:attrNameLst>
                                      </p:cBhvr>
                                      <p:rCtr x="0" y="-1944"/>
                                    </p:animMotion>
                                  </p:childTnLst>
                                </p:cTn>
                              </p:par>
                              <p:par>
                                <p:cTn id="33" presetID="10"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par>
                                <p:cTn id="36" presetID="42" presetClass="path" presetSubtype="0" decel="100000" fill="hold" grpId="1" nodeType="withEffect">
                                  <p:stCondLst>
                                    <p:cond delay="0"/>
                                  </p:stCondLst>
                                  <p:childTnLst>
                                    <p:animMotion origin="layout" path="M 1.25E-6 0.03889 L 1.25E-6 1.85185E-6 " pathEditMode="relative" rAng="0" ptsTypes="AA">
                                      <p:cBhvr>
                                        <p:cTn id="37" dur="750" fill="hold"/>
                                        <p:tgtEl>
                                          <p:spTgt spid="45"/>
                                        </p:tgtEl>
                                        <p:attrNameLst>
                                          <p:attrName>ppt_x</p:attrName>
                                          <p:attrName>ppt_y</p:attrName>
                                        </p:attrNameLst>
                                      </p:cBhvr>
                                      <p:rCtr x="0" y="-1944"/>
                                    </p:animMotion>
                                  </p:childTnLst>
                                </p:cTn>
                              </p:par>
                              <p:par>
                                <p:cTn id="38" presetID="10" presetClass="entr" presetSubtype="0"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750"/>
                                        <p:tgtEl>
                                          <p:spTgt spid="46"/>
                                        </p:tgtEl>
                                      </p:cBhvr>
                                    </p:animEffect>
                                  </p:childTnLst>
                                </p:cTn>
                              </p:par>
                              <p:par>
                                <p:cTn id="41" presetID="42" presetClass="path" presetSubtype="0" decel="100000" fill="hold" grpId="1" nodeType="withEffect">
                                  <p:stCondLst>
                                    <p:cond delay="0"/>
                                  </p:stCondLst>
                                  <p:childTnLst>
                                    <p:animMotion origin="layout" path="M 1.25E-6 0.03889 L 1.25E-6 1.85185E-6 " pathEditMode="relative" rAng="0" ptsTypes="AA">
                                      <p:cBhvr>
                                        <p:cTn id="42" dur="750" fill="hold"/>
                                        <p:tgtEl>
                                          <p:spTgt spid="46"/>
                                        </p:tgtEl>
                                        <p:attrNameLst>
                                          <p:attrName>ppt_x</p:attrName>
                                          <p:attrName>ppt_y</p:attrName>
                                        </p:attrNameLst>
                                      </p:cBhvr>
                                      <p:rCtr x="0" y="-1944"/>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42" presetClass="path" presetSubtype="0" decel="100000" fill="hold" grpId="1" nodeType="withEffect">
                                  <p:stCondLst>
                                    <p:cond delay="0"/>
                                  </p:stCondLst>
                                  <p:childTnLst>
                                    <p:animMotion origin="layout" path="M 0 -0.03102 L 0 4.81481E-6 " pathEditMode="relative" rAng="0" ptsTypes="AA">
                                      <p:cBhvr>
                                        <p:cTn id="49" dur="750" fill="hold"/>
                                        <p:tgtEl>
                                          <p:spTgt spid="41"/>
                                        </p:tgtEl>
                                        <p:attrNameLst>
                                          <p:attrName>ppt_x</p:attrName>
                                          <p:attrName>ppt_y</p:attrName>
                                        </p:attrNameLst>
                                      </p:cBhvr>
                                      <p:rCtr x="0" y="1551"/>
                                    </p:animMotion>
                                  </p:childTnLst>
                                </p:cTn>
                              </p:par>
                              <p:par>
                                <p:cTn id="50" presetID="10"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42" presetClass="path" presetSubtype="0" decel="100000" fill="hold" grpId="1" nodeType="withEffect">
                                  <p:stCondLst>
                                    <p:cond delay="0"/>
                                  </p:stCondLst>
                                  <p:childTnLst>
                                    <p:animMotion origin="layout" path="M 1.25E-6 0.03889 L 1.25E-6 1.85185E-6 " pathEditMode="relative" rAng="0" ptsTypes="AA">
                                      <p:cBhvr>
                                        <p:cTn id="54" dur="750" fill="hold"/>
                                        <p:tgtEl>
                                          <p:spTgt spid="10"/>
                                        </p:tgtEl>
                                        <p:attrNameLst>
                                          <p:attrName>ppt_x</p:attrName>
                                          <p:attrName>ppt_y</p:attrName>
                                        </p:attrNameLst>
                                      </p:cBhvr>
                                      <p:rCtr x="0" y="-1944"/>
                                    </p:animMotion>
                                  </p:child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par>
                                <p:cTn id="58" presetID="42" presetClass="path" presetSubtype="0" decel="100000" fill="hold" grpId="1" nodeType="withEffect">
                                  <p:stCondLst>
                                    <p:cond delay="0"/>
                                  </p:stCondLst>
                                  <p:childTnLst>
                                    <p:animMotion origin="layout" path="M 1.25E-6 0.03889 L 1.25E-6 1.85185E-6 " pathEditMode="relative" rAng="0" ptsTypes="AA">
                                      <p:cBhvr>
                                        <p:cTn id="59" dur="750" fill="hold"/>
                                        <p:tgtEl>
                                          <p:spTgt spid="47"/>
                                        </p:tgtEl>
                                        <p:attrNameLst>
                                          <p:attrName>ppt_x</p:attrName>
                                          <p:attrName>ppt_y</p:attrName>
                                        </p:attrNameLst>
                                      </p:cBhvr>
                                      <p:rCtr x="0" y="-1944"/>
                                    </p:animMotion>
                                  </p:childTnLst>
                                </p:cTn>
                              </p:par>
                              <p:par>
                                <p:cTn id="60" presetID="10" presetClass="entr" presetSubtype="0"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par>
                                <p:cTn id="63" presetID="42" presetClass="path" presetSubtype="0" decel="100000" fill="hold" grpId="1" nodeType="withEffect">
                                  <p:stCondLst>
                                    <p:cond delay="0"/>
                                  </p:stCondLst>
                                  <p:childTnLst>
                                    <p:animMotion origin="layout" path="M 1.25E-6 0.03889 L 1.25E-6 1.85185E-6 " pathEditMode="relative" rAng="0" ptsTypes="AA">
                                      <p:cBhvr>
                                        <p:cTn id="64" dur="750" fill="hold"/>
                                        <p:tgtEl>
                                          <p:spTgt spid="8"/>
                                        </p:tgtEl>
                                        <p:attrNameLst>
                                          <p:attrName>ppt_x</p:attrName>
                                          <p:attrName>ppt_y</p:attrName>
                                        </p:attrNameLst>
                                      </p:cBhvr>
                                      <p:rCtr x="0" y="-1944"/>
                                    </p:animMotion>
                                  </p:childTnLst>
                                </p:cTn>
                              </p:par>
                              <p:par>
                                <p:cTn id="65" presetID="10"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par>
                                <p:cTn id="68" presetID="42" presetClass="path" presetSubtype="0" decel="100000" fill="hold" grpId="1" nodeType="withEffect">
                                  <p:stCondLst>
                                    <p:cond delay="0"/>
                                  </p:stCondLst>
                                  <p:childTnLst>
                                    <p:animMotion origin="layout" path="M 1.25E-6 0.03889 L 1.25E-6 1.85185E-6 " pathEditMode="relative" rAng="0" ptsTypes="AA">
                                      <p:cBhvr>
                                        <p:cTn id="69" dur="750" fill="hold"/>
                                        <p:tgtEl>
                                          <p:spTgt spid="48"/>
                                        </p:tgtEl>
                                        <p:attrNameLst>
                                          <p:attrName>ppt_x</p:attrName>
                                          <p:attrName>ppt_y</p:attrName>
                                        </p:attrNameLst>
                                      </p:cBhvr>
                                      <p:rCtr x="0" y="-1944"/>
                                    </p:animMotion>
                                  </p:childTnLst>
                                </p:cTn>
                              </p:par>
                              <p:par>
                                <p:cTn id="70" presetID="10" presetClass="entr" presetSubtype="0" fill="hold" grpId="0"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par>
                                <p:cTn id="73" presetID="42" presetClass="path" presetSubtype="0" decel="100000" fill="hold" grpId="1" nodeType="withEffect">
                                  <p:stCondLst>
                                    <p:cond delay="0"/>
                                  </p:stCondLst>
                                  <p:childTnLst>
                                    <p:animMotion origin="layout" path="M 1.25E-6 0.03889 L 1.25E-6 1.85185E-6 " pathEditMode="relative" rAng="0" ptsTypes="AA">
                                      <p:cBhvr>
                                        <p:cTn id="74" dur="750" fill="hold"/>
                                        <p:tgtEl>
                                          <p:spTgt spid="49"/>
                                        </p:tgtEl>
                                        <p:attrNameLst>
                                          <p:attrName>ppt_x</p:attrName>
                                          <p:attrName>ppt_y</p:attrName>
                                        </p:attrNameLst>
                                      </p:cBhvr>
                                      <p:rCtr x="0" y="-1944"/>
                                    </p:animMotion>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42" presetClass="path" presetSubtype="0" decel="100000" fill="hold" grpId="1" nodeType="withEffect">
                                  <p:stCondLst>
                                    <p:cond delay="0"/>
                                  </p:stCondLst>
                                  <p:childTnLst>
                                    <p:animMotion origin="layout" path="M -3.75E-6 -0.03102 L -3.75E-6 4.81481E-6 " pathEditMode="relative" rAng="0" ptsTypes="AA">
                                      <p:cBhvr>
                                        <p:cTn id="81" dur="750" fill="hold"/>
                                        <p:tgtEl>
                                          <p:spTgt spid="42"/>
                                        </p:tgtEl>
                                        <p:attrNameLst>
                                          <p:attrName>ppt_x</p:attrName>
                                          <p:attrName>ppt_y</p:attrName>
                                        </p:attrNameLst>
                                      </p:cBhvr>
                                      <p:rCtr x="0" y="1551"/>
                                    </p:animMotion>
                                  </p:childTnLst>
                                </p:cTn>
                              </p:par>
                              <p:par>
                                <p:cTn id="82" presetID="10"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childTnLst>
                                </p:cTn>
                              </p:par>
                              <p:par>
                                <p:cTn id="85" presetID="42" presetClass="path" presetSubtype="0" decel="100000" fill="hold" grpId="1" nodeType="withEffect">
                                  <p:stCondLst>
                                    <p:cond delay="0"/>
                                  </p:stCondLst>
                                  <p:childTnLst>
                                    <p:animMotion origin="layout" path="M 1.25E-6 0.03889 L 1.25E-6 1.85185E-6 " pathEditMode="relative" rAng="0" ptsTypes="AA">
                                      <p:cBhvr>
                                        <p:cTn id="86" dur="750" fill="hold"/>
                                        <p:tgtEl>
                                          <p:spTgt spid="12"/>
                                        </p:tgtEl>
                                        <p:attrNameLst>
                                          <p:attrName>ppt_x</p:attrName>
                                          <p:attrName>ppt_y</p:attrName>
                                        </p:attrNameLst>
                                      </p:cBhvr>
                                      <p:rCtr x="0" y="-1944"/>
                                    </p:animMotion>
                                  </p:childTnLst>
                                </p:cTn>
                              </p:par>
                              <p:par>
                                <p:cTn id="87" presetID="10" presetClass="entr" presetSubtype="0"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cTn>
                              </p:par>
                              <p:par>
                                <p:cTn id="90" presetID="42" presetClass="path" presetSubtype="0" decel="100000" fill="hold" grpId="1" nodeType="withEffect">
                                  <p:stCondLst>
                                    <p:cond delay="0"/>
                                  </p:stCondLst>
                                  <p:childTnLst>
                                    <p:animMotion origin="layout" path="M 1.25E-6 0.03889 L 1.25E-6 1.85185E-6 " pathEditMode="relative" rAng="0" ptsTypes="AA">
                                      <p:cBhvr>
                                        <p:cTn id="91" dur="750" fill="hold"/>
                                        <p:tgtEl>
                                          <p:spTgt spid="50"/>
                                        </p:tgtEl>
                                        <p:attrNameLst>
                                          <p:attrName>ppt_x</p:attrName>
                                          <p:attrName>ppt_y</p:attrName>
                                        </p:attrNameLst>
                                      </p:cBhvr>
                                      <p:rCtr x="0" y="-1944"/>
                                    </p:animMotion>
                                  </p:childTnLst>
                                </p:cTn>
                              </p:par>
                              <p:par>
                                <p:cTn id="92" presetID="10" presetClass="entr" presetSubtype="0"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500"/>
                                        <p:tgtEl>
                                          <p:spTgt spid="51"/>
                                        </p:tgtEl>
                                      </p:cBhvr>
                                    </p:animEffect>
                                  </p:childTnLst>
                                </p:cTn>
                              </p:par>
                              <p:par>
                                <p:cTn id="95" presetID="42" presetClass="path" presetSubtype="0" decel="100000" fill="hold" grpId="1" nodeType="withEffect">
                                  <p:stCondLst>
                                    <p:cond delay="0"/>
                                  </p:stCondLst>
                                  <p:childTnLst>
                                    <p:animMotion origin="layout" path="M 1.25E-6 0.03889 L 1.25E-6 1.85185E-6 " pathEditMode="relative" rAng="0" ptsTypes="AA">
                                      <p:cBhvr>
                                        <p:cTn id="96" dur="750" fill="hold"/>
                                        <p:tgtEl>
                                          <p:spTgt spid="51"/>
                                        </p:tgtEl>
                                        <p:attrNameLst>
                                          <p:attrName>ppt_x</p:attrName>
                                          <p:attrName>ppt_y</p:attrName>
                                        </p:attrNameLst>
                                      </p:cBhvr>
                                      <p:rCtr x="0" y="-1944"/>
                                    </p:animMotion>
                                  </p:childTnLst>
                                </p:cTn>
                              </p:par>
                              <p:par>
                                <p:cTn id="97" presetID="10" presetClass="entr" presetSubtype="0" fill="hold" grpId="0" nodeType="with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500"/>
                                        <p:tgtEl>
                                          <p:spTgt spid="9"/>
                                        </p:tgtEl>
                                      </p:cBhvr>
                                    </p:animEffect>
                                  </p:childTnLst>
                                </p:cTn>
                              </p:par>
                              <p:par>
                                <p:cTn id="100" presetID="42" presetClass="path" presetSubtype="0" decel="100000" fill="hold" grpId="1" nodeType="withEffect">
                                  <p:stCondLst>
                                    <p:cond delay="0"/>
                                  </p:stCondLst>
                                  <p:childTnLst>
                                    <p:animMotion origin="layout" path="M 1.25E-6 0.03889 L 1.25E-6 1.85185E-6 " pathEditMode="relative" rAng="0" ptsTypes="AA">
                                      <p:cBhvr>
                                        <p:cTn id="101" dur="750" fill="hold"/>
                                        <p:tgtEl>
                                          <p:spTgt spid="9"/>
                                        </p:tgtEl>
                                        <p:attrNameLst>
                                          <p:attrName>ppt_x</p:attrName>
                                          <p:attrName>ppt_y</p:attrName>
                                        </p:attrNameLst>
                                      </p:cBhvr>
                                      <p:rCtr x="0" y="-1944"/>
                                    </p:animMotion>
                                  </p:childTnLst>
                                </p:cTn>
                              </p:par>
                              <p:par>
                                <p:cTn id="102" presetID="10" presetClass="entr" presetSubtype="0" fill="hold" grpId="0" nodeType="withEffect">
                                  <p:stCondLst>
                                    <p:cond delay="0"/>
                                  </p:stCondLst>
                                  <p:childTnLst>
                                    <p:set>
                                      <p:cBhvr>
                                        <p:cTn id="103" dur="1" fill="hold">
                                          <p:stCondLst>
                                            <p:cond delay="0"/>
                                          </p:stCondLst>
                                        </p:cTn>
                                        <p:tgtEl>
                                          <p:spTgt spid="52"/>
                                        </p:tgtEl>
                                        <p:attrNameLst>
                                          <p:attrName>style.visibility</p:attrName>
                                        </p:attrNameLst>
                                      </p:cBhvr>
                                      <p:to>
                                        <p:strVal val="visible"/>
                                      </p:to>
                                    </p:set>
                                    <p:animEffect transition="in" filter="fade">
                                      <p:cBhvr>
                                        <p:cTn id="104" dur="500"/>
                                        <p:tgtEl>
                                          <p:spTgt spid="52"/>
                                        </p:tgtEl>
                                      </p:cBhvr>
                                    </p:animEffect>
                                  </p:childTnLst>
                                </p:cTn>
                              </p:par>
                              <p:par>
                                <p:cTn id="105" presetID="42" presetClass="path" presetSubtype="0" decel="100000" fill="hold" grpId="1" nodeType="withEffect">
                                  <p:stCondLst>
                                    <p:cond delay="0"/>
                                  </p:stCondLst>
                                  <p:childTnLst>
                                    <p:animMotion origin="layout" path="M 1.25E-6 0.03889 L 1.25E-6 1.85185E-6 " pathEditMode="relative" rAng="0" ptsTypes="AA">
                                      <p:cBhvr>
                                        <p:cTn id="106" dur="750" fill="hold"/>
                                        <p:tgtEl>
                                          <p:spTgt spid="52"/>
                                        </p:tgtEl>
                                        <p:attrNameLst>
                                          <p:attrName>ppt_x</p:attrName>
                                          <p:attrName>ppt_y</p:attrName>
                                        </p:attrNameLst>
                                      </p:cBhvr>
                                      <p:rCtr x="0" y="-1944"/>
                                    </p:animMotion>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fade">
                                      <p:cBhvr>
                                        <p:cTn id="111" dur="500"/>
                                        <p:tgtEl>
                                          <p:spTgt spid="6"/>
                                        </p:tgtEl>
                                      </p:cBhvr>
                                    </p:animEffect>
                                  </p:childTnLst>
                                </p:cTn>
                              </p:par>
                            </p:childTnLst>
                          </p:cTn>
                        </p:par>
                        <p:par>
                          <p:cTn id="112" fill="hold">
                            <p:stCondLst>
                              <p:cond delay="500"/>
                            </p:stCondLst>
                            <p:childTnLst>
                              <p:par>
                                <p:cTn id="113" presetID="10" presetClass="entr" presetSubtype="0"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par>
                                <p:cTn id="116" presetID="22" presetClass="entr" presetSubtype="8" fill="hold"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wipe(left)">
                                      <p:cBhvr>
                                        <p:cTn id="118" dur="1000"/>
                                        <p:tgtEl>
                                          <p:spTgt spid="54"/>
                                        </p:tgtEl>
                                      </p:cBhvr>
                                    </p:animEffect>
                                  </p:childTnLst>
                                </p:cTn>
                              </p:par>
                            </p:childTnLst>
                          </p:cTn>
                        </p:par>
                        <p:par>
                          <p:cTn id="119" fill="hold">
                            <p:stCondLst>
                              <p:cond delay="1500"/>
                            </p:stCondLst>
                            <p:childTnLst>
                              <p:par>
                                <p:cTn id="120" presetID="10"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500"/>
                                        <p:tgtEl>
                                          <p:spTgt spid="55"/>
                                        </p:tgtEl>
                                      </p:cBhvr>
                                    </p:animEffect>
                                  </p:childTnLst>
                                </p:cTn>
                              </p:par>
                            </p:childTnLst>
                          </p:cTn>
                        </p:par>
                        <p:par>
                          <p:cTn id="123" fill="hold">
                            <p:stCondLst>
                              <p:cond delay="2000"/>
                            </p:stCondLst>
                            <p:childTnLst>
                              <p:par>
                                <p:cTn id="124" presetID="53" presetClass="entr" presetSubtype="16" fill="hold" nodeType="afterEffect">
                                  <p:stCondLst>
                                    <p:cond delay="0"/>
                                  </p:stCondLst>
                                  <p:childTnLst>
                                    <p:set>
                                      <p:cBhvr>
                                        <p:cTn id="125" dur="1" fill="hold">
                                          <p:stCondLst>
                                            <p:cond delay="0"/>
                                          </p:stCondLst>
                                        </p:cTn>
                                        <p:tgtEl>
                                          <p:spTgt spid="56"/>
                                        </p:tgtEl>
                                        <p:attrNameLst>
                                          <p:attrName>style.visibility</p:attrName>
                                        </p:attrNameLst>
                                      </p:cBhvr>
                                      <p:to>
                                        <p:strVal val="visible"/>
                                      </p:to>
                                    </p:set>
                                    <p:anim calcmode="lin" valueType="num">
                                      <p:cBhvr>
                                        <p:cTn id="126" dur="500" fill="hold"/>
                                        <p:tgtEl>
                                          <p:spTgt spid="56"/>
                                        </p:tgtEl>
                                        <p:attrNameLst>
                                          <p:attrName>ppt_w</p:attrName>
                                        </p:attrNameLst>
                                      </p:cBhvr>
                                      <p:tavLst>
                                        <p:tav tm="0">
                                          <p:val>
                                            <p:fltVal val="0"/>
                                          </p:val>
                                        </p:tav>
                                        <p:tav tm="100000">
                                          <p:val>
                                            <p:strVal val="#ppt_w"/>
                                          </p:val>
                                        </p:tav>
                                      </p:tavLst>
                                    </p:anim>
                                    <p:anim calcmode="lin" valueType="num">
                                      <p:cBhvr>
                                        <p:cTn id="127" dur="500" fill="hold"/>
                                        <p:tgtEl>
                                          <p:spTgt spid="56"/>
                                        </p:tgtEl>
                                        <p:attrNameLst>
                                          <p:attrName>ppt_h</p:attrName>
                                        </p:attrNameLst>
                                      </p:cBhvr>
                                      <p:tavLst>
                                        <p:tav tm="0">
                                          <p:val>
                                            <p:fltVal val="0"/>
                                          </p:val>
                                        </p:tav>
                                        <p:tav tm="100000">
                                          <p:val>
                                            <p:strVal val="#ppt_h"/>
                                          </p:val>
                                        </p:tav>
                                      </p:tavLst>
                                    </p:anim>
                                    <p:animEffect transition="in" filter="fade">
                                      <p:cBhvr>
                                        <p:cTn id="12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40" grpId="0" animBg="1"/>
      <p:bldP spid="40" grpId="1" animBg="1"/>
      <p:bldP spid="41" grpId="0" animBg="1"/>
      <p:bldP spid="41" grpId="1" animBg="1"/>
      <p:bldP spid="42" grpId="0" animBg="1"/>
      <p:bldP spid="42" grpId="1" animBg="1"/>
      <p:bldP spid="43" grpId="0"/>
      <p:bldP spid="44" grpId="0" animBg="1"/>
      <p:bldP spid="44" grpId="1" animBg="1"/>
      <p:bldP spid="45" grpId="0" animBg="1"/>
      <p:bldP spid="45" grpId="1" animBg="1"/>
      <p:bldP spid="46" grpId="0"/>
      <p:bldP spid="46" grpId="1"/>
      <p:bldP spid="47" grpId="0" animBg="1"/>
      <p:bldP spid="47" grpId="1" animBg="1"/>
      <p:bldP spid="48" grpId="0" animBg="1"/>
      <p:bldP spid="48" grpId="1" animBg="1"/>
      <p:bldP spid="49" grpId="0"/>
      <p:bldP spid="49" grpId="1"/>
      <p:bldP spid="50" grpId="0" animBg="1"/>
      <p:bldP spid="50" grpId="1" animBg="1"/>
      <p:bldP spid="51" grpId="0" animBg="1"/>
      <p:bldP spid="51" grpId="1" animBg="1"/>
      <p:bldP spid="52" grpId="0"/>
      <p:bldP spid="52" grpId="1"/>
      <p:bldP spid="53" grpId="0" animBg="1"/>
      <p:bldP spid="5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5AE94-6581-7D24-2329-8FDB53552151}"/>
            </a:ext>
          </a:extLst>
        </p:cNvPr>
        <p:cNvGrpSpPr/>
        <p:nvPr/>
      </p:nvGrpSpPr>
      <p:grpSpPr>
        <a:xfrm>
          <a:off x="0" y="0"/>
          <a:ext cx="0" cy="0"/>
          <a:chOff x="0" y="0"/>
          <a:chExt cx="0" cy="0"/>
        </a:xfrm>
      </p:grpSpPr>
      <p:pic>
        <p:nvPicPr>
          <p:cNvPr id="3" name="Chat promptathon demo 7">
            <a:hlinkClick r:id="" action="ppaction://media"/>
            <a:extLst>
              <a:ext uri="{FF2B5EF4-FFF2-40B4-BE49-F238E27FC236}">
                <a16:creationId xmlns:a16="http://schemas.microsoft.com/office/drawing/2014/main" id="{626BC338-7131-1C99-3816-4A960AC3F5D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45300"/>
          </a:xfrm>
          <a:prstGeom prst="rect">
            <a:avLst/>
          </a:prstGeom>
        </p:spPr>
      </p:pic>
    </p:spTree>
    <p:extLst>
      <p:ext uri="{BB962C8B-B14F-4D97-AF65-F5344CB8AC3E}">
        <p14:creationId xmlns:p14="http://schemas.microsoft.com/office/powerpoint/2010/main" val="1906147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39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2AE2E-E1EC-19BA-B170-1863AA752A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DF690C2-D3B4-8175-F28E-CFFC719D00D4}"/>
              </a:ext>
            </a:extLst>
          </p:cNvPr>
          <p:cNvSpPr txBox="1">
            <a:spLocks noGrp="1"/>
          </p:cNvSpPr>
          <p:nvPr>
            <p:ph type="title" idx="4294967295"/>
          </p:nvPr>
        </p:nvSpPr>
        <p:spPr>
          <a:xfrm>
            <a:off x="629900" y="3044279"/>
            <a:ext cx="10886909" cy="7694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Semibold"/>
                <a:ea typeface="+mn-ea"/>
                <a:cs typeface="Segoe UI Semibold" panose="020B0702040204020203" pitchFamily="34" charset="0"/>
              </a:rPr>
              <a:t>Prompting best practices</a:t>
            </a:r>
          </a:p>
        </p:txBody>
      </p:sp>
    </p:spTree>
    <p:extLst>
      <p:ext uri="{BB962C8B-B14F-4D97-AF65-F5344CB8AC3E}">
        <p14:creationId xmlns:p14="http://schemas.microsoft.com/office/powerpoint/2010/main" val="4056773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99C7208-F1F7-2F9C-C820-001EB1670F4A}"/>
              </a:ext>
              <a:ext uri="{C183D7F6-B498-43B3-948B-1728B52AA6E4}">
                <adec:decorative xmlns:adec="http://schemas.microsoft.com/office/drawing/2017/decorative" val="1"/>
              </a:ext>
            </a:extLst>
          </p:cNvPr>
          <p:cNvSpPr/>
          <p:nvPr/>
        </p:nvSpPr>
        <p:spPr bwMode="auto">
          <a:xfrm>
            <a:off x="4988012" y="1478711"/>
            <a:ext cx="6735369" cy="4506421"/>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Aptos" panose="02110004020202020204"/>
              <a:ea typeface="Segoe UI" pitchFamily="34" charset="0"/>
              <a:cs typeface="Segoe UI" pitchFamily="34" charset="0"/>
            </a:endParaRPr>
          </a:p>
        </p:txBody>
      </p:sp>
      <p:sp>
        <p:nvSpPr>
          <p:cNvPr id="16" name="Title 3">
            <a:extLst>
              <a:ext uri="{FF2B5EF4-FFF2-40B4-BE49-F238E27FC236}">
                <a16:creationId xmlns:a16="http://schemas.microsoft.com/office/drawing/2014/main" id="{ED8A8A02-5D7B-6672-DA22-F082CF537668}"/>
              </a:ext>
            </a:extLst>
          </p:cNvPr>
          <p:cNvSpPr txBox="1">
            <a:spLocks noGrp="1"/>
          </p:cNvSpPr>
          <p:nvPr>
            <p:ph type="title" idx="4294967295"/>
          </p:nvPr>
        </p:nvSpPr>
        <p:spPr>
          <a:xfrm>
            <a:off x="468619" y="3117413"/>
            <a:ext cx="3619500" cy="14763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chemeClr val="tx1"/>
                </a:solidFill>
                <a:effectLst/>
                <a:uLnTx/>
                <a:uFillTx/>
                <a:latin typeface="Segoe UI Semibold"/>
                <a:ea typeface="+mn-ea"/>
                <a:cs typeface="Segoe UI Semibold"/>
              </a:rPr>
              <a:t>Prompt</a:t>
            </a:r>
            <a:r>
              <a:rPr lang="en-US" sz="3200">
                <a:solidFill>
                  <a:srgbClr val="7030A0"/>
                </a:solidFill>
                <a:latin typeface="Segoe UI Semibold"/>
                <a:cs typeface="Segoe UI Semibold"/>
              </a:rPr>
              <a:t> length </a:t>
            </a:r>
            <a:r>
              <a:rPr lang="en-US" sz="3200">
                <a:solidFill>
                  <a:schemeClr val="tx1"/>
                </a:solidFill>
                <a:latin typeface="Segoe UI Semibold"/>
                <a:cs typeface="Segoe UI Semibold"/>
              </a:rPr>
              <a:t>and</a:t>
            </a:r>
            <a:r>
              <a:rPr lang="en-US" sz="3200">
                <a:solidFill>
                  <a:srgbClr val="7030A0"/>
                </a:solidFill>
                <a:latin typeface="Segoe UI Semibold"/>
                <a:cs typeface="Segoe UI Semibold"/>
              </a:rPr>
              <a:t> clarity </a:t>
            </a:r>
            <a:r>
              <a:rPr lang="en-US" sz="3200">
                <a:solidFill>
                  <a:schemeClr val="tx1"/>
                </a:solidFill>
                <a:latin typeface="Segoe UI Semibold"/>
                <a:cs typeface="Segoe UI Semibold"/>
              </a:rPr>
              <a:t>matters</a:t>
            </a:r>
            <a:endParaRPr kumimoji="0" lang="en-US" sz="3200" b="0" i="0" u="none" strike="noStrike" kern="1200" cap="none" spc="-50" normalizeH="0" baseline="0" noProof="0">
              <a:ln w="3175">
                <a:noFill/>
              </a:ln>
              <a:solidFill>
                <a:schemeClr val="tx1"/>
              </a:solidFill>
              <a:effectLst/>
              <a:uLnTx/>
              <a:uFillTx/>
              <a:latin typeface="Segoe UI Semibold"/>
              <a:ea typeface="+mn-ea"/>
              <a:cs typeface="Segoe UI Semibold"/>
            </a:endParaRPr>
          </a:p>
          <a:p>
            <a:pPr marL="0" marR="0" lvl="0" indent="0" algn="l" defTabSz="932742"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50" normalizeH="0" baseline="0" noProof="0">
              <a:ln w="3175">
                <a:noFill/>
              </a:ln>
              <a:solidFill>
                <a:srgbClr val="000000"/>
              </a:solidFill>
              <a:effectLst/>
              <a:uLnTx/>
              <a:uFillTx/>
              <a:latin typeface="Segoe UI Semibold"/>
              <a:ea typeface="+mn-ea"/>
              <a:cs typeface="Segoe UI Semibold"/>
            </a:endParaRPr>
          </a:p>
        </p:txBody>
      </p:sp>
      <p:sp>
        <p:nvSpPr>
          <p:cNvPr id="9" name="Text Placeholder 9">
            <a:extLst>
              <a:ext uri="{FF2B5EF4-FFF2-40B4-BE49-F238E27FC236}">
                <a16:creationId xmlns:a16="http://schemas.microsoft.com/office/drawing/2014/main" id="{58DBF4FF-111A-D5DD-7219-BD86B97FAC09}"/>
              </a:ext>
            </a:extLst>
          </p:cNvPr>
          <p:cNvSpPr txBox="1">
            <a:spLocks/>
          </p:cNvSpPr>
          <p:nvPr/>
        </p:nvSpPr>
        <p:spPr>
          <a:xfrm>
            <a:off x="5571073" y="2646704"/>
            <a:ext cx="5672576"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If it’s too short, you will get generic results.</a:t>
            </a:r>
          </a:p>
        </p:txBody>
      </p:sp>
      <p:cxnSp>
        <p:nvCxnSpPr>
          <p:cNvPr id="10" name="Straight Connector 9">
            <a:extLst>
              <a:ext uri="{FF2B5EF4-FFF2-40B4-BE49-F238E27FC236}">
                <a16:creationId xmlns:a16="http://schemas.microsoft.com/office/drawing/2014/main" id="{ABE353F3-5D57-4BAE-12D3-8CE5469990CE}"/>
              </a:ext>
              <a:ext uri="{C183D7F6-B498-43B3-948B-1728B52AA6E4}">
                <adec:decorative xmlns:adec="http://schemas.microsoft.com/office/drawing/2017/decorative" val="1"/>
              </a:ext>
            </a:extLst>
          </p:cNvPr>
          <p:cNvCxnSpPr>
            <a:cxnSpLocks/>
          </p:cNvCxnSpPr>
          <p:nvPr/>
        </p:nvCxnSpPr>
        <p:spPr>
          <a:xfrm>
            <a:off x="5571073" y="3631570"/>
            <a:ext cx="5480451" cy="0"/>
          </a:xfrm>
          <a:prstGeom prst="line">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1" name="Text Placeholder 9">
            <a:extLst>
              <a:ext uri="{FF2B5EF4-FFF2-40B4-BE49-F238E27FC236}">
                <a16:creationId xmlns:a16="http://schemas.microsoft.com/office/drawing/2014/main" id="{61C01253-C286-90D8-E083-432DB411582E}"/>
              </a:ext>
            </a:extLst>
          </p:cNvPr>
          <p:cNvSpPr txBox="1">
            <a:spLocks/>
          </p:cNvSpPr>
          <p:nvPr/>
        </p:nvSpPr>
        <p:spPr>
          <a:xfrm>
            <a:off x="5571073" y="3870787"/>
            <a:ext cx="5570981"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If it’s too long, AI might not follow all your instructions.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US" sz="2000" b="0" i="0" u="none" strike="noStrike" kern="1200" cap="none" spc="0" normalizeH="0" baseline="30000" noProof="0">
              <a:ln>
                <a:noFill/>
              </a:ln>
              <a:solidFill>
                <a:srgbClr val="000000"/>
              </a:solidFill>
              <a:effectLst/>
              <a:uLnTx/>
              <a:uFillTx/>
              <a:latin typeface="Aptos" panose="020B0004020202020204" pitchFamily="34" charset="0"/>
              <a:ea typeface="+mn-ea"/>
              <a:cs typeface="Segoe UI" panose="020B0502040204020203" pitchFamily="34" charset="0"/>
            </a:endParaRPr>
          </a:p>
        </p:txBody>
      </p:sp>
      <p:grpSp>
        <p:nvGrpSpPr>
          <p:cNvPr id="4" name="Group 3">
            <a:extLst>
              <a:ext uri="{FF2B5EF4-FFF2-40B4-BE49-F238E27FC236}">
                <a16:creationId xmlns:a16="http://schemas.microsoft.com/office/drawing/2014/main" id="{7D9B339B-7A4C-925E-D067-D7990B61C638}"/>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2" name="Rectangle: Rounded Corners 9">
              <a:extLst>
                <a:ext uri="{FF2B5EF4-FFF2-40B4-BE49-F238E27FC236}">
                  <a16:creationId xmlns:a16="http://schemas.microsoft.com/office/drawing/2014/main" id="{55DB648F-7445-2592-7288-FCC557C1FF22}"/>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12" name="Picture 11" descr="A rainbow colored logo on a black background&#10;&#10;Description automatically generated">
              <a:extLst>
                <a:ext uri="{FF2B5EF4-FFF2-40B4-BE49-F238E27FC236}">
                  <a16:creationId xmlns:a16="http://schemas.microsoft.com/office/drawing/2014/main" id="{D6E2B643-75AD-54EE-9333-194328435E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13" name="Rectangle: Rounded Corners 6">
            <a:extLst>
              <a:ext uri="{FF2B5EF4-FFF2-40B4-BE49-F238E27FC236}">
                <a16:creationId xmlns:a16="http://schemas.microsoft.com/office/drawing/2014/main" id="{257F6977-93E6-7753-B6C3-872B9834AE8D}"/>
              </a:ext>
              <a:ext uri="{C183D7F6-B498-43B3-948B-1728B52AA6E4}">
                <adec:decorative xmlns:adec="http://schemas.microsoft.com/office/drawing/2017/decorative" val="1"/>
              </a:ext>
            </a:extLst>
          </p:cNvPr>
          <p:cNvSpPr/>
          <p:nvPr/>
        </p:nvSpPr>
        <p:spPr bwMode="auto">
          <a:xfrm>
            <a:off x="468619" y="2267960"/>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rPr>
              <a:t>1</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AC9DC67D-3FE6-2AC7-D9EE-937D47BC5CE6}"/>
              </a:ext>
              <a:ext uri="{C183D7F6-B498-43B3-948B-1728B52AA6E4}">
                <adec:decorative xmlns:adec="http://schemas.microsoft.com/office/drawing/2017/decorative" val="1"/>
              </a:ext>
            </a:extLst>
          </p:cNvPr>
          <p:cNvSpPr/>
          <p:nvPr/>
        </p:nvSpPr>
        <p:spPr bwMode="auto">
          <a:xfrm>
            <a:off x="5094955" y="1238647"/>
            <a:ext cx="6735369" cy="5218737"/>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Aptos" panose="02110004020202020204"/>
              <a:ea typeface="Segoe UI" pitchFamily="34" charset="0"/>
              <a:cs typeface="Segoe UI" pitchFamily="34" charset="0"/>
            </a:endParaRPr>
          </a:p>
        </p:txBody>
      </p:sp>
      <p:sp>
        <p:nvSpPr>
          <p:cNvPr id="28" name="Title 3">
            <a:extLst>
              <a:ext uri="{FF2B5EF4-FFF2-40B4-BE49-F238E27FC236}">
                <a16:creationId xmlns:a16="http://schemas.microsoft.com/office/drawing/2014/main" id="{7A2F0562-C400-2F6B-47EC-4FC0ACDCC1BD}"/>
              </a:ext>
            </a:extLst>
          </p:cNvPr>
          <p:cNvSpPr txBox="1">
            <a:spLocks noGrp="1"/>
          </p:cNvSpPr>
          <p:nvPr>
            <p:ph type="title" idx="4294967295"/>
          </p:nvPr>
        </p:nvSpPr>
        <p:spPr>
          <a:xfrm>
            <a:off x="564434" y="2863765"/>
            <a:ext cx="3664666" cy="147732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3200">
                <a:solidFill>
                  <a:srgbClr val="7030A0"/>
                </a:solidFill>
                <a:latin typeface="Segoe UI Semibold"/>
                <a:cs typeface="Segoe UI Semibold"/>
              </a:rPr>
              <a:t>Break down </a:t>
            </a:r>
            <a:r>
              <a:rPr kumimoji="0" lang="en-US" sz="3200" b="0" i="0" u="none" strike="noStrike" kern="1200" cap="none" spc="-50" normalizeH="0" baseline="0" noProof="0">
                <a:ln w="3175">
                  <a:noFill/>
                </a:ln>
                <a:solidFill>
                  <a:schemeClr val="tx1"/>
                </a:solidFill>
                <a:effectLst/>
                <a:uLnTx/>
                <a:uFillTx/>
                <a:latin typeface="Segoe UI Semibold"/>
                <a:ea typeface="+mn-ea"/>
                <a:cs typeface="Segoe UI Semibold"/>
              </a:rPr>
              <a:t>a problem </a:t>
            </a:r>
            <a:r>
              <a:rPr kumimoji="0" lang="en-US" sz="3200" b="0" i="0" u="none" strike="noStrike" kern="1200" cap="none" spc="-50" normalizeH="0" baseline="0" noProof="0">
                <a:ln w="3175">
                  <a:noFill/>
                </a:ln>
                <a:solidFill>
                  <a:srgbClr val="000000"/>
                </a:solidFill>
                <a:effectLst/>
                <a:uLnTx/>
                <a:uFillTx/>
                <a:latin typeface="Segoe UI Semibold"/>
                <a:ea typeface="+mn-ea"/>
                <a:cs typeface="Segoe UI Semibold"/>
              </a:rPr>
              <a:t>into </a:t>
            </a:r>
            <a:r>
              <a:rPr lang="en-US" sz="3200">
                <a:solidFill>
                  <a:srgbClr val="7030A0"/>
                </a:solidFill>
                <a:latin typeface="Segoe UI Semibold"/>
                <a:cs typeface="Segoe UI Semibold"/>
              </a:rPr>
              <a:t>multiple</a:t>
            </a:r>
            <a:r>
              <a:rPr kumimoji="0" lang="en-US" sz="3200" b="0" i="0" u="none" strike="noStrike" kern="1200" cap="none" spc="-50" normalizeH="0" baseline="0" noProof="0">
                <a:ln w="3175">
                  <a:noFill/>
                </a:ln>
                <a:solidFill>
                  <a:srgbClr val="000000"/>
                </a:solidFill>
                <a:effectLst/>
                <a:uLnTx/>
                <a:uFillTx/>
                <a:latin typeface="Segoe UI Semibold"/>
                <a:ea typeface="+mn-ea"/>
                <a:cs typeface="Segoe UI Semibold"/>
              </a:rPr>
              <a:t> steps</a:t>
            </a:r>
            <a:endParaRPr kumimoji="0" lang="en-US" sz="2800" b="0" i="0" u="none" strike="noStrike" kern="1200" cap="none" spc="-50" normalizeH="0" baseline="0" noProof="0">
              <a:ln w="3175">
                <a:noFill/>
              </a:ln>
              <a:solidFill>
                <a:srgbClr val="000000"/>
              </a:solidFill>
              <a:effectLst/>
              <a:uLnTx/>
              <a:uFillTx/>
              <a:latin typeface="+mj-lt"/>
              <a:ea typeface="+mn-ea"/>
              <a:cs typeface="Segoe UI" pitchFamily="34" charset="0"/>
            </a:endParaRPr>
          </a:p>
        </p:txBody>
      </p:sp>
      <p:sp>
        <p:nvSpPr>
          <p:cNvPr id="6" name="Text Placeholder 9">
            <a:extLst>
              <a:ext uri="{FF2B5EF4-FFF2-40B4-BE49-F238E27FC236}">
                <a16:creationId xmlns:a16="http://schemas.microsoft.com/office/drawing/2014/main" id="{83F2AF7C-BF13-8F72-5E6A-9BC7EF5B600B}"/>
              </a:ext>
            </a:extLst>
          </p:cNvPr>
          <p:cNvSpPr txBox="1">
            <a:spLocks/>
          </p:cNvSpPr>
          <p:nvPr/>
        </p:nvSpPr>
        <p:spPr>
          <a:xfrm>
            <a:off x="5297714" y="2059774"/>
            <a:ext cx="6329852" cy="1335215"/>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rPr>
              <a:t>Single-Step Approach: </a:t>
            </a: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Segoe UI" panose="020B0502040204020203" pitchFamily="34" charset="0"/>
              </a:rPr>
              <a:t>Write a comprehensive report on the impact of digital transformation in commercial banking, including key trends, statistics, and case studies.</a:t>
            </a:r>
            <a:endParaRPr kumimoji="0" lang="en-GB" sz="2000" b="0" i="0" u="none" strike="noStrike" kern="1200" cap="none" spc="0" normalizeH="0" baseline="0" noProof="0">
              <a:ln>
                <a:noFill/>
              </a:ln>
              <a:solidFill>
                <a:srgbClr val="161616"/>
              </a:solidFill>
              <a:effectLst/>
              <a:uLnTx/>
              <a:uFillTx/>
              <a:latin typeface="Segoe UI" panose="020B0502040204020203" pitchFamily="34" charset="0"/>
              <a:ea typeface="Segoe UI"/>
              <a:cs typeface="Segoe UI" panose="020B0502040204020203" pitchFamily="34" charset="0"/>
            </a:endParaRPr>
          </a:p>
        </p:txBody>
      </p:sp>
      <p:cxnSp>
        <p:nvCxnSpPr>
          <p:cNvPr id="7" name="Straight Connector 6">
            <a:extLst>
              <a:ext uri="{FF2B5EF4-FFF2-40B4-BE49-F238E27FC236}">
                <a16:creationId xmlns:a16="http://schemas.microsoft.com/office/drawing/2014/main" id="{914CD7FD-4C81-E457-3CF0-EAB469E9C65E}"/>
              </a:ext>
              <a:ext uri="{C183D7F6-B498-43B3-948B-1728B52AA6E4}">
                <adec:decorative xmlns:adec="http://schemas.microsoft.com/office/drawing/2017/decorative" val="1"/>
              </a:ext>
            </a:extLst>
          </p:cNvPr>
          <p:cNvCxnSpPr>
            <a:cxnSpLocks/>
          </p:cNvCxnSpPr>
          <p:nvPr/>
        </p:nvCxnSpPr>
        <p:spPr>
          <a:xfrm>
            <a:off x="5615468" y="3576711"/>
            <a:ext cx="5480451" cy="0"/>
          </a:xfrm>
          <a:prstGeom prst="line">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 name="Text Placeholder 9">
            <a:extLst>
              <a:ext uri="{FF2B5EF4-FFF2-40B4-BE49-F238E27FC236}">
                <a16:creationId xmlns:a16="http://schemas.microsoft.com/office/drawing/2014/main" id="{D14E01F7-13E5-CE4B-EC34-361E96114AB7}"/>
              </a:ext>
            </a:extLst>
          </p:cNvPr>
          <p:cNvSpPr txBox="1">
            <a:spLocks/>
          </p:cNvSpPr>
          <p:nvPr/>
        </p:nvSpPr>
        <p:spPr>
          <a:xfrm>
            <a:off x="5297714" y="3731921"/>
            <a:ext cx="6329852" cy="2599707"/>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rPr>
              <a:t>Step-by-Step Approach:</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242424"/>
                </a:solidFill>
                <a:effectLst/>
                <a:uLnTx/>
                <a:uFillTx/>
                <a:latin typeface="Segoe UI Semibold" panose="020B0702040204020203" pitchFamily="34" charset="0"/>
                <a:ea typeface="+mn-ea"/>
                <a:cs typeface="Segoe UI Semibold" panose="020B0702040204020203" pitchFamily="34" charset="0"/>
              </a:rPr>
              <a:t>Step 1: "</a:t>
            </a: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Segoe UI" panose="020B0502040204020203" pitchFamily="34" charset="0"/>
              </a:rPr>
              <a:t>Generate an outline for a report on the impact of digital transformation in commercial banking.</a:t>
            </a:r>
            <a:r>
              <a:rPr kumimoji="0" lang="en-GB" sz="2000" b="0" i="0" u="none" strike="noStrike" kern="1200" cap="none" spc="0" normalizeH="0" baseline="0" noProof="0">
                <a:ln>
                  <a:noFill/>
                </a:ln>
                <a:solidFill>
                  <a:srgbClr val="242424"/>
                </a:solidFill>
                <a:effectLst/>
                <a:uLnTx/>
                <a:uFillTx/>
                <a:latin typeface="Segoe UI Semibold" panose="020B0702040204020203" pitchFamily="34" charset="0"/>
                <a:ea typeface="+mn-ea"/>
                <a:cs typeface="Segoe UI Semibold" panose="020B0702040204020203" pitchFamily="34" charset="0"/>
              </a:rPr>
              <a:t>" </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242424"/>
                </a:solidFill>
                <a:effectLst/>
                <a:uLnTx/>
                <a:uFillTx/>
                <a:latin typeface="Segoe UI Semibold" panose="020B0702040204020203" pitchFamily="34" charset="0"/>
                <a:ea typeface="+mn-ea"/>
                <a:cs typeface="Segoe UI Semibold" panose="020B0702040204020203" pitchFamily="34" charset="0"/>
              </a:rPr>
              <a:t>Step 2: </a:t>
            </a: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Segoe UI" panose="020B0502040204020203" pitchFamily="34" charset="0"/>
              </a:rPr>
              <a:t>"Expand the section on key trends in digital transformation within the commercial banking sector." </a:t>
            </a:r>
            <a:r>
              <a:rPr kumimoji="0" lang="en-GB" sz="2000" b="0" i="0" u="none" strike="noStrike" kern="1200" cap="none" spc="0" normalizeH="0" baseline="0" noProof="0">
                <a:ln>
                  <a:noFill/>
                </a:ln>
                <a:solidFill>
                  <a:srgbClr val="242424"/>
                </a:solidFill>
                <a:effectLst/>
                <a:uLnTx/>
                <a:uFillTx/>
                <a:latin typeface="Segoe UI Semibold" panose="020B0702040204020203" pitchFamily="34" charset="0"/>
                <a:ea typeface="+mn-ea"/>
                <a:cs typeface="Segoe UI Semibold" panose="020B0702040204020203" pitchFamily="34" charset="0"/>
              </a:rPr>
              <a:t>Step 3: "</a:t>
            </a: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Segoe UI" panose="020B0502040204020203" pitchFamily="34" charset="0"/>
              </a:rPr>
              <a:t>Provide statistics and case studies for each key trend."</a:t>
            </a:r>
            <a:endParaRPr kumimoji="0" lang="en-GB" sz="20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grpSp>
        <p:nvGrpSpPr>
          <p:cNvPr id="2" name="Group 1">
            <a:extLst>
              <a:ext uri="{FF2B5EF4-FFF2-40B4-BE49-F238E27FC236}">
                <a16:creationId xmlns:a16="http://schemas.microsoft.com/office/drawing/2014/main" id="{374FE447-E752-1938-7C62-4AF4C6DF2994}"/>
              </a:ext>
              <a:ext uri="{C183D7F6-B498-43B3-948B-1728B52AA6E4}">
                <adec:decorative xmlns:adec="http://schemas.microsoft.com/office/drawing/2017/decorative" val="1"/>
              </a:ext>
            </a:extLst>
          </p:cNvPr>
          <p:cNvGrpSpPr/>
          <p:nvPr/>
        </p:nvGrpSpPr>
        <p:grpSpPr>
          <a:xfrm>
            <a:off x="7471272" y="238886"/>
            <a:ext cx="1768847" cy="1768847"/>
            <a:chOff x="7472140" y="591214"/>
            <a:chExt cx="1768847" cy="1768847"/>
          </a:xfrm>
        </p:grpSpPr>
        <p:sp>
          <p:nvSpPr>
            <p:cNvPr id="4" name="Rectangle: Rounded Corners 9">
              <a:extLst>
                <a:ext uri="{FF2B5EF4-FFF2-40B4-BE49-F238E27FC236}">
                  <a16:creationId xmlns:a16="http://schemas.microsoft.com/office/drawing/2014/main" id="{341CCC16-934B-92E8-CE57-DD5125CF9993}"/>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5" name="Picture 4" descr="A rainbow colored logo on a black background&#10;&#10;Description automatically generated">
              <a:extLst>
                <a:ext uri="{FF2B5EF4-FFF2-40B4-BE49-F238E27FC236}">
                  <a16:creationId xmlns:a16="http://schemas.microsoft.com/office/drawing/2014/main" id="{F694615A-3DA7-B221-EEE4-E485613C20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26" name="Rectangle: Rounded Corners 6">
            <a:extLst>
              <a:ext uri="{FF2B5EF4-FFF2-40B4-BE49-F238E27FC236}">
                <a16:creationId xmlns:a16="http://schemas.microsoft.com/office/drawing/2014/main" id="{0B6E0EE2-7014-ACDE-2356-2EFEA54F3980}"/>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a:ea typeface="Segoe UI" panose="020B0502040204020203" pitchFamily="34" charset="0"/>
                <a:cs typeface="Segoe UI"/>
              </a:rPr>
              <a:t>2</a:t>
            </a:r>
            <a:endPar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928356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B26E34C3-D75B-0FF7-908E-58C9559544BB}"/>
              </a:ext>
              <a:ext uri="{C183D7F6-B498-43B3-948B-1728B52AA6E4}">
                <adec:decorative xmlns:adec="http://schemas.microsoft.com/office/drawing/2017/decorative" val="1"/>
              </a:ext>
            </a:extLst>
          </p:cNvPr>
          <p:cNvSpPr/>
          <p:nvPr/>
        </p:nvSpPr>
        <p:spPr bwMode="auto">
          <a:xfrm>
            <a:off x="4988012" y="1478711"/>
            <a:ext cx="6735369" cy="4948160"/>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Aptos" panose="02110004020202020204"/>
              <a:ea typeface="Segoe UI" pitchFamily="34" charset="0"/>
              <a:cs typeface="Segoe UI" pitchFamily="34" charset="0"/>
            </a:endParaRPr>
          </a:p>
        </p:txBody>
      </p:sp>
      <p:sp>
        <p:nvSpPr>
          <p:cNvPr id="19" name="Title 3">
            <a:extLst>
              <a:ext uri="{FF2B5EF4-FFF2-40B4-BE49-F238E27FC236}">
                <a16:creationId xmlns:a16="http://schemas.microsoft.com/office/drawing/2014/main" id="{143B434E-9256-3163-11FF-6841598899CA}"/>
              </a:ext>
            </a:extLst>
          </p:cNvPr>
          <p:cNvSpPr txBox="1">
            <a:spLocks noGrp="1"/>
          </p:cNvSpPr>
          <p:nvPr>
            <p:ph type="title" idx="4294967295"/>
          </p:nvPr>
        </p:nvSpPr>
        <p:spPr>
          <a:xfrm>
            <a:off x="633002" y="2978150"/>
            <a:ext cx="2867435" cy="98488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3200">
                <a:solidFill>
                  <a:srgbClr val="7030A0"/>
                </a:solidFill>
                <a:latin typeface="Segoe UI Semibold"/>
                <a:cs typeface="Segoe UI Semibold"/>
              </a:rPr>
              <a:t>Persona</a:t>
            </a:r>
            <a:r>
              <a:rPr kumimoji="0" lang="en-US" sz="3200" b="0" i="0" u="none" strike="noStrike" kern="1200" cap="none" spc="-50" normalizeH="0" baseline="0" noProof="0">
                <a:ln w="3175">
                  <a:noFill/>
                </a:ln>
                <a:solidFill>
                  <a:schemeClr val="accent5"/>
                </a:solidFill>
                <a:effectLst/>
                <a:uLnTx/>
                <a:uFillTx/>
                <a:latin typeface="Segoe UI Semibold"/>
                <a:ea typeface="+mn-ea"/>
                <a:cs typeface="Segoe UI Semibold"/>
              </a:rPr>
              <a:t> </a:t>
            </a:r>
            <a:r>
              <a:rPr kumimoji="0" lang="en-US" sz="3200" b="0" i="0" u="none" strike="noStrike" kern="1200" cap="none" spc="-50" normalizeH="0" baseline="0" noProof="0">
                <a:ln w="3175">
                  <a:noFill/>
                </a:ln>
                <a:solidFill>
                  <a:srgbClr val="000000"/>
                </a:solidFill>
                <a:effectLst/>
                <a:uLnTx/>
                <a:uFillTx/>
                <a:latin typeface="Segoe UI Semibold"/>
                <a:ea typeface="+mn-ea"/>
                <a:cs typeface="Segoe UI Semibold"/>
              </a:rPr>
              <a:t>based prompting</a:t>
            </a:r>
            <a:endParaRPr kumimoji="0" lang="en-US" sz="2800" b="0" i="0" u="none" strike="noStrike" kern="1200" cap="none" spc="-50" normalizeH="0" baseline="0" noProof="0">
              <a:ln w="3175">
                <a:noFill/>
              </a:ln>
              <a:solidFill>
                <a:srgbClr val="7030A0"/>
              </a:solidFill>
              <a:effectLst/>
              <a:uLnTx/>
              <a:uFillTx/>
              <a:latin typeface="+mj-lt"/>
              <a:ea typeface="+mn-ea"/>
              <a:cs typeface="Segoe UI" pitchFamily="34" charset="0"/>
            </a:endParaRPr>
          </a:p>
        </p:txBody>
      </p:sp>
      <p:sp>
        <p:nvSpPr>
          <p:cNvPr id="2" name="Text Placeholder 9">
            <a:extLst>
              <a:ext uri="{FF2B5EF4-FFF2-40B4-BE49-F238E27FC236}">
                <a16:creationId xmlns:a16="http://schemas.microsoft.com/office/drawing/2014/main" id="{5E66BBA3-1EB2-0967-2F38-1EA25A981159}"/>
              </a:ext>
            </a:extLst>
          </p:cNvPr>
          <p:cNvSpPr txBox="1">
            <a:spLocks/>
          </p:cNvSpPr>
          <p:nvPr/>
        </p:nvSpPr>
        <p:spPr>
          <a:xfrm>
            <a:off x="5519408" y="2863131"/>
            <a:ext cx="5672576" cy="2866868"/>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rPr>
              <a:t>This approach offers specialised guidance, providing solutions tailored to each persona's unique characteristics.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Segoe UI"/>
                <a:cs typeface="Segoe UI Semibold" panose="020B0702040204020203" pitchFamily="34" charset="0"/>
              </a:rPr>
              <a:t>It results in more satisfying interactions, with responses aligned to users' expectations and needs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1" i="0" u="none" strike="noStrike" kern="1200" cap="none" spc="0" normalizeH="0" baseline="0" noProof="0">
              <a:ln>
                <a:noFill/>
              </a:ln>
              <a:solidFill>
                <a:srgbClr val="161616"/>
              </a:solidFill>
              <a:effectLst/>
              <a:uLnTx/>
              <a:uFillTx/>
              <a:latin typeface="Segoe UI Semibold" panose="020B0702040204020203" pitchFamily="34" charset="0"/>
              <a:ea typeface="+mn-ea"/>
              <a:cs typeface="Segoe UI Semibold" panose="020B0702040204020203" pitchFamily="34" charset="0"/>
            </a:endParaRPr>
          </a:p>
        </p:txBody>
      </p:sp>
      <p:grpSp>
        <p:nvGrpSpPr>
          <p:cNvPr id="6" name="Group 5">
            <a:extLst>
              <a:ext uri="{FF2B5EF4-FFF2-40B4-BE49-F238E27FC236}">
                <a16:creationId xmlns:a16="http://schemas.microsoft.com/office/drawing/2014/main" id="{BA0FDB68-B3B7-3198-19EE-6D9F2CDA46FD}"/>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7" name="Rectangle: Rounded Corners 9">
              <a:extLst>
                <a:ext uri="{FF2B5EF4-FFF2-40B4-BE49-F238E27FC236}">
                  <a16:creationId xmlns:a16="http://schemas.microsoft.com/office/drawing/2014/main" id="{EC9A3BE2-6EF0-3648-1A2D-103299FF6DA1}"/>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9" name="Picture 8" descr="A rainbow colored logo on a black background&#10;&#10;Description automatically generated">
              <a:extLst>
                <a:ext uri="{FF2B5EF4-FFF2-40B4-BE49-F238E27FC236}">
                  <a16:creationId xmlns:a16="http://schemas.microsoft.com/office/drawing/2014/main" id="{80D95B2B-1C07-4D48-A3FA-98032054B1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17" name="Rectangle: Rounded Corners 6">
            <a:extLst>
              <a:ext uri="{FF2B5EF4-FFF2-40B4-BE49-F238E27FC236}">
                <a16:creationId xmlns:a16="http://schemas.microsoft.com/office/drawing/2014/main" id="{ACB3A82A-A530-6703-0C3D-D768010A461C}"/>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rPr>
              <a:t>3</a:t>
            </a:r>
          </a:p>
        </p:txBody>
      </p:sp>
    </p:spTree>
    <p:extLst>
      <p:ext uri="{BB962C8B-B14F-4D97-AF65-F5344CB8AC3E}">
        <p14:creationId xmlns:p14="http://schemas.microsoft.com/office/powerpoint/2010/main" val="2409725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D742F3DC-4D18-9D8A-28BD-1F7C22C44747}"/>
              </a:ext>
              <a:ext uri="{C183D7F6-B498-43B3-948B-1728B52AA6E4}">
                <adec:decorative xmlns:adec="http://schemas.microsoft.com/office/drawing/2017/decorative" val="1"/>
              </a:ext>
            </a:extLst>
          </p:cNvPr>
          <p:cNvSpPr/>
          <p:nvPr/>
        </p:nvSpPr>
        <p:spPr bwMode="auto">
          <a:xfrm>
            <a:off x="4988012" y="1478711"/>
            <a:ext cx="6735369" cy="4506421"/>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Instead of guessing, ask Copilot what information you need to provide for success.</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Example: </a:t>
            </a: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mn-cs"/>
              </a:rPr>
              <a:t>"Copilot, what specific details or context do you need from me to create an effective strategy for improving customer satisfaction in our banking services?"</a:t>
            </a: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p:txBody>
      </p:sp>
      <p:grpSp>
        <p:nvGrpSpPr>
          <p:cNvPr id="2" name="Group 1">
            <a:extLst>
              <a:ext uri="{FF2B5EF4-FFF2-40B4-BE49-F238E27FC236}">
                <a16:creationId xmlns:a16="http://schemas.microsoft.com/office/drawing/2014/main" id="{E8FDB34D-32D6-6C4B-16FC-966DCBF5D7EC}"/>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4" name="Rectangle: Rounded Corners 9">
              <a:extLst>
                <a:ext uri="{FF2B5EF4-FFF2-40B4-BE49-F238E27FC236}">
                  <a16:creationId xmlns:a16="http://schemas.microsoft.com/office/drawing/2014/main" id="{E3A1303E-02C7-63E1-D62B-39843FC87D62}"/>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5" name="Picture 4" descr="A rainbow colored logo on a black background&#10;&#10;Description automatically generated">
              <a:extLst>
                <a:ext uri="{FF2B5EF4-FFF2-40B4-BE49-F238E27FC236}">
                  <a16:creationId xmlns:a16="http://schemas.microsoft.com/office/drawing/2014/main" id="{2A88E5C2-7458-512A-4361-1A76552D5C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13" name="Rectangle: Rounded Corners 6">
            <a:extLst>
              <a:ext uri="{FF2B5EF4-FFF2-40B4-BE49-F238E27FC236}">
                <a16:creationId xmlns:a16="http://schemas.microsoft.com/office/drawing/2014/main" id="{BA82BA7A-0595-E0F3-79C2-52672791EF44}"/>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rPr>
              <a:t>4</a:t>
            </a:r>
          </a:p>
        </p:txBody>
      </p:sp>
      <p:sp>
        <p:nvSpPr>
          <p:cNvPr id="15" name="Title 3">
            <a:extLst>
              <a:ext uri="{FF2B5EF4-FFF2-40B4-BE49-F238E27FC236}">
                <a16:creationId xmlns:a16="http://schemas.microsoft.com/office/drawing/2014/main" id="{237F12AF-C61A-A105-C9FF-A75E430CABCE}"/>
              </a:ext>
            </a:extLst>
          </p:cNvPr>
          <p:cNvSpPr txBox="1">
            <a:spLocks noGrp="1"/>
          </p:cNvSpPr>
          <p:nvPr>
            <p:ph type="title" idx="4294967295"/>
          </p:nvPr>
        </p:nvSpPr>
        <p:spPr>
          <a:xfrm>
            <a:off x="564433" y="2993733"/>
            <a:ext cx="3250329" cy="147732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3200">
                <a:solidFill>
                  <a:srgbClr val="7030A0"/>
                </a:solidFill>
                <a:latin typeface="Segoe UI Semibold"/>
                <a:cs typeface="Segoe UI Semibold"/>
              </a:rPr>
              <a:t>Ask Copilot </a:t>
            </a:r>
            <a:r>
              <a:rPr kumimoji="0" lang="en-US" sz="3200" b="0" i="0" u="none" strike="noStrike" kern="1200" cap="none" spc="-50" normalizeH="0" baseline="0" noProof="0">
                <a:ln w="3175">
                  <a:noFill/>
                </a:ln>
                <a:solidFill>
                  <a:srgbClr val="000000"/>
                </a:solidFill>
                <a:effectLst/>
                <a:uLnTx/>
                <a:uFillTx/>
                <a:latin typeface="Segoe UI Semibold"/>
                <a:ea typeface="+mn-ea"/>
                <a:cs typeface="Segoe UI Semibold"/>
              </a:rPr>
              <a:t>what they needs from you</a:t>
            </a:r>
            <a:endParaRPr kumimoji="0" lang="en-US" sz="3200" b="0" i="0" u="none" strike="noStrike" kern="1200" cap="none" spc="-50" normalizeH="0" baseline="0" noProof="0">
              <a:ln w="3175">
                <a:noFill/>
              </a:ln>
              <a:solidFill>
                <a:srgbClr val="7030A0"/>
              </a:solidFill>
              <a:effectLst/>
              <a:uLnTx/>
              <a:uFillTx/>
              <a:latin typeface="Segoe UI Semibold"/>
              <a:ea typeface="+mn-ea"/>
              <a:cs typeface="Segoe UI Semibold"/>
            </a:endParaRPr>
          </a:p>
        </p:txBody>
      </p:sp>
    </p:spTree>
    <p:extLst>
      <p:ext uri="{BB962C8B-B14F-4D97-AF65-F5344CB8AC3E}">
        <p14:creationId xmlns:p14="http://schemas.microsoft.com/office/powerpoint/2010/main" val="2411123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7B8527-8E5F-0FE2-F4A3-AFD188B53160}"/>
              </a:ext>
            </a:extLst>
          </p:cNvPr>
          <p:cNvSpPr txBox="1">
            <a:spLocks noGrp="1"/>
          </p:cNvSpPr>
          <p:nvPr>
            <p:ph type="title" idx="4294967295"/>
          </p:nvPr>
        </p:nvSpPr>
        <p:spPr>
          <a:xfrm>
            <a:off x="798595" y="685800"/>
            <a:ext cx="10886909"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21000">
                      <a:srgbClr val="0078D4"/>
                    </a:gs>
                    <a:gs pos="100000">
                      <a:srgbClr val="C03BC4"/>
                    </a:gs>
                  </a:gsLst>
                  <a:lin ang="2400000" scaled="0"/>
                </a:gradFill>
                <a:effectLst/>
                <a:uLnTx/>
                <a:uFillTx/>
                <a:latin typeface="Segoe UI Semibold"/>
                <a:ea typeface="+mn-ea"/>
                <a:cs typeface="+mn-cs"/>
              </a:rPr>
              <a:t>The biggest </a:t>
            </a:r>
            <a:r>
              <a:rPr lang="en-US" sz="3600" spc="0">
                <a:ln>
                  <a:noFill/>
                </a:ln>
                <a:gradFill>
                  <a:gsLst>
                    <a:gs pos="21000">
                      <a:srgbClr val="0078D4"/>
                    </a:gs>
                    <a:gs pos="100000">
                      <a:srgbClr val="C03BC4"/>
                    </a:gs>
                  </a:gsLst>
                  <a:lin ang="2400000" scaled="0"/>
                </a:gradFill>
                <a:latin typeface="Segoe UI Semibold"/>
                <a:cs typeface="+mn-cs"/>
              </a:rPr>
              <a:t>l</a:t>
            </a:r>
            <a:r>
              <a:rPr kumimoji="0" lang="en-US" sz="3600" b="0" i="0" u="none" strike="noStrike" kern="1200" cap="none" spc="0" normalizeH="0" baseline="0" noProof="0">
                <a:ln>
                  <a:noFill/>
                </a:ln>
                <a:gradFill>
                  <a:gsLst>
                    <a:gs pos="21000">
                      <a:srgbClr val="0078D4"/>
                    </a:gs>
                    <a:gs pos="100000">
                      <a:srgbClr val="C03BC4"/>
                    </a:gs>
                  </a:gsLst>
                  <a:lin ang="2400000" scaled="0"/>
                </a:gradFill>
                <a:effectLst/>
                <a:uLnTx/>
                <a:uFillTx/>
                <a:latin typeface="Segoe UI Semibold"/>
                <a:ea typeface="+mn-ea"/>
                <a:cs typeface="+mn-cs"/>
              </a:rPr>
              <a:t>imitation is you</a:t>
            </a:r>
          </a:p>
        </p:txBody>
      </p:sp>
      <p:sp>
        <p:nvSpPr>
          <p:cNvPr id="4" name="TextBox 3">
            <a:extLst>
              <a:ext uri="{FF2B5EF4-FFF2-40B4-BE49-F238E27FC236}">
                <a16:creationId xmlns:a16="http://schemas.microsoft.com/office/drawing/2014/main" id="{2B3D4878-4BB2-5260-3BF4-66EBD64744CE}"/>
              </a:ext>
            </a:extLst>
          </p:cNvPr>
          <p:cNvSpPr txBox="1"/>
          <p:nvPr/>
        </p:nvSpPr>
        <p:spPr>
          <a:xfrm>
            <a:off x="2286204" y="1827457"/>
            <a:ext cx="2162779" cy="461665"/>
          </a:xfrm>
          <a:prstGeom prst="rect">
            <a:avLst/>
          </a:prstGeom>
          <a:noFill/>
          <a:ln w="3175">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000000"/>
                </a:solidFill>
                <a:effectLst/>
                <a:uLnTx/>
                <a:uFillTx/>
                <a:latin typeface="Segoe UI Semibold"/>
                <a:ea typeface="+mn-ea"/>
                <a:cs typeface="Arial" panose="020B0604020202020204" pitchFamily="34" charset="0"/>
              </a:rPr>
              <a:t>Imagination</a:t>
            </a:r>
          </a:p>
        </p:txBody>
      </p:sp>
      <p:sp>
        <p:nvSpPr>
          <p:cNvPr id="5" name="TextBox 4">
            <a:extLst>
              <a:ext uri="{FF2B5EF4-FFF2-40B4-BE49-F238E27FC236}">
                <a16:creationId xmlns:a16="http://schemas.microsoft.com/office/drawing/2014/main" id="{E78CD9D6-7E4F-3799-95FF-C57CE123F896}"/>
              </a:ext>
            </a:extLst>
          </p:cNvPr>
          <p:cNvSpPr txBox="1"/>
          <p:nvPr/>
        </p:nvSpPr>
        <p:spPr>
          <a:xfrm>
            <a:off x="6818236" y="1827457"/>
            <a:ext cx="3967240" cy="461665"/>
          </a:xfrm>
          <a:prstGeom prst="rect">
            <a:avLst/>
          </a:prstGeom>
          <a:noFill/>
          <a:ln w="3175">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000000"/>
                </a:solidFill>
                <a:effectLst/>
                <a:uLnTx/>
                <a:uFillTx/>
                <a:latin typeface="Segoe UI Semibold"/>
                <a:ea typeface="+mn-ea"/>
                <a:cs typeface="Arial" panose="020B0604020202020204" pitchFamily="34" charset="0"/>
              </a:rPr>
              <a:t>Prompt Engineering Skills</a:t>
            </a:r>
          </a:p>
        </p:txBody>
      </p:sp>
      <p:pic>
        <p:nvPicPr>
          <p:cNvPr id="6" name="Graphic 5" descr="Man outline">
            <a:extLst>
              <a:ext uri="{FF2B5EF4-FFF2-40B4-BE49-F238E27FC236}">
                <a16:creationId xmlns:a16="http://schemas.microsoft.com/office/drawing/2014/main" id="{BA4BC1F6-2CDD-FD3C-3B42-49D09B879CEB}"/>
              </a:ext>
            </a:extLst>
          </p:cNvPr>
          <p:cNvPicPr>
            <a:picLocks noChangeAspect="1"/>
          </p:cNvPicPr>
          <p:nvPr/>
        </p:nvPicPr>
        <p:blipFill rotWithShape="1">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b="56056"/>
          <a:stretch/>
        </p:blipFill>
        <p:spPr>
          <a:xfrm>
            <a:off x="3860396" y="4633851"/>
            <a:ext cx="4471208" cy="2058896"/>
          </a:xfrm>
          <a:prstGeom prst="rect">
            <a:avLst/>
          </a:prstGeom>
        </p:spPr>
      </p:pic>
      <p:sp>
        <p:nvSpPr>
          <p:cNvPr id="7" name="Thought Bubble: Cloud 38">
            <a:extLst>
              <a:ext uri="{FF2B5EF4-FFF2-40B4-BE49-F238E27FC236}">
                <a16:creationId xmlns:a16="http://schemas.microsoft.com/office/drawing/2014/main" id="{89E53DEF-530D-5F4F-D4E2-5BF9F3F7CADE}"/>
              </a:ext>
            </a:extLst>
          </p:cNvPr>
          <p:cNvSpPr/>
          <p:nvPr/>
        </p:nvSpPr>
        <p:spPr>
          <a:xfrm>
            <a:off x="7217180" y="2854885"/>
            <a:ext cx="3097427" cy="1713994"/>
          </a:xfrm>
          <a:prstGeom prst="cloudCallout">
            <a:avLst>
              <a:gd name="adj1" fmla="val -68712"/>
              <a:gd name="adj2" fmla="val 82384"/>
            </a:avLst>
          </a:prstGeom>
          <a:solidFill>
            <a:schemeClr val="bg1"/>
          </a:solidFill>
          <a:ln w="22225" cap="flat" cmpd="sng" algn="ctr">
            <a:solidFill>
              <a:schemeClr val="accent2"/>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a:ln>
                  <a:noFill/>
                </a:ln>
                <a:solidFill>
                  <a:srgbClr val="000000"/>
                </a:solidFill>
                <a:effectLst/>
                <a:uLnTx/>
                <a:uFillTx/>
                <a:latin typeface="Segoe UI Semibold"/>
                <a:ea typeface="+mn-ea"/>
                <a:cs typeface="+mn-cs"/>
              </a:rPr>
              <a:t>How do I </a:t>
            </a:r>
            <a:br>
              <a:rPr kumimoji="0" lang="en-GB" sz="2400" b="0" i="0" u="none" strike="noStrike" kern="0" cap="none" spc="0" normalizeH="0" baseline="0" noProof="0">
                <a:ln>
                  <a:noFill/>
                </a:ln>
                <a:solidFill>
                  <a:srgbClr val="000000"/>
                </a:solidFill>
                <a:effectLst/>
                <a:uLnTx/>
                <a:uFillTx/>
                <a:latin typeface="Segoe UI Semibold"/>
                <a:ea typeface="+mn-ea"/>
                <a:cs typeface="+mn-cs"/>
              </a:rPr>
            </a:br>
            <a:r>
              <a:rPr kumimoji="0" lang="en-GB" sz="2400" b="0" i="0" u="none" strike="noStrike" kern="0" cap="none" spc="0" normalizeH="0" baseline="0" noProof="0">
                <a:ln>
                  <a:noFill/>
                </a:ln>
                <a:solidFill>
                  <a:srgbClr val="000000"/>
                </a:solidFill>
                <a:effectLst/>
                <a:uLnTx/>
                <a:uFillTx/>
                <a:latin typeface="Segoe UI Semibold"/>
                <a:ea typeface="+mn-ea"/>
                <a:cs typeface="+mn-cs"/>
              </a:rPr>
              <a:t>do it?</a:t>
            </a:r>
          </a:p>
        </p:txBody>
      </p:sp>
      <p:sp>
        <p:nvSpPr>
          <p:cNvPr id="8" name="Thought Bubble: Cloud 39">
            <a:extLst>
              <a:ext uri="{FF2B5EF4-FFF2-40B4-BE49-F238E27FC236}">
                <a16:creationId xmlns:a16="http://schemas.microsoft.com/office/drawing/2014/main" id="{1130E5B1-BEA8-4671-BD6F-5694ACCCC4B4}"/>
              </a:ext>
            </a:extLst>
          </p:cNvPr>
          <p:cNvSpPr/>
          <p:nvPr/>
        </p:nvSpPr>
        <p:spPr>
          <a:xfrm>
            <a:off x="1818879" y="2624200"/>
            <a:ext cx="3097427" cy="1713994"/>
          </a:xfrm>
          <a:prstGeom prst="cloudCallout">
            <a:avLst>
              <a:gd name="adj1" fmla="val 69256"/>
              <a:gd name="adj2" fmla="val 87145"/>
            </a:avLst>
          </a:prstGeom>
          <a:solidFill>
            <a:schemeClr val="bg1"/>
          </a:solidFill>
          <a:ln w="28575" cap="flat" cmpd="sng" algn="ctr">
            <a:solidFill>
              <a:schemeClr val="accent2"/>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000000"/>
                </a:solidFill>
                <a:effectLst/>
                <a:uLnTx/>
                <a:uFillTx/>
                <a:latin typeface="Segoe UI Semibold"/>
                <a:ea typeface="+mn-ea"/>
                <a:cs typeface="+mn-cs"/>
              </a:rPr>
              <a:t>What can </a:t>
            </a:r>
            <a:br>
              <a:rPr kumimoji="0" lang="en-GB" sz="2400" b="0" i="0" u="none" strike="noStrike" kern="0" cap="none" spc="0" normalizeH="0" baseline="0" noProof="0" dirty="0">
                <a:ln>
                  <a:noFill/>
                </a:ln>
                <a:solidFill>
                  <a:srgbClr val="000000"/>
                </a:solidFill>
                <a:effectLst/>
                <a:uLnTx/>
                <a:uFillTx/>
                <a:latin typeface="Segoe UI Semibold"/>
                <a:ea typeface="+mn-ea"/>
                <a:cs typeface="+mn-cs"/>
              </a:rPr>
            </a:br>
            <a:r>
              <a:rPr kumimoji="0" lang="en-GB" sz="2400" b="0" i="0" u="none" strike="noStrike" kern="0" cap="none" spc="0" normalizeH="0" baseline="0" noProof="0" dirty="0">
                <a:ln>
                  <a:noFill/>
                </a:ln>
                <a:solidFill>
                  <a:srgbClr val="000000"/>
                </a:solidFill>
                <a:effectLst/>
                <a:uLnTx/>
                <a:uFillTx/>
                <a:latin typeface="Segoe UI Semibold"/>
                <a:ea typeface="+mn-ea"/>
                <a:cs typeface="+mn-cs"/>
              </a:rPr>
              <a:t>I do?</a:t>
            </a:r>
          </a:p>
        </p:txBody>
      </p:sp>
    </p:spTree>
    <p:extLst>
      <p:ext uri="{BB962C8B-B14F-4D97-AF65-F5344CB8AC3E}">
        <p14:creationId xmlns:p14="http://schemas.microsoft.com/office/powerpoint/2010/main" val="1813135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3B86C-B0A2-3062-8615-AFF87241FF7D}"/>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D8F926B-5DA4-F6A3-EE2B-B46A8F7D39E9}"/>
              </a:ext>
              <a:ext uri="{C183D7F6-B498-43B3-948B-1728B52AA6E4}">
                <adec:decorative xmlns:adec="http://schemas.microsoft.com/office/drawing/2017/decorative" val="1"/>
              </a:ext>
            </a:extLst>
          </p:cNvPr>
          <p:cNvSpPr/>
          <p:nvPr/>
        </p:nvSpPr>
        <p:spPr bwMode="auto">
          <a:xfrm>
            <a:off x="4988012" y="1478711"/>
            <a:ext cx="6735369" cy="4506421"/>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mn-cs"/>
              </a:rPr>
              <a:t>Don't limit Copilot to specific tasks. Consider entire processes like Risk Management, Stakeholder Communication or improving the overall customer experience at your bank.</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mn-cs"/>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242424"/>
                </a:solidFill>
                <a:effectLst/>
                <a:uLnTx/>
                <a:uFillTx/>
                <a:latin typeface="Segoe UI" panose="020B0502040204020203" pitchFamily="34" charset="0"/>
                <a:ea typeface="+mn-ea"/>
                <a:cs typeface="+mn-cs"/>
              </a:rPr>
              <a:t>Break them into individual tasks to see where Copilot can transform the whole process for greater impact.</a:t>
            </a:r>
            <a:endPar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endParaRPr>
          </a:p>
        </p:txBody>
      </p:sp>
      <p:grpSp>
        <p:nvGrpSpPr>
          <p:cNvPr id="2" name="Group 1">
            <a:extLst>
              <a:ext uri="{FF2B5EF4-FFF2-40B4-BE49-F238E27FC236}">
                <a16:creationId xmlns:a16="http://schemas.microsoft.com/office/drawing/2014/main" id="{78E44BDE-0D5A-6DD8-01C7-FBF199715622}"/>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4" name="Rectangle: Rounded Corners 9">
              <a:extLst>
                <a:ext uri="{FF2B5EF4-FFF2-40B4-BE49-F238E27FC236}">
                  <a16:creationId xmlns:a16="http://schemas.microsoft.com/office/drawing/2014/main" id="{E643499C-D068-9C93-54CA-3EACC453FB71}"/>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5" name="Picture 4" descr="A rainbow colored logo on a black background&#10;&#10;Description automatically generated">
              <a:extLst>
                <a:ext uri="{FF2B5EF4-FFF2-40B4-BE49-F238E27FC236}">
                  <a16:creationId xmlns:a16="http://schemas.microsoft.com/office/drawing/2014/main" id="{58A001CF-A80A-C550-4D14-37D0C78430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13" name="Rectangle: Rounded Corners 6">
            <a:extLst>
              <a:ext uri="{FF2B5EF4-FFF2-40B4-BE49-F238E27FC236}">
                <a16:creationId xmlns:a16="http://schemas.microsoft.com/office/drawing/2014/main" id="{5700E940-D153-4694-0006-7BDA33A22EBF}"/>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rPr>
              <a:t>5</a:t>
            </a:r>
          </a:p>
        </p:txBody>
      </p:sp>
      <p:sp>
        <p:nvSpPr>
          <p:cNvPr id="15" name="Title 3">
            <a:extLst>
              <a:ext uri="{FF2B5EF4-FFF2-40B4-BE49-F238E27FC236}">
                <a16:creationId xmlns:a16="http://schemas.microsoft.com/office/drawing/2014/main" id="{4AF0E847-D364-0E55-EAF2-4DBE6CEA3810}"/>
              </a:ext>
            </a:extLst>
          </p:cNvPr>
          <p:cNvSpPr txBox="1">
            <a:spLocks noGrp="1"/>
          </p:cNvSpPr>
          <p:nvPr>
            <p:ph type="title" idx="4294967295"/>
          </p:nvPr>
        </p:nvSpPr>
        <p:spPr>
          <a:xfrm>
            <a:off x="564434" y="3135313"/>
            <a:ext cx="3054350" cy="14763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chemeClr val="tx1"/>
                </a:solidFill>
                <a:effectLst/>
                <a:uLnTx/>
                <a:uFillTx/>
                <a:latin typeface="Segoe UI Semibold"/>
                <a:ea typeface="+mn-ea"/>
                <a:cs typeface="Segoe UI Semibold"/>
              </a:rPr>
              <a:t>Take a</a:t>
            </a:r>
            <a:r>
              <a:rPr kumimoji="0" lang="en-US" sz="3200" b="0" i="0" u="none" strike="noStrike" kern="1200" cap="none" spc="-50" normalizeH="0" baseline="0" noProof="0">
                <a:ln w="3175">
                  <a:noFill/>
                </a:ln>
                <a:solidFill>
                  <a:schemeClr val="accent5"/>
                </a:solidFill>
                <a:effectLst/>
                <a:uLnTx/>
                <a:uFillTx/>
                <a:latin typeface="Segoe UI Semibold"/>
                <a:ea typeface="+mn-ea"/>
                <a:cs typeface="Segoe UI Semibold"/>
              </a:rPr>
              <a:t> </a:t>
            </a:r>
            <a:r>
              <a:rPr lang="en-US" sz="3200">
                <a:solidFill>
                  <a:srgbClr val="7030A0"/>
                </a:solidFill>
                <a:latin typeface="Segoe UI Semibold"/>
                <a:cs typeface="Segoe UI Semibold"/>
              </a:rPr>
              <a:t>Holistic Approach </a:t>
            </a:r>
            <a:r>
              <a:rPr kumimoji="0" lang="en-US" sz="3200" b="0" i="0" u="none" strike="noStrike" kern="1200" cap="none" spc="-50" normalizeH="0" baseline="0" noProof="0">
                <a:ln w="3175">
                  <a:noFill/>
                </a:ln>
                <a:solidFill>
                  <a:schemeClr val="tx1"/>
                </a:solidFill>
                <a:effectLst/>
                <a:uLnTx/>
                <a:uFillTx/>
                <a:latin typeface="Segoe UI Semibold"/>
                <a:ea typeface="+mn-ea"/>
                <a:cs typeface="Segoe UI Semibold"/>
              </a:rPr>
              <a:t>with Copilot</a:t>
            </a:r>
          </a:p>
        </p:txBody>
      </p:sp>
    </p:spTree>
    <p:extLst>
      <p:ext uri="{BB962C8B-B14F-4D97-AF65-F5344CB8AC3E}">
        <p14:creationId xmlns:p14="http://schemas.microsoft.com/office/powerpoint/2010/main" val="1780785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F1788D2-1C58-BACB-FFE9-6EB02849BFDD}"/>
              </a:ext>
              <a:ext uri="{C183D7F6-B498-43B3-948B-1728B52AA6E4}">
                <adec:decorative xmlns:adec="http://schemas.microsoft.com/office/drawing/2017/decorative" val="1"/>
              </a:ext>
            </a:extLst>
          </p:cNvPr>
          <p:cNvSpPr/>
          <p:nvPr/>
        </p:nvSpPr>
        <p:spPr bwMode="auto">
          <a:xfrm>
            <a:off x="4988012" y="1478711"/>
            <a:ext cx="6735369" cy="4506421"/>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Sans Display"/>
              <a:ea typeface="Segoe UI" pitchFamily="34" charset="0"/>
              <a:cs typeface="Segoe UI" pitchFamily="34" charset="0"/>
            </a:endParaRPr>
          </a:p>
        </p:txBody>
      </p:sp>
      <p:sp>
        <p:nvSpPr>
          <p:cNvPr id="15" name="Title 3">
            <a:extLst>
              <a:ext uri="{FF2B5EF4-FFF2-40B4-BE49-F238E27FC236}">
                <a16:creationId xmlns:a16="http://schemas.microsoft.com/office/drawing/2014/main" id="{DE95450F-4788-B43E-8DA7-EACBA5AE9E25}"/>
              </a:ext>
            </a:extLst>
          </p:cNvPr>
          <p:cNvSpPr txBox="1">
            <a:spLocks noGrp="1"/>
          </p:cNvSpPr>
          <p:nvPr>
            <p:ph type="title" idx="4294967295"/>
          </p:nvPr>
        </p:nvSpPr>
        <p:spPr>
          <a:xfrm>
            <a:off x="560717" y="2863131"/>
            <a:ext cx="9144000"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a:ea typeface="+mn-ea"/>
                <a:cs typeface="Segoe UI Semibold"/>
              </a:rPr>
              <a:t>Be </a:t>
            </a:r>
            <a:r>
              <a:rPr kumimoji="0" lang="en-US" sz="3600" b="0" i="0" u="none" strike="noStrike" kern="1200" cap="none" spc="-50" normalizeH="0" baseline="0" noProof="0">
                <a:ln w="3175">
                  <a:noFill/>
                </a:ln>
                <a:solidFill>
                  <a:srgbClr val="7030A0"/>
                </a:solidFill>
                <a:effectLst/>
                <a:uLnTx/>
                <a:uFillTx/>
                <a:latin typeface="Segoe UI Semibold"/>
                <a:ea typeface="+mn-ea"/>
                <a:cs typeface="Segoe UI Semibold"/>
              </a:rPr>
              <a:t>curious</a:t>
            </a:r>
            <a:endParaRPr kumimoji="0" lang="en-US" sz="3600" b="0" i="0" u="none" strike="noStrike" kern="1200" cap="none" spc="-50" normalizeH="0" baseline="0" noProof="0">
              <a:ln w="3175">
                <a:noFill/>
              </a:ln>
              <a:solidFill>
                <a:srgbClr val="000000"/>
              </a:solidFill>
              <a:effectLst/>
              <a:uLnTx/>
              <a:uFillTx/>
              <a:latin typeface="Segoe UI Semibold"/>
              <a:ea typeface="+mn-ea"/>
              <a:cs typeface="Segoe UI Semibold"/>
            </a:endParaRPr>
          </a:p>
        </p:txBody>
      </p:sp>
      <p:sp>
        <p:nvSpPr>
          <p:cNvPr id="6" name="Text Placeholder 9">
            <a:extLst>
              <a:ext uri="{FF2B5EF4-FFF2-40B4-BE49-F238E27FC236}">
                <a16:creationId xmlns:a16="http://schemas.microsoft.com/office/drawing/2014/main" id="{C345C0C2-8FFD-56C2-A664-572245581492}"/>
              </a:ext>
            </a:extLst>
          </p:cNvPr>
          <p:cNvSpPr txBox="1">
            <a:spLocks/>
          </p:cNvSpPr>
          <p:nvPr/>
        </p:nvSpPr>
        <p:spPr>
          <a:xfrm>
            <a:off x="5678901" y="2886613"/>
            <a:ext cx="5378857"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61616"/>
                </a:solidFill>
                <a:effectLst/>
                <a:uLnTx/>
                <a:uFillTx/>
                <a:latin typeface="Segoe UI Semibold" panose="020B0702040204020203" pitchFamily="34" charset="0"/>
                <a:ea typeface="+mn-ea"/>
                <a:cs typeface="Segoe UI Semibold" panose="020B0702040204020203" pitchFamily="34" charset="0"/>
              </a:rPr>
              <a:t>Experiment! Explore different prompt structures and approaches.</a:t>
            </a:r>
          </a:p>
        </p:txBody>
      </p:sp>
      <p:cxnSp>
        <p:nvCxnSpPr>
          <p:cNvPr id="7" name="Straight Connector 6">
            <a:extLst>
              <a:ext uri="{FF2B5EF4-FFF2-40B4-BE49-F238E27FC236}">
                <a16:creationId xmlns:a16="http://schemas.microsoft.com/office/drawing/2014/main" id="{9EF0F397-0892-AE92-486B-489FFD2E3CD5}"/>
              </a:ext>
              <a:ext uri="{C183D7F6-B498-43B3-948B-1728B52AA6E4}">
                <adec:decorative xmlns:adec="http://schemas.microsoft.com/office/drawing/2017/decorative" val="1"/>
              </a:ext>
            </a:extLst>
          </p:cNvPr>
          <p:cNvCxnSpPr>
            <a:cxnSpLocks/>
          </p:cNvCxnSpPr>
          <p:nvPr/>
        </p:nvCxnSpPr>
        <p:spPr>
          <a:xfrm>
            <a:off x="5534131" y="3871479"/>
            <a:ext cx="5480451" cy="0"/>
          </a:xfrm>
          <a:prstGeom prst="line">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 name="Text Placeholder 9">
            <a:extLst>
              <a:ext uri="{FF2B5EF4-FFF2-40B4-BE49-F238E27FC236}">
                <a16:creationId xmlns:a16="http://schemas.microsoft.com/office/drawing/2014/main" id="{A679F4CE-1F86-6DDE-7DE1-5D23CDEC2ED8}"/>
              </a:ext>
            </a:extLst>
          </p:cNvPr>
          <p:cNvSpPr txBox="1">
            <a:spLocks/>
          </p:cNvSpPr>
          <p:nvPr/>
        </p:nvSpPr>
        <p:spPr>
          <a:xfrm>
            <a:off x="5675461" y="4110696"/>
            <a:ext cx="5282523"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61616"/>
                </a:solidFill>
                <a:effectLst/>
                <a:uLnTx/>
                <a:uFillTx/>
                <a:latin typeface="Segoe UI Semibold" panose="020B0702040204020203" pitchFamily="34" charset="0"/>
                <a:ea typeface="+mn-ea"/>
                <a:cs typeface="Segoe UI Semibold" panose="020B0702040204020203" pitchFamily="34" charset="0"/>
              </a:rPr>
              <a:t>Curiosity fuels creativity and helps you discover Copilot’s capabilities.</a:t>
            </a:r>
          </a:p>
        </p:txBody>
      </p:sp>
      <p:grpSp>
        <p:nvGrpSpPr>
          <p:cNvPr id="2" name="Group 1">
            <a:extLst>
              <a:ext uri="{FF2B5EF4-FFF2-40B4-BE49-F238E27FC236}">
                <a16:creationId xmlns:a16="http://schemas.microsoft.com/office/drawing/2014/main" id="{2CFAB074-0CAA-0B31-2BCE-BC2516A155A1}"/>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4" name="Rectangle: Rounded Corners 9">
              <a:extLst>
                <a:ext uri="{FF2B5EF4-FFF2-40B4-BE49-F238E27FC236}">
                  <a16:creationId xmlns:a16="http://schemas.microsoft.com/office/drawing/2014/main" id="{6FE4C6E9-9225-CAC0-40F7-5889E2B5007A}"/>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5" name="Picture 4" descr="A rainbow colored logo on a black background&#10;&#10;Description automatically generated">
              <a:extLst>
                <a:ext uri="{FF2B5EF4-FFF2-40B4-BE49-F238E27FC236}">
                  <a16:creationId xmlns:a16="http://schemas.microsoft.com/office/drawing/2014/main" id="{C03019D8-F1DE-A18F-784B-925A4EA0A9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13" name="Rectangle: Rounded Corners 6">
            <a:extLst>
              <a:ext uri="{FF2B5EF4-FFF2-40B4-BE49-F238E27FC236}">
                <a16:creationId xmlns:a16="http://schemas.microsoft.com/office/drawing/2014/main" id="{1BFCA74C-5AC4-646B-FE7E-D4D471D9C0EB}"/>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a:ea typeface="Segoe UI" panose="020B0502040204020203" pitchFamily="34" charset="0"/>
                <a:cs typeface="Segoe UI"/>
              </a:rPr>
              <a:t>6</a:t>
            </a:r>
            <a:endPar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293460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7272CF4-2ECD-1DA0-B1D0-4EBF14969F0B}"/>
              </a:ext>
              <a:ext uri="{C183D7F6-B498-43B3-948B-1728B52AA6E4}">
                <adec:decorative xmlns:adec="http://schemas.microsoft.com/office/drawing/2017/decorative" val="1"/>
              </a:ext>
            </a:extLst>
          </p:cNvPr>
          <p:cNvSpPr/>
          <p:nvPr/>
        </p:nvSpPr>
        <p:spPr bwMode="auto">
          <a:xfrm>
            <a:off x="4988012" y="1478711"/>
            <a:ext cx="6735369" cy="4506421"/>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Sans Display"/>
              <a:ea typeface="Segoe UI" pitchFamily="34" charset="0"/>
              <a:cs typeface="Segoe UI" pitchFamily="34" charset="0"/>
            </a:endParaRPr>
          </a:p>
        </p:txBody>
      </p:sp>
      <p:cxnSp>
        <p:nvCxnSpPr>
          <p:cNvPr id="7" name="Straight Connector 6">
            <a:extLst>
              <a:ext uri="{FF2B5EF4-FFF2-40B4-BE49-F238E27FC236}">
                <a16:creationId xmlns:a16="http://schemas.microsoft.com/office/drawing/2014/main" id="{9EF0F397-0892-AE92-486B-489FFD2E3CD5}"/>
              </a:ext>
              <a:ext uri="{C183D7F6-B498-43B3-948B-1728B52AA6E4}">
                <adec:decorative xmlns:adec="http://schemas.microsoft.com/office/drawing/2017/decorative" val="1"/>
              </a:ext>
            </a:extLst>
          </p:cNvPr>
          <p:cNvCxnSpPr>
            <a:cxnSpLocks/>
          </p:cNvCxnSpPr>
          <p:nvPr/>
        </p:nvCxnSpPr>
        <p:spPr>
          <a:xfrm>
            <a:off x="5534131" y="3871479"/>
            <a:ext cx="5480451" cy="0"/>
          </a:xfrm>
          <a:prstGeom prst="line">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0" name="Title 3">
            <a:extLst>
              <a:ext uri="{FF2B5EF4-FFF2-40B4-BE49-F238E27FC236}">
                <a16:creationId xmlns:a16="http://schemas.microsoft.com/office/drawing/2014/main" id="{E46B7354-E9C0-A76B-0052-70D02E6617A9}"/>
              </a:ext>
            </a:extLst>
          </p:cNvPr>
          <p:cNvSpPr txBox="1">
            <a:spLocks noGrp="1"/>
          </p:cNvSpPr>
          <p:nvPr>
            <p:ph type="title" idx="4294967295"/>
          </p:nvPr>
        </p:nvSpPr>
        <p:spPr>
          <a:xfrm>
            <a:off x="560717" y="2863131"/>
            <a:ext cx="9144000"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a:ea typeface="+mn-ea"/>
                <a:cs typeface="Segoe UI Semibold"/>
              </a:rPr>
              <a:t>Test and </a:t>
            </a:r>
            <a:r>
              <a:rPr kumimoji="0" lang="en-US" sz="3600" b="0" i="0" u="none" strike="noStrike" kern="1200" cap="none" spc="-50" normalizeH="0" baseline="0" noProof="0">
                <a:ln w="3175">
                  <a:noFill/>
                </a:ln>
                <a:solidFill>
                  <a:srgbClr val="7030A0"/>
                </a:solidFill>
                <a:effectLst/>
                <a:uLnTx/>
                <a:uFillTx/>
                <a:latin typeface="Segoe UI Semibold"/>
                <a:ea typeface="+mn-ea"/>
                <a:cs typeface="Segoe UI Semibold"/>
              </a:rPr>
              <a:t>refine</a:t>
            </a:r>
          </a:p>
        </p:txBody>
      </p:sp>
      <p:sp>
        <p:nvSpPr>
          <p:cNvPr id="20" name="Text Placeholder 9">
            <a:extLst>
              <a:ext uri="{FF2B5EF4-FFF2-40B4-BE49-F238E27FC236}">
                <a16:creationId xmlns:a16="http://schemas.microsoft.com/office/drawing/2014/main" id="{8763F5F2-96FD-660A-B8A8-1BA02218D319}"/>
              </a:ext>
            </a:extLst>
          </p:cNvPr>
          <p:cNvSpPr txBox="1">
            <a:spLocks/>
          </p:cNvSpPr>
          <p:nvPr/>
        </p:nvSpPr>
        <p:spPr>
          <a:xfrm>
            <a:off x="5581050" y="2886613"/>
            <a:ext cx="5286404"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Like any collaboration, </a:t>
            </a:r>
            <a:r>
              <a:rPr kumimoji="0" lang="en-GB" sz="2000" b="1"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iterate.</a:t>
            </a: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 Adjust prompts based on results.</a:t>
            </a:r>
          </a:p>
        </p:txBody>
      </p:sp>
      <p:cxnSp>
        <p:nvCxnSpPr>
          <p:cNvPr id="21" name="Straight Connector 20">
            <a:extLst>
              <a:ext uri="{FF2B5EF4-FFF2-40B4-BE49-F238E27FC236}">
                <a16:creationId xmlns:a16="http://schemas.microsoft.com/office/drawing/2014/main" id="{0F2861B1-C4E1-4AB8-77FC-506839B42279}"/>
              </a:ext>
              <a:ext uri="{C183D7F6-B498-43B3-948B-1728B52AA6E4}">
                <adec:decorative xmlns:adec="http://schemas.microsoft.com/office/drawing/2017/decorative" val="1"/>
              </a:ext>
            </a:extLst>
          </p:cNvPr>
          <p:cNvCxnSpPr>
            <a:cxnSpLocks/>
          </p:cNvCxnSpPr>
          <p:nvPr/>
        </p:nvCxnSpPr>
        <p:spPr>
          <a:xfrm>
            <a:off x="5671580" y="3871479"/>
            <a:ext cx="5107358" cy="0"/>
          </a:xfrm>
          <a:prstGeom prst="line">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22" name="Text Placeholder 9">
            <a:extLst>
              <a:ext uri="{FF2B5EF4-FFF2-40B4-BE49-F238E27FC236}">
                <a16:creationId xmlns:a16="http://schemas.microsoft.com/office/drawing/2014/main" id="{79E2B946-3D1E-471D-F41E-DD0034B5F913}"/>
              </a:ext>
            </a:extLst>
          </p:cNvPr>
          <p:cNvSpPr txBox="1">
            <a:spLocks/>
          </p:cNvSpPr>
          <p:nvPr/>
        </p:nvSpPr>
        <p:spPr>
          <a:xfrm>
            <a:off x="5581050" y="4110696"/>
            <a:ext cx="5191725" cy="723001"/>
          </a:xfrm>
          <a:prstGeom prst="rect">
            <a:avLst/>
          </a:prstGeom>
        </p:spPr>
        <p:txBody>
          <a:bodyPr lIns="91440" tIns="45720" rIns="91440" bIns="4572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GB" sz="2000" b="0" i="0" u="none" strike="noStrike" kern="1200" cap="none" spc="0" normalizeH="0" baseline="0" noProof="0">
                <a:ln>
                  <a:noFill/>
                </a:ln>
                <a:solidFill>
                  <a:srgbClr val="111111"/>
                </a:solidFill>
                <a:effectLst/>
                <a:uLnTx/>
                <a:uFillTx/>
                <a:latin typeface="Segoe UI Semibold" panose="020B0702040204020203" pitchFamily="34" charset="0"/>
                <a:ea typeface="+mn-ea"/>
                <a:cs typeface="Segoe UI Semibold" panose="020B0702040204020203" pitchFamily="34" charset="0"/>
              </a:rPr>
              <a:t>Test variations, observe outcomes, and fine-tune your approach.</a:t>
            </a:r>
          </a:p>
        </p:txBody>
      </p:sp>
      <p:grpSp>
        <p:nvGrpSpPr>
          <p:cNvPr id="2" name="Group 1">
            <a:extLst>
              <a:ext uri="{FF2B5EF4-FFF2-40B4-BE49-F238E27FC236}">
                <a16:creationId xmlns:a16="http://schemas.microsoft.com/office/drawing/2014/main" id="{62FAA69A-50A8-9090-9E96-A5A1E556E06D}"/>
              </a:ext>
              <a:ext uri="{C183D7F6-B498-43B3-948B-1728B52AA6E4}">
                <adec:decorative xmlns:adec="http://schemas.microsoft.com/office/drawing/2017/decorative" val="1"/>
              </a:ext>
            </a:extLst>
          </p:cNvPr>
          <p:cNvGrpSpPr/>
          <p:nvPr/>
        </p:nvGrpSpPr>
        <p:grpSpPr>
          <a:xfrm>
            <a:off x="7472140" y="591214"/>
            <a:ext cx="1768847" cy="1768847"/>
            <a:chOff x="7472140" y="591214"/>
            <a:chExt cx="1768847" cy="1768847"/>
          </a:xfrm>
        </p:grpSpPr>
        <p:sp>
          <p:nvSpPr>
            <p:cNvPr id="4" name="Rectangle: Rounded Corners 9">
              <a:extLst>
                <a:ext uri="{FF2B5EF4-FFF2-40B4-BE49-F238E27FC236}">
                  <a16:creationId xmlns:a16="http://schemas.microsoft.com/office/drawing/2014/main" id="{5BC50170-70E7-1D85-E0BA-952986C4F471}"/>
                </a:ext>
                <a:ext uri="{C183D7F6-B498-43B3-948B-1728B52AA6E4}">
                  <adec:decorative xmlns:adec="http://schemas.microsoft.com/office/drawing/2017/decorative" val="1"/>
                </a:ext>
              </a:extLst>
            </p:cNvPr>
            <p:cNvSpPr/>
            <p:nvPr/>
          </p:nvSpPr>
          <p:spPr>
            <a:xfrm>
              <a:off x="7472140" y="591214"/>
              <a:ext cx="1768847" cy="1768847"/>
            </a:xfrm>
            <a:prstGeom prst="ellipse">
              <a:avLst/>
            </a:prstGeom>
            <a:solidFill>
              <a:schemeClr val="bg1"/>
            </a:solidFill>
            <a:ln w="9525" cap="flat" cmpd="sng" algn="ctr">
              <a:noFill/>
              <a:prstDash val="solid"/>
              <a:headEnd type="none" w="med" len="med"/>
              <a:tailEnd type="none" w="med" len="med"/>
            </a:ln>
            <a:effectLst>
              <a:outerShdw blurRad="63500" dist="127000" dir="2700000" algn="tl" rotWithShape="0">
                <a:prstClr val="black">
                  <a:alpha val="9176"/>
                </a:prstClr>
              </a:outerShdw>
            </a:effectLst>
          </p:spPr>
          <p:txBody>
            <a:bodyPr rot="0" spcFirstLastPara="0" vert="horz" wrap="square" lIns="91440" tIns="5029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w="3175">
                  <a:noFill/>
                </a:ln>
                <a:gradFill flip="none" rotWithShape="1">
                  <a:gsLst>
                    <a:gs pos="0">
                      <a:srgbClr val="CD9AD0"/>
                    </a:gs>
                    <a:gs pos="81000">
                      <a:srgbClr val="8EC8E8"/>
                    </a:gs>
                  </a:gsLst>
                  <a:lin ang="13500000" scaled="1"/>
                  <a:tileRect/>
                </a:gradFill>
                <a:effectLst/>
                <a:uLnTx/>
                <a:uFillTx/>
                <a:latin typeface="Segoe UI Semibold"/>
                <a:ea typeface="+mj-lt"/>
                <a:cs typeface="Segoe UI Semibold"/>
              </a:endParaRPr>
            </a:p>
          </p:txBody>
        </p:sp>
        <p:pic>
          <p:nvPicPr>
            <p:cNvPr id="5" name="Picture 4" descr="A rainbow colored logo on a black background&#10;&#10;Description automatically generated">
              <a:extLst>
                <a:ext uri="{FF2B5EF4-FFF2-40B4-BE49-F238E27FC236}">
                  <a16:creationId xmlns:a16="http://schemas.microsoft.com/office/drawing/2014/main" id="{4CD35C3C-699A-5926-92C2-DF5122968C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5652" y="935473"/>
              <a:ext cx="1081821" cy="1080327"/>
            </a:xfrm>
            <a:prstGeom prst="rect">
              <a:avLst/>
            </a:prstGeom>
          </p:spPr>
        </p:pic>
      </p:grpSp>
      <p:sp>
        <p:nvSpPr>
          <p:cNvPr id="6" name="Rectangle: Rounded Corners 6">
            <a:extLst>
              <a:ext uri="{FF2B5EF4-FFF2-40B4-BE49-F238E27FC236}">
                <a16:creationId xmlns:a16="http://schemas.microsoft.com/office/drawing/2014/main" id="{3716BBD7-A409-266D-D11D-D19900EEFB0F}"/>
              </a:ext>
              <a:ext uri="{C183D7F6-B498-43B3-948B-1728B52AA6E4}">
                <adec:decorative xmlns:adec="http://schemas.microsoft.com/office/drawing/2017/decorative" val="1"/>
              </a:ext>
            </a:extLst>
          </p:cNvPr>
          <p:cNvSpPr/>
          <p:nvPr/>
        </p:nvSpPr>
        <p:spPr bwMode="auto">
          <a:xfrm>
            <a:off x="564434" y="1979603"/>
            <a:ext cx="759600" cy="757487"/>
          </a:xfrm>
          <a:prstGeom prst="roundRect">
            <a:avLst>
              <a:gd name="adj" fmla="val 50000"/>
            </a:avLst>
          </a:prstGeom>
          <a:solidFill>
            <a:schemeClr val="bg1"/>
          </a:solidFill>
          <a:ln w="19050" cap="flat">
            <a:gradFill flip="none" rotWithShape="1">
              <a:gsLst>
                <a:gs pos="0">
                  <a:srgbClr val="0078D4"/>
                </a:gs>
                <a:gs pos="100000">
                  <a:srgbClr val="C03BC4"/>
                </a:gs>
              </a:gsLst>
              <a:path path="circle">
                <a:fillToRect r="100000" b="100000"/>
              </a:path>
              <a:tileRect l="-100000" t="-100000"/>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a:ln w="3175">
                  <a:noFill/>
                </a:ln>
                <a:gradFill>
                  <a:gsLst>
                    <a:gs pos="21000">
                      <a:srgbClr val="0078D4"/>
                    </a:gs>
                    <a:gs pos="100000">
                      <a:srgbClr val="C03BC4"/>
                    </a:gs>
                  </a:gsLst>
                  <a:lin ang="2400000" scaled="0"/>
                </a:gradFill>
                <a:effectLst/>
                <a:uLnTx/>
                <a:uFillTx/>
                <a:latin typeface="Segoe UI" panose="020B0502040204020203" pitchFamily="34" charset="0"/>
                <a:ea typeface="Segoe UI" panose="020B0502040204020203" pitchFamily="34" charset="0"/>
                <a:cs typeface="Segoe UI" panose="020B0502040204020203" pitchFamily="34" charset="0"/>
              </a:rPr>
              <a:t>7</a:t>
            </a:r>
          </a:p>
        </p:txBody>
      </p:sp>
    </p:spTree>
    <p:extLst>
      <p:ext uri="{BB962C8B-B14F-4D97-AF65-F5344CB8AC3E}">
        <p14:creationId xmlns:p14="http://schemas.microsoft.com/office/powerpoint/2010/main" val="862408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1813B63F-A9C1-FCB0-F25B-964E8E1F08CD}"/>
              </a:ext>
            </a:extLst>
          </p:cNvPr>
          <p:cNvSpPr txBox="1">
            <a:spLocks noGrp="1"/>
          </p:cNvSpPr>
          <p:nvPr>
            <p:ph type="title" idx="4294967295"/>
          </p:nvPr>
        </p:nvSpPr>
        <p:spPr>
          <a:xfrm>
            <a:off x="560717" y="2863131"/>
            <a:ext cx="9144000" cy="5540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DE" sz="3600" b="0" i="0" u="none" strike="noStrike" kern="1200" cap="none" spc="-50" normalizeH="0" baseline="0" noProof="0">
                <a:ln w="3175">
                  <a:noFill/>
                </a:ln>
                <a:solidFill>
                  <a:srgbClr val="000000"/>
                </a:solidFill>
                <a:effectLst/>
                <a:uLnTx/>
                <a:uFillTx/>
                <a:latin typeface="Segoe Sans Display Semibold"/>
                <a:ea typeface="+mn-ea"/>
                <a:cs typeface="Segoe Sans Display Semibold"/>
              </a:rPr>
              <a:t>Q&amp;A</a:t>
            </a:r>
          </a:p>
        </p:txBody>
      </p:sp>
    </p:spTree>
    <p:extLst>
      <p:ext uri="{BB962C8B-B14F-4D97-AF65-F5344CB8AC3E}">
        <p14:creationId xmlns:p14="http://schemas.microsoft.com/office/powerpoint/2010/main" val="341166333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54493F2-902D-EF62-027A-C88CA0532A02}"/>
              </a:ext>
              <a:ext uri="{C183D7F6-B498-43B3-948B-1728B52AA6E4}">
                <adec:decorative xmlns:adec="http://schemas.microsoft.com/office/drawing/2017/decorative" val="1"/>
              </a:ext>
            </a:extLst>
          </p:cNvPr>
          <p:cNvSpPr/>
          <p:nvPr/>
        </p:nvSpPr>
        <p:spPr bwMode="auto">
          <a:xfrm>
            <a:off x="447668" y="3027207"/>
            <a:ext cx="7328054" cy="1479828"/>
          </a:xfrm>
          <a:prstGeom prst="roundRect">
            <a:avLst>
              <a:gd name="adj" fmla="val 8370"/>
            </a:avLst>
          </a:prstGeom>
          <a:solidFill>
            <a:schemeClr val="accent1">
              <a:lumMod val="20000"/>
              <a:lumOff val="8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438D484E-D578-26D5-00C7-D7BB42F7B2A1}"/>
              </a:ext>
              <a:ext uri="{C183D7F6-B498-43B3-948B-1728B52AA6E4}">
                <adec:decorative xmlns:adec="http://schemas.microsoft.com/office/drawing/2017/decorative" val="1"/>
              </a:ext>
            </a:extLst>
          </p:cNvPr>
          <p:cNvSpPr/>
          <p:nvPr/>
        </p:nvSpPr>
        <p:spPr bwMode="auto">
          <a:xfrm>
            <a:off x="681056" y="3398895"/>
            <a:ext cx="6845802" cy="723570"/>
          </a:xfrm>
          <a:prstGeom prst="roundRect">
            <a:avLst>
              <a:gd name="adj" fmla="val 8370"/>
            </a:avLst>
          </a:prstGeom>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A64B3CD-4C40-A186-4093-BFE3B4D74291}"/>
              </a:ext>
            </a:extLst>
          </p:cNvPr>
          <p:cNvSpPr>
            <a:spLocks noGrp="1"/>
          </p:cNvSpPr>
          <p:nvPr>
            <p:ph type="title"/>
          </p:nvPr>
        </p:nvSpPr>
        <p:spPr>
          <a:xfrm>
            <a:off x="985828" y="3516364"/>
            <a:ext cx="4236634" cy="486103"/>
          </a:xfrm>
        </p:spPr>
        <p:txBody>
          <a:bodyPr>
            <a:normAutofit/>
          </a:bodyPr>
          <a:lstStyle/>
          <a:p>
            <a:r>
              <a:rPr lang="en-US">
                <a:cs typeface="Segoe UI"/>
              </a:rPr>
              <a:t>Art of Prompting</a:t>
            </a:r>
            <a:endParaRPr lang="en-US"/>
          </a:p>
        </p:txBody>
      </p:sp>
      <p:pic>
        <p:nvPicPr>
          <p:cNvPr id="8" name="Graphic 7" descr="Magnifying glass with solid fill">
            <a:extLst>
              <a:ext uri="{FF2B5EF4-FFF2-40B4-BE49-F238E27FC236}">
                <a16:creationId xmlns:a16="http://schemas.microsoft.com/office/drawing/2014/main" id="{386CEEAA-F285-3768-46EA-4A3B2439924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6776278" y="3509250"/>
            <a:ext cx="477078" cy="494748"/>
          </a:xfrm>
          <a:prstGeom prst="rect">
            <a:avLst/>
          </a:prstGeom>
        </p:spPr>
      </p:pic>
    </p:spTree>
    <p:extLst>
      <p:ext uri="{BB962C8B-B14F-4D97-AF65-F5344CB8AC3E}">
        <p14:creationId xmlns:p14="http://schemas.microsoft.com/office/powerpoint/2010/main" val="3644641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830E219-4FBE-8770-BBA8-B85E2960CEA4}"/>
              </a:ext>
              <a:ext uri="{C183D7F6-B498-43B3-948B-1728B52AA6E4}">
                <adec:decorative xmlns:adec="http://schemas.microsoft.com/office/drawing/2017/decorative" val="1"/>
              </a:ext>
            </a:extLst>
          </p:cNvPr>
          <p:cNvSpPr txBox="1">
            <a:spLocks/>
          </p:cNvSpPr>
          <p:nvPr/>
        </p:nvSpPr>
        <p:spPr>
          <a:xfrm>
            <a:off x="4795736" y="1339013"/>
            <a:ext cx="6808002" cy="5009832"/>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9" name="Title 8">
            <a:extLst>
              <a:ext uri="{FF2B5EF4-FFF2-40B4-BE49-F238E27FC236}">
                <a16:creationId xmlns:a16="http://schemas.microsoft.com/office/drawing/2014/main" id="{6105CFF1-5B7A-BACC-AA9D-6B3678D0BCA7}"/>
              </a:ext>
            </a:extLst>
          </p:cNvPr>
          <p:cNvSpPr>
            <a:spLocks noGrp="1"/>
          </p:cNvSpPr>
          <p:nvPr>
            <p:ph type="title"/>
          </p:nvPr>
        </p:nvSpPr>
        <p:spPr/>
        <p:txBody>
          <a:bodyPr>
            <a:normAutofit/>
          </a:bodyPr>
          <a:lstStyle/>
          <a:p>
            <a:r>
              <a:rPr lang="en-US">
                <a:latin typeface="Segoe Sans Display Semibold" pitchFamily="2" charset="0"/>
                <a:cs typeface="Segoe Sans Display Semibold" pitchFamily="2" charset="0"/>
              </a:rPr>
              <a:t>The art and science of prompting</a:t>
            </a:r>
            <a:endParaRPr lang="en-CA">
              <a:latin typeface="Segoe Sans Display Semibold" pitchFamily="2" charset="0"/>
              <a:cs typeface="Segoe Sans Display Semibold" pitchFamily="2" charset="0"/>
            </a:endParaRPr>
          </a:p>
        </p:txBody>
      </p:sp>
      <p:sp>
        <p:nvSpPr>
          <p:cNvPr id="2" name="Text Placeholder 2">
            <a:extLst>
              <a:ext uri="{FF2B5EF4-FFF2-40B4-BE49-F238E27FC236}">
                <a16:creationId xmlns:a16="http://schemas.microsoft.com/office/drawing/2014/main" id="{EC3DDB4F-20FC-768E-697D-74550454E2E4}"/>
              </a:ext>
            </a:extLst>
          </p:cNvPr>
          <p:cNvSpPr>
            <a:spLocks noGrp="1"/>
          </p:cNvSpPr>
          <p:nvPr>
            <p:ph type="body" sz="quarter" idx="10"/>
          </p:nvPr>
        </p:nvSpPr>
        <p:spPr>
          <a:xfrm>
            <a:off x="569823" y="1650760"/>
            <a:ext cx="3980282" cy="4699179"/>
          </a:xfrm>
        </p:spPr>
        <p:txBody>
          <a:bodyPr>
            <a:normAutofit/>
          </a:bodyPr>
          <a:lstStyle/>
          <a:p>
            <a:pPr marL="0" indent="0" algn="l">
              <a:buNone/>
            </a:pPr>
            <a:r>
              <a:rPr lang="en-US" sz="2200" b="1" spc="-38">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Prompts</a:t>
            </a:r>
            <a:r>
              <a:rPr lang="en-US" sz="2200" b="0" i="0">
                <a:solidFill>
                  <a:srgbClr val="1E1E1E"/>
                </a:solidFill>
                <a:effectLst/>
                <a:latin typeface="Segoe Sans Display" pitchFamily="2" charset="0"/>
                <a:cs typeface="Segoe Sans Display" pitchFamily="2" charset="0"/>
              </a:rPr>
              <a:t> are how you ask Copilot to do something for you — like creating, </a:t>
            </a:r>
            <a:r>
              <a:rPr lang="en-US" sz="2200" spc="-38">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summarizing, editing, or transforming</a:t>
            </a:r>
            <a:r>
              <a:rPr lang="en-US" sz="2200" b="0" i="0">
                <a:solidFill>
                  <a:srgbClr val="1E1E1E"/>
                </a:solidFill>
                <a:effectLst/>
                <a:latin typeface="Segoe Sans Display" pitchFamily="2" charset="0"/>
                <a:cs typeface="Segoe Sans Display" pitchFamily="2" charset="0"/>
              </a:rPr>
              <a:t>. </a:t>
            </a:r>
          </a:p>
          <a:p>
            <a:pPr marL="0" indent="0" algn="l">
              <a:buNone/>
            </a:pPr>
            <a:endParaRPr lang="en-US" sz="2200">
              <a:solidFill>
                <a:srgbClr val="1E1E1E"/>
              </a:solidFill>
              <a:latin typeface="Segoe Sans Display" pitchFamily="2" charset="0"/>
              <a:cs typeface="Segoe Sans Display" pitchFamily="2" charset="0"/>
            </a:endParaRPr>
          </a:p>
          <a:p>
            <a:pPr marL="0" indent="0" algn="l">
              <a:buNone/>
            </a:pPr>
            <a:r>
              <a:rPr lang="en-US" sz="2200" b="0" i="0">
                <a:solidFill>
                  <a:srgbClr val="1E1E1E"/>
                </a:solidFill>
                <a:effectLst/>
                <a:latin typeface="Segoe Sans Display" pitchFamily="2" charset="0"/>
                <a:cs typeface="Segoe Sans Display" pitchFamily="2" charset="0"/>
              </a:rPr>
              <a:t>Think about prompting like having a conversation,</a:t>
            </a:r>
            <a:r>
              <a:rPr lang="en-US" sz="2200">
                <a:solidFill>
                  <a:srgbClr val="1E1E1E"/>
                </a:solidFill>
                <a:latin typeface="Segoe Sans Display" pitchFamily="2" charset="0"/>
                <a:cs typeface="Segoe Sans Display" pitchFamily="2" charset="0"/>
              </a:rPr>
              <a:t> </a:t>
            </a:r>
            <a:r>
              <a:rPr lang="en-US" sz="2200" b="0" i="0">
                <a:solidFill>
                  <a:srgbClr val="1E1E1E"/>
                </a:solidFill>
                <a:effectLst/>
                <a:latin typeface="Segoe Sans Display" pitchFamily="2" charset="0"/>
                <a:cs typeface="Segoe Sans Display" pitchFamily="2" charset="0"/>
              </a:rPr>
              <a:t>using plain but clear language and providing context like you would with an assistant. </a:t>
            </a:r>
          </a:p>
        </p:txBody>
      </p:sp>
      <p:sp>
        <p:nvSpPr>
          <p:cNvPr id="3" name="Text Placeholder 2">
            <a:extLst>
              <a:ext uri="{FF2B5EF4-FFF2-40B4-BE49-F238E27FC236}">
                <a16:creationId xmlns:a16="http://schemas.microsoft.com/office/drawing/2014/main" id="{9D35E907-5116-E01A-B444-47E8B384375C}"/>
              </a:ext>
            </a:extLst>
          </p:cNvPr>
          <p:cNvSpPr txBox="1">
            <a:spLocks/>
          </p:cNvSpPr>
          <p:nvPr/>
        </p:nvSpPr>
        <p:spPr>
          <a:xfrm>
            <a:off x="5243205" y="1751191"/>
            <a:ext cx="6360531" cy="461664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indent="0">
              <a:spcBef>
                <a:spcPts val="0"/>
              </a:spcBef>
              <a:spcAft>
                <a:spcPts val="0"/>
              </a:spcAft>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Learn</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 about concepts:</a:t>
            </a:r>
            <a:r>
              <a:rPr lang="en-US" sz="1800" dirty="0">
                <a:solidFill>
                  <a:srgbClr val="4280C2"/>
                </a:solidFill>
                <a:effectLst/>
                <a:latin typeface="Segoe Sans Display" pitchFamily="2" charset="0"/>
                <a:cs typeface="Segoe Sans Display" pitchFamily="2" charset="0"/>
              </a:rPr>
              <a:t> </a:t>
            </a:r>
          </a:p>
          <a:p>
            <a:pPr marL="0" indent="0">
              <a:spcBef>
                <a:spcPts val="0"/>
              </a:spcBef>
              <a:buNone/>
            </a:pPr>
            <a:r>
              <a:rPr lang="en-US" sz="1600" dirty="0">
                <a:effectLst/>
                <a:latin typeface="Segoe Sans Display" pitchFamily="2" charset="0"/>
                <a:cs typeface="Segoe Sans Display" pitchFamily="2" charset="0"/>
              </a:rPr>
              <a:t>"</a:t>
            </a:r>
            <a:r>
              <a:rPr lang="en-US" sz="1600" dirty="0">
                <a:latin typeface="Segoe Sans Display" pitchFamily="2" charset="0"/>
                <a:cs typeface="Segoe Sans Display" pitchFamily="2" charset="0"/>
              </a:rPr>
              <a:t>What are the latest industry trends related to &lt;topic&gt;</a:t>
            </a:r>
            <a:r>
              <a:rPr lang="en-US" sz="1600" dirty="0">
                <a:effectLst/>
                <a:latin typeface="Segoe Sans Display" pitchFamily="2" charset="0"/>
                <a:cs typeface="Segoe Sans Display" pitchFamily="2" charset="0"/>
              </a:rPr>
              <a:t>" </a:t>
            </a:r>
          </a:p>
          <a:p>
            <a:pPr marL="0" marR="0" indent="0">
              <a:spcBef>
                <a:spcPts val="0"/>
              </a:spcBef>
              <a:spcAft>
                <a:spcPts val="0"/>
              </a:spcAft>
              <a:buNone/>
            </a:pPr>
            <a:endParaRPr lang="en-US" sz="1600" dirty="0">
              <a:effectLst/>
              <a:latin typeface="Segoe Sans Display" pitchFamily="2" charset="0"/>
              <a:cs typeface="Segoe Sans Display" pitchFamily="2" charset="0"/>
            </a:endParaRPr>
          </a:p>
          <a:p>
            <a:pPr marL="0" indent="0">
              <a:spcBef>
                <a:spcPts val="0"/>
              </a:spcBef>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Edit </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text: </a:t>
            </a:r>
          </a:p>
          <a:p>
            <a:pPr marL="0" indent="0">
              <a:spcBef>
                <a:spcPts val="0"/>
              </a:spcBef>
              <a:buNone/>
            </a:pPr>
            <a:r>
              <a:rPr lang="en-US" sz="1600" dirty="0">
                <a:effectLst/>
                <a:latin typeface="Segoe Sans Display" pitchFamily="2" charset="0"/>
                <a:cs typeface="Segoe Sans Display" pitchFamily="2" charset="0"/>
              </a:rPr>
              <a:t>"</a:t>
            </a:r>
            <a:r>
              <a:rPr lang="en-US" sz="1600" dirty="0">
                <a:latin typeface="Segoe Sans Display" pitchFamily="2" charset="0"/>
                <a:cs typeface="Segoe Sans Display" pitchFamily="2" charset="0"/>
              </a:rPr>
              <a:t>Make the following text more concise: &lt;text&gt;</a:t>
            </a:r>
            <a:r>
              <a:rPr lang="en-US" sz="1600" dirty="0">
                <a:effectLst/>
                <a:latin typeface="Segoe Sans Display" pitchFamily="2" charset="0"/>
                <a:cs typeface="Segoe Sans Display" pitchFamily="2" charset="0"/>
              </a:rPr>
              <a:t>" </a:t>
            </a:r>
          </a:p>
          <a:p>
            <a:pPr marL="0" marR="0" indent="0">
              <a:spcBef>
                <a:spcPts val="0"/>
              </a:spcBef>
              <a:spcAft>
                <a:spcPts val="0"/>
              </a:spcAft>
              <a:buNone/>
            </a:pPr>
            <a:endParaRPr lang="en-US" sz="1600" dirty="0">
              <a:effectLst/>
              <a:latin typeface="Segoe Sans Display" pitchFamily="2" charset="0"/>
              <a:cs typeface="Segoe Sans Display" pitchFamily="2" charset="0"/>
            </a:endParaRPr>
          </a:p>
          <a:p>
            <a:pPr marL="0" marR="0" indent="0">
              <a:spcBef>
                <a:spcPts val="0"/>
              </a:spcBef>
              <a:spcAft>
                <a:spcPts val="0"/>
              </a:spcAft>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Transform</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 documents: </a:t>
            </a:r>
          </a:p>
          <a:p>
            <a:pPr marL="0" marR="0" indent="0">
              <a:spcBef>
                <a:spcPts val="0"/>
              </a:spcBef>
              <a:spcAft>
                <a:spcPts val="0"/>
              </a:spcAft>
              <a:buNone/>
            </a:pPr>
            <a:r>
              <a:rPr lang="en-US" sz="1600" dirty="0">
                <a:effectLst/>
                <a:latin typeface="Segoe Sans Display" pitchFamily="2" charset="0"/>
                <a:cs typeface="Segoe Sans Display" pitchFamily="2" charset="0"/>
              </a:rPr>
              <a:t>"Transform this FAQ doc into a 10-slide onboarding guide." </a:t>
            </a:r>
          </a:p>
          <a:p>
            <a:pPr marL="0" marR="0" indent="0">
              <a:spcBef>
                <a:spcPts val="0"/>
              </a:spcBef>
              <a:spcAft>
                <a:spcPts val="0"/>
              </a:spcAft>
              <a:buNone/>
            </a:pPr>
            <a:endParaRPr lang="en-US" sz="1600" dirty="0">
              <a:effectLst/>
              <a:latin typeface="Segoe Sans Display" pitchFamily="2" charset="0"/>
              <a:cs typeface="Segoe Sans Display" pitchFamily="2" charset="0"/>
            </a:endParaRPr>
          </a:p>
          <a:p>
            <a:pPr marL="0" marR="0" indent="0">
              <a:spcBef>
                <a:spcPts val="0"/>
              </a:spcBef>
              <a:spcAft>
                <a:spcPts val="0"/>
              </a:spcAft>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Summarize</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 information: </a:t>
            </a:r>
          </a:p>
          <a:p>
            <a:pPr marL="0" marR="0" indent="0">
              <a:spcBef>
                <a:spcPts val="0"/>
              </a:spcBef>
              <a:spcAft>
                <a:spcPts val="0"/>
              </a:spcAft>
              <a:buNone/>
            </a:pPr>
            <a:r>
              <a:rPr lang="en-US" sz="1600" dirty="0">
                <a:effectLst/>
                <a:latin typeface="Segoe Sans Display" pitchFamily="2" charset="0"/>
                <a:cs typeface="Segoe Sans Display" pitchFamily="2" charset="0"/>
              </a:rPr>
              <a:t>"Write a session abstract of this [presentation]." </a:t>
            </a:r>
          </a:p>
          <a:p>
            <a:pPr marL="0" marR="0" indent="0">
              <a:spcBef>
                <a:spcPts val="0"/>
              </a:spcBef>
              <a:spcAft>
                <a:spcPts val="0"/>
              </a:spcAft>
              <a:buNone/>
            </a:pPr>
            <a:endParaRPr lang="en-US" sz="1600" dirty="0">
              <a:effectLst/>
              <a:latin typeface="Segoe Sans Display" pitchFamily="2" charset="0"/>
              <a:cs typeface="Segoe Sans Display" pitchFamily="2" charset="0"/>
            </a:endParaRPr>
          </a:p>
          <a:p>
            <a:pPr marL="0" marR="0" indent="0">
              <a:spcBef>
                <a:spcPts val="0"/>
              </a:spcBef>
              <a:spcAft>
                <a:spcPts val="0"/>
              </a:spcAft>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Create</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 engaging content: </a:t>
            </a:r>
          </a:p>
          <a:p>
            <a:pPr marL="0" indent="0">
              <a:spcBef>
                <a:spcPts val="0"/>
              </a:spcBef>
              <a:buNone/>
            </a:pPr>
            <a:r>
              <a:rPr lang="en-US" sz="1600" dirty="0">
                <a:effectLst/>
                <a:latin typeface="Segoe Sans Display" pitchFamily="2" charset="0"/>
                <a:cs typeface="Segoe Sans Display" pitchFamily="2" charset="0"/>
              </a:rPr>
              <a:t>"</a:t>
            </a:r>
            <a:r>
              <a:rPr lang="en-US" sz="1600" dirty="0">
                <a:latin typeface="Segoe Sans Display" pitchFamily="2" charset="0"/>
                <a:cs typeface="Segoe Sans Display" pitchFamily="2" charset="0"/>
              </a:rPr>
              <a:t>Create an image for this slide</a:t>
            </a:r>
            <a:r>
              <a:rPr lang="en-US" sz="1600" dirty="0">
                <a:effectLst/>
                <a:latin typeface="Segoe Sans Display" pitchFamily="2" charset="0"/>
                <a:cs typeface="Segoe Sans Display" pitchFamily="2" charset="0"/>
              </a:rPr>
              <a:t>." </a:t>
            </a:r>
          </a:p>
          <a:p>
            <a:pPr marL="0" marR="0" indent="0">
              <a:spcBef>
                <a:spcPts val="0"/>
              </a:spcBef>
              <a:spcAft>
                <a:spcPts val="0"/>
              </a:spcAft>
              <a:buNone/>
            </a:pPr>
            <a:endParaRPr lang="en-US" sz="1600" dirty="0">
              <a:effectLst/>
              <a:latin typeface="Segoe Sans Display" pitchFamily="2" charset="0"/>
              <a:cs typeface="Segoe Sans Display" pitchFamily="2" charset="0"/>
            </a:endParaRPr>
          </a:p>
          <a:p>
            <a:pPr marL="0" marR="0" indent="0">
              <a:spcBef>
                <a:spcPts val="0"/>
              </a:spcBef>
              <a:spcAft>
                <a:spcPts val="0"/>
              </a:spcAft>
              <a:buNone/>
            </a:pPr>
            <a:r>
              <a:rPr lang="en-US" sz="1800" b="1"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Get</a:t>
            </a:r>
            <a:r>
              <a:rPr lang="en-US" sz="1800" spc="-38" dirty="0">
                <a:ln w="3175">
                  <a:noFill/>
                </a:ln>
                <a:gradFill flip="none" rotWithShape="1">
                  <a:gsLst>
                    <a:gs pos="50000">
                      <a:srgbClr val="8661C5"/>
                    </a:gs>
                    <a:gs pos="0">
                      <a:srgbClr val="3E76D4"/>
                    </a:gs>
                    <a:gs pos="100000">
                      <a:srgbClr val="C73ECC"/>
                    </a:gs>
                  </a:gsLst>
                  <a:lin ang="2700000" scaled="1"/>
                  <a:tileRect/>
                </a:gradFill>
                <a:latin typeface="Segoe Sans Display" pitchFamily="2" charset="0"/>
                <a:cs typeface="Segoe Sans Display" pitchFamily="2" charset="0"/>
              </a:rPr>
              <a:t> creative ideas:</a:t>
            </a:r>
          </a:p>
          <a:p>
            <a:pPr marL="0" indent="0">
              <a:spcBef>
                <a:spcPts val="0"/>
              </a:spcBef>
              <a:buNone/>
            </a:pPr>
            <a:r>
              <a:rPr lang="en-US" sz="1600" dirty="0">
                <a:effectLst/>
                <a:latin typeface="Segoe Sans Display" pitchFamily="2" charset="0"/>
                <a:cs typeface="Segoe Sans Display" pitchFamily="2" charset="0"/>
              </a:rPr>
              <a:t>"</a:t>
            </a:r>
            <a:r>
              <a:rPr lang="en-US" sz="1600" dirty="0">
                <a:latin typeface="Segoe Sans Display" pitchFamily="2" charset="0"/>
                <a:cs typeface="Segoe Sans Display" pitchFamily="2" charset="0"/>
              </a:rPr>
              <a:t>Generate a list of creative ideas for an ideation session about [theme, title, or starting concept]</a:t>
            </a:r>
            <a:r>
              <a:rPr lang="en-US" sz="1600" dirty="0">
                <a:effectLst/>
                <a:latin typeface="Segoe Sans Display" pitchFamily="2" charset="0"/>
                <a:cs typeface="Segoe Sans Display" pitchFamily="2" charset="0"/>
              </a:rPr>
              <a:t>." </a:t>
            </a:r>
          </a:p>
        </p:txBody>
      </p:sp>
      <p:sp>
        <p:nvSpPr>
          <p:cNvPr id="6" name="Rectangle: Rounded Corners 6">
            <a:extLst>
              <a:ext uri="{FF2B5EF4-FFF2-40B4-BE49-F238E27FC236}">
                <a16:creationId xmlns:a16="http://schemas.microsoft.com/office/drawing/2014/main" id="{627F5AB3-E14E-5EF1-0BF8-65957EBF89B1}"/>
              </a:ext>
              <a:ext uri="{C183D7F6-B498-43B3-948B-1728B52AA6E4}">
                <adec:decorative xmlns:adec="http://schemas.microsoft.com/office/drawing/2017/decorative" val="1"/>
              </a:ext>
            </a:extLst>
          </p:cNvPr>
          <p:cNvSpPr/>
          <p:nvPr/>
        </p:nvSpPr>
        <p:spPr bwMode="auto">
          <a:xfrm>
            <a:off x="4795734" y="1339014"/>
            <a:ext cx="6808002" cy="5009831"/>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 name="Rounded Rectangle 41">
            <a:extLst>
              <a:ext uri="{FF2B5EF4-FFF2-40B4-BE49-F238E27FC236}">
                <a16:creationId xmlns:a16="http://schemas.microsoft.com/office/drawing/2014/main" id="{9426664A-2932-7AFA-D5A1-90DFAC4A77EE}"/>
              </a:ext>
            </a:extLst>
          </p:cNvPr>
          <p:cNvSpPr/>
          <p:nvPr/>
        </p:nvSpPr>
        <p:spPr bwMode="auto">
          <a:xfrm>
            <a:off x="4361429" y="1116197"/>
            <a:ext cx="3469141" cy="367117"/>
          </a:xfrm>
          <a:prstGeom prst="roundRect">
            <a:avLst>
              <a:gd name="adj" fmla="val 50000"/>
            </a:avLst>
          </a:pr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699354" fontAlgn="base">
              <a:spcBef>
                <a:spcPct val="0"/>
              </a:spcBef>
              <a:spcAft>
                <a:spcPct val="0"/>
              </a:spcAft>
            </a:pPr>
            <a:r>
              <a:rPr lang="en-CA" sz="1800" b="1">
                <a:solidFill>
                  <a:srgbClr val="FFFFFF"/>
                </a:solidFill>
                <a:latin typeface="Segoe Sans Display Semibold" pitchFamily="2" charset="0"/>
                <a:cs typeface="Segoe Sans Display Semibold" pitchFamily="2" charset="0"/>
              </a:rPr>
              <a:t>1. Tell Copilot what you need</a:t>
            </a:r>
          </a:p>
        </p:txBody>
      </p:sp>
    </p:spTree>
    <p:extLst>
      <p:ext uri="{BB962C8B-B14F-4D97-AF65-F5344CB8AC3E}">
        <p14:creationId xmlns:p14="http://schemas.microsoft.com/office/powerpoint/2010/main" val="243932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60357B68-5214-7619-AEF7-2A203835C75C}"/>
              </a:ext>
              <a:ext uri="{C183D7F6-B498-43B3-948B-1728B52AA6E4}">
                <adec:decorative xmlns:adec="http://schemas.microsoft.com/office/drawing/2017/decorative" val="1"/>
              </a:ext>
            </a:extLst>
          </p:cNvPr>
          <p:cNvSpPr/>
          <p:nvPr/>
        </p:nvSpPr>
        <p:spPr bwMode="auto">
          <a:xfrm>
            <a:off x="1962099" y="749841"/>
            <a:ext cx="8535455" cy="5467203"/>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1" name="Title 20">
            <a:extLst>
              <a:ext uri="{FF2B5EF4-FFF2-40B4-BE49-F238E27FC236}">
                <a16:creationId xmlns:a16="http://schemas.microsoft.com/office/drawing/2014/main" id="{E7788FB4-54ED-FD6D-2B59-D4F29C00192B}"/>
              </a:ext>
            </a:extLst>
          </p:cNvPr>
          <p:cNvSpPr txBox="1">
            <a:spLocks noGrp="1"/>
          </p:cNvSpPr>
          <p:nvPr>
            <p:ph type="title" idx="4294967295"/>
          </p:nvPr>
        </p:nvSpPr>
        <p:spPr>
          <a:xfrm>
            <a:off x="2325965" y="4271273"/>
            <a:ext cx="7823200" cy="12001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3600" spc="-100">
                <a:solidFill>
                  <a:srgbClr val="8661C5"/>
                </a:solidFill>
                <a:latin typeface="Segoe Sans Display Semibold" pitchFamily="2" charset="0"/>
                <a:ea typeface="+mj-lt"/>
                <a:cs typeface="Segoe Sans Display Semibold" pitchFamily="2" charset="0"/>
              </a:rPr>
              <a:t>How can we improve these prompts to make them more effective?</a:t>
            </a:r>
            <a:endParaRPr lang="en-US" sz="3600" spc="-100">
              <a:solidFill>
                <a:srgbClr val="8661C5"/>
              </a:solidFill>
              <a:latin typeface="Segoe Sans Display Semibold" pitchFamily="2" charset="0"/>
              <a:cs typeface="Segoe Sans Display Semibold" pitchFamily="2" charset="0"/>
            </a:endParaRPr>
          </a:p>
        </p:txBody>
      </p:sp>
      <p:pic>
        <p:nvPicPr>
          <p:cNvPr id="4" name="Graphic 3" descr="Copilot logo">
            <a:extLst>
              <a:ext uri="{FF2B5EF4-FFF2-40B4-BE49-F238E27FC236}">
                <a16:creationId xmlns:a16="http://schemas.microsoft.com/office/drawing/2014/main" id="{27764F8F-91B2-C997-3B97-A4D33E05C4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0351" y="1601821"/>
            <a:ext cx="1878934" cy="1878934"/>
          </a:xfrm>
          <a:prstGeom prst="rect">
            <a:avLst/>
          </a:prstGeom>
        </p:spPr>
      </p:pic>
    </p:spTree>
    <p:extLst>
      <p:ext uri="{BB962C8B-B14F-4D97-AF65-F5344CB8AC3E}">
        <p14:creationId xmlns:p14="http://schemas.microsoft.com/office/powerpoint/2010/main" val="416395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25">
            <a:extLst>
              <a:ext uri="{FF2B5EF4-FFF2-40B4-BE49-F238E27FC236}">
                <a16:creationId xmlns:a16="http://schemas.microsoft.com/office/drawing/2014/main" id="{D6389C9C-357A-D61C-5D71-A56F644E3283}"/>
              </a:ext>
              <a:ext uri="{C183D7F6-B498-43B3-948B-1728B52AA6E4}">
                <adec:decorative xmlns:adec="http://schemas.microsoft.com/office/drawing/2017/decorative" val="1"/>
              </a:ext>
            </a:extLst>
          </p:cNvPr>
          <p:cNvSpPr/>
          <p:nvPr/>
        </p:nvSpPr>
        <p:spPr bwMode="auto">
          <a:xfrm>
            <a:off x="3528484" y="2227774"/>
            <a:ext cx="1779379" cy="1221346"/>
          </a:xfrm>
          <a:prstGeom prst="roundRect">
            <a:avLst>
              <a:gd name="adj" fmla="val 14457"/>
            </a:avLst>
          </a:prstGeom>
          <a:solidFill>
            <a:srgbClr val="FFFFFF"/>
          </a:solidFill>
          <a:ln w="15875" cap="flat" cmpd="sng" algn="ctr">
            <a:solidFill>
              <a:srgbClr val="0078D3"/>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0078D3"/>
                </a:solidFill>
                <a:effectLst/>
                <a:uLnTx/>
                <a:uFillTx/>
                <a:latin typeface="Segoe UI Semibold"/>
                <a:ea typeface="+mn-ea"/>
                <a:cs typeface="Segoe UI Semibold" panose="020B0502040204020203" pitchFamily="34" charset="0"/>
              </a:rPr>
              <a:t>Goal</a:t>
            </a:r>
          </a:p>
        </p:txBody>
      </p:sp>
      <p:sp>
        <p:nvSpPr>
          <p:cNvPr id="32" name="TextBox 31">
            <a:extLst>
              <a:ext uri="{FF2B5EF4-FFF2-40B4-BE49-F238E27FC236}">
                <a16:creationId xmlns:a16="http://schemas.microsoft.com/office/drawing/2014/main" id="{0C064B8D-EA04-9EF5-A32F-1C503B787FC0}"/>
              </a:ext>
              <a:ext uri="{C183D7F6-B498-43B3-948B-1728B52AA6E4}">
                <adec:decorative xmlns:adec="http://schemas.microsoft.com/office/drawing/2017/decorative" val="1"/>
              </a:ext>
            </a:extLst>
          </p:cNvPr>
          <p:cNvSpPr txBox="1">
            <a:spLocks/>
          </p:cNvSpPr>
          <p:nvPr/>
        </p:nvSpPr>
        <p:spPr>
          <a:xfrm>
            <a:off x="3230836" y="1411469"/>
            <a:ext cx="8627181" cy="5009832"/>
          </a:xfrm>
          <a:prstGeom prst="roundRect">
            <a:avLst>
              <a:gd name="adj" fmla="val 3190"/>
            </a:avLst>
          </a:prstGeom>
          <a:solidFill>
            <a:srgbClr val="FFFFFF">
              <a:alpha val="46000"/>
            </a:srgbClr>
          </a:solidFill>
          <a:ln w="25400" cap="flat" cmpd="sng" algn="ctr">
            <a:noFill/>
            <a:prstDash val="solid"/>
          </a:ln>
          <a:effectLst>
            <a:outerShdw blurRad="63500" algn="ctr" rotWithShape="0">
              <a:srgbClr val="1A1A1A">
                <a:alpha val="15000"/>
              </a:srgbClr>
            </a:outerShdw>
          </a:effectLst>
        </p:spPr>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defTabSz="914400" eaLnBrk="1" fontAlgn="base" latinLnBrk="0" hangingPunct="1">
              <a:lnSpc>
                <a:spcPct val="100000"/>
              </a:lnSpc>
              <a:spcBef>
                <a:spcPts val="0"/>
              </a:spcBef>
              <a:spcAft>
                <a:spcPts val="1200"/>
              </a:spcAft>
              <a:buClrTx/>
              <a:buSzTx/>
              <a:buFontTx/>
              <a:buNone/>
              <a:tabLst/>
              <a:defRPr/>
            </a:pPr>
            <a:endParaRPr kumimoji="0" lang="en-US" sz="1000" b="0" i="0" u="none" strike="noStrike" kern="0" cap="none" spc="0" normalizeH="0" baseline="0" noProof="0">
              <a:ln w="3175">
                <a:noFill/>
              </a:ln>
              <a:solidFill>
                <a:prstClr val="black"/>
              </a:solidFill>
              <a:effectLst/>
              <a:uLnTx/>
              <a:uFillTx/>
              <a:latin typeface="Segoe UI"/>
              <a:ea typeface="+mn-ea"/>
              <a:cs typeface="Segoe UI"/>
            </a:endParaRPr>
          </a:p>
        </p:txBody>
      </p:sp>
      <p:sp>
        <p:nvSpPr>
          <p:cNvPr id="33" name="Title 8">
            <a:extLst>
              <a:ext uri="{FF2B5EF4-FFF2-40B4-BE49-F238E27FC236}">
                <a16:creationId xmlns:a16="http://schemas.microsoft.com/office/drawing/2014/main" id="{FE096591-9B72-CF09-37D0-AC2CDDA294DB}"/>
              </a:ext>
            </a:extLst>
          </p:cNvPr>
          <p:cNvSpPr txBox="1">
            <a:spLocks noGrp="1"/>
          </p:cNvSpPr>
          <p:nvPr>
            <p:ph type="title" idx="4294967295"/>
          </p:nvPr>
        </p:nvSpPr>
        <p:spPr>
          <a:xfrm>
            <a:off x="588263" y="509155"/>
            <a:ext cx="1101852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Segoe Sans Display Semibold" pitchFamily="2" charset="0"/>
                <a:ea typeface="+mn-ea"/>
                <a:cs typeface="Segoe Sans Display Semibold" pitchFamily="2"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50" normalizeH="0" baseline="0" noProof="0">
                <a:ln w="3175">
                  <a:noFill/>
                </a:ln>
                <a:solidFill>
                  <a:srgbClr val="000000"/>
                </a:solidFill>
                <a:effectLst/>
                <a:uLnTx/>
                <a:uFillTx/>
                <a:latin typeface="Segoe Sans Display Semibold" pitchFamily="2" charset="0"/>
                <a:ea typeface="+mn-ea"/>
                <a:cs typeface="Segoe Sans Display Semibold" pitchFamily="2" charset="0"/>
              </a:rPr>
              <a:t>The art and science of prompting – Prompt ingredients (1 of 2)</a:t>
            </a:r>
          </a:p>
        </p:txBody>
      </p:sp>
      <p:sp>
        <p:nvSpPr>
          <p:cNvPr id="34" name="Rectangle: Rounded Corners 6">
            <a:extLst>
              <a:ext uri="{FF2B5EF4-FFF2-40B4-BE49-F238E27FC236}">
                <a16:creationId xmlns:a16="http://schemas.microsoft.com/office/drawing/2014/main" id="{F3470B20-6A96-960C-A302-39B7ECE42F1C}"/>
              </a:ext>
              <a:ext uri="{C183D7F6-B498-43B3-948B-1728B52AA6E4}">
                <adec:decorative xmlns:adec="http://schemas.microsoft.com/office/drawing/2017/decorative" val="1"/>
              </a:ext>
            </a:extLst>
          </p:cNvPr>
          <p:cNvSpPr/>
          <p:nvPr/>
        </p:nvSpPr>
        <p:spPr bwMode="auto">
          <a:xfrm>
            <a:off x="3234010" y="1411468"/>
            <a:ext cx="8627181" cy="5009833"/>
          </a:xfrm>
          <a:prstGeom prst="roundRect">
            <a:avLst>
              <a:gd name="adj" fmla="val 4396"/>
            </a:avLst>
          </a:prstGeom>
          <a:noFill/>
          <a:ln w="9525" cap="flat" cmpd="sng" algn="ctr">
            <a:gradFill>
              <a:gsLst>
                <a:gs pos="37000">
                  <a:srgbClr val="464FEB"/>
                </a:gs>
                <a:gs pos="69000">
                  <a:srgbClr val="47CFFA"/>
                </a:gs>
                <a:gs pos="91000">
                  <a:srgbClr val="B47CF8"/>
                </a:gs>
              </a:gsLst>
              <a:lin ang="3600000" scaled="0"/>
            </a:gradFill>
            <a:prstDash val="soli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4" name="TextBox 43">
            <a:extLst>
              <a:ext uri="{FF2B5EF4-FFF2-40B4-BE49-F238E27FC236}">
                <a16:creationId xmlns:a16="http://schemas.microsoft.com/office/drawing/2014/main" id="{C824C151-0C66-3A97-A175-59ABE6236A97}"/>
              </a:ext>
            </a:extLst>
          </p:cNvPr>
          <p:cNvSpPr txBox="1"/>
          <p:nvPr/>
        </p:nvSpPr>
        <p:spPr>
          <a:xfrm>
            <a:off x="521649" y="2286091"/>
            <a:ext cx="2457849" cy="2800767"/>
          </a:xfrm>
          <a:prstGeom prst="rect">
            <a:avLst/>
          </a:prstGeom>
          <a:noFill/>
        </p:spPr>
        <p:txBody>
          <a:bodyPr wrap="square">
            <a:spAutoFit/>
          </a:bodyPr>
          <a:lstStyle/>
          <a:p>
            <a:pPr defTabSz="932472">
              <a:spcBef>
                <a:spcPct val="0"/>
              </a:spcBef>
              <a:spcAft>
                <a:spcPct val="0"/>
              </a:spcAft>
              <a:defRPr/>
            </a:pPr>
            <a:r>
              <a:rPr lang="en-CA" sz="2200">
                <a:solidFill>
                  <a:srgbClr val="1E1E1E"/>
                </a:solidFill>
                <a:cs typeface="Segoe Sans Display" pitchFamily="2" charset="0"/>
              </a:rPr>
              <a:t>To get the best response, it’s important to focus on some of the </a:t>
            </a:r>
            <a:r>
              <a:rPr lang="en-CA" sz="2200" b="1" spc="-38">
                <a:ln w="3175">
                  <a:noFill/>
                </a:ln>
                <a:gradFill flip="none" rotWithShape="1">
                  <a:gsLst>
                    <a:gs pos="50000">
                      <a:srgbClr val="8661C5"/>
                    </a:gs>
                    <a:gs pos="0">
                      <a:srgbClr val="3E76D4"/>
                    </a:gs>
                    <a:gs pos="100000">
                      <a:srgbClr val="C73ECC"/>
                    </a:gs>
                  </a:gsLst>
                  <a:lin ang="2700000" scaled="1"/>
                  <a:tileRect/>
                </a:gradFill>
                <a:cs typeface="Segoe Sans Display" pitchFamily="2" charset="0"/>
              </a:rPr>
              <a:t>key elements </a:t>
            </a:r>
            <a:r>
              <a:rPr lang="en-CA" sz="2200">
                <a:solidFill>
                  <a:srgbClr val="1E1E1E"/>
                </a:solidFill>
                <a:cs typeface="Segoe Sans Display" pitchFamily="2" charset="0"/>
              </a:rPr>
              <a:t>when phrasing your Copilot prompts.</a:t>
            </a:r>
          </a:p>
        </p:txBody>
      </p:sp>
      <p:sp>
        <p:nvSpPr>
          <p:cNvPr id="43" name="Rounded Rectangle 41">
            <a:extLst>
              <a:ext uri="{FF2B5EF4-FFF2-40B4-BE49-F238E27FC236}">
                <a16:creationId xmlns:a16="http://schemas.microsoft.com/office/drawing/2014/main" id="{6911BBC5-7350-9368-14D5-3662434EC79D}"/>
              </a:ext>
            </a:extLst>
          </p:cNvPr>
          <p:cNvSpPr/>
          <p:nvPr/>
        </p:nvSpPr>
        <p:spPr bwMode="auto">
          <a:xfrm>
            <a:off x="2904073" y="1188346"/>
            <a:ext cx="4478437" cy="367117"/>
          </a:xfrm>
          <a:prstGeom prst="roundRect">
            <a:avLst>
              <a:gd name="adj" fmla="val 50000"/>
            </a:avLst>
          </a:prstGeom>
          <a:gradFill flip="none" rotWithShape="1">
            <a:gsLst>
              <a:gs pos="8000">
                <a:srgbClr val="8661C5"/>
              </a:gs>
              <a:gs pos="100000">
                <a:srgbClr val="0078D4"/>
              </a:gs>
            </a:gsLst>
            <a:path path="circle">
              <a:fillToRect l="100000" t="100000"/>
            </a:path>
            <a:tileRect r="-100000" b="-100000"/>
          </a:gradFill>
          <a:ln w="9525" cap="flat" cmpd="sng" algn="ctr">
            <a:no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marL="0" marR="0" lvl="0" indent="0" algn="ctr" defTabSz="699354" eaLnBrk="1" fontAlgn="base" latinLnBrk="0" hangingPunct="1">
              <a:lnSpc>
                <a:spcPct val="100000"/>
              </a:lnSpc>
              <a:spcBef>
                <a:spcPct val="0"/>
              </a:spcBef>
              <a:spcAft>
                <a:spcPct val="0"/>
              </a:spcAft>
              <a:buClrTx/>
              <a:buSzTx/>
              <a:buFontTx/>
              <a:buNone/>
              <a:tabLst/>
              <a:defRPr/>
            </a:pPr>
            <a:r>
              <a:rPr kumimoji="0" lang="en-CA" sz="18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rPr>
              <a:t>2. Include the right prompt ingredients</a:t>
            </a:r>
          </a:p>
        </p:txBody>
      </p:sp>
      <p:sp>
        <p:nvSpPr>
          <p:cNvPr id="45" name="Rounded Rectangle 25">
            <a:extLst>
              <a:ext uri="{FF2B5EF4-FFF2-40B4-BE49-F238E27FC236}">
                <a16:creationId xmlns:a16="http://schemas.microsoft.com/office/drawing/2014/main" id="{0B0B72E6-CE82-E8F7-8AE2-ED2E142311C8}"/>
              </a:ext>
              <a:ext uri="{C183D7F6-B498-43B3-948B-1728B52AA6E4}">
                <adec:decorative xmlns:adec="http://schemas.microsoft.com/office/drawing/2017/decorative" val="0"/>
              </a:ext>
            </a:extLst>
          </p:cNvPr>
          <p:cNvSpPr/>
          <p:nvPr/>
        </p:nvSpPr>
        <p:spPr bwMode="auto">
          <a:xfrm>
            <a:off x="3528484" y="2221614"/>
            <a:ext cx="1779379" cy="1221346"/>
          </a:xfrm>
          <a:prstGeom prst="roundRect">
            <a:avLst>
              <a:gd name="adj" fmla="val 14457"/>
            </a:avLst>
          </a:prstGeom>
          <a:solidFill>
            <a:srgbClr val="0078D3"/>
          </a:solidFill>
          <a:ln w="15875" cap="flat" cmpd="sng" algn="ctr">
            <a:solidFill>
              <a:srgbClr val="0078D3"/>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Goal</a:t>
            </a:r>
          </a:p>
        </p:txBody>
      </p:sp>
      <p:sp>
        <p:nvSpPr>
          <p:cNvPr id="36" name="TextBox 8">
            <a:extLst>
              <a:ext uri="{FF2B5EF4-FFF2-40B4-BE49-F238E27FC236}">
                <a16:creationId xmlns:a16="http://schemas.microsoft.com/office/drawing/2014/main" id="{2DBC1E16-EDA4-A1B0-2A54-358351F713C2}"/>
              </a:ext>
            </a:extLst>
          </p:cNvPr>
          <p:cNvSpPr txBox="1"/>
          <p:nvPr/>
        </p:nvSpPr>
        <p:spPr>
          <a:xfrm>
            <a:off x="3620504" y="3737756"/>
            <a:ext cx="1595338" cy="1692771"/>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a:defRPr/>
            </a:pPr>
            <a:r>
              <a:rPr lang="en-US" sz="2200" b="1">
                <a:solidFill>
                  <a:prstClr val="black"/>
                </a:solidFill>
                <a:cs typeface="Segoe Sans Display" pitchFamily="2" charset="0"/>
              </a:rPr>
              <a:t>What</a:t>
            </a:r>
            <a:r>
              <a:rPr lang="en-US" sz="2200">
                <a:solidFill>
                  <a:prstClr val="black"/>
                </a:solidFill>
                <a:cs typeface="Segoe Sans Display" pitchFamily="2" charset="0"/>
              </a:rPr>
              <a:t> response do you want from Copilot? </a:t>
            </a:r>
          </a:p>
        </p:txBody>
      </p:sp>
      <p:sp>
        <p:nvSpPr>
          <p:cNvPr id="37" name="Rounded Rectangle 26">
            <a:extLst>
              <a:ext uri="{FF2B5EF4-FFF2-40B4-BE49-F238E27FC236}">
                <a16:creationId xmlns:a16="http://schemas.microsoft.com/office/drawing/2014/main" id="{6297716F-06D3-C349-0A20-43E7019F23F3}"/>
              </a:ext>
            </a:extLst>
          </p:cNvPr>
          <p:cNvSpPr/>
          <p:nvPr/>
        </p:nvSpPr>
        <p:spPr bwMode="auto">
          <a:xfrm>
            <a:off x="5615414" y="2227774"/>
            <a:ext cx="1779379" cy="1221346"/>
          </a:xfrm>
          <a:prstGeom prst="roundRect">
            <a:avLst>
              <a:gd name="adj" fmla="val 14536"/>
            </a:avLst>
          </a:prstGeom>
          <a:solidFill>
            <a:srgbClr val="FFFFFF"/>
          </a:solidFill>
          <a:ln w="15875" cap="flat" cmpd="sng" algn="ctr">
            <a:solidFill>
              <a:srgbClr val="4AC5B1"/>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008575"/>
                </a:solidFill>
                <a:effectLst/>
                <a:uLnTx/>
                <a:uFillTx/>
                <a:latin typeface="Segoe UI Semibold"/>
                <a:ea typeface="+mn-ea"/>
                <a:cs typeface="Segoe UI Semibold" panose="020B0502040204020203" pitchFamily="34" charset="0"/>
              </a:rPr>
              <a:t>Context</a:t>
            </a:r>
          </a:p>
        </p:txBody>
      </p:sp>
      <p:sp>
        <p:nvSpPr>
          <p:cNvPr id="38" name="TextBox 9">
            <a:extLst>
              <a:ext uri="{FF2B5EF4-FFF2-40B4-BE49-F238E27FC236}">
                <a16:creationId xmlns:a16="http://schemas.microsoft.com/office/drawing/2014/main" id="{75FE186A-3E35-004B-B32B-7EBB87C88E22}"/>
              </a:ext>
            </a:extLst>
          </p:cNvPr>
          <p:cNvSpPr txBox="1"/>
          <p:nvPr/>
        </p:nvSpPr>
        <p:spPr>
          <a:xfrm>
            <a:off x="5790501" y="3740707"/>
            <a:ext cx="1445729" cy="1354217"/>
          </a:xfrm>
          <a:prstGeom prst="rect">
            <a:avLst/>
          </a:prstGeom>
          <a:noFill/>
        </p:spPr>
        <p:txBody>
          <a:bodyPr wrap="square" lIns="0" tIns="0" rIns="0" bIns="0"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a:defRPr/>
            </a:pPr>
            <a:r>
              <a:rPr lang="en-US" sz="2200" b="1">
                <a:solidFill>
                  <a:prstClr val="black"/>
                </a:solidFill>
                <a:cs typeface="Segoe Sans Display" pitchFamily="2" charset="0"/>
              </a:rPr>
              <a:t>Why</a:t>
            </a:r>
            <a:r>
              <a:rPr lang="en-US" sz="2200">
                <a:solidFill>
                  <a:prstClr val="black"/>
                </a:solidFill>
                <a:cs typeface="Segoe Sans Display" pitchFamily="2" charset="0"/>
              </a:rPr>
              <a:t> do you need it and who is involved?</a:t>
            </a:r>
          </a:p>
        </p:txBody>
      </p:sp>
      <p:sp>
        <p:nvSpPr>
          <p:cNvPr id="40" name="Rounded Rectangle 37">
            <a:extLst>
              <a:ext uri="{FF2B5EF4-FFF2-40B4-BE49-F238E27FC236}">
                <a16:creationId xmlns:a16="http://schemas.microsoft.com/office/drawing/2014/main" id="{C5AF6685-34CF-1456-A3C7-2B4BF4EB86FD}"/>
              </a:ext>
            </a:extLst>
          </p:cNvPr>
          <p:cNvSpPr/>
          <p:nvPr/>
        </p:nvSpPr>
        <p:spPr bwMode="auto">
          <a:xfrm>
            <a:off x="7702344" y="2233934"/>
            <a:ext cx="1791758" cy="1215186"/>
          </a:xfrm>
          <a:prstGeom prst="roundRect">
            <a:avLst>
              <a:gd name="adj" fmla="val 15091"/>
            </a:avLst>
          </a:prstGeom>
          <a:solidFill>
            <a:srgbClr val="FFFFFF"/>
          </a:solidFill>
          <a:ln w="15875" cap="flat" cmpd="sng" algn="ctr">
            <a:solidFill>
              <a:srgbClr val="C03BC4"/>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C03BC4"/>
                </a:solidFill>
                <a:effectLst/>
                <a:uLnTx/>
                <a:uFillTx/>
                <a:latin typeface="Segoe UI Semibold"/>
                <a:ea typeface="+mn-ea"/>
                <a:cs typeface="Segoe UI Semibold" panose="020B0502040204020203" pitchFamily="34" charset="0"/>
              </a:rPr>
              <a:t>Source</a:t>
            </a:r>
          </a:p>
        </p:txBody>
      </p:sp>
      <p:sp>
        <p:nvSpPr>
          <p:cNvPr id="39" name="TextBox 7">
            <a:extLst>
              <a:ext uri="{FF2B5EF4-FFF2-40B4-BE49-F238E27FC236}">
                <a16:creationId xmlns:a16="http://schemas.microsoft.com/office/drawing/2014/main" id="{782BF425-CF16-9DF8-DD88-4EC7D12403C3}"/>
              </a:ext>
            </a:extLst>
          </p:cNvPr>
          <p:cNvSpPr txBox="1"/>
          <p:nvPr/>
        </p:nvSpPr>
        <p:spPr>
          <a:xfrm>
            <a:off x="7672996" y="3737755"/>
            <a:ext cx="1850453" cy="203132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a:defRPr/>
            </a:pPr>
            <a:r>
              <a:rPr lang="en-US" sz="2200" b="1">
                <a:solidFill>
                  <a:prstClr val="black"/>
                </a:solidFill>
                <a:cs typeface="Segoe Sans Display" pitchFamily="2" charset="0"/>
              </a:rPr>
              <a:t>Which</a:t>
            </a:r>
            <a:r>
              <a:rPr lang="en-US" sz="2200">
                <a:solidFill>
                  <a:prstClr val="black"/>
                </a:solidFill>
                <a:cs typeface="Segoe Sans Display" pitchFamily="2" charset="0"/>
              </a:rPr>
              <a:t> information sources or samples should Copilot use?</a:t>
            </a:r>
          </a:p>
        </p:txBody>
      </p:sp>
      <p:sp>
        <p:nvSpPr>
          <p:cNvPr id="42" name="Rounded Rectangle 34">
            <a:extLst>
              <a:ext uri="{FF2B5EF4-FFF2-40B4-BE49-F238E27FC236}">
                <a16:creationId xmlns:a16="http://schemas.microsoft.com/office/drawing/2014/main" id="{BD04B8F2-C009-0B62-2C76-8F7337677062}"/>
              </a:ext>
            </a:extLst>
          </p:cNvPr>
          <p:cNvSpPr/>
          <p:nvPr/>
        </p:nvSpPr>
        <p:spPr bwMode="auto">
          <a:xfrm>
            <a:off x="9801653" y="2227774"/>
            <a:ext cx="1779379" cy="1215186"/>
          </a:xfrm>
          <a:prstGeom prst="roundRect">
            <a:avLst>
              <a:gd name="adj" fmla="val 15867"/>
            </a:avLst>
          </a:prstGeom>
          <a:solidFill>
            <a:srgbClr val="FFFFFF">
              <a:alpha val="99000"/>
            </a:srgbClr>
          </a:solidFill>
          <a:ln w="15875" cap="flat" cmpd="sng" algn="ctr">
            <a:solidFill>
              <a:srgbClr val="FFA38B"/>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rPr>
              <a:t>Expectations</a:t>
            </a:r>
          </a:p>
        </p:txBody>
      </p:sp>
      <p:sp>
        <p:nvSpPr>
          <p:cNvPr id="41" name="TextBox 6">
            <a:extLst>
              <a:ext uri="{FF2B5EF4-FFF2-40B4-BE49-F238E27FC236}">
                <a16:creationId xmlns:a16="http://schemas.microsoft.com/office/drawing/2014/main" id="{BC5713C7-E029-4CE0-CC0F-15AD2A5ADB08}"/>
              </a:ext>
            </a:extLst>
          </p:cNvPr>
          <p:cNvSpPr txBox="1"/>
          <p:nvPr/>
        </p:nvSpPr>
        <p:spPr>
          <a:xfrm>
            <a:off x="9813445" y="3737754"/>
            <a:ext cx="1779378" cy="203132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a:defRPr/>
            </a:pPr>
            <a:r>
              <a:rPr lang="en-US" sz="2200" b="1">
                <a:solidFill>
                  <a:prstClr val="black"/>
                </a:solidFill>
                <a:cs typeface="Segoe Sans Display" pitchFamily="2" charset="0"/>
              </a:rPr>
              <a:t>How</a:t>
            </a:r>
            <a:r>
              <a:rPr lang="en-US" sz="2200">
                <a:solidFill>
                  <a:prstClr val="black"/>
                </a:solidFill>
                <a:cs typeface="Segoe Sans Display" pitchFamily="2" charset="0"/>
              </a:rPr>
              <a:t> should Copilot respond</a:t>
            </a:r>
          </a:p>
          <a:p>
            <a:pPr algn="ctr">
              <a:defRPr/>
            </a:pPr>
            <a:r>
              <a:rPr lang="en-US" sz="2200">
                <a:solidFill>
                  <a:prstClr val="black"/>
                </a:solidFill>
                <a:cs typeface="Segoe Sans Display" pitchFamily="2" charset="0"/>
              </a:rPr>
              <a:t>to best meet your expectations?</a:t>
            </a:r>
          </a:p>
        </p:txBody>
      </p:sp>
      <p:sp>
        <p:nvSpPr>
          <p:cNvPr id="46" name="Rounded Rectangle 26">
            <a:extLst>
              <a:ext uri="{FF2B5EF4-FFF2-40B4-BE49-F238E27FC236}">
                <a16:creationId xmlns:a16="http://schemas.microsoft.com/office/drawing/2014/main" id="{7109F0CE-C8DD-73A3-10C1-870CE9BF1899}"/>
              </a:ext>
              <a:ext uri="{C183D7F6-B498-43B3-948B-1728B52AA6E4}">
                <adec:decorative xmlns:adec="http://schemas.microsoft.com/office/drawing/2017/decorative" val="1"/>
              </a:ext>
            </a:extLst>
          </p:cNvPr>
          <p:cNvSpPr/>
          <p:nvPr/>
        </p:nvSpPr>
        <p:spPr bwMode="auto">
          <a:xfrm>
            <a:off x="5615414" y="2221614"/>
            <a:ext cx="1779379" cy="1221346"/>
          </a:xfrm>
          <a:prstGeom prst="roundRect">
            <a:avLst>
              <a:gd name="adj" fmla="val 14536"/>
            </a:avLst>
          </a:prstGeom>
          <a:solidFill>
            <a:srgbClr val="008272"/>
          </a:solidFill>
          <a:ln w="15875" cap="flat" cmpd="sng" algn="ctr">
            <a:solidFill>
              <a:srgbClr val="4AC5B1"/>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Context</a:t>
            </a:r>
          </a:p>
        </p:txBody>
      </p:sp>
      <p:sp>
        <p:nvSpPr>
          <p:cNvPr id="47" name="Rounded Rectangle 37">
            <a:extLst>
              <a:ext uri="{FF2B5EF4-FFF2-40B4-BE49-F238E27FC236}">
                <a16:creationId xmlns:a16="http://schemas.microsoft.com/office/drawing/2014/main" id="{E5C5885B-F9F4-A376-7E9E-C50AF2A0163D}"/>
              </a:ext>
              <a:ext uri="{C183D7F6-B498-43B3-948B-1728B52AA6E4}">
                <adec:decorative xmlns:adec="http://schemas.microsoft.com/office/drawing/2017/decorative" val="1"/>
              </a:ext>
            </a:extLst>
          </p:cNvPr>
          <p:cNvSpPr/>
          <p:nvPr/>
        </p:nvSpPr>
        <p:spPr bwMode="auto">
          <a:xfrm>
            <a:off x="7702344" y="2227774"/>
            <a:ext cx="1791758" cy="1215186"/>
          </a:xfrm>
          <a:prstGeom prst="roundRect">
            <a:avLst>
              <a:gd name="adj" fmla="val 15091"/>
            </a:avLst>
          </a:prstGeom>
          <a:solidFill>
            <a:srgbClr val="B4009E"/>
          </a:solidFill>
          <a:ln w="15875" cap="flat" cmpd="sng" algn="ctr">
            <a:solidFill>
              <a:srgbClr val="C03BC4"/>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Source</a:t>
            </a:r>
          </a:p>
        </p:txBody>
      </p:sp>
      <p:sp>
        <p:nvSpPr>
          <p:cNvPr id="48" name="Rounded Rectangle 34">
            <a:extLst>
              <a:ext uri="{FF2B5EF4-FFF2-40B4-BE49-F238E27FC236}">
                <a16:creationId xmlns:a16="http://schemas.microsoft.com/office/drawing/2014/main" id="{CA30951C-89D2-E224-953D-EF77FA0BB21E}"/>
              </a:ext>
              <a:ext uri="{C183D7F6-B498-43B3-948B-1728B52AA6E4}">
                <adec:decorative xmlns:adec="http://schemas.microsoft.com/office/drawing/2017/decorative" val="1"/>
              </a:ext>
            </a:extLst>
          </p:cNvPr>
          <p:cNvSpPr/>
          <p:nvPr/>
        </p:nvSpPr>
        <p:spPr bwMode="auto">
          <a:xfrm>
            <a:off x="9801653" y="2221614"/>
            <a:ext cx="1779379" cy="1215186"/>
          </a:xfrm>
          <a:prstGeom prst="roundRect">
            <a:avLst>
              <a:gd name="adj" fmla="val 15867"/>
            </a:avLst>
          </a:prstGeom>
          <a:solidFill>
            <a:srgbClr val="E25B00"/>
          </a:solidFill>
          <a:ln w="15875" cap="flat" cmpd="sng" algn="ctr">
            <a:solidFill>
              <a:srgbClr val="FFA38B"/>
            </a:solidFill>
            <a:prstDash val="solid"/>
            <a:headEnd type="none" w="med" len="med"/>
            <a:tailEnd type="none" w="med" len="med"/>
          </a:ln>
          <a:effectLst>
            <a:outerShdw blurRad="114300" dist="63500" dir="2700000" algn="tl" rotWithShape="0">
              <a:srgbClr val="454142">
                <a:alpha val="20000"/>
              </a:srgbClr>
            </a:outerShdw>
          </a:effectLst>
        </p:spPr>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2000" b="1"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Expectations</a:t>
            </a:r>
          </a:p>
        </p:txBody>
      </p:sp>
    </p:spTree>
    <p:extLst>
      <p:ext uri="{BB962C8B-B14F-4D97-AF65-F5344CB8AC3E}">
        <p14:creationId xmlns:p14="http://schemas.microsoft.com/office/powerpoint/2010/main" val="75814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750"/>
                                        <p:tgtEl>
                                          <p:spTgt spid="37"/>
                                        </p:tgtEl>
                                      </p:cBhvr>
                                    </p:animEffect>
                                    <p:anim calcmode="lin" valueType="num">
                                      <p:cBhvr>
                                        <p:cTn id="13" dur="750" fill="hold"/>
                                        <p:tgtEl>
                                          <p:spTgt spid="37"/>
                                        </p:tgtEl>
                                        <p:attrNameLst>
                                          <p:attrName>ppt_x</p:attrName>
                                        </p:attrNameLst>
                                      </p:cBhvr>
                                      <p:tavLst>
                                        <p:tav tm="0">
                                          <p:val>
                                            <p:strVal val="#ppt_x"/>
                                          </p:val>
                                        </p:tav>
                                        <p:tav tm="100000">
                                          <p:val>
                                            <p:strVal val="#ppt_x"/>
                                          </p:val>
                                        </p:tav>
                                      </p:tavLst>
                                    </p:anim>
                                    <p:anim calcmode="lin" valueType="num">
                                      <p:cBhvr>
                                        <p:cTn id="14" dur="75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750"/>
                                        <p:tgtEl>
                                          <p:spTgt spid="40"/>
                                        </p:tgtEl>
                                      </p:cBhvr>
                                    </p:animEffect>
                                    <p:anim calcmode="lin" valueType="num">
                                      <p:cBhvr>
                                        <p:cTn id="18" dur="750" fill="hold"/>
                                        <p:tgtEl>
                                          <p:spTgt spid="40"/>
                                        </p:tgtEl>
                                        <p:attrNameLst>
                                          <p:attrName>ppt_x</p:attrName>
                                        </p:attrNameLst>
                                      </p:cBhvr>
                                      <p:tavLst>
                                        <p:tav tm="0">
                                          <p:val>
                                            <p:strVal val="#ppt_x"/>
                                          </p:val>
                                        </p:tav>
                                        <p:tav tm="100000">
                                          <p:val>
                                            <p:strVal val="#ppt_x"/>
                                          </p:val>
                                        </p:tav>
                                      </p:tavLst>
                                    </p:anim>
                                    <p:anim calcmode="lin" valueType="num">
                                      <p:cBhvr>
                                        <p:cTn id="19" dur="75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750"/>
                                        <p:tgtEl>
                                          <p:spTgt spid="42"/>
                                        </p:tgtEl>
                                      </p:cBhvr>
                                    </p:animEffect>
                                    <p:anim calcmode="lin" valueType="num">
                                      <p:cBhvr>
                                        <p:cTn id="23" dur="750" fill="hold"/>
                                        <p:tgtEl>
                                          <p:spTgt spid="42"/>
                                        </p:tgtEl>
                                        <p:attrNameLst>
                                          <p:attrName>ppt_x</p:attrName>
                                        </p:attrNameLst>
                                      </p:cBhvr>
                                      <p:tavLst>
                                        <p:tav tm="0">
                                          <p:val>
                                            <p:strVal val="#ppt_x"/>
                                          </p:val>
                                        </p:tav>
                                        <p:tav tm="100000">
                                          <p:val>
                                            <p:strVal val="#ppt_x"/>
                                          </p:val>
                                        </p:tav>
                                      </p:tavLst>
                                    </p:anim>
                                    <p:anim calcmode="lin" valueType="num">
                                      <p:cBhvr>
                                        <p:cTn id="24" dur="75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5"/>
                                        </p:tgtEl>
                                      </p:cBhvr>
                                    </p:animEffect>
                                    <p:set>
                                      <p:cBhvr>
                                        <p:cTn id="37" dur="1" fill="hold">
                                          <p:stCondLst>
                                            <p:cond delay="499"/>
                                          </p:stCondLst>
                                        </p:cTn>
                                        <p:tgtEl>
                                          <p:spTgt spid="45"/>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46"/>
                                        </p:tgtEl>
                                      </p:cBhvr>
                                    </p:animEffect>
                                    <p:set>
                                      <p:cBhvr>
                                        <p:cTn id="48" dur="1" fill="hold">
                                          <p:stCondLst>
                                            <p:cond delay="499"/>
                                          </p:stCondLst>
                                        </p:cTn>
                                        <p:tgtEl>
                                          <p:spTgt spid="46"/>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1" nodeType="clickEffect">
                                  <p:stCondLst>
                                    <p:cond delay="0"/>
                                  </p:stCondLst>
                                  <p:childTnLst>
                                    <p:animEffect transition="out" filter="fade">
                                      <p:cBhvr>
                                        <p:cTn id="58" dur="500"/>
                                        <p:tgtEl>
                                          <p:spTgt spid="47"/>
                                        </p:tgtEl>
                                      </p:cBhvr>
                                    </p:animEffect>
                                    <p:set>
                                      <p:cBhvr>
                                        <p:cTn id="59" dur="1" fill="hold">
                                          <p:stCondLst>
                                            <p:cond delay="499"/>
                                          </p:stCondLst>
                                        </p:cTn>
                                        <p:tgtEl>
                                          <p:spTgt spid="47"/>
                                        </p:tgtEl>
                                        <p:attrNameLst>
                                          <p:attrName>style.visibility</p:attrName>
                                        </p:attrNameLst>
                                      </p:cBhvr>
                                      <p:to>
                                        <p:strVal val="hidden"/>
                                      </p:to>
                                    </p:set>
                                  </p:childTnLst>
                                </p:cTn>
                              </p:par>
                              <p:par>
                                <p:cTn id="60" presetID="10"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500"/>
                                        <p:tgtEl>
                                          <p:spTgt spid="4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45" grpId="1" animBg="1"/>
      <p:bldP spid="36" grpId="0"/>
      <p:bldP spid="37" grpId="0" animBg="1"/>
      <p:bldP spid="38" grpId="0"/>
      <p:bldP spid="40" grpId="0" animBg="1"/>
      <p:bldP spid="39" grpId="0"/>
      <p:bldP spid="42" grpId="0" animBg="1"/>
      <p:bldP spid="41" grpId="0"/>
      <p:bldP spid="46" grpId="0" animBg="1"/>
      <p:bldP spid="46" grpId="1" animBg="1"/>
      <p:bldP spid="47" grpId="0" animBg="1"/>
      <p:bldP spid="47" grpId="1" animBg="1"/>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A7576C-CA59-0266-89A4-8F187AF9CD1F}"/>
              </a:ext>
              <a:ext uri="{C183D7F6-B498-43B3-948B-1728B52AA6E4}">
                <adec:decorative xmlns:adec="http://schemas.microsoft.com/office/drawing/2017/decorative" val="0"/>
              </a:ext>
            </a:extLst>
          </p:cNvPr>
          <p:cNvSpPr txBox="1"/>
          <p:nvPr/>
        </p:nvSpPr>
        <p:spPr>
          <a:xfrm>
            <a:off x="221943" y="5177075"/>
            <a:ext cx="2834170" cy="215444"/>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defRPr/>
            </a:pPr>
            <a:r>
              <a:rPr kumimoji="0" lang="en-US" sz="800" b="1" i="0" u="none" strike="noStrike" kern="1200" cap="none" spc="0" normalizeH="0" baseline="0" noProof="0">
                <a:ln>
                  <a:noFill/>
                </a:ln>
                <a:solidFill>
                  <a:schemeClr val="bg1"/>
                </a:solidFill>
                <a:effectLst/>
                <a:uLnTx/>
                <a:uFillTx/>
                <a:latin typeface="Segoe UI Semibold"/>
                <a:cs typeface="Segoe UI Semibold" panose="020B0502040204020203" pitchFamily="34" charset="0"/>
              </a:rPr>
              <a:t>Generate 3-5 bullet</a:t>
            </a:r>
            <a:r>
              <a:rPr lang="en-US" sz="800" b="1">
                <a:solidFill>
                  <a:schemeClr val="bg1"/>
                </a:solidFill>
                <a:latin typeface="Segoe UI Semibold"/>
                <a:cs typeface="Segoe UI Semibold" panose="020B0502040204020203" pitchFamily="34" charset="0"/>
              </a:rPr>
              <a:t> points</a:t>
            </a:r>
            <a:endParaRPr kumimoji="0" lang="en-US" sz="800" b="1" i="0" u="none" strike="noStrike" kern="1200" cap="none" spc="0" normalizeH="0" baseline="0" noProof="0">
              <a:ln>
                <a:noFill/>
              </a:ln>
              <a:solidFill>
                <a:schemeClr val="bg1"/>
              </a:solidFill>
              <a:effectLst/>
              <a:uLnTx/>
              <a:uFillTx/>
              <a:latin typeface="Segoe UI Semibold"/>
              <a:cs typeface="Segoe UI Semibold" panose="020B0502040204020203" pitchFamily="34" charset="0"/>
            </a:endParaRPr>
          </a:p>
        </p:txBody>
      </p:sp>
      <p:sp>
        <p:nvSpPr>
          <p:cNvPr id="88" name="Rectangle: Rounded Corners 6">
            <a:extLst>
              <a:ext uri="{FF2B5EF4-FFF2-40B4-BE49-F238E27FC236}">
                <a16:creationId xmlns:a16="http://schemas.microsoft.com/office/drawing/2014/main" id="{AF811D0B-1328-7492-6299-DC2015BA9DD2}"/>
              </a:ext>
              <a:ext uri="{C183D7F6-B498-43B3-948B-1728B52AA6E4}">
                <adec:decorative xmlns:adec="http://schemas.microsoft.com/office/drawing/2017/decorative" val="1"/>
              </a:ext>
            </a:extLst>
          </p:cNvPr>
          <p:cNvSpPr/>
          <p:nvPr/>
        </p:nvSpPr>
        <p:spPr bwMode="auto">
          <a:xfrm>
            <a:off x="3234010" y="1411468"/>
            <a:ext cx="8627181"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B3CC3A69-CD51-C58C-4DB3-3580D54D502E}"/>
              </a:ext>
              <a:ext uri="{C183D7F6-B498-43B3-948B-1728B52AA6E4}">
                <adec:decorative xmlns:adec="http://schemas.microsoft.com/office/drawing/2017/decorative" val="1"/>
              </a:ext>
            </a:extLst>
          </p:cNvPr>
          <p:cNvSpPr txBox="1">
            <a:spLocks/>
          </p:cNvSpPr>
          <p:nvPr/>
        </p:nvSpPr>
        <p:spPr>
          <a:xfrm>
            <a:off x="3230836" y="1411469"/>
            <a:ext cx="8627181" cy="5009832"/>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11" name="Title 8">
            <a:extLst>
              <a:ext uri="{FF2B5EF4-FFF2-40B4-BE49-F238E27FC236}">
                <a16:creationId xmlns:a16="http://schemas.microsoft.com/office/drawing/2014/main" id="{F24A8113-9230-0379-49D3-0212B845634A}"/>
              </a:ext>
            </a:extLst>
          </p:cNvPr>
          <p:cNvSpPr>
            <a:spLocks noGrp="1"/>
          </p:cNvSpPr>
          <p:nvPr>
            <p:ph type="title"/>
          </p:nvPr>
        </p:nvSpPr>
        <p:spPr>
          <a:xfrm>
            <a:off x="588263" y="509156"/>
            <a:ext cx="11018521" cy="430887"/>
          </a:xfrm>
        </p:spPr>
        <p:txBody>
          <a:bodyPr/>
          <a:lstStyle/>
          <a:p>
            <a:r>
              <a:rPr lang="en-US"/>
              <a:t>The art and science of prompting - </a:t>
            </a:r>
            <a:r>
              <a:rPr kumimoji="0" lang="en-GB" sz="2800" b="0" i="0" u="none" strike="noStrike" kern="1200" cap="none" spc="-50" normalizeH="0" baseline="0" noProof="0">
                <a:ln w="3175">
                  <a:noFill/>
                </a:ln>
                <a:solidFill>
                  <a:srgbClr val="000000"/>
                </a:solidFill>
                <a:effectLst/>
                <a:uLnTx/>
                <a:uFillTx/>
                <a:latin typeface="Segoe Sans Display Semibold" pitchFamily="2" charset="0"/>
                <a:ea typeface="+mn-ea"/>
                <a:cs typeface="Segoe Sans Display Semibold" pitchFamily="2" charset="0"/>
              </a:rPr>
              <a:t>Prompt ingredients</a:t>
            </a:r>
            <a:r>
              <a:rPr lang="en-US"/>
              <a:t> </a:t>
            </a:r>
            <a:r>
              <a:rPr kumimoji="0" lang="en-GB" sz="2800" b="0" i="0" u="none" strike="noStrike" kern="1200" cap="none" spc="-50" normalizeH="0" baseline="0" noProof="0">
                <a:ln w="3175">
                  <a:noFill/>
                </a:ln>
                <a:solidFill>
                  <a:srgbClr val="000000"/>
                </a:solidFill>
                <a:effectLst/>
                <a:uLnTx/>
                <a:uFillTx/>
                <a:latin typeface="Segoe Sans Display Semibold" pitchFamily="2" charset="0"/>
                <a:ea typeface="+mn-ea"/>
                <a:cs typeface="Segoe Sans Display Semibold" pitchFamily="2" charset="0"/>
              </a:rPr>
              <a:t>(2 of 2)</a:t>
            </a:r>
            <a:endParaRPr lang="en-CA"/>
          </a:p>
        </p:txBody>
      </p:sp>
      <p:sp>
        <p:nvSpPr>
          <p:cNvPr id="12" name="Rounded Rectangle 15">
            <a:extLst>
              <a:ext uri="{FF2B5EF4-FFF2-40B4-BE49-F238E27FC236}">
                <a16:creationId xmlns:a16="http://schemas.microsoft.com/office/drawing/2014/main" id="{78E0A59C-B33A-A275-84F6-B73176747A4F}"/>
              </a:ext>
              <a:ext uri="{C183D7F6-B498-43B3-948B-1728B52AA6E4}">
                <adec:decorative xmlns:adec="http://schemas.microsoft.com/office/drawing/2017/decorative" val="1"/>
              </a:ext>
            </a:extLst>
          </p:cNvPr>
          <p:cNvSpPr/>
          <p:nvPr/>
        </p:nvSpPr>
        <p:spPr>
          <a:xfrm>
            <a:off x="3891967" y="2897858"/>
            <a:ext cx="7724283" cy="2185498"/>
          </a:xfrm>
          <a:prstGeom prst="roundRect">
            <a:avLst>
              <a:gd name="adj" fmla="val 7542"/>
            </a:avLst>
          </a:prstGeom>
          <a:gradFill flip="none" rotWithShape="1">
            <a:gsLst>
              <a:gs pos="58000">
                <a:srgbClr val="FBFBFB"/>
              </a:gs>
              <a:gs pos="100000">
                <a:schemeClr val="bg1">
                  <a:lumMod val="95000"/>
                  <a:alpha val="0"/>
                </a:schemeClr>
              </a:gs>
              <a:gs pos="34000">
                <a:schemeClr val="bg1"/>
              </a:gs>
            </a:gsLst>
            <a:lin ang="18900000" scaled="1"/>
            <a:tileRect/>
          </a:gradFill>
          <a:ln w="12700">
            <a:noFill/>
            <a:headEnd type="none" w="med" len="med"/>
            <a:tailEnd type="none" w="med" len="med"/>
          </a:ln>
          <a:effectLst/>
          <a:scene3d>
            <a:camera prst="perspectiveRight" fov="2700000">
              <a:rot lat="0" lon="21594000" rev="0"/>
            </a:camera>
            <a:lightRig rig="flat" dir="t"/>
          </a:scene3d>
          <a:sp3d>
            <a:bevelT w="0" h="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84" name="TextBox 83">
            <a:extLst>
              <a:ext uri="{FF2B5EF4-FFF2-40B4-BE49-F238E27FC236}">
                <a16:creationId xmlns:a16="http://schemas.microsoft.com/office/drawing/2014/main" id="{405ED4F0-FBC4-6BFF-3375-C455C89DB98F}"/>
              </a:ext>
            </a:extLst>
          </p:cNvPr>
          <p:cNvSpPr txBox="1"/>
          <p:nvPr/>
        </p:nvSpPr>
        <p:spPr>
          <a:xfrm>
            <a:off x="521649" y="2286091"/>
            <a:ext cx="2457849" cy="2800767"/>
          </a:xfrm>
          <a:prstGeom prst="rect">
            <a:avLst/>
          </a:prstGeom>
          <a:noFill/>
        </p:spPr>
        <p:txBody>
          <a:bodyPr wrap="square">
            <a:spAutoFit/>
          </a:bodyPr>
          <a:lstStyle/>
          <a:p>
            <a:pPr marL="0" marR="0" lvl="0" indent="0" algn="l" defTabSz="932472" rtl="0" eaLnBrk="1" fontAlgn="auto" latinLnBrk="0" hangingPunct="1">
              <a:lnSpc>
                <a:spcPct val="100000"/>
              </a:lnSpc>
              <a:spcBef>
                <a:spcPct val="0"/>
              </a:spcBef>
              <a:spcAft>
                <a:spcPct val="0"/>
              </a:spcAft>
              <a:buClrTx/>
              <a:buSzTx/>
              <a:buFontTx/>
              <a:buNone/>
              <a:tabLst/>
              <a:defRPr/>
            </a:pPr>
            <a:r>
              <a:rPr kumimoji="0" lang="en-CA" sz="2200" b="0" i="0" u="none" strike="noStrike" kern="1200" cap="none" spc="0" normalizeH="0" baseline="0" noProof="0">
                <a:ln>
                  <a:noFill/>
                </a:ln>
                <a:solidFill>
                  <a:srgbClr val="1E1E1E"/>
                </a:solidFill>
                <a:effectLst/>
                <a:uLnTx/>
                <a:uFillTx/>
                <a:latin typeface="Segoe Sans Display" pitchFamily="2" charset="0"/>
                <a:ea typeface="+mn-ea"/>
                <a:cs typeface="Segoe Sans Display" pitchFamily="2" charset="0"/>
              </a:rPr>
              <a:t>To get the best response, it’s important to focus on some of the </a:t>
            </a:r>
            <a:r>
              <a:rPr kumimoji="0" lang="en-CA" sz="2200" b="1" i="0" u="none" strike="noStrike" kern="1200" cap="none" spc="-38"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Segoe Sans Display" pitchFamily="2" charset="0"/>
                <a:ea typeface="+mn-ea"/>
                <a:cs typeface="Segoe Sans Display" pitchFamily="2" charset="0"/>
              </a:rPr>
              <a:t>key elements </a:t>
            </a:r>
            <a:r>
              <a:rPr kumimoji="0" lang="en-CA" sz="2200" b="0" i="0" u="none" strike="noStrike" kern="1200" cap="none" spc="0" normalizeH="0" baseline="0" noProof="0">
                <a:ln>
                  <a:noFill/>
                </a:ln>
                <a:solidFill>
                  <a:srgbClr val="1E1E1E"/>
                </a:solidFill>
                <a:effectLst/>
                <a:uLnTx/>
                <a:uFillTx/>
                <a:latin typeface="Segoe Sans Display" pitchFamily="2" charset="0"/>
                <a:ea typeface="+mn-ea"/>
                <a:cs typeface="Segoe Sans Display" pitchFamily="2" charset="0"/>
              </a:rPr>
              <a:t>when phrasing your Copilot prompts.</a:t>
            </a:r>
          </a:p>
        </p:txBody>
      </p:sp>
      <p:sp>
        <p:nvSpPr>
          <p:cNvPr id="89" name="Rounded Rectangle 41">
            <a:extLst>
              <a:ext uri="{FF2B5EF4-FFF2-40B4-BE49-F238E27FC236}">
                <a16:creationId xmlns:a16="http://schemas.microsoft.com/office/drawing/2014/main" id="{5DD05FCB-57E4-9CD5-BFC3-6F1EE485BFF8}"/>
              </a:ext>
            </a:extLst>
          </p:cNvPr>
          <p:cNvSpPr/>
          <p:nvPr/>
        </p:nvSpPr>
        <p:spPr bwMode="auto">
          <a:xfrm>
            <a:off x="2904073" y="1188346"/>
            <a:ext cx="4478437" cy="367117"/>
          </a:xfrm>
          <a:prstGeom prst="roundRect">
            <a:avLst>
              <a:gd name="adj" fmla="val 50000"/>
            </a:avLst>
          </a:prstGeom>
          <a:gradFill flip="none" rotWithShape="1">
            <a:gsLst>
              <a:gs pos="8000">
                <a:srgbClr val="8661C5"/>
              </a:gs>
              <a:gs pos="100000">
                <a:srgbClr val="0078D4"/>
              </a:gs>
            </a:gsLst>
            <a:path path="circle">
              <a:fillToRect l="100000" t="100000"/>
            </a:path>
            <a:tileRect r="-100000" b="-100000"/>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marL="0" marR="0" lvl="0" indent="0" algn="ctr" defTabSz="699354" rtl="0" eaLnBrk="1" fontAlgn="base" latinLnBrk="0" hangingPunct="1">
              <a:lnSpc>
                <a:spcPct val="100000"/>
              </a:lnSpc>
              <a:spcBef>
                <a:spcPct val="0"/>
              </a:spcBef>
              <a:spcAft>
                <a:spcPct val="0"/>
              </a:spcAft>
              <a:buClrTx/>
              <a:buSzTx/>
              <a:buFontTx/>
              <a:buNone/>
              <a:tabLst/>
              <a:defRPr/>
            </a:pPr>
            <a:r>
              <a:rPr kumimoji="0" lang="en-CA" sz="1800" b="1"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2. Include the right prompt ingredients</a:t>
            </a:r>
          </a:p>
        </p:txBody>
      </p:sp>
      <p:sp>
        <p:nvSpPr>
          <p:cNvPr id="19" name="Rounded Rectangle 25">
            <a:extLst>
              <a:ext uri="{FF2B5EF4-FFF2-40B4-BE49-F238E27FC236}">
                <a16:creationId xmlns:a16="http://schemas.microsoft.com/office/drawing/2014/main" id="{011608C7-728A-C002-35A7-88E2040ECB2E}"/>
              </a:ext>
            </a:extLst>
          </p:cNvPr>
          <p:cNvSpPr/>
          <p:nvPr/>
        </p:nvSpPr>
        <p:spPr bwMode="auto">
          <a:xfrm>
            <a:off x="4571208" y="1895774"/>
            <a:ext cx="1664517" cy="317873"/>
          </a:xfrm>
          <a:prstGeom prst="roundRect">
            <a:avLst>
              <a:gd name="adj" fmla="val 50000"/>
            </a:avLst>
          </a:prstGeom>
          <a:solidFill>
            <a:schemeClr val="bg1"/>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78D3"/>
                </a:solidFill>
                <a:effectLst/>
                <a:uLnTx/>
                <a:uFillTx/>
                <a:latin typeface="Segoe UI Semibold"/>
                <a:ea typeface="+mn-ea"/>
                <a:cs typeface="Segoe UI Semibold" panose="020B0502040204020203" pitchFamily="34" charset="0"/>
              </a:rPr>
              <a:t>Goal</a:t>
            </a:r>
          </a:p>
        </p:txBody>
      </p:sp>
      <p:sp>
        <p:nvSpPr>
          <p:cNvPr id="21" name="TextBox 8">
            <a:extLst>
              <a:ext uri="{FF2B5EF4-FFF2-40B4-BE49-F238E27FC236}">
                <a16:creationId xmlns:a16="http://schemas.microsoft.com/office/drawing/2014/main" id="{1783669E-D597-2B00-13BC-1223EB1D6775}"/>
              </a:ext>
            </a:extLst>
          </p:cNvPr>
          <p:cNvSpPr txBox="1"/>
          <p:nvPr/>
        </p:nvSpPr>
        <p:spPr>
          <a:xfrm>
            <a:off x="4888858" y="2323210"/>
            <a:ext cx="1932206" cy="331726"/>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What</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response do you want from Copilot? </a:t>
            </a:r>
          </a:p>
        </p:txBody>
      </p:sp>
      <p:grpSp>
        <p:nvGrpSpPr>
          <p:cNvPr id="50" name="Group 49">
            <a:extLst>
              <a:ext uri="{FF2B5EF4-FFF2-40B4-BE49-F238E27FC236}">
                <a16:creationId xmlns:a16="http://schemas.microsoft.com/office/drawing/2014/main" id="{66B9DB95-88B1-F1F9-6194-95FF1B50C441}"/>
              </a:ext>
              <a:ext uri="{C183D7F6-B498-43B3-948B-1728B52AA6E4}">
                <adec:decorative xmlns:adec="http://schemas.microsoft.com/office/drawing/2017/decorative" val="1"/>
              </a:ext>
            </a:extLst>
          </p:cNvPr>
          <p:cNvGrpSpPr/>
          <p:nvPr/>
        </p:nvGrpSpPr>
        <p:grpSpPr>
          <a:xfrm>
            <a:off x="4734543" y="2250887"/>
            <a:ext cx="1818162" cy="817495"/>
            <a:chOff x="3771385" y="5402085"/>
            <a:chExt cx="1671567" cy="831347"/>
          </a:xfrm>
        </p:grpSpPr>
        <p:sp>
          <p:nvSpPr>
            <p:cNvPr id="53" name="Arc 52">
              <a:extLst>
                <a:ext uri="{FF2B5EF4-FFF2-40B4-BE49-F238E27FC236}">
                  <a16:creationId xmlns:a16="http://schemas.microsoft.com/office/drawing/2014/main" id="{7BF02332-ABBF-40A1-CFD9-B84FD4ADA37C}"/>
                </a:ext>
              </a:extLst>
            </p:cNvPr>
            <p:cNvSpPr/>
            <p:nvPr/>
          </p:nvSpPr>
          <p:spPr>
            <a:xfrm>
              <a:off x="5124705" y="5913032"/>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54" name="Straight Arrow Connector 53">
              <a:extLst>
                <a:ext uri="{FF2B5EF4-FFF2-40B4-BE49-F238E27FC236}">
                  <a16:creationId xmlns:a16="http://schemas.microsoft.com/office/drawing/2014/main" id="{9E16EC3F-762C-9A38-3559-AF1E960776AB}"/>
                </a:ext>
              </a:extLst>
            </p:cNvPr>
            <p:cNvCxnSpPr>
              <a:cxnSpLocks/>
            </p:cNvCxnSpPr>
            <p:nvPr/>
          </p:nvCxnSpPr>
          <p:spPr>
            <a:xfrm>
              <a:off x="5442952" y="6052733"/>
              <a:ext cx="0" cy="16962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96FB8541-CD1E-2B68-4B86-C87DEEAFFD04}"/>
                </a:ext>
              </a:extLst>
            </p:cNvPr>
            <p:cNvCxnSpPr>
              <a:cxnSpLocks/>
            </p:cNvCxnSpPr>
            <p:nvPr/>
          </p:nvCxnSpPr>
          <p:spPr>
            <a:xfrm flipH="1" flipV="1">
              <a:off x="3923424" y="5912832"/>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56" name="Arc 55">
              <a:extLst>
                <a:ext uri="{FF2B5EF4-FFF2-40B4-BE49-F238E27FC236}">
                  <a16:creationId xmlns:a16="http://schemas.microsoft.com/office/drawing/2014/main" id="{6A7B4132-6DD2-95E1-AC85-E6F86EE610FC}"/>
                </a:ext>
              </a:extLst>
            </p:cNvPr>
            <p:cNvSpPr/>
            <p:nvPr/>
          </p:nvSpPr>
          <p:spPr>
            <a:xfrm rot="10800000">
              <a:off x="3771385" y="5592591"/>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57" name="Straight Connector 56">
              <a:extLst>
                <a:ext uri="{FF2B5EF4-FFF2-40B4-BE49-F238E27FC236}">
                  <a16:creationId xmlns:a16="http://schemas.microsoft.com/office/drawing/2014/main" id="{8F5F8DDD-6D13-CDE9-5D83-8848399B6624}"/>
                </a:ext>
              </a:extLst>
            </p:cNvPr>
            <p:cNvCxnSpPr>
              <a:cxnSpLocks/>
            </p:cNvCxnSpPr>
            <p:nvPr/>
          </p:nvCxnSpPr>
          <p:spPr>
            <a:xfrm>
              <a:off x="3771526" y="5402085"/>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58" name="Rounded Rectangle 26">
            <a:extLst>
              <a:ext uri="{FF2B5EF4-FFF2-40B4-BE49-F238E27FC236}">
                <a16:creationId xmlns:a16="http://schemas.microsoft.com/office/drawing/2014/main" id="{5A8F1FFD-3B08-0CD3-9BF9-600CAE8BD75B}"/>
              </a:ext>
            </a:extLst>
          </p:cNvPr>
          <p:cNvSpPr/>
          <p:nvPr/>
        </p:nvSpPr>
        <p:spPr bwMode="auto">
          <a:xfrm>
            <a:off x="8965400" y="1895774"/>
            <a:ext cx="1664365" cy="317873"/>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8575"/>
                </a:solidFill>
                <a:effectLst/>
                <a:uLnTx/>
                <a:uFillTx/>
                <a:latin typeface="Segoe UI Semibold"/>
                <a:ea typeface="+mn-ea"/>
                <a:cs typeface="Segoe UI Semibold" panose="020B0502040204020203" pitchFamily="34" charset="0"/>
              </a:rPr>
              <a:t>Context</a:t>
            </a:r>
          </a:p>
        </p:txBody>
      </p:sp>
      <p:sp>
        <p:nvSpPr>
          <p:cNvPr id="59" name="TextBox 9">
            <a:extLst>
              <a:ext uri="{FF2B5EF4-FFF2-40B4-BE49-F238E27FC236}">
                <a16:creationId xmlns:a16="http://schemas.microsoft.com/office/drawing/2014/main" id="{E7F4255B-6C45-447E-2850-4AC82C516B46}"/>
              </a:ext>
            </a:extLst>
          </p:cNvPr>
          <p:cNvSpPr txBox="1"/>
          <p:nvPr/>
        </p:nvSpPr>
        <p:spPr>
          <a:xfrm>
            <a:off x="9235907" y="2299966"/>
            <a:ext cx="1642680" cy="331726"/>
          </a:xfrm>
          <a:prstGeom prst="rect">
            <a:avLst/>
          </a:prstGeom>
          <a:noFill/>
        </p:spPr>
        <p:txBody>
          <a:bodyPr wrap="square" lIns="0" tIns="0" rIns="0" bIns="0"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a:rPr>
              <a:t>Why</a:t>
            </a:r>
            <a:r>
              <a:rPr kumimoji="0" lang="en-US" sz="1000" b="0" i="0" u="none" strike="noStrike" kern="1200" cap="none" spc="0" normalizeH="0" baseline="0" noProof="0">
                <a:ln>
                  <a:noFill/>
                </a:ln>
                <a:solidFill>
                  <a:prstClr val="black"/>
                </a:solidFill>
                <a:effectLst/>
                <a:uLnTx/>
                <a:uFillTx/>
                <a:latin typeface="Segoe UI"/>
                <a:ea typeface="+mn-ea"/>
                <a:cs typeface="Segoe UI"/>
              </a:rPr>
              <a:t> do you need it and </a:t>
            </a:r>
            <a:r>
              <a:rPr kumimoji="0" lang="en-US" sz="1000" b="0" i="0" u="none" strike="noStrike" kern="1200" cap="none" spc="0" normalizeH="0" baseline="0" noProof="0">
                <a:ln>
                  <a:noFill/>
                </a:ln>
                <a:solidFill>
                  <a:prstClr val="black"/>
                </a:solidFill>
                <a:effectLst/>
                <a:uLnTx/>
                <a:uFillTx/>
                <a:latin typeface="Segoe UI"/>
                <a:ea typeface="+mn-ea"/>
                <a:cs typeface="Segoe UI Semibold"/>
              </a:rPr>
              <a:t>who</a:t>
            </a:r>
            <a:r>
              <a:rPr kumimoji="0" lang="en-US" sz="1000" b="0" i="0" u="none" strike="noStrike" kern="1200" cap="none" spc="0" normalizeH="0" baseline="0" noProof="0">
                <a:ln>
                  <a:noFill/>
                </a:ln>
                <a:solidFill>
                  <a:prstClr val="black"/>
                </a:solidFill>
                <a:effectLst/>
                <a:uLnTx/>
                <a:uFillTx/>
                <a:latin typeface="Segoe UI"/>
                <a:ea typeface="+mn-ea"/>
                <a:cs typeface="Segoe UI"/>
              </a:rPr>
              <a:t> is involved?</a:t>
            </a:r>
          </a:p>
        </p:txBody>
      </p:sp>
      <p:sp>
        <p:nvSpPr>
          <p:cNvPr id="4" name="TextBox 3">
            <a:extLst>
              <a:ext uri="{FF2B5EF4-FFF2-40B4-BE49-F238E27FC236}">
                <a16:creationId xmlns:a16="http://schemas.microsoft.com/office/drawing/2014/main" id="{3EB2AC21-B4D5-78A5-EB3E-56C65A517057}"/>
              </a:ext>
            </a:extLst>
          </p:cNvPr>
          <p:cNvSpPr txBox="1"/>
          <p:nvPr/>
        </p:nvSpPr>
        <p:spPr>
          <a:xfrm>
            <a:off x="138121" y="5408041"/>
            <a:ext cx="2873327" cy="338554"/>
          </a:xfrm>
          <a:prstGeom prst="rect">
            <a:avLst/>
          </a:prstGeom>
          <a:noFill/>
        </p:spPr>
        <p:txBody>
          <a:bodyPr wrap="square">
            <a:spAutoFit/>
          </a:bodyPr>
          <a:lstStyle/>
          <a:p>
            <a:r>
              <a:rPr kumimoji="0" lang="en-US" sz="800" b="1" i="0" u="none" strike="noStrike" kern="1200" cap="none" spc="0" normalizeH="0" baseline="0" noProof="0">
                <a:ln>
                  <a:noFill/>
                </a:ln>
                <a:solidFill>
                  <a:schemeClr val="bg1"/>
                </a:solidFill>
                <a:effectLst/>
                <a:uLnTx/>
                <a:uFillTx/>
                <a:latin typeface="Segoe UI Semibold"/>
                <a:ea typeface="+mn-ea"/>
                <a:cs typeface="Segoe UI Semibold" panose="020B0502040204020203" pitchFamily="34" charset="0"/>
              </a:rPr>
              <a:t>to prepare me for a meeting with Client X to discuss their “Phase 3+” brand campaign. </a:t>
            </a:r>
            <a:endParaRPr lang="en-US" sz="800">
              <a:solidFill>
                <a:schemeClr val="bg1"/>
              </a:solidFill>
            </a:endParaRPr>
          </a:p>
        </p:txBody>
      </p:sp>
      <p:sp>
        <p:nvSpPr>
          <p:cNvPr id="60" name="Arc 59">
            <a:extLst>
              <a:ext uri="{FF2B5EF4-FFF2-40B4-BE49-F238E27FC236}">
                <a16:creationId xmlns:a16="http://schemas.microsoft.com/office/drawing/2014/main" id="{37384835-C6F9-B38B-5E71-BB30FA8FF224}"/>
              </a:ext>
              <a:ext uri="{C183D7F6-B498-43B3-948B-1728B52AA6E4}">
                <adec:decorative xmlns:adec="http://schemas.microsoft.com/office/drawing/2017/decorative" val="1"/>
              </a:ext>
            </a:extLst>
          </p:cNvPr>
          <p:cNvSpPr/>
          <p:nvPr/>
        </p:nvSpPr>
        <p:spPr>
          <a:xfrm>
            <a:off x="9683472" y="2730081"/>
            <a:ext cx="346157" cy="315061"/>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61" name="Straight Arrow Connector 60">
            <a:extLst>
              <a:ext uri="{FF2B5EF4-FFF2-40B4-BE49-F238E27FC236}">
                <a16:creationId xmlns:a16="http://schemas.microsoft.com/office/drawing/2014/main" id="{EB7EFDB5-D09C-50FF-2E57-1F89658E25EC}"/>
              </a:ext>
              <a:ext uri="{C183D7F6-B498-43B3-948B-1728B52AA6E4}">
                <adec:decorative xmlns:adec="http://schemas.microsoft.com/office/drawing/2017/decorative" val="1"/>
              </a:ext>
            </a:extLst>
          </p:cNvPr>
          <p:cNvCxnSpPr>
            <a:cxnSpLocks/>
          </p:cNvCxnSpPr>
          <p:nvPr/>
        </p:nvCxnSpPr>
        <p:spPr>
          <a:xfrm>
            <a:off x="10027372" y="2863588"/>
            <a:ext cx="0" cy="164550"/>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D68B0EA0-49B2-F647-B274-1A42FA863FD7}"/>
              </a:ext>
              <a:ext uri="{C183D7F6-B498-43B3-948B-1728B52AA6E4}">
                <adec:decorative xmlns:adec="http://schemas.microsoft.com/office/drawing/2017/decorative" val="1"/>
              </a:ext>
            </a:extLst>
          </p:cNvPr>
          <p:cNvCxnSpPr>
            <a:cxnSpLocks/>
          </p:cNvCxnSpPr>
          <p:nvPr/>
        </p:nvCxnSpPr>
        <p:spPr>
          <a:xfrm flipH="1">
            <a:off x="9239223" y="2729865"/>
            <a:ext cx="603042"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63" name="Arc 62">
            <a:extLst>
              <a:ext uri="{FF2B5EF4-FFF2-40B4-BE49-F238E27FC236}">
                <a16:creationId xmlns:a16="http://schemas.microsoft.com/office/drawing/2014/main" id="{8679F36E-9888-251D-6BE5-68BD15545C8B}"/>
              </a:ext>
              <a:ext uri="{C183D7F6-B498-43B3-948B-1728B52AA6E4}">
                <adec:decorative xmlns:adec="http://schemas.microsoft.com/office/drawing/2017/decorative" val="1"/>
              </a:ext>
            </a:extLst>
          </p:cNvPr>
          <p:cNvSpPr/>
          <p:nvPr/>
        </p:nvSpPr>
        <p:spPr>
          <a:xfrm rot="10800000">
            <a:off x="9073850" y="2412708"/>
            <a:ext cx="346157" cy="315061"/>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64" name="Straight Connector 63">
            <a:extLst>
              <a:ext uri="{FF2B5EF4-FFF2-40B4-BE49-F238E27FC236}">
                <a16:creationId xmlns:a16="http://schemas.microsoft.com/office/drawing/2014/main" id="{D2B267EB-B7BE-791E-1EB6-80D793CC014B}"/>
              </a:ext>
              <a:ext uri="{C183D7F6-B498-43B3-948B-1728B52AA6E4}">
                <adec:decorative xmlns:adec="http://schemas.microsoft.com/office/drawing/2017/decorative" val="1"/>
              </a:ext>
            </a:extLst>
          </p:cNvPr>
          <p:cNvCxnSpPr>
            <a:cxnSpLocks/>
          </p:cNvCxnSpPr>
          <p:nvPr/>
        </p:nvCxnSpPr>
        <p:spPr>
          <a:xfrm>
            <a:off x="9074003" y="2227629"/>
            <a:ext cx="0" cy="351500"/>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66" name="Arc 65">
            <a:extLst>
              <a:ext uri="{FF2B5EF4-FFF2-40B4-BE49-F238E27FC236}">
                <a16:creationId xmlns:a16="http://schemas.microsoft.com/office/drawing/2014/main" id="{40300719-8757-F04A-38D6-8784C0ECDDB1}"/>
              </a:ext>
              <a:ext uri="{C183D7F6-B498-43B3-948B-1728B52AA6E4}">
                <adec:decorative xmlns:adec="http://schemas.microsoft.com/office/drawing/2017/decorative" val="1"/>
              </a:ext>
            </a:extLst>
          </p:cNvPr>
          <p:cNvSpPr/>
          <p:nvPr/>
        </p:nvSpPr>
        <p:spPr>
          <a:xfrm flipH="1" flipV="1">
            <a:off x="3581147" y="5203581"/>
            <a:ext cx="346158" cy="262247"/>
          </a:xfrm>
          <a:prstGeom prst="arc">
            <a:avLst>
              <a:gd name="adj1" fmla="val 15962854"/>
              <a:gd name="adj2" fmla="val 21075271"/>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67" name="Straight Arrow Connector 66">
            <a:extLst>
              <a:ext uri="{FF2B5EF4-FFF2-40B4-BE49-F238E27FC236}">
                <a16:creationId xmlns:a16="http://schemas.microsoft.com/office/drawing/2014/main" id="{9A2225C5-9D5A-34A7-E5DC-48224DA63841}"/>
              </a:ext>
              <a:ext uri="{C183D7F6-B498-43B3-948B-1728B52AA6E4}">
                <adec:decorative xmlns:adec="http://schemas.microsoft.com/office/drawing/2017/decorative" val="1"/>
              </a:ext>
            </a:extLst>
          </p:cNvPr>
          <p:cNvCxnSpPr>
            <a:cxnSpLocks/>
            <a:stCxn id="66" idx="2"/>
          </p:cNvCxnSpPr>
          <p:nvPr/>
        </p:nvCxnSpPr>
        <p:spPr>
          <a:xfrm flipH="1" flipV="1">
            <a:off x="3581204" y="4526877"/>
            <a:ext cx="3404" cy="833920"/>
          </a:xfrm>
          <a:prstGeom prst="straightConnector1">
            <a:avLst/>
          </a:prstGeom>
          <a:ln w="12700">
            <a:solidFill>
              <a:srgbClr val="C2C2C2"/>
            </a:solidFill>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A4CB04A-D97D-E7BE-9852-BDE70C3C2279}"/>
              </a:ext>
              <a:ext uri="{C183D7F6-B498-43B3-948B-1728B52AA6E4}">
                <adec:decorative xmlns:adec="http://schemas.microsoft.com/office/drawing/2017/decorative" val="1"/>
              </a:ext>
            </a:extLst>
          </p:cNvPr>
          <p:cNvCxnSpPr>
            <a:cxnSpLocks/>
            <a:stCxn id="66" idx="0"/>
          </p:cNvCxnSpPr>
          <p:nvPr/>
        </p:nvCxnSpPr>
        <p:spPr>
          <a:xfrm>
            <a:off x="3763273" y="5465649"/>
            <a:ext cx="496052" cy="3502"/>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69" name="Arc 68">
            <a:extLst>
              <a:ext uri="{FF2B5EF4-FFF2-40B4-BE49-F238E27FC236}">
                <a16:creationId xmlns:a16="http://schemas.microsoft.com/office/drawing/2014/main" id="{11B41C3D-BABC-7286-9F64-02E7B4433D12}"/>
              </a:ext>
              <a:ext uri="{C183D7F6-B498-43B3-948B-1728B52AA6E4}">
                <adec:decorative xmlns:adec="http://schemas.microsoft.com/office/drawing/2017/decorative" val="1"/>
              </a:ext>
            </a:extLst>
          </p:cNvPr>
          <p:cNvSpPr/>
          <p:nvPr/>
        </p:nvSpPr>
        <p:spPr>
          <a:xfrm rot="10800000" flipH="1" flipV="1">
            <a:off x="4102029" y="5468605"/>
            <a:ext cx="346158" cy="262247"/>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70" name="Straight Connector 69">
            <a:extLst>
              <a:ext uri="{FF2B5EF4-FFF2-40B4-BE49-F238E27FC236}">
                <a16:creationId xmlns:a16="http://schemas.microsoft.com/office/drawing/2014/main" id="{2C348BE4-FF40-8AFF-26B2-70ADD9BAD434}"/>
              </a:ext>
              <a:ext uri="{C183D7F6-B498-43B3-948B-1728B52AA6E4}">
                <adec:decorative xmlns:adec="http://schemas.microsoft.com/office/drawing/2017/decorative" val="1"/>
              </a:ext>
            </a:extLst>
          </p:cNvPr>
          <p:cNvCxnSpPr>
            <a:cxnSpLocks/>
          </p:cNvCxnSpPr>
          <p:nvPr/>
        </p:nvCxnSpPr>
        <p:spPr>
          <a:xfrm flipV="1">
            <a:off x="4448188" y="5594203"/>
            <a:ext cx="0" cy="289703"/>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9F71CBB6-75C2-075C-1B33-BE33CC5685A9}"/>
              </a:ext>
              <a:ext uri="{C183D7F6-B498-43B3-948B-1728B52AA6E4}">
                <adec:decorative xmlns:adec="http://schemas.microsoft.com/office/drawing/2017/decorative" val="1"/>
              </a:ext>
            </a:extLst>
          </p:cNvPr>
          <p:cNvCxnSpPr>
            <a:cxnSpLocks/>
          </p:cNvCxnSpPr>
          <p:nvPr/>
        </p:nvCxnSpPr>
        <p:spPr>
          <a:xfrm>
            <a:off x="3695260" y="4399854"/>
            <a:ext cx="348501" cy="0"/>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sp>
        <p:nvSpPr>
          <p:cNvPr id="72" name="Arc 71">
            <a:extLst>
              <a:ext uri="{FF2B5EF4-FFF2-40B4-BE49-F238E27FC236}">
                <a16:creationId xmlns:a16="http://schemas.microsoft.com/office/drawing/2014/main" id="{2091A651-812F-0917-8698-4D8D33E65234}"/>
              </a:ext>
              <a:ext uri="{C183D7F6-B498-43B3-948B-1728B52AA6E4}">
                <adec:decorative xmlns:adec="http://schemas.microsoft.com/office/drawing/2017/decorative" val="1"/>
              </a:ext>
            </a:extLst>
          </p:cNvPr>
          <p:cNvSpPr/>
          <p:nvPr/>
        </p:nvSpPr>
        <p:spPr>
          <a:xfrm rot="5400000" flipH="1" flipV="1">
            <a:off x="3625153" y="4355973"/>
            <a:ext cx="260485" cy="348500"/>
          </a:xfrm>
          <a:prstGeom prst="arc">
            <a:avLst>
              <a:gd name="adj1" fmla="val 16277629"/>
              <a:gd name="adj2" fmla="val 2137862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74" name="Rounded Rectangle 37">
            <a:extLst>
              <a:ext uri="{FF2B5EF4-FFF2-40B4-BE49-F238E27FC236}">
                <a16:creationId xmlns:a16="http://schemas.microsoft.com/office/drawing/2014/main" id="{540FB2FD-0085-F6C9-8AC2-83C6B897B456}"/>
              </a:ext>
            </a:extLst>
          </p:cNvPr>
          <p:cNvSpPr/>
          <p:nvPr/>
        </p:nvSpPr>
        <p:spPr bwMode="auto">
          <a:xfrm>
            <a:off x="4633503" y="5830230"/>
            <a:ext cx="1664365" cy="317873"/>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C03BC4"/>
                </a:solidFill>
                <a:effectLst/>
                <a:uLnTx/>
                <a:uFillTx/>
                <a:latin typeface="Segoe UI Semibold"/>
                <a:ea typeface="+mn-ea"/>
                <a:cs typeface="Segoe UI Semibold" panose="020B0502040204020203" pitchFamily="34" charset="0"/>
              </a:rPr>
              <a:t>Source</a:t>
            </a:r>
          </a:p>
        </p:txBody>
      </p:sp>
      <p:sp>
        <p:nvSpPr>
          <p:cNvPr id="73" name="TextBox 7">
            <a:extLst>
              <a:ext uri="{FF2B5EF4-FFF2-40B4-BE49-F238E27FC236}">
                <a16:creationId xmlns:a16="http://schemas.microsoft.com/office/drawing/2014/main" id="{4E2F4808-D6F7-67B1-B14A-0627FCB42774}"/>
              </a:ext>
            </a:extLst>
          </p:cNvPr>
          <p:cNvSpPr txBox="1"/>
          <p:nvPr/>
        </p:nvSpPr>
        <p:spPr>
          <a:xfrm>
            <a:off x="4571208" y="5446531"/>
            <a:ext cx="2251735" cy="331726"/>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Which</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information sources or samples should Copilot use?</a:t>
            </a:r>
          </a:p>
        </p:txBody>
      </p:sp>
      <p:sp>
        <p:nvSpPr>
          <p:cNvPr id="6" name="TextBox 5">
            <a:extLst>
              <a:ext uri="{FF2B5EF4-FFF2-40B4-BE49-F238E27FC236}">
                <a16:creationId xmlns:a16="http://schemas.microsoft.com/office/drawing/2014/main" id="{526A0648-A723-5017-EBE7-CB7E2A386C1E}"/>
              </a:ext>
            </a:extLst>
          </p:cNvPr>
          <p:cNvSpPr txBox="1"/>
          <p:nvPr/>
        </p:nvSpPr>
        <p:spPr>
          <a:xfrm>
            <a:off x="150180" y="5769392"/>
            <a:ext cx="2834170" cy="215444"/>
          </a:xfrm>
          <a:prstGeom prst="rect">
            <a:avLst/>
          </a:prstGeom>
          <a:noFill/>
        </p:spPr>
        <p:txBody>
          <a:bodyPr wrap="square">
            <a:spAutoFit/>
          </a:bodyPr>
          <a:lstStyle/>
          <a:p>
            <a:r>
              <a:rPr kumimoji="0" lang="en-US" sz="800" b="1" i="0" u="none" strike="noStrike" kern="1200" cap="none" spc="0" normalizeH="0" baseline="0" noProof="0">
                <a:ln>
                  <a:noFill/>
                </a:ln>
                <a:solidFill>
                  <a:schemeClr val="bg1"/>
                </a:solidFill>
                <a:effectLst/>
                <a:uLnTx/>
                <a:uFillTx/>
                <a:latin typeface="Segoe UI Semibold"/>
                <a:ea typeface="+mn-ea"/>
                <a:cs typeface="Segoe UI Semibold" panose="020B0502040204020203" pitchFamily="34" charset="0"/>
              </a:rPr>
              <a:t>Focus on Email and Teams chats since June.</a:t>
            </a:r>
            <a:endParaRPr lang="en-US" sz="800">
              <a:solidFill>
                <a:schemeClr val="bg1"/>
              </a:solidFill>
            </a:endParaRPr>
          </a:p>
        </p:txBody>
      </p:sp>
      <p:sp>
        <p:nvSpPr>
          <p:cNvPr id="83" name="Rounded Rectangle 34">
            <a:extLst>
              <a:ext uri="{FF2B5EF4-FFF2-40B4-BE49-F238E27FC236}">
                <a16:creationId xmlns:a16="http://schemas.microsoft.com/office/drawing/2014/main" id="{D5FD3D4B-2FE8-5983-07F1-BE962F7421D5}"/>
              </a:ext>
            </a:extLst>
          </p:cNvPr>
          <p:cNvSpPr/>
          <p:nvPr/>
        </p:nvSpPr>
        <p:spPr bwMode="auto">
          <a:xfrm>
            <a:off x="9136451" y="5825900"/>
            <a:ext cx="1664365" cy="317873"/>
          </a:xfrm>
          <a:prstGeom prst="roundRect">
            <a:avLst>
              <a:gd name="adj" fmla="val 50000"/>
            </a:avLst>
          </a:prstGeom>
          <a:solidFill>
            <a:schemeClr val="bg1">
              <a:alpha val="99000"/>
            </a:schemeClr>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rPr>
              <a:t>Expectations</a:t>
            </a:r>
          </a:p>
        </p:txBody>
      </p:sp>
      <p:sp>
        <p:nvSpPr>
          <p:cNvPr id="82" name="TextBox 6">
            <a:extLst>
              <a:ext uri="{FF2B5EF4-FFF2-40B4-BE49-F238E27FC236}">
                <a16:creationId xmlns:a16="http://schemas.microsoft.com/office/drawing/2014/main" id="{CAD37B9D-2DD2-602E-9476-A58DAA2BDEE2}"/>
              </a:ext>
            </a:extLst>
          </p:cNvPr>
          <p:cNvSpPr txBox="1"/>
          <p:nvPr/>
        </p:nvSpPr>
        <p:spPr>
          <a:xfrm>
            <a:off x="9406958" y="5395163"/>
            <a:ext cx="2574078" cy="331726"/>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How</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should Copilot respond</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to best meet your expectations?</a:t>
            </a:r>
          </a:p>
        </p:txBody>
      </p:sp>
      <p:grpSp>
        <p:nvGrpSpPr>
          <p:cNvPr id="75" name="Group 74">
            <a:extLst>
              <a:ext uri="{FF2B5EF4-FFF2-40B4-BE49-F238E27FC236}">
                <a16:creationId xmlns:a16="http://schemas.microsoft.com/office/drawing/2014/main" id="{C252586F-1C17-5C0D-25BC-64BCEB238750}"/>
              </a:ext>
              <a:ext uri="{C183D7F6-B498-43B3-948B-1728B52AA6E4}">
                <adec:decorative xmlns:adec="http://schemas.microsoft.com/office/drawing/2017/decorative" val="1"/>
              </a:ext>
            </a:extLst>
          </p:cNvPr>
          <p:cNvGrpSpPr/>
          <p:nvPr/>
        </p:nvGrpSpPr>
        <p:grpSpPr>
          <a:xfrm rot="10800000" flipH="1">
            <a:off x="9244899" y="4664650"/>
            <a:ext cx="934662" cy="1139759"/>
            <a:chOff x="3769739" y="7144164"/>
            <a:chExt cx="859302" cy="1176311"/>
          </a:xfrm>
        </p:grpSpPr>
        <p:grpSp>
          <p:nvGrpSpPr>
            <p:cNvPr id="76" name="Group 75">
              <a:extLst>
                <a:ext uri="{FF2B5EF4-FFF2-40B4-BE49-F238E27FC236}">
                  <a16:creationId xmlns:a16="http://schemas.microsoft.com/office/drawing/2014/main" id="{E06A189E-9307-90F1-58D5-AD50C4D9F521}"/>
                </a:ext>
              </a:extLst>
            </p:cNvPr>
            <p:cNvGrpSpPr/>
            <p:nvPr/>
          </p:nvGrpSpPr>
          <p:grpSpPr>
            <a:xfrm>
              <a:off x="4310794" y="7645759"/>
              <a:ext cx="318247" cy="674716"/>
              <a:chOff x="4310794" y="7645759"/>
              <a:chExt cx="318247" cy="674716"/>
            </a:xfrm>
          </p:grpSpPr>
          <p:sp>
            <p:nvSpPr>
              <p:cNvPr id="80" name="Arc 79">
                <a:extLst>
                  <a:ext uri="{FF2B5EF4-FFF2-40B4-BE49-F238E27FC236}">
                    <a16:creationId xmlns:a16="http://schemas.microsoft.com/office/drawing/2014/main" id="{26F0A9B9-7CB8-D2B5-7FCE-5EC71725581A}"/>
                  </a:ext>
                </a:extLst>
              </p:cNvPr>
              <p:cNvSpPr/>
              <p:nvPr/>
            </p:nvSpPr>
            <p:spPr>
              <a:xfrm>
                <a:off x="4310794" y="7645759"/>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81" name="Straight Arrow Connector 80">
                <a:extLst>
                  <a:ext uri="{FF2B5EF4-FFF2-40B4-BE49-F238E27FC236}">
                    <a16:creationId xmlns:a16="http://schemas.microsoft.com/office/drawing/2014/main" id="{66793013-9216-A566-EFDB-525285F86A3F}"/>
                  </a:ext>
                </a:extLst>
              </p:cNvPr>
              <p:cNvCxnSpPr>
                <a:cxnSpLocks/>
              </p:cNvCxnSpPr>
              <p:nvPr/>
            </p:nvCxnSpPr>
            <p:spPr>
              <a:xfrm rot="10800000" flipH="1" flipV="1">
                <a:off x="4628900" y="7778586"/>
                <a:ext cx="0" cy="54188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grpSp>
        <p:cxnSp>
          <p:nvCxnSpPr>
            <p:cNvPr id="77" name="Straight Connector 76">
              <a:extLst>
                <a:ext uri="{FF2B5EF4-FFF2-40B4-BE49-F238E27FC236}">
                  <a16:creationId xmlns:a16="http://schemas.microsoft.com/office/drawing/2014/main" id="{1BCE3B78-2EBA-9E18-EE0E-2BA4F9BDA7C7}"/>
                </a:ext>
              </a:extLst>
            </p:cNvPr>
            <p:cNvCxnSpPr>
              <a:cxnSpLocks/>
            </p:cNvCxnSpPr>
            <p:nvPr/>
          </p:nvCxnSpPr>
          <p:spPr>
            <a:xfrm rot="10800000">
              <a:off x="3923719" y="7644304"/>
              <a:ext cx="546199"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78" name="Arc 77">
              <a:extLst>
                <a:ext uri="{FF2B5EF4-FFF2-40B4-BE49-F238E27FC236}">
                  <a16:creationId xmlns:a16="http://schemas.microsoft.com/office/drawing/2014/main" id="{8434E81A-8C81-637B-04B2-81EAFA1EFEF5}"/>
                </a:ext>
              </a:extLst>
            </p:cNvPr>
            <p:cNvSpPr/>
            <p:nvPr/>
          </p:nvSpPr>
          <p:spPr>
            <a:xfrm rot="10800000">
              <a:off x="3769739" y="7326927"/>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79" name="Straight Connector 78">
              <a:extLst>
                <a:ext uri="{FF2B5EF4-FFF2-40B4-BE49-F238E27FC236}">
                  <a16:creationId xmlns:a16="http://schemas.microsoft.com/office/drawing/2014/main" id="{E2B96A82-A4AC-D325-8F22-8FAFC9691C63}"/>
                </a:ext>
              </a:extLst>
            </p:cNvPr>
            <p:cNvCxnSpPr>
              <a:cxnSpLocks/>
            </p:cNvCxnSpPr>
            <p:nvPr/>
          </p:nvCxnSpPr>
          <p:spPr>
            <a:xfrm>
              <a:off x="3769880" y="7144164"/>
              <a:ext cx="0" cy="353943"/>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A8BDEE1F-0DAF-D73A-93E8-9A7950CAFAF4}"/>
              </a:ext>
            </a:extLst>
          </p:cNvPr>
          <p:cNvSpPr txBox="1"/>
          <p:nvPr/>
        </p:nvSpPr>
        <p:spPr>
          <a:xfrm>
            <a:off x="160655" y="6011500"/>
            <a:ext cx="2604655" cy="338554"/>
          </a:xfrm>
          <a:prstGeom prst="rect">
            <a:avLst/>
          </a:prstGeom>
          <a:noFill/>
        </p:spPr>
        <p:txBody>
          <a:bodyPr wrap="square">
            <a:spAutoFit/>
          </a:bodyPr>
          <a:lstStyle/>
          <a:p>
            <a:r>
              <a:rPr kumimoji="0" lang="en-US" sz="800" b="1" i="0" u="none" strike="noStrike" kern="1200" cap="none" spc="0" normalizeH="0" baseline="0" noProof="0">
                <a:ln>
                  <a:noFill/>
                </a:ln>
                <a:solidFill>
                  <a:schemeClr val="bg1"/>
                </a:solidFill>
                <a:effectLst/>
                <a:uLnTx/>
                <a:uFillTx/>
                <a:latin typeface="Segoe UI Semibold"/>
                <a:ea typeface="+mn-ea"/>
                <a:cs typeface="Segoe UI Semibold" panose="020B0502040204020203" pitchFamily="34" charset="0"/>
              </a:rPr>
              <a:t>Please use simple language so I can get up to speed quickly.</a:t>
            </a:r>
            <a:endParaRPr lang="en-US" sz="800">
              <a:solidFill>
                <a:schemeClr val="bg1"/>
              </a:solidFill>
            </a:endParaRPr>
          </a:p>
        </p:txBody>
      </p:sp>
      <p:sp>
        <p:nvSpPr>
          <p:cNvPr id="3" name="Rounded Rectangle 15">
            <a:extLst>
              <a:ext uri="{FF2B5EF4-FFF2-40B4-BE49-F238E27FC236}">
                <a16:creationId xmlns:a16="http://schemas.microsoft.com/office/drawing/2014/main" id="{943EF250-7E16-3004-CA7C-323CBBA65C60}"/>
              </a:ext>
              <a:ext uri="{C183D7F6-B498-43B3-948B-1728B52AA6E4}">
                <adec:decorative xmlns:adec="http://schemas.microsoft.com/office/drawing/2017/decorative" val="1"/>
              </a:ext>
            </a:extLst>
          </p:cNvPr>
          <p:cNvSpPr/>
          <p:nvPr/>
        </p:nvSpPr>
        <p:spPr>
          <a:xfrm>
            <a:off x="3891967" y="2897858"/>
            <a:ext cx="7724283" cy="2185498"/>
          </a:xfrm>
          <a:prstGeom prst="roundRect">
            <a:avLst>
              <a:gd name="adj" fmla="val 7542"/>
            </a:avLst>
          </a:prstGeom>
          <a:gradFill flip="none" rotWithShape="1">
            <a:gsLst>
              <a:gs pos="58000">
                <a:srgbClr val="FBFBFB"/>
              </a:gs>
              <a:gs pos="100000">
                <a:schemeClr val="bg1">
                  <a:lumMod val="95000"/>
                  <a:alpha val="0"/>
                </a:schemeClr>
              </a:gs>
              <a:gs pos="34000">
                <a:schemeClr val="bg1"/>
              </a:gs>
            </a:gsLst>
            <a:lin ang="18900000" scaled="1"/>
            <a:tileRect/>
          </a:gradFill>
          <a:ln w="12700">
            <a:noFill/>
            <a:headEnd type="none" w="med" len="med"/>
            <a:tailEnd type="none" w="med" len="med"/>
          </a:ln>
          <a:effectLst/>
          <a:scene3d>
            <a:camera prst="perspectiveRight" fov="2700000">
              <a:rot lat="0" lon="21594000" rev="0"/>
            </a:camera>
            <a:lightRig rig="flat" dir="t"/>
          </a:scene3d>
          <a:sp3d>
            <a:bevelT w="0" h="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cxnSp>
        <p:nvCxnSpPr>
          <p:cNvPr id="5" name="Straight Arrow Connector 4">
            <a:extLst>
              <a:ext uri="{FF2B5EF4-FFF2-40B4-BE49-F238E27FC236}">
                <a16:creationId xmlns:a16="http://schemas.microsoft.com/office/drawing/2014/main" id="{0EE58C0F-77AA-28FD-E4C7-7E574066CAAC}"/>
              </a:ext>
              <a:ext uri="{C183D7F6-B498-43B3-948B-1728B52AA6E4}">
                <adec:decorative xmlns:adec="http://schemas.microsoft.com/office/drawing/2017/decorative" val="1"/>
              </a:ext>
            </a:extLst>
          </p:cNvPr>
          <p:cNvCxnSpPr>
            <a:cxnSpLocks/>
          </p:cNvCxnSpPr>
          <p:nvPr/>
        </p:nvCxnSpPr>
        <p:spPr>
          <a:xfrm>
            <a:off x="10027372" y="2863588"/>
            <a:ext cx="0" cy="164550"/>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sp>
        <p:nvSpPr>
          <p:cNvPr id="7" name="TextBox 1">
            <a:extLst>
              <a:ext uri="{FF2B5EF4-FFF2-40B4-BE49-F238E27FC236}">
                <a16:creationId xmlns:a16="http://schemas.microsoft.com/office/drawing/2014/main" id="{E9D806BF-4990-89F6-B494-048926DAA549}"/>
              </a:ext>
            </a:extLst>
          </p:cNvPr>
          <p:cNvSpPr txBox="1"/>
          <p:nvPr/>
        </p:nvSpPr>
        <p:spPr>
          <a:xfrm>
            <a:off x="4126353" y="3020684"/>
            <a:ext cx="7351997" cy="461665"/>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078D4"/>
                </a:solidFill>
                <a:effectLst/>
                <a:uLnTx/>
                <a:uFillTx/>
                <a:latin typeface="Segoe UI Semibold"/>
                <a:ea typeface="+mn-ea"/>
                <a:cs typeface="Segoe UI Semibold" panose="020B0502040204020203" pitchFamily="34" charset="0"/>
              </a:rPr>
              <a:t>Generate 3-5 bullet points</a:t>
            </a:r>
            <a:endParaRPr kumimoji="0" lang="en-US" sz="24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endParaRPr>
          </a:p>
        </p:txBody>
      </p:sp>
      <p:sp>
        <p:nvSpPr>
          <p:cNvPr id="9" name="TextBox 8">
            <a:extLst>
              <a:ext uri="{FF2B5EF4-FFF2-40B4-BE49-F238E27FC236}">
                <a16:creationId xmlns:a16="http://schemas.microsoft.com/office/drawing/2014/main" id="{5D418211-8D8D-A4E5-EA00-7347DE539D00}"/>
              </a:ext>
            </a:extLst>
          </p:cNvPr>
          <p:cNvSpPr txBox="1"/>
          <p:nvPr/>
        </p:nvSpPr>
        <p:spPr>
          <a:xfrm>
            <a:off x="4126353" y="3020684"/>
            <a:ext cx="7351997" cy="1200329"/>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defRPr/>
            </a:pPr>
            <a:r>
              <a:rPr lang="en-US" sz="2400" b="1">
                <a:solidFill>
                  <a:srgbClr val="0078D4"/>
                </a:solidFill>
                <a:latin typeface="Segoe UI Semibold"/>
                <a:cs typeface="Segoe UI Semibold" panose="020B0502040204020203" pitchFamily="34" charset="0"/>
              </a:rPr>
              <a:t>Generate 3-5 bullet points </a:t>
            </a:r>
            <a:r>
              <a:rPr lang="en-US" sz="2400" b="1">
                <a:solidFill>
                  <a:srgbClr val="008575"/>
                </a:solidFill>
                <a:latin typeface="Segoe UI Semibold"/>
                <a:cs typeface="Segoe UI Semibold" panose="020B0502040204020203" pitchFamily="34" charset="0"/>
              </a:rPr>
              <a:t>to prepare me for a meeting with Client X to discuss their Copilot launch. </a:t>
            </a:r>
            <a:endParaRPr kumimoji="0" lang="en-US" sz="24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endParaRPr>
          </a:p>
        </p:txBody>
      </p:sp>
      <p:sp>
        <p:nvSpPr>
          <p:cNvPr id="13" name="TextBox 1">
            <a:extLst>
              <a:ext uri="{FF2B5EF4-FFF2-40B4-BE49-F238E27FC236}">
                <a16:creationId xmlns:a16="http://schemas.microsoft.com/office/drawing/2014/main" id="{AD679275-0396-8873-1352-54DF3270E344}"/>
              </a:ext>
            </a:extLst>
          </p:cNvPr>
          <p:cNvSpPr txBox="1"/>
          <p:nvPr/>
        </p:nvSpPr>
        <p:spPr>
          <a:xfrm>
            <a:off x="4126353" y="3020684"/>
            <a:ext cx="7351997" cy="1569660"/>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defRPr/>
            </a:pPr>
            <a:r>
              <a:rPr lang="en-US" sz="2400" b="1">
                <a:solidFill>
                  <a:srgbClr val="0078D4"/>
                </a:solidFill>
                <a:latin typeface="Segoe UI Semibold"/>
                <a:cs typeface="Segoe UI Semibold" panose="020B0502040204020203" pitchFamily="34" charset="0"/>
              </a:rPr>
              <a:t>Generate 3-5 bullet points </a:t>
            </a:r>
            <a:r>
              <a:rPr lang="en-US" sz="2400" b="1">
                <a:solidFill>
                  <a:srgbClr val="008575"/>
                </a:solidFill>
                <a:latin typeface="Segoe UI Semibold"/>
                <a:cs typeface="Segoe UI Semibold" panose="020B0502040204020203" pitchFamily="34" charset="0"/>
              </a:rPr>
              <a:t>to prepare me for a meeting with Client X to discuss their Copilot launch. </a:t>
            </a:r>
            <a:r>
              <a:rPr lang="en-US" sz="2400" b="1">
                <a:solidFill>
                  <a:srgbClr val="C03BC4"/>
                </a:solidFill>
                <a:latin typeface="Segoe UI Semibold"/>
                <a:cs typeface="Segoe UI Semibold" panose="020B0502040204020203" pitchFamily="34" charset="0"/>
              </a:rPr>
              <a:t>Use best practice guidance from the Microsoft Adoption site.</a:t>
            </a:r>
            <a:endParaRPr kumimoji="0" lang="en-US" sz="24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endParaRPr>
          </a:p>
        </p:txBody>
      </p:sp>
      <p:sp>
        <p:nvSpPr>
          <p:cNvPr id="14" name="TextBox 1">
            <a:extLst>
              <a:ext uri="{FF2B5EF4-FFF2-40B4-BE49-F238E27FC236}">
                <a16:creationId xmlns:a16="http://schemas.microsoft.com/office/drawing/2014/main" id="{3504E35D-779D-72A2-5CB4-7CB358EC62CB}"/>
              </a:ext>
            </a:extLst>
          </p:cNvPr>
          <p:cNvSpPr txBox="1"/>
          <p:nvPr/>
        </p:nvSpPr>
        <p:spPr>
          <a:xfrm>
            <a:off x="4126353" y="3020684"/>
            <a:ext cx="7351997" cy="1938992"/>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8D4"/>
                </a:solidFill>
                <a:effectLst/>
                <a:uLnTx/>
                <a:uFillTx/>
                <a:latin typeface="Segoe UI Semibold"/>
                <a:ea typeface="+mn-ea"/>
                <a:cs typeface="Segoe UI Semibold" panose="020B0502040204020203" pitchFamily="34" charset="0"/>
              </a:rPr>
              <a:t>Generate 3-5 bullet points </a:t>
            </a:r>
            <a:r>
              <a:rPr kumimoji="0" lang="en-US" sz="2400" b="1" i="0" u="none" strike="noStrike" kern="1200" cap="none" spc="0" normalizeH="0" baseline="0" noProof="0" dirty="0">
                <a:ln>
                  <a:noFill/>
                </a:ln>
                <a:solidFill>
                  <a:srgbClr val="008575"/>
                </a:solidFill>
                <a:effectLst/>
                <a:uLnTx/>
                <a:uFillTx/>
                <a:latin typeface="Segoe UI Semibold"/>
                <a:ea typeface="+mn-ea"/>
                <a:cs typeface="Segoe UI Semibold" panose="020B0502040204020203" pitchFamily="34" charset="0"/>
              </a:rPr>
              <a:t>to prepare me for a meeting with Client X to discuss their Copilot launch. </a:t>
            </a:r>
            <a:r>
              <a:rPr kumimoji="0" lang="en-US" sz="2400" b="1" i="0" u="none" strike="noStrike" kern="1200" cap="none" spc="0" normalizeH="0" baseline="0" noProof="0" dirty="0">
                <a:ln>
                  <a:noFill/>
                </a:ln>
                <a:solidFill>
                  <a:srgbClr val="C03BC4"/>
                </a:solidFill>
                <a:effectLst/>
                <a:uLnTx/>
                <a:uFillTx/>
                <a:latin typeface="Segoe UI Semibold"/>
                <a:ea typeface="+mn-ea"/>
                <a:cs typeface="Segoe UI Semibold" panose="020B0502040204020203" pitchFamily="34" charset="0"/>
              </a:rPr>
              <a:t>Use best practice guidance from the Microsoft Adoption site. </a:t>
            </a:r>
            <a:r>
              <a:rPr kumimoji="0" lang="en-US" sz="2400" b="1" i="0" u="none" strike="noStrike" kern="1200" cap="none" spc="0" normalizeH="0" baseline="0" noProof="0" dirty="0">
                <a:ln>
                  <a:noFill/>
                </a:ln>
                <a:solidFill>
                  <a:srgbClr val="E25B00"/>
                </a:solidFill>
                <a:effectLst/>
                <a:uLnTx/>
                <a:uFillTx/>
                <a:latin typeface="Segoe UI Semibold"/>
                <a:ea typeface="+mn-ea"/>
                <a:cs typeface="Segoe UI Semibold" panose="020B0502040204020203" pitchFamily="34" charset="0"/>
              </a:rPr>
              <a:t>Please use simple language so I can get up to speed quickly.</a:t>
            </a:r>
          </a:p>
        </p:txBody>
      </p:sp>
    </p:spTree>
    <p:extLst>
      <p:ext uri="{BB962C8B-B14F-4D97-AF65-F5344CB8AC3E}">
        <p14:creationId xmlns:p14="http://schemas.microsoft.com/office/powerpoint/2010/main" val="2030456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10" presetClass="exit" presetSubtype="0" fill="hold" grpId="0" nodeType="withEffect">
                                  <p:stCondLst>
                                    <p:cond delay="250"/>
                                  </p:stCondLst>
                                  <p:childTnLst>
                                    <p:animEffect transition="out" filter="fade">
                                      <p:cBhvr>
                                        <p:cTn id="19" dur="500"/>
                                        <p:tgtEl>
                                          <p:spTgt spid="7">
                                            <p:txEl>
                                              <p:pRg st="0" end="0"/>
                                            </p:txEl>
                                          </p:spTgt>
                                        </p:tgtEl>
                                      </p:cBhvr>
                                    </p:animEffect>
                                    <p:set>
                                      <p:cBhvr>
                                        <p:cTn id="20"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par>
                                <p:cTn id="26" presetID="10" presetClass="exit" presetSubtype="0" fill="hold" grpId="0" nodeType="withEffect">
                                  <p:stCondLst>
                                    <p:cond delay="250"/>
                                  </p:stCondLst>
                                  <p:childTnLst>
                                    <p:animEffect transition="out" filter="fade">
                                      <p:cBhvr>
                                        <p:cTn id="27" dur="500"/>
                                        <p:tgtEl>
                                          <p:spTgt spid="9">
                                            <p:txEl>
                                              <p:pRg st="0" end="0"/>
                                            </p:txEl>
                                          </p:spTgt>
                                        </p:tgtEl>
                                      </p:cBhvr>
                                    </p:animEffect>
                                    <p:set>
                                      <p:cBhvr>
                                        <p:cTn id="28"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fade">
                                      <p:cBhvr>
                                        <p:cTn id="33" dur="500"/>
                                        <p:tgtEl>
                                          <p:spTgt spid="14">
                                            <p:txEl>
                                              <p:pRg st="0" end="0"/>
                                            </p:txEl>
                                          </p:spTgt>
                                        </p:tgtEl>
                                      </p:cBhvr>
                                    </p:animEffect>
                                  </p:childTnLst>
                                </p:cTn>
                              </p:par>
                              <p:par>
                                <p:cTn id="34" presetID="10" presetClass="exit" presetSubtype="0" fill="hold" grpId="0" nodeType="withEffect">
                                  <p:stCondLst>
                                    <p:cond delay="250"/>
                                  </p:stCondLst>
                                  <p:childTnLst>
                                    <p:animEffect transition="out" filter="fade">
                                      <p:cBhvr>
                                        <p:cTn id="35" dur="500"/>
                                        <p:tgtEl>
                                          <p:spTgt spid="13">
                                            <p:txEl>
                                              <p:pRg st="0" end="0"/>
                                            </p:txEl>
                                          </p:spTgt>
                                        </p:tgtEl>
                                      </p:cBhvr>
                                    </p:animEffect>
                                    <p:set>
                                      <p:cBhvr>
                                        <p:cTn id="36"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9" grpId="0" build="allAtOnce"/>
      <p:bldP spid="13" grpId="0" build="allAtOnce"/>
    </p:bldLst>
  </p:timing>
</p:sld>
</file>

<file path=ppt/theme/theme1.xml><?xml version="1.0" encoding="utf-8"?>
<a:theme xmlns:a="http://schemas.openxmlformats.org/drawingml/2006/main" name="Copilot for M365 Launch Day Kit - May 2024">
  <a:themeElements>
    <a:clrScheme name="CSR Copilot hybrid">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0078D4"/>
      </a:hlink>
      <a:folHlink>
        <a:srgbClr val="2A446F"/>
      </a:folHlink>
    </a:clrScheme>
    <a:fontScheme name="Microso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M_LightGray_Sept_2018.potx" id="{0FAF9FBA-50E5-4B89-8F50-EB458E088334}" vid="{09DABCF3-FBBE-41E3-8EAE-8A81552DAA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047520-FBD4-41C7-BD0B-00ED4535A245}">
  <ds:schemaRefs>
    <ds:schemaRef ds:uri="324d2b90-11f2-4fdf-990a-54fa46247cf8"/>
    <ds:schemaRef ds:uri="b817b00b-f121-400f-976b-40959b1c7d1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DCE0468-DFD5-4CA9-8B72-B764D627945E}">
  <ds:schemaRef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microsoft.com/sharepoint/v3"/>
    <ds:schemaRef ds:uri="b817b00b-f121-400f-976b-40959b1c7d14"/>
    <ds:schemaRef ds:uri="http://schemas.microsoft.com/office/infopath/2007/PartnerControls"/>
    <ds:schemaRef ds:uri="324d2b90-11f2-4fdf-990a-54fa46247cf8"/>
    <ds:schemaRef ds:uri="http://purl.org/dc/terms/"/>
  </ds:schemaRefs>
</ds:datastoreItem>
</file>

<file path=customXml/itemProps3.xml><?xml version="1.0" encoding="utf-8"?>
<ds:datastoreItem xmlns:ds="http://schemas.openxmlformats.org/officeDocument/2006/customXml" ds:itemID="{1906BC9B-A62F-418F-9611-B926B025EC73}">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Microsoft 365 brand template</Template>
  <TotalTime>1486</TotalTime>
  <Words>7039</Words>
  <Application>Microsoft Office PowerPoint</Application>
  <PresentationFormat>Widescreen</PresentationFormat>
  <Paragraphs>527</Paragraphs>
  <Slides>43</Slides>
  <Notes>41</Notes>
  <HiddenSlides>1</HiddenSlides>
  <MMClips>7</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43</vt:i4>
      </vt:variant>
    </vt:vector>
  </HeadingPairs>
  <TitlesOfParts>
    <vt:vector size="62" baseType="lpstr">
      <vt:lpstr>Aptos</vt:lpstr>
      <vt:lpstr>Arial</vt:lpstr>
      <vt:lpstr>Arial,Sans-Serif</vt:lpstr>
      <vt:lpstr>Calibri</vt:lpstr>
      <vt:lpstr>Consolas</vt:lpstr>
      <vt:lpstr>Roboto</vt:lpstr>
      <vt:lpstr>Segoe Pro Semibold</vt:lpstr>
      <vt:lpstr>Segoe Sans Display</vt:lpstr>
      <vt:lpstr>Segoe Sans Display Semibold</vt:lpstr>
      <vt:lpstr>Segoe UI</vt:lpstr>
      <vt:lpstr>Segoe UI Light</vt:lpstr>
      <vt:lpstr>Segoe UI Semibold</vt:lpstr>
      <vt:lpstr>Segoe UI Semilight</vt:lpstr>
      <vt:lpstr>Segoe UI Variable Display Semib</vt:lpstr>
      <vt:lpstr>Segoe UI Variable Display Semibold</vt:lpstr>
      <vt:lpstr>Segoe UI Variable Small Semibol</vt:lpstr>
      <vt:lpstr>Times New Roman</vt:lpstr>
      <vt:lpstr>Wingdings</vt:lpstr>
      <vt:lpstr>Copilot for M365 Launch Day Kit - May 2024</vt:lpstr>
      <vt:lpstr>Speaker notes</vt:lpstr>
      <vt:lpstr>Copilot Prompt-a-thon Prompt Masterclass </vt:lpstr>
      <vt:lpstr>Computers have gotten smarter…</vt:lpstr>
      <vt:lpstr>The biggest limitation is you</vt:lpstr>
      <vt:lpstr>Art of Prompting</vt:lpstr>
      <vt:lpstr>The art and science of prompting</vt:lpstr>
      <vt:lpstr>How can we improve these prompts to make them more effective?</vt:lpstr>
      <vt:lpstr>The art and science of prompting – Prompt ingredients (1 of 2)</vt:lpstr>
      <vt:lpstr>The art and science of prompting - Prompt ingredients (2 of 2)</vt:lpstr>
      <vt:lpstr>GCSE in practice</vt:lpstr>
      <vt:lpstr>Example of GCSE framework</vt:lpstr>
      <vt:lpstr>PowerPoint Presentation</vt:lpstr>
      <vt:lpstr>Keep iterating to improve your prompts</vt:lpstr>
      <vt:lpstr>Expand the purpose of the prompt</vt:lpstr>
      <vt:lpstr>The art and science of prompting – Questions to ask </vt:lpstr>
      <vt:lpstr>Example – extending the prompt’s purpose</vt:lpstr>
      <vt:lpstr>PowerPoint Presentation</vt:lpstr>
      <vt:lpstr>Practice - Provide Specific Instructions</vt:lpstr>
      <vt:lpstr>PowerPoint Presentation</vt:lpstr>
      <vt:lpstr>Keep it conversational</vt:lpstr>
      <vt:lpstr>The art and science of prompting – Keep it conversational</vt:lpstr>
      <vt:lpstr>Practice - Provide Specific Instructions </vt:lpstr>
      <vt:lpstr>PowerPoint Presentation</vt:lpstr>
      <vt:lpstr>Ask For Feedback</vt:lpstr>
      <vt:lpstr>Practice - Ask For Feedback</vt:lpstr>
      <vt:lpstr>PowerPoint Presentation</vt:lpstr>
      <vt:lpstr>What are agents?</vt:lpstr>
      <vt:lpstr>PowerPoint Presentation</vt:lpstr>
      <vt:lpstr>Components of an agent</vt:lpstr>
      <vt:lpstr>Writing instructions</vt:lpstr>
      <vt:lpstr>PowerPoint Presentation</vt:lpstr>
      <vt:lpstr>Sharing your prompts</vt:lpstr>
      <vt:lpstr>Copilot Prompt Gallery</vt:lpstr>
      <vt:lpstr>PowerPoint Presentation</vt:lpstr>
      <vt:lpstr>Prompting best practices</vt:lpstr>
      <vt:lpstr>Prompt length and clarity matters </vt:lpstr>
      <vt:lpstr>Break down a problem into multiple steps</vt:lpstr>
      <vt:lpstr>Persona based prompting</vt:lpstr>
      <vt:lpstr>Ask Copilot what they needs from you</vt:lpstr>
      <vt:lpstr>Take a Holistic Approach with Copilot</vt:lpstr>
      <vt:lpstr>Be curious</vt:lpstr>
      <vt:lpstr>Test and refine</vt:lpstr>
      <vt:lpstr>Q&amp;A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365 Copilot Prompting</dc:title>
  <dc:subject/>
  <dc:creator>Dave Upton;anfern@microsoft.com</dc:creator>
  <cp:keywords/>
  <dc:description/>
  <cp:lastModifiedBy>Daryl Schaal (SYNAXIS CORPORATION)</cp:lastModifiedBy>
  <cp:revision>1</cp:revision>
  <dcterms:created xsi:type="dcterms:W3CDTF">2023-11-01T14:30:23Z</dcterms:created>
  <dcterms:modified xsi:type="dcterms:W3CDTF">2026-03-26T01:11:17Z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Owner">
    <vt:lpwstr>maryfj@microsoft.com</vt:lpwstr>
  </property>
  <property fmtid="{D5CDD505-2E9C-101B-9397-08002B2CF9AE}" pid="15" name="MSIP_Label_f42aa342-8706-4288-bd11-ebb85995028c_SetDate">
    <vt:lpwstr>2017-08-29T14:27:20.8568347-07:00</vt:lpwstr>
  </property>
  <property fmtid="{D5CDD505-2E9C-101B-9397-08002B2CF9AE}" pid="16" name="MSIP_Label_f42aa342-8706-4288-bd11-ebb85995028c_Name">
    <vt:lpwstr>General</vt:lpwstr>
  </property>
  <property fmtid="{D5CDD505-2E9C-101B-9397-08002B2CF9AE}" pid="17" name="MSIP_Label_f42aa342-8706-4288-bd11-ebb85995028c_Application">
    <vt:lpwstr>Microsoft Azure Information Protection</vt:lpwstr>
  </property>
  <property fmtid="{D5CDD505-2E9C-101B-9397-08002B2CF9AE}" pid="18" name="MSIP_Label_f42aa342-8706-4288-bd11-ebb85995028c_Extended_MSFT_Method">
    <vt:lpwstr>Automatic</vt:lpwstr>
  </property>
  <property fmtid="{D5CDD505-2E9C-101B-9397-08002B2CF9AE}" pid="19" name="Sensitivity">
    <vt:lpwstr>General</vt:lpwstr>
  </property>
  <property fmtid="{D5CDD505-2E9C-101B-9397-08002B2CF9AE}" pid="20" name="MediaServiceImageTags">
    <vt:lpwstr/>
  </property>
  <property fmtid="{D5CDD505-2E9C-101B-9397-08002B2CF9AE}" pid="21" name="xd_ProgID">
    <vt:lpwstr/>
  </property>
  <property fmtid="{D5CDD505-2E9C-101B-9397-08002B2CF9AE}" pid="22" name="ComplianceAssetId">
    <vt:lpwstr/>
  </property>
  <property fmtid="{D5CDD505-2E9C-101B-9397-08002B2CF9AE}" pid="23" name="TemplateUrl">
    <vt:lpwstr/>
  </property>
  <property fmtid="{D5CDD505-2E9C-101B-9397-08002B2CF9AE}" pid="24" name="_ExtendedDescription">
    <vt:lpwstr/>
  </property>
  <property fmtid="{D5CDD505-2E9C-101B-9397-08002B2CF9AE}" pid="25" name="xd_Signature">
    <vt:lpwstr/>
  </property>
  <property fmtid="{D5CDD505-2E9C-101B-9397-08002B2CF9AE}" pid="26" name="TriggerFlowInfo">
    <vt:lpwstr/>
  </property>
  <property fmtid="{D5CDD505-2E9C-101B-9397-08002B2CF9AE}" pid="27" name="Order">
    <vt:lpwstr>104800.000000000</vt:lpwstr>
  </property>
</Properties>
</file>