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5667375" cy="8020050"/>
  <p:notesSz cx="8020050" cy="5667375"/>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p:scale>
          <a:sx n="120" d="100"/>
          <a:sy n="120" d="100"/>
        </p:scale>
        <p:origin x="2184" y="-20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yl Schaal (SYNAXIS CORPORATION)" userId="a951ecaa-969a-4477-a8c9-df0dfa026182" providerId="ADAL" clId="{D0AAE726-D89D-4154-A647-415333C730E1}"/>
    <pc:docChg chg="custSel modSld">
      <pc:chgData name="Daryl Schaal (SYNAXIS CORPORATION)" userId="a951ecaa-969a-4477-a8c9-df0dfa026182" providerId="ADAL" clId="{D0AAE726-D89D-4154-A647-415333C730E1}" dt="2026-03-05T19:37:32.500" v="1" actId="478"/>
      <pc:docMkLst>
        <pc:docMk/>
      </pc:docMkLst>
      <pc:sldChg chg="delSp modSp mod">
        <pc:chgData name="Daryl Schaal (SYNAXIS CORPORATION)" userId="a951ecaa-969a-4477-a8c9-df0dfa026182" providerId="ADAL" clId="{D0AAE726-D89D-4154-A647-415333C730E1}" dt="2026-03-05T19:37:32.500" v="1" actId="478"/>
        <pc:sldMkLst>
          <pc:docMk/>
          <pc:sldMk cId="0" sldId="256"/>
        </pc:sldMkLst>
        <pc:spChg chg="del">
          <ac:chgData name="Daryl Schaal (SYNAXIS CORPORATION)" userId="a951ecaa-969a-4477-a8c9-df0dfa026182" providerId="ADAL" clId="{D0AAE726-D89D-4154-A647-415333C730E1}" dt="2026-03-05T19:37:32.500" v="1" actId="478"/>
          <ac:spMkLst>
            <pc:docMk/>
            <pc:sldMk cId="0" sldId="256"/>
            <ac:spMk id="9" creationId="{8A9918E6-FAC7-0AA8-2EFF-B2B871890140}"/>
          </ac:spMkLst>
        </pc:spChg>
        <pc:spChg chg="mod">
          <ac:chgData name="Daryl Schaal (SYNAXIS CORPORATION)" userId="a951ecaa-969a-4477-a8c9-df0dfa026182" providerId="ADAL" clId="{D0AAE726-D89D-4154-A647-415333C730E1}" dt="2026-03-05T19:37:27.723" v="0" actId="6549"/>
          <ac:spMkLst>
            <pc:docMk/>
            <pc:sldMk cId="0" sldId="256"/>
            <ac:spMk id="1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475038" cy="2841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543425" y="0"/>
            <a:ext cx="3475038" cy="284163"/>
          </a:xfrm>
          <a:prstGeom prst="rect">
            <a:avLst/>
          </a:prstGeom>
        </p:spPr>
        <p:txBody>
          <a:bodyPr vert="horz" lIns="91440" tIns="45720" rIns="91440" bIns="45720" rtlCol="0"/>
          <a:lstStyle>
            <a:lvl1pPr algn="r">
              <a:defRPr sz="1200"/>
            </a:lvl1pPr>
          </a:lstStyle>
          <a:p>
            <a:fld id="{2BDE0AD6-A699-4FF1-8588-1CC6DB02C04E}" type="datetimeFigureOut">
              <a:t>3/5/2026</a:t>
            </a:fld>
            <a:endParaRPr lang="en-US"/>
          </a:p>
        </p:txBody>
      </p:sp>
      <p:sp>
        <p:nvSpPr>
          <p:cNvPr id="4" name="Slide Image Placeholder 3"/>
          <p:cNvSpPr>
            <a:spLocks noGrp="1" noRot="1" noChangeAspect="1"/>
          </p:cNvSpPr>
          <p:nvPr>
            <p:ph type="sldImg" idx="2"/>
          </p:nvPr>
        </p:nvSpPr>
        <p:spPr>
          <a:xfrm>
            <a:off x="3333750" y="708025"/>
            <a:ext cx="1352550" cy="19129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801688" y="2727325"/>
            <a:ext cx="6416675" cy="22320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5383213"/>
            <a:ext cx="3475038" cy="28416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543425" y="5383213"/>
            <a:ext cx="3475038" cy="284162"/>
          </a:xfrm>
          <a:prstGeom prst="rect">
            <a:avLst/>
          </a:prstGeom>
        </p:spPr>
        <p:txBody>
          <a:bodyPr vert="horz" lIns="91440" tIns="45720" rIns="91440" bIns="45720" rtlCol="0" anchor="b"/>
          <a:lstStyle>
            <a:lvl1pPr algn="r">
              <a:defRPr sz="1200"/>
            </a:lvl1pPr>
          </a:lstStyle>
          <a:p>
            <a:fld id="{6305B46B-DD17-4B16-BAF8-B3EBB82C19A9}" type="slidenum">
              <a:t>‹#›</a:t>
            </a:fld>
            <a:endParaRPr lang="en-US"/>
          </a:p>
        </p:txBody>
      </p:sp>
    </p:spTree>
    <p:extLst>
      <p:ext uri="{BB962C8B-B14F-4D97-AF65-F5344CB8AC3E}">
        <p14:creationId xmlns:p14="http://schemas.microsoft.com/office/powerpoint/2010/main" val="1593657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sv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CFA"/>
        </a:solidFill>
        <a:effectLst/>
      </p:bgPr>
    </p:bg>
    <p:spTree>
      <p:nvGrpSpPr>
        <p:cNvPr id="1" name=""/>
        <p:cNvGrpSpPr/>
        <p:nvPr/>
      </p:nvGrpSpPr>
      <p:grpSpPr>
        <a:xfrm>
          <a:off x="0" y="0"/>
          <a:ext cx="0" cy="0"/>
          <a:chOff x="0" y="0"/>
          <a:chExt cx="0" cy="0"/>
        </a:xfrm>
      </p:grpSpPr>
      <p:pic>
        <p:nvPicPr>
          <p:cNvPr id="3" name="Group 427320611" descr="Microsoft logo"/>
          <p:cNvPicPr>
            <a:picLocks noChangeAspect="1"/>
          </p:cNvPicPr>
          <p:nvPr/>
        </p:nvPicPr>
        <p:blipFill>
          <a:blip>
            <a:extLst>
              <a:ext uri="{96DAC541-7B7A-43D3-8B79-37D633B846F1}">
                <asvg:svgBlip xmlns:asvg="http://schemas.microsoft.com/office/drawing/2016/SVG/main" r:embed="rId3"/>
              </a:ext>
            </a:extLst>
          </a:blip>
          <a:srcRect/>
          <a:stretch/>
        </p:blipFill>
        <p:spPr>
          <a:xfrm>
            <a:off x="2495550" y="752475"/>
            <a:ext cx="669119" cy="142875"/>
          </a:xfrm>
          <a:prstGeom prst="rect">
            <a:avLst/>
          </a:prstGeom>
        </p:spPr>
      </p:pic>
      <p:pic>
        <p:nvPicPr>
          <p:cNvPr id="2" name="Group 1171275621" descr="Microsoft 365 Copilot Prompt-a-thon&#10;introduction"/>
          <p:cNvPicPr>
            <a:picLocks noChangeAspect="1"/>
          </p:cNvPicPr>
          <p:nvPr/>
        </p:nvPicPr>
        <p:blipFill>
          <a:blip r:embed="rId4"/>
          <a:srcRect/>
          <a:stretch/>
        </p:blipFill>
        <p:spPr>
          <a:xfrm>
            <a:off x="0" y="0"/>
            <a:ext cx="5667375" cy="3905250"/>
          </a:xfrm>
          <a:prstGeom prst="rect">
            <a:avLst/>
          </a:prstGeom>
        </p:spPr>
      </p:pic>
      <p:sp>
        <p:nvSpPr>
          <p:cNvPr id="18" name="Copilot for Microsoft 365 Prompt-a-thon"/>
          <p:cNvSpPr/>
          <p:nvPr/>
        </p:nvSpPr>
        <p:spPr>
          <a:xfrm>
            <a:off x="190500" y="1190625"/>
            <a:ext cx="5295900" cy="342900"/>
          </a:xfrm>
          <a:prstGeom prst="rect">
            <a:avLst/>
          </a:prstGeom>
          <a:noFill/>
          <a:ln/>
        </p:spPr>
        <p:txBody>
          <a:bodyPr wrap="square" lIns="0" tIns="0" rIns="0" bIns="0" rtlCol="0" anchor="ctr"/>
          <a:lstStyle/>
          <a:p>
            <a:pPr marL="0" indent="0" algn="ctr">
              <a:lnSpc>
                <a:spcPts val="2550"/>
              </a:lnSpc>
              <a:buNone/>
            </a:pPr>
            <a:r>
              <a:rPr lang="en-US" sz="2025" b="1" kern="0" spc="-75" dirty="0">
                <a:solidFill>
                  <a:srgbClr val="C03BC4"/>
                </a:solidFill>
                <a:latin typeface="Segoe UI Bold" pitchFamily="34" charset="0"/>
                <a:ea typeface="Segoe UI Bold" pitchFamily="34" charset="-122"/>
                <a:cs typeface="Segoe UI Bold" pitchFamily="34" charset="-120"/>
              </a:rPr>
              <a:t>Microsoft 365 Copilot</a:t>
            </a:r>
            <a:r>
              <a:rPr lang="en-US" sz="2025" b="1" kern="0" spc="-75" dirty="0">
                <a:solidFill>
                  <a:srgbClr val="000000"/>
                </a:solidFill>
                <a:latin typeface="Segoe UI Bold" pitchFamily="34" charset="0"/>
                <a:ea typeface="Segoe UI Bold" pitchFamily="34" charset="-122"/>
                <a:cs typeface="Segoe UI Bold" pitchFamily="34" charset="-120"/>
              </a:rPr>
              <a:t> Prompt-a-thon</a:t>
            </a:r>
            <a:endParaRPr lang="en-US" sz="2025" dirty="0"/>
          </a:p>
        </p:txBody>
      </p:sp>
      <p:sp>
        <p:nvSpPr>
          <p:cNvPr id="14" name="Crack the code on using effective prompts for solving business challenges across the organization"/>
          <p:cNvSpPr/>
          <p:nvPr/>
        </p:nvSpPr>
        <p:spPr>
          <a:xfrm>
            <a:off x="190500" y="1733550"/>
            <a:ext cx="5295900" cy="447675"/>
          </a:xfrm>
          <a:prstGeom prst="rect">
            <a:avLst/>
          </a:prstGeom>
          <a:noFill/>
          <a:ln/>
        </p:spPr>
        <p:txBody>
          <a:bodyPr wrap="square" lIns="0" tIns="0" rIns="0" bIns="0" rtlCol="0" anchor="ctr"/>
          <a:lstStyle/>
          <a:p>
            <a:pPr marL="0" indent="0" algn="ctr">
              <a:lnSpc>
                <a:spcPts val="1650"/>
              </a:lnSpc>
              <a:buNone/>
            </a:pPr>
            <a:r>
              <a:rPr lang="en-US" sz="1400" dirty="0">
                <a:solidFill>
                  <a:srgbClr val="000000"/>
                </a:solidFill>
                <a:latin typeface="Segoe UI Semibold" pitchFamily="34" charset="0"/>
                <a:ea typeface="Segoe UI Semibold" pitchFamily="34" charset="-122"/>
                <a:cs typeface="Segoe UI Semibold" pitchFamily="34" charset="-120"/>
              </a:rPr>
              <a:t>Crack the code on using effective prompts for solving </a:t>
            </a:r>
            <a:br>
              <a:rPr sz="1400" dirty="0"/>
            </a:br>
            <a:r>
              <a:rPr lang="en-US" sz="1400" dirty="0">
                <a:solidFill>
                  <a:srgbClr val="000000"/>
                </a:solidFill>
                <a:latin typeface="Segoe UI Semibold" pitchFamily="34" charset="0"/>
                <a:ea typeface="Segoe UI Semibold" pitchFamily="34" charset="-122"/>
                <a:cs typeface="Segoe UI Semibold" pitchFamily="34" charset="-120"/>
              </a:rPr>
              <a:t>business challenges across the organization</a:t>
            </a:r>
            <a:endParaRPr lang="en-US" sz="1400" dirty="0"/>
          </a:p>
        </p:txBody>
      </p:sp>
      <p:sp>
        <p:nvSpPr>
          <p:cNvPr id="15" name="The promise of AI has never been more real After just three months of using Copilot 70 of users said they were more productive and 68 felt it improved the quality of their work People who are using it regularly are saving 10 hours per month"/>
          <p:cNvSpPr/>
          <p:nvPr/>
        </p:nvSpPr>
        <p:spPr>
          <a:xfrm>
            <a:off x="228600" y="2333625"/>
            <a:ext cx="5238750" cy="1498833"/>
          </a:xfrm>
          <a:prstGeom prst="rect">
            <a:avLst/>
          </a:prstGeom>
          <a:noFill/>
          <a:ln/>
        </p:spPr>
        <p:txBody>
          <a:bodyPr wrap="square" lIns="0" tIns="0" rIns="0" bIns="0" rtlCol="0" anchor="t"/>
          <a:lstStyle/>
          <a:p>
            <a:pPr marL="0" indent="0" algn="l">
              <a:lnSpc>
                <a:spcPts val="975"/>
              </a:lnSpc>
              <a:buNone/>
            </a:pPr>
            <a:br>
              <a:rPr lang="en-US" sz="1100" dirty="0">
                <a:solidFill>
                  <a:srgbClr val="000000"/>
                </a:solidFill>
                <a:latin typeface="Segoe UI" panose="020B0502040204020203" pitchFamily="34" charset="0"/>
                <a:ea typeface="Segoe UI Regular" pitchFamily="34" charset="-122"/>
                <a:cs typeface="Segoe UI" panose="020B0502040204020203" pitchFamily="34" charset="0"/>
              </a:rPr>
            </a:br>
            <a:endParaRPr lang="en-US" sz="1100" dirty="0">
              <a:solidFill>
                <a:srgbClr val="000000"/>
              </a:solidFill>
              <a:latin typeface="Segoe UI" panose="020B0502040204020203" pitchFamily="34" charset="0"/>
              <a:ea typeface="Segoe UI Regular" pitchFamily="34" charset="-122"/>
              <a:cs typeface="Segoe UI" panose="020B0502040204020203" pitchFamily="34" charset="0"/>
            </a:endParaRPr>
          </a:p>
          <a:p>
            <a:pPr>
              <a:lnSpc>
                <a:spcPts val="975"/>
              </a:lnSpc>
            </a:pPr>
            <a:r>
              <a:rPr lang="en-US" sz="1100" dirty="0">
                <a:solidFill>
                  <a:srgbClr val="000000"/>
                </a:solidFill>
                <a:latin typeface="Segoe UI" panose="020B0502040204020203" pitchFamily="34" charset="0"/>
                <a:ea typeface="Segoe UI Regular" pitchFamily="34" charset="-122"/>
                <a:cs typeface="Segoe UI" panose="020B0502040204020203" pitchFamily="34" charset="0"/>
              </a:rPr>
              <a:t>Writing good prompts is the key to unlocking this power and promise of the technology and for it to understand you better and help you get the most out of it.</a:t>
            </a:r>
          </a:p>
          <a:p>
            <a:pPr>
              <a:lnSpc>
                <a:spcPts val="975"/>
              </a:lnSpc>
            </a:pPr>
            <a:endParaRPr lang="en-US" sz="1100" dirty="0">
              <a:solidFill>
                <a:srgbClr val="000000"/>
              </a:solidFill>
              <a:latin typeface="Segoe UI" panose="020B0502040204020203" pitchFamily="34" charset="0"/>
              <a:ea typeface="Segoe UI Semibold" pitchFamily="34" charset="-122"/>
              <a:cs typeface="Segoe UI" panose="020B0502040204020203" pitchFamily="34" charset="0"/>
            </a:endParaRPr>
          </a:p>
          <a:p>
            <a:pPr>
              <a:lnSpc>
                <a:spcPts val="975"/>
              </a:lnSpc>
            </a:pPr>
            <a:r>
              <a:rPr lang="en-US" sz="1100" dirty="0">
                <a:solidFill>
                  <a:srgbClr val="000000"/>
                </a:solidFill>
                <a:latin typeface="Segoe UI" panose="020B0502040204020203" pitchFamily="34" charset="0"/>
                <a:ea typeface="Segoe UI Semibold" pitchFamily="34" charset="-122"/>
                <a:cs typeface="Segoe UI" panose="020B0502040204020203" pitchFamily="34" charset="0"/>
              </a:rPr>
              <a:t>The Microsoft 365 Copilot Prompt-a-thon</a:t>
            </a:r>
            <a:r>
              <a:rPr lang="en-US" sz="1100" dirty="0">
                <a:solidFill>
                  <a:srgbClr val="000000"/>
                </a:solidFill>
                <a:latin typeface="Segoe UI" panose="020B0502040204020203" pitchFamily="34" charset="0"/>
                <a:ea typeface="Segoe UI Regular" pitchFamily="34" charset="-122"/>
                <a:cs typeface="Segoe UI" panose="020B0502040204020203" pitchFamily="34" charset="0"/>
              </a:rPr>
              <a:t> is designed to help your organization dive into the art and science of prompting and discover new business scenarios for using Generative AI, all while encouraging peer to peer learning and ensuring lots of fun.</a:t>
            </a:r>
            <a:endParaRPr lang="en-US" sz="1100" dirty="0">
              <a:latin typeface="Segoe UI" panose="020B0502040204020203" pitchFamily="34" charset="0"/>
              <a:cs typeface="Segoe UI" panose="020B0502040204020203" pitchFamily="34" charset="0"/>
            </a:endParaRPr>
          </a:p>
          <a:p>
            <a:pPr>
              <a:lnSpc>
                <a:spcPts val="975"/>
              </a:lnSpc>
            </a:pPr>
            <a:endParaRPr lang="en-US" sz="900" dirty="0"/>
          </a:p>
          <a:p>
            <a:pPr marL="0" indent="0" algn="l">
              <a:lnSpc>
                <a:spcPts val="975"/>
              </a:lnSpc>
              <a:buNone/>
            </a:pPr>
            <a:endParaRPr lang="en-US" sz="900" dirty="0"/>
          </a:p>
        </p:txBody>
      </p:sp>
      <p:sp>
        <p:nvSpPr>
          <p:cNvPr id="21" name="Reach out to us at ADD E-mail ID and ADD Phone number to learn more"/>
          <p:cNvSpPr/>
          <p:nvPr/>
        </p:nvSpPr>
        <p:spPr>
          <a:xfrm>
            <a:off x="228600" y="3686125"/>
            <a:ext cx="3771900" cy="133350"/>
          </a:xfrm>
          <a:prstGeom prst="rect">
            <a:avLst/>
          </a:prstGeom>
          <a:noFill/>
          <a:ln/>
        </p:spPr>
        <p:txBody>
          <a:bodyPr wrap="square" lIns="0" tIns="0" rIns="0" bIns="0" rtlCol="0" anchor="ctr"/>
          <a:lstStyle/>
          <a:p>
            <a:pPr marL="0" indent="0" algn="l">
              <a:lnSpc>
                <a:spcPts val="975"/>
              </a:lnSpc>
              <a:buNone/>
            </a:pPr>
            <a:r>
              <a:rPr lang="en-US" sz="825" dirty="0">
                <a:solidFill>
                  <a:srgbClr val="000000"/>
                </a:solidFill>
                <a:latin typeface="Segoe UI Regular" pitchFamily="34" charset="0"/>
                <a:ea typeface="Segoe UI Regular" pitchFamily="34" charset="-122"/>
                <a:cs typeface="Segoe UI Regular" pitchFamily="34" charset="-120"/>
              </a:rPr>
              <a:t>Reach out to us at [</a:t>
            </a:r>
            <a:r>
              <a:rPr lang="en-US" sz="825" dirty="0">
                <a:solidFill>
                  <a:srgbClr val="000000"/>
                </a:solidFill>
                <a:highlight>
                  <a:srgbClr val="FFFF00"/>
                </a:highlight>
                <a:latin typeface="Segoe UI Regular" pitchFamily="34" charset="0"/>
                <a:ea typeface="Segoe UI Regular" pitchFamily="34" charset="-122"/>
                <a:cs typeface="Segoe UI Regular" pitchFamily="34" charset="-120"/>
              </a:rPr>
              <a:t>E-mail ID</a:t>
            </a:r>
            <a:r>
              <a:rPr lang="en-US" sz="825" dirty="0">
                <a:solidFill>
                  <a:srgbClr val="000000"/>
                </a:solidFill>
                <a:latin typeface="Segoe UI Regular" pitchFamily="34" charset="0"/>
                <a:ea typeface="Segoe UI Regular" pitchFamily="34" charset="-122"/>
                <a:cs typeface="Segoe UI Regular" pitchFamily="34" charset="-120"/>
              </a:rPr>
              <a:t>] and [</a:t>
            </a:r>
            <a:r>
              <a:rPr lang="en-US" sz="825" dirty="0">
                <a:solidFill>
                  <a:srgbClr val="000000"/>
                </a:solidFill>
                <a:highlight>
                  <a:srgbClr val="FFFF00"/>
                </a:highlight>
                <a:latin typeface="Segoe UI Regular" pitchFamily="34" charset="0"/>
                <a:ea typeface="Segoe UI Regular" pitchFamily="34" charset="-122"/>
                <a:cs typeface="Segoe UI Regular" pitchFamily="34" charset="-120"/>
              </a:rPr>
              <a:t>ADD Phone number</a:t>
            </a:r>
            <a:r>
              <a:rPr lang="en-US" sz="825" dirty="0">
                <a:solidFill>
                  <a:srgbClr val="000000"/>
                </a:solidFill>
                <a:latin typeface="Segoe UI Regular" pitchFamily="34" charset="0"/>
                <a:ea typeface="Segoe UI Regular" pitchFamily="34" charset="-122"/>
                <a:cs typeface="Segoe UI Regular" pitchFamily="34" charset="-120"/>
              </a:rPr>
              <a:t>] to learn more.</a:t>
            </a:r>
            <a:endParaRPr lang="en-US" sz="825" dirty="0"/>
          </a:p>
        </p:txBody>
      </p:sp>
      <p:pic>
        <p:nvPicPr>
          <p:cNvPr id="4" name="Rectangle 3468315" descr="Sign-up now&#10;"/>
          <p:cNvPicPr>
            <a:picLocks noChangeAspect="1"/>
          </p:cNvPicPr>
          <p:nvPr/>
        </p:nvPicPr>
        <p:blipFill>
          <a:blip>
            <a:extLst>
              <a:ext uri="{96DAC541-7B7A-43D3-8B79-37D633B846F1}">
                <asvg:svgBlip xmlns:asvg="http://schemas.microsoft.com/office/drawing/2016/SVG/main" r:embed="rId5"/>
              </a:ext>
            </a:extLst>
          </a:blip>
          <a:srcRect/>
          <a:stretch/>
        </p:blipFill>
        <p:spPr>
          <a:xfrm>
            <a:off x="0" y="7296150"/>
            <a:ext cx="5667375" cy="723900"/>
          </a:xfrm>
          <a:prstGeom prst="rect">
            <a:avLst/>
          </a:prstGeom>
        </p:spPr>
      </p:pic>
      <p:pic>
        <p:nvPicPr>
          <p:cNvPr id="5" name="Group 1171275213" descr="Get started &gt;"/>
          <p:cNvPicPr>
            <a:picLocks noChangeAspect="1"/>
          </p:cNvPicPr>
          <p:nvPr/>
        </p:nvPicPr>
        <p:blipFill>
          <a:blip>
            <a:extLst>
              <a:ext uri="{96DAC541-7B7A-43D3-8B79-37D633B846F1}">
                <asvg:svgBlip xmlns:asvg="http://schemas.microsoft.com/office/drawing/2016/SVG/main" r:embed="rId6"/>
              </a:ext>
            </a:extLst>
          </a:blip>
          <a:srcRect/>
          <a:stretch/>
        </p:blipFill>
        <p:spPr>
          <a:xfrm>
            <a:off x="4605336" y="7486650"/>
            <a:ext cx="952501" cy="323850"/>
          </a:xfrm>
          <a:prstGeom prst="rect">
            <a:avLst/>
          </a:prstGeom>
        </p:spPr>
      </p:pic>
      <p:pic>
        <p:nvPicPr>
          <p:cNvPr id="6" name="Mask group">
            <a:extLst>
              <a:ext uri="{C183D7F6-B498-43B3-948B-1728B52AA6E4}">
                <adec:decorative xmlns:adec="http://schemas.microsoft.com/office/drawing/2017/decorative" val="1"/>
              </a:ext>
            </a:extLst>
          </p:cNvPr>
          <p:cNvPicPr>
            <a:picLocks noChangeAspect="1"/>
          </p:cNvPicPr>
          <p:nvPr/>
        </p:nvPicPr>
        <p:blipFill>
          <a:blip r:embed="rId7"/>
          <a:srcRect/>
          <a:stretch/>
        </p:blipFill>
        <p:spPr>
          <a:xfrm>
            <a:off x="0" y="3905250"/>
            <a:ext cx="5667375" cy="3390901"/>
          </a:xfrm>
          <a:prstGeom prst="rect">
            <a:avLst/>
          </a:prstGeom>
        </p:spPr>
      </p:pic>
      <p:sp>
        <p:nvSpPr>
          <p:cNvPr id="24" name="What it contains"/>
          <p:cNvSpPr/>
          <p:nvPr/>
        </p:nvSpPr>
        <p:spPr>
          <a:xfrm>
            <a:off x="228600" y="4029075"/>
            <a:ext cx="2495550" cy="200025"/>
          </a:xfrm>
          <a:prstGeom prst="rect">
            <a:avLst/>
          </a:prstGeom>
          <a:noFill/>
          <a:ln/>
        </p:spPr>
        <p:txBody>
          <a:bodyPr wrap="square" lIns="0" tIns="0" rIns="0" bIns="0" rtlCol="0" anchor="ctr"/>
          <a:lstStyle/>
          <a:p>
            <a:pPr marL="0" indent="0" algn="l">
              <a:lnSpc>
                <a:spcPts val="1650"/>
              </a:lnSpc>
              <a:buNone/>
            </a:pPr>
            <a:r>
              <a:rPr lang="en-US" sz="1350" dirty="0">
                <a:solidFill>
                  <a:srgbClr val="000000"/>
                </a:solidFill>
                <a:latin typeface="Segoe UI Regular" pitchFamily="34" charset="0"/>
                <a:ea typeface="Segoe UI Regular" pitchFamily="34" charset="-122"/>
                <a:cs typeface="Segoe UI Regular" pitchFamily="34" charset="-120"/>
              </a:rPr>
              <a:t>What to expect</a:t>
            </a:r>
            <a:endParaRPr lang="en-US" sz="1350" dirty="0"/>
          </a:p>
        </p:txBody>
      </p:sp>
      <p:pic>
        <p:nvPicPr>
          <p:cNvPr id="7" name="Vector">
            <a:extLst>
              <a:ext uri="{C183D7F6-B498-43B3-948B-1728B52AA6E4}">
                <adec:decorative xmlns:adec="http://schemas.microsoft.com/office/drawing/2017/decorative" val="1"/>
              </a:ext>
            </a:extLst>
          </p:cNvPr>
          <p:cNvPicPr>
            <a:picLocks noChangeAspect="1"/>
          </p:cNvPicPr>
          <p:nvPr/>
        </p:nvPicPr>
        <p:blipFill>
          <a:blip r:embed="rId8"/>
          <a:srcRect l="22364" b="19178"/>
          <a:stretch/>
        </p:blipFill>
        <p:spPr>
          <a:xfrm>
            <a:off x="802481" y="4352925"/>
            <a:ext cx="1893093" cy="2876550"/>
          </a:xfrm>
          <a:prstGeom prst="rect">
            <a:avLst/>
          </a:prstGeom>
        </p:spPr>
      </p:pic>
      <p:sp>
        <p:nvSpPr>
          <p:cNvPr id="26" name="Executive keynote on how AI can solve work challenges"/>
          <p:cNvSpPr/>
          <p:nvPr/>
        </p:nvSpPr>
        <p:spPr>
          <a:xfrm>
            <a:off x="914400" y="4569168"/>
            <a:ext cx="1647825" cy="285750"/>
          </a:xfrm>
          <a:prstGeom prst="rect">
            <a:avLst/>
          </a:prstGeom>
          <a:noFill/>
          <a:ln/>
        </p:spPr>
        <p:txBody>
          <a:bodyPr wrap="square" lIns="0" tIns="0" rIns="0" bIns="0" rtlCol="0" anchor="ctr"/>
          <a:lstStyle/>
          <a:p>
            <a:pPr marL="0" indent="0" algn="l">
              <a:lnSpc>
                <a:spcPts val="1050"/>
              </a:lnSpc>
              <a:buNone/>
            </a:pPr>
            <a:r>
              <a:rPr lang="en-US" sz="825" dirty="0">
                <a:solidFill>
                  <a:srgbClr val="000000"/>
                </a:solidFill>
                <a:latin typeface="Segoe UI Semibold" pitchFamily="34" charset="0"/>
                <a:ea typeface="Segoe UI Semibold" pitchFamily="34" charset="-122"/>
                <a:cs typeface="Segoe UI Semibold" pitchFamily="34" charset="-120"/>
              </a:rPr>
              <a:t>Executive keynote on how AI can solve work challenges</a:t>
            </a:r>
            <a:endParaRPr lang="en-US" sz="825" dirty="0"/>
          </a:p>
        </p:txBody>
      </p:sp>
      <p:sp>
        <p:nvSpPr>
          <p:cNvPr id="27" name="Masterclass on Art of Prompting covering best practices limitations and examples"/>
          <p:cNvSpPr/>
          <p:nvPr/>
        </p:nvSpPr>
        <p:spPr>
          <a:xfrm>
            <a:off x="914400" y="5210523"/>
            <a:ext cx="1647825" cy="428625"/>
          </a:xfrm>
          <a:prstGeom prst="rect">
            <a:avLst/>
          </a:prstGeom>
          <a:noFill/>
          <a:ln/>
        </p:spPr>
        <p:txBody>
          <a:bodyPr wrap="square" lIns="0" tIns="0" rIns="0" bIns="0" rtlCol="0" anchor="ctr"/>
          <a:lstStyle/>
          <a:p>
            <a:pPr marL="0" indent="0" algn="l">
              <a:lnSpc>
                <a:spcPts val="1050"/>
              </a:lnSpc>
              <a:buNone/>
            </a:pPr>
            <a:r>
              <a:rPr lang="en-US" sz="825" dirty="0">
                <a:solidFill>
                  <a:srgbClr val="000000"/>
                </a:solidFill>
                <a:latin typeface="Segoe UI Semibold" pitchFamily="34" charset="0"/>
                <a:ea typeface="Segoe UI Semibold" pitchFamily="34" charset="-122"/>
                <a:cs typeface="Segoe UI Semibold" pitchFamily="34" charset="-120"/>
              </a:rPr>
              <a:t>Masterclass on Art of Prompting covering best practices, limitations, and examples</a:t>
            </a:r>
            <a:endParaRPr lang="en-US" sz="825" dirty="0"/>
          </a:p>
        </p:txBody>
      </p:sp>
      <p:sp>
        <p:nvSpPr>
          <p:cNvPr id="28" name="Prompting hack-a-thon across your teams"/>
          <p:cNvSpPr/>
          <p:nvPr/>
        </p:nvSpPr>
        <p:spPr>
          <a:xfrm>
            <a:off x="937569" y="5990195"/>
            <a:ext cx="1647825" cy="285750"/>
          </a:xfrm>
          <a:prstGeom prst="rect">
            <a:avLst/>
          </a:prstGeom>
          <a:noFill/>
          <a:ln/>
        </p:spPr>
        <p:txBody>
          <a:bodyPr wrap="square" lIns="0" tIns="0" rIns="0" bIns="0" rtlCol="0" anchor="ctr"/>
          <a:lstStyle/>
          <a:p>
            <a:pPr marL="0" indent="0" algn="l">
              <a:lnSpc>
                <a:spcPts val="1050"/>
              </a:lnSpc>
              <a:buNone/>
            </a:pPr>
            <a:r>
              <a:rPr lang="en-US" sz="825" dirty="0">
                <a:solidFill>
                  <a:srgbClr val="000000"/>
                </a:solidFill>
                <a:latin typeface="Segoe UI Semibold" pitchFamily="34" charset="0"/>
                <a:ea typeface="Segoe UI Semibold" pitchFamily="34" charset="-122"/>
                <a:cs typeface="Segoe UI Semibold" pitchFamily="34" charset="-120"/>
              </a:rPr>
              <a:t>Prompting hack-a-thon across your teams</a:t>
            </a:r>
            <a:endParaRPr lang="en-US" sz="825" dirty="0"/>
          </a:p>
        </p:txBody>
      </p:sp>
      <p:sp>
        <p:nvSpPr>
          <p:cNvPr id="30" name="Team presentations and exciting awardsgoodies"/>
          <p:cNvSpPr/>
          <p:nvPr/>
        </p:nvSpPr>
        <p:spPr>
          <a:xfrm>
            <a:off x="914400" y="6724650"/>
            <a:ext cx="1647825" cy="285750"/>
          </a:xfrm>
          <a:prstGeom prst="rect">
            <a:avLst/>
          </a:prstGeom>
          <a:noFill/>
          <a:ln/>
        </p:spPr>
        <p:txBody>
          <a:bodyPr wrap="square" lIns="0" tIns="0" rIns="0" bIns="0" rtlCol="0" anchor="ctr"/>
          <a:lstStyle/>
          <a:p>
            <a:pPr marL="0" indent="0" algn="l">
              <a:lnSpc>
                <a:spcPts val="1050"/>
              </a:lnSpc>
              <a:buNone/>
            </a:pPr>
            <a:r>
              <a:rPr lang="en-US" sz="825" dirty="0">
                <a:solidFill>
                  <a:srgbClr val="000000"/>
                </a:solidFill>
                <a:latin typeface="Segoe UI Semibold" pitchFamily="34" charset="0"/>
                <a:ea typeface="Segoe UI Semibold" pitchFamily="34" charset="-122"/>
                <a:cs typeface="Segoe UI Semibold" pitchFamily="34" charset="-120"/>
              </a:rPr>
              <a:t>Team presentations and recognition</a:t>
            </a:r>
            <a:endParaRPr lang="en-US" sz="825" dirty="0"/>
          </a:p>
        </p:txBody>
      </p:sp>
      <p:pic>
        <p:nvPicPr>
          <p:cNvPr id="8" name="Rectangle 3468691">
            <a:extLst>
              <a:ext uri="{C183D7F6-B498-43B3-948B-1728B52AA6E4}">
                <adec:decorative xmlns:adec="http://schemas.microsoft.com/office/drawing/2017/decorative" val="1"/>
              </a:ext>
            </a:extLst>
          </p:cNvPr>
          <p:cNvPicPr>
            <a:picLocks noChangeAspect="1"/>
          </p:cNvPicPr>
          <p:nvPr/>
        </p:nvPicPr>
        <p:blipFill>
          <a:blip r:embed="rId9"/>
          <a:srcRect/>
          <a:stretch/>
        </p:blipFill>
        <p:spPr>
          <a:xfrm>
            <a:off x="2807493" y="4352925"/>
            <a:ext cx="2600325" cy="2781300"/>
          </a:xfrm>
          <a:prstGeom prst="rect">
            <a:avLst/>
          </a:prstGeom>
        </p:spPr>
      </p:pic>
      <p:pic>
        <p:nvPicPr>
          <p:cNvPr id="10" name="Ellipse 2548">
            <a:extLs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2990850" y="4533900"/>
            <a:ext cx="28575" cy="28575"/>
          </a:xfrm>
          <a:prstGeom prst="rect">
            <a:avLst/>
          </a:prstGeom>
        </p:spPr>
      </p:pic>
      <p:pic>
        <p:nvPicPr>
          <p:cNvPr id="11" name="Ellipse 2549">
            <a:extLs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2988468" y="5196236"/>
            <a:ext cx="28575" cy="28575"/>
          </a:xfrm>
          <a:prstGeom prst="rect">
            <a:avLst/>
          </a:prstGeom>
        </p:spPr>
      </p:pic>
      <p:pic>
        <p:nvPicPr>
          <p:cNvPr id="12" name="Ellipse 2550">
            <a:extLs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2966264" y="6004482"/>
            <a:ext cx="28575" cy="28575"/>
          </a:xfrm>
          <a:prstGeom prst="rect">
            <a:avLst/>
          </a:prstGeom>
        </p:spPr>
      </p:pic>
      <p:sp>
        <p:nvSpPr>
          <p:cNvPr id="25" name="What we need from you"/>
          <p:cNvSpPr/>
          <p:nvPr/>
        </p:nvSpPr>
        <p:spPr>
          <a:xfrm>
            <a:off x="2990850" y="4029075"/>
            <a:ext cx="2619375" cy="200025"/>
          </a:xfrm>
          <a:prstGeom prst="rect">
            <a:avLst/>
          </a:prstGeom>
          <a:noFill/>
          <a:ln/>
        </p:spPr>
        <p:txBody>
          <a:bodyPr wrap="square" lIns="0" tIns="0" rIns="0" bIns="0" rtlCol="0" anchor="ctr"/>
          <a:lstStyle/>
          <a:p>
            <a:pPr marL="0" indent="0" algn="l">
              <a:lnSpc>
                <a:spcPts val="1650"/>
              </a:lnSpc>
              <a:buNone/>
            </a:pPr>
            <a:r>
              <a:rPr lang="en-US" sz="1350" dirty="0">
                <a:solidFill>
                  <a:srgbClr val="000000"/>
                </a:solidFill>
                <a:latin typeface="Segoe UI Regular" pitchFamily="34" charset="0"/>
                <a:ea typeface="Segoe UI Regular" pitchFamily="34" charset="-122"/>
                <a:cs typeface="Segoe UI Regular" pitchFamily="34" charset="-120"/>
              </a:rPr>
              <a:t>What we’re looking for</a:t>
            </a:r>
            <a:endParaRPr lang="en-US" sz="1350" dirty="0"/>
          </a:p>
        </p:txBody>
      </p:sp>
      <p:sp>
        <p:nvSpPr>
          <p:cNvPr id="32" name="Communications Communication of the event internally and identification of attendeerole counts for proper event sizing and structure"/>
          <p:cNvSpPr/>
          <p:nvPr/>
        </p:nvSpPr>
        <p:spPr>
          <a:xfrm>
            <a:off x="3105150" y="5139655"/>
            <a:ext cx="2190750" cy="561975"/>
          </a:xfrm>
          <a:prstGeom prst="rect">
            <a:avLst/>
          </a:prstGeom>
          <a:noFill/>
          <a:ln/>
        </p:spPr>
        <p:txBody>
          <a:bodyPr wrap="square" lIns="0" tIns="0" rIns="0" bIns="0" rtlCol="0" anchor="t"/>
          <a:lstStyle/>
          <a:p>
            <a:pPr marL="0" indent="0" algn="l">
              <a:lnSpc>
                <a:spcPts val="1125"/>
              </a:lnSpc>
              <a:buNone/>
            </a:pPr>
            <a:r>
              <a:rPr lang="en-US" sz="900" b="1" dirty="0">
                <a:solidFill>
                  <a:srgbClr val="000000"/>
                </a:solidFill>
                <a:latin typeface="Segoe UI Bold" pitchFamily="34" charset="0"/>
                <a:ea typeface="Segoe UI Bold" pitchFamily="34" charset="-122"/>
                <a:cs typeface="Segoe UI Bold" pitchFamily="34" charset="-120"/>
              </a:rPr>
              <a:t>Business Coaches </a:t>
            </a:r>
          </a:p>
          <a:p>
            <a:pPr marL="0" indent="0" algn="l">
              <a:lnSpc>
                <a:spcPts val="1125"/>
              </a:lnSpc>
              <a:buNone/>
            </a:pPr>
            <a:r>
              <a:rPr lang="en-US" sz="900" dirty="0">
                <a:solidFill>
                  <a:srgbClr val="000000"/>
                </a:solidFill>
                <a:latin typeface="Segoe UI Regular" pitchFamily="34" charset="0"/>
                <a:ea typeface="Segoe UI Regular" pitchFamily="34" charset="-122"/>
              </a:rPr>
              <a:t>If you’re a leader in the organization and have business processes that could be fine-tuned with AI, we invite you to participate! </a:t>
            </a:r>
            <a:endParaRPr lang="en-US" sz="900" dirty="0"/>
          </a:p>
        </p:txBody>
      </p:sp>
      <p:sp>
        <p:nvSpPr>
          <p:cNvPr id="31" name="Timing and Resourcing Commitment of 10-56 people Copilot license for each participant mandatory for up to 45 hours spread across 1-3 days"/>
          <p:cNvSpPr/>
          <p:nvPr/>
        </p:nvSpPr>
        <p:spPr>
          <a:xfrm>
            <a:off x="3105150" y="4486275"/>
            <a:ext cx="2190750" cy="561975"/>
          </a:xfrm>
          <a:prstGeom prst="rect">
            <a:avLst/>
          </a:prstGeom>
          <a:noFill/>
          <a:ln/>
        </p:spPr>
        <p:txBody>
          <a:bodyPr wrap="square" lIns="0" tIns="0" rIns="0" bIns="0" rtlCol="0" anchor="t"/>
          <a:lstStyle/>
          <a:p>
            <a:pPr marL="0" indent="0" algn="l">
              <a:lnSpc>
                <a:spcPts val="1125"/>
              </a:lnSpc>
              <a:buNone/>
            </a:pPr>
            <a:r>
              <a:rPr lang="en-US" sz="900" b="1" dirty="0">
                <a:solidFill>
                  <a:srgbClr val="000000"/>
                </a:solidFill>
                <a:latin typeface="Segoe UI Bold" pitchFamily="34" charset="0"/>
                <a:ea typeface="Segoe UI Bold" pitchFamily="34" charset="-122"/>
                <a:cs typeface="Segoe UI Bold" pitchFamily="34" charset="-120"/>
              </a:rPr>
              <a:t>Your time &amp; commitment
</a:t>
            </a:r>
            <a:r>
              <a:rPr kumimoji="0" lang="en-IN" sz="900" b="0" i="0" u="none" strike="noStrike" kern="1200" cap="none" spc="0" normalizeH="0" baseline="0" noProof="0" dirty="0">
                <a:ln>
                  <a:noFill/>
                </a:ln>
                <a:solidFill>
                  <a:srgbClr val="000000"/>
                </a:solidFill>
                <a:effectLst/>
                <a:uLnTx/>
                <a:uFillTx/>
                <a:latin typeface="Segoe UI"/>
                <a:ea typeface="+mn-ea"/>
                <a:cs typeface="Segoe UI"/>
              </a:rPr>
              <a:t>We’re looking for 40-50 people to join this learning &amp; brainstorming exercise.</a:t>
            </a:r>
            <a:endParaRPr lang="en-US" sz="900" dirty="0"/>
          </a:p>
        </p:txBody>
      </p:sp>
      <p:sp>
        <p:nvSpPr>
          <p:cNvPr id="33" name="Homework Completion of work on the hack outside of the event meetings Minimal time commitment"/>
          <p:cNvSpPr/>
          <p:nvPr/>
        </p:nvSpPr>
        <p:spPr>
          <a:xfrm>
            <a:off x="3105150" y="5953124"/>
            <a:ext cx="2190750" cy="941945"/>
          </a:xfrm>
          <a:prstGeom prst="rect">
            <a:avLst/>
          </a:prstGeom>
          <a:noFill/>
          <a:ln/>
        </p:spPr>
        <p:txBody>
          <a:bodyPr wrap="square" lIns="0" tIns="0" rIns="0" bIns="0" rtlCol="0" anchor="t"/>
          <a:lstStyle/>
          <a:p>
            <a:pPr marL="0" indent="0" algn="l">
              <a:lnSpc>
                <a:spcPts val="1125"/>
              </a:lnSpc>
              <a:buNone/>
            </a:pPr>
            <a:r>
              <a:rPr lang="en-US" sz="900" b="1" dirty="0">
                <a:solidFill>
                  <a:srgbClr val="000000"/>
                </a:solidFill>
                <a:latin typeface="Segoe UI Bold" pitchFamily="34" charset="0"/>
                <a:ea typeface="Segoe UI Bold" pitchFamily="34" charset="-122"/>
                <a:cs typeface="Segoe UI Bold" pitchFamily="34" charset="-120"/>
              </a:rPr>
              <a:t>Prompt experts &amp; AI champions</a:t>
            </a:r>
          </a:p>
          <a:p>
            <a:pPr marL="0" indent="0" algn="l">
              <a:lnSpc>
                <a:spcPts val="1125"/>
              </a:lnSpc>
              <a:buNone/>
            </a:pPr>
            <a:r>
              <a:rPr lang="en-US" sz="900" dirty="0">
                <a:solidFill>
                  <a:srgbClr val="000000"/>
                </a:solidFill>
                <a:latin typeface="Segoe UI Regular" pitchFamily="34" charset="0"/>
                <a:ea typeface="Segoe UI Regular" pitchFamily="34" charset="-122"/>
                <a:cs typeface="Segoe UI Bold" pitchFamily="34" charset="-120"/>
              </a:rPr>
              <a:t>Do you experiment with Copilot and Generative AI regularly for work and home? We need your prompting expertise at this event. Sign-up to support in the hacking exercise!</a:t>
            </a:r>
            <a:endParaRPr lang="en-US" sz="900" dirty="0"/>
          </a:p>
        </p:txBody>
      </p:sp>
      <p:sp>
        <p:nvSpPr>
          <p:cNvPr id="19" name="Get started"/>
          <p:cNvSpPr/>
          <p:nvPr/>
        </p:nvSpPr>
        <p:spPr>
          <a:xfrm>
            <a:off x="4638673" y="7486650"/>
            <a:ext cx="752476" cy="247650"/>
          </a:xfrm>
          <a:prstGeom prst="rect">
            <a:avLst/>
          </a:prstGeom>
          <a:noFill/>
          <a:ln/>
        </p:spPr>
        <p:txBody>
          <a:bodyPr wrap="square" lIns="0" tIns="0" rIns="0" bIns="0" rtlCol="0" anchor="ctr"/>
          <a:lstStyle/>
          <a:p>
            <a:pPr marL="0" indent="0" algn="ctr">
              <a:lnSpc>
                <a:spcPts val="1950"/>
              </a:lnSpc>
              <a:buNone/>
            </a:pPr>
            <a:r>
              <a:rPr lang="en-US" sz="900" dirty="0">
                <a:solidFill>
                  <a:srgbClr val="FFFFFF"/>
                </a:solidFill>
                <a:latin typeface="Segoe UI Semibold" pitchFamily="34" charset="0"/>
                <a:ea typeface="Segoe UI Semibold" pitchFamily="34" charset="-122"/>
                <a:cs typeface="Segoe UI Semibold" pitchFamily="34" charset="-120"/>
              </a:rPr>
              <a:t>Sign-up now</a:t>
            </a:r>
            <a:endParaRPr lang="en-US" sz="900" dirty="0"/>
          </a:p>
        </p:txBody>
      </p:sp>
      <p:pic>
        <p:nvPicPr>
          <p:cNvPr id="35" name="Group 1171275764">
            <a:extLst>
              <a:ext uri="{FF2B5EF4-FFF2-40B4-BE49-F238E27FC236}">
                <a16:creationId xmlns:a16="http://schemas.microsoft.com/office/drawing/2014/main" id="{F794377D-46A6-5D53-C2D4-6BFB87DC1EB1}"/>
              </a:ext>
              <a:ext uri="{C183D7F6-B498-43B3-948B-1728B52AA6E4}">
                <adec:decorative xmlns:adec="http://schemas.microsoft.com/office/drawing/2017/decorative" val="1"/>
              </a:ext>
            </a:extLst>
          </p:cNvPr>
          <p:cNvPicPr>
            <a:picLocks noChangeAspect="1"/>
          </p:cNvPicPr>
          <p:nvPr/>
        </p:nvPicPr>
        <p:blipFill>
          <a:blip r:embed="rId11"/>
          <a:srcRect b="80641"/>
          <a:stretch/>
        </p:blipFill>
        <p:spPr>
          <a:xfrm>
            <a:off x="221696" y="4432889"/>
            <a:ext cx="523875" cy="536574"/>
          </a:xfrm>
          <a:prstGeom prst="rect">
            <a:avLst/>
          </a:prstGeom>
        </p:spPr>
      </p:pic>
      <p:pic>
        <p:nvPicPr>
          <p:cNvPr id="37" name="Group 1171275764">
            <a:extLst>
              <a:ext uri="{FF2B5EF4-FFF2-40B4-BE49-F238E27FC236}">
                <a16:creationId xmlns:a16="http://schemas.microsoft.com/office/drawing/2014/main" id="{232384BD-5941-80D4-55D6-9BC6A4A8C2F8}"/>
              </a:ext>
              <a:ext uri="{C183D7F6-B498-43B3-948B-1728B52AA6E4}">
                <adec:decorative xmlns:adec="http://schemas.microsoft.com/office/drawing/2017/decorative" val="1"/>
              </a:ext>
            </a:extLst>
          </p:cNvPr>
          <p:cNvPicPr>
            <a:picLocks noChangeAspect="1"/>
          </p:cNvPicPr>
          <p:nvPr/>
        </p:nvPicPr>
        <p:blipFill>
          <a:blip r:embed="rId11"/>
          <a:srcRect t="19776" b="59728"/>
          <a:stretch/>
        </p:blipFill>
        <p:spPr>
          <a:xfrm>
            <a:off x="221696" y="5131186"/>
            <a:ext cx="523875" cy="568085"/>
          </a:xfrm>
          <a:prstGeom prst="rect">
            <a:avLst/>
          </a:prstGeom>
        </p:spPr>
      </p:pic>
      <p:pic>
        <p:nvPicPr>
          <p:cNvPr id="40" name="Group 1171275764">
            <a:extLst>
              <a:ext uri="{FF2B5EF4-FFF2-40B4-BE49-F238E27FC236}">
                <a16:creationId xmlns:a16="http://schemas.microsoft.com/office/drawing/2014/main" id="{1DEF576C-001A-3D0D-25F7-375AC9E99CAA}"/>
              </a:ext>
              <a:ext uri="{C183D7F6-B498-43B3-948B-1728B52AA6E4}">
                <adec:decorative xmlns:adec="http://schemas.microsoft.com/office/drawing/2017/decorative" val="1"/>
              </a:ext>
            </a:extLst>
          </p:cNvPr>
          <p:cNvPicPr>
            <a:picLocks noChangeAspect="1"/>
          </p:cNvPicPr>
          <p:nvPr/>
        </p:nvPicPr>
        <p:blipFill>
          <a:blip r:embed="rId11"/>
          <a:srcRect t="39610" r="-3638" b="39895"/>
          <a:stretch/>
        </p:blipFill>
        <p:spPr>
          <a:xfrm>
            <a:off x="212171" y="5860994"/>
            <a:ext cx="542924" cy="568085"/>
          </a:xfrm>
          <a:prstGeom prst="rect">
            <a:avLst/>
          </a:prstGeom>
        </p:spPr>
      </p:pic>
      <p:pic>
        <p:nvPicPr>
          <p:cNvPr id="41" name="Group 1171275764">
            <a:extLst>
              <a:ext uri="{FF2B5EF4-FFF2-40B4-BE49-F238E27FC236}">
                <a16:creationId xmlns:a16="http://schemas.microsoft.com/office/drawing/2014/main" id="{89F68AF0-1718-9684-9AFB-9E58CF4501FF}"/>
              </a:ext>
              <a:ext uri="{C183D7F6-B498-43B3-948B-1728B52AA6E4}">
                <adec:decorative xmlns:adec="http://schemas.microsoft.com/office/drawing/2017/decorative" val="1"/>
              </a:ext>
            </a:extLst>
          </p:cNvPr>
          <p:cNvPicPr>
            <a:picLocks noChangeAspect="1"/>
          </p:cNvPicPr>
          <p:nvPr/>
        </p:nvPicPr>
        <p:blipFill>
          <a:blip r:embed="rId11"/>
          <a:srcRect t="80584"/>
          <a:stretch/>
        </p:blipFill>
        <p:spPr>
          <a:xfrm>
            <a:off x="221696" y="6590803"/>
            <a:ext cx="523875" cy="53816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43D1819DD89A549AE27294900E95874" ma:contentTypeVersion="6" ma:contentTypeDescription="Create a new document." ma:contentTypeScope="" ma:versionID="554b40d7df468361f65710b6cd010549">
  <xsd:schema xmlns:xsd="http://www.w3.org/2001/XMLSchema" xmlns:xs="http://www.w3.org/2001/XMLSchema" xmlns:p="http://schemas.microsoft.com/office/2006/metadata/properties" xmlns:ns1="http://schemas.microsoft.com/sharepoint/v3" xmlns:ns2="19c030f7-7c04-40f9-8b96-80525f1fd9df" targetNamespace="http://schemas.microsoft.com/office/2006/metadata/properties" ma:root="true" ma:fieldsID="4ff99e6cbdda4f5568f8afe478728837" ns1:_="" ns2:_="">
    <xsd:import namespace="http://schemas.microsoft.com/sharepoint/v3"/>
    <xsd:import namespace="19c030f7-7c04-40f9-8b96-80525f1fd9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c030f7-7c04-40f9-8b96-80525f1fd9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B69BAED3-C185-46C4-83E3-02BCB1CD6AFD}">
  <ds:schemaRefs>
    <ds:schemaRef ds:uri="http://schemas.microsoft.com/sharepoint/v3/contenttype/forms"/>
  </ds:schemaRefs>
</ds:datastoreItem>
</file>

<file path=customXml/itemProps2.xml><?xml version="1.0" encoding="utf-8"?>
<ds:datastoreItem xmlns:ds="http://schemas.openxmlformats.org/officeDocument/2006/customXml" ds:itemID="{B953AC24-D784-414D-B731-B1BA489B7D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9c030f7-7c04-40f9-8b96-80525f1fd9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A86FB0-2C75-49A0-9BBF-3E519443802B}">
  <ds:schemaRefs>
    <ds:schemaRef ds:uri="http://purl.org/dc/terms/"/>
    <ds:schemaRef ds:uri="19c030f7-7c04-40f9-8b96-80525f1fd9df"/>
    <ds:schemaRef ds:uri="http://schemas.microsoft.com/sharepoint/v3"/>
    <ds:schemaRef ds:uri="http://purl.org/dc/elements/1.1/"/>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65</TotalTime>
  <Words>234</Words>
  <Application>Microsoft Office PowerPoint</Application>
  <PresentationFormat>Custom</PresentationFormat>
  <Paragraphs>20</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Segoe UI</vt:lpstr>
      <vt:lpstr>Segoe UI Bold</vt:lpstr>
      <vt:lpstr>Segoe UI Regular</vt:lpstr>
      <vt:lpstr>Segoe UI Semibold</vt:lpstr>
      <vt:lpstr>Office Theme</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Stuart.Ridout@microsoft.com;anfern@microsoft.com</dc:creator>
  <cp:lastModifiedBy>Daryl Schaal (SYNAXIS CORPORATION)</cp:lastModifiedBy>
  <cp:revision>4</cp:revision>
  <dcterms:created xsi:type="dcterms:W3CDTF">2024-09-16T14:10:03Z</dcterms:created>
  <dcterms:modified xsi:type="dcterms:W3CDTF">2026-03-05T19:37:32Z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0x010100843D1819DD89A549AE27294900E95874</vt:lpwstr>
  </property>
</Properties>
</file>