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9_90FA56B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7_88FCA8EA.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00" r:id="rId5"/>
    <p:sldMasterId id="2147483773" r:id="rId6"/>
    <p:sldMasterId id="2147483787" r:id="rId7"/>
    <p:sldMasterId id="2147483938" r:id="rId8"/>
  </p:sldMasterIdLst>
  <p:notesMasterIdLst>
    <p:notesMasterId r:id="rId64"/>
  </p:notesMasterIdLst>
  <p:sldIdLst>
    <p:sldId id="2147483647" r:id="rId9"/>
    <p:sldId id="258" r:id="rId10"/>
    <p:sldId id="2147483645" r:id="rId11"/>
    <p:sldId id="259" r:id="rId12"/>
    <p:sldId id="260" r:id="rId13"/>
    <p:sldId id="271" r:id="rId14"/>
    <p:sldId id="281" r:id="rId15"/>
    <p:sldId id="283" r:id="rId16"/>
    <p:sldId id="284" r:id="rId17"/>
    <p:sldId id="2147483644" r:id="rId18"/>
    <p:sldId id="2147483615" r:id="rId19"/>
    <p:sldId id="511" r:id="rId20"/>
    <p:sldId id="2147483565" r:id="rId21"/>
    <p:sldId id="602" r:id="rId22"/>
    <p:sldId id="619" r:id="rId23"/>
    <p:sldId id="2147483633" r:id="rId24"/>
    <p:sldId id="641" r:id="rId25"/>
    <p:sldId id="2147483573" r:id="rId26"/>
    <p:sldId id="653" r:id="rId27"/>
    <p:sldId id="256" r:id="rId28"/>
    <p:sldId id="504" r:id="rId29"/>
    <p:sldId id="325" r:id="rId30"/>
    <p:sldId id="357" r:id="rId31"/>
    <p:sldId id="437" r:id="rId32"/>
    <p:sldId id="482" r:id="rId33"/>
    <p:sldId id="514" r:id="rId34"/>
    <p:sldId id="465" r:id="rId35"/>
    <p:sldId id="2147483459" r:id="rId36"/>
    <p:sldId id="285" r:id="rId37"/>
    <p:sldId id="286" r:id="rId38"/>
    <p:sldId id="287" r:id="rId39"/>
    <p:sldId id="289" r:id="rId40"/>
    <p:sldId id="291" r:id="rId41"/>
    <p:sldId id="295" r:id="rId42"/>
    <p:sldId id="296" r:id="rId43"/>
    <p:sldId id="297" r:id="rId44"/>
    <p:sldId id="298" r:id="rId45"/>
    <p:sldId id="257" r:id="rId46"/>
    <p:sldId id="261" r:id="rId47"/>
    <p:sldId id="2147483629" r:id="rId48"/>
    <p:sldId id="2147483635" r:id="rId49"/>
    <p:sldId id="262" r:id="rId50"/>
    <p:sldId id="263" r:id="rId51"/>
    <p:sldId id="2147483567" r:id="rId52"/>
    <p:sldId id="264" r:id="rId53"/>
    <p:sldId id="1642" r:id="rId54"/>
    <p:sldId id="265" r:id="rId55"/>
    <p:sldId id="331" r:id="rId56"/>
    <p:sldId id="554" r:id="rId57"/>
    <p:sldId id="555" r:id="rId58"/>
    <p:sldId id="266" r:id="rId59"/>
    <p:sldId id="361" r:id="rId60"/>
    <p:sldId id="267" r:id="rId61"/>
    <p:sldId id="2147483643" r:id="rId62"/>
    <p:sldId id="29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B59B76B-94F8-4A2C-BDF6-C4BC512B8162}">
          <p14:sldIdLst>
            <p14:sldId id="2147483647"/>
          </p14:sldIdLst>
        </p14:section>
        <p14:section name="Researcher overview" id="{6B38604B-0FF0-448A-9CE4-FDCA64D76976}">
          <p14:sldIdLst>
            <p14:sldId id="258"/>
            <p14:sldId id="2147483645"/>
            <p14:sldId id="259"/>
            <p14:sldId id="260"/>
            <p14:sldId id="271"/>
            <p14:sldId id="281"/>
            <p14:sldId id="283"/>
            <p14:sldId id="284"/>
            <p14:sldId id="2147483644"/>
            <p14:sldId id="2147483615"/>
            <p14:sldId id="511"/>
            <p14:sldId id="2147483565"/>
            <p14:sldId id="602"/>
            <p14:sldId id="619"/>
            <p14:sldId id="2147483633"/>
            <p14:sldId id="641"/>
            <p14:sldId id="2147483573"/>
            <p14:sldId id="653"/>
            <p14:sldId id="256"/>
            <p14:sldId id="504"/>
            <p14:sldId id="325"/>
            <p14:sldId id="357"/>
            <p14:sldId id="437"/>
            <p14:sldId id="482"/>
            <p14:sldId id="514"/>
            <p14:sldId id="465"/>
            <p14:sldId id="2147483459"/>
          </p14:sldIdLst>
        </p14:section>
        <p14:section name="Analyst overview" id="{2606B761-FA4A-46DB-BF2A-10F2E199DEF7}">
          <p14:sldIdLst>
            <p14:sldId id="285"/>
            <p14:sldId id="286"/>
            <p14:sldId id="287"/>
            <p14:sldId id="289"/>
            <p14:sldId id="291"/>
            <p14:sldId id="295"/>
            <p14:sldId id="296"/>
            <p14:sldId id="297"/>
            <p14:sldId id="298"/>
            <p14:sldId id="257"/>
            <p14:sldId id="261"/>
            <p14:sldId id="2147483629"/>
            <p14:sldId id="2147483635"/>
            <p14:sldId id="262"/>
            <p14:sldId id="263"/>
            <p14:sldId id="2147483567"/>
            <p14:sldId id="264"/>
            <p14:sldId id="1642"/>
            <p14:sldId id="265"/>
            <p14:sldId id="331"/>
            <p14:sldId id="554"/>
            <p14:sldId id="555"/>
            <p14:sldId id="266"/>
            <p14:sldId id="361"/>
            <p14:sldId id="267"/>
            <p14:sldId id="2147483643"/>
            <p14:sldId id="2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2B80E-149C-7DFD-4E8D-3782118F40E7}" name="Alicia Peterson (NAYAMODE INC)" initials="AP" userId="S::v-petersonal@microsoft.com::f8898314-5523-4930-acf0-2b563b2b4dc9" providerId="AD"/>
  <p188:author id="{46AB482D-5595-1154-43BC-A510D4B1EB8A}" name="Kevin Sherman" initials="KS" userId="S::kesher@microsoft.com::11537481-18d7-46c1-b715-48cd13b95958" providerId="AD"/>
  <p188:author id="{42827239-A550-492D-1576-CE1DCACE4914}" name="Daryl Schaal (SYNAXIS CORPORATION)" initials="" userId="S::v-darsch@microsoft.com::a951ecaa-969a-4477-a8c9-df0dfa026182" providerId="AD"/>
  <p188:author id="{C52A54D3-1347-4190-5F40-6F5444B3D3A4}" name="Rajiv Thandla" initials="RT" userId="S::rajivthandla@microsoft.com::fabdc47e-1289-4ceb-abc2-acffe7192ea1" providerId="AD"/>
  <p188:author id="{2702B6DA-581A-B4AA-5622-319A983124CA}" name="Anahita Gharai" initials="AG" userId="S::agharai@microsoft.com::68c05b0e-31d7-432c-8ba8-17dcb26eff53" providerId="AD"/>
  <p188:author id="{7AFE95F4-4009-8B33-2B3D-E9BEB2655B19}" name="Christine Sample (Unify Consulting LLC)" initials="CS" userId="S::v-chrisample@microsoft.com::e1a942aa-0fd6-4cf9-9db2-eea59a862bf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4"/>
    <a:srgbClr val="004894"/>
    <a:srgbClr val="004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09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comments/modernComment_119_90FA56B1.xml><?xml version="1.0" encoding="utf-8"?>
<p188:cmLst xmlns:a="http://schemas.openxmlformats.org/drawingml/2006/main" xmlns:r="http://schemas.openxmlformats.org/officeDocument/2006/relationships" xmlns:p188="http://schemas.microsoft.com/office/powerpoint/2018/8/main">
  <p188:cm id="{4B0D85EE-6049-4C3A-B688-11E3460E54E1}" authorId="{5A02B80E-149C-7DFD-4E8D-3782118F40E7}" created="2025-06-05T19:08:17.140">
    <ac:deMkLst xmlns:ac="http://schemas.microsoft.com/office/drawing/2013/main/command">
      <pc:docMk xmlns:pc="http://schemas.microsoft.com/office/powerpoint/2013/main/command"/>
      <pc:sldMk xmlns:pc="http://schemas.microsoft.com/office/powerpoint/2013/main/command" cId="2432325297" sldId="281"/>
      <ac:spMk id="2" creationId="{280B888F-A3A9-57B1-4532-9C110EDB65A5}"/>
    </ac:deMkLst>
    <p188:txBody>
      <a:bodyPr/>
      <a:lstStyle/>
      <a:p>
        <a:r>
          <a:rPr lang="en-US"/>
          <a:t>[@Daryl Schaal (SYNAXIS CORPORATION)]  </a:t>
        </a:r>
      </a:p>
    </p188:txBody>
  </p188:cm>
</p188:cmLst>
</file>

<file path=ppt/comments/modernComment_127_88FCA8EA.xml><?xml version="1.0" encoding="utf-8"?>
<p188:cmLst xmlns:a="http://schemas.openxmlformats.org/drawingml/2006/main" xmlns:r="http://schemas.openxmlformats.org/officeDocument/2006/relationships" xmlns:p188="http://schemas.microsoft.com/office/powerpoint/2018/8/main">
  <p188:cm id="{2A47CB56-140A-495C-A306-C74A1F93FF1C}" authorId="{5A02B80E-149C-7DFD-4E8D-3782118F40E7}" created="2025-06-05T19:34:19.540">
    <ac:deMkLst xmlns:ac="http://schemas.microsoft.com/office/drawing/2013/main/command">
      <pc:docMk xmlns:pc="http://schemas.microsoft.com/office/powerpoint/2013/main/command"/>
      <pc:sldMk xmlns:pc="http://schemas.microsoft.com/office/powerpoint/2013/main/command" cId="2298259690" sldId="295"/>
      <ac:spMk id="2" creationId="{280B888F-A3A9-57B1-4532-9C110EDB65A5}"/>
    </ac:deMkLst>
    <p188:replyLst>
      <p188:reply id="{F427E67E-FCF1-45D9-A32E-C002D0C75C5A}" authorId="{C52A54D3-1347-4190-5F40-6F5444B3D3A4}" created="2025-07-09T15:52:52.201">
        <p188:txBody>
          <a:bodyPr/>
          <a:lstStyle/>
          <a:p>
            <a:r>
              <a:rPr lang="en-US"/>
              <a:t>Anything we can bring in from Scenario library? Maybe the 5 slides that show Analyst</a:t>
            </a:r>
          </a:p>
        </p188:txBody>
      </p188:reply>
    </p188:replyLst>
    <p188:txBody>
      <a:bodyPr/>
      <a:lstStyle/>
      <a:p>
        <a:r>
          <a:rPr lang="en-US"/>
          <a:t>[@Daryl Schaal (SYNAXIS CORPORATION)]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75B69-EBC0-4546-9FA6-48DD44D500C3}"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620E4-3E68-4063-8237-3C1BA541B8BC}" type="slidenum">
              <a:rPr lang="en-US" smtClean="0"/>
              <a:t>‹#›</a:t>
            </a:fld>
            <a:endParaRPr lang="en-US"/>
          </a:p>
        </p:txBody>
      </p:sp>
    </p:spTree>
    <p:extLst>
      <p:ext uri="{BB962C8B-B14F-4D97-AF65-F5344CB8AC3E}">
        <p14:creationId xmlns:p14="http://schemas.microsoft.com/office/powerpoint/2010/main" val="214078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26B5-F9EC-EE6F-0A93-9BBAB5E10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673B2-FD4B-07B7-9512-458D89071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EB881-4DD9-36B3-54A1-BB23279DB781}"/>
              </a:ext>
            </a:extLst>
          </p:cNvPr>
          <p:cNvSpPr>
            <a:spLocks noGrp="1"/>
          </p:cNvSpPr>
          <p:nvPr>
            <p:ph type="body" idx="1"/>
          </p:nvPr>
        </p:nvSpPr>
        <p:spPr/>
        <p:txBody>
          <a:bodyPr/>
          <a:lstStyle/>
          <a:p>
            <a:pPr algn="l" rtl="0" fontAlgn="base">
              <a:lnSpc>
                <a:spcPts val="1275"/>
              </a:lnSpc>
              <a:buNone/>
            </a:pPr>
            <a:r>
              <a:rPr lang="en-US" sz="1200" b="1" i="0">
                <a:solidFill>
                  <a:srgbClr val="000000"/>
                </a:solidFill>
                <a:effectLst/>
                <a:latin typeface="Aptos" panose="020B0004020202020204" pitchFamily="34" charset="0"/>
              </a:rPr>
              <a:t>Researcher agent</a:t>
            </a:r>
            <a:r>
              <a:rPr lang="en-US" sz="1200" b="0" i="0">
                <a:solidFill>
                  <a:srgbClr val="000000"/>
                </a:solidFill>
                <a:effectLst/>
                <a:latin typeface="Aptos" panose="020B0004020202020204" pitchFamily="34" charset="0"/>
              </a:rPr>
              <a:t> combines the most advanced reasoning models with Copilot Chat's web and work-grounding capabilities, as well as other agents, to do in-depth reporting for organizations. </a:t>
            </a:r>
            <a:endParaRPr lang="en-US" sz="1800" b="0" i="0">
              <a:solidFill>
                <a:srgbClr val="000000"/>
              </a:solidFill>
              <a:effectLst/>
              <a:latin typeface="Segoe UI" panose="020B0502040204020203" pitchFamily="34" charset="0"/>
            </a:endParaRPr>
          </a:p>
          <a:p>
            <a:pPr algn="l" rtl="0" fontAlgn="base">
              <a:lnSpc>
                <a:spcPts val="1275"/>
              </a:lnSpc>
              <a:buNone/>
            </a:pPr>
            <a:r>
              <a:rPr lang="en-US" sz="1200" b="0" i="0">
                <a:solidFill>
                  <a:srgbClr val="000000"/>
                </a:solidFill>
                <a:effectLst/>
                <a:latin typeface="Aptos" panose="020B0004020202020204" pitchFamily="34" charset="0"/>
              </a:rPr>
              <a:t> </a:t>
            </a:r>
            <a:endParaRPr lang="en-US" sz="1800" b="0" i="0">
              <a:solidFill>
                <a:srgbClr val="000000"/>
              </a:solidFill>
              <a:effectLst/>
              <a:latin typeface="Segoe UI" panose="020B0502040204020203" pitchFamily="34" charset="0"/>
            </a:endParaRPr>
          </a:p>
          <a:p>
            <a:pPr algn="l" rtl="0" fontAlgn="base">
              <a:lnSpc>
                <a:spcPts val="1275"/>
              </a:lnSpc>
              <a:buNone/>
            </a:pPr>
            <a:r>
              <a:rPr lang="en-US" sz="1200" b="0" i="0">
                <a:solidFill>
                  <a:srgbClr val="000000"/>
                </a:solidFill>
                <a:effectLst/>
                <a:latin typeface="Aptos" panose="020B0004020202020204" pitchFamily="34" charset="0"/>
              </a:rPr>
              <a:t>More specifically, it combines OpenAI’s deep research model with Microsoft 365 Copilot’s advanced orchestration and deep search capabilities to help users tackle complex, multi-step research at work. </a:t>
            </a:r>
            <a:endParaRPr lang="en-US" sz="1800" b="0" i="0">
              <a:solidFill>
                <a:srgbClr val="000000"/>
              </a:solidFill>
              <a:effectLst/>
              <a:latin typeface="Segoe UI" panose="020B0502040204020203" pitchFamily="34" charset="0"/>
            </a:endParaRPr>
          </a:p>
          <a:p>
            <a:pPr algn="l" rtl="0" fontAlgn="base">
              <a:lnSpc>
                <a:spcPts val="1275"/>
              </a:lnSpc>
              <a:buNone/>
            </a:pPr>
            <a:r>
              <a:rPr lang="en-US" sz="1200" b="0" i="0">
                <a:solidFill>
                  <a:srgbClr val="000000"/>
                </a:solidFill>
                <a:effectLst/>
                <a:latin typeface="Aptos" panose="020B0004020202020204" pitchFamily="34" charset="0"/>
              </a:rPr>
              <a:t> </a:t>
            </a:r>
            <a:endParaRPr lang="en-US" sz="1800" b="0" i="0">
              <a:solidFill>
                <a:srgbClr val="000000"/>
              </a:solidFill>
              <a:effectLst/>
              <a:latin typeface="Segoe UI" panose="020B0502040204020203" pitchFamily="34" charset="0"/>
            </a:endParaRPr>
          </a:p>
          <a:p>
            <a:pPr algn="l" rtl="0" fontAlgn="base">
              <a:lnSpc>
                <a:spcPts val="1275"/>
              </a:lnSpc>
            </a:pPr>
            <a:r>
              <a:rPr lang="en-US" sz="1200" b="0" i="0">
                <a:solidFill>
                  <a:srgbClr val="000000"/>
                </a:solidFill>
                <a:effectLst/>
                <a:latin typeface="Aptos" panose="020B0004020202020204" pitchFamily="34" charset="0"/>
              </a:rPr>
              <a:t>Why does this matter? It helps organizations deliver insights with greater quality and accuracy than ever before.  </a:t>
            </a:r>
            <a:endParaRPr lang="en-US" sz="1800"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E1E2F84-07CB-0850-4056-4B16CEAB5A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481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2917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758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lnSpc>
                <a:spcPts val="1275"/>
              </a:lnSpc>
              <a:buFont typeface="Arial" panose="020B0604020202020204" pitchFamily="34" charset="0"/>
              <a:buChar char="•"/>
            </a:pPr>
            <a:r>
              <a:rPr lang="en-US" sz="1200" b="0" i="0">
                <a:solidFill>
                  <a:srgbClr val="000000"/>
                </a:solidFill>
                <a:effectLst/>
                <a:latin typeface="Aptos" panose="020B0004020202020204" pitchFamily="34" charset="0"/>
              </a:rPr>
              <a:t>Analyst agent is another first-of-its-kind reasoning agent for work that can help companies tackle complex data queries. </a:t>
            </a:r>
            <a:endParaRPr lang="en-US" b="0" i="0">
              <a:solidFill>
                <a:srgbClr val="000000"/>
              </a:solidFill>
              <a:effectLst/>
              <a:latin typeface="Segoe UI" panose="020B0502040204020203" pitchFamily="34" charset="0"/>
            </a:endParaRPr>
          </a:p>
          <a:p>
            <a:pPr marL="228600" indent="-228600">
              <a:spcBef>
                <a:spcPts val="600"/>
              </a:spcBef>
              <a:buFont typeface="Arial" panose="020B0604020202020204" pitchFamily="34" charset="0"/>
              <a:buChar char="•"/>
            </a:pPr>
            <a:r>
              <a:rPr lang="en-US" b="0">
                <a:latin typeface="Segoe Sans Display"/>
                <a:cs typeface="Segoe Sans Display"/>
              </a:rPr>
              <a:t>Analyst works to analyze raw data and deliver results, so you can go from raw data to insights quickly.</a:t>
            </a:r>
          </a:p>
          <a:p>
            <a:pPr marL="228600" indent="-228600">
              <a:spcBef>
                <a:spcPts val="600"/>
              </a:spcBef>
              <a:buFont typeface="Arial" panose="020B0604020202020204" pitchFamily="34" charset="0"/>
              <a:buChar char="•"/>
            </a:pPr>
            <a:r>
              <a:rPr lang="en-US" b="0">
                <a:latin typeface="Segoe Sans Display"/>
                <a:cs typeface="Segoe Sans Display"/>
              </a:rPr>
              <a:t>Built on OpenAI’s o3-mini reasoning model and optimized to do advanced data analysis at work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760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Modern organizations are awash in structured data – from Excel sheets and CSV exports to database records and BI reports – but extracting meaningful insights from this data often requires technical skills or significant time. Many knowledge workers find themselves spending hours wrestling with messy spreadsheets or disparate data sources, trying to answer business questions and often missing key insights due to the labor-intensive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0A87-F51F-450E-AC78-69A8BAEFC3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7945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b="0" i="0">
                <a:solidFill>
                  <a:srgbClr val="000000"/>
                </a:solidFill>
                <a:effectLst/>
                <a:latin typeface="Aptos" panose="020B0004020202020204" pitchFamily="34" charset="0"/>
              </a:rPr>
              <a:t>Powered by an advanced reasoning model that Microsoft has optimized for more in-depth data analysis, it gathers information and reasons through the data, using Python to generate a response. </a:t>
            </a:r>
            <a:endParaRPr lang="en-US" b="0">
              <a:latin typeface="Segoe Sans Display"/>
              <a:cs typeface="Segoe Sans Display"/>
            </a:endParaRPr>
          </a:p>
          <a:p>
            <a:pPr marL="228600" indent="-228600">
              <a:spcBef>
                <a:spcPts val="600"/>
              </a:spcBef>
              <a:buFont typeface="Arial" panose="020B0604020202020204" pitchFamily="34" charset="0"/>
              <a:buChar char="•"/>
            </a:pPr>
            <a:r>
              <a:rPr lang="en-US" b="0">
                <a:latin typeface="Segoe Sans Display"/>
                <a:cs typeface="Segoe Sans Display"/>
              </a:rPr>
              <a:t>Analyst uses chain-of-thought reasoning to progress through problems iteratively, taking as many steps as necessary to refine its reasoning and provide a high-quality answer. </a:t>
            </a:r>
          </a:p>
          <a:p>
            <a:pPr marL="228600" indent="-228600">
              <a:spcBef>
                <a:spcPts val="600"/>
              </a:spcBef>
              <a:buFont typeface="Arial" panose="020B0604020202020204" pitchFamily="34" charset="0"/>
              <a:buChar char="•"/>
            </a:pPr>
            <a:r>
              <a:rPr lang="en-US" b="0">
                <a:latin typeface="Segoe Sans Display"/>
                <a:cs typeface="Segoe Sans Display"/>
              </a:rPr>
              <a:t>It can run Python to tackle your most complex data queries—and you can view the code it's running in real time to check its work.</a:t>
            </a:r>
          </a:p>
          <a:p>
            <a:endParaRPr lang="en-US"/>
          </a:p>
        </p:txBody>
      </p:sp>
      <p:sp>
        <p:nvSpPr>
          <p:cNvPr id="4" name="Slide Number Placeholder 3"/>
          <p:cNvSpPr>
            <a:spLocks noGrp="1"/>
          </p:cNvSpPr>
          <p:nvPr>
            <p:ph type="sldNum" sz="quarter" idx="5"/>
          </p:nvPr>
        </p:nvSpPr>
        <p:spPr/>
        <p:txBody>
          <a:bodyPr/>
          <a:lstStyle/>
          <a:p>
            <a:fld id="{BF7620E4-3E68-4063-8237-3C1BA541B8BC}" type="slidenum">
              <a:rPr lang="en-US" smtClean="0"/>
              <a:t>31</a:t>
            </a:fld>
            <a:endParaRPr lang="en-US"/>
          </a:p>
        </p:txBody>
      </p:sp>
    </p:spTree>
    <p:extLst>
      <p:ext uri="{BB962C8B-B14F-4D97-AF65-F5344CB8AC3E}">
        <p14:creationId xmlns:p14="http://schemas.microsoft.com/office/powerpoint/2010/main" val="2371760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A30E0-FC7A-4F53-B7A1-72CA339321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95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620E4-3E68-4063-8237-3C1BA541B8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15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46F52-D4BC-2A1D-A3E8-283A31C81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6262B-8C85-C653-B2BB-672BCC8EB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E1632-9C4B-4027-2C7A-ABAD51EF48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AA39F1-EF44-084F-162B-8FA59718B0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1BC50-3773-48F5-BF1F-2DDE1463A6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1430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E76D9-A702-B93C-BAAC-ACAA6E2CD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34B65-857B-695A-4306-D817EDAF2A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51323D-0DE0-B8D3-4688-2D530DE69508}"/>
              </a:ext>
            </a:extLst>
          </p:cNvPr>
          <p:cNvSpPr>
            <a:spLocks noGrp="1"/>
          </p:cNvSpPr>
          <p:nvPr>
            <p:ph type="body" idx="1"/>
          </p:nvPr>
        </p:nvSpPr>
        <p:spPr/>
        <p:txBody>
          <a:bodyPr/>
          <a:lstStyle/>
          <a:p>
            <a:pPr algn="l">
              <a:buFont typeface="+mj-lt"/>
              <a:buNone/>
            </a:pPr>
            <a:endParaRPr lang="en-US" b="0" i="0">
              <a:solidFill>
                <a:srgbClr val="242424"/>
              </a:solidFill>
              <a:effectLst/>
              <a:highlight>
                <a:srgbClr val="FFFFFF"/>
              </a:highlight>
              <a:latin typeface="Segoe UI" panose="020B0502040204020203" pitchFamily="34" charset="0"/>
            </a:endParaRPr>
          </a:p>
        </p:txBody>
      </p:sp>
      <p:sp>
        <p:nvSpPr>
          <p:cNvPr id="4" name="Slide Number Placeholder 3">
            <a:extLst>
              <a:ext uri="{FF2B5EF4-FFF2-40B4-BE49-F238E27FC236}">
                <a16:creationId xmlns:a16="http://schemas.microsoft.com/office/drawing/2014/main" id="{DAFE6F33-79C4-EF00-6A8F-F9496E509A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4E199-DD77-489E-950B-7193487A64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770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B15F3-F6E4-37B9-72D5-D8869EBB1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23723-2EF8-005E-28BA-B89754E3DB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18DAA2-0C0E-4D95-450A-FA0E27FD4C54}"/>
              </a:ext>
            </a:extLst>
          </p:cNvPr>
          <p:cNvSpPr>
            <a:spLocks noGrp="1"/>
          </p:cNvSpPr>
          <p:nvPr>
            <p:ph type="body" idx="1"/>
          </p:nvPr>
        </p:nvSpPr>
        <p:spPr/>
        <p:txBody>
          <a:bodyPr/>
          <a:lstStyle/>
          <a:p>
            <a:pPr algn="l" rtl="0" fontAlgn="base"/>
            <a:endParaRPr lang="en-US"/>
          </a:p>
        </p:txBody>
      </p:sp>
      <p:sp>
        <p:nvSpPr>
          <p:cNvPr id="4" name="Slide Number Placeholder 3">
            <a:extLst>
              <a:ext uri="{FF2B5EF4-FFF2-40B4-BE49-F238E27FC236}">
                <a16:creationId xmlns:a16="http://schemas.microsoft.com/office/drawing/2014/main" id="{404B568F-DF52-5FB2-DA67-264CFA0EFD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988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A30E0-FC7A-4F53-B7A1-72CA339321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9998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95F9A-251B-F278-53BC-CC86D06AB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ABAD3-21CF-BD2F-DAAB-B536C083D4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29F715-2A27-752F-B6D1-A1E492AB134F}"/>
              </a:ext>
            </a:extLst>
          </p:cNvPr>
          <p:cNvSpPr>
            <a:spLocks noGrp="1"/>
          </p:cNvSpPr>
          <p:nvPr>
            <p:ph type="body" idx="1"/>
          </p:nvPr>
        </p:nvSpPr>
        <p:spPr/>
        <p:txBody>
          <a:bodyPr/>
          <a:lstStyle/>
          <a:p>
            <a:pPr algn="l" rtl="0" fontAlgn="base"/>
            <a:endParaRPr lang="en-US"/>
          </a:p>
        </p:txBody>
      </p:sp>
      <p:sp>
        <p:nvSpPr>
          <p:cNvPr id="4" name="Slide Number Placeholder 3">
            <a:extLst>
              <a:ext uri="{FF2B5EF4-FFF2-40B4-BE49-F238E27FC236}">
                <a16:creationId xmlns:a16="http://schemas.microsoft.com/office/drawing/2014/main" id="{E10C472C-C0BB-C8A8-8B95-8EBAA8D74B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4419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BF9DD-8278-B0EC-B11D-1B42DC0F4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34081-BB9B-D14A-2580-C34E80F9BB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C3C15E-9460-A984-DFEB-84DDAFE2B6C9}"/>
              </a:ext>
            </a:extLst>
          </p:cNvPr>
          <p:cNvSpPr>
            <a:spLocks noGrp="1"/>
          </p:cNvSpPr>
          <p:nvPr>
            <p:ph type="body" idx="1"/>
          </p:nvPr>
        </p:nvSpPr>
        <p:spPr/>
        <p:txBody>
          <a:bodyPr/>
          <a:lstStyle/>
          <a:p>
            <a:pPr algn="l" rtl="0" fontAlgn="base"/>
            <a:endParaRPr lang="en-US"/>
          </a:p>
        </p:txBody>
      </p:sp>
      <p:sp>
        <p:nvSpPr>
          <p:cNvPr id="4" name="Slide Number Placeholder 3">
            <a:extLst>
              <a:ext uri="{FF2B5EF4-FFF2-40B4-BE49-F238E27FC236}">
                <a16:creationId xmlns:a16="http://schemas.microsoft.com/office/drawing/2014/main" id="{78DBAC4D-9B9C-A253-E09E-08CDC89E25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5731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FE496-D22B-74CB-1088-1B94ADA16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EDFE4-4BCC-7BAD-F198-C4BAB4924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EE159-652E-3AFC-7E11-CE094F12F347}"/>
              </a:ext>
            </a:extLst>
          </p:cNvPr>
          <p:cNvSpPr>
            <a:spLocks noGrp="1"/>
          </p:cNvSpPr>
          <p:nvPr>
            <p:ph type="body" idx="1"/>
          </p:nvPr>
        </p:nvSpPr>
        <p:spPr/>
        <p:txBody>
          <a:bodyPr/>
          <a:lstStyle/>
          <a:p>
            <a:pPr algn="l">
              <a:buFont typeface="+mj-lt"/>
              <a:buNone/>
            </a:pPr>
            <a:endParaRPr lang="en-US" b="0" i="0">
              <a:solidFill>
                <a:srgbClr val="242424"/>
              </a:solidFill>
              <a:effectLst/>
              <a:highlight>
                <a:srgbClr val="FFFFFF"/>
              </a:highlight>
              <a:latin typeface="Segoe UI" panose="020B0502040204020203" pitchFamily="34" charset="0"/>
            </a:endParaRPr>
          </a:p>
        </p:txBody>
      </p:sp>
      <p:sp>
        <p:nvSpPr>
          <p:cNvPr id="4" name="Slide Number Placeholder 3">
            <a:extLst>
              <a:ext uri="{FF2B5EF4-FFF2-40B4-BE49-F238E27FC236}">
                <a16:creationId xmlns:a16="http://schemas.microsoft.com/office/drawing/2014/main" id="{25AC01F5-CAE1-6CB8-A758-6D08BD5F4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D4E199-DD77-489E-950B-7193487A64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3076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7135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8427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4677F-18D5-1561-A7B8-A465C2FDA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770B3-5742-E7D3-5F33-A8F783BA034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ABB0E2-D4C3-5B2B-C7D7-9FCE2D9F73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21BD66-F3C3-5098-4306-2F33917EF8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0350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D851-50FE-0068-6FA0-4512E7F62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60ABC-1361-6198-B4FF-9B84DBDD19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C45B079-5959-FB32-FA9E-437F8C7F7C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9DD822-6B60-961F-8F6F-69F996F804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964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5216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4AA71-149B-4518-8B09-A5251565E2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4982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A06C-870E-49D9-9759-4C25C19AC6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040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1BC50-3773-48F5-BF1F-2DDE1463A6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051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CE2ED-3D86-8718-E5F8-63D712F37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661FC-60BD-F8BD-136F-CB83C1330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35198-8C95-9FF7-7AB9-5180655B79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230552-8A2E-A1D1-9DAF-51382B9130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71BC50-3773-48F5-BF1F-2DDE1463A6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650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093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7A027-A3B2-2544-F605-A0B8590E6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41636-16F5-8774-3192-AD4822D0B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EDFB59-0110-92CB-9DDA-3EC0B3B5CF5B}"/>
              </a:ext>
            </a:extLst>
          </p:cNvPr>
          <p:cNvSpPr>
            <a:spLocks noGrp="1"/>
          </p:cNvSpPr>
          <p:nvPr>
            <p:ph type="body" idx="1"/>
          </p:nvPr>
        </p:nvSpPr>
        <p:spPr/>
        <p:txBody>
          <a:bodyPr/>
          <a:lstStyle/>
          <a:p>
            <a:pPr algn="l" rtl="0" fontAlgn="base"/>
            <a:endParaRPr lang="en-US"/>
          </a:p>
        </p:txBody>
      </p:sp>
      <p:sp>
        <p:nvSpPr>
          <p:cNvPr id="4" name="Slide Number Placeholder 3">
            <a:extLst>
              <a:ext uri="{FF2B5EF4-FFF2-40B4-BE49-F238E27FC236}">
                <a16:creationId xmlns:a16="http://schemas.microsoft.com/office/drawing/2014/main" id="{694D4BDC-343D-9EE8-5FE3-04ECABDF89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162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BF9DD-8278-B0EC-B11D-1B42DC0F4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34081-BB9B-D14A-2580-C34E80F9BB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C3C15E-9460-A984-DFEB-84DDAFE2B6C9}"/>
              </a:ext>
            </a:extLst>
          </p:cNvPr>
          <p:cNvSpPr>
            <a:spLocks noGrp="1"/>
          </p:cNvSpPr>
          <p:nvPr>
            <p:ph type="body" idx="1"/>
          </p:nvPr>
        </p:nvSpPr>
        <p:spPr/>
        <p:txBody>
          <a:bodyPr/>
          <a:lstStyle/>
          <a:p>
            <a:pPr algn="l" rtl="0" fontAlgn="base"/>
            <a:endParaRPr lang="en-US"/>
          </a:p>
        </p:txBody>
      </p:sp>
      <p:sp>
        <p:nvSpPr>
          <p:cNvPr id="4" name="Slide Number Placeholder 3">
            <a:extLst>
              <a:ext uri="{FF2B5EF4-FFF2-40B4-BE49-F238E27FC236}">
                <a16:creationId xmlns:a16="http://schemas.microsoft.com/office/drawing/2014/main" id="{78DBAC4D-9B9C-A253-E09E-08CDC89E25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573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713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A4323-2DCB-5E93-6A2E-D120FC11F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77C47-7F4E-6441-C7E7-ADD102FEE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9DFC1-B1C1-4DED-9603-A37252BC552E}"/>
              </a:ext>
            </a:extLst>
          </p:cNvPr>
          <p:cNvSpPr>
            <a:spLocks noGrp="1"/>
          </p:cNvSpPr>
          <p:nvPr>
            <p:ph type="body" idx="1"/>
          </p:nvPr>
        </p:nvSpPr>
        <p:spPr/>
        <p:txBody>
          <a:bodyPr/>
          <a:lstStyle/>
          <a:p>
            <a:r>
              <a:rPr lang="en-US" b="1" dirty="0"/>
              <a:t>8:00 AM prompt – Supplier research</a:t>
            </a:r>
          </a:p>
          <a:p>
            <a:r>
              <a:rPr lang="en-US" sz="1200" kern="1200" dirty="0">
                <a:solidFill>
                  <a:schemeClr val="tx1"/>
                </a:solidFill>
                <a:latin typeface="+mn-lt"/>
                <a:ea typeface="+mn-ea"/>
                <a:cs typeface="+mn-cs"/>
              </a:rPr>
              <a:t>Act as a procurement analyst. Build a vendor brief for [Supplier Name] in [industry/commodity]. </a:t>
            </a:r>
          </a:p>
          <a:p>
            <a:r>
              <a:rPr lang="en-US" sz="1200" kern="1200" dirty="0">
                <a:solidFill>
                  <a:schemeClr val="tx1"/>
                </a:solidFill>
                <a:latin typeface="+mn-lt"/>
                <a:ea typeface="+mn-ea"/>
                <a:cs typeface="+mn-cs"/>
              </a:rPr>
              <a:t>Scope: last 12–18 months. </a:t>
            </a:r>
          </a:p>
          <a:p>
            <a:r>
              <a:rPr lang="en-US" sz="1200" kern="1200" dirty="0">
                <a:solidFill>
                  <a:schemeClr val="tx1"/>
                </a:solidFill>
                <a:latin typeface="+mn-lt"/>
                <a:ea typeface="+mn-ea"/>
                <a:cs typeface="+mn-cs"/>
              </a:rPr>
              <a:t>Include: company overview, primary products/services, unique value props, target markets, key customers, leadership changes, funding/M&amp;A, certifications (ISO/CSA/PCI/FedRAMP/ESG), major partnerships, notable outages or recalls, legal/regulatory issues, sustainability claims, and recent press/news. </a:t>
            </a:r>
          </a:p>
          <a:p>
            <a:r>
              <a:rPr lang="en-US" sz="1200" kern="1200" dirty="0">
                <a:solidFill>
                  <a:schemeClr val="tx1"/>
                </a:solidFill>
                <a:latin typeface="+mn-lt"/>
                <a:ea typeface="+mn-ea"/>
                <a:cs typeface="+mn-cs"/>
              </a:rPr>
              <a:t>Prioritize authoritative sources (company newsroom, investor relations, reputable trade press, standards bodies). </a:t>
            </a:r>
          </a:p>
          <a:p>
            <a:r>
              <a:rPr lang="en-US" sz="1200" kern="1200" dirty="0">
                <a:solidFill>
                  <a:schemeClr val="tx1"/>
                </a:solidFill>
                <a:latin typeface="+mn-lt"/>
                <a:ea typeface="+mn-ea"/>
                <a:cs typeface="+mn-cs"/>
              </a:rPr>
              <a:t>Flag marketing fluff vs. verified facts.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Output format:</a:t>
            </a:r>
          </a:p>
          <a:p>
            <a:r>
              <a:rPr lang="en-US" sz="1200" kern="1200" dirty="0">
                <a:solidFill>
                  <a:schemeClr val="tx1"/>
                </a:solidFill>
                <a:latin typeface="+mn-lt"/>
                <a:ea typeface="+mn-ea"/>
                <a:cs typeface="+mn-cs"/>
              </a:rPr>
              <a:t>- Snapshot (HQ, headcount range, private/public, regions served)</a:t>
            </a:r>
          </a:p>
          <a:p>
            <a:r>
              <a:rPr lang="en-US" sz="1200" kern="1200" dirty="0">
                <a:solidFill>
                  <a:schemeClr val="tx1"/>
                </a:solidFill>
                <a:latin typeface="+mn-lt"/>
                <a:ea typeface="+mn-ea"/>
                <a:cs typeface="+mn-cs"/>
              </a:rPr>
              <a:t>- What they sell (top SKUs or service lines)</a:t>
            </a:r>
          </a:p>
          <a:p>
            <a:r>
              <a:rPr lang="en-US" sz="1200" kern="1200" dirty="0">
                <a:solidFill>
                  <a:schemeClr val="tx1"/>
                </a:solidFill>
                <a:latin typeface="+mn-lt"/>
                <a:ea typeface="+mn-ea"/>
                <a:cs typeface="+mn-cs"/>
              </a:rPr>
              <a:t>- Differentiators vs. peers</a:t>
            </a:r>
          </a:p>
          <a:p>
            <a:r>
              <a:rPr lang="en-US" sz="1200" kern="1200" dirty="0">
                <a:solidFill>
                  <a:schemeClr val="tx1"/>
                </a:solidFill>
                <a:latin typeface="+mn-lt"/>
                <a:ea typeface="+mn-ea"/>
                <a:cs typeface="+mn-cs"/>
              </a:rPr>
              <a:t>- Notable updates (date + 1-line summary + source link)</a:t>
            </a:r>
          </a:p>
          <a:p>
            <a:r>
              <a:rPr lang="en-US" sz="1200" kern="1200" dirty="0">
                <a:solidFill>
                  <a:schemeClr val="tx1"/>
                </a:solidFill>
                <a:latin typeface="+mn-lt"/>
                <a:ea typeface="+mn-ea"/>
                <a:cs typeface="+mn-cs"/>
              </a:rPr>
              <a:t>- Trust/Assurance (certifications, audits, security posture)</a:t>
            </a:r>
          </a:p>
          <a:p>
            <a:r>
              <a:rPr lang="en-US" sz="1200" kern="1200" dirty="0">
                <a:solidFill>
                  <a:schemeClr val="tx1"/>
                </a:solidFill>
                <a:latin typeface="+mn-lt"/>
                <a:ea typeface="+mn-ea"/>
                <a:cs typeface="+mn-cs"/>
              </a:rPr>
              <a:t>- Risks (operational, regulatory, reputational) with likelihood/impact [Low/Med/High]</a:t>
            </a:r>
          </a:p>
          <a:p>
            <a:r>
              <a:rPr lang="en-US" sz="1200" kern="1200" dirty="0">
                <a:solidFill>
                  <a:schemeClr val="tx1"/>
                </a:solidFill>
                <a:latin typeface="+mn-lt"/>
                <a:ea typeface="+mn-ea"/>
                <a:cs typeface="+mn-cs"/>
              </a:rPr>
              <a:t>- Fit for [your use case]</a:t>
            </a:r>
          </a:p>
          <a:p>
            <a:r>
              <a:rPr lang="en-US" sz="1200" kern="1200" dirty="0">
                <a:solidFill>
                  <a:schemeClr val="tx1"/>
                </a:solidFill>
                <a:latin typeface="+mn-lt"/>
                <a:ea typeface="+mn-ea"/>
                <a:cs typeface="+mn-cs"/>
              </a:rPr>
              <a:t>- Sources (bulleted list with links)</a:t>
            </a:r>
          </a:p>
          <a:p>
            <a:r>
              <a:rPr lang="en-US" b="1" dirty="0"/>
              <a:t>Follow‑ups</a:t>
            </a:r>
            <a:endParaRPr lang="en-US" dirty="0"/>
          </a:p>
          <a:p>
            <a:r>
              <a:rPr lang="en-US" dirty="0"/>
              <a:t>“Show a 90‑day timeline of the most material updates only.”</a:t>
            </a:r>
          </a:p>
          <a:p>
            <a:r>
              <a:rPr lang="en-US" dirty="0"/>
              <a:t>“Compare [Supplier A] vs. [Supplier B] on differentiators, certifications, and risk.”</a:t>
            </a:r>
          </a:p>
          <a:p>
            <a:r>
              <a:rPr lang="en-US" dirty="0"/>
              <a:t>“Convert this brief into an exec one‑pager (≤ 200 words).”</a:t>
            </a:r>
          </a:p>
          <a:p>
            <a:endParaRPr lang="en-US" dirty="0"/>
          </a:p>
          <a:p>
            <a:r>
              <a:rPr lang="en-US" b="1" dirty="0"/>
              <a:t>9:00 AM prompt – Contract renewal</a:t>
            </a:r>
          </a:p>
          <a:p>
            <a:r>
              <a:rPr lang="en-US" dirty="0"/>
              <a:t>Act as a senior procurement analyst preparing for a negotiation with [Vendor] for [category/scope]. Use ALL provided internal documents (contracts, SOWs/amendments, invoices, usage/adoption, QBRs, renewal notices) and augment with web data from authoritative sources (vendor newsroom/IR, product/pricing pages, standards bodies, major trade press, reputable analyst notes). </a:t>
            </a:r>
          </a:p>
          <a:p>
            <a:endParaRPr lang="en-US" dirty="0"/>
          </a:p>
          <a:p>
            <a:r>
              <a:rPr lang="en-US" dirty="0"/>
              <a:t>Objectives: </a:t>
            </a:r>
          </a:p>
          <a:p>
            <a:pPr marL="228600" indent="-228600">
              <a:buAutoNum type="arabicParenR"/>
            </a:pPr>
            <a:r>
              <a:rPr lang="en-US" dirty="0"/>
              <a:t>Identify leverage and risk based on changes since our last agreement. </a:t>
            </a:r>
          </a:p>
          <a:p>
            <a:pPr marL="228600" indent="-228600">
              <a:buAutoNum type="arabicParenR"/>
            </a:pPr>
            <a:r>
              <a:rPr lang="en-US" dirty="0"/>
              <a:t>Quantify commercial impact and propose data-backed negotiation positions. </a:t>
            </a:r>
          </a:p>
          <a:p>
            <a:pPr marL="228600" indent="-228600">
              <a:buAutoNum type="arabicParenR"/>
            </a:pPr>
            <a:endParaRPr lang="en-US" dirty="0"/>
          </a:p>
          <a:p>
            <a:pPr marL="0" indent="0">
              <a:buNone/>
            </a:pPr>
            <a:r>
              <a:rPr lang="en-US" dirty="0"/>
              <a:t>Produce a Negotiation Report with these sections: </a:t>
            </a:r>
          </a:p>
          <a:p>
            <a:pPr marL="228600" indent="-228600">
              <a:buAutoNum type="alphaUcParenR"/>
            </a:pPr>
            <a:r>
              <a:rPr lang="en-US" dirty="0"/>
              <a:t>Deal Snapshot - Term dates, products/SKUs, tier/metrics, escalators, volume/commitments, co-terms, key SLAs, termination rights, DPAs, support tiers. </a:t>
            </a:r>
          </a:p>
          <a:p>
            <a:pPr marL="228600" indent="-228600">
              <a:buAutoNum type="alphaUcParenR"/>
            </a:pPr>
            <a:r>
              <a:rPr lang="en-US" dirty="0"/>
              <a:t>Internal Performance &amp; Spend - Last 12–24 months: actual usage vs. committed, overages, adoption by BU/region, incident/penalty history, service credits earned/unused, invoice accuracy issues. - Charts: monthly spend trend, unit price trend, utilization vs. commit. </a:t>
            </a:r>
          </a:p>
          <a:p>
            <a:pPr marL="228600" indent="-228600">
              <a:buAutoNum type="alphaUcParenR"/>
            </a:pPr>
            <a:r>
              <a:rPr lang="en-US" dirty="0"/>
              <a:t>External Signals (last 6–12 months, cite links) - Product/feature changes, packaging/tier shifts, list-price changes, public discounts/promos, roadmap/GA/EOA notices, security/privacy incidents, certifications, M&amp;A/leadership/ownership, ESG updates, customer sentiment themes. </a:t>
            </a:r>
          </a:p>
          <a:p>
            <a:pPr marL="228600" indent="-228600">
              <a:buAutoNum type="alphaUcParenR"/>
            </a:pPr>
            <a:r>
              <a:rPr lang="en-US" dirty="0"/>
              <a:t>Variances vs. Current Terms - Where our contract is above market, below market, or misaligned with current packaging. - Opportunities to modernize terms (price protection, caps, auto-renew, MFN, audit scope, data portability, exit/transition). </a:t>
            </a:r>
          </a:p>
          <a:p>
            <a:pPr marL="228600" indent="-228600">
              <a:buAutoNum type="alphaUcParenR"/>
            </a:pPr>
            <a:r>
              <a:rPr lang="en-US" dirty="0"/>
              <a:t>Should‑Cost / TCO View - 36‑month model assumptions: [users/units], [usage growth %], [mix], [FX if applicable]. - Show scenarios: status quo, optimized tiers, usage rightsizing, term/bundle discounts. </a:t>
            </a:r>
          </a:p>
          <a:p>
            <a:pPr marL="228600" indent="-228600">
              <a:buAutoNum type="alphaUcParenR"/>
            </a:pPr>
            <a:r>
              <a:rPr lang="en-US" dirty="0"/>
              <a:t>Negotiation Strategy - Primary asks (ranked), target/aspire/floor ranges, data justification. - Concession plan (give/get matrix), non-price levers (term, payment, references, roadmap access, success plan). - Walk‑away conditions &amp; BATNA outline. </a:t>
            </a:r>
          </a:p>
          <a:p>
            <a:pPr marL="228600" indent="-228600">
              <a:buAutoNum type="alphaUcParenR"/>
            </a:pPr>
            <a:r>
              <a:rPr lang="en-US" dirty="0"/>
              <a:t>Risks &amp; Mitigations - Operational, financial, regulatory, lock‑in; mitigation clauses/checks. </a:t>
            </a:r>
          </a:p>
          <a:p>
            <a:pPr marL="228600" indent="-228600">
              <a:buAutoNum type="alphaUcParenR"/>
            </a:pPr>
            <a:r>
              <a:rPr lang="en-US" dirty="0"/>
              <a:t>Action Items &amp; Talk Track - Opening narrative (150 words), probing questions, fact checks, doc requests. </a:t>
            </a:r>
          </a:p>
          <a:p>
            <a:pPr marL="228600" indent="-228600">
              <a:buAutoNum type="alphaUcParenR"/>
            </a:pPr>
            <a:endParaRPr lang="en-US" dirty="0"/>
          </a:p>
          <a:p>
            <a:pPr marL="0" indent="0">
              <a:buNone/>
            </a:pPr>
            <a:r>
              <a:rPr lang="en-US" dirty="0"/>
              <a:t>Formatting: </a:t>
            </a:r>
          </a:p>
          <a:p>
            <a:pPr marL="171450" indent="-171450">
              <a:buFontTx/>
              <a:buChar char="-"/>
            </a:pPr>
            <a:r>
              <a:rPr lang="en-US" dirty="0"/>
              <a:t>Use bullet‑dense sections, tables for comparisons, and add a “Sources &amp; Citations” appendix with live links. </a:t>
            </a:r>
          </a:p>
          <a:p>
            <a:pPr marL="171450" indent="-171450">
              <a:buFontTx/>
              <a:buChar char="-"/>
            </a:pPr>
            <a:r>
              <a:rPr lang="en-US" dirty="0"/>
              <a:t>Clearly label any inferred assumptions and confidence levels (High/Med/Low).</a:t>
            </a:r>
          </a:p>
          <a:p>
            <a:pPr marL="171450" indent="-171450">
              <a:buFontTx/>
              <a:buChar char="-"/>
            </a:pPr>
            <a:endParaRPr lang="en-US" dirty="0"/>
          </a:p>
          <a:p>
            <a:pPr marL="0" indent="0">
              <a:buFontTx/>
              <a:buNone/>
            </a:pPr>
            <a:r>
              <a:rPr lang="en-US" b="1" dirty="0"/>
              <a:t>Follow ups</a:t>
            </a:r>
          </a:p>
          <a:p>
            <a:pPr marL="228600" indent="-228600">
              <a:buFontTx/>
              <a:buAutoNum type="arabicPeriod"/>
            </a:pPr>
            <a:r>
              <a:rPr lang="en-US" dirty="0"/>
              <a:t>“Reduce this to an </a:t>
            </a:r>
            <a:r>
              <a:rPr lang="en-US" b="1" dirty="0"/>
              <a:t>exec one‑pager</a:t>
            </a:r>
            <a:r>
              <a:rPr lang="en-US" dirty="0"/>
              <a:t> (≤ 250 words) with 3 asks, 3 risks, 3 next steps.” </a:t>
            </a:r>
          </a:p>
          <a:p>
            <a:pPr marL="228600" indent="-228600">
              <a:buFontTx/>
              <a:buAutoNum type="arabicPeriod"/>
            </a:pPr>
            <a:r>
              <a:rPr lang="en-US" dirty="0"/>
              <a:t>“Highlight the </a:t>
            </a:r>
            <a:r>
              <a:rPr lang="en-US" b="1" dirty="0"/>
              <a:t>top 5 leverage points</a:t>
            </a:r>
            <a:r>
              <a:rPr lang="en-US" dirty="0"/>
              <a:t> and tie each to a clause or pricing metric.” </a:t>
            </a:r>
          </a:p>
          <a:p>
            <a:pPr marL="228600" indent="-228600">
              <a:buFontTx/>
              <a:buAutoNum type="arabicPeriod"/>
            </a:pPr>
            <a:r>
              <a:rPr lang="en-US" dirty="0"/>
              <a:t>“Identify </a:t>
            </a:r>
            <a:r>
              <a:rPr lang="en-US" b="1" dirty="0"/>
              <a:t>lock‑in risks</a:t>
            </a:r>
            <a:r>
              <a:rPr lang="en-US" dirty="0"/>
              <a:t> (proprietary formats, data egress, bundling) and propose counter‑clauses.” </a:t>
            </a:r>
          </a:p>
          <a:p>
            <a:pPr marL="228600" indent="-228600">
              <a:buFontTx/>
              <a:buAutoNum type="arabicPeriod"/>
            </a:pPr>
            <a:r>
              <a:rPr lang="en-US" dirty="0"/>
              <a:t>“Create a </a:t>
            </a:r>
            <a:r>
              <a:rPr lang="en-US" b="1" dirty="0"/>
              <a:t>talk track</a:t>
            </a:r>
            <a:r>
              <a:rPr lang="en-US" dirty="0"/>
              <a:t> for the first 10 minutes of the vendor meeting.” </a:t>
            </a:r>
          </a:p>
          <a:p>
            <a:pPr marL="228600" indent="-228600">
              <a:buFontTx/>
              <a:buAutoNum type="arabicPeriod"/>
            </a:pPr>
            <a:r>
              <a:rPr lang="en-US" dirty="0"/>
              <a:t>“Produce a </a:t>
            </a:r>
            <a:r>
              <a:rPr lang="en-US" b="1" dirty="0"/>
              <a:t>red‑team critique</a:t>
            </a:r>
            <a:r>
              <a:rPr lang="en-US" dirty="0"/>
              <a:t> of our plan: where could the vendor push back the hardest?”</a:t>
            </a:r>
          </a:p>
          <a:p>
            <a:pPr marL="171450" indent="-171450">
              <a:buFontTx/>
              <a:buChar char="-"/>
            </a:pPr>
            <a:endParaRPr lang="en-US" dirty="0"/>
          </a:p>
          <a:p>
            <a:pPr marL="0" indent="0">
              <a:buFontTx/>
              <a:buNone/>
            </a:pPr>
            <a:r>
              <a:rPr lang="en-US" b="1" dirty="0"/>
              <a:t>10:30 AM prompt – Category strategy</a:t>
            </a:r>
          </a:p>
          <a:p>
            <a:pPr marL="0" indent="0">
              <a:buFontTx/>
              <a:buNone/>
            </a:pPr>
            <a:r>
              <a:rPr lang="en-US" dirty="0"/>
              <a:t>Act as a senior category manager. Build a category strategy for [Category] in [Region/Global] for a [12/24/36]-month horizon. </a:t>
            </a:r>
          </a:p>
          <a:p>
            <a:pPr marL="0" indent="0">
              <a:buFontTx/>
              <a:buNone/>
            </a:pPr>
            <a:endParaRPr lang="en-US" dirty="0"/>
          </a:p>
          <a:p>
            <a:pPr marL="0" indent="0">
              <a:buFontTx/>
              <a:buNone/>
            </a:pPr>
            <a:r>
              <a:rPr lang="en-US" dirty="0"/>
              <a:t>Use: </a:t>
            </a:r>
          </a:p>
          <a:p>
            <a:pPr marL="228600" indent="-228600">
              <a:buFontTx/>
              <a:buAutoNum type="arabicParenR"/>
            </a:pPr>
            <a:r>
              <a:rPr lang="en-US" dirty="0"/>
              <a:t>Our internal inputs (spend data, supplier list, contracts, usage/adoption, performance/SLA reports, risk registers, stakeholder needs) if provided. </a:t>
            </a:r>
          </a:p>
          <a:p>
            <a:pPr marL="228600" indent="-228600">
              <a:buFontTx/>
              <a:buAutoNum type="arabicParenR"/>
            </a:pPr>
            <a:r>
              <a:rPr lang="en-US" dirty="0"/>
              <a:t>External sources: vendor newsrooms/IR, product &amp; pricing pages, standards bodies, major trade press, analyst notes, and credible market datasets. </a:t>
            </a:r>
          </a:p>
          <a:p>
            <a:pPr marL="228600" indent="-228600">
              <a:buFontTx/>
              <a:buAutoNum type="arabicParenR"/>
            </a:pPr>
            <a:endParaRPr lang="en-US" dirty="0"/>
          </a:p>
          <a:p>
            <a:pPr marL="0" indent="0">
              <a:buFontTx/>
              <a:buNone/>
            </a:pPr>
            <a:r>
              <a:rPr lang="en-US" dirty="0"/>
              <a:t>Deliver a concise, evidence-backed strategy with these sections: </a:t>
            </a:r>
          </a:p>
          <a:p>
            <a:pPr marL="228600" indent="-228600">
              <a:buFontTx/>
              <a:buAutoNum type="alphaUcParenR"/>
            </a:pPr>
            <a:r>
              <a:rPr lang="en-US" dirty="0"/>
              <a:t>Category Overview - Definition/scope, key use cases, stakeholder map, current supplier landscape, total spend baseline. </a:t>
            </a:r>
          </a:p>
          <a:p>
            <a:pPr marL="228600" indent="-228600">
              <a:buFontTx/>
              <a:buAutoNum type="alphaUcParenR"/>
            </a:pPr>
            <a:r>
              <a:rPr lang="en-US" dirty="0"/>
              <a:t>Supply Market Analysis - Market size/growth, segmentation, Porter’s Five Forces, cost drivers, demand drivers, technology shifts, regulatory forces. - Include a 6–8 bullet “What’s changing now” with sources (last 12–18 months). </a:t>
            </a:r>
          </a:p>
          <a:p>
            <a:pPr marL="228600" indent="-228600">
              <a:buFontTx/>
              <a:buAutoNum type="alphaUcParenR"/>
            </a:pPr>
            <a:r>
              <a:rPr lang="en-US" dirty="0"/>
              <a:t>Supplier Landscape &amp; Shortlist - Top vendors by segment, notable challengers/innovators, M&amp;A moves, certifications, geographic reach. - Table: Vendor | Segment | Core Offerings | Differentiators | Certifications | Risks | Source Links. </a:t>
            </a:r>
          </a:p>
          <a:p>
            <a:pPr marL="228600" indent="-228600">
              <a:buFontTx/>
              <a:buAutoNum type="alphaUcParenR"/>
            </a:pPr>
            <a:r>
              <a:rPr lang="en-US" dirty="0"/>
              <a:t>Pricing &amp; Packaging Signals - Common pricing models, units of measure, tier/bundle norms, discount ranges (publicly referenced), lock‑in patterns. - Table: Model | Metric | Pros | Cons | Negotiation Implications | Sources. </a:t>
            </a:r>
          </a:p>
          <a:p>
            <a:pPr marL="228600" indent="-228600">
              <a:buFontTx/>
              <a:buAutoNum type="alphaUcParenR"/>
            </a:pPr>
            <a:r>
              <a:rPr lang="en-US" dirty="0"/>
              <a:t>Internal Baseline &amp; Opportunity - Spend by subcategory, supplier concentration, fragmentation, contract maturities, performance vs. SLAs, tail spend. - 5–7 opportunity themes (e.g., consolidate, right-size, standardize, rebalance near/shore/off). </a:t>
            </a:r>
          </a:p>
          <a:p>
            <a:pPr marL="228600" indent="-228600">
              <a:buFontTx/>
              <a:buAutoNum type="alphaUcParenR"/>
            </a:pPr>
            <a:r>
              <a:rPr lang="en-US" dirty="0"/>
              <a:t>Risk &amp; Compliance - Operational, geopolitical, regulatory, sustainability (Scope 3, supplier code), data/privacy/security. - Heatmap: Risk | Likelihood | Impact | Mitigation | Owner. </a:t>
            </a:r>
          </a:p>
          <a:p>
            <a:pPr marL="228600" indent="-228600">
              <a:buFontTx/>
              <a:buAutoNum type="alphaUcParenR"/>
            </a:pPr>
            <a:r>
              <a:rPr lang="en-US" dirty="0"/>
              <a:t>Sourcing Strategy &amp; Playbook - Sourcing waves (0–6, 6–12, 12–24 months), make/buy, bundle/unbundle, competitive events, innovation pilots, dual‑sourcing. - Kraljic positioning + recommended strategies. </a:t>
            </a:r>
          </a:p>
          <a:p>
            <a:pPr marL="228600" indent="-228600">
              <a:buFontTx/>
              <a:buAutoNum type="alphaUcParenR"/>
            </a:pPr>
            <a:r>
              <a:rPr lang="en-US" dirty="0"/>
              <a:t>Supplier Prioritization &amp; Segmentation - Score each candidate on Value, Risk, Capability, Fit, ESG, and Strategic Alignment (weights supplied or propose defaults). - Output: Ranked list with top actions per supplier. </a:t>
            </a:r>
          </a:p>
          <a:p>
            <a:pPr marL="228600" indent="-228600">
              <a:buFontTx/>
              <a:buAutoNum type="alphaUcParenR"/>
            </a:pPr>
            <a:r>
              <a:rPr lang="en-US" dirty="0"/>
              <a:t>Financial Model (Should‑Cost/TCO) - Assumptions, scenarios (status quo vs. optimized), 3‑year impact range, sensitivity to volume/usage and FX. </a:t>
            </a:r>
          </a:p>
          <a:p>
            <a:pPr marL="228600" indent="-228600">
              <a:buFontTx/>
              <a:buAutoNum type="alphaUcParenR"/>
            </a:pPr>
            <a:r>
              <a:rPr lang="en-US" dirty="0"/>
              <a:t>Roadmap &amp; KPIs - Milestones, governance cadence, category health KPIs (price index, on‑time delivery, quality, SLA attainment, innovation pipeline). - First 90‑day action plan. </a:t>
            </a:r>
          </a:p>
          <a:p>
            <a:pPr marL="228600" indent="-228600">
              <a:buFontTx/>
              <a:buAutoNum type="alphaUcParenR"/>
            </a:pPr>
            <a:endParaRPr lang="en-US" dirty="0"/>
          </a:p>
          <a:p>
            <a:pPr marL="0" indent="0">
              <a:buFontTx/>
              <a:buNone/>
            </a:pPr>
            <a:r>
              <a:rPr lang="en-US" dirty="0"/>
              <a:t>Formatting: - Use tables and bullet summaries; add “Sources &amp; Citations” with links. Label assumptions and confidence levels (High/Med/Low).</a:t>
            </a:r>
          </a:p>
          <a:p>
            <a:pPr marL="0" indent="0">
              <a:buFontTx/>
              <a:buNone/>
            </a:pPr>
            <a:endParaRPr lang="en-US" dirty="0"/>
          </a:p>
          <a:p>
            <a:pPr marL="0" indent="0">
              <a:buFontTx/>
              <a:buNone/>
            </a:pPr>
            <a:r>
              <a:rPr lang="en-US" b="1" dirty="0"/>
              <a:t>Follow ups</a:t>
            </a:r>
          </a:p>
          <a:p>
            <a:pPr marL="228600" indent="-228600">
              <a:buFontTx/>
              <a:buAutoNum type="arabicPeriod"/>
            </a:pPr>
            <a:r>
              <a:rPr lang="en-US" dirty="0"/>
              <a:t>“Convert the strategy into an </a:t>
            </a:r>
            <a:r>
              <a:rPr lang="en-US" b="1" dirty="0"/>
              <a:t>exec one‑pager</a:t>
            </a:r>
            <a:r>
              <a:rPr lang="en-US" dirty="0"/>
              <a:t> (≤ 250 words) with 3 decisions needed.” </a:t>
            </a:r>
          </a:p>
          <a:p>
            <a:pPr marL="228600" indent="-228600">
              <a:buFontTx/>
              <a:buAutoNum type="arabicPeriod"/>
            </a:pPr>
            <a:r>
              <a:rPr lang="en-US" dirty="0"/>
              <a:t>“Draft the </a:t>
            </a:r>
            <a:r>
              <a:rPr lang="en-US" b="1" dirty="0"/>
              <a:t>RFP/RFI outline</a:t>
            </a:r>
            <a:r>
              <a:rPr lang="en-US" dirty="0"/>
              <a:t> aligned to the strategy (requirements, evaluation weights, pricing template).” </a:t>
            </a:r>
          </a:p>
          <a:p>
            <a:pPr marL="228600" indent="-228600">
              <a:buFontTx/>
              <a:buAutoNum type="arabicPeriod"/>
            </a:pPr>
            <a:r>
              <a:rPr lang="en-US" dirty="0"/>
              <a:t>“Create a </a:t>
            </a:r>
            <a:r>
              <a:rPr lang="en-US" b="1" dirty="0"/>
              <a:t>give/get negotiation plan</a:t>
            </a:r>
            <a:r>
              <a:rPr lang="en-US" dirty="0"/>
              <a:t> for top 3 suppliers based on the prioritization matrix.” </a:t>
            </a:r>
          </a:p>
          <a:p>
            <a:pPr marL="228600" indent="-228600">
              <a:buFontTx/>
              <a:buAutoNum type="arabicPeriod"/>
            </a:pPr>
            <a:r>
              <a:rPr lang="en-US" dirty="0"/>
              <a:t>“Show only </a:t>
            </a:r>
            <a:r>
              <a:rPr lang="en-US" b="1" dirty="0"/>
              <a:t>net‑new market changes</a:t>
            </a:r>
            <a:r>
              <a:rPr lang="en-US" dirty="0"/>
              <a:t> since [date] and update implications.”</a:t>
            </a:r>
          </a:p>
          <a:p>
            <a:pPr marL="0" indent="0">
              <a:buFontTx/>
              <a:buNone/>
            </a:pPr>
            <a:endParaRPr lang="en-US" dirty="0"/>
          </a:p>
          <a:p>
            <a:pPr marL="0" indent="0">
              <a:buFontTx/>
              <a:buNone/>
            </a:pPr>
            <a:r>
              <a:rPr lang="en-US" b="1" dirty="0"/>
              <a:t>2:00 PM prompt – Tariff strategy</a:t>
            </a:r>
          </a:p>
          <a:p>
            <a:pPr marL="0" indent="0">
              <a:buFontTx/>
              <a:buNone/>
            </a:pPr>
            <a:endParaRPr lang="en-US" dirty="0"/>
          </a:p>
          <a:p>
            <a:pPr marL="0" indent="0">
              <a:buFontTx/>
              <a:buNone/>
            </a:pPr>
            <a:r>
              <a:rPr lang="en-US" dirty="0"/>
              <a:t>Act as a customs classification analyst. Classify each item in the attached product catalog for imports into [target country/</a:t>
            </a:r>
            <a:r>
              <a:rPr lang="en-US" dirty="0" err="1"/>
              <a:t>ies</a:t>
            </a:r>
            <a:r>
              <a:rPr lang="en-US" dirty="0"/>
              <a:t>, e.g., US and EU]. </a:t>
            </a:r>
          </a:p>
          <a:p>
            <a:pPr marL="0" indent="0">
              <a:buFontTx/>
              <a:buNone/>
            </a:pPr>
            <a:endParaRPr lang="en-US" dirty="0"/>
          </a:p>
          <a:p>
            <a:pPr marL="0" indent="0">
              <a:buFontTx/>
              <a:buNone/>
            </a:pPr>
            <a:r>
              <a:rPr lang="en-US" dirty="0"/>
              <a:t>Method: apply HTS/HS General Rules of Interpretation (GRI 1–6), Section/Chapter Notes, and where relevant the WCO Explanatory Notes and official rulings (US CBP CROSS). For each SKU, analyze: function, principal material(s) and % by weight, degree of processing, parts vs. complete, sets/kits (apply GRI 3(b)), and essential character. </a:t>
            </a:r>
          </a:p>
          <a:p>
            <a:pPr marL="0" indent="0">
              <a:buFontTx/>
              <a:buNone/>
            </a:pPr>
            <a:endParaRPr lang="en-US" dirty="0"/>
          </a:p>
          <a:p>
            <a:pPr marL="0" indent="0">
              <a:buFontTx/>
              <a:buNone/>
            </a:pPr>
            <a:r>
              <a:rPr lang="en-US" dirty="0"/>
              <a:t>Return for each SKU: </a:t>
            </a:r>
          </a:p>
          <a:p>
            <a:pPr marL="171450" indent="-171450">
              <a:buFontTx/>
              <a:buChar char="-"/>
            </a:pPr>
            <a:r>
              <a:rPr lang="en-US" dirty="0"/>
              <a:t>Candidate HTS (US 10‑digit) and HS 6‑digit; if EU is in scope, add CN/TARIC code. </a:t>
            </a:r>
          </a:p>
          <a:p>
            <a:pPr marL="171450" indent="-171450">
              <a:buFontTx/>
              <a:buChar char="-"/>
            </a:pPr>
            <a:r>
              <a:rPr lang="en-US" dirty="0"/>
              <a:t>Confidence (High/Med/Low) and the specific GRI(s) and Notes used. </a:t>
            </a:r>
          </a:p>
          <a:p>
            <a:pPr marL="171450" indent="-171450">
              <a:buFontTx/>
              <a:buChar char="-"/>
            </a:pPr>
            <a:r>
              <a:rPr lang="en-US" dirty="0"/>
              <a:t>Rationale (3–5 bullets), citing authoritative sources (HTSUS chapter note, WCO EN page, CBP ruling # with link). </a:t>
            </a:r>
          </a:p>
          <a:p>
            <a:pPr marL="171450" indent="-171450">
              <a:buFontTx/>
              <a:buChar char="-"/>
            </a:pPr>
            <a:r>
              <a:rPr lang="en-US" dirty="0"/>
              <a:t>Related measures today: base duty, Chapter 99/additional duties if applicable, quotas/AD‑CVD flags (with links). </a:t>
            </a:r>
          </a:p>
          <a:p>
            <a:pPr marL="171450" indent="-171450">
              <a:buFontTx/>
              <a:buChar char="-"/>
            </a:pPr>
            <a:r>
              <a:rPr lang="en-US" dirty="0"/>
              <a:t>Ambiguities: close calls (list alternative headings), and what evidence would resolve them (material specs, drawings, test reports). </a:t>
            </a:r>
          </a:p>
          <a:p>
            <a:pPr marL="171450" indent="-171450">
              <a:buFontTx/>
              <a:buChar char="-"/>
            </a:pPr>
            <a:endParaRPr lang="en-US" dirty="0"/>
          </a:p>
          <a:p>
            <a:pPr marL="0" indent="0">
              <a:buFontTx/>
              <a:buNone/>
            </a:pPr>
            <a:r>
              <a:rPr lang="en-US" dirty="0"/>
              <a:t>Output as a table plus a JSON block per SKU for system import. Label assumptions clearly.</a:t>
            </a:r>
          </a:p>
          <a:p>
            <a:pPr marL="0" indent="0">
              <a:buFontTx/>
              <a:buNone/>
            </a:pPr>
            <a:endParaRPr lang="en-US" dirty="0"/>
          </a:p>
          <a:p>
            <a:pPr marL="0" indent="0">
              <a:buFontTx/>
              <a:buNone/>
            </a:pPr>
            <a:r>
              <a:rPr lang="en-US" dirty="0"/>
              <a:t>For each SKU’s candidate heading, search CBP CROSS for similar goods. Return: ruling #, date, short description, HTS cited, and why it is analogous or distinguishable. Prefer recent HQ rulings.</a:t>
            </a:r>
          </a:p>
          <a:p>
            <a:pPr marL="0" indent="0">
              <a:buFontTx/>
              <a:buNone/>
            </a:pPr>
            <a:endParaRPr lang="en-US" dirty="0"/>
          </a:p>
          <a:p>
            <a:pPr marL="0" indent="0">
              <a:buFontTx/>
              <a:buNone/>
            </a:pPr>
            <a:r>
              <a:rPr lang="en-US" dirty="0"/>
              <a:t>Using our import entry data + export shipments, identify potential U.S. drawback claims per 19 CFR Part 190: </a:t>
            </a:r>
          </a:p>
          <a:p>
            <a:pPr marL="171450" indent="-171450">
              <a:buFontTx/>
              <a:buChar char="-"/>
            </a:pPr>
            <a:r>
              <a:rPr lang="en-US" dirty="0"/>
              <a:t>Unused merchandise [1313(j)] and Manufacturing/Substitution [1313(a)/(b)] </a:t>
            </a:r>
          </a:p>
          <a:p>
            <a:pPr marL="171450" indent="-171450">
              <a:buFontTx/>
              <a:buChar char="-"/>
            </a:pPr>
            <a:r>
              <a:rPr lang="en-US" dirty="0"/>
              <a:t>Map imports to exports (5‑year window where applicable), indicate AP (Accelerated Payment) eligibility, and estimate recoverable amount (max 99% of duties/taxes/fees allowed). </a:t>
            </a:r>
          </a:p>
          <a:p>
            <a:pPr marL="171450" indent="-171450">
              <a:buFontTx/>
              <a:buChar char="-"/>
            </a:pPr>
            <a:endParaRPr lang="en-US" dirty="0"/>
          </a:p>
          <a:p>
            <a:pPr marL="0" indent="0">
              <a:buFontTx/>
              <a:buNone/>
            </a:pPr>
            <a:r>
              <a:rPr lang="en-US" dirty="0"/>
              <a:t>Output: Claim Type | Imports (Entry#) | Exports (BOL/Date) | Basis | Est. Refund | Evidence needed.</a:t>
            </a:r>
          </a:p>
          <a:p>
            <a:pPr marL="0" indent="0">
              <a:buFontTx/>
              <a:buNone/>
            </a:pPr>
            <a:endParaRPr lang="en-US" dirty="0"/>
          </a:p>
          <a:p>
            <a:pPr marL="0" indent="0">
              <a:buFontTx/>
              <a:buNone/>
            </a:pPr>
            <a:r>
              <a:rPr lang="en-US" b="1" dirty="0"/>
              <a:t>Follow ups</a:t>
            </a:r>
          </a:p>
          <a:p>
            <a:pPr marL="228600" indent="-228600">
              <a:buFontTx/>
              <a:buAutoNum type="arabicPeriod"/>
            </a:pPr>
            <a:r>
              <a:rPr lang="en-US" dirty="0"/>
              <a:t>Classify SKU [id]. Walk through GRI 1→6 with citations to HTSUS General Notes/Chapter Notes and any WCO EN passages used; include 2–3 relevant CBP CROSS rulings with links; provide US 10‑digit + EU CN/TARIC; give confidence and alternatives.</a:t>
            </a:r>
          </a:p>
          <a:p>
            <a:pPr marL="228600" indent="-228600">
              <a:buFontTx/>
              <a:buAutoNum type="arabicPeriod"/>
            </a:pPr>
            <a:r>
              <a:rPr lang="en-US" dirty="0"/>
              <a:t>For the classified SKUs, calculate current duties and measures by lane using HTSUS/TARIC, and produce a 12‑month forecast with ±[x]% sensitivity to volume and origin. Provide links to each tariff page used.</a:t>
            </a:r>
          </a:p>
          <a:p>
            <a:pPr marL="228600" indent="-228600">
              <a:buFontTx/>
              <a:buAutoNum type="arabicPeriod"/>
            </a:pPr>
            <a:r>
              <a:rPr lang="en-US" dirty="0"/>
              <a:t>Using our entries (last 5 years) and exports, list all potential TFTEA drawback claims, type, estimated refund (≤99%), and missing documents to file. Prioritize claims by $ impact and ease.</a:t>
            </a:r>
          </a:p>
          <a:p>
            <a:pPr marL="0" indent="0">
              <a:buFontTx/>
              <a:buNone/>
            </a:pPr>
            <a:endParaRPr lang="en-US" dirty="0"/>
          </a:p>
          <a:p>
            <a:pPr marL="0" indent="0">
              <a:buFontTx/>
              <a:buNone/>
            </a:pPr>
            <a:r>
              <a:rPr lang="en-US" b="1" dirty="0"/>
              <a:t>3:00 PM prompt – Supplier review</a:t>
            </a:r>
          </a:p>
          <a:p>
            <a:pPr marL="0" indent="0">
              <a:buFontTx/>
              <a:buNone/>
            </a:pPr>
            <a:r>
              <a:rPr lang="en-US" dirty="0"/>
              <a:t>Act as our supplier risk analyst. For each supplier in [list], compile a weekly financial health brief using: </a:t>
            </a:r>
          </a:p>
          <a:p>
            <a:pPr marL="0" indent="0">
              <a:buFontTx/>
              <a:buNone/>
            </a:pPr>
            <a:r>
              <a:rPr lang="en-US" dirty="0"/>
              <a:t>• SEC EDGAR filings (10-K/10-Q/8-K) and the latest earnings call transcript or IR summary. </a:t>
            </a:r>
          </a:p>
          <a:p>
            <a:pPr marL="0" indent="0">
              <a:buFontTx/>
              <a:buNone/>
            </a:pPr>
            <a:r>
              <a:rPr lang="en-US" dirty="0"/>
              <a:t>• Reputable news and wire sources. </a:t>
            </a:r>
          </a:p>
          <a:p>
            <a:pPr marL="0" indent="0">
              <a:buFontTx/>
              <a:buNone/>
            </a:pPr>
            <a:r>
              <a:rPr lang="en-US" dirty="0"/>
              <a:t>• Credit rating changes (Moody’s/S&amp;P/Fitch) and current outlooks. </a:t>
            </a:r>
          </a:p>
          <a:p>
            <a:pPr marL="0" indent="0">
              <a:buFontTx/>
              <a:buNone/>
            </a:pPr>
            <a:r>
              <a:rPr lang="en-US" dirty="0"/>
              <a:t>• Standard indicators: revenue/EBIT trend, gross/operating margin, FCF, leverage (Net debt/EBITDA), interest coverage, liquidity (cash &amp; revolver), working-capital efficiency (CCC), and Altman Z-score. </a:t>
            </a:r>
          </a:p>
          <a:p>
            <a:pPr marL="0" indent="0">
              <a:buFontTx/>
              <a:buNone/>
            </a:pPr>
            <a:endParaRPr lang="en-US" dirty="0"/>
          </a:p>
          <a:p>
            <a:pPr marL="0" indent="0">
              <a:buFontTx/>
              <a:buNone/>
            </a:pPr>
            <a:r>
              <a:rPr lang="en-US" dirty="0"/>
              <a:t>Deliver: </a:t>
            </a:r>
          </a:p>
          <a:p>
            <a:pPr marL="228600" indent="-228600">
              <a:buFontTx/>
              <a:buAutoNum type="arabicParenR"/>
            </a:pPr>
            <a:r>
              <a:rPr lang="en-US" dirty="0"/>
              <a:t>Snapshot (30–50 words): What changed last week and why it matters. </a:t>
            </a:r>
          </a:p>
          <a:p>
            <a:pPr marL="228600" indent="-228600">
              <a:buFontTx/>
              <a:buAutoNum type="arabicParenR"/>
            </a:pPr>
            <a:r>
              <a:rPr lang="en-US" dirty="0"/>
              <a:t>Metrics table (YoY/seq where applicable): Revenue, EBIT, FCF, Net debt/EBITDA, Interest coverage, Cash, CCC, Z-score, Rating &amp; Outlook. </a:t>
            </a:r>
          </a:p>
          <a:p>
            <a:pPr marL="228600" indent="-228600">
              <a:buFontTx/>
              <a:buAutoNum type="arabicParenR"/>
            </a:pPr>
            <a:r>
              <a:rPr lang="en-US" dirty="0"/>
              <a:t>Management tone: summarize 5 bullets from the earnings call (growth drivers, margin headwinds, guidance, capex, risk comments); tag sentiment [Positive/Neutral/Negative] + evidence. </a:t>
            </a:r>
          </a:p>
          <a:p>
            <a:pPr marL="228600" indent="-228600">
              <a:buFontTx/>
              <a:buAutoNum type="arabicParenR"/>
            </a:pPr>
            <a:r>
              <a:rPr lang="en-US" dirty="0"/>
              <a:t>External sentiment: top 5 headlines with stance (pos/neg/neutral), publisher, date, and 1-line why it matters. </a:t>
            </a:r>
          </a:p>
          <a:p>
            <a:pPr marL="228600" indent="-228600">
              <a:buFontTx/>
              <a:buAutoNum type="arabicParenR"/>
            </a:pPr>
            <a:r>
              <a:rPr lang="en-US" dirty="0"/>
              <a:t>Triggers &amp; risk score (0–100): see model below. Flag breaches vs. thresholds and propose actions (e.g., covenant check, dual-source, shorten terms). </a:t>
            </a:r>
          </a:p>
          <a:p>
            <a:pPr marL="228600" indent="-228600">
              <a:buFontTx/>
              <a:buAutoNum type="arabicParenR"/>
            </a:pPr>
            <a:r>
              <a:rPr lang="en-US" dirty="0"/>
              <a:t>Appendix: sources with links and timestamps/sections. </a:t>
            </a:r>
          </a:p>
          <a:p>
            <a:pPr marL="228600" indent="-228600">
              <a:buFontTx/>
              <a:buAutoNum type="arabicParenR"/>
            </a:pPr>
            <a:endParaRPr lang="en-US" dirty="0"/>
          </a:p>
          <a:p>
            <a:pPr marL="0" indent="0">
              <a:buFontTx/>
              <a:buNone/>
            </a:pPr>
            <a:r>
              <a:rPr lang="en-US" dirty="0"/>
              <a:t>Ground rules: </a:t>
            </a:r>
          </a:p>
          <a:p>
            <a:pPr marL="171450" indent="-171450">
              <a:buFontTx/>
              <a:buChar char="-"/>
            </a:pPr>
            <a:r>
              <a:rPr lang="en-US" dirty="0"/>
              <a:t>Prioritize official filings/IR for facts; use transcripts/news for color. Cite each claim. </a:t>
            </a:r>
          </a:p>
          <a:p>
            <a:pPr marL="171450" indent="-171450">
              <a:buFontTx/>
              <a:buChar char="-"/>
            </a:pPr>
            <a:r>
              <a:rPr lang="en-US" dirty="0"/>
              <a:t>If data is missing, state the assumption and confidence. </a:t>
            </a:r>
          </a:p>
          <a:p>
            <a:pPr marL="171450" indent="-171450">
              <a:buFontTx/>
              <a:buChar char="-"/>
            </a:pPr>
            <a:r>
              <a:rPr lang="en-US" dirty="0"/>
              <a:t>Keep to last 90 days unless otherwise relevant (e.g., rating/outlook changes within 12 months).</a:t>
            </a:r>
          </a:p>
          <a:p>
            <a:pPr marL="171450" indent="-171450">
              <a:buFontTx/>
              <a:buChar char="-"/>
            </a:pPr>
            <a:endParaRPr lang="en-US" dirty="0"/>
          </a:p>
          <a:p>
            <a:pPr marL="0" indent="0">
              <a:buFontTx/>
              <a:buNone/>
            </a:pPr>
            <a:r>
              <a:rPr lang="en-US" b="1" dirty="0"/>
              <a:t>Follow ups</a:t>
            </a:r>
          </a:p>
          <a:p>
            <a:pPr marL="228600" indent="-228600">
              <a:buFontTx/>
              <a:buAutoNum type="arabicPeriod"/>
            </a:pPr>
            <a:r>
              <a:rPr lang="en-US" dirty="0"/>
              <a:t>Using the latest 10‑Q/10‑K and 8‑Ks, estimate 12‑month cash needs (debt maturities + cash interest + capex + WC seasonality). Compare to cash + undrawn facilities and covenant headroom. Show base/bear cases and timing of inflection.</a:t>
            </a:r>
          </a:p>
          <a:p>
            <a:pPr marL="228600" indent="-228600">
              <a:buFontTx/>
              <a:buAutoNum type="arabicPeriod"/>
            </a:pPr>
            <a:r>
              <a:rPr lang="en-US" dirty="0"/>
              <a:t>Summarize the [Moody’s/S&amp;P/Fitch] action on [Supplier]: rating/outlook, key drivers, and what would move it up/down per agency language. Provide a plain‑English implication for our contract risk.</a:t>
            </a:r>
          </a:p>
          <a:p>
            <a:pPr marL="228600" indent="-228600">
              <a:buFontTx/>
              <a:buAutoNum type="arabicPeriod"/>
            </a:pPr>
            <a:r>
              <a:rPr lang="en-US" dirty="0"/>
              <a:t>Compute CCC and its components (DIO, DSO, DPO) for the last 5 quarters. Explain what operational levers could improve CCC by 5–10 days and how that reduces cash strain.</a:t>
            </a:r>
          </a:p>
          <a:p>
            <a:pPr marL="228600" indent="-228600">
              <a:buFontTx/>
              <a:buAutoNum type="arabicPeriod"/>
            </a:pPr>
            <a:endParaRPr lang="en-US" dirty="0"/>
          </a:p>
          <a:p>
            <a:pPr marL="0" indent="0">
              <a:buFontTx/>
              <a:buNone/>
            </a:pPr>
            <a:r>
              <a:rPr lang="en-US" b="1" dirty="0"/>
              <a:t>5:00 PM prompt – Market analysis</a:t>
            </a:r>
          </a:p>
          <a:p>
            <a:pPr marL="0" indent="0">
              <a:buFontTx/>
              <a:buNone/>
            </a:pPr>
            <a:endParaRPr lang="en-US" dirty="0"/>
          </a:p>
          <a:p>
            <a:r>
              <a:rPr lang="en-US" dirty="0"/>
              <a:t>Act as our category strategy analyst. Track mergers, acquisitions, joint ventures, and strategic partnerships for these vendors and peers: [list].</a:t>
            </a:r>
          </a:p>
          <a:p>
            <a:endParaRPr lang="en-US" dirty="0"/>
          </a:p>
          <a:p>
            <a:r>
              <a:rPr lang="en-US" dirty="0"/>
              <a:t>Scope &amp; sources:</a:t>
            </a:r>
          </a:p>
          <a:p>
            <a:r>
              <a:rPr lang="en-US" dirty="0"/>
              <a:t>• SEC EDGAR full‑text (8‑K Items 1.01/2.01, S‑4/proxies, exhibits); capture links &amp; filing dates.</a:t>
            </a:r>
          </a:p>
          <a:p>
            <a:r>
              <a:rPr lang="en-US" dirty="0"/>
              <a:t>• Regulatory dockets: EU DG COMP (case # &amp; phase), UK CMA case page, U.S. DOJ/FTC press releases and 2023 Merger Guidelines context.</a:t>
            </a:r>
          </a:p>
          <a:p>
            <a:r>
              <a:rPr lang="en-US" dirty="0"/>
              <a:t>• Company press rooms and trusted wires (PR Newswire, Business Wire) plus major deal desks (Reuters/FT/Bloomberg; Seeking Alpha M&amp;A feed).</a:t>
            </a:r>
          </a:p>
          <a:p>
            <a:endParaRPr lang="en-US" dirty="0"/>
          </a:p>
          <a:p>
            <a:r>
              <a:rPr lang="en-US" dirty="0"/>
              <a:t>Deliverables (for last 7–30 days):</a:t>
            </a:r>
          </a:p>
          <a:p>
            <a:r>
              <a:rPr lang="en-US" dirty="0"/>
              <a:t>1) **Deal tape** – Date | Vendor(s) | Counterparty | Type (M&amp;A/JV/Partnership) | Region | Value (if public) | Status (announced/cleared/Phase 2/remedies/blocked) | Source links.</a:t>
            </a:r>
          </a:p>
          <a:p>
            <a:r>
              <a:rPr lang="en-US" dirty="0"/>
              <a:t>2) **Why it matters** – 1–2 bullets per item mapping to our sourcing levers (price power, supply concentration, tech roadmap, geo coverage).</a:t>
            </a:r>
          </a:p>
          <a:p>
            <a:r>
              <a:rPr lang="en-US" dirty="0"/>
              <a:t>3) **Regulatory friction score** – Low/Med/High with rationale (market overlap, HHI, prior agency actions, jurisdictional notes).</a:t>
            </a:r>
          </a:p>
          <a:p>
            <a:r>
              <a:rPr lang="en-US" dirty="0"/>
              <a:t>4) **Action cues** – dual-source? rebid window? renegotiate terms (price‑protection, exit, step‑in, data portability), supplier development, inventory buffers.</a:t>
            </a:r>
          </a:p>
          <a:p>
            <a:pPr marL="0" indent="0">
              <a:buFontTx/>
              <a:buNone/>
            </a:pPr>
            <a:endParaRPr lang="en-US" dirty="0"/>
          </a:p>
          <a:p>
            <a:pPr marL="0" indent="0">
              <a:buFontTx/>
              <a:buNone/>
            </a:pPr>
            <a:endParaRPr lang="en-US" dirty="0"/>
          </a:p>
        </p:txBody>
      </p:sp>
      <p:sp>
        <p:nvSpPr>
          <p:cNvPr id="4" name="Slide Number Placeholder 3">
            <a:extLst>
              <a:ext uri="{FF2B5EF4-FFF2-40B4-BE49-F238E27FC236}">
                <a16:creationId xmlns:a16="http://schemas.microsoft.com/office/drawing/2014/main" id="{FC1AB9C3-DE02-56B8-3D3E-75E77B0F85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7A88C-D68B-7E43-B6BD-8EAA306090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389153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9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1.jpeg"/><Relationship Id="rId4" Type="http://schemas.microsoft.com/office/2007/relationships/hdphoto" Target="../media/hdphoto2.wdp"/></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4.xml"/><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4.xml"/><Relationship Id="rId4" Type="http://schemas.openxmlformats.org/officeDocument/2006/relationships/image" Target="../media/image5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4.xml"/><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4.xml"/><Relationship Id="rId4" Type="http://schemas.openxmlformats.org/officeDocument/2006/relationships/image" Target="../media/image97.sv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98.svg"/><Relationship Id="rId4" Type="http://schemas.openxmlformats.org/officeDocument/2006/relationships/image" Target="../media/image8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8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96.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96.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21.jpeg"/><Relationship Id="rId4" Type="http://schemas.microsoft.com/office/2007/relationships/hdphoto" Target="../media/hdphoto2.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4.xml"/><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4.xml"/><Relationship Id="rId4" Type="http://schemas.openxmlformats.org/officeDocument/2006/relationships/image" Target="../media/image59.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4.xml"/><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4.xml"/><Relationship Id="rId4" Type="http://schemas.openxmlformats.org/officeDocument/2006/relationships/image" Target="../media/image97.svg"/></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98.svg"/><Relationship Id="rId4" Type="http://schemas.openxmlformats.org/officeDocument/2006/relationships/image" Target="../media/image87.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89.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0.jpe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2" Type="http://schemas.openxmlformats.org/officeDocument/2006/relationships/hyperlink" Target="https://m365copilot.com/" TargetMode="External"/><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1.jpeg"/><Relationship Id="rId4" Type="http://schemas.microsoft.com/office/2007/relationships/hdphoto" Target="../media/hdphoto2.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2.xml"/><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2.xml"/><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2.xml"/><Relationship Id="rId4" Type="http://schemas.openxmlformats.org/officeDocument/2006/relationships/image" Target="../media/image5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2.xml"/><Relationship Id="rId5" Type="http://schemas.openxmlformats.org/officeDocument/2006/relationships/image" Target="../media/image60.jpeg"/><Relationship Id="rId4" Type="http://schemas.openxmlformats.org/officeDocument/2006/relationships/image" Target="../media/image5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2.xml"/><Relationship Id="rId4" Type="http://schemas.openxmlformats.org/officeDocument/2006/relationships/image" Target="../media/image83.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88.svg"/><Relationship Id="rId4" Type="http://schemas.openxmlformats.org/officeDocument/2006/relationships/image" Target="../media/image8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79D98-4754-A15A-7C99-84371BECB043}"/>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1850" y="0"/>
            <a:ext cx="12192000" cy="6847363"/>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24378"/>
            <a:ext cx="9144000" cy="609398"/>
          </a:xfrm>
          <a:noFill/>
        </p:spPr>
        <p:txBody>
          <a:bodyPr lIns="0" tIns="0" rIns="0" bIns="0" anchor="b" anchorCtr="0">
            <a:spAutoFit/>
          </a:bodyPr>
          <a:lstStyle>
            <a:lvl1pPr>
              <a:defRPr lang="en-US" sz="4400" b="1" i="0" kern="1200" spc="-50" baseline="0" dirty="0">
                <a:ln w="3175">
                  <a:noFill/>
                </a:ln>
                <a:gradFill flip="none" rotWithShape="1">
                  <a:gsLst>
                    <a:gs pos="50000">
                      <a:srgbClr val="8661C5"/>
                    </a:gs>
                    <a:gs pos="0">
                      <a:srgbClr val="3E76D4"/>
                    </a:gs>
                    <a:gs pos="100000">
                      <a:srgbClr val="C73ECC"/>
                    </a:gs>
                  </a:gsLst>
                  <a:lin ang="2700000" scaled="1"/>
                  <a:tileRect/>
                </a:gradFill>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4699"/>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Segoe Sans Display" pitchFamily="2" charset="0"/>
                <a:cs typeface="Segoe Sans Display" pitchFamily="2" charset="0"/>
              </a:defRPr>
            </a:lvl1pPr>
          </a:lstStyle>
          <a:p>
            <a:pPr lvl="0"/>
            <a:r>
              <a:rPr lang="en-US"/>
              <a:t>Speaker name or subtitle text</a:t>
            </a:r>
          </a:p>
        </p:txBody>
      </p:sp>
      <p:sp>
        <p:nvSpPr>
          <p:cNvPr id="3" name="Rectangle 2">
            <a:extLst>
              <a:ext uri="{FF2B5EF4-FFF2-40B4-BE49-F238E27FC236}">
                <a16:creationId xmlns:a16="http://schemas.microsoft.com/office/drawing/2014/main" id="{FB7D8090-7FA0-5DD9-EF7D-661A1656A25D}"/>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532328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05036164"/>
      </p:ext>
    </p:extLst>
  </p:cSld>
  <p:clrMapOvr>
    <a:masterClrMapping/>
  </p:clrMapOvr>
  <p:transition>
    <p:fade/>
  </p:transition>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11993267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786144959"/>
      </p:ext>
    </p:extLst>
  </p:cSld>
  <p:clrMapOvr>
    <a:masterClrMapping/>
  </p:clrMapOvr>
  <p:transition>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417DF7B2-975E-FBC1-FF54-4C68DE559E6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1769222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5" orient="horz" pos="2448">
          <p15:clr>
            <a:srgbClr val="5ACBF0"/>
          </p15:clr>
        </p15:guide>
        <p15:guide id="6"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07DBAF71-C51B-9579-3E81-10245177A8F0}"/>
              </a:ext>
            </a:extLst>
          </p:cNvPr>
          <p:cNvPicPr>
            <a:picLocks noChangeAspect="1"/>
          </p:cNvPicPr>
          <p:nvPr userDrawn="1"/>
        </p:nvPicPr>
        <p:blipFill rotWithShape="1">
          <a:blip r:embed="rId3"/>
          <a:srcRect l="11451" t="32475" r="10216" b="33708"/>
          <a:stretch/>
        </p:blipFill>
        <p:spPr bwMode="black">
          <a:xfrm>
            <a:off x="567055" y="581977"/>
            <a:ext cx="1854200" cy="294217"/>
          </a:xfrm>
          <a:prstGeom prst="rect">
            <a:avLst/>
          </a:prstGeom>
        </p:spPr>
      </p:pic>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3784074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582" y="129394"/>
            <a:ext cx="3122228" cy="1373526"/>
          </a:xfrm>
          <a:prstGeom prst="rect">
            <a:avLst/>
          </a:prstGeom>
        </p:spPr>
      </p:pic>
      <p:sp>
        <p:nvSpPr>
          <p:cNvPr id="5" name="Title 1">
            <a:extLst>
              <a:ext uri="{FF2B5EF4-FFF2-40B4-BE49-F238E27FC236}">
                <a16:creationId xmlns:a16="http://schemas.microsoft.com/office/drawing/2014/main" id="{1D513030-56C0-6BD2-133A-AAAC59A990B4}"/>
              </a:ext>
            </a:extLst>
          </p:cNvPr>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6" name="Text Placeholder 4">
            <a:extLst>
              <a:ext uri="{FF2B5EF4-FFF2-40B4-BE49-F238E27FC236}">
                <a16:creationId xmlns:a16="http://schemas.microsoft.com/office/drawing/2014/main" id="{6FF7F27B-C45D-887A-BC02-DF78ACD64630}"/>
              </a:ext>
            </a:extLst>
          </p:cNvPr>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3911345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68909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75203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566120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1582843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7833452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ED43A-F576-013F-29B9-CEE07A256F07}"/>
              </a:ext>
            </a:extLst>
          </p:cNvPr>
          <p:cNvSpPr/>
          <p:nvPr userDrawn="1"/>
        </p:nvSpPr>
        <p:spPr bwMode="auto">
          <a:xfrm>
            <a:off x="9257414" y="70884"/>
            <a:ext cx="2665228" cy="58124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740943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7480375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3183530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8623079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40470016"/>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52609021"/>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2098145"/>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01919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240171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606723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47281502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28244D96-8B9D-A261-ED2F-20EAD84283A0}"/>
              </a:ext>
            </a:extLst>
          </p:cNvPr>
          <p:cNvSpPr/>
          <p:nvPr userDrawn="1"/>
        </p:nvSpPr>
        <p:spPr bwMode="auto">
          <a:xfrm>
            <a:off x="1524" y="6812280"/>
            <a:ext cx="12188952" cy="45720"/>
          </a:xfrm>
          <a:prstGeom prst="rect">
            <a:avLst/>
          </a:prstGeom>
          <a:gradFill>
            <a:gsLst>
              <a:gs pos="75000">
                <a:schemeClr val="accent1"/>
              </a:gs>
              <a:gs pos="25000">
                <a:schemeClr val="tx2"/>
              </a:gs>
            </a:gsLst>
            <a:lin ang="3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6895157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89340630"/>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18077271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307625479"/>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1330238"/>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851567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12044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77280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26489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925753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471740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56953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95022868-438E-0425-1E2F-E3CA98A24C9D}"/>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9352822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74BE50D-5B54-A22C-D2CC-36B8C81A6E3E}"/>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58783530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14AE2C3-2595-B28F-ED74-F11926B0EA6F}"/>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50547832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E1FAA60A-6D47-46B4-4185-0612BBBE824C}"/>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728441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2C596C1F-49AF-6E09-4EC6-99BF725CA797}"/>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570161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DF111299-A0DA-4461-EFA1-CCF381B32734}"/>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407935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9A8AE7F2-3F82-90E8-F621-A5FC460EE179}"/>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6692910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A0A6071-33FD-E739-28BB-6193E600FA06}"/>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1281185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D1B81F5-DF32-2C36-2222-0AD5F9CB7EA1}"/>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33150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9EEFFBA-493B-8CD4-7867-74D50499369B}"/>
              </a:ext>
            </a:extLst>
          </p:cNvPr>
          <p:cNvSpPr/>
          <p:nvPr userDrawn="1"/>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372845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6005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0023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95121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692970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867158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08232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584420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386467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38821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879870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3608194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41466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083245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18964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487953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619784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439190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5213330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8295730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268285190"/>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627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634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125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6630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53876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7416268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1666171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2273048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08870474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894193259"/>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40836933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882656959"/>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747517652"/>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ubtitle gradient bg">
    <p:spTree>
      <p:nvGrpSpPr>
        <p:cNvPr id="1" name=""/>
        <p:cNvGrpSpPr/>
        <p:nvPr/>
      </p:nvGrpSpPr>
      <p:grpSpPr>
        <a:xfrm>
          <a:off x="0" y="0"/>
          <a:ext cx="0" cy="0"/>
          <a:chOff x="0" y="0"/>
          <a:chExt cx="0" cy="0"/>
        </a:xfrm>
      </p:grpSpPr>
      <p:pic>
        <p:nvPicPr>
          <p:cNvPr id="5" name="Picture 4" descr="A blurry image of a person's hand&#10;&#10;Description automatically generated">
            <a:extLst>
              <a:ext uri="{FF2B5EF4-FFF2-40B4-BE49-F238E27FC236}">
                <a16:creationId xmlns:a16="http://schemas.microsoft.com/office/drawing/2014/main" id="{ED70F2A3-7ACA-1DD8-0079-36BEDC3787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692900"/>
          </a:xfrm>
          <a:prstGeom prst="rect">
            <a:avLst/>
          </a:prstGeom>
        </p:spPr>
      </p:pic>
      <p:sp>
        <p:nvSpPr>
          <p:cNvPr id="4" name="Title 3">
            <a:extLst>
              <a:ext uri="{FF2B5EF4-FFF2-40B4-BE49-F238E27FC236}">
                <a16:creationId xmlns:a16="http://schemas.microsoft.com/office/drawing/2014/main" id="{48C3DE1E-D881-BBB5-7E33-7A4E32F65DB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092D23-468F-E22B-6B65-A3E3CBD5EB30}"/>
              </a:ext>
            </a:extLst>
          </p:cNvPr>
          <p:cNvSpPr>
            <a:spLocks noGrp="1"/>
          </p:cNvSpPr>
          <p:nvPr>
            <p:ph type="body" sz="quarter" idx="10"/>
          </p:nvPr>
        </p:nvSpPr>
        <p:spPr>
          <a:xfrm>
            <a:off x="588963" y="939800"/>
            <a:ext cx="10231437" cy="276999"/>
          </a:xfrm>
        </p:spPr>
        <p:txBody>
          <a:bodyPr/>
          <a:lstStyle>
            <a:lvl1pPr>
              <a:defRPr sz="18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163343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33701820"/>
      </p:ext>
    </p:extLst>
  </p:cSld>
  <p:clrMapOvr>
    <a:masterClrMapping/>
  </p:clrMapOvr>
  <p:transition>
    <p:fade/>
  </p:transition>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925708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1329139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6553353"/>
      </p:ext>
    </p:extLst>
  </p:cSld>
  <p:clrMapOvr>
    <a:masterClrMapping/>
  </p:clrMapOvr>
  <p:transition>
    <p:fade/>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180208"/>
      </p:ext>
    </p:extLst>
  </p:cSld>
  <p:clrMapOvr>
    <a:masterClrMapping/>
  </p:clrMapOvr>
  <p:transition>
    <p:fade/>
  </p:transition>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3402"/>
      </p:ext>
    </p:extLst>
  </p:cSld>
  <p:clrMapOvr>
    <a:masterClrMapping/>
  </p:clrMapOvr>
  <p:transition>
    <p:fade/>
  </p:transition>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417DF7B2-975E-FBC1-FF54-4C68DE559E6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462717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5" orient="horz" pos="2448">
          <p15:clr>
            <a:srgbClr val="5ACBF0"/>
          </p15:clr>
        </p15:guide>
        <p15:guide id="6" orient="horz" pos="21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07DBAF71-C51B-9579-3E81-10245177A8F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2222034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736678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8683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r:embed="rId2">
                <a:alphaModFix amt="10000"/>
                <a:extLst>
                  <a:ext uri="{96DAC541-7B7A-43D3-8B79-37D633B846F1}">
                    <asvg:svgBlip xmlns:asvg="http://schemas.microsoft.com/office/drawing/2016/SVG/main" r:embed="rId3"/>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2889839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048852"/>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33850771"/>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997586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56623907"/>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08846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40879384"/>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22856748"/>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96769146"/>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81971911"/>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68718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238409-6CF9-FC56-992A-EFE087EF45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10" name="Text Placeholder 9">
            <a:extLst>
              <a:ext uri="{FF2B5EF4-FFF2-40B4-BE49-F238E27FC236}">
                <a16:creationId xmlns:a16="http://schemas.microsoft.com/office/drawing/2014/main" id="{D922E80F-EDE1-0907-DDC6-7BE22896BBFB}"/>
              </a:ext>
            </a:extLst>
          </p:cNvPr>
          <p:cNvSpPr>
            <a:spLocks noGrp="1"/>
          </p:cNvSpPr>
          <p:nvPr>
            <p:ph type="body" sz="quarter" idx="10"/>
          </p:nvPr>
        </p:nvSpPr>
        <p:spPr>
          <a:xfrm>
            <a:off x="0" y="6176963"/>
            <a:ext cx="12192000" cy="681037"/>
          </a:xfrm>
        </p:spPr>
        <p:txBody>
          <a:bodyPr anchor="ctr">
            <a:noAutofit/>
          </a:bodyPr>
          <a:lstStyle>
            <a:lvl1pPr marL="0" indent="0" algn="ctr">
              <a:buNone/>
              <a:defRPr sz="140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en-US"/>
              <a:t>Click to edit Master text styles</a:t>
            </a:r>
          </a:p>
        </p:txBody>
      </p:sp>
      <p:sp>
        <p:nvSpPr>
          <p:cNvPr id="3" name="Date Placeholder 4">
            <a:extLst>
              <a:ext uri="{FF2B5EF4-FFF2-40B4-BE49-F238E27FC236}">
                <a16:creationId xmlns:a16="http://schemas.microsoft.com/office/drawing/2014/main" id="{9526BCC9-4C7A-6443-EE26-D8E14742C817}"/>
              </a:ext>
            </a:extLst>
          </p:cNvPr>
          <p:cNvSpPr txBox="1">
            <a:spLocks/>
          </p:cNvSpPr>
          <p:nvPr userDrawn="1"/>
        </p:nvSpPr>
        <p:spPr>
          <a:xfrm>
            <a:off x="179027" y="144463"/>
            <a:ext cx="3850279"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tint val="82000"/>
                  </a:schemeClr>
                </a:solidFill>
                <a:latin typeface="Aptos Mono" panose="020B0009020202020204" pitchFamily="49"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4558"/>
                </a:solidFill>
                <a:effectLst/>
                <a:uLnTx/>
                <a:uFillTx/>
                <a:latin typeface="Aptos Mono" panose="020B0009020202020204" pitchFamily="49" charset="0"/>
                <a:ea typeface="+mn-ea"/>
                <a:cs typeface="+mn-cs"/>
              </a:rPr>
              <a:t>M365 COPILOT APP</a:t>
            </a:r>
          </a:p>
        </p:txBody>
      </p:sp>
      <p:sp>
        <p:nvSpPr>
          <p:cNvPr id="6" name="Text Placeholder 5">
            <a:extLst>
              <a:ext uri="{FF2B5EF4-FFF2-40B4-BE49-F238E27FC236}">
                <a16:creationId xmlns:a16="http://schemas.microsoft.com/office/drawing/2014/main" id="{F60B7149-A632-1B35-17BF-7F46286B83A2}"/>
              </a:ext>
            </a:extLst>
          </p:cNvPr>
          <p:cNvSpPr>
            <a:spLocks noGrp="1"/>
          </p:cNvSpPr>
          <p:nvPr>
            <p:ph type="body" sz="quarter" idx="11" hasCustomPrompt="1"/>
          </p:nvPr>
        </p:nvSpPr>
        <p:spPr>
          <a:xfrm>
            <a:off x="6998941" y="160026"/>
            <a:ext cx="5014032" cy="333998"/>
          </a:xfrm>
        </p:spPr>
        <p:txBody>
          <a:bodyPr anchor="ctr"/>
          <a:lstStyle>
            <a:lvl1pPr marL="0" indent="0" algn="r">
              <a:buNone/>
              <a:defRPr kumimoji="0" lang="en-US" sz="1000" b="0" i="0" u="none" strike="noStrike" kern="1200" cap="none" spc="0" normalizeH="0" baseline="0" dirty="0" smtClean="0">
                <a:ln>
                  <a:noFill/>
                </a:ln>
                <a:solidFill>
                  <a:srgbClr val="2E4558"/>
                </a:solidFill>
                <a:effectLst/>
                <a:uLnTx/>
                <a:uFillTx/>
                <a:latin typeface="Aptos Mono" panose="020B0009020202020204" pitchFamily="49" charset="0"/>
                <a:ea typeface="+mn-ea"/>
                <a:cs typeface="+mn-cs"/>
              </a:defRPr>
            </a:lvl1pPr>
          </a:lstStyle>
          <a:p>
            <a:pPr lvl="0"/>
            <a:r>
              <a:rPr lang="en-US"/>
              <a:t>LOREM IPSUM</a:t>
            </a:r>
          </a:p>
        </p:txBody>
      </p:sp>
    </p:spTree>
    <p:extLst>
      <p:ext uri="{BB962C8B-B14F-4D97-AF65-F5344CB8AC3E}">
        <p14:creationId xmlns:p14="http://schemas.microsoft.com/office/powerpoint/2010/main" val="24956649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230063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0720146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_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25169089"/>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_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733820153"/>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357355662"/>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_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287983474"/>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1_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925880"/>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1_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3061126"/>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1_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65109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30874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lang="en-US" sz="3200" b="1" i="0" kern="1200" spc="-50" baseline="0" dirty="0">
                <a:ln w="3175">
                  <a:noFill/>
                </a:ln>
                <a:gradFill flip="none" rotWithShape="1">
                  <a:gsLst>
                    <a:gs pos="50000">
                      <a:srgbClr val="8661C5"/>
                    </a:gs>
                    <a:gs pos="0">
                      <a:srgbClr val="3E76D4"/>
                    </a:gs>
                    <a:gs pos="100000">
                      <a:srgbClr val="C73ECC"/>
                    </a:gs>
                  </a:gsLst>
                  <a:lin ang="2700000" scaled="1"/>
                  <a:tileRect/>
                </a:gradFill>
                <a:latin typeface="Segoe Sans Display Semibold" pitchFamily="2" charset="0"/>
                <a:ea typeface="+mn-ea"/>
                <a:cs typeface="Segoe Sans Display Semibold" pitchFamily="2" charset="0"/>
              </a:defRPr>
            </a:lvl1pPr>
          </a:lstStyle>
          <a:p>
            <a:r>
              <a:rPr lang="en-US"/>
              <a:t>Click to edit Master title style</a:t>
            </a:r>
          </a:p>
        </p:txBody>
      </p:sp>
      <p:sp>
        <p:nvSpPr>
          <p:cNvPr id="3" name="Rectangle 2">
            <a:extLst>
              <a:ext uri="{FF2B5EF4-FFF2-40B4-BE49-F238E27FC236}">
                <a16:creationId xmlns:a16="http://schemas.microsoft.com/office/drawing/2014/main" id="{B2076DBE-7DB9-06C7-9AA4-D326B635E5BF}"/>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43768767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503686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1_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26071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927924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52638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_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95022868-438E-0425-1E2F-E3CA98A24C9D}"/>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21606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74BE50D-5B54-A22C-D2CC-36B8C81A6E3E}"/>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297181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14AE2C3-2595-B28F-ED74-F11926B0EA6F}"/>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05132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E1FAA60A-6D47-46B4-4185-0612BBBE824C}"/>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095489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_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2C596C1F-49AF-6E09-4EC6-99BF725CA797}"/>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578822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DF111299-A0DA-4461-EFA1-CCF381B32734}"/>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298964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9A8AE7F2-3F82-90E8-F621-A5FC460EE179}"/>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2898659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6798566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A0A6071-33FD-E739-28BB-6193E600FA06}"/>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945935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1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D1B81F5-DF32-2C36-2222-0AD5F9CB7EA1}"/>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5522826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1_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9EEFFBA-493B-8CD4-7867-74D50499369B}"/>
              </a:ext>
            </a:extLst>
          </p:cNvPr>
          <p:cNvSpPr/>
          <p:nvPr userDrawn="1"/>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458719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860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5307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1_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520691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495835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1_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5618354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1_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092315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_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140781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6058399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_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0257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1_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926080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1_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1828817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1_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92322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1_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09586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_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968652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1_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692472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1_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404923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1_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71993925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1_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86355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917112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1_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74076165"/>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5629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2388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_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77464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1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74940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1_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8110338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_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5238689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1_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2476489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1_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26426648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1_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70565594"/>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917769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1_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77602023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1_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4283577674"/>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1_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86924859"/>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1_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864658994"/>
      </p:ext>
    </p:extLst>
  </p:cSld>
  <p:clrMapOvr>
    <a:masterClrMapping/>
  </p:clrMapOvr>
  <p:transition>
    <p:fade/>
  </p:transition>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982457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1_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5348345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637851"/>
      </p:ext>
    </p:extLst>
  </p:cSld>
  <p:clrMapOvr>
    <a:masterClrMapping/>
  </p:clrMapOvr>
  <p:transition>
    <p:fade/>
  </p:transition>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644940"/>
      </p:ext>
    </p:extLst>
  </p:cSld>
  <p:clrMapOvr>
    <a:masterClrMapping/>
  </p:clrMapOvr>
  <p:transition>
    <p:fade/>
  </p:transition>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886562"/>
      </p:ext>
    </p:extLst>
  </p:cSld>
  <p:clrMapOvr>
    <a:masterClrMapping/>
  </p:clrMapOvr>
  <p:transition>
    <p:fade/>
  </p:transition>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B456-0107-7B40-4363-8E8B3B4C4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E6557E-72B6-06DC-5F1A-B18C305BA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63ABC8-B495-907F-64F4-66330E892343}"/>
              </a:ext>
            </a:extLst>
          </p:cNvPr>
          <p:cNvSpPr>
            <a:spLocks noGrp="1"/>
          </p:cNvSpPr>
          <p:nvPr>
            <p:ph type="dt" sz="half" idx="10"/>
          </p:nvPr>
        </p:nvSpPr>
        <p:spPr/>
        <p:txBody>
          <a:bodyPr/>
          <a:lstStyle/>
          <a:p>
            <a:fld id="{16750FD4-990D-4DE3-8F86-29E9A81E6C7F}" type="datetimeFigureOut">
              <a:rPr lang="en-US" smtClean="0"/>
              <a:t>12/4/2025</a:t>
            </a:fld>
            <a:endParaRPr lang="en-US"/>
          </a:p>
        </p:txBody>
      </p:sp>
      <p:sp>
        <p:nvSpPr>
          <p:cNvPr id="5" name="Footer Placeholder 4">
            <a:extLst>
              <a:ext uri="{FF2B5EF4-FFF2-40B4-BE49-F238E27FC236}">
                <a16:creationId xmlns:a16="http://schemas.microsoft.com/office/drawing/2014/main" id="{F5B7F6E3-8E2D-3159-66A2-43CCA4171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E7E98-1751-79BF-D7CE-C72030C7196C}"/>
              </a:ext>
            </a:extLst>
          </p:cNvPr>
          <p:cNvSpPr>
            <a:spLocks noGrp="1"/>
          </p:cNvSpPr>
          <p:nvPr>
            <p:ph type="sldNum" sz="quarter" idx="12"/>
          </p:nvPr>
        </p:nvSpPr>
        <p:spPr/>
        <p:txBody>
          <a:bodyPr/>
          <a:lstStyle/>
          <a:p>
            <a:fld id="{C9607AA5-B594-4705-ADED-96A169EA9731}" type="slidenum">
              <a:rPr lang="en-US" smtClean="0"/>
              <a:t>‹#›</a:t>
            </a:fld>
            <a:endParaRPr lang="en-US"/>
          </a:p>
        </p:txBody>
      </p:sp>
    </p:spTree>
    <p:extLst>
      <p:ext uri="{BB962C8B-B14F-4D97-AF65-F5344CB8AC3E}">
        <p14:creationId xmlns:p14="http://schemas.microsoft.com/office/powerpoint/2010/main" val="2765909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824885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16867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a:t>
            </a:fld>
            <a:endParaRPr lang="en-US"/>
          </a:p>
        </p:txBody>
      </p:sp>
    </p:spTree>
    <p:extLst>
      <p:ext uri="{BB962C8B-B14F-4D97-AF65-F5344CB8AC3E}">
        <p14:creationId xmlns:p14="http://schemas.microsoft.com/office/powerpoint/2010/main" val="399199047"/>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1_Title square photo 2">
    <p:bg>
      <p:bgPr>
        <a:solidFill>
          <a:srgbClr val="FFF8F3"/>
        </a:solidFill>
        <a:effectLst/>
      </p:bgPr>
    </p:bg>
    <p:spTree>
      <p:nvGrpSpPr>
        <p:cNvPr id="1" name=""/>
        <p:cNvGrpSpPr/>
        <p:nvPr/>
      </p:nvGrpSpPr>
      <p:grpSpPr>
        <a:xfrm>
          <a:off x="0" y="0"/>
          <a:ext cx="0" cy="0"/>
          <a:chOff x="0" y="0"/>
          <a:chExt cx="0" cy="0"/>
        </a:xfrm>
      </p:grpSpPr>
      <p:pic>
        <p:nvPicPr>
          <p:cNvPr id="4" name="Picture 3" descr="A close-up of a spiral&#10;&#10;Description automatically generated">
            <a:extLst>
              <a:ext uri="{FF2B5EF4-FFF2-40B4-BE49-F238E27FC236}">
                <a16:creationId xmlns:a16="http://schemas.microsoft.com/office/drawing/2014/main" id="{361D5F98-BDD8-425B-488B-22D9DCB803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18D8C93-A68F-427F-AC31-AE3104AD1194}"/>
              </a:ext>
            </a:extLst>
          </p:cNvPr>
          <p:cNvSpPr/>
          <p:nvPr userDrawn="1"/>
        </p:nvSpPr>
        <p:spPr bwMode="auto">
          <a:xfrm>
            <a:off x="0" y="0"/>
            <a:ext cx="12192000" cy="6858000"/>
          </a:xfrm>
          <a:prstGeom prst="rect">
            <a:avLst/>
          </a:prstGeom>
          <a:solidFill>
            <a:schemeClr val="bg1">
              <a:alpha val="2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17984"/>
            <a:ext cx="7758903" cy="615553"/>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7752752"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38221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5" name="Picture 4" descr="A blue sky with white clouds&#10;&#10;AI-generated content may be incorrect.">
            <a:extLst>
              <a:ext uri="{FF2B5EF4-FFF2-40B4-BE49-F238E27FC236}">
                <a16:creationId xmlns:a16="http://schemas.microsoft.com/office/drawing/2014/main" id="{D06997A8-9B2A-B93C-F597-79B38162AF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02858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8B1CC-7E89-FC8B-DE61-81B2927808E2}"/>
              </a:ext>
              <a:ext uri="{C183D7F6-B498-43B3-948B-1728B52AA6E4}">
                <adec:decorative xmlns:adec="http://schemas.microsoft.com/office/drawing/2017/decorative" val="1"/>
              </a:ext>
            </a:extLst>
          </p:cNvPr>
          <p:cNvPicPr>
            <a:picLocks noChangeAspect="1"/>
          </p:cNvPicPr>
          <p:nvPr userDrawn="1"/>
        </p:nvPicPr>
        <p:blipFill rotWithShape="1">
          <a:blip r:embed="rId2">
            <a:duotone>
              <a:prstClr val="black"/>
              <a:srgbClr val="FFF8F3">
                <a:tint val="45000"/>
                <a:satMod val="400000"/>
              </a:srgbClr>
            </a:duotone>
          </a:blip>
          <a:srcRect t="7440" b="52893"/>
          <a:stretch/>
        </p:blipFill>
        <p:spPr>
          <a:xfrm>
            <a:off x="0" y="0"/>
            <a:ext cx="12191999" cy="6857999"/>
          </a:xfrm>
          <a:prstGeom prst="round2SameRect">
            <a:avLst>
              <a:gd name="adj1" fmla="val 0"/>
              <a:gd name="adj2" fmla="val 0"/>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062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73024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pic>
        <p:nvPicPr>
          <p:cNvPr id="3" name="Picture 2" descr="A close-up of a curved object">
            <a:extLst>
              <a:ext uri="{FF2B5EF4-FFF2-40B4-BE49-F238E27FC236}">
                <a16:creationId xmlns:a16="http://schemas.microsoft.com/office/drawing/2014/main" id="{65978E02-7B42-4283-0732-A5ECD04C20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9B2C81-3582-FD54-9197-2A2E6EA52FF9}"/>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026267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07777"/>
          </a:xfrm>
        </p:spPr>
        <p:txBody>
          <a:bodyPr tIns="0"/>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124728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_Scenario six steps">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196B9EA-FBFB-4858-13AE-0D3B6A1BFE98}"/>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4" name="TextBox 13">
            <a:extLst>
              <a:ext uri="{FF2B5EF4-FFF2-40B4-BE49-F238E27FC236}">
                <a16:creationId xmlns:a16="http://schemas.microsoft.com/office/drawing/2014/main" id="{0510B21A-B692-149F-D60C-5E53B60E00B6}"/>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Step 5 Top">
            <a:extLst>
              <a:ext uri="{FF2B5EF4-FFF2-40B4-BE49-F238E27FC236}">
                <a16:creationId xmlns:a16="http://schemas.microsoft.com/office/drawing/2014/main" id="{6A995B05-0623-381A-BC20-075E020B55FB}"/>
              </a:ext>
            </a:extLst>
          </p:cNvPr>
          <p:cNvSpPr>
            <a:spLocks noGrp="1"/>
          </p:cNvSpPr>
          <p:nvPr>
            <p:ph type="body" sz="quarter" idx="3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71" name="Text Placeholder 70">
            <a:extLst>
              <a:ext uri="{FF2B5EF4-FFF2-40B4-BE49-F238E27FC236}">
                <a16:creationId xmlns:a16="http://schemas.microsoft.com/office/drawing/2014/main" id="{82157D41-F80D-AE68-F668-478CD741D476}"/>
              </a:ext>
            </a:extLst>
          </p:cNvPr>
          <p:cNvSpPr>
            <a:spLocks noGrp="1"/>
          </p:cNvSpPr>
          <p:nvPr>
            <p:ph type="body" sz="quarter" idx="33"/>
          </p:nvPr>
        </p:nvSpPr>
        <p:spPr>
          <a:xfrm>
            <a:off x="304796" y="413987"/>
            <a:ext cx="2057403" cy="307777"/>
          </a:xfrm>
        </p:spPr>
        <p:txBody>
          <a:bodyPr anchor="ctr"/>
          <a:lstStyle>
            <a:lvl1pPr marL="0" indent="0" algn="l" defTabSz="932742" rtl="0" eaLnBrk="1" latinLnBrk="0" hangingPunct="1">
              <a:lnSpc>
                <a:spcPct val="100000"/>
              </a:lnSpc>
              <a:spcBef>
                <a:spcPct val="0"/>
              </a:spcBef>
              <a:buNone/>
              <a:defRPr lang="en-US" sz="2000" b="0" kern="1200" cap="none" spc="-50" baseline="0" dirty="0">
                <a:ln w="3175">
                  <a:noFill/>
                </a:ln>
                <a:solidFill>
                  <a:schemeClr val="bg1"/>
                </a:solidFill>
                <a:effectLst/>
                <a:latin typeface="+mj-lt"/>
                <a:ea typeface="+mn-ea"/>
                <a:cs typeface="Segoe UI" pitchFamily="34" charset="0"/>
              </a:defRPr>
            </a:lvl1pPr>
            <a:lvl2pPr marL="228600" indent="0">
              <a:buNone/>
              <a:defRPr/>
            </a:lvl2pPr>
          </a:lstStyle>
          <a:p>
            <a:pPr lvl="0"/>
            <a:r>
              <a:rPr lang="en-US"/>
              <a:t>Click to edit</a:t>
            </a:r>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5" name="Level">
            <a:extLst>
              <a:ext uri="{FF2B5EF4-FFF2-40B4-BE49-F238E27FC236}">
                <a16:creationId xmlns:a16="http://schemas.microsoft.com/office/drawing/2014/main" id="{D78A2D53-01ED-9D74-9712-451C6F321482}"/>
              </a:ext>
            </a:extLst>
          </p:cNvPr>
          <p:cNvSpPr>
            <a:spLocks noGrp="1"/>
          </p:cNvSpPr>
          <p:nvPr>
            <p:ph type="body" sz="quarter" idx="30"/>
          </p:nvPr>
        </p:nvSpPr>
        <p:spPr>
          <a:xfrm>
            <a:off x="10430351"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 </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p:nvPr>
        </p:nvSpPr>
        <p:spPr>
          <a:xfrm>
            <a:off x="7149557" y="521100"/>
            <a:ext cx="2969488"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itle 12">
            <a:extLst>
              <a:ext uri="{FF2B5EF4-FFF2-40B4-BE49-F238E27FC236}">
                <a16:creationId xmlns:a16="http://schemas.microsoft.com/office/drawing/2014/main" id="{26B05CF8-4E6B-B8CC-5AA9-B8ED44639968}"/>
              </a:ext>
            </a:extLst>
          </p:cNvPr>
          <p:cNvSpPr>
            <a:spLocks noGrp="1"/>
          </p:cNvSpPr>
          <p:nvPr>
            <p:ph type="title"/>
          </p:nvPr>
        </p:nvSpPr>
        <p:spPr>
          <a:xfrm>
            <a:off x="2492556" y="429376"/>
            <a:ext cx="4144817" cy="276999"/>
          </a:xfrm>
        </p:spPr>
        <p:txBody>
          <a:bodyPr anchor="ctr"/>
          <a:lstStyle>
            <a:lvl1pPr>
              <a:defRPr lang="en-US" sz="1800" b="0" kern="1200" cap="none" spc="-50" baseline="0" dirty="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a:t>
            </a:r>
          </a:p>
        </p:txBody>
      </p:sp>
      <p:sp>
        <p:nvSpPr>
          <p:cNvPr id="74" name="Rectangle: Top Corners Rounded 73">
            <a:extLst>
              <a:ext uri="{FF2B5EF4-FFF2-40B4-BE49-F238E27FC236}">
                <a16:creationId xmlns:a16="http://schemas.microsoft.com/office/drawing/2014/main" id="{9C693E26-EC61-AEAC-C1C4-733CBC83CC4A}"/>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68467A5F-7BA2-6E3A-1EFE-31FAA4F5B267}"/>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46" name="Oval 45">
              <a:extLst>
                <a:ext uri="{FF2B5EF4-FFF2-40B4-BE49-F238E27FC236}">
                  <a16:creationId xmlns:a16="http://schemas.microsoft.com/office/drawing/2014/main" id="{1514AE07-2437-886C-64BF-90FCDB18900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47" name="Rectangle 89">
              <a:extLst>
                <a:ext uri="{FF2B5EF4-FFF2-40B4-BE49-F238E27FC236}">
                  <a16:creationId xmlns:a16="http://schemas.microsoft.com/office/drawing/2014/main" id="{F1304105-F302-1DA2-7A52-41BBBCC44EED}"/>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5C32FE7B-F07D-C499-EA83-97D8A5B9D9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58" name="Oval 57">
              <a:extLst>
                <a:ext uri="{FF2B5EF4-FFF2-40B4-BE49-F238E27FC236}">
                  <a16:creationId xmlns:a16="http://schemas.microsoft.com/office/drawing/2014/main" id="{4D7ABAD2-6246-A1F3-5E86-044B3D8C307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59" name="Rectangle 89">
              <a:extLst>
                <a:ext uri="{FF2B5EF4-FFF2-40B4-BE49-F238E27FC236}">
                  <a16:creationId xmlns:a16="http://schemas.microsoft.com/office/drawing/2014/main" id="{0E6F2315-5317-6C1E-5DF8-4BE9FE7C7CA6}"/>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0" name="Group 59">
            <a:extLst>
              <a:ext uri="{FF2B5EF4-FFF2-40B4-BE49-F238E27FC236}">
                <a16:creationId xmlns:a16="http://schemas.microsoft.com/office/drawing/2014/main" id="{39B13FA4-84C5-6F46-C1BB-22875F9B20B8}"/>
              </a:ext>
              <a:ext uri="{C183D7F6-B498-43B3-948B-1728B52AA6E4}">
                <adec:decorative xmlns:adec="http://schemas.microsoft.com/office/drawing/2017/decorative" val="1"/>
              </a:ext>
            </a:extLst>
          </p:cNvPr>
          <p:cNvGrpSpPr/>
          <p:nvPr userDrawn="1"/>
        </p:nvGrpSpPr>
        <p:grpSpPr>
          <a:xfrm rot="5400000">
            <a:off x="11648565" y="2541168"/>
            <a:ext cx="210652" cy="210652"/>
            <a:chOff x="5214995" y="-1168400"/>
            <a:chExt cx="431800" cy="431800"/>
          </a:xfrm>
        </p:grpSpPr>
        <p:sp>
          <p:nvSpPr>
            <p:cNvPr id="61" name="Oval 60">
              <a:extLst>
                <a:ext uri="{FF2B5EF4-FFF2-40B4-BE49-F238E27FC236}">
                  <a16:creationId xmlns:a16="http://schemas.microsoft.com/office/drawing/2014/main" id="{47D4A430-8084-5075-B04A-2E8CDD118B76}"/>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2" name="Rectangle 89">
              <a:extLst>
                <a:ext uri="{FF2B5EF4-FFF2-40B4-BE49-F238E27FC236}">
                  <a16:creationId xmlns:a16="http://schemas.microsoft.com/office/drawing/2014/main" id="{ABE5358E-92F9-96A5-6FDB-150E91A8AF78}"/>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3" name="Group 62">
            <a:extLst>
              <a:ext uri="{FF2B5EF4-FFF2-40B4-BE49-F238E27FC236}">
                <a16:creationId xmlns:a16="http://schemas.microsoft.com/office/drawing/2014/main" id="{EFFD46EF-67A1-2B45-C906-05C4ACC2DA34}"/>
              </a:ext>
              <a:ext uri="{C183D7F6-B498-43B3-948B-1728B52AA6E4}">
                <adec:decorative xmlns:adec="http://schemas.microsoft.com/office/drawing/2017/decorative" val="1"/>
              </a:ext>
            </a:extLst>
          </p:cNvPr>
          <p:cNvGrpSpPr/>
          <p:nvPr userDrawn="1"/>
        </p:nvGrpSpPr>
        <p:grpSpPr>
          <a:xfrm flipH="1">
            <a:off x="5805591" y="3859456"/>
            <a:ext cx="210652" cy="210652"/>
            <a:chOff x="5214995" y="-1168400"/>
            <a:chExt cx="431800" cy="431800"/>
          </a:xfrm>
        </p:grpSpPr>
        <p:sp>
          <p:nvSpPr>
            <p:cNvPr id="64" name="Oval 63">
              <a:extLst>
                <a:ext uri="{FF2B5EF4-FFF2-40B4-BE49-F238E27FC236}">
                  <a16:creationId xmlns:a16="http://schemas.microsoft.com/office/drawing/2014/main" id="{14ED043E-EA90-195B-771E-CE53479D2BC8}"/>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5" name="Rectangle 89">
              <a:extLst>
                <a:ext uri="{FF2B5EF4-FFF2-40B4-BE49-F238E27FC236}">
                  <a16:creationId xmlns:a16="http://schemas.microsoft.com/office/drawing/2014/main" id="{3853106D-E38A-371E-B378-89F7601572D3}"/>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67" name="Group 66">
            <a:extLst>
              <a:ext uri="{FF2B5EF4-FFF2-40B4-BE49-F238E27FC236}">
                <a16:creationId xmlns:a16="http://schemas.microsoft.com/office/drawing/2014/main" id="{AB2872BD-57A1-5A98-BBEC-120407B2348E}"/>
              </a:ext>
              <a:ext uri="{C183D7F6-B498-43B3-948B-1728B52AA6E4}">
                <adec:decorative xmlns:adec="http://schemas.microsoft.com/office/drawing/2017/decorative" val="1"/>
              </a:ext>
            </a:extLst>
          </p:cNvPr>
          <p:cNvGrpSpPr/>
          <p:nvPr userDrawn="1"/>
        </p:nvGrpSpPr>
        <p:grpSpPr>
          <a:xfrm flipH="1">
            <a:off x="8689384" y="3859456"/>
            <a:ext cx="210652" cy="210652"/>
            <a:chOff x="5214995" y="-1168400"/>
            <a:chExt cx="431800" cy="431800"/>
          </a:xfrm>
        </p:grpSpPr>
        <p:sp>
          <p:nvSpPr>
            <p:cNvPr id="68" name="Oval 67">
              <a:extLst>
                <a:ext uri="{FF2B5EF4-FFF2-40B4-BE49-F238E27FC236}">
                  <a16:creationId xmlns:a16="http://schemas.microsoft.com/office/drawing/2014/main" id="{DC271353-C79B-E3BF-32F5-48C1A526FF02}"/>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69" name="Rectangle 89">
              <a:extLst>
                <a:ext uri="{FF2B5EF4-FFF2-40B4-BE49-F238E27FC236}">
                  <a16:creationId xmlns:a16="http://schemas.microsoft.com/office/drawing/2014/main" id="{B93F1E4A-9BA7-C4D0-83D8-2451A1DEAD80}"/>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1" name="Text Placeholder 11">
            <a:extLst>
              <a:ext uri="{FF2B5EF4-FFF2-40B4-BE49-F238E27FC236}">
                <a16:creationId xmlns:a16="http://schemas.microsoft.com/office/drawing/2014/main" id="{9977582E-F97B-70B5-CB03-F46869F849CD}"/>
              </a:ext>
            </a:extLst>
          </p:cNvPr>
          <p:cNvSpPr>
            <a:spLocks noGrp="1"/>
          </p:cNvSpPr>
          <p:nvPr>
            <p:ph type="body" sz="quarter" idx="69"/>
          </p:nvPr>
        </p:nvSpPr>
        <p:spPr>
          <a:xfrm>
            <a:off x="3182890"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81" name="Step 1 Title">
            <a:extLst>
              <a:ext uri="{FF2B5EF4-FFF2-40B4-BE49-F238E27FC236}">
                <a16:creationId xmlns:a16="http://schemas.microsoft.com/office/drawing/2014/main" id="{7E33DF77-DD28-CC24-9FC2-0AD434BCF4C0}"/>
              </a:ext>
            </a:extLst>
          </p:cNvPr>
          <p:cNvSpPr>
            <a:spLocks noGrp="1"/>
          </p:cNvSpPr>
          <p:nvPr>
            <p:ph type="body" sz="quarter" idx="11"/>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2" name="Step 1 Top">
            <a:extLst>
              <a:ext uri="{FF2B5EF4-FFF2-40B4-BE49-F238E27FC236}">
                <a16:creationId xmlns:a16="http://schemas.microsoft.com/office/drawing/2014/main" id="{4B00355E-1235-20E9-A051-604C9CFEC8E8}"/>
              </a:ext>
            </a:extLst>
          </p:cNvPr>
          <p:cNvSpPr>
            <a:spLocks noGrp="1"/>
          </p:cNvSpPr>
          <p:nvPr>
            <p:ph type="body" sz="quarter" idx="1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0" name="Step 1 Title">
            <a:extLst>
              <a:ext uri="{FF2B5EF4-FFF2-40B4-BE49-F238E27FC236}">
                <a16:creationId xmlns:a16="http://schemas.microsoft.com/office/drawing/2014/main" id="{2F0B0E91-BF30-3362-2F5C-B3C5D2B134A1}"/>
              </a:ext>
            </a:extLst>
          </p:cNvPr>
          <p:cNvSpPr>
            <a:spLocks noGrp="1"/>
          </p:cNvSpPr>
          <p:nvPr>
            <p:ph type="body" sz="quarter" idx="42"/>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1" name="Step 1 Top">
            <a:extLst>
              <a:ext uri="{FF2B5EF4-FFF2-40B4-BE49-F238E27FC236}">
                <a16:creationId xmlns:a16="http://schemas.microsoft.com/office/drawing/2014/main" id="{4F227FB4-9BBF-2C43-E0ED-95EC51590A0D}"/>
              </a:ext>
            </a:extLst>
          </p:cNvPr>
          <p:cNvSpPr>
            <a:spLocks noGrp="1"/>
          </p:cNvSpPr>
          <p:nvPr>
            <p:ph type="body" sz="quarter" idx="43"/>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 name="Text Placeholder 11">
            <a:extLst>
              <a:ext uri="{FF2B5EF4-FFF2-40B4-BE49-F238E27FC236}">
                <a16:creationId xmlns:a16="http://schemas.microsoft.com/office/drawing/2014/main" id="{933075CE-083E-DACE-75B9-DDCB2E437557}"/>
              </a:ext>
            </a:extLst>
          </p:cNvPr>
          <p:cNvSpPr>
            <a:spLocks noGrp="1"/>
          </p:cNvSpPr>
          <p:nvPr>
            <p:ph type="body" sz="quarter" idx="68"/>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93" name="Step 1 Title">
            <a:extLst>
              <a:ext uri="{FF2B5EF4-FFF2-40B4-BE49-F238E27FC236}">
                <a16:creationId xmlns:a16="http://schemas.microsoft.com/office/drawing/2014/main" id="{78B57A65-16AE-5996-C81D-89A1171052DC}"/>
              </a:ext>
            </a:extLst>
          </p:cNvPr>
          <p:cNvSpPr>
            <a:spLocks noGrp="1"/>
          </p:cNvSpPr>
          <p:nvPr>
            <p:ph type="body" sz="quarter" idx="45"/>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4" name="Step 1 Top">
            <a:extLst>
              <a:ext uri="{FF2B5EF4-FFF2-40B4-BE49-F238E27FC236}">
                <a16:creationId xmlns:a16="http://schemas.microsoft.com/office/drawing/2014/main" id="{6B743263-A0E0-B08F-8640-1A6F2A474017}"/>
              </a:ext>
            </a:extLst>
          </p:cNvPr>
          <p:cNvSpPr>
            <a:spLocks noGrp="1"/>
          </p:cNvSpPr>
          <p:nvPr>
            <p:ph type="body" sz="quarter" idx="46"/>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2" name="Text Placeholder 11">
            <a:extLst>
              <a:ext uri="{FF2B5EF4-FFF2-40B4-BE49-F238E27FC236}">
                <a16:creationId xmlns:a16="http://schemas.microsoft.com/office/drawing/2014/main" id="{FE828537-77ED-661B-164D-7972C8F2B3CF}"/>
              </a:ext>
            </a:extLst>
          </p:cNvPr>
          <p:cNvSpPr>
            <a:spLocks noGrp="1"/>
          </p:cNvSpPr>
          <p:nvPr>
            <p:ph type="body" sz="quarter" idx="70"/>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02" name="Text Placeholder 11">
            <a:extLst>
              <a:ext uri="{FF2B5EF4-FFF2-40B4-BE49-F238E27FC236}">
                <a16:creationId xmlns:a16="http://schemas.microsoft.com/office/drawing/2014/main" id="{B7B6A3B2-F891-96DB-EDD6-15440AF2E8CD}"/>
              </a:ext>
            </a:extLst>
          </p:cNvPr>
          <p:cNvSpPr>
            <a:spLocks noGrp="1"/>
          </p:cNvSpPr>
          <p:nvPr>
            <p:ph type="body" sz="quarter" idx="48"/>
          </p:nvPr>
        </p:nvSpPr>
        <p:spPr>
          <a:xfrm>
            <a:off x="3182890"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04" name="Step 1 Title">
            <a:extLst>
              <a:ext uri="{FF2B5EF4-FFF2-40B4-BE49-F238E27FC236}">
                <a16:creationId xmlns:a16="http://schemas.microsoft.com/office/drawing/2014/main" id="{0F93BF10-EBCF-85EF-D1B2-A7563451D76D}"/>
              </a:ext>
            </a:extLst>
          </p:cNvPr>
          <p:cNvSpPr>
            <a:spLocks noGrp="1"/>
          </p:cNvSpPr>
          <p:nvPr>
            <p:ph type="body" sz="quarter" idx="49"/>
          </p:nvPr>
        </p:nvSpPr>
        <p:spPr>
          <a:xfrm>
            <a:off x="3182890"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6"/>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05" name="Step 1 Top">
            <a:extLst>
              <a:ext uri="{FF2B5EF4-FFF2-40B4-BE49-F238E27FC236}">
                <a16:creationId xmlns:a16="http://schemas.microsoft.com/office/drawing/2014/main" id="{C1C2FA4E-D061-ECCE-C8BB-24C647D60102}"/>
              </a:ext>
            </a:extLst>
          </p:cNvPr>
          <p:cNvSpPr>
            <a:spLocks noGrp="1"/>
          </p:cNvSpPr>
          <p:nvPr>
            <p:ph type="body" sz="quarter" idx="50"/>
          </p:nvPr>
        </p:nvSpPr>
        <p:spPr>
          <a:xfrm>
            <a:off x="3182890"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19" name="Step 1 Title">
            <a:extLst>
              <a:ext uri="{FF2B5EF4-FFF2-40B4-BE49-F238E27FC236}">
                <a16:creationId xmlns:a16="http://schemas.microsoft.com/office/drawing/2014/main" id="{9CB910C7-53F5-CD35-F7B3-ED8F5DD4F6A1}"/>
              </a:ext>
            </a:extLst>
          </p:cNvPr>
          <p:cNvSpPr>
            <a:spLocks noGrp="1"/>
          </p:cNvSpPr>
          <p:nvPr>
            <p:ph type="body" sz="quarter" idx="51"/>
          </p:nvPr>
        </p:nvSpPr>
        <p:spPr>
          <a:xfrm>
            <a:off x="6066682"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0" name="Step 1 Top">
            <a:extLst>
              <a:ext uri="{FF2B5EF4-FFF2-40B4-BE49-F238E27FC236}">
                <a16:creationId xmlns:a16="http://schemas.microsoft.com/office/drawing/2014/main" id="{E81FD2D6-1B95-AE76-667E-A7ADD3CD3A50}"/>
              </a:ext>
            </a:extLst>
          </p:cNvPr>
          <p:cNvSpPr>
            <a:spLocks noGrp="1"/>
          </p:cNvSpPr>
          <p:nvPr>
            <p:ph type="body" sz="quarter" idx="52"/>
          </p:nvPr>
        </p:nvSpPr>
        <p:spPr>
          <a:xfrm>
            <a:off x="6066682"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8" name="Text Placeholder 11">
            <a:extLst>
              <a:ext uri="{FF2B5EF4-FFF2-40B4-BE49-F238E27FC236}">
                <a16:creationId xmlns:a16="http://schemas.microsoft.com/office/drawing/2014/main" id="{19D255C6-A463-0E1B-EFD1-0675518123ED}"/>
              </a:ext>
            </a:extLst>
          </p:cNvPr>
          <p:cNvSpPr>
            <a:spLocks noGrp="1"/>
          </p:cNvSpPr>
          <p:nvPr>
            <p:ph type="body" sz="quarter" idx="66"/>
          </p:nvPr>
        </p:nvSpPr>
        <p:spPr>
          <a:xfrm>
            <a:off x="8950475"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122" name="Step 1 Title">
            <a:extLst>
              <a:ext uri="{FF2B5EF4-FFF2-40B4-BE49-F238E27FC236}">
                <a16:creationId xmlns:a16="http://schemas.microsoft.com/office/drawing/2014/main" id="{A1FCE115-20B6-1C4D-4833-053AE41AEBD7}"/>
              </a:ext>
            </a:extLst>
          </p:cNvPr>
          <p:cNvSpPr>
            <a:spLocks noGrp="1"/>
          </p:cNvSpPr>
          <p:nvPr>
            <p:ph type="body" sz="quarter" idx="54"/>
          </p:nvPr>
        </p:nvSpPr>
        <p:spPr>
          <a:xfrm>
            <a:off x="8950475" y="3725103"/>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3" name="Step 1 Top">
            <a:extLst>
              <a:ext uri="{FF2B5EF4-FFF2-40B4-BE49-F238E27FC236}">
                <a16:creationId xmlns:a16="http://schemas.microsoft.com/office/drawing/2014/main" id="{3D5F63B4-9275-D6B7-3A0E-699C0C868EA5}"/>
              </a:ext>
            </a:extLst>
          </p:cNvPr>
          <p:cNvSpPr>
            <a:spLocks noGrp="1"/>
          </p:cNvSpPr>
          <p:nvPr>
            <p:ph type="body" sz="quarter" idx="55"/>
          </p:nvPr>
        </p:nvSpPr>
        <p:spPr>
          <a:xfrm>
            <a:off x="8950475"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 name="Text Placeholder 11">
            <a:extLst>
              <a:ext uri="{FF2B5EF4-FFF2-40B4-BE49-F238E27FC236}">
                <a16:creationId xmlns:a16="http://schemas.microsoft.com/office/drawing/2014/main" id="{9AEFB6C2-AB19-3A46-843C-CF95D15344CB}"/>
              </a:ext>
            </a:extLst>
          </p:cNvPr>
          <p:cNvSpPr>
            <a:spLocks noGrp="1"/>
          </p:cNvSpPr>
          <p:nvPr>
            <p:ph type="body" sz="quarter" idx="67"/>
          </p:nvPr>
        </p:nvSpPr>
        <p:spPr>
          <a:xfrm>
            <a:off x="6066682" y="5334522"/>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buNone/>
              <a:defRPr sz="900">
                <a:latin typeface="+mj-lt"/>
              </a:defRPr>
            </a:lvl4pPr>
            <a:lvl5pPr>
              <a:defRPr/>
            </a:lvl5pPr>
          </a:lstStyle>
          <a:p>
            <a:pPr lvl="0"/>
            <a:r>
              <a:rPr lang="en-US"/>
              <a:t>Click to edit Master text styles</a:t>
            </a:r>
          </a:p>
          <a:p>
            <a:pPr lvl="3"/>
            <a:r>
              <a:rPr lang="en-US"/>
              <a:t>Level 2</a:t>
            </a:r>
          </a:p>
        </p:txBody>
      </p:sp>
      <p:sp>
        <p:nvSpPr>
          <p:cNvPr id="7" name="Footnote">
            <a:extLst>
              <a:ext uri="{FF2B5EF4-FFF2-40B4-BE49-F238E27FC236}">
                <a16:creationId xmlns:a16="http://schemas.microsoft.com/office/drawing/2014/main" id="{AC05EA29-0447-0506-FB1B-E11117B0DF2E}"/>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
        <p:nvSpPr>
          <p:cNvPr id="2" name="Text Placeholder 8">
            <a:extLst>
              <a:ext uri="{FF2B5EF4-FFF2-40B4-BE49-F238E27FC236}">
                <a16:creationId xmlns:a16="http://schemas.microsoft.com/office/drawing/2014/main" id="{A1FD8182-9192-3293-3C25-613D50894B80}"/>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3" name="Text Placeholder 8">
            <a:extLst>
              <a:ext uri="{FF2B5EF4-FFF2-40B4-BE49-F238E27FC236}">
                <a16:creationId xmlns:a16="http://schemas.microsoft.com/office/drawing/2014/main" id="{DD81CAF3-1B44-C8D0-3BB0-F3DD087633FA}"/>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Tree>
    <p:extLst>
      <p:ext uri="{BB962C8B-B14F-4D97-AF65-F5344CB8AC3E}">
        <p14:creationId xmlns:p14="http://schemas.microsoft.com/office/powerpoint/2010/main" val="18602741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0">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36">
          <p15:clr>
            <a:srgbClr val="A4A3A4"/>
          </p15:clr>
        </p15:guide>
        <p15:guide id="14" pos="3168">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_Scenario five steps">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C6C3234-D3F7-EB91-19FC-3FF3921A6EF7}"/>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E489450-2B99-F45D-B0AD-1BD8CA42038B}"/>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1" name="Scenario Level">
            <a:extLst>
              <a:ext uri="{FF2B5EF4-FFF2-40B4-BE49-F238E27FC236}">
                <a16:creationId xmlns:a16="http://schemas.microsoft.com/office/drawing/2014/main" id="{5C914349-B5B3-D703-EE31-78482DD3DAA9}"/>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73" name="Available with">
            <a:extLst>
              <a:ext uri="{FF2B5EF4-FFF2-40B4-BE49-F238E27FC236}">
                <a16:creationId xmlns:a16="http://schemas.microsoft.com/office/drawing/2014/main" id="{1E59605F-F04E-58C0-102B-28C6AFF01B7D}"/>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cxnSp>
        <p:nvCxnSpPr>
          <p:cNvPr id="76" name="Straight Connector 75">
            <a:extLst>
              <a:ext uri="{FF2B5EF4-FFF2-40B4-BE49-F238E27FC236}">
                <a16:creationId xmlns:a16="http://schemas.microsoft.com/office/drawing/2014/main" id="{384F79FD-8FB8-5727-A3FB-9193B8AF441D}"/>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8" name="Rectangle: Top Corners Rounded 73">
            <a:extLst>
              <a:ext uri="{FF2B5EF4-FFF2-40B4-BE49-F238E27FC236}">
                <a16:creationId xmlns:a16="http://schemas.microsoft.com/office/drawing/2014/main" id="{6FDEA399-18DB-E6DC-793E-5041B1E784CA}"/>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0" fmla="*/ 0 w 2612241"/>
              <a:gd name="connsiteY0" fmla="*/ 8666696 h 8666696"/>
              <a:gd name="connsiteX1" fmla="*/ 2382 w 2612241"/>
              <a:gd name="connsiteY1" fmla="*/ 7817633 h 8666696"/>
              <a:gd name="connsiteX2" fmla="*/ 0 w 2612241"/>
              <a:gd name="connsiteY2" fmla="*/ 163683 h 8666696"/>
              <a:gd name="connsiteX3" fmla="*/ 163683 w 2612241"/>
              <a:gd name="connsiteY3" fmla="*/ 0 h 8666696"/>
              <a:gd name="connsiteX4" fmla="*/ 2448558 w 2612241"/>
              <a:gd name="connsiteY4" fmla="*/ 0 h 8666696"/>
              <a:gd name="connsiteX5" fmla="*/ 2612241 w 2612241"/>
              <a:gd name="connsiteY5" fmla="*/ 163683 h 8666696"/>
              <a:gd name="connsiteX6" fmla="*/ 2612241 w 2612241"/>
              <a:gd name="connsiteY6" fmla="*/ 8666696 h 8666696"/>
              <a:gd name="connsiteX7" fmla="*/ 2612241 w 2612241"/>
              <a:gd name="connsiteY7" fmla="*/ 8666696 h 8666696"/>
              <a:gd name="connsiteX0" fmla="*/ 2382 w 2612241"/>
              <a:gd name="connsiteY0" fmla="*/ 7817633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2382" y="7817633"/>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79" name="Group 78">
            <a:extLst>
              <a:ext uri="{FF2B5EF4-FFF2-40B4-BE49-F238E27FC236}">
                <a16:creationId xmlns:a16="http://schemas.microsoft.com/office/drawing/2014/main" id="{ECD8F809-3EF5-43AD-9927-8D87766BB31B}"/>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80" name="Oval 79">
              <a:extLst>
                <a:ext uri="{FF2B5EF4-FFF2-40B4-BE49-F238E27FC236}">
                  <a16:creationId xmlns:a16="http://schemas.microsoft.com/office/drawing/2014/main" id="{BD95EE76-3BB3-5D96-1162-650D8265E79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1" name="Rectangle 89">
              <a:extLst>
                <a:ext uri="{FF2B5EF4-FFF2-40B4-BE49-F238E27FC236}">
                  <a16:creationId xmlns:a16="http://schemas.microsoft.com/office/drawing/2014/main" id="{C479534D-98FF-6F65-ECCB-79C6294552EA}"/>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2" name="Group 81">
            <a:extLst>
              <a:ext uri="{FF2B5EF4-FFF2-40B4-BE49-F238E27FC236}">
                <a16:creationId xmlns:a16="http://schemas.microsoft.com/office/drawing/2014/main" id="{4684A0D0-9EC4-FC0C-B023-76950C80DF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83" name="Oval 82">
              <a:extLst>
                <a:ext uri="{FF2B5EF4-FFF2-40B4-BE49-F238E27FC236}">
                  <a16:creationId xmlns:a16="http://schemas.microsoft.com/office/drawing/2014/main" id="{C82D2312-1888-7E4C-63E7-F0B9A0902E6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424AAE-0B41-949F-3E6D-9A5D7323D7DB}"/>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7" name="Group 86">
            <a:extLst>
              <a:ext uri="{FF2B5EF4-FFF2-40B4-BE49-F238E27FC236}">
                <a16:creationId xmlns:a16="http://schemas.microsoft.com/office/drawing/2014/main" id="{DA40472D-7D94-31D5-9B70-1F1437F60342}"/>
              </a:ext>
              <a:ext uri="{C183D7F6-B498-43B3-948B-1728B52AA6E4}">
                <adec:decorative xmlns:adec="http://schemas.microsoft.com/office/drawing/2017/decorative" val="1"/>
              </a:ext>
            </a:extLst>
          </p:cNvPr>
          <p:cNvGrpSpPr/>
          <p:nvPr userDrawn="1"/>
        </p:nvGrpSpPr>
        <p:grpSpPr>
          <a:xfrm rot="5400000">
            <a:off x="11648565" y="2541166"/>
            <a:ext cx="210652" cy="210652"/>
            <a:chOff x="5214995" y="-1168400"/>
            <a:chExt cx="431800" cy="431800"/>
          </a:xfrm>
        </p:grpSpPr>
        <p:sp>
          <p:nvSpPr>
            <p:cNvPr id="88" name="Oval 87">
              <a:extLst>
                <a:ext uri="{FF2B5EF4-FFF2-40B4-BE49-F238E27FC236}">
                  <a16:creationId xmlns:a16="http://schemas.microsoft.com/office/drawing/2014/main" id="{33E7D74F-AA6E-58D6-9B3A-285D63438743}"/>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9" name="Rectangle 89">
              <a:extLst>
                <a:ext uri="{FF2B5EF4-FFF2-40B4-BE49-F238E27FC236}">
                  <a16:creationId xmlns:a16="http://schemas.microsoft.com/office/drawing/2014/main" id="{D741BEDD-0302-D041-F924-FED2F26F753C}"/>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0" name="Group 89">
            <a:extLst>
              <a:ext uri="{FF2B5EF4-FFF2-40B4-BE49-F238E27FC236}">
                <a16:creationId xmlns:a16="http://schemas.microsoft.com/office/drawing/2014/main" id="{7ECE0A2C-9275-E8D8-37D4-26EF9382F090}"/>
              </a:ext>
              <a:ext uri="{C183D7F6-B498-43B3-948B-1728B52AA6E4}">
                <adec:decorative xmlns:adec="http://schemas.microsoft.com/office/drawing/2017/decorative" val="1"/>
              </a:ext>
            </a:extLst>
          </p:cNvPr>
          <p:cNvGrpSpPr/>
          <p:nvPr userDrawn="1"/>
        </p:nvGrpSpPr>
        <p:grpSpPr>
          <a:xfrm flipH="1">
            <a:off x="7247487" y="3859456"/>
            <a:ext cx="210652" cy="210652"/>
            <a:chOff x="5214995" y="-1168400"/>
            <a:chExt cx="431800" cy="431800"/>
          </a:xfrm>
        </p:grpSpPr>
        <p:sp>
          <p:nvSpPr>
            <p:cNvPr id="91" name="Oval 90">
              <a:extLst>
                <a:ext uri="{FF2B5EF4-FFF2-40B4-BE49-F238E27FC236}">
                  <a16:creationId xmlns:a16="http://schemas.microsoft.com/office/drawing/2014/main" id="{9D2B6D01-D3C4-D4AC-FA55-BCAA6D16B12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92" name="Rectangle 89">
              <a:extLst>
                <a:ext uri="{FF2B5EF4-FFF2-40B4-BE49-F238E27FC236}">
                  <a16:creationId xmlns:a16="http://schemas.microsoft.com/office/drawing/2014/main" id="{E69E9A3D-9D75-565F-769F-9D5EAF4DE661}"/>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37120404-23B9-B744-0816-1D0C351C9B66}"/>
              </a:ext>
            </a:extLst>
          </p:cNvPr>
          <p:cNvSpPr>
            <a:spLocks noGrp="1"/>
          </p:cNvSpPr>
          <p:nvPr>
            <p:ph type="title"/>
          </p:nvPr>
        </p:nvSpPr>
        <p:spPr>
          <a:xfrm>
            <a:off x="2492556" y="429376"/>
            <a:ext cx="4144817" cy="276999"/>
          </a:xfrm>
        </p:spPr>
        <p:txBody>
          <a:bodyPr/>
          <a:lstStyle>
            <a:lvl1pPr>
              <a:defRPr lang="en-IN" sz="1800" kern="1200" spc="-5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title style</a:t>
            </a:r>
            <a:endParaRPr lang="en-IN"/>
          </a:p>
        </p:txBody>
      </p:sp>
      <p:sp>
        <p:nvSpPr>
          <p:cNvPr id="5" name="Text Placeholder 70">
            <a:extLst>
              <a:ext uri="{FF2B5EF4-FFF2-40B4-BE49-F238E27FC236}">
                <a16:creationId xmlns:a16="http://schemas.microsoft.com/office/drawing/2014/main" id="{BECC6E1E-CB20-24F2-9CE6-B77C08524D07}"/>
              </a:ext>
            </a:extLst>
          </p:cNvPr>
          <p:cNvSpPr>
            <a:spLocks noGrp="1"/>
          </p:cNvSpPr>
          <p:nvPr>
            <p:ph type="body" sz="quarter" idx="33"/>
          </p:nvPr>
        </p:nvSpPr>
        <p:spPr>
          <a:xfrm>
            <a:off x="304796" y="413987"/>
            <a:ext cx="1941119" cy="307777"/>
          </a:xfrm>
        </p:spPr>
        <p:txBody>
          <a:bodyPr anchor="ctr"/>
          <a:lstStyle>
            <a:lvl1pPr marL="0" indent="0">
              <a:spcBef>
                <a:spcPts val="0"/>
              </a:spcBef>
              <a:buNone/>
              <a:defRPr sz="2000" spc="-50" baseline="0">
                <a:solidFill>
                  <a:schemeClr val="bg1"/>
                </a:solidFill>
                <a:latin typeface="+mj-lt"/>
              </a:defRPr>
            </a:lvl1pPr>
            <a:lvl2pPr marL="228600" indent="0">
              <a:buNone/>
              <a:defRPr/>
            </a:lvl2pPr>
          </a:lstStyle>
          <a:p>
            <a:pPr lvl="0"/>
            <a:r>
              <a:rPr lang="en-US"/>
              <a:t>Click to edit</a:t>
            </a:r>
          </a:p>
        </p:txBody>
      </p:sp>
      <p:sp>
        <p:nvSpPr>
          <p:cNvPr id="74" name="Licenses">
            <a:extLst>
              <a:ext uri="{FF2B5EF4-FFF2-40B4-BE49-F238E27FC236}">
                <a16:creationId xmlns:a16="http://schemas.microsoft.com/office/drawing/2014/main" id="{E442F0DF-3967-354D-A17D-A2229F6B3036}"/>
              </a:ext>
            </a:extLst>
          </p:cNvPr>
          <p:cNvSpPr>
            <a:spLocks noGrp="1"/>
          </p:cNvSpPr>
          <p:nvPr userDrawn="1">
            <p:ph type="body" sz="quarter" idx="44"/>
          </p:nvPr>
        </p:nvSpPr>
        <p:spPr>
          <a:xfrm>
            <a:off x="7149557" y="521100"/>
            <a:ext cx="2969488" cy="169277"/>
          </a:xfrm>
        </p:spPr>
        <p:txBody>
          <a:bodyPr/>
          <a:lstStyle>
            <a:lvl1pPr marL="0" indent="0" algn="r">
              <a:spcBef>
                <a:spcPts val="0"/>
              </a:spcBef>
              <a:buNone/>
              <a:defRPr sz="1100" b="1"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sp>
        <p:nvSpPr>
          <p:cNvPr id="72" name="Level">
            <a:extLst>
              <a:ext uri="{FF2B5EF4-FFF2-40B4-BE49-F238E27FC236}">
                <a16:creationId xmlns:a16="http://schemas.microsoft.com/office/drawing/2014/main" id="{0CD96223-5C6F-D226-0888-B8E8522B7793}"/>
              </a:ext>
            </a:extLst>
          </p:cNvPr>
          <p:cNvSpPr>
            <a:spLocks noGrp="1"/>
          </p:cNvSpPr>
          <p:nvPr userDrawn="1">
            <p:ph type="body" sz="quarter" idx="43"/>
          </p:nvPr>
        </p:nvSpPr>
        <p:spPr>
          <a:xfrm>
            <a:off x="10430351" y="521099"/>
            <a:ext cx="1456966" cy="175614"/>
          </a:xfrm>
        </p:spPr>
        <p:txBody>
          <a:bodyPr/>
          <a:lstStyle>
            <a:lvl1pPr marL="0" indent="0" algn="r">
              <a:spcBef>
                <a:spcPts val="0"/>
              </a:spcBef>
              <a:buNone/>
              <a:defRPr sz="1100" b="1"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a:t>
            </a:r>
          </a:p>
        </p:txBody>
      </p:sp>
      <p:sp>
        <p:nvSpPr>
          <p:cNvPr id="14" name="Step 5 Top">
            <a:extLst>
              <a:ext uri="{FF2B5EF4-FFF2-40B4-BE49-F238E27FC236}">
                <a16:creationId xmlns:a16="http://schemas.microsoft.com/office/drawing/2014/main" id="{5F6FC536-93D3-A645-6321-E19971F6F7AD}"/>
              </a:ext>
            </a:extLst>
          </p:cNvPr>
          <p:cNvSpPr>
            <a:spLocks noGrp="1"/>
          </p:cNvSpPr>
          <p:nvPr>
            <p:ph type="body" sz="quarter" idx="4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153" name="Text Placeholder 8">
            <a:extLst>
              <a:ext uri="{FF2B5EF4-FFF2-40B4-BE49-F238E27FC236}">
                <a16:creationId xmlns:a16="http://schemas.microsoft.com/office/drawing/2014/main" id="{20290FDF-B386-A402-3F54-8F38D89E3855}"/>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52" name="Text Placeholder 8">
            <a:extLst>
              <a:ext uri="{FF2B5EF4-FFF2-40B4-BE49-F238E27FC236}">
                <a16:creationId xmlns:a16="http://schemas.microsoft.com/office/drawing/2014/main" id="{CC259F50-FF88-8A52-A7A2-B916E54D0007}"/>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4" name="Step 1 Title">
            <a:extLst>
              <a:ext uri="{FF2B5EF4-FFF2-40B4-BE49-F238E27FC236}">
                <a16:creationId xmlns:a16="http://schemas.microsoft.com/office/drawing/2014/main" id="{AAECE90F-E2FD-C50D-2380-5A623E6E68CC}"/>
              </a:ext>
            </a:extLst>
          </p:cNvPr>
          <p:cNvSpPr>
            <a:spLocks noGrp="1"/>
          </p:cNvSpPr>
          <p:nvPr userDrawn="1">
            <p:ph type="body" sz="quarter" idx="47"/>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0" name="Step 1 Top">
            <a:extLst>
              <a:ext uri="{FF2B5EF4-FFF2-40B4-BE49-F238E27FC236}">
                <a16:creationId xmlns:a16="http://schemas.microsoft.com/office/drawing/2014/main" id="{A10522D6-287E-CAF9-7877-202543AC084D}"/>
              </a:ext>
            </a:extLst>
          </p:cNvPr>
          <p:cNvSpPr>
            <a:spLocks noGrp="1"/>
          </p:cNvSpPr>
          <p:nvPr userDrawn="1">
            <p:ph type="body" sz="quarter" idx="4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2" name="Text Placeholder 11">
            <a:extLst>
              <a:ext uri="{FF2B5EF4-FFF2-40B4-BE49-F238E27FC236}">
                <a16:creationId xmlns:a16="http://schemas.microsoft.com/office/drawing/2014/main" id="{899216D1-14EF-7DC6-A6A8-3649535AF5ED}"/>
              </a:ext>
            </a:extLst>
          </p:cNvPr>
          <p:cNvSpPr>
            <a:spLocks noGrp="1"/>
          </p:cNvSpPr>
          <p:nvPr>
            <p:ph type="body" sz="quarter" idx="46"/>
          </p:nvPr>
        </p:nvSpPr>
        <p:spPr>
          <a:xfrm>
            <a:off x="3182889"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14" name="Step 1 Title">
            <a:extLst>
              <a:ext uri="{FF2B5EF4-FFF2-40B4-BE49-F238E27FC236}">
                <a16:creationId xmlns:a16="http://schemas.microsoft.com/office/drawing/2014/main" id="{AFF8CAD5-73C9-15E8-C15B-5669E59EDF22}"/>
              </a:ext>
            </a:extLst>
          </p:cNvPr>
          <p:cNvSpPr>
            <a:spLocks noGrp="1"/>
          </p:cNvSpPr>
          <p:nvPr userDrawn="1">
            <p:ph type="body" sz="quarter" idx="49"/>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9" name="Step 1 Top">
            <a:extLst>
              <a:ext uri="{FF2B5EF4-FFF2-40B4-BE49-F238E27FC236}">
                <a16:creationId xmlns:a16="http://schemas.microsoft.com/office/drawing/2014/main" id="{CBBB447E-62C7-3EE8-58FD-A63BA4091DC2}"/>
              </a:ext>
            </a:extLst>
          </p:cNvPr>
          <p:cNvSpPr>
            <a:spLocks noGrp="1"/>
          </p:cNvSpPr>
          <p:nvPr userDrawn="1">
            <p:ph type="body" sz="quarter" idx="50"/>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3" name="Text Placeholder 11">
            <a:extLst>
              <a:ext uri="{FF2B5EF4-FFF2-40B4-BE49-F238E27FC236}">
                <a16:creationId xmlns:a16="http://schemas.microsoft.com/office/drawing/2014/main" id="{F6E7EFF7-AB37-8C10-0D72-C219A327442B}"/>
              </a:ext>
            </a:extLst>
          </p:cNvPr>
          <p:cNvSpPr>
            <a:spLocks noGrp="1"/>
          </p:cNvSpPr>
          <p:nvPr>
            <p:ph type="body" sz="quarter" idx="66"/>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27" name="Step 1 Title">
            <a:extLst>
              <a:ext uri="{FF2B5EF4-FFF2-40B4-BE49-F238E27FC236}">
                <a16:creationId xmlns:a16="http://schemas.microsoft.com/office/drawing/2014/main" id="{DC3628C0-ED08-9682-4738-5B06F7C21C56}"/>
              </a:ext>
            </a:extLst>
          </p:cNvPr>
          <p:cNvSpPr>
            <a:spLocks noGrp="1"/>
          </p:cNvSpPr>
          <p:nvPr userDrawn="1">
            <p:ph type="body" sz="quarter" idx="52"/>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8" name="Step 1 Top">
            <a:extLst>
              <a:ext uri="{FF2B5EF4-FFF2-40B4-BE49-F238E27FC236}">
                <a16:creationId xmlns:a16="http://schemas.microsoft.com/office/drawing/2014/main" id="{E91EBCF2-F3C6-3640-61AD-0C42AE3B6C92}"/>
              </a:ext>
            </a:extLst>
          </p:cNvPr>
          <p:cNvSpPr>
            <a:spLocks noGrp="1"/>
          </p:cNvSpPr>
          <p:nvPr userDrawn="1">
            <p:ph type="body" sz="quarter" idx="53"/>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4" name="Text Placeholder 11">
            <a:extLst>
              <a:ext uri="{FF2B5EF4-FFF2-40B4-BE49-F238E27FC236}">
                <a16:creationId xmlns:a16="http://schemas.microsoft.com/office/drawing/2014/main" id="{6820393F-A448-2E4C-089D-807F9DC2A07E}"/>
              </a:ext>
            </a:extLst>
          </p:cNvPr>
          <p:cNvSpPr>
            <a:spLocks noGrp="1"/>
          </p:cNvSpPr>
          <p:nvPr>
            <p:ph type="body" sz="quarter" idx="67"/>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38" name="Step 1 Title">
            <a:extLst>
              <a:ext uri="{FF2B5EF4-FFF2-40B4-BE49-F238E27FC236}">
                <a16:creationId xmlns:a16="http://schemas.microsoft.com/office/drawing/2014/main" id="{E7C3DF1D-9756-4E60-3B60-5FC1042D732B}"/>
              </a:ext>
            </a:extLst>
          </p:cNvPr>
          <p:cNvSpPr>
            <a:spLocks noGrp="1"/>
          </p:cNvSpPr>
          <p:nvPr userDrawn="1">
            <p:ph type="body" sz="quarter" idx="61"/>
          </p:nvPr>
        </p:nvSpPr>
        <p:spPr>
          <a:xfrm>
            <a:off x="7507483" y="3725103"/>
            <a:ext cx="3161734" cy="153888"/>
          </a:xfrm>
          <a:prstGeom prst="rect">
            <a:avLst/>
          </a:prstGeom>
          <a:noFill/>
          <a:effectLst/>
        </p:spPr>
        <p:txBody>
          <a:bodyPr wrap="square" lIns="0" tIns="0" rIns="0" bIns="0" anchor="ctr" anchorCtr="0">
            <a:spAutoFit/>
          </a:bodyPr>
          <a:lstStyle>
            <a:lvl1pPr marL="114300" indent="-114300" algn="l">
              <a:buSzPct val="100000"/>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39" name="Step 1 Top">
            <a:extLst>
              <a:ext uri="{FF2B5EF4-FFF2-40B4-BE49-F238E27FC236}">
                <a16:creationId xmlns:a16="http://schemas.microsoft.com/office/drawing/2014/main" id="{DD4D8F41-19D0-1C40-C8A6-6751BDCBB4E6}"/>
              </a:ext>
            </a:extLst>
          </p:cNvPr>
          <p:cNvSpPr>
            <a:spLocks noGrp="1"/>
          </p:cNvSpPr>
          <p:nvPr userDrawn="1">
            <p:ph type="body" sz="quarter" idx="62"/>
          </p:nvPr>
        </p:nvSpPr>
        <p:spPr>
          <a:xfrm>
            <a:off x="7507483" y="4050957"/>
            <a:ext cx="3161734"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7" name="Text Placeholder 11">
            <a:extLst>
              <a:ext uri="{FF2B5EF4-FFF2-40B4-BE49-F238E27FC236}">
                <a16:creationId xmlns:a16="http://schemas.microsoft.com/office/drawing/2014/main" id="{0510E80C-A092-E34D-569F-C7503B34CDEA}"/>
              </a:ext>
            </a:extLst>
          </p:cNvPr>
          <p:cNvSpPr>
            <a:spLocks noGrp="1"/>
          </p:cNvSpPr>
          <p:nvPr>
            <p:ph type="body" sz="quarter" idx="69"/>
          </p:nvPr>
        </p:nvSpPr>
        <p:spPr>
          <a:xfrm>
            <a:off x="7507483" y="5338502"/>
            <a:ext cx="3161734"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35" name="Step 1 Title">
            <a:extLst>
              <a:ext uri="{FF2B5EF4-FFF2-40B4-BE49-F238E27FC236}">
                <a16:creationId xmlns:a16="http://schemas.microsoft.com/office/drawing/2014/main" id="{F3576EDF-8C4D-5381-E991-4104EFE19D8D}"/>
              </a:ext>
            </a:extLst>
          </p:cNvPr>
          <p:cNvSpPr>
            <a:spLocks noGrp="1"/>
          </p:cNvSpPr>
          <p:nvPr userDrawn="1">
            <p:ph type="body" sz="quarter" idx="58"/>
          </p:nvPr>
        </p:nvSpPr>
        <p:spPr>
          <a:xfrm>
            <a:off x="4036409" y="3725103"/>
            <a:ext cx="3161734" cy="153888"/>
          </a:xfrm>
          <a:prstGeom prst="rect">
            <a:avLst/>
          </a:prstGeom>
          <a:noFill/>
          <a:effectLst/>
        </p:spPr>
        <p:txBody>
          <a:bodyPr wrap="square" lIns="0" tIns="0" rIns="0" bIns="0" anchor="ctr" anchorCtr="0">
            <a:spAutoFit/>
          </a:bodyPr>
          <a:lstStyle>
            <a:lvl1pPr marL="114300" indent="-114300" algn="l">
              <a:buSzPct val="100000"/>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36" name="Step 1 Top">
            <a:extLst>
              <a:ext uri="{FF2B5EF4-FFF2-40B4-BE49-F238E27FC236}">
                <a16:creationId xmlns:a16="http://schemas.microsoft.com/office/drawing/2014/main" id="{E979A6D5-04D7-EDA1-795C-CDE631F70816}"/>
              </a:ext>
            </a:extLst>
          </p:cNvPr>
          <p:cNvSpPr>
            <a:spLocks noGrp="1"/>
          </p:cNvSpPr>
          <p:nvPr userDrawn="1">
            <p:ph type="body" sz="quarter" idx="59"/>
          </p:nvPr>
        </p:nvSpPr>
        <p:spPr>
          <a:xfrm>
            <a:off x="4036409" y="4050957"/>
            <a:ext cx="3161734"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6" name="Text Placeholder 11">
            <a:extLst>
              <a:ext uri="{FF2B5EF4-FFF2-40B4-BE49-F238E27FC236}">
                <a16:creationId xmlns:a16="http://schemas.microsoft.com/office/drawing/2014/main" id="{DACE21C0-49A4-DA91-EDBF-71FBF06125C4}"/>
              </a:ext>
            </a:extLst>
          </p:cNvPr>
          <p:cNvSpPr>
            <a:spLocks noGrp="1"/>
          </p:cNvSpPr>
          <p:nvPr>
            <p:ph type="body" sz="quarter" idx="68"/>
          </p:nvPr>
        </p:nvSpPr>
        <p:spPr>
          <a:xfrm>
            <a:off x="4036409" y="5338502"/>
            <a:ext cx="3161734"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45" name="Footnote">
            <a:extLst>
              <a:ext uri="{FF2B5EF4-FFF2-40B4-BE49-F238E27FC236}">
                <a16:creationId xmlns:a16="http://schemas.microsoft.com/office/drawing/2014/main" id="{EFC765AC-7584-A8D3-1059-43D998733533}"/>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2792481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60">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697325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Scenario five step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4A1448-F8D7-EA0F-E466-136E038AA3F1}"/>
              </a:ext>
            </a:extLst>
          </p:cNvPr>
          <p:cNvCxnSpPr>
            <a:cxnSpLocks/>
          </p:cNvCxnSpPr>
          <p:nvPr userDrawn="1"/>
        </p:nvCxnSpPr>
        <p:spPr>
          <a:xfrm>
            <a:off x="3182889" y="1352539"/>
            <a:ext cx="8339848" cy="0"/>
          </a:xfrm>
          <a:prstGeom prst="line">
            <a:avLst/>
          </a:pr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C6C3234-D3F7-EB91-19FC-3FF3921A6EF7}"/>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DE489450-2B99-F45D-B0AD-1BD8CA42038B}"/>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1" name="Scenario Level">
            <a:extLst>
              <a:ext uri="{FF2B5EF4-FFF2-40B4-BE49-F238E27FC236}">
                <a16:creationId xmlns:a16="http://schemas.microsoft.com/office/drawing/2014/main" id="{5C914349-B5B3-D703-EE31-78482DD3DAA9}"/>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Scenario level:</a:t>
            </a:r>
          </a:p>
        </p:txBody>
      </p:sp>
      <p:sp>
        <p:nvSpPr>
          <p:cNvPr id="73" name="Available with">
            <a:extLst>
              <a:ext uri="{FF2B5EF4-FFF2-40B4-BE49-F238E27FC236}">
                <a16:creationId xmlns:a16="http://schemas.microsoft.com/office/drawing/2014/main" id="{1E59605F-F04E-58C0-102B-28C6AFF01B7D}"/>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Segoe UI Semibold" panose="020B0502040204020203" pitchFamily="34" charset="0"/>
              </a:rPr>
              <a:t>Available with:</a:t>
            </a:r>
          </a:p>
        </p:txBody>
      </p:sp>
      <p:cxnSp>
        <p:nvCxnSpPr>
          <p:cNvPr id="76" name="Straight Connector 75">
            <a:extLst>
              <a:ext uri="{FF2B5EF4-FFF2-40B4-BE49-F238E27FC236}">
                <a16:creationId xmlns:a16="http://schemas.microsoft.com/office/drawing/2014/main" id="{384F79FD-8FB8-5727-A3FB-9193B8AF441D}"/>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CD8F809-3EF5-43AD-9927-8D87766BB31B}"/>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80" name="Oval 79">
              <a:extLst>
                <a:ext uri="{FF2B5EF4-FFF2-40B4-BE49-F238E27FC236}">
                  <a16:creationId xmlns:a16="http://schemas.microsoft.com/office/drawing/2014/main" id="{BD95EE76-3BB3-5D96-1162-650D8265E79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1" name="Rectangle 89">
              <a:extLst>
                <a:ext uri="{FF2B5EF4-FFF2-40B4-BE49-F238E27FC236}">
                  <a16:creationId xmlns:a16="http://schemas.microsoft.com/office/drawing/2014/main" id="{C479534D-98FF-6F65-ECCB-79C6294552EA}"/>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82" name="Group 81">
            <a:extLst>
              <a:ext uri="{FF2B5EF4-FFF2-40B4-BE49-F238E27FC236}">
                <a16:creationId xmlns:a16="http://schemas.microsoft.com/office/drawing/2014/main" id="{4684A0D0-9EC4-FC0C-B023-76950C80DF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83" name="Oval 82">
              <a:extLst>
                <a:ext uri="{FF2B5EF4-FFF2-40B4-BE49-F238E27FC236}">
                  <a16:creationId xmlns:a16="http://schemas.microsoft.com/office/drawing/2014/main" id="{C82D2312-1888-7E4C-63E7-F0B9A0902E6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424AAE-0B41-949F-3E6D-9A5D7323D7DB}"/>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37120404-23B9-B744-0816-1D0C351C9B66}"/>
              </a:ext>
            </a:extLst>
          </p:cNvPr>
          <p:cNvSpPr>
            <a:spLocks noGrp="1"/>
          </p:cNvSpPr>
          <p:nvPr>
            <p:ph type="title"/>
          </p:nvPr>
        </p:nvSpPr>
        <p:spPr>
          <a:xfrm>
            <a:off x="2492556" y="429376"/>
            <a:ext cx="4144817" cy="276999"/>
          </a:xfrm>
        </p:spPr>
        <p:txBody>
          <a:bodyPr/>
          <a:lstStyle>
            <a:lvl1pPr>
              <a:defRPr lang="en-IN" sz="1800" kern="1200" spc="-50" baseline="0" dirty="0">
                <a:solidFill>
                  <a:schemeClr val="tx1"/>
                </a:solidFill>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title style</a:t>
            </a:r>
            <a:endParaRPr lang="en-IN"/>
          </a:p>
        </p:txBody>
      </p:sp>
      <p:sp>
        <p:nvSpPr>
          <p:cNvPr id="5" name="Text Placeholder 70">
            <a:extLst>
              <a:ext uri="{FF2B5EF4-FFF2-40B4-BE49-F238E27FC236}">
                <a16:creationId xmlns:a16="http://schemas.microsoft.com/office/drawing/2014/main" id="{BECC6E1E-CB20-24F2-9CE6-B77C08524D07}"/>
              </a:ext>
            </a:extLst>
          </p:cNvPr>
          <p:cNvSpPr>
            <a:spLocks noGrp="1"/>
          </p:cNvSpPr>
          <p:nvPr>
            <p:ph type="body" sz="quarter" idx="33"/>
          </p:nvPr>
        </p:nvSpPr>
        <p:spPr>
          <a:xfrm>
            <a:off x="304796" y="413987"/>
            <a:ext cx="1941119" cy="307777"/>
          </a:xfrm>
        </p:spPr>
        <p:txBody>
          <a:bodyPr anchor="ctr"/>
          <a:lstStyle>
            <a:lvl1pPr marL="0" indent="0">
              <a:spcBef>
                <a:spcPts val="0"/>
              </a:spcBef>
              <a:buNone/>
              <a:defRPr sz="2000" spc="-50" baseline="0">
                <a:solidFill>
                  <a:schemeClr val="bg1"/>
                </a:solidFill>
                <a:latin typeface="+mj-lt"/>
              </a:defRPr>
            </a:lvl1pPr>
            <a:lvl2pPr marL="228600" indent="0">
              <a:buNone/>
              <a:defRPr/>
            </a:lvl2pPr>
          </a:lstStyle>
          <a:p>
            <a:pPr lvl="0"/>
            <a:r>
              <a:rPr lang="en-US"/>
              <a:t>Click to edit</a:t>
            </a:r>
          </a:p>
        </p:txBody>
      </p:sp>
      <p:sp>
        <p:nvSpPr>
          <p:cNvPr id="74" name="Licenses">
            <a:extLst>
              <a:ext uri="{FF2B5EF4-FFF2-40B4-BE49-F238E27FC236}">
                <a16:creationId xmlns:a16="http://schemas.microsoft.com/office/drawing/2014/main" id="{E442F0DF-3967-354D-A17D-A2229F6B3036}"/>
              </a:ext>
            </a:extLst>
          </p:cNvPr>
          <p:cNvSpPr>
            <a:spLocks noGrp="1"/>
          </p:cNvSpPr>
          <p:nvPr userDrawn="1">
            <p:ph type="body" sz="quarter" idx="44"/>
          </p:nvPr>
        </p:nvSpPr>
        <p:spPr>
          <a:xfrm>
            <a:off x="7149557" y="521100"/>
            <a:ext cx="2969488" cy="169277"/>
          </a:xfrm>
        </p:spPr>
        <p:txBody>
          <a:bodyPr/>
          <a:lstStyle>
            <a:lvl1pPr marL="0" indent="0" algn="r">
              <a:spcBef>
                <a:spcPts val="0"/>
              </a:spcBef>
              <a:buNone/>
              <a:defRPr sz="1100" b="1"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sp>
        <p:nvSpPr>
          <p:cNvPr id="72" name="Level">
            <a:extLst>
              <a:ext uri="{FF2B5EF4-FFF2-40B4-BE49-F238E27FC236}">
                <a16:creationId xmlns:a16="http://schemas.microsoft.com/office/drawing/2014/main" id="{0CD96223-5C6F-D226-0888-B8E8522B7793}"/>
              </a:ext>
            </a:extLst>
          </p:cNvPr>
          <p:cNvSpPr>
            <a:spLocks noGrp="1"/>
          </p:cNvSpPr>
          <p:nvPr userDrawn="1">
            <p:ph type="body" sz="quarter" idx="43"/>
          </p:nvPr>
        </p:nvSpPr>
        <p:spPr>
          <a:xfrm>
            <a:off x="10430351" y="521099"/>
            <a:ext cx="1456966" cy="175614"/>
          </a:xfrm>
        </p:spPr>
        <p:txBody>
          <a:bodyPr/>
          <a:lstStyle>
            <a:lvl1pPr marL="0" indent="0" algn="r">
              <a:spcBef>
                <a:spcPts val="0"/>
              </a:spcBef>
              <a:buNone/>
              <a:defRPr sz="1100" b="1"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a:t>
            </a:r>
          </a:p>
        </p:txBody>
      </p:sp>
      <p:sp>
        <p:nvSpPr>
          <p:cNvPr id="14" name="Step 5 Top">
            <a:extLst>
              <a:ext uri="{FF2B5EF4-FFF2-40B4-BE49-F238E27FC236}">
                <a16:creationId xmlns:a16="http://schemas.microsoft.com/office/drawing/2014/main" id="{5F6FC536-93D3-A645-6321-E19971F6F7AD}"/>
              </a:ext>
            </a:extLst>
          </p:cNvPr>
          <p:cNvSpPr>
            <a:spLocks noGrp="1"/>
          </p:cNvSpPr>
          <p:nvPr>
            <p:ph type="body" sz="quarter" idx="4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153" name="Text Placeholder 8">
            <a:extLst>
              <a:ext uri="{FF2B5EF4-FFF2-40B4-BE49-F238E27FC236}">
                <a16:creationId xmlns:a16="http://schemas.microsoft.com/office/drawing/2014/main" id="{20290FDF-B386-A402-3F54-8F38D89E3855}"/>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52" name="Text Placeholder 8">
            <a:extLst>
              <a:ext uri="{FF2B5EF4-FFF2-40B4-BE49-F238E27FC236}">
                <a16:creationId xmlns:a16="http://schemas.microsoft.com/office/drawing/2014/main" id="{CC259F50-FF88-8A52-A7A2-B916E54D0007}"/>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4" name="Step 1 Title">
            <a:extLst>
              <a:ext uri="{FF2B5EF4-FFF2-40B4-BE49-F238E27FC236}">
                <a16:creationId xmlns:a16="http://schemas.microsoft.com/office/drawing/2014/main" id="{AAECE90F-E2FD-C50D-2380-5A623E6E68CC}"/>
              </a:ext>
            </a:extLst>
          </p:cNvPr>
          <p:cNvSpPr>
            <a:spLocks noGrp="1"/>
          </p:cNvSpPr>
          <p:nvPr userDrawn="1">
            <p:ph type="body" sz="quarter" idx="47"/>
          </p:nvPr>
        </p:nvSpPr>
        <p:spPr>
          <a:xfrm>
            <a:off x="3182890"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0" name="Step 1 Top">
            <a:extLst>
              <a:ext uri="{FF2B5EF4-FFF2-40B4-BE49-F238E27FC236}">
                <a16:creationId xmlns:a16="http://schemas.microsoft.com/office/drawing/2014/main" id="{A10522D6-287E-CAF9-7877-202543AC084D}"/>
              </a:ext>
            </a:extLst>
          </p:cNvPr>
          <p:cNvSpPr>
            <a:spLocks noGrp="1"/>
          </p:cNvSpPr>
          <p:nvPr userDrawn="1">
            <p:ph type="body" sz="quarter" idx="4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2" name="Text Placeholder 11">
            <a:extLst>
              <a:ext uri="{FF2B5EF4-FFF2-40B4-BE49-F238E27FC236}">
                <a16:creationId xmlns:a16="http://schemas.microsoft.com/office/drawing/2014/main" id="{899216D1-14EF-7DC6-A6A8-3649535AF5ED}"/>
              </a:ext>
            </a:extLst>
          </p:cNvPr>
          <p:cNvSpPr>
            <a:spLocks noGrp="1"/>
          </p:cNvSpPr>
          <p:nvPr>
            <p:ph type="body" sz="quarter" idx="46"/>
          </p:nvPr>
        </p:nvSpPr>
        <p:spPr>
          <a:xfrm>
            <a:off x="3182889"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14" name="Step 1 Title">
            <a:extLst>
              <a:ext uri="{FF2B5EF4-FFF2-40B4-BE49-F238E27FC236}">
                <a16:creationId xmlns:a16="http://schemas.microsoft.com/office/drawing/2014/main" id="{AFF8CAD5-73C9-15E8-C15B-5669E59EDF22}"/>
              </a:ext>
            </a:extLst>
          </p:cNvPr>
          <p:cNvSpPr>
            <a:spLocks noGrp="1"/>
          </p:cNvSpPr>
          <p:nvPr userDrawn="1">
            <p:ph type="body" sz="quarter" idx="49"/>
          </p:nvPr>
        </p:nvSpPr>
        <p:spPr>
          <a:xfrm>
            <a:off x="6066682"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19" name="Step 1 Top">
            <a:extLst>
              <a:ext uri="{FF2B5EF4-FFF2-40B4-BE49-F238E27FC236}">
                <a16:creationId xmlns:a16="http://schemas.microsoft.com/office/drawing/2014/main" id="{CBBB447E-62C7-3EE8-58FD-A63BA4091DC2}"/>
              </a:ext>
            </a:extLst>
          </p:cNvPr>
          <p:cNvSpPr>
            <a:spLocks noGrp="1"/>
          </p:cNvSpPr>
          <p:nvPr userDrawn="1">
            <p:ph type="body" sz="quarter" idx="50"/>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3" name="Text Placeholder 11">
            <a:extLst>
              <a:ext uri="{FF2B5EF4-FFF2-40B4-BE49-F238E27FC236}">
                <a16:creationId xmlns:a16="http://schemas.microsoft.com/office/drawing/2014/main" id="{F6E7EFF7-AB37-8C10-0D72-C219A327442B}"/>
              </a:ext>
            </a:extLst>
          </p:cNvPr>
          <p:cNvSpPr>
            <a:spLocks noGrp="1"/>
          </p:cNvSpPr>
          <p:nvPr>
            <p:ph type="body" sz="quarter" idx="66"/>
          </p:nvPr>
        </p:nvSpPr>
        <p:spPr>
          <a:xfrm>
            <a:off x="6066682"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27" name="Step 1 Title">
            <a:extLst>
              <a:ext uri="{FF2B5EF4-FFF2-40B4-BE49-F238E27FC236}">
                <a16:creationId xmlns:a16="http://schemas.microsoft.com/office/drawing/2014/main" id="{DC3628C0-ED08-9682-4738-5B06F7C21C56}"/>
              </a:ext>
            </a:extLst>
          </p:cNvPr>
          <p:cNvSpPr>
            <a:spLocks noGrp="1"/>
          </p:cNvSpPr>
          <p:nvPr userDrawn="1">
            <p:ph type="body" sz="quarter" idx="52"/>
          </p:nvPr>
        </p:nvSpPr>
        <p:spPr>
          <a:xfrm>
            <a:off x="8950475" y="1112478"/>
            <a:ext cx="2572262" cy="153888"/>
          </a:xfrm>
          <a:prstGeom prst="rect">
            <a:avLst/>
          </a:prstGeom>
          <a:noFill/>
          <a:effectLst/>
        </p:spPr>
        <p:txBody>
          <a:bodyPr lIns="0" tIns="0" rIns="0" bIns="0" anchor="ctr" anchorCtr="0">
            <a:spAutoFit/>
          </a:bodyPr>
          <a:lstStyle>
            <a:lvl1pPr marL="114300" indent="-114300" algn="l">
              <a:buSzPct val="100000"/>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8" name="Step 1 Top">
            <a:extLst>
              <a:ext uri="{FF2B5EF4-FFF2-40B4-BE49-F238E27FC236}">
                <a16:creationId xmlns:a16="http://schemas.microsoft.com/office/drawing/2014/main" id="{E91EBCF2-F3C6-3640-61AD-0C42AE3B6C92}"/>
              </a:ext>
            </a:extLst>
          </p:cNvPr>
          <p:cNvSpPr>
            <a:spLocks noGrp="1"/>
          </p:cNvSpPr>
          <p:nvPr userDrawn="1">
            <p:ph type="body" sz="quarter" idx="53"/>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4" name="Text Placeholder 11">
            <a:extLst>
              <a:ext uri="{FF2B5EF4-FFF2-40B4-BE49-F238E27FC236}">
                <a16:creationId xmlns:a16="http://schemas.microsoft.com/office/drawing/2014/main" id="{6820393F-A448-2E4C-089D-807F9DC2A07E}"/>
              </a:ext>
            </a:extLst>
          </p:cNvPr>
          <p:cNvSpPr>
            <a:spLocks noGrp="1"/>
          </p:cNvSpPr>
          <p:nvPr>
            <p:ph type="body" sz="quarter" idx="67"/>
          </p:nvPr>
        </p:nvSpPr>
        <p:spPr>
          <a:xfrm>
            <a:off x="8950475" y="2725494"/>
            <a:ext cx="2572262" cy="712876"/>
          </a:xfrm>
          <a:prstGeom prst="roundRect">
            <a:avLst>
              <a:gd name="adj" fmla="val 9576"/>
            </a:avLst>
          </a:prstGeom>
          <a:solidFill>
            <a:schemeClr val="bg1">
              <a:lumMod val="95000"/>
              <a:alpha val="50000"/>
            </a:schemeClr>
          </a:solidFill>
        </p:spPr>
        <p:txBody>
          <a:bodyPr lIns="0" tIns="0" rIns="0" bIns="0" anchor="t">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4pPr marL="0" indent="0" algn="l">
              <a:buNone/>
              <a:defRPr sz="900">
                <a:latin typeface="+mj-lt"/>
              </a:defRPr>
            </a:lvl4pPr>
            <a:lvl5pPr>
              <a:defRPr/>
            </a:lvl5pPr>
          </a:lstStyle>
          <a:p>
            <a:pPr lvl="0"/>
            <a:r>
              <a:rPr lang="en-US"/>
              <a:t>Click to edit Master text styles</a:t>
            </a:r>
          </a:p>
          <a:p>
            <a:pPr lvl="3"/>
            <a:r>
              <a:rPr lang="en-US"/>
              <a:t>Level 2</a:t>
            </a:r>
          </a:p>
        </p:txBody>
      </p:sp>
      <p:sp>
        <p:nvSpPr>
          <p:cNvPr id="145" name="Footnote">
            <a:extLst>
              <a:ext uri="{FF2B5EF4-FFF2-40B4-BE49-F238E27FC236}">
                <a16:creationId xmlns:a16="http://schemas.microsoft.com/office/drawing/2014/main" id="{EFC765AC-7584-A8D3-1059-43D998733533}"/>
              </a:ext>
            </a:extLst>
          </p:cNvPr>
          <p:cNvSpPr txBox="1">
            <a:spLocks/>
          </p:cNvSpPr>
          <p:nvPr userDrawn="1"/>
        </p:nvSpPr>
        <p:spPr>
          <a:xfrm>
            <a:off x="320040" y="6309360"/>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1</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or the Microsoft 365 Copilot Chat mobile app and set toggle to “Web”.</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2</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Access M365 Copilot Chat at </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m365copilot.com</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 Microsoft 365 Copilot Chat mobile app, or the M365 Copilot Chat app in Teams, and set toggle to “Work”.</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rPr>
              <a:t>3</a:t>
            </a: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AI Agents allow Copilot to access your organization-specific apps. In the past this would have required an API call to get data from a system of record.</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15630871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8">
          <p15:clr>
            <a:srgbClr val="A4A3A4"/>
          </p15:clr>
        </p15:guide>
        <p15:guide id="11" pos="2150">
          <p15:clr>
            <a:srgbClr val="A4A3A4"/>
          </p15:clr>
        </p15:guide>
        <p15:guide id="12" pos="2561">
          <p15:clr>
            <a:srgbClr val="A4A3A4"/>
          </p15:clr>
        </p15:guide>
        <p15:guide id="13" pos="2760">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ay in the life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955436"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3" name="Level">
            <a:extLst>
              <a:ext uri="{FF2B5EF4-FFF2-40B4-BE49-F238E27FC236}">
                <a16:creationId xmlns:a16="http://schemas.microsoft.com/office/drawing/2014/main" id="{78D71A05-3479-3DEB-1227-2FC98983A80C}"/>
              </a:ext>
            </a:extLst>
          </p:cNvPr>
          <p:cNvSpPr>
            <a:spLocks noGrp="1"/>
          </p:cNvSpPr>
          <p:nvPr>
            <p:ph type="body" sz="quarter" idx="37" hasCustomPrompt="1"/>
          </p:nvPr>
        </p:nvSpPr>
        <p:spPr>
          <a:xfrm>
            <a:off x="10430234"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87165" y="351933"/>
            <a:ext cx="931764"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672"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License">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107"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Microsoft 365 Copilot</a:t>
            </a:r>
          </a:p>
        </p:txBody>
      </p:sp>
      <p:sp>
        <p:nvSpPr>
          <p:cNvPr id="119" name="Freeform: Shape 2">
            <a:extLst>
              <a:ext uri="{FF2B5EF4-FFF2-40B4-BE49-F238E27FC236}">
                <a16:creationId xmlns:a16="http://schemas.microsoft.com/office/drawing/2014/main" id="{DFCC0CE5-9BBF-33A2-43D3-995556541219}"/>
              </a:ext>
              <a:ext uri="{C183D7F6-B498-43B3-948B-1728B52AA6E4}">
                <adec:decorative xmlns:adec="http://schemas.microsoft.com/office/drawing/2017/decorative" val="1"/>
              </a:ext>
            </a:extLst>
          </p:cNvPr>
          <p:cNvSpPr/>
          <p:nvPr userDrawn="1"/>
        </p:nvSpPr>
        <p:spPr bwMode="auto">
          <a:xfrm>
            <a:off x="-1" y="1857513"/>
            <a:ext cx="10010265"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F3E1CBA9-BB11-EF2E-649E-27B49E82FE86}"/>
              </a:ext>
            </a:extLst>
          </p:cNvPr>
          <p:cNvGrpSpPr/>
          <p:nvPr userDrawn="1"/>
        </p:nvGrpSpPr>
        <p:grpSpPr>
          <a:xfrm>
            <a:off x="3476832" y="1793093"/>
            <a:ext cx="166152" cy="166152"/>
            <a:chOff x="5214995" y="-1168400"/>
            <a:chExt cx="431800" cy="431800"/>
          </a:xfrm>
        </p:grpSpPr>
        <p:sp>
          <p:nvSpPr>
            <p:cNvPr id="148" name="Oval 147">
              <a:extLst>
                <a:ext uri="{FF2B5EF4-FFF2-40B4-BE49-F238E27FC236}">
                  <a16:creationId xmlns:a16="http://schemas.microsoft.com/office/drawing/2014/main" id="{E54C8AC7-0DF2-A7B4-59BC-354BDE9A823D}"/>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9" name="Rectangle 89">
              <a:extLst>
                <a:ext uri="{FF2B5EF4-FFF2-40B4-BE49-F238E27FC236}">
                  <a16:creationId xmlns:a16="http://schemas.microsoft.com/office/drawing/2014/main" id="{F0376496-3125-ED18-7608-C142A0C35F3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0" name="Group 149">
            <a:extLst>
              <a:ext uri="{FF2B5EF4-FFF2-40B4-BE49-F238E27FC236}">
                <a16:creationId xmlns:a16="http://schemas.microsoft.com/office/drawing/2014/main" id="{3D3E10AB-B82F-F7E8-A33D-8AF61C784420}"/>
              </a:ext>
            </a:extLst>
          </p:cNvPr>
          <p:cNvGrpSpPr/>
          <p:nvPr userDrawn="1"/>
        </p:nvGrpSpPr>
        <p:grpSpPr>
          <a:xfrm>
            <a:off x="6669529" y="1793093"/>
            <a:ext cx="166152" cy="166152"/>
            <a:chOff x="5214995" y="-1168400"/>
            <a:chExt cx="431800" cy="431800"/>
          </a:xfrm>
        </p:grpSpPr>
        <p:sp>
          <p:nvSpPr>
            <p:cNvPr id="151" name="Oval 150">
              <a:extLst>
                <a:ext uri="{FF2B5EF4-FFF2-40B4-BE49-F238E27FC236}">
                  <a16:creationId xmlns:a16="http://schemas.microsoft.com/office/drawing/2014/main" id="{CC526CF7-4F8D-6DB9-E3E9-2381E7AFAF4A}"/>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2" name="Rectangle 89">
              <a:extLst>
                <a:ext uri="{FF2B5EF4-FFF2-40B4-BE49-F238E27FC236}">
                  <a16:creationId xmlns:a16="http://schemas.microsoft.com/office/drawing/2014/main" id="{63E3BD4D-8045-49DC-2041-46643AE5ED02}"/>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816F1C59-4D7D-3BDD-0560-654E11A9B15E}"/>
              </a:ext>
            </a:extLst>
          </p:cNvPr>
          <p:cNvGrpSpPr/>
          <p:nvPr userDrawn="1"/>
        </p:nvGrpSpPr>
        <p:grpSpPr>
          <a:xfrm flipH="1">
            <a:off x="3476832" y="4248344"/>
            <a:ext cx="166152" cy="166152"/>
            <a:chOff x="5214995" y="-1168400"/>
            <a:chExt cx="431800" cy="431800"/>
          </a:xfrm>
        </p:grpSpPr>
        <p:sp>
          <p:nvSpPr>
            <p:cNvPr id="154" name="Oval 153">
              <a:extLst>
                <a:ext uri="{FF2B5EF4-FFF2-40B4-BE49-F238E27FC236}">
                  <a16:creationId xmlns:a16="http://schemas.microsoft.com/office/drawing/2014/main" id="{A0C410FC-F149-F1FA-B620-BF7F0EDE7D6C}"/>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5" name="Rectangle 89">
              <a:extLst>
                <a:ext uri="{FF2B5EF4-FFF2-40B4-BE49-F238E27FC236}">
                  <a16:creationId xmlns:a16="http://schemas.microsoft.com/office/drawing/2014/main" id="{5B5C9B65-59ED-2529-1E53-C9ABE9CB79FD}"/>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56" name="Group 155">
            <a:extLst>
              <a:ext uri="{FF2B5EF4-FFF2-40B4-BE49-F238E27FC236}">
                <a16:creationId xmlns:a16="http://schemas.microsoft.com/office/drawing/2014/main" id="{28DAF83D-E0BD-BE8E-ECEC-5E5EDE3E6C74}"/>
              </a:ext>
            </a:extLst>
          </p:cNvPr>
          <p:cNvGrpSpPr/>
          <p:nvPr userDrawn="1"/>
        </p:nvGrpSpPr>
        <p:grpSpPr>
          <a:xfrm flipH="1">
            <a:off x="6669529" y="4248344"/>
            <a:ext cx="166152" cy="166152"/>
            <a:chOff x="5214995" y="-1168400"/>
            <a:chExt cx="431800" cy="431800"/>
          </a:xfrm>
        </p:grpSpPr>
        <p:sp>
          <p:nvSpPr>
            <p:cNvPr id="157" name="Oval 156">
              <a:extLst>
                <a:ext uri="{FF2B5EF4-FFF2-40B4-BE49-F238E27FC236}">
                  <a16:creationId xmlns:a16="http://schemas.microsoft.com/office/drawing/2014/main" id="{2CC39567-C008-3C38-03DA-28EE0BE7483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8" name="Rectangle 89">
              <a:extLst>
                <a:ext uri="{FF2B5EF4-FFF2-40B4-BE49-F238E27FC236}">
                  <a16:creationId xmlns:a16="http://schemas.microsoft.com/office/drawing/2014/main" id="{99B2574B-7594-72E2-E826-4D4DA471A11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77" name="Group 176">
            <a:extLst>
              <a:ext uri="{FF2B5EF4-FFF2-40B4-BE49-F238E27FC236}">
                <a16:creationId xmlns:a16="http://schemas.microsoft.com/office/drawing/2014/main" id="{E60DF7C5-E7F6-A90D-706C-6592ECDDB338}"/>
              </a:ext>
            </a:extLst>
          </p:cNvPr>
          <p:cNvGrpSpPr/>
          <p:nvPr userDrawn="1"/>
        </p:nvGrpSpPr>
        <p:grpSpPr>
          <a:xfrm rot="5400000">
            <a:off x="9928103" y="2233511"/>
            <a:ext cx="166152" cy="166152"/>
            <a:chOff x="5214995" y="-1168400"/>
            <a:chExt cx="431800" cy="431800"/>
          </a:xfrm>
        </p:grpSpPr>
        <p:sp>
          <p:nvSpPr>
            <p:cNvPr id="178" name="Oval 177">
              <a:extLst>
                <a:ext uri="{FF2B5EF4-FFF2-40B4-BE49-F238E27FC236}">
                  <a16:creationId xmlns:a16="http://schemas.microsoft.com/office/drawing/2014/main" id="{11A9EA57-349E-6453-094C-DB252913E583}"/>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9" name="Rectangle 89">
              <a:extLst>
                <a:ext uri="{FF2B5EF4-FFF2-40B4-BE49-F238E27FC236}">
                  <a16:creationId xmlns:a16="http://schemas.microsoft.com/office/drawing/2014/main" id="{217C0C60-8F15-8390-C6A7-0DB9E99CA653}"/>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80" name="Group 179">
            <a:extLst>
              <a:ext uri="{FF2B5EF4-FFF2-40B4-BE49-F238E27FC236}">
                <a16:creationId xmlns:a16="http://schemas.microsoft.com/office/drawing/2014/main" id="{3B572509-4831-8A48-B663-AE17D9FD8ED5}"/>
              </a:ext>
            </a:extLst>
          </p:cNvPr>
          <p:cNvGrpSpPr/>
          <p:nvPr userDrawn="1"/>
        </p:nvGrpSpPr>
        <p:grpSpPr>
          <a:xfrm rot="5400000">
            <a:off x="9928103" y="3954518"/>
            <a:ext cx="166152" cy="166152"/>
            <a:chOff x="5214995" y="-1168400"/>
            <a:chExt cx="431800" cy="431800"/>
          </a:xfrm>
        </p:grpSpPr>
        <p:sp>
          <p:nvSpPr>
            <p:cNvPr id="181" name="Oval 180">
              <a:extLst>
                <a:ext uri="{FF2B5EF4-FFF2-40B4-BE49-F238E27FC236}">
                  <a16:creationId xmlns:a16="http://schemas.microsoft.com/office/drawing/2014/main" id="{068A591D-A59C-D3D7-2C67-293B3727D0A2}"/>
                </a:ext>
              </a:extLst>
            </p:cNvPr>
            <p:cNvSpPr/>
            <p:nvPr/>
          </p:nvSpPr>
          <p:spPr bwMode="auto">
            <a:xfrm>
              <a:off x="5214995" y="-1168400"/>
              <a:ext cx="431800" cy="4318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82" name="Rectangle 89">
              <a:extLst>
                <a:ext uri="{FF2B5EF4-FFF2-40B4-BE49-F238E27FC236}">
                  <a16:creationId xmlns:a16="http://schemas.microsoft.com/office/drawing/2014/main" id="{8B0AF6B1-C3AC-C476-AE16-287C61A1D75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95" name="Step 1 TItle">
            <a:extLst>
              <a:ext uri="{FF2B5EF4-FFF2-40B4-BE49-F238E27FC236}">
                <a16:creationId xmlns:a16="http://schemas.microsoft.com/office/drawing/2014/main" id="{545F2FD2-44C5-DA9F-8E2B-13D6C03793D7}"/>
              </a:ext>
            </a:extLst>
          </p:cNvPr>
          <p:cNvSpPr>
            <a:spLocks noGrp="1"/>
          </p:cNvSpPr>
          <p:nvPr>
            <p:ph type="body" sz="quarter" idx="11" hasCustomPrompt="1"/>
          </p:nvPr>
        </p:nvSpPr>
        <p:spPr>
          <a:xfrm>
            <a:off x="584200"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06" name="Step 1 Top">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128438"/>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09" name="Step 1 Bottom">
            <a:extLst>
              <a:ext uri="{FF2B5EF4-FFF2-40B4-BE49-F238E27FC236}">
                <a16:creationId xmlns:a16="http://schemas.microsoft.com/office/drawing/2014/main" id="{C966B391-3BF4-A5FB-4F8A-8B4B54689661}"/>
              </a:ext>
            </a:extLst>
          </p:cNvPr>
          <p:cNvSpPr>
            <a:spLocks noGrp="1"/>
          </p:cNvSpPr>
          <p:nvPr>
            <p:ph type="body" sz="quarter" idx="21"/>
          </p:nvPr>
        </p:nvSpPr>
        <p:spPr>
          <a:xfrm>
            <a:off x="584199"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3" name="Step 2 Title">
            <a:extLst>
              <a:ext uri="{FF2B5EF4-FFF2-40B4-BE49-F238E27FC236}">
                <a16:creationId xmlns:a16="http://schemas.microsoft.com/office/drawing/2014/main" id="{DF1E6E41-3DB3-84EB-984F-CCB9167D5657}"/>
              </a:ext>
            </a:extLst>
          </p:cNvPr>
          <p:cNvSpPr>
            <a:spLocks noGrp="1"/>
          </p:cNvSpPr>
          <p:nvPr>
            <p:ph type="body" sz="quarter" idx="22" hasCustomPrompt="1"/>
          </p:nvPr>
        </p:nvSpPr>
        <p:spPr>
          <a:xfrm>
            <a:off x="3776898"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4" name="Step 2 Top">
            <a:extLst>
              <a:ext uri="{FF2B5EF4-FFF2-40B4-BE49-F238E27FC236}">
                <a16:creationId xmlns:a16="http://schemas.microsoft.com/office/drawing/2014/main" id="{6E6ACE10-8248-C360-0E35-7598E8EC8281}"/>
              </a:ext>
            </a:extLst>
          </p:cNvPr>
          <p:cNvSpPr>
            <a:spLocks noGrp="1"/>
          </p:cNvSpPr>
          <p:nvPr>
            <p:ph type="body" sz="quarter" idx="23"/>
          </p:nvPr>
        </p:nvSpPr>
        <p:spPr>
          <a:xfrm>
            <a:off x="3776898" y="2128438"/>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85" name="Step 2 Bottom">
            <a:extLst>
              <a:ext uri="{FF2B5EF4-FFF2-40B4-BE49-F238E27FC236}">
                <a16:creationId xmlns:a16="http://schemas.microsoft.com/office/drawing/2014/main" id="{55D154DF-71A5-D9D3-0756-AA7208899CFD}"/>
              </a:ext>
            </a:extLst>
          </p:cNvPr>
          <p:cNvSpPr>
            <a:spLocks noGrp="1"/>
          </p:cNvSpPr>
          <p:nvPr>
            <p:ph type="body" sz="quarter" idx="24"/>
          </p:nvPr>
        </p:nvSpPr>
        <p:spPr>
          <a:xfrm>
            <a:off x="3776897"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6" name="Step 3 Title">
            <a:extLst>
              <a:ext uri="{FF2B5EF4-FFF2-40B4-BE49-F238E27FC236}">
                <a16:creationId xmlns:a16="http://schemas.microsoft.com/office/drawing/2014/main" id="{3BF3353A-2534-A54C-BD30-4DA6ABBA06BA}"/>
              </a:ext>
            </a:extLst>
          </p:cNvPr>
          <p:cNvSpPr>
            <a:spLocks noGrp="1"/>
          </p:cNvSpPr>
          <p:nvPr>
            <p:ph type="body" sz="quarter" idx="25" hasCustomPrompt="1"/>
          </p:nvPr>
        </p:nvSpPr>
        <p:spPr>
          <a:xfrm>
            <a:off x="6969595" y="169013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87" name="Step 3 Top">
            <a:extLst>
              <a:ext uri="{FF2B5EF4-FFF2-40B4-BE49-F238E27FC236}">
                <a16:creationId xmlns:a16="http://schemas.microsoft.com/office/drawing/2014/main" id="{F8FA69C0-B798-B0EF-B064-997FF774E8E9}"/>
              </a:ext>
            </a:extLst>
          </p:cNvPr>
          <p:cNvSpPr>
            <a:spLocks noGrp="1"/>
          </p:cNvSpPr>
          <p:nvPr>
            <p:ph type="body" sz="quarter" idx="26"/>
          </p:nvPr>
        </p:nvSpPr>
        <p:spPr>
          <a:xfrm>
            <a:off x="6969595" y="2128438"/>
            <a:ext cx="2808000" cy="626701"/>
          </a:xfrm>
        </p:spPr>
        <p:txBody>
          <a:bodyPr lIns="0" tIns="0" rIns="0" bIns="0">
            <a:normAutofit/>
          </a:bodyPr>
          <a:lstStyle>
            <a:lvl1pPr marL="0" indent="0">
              <a:lnSpc>
                <a:spcPct val="100000"/>
              </a:lnSpc>
              <a:spcBef>
                <a:spcPts val="0"/>
              </a:spcBef>
              <a:buNone/>
              <a:defRPr lang="en-US" sz="9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1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188" name="Step 3 Bottom">
            <a:extLst>
              <a:ext uri="{FF2B5EF4-FFF2-40B4-BE49-F238E27FC236}">
                <a16:creationId xmlns:a16="http://schemas.microsoft.com/office/drawing/2014/main" id="{FFA3E6BA-ECB6-F78C-CF22-7B05706020E3}"/>
              </a:ext>
            </a:extLst>
          </p:cNvPr>
          <p:cNvSpPr>
            <a:spLocks noGrp="1"/>
          </p:cNvSpPr>
          <p:nvPr>
            <p:ph type="body" sz="quarter" idx="27"/>
          </p:nvPr>
        </p:nvSpPr>
        <p:spPr>
          <a:xfrm>
            <a:off x="6969595" y="3304510"/>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5" name="Step 4 Title">
            <a:extLst>
              <a:ext uri="{FF2B5EF4-FFF2-40B4-BE49-F238E27FC236}">
                <a16:creationId xmlns:a16="http://schemas.microsoft.com/office/drawing/2014/main" id="{4411A19D-5600-3582-7891-BEECA6B3C921}"/>
              </a:ext>
            </a:extLst>
          </p:cNvPr>
          <p:cNvSpPr>
            <a:spLocks noGrp="1"/>
          </p:cNvSpPr>
          <p:nvPr>
            <p:ph type="body" sz="quarter" idx="34" hasCustomPrompt="1"/>
          </p:nvPr>
        </p:nvSpPr>
        <p:spPr>
          <a:xfrm>
            <a:off x="6969595"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6" name="Step 4 Top">
            <a:extLst>
              <a:ext uri="{FF2B5EF4-FFF2-40B4-BE49-F238E27FC236}">
                <a16:creationId xmlns:a16="http://schemas.microsoft.com/office/drawing/2014/main" id="{E6756EC6-5C62-CCBD-6970-540F4E463C66}"/>
              </a:ext>
            </a:extLst>
          </p:cNvPr>
          <p:cNvSpPr>
            <a:spLocks noGrp="1"/>
          </p:cNvSpPr>
          <p:nvPr>
            <p:ph type="body" sz="quarter" idx="35"/>
          </p:nvPr>
        </p:nvSpPr>
        <p:spPr>
          <a:xfrm>
            <a:off x="6969595"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7" name="Step 4 Bottom">
            <a:extLst>
              <a:ext uri="{FF2B5EF4-FFF2-40B4-BE49-F238E27FC236}">
                <a16:creationId xmlns:a16="http://schemas.microsoft.com/office/drawing/2014/main" id="{56520A8E-9E5D-0840-1CB1-35762F47BF5D}"/>
              </a:ext>
            </a:extLst>
          </p:cNvPr>
          <p:cNvSpPr>
            <a:spLocks noGrp="1"/>
          </p:cNvSpPr>
          <p:nvPr>
            <p:ph type="body" sz="quarter" idx="36"/>
          </p:nvPr>
        </p:nvSpPr>
        <p:spPr>
          <a:xfrm>
            <a:off x="6969595" y="5696772"/>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92" name="Step 5 Title">
            <a:extLst>
              <a:ext uri="{FF2B5EF4-FFF2-40B4-BE49-F238E27FC236}">
                <a16:creationId xmlns:a16="http://schemas.microsoft.com/office/drawing/2014/main" id="{D8F51403-DA8F-C60A-932D-8B8817FDA751}"/>
              </a:ext>
            </a:extLst>
          </p:cNvPr>
          <p:cNvSpPr>
            <a:spLocks noGrp="1"/>
          </p:cNvSpPr>
          <p:nvPr>
            <p:ph type="body" sz="quarter" idx="31" hasCustomPrompt="1"/>
          </p:nvPr>
        </p:nvSpPr>
        <p:spPr>
          <a:xfrm>
            <a:off x="3776898"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3" name="Step 5 Top">
            <a:extLst>
              <a:ext uri="{FF2B5EF4-FFF2-40B4-BE49-F238E27FC236}">
                <a16:creationId xmlns:a16="http://schemas.microsoft.com/office/drawing/2014/main" id="{1D287AE8-D07F-849B-E6F1-1AC629E8FB32}"/>
              </a:ext>
            </a:extLst>
          </p:cNvPr>
          <p:cNvSpPr>
            <a:spLocks noGrp="1"/>
          </p:cNvSpPr>
          <p:nvPr>
            <p:ph type="body" sz="quarter" idx="32"/>
          </p:nvPr>
        </p:nvSpPr>
        <p:spPr>
          <a:xfrm>
            <a:off x="3776898"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4" name="Step 5 Bottom">
            <a:extLst>
              <a:ext uri="{FF2B5EF4-FFF2-40B4-BE49-F238E27FC236}">
                <a16:creationId xmlns:a16="http://schemas.microsoft.com/office/drawing/2014/main" id="{D79AB424-C959-FD9F-0942-4B657234F221}"/>
              </a:ext>
            </a:extLst>
          </p:cNvPr>
          <p:cNvSpPr>
            <a:spLocks noGrp="1"/>
          </p:cNvSpPr>
          <p:nvPr>
            <p:ph type="body" sz="quarter" idx="33"/>
          </p:nvPr>
        </p:nvSpPr>
        <p:spPr>
          <a:xfrm>
            <a:off x="3776897" y="5681038"/>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89" name="Step 6 Title">
            <a:extLst>
              <a:ext uri="{FF2B5EF4-FFF2-40B4-BE49-F238E27FC236}">
                <a16:creationId xmlns:a16="http://schemas.microsoft.com/office/drawing/2014/main" id="{E07EBCA7-C1BD-E0AD-6403-14224CB1B5C6}"/>
              </a:ext>
            </a:extLst>
          </p:cNvPr>
          <p:cNvSpPr>
            <a:spLocks noGrp="1"/>
          </p:cNvSpPr>
          <p:nvPr>
            <p:ph type="body" sz="quarter" idx="28" hasCustomPrompt="1"/>
          </p:nvPr>
        </p:nvSpPr>
        <p:spPr>
          <a:xfrm>
            <a:off x="584200" y="415007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00:00am</a:t>
            </a:r>
          </a:p>
        </p:txBody>
      </p:sp>
      <p:sp>
        <p:nvSpPr>
          <p:cNvPr id="190" name="Step 6 Top">
            <a:extLst>
              <a:ext uri="{FF2B5EF4-FFF2-40B4-BE49-F238E27FC236}">
                <a16:creationId xmlns:a16="http://schemas.microsoft.com/office/drawing/2014/main" id="{880DDDC9-1973-AB6B-84B0-8402F7E57DD6}"/>
              </a:ext>
            </a:extLst>
          </p:cNvPr>
          <p:cNvSpPr>
            <a:spLocks noGrp="1"/>
          </p:cNvSpPr>
          <p:nvPr>
            <p:ph type="body" sz="quarter" idx="29"/>
          </p:nvPr>
        </p:nvSpPr>
        <p:spPr>
          <a:xfrm>
            <a:off x="584200" y="4584616"/>
            <a:ext cx="2808000" cy="626701"/>
          </a:xfrm>
        </p:spPr>
        <p:txBody>
          <a:bodyPr lIns="0" tIns="0" rIns="0" bIns="0">
            <a:normAutofit/>
          </a:bodyPr>
          <a:lstStyle>
            <a:lvl1pPr marL="0" indent="0">
              <a:lnSpc>
                <a:spcPct val="100000"/>
              </a:lnSpc>
              <a:spcBef>
                <a:spcPts val="0"/>
              </a:spcBef>
              <a:buNone/>
              <a:defRPr sz="900"/>
            </a:lvl1pPr>
          </a:lstStyle>
          <a:p>
            <a:pPr lvl="0"/>
            <a:r>
              <a:rPr lang="en-US"/>
              <a:t>Click to edit Master text styles</a:t>
            </a:r>
          </a:p>
        </p:txBody>
      </p:sp>
      <p:sp>
        <p:nvSpPr>
          <p:cNvPr id="191" name="Step 6 Bottom">
            <a:extLst>
              <a:ext uri="{FF2B5EF4-FFF2-40B4-BE49-F238E27FC236}">
                <a16:creationId xmlns:a16="http://schemas.microsoft.com/office/drawing/2014/main" id="{779BA1D8-105C-B66F-63AF-84DC7F622456}"/>
              </a:ext>
            </a:extLst>
          </p:cNvPr>
          <p:cNvSpPr>
            <a:spLocks noGrp="1"/>
          </p:cNvSpPr>
          <p:nvPr>
            <p:ph type="body" sz="quarter" idx="30"/>
          </p:nvPr>
        </p:nvSpPr>
        <p:spPr>
          <a:xfrm>
            <a:off x="584200" y="5681038"/>
            <a:ext cx="2808000" cy="626701"/>
          </a:xfrm>
          <a:prstGeom prst="roundRect">
            <a:avLst>
              <a:gd name="adj" fmla="val 10035"/>
            </a:avLst>
          </a:prstGeom>
          <a:solidFill>
            <a:srgbClr val="FFFFFF">
              <a:alpha val="70046"/>
            </a:srgbClr>
          </a:solidFill>
          <a:ln w="12700">
            <a:solidFill>
              <a:schemeClr val="bg1"/>
            </a:solidFill>
          </a:ln>
        </p:spPr>
        <p:txBody>
          <a:bodyPr lIns="0" tIns="0" rIns="0" bIns="0" anchor="t" anchorCtr="0">
            <a:normAutofit/>
          </a:bodyPr>
          <a:lstStyle>
            <a:lvl1pPr marL="0" indent="0">
              <a:lnSpc>
                <a:spcPct val="100000"/>
              </a:lnSpc>
              <a:buFont typeface="Arial" panose="020B0604020202020204" pitchFamily="34" charset="0"/>
              <a:buNone/>
              <a:defRPr sz="900"/>
            </a:lvl1pPr>
            <a:lvl2pPr marL="0" indent="0">
              <a:lnSpc>
                <a:spcPct val="100000"/>
              </a:lnSpc>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5" name="Footnote">
            <a:extLst>
              <a:ext uri="{FF2B5EF4-FFF2-40B4-BE49-F238E27FC236}">
                <a16:creationId xmlns:a16="http://schemas.microsoft.com/office/drawing/2014/main" id="{31EB8337-5CD4-C7D9-AFCA-89AFAC81CFF8}"/>
              </a:ext>
            </a:extLst>
          </p:cNvPr>
          <p:cNvSpPr txBox="1">
            <a:spLocks/>
          </p:cNvSpPr>
          <p:nvPr userDrawn="1"/>
        </p:nvSpPr>
        <p:spPr>
          <a:xfrm>
            <a:off x="653131" y="6406129"/>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noProof="0"/>
              <a:t>1</a:t>
            </a:r>
            <a:r>
              <a:rPr lang="en-US" noProof="0"/>
              <a:t>Access M365 Copilot Chat at </a:t>
            </a:r>
            <a:r>
              <a:rPr lang="en-US" noProof="0">
                <a:hlinkClick r:id="rId2"/>
              </a:rPr>
              <a:t>m365copilot.com </a:t>
            </a:r>
            <a:r>
              <a:rPr lang="en-US" noProof="0"/>
              <a:t>or the Microsoft 365 Copilot Chat mobile app and set toggle to “Web”.</a:t>
            </a:r>
          </a:p>
          <a:p>
            <a:r>
              <a:rPr lang="en-US" baseline="30000" noProof="0"/>
              <a:t>2</a:t>
            </a:r>
            <a:r>
              <a:rPr lang="en-US" noProof="0"/>
              <a:t>Access M365 Copilot Chat at </a:t>
            </a:r>
            <a:r>
              <a:rPr lang="en-US" noProof="0">
                <a:hlinkClick r:id="rId2"/>
              </a:rPr>
              <a:t>m365copilot.com</a:t>
            </a:r>
            <a:r>
              <a:rPr lang="en-US" noProof="0"/>
              <a:t>, the Microsoft 365 Copilot Chat mobile app, or the M365 Copilot Chat app in Teams, and set toggle to “Work”.</a:t>
            </a:r>
          </a:p>
          <a:p>
            <a:r>
              <a:rPr lang="en-US" baseline="30000" noProof="0"/>
              <a:t>3</a:t>
            </a:r>
            <a:r>
              <a:rPr lang="en-US" noProof="0"/>
              <a:t>AI Agents allow Copilot to access your organization-specific apps. In the past this would have required an API call to get data from a system of record.</a:t>
            </a:r>
          </a:p>
          <a:p>
            <a:r>
              <a:rPr kumimoji="0" lang="en-US" sz="7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Tree>
    <p:extLst>
      <p:ext uri="{BB962C8B-B14F-4D97-AF65-F5344CB8AC3E}">
        <p14:creationId xmlns:p14="http://schemas.microsoft.com/office/powerpoint/2010/main" val="743609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600850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158791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246814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2">
            <a:alphaModFix amt="25000"/>
          </a:blip>
          <a:srcRect l="10595" t="987" r="10595"/>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B85E206-3828-D7E3-1087-5921DB68E6FD}"/>
              </a:ext>
              <a:ext uri="{C183D7F6-B498-43B3-948B-1728B52AA6E4}">
                <adec:decorative xmlns:adec="http://schemas.microsoft.com/office/drawing/2017/decorative" val="1"/>
              </a:ext>
            </a:extLst>
          </p:cNvPr>
          <p:cNvSpPr/>
          <p:nvPr userDrawn="1"/>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2559290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3933839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90061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0657966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712719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12583633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921236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8725836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7054368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114919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5048954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D8D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5111391" cy="1329595"/>
          </a:xfrm>
          <a:noFill/>
        </p:spPr>
        <p:txBody>
          <a:bodyPr vert="horz" wrap="square" lIns="0" tIns="0" rIns="0" bIns="0" rtlCol="0" anchor="b" anchorCtr="0">
            <a:spAutoFit/>
          </a:bodyPr>
          <a:lstStyle>
            <a:lvl1pPr>
              <a:defRPr lang="en-US" sz="4800" b="1" i="0" dirty="0">
                <a:solidFill>
                  <a:schemeClr val="accent3"/>
                </a:solidFill>
                <a:latin typeface="Segoe Sans Display Semibold" pitchFamily="2" charset="0"/>
                <a:cs typeface="Segoe Sans Display Semibold" pitchFamily="2" charset="0"/>
              </a:defRPr>
            </a:lvl1pPr>
          </a:lstStyle>
          <a:p>
            <a:pPr lvl="0"/>
            <a:r>
              <a:rPr lang="en-US"/>
              <a:t>Event name or presentation title </a:t>
            </a:r>
          </a:p>
        </p:txBody>
      </p:sp>
    </p:spTree>
    <p:extLst>
      <p:ext uri="{BB962C8B-B14F-4D97-AF65-F5344CB8AC3E}">
        <p14:creationId xmlns:p14="http://schemas.microsoft.com/office/powerpoint/2010/main" val="298544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7733925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341035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74559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17215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97754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79177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970736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565836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3222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8987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65983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970176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58939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33277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90115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29470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25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36825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05745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2119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03177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0">
                <a:schemeClr val="accent4"/>
              </a:gs>
              <a:gs pos="100000">
                <a:schemeClr val="accent6"/>
              </a:gs>
              <a:gs pos="52000">
                <a:srgbClr val="8661C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2534140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989758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95771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146247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806758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324532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604790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7563326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9179075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8145414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12710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8D3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9F7F-AFD3-39D6-1DD5-2CC5B43627BA}"/>
              </a:ext>
            </a:extLst>
          </p:cNvPr>
          <p:cNvSpPr>
            <a:spLocks noGrp="1"/>
          </p:cNvSpPr>
          <p:nvPr>
            <p:ph type="title" hasCustomPrompt="1"/>
          </p:nvPr>
        </p:nvSpPr>
        <p:spPr>
          <a:xfrm>
            <a:off x="549274" y="3200400"/>
            <a:ext cx="11089218" cy="457200"/>
          </a:xfrm>
        </p:spPr>
        <p:txBody>
          <a:bodyPr/>
          <a:lstStyle/>
          <a:p>
            <a:r>
              <a:rPr lang="en-US"/>
              <a:t>Divider slide</a:t>
            </a:r>
          </a:p>
        </p:txBody>
      </p:sp>
    </p:spTree>
    <p:extLst>
      <p:ext uri="{BB962C8B-B14F-4D97-AF65-F5344CB8AC3E}">
        <p14:creationId xmlns:p14="http://schemas.microsoft.com/office/powerpoint/2010/main" val="1738696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6536337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968017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8221458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985742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397488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544059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106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185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1454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67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743340"/>
      </p:ext>
    </p:extLst>
  </p:cSld>
  <p:clrMapOvr>
    <a:masterClrMapping/>
  </p:clrMapOvr>
  <p:transition>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6275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685498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97984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0308201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310994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691875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38299339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424531751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70310156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053594"/>
            <a:ext cx="4482124" cy="215444"/>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y</a:t>
            </a:r>
          </a:p>
          <a:p>
            <a:pPr defTabSz="932290" eaLnBrk="0" hangingPunct="0"/>
            <a:r>
              <a:rPr lang="en-US" sz="700" err="1">
                <a:solidFill>
                  <a:schemeClr val="tx1"/>
                </a:solidFill>
                <a:cs typeface="Segoe Sans Display" pitchFamily="2" charset="0"/>
              </a:rPr>
              <a:t>poration</a:t>
            </a:r>
            <a:r>
              <a:rPr lang="en-US" sz="700">
                <a:solidFill>
                  <a:schemeClr val="tx1"/>
                </a:solidFill>
                <a:cs typeface="Segoe Sans Display" pitchFamily="2" charset="0"/>
              </a:rPr>
              <a:t>.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468547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b="1" i="0" spc="0">
                <a:latin typeface="Segoe Sans Display Semibold" pitchFamily="2" charset="0"/>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2327085624"/>
      </p:ext>
    </p:extLst>
  </p:cSld>
  <p:clrMapOvr>
    <a:masterClrMapping/>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6654129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1807-A01F-7A47-BFA2-2E7AC8AAB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94D91-35B0-C3B9-5DF9-0C3EB8787E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53BF-D0E2-A0AF-4CE4-D45FE589A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FA651-C015-5F00-30EE-824D2102F8CC}"/>
              </a:ext>
            </a:extLst>
          </p:cNvPr>
          <p:cNvSpPr>
            <a:spLocks noGrp="1"/>
          </p:cNvSpPr>
          <p:nvPr>
            <p:ph type="dt" sz="half" idx="10"/>
          </p:nvPr>
        </p:nvSpPr>
        <p:spPr/>
        <p:txBody>
          <a:bodyPr/>
          <a:lstStyle/>
          <a:p>
            <a:fld id="{3B6663D2-96AB-4D67-A758-A4133BC145A4}" type="datetimeFigureOut">
              <a:rPr lang="en-US" smtClean="0"/>
              <a:t>12/4/2025</a:t>
            </a:fld>
            <a:endParaRPr lang="en-US"/>
          </a:p>
        </p:txBody>
      </p:sp>
      <p:sp>
        <p:nvSpPr>
          <p:cNvPr id="6" name="Footer Placeholder 5">
            <a:extLst>
              <a:ext uri="{FF2B5EF4-FFF2-40B4-BE49-F238E27FC236}">
                <a16:creationId xmlns:a16="http://schemas.microsoft.com/office/drawing/2014/main" id="{EADABDC3-4792-08E9-FD25-4141050F8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E73E0-FD66-0C32-6575-A446B18FE660}"/>
              </a:ext>
            </a:extLst>
          </p:cNvPr>
          <p:cNvSpPr>
            <a:spLocks noGrp="1"/>
          </p:cNvSpPr>
          <p:nvPr>
            <p:ph type="sldNum" sz="quarter" idx="12"/>
          </p:nvPr>
        </p:nvSpPr>
        <p:spPr/>
        <p:txBody>
          <a:bodyPr/>
          <a:lstStyle/>
          <a:p>
            <a:fld id="{26BB5BD5-DE12-4756-912C-604E0D4DA645}" type="slidenum">
              <a:rPr lang="en-US" smtClean="0"/>
              <a:t>‹#›</a:t>
            </a:fld>
            <a:endParaRPr lang="en-US"/>
          </a:p>
        </p:txBody>
      </p:sp>
    </p:spTree>
    <p:extLst>
      <p:ext uri="{BB962C8B-B14F-4D97-AF65-F5344CB8AC3E}">
        <p14:creationId xmlns:p14="http://schemas.microsoft.com/office/powerpoint/2010/main" val="6710542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800" dirty="0">
                <a:solidFill>
                  <a:srgbClr val="463668"/>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096905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255255439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93912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55098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0760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0272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70457721"/>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4931036"/>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5.xml"/><Relationship Id="rId21" Type="http://schemas.openxmlformats.org/officeDocument/2006/relationships/slideLayout" Target="../slideLayouts/slideLayout40.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63" Type="http://schemas.openxmlformats.org/officeDocument/2006/relationships/slideLayout" Target="../slideLayouts/slideLayout82.xml"/><Relationship Id="rId68" Type="http://schemas.openxmlformats.org/officeDocument/2006/relationships/slideLayout" Target="../slideLayouts/slideLayout87.xml"/><Relationship Id="rId16" Type="http://schemas.openxmlformats.org/officeDocument/2006/relationships/slideLayout" Target="../slideLayouts/slideLayout3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66" Type="http://schemas.openxmlformats.org/officeDocument/2006/relationships/slideLayout" Target="../slideLayouts/slideLayout85.xml"/><Relationship Id="rId74" Type="http://schemas.openxmlformats.org/officeDocument/2006/relationships/tags" Target="../tags/tag1.xml"/><Relationship Id="rId5" Type="http://schemas.openxmlformats.org/officeDocument/2006/relationships/slideLayout" Target="../slideLayouts/slideLayout24.xml"/><Relationship Id="rId61" Type="http://schemas.openxmlformats.org/officeDocument/2006/relationships/slideLayout" Target="../slideLayouts/slideLayout80.xml"/><Relationship Id="rId19" Type="http://schemas.openxmlformats.org/officeDocument/2006/relationships/slideLayout" Target="../slideLayouts/slideLayout3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56" Type="http://schemas.openxmlformats.org/officeDocument/2006/relationships/slideLayout" Target="../slideLayouts/slideLayout75.xml"/><Relationship Id="rId64" Type="http://schemas.openxmlformats.org/officeDocument/2006/relationships/slideLayout" Target="../slideLayouts/slideLayout83.xml"/><Relationship Id="rId69" Type="http://schemas.openxmlformats.org/officeDocument/2006/relationships/slideLayout" Target="../slideLayouts/slideLayout88.xml"/><Relationship Id="rId77" Type="http://schemas.openxmlformats.org/officeDocument/2006/relationships/image" Target="../media/image1.png"/><Relationship Id="rId8" Type="http://schemas.openxmlformats.org/officeDocument/2006/relationships/slideLayout" Target="../slideLayouts/slideLayout27.xml"/><Relationship Id="rId51" Type="http://schemas.openxmlformats.org/officeDocument/2006/relationships/slideLayout" Target="../slideLayouts/slideLayout70.xml"/><Relationship Id="rId72" Type="http://schemas.openxmlformats.org/officeDocument/2006/relationships/slideLayout" Target="../slideLayouts/slideLayout91.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slideLayout" Target="../slideLayouts/slideLayout78.xml"/><Relationship Id="rId67" Type="http://schemas.openxmlformats.org/officeDocument/2006/relationships/slideLayout" Target="../slideLayouts/slideLayout86.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62" Type="http://schemas.openxmlformats.org/officeDocument/2006/relationships/slideLayout" Target="../slideLayouts/slideLayout81.xml"/><Relationship Id="rId70" Type="http://schemas.openxmlformats.org/officeDocument/2006/relationships/slideLayout" Target="../slideLayouts/slideLayout89.xml"/><Relationship Id="rId75" Type="http://schemas.openxmlformats.org/officeDocument/2006/relationships/oleObject" Target="../embeddings/oleObject1.bin"/><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60" Type="http://schemas.openxmlformats.org/officeDocument/2006/relationships/slideLayout" Target="../slideLayouts/slideLayout79.xml"/><Relationship Id="rId65" Type="http://schemas.openxmlformats.org/officeDocument/2006/relationships/slideLayout" Target="../slideLayouts/slideLayout84.xml"/><Relationship Id="rId73" Type="http://schemas.openxmlformats.org/officeDocument/2006/relationships/theme" Target="../theme/theme2.xml"/><Relationship Id="rId78" Type="http://schemas.openxmlformats.org/officeDocument/2006/relationships/image" Target="../media/image2.svg"/><Relationship Id="rId4" Type="http://schemas.openxmlformats.org/officeDocument/2006/relationships/slideLayout" Target="../slideLayouts/slideLayout23.xml"/><Relationship Id="rId9" Type="http://schemas.openxmlformats.org/officeDocument/2006/relationships/slideLayout" Target="../slideLayouts/slideLayout28.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9" Type="http://schemas.openxmlformats.org/officeDocument/2006/relationships/slideLayout" Target="../slideLayouts/slideLayout58.xml"/><Relationship Id="rId34" Type="http://schemas.openxmlformats.org/officeDocument/2006/relationships/slideLayout" Target="../slideLayouts/slideLayout53.xml"/><Relationship Id="rId50" Type="http://schemas.openxmlformats.org/officeDocument/2006/relationships/slideLayout" Target="../slideLayouts/slideLayout69.xml"/><Relationship Id="rId55" Type="http://schemas.openxmlformats.org/officeDocument/2006/relationships/slideLayout" Target="../slideLayouts/slideLayout74.xml"/><Relationship Id="rId76" Type="http://schemas.openxmlformats.org/officeDocument/2006/relationships/image" Target="../media/image14.emf"/><Relationship Id="rId7" Type="http://schemas.openxmlformats.org/officeDocument/2006/relationships/slideLayout" Target="../slideLayouts/slideLayout26.xml"/><Relationship Id="rId71" Type="http://schemas.openxmlformats.org/officeDocument/2006/relationships/slideLayout" Target="../slideLayouts/slideLayout90.xml"/><Relationship Id="rId2" Type="http://schemas.openxmlformats.org/officeDocument/2006/relationships/slideLayout" Target="../slideLayouts/slideLayout21.xml"/><Relationship Id="rId2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sv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3.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218.xml"/><Relationship Id="rId21" Type="http://schemas.openxmlformats.org/officeDocument/2006/relationships/slideLayout" Target="../slideLayouts/slideLayout122.xml"/><Relationship Id="rId42" Type="http://schemas.openxmlformats.org/officeDocument/2006/relationships/slideLayout" Target="../slideLayouts/slideLayout143.xml"/><Relationship Id="rId63" Type="http://schemas.openxmlformats.org/officeDocument/2006/relationships/slideLayout" Target="../slideLayouts/slideLayout164.xml"/><Relationship Id="rId84" Type="http://schemas.openxmlformats.org/officeDocument/2006/relationships/slideLayout" Target="../slideLayouts/slideLayout185.xml"/><Relationship Id="rId138" Type="http://schemas.openxmlformats.org/officeDocument/2006/relationships/slideLayout" Target="../slideLayouts/slideLayout239.xml"/><Relationship Id="rId107" Type="http://schemas.openxmlformats.org/officeDocument/2006/relationships/slideLayout" Target="../slideLayouts/slideLayout208.xml"/><Relationship Id="rId11" Type="http://schemas.openxmlformats.org/officeDocument/2006/relationships/slideLayout" Target="../slideLayouts/slideLayout112.xml"/><Relationship Id="rId32" Type="http://schemas.openxmlformats.org/officeDocument/2006/relationships/slideLayout" Target="../slideLayouts/slideLayout133.xml"/><Relationship Id="rId53" Type="http://schemas.openxmlformats.org/officeDocument/2006/relationships/slideLayout" Target="../slideLayouts/slideLayout154.xml"/><Relationship Id="rId74" Type="http://schemas.openxmlformats.org/officeDocument/2006/relationships/slideLayout" Target="../slideLayouts/slideLayout175.xml"/><Relationship Id="rId128" Type="http://schemas.openxmlformats.org/officeDocument/2006/relationships/slideLayout" Target="../slideLayouts/slideLayout229.xml"/><Relationship Id="rId149" Type="http://schemas.openxmlformats.org/officeDocument/2006/relationships/slideLayout" Target="../slideLayouts/slideLayout250.xml"/><Relationship Id="rId5" Type="http://schemas.openxmlformats.org/officeDocument/2006/relationships/slideLayout" Target="../slideLayouts/slideLayout106.xml"/><Relationship Id="rId95" Type="http://schemas.openxmlformats.org/officeDocument/2006/relationships/slideLayout" Target="../slideLayouts/slideLayout196.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64" Type="http://schemas.openxmlformats.org/officeDocument/2006/relationships/slideLayout" Target="../slideLayouts/slideLayout165.xml"/><Relationship Id="rId69" Type="http://schemas.openxmlformats.org/officeDocument/2006/relationships/slideLayout" Target="../slideLayouts/slideLayout170.xml"/><Relationship Id="rId113" Type="http://schemas.openxmlformats.org/officeDocument/2006/relationships/slideLayout" Target="../slideLayouts/slideLayout214.xml"/><Relationship Id="rId118" Type="http://schemas.openxmlformats.org/officeDocument/2006/relationships/slideLayout" Target="../slideLayouts/slideLayout219.xml"/><Relationship Id="rId134" Type="http://schemas.openxmlformats.org/officeDocument/2006/relationships/slideLayout" Target="../slideLayouts/slideLayout235.xml"/><Relationship Id="rId139" Type="http://schemas.openxmlformats.org/officeDocument/2006/relationships/slideLayout" Target="../slideLayouts/slideLayout240.xml"/><Relationship Id="rId80" Type="http://schemas.openxmlformats.org/officeDocument/2006/relationships/slideLayout" Target="../slideLayouts/slideLayout181.xml"/><Relationship Id="rId85" Type="http://schemas.openxmlformats.org/officeDocument/2006/relationships/slideLayout" Target="../slideLayouts/slideLayout186.xml"/><Relationship Id="rId150" Type="http://schemas.openxmlformats.org/officeDocument/2006/relationships/slideLayout" Target="../slideLayouts/slideLayout251.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59" Type="http://schemas.openxmlformats.org/officeDocument/2006/relationships/slideLayout" Target="../slideLayouts/slideLayout160.xml"/><Relationship Id="rId103" Type="http://schemas.openxmlformats.org/officeDocument/2006/relationships/slideLayout" Target="../slideLayouts/slideLayout204.xml"/><Relationship Id="rId108" Type="http://schemas.openxmlformats.org/officeDocument/2006/relationships/slideLayout" Target="../slideLayouts/slideLayout209.xml"/><Relationship Id="rId124" Type="http://schemas.openxmlformats.org/officeDocument/2006/relationships/slideLayout" Target="../slideLayouts/slideLayout225.xml"/><Relationship Id="rId129" Type="http://schemas.openxmlformats.org/officeDocument/2006/relationships/slideLayout" Target="../slideLayouts/slideLayout230.xml"/><Relationship Id="rId54" Type="http://schemas.openxmlformats.org/officeDocument/2006/relationships/slideLayout" Target="../slideLayouts/slideLayout155.xml"/><Relationship Id="rId70" Type="http://schemas.openxmlformats.org/officeDocument/2006/relationships/slideLayout" Target="../slideLayouts/slideLayout171.xml"/><Relationship Id="rId75" Type="http://schemas.openxmlformats.org/officeDocument/2006/relationships/slideLayout" Target="../slideLayouts/slideLayout176.xml"/><Relationship Id="rId91" Type="http://schemas.openxmlformats.org/officeDocument/2006/relationships/slideLayout" Target="../slideLayouts/slideLayout192.xml"/><Relationship Id="rId96" Type="http://schemas.openxmlformats.org/officeDocument/2006/relationships/slideLayout" Target="../slideLayouts/slideLayout197.xml"/><Relationship Id="rId140" Type="http://schemas.openxmlformats.org/officeDocument/2006/relationships/slideLayout" Target="../slideLayouts/slideLayout241.xml"/><Relationship Id="rId145" Type="http://schemas.openxmlformats.org/officeDocument/2006/relationships/slideLayout" Target="../slideLayouts/slideLayout246.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49" Type="http://schemas.openxmlformats.org/officeDocument/2006/relationships/slideLayout" Target="../slideLayouts/slideLayout150.xml"/><Relationship Id="rId114" Type="http://schemas.openxmlformats.org/officeDocument/2006/relationships/slideLayout" Target="../slideLayouts/slideLayout215.xml"/><Relationship Id="rId119" Type="http://schemas.openxmlformats.org/officeDocument/2006/relationships/slideLayout" Target="../slideLayouts/slideLayout220.xml"/><Relationship Id="rId44" Type="http://schemas.openxmlformats.org/officeDocument/2006/relationships/slideLayout" Target="../slideLayouts/slideLayout145.xml"/><Relationship Id="rId60" Type="http://schemas.openxmlformats.org/officeDocument/2006/relationships/slideLayout" Target="../slideLayouts/slideLayout161.xml"/><Relationship Id="rId65" Type="http://schemas.openxmlformats.org/officeDocument/2006/relationships/slideLayout" Target="../slideLayouts/slideLayout166.xml"/><Relationship Id="rId81" Type="http://schemas.openxmlformats.org/officeDocument/2006/relationships/slideLayout" Target="../slideLayouts/slideLayout182.xml"/><Relationship Id="rId86" Type="http://schemas.openxmlformats.org/officeDocument/2006/relationships/slideLayout" Target="../slideLayouts/slideLayout187.xml"/><Relationship Id="rId130" Type="http://schemas.openxmlformats.org/officeDocument/2006/relationships/slideLayout" Target="../slideLayouts/slideLayout231.xml"/><Relationship Id="rId135" Type="http://schemas.openxmlformats.org/officeDocument/2006/relationships/slideLayout" Target="../slideLayouts/slideLayout236.xml"/><Relationship Id="rId151" Type="http://schemas.openxmlformats.org/officeDocument/2006/relationships/theme" Target="../theme/theme4.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9" Type="http://schemas.openxmlformats.org/officeDocument/2006/relationships/slideLayout" Target="../slideLayouts/slideLayout140.xml"/><Relationship Id="rId109" Type="http://schemas.openxmlformats.org/officeDocument/2006/relationships/slideLayout" Target="../slideLayouts/slideLayout210.xml"/><Relationship Id="rId34" Type="http://schemas.openxmlformats.org/officeDocument/2006/relationships/slideLayout" Target="../slideLayouts/slideLayout135.xml"/><Relationship Id="rId50" Type="http://schemas.openxmlformats.org/officeDocument/2006/relationships/slideLayout" Target="../slideLayouts/slideLayout151.xml"/><Relationship Id="rId55" Type="http://schemas.openxmlformats.org/officeDocument/2006/relationships/slideLayout" Target="../slideLayouts/slideLayout156.xml"/><Relationship Id="rId76" Type="http://schemas.openxmlformats.org/officeDocument/2006/relationships/slideLayout" Target="../slideLayouts/slideLayout177.xml"/><Relationship Id="rId97" Type="http://schemas.openxmlformats.org/officeDocument/2006/relationships/slideLayout" Target="../slideLayouts/slideLayout198.xml"/><Relationship Id="rId104" Type="http://schemas.openxmlformats.org/officeDocument/2006/relationships/slideLayout" Target="../slideLayouts/slideLayout205.xml"/><Relationship Id="rId120" Type="http://schemas.openxmlformats.org/officeDocument/2006/relationships/slideLayout" Target="../slideLayouts/slideLayout221.xml"/><Relationship Id="rId125" Type="http://schemas.openxmlformats.org/officeDocument/2006/relationships/slideLayout" Target="../slideLayouts/slideLayout226.xml"/><Relationship Id="rId141" Type="http://schemas.openxmlformats.org/officeDocument/2006/relationships/slideLayout" Target="../slideLayouts/slideLayout242.xml"/><Relationship Id="rId146" Type="http://schemas.openxmlformats.org/officeDocument/2006/relationships/slideLayout" Target="../slideLayouts/slideLayout247.xml"/><Relationship Id="rId7" Type="http://schemas.openxmlformats.org/officeDocument/2006/relationships/slideLayout" Target="../slideLayouts/slideLayout108.xml"/><Relationship Id="rId71" Type="http://schemas.openxmlformats.org/officeDocument/2006/relationships/slideLayout" Target="../slideLayouts/slideLayout172.xml"/><Relationship Id="rId92" Type="http://schemas.openxmlformats.org/officeDocument/2006/relationships/slideLayout" Target="../slideLayouts/slideLayout193.xml"/><Relationship Id="rId2" Type="http://schemas.openxmlformats.org/officeDocument/2006/relationships/slideLayout" Target="../slideLayouts/slideLayout103.xml"/><Relationship Id="rId29" Type="http://schemas.openxmlformats.org/officeDocument/2006/relationships/slideLayout" Target="../slideLayouts/slideLayout130.xml"/><Relationship Id="rId24" Type="http://schemas.openxmlformats.org/officeDocument/2006/relationships/slideLayout" Target="../slideLayouts/slideLayout125.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66" Type="http://schemas.openxmlformats.org/officeDocument/2006/relationships/slideLayout" Target="../slideLayouts/slideLayout167.xml"/><Relationship Id="rId87" Type="http://schemas.openxmlformats.org/officeDocument/2006/relationships/slideLayout" Target="../slideLayouts/slideLayout188.xml"/><Relationship Id="rId110" Type="http://schemas.openxmlformats.org/officeDocument/2006/relationships/slideLayout" Target="../slideLayouts/slideLayout211.xml"/><Relationship Id="rId115" Type="http://schemas.openxmlformats.org/officeDocument/2006/relationships/slideLayout" Target="../slideLayouts/slideLayout216.xml"/><Relationship Id="rId131" Type="http://schemas.openxmlformats.org/officeDocument/2006/relationships/slideLayout" Target="../slideLayouts/slideLayout232.xml"/><Relationship Id="rId136" Type="http://schemas.openxmlformats.org/officeDocument/2006/relationships/slideLayout" Target="../slideLayouts/slideLayout237.xml"/><Relationship Id="rId61" Type="http://schemas.openxmlformats.org/officeDocument/2006/relationships/slideLayout" Target="../slideLayouts/slideLayout162.xml"/><Relationship Id="rId82" Type="http://schemas.openxmlformats.org/officeDocument/2006/relationships/slideLayout" Target="../slideLayouts/slideLayout183.xml"/><Relationship Id="rId152" Type="http://schemas.openxmlformats.org/officeDocument/2006/relationships/image" Target="../media/image1.png"/><Relationship Id="rId19" Type="http://schemas.openxmlformats.org/officeDocument/2006/relationships/slideLayout" Target="../slideLayouts/slideLayout120.xml"/><Relationship Id="rId14" Type="http://schemas.openxmlformats.org/officeDocument/2006/relationships/slideLayout" Target="../slideLayouts/slideLayout115.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56" Type="http://schemas.openxmlformats.org/officeDocument/2006/relationships/slideLayout" Target="../slideLayouts/slideLayout157.xml"/><Relationship Id="rId77" Type="http://schemas.openxmlformats.org/officeDocument/2006/relationships/slideLayout" Target="../slideLayouts/slideLayout178.xml"/><Relationship Id="rId100" Type="http://schemas.openxmlformats.org/officeDocument/2006/relationships/slideLayout" Target="../slideLayouts/slideLayout201.xml"/><Relationship Id="rId105" Type="http://schemas.openxmlformats.org/officeDocument/2006/relationships/slideLayout" Target="../slideLayouts/slideLayout206.xml"/><Relationship Id="rId126" Type="http://schemas.openxmlformats.org/officeDocument/2006/relationships/slideLayout" Target="../slideLayouts/slideLayout227.xml"/><Relationship Id="rId147" Type="http://schemas.openxmlformats.org/officeDocument/2006/relationships/slideLayout" Target="../slideLayouts/slideLayout248.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72" Type="http://schemas.openxmlformats.org/officeDocument/2006/relationships/slideLayout" Target="../slideLayouts/slideLayout173.xml"/><Relationship Id="rId93" Type="http://schemas.openxmlformats.org/officeDocument/2006/relationships/slideLayout" Target="../slideLayouts/slideLayout194.xml"/><Relationship Id="rId98" Type="http://schemas.openxmlformats.org/officeDocument/2006/relationships/slideLayout" Target="../slideLayouts/slideLayout199.xml"/><Relationship Id="rId121" Type="http://schemas.openxmlformats.org/officeDocument/2006/relationships/slideLayout" Target="../slideLayouts/slideLayout222.xml"/><Relationship Id="rId142" Type="http://schemas.openxmlformats.org/officeDocument/2006/relationships/slideLayout" Target="../slideLayouts/slideLayout243.xml"/><Relationship Id="rId3" Type="http://schemas.openxmlformats.org/officeDocument/2006/relationships/slideLayout" Target="../slideLayouts/slideLayout104.xml"/><Relationship Id="rId25" Type="http://schemas.openxmlformats.org/officeDocument/2006/relationships/slideLayout" Target="../slideLayouts/slideLayout126.xml"/><Relationship Id="rId46" Type="http://schemas.openxmlformats.org/officeDocument/2006/relationships/slideLayout" Target="../slideLayouts/slideLayout147.xml"/><Relationship Id="rId67" Type="http://schemas.openxmlformats.org/officeDocument/2006/relationships/slideLayout" Target="../slideLayouts/slideLayout168.xml"/><Relationship Id="rId116" Type="http://schemas.openxmlformats.org/officeDocument/2006/relationships/slideLayout" Target="../slideLayouts/slideLayout217.xml"/><Relationship Id="rId137" Type="http://schemas.openxmlformats.org/officeDocument/2006/relationships/slideLayout" Target="../slideLayouts/slideLayout238.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62" Type="http://schemas.openxmlformats.org/officeDocument/2006/relationships/slideLayout" Target="../slideLayouts/slideLayout163.xml"/><Relationship Id="rId83" Type="http://schemas.openxmlformats.org/officeDocument/2006/relationships/slideLayout" Target="../slideLayouts/slideLayout184.xml"/><Relationship Id="rId88" Type="http://schemas.openxmlformats.org/officeDocument/2006/relationships/slideLayout" Target="../slideLayouts/slideLayout189.xml"/><Relationship Id="rId111" Type="http://schemas.openxmlformats.org/officeDocument/2006/relationships/slideLayout" Target="../slideLayouts/slideLayout212.xml"/><Relationship Id="rId132" Type="http://schemas.openxmlformats.org/officeDocument/2006/relationships/slideLayout" Target="../slideLayouts/slideLayout233.xml"/><Relationship Id="rId153" Type="http://schemas.openxmlformats.org/officeDocument/2006/relationships/image" Target="../media/image2.svg"/><Relationship Id="rId15" Type="http://schemas.openxmlformats.org/officeDocument/2006/relationships/slideLayout" Target="../slideLayouts/slideLayout116.xml"/><Relationship Id="rId36" Type="http://schemas.openxmlformats.org/officeDocument/2006/relationships/slideLayout" Target="../slideLayouts/slideLayout137.xml"/><Relationship Id="rId57" Type="http://schemas.openxmlformats.org/officeDocument/2006/relationships/slideLayout" Target="../slideLayouts/slideLayout158.xml"/><Relationship Id="rId106" Type="http://schemas.openxmlformats.org/officeDocument/2006/relationships/slideLayout" Target="../slideLayouts/slideLayout207.xml"/><Relationship Id="rId127" Type="http://schemas.openxmlformats.org/officeDocument/2006/relationships/slideLayout" Target="../slideLayouts/slideLayout228.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52" Type="http://schemas.openxmlformats.org/officeDocument/2006/relationships/slideLayout" Target="../slideLayouts/slideLayout153.xml"/><Relationship Id="rId73" Type="http://schemas.openxmlformats.org/officeDocument/2006/relationships/slideLayout" Target="../slideLayouts/slideLayout174.xml"/><Relationship Id="rId78" Type="http://schemas.openxmlformats.org/officeDocument/2006/relationships/slideLayout" Target="../slideLayouts/slideLayout179.xml"/><Relationship Id="rId94" Type="http://schemas.openxmlformats.org/officeDocument/2006/relationships/slideLayout" Target="../slideLayouts/slideLayout195.xml"/><Relationship Id="rId99" Type="http://schemas.openxmlformats.org/officeDocument/2006/relationships/slideLayout" Target="../slideLayouts/slideLayout200.xml"/><Relationship Id="rId101" Type="http://schemas.openxmlformats.org/officeDocument/2006/relationships/slideLayout" Target="../slideLayouts/slideLayout202.xml"/><Relationship Id="rId122" Type="http://schemas.openxmlformats.org/officeDocument/2006/relationships/slideLayout" Target="../slideLayouts/slideLayout223.xml"/><Relationship Id="rId143" Type="http://schemas.openxmlformats.org/officeDocument/2006/relationships/slideLayout" Target="../slideLayouts/slideLayout244.xml"/><Relationship Id="rId148" Type="http://schemas.openxmlformats.org/officeDocument/2006/relationships/slideLayout" Target="../slideLayouts/slideLayout249.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26" Type="http://schemas.openxmlformats.org/officeDocument/2006/relationships/slideLayout" Target="../slideLayouts/slideLayout127.xml"/><Relationship Id="rId47" Type="http://schemas.openxmlformats.org/officeDocument/2006/relationships/slideLayout" Target="../slideLayouts/slideLayout148.xml"/><Relationship Id="rId68" Type="http://schemas.openxmlformats.org/officeDocument/2006/relationships/slideLayout" Target="../slideLayouts/slideLayout169.xml"/><Relationship Id="rId89" Type="http://schemas.openxmlformats.org/officeDocument/2006/relationships/slideLayout" Target="../slideLayouts/slideLayout190.xml"/><Relationship Id="rId112" Type="http://schemas.openxmlformats.org/officeDocument/2006/relationships/slideLayout" Target="../slideLayouts/slideLayout213.xml"/><Relationship Id="rId133" Type="http://schemas.openxmlformats.org/officeDocument/2006/relationships/slideLayout" Target="../slideLayouts/slideLayout234.xml"/><Relationship Id="rId16" Type="http://schemas.openxmlformats.org/officeDocument/2006/relationships/slideLayout" Target="../slideLayouts/slideLayout117.xml"/><Relationship Id="rId37" Type="http://schemas.openxmlformats.org/officeDocument/2006/relationships/slideLayout" Target="../slideLayouts/slideLayout138.xml"/><Relationship Id="rId58" Type="http://schemas.openxmlformats.org/officeDocument/2006/relationships/slideLayout" Target="../slideLayouts/slideLayout159.xml"/><Relationship Id="rId79" Type="http://schemas.openxmlformats.org/officeDocument/2006/relationships/slideLayout" Target="../slideLayouts/slideLayout180.xml"/><Relationship Id="rId102" Type="http://schemas.openxmlformats.org/officeDocument/2006/relationships/slideLayout" Target="../slideLayouts/slideLayout203.xml"/><Relationship Id="rId123" Type="http://schemas.openxmlformats.org/officeDocument/2006/relationships/slideLayout" Target="../slideLayouts/slideLayout224.xml"/><Relationship Id="rId144" Type="http://schemas.openxmlformats.org/officeDocument/2006/relationships/slideLayout" Target="../slideLayouts/slideLayout245.xml"/><Relationship Id="rId90" Type="http://schemas.openxmlformats.org/officeDocument/2006/relationships/slideLayout" Target="../slideLayouts/slideLayout1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2.sv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image" Target="../media/image1.png"/><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theme" Target="../theme/theme5.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a:defRPr/>
            </a:pPr>
            <a:r>
              <a:rPr lang="en-US">
                <a:solidFill>
                  <a:prstClr val="black">
                    <a:lumMod val="50000"/>
                    <a:lumOff val="50000"/>
                  </a:prstClr>
                </a:solidFill>
              </a:rPr>
              <a:t>Modern Work Enablement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5400000">
            <a:off x="10097704" y="2163762"/>
            <a:ext cx="5409405" cy="1081881"/>
          </a:xfrm>
          <a:prstGeom prst="rect">
            <a:avLst/>
          </a:prstGeom>
        </p:spPr>
      </p:pic>
      <p:sp>
        <p:nvSpPr>
          <p:cNvPr id="20" name="Rectangle 19">
            <a:extLst>
              <a:ext uri="{FF2B5EF4-FFF2-40B4-BE49-F238E27FC236}">
                <a16:creationId xmlns:a16="http://schemas.microsoft.com/office/drawing/2014/main" id="{390E478A-0CF1-92BB-6544-671F49FC183A}"/>
              </a:ext>
              <a:ext uri="{C183D7F6-B498-43B3-948B-1728B52AA6E4}">
                <adec:decorative xmlns:adec="http://schemas.microsoft.com/office/drawing/2017/decorative" val="1"/>
              </a:ext>
            </a:extLst>
          </p:cNvPr>
          <p:cNvSpPr/>
          <p:nvPr/>
        </p:nvSpPr>
        <p:spPr>
          <a:xfrm>
            <a:off x="0" y="6720840"/>
            <a:ext cx="12192000" cy="13716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185417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9" r:id="rId13"/>
    <p:sldLayoutId id="2147483690" r:id="rId14"/>
    <p:sldLayoutId id="2147483691" r:id="rId15"/>
    <p:sldLayoutId id="2147483692" r:id="rId16"/>
    <p:sldLayoutId id="2147483694" r:id="rId17"/>
    <p:sldLayoutId id="2147483695" r:id="rId18"/>
    <p:sldLayoutId id="2147483696" r:id="rId19"/>
  </p:sldLayoutIdLst>
  <p:hf hdr="0" dt="0"/>
  <p:txStyles>
    <p:title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Segoe Sans Display" pitchFamily="2" charset="0"/>
          <a:ea typeface="+mn-ea"/>
          <a:cs typeface="Segoe Sans Display" pitchFamily="2"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Segoe Sans Display" pitchFamily="2" charset="0"/>
          <a:ea typeface="+mn-ea"/>
          <a:cs typeface="Segoe Sans Display" pitchFamily="2" charset="0"/>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7">
          <p15:clr>
            <a:srgbClr val="F26B43"/>
          </p15:clr>
        </p15:guide>
        <p15:guide id="22" orient="horz" pos="1032">
          <p15:clr>
            <a:srgbClr val="F26B43"/>
          </p15:clr>
        </p15:guide>
        <p15:guide id="23" orient="horz" pos="4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74"/>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5" imgW="532" imgH="530" progId="TCLayout.ActiveDocument.1">
                  <p:embed/>
                </p:oleObj>
              </mc:Choice>
              <mc:Fallback>
                <p:oleObj name="think-cell Slide" r:id="rId75"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7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7">
            <a:extLst>
              <a:ext uri="{96DAC541-7B7A-43D3-8B79-37D633B846F1}">
                <asvg:svgBlip xmlns:asvg="http://schemas.microsoft.com/office/drawing/2016/SVG/main" r:embed="rId7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3700356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 id="2147483743" r:id="rId43"/>
    <p:sldLayoutId id="2147483744" r:id="rId44"/>
    <p:sldLayoutId id="2147483745" r:id="rId45"/>
    <p:sldLayoutId id="2147483746" r:id="rId46"/>
    <p:sldLayoutId id="2147483747" r:id="rId47"/>
    <p:sldLayoutId id="2147483748" r:id="rId48"/>
    <p:sldLayoutId id="2147483749" r:id="rId49"/>
    <p:sldLayoutId id="2147483750" r:id="rId50"/>
    <p:sldLayoutId id="2147483751" r:id="rId51"/>
    <p:sldLayoutId id="2147483752" r:id="rId52"/>
    <p:sldLayoutId id="2147483753" r:id="rId53"/>
    <p:sldLayoutId id="2147483754" r:id="rId54"/>
    <p:sldLayoutId id="2147483755" r:id="rId55"/>
    <p:sldLayoutId id="2147483756" r:id="rId56"/>
    <p:sldLayoutId id="2147483757" r:id="rId57"/>
    <p:sldLayoutId id="2147483758" r:id="rId58"/>
    <p:sldLayoutId id="2147483759" r:id="rId59"/>
    <p:sldLayoutId id="2147483760" r:id="rId60"/>
    <p:sldLayoutId id="2147483761" r:id="rId61"/>
    <p:sldLayoutId id="2147483762" r:id="rId62"/>
    <p:sldLayoutId id="2147483763" r:id="rId63"/>
    <p:sldLayoutId id="2147483764" r:id="rId64"/>
    <p:sldLayoutId id="2147483765" r:id="rId65"/>
    <p:sldLayoutId id="2147483766" r:id="rId66"/>
    <p:sldLayoutId id="2147483767" r:id="rId67"/>
    <p:sldLayoutId id="2147483768" r:id="rId68"/>
    <p:sldLayoutId id="2147483769" r:id="rId69"/>
    <p:sldLayoutId id="2147483770" r:id="rId70"/>
    <p:sldLayoutId id="2147483771" r:id="rId71"/>
    <p:sldLayoutId id="2147483772" r:id="rId72"/>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68996934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52">
            <a:extLst>
              <a:ext uri="{96DAC541-7B7A-43D3-8B79-37D633B846F1}">
                <asvg:svgBlip xmlns:asvg="http://schemas.microsoft.com/office/drawing/2016/SVG/main" r:embed="rId1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5782652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1" r:id="rId44"/>
    <p:sldLayoutId id="2147483832" r:id="rId45"/>
    <p:sldLayoutId id="2147483833" r:id="rId46"/>
    <p:sldLayoutId id="2147483834" r:id="rId47"/>
    <p:sldLayoutId id="2147483835" r:id="rId48"/>
    <p:sldLayoutId id="2147483836" r:id="rId49"/>
    <p:sldLayoutId id="2147483837" r:id="rId50"/>
    <p:sldLayoutId id="2147483838" r:id="rId51"/>
    <p:sldLayoutId id="2147483839" r:id="rId52"/>
    <p:sldLayoutId id="2147483840" r:id="rId53"/>
    <p:sldLayoutId id="2147483841" r:id="rId54"/>
    <p:sldLayoutId id="2147483842" r:id="rId55"/>
    <p:sldLayoutId id="2147483843" r:id="rId56"/>
    <p:sldLayoutId id="2147483844" r:id="rId57"/>
    <p:sldLayoutId id="2147483845" r:id="rId58"/>
    <p:sldLayoutId id="2147483846" r:id="rId59"/>
    <p:sldLayoutId id="2147483847" r:id="rId60"/>
    <p:sldLayoutId id="2147483848" r:id="rId61"/>
    <p:sldLayoutId id="2147483849" r:id="rId62"/>
    <p:sldLayoutId id="2147483850" r:id="rId63"/>
    <p:sldLayoutId id="2147483851" r:id="rId64"/>
    <p:sldLayoutId id="2147483852" r:id="rId65"/>
    <p:sldLayoutId id="2147483853" r:id="rId66"/>
    <p:sldLayoutId id="2147483854" r:id="rId67"/>
    <p:sldLayoutId id="2147483855" r:id="rId68"/>
    <p:sldLayoutId id="2147483856" r:id="rId69"/>
    <p:sldLayoutId id="2147483857" r:id="rId70"/>
    <p:sldLayoutId id="2147483858" r:id="rId71"/>
    <p:sldLayoutId id="2147483859" r:id="rId72"/>
    <p:sldLayoutId id="2147483860" r:id="rId73"/>
    <p:sldLayoutId id="2147483861" r:id="rId74"/>
    <p:sldLayoutId id="2147483862" r:id="rId75"/>
    <p:sldLayoutId id="2147483863" r:id="rId76"/>
    <p:sldLayoutId id="2147483864" r:id="rId77"/>
    <p:sldLayoutId id="2147483865" r:id="rId78"/>
    <p:sldLayoutId id="2147483866" r:id="rId79"/>
    <p:sldLayoutId id="2147483867" r:id="rId80"/>
    <p:sldLayoutId id="2147483868" r:id="rId81"/>
    <p:sldLayoutId id="2147483869" r:id="rId82"/>
    <p:sldLayoutId id="2147483870" r:id="rId83"/>
    <p:sldLayoutId id="2147483871" r:id="rId84"/>
    <p:sldLayoutId id="2147483872" r:id="rId85"/>
    <p:sldLayoutId id="2147483873" r:id="rId86"/>
    <p:sldLayoutId id="2147483874" r:id="rId87"/>
    <p:sldLayoutId id="2147483875" r:id="rId88"/>
    <p:sldLayoutId id="2147483876" r:id="rId89"/>
    <p:sldLayoutId id="2147483877" r:id="rId90"/>
    <p:sldLayoutId id="2147483878" r:id="rId91"/>
    <p:sldLayoutId id="2147483879" r:id="rId92"/>
    <p:sldLayoutId id="2147483880" r:id="rId93"/>
    <p:sldLayoutId id="2147483881" r:id="rId94"/>
    <p:sldLayoutId id="2147483882" r:id="rId95"/>
    <p:sldLayoutId id="2147483883" r:id="rId96"/>
    <p:sldLayoutId id="2147483884" r:id="rId97"/>
    <p:sldLayoutId id="2147483885" r:id="rId98"/>
    <p:sldLayoutId id="2147483886" r:id="rId99"/>
    <p:sldLayoutId id="2147483887" r:id="rId100"/>
    <p:sldLayoutId id="2147483888" r:id="rId101"/>
    <p:sldLayoutId id="2147483889" r:id="rId102"/>
    <p:sldLayoutId id="2147483890" r:id="rId103"/>
    <p:sldLayoutId id="2147483891" r:id="rId104"/>
    <p:sldLayoutId id="2147483892" r:id="rId105"/>
    <p:sldLayoutId id="2147483893" r:id="rId106"/>
    <p:sldLayoutId id="2147483894" r:id="rId107"/>
    <p:sldLayoutId id="2147483895" r:id="rId108"/>
    <p:sldLayoutId id="2147483896" r:id="rId109"/>
    <p:sldLayoutId id="2147483897" r:id="rId110"/>
    <p:sldLayoutId id="2147483898" r:id="rId111"/>
    <p:sldLayoutId id="2147483899" r:id="rId112"/>
    <p:sldLayoutId id="2147483900" r:id="rId113"/>
    <p:sldLayoutId id="2147483901" r:id="rId114"/>
    <p:sldLayoutId id="2147483902" r:id="rId115"/>
    <p:sldLayoutId id="2147483903" r:id="rId116"/>
    <p:sldLayoutId id="2147483904" r:id="rId117"/>
    <p:sldLayoutId id="2147483905" r:id="rId118"/>
    <p:sldLayoutId id="2147483906" r:id="rId119"/>
    <p:sldLayoutId id="2147483907" r:id="rId120"/>
    <p:sldLayoutId id="2147483908" r:id="rId121"/>
    <p:sldLayoutId id="2147483909" r:id="rId122"/>
    <p:sldLayoutId id="2147483910" r:id="rId123"/>
    <p:sldLayoutId id="2147483911" r:id="rId124"/>
    <p:sldLayoutId id="2147483912" r:id="rId125"/>
    <p:sldLayoutId id="2147483913" r:id="rId126"/>
    <p:sldLayoutId id="2147483914" r:id="rId127"/>
    <p:sldLayoutId id="2147483915" r:id="rId128"/>
    <p:sldLayoutId id="2147483916" r:id="rId129"/>
    <p:sldLayoutId id="2147483917" r:id="rId130"/>
    <p:sldLayoutId id="2147483918" r:id="rId131"/>
    <p:sldLayoutId id="2147483919" r:id="rId132"/>
    <p:sldLayoutId id="2147483920" r:id="rId133"/>
    <p:sldLayoutId id="2147483921" r:id="rId134"/>
    <p:sldLayoutId id="2147483922" r:id="rId135"/>
    <p:sldLayoutId id="2147483923" r:id="rId136"/>
    <p:sldLayoutId id="2147483924" r:id="rId137"/>
    <p:sldLayoutId id="2147483925" r:id="rId138"/>
    <p:sldLayoutId id="2147483926" r:id="rId139"/>
    <p:sldLayoutId id="2147483927" r:id="rId140"/>
    <p:sldLayoutId id="2147483928" r:id="rId141"/>
    <p:sldLayoutId id="2147483929" r:id="rId142"/>
    <p:sldLayoutId id="2147483930" r:id="rId143"/>
    <p:sldLayoutId id="2147483931" r:id="rId144"/>
    <p:sldLayoutId id="2147483932" r:id="rId145"/>
    <p:sldLayoutId id="2147483933" r:id="rId146"/>
    <p:sldLayoutId id="2147483934" r:id="rId147"/>
    <p:sldLayoutId id="2147483935" r:id="rId148"/>
    <p:sldLayoutId id="2147483936" r:id="rId149"/>
    <p:sldLayoutId id="2147483937" r:id="rId1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79748254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3" Type="http://schemas.openxmlformats.org/officeDocument/2006/relationships/hyperlink" Target="https://www.microsoft.com/en/customers/story/1703594261178267318-bayer-microsoft-copilot-germany" TargetMode="External"/><Relationship Id="rId7" Type="http://schemas.openxmlformats.org/officeDocument/2006/relationships/image" Target="../media/image129.svg"/><Relationship Id="rId12" Type="http://schemas.openxmlformats.org/officeDocument/2006/relationships/image" Target="../media/image133.png"/><Relationship Id="rId2" Type="http://schemas.openxmlformats.org/officeDocument/2006/relationships/notesSlide" Target="../notesSlides/notesSlide5.xml"/><Relationship Id="rId1" Type="http://schemas.openxmlformats.org/officeDocument/2006/relationships/slideLayout" Target="../slideLayouts/slideLayout258.xml"/><Relationship Id="rId6" Type="http://schemas.openxmlformats.org/officeDocument/2006/relationships/image" Target="../media/image128.png"/><Relationship Id="rId11" Type="http://schemas.openxmlformats.org/officeDocument/2006/relationships/image" Target="../media/image132.png"/><Relationship Id="rId5" Type="http://schemas.openxmlformats.org/officeDocument/2006/relationships/hyperlink" Target="https://support.microsoft.com/topic/get-started-with-researcher-in-microsoft-365-copilot-e63ab760-f3de-4c47-ae87-dad601b0e9c4" TargetMode="External"/><Relationship Id="rId10" Type="http://schemas.openxmlformats.org/officeDocument/2006/relationships/hyperlink" Target="https://support.microsoft.com/en-us/topic/overview-of-microsoft-365-chat-preview-5b00a52d-7296-48ee-b938-b95b7209f737" TargetMode="External"/><Relationship Id="rId4" Type="http://schemas.openxmlformats.org/officeDocument/2006/relationships/hyperlink" Target="https://copilot.cloud.microsoft/prompts/ac2bda0c-58a7-47e1-8f10-c9149f0a4e41?ocid=CopilotLab_Web_SS_CopyLink" TargetMode="External"/><Relationship Id="rId9" Type="http://schemas.openxmlformats.org/officeDocument/2006/relationships/image" Target="../media/image131.svg"/><Relationship Id="rId14" Type="http://schemas.openxmlformats.org/officeDocument/2006/relationships/image" Target="../media/image135.png"/></Relationships>
</file>

<file path=ppt/slides/_rels/slide1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38.png"/><Relationship Id="rId3" Type="http://schemas.openxmlformats.org/officeDocument/2006/relationships/hyperlink" Target="https://copilot.cloud.microsoft/prompts/17b3f43b-eaae-493c-a894-bd38694c7888" TargetMode="External"/><Relationship Id="rId7" Type="http://schemas.openxmlformats.org/officeDocument/2006/relationships/hyperlink" Target="https://copilot.cloud.microsoft/prompts/create-presentations-cda82238-15fd-4a05-adad-b7691d84fac3" TargetMode="External"/><Relationship Id="rId12" Type="http://schemas.openxmlformats.org/officeDocument/2006/relationships/hyperlink" Target="https://www.youtube.com/embed/TqVdC0GEJrs?si=Po0W_Fi9o-9ikfjn" TargetMode="External"/><Relationship Id="rId17" Type="http://schemas.openxmlformats.org/officeDocument/2006/relationships/image" Target="../media/image137.png"/><Relationship Id="rId2" Type="http://schemas.openxmlformats.org/officeDocument/2006/relationships/hyperlink" Target="https://support.microsoft.com/topic/get-started-with-researcher-in-microsoft-365-copilot-e63ab760-f3de-4c47-ae87-dad601b0e9c4" TargetMode="External"/><Relationship Id="rId16" Type="http://schemas.openxmlformats.org/officeDocument/2006/relationships/image" Target="../media/image136.png"/><Relationship Id="rId1" Type="http://schemas.openxmlformats.org/officeDocument/2006/relationships/slideLayout" Target="../slideLayouts/slideLayout258.xml"/><Relationship Id="rId6" Type="http://schemas.openxmlformats.org/officeDocument/2006/relationships/hyperlink" Target="https://copilot.cloud.microsoft/prompts/360a75d2-9679-43bd-a6b2-b1bba39ca2a2" TargetMode="External"/><Relationship Id="rId11" Type="http://schemas.openxmlformats.org/officeDocument/2006/relationships/image" Target="../media/image129.svg"/><Relationship Id="rId5" Type="http://schemas.openxmlformats.org/officeDocument/2006/relationships/hyperlink" Target="https://copilot.cloud.microsoft/prompts/41d98a11-8fe4-4457-9eb6-f4674d00ba08" TargetMode="External"/><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hyperlink" Target="https://copilot.cloud.microsoft/prompts/97ad49a6-6dcf-4471-873a-2e3074d49963" TargetMode="External"/><Relationship Id="rId9" Type="http://schemas.openxmlformats.org/officeDocument/2006/relationships/image" Target="../media/image131.svg"/><Relationship Id="rId14" Type="http://schemas.openxmlformats.org/officeDocument/2006/relationships/image" Target="../media/image134.png"/></Relationships>
</file>

<file path=ppt/slides/_rels/slide1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hyperlink" Target="https://support.microsoft.com/en-us/topic/overview-of-microsoft-365-chat-preview-5b00a52d-7296-48ee-b938-b95b7209f737" TargetMode="External"/><Relationship Id="rId7" Type="http://schemas.openxmlformats.org/officeDocument/2006/relationships/image" Target="../media/image128.png"/><Relationship Id="rId12" Type="http://schemas.openxmlformats.org/officeDocument/2006/relationships/image" Target="../media/image139.png"/><Relationship Id="rId2" Type="http://schemas.openxmlformats.org/officeDocument/2006/relationships/hyperlink" Target="https://support.microsoft.com/topic/get-started-with-researcher-in-microsoft-365-copilot-e63ab760-f3de-4c47-ae87-dad601b0e9c4" TargetMode="External"/><Relationship Id="rId1" Type="http://schemas.openxmlformats.org/officeDocument/2006/relationships/slideLayout" Target="../slideLayouts/slideLayout259.xml"/><Relationship Id="rId6" Type="http://schemas.openxmlformats.org/officeDocument/2006/relationships/image" Target="../media/image131.svg"/><Relationship Id="rId11" Type="http://schemas.openxmlformats.org/officeDocument/2006/relationships/image" Target="../media/image133.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image" Target="../media/image134.png"/></Relationships>
</file>

<file path=ppt/slides/_rels/slide1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1.svg"/><Relationship Id="rId3" Type="http://schemas.openxmlformats.org/officeDocument/2006/relationships/notesSlide" Target="../notesSlides/notesSlide6.xm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130.png"/><Relationship Id="rId2" Type="http://schemas.openxmlformats.org/officeDocument/2006/relationships/slideLayout" Target="../slideLayouts/slideLayout258.xml"/><Relationship Id="rId16" Type="http://schemas.openxmlformats.org/officeDocument/2006/relationships/image" Target="../media/image137.png"/><Relationship Id="rId1" Type="http://schemas.openxmlformats.org/officeDocument/2006/relationships/tags" Target="../tags/tag2.xml"/><Relationship Id="rId6" Type="http://schemas.openxmlformats.org/officeDocument/2006/relationships/hyperlink" Target="https://support.microsoft.com/topic/get-started-with-researcher-in-microsoft-365-copilot-e63ab760-f3de-4c47-ae87-dad601b0e9c4" TargetMode="External"/><Relationship Id="rId11" Type="http://schemas.openxmlformats.org/officeDocument/2006/relationships/image" Target="../media/image129.svg"/><Relationship Id="rId5" Type="http://schemas.openxmlformats.org/officeDocument/2006/relationships/image" Target="../media/image140.emf"/><Relationship Id="rId15" Type="http://schemas.openxmlformats.org/officeDocument/2006/relationships/image" Target="../media/image135.png"/><Relationship Id="rId10" Type="http://schemas.openxmlformats.org/officeDocument/2006/relationships/image" Target="../media/image128.png"/><Relationship Id="rId4" Type="http://schemas.openxmlformats.org/officeDocument/2006/relationships/oleObject" Target="../embeddings/oleObject2.bin"/><Relationship Id="rId9" Type="http://schemas.openxmlformats.org/officeDocument/2006/relationships/image" Target="../media/image141.png"/><Relationship Id="rId14" Type="http://schemas.openxmlformats.org/officeDocument/2006/relationships/image" Target="../media/image138.png"/></Relationships>
</file>

<file path=ppt/slides/_rels/slide15.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43.png"/><Relationship Id="rId3" Type="http://schemas.openxmlformats.org/officeDocument/2006/relationships/notesSlide" Target="../notesSlides/notesSlide7.xml"/><Relationship Id="rId7" Type="http://schemas.openxmlformats.org/officeDocument/2006/relationships/hyperlink" Target="https://support.microsoft.com/en-gb/topic/get-started-with-analyst-in-microsoft-365-copilot-ff505b9c-a06c-4be9-b855-69d89b1d25d2" TargetMode="External"/><Relationship Id="rId12" Type="http://schemas.openxmlformats.org/officeDocument/2006/relationships/image" Target="../media/image142.png"/><Relationship Id="rId2" Type="http://schemas.openxmlformats.org/officeDocument/2006/relationships/slideLayout" Target="../slideLayouts/slideLayout258.xml"/><Relationship Id="rId1" Type="http://schemas.openxmlformats.org/officeDocument/2006/relationships/tags" Target="../tags/tag3.xml"/><Relationship Id="rId6" Type="http://schemas.openxmlformats.org/officeDocument/2006/relationships/hyperlink" Target="https://support.microsoft.com/topic/get-started-with-researcher-in-microsoft-365-copilot-e63ab760-f3de-4c47-ae87-dad601b0e9c4" TargetMode="External"/><Relationship Id="rId11" Type="http://schemas.openxmlformats.org/officeDocument/2006/relationships/image" Target="../media/image131.svg"/><Relationship Id="rId5" Type="http://schemas.openxmlformats.org/officeDocument/2006/relationships/image" Target="../media/image140.emf"/><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oleObject" Target="../embeddings/oleObject2.bin"/><Relationship Id="rId9" Type="http://schemas.openxmlformats.org/officeDocument/2006/relationships/image" Target="../media/image129.svg"/><Relationship Id="rId14" Type="http://schemas.openxmlformats.org/officeDocument/2006/relationships/image" Target="../media/image141.png"/></Relationships>
</file>

<file path=ppt/slides/_rels/slide1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8.png"/><Relationship Id="rId7" Type="http://schemas.openxmlformats.org/officeDocument/2006/relationships/hyperlink" Target="https://support.microsoft.com/en-us/topic/overview-of-microsoft-365-chat-preview-5b00a52d-7296-48ee-b938-b95b7209f737" TargetMode="External"/><Relationship Id="rId2" Type="http://schemas.openxmlformats.org/officeDocument/2006/relationships/hyperlink" Target="https://support.microsoft.com/topic/get-started-with-researcher-in-microsoft-365-copilot-e63ab760-f3de-4c47-ae87-dad601b0e9c4" TargetMode="External"/><Relationship Id="rId1" Type="http://schemas.openxmlformats.org/officeDocument/2006/relationships/slideLayout" Target="../slideLayouts/slideLayout259.xml"/><Relationship Id="rId6" Type="http://schemas.openxmlformats.org/officeDocument/2006/relationships/image" Target="../media/image131.svg"/><Relationship Id="rId5" Type="http://schemas.openxmlformats.org/officeDocument/2006/relationships/image" Target="../media/image130.png"/><Relationship Id="rId10" Type="http://schemas.openxmlformats.org/officeDocument/2006/relationships/image" Target="../media/image134.png"/><Relationship Id="rId4" Type="http://schemas.openxmlformats.org/officeDocument/2006/relationships/image" Target="../media/image129.svg"/><Relationship Id="rId9" Type="http://schemas.openxmlformats.org/officeDocument/2006/relationships/image" Target="../media/image144.png"/></Relationships>
</file>

<file path=ppt/slides/_rels/slide1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8.png"/><Relationship Id="rId7" Type="http://schemas.openxmlformats.org/officeDocument/2006/relationships/image" Target="../media/image145.png"/><Relationship Id="rId2" Type="http://schemas.openxmlformats.org/officeDocument/2006/relationships/hyperlink" Target="https://support.microsoft.com/en-gb/topic/get-started-with-analyst-in-microsoft-365-copilot-ff505b9c-a06c-4be9-b855-69d89b1d25d2" TargetMode="External"/><Relationship Id="rId1" Type="http://schemas.openxmlformats.org/officeDocument/2006/relationships/slideLayout" Target="../slideLayouts/slideLayout259.xml"/><Relationship Id="rId6" Type="http://schemas.openxmlformats.org/officeDocument/2006/relationships/image" Target="../media/image131.svg"/><Relationship Id="rId11" Type="http://schemas.openxmlformats.org/officeDocument/2006/relationships/image" Target="../media/image143.png"/><Relationship Id="rId5" Type="http://schemas.openxmlformats.org/officeDocument/2006/relationships/image" Target="../media/image130.png"/><Relationship Id="rId10" Type="http://schemas.openxmlformats.org/officeDocument/2006/relationships/image" Target="../media/image134.png"/><Relationship Id="rId4" Type="http://schemas.openxmlformats.org/officeDocument/2006/relationships/image" Target="../media/image129.svg"/><Relationship Id="rId9" Type="http://schemas.openxmlformats.org/officeDocument/2006/relationships/image" Target="../media/image137.png"/></Relationships>
</file>

<file path=ppt/slides/_rels/slide18.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47.png"/><Relationship Id="rId3" Type="http://schemas.openxmlformats.org/officeDocument/2006/relationships/hyperlink" Target="https://support.microsoft.com/topic/get-started-with-researcher-in-microsoft-365-copilot-e63ab760-f3de-4c47-ae87-dad601b0e9c4" TargetMode="External"/><Relationship Id="rId7" Type="http://schemas.openxmlformats.org/officeDocument/2006/relationships/image" Target="../media/image130.png"/><Relationship Id="rId12" Type="http://schemas.openxmlformats.org/officeDocument/2006/relationships/image" Target="../media/image134.png"/><Relationship Id="rId2" Type="http://schemas.openxmlformats.org/officeDocument/2006/relationships/notesSlide" Target="../notesSlides/notesSlide8.xml"/><Relationship Id="rId1" Type="http://schemas.openxmlformats.org/officeDocument/2006/relationships/slideLayout" Target="../slideLayouts/slideLayout258.xml"/><Relationship Id="rId6" Type="http://schemas.openxmlformats.org/officeDocument/2006/relationships/image" Target="../media/image129.svg"/><Relationship Id="rId11" Type="http://schemas.openxmlformats.org/officeDocument/2006/relationships/image" Target="../media/image133.png"/><Relationship Id="rId5" Type="http://schemas.openxmlformats.org/officeDocument/2006/relationships/image" Target="../media/image128.png"/><Relationship Id="rId10" Type="http://schemas.openxmlformats.org/officeDocument/2006/relationships/image" Target="../media/image138.png"/><Relationship Id="rId4" Type="http://schemas.openxmlformats.org/officeDocument/2006/relationships/hyperlink" Target="https://support.microsoft.com/en-gb/topic/get-started-with-analyst-in-microsoft-365-copilot-ff505b9c-a06c-4be9-b855-69d89b1d25d2" TargetMode="External"/><Relationship Id="rId9" Type="http://schemas.openxmlformats.org/officeDocument/2006/relationships/image" Target="../media/image146.png"/></Relationships>
</file>

<file path=ppt/slides/_rels/slide1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0.png"/><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147.png"/><Relationship Id="rId2" Type="http://schemas.openxmlformats.org/officeDocument/2006/relationships/hyperlink" Target="https://support.microsoft.com/topic/get-started-with-researcher-in-microsoft-365-copilot-e63ab760-f3de-4c47-ae87-dad601b0e9c4" TargetMode="External"/><Relationship Id="rId1" Type="http://schemas.openxmlformats.org/officeDocument/2006/relationships/slideLayout" Target="../slideLayouts/slideLayout259.xml"/><Relationship Id="rId6" Type="http://schemas.openxmlformats.org/officeDocument/2006/relationships/image" Target="../media/image129.svg"/><Relationship Id="rId11" Type="http://schemas.openxmlformats.org/officeDocument/2006/relationships/image" Target="../media/image138.png"/><Relationship Id="rId5" Type="http://schemas.openxmlformats.org/officeDocument/2006/relationships/image" Target="../media/image128.png"/><Relationship Id="rId10" Type="http://schemas.openxmlformats.org/officeDocument/2006/relationships/image" Target="../media/image134.png"/><Relationship Id="rId4" Type="http://schemas.openxmlformats.org/officeDocument/2006/relationships/image" Target="../media/image131.svg"/><Relationship Id="rId9" Type="http://schemas.openxmlformats.org/officeDocument/2006/relationships/image" Target="../media/image137.png"/></Relationships>
</file>

<file path=ppt/slides/_rels/slide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xml"/><Relationship Id="rId1" Type="http://schemas.openxmlformats.org/officeDocument/2006/relationships/slideLayout" Target="../slideLayouts/slideLayout2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1.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261.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s>
</file>

<file path=ppt/slides/_rels/slide22.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54.png"/><Relationship Id="rId18" Type="http://schemas.openxmlformats.org/officeDocument/2006/relationships/image" Target="../media/image137.png"/><Relationship Id="rId3" Type="http://schemas.openxmlformats.org/officeDocument/2006/relationships/hyperlink" Target="https://support.microsoft.com/topic/getting-started-with-office-agent-6d043333-6eeb-49d8-a80c-681d29ab7c04" TargetMode="External"/><Relationship Id="rId7" Type="http://schemas.openxmlformats.org/officeDocument/2006/relationships/image" Target="../media/image148.png"/><Relationship Id="rId12" Type="http://schemas.openxmlformats.org/officeDocument/2006/relationships/image" Target="../media/image153.svg"/><Relationship Id="rId17" Type="http://schemas.openxmlformats.org/officeDocument/2006/relationships/image" Target="../media/image136.png"/><Relationship Id="rId2" Type="http://schemas.openxmlformats.org/officeDocument/2006/relationships/hyperlink" Target="https://support.microsoft.com/topic/get-started-with-researcher-in-microsoft-365-copilot-e63ab760-f3de-4c47-ae87-dad601b0e9c4" TargetMode="External"/><Relationship Id="rId16" Type="http://schemas.openxmlformats.org/officeDocument/2006/relationships/image" Target="../media/image160.png"/><Relationship Id="rId1" Type="http://schemas.openxmlformats.org/officeDocument/2006/relationships/slideLayout" Target="../slideLayouts/slideLayout261.xml"/><Relationship Id="rId6" Type="http://schemas.openxmlformats.org/officeDocument/2006/relationships/image" Target="../media/image159.svg"/><Relationship Id="rId11" Type="http://schemas.openxmlformats.org/officeDocument/2006/relationships/image" Target="../media/image152.png"/><Relationship Id="rId5" Type="http://schemas.openxmlformats.org/officeDocument/2006/relationships/image" Target="../media/image158.png"/><Relationship Id="rId15" Type="http://schemas.openxmlformats.org/officeDocument/2006/relationships/image" Target="../media/image141.png"/><Relationship Id="rId10" Type="http://schemas.openxmlformats.org/officeDocument/2006/relationships/image" Target="../media/image151.svg"/><Relationship Id="rId19" Type="http://schemas.openxmlformats.org/officeDocument/2006/relationships/image" Target="../media/image135.png"/><Relationship Id="rId4" Type="http://schemas.openxmlformats.org/officeDocument/2006/relationships/image" Target="../media/image157.png"/><Relationship Id="rId9" Type="http://schemas.openxmlformats.org/officeDocument/2006/relationships/image" Target="../media/image150.png"/><Relationship Id="rId14" Type="http://schemas.openxmlformats.org/officeDocument/2006/relationships/image" Target="../media/image155.svg"/></Relationships>
</file>

<file path=ppt/slides/_rels/slide2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7.png"/><Relationship Id="rId3" Type="http://schemas.openxmlformats.org/officeDocument/2006/relationships/hyperlink" Target="https://support.microsoft.com/topic/get-started-with-researcher-in-microsoft-365-copilot-e63ab760-f3de-4c47-ae87-dad601b0e9c4" TargetMode="External"/><Relationship Id="rId7" Type="http://schemas.openxmlformats.org/officeDocument/2006/relationships/image" Target="../media/image131.svg"/><Relationship Id="rId12" Type="http://schemas.openxmlformats.org/officeDocument/2006/relationships/image" Target="../media/image136.png"/><Relationship Id="rId2" Type="http://schemas.openxmlformats.org/officeDocument/2006/relationships/notesSlide" Target="../notesSlides/notesSlide10.xml"/><Relationship Id="rId1" Type="http://schemas.openxmlformats.org/officeDocument/2006/relationships/slideLayout" Target="../slideLayouts/slideLayout258.xml"/><Relationship Id="rId6" Type="http://schemas.openxmlformats.org/officeDocument/2006/relationships/image" Target="../media/image130.png"/><Relationship Id="rId11" Type="http://schemas.openxmlformats.org/officeDocument/2006/relationships/image" Target="../media/image144.png"/><Relationship Id="rId5" Type="http://schemas.openxmlformats.org/officeDocument/2006/relationships/hyperlink" Target="https://copilot.cloud.microsoft/prompts/97ad49a6-6dcf-4471-873a-2e3074d49963" TargetMode="External"/><Relationship Id="rId10" Type="http://schemas.openxmlformats.org/officeDocument/2006/relationships/image" Target="../media/image141.png"/><Relationship Id="rId4" Type="http://schemas.openxmlformats.org/officeDocument/2006/relationships/hyperlink" Target="https://support.microsoft.com/topic/getting-started-with-office-agent-6d043333-6eeb-49d8-a80c-681d29ab7c04" TargetMode="External"/><Relationship Id="rId9" Type="http://schemas.openxmlformats.org/officeDocument/2006/relationships/image" Target="../media/image129.svg"/><Relationship Id="rId14" Type="http://schemas.openxmlformats.org/officeDocument/2006/relationships/image" Target="../media/image135.png"/></Relationships>
</file>

<file path=ppt/slides/_rels/slide24.xml.rels><?xml version="1.0" encoding="UTF-8" standalone="yes"?>
<Relationships xmlns="http://schemas.openxmlformats.org/package/2006/relationships"><Relationship Id="rId8" Type="http://schemas.openxmlformats.org/officeDocument/2006/relationships/hyperlink" Target="https://copilot.cloud.microsoft/prompts/create-presentations-cda82238-15fd-4a05-adad-b7691d84fac3" TargetMode="External"/><Relationship Id="rId13" Type="http://schemas.openxmlformats.org/officeDocument/2006/relationships/image" Target="../media/image131.svg"/><Relationship Id="rId18" Type="http://schemas.openxmlformats.org/officeDocument/2006/relationships/image" Target="../media/image161.png"/><Relationship Id="rId3" Type="http://schemas.openxmlformats.org/officeDocument/2006/relationships/hyperlink" Target="https://support.microsoft.com/en-gb/topic/get-started-with-analyst-in-microsoft-365-copilot-ff505b9c-a06c-4be9-b855-69d89b1d25d2" TargetMode="External"/><Relationship Id="rId7" Type="http://schemas.openxmlformats.org/officeDocument/2006/relationships/hyperlink" Target="https://support.microsoft.com/topic/getting-started-with-office-agent-6d043333-6eeb-49d8-a80c-681d29ab7c04" TargetMode="External"/><Relationship Id="rId12" Type="http://schemas.openxmlformats.org/officeDocument/2006/relationships/image" Target="../media/image130.png"/><Relationship Id="rId17" Type="http://schemas.openxmlformats.org/officeDocument/2006/relationships/image" Target="../media/image143.png"/><Relationship Id="rId2" Type="http://schemas.openxmlformats.org/officeDocument/2006/relationships/hyperlink" Target="https://support.microsoft.com/topic/get-started-with-researcher-in-microsoft-365-copilot-e63ab760-f3de-4c47-ae87-dad601b0e9c4" TargetMode="External"/><Relationship Id="rId16" Type="http://schemas.openxmlformats.org/officeDocument/2006/relationships/image" Target="../media/image141.png"/><Relationship Id="rId20" Type="http://schemas.openxmlformats.org/officeDocument/2006/relationships/image" Target="../media/image135.png"/><Relationship Id="rId1" Type="http://schemas.openxmlformats.org/officeDocument/2006/relationships/slideLayout" Target="../slideLayouts/slideLayout258.xml"/><Relationship Id="rId6" Type="http://schemas.openxmlformats.org/officeDocument/2006/relationships/hyperlink" Target="https://copilot.cloud.microsoft/prompts/360a75d2-9679-43bd-a6b2-b1bba39ca2a2" TargetMode="External"/><Relationship Id="rId11" Type="http://schemas.openxmlformats.org/officeDocument/2006/relationships/image" Target="../media/image132.png"/><Relationship Id="rId5" Type="http://schemas.openxmlformats.org/officeDocument/2006/relationships/hyperlink" Target="https://copilot.cloud.microsoft/prompts/41d98a11-8fe4-4457-9eb6-f4674d00ba08" TargetMode="External"/><Relationship Id="rId15" Type="http://schemas.openxmlformats.org/officeDocument/2006/relationships/image" Target="../media/image129.sv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137.png"/><Relationship Id="rId4" Type="http://schemas.openxmlformats.org/officeDocument/2006/relationships/hyperlink" Target="https://copilot.cloud.microsoft/prompts/97ad49a6-6dcf-4471-873a-2e3074d49963" TargetMode="External"/><Relationship Id="rId9" Type="http://schemas.openxmlformats.org/officeDocument/2006/relationships/hyperlink" Target="https://www.youtube.com/embed/TqVdC0GEJrs?si=Po0W_Fi9o-9ikfjn" TargetMode="External"/><Relationship Id="rId1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0.png"/><Relationship Id="rId7" Type="http://schemas.openxmlformats.org/officeDocument/2006/relationships/image" Target="../media/image162.png"/><Relationship Id="rId2" Type="http://schemas.openxmlformats.org/officeDocument/2006/relationships/hyperlink" Target="https://support.microsoft.com/topic/get-started-with-researcher-in-microsoft-365-copilot-e63ab760-f3de-4c47-ae87-dad601b0e9c4" TargetMode="External"/><Relationship Id="rId1" Type="http://schemas.openxmlformats.org/officeDocument/2006/relationships/slideLayout" Target="../slideLayouts/slideLayout258.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31.svg"/><Relationship Id="rId9" Type="http://schemas.openxmlformats.org/officeDocument/2006/relationships/image" Target="../media/image160.png"/></Relationships>
</file>

<file path=ppt/slides/_rels/slide26.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28.png"/><Relationship Id="rId7" Type="http://schemas.openxmlformats.org/officeDocument/2006/relationships/hyperlink" Target="https://support.microsoft.com/topic/get-started-with-researcher-in-microsoft-365-copilot-e63ab760-f3de-4c47-ae87-dad601b0e9c4" TargetMode="External"/><Relationship Id="rId2" Type="http://schemas.openxmlformats.org/officeDocument/2006/relationships/hyperlink" Target="https://learn.microsoft.com/copilot/microsoft-365/employee-self-service/overview" TargetMode="External"/><Relationship Id="rId1" Type="http://schemas.openxmlformats.org/officeDocument/2006/relationships/slideLayout" Target="../slideLayouts/slideLayout258.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41.png"/><Relationship Id="rId4" Type="http://schemas.openxmlformats.org/officeDocument/2006/relationships/image" Target="../media/image129.svg"/><Relationship Id="rId9" Type="http://schemas.openxmlformats.org/officeDocument/2006/relationships/image" Target="../media/image164.png"/></Relationships>
</file>

<file path=ppt/slides/_rels/slide2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9.svg"/><Relationship Id="rId7" Type="http://schemas.openxmlformats.org/officeDocument/2006/relationships/hyperlink" Target="https://support.microsoft.com/topic/get-started-with-researcher-in-microsoft-365-copilot-e63ab760-f3de-4c47-ae87-dad601b0e9c4" TargetMode="External"/><Relationship Id="rId2" Type="http://schemas.openxmlformats.org/officeDocument/2006/relationships/image" Target="../media/image128.png"/><Relationship Id="rId1" Type="http://schemas.openxmlformats.org/officeDocument/2006/relationships/slideLayout" Target="../slideLayouts/slideLayout258.xm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 Id="rId9" Type="http://schemas.openxmlformats.org/officeDocument/2006/relationships/image" Target="../media/image141.png"/></Relationships>
</file>

<file path=ppt/slides/_rels/slide28.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65.png"/><Relationship Id="rId3" Type="http://schemas.openxmlformats.org/officeDocument/2006/relationships/hyperlink" Target="https://copilot.cloud.microsoft/prompts/3dc0470d-5e34-4b9e-9a59-b11f2fedeb9d" TargetMode="External"/><Relationship Id="rId7" Type="http://schemas.openxmlformats.org/officeDocument/2006/relationships/image" Target="../media/image128.png"/><Relationship Id="rId12"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258.xml"/><Relationship Id="rId6" Type="http://schemas.openxmlformats.org/officeDocument/2006/relationships/hyperlink" Target="https://copilot.cloud.microsoft/prompts/create-a-list-58f4e64f-bb0d-4bb3-8ffe-bd93c471829e" TargetMode="External"/><Relationship Id="rId11" Type="http://schemas.openxmlformats.org/officeDocument/2006/relationships/hyperlink" Target="https://support.microsoft.com/en-us/topic/overview-of-microsoft-365-chat-preview-5b00a52d-7296-48ee-b938-b95b7209f737" TargetMode="External"/><Relationship Id="rId5" Type="http://schemas.openxmlformats.org/officeDocument/2006/relationships/hyperlink" Target="https://support.microsoft.com/topic/get-started-with-researcher-in-microsoft-365-copilot-e63ab760-f3de-4c47-ae87-dad601b0e9c4" TargetMode="External"/><Relationship Id="rId15" Type="http://schemas.openxmlformats.org/officeDocument/2006/relationships/image" Target="../media/image141.png"/><Relationship Id="rId10" Type="http://schemas.openxmlformats.org/officeDocument/2006/relationships/image" Target="../media/image131.svg"/><Relationship Id="rId4" Type="http://schemas.openxmlformats.org/officeDocument/2006/relationships/hyperlink" Target="https://copilot.cloud.microsoft/prompts/what-s-new-e92af03f-d0d9-4847-84d5-920026beba64" TargetMode="External"/><Relationship Id="rId9" Type="http://schemas.openxmlformats.org/officeDocument/2006/relationships/image" Target="../media/image130.png"/><Relationship Id="rId14" Type="http://schemas.openxmlformats.org/officeDocument/2006/relationships/image" Target="../media/image162.png"/></Relationships>
</file>

<file path=ppt/slides/_rels/slide29.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notesSlide" Target="../notesSlides/notesSlide12.xml"/><Relationship Id="rId1" Type="http://schemas.openxmlformats.org/officeDocument/2006/relationships/slideLayout" Target="../slideLayouts/slideLayout246.xml"/></Relationships>
</file>

<file path=ppt/slides/_rels/slide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46.xml"/></Relationships>
</file>

<file path=ppt/slides/_rels/slide30.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svg"/><Relationship Id="rId2" Type="http://schemas.openxmlformats.org/officeDocument/2006/relationships/notesSlide" Target="../notesSlides/notesSlide13.xml"/><Relationship Id="rId1" Type="http://schemas.openxmlformats.org/officeDocument/2006/relationships/slideLayout" Target="../slideLayouts/slideLayout246.xml"/><Relationship Id="rId6" Type="http://schemas.openxmlformats.org/officeDocument/2006/relationships/image" Target="../media/image170.sv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svg"/><Relationship Id="rId4" Type="http://schemas.openxmlformats.org/officeDocument/2006/relationships/image" Target="../media/image168.svg"/><Relationship Id="rId9" Type="http://schemas.openxmlformats.org/officeDocument/2006/relationships/image" Target="../media/image173.png"/></Relationships>
</file>

<file path=ppt/slides/_rels/slide3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xml"/><Relationship Id="rId1" Type="http://schemas.openxmlformats.org/officeDocument/2006/relationships/slideLayout" Target="../slideLayouts/slideLayout2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8.png"/><Relationship Id="rId4"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2" Type="http://schemas.microsoft.com/office/2018/10/relationships/comments" Target="../comments/modernComment_127_88FCA8EA.xml"/><Relationship Id="rId1" Type="http://schemas.openxmlformats.org/officeDocument/2006/relationships/slideLayout" Target="../slideLayouts/slideLayout2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36.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16.xml"/><Relationship Id="rId1" Type="http://schemas.openxmlformats.org/officeDocument/2006/relationships/slideLayout" Target="../slideLayouts/slideLayout246.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37.xml.rels><?xml version="1.0" encoding="UTF-8" standalone="yes"?>
<Relationships xmlns="http://schemas.openxmlformats.org/package/2006/relationships"><Relationship Id="rId8" Type="http://schemas.openxmlformats.org/officeDocument/2006/relationships/hyperlink" Target="https://adoption.microsoft.com/scenario-library/human-resources/deliver-insights-to-managers/" TargetMode="External"/><Relationship Id="rId3" Type="http://schemas.openxmlformats.org/officeDocument/2006/relationships/hyperlink" Target="https://adoption.microsoft.com/scenario-library/retail/improve-merchandising-decisions/" TargetMode="External"/><Relationship Id="rId7" Type="http://schemas.openxmlformats.org/officeDocument/2006/relationships/hyperlink" Target="https://adoption.microsoft.com/scenario-library/finance/financial-insights-and-risk-management/" TargetMode="External"/><Relationship Id="rId2" Type="http://schemas.openxmlformats.org/officeDocument/2006/relationships/notesSlide" Target="../notesSlides/notesSlide17.xml"/><Relationship Id="rId1" Type="http://schemas.openxmlformats.org/officeDocument/2006/relationships/slideLayout" Target="../slideLayouts/slideLayout246.xml"/><Relationship Id="rId6" Type="http://schemas.openxmlformats.org/officeDocument/2006/relationships/hyperlink" Target="https://adoption.microsoft.com/scenario-library/finance/intelligent-sales-forecasting/" TargetMode="External"/><Relationship Id="rId5" Type="http://schemas.openxmlformats.org/officeDocument/2006/relationships/hyperlink" Target="https://adoption.microsoft.com/scenario-library/media-and-entertainment/data-strategy-and-insights/" TargetMode="External"/><Relationship Id="rId4" Type="http://schemas.openxmlformats.org/officeDocument/2006/relationships/hyperlink" Target="https://adoption.microsoft.com/scenario-library/retail/implement-adaptive-pricing/" TargetMode="External"/><Relationship Id="rId9" Type="http://schemas.openxmlformats.org/officeDocument/2006/relationships/image" Target="../media/image1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39.xml.rels><?xml version="1.0" encoding="UTF-8" standalone="yes"?>
<Relationships xmlns="http://schemas.openxmlformats.org/package/2006/relationships"><Relationship Id="rId8" Type="http://schemas.openxmlformats.org/officeDocument/2006/relationships/hyperlink" Target="https://support.microsoft.com/en-us/topic/overview-of-microsoft-365-chat-preview-5b00a52d-7296-48ee-b938-b95b7209f737" TargetMode="External"/><Relationship Id="rId3" Type="http://schemas.openxmlformats.org/officeDocument/2006/relationships/hyperlink" Target="https://support.microsoft.com/en-gb/topic/get-started-with-analyst-in-microsoft-365-copilot-ff505b9c-a06c-4be9-b855-69d89b1d25d2" TargetMode="External"/><Relationship Id="rId7" Type="http://schemas.openxmlformats.org/officeDocument/2006/relationships/image" Target="../media/image129.svg"/><Relationship Id="rId2" Type="http://schemas.openxmlformats.org/officeDocument/2006/relationships/notesSlide" Target="../notesSlides/notesSlide18.xml"/><Relationship Id="rId1" Type="http://schemas.openxmlformats.org/officeDocument/2006/relationships/slideLayout" Target="../slideLayouts/slideLayout259.xml"/><Relationship Id="rId6" Type="http://schemas.openxmlformats.org/officeDocument/2006/relationships/image" Target="../media/image128.png"/><Relationship Id="rId11" Type="http://schemas.openxmlformats.org/officeDocument/2006/relationships/image" Target="../media/image147.png"/><Relationship Id="rId5" Type="http://schemas.openxmlformats.org/officeDocument/2006/relationships/image" Target="../media/image131.svg"/><Relationship Id="rId10" Type="http://schemas.openxmlformats.org/officeDocument/2006/relationships/image" Target="../media/image146.png"/><Relationship Id="rId4" Type="http://schemas.openxmlformats.org/officeDocument/2006/relationships/image" Target="../media/image130.png"/><Relationship Id="rId9" Type="http://schemas.openxmlformats.org/officeDocument/2006/relationships/image" Target="../media/image1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5.png"/><Relationship Id="rId3" Type="http://schemas.openxmlformats.org/officeDocument/2006/relationships/notesSlide" Target="../notesSlides/notesSlide19.xml"/><Relationship Id="rId7" Type="http://schemas.openxmlformats.org/officeDocument/2006/relationships/hyperlink" Target="https://support.microsoft.com/office/access-project-manager-agent-86bf60a1-239d-4c37-b7b6-9a4111e1cc02" TargetMode="External"/><Relationship Id="rId12" Type="http://schemas.openxmlformats.org/officeDocument/2006/relationships/image" Target="../media/image145.png"/><Relationship Id="rId2" Type="http://schemas.openxmlformats.org/officeDocument/2006/relationships/slideLayout" Target="../slideLayouts/slideLayout258.xml"/><Relationship Id="rId16" Type="http://schemas.openxmlformats.org/officeDocument/2006/relationships/image" Target="../media/image138.png"/><Relationship Id="rId1" Type="http://schemas.openxmlformats.org/officeDocument/2006/relationships/tags" Target="../tags/tag4.xml"/><Relationship Id="rId6" Type="http://schemas.openxmlformats.org/officeDocument/2006/relationships/hyperlink" Target="https://support.microsoft.com/en-gb/topic/get-started-with-analyst-in-microsoft-365-copilot-ff505b9c-a06c-4be9-b855-69d89b1d25d2" TargetMode="External"/><Relationship Id="rId11" Type="http://schemas.openxmlformats.org/officeDocument/2006/relationships/image" Target="../media/image131.svg"/><Relationship Id="rId5" Type="http://schemas.openxmlformats.org/officeDocument/2006/relationships/image" Target="../media/image140.emf"/><Relationship Id="rId15" Type="http://schemas.openxmlformats.org/officeDocument/2006/relationships/image" Target="../media/image146.png"/><Relationship Id="rId10" Type="http://schemas.openxmlformats.org/officeDocument/2006/relationships/image" Target="../media/image130.png"/><Relationship Id="rId4" Type="http://schemas.openxmlformats.org/officeDocument/2006/relationships/oleObject" Target="../embeddings/oleObject3.bin"/><Relationship Id="rId9" Type="http://schemas.openxmlformats.org/officeDocument/2006/relationships/image" Target="../media/image129.svg"/><Relationship Id="rId14" Type="http://schemas.openxmlformats.org/officeDocument/2006/relationships/image" Target="../media/image133.png"/></Relationships>
</file>

<file path=ppt/slides/_rels/slide41.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46.png"/><Relationship Id="rId3" Type="http://schemas.openxmlformats.org/officeDocument/2006/relationships/notesSlide" Target="../notesSlides/notesSlide20.xml"/><Relationship Id="rId7" Type="http://schemas.openxmlformats.org/officeDocument/2006/relationships/image" Target="../media/image128.png"/><Relationship Id="rId12" Type="http://schemas.openxmlformats.org/officeDocument/2006/relationships/image" Target="../media/image132.png"/><Relationship Id="rId2" Type="http://schemas.openxmlformats.org/officeDocument/2006/relationships/slideLayout" Target="../slideLayouts/slideLayout259.xml"/><Relationship Id="rId1" Type="http://schemas.openxmlformats.org/officeDocument/2006/relationships/tags" Target="../tags/tag5.xml"/><Relationship Id="rId6" Type="http://schemas.openxmlformats.org/officeDocument/2006/relationships/hyperlink" Target="https://support.microsoft.com/en-gb/topic/get-started-with-analyst-in-microsoft-365-copilot-ff505b9c-a06c-4be9-b855-69d89b1d25d2" TargetMode="External"/><Relationship Id="rId11" Type="http://schemas.openxmlformats.org/officeDocument/2006/relationships/hyperlink" Target="https://support.microsoft.com/en-us/topic/overview-of-microsoft-365-chat-preview-5b00a52d-7296-48ee-b938-b95b7209f737" TargetMode="External"/><Relationship Id="rId5" Type="http://schemas.openxmlformats.org/officeDocument/2006/relationships/image" Target="../media/image140.emf"/><Relationship Id="rId15" Type="http://schemas.openxmlformats.org/officeDocument/2006/relationships/image" Target="../media/image135.png"/><Relationship Id="rId10" Type="http://schemas.openxmlformats.org/officeDocument/2006/relationships/image" Target="../media/image131.svg"/><Relationship Id="rId4" Type="http://schemas.openxmlformats.org/officeDocument/2006/relationships/oleObject" Target="../embeddings/oleObject3.bin"/><Relationship Id="rId9" Type="http://schemas.openxmlformats.org/officeDocument/2006/relationships/image" Target="../media/image130.png"/><Relationship Id="rId14" Type="http://schemas.openxmlformats.org/officeDocument/2006/relationships/image" Target="../media/image147.png"/></Relationships>
</file>

<file path=ppt/slides/_rels/slide4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43.png"/><Relationship Id="rId3" Type="http://schemas.openxmlformats.org/officeDocument/2006/relationships/notesSlide" Target="../notesSlides/notesSlide21.xml"/><Relationship Id="rId7" Type="http://schemas.openxmlformats.org/officeDocument/2006/relationships/hyperlink" Target="https://support.microsoft.com/en-gb/topic/get-started-with-analyst-in-microsoft-365-copilot-ff505b9c-a06c-4be9-b855-69d89b1d25d2" TargetMode="External"/><Relationship Id="rId12" Type="http://schemas.openxmlformats.org/officeDocument/2006/relationships/image" Target="../media/image142.png"/><Relationship Id="rId2" Type="http://schemas.openxmlformats.org/officeDocument/2006/relationships/slideLayout" Target="../slideLayouts/slideLayout258.xml"/><Relationship Id="rId1" Type="http://schemas.openxmlformats.org/officeDocument/2006/relationships/tags" Target="../tags/tag6.xml"/><Relationship Id="rId6" Type="http://schemas.openxmlformats.org/officeDocument/2006/relationships/hyperlink" Target="https://support.microsoft.com/topic/get-started-with-researcher-in-microsoft-365-copilot-e63ab760-f3de-4c47-ae87-dad601b0e9c4" TargetMode="External"/><Relationship Id="rId11" Type="http://schemas.openxmlformats.org/officeDocument/2006/relationships/image" Target="../media/image131.svg"/><Relationship Id="rId5" Type="http://schemas.openxmlformats.org/officeDocument/2006/relationships/image" Target="../media/image140.emf"/><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oleObject" Target="../embeddings/oleObject2.bin"/><Relationship Id="rId9" Type="http://schemas.openxmlformats.org/officeDocument/2006/relationships/image" Target="../media/image129.svg"/><Relationship Id="rId14" Type="http://schemas.openxmlformats.org/officeDocument/2006/relationships/image" Target="../media/image141.png"/></Relationships>
</file>

<file path=ppt/slides/_rels/slide4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8.png"/><Relationship Id="rId7" Type="http://schemas.openxmlformats.org/officeDocument/2006/relationships/image" Target="../media/image145.png"/><Relationship Id="rId2" Type="http://schemas.openxmlformats.org/officeDocument/2006/relationships/hyperlink" Target="https://support.microsoft.com/en-gb/topic/get-started-with-analyst-in-microsoft-365-copilot-ff505b9c-a06c-4be9-b855-69d89b1d25d2" TargetMode="External"/><Relationship Id="rId1" Type="http://schemas.openxmlformats.org/officeDocument/2006/relationships/slideLayout" Target="../slideLayouts/slideLayout259.xml"/><Relationship Id="rId6" Type="http://schemas.openxmlformats.org/officeDocument/2006/relationships/image" Target="../media/image131.svg"/><Relationship Id="rId11" Type="http://schemas.openxmlformats.org/officeDocument/2006/relationships/image" Target="../media/image143.png"/><Relationship Id="rId5" Type="http://schemas.openxmlformats.org/officeDocument/2006/relationships/image" Target="../media/image130.png"/><Relationship Id="rId10" Type="http://schemas.openxmlformats.org/officeDocument/2006/relationships/image" Target="../media/image134.png"/><Relationship Id="rId4" Type="http://schemas.openxmlformats.org/officeDocument/2006/relationships/image" Target="../media/image129.svg"/><Relationship Id="rId9" Type="http://schemas.openxmlformats.org/officeDocument/2006/relationships/image" Target="../media/image137.png"/></Relationships>
</file>

<file path=ppt/slides/_rels/slide4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hyperlink" Target="https://support.microsoft.com/en-gb/topic/get-started-with-analyst-in-microsoft-365-copilot-ff505b9c-a06c-4be9-b855-69d89b1d25d2" TargetMode="External"/><Relationship Id="rId7" Type="http://schemas.openxmlformats.org/officeDocument/2006/relationships/image" Target="../media/image131.svg"/><Relationship Id="rId2" Type="http://schemas.openxmlformats.org/officeDocument/2006/relationships/notesSlide" Target="../notesSlides/notesSlide22.xml"/><Relationship Id="rId1" Type="http://schemas.openxmlformats.org/officeDocument/2006/relationships/slideLayout" Target="../slideLayouts/slideLayout259.xml"/><Relationship Id="rId6" Type="http://schemas.openxmlformats.org/officeDocument/2006/relationships/image" Target="../media/image130.png"/><Relationship Id="rId5" Type="http://schemas.openxmlformats.org/officeDocument/2006/relationships/image" Target="../media/image129.svg"/><Relationship Id="rId4" Type="http://schemas.openxmlformats.org/officeDocument/2006/relationships/image" Target="../media/image128.png"/><Relationship Id="rId9" Type="http://schemas.openxmlformats.org/officeDocument/2006/relationships/image" Target="../media/image147.png"/></Relationships>
</file>

<file path=ppt/slides/_rels/slide45.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47.png"/><Relationship Id="rId3" Type="http://schemas.openxmlformats.org/officeDocument/2006/relationships/hyperlink" Target="https://support.microsoft.com/topic/get-started-with-researcher-in-microsoft-365-copilot-e63ab760-f3de-4c47-ae87-dad601b0e9c4" TargetMode="External"/><Relationship Id="rId7" Type="http://schemas.openxmlformats.org/officeDocument/2006/relationships/image" Target="../media/image130.png"/><Relationship Id="rId12"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258.xml"/><Relationship Id="rId6" Type="http://schemas.openxmlformats.org/officeDocument/2006/relationships/image" Target="../media/image129.svg"/><Relationship Id="rId11" Type="http://schemas.openxmlformats.org/officeDocument/2006/relationships/image" Target="../media/image133.png"/><Relationship Id="rId5" Type="http://schemas.openxmlformats.org/officeDocument/2006/relationships/image" Target="../media/image128.png"/><Relationship Id="rId10" Type="http://schemas.openxmlformats.org/officeDocument/2006/relationships/image" Target="../media/image138.png"/><Relationship Id="rId4" Type="http://schemas.openxmlformats.org/officeDocument/2006/relationships/hyperlink" Target="https://support.microsoft.com/en-gb/topic/get-started-with-analyst-in-microsoft-365-copilot-ff505b9c-a06c-4be9-b855-69d89b1d25d2" TargetMode="External"/><Relationship Id="rId9" Type="http://schemas.openxmlformats.org/officeDocument/2006/relationships/image" Target="../media/image146.png"/></Relationships>
</file>

<file path=ppt/slides/_rels/slide46.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hyperlink" Target="https://adoption.microsoft.com/en-us/scenario-library/finance/invoice-exception-agent/" TargetMode="External"/><Relationship Id="rId7" Type="http://schemas.openxmlformats.org/officeDocument/2006/relationships/image" Target="../media/image128.png"/><Relationship Id="rId12" Type="http://schemas.openxmlformats.org/officeDocument/2006/relationships/image" Target="../media/image147.png"/><Relationship Id="rId2" Type="http://schemas.openxmlformats.org/officeDocument/2006/relationships/hyperlink" Target="https://adoption.microsoft.com/en-us/scenario-library/finance/spend-anomaly-identification-agent/" TargetMode="External"/><Relationship Id="rId1" Type="http://schemas.openxmlformats.org/officeDocument/2006/relationships/slideLayout" Target="../slideLayouts/slideLayout259.xml"/><Relationship Id="rId6" Type="http://schemas.openxmlformats.org/officeDocument/2006/relationships/image" Target="../media/image131.svg"/><Relationship Id="rId11" Type="http://schemas.openxmlformats.org/officeDocument/2006/relationships/image" Target="../media/image188.svg"/><Relationship Id="rId5" Type="http://schemas.openxmlformats.org/officeDocument/2006/relationships/image" Target="../media/image130.png"/><Relationship Id="rId10" Type="http://schemas.openxmlformats.org/officeDocument/2006/relationships/image" Target="../media/image187.png"/><Relationship Id="rId4" Type="http://schemas.openxmlformats.org/officeDocument/2006/relationships/hyperlink" Target="https://support.microsoft.com/en-gb/topic/get-started-with-analyst-in-microsoft-365-copilot-ff505b9c-a06c-4be9-b855-69d89b1d25d2" TargetMode="External"/><Relationship Id="rId9" Type="http://schemas.openxmlformats.org/officeDocument/2006/relationships/image" Target="../media/image1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48.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5.svg"/><Relationship Id="rId18" Type="http://schemas.openxmlformats.org/officeDocument/2006/relationships/image" Target="../media/image137.png"/><Relationship Id="rId3" Type="http://schemas.openxmlformats.org/officeDocument/2006/relationships/hyperlink" Target="https://support.microsoft.com/en-gb/topic/get-started-with-analyst-in-microsoft-365-copilot-ff505b9c-a06c-4be9-b855-69d89b1d25d2" TargetMode="External"/><Relationship Id="rId7" Type="http://schemas.openxmlformats.org/officeDocument/2006/relationships/image" Target="../media/image149.svg"/><Relationship Id="rId12" Type="http://schemas.openxmlformats.org/officeDocument/2006/relationships/image" Target="../media/image154.png"/><Relationship Id="rId17" Type="http://schemas.openxmlformats.org/officeDocument/2006/relationships/image" Target="../media/image138.png"/><Relationship Id="rId2" Type="http://schemas.openxmlformats.org/officeDocument/2006/relationships/notesSlide" Target="../notesSlides/notesSlide24.xml"/><Relationship Id="rId16" Type="http://schemas.openxmlformats.org/officeDocument/2006/relationships/image" Target="../media/image143.png"/><Relationship Id="rId1" Type="http://schemas.openxmlformats.org/officeDocument/2006/relationships/slideLayout" Target="../slideLayouts/slideLayout261.xml"/><Relationship Id="rId6" Type="http://schemas.openxmlformats.org/officeDocument/2006/relationships/image" Target="../media/image148.png"/><Relationship Id="rId11" Type="http://schemas.openxmlformats.org/officeDocument/2006/relationships/image" Target="../media/image151.svg"/><Relationship Id="rId5" Type="http://schemas.openxmlformats.org/officeDocument/2006/relationships/image" Target="../media/image189.png"/><Relationship Id="rId15" Type="http://schemas.openxmlformats.org/officeDocument/2006/relationships/image" Target="../media/image190.png"/><Relationship Id="rId10" Type="http://schemas.openxmlformats.org/officeDocument/2006/relationships/image" Target="../media/image150.png"/><Relationship Id="rId19" Type="http://schemas.openxmlformats.org/officeDocument/2006/relationships/image" Target="../media/image135.png"/><Relationship Id="rId4" Type="http://schemas.openxmlformats.org/officeDocument/2006/relationships/hyperlink" Target="https://support.microsoft.com/topic/getting-started-with-office-agent-6d043333-6eeb-49d8-a80c-681d29ab7c04" TargetMode="External"/><Relationship Id="rId9" Type="http://schemas.openxmlformats.org/officeDocument/2006/relationships/image" Target="../media/image153.svg"/><Relationship Id="rId14" Type="http://schemas.openxmlformats.org/officeDocument/2006/relationships/hyperlink" Target="https://support.microsoft.com/en-us/topic/overview-of-microsoft-365-chat-preview-5b00a52d-7296-48ee-b938-b95b7209f737"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51.svg"/><Relationship Id="rId13" Type="http://schemas.openxmlformats.org/officeDocument/2006/relationships/image" Target="../media/image190.png"/><Relationship Id="rId18" Type="http://schemas.openxmlformats.org/officeDocument/2006/relationships/image" Target="../media/image135.png"/><Relationship Id="rId3" Type="http://schemas.openxmlformats.org/officeDocument/2006/relationships/hyperlink" Target="https://support.microsoft.com/topic/getting-started-with-office-agent-6d043333-6eeb-49d8-a80c-681d29ab7c04" TargetMode="External"/><Relationship Id="rId7" Type="http://schemas.openxmlformats.org/officeDocument/2006/relationships/image" Target="../media/image150.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137.png"/><Relationship Id="rId2" Type="http://schemas.openxmlformats.org/officeDocument/2006/relationships/notesSlide" Target="../notesSlides/notesSlide25.xml"/><Relationship Id="rId16" Type="http://schemas.openxmlformats.org/officeDocument/2006/relationships/image" Target="../media/image143.png"/><Relationship Id="rId1" Type="http://schemas.openxmlformats.org/officeDocument/2006/relationships/slideLayout" Target="../slideLayouts/slideLayout261.xml"/><Relationship Id="rId6" Type="http://schemas.openxmlformats.org/officeDocument/2006/relationships/image" Target="../media/image149.svg"/><Relationship Id="rId11" Type="http://schemas.openxmlformats.org/officeDocument/2006/relationships/image" Target="../media/image191.png"/><Relationship Id="rId5" Type="http://schemas.openxmlformats.org/officeDocument/2006/relationships/image" Target="../media/image148.png"/><Relationship Id="rId15" Type="http://schemas.openxmlformats.org/officeDocument/2006/relationships/image" Target="../media/image155.svg"/><Relationship Id="rId10" Type="http://schemas.openxmlformats.org/officeDocument/2006/relationships/image" Target="../media/image153.svg"/><Relationship Id="rId4" Type="http://schemas.openxmlformats.org/officeDocument/2006/relationships/hyperlink" Target="https://support.microsoft.com/en-gb/topic/get-started-with-analyst-in-microsoft-365-copilot-ff505b9c-a06c-4be9-b855-69d89b1d25d2" TargetMode="External"/><Relationship Id="rId9" Type="http://schemas.openxmlformats.org/officeDocument/2006/relationships/image" Target="../media/image152.png"/><Relationship Id="rId14" Type="http://schemas.openxmlformats.org/officeDocument/2006/relationships/image" Target="../media/image154.png"/></Relationships>
</file>

<file path=ppt/slides/_rels/slide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hyperlink" Target="https://m365.cloud.microsoft/chat?fromcode=edge_a3p&amp;auth=2" TargetMode="External"/><Relationship Id="rId2" Type="http://schemas.openxmlformats.org/officeDocument/2006/relationships/image" Target="../media/image106.png"/><Relationship Id="rId1" Type="http://schemas.openxmlformats.org/officeDocument/2006/relationships/slideLayout" Target="../slideLayouts/slideLayout246.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5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4.png"/><Relationship Id="rId3" Type="http://schemas.openxmlformats.org/officeDocument/2006/relationships/hyperlink" Target="https://support.microsoft.com/en-gb/topic/get-started-with-analyst-in-microsoft-365-copilot-ff505b9c-a06c-4be9-b855-69d89b1d25d2" TargetMode="External"/><Relationship Id="rId7" Type="http://schemas.openxmlformats.org/officeDocument/2006/relationships/image" Target="../media/image151.svg"/><Relationship Id="rId12" Type="http://schemas.openxmlformats.org/officeDocument/2006/relationships/image" Target="../media/image190.png"/><Relationship Id="rId2" Type="http://schemas.openxmlformats.org/officeDocument/2006/relationships/notesSlide" Target="../notesSlides/notesSlide26.xml"/><Relationship Id="rId16" Type="http://schemas.openxmlformats.org/officeDocument/2006/relationships/image" Target="../media/image135.png"/><Relationship Id="rId1" Type="http://schemas.openxmlformats.org/officeDocument/2006/relationships/slideLayout" Target="../slideLayouts/slideLayout261.xml"/><Relationship Id="rId6" Type="http://schemas.openxmlformats.org/officeDocument/2006/relationships/image" Target="../media/image150.png"/><Relationship Id="rId11" Type="http://schemas.openxmlformats.org/officeDocument/2006/relationships/hyperlink" Target="https://support.microsoft.com/en-us/topic/overview-of-microsoft-365-chat-preview-5b00a52d-7296-48ee-b938-b95b7209f737" TargetMode="External"/><Relationship Id="rId5" Type="http://schemas.openxmlformats.org/officeDocument/2006/relationships/image" Target="../media/image149.svg"/><Relationship Id="rId15" Type="http://schemas.openxmlformats.org/officeDocument/2006/relationships/image" Target="../media/image143.png"/><Relationship Id="rId10" Type="http://schemas.openxmlformats.org/officeDocument/2006/relationships/image" Target="../media/image192.png"/><Relationship Id="rId4" Type="http://schemas.openxmlformats.org/officeDocument/2006/relationships/image" Target="../media/image148.png"/><Relationship Id="rId9" Type="http://schemas.openxmlformats.org/officeDocument/2006/relationships/image" Target="../media/image153.svg"/><Relationship Id="rId14" Type="http://schemas.openxmlformats.org/officeDocument/2006/relationships/image" Target="../media/image155.svg"/></Relationships>
</file>

<file path=ppt/slides/_rels/slide51.xml.rels><?xml version="1.0" encoding="UTF-8" standalone="yes"?>
<Relationships xmlns="http://schemas.openxmlformats.org/package/2006/relationships"><Relationship Id="rId8" Type="http://schemas.openxmlformats.org/officeDocument/2006/relationships/hyperlink" Target="https://copilot.cloud.microsoft/prompts/create-presentations-cda82238-15fd-4a05-adad-b7691d84fac3" TargetMode="External"/><Relationship Id="rId13" Type="http://schemas.openxmlformats.org/officeDocument/2006/relationships/image" Target="../media/image131.svg"/><Relationship Id="rId18" Type="http://schemas.openxmlformats.org/officeDocument/2006/relationships/image" Target="../media/image161.png"/><Relationship Id="rId3" Type="http://schemas.openxmlformats.org/officeDocument/2006/relationships/hyperlink" Target="https://support.microsoft.com/en-gb/topic/get-started-with-analyst-in-microsoft-365-copilot-ff505b9c-a06c-4be9-b855-69d89b1d25d2" TargetMode="External"/><Relationship Id="rId7" Type="http://schemas.openxmlformats.org/officeDocument/2006/relationships/hyperlink" Target="https://support.microsoft.com/topic/getting-started-with-office-agent-6d043333-6eeb-49d8-a80c-681d29ab7c04" TargetMode="External"/><Relationship Id="rId12" Type="http://schemas.openxmlformats.org/officeDocument/2006/relationships/image" Target="../media/image130.png"/><Relationship Id="rId17" Type="http://schemas.openxmlformats.org/officeDocument/2006/relationships/image" Target="../media/image143.png"/><Relationship Id="rId2" Type="http://schemas.openxmlformats.org/officeDocument/2006/relationships/hyperlink" Target="https://support.microsoft.com/topic/get-started-with-researcher-in-microsoft-365-copilot-e63ab760-f3de-4c47-ae87-dad601b0e9c4" TargetMode="External"/><Relationship Id="rId16" Type="http://schemas.openxmlformats.org/officeDocument/2006/relationships/image" Target="../media/image141.png"/><Relationship Id="rId20" Type="http://schemas.openxmlformats.org/officeDocument/2006/relationships/image" Target="../media/image135.png"/><Relationship Id="rId1" Type="http://schemas.openxmlformats.org/officeDocument/2006/relationships/slideLayout" Target="../slideLayouts/slideLayout258.xml"/><Relationship Id="rId6" Type="http://schemas.openxmlformats.org/officeDocument/2006/relationships/hyperlink" Target="https://copilot.cloud.microsoft/prompts/360a75d2-9679-43bd-a6b2-b1bba39ca2a2" TargetMode="External"/><Relationship Id="rId11" Type="http://schemas.openxmlformats.org/officeDocument/2006/relationships/image" Target="../media/image132.png"/><Relationship Id="rId5" Type="http://schemas.openxmlformats.org/officeDocument/2006/relationships/hyperlink" Target="https://copilot.cloud.microsoft/prompts/41d98a11-8fe4-4457-9eb6-f4674d00ba08" TargetMode="External"/><Relationship Id="rId15" Type="http://schemas.openxmlformats.org/officeDocument/2006/relationships/image" Target="../media/image129.sv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137.png"/><Relationship Id="rId4" Type="http://schemas.openxmlformats.org/officeDocument/2006/relationships/hyperlink" Target="https://copilot.cloud.microsoft/prompts/97ad49a6-6dcf-4471-873a-2e3074d49963" TargetMode="External"/><Relationship Id="rId9" Type="http://schemas.openxmlformats.org/officeDocument/2006/relationships/hyperlink" Target="https://www.youtube.com/embed/TqVdC0GEJrs?si=Po0W_Fi9o-9ikfjn" TargetMode="External"/><Relationship Id="rId14" Type="http://schemas.openxmlformats.org/officeDocument/2006/relationships/image" Target="../media/image128.png"/></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zkyzrLwRwlo" TargetMode="External"/><Relationship Id="rId3" Type="http://schemas.openxmlformats.org/officeDocument/2006/relationships/hyperlink" Target="https://support.microsoft.com/en-gb/topic/get-started-with-analyst-in-microsoft-365-copilot-ff505b9c-a06c-4be9-b855-69d89b1d25d2" TargetMode="External"/><Relationship Id="rId7" Type="http://schemas.openxmlformats.org/officeDocument/2006/relationships/image" Target="../media/image129.svg"/><Relationship Id="rId2" Type="http://schemas.openxmlformats.org/officeDocument/2006/relationships/notesSlide" Target="../notesSlides/notesSlide27.xml"/><Relationship Id="rId1" Type="http://schemas.openxmlformats.org/officeDocument/2006/relationships/slideLayout" Target="../slideLayouts/slideLayout258.xml"/><Relationship Id="rId6" Type="http://schemas.openxmlformats.org/officeDocument/2006/relationships/image" Target="../media/image128.png"/><Relationship Id="rId5" Type="http://schemas.openxmlformats.org/officeDocument/2006/relationships/image" Target="../media/image131.svg"/><Relationship Id="rId10" Type="http://schemas.openxmlformats.org/officeDocument/2006/relationships/image" Target="../media/image160.png"/><Relationship Id="rId4" Type="http://schemas.openxmlformats.org/officeDocument/2006/relationships/image" Target="../media/image130.png"/><Relationship Id="rId9" Type="http://schemas.openxmlformats.org/officeDocument/2006/relationships/image" Target="../media/image143.png"/></Relationships>
</file>

<file path=ppt/slides/_rels/slide53.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60.png"/><Relationship Id="rId3" Type="http://schemas.openxmlformats.org/officeDocument/2006/relationships/hyperlink" Target="https://support.microsoft.com/en-gb/topic/get-started-with-analyst-in-microsoft-365-copilot-ff505b9c-a06c-4be9-b855-69d89b1d25d2" TargetMode="External"/><Relationship Id="rId7" Type="http://schemas.openxmlformats.org/officeDocument/2006/relationships/image" Target="../media/image128.png"/><Relationship Id="rId12" Type="http://schemas.openxmlformats.org/officeDocument/2006/relationships/image" Target="../media/image143.png"/><Relationship Id="rId2" Type="http://schemas.openxmlformats.org/officeDocument/2006/relationships/notesSlide" Target="../notesSlides/notesSlide28.xml"/><Relationship Id="rId1" Type="http://schemas.openxmlformats.org/officeDocument/2006/relationships/slideLayout" Target="../slideLayouts/slideLayout258.xml"/><Relationship Id="rId6" Type="http://schemas.openxmlformats.org/officeDocument/2006/relationships/image" Target="../media/image131.svg"/><Relationship Id="rId11" Type="http://schemas.openxmlformats.org/officeDocument/2006/relationships/image" Target="../media/image162.png"/><Relationship Id="rId5" Type="http://schemas.openxmlformats.org/officeDocument/2006/relationships/image" Target="../media/image130.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hyperlink" Target="https://support.microsoft.com/topic/getting-started-with-office-agent-6d043333-6eeb-49d8-a80c-681d29ab7c04" TargetMode="External"/><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161.png"/></Relationships>
</file>

<file path=ppt/slides/_rels/slide5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28.png"/><Relationship Id="rId7" Type="http://schemas.openxmlformats.org/officeDocument/2006/relationships/image" Target="../media/image165.png"/><Relationship Id="rId12" Type="http://schemas.openxmlformats.org/officeDocument/2006/relationships/image" Target="../media/image136.png"/><Relationship Id="rId2" Type="http://schemas.openxmlformats.org/officeDocument/2006/relationships/hyperlink" Target="https://support.microsoft.com/en-gb/topic/get-started-with-analyst-in-microsoft-365-copilot-ff505b9c-a06c-4be9-b855-69d89b1d25d2" TargetMode="External"/><Relationship Id="rId1" Type="http://schemas.openxmlformats.org/officeDocument/2006/relationships/slideLayout" Target="../slideLayouts/slideLayout258.xml"/><Relationship Id="rId6" Type="http://schemas.openxmlformats.org/officeDocument/2006/relationships/image" Target="../media/image131.svg"/><Relationship Id="rId11" Type="http://schemas.openxmlformats.org/officeDocument/2006/relationships/image" Target="../media/image144.png"/><Relationship Id="rId5" Type="http://schemas.openxmlformats.org/officeDocument/2006/relationships/image" Target="../media/image130.png"/><Relationship Id="rId10" Type="http://schemas.openxmlformats.org/officeDocument/2006/relationships/image" Target="../media/image143.png"/><Relationship Id="rId4" Type="http://schemas.openxmlformats.org/officeDocument/2006/relationships/image" Target="../media/image129.svg"/><Relationship Id="rId9" Type="http://schemas.openxmlformats.org/officeDocument/2006/relationships/image" Target="../media/image132.png"/></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embed/5xj5BQUKQas?si=hJvR2qFnX2cPBdgb" TargetMode="External"/><Relationship Id="rId13" Type="http://schemas.openxmlformats.org/officeDocument/2006/relationships/image" Target="../media/image200.svg"/><Relationship Id="rId3" Type="http://schemas.openxmlformats.org/officeDocument/2006/relationships/image" Target="../media/image193.png"/><Relationship Id="rId7" Type="http://schemas.openxmlformats.org/officeDocument/2006/relationships/hyperlink" Target="https://www.microsoft.com/en-us/microsoft-365/blog/2025/06/02/researcher-and-analyst-are-now-generally-available-in-microsoft-365-copilot/" TargetMode="External"/><Relationship Id="rId12" Type="http://schemas.openxmlformats.org/officeDocument/2006/relationships/image" Target="../media/image199.png"/><Relationship Id="rId2" Type="http://schemas.openxmlformats.org/officeDocument/2006/relationships/notesSlide" Target="../notesSlides/notesSlide29.xml"/><Relationship Id="rId1" Type="http://schemas.openxmlformats.org/officeDocument/2006/relationships/slideLayout" Target="../slideLayouts/slideLayout246.xml"/><Relationship Id="rId6" Type="http://schemas.openxmlformats.org/officeDocument/2006/relationships/image" Target="../media/image196.svg"/><Relationship Id="rId11" Type="http://schemas.openxmlformats.org/officeDocument/2006/relationships/hyperlink" Target="https://aka.ms/AdoptM365agents" TargetMode="External"/><Relationship Id="rId5" Type="http://schemas.openxmlformats.org/officeDocument/2006/relationships/image" Target="../media/image195.png"/><Relationship Id="rId15" Type="http://schemas.openxmlformats.org/officeDocument/2006/relationships/hyperlink" Target="https://techcommunity.microsoft.com/blog/microsoft365copilotblog/analyst-agent-in-microsoft-365-copilot/4397191" TargetMode="External"/><Relationship Id="rId10" Type="http://schemas.openxmlformats.org/officeDocument/2006/relationships/image" Target="../media/image198.svg"/><Relationship Id="rId4" Type="http://schemas.openxmlformats.org/officeDocument/2006/relationships/image" Target="../media/image194.png"/><Relationship Id="rId9" Type="http://schemas.openxmlformats.org/officeDocument/2006/relationships/image" Target="../media/image197.png"/><Relationship Id="rId14" Type="http://schemas.openxmlformats.org/officeDocument/2006/relationships/hyperlink" Target="https://techcommunity.microsoft.com/blog/microsoft365copilotblog/researcher-agent-in-microsoft-365-copilot/4397186"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19_90FA56B1.xml"/><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notesSlide" Target="../notesSlides/notesSlide3.xml"/><Relationship Id="rId1" Type="http://schemas.openxmlformats.org/officeDocument/2006/relationships/slideLayout" Target="../slideLayouts/slideLayout246.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s>
</file>

<file path=ppt/slides/_rels/slide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hyperlink" Target="https://adoption.microsoft.com/scenario-library/manufacturing/new-product-ideation-and-research/" TargetMode="External"/><Relationship Id="rId7" Type="http://schemas.openxmlformats.org/officeDocument/2006/relationships/hyperlink" Target="https://adoption.microsoft.com/scenario-library/information-technology/draft-a-product-strategy-document/" TargetMode="External"/><Relationship Id="rId2" Type="http://schemas.openxmlformats.org/officeDocument/2006/relationships/notesSlide" Target="../notesSlides/notesSlide4.xml"/><Relationship Id="rId1" Type="http://schemas.openxmlformats.org/officeDocument/2006/relationships/slideLayout" Target="../slideLayouts/slideLayout246.xml"/><Relationship Id="rId6" Type="http://schemas.openxmlformats.org/officeDocument/2006/relationships/hyperlink" Target="https://adoption.microsoft.com/scenario-library/sales/create-an-unsolicited-proposal/" TargetMode="External"/><Relationship Id="rId5" Type="http://schemas.openxmlformats.org/officeDocument/2006/relationships/hyperlink" Target="https://adoption.microsoft.com/scenario-library/media-and-entertainment/data-strategy-and-insights/" TargetMode="External"/><Relationship Id="rId4" Type="http://schemas.openxmlformats.org/officeDocument/2006/relationships/hyperlink" Target="https://adoption.microsoft.com/scenario-library/marketing/streamline-market-research-and-strate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3D65-377E-F0DB-2BA1-6ABE1AABD31C}"/>
              </a:ext>
            </a:extLst>
          </p:cNvPr>
          <p:cNvSpPr>
            <a:spLocks noGrp="1"/>
          </p:cNvSpPr>
          <p:nvPr>
            <p:ph type="title"/>
          </p:nvPr>
        </p:nvSpPr>
        <p:spPr>
          <a:xfrm>
            <a:off x="584200" y="2302670"/>
            <a:ext cx="4793343" cy="1231106"/>
          </a:xfrm>
        </p:spPr>
        <p:txBody>
          <a:bodyPr wrap="square">
            <a:spAutoFit/>
          </a:bodyPr>
          <a:lstStyle/>
          <a:p>
            <a:r>
              <a:rPr lang="en-US"/>
              <a:t>Researcher &amp; Analyst Adoption</a:t>
            </a:r>
          </a:p>
        </p:txBody>
      </p:sp>
    </p:spTree>
    <p:extLst>
      <p:ext uri="{BB962C8B-B14F-4D97-AF65-F5344CB8AC3E}">
        <p14:creationId xmlns:p14="http://schemas.microsoft.com/office/powerpoint/2010/main" val="171884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5743-E3DE-02D9-F604-27A28DCE6193}"/>
              </a:ext>
            </a:extLst>
          </p:cNvPr>
          <p:cNvSpPr>
            <a:spLocks noGrp="1"/>
          </p:cNvSpPr>
          <p:nvPr>
            <p:ph type="title"/>
          </p:nvPr>
        </p:nvSpPr>
        <p:spPr>
          <a:xfrm>
            <a:off x="588264" y="3152001"/>
            <a:ext cx="4127692" cy="553998"/>
          </a:xfrm>
        </p:spPr>
        <p:txBody>
          <a:bodyPr/>
          <a:lstStyle/>
          <a:p>
            <a:r>
              <a:rPr lang="en-US" dirty="0"/>
              <a:t>Industry Use Cases</a:t>
            </a:r>
          </a:p>
        </p:txBody>
      </p:sp>
    </p:spTree>
    <p:extLst>
      <p:ext uri="{BB962C8B-B14F-4D97-AF65-F5344CB8AC3E}">
        <p14:creationId xmlns:p14="http://schemas.microsoft.com/office/powerpoint/2010/main" val="8398021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9698C2DD-5AFF-F7FD-B1E7-25712D9FB8C4}"/>
              </a:ext>
            </a:extLst>
          </p:cNvPr>
          <p:cNvSpPr>
            <a:spLocks noGrp="1"/>
          </p:cNvSpPr>
          <p:nvPr>
            <p:ph type="body" sz="quarter" idx="32"/>
          </p:nvPr>
        </p:nvSpPr>
        <p:spPr/>
        <p:txBody>
          <a:bodyPr/>
          <a:lstStyle/>
          <a:p>
            <a:r>
              <a:rPr lang="en-US" noProof="0" dirty="0"/>
              <a:t>Engineering teams spend substantial time refining and optimizing product designs to meet performance, cost, and production requirements. With AI, they get assistance with research, ideation, and collaboration to quickly generate innovative solutions.</a:t>
            </a:r>
          </a:p>
          <a:p>
            <a:endParaRPr lang="en-US" dirty="0"/>
          </a:p>
          <a:p>
            <a:r>
              <a:rPr lang="en-US" sz="1050" noProof="0" dirty="0">
                <a:latin typeface="+mj-lt"/>
              </a:rPr>
              <a:t>Customer reference: </a:t>
            </a:r>
            <a:r>
              <a:rPr lang="en-US" sz="1050" noProof="0" dirty="0">
                <a:hlinkClick r:id="rId3"/>
              </a:rPr>
              <a:t>Bayer uses agent for product development</a:t>
            </a:r>
            <a:endParaRPr lang="en-US" sz="1050" noProof="0" dirty="0"/>
          </a:p>
          <a:p>
            <a:endParaRPr lang="en-US" noProof="0" dirty="0"/>
          </a:p>
        </p:txBody>
      </p:sp>
      <p:sp>
        <p:nvSpPr>
          <p:cNvPr id="38" name="Text Placeholder 37">
            <a:extLst>
              <a:ext uri="{FF2B5EF4-FFF2-40B4-BE49-F238E27FC236}">
                <a16:creationId xmlns:a16="http://schemas.microsoft.com/office/drawing/2014/main" id="{F1A2B62C-7F27-CB79-5EBA-7754031B050C}"/>
              </a:ext>
            </a:extLst>
          </p:cNvPr>
          <p:cNvSpPr>
            <a:spLocks noGrp="1"/>
          </p:cNvSpPr>
          <p:nvPr>
            <p:ph type="body" sz="quarter" idx="33"/>
          </p:nvPr>
        </p:nvSpPr>
        <p:spPr/>
        <p:txBody>
          <a:bodyPr/>
          <a:lstStyle/>
          <a:p>
            <a:r>
              <a:rPr lang="en-IN"/>
              <a:t>Manufacturing</a:t>
            </a:r>
          </a:p>
        </p:txBody>
      </p:sp>
      <p:sp>
        <p:nvSpPr>
          <p:cNvPr id="32" name="Text Placeholder 31">
            <a:extLst>
              <a:ext uri="{FF2B5EF4-FFF2-40B4-BE49-F238E27FC236}">
                <a16:creationId xmlns:a16="http://schemas.microsoft.com/office/drawing/2014/main" id="{6A20F47D-060F-7FE8-3649-3ACCB62BAF20}"/>
              </a:ext>
            </a:extLst>
          </p:cNvPr>
          <p:cNvSpPr>
            <a:spLocks noGrp="1"/>
          </p:cNvSpPr>
          <p:nvPr>
            <p:ph type="body" sz="quarter" idx="30"/>
          </p:nvPr>
        </p:nvSpPr>
        <p:spPr/>
        <p:txBody>
          <a:bodyPr/>
          <a:lstStyle/>
          <a:p>
            <a:r>
              <a:rPr lang="en-US" noProof="0"/>
              <a:t>Buy</a:t>
            </a:r>
          </a:p>
        </p:txBody>
      </p:sp>
      <p:sp>
        <p:nvSpPr>
          <p:cNvPr id="30" name="Text Placeholder 29">
            <a:extLst>
              <a:ext uri="{FF2B5EF4-FFF2-40B4-BE49-F238E27FC236}">
                <a16:creationId xmlns:a16="http://schemas.microsoft.com/office/drawing/2014/main" id="{EA1F8ECC-FDC8-F398-2911-B4EFEEDE48CD}"/>
              </a:ext>
            </a:extLst>
          </p:cNvPr>
          <p:cNvSpPr>
            <a:spLocks noGrp="1"/>
          </p:cNvSpPr>
          <p:nvPr>
            <p:ph type="body" sz="quarter" idx="17"/>
          </p:nvPr>
        </p:nvSpPr>
        <p:spPr/>
        <p:txBody>
          <a:bodyPr/>
          <a:lstStyle/>
          <a:p>
            <a:r>
              <a:rPr lang="en-US" noProof="0"/>
              <a:t>Microsoft 365 Copilot</a:t>
            </a:r>
          </a:p>
        </p:txBody>
      </p:sp>
      <p:sp>
        <p:nvSpPr>
          <p:cNvPr id="28" name="Title 27">
            <a:extLst>
              <a:ext uri="{FF2B5EF4-FFF2-40B4-BE49-F238E27FC236}">
                <a16:creationId xmlns:a16="http://schemas.microsoft.com/office/drawing/2014/main" id="{677047A2-3D6B-FA7F-9A1F-E07E66F6AFEE}"/>
              </a:ext>
            </a:extLst>
          </p:cNvPr>
          <p:cNvSpPr>
            <a:spLocks noGrp="1"/>
          </p:cNvSpPr>
          <p:nvPr>
            <p:ph type="title"/>
          </p:nvPr>
        </p:nvSpPr>
        <p:spPr/>
        <p:txBody>
          <a:bodyPr/>
          <a:lstStyle/>
          <a:p>
            <a:r>
              <a:rPr lang="en-US"/>
              <a:t>New product ideation and research</a:t>
            </a:r>
          </a:p>
        </p:txBody>
      </p:sp>
      <p:sp>
        <p:nvSpPr>
          <p:cNvPr id="318" name="Text Placeholder 317">
            <a:extLst>
              <a:ext uri="{FF2B5EF4-FFF2-40B4-BE49-F238E27FC236}">
                <a16:creationId xmlns:a16="http://schemas.microsoft.com/office/drawing/2014/main" id="{2470B96F-EF71-EF9C-EDF1-3F3834738144}"/>
              </a:ext>
            </a:extLst>
          </p:cNvPr>
          <p:cNvSpPr>
            <a:spLocks noGrp="1"/>
          </p:cNvSpPr>
          <p:nvPr>
            <p:ph type="body" sz="quarter" idx="69"/>
          </p:nvPr>
        </p:nvSpPr>
        <p:spPr/>
        <p:txBody>
          <a:bodyPr/>
          <a:lstStyle/>
          <a:p>
            <a:r>
              <a:rPr lang="en-US"/>
              <a:t>Benefit: Gain a deeper understanding of customer needs and preferences, enabling more targeted and effective product development.</a:t>
            </a:r>
          </a:p>
          <a:p>
            <a:r>
              <a:rPr kumimoji="0" lang="en-US" sz="900" b="0" i="0" u="none" strike="noStrike" kern="1200" cap="none" spc="0" normalizeH="0" baseline="0" noProof="0">
                <a:ln>
                  <a:noFill/>
                </a:ln>
                <a:solidFill>
                  <a:srgbClr val="0070C0"/>
                </a:solidFill>
                <a:effectLst/>
                <a:uLnTx/>
                <a:uFillTx/>
                <a:latin typeface="Segoe UI"/>
                <a:ea typeface="+mn-ea"/>
                <a:cs typeface="Segoe UI" panose="020B0502040204020203" pitchFamily="34" charset="0"/>
                <a:hlinkClick r:id="rId4"/>
              </a:rPr>
              <a:t>Try in Prompt Gallery: Technical support summary report template</a:t>
            </a:r>
            <a:endParaRPr kumimoji="0" lang="en-US" sz="900" b="0" i="0" u="none" strike="noStrike" kern="1200" cap="none" spc="0" normalizeH="0" baseline="0" noProof="0">
              <a:ln>
                <a:noFill/>
              </a:ln>
              <a:solidFill>
                <a:srgbClr val="0070C0"/>
              </a:solidFill>
              <a:effectLst/>
              <a:uLnTx/>
              <a:uFillTx/>
              <a:latin typeface="Segoe UI"/>
              <a:ea typeface="+mn-ea"/>
              <a:cs typeface="+mn-cs"/>
            </a:endParaRPr>
          </a:p>
          <a:p>
            <a:endParaRPr lang="en-US"/>
          </a:p>
        </p:txBody>
      </p:sp>
      <p:sp>
        <p:nvSpPr>
          <p:cNvPr id="29" name="Text Placeholder 28">
            <a:extLst>
              <a:ext uri="{FF2B5EF4-FFF2-40B4-BE49-F238E27FC236}">
                <a16:creationId xmlns:a16="http://schemas.microsoft.com/office/drawing/2014/main" id="{7C2D2496-BD49-5AD1-63CE-9D9DCA47E468}"/>
              </a:ext>
            </a:extLst>
          </p:cNvPr>
          <p:cNvSpPr>
            <a:spLocks noGrp="1"/>
          </p:cNvSpPr>
          <p:nvPr>
            <p:ph type="body" sz="quarter" idx="11"/>
          </p:nvPr>
        </p:nvSpPr>
        <p:spPr/>
        <p:txBody>
          <a:bodyPr/>
          <a:lstStyle/>
          <a:p>
            <a:r>
              <a:rPr lang="en-US" noProof="0"/>
              <a:t>Customer insights</a:t>
            </a:r>
          </a:p>
        </p:txBody>
      </p:sp>
      <p:sp>
        <p:nvSpPr>
          <p:cNvPr id="31" name="Text Placeholder 30">
            <a:extLst>
              <a:ext uri="{FF2B5EF4-FFF2-40B4-BE49-F238E27FC236}">
                <a16:creationId xmlns:a16="http://schemas.microsoft.com/office/drawing/2014/main" id="{C5655133-51D7-D15A-17CE-B726F1D22F04}"/>
              </a:ext>
            </a:extLst>
          </p:cNvPr>
          <p:cNvSpPr>
            <a:spLocks noGrp="1"/>
          </p:cNvSpPr>
          <p:nvPr>
            <p:ph type="body" sz="quarter" idx="18"/>
          </p:nvPr>
        </p:nvSpPr>
        <p:spPr/>
        <p:txBody>
          <a:bodyPr/>
          <a:lstStyle/>
          <a:p>
            <a:r>
              <a:rPr lang="en-US" noProof="0"/>
              <a:t>Use Copilot in Excel analyze customer feedback. Perform sentiment analysis such as identifying common pain points and feature requests to understand what features or products customers are looking for.</a:t>
            </a:r>
          </a:p>
        </p:txBody>
      </p:sp>
      <p:sp>
        <p:nvSpPr>
          <p:cNvPr id="40" name="Text Placeholder 39">
            <a:extLst>
              <a:ext uri="{FF2B5EF4-FFF2-40B4-BE49-F238E27FC236}">
                <a16:creationId xmlns:a16="http://schemas.microsoft.com/office/drawing/2014/main" id="{20A0D43F-B1DF-EC23-A5E6-F0B33C97A8F9}"/>
              </a:ext>
            </a:extLst>
          </p:cNvPr>
          <p:cNvSpPr>
            <a:spLocks noGrp="1"/>
          </p:cNvSpPr>
          <p:nvPr>
            <p:ph type="body" sz="quarter" idx="42"/>
          </p:nvPr>
        </p:nvSpPr>
        <p:spPr/>
        <p:txBody>
          <a:bodyPr/>
          <a:lstStyle/>
          <a:p>
            <a:r>
              <a:rPr lang="en-US" noProof="0"/>
              <a:t>Market Research</a:t>
            </a:r>
          </a:p>
        </p:txBody>
      </p:sp>
      <p:sp>
        <p:nvSpPr>
          <p:cNvPr id="41" name="Text Placeholder 40">
            <a:extLst>
              <a:ext uri="{FF2B5EF4-FFF2-40B4-BE49-F238E27FC236}">
                <a16:creationId xmlns:a16="http://schemas.microsoft.com/office/drawing/2014/main" id="{92909097-9FD5-4965-E15E-C329AE84107B}"/>
              </a:ext>
            </a:extLst>
          </p:cNvPr>
          <p:cNvSpPr>
            <a:spLocks noGrp="1"/>
          </p:cNvSpPr>
          <p:nvPr>
            <p:ph type="body" sz="quarter" idx="43"/>
          </p:nvPr>
        </p:nvSpPr>
        <p:spPr/>
        <p:txBody>
          <a:bodyPr/>
          <a:lstStyle/>
          <a:p>
            <a:r>
              <a:rPr lang="en-US" noProof="0" dirty="0"/>
              <a:t>Use Researcher to summarize recent market trends, competitor products, and consumer preferences from external sources.</a:t>
            </a:r>
          </a:p>
          <a:p>
            <a:endParaRPr lang="en-US" noProof="0" dirty="0"/>
          </a:p>
        </p:txBody>
      </p:sp>
      <p:sp>
        <p:nvSpPr>
          <p:cNvPr id="317" name="Text Placeholder 316">
            <a:extLst>
              <a:ext uri="{FF2B5EF4-FFF2-40B4-BE49-F238E27FC236}">
                <a16:creationId xmlns:a16="http://schemas.microsoft.com/office/drawing/2014/main" id="{52E3EB0D-B393-2A57-9DB8-DD785DABD05D}"/>
              </a:ext>
            </a:extLst>
          </p:cNvPr>
          <p:cNvSpPr>
            <a:spLocks noGrp="1"/>
          </p:cNvSpPr>
          <p:nvPr>
            <p:ph type="body" sz="quarter" idx="68"/>
          </p:nvPr>
        </p:nvSpPr>
        <p:spPr/>
        <p:txBody>
          <a:bodyPr/>
          <a:lstStyle/>
          <a:p>
            <a:r>
              <a:rPr lang="en-US" dirty="0"/>
              <a:t>Benefit: Accelerate innovation by generating a comprehensive report with a diverse range of ideas, reducing time-to-market for new products and enhancing your competitive edge.</a:t>
            </a:r>
          </a:p>
          <a:p>
            <a:r>
              <a:rPr lang="en-US" u="sng" dirty="0">
                <a:hlinkClick r:id="rId5"/>
              </a:rPr>
              <a:t>Get started with Researcher</a:t>
            </a:r>
            <a:endParaRPr lang="en-US" dirty="0"/>
          </a:p>
          <a:p>
            <a:endParaRPr lang="en-US" dirty="0"/>
          </a:p>
        </p:txBody>
      </p:sp>
      <p:sp>
        <p:nvSpPr>
          <p:cNvPr id="68" name="Text Placeholder 67">
            <a:extLst>
              <a:ext uri="{FF2B5EF4-FFF2-40B4-BE49-F238E27FC236}">
                <a16:creationId xmlns:a16="http://schemas.microsoft.com/office/drawing/2014/main" id="{6CD62132-D773-5CD1-C83A-C4DC60F24737}"/>
              </a:ext>
            </a:extLst>
          </p:cNvPr>
          <p:cNvSpPr>
            <a:spLocks noGrp="1"/>
          </p:cNvSpPr>
          <p:nvPr>
            <p:ph type="body" sz="quarter" idx="45"/>
          </p:nvPr>
        </p:nvSpPr>
        <p:spPr/>
        <p:txBody>
          <a:bodyPr/>
          <a:lstStyle/>
          <a:p>
            <a:r>
              <a:rPr lang="en-US" noProof="0"/>
              <a:t>Product ideas</a:t>
            </a:r>
          </a:p>
        </p:txBody>
      </p:sp>
      <p:sp>
        <p:nvSpPr>
          <p:cNvPr id="69" name="Text Placeholder 68">
            <a:extLst>
              <a:ext uri="{FF2B5EF4-FFF2-40B4-BE49-F238E27FC236}">
                <a16:creationId xmlns:a16="http://schemas.microsoft.com/office/drawing/2014/main" id="{3177B54A-3FE2-A210-19FA-0D86BE05890C}"/>
              </a:ext>
            </a:extLst>
          </p:cNvPr>
          <p:cNvSpPr>
            <a:spLocks noGrp="1"/>
          </p:cNvSpPr>
          <p:nvPr>
            <p:ph type="body" sz="quarter" idx="46"/>
          </p:nvPr>
        </p:nvSpPr>
        <p:spPr>
          <a:noFill/>
        </p:spPr>
        <p:txBody>
          <a:bodyPr/>
          <a:lstStyle/>
          <a:p>
            <a:r>
              <a:rPr lang="en-US" noProof="0" dirty="0"/>
              <a:t>Use Researcher to create a report of new product ideas based on market research sources, industry trends, previous projects, and meeting notes.</a:t>
            </a:r>
          </a:p>
          <a:p>
            <a:endParaRPr lang="en-US" noProof="0" dirty="0"/>
          </a:p>
        </p:txBody>
      </p:sp>
      <p:sp>
        <p:nvSpPr>
          <p:cNvPr id="319" name="Text Placeholder 318">
            <a:extLst>
              <a:ext uri="{FF2B5EF4-FFF2-40B4-BE49-F238E27FC236}">
                <a16:creationId xmlns:a16="http://schemas.microsoft.com/office/drawing/2014/main" id="{E429E419-4A06-BAB5-EDF8-877B99096E96}"/>
              </a:ext>
            </a:extLst>
          </p:cNvPr>
          <p:cNvSpPr>
            <a:spLocks noGrp="1"/>
          </p:cNvSpPr>
          <p:nvPr>
            <p:ph type="body" sz="quarter" idx="70"/>
          </p:nvPr>
        </p:nvSpPr>
        <p:spPr/>
        <p:txBody>
          <a:bodyPr/>
          <a:lstStyle/>
          <a:p>
            <a:r>
              <a:rPr lang="en-US" dirty="0"/>
              <a:t>Benefit: Stay ahead of the competition by leveraging up-to-date market intelligence, ensuring your products meet current consumer demands and industry standards.</a:t>
            </a:r>
          </a:p>
          <a:p>
            <a:r>
              <a:rPr lang="en-US" u="sng" dirty="0">
                <a:hlinkClick r:id="rId5"/>
              </a:rPr>
              <a:t>Get started with Researcher</a:t>
            </a:r>
            <a:endParaRPr lang="en-US" dirty="0"/>
          </a:p>
        </p:txBody>
      </p:sp>
      <p:sp>
        <p:nvSpPr>
          <p:cNvPr id="314" name="Text Placeholder 313">
            <a:extLst>
              <a:ext uri="{FF2B5EF4-FFF2-40B4-BE49-F238E27FC236}">
                <a16:creationId xmlns:a16="http://schemas.microsoft.com/office/drawing/2014/main" id="{B0C22FBE-F1A8-6673-AD2C-42C1CEED61B8}"/>
              </a:ext>
            </a:extLst>
          </p:cNvPr>
          <p:cNvSpPr>
            <a:spLocks noGrp="1"/>
          </p:cNvSpPr>
          <p:nvPr>
            <p:ph type="body" sz="quarter" idx="48"/>
          </p:nvPr>
        </p:nvSpPr>
        <p:spPr/>
        <p:txBody>
          <a:bodyPr/>
          <a:lstStyle/>
          <a:p>
            <a:r>
              <a:rPr lang="en-US"/>
              <a:t>Benefit: Improve product quality and stakeholder satisfaction by systematically gathering and incorporating feedback throughout the development process.</a:t>
            </a:r>
          </a:p>
        </p:txBody>
      </p:sp>
      <p:sp>
        <p:nvSpPr>
          <p:cNvPr id="72" name="Text Placeholder 71">
            <a:extLst>
              <a:ext uri="{FF2B5EF4-FFF2-40B4-BE49-F238E27FC236}">
                <a16:creationId xmlns:a16="http://schemas.microsoft.com/office/drawing/2014/main" id="{13960D29-6FC2-C37E-FE36-41693D150545}"/>
              </a:ext>
            </a:extLst>
          </p:cNvPr>
          <p:cNvSpPr>
            <a:spLocks noGrp="1"/>
          </p:cNvSpPr>
          <p:nvPr>
            <p:ph type="body" sz="quarter" idx="49"/>
          </p:nvPr>
        </p:nvSpPr>
        <p:spPr/>
        <p:txBody>
          <a:bodyPr/>
          <a:lstStyle/>
          <a:p>
            <a:r>
              <a:rPr lang="en-US" noProof="0"/>
              <a:t>Feedback and iteration</a:t>
            </a:r>
          </a:p>
        </p:txBody>
      </p:sp>
      <p:sp>
        <p:nvSpPr>
          <p:cNvPr id="73" name="Text Placeholder 72">
            <a:extLst>
              <a:ext uri="{FF2B5EF4-FFF2-40B4-BE49-F238E27FC236}">
                <a16:creationId xmlns:a16="http://schemas.microsoft.com/office/drawing/2014/main" id="{F3EC5390-D5A7-18D1-4557-6CF607F5C202}"/>
              </a:ext>
            </a:extLst>
          </p:cNvPr>
          <p:cNvSpPr>
            <a:spLocks noGrp="1"/>
          </p:cNvSpPr>
          <p:nvPr>
            <p:ph type="body" sz="quarter" idx="50"/>
          </p:nvPr>
        </p:nvSpPr>
        <p:spPr/>
        <p:txBody>
          <a:bodyPr/>
          <a:lstStyle/>
          <a:p>
            <a:r>
              <a:rPr lang="en-US" noProof="0"/>
              <a:t>Export insights to Copilot Pages at various stages and tag teams to enrich or provide feedback. Ask Copilot to summarize key points from both Pages and Teams meetings and suggest improvements.</a:t>
            </a:r>
          </a:p>
          <a:p>
            <a:endParaRPr lang="en-US" noProof="0"/>
          </a:p>
        </p:txBody>
      </p:sp>
      <p:sp>
        <p:nvSpPr>
          <p:cNvPr id="74" name="Text Placeholder 73">
            <a:extLst>
              <a:ext uri="{FF2B5EF4-FFF2-40B4-BE49-F238E27FC236}">
                <a16:creationId xmlns:a16="http://schemas.microsoft.com/office/drawing/2014/main" id="{C04ECE58-AA65-4922-96FA-6B92C7BF6295}"/>
              </a:ext>
            </a:extLst>
          </p:cNvPr>
          <p:cNvSpPr>
            <a:spLocks noGrp="1"/>
          </p:cNvSpPr>
          <p:nvPr>
            <p:ph type="body" sz="quarter" idx="51"/>
          </p:nvPr>
        </p:nvSpPr>
        <p:spPr/>
        <p:txBody>
          <a:bodyPr/>
          <a:lstStyle/>
          <a:p>
            <a:r>
              <a:rPr lang="en-US" noProof="0"/>
              <a:t>Concept sketching</a:t>
            </a:r>
          </a:p>
        </p:txBody>
      </p:sp>
      <p:sp>
        <p:nvSpPr>
          <p:cNvPr id="75" name="Text Placeholder 74">
            <a:extLst>
              <a:ext uri="{FF2B5EF4-FFF2-40B4-BE49-F238E27FC236}">
                <a16:creationId xmlns:a16="http://schemas.microsoft.com/office/drawing/2014/main" id="{E00A894D-CBE1-6418-A270-81F682E1FDE3}"/>
              </a:ext>
            </a:extLst>
          </p:cNvPr>
          <p:cNvSpPr>
            <a:spLocks noGrp="1"/>
          </p:cNvSpPr>
          <p:nvPr>
            <p:ph type="body" sz="quarter" idx="52"/>
          </p:nvPr>
        </p:nvSpPr>
        <p:spPr/>
        <p:txBody>
          <a:bodyPr/>
          <a:lstStyle/>
          <a:p>
            <a:r>
              <a:rPr lang="en-US" noProof="0"/>
              <a:t>Draft initial sketches and wireframes for the product. Copilot can gather and present design inspirations from various sources.</a:t>
            </a:r>
          </a:p>
        </p:txBody>
      </p:sp>
      <p:sp>
        <p:nvSpPr>
          <p:cNvPr id="315" name="Text Placeholder 314">
            <a:extLst>
              <a:ext uri="{FF2B5EF4-FFF2-40B4-BE49-F238E27FC236}">
                <a16:creationId xmlns:a16="http://schemas.microsoft.com/office/drawing/2014/main" id="{E3807D3D-DB9F-665E-4950-551C177B204F}"/>
              </a:ext>
            </a:extLst>
          </p:cNvPr>
          <p:cNvSpPr>
            <a:spLocks noGrp="1"/>
          </p:cNvSpPr>
          <p:nvPr>
            <p:ph type="body" sz="quarter" idx="66"/>
          </p:nvPr>
        </p:nvSpPr>
        <p:spPr/>
        <p:txBody>
          <a:bodyPr/>
          <a:lstStyle/>
          <a:p>
            <a:r>
              <a:rPr lang="en-US"/>
              <a:t>Benefit: Enhance team collaboration and creativity by streamlining the brainstorming process, ensuring all ideas are captured and evaluated efficiently.</a:t>
            </a:r>
          </a:p>
        </p:txBody>
      </p:sp>
      <p:sp>
        <p:nvSpPr>
          <p:cNvPr id="77" name="Text Placeholder 76">
            <a:extLst>
              <a:ext uri="{FF2B5EF4-FFF2-40B4-BE49-F238E27FC236}">
                <a16:creationId xmlns:a16="http://schemas.microsoft.com/office/drawing/2014/main" id="{18E00E50-ECBA-8FBB-5C31-C092052F7EB0}"/>
              </a:ext>
            </a:extLst>
          </p:cNvPr>
          <p:cNvSpPr>
            <a:spLocks noGrp="1"/>
          </p:cNvSpPr>
          <p:nvPr>
            <p:ph type="body" sz="quarter" idx="54"/>
          </p:nvPr>
        </p:nvSpPr>
        <p:spPr/>
        <p:txBody>
          <a:bodyPr/>
          <a:lstStyle/>
          <a:p>
            <a:r>
              <a:rPr lang="en-US" noProof="0"/>
              <a:t>Collaborative ideation</a:t>
            </a:r>
          </a:p>
        </p:txBody>
      </p:sp>
      <p:sp>
        <p:nvSpPr>
          <p:cNvPr id="78" name="Text Placeholder 77">
            <a:extLst>
              <a:ext uri="{FF2B5EF4-FFF2-40B4-BE49-F238E27FC236}">
                <a16:creationId xmlns:a16="http://schemas.microsoft.com/office/drawing/2014/main" id="{4363A0F7-2657-C95F-D5A1-9CA16AB26EE8}"/>
              </a:ext>
            </a:extLst>
          </p:cNvPr>
          <p:cNvSpPr>
            <a:spLocks noGrp="1"/>
          </p:cNvSpPr>
          <p:nvPr>
            <p:ph type="body" sz="quarter" idx="55"/>
          </p:nvPr>
        </p:nvSpPr>
        <p:spPr/>
        <p:txBody>
          <a:bodyPr/>
          <a:lstStyle/>
          <a:p>
            <a:r>
              <a:rPr lang="en-US" noProof="0"/>
              <a:t>Use Copilot to facilitate brainstorming sessions with your team by setting up calls, creating transcripts, and summarizing key points.</a:t>
            </a:r>
          </a:p>
          <a:p>
            <a:endParaRPr lang="en-US" noProof="0"/>
          </a:p>
        </p:txBody>
      </p:sp>
      <p:sp>
        <p:nvSpPr>
          <p:cNvPr id="316" name="Text Placeholder 315">
            <a:extLst>
              <a:ext uri="{FF2B5EF4-FFF2-40B4-BE49-F238E27FC236}">
                <a16:creationId xmlns:a16="http://schemas.microsoft.com/office/drawing/2014/main" id="{7C700A41-C948-C50A-61ED-4E7D2E72614A}"/>
              </a:ext>
            </a:extLst>
          </p:cNvPr>
          <p:cNvSpPr>
            <a:spLocks noGrp="1"/>
          </p:cNvSpPr>
          <p:nvPr>
            <p:ph type="body" sz="quarter" idx="67"/>
          </p:nvPr>
        </p:nvSpPr>
        <p:spPr/>
        <p:txBody>
          <a:bodyPr/>
          <a:lstStyle/>
          <a:p>
            <a:r>
              <a:rPr lang="en-US"/>
              <a:t>Benefit: Visualize product concepts quickly and effectively, facilitating better communication of ideas and faster iteration cycles.</a:t>
            </a:r>
          </a:p>
        </p:txBody>
      </p:sp>
      <p:sp>
        <p:nvSpPr>
          <p:cNvPr id="81" name="Text Placeholder 80">
            <a:extLst>
              <a:ext uri="{FF2B5EF4-FFF2-40B4-BE49-F238E27FC236}">
                <a16:creationId xmlns:a16="http://schemas.microsoft.com/office/drawing/2014/main" id="{8CA82A13-D836-5862-44DD-BB5F2F0C2895}"/>
              </a:ext>
            </a:extLst>
          </p:cNvPr>
          <p:cNvSpPr>
            <a:spLocks noGrp="1"/>
          </p:cNvSpPr>
          <p:nvPr>
            <p:ph type="body" sz="quarter" idx="64"/>
          </p:nvPr>
        </p:nvSpPr>
        <p:spPr/>
        <p:txBody>
          <a:bodyPr/>
          <a:lstStyle/>
          <a:p>
            <a:r>
              <a:rPr lang="en-US" noProof="0"/>
              <a:t>Value benefit</a:t>
            </a:r>
          </a:p>
        </p:txBody>
      </p:sp>
      <p:sp>
        <p:nvSpPr>
          <p:cNvPr id="26" name="Text Placeholder 25">
            <a:extLst>
              <a:ext uri="{FF2B5EF4-FFF2-40B4-BE49-F238E27FC236}">
                <a16:creationId xmlns:a16="http://schemas.microsoft.com/office/drawing/2014/main" id="{834C1034-1EB2-4315-0BB6-F6D07510EBA7}"/>
              </a:ext>
            </a:extLst>
          </p:cNvPr>
          <p:cNvSpPr>
            <a:spLocks noGrp="1"/>
          </p:cNvSpPr>
          <p:nvPr>
            <p:ph type="body" sz="quarter" idx="65"/>
          </p:nvPr>
        </p:nvSpPr>
        <p:spPr/>
        <p:txBody>
          <a:bodyPr/>
          <a:lstStyle/>
          <a:p>
            <a:r>
              <a:rPr lang="en-US" noProof="0"/>
              <a:t>KPIs impacted</a:t>
            </a:r>
          </a:p>
        </p:txBody>
      </p:sp>
      <p:grpSp>
        <p:nvGrpSpPr>
          <p:cNvPr id="35" name="Group 34">
            <a:extLst>
              <a:ext uri="{FF2B5EF4-FFF2-40B4-BE49-F238E27FC236}">
                <a16:creationId xmlns:a16="http://schemas.microsoft.com/office/drawing/2014/main" id="{CF523044-425A-EC4A-1EC6-6BDB44394702}"/>
              </a:ext>
            </a:extLst>
          </p:cNvPr>
          <p:cNvGrpSpPr/>
          <p:nvPr/>
        </p:nvGrpSpPr>
        <p:grpSpPr>
          <a:xfrm>
            <a:off x="320719" y="3778836"/>
            <a:ext cx="1771607" cy="504622"/>
            <a:chOff x="320719" y="4228589"/>
            <a:chExt cx="1771607" cy="504622"/>
          </a:xfrm>
        </p:grpSpPr>
        <p:grpSp>
          <p:nvGrpSpPr>
            <p:cNvPr id="119" name="Group 118">
              <a:extLst>
                <a:ext uri="{FF2B5EF4-FFF2-40B4-BE49-F238E27FC236}">
                  <a16:creationId xmlns:a16="http://schemas.microsoft.com/office/drawing/2014/main" id="{84019826-931D-EB4C-63C6-351890DA08DA}"/>
                </a:ext>
              </a:extLst>
            </p:cNvPr>
            <p:cNvGrpSpPr/>
            <p:nvPr/>
          </p:nvGrpSpPr>
          <p:grpSpPr>
            <a:xfrm>
              <a:off x="320719" y="4228589"/>
              <a:ext cx="1771605" cy="216000"/>
              <a:chOff x="320719" y="4224848"/>
              <a:chExt cx="1771605" cy="219456"/>
            </a:xfrm>
          </p:grpSpPr>
          <p:sp>
            <p:nvSpPr>
              <p:cNvPr id="120" name="Rectangle: Rounded Corners 6">
                <a:extLst>
                  <a:ext uri="{FF2B5EF4-FFF2-40B4-BE49-F238E27FC236}">
                    <a16:creationId xmlns:a16="http://schemas.microsoft.com/office/drawing/2014/main" id="{08BAC2B9-713E-5156-12C1-F0A29BF19217}"/>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Time to market</a:t>
                </a:r>
              </a:p>
            </p:txBody>
          </p:sp>
          <p:pic>
            <p:nvPicPr>
              <p:cNvPr id="121" name="Graphic 120">
                <a:extLst>
                  <a:ext uri="{FF2B5EF4-FFF2-40B4-BE49-F238E27FC236}">
                    <a16:creationId xmlns:a16="http://schemas.microsoft.com/office/drawing/2014/main" id="{ADE5AE48-E5CA-211A-6734-83C0B5F6F48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506" y="4260849"/>
                <a:ext cx="144000" cy="144000"/>
              </a:xfrm>
              <a:prstGeom prst="rect">
                <a:avLst/>
              </a:prstGeom>
            </p:spPr>
          </p:pic>
        </p:grpSp>
        <p:grpSp>
          <p:nvGrpSpPr>
            <p:cNvPr id="122" name="Group 121">
              <a:extLst>
                <a:ext uri="{FF2B5EF4-FFF2-40B4-BE49-F238E27FC236}">
                  <a16:creationId xmlns:a16="http://schemas.microsoft.com/office/drawing/2014/main" id="{D9D4F9F0-6C9B-08E2-D3C2-49A1B23C0C08}"/>
                </a:ext>
              </a:extLst>
            </p:cNvPr>
            <p:cNvGrpSpPr/>
            <p:nvPr/>
          </p:nvGrpSpPr>
          <p:grpSpPr>
            <a:xfrm>
              <a:off x="320721" y="4517211"/>
              <a:ext cx="1771605" cy="216000"/>
              <a:chOff x="320721" y="4517211"/>
              <a:chExt cx="1771605" cy="216000"/>
            </a:xfrm>
          </p:grpSpPr>
          <p:sp>
            <p:nvSpPr>
              <p:cNvPr id="123" name="Rectangle: Rounded Corners 6">
                <a:extLst>
                  <a:ext uri="{FF2B5EF4-FFF2-40B4-BE49-F238E27FC236}">
                    <a16:creationId xmlns:a16="http://schemas.microsoft.com/office/drawing/2014/main" id="{24F98B66-B869-87AF-F8EA-2984ADA37D82}"/>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Customer satisfaction</a:t>
                </a:r>
              </a:p>
            </p:txBody>
          </p:sp>
          <p:pic>
            <p:nvPicPr>
              <p:cNvPr id="124" name="Graphic 123">
                <a:extLst>
                  <a:ext uri="{FF2B5EF4-FFF2-40B4-BE49-F238E27FC236}">
                    <a16:creationId xmlns:a16="http://schemas.microsoft.com/office/drawing/2014/main" id="{520D95D4-9565-50B4-7B35-519A02F6EE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7507" y="4552645"/>
                <a:ext cx="144000" cy="141732"/>
              </a:xfrm>
              <a:prstGeom prst="rect">
                <a:avLst/>
              </a:prstGeom>
            </p:spPr>
          </p:pic>
        </p:grpSp>
      </p:grpSp>
      <p:grpSp>
        <p:nvGrpSpPr>
          <p:cNvPr id="125" name="Group 124">
            <a:extLst>
              <a:ext uri="{FF2B5EF4-FFF2-40B4-BE49-F238E27FC236}">
                <a16:creationId xmlns:a16="http://schemas.microsoft.com/office/drawing/2014/main" id="{3A032EAB-2C17-EB61-3DF7-A79634D8AD2B}"/>
              </a:ext>
            </a:extLst>
          </p:cNvPr>
          <p:cNvGrpSpPr/>
          <p:nvPr/>
        </p:nvGrpSpPr>
        <p:grpSpPr>
          <a:xfrm>
            <a:off x="320719" y="5020658"/>
            <a:ext cx="1771605" cy="216000"/>
            <a:chOff x="320719" y="5270676"/>
            <a:chExt cx="1771605" cy="216000"/>
          </a:xfrm>
        </p:grpSpPr>
        <p:sp>
          <p:nvSpPr>
            <p:cNvPr id="126" name="Rectangle: Rounded Corners 6">
              <a:extLst>
                <a:ext uri="{FF2B5EF4-FFF2-40B4-BE49-F238E27FC236}">
                  <a16:creationId xmlns:a16="http://schemas.microsoft.com/office/drawing/2014/main" id="{147FCE9A-6AF4-190D-6F27-188C23E3EC31}"/>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Revenue growth</a:t>
              </a:r>
            </a:p>
          </p:txBody>
        </p:sp>
        <p:pic>
          <p:nvPicPr>
            <p:cNvPr id="127" name="Graphic 126">
              <a:extLst>
                <a:ext uri="{FF2B5EF4-FFF2-40B4-BE49-F238E27FC236}">
                  <a16:creationId xmlns:a16="http://schemas.microsoft.com/office/drawing/2014/main" id="{75AAC03F-9A3A-D6DF-B560-1C100759434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7505" y="5306676"/>
              <a:ext cx="144000" cy="144000"/>
            </a:xfrm>
            <a:prstGeom prst="rect">
              <a:avLst/>
            </a:prstGeom>
          </p:spPr>
        </p:pic>
      </p:grpSp>
      <p:pic>
        <p:nvPicPr>
          <p:cNvPr id="106" name="Picture 50">
            <a:hlinkClick r:id="rId10"/>
            <a:extLst>
              <a:ext uri="{FF2B5EF4-FFF2-40B4-BE49-F238E27FC236}">
                <a16:creationId xmlns:a16="http://schemas.microsoft.com/office/drawing/2014/main" id="{2DBFC19A-BA92-902B-365D-D762DAD196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7220" y="4816092"/>
            <a:ext cx="241516" cy="2159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0D7584-846B-05CD-5A39-8000AA10CABC}"/>
              </a:ext>
              <a:ext uri="{C183D7F6-B498-43B3-948B-1728B52AA6E4}">
                <adec:decorative xmlns:adec="http://schemas.microsoft.com/office/drawing/2017/decorative" val="0"/>
              </a:ext>
            </a:extLst>
          </p:cNvPr>
          <p:cNvSpPr txBox="1"/>
          <p:nvPr/>
        </p:nvSpPr>
        <p:spPr>
          <a:xfrm>
            <a:off x="9329077" y="2328532"/>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sp>
        <p:nvSpPr>
          <p:cNvPr id="259" name="TextBox 258">
            <a:extLst>
              <a:ext uri="{FF2B5EF4-FFF2-40B4-BE49-F238E27FC236}">
                <a16:creationId xmlns:a16="http://schemas.microsoft.com/office/drawing/2014/main" id="{FBE7EC06-971E-FECD-0B16-D7461473E235}"/>
              </a:ext>
              <a:ext uri="{C183D7F6-B498-43B3-948B-1728B52AA6E4}">
                <adec:decorative xmlns:adec="http://schemas.microsoft.com/office/drawing/2017/decorative" val="0"/>
              </a:ext>
            </a:extLst>
          </p:cNvPr>
          <p:cNvSpPr txBox="1">
            <a:spLocks/>
          </p:cNvSpPr>
          <p:nvPr/>
        </p:nvSpPr>
        <p:spPr>
          <a:xfrm>
            <a:off x="3552452" y="2328532"/>
            <a:ext cx="149079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p>
        </p:txBody>
      </p:sp>
      <p:sp>
        <p:nvSpPr>
          <p:cNvPr id="261" name="TextBox 260">
            <a:extLst>
              <a:ext uri="{FF2B5EF4-FFF2-40B4-BE49-F238E27FC236}">
                <a16:creationId xmlns:a16="http://schemas.microsoft.com/office/drawing/2014/main" id="{A70B71B3-1EEC-1C35-3056-E45F61E657C0}"/>
              </a:ext>
              <a:ext uri="{C183D7F6-B498-43B3-948B-1728B52AA6E4}">
                <adec:decorative xmlns:adec="http://schemas.microsoft.com/office/drawing/2017/decorative" val="0"/>
              </a:ext>
            </a:extLst>
          </p:cNvPr>
          <p:cNvSpPr txBox="1"/>
          <p:nvPr/>
        </p:nvSpPr>
        <p:spPr>
          <a:xfrm>
            <a:off x="3552452" y="4847126"/>
            <a:ext cx="149079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sp>
        <p:nvSpPr>
          <p:cNvPr id="262" name="TextBox 261">
            <a:extLst>
              <a:ext uri="{FF2B5EF4-FFF2-40B4-BE49-F238E27FC236}">
                <a16:creationId xmlns:a16="http://schemas.microsoft.com/office/drawing/2014/main" id="{364DA8FC-5014-4ABB-81F4-0B9C4E7BCED0}"/>
              </a:ext>
              <a:ext uri="{C183D7F6-B498-43B3-948B-1728B52AA6E4}">
                <adec:decorative xmlns:adec="http://schemas.microsoft.com/office/drawing/2017/decorative" val="0"/>
              </a:ext>
            </a:extLst>
          </p:cNvPr>
          <p:cNvSpPr txBox="1"/>
          <p:nvPr/>
        </p:nvSpPr>
        <p:spPr>
          <a:xfrm>
            <a:off x="6445284" y="4847126"/>
            <a:ext cx="149079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sp>
        <p:nvSpPr>
          <p:cNvPr id="263" name="TextBox 262">
            <a:extLst>
              <a:ext uri="{FF2B5EF4-FFF2-40B4-BE49-F238E27FC236}">
                <a16:creationId xmlns:a16="http://schemas.microsoft.com/office/drawing/2014/main" id="{79C8CBB2-321D-0EAD-573E-662EDA2105C8}"/>
              </a:ext>
              <a:ext uri="{C183D7F6-B498-43B3-948B-1728B52AA6E4}">
                <adec:decorative xmlns:adec="http://schemas.microsoft.com/office/drawing/2017/decorative" val="0"/>
              </a:ext>
            </a:extLst>
          </p:cNvPr>
          <p:cNvSpPr txBox="1"/>
          <p:nvPr/>
        </p:nvSpPr>
        <p:spPr>
          <a:xfrm>
            <a:off x="9329077" y="4847126"/>
            <a:ext cx="149079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pic>
        <p:nvPicPr>
          <p:cNvPr id="264" name="Picture 50">
            <a:hlinkClick r:id="rId10"/>
            <a:extLst>
              <a:ext uri="{FF2B5EF4-FFF2-40B4-BE49-F238E27FC236}">
                <a16:creationId xmlns:a16="http://schemas.microsoft.com/office/drawing/2014/main" id="{D062CB6D-C37C-EE5A-6D8D-3D188098CA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2938" y="4816092"/>
            <a:ext cx="241516" cy="215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FDE280-57E4-3049-AD77-1D1CD4B7481A}"/>
              </a:ext>
              <a:ext uri="{C183D7F6-B498-43B3-948B-1728B52AA6E4}">
                <adec:decorative xmlns:adec="http://schemas.microsoft.com/office/drawing/2017/decorative" val="0"/>
              </a:ext>
            </a:extLst>
          </p:cNvPr>
          <p:cNvSpPr txBox="1"/>
          <p:nvPr/>
        </p:nvSpPr>
        <p:spPr>
          <a:xfrm>
            <a:off x="6435822" y="2328532"/>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8" name="Picture 7" descr="Excel logo">
            <a:extLst>
              <a:ext uri="{FF2B5EF4-FFF2-40B4-BE49-F238E27FC236}">
                <a16:creationId xmlns:a16="http://schemas.microsoft.com/office/drawing/2014/main" id="{EE4A4D49-F15A-177A-63FA-59ACEB4AA69A}"/>
              </a:ext>
            </a:extLst>
          </p:cNvPr>
          <p:cNvPicPr>
            <a:picLocks noChangeAspect="1"/>
          </p:cNvPicPr>
          <p:nvPr/>
        </p:nvPicPr>
        <p:blipFill>
          <a:blip r:embed="rId12"/>
          <a:stretch>
            <a:fillRect/>
          </a:stretch>
        </p:blipFill>
        <p:spPr>
          <a:xfrm>
            <a:off x="3182890" y="2272888"/>
            <a:ext cx="265176" cy="265176"/>
          </a:xfrm>
          <a:prstGeom prst="rect">
            <a:avLst/>
          </a:prstGeom>
        </p:spPr>
      </p:pic>
      <p:pic>
        <p:nvPicPr>
          <p:cNvPr id="11" name="Picture 10" descr="Sales scenario: Create an unsolicited proposal (Copilot Scenario Library) – Microsoft Adoption">
            <a:extLst>
              <a:ext uri="{FF2B5EF4-FFF2-40B4-BE49-F238E27FC236}">
                <a16:creationId xmlns:a16="http://schemas.microsoft.com/office/drawing/2014/main" id="{0A919283-6771-8150-09B4-28862D30F427}"/>
              </a:ext>
            </a:extLst>
          </p:cNvPr>
          <p:cNvPicPr>
            <a:picLocks noChangeAspect="1"/>
          </p:cNvPicPr>
          <p:nvPr/>
        </p:nvPicPr>
        <p:blipFill>
          <a:blip r:embed="rId13"/>
          <a:stretch>
            <a:fillRect/>
          </a:stretch>
        </p:blipFill>
        <p:spPr>
          <a:xfrm>
            <a:off x="8950475" y="2272888"/>
            <a:ext cx="265176" cy="265176"/>
          </a:xfrm>
          <a:prstGeom prst="rect">
            <a:avLst/>
          </a:prstGeom>
        </p:spPr>
      </p:pic>
      <p:pic>
        <p:nvPicPr>
          <p:cNvPr id="12" name="Picture 11" descr="Sales scenario: Create an unsolicited proposal (Copilot Scenario Library) – Microsoft Adoption">
            <a:extLst>
              <a:ext uri="{FF2B5EF4-FFF2-40B4-BE49-F238E27FC236}">
                <a16:creationId xmlns:a16="http://schemas.microsoft.com/office/drawing/2014/main" id="{47FB8149-6D38-2754-6123-0CC6FB691345}"/>
              </a:ext>
            </a:extLst>
          </p:cNvPr>
          <p:cNvPicPr>
            <a:picLocks noChangeAspect="1"/>
          </p:cNvPicPr>
          <p:nvPr/>
        </p:nvPicPr>
        <p:blipFill>
          <a:blip r:embed="rId13"/>
          <a:stretch>
            <a:fillRect/>
          </a:stretch>
        </p:blipFill>
        <p:spPr>
          <a:xfrm>
            <a:off x="6096000" y="2272888"/>
            <a:ext cx="265176" cy="265176"/>
          </a:xfrm>
          <a:prstGeom prst="rect">
            <a:avLst/>
          </a:prstGeom>
        </p:spPr>
      </p:pic>
      <p:pic>
        <p:nvPicPr>
          <p:cNvPr id="15" name="Picture 14" descr="Teams logo">
            <a:extLst>
              <a:ext uri="{FF2B5EF4-FFF2-40B4-BE49-F238E27FC236}">
                <a16:creationId xmlns:a16="http://schemas.microsoft.com/office/drawing/2014/main" id="{F48481BA-28D0-E1F9-9421-402DD4A06733}"/>
              </a:ext>
            </a:extLst>
          </p:cNvPr>
          <p:cNvPicPr>
            <a:picLocks noChangeAspect="1"/>
          </p:cNvPicPr>
          <p:nvPr/>
        </p:nvPicPr>
        <p:blipFill>
          <a:blip r:embed="rId14"/>
          <a:stretch>
            <a:fillRect/>
          </a:stretch>
        </p:blipFill>
        <p:spPr>
          <a:xfrm>
            <a:off x="8950475" y="4791482"/>
            <a:ext cx="265176" cy="265176"/>
          </a:xfrm>
          <a:prstGeom prst="rect">
            <a:avLst/>
          </a:prstGeom>
        </p:spPr>
      </p:pic>
      <p:cxnSp>
        <p:nvCxnSpPr>
          <p:cNvPr id="3" name="Straight Connector 2">
            <a:extLst>
              <a:ext uri="{FF2B5EF4-FFF2-40B4-BE49-F238E27FC236}">
                <a16:creationId xmlns:a16="http://schemas.microsoft.com/office/drawing/2014/main" id="{B47D566F-A222-F83A-919C-C9FD3E47A809}"/>
              </a:ext>
            </a:extLst>
          </p:cNvPr>
          <p:cNvCxnSpPr>
            <a:cxnSpLocks/>
          </p:cNvCxnSpPr>
          <p:nvPr/>
        </p:nvCxnSpPr>
        <p:spPr>
          <a:xfrm>
            <a:off x="304800" y="3273981"/>
            <a:ext cx="243124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9003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ext Placeholder 218">
            <a:extLst>
              <a:ext uri="{FF2B5EF4-FFF2-40B4-BE49-F238E27FC236}">
                <a16:creationId xmlns:a16="http://schemas.microsoft.com/office/drawing/2014/main" id="{519CC78D-00F6-0F35-909B-FEA05D2EB066}"/>
              </a:ext>
            </a:extLst>
          </p:cNvPr>
          <p:cNvSpPr>
            <a:spLocks noGrp="1"/>
          </p:cNvSpPr>
          <p:nvPr>
            <p:ph type="body" sz="quarter" idx="32"/>
          </p:nvPr>
        </p:nvSpPr>
        <p:spPr>
          <a:xfrm>
            <a:off x="311388" y="1026303"/>
            <a:ext cx="2431246" cy="1131079"/>
          </a:xfrm>
        </p:spPr>
        <p:txBody>
          <a:bodyPr/>
          <a:lstStyle/>
          <a:p>
            <a:r>
              <a:rPr lang="en-US" noProof="0"/>
              <a:t>Reduce the time spent on market research by using AI for help with analysis and collaboration when updating marketing strategies.</a:t>
            </a:r>
          </a:p>
        </p:txBody>
      </p:sp>
      <p:sp>
        <p:nvSpPr>
          <p:cNvPr id="54" name="Text Placeholder 53">
            <a:extLst>
              <a:ext uri="{FF2B5EF4-FFF2-40B4-BE49-F238E27FC236}">
                <a16:creationId xmlns:a16="http://schemas.microsoft.com/office/drawing/2014/main" id="{78EBB2AE-AF4F-A26F-8769-3F225633296B}"/>
              </a:ext>
            </a:extLst>
          </p:cNvPr>
          <p:cNvSpPr>
            <a:spLocks noGrp="1"/>
          </p:cNvSpPr>
          <p:nvPr>
            <p:ph type="body" sz="quarter" idx="33"/>
          </p:nvPr>
        </p:nvSpPr>
        <p:spPr>
          <a:xfrm>
            <a:off x="304796" y="413987"/>
            <a:ext cx="2057403" cy="307777"/>
          </a:xfrm>
        </p:spPr>
        <p:txBody>
          <a:bodyPr/>
          <a:lstStyle/>
          <a:p>
            <a:r>
              <a:rPr lang="en-US"/>
              <a:t>Retail</a:t>
            </a:r>
          </a:p>
        </p:txBody>
      </p:sp>
      <p:sp>
        <p:nvSpPr>
          <p:cNvPr id="52" name="Text Placeholder 51">
            <a:extLst>
              <a:ext uri="{FF2B5EF4-FFF2-40B4-BE49-F238E27FC236}">
                <a16:creationId xmlns:a16="http://schemas.microsoft.com/office/drawing/2014/main" id="{5E383EF9-066D-A9C9-5FCC-BC156AF7E28B}"/>
              </a:ext>
            </a:extLst>
          </p:cNvPr>
          <p:cNvSpPr>
            <a:spLocks noGrp="1"/>
          </p:cNvSpPr>
          <p:nvPr>
            <p:ph type="body" sz="quarter" idx="30"/>
          </p:nvPr>
        </p:nvSpPr>
        <p:spPr>
          <a:xfrm>
            <a:off x="10430351" y="521099"/>
            <a:ext cx="1456966" cy="175614"/>
          </a:xfrm>
        </p:spPr>
        <p:txBody>
          <a:bodyPr/>
          <a:lstStyle/>
          <a:p>
            <a:r>
              <a:rPr lang="en-US" noProof="0"/>
              <a:t>Buy</a:t>
            </a:r>
          </a:p>
        </p:txBody>
      </p:sp>
      <p:sp>
        <p:nvSpPr>
          <p:cNvPr id="43" name="Text Placeholder 42">
            <a:extLst>
              <a:ext uri="{FF2B5EF4-FFF2-40B4-BE49-F238E27FC236}">
                <a16:creationId xmlns:a16="http://schemas.microsoft.com/office/drawing/2014/main" id="{F1DB2A4F-71A1-A1B5-2073-D68885FBC5DA}"/>
              </a:ext>
            </a:extLst>
          </p:cNvPr>
          <p:cNvSpPr>
            <a:spLocks noGrp="1"/>
          </p:cNvSpPr>
          <p:nvPr>
            <p:ph type="body" sz="quarter" idx="17"/>
          </p:nvPr>
        </p:nvSpPr>
        <p:spPr>
          <a:xfrm>
            <a:off x="7149557" y="521100"/>
            <a:ext cx="2969488" cy="169277"/>
          </a:xfrm>
        </p:spPr>
        <p:txBody>
          <a:bodyPr/>
          <a:lstStyle/>
          <a:p>
            <a:r>
              <a:rPr lang="en-US" noProof="0"/>
              <a:t>Microsoft 365 Copilot</a:t>
            </a:r>
          </a:p>
        </p:txBody>
      </p:sp>
      <p:sp>
        <p:nvSpPr>
          <p:cNvPr id="41" name="Title 40">
            <a:extLst>
              <a:ext uri="{FF2B5EF4-FFF2-40B4-BE49-F238E27FC236}">
                <a16:creationId xmlns:a16="http://schemas.microsoft.com/office/drawing/2014/main" id="{A762A064-B6B7-8A93-97E6-A7072D0479BE}"/>
              </a:ext>
            </a:extLst>
          </p:cNvPr>
          <p:cNvSpPr>
            <a:spLocks noGrp="1"/>
          </p:cNvSpPr>
          <p:nvPr>
            <p:ph type="title"/>
          </p:nvPr>
        </p:nvSpPr>
        <p:spPr>
          <a:xfrm>
            <a:off x="2492375" y="290533"/>
            <a:ext cx="3574307" cy="553998"/>
          </a:xfrm>
        </p:spPr>
        <p:txBody>
          <a:bodyPr/>
          <a:lstStyle/>
          <a:p>
            <a:r>
              <a:rPr lang="en-US"/>
              <a:t>Streamline market research and strategy</a:t>
            </a:r>
          </a:p>
        </p:txBody>
      </p:sp>
      <p:sp>
        <p:nvSpPr>
          <p:cNvPr id="131" name="Text Placeholder 130">
            <a:extLst>
              <a:ext uri="{FF2B5EF4-FFF2-40B4-BE49-F238E27FC236}">
                <a16:creationId xmlns:a16="http://schemas.microsoft.com/office/drawing/2014/main" id="{78B5733C-A6C9-FFB3-5742-DB0CEE205B85}"/>
              </a:ext>
            </a:extLst>
          </p:cNvPr>
          <p:cNvSpPr>
            <a:spLocks noGrp="1"/>
          </p:cNvSpPr>
          <p:nvPr>
            <p:ph type="body" sz="quarter" idx="69"/>
          </p:nvPr>
        </p:nvSpPr>
        <p:spPr>
          <a:xfrm>
            <a:off x="3182890" y="2725494"/>
            <a:ext cx="2572262" cy="712876"/>
          </a:xfrm>
        </p:spPr>
        <p:txBody>
          <a:bodyPr/>
          <a:lstStyle/>
          <a:p>
            <a:r>
              <a:rPr lang="en-US" dirty="0"/>
              <a:t>Benefit: Use Researcher to produce a research report based on many types of documents, including PDFs and website content.</a:t>
            </a:r>
          </a:p>
          <a:p>
            <a:r>
              <a:rPr lang="en-US" u="sng" dirty="0">
                <a:hlinkClick r:id="rId2"/>
              </a:rPr>
              <a:t>Get started with Researcher</a:t>
            </a:r>
            <a:endParaRPr lang="en-US" dirty="0"/>
          </a:p>
        </p:txBody>
      </p:sp>
      <p:sp>
        <p:nvSpPr>
          <p:cNvPr id="42" name="Text Placeholder 41">
            <a:extLst>
              <a:ext uri="{FF2B5EF4-FFF2-40B4-BE49-F238E27FC236}">
                <a16:creationId xmlns:a16="http://schemas.microsoft.com/office/drawing/2014/main" id="{845B8E3E-9CC2-7423-7B47-4978D67A2119}"/>
              </a:ext>
            </a:extLst>
          </p:cNvPr>
          <p:cNvSpPr>
            <a:spLocks noGrp="1"/>
          </p:cNvSpPr>
          <p:nvPr>
            <p:ph type="body" sz="quarter" idx="11"/>
          </p:nvPr>
        </p:nvSpPr>
        <p:spPr>
          <a:xfrm>
            <a:off x="3182890" y="1112478"/>
            <a:ext cx="2572262" cy="153888"/>
          </a:xfrm>
        </p:spPr>
        <p:txBody>
          <a:bodyPr/>
          <a:lstStyle/>
          <a:p>
            <a:r>
              <a:rPr lang="en-US" noProof="0"/>
              <a:t>Initial research</a:t>
            </a:r>
          </a:p>
        </p:txBody>
      </p:sp>
      <p:sp>
        <p:nvSpPr>
          <p:cNvPr id="51" name="Text Placeholder 50">
            <a:extLst>
              <a:ext uri="{FF2B5EF4-FFF2-40B4-BE49-F238E27FC236}">
                <a16:creationId xmlns:a16="http://schemas.microsoft.com/office/drawing/2014/main" id="{87FE97CB-3076-7047-2A18-981026CD4957}"/>
              </a:ext>
            </a:extLst>
          </p:cNvPr>
          <p:cNvSpPr>
            <a:spLocks noGrp="1"/>
          </p:cNvSpPr>
          <p:nvPr>
            <p:ph type="body" sz="quarter" idx="18"/>
          </p:nvPr>
        </p:nvSpPr>
        <p:spPr>
          <a:xfrm>
            <a:off x="3182890" y="1438715"/>
            <a:ext cx="2572262" cy="626701"/>
          </a:xfrm>
          <a:noFill/>
        </p:spPr>
        <p:txBody>
          <a:bodyPr/>
          <a:lstStyle/>
          <a:p>
            <a:r>
              <a:rPr lang="en-US" dirty="0"/>
              <a:t>Use Researcher to conduct market research based on key documents. Export the results to Pages for team collaboration.</a:t>
            </a:r>
          </a:p>
          <a:p>
            <a:endParaRPr lang="en-US" noProof="0" dirty="0"/>
          </a:p>
        </p:txBody>
      </p:sp>
      <p:sp>
        <p:nvSpPr>
          <p:cNvPr id="56" name="Text Placeholder 55">
            <a:extLst>
              <a:ext uri="{FF2B5EF4-FFF2-40B4-BE49-F238E27FC236}">
                <a16:creationId xmlns:a16="http://schemas.microsoft.com/office/drawing/2014/main" id="{E448D9D6-044D-4014-4B6A-DAC1A557967B}"/>
              </a:ext>
            </a:extLst>
          </p:cNvPr>
          <p:cNvSpPr>
            <a:spLocks noGrp="1"/>
          </p:cNvSpPr>
          <p:nvPr>
            <p:ph type="body" sz="quarter" idx="42"/>
          </p:nvPr>
        </p:nvSpPr>
        <p:spPr>
          <a:xfrm>
            <a:off x="6066682" y="1112478"/>
            <a:ext cx="2572262" cy="153888"/>
          </a:xfrm>
        </p:spPr>
        <p:txBody>
          <a:bodyPr/>
          <a:lstStyle/>
          <a:p>
            <a:r>
              <a:rPr lang="en-US" noProof="0"/>
              <a:t>Add additional content</a:t>
            </a:r>
          </a:p>
        </p:txBody>
      </p:sp>
      <p:sp>
        <p:nvSpPr>
          <p:cNvPr id="57" name="Text Placeholder 56">
            <a:extLst>
              <a:ext uri="{FF2B5EF4-FFF2-40B4-BE49-F238E27FC236}">
                <a16:creationId xmlns:a16="http://schemas.microsoft.com/office/drawing/2014/main" id="{9B38F2DB-922A-CACD-A188-094E3CD9196F}"/>
              </a:ext>
            </a:extLst>
          </p:cNvPr>
          <p:cNvSpPr>
            <a:spLocks noGrp="1"/>
          </p:cNvSpPr>
          <p:nvPr>
            <p:ph type="body" sz="quarter" idx="43"/>
          </p:nvPr>
        </p:nvSpPr>
        <p:spPr>
          <a:xfrm>
            <a:off x="6067424" y="1438275"/>
            <a:ext cx="2670175" cy="627063"/>
          </a:xfrm>
        </p:spPr>
        <p:txBody>
          <a:bodyPr/>
          <a:lstStyle/>
          <a:p>
            <a:r>
              <a:rPr lang="en-US" noProof="0"/>
              <a:t>Meet the research team to review and edit the content in Pages. Rely on Copilot in Teams for action items. Use Teams Rooms for the meeting to enable a transcript with proper attributions from a conference room.</a:t>
            </a:r>
          </a:p>
          <a:p>
            <a:endParaRPr lang="en-US" noProof="0"/>
          </a:p>
        </p:txBody>
      </p:sp>
      <p:sp>
        <p:nvSpPr>
          <p:cNvPr id="61" name="Text Placeholder 60">
            <a:extLst>
              <a:ext uri="{FF2B5EF4-FFF2-40B4-BE49-F238E27FC236}">
                <a16:creationId xmlns:a16="http://schemas.microsoft.com/office/drawing/2014/main" id="{FE726584-C53C-17E2-413B-A45AAE1FCF33}"/>
              </a:ext>
            </a:extLst>
          </p:cNvPr>
          <p:cNvSpPr>
            <a:spLocks noGrp="1"/>
          </p:cNvSpPr>
          <p:nvPr>
            <p:ph type="body" sz="quarter" idx="68"/>
          </p:nvPr>
        </p:nvSpPr>
        <p:spPr>
          <a:xfrm>
            <a:off x="8950475" y="2725494"/>
            <a:ext cx="2572262" cy="712876"/>
          </a:xfrm>
        </p:spPr>
        <p:txBody>
          <a:bodyPr/>
          <a:lstStyle/>
          <a:p>
            <a:r>
              <a:rPr lang="en-US" noProof="0" dirty="0"/>
              <a:t>Benefit: Use Copilot to help you explore and </a:t>
            </a:r>
            <a:r>
              <a:rPr lang="en-US" dirty="0">
                <a:latin typeface="+mj-lt"/>
              </a:rPr>
              <a:t>understand your data better</a:t>
            </a:r>
            <a:r>
              <a:rPr lang="en-US" noProof="0" dirty="0"/>
              <a:t>. </a:t>
            </a:r>
            <a:br>
              <a:rPr lang="en-US" noProof="0" dirty="0"/>
            </a:br>
            <a:endParaRPr lang="en-US" noProof="0" dirty="0"/>
          </a:p>
          <a:p>
            <a:r>
              <a:rPr kumimoji="0" lang="en-US" sz="9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hlinkClick r:id="rId3"/>
              </a:rPr>
              <a:t>Try in Prompt Gallery: Find insights</a:t>
            </a:r>
            <a:endParaRPr kumimoji="0" lang="en-US" sz="9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endParaRPr lang="en-US" noProof="0" dirty="0"/>
          </a:p>
        </p:txBody>
      </p:sp>
      <p:sp>
        <p:nvSpPr>
          <p:cNvPr id="59" name="Text Placeholder 58">
            <a:extLst>
              <a:ext uri="{FF2B5EF4-FFF2-40B4-BE49-F238E27FC236}">
                <a16:creationId xmlns:a16="http://schemas.microsoft.com/office/drawing/2014/main" id="{8D15A6D0-F453-2D1E-E71C-CB645C8E9CA3}"/>
              </a:ext>
            </a:extLst>
          </p:cNvPr>
          <p:cNvSpPr>
            <a:spLocks noGrp="1"/>
          </p:cNvSpPr>
          <p:nvPr>
            <p:ph type="body" sz="quarter" idx="45"/>
          </p:nvPr>
        </p:nvSpPr>
        <p:spPr>
          <a:xfrm>
            <a:off x="8950475" y="1112478"/>
            <a:ext cx="2572262" cy="153888"/>
          </a:xfrm>
        </p:spPr>
        <p:txBody>
          <a:bodyPr/>
          <a:lstStyle/>
          <a:p>
            <a:r>
              <a:rPr lang="en-US" noProof="0"/>
              <a:t>Discover market trends</a:t>
            </a:r>
          </a:p>
        </p:txBody>
      </p:sp>
      <p:sp>
        <p:nvSpPr>
          <p:cNvPr id="60" name="Text Placeholder 59">
            <a:extLst>
              <a:ext uri="{FF2B5EF4-FFF2-40B4-BE49-F238E27FC236}">
                <a16:creationId xmlns:a16="http://schemas.microsoft.com/office/drawing/2014/main" id="{DF9B1109-805F-5B15-1363-38F4FE349EED}"/>
              </a:ext>
            </a:extLst>
          </p:cNvPr>
          <p:cNvSpPr>
            <a:spLocks noGrp="1"/>
          </p:cNvSpPr>
          <p:nvPr>
            <p:ph type="body" sz="quarter" idx="46"/>
          </p:nvPr>
        </p:nvSpPr>
        <p:spPr>
          <a:xfrm>
            <a:off x="8950325" y="1438275"/>
            <a:ext cx="2571750" cy="627063"/>
          </a:xfrm>
        </p:spPr>
        <p:txBody>
          <a:bodyPr/>
          <a:lstStyle/>
          <a:p>
            <a:r>
              <a:rPr lang="en-US" noProof="0"/>
              <a:t>Select the Show data insights prompt in Copilot </a:t>
            </a:r>
            <a:br>
              <a:rPr lang="en-US" noProof="0"/>
            </a:br>
            <a:r>
              <a:rPr lang="en-US" noProof="0"/>
              <a:t>in Excel to discover market trends from the research data and analyze competitive insights.</a:t>
            </a:r>
          </a:p>
          <a:p>
            <a:endParaRPr lang="en-US" noProof="0"/>
          </a:p>
        </p:txBody>
      </p:sp>
      <p:sp>
        <p:nvSpPr>
          <p:cNvPr id="134" name="Text Placeholder 133">
            <a:extLst>
              <a:ext uri="{FF2B5EF4-FFF2-40B4-BE49-F238E27FC236}">
                <a16:creationId xmlns:a16="http://schemas.microsoft.com/office/drawing/2014/main" id="{1D0FA483-E95C-0D0F-0AD4-6CAA9E95233C}"/>
              </a:ext>
            </a:extLst>
          </p:cNvPr>
          <p:cNvSpPr>
            <a:spLocks noGrp="1"/>
          </p:cNvSpPr>
          <p:nvPr>
            <p:ph type="body" sz="quarter" idx="70"/>
          </p:nvPr>
        </p:nvSpPr>
        <p:spPr>
          <a:xfrm>
            <a:off x="6066682" y="2725494"/>
            <a:ext cx="2572262" cy="712876"/>
          </a:xfrm>
        </p:spPr>
        <p:txBody>
          <a:bodyPr/>
          <a:lstStyle/>
          <a:p>
            <a:r>
              <a:rPr lang="en-US" noProof="0"/>
              <a:t>Benefit: </a:t>
            </a:r>
            <a:r>
              <a:rPr lang="en-US">
                <a:latin typeface="+mj-lt"/>
              </a:rPr>
              <a:t>Keep the conversation flowing </a:t>
            </a:r>
            <a:r>
              <a:rPr lang="en-US" noProof="0"/>
              <a:t>onto meaningful topics to help cover the agenda quicker and reduce meeting times.</a:t>
            </a:r>
          </a:p>
          <a:p>
            <a:r>
              <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Try in Prompt Gallery: Keep things moving</a:t>
            </a:r>
            <a:endPar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endParaRPr lang="en-US" noProof="0"/>
          </a:p>
        </p:txBody>
      </p:sp>
      <p:sp>
        <p:nvSpPr>
          <p:cNvPr id="62" name="Text Placeholder 61">
            <a:extLst>
              <a:ext uri="{FF2B5EF4-FFF2-40B4-BE49-F238E27FC236}">
                <a16:creationId xmlns:a16="http://schemas.microsoft.com/office/drawing/2014/main" id="{13CC93C5-AF33-1D72-10EF-121379232011}"/>
              </a:ext>
            </a:extLst>
          </p:cNvPr>
          <p:cNvSpPr>
            <a:spLocks noGrp="1"/>
          </p:cNvSpPr>
          <p:nvPr>
            <p:ph type="body" sz="quarter" idx="48"/>
          </p:nvPr>
        </p:nvSpPr>
        <p:spPr>
          <a:xfrm>
            <a:off x="3182890" y="5334522"/>
            <a:ext cx="2572262" cy="712876"/>
          </a:xfrm>
        </p:spPr>
        <p:txBody>
          <a:bodyPr/>
          <a:lstStyle/>
          <a:p>
            <a:r>
              <a:rPr lang="en-US" noProof="0"/>
              <a:t>Benefit: </a:t>
            </a:r>
            <a:r>
              <a:rPr lang="en-US">
                <a:latin typeface="+mj-lt"/>
              </a:rPr>
              <a:t>Document and socialize </a:t>
            </a:r>
            <a:r>
              <a:rPr lang="en-US" noProof="0"/>
              <a:t>the research findings to help better inform product strategy.</a:t>
            </a:r>
          </a:p>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hlinkClick r:id="rId5"/>
              </a:rPr>
              <a:t>Try in Prompt Gallery: Announce a product launch</a:t>
            </a:r>
            <a:endPar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endParaRPr>
          </a:p>
          <a:p>
            <a:endParaRPr lang="en-US" noProof="0"/>
          </a:p>
        </p:txBody>
      </p:sp>
      <p:sp>
        <p:nvSpPr>
          <p:cNvPr id="63" name="Text Placeholder 62">
            <a:extLst>
              <a:ext uri="{FF2B5EF4-FFF2-40B4-BE49-F238E27FC236}">
                <a16:creationId xmlns:a16="http://schemas.microsoft.com/office/drawing/2014/main" id="{7C43510F-0FD3-8CA0-C57D-C75E91B2FFA0}"/>
              </a:ext>
            </a:extLst>
          </p:cNvPr>
          <p:cNvSpPr>
            <a:spLocks noGrp="1"/>
          </p:cNvSpPr>
          <p:nvPr>
            <p:ph type="body" sz="quarter" idx="49"/>
          </p:nvPr>
        </p:nvSpPr>
        <p:spPr>
          <a:xfrm>
            <a:off x="3182890" y="3725103"/>
            <a:ext cx="2572262" cy="153888"/>
          </a:xfrm>
        </p:spPr>
        <p:txBody>
          <a:bodyPr/>
          <a:lstStyle/>
          <a:p>
            <a:r>
              <a:rPr lang="en-US" noProof="0"/>
              <a:t>Communicate results</a:t>
            </a:r>
          </a:p>
        </p:txBody>
      </p:sp>
      <p:sp>
        <p:nvSpPr>
          <p:cNvPr id="128" name="Text Placeholder 127">
            <a:extLst>
              <a:ext uri="{FF2B5EF4-FFF2-40B4-BE49-F238E27FC236}">
                <a16:creationId xmlns:a16="http://schemas.microsoft.com/office/drawing/2014/main" id="{64880777-9BBF-79DB-E071-0E5254335379}"/>
              </a:ext>
            </a:extLst>
          </p:cNvPr>
          <p:cNvSpPr>
            <a:spLocks noGrp="1"/>
          </p:cNvSpPr>
          <p:nvPr>
            <p:ph type="body" sz="quarter" idx="50"/>
          </p:nvPr>
        </p:nvSpPr>
        <p:spPr>
          <a:xfrm>
            <a:off x="3182890" y="4050957"/>
            <a:ext cx="2572262" cy="626701"/>
          </a:xfrm>
        </p:spPr>
        <p:txBody>
          <a:bodyPr/>
          <a:lstStyle/>
          <a:p>
            <a:r>
              <a:rPr lang="en-US" noProof="0"/>
              <a:t>Starting in a new email, prompt Copilot in Outlook to create a dynamic message that includes key links.</a:t>
            </a:r>
          </a:p>
          <a:p>
            <a:endParaRPr lang="en-US" noProof="0"/>
          </a:p>
        </p:txBody>
      </p:sp>
      <p:sp>
        <p:nvSpPr>
          <p:cNvPr id="129" name="Text Placeholder 128">
            <a:extLst>
              <a:ext uri="{FF2B5EF4-FFF2-40B4-BE49-F238E27FC236}">
                <a16:creationId xmlns:a16="http://schemas.microsoft.com/office/drawing/2014/main" id="{B9DEB148-803C-A072-65A5-DC961C507989}"/>
              </a:ext>
            </a:extLst>
          </p:cNvPr>
          <p:cNvSpPr>
            <a:spLocks noGrp="1"/>
          </p:cNvSpPr>
          <p:nvPr>
            <p:ph type="body" sz="quarter" idx="51"/>
          </p:nvPr>
        </p:nvSpPr>
        <p:spPr>
          <a:xfrm>
            <a:off x="6066682" y="3725103"/>
            <a:ext cx="2572262" cy="153888"/>
          </a:xfrm>
        </p:spPr>
        <p:txBody>
          <a:bodyPr/>
          <a:lstStyle/>
          <a:p>
            <a:r>
              <a:rPr lang="en-US" noProof="0"/>
              <a:t>Present the findings</a:t>
            </a:r>
          </a:p>
        </p:txBody>
      </p:sp>
      <p:sp>
        <p:nvSpPr>
          <p:cNvPr id="130" name="Text Placeholder 129">
            <a:extLst>
              <a:ext uri="{FF2B5EF4-FFF2-40B4-BE49-F238E27FC236}">
                <a16:creationId xmlns:a16="http://schemas.microsoft.com/office/drawing/2014/main" id="{0AFB67F9-3EA4-A964-B76B-E5632F6E0272}"/>
              </a:ext>
            </a:extLst>
          </p:cNvPr>
          <p:cNvSpPr>
            <a:spLocks noGrp="1"/>
          </p:cNvSpPr>
          <p:nvPr>
            <p:ph type="body" sz="quarter" idx="52"/>
          </p:nvPr>
        </p:nvSpPr>
        <p:spPr>
          <a:xfrm>
            <a:off x="6067425" y="4051300"/>
            <a:ext cx="2571750" cy="627063"/>
          </a:xfrm>
        </p:spPr>
        <p:txBody>
          <a:bodyPr/>
          <a:lstStyle/>
          <a:p>
            <a:r>
              <a:rPr lang="en-US" noProof="0"/>
              <a:t>Present the findings using Copilot in PowerPoint to build a presentation by generating slides and images with your branding.</a:t>
            </a:r>
          </a:p>
          <a:p>
            <a:endParaRPr lang="en-US" noProof="0"/>
          </a:p>
        </p:txBody>
      </p:sp>
      <p:sp>
        <p:nvSpPr>
          <p:cNvPr id="55" name="Text Placeholder 54">
            <a:extLst>
              <a:ext uri="{FF2B5EF4-FFF2-40B4-BE49-F238E27FC236}">
                <a16:creationId xmlns:a16="http://schemas.microsoft.com/office/drawing/2014/main" id="{2C8088E1-8DA9-40EA-C4FD-A39A0AFBEDA7}"/>
              </a:ext>
            </a:extLst>
          </p:cNvPr>
          <p:cNvSpPr>
            <a:spLocks noGrp="1"/>
          </p:cNvSpPr>
          <p:nvPr>
            <p:ph type="body" sz="quarter" idx="66"/>
          </p:nvPr>
        </p:nvSpPr>
        <p:spPr>
          <a:xfrm>
            <a:off x="8950475" y="5334522"/>
            <a:ext cx="2572262" cy="712876"/>
          </a:xfrm>
        </p:spPr>
        <p:txBody>
          <a:bodyPr/>
          <a:lstStyle/>
          <a:p>
            <a:r>
              <a:rPr lang="en-US" noProof="0"/>
              <a:t>Benefit: </a:t>
            </a:r>
            <a:r>
              <a:rPr lang="en-US">
                <a:latin typeface="+mj-lt"/>
              </a:rPr>
              <a:t>Don't start with a blank page again</a:t>
            </a:r>
            <a:r>
              <a:rPr lang="en-US" noProof="0"/>
              <a:t>. Draft with Copilot and get to a finished document in a fraction of the time.</a:t>
            </a:r>
          </a:p>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hlinkClick r:id="rId6"/>
              </a:rPr>
              <a:t>Try in Prompt Gallery: Write a go-to-market strategy</a:t>
            </a:r>
            <a:endPar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endParaRPr>
          </a:p>
          <a:p>
            <a:endParaRPr lang="en-US" noProof="0"/>
          </a:p>
        </p:txBody>
      </p:sp>
      <p:sp>
        <p:nvSpPr>
          <p:cNvPr id="132" name="Text Placeholder 131">
            <a:extLst>
              <a:ext uri="{FF2B5EF4-FFF2-40B4-BE49-F238E27FC236}">
                <a16:creationId xmlns:a16="http://schemas.microsoft.com/office/drawing/2014/main" id="{20AD8023-C995-997C-AAB3-607AE2F2B3C8}"/>
              </a:ext>
            </a:extLst>
          </p:cNvPr>
          <p:cNvSpPr>
            <a:spLocks noGrp="1"/>
          </p:cNvSpPr>
          <p:nvPr>
            <p:ph type="body" sz="quarter" idx="54"/>
          </p:nvPr>
        </p:nvSpPr>
        <p:spPr>
          <a:xfrm>
            <a:off x="8950475" y="3725103"/>
            <a:ext cx="2572262" cy="153888"/>
          </a:xfrm>
        </p:spPr>
        <p:txBody>
          <a:bodyPr/>
          <a:lstStyle/>
          <a:p>
            <a:r>
              <a:rPr lang="en-US" noProof="0"/>
              <a:t>Strategy formulation</a:t>
            </a:r>
          </a:p>
        </p:txBody>
      </p:sp>
      <p:sp>
        <p:nvSpPr>
          <p:cNvPr id="133" name="Text Placeholder 132">
            <a:extLst>
              <a:ext uri="{FF2B5EF4-FFF2-40B4-BE49-F238E27FC236}">
                <a16:creationId xmlns:a16="http://schemas.microsoft.com/office/drawing/2014/main" id="{A9C7CDC7-65E6-97A6-4C3D-FD5A9F646D20}"/>
              </a:ext>
            </a:extLst>
          </p:cNvPr>
          <p:cNvSpPr>
            <a:spLocks noGrp="1"/>
          </p:cNvSpPr>
          <p:nvPr>
            <p:ph type="body" sz="quarter" idx="55"/>
          </p:nvPr>
        </p:nvSpPr>
        <p:spPr>
          <a:xfrm>
            <a:off x="8950325" y="4051300"/>
            <a:ext cx="2571750" cy="627063"/>
          </a:xfrm>
        </p:spPr>
        <p:txBody>
          <a:bodyPr/>
          <a:lstStyle/>
          <a:p>
            <a:r>
              <a:rPr lang="en-US" noProof="0"/>
              <a:t>Prompt Copilot in Word to draft an internal snapshot of the findings, citing the results. </a:t>
            </a:r>
          </a:p>
          <a:p>
            <a:endParaRPr lang="en-US" noProof="0"/>
          </a:p>
        </p:txBody>
      </p:sp>
      <p:sp>
        <p:nvSpPr>
          <p:cNvPr id="58" name="Text Placeholder 57">
            <a:extLst>
              <a:ext uri="{FF2B5EF4-FFF2-40B4-BE49-F238E27FC236}">
                <a16:creationId xmlns:a16="http://schemas.microsoft.com/office/drawing/2014/main" id="{473D9EC4-83CC-1969-4FC6-ABBBF2284220}"/>
              </a:ext>
            </a:extLst>
          </p:cNvPr>
          <p:cNvSpPr>
            <a:spLocks noGrp="1"/>
          </p:cNvSpPr>
          <p:nvPr>
            <p:ph type="body" sz="quarter" idx="67"/>
          </p:nvPr>
        </p:nvSpPr>
        <p:spPr>
          <a:xfrm>
            <a:off x="6066682" y="5334522"/>
            <a:ext cx="2572262" cy="712876"/>
          </a:xfrm>
        </p:spPr>
        <p:txBody>
          <a:bodyPr/>
          <a:lstStyle/>
          <a:p>
            <a:r>
              <a:rPr lang="en-US" noProof="0"/>
              <a:t>Benefit: Let Copilot help you build a presentation by </a:t>
            </a:r>
            <a:r>
              <a:rPr lang="en-US">
                <a:latin typeface="+mj-lt"/>
              </a:rPr>
              <a:t>generating slides </a:t>
            </a:r>
            <a:r>
              <a:rPr lang="en-US" noProof="0"/>
              <a:t>or images with your organization’s branding.</a:t>
            </a:r>
          </a:p>
          <a:p>
            <a:r>
              <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7"/>
              </a:rPr>
              <a:t>Try in Prompt Gallery: Create presentations</a:t>
            </a:r>
            <a:endPar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endParaRPr lang="en-US" noProof="0"/>
          </a:p>
        </p:txBody>
      </p:sp>
      <p:sp>
        <p:nvSpPr>
          <p:cNvPr id="161" name="Text Placeholder 160">
            <a:extLst>
              <a:ext uri="{FF2B5EF4-FFF2-40B4-BE49-F238E27FC236}">
                <a16:creationId xmlns:a16="http://schemas.microsoft.com/office/drawing/2014/main" id="{0442138B-CA35-562D-63F2-13388754C0E9}"/>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62" name="Text Placeholder 161">
            <a:extLst>
              <a:ext uri="{FF2B5EF4-FFF2-40B4-BE49-F238E27FC236}">
                <a16:creationId xmlns:a16="http://schemas.microsoft.com/office/drawing/2014/main" id="{203130C3-225F-27C6-9CE6-9DE097F3B93C}"/>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63" name="Group 162">
            <a:extLst>
              <a:ext uri="{FF2B5EF4-FFF2-40B4-BE49-F238E27FC236}">
                <a16:creationId xmlns:a16="http://schemas.microsoft.com/office/drawing/2014/main" id="{1A9FC0CC-E27E-FCB3-ECF3-0C98594923D3}"/>
              </a:ext>
            </a:extLst>
          </p:cNvPr>
          <p:cNvGrpSpPr/>
          <p:nvPr/>
        </p:nvGrpSpPr>
        <p:grpSpPr>
          <a:xfrm>
            <a:off x="320719" y="5020658"/>
            <a:ext cx="1771605" cy="216000"/>
            <a:chOff x="320719" y="4224856"/>
            <a:chExt cx="1771605" cy="219456"/>
          </a:xfrm>
        </p:grpSpPr>
        <p:sp>
          <p:nvSpPr>
            <p:cNvPr id="164" name="Rectangle: Rounded Corners 6">
              <a:extLst>
                <a:ext uri="{FF2B5EF4-FFF2-40B4-BE49-F238E27FC236}">
                  <a16:creationId xmlns:a16="http://schemas.microsoft.com/office/drawing/2014/main" id="{7D9B5083-7C26-86B1-41BA-11B67F326CE6}"/>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Revenue growth</a:t>
              </a:r>
            </a:p>
          </p:txBody>
        </p:sp>
        <p:pic>
          <p:nvPicPr>
            <p:cNvPr id="165" name="Graphic 164">
              <a:extLst>
                <a:ext uri="{FF2B5EF4-FFF2-40B4-BE49-F238E27FC236}">
                  <a16:creationId xmlns:a16="http://schemas.microsoft.com/office/drawing/2014/main" id="{32BED9BE-E81B-8CEA-5F3F-32AD940C4AB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7506" y="4260849"/>
              <a:ext cx="144000" cy="144000"/>
            </a:xfrm>
            <a:prstGeom prst="rect">
              <a:avLst/>
            </a:prstGeom>
          </p:spPr>
        </p:pic>
      </p:grpSp>
      <p:grpSp>
        <p:nvGrpSpPr>
          <p:cNvPr id="166" name="Group 165">
            <a:extLst>
              <a:ext uri="{FF2B5EF4-FFF2-40B4-BE49-F238E27FC236}">
                <a16:creationId xmlns:a16="http://schemas.microsoft.com/office/drawing/2014/main" id="{3F975537-AC43-E242-B50A-0E249D5EB02B}"/>
              </a:ext>
            </a:extLst>
          </p:cNvPr>
          <p:cNvGrpSpPr/>
          <p:nvPr/>
        </p:nvGrpSpPr>
        <p:grpSpPr>
          <a:xfrm>
            <a:off x="320721" y="5309272"/>
            <a:ext cx="1771605" cy="216000"/>
            <a:chOff x="320721" y="4517211"/>
            <a:chExt cx="1771605" cy="216000"/>
          </a:xfrm>
        </p:grpSpPr>
        <p:sp>
          <p:nvSpPr>
            <p:cNvPr id="167" name="Rectangle: Rounded Corners 6">
              <a:extLst>
                <a:ext uri="{FF2B5EF4-FFF2-40B4-BE49-F238E27FC236}">
                  <a16:creationId xmlns:a16="http://schemas.microsoft.com/office/drawing/2014/main" id="{6734C5A1-7F8A-C816-A8C0-1B38BACA53CD}"/>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168" name="Graphic 167">
              <a:extLst>
                <a:ext uri="{FF2B5EF4-FFF2-40B4-BE49-F238E27FC236}">
                  <a16:creationId xmlns:a16="http://schemas.microsoft.com/office/drawing/2014/main" id="{5DD6C80F-87FA-B01D-2299-E44E50C4B2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507" y="4552645"/>
              <a:ext cx="144000" cy="141732"/>
            </a:xfrm>
            <a:prstGeom prst="rect">
              <a:avLst/>
            </a:prstGeom>
          </p:spPr>
        </p:pic>
      </p:grpSp>
      <p:grpSp>
        <p:nvGrpSpPr>
          <p:cNvPr id="188" name="Group 187">
            <a:extLst>
              <a:ext uri="{FF2B5EF4-FFF2-40B4-BE49-F238E27FC236}">
                <a16:creationId xmlns:a16="http://schemas.microsoft.com/office/drawing/2014/main" id="{3A46A12A-505C-9120-81BA-9DC1B910C6EB}"/>
              </a:ext>
            </a:extLst>
          </p:cNvPr>
          <p:cNvGrpSpPr/>
          <p:nvPr/>
        </p:nvGrpSpPr>
        <p:grpSpPr>
          <a:xfrm>
            <a:off x="320719" y="3778836"/>
            <a:ext cx="1771605" cy="216000"/>
            <a:chOff x="320719" y="4224856"/>
            <a:chExt cx="1771605" cy="219456"/>
          </a:xfrm>
        </p:grpSpPr>
        <p:sp>
          <p:nvSpPr>
            <p:cNvPr id="189" name="Rectangle: Rounded Corners 6">
              <a:extLst>
                <a:ext uri="{FF2B5EF4-FFF2-40B4-BE49-F238E27FC236}">
                  <a16:creationId xmlns:a16="http://schemas.microsoft.com/office/drawing/2014/main" id="{179395C7-C546-4591-B3AE-BA19379AC5ED}"/>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Store revenue</a:t>
              </a:r>
            </a:p>
          </p:txBody>
        </p:sp>
        <p:pic>
          <p:nvPicPr>
            <p:cNvPr id="190" name="Graphic 189">
              <a:extLst>
                <a:ext uri="{FF2B5EF4-FFF2-40B4-BE49-F238E27FC236}">
                  <a16:creationId xmlns:a16="http://schemas.microsoft.com/office/drawing/2014/main" id="{FCEE2F07-E560-00B7-DFB2-ADB84D2DDC9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7506" y="4260849"/>
              <a:ext cx="144000" cy="144000"/>
            </a:xfrm>
            <a:prstGeom prst="rect">
              <a:avLst/>
            </a:prstGeom>
          </p:spPr>
        </p:pic>
      </p:grpSp>
      <p:grpSp>
        <p:nvGrpSpPr>
          <p:cNvPr id="191" name="Group 190">
            <a:extLst>
              <a:ext uri="{FF2B5EF4-FFF2-40B4-BE49-F238E27FC236}">
                <a16:creationId xmlns:a16="http://schemas.microsoft.com/office/drawing/2014/main" id="{8C7388E6-D896-5CAE-0104-7197E9C2DA7D}"/>
              </a:ext>
            </a:extLst>
          </p:cNvPr>
          <p:cNvGrpSpPr/>
          <p:nvPr/>
        </p:nvGrpSpPr>
        <p:grpSpPr>
          <a:xfrm>
            <a:off x="320721" y="4067450"/>
            <a:ext cx="1771605" cy="216000"/>
            <a:chOff x="320721" y="4517211"/>
            <a:chExt cx="1771605" cy="216000"/>
          </a:xfrm>
        </p:grpSpPr>
        <p:sp>
          <p:nvSpPr>
            <p:cNvPr id="192" name="Rectangle: Rounded Corners 6">
              <a:extLst>
                <a:ext uri="{FF2B5EF4-FFF2-40B4-BE49-F238E27FC236}">
                  <a16:creationId xmlns:a16="http://schemas.microsoft.com/office/drawing/2014/main" id="{D0E59BEA-5A3F-4435-8CF4-63189B3C11DB}"/>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Marketing spend</a:t>
              </a:r>
            </a:p>
          </p:txBody>
        </p:sp>
        <p:pic>
          <p:nvPicPr>
            <p:cNvPr id="193" name="Graphic 192">
              <a:extLst>
                <a:ext uri="{FF2B5EF4-FFF2-40B4-BE49-F238E27FC236}">
                  <a16:creationId xmlns:a16="http://schemas.microsoft.com/office/drawing/2014/main" id="{C3BA835C-8E7E-EE7D-4513-C456418057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7507" y="4552645"/>
              <a:ext cx="144000" cy="141732"/>
            </a:xfrm>
            <a:prstGeom prst="rect">
              <a:avLst/>
            </a:prstGeom>
          </p:spPr>
        </p:pic>
      </p:grpSp>
      <p:sp>
        <p:nvSpPr>
          <p:cNvPr id="28" name="Graphic 2">
            <a:hlinkClick r:id="rId12"/>
            <a:extLst>
              <a:ext uri="{FF2B5EF4-FFF2-40B4-BE49-F238E27FC236}">
                <a16:creationId xmlns:a16="http://schemas.microsoft.com/office/drawing/2014/main" id="{72DAE1FE-8161-CBB8-949B-9F58DC58C83E}"/>
              </a:ext>
            </a:extLst>
          </p:cNvPr>
          <p:cNvSpPr>
            <a:spLocks/>
          </p:cNvSpPr>
          <p:nvPr/>
        </p:nvSpPr>
        <p:spPr>
          <a:xfrm>
            <a:off x="6304100" y="424834"/>
            <a:ext cx="321844" cy="286083"/>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0D780597-6EC1-3B98-A14B-8BAC979BAAAA}"/>
              </a:ext>
              <a:ext uri="{C183D7F6-B498-43B3-948B-1728B52AA6E4}">
                <adec:decorative xmlns:adec="http://schemas.microsoft.com/office/drawing/2017/decorative" val="0"/>
              </a:ext>
            </a:extLst>
          </p:cNvPr>
          <p:cNvSpPr txBox="1"/>
          <p:nvPr/>
        </p:nvSpPr>
        <p:spPr>
          <a:xfrm>
            <a:off x="3552452" y="4785360"/>
            <a:ext cx="1490793" cy="325688"/>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Outlook</a:t>
            </a:r>
          </a:p>
        </p:txBody>
      </p:sp>
      <p:sp>
        <p:nvSpPr>
          <p:cNvPr id="53" name="TextBox 52">
            <a:extLst>
              <a:ext uri="{FF2B5EF4-FFF2-40B4-BE49-F238E27FC236}">
                <a16:creationId xmlns:a16="http://schemas.microsoft.com/office/drawing/2014/main" id="{6FBFED97-8260-67D6-B86D-F0FC8AB30B2B}"/>
              </a:ext>
              <a:ext uri="{C183D7F6-B498-43B3-948B-1728B52AA6E4}">
                <adec:decorative xmlns:adec="http://schemas.microsoft.com/office/drawing/2017/decorative" val="0"/>
              </a:ext>
            </a:extLst>
          </p:cNvPr>
          <p:cNvSpPr txBox="1"/>
          <p:nvPr/>
        </p:nvSpPr>
        <p:spPr>
          <a:xfrm>
            <a:off x="6445284" y="2177720"/>
            <a:ext cx="1830524" cy="452754"/>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sp>
        <p:nvSpPr>
          <p:cNvPr id="135" name="TextBox 134">
            <a:extLst>
              <a:ext uri="{FF2B5EF4-FFF2-40B4-BE49-F238E27FC236}">
                <a16:creationId xmlns:a16="http://schemas.microsoft.com/office/drawing/2014/main" id="{9C019BDB-7A79-E328-85E2-292C72DC528F}"/>
              </a:ext>
              <a:ext uri="{C183D7F6-B498-43B3-948B-1728B52AA6E4}">
                <adec:decorative xmlns:adec="http://schemas.microsoft.com/office/drawing/2017/decorative" val="0"/>
              </a:ext>
            </a:extLst>
          </p:cNvPr>
          <p:cNvSpPr txBox="1"/>
          <p:nvPr/>
        </p:nvSpPr>
        <p:spPr>
          <a:xfrm>
            <a:off x="9329077" y="2177720"/>
            <a:ext cx="1830524" cy="452754"/>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p>
        </p:txBody>
      </p:sp>
      <p:sp>
        <p:nvSpPr>
          <p:cNvPr id="142" name="TextBox 141">
            <a:extLst>
              <a:ext uri="{FF2B5EF4-FFF2-40B4-BE49-F238E27FC236}">
                <a16:creationId xmlns:a16="http://schemas.microsoft.com/office/drawing/2014/main" id="{67155B26-E07E-6A6C-6FE6-BBB0E5AFDA4E}"/>
              </a:ext>
              <a:ext uri="{C183D7F6-B498-43B3-948B-1728B52AA6E4}">
                <adec:decorative xmlns:adec="http://schemas.microsoft.com/office/drawing/2017/decorative" val="0"/>
              </a:ext>
            </a:extLst>
          </p:cNvPr>
          <p:cNvSpPr txBox="1"/>
          <p:nvPr/>
        </p:nvSpPr>
        <p:spPr>
          <a:xfrm>
            <a:off x="6445284" y="4785360"/>
            <a:ext cx="1830524" cy="325688"/>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PowerPoint</a:t>
            </a:r>
          </a:p>
        </p:txBody>
      </p:sp>
      <p:sp>
        <p:nvSpPr>
          <p:cNvPr id="143" name="TextBox 142">
            <a:extLst>
              <a:ext uri="{FF2B5EF4-FFF2-40B4-BE49-F238E27FC236}">
                <a16:creationId xmlns:a16="http://schemas.microsoft.com/office/drawing/2014/main" id="{FC51B3CE-09BE-19CA-8F0C-4BACE7CDED9D}"/>
              </a:ext>
              <a:ext uri="{C183D7F6-B498-43B3-948B-1728B52AA6E4}">
                <adec:decorative xmlns:adec="http://schemas.microsoft.com/office/drawing/2017/decorative" val="0"/>
              </a:ext>
            </a:extLst>
          </p:cNvPr>
          <p:cNvSpPr txBox="1"/>
          <p:nvPr/>
        </p:nvSpPr>
        <p:spPr>
          <a:xfrm>
            <a:off x="9329077" y="4785360"/>
            <a:ext cx="1830524" cy="325688"/>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sp>
        <p:nvSpPr>
          <p:cNvPr id="2" name="TextBox 1">
            <a:extLst>
              <a:ext uri="{FF2B5EF4-FFF2-40B4-BE49-F238E27FC236}">
                <a16:creationId xmlns:a16="http://schemas.microsoft.com/office/drawing/2014/main" id="{33015451-7516-5506-38AC-9B6D0C939889}"/>
              </a:ext>
              <a:ext uri="{C183D7F6-B498-43B3-948B-1728B52AA6E4}">
                <adec:decorative xmlns:adec="http://schemas.microsoft.com/office/drawing/2017/decorative" val="0"/>
              </a:ext>
            </a:extLst>
          </p:cNvPr>
          <p:cNvSpPr txBox="1"/>
          <p:nvPr/>
        </p:nvSpPr>
        <p:spPr>
          <a:xfrm>
            <a:off x="3579274" y="232715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5" name="Picture 4" descr="Teams logo">
            <a:extLst>
              <a:ext uri="{FF2B5EF4-FFF2-40B4-BE49-F238E27FC236}">
                <a16:creationId xmlns:a16="http://schemas.microsoft.com/office/drawing/2014/main" id="{F2852E97-2CBB-87A7-3A71-010D076B56DA}"/>
              </a:ext>
            </a:extLst>
          </p:cNvPr>
          <p:cNvPicPr>
            <a:picLocks noChangeAspect="1"/>
          </p:cNvPicPr>
          <p:nvPr/>
        </p:nvPicPr>
        <p:blipFill>
          <a:blip r:embed="rId13"/>
          <a:stretch>
            <a:fillRect/>
          </a:stretch>
        </p:blipFill>
        <p:spPr>
          <a:xfrm>
            <a:off x="6066682" y="2271509"/>
            <a:ext cx="265176" cy="265176"/>
          </a:xfrm>
          <a:prstGeom prst="rect">
            <a:avLst/>
          </a:prstGeom>
        </p:spPr>
      </p:pic>
      <p:pic>
        <p:nvPicPr>
          <p:cNvPr id="7" name="Picture 6" descr="Sales scenario: Create an unsolicited proposal (Copilot Scenario Library) – Microsoft Adoption">
            <a:extLst>
              <a:ext uri="{FF2B5EF4-FFF2-40B4-BE49-F238E27FC236}">
                <a16:creationId xmlns:a16="http://schemas.microsoft.com/office/drawing/2014/main" id="{0D739A6D-4695-0689-3D76-CC571F8B08DD}"/>
              </a:ext>
            </a:extLst>
          </p:cNvPr>
          <p:cNvPicPr>
            <a:picLocks noChangeAspect="1"/>
          </p:cNvPicPr>
          <p:nvPr/>
        </p:nvPicPr>
        <p:blipFill>
          <a:blip r:embed="rId14"/>
          <a:stretch>
            <a:fillRect/>
          </a:stretch>
        </p:blipFill>
        <p:spPr>
          <a:xfrm>
            <a:off x="3227987" y="2271509"/>
            <a:ext cx="265176" cy="265176"/>
          </a:xfrm>
          <a:prstGeom prst="rect">
            <a:avLst/>
          </a:prstGeom>
        </p:spPr>
      </p:pic>
      <p:pic>
        <p:nvPicPr>
          <p:cNvPr id="10" name="Picture 9" descr="Excel logo">
            <a:extLst>
              <a:ext uri="{FF2B5EF4-FFF2-40B4-BE49-F238E27FC236}">
                <a16:creationId xmlns:a16="http://schemas.microsoft.com/office/drawing/2014/main" id="{484934BF-44DB-B52C-F9C7-B1AF43F93E1C}"/>
              </a:ext>
            </a:extLst>
          </p:cNvPr>
          <p:cNvPicPr>
            <a:picLocks noChangeAspect="1"/>
          </p:cNvPicPr>
          <p:nvPr/>
        </p:nvPicPr>
        <p:blipFill>
          <a:blip r:embed="rId15"/>
          <a:stretch>
            <a:fillRect/>
          </a:stretch>
        </p:blipFill>
        <p:spPr>
          <a:xfrm>
            <a:off x="8950325" y="2271509"/>
            <a:ext cx="265176" cy="265176"/>
          </a:xfrm>
          <a:prstGeom prst="rect">
            <a:avLst/>
          </a:prstGeom>
        </p:spPr>
      </p:pic>
      <p:pic>
        <p:nvPicPr>
          <p:cNvPr id="13" name="Picture 12" descr="Outlook logo">
            <a:extLst>
              <a:ext uri="{FF2B5EF4-FFF2-40B4-BE49-F238E27FC236}">
                <a16:creationId xmlns:a16="http://schemas.microsoft.com/office/drawing/2014/main" id="{370B2784-0DCF-1C30-B851-7ED40C0DE647}"/>
              </a:ext>
            </a:extLst>
          </p:cNvPr>
          <p:cNvPicPr>
            <a:picLocks noChangeAspect="1"/>
          </p:cNvPicPr>
          <p:nvPr/>
        </p:nvPicPr>
        <p:blipFill>
          <a:blip r:embed="rId16"/>
          <a:stretch>
            <a:fillRect/>
          </a:stretch>
        </p:blipFill>
        <p:spPr>
          <a:xfrm>
            <a:off x="3200672" y="4815616"/>
            <a:ext cx="265176" cy="265176"/>
          </a:xfrm>
          <a:prstGeom prst="rect">
            <a:avLst/>
          </a:prstGeom>
        </p:spPr>
      </p:pic>
      <p:pic>
        <p:nvPicPr>
          <p:cNvPr id="16" name="Picture 15" descr="PowerPoint logo">
            <a:extLst>
              <a:ext uri="{FF2B5EF4-FFF2-40B4-BE49-F238E27FC236}">
                <a16:creationId xmlns:a16="http://schemas.microsoft.com/office/drawing/2014/main" id="{A328B6B3-359A-BA08-98B3-DA44462000B8}"/>
              </a:ext>
            </a:extLst>
          </p:cNvPr>
          <p:cNvPicPr>
            <a:picLocks noChangeAspect="1"/>
          </p:cNvPicPr>
          <p:nvPr/>
        </p:nvPicPr>
        <p:blipFill>
          <a:blip r:embed="rId17"/>
          <a:stretch>
            <a:fillRect/>
          </a:stretch>
        </p:blipFill>
        <p:spPr>
          <a:xfrm>
            <a:off x="6066682" y="4815616"/>
            <a:ext cx="265176" cy="265176"/>
          </a:xfrm>
          <a:prstGeom prst="rect">
            <a:avLst/>
          </a:prstGeom>
        </p:spPr>
      </p:pic>
      <p:pic>
        <p:nvPicPr>
          <p:cNvPr id="19" name="Picture 18" descr="Word logo">
            <a:extLst>
              <a:ext uri="{FF2B5EF4-FFF2-40B4-BE49-F238E27FC236}">
                <a16:creationId xmlns:a16="http://schemas.microsoft.com/office/drawing/2014/main" id="{A4F26EAF-F42B-9A94-A86C-EA98A530D713}"/>
              </a:ext>
            </a:extLst>
          </p:cNvPr>
          <p:cNvPicPr>
            <a:picLocks noChangeAspect="1"/>
          </p:cNvPicPr>
          <p:nvPr/>
        </p:nvPicPr>
        <p:blipFill>
          <a:blip r:embed="rId18"/>
          <a:stretch>
            <a:fillRect/>
          </a:stretch>
        </p:blipFill>
        <p:spPr>
          <a:xfrm>
            <a:off x="8950325" y="4815616"/>
            <a:ext cx="265176" cy="265176"/>
          </a:xfrm>
          <a:prstGeom prst="rect">
            <a:avLst/>
          </a:prstGeom>
        </p:spPr>
      </p:pic>
    </p:spTree>
    <p:extLst>
      <p:ext uri="{BB962C8B-B14F-4D97-AF65-F5344CB8AC3E}">
        <p14:creationId xmlns:p14="http://schemas.microsoft.com/office/powerpoint/2010/main" val="149969471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63935-6BEB-6F58-E931-458B5F1B9F4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7C6F3D0-8A4E-668A-6203-5A154798AB98}"/>
              </a:ext>
            </a:extLst>
          </p:cNvPr>
          <p:cNvSpPr>
            <a:spLocks noGrp="1"/>
          </p:cNvSpPr>
          <p:nvPr>
            <p:ph type="title"/>
          </p:nvPr>
        </p:nvSpPr>
        <p:spPr>
          <a:xfrm>
            <a:off x="2492556" y="296026"/>
            <a:ext cx="4144817" cy="553998"/>
          </a:xfrm>
        </p:spPr>
        <p:txBody>
          <a:bodyPr/>
          <a:lstStyle/>
          <a:p>
            <a:r>
              <a:rPr lang="en-US"/>
              <a:t>Use imaging analysis to drive drug discovery</a:t>
            </a:r>
          </a:p>
        </p:txBody>
      </p:sp>
      <p:sp>
        <p:nvSpPr>
          <p:cNvPr id="2" name="Text Placeholder 1">
            <a:extLst>
              <a:ext uri="{FF2B5EF4-FFF2-40B4-BE49-F238E27FC236}">
                <a16:creationId xmlns:a16="http://schemas.microsoft.com/office/drawing/2014/main" id="{A2E0DE84-A8CF-E905-F081-F4A1F3365053}"/>
              </a:ext>
            </a:extLst>
          </p:cNvPr>
          <p:cNvSpPr>
            <a:spLocks noGrp="1"/>
          </p:cNvSpPr>
          <p:nvPr>
            <p:ph type="body" sz="quarter" idx="33"/>
          </p:nvPr>
        </p:nvSpPr>
        <p:spPr/>
        <p:txBody>
          <a:bodyPr/>
          <a:lstStyle/>
          <a:p>
            <a:r>
              <a:rPr lang="en-US"/>
              <a:t>Pharma</a:t>
            </a:r>
          </a:p>
        </p:txBody>
      </p:sp>
      <p:sp>
        <p:nvSpPr>
          <p:cNvPr id="28" name="Text Placeholder 27">
            <a:extLst>
              <a:ext uri="{FF2B5EF4-FFF2-40B4-BE49-F238E27FC236}">
                <a16:creationId xmlns:a16="http://schemas.microsoft.com/office/drawing/2014/main" id="{533FD948-6D3C-B445-92F1-E85784CB45CB}"/>
              </a:ext>
            </a:extLst>
          </p:cNvPr>
          <p:cNvSpPr>
            <a:spLocks noGrp="1"/>
          </p:cNvSpPr>
          <p:nvPr>
            <p:ph type="body" sz="quarter" idx="44"/>
          </p:nvPr>
        </p:nvSpPr>
        <p:spPr/>
        <p:txBody>
          <a:bodyPr/>
          <a:lstStyle/>
          <a:p>
            <a:r>
              <a:rPr lang="en-US"/>
              <a:t>Microsoft 365 Copilot and Copilot Studio</a:t>
            </a:r>
          </a:p>
        </p:txBody>
      </p:sp>
      <p:sp>
        <p:nvSpPr>
          <p:cNvPr id="4" name="Text Placeholder 3">
            <a:extLst>
              <a:ext uri="{FF2B5EF4-FFF2-40B4-BE49-F238E27FC236}">
                <a16:creationId xmlns:a16="http://schemas.microsoft.com/office/drawing/2014/main" id="{B85B9F96-786B-F986-8480-530274F23DEF}"/>
              </a:ext>
            </a:extLst>
          </p:cNvPr>
          <p:cNvSpPr>
            <a:spLocks noGrp="1"/>
          </p:cNvSpPr>
          <p:nvPr>
            <p:ph type="body" sz="quarter" idx="43"/>
          </p:nvPr>
        </p:nvSpPr>
        <p:spPr/>
        <p:txBody>
          <a:bodyPr/>
          <a:lstStyle/>
          <a:p>
            <a:r>
              <a:rPr lang="en-US"/>
              <a:t>Extend</a:t>
            </a:r>
          </a:p>
        </p:txBody>
      </p:sp>
      <p:sp>
        <p:nvSpPr>
          <p:cNvPr id="3" name="Text Placeholder 2">
            <a:extLst>
              <a:ext uri="{FF2B5EF4-FFF2-40B4-BE49-F238E27FC236}">
                <a16:creationId xmlns:a16="http://schemas.microsoft.com/office/drawing/2014/main" id="{5EB68E55-EE61-5D91-C8D8-73BA69231636}"/>
              </a:ext>
            </a:extLst>
          </p:cNvPr>
          <p:cNvSpPr>
            <a:spLocks noGrp="1"/>
          </p:cNvSpPr>
          <p:nvPr>
            <p:ph type="body" sz="quarter" idx="42"/>
          </p:nvPr>
        </p:nvSpPr>
        <p:spPr/>
        <p:txBody>
          <a:bodyPr/>
          <a:lstStyle/>
          <a:p>
            <a:r>
              <a:rPr lang="en-US" dirty="0"/>
              <a:t>By combining Microsoft 365 Copilot, Copilot Studio agents, and Copilot in Excel, pharma researchers can automate imaging analysis, enhance collaboration, and integrate multimodal data—driving more efficient, insightful, and innovative drug discovery.</a:t>
            </a:r>
          </a:p>
        </p:txBody>
      </p:sp>
      <p:sp>
        <p:nvSpPr>
          <p:cNvPr id="30" name="Text Placeholder 29">
            <a:extLst>
              <a:ext uri="{FF2B5EF4-FFF2-40B4-BE49-F238E27FC236}">
                <a16:creationId xmlns:a16="http://schemas.microsoft.com/office/drawing/2014/main" id="{A25046CA-78CD-FC24-70D8-25007699911E}"/>
              </a:ext>
            </a:extLst>
          </p:cNvPr>
          <p:cNvSpPr>
            <a:spLocks noGrp="1"/>
          </p:cNvSpPr>
          <p:nvPr>
            <p:ph type="body" sz="quarter" idx="47"/>
          </p:nvPr>
        </p:nvSpPr>
        <p:spPr/>
        <p:txBody>
          <a:bodyPr/>
          <a:lstStyle/>
          <a:p>
            <a:r>
              <a:rPr lang="en-US"/>
              <a:t>Morning data gathering</a:t>
            </a:r>
          </a:p>
        </p:txBody>
      </p:sp>
      <p:sp>
        <p:nvSpPr>
          <p:cNvPr id="6" name="Text Placeholder 5">
            <a:extLst>
              <a:ext uri="{FF2B5EF4-FFF2-40B4-BE49-F238E27FC236}">
                <a16:creationId xmlns:a16="http://schemas.microsoft.com/office/drawing/2014/main" id="{10CCEE52-7173-B9A6-804B-9F7E77188260}"/>
              </a:ext>
            </a:extLst>
          </p:cNvPr>
          <p:cNvSpPr>
            <a:spLocks noGrp="1"/>
          </p:cNvSpPr>
          <p:nvPr>
            <p:ph type="body" sz="quarter" idx="48"/>
          </p:nvPr>
        </p:nvSpPr>
        <p:spPr/>
        <p:txBody>
          <a:bodyPr/>
          <a:lstStyle/>
          <a:p>
            <a:r>
              <a:rPr lang="en-US" dirty="0"/>
              <a:t>A pharma researcher starts the day by prompting Copilot Chat to summarize all recent emails, Teams messages, and shared files related to new medical imaging studies.</a:t>
            </a:r>
          </a:p>
        </p:txBody>
      </p:sp>
      <p:sp>
        <p:nvSpPr>
          <p:cNvPr id="5" name="Text Placeholder 4">
            <a:extLst>
              <a:ext uri="{FF2B5EF4-FFF2-40B4-BE49-F238E27FC236}">
                <a16:creationId xmlns:a16="http://schemas.microsoft.com/office/drawing/2014/main" id="{4E7B4026-8404-7E00-96AA-3AEF242A1B82}"/>
              </a:ext>
            </a:extLst>
          </p:cNvPr>
          <p:cNvSpPr>
            <a:spLocks noGrp="1"/>
          </p:cNvSpPr>
          <p:nvPr>
            <p:ph type="body" sz="quarter" idx="46"/>
          </p:nvPr>
        </p:nvSpPr>
        <p:spPr/>
        <p:txBody>
          <a:bodyPr/>
          <a:lstStyle/>
          <a:p>
            <a:r>
              <a:rPr lang="en-US"/>
              <a:t>Benefit: </a:t>
            </a:r>
            <a:r>
              <a:rPr lang="en-US">
                <a:latin typeface="+mj-lt"/>
              </a:rPr>
              <a:t>Quickly surfaces the latest imaging data </a:t>
            </a:r>
            <a:r>
              <a:rPr lang="en-US"/>
              <a:t>and research updates, saving time and ensuring no critical information is missed.</a:t>
            </a:r>
          </a:p>
        </p:txBody>
      </p:sp>
      <p:sp>
        <p:nvSpPr>
          <p:cNvPr id="7" name="Text Placeholder 6">
            <a:extLst>
              <a:ext uri="{FF2B5EF4-FFF2-40B4-BE49-F238E27FC236}">
                <a16:creationId xmlns:a16="http://schemas.microsoft.com/office/drawing/2014/main" id="{C8878154-3BE4-4DE5-4FD4-DBD1E388BFE2}"/>
              </a:ext>
            </a:extLst>
          </p:cNvPr>
          <p:cNvSpPr>
            <a:spLocks noGrp="1"/>
          </p:cNvSpPr>
          <p:nvPr>
            <p:ph type="body" sz="quarter" idx="49"/>
          </p:nvPr>
        </p:nvSpPr>
        <p:spPr/>
        <p:txBody>
          <a:bodyPr/>
          <a:lstStyle/>
          <a:p>
            <a:r>
              <a:rPr lang="en-US"/>
              <a:t>Market research</a:t>
            </a:r>
          </a:p>
        </p:txBody>
      </p:sp>
      <p:sp>
        <p:nvSpPr>
          <p:cNvPr id="8" name="Text Placeholder 7">
            <a:extLst>
              <a:ext uri="{FF2B5EF4-FFF2-40B4-BE49-F238E27FC236}">
                <a16:creationId xmlns:a16="http://schemas.microsoft.com/office/drawing/2014/main" id="{7036CE7C-F6AF-E04A-2112-E726A9E7F683}"/>
              </a:ext>
            </a:extLst>
          </p:cNvPr>
          <p:cNvSpPr>
            <a:spLocks noGrp="1"/>
          </p:cNvSpPr>
          <p:nvPr>
            <p:ph type="body" sz="quarter" idx="50"/>
          </p:nvPr>
        </p:nvSpPr>
        <p:spPr>
          <a:xfrm>
            <a:off x="6066681" y="1438715"/>
            <a:ext cx="2630751" cy="626701"/>
          </a:xfrm>
        </p:spPr>
        <p:txBody>
          <a:bodyPr/>
          <a:lstStyle/>
          <a:p>
            <a:r>
              <a:rPr lang="en-US" dirty="0"/>
              <a:t>Use Researcher to summarize recent market trends, competitor products, and extract breakthroughs relevant to drug efficacy.</a:t>
            </a:r>
          </a:p>
        </p:txBody>
      </p:sp>
      <p:sp>
        <p:nvSpPr>
          <p:cNvPr id="17" name="Text Placeholder 16">
            <a:extLst>
              <a:ext uri="{FF2B5EF4-FFF2-40B4-BE49-F238E27FC236}">
                <a16:creationId xmlns:a16="http://schemas.microsoft.com/office/drawing/2014/main" id="{C01A215F-3B71-4DC4-8620-CE4DDAB82F29}"/>
              </a:ext>
            </a:extLst>
          </p:cNvPr>
          <p:cNvSpPr>
            <a:spLocks noGrp="1"/>
          </p:cNvSpPr>
          <p:nvPr>
            <p:ph type="body" sz="quarter" idx="66"/>
          </p:nvPr>
        </p:nvSpPr>
        <p:spPr/>
        <p:txBody>
          <a:bodyPr/>
          <a:lstStyle/>
          <a:p>
            <a:r>
              <a:rPr lang="en-US" dirty="0"/>
              <a:t>Benefit: </a:t>
            </a:r>
            <a:r>
              <a:rPr lang="en-US" dirty="0">
                <a:latin typeface="+mj-lt"/>
              </a:rPr>
              <a:t>Stay ahead of the competition </a:t>
            </a:r>
            <a:r>
              <a:rPr lang="en-US" dirty="0"/>
              <a:t>by leveraging up-to-date market intelligence, ensuring your products meet current consumer demands and industry standards.</a:t>
            </a:r>
          </a:p>
          <a:p>
            <a:endParaRPr lang="en-US" dirty="0"/>
          </a:p>
          <a:p>
            <a:r>
              <a:rPr lang="en-US" u="sng" dirty="0">
                <a:hlinkClick r:id="rId2"/>
              </a:rPr>
              <a:t>Get started with Researcher</a:t>
            </a:r>
            <a:endParaRPr lang="en-US" dirty="0"/>
          </a:p>
          <a:p>
            <a:endParaRPr lang="en-US" dirty="0"/>
          </a:p>
          <a:p>
            <a:endParaRPr lang="en-US" dirty="0"/>
          </a:p>
        </p:txBody>
      </p:sp>
      <p:sp>
        <p:nvSpPr>
          <p:cNvPr id="9" name="Text Placeholder 8">
            <a:extLst>
              <a:ext uri="{FF2B5EF4-FFF2-40B4-BE49-F238E27FC236}">
                <a16:creationId xmlns:a16="http://schemas.microsoft.com/office/drawing/2014/main" id="{C17C0018-6075-71C9-5B15-FC64CB6A4DF9}"/>
              </a:ext>
            </a:extLst>
          </p:cNvPr>
          <p:cNvSpPr>
            <a:spLocks noGrp="1"/>
          </p:cNvSpPr>
          <p:nvPr>
            <p:ph type="body" sz="quarter" idx="52"/>
          </p:nvPr>
        </p:nvSpPr>
        <p:spPr/>
        <p:txBody>
          <a:bodyPr/>
          <a:lstStyle/>
          <a:p>
            <a:r>
              <a:rPr lang="en-US"/>
              <a:t>Collaborative review and annotation</a:t>
            </a:r>
          </a:p>
        </p:txBody>
      </p:sp>
      <p:sp>
        <p:nvSpPr>
          <p:cNvPr id="10" name="Text Placeholder 9">
            <a:extLst>
              <a:ext uri="{FF2B5EF4-FFF2-40B4-BE49-F238E27FC236}">
                <a16:creationId xmlns:a16="http://schemas.microsoft.com/office/drawing/2014/main" id="{B1268457-A3D6-7DBB-78A3-DB8964AB028E}"/>
              </a:ext>
            </a:extLst>
          </p:cNvPr>
          <p:cNvSpPr>
            <a:spLocks noGrp="1"/>
          </p:cNvSpPr>
          <p:nvPr>
            <p:ph type="body" sz="quarter" idx="53"/>
          </p:nvPr>
        </p:nvSpPr>
        <p:spPr>
          <a:xfrm>
            <a:off x="8950475" y="1438715"/>
            <a:ext cx="2572262" cy="626701"/>
          </a:xfrm>
        </p:spPr>
        <p:txBody>
          <a:bodyPr/>
          <a:lstStyle/>
          <a:p>
            <a:r>
              <a:rPr lang="en-US"/>
              <a:t>Copilot in Teams to facilitate a collaborative review session with radiologists and data scientists. Copilot summarizes team feedback, highlights annotated images, and organizes key findings for further investigation.</a:t>
            </a:r>
          </a:p>
        </p:txBody>
      </p:sp>
      <p:sp>
        <p:nvSpPr>
          <p:cNvPr id="18" name="Text Placeholder 17">
            <a:extLst>
              <a:ext uri="{FF2B5EF4-FFF2-40B4-BE49-F238E27FC236}">
                <a16:creationId xmlns:a16="http://schemas.microsoft.com/office/drawing/2014/main" id="{AB0CA0E8-AAF4-3116-2B7C-32E910B67231}"/>
              </a:ext>
            </a:extLst>
          </p:cNvPr>
          <p:cNvSpPr>
            <a:spLocks noGrp="1"/>
          </p:cNvSpPr>
          <p:nvPr>
            <p:ph type="body" sz="quarter" idx="67"/>
          </p:nvPr>
        </p:nvSpPr>
        <p:spPr/>
        <p:txBody>
          <a:bodyPr/>
          <a:lstStyle/>
          <a:p>
            <a:r>
              <a:rPr lang="en-US"/>
              <a:t>Benefit: </a:t>
            </a:r>
            <a:r>
              <a:rPr lang="en-US">
                <a:latin typeface="+mj-lt"/>
              </a:rPr>
              <a:t>Enhances cross-functional collaboration, </a:t>
            </a:r>
            <a:r>
              <a:rPr lang="en-US"/>
              <a:t>ensures all expert insights are captured, and streamlines the annotation process.</a:t>
            </a:r>
          </a:p>
        </p:txBody>
      </p:sp>
      <p:sp>
        <p:nvSpPr>
          <p:cNvPr id="13" name="Text Placeholder 12">
            <a:extLst>
              <a:ext uri="{FF2B5EF4-FFF2-40B4-BE49-F238E27FC236}">
                <a16:creationId xmlns:a16="http://schemas.microsoft.com/office/drawing/2014/main" id="{2E71899E-B591-2FC6-9740-EB2962271C09}"/>
              </a:ext>
            </a:extLst>
          </p:cNvPr>
          <p:cNvSpPr>
            <a:spLocks noGrp="1"/>
          </p:cNvSpPr>
          <p:nvPr>
            <p:ph type="body" sz="quarter" idx="61"/>
          </p:nvPr>
        </p:nvSpPr>
        <p:spPr/>
        <p:txBody>
          <a:bodyPr/>
          <a:lstStyle/>
          <a:p>
            <a:r>
              <a:rPr lang="en-US"/>
              <a:t>Integrate imaging insights with drug candidate data</a:t>
            </a:r>
          </a:p>
        </p:txBody>
      </p:sp>
      <p:sp>
        <p:nvSpPr>
          <p:cNvPr id="14" name="Text Placeholder 13">
            <a:extLst>
              <a:ext uri="{FF2B5EF4-FFF2-40B4-BE49-F238E27FC236}">
                <a16:creationId xmlns:a16="http://schemas.microsoft.com/office/drawing/2014/main" id="{F5099264-4DCD-837B-38D0-DAE46DC7C914}"/>
              </a:ext>
            </a:extLst>
          </p:cNvPr>
          <p:cNvSpPr>
            <a:spLocks noGrp="1"/>
          </p:cNvSpPr>
          <p:nvPr>
            <p:ph type="body" sz="quarter" idx="62"/>
          </p:nvPr>
        </p:nvSpPr>
        <p:spPr>
          <a:xfrm>
            <a:off x="7507483" y="4050957"/>
            <a:ext cx="3161734" cy="626701"/>
          </a:xfrm>
        </p:spPr>
        <p:txBody>
          <a:bodyPr/>
          <a:lstStyle/>
          <a:p>
            <a:r>
              <a:rPr lang="en-US"/>
              <a:t>A Copilot Studio agent that connects to the organization’s imaging repository and analyzes large sets of MRI and CT scans, flagging anomalies and extracting quantitative features relevant to drug efficacy.</a:t>
            </a:r>
          </a:p>
        </p:txBody>
      </p:sp>
      <p:sp>
        <p:nvSpPr>
          <p:cNvPr id="20" name="Text Placeholder 19">
            <a:extLst>
              <a:ext uri="{FF2B5EF4-FFF2-40B4-BE49-F238E27FC236}">
                <a16:creationId xmlns:a16="http://schemas.microsoft.com/office/drawing/2014/main" id="{12DBBC6C-9152-126F-45D0-9018A384BEAB}"/>
              </a:ext>
            </a:extLst>
          </p:cNvPr>
          <p:cNvSpPr>
            <a:spLocks noGrp="1"/>
          </p:cNvSpPr>
          <p:nvPr>
            <p:ph type="body" sz="quarter" idx="69"/>
          </p:nvPr>
        </p:nvSpPr>
        <p:spPr/>
        <p:txBody>
          <a:bodyPr/>
          <a:lstStyle/>
          <a:p>
            <a:r>
              <a:rPr lang="en-US"/>
              <a:t>Benefit: </a:t>
            </a:r>
            <a:r>
              <a:rPr lang="en-US">
                <a:latin typeface="+mj-lt"/>
              </a:rPr>
              <a:t>Enables holistic analysis, </a:t>
            </a:r>
            <a:r>
              <a:rPr lang="en-US"/>
              <a:t>uncovers actionable relationships, and supports data-driven decisions for drug development.</a:t>
            </a:r>
          </a:p>
        </p:txBody>
      </p:sp>
      <p:sp>
        <p:nvSpPr>
          <p:cNvPr id="11" name="Text Placeholder 10">
            <a:extLst>
              <a:ext uri="{FF2B5EF4-FFF2-40B4-BE49-F238E27FC236}">
                <a16:creationId xmlns:a16="http://schemas.microsoft.com/office/drawing/2014/main" id="{BBAECF99-8164-1292-EDD2-0198BFE5F732}"/>
              </a:ext>
            </a:extLst>
          </p:cNvPr>
          <p:cNvSpPr>
            <a:spLocks noGrp="1"/>
          </p:cNvSpPr>
          <p:nvPr>
            <p:ph type="body" sz="quarter" idx="58"/>
          </p:nvPr>
        </p:nvSpPr>
        <p:spPr/>
        <p:txBody>
          <a:bodyPr/>
          <a:lstStyle/>
          <a:p>
            <a:r>
              <a:rPr lang="en-US"/>
              <a:t>Reporting and decision support</a:t>
            </a:r>
          </a:p>
        </p:txBody>
      </p:sp>
      <p:sp>
        <p:nvSpPr>
          <p:cNvPr id="12" name="Text Placeholder 11">
            <a:extLst>
              <a:ext uri="{FF2B5EF4-FFF2-40B4-BE49-F238E27FC236}">
                <a16:creationId xmlns:a16="http://schemas.microsoft.com/office/drawing/2014/main" id="{072DDF7A-6BDE-D5B7-13D2-7B8B6E6E1499}"/>
              </a:ext>
            </a:extLst>
          </p:cNvPr>
          <p:cNvSpPr>
            <a:spLocks noGrp="1"/>
          </p:cNvSpPr>
          <p:nvPr>
            <p:ph type="body" sz="quarter" idx="59"/>
          </p:nvPr>
        </p:nvSpPr>
        <p:spPr>
          <a:xfrm>
            <a:off x="4036409" y="4050957"/>
            <a:ext cx="3161734" cy="626701"/>
          </a:xfrm>
        </p:spPr>
        <p:txBody>
          <a:bodyPr/>
          <a:lstStyle/>
          <a:p>
            <a:r>
              <a:rPr lang="en-US" dirty="0"/>
              <a:t>At the end of the day, the researcher opens the integrated dataset in Excel and uses Copilot in Excel to generate charts, summarize trends, and draft a report for the drug discovery team and leadership.</a:t>
            </a:r>
          </a:p>
        </p:txBody>
      </p:sp>
      <p:sp>
        <p:nvSpPr>
          <p:cNvPr id="19" name="Text Placeholder 18">
            <a:extLst>
              <a:ext uri="{FF2B5EF4-FFF2-40B4-BE49-F238E27FC236}">
                <a16:creationId xmlns:a16="http://schemas.microsoft.com/office/drawing/2014/main" id="{A67DEAF4-D4E0-137D-C96C-4CEAEBEBD6A3}"/>
              </a:ext>
            </a:extLst>
          </p:cNvPr>
          <p:cNvSpPr>
            <a:spLocks noGrp="1"/>
          </p:cNvSpPr>
          <p:nvPr>
            <p:ph type="body" sz="quarter" idx="68"/>
          </p:nvPr>
        </p:nvSpPr>
        <p:spPr/>
        <p:txBody>
          <a:bodyPr/>
          <a:lstStyle/>
          <a:p>
            <a:r>
              <a:rPr lang="en-US"/>
              <a:t>Benefit: </a:t>
            </a:r>
            <a:r>
              <a:rPr lang="en-US">
                <a:latin typeface="+mj-lt"/>
              </a:rPr>
              <a:t>Transforms complex data </a:t>
            </a:r>
            <a:r>
              <a:rPr lang="en-US"/>
              <a:t>into clear, actionable insights, supporting faster decision-making and accelerating the drug discovery pipeline.</a:t>
            </a:r>
          </a:p>
        </p:txBody>
      </p:sp>
      <p:sp>
        <p:nvSpPr>
          <p:cNvPr id="25" name="TextBox 24">
            <a:extLst>
              <a:ext uri="{FF2B5EF4-FFF2-40B4-BE49-F238E27FC236}">
                <a16:creationId xmlns:a16="http://schemas.microsoft.com/office/drawing/2014/main" id="{58E57F26-F3DC-A70E-BC82-2C4FA137C82E}"/>
              </a:ext>
              <a:ext uri="{C183D7F6-B498-43B3-948B-1728B52AA6E4}">
                <adec:decorative xmlns:adec="http://schemas.microsoft.com/office/drawing/2017/decorative" val="0"/>
              </a:ext>
            </a:extLst>
          </p:cNvPr>
          <p:cNvSpPr txBox="1"/>
          <p:nvPr/>
        </p:nvSpPr>
        <p:spPr>
          <a:xfrm>
            <a:off x="3617863" y="231021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pic>
        <p:nvPicPr>
          <p:cNvPr id="26" name="Picture 50" descr="A rainbow colored logo on a black background&#10;&#10;AI-generated content may be incorrect.">
            <a:hlinkClick r:id="rId3"/>
            <a:extLst>
              <a:ext uri="{FF2B5EF4-FFF2-40B4-BE49-F238E27FC236}">
                <a16:creationId xmlns:a16="http://schemas.microsoft.com/office/drawing/2014/main" id="{C9F622D0-7296-0E33-94D3-20B7EE0782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9260" y="2265970"/>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F30C869-CE03-51C7-CB89-ABD98890985D}"/>
              </a:ext>
              <a:ext uri="{C183D7F6-B498-43B3-948B-1728B52AA6E4}">
                <adec:decorative xmlns:adec="http://schemas.microsoft.com/office/drawing/2017/decorative" val="0"/>
              </a:ext>
            </a:extLst>
          </p:cNvPr>
          <p:cNvSpPr txBox="1"/>
          <p:nvPr/>
        </p:nvSpPr>
        <p:spPr>
          <a:xfrm>
            <a:off x="7866428" y="4841184"/>
            <a:ext cx="2021715"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Imaging Analysis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7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2BDB850C-A991-4322-227A-B252CB839FCF}"/>
              </a:ext>
              <a:ext uri="{C183D7F6-B498-43B3-948B-1728B52AA6E4}">
                <adec:decorative xmlns:adec="http://schemas.microsoft.com/office/drawing/2017/decorative" val="0"/>
              </a:ext>
            </a:extLst>
          </p:cNvPr>
          <p:cNvSpPr txBox="1"/>
          <p:nvPr/>
        </p:nvSpPr>
        <p:spPr>
          <a:xfrm>
            <a:off x="9319989" y="2310213"/>
            <a:ext cx="149079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sp>
        <p:nvSpPr>
          <p:cNvPr id="37" name="TextBox 36">
            <a:extLst>
              <a:ext uri="{FF2B5EF4-FFF2-40B4-BE49-F238E27FC236}">
                <a16:creationId xmlns:a16="http://schemas.microsoft.com/office/drawing/2014/main" id="{2021FBA7-A44B-EA8B-5290-21A0173D554C}"/>
              </a:ext>
              <a:ext uri="{C183D7F6-B498-43B3-948B-1728B52AA6E4}">
                <adec:decorative xmlns:adec="http://schemas.microsoft.com/office/drawing/2017/decorative" val="0"/>
              </a:ext>
            </a:extLst>
          </p:cNvPr>
          <p:cNvSpPr txBox="1"/>
          <p:nvPr/>
        </p:nvSpPr>
        <p:spPr>
          <a:xfrm>
            <a:off x="4415206" y="4841184"/>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p>
        </p:txBody>
      </p:sp>
      <p:sp>
        <p:nvSpPr>
          <p:cNvPr id="38" name="Text Placeholder 26">
            <a:extLst>
              <a:ext uri="{FF2B5EF4-FFF2-40B4-BE49-F238E27FC236}">
                <a16:creationId xmlns:a16="http://schemas.microsoft.com/office/drawing/2014/main" id="{96678192-BDA1-B5A9-E24C-1E747A88AB8E}"/>
              </a:ext>
            </a:extLst>
          </p:cNvPr>
          <p:cNvSpPr txBox="1">
            <a:spLocks/>
          </p:cNvSpPr>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Value benefit</a:t>
            </a:r>
          </a:p>
        </p:txBody>
      </p:sp>
      <p:grpSp>
        <p:nvGrpSpPr>
          <p:cNvPr id="40" name="Group 39">
            <a:extLst>
              <a:ext uri="{FF2B5EF4-FFF2-40B4-BE49-F238E27FC236}">
                <a16:creationId xmlns:a16="http://schemas.microsoft.com/office/drawing/2014/main" id="{11CBDF9F-81C0-360D-96EA-D25492F993FE}"/>
              </a:ext>
            </a:extLst>
          </p:cNvPr>
          <p:cNvGrpSpPr/>
          <p:nvPr/>
        </p:nvGrpSpPr>
        <p:grpSpPr>
          <a:xfrm>
            <a:off x="320719" y="5020658"/>
            <a:ext cx="1771605" cy="216000"/>
            <a:chOff x="320719" y="5270676"/>
            <a:chExt cx="1771605" cy="216000"/>
          </a:xfrm>
        </p:grpSpPr>
        <p:sp>
          <p:nvSpPr>
            <p:cNvPr id="44" name="Rectangle: Rounded Corners 6">
              <a:extLst>
                <a:ext uri="{FF2B5EF4-FFF2-40B4-BE49-F238E27FC236}">
                  <a16:creationId xmlns:a16="http://schemas.microsoft.com/office/drawing/2014/main" id="{F031F86C-3F5A-094A-9F2E-6AFC42CDD347}"/>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panose="020B0702040204020203" pitchFamily="34" charset="0"/>
                  <a:ea typeface="+mn-ea"/>
                  <a:cs typeface="Segoe UI Semibold" panose="020B0702040204020203" pitchFamily="34" charset="0"/>
                </a:rPr>
                <a:t>Cost savings</a:t>
              </a:r>
            </a:p>
          </p:txBody>
        </p:sp>
        <p:pic>
          <p:nvPicPr>
            <p:cNvPr id="45" name="Graphic 44">
              <a:extLst>
                <a:ext uri="{FF2B5EF4-FFF2-40B4-BE49-F238E27FC236}">
                  <a16:creationId xmlns:a16="http://schemas.microsoft.com/office/drawing/2014/main" id="{DE79E12F-3EB8-A05E-7E0D-2575FF0769A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5" y="5306676"/>
              <a:ext cx="144000" cy="144000"/>
            </a:xfrm>
            <a:prstGeom prst="rect">
              <a:avLst/>
            </a:prstGeom>
          </p:spPr>
        </p:pic>
      </p:grpSp>
      <p:sp>
        <p:nvSpPr>
          <p:cNvPr id="46" name="Text Placeholder 24">
            <a:extLst>
              <a:ext uri="{FF2B5EF4-FFF2-40B4-BE49-F238E27FC236}">
                <a16:creationId xmlns:a16="http://schemas.microsoft.com/office/drawing/2014/main" id="{13963D26-CF91-FDF6-7FC0-DC3FF99EDD46}"/>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48" name="Group 47">
            <a:extLst>
              <a:ext uri="{FF2B5EF4-FFF2-40B4-BE49-F238E27FC236}">
                <a16:creationId xmlns:a16="http://schemas.microsoft.com/office/drawing/2014/main" id="{4758585D-8696-F5ED-76D6-46D8BC871DD6}"/>
              </a:ext>
            </a:extLst>
          </p:cNvPr>
          <p:cNvGrpSpPr/>
          <p:nvPr/>
        </p:nvGrpSpPr>
        <p:grpSpPr>
          <a:xfrm>
            <a:off x="320719" y="3778836"/>
            <a:ext cx="1771605" cy="216000"/>
            <a:chOff x="320719" y="4224848"/>
            <a:chExt cx="1771605" cy="219456"/>
          </a:xfrm>
        </p:grpSpPr>
        <p:sp>
          <p:nvSpPr>
            <p:cNvPr id="52" name="Rectangle: Rounded Corners 6">
              <a:extLst>
                <a:ext uri="{FF2B5EF4-FFF2-40B4-BE49-F238E27FC236}">
                  <a16:creationId xmlns:a16="http://schemas.microsoft.com/office/drawing/2014/main" id="{0610A1B3-124F-CCE2-C403-D070A92B3CCF}"/>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Time to market</a:t>
              </a:r>
            </a:p>
          </p:txBody>
        </p:sp>
        <p:pic>
          <p:nvPicPr>
            <p:cNvPr id="53" name="Graphic 52">
              <a:extLst>
                <a:ext uri="{FF2B5EF4-FFF2-40B4-BE49-F238E27FC236}">
                  <a16:creationId xmlns:a16="http://schemas.microsoft.com/office/drawing/2014/main" id="{066567B0-BB39-4B42-A459-5700A73EE77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506" y="4260849"/>
              <a:ext cx="144000" cy="144000"/>
            </a:xfrm>
            <a:prstGeom prst="rect">
              <a:avLst/>
            </a:prstGeom>
          </p:spPr>
        </p:pic>
      </p:grpSp>
      <p:sp>
        <p:nvSpPr>
          <p:cNvPr id="21" name="TextBox 20">
            <a:extLst>
              <a:ext uri="{FF2B5EF4-FFF2-40B4-BE49-F238E27FC236}">
                <a16:creationId xmlns:a16="http://schemas.microsoft.com/office/drawing/2014/main" id="{93BC52F2-3599-33D6-55F7-92383A202A0A}"/>
              </a:ext>
              <a:ext uri="{C183D7F6-B498-43B3-948B-1728B52AA6E4}">
                <adec:decorative xmlns:adec="http://schemas.microsoft.com/office/drawing/2017/decorative" val="0"/>
              </a:ext>
            </a:extLst>
          </p:cNvPr>
          <p:cNvSpPr txBox="1"/>
          <p:nvPr/>
        </p:nvSpPr>
        <p:spPr>
          <a:xfrm>
            <a:off x="6435822" y="231021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16" name="Picture 15" descr="Sales scenario: Create an unsolicited proposal (Copilot Scenario Library) – Microsoft Adoption">
            <a:extLst>
              <a:ext uri="{FF2B5EF4-FFF2-40B4-BE49-F238E27FC236}">
                <a16:creationId xmlns:a16="http://schemas.microsoft.com/office/drawing/2014/main" id="{757FA280-68AE-E07E-791F-493617D26D3E}"/>
              </a:ext>
            </a:extLst>
          </p:cNvPr>
          <p:cNvPicPr>
            <a:picLocks noChangeAspect="1"/>
          </p:cNvPicPr>
          <p:nvPr/>
        </p:nvPicPr>
        <p:blipFill>
          <a:blip r:embed="rId9"/>
          <a:stretch>
            <a:fillRect/>
          </a:stretch>
        </p:blipFill>
        <p:spPr>
          <a:xfrm>
            <a:off x="6096000" y="2254569"/>
            <a:ext cx="265176" cy="265176"/>
          </a:xfrm>
          <a:prstGeom prst="rect">
            <a:avLst/>
          </a:prstGeom>
        </p:spPr>
      </p:pic>
      <p:pic>
        <p:nvPicPr>
          <p:cNvPr id="22" name="Picture 21" descr="Teams logo">
            <a:extLst>
              <a:ext uri="{FF2B5EF4-FFF2-40B4-BE49-F238E27FC236}">
                <a16:creationId xmlns:a16="http://schemas.microsoft.com/office/drawing/2014/main" id="{CA46C813-4DC5-63E7-C8DB-C0B2A720121D}"/>
              </a:ext>
            </a:extLst>
          </p:cNvPr>
          <p:cNvPicPr>
            <a:picLocks noChangeAspect="1"/>
          </p:cNvPicPr>
          <p:nvPr/>
        </p:nvPicPr>
        <p:blipFill>
          <a:blip r:embed="rId10"/>
          <a:stretch>
            <a:fillRect/>
          </a:stretch>
        </p:blipFill>
        <p:spPr>
          <a:xfrm>
            <a:off x="8950475" y="2254569"/>
            <a:ext cx="265176" cy="265176"/>
          </a:xfrm>
          <a:prstGeom prst="rect">
            <a:avLst/>
          </a:prstGeom>
        </p:spPr>
      </p:pic>
      <p:pic>
        <p:nvPicPr>
          <p:cNvPr id="23" name="Picture 22" descr="Excel logo">
            <a:extLst>
              <a:ext uri="{FF2B5EF4-FFF2-40B4-BE49-F238E27FC236}">
                <a16:creationId xmlns:a16="http://schemas.microsoft.com/office/drawing/2014/main" id="{E0160A1E-D83E-26F2-F727-1E128072C53E}"/>
              </a:ext>
            </a:extLst>
          </p:cNvPr>
          <p:cNvPicPr>
            <a:picLocks noChangeAspect="1"/>
          </p:cNvPicPr>
          <p:nvPr/>
        </p:nvPicPr>
        <p:blipFill>
          <a:blip r:embed="rId11"/>
          <a:stretch>
            <a:fillRect/>
          </a:stretch>
        </p:blipFill>
        <p:spPr>
          <a:xfrm>
            <a:off x="4036409" y="4785198"/>
            <a:ext cx="265860" cy="265860"/>
          </a:xfrm>
          <a:prstGeom prst="rect">
            <a:avLst/>
          </a:prstGeom>
        </p:spPr>
      </p:pic>
      <p:pic>
        <p:nvPicPr>
          <p:cNvPr id="35" name="Graphic 34">
            <a:extLst>
              <a:ext uri="{FF2B5EF4-FFF2-40B4-BE49-F238E27FC236}">
                <a16:creationId xmlns:a16="http://schemas.microsoft.com/office/drawing/2014/main" id="{BC20340A-407E-866B-E899-1FD86FFA4C0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507483" y="4800629"/>
            <a:ext cx="265126" cy="234998"/>
          </a:xfrm>
          <a:prstGeom prst="rect">
            <a:avLst/>
          </a:prstGeom>
        </p:spPr>
      </p:pic>
    </p:spTree>
    <p:extLst>
      <p:ext uri="{BB962C8B-B14F-4D97-AF65-F5344CB8AC3E}">
        <p14:creationId xmlns:p14="http://schemas.microsoft.com/office/powerpoint/2010/main" val="7834417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B70C-B3C8-7592-4B4F-86063E8B41F8}"/>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2431BE78-D8F0-D78C-205C-1F4724D899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21" name="think-cell data - do not delete" hidden="1">
                        <a:extLst>
                          <a:ext uri="{FF2B5EF4-FFF2-40B4-BE49-F238E27FC236}">
                            <a16:creationId xmlns:a16="http://schemas.microsoft.com/office/drawing/2014/main" id="{2431BE78-D8F0-D78C-205C-1F4724D899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3" name="Text Placeholder 162">
            <a:extLst>
              <a:ext uri="{FF2B5EF4-FFF2-40B4-BE49-F238E27FC236}">
                <a16:creationId xmlns:a16="http://schemas.microsoft.com/office/drawing/2014/main" id="{41861549-3786-F4A7-52E1-970438E4118D}"/>
              </a:ext>
            </a:extLst>
          </p:cNvPr>
          <p:cNvSpPr>
            <a:spLocks noGrp="1"/>
          </p:cNvSpPr>
          <p:nvPr>
            <p:ph type="body" sz="quarter" idx="32"/>
          </p:nvPr>
        </p:nvSpPr>
        <p:spPr>
          <a:xfrm>
            <a:off x="311388" y="1026303"/>
            <a:ext cx="2431246" cy="1131079"/>
          </a:xfrm>
        </p:spPr>
        <p:txBody>
          <a:bodyPr/>
          <a:lstStyle/>
          <a:p>
            <a:r>
              <a:rPr lang="en-US" noProof="0"/>
              <a:t>Marketers can use AI for assistance with identifying different audiences and creating tailored marketing campaigns for each newly identified segment.</a:t>
            </a:r>
          </a:p>
        </p:txBody>
      </p:sp>
      <p:sp>
        <p:nvSpPr>
          <p:cNvPr id="158" name="Title 157">
            <a:extLst>
              <a:ext uri="{FF2B5EF4-FFF2-40B4-BE49-F238E27FC236}">
                <a16:creationId xmlns:a16="http://schemas.microsoft.com/office/drawing/2014/main" id="{77238252-ED64-D9AC-F53C-AA6388D6B293}"/>
              </a:ext>
            </a:extLst>
          </p:cNvPr>
          <p:cNvSpPr>
            <a:spLocks noGrp="1"/>
          </p:cNvSpPr>
          <p:nvPr>
            <p:ph type="title"/>
          </p:nvPr>
        </p:nvSpPr>
        <p:spPr>
          <a:xfrm>
            <a:off x="2521874" y="429826"/>
            <a:ext cx="4237954" cy="276999"/>
          </a:xfrm>
        </p:spPr>
        <p:txBody>
          <a:bodyPr vert="horz" wrap="square">
            <a:spAutoFit/>
          </a:bodyPr>
          <a:lstStyle/>
          <a:p>
            <a:r>
              <a:rPr lang="en-US" dirty="0"/>
              <a:t>Streamline scriptwriting and development</a:t>
            </a:r>
          </a:p>
        </p:txBody>
      </p:sp>
      <p:sp>
        <p:nvSpPr>
          <p:cNvPr id="162" name="Text Placeholder 161">
            <a:extLst>
              <a:ext uri="{FF2B5EF4-FFF2-40B4-BE49-F238E27FC236}">
                <a16:creationId xmlns:a16="http://schemas.microsoft.com/office/drawing/2014/main" id="{3872F606-981B-73E1-EB57-E23BED1BA49A}"/>
              </a:ext>
            </a:extLst>
          </p:cNvPr>
          <p:cNvSpPr>
            <a:spLocks noGrp="1"/>
          </p:cNvSpPr>
          <p:nvPr>
            <p:ph type="body" sz="quarter" idx="30"/>
          </p:nvPr>
        </p:nvSpPr>
        <p:spPr>
          <a:xfrm>
            <a:off x="10430351" y="521099"/>
            <a:ext cx="1456966" cy="175614"/>
          </a:xfrm>
        </p:spPr>
        <p:txBody>
          <a:bodyPr>
            <a:normAutofit/>
          </a:bodyPr>
          <a:lstStyle/>
          <a:p>
            <a:r>
              <a:rPr lang="en-US" noProof="0"/>
              <a:t>Buy</a:t>
            </a:r>
          </a:p>
        </p:txBody>
      </p:sp>
      <p:sp>
        <p:nvSpPr>
          <p:cNvPr id="160" name="Text Placeholder 159">
            <a:extLst>
              <a:ext uri="{FF2B5EF4-FFF2-40B4-BE49-F238E27FC236}">
                <a16:creationId xmlns:a16="http://schemas.microsoft.com/office/drawing/2014/main" id="{13608D4F-6E8B-3A35-8B20-6B5949E4DCC4}"/>
              </a:ext>
            </a:extLst>
          </p:cNvPr>
          <p:cNvSpPr>
            <a:spLocks noGrp="1"/>
          </p:cNvSpPr>
          <p:nvPr>
            <p:ph type="body" sz="quarter" idx="17"/>
          </p:nvPr>
        </p:nvSpPr>
        <p:spPr>
          <a:xfrm>
            <a:off x="7149557" y="521100"/>
            <a:ext cx="2969488" cy="169277"/>
          </a:xfrm>
        </p:spPr>
        <p:txBody>
          <a:bodyPr>
            <a:normAutofit/>
          </a:bodyPr>
          <a:lstStyle/>
          <a:p>
            <a:r>
              <a:rPr lang="en-US" noProof="0"/>
              <a:t>Microsoft 365 Copilot</a:t>
            </a:r>
          </a:p>
        </p:txBody>
      </p:sp>
      <p:sp>
        <p:nvSpPr>
          <p:cNvPr id="164" name="Text Placeholder 163">
            <a:extLst>
              <a:ext uri="{FF2B5EF4-FFF2-40B4-BE49-F238E27FC236}">
                <a16:creationId xmlns:a16="http://schemas.microsoft.com/office/drawing/2014/main" id="{295D8D39-8FE6-E837-EE41-643746CD2B9D}"/>
              </a:ext>
            </a:extLst>
          </p:cNvPr>
          <p:cNvSpPr>
            <a:spLocks noGrp="1"/>
          </p:cNvSpPr>
          <p:nvPr>
            <p:ph type="body" sz="quarter" idx="33"/>
          </p:nvPr>
        </p:nvSpPr>
        <p:spPr>
          <a:xfrm>
            <a:off x="304797" y="445215"/>
            <a:ext cx="2089153" cy="246221"/>
          </a:xfrm>
        </p:spPr>
        <p:txBody>
          <a:bodyPr wrap="square">
            <a:spAutoFit/>
          </a:bodyPr>
          <a:lstStyle/>
          <a:p>
            <a:r>
              <a:rPr lang="en-US" sz="1600"/>
              <a:t>Media &amp; Entertainment</a:t>
            </a:r>
          </a:p>
        </p:txBody>
      </p:sp>
      <p:sp>
        <p:nvSpPr>
          <p:cNvPr id="177" name="Text Placeholder 176">
            <a:extLst>
              <a:ext uri="{FF2B5EF4-FFF2-40B4-BE49-F238E27FC236}">
                <a16:creationId xmlns:a16="http://schemas.microsoft.com/office/drawing/2014/main" id="{3F22929D-7E24-81BE-AF76-1E5DE69A16EC}"/>
              </a:ext>
            </a:extLst>
          </p:cNvPr>
          <p:cNvSpPr>
            <a:spLocks noGrp="1"/>
          </p:cNvSpPr>
          <p:nvPr>
            <p:ph type="body" sz="quarter" idx="69"/>
          </p:nvPr>
        </p:nvSpPr>
        <p:spPr>
          <a:xfrm>
            <a:off x="3182890" y="2725494"/>
            <a:ext cx="2572262" cy="712876"/>
          </a:xfrm>
        </p:spPr>
        <p:txBody>
          <a:bodyPr/>
          <a:lstStyle/>
          <a:p>
            <a:r>
              <a:rPr lang="en-US" noProof="0" dirty="0"/>
              <a:t>Sample prompt: </a:t>
            </a:r>
            <a:r>
              <a:rPr lang="en-US" i="1" dirty="0"/>
              <a:t>Generate three alternative character arcs for the protagonist in our script, including sample plot points for each arc.</a:t>
            </a:r>
            <a:endParaRPr lang="en-US" i="1" noProof="0" dirty="0"/>
          </a:p>
        </p:txBody>
      </p:sp>
      <p:sp>
        <p:nvSpPr>
          <p:cNvPr id="159" name="Text Placeholder 158">
            <a:extLst>
              <a:ext uri="{FF2B5EF4-FFF2-40B4-BE49-F238E27FC236}">
                <a16:creationId xmlns:a16="http://schemas.microsoft.com/office/drawing/2014/main" id="{2F551E37-08BF-2F4D-2FDA-FBA1A963803B}"/>
              </a:ext>
            </a:extLst>
          </p:cNvPr>
          <p:cNvSpPr>
            <a:spLocks noGrp="1"/>
          </p:cNvSpPr>
          <p:nvPr>
            <p:ph type="body" sz="quarter" idx="11"/>
          </p:nvPr>
        </p:nvSpPr>
        <p:spPr>
          <a:xfrm>
            <a:off x="3182890" y="1112478"/>
            <a:ext cx="2572262" cy="153888"/>
          </a:xfrm>
        </p:spPr>
        <p:txBody>
          <a:bodyPr/>
          <a:lstStyle/>
          <a:p>
            <a:r>
              <a:rPr lang="en-US"/>
              <a:t>Draft new character developments</a:t>
            </a:r>
            <a:endParaRPr lang="en-US" noProof="0"/>
          </a:p>
        </p:txBody>
      </p:sp>
      <p:sp>
        <p:nvSpPr>
          <p:cNvPr id="161" name="Text Placeholder 160">
            <a:extLst>
              <a:ext uri="{FF2B5EF4-FFF2-40B4-BE49-F238E27FC236}">
                <a16:creationId xmlns:a16="http://schemas.microsoft.com/office/drawing/2014/main" id="{CC3466C4-6066-DFE2-1AAB-065253A3917F}"/>
              </a:ext>
            </a:extLst>
          </p:cNvPr>
          <p:cNvSpPr>
            <a:spLocks noGrp="1"/>
          </p:cNvSpPr>
          <p:nvPr>
            <p:ph type="body" sz="quarter" idx="18"/>
          </p:nvPr>
        </p:nvSpPr>
        <p:spPr>
          <a:xfrm>
            <a:off x="3182890" y="1438715"/>
            <a:ext cx="2572262" cy="626701"/>
          </a:xfrm>
        </p:spPr>
        <p:txBody>
          <a:bodyPr/>
          <a:lstStyle/>
          <a:p>
            <a:r>
              <a:rPr lang="en-US" noProof="0" dirty="0"/>
              <a:t>To prepare before a new script review, a writer uses Copilot to create additional narrative options and dialogue samples</a:t>
            </a:r>
            <a:r>
              <a:rPr lang="en-US" dirty="0"/>
              <a:t>. This helps improve drafting speed and creative quality by providing a creative springboard for the writing team.</a:t>
            </a:r>
            <a:endParaRPr lang="en-US" noProof="0" dirty="0"/>
          </a:p>
        </p:txBody>
      </p:sp>
      <p:sp>
        <p:nvSpPr>
          <p:cNvPr id="166" name="Text Placeholder 165">
            <a:extLst>
              <a:ext uri="{FF2B5EF4-FFF2-40B4-BE49-F238E27FC236}">
                <a16:creationId xmlns:a16="http://schemas.microsoft.com/office/drawing/2014/main" id="{B499A851-0942-4853-4806-080A59CF61B1}"/>
              </a:ext>
            </a:extLst>
          </p:cNvPr>
          <p:cNvSpPr>
            <a:spLocks noGrp="1"/>
          </p:cNvSpPr>
          <p:nvPr>
            <p:ph type="body" sz="quarter" idx="42"/>
          </p:nvPr>
        </p:nvSpPr>
        <p:spPr>
          <a:xfrm>
            <a:off x="6066682" y="1112478"/>
            <a:ext cx="2572262" cy="153888"/>
          </a:xfrm>
        </p:spPr>
        <p:txBody>
          <a:bodyPr/>
          <a:lstStyle/>
          <a:p>
            <a:r>
              <a:rPr lang="en-US"/>
              <a:t>Brainstorm in Teams</a:t>
            </a:r>
            <a:endParaRPr lang="en-US" noProof="0"/>
          </a:p>
        </p:txBody>
      </p:sp>
      <p:sp>
        <p:nvSpPr>
          <p:cNvPr id="167" name="Text Placeholder 166">
            <a:extLst>
              <a:ext uri="{FF2B5EF4-FFF2-40B4-BE49-F238E27FC236}">
                <a16:creationId xmlns:a16="http://schemas.microsoft.com/office/drawing/2014/main" id="{226F9270-3932-D60F-F44C-2C4DF14E5E9B}"/>
              </a:ext>
            </a:extLst>
          </p:cNvPr>
          <p:cNvSpPr>
            <a:spLocks noGrp="1"/>
          </p:cNvSpPr>
          <p:nvPr>
            <p:ph type="body" sz="quarter" idx="43"/>
          </p:nvPr>
        </p:nvSpPr>
        <p:spPr>
          <a:xfrm>
            <a:off x="6066682" y="1438715"/>
            <a:ext cx="2696318" cy="802697"/>
          </a:xfrm>
        </p:spPr>
        <p:txBody>
          <a:bodyPr/>
          <a:lstStyle/>
          <a:p>
            <a:r>
              <a:rPr lang="en-US" dirty="0"/>
              <a:t>During a live script review, the team uses Facilitator in Teams to help ensure no good idea is lost and the team moves faster from concept to consensus with capabilities like real-time notes and AI-powered Q&amp;A from meeting and web content.</a:t>
            </a:r>
          </a:p>
        </p:txBody>
      </p:sp>
      <p:sp>
        <p:nvSpPr>
          <p:cNvPr id="171" name="Text Placeholder 170">
            <a:extLst>
              <a:ext uri="{FF2B5EF4-FFF2-40B4-BE49-F238E27FC236}">
                <a16:creationId xmlns:a16="http://schemas.microsoft.com/office/drawing/2014/main" id="{E098E34F-26F9-2E9B-5998-249AF47DD48C}"/>
              </a:ext>
            </a:extLst>
          </p:cNvPr>
          <p:cNvSpPr>
            <a:spLocks noGrp="1"/>
          </p:cNvSpPr>
          <p:nvPr>
            <p:ph type="body" sz="quarter" idx="68"/>
          </p:nvPr>
        </p:nvSpPr>
        <p:spPr>
          <a:xfrm>
            <a:off x="8950475" y="2725494"/>
            <a:ext cx="2572262" cy="712876"/>
          </a:xfrm>
        </p:spPr>
        <p:txBody>
          <a:bodyPr/>
          <a:lstStyle/>
          <a:p>
            <a:r>
              <a:rPr lang="en-US" dirty="0"/>
              <a:t>Sample prompt: </a:t>
            </a:r>
            <a:r>
              <a:rPr lang="en-US" i="1" dirty="0"/>
              <a:t>Summarize the rights and licensing status for the music tracks and archival footage mentioned in our latest brainstorm meeting. Flag any assets that need legal review.</a:t>
            </a:r>
            <a:endParaRPr lang="en-US" noProof="0" dirty="0"/>
          </a:p>
        </p:txBody>
      </p:sp>
      <p:sp>
        <p:nvSpPr>
          <p:cNvPr id="169" name="Text Placeholder 168">
            <a:extLst>
              <a:ext uri="{FF2B5EF4-FFF2-40B4-BE49-F238E27FC236}">
                <a16:creationId xmlns:a16="http://schemas.microsoft.com/office/drawing/2014/main" id="{75B02A2D-DAA6-4A9B-6583-737E7837376F}"/>
              </a:ext>
            </a:extLst>
          </p:cNvPr>
          <p:cNvSpPr>
            <a:spLocks noGrp="1"/>
          </p:cNvSpPr>
          <p:nvPr>
            <p:ph type="body" sz="quarter" idx="45"/>
          </p:nvPr>
        </p:nvSpPr>
        <p:spPr>
          <a:xfrm>
            <a:off x="8950475" y="1112478"/>
            <a:ext cx="2572262" cy="153888"/>
          </a:xfrm>
        </p:spPr>
        <p:txBody>
          <a:bodyPr/>
          <a:lstStyle/>
          <a:p>
            <a:r>
              <a:rPr lang="en-US"/>
              <a:t>Validate legal rights</a:t>
            </a:r>
          </a:p>
        </p:txBody>
      </p:sp>
      <p:sp>
        <p:nvSpPr>
          <p:cNvPr id="170" name="Text Placeholder 169">
            <a:extLst>
              <a:ext uri="{FF2B5EF4-FFF2-40B4-BE49-F238E27FC236}">
                <a16:creationId xmlns:a16="http://schemas.microsoft.com/office/drawing/2014/main" id="{4DD8E416-8828-4ED5-7F32-4E1167385D60}"/>
              </a:ext>
            </a:extLst>
          </p:cNvPr>
          <p:cNvSpPr>
            <a:spLocks noGrp="1"/>
          </p:cNvSpPr>
          <p:nvPr>
            <p:ph type="body" sz="quarter" idx="46"/>
          </p:nvPr>
        </p:nvSpPr>
        <p:spPr>
          <a:xfrm>
            <a:off x="8950475" y="1438715"/>
            <a:ext cx="2572262" cy="626701"/>
          </a:xfrm>
        </p:spPr>
        <p:txBody>
          <a:bodyPr/>
          <a:lstStyle/>
          <a:p>
            <a:r>
              <a:rPr lang="en-US"/>
              <a:t>Based on new music ideas that surfaced during the brainstorm, Copilot can quickly summarize rights and licensing status for archival assets, flagging any issues and providing a clear go/no-go for use.</a:t>
            </a:r>
            <a:endParaRPr lang="en-US" noProof="0"/>
          </a:p>
        </p:txBody>
      </p:sp>
      <p:sp>
        <p:nvSpPr>
          <p:cNvPr id="180" name="Text Placeholder 179">
            <a:extLst>
              <a:ext uri="{FF2B5EF4-FFF2-40B4-BE49-F238E27FC236}">
                <a16:creationId xmlns:a16="http://schemas.microsoft.com/office/drawing/2014/main" id="{82B4E02F-0375-719B-8F17-EEE00C9308D0}"/>
              </a:ext>
            </a:extLst>
          </p:cNvPr>
          <p:cNvSpPr>
            <a:spLocks noGrp="1"/>
          </p:cNvSpPr>
          <p:nvPr>
            <p:ph type="body" sz="quarter" idx="70"/>
          </p:nvPr>
        </p:nvSpPr>
        <p:spPr>
          <a:xfrm>
            <a:off x="6066682" y="2725494"/>
            <a:ext cx="2572262" cy="712876"/>
          </a:xfrm>
        </p:spPr>
        <p:txBody>
          <a:bodyPr/>
          <a:lstStyle/>
          <a:p>
            <a:r>
              <a:rPr lang="en-US" noProof="0" dirty="0"/>
              <a:t>Sample prompt: </a:t>
            </a:r>
            <a:r>
              <a:rPr lang="en-US" i="1" dirty="0"/>
              <a:t>@Facilitator add these topics to the agenda [include list of new discussion points].</a:t>
            </a:r>
          </a:p>
        </p:txBody>
      </p:sp>
      <p:sp>
        <p:nvSpPr>
          <p:cNvPr id="172" name="Text Placeholder 171">
            <a:extLst>
              <a:ext uri="{FF2B5EF4-FFF2-40B4-BE49-F238E27FC236}">
                <a16:creationId xmlns:a16="http://schemas.microsoft.com/office/drawing/2014/main" id="{D7126AB9-3818-25E5-B786-5CB2FF610EF8}"/>
              </a:ext>
            </a:extLst>
          </p:cNvPr>
          <p:cNvSpPr>
            <a:spLocks noGrp="1"/>
          </p:cNvSpPr>
          <p:nvPr>
            <p:ph type="body" sz="quarter" idx="48"/>
          </p:nvPr>
        </p:nvSpPr>
        <p:spPr>
          <a:xfrm>
            <a:off x="3182890" y="5334522"/>
            <a:ext cx="2572262" cy="712876"/>
          </a:xfrm>
        </p:spPr>
        <p:txBody>
          <a:bodyPr/>
          <a:lstStyle/>
          <a:p>
            <a:r>
              <a:rPr lang="en-US" b="0" i="0" dirty="0">
                <a:effectLst/>
              </a:rPr>
              <a:t>Sample prompt: </a:t>
            </a:r>
            <a:r>
              <a:rPr lang="en-US" b="0" i="1" dirty="0">
                <a:effectLst/>
              </a:rPr>
              <a:t>Draft a pitch deck summarizing our script’s key creative decisions, character developments, and legal status of all assets for stakeholder review.</a:t>
            </a:r>
            <a:endParaRPr lang="en-US" noProof="0" dirty="0"/>
          </a:p>
        </p:txBody>
      </p:sp>
      <p:sp>
        <p:nvSpPr>
          <p:cNvPr id="173" name="Text Placeholder 172">
            <a:extLst>
              <a:ext uri="{FF2B5EF4-FFF2-40B4-BE49-F238E27FC236}">
                <a16:creationId xmlns:a16="http://schemas.microsoft.com/office/drawing/2014/main" id="{1FBD9A8F-BA06-54D8-CC68-E3086A459EB4}"/>
              </a:ext>
            </a:extLst>
          </p:cNvPr>
          <p:cNvSpPr>
            <a:spLocks noGrp="1"/>
          </p:cNvSpPr>
          <p:nvPr>
            <p:ph type="body" sz="quarter" idx="49"/>
          </p:nvPr>
        </p:nvSpPr>
        <p:spPr>
          <a:xfrm>
            <a:off x="3182890" y="3725103"/>
            <a:ext cx="2572262" cy="153888"/>
          </a:xfrm>
        </p:spPr>
        <p:txBody>
          <a:bodyPr/>
          <a:lstStyle/>
          <a:p>
            <a:r>
              <a:rPr lang="en-US"/>
              <a:t>Prepare and share final assets</a:t>
            </a:r>
            <a:endParaRPr lang="en-US" noProof="0"/>
          </a:p>
        </p:txBody>
      </p:sp>
      <p:sp>
        <p:nvSpPr>
          <p:cNvPr id="174" name="Text Placeholder 173">
            <a:extLst>
              <a:ext uri="{FF2B5EF4-FFF2-40B4-BE49-F238E27FC236}">
                <a16:creationId xmlns:a16="http://schemas.microsoft.com/office/drawing/2014/main" id="{A18B1288-A9A9-1F46-D5C5-1646DCC106D3}"/>
              </a:ext>
            </a:extLst>
          </p:cNvPr>
          <p:cNvSpPr>
            <a:spLocks noGrp="1"/>
          </p:cNvSpPr>
          <p:nvPr>
            <p:ph type="body" sz="quarter" idx="50"/>
          </p:nvPr>
        </p:nvSpPr>
        <p:spPr>
          <a:xfrm>
            <a:off x="3182890" y="4050957"/>
            <a:ext cx="2572262" cy="626701"/>
          </a:xfrm>
        </p:spPr>
        <p:txBody>
          <a:bodyPr/>
          <a:lstStyle/>
          <a:p>
            <a:r>
              <a:rPr lang="en-US" dirty="0"/>
              <a:t>Finally, Copilot helps assemble pitch decks, based on creative content, which van be used to summarize content decisions and help ensure all stakeholders are aligned and final materials are on brand.</a:t>
            </a:r>
          </a:p>
        </p:txBody>
      </p:sp>
      <p:sp>
        <p:nvSpPr>
          <p:cNvPr id="175" name="Text Placeholder 174">
            <a:extLst>
              <a:ext uri="{FF2B5EF4-FFF2-40B4-BE49-F238E27FC236}">
                <a16:creationId xmlns:a16="http://schemas.microsoft.com/office/drawing/2014/main" id="{2E247F08-C42B-915D-5447-B7F88926D09C}"/>
              </a:ext>
            </a:extLst>
          </p:cNvPr>
          <p:cNvSpPr>
            <a:spLocks noGrp="1"/>
          </p:cNvSpPr>
          <p:nvPr>
            <p:ph type="body" sz="quarter" idx="51"/>
          </p:nvPr>
        </p:nvSpPr>
        <p:spPr>
          <a:xfrm>
            <a:off x="6066682" y="3725103"/>
            <a:ext cx="2572262" cy="153888"/>
          </a:xfrm>
        </p:spPr>
        <p:txBody>
          <a:bodyPr/>
          <a:lstStyle/>
          <a:p>
            <a:r>
              <a:rPr lang="en-US"/>
              <a:t>Explore alternative endings</a:t>
            </a:r>
            <a:endParaRPr lang="en-US" noProof="0"/>
          </a:p>
        </p:txBody>
      </p:sp>
      <p:sp>
        <p:nvSpPr>
          <p:cNvPr id="176" name="Text Placeholder 175">
            <a:extLst>
              <a:ext uri="{FF2B5EF4-FFF2-40B4-BE49-F238E27FC236}">
                <a16:creationId xmlns:a16="http://schemas.microsoft.com/office/drawing/2014/main" id="{BE2496F7-BA84-C3ED-F161-E0C7D39D3D9A}"/>
              </a:ext>
            </a:extLst>
          </p:cNvPr>
          <p:cNvSpPr>
            <a:spLocks noGrp="1"/>
          </p:cNvSpPr>
          <p:nvPr>
            <p:ph type="body" sz="quarter" idx="52"/>
          </p:nvPr>
        </p:nvSpPr>
        <p:spPr>
          <a:xfrm>
            <a:off x="6066681" y="4050957"/>
            <a:ext cx="2648693" cy="626701"/>
          </a:xfrm>
        </p:spPr>
        <p:txBody>
          <a:bodyPr/>
          <a:lstStyle/>
          <a:p>
            <a:r>
              <a:rPr lang="en-US"/>
              <a:t>Based on audience feedback, Copilot can help draft multiple ending scenarios—more surprising, more heartfelt—allowing the team to quickly compare and refine storylines without starting from scratch each time.</a:t>
            </a:r>
            <a:r>
              <a:rPr lang="en-US" dirty="0"/>
              <a:t> This enhances storytelling options and accelerates revision cycles. </a:t>
            </a:r>
            <a:endParaRPr lang="en-US" noProof="0" dirty="0"/>
          </a:p>
        </p:txBody>
      </p:sp>
      <p:sp>
        <p:nvSpPr>
          <p:cNvPr id="165" name="Text Placeholder 164">
            <a:extLst>
              <a:ext uri="{FF2B5EF4-FFF2-40B4-BE49-F238E27FC236}">
                <a16:creationId xmlns:a16="http://schemas.microsoft.com/office/drawing/2014/main" id="{9442C3CD-650A-8BC0-8F8F-3FC1A662428C}"/>
              </a:ext>
            </a:extLst>
          </p:cNvPr>
          <p:cNvSpPr>
            <a:spLocks noGrp="1"/>
          </p:cNvSpPr>
          <p:nvPr>
            <p:ph type="body" sz="quarter" idx="66"/>
          </p:nvPr>
        </p:nvSpPr>
        <p:spPr>
          <a:xfrm>
            <a:off x="8950475" y="5334522"/>
            <a:ext cx="2572262" cy="712876"/>
          </a:xfrm>
        </p:spPr>
        <p:txBody>
          <a:bodyPr/>
          <a:lstStyle/>
          <a:p>
            <a:r>
              <a:rPr lang="en-US" noProof="0" dirty="0"/>
              <a:t>Sample prompt: </a:t>
            </a:r>
            <a:r>
              <a:rPr lang="en-US" b="0" i="1" dirty="0">
                <a:effectLst/>
              </a:rPr>
              <a:t>Summarize these scripts [attach relevant links or files], highlight any creative opportunities and legal considerations for our team.</a:t>
            </a:r>
          </a:p>
          <a:p>
            <a:r>
              <a:rPr lang="en-US" u="sng" dirty="0">
                <a:hlinkClick r:id="rId6"/>
              </a:rPr>
              <a:t>Get started with Researcher</a:t>
            </a:r>
            <a:endParaRPr lang="en-US" dirty="0"/>
          </a:p>
          <a:p>
            <a:endParaRPr lang="en-US" noProof="0" dirty="0"/>
          </a:p>
        </p:txBody>
      </p:sp>
      <p:sp>
        <p:nvSpPr>
          <p:cNvPr id="178" name="Text Placeholder 177">
            <a:extLst>
              <a:ext uri="{FF2B5EF4-FFF2-40B4-BE49-F238E27FC236}">
                <a16:creationId xmlns:a16="http://schemas.microsoft.com/office/drawing/2014/main" id="{688642F5-DDCF-607E-9059-10E75DBCB753}"/>
              </a:ext>
            </a:extLst>
          </p:cNvPr>
          <p:cNvSpPr>
            <a:spLocks noGrp="1"/>
          </p:cNvSpPr>
          <p:nvPr>
            <p:ph type="body" sz="quarter" idx="54"/>
          </p:nvPr>
        </p:nvSpPr>
        <p:spPr>
          <a:xfrm>
            <a:off x="8950475" y="3725103"/>
            <a:ext cx="2572262" cy="153888"/>
          </a:xfrm>
        </p:spPr>
        <p:txBody>
          <a:bodyPr/>
          <a:lstStyle/>
          <a:p>
            <a:r>
              <a:rPr lang="en-US" dirty="0"/>
              <a:t>Compare script</a:t>
            </a:r>
            <a:endParaRPr lang="en-US"/>
          </a:p>
        </p:txBody>
      </p:sp>
      <p:sp>
        <p:nvSpPr>
          <p:cNvPr id="179" name="Text Placeholder 178">
            <a:extLst>
              <a:ext uri="{FF2B5EF4-FFF2-40B4-BE49-F238E27FC236}">
                <a16:creationId xmlns:a16="http://schemas.microsoft.com/office/drawing/2014/main" id="{0F42AF06-D628-94DA-5522-49E0AAA7D3A0}"/>
              </a:ext>
            </a:extLst>
          </p:cNvPr>
          <p:cNvSpPr>
            <a:spLocks noGrp="1"/>
          </p:cNvSpPr>
          <p:nvPr>
            <p:ph type="body" sz="quarter" idx="55"/>
          </p:nvPr>
        </p:nvSpPr>
        <p:spPr>
          <a:xfrm>
            <a:off x="8950475" y="4050957"/>
            <a:ext cx="2572262" cy="626701"/>
          </a:xfrm>
        </p:spPr>
        <p:txBody>
          <a:bodyPr/>
          <a:lstStyle/>
          <a:p>
            <a:r>
              <a:rPr lang="en-US" dirty="0"/>
              <a:t>Next, the team can use Researcher to summarize comparable scripts and analyze rights and licensing status for each—identifying creative opportunities and avoiding legal pitfalls to streamline the decision-making process for script revisions.</a:t>
            </a:r>
            <a:endParaRPr lang="en-US" noProof="0" dirty="0"/>
          </a:p>
        </p:txBody>
      </p:sp>
      <p:sp>
        <p:nvSpPr>
          <p:cNvPr id="168" name="Text Placeholder 167">
            <a:extLst>
              <a:ext uri="{FF2B5EF4-FFF2-40B4-BE49-F238E27FC236}">
                <a16:creationId xmlns:a16="http://schemas.microsoft.com/office/drawing/2014/main" id="{49AB11C9-521C-241B-07F3-B5B3F7DFA8D9}"/>
              </a:ext>
            </a:extLst>
          </p:cNvPr>
          <p:cNvSpPr>
            <a:spLocks noGrp="1"/>
          </p:cNvSpPr>
          <p:nvPr>
            <p:ph type="body" sz="quarter" idx="67"/>
          </p:nvPr>
        </p:nvSpPr>
        <p:spPr>
          <a:xfrm>
            <a:off x="6066682" y="5334522"/>
            <a:ext cx="2572262" cy="712876"/>
          </a:xfrm>
        </p:spPr>
        <p:txBody>
          <a:bodyPr/>
          <a:lstStyle/>
          <a:p>
            <a:r>
              <a:rPr lang="en-US" noProof="0" dirty="0"/>
              <a:t>Sample prompt: </a:t>
            </a:r>
            <a:r>
              <a:rPr lang="en-US" i="1" noProof="0" dirty="0"/>
              <a:t>Generate two alternative endings for our script based on recent audience feedback—one more surprising, and one more heartfelt.</a:t>
            </a:r>
            <a:endParaRPr lang="en-US" noProof="0" dirty="0"/>
          </a:p>
        </p:txBody>
      </p:sp>
      <p:sp>
        <p:nvSpPr>
          <p:cNvPr id="7" name="TextBox 6">
            <a:extLst>
              <a:ext uri="{FF2B5EF4-FFF2-40B4-BE49-F238E27FC236}">
                <a16:creationId xmlns:a16="http://schemas.microsoft.com/office/drawing/2014/main" id="{313FC19E-B1B0-0865-CFBE-35FF984123EF}"/>
              </a:ext>
              <a:ext uri="{C183D7F6-B498-43B3-948B-1728B52AA6E4}">
                <adec:decorative xmlns:adec="http://schemas.microsoft.com/office/drawing/2017/decorative" val="0"/>
              </a:ext>
            </a:extLst>
          </p:cNvPr>
          <p:cNvSpPr txBox="1">
            <a:spLocks/>
          </p:cNvSpPr>
          <p:nvPr/>
        </p:nvSpPr>
        <p:spPr>
          <a:xfrm>
            <a:off x="6445284" y="2340085"/>
            <a:ext cx="115100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Facilitator</a:t>
            </a:r>
            <a:r>
              <a:rPr kumimoji="0" lang="en-US" sz="1000" b="0" i="0" u="none" strike="noStrike" kern="1200" cap="none" spc="0" normalizeH="0" baseline="0" noProof="0">
                <a:ln>
                  <a:noFill/>
                </a:ln>
                <a:solidFill>
                  <a:prstClr val="black"/>
                </a:solidFill>
                <a:effectLst/>
                <a:uLnTx/>
                <a:uFillTx/>
                <a:latin typeface="Segoe UI Semibold"/>
                <a:ea typeface="+mn-ea"/>
                <a:cs typeface="+mn-cs"/>
              </a:rPr>
              <a:t> in Teams</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2B30690E-0423-6BE3-E3A1-C10CBE94B181}"/>
              </a:ext>
              <a:ext uri="{C183D7F6-B498-43B3-948B-1728B52AA6E4}">
                <adec:decorative xmlns:adec="http://schemas.microsoft.com/office/drawing/2017/decorative" val="0"/>
              </a:ext>
            </a:extLst>
          </p:cNvPr>
          <p:cNvSpPr txBox="1">
            <a:spLocks/>
          </p:cNvSpPr>
          <p:nvPr/>
        </p:nvSpPr>
        <p:spPr>
          <a:xfrm>
            <a:off x="9323665" y="2340085"/>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pic>
        <p:nvPicPr>
          <p:cNvPr id="14" name="Picture 50">
            <a:hlinkClick r:id="rId7"/>
            <a:extLst>
              <a:ext uri="{FF2B5EF4-FFF2-40B4-BE49-F238E27FC236}">
                <a16:creationId xmlns:a16="http://schemas.microsoft.com/office/drawing/2014/main" id="{CD72D3BC-5EF8-B79E-4556-2F54AE9A0C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4103" y="2295842"/>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DC79095-261F-5932-D726-542F8A32BF8B}"/>
              </a:ext>
              <a:ext uri="{C183D7F6-B498-43B3-948B-1728B52AA6E4}">
                <adec:decorative xmlns:adec="http://schemas.microsoft.com/office/drawing/2017/decorative" val="0"/>
              </a:ext>
            </a:extLst>
          </p:cNvPr>
          <p:cNvSpPr txBox="1"/>
          <p:nvPr/>
        </p:nvSpPr>
        <p:spPr>
          <a:xfrm>
            <a:off x="3566406" y="2254185"/>
            <a:ext cx="1830524" cy="325688"/>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sp>
        <p:nvSpPr>
          <p:cNvPr id="19" name="TextBox 18">
            <a:extLst>
              <a:ext uri="{FF2B5EF4-FFF2-40B4-BE49-F238E27FC236}">
                <a16:creationId xmlns:a16="http://schemas.microsoft.com/office/drawing/2014/main" id="{E6933A39-AB71-92B2-1F9B-9E797A6E6E31}"/>
              </a:ext>
              <a:ext uri="{C183D7F6-B498-43B3-948B-1728B52AA6E4}">
                <adec:decorative xmlns:adec="http://schemas.microsoft.com/office/drawing/2017/decorative" val="0"/>
              </a:ext>
            </a:extLst>
          </p:cNvPr>
          <p:cNvSpPr txBox="1"/>
          <p:nvPr/>
        </p:nvSpPr>
        <p:spPr>
          <a:xfrm>
            <a:off x="9335321" y="5011746"/>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20" name="Picture 19">
            <a:extLst>
              <a:ext uri="{FF2B5EF4-FFF2-40B4-BE49-F238E27FC236}">
                <a16:creationId xmlns:a16="http://schemas.microsoft.com/office/drawing/2014/main" id="{7CFF96B7-4543-DFD9-D435-BE9E0A861B5F}"/>
              </a:ext>
            </a:extLst>
          </p:cNvPr>
          <p:cNvPicPr>
            <a:picLocks noChangeAspect="1"/>
          </p:cNvPicPr>
          <p:nvPr/>
        </p:nvPicPr>
        <p:blipFill>
          <a:blip r:embed="rId9"/>
          <a:stretch>
            <a:fillRect/>
          </a:stretch>
        </p:blipFill>
        <p:spPr>
          <a:xfrm>
            <a:off x="8956719" y="4958600"/>
            <a:ext cx="319806" cy="260181"/>
          </a:xfrm>
          <a:prstGeom prst="rect">
            <a:avLst/>
          </a:prstGeom>
        </p:spPr>
      </p:pic>
      <p:sp>
        <p:nvSpPr>
          <p:cNvPr id="26" name="TextBox 25">
            <a:extLst>
              <a:ext uri="{FF2B5EF4-FFF2-40B4-BE49-F238E27FC236}">
                <a16:creationId xmlns:a16="http://schemas.microsoft.com/office/drawing/2014/main" id="{4E133513-AF1F-CE6C-8C84-F9267FB89C6A}"/>
              </a:ext>
              <a:ext uri="{C183D7F6-B498-43B3-948B-1728B52AA6E4}">
                <adec:decorative xmlns:adec="http://schemas.microsoft.com/office/drawing/2017/decorative" val="0"/>
              </a:ext>
            </a:extLst>
          </p:cNvPr>
          <p:cNvSpPr txBox="1"/>
          <p:nvPr/>
        </p:nvSpPr>
        <p:spPr>
          <a:xfrm>
            <a:off x="3566406" y="4925846"/>
            <a:ext cx="1830524" cy="325688"/>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Copilot in PowerPoint</a:t>
            </a:r>
          </a:p>
        </p:txBody>
      </p:sp>
      <p:sp>
        <p:nvSpPr>
          <p:cNvPr id="33" name="Text Placeholder 98">
            <a:extLst>
              <a:ext uri="{FF2B5EF4-FFF2-40B4-BE49-F238E27FC236}">
                <a16:creationId xmlns:a16="http://schemas.microsoft.com/office/drawing/2014/main" id="{A28D44E5-4402-E85D-60F2-19A19B8E8535}"/>
              </a:ext>
            </a:extLst>
          </p:cNvPr>
          <p:cNvSpPr txBox="1">
            <a:spLocks/>
          </p:cNvSpPr>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Value benefit</a:t>
            </a:r>
          </a:p>
        </p:txBody>
      </p:sp>
      <p:sp>
        <p:nvSpPr>
          <p:cNvPr id="34" name="Text Placeholder 99">
            <a:extLst>
              <a:ext uri="{FF2B5EF4-FFF2-40B4-BE49-F238E27FC236}">
                <a16:creationId xmlns:a16="http://schemas.microsoft.com/office/drawing/2014/main" id="{9E83D512-B212-53AE-B558-6664230F53CC}"/>
              </a:ext>
            </a:extLst>
          </p:cNvPr>
          <p:cNvSpPr txBox="1">
            <a:spLocks/>
          </p:cNvSpPr>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KPIs impacted</a:t>
            </a:r>
          </a:p>
        </p:txBody>
      </p:sp>
      <p:sp>
        <p:nvSpPr>
          <p:cNvPr id="35" name="Rectangle: Rounded Corners 6">
            <a:extLst>
              <a:ext uri="{FF2B5EF4-FFF2-40B4-BE49-F238E27FC236}">
                <a16:creationId xmlns:a16="http://schemas.microsoft.com/office/drawing/2014/main" id="{08DE2D94-8861-148F-25E7-547BD58E7B8B}"/>
              </a:ext>
              <a:ext uri="{C183D7F6-B498-43B3-948B-1728B52AA6E4}">
                <adec:decorative xmlns:adec="http://schemas.microsoft.com/office/drawing/2017/decorative" val="1"/>
              </a:ext>
            </a:extLst>
          </p:cNvPr>
          <p:cNvSpPr/>
          <p:nvPr/>
        </p:nvSpPr>
        <p:spPr bwMode="auto">
          <a:xfrm>
            <a:off x="320719" y="3778836"/>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Cost savings</a:t>
            </a:r>
          </a:p>
        </p:txBody>
      </p:sp>
      <p:pic>
        <p:nvPicPr>
          <p:cNvPr id="36" name="Graphic 35">
            <a:extLst>
              <a:ext uri="{FF2B5EF4-FFF2-40B4-BE49-F238E27FC236}">
                <a16:creationId xmlns:a16="http://schemas.microsoft.com/office/drawing/2014/main" id="{AF03CE3B-08E9-7B38-68E8-CB82BA46097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7506" y="3814270"/>
            <a:ext cx="144000" cy="141732"/>
          </a:xfrm>
          <a:prstGeom prst="rect">
            <a:avLst/>
          </a:prstGeom>
        </p:spPr>
      </p:pic>
      <p:sp>
        <p:nvSpPr>
          <p:cNvPr id="37" name="Rectangle: Rounded Corners 6">
            <a:extLst>
              <a:ext uri="{FF2B5EF4-FFF2-40B4-BE49-F238E27FC236}">
                <a16:creationId xmlns:a16="http://schemas.microsoft.com/office/drawing/2014/main" id="{A2F1DA09-E49B-9DCE-CA50-A910589FAA1A}"/>
              </a:ext>
              <a:ext uri="{C183D7F6-B498-43B3-948B-1728B52AA6E4}">
                <adec:decorative xmlns:adec="http://schemas.microsoft.com/office/drawing/2017/decorative" val="1"/>
              </a:ext>
            </a:extLst>
          </p:cNvPr>
          <p:cNvSpPr>
            <a:spLocks/>
          </p:cNvSpPr>
          <p:nvPr/>
        </p:nvSpPr>
        <p:spPr bwMode="auto">
          <a:xfrm>
            <a:off x="320721" y="4067458"/>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Employee satisfaction</a:t>
            </a:r>
          </a:p>
        </p:txBody>
      </p:sp>
      <p:pic>
        <p:nvPicPr>
          <p:cNvPr id="38" name="Graphic 37">
            <a:extLst>
              <a:ext uri="{FF2B5EF4-FFF2-40B4-BE49-F238E27FC236}">
                <a16:creationId xmlns:a16="http://schemas.microsoft.com/office/drawing/2014/main" id="{1632E137-37CA-CFBC-43AC-9548C4FE10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7507" y="4102892"/>
            <a:ext cx="144000" cy="141732"/>
          </a:xfrm>
          <a:prstGeom prst="rect">
            <a:avLst/>
          </a:prstGeom>
        </p:spPr>
      </p:pic>
      <p:sp>
        <p:nvSpPr>
          <p:cNvPr id="39" name="Rectangle: Rounded Corners 6">
            <a:extLst>
              <a:ext uri="{FF2B5EF4-FFF2-40B4-BE49-F238E27FC236}">
                <a16:creationId xmlns:a16="http://schemas.microsoft.com/office/drawing/2014/main" id="{499C013D-7BA5-A015-BA1E-25AE50AB1A8C}"/>
              </a:ext>
              <a:ext uri="{C183D7F6-B498-43B3-948B-1728B52AA6E4}">
                <adec:decorative xmlns:adec="http://schemas.microsoft.com/office/drawing/2017/decorative" val="1"/>
              </a:ext>
            </a:extLst>
          </p:cNvPr>
          <p:cNvSpPr>
            <a:spLocks/>
          </p:cNvSpPr>
          <p:nvPr/>
        </p:nvSpPr>
        <p:spPr bwMode="auto">
          <a:xfrm>
            <a:off x="320719" y="5020658"/>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Accelerated collaboration</a:t>
            </a:r>
          </a:p>
        </p:txBody>
      </p:sp>
      <p:pic>
        <p:nvPicPr>
          <p:cNvPr id="40" name="Graphic 39">
            <a:extLst>
              <a:ext uri="{FF2B5EF4-FFF2-40B4-BE49-F238E27FC236}">
                <a16:creationId xmlns:a16="http://schemas.microsoft.com/office/drawing/2014/main" id="{D904DB28-EC0F-7FBE-ED6C-929BA7B7221C}"/>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7505" y="5056658"/>
            <a:ext cx="144000" cy="144000"/>
          </a:xfrm>
          <a:prstGeom prst="rect">
            <a:avLst/>
          </a:prstGeom>
        </p:spPr>
      </p:pic>
      <p:sp>
        <p:nvSpPr>
          <p:cNvPr id="41" name="Rectangle: Rounded Corners 6">
            <a:extLst>
              <a:ext uri="{FF2B5EF4-FFF2-40B4-BE49-F238E27FC236}">
                <a16:creationId xmlns:a16="http://schemas.microsoft.com/office/drawing/2014/main" id="{7C27B7D2-86A3-C19B-7874-746D13D9B90D}"/>
              </a:ext>
              <a:ext uri="{C183D7F6-B498-43B3-948B-1728B52AA6E4}">
                <adec:decorative xmlns:adec="http://schemas.microsoft.com/office/drawing/2017/decorative" val="1"/>
              </a:ext>
            </a:extLst>
          </p:cNvPr>
          <p:cNvSpPr>
            <a:spLocks/>
          </p:cNvSpPr>
          <p:nvPr/>
        </p:nvSpPr>
        <p:spPr bwMode="auto">
          <a:xfrm>
            <a:off x="320719" y="530672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Content quality</a:t>
            </a:r>
          </a:p>
        </p:txBody>
      </p:sp>
      <p:pic>
        <p:nvPicPr>
          <p:cNvPr id="42" name="Graphic 41">
            <a:extLst>
              <a:ext uri="{FF2B5EF4-FFF2-40B4-BE49-F238E27FC236}">
                <a16:creationId xmlns:a16="http://schemas.microsoft.com/office/drawing/2014/main" id="{07B1E364-B58B-5678-5C7B-A008CE00FA2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7505" y="5342726"/>
            <a:ext cx="144000" cy="144000"/>
          </a:xfrm>
          <a:prstGeom prst="rect">
            <a:avLst/>
          </a:prstGeom>
        </p:spPr>
      </p:pic>
      <p:sp>
        <p:nvSpPr>
          <p:cNvPr id="44" name="Text Placeholder 43">
            <a:extLst>
              <a:ext uri="{FF2B5EF4-FFF2-40B4-BE49-F238E27FC236}">
                <a16:creationId xmlns:a16="http://schemas.microsoft.com/office/drawing/2014/main" id="{F9483267-6CBA-B03B-7144-D37F345396DA}"/>
              </a:ext>
            </a:extLst>
          </p:cNvPr>
          <p:cNvSpPr>
            <a:spLocks noGrp="1"/>
          </p:cNvSpPr>
          <p:nvPr>
            <p:ph type="body" sz="quarter" idx="65"/>
          </p:nvPr>
        </p:nvSpPr>
        <p:spPr/>
        <p:txBody>
          <a:bodyPr/>
          <a:lstStyle/>
          <a:p>
            <a:r>
              <a:rPr lang="en-US"/>
              <a:t>KPIs impacted</a:t>
            </a:r>
          </a:p>
        </p:txBody>
      </p:sp>
      <p:sp>
        <p:nvSpPr>
          <p:cNvPr id="46" name="Text Placeholder 45">
            <a:extLst>
              <a:ext uri="{FF2B5EF4-FFF2-40B4-BE49-F238E27FC236}">
                <a16:creationId xmlns:a16="http://schemas.microsoft.com/office/drawing/2014/main" id="{A3B1882B-7E87-3BDC-1CA3-DA12281B1C17}"/>
              </a:ext>
            </a:extLst>
          </p:cNvPr>
          <p:cNvSpPr>
            <a:spLocks noGrp="1"/>
          </p:cNvSpPr>
          <p:nvPr>
            <p:ph type="body" sz="quarter" idx="64"/>
          </p:nvPr>
        </p:nvSpPr>
        <p:spPr/>
        <p:txBody>
          <a:bodyPr/>
          <a:lstStyle/>
          <a:p>
            <a:r>
              <a:rPr lang="en-US"/>
              <a:t>Value benefit</a:t>
            </a:r>
          </a:p>
        </p:txBody>
      </p:sp>
      <p:sp>
        <p:nvSpPr>
          <p:cNvPr id="8" name="TextBox 7">
            <a:extLst>
              <a:ext uri="{FF2B5EF4-FFF2-40B4-BE49-F238E27FC236}">
                <a16:creationId xmlns:a16="http://schemas.microsoft.com/office/drawing/2014/main" id="{16309071-E23A-EE8D-B668-BE034F95BF49}"/>
              </a:ext>
              <a:ext uri="{C183D7F6-B498-43B3-948B-1728B52AA6E4}">
                <adec:decorative xmlns:adec="http://schemas.microsoft.com/office/drawing/2017/decorative" val="0"/>
              </a:ext>
            </a:extLst>
          </p:cNvPr>
          <p:cNvSpPr txBox="1"/>
          <p:nvPr/>
        </p:nvSpPr>
        <p:spPr>
          <a:xfrm>
            <a:off x="6474752" y="4925846"/>
            <a:ext cx="1830524" cy="325688"/>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pic>
        <p:nvPicPr>
          <p:cNvPr id="4" name="Picture 3" descr="Word logo">
            <a:extLst>
              <a:ext uri="{FF2B5EF4-FFF2-40B4-BE49-F238E27FC236}">
                <a16:creationId xmlns:a16="http://schemas.microsoft.com/office/drawing/2014/main" id="{741780CD-A8EE-681F-B2F5-67CCF771B1A5}"/>
              </a:ext>
            </a:extLst>
          </p:cNvPr>
          <p:cNvPicPr>
            <a:picLocks noChangeAspect="1"/>
          </p:cNvPicPr>
          <p:nvPr/>
        </p:nvPicPr>
        <p:blipFill>
          <a:blip r:embed="rId14"/>
          <a:stretch>
            <a:fillRect/>
          </a:stretch>
        </p:blipFill>
        <p:spPr>
          <a:xfrm>
            <a:off x="6066682" y="4956102"/>
            <a:ext cx="265176" cy="265176"/>
          </a:xfrm>
          <a:prstGeom prst="rect">
            <a:avLst/>
          </a:prstGeom>
        </p:spPr>
      </p:pic>
      <p:pic>
        <p:nvPicPr>
          <p:cNvPr id="10" name="Picture 9" descr="Word logo">
            <a:extLst>
              <a:ext uri="{FF2B5EF4-FFF2-40B4-BE49-F238E27FC236}">
                <a16:creationId xmlns:a16="http://schemas.microsoft.com/office/drawing/2014/main" id="{9F68A571-D6B3-619F-29BA-9CF545291B6B}"/>
              </a:ext>
            </a:extLst>
          </p:cNvPr>
          <p:cNvPicPr>
            <a:picLocks noChangeAspect="1"/>
          </p:cNvPicPr>
          <p:nvPr/>
        </p:nvPicPr>
        <p:blipFill>
          <a:blip r:embed="rId14"/>
          <a:stretch>
            <a:fillRect/>
          </a:stretch>
        </p:blipFill>
        <p:spPr>
          <a:xfrm>
            <a:off x="3182890" y="2284441"/>
            <a:ext cx="265176" cy="265176"/>
          </a:xfrm>
          <a:prstGeom prst="rect">
            <a:avLst/>
          </a:prstGeom>
        </p:spPr>
      </p:pic>
      <p:pic>
        <p:nvPicPr>
          <p:cNvPr id="13" name="Picture 12" descr="Teams logo">
            <a:extLst>
              <a:ext uri="{FF2B5EF4-FFF2-40B4-BE49-F238E27FC236}">
                <a16:creationId xmlns:a16="http://schemas.microsoft.com/office/drawing/2014/main" id="{EAE2C5A6-8D1B-E79D-3383-04ED86ABB375}"/>
              </a:ext>
            </a:extLst>
          </p:cNvPr>
          <p:cNvPicPr>
            <a:picLocks noChangeAspect="1"/>
          </p:cNvPicPr>
          <p:nvPr/>
        </p:nvPicPr>
        <p:blipFill>
          <a:blip r:embed="rId15"/>
          <a:stretch>
            <a:fillRect/>
          </a:stretch>
        </p:blipFill>
        <p:spPr>
          <a:xfrm>
            <a:off x="6066682" y="2284441"/>
            <a:ext cx="265176" cy="265176"/>
          </a:xfrm>
          <a:prstGeom prst="rect">
            <a:avLst/>
          </a:prstGeom>
        </p:spPr>
      </p:pic>
      <p:pic>
        <p:nvPicPr>
          <p:cNvPr id="22" name="Picture 21">
            <a:extLst>
              <a:ext uri="{FF2B5EF4-FFF2-40B4-BE49-F238E27FC236}">
                <a16:creationId xmlns:a16="http://schemas.microsoft.com/office/drawing/2014/main" id="{747E3227-3BD8-EB26-0F78-55125FD48E4C}"/>
              </a:ext>
            </a:extLst>
          </p:cNvPr>
          <p:cNvPicPr>
            <a:picLocks noChangeAspect="1"/>
          </p:cNvPicPr>
          <p:nvPr/>
        </p:nvPicPr>
        <p:blipFill>
          <a:blip r:embed="rId16"/>
          <a:stretch>
            <a:fillRect/>
          </a:stretch>
        </p:blipFill>
        <p:spPr>
          <a:xfrm>
            <a:off x="3178318" y="4951530"/>
            <a:ext cx="274320" cy="274320"/>
          </a:xfrm>
          <a:prstGeom prst="rect">
            <a:avLst/>
          </a:prstGeom>
        </p:spPr>
      </p:pic>
    </p:spTree>
    <p:extLst>
      <p:ext uri="{BB962C8B-B14F-4D97-AF65-F5344CB8AC3E}">
        <p14:creationId xmlns:p14="http://schemas.microsoft.com/office/powerpoint/2010/main" val="41440603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6608-2078-9D88-D17D-057E167BE779}"/>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69A7DA4F-D78B-7B8B-6ED9-47773E15FB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21" name="think-cell data - do not delete" hidden="1">
                        <a:extLst>
                          <a:ext uri="{FF2B5EF4-FFF2-40B4-BE49-F238E27FC236}">
                            <a16:creationId xmlns:a16="http://schemas.microsoft.com/office/drawing/2014/main" id="{69A7DA4F-D78B-7B8B-6ED9-47773E15FB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3" name="Text Placeholder 162">
            <a:extLst>
              <a:ext uri="{FF2B5EF4-FFF2-40B4-BE49-F238E27FC236}">
                <a16:creationId xmlns:a16="http://schemas.microsoft.com/office/drawing/2014/main" id="{441D687E-7AF5-25E2-60BD-83A9BAF7661C}"/>
              </a:ext>
            </a:extLst>
          </p:cNvPr>
          <p:cNvSpPr>
            <a:spLocks noGrp="1"/>
          </p:cNvSpPr>
          <p:nvPr>
            <p:ph type="body" sz="quarter" idx="32"/>
          </p:nvPr>
        </p:nvSpPr>
        <p:spPr>
          <a:xfrm>
            <a:off x="311388" y="1026303"/>
            <a:ext cx="2194560" cy="1131079"/>
          </a:xfrm>
        </p:spPr>
        <p:txBody>
          <a:bodyPr/>
          <a:lstStyle/>
          <a:p>
            <a:r>
              <a:rPr lang="en-US" noProof="0" dirty="0"/>
              <a:t>Analysts can allow AI to help them understand, act on, and communicate massive amounts of information and data. </a:t>
            </a:r>
          </a:p>
        </p:txBody>
      </p:sp>
      <p:sp>
        <p:nvSpPr>
          <p:cNvPr id="158" name="Title 157">
            <a:extLst>
              <a:ext uri="{FF2B5EF4-FFF2-40B4-BE49-F238E27FC236}">
                <a16:creationId xmlns:a16="http://schemas.microsoft.com/office/drawing/2014/main" id="{18B43B1F-621A-B841-5B26-BF74D107C2F1}"/>
              </a:ext>
            </a:extLst>
          </p:cNvPr>
          <p:cNvSpPr>
            <a:spLocks noGrp="1"/>
          </p:cNvSpPr>
          <p:nvPr>
            <p:ph type="title"/>
          </p:nvPr>
        </p:nvSpPr>
        <p:spPr>
          <a:xfrm>
            <a:off x="2521874" y="429826"/>
            <a:ext cx="3994781" cy="276999"/>
          </a:xfrm>
        </p:spPr>
        <p:txBody>
          <a:bodyPr vert="horz">
            <a:normAutofit/>
          </a:bodyPr>
          <a:lstStyle/>
          <a:p>
            <a:r>
              <a:rPr lang="en-US"/>
              <a:t>Data strategy and insights</a:t>
            </a:r>
          </a:p>
        </p:txBody>
      </p:sp>
      <p:sp>
        <p:nvSpPr>
          <p:cNvPr id="162" name="Text Placeholder 161">
            <a:extLst>
              <a:ext uri="{FF2B5EF4-FFF2-40B4-BE49-F238E27FC236}">
                <a16:creationId xmlns:a16="http://schemas.microsoft.com/office/drawing/2014/main" id="{823E1524-5636-8750-8FEB-7EA55D521380}"/>
              </a:ext>
            </a:extLst>
          </p:cNvPr>
          <p:cNvSpPr>
            <a:spLocks noGrp="1"/>
          </p:cNvSpPr>
          <p:nvPr>
            <p:ph type="body" sz="quarter" idx="30"/>
          </p:nvPr>
        </p:nvSpPr>
        <p:spPr>
          <a:xfrm>
            <a:off x="10430351" y="521099"/>
            <a:ext cx="1456966" cy="175614"/>
          </a:xfrm>
        </p:spPr>
        <p:txBody>
          <a:bodyPr>
            <a:normAutofit/>
          </a:bodyPr>
          <a:lstStyle/>
          <a:p>
            <a:r>
              <a:rPr lang="en-US" noProof="0"/>
              <a:t>Extend</a:t>
            </a:r>
          </a:p>
        </p:txBody>
      </p:sp>
      <p:sp>
        <p:nvSpPr>
          <p:cNvPr id="160" name="Text Placeholder 159">
            <a:extLst>
              <a:ext uri="{FF2B5EF4-FFF2-40B4-BE49-F238E27FC236}">
                <a16:creationId xmlns:a16="http://schemas.microsoft.com/office/drawing/2014/main" id="{0FA6125C-85EF-52FD-DD8E-13F5310D58EA}"/>
              </a:ext>
            </a:extLst>
          </p:cNvPr>
          <p:cNvSpPr>
            <a:spLocks noGrp="1"/>
          </p:cNvSpPr>
          <p:nvPr>
            <p:ph type="body" sz="quarter" idx="17"/>
          </p:nvPr>
        </p:nvSpPr>
        <p:spPr>
          <a:xfrm>
            <a:off x="7149557" y="521100"/>
            <a:ext cx="2969488" cy="169277"/>
          </a:xfrm>
        </p:spPr>
        <p:txBody>
          <a:bodyPr>
            <a:normAutofit/>
          </a:bodyPr>
          <a:lstStyle/>
          <a:p>
            <a:r>
              <a:rPr lang="en-US" noProof="0"/>
              <a:t>Microsoft 365 Copilot and Copilot Studio</a:t>
            </a:r>
          </a:p>
        </p:txBody>
      </p:sp>
      <p:sp>
        <p:nvSpPr>
          <p:cNvPr id="164" name="Text Placeholder 163">
            <a:extLst>
              <a:ext uri="{FF2B5EF4-FFF2-40B4-BE49-F238E27FC236}">
                <a16:creationId xmlns:a16="http://schemas.microsoft.com/office/drawing/2014/main" id="{7A740C88-FD45-25C9-7CC8-04C5B876C974}"/>
              </a:ext>
            </a:extLst>
          </p:cNvPr>
          <p:cNvSpPr>
            <a:spLocks noGrp="1"/>
          </p:cNvSpPr>
          <p:nvPr>
            <p:ph type="body" sz="quarter" idx="33"/>
          </p:nvPr>
        </p:nvSpPr>
        <p:spPr>
          <a:xfrm>
            <a:off x="304797" y="445215"/>
            <a:ext cx="2089153" cy="246221"/>
          </a:xfrm>
        </p:spPr>
        <p:txBody>
          <a:bodyPr vert="horz" wrap="square" lIns="0" tIns="0" rIns="0" bIns="0" rtlCol="0" anchor="ctr">
            <a:spAutoFit/>
          </a:bodyPr>
          <a:lstStyle/>
          <a:p>
            <a:r>
              <a:rPr lang="en-US" sz="1600"/>
              <a:t>Media &amp; Entertainment</a:t>
            </a:r>
          </a:p>
        </p:txBody>
      </p:sp>
      <p:sp>
        <p:nvSpPr>
          <p:cNvPr id="177" name="Text Placeholder 176">
            <a:extLst>
              <a:ext uri="{FF2B5EF4-FFF2-40B4-BE49-F238E27FC236}">
                <a16:creationId xmlns:a16="http://schemas.microsoft.com/office/drawing/2014/main" id="{BAD636F8-7698-1E7B-A0F0-BCCB24681B92}"/>
              </a:ext>
            </a:extLst>
          </p:cNvPr>
          <p:cNvSpPr>
            <a:spLocks noGrp="1"/>
          </p:cNvSpPr>
          <p:nvPr>
            <p:ph type="body" sz="quarter" idx="69"/>
          </p:nvPr>
        </p:nvSpPr>
        <p:spPr>
          <a:xfrm>
            <a:off x="3182890" y="2725494"/>
            <a:ext cx="2572262" cy="712876"/>
          </a:xfrm>
        </p:spPr>
        <p:txBody>
          <a:bodyPr/>
          <a:lstStyle/>
          <a:p>
            <a:r>
              <a:rPr lang="en-US" noProof="0" dirty="0"/>
              <a:t>Benefit: Use Copilot to produce a research report based on many types of documents, including PDFs and website content.</a:t>
            </a:r>
          </a:p>
          <a:p>
            <a:r>
              <a:rPr lang="en-US" u="sng" dirty="0">
                <a:hlinkClick r:id="rId6"/>
              </a:rPr>
              <a:t>Get started with Researcher</a:t>
            </a:r>
            <a:endParaRPr lang="en-US" dirty="0"/>
          </a:p>
          <a:p>
            <a:endParaRPr lang="en-US" noProof="0" dirty="0"/>
          </a:p>
        </p:txBody>
      </p:sp>
      <p:sp>
        <p:nvSpPr>
          <p:cNvPr id="159" name="Text Placeholder 158">
            <a:extLst>
              <a:ext uri="{FF2B5EF4-FFF2-40B4-BE49-F238E27FC236}">
                <a16:creationId xmlns:a16="http://schemas.microsoft.com/office/drawing/2014/main" id="{F02AECD1-A74F-449F-9908-DD725B34E2C9}"/>
              </a:ext>
            </a:extLst>
          </p:cNvPr>
          <p:cNvSpPr>
            <a:spLocks noGrp="1"/>
          </p:cNvSpPr>
          <p:nvPr>
            <p:ph type="body" sz="quarter" idx="11"/>
          </p:nvPr>
        </p:nvSpPr>
        <p:spPr>
          <a:xfrm>
            <a:off x="3182890" y="1112478"/>
            <a:ext cx="2572262" cy="153888"/>
          </a:xfrm>
        </p:spPr>
        <p:txBody>
          <a:bodyPr/>
          <a:lstStyle/>
          <a:p>
            <a:r>
              <a:rPr lang="en-US" noProof="0"/>
              <a:t>Define the objective</a:t>
            </a:r>
          </a:p>
        </p:txBody>
      </p:sp>
      <p:sp>
        <p:nvSpPr>
          <p:cNvPr id="161" name="Text Placeholder 160">
            <a:extLst>
              <a:ext uri="{FF2B5EF4-FFF2-40B4-BE49-F238E27FC236}">
                <a16:creationId xmlns:a16="http://schemas.microsoft.com/office/drawing/2014/main" id="{F8C91EE7-DD21-D2A5-58EA-5CE0215A02AF}"/>
              </a:ext>
            </a:extLst>
          </p:cNvPr>
          <p:cNvSpPr>
            <a:spLocks noGrp="1"/>
          </p:cNvSpPr>
          <p:nvPr>
            <p:ph type="body" sz="quarter" idx="18"/>
          </p:nvPr>
        </p:nvSpPr>
        <p:spPr>
          <a:xfrm>
            <a:off x="3182890" y="1438715"/>
            <a:ext cx="2572262" cy="626701"/>
          </a:xfrm>
        </p:spPr>
        <p:txBody>
          <a:bodyPr/>
          <a:lstStyle/>
          <a:p>
            <a:r>
              <a:rPr lang="en-US" noProof="0" dirty="0"/>
              <a:t>Prepare a brief for your upcoming analysis by using Researcher to propose a strategy and set of objectives based on key documents.</a:t>
            </a:r>
          </a:p>
        </p:txBody>
      </p:sp>
      <p:sp>
        <p:nvSpPr>
          <p:cNvPr id="166" name="Text Placeholder 165">
            <a:extLst>
              <a:ext uri="{FF2B5EF4-FFF2-40B4-BE49-F238E27FC236}">
                <a16:creationId xmlns:a16="http://schemas.microsoft.com/office/drawing/2014/main" id="{A44C19D3-1B80-6352-C13F-169B8C54D75B}"/>
              </a:ext>
            </a:extLst>
          </p:cNvPr>
          <p:cNvSpPr>
            <a:spLocks noGrp="1"/>
          </p:cNvSpPr>
          <p:nvPr>
            <p:ph type="body" sz="quarter" idx="42"/>
          </p:nvPr>
        </p:nvSpPr>
        <p:spPr>
          <a:xfrm>
            <a:off x="6066682" y="1112478"/>
            <a:ext cx="2572262" cy="153888"/>
          </a:xfrm>
        </p:spPr>
        <p:txBody>
          <a:bodyPr/>
          <a:lstStyle/>
          <a:p>
            <a:r>
              <a:rPr lang="en-US"/>
              <a:t>Synthesize unstructured data</a:t>
            </a:r>
          </a:p>
        </p:txBody>
      </p:sp>
      <p:sp>
        <p:nvSpPr>
          <p:cNvPr id="167" name="Text Placeholder 166">
            <a:extLst>
              <a:ext uri="{FF2B5EF4-FFF2-40B4-BE49-F238E27FC236}">
                <a16:creationId xmlns:a16="http://schemas.microsoft.com/office/drawing/2014/main" id="{2F441C4C-F6E3-F043-660A-F87D12DC281B}"/>
              </a:ext>
            </a:extLst>
          </p:cNvPr>
          <p:cNvSpPr>
            <a:spLocks noGrp="1"/>
          </p:cNvSpPr>
          <p:nvPr>
            <p:ph type="body" sz="quarter" idx="43"/>
          </p:nvPr>
        </p:nvSpPr>
        <p:spPr>
          <a:xfrm>
            <a:off x="6066682" y="1438715"/>
            <a:ext cx="2572262" cy="626701"/>
          </a:xfrm>
        </p:spPr>
        <p:txBody>
          <a:bodyPr/>
          <a:lstStyle/>
          <a:p>
            <a:r>
              <a:rPr lang="en-US"/>
              <a:t>Azure Fabric is capable of handling extensive data sets, without the need for data movement or migration.</a:t>
            </a:r>
            <a:endParaRPr lang="en-US" noProof="0"/>
          </a:p>
        </p:txBody>
      </p:sp>
      <p:sp>
        <p:nvSpPr>
          <p:cNvPr id="171" name="Text Placeholder 170">
            <a:extLst>
              <a:ext uri="{FF2B5EF4-FFF2-40B4-BE49-F238E27FC236}">
                <a16:creationId xmlns:a16="http://schemas.microsoft.com/office/drawing/2014/main" id="{B9F70AB5-9DD5-6FA3-4A32-9E34F0BC8B1A}"/>
              </a:ext>
            </a:extLst>
          </p:cNvPr>
          <p:cNvSpPr>
            <a:spLocks noGrp="1"/>
          </p:cNvSpPr>
          <p:nvPr>
            <p:ph type="body" sz="quarter" idx="68"/>
          </p:nvPr>
        </p:nvSpPr>
        <p:spPr>
          <a:xfrm>
            <a:off x="8950475" y="2725494"/>
            <a:ext cx="2572262" cy="712876"/>
          </a:xfrm>
        </p:spPr>
        <p:txBody>
          <a:bodyPr/>
          <a:lstStyle/>
          <a:p>
            <a:r>
              <a:rPr lang="en-US"/>
              <a:t>Benefit: Use Copilot to streamline the process of analyzing data for both experienced KQL users and citizen data scientists.</a:t>
            </a:r>
          </a:p>
        </p:txBody>
      </p:sp>
      <p:sp>
        <p:nvSpPr>
          <p:cNvPr id="169" name="Text Placeholder 168">
            <a:extLst>
              <a:ext uri="{FF2B5EF4-FFF2-40B4-BE49-F238E27FC236}">
                <a16:creationId xmlns:a16="http://schemas.microsoft.com/office/drawing/2014/main" id="{70FC2BE8-4541-2926-3BCE-F2A74E996615}"/>
              </a:ext>
            </a:extLst>
          </p:cNvPr>
          <p:cNvSpPr>
            <a:spLocks noGrp="1"/>
          </p:cNvSpPr>
          <p:nvPr>
            <p:ph type="body" sz="quarter" idx="45"/>
          </p:nvPr>
        </p:nvSpPr>
        <p:spPr>
          <a:xfrm>
            <a:off x="8950475" y="1112478"/>
            <a:ext cx="2572262" cy="153888"/>
          </a:xfrm>
        </p:spPr>
        <p:txBody>
          <a:bodyPr/>
          <a:lstStyle/>
          <a:p>
            <a:r>
              <a:rPr lang="en-US"/>
              <a:t>Summarize and report data</a:t>
            </a:r>
          </a:p>
        </p:txBody>
      </p:sp>
      <p:sp>
        <p:nvSpPr>
          <p:cNvPr id="170" name="Text Placeholder 169">
            <a:extLst>
              <a:ext uri="{FF2B5EF4-FFF2-40B4-BE49-F238E27FC236}">
                <a16:creationId xmlns:a16="http://schemas.microsoft.com/office/drawing/2014/main" id="{B424F231-B2C2-A87B-D517-528011C790A4}"/>
              </a:ext>
            </a:extLst>
          </p:cNvPr>
          <p:cNvSpPr>
            <a:spLocks noGrp="1"/>
          </p:cNvSpPr>
          <p:nvPr>
            <p:ph type="body" sz="quarter" idx="46"/>
          </p:nvPr>
        </p:nvSpPr>
        <p:spPr>
          <a:xfrm>
            <a:off x="8950475" y="1438715"/>
            <a:ext cx="2572262" cy="626701"/>
          </a:xfrm>
        </p:spPr>
        <p:txBody>
          <a:bodyPr/>
          <a:lstStyle/>
          <a:p>
            <a:r>
              <a:rPr lang="en-US"/>
              <a:t>Automate the summarization process, saving time and reducing manual effort of getting to tailored reporting in Power BI and Excel.</a:t>
            </a:r>
          </a:p>
        </p:txBody>
      </p:sp>
      <p:sp>
        <p:nvSpPr>
          <p:cNvPr id="180" name="Text Placeholder 179">
            <a:extLst>
              <a:ext uri="{FF2B5EF4-FFF2-40B4-BE49-F238E27FC236}">
                <a16:creationId xmlns:a16="http://schemas.microsoft.com/office/drawing/2014/main" id="{6E55FA2C-2EF2-5A33-9771-6B201ECAB516}"/>
              </a:ext>
            </a:extLst>
          </p:cNvPr>
          <p:cNvSpPr>
            <a:spLocks noGrp="1"/>
          </p:cNvSpPr>
          <p:nvPr>
            <p:ph type="body" sz="quarter" idx="70"/>
          </p:nvPr>
        </p:nvSpPr>
        <p:spPr>
          <a:xfrm>
            <a:off x="6066682" y="2725494"/>
            <a:ext cx="2572262" cy="712876"/>
          </a:xfrm>
        </p:spPr>
        <p:txBody>
          <a:bodyPr/>
          <a:lstStyle/>
          <a:p>
            <a:r>
              <a:rPr lang="en-US" noProof="0"/>
              <a:t>Benefit: </a:t>
            </a:r>
            <a:r>
              <a:rPr lang="en-US"/>
              <a:t>Use Copilot to simplify tasks by providing a conversational interface, which enhances the overall user experience when working with data.</a:t>
            </a:r>
            <a:endParaRPr lang="en-US" noProof="0"/>
          </a:p>
        </p:txBody>
      </p:sp>
      <p:sp>
        <p:nvSpPr>
          <p:cNvPr id="172" name="Text Placeholder 171">
            <a:extLst>
              <a:ext uri="{FF2B5EF4-FFF2-40B4-BE49-F238E27FC236}">
                <a16:creationId xmlns:a16="http://schemas.microsoft.com/office/drawing/2014/main" id="{919734AE-F335-C4B2-B056-9BADF6311C3C}"/>
              </a:ext>
            </a:extLst>
          </p:cNvPr>
          <p:cNvSpPr>
            <a:spLocks noGrp="1"/>
          </p:cNvSpPr>
          <p:nvPr>
            <p:ph type="body" sz="quarter" idx="48"/>
          </p:nvPr>
        </p:nvSpPr>
        <p:spPr>
          <a:xfrm>
            <a:off x="3182890" y="5334522"/>
            <a:ext cx="2572262" cy="712876"/>
          </a:xfrm>
        </p:spPr>
        <p:txBody>
          <a:bodyPr/>
          <a:lstStyle/>
          <a:p>
            <a:r>
              <a:rPr lang="en-US" noProof="0"/>
              <a:t>Benefit: Use Copilot to draft communication quicker to help disseminate information across your team and organization effectively.</a:t>
            </a:r>
          </a:p>
        </p:txBody>
      </p:sp>
      <p:sp>
        <p:nvSpPr>
          <p:cNvPr id="173" name="Text Placeholder 172">
            <a:extLst>
              <a:ext uri="{FF2B5EF4-FFF2-40B4-BE49-F238E27FC236}">
                <a16:creationId xmlns:a16="http://schemas.microsoft.com/office/drawing/2014/main" id="{F512055D-9E20-011F-222B-A1D1F590A688}"/>
              </a:ext>
            </a:extLst>
          </p:cNvPr>
          <p:cNvSpPr>
            <a:spLocks noGrp="1"/>
          </p:cNvSpPr>
          <p:nvPr>
            <p:ph type="body" sz="quarter" idx="49"/>
          </p:nvPr>
        </p:nvSpPr>
        <p:spPr>
          <a:xfrm>
            <a:off x="3182890" y="3725103"/>
            <a:ext cx="2572262" cy="153888"/>
          </a:xfrm>
        </p:spPr>
        <p:txBody>
          <a:bodyPr/>
          <a:lstStyle/>
          <a:p>
            <a:r>
              <a:rPr lang="en-US" noProof="0"/>
              <a:t>Communicate insights and information</a:t>
            </a:r>
          </a:p>
        </p:txBody>
      </p:sp>
      <p:sp>
        <p:nvSpPr>
          <p:cNvPr id="174" name="Text Placeholder 173">
            <a:extLst>
              <a:ext uri="{FF2B5EF4-FFF2-40B4-BE49-F238E27FC236}">
                <a16:creationId xmlns:a16="http://schemas.microsoft.com/office/drawing/2014/main" id="{D746C365-405A-B902-9BFE-2B0659E75D05}"/>
              </a:ext>
            </a:extLst>
          </p:cNvPr>
          <p:cNvSpPr>
            <a:spLocks noGrp="1"/>
          </p:cNvSpPr>
          <p:nvPr>
            <p:ph type="body" sz="quarter" idx="50"/>
          </p:nvPr>
        </p:nvSpPr>
        <p:spPr>
          <a:xfrm>
            <a:off x="3182890" y="4050957"/>
            <a:ext cx="2572262" cy="626701"/>
          </a:xfrm>
        </p:spPr>
        <p:txBody>
          <a:bodyPr/>
          <a:lstStyle/>
          <a:p>
            <a:r>
              <a:rPr lang="en-US" noProof="0"/>
              <a:t>Document and socialize the </a:t>
            </a:r>
            <a:r>
              <a:rPr lang="en-US"/>
              <a:t>insights </a:t>
            </a:r>
            <a:r>
              <a:rPr lang="en-US" noProof="0"/>
              <a:t>to help better inform future strategy.</a:t>
            </a:r>
          </a:p>
        </p:txBody>
      </p:sp>
      <p:sp>
        <p:nvSpPr>
          <p:cNvPr id="175" name="Text Placeholder 174">
            <a:extLst>
              <a:ext uri="{FF2B5EF4-FFF2-40B4-BE49-F238E27FC236}">
                <a16:creationId xmlns:a16="http://schemas.microsoft.com/office/drawing/2014/main" id="{990B973E-08F0-2D93-E923-8E3DCC7617A1}"/>
              </a:ext>
            </a:extLst>
          </p:cNvPr>
          <p:cNvSpPr>
            <a:spLocks noGrp="1"/>
          </p:cNvSpPr>
          <p:nvPr>
            <p:ph type="body" sz="quarter" idx="51"/>
          </p:nvPr>
        </p:nvSpPr>
        <p:spPr>
          <a:xfrm>
            <a:off x="6066682" y="3725103"/>
            <a:ext cx="2572262" cy="153888"/>
          </a:xfrm>
        </p:spPr>
        <p:txBody>
          <a:bodyPr/>
          <a:lstStyle/>
          <a:p>
            <a:r>
              <a:rPr lang="en-US"/>
              <a:t>Gain feedback from analysis</a:t>
            </a:r>
          </a:p>
        </p:txBody>
      </p:sp>
      <p:sp>
        <p:nvSpPr>
          <p:cNvPr id="176" name="Text Placeholder 175">
            <a:extLst>
              <a:ext uri="{FF2B5EF4-FFF2-40B4-BE49-F238E27FC236}">
                <a16:creationId xmlns:a16="http://schemas.microsoft.com/office/drawing/2014/main" id="{7916CF6A-4E90-95BD-0310-D49227A7BD9E}"/>
              </a:ext>
            </a:extLst>
          </p:cNvPr>
          <p:cNvSpPr>
            <a:spLocks noGrp="1"/>
          </p:cNvSpPr>
          <p:nvPr>
            <p:ph type="body" sz="quarter" idx="52"/>
          </p:nvPr>
        </p:nvSpPr>
        <p:spPr>
          <a:xfrm>
            <a:off x="6066682" y="4050957"/>
            <a:ext cx="2572262" cy="626701"/>
          </a:xfrm>
        </p:spPr>
        <p:txBody>
          <a:bodyPr vert="horz" wrap="square" lIns="0" tIns="0" rIns="0" bIns="0" rtlCol="0" anchor="t">
            <a:noAutofit/>
          </a:bodyPr>
          <a:lstStyle/>
          <a:p>
            <a:r>
              <a:rPr lang="en-US" dirty="0"/>
              <a:t>Get to the next level by using Researcher to prepare a report based on the findings.</a:t>
            </a:r>
          </a:p>
        </p:txBody>
      </p:sp>
      <p:sp>
        <p:nvSpPr>
          <p:cNvPr id="165" name="Text Placeholder 164">
            <a:extLst>
              <a:ext uri="{FF2B5EF4-FFF2-40B4-BE49-F238E27FC236}">
                <a16:creationId xmlns:a16="http://schemas.microsoft.com/office/drawing/2014/main" id="{712AE014-248C-7A1A-5AE2-C9B5A7976C5F}"/>
              </a:ext>
            </a:extLst>
          </p:cNvPr>
          <p:cNvSpPr>
            <a:spLocks noGrp="1"/>
          </p:cNvSpPr>
          <p:nvPr>
            <p:ph type="body" sz="quarter" idx="66"/>
          </p:nvPr>
        </p:nvSpPr>
        <p:spPr>
          <a:xfrm>
            <a:off x="8950475" y="5334522"/>
            <a:ext cx="2572262" cy="712876"/>
          </a:xfrm>
        </p:spPr>
        <p:txBody>
          <a:bodyPr/>
          <a:lstStyle/>
          <a:p>
            <a:r>
              <a:rPr lang="en-US" noProof="0" dirty="0"/>
              <a:t>Benefit: </a:t>
            </a:r>
            <a:r>
              <a:rPr lang="en-US" dirty="0"/>
              <a:t>Use Analyst agent to understand large amounts of data and information.</a:t>
            </a:r>
          </a:p>
          <a:p>
            <a:r>
              <a:rPr lang="en-US" u="sng" dirty="0">
                <a:hlinkClick r:id="rId7"/>
              </a:rPr>
              <a:t>Get started with Analyst</a:t>
            </a:r>
            <a:endParaRPr lang="en-US" dirty="0"/>
          </a:p>
          <a:p>
            <a:endParaRPr lang="en-US" noProof="0" dirty="0"/>
          </a:p>
        </p:txBody>
      </p:sp>
      <p:sp>
        <p:nvSpPr>
          <p:cNvPr id="178" name="Text Placeholder 177">
            <a:extLst>
              <a:ext uri="{FF2B5EF4-FFF2-40B4-BE49-F238E27FC236}">
                <a16:creationId xmlns:a16="http://schemas.microsoft.com/office/drawing/2014/main" id="{E302ECD4-9FDE-3380-D8F2-BFE531E67826}"/>
              </a:ext>
            </a:extLst>
          </p:cNvPr>
          <p:cNvSpPr>
            <a:spLocks noGrp="1"/>
          </p:cNvSpPr>
          <p:nvPr>
            <p:ph type="body" sz="quarter" idx="54"/>
          </p:nvPr>
        </p:nvSpPr>
        <p:spPr>
          <a:xfrm>
            <a:off x="8950475" y="3725103"/>
            <a:ext cx="2572262" cy="153888"/>
          </a:xfrm>
        </p:spPr>
        <p:txBody>
          <a:bodyPr/>
          <a:lstStyle/>
          <a:p>
            <a:r>
              <a:rPr lang="en-US"/>
              <a:t>Gain insight</a:t>
            </a:r>
          </a:p>
        </p:txBody>
      </p:sp>
      <p:sp>
        <p:nvSpPr>
          <p:cNvPr id="179" name="Text Placeholder 178">
            <a:extLst>
              <a:ext uri="{FF2B5EF4-FFF2-40B4-BE49-F238E27FC236}">
                <a16:creationId xmlns:a16="http://schemas.microsoft.com/office/drawing/2014/main" id="{1C2BDC91-5BB4-015E-0D0C-BECACCDC8215}"/>
              </a:ext>
            </a:extLst>
          </p:cNvPr>
          <p:cNvSpPr>
            <a:spLocks noGrp="1"/>
          </p:cNvSpPr>
          <p:nvPr>
            <p:ph type="body" sz="quarter" idx="55"/>
          </p:nvPr>
        </p:nvSpPr>
        <p:spPr>
          <a:xfrm>
            <a:off x="8950475" y="4050957"/>
            <a:ext cx="2572262" cy="626701"/>
          </a:xfrm>
        </p:spPr>
        <p:txBody>
          <a:bodyPr/>
          <a:lstStyle/>
          <a:p>
            <a:r>
              <a:rPr lang="en-US"/>
              <a:t>Gain insight by asking questions about your data from Step 3 and then data from other sources, which can help you understand it better. </a:t>
            </a:r>
          </a:p>
        </p:txBody>
      </p:sp>
      <p:sp>
        <p:nvSpPr>
          <p:cNvPr id="168" name="Text Placeholder 167">
            <a:extLst>
              <a:ext uri="{FF2B5EF4-FFF2-40B4-BE49-F238E27FC236}">
                <a16:creationId xmlns:a16="http://schemas.microsoft.com/office/drawing/2014/main" id="{93F1B30C-2572-4A09-3179-5B22B2F00397}"/>
              </a:ext>
            </a:extLst>
          </p:cNvPr>
          <p:cNvSpPr>
            <a:spLocks noGrp="1"/>
          </p:cNvSpPr>
          <p:nvPr>
            <p:ph type="body" sz="quarter" idx="67"/>
          </p:nvPr>
        </p:nvSpPr>
        <p:spPr>
          <a:xfrm>
            <a:off x="6066682" y="5334522"/>
            <a:ext cx="2572262" cy="712876"/>
          </a:xfrm>
        </p:spPr>
        <p:txBody>
          <a:bodyPr/>
          <a:lstStyle/>
          <a:p>
            <a:r>
              <a:rPr lang="en-US" noProof="0" dirty="0"/>
              <a:t>Benefit: </a:t>
            </a:r>
            <a:r>
              <a:rPr lang="en-US" dirty="0"/>
              <a:t>Use Researcher to help sift through research on content performance, audiences, and anything else you’re interested in learning.</a:t>
            </a:r>
          </a:p>
          <a:p>
            <a:r>
              <a:rPr lang="en-US" u="sng" dirty="0">
                <a:hlinkClick r:id="rId6"/>
              </a:rPr>
              <a:t>Get started with Researcher</a:t>
            </a:r>
            <a:endParaRPr lang="en-US" dirty="0"/>
          </a:p>
          <a:p>
            <a:endParaRPr lang="en-US" noProof="0" dirty="0"/>
          </a:p>
        </p:txBody>
      </p:sp>
      <p:sp>
        <p:nvSpPr>
          <p:cNvPr id="181" name="Text Placeholder 180">
            <a:extLst>
              <a:ext uri="{FF2B5EF4-FFF2-40B4-BE49-F238E27FC236}">
                <a16:creationId xmlns:a16="http://schemas.microsoft.com/office/drawing/2014/main" id="{01AEB2D3-998D-BB52-F8DD-DDF4FF926B2E}"/>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82" name="Text Placeholder 181">
            <a:extLst>
              <a:ext uri="{FF2B5EF4-FFF2-40B4-BE49-F238E27FC236}">
                <a16:creationId xmlns:a16="http://schemas.microsoft.com/office/drawing/2014/main" id="{DAD5E85E-E8E4-AB53-8876-1C86DE423115}"/>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86" name="Group 185">
            <a:extLst>
              <a:ext uri="{FF2B5EF4-FFF2-40B4-BE49-F238E27FC236}">
                <a16:creationId xmlns:a16="http://schemas.microsoft.com/office/drawing/2014/main" id="{16D81568-BF2F-7975-0349-9662040F833D}"/>
              </a:ext>
            </a:extLst>
          </p:cNvPr>
          <p:cNvGrpSpPr/>
          <p:nvPr/>
        </p:nvGrpSpPr>
        <p:grpSpPr>
          <a:xfrm>
            <a:off x="320719" y="3778836"/>
            <a:ext cx="1771607" cy="504622"/>
            <a:chOff x="320719" y="4228589"/>
            <a:chExt cx="1771607" cy="504622"/>
          </a:xfrm>
        </p:grpSpPr>
        <p:grpSp>
          <p:nvGrpSpPr>
            <p:cNvPr id="187" name="Group 186">
              <a:extLst>
                <a:ext uri="{FF2B5EF4-FFF2-40B4-BE49-F238E27FC236}">
                  <a16:creationId xmlns:a16="http://schemas.microsoft.com/office/drawing/2014/main" id="{07C59128-19BA-ED5C-EC7E-B04D3A85488C}"/>
                </a:ext>
              </a:extLst>
            </p:cNvPr>
            <p:cNvGrpSpPr/>
            <p:nvPr/>
          </p:nvGrpSpPr>
          <p:grpSpPr>
            <a:xfrm>
              <a:off x="320719" y="4228589"/>
              <a:ext cx="1771605" cy="216000"/>
              <a:chOff x="320719" y="4224848"/>
              <a:chExt cx="1771605" cy="219456"/>
            </a:xfrm>
          </p:grpSpPr>
          <p:sp>
            <p:nvSpPr>
              <p:cNvPr id="191" name="Rectangle: Rounded Corners 6">
                <a:extLst>
                  <a:ext uri="{FF2B5EF4-FFF2-40B4-BE49-F238E27FC236}">
                    <a16:creationId xmlns:a16="http://schemas.microsoft.com/office/drawing/2014/main" id="{72E8E8C7-7057-C8E1-2282-44D7A3D5511F}"/>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Boost productivity</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92" name="Graphic 191">
                <a:extLst>
                  <a:ext uri="{FF2B5EF4-FFF2-40B4-BE49-F238E27FC236}">
                    <a16:creationId xmlns:a16="http://schemas.microsoft.com/office/drawing/2014/main" id="{03696AEE-9695-955D-05F0-955A55D4887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7506" y="4260849"/>
                <a:ext cx="144000" cy="144000"/>
              </a:xfrm>
              <a:prstGeom prst="rect">
                <a:avLst/>
              </a:prstGeom>
            </p:spPr>
          </p:pic>
        </p:grpSp>
        <p:grpSp>
          <p:nvGrpSpPr>
            <p:cNvPr id="188" name="Group 187">
              <a:extLst>
                <a:ext uri="{FF2B5EF4-FFF2-40B4-BE49-F238E27FC236}">
                  <a16:creationId xmlns:a16="http://schemas.microsoft.com/office/drawing/2014/main" id="{B898395F-1335-BB3B-D8BD-78B067C9178B}"/>
                </a:ext>
              </a:extLst>
            </p:cNvPr>
            <p:cNvGrpSpPr/>
            <p:nvPr/>
          </p:nvGrpSpPr>
          <p:grpSpPr>
            <a:xfrm>
              <a:off x="320721" y="4517211"/>
              <a:ext cx="1771605" cy="216000"/>
              <a:chOff x="320721" y="4517211"/>
              <a:chExt cx="1771605" cy="216000"/>
            </a:xfrm>
          </p:grpSpPr>
          <p:sp>
            <p:nvSpPr>
              <p:cNvPr id="189" name="Rectangle: Rounded Corners 6">
                <a:extLst>
                  <a:ext uri="{FF2B5EF4-FFF2-40B4-BE49-F238E27FC236}">
                    <a16:creationId xmlns:a16="http://schemas.microsoft.com/office/drawing/2014/main" id="{5A9B13E6-40EF-F752-4C17-C7A7D8208AD1}"/>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Employee satisfaction</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90" name="Graphic 189">
                <a:extLst>
                  <a:ext uri="{FF2B5EF4-FFF2-40B4-BE49-F238E27FC236}">
                    <a16:creationId xmlns:a16="http://schemas.microsoft.com/office/drawing/2014/main" id="{62B1139C-7E09-2656-94BD-01FE44200F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507" y="4552645"/>
                <a:ext cx="144000" cy="141732"/>
              </a:xfrm>
              <a:prstGeom prst="rect">
                <a:avLst/>
              </a:prstGeom>
            </p:spPr>
          </p:pic>
        </p:grpSp>
      </p:grpSp>
      <p:grpSp>
        <p:nvGrpSpPr>
          <p:cNvPr id="194" name="Group 193">
            <a:extLst>
              <a:ext uri="{FF2B5EF4-FFF2-40B4-BE49-F238E27FC236}">
                <a16:creationId xmlns:a16="http://schemas.microsoft.com/office/drawing/2014/main" id="{E93153AB-79A4-E7AF-D01F-E7CAE06BE139}"/>
              </a:ext>
            </a:extLst>
          </p:cNvPr>
          <p:cNvGrpSpPr/>
          <p:nvPr/>
        </p:nvGrpSpPr>
        <p:grpSpPr>
          <a:xfrm>
            <a:off x="320719" y="5020658"/>
            <a:ext cx="1771605" cy="216000"/>
            <a:chOff x="320719" y="5270676"/>
            <a:chExt cx="1771605" cy="216000"/>
          </a:xfrm>
        </p:grpSpPr>
        <p:sp>
          <p:nvSpPr>
            <p:cNvPr id="198" name="Rectangle: Rounded Corners 6">
              <a:extLst>
                <a:ext uri="{FF2B5EF4-FFF2-40B4-BE49-F238E27FC236}">
                  <a16:creationId xmlns:a16="http://schemas.microsoft.com/office/drawing/2014/main" id="{3E151099-30A0-4785-AAC3-39037454F1BF}"/>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199" name="Graphic 198">
              <a:extLst>
                <a:ext uri="{FF2B5EF4-FFF2-40B4-BE49-F238E27FC236}">
                  <a16:creationId xmlns:a16="http://schemas.microsoft.com/office/drawing/2014/main" id="{B184777E-60DF-BB5E-EECD-00B5C1CA2C7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7505" y="5306676"/>
              <a:ext cx="144000" cy="144000"/>
            </a:xfrm>
            <a:prstGeom prst="rect">
              <a:avLst/>
            </a:prstGeom>
          </p:spPr>
        </p:pic>
      </p:grpSp>
      <p:pic>
        <p:nvPicPr>
          <p:cNvPr id="9" name="Picture 8">
            <a:extLst>
              <a:ext uri="{FF2B5EF4-FFF2-40B4-BE49-F238E27FC236}">
                <a16:creationId xmlns:a16="http://schemas.microsoft.com/office/drawing/2014/main" id="{15286427-1893-DBF0-3A34-442A34CFDAB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8478" t="-38478" r="-38478" b="-38478"/>
          <a:stretch/>
        </p:blipFill>
        <p:spPr>
          <a:xfrm>
            <a:off x="8881418" y="2150547"/>
            <a:ext cx="360000" cy="360000"/>
          </a:xfrm>
          <a:prstGeom prst="ellipse">
            <a:avLst/>
          </a:prstGeom>
          <a:solidFill>
            <a:srgbClr val="FFFFFF"/>
          </a:solidFill>
        </p:spPr>
      </p:pic>
      <p:sp>
        <p:nvSpPr>
          <p:cNvPr id="10" name="TextBox 9">
            <a:extLst>
              <a:ext uri="{FF2B5EF4-FFF2-40B4-BE49-F238E27FC236}">
                <a16:creationId xmlns:a16="http://schemas.microsoft.com/office/drawing/2014/main" id="{2AFD4787-4BB6-C110-7F53-7BD8D87D6B23}"/>
              </a:ext>
              <a:ext uri="{C183D7F6-B498-43B3-948B-1728B52AA6E4}">
                <adec:decorative xmlns:adec="http://schemas.microsoft.com/office/drawing/2017/decorative" val="0"/>
              </a:ext>
            </a:extLst>
          </p:cNvPr>
          <p:cNvSpPr txBox="1">
            <a:spLocks/>
          </p:cNvSpPr>
          <p:nvPr/>
        </p:nvSpPr>
        <p:spPr>
          <a:xfrm>
            <a:off x="9327307" y="225360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Fabric</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pic>
        <p:nvPicPr>
          <p:cNvPr id="12" name="Picture 11">
            <a:extLst>
              <a:ext uri="{FF2B5EF4-FFF2-40B4-BE49-F238E27FC236}">
                <a16:creationId xmlns:a16="http://schemas.microsoft.com/office/drawing/2014/main" id="{699C89A1-B5D9-7679-DC85-5C8CEC7978A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8478" t="-38478" r="-38478" b="-38478"/>
          <a:stretch/>
        </p:blipFill>
        <p:spPr>
          <a:xfrm>
            <a:off x="6010352" y="2148227"/>
            <a:ext cx="360000" cy="360000"/>
          </a:xfrm>
          <a:prstGeom prst="ellipse">
            <a:avLst/>
          </a:prstGeom>
          <a:solidFill>
            <a:srgbClr val="FFFFFF"/>
          </a:solidFill>
        </p:spPr>
      </p:pic>
      <p:sp>
        <p:nvSpPr>
          <p:cNvPr id="13" name="TextBox 12">
            <a:extLst>
              <a:ext uri="{FF2B5EF4-FFF2-40B4-BE49-F238E27FC236}">
                <a16:creationId xmlns:a16="http://schemas.microsoft.com/office/drawing/2014/main" id="{0DDE0314-2E8F-51CA-014C-A59873DC2570}"/>
              </a:ext>
              <a:ext uri="{C183D7F6-B498-43B3-948B-1728B52AA6E4}">
                <adec:decorative xmlns:adec="http://schemas.microsoft.com/office/drawing/2017/decorative" val="0"/>
              </a:ext>
            </a:extLst>
          </p:cNvPr>
          <p:cNvSpPr txBox="1">
            <a:spLocks/>
          </p:cNvSpPr>
          <p:nvPr/>
        </p:nvSpPr>
        <p:spPr>
          <a:xfrm>
            <a:off x="6455014" y="225128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Fabric</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4A5A74CA-7106-8108-D6D4-1BCD76791520}"/>
              </a:ext>
              <a:ext uri="{C183D7F6-B498-43B3-948B-1728B52AA6E4}">
                <adec:decorative xmlns:adec="http://schemas.microsoft.com/office/drawing/2017/decorative" val="0"/>
              </a:ext>
            </a:extLst>
          </p:cNvPr>
          <p:cNvSpPr txBox="1">
            <a:spLocks/>
          </p:cNvSpPr>
          <p:nvPr/>
        </p:nvSpPr>
        <p:spPr>
          <a:xfrm>
            <a:off x="3552452" y="4871260"/>
            <a:ext cx="115100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Copilot in Teams</a:t>
            </a:r>
            <a:r>
              <a:rPr kumimoji="0" lang="en-US" sz="1000" b="0" i="0" u="none" strike="noStrike" kern="1200" cap="none" spc="0" normalizeH="0" baseline="30000" noProof="0">
                <a:ln>
                  <a:noFill/>
                </a:ln>
                <a:solidFill>
                  <a:prstClr val="black"/>
                </a:solidFill>
                <a:effectLst/>
                <a:uLnTx/>
                <a:uFillTx/>
                <a:latin typeface="Segoe UI Semibold"/>
                <a:ea typeface="+mn-ea"/>
                <a:cs typeface="+mn-cs"/>
              </a:rPr>
              <a:t>2</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FCA90EF2-5A42-90E0-65CC-69EEAC071F41}"/>
              </a:ext>
              <a:ext uri="{C183D7F6-B498-43B3-948B-1728B52AA6E4}">
                <adec:decorative xmlns:adec="http://schemas.microsoft.com/office/drawing/2017/decorative" val="0"/>
              </a:ext>
            </a:extLst>
          </p:cNvPr>
          <p:cNvSpPr txBox="1"/>
          <p:nvPr/>
        </p:nvSpPr>
        <p:spPr>
          <a:xfrm>
            <a:off x="9327307" y="4914549"/>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6" name="Picture 5">
            <a:extLst>
              <a:ext uri="{FF2B5EF4-FFF2-40B4-BE49-F238E27FC236}">
                <a16:creationId xmlns:a16="http://schemas.microsoft.com/office/drawing/2014/main" id="{91F88B98-D26A-2102-9BB7-FA323523D4F6}"/>
              </a:ext>
            </a:extLst>
          </p:cNvPr>
          <p:cNvPicPr>
            <a:picLocks noChangeAspect="1"/>
          </p:cNvPicPr>
          <p:nvPr/>
        </p:nvPicPr>
        <p:blipFill>
          <a:blip r:embed="rId13"/>
          <a:stretch>
            <a:fillRect/>
          </a:stretch>
        </p:blipFill>
        <p:spPr>
          <a:xfrm>
            <a:off x="8936663" y="4820286"/>
            <a:ext cx="346240" cy="270236"/>
          </a:xfrm>
          <a:prstGeom prst="rect">
            <a:avLst/>
          </a:prstGeom>
        </p:spPr>
      </p:pic>
      <p:sp>
        <p:nvSpPr>
          <p:cNvPr id="3" name="TextBox 2">
            <a:extLst>
              <a:ext uri="{FF2B5EF4-FFF2-40B4-BE49-F238E27FC236}">
                <a16:creationId xmlns:a16="http://schemas.microsoft.com/office/drawing/2014/main" id="{6E55F475-031C-AE1C-BA0D-1C77FD479C16}"/>
              </a:ext>
              <a:ext uri="{C183D7F6-B498-43B3-948B-1728B52AA6E4}">
                <adec:decorative xmlns:adec="http://schemas.microsoft.com/office/drawing/2017/decorative" val="0"/>
              </a:ext>
            </a:extLst>
          </p:cNvPr>
          <p:cNvSpPr txBox="1"/>
          <p:nvPr/>
        </p:nvSpPr>
        <p:spPr>
          <a:xfrm>
            <a:off x="3567485" y="225425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4" name="Picture 3">
            <a:extLst>
              <a:ext uri="{FF2B5EF4-FFF2-40B4-BE49-F238E27FC236}">
                <a16:creationId xmlns:a16="http://schemas.microsoft.com/office/drawing/2014/main" id="{F58B8C3C-98C6-9780-FA01-319CC06EEBB9}"/>
              </a:ext>
            </a:extLst>
          </p:cNvPr>
          <p:cNvPicPr>
            <a:picLocks noChangeAspect="1"/>
          </p:cNvPicPr>
          <p:nvPr/>
        </p:nvPicPr>
        <p:blipFill>
          <a:blip r:embed="rId14"/>
          <a:stretch>
            <a:fillRect/>
          </a:stretch>
        </p:blipFill>
        <p:spPr>
          <a:xfrm>
            <a:off x="3188883" y="2189858"/>
            <a:ext cx="319806" cy="260181"/>
          </a:xfrm>
          <a:prstGeom prst="rect">
            <a:avLst/>
          </a:prstGeom>
        </p:spPr>
      </p:pic>
      <p:sp>
        <p:nvSpPr>
          <p:cNvPr id="17" name="TextBox 16">
            <a:extLst>
              <a:ext uri="{FF2B5EF4-FFF2-40B4-BE49-F238E27FC236}">
                <a16:creationId xmlns:a16="http://schemas.microsoft.com/office/drawing/2014/main" id="{7C5136FC-307C-CD86-D2EB-2886C0DBB34F}"/>
              </a:ext>
              <a:ext uri="{C183D7F6-B498-43B3-948B-1728B52AA6E4}">
                <adec:decorative xmlns:adec="http://schemas.microsoft.com/office/drawing/2017/decorative" val="0"/>
              </a:ext>
            </a:extLst>
          </p:cNvPr>
          <p:cNvSpPr txBox="1"/>
          <p:nvPr/>
        </p:nvSpPr>
        <p:spPr>
          <a:xfrm>
            <a:off x="6435822" y="4901207"/>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18" name="Picture 17">
            <a:extLst>
              <a:ext uri="{FF2B5EF4-FFF2-40B4-BE49-F238E27FC236}">
                <a16:creationId xmlns:a16="http://schemas.microsoft.com/office/drawing/2014/main" id="{AAC18200-155D-71B9-C7C8-A51CE1C9AC05}"/>
              </a:ext>
            </a:extLst>
          </p:cNvPr>
          <p:cNvPicPr>
            <a:picLocks noChangeAspect="1"/>
          </p:cNvPicPr>
          <p:nvPr/>
        </p:nvPicPr>
        <p:blipFill>
          <a:blip r:embed="rId14"/>
          <a:stretch>
            <a:fillRect/>
          </a:stretch>
        </p:blipFill>
        <p:spPr>
          <a:xfrm>
            <a:off x="6057220" y="4836812"/>
            <a:ext cx="319806" cy="260181"/>
          </a:xfrm>
          <a:prstGeom prst="rect">
            <a:avLst/>
          </a:prstGeom>
        </p:spPr>
      </p:pic>
      <p:pic>
        <p:nvPicPr>
          <p:cNvPr id="8" name="Picture 7" descr="Teams logo">
            <a:extLst>
              <a:ext uri="{FF2B5EF4-FFF2-40B4-BE49-F238E27FC236}">
                <a16:creationId xmlns:a16="http://schemas.microsoft.com/office/drawing/2014/main" id="{81B10BF3-2428-40FC-8F54-79A5C362D025}"/>
              </a:ext>
            </a:extLst>
          </p:cNvPr>
          <p:cNvPicPr>
            <a:picLocks noChangeAspect="1"/>
          </p:cNvPicPr>
          <p:nvPr/>
        </p:nvPicPr>
        <p:blipFill>
          <a:blip r:embed="rId15"/>
          <a:stretch>
            <a:fillRect/>
          </a:stretch>
        </p:blipFill>
        <p:spPr>
          <a:xfrm>
            <a:off x="3216198" y="4842923"/>
            <a:ext cx="265176" cy="265176"/>
          </a:xfrm>
          <a:prstGeom prst="rect">
            <a:avLst/>
          </a:prstGeom>
        </p:spPr>
      </p:pic>
    </p:spTree>
    <p:extLst>
      <p:ext uri="{BB962C8B-B14F-4D97-AF65-F5344CB8AC3E}">
        <p14:creationId xmlns:p14="http://schemas.microsoft.com/office/powerpoint/2010/main" val="37614460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86C42-3780-972F-1EEA-4395BAA2E00D}"/>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08C5C11C-A0A1-D5EA-2E57-B3C7086C9CBB}"/>
              </a:ext>
            </a:extLst>
          </p:cNvPr>
          <p:cNvSpPr>
            <a:spLocks noGrp="1"/>
          </p:cNvSpPr>
          <p:nvPr>
            <p:ph type="body" sz="quarter" idx="43"/>
          </p:nvPr>
        </p:nvSpPr>
        <p:spPr>
          <a:xfrm>
            <a:off x="10430351" y="521099"/>
            <a:ext cx="1456966" cy="175614"/>
          </a:xfrm>
        </p:spPr>
        <p:txBody>
          <a:bodyPr/>
          <a:lstStyle/>
          <a:p>
            <a:r>
              <a:rPr lang="en-US" noProof="0"/>
              <a:t>Build</a:t>
            </a:r>
          </a:p>
        </p:txBody>
      </p:sp>
      <p:sp>
        <p:nvSpPr>
          <p:cNvPr id="23" name="Text Placeholder 22">
            <a:extLst>
              <a:ext uri="{FF2B5EF4-FFF2-40B4-BE49-F238E27FC236}">
                <a16:creationId xmlns:a16="http://schemas.microsoft.com/office/drawing/2014/main" id="{07DD1FCD-86CB-F5F4-BD45-E3C547615B5C}"/>
              </a:ext>
            </a:extLst>
          </p:cNvPr>
          <p:cNvSpPr>
            <a:spLocks noGrp="1"/>
          </p:cNvSpPr>
          <p:nvPr>
            <p:ph type="body" sz="quarter" idx="44"/>
          </p:nvPr>
        </p:nvSpPr>
        <p:spPr>
          <a:xfrm>
            <a:off x="7149557" y="521100"/>
            <a:ext cx="2969488" cy="169277"/>
          </a:xfrm>
        </p:spPr>
        <p:txBody>
          <a:bodyPr/>
          <a:lstStyle/>
          <a:p>
            <a:r>
              <a:rPr lang="en-US"/>
              <a:t>Microsoft 365 Copilot and Azure Foundry AI</a:t>
            </a:r>
          </a:p>
        </p:txBody>
      </p:sp>
      <p:sp>
        <p:nvSpPr>
          <p:cNvPr id="53" name="Text Placeholder 52">
            <a:extLst>
              <a:ext uri="{FF2B5EF4-FFF2-40B4-BE49-F238E27FC236}">
                <a16:creationId xmlns:a16="http://schemas.microsoft.com/office/drawing/2014/main" id="{B2692B58-533C-1B8A-3919-EE8D372BA1FA}"/>
              </a:ext>
            </a:extLst>
          </p:cNvPr>
          <p:cNvSpPr>
            <a:spLocks noGrp="1"/>
          </p:cNvSpPr>
          <p:nvPr>
            <p:ph type="body" sz="quarter" idx="46"/>
          </p:nvPr>
        </p:nvSpPr>
        <p:spPr>
          <a:xfrm>
            <a:off x="3182889" y="2725494"/>
            <a:ext cx="2572262" cy="712876"/>
          </a:xfrm>
        </p:spPr>
        <p:txBody>
          <a:bodyPr/>
          <a:lstStyle/>
          <a:p>
            <a:r>
              <a:rPr lang="en-US" dirty="0"/>
              <a:t>Benefit: </a:t>
            </a:r>
            <a:r>
              <a:rPr lang="en-US" dirty="0">
                <a:latin typeface="+mj-lt"/>
              </a:rPr>
              <a:t>Accelerate the creative process </a:t>
            </a:r>
            <a:r>
              <a:rPr lang="en-US" dirty="0"/>
              <a:t>by transforming vague ideas into actionable content, reducing time spent on manual drafting and enabling faster iteration cycles.</a:t>
            </a:r>
          </a:p>
        </p:txBody>
      </p:sp>
      <p:sp>
        <p:nvSpPr>
          <p:cNvPr id="25" name="Text Placeholder 24">
            <a:extLst>
              <a:ext uri="{FF2B5EF4-FFF2-40B4-BE49-F238E27FC236}">
                <a16:creationId xmlns:a16="http://schemas.microsoft.com/office/drawing/2014/main" id="{580F6590-A1B5-44A3-AA64-31D6A5461F7E}"/>
              </a:ext>
            </a:extLst>
          </p:cNvPr>
          <p:cNvSpPr>
            <a:spLocks noGrp="1"/>
          </p:cNvSpPr>
          <p:nvPr>
            <p:ph type="body" sz="quarter" idx="47"/>
          </p:nvPr>
        </p:nvSpPr>
        <p:spPr>
          <a:xfrm>
            <a:off x="3182890" y="1112478"/>
            <a:ext cx="2572262" cy="153888"/>
          </a:xfrm>
        </p:spPr>
        <p:txBody>
          <a:bodyPr/>
          <a:lstStyle/>
          <a:p>
            <a:r>
              <a:rPr lang="en-US"/>
              <a:t>Brainstorm campaign ideas, themes, arcs</a:t>
            </a:r>
          </a:p>
        </p:txBody>
      </p:sp>
      <p:sp>
        <p:nvSpPr>
          <p:cNvPr id="140" name="Text Placeholder 139">
            <a:extLst>
              <a:ext uri="{FF2B5EF4-FFF2-40B4-BE49-F238E27FC236}">
                <a16:creationId xmlns:a16="http://schemas.microsoft.com/office/drawing/2014/main" id="{1CB9513C-ED1E-B464-A2D8-069526073BEE}"/>
              </a:ext>
            </a:extLst>
          </p:cNvPr>
          <p:cNvSpPr>
            <a:spLocks noGrp="1"/>
          </p:cNvSpPr>
          <p:nvPr>
            <p:ph type="body" sz="quarter" idx="42"/>
          </p:nvPr>
        </p:nvSpPr>
        <p:spPr>
          <a:xfrm>
            <a:off x="311388" y="1026303"/>
            <a:ext cx="2292112" cy="1131079"/>
          </a:xfrm>
        </p:spPr>
        <p:txBody>
          <a:bodyPr/>
          <a:lstStyle/>
          <a:p>
            <a:r>
              <a:rPr lang="en-US"/>
              <a:t>Enable teams to ideate campaign concepts, delivering faster, smarter, and more scalable visual creation for ad tech and on-the-fly video production.</a:t>
            </a:r>
            <a:endParaRPr lang="en-US" noProof="0"/>
          </a:p>
        </p:txBody>
      </p:sp>
      <p:sp>
        <p:nvSpPr>
          <p:cNvPr id="26" name="Text Placeholder 25">
            <a:extLst>
              <a:ext uri="{FF2B5EF4-FFF2-40B4-BE49-F238E27FC236}">
                <a16:creationId xmlns:a16="http://schemas.microsoft.com/office/drawing/2014/main" id="{5796BA37-E611-E4B7-4D4D-73863B422BDE}"/>
              </a:ext>
            </a:extLst>
          </p:cNvPr>
          <p:cNvSpPr>
            <a:spLocks noGrp="1"/>
          </p:cNvSpPr>
          <p:nvPr>
            <p:ph type="body" sz="quarter" idx="48"/>
          </p:nvPr>
        </p:nvSpPr>
        <p:spPr>
          <a:xfrm>
            <a:off x="3182890" y="1438715"/>
            <a:ext cx="2519410" cy="626701"/>
          </a:xfrm>
        </p:spPr>
        <p:txBody>
          <a:bodyPr/>
          <a:lstStyle/>
          <a:p>
            <a:r>
              <a:rPr lang="en-US"/>
              <a:t>In Copilot Chat, a creative team describes the target audience, tone, and desired emotional impact—Copilot helps refine these ideas into structured prompts, scripts, and visual concepts.</a:t>
            </a:r>
          </a:p>
        </p:txBody>
      </p:sp>
      <p:sp>
        <p:nvSpPr>
          <p:cNvPr id="32" name="Text Placeholder 31">
            <a:extLst>
              <a:ext uri="{FF2B5EF4-FFF2-40B4-BE49-F238E27FC236}">
                <a16:creationId xmlns:a16="http://schemas.microsoft.com/office/drawing/2014/main" id="{D4F4CC2D-65B4-7459-B598-8504D88DE133}"/>
              </a:ext>
            </a:extLst>
          </p:cNvPr>
          <p:cNvSpPr>
            <a:spLocks noGrp="1"/>
          </p:cNvSpPr>
          <p:nvPr>
            <p:ph type="body" sz="quarter" idx="67"/>
          </p:nvPr>
        </p:nvSpPr>
        <p:spPr>
          <a:xfrm>
            <a:off x="8950475" y="2725494"/>
            <a:ext cx="2572262" cy="712876"/>
          </a:xfrm>
        </p:spPr>
        <p:txBody>
          <a:bodyPr/>
          <a:lstStyle/>
          <a:p>
            <a:r>
              <a:rPr lang="en-US"/>
              <a:t>Benefit: </a:t>
            </a:r>
            <a:r>
              <a:rPr lang="en-US">
                <a:latin typeface="+mj-lt"/>
              </a:rPr>
              <a:t>Transform fragmented creative inputs</a:t>
            </a:r>
            <a:r>
              <a:rPr lang="en-US"/>
              <a:t> inputs into structured, actionable data to reduce rework and improve creative alignment. </a:t>
            </a:r>
          </a:p>
        </p:txBody>
      </p:sp>
      <p:sp>
        <p:nvSpPr>
          <p:cNvPr id="30" name="Text Placeholder 29">
            <a:extLst>
              <a:ext uri="{FF2B5EF4-FFF2-40B4-BE49-F238E27FC236}">
                <a16:creationId xmlns:a16="http://schemas.microsoft.com/office/drawing/2014/main" id="{BAEB8B9D-FCE5-1D91-F303-E049C6D8EA6C}"/>
              </a:ext>
            </a:extLst>
          </p:cNvPr>
          <p:cNvSpPr>
            <a:spLocks noGrp="1"/>
          </p:cNvSpPr>
          <p:nvPr>
            <p:ph type="body" sz="quarter" idx="52"/>
          </p:nvPr>
        </p:nvSpPr>
        <p:spPr>
          <a:xfrm>
            <a:off x="8950475" y="1112478"/>
            <a:ext cx="2572262" cy="153888"/>
          </a:xfrm>
        </p:spPr>
        <p:txBody>
          <a:bodyPr/>
          <a:lstStyle/>
          <a:p>
            <a:r>
              <a:rPr lang="en-US"/>
              <a:t>Connect creative inputs </a:t>
            </a:r>
            <a:endParaRPr lang="en-US" noProof="0"/>
          </a:p>
        </p:txBody>
      </p:sp>
      <p:sp>
        <p:nvSpPr>
          <p:cNvPr id="31" name="Text Placeholder 30">
            <a:extLst>
              <a:ext uri="{FF2B5EF4-FFF2-40B4-BE49-F238E27FC236}">
                <a16:creationId xmlns:a16="http://schemas.microsoft.com/office/drawing/2014/main" id="{41008A53-70FF-0F1F-C0EF-6731B4B97549}"/>
              </a:ext>
            </a:extLst>
          </p:cNvPr>
          <p:cNvSpPr>
            <a:spLocks noGrp="1"/>
          </p:cNvSpPr>
          <p:nvPr>
            <p:ph type="body" sz="quarter" idx="53"/>
          </p:nvPr>
        </p:nvSpPr>
        <p:spPr>
          <a:xfrm>
            <a:off x="8950324" y="1438715"/>
            <a:ext cx="2708275" cy="626701"/>
          </a:xfrm>
        </p:spPr>
        <p:txBody>
          <a:bodyPr/>
          <a:lstStyle/>
          <a:p>
            <a:r>
              <a:rPr lang="en-US" dirty="0"/>
              <a:t>Next, a custom agent quickly parses inputs—like campaign briefs, brand assets, and other reference materials—to extract key creative parameters prepares them for visual generation.</a:t>
            </a:r>
          </a:p>
        </p:txBody>
      </p:sp>
      <p:sp>
        <p:nvSpPr>
          <p:cNvPr id="29" name="Text Placeholder 28">
            <a:extLst>
              <a:ext uri="{FF2B5EF4-FFF2-40B4-BE49-F238E27FC236}">
                <a16:creationId xmlns:a16="http://schemas.microsoft.com/office/drawing/2014/main" id="{3900917D-2772-1A56-688A-61945372CC4D}"/>
              </a:ext>
            </a:extLst>
          </p:cNvPr>
          <p:cNvSpPr>
            <a:spLocks noGrp="1"/>
          </p:cNvSpPr>
          <p:nvPr>
            <p:ph type="body" sz="quarter" idx="66"/>
          </p:nvPr>
        </p:nvSpPr>
        <p:spPr>
          <a:xfrm>
            <a:off x="6066682" y="2725494"/>
            <a:ext cx="2572262" cy="712876"/>
          </a:xfrm>
        </p:spPr>
        <p:txBody>
          <a:bodyPr/>
          <a:lstStyle/>
          <a:p>
            <a:r>
              <a:rPr lang="en-US" noProof="0" dirty="0"/>
              <a:t>Benefit: </a:t>
            </a:r>
            <a:r>
              <a:rPr lang="en-US" dirty="0">
                <a:latin typeface="+mj-lt"/>
              </a:rPr>
              <a:t>Ensure every visual generation request is grounded </a:t>
            </a:r>
            <a:r>
              <a:rPr lang="en-US" dirty="0"/>
              <a:t>in current trends and past learnings. </a:t>
            </a:r>
          </a:p>
          <a:p>
            <a:r>
              <a:rPr lang="en-US" u="sng" dirty="0">
                <a:hlinkClick r:id="rId2"/>
              </a:rPr>
              <a:t>Get started with Researcher</a:t>
            </a:r>
            <a:endParaRPr lang="en-US" dirty="0"/>
          </a:p>
          <a:p>
            <a:endParaRPr lang="en-US" dirty="0"/>
          </a:p>
        </p:txBody>
      </p:sp>
      <p:sp>
        <p:nvSpPr>
          <p:cNvPr id="33" name="Text Placeholder 32">
            <a:extLst>
              <a:ext uri="{FF2B5EF4-FFF2-40B4-BE49-F238E27FC236}">
                <a16:creationId xmlns:a16="http://schemas.microsoft.com/office/drawing/2014/main" id="{3E20E641-FF82-6B29-FC89-762200A5CFB4}"/>
              </a:ext>
            </a:extLst>
          </p:cNvPr>
          <p:cNvSpPr>
            <a:spLocks noGrp="1"/>
          </p:cNvSpPr>
          <p:nvPr>
            <p:ph type="body" sz="quarter" idx="58"/>
          </p:nvPr>
        </p:nvSpPr>
        <p:spPr>
          <a:xfrm>
            <a:off x="4036409" y="3725103"/>
            <a:ext cx="3161734" cy="153888"/>
          </a:xfrm>
        </p:spPr>
        <p:txBody>
          <a:bodyPr/>
          <a:lstStyle/>
          <a:p>
            <a:r>
              <a:rPr lang="en-US" noProof="0" dirty="0"/>
              <a:t>Analyze and optimize campaign feedback</a:t>
            </a:r>
          </a:p>
        </p:txBody>
      </p:sp>
      <p:sp>
        <p:nvSpPr>
          <p:cNvPr id="34" name="Text Placeholder 33">
            <a:extLst>
              <a:ext uri="{FF2B5EF4-FFF2-40B4-BE49-F238E27FC236}">
                <a16:creationId xmlns:a16="http://schemas.microsoft.com/office/drawing/2014/main" id="{EA416381-BFE6-4D4E-8AA3-0F68F90DD614}"/>
              </a:ext>
            </a:extLst>
          </p:cNvPr>
          <p:cNvSpPr>
            <a:spLocks noGrp="1"/>
          </p:cNvSpPr>
          <p:nvPr>
            <p:ph type="body" sz="quarter" idx="59"/>
          </p:nvPr>
        </p:nvSpPr>
        <p:spPr>
          <a:xfrm>
            <a:off x="4036409" y="4050957"/>
            <a:ext cx="3161734" cy="626701"/>
          </a:xfrm>
        </p:spPr>
        <p:txBody>
          <a:bodyPr/>
          <a:lstStyle/>
          <a:p>
            <a:r>
              <a:rPr lang="en-US" dirty="0"/>
              <a:t>Once final assets are distributed via marketing channels, the creative team uses Copilot to actively analyze feedback collected from social media and other engagement platforms—helping teams make data-driven decisions that maximize engagement and campaign impact. </a:t>
            </a:r>
            <a:endParaRPr lang="en-US" noProof="0" dirty="0"/>
          </a:p>
        </p:txBody>
      </p:sp>
      <p:sp>
        <p:nvSpPr>
          <p:cNvPr id="27" name="Text Placeholder 26">
            <a:extLst>
              <a:ext uri="{FF2B5EF4-FFF2-40B4-BE49-F238E27FC236}">
                <a16:creationId xmlns:a16="http://schemas.microsoft.com/office/drawing/2014/main" id="{65207586-B91C-B995-3CCE-3D06BE47160E}"/>
              </a:ext>
            </a:extLst>
          </p:cNvPr>
          <p:cNvSpPr>
            <a:spLocks noGrp="1"/>
          </p:cNvSpPr>
          <p:nvPr>
            <p:ph type="body" sz="quarter" idx="49"/>
          </p:nvPr>
        </p:nvSpPr>
        <p:spPr>
          <a:xfrm>
            <a:off x="6066682" y="1112478"/>
            <a:ext cx="2572262" cy="153888"/>
          </a:xfrm>
        </p:spPr>
        <p:txBody>
          <a:bodyPr/>
          <a:lstStyle/>
          <a:p>
            <a:r>
              <a:rPr lang="en-US" noProof="0"/>
              <a:t>Research creative trends </a:t>
            </a:r>
          </a:p>
        </p:txBody>
      </p:sp>
      <p:sp>
        <p:nvSpPr>
          <p:cNvPr id="28" name="Text Placeholder 27">
            <a:extLst>
              <a:ext uri="{FF2B5EF4-FFF2-40B4-BE49-F238E27FC236}">
                <a16:creationId xmlns:a16="http://schemas.microsoft.com/office/drawing/2014/main" id="{109F151F-EFA1-0F7A-8DB6-401C21CC9632}"/>
              </a:ext>
            </a:extLst>
          </p:cNvPr>
          <p:cNvSpPr>
            <a:spLocks noGrp="1"/>
          </p:cNvSpPr>
          <p:nvPr>
            <p:ph type="body" sz="quarter" idx="50"/>
          </p:nvPr>
        </p:nvSpPr>
        <p:spPr>
          <a:xfrm>
            <a:off x="6066682" y="1438715"/>
            <a:ext cx="2646788" cy="626701"/>
          </a:xfrm>
        </p:spPr>
        <p:txBody>
          <a:bodyPr/>
          <a:lstStyle/>
          <a:p>
            <a:r>
              <a:rPr lang="en-US" dirty="0"/>
              <a:t>The team uses Researcher to explore previous campaign data to enrich the context of their next campaign. For example, they prompt it to pull performance insights and suggest trending visual styles based on recent engagement metrics.</a:t>
            </a:r>
          </a:p>
        </p:txBody>
      </p:sp>
      <p:sp>
        <p:nvSpPr>
          <p:cNvPr id="38" name="Text Placeholder 37">
            <a:extLst>
              <a:ext uri="{FF2B5EF4-FFF2-40B4-BE49-F238E27FC236}">
                <a16:creationId xmlns:a16="http://schemas.microsoft.com/office/drawing/2014/main" id="{3A3CF0F9-FD92-1DEF-F3C3-C3074DF7CC23}"/>
              </a:ext>
            </a:extLst>
          </p:cNvPr>
          <p:cNvSpPr>
            <a:spLocks noGrp="1"/>
          </p:cNvSpPr>
          <p:nvPr>
            <p:ph type="body" sz="quarter" idx="69"/>
          </p:nvPr>
        </p:nvSpPr>
        <p:spPr>
          <a:xfrm>
            <a:off x="7507483" y="5338502"/>
            <a:ext cx="3161734" cy="712876"/>
          </a:xfrm>
        </p:spPr>
        <p:txBody>
          <a:bodyPr/>
          <a:lstStyle/>
          <a:p>
            <a:r>
              <a:rPr lang="en-US" dirty="0"/>
              <a:t>Benefit: </a:t>
            </a:r>
            <a:r>
              <a:rPr lang="en-US" dirty="0">
                <a:latin typeface="+mj-lt"/>
              </a:rPr>
              <a:t>Azure AI Foundry orchestrates model selection, safety filters, and compliance checks </a:t>
            </a:r>
            <a:r>
              <a:rPr lang="en-US" dirty="0"/>
              <a:t>to deliver high-quality, brand-safe visual content at scale—enabling rapid production of engaging video assets tailored to specific audiences or events. </a:t>
            </a:r>
          </a:p>
        </p:txBody>
      </p:sp>
      <p:sp>
        <p:nvSpPr>
          <p:cNvPr id="36" name="Text Placeholder 35">
            <a:extLst>
              <a:ext uri="{FF2B5EF4-FFF2-40B4-BE49-F238E27FC236}">
                <a16:creationId xmlns:a16="http://schemas.microsoft.com/office/drawing/2014/main" id="{C8D19BC5-C6EA-9275-A221-A02333FC8D48}"/>
              </a:ext>
            </a:extLst>
          </p:cNvPr>
          <p:cNvSpPr>
            <a:spLocks noGrp="1"/>
          </p:cNvSpPr>
          <p:nvPr>
            <p:ph type="body" sz="quarter" idx="61"/>
          </p:nvPr>
        </p:nvSpPr>
        <p:spPr>
          <a:xfrm>
            <a:off x="7507482" y="3725103"/>
            <a:ext cx="3795517" cy="153888"/>
          </a:xfrm>
        </p:spPr>
        <p:txBody>
          <a:bodyPr/>
          <a:lstStyle/>
          <a:p>
            <a:r>
              <a:rPr lang="en-US" noProof="0" dirty="0"/>
              <a:t>Generate visuals via Sora + Azure Foundry AI </a:t>
            </a:r>
          </a:p>
        </p:txBody>
      </p:sp>
      <p:sp>
        <p:nvSpPr>
          <p:cNvPr id="37" name="Text Placeholder 36">
            <a:extLst>
              <a:ext uri="{FF2B5EF4-FFF2-40B4-BE49-F238E27FC236}">
                <a16:creationId xmlns:a16="http://schemas.microsoft.com/office/drawing/2014/main" id="{8DA0B789-906C-5605-2809-5741FA92F9CF}"/>
              </a:ext>
            </a:extLst>
          </p:cNvPr>
          <p:cNvSpPr>
            <a:spLocks noGrp="1"/>
          </p:cNvSpPr>
          <p:nvPr>
            <p:ph type="body" sz="quarter" idx="62"/>
          </p:nvPr>
        </p:nvSpPr>
        <p:spPr>
          <a:xfrm>
            <a:off x="7507482" y="4050957"/>
            <a:ext cx="3243067" cy="626701"/>
          </a:xfrm>
        </p:spPr>
        <p:txBody>
          <a:bodyPr/>
          <a:lstStyle/>
          <a:p>
            <a:r>
              <a:rPr lang="en-US" dirty="0"/>
              <a:t>These refined prompts are then sent to Sora through Azure AI Foundry, which supports multimodal generation. Sora creates short-form videos, animated ads, or personalized highlight reels using advanced models. </a:t>
            </a:r>
            <a:endParaRPr lang="en-US" noProof="0" dirty="0"/>
          </a:p>
        </p:txBody>
      </p:sp>
      <p:sp>
        <p:nvSpPr>
          <p:cNvPr id="35" name="Text Placeholder 34">
            <a:extLst>
              <a:ext uri="{FF2B5EF4-FFF2-40B4-BE49-F238E27FC236}">
                <a16:creationId xmlns:a16="http://schemas.microsoft.com/office/drawing/2014/main" id="{47DD6619-517F-C2FB-EC37-2D82061A616D}"/>
              </a:ext>
            </a:extLst>
          </p:cNvPr>
          <p:cNvSpPr>
            <a:spLocks noGrp="1"/>
          </p:cNvSpPr>
          <p:nvPr>
            <p:ph type="body" sz="quarter" idx="68"/>
          </p:nvPr>
        </p:nvSpPr>
        <p:spPr>
          <a:xfrm>
            <a:off x="4036409" y="5338502"/>
            <a:ext cx="3161734" cy="712876"/>
          </a:xfrm>
        </p:spPr>
        <p:txBody>
          <a:bodyPr/>
          <a:lstStyle/>
          <a:p>
            <a:r>
              <a:rPr lang="en-US" dirty="0"/>
              <a:t>Sample prompt: </a:t>
            </a:r>
            <a:r>
              <a:rPr lang="en-US" i="1" dirty="0"/>
              <a:t>Summarize the audience feedback and engagement trends from our latest campaign across social media and other platforms.</a:t>
            </a:r>
          </a:p>
        </p:txBody>
      </p:sp>
      <p:sp>
        <p:nvSpPr>
          <p:cNvPr id="19" name="Title 18">
            <a:extLst>
              <a:ext uri="{FF2B5EF4-FFF2-40B4-BE49-F238E27FC236}">
                <a16:creationId xmlns:a16="http://schemas.microsoft.com/office/drawing/2014/main" id="{9AEB5684-24C0-573C-AD81-E1AEBC4DF462}"/>
              </a:ext>
            </a:extLst>
          </p:cNvPr>
          <p:cNvSpPr>
            <a:spLocks noGrp="1"/>
          </p:cNvSpPr>
          <p:nvPr>
            <p:ph type="title"/>
          </p:nvPr>
        </p:nvSpPr>
        <p:spPr>
          <a:xfrm>
            <a:off x="2521874" y="432994"/>
            <a:ext cx="4090403" cy="276999"/>
          </a:xfrm>
        </p:spPr>
        <p:txBody>
          <a:bodyPr>
            <a:spAutoFit/>
          </a:bodyPr>
          <a:lstStyle/>
          <a:p>
            <a:r>
              <a:rPr lang="en-US" dirty="0"/>
              <a:t>AI visual creation</a:t>
            </a:r>
            <a:endParaRPr lang="en-US" noProof="0" dirty="0"/>
          </a:p>
        </p:txBody>
      </p:sp>
      <p:sp>
        <p:nvSpPr>
          <p:cNvPr id="147" name="Text Placeholder 98">
            <a:extLst>
              <a:ext uri="{FF2B5EF4-FFF2-40B4-BE49-F238E27FC236}">
                <a16:creationId xmlns:a16="http://schemas.microsoft.com/office/drawing/2014/main" id="{B0066B55-B5E4-B037-627F-A6703E68D123}"/>
              </a:ext>
            </a:extLst>
          </p:cNvPr>
          <p:cNvSpPr txBox="1">
            <a:spLocks/>
          </p:cNvSpPr>
          <p:nvPr/>
        </p:nvSpPr>
        <p:spPr>
          <a:xfrm>
            <a:off x="320722" y="4709474"/>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Value benefit</a:t>
            </a:r>
          </a:p>
        </p:txBody>
      </p:sp>
      <p:sp>
        <p:nvSpPr>
          <p:cNvPr id="148" name="Text Placeholder 99">
            <a:extLst>
              <a:ext uri="{FF2B5EF4-FFF2-40B4-BE49-F238E27FC236}">
                <a16:creationId xmlns:a16="http://schemas.microsoft.com/office/drawing/2014/main" id="{52D1103B-0491-2DBD-2873-AAA7EA6EF331}"/>
              </a:ext>
            </a:extLst>
          </p:cNvPr>
          <p:cNvSpPr txBox="1">
            <a:spLocks/>
          </p:cNvSpPr>
          <p:nvPr/>
        </p:nvSpPr>
        <p:spPr>
          <a:xfrm>
            <a:off x="320722" y="3467652"/>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KPIs impacted</a:t>
            </a:r>
          </a:p>
        </p:txBody>
      </p:sp>
      <p:sp>
        <p:nvSpPr>
          <p:cNvPr id="149" name="Rectangle: Rounded Corners 6">
            <a:extLst>
              <a:ext uri="{FF2B5EF4-FFF2-40B4-BE49-F238E27FC236}">
                <a16:creationId xmlns:a16="http://schemas.microsoft.com/office/drawing/2014/main" id="{6ED88715-1CCE-D35C-07BE-55F615125533}"/>
              </a:ext>
              <a:ext uri="{C183D7F6-B498-43B3-948B-1728B52AA6E4}">
                <adec:decorative xmlns:adec="http://schemas.microsoft.com/office/drawing/2017/decorative" val="1"/>
              </a:ext>
            </a:extLst>
          </p:cNvPr>
          <p:cNvSpPr/>
          <p:nvPr/>
        </p:nvSpPr>
        <p:spPr bwMode="auto">
          <a:xfrm>
            <a:off x="320720" y="3778548"/>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Audience engagement rate</a:t>
            </a:r>
          </a:p>
        </p:txBody>
      </p:sp>
      <p:pic>
        <p:nvPicPr>
          <p:cNvPr id="150" name="Graphic 149">
            <a:extLst>
              <a:ext uri="{FF2B5EF4-FFF2-40B4-BE49-F238E27FC236}">
                <a16:creationId xmlns:a16="http://schemas.microsoft.com/office/drawing/2014/main" id="{CED556F9-F4F1-9CBB-057F-FDFCAEA6D6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7" y="3813982"/>
            <a:ext cx="144000" cy="141732"/>
          </a:xfrm>
          <a:prstGeom prst="rect">
            <a:avLst/>
          </a:prstGeom>
        </p:spPr>
      </p:pic>
      <p:sp>
        <p:nvSpPr>
          <p:cNvPr id="153" name="Rectangle: Rounded Corners 6">
            <a:extLst>
              <a:ext uri="{FF2B5EF4-FFF2-40B4-BE49-F238E27FC236}">
                <a16:creationId xmlns:a16="http://schemas.microsoft.com/office/drawing/2014/main" id="{EB84AD45-A9E4-86FD-D353-78BD97935F17}"/>
              </a:ext>
              <a:ext uri="{C183D7F6-B498-43B3-948B-1728B52AA6E4}">
                <adec:decorative xmlns:adec="http://schemas.microsoft.com/office/drawing/2017/decorative" val="1"/>
              </a:ext>
            </a:extLst>
          </p:cNvPr>
          <p:cNvSpPr>
            <a:spLocks/>
          </p:cNvSpPr>
          <p:nvPr/>
        </p:nvSpPr>
        <p:spPr bwMode="auto">
          <a:xfrm>
            <a:off x="320720" y="5020370"/>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Workflow efficiency</a:t>
            </a:r>
          </a:p>
        </p:txBody>
      </p:sp>
      <p:pic>
        <p:nvPicPr>
          <p:cNvPr id="154" name="Graphic 153">
            <a:extLst>
              <a:ext uri="{FF2B5EF4-FFF2-40B4-BE49-F238E27FC236}">
                <a16:creationId xmlns:a16="http://schemas.microsoft.com/office/drawing/2014/main" id="{DCA86442-E745-DC20-A9F6-0A9E6C15DA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5056370"/>
            <a:ext cx="144000" cy="144000"/>
          </a:xfrm>
          <a:prstGeom prst="rect">
            <a:avLst/>
          </a:prstGeom>
        </p:spPr>
      </p:pic>
      <p:sp>
        <p:nvSpPr>
          <p:cNvPr id="155" name="Rectangle: Rounded Corners 6">
            <a:extLst>
              <a:ext uri="{FF2B5EF4-FFF2-40B4-BE49-F238E27FC236}">
                <a16:creationId xmlns:a16="http://schemas.microsoft.com/office/drawing/2014/main" id="{C0CAC91A-7F65-FE5B-9B77-52698D9D35F9}"/>
              </a:ext>
              <a:ext uri="{C183D7F6-B498-43B3-948B-1728B52AA6E4}">
                <adec:decorative xmlns:adec="http://schemas.microsoft.com/office/drawing/2017/decorative" val="1"/>
              </a:ext>
            </a:extLst>
          </p:cNvPr>
          <p:cNvSpPr>
            <a:spLocks/>
          </p:cNvSpPr>
          <p:nvPr/>
        </p:nvSpPr>
        <p:spPr bwMode="auto">
          <a:xfrm>
            <a:off x="320720" y="5306438"/>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Cross-team collaboration</a:t>
            </a:r>
          </a:p>
        </p:txBody>
      </p:sp>
      <p:pic>
        <p:nvPicPr>
          <p:cNvPr id="156" name="Graphic 155">
            <a:extLst>
              <a:ext uri="{FF2B5EF4-FFF2-40B4-BE49-F238E27FC236}">
                <a16:creationId xmlns:a16="http://schemas.microsoft.com/office/drawing/2014/main" id="{9DA77D0F-F56B-F203-14DE-A52868ED5F9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5342438"/>
            <a:ext cx="144000" cy="144000"/>
          </a:xfrm>
          <a:prstGeom prst="rect">
            <a:avLst/>
          </a:prstGeom>
        </p:spPr>
      </p:pic>
      <p:sp>
        <p:nvSpPr>
          <p:cNvPr id="11" name="Text Placeholder 80">
            <a:extLst>
              <a:ext uri="{FF2B5EF4-FFF2-40B4-BE49-F238E27FC236}">
                <a16:creationId xmlns:a16="http://schemas.microsoft.com/office/drawing/2014/main" id="{85E80172-03AD-7247-487E-443CDB738C2A}"/>
              </a:ext>
            </a:extLst>
          </p:cNvPr>
          <p:cNvSpPr>
            <a:spLocks noGrp="1"/>
          </p:cNvSpPr>
          <p:nvPr>
            <p:ph type="body" sz="quarter" idx="33"/>
          </p:nvPr>
        </p:nvSpPr>
        <p:spPr>
          <a:xfrm>
            <a:off x="304797" y="445215"/>
            <a:ext cx="2025653" cy="246221"/>
          </a:xfrm>
        </p:spPr>
        <p:txBody>
          <a:bodyPr vert="horz" wrap="square" lIns="0" tIns="0" rIns="0" bIns="0" rtlCol="0" anchor="ctr">
            <a:spAutoFit/>
          </a:bodyPr>
          <a:lstStyle/>
          <a:p>
            <a:r>
              <a:rPr lang="en-US" sz="1600"/>
              <a:t>Media &amp; Entertainment</a:t>
            </a:r>
          </a:p>
        </p:txBody>
      </p:sp>
      <p:sp>
        <p:nvSpPr>
          <p:cNvPr id="20" name="TextBox 19">
            <a:extLst>
              <a:ext uri="{FF2B5EF4-FFF2-40B4-BE49-F238E27FC236}">
                <a16:creationId xmlns:a16="http://schemas.microsoft.com/office/drawing/2014/main" id="{A938B282-6D9E-9DDC-61ED-C1C27A211B04}"/>
              </a:ext>
              <a:ext uri="{C183D7F6-B498-43B3-948B-1728B52AA6E4}">
                <adec:decorative xmlns:adec="http://schemas.microsoft.com/office/drawing/2017/decorative" val="0"/>
              </a:ext>
            </a:extLst>
          </p:cNvPr>
          <p:cNvSpPr txBox="1">
            <a:spLocks/>
          </p:cNvSpPr>
          <p:nvPr/>
        </p:nvSpPr>
        <p:spPr>
          <a:xfrm>
            <a:off x="9327307" y="2263635"/>
            <a:ext cx="1804173"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to SharePoint </a:t>
            </a:r>
          </a:p>
        </p:txBody>
      </p:sp>
      <p:sp>
        <p:nvSpPr>
          <p:cNvPr id="49" name="TextBox 48">
            <a:extLst>
              <a:ext uri="{FF2B5EF4-FFF2-40B4-BE49-F238E27FC236}">
                <a16:creationId xmlns:a16="http://schemas.microsoft.com/office/drawing/2014/main" id="{52630E38-0AF4-671F-F861-2A9681FCCD1F}"/>
              </a:ext>
              <a:ext uri="{C183D7F6-B498-43B3-948B-1728B52AA6E4}">
                <adec:decorative xmlns:adec="http://schemas.microsoft.com/office/drawing/2017/decorative" val="0"/>
              </a:ext>
            </a:extLst>
          </p:cNvPr>
          <p:cNvSpPr txBox="1">
            <a:spLocks/>
          </p:cNvSpPr>
          <p:nvPr/>
        </p:nvSpPr>
        <p:spPr>
          <a:xfrm>
            <a:off x="7881980" y="4887798"/>
            <a:ext cx="1804173"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 Connection to Sonora</a:t>
            </a:r>
          </a:p>
        </p:txBody>
      </p:sp>
      <p:pic>
        <p:nvPicPr>
          <p:cNvPr id="2" name="Picture 50">
            <a:hlinkClick r:id="rId7"/>
            <a:extLst>
              <a:ext uri="{FF2B5EF4-FFF2-40B4-BE49-F238E27FC236}">
                <a16:creationId xmlns:a16="http://schemas.microsoft.com/office/drawing/2014/main" id="{BE18EDA2-DE41-0316-97E4-70073577A0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2890" y="2280947"/>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0E5D04-C7E2-05AB-3899-EDB5192A8517}"/>
              </a:ext>
              <a:ext uri="{C183D7F6-B498-43B3-948B-1728B52AA6E4}">
                <adec:decorative xmlns:adec="http://schemas.microsoft.com/office/drawing/2017/decorative" val="0"/>
              </a:ext>
            </a:extLst>
          </p:cNvPr>
          <p:cNvSpPr txBox="1">
            <a:spLocks/>
          </p:cNvSpPr>
          <p:nvPr/>
        </p:nvSpPr>
        <p:spPr>
          <a:xfrm>
            <a:off x="3552452" y="2325190"/>
            <a:ext cx="2103120"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1</a:t>
            </a:r>
          </a:p>
        </p:txBody>
      </p:sp>
      <p:sp>
        <p:nvSpPr>
          <p:cNvPr id="10" name="TextBox 9">
            <a:extLst>
              <a:ext uri="{FF2B5EF4-FFF2-40B4-BE49-F238E27FC236}">
                <a16:creationId xmlns:a16="http://schemas.microsoft.com/office/drawing/2014/main" id="{4E6F517E-B452-4C0D-F466-A620E38B45FA}"/>
              </a:ext>
              <a:ext uri="{C183D7F6-B498-43B3-948B-1728B52AA6E4}">
                <adec:decorative xmlns:adec="http://schemas.microsoft.com/office/drawing/2017/decorative" val="0"/>
              </a:ext>
            </a:extLst>
          </p:cNvPr>
          <p:cNvSpPr txBox="1"/>
          <p:nvPr/>
        </p:nvSpPr>
        <p:spPr>
          <a:xfrm>
            <a:off x="6445284" y="2325190"/>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sp>
        <p:nvSpPr>
          <p:cNvPr id="18" name="Rectangle: Rounded Corners 6">
            <a:extLst>
              <a:ext uri="{FF2B5EF4-FFF2-40B4-BE49-F238E27FC236}">
                <a16:creationId xmlns:a16="http://schemas.microsoft.com/office/drawing/2014/main" id="{5148ADB3-C2E1-242E-4133-C40CC4817637}"/>
              </a:ext>
              <a:ext uri="{C183D7F6-B498-43B3-948B-1728B52AA6E4}">
                <adec:decorative xmlns:adec="http://schemas.microsoft.com/office/drawing/2017/decorative" val="1"/>
              </a:ext>
            </a:extLst>
          </p:cNvPr>
          <p:cNvSpPr/>
          <p:nvPr/>
        </p:nvSpPr>
        <p:spPr bwMode="auto">
          <a:xfrm>
            <a:off x="320720" y="406416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Creative cycle time</a:t>
            </a:r>
          </a:p>
        </p:txBody>
      </p:sp>
      <p:pic>
        <p:nvPicPr>
          <p:cNvPr id="21" name="Graphic 20">
            <a:extLst>
              <a:ext uri="{FF2B5EF4-FFF2-40B4-BE49-F238E27FC236}">
                <a16:creationId xmlns:a16="http://schemas.microsoft.com/office/drawing/2014/main" id="{DFF0D015-B4FC-F748-A1B9-08258BF3CF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7" y="4099595"/>
            <a:ext cx="144000" cy="141732"/>
          </a:xfrm>
          <a:prstGeom prst="rect">
            <a:avLst/>
          </a:prstGeom>
        </p:spPr>
      </p:pic>
      <p:pic>
        <p:nvPicPr>
          <p:cNvPr id="6" name="Picture 50">
            <a:hlinkClick r:id="rId7"/>
            <a:extLst>
              <a:ext uri="{FF2B5EF4-FFF2-40B4-BE49-F238E27FC236}">
                <a16:creationId xmlns:a16="http://schemas.microsoft.com/office/drawing/2014/main" id="{E96700BA-98CA-9D13-A934-E2E114DFCC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6409" y="4905110"/>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4BC4B3-738A-ACC4-169A-21F569520CF4}"/>
              </a:ext>
              <a:ext uri="{C183D7F6-B498-43B3-948B-1728B52AA6E4}">
                <adec:decorative xmlns:adec="http://schemas.microsoft.com/office/drawing/2017/decorative" val="0"/>
              </a:ext>
            </a:extLst>
          </p:cNvPr>
          <p:cNvSpPr txBox="1">
            <a:spLocks/>
          </p:cNvSpPr>
          <p:nvPr/>
        </p:nvSpPr>
        <p:spPr>
          <a:xfrm>
            <a:off x="4413241" y="4949353"/>
            <a:ext cx="2156668"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Copilot in Dynamics 365 </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5" name="Picture 4">
            <a:extLst>
              <a:ext uri="{FF2B5EF4-FFF2-40B4-BE49-F238E27FC236}">
                <a16:creationId xmlns:a16="http://schemas.microsoft.com/office/drawing/2014/main" id="{642BDA35-C8FA-6440-2BD8-CF1FAE5E6012}"/>
              </a:ext>
            </a:extLst>
          </p:cNvPr>
          <p:cNvPicPr>
            <a:picLocks noChangeAspect="1"/>
          </p:cNvPicPr>
          <p:nvPr/>
        </p:nvPicPr>
        <p:blipFill>
          <a:blip r:embed="rId9"/>
          <a:stretch>
            <a:fillRect/>
          </a:stretch>
        </p:blipFill>
        <p:spPr>
          <a:xfrm>
            <a:off x="7507482" y="4906565"/>
            <a:ext cx="273674" cy="239465"/>
          </a:xfrm>
          <a:prstGeom prst="rect">
            <a:avLst/>
          </a:prstGeom>
        </p:spPr>
      </p:pic>
      <p:pic>
        <p:nvPicPr>
          <p:cNvPr id="9" name="Picture 8">
            <a:extLst>
              <a:ext uri="{FF2B5EF4-FFF2-40B4-BE49-F238E27FC236}">
                <a16:creationId xmlns:a16="http://schemas.microsoft.com/office/drawing/2014/main" id="{3E0B7F59-E05E-993C-2AFC-F2E8203D81AD}"/>
              </a:ext>
            </a:extLst>
          </p:cNvPr>
          <p:cNvPicPr>
            <a:picLocks noChangeAspect="1"/>
          </p:cNvPicPr>
          <p:nvPr/>
        </p:nvPicPr>
        <p:blipFill>
          <a:blip r:embed="rId9"/>
          <a:stretch>
            <a:fillRect/>
          </a:stretch>
        </p:blipFill>
        <p:spPr>
          <a:xfrm>
            <a:off x="8950324" y="2282402"/>
            <a:ext cx="273674" cy="239465"/>
          </a:xfrm>
          <a:prstGeom prst="rect">
            <a:avLst/>
          </a:prstGeom>
        </p:spPr>
      </p:pic>
      <p:pic>
        <p:nvPicPr>
          <p:cNvPr id="14" name="Picture 13" descr="Sales scenario: Create an unsolicited proposal (Copilot Scenario Library) – Microsoft Adoption">
            <a:extLst>
              <a:ext uri="{FF2B5EF4-FFF2-40B4-BE49-F238E27FC236}">
                <a16:creationId xmlns:a16="http://schemas.microsoft.com/office/drawing/2014/main" id="{5CB93AFC-E794-26B9-B069-91D50D2BAC1C}"/>
              </a:ext>
            </a:extLst>
          </p:cNvPr>
          <p:cNvPicPr>
            <a:picLocks noChangeAspect="1"/>
          </p:cNvPicPr>
          <p:nvPr/>
        </p:nvPicPr>
        <p:blipFill>
          <a:blip r:embed="rId10"/>
          <a:stretch>
            <a:fillRect/>
          </a:stretch>
        </p:blipFill>
        <p:spPr>
          <a:xfrm>
            <a:off x="6096000" y="2269546"/>
            <a:ext cx="265176" cy="265176"/>
          </a:xfrm>
          <a:prstGeom prst="rect">
            <a:avLst/>
          </a:prstGeom>
        </p:spPr>
      </p:pic>
    </p:spTree>
    <p:extLst>
      <p:ext uri="{BB962C8B-B14F-4D97-AF65-F5344CB8AC3E}">
        <p14:creationId xmlns:p14="http://schemas.microsoft.com/office/powerpoint/2010/main" val="27360632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036F0-9434-E1E7-ADC4-8A31FC3F93DC}"/>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72D45471-8007-C4BA-7ACE-E7EB38833C29}"/>
              </a:ext>
            </a:extLst>
          </p:cNvPr>
          <p:cNvSpPr>
            <a:spLocks noGrp="1"/>
          </p:cNvSpPr>
          <p:nvPr>
            <p:ph type="body" sz="quarter" idx="43"/>
          </p:nvPr>
        </p:nvSpPr>
        <p:spPr>
          <a:xfrm>
            <a:off x="10430351" y="521099"/>
            <a:ext cx="1456966" cy="175614"/>
          </a:xfrm>
        </p:spPr>
        <p:txBody>
          <a:bodyPr/>
          <a:lstStyle/>
          <a:p>
            <a:r>
              <a:rPr lang="en-US" noProof="0"/>
              <a:t>Build</a:t>
            </a:r>
          </a:p>
        </p:txBody>
      </p:sp>
      <p:sp>
        <p:nvSpPr>
          <p:cNvPr id="23" name="Text Placeholder 22">
            <a:extLst>
              <a:ext uri="{FF2B5EF4-FFF2-40B4-BE49-F238E27FC236}">
                <a16:creationId xmlns:a16="http://schemas.microsoft.com/office/drawing/2014/main" id="{9C877D3E-58A5-EFA4-C461-9B98F631C845}"/>
              </a:ext>
            </a:extLst>
          </p:cNvPr>
          <p:cNvSpPr>
            <a:spLocks noGrp="1"/>
          </p:cNvSpPr>
          <p:nvPr>
            <p:ph type="body" sz="quarter" idx="44"/>
          </p:nvPr>
        </p:nvSpPr>
        <p:spPr>
          <a:xfrm>
            <a:off x="7149557" y="521100"/>
            <a:ext cx="2969488" cy="169277"/>
          </a:xfrm>
        </p:spPr>
        <p:txBody>
          <a:bodyPr/>
          <a:lstStyle/>
          <a:p>
            <a:r>
              <a:rPr lang="en-US"/>
              <a:t>Microsoft 365 Copilot and Azure Foundry AI</a:t>
            </a:r>
          </a:p>
        </p:txBody>
      </p:sp>
      <p:sp>
        <p:nvSpPr>
          <p:cNvPr id="53" name="Text Placeholder 52">
            <a:extLst>
              <a:ext uri="{FF2B5EF4-FFF2-40B4-BE49-F238E27FC236}">
                <a16:creationId xmlns:a16="http://schemas.microsoft.com/office/drawing/2014/main" id="{1DB0ABAD-E986-DD16-2FAF-C797CBC2DDAD}"/>
              </a:ext>
            </a:extLst>
          </p:cNvPr>
          <p:cNvSpPr>
            <a:spLocks noGrp="1"/>
          </p:cNvSpPr>
          <p:nvPr>
            <p:ph type="body" sz="quarter" idx="46"/>
          </p:nvPr>
        </p:nvSpPr>
        <p:spPr>
          <a:xfrm>
            <a:off x="3182889" y="2725494"/>
            <a:ext cx="2572262" cy="712876"/>
          </a:xfrm>
        </p:spPr>
        <p:txBody>
          <a:bodyPr/>
          <a:lstStyle/>
          <a:p>
            <a:r>
              <a:rPr lang="en-US" dirty="0"/>
              <a:t>Sample prompt: </a:t>
            </a:r>
            <a:r>
              <a:rPr lang="en-US" i="1" dirty="0"/>
              <a:t>Help me build a list of the most popular sporting events by audience age group.</a:t>
            </a:r>
            <a:endParaRPr lang="en-US" dirty="0"/>
          </a:p>
        </p:txBody>
      </p:sp>
      <p:sp>
        <p:nvSpPr>
          <p:cNvPr id="25" name="Text Placeholder 24">
            <a:extLst>
              <a:ext uri="{FF2B5EF4-FFF2-40B4-BE49-F238E27FC236}">
                <a16:creationId xmlns:a16="http://schemas.microsoft.com/office/drawing/2014/main" id="{45B680B9-2D21-5259-BEAA-256F34B20AC0}"/>
              </a:ext>
            </a:extLst>
          </p:cNvPr>
          <p:cNvSpPr>
            <a:spLocks noGrp="1"/>
          </p:cNvSpPr>
          <p:nvPr>
            <p:ph type="body" sz="quarter" idx="47"/>
          </p:nvPr>
        </p:nvSpPr>
        <p:spPr>
          <a:xfrm>
            <a:off x="3182890" y="1112478"/>
            <a:ext cx="2572262" cy="153888"/>
          </a:xfrm>
        </p:spPr>
        <p:txBody>
          <a:bodyPr/>
          <a:lstStyle/>
          <a:p>
            <a:r>
              <a:rPr lang="en-US" dirty="0"/>
              <a:t>Build a target</a:t>
            </a:r>
            <a:endParaRPr lang="en-US"/>
          </a:p>
        </p:txBody>
      </p:sp>
      <p:sp>
        <p:nvSpPr>
          <p:cNvPr id="140" name="Text Placeholder 139">
            <a:extLst>
              <a:ext uri="{FF2B5EF4-FFF2-40B4-BE49-F238E27FC236}">
                <a16:creationId xmlns:a16="http://schemas.microsoft.com/office/drawing/2014/main" id="{6EE04A6D-1D95-AA48-4D98-E3DBC2B567A5}"/>
              </a:ext>
            </a:extLst>
          </p:cNvPr>
          <p:cNvSpPr>
            <a:spLocks noGrp="1"/>
          </p:cNvSpPr>
          <p:nvPr>
            <p:ph type="body" sz="quarter" idx="42"/>
          </p:nvPr>
        </p:nvSpPr>
        <p:spPr>
          <a:xfrm>
            <a:off x="311388" y="1026303"/>
            <a:ext cx="2292112" cy="1131079"/>
          </a:xfrm>
        </p:spPr>
        <p:txBody>
          <a:bodyPr/>
          <a:lstStyle/>
          <a:p>
            <a:r>
              <a:rPr lang="en-US"/>
              <a:t>Aggregate customer signals, assemble and optimize ads based on individual preferences (like a favorite sports team and film genre), distribute them across channels, and continuously refine future campaigns—enabling deep, personalized audience engagement at  scale. </a:t>
            </a:r>
            <a:endParaRPr lang="en-US" noProof="0"/>
          </a:p>
        </p:txBody>
      </p:sp>
      <p:sp>
        <p:nvSpPr>
          <p:cNvPr id="26" name="Text Placeholder 25">
            <a:extLst>
              <a:ext uri="{FF2B5EF4-FFF2-40B4-BE49-F238E27FC236}">
                <a16:creationId xmlns:a16="http://schemas.microsoft.com/office/drawing/2014/main" id="{1534D34D-5F22-B59D-594C-5A130336CC77}"/>
              </a:ext>
            </a:extLst>
          </p:cNvPr>
          <p:cNvSpPr>
            <a:spLocks noGrp="1"/>
          </p:cNvSpPr>
          <p:nvPr>
            <p:ph type="body" sz="quarter" idx="48"/>
          </p:nvPr>
        </p:nvSpPr>
        <p:spPr>
          <a:xfrm>
            <a:off x="3182889" y="1438715"/>
            <a:ext cx="2572261" cy="626701"/>
          </a:xfrm>
        </p:spPr>
        <p:txBody>
          <a:bodyPr/>
          <a:lstStyle/>
          <a:p>
            <a:r>
              <a:rPr lang="en-US" dirty="0"/>
              <a:t>A marketing campaign manager uses Researcher to understand which sporting teams and events are the most beloved for a specific age group </a:t>
            </a:r>
            <a:br>
              <a:rPr lang="en-US" dirty="0"/>
            </a:br>
            <a:r>
              <a:rPr lang="en-US" dirty="0"/>
              <a:t>and region. </a:t>
            </a:r>
          </a:p>
        </p:txBody>
      </p:sp>
      <p:sp>
        <p:nvSpPr>
          <p:cNvPr id="32" name="Text Placeholder 31">
            <a:extLst>
              <a:ext uri="{FF2B5EF4-FFF2-40B4-BE49-F238E27FC236}">
                <a16:creationId xmlns:a16="http://schemas.microsoft.com/office/drawing/2014/main" id="{8555ED89-ADCE-9031-5AAE-EE8BD0D5D0DF}"/>
              </a:ext>
            </a:extLst>
          </p:cNvPr>
          <p:cNvSpPr>
            <a:spLocks noGrp="1"/>
          </p:cNvSpPr>
          <p:nvPr>
            <p:ph type="body" sz="quarter" idx="67"/>
          </p:nvPr>
        </p:nvSpPr>
        <p:spPr>
          <a:xfrm>
            <a:off x="8950475" y="2725494"/>
            <a:ext cx="2572262" cy="712876"/>
          </a:xfrm>
        </p:spPr>
        <p:txBody>
          <a:bodyPr/>
          <a:lstStyle/>
          <a:p>
            <a:r>
              <a:rPr lang="en-US" dirty="0"/>
              <a:t>Sample prompt: </a:t>
            </a:r>
            <a:r>
              <a:rPr lang="en-US" i="1" dirty="0"/>
              <a:t>Create a presentation summarizing the five latest ad campaigns’ creative and performance metrics, [include reference files].</a:t>
            </a:r>
            <a:endParaRPr lang="en-US" dirty="0"/>
          </a:p>
        </p:txBody>
      </p:sp>
      <p:sp>
        <p:nvSpPr>
          <p:cNvPr id="30" name="Text Placeholder 29">
            <a:extLst>
              <a:ext uri="{FF2B5EF4-FFF2-40B4-BE49-F238E27FC236}">
                <a16:creationId xmlns:a16="http://schemas.microsoft.com/office/drawing/2014/main" id="{7C75C984-02CA-89E8-8586-F462B781D3AF}"/>
              </a:ext>
            </a:extLst>
          </p:cNvPr>
          <p:cNvSpPr>
            <a:spLocks noGrp="1"/>
          </p:cNvSpPr>
          <p:nvPr>
            <p:ph type="body" sz="quarter" idx="52"/>
          </p:nvPr>
        </p:nvSpPr>
        <p:spPr>
          <a:xfrm>
            <a:off x="8950475" y="1112478"/>
            <a:ext cx="2572262" cy="153888"/>
          </a:xfrm>
        </p:spPr>
        <p:txBody>
          <a:bodyPr/>
          <a:lstStyle/>
          <a:p>
            <a:r>
              <a:rPr lang="en-US"/>
              <a:t>Ad creative personalization</a:t>
            </a:r>
            <a:endParaRPr lang="en-US" noProof="0"/>
          </a:p>
        </p:txBody>
      </p:sp>
      <p:sp>
        <p:nvSpPr>
          <p:cNvPr id="31" name="Text Placeholder 30">
            <a:extLst>
              <a:ext uri="{FF2B5EF4-FFF2-40B4-BE49-F238E27FC236}">
                <a16:creationId xmlns:a16="http://schemas.microsoft.com/office/drawing/2014/main" id="{81A287A3-6ABA-3229-1BA8-6590592E0F95}"/>
              </a:ext>
            </a:extLst>
          </p:cNvPr>
          <p:cNvSpPr>
            <a:spLocks noGrp="1"/>
          </p:cNvSpPr>
          <p:nvPr>
            <p:ph type="body" sz="quarter" idx="53"/>
          </p:nvPr>
        </p:nvSpPr>
        <p:spPr>
          <a:xfrm>
            <a:off x="8950324" y="1438715"/>
            <a:ext cx="2708275" cy="626701"/>
          </a:xfrm>
        </p:spPr>
        <p:txBody>
          <a:bodyPr/>
          <a:lstStyle/>
          <a:p>
            <a:r>
              <a:rPr lang="en-US"/>
              <a:t>In PowerPoint, the marketer now partners with the creative team to </a:t>
            </a:r>
            <a:r>
              <a:rPr lang="en-US" dirty="0"/>
              <a:t>present past work for these audiences. This will help the team to quickly review past assets and brainstorm for the next campaign.</a:t>
            </a:r>
          </a:p>
        </p:txBody>
      </p:sp>
      <p:sp>
        <p:nvSpPr>
          <p:cNvPr id="29" name="Text Placeholder 28">
            <a:extLst>
              <a:ext uri="{FF2B5EF4-FFF2-40B4-BE49-F238E27FC236}">
                <a16:creationId xmlns:a16="http://schemas.microsoft.com/office/drawing/2014/main" id="{F94494EC-4BCA-EB60-FA6B-FF754FEC9292}"/>
              </a:ext>
            </a:extLst>
          </p:cNvPr>
          <p:cNvSpPr>
            <a:spLocks noGrp="1"/>
          </p:cNvSpPr>
          <p:nvPr>
            <p:ph type="body" sz="quarter" idx="66"/>
          </p:nvPr>
        </p:nvSpPr>
        <p:spPr>
          <a:xfrm>
            <a:off x="6066682" y="2725494"/>
            <a:ext cx="2572262" cy="712876"/>
          </a:xfrm>
        </p:spPr>
        <p:txBody>
          <a:bodyPr/>
          <a:lstStyle/>
          <a:p>
            <a:r>
              <a:rPr lang="en-US" dirty="0"/>
              <a:t>Sample prompt: </a:t>
            </a:r>
            <a:r>
              <a:rPr lang="en-US" i="1" dirty="0"/>
              <a:t>Analyze our audience engagement and, for [describe demographic] who are fans of [event], provide a ranked list of sub-segments with recommended targeting strategies for each.</a:t>
            </a:r>
          </a:p>
          <a:p>
            <a:r>
              <a:rPr lang="en-US" u="sng" dirty="0">
                <a:hlinkClick r:id="rId2"/>
              </a:rPr>
              <a:t>Get started with Analyst</a:t>
            </a:r>
            <a:endParaRPr lang="en-US" dirty="0"/>
          </a:p>
          <a:p>
            <a:endParaRPr lang="en-US" dirty="0"/>
          </a:p>
        </p:txBody>
      </p:sp>
      <p:sp>
        <p:nvSpPr>
          <p:cNvPr id="33" name="Text Placeholder 32">
            <a:extLst>
              <a:ext uri="{FF2B5EF4-FFF2-40B4-BE49-F238E27FC236}">
                <a16:creationId xmlns:a16="http://schemas.microsoft.com/office/drawing/2014/main" id="{8E4A3938-5DA1-0A1C-1E15-2C13ECBCA6F4}"/>
              </a:ext>
            </a:extLst>
          </p:cNvPr>
          <p:cNvSpPr>
            <a:spLocks noGrp="1"/>
          </p:cNvSpPr>
          <p:nvPr>
            <p:ph type="body" sz="quarter" idx="58"/>
          </p:nvPr>
        </p:nvSpPr>
        <p:spPr>
          <a:xfrm>
            <a:off x="4036409" y="3725103"/>
            <a:ext cx="3161734" cy="153888"/>
          </a:xfrm>
        </p:spPr>
        <p:txBody>
          <a:bodyPr/>
          <a:lstStyle/>
          <a:p>
            <a:r>
              <a:rPr lang="en-US" noProof="0"/>
              <a:t>Refine content</a:t>
            </a:r>
          </a:p>
        </p:txBody>
      </p:sp>
      <p:sp>
        <p:nvSpPr>
          <p:cNvPr id="34" name="Text Placeholder 33">
            <a:extLst>
              <a:ext uri="{FF2B5EF4-FFF2-40B4-BE49-F238E27FC236}">
                <a16:creationId xmlns:a16="http://schemas.microsoft.com/office/drawing/2014/main" id="{058A65E3-AD2A-D094-8A14-169319371A0F}"/>
              </a:ext>
            </a:extLst>
          </p:cNvPr>
          <p:cNvSpPr>
            <a:spLocks noGrp="1"/>
          </p:cNvSpPr>
          <p:nvPr>
            <p:ph type="body" sz="quarter" idx="59"/>
          </p:nvPr>
        </p:nvSpPr>
        <p:spPr>
          <a:xfrm>
            <a:off x="4036409" y="4050957"/>
            <a:ext cx="3161734" cy="626701"/>
          </a:xfrm>
        </p:spPr>
        <p:txBody>
          <a:bodyPr/>
          <a:lstStyle/>
          <a:p>
            <a:r>
              <a:rPr lang="en-US"/>
              <a:t>After the launch, the marketer is able to use Copilot to generate a report showing click-through rates, watch time, and conversion. Future campaigns are sharper, faster, and more resonate with each audience. </a:t>
            </a:r>
            <a:endParaRPr lang="en-US" noProof="0"/>
          </a:p>
        </p:txBody>
      </p:sp>
      <p:sp>
        <p:nvSpPr>
          <p:cNvPr id="27" name="Text Placeholder 26">
            <a:extLst>
              <a:ext uri="{FF2B5EF4-FFF2-40B4-BE49-F238E27FC236}">
                <a16:creationId xmlns:a16="http://schemas.microsoft.com/office/drawing/2014/main" id="{71D2245F-FB64-8E0D-9D36-E72584987957}"/>
              </a:ext>
            </a:extLst>
          </p:cNvPr>
          <p:cNvSpPr>
            <a:spLocks noGrp="1"/>
          </p:cNvSpPr>
          <p:nvPr>
            <p:ph type="body" sz="quarter" idx="49"/>
          </p:nvPr>
        </p:nvSpPr>
        <p:spPr>
          <a:xfrm>
            <a:off x="6066682" y="1112478"/>
            <a:ext cx="2572262" cy="153888"/>
          </a:xfrm>
        </p:spPr>
        <p:txBody>
          <a:bodyPr/>
          <a:lstStyle/>
          <a:p>
            <a:r>
              <a:rPr lang="en-US"/>
              <a:t>Enrich audience signals </a:t>
            </a:r>
          </a:p>
        </p:txBody>
      </p:sp>
      <p:sp>
        <p:nvSpPr>
          <p:cNvPr id="28" name="Text Placeholder 27">
            <a:extLst>
              <a:ext uri="{FF2B5EF4-FFF2-40B4-BE49-F238E27FC236}">
                <a16:creationId xmlns:a16="http://schemas.microsoft.com/office/drawing/2014/main" id="{E23C72F7-018A-271D-F548-83E86618C9A3}"/>
              </a:ext>
            </a:extLst>
          </p:cNvPr>
          <p:cNvSpPr>
            <a:spLocks noGrp="1"/>
          </p:cNvSpPr>
          <p:nvPr>
            <p:ph type="body" sz="quarter" idx="50"/>
          </p:nvPr>
        </p:nvSpPr>
        <p:spPr>
          <a:xfrm>
            <a:off x="6066682" y="1438715"/>
            <a:ext cx="2646788" cy="626701"/>
          </a:xfrm>
        </p:spPr>
        <p:txBody>
          <a:bodyPr/>
          <a:lstStyle/>
          <a:p>
            <a:r>
              <a:rPr lang="en-US" dirty="0"/>
              <a:t>With the help of the pre-built Analyst agent in Copilot, the manager pulls data to understand previous campaign performance and engagement among that same demographic.</a:t>
            </a:r>
          </a:p>
        </p:txBody>
      </p:sp>
      <p:sp>
        <p:nvSpPr>
          <p:cNvPr id="38" name="Text Placeholder 37">
            <a:extLst>
              <a:ext uri="{FF2B5EF4-FFF2-40B4-BE49-F238E27FC236}">
                <a16:creationId xmlns:a16="http://schemas.microsoft.com/office/drawing/2014/main" id="{C02D99A2-03D8-4E60-021E-4EE278F2CC1D}"/>
              </a:ext>
            </a:extLst>
          </p:cNvPr>
          <p:cNvSpPr>
            <a:spLocks noGrp="1"/>
          </p:cNvSpPr>
          <p:nvPr>
            <p:ph type="body" sz="quarter" idx="69"/>
          </p:nvPr>
        </p:nvSpPr>
        <p:spPr>
          <a:xfrm>
            <a:off x="7507483" y="5338502"/>
            <a:ext cx="3161734" cy="712876"/>
          </a:xfrm>
        </p:spPr>
        <p:txBody>
          <a:bodyPr/>
          <a:lstStyle/>
          <a:p>
            <a:r>
              <a:rPr lang="en-US" dirty="0"/>
              <a:t>Benefit: </a:t>
            </a:r>
            <a:r>
              <a:rPr lang="en-US" dirty="0">
                <a:latin typeface="+mj-lt"/>
              </a:rPr>
              <a:t>Automates data-driven follow-up </a:t>
            </a:r>
            <a:r>
              <a:rPr lang="en-US" dirty="0"/>
              <a:t>by quickly flagging trends that need action; saving time and ensuring faster, smarter marketing decisions. </a:t>
            </a:r>
          </a:p>
        </p:txBody>
      </p:sp>
      <p:sp>
        <p:nvSpPr>
          <p:cNvPr id="36" name="Text Placeholder 35">
            <a:extLst>
              <a:ext uri="{FF2B5EF4-FFF2-40B4-BE49-F238E27FC236}">
                <a16:creationId xmlns:a16="http://schemas.microsoft.com/office/drawing/2014/main" id="{6CBD0056-92CF-C834-8B35-B548D1C7F25C}"/>
              </a:ext>
            </a:extLst>
          </p:cNvPr>
          <p:cNvSpPr>
            <a:spLocks noGrp="1"/>
          </p:cNvSpPr>
          <p:nvPr>
            <p:ph type="body" sz="quarter" idx="61"/>
          </p:nvPr>
        </p:nvSpPr>
        <p:spPr>
          <a:xfrm>
            <a:off x="7507482" y="3725103"/>
            <a:ext cx="3795517" cy="153888"/>
          </a:xfrm>
        </p:spPr>
        <p:txBody>
          <a:bodyPr/>
          <a:lstStyle/>
          <a:p>
            <a:r>
              <a:rPr lang="en-US" dirty="0"/>
              <a:t>Automated campaign alerts</a:t>
            </a:r>
          </a:p>
        </p:txBody>
      </p:sp>
      <p:sp>
        <p:nvSpPr>
          <p:cNvPr id="37" name="Text Placeholder 36">
            <a:extLst>
              <a:ext uri="{FF2B5EF4-FFF2-40B4-BE49-F238E27FC236}">
                <a16:creationId xmlns:a16="http://schemas.microsoft.com/office/drawing/2014/main" id="{AF053077-2EB5-69CB-8C98-5263280499D9}"/>
              </a:ext>
            </a:extLst>
          </p:cNvPr>
          <p:cNvSpPr>
            <a:spLocks noGrp="1"/>
          </p:cNvSpPr>
          <p:nvPr>
            <p:ph type="body" sz="quarter" idx="62"/>
          </p:nvPr>
        </p:nvSpPr>
        <p:spPr>
          <a:xfrm>
            <a:off x="7507482" y="4050957"/>
            <a:ext cx="3243067" cy="626701"/>
          </a:xfrm>
        </p:spPr>
        <p:txBody>
          <a:bodyPr/>
          <a:lstStyle/>
          <a:p>
            <a:r>
              <a:rPr lang="en-US" dirty="0"/>
              <a:t>The campaign marketer uses a custom agent to review campaign data, and apply conditions around key metrics, like underperforming CTR. The agent will automatically create a Teams message to alert the marketing team, and post the alert to the appropriate channel.</a:t>
            </a:r>
            <a:endParaRPr lang="en-US" noProof="0" dirty="0"/>
          </a:p>
        </p:txBody>
      </p:sp>
      <p:sp>
        <p:nvSpPr>
          <p:cNvPr id="35" name="Text Placeholder 34">
            <a:extLst>
              <a:ext uri="{FF2B5EF4-FFF2-40B4-BE49-F238E27FC236}">
                <a16:creationId xmlns:a16="http://schemas.microsoft.com/office/drawing/2014/main" id="{49731F15-29B2-0F97-B15D-D5C693A12145}"/>
              </a:ext>
            </a:extLst>
          </p:cNvPr>
          <p:cNvSpPr>
            <a:spLocks noGrp="1"/>
          </p:cNvSpPr>
          <p:nvPr>
            <p:ph type="body" sz="quarter" idx="68"/>
          </p:nvPr>
        </p:nvSpPr>
        <p:spPr>
          <a:xfrm>
            <a:off x="4036409" y="5338502"/>
            <a:ext cx="3161734" cy="712876"/>
          </a:xfrm>
        </p:spPr>
        <p:txBody>
          <a:bodyPr/>
          <a:lstStyle/>
          <a:p>
            <a:r>
              <a:rPr lang="en-US"/>
              <a:t>Benefit: </a:t>
            </a:r>
            <a:r>
              <a:rPr lang="en-US">
                <a:latin typeface="+mj-lt"/>
              </a:rPr>
              <a:t>Update personalization models </a:t>
            </a:r>
            <a:r>
              <a:rPr lang="en-US"/>
              <a:t>and receive recommendations for new content angles (e.g., more exclusive interviews or interactive story formats). </a:t>
            </a:r>
          </a:p>
        </p:txBody>
      </p:sp>
      <p:sp>
        <p:nvSpPr>
          <p:cNvPr id="19" name="Title 18">
            <a:extLst>
              <a:ext uri="{FF2B5EF4-FFF2-40B4-BE49-F238E27FC236}">
                <a16:creationId xmlns:a16="http://schemas.microsoft.com/office/drawing/2014/main" id="{0A1DDBD6-80DA-3887-5CB3-33FF3282BCCA}"/>
              </a:ext>
            </a:extLst>
          </p:cNvPr>
          <p:cNvSpPr>
            <a:spLocks noGrp="1"/>
          </p:cNvSpPr>
          <p:nvPr>
            <p:ph type="title"/>
          </p:nvPr>
        </p:nvSpPr>
        <p:spPr>
          <a:xfrm>
            <a:off x="2521874" y="432994"/>
            <a:ext cx="4090403" cy="276999"/>
          </a:xfrm>
        </p:spPr>
        <p:txBody>
          <a:bodyPr>
            <a:spAutoFit/>
          </a:bodyPr>
          <a:lstStyle/>
          <a:p>
            <a:r>
              <a:rPr lang="en-US" dirty="0"/>
              <a:t>Deliver personalized content at scale</a:t>
            </a:r>
            <a:endParaRPr lang="en-US" noProof="0" dirty="0"/>
          </a:p>
        </p:txBody>
      </p:sp>
      <p:sp>
        <p:nvSpPr>
          <p:cNvPr id="147" name="Text Placeholder 98">
            <a:extLst>
              <a:ext uri="{FF2B5EF4-FFF2-40B4-BE49-F238E27FC236}">
                <a16:creationId xmlns:a16="http://schemas.microsoft.com/office/drawing/2014/main" id="{BBE5EA8C-1261-E356-2E82-B80B158F1A33}"/>
              </a:ext>
            </a:extLst>
          </p:cNvPr>
          <p:cNvSpPr txBox="1">
            <a:spLocks/>
          </p:cNvSpPr>
          <p:nvPr/>
        </p:nvSpPr>
        <p:spPr>
          <a:xfrm>
            <a:off x="320722" y="4709474"/>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Value benefit</a:t>
            </a:r>
          </a:p>
        </p:txBody>
      </p:sp>
      <p:sp>
        <p:nvSpPr>
          <p:cNvPr id="148" name="Text Placeholder 99">
            <a:extLst>
              <a:ext uri="{FF2B5EF4-FFF2-40B4-BE49-F238E27FC236}">
                <a16:creationId xmlns:a16="http://schemas.microsoft.com/office/drawing/2014/main" id="{CAB594E0-60DA-5FEE-8A31-5CB1E32D89E7}"/>
              </a:ext>
            </a:extLst>
          </p:cNvPr>
          <p:cNvSpPr txBox="1">
            <a:spLocks/>
          </p:cNvSpPr>
          <p:nvPr/>
        </p:nvSpPr>
        <p:spPr>
          <a:xfrm>
            <a:off x="320722" y="3467652"/>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KPIs impacted</a:t>
            </a:r>
          </a:p>
        </p:txBody>
      </p:sp>
      <p:sp>
        <p:nvSpPr>
          <p:cNvPr id="149" name="Rectangle: Rounded Corners 6">
            <a:extLst>
              <a:ext uri="{FF2B5EF4-FFF2-40B4-BE49-F238E27FC236}">
                <a16:creationId xmlns:a16="http://schemas.microsoft.com/office/drawing/2014/main" id="{24D5EA79-16B6-A1C5-61EC-095BA1EF15E5}"/>
              </a:ext>
              <a:ext uri="{C183D7F6-B498-43B3-948B-1728B52AA6E4}">
                <adec:decorative xmlns:adec="http://schemas.microsoft.com/office/drawing/2017/decorative" val="1"/>
              </a:ext>
            </a:extLst>
          </p:cNvPr>
          <p:cNvSpPr/>
          <p:nvPr/>
        </p:nvSpPr>
        <p:spPr bwMode="auto">
          <a:xfrm>
            <a:off x="320720" y="3778548"/>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Audience engagement rate</a:t>
            </a:r>
          </a:p>
        </p:txBody>
      </p:sp>
      <p:pic>
        <p:nvPicPr>
          <p:cNvPr id="150" name="Graphic 149">
            <a:extLst>
              <a:ext uri="{FF2B5EF4-FFF2-40B4-BE49-F238E27FC236}">
                <a16:creationId xmlns:a16="http://schemas.microsoft.com/office/drawing/2014/main" id="{BD7F5F7F-6377-19ED-4C2B-48E2E69A5B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7" y="3813982"/>
            <a:ext cx="144000" cy="141732"/>
          </a:xfrm>
          <a:prstGeom prst="rect">
            <a:avLst/>
          </a:prstGeom>
        </p:spPr>
      </p:pic>
      <p:sp>
        <p:nvSpPr>
          <p:cNvPr id="153" name="Rectangle: Rounded Corners 6">
            <a:extLst>
              <a:ext uri="{FF2B5EF4-FFF2-40B4-BE49-F238E27FC236}">
                <a16:creationId xmlns:a16="http://schemas.microsoft.com/office/drawing/2014/main" id="{33A76859-D765-C664-7C5A-5F9DBD1193FC}"/>
              </a:ext>
              <a:ext uri="{C183D7F6-B498-43B3-948B-1728B52AA6E4}">
                <adec:decorative xmlns:adec="http://schemas.microsoft.com/office/drawing/2017/decorative" val="1"/>
              </a:ext>
            </a:extLst>
          </p:cNvPr>
          <p:cNvSpPr>
            <a:spLocks/>
          </p:cNvSpPr>
          <p:nvPr/>
        </p:nvSpPr>
        <p:spPr bwMode="auto">
          <a:xfrm>
            <a:off x="320720" y="5020370"/>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Personalization at scale</a:t>
            </a:r>
          </a:p>
        </p:txBody>
      </p:sp>
      <p:pic>
        <p:nvPicPr>
          <p:cNvPr id="154" name="Graphic 153">
            <a:extLst>
              <a:ext uri="{FF2B5EF4-FFF2-40B4-BE49-F238E27FC236}">
                <a16:creationId xmlns:a16="http://schemas.microsoft.com/office/drawing/2014/main" id="{0BDE8843-FF4D-4236-03D1-974013E32C7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5056370"/>
            <a:ext cx="144000" cy="144000"/>
          </a:xfrm>
          <a:prstGeom prst="rect">
            <a:avLst/>
          </a:prstGeom>
        </p:spPr>
      </p:pic>
      <p:sp>
        <p:nvSpPr>
          <p:cNvPr id="155" name="Rectangle: Rounded Corners 6">
            <a:extLst>
              <a:ext uri="{FF2B5EF4-FFF2-40B4-BE49-F238E27FC236}">
                <a16:creationId xmlns:a16="http://schemas.microsoft.com/office/drawing/2014/main" id="{1B3A9AA0-F213-7FAC-C552-5D177941E0B9}"/>
              </a:ext>
              <a:ext uri="{C183D7F6-B498-43B3-948B-1728B52AA6E4}">
                <adec:decorative xmlns:adec="http://schemas.microsoft.com/office/drawing/2017/decorative" val="1"/>
              </a:ext>
            </a:extLst>
          </p:cNvPr>
          <p:cNvSpPr>
            <a:spLocks/>
          </p:cNvSpPr>
          <p:nvPr/>
        </p:nvSpPr>
        <p:spPr bwMode="auto">
          <a:xfrm>
            <a:off x="320720" y="5306438"/>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Campaign optimization</a:t>
            </a:r>
          </a:p>
        </p:txBody>
      </p:sp>
      <p:pic>
        <p:nvPicPr>
          <p:cNvPr id="156" name="Graphic 155">
            <a:extLst>
              <a:ext uri="{FF2B5EF4-FFF2-40B4-BE49-F238E27FC236}">
                <a16:creationId xmlns:a16="http://schemas.microsoft.com/office/drawing/2014/main" id="{113704EB-A597-3C2D-3EA3-BB1F42B9A6E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5342438"/>
            <a:ext cx="144000" cy="144000"/>
          </a:xfrm>
          <a:prstGeom prst="rect">
            <a:avLst/>
          </a:prstGeom>
        </p:spPr>
      </p:pic>
      <p:sp>
        <p:nvSpPr>
          <p:cNvPr id="11" name="Text Placeholder 80">
            <a:extLst>
              <a:ext uri="{FF2B5EF4-FFF2-40B4-BE49-F238E27FC236}">
                <a16:creationId xmlns:a16="http://schemas.microsoft.com/office/drawing/2014/main" id="{DFD152B7-0290-CDFE-B4A9-79BABC6ADEF7}"/>
              </a:ext>
            </a:extLst>
          </p:cNvPr>
          <p:cNvSpPr>
            <a:spLocks noGrp="1"/>
          </p:cNvSpPr>
          <p:nvPr>
            <p:ph type="body" sz="quarter" idx="33"/>
          </p:nvPr>
        </p:nvSpPr>
        <p:spPr>
          <a:xfrm>
            <a:off x="304797" y="445215"/>
            <a:ext cx="2025653" cy="246221"/>
          </a:xfrm>
        </p:spPr>
        <p:txBody>
          <a:bodyPr vert="horz" wrap="square" lIns="0" tIns="0" rIns="0" bIns="0" rtlCol="0" anchor="ctr">
            <a:spAutoFit/>
          </a:bodyPr>
          <a:lstStyle/>
          <a:p>
            <a:r>
              <a:rPr lang="en-US" sz="1600"/>
              <a:t>Media &amp; Entertainment</a:t>
            </a:r>
          </a:p>
        </p:txBody>
      </p:sp>
      <p:sp>
        <p:nvSpPr>
          <p:cNvPr id="49" name="TextBox 48">
            <a:extLst>
              <a:ext uri="{FF2B5EF4-FFF2-40B4-BE49-F238E27FC236}">
                <a16:creationId xmlns:a16="http://schemas.microsoft.com/office/drawing/2014/main" id="{985C6819-CA30-A8C8-49A0-06648C6BCD3C}"/>
              </a:ext>
              <a:ext uri="{C183D7F6-B498-43B3-948B-1728B52AA6E4}">
                <adec:decorative xmlns:adec="http://schemas.microsoft.com/office/drawing/2017/decorative" val="0"/>
              </a:ext>
            </a:extLst>
          </p:cNvPr>
          <p:cNvSpPr txBox="1">
            <a:spLocks/>
          </p:cNvSpPr>
          <p:nvPr/>
        </p:nvSpPr>
        <p:spPr>
          <a:xfrm>
            <a:off x="7881980" y="4826243"/>
            <a:ext cx="1804173" cy="40011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to Power BI</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to Teams</a:t>
            </a:r>
          </a:p>
        </p:txBody>
      </p:sp>
      <p:grpSp>
        <p:nvGrpSpPr>
          <p:cNvPr id="59" name="Group 58">
            <a:extLst>
              <a:ext uri="{FF2B5EF4-FFF2-40B4-BE49-F238E27FC236}">
                <a16:creationId xmlns:a16="http://schemas.microsoft.com/office/drawing/2014/main" id="{FEB60CB4-6689-0178-44DB-4CC5E33F7133}"/>
              </a:ext>
            </a:extLst>
          </p:cNvPr>
          <p:cNvGrpSpPr/>
          <p:nvPr/>
        </p:nvGrpSpPr>
        <p:grpSpPr>
          <a:xfrm>
            <a:off x="3972759" y="4846298"/>
            <a:ext cx="2354945" cy="360000"/>
            <a:chOff x="584200" y="5266713"/>
            <a:chExt cx="2354945" cy="360000"/>
          </a:xfrm>
        </p:grpSpPr>
        <p:sp>
          <p:nvSpPr>
            <p:cNvPr id="62" name="Oval 61">
              <a:extLst>
                <a:ext uri="{FF2B5EF4-FFF2-40B4-BE49-F238E27FC236}">
                  <a16:creationId xmlns:a16="http://schemas.microsoft.com/office/drawing/2014/main" id="{D1607718-E0E0-AE54-9DF5-816F75E0B113}"/>
                </a:ext>
              </a:extLst>
            </p:cNvPr>
            <p:cNvSpPr>
              <a:spLocks noChangeAspect="1"/>
            </p:cNvSpPr>
            <p:nvPr/>
          </p:nvSpPr>
          <p:spPr bwMode="auto">
            <a:xfrm>
              <a:off x="584200" y="5266713"/>
              <a:ext cx="360000" cy="3600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61" name="TextBox 60">
              <a:extLst>
                <a:ext uri="{FF2B5EF4-FFF2-40B4-BE49-F238E27FC236}">
                  <a16:creationId xmlns:a16="http://schemas.microsoft.com/office/drawing/2014/main" id="{EB71440B-6104-5552-D803-31631A7D6653}"/>
                </a:ext>
                <a:ext uri="{C183D7F6-B498-43B3-948B-1728B52AA6E4}">
                  <adec:decorative xmlns:adec="http://schemas.microsoft.com/office/drawing/2017/decorative" val="0"/>
                </a:ext>
              </a:extLst>
            </p:cNvPr>
            <p:cNvSpPr txBox="1"/>
            <p:nvPr/>
          </p:nvSpPr>
          <p:spPr>
            <a:xfrm>
              <a:off x="1046961"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Power BI</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grpSp>
      <p:pic>
        <p:nvPicPr>
          <p:cNvPr id="17" name="Picture 2" descr="Retail and E-Commerce - Foresight Edge">
            <a:extLst>
              <a:ext uri="{FF2B5EF4-FFF2-40B4-BE49-F238E27FC236}">
                <a16:creationId xmlns:a16="http://schemas.microsoft.com/office/drawing/2014/main" id="{98FE1A19-377F-B5F1-7574-9F5F8B392EAF}"/>
              </a:ext>
            </a:extLst>
          </p:cNvPr>
          <p:cNvPicPr>
            <a:picLocks noChangeArrowheads="1"/>
          </p:cNvPicPr>
          <p:nvPr/>
        </p:nvPicPr>
        <p:blipFill rotWithShape="1">
          <a:blip r:embed="rId7">
            <a:extLst>
              <a:ext uri="{28A0092B-C50C-407E-A947-70E740481C1C}">
                <a14:useLocalDpi xmlns:a14="http://schemas.microsoft.com/office/drawing/2010/main" val="0"/>
              </a:ext>
            </a:extLst>
          </a:blip>
          <a:srcRect l="29999" t="2540" r="28691" b="2222"/>
          <a:stretch/>
        </p:blipFill>
        <p:spPr bwMode="auto">
          <a:xfrm>
            <a:off x="4054257" y="4889486"/>
            <a:ext cx="210994" cy="2736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6">
            <a:extLst>
              <a:ext uri="{FF2B5EF4-FFF2-40B4-BE49-F238E27FC236}">
                <a16:creationId xmlns:a16="http://schemas.microsoft.com/office/drawing/2014/main" id="{134ADFC2-BD41-7BF0-5691-F7FE08FED455}"/>
              </a:ext>
              <a:ext uri="{C183D7F6-B498-43B3-948B-1728B52AA6E4}">
                <adec:decorative xmlns:adec="http://schemas.microsoft.com/office/drawing/2017/decorative" val="1"/>
              </a:ext>
            </a:extLst>
          </p:cNvPr>
          <p:cNvSpPr/>
          <p:nvPr/>
        </p:nvSpPr>
        <p:spPr bwMode="auto">
          <a:xfrm>
            <a:off x="320720" y="406416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Conversion rate</a:t>
            </a:r>
          </a:p>
        </p:txBody>
      </p:sp>
      <p:pic>
        <p:nvPicPr>
          <p:cNvPr id="21" name="Graphic 20">
            <a:extLst>
              <a:ext uri="{FF2B5EF4-FFF2-40B4-BE49-F238E27FC236}">
                <a16:creationId xmlns:a16="http://schemas.microsoft.com/office/drawing/2014/main" id="{EC732BC3-6052-D39C-642A-10D54C221C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7" y="4099595"/>
            <a:ext cx="144000" cy="141732"/>
          </a:xfrm>
          <a:prstGeom prst="rect">
            <a:avLst/>
          </a:prstGeom>
        </p:spPr>
      </p:pic>
      <p:sp>
        <p:nvSpPr>
          <p:cNvPr id="4" name="TextBox 3">
            <a:extLst>
              <a:ext uri="{FF2B5EF4-FFF2-40B4-BE49-F238E27FC236}">
                <a16:creationId xmlns:a16="http://schemas.microsoft.com/office/drawing/2014/main" id="{A85D619D-E284-4FD0-9AAE-52E66DBC0314}"/>
              </a:ext>
              <a:ext uri="{C183D7F6-B498-43B3-948B-1728B52AA6E4}">
                <adec:decorative xmlns:adec="http://schemas.microsoft.com/office/drawing/2017/decorative" val="0"/>
              </a:ext>
            </a:extLst>
          </p:cNvPr>
          <p:cNvSpPr txBox="1"/>
          <p:nvPr/>
        </p:nvSpPr>
        <p:spPr>
          <a:xfrm>
            <a:off x="3539677" y="2252217"/>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4A5370E6-C5C8-D5C6-35E8-3B08FA8EC650}"/>
              </a:ext>
              <a:ext uri="{C183D7F6-B498-43B3-948B-1728B52AA6E4}">
                <adec:decorative xmlns:adec="http://schemas.microsoft.com/office/drawing/2017/decorative" val="0"/>
              </a:ext>
            </a:extLst>
          </p:cNvPr>
          <p:cNvSpPr txBox="1"/>
          <p:nvPr/>
        </p:nvSpPr>
        <p:spPr>
          <a:xfrm>
            <a:off x="9328183" y="2166317"/>
            <a:ext cx="1830524" cy="325688"/>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Office Agent with PowerPoint</a:t>
            </a:r>
          </a:p>
        </p:txBody>
      </p:sp>
      <p:sp>
        <p:nvSpPr>
          <p:cNvPr id="7" name="TextBox 6">
            <a:extLst>
              <a:ext uri="{FF2B5EF4-FFF2-40B4-BE49-F238E27FC236}">
                <a16:creationId xmlns:a16="http://schemas.microsoft.com/office/drawing/2014/main" id="{3E3BE885-1D5F-4F16-FF7D-0E9C059A424E}"/>
              </a:ext>
              <a:ext uri="{C183D7F6-B498-43B3-948B-1728B52AA6E4}">
                <adec:decorative xmlns:adec="http://schemas.microsoft.com/office/drawing/2017/decorative" val="0"/>
              </a:ext>
            </a:extLst>
          </p:cNvPr>
          <p:cNvSpPr txBox="1"/>
          <p:nvPr/>
        </p:nvSpPr>
        <p:spPr>
          <a:xfrm>
            <a:off x="6423469" y="2252217"/>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3" name="Picture 2">
            <a:extLst>
              <a:ext uri="{FF2B5EF4-FFF2-40B4-BE49-F238E27FC236}">
                <a16:creationId xmlns:a16="http://schemas.microsoft.com/office/drawing/2014/main" id="{71FBE4FE-7B45-51FD-54FB-DEDD45E07160}"/>
              </a:ext>
            </a:extLst>
          </p:cNvPr>
          <p:cNvPicPr>
            <a:picLocks noChangeAspect="1"/>
          </p:cNvPicPr>
          <p:nvPr/>
        </p:nvPicPr>
        <p:blipFill>
          <a:blip r:embed="rId8"/>
          <a:stretch>
            <a:fillRect/>
          </a:stretch>
        </p:blipFill>
        <p:spPr>
          <a:xfrm>
            <a:off x="7507482" y="4906566"/>
            <a:ext cx="273674" cy="239465"/>
          </a:xfrm>
          <a:prstGeom prst="rect">
            <a:avLst/>
          </a:prstGeom>
        </p:spPr>
      </p:pic>
      <p:pic>
        <p:nvPicPr>
          <p:cNvPr id="13" name="Picture 12">
            <a:extLst>
              <a:ext uri="{FF2B5EF4-FFF2-40B4-BE49-F238E27FC236}">
                <a16:creationId xmlns:a16="http://schemas.microsoft.com/office/drawing/2014/main" id="{8FDA254A-C161-FE01-E992-D7810194B47A}"/>
              </a:ext>
            </a:extLst>
          </p:cNvPr>
          <p:cNvPicPr>
            <a:picLocks noChangeAspect="1"/>
          </p:cNvPicPr>
          <p:nvPr/>
        </p:nvPicPr>
        <p:blipFill>
          <a:blip r:embed="rId9"/>
          <a:stretch>
            <a:fillRect/>
          </a:stretch>
        </p:blipFill>
        <p:spPr>
          <a:xfrm>
            <a:off x="8950324" y="2196573"/>
            <a:ext cx="265176" cy="265176"/>
          </a:xfrm>
          <a:prstGeom prst="rect">
            <a:avLst/>
          </a:prstGeom>
        </p:spPr>
      </p:pic>
      <p:pic>
        <p:nvPicPr>
          <p:cNvPr id="6" name="Picture 5" descr="Sales scenario: Create an unsolicited proposal (Copilot Scenario Library) – Microsoft Adoption">
            <a:extLst>
              <a:ext uri="{FF2B5EF4-FFF2-40B4-BE49-F238E27FC236}">
                <a16:creationId xmlns:a16="http://schemas.microsoft.com/office/drawing/2014/main" id="{C8DBF58E-A9D2-1780-526D-A74618EE39C8}"/>
              </a:ext>
            </a:extLst>
          </p:cNvPr>
          <p:cNvPicPr>
            <a:picLocks noChangeAspect="1"/>
          </p:cNvPicPr>
          <p:nvPr/>
        </p:nvPicPr>
        <p:blipFill>
          <a:blip r:embed="rId10"/>
          <a:stretch>
            <a:fillRect/>
          </a:stretch>
        </p:blipFill>
        <p:spPr>
          <a:xfrm>
            <a:off x="3218160" y="2196573"/>
            <a:ext cx="265176" cy="265176"/>
          </a:xfrm>
          <a:prstGeom prst="rect">
            <a:avLst/>
          </a:prstGeom>
        </p:spPr>
      </p:pic>
      <p:pic>
        <p:nvPicPr>
          <p:cNvPr id="14" name="Picture 13">
            <a:extLst>
              <a:ext uri="{FF2B5EF4-FFF2-40B4-BE49-F238E27FC236}">
                <a16:creationId xmlns:a16="http://schemas.microsoft.com/office/drawing/2014/main" id="{B87C5518-C75B-048C-8F04-611823A963A6}"/>
              </a:ext>
            </a:extLst>
          </p:cNvPr>
          <p:cNvPicPr>
            <a:picLocks noChangeAspect="1"/>
          </p:cNvPicPr>
          <p:nvPr/>
        </p:nvPicPr>
        <p:blipFill>
          <a:blip r:embed="rId11">
            <a:clrChange>
              <a:clrFrom>
                <a:srgbClr val="FAFAFA"/>
              </a:clrFrom>
              <a:clrTo>
                <a:srgbClr val="FAFAFA">
                  <a:alpha val="0"/>
                </a:srgbClr>
              </a:clrTo>
            </a:clrChange>
          </a:blip>
          <a:stretch>
            <a:fillRect/>
          </a:stretch>
        </p:blipFill>
        <p:spPr>
          <a:xfrm>
            <a:off x="6020888" y="2191513"/>
            <a:ext cx="346240" cy="270236"/>
          </a:xfrm>
          <a:prstGeom prst="rect">
            <a:avLst/>
          </a:prstGeom>
        </p:spPr>
      </p:pic>
    </p:spTree>
    <p:extLst>
      <p:ext uri="{BB962C8B-B14F-4D97-AF65-F5344CB8AC3E}">
        <p14:creationId xmlns:p14="http://schemas.microsoft.com/office/powerpoint/2010/main" val="34712971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18B6B-0095-C5AA-7BE6-125C7A3AB10C}"/>
            </a:ext>
          </a:extLst>
        </p:cNvPr>
        <p:cNvGrpSpPr/>
        <p:nvPr/>
      </p:nvGrpSpPr>
      <p:grpSpPr>
        <a:xfrm>
          <a:off x="0" y="0"/>
          <a:ext cx="0" cy="0"/>
          <a:chOff x="0" y="0"/>
          <a:chExt cx="0" cy="0"/>
        </a:xfrm>
      </p:grpSpPr>
      <p:sp>
        <p:nvSpPr>
          <p:cNvPr id="26" name="Text Placeholder 25">
            <a:extLst>
              <a:ext uri="{FF2B5EF4-FFF2-40B4-BE49-F238E27FC236}">
                <a16:creationId xmlns:a16="http://schemas.microsoft.com/office/drawing/2014/main" id="{62370E31-6753-411B-E565-B16DD42F1318}"/>
              </a:ext>
            </a:extLst>
          </p:cNvPr>
          <p:cNvSpPr>
            <a:spLocks noGrp="1"/>
          </p:cNvSpPr>
          <p:nvPr>
            <p:ph type="body" sz="quarter" idx="32"/>
          </p:nvPr>
        </p:nvSpPr>
        <p:spPr>
          <a:xfrm>
            <a:off x="311388" y="1026303"/>
            <a:ext cx="2431246" cy="1131079"/>
          </a:xfrm>
        </p:spPr>
        <p:txBody>
          <a:bodyPr/>
          <a:lstStyle/>
          <a:p>
            <a:r>
              <a:rPr lang="en-US" dirty="0"/>
              <a:t>Leveraging Microsoft 365 Copilot government compliance teams have a unique and valuable tool for proactively detecting, investigating, and supporting regulatory compliance. </a:t>
            </a:r>
            <a:endParaRPr lang="en-US" noProof="0" dirty="0"/>
          </a:p>
        </p:txBody>
      </p:sp>
      <p:sp>
        <p:nvSpPr>
          <p:cNvPr id="125" name="Title 124">
            <a:extLst>
              <a:ext uri="{FF2B5EF4-FFF2-40B4-BE49-F238E27FC236}">
                <a16:creationId xmlns:a16="http://schemas.microsoft.com/office/drawing/2014/main" id="{99913F9A-EFBD-BCCB-EB62-9071C0862F6E}"/>
              </a:ext>
            </a:extLst>
          </p:cNvPr>
          <p:cNvSpPr>
            <a:spLocks noGrp="1"/>
          </p:cNvSpPr>
          <p:nvPr>
            <p:ph type="title"/>
          </p:nvPr>
        </p:nvSpPr>
        <p:spPr>
          <a:xfrm>
            <a:off x="2521874" y="429826"/>
            <a:ext cx="3994781" cy="276999"/>
          </a:xfrm>
        </p:spPr>
        <p:txBody>
          <a:bodyPr/>
          <a:lstStyle/>
          <a:p>
            <a:r>
              <a:rPr lang="en-US" dirty="0"/>
              <a:t>Pinpoint and assess potential fraud risks</a:t>
            </a:r>
          </a:p>
        </p:txBody>
      </p:sp>
      <p:sp>
        <p:nvSpPr>
          <p:cNvPr id="129" name="Text Placeholder 128">
            <a:extLst>
              <a:ext uri="{FF2B5EF4-FFF2-40B4-BE49-F238E27FC236}">
                <a16:creationId xmlns:a16="http://schemas.microsoft.com/office/drawing/2014/main" id="{591BF314-38FD-C092-AB95-1AD3688559AC}"/>
              </a:ext>
            </a:extLst>
          </p:cNvPr>
          <p:cNvSpPr>
            <a:spLocks noGrp="1"/>
          </p:cNvSpPr>
          <p:nvPr>
            <p:ph type="body" sz="quarter" idx="30"/>
          </p:nvPr>
        </p:nvSpPr>
        <p:spPr>
          <a:xfrm>
            <a:off x="10430351" y="521099"/>
            <a:ext cx="1456966" cy="175614"/>
          </a:xfrm>
        </p:spPr>
        <p:txBody>
          <a:bodyPr/>
          <a:lstStyle/>
          <a:p>
            <a:r>
              <a:rPr lang="en-US" noProof="0"/>
              <a:t>Build</a:t>
            </a:r>
          </a:p>
        </p:txBody>
      </p:sp>
      <p:sp>
        <p:nvSpPr>
          <p:cNvPr id="127" name="Text Placeholder 126">
            <a:extLst>
              <a:ext uri="{FF2B5EF4-FFF2-40B4-BE49-F238E27FC236}">
                <a16:creationId xmlns:a16="http://schemas.microsoft.com/office/drawing/2014/main" id="{E0AE529A-40B9-6E36-D4F5-56F88B20116C}"/>
              </a:ext>
            </a:extLst>
          </p:cNvPr>
          <p:cNvSpPr>
            <a:spLocks noGrp="1"/>
          </p:cNvSpPr>
          <p:nvPr>
            <p:ph type="body" sz="quarter" idx="17"/>
          </p:nvPr>
        </p:nvSpPr>
        <p:spPr>
          <a:xfrm>
            <a:off x="7149557" y="521100"/>
            <a:ext cx="2969488" cy="169277"/>
          </a:xfrm>
        </p:spPr>
        <p:txBody>
          <a:bodyPr/>
          <a:lstStyle/>
          <a:p>
            <a:r>
              <a:rPr lang="en-US"/>
              <a:t>Microsoft 365 Copilot and Azure AI Foundry</a:t>
            </a:r>
          </a:p>
        </p:txBody>
      </p:sp>
      <p:sp>
        <p:nvSpPr>
          <p:cNvPr id="131" name="Text Placeholder 130">
            <a:extLst>
              <a:ext uri="{FF2B5EF4-FFF2-40B4-BE49-F238E27FC236}">
                <a16:creationId xmlns:a16="http://schemas.microsoft.com/office/drawing/2014/main" id="{4F653700-A859-04D9-E81A-36790D209E7D}"/>
              </a:ext>
            </a:extLst>
          </p:cNvPr>
          <p:cNvSpPr>
            <a:spLocks noGrp="1"/>
          </p:cNvSpPr>
          <p:nvPr>
            <p:ph type="body" sz="quarter" idx="33"/>
          </p:nvPr>
        </p:nvSpPr>
        <p:spPr>
          <a:xfrm>
            <a:off x="304797" y="460603"/>
            <a:ext cx="2001393" cy="215444"/>
          </a:xfrm>
        </p:spPr>
        <p:txBody>
          <a:bodyPr/>
          <a:lstStyle/>
          <a:p>
            <a:r>
              <a:rPr lang="en-US"/>
              <a:t>Government</a:t>
            </a:r>
          </a:p>
        </p:txBody>
      </p:sp>
      <p:sp>
        <p:nvSpPr>
          <p:cNvPr id="144" name="Text Placeholder 143">
            <a:extLst>
              <a:ext uri="{FF2B5EF4-FFF2-40B4-BE49-F238E27FC236}">
                <a16:creationId xmlns:a16="http://schemas.microsoft.com/office/drawing/2014/main" id="{7FA4E917-3BA2-1968-B20A-3ED57E07D9C2}"/>
              </a:ext>
            </a:extLst>
          </p:cNvPr>
          <p:cNvSpPr>
            <a:spLocks noGrp="1"/>
          </p:cNvSpPr>
          <p:nvPr>
            <p:ph type="body" sz="quarter" idx="69"/>
          </p:nvPr>
        </p:nvSpPr>
        <p:spPr>
          <a:xfrm>
            <a:off x="3182890" y="2725494"/>
            <a:ext cx="2572262" cy="712876"/>
          </a:xfrm>
        </p:spPr>
        <p:txBody>
          <a:bodyPr/>
          <a:lstStyle/>
          <a:p>
            <a:r>
              <a:rPr lang="en-US" dirty="0"/>
              <a:t>Benefit: Review transactions with little delay and avoid analyst burnout.</a:t>
            </a:r>
          </a:p>
        </p:txBody>
      </p:sp>
      <p:sp>
        <p:nvSpPr>
          <p:cNvPr id="126" name="Text Placeholder 125">
            <a:extLst>
              <a:ext uri="{FF2B5EF4-FFF2-40B4-BE49-F238E27FC236}">
                <a16:creationId xmlns:a16="http://schemas.microsoft.com/office/drawing/2014/main" id="{A32C0AFF-AC7B-93BC-D4C6-D366FBC4CA66}"/>
              </a:ext>
            </a:extLst>
          </p:cNvPr>
          <p:cNvSpPr>
            <a:spLocks noGrp="1"/>
          </p:cNvSpPr>
          <p:nvPr>
            <p:ph type="body" sz="quarter" idx="11"/>
          </p:nvPr>
        </p:nvSpPr>
        <p:spPr>
          <a:xfrm>
            <a:off x="3182890" y="1112478"/>
            <a:ext cx="2572262" cy="153888"/>
          </a:xfrm>
        </p:spPr>
        <p:txBody>
          <a:bodyPr/>
          <a:lstStyle/>
          <a:p>
            <a:r>
              <a:rPr lang="en-US" noProof="0"/>
              <a:t>Aggregate and connect relevant data</a:t>
            </a:r>
          </a:p>
        </p:txBody>
      </p:sp>
      <p:sp>
        <p:nvSpPr>
          <p:cNvPr id="128" name="Text Placeholder 127">
            <a:extLst>
              <a:ext uri="{FF2B5EF4-FFF2-40B4-BE49-F238E27FC236}">
                <a16:creationId xmlns:a16="http://schemas.microsoft.com/office/drawing/2014/main" id="{611D3FA2-29E9-36EE-A6C9-D772A9D8FCF7}"/>
              </a:ext>
            </a:extLst>
          </p:cNvPr>
          <p:cNvSpPr>
            <a:spLocks noGrp="1"/>
          </p:cNvSpPr>
          <p:nvPr>
            <p:ph type="body" sz="quarter" idx="18"/>
          </p:nvPr>
        </p:nvSpPr>
        <p:spPr>
          <a:xfrm>
            <a:off x="3182890" y="1438715"/>
            <a:ext cx="2572262" cy="626701"/>
          </a:xfrm>
        </p:spPr>
        <p:txBody>
          <a:bodyPr/>
          <a:lstStyle/>
          <a:p>
            <a:r>
              <a:rPr lang="en-US" noProof="0" dirty="0"/>
              <a:t>An AI Agent has been trained to detect fraud on transactions flowing through the point-of-sale system. </a:t>
            </a:r>
          </a:p>
        </p:txBody>
      </p:sp>
      <p:sp>
        <p:nvSpPr>
          <p:cNvPr id="133" name="Text Placeholder 132">
            <a:extLst>
              <a:ext uri="{FF2B5EF4-FFF2-40B4-BE49-F238E27FC236}">
                <a16:creationId xmlns:a16="http://schemas.microsoft.com/office/drawing/2014/main" id="{00BF95C8-0988-3A8C-3F0B-0D242FE0880E}"/>
              </a:ext>
            </a:extLst>
          </p:cNvPr>
          <p:cNvSpPr>
            <a:spLocks noGrp="1"/>
          </p:cNvSpPr>
          <p:nvPr>
            <p:ph type="body" sz="quarter" idx="42"/>
          </p:nvPr>
        </p:nvSpPr>
        <p:spPr>
          <a:xfrm>
            <a:off x="6066682" y="1112478"/>
            <a:ext cx="2572262" cy="153888"/>
          </a:xfrm>
        </p:spPr>
        <p:txBody>
          <a:bodyPr/>
          <a:lstStyle/>
          <a:p>
            <a:r>
              <a:rPr lang="en-US" noProof="0"/>
              <a:t>Analyze data for anomalies</a:t>
            </a:r>
          </a:p>
        </p:txBody>
      </p:sp>
      <p:sp>
        <p:nvSpPr>
          <p:cNvPr id="134" name="Text Placeholder 133">
            <a:extLst>
              <a:ext uri="{FF2B5EF4-FFF2-40B4-BE49-F238E27FC236}">
                <a16:creationId xmlns:a16="http://schemas.microsoft.com/office/drawing/2014/main" id="{606B41AE-FAE2-2EC8-63D5-92A04F4C800E}"/>
              </a:ext>
            </a:extLst>
          </p:cNvPr>
          <p:cNvSpPr>
            <a:spLocks noGrp="1"/>
          </p:cNvSpPr>
          <p:nvPr>
            <p:ph type="body" sz="quarter" idx="43"/>
          </p:nvPr>
        </p:nvSpPr>
        <p:spPr>
          <a:xfrm>
            <a:off x="6066682" y="1438715"/>
            <a:ext cx="2572262" cy="626701"/>
          </a:xfrm>
        </p:spPr>
        <p:txBody>
          <a:bodyPr/>
          <a:lstStyle/>
          <a:p>
            <a:r>
              <a:rPr lang="en-US" noProof="0" dirty="0"/>
              <a:t>An investigator exports the flagged transactions to Excel and uses Analyst agent to detect patterns in the fraud, looking for locations or departments that require investigation.</a:t>
            </a:r>
          </a:p>
        </p:txBody>
      </p:sp>
      <p:sp>
        <p:nvSpPr>
          <p:cNvPr id="138" name="Text Placeholder 137">
            <a:extLst>
              <a:ext uri="{FF2B5EF4-FFF2-40B4-BE49-F238E27FC236}">
                <a16:creationId xmlns:a16="http://schemas.microsoft.com/office/drawing/2014/main" id="{283BC561-7A53-9CEA-24AC-FA2670FC8038}"/>
              </a:ext>
            </a:extLst>
          </p:cNvPr>
          <p:cNvSpPr>
            <a:spLocks noGrp="1"/>
          </p:cNvSpPr>
          <p:nvPr>
            <p:ph type="body" sz="quarter" idx="68"/>
          </p:nvPr>
        </p:nvSpPr>
        <p:spPr>
          <a:xfrm>
            <a:off x="8950475" y="2725494"/>
            <a:ext cx="2572262" cy="712876"/>
          </a:xfrm>
        </p:spPr>
        <p:txBody>
          <a:bodyPr/>
          <a:lstStyle/>
          <a:p>
            <a:r>
              <a:rPr lang="en-US" dirty="0"/>
              <a:t>Sample prompt: </a:t>
            </a:r>
            <a:r>
              <a:rPr lang="en-US" i="1" dirty="0"/>
              <a:t>Draft a summary of flagged transactions including payment details, vendor info, and links to supporting emails or files. </a:t>
            </a:r>
          </a:p>
          <a:p>
            <a:r>
              <a:rPr lang="en-US" u="sng" dirty="0">
                <a:hlinkClick r:id="rId3"/>
              </a:rPr>
              <a:t>Get started with Researcher</a:t>
            </a:r>
            <a:endParaRPr lang="en-US" dirty="0"/>
          </a:p>
          <a:p>
            <a:endParaRPr lang="en-US" i="1" noProof="0" dirty="0"/>
          </a:p>
        </p:txBody>
      </p:sp>
      <p:sp>
        <p:nvSpPr>
          <p:cNvPr id="136" name="Text Placeholder 135">
            <a:extLst>
              <a:ext uri="{FF2B5EF4-FFF2-40B4-BE49-F238E27FC236}">
                <a16:creationId xmlns:a16="http://schemas.microsoft.com/office/drawing/2014/main" id="{85DF8D0C-511A-BEBA-1B76-E5D19ECA95CF}"/>
              </a:ext>
            </a:extLst>
          </p:cNvPr>
          <p:cNvSpPr>
            <a:spLocks noGrp="1"/>
          </p:cNvSpPr>
          <p:nvPr>
            <p:ph type="body" sz="quarter" idx="45"/>
          </p:nvPr>
        </p:nvSpPr>
        <p:spPr>
          <a:xfrm>
            <a:off x="8950474" y="1112478"/>
            <a:ext cx="2803375" cy="153888"/>
          </a:xfrm>
        </p:spPr>
        <p:txBody>
          <a:bodyPr/>
          <a:lstStyle/>
          <a:p>
            <a:r>
              <a:rPr lang="en-US" noProof="0"/>
              <a:t>Review flagged transactions, case summaries</a:t>
            </a:r>
          </a:p>
        </p:txBody>
      </p:sp>
      <p:sp>
        <p:nvSpPr>
          <p:cNvPr id="137" name="Text Placeholder 136">
            <a:extLst>
              <a:ext uri="{FF2B5EF4-FFF2-40B4-BE49-F238E27FC236}">
                <a16:creationId xmlns:a16="http://schemas.microsoft.com/office/drawing/2014/main" id="{FC860797-8F64-3C4F-6DD3-7834D748CC99}"/>
              </a:ext>
            </a:extLst>
          </p:cNvPr>
          <p:cNvSpPr>
            <a:spLocks noGrp="1"/>
          </p:cNvSpPr>
          <p:nvPr>
            <p:ph type="body" sz="quarter" idx="46"/>
          </p:nvPr>
        </p:nvSpPr>
        <p:spPr>
          <a:xfrm>
            <a:off x="8950474" y="1438715"/>
            <a:ext cx="2700506" cy="626701"/>
          </a:xfrm>
        </p:spPr>
        <p:txBody>
          <a:bodyPr/>
          <a:lstStyle/>
          <a:p>
            <a:r>
              <a:rPr lang="en-US" dirty="0"/>
              <a:t>The analyst uses Researcher to understand case summary, including transaction details, related communications, and supporting documentation. </a:t>
            </a:r>
            <a:endParaRPr lang="en-US" noProof="0" dirty="0"/>
          </a:p>
        </p:txBody>
      </p:sp>
      <p:sp>
        <p:nvSpPr>
          <p:cNvPr id="147" name="Text Placeholder 146">
            <a:extLst>
              <a:ext uri="{FF2B5EF4-FFF2-40B4-BE49-F238E27FC236}">
                <a16:creationId xmlns:a16="http://schemas.microsoft.com/office/drawing/2014/main" id="{3A9A3738-D6D4-CD29-2CEF-39C564CC6E9C}"/>
              </a:ext>
            </a:extLst>
          </p:cNvPr>
          <p:cNvSpPr>
            <a:spLocks noGrp="1"/>
          </p:cNvSpPr>
          <p:nvPr>
            <p:ph type="body" sz="quarter" idx="70"/>
          </p:nvPr>
        </p:nvSpPr>
        <p:spPr>
          <a:xfrm>
            <a:off x="6066682" y="2725494"/>
            <a:ext cx="2572262" cy="712876"/>
          </a:xfrm>
        </p:spPr>
        <p:txBody>
          <a:bodyPr/>
          <a:lstStyle/>
          <a:p>
            <a:r>
              <a:rPr lang="en-US" dirty="0"/>
              <a:t>Sample prompt</a:t>
            </a:r>
            <a:r>
              <a:rPr lang="en-US" noProof="0" dirty="0"/>
              <a:t>: </a:t>
            </a:r>
            <a:r>
              <a:rPr lang="en-US" i="1" noProof="0" dirty="0"/>
              <a:t>Identify any patterns in the flagged transactions.</a:t>
            </a:r>
          </a:p>
          <a:p>
            <a:r>
              <a:rPr lang="en-US" u="sng" dirty="0">
                <a:hlinkClick r:id="rId4"/>
              </a:rPr>
              <a:t>Get started with Analyst</a:t>
            </a:r>
            <a:endParaRPr lang="en-US" dirty="0"/>
          </a:p>
          <a:p>
            <a:endParaRPr lang="en-US" i="1" noProof="0" dirty="0"/>
          </a:p>
        </p:txBody>
      </p:sp>
      <p:sp>
        <p:nvSpPr>
          <p:cNvPr id="139" name="Text Placeholder 138">
            <a:extLst>
              <a:ext uri="{FF2B5EF4-FFF2-40B4-BE49-F238E27FC236}">
                <a16:creationId xmlns:a16="http://schemas.microsoft.com/office/drawing/2014/main" id="{F0F5FA4D-69AA-E7E7-643C-6456BC94F08A}"/>
              </a:ext>
            </a:extLst>
          </p:cNvPr>
          <p:cNvSpPr>
            <a:spLocks noGrp="1"/>
          </p:cNvSpPr>
          <p:nvPr>
            <p:ph type="body" sz="quarter" idx="48"/>
          </p:nvPr>
        </p:nvSpPr>
        <p:spPr>
          <a:xfrm>
            <a:off x="3182890" y="5334522"/>
            <a:ext cx="2572262" cy="712876"/>
          </a:xfrm>
        </p:spPr>
        <p:txBody>
          <a:bodyPr/>
          <a:lstStyle/>
          <a:p>
            <a:r>
              <a:rPr lang="en-US" noProof="0" dirty="0"/>
              <a:t>Benefit: </a:t>
            </a:r>
            <a:r>
              <a:rPr lang="en-US" dirty="0"/>
              <a:t>Draft an audit-ready report summarizing fraud investigations, outcomes, and recommended controls. Save to the compliance SharePoint library.</a:t>
            </a:r>
            <a:endParaRPr lang="en-US" noProof="0" dirty="0"/>
          </a:p>
        </p:txBody>
      </p:sp>
      <p:sp>
        <p:nvSpPr>
          <p:cNvPr id="140" name="Text Placeholder 139">
            <a:extLst>
              <a:ext uri="{FF2B5EF4-FFF2-40B4-BE49-F238E27FC236}">
                <a16:creationId xmlns:a16="http://schemas.microsoft.com/office/drawing/2014/main" id="{00554CE9-254F-68FF-760C-52D3562458D6}"/>
              </a:ext>
            </a:extLst>
          </p:cNvPr>
          <p:cNvSpPr>
            <a:spLocks noGrp="1"/>
          </p:cNvSpPr>
          <p:nvPr>
            <p:ph type="body" sz="quarter" idx="49"/>
          </p:nvPr>
        </p:nvSpPr>
        <p:spPr>
          <a:xfrm>
            <a:off x="3182890" y="3725103"/>
            <a:ext cx="2572262" cy="153888"/>
          </a:xfrm>
        </p:spPr>
        <p:txBody>
          <a:bodyPr/>
          <a:lstStyle/>
          <a:p>
            <a:r>
              <a:rPr lang="en-US" noProof="0"/>
              <a:t>Prepare audit-ready reports</a:t>
            </a:r>
          </a:p>
        </p:txBody>
      </p:sp>
      <p:sp>
        <p:nvSpPr>
          <p:cNvPr id="141" name="Text Placeholder 140">
            <a:extLst>
              <a:ext uri="{FF2B5EF4-FFF2-40B4-BE49-F238E27FC236}">
                <a16:creationId xmlns:a16="http://schemas.microsoft.com/office/drawing/2014/main" id="{6192DDF4-7C78-9FF6-3831-283231AAA030}"/>
              </a:ext>
            </a:extLst>
          </p:cNvPr>
          <p:cNvSpPr>
            <a:spLocks noGrp="1"/>
          </p:cNvSpPr>
          <p:nvPr>
            <p:ph type="body" sz="quarter" idx="50"/>
          </p:nvPr>
        </p:nvSpPr>
        <p:spPr>
          <a:xfrm>
            <a:off x="3182890" y="4050957"/>
            <a:ext cx="2646410" cy="692497"/>
          </a:xfrm>
        </p:spPr>
        <p:txBody>
          <a:bodyPr wrap="square">
            <a:spAutoFit/>
          </a:bodyPr>
          <a:lstStyle/>
          <a:p>
            <a:r>
              <a:rPr lang="en-US"/>
              <a:t>The analyst then drafts final reports summarizing findings, actions taken, and recommendations for process improvements. Reports are stored for audit readiness and future reference, ensuring transparency and compliance.</a:t>
            </a:r>
            <a:endParaRPr lang="en-US" noProof="0"/>
          </a:p>
        </p:txBody>
      </p:sp>
      <p:sp>
        <p:nvSpPr>
          <p:cNvPr id="142" name="Text Placeholder 141">
            <a:extLst>
              <a:ext uri="{FF2B5EF4-FFF2-40B4-BE49-F238E27FC236}">
                <a16:creationId xmlns:a16="http://schemas.microsoft.com/office/drawing/2014/main" id="{AA8867FA-C2F5-F8E0-4452-DD8D64F9BA9F}"/>
              </a:ext>
            </a:extLst>
          </p:cNvPr>
          <p:cNvSpPr>
            <a:spLocks noGrp="1"/>
          </p:cNvSpPr>
          <p:nvPr>
            <p:ph type="body" sz="quarter" idx="51"/>
          </p:nvPr>
        </p:nvSpPr>
        <p:spPr>
          <a:xfrm>
            <a:off x="6066682" y="3725103"/>
            <a:ext cx="2572262" cy="153888"/>
          </a:xfrm>
        </p:spPr>
        <p:txBody>
          <a:bodyPr/>
          <a:lstStyle/>
          <a:p>
            <a:r>
              <a:rPr lang="en-US" noProof="0" dirty="0"/>
              <a:t>Support triage</a:t>
            </a:r>
            <a:endParaRPr lang="en-US" noProof="0"/>
          </a:p>
        </p:txBody>
      </p:sp>
      <p:sp>
        <p:nvSpPr>
          <p:cNvPr id="143" name="Text Placeholder 142">
            <a:extLst>
              <a:ext uri="{FF2B5EF4-FFF2-40B4-BE49-F238E27FC236}">
                <a16:creationId xmlns:a16="http://schemas.microsoft.com/office/drawing/2014/main" id="{62F6C07E-F16B-164D-0F71-D4844A7E6641}"/>
              </a:ext>
            </a:extLst>
          </p:cNvPr>
          <p:cNvSpPr>
            <a:spLocks noGrp="1"/>
          </p:cNvSpPr>
          <p:nvPr>
            <p:ph type="body" sz="quarter" idx="52"/>
          </p:nvPr>
        </p:nvSpPr>
        <p:spPr>
          <a:xfrm>
            <a:off x="6066682" y="4050957"/>
            <a:ext cx="2572262" cy="626701"/>
          </a:xfrm>
        </p:spPr>
        <p:txBody>
          <a:bodyPr/>
          <a:lstStyle/>
          <a:p>
            <a:r>
              <a:rPr lang="en-US" dirty="0"/>
              <a:t>With a table of flagged transactions, Copilot can help add risk-scoring columns (duplicates, rapid repeats, amount outliers) and generate a triage table and defensible QA sample.</a:t>
            </a:r>
            <a:endParaRPr lang="en-US" noProof="0" dirty="0"/>
          </a:p>
        </p:txBody>
      </p:sp>
      <p:sp>
        <p:nvSpPr>
          <p:cNvPr id="132" name="Text Placeholder 131">
            <a:extLst>
              <a:ext uri="{FF2B5EF4-FFF2-40B4-BE49-F238E27FC236}">
                <a16:creationId xmlns:a16="http://schemas.microsoft.com/office/drawing/2014/main" id="{DF22B910-9D54-5BA4-EF61-6A4B1F7F65A3}"/>
              </a:ext>
            </a:extLst>
          </p:cNvPr>
          <p:cNvSpPr>
            <a:spLocks noGrp="1"/>
          </p:cNvSpPr>
          <p:nvPr>
            <p:ph type="body" sz="quarter" idx="66"/>
          </p:nvPr>
        </p:nvSpPr>
        <p:spPr>
          <a:xfrm>
            <a:off x="8950475" y="5334522"/>
            <a:ext cx="2572262" cy="712876"/>
          </a:xfrm>
        </p:spPr>
        <p:txBody>
          <a:bodyPr/>
          <a:lstStyle/>
          <a:p>
            <a:r>
              <a:rPr lang="en-US" dirty="0"/>
              <a:t>Sample prompt</a:t>
            </a:r>
            <a:r>
              <a:rPr lang="en-US" noProof="0" dirty="0"/>
              <a:t>: </a:t>
            </a:r>
            <a:r>
              <a:rPr lang="en-US" i="1" dirty="0"/>
              <a:t>Escalate this case to /</a:t>
            </a:r>
            <a:r>
              <a:rPr lang="en-US" i="1" dirty="0" err="1"/>
              <a:t>ComplianceOfficer</a:t>
            </a:r>
            <a:endParaRPr lang="en-US" i="1" dirty="0"/>
          </a:p>
        </p:txBody>
      </p:sp>
      <p:sp>
        <p:nvSpPr>
          <p:cNvPr id="145" name="Text Placeholder 144">
            <a:extLst>
              <a:ext uri="{FF2B5EF4-FFF2-40B4-BE49-F238E27FC236}">
                <a16:creationId xmlns:a16="http://schemas.microsoft.com/office/drawing/2014/main" id="{5518FA7F-3320-F4D3-B4E6-A872A27E1240}"/>
              </a:ext>
            </a:extLst>
          </p:cNvPr>
          <p:cNvSpPr>
            <a:spLocks noGrp="1"/>
          </p:cNvSpPr>
          <p:nvPr>
            <p:ph type="body" sz="quarter" idx="54"/>
          </p:nvPr>
        </p:nvSpPr>
        <p:spPr>
          <a:xfrm>
            <a:off x="8950475" y="3725103"/>
            <a:ext cx="2572262" cy="153888"/>
          </a:xfrm>
        </p:spPr>
        <p:txBody>
          <a:bodyPr/>
          <a:lstStyle/>
          <a:p>
            <a:r>
              <a:rPr lang="en-US" noProof="0"/>
              <a:t>Automate escalation management</a:t>
            </a:r>
          </a:p>
        </p:txBody>
      </p:sp>
      <p:sp>
        <p:nvSpPr>
          <p:cNvPr id="146" name="Text Placeholder 145">
            <a:extLst>
              <a:ext uri="{FF2B5EF4-FFF2-40B4-BE49-F238E27FC236}">
                <a16:creationId xmlns:a16="http://schemas.microsoft.com/office/drawing/2014/main" id="{1249492F-CCC3-A0B6-EE3C-3F88056A4948}"/>
              </a:ext>
            </a:extLst>
          </p:cNvPr>
          <p:cNvSpPr>
            <a:spLocks noGrp="1"/>
          </p:cNvSpPr>
          <p:nvPr>
            <p:ph type="body" sz="quarter" idx="55"/>
          </p:nvPr>
        </p:nvSpPr>
        <p:spPr>
          <a:xfrm>
            <a:off x="8950475" y="4050957"/>
            <a:ext cx="2572262" cy="626701"/>
          </a:xfrm>
        </p:spPr>
        <p:txBody>
          <a:bodyPr/>
          <a:lstStyle/>
          <a:p>
            <a:r>
              <a:rPr lang="en-US" dirty="0"/>
              <a:t>A digital agent routes high-risk case summaries to appropriate compliance officers and sends reminders for overdue reviews. This ensures timely investigation and a clear audit trail for every escalation.</a:t>
            </a:r>
          </a:p>
        </p:txBody>
      </p:sp>
      <p:sp>
        <p:nvSpPr>
          <p:cNvPr id="135" name="Text Placeholder 134">
            <a:extLst>
              <a:ext uri="{FF2B5EF4-FFF2-40B4-BE49-F238E27FC236}">
                <a16:creationId xmlns:a16="http://schemas.microsoft.com/office/drawing/2014/main" id="{9DC38961-DA62-C237-07C5-C912E60EC539}"/>
              </a:ext>
            </a:extLst>
          </p:cNvPr>
          <p:cNvSpPr>
            <a:spLocks noGrp="1"/>
          </p:cNvSpPr>
          <p:nvPr>
            <p:ph type="body" sz="quarter" idx="67"/>
          </p:nvPr>
        </p:nvSpPr>
        <p:spPr>
          <a:xfrm>
            <a:off x="6066682" y="5334522"/>
            <a:ext cx="2572262" cy="712876"/>
          </a:xfrm>
        </p:spPr>
        <p:txBody>
          <a:bodyPr/>
          <a:lstStyle/>
          <a:p>
            <a:r>
              <a:rPr lang="en-US" dirty="0"/>
              <a:t>Sample prompt</a:t>
            </a:r>
            <a:r>
              <a:rPr lang="en-US" noProof="0" dirty="0"/>
              <a:t>: </a:t>
            </a:r>
            <a:r>
              <a:rPr lang="en-US" i="1" dirty="0"/>
              <a:t>In this spreadsheet, add columns for duplicate invoices, vendor blacklist match (/VendorWatchlist.xlsx).</a:t>
            </a:r>
            <a:endParaRPr lang="en-US" i="1" noProof="0" dirty="0"/>
          </a:p>
        </p:txBody>
      </p:sp>
      <p:sp>
        <p:nvSpPr>
          <p:cNvPr id="148" name="Text Placeholder 147">
            <a:extLst>
              <a:ext uri="{FF2B5EF4-FFF2-40B4-BE49-F238E27FC236}">
                <a16:creationId xmlns:a16="http://schemas.microsoft.com/office/drawing/2014/main" id="{C04C38EA-22D6-AE87-F214-89B0EC06517D}"/>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49" name="Text Placeholder 148">
            <a:extLst>
              <a:ext uri="{FF2B5EF4-FFF2-40B4-BE49-F238E27FC236}">
                <a16:creationId xmlns:a16="http://schemas.microsoft.com/office/drawing/2014/main" id="{6AD3EA76-7005-AA14-4FA4-6593BEDD9073}"/>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50" name="Group 149">
            <a:extLst>
              <a:ext uri="{FF2B5EF4-FFF2-40B4-BE49-F238E27FC236}">
                <a16:creationId xmlns:a16="http://schemas.microsoft.com/office/drawing/2014/main" id="{28FBD8ED-CB2E-F77D-3648-A96E96188451}"/>
              </a:ext>
            </a:extLst>
          </p:cNvPr>
          <p:cNvGrpSpPr/>
          <p:nvPr/>
        </p:nvGrpSpPr>
        <p:grpSpPr>
          <a:xfrm>
            <a:off x="320719" y="3778836"/>
            <a:ext cx="1771605" cy="216000"/>
            <a:chOff x="320719" y="4224848"/>
            <a:chExt cx="1771605" cy="219456"/>
          </a:xfrm>
        </p:grpSpPr>
        <p:sp>
          <p:nvSpPr>
            <p:cNvPr id="151" name="Rectangle: Rounded Corners 6">
              <a:extLst>
                <a:ext uri="{FF2B5EF4-FFF2-40B4-BE49-F238E27FC236}">
                  <a16:creationId xmlns:a16="http://schemas.microsoft.com/office/drawing/2014/main" id="{5B5E112A-856F-498E-5F7D-C0C6F8ACCD45}"/>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Fraud detection rate</a:t>
              </a:r>
            </a:p>
          </p:txBody>
        </p:sp>
        <p:pic>
          <p:nvPicPr>
            <p:cNvPr id="152" name="Graphic 151">
              <a:extLst>
                <a:ext uri="{FF2B5EF4-FFF2-40B4-BE49-F238E27FC236}">
                  <a16:creationId xmlns:a16="http://schemas.microsoft.com/office/drawing/2014/main" id="{C5D83B27-C768-84E9-C68E-A1DCDF03715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4260849"/>
              <a:ext cx="144000" cy="144000"/>
            </a:xfrm>
            <a:prstGeom prst="rect">
              <a:avLst/>
            </a:prstGeom>
          </p:spPr>
        </p:pic>
      </p:grpSp>
      <p:grpSp>
        <p:nvGrpSpPr>
          <p:cNvPr id="153" name="Group 152">
            <a:extLst>
              <a:ext uri="{FF2B5EF4-FFF2-40B4-BE49-F238E27FC236}">
                <a16:creationId xmlns:a16="http://schemas.microsoft.com/office/drawing/2014/main" id="{0FC2EB34-BA11-F635-FC57-DF177AF95F96}"/>
              </a:ext>
            </a:extLst>
          </p:cNvPr>
          <p:cNvGrpSpPr/>
          <p:nvPr/>
        </p:nvGrpSpPr>
        <p:grpSpPr>
          <a:xfrm>
            <a:off x="320721" y="4067988"/>
            <a:ext cx="1771605" cy="216000"/>
            <a:chOff x="320721" y="4517211"/>
            <a:chExt cx="1771605" cy="216000"/>
          </a:xfrm>
        </p:grpSpPr>
        <p:sp>
          <p:nvSpPr>
            <p:cNvPr id="154" name="Rectangle: Rounded Corners 6">
              <a:extLst>
                <a:ext uri="{FF2B5EF4-FFF2-40B4-BE49-F238E27FC236}">
                  <a16:creationId xmlns:a16="http://schemas.microsoft.com/office/drawing/2014/main" id="{0F852332-074E-0D9F-B306-17D281166F2A}"/>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36576" rIns="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Segoe UI Semibold"/>
                </a:rPr>
                <a:t>Investigation turnaround time</a:t>
              </a:r>
            </a:p>
          </p:txBody>
        </p:sp>
        <p:pic>
          <p:nvPicPr>
            <p:cNvPr id="155" name="Graphic 154">
              <a:extLst>
                <a:ext uri="{FF2B5EF4-FFF2-40B4-BE49-F238E27FC236}">
                  <a16:creationId xmlns:a16="http://schemas.microsoft.com/office/drawing/2014/main" id="{81352986-1630-ED83-C9C2-567F39A787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507" y="4552645"/>
              <a:ext cx="144000" cy="141732"/>
            </a:xfrm>
            <a:prstGeom prst="rect">
              <a:avLst/>
            </a:prstGeom>
          </p:spPr>
        </p:pic>
      </p:grpSp>
      <p:grpSp>
        <p:nvGrpSpPr>
          <p:cNvPr id="156" name="Group 155">
            <a:extLst>
              <a:ext uri="{FF2B5EF4-FFF2-40B4-BE49-F238E27FC236}">
                <a16:creationId xmlns:a16="http://schemas.microsoft.com/office/drawing/2014/main" id="{E6EA6B96-B7EA-67A2-EDA6-CAAD00B05CD8}"/>
              </a:ext>
            </a:extLst>
          </p:cNvPr>
          <p:cNvGrpSpPr/>
          <p:nvPr/>
        </p:nvGrpSpPr>
        <p:grpSpPr>
          <a:xfrm>
            <a:off x="320719" y="5020658"/>
            <a:ext cx="1771605" cy="216000"/>
            <a:chOff x="320719" y="5270676"/>
            <a:chExt cx="1771605" cy="216000"/>
          </a:xfrm>
        </p:grpSpPr>
        <p:sp>
          <p:nvSpPr>
            <p:cNvPr id="157" name="Rectangle: Rounded Corners 6">
              <a:extLst>
                <a:ext uri="{FF2B5EF4-FFF2-40B4-BE49-F238E27FC236}">
                  <a16:creationId xmlns:a16="http://schemas.microsoft.com/office/drawing/2014/main" id="{5BBCFA9B-6368-DF4E-7CD6-FAF8C0F47430}"/>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Faster fraud risk identification</a:t>
              </a:r>
            </a:p>
          </p:txBody>
        </p:sp>
        <p:pic>
          <p:nvPicPr>
            <p:cNvPr id="158" name="Graphic 157">
              <a:extLst>
                <a:ext uri="{FF2B5EF4-FFF2-40B4-BE49-F238E27FC236}">
                  <a16:creationId xmlns:a16="http://schemas.microsoft.com/office/drawing/2014/main" id="{01441936-A789-E5DF-DB81-68BD5AF9D09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505" y="5306676"/>
              <a:ext cx="144000" cy="144000"/>
            </a:xfrm>
            <a:prstGeom prst="rect">
              <a:avLst/>
            </a:prstGeom>
          </p:spPr>
        </p:pic>
      </p:grpSp>
      <p:grpSp>
        <p:nvGrpSpPr>
          <p:cNvPr id="159" name="Group 158">
            <a:extLst>
              <a:ext uri="{FF2B5EF4-FFF2-40B4-BE49-F238E27FC236}">
                <a16:creationId xmlns:a16="http://schemas.microsoft.com/office/drawing/2014/main" id="{05E363E0-9F9A-26DE-D928-B3CB77CB6935}"/>
              </a:ext>
            </a:extLst>
          </p:cNvPr>
          <p:cNvGrpSpPr/>
          <p:nvPr/>
        </p:nvGrpSpPr>
        <p:grpSpPr>
          <a:xfrm>
            <a:off x="320721" y="5309810"/>
            <a:ext cx="1771605" cy="216000"/>
            <a:chOff x="320721" y="5582445"/>
            <a:chExt cx="1771605" cy="216000"/>
          </a:xfrm>
        </p:grpSpPr>
        <p:sp>
          <p:nvSpPr>
            <p:cNvPr id="160" name="Rectangle: Rounded Corners 159">
              <a:extLst>
                <a:ext uri="{FF2B5EF4-FFF2-40B4-BE49-F238E27FC236}">
                  <a16:creationId xmlns:a16="http://schemas.microsoft.com/office/drawing/2014/main" id="{611F348D-AC61-04C8-C0CB-E25332E76AC3}"/>
                </a:ext>
                <a:ext uri="{C183D7F6-B498-43B3-948B-1728B52AA6E4}">
                  <adec:decorative xmlns:adec="http://schemas.microsoft.com/office/drawing/2017/decorative" val="1"/>
                </a:ext>
              </a:extLst>
            </p:cNvPr>
            <p:cNvSpPr>
              <a:spLocks/>
            </p:cNvSpPr>
            <p:nvPr/>
          </p:nvSpPr>
          <p:spPr bwMode="auto">
            <a:xfrm>
              <a:off x="320721" y="5582445"/>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Complete, transparent audits</a:t>
              </a:r>
            </a:p>
          </p:txBody>
        </p:sp>
        <p:pic>
          <p:nvPicPr>
            <p:cNvPr id="161" name="Graphic 160">
              <a:extLst>
                <a:ext uri="{FF2B5EF4-FFF2-40B4-BE49-F238E27FC236}">
                  <a16:creationId xmlns:a16="http://schemas.microsoft.com/office/drawing/2014/main" id="{F9DB38D3-07F7-B2AC-8EFE-22621C4E483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505" y="5618445"/>
              <a:ext cx="144000" cy="144000"/>
            </a:xfrm>
            <a:prstGeom prst="rect">
              <a:avLst/>
            </a:prstGeom>
          </p:spPr>
        </p:pic>
      </p:grpSp>
      <p:sp>
        <p:nvSpPr>
          <p:cNvPr id="72" name="TextBox 71">
            <a:extLst>
              <a:ext uri="{FF2B5EF4-FFF2-40B4-BE49-F238E27FC236}">
                <a16:creationId xmlns:a16="http://schemas.microsoft.com/office/drawing/2014/main" id="{CF6B8CD3-9102-EB9E-4450-0525F0D9D0BD}"/>
              </a:ext>
              <a:ext uri="{C183D7F6-B498-43B3-948B-1728B52AA6E4}">
                <adec:decorative xmlns:adec="http://schemas.microsoft.com/office/drawing/2017/decorative" val="0"/>
              </a:ext>
            </a:extLst>
          </p:cNvPr>
          <p:cNvSpPr txBox="1">
            <a:spLocks/>
          </p:cNvSpPr>
          <p:nvPr/>
        </p:nvSpPr>
        <p:spPr>
          <a:xfrm>
            <a:off x="9328927" y="2327801"/>
            <a:ext cx="2007461"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pic>
        <p:nvPicPr>
          <p:cNvPr id="11" name="Picture 10" descr="HR scenario: Deliver insights to managers (Copilot Scenario Library) – Microsoft Adoption">
            <a:extLst>
              <a:ext uri="{FF2B5EF4-FFF2-40B4-BE49-F238E27FC236}">
                <a16:creationId xmlns:a16="http://schemas.microsoft.com/office/drawing/2014/main" id="{EEF9C966-E41D-D63D-0F20-3CF70A897757}"/>
              </a:ext>
            </a:extLst>
          </p:cNvPr>
          <p:cNvPicPr>
            <a:picLocks noChangeAspect="1"/>
          </p:cNvPicPr>
          <p:nvPr/>
        </p:nvPicPr>
        <p:blipFill>
          <a:blip r:embed="rId9"/>
          <a:stretch>
            <a:fillRect/>
          </a:stretch>
        </p:blipFill>
        <p:spPr>
          <a:xfrm>
            <a:off x="6093975" y="2272157"/>
            <a:ext cx="265176" cy="265176"/>
          </a:xfrm>
          <a:prstGeom prst="rect">
            <a:avLst/>
          </a:prstGeom>
        </p:spPr>
      </p:pic>
      <p:sp>
        <p:nvSpPr>
          <p:cNvPr id="12" name="TextBox 11">
            <a:extLst>
              <a:ext uri="{FF2B5EF4-FFF2-40B4-BE49-F238E27FC236}">
                <a16:creationId xmlns:a16="http://schemas.microsoft.com/office/drawing/2014/main" id="{FB54B868-EE82-BC71-2A46-50862932A2ED}"/>
              </a:ext>
              <a:ext uri="{C183D7F6-B498-43B3-948B-1728B52AA6E4}">
                <adec:decorative xmlns:adec="http://schemas.microsoft.com/office/drawing/2017/decorative" val="0"/>
              </a:ext>
            </a:extLst>
          </p:cNvPr>
          <p:cNvSpPr txBox="1"/>
          <p:nvPr/>
        </p:nvSpPr>
        <p:spPr>
          <a:xfrm>
            <a:off x="6444934" y="2327801"/>
            <a:ext cx="2191987"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Semibold"/>
                <a:ea typeface="+mn-ea"/>
                <a:cs typeface="+mn-cs"/>
              </a:rPr>
              <a:t>Analyst</a:t>
            </a:r>
          </a:p>
        </p:txBody>
      </p:sp>
      <p:sp>
        <p:nvSpPr>
          <p:cNvPr id="18" name="TextBox 17">
            <a:extLst>
              <a:ext uri="{FF2B5EF4-FFF2-40B4-BE49-F238E27FC236}">
                <a16:creationId xmlns:a16="http://schemas.microsoft.com/office/drawing/2014/main" id="{A76D5B2E-C9DF-0D18-460F-9BB2FBAC0D80}"/>
              </a:ext>
              <a:ext uri="{C183D7F6-B498-43B3-948B-1728B52AA6E4}">
                <adec:decorative xmlns:adec="http://schemas.microsoft.com/office/drawing/2017/decorative" val="0"/>
              </a:ext>
            </a:extLst>
          </p:cNvPr>
          <p:cNvSpPr txBox="1"/>
          <p:nvPr/>
        </p:nvSpPr>
        <p:spPr>
          <a:xfrm>
            <a:off x="9340122" y="4864052"/>
            <a:ext cx="2191987"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 AI Agent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to SharePoint</a:t>
            </a:r>
          </a:p>
        </p:txBody>
      </p:sp>
      <p:sp>
        <p:nvSpPr>
          <p:cNvPr id="22" name="TextBox 21">
            <a:extLst>
              <a:ext uri="{FF2B5EF4-FFF2-40B4-BE49-F238E27FC236}">
                <a16:creationId xmlns:a16="http://schemas.microsoft.com/office/drawing/2014/main" id="{F7CE8E40-9CEF-0E4E-5DAE-BC33E664906F}"/>
              </a:ext>
              <a:ext uri="{C183D7F6-B498-43B3-948B-1728B52AA6E4}">
                <adec:decorative xmlns:adec="http://schemas.microsoft.com/office/drawing/2017/decorative" val="0"/>
              </a:ext>
            </a:extLst>
          </p:cNvPr>
          <p:cNvSpPr txBox="1">
            <a:spLocks/>
          </p:cNvSpPr>
          <p:nvPr/>
        </p:nvSpPr>
        <p:spPr>
          <a:xfrm>
            <a:off x="3559468" y="4925607"/>
            <a:ext cx="2007461"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pic>
        <p:nvPicPr>
          <p:cNvPr id="23" name="Picture 22">
            <a:extLst>
              <a:ext uri="{FF2B5EF4-FFF2-40B4-BE49-F238E27FC236}">
                <a16:creationId xmlns:a16="http://schemas.microsoft.com/office/drawing/2014/main" id="{F41E8594-647C-2B7D-8F2E-B9B05C1C7A05}"/>
              </a:ext>
            </a:extLst>
          </p:cNvPr>
          <p:cNvPicPr>
            <a:picLocks noChangeAspect="1"/>
          </p:cNvPicPr>
          <p:nvPr/>
        </p:nvPicPr>
        <p:blipFill>
          <a:blip r:embed="rId10"/>
          <a:stretch>
            <a:fillRect/>
          </a:stretch>
        </p:blipFill>
        <p:spPr>
          <a:xfrm>
            <a:off x="3180866" y="4869963"/>
            <a:ext cx="265176" cy="265176"/>
          </a:xfrm>
          <a:prstGeom prst="rect">
            <a:avLst/>
          </a:prstGeom>
        </p:spPr>
      </p:pic>
      <p:sp>
        <p:nvSpPr>
          <p:cNvPr id="27" name="TextBox 26">
            <a:extLst>
              <a:ext uri="{FF2B5EF4-FFF2-40B4-BE49-F238E27FC236}">
                <a16:creationId xmlns:a16="http://schemas.microsoft.com/office/drawing/2014/main" id="{64AD788A-D022-F495-C5B2-D4D007D6BD7D}"/>
              </a:ext>
              <a:ext uri="{C183D7F6-B498-43B3-948B-1728B52AA6E4}">
                <adec:decorative xmlns:adec="http://schemas.microsoft.com/office/drawing/2017/decorative" val="0"/>
              </a:ext>
            </a:extLst>
          </p:cNvPr>
          <p:cNvSpPr txBox="1">
            <a:spLocks/>
          </p:cNvSpPr>
          <p:nvPr/>
        </p:nvSpPr>
        <p:spPr>
          <a:xfrm>
            <a:off x="6445284" y="4925607"/>
            <a:ext cx="2007461"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Agent Mode in Excel</a:t>
            </a:r>
          </a:p>
        </p:txBody>
      </p:sp>
      <p:pic>
        <p:nvPicPr>
          <p:cNvPr id="28" name="Picture 27">
            <a:extLst>
              <a:ext uri="{FF2B5EF4-FFF2-40B4-BE49-F238E27FC236}">
                <a16:creationId xmlns:a16="http://schemas.microsoft.com/office/drawing/2014/main" id="{B8D4D8D9-51B4-1D7E-5A8A-FA0313263512}"/>
              </a:ext>
            </a:extLst>
          </p:cNvPr>
          <p:cNvPicPr>
            <a:picLocks noChangeAspect="1"/>
          </p:cNvPicPr>
          <p:nvPr/>
        </p:nvPicPr>
        <p:blipFill>
          <a:blip r:embed="rId11"/>
          <a:stretch>
            <a:fillRect/>
          </a:stretch>
        </p:blipFill>
        <p:spPr>
          <a:xfrm>
            <a:off x="6066682" y="4869963"/>
            <a:ext cx="265176" cy="265176"/>
          </a:xfrm>
          <a:prstGeom prst="rect">
            <a:avLst/>
          </a:prstGeom>
        </p:spPr>
      </p:pic>
      <p:sp>
        <p:nvSpPr>
          <p:cNvPr id="2" name="TextBox 1">
            <a:extLst>
              <a:ext uri="{FF2B5EF4-FFF2-40B4-BE49-F238E27FC236}">
                <a16:creationId xmlns:a16="http://schemas.microsoft.com/office/drawing/2014/main" id="{6C844B40-3042-AFCB-652A-A013A49B956E}"/>
              </a:ext>
              <a:ext uri="{C183D7F6-B498-43B3-948B-1728B52AA6E4}">
                <adec:decorative xmlns:adec="http://schemas.microsoft.com/office/drawing/2017/decorative" val="0"/>
              </a:ext>
            </a:extLst>
          </p:cNvPr>
          <p:cNvSpPr txBox="1"/>
          <p:nvPr/>
        </p:nvSpPr>
        <p:spPr>
          <a:xfrm>
            <a:off x="3531775" y="2266246"/>
            <a:ext cx="2191987"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 AI Agent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Point of Sale and CRM</a:t>
            </a:r>
          </a:p>
        </p:txBody>
      </p:sp>
      <p:pic>
        <p:nvPicPr>
          <p:cNvPr id="3" name="Picture 2" descr="Sales scenario: Create an unsolicited proposal (Copilot Scenario Library) – Microsoft Adoption">
            <a:extLst>
              <a:ext uri="{FF2B5EF4-FFF2-40B4-BE49-F238E27FC236}">
                <a16:creationId xmlns:a16="http://schemas.microsoft.com/office/drawing/2014/main" id="{327EB1A9-B33C-CB6D-0353-ED2E9665B8ED}"/>
              </a:ext>
            </a:extLst>
          </p:cNvPr>
          <p:cNvPicPr>
            <a:picLocks noChangeAspect="1"/>
          </p:cNvPicPr>
          <p:nvPr/>
        </p:nvPicPr>
        <p:blipFill>
          <a:blip r:embed="rId12"/>
          <a:stretch>
            <a:fillRect/>
          </a:stretch>
        </p:blipFill>
        <p:spPr>
          <a:xfrm>
            <a:off x="8950474" y="2306173"/>
            <a:ext cx="265176" cy="265176"/>
          </a:xfrm>
          <a:prstGeom prst="rect">
            <a:avLst/>
          </a:prstGeom>
        </p:spPr>
      </p:pic>
      <p:pic>
        <p:nvPicPr>
          <p:cNvPr id="4" name="Graphic 60">
            <a:extLst>
              <a:ext uri="{FF2B5EF4-FFF2-40B4-BE49-F238E27FC236}">
                <a16:creationId xmlns:a16="http://schemas.microsoft.com/office/drawing/2014/main" id="{8A33502C-5BAB-D9B9-85E7-DB87A379791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180891" y="2301666"/>
            <a:ext cx="265126" cy="235667"/>
          </a:xfrm>
          <a:prstGeom prst="rect">
            <a:avLst/>
          </a:prstGeom>
        </p:spPr>
      </p:pic>
      <p:pic>
        <p:nvPicPr>
          <p:cNvPr id="5" name="Graphic 60">
            <a:extLst>
              <a:ext uri="{FF2B5EF4-FFF2-40B4-BE49-F238E27FC236}">
                <a16:creationId xmlns:a16="http://schemas.microsoft.com/office/drawing/2014/main" id="{D5272C1D-BFFD-2741-44EB-D99F1C011E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950475" y="4892721"/>
            <a:ext cx="265126" cy="235667"/>
          </a:xfrm>
          <a:prstGeom prst="rect">
            <a:avLst/>
          </a:prstGeom>
        </p:spPr>
      </p:pic>
    </p:spTree>
    <p:extLst>
      <p:ext uri="{BB962C8B-B14F-4D97-AF65-F5344CB8AC3E}">
        <p14:creationId xmlns:p14="http://schemas.microsoft.com/office/powerpoint/2010/main" val="3617292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7035F-250D-A417-1210-1FC9F3E0E50B}"/>
            </a:ext>
          </a:extLst>
        </p:cNvPr>
        <p:cNvGrpSpPr/>
        <p:nvPr/>
      </p:nvGrpSpPr>
      <p:grpSpPr>
        <a:xfrm>
          <a:off x="0" y="0"/>
          <a:ext cx="0" cy="0"/>
          <a:chOff x="0" y="0"/>
          <a:chExt cx="0" cy="0"/>
        </a:xfrm>
      </p:grpSpPr>
      <p:sp>
        <p:nvSpPr>
          <p:cNvPr id="45" name="Text Placeholder 44">
            <a:extLst>
              <a:ext uri="{FF2B5EF4-FFF2-40B4-BE49-F238E27FC236}">
                <a16:creationId xmlns:a16="http://schemas.microsoft.com/office/drawing/2014/main" id="{11A01574-4994-7D2C-9311-1344E50DAF84}"/>
              </a:ext>
            </a:extLst>
          </p:cNvPr>
          <p:cNvSpPr>
            <a:spLocks noGrp="1"/>
          </p:cNvSpPr>
          <p:nvPr>
            <p:ph type="body" sz="quarter" idx="42"/>
          </p:nvPr>
        </p:nvSpPr>
        <p:spPr>
          <a:xfrm>
            <a:off x="311388" y="1026303"/>
            <a:ext cx="2431246" cy="1131079"/>
          </a:xfrm>
        </p:spPr>
        <p:txBody>
          <a:bodyPr/>
          <a:lstStyle/>
          <a:p>
            <a:r>
              <a:rPr lang="en-US"/>
              <a:t>By engaging with Microsoft 365 Copilot, an educator improves collaboration, integrates best practices, and continuously improves curriculum </a:t>
            </a:r>
            <a:br>
              <a:rPr lang="en-US"/>
            </a:br>
            <a:r>
              <a:rPr lang="en-US"/>
              <a:t>design for the benefit of students and colleagues.</a:t>
            </a:r>
            <a:endParaRPr lang="en-US" noProof="0"/>
          </a:p>
        </p:txBody>
      </p:sp>
      <p:sp>
        <p:nvSpPr>
          <p:cNvPr id="151" name="Text Placeholder 150">
            <a:extLst>
              <a:ext uri="{FF2B5EF4-FFF2-40B4-BE49-F238E27FC236}">
                <a16:creationId xmlns:a16="http://schemas.microsoft.com/office/drawing/2014/main" id="{25C75E53-2486-DC89-CFAB-4AF75DE66E99}"/>
              </a:ext>
            </a:extLst>
          </p:cNvPr>
          <p:cNvSpPr>
            <a:spLocks noGrp="1"/>
          </p:cNvSpPr>
          <p:nvPr>
            <p:ph type="body" sz="quarter" idx="43"/>
          </p:nvPr>
        </p:nvSpPr>
        <p:spPr>
          <a:xfrm>
            <a:off x="10430351" y="521099"/>
            <a:ext cx="1456966" cy="175614"/>
          </a:xfrm>
        </p:spPr>
        <p:txBody>
          <a:bodyPr/>
          <a:lstStyle/>
          <a:p>
            <a:r>
              <a:rPr lang="en-US" noProof="0"/>
              <a:t>Extend</a:t>
            </a:r>
          </a:p>
        </p:txBody>
      </p:sp>
      <p:sp>
        <p:nvSpPr>
          <p:cNvPr id="152" name="Text Placeholder 151">
            <a:extLst>
              <a:ext uri="{FF2B5EF4-FFF2-40B4-BE49-F238E27FC236}">
                <a16:creationId xmlns:a16="http://schemas.microsoft.com/office/drawing/2014/main" id="{E963F03C-B9F0-46DC-9EE2-7DA7FBA26C13}"/>
              </a:ext>
            </a:extLst>
          </p:cNvPr>
          <p:cNvSpPr>
            <a:spLocks noGrp="1"/>
          </p:cNvSpPr>
          <p:nvPr>
            <p:ph type="body" sz="quarter" idx="44"/>
          </p:nvPr>
        </p:nvSpPr>
        <p:spPr>
          <a:xfrm>
            <a:off x="7149557" y="521100"/>
            <a:ext cx="2969488" cy="169277"/>
          </a:xfrm>
        </p:spPr>
        <p:txBody>
          <a:bodyPr/>
          <a:lstStyle/>
          <a:p>
            <a:r>
              <a:rPr lang="en-US" noProof="0"/>
              <a:t>Microsoft 365 Copilot and Copilot Studio</a:t>
            </a:r>
          </a:p>
        </p:txBody>
      </p:sp>
      <p:sp>
        <p:nvSpPr>
          <p:cNvPr id="23" name="Text Placeholder 22">
            <a:extLst>
              <a:ext uri="{FF2B5EF4-FFF2-40B4-BE49-F238E27FC236}">
                <a16:creationId xmlns:a16="http://schemas.microsoft.com/office/drawing/2014/main" id="{1B6ECF22-B121-5ADF-C929-8CE0918297F3}"/>
              </a:ext>
            </a:extLst>
          </p:cNvPr>
          <p:cNvSpPr>
            <a:spLocks noGrp="1"/>
          </p:cNvSpPr>
          <p:nvPr>
            <p:ph type="body" sz="quarter" idx="46"/>
          </p:nvPr>
        </p:nvSpPr>
        <p:spPr>
          <a:xfrm>
            <a:off x="3182889" y="2725494"/>
            <a:ext cx="2572262" cy="712876"/>
          </a:xfrm>
        </p:spPr>
        <p:txBody>
          <a:bodyPr/>
          <a:lstStyle/>
          <a:p>
            <a:r>
              <a:rPr lang="en-US" dirty="0"/>
              <a:t>Sample prompt: </a:t>
            </a:r>
            <a:r>
              <a:rPr lang="en-US" i="1" dirty="0"/>
              <a:t>Help me brainstorm curriculum themes and lesson objectives for 4th grade science. Please suggest creative, age-appropriate ideas that align with current standards.</a:t>
            </a:r>
          </a:p>
        </p:txBody>
      </p:sp>
      <p:sp>
        <p:nvSpPr>
          <p:cNvPr id="154" name="Text Placeholder 153">
            <a:extLst>
              <a:ext uri="{FF2B5EF4-FFF2-40B4-BE49-F238E27FC236}">
                <a16:creationId xmlns:a16="http://schemas.microsoft.com/office/drawing/2014/main" id="{07DF076C-29FA-9B96-F411-95B2D3298723}"/>
              </a:ext>
            </a:extLst>
          </p:cNvPr>
          <p:cNvSpPr>
            <a:spLocks noGrp="1"/>
          </p:cNvSpPr>
          <p:nvPr>
            <p:ph type="body" sz="quarter" idx="47"/>
          </p:nvPr>
        </p:nvSpPr>
        <p:spPr>
          <a:xfrm>
            <a:off x="3182890" y="1112478"/>
            <a:ext cx="2572262" cy="153888"/>
          </a:xfrm>
        </p:spPr>
        <p:txBody>
          <a:bodyPr/>
          <a:lstStyle/>
          <a:p>
            <a:r>
              <a:rPr lang="en-US" noProof="0"/>
              <a:t>Brainstorm curriculum ideas</a:t>
            </a:r>
          </a:p>
        </p:txBody>
      </p:sp>
      <p:sp>
        <p:nvSpPr>
          <p:cNvPr id="155" name="Text Placeholder 154">
            <a:extLst>
              <a:ext uri="{FF2B5EF4-FFF2-40B4-BE49-F238E27FC236}">
                <a16:creationId xmlns:a16="http://schemas.microsoft.com/office/drawing/2014/main" id="{0AE62D08-0ABE-2E77-8494-6DFAEE817B5A}"/>
              </a:ext>
            </a:extLst>
          </p:cNvPr>
          <p:cNvSpPr>
            <a:spLocks noGrp="1"/>
          </p:cNvSpPr>
          <p:nvPr>
            <p:ph type="body" sz="quarter" idx="48"/>
          </p:nvPr>
        </p:nvSpPr>
        <p:spPr>
          <a:xfrm>
            <a:off x="3195624" y="1438715"/>
            <a:ext cx="2546794" cy="626701"/>
          </a:xfrm>
        </p:spPr>
        <p:txBody>
          <a:bodyPr/>
          <a:lstStyle/>
          <a:p>
            <a:r>
              <a:rPr lang="en-US"/>
              <a:t>During a free period, an educator uses Copilot Chat to brainstorm new curriculum themes and lesson objectives, quickly generating creative </a:t>
            </a:r>
            <a:br>
              <a:rPr lang="en-US"/>
            </a:br>
            <a:r>
              <a:rPr lang="en-US"/>
              <a:t>ideas that are age- and grade-appropriate to ensure curriculum relevant.</a:t>
            </a:r>
            <a:endParaRPr lang="en-US" noProof="0"/>
          </a:p>
        </p:txBody>
      </p:sp>
      <p:sp>
        <p:nvSpPr>
          <p:cNvPr id="156" name="Text Placeholder 155">
            <a:extLst>
              <a:ext uri="{FF2B5EF4-FFF2-40B4-BE49-F238E27FC236}">
                <a16:creationId xmlns:a16="http://schemas.microsoft.com/office/drawing/2014/main" id="{ABBFCC5A-8906-CFD7-7CF8-D09F9863E86D}"/>
              </a:ext>
            </a:extLst>
          </p:cNvPr>
          <p:cNvSpPr>
            <a:spLocks noGrp="1"/>
          </p:cNvSpPr>
          <p:nvPr>
            <p:ph type="body" sz="quarter" idx="49"/>
          </p:nvPr>
        </p:nvSpPr>
        <p:spPr>
          <a:xfrm>
            <a:off x="6066682" y="1112478"/>
            <a:ext cx="2572262" cy="153888"/>
          </a:xfrm>
        </p:spPr>
        <p:txBody>
          <a:bodyPr/>
          <a:lstStyle/>
          <a:p>
            <a:r>
              <a:rPr lang="en-US" noProof="0"/>
              <a:t>Co-author curriculum documents</a:t>
            </a:r>
          </a:p>
        </p:txBody>
      </p:sp>
      <p:sp>
        <p:nvSpPr>
          <p:cNvPr id="157" name="Text Placeholder 156">
            <a:extLst>
              <a:ext uri="{FF2B5EF4-FFF2-40B4-BE49-F238E27FC236}">
                <a16:creationId xmlns:a16="http://schemas.microsoft.com/office/drawing/2014/main" id="{412C9D84-9FA0-65D6-BCAD-23CCF231C31E}"/>
              </a:ext>
            </a:extLst>
          </p:cNvPr>
          <p:cNvSpPr>
            <a:spLocks noGrp="1"/>
          </p:cNvSpPr>
          <p:nvPr>
            <p:ph type="body" sz="quarter" idx="50"/>
          </p:nvPr>
        </p:nvSpPr>
        <p:spPr>
          <a:xfrm>
            <a:off x="6066682" y="1438715"/>
            <a:ext cx="2572262" cy="626701"/>
          </a:xfrm>
        </p:spPr>
        <p:txBody>
          <a:bodyPr/>
          <a:lstStyle/>
          <a:p>
            <a:r>
              <a:rPr lang="en-US" noProof="0" dirty="0"/>
              <a:t>An educator uses Copilot to draft unit plans, lesson outlines, and assessment rubrics. Copilot streamlines document creation, suggests improvements, and organizes content</a:t>
            </a:r>
            <a:r>
              <a:rPr lang="en-US" dirty="0"/>
              <a:t>.</a:t>
            </a:r>
            <a:endParaRPr lang="en-US" noProof="0" dirty="0"/>
          </a:p>
        </p:txBody>
      </p:sp>
      <p:sp>
        <p:nvSpPr>
          <p:cNvPr id="161" name="Text Placeholder 160">
            <a:extLst>
              <a:ext uri="{FF2B5EF4-FFF2-40B4-BE49-F238E27FC236}">
                <a16:creationId xmlns:a16="http://schemas.microsoft.com/office/drawing/2014/main" id="{83B8948B-0746-AD43-AFB0-3B6B52D3B393}"/>
              </a:ext>
            </a:extLst>
          </p:cNvPr>
          <p:cNvSpPr>
            <a:spLocks noGrp="1"/>
          </p:cNvSpPr>
          <p:nvPr>
            <p:ph type="body" sz="quarter" idx="67"/>
          </p:nvPr>
        </p:nvSpPr>
        <p:spPr>
          <a:xfrm>
            <a:off x="8950325" y="2725738"/>
            <a:ext cx="2571750" cy="712787"/>
          </a:xfrm>
        </p:spPr>
        <p:txBody>
          <a:bodyPr/>
          <a:lstStyle/>
          <a:p>
            <a:r>
              <a:rPr lang="en-US" dirty="0"/>
              <a:t>Sample prompt: </a:t>
            </a:r>
            <a:r>
              <a:rPr lang="en-US" i="1" dirty="0"/>
              <a:t>Find the latest district guidelines and instructional strategies for science curriculum. Summarize evidence-based best practices I should include in my classroom presentation.</a:t>
            </a:r>
          </a:p>
          <a:p>
            <a:r>
              <a:rPr lang="en-US" u="sng" dirty="0">
                <a:hlinkClick r:id="rId2"/>
              </a:rPr>
              <a:t>Get started with Researcher</a:t>
            </a:r>
            <a:endParaRPr lang="en-US" dirty="0"/>
          </a:p>
          <a:p>
            <a:endParaRPr lang="en-US" i="1" dirty="0"/>
          </a:p>
        </p:txBody>
      </p:sp>
      <p:sp>
        <p:nvSpPr>
          <p:cNvPr id="159" name="Text Placeholder 158">
            <a:extLst>
              <a:ext uri="{FF2B5EF4-FFF2-40B4-BE49-F238E27FC236}">
                <a16:creationId xmlns:a16="http://schemas.microsoft.com/office/drawing/2014/main" id="{7CBA4A23-E6FF-8C49-F460-DB2243E1D067}"/>
              </a:ext>
            </a:extLst>
          </p:cNvPr>
          <p:cNvSpPr>
            <a:spLocks noGrp="1"/>
          </p:cNvSpPr>
          <p:nvPr>
            <p:ph type="body" sz="quarter" idx="52"/>
          </p:nvPr>
        </p:nvSpPr>
        <p:spPr>
          <a:xfrm>
            <a:off x="8950475" y="1112478"/>
            <a:ext cx="2572262" cy="153888"/>
          </a:xfrm>
        </p:spPr>
        <p:txBody>
          <a:bodyPr/>
          <a:lstStyle/>
          <a:p>
            <a:r>
              <a:rPr lang="en-US" noProof="0"/>
              <a:t>Integrate research and best practices</a:t>
            </a:r>
          </a:p>
        </p:txBody>
      </p:sp>
      <p:sp>
        <p:nvSpPr>
          <p:cNvPr id="160" name="Text Placeholder 159">
            <a:extLst>
              <a:ext uri="{FF2B5EF4-FFF2-40B4-BE49-F238E27FC236}">
                <a16:creationId xmlns:a16="http://schemas.microsoft.com/office/drawing/2014/main" id="{64B8D749-5981-21B6-5D40-F18DB07D50D5}"/>
              </a:ext>
            </a:extLst>
          </p:cNvPr>
          <p:cNvSpPr>
            <a:spLocks noGrp="1"/>
          </p:cNvSpPr>
          <p:nvPr>
            <p:ph type="body" sz="quarter" idx="53"/>
          </p:nvPr>
        </p:nvSpPr>
        <p:spPr>
          <a:xfrm>
            <a:off x="8950474" y="1438715"/>
            <a:ext cx="2654337" cy="626701"/>
          </a:xfrm>
        </p:spPr>
        <p:txBody>
          <a:bodyPr/>
          <a:lstStyle/>
          <a:p>
            <a:r>
              <a:rPr lang="en-US" noProof="0" dirty="0"/>
              <a:t>The educator now leverages the Researcher agent to pull in the latest data, district guidelines, and instructional strategies so that evidence-based best practices </a:t>
            </a:r>
            <a:r>
              <a:rPr lang="en-US" dirty="0"/>
              <a:t>are used to update curriculum drafts before they become formal classroom materials.</a:t>
            </a:r>
            <a:endParaRPr lang="en-US" noProof="0" dirty="0"/>
          </a:p>
        </p:txBody>
      </p:sp>
      <p:sp>
        <p:nvSpPr>
          <p:cNvPr id="158" name="Text Placeholder 157">
            <a:extLst>
              <a:ext uri="{FF2B5EF4-FFF2-40B4-BE49-F238E27FC236}">
                <a16:creationId xmlns:a16="http://schemas.microsoft.com/office/drawing/2014/main" id="{C7E7DE44-8E3F-49EA-7BE2-21649AA9C438}"/>
              </a:ext>
            </a:extLst>
          </p:cNvPr>
          <p:cNvSpPr>
            <a:spLocks noGrp="1"/>
          </p:cNvSpPr>
          <p:nvPr>
            <p:ph type="body" sz="quarter" idx="66"/>
          </p:nvPr>
        </p:nvSpPr>
        <p:spPr>
          <a:xfrm>
            <a:off x="6067425" y="2725738"/>
            <a:ext cx="2571750" cy="712787"/>
          </a:xfrm>
        </p:spPr>
        <p:txBody>
          <a:bodyPr/>
          <a:lstStyle/>
          <a:p>
            <a:r>
              <a:rPr lang="en-US" dirty="0"/>
              <a:t>Sample prompt: </a:t>
            </a:r>
            <a:r>
              <a:rPr lang="en-US" i="1" dirty="0"/>
              <a:t>Based on this document /lessonplanoutline.docx help me draft an introduction and first lesson plan.</a:t>
            </a:r>
          </a:p>
        </p:txBody>
      </p:sp>
      <p:sp>
        <p:nvSpPr>
          <p:cNvPr id="162" name="Text Placeholder 161">
            <a:extLst>
              <a:ext uri="{FF2B5EF4-FFF2-40B4-BE49-F238E27FC236}">
                <a16:creationId xmlns:a16="http://schemas.microsoft.com/office/drawing/2014/main" id="{17F8AA2C-059D-9C50-50AC-8ED9A00D454A}"/>
              </a:ext>
            </a:extLst>
          </p:cNvPr>
          <p:cNvSpPr>
            <a:spLocks noGrp="1"/>
          </p:cNvSpPr>
          <p:nvPr>
            <p:ph type="body" sz="quarter" idx="58"/>
          </p:nvPr>
        </p:nvSpPr>
        <p:spPr>
          <a:xfrm>
            <a:off x="4036409" y="3725103"/>
            <a:ext cx="3161734" cy="153888"/>
          </a:xfrm>
        </p:spPr>
        <p:txBody>
          <a:bodyPr/>
          <a:lstStyle/>
          <a:p>
            <a:r>
              <a:rPr lang="en-US" noProof="0"/>
              <a:t>Automatically gather feedback and refine</a:t>
            </a:r>
          </a:p>
        </p:txBody>
      </p:sp>
      <p:sp>
        <p:nvSpPr>
          <p:cNvPr id="163" name="Text Placeholder 162">
            <a:extLst>
              <a:ext uri="{FF2B5EF4-FFF2-40B4-BE49-F238E27FC236}">
                <a16:creationId xmlns:a16="http://schemas.microsoft.com/office/drawing/2014/main" id="{BFDB32F6-F746-0B6F-C0B1-2CF1852BC691}"/>
              </a:ext>
            </a:extLst>
          </p:cNvPr>
          <p:cNvSpPr>
            <a:spLocks noGrp="1"/>
          </p:cNvSpPr>
          <p:nvPr>
            <p:ph type="body" sz="quarter" idx="59"/>
          </p:nvPr>
        </p:nvSpPr>
        <p:spPr>
          <a:xfrm>
            <a:off x="4036409" y="4050957"/>
            <a:ext cx="3161734" cy="626701"/>
          </a:xfrm>
        </p:spPr>
        <p:txBody>
          <a:bodyPr/>
          <a:lstStyle/>
          <a:p>
            <a:r>
              <a:rPr lang="en-US" dirty="0"/>
              <a:t>An </a:t>
            </a:r>
            <a:r>
              <a:rPr lang="en-US" noProof="0" dirty="0"/>
              <a:t>agent that has been trained on past curriculums helps analyze submitted curriculum drafts, providing feedback based on predefined criteria for the grade level. For example, the agent can flag missing sections, suggest improvements for lesson clarity, and highlight the strong elements.</a:t>
            </a:r>
          </a:p>
        </p:txBody>
      </p:sp>
      <p:sp>
        <p:nvSpPr>
          <p:cNvPr id="167" name="Text Placeholder 166">
            <a:extLst>
              <a:ext uri="{FF2B5EF4-FFF2-40B4-BE49-F238E27FC236}">
                <a16:creationId xmlns:a16="http://schemas.microsoft.com/office/drawing/2014/main" id="{FCD4DA07-62D2-7F24-28DE-6A933FE14926}"/>
              </a:ext>
            </a:extLst>
          </p:cNvPr>
          <p:cNvSpPr>
            <a:spLocks noGrp="1"/>
          </p:cNvSpPr>
          <p:nvPr>
            <p:ph type="body" sz="quarter" idx="69"/>
          </p:nvPr>
        </p:nvSpPr>
        <p:spPr>
          <a:xfrm>
            <a:off x="7507288" y="5338763"/>
            <a:ext cx="3162300" cy="712787"/>
          </a:xfrm>
        </p:spPr>
        <p:txBody>
          <a:bodyPr/>
          <a:lstStyle/>
          <a:p>
            <a:r>
              <a:rPr lang="en-US" dirty="0"/>
              <a:t>Sample prompt: </a:t>
            </a:r>
            <a:r>
              <a:rPr lang="en-US" i="1" dirty="0"/>
              <a:t>Create a presentation to share curriculum updates for the new science unit. Include professional visuals and diagrams to make the content engaging for a 4</a:t>
            </a:r>
            <a:r>
              <a:rPr lang="en-US" i="1" baseline="30000" dirty="0"/>
              <a:t>th</a:t>
            </a:r>
            <a:r>
              <a:rPr lang="en-US" i="1" dirty="0"/>
              <a:t> grade classroom.</a:t>
            </a:r>
            <a:endParaRPr lang="en-US" i="1" noProof="0" dirty="0"/>
          </a:p>
        </p:txBody>
      </p:sp>
      <p:sp>
        <p:nvSpPr>
          <p:cNvPr id="165" name="Text Placeholder 164">
            <a:extLst>
              <a:ext uri="{FF2B5EF4-FFF2-40B4-BE49-F238E27FC236}">
                <a16:creationId xmlns:a16="http://schemas.microsoft.com/office/drawing/2014/main" id="{0C202FFB-B866-CE72-DEB2-93F2FCFDC466}"/>
              </a:ext>
            </a:extLst>
          </p:cNvPr>
          <p:cNvSpPr>
            <a:spLocks noGrp="1"/>
          </p:cNvSpPr>
          <p:nvPr>
            <p:ph type="body" sz="quarter" idx="61"/>
          </p:nvPr>
        </p:nvSpPr>
        <p:spPr>
          <a:xfrm>
            <a:off x="7507483" y="3725103"/>
            <a:ext cx="3161734" cy="153888"/>
          </a:xfrm>
        </p:spPr>
        <p:txBody>
          <a:bodyPr/>
          <a:lstStyle/>
          <a:p>
            <a:r>
              <a:rPr lang="en-US" noProof="0"/>
              <a:t>Visualize and present curriculum</a:t>
            </a:r>
          </a:p>
        </p:txBody>
      </p:sp>
      <p:sp>
        <p:nvSpPr>
          <p:cNvPr id="166" name="Text Placeholder 165">
            <a:extLst>
              <a:ext uri="{FF2B5EF4-FFF2-40B4-BE49-F238E27FC236}">
                <a16:creationId xmlns:a16="http://schemas.microsoft.com/office/drawing/2014/main" id="{9C81EC8E-51B8-D1FD-D965-584B546F36AE}"/>
              </a:ext>
            </a:extLst>
          </p:cNvPr>
          <p:cNvSpPr>
            <a:spLocks noGrp="1"/>
          </p:cNvSpPr>
          <p:nvPr>
            <p:ph type="body" sz="quarter" idx="62"/>
          </p:nvPr>
        </p:nvSpPr>
        <p:spPr>
          <a:xfrm>
            <a:off x="7507483" y="4050957"/>
            <a:ext cx="3161734" cy="626701"/>
          </a:xfrm>
        </p:spPr>
        <p:txBody>
          <a:bodyPr/>
          <a:lstStyle/>
          <a:p>
            <a:r>
              <a:rPr lang="en-US" dirty="0"/>
              <a:t>Office Agent helps the educator create engaging presentations to share curriculum updates including professional visuals without needing graphic design expertise. </a:t>
            </a:r>
            <a:endParaRPr lang="en-US" noProof="0" dirty="0"/>
          </a:p>
        </p:txBody>
      </p:sp>
      <p:sp>
        <p:nvSpPr>
          <p:cNvPr id="164" name="Text Placeholder 163">
            <a:extLst>
              <a:ext uri="{FF2B5EF4-FFF2-40B4-BE49-F238E27FC236}">
                <a16:creationId xmlns:a16="http://schemas.microsoft.com/office/drawing/2014/main" id="{1540B0A6-290B-B05B-3E22-6132AC078220}"/>
              </a:ext>
            </a:extLst>
          </p:cNvPr>
          <p:cNvSpPr>
            <a:spLocks noGrp="1"/>
          </p:cNvSpPr>
          <p:nvPr>
            <p:ph type="body" sz="quarter" idx="68"/>
          </p:nvPr>
        </p:nvSpPr>
        <p:spPr>
          <a:xfrm>
            <a:off x="4037013" y="5338763"/>
            <a:ext cx="3160712" cy="712787"/>
          </a:xfrm>
        </p:spPr>
        <p:txBody>
          <a:bodyPr/>
          <a:lstStyle/>
          <a:p>
            <a:r>
              <a:rPr lang="en-US" dirty="0"/>
              <a:t>Sample prompt: </a:t>
            </a:r>
            <a:r>
              <a:rPr lang="en-US" i="1" dirty="0"/>
              <a:t>Analyze this curriculum draft for 4th grade science. Provide feedback on missing sections, lesson clarity, and highlight strong elements based on grade-level criteria.</a:t>
            </a:r>
          </a:p>
        </p:txBody>
      </p:sp>
      <p:sp>
        <p:nvSpPr>
          <p:cNvPr id="168" name="Text Placeholder 167">
            <a:extLst>
              <a:ext uri="{FF2B5EF4-FFF2-40B4-BE49-F238E27FC236}">
                <a16:creationId xmlns:a16="http://schemas.microsoft.com/office/drawing/2014/main" id="{8206F9D8-AF48-8B30-0EB9-F81B4E39A657}"/>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69" name="Text Placeholder 168">
            <a:extLst>
              <a:ext uri="{FF2B5EF4-FFF2-40B4-BE49-F238E27FC236}">
                <a16:creationId xmlns:a16="http://schemas.microsoft.com/office/drawing/2014/main" id="{D48E8017-CA60-B04C-15B9-A7F6D7386E7D}"/>
              </a:ext>
            </a:extLst>
          </p:cNvPr>
          <p:cNvSpPr>
            <a:spLocks noGrp="1"/>
          </p:cNvSpPr>
          <p:nvPr>
            <p:ph type="body" sz="quarter" idx="65"/>
          </p:nvPr>
        </p:nvSpPr>
        <p:spPr>
          <a:xfrm>
            <a:off x="320721" y="3467940"/>
            <a:ext cx="1131650" cy="219456"/>
          </a:xfrm>
        </p:spPr>
        <p:txBody>
          <a:bodyPr/>
          <a:lstStyle/>
          <a:p>
            <a:r>
              <a:rPr lang="en-US" noProof="0"/>
              <a:t>KPIs impacted</a:t>
            </a:r>
          </a:p>
        </p:txBody>
      </p:sp>
      <p:sp>
        <p:nvSpPr>
          <p:cNvPr id="148" name="Title 147">
            <a:extLst>
              <a:ext uri="{FF2B5EF4-FFF2-40B4-BE49-F238E27FC236}">
                <a16:creationId xmlns:a16="http://schemas.microsoft.com/office/drawing/2014/main" id="{50B5394D-E9B1-9686-F6B1-B7A8C5E0B850}"/>
              </a:ext>
            </a:extLst>
          </p:cNvPr>
          <p:cNvSpPr>
            <a:spLocks noGrp="1"/>
          </p:cNvSpPr>
          <p:nvPr>
            <p:ph type="title"/>
          </p:nvPr>
        </p:nvSpPr>
        <p:spPr>
          <a:xfrm>
            <a:off x="2521874" y="429826"/>
            <a:ext cx="3994781" cy="276999"/>
          </a:xfrm>
        </p:spPr>
        <p:txBody>
          <a:bodyPr/>
          <a:lstStyle/>
          <a:p>
            <a:r>
              <a:rPr lang="en-US" noProof="0" dirty="0"/>
              <a:t>Collaborate on curriculum design</a:t>
            </a:r>
          </a:p>
        </p:txBody>
      </p:sp>
      <p:sp>
        <p:nvSpPr>
          <p:cNvPr id="149" name="Text Placeholder 148">
            <a:extLst>
              <a:ext uri="{FF2B5EF4-FFF2-40B4-BE49-F238E27FC236}">
                <a16:creationId xmlns:a16="http://schemas.microsoft.com/office/drawing/2014/main" id="{03033FB9-9A55-6985-4FA1-5E97A1951FB8}"/>
              </a:ext>
            </a:extLst>
          </p:cNvPr>
          <p:cNvSpPr>
            <a:spLocks noGrp="1"/>
          </p:cNvSpPr>
          <p:nvPr>
            <p:ph type="body" sz="quarter" idx="33"/>
          </p:nvPr>
        </p:nvSpPr>
        <p:spPr>
          <a:xfrm>
            <a:off x="304796" y="414437"/>
            <a:ext cx="2125583" cy="307777"/>
          </a:xfrm>
        </p:spPr>
        <p:txBody>
          <a:bodyPr/>
          <a:lstStyle/>
          <a:p>
            <a:r>
              <a:rPr lang="en-US" noProof="0"/>
              <a:t>Education</a:t>
            </a:r>
          </a:p>
        </p:txBody>
      </p:sp>
      <p:grpSp>
        <p:nvGrpSpPr>
          <p:cNvPr id="170" name="Group 169">
            <a:extLst>
              <a:ext uri="{FF2B5EF4-FFF2-40B4-BE49-F238E27FC236}">
                <a16:creationId xmlns:a16="http://schemas.microsoft.com/office/drawing/2014/main" id="{3B153606-3788-90DD-B9D0-0F715C20BCD6}"/>
              </a:ext>
            </a:extLst>
          </p:cNvPr>
          <p:cNvGrpSpPr>
            <a:grpSpLocks/>
          </p:cNvGrpSpPr>
          <p:nvPr/>
        </p:nvGrpSpPr>
        <p:grpSpPr>
          <a:xfrm>
            <a:off x="320719" y="5020658"/>
            <a:ext cx="1771605" cy="216000"/>
            <a:chOff x="320721" y="4517211"/>
            <a:chExt cx="1771605" cy="216000"/>
          </a:xfrm>
        </p:grpSpPr>
        <p:sp>
          <p:nvSpPr>
            <p:cNvPr id="171" name="Rectangle: Rounded Corners 6">
              <a:extLst>
                <a:ext uri="{FF2B5EF4-FFF2-40B4-BE49-F238E27FC236}">
                  <a16:creationId xmlns:a16="http://schemas.microsoft.com/office/drawing/2014/main" id="{35B6DA63-1523-6572-B40B-7ADD9571115D}"/>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Improved collaboration</a:t>
              </a:r>
            </a:p>
          </p:txBody>
        </p:sp>
        <p:pic>
          <p:nvPicPr>
            <p:cNvPr id="172" name="Graphic 171">
              <a:extLst>
                <a:ext uri="{FF2B5EF4-FFF2-40B4-BE49-F238E27FC236}">
                  <a16:creationId xmlns:a16="http://schemas.microsoft.com/office/drawing/2014/main" id="{639DA22A-71E9-E248-4F94-8769D16F36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507" y="4552645"/>
              <a:ext cx="144000" cy="141732"/>
            </a:xfrm>
            <a:prstGeom prst="rect">
              <a:avLst/>
            </a:prstGeom>
          </p:spPr>
        </p:pic>
      </p:grpSp>
      <p:grpSp>
        <p:nvGrpSpPr>
          <p:cNvPr id="173" name="Group 172">
            <a:extLst>
              <a:ext uri="{FF2B5EF4-FFF2-40B4-BE49-F238E27FC236}">
                <a16:creationId xmlns:a16="http://schemas.microsoft.com/office/drawing/2014/main" id="{7E66166B-F452-E128-5A3C-98F6389DFD8D}"/>
              </a:ext>
            </a:extLst>
          </p:cNvPr>
          <p:cNvGrpSpPr>
            <a:grpSpLocks/>
          </p:cNvGrpSpPr>
          <p:nvPr/>
        </p:nvGrpSpPr>
        <p:grpSpPr>
          <a:xfrm>
            <a:off x="320721" y="5309272"/>
            <a:ext cx="1771605" cy="216000"/>
            <a:chOff x="320719" y="4224856"/>
            <a:chExt cx="1771605" cy="219456"/>
          </a:xfrm>
        </p:grpSpPr>
        <p:sp>
          <p:nvSpPr>
            <p:cNvPr id="174" name="Rectangle: Rounded Corners 6">
              <a:extLst>
                <a:ext uri="{FF2B5EF4-FFF2-40B4-BE49-F238E27FC236}">
                  <a16:creationId xmlns:a16="http://schemas.microsoft.com/office/drawing/2014/main" id="{400B9EB3-28F6-D3B3-70BF-92FB24E9BB1A}"/>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Continuous innovation</a:t>
              </a:r>
            </a:p>
          </p:txBody>
        </p:sp>
        <p:pic>
          <p:nvPicPr>
            <p:cNvPr id="175" name="Graphic 174">
              <a:extLst>
                <a:ext uri="{FF2B5EF4-FFF2-40B4-BE49-F238E27FC236}">
                  <a16:creationId xmlns:a16="http://schemas.microsoft.com/office/drawing/2014/main" id="{37F9A5A0-D898-7649-B6A0-CADC10E4D9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6" y="4260849"/>
              <a:ext cx="144000" cy="144000"/>
            </a:xfrm>
            <a:prstGeom prst="rect">
              <a:avLst/>
            </a:prstGeom>
          </p:spPr>
        </p:pic>
      </p:grpSp>
      <p:grpSp>
        <p:nvGrpSpPr>
          <p:cNvPr id="176" name="Group 175">
            <a:extLst>
              <a:ext uri="{FF2B5EF4-FFF2-40B4-BE49-F238E27FC236}">
                <a16:creationId xmlns:a16="http://schemas.microsoft.com/office/drawing/2014/main" id="{EAE63A8F-F7F6-6D81-A09F-0C8CC8C781D9}"/>
              </a:ext>
            </a:extLst>
          </p:cNvPr>
          <p:cNvGrpSpPr/>
          <p:nvPr/>
        </p:nvGrpSpPr>
        <p:grpSpPr>
          <a:xfrm>
            <a:off x="320719" y="3778836"/>
            <a:ext cx="1771605" cy="216000"/>
            <a:chOff x="320719" y="4224856"/>
            <a:chExt cx="1771605" cy="219456"/>
          </a:xfrm>
        </p:grpSpPr>
        <p:sp>
          <p:nvSpPr>
            <p:cNvPr id="177" name="Rectangle: Rounded Corners 6">
              <a:extLst>
                <a:ext uri="{FF2B5EF4-FFF2-40B4-BE49-F238E27FC236}">
                  <a16:creationId xmlns:a16="http://schemas.microsoft.com/office/drawing/2014/main" id="{BE72D634-9A4C-66E7-F6CE-698903097843}"/>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Time savings</a:t>
              </a:r>
            </a:p>
          </p:txBody>
        </p:sp>
        <p:pic>
          <p:nvPicPr>
            <p:cNvPr id="178" name="Graphic 177">
              <a:extLst>
                <a:ext uri="{FF2B5EF4-FFF2-40B4-BE49-F238E27FC236}">
                  <a16:creationId xmlns:a16="http://schemas.microsoft.com/office/drawing/2014/main" id="{76F2183B-2D7F-7627-BAB1-5E699EEBF95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4260849"/>
              <a:ext cx="144000" cy="144000"/>
            </a:xfrm>
            <a:prstGeom prst="rect">
              <a:avLst/>
            </a:prstGeom>
          </p:spPr>
        </p:pic>
      </p:grpSp>
      <p:sp>
        <p:nvSpPr>
          <p:cNvPr id="205" name="TextBox 204">
            <a:extLst>
              <a:ext uri="{FF2B5EF4-FFF2-40B4-BE49-F238E27FC236}">
                <a16:creationId xmlns:a16="http://schemas.microsoft.com/office/drawing/2014/main" id="{2DF7A356-D2C7-CE8C-569B-356E07AECE98}"/>
              </a:ext>
              <a:ext uri="{C183D7F6-B498-43B3-948B-1728B52AA6E4}">
                <adec:decorative xmlns:adec="http://schemas.microsoft.com/office/drawing/2017/decorative" val="0"/>
              </a:ext>
            </a:extLst>
          </p:cNvPr>
          <p:cNvSpPr txBox="1">
            <a:spLocks/>
          </p:cNvSpPr>
          <p:nvPr/>
        </p:nvSpPr>
        <p:spPr>
          <a:xfrm>
            <a:off x="3562472" y="2393250"/>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1</a:t>
            </a:r>
          </a:p>
        </p:txBody>
      </p:sp>
      <p:pic>
        <p:nvPicPr>
          <p:cNvPr id="206" name="Picture 50">
            <a:hlinkClick r:id="rId7"/>
            <a:extLst>
              <a:ext uri="{FF2B5EF4-FFF2-40B4-BE49-F238E27FC236}">
                <a16:creationId xmlns:a16="http://schemas.microsoft.com/office/drawing/2014/main" id="{5ADB6175-B739-D2B6-8D65-31E6024802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2889" y="2349007"/>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211" name="TextBox 210">
            <a:extLst>
              <a:ext uri="{FF2B5EF4-FFF2-40B4-BE49-F238E27FC236}">
                <a16:creationId xmlns:a16="http://schemas.microsoft.com/office/drawing/2014/main" id="{711CA2DB-C1FA-42E8-5194-190F21FFB3A6}"/>
              </a:ext>
              <a:ext uri="{C183D7F6-B498-43B3-948B-1728B52AA6E4}">
                <adec:decorative xmlns:adec="http://schemas.microsoft.com/office/drawing/2017/decorative" val="0"/>
              </a:ext>
            </a:extLst>
          </p:cNvPr>
          <p:cNvSpPr txBox="1">
            <a:spLocks/>
          </p:cNvSpPr>
          <p:nvPr/>
        </p:nvSpPr>
        <p:spPr>
          <a:xfrm>
            <a:off x="7882109" y="4913745"/>
            <a:ext cx="1896891"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Office Agent with PowerPoint</a:t>
            </a:r>
          </a:p>
        </p:txBody>
      </p:sp>
      <p:sp>
        <p:nvSpPr>
          <p:cNvPr id="214" name="TextBox 213">
            <a:extLst>
              <a:ext uri="{FF2B5EF4-FFF2-40B4-BE49-F238E27FC236}">
                <a16:creationId xmlns:a16="http://schemas.microsoft.com/office/drawing/2014/main" id="{20164EAC-7C2E-23D1-8BBD-7772DC9FEB1A}"/>
              </a:ext>
              <a:ext uri="{C183D7F6-B498-43B3-948B-1728B52AA6E4}">
                <adec:decorative xmlns:adec="http://schemas.microsoft.com/office/drawing/2017/decorative" val="0"/>
              </a:ext>
            </a:extLst>
          </p:cNvPr>
          <p:cNvSpPr txBox="1">
            <a:spLocks/>
          </p:cNvSpPr>
          <p:nvPr/>
        </p:nvSpPr>
        <p:spPr>
          <a:xfrm>
            <a:off x="4432423" y="4913745"/>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Feedback agent </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217" name="TextBox 216">
            <a:extLst>
              <a:ext uri="{FF2B5EF4-FFF2-40B4-BE49-F238E27FC236}">
                <a16:creationId xmlns:a16="http://schemas.microsoft.com/office/drawing/2014/main" id="{33D3E563-4FCB-8F90-934C-444FEDD9472A}"/>
              </a:ext>
              <a:ext uri="{C183D7F6-B498-43B3-948B-1728B52AA6E4}">
                <adec:decorative xmlns:adec="http://schemas.microsoft.com/office/drawing/2017/decorative" val="0"/>
              </a:ext>
            </a:extLst>
          </p:cNvPr>
          <p:cNvSpPr txBox="1">
            <a:spLocks/>
          </p:cNvSpPr>
          <p:nvPr/>
        </p:nvSpPr>
        <p:spPr>
          <a:xfrm>
            <a:off x="6446959" y="2393250"/>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pic>
        <p:nvPicPr>
          <p:cNvPr id="9" name="Picture 8">
            <a:extLst>
              <a:ext uri="{FF2B5EF4-FFF2-40B4-BE49-F238E27FC236}">
                <a16:creationId xmlns:a16="http://schemas.microsoft.com/office/drawing/2014/main" id="{A54F1D21-6401-B511-7140-552427969284}"/>
              </a:ext>
            </a:extLst>
          </p:cNvPr>
          <p:cNvPicPr>
            <a:picLocks noChangeAspect="1"/>
          </p:cNvPicPr>
          <p:nvPr/>
        </p:nvPicPr>
        <p:blipFill>
          <a:blip r:embed="rId9"/>
          <a:stretch>
            <a:fillRect/>
          </a:stretch>
        </p:blipFill>
        <p:spPr>
          <a:xfrm>
            <a:off x="7507288" y="4858101"/>
            <a:ext cx="265176" cy="265176"/>
          </a:xfrm>
          <a:prstGeom prst="rect">
            <a:avLst/>
          </a:prstGeom>
        </p:spPr>
      </p:pic>
      <p:sp>
        <p:nvSpPr>
          <p:cNvPr id="11" name="TextBox 10">
            <a:extLst>
              <a:ext uri="{FF2B5EF4-FFF2-40B4-BE49-F238E27FC236}">
                <a16:creationId xmlns:a16="http://schemas.microsoft.com/office/drawing/2014/main" id="{1A91EF21-AC7B-6026-01DB-65DB2D8A383F}"/>
              </a:ext>
              <a:ext uri="{C183D7F6-B498-43B3-948B-1728B52AA6E4}">
                <adec:decorative xmlns:adec="http://schemas.microsoft.com/office/drawing/2017/decorative" val="0"/>
              </a:ext>
            </a:extLst>
          </p:cNvPr>
          <p:cNvSpPr txBox="1"/>
          <p:nvPr/>
        </p:nvSpPr>
        <p:spPr>
          <a:xfrm>
            <a:off x="9282950" y="2393250"/>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12" name="Picture 11" descr="Sales scenario: Create an unsolicited proposal (Copilot Scenario Library) – Microsoft Adoption">
            <a:extLst>
              <a:ext uri="{FF2B5EF4-FFF2-40B4-BE49-F238E27FC236}">
                <a16:creationId xmlns:a16="http://schemas.microsoft.com/office/drawing/2014/main" id="{C6634580-E39C-959C-4F5E-919234398ADC}"/>
              </a:ext>
            </a:extLst>
          </p:cNvPr>
          <p:cNvPicPr>
            <a:picLocks noChangeAspect="1"/>
          </p:cNvPicPr>
          <p:nvPr/>
        </p:nvPicPr>
        <p:blipFill>
          <a:blip r:embed="rId10"/>
          <a:stretch>
            <a:fillRect/>
          </a:stretch>
        </p:blipFill>
        <p:spPr>
          <a:xfrm>
            <a:off x="8950325" y="2337606"/>
            <a:ext cx="265176" cy="265176"/>
          </a:xfrm>
          <a:prstGeom prst="rect">
            <a:avLst/>
          </a:prstGeom>
        </p:spPr>
      </p:pic>
      <p:pic>
        <p:nvPicPr>
          <p:cNvPr id="14" name="Picture 13">
            <a:extLst>
              <a:ext uri="{FF2B5EF4-FFF2-40B4-BE49-F238E27FC236}">
                <a16:creationId xmlns:a16="http://schemas.microsoft.com/office/drawing/2014/main" id="{DF09CF6E-6317-6CA4-F897-F62371455EAC}"/>
              </a:ext>
            </a:extLst>
          </p:cNvPr>
          <p:cNvPicPr>
            <a:picLocks noChangeAspect="1"/>
          </p:cNvPicPr>
          <p:nvPr/>
        </p:nvPicPr>
        <p:blipFill>
          <a:blip r:embed="rId11"/>
          <a:stretch>
            <a:fillRect/>
          </a:stretch>
        </p:blipFill>
        <p:spPr>
          <a:xfrm>
            <a:off x="6065838" y="2337606"/>
            <a:ext cx="265176" cy="265176"/>
          </a:xfrm>
          <a:prstGeom prst="rect">
            <a:avLst/>
          </a:prstGeom>
        </p:spPr>
      </p:pic>
      <p:grpSp>
        <p:nvGrpSpPr>
          <p:cNvPr id="15" name="Group 14">
            <a:extLst>
              <a:ext uri="{FF2B5EF4-FFF2-40B4-BE49-F238E27FC236}">
                <a16:creationId xmlns:a16="http://schemas.microsoft.com/office/drawing/2014/main" id="{37C7DD85-8816-0A1F-27F0-0345D5B0638C}"/>
              </a:ext>
            </a:extLst>
          </p:cNvPr>
          <p:cNvGrpSpPr/>
          <p:nvPr/>
        </p:nvGrpSpPr>
        <p:grpSpPr>
          <a:xfrm>
            <a:off x="320721" y="4067450"/>
            <a:ext cx="1771605" cy="216000"/>
            <a:chOff x="320721" y="4517211"/>
            <a:chExt cx="1771605" cy="216000"/>
          </a:xfrm>
        </p:grpSpPr>
        <p:sp>
          <p:nvSpPr>
            <p:cNvPr id="16" name="Rectangle: Rounded Corners 6">
              <a:extLst>
                <a:ext uri="{FF2B5EF4-FFF2-40B4-BE49-F238E27FC236}">
                  <a16:creationId xmlns:a16="http://schemas.microsoft.com/office/drawing/2014/main" id="{175FEAC6-53BF-B4CC-D949-562DCBF10B01}"/>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Quality and consistency</a:t>
              </a:r>
            </a:p>
          </p:txBody>
        </p:sp>
        <p:pic>
          <p:nvPicPr>
            <p:cNvPr id="17" name="Graphic 16">
              <a:extLst>
                <a:ext uri="{FF2B5EF4-FFF2-40B4-BE49-F238E27FC236}">
                  <a16:creationId xmlns:a16="http://schemas.microsoft.com/office/drawing/2014/main" id="{42EE7CDC-6BDD-5DD5-CDEA-1EF93B06E5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507" y="4552645"/>
              <a:ext cx="144000" cy="141732"/>
            </a:xfrm>
            <a:prstGeom prst="rect">
              <a:avLst/>
            </a:prstGeom>
          </p:spPr>
        </p:pic>
      </p:grpSp>
      <p:pic>
        <p:nvPicPr>
          <p:cNvPr id="3" name="Graphic 60">
            <a:extLst>
              <a:ext uri="{FF2B5EF4-FFF2-40B4-BE49-F238E27FC236}">
                <a16:creationId xmlns:a16="http://schemas.microsoft.com/office/drawing/2014/main" id="{56FB0664-D136-2BB7-B04D-5F2F37A7BB8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057652" y="4913745"/>
            <a:ext cx="265126" cy="235667"/>
          </a:xfrm>
          <a:prstGeom prst="rect">
            <a:avLst/>
          </a:prstGeom>
        </p:spPr>
      </p:pic>
    </p:spTree>
    <p:extLst>
      <p:ext uri="{BB962C8B-B14F-4D97-AF65-F5344CB8AC3E}">
        <p14:creationId xmlns:p14="http://schemas.microsoft.com/office/powerpoint/2010/main" val="20513560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6AAD-9B64-F803-0DC0-302EEB35EEF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6DB2DD9-E81A-5D96-CC7F-3F092DA106DA}"/>
              </a:ext>
              <a:ext uri="{C183D7F6-B498-43B3-948B-1728B52AA6E4}">
                <adec:decorative xmlns:adec="http://schemas.microsoft.com/office/drawing/2017/decorative" val="1"/>
              </a:ext>
            </a:extLst>
          </p:cNvPr>
          <p:cNvSpPr/>
          <p:nvPr/>
        </p:nvSpPr>
        <p:spPr>
          <a:xfrm rot="16200000">
            <a:off x="4662957" y="-671045"/>
            <a:ext cx="6858001" cy="8200085"/>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16">
            <a:extLst>
              <a:ext uri="{FF2B5EF4-FFF2-40B4-BE49-F238E27FC236}">
                <a16:creationId xmlns:a16="http://schemas.microsoft.com/office/drawing/2014/main" id="{CF2258A7-19E4-11E7-1478-4598A3E88287}"/>
              </a:ext>
              <a:ext uri="{C183D7F6-B498-43B3-948B-1728B52AA6E4}">
                <adec:decorative xmlns:adec="http://schemas.microsoft.com/office/drawing/2017/decorative" val="1"/>
              </a:ext>
            </a:extLst>
          </p:cNvPr>
          <p:cNvSpPr/>
          <p:nvPr/>
        </p:nvSpPr>
        <p:spPr>
          <a:xfrm>
            <a:off x="3991915"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Title 25">
            <a:extLst>
              <a:ext uri="{FF2B5EF4-FFF2-40B4-BE49-F238E27FC236}">
                <a16:creationId xmlns:a16="http://schemas.microsoft.com/office/drawing/2014/main" id="{D4503B96-19FF-5C15-F1C9-F08704704B9F}"/>
              </a:ext>
            </a:extLst>
          </p:cNvPr>
          <p:cNvSpPr txBox="1">
            <a:spLocks noGrp="1"/>
          </p:cNvSpPr>
          <p:nvPr>
            <p:ph type="title"/>
          </p:nvPr>
        </p:nvSpPr>
        <p:spPr>
          <a:xfrm>
            <a:off x="588963" y="867732"/>
            <a:ext cx="3097681" cy="1089529"/>
          </a:xfr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r>
              <a:rPr lang="en-US" sz="3600">
                <a:solidFill>
                  <a:schemeClr val="accent1"/>
                </a:solidFill>
              </a:rPr>
              <a:t>Researcher agent</a:t>
            </a:r>
          </a:p>
        </p:txBody>
      </p:sp>
      <p:sp>
        <p:nvSpPr>
          <p:cNvPr id="8" name="TextBox 7">
            <a:extLst>
              <a:ext uri="{FF2B5EF4-FFF2-40B4-BE49-F238E27FC236}">
                <a16:creationId xmlns:a16="http://schemas.microsoft.com/office/drawing/2014/main" id="{63499077-0B9C-4AF5-52C0-36D1CFE69D82}"/>
              </a:ext>
            </a:extLst>
          </p:cNvPr>
          <p:cNvSpPr txBox="1"/>
          <p:nvPr/>
        </p:nvSpPr>
        <p:spPr>
          <a:xfrm>
            <a:off x="588963" y="2132801"/>
            <a:ext cx="3097681" cy="3857466"/>
          </a:xfrm>
          <a:prstGeom prst="rect">
            <a:avLst/>
          </a:prstGeom>
          <a:noFill/>
        </p:spPr>
        <p:txBody>
          <a:bodyPr wrap="square" lIns="0" tIns="0" rIns="0" bIns="0" rtlCol="0">
            <a:spAutoFit/>
          </a:bodyPr>
          <a:lstStyle/>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The Researcher Agent gives organizations the capability they would expect from a highly paid strategist or researcher. </a:t>
            </a:r>
          </a:p>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By combining the most advanced deep reasoning models with web and work-grounding from Copilot Chat, this agent provides well-reasoned responses to complex prompts with the most relevant data.</a:t>
            </a:r>
          </a:p>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Users gain a thought partner that can perform advanced reasoning grounded in their unique context.</a:t>
            </a:r>
          </a:p>
        </p:txBody>
      </p:sp>
      <p:pic>
        <p:nvPicPr>
          <p:cNvPr id="2" name="Picture Placeholder 10" descr="Screenshot of Researcher agent interface">
            <a:extLst>
              <a:ext uri="{FF2B5EF4-FFF2-40B4-BE49-F238E27FC236}">
                <a16:creationId xmlns:a16="http://schemas.microsoft.com/office/drawing/2014/main" id="{13B9A9FC-18F7-EAB4-5B89-DD360BA835B8}"/>
              </a:ext>
            </a:extLst>
          </p:cNvPr>
          <p:cNvPicPr>
            <a:picLocks noChangeAspect="1"/>
          </p:cNvPicPr>
          <p:nvPr/>
        </p:nvPicPr>
        <p:blipFill rotWithShape="1">
          <a:blip r:embed="rId3"/>
          <a:srcRect l="6912" r="6912"/>
          <a:stretch>
            <a:fillRect/>
          </a:stretch>
        </p:blipFill>
        <p:spPr>
          <a:xfrm>
            <a:off x="4291705" y="948461"/>
            <a:ext cx="7600504" cy="4961073"/>
          </a:xfrm>
          <a:prstGeom prst="roundRect">
            <a:avLst>
              <a:gd name="adj" fmla="val 1336"/>
            </a:avLst>
          </a:prstGeom>
          <a:effectLst>
            <a:outerShdw blurRad="63500" algn="ctr" rotWithShape="0">
              <a:prstClr val="black">
                <a:alpha val="20000"/>
              </a:prstClr>
            </a:outerShdw>
          </a:effectLst>
        </p:spPr>
      </p:pic>
    </p:spTree>
    <p:extLst>
      <p:ext uri="{BB962C8B-B14F-4D97-AF65-F5344CB8AC3E}">
        <p14:creationId xmlns:p14="http://schemas.microsoft.com/office/powerpoint/2010/main" val="130315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7 0.03704 L -4.16667E-7 1.48148E-6 " pathEditMode="relative" rAng="0" ptsTypes="AA">
                                      <p:cBhvr>
                                        <p:cTn id="8" dur="500" fill="hold"/>
                                        <p:tgtEl>
                                          <p:spTgt spid="9"/>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4.16667E-7 0.03704 L -4.16667E-7 3.7037E-7 " pathEditMode="relative" rAng="0" ptsTypes="AA">
                                      <p:cBhvr>
                                        <p:cTn id="12" dur="500" fill="hold"/>
                                        <p:tgtEl>
                                          <p:spTgt spid="8"/>
                                        </p:tgtEl>
                                        <p:attrNameLst>
                                          <p:attrName>ppt_x</p:attrName>
                                          <p:attrName>ppt_y</p:attrName>
                                        </p:attrNameLst>
                                      </p:cBhvr>
                                      <p:rCtr x="0" y="-1852"/>
                                    </p:animMotion>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1.25E-6 0.03703 L 1.25E-6 4.07407E-6 " pathEditMode="relative" rAng="0" ptsTypes="AA">
                                      <p:cBhvr>
                                        <p:cTn id="16" dur="500" fill="hold"/>
                                        <p:tgtEl>
                                          <p:spTgt spid="2"/>
                                        </p:tgtEl>
                                        <p:attrNameLst>
                                          <p:attrName>ppt_x</p:attrName>
                                          <p:attrName>ppt_y</p:attrName>
                                        </p:attrNameLst>
                                      </p:cBhvr>
                                      <p:rCtr x="0" y="-1852"/>
                                    </p:animMotion>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64" presetClass="path" presetSubtype="0" accel="50000" decel="50000" fill="hold" grpId="1" nodeType="withEffect">
                                  <p:stCondLst>
                                    <p:cond delay="0"/>
                                  </p:stCondLst>
                                  <p:childTnLst>
                                    <p:animMotion origin="layout" path="M 1.25E-6 0.03703 L 1.25E-6 4.07407E-6 " pathEditMode="relative" rAng="0" ptsTypes="AA">
                                      <p:cBhvr>
                                        <p:cTn id="20" dur="500" fill="hold"/>
                                        <p:tgtEl>
                                          <p:spTgt spid="16"/>
                                        </p:tgtEl>
                                        <p:attrNameLst>
                                          <p:attrName>ppt_x</p:attrName>
                                          <p:attrName>ppt_y</p:attrName>
                                        </p:attrNameLst>
                                      </p:cBhvr>
                                      <p:rCtr x="0" y="-1852"/>
                                    </p:animMotion>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64" presetClass="path" presetSubtype="0" accel="50000" decel="50000" fill="hold" grpId="1" nodeType="withEffect">
                                  <p:stCondLst>
                                    <p:cond delay="0"/>
                                  </p:stCondLst>
                                  <p:childTnLst>
                                    <p:animMotion origin="layout" path="M 1.25E-6 0.03703 L 1.25E-6 4.07407E-6 " pathEditMode="relative" rAng="0" ptsTypes="AA">
                                      <p:cBhvr>
                                        <p:cTn id="24" dur="500" fill="hold"/>
                                        <p:tgtEl>
                                          <p:spTgt spid="17"/>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9" grpId="0"/>
      <p:bldP spid="9" grpId="1"/>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CFCB-A17D-B468-B1F6-AF35F1476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4985C-2C30-449A-2A13-78452E99D9C5}"/>
              </a:ext>
            </a:extLst>
          </p:cNvPr>
          <p:cNvSpPr>
            <a:spLocks noGrp="1"/>
          </p:cNvSpPr>
          <p:nvPr>
            <p:ph type="title"/>
          </p:nvPr>
        </p:nvSpPr>
        <p:spPr>
          <a:xfrm>
            <a:off x="588264" y="2875002"/>
            <a:ext cx="4127692" cy="1107996"/>
          </a:xfrm>
        </p:spPr>
        <p:txBody>
          <a:bodyPr/>
          <a:lstStyle/>
          <a:p>
            <a:r>
              <a:rPr lang="en-US" dirty="0" err="1"/>
              <a:t>Funcational</a:t>
            </a:r>
            <a:r>
              <a:rPr lang="en-US" dirty="0"/>
              <a:t> Use Cases</a:t>
            </a:r>
          </a:p>
        </p:txBody>
      </p:sp>
    </p:spTree>
    <p:extLst>
      <p:ext uri="{BB962C8B-B14F-4D97-AF65-F5344CB8AC3E}">
        <p14:creationId xmlns:p14="http://schemas.microsoft.com/office/powerpoint/2010/main" val="11686044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011D8-2212-2170-26C4-DC02CEB0AFBC}"/>
            </a:ext>
          </a:extLst>
        </p:cNvPr>
        <p:cNvGrpSpPr/>
        <p:nvPr/>
      </p:nvGrpSpPr>
      <p:grpSpPr>
        <a:xfrm>
          <a:off x="0" y="0"/>
          <a:ext cx="0" cy="0"/>
          <a:chOff x="0" y="0"/>
          <a:chExt cx="0" cy="0"/>
        </a:xfrm>
      </p:grpSpPr>
      <p:sp>
        <p:nvSpPr>
          <p:cNvPr id="68" name="Title 67">
            <a:extLst>
              <a:ext uri="{FF2B5EF4-FFF2-40B4-BE49-F238E27FC236}">
                <a16:creationId xmlns:a16="http://schemas.microsoft.com/office/drawing/2014/main" id="{E63B36F7-66E3-DDB5-DE9D-93F1D7A6E043}"/>
              </a:ext>
            </a:extLst>
          </p:cNvPr>
          <p:cNvSpPr>
            <a:spLocks noGrp="1"/>
          </p:cNvSpPr>
          <p:nvPr>
            <p:ph type="title"/>
          </p:nvPr>
        </p:nvSpPr>
        <p:spPr>
          <a:xfrm>
            <a:off x="584200" y="387766"/>
            <a:ext cx="5672544" cy="526298"/>
          </a:xfrm>
        </p:spPr>
        <p:txBody>
          <a:bodyPr/>
          <a:lstStyle/>
          <a:p>
            <a:r>
              <a:rPr lang="en-US" noProof="0" dirty="0"/>
              <a:t>A day in the life of a Procurement Specialist using Researcher</a:t>
            </a:r>
          </a:p>
        </p:txBody>
      </p:sp>
      <p:sp>
        <p:nvSpPr>
          <p:cNvPr id="15" name="Text Placeholder 14">
            <a:extLst>
              <a:ext uri="{FF2B5EF4-FFF2-40B4-BE49-F238E27FC236}">
                <a16:creationId xmlns:a16="http://schemas.microsoft.com/office/drawing/2014/main" id="{C99A09E0-6D3D-9495-5E7D-475E9CED8DD0}"/>
              </a:ext>
            </a:extLst>
          </p:cNvPr>
          <p:cNvSpPr>
            <a:spLocks noGrp="1"/>
          </p:cNvSpPr>
          <p:nvPr>
            <p:ph type="body" sz="quarter" idx="37"/>
          </p:nvPr>
        </p:nvSpPr>
        <p:spPr>
          <a:xfrm>
            <a:off x="10430234" y="521099"/>
            <a:ext cx="1456966" cy="175614"/>
          </a:xfrm>
        </p:spPr>
        <p:txBody>
          <a:bodyPr/>
          <a:lstStyle/>
          <a:p>
            <a:r>
              <a:rPr lang="en-US" noProof="0"/>
              <a:t>Buy</a:t>
            </a:r>
          </a:p>
        </p:txBody>
      </p:sp>
      <p:sp>
        <p:nvSpPr>
          <p:cNvPr id="41" name="Text Placeholder 40">
            <a:extLst>
              <a:ext uri="{FF2B5EF4-FFF2-40B4-BE49-F238E27FC236}">
                <a16:creationId xmlns:a16="http://schemas.microsoft.com/office/drawing/2014/main" id="{235FBC0D-A927-2641-2CA9-C0D363379C1B}"/>
              </a:ext>
            </a:extLst>
          </p:cNvPr>
          <p:cNvSpPr>
            <a:spLocks noGrp="1"/>
          </p:cNvSpPr>
          <p:nvPr>
            <p:ph type="body" sz="quarter" idx="17"/>
          </p:nvPr>
        </p:nvSpPr>
        <p:spPr>
          <a:xfrm>
            <a:off x="6519107" y="521099"/>
            <a:ext cx="3599821" cy="169277"/>
          </a:xfrm>
        </p:spPr>
        <p:txBody>
          <a:bodyPr/>
          <a:lstStyle/>
          <a:p>
            <a:r>
              <a:rPr lang="en-US" noProof="0" dirty="0"/>
              <a:t>Microsoft 365 Copilot</a:t>
            </a:r>
          </a:p>
        </p:txBody>
      </p:sp>
      <p:sp>
        <p:nvSpPr>
          <p:cNvPr id="48" name="Text Placeholder 47">
            <a:extLst>
              <a:ext uri="{FF2B5EF4-FFF2-40B4-BE49-F238E27FC236}">
                <a16:creationId xmlns:a16="http://schemas.microsoft.com/office/drawing/2014/main" id="{FF7AAF93-7C63-28CD-E9B7-277D1491D916}"/>
              </a:ext>
            </a:extLst>
          </p:cNvPr>
          <p:cNvSpPr>
            <a:spLocks noGrp="1"/>
          </p:cNvSpPr>
          <p:nvPr>
            <p:ph type="body" sz="quarter" idx="11"/>
          </p:nvPr>
        </p:nvSpPr>
        <p:spPr>
          <a:xfrm>
            <a:off x="584200" y="1684713"/>
            <a:ext cx="2808000" cy="345600"/>
          </a:xfrm>
        </p:spPr>
        <p:txBody>
          <a:bodyPr/>
          <a:lstStyle/>
          <a:p>
            <a:r>
              <a:rPr lang="en-US" noProof="0" dirty="0"/>
              <a:t>8:00 am – </a:t>
            </a:r>
            <a:r>
              <a:rPr lang="en-US" dirty="0"/>
              <a:t>Research vendors</a:t>
            </a:r>
            <a:endParaRPr lang="en-US" noProof="0" dirty="0"/>
          </a:p>
        </p:txBody>
      </p:sp>
      <p:sp>
        <p:nvSpPr>
          <p:cNvPr id="49" name="Text Placeholder 48">
            <a:extLst>
              <a:ext uri="{FF2B5EF4-FFF2-40B4-BE49-F238E27FC236}">
                <a16:creationId xmlns:a16="http://schemas.microsoft.com/office/drawing/2014/main" id="{F1CA6D0A-10A2-C28C-2426-6B2C064E13F8}"/>
              </a:ext>
            </a:extLst>
          </p:cNvPr>
          <p:cNvSpPr>
            <a:spLocks noGrp="1"/>
          </p:cNvSpPr>
          <p:nvPr>
            <p:ph type="body" sz="quarter" idx="18"/>
          </p:nvPr>
        </p:nvSpPr>
        <p:spPr>
          <a:xfrm>
            <a:off x="584200" y="2128438"/>
            <a:ext cx="2808000" cy="626701"/>
          </a:xfrm>
        </p:spPr>
        <p:txBody>
          <a:bodyPr>
            <a:normAutofit/>
          </a:bodyPr>
          <a:lstStyle/>
          <a:p>
            <a:pPr>
              <a:buSzTx/>
              <a:defRPr/>
            </a:pPr>
            <a:r>
              <a:rPr lang="en-US" dirty="0"/>
              <a:t>Use Researcher to scrape the web for vendor updates, new products, and market trends. Saves time by enabling procurement teams to quickly become subject matter experts on unfamiliar suppliers.</a:t>
            </a:r>
          </a:p>
          <a:p>
            <a:pPr lvl="0">
              <a:buSzTx/>
              <a:defRPr/>
            </a:pPr>
            <a:endParaRPr lang="en-US" dirty="0"/>
          </a:p>
          <a:p>
            <a:endParaRPr lang="en-IN" dirty="0"/>
          </a:p>
        </p:txBody>
      </p:sp>
      <p:sp>
        <p:nvSpPr>
          <p:cNvPr id="55" name="Text Placeholder 54">
            <a:extLst>
              <a:ext uri="{FF2B5EF4-FFF2-40B4-BE49-F238E27FC236}">
                <a16:creationId xmlns:a16="http://schemas.microsoft.com/office/drawing/2014/main" id="{32981F25-3223-13AD-608E-AE97645862CA}"/>
              </a:ext>
            </a:extLst>
          </p:cNvPr>
          <p:cNvSpPr>
            <a:spLocks noGrp="1"/>
          </p:cNvSpPr>
          <p:nvPr>
            <p:ph type="body" sz="quarter" idx="21"/>
          </p:nvPr>
        </p:nvSpPr>
        <p:spPr>
          <a:xfrm>
            <a:off x="584200" y="3245434"/>
            <a:ext cx="2808000" cy="953000"/>
          </a:xfrm>
        </p:spPr>
        <p:txBody>
          <a:bodyPr>
            <a:normAutofit/>
          </a:bodyPr>
          <a:lstStyle/>
          <a:p>
            <a:r>
              <a:rPr lang="en-US" noProof="0" dirty="0"/>
              <a:t>Prompt: </a:t>
            </a:r>
            <a:r>
              <a:rPr lang="en-US" dirty="0"/>
              <a:t>Act as a procurement analyst. Build a vendor brief for [Supplier Name] in [industry/commodity]. Scope: last 12–18 months.</a:t>
            </a:r>
          </a:p>
          <a:p>
            <a:r>
              <a:rPr lang="en-US" dirty="0"/>
              <a:t>See notes for full prompt.</a:t>
            </a:r>
            <a:endParaRPr lang="en-US" noProof="0" dirty="0"/>
          </a:p>
        </p:txBody>
      </p:sp>
      <p:sp>
        <p:nvSpPr>
          <p:cNvPr id="56" name="Text Placeholder 55">
            <a:extLst>
              <a:ext uri="{FF2B5EF4-FFF2-40B4-BE49-F238E27FC236}">
                <a16:creationId xmlns:a16="http://schemas.microsoft.com/office/drawing/2014/main" id="{46D1E374-83D0-440E-7755-94DB515D97C3}"/>
              </a:ext>
            </a:extLst>
          </p:cNvPr>
          <p:cNvSpPr>
            <a:spLocks noGrp="1"/>
          </p:cNvSpPr>
          <p:nvPr>
            <p:ph type="body" sz="quarter" idx="22"/>
          </p:nvPr>
        </p:nvSpPr>
        <p:spPr>
          <a:xfrm>
            <a:off x="3776898" y="1684713"/>
            <a:ext cx="2808000" cy="345600"/>
          </a:xfrm>
        </p:spPr>
        <p:txBody>
          <a:bodyPr/>
          <a:lstStyle/>
          <a:p>
            <a:r>
              <a:rPr lang="en-US" noProof="0" dirty="0"/>
              <a:t>9:00 am – Contract renewal prep</a:t>
            </a:r>
          </a:p>
        </p:txBody>
      </p:sp>
      <p:sp>
        <p:nvSpPr>
          <p:cNvPr id="57" name="Text Placeholder 56">
            <a:extLst>
              <a:ext uri="{FF2B5EF4-FFF2-40B4-BE49-F238E27FC236}">
                <a16:creationId xmlns:a16="http://schemas.microsoft.com/office/drawing/2014/main" id="{96C15492-6660-4756-623E-B3AB5FF1D42E}"/>
              </a:ext>
            </a:extLst>
          </p:cNvPr>
          <p:cNvSpPr>
            <a:spLocks noGrp="1"/>
          </p:cNvSpPr>
          <p:nvPr>
            <p:ph type="body" sz="quarter" idx="23"/>
          </p:nvPr>
        </p:nvSpPr>
        <p:spPr>
          <a:xfrm>
            <a:off x="3776898" y="2128438"/>
            <a:ext cx="2808000" cy="706797"/>
          </a:xfrm>
        </p:spPr>
        <p:txBody>
          <a:bodyPr>
            <a:normAutofit/>
          </a:bodyPr>
          <a:lstStyle/>
          <a:p>
            <a:r>
              <a:rPr lang="en-US" dirty="0"/>
              <a:t>Use Researcher to prepare a report for negotiations based on internal documents and web data. Researcher can consolidate fragmented data into actionable insights.</a:t>
            </a:r>
          </a:p>
          <a:p>
            <a:endParaRPr lang="en-IN" dirty="0"/>
          </a:p>
        </p:txBody>
      </p:sp>
      <p:sp>
        <p:nvSpPr>
          <p:cNvPr id="58" name="Text Placeholder 57">
            <a:extLst>
              <a:ext uri="{FF2B5EF4-FFF2-40B4-BE49-F238E27FC236}">
                <a16:creationId xmlns:a16="http://schemas.microsoft.com/office/drawing/2014/main" id="{440B6E52-3B87-8103-6547-79B6534E5820}"/>
              </a:ext>
            </a:extLst>
          </p:cNvPr>
          <p:cNvSpPr>
            <a:spLocks noGrp="1"/>
          </p:cNvSpPr>
          <p:nvPr>
            <p:ph type="body" sz="quarter" idx="24"/>
          </p:nvPr>
        </p:nvSpPr>
        <p:spPr>
          <a:xfrm>
            <a:off x="3776898" y="3243688"/>
            <a:ext cx="2808000" cy="894308"/>
          </a:xfrm>
        </p:spPr>
        <p:txBody>
          <a:bodyPr>
            <a:normAutofit/>
          </a:bodyPr>
          <a:lstStyle/>
          <a:p>
            <a:r>
              <a:rPr lang="en-US" noProof="0" dirty="0"/>
              <a:t>Prompt: </a:t>
            </a:r>
            <a:r>
              <a:rPr lang="en-US" dirty="0"/>
              <a:t>Act as a senior procurement analyst preparing for a negotiation with [Vendor] for [category/scope]. </a:t>
            </a:r>
          </a:p>
          <a:p>
            <a:r>
              <a:rPr lang="en-US" dirty="0"/>
              <a:t>See notes for full prompt.</a:t>
            </a:r>
          </a:p>
          <a:p>
            <a:endParaRPr lang="en-US" noProof="0" dirty="0"/>
          </a:p>
        </p:txBody>
      </p:sp>
      <p:sp>
        <p:nvSpPr>
          <p:cNvPr id="59" name="Text Placeholder 58">
            <a:extLst>
              <a:ext uri="{FF2B5EF4-FFF2-40B4-BE49-F238E27FC236}">
                <a16:creationId xmlns:a16="http://schemas.microsoft.com/office/drawing/2014/main" id="{12579F2D-1886-4D1E-ACCB-819F9CA2773B}"/>
              </a:ext>
            </a:extLst>
          </p:cNvPr>
          <p:cNvSpPr>
            <a:spLocks noGrp="1"/>
          </p:cNvSpPr>
          <p:nvPr>
            <p:ph type="body" sz="quarter" idx="25"/>
          </p:nvPr>
        </p:nvSpPr>
        <p:spPr>
          <a:xfrm>
            <a:off x="6969125" y="1684338"/>
            <a:ext cx="2808288" cy="346075"/>
          </a:xfrm>
        </p:spPr>
        <p:txBody>
          <a:bodyPr/>
          <a:lstStyle/>
          <a:p>
            <a:r>
              <a:rPr lang="en-US" noProof="0" dirty="0"/>
              <a:t>10:30 am – Category strategy</a:t>
            </a:r>
          </a:p>
        </p:txBody>
      </p:sp>
      <p:sp>
        <p:nvSpPr>
          <p:cNvPr id="60" name="Text Placeholder 59">
            <a:extLst>
              <a:ext uri="{FF2B5EF4-FFF2-40B4-BE49-F238E27FC236}">
                <a16:creationId xmlns:a16="http://schemas.microsoft.com/office/drawing/2014/main" id="{2B62C85E-4EEB-9813-A460-B344FD0A0BBB}"/>
              </a:ext>
            </a:extLst>
          </p:cNvPr>
          <p:cNvSpPr>
            <a:spLocks noGrp="1"/>
          </p:cNvSpPr>
          <p:nvPr>
            <p:ph type="body" sz="quarter" idx="26"/>
          </p:nvPr>
        </p:nvSpPr>
        <p:spPr>
          <a:xfrm>
            <a:off x="6969125" y="2128837"/>
            <a:ext cx="2651760" cy="750315"/>
          </a:xfrm>
        </p:spPr>
        <p:txBody>
          <a:bodyPr>
            <a:normAutofit/>
          </a:bodyPr>
          <a:lstStyle/>
          <a:p>
            <a:r>
              <a:rPr lang="en-US" dirty="0"/>
              <a:t>Leverage Researcher for category strategy planning, which requires synthesizing large volumes of supplier and market data. Improves decision‑making speed and quality by surfacing insights that inform strategic sourcing and supplier prioritization.</a:t>
            </a:r>
          </a:p>
          <a:p>
            <a:endParaRPr lang="en-US" dirty="0"/>
          </a:p>
        </p:txBody>
      </p:sp>
      <p:sp>
        <p:nvSpPr>
          <p:cNvPr id="61" name="Text Placeholder 60">
            <a:extLst>
              <a:ext uri="{FF2B5EF4-FFF2-40B4-BE49-F238E27FC236}">
                <a16:creationId xmlns:a16="http://schemas.microsoft.com/office/drawing/2014/main" id="{AB68CA08-3062-F702-46F6-F27BDD19A073}"/>
              </a:ext>
            </a:extLst>
          </p:cNvPr>
          <p:cNvSpPr>
            <a:spLocks noGrp="1"/>
          </p:cNvSpPr>
          <p:nvPr>
            <p:ph type="body" sz="quarter" idx="27"/>
          </p:nvPr>
        </p:nvSpPr>
        <p:spPr>
          <a:xfrm>
            <a:off x="6969125" y="3305175"/>
            <a:ext cx="2808288" cy="810250"/>
          </a:xfrm>
        </p:spPr>
        <p:txBody>
          <a:bodyPr>
            <a:normAutofit/>
          </a:bodyPr>
          <a:lstStyle/>
          <a:p>
            <a:r>
              <a:rPr lang="en-US" noProof="0" dirty="0"/>
              <a:t>Prompt: </a:t>
            </a:r>
            <a:r>
              <a:rPr lang="en-US" dirty="0"/>
              <a:t>Act as a senior category manager. Build a category strategy for [Category] in [Region/Global] for a [12/24/36]-month horizon. </a:t>
            </a:r>
          </a:p>
          <a:p>
            <a:r>
              <a:rPr lang="en-US" dirty="0"/>
              <a:t>See notes for full prompt.</a:t>
            </a:r>
          </a:p>
          <a:p>
            <a:endParaRPr lang="en-US" dirty="0"/>
          </a:p>
          <a:p>
            <a:endParaRPr lang="en-US" noProof="0" dirty="0"/>
          </a:p>
        </p:txBody>
      </p:sp>
      <p:sp>
        <p:nvSpPr>
          <p:cNvPr id="98" name="Text Placeholder 97">
            <a:extLst>
              <a:ext uri="{FF2B5EF4-FFF2-40B4-BE49-F238E27FC236}">
                <a16:creationId xmlns:a16="http://schemas.microsoft.com/office/drawing/2014/main" id="{7CDDE5FC-1857-2BB8-F5C6-E3734B0DA2DD}"/>
              </a:ext>
            </a:extLst>
          </p:cNvPr>
          <p:cNvSpPr>
            <a:spLocks noGrp="1"/>
          </p:cNvSpPr>
          <p:nvPr>
            <p:ph type="body" sz="quarter" idx="34"/>
          </p:nvPr>
        </p:nvSpPr>
        <p:spPr>
          <a:xfrm>
            <a:off x="6969595" y="4137995"/>
            <a:ext cx="2808000" cy="345600"/>
          </a:xfrm>
        </p:spPr>
        <p:txBody>
          <a:bodyPr/>
          <a:lstStyle/>
          <a:p>
            <a:r>
              <a:rPr lang="en-US" noProof="0" dirty="0"/>
              <a:t>2:00 pm – Tariff impacts and response</a:t>
            </a:r>
          </a:p>
        </p:txBody>
      </p:sp>
      <p:sp>
        <p:nvSpPr>
          <p:cNvPr id="99" name="Text Placeholder 98">
            <a:extLst>
              <a:ext uri="{FF2B5EF4-FFF2-40B4-BE49-F238E27FC236}">
                <a16:creationId xmlns:a16="http://schemas.microsoft.com/office/drawing/2014/main" id="{98D162AB-32DC-FF15-B915-35DC542C460D}"/>
              </a:ext>
            </a:extLst>
          </p:cNvPr>
          <p:cNvSpPr>
            <a:spLocks noGrp="1"/>
          </p:cNvSpPr>
          <p:nvPr>
            <p:ph type="body" sz="quarter" idx="35"/>
          </p:nvPr>
        </p:nvSpPr>
        <p:spPr>
          <a:xfrm>
            <a:off x="6969125" y="4584700"/>
            <a:ext cx="2808288" cy="627063"/>
          </a:xfrm>
        </p:spPr>
        <p:txBody>
          <a:bodyPr>
            <a:normAutofit/>
          </a:bodyPr>
          <a:lstStyle/>
          <a:p>
            <a:r>
              <a:rPr lang="en-US" dirty="0"/>
              <a:t>Use Researcher to assign HTS codes to the product catalog for tariff risk management and rebate recovery. Enable accurate financial forecasting and unlock rebate opportunities.</a:t>
            </a:r>
          </a:p>
          <a:p>
            <a:endParaRPr lang="en-IN" dirty="0"/>
          </a:p>
        </p:txBody>
      </p:sp>
      <p:sp>
        <p:nvSpPr>
          <p:cNvPr id="100" name="Text Placeholder 99">
            <a:extLst>
              <a:ext uri="{FF2B5EF4-FFF2-40B4-BE49-F238E27FC236}">
                <a16:creationId xmlns:a16="http://schemas.microsoft.com/office/drawing/2014/main" id="{59C45CD6-F68B-C161-8BD6-3E62B52E4D63}"/>
              </a:ext>
            </a:extLst>
          </p:cNvPr>
          <p:cNvSpPr>
            <a:spLocks noGrp="1"/>
          </p:cNvSpPr>
          <p:nvPr>
            <p:ph type="body" sz="quarter" idx="36"/>
          </p:nvPr>
        </p:nvSpPr>
        <p:spPr>
          <a:xfrm>
            <a:off x="6969595" y="5681038"/>
            <a:ext cx="2808000" cy="745162"/>
          </a:xfrm>
        </p:spPr>
        <p:txBody>
          <a:bodyPr>
            <a:normAutofit lnSpcReduction="10000"/>
          </a:bodyPr>
          <a:lstStyle/>
          <a:p>
            <a:pPr lvl="0"/>
            <a:r>
              <a:rPr lang="en-US" noProof="0" dirty="0"/>
              <a:t>Prompt: </a:t>
            </a:r>
            <a:r>
              <a:rPr lang="en-US" dirty="0"/>
              <a:t>Act as a customs classification analyst. Classify each item in the attached product catalog for imports into [target country/</a:t>
            </a:r>
            <a:r>
              <a:rPr lang="en-US" dirty="0" err="1"/>
              <a:t>ies</a:t>
            </a:r>
            <a:r>
              <a:rPr lang="en-US" dirty="0"/>
              <a:t>, e.g., US and EU]. </a:t>
            </a:r>
            <a:r>
              <a:rPr lang="en-US" noProof="0" dirty="0"/>
              <a:t>summary of court orders and payment arrangements.</a:t>
            </a:r>
          </a:p>
          <a:p>
            <a:r>
              <a:rPr lang="en-US" dirty="0"/>
              <a:t>See notes for full prompt.</a:t>
            </a:r>
          </a:p>
          <a:p>
            <a:pPr lvl="0"/>
            <a:endParaRPr lang="en-US" noProof="0" dirty="0"/>
          </a:p>
        </p:txBody>
      </p:sp>
      <p:sp>
        <p:nvSpPr>
          <p:cNvPr id="82" name="Text Placeholder 81">
            <a:extLst>
              <a:ext uri="{FF2B5EF4-FFF2-40B4-BE49-F238E27FC236}">
                <a16:creationId xmlns:a16="http://schemas.microsoft.com/office/drawing/2014/main" id="{9CE5B93E-879C-741B-E2B5-BBD9B518AB0B}"/>
              </a:ext>
            </a:extLst>
          </p:cNvPr>
          <p:cNvSpPr>
            <a:spLocks noGrp="1"/>
          </p:cNvSpPr>
          <p:nvPr>
            <p:ph type="body" sz="quarter" idx="31"/>
          </p:nvPr>
        </p:nvSpPr>
        <p:spPr>
          <a:xfrm>
            <a:off x="3776898" y="4137995"/>
            <a:ext cx="2808000" cy="345600"/>
          </a:xfrm>
        </p:spPr>
        <p:txBody>
          <a:bodyPr/>
          <a:lstStyle/>
          <a:p>
            <a:r>
              <a:rPr lang="en-US" noProof="0" dirty="0"/>
              <a:t>3:00 pm – Supplier review</a:t>
            </a:r>
          </a:p>
        </p:txBody>
      </p:sp>
      <p:sp>
        <p:nvSpPr>
          <p:cNvPr id="85" name="Text Placeholder 84">
            <a:extLst>
              <a:ext uri="{FF2B5EF4-FFF2-40B4-BE49-F238E27FC236}">
                <a16:creationId xmlns:a16="http://schemas.microsoft.com/office/drawing/2014/main" id="{BCBA44AF-13AE-2C27-F0D5-196CFC2E6FC6}"/>
              </a:ext>
            </a:extLst>
          </p:cNvPr>
          <p:cNvSpPr>
            <a:spLocks noGrp="1"/>
          </p:cNvSpPr>
          <p:nvPr>
            <p:ph type="body" sz="quarter" idx="32"/>
          </p:nvPr>
        </p:nvSpPr>
        <p:spPr>
          <a:xfrm>
            <a:off x="3776663" y="4584700"/>
            <a:ext cx="2808287" cy="627063"/>
          </a:xfrm>
        </p:spPr>
        <p:txBody>
          <a:bodyPr>
            <a:normAutofit/>
          </a:bodyPr>
          <a:lstStyle/>
          <a:p>
            <a:r>
              <a:rPr lang="en-US" noProof="0" dirty="0"/>
              <a:t>Use Researcher to </a:t>
            </a:r>
            <a:r>
              <a:rPr lang="en-US" dirty="0"/>
              <a:t>monitor the financial health of key suppliers. Review earnings calls and analyze market sentiment from news sources. Improve supplier risk assessments and accelerate strategic planning.</a:t>
            </a:r>
            <a:endParaRPr lang="en-US" noProof="0" dirty="0"/>
          </a:p>
          <a:p>
            <a:endParaRPr lang="en-IN" dirty="0"/>
          </a:p>
        </p:txBody>
      </p:sp>
      <p:sp>
        <p:nvSpPr>
          <p:cNvPr id="97" name="Text Placeholder 96">
            <a:extLst>
              <a:ext uri="{FF2B5EF4-FFF2-40B4-BE49-F238E27FC236}">
                <a16:creationId xmlns:a16="http://schemas.microsoft.com/office/drawing/2014/main" id="{6BA2CF61-9A1C-93F9-5CCB-0B85D9340FE8}"/>
              </a:ext>
            </a:extLst>
          </p:cNvPr>
          <p:cNvSpPr>
            <a:spLocks noGrp="1"/>
          </p:cNvSpPr>
          <p:nvPr>
            <p:ph type="body" sz="quarter" idx="33"/>
          </p:nvPr>
        </p:nvSpPr>
        <p:spPr>
          <a:xfrm>
            <a:off x="3776898" y="5681038"/>
            <a:ext cx="2808000" cy="626701"/>
          </a:xfrm>
        </p:spPr>
        <p:txBody>
          <a:bodyPr>
            <a:normAutofit/>
          </a:bodyPr>
          <a:lstStyle/>
          <a:p>
            <a:r>
              <a:rPr lang="en-US" noProof="0" dirty="0"/>
              <a:t>Prompt: </a:t>
            </a:r>
            <a:r>
              <a:rPr lang="en-US" dirty="0"/>
              <a:t>Act as our supplier risk analyst. For each supplier in [list], compile a weekly financial health brief</a:t>
            </a:r>
          </a:p>
          <a:p>
            <a:r>
              <a:rPr lang="en-US" dirty="0"/>
              <a:t>See notes for full prompt.</a:t>
            </a:r>
          </a:p>
          <a:p>
            <a:endParaRPr lang="en-US" noProof="0" dirty="0"/>
          </a:p>
        </p:txBody>
      </p:sp>
      <p:sp>
        <p:nvSpPr>
          <p:cNvPr id="75" name="Text Placeholder 74">
            <a:extLst>
              <a:ext uri="{FF2B5EF4-FFF2-40B4-BE49-F238E27FC236}">
                <a16:creationId xmlns:a16="http://schemas.microsoft.com/office/drawing/2014/main" id="{B37978BB-4A4C-4688-77DD-40FCDC63D93D}"/>
              </a:ext>
            </a:extLst>
          </p:cNvPr>
          <p:cNvSpPr>
            <a:spLocks noGrp="1"/>
          </p:cNvSpPr>
          <p:nvPr>
            <p:ph type="body" sz="quarter" idx="28"/>
          </p:nvPr>
        </p:nvSpPr>
        <p:spPr>
          <a:xfrm>
            <a:off x="584200" y="4137995"/>
            <a:ext cx="2808000" cy="345600"/>
          </a:xfrm>
        </p:spPr>
        <p:txBody>
          <a:bodyPr/>
          <a:lstStyle/>
          <a:p>
            <a:r>
              <a:rPr lang="en-US" noProof="0" dirty="0"/>
              <a:t>5:00 pm – Market analysis</a:t>
            </a:r>
          </a:p>
        </p:txBody>
      </p:sp>
      <p:sp>
        <p:nvSpPr>
          <p:cNvPr id="76" name="Text Placeholder 75">
            <a:extLst>
              <a:ext uri="{FF2B5EF4-FFF2-40B4-BE49-F238E27FC236}">
                <a16:creationId xmlns:a16="http://schemas.microsoft.com/office/drawing/2014/main" id="{402C1A7D-CA1A-0DBB-CC10-FD12012EE02F}"/>
              </a:ext>
            </a:extLst>
          </p:cNvPr>
          <p:cNvSpPr>
            <a:spLocks noGrp="1"/>
          </p:cNvSpPr>
          <p:nvPr>
            <p:ph type="body" sz="quarter" idx="29"/>
          </p:nvPr>
        </p:nvSpPr>
        <p:spPr>
          <a:xfrm>
            <a:off x="584200" y="4584700"/>
            <a:ext cx="2808288" cy="870878"/>
          </a:xfrm>
        </p:spPr>
        <p:txBody>
          <a:bodyPr>
            <a:normAutofit/>
          </a:bodyPr>
          <a:lstStyle/>
          <a:p>
            <a:r>
              <a:rPr lang="en-US" dirty="0"/>
              <a:t>Use Researcher for track mergers, acquisitions, and partnerships among key vendors for strategic planning. Provides early visibility into market shifts, enabling proactive adjustments to sourcing strategies and mitigating potential supply chain risks.</a:t>
            </a:r>
          </a:p>
        </p:txBody>
      </p:sp>
      <p:sp>
        <p:nvSpPr>
          <p:cNvPr id="79" name="Text Placeholder 78">
            <a:extLst>
              <a:ext uri="{FF2B5EF4-FFF2-40B4-BE49-F238E27FC236}">
                <a16:creationId xmlns:a16="http://schemas.microsoft.com/office/drawing/2014/main" id="{ECAC7554-0B61-C779-B4E7-2C6217D0B51F}"/>
              </a:ext>
            </a:extLst>
          </p:cNvPr>
          <p:cNvSpPr>
            <a:spLocks noGrp="1"/>
          </p:cNvSpPr>
          <p:nvPr>
            <p:ph type="body" sz="quarter" idx="30"/>
          </p:nvPr>
        </p:nvSpPr>
        <p:spPr>
          <a:xfrm>
            <a:off x="584200" y="5681038"/>
            <a:ext cx="2808000" cy="626701"/>
          </a:xfrm>
        </p:spPr>
        <p:txBody>
          <a:bodyPr/>
          <a:lstStyle/>
          <a:p>
            <a:r>
              <a:rPr lang="en-US" noProof="0" dirty="0"/>
              <a:t>Prompt: </a:t>
            </a:r>
            <a:r>
              <a:rPr lang="en-US" dirty="0"/>
              <a:t>Act as our category strategy analyst. Track mergers, acquisitions, joint ventures, and strategic partnerships for these vendors and peers: [list].</a:t>
            </a:r>
          </a:p>
          <a:p>
            <a:r>
              <a:rPr lang="en-US" dirty="0"/>
              <a:t>See notes for full prompt.</a:t>
            </a:r>
          </a:p>
          <a:p>
            <a:endParaRPr lang="en-US" noProof="0" dirty="0"/>
          </a:p>
        </p:txBody>
      </p:sp>
      <p:sp>
        <p:nvSpPr>
          <p:cNvPr id="2" name="Rectangle: Rounded Corners 6">
            <a:extLst>
              <a:ext uri="{FF2B5EF4-FFF2-40B4-BE49-F238E27FC236}">
                <a16:creationId xmlns:a16="http://schemas.microsoft.com/office/drawing/2014/main" id="{A778CCE0-6B6D-0E77-70C8-2ECD2B859765}"/>
              </a:ext>
              <a:ext uri="{C183D7F6-B498-43B3-948B-1728B52AA6E4}">
                <adec:decorative xmlns:adec="http://schemas.microsoft.com/office/drawing/2017/decorative" val="1"/>
              </a:ext>
            </a:extLst>
          </p:cNvPr>
          <p:cNvSpPr/>
          <p:nvPr/>
        </p:nvSpPr>
        <p:spPr bwMode="auto">
          <a:xfrm>
            <a:off x="576356" y="1134767"/>
            <a:ext cx="659514" cy="2160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Benefits</a:t>
            </a:r>
          </a:p>
        </p:txBody>
      </p:sp>
      <p:grpSp>
        <p:nvGrpSpPr>
          <p:cNvPr id="3" name="Group 2">
            <a:extLst>
              <a:ext uri="{FF2B5EF4-FFF2-40B4-BE49-F238E27FC236}">
                <a16:creationId xmlns:a16="http://schemas.microsoft.com/office/drawing/2014/main" id="{5F530C0B-9AAD-6173-BEED-088917C43880}"/>
              </a:ext>
            </a:extLst>
          </p:cNvPr>
          <p:cNvGrpSpPr/>
          <p:nvPr/>
        </p:nvGrpSpPr>
        <p:grpSpPr>
          <a:xfrm>
            <a:off x="1286540" y="1134767"/>
            <a:ext cx="1753536" cy="216000"/>
            <a:chOff x="1372194" y="969899"/>
            <a:chExt cx="1753536" cy="216000"/>
          </a:xfrm>
        </p:grpSpPr>
        <p:sp>
          <p:nvSpPr>
            <p:cNvPr id="4" name="Rectangle: Rounded Corners 6">
              <a:extLst>
                <a:ext uri="{FF2B5EF4-FFF2-40B4-BE49-F238E27FC236}">
                  <a16:creationId xmlns:a16="http://schemas.microsoft.com/office/drawing/2014/main" id="{869B1C1A-3799-BD09-E287-101E79E30722}"/>
                </a:ext>
                <a:ext uri="{C183D7F6-B498-43B3-948B-1728B52AA6E4}">
                  <adec:decorative xmlns:adec="http://schemas.microsoft.com/office/drawing/2017/decorative" val="1"/>
                </a:ext>
              </a:extLst>
            </p:cNvPr>
            <p:cNvSpPr/>
            <p:nvPr/>
          </p:nvSpPr>
          <p:spPr bwMode="auto">
            <a:xfrm>
              <a:off x="1372194" y="969899"/>
              <a:ext cx="1753536"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3391D"/>
                  </a:solidFill>
                  <a:effectLst/>
                  <a:uLnTx/>
                  <a:uFillTx/>
                  <a:latin typeface="Segoe UI Semibold"/>
                  <a:ea typeface="+mn-ea"/>
                  <a:cs typeface="Segoe UI Semibold" panose="020B0702040204020203" pitchFamily="34" charset="0"/>
                </a:rPr>
                <a:t>~4-40 hours per prompt</a:t>
              </a:r>
            </a:p>
          </p:txBody>
        </p:sp>
        <p:pic>
          <p:nvPicPr>
            <p:cNvPr id="5" name="Graphic 4">
              <a:extLst>
                <a:ext uri="{FF2B5EF4-FFF2-40B4-BE49-F238E27FC236}">
                  <a16:creationId xmlns:a16="http://schemas.microsoft.com/office/drawing/2014/main" id="{76A948F8-E86A-524E-C02F-3FFD9B193F9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21924" y="1005899"/>
              <a:ext cx="144000" cy="144000"/>
            </a:xfrm>
            <a:prstGeom prst="rect">
              <a:avLst/>
            </a:prstGeom>
          </p:spPr>
        </p:pic>
      </p:grpSp>
      <p:grpSp>
        <p:nvGrpSpPr>
          <p:cNvPr id="6" name="Group 5">
            <a:extLst>
              <a:ext uri="{FF2B5EF4-FFF2-40B4-BE49-F238E27FC236}">
                <a16:creationId xmlns:a16="http://schemas.microsoft.com/office/drawing/2014/main" id="{02E0BE00-6271-E06E-F621-D545F52A3AB4}"/>
              </a:ext>
            </a:extLst>
          </p:cNvPr>
          <p:cNvGrpSpPr/>
          <p:nvPr/>
        </p:nvGrpSpPr>
        <p:grpSpPr>
          <a:xfrm>
            <a:off x="6003887" y="1134767"/>
            <a:ext cx="2325078" cy="216000"/>
            <a:chOff x="6235579" y="969899"/>
            <a:chExt cx="2325078" cy="216000"/>
          </a:xfrm>
        </p:grpSpPr>
        <p:sp>
          <p:nvSpPr>
            <p:cNvPr id="7" name="Rectangle: Rounded Corners 6">
              <a:extLst>
                <a:ext uri="{FF2B5EF4-FFF2-40B4-BE49-F238E27FC236}">
                  <a16:creationId xmlns:a16="http://schemas.microsoft.com/office/drawing/2014/main" id="{C4CB000B-2691-28B5-F3F3-C954E7E2D02C}"/>
                </a:ext>
                <a:ext uri="{C183D7F6-B498-43B3-948B-1728B52AA6E4}">
                  <adec:decorative xmlns:adec="http://schemas.microsoft.com/office/drawing/2017/decorative" val="1"/>
                </a:ext>
              </a:extLst>
            </p:cNvPr>
            <p:cNvSpPr/>
            <p:nvPr/>
          </p:nvSpPr>
          <p:spPr bwMode="auto">
            <a:xfrm>
              <a:off x="6235579" y="969899"/>
              <a:ext cx="2325078"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3391D"/>
                  </a:solidFill>
                  <a:effectLst/>
                  <a:uLnTx/>
                  <a:uFillTx/>
                  <a:latin typeface="Segoe UI Semibold"/>
                  <a:ea typeface="+mn-ea"/>
                  <a:cs typeface="Segoe UI Semibold" panose="020B0702040204020203" pitchFamily="34" charset="0"/>
                </a:rPr>
                <a:t>Benefit</a:t>
              </a: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 Reduced costs</a:t>
              </a:r>
              <a:endParaRPr kumimoji="0" lang="en-US" sz="900" b="0" i="0" u="none" strike="noStrike" kern="1200" cap="none" spc="0" normalizeH="0" baseline="0" noProof="0" dirty="0">
                <a:ln>
                  <a:noFill/>
                </a:ln>
                <a:solidFill>
                  <a:srgbClr val="73391D"/>
                </a:solidFill>
                <a:effectLst/>
                <a:uLnTx/>
                <a:uFillTx/>
                <a:latin typeface="Segoe UI Semibold"/>
                <a:ea typeface="+mn-ea"/>
                <a:cs typeface="Segoe UI Semibold" panose="020B0702040204020203" pitchFamily="34" charset="0"/>
              </a:endParaRPr>
            </a:p>
          </p:txBody>
        </p:sp>
        <p:pic>
          <p:nvPicPr>
            <p:cNvPr id="8" name="Graphic 7">
              <a:extLst>
                <a:ext uri="{FF2B5EF4-FFF2-40B4-BE49-F238E27FC236}">
                  <a16:creationId xmlns:a16="http://schemas.microsoft.com/office/drawing/2014/main" id="{D5D8E4A5-1517-2C3A-46F5-ED3F519057D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82712" y="1005899"/>
              <a:ext cx="144000" cy="144000"/>
            </a:xfrm>
            <a:prstGeom prst="rect">
              <a:avLst/>
            </a:prstGeom>
          </p:spPr>
        </p:pic>
      </p:grpSp>
      <p:grpSp>
        <p:nvGrpSpPr>
          <p:cNvPr id="9" name="Group 8">
            <a:extLst>
              <a:ext uri="{FF2B5EF4-FFF2-40B4-BE49-F238E27FC236}">
                <a16:creationId xmlns:a16="http://schemas.microsoft.com/office/drawing/2014/main" id="{B9E102EC-8BFA-B04B-45C1-C6DB14044D58}"/>
              </a:ext>
            </a:extLst>
          </p:cNvPr>
          <p:cNvGrpSpPr/>
          <p:nvPr/>
        </p:nvGrpSpPr>
        <p:grpSpPr>
          <a:xfrm>
            <a:off x="3157625" y="1134767"/>
            <a:ext cx="2795593" cy="216000"/>
            <a:chOff x="3133720" y="969899"/>
            <a:chExt cx="2795593" cy="216000"/>
          </a:xfrm>
        </p:grpSpPr>
        <p:sp>
          <p:nvSpPr>
            <p:cNvPr id="10" name="Rectangle: Rounded Corners 6">
              <a:extLst>
                <a:ext uri="{FF2B5EF4-FFF2-40B4-BE49-F238E27FC236}">
                  <a16:creationId xmlns:a16="http://schemas.microsoft.com/office/drawing/2014/main" id="{84007A80-7A42-3FFB-B398-42B7BC566A77}"/>
                </a:ext>
                <a:ext uri="{C183D7F6-B498-43B3-948B-1728B52AA6E4}">
                  <adec:decorative xmlns:adec="http://schemas.microsoft.com/office/drawing/2017/decorative" val="1"/>
                </a:ext>
              </a:extLst>
            </p:cNvPr>
            <p:cNvSpPr/>
            <p:nvPr/>
          </p:nvSpPr>
          <p:spPr bwMode="auto">
            <a:xfrm>
              <a:off x="3133720" y="969899"/>
              <a:ext cx="2795593"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3391D"/>
                  </a:solidFill>
                  <a:effectLst/>
                  <a:uLnTx/>
                  <a:uFillTx/>
                  <a:latin typeface="Segoe UI Semibold"/>
                  <a:ea typeface="+mn-ea"/>
                  <a:cs typeface="Segoe UI Semibold" panose="020B0702040204020203" pitchFamily="34" charset="0"/>
                </a:rPr>
                <a:t>Areas of investment: Supplier negotiations</a:t>
              </a:r>
            </a:p>
          </p:txBody>
        </p:sp>
        <p:pic>
          <p:nvPicPr>
            <p:cNvPr id="11" name="Graphic 10">
              <a:extLst>
                <a:ext uri="{FF2B5EF4-FFF2-40B4-BE49-F238E27FC236}">
                  <a16:creationId xmlns:a16="http://schemas.microsoft.com/office/drawing/2014/main" id="{37F2348E-DCA5-B3A9-FC81-84B3F5BC006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3555" y="1005899"/>
              <a:ext cx="144000" cy="144000"/>
            </a:xfrm>
            <a:prstGeom prst="rect">
              <a:avLst/>
            </a:prstGeom>
          </p:spPr>
        </p:pic>
      </p:grpSp>
      <p:sp>
        <p:nvSpPr>
          <p:cNvPr id="152" name="TextBox 151">
            <a:extLst>
              <a:ext uri="{FF2B5EF4-FFF2-40B4-BE49-F238E27FC236}">
                <a16:creationId xmlns:a16="http://schemas.microsoft.com/office/drawing/2014/main" id="{D8DD7FA3-C750-9ED6-68F7-867E768B4A4B}"/>
              </a:ext>
            </a:extLst>
          </p:cNvPr>
          <p:cNvSpPr txBox="1"/>
          <p:nvPr/>
        </p:nvSpPr>
        <p:spPr>
          <a:xfrm>
            <a:off x="10144674" y="1684338"/>
            <a:ext cx="1905067" cy="861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3BC4"/>
                </a:solidFill>
                <a:effectLst/>
                <a:uLnTx/>
                <a:uFillTx/>
                <a:latin typeface="Segoe UI Semibold"/>
                <a:ea typeface="+mn-ea"/>
                <a:cs typeface="+mn-cs"/>
              </a:rPr>
              <a:t>Esther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3BC4"/>
                </a:solidFill>
                <a:effectLst/>
                <a:uLnTx/>
                <a:uFillTx/>
                <a:latin typeface="Segoe UI"/>
                <a:ea typeface="+mn-ea"/>
                <a:cs typeface="Segoe UI" panose="020B0502040204020203" pitchFamily="34" charset="0"/>
              </a:rPr>
              <a:t>is a Procurement Specialist</a:t>
            </a:r>
          </a:p>
        </p:txBody>
      </p:sp>
      <p:pic>
        <p:nvPicPr>
          <p:cNvPr id="153" name="Graphic 152">
            <a:extLst>
              <a:ext uri="{FF2B5EF4-FFF2-40B4-BE49-F238E27FC236}">
                <a16:creationId xmlns:a16="http://schemas.microsoft.com/office/drawing/2014/main" id="{89749977-4A4F-EA3B-D105-564A716CD49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10959812" y="2665916"/>
            <a:ext cx="274790" cy="274790"/>
          </a:xfrm>
          <a:prstGeom prst="rect">
            <a:avLst/>
          </a:prstGeom>
        </p:spPr>
      </p:pic>
      <p:pic>
        <p:nvPicPr>
          <p:cNvPr id="71" name="Picture 70" descr="A person holding a tablet&#10;&#10;Description automatically generated">
            <a:extLst>
              <a:ext uri="{FF2B5EF4-FFF2-40B4-BE49-F238E27FC236}">
                <a16:creationId xmlns:a16="http://schemas.microsoft.com/office/drawing/2014/main" id="{A03E2B1F-507B-411A-DF84-19C777B7566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069"/>
          <a:stretch/>
        </p:blipFill>
        <p:spPr>
          <a:xfrm>
            <a:off x="9904276" y="3007528"/>
            <a:ext cx="2451264" cy="3836411"/>
          </a:xfrm>
          <a:prstGeom prst="rect">
            <a:avLst/>
          </a:prstGeom>
        </p:spPr>
      </p:pic>
      <p:grpSp>
        <p:nvGrpSpPr>
          <p:cNvPr id="14" name="Group 13">
            <a:extLst>
              <a:ext uri="{FF2B5EF4-FFF2-40B4-BE49-F238E27FC236}">
                <a16:creationId xmlns:a16="http://schemas.microsoft.com/office/drawing/2014/main" id="{DB6D6746-891E-51E6-D0E1-F5A1BED96354}"/>
              </a:ext>
            </a:extLst>
          </p:cNvPr>
          <p:cNvGrpSpPr/>
          <p:nvPr/>
        </p:nvGrpSpPr>
        <p:grpSpPr>
          <a:xfrm>
            <a:off x="733465" y="2879152"/>
            <a:ext cx="2306611" cy="265176"/>
            <a:chOff x="627681" y="2879271"/>
            <a:chExt cx="2306611" cy="265176"/>
          </a:xfrm>
        </p:grpSpPr>
        <p:pic>
          <p:nvPicPr>
            <p:cNvPr id="12" name="Picture 11" descr="Sales scenario: Create an unsolicited proposal (Copilot Scenario Library) – Microsoft Adoption">
              <a:extLst>
                <a:ext uri="{FF2B5EF4-FFF2-40B4-BE49-F238E27FC236}">
                  <a16:creationId xmlns:a16="http://schemas.microsoft.com/office/drawing/2014/main" id="{338F4E18-1DC5-103F-F05B-348929540821}"/>
                </a:ext>
              </a:extLst>
            </p:cNvPr>
            <p:cNvPicPr>
              <a:picLocks noChangeAspect="1"/>
            </p:cNvPicPr>
            <p:nvPr/>
          </p:nvPicPr>
          <p:blipFill>
            <a:blip r:embed="rId12"/>
            <a:stretch>
              <a:fillRect/>
            </a:stretch>
          </p:blipFill>
          <p:spPr>
            <a:xfrm>
              <a:off x="627681" y="2879271"/>
              <a:ext cx="265176" cy="265176"/>
            </a:xfrm>
            <a:prstGeom prst="rect">
              <a:avLst/>
            </a:prstGeom>
          </p:spPr>
        </p:pic>
        <p:sp>
          <p:nvSpPr>
            <p:cNvPr id="13" name="TextBox 12">
              <a:extLst>
                <a:ext uri="{FF2B5EF4-FFF2-40B4-BE49-F238E27FC236}">
                  <a16:creationId xmlns:a16="http://schemas.microsoft.com/office/drawing/2014/main" id="{15D82944-67D2-B0FB-BD65-45F521BF5D08}"/>
                </a:ext>
                <a:ext uri="{C183D7F6-B498-43B3-948B-1728B52AA6E4}">
                  <adec:decorative xmlns:adec="http://schemas.microsoft.com/office/drawing/2017/decorative" val="0"/>
                </a:ext>
              </a:extLst>
            </p:cNvPr>
            <p:cNvSpPr txBox="1"/>
            <p:nvPr/>
          </p:nvSpPr>
          <p:spPr>
            <a:xfrm>
              <a:off x="1042108" y="293012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grpSp>
      <p:grpSp>
        <p:nvGrpSpPr>
          <p:cNvPr id="16" name="Group 15">
            <a:extLst>
              <a:ext uri="{FF2B5EF4-FFF2-40B4-BE49-F238E27FC236}">
                <a16:creationId xmlns:a16="http://schemas.microsoft.com/office/drawing/2014/main" id="{8AB277F0-076A-37A3-EDD6-E6CD2DC41747}"/>
              </a:ext>
            </a:extLst>
          </p:cNvPr>
          <p:cNvGrpSpPr/>
          <p:nvPr/>
        </p:nvGrpSpPr>
        <p:grpSpPr>
          <a:xfrm>
            <a:off x="3950133" y="2881449"/>
            <a:ext cx="2306611" cy="265176"/>
            <a:chOff x="627681" y="2879271"/>
            <a:chExt cx="2306611" cy="265176"/>
          </a:xfrm>
        </p:grpSpPr>
        <p:pic>
          <p:nvPicPr>
            <p:cNvPr id="17" name="Picture 16" descr="Sales scenario: Create an unsolicited proposal (Copilot Scenario Library) – Microsoft Adoption">
              <a:extLst>
                <a:ext uri="{FF2B5EF4-FFF2-40B4-BE49-F238E27FC236}">
                  <a16:creationId xmlns:a16="http://schemas.microsoft.com/office/drawing/2014/main" id="{9D7DA3DE-5978-4575-B685-E3D920D2ED83}"/>
                </a:ext>
              </a:extLst>
            </p:cNvPr>
            <p:cNvPicPr>
              <a:picLocks noChangeAspect="1"/>
            </p:cNvPicPr>
            <p:nvPr/>
          </p:nvPicPr>
          <p:blipFill>
            <a:blip r:embed="rId12"/>
            <a:stretch>
              <a:fillRect/>
            </a:stretch>
          </p:blipFill>
          <p:spPr>
            <a:xfrm>
              <a:off x="627681" y="2879271"/>
              <a:ext cx="265176" cy="265176"/>
            </a:xfrm>
            <a:prstGeom prst="rect">
              <a:avLst/>
            </a:prstGeom>
          </p:spPr>
        </p:pic>
        <p:sp>
          <p:nvSpPr>
            <p:cNvPr id="18" name="TextBox 17">
              <a:extLst>
                <a:ext uri="{FF2B5EF4-FFF2-40B4-BE49-F238E27FC236}">
                  <a16:creationId xmlns:a16="http://schemas.microsoft.com/office/drawing/2014/main" id="{3E647595-D49C-0F68-804A-A42792875E59}"/>
                </a:ext>
                <a:ext uri="{C183D7F6-B498-43B3-948B-1728B52AA6E4}">
                  <adec:decorative xmlns:adec="http://schemas.microsoft.com/office/drawing/2017/decorative" val="0"/>
                </a:ext>
              </a:extLst>
            </p:cNvPr>
            <p:cNvSpPr txBox="1"/>
            <p:nvPr/>
          </p:nvSpPr>
          <p:spPr>
            <a:xfrm>
              <a:off x="1042108" y="293012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grpSp>
      <p:grpSp>
        <p:nvGrpSpPr>
          <p:cNvPr id="19" name="Group 18">
            <a:extLst>
              <a:ext uri="{FF2B5EF4-FFF2-40B4-BE49-F238E27FC236}">
                <a16:creationId xmlns:a16="http://schemas.microsoft.com/office/drawing/2014/main" id="{9EE8C4F5-D861-3876-40D8-27570566B704}"/>
              </a:ext>
            </a:extLst>
          </p:cNvPr>
          <p:cNvGrpSpPr/>
          <p:nvPr/>
        </p:nvGrpSpPr>
        <p:grpSpPr>
          <a:xfrm>
            <a:off x="7141699" y="2891787"/>
            <a:ext cx="2306611" cy="265176"/>
            <a:chOff x="627681" y="2879271"/>
            <a:chExt cx="2306611" cy="265176"/>
          </a:xfrm>
        </p:grpSpPr>
        <p:pic>
          <p:nvPicPr>
            <p:cNvPr id="20" name="Picture 19" descr="Sales scenario: Create an unsolicited proposal (Copilot Scenario Library) – Microsoft Adoption">
              <a:extLst>
                <a:ext uri="{FF2B5EF4-FFF2-40B4-BE49-F238E27FC236}">
                  <a16:creationId xmlns:a16="http://schemas.microsoft.com/office/drawing/2014/main" id="{708A936E-F93F-DDE2-D888-EA53245F9D80}"/>
                </a:ext>
              </a:extLst>
            </p:cNvPr>
            <p:cNvPicPr>
              <a:picLocks noChangeAspect="1"/>
            </p:cNvPicPr>
            <p:nvPr/>
          </p:nvPicPr>
          <p:blipFill>
            <a:blip r:embed="rId12"/>
            <a:stretch>
              <a:fillRect/>
            </a:stretch>
          </p:blipFill>
          <p:spPr>
            <a:xfrm>
              <a:off x="627681" y="2879271"/>
              <a:ext cx="265176" cy="265176"/>
            </a:xfrm>
            <a:prstGeom prst="rect">
              <a:avLst/>
            </a:prstGeom>
          </p:spPr>
        </p:pic>
        <p:sp>
          <p:nvSpPr>
            <p:cNvPr id="21" name="TextBox 20">
              <a:extLst>
                <a:ext uri="{FF2B5EF4-FFF2-40B4-BE49-F238E27FC236}">
                  <a16:creationId xmlns:a16="http://schemas.microsoft.com/office/drawing/2014/main" id="{1701B438-CF21-F731-9D9F-013DE77EDB26}"/>
                </a:ext>
                <a:ext uri="{C183D7F6-B498-43B3-948B-1728B52AA6E4}">
                  <adec:decorative xmlns:adec="http://schemas.microsoft.com/office/drawing/2017/decorative" val="0"/>
                </a:ext>
              </a:extLst>
            </p:cNvPr>
            <p:cNvSpPr txBox="1"/>
            <p:nvPr/>
          </p:nvSpPr>
          <p:spPr>
            <a:xfrm>
              <a:off x="1042108" y="293012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grpSp>
      <p:grpSp>
        <p:nvGrpSpPr>
          <p:cNvPr id="22" name="Group 21">
            <a:extLst>
              <a:ext uri="{FF2B5EF4-FFF2-40B4-BE49-F238E27FC236}">
                <a16:creationId xmlns:a16="http://schemas.microsoft.com/office/drawing/2014/main" id="{01B1A615-DA8B-7A18-2B0A-AFA2F6F8FDCC}"/>
              </a:ext>
            </a:extLst>
          </p:cNvPr>
          <p:cNvGrpSpPr/>
          <p:nvPr/>
        </p:nvGrpSpPr>
        <p:grpSpPr>
          <a:xfrm>
            <a:off x="733465" y="5373100"/>
            <a:ext cx="2306611" cy="265176"/>
            <a:chOff x="627681" y="2879271"/>
            <a:chExt cx="2306611" cy="265176"/>
          </a:xfrm>
        </p:grpSpPr>
        <p:pic>
          <p:nvPicPr>
            <p:cNvPr id="23" name="Picture 22" descr="Sales scenario: Create an unsolicited proposal (Copilot Scenario Library) – Microsoft Adoption">
              <a:extLst>
                <a:ext uri="{FF2B5EF4-FFF2-40B4-BE49-F238E27FC236}">
                  <a16:creationId xmlns:a16="http://schemas.microsoft.com/office/drawing/2014/main" id="{5B6CF441-2473-A606-55D2-B483DA44638B}"/>
                </a:ext>
              </a:extLst>
            </p:cNvPr>
            <p:cNvPicPr>
              <a:picLocks noChangeAspect="1"/>
            </p:cNvPicPr>
            <p:nvPr/>
          </p:nvPicPr>
          <p:blipFill>
            <a:blip r:embed="rId12"/>
            <a:stretch>
              <a:fillRect/>
            </a:stretch>
          </p:blipFill>
          <p:spPr>
            <a:xfrm>
              <a:off x="627681" y="2879271"/>
              <a:ext cx="265176" cy="265176"/>
            </a:xfrm>
            <a:prstGeom prst="rect">
              <a:avLst/>
            </a:prstGeom>
          </p:spPr>
        </p:pic>
        <p:sp>
          <p:nvSpPr>
            <p:cNvPr id="24" name="TextBox 23">
              <a:extLst>
                <a:ext uri="{FF2B5EF4-FFF2-40B4-BE49-F238E27FC236}">
                  <a16:creationId xmlns:a16="http://schemas.microsoft.com/office/drawing/2014/main" id="{F8DBA5D8-B4DC-FFB1-7A99-E479E11905DF}"/>
                </a:ext>
                <a:ext uri="{C183D7F6-B498-43B3-948B-1728B52AA6E4}">
                  <adec:decorative xmlns:adec="http://schemas.microsoft.com/office/drawing/2017/decorative" val="0"/>
                </a:ext>
              </a:extLst>
            </p:cNvPr>
            <p:cNvSpPr txBox="1"/>
            <p:nvPr/>
          </p:nvSpPr>
          <p:spPr>
            <a:xfrm>
              <a:off x="1042108" y="293012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grpSp>
      <p:grpSp>
        <p:nvGrpSpPr>
          <p:cNvPr id="25" name="Group 24">
            <a:extLst>
              <a:ext uri="{FF2B5EF4-FFF2-40B4-BE49-F238E27FC236}">
                <a16:creationId xmlns:a16="http://schemas.microsoft.com/office/drawing/2014/main" id="{1D1C25F5-B226-B91C-BA18-143C5B60DF62}"/>
              </a:ext>
            </a:extLst>
          </p:cNvPr>
          <p:cNvGrpSpPr/>
          <p:nvPr/>
        </p:nvGrpSpPr>
        <p:grpSpPr>
          <a:xfrm>
            <a:off x="3950133" y="5373100"/>
            <a:ext cx="2306611" cy="265176"/>
            <a:chOff x="627681" y="2879271"/>
            <a:chExt cx="2306611" cy="265176"/>
          </a:xfrm>
        </p:grpSpPr>
        <p:pic>
          <p:nvPicPr>
            <p:cNvPr id="26" name="Picture 25" descr="Sales scenario: Create an unsolicited proposal (Copilot Scenario Library) – Microsoft Adoption">
              <a:extLst>
                <a:ext uri="{FF2B5EF4-FFF2-40B4-BE49-F238E27FC236}">
                  <a16:creationId xmlns:a16="http://schemas.microsoft.com/office/drawing/2014/main" id="{BAB2418D-3B38-FAC0-D85B-2BAE09926A83}"/>
                </a:ext>
              </a:extLst>
            </p:cNvPr>
            <p:cNvPicPr>
              <a:picLocks noChangeAspect="1"/>
            </p:cNvPicPr>
            <p:nvPr/>
          </p:nvPicPr>
          <p:blipFill>
            <a:blip r:embed="rId12"/>
            <a:stretch>
              <a:fillRect/>
            </a:stretch>
          </p:blipFill>
          <p:spPr>
            <a:xfrm>
              <a:off x="627681" y="2879271"/>
              <a:ext cx="265176" cy="265176"/>
            </a:xfrm>
            <a:prstGeom prst="rect">
              <a:avLst/>
            </a:prstGeom>
          </p:spPr>
        </p:pic>
        <p:sp>
          <p:nvSpPr>
            <p:cNvPr id="27" name="TextBox 26">
              <a:extLst>
                <a:ext uri="{FF2B5EF4-FFF2-40B4-BE49-F238E27FC236}">
                  <a16:creationId xmlns:a16="http://schemas.microsoft.com/office/drawing/2014/main" id="{6E7D4B00-6A95-D67A-EA84-4B2ED6887C59}"/>
                </a:ext>
                <a:ext uri="{C183D7F6-B498-43B3-948B-1728B52AA6E4}">
                  <adec:decorative xmlns:adec="http://schemas.microsoft.com/office/drawing/2017/decorative" val="0"/>
                </a:ext>
              </a:extLst>
            </p:cNvPr>
            <p:cNvSpPr txBox="1"/>
            <p:nvPr/>
          </p:nvSpPr>
          <p:spPr>
            <a:xfrm>
              <a:off x="1042108" y="293012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grpSp>
      <p:grpSp>
        <p:nvGrpSpPr>
          <p:cNvPr id="28" name="Group 27">
            <a:extLst>
              <a:ext uri="{FF2B5EF4-FFF2-40B4-BE49-F238E27FC236}">
                <a16:creationId xmlns:a16="http://schemas.microsoft.com/office/drawing/2014/main" id="{3A540357-910B-A8B4-C49F-F3B2E29F0700}"/>
              </a:ext>
            </a:extLst>
          </p:cNvPr>
          <p:cNvGrpSpPr/>
          <p:nvPr/>
        </p:nvGrpSpPr>
        <p:grpSpPr>
          <a:xfrm>
            <a:off x="7141699" y="5368305"/>
            <a:ext cx="2306611" cy="265176"/>
            <a:chOff x="627681" y="2879271"/>
            <a:chExt cx="2306611" cy="265176"/>
          </a:xfrm>
        </p:grpSpPr>
        <p:pic>
          <p:nvPicPr>
            <p:cNvPr id="29" name="Picture 28" descr="Sales scenario: Create an unsolicited proposal (Copilot Scenario Library) – Microsoft Adoption">
              <a:extLst>
                <a:ext uri="{FF2B5EF4-FFF2-40B4-BE49-F238E27FC236}">
                  <a16:creationId xmlns:a16="http://schemas.microsoft.com/office/drawing/2014/main" id="{6E2149FE-1C99-1288-F3EC-D52E29C16FBB}"/>
                </a:ext>
              </a:extLst>
            </p:cNvPr>
            <p:cNvPicPr>
              <a:picLocks noChangeAspect="1"/>
            </p:cNvPicPr>
            <p:nvPr/>
          </p:nvPicPr>
          <p:blipFill>
            <a:blip r:embed="rId12"/>
            <a:stretch>
              <a:fillRect/>
            </a:stretch>
          </p:blipFill>
          <p:spPr>
            <a:xfrm>
              <a:off x="627681" y="2879271"/>
              <a:ext cx="265176" cy="265176"/>
            </a:xfrm>
            <a:prstGeom prst="rect">
              <a:avLst/>
            </a:prstGeom>
          </p:spPr>
        </p:pic>
        <p:sp>
          <p:nvSpPr>
            <p:cNvPr id="30" name="TextBox 29">
              <a:extLst>
                <a:ext uri="{FF2B5EF4-FFF2-40B4-BE49-F238E27FC236}">
                  <a16:creationId xmlns:a16="http://schemas.microsoft.com/office/drawing/2014/main" id="{77DE1575-E0A9-1C4D-CC08-CA767BD359AD}"/>
                </a:ext>
                <a:ext uri="{C183D7F6-B498-43B3-948B-1728B52AA6E4}">
                  <adec:decorative xmlns:adec="http://schemas.microsoft.com/office/drawing/2017/decorative" val="0"/>
                </a:ext>
              </a:extLst>
            </p:cNvPr>
            <p:cNvSpPr txBox="1"/>
            <p:nvPr/>
          </p:nvSpPr>
          <p:spPr>
            <a:xfrm>
              <a:off x="1042108" y="293012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grpSp>
    </p:spTree>
    <p:extLst>
      <p:ext uri="{BB962C8B-B14F-4D97-AF65-F5344CB8AC3E}">
        <p14:creationId xmlns:p14="http://schemas.microsoft.com/office/powerpoint/2010/main" val="42172251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C89B-DB8A-10E9-E8E9-6A29B63809E3}"/>
              </a:ext>
            </a:extLst>
          </p:cNvPr>
          <p:cNvSpPr>
            <a:spLocks noGrp="1"/>
          </p:cNvSpPr>
          <p:nvPr>
            <p:ph type="title"/>
          </p:nvPr>
        </p:nvSpPr>
        <p:spPr>
          <a:xfrm>
            <a:off x="584200" y="387766"/>
            <a:ext cx="5672544" cy="526298"/>
          </a:xfrm>
        </p:spPr>
        <p:txBody>
          <a:bodyPr/>
          <a:lstStyle/>
          <a:p>
            <a:r>
              <a:rPr lang="en-US" noProof="0" dirty="0"/>
              <a:t>A day in the life of a Researcher</a:t>
            </a:r>
          </a:p>
        </p:txBody>
      </p:sp>
      <p:sp>
        <p:nvSpPr>
          <p:cNvPr id="19" name="Text Placeholder 18">
            <a:extLst>
              <a:ext uri="{FF2B5EF4-FFF2-40B4-BE49-F238E27FC236}">
                <a16:creationId xmlns:a16="http://schemas.microsoft.com/office/drawing/2014/main" id="{6F5D3B4D-6084-2E6F-8BEB-0127ED94E8D8}"/>
              </a:ext>
            </a:extLst>
          </p:cNvPr>
          <p:cNvSpPr>
            <a:spLocks noGrp="1"/>
          </p:cNvSpPr>
          <p:nvPr>
            <p:ph type="body" sz="quarter" idx="37"/>
          </p:nvPr>
        </p:nvSpPr>
        <p:spPr>
          <a:xfrm>
            <a:off x="10430234" y="521099"/>
            <a:ext cx="1456966" cy="175614"/>
          </a:xfrm>
        </p:spPr>
        <p:txBody>
          <a:bodyPr/>
          <a:lstStyle/>
          <a:p>
            <a:r>
              <a:rPr lang="en-US" noProof="0"/>
              <a:t>Buy</a:t>
            </a:r>
          </a:p>
        </p:txBody>
      </p:sp>
      <p:sp>
        <p:nvSpPr>
          <p:cNvPr id="3" name="Text Placeholder 2">
            <a:extLst>
              <a:ext uri="{FF2B5EF4-FFF2-40B4-BE49-F238E27FC236}">
                <a16:creationId xmlns:a16="http://schemas.microsoft.com/office/drawing/2014/main" id="{A4080C5F-5B1E-A1BB-BCA5-4B71323A1273}"/>
              </a:ext>
            </a:extLst>
          </p:cNvPr>
          <p:cNvSpPr>
            <a:spLocks noGrp="1"/>
          </p:cNvSpPr>
          <p:nvPr>
            <p:ph type="body" sz="quarter" idx="17"/>
          </p:nvPr>
        </p:nvSpPr>
        <p:spPr>
          <a:xfrm>
            <a:off x="6519107" y="521099"/>
            <a:ext cx="3599821" cy="169277"/>
          </a:xfrm>
        </p:spPr>
        <p:txBody>
          <a:bodyPr/>
          <a:lstStyle/>
          <a:p>
            <a:r>
              <a:rPr lang="en-US" noProof="0"/>
              <a:t>Microsoft 365 Copilot</a:t>
            </a:r>
          </a:p>
        </p:txBody>
      </p:sp>
      <p:sp>
        <p:nvSpPr>
          <p:cNvPr id="37" name="Rectangle: Rounded Corners 11">
            <a:extLst>
              <a:ext uri="{FF2B5EF4-FFF2-40B4-BE49-F238E27FC236}">
                <a16:creationId xmlns:a16="http://schemas.microsoft.com/office/drawing/2014/main" id="{18B9C339-56C2-B35B-A800-C9112E54389D}"/>
              </a:ext>
              <a:ext uri="{C183D7F6-B498-43B3-948B-1728B52AA6E4}">
                <adec:decorative xmlns:adec="http://schemas.microsoft.com/office/drawing/2017/decorative" val="1"/>
              </a:ext>
            </a:extLst>
          </p:cNvPr>
          <p:cNvSpPr>
            <a:spLocks noGrp="1"/>
          </p:cNvSpPr>
          <p:nvPr>
            <p:ph type="body" sz="quarter" idx="11"/>
          </p:nvPr>
        </p:nvSpPr>
        <p:spPr bwMode="auto">
          <a:xfrm>
            <a:off x="584200" y="1684713"/>
            <a:ext cx="2808000" cy="345600"/>
          </a:xfr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vert="horz" wrap="square" lIns="0" tIns="0" rIns="0" bIns="0" rtlCol="0" anchor="ctr" anchorCtr="0">
            <a:noAutofit/>
          </a:bodyPr>
          <a:lstStyle/>
          <a:p>
            <a:r>
              <a:rPr lang="en-US" noProof="0"/>
              <a:t>8:00 am – Recap a meeting</a:t>
            </a:r>
          </a:p>
        </p:txBody>
      </p:sp>
      <p:sp>
        <p:nvSpPr>
          <p:cNvPr id="6" name="Text Placeholder 5">
            <a:extLst>
              <a:ext uri="{FF2B5EF4-FFF2-40B4-BE49-F238E27FC236}">
                <a16:creationId xmlns:a16="http://schemas.microsoft.com/office/drawing/2014/main" id="{5C44C95B-4A34-F6BF-8B0E-D43DB2EC5EA3}"/>
              </a:ext>
            </a:extLst>
          </p:cNvPr>
          <p:cNvSpPr>
            <a:spLocks noGrp="1"/>
          </p:cNvSpPr>
          <p:nvPr>
            <p:ph type="body" sz="quarter" idx="18"/>
          </p:nvPr>
        </p:nvSpPr>
        <p:spPr>
          <a:xfrm>
            <a:off x="584200" y="2128438"/>
            <a:ext cx="2808000" cy="626701"/>
          </a:xfrm>
        </p:spPr>
        <p:txBody>
          <a:bodyPr lIns="0" tIns="0" rIns="0" bIns="0" anchor="t"/>
          <a:lstStyle/>
          <a:p>
            <a:r>
              <a:rPr lang="en-US" noProof="0"/>
              <a:t>Lilly uses Copilot in Teams to easily recap a meeting she missed about research plans and review the questions and action items assigned to her. </a:t>
            </a:r>
          </a:p>
        </p:txBody>
      </p:sp>
      <p:sp>
        <p:nvSpPr>
          <p:cNvPr id="60" name="Rectangle: Rounded Corners 6">
            <a:extLst>
              <a:ext uri="{FF2B5EF4-FFF2-40B4-BE49-F238E27FC236}">
                <a16:creationId xmlns:a16="http://schemas.microsoft.com/office/drawing/2014/main" id="{A06DA7D1-63DE-A50D-1186-2224BF999F1F}"/>
              </a:ext>
              <a:ext uri="{C183D7F6-B498-43B3-948B-1728B52AA6E4}">
                <adec:decorative xmlns:adec="http://schemas.microsoft.com/office/drawing/2017/decorative" val="1"/>
              </a:ext>
            </a:extLst>
          </p:cNvPr>
          <p:cNvSpPr>
            <a:spLocks noGrp="1"/>
          </p:cNvSpPr>
          <p:nvPr>
            <p:ph type="body" sz="quarter" idx="21"/>
          </p:nvPr>
        </p:nvSpPr>
        <p:spPr bwMode="auto">
          <a:xfrm>
            <a:off x="584200" y="3304510"/>
            <a:ext cx="2808000" cy="626701"/>
          </a:xfrm>
          <a:solidFill>
            <a:srgbClr val="FFFFFF">
              <a:alpha val="70046"/>
            </a:srgbClr>
          </a:solidFill>
          <a:ln w="12700">
            <a:solidFill>
              <a:schemeClr val="bg1"/>
            </a:solidFill>
          </a:ln>
        </p:spPr>
        <p:txBody>
          <a:bodyPr vert="horz" wrap="square" lIns="0" tIns="0" rIns="0" bIns="0" rtlCol="0" anchor="t" anchorCtr="0">
            <a:normAutofit/>
          </a:bodyPr>
          <a:lstStyle/>
          <a:p>
            <a:r>
              <a:rPr lang="en-US" noProof="0"/>
              <a:t>Benefit: </a:t>
            </a:r>
            <a:r>
              <a:rPr lang="en-US" noProof="0">
                <a:latin typeface="+mj-lt"/>
              </a:rPr>
              <a:t>Avoid listening to meeting recordings </a:t>
            </a:r>
            <a:r>
              <a:rPr lang="en-US" noProof="0"/>
              <a:t>and spend that time working on action items to improve and finalize the plan.</a:t>
            </a:r>
          </a:p>
        </p:txBody>
      </p:sp>
      <p:sp>
        <p:nvSpPr>
          <p:cNvPr id="40" name="Rectangle: Rounded Corners 13">
            <a:extLst>
              <a:ext uri="{FF2B5EF4-FFF2-40B4-BE49-F238E27FC236}">
                <a16:creationId xmlns:a16="http://schemas.microsoft.com/office/drawing/2014/main" id="{3FC9994F-1CED-9032-177E-AEEC5FFAE9A9}"/>
              </a:ext>
              <a:ext uri="{C183D7F6-B498-43B3-948B-1728B52AA6E4}">
                <adec:decorative xmlns:adec="http://schemas.microsoft.com/office/drawing/2017/decorative" val="1"/>
              </a:ext>
            </a:extLst>
          </p:cNvPr>
          <p:cNvSpPr>
            <a:spLocks noGrp="1"/>
          </p:cNvSpPr>
          <p:nvPr>
            <p:ph type="body" sz="quarter" idx="22"/>
          </p:nvPr>
        </p:nvSpPr>
        <p:spPr bwMode="auto">
          <a:xfrm>
            <a:off x="3776898" y="1684713"/>
            <a:ext cx="2808000" cy="345600"/>
          </a:xfr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vert="horz" wrap="square" lIns="0" tIns="0" rIns="0" bIns="0" rtlCol="0" anchor="ctr" anchorCtr="0">
            <a:noAutofit/>
          </a:bodyPr>
          <a:lstStyle/>
          <a:p>
            <a:r>
              <a:rPr lang="en-US" noProof="0"/>
              <a:t>8:15 am – Respond to an email</a:t>
            </a:r>
          </a:p>
        </p:txBody>
      </p:sp>
      <p:sp>
        <p:nvSpPr>
          <p:cNvPr id="43" name="Text Placeholder 42">
            <a:extLst>
              <a:ext uri="{FF2B5EF4-FFF2-40B4-BE49-F238E27FC236}">
                <a16:creationId xmlns:a16="http://schemas.microsoft.com/office/drawing/2014/main" id="{F5DE8FF9-131D-91FC-9DF0-02940637E0BB}"/>
              </a:ext>
            </a:extLst>
          </p:cNvPr>
          <p:cNvSpPr txBox="1">
            <a:spLocks noGrp="1"/>
          </p:cNvSpPr>
          <p:nvPr>
            <p:ph type="body" sz="quarter" idx="23"/>
          </p:nvPr>
        </p:nvSpPr>
        <p:spPr>
          <a:xfrm>
            <a:off x="3776898" y="2128438"/>
            <a:ext cx="2808000" cy="626701"/>
          </a:xfrm>
        </p:spPr>
        <p:txBody>
          <a:bodyPr vert="horz" wrap="square" lIns="0" tIns="0" rIns="0" bIns="0" rtlCol="0" anchor="t">
            <a:normAutofit/>
          </a:bodyPr>
          <a:lstStyle>
            <a:defPPr>
              <a:defRPr lang="en-US"/>
            </a:defPPr>
            <a:lvl1pPr>
              <a:lnSpc>
                <a:spcPct val="110000"/>
              </a:lnSpc>
              <a:defRPr sz="900">
                <a:solidFill>
                  <a:srgbClr val="1A1A1A"/>
                </a:solidFill>
                <a:latin typeface="Segoe UI"/>
                <a:cs typeface="Segoe UI" pitchFamily="34" charset="0"/>
              </a:defRPr>
            </a:lvl1pPr>
          </a:lstStyle>
          <a:p>
            <a:r>
              <a:rPr lang="en-US" noProof="0"/>
              <a:t>Lilly summarizes feedback from colleagues about her grant proposal and asks Copilot to generate a response that outlines the next steps.</a:t>
            </a:r>
          </a:p>
        </p:txBody>
      </p:sp>
      <p:sp>
        <p:nvSpPr>
          <p:cNvPr id="61" name="Rectangle: Rounded Corners 6">
            <a:extLst>
              <a:ext uri="{FF2B5EF4-FFF2-40B4-BE49-F238E27FC236}">
                <a16:creationId xmlns:a16="http://schemas.microsoft.com/office/drawing/2014/main" id="{D59D6710-280A-8AA4-93DC-D4C95D975BE7}"/>
              </a:ext>
              <a:ext uri="{C183D7F6-B498-43B3-948B-1728B52AA6E4}">
                <adec:decorative xmlns:adec="http://schemas.microsoft.com/office/drawing/2017/decorative" val="1"/>
              </a:ext>
            </a:extLst>
          </p:cNvPr>
          <p:cNvSpPr>
            <a:spLocks noGrp="1"/>
          </p:cNvSpPr>
          <p:nvPr>
            <p:ph type="body" sz="quarter" idx="24"/>
          </p:nvPr>
        </p:nvSpPr>
        <p:spPr bwMode="auto">
          <a:xfrm>
            <a:off x="3776898" y="3304510"/>
            <a:ext cx="2808000" cy="626701"/>
          </a:xfrm>
          <a:solidFill>
            <a:srgbClr val="FFFFFF">
              <a:alpha val="70046"/>
            </a:srgbClr>
          </a:solidFill>
          <a:ln w="12700">
            <a:solidFill>
              <a:schemeClr val="bg1"/>
            </a:solidFill>
          </a:ln>
        </p:spPr>
        <p:txBody>
          <a:bodyPr vert="horz" wrap="square" lIns="0" tIns="0" rIns="0" bIns="0" rtlCol="0" anchor="t" anchorCtr="0">
            <a:normAutofit/>
          </a:bodyPr>
          <a:lstStyle/>
          <a:p>
            <a:r>
              <a:rPr lang="en-US" noProof="0"/>
              <a:t>Benefit: </a:t>
            </a:r>
            <a:r>
              <a:rPr lang="en-US" noProof="0">
                <a:latin typeface="+mj-lt"/>
              </a:rPr>
              <a:t>Easily document and share next steps </a:t>
            </a:r>
            <a:r>
              <a:rPr lang="en-US" noProof="0"/>
              <a:t>that reflect multiple perspectives from a long thread. </a:t>
            </a:r>
          </a:p>
        </p:txBody>
      </p:sp>
      <p:sp>
        <p:nvSpPr>
          <p:cNvPr id="41" name="Rectangle: Rounded Corners 15">
            <a:extLst>
              <a:ext uri="{FF2B5EF4-FFF2-40B4-BE49-F238E27FC236}">
                <a16:creationId xmlns:a16="http://schemas.microsoft.com/office/drawing/2014/main" id="{5523DB90-97F5-F4A3-0A31-9739671057A2}"/>
              </a:ext>
              <a:ext uri="{C183D7F6-B498-43B3-948B-1728B52AA6E4}">
                <adec:decorative xmlns:adec="http://schemas.microsoft.com/office/drawing/2017/decorative" val="1"/>
              </a:ext>
            </a:extLst>
          </p:cNvPr>
          <p:cNvSpPr>
            <a:spLocks noGrp="1"/>
          </p:cNvSpPr>
          <p:nvPr>
            <p:ph type="body" sz="quarter" idx="25"/>
          </p:nvPr>
        </p:nvSpPr>
        <p:spPr bwMode="auto">
          <a:xfrm>
            <a:off x="6969595" y="1684713"/>
            <a:ext cx="2808000" cy="345600"/>
          </a:xfr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vert="horz" wrap="square" lIns="0" tIns="0" rIns="0" bIns="0" rtlCol="0" anchor="ctr" anchorCtr="0">
            <a:noAutofit/>
          </a:bodyPr>
          <a:lstStyle/>
          <a:p>
            <a:r>
              <a:rPr lang="en-US" noProof="0"/>
              <a:t>9:00 am – Get writing assistance</a:t>
            </a:r>
          </a:p>
        </p:txBody>
      </p:sp>
      <p:sp>
        <p:nvSpPr>
          <p:cNvPr id="44" name="Text Placeholder 43">
            <a:extLst>
              <a:ext uri="{FF2B5EF4-FFF2-40B4-BE49-F238E27FC236}">
                <a16:creationId xmlns:a16="http://schemas.microsoft.com/office/drawing/2014/main" id="{2F6CDF4E-03FF-1868-37C6-D18F83D4EB8D}"/>
              </a:ext>
            </a:extLst>
          </p:cNvPr>
          <p:cNvSpPr txBox="1">
            <a:spLocks noGrp="1"/>
          </p:cNvSpPr>
          <p:nvPr>
            <p:ph type="body" sz="quarter" idx="26"/>
          </p:nvPr>
        </p:nvSpPr>
        <p:spPr>
          <a:xfrm>
            <a:off x="6969595" y="2128438"/>
            <a:ext cx="2808000" cy="626701"/>
          </a:xfrm>
        </p:spPr>
        <p:txBody>
          <a:bodyPr vert="horz" wrap="square" lIns="0" tIns="0" rIns="0" bIns="0" rtlCol="0" anchor="t">
            <a:normAutofit/>
          </a:bodyPr>
          <a:lstStyle>
            <a:defPPr>
              <a:defRPr lang="en-US"/>
            </a:defPPr>
            <a:lvl1pPr>
              <a:lnSpc>
                <a:spcPct val="110000"/>
              </a:lnSpc>
              <a:defRPr sz="900">
                <a:solidFill>
                  <a:srgbClr val="1A1A1A"/>
                </a:solidFill>
                <a:latin typeface="Segoe UI"/>
                <a:cs typeface="Segoe UI" pitchFamily="34" charset="0"/>
              </a:defRPr>
            </a:lvl1pPr>
          </a:lstStyle>
          <a:p>
            <a:r>
              <a:rPr lang="en-US" noProof="0" dirty="0"/>
              <a:t>Lilly uses Researcher to pull together a first draft of the  grant proposal based on feedback and other relevant files. She limits Researcher to internal sources and has the output go directly into a Word document.</a:t>
            </a:r>
          </a:p>
        </p:txBody>
      </p:sp>
      <p:sp>
        <p:nvSpPr>
          <p:cNvPr id="62" name="Rectangle: Rounded Corners 6">
            <a:extLst>
              <a:ext uri="{FF2B5EF4-FFF2-40B4-BE49-F238E27FC236}">
                <a16:creationId xmlns:a16="http://schemas.microsoft.com/office/drawing/2014/main" id="{2189785D-2956-55B9-D6AF-59E4693F71CA}"/>
              </a:ext>
              <a:ext uri="{C183D7F6-B498-43B3-948B-1728B52AA6E4}">
                <adec:decorative xmlns:adec="http://schemas.microsoft.com/office/drawing/2017/decorative" val="1"/>
              </a:ext>
            </a:extLst>
          </p:cNvPr>
          <p:cNvSpPr>
            <a:spLocks noGrp="1"/>
          </p:cNvSpPr>
          <p:nvPr>
            <p:ph type="body" sz="quarter" idx="27"/>
          </p:nvPr>
        </p:nvSpPr>
        <p:spPr bwMode="auto">
          <a:xfrm>
            <a:off x="6969595" y="3304510"/>
            <a:ext cx="2808000" cy="626701"/>
          </a:xfrm>
          <a:solidFill>
            <a:srgbClr val="FFFFFF">
              <a:alpha val="70046"/>
            </a:srgbClr>
          </a:solidFill>
          <a:ln w="12700">
            <a:solidFill>
              <a:schemeClr val="bg1"/>
            </a:solidFill>
          </a:ln>
        </p:spPr>
        <p:txBody>
          <a:bodyPr vert="horz" wrap="square" lIns="0" tIns="0" rIns="0" bIns="0" rtlCol="0" anchor="t" anchorCtr="0">
            <a:normAutofit/>
          </a:bodyPr>
          <a:lstStyle/>
          <a:p>
            <a:r>
              <a:rPr lang="en-US" noProof="0" dirty="0"/>
              <a:t>Benefit: </a:t>
            </a:r>
            <a:r>
              <a:rPr lang="en-US" noProof="0" dirty="0">
                <a:latin typeface="+mj-lt"/>
              </a:rPr>
              <a:t>Expand on your ideas </a:t>
            </a:r>
            <a:r>
              <a:rPr lang="en-US" noProof="0" dirty="0"/>
              <a:t>and transform your document with helpful assistance at every stage. </a:t>
            </a:r>
          </a:p>
          <a:p>
            <a:r>
              <a:rPr lang="en-US" u="sng" dirty="0">
                <a:hlinkClick r:id="rId2"/>
              </a:rPr>
              <a:t>Get started with Researcher</a:t>
            </a:r>
            <a:endParaRPr lang="en-US" dirty="0"/>
          </a:p>
          <a:p>
            <a:endParaRPr lang="en-US" noProof="0" dirty="0"/>
          </a:p>
        </p:txBody>
      </p:sp>
      <p:sp>
        <p:nvSpPr>
          <p:cNvPr id="53" name="Rectangle: Rounded Corners 7">
            <a:extLst>
              <a:ext uri="{FF2B5EF4-FFF2-40B4-BE49-F238E27FC236}">
                <a16:creationId xmlns:a16="http://schemas.microsoft.com/office/drawing/2014/main" id="{59F0113D-2665-B4DB-6C39-6D2EF339E7AE}"/>
              </a:ext>
              <a:ext uri="{C183D7F6-B498-43B3-948B-1728B52AA6E4}">
                <adec:decorative xmlns:adec="http://schemas.microsoft.com/office/drawing/2017/decorative" val="1"/>
              </a:ext>
            </a:extLst>
          </p:cNvPr>
          <p:cNvSpPr>
            <a:spLocks noGrp="1"/>
          </p:cNvSpPr>
          <p:nvPr>
            <p:ph type="body" sz="quarter" idx="34"/>
          </p:nvPr>
        </p:nvSpPr>
        <p:spPr bwMode="auto">
          <a:xfrm>
            <a:off x="6969595" y="4137995"/>
            <a:ext cx="2808000" cy="345600"/>
          </a:xfr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vert="horz" wrap="square" lIns="0" tIns="0" rIns="0" bIns="0" rtlCol="0" anchor="ctr" anchorCtr="0">
            <a:noAutofit/>
          </a:bodyPr>
          <a:lstStyle/>
          <a:p>
            <a:r>
              <a:rPr lang="en-US" noProof="0"/>
              <a:t>11:00 am – Analyze data</a:t>
            </a:r>
          </a:p>
        </p:txBody>
      </p:sp>
      <p:sp>
        <p:nvSpPr>
          <p:cNvPr id="66" name="Text Placeholder 65">
            <a:extLst>
              <a:ext uri="{FF2B5EF4-FFF2-40B4-BE49-F238E27FC236}">
                <a16:creationId xmlns:a16="http://schemas.microsoft.com/office/drawing/2014/main" id="{56FA8AF0-7E75-B334-005D-17CE0A1B1693}"/>
              </a:ext>
            </a:extLst>
          </p:cNvPr>
          <p:cNvSpPr>
            <a:spLocks noGrp="1"/>
          </p:cNvSpPr>
          <p:nvPr>
            <p:ph type="body" sz="quarter" idx="35"/>
          </p:nvPr>
        </p:nvSpPr>
        <p:spPr>
          <a:xfrm>
            <a:off x="6969595" y="4584616"/>
            <a:ext cx="2808000" cy="626701"/>
          </a:xfrm>
        </p:spPr>
        <p:txBody>
          <a:bodyPr lIns="0" tIns="0" rIns="0" bIns="0" anchor="t"/>
          <a:lstStyle/>
          <a:p>
            <a:r>
              <a:rPr lang="en-US" noProof="0"/>
              <a:t>Lilly reviews the latest data from her sustainability study with Copilot in Excel, which helps her generate insights and visualize the data.</a:t>
            </a:r>
          </a:p>
        </p:txBody>
      </p:sp>
      <p:sp>
        <p:nvSpPr>
          <p:cNvPr id="63" name="Rectangle: Rounded Corners 6">
            <a:extLst>
              <a:ext uri="{FF2B5EF4-FFF2-40B4-BE49-F238E27FC236}">
                <a16:creationId xmlns:a16="http://schemas.microsoft.com/office/drawing/2014/main" id="{0A0B140F-5277-CABD-E1DF-3A15729D0EC9}"/>
              </a:ext>
              <a:ext uri="{C183D7F6-B498-43B3-948B-1728B52AA6E4}">
                <adec:decorative xmlns:adec="http://schemas.microsoft.com/office/drawing/2017/decorative" val="1"/>
              </a:ext>
            </a:extLst>
          </p:cNvPr>
          <p:cNvSpPr>
            <a:spLocks noGrp="1"/>
          </p:cNvSpPr>
          <p:nvPr>
            <p:ph type="body" sz="quarter" idx="36"/>
          </p:nvPr>
        </p:nvSpPr>
        <p:spPr bwMode="auto">
          <a:xfrm>
            <a:off x="6969595" y="5681038"/>
            <a:ext cx="2808000" cy="626701"/>
          </a:xfrm>
          <a:solidFill>
            <a:srgbClr val="FFFFFF">
              <a:alpha val="70046"/>
            </a:srgbClr>
          </a:solidFill>
          <a:ln w="12700">
            <a:solidFill>
              <a:schemeClr val="bg1"/>
            </a:solidFill>
          </a:ln>
        </p:spPr>
        <p:txBody>
          <a:bodyPr vert="horz" wrap="square" lIns="0" tIns="0" rIns="0" bIns="0" rtlCol="0" anchor="t" anchorCtr="0">
            <a:normAutofit/>
          </a:bodyPr>
          <a:lstStyle/>
          <a:p>
            <a:r>
              <a:rPr lang="en-US" noProof="0"/>
              <a:t>Benefit: </a:t>
            </a:r>
            <a:r>
              <a:rPr lang="en-US" noProof="0">
                <a:latin typeface="+mj-lt"/>
              </a:rPr>
              <a:t>Discover and explore insights </a:t>
            </a:r>
            <a:r>
              <a:rPr lang="en-US" noProof="0"/>
              <a:t>with ease and effortlessly highlight, filter, and sort the data. </a:t>
            </a:r>
          </a:p>
        </p:txBody>
      </p:sp>
      <p:sp>
        <p:nvSpPr>
          <p:cNvPr id="52" name="Rectangle: Rounded Corners 19">
            <a:extLst>
              <a:ext uri="{FF2B5EF4-FFF2-40B4-BE49-F238E27FC236}">
                <a16:creationId xmlns:a16="http://schemas.microsoft.com/office/drawing/2014/main" id="{0A58DF3D-0EDF-911C-523E-1E8329324E78}"/>
              </a:ext>
              <a:ext uri="{C183D7F6-B498-43B3-948B-1728B52AA6E4}">
                <adec:decorative xmlns:adec="http://schemas.microsoft.com/office/drawing/2017/decorative" val="1"/>
              </a:ext>
            </a:extLst>
          </p:cNvPr>
          <p:cNvSpPr>
            <a:spLocks noGrp="1"/>
          </p:cNvSpPr>
          <p:nvPr>
            <p:ph type="body" sz="quarter" idx="31"/>
          </p:nvPr>
        </p:nvSpPr>
        <p:spPr bwMode="auto">
          <a:xfrm>
            <a:off x="3776898" y="4137995"/>
            <a:ext cx="2808000" cy="345600"/>
          </a:xfr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vert="horz" wrap="square" lIns="0" tIns="0" rIns="0" bIns="0" rtlCol="0" anchor="ctr" anchorCtr="0">
            <a:noAutofit/>
          </a:bodyPr>
          <a:lstStyle/>
          <a:p>
            <a:r>
              <a:rPr lang="en-US" noProof="0"/>
              <a:t>2:00 pm – Draft a presentation</a:t>
            </a:r>
          </a:p>
        </p:txBody>
      </p:sp>
      <p:sp>
        <p:nvSpPr>
          <p:cNvPr id="49" name="Text Placeholder 48">
            <a:extLst>
              <a:ext uri="{FF2B5EF4-FFF2-40B4-BE49-F238E27FC236}">
                <a16:creationId xmlns:a16="http://schemas.microsoft.com/office/drawing/2014/main" id="{649C9EB0-A851-7480-3FFB-C342527F21DF}"/>
              </a:ext>
            </a:extLst>
          </p:cNvPr>
          <p:cNvSpPr txBox="1">
            <a:spLocks noGrp="1"/>
          </p:cNvSpPr>
          <p:nvPr>
            <p:ph type="body" sz="quarter" idx="32"/>
          </p:nvPr>
        </p:nvSpPr>
        <p:spPr>
          <a:xfrm>
            <a:off x="3776898" y="4584616"/>
            <a:ext cx="2808000" cy="626701"/>
          </a:xfrm>
        </p:spPr>
        <p:txBody>
          <a:bodyPr vert="horz" wrap="square" lIns="0" tIns="0" rIns="0" bIns="0" rtlCol="0" anchor="t">
            <a:normAutofit/>
          </a:bodyPr>
          <a:lstStyle>
            <a:defPPr>
              <a:defRPr lang="en-US"/>
            </a:defPPr>
            <a:lvl1pPr>
              <a:lnSpc>
                <a:spcPct val="110000"/>
              </a:lnSpc>
              <a:defRPr sz="900">
                <a:solidFill>
                  <a:srgbClr val="1A1A1A"/>
                </a:solidFill>
                <a:latin typeface="Segoe UI"/>
                <a:cs typeface="Segoe UI" pitchFamily="34" charset="0"/>
              </a:defRPr>
            </a:lvl1pPr>
          </a:lstStyle>
          <a:p>
            <a:r>
              <a:rPr lang="en-US" noProof="0"/>
              <a:t>With her insights and paper ready in Word, she asks Office Agent to create a PowerPoint presentation for her conference next week. </a:t>
            </a:r>
          </a:p>
        </p:txBody>
      </p:sp>
      <p:sp>
        <p:nvSpPr>
          <p:cNvPr id="64" name="Rectangle: Rounded Corners 6">
            <a:extLst>
              <a:ext uri="{FF2B5EF4-FFF2-40B4-BE49-F238E27FC236}">
                <a16:creationId xmlns:a16="http://schemas.microsoft.com/office/drawing/2014/main" id="{D4B69B7A-181D-2075-1BAA-743F698417DD}"/>
              </a:ext>
              <a:ext uri="{C183D7F6-B498-43B3-948B-1728B52AA6E4}">
                <adec:decorative xmlns:adec="http://schemas.microsoft.com/office/drawing/2017/decorative" val="1"/>
              </a:ext>
            </a:extLst>
          </p:cNvPr>
          <p:cNvSpPr>
            <a:spLocks noGrp="1"/>
          </p:cNvSpPr>
          <p:nvPr>
            <p:ph type="body" sz="quarter" idx="33"/>
          </p:nvPr>
        </p:nvSpPr>
        <p:spPr bwMode="auto">
          <a:xfrm>
            <a:off x="3776898" y="5681038"/>
            <a:ext cx="2808000" cy="626701"/>
          </a:xfrm>
          <a:solidFill>
            <a:srgbClr val="FFFFFF">
              <a:alpha val="70046"/>
            </a:srgbClr>
          </a:solidFill>
          <a:ln w="12700">
            <a:solidFill>
              <a:schemeClr val="bg1"/>
            </a:solidFill>
          </a:ln>
        </p:spPr>
        <p:txBody>
          <a:bodyPr vert="horz" wrap="square" lIns="0" tIns="0" rIns="0" bIns="0" rtlCol="0" anchor="t" anchorCtr="0">
            <a:normAutofit/>
          </a:bodyPr>
          <a:lstStyle/>
          <a:p>
            <a:r>
              <a:rPr lang="en-US" noProof="0"/>
              <a:t>Benefit: </a:t>
            </a:r>
            <a:r>
              <a:rPr lang="en-US" noProof="0">
                <a:latin typeface="+mj-lt"/>
              </a:rPr>
              <a:t>Focus on your content </a:t>
            </a:r>
            <a:r>
              <a:rPr lang="en-US" noProof="0"/>
              <a:t>instead of the design with help drafting the slides and help restructuring or making edits. </a:t>
            </a:r>
          </a:p>
          <a:p>
            <a:r>
              <a:rPr lang="en-US" u="sng">
                <a:hlinkClick r:id="rId3"/>
              </a:rPr>
              <a:t>Get started with Office Agent</a:t>
            </a:r>
            <a:endParaRPr lang="en-US" noProof="0"/>
          </a:p>
        </p:txBody>
      </p:sp>
      <p:sp>
        <p:nvSpPr>
          <p:cNvPr id="51" name="Rectangle: Rounded Corners 4">
            <a:extLst>
              <a:ext uri="{FF2B5EF4-FFF2-40B4-BE49-F238E27FC236}">
                <a16:creationId xmlns:a16="http://schemas.microsoft.com/office/drawing/2014/main" id="{70FAF483-9BDC-2369-6F7F-F7FA3F1DF666}"/>
              </a:ext>
              <a:ext uri="{C183D7F6-B498-43B3-948B-1728B52AA6E4}">
                <adec:decorative xmlns:adec="http://schemas.microsoft.com/office/drawing/2017/decorative" val="1"/>
              </a:ext>
            </a:extLst>
          </p:cNvPr>
          <p:cNvSpPr>
            <a:spLocks noGrp="1"/>
          </p:cNvSpPr>
          <p:nvPr>
            <p:ph type="body" sz="quarter" idx="28"/>
          </p:nvPr>
        </p:nvSpPr>
        <p:spPr bwMode="auto">
          <a:xfrm>
            <a:off x="584200" y="4137995"/>
            <a:ext cx="2808000" cy="345600"/>
          </a:xfr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vert="horz" wrap="square" lIns="0" tIns="0" rIns="0" bIns="0" rtlCol="0" anchor="ctr" anchorCtr="0">
            <a:noAutofit/>
          </a:bodyPr>
          <a:lstStyle/>
          <a:p>
            <a:r>
              <a:rPr lang="en-US" noProof="0"/>
              <a:t>4:00 pm – Create an agenda</a:t>
            </a:r>
          </a:p>
        </p:txBody>
      </p:sp>
      <p:sp>
        <p:nvSpPr>
          <p:cNvPr id="48" name="Text Placeholder 47">
            <a:extLst>
              <a:ext uri="{FF2B5EF4-FFF2-40B4-BE49-F238E27FC236}">
                <a16:creationId xmlns:a16="http://schemas.microsoft.com/office/drawing/2014/main" id="{CAE748ED-E18E-BC1C-2A4E-06FA8FEDA202}"/>
              </a:ext>
            </a:extLst>
          </p:cNvPr>
          <p:cNvSpPr txBox="1">
            <a:spLocks noGrp="1"/>
          </p:cNvSpPr>
          <p:nvPr>
            <p:ph type="body" sz="quarter" idx="29"/>
          </p:nvPr>
        </p:nvSpPr>
        <p:spPr>
          <a:xfrm>
            <a:off x="584200" y="4584616"/>
            <a:ext cx="2808000" cy="626701"/>
          </a:xfrm>
        </p:spPr>
        <p:txBody>
          <a:bodyPr vert="horz" wrap="square" lIns="0" tIns="0" rIns="0" bIns="0" rtlCol="0" anchor="t">
            <a:normAutofit/>
          </a:bodyPr>
          <a:lstStyle>
            <a:defPPr>
              <a:defRPr lang="en-US"/>
            </a:defPPr>
            <a:lvl1pPr>
              <a:lnSpc>
                <a:spcPct val="110000"/>
              </a:lnSpc>
              <a:defRPr sz="900">
                <a:solidFill>
                  <a:srgbClr val="1A1A1A"/>
                </a:solidFill>
                <a:latin typeface="Segoe UI"/>
                <a:cs typeface="Segoe UI" pitchFamily="34" charset="0"/>
              </a:defRPr>
            </a:lvl1pPr>
          </a:lstStyle>
          <a:p>
            <a:r>
              <a:rPr lang="en-US" noProof="0"/>
              <a:t>Lilly gets back into grant work with her colleagues by using Copilot in Loop to draft a meeting agenda and sort their actions into a table where everyone can provide updates.</a:t>
            </a:r>
          </a:p>
        </p:txBody>
      </p:sp>
      <p:sp>
        <p:nvSpPr>
          <p:cNvPr id="16" name="Text Placeholder 15">
            <a:extLst>
              <a:ext uri="{FF2B5EF4-FFF2-40B4-BE49-F238E27FC236}">
                <a16:creationId xmlns:a16="http://schemas.microsoft.com/office/drawing/2014/main" id="{A1284F58-DE6B-A0BE-D83F-0650A61D7580}"/>
              </a:ext>
            </a:extLst>
          </p:cNvPr>
          <p:cNvSpPr>
            <a:spLocks noGrp="1"/>
          </p:cNvSpPr>
          <p:nvPr>
            <p:ph type="body" sz="quarter" idx="30"/>
          </p:nvPr>
        </p:nvSpPr>
        <p:spPr>
          <a:xfrm>
            <a:off x="584200" y="5681038"/>
            <a:ext cx="2808000" cy="626701"/>
          </a:xfrm>
        </p:spPr>
        <p:txBody>
          <a:bodyPr lIns="0" tIns="0" rIns="0" bIns="0" anchor="t"/>
          <a:lstStyle/>
          <a:p>
            <a:r>
              <a:rPr lang="en-US" noProof="0"/>
              <a:t>Benefit: </a:t>
            </a:r>
            <a:r>
              <a:rPr lang="en-US" noProof="0">
                <a:latin typeface="+mj-lt"/>
              </a:rPr>
              <a:t>Co-create and stay in sync </a:t>
            </a:r>
            <a:r>
              <a:rPr lang="en-US" noProof="0"/>
              <a:t>no matter where the group works and build on suggestions to quickly make progress.</a:t>
            </a:r>
          </a:p>
        </p:txBody>
      </p:sp>
      <p:pic>
        <p:nvPicPr>
          <p:cNvPr id="7" name="Picture 6" descr="A person in a white coat holding books&#10;&#10;Description automatically generated">
            <a:extLst>
              <a:ext uri="{FF2B5EF4-FFF2-40B4-BE49-F238E27FC236}">
                <a16:creationId xmlns:a16="http://schemas.microsoft.com/office/drawing/2014/main" id="{08C32F7D-8521-64D1-A76F-A0751529B2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624" t="-276" r="7624" b="11942"/>
          <a:stretch/>
        </p:blipFill>
        <p:spPr>
          <a:xfrm>
            <a:off x="9720845" y="3561558"/>
            <a:ext cx="2471155" cy="3296441"/>
          </a:xfrm>
          <a:prstGeom prst="rect">
            <a:avLst/>
          </a:prstGeom>
        </p:spPr>
      </p:pic>
      <p:sp>
        <p:nvSpPr>
          <p:cNvPr id="98" name="TextBox 97">
            <a:extLst>
              <a:ext uri="{FF2B5EF4-FFF2-40B4-BE49-F238E27FC236}">
                <a16:creationId xmlns:a16="http://schemas.microsoft.com/office/drawing/2014/main" id="{CD1AA9D6-9F4A-D3D4-F26C-4F55AD1AB16B}"/>
              </a:ext>
              <a:ext uri="{C183D7F6-B498-43B3-948B-1728B52AA6E4}">
                <adec:decorative xmlns:adec="http://schemas.microsoft.com/office/drawing/2017/decorative" val="0"/>
              </a:ext>
            </a:extLst>
          </p:cNvPr>
          <p:cNvSpPr txBox="1"/>
          <p:nvPr/>
        </p:nvSpPr>
        <p:spPr>
          <a:xfrm>
            <a:off x="1043151" y="295359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92" name="TextBox 91">
            <a:extLst>
              <a:ext uri="{FF2B5EF4-FFF2-40B4-BE49-F238E27FC236}">
                <a16:creationId xmlns:a16="http://schemas.microsoft.com/office/drawing/2014/main" id="{E624FB15-BDA4-FD83-FDCD-FC46311FAA4B}"/>
              </a:ext>
              <a:ext uri="{C183D7F6-B498-43B3-948B-1728B52AA6E4}">
                <adec:decorative xmlns:adec="http://schemas.microsoft.com/office/drawing/2017/decorative" val="0"/>
              </a:ext>
            </a:extLst>
          </p:cNvPr>
          <p:cNvSpPr txBox="1"/>
          <p:nvPr/>
        </p:nvSpPr>
        <p:spPr>
          <a:xfrm>
            <a:off x="4235614"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PowerPoint</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grpSp>
        <p:nvGrpSpPr>
          <p:cNvPr id="128" name="Group 127">
            <a:extLst>
              <a:ext uri="{FF2B5EF4-FFF2-40B4-BE49-F238E27FC236}">
                <a16:creationId xmlns:a16="http://schemas.microsoft.com/office/drawing/2014/main" id="{4DF9A831-7AC6-6EA6-3156-55DA1A21B3C6}"/>
              </a:ext>
            </a:extLst>
          </p:cNvPr>
          <p:cNvGrpSpPr/>
          <p:nvPr/>
        </p:nvGrpSpPr>
        <p:grpSpPr>
          <a:xfrm>
            <a:off x="584200" y="5266713"/>
            <a:ext cx="2351135" cy="360000"/>
            <a:chOff x="584200" y="5266713"/>
            <a:chExt cx="2351135" cy="360000"/>
          </a:xfrm>
        </p:grpSpPr>
        <p:grpSp>
          <p:nvGrpSpPr>
            <p:cNvPr id="109" name="Group 108">
              <a:extLst>
                <a:ext uri="{FF2B5EF4-FFF2-40B4-BE49-F238E27FC236}">
                  <a16:creationId xmlns:a16="http://schemas.microsoft.com/office/drawing/2014/main" id="{78CD21E9-C6D9-DE19-062B-08C39612FDDB}"/>
                </a:ext>
              </a:extLst>
            </p:cNvPr>
            <p:cNvGrpSpPr>
              <a:grpSpLocks noChangeAspect="1"/>
            </p:cNvGrpSpPr>
            <p:nvPr/>
          </p:nvGrpSpPr>
          <p:grpSpPr>
            <a:xfrm>
              <a:off x="584200" y="5266713"/>
              <a:ext cx="360000" cy="360000"/>
              <a:chOff x="2746466" y="3838485"/>
              <a:chExt cx="396000" cy="396000"/>
            </a:xfrm>
          </p:grpSpPr>
          <p:sp>
            <p:nvSpPr>
              <p:cNvPr id="111" name="Oval 110">
                <a:extLst>
                  <a:ext uri="{FF2B5EF4-FFF2-40B4-BE49-F238E27FC236}">
                    <a16:creationId xmlns:a16="http://schemas.microsoft.com/office/drawing/2014/main" id="{0E6034B1-8A67-DB06-7A63-ED85AD4C8C25}"/>
                  </a:ext>
                </a:extLst>
              </p:cNvPr>
              <p:cNvSpPr>
                <a:spLocks noChangeAspect="1"/>
              </p:cNvSpPr>
              <p:nvPr/>
            </p:nvSpPr>
            <p:spPr bwMode="auto">
              <a:xfrm>
                <a:off x="2746466" y="3838485"/>
                <a:ext cx="396000" cy="3960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112" name="Graphic 111">
                <a:extLst>
                  <a:ext uri="{FF2B5EF4-FFF2-40B4-BE49-F238E27FC236}">
                    <a16:creationId xmlns:a16="http://schemas.microsoft.com/office/drawing/2014/main" id="{0AFD9CC3-E9F4-9D66-8DF2-2D2A2740B5E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38176" y="3904068"/>
                <a:ext cx="229999" cy="229999"/>
              </a:xfrm>
              <a:prstGeom prst="rect">
                <a:avLst/>
              </a:prstGeom>
              <a:effectLst/>
            </p:spPr>
          </p:pic>
        </p:grpSp>
        <p:sp>
          <p:nvSpPr>
            <p:cNvPr id="110" name="TextBox 109">
              <a:extLst>
                <a:ext uri="{FF2B5EF4-FFF2-40B4-BE49-F238E27FC236}">
                  <a16:creationId xmlns:a16="http://schemas.microsoft.com/office/drawing/2014/main" id="{A4DC5E33-37E6-FF2F-B010-FDD432E9DD49}"/>
                </a:ext>
                <a:ext uri="{C183D7F6-B498-43B3-948B-1728B52AA6E4}">
                  <adec:decorative xmlns:adec="http://schemas.microsoft.com/office/drawing/2017/decorative" val="0"/>
                </a:ext>
              </a:extLst>
            </p:cNvPr>
            <p:cNvSpPr txBox="1"/>
            <p:nvPr/>
          </p:nvSpPr>
          <p:spPr>
            <a:xfrm>
              <a:off x="1043151"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Loop</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grpSp>
      <p:sp>
        <p:nvSpPr>
          <p:cNvPr id="104" name="TextBox 103">
            <a:extLst>
              <a:ext uri="{FF2B5EF4-FFF2-40B4-BE49-F238E27FC236}">
                <a16:creationId xmlns:a16="http://schemas.microsoft.com/office/drawing/2014/main" id="{966236B1-053E-ED74-7F6D-75776CF5AC06}"/>
              </a:ext>
              <a:ext uri="{C183D7F6-B498-43B3-948B-1728B52AA6E4}">
                <adec:decorative xmlns:adec="http://schemas.microsoft.com/office/drawing/2017/decorative" val="0"/>
              </a:ext>
            </a:extLst>
          </p:cNvPr>
          <p:cNvSpPr txBox="1"/>
          <p:nvPr/>
        </p:nvSpPr>
        <p:spPr>
          <a:xfrm>
            <a:off x="4235614" y="295359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Outlook</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95" name="TextBox 94">
            <a:extLst>
              <a:ext uri="{FF2B5EF4-FFF2-40B4-BE49-F238E27FC236}">
                <a16:creationId xmlns:a16="http://schemas.microsoft.com/office/drawing/2014/main" id="{9B782F73-D29B-479E-CE3C-67C2EC9B4282}"/>
              </a:ext>
              <a:ext uri="{C183D7F6-B498-43B3-948B-1728B52AA6E4}">
                <adec:decorative xmlns:adec="http://schemas.microsoft.com/office/drawing/2017/decorative" val="0"/>
              </a:ext>
            </a:extLst>
          </p:cNvPr>
          <p:cNvSpPr txBox="1"/>
          <p:nvPr/>
        </p:nvSpPr>
        <p:spPr>
          <a:xfrm>
            <a:off x="7428076"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235" name="Rectangle: Rounded Corners 6">
            <a:extLst>
              <a:ext uri="{FF2B5EF4-FFF2-40B4-BE49-F238E27FC236}">
                <a16:creationId xmlns:a16="http://schemas.microsoft.com/office/drawing/2014/main" id="{402516C2-90CC-2A08-76D4-04E261BDA296}"/>
              </a:ext>
              <a:ext uri="{C183D7F6-B498-43B3-948B-1728B52AA6E4}">
                <adec:decorative xmlns:adec="http://schemas.microsoft.com/office/drawing/2017/decorative" val="1"/>
              </a:ext>
            </a:extLst>
          </p:cNvPr>
          <p:cNvSpPr/>
          <p:nvPr/>
        </p:nvSpPr>
        <p:spPr bwMode="auto">
          <a:xfrm>
            <a:off x="576356" y="1134767"/>
            <a:ext cx="659514" cy="2160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Benefits</a:t>
            </a:r>
          </a:p>
        </p:txBody>
      </p:sp>
      <p:grpSp>
        <p:nvGrpSpPr>
          <p:cNvPr id="236" name="Group 235">
            <a:extLst>
              <a:ext uri="{FF2B5EF4-FFF2-40B4-BE49-F238E27FC236}">
                <a16:creationId xmlns:a16="http://schemas.microsoft.com/office/drawing/2014/main" id="{2564D86E-E9DF-FD0B-4FE4-395DE5F68563}"/>
              </a:ext>
            </a:extLst>
          </p:cNvPr>
          <p:cNvGrpSpPr/>
          <p:nvPr/>
        </p:nvGrpSpPr>
        <p:grpSpPr>
          <a:xfrm>
            <a:off x="1286540" y="1134767"/>
            <a:ext cx="1778316" cy="216000"/>
            <a:chOff x="1372194" y="969899"/>
            <a:chExt cx="1778316" cy="216000"/>
          </a:xfrm>
        </p:grpSpPr>
        <p:sp>
          <p:nvSpPr>
            <p:cNvPr id="237" name="Rectangle: Rounded Corners 6">
              <a:extLst>
                <a:ext uri="{FF2B5EF4-FFF2-40B4-BE49-F238E27FC236}">
                  <a16:creationId xmlns:a16="http://schemas.microsoft.com/office/drawing/2014/main" id="{5E64EF70-E290-B2DE-7839-758918D5C5E8}"/>
                </a:ext>
                <a:ext uri="{C183D7F6-B498-43B3-948B-1728B52AA6E4}">
                  <adec:decorative xmlns:adec="http://schemas.microsoft.com/office/drawing/2017/decorative" val="1"/>
                </a:ext>
              </a:extLst>
            </p:cNvPr>
            <p:cNvSpPr/>
            <p:nvPr/>
          </p:nvSpPr>
          <p:spPr bwMode="auto">
            <a:xfrm>
              <a:off x="1372194" y="969899"/>
              <a:ext cx="1778316"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More research completed</a:t>
              </a:r>
            </a:p>
          </p:txBody>
        </p:sp>
        <p:pic>
          <p:nvPicPr>
            <p:cNvPr id="238" name="Graphic 237">
              <a:extLst>
                <a:ext uri="{FF2B5EF4-FFF2-40B4-BE49-F238E27FC236}">
                  <a16:creationId xmlns:a16="http://schemas.microsoft.com/office/drawing/2014/main" id="{FF66CCA3-F8DB-6576-84F2-493E88086FE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21924" y="1005899"/>
              <a:ext cx="144000" cy="144000"/>
            </a:xfrm>
            <a:prstGeom prst="rect">
              <a:avLst/>
            </a:prstGeom>
          </p:spPr>
        </p:pic>
      </p:grpSp>
      <p:grpSp>
        <p:nvGrpSpPr>
          <p:cNvPr id="239" name="Group 238">
            <a:extLst>
              <a:ext uri="{FF2B5EF4-FFF2-40B4-BE49-F238E27FC236}">
                <a16:creationId xmlns:a16="http://schemas.microsoft.com/office/drawing/2014/main" id="{6E51DF55-5F50-AE12-3843-FA7532380C3C}"/>
              </a:ext>
            </a:extLst>
          </p:cNvPr>
          <p:cNvGrpSpPr/>
          <p:nvPr/>
        </p:nvGrpSpPr>
        <p:grpSpPr>
          <a:xfrm>
            <a:off x="5363485" y="1134767"/>
            <a:ext cx="2716096" cy="216000"/>
            <a:chOff x="6235579" y="969899"/>
            <a:chExt cx="2716096" cy="216000"/>
          </a:xfrm>
        </p:grpSpPr>
        <p:sp>
          <p:nvSpPr>
            <p:cNvPr id="240" name="Rectangle: Rounded Corners 239">
              <a:extLst>
                <a:ext uri="{FF2B5EF4-FFF2-40B4-BE49-F238E27FC236}">
                  <a16:creationId xmlns:a16="http://schemas.microsoft.com/office/drawing/2014/main" id="{FD2E7224-9557-0F93-D861-434CF35D44E7}"/>
                </a:ext>
                <a:ext uri="{C183D7F6-B498-43B3-948B-1728B52AA6E4}">
                  <adec:decorative xmlns:adec="http://schemas.microsoft.com/office/drawing/2017/decorative" val="1"/>
                </a:ext>
              </a:extLst>
            </p:cNvPr>
            <p:cNvSpPr/>
            <p:nvPr/>
          </p:nvSpPr>
          <p:spPr bwMode="auto">
            <a:xfrm>
              <a:off x="6235579" y="969899"/>
              <a:ext cx="2716096"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Increased interdepartmental collaboration</a:t>
              </a:r>
            </a:p>
          </p:txBody>
        </p:sp>
        <p:pic>
          <p:nvPicPr>
            <p:cNvPr id="241" name="Graphic 240">
              <a:extLst>
                <a:ext uri="{FF2B5EF4-FFF2-40B4-BE49-F238E27FC236}">
                  <a16:creationId xmlns:a16="http://schemas.microsoft.com/office/drawing/2014/main" id="{6C043A6D-C3CC-C2AB-B1B1-74B46BE0F19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82712" y="1005899"/>
              <a:ext cx="144000" cy="144000"/>
            </a:xfrm>
            <a:prstGeom prst="rect">
              <a:avLst/>
            </a:prstGeom>
          </p:spPr>
        </p:pic>
      </p:grpSp>
      <p:grpSp>
        <p:nvGrpSpPr>
          <p:cNvPr id="242" name="Group 241">
            <a:extLst>
              <a:ext uri="{FF2B5EF4-FFF2-40B4-BE49-F238E27FC236}">
                <a16:creationId xmlns:a16="http://schemas.microsoft.com/office/drawing/2014/main" id="{55C8E37A-B9EE-AD25-0B1E-39B1B2FDA537}"/>
              </a:ext>
            </a:extLst>
          </p:cNvPr>
          <p:cNvGrpSpPr/>
          <p:nvPr/>
        </p:nvGrpSpPr>
        <p:grpSpPr>
          <a:xfrm>
            <a:off x="3115526" y="1134767"/>
            <a:ext cx="2197289" cy="216000"/>
            <a:chOff x="3133720" y="969899"/>
            <a:chExt cx="2197289" cy="216000"/>
          </a:xfrm>
        </p:grpSpPr>
        <p:sp>
          <p:nvSpPr>
            <p:cNvPr id="243" name="Rectangle: Rounded Corners 6">
              <a:extLst>
                <a:ext uri="{FF2B5EF4-FFF2-40B4-BE49-F238E27FC236}">
                  <a16:creationId xmlns:a16="http://schemas.microsoft.com/office/drawing/2014/main" id="{6A7116BF-F278-10CB-9E82-CA4040059664}"/>
                </a:ext>
                <a:ext uri="{C183D7F6-B498-43B3-948B-1728B52AA6E4}">
                  <adec:decorative xmlns:adec="http://schemas.microsoft.com/office/drawing/2017/decorative" val="1"/>
                </a:ext>
              </a:extLst>
            </p:cNvPr>
            <p:cNvSpPr/>
            <p:nvPr/>
          </p:nvSpPr>
          <p:spPr bwMode="auto">
            <a:xfrm>
              <a:off x="3133720" y="969899"/>
              <a:ext cx="2197289"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More time for grant applications</a:t>
              </a:r>
            </a:p>
          </p:txBody>
        </p:sp>
        <p:pic>
          <p:nvPicPr>
            <p:cNvPr id="244" name="Graphic 243">
              <a:extLst>
                <a:ext uri="{FF2B5EF4-FFF2-40B4-BE49-F238E27FC236}">
                  <a16:creationId xmlns:a16="http://schemas.microsoft.com/office/drawing/2014/main" id="{28761039-F224-6BAF-3038-D71E84003D6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193555" y="1005899"/>
              <a:ext cx="144000" cy="144000"/>
            </a:xfrm>
            <a:prstGeom prst="rect">
              <a:avLst/>
            </a:prstGeom>
          </p:spPr>
        </p:pic>
      </p:grpSp>
      <p:sp>
        <p:nvSpPr>
          <p:cNvPr id="68" name="TextBox 67">
            <a:extLst>
              <a:ext uri="{FF2B5EF4-FFF2-40B4-BE49-F238E27FC236}">
                <a16:creationId xmlns:a16="http://schemas.microsoft.com/office/drawing/2014/main" id="{80BB0360-F77F-5840-6D6F-A1454AF4A1B7}"/>
              </a:ext>
            </a:extLst>
          </p:cNvPr>
          <p:cNvSpPr txBox="1">
            <a:spLocks/>
          </p:cNvSpPr>
          <p:nvPr/>
        </p:nvSpPr>
        <p:spPr>
          <a:xfrm>
            <a:off x="10430234" y="2091818"/>
            <a:ext cx="1619509" cy="615553"/>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3BC4"/>
                </a:solidFill>
                <a:effectLst/>
                <a:uLnTx/>
                <a:uFillTx/>
                <a:latin typeface="Segoe UI Semibold"/>
                <a:ea typeface="+mn-ea"/>
                <a:cs typeface="+mn-cs"/>
              </a:rPr>
              <a:t>Lilly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3BC4"/>
                </a:solidFill>
                <a:effectLst/>
                <a:uLnTx/>
                <a:uFillTx/>
                <a:latin typeface="Segoe UI"/>
                <a:ea typeface="+mn-ea"/>
                <a:cs typeface="Segoe UI" panose="020B0502040204020203" pitchFamily="34" charset="0"/>
              </a:rPr>
              <a:t>is a Researcher.</a:t>
            </a:r>
            <a:endParaRPr kumimoji="0" lang="en-US" sz="2000" b="0" i="0" u="none" strike="noStrike" kern="1200" cap="none" spc="0" normalizeH="0" baseline="0" noProof="0" dirty="0">
              <a:ln>
                <a:noFill/>
              </a:ln>
              <a:solidFill>
                <a:srgbClr val="C03BC4"/>
              </a:solidFill>
              <a:effectLst/>
              <a:uLnTx/>
              <a:uFillTx/>
              <a:latin typeface="Segoe UI"/>
              <a:ea typeface="+mn-ea"/>
              <a:cs typeface="Segoe UI" panose="020B0502040204020203" pitchFamily="34" charset="0"/>
            </a:endParaRPr>
          </a:p>
        </p:txBody>
      </p:sp>
      <p:pic>
        <p:nvPicPr>
          <p:cNvPr id="248" name="Graphic 247">
            <a:extLst>
              <a:ext uri="{FF2B5EF4-FFF2-40B4-BE49-F238E27FC236}">
                <a16:creationId xmlns:a16="http://schemas.microsoft.com/office/drawing/2014/main" id="{4832082B-86EF-F094-F9BB-EE2327255654}"/>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0800000">
            <a:off x="10959812" y="3120181"/>
            <a:ext cx="274790" cy="274790"/>
          </a:xfrm>
          <a:prstGeom prst="rect">
            <a:avLst/>
          </a:prstGeom>
        </p:spPr>
      </p:pic>
      <p:sp>
        <p:nvSpPr>
          <p:cNvPr id="4" name="TextBox 3">
            <a:extLst>
              <a:ext uri="{FF2B5EF4-FFF2-40B4-BE49-F238E27FC236}">
                <a16:creationId xmlns:a16="http://schemas.microsoft.com/office/drawing/2014/main" id="{50EDFCD7-3CA9-EF58-637C-781880F6D92E}"/>
              </a:ext>
              <a:ext uri="{C183D7F6-B498-43B3-948B-1728B52AA6E4}">
                <adec:decorative xmlns:adec="http://schemas.microsoft.com/office/drawing/2017/decorative" val="0"/>
              </a:ext>
            </a:extLst>
          </p:cNvPr>
          <p:cNvSpPr txBox="1"/>
          <p:nvPr/>
        </p:nvSpPr>
        <p:spPr>
          <a:xfrm>
            <a:off x="7329125" y="295359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5" name="Picture 4">
            <a:extLst>
              <a:ext uri="{FF2B5EF4-FFF2-40B4-BE49-F238E27FC236}">
                <a16:creationId xmlns:a16="http://schemas.microsoft.com/office/drawing/2014/main" id="{3322DD9E-CE67-9568-E85A-F57C62F1D51E}"/>
              </a:ext>
            </a:extLst>
          </p:cNvPr>
          <p:cNvPicPr>
            <a:picLocks noChangeAspect="1"/>
          </p:cNvPicPr>
          <p:nvPr/>
        </p:nvPicPr>
        <p:blipFill>
          <a:blip r:embed="rId15"/>
          <a:stretch>
            <a:fillRect/>
          </a:stretch>
        </p:blipFill>
        <p:spPr>
          <a:xfrm>
            <a:off x="6950523" y="2889198"/>
            <a:ext cx="319806" cy="260181"/>
          </a:xfrm>
          <a:prstGeom prst="rect">
            <a:avLst/>
          </a:prstGeom>
        </p:spPr>
      </p:pic>
      <p:pic>
        <p:nvPicPr>
          <p:cNvPr id="8" name="Picture 7" descr="Excel logo">
            <a:extLst>
              <a:ext uri="{FF2B5EF4-FFF2-40B4-BE49-F238E27FC236}">
                <a16:creationId xmlns:a16="http://schemas.microsoft.com/office/drawing/2014/main" id="{ABA766B2-22B0-D9F7-43F3-05A0C47A0B3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989248" y="5327669"/>
            <a:ext cx="238536" cy="238536"/>
          </a:xfrm>
          <a:prstGeom prst="ellipse">
            <a:avLst/>
          </a:prstGeom>
          <a:solidFill>
            <a:schemeClr val="bg1"/>
          </a:solidFill>
        </p:spPr>
      </p:pic>
      <p:pic>
        <p:nvPicPr>
          <p:cNvPr id="9" name="Picture 8" descr="Outlook logo">
            <a:extLst>
              <a:ext uri="{FF2B5EF4-FFF2-40B4-BE49-F238E27FC236}">
                <a16:creationId xmlns:a16="http://schemas.microsoft.com/office/drawing/2014/main" id="{1A38202B-3DAA-4BD7-0F1F-EC0B92E37FB3}"/>
              </a:ext>
            </a:extLst>
          </p:cNvPr>
          <p:cNvPicPr>
            <a:picLocks noChangeAspect="1"/>
          </p:cNvPicPr>
          <p:nvPr/>
        </p:nvPicPr>
        <p:blipFill>
          <a:blip r:embed="rId17"/>
          <a:stretch>
            <a:fillRect/>
          </a:stretch>
        </p:blipFill>
        <p:spPr>
          <a:xfrm>
            <a:off x="3824075" y="2897236"/>
            <a:ext cx="265176" cy="265176"/>
          </a:xfrm>
          <a:prstGeom prst="rect">
            <a:avLst/>
          </a:prstGeom>
        </p:spPr>
      </p:pic>
      <p:pic>
        <p:nvPicPr>
          <p:cNvPr id="10" name="Picture 9" descr="PowerPoint logo">
            <a:extLst>
              <a:ext uri="{FF2B5EF4-FFF2-40B4-BE49-F238E27FC236}">
                <a16:creationId xmlns:a16="http://schemas.microsoft.com/office/drawing/2014/main" id="{803BFC7E-0582-0064-5034-6E5FE783F748}"/>
              </a:ext>
            </a:extLst>
          </p:cNvPr>
          <p:cNvPicPr>
            <a:picLocks noChangeAspect="1"/>
          </p:cNvPicPr>
          <p:nvPr/>
        </p:nvPicPr>
        <p:blipFill>
          <a:blip r:embed="rId18"/>
          <a:stretch>
            <a:fillRect/>
          </a:stretch>
        </p:blipFill>
        <p:spPr>
          <a:xfrm>
            <a:off x="3824075" y="5312338"/>
            <a:ext cx="265176" cy="265176"/>
          </a:xfrm>
          <a:prstGeom prst="rect">
            <a:avLst/>
          </a:prstGeom>
        </p:spPr>
      </p:pic>
      <p:pic>
        <p:nvPicPr>
          <p:cNvPr id="11" name="Picture 10" descr="Teams logo">
            <a:extLst>
              <a:ext uri="{FF2B5EF4-FFF2-40B4-BE49-F238E27FC236}">
                <a16:creationId xmlns:a16="http://schemas.microsoft.com/office/drawing/2014/main" id="{0670633A-83BC-56BB-8E2D-4ACEE1D4BBDF}"/>
              </a:ext>
            </a:extLst>
          </p:cNvPr>
          <p:cNvPicPr>
            <a:picLocks noChangeAspect="1"/>
          </p:cNvPicPr>
          <p:nvPr/>
        </p:nvPicPr>
        <p:blipFill>
          <a:blip r:embed="rId19"/>
          <a:stretch>
            <a:fillRect/>
          </a:stretch>
        </p:blipFill>
        <p:spPr>
          <a:xfrm>
            <a:off x="631612" y="2897236"/>
            <a:ext cx="265176" cy="265176"/>
          </a:xfrm>
          <a:prstGeom prst="rect">
            <a:avLst/>
          </a:prstGeom>
        </p:spPr>
      </p:pic>
    </p:spTree>
    <p:extLst>
      <p:ext uri="{BB962C8B-B14F-4D97-AF65-F5344CB8AC3E}">
        <p14:creationId xmlns:p14="http://schemas.microsoft.com/office/powerpoint/2010/main" val="294981025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 Placeholder 151">
            <a:extLst>
              <a:ext uri="{FF2B5EF4-FFF2-40B4-BE49-F238E27FC236}">
                <a16:creationId xmlns:a16="http://schemas.microsoft.com/office/drawing/2014/main" id="{C318A7D8-1CF9-4ADC-2511-8EB2FB303A34}"/>
              </a:ext>
            </a:extLst>
          </p:cNvPr>
          <p:cNvSpPr>
            <a:spLocks noGrp="1"/>
          </p:cNvSpPr>
          <p:nvPr>
            <p:ph type="body" sz="quarter" idx="32"/>
          </p:nvPr>
        </p:nvSpPr>
        <p:spPr>
          <a:xfrm>
            <a:off x="311388" y="1026303"/>
            <a:ext cx="2431246" cy="1131079"/>
          </a:xfrm>
        </p:spPr>
        <p:txBody>
          <a:bodyPr/>
          <a:lstStyle/>
          <a:p>
            <a:r>
              <a:rPr lang="en-US" noProof="0"/>
              <a:t>Using AI to speed the process of creating unsolicited proposals and increase the quality of the documents allows sellers to pursue more opportunities and generate more revenue. AI can assist with customer research, creating product slides and even provide suggestions during the presentation.</a:t>
            </a:r>
          </a:p>
        </p:txBody>
      </p:sp>
      <p:sp>
        <p:nvSpPr>
          <p:cNvPr id="45" name="Text Placeholder 44">
            <a:extLst>
              <a:ext uri="{FF2B5EF4-FFF2-40B4-BE49-F238E27FC236}">
                <a16:creationId xmlns:a16="http://schemas.microsoft.com/office/drawing/2014/main" id="{F8F87297-4F6A-1FB5-8D88-403C9A641CF0}"/>
              </a:ext>
            </a:extLst>
          </p:cNvPr>
          <p:cNvSpPr>
            <a:spLocks noGrp="1"/>
          </p:cNvSpPr>
          <p:nvPr>
            <p:ph type="body" sz="quarter" idx="33"/>
          </p:nvPr>
        </p:nvSpPr>
        <p:spPr>
          <a:xfrm>
            <a:off x="304796" y="413987"/>
            <a:ext cx="2057403" cy="307777"/>
          </a:xfrm>
        </p:spPr>
        <p:txBody>
          <a:bodyPr/>
          <a:lstStyle/>
          <a:p>
            <a:r>
              <a:rPr lang="en-US"/>
              <a:t>Sales</a:t>
            </a:r>
          </a:p>
        </p:txBody>
      </p:sp>
      <p:sp>
        <p:nvSpPr>
          <p:cNvPr id="43" name="Text Placeholder 42">
            <a:extLst>
              <a:ext uri="{FF2B5EF4-FFF2-40B4-BE49-F238E27FC236}">
                <a16:creationId xmlns:a16="http://schemas.microsoft.com/office/drawing/2014/main" id="{EA7FA276-8947-5F41-0EA4-3595A76CB900}"/>
              </a:ext>
            </a:extLst>
          </p:cNvPr>
          <p:cNvSpPr>
            <a:spLocks noGrp="1"/>
          </p:cNvSpPr>
          <p:nvPr>
            <p:ph type="body" sz="quarter" idx="30"/>
          </p:nvPr>
        </p:nvSpPr>
        <p:spPr>
          <a:xfrm>
            <a:off x="10430351" y="521099"/>
            <a:ext cx="1456966" cy="175614"/>
          </a:xfrm>
        </p:spPr>
        <p:txBody>
          <a:bodyPr/>
          <a:lstStyle/>
          <a:p>
            <a:r>
              <a:rPr lang="en-US" noProof="0"/>
              <a:t>Extend</a:t>
            </a:r>
          </a:p>
        </p:txBody>
      </p:sp>
      <p:sp>
        <p:nvSpPr>
          <p:cNvPr id="39" name="Text Placeholder 38">
            <a:extLst>
              <a:ext uri="{FF2B5EF4-FFF2-40B4-BE49-F238E27FC236}">
                <a16:creationId xmlns:a16="http://schemas.microsoft.com/office/drawing/2014/main" id="{ACF3ECBD-38A6-52F6-89AF-0D2ACF032208}"/>
              </a:ext>
            </a:extLst>
          </p:cNvPr>
          <p:cNvSpPr>
            <a:spLocks noGrp="1"/>
          </p:cNvSpPr>
          <p:nvPr>
            <p:ph type="body" sz="quarter" idx="17"/>
          </p:nvPr>
        </p:nvSpPr>
        <p:spPr>
          <a:xfrm>
            <a:off x="7206713" y="521099"/>
            <a:ext cx="2912332" cy="384567"/>
          </a:xfrm>
        </p:spPr>
        <p:txBody>
          <a:bodyPr/>
          <a:lstStyle/>
          <a:p>
            <a:r>
              <a:rPr lang="en-US" noProof="0" dirty="0"/>
              <a:t>Microsoft 365 Copilot and Copilot Studio</a:t>
            </a:r>
          </a:p>
        </p:txBody>
      </p:sp>
      <p:sp>
        <p:nvSpPr>
          <p:cNvPr id="37" name="Title 36">
            <a:extLst>
              <a:ext uri="{FF2B5EF4-FFF2-40B4-BE49-F238E27FC236}">
                <a16:creationId xmlns:a16="http://schemas.microsoft.com/office/drawing/2014/main" id="{710B3374-CB33-443D-0820-866CF837A2E9}"/>
              </a:ext>
            </a:extLst>
          </p:cNvPr>
          <p:cNvSpPr>
            <a:spLocks noGrp="1"/>
          </p:cNvSpPr>
          <p:nvPr>
            <p:ph type="title"/>
          </p:nvPr>
        </p:nvSpPr>
        <p:spPr>
          <a:xfrm>
            <a:off x="2492556" y="429376"/>
            <a:ext cx="4144817" cy="276999"/>
          </a:xfrm>
        </p:spPr>
        <p:txBody>
          <a:bodyPr/>
          <a:lstStyle/>
          <a:p>
            <a:r>
              <a:rPr lang="en-US"/>
              <a:t>Create an unsolicited proposal</a:t>
            </a:r>
          </a:p>
        </p:txBody>
      </p:sp>
      <p:sp>
        <p:nvSpPr>
          <p:cNvPr id="58" name="Text Placeholder 57">
            <a:extLst>
              <a:ext uri="{FF2B5EF4-FFF2-40B4-BE49-F238E27FC236}">
                <a16:creationId xmlns:a16="http://schemas.microsoft.com/office/drawing/2014/main" id="{141F7F92-C3A8-E644-1574-75502AE7CEE5}"/>
              </a:ext>
            </a:extLst>
          </p:cNvPr>
          <p:cNvSpPr>
            <a:spLocks noGrp="1"/>
          </p:cNvSpPr>
          <p:nvPr>
            <p:ph type="body" sz="quarter" idx="69"/>
          </p:nvPr>
        </p:nvSpPr>
        <p:spPr>
          <a:xfrm>
            <a:off x="3182890" y="2725494"/>
            <a:ext cx="2572262" cy="712876"/>
          </a:xfrm>
        </p:spPr>
        <p:txBody>
          <a:bodyPr/>
          <a:lstStyle/>
          <a:p>
            <a:r>
              <a:rPr lang="en-US" noProof="0"/>
              <a:t>Benefit: </a:t>
            </a:r>
            <a:r>
              <a:rPr lang="en-US" noProof="0">
                <a:latin typeface="+mj-lt"/>
              </a:rPr>
              <a:t>Rapidly get up to speed</a:t>
            </a:r>
            <a:r>
              <a:rPr lang="en-US" noProof="0"/>
              <a:t> to focus on key issues and concerns. Have additional time to identify cross sell opportunities.</a:t>
            </a:r>
          </a:p>
        </p:txBody>
      </p:sp>
      <p:sp>
        <p:nvSpPr>
          <p:cNvPr id="38" name="Text Placeholder 37">
            <a:extLst>
              <a:ext uri="{FF2B5EF4-FFF2-40B4-BE49-F238E27FC236}">
                <a16:creationId xmlns:a16="http://schemas.microsoft.com/office/drawing/2014/main" id="{5D391D0C-3ECA-1C63-CBCF-D704E9E56865}"/>
              </a:ext>
            </a:extLst>
          </p:cNvPr>
          <p:cNvSpPr>
            <a:spLocks noGrp="1"/>
          </p:cNvSpPr>
          <p:nvPr>
            <p:ph type="body" sz="quarter" idx="11"/>
          </p:nvPr>
        </p:nvSpPr>
        <p:spPr>
          <a:xfrm>
            <a:off x="3182890" y="1112478"/>
            <a:ext cx="2572262" cy="153888"/>
          </a:xfrm>
        </p:spPr>
        <p:txBody>
          <a:bodyPr/>
          <a:lstStyle/>
          <a:p>
            <a:r>
              <a:rPr lang="en-US" noProof="0"/>
              <a:t>Identify leads</a:t>
            </a:r>
          </a:p>
        </p:txBody>
      </p:sp>
      <p:sp>
        <p:nvSpPr>
          <p:cNvPr id="41" name="Text Placeholder 40">
            <a:extLst>
              <a:ext uri="{FF2B5EF4-FFF2-40B4-BE49-F238E27FC236}">
                <a16:creationId xmlns:a16="http://schemas.microsoft.com/office/drawing/2014/main" id="{6121561B-4AAB-C549-1253-1E5AFB86F99A}"/>
              </a:ext>
            </a:extLst>
          </p:cNvPr>
          <p:cNvSpPr>
            <a:spLocks noGrp="1"/>
          </p:cNvSpPr>
          <p:nvPr>
            <p:ph type="body" sz="quarter" idx="18"/>
          </p:nvPr>
        </p:nvSpPr>
        <p:spPr>
          <a:xfrm>
            <a:off x="3182938" y="1438275"/>
            <a:ext cx="2571750" cy="627063"/>
          </a:xfrm>
        </p:spPr>
        <p:txBody>
          <a:bodyPr/>
          <a:lstStyle/>
          <a:p>
            <a:r>
              <a:rPr lang="en-US" noProof="0"/>
              <a:t>Prompt Copilot to gather a list of leads, enriched with data from a marketing automation platform agent built using Copilot Studio. </a:t>
            </a:r>
          </a:p>
          <a:p>
            <a:endParaRPr lang="en-US" noProof="0"/>
          </a:p>
        </p:txBody>
      </p:sp>
      <p:sp>
        <p:nvSpPr>
          <p:cNvPr id="47" name="Text Placeholder 46">
            <a:extLst>
              <a:ext uri="{FF2B5EF4-FFF2-40B4-BE49-F238E27FC236}">
                <a16:creationId xmlns:a16="http://schemas.microsoft.com/office/drawing/2014/main" id="{02C45CE2-08B1-D1A7-8BAC-A7C6AB104FD2}"/>
              </a:ext>
            </a:extLst>
          </p:cNvPr>
          <p:cNvSpPr>
            <a:spLocks noGrp="1"/>
          </p:cNvSpPr>
          <p:nvPr>
            <p:ph type="body" sz="quarter" idx="42"/>
          </p:nvPr>
        </p:nvSpPr>
        <p:spPr>
          <a:xfrm>
            <a:off x="6066682" y="1112478"/>
            <a:ext cx="2572262" cy="153888"/>
          </a:xfrm>
        </p:spPr>
        <p:txBody>
          <a:bodyPr/>
          <a:lstStyle/>
          <a:p>
            <a:r>
              <a:rPr lang="en-US" noProof="0"/>
              <a:t>Perform company research</a:t>
            </a:r>
          </a:p>
        </p:txBody>
      </p:sp>
      <p:sp>
        <p:nvSpPr>
          <p:cNvPr id="48" name="Text Placeholder 47">
            <a:extLst>
              <a:ext uri="{FF2B5EF4-FFF2-40B4-BE49-F238E27FC236}">
                <a16:creationId xmlns:a16="http://schemas.microsoft.com/office/drawing/2014/main" id="{D122D6BC-8973-07CA-2AA5-430934996D1A}"/>
              </a:ext>
            </a:extLst>
          </p:cNvPr>
          <p:cNvSpPr>
            <a:spLocks noGrp="1"/>
          </p:cNvSpPr>
          <p:nvPr>
            <p:ph type="body" sz="quarter" idx="43"/>
          </p:nvPr>
        </p:nvSpPr>
        <p:spPr>
          <a:xfrm>
            <a:off x="6067425" y="1438275"/>
            <a:ext cx="2571750" cy="627063"/>
          </a:xfrm>
        </p:spPr>
        <p:txBody>
          <a:bodyPr/>
          <a:lstStyle/>
          <a:p>
            <a:r>
              <a:rPr lang="en-US" noProof="0" dirty="0"/>
              <a:t>Use Researcher to summarize information from the customer’s company website and annual reports to understand financials, goals, and challenges.</a:t>
            </a:r>
          </a:p>
          <a:p>
            <a:endParaRPr lang="en-US" noProof="0" dirty="0"/>
          </a:p>
        </p:txBody>
      </p:sp>
      <p:sp>
        <p:nvSpPr>
          <p:cNvPr id="52" name="Text Placeholder 51">
            <a:extLst>
              <a:ext uri="{FF2B5EF4-FFF2-40B4-BE49-F238E27FC236}">
                <a16:creationId xmlns:a16="http://schemas.microsoft.com/office/drawing/2014/main" id="{BDDF77D0-9930-D75D-8DB3-7CC7883001C3}"/>
              </a:ext>
            </a:extLst>
          </p:cNvPr>
          <p:cNvSpPr>
            <a:spLocks noGrp="1"/>
          </p:cNvSpPr>
          <p:nvPr>
            <p:ph type="body" sz="quarter" idx="68"/>
          </p:nvPr>
        </p:nvSpPr>
        <p:spPr>
          <a:xfrm>
            <a:off x="8950475" y="2725494"/>
            <a:ext cx="2572262" cy="712876"/>
          </a:xfrm>
        </p:spPr>
        <p:txBody>
          <a:bodyPr/>
          <a:lstStyle/>
          <a:p>
            <a:r>
              <a:rPr lang="en-US" noProof="0" dirty="0"/>
              <a:t>Benefit: </a:t>
            </a:r>
            <a:r>
              <a:rPr lang="en-US" noProof="0" dirty="0">
                <a:latin typeface="+mj-lt"/>
              </a:rPr>
              <a:t>Gathering product information</a:t>
            </a:r>
            <a:r>
              <a:rPr lang="en-US" noProof="0" dirty="0"/>
              <a:t> from multiple sources and asking Researcher to prepare a summary can save time and increase accuracy.</a:t>
            </a:r>
          </a:p>
          <a:p>
            <a:r>
              <a:rPr lang="en-US" u="sng" dirty="0">
                <a:hlinkClick r:id="rId3"/>
              </a:rPr>
              <a:t>Get started with Researcher</a:t>
            </a:r>
            <a:endParaRPr lang="en-US" noProof="0" dirty="0"/>
          </a:p>
        </p:txBody>
      </p:sp>
      <p:sp>
        <p:nvSpPr>
          <p:cNvPr id="50" name="Text Placeholder 49">
            <a:extLst>
              <a:ext uri="{FF2B5EF4-FFF2-40B4-BE49-F238E27FC236}">
                <a16:creationId xmlns:a16="http://schemas.microsoft.com/office/drawing/2014/main" id="{E322AD85-A48A-A613-20B9-FFBDC555DDA8}"/>
              </a:ext>
            </a:extLst>
          </p:cNvPr>
          <p:cNvSpPr>
            <a:spLocks noGrp="1"/>
          </p:cNvSpPr>
          <p:nvPr>
            <p:ph type="body" sz="quarter" idx="45"/>
          </p:nvPr>
        </p:nvSpPr>
        <p:spPr>
          <a:xfrm>
            <a:off x="8950475" y="1112478"/>
            <a:ext cx="2572262" cy="153888"/>
          </a:xfrm>
        </p:spPr>
        <p:txBody>
          <a:bodyPr/>
          <a:lstStyle/>
          <a:p>
            <a:r>
              <a:rPr lang="en-US" noProof="0"/>
              <a:t>Gather product information</a:t>
            </a:r>
          </a:p>
        </p:txBody>
      </p:sp>
      <p:sp>
        <p:nvSpPr>
          <p:cNvPr id="51" name="Text Placeholder 50">
            <a:extLst>
              <a:ext uri="{FF2B5EF4-FFF2-40B4-BE49-F238E27FC236}">
                <a16:creationId xmlns:a16="http://schemas.microsoft.com/office/drawing/2014/main" id="{7445952B-9854-5E09-02B7-8E7A0C4D240A}"/>
              </a:ext>
            </a:extLst>
          </p:cNvPr>
          <p:cNvSpPr>
            <a:spLocks noGrp="1"/>
          </p:cNvSpPr>
          <p:nvPr>
            <p:ph type="body" sz="quarter" idx="46"/>
          </p:nvPr>
        </p:nvSpPr>
        <p:spPr>
          <a:xfrm>
            <a:off x="8950325" y="1438275"/>
            <a:ext cx="2571750" cy="627063"/>
          </a:xfrm>
        </p:spPr>
        <p:txBody>
          <a:bodyPr/>
          <a:lstStyle/>
          <a:p>
            <a:r>
              <a:rPr lang="en-US" noProof="0" dirty="0"/>
              <a:t>Prompt Researcher to gather production information and create a summary of how the recommended products will help to meet the customer’s specific goals. Use Copilot Pages to synthesize and edit the Copilot responses with your team.</a:t>
            </a:r>
          </a:p>
          <a:p>
            <a:endParaRPr lang="en-US" noProof="0" dirty="0"/>
          </a:p>
        </p:txBody>
      </p:sp>
      <p:sp>
        <p:nvSpPr>
          <p:cNvPr id="61" name="Text Placeholder 60">
            <a:extLst>
              <a:ext uri="{FF2B5EF4-FFF2-40B4-BE49-F238E27FC236}">
                <a16:creationId xmlns:a16="http://schemas.microsoft.com/office/drawing/2014/main" id="{FB3E05ED-2D5A-2152-5F83-2BCEA5A11312}"/>
              </a:ext>
            </a:extLst>
          </p:cNvPr>
          <p:cNvSpPr>
            <a:spLocks noGrp="1"/>
          </p:cNvSpPr>
          <p:nvPr>
            <p:ph type="body" sz="quarter" idx="70"/>
          </p:nvPr>
        </p:nvSpPr>
        <p:spPr>
          <a:xfrm>
            <a:off x="6066682" y="2725494"/>
            <a:ext cx="2572262" cy="712876"/>
          </a:xfrm>
        </p:spPr>
        <p:txBody>
          <a:bodyPr/>
          <a:lstStyle/>
          <a:p>
            <a:r>
              <a:rPr lang="en-US" noProof="0" dirty="0"/>
              <a:t>Benefit: </a:t>
            </a:r>
            <a:r>
              <a:rPr lang="en-US" noProof="0" dirty="0">
                <a:latin typeface="+mj-lt"/>
              </a:rPr>
              <a:t>Rapidly pulling information </a:t>
            </a:r>
            <a:r>
              <a:rPr lang="en-US" noProof="0" dirty="0"/>
              <a:t>such as IT spending changes and new product releases from lengthy documents can save time and helps to target the proposal.</a:t>
            </a:r>
          </a:p>
          <a:p>
            <a:r>
              <a:rPr lang="en-US" u="sng" dirty="0">
                <a:hlinkClick r:id="rId3"/>
              </a:rPr>
              <a:t>Get started with Researcher</a:t>
            </a:r>
            <a:endParaRPr lang="en-US" noProof="0" dirty="0"/>
          </a:p>
        </p:txBody>
      </p:sp>
      <p:sp>
        <p:nvSpPr>
          <p:cNvPr id="53" name="Text Placeholder 52">
            <a:extLst>
              <a:ext uri="{FF2B5EF4-FFF2-40B4-BE49-F238E27FC236}">
                <a16:creationId xmlns:a16="http://schemas.microsoft.com/office/drawing/2014/main" id="{41FB26CC-B49B-5421-2140-70EB3FEE33E0}"/>
              </a:ext>
            </a:extLst>
          </p:cNvPr>
          <p:cNvSpPr>
            <a:spLocks noGrp="1"/>
          </p:cNvSpPr>
          <p:nvPr>
            <p:ph type="body" sz="quarter" idx="48"/>
          </p:nvPr>
        </p:nvSpPr>
        <p:spPr>
          <a:xfrm>
            <a:off x="3182890" y="5334522"/>
            <a:ext cx="2572262" cy="712876"/>
          </a:xfrm>
        </p:spPr>
        <p:txBody>
          <a:bodyPr/>
          <a:lstStyle/>
          <a:p>
            <a:r>
              <a:rPr lang="en-US" noProof="0"/>
              <a:t>Benefit: </a:t>
            </a:r>
            <a:r>
              <a:rPr lang="en-US" noProof="0">
                <a:latin typeface="+mj-lt"/>
              </a:rPr>
              <a:t>Document and socialize the action items </a:t>
            </a:r>
            <a:r>
              <a:rPr lang="en-US" noProof="0"/>
              <a:t>to keep the sales process moving forward </a:t>
            </a:r>
            <a:br>
              <a:rPr lang="en-US" noProof="0"/>
            </a:br>
            <a:r>
              <a:rPr lang="en-US" noProof="0"/>
              <a:t>towards a successful close.</a:t>
            </a:r>
          </a:p>
        </p:txBody>
      </p:sp>
      <p:sp>
        <p:nvSpPr>
          <p:cNvPr id="54" name="Text Placeholder 53">
            <a:extLst>
              <a:ext uri="{FF2B5EF4-FFF2-40B4-BE49-F238E27FC236}">
                <a16:creationId xmlns:a16="http://schemas.microsoft.com/office/drawing/2014/main" id="{DD0590E1-CF59-3B50-2B50-0FB8FCEE5E4D}"/>
              </a:ext>
            </a:extLst>
          </p:cNvPr>
          <p:cNvSpPr>
            <a:spLocks noGrp="1"/>
          </p:cNvSpPr>
          <p:nvPr>
            <p:ph type="body" sz="quarter" idx="49"/>
          </p:nvPr>
        </p:nvSpPr>
        <p:spPr>
          <a:xfrm>
            <a:off x="3182890" y="3725103"/>
            <a:ext cx="2572262" cy="153888"/>
          </a:xfrm>
        </p:spPr>
        <p:txBody>
          <a:bodyPr/>
          <a:lstStyle/>
          <a:p>
            <a:r>
              <a:rPr lang="en-US" noProof="0"/>
              <a:t>Send proposal customer</a:t>
            </a:r>
          </a:p>
        </p:txBody>
      </p:sp>
      <p:sp>
        <p:nvSpPr>
          <p:cNvPr id="55" name="Text Placeholder 54">
            <a:extLst>
              <a:ext uri="{FF2B5EF4-FFF2-40B4-BE49-F238E27FC236}">
                <a16:creationId xmlns:a16="http://schemas.microsoft.com/office/drawing/2014/main" id="{BD8DE185-7D65-157A-CB5D-6E620B2A24D4}"/>
              </a:ext>
            </a:extLst>
          </p:cNvPr>
          <p:cNvSpPr>
            <a:spLocks noGrp="1"/>
          </p:cNvSpPr>
          <p:nvPr>
            <p:ph type="body" sz="quarter" idx="50"/>
          </p:nvPr>
        </p:nvSpPr>
        <p:spPr>
          <a:xfrm>
            <a:off x="3182890" y="4050957"/>
            <a:ext cx="2572262" cy="626701"/>
          </a:xfrm>
        </p:spPr>
        <p:txBody>
          <a:bodyPr/>
          <a:lstStyle/>
          <a:p>
            <a:r>
              <a:rPr lang="en-US" noProof="0" dirty="0"/>
              <a:t>Have Copilot in Outlook turn the meeting notes and action items into an email for all participants. Copilot for Sales adds relevant product information to the email.</a:t>
            </a:r>
          </a:p>
          <a:p>
            <a:endParaRPr lang="en-US" noProof="0" dirty="0"/>
          </a:p>
        </p:txBody>
      </p:sp>
      <p:sp>
        <p:nvSpPr>
          <p:cNvPr id="56" name="Text Placeholder 55">
            <a:extLst>
              <a:ext uri="{FF2B5EF4-FFF2-40B4-BE49-F238E27FC236}">
                <a16:creationId xmlns:a16="http://schemas.microsoft.com/office/drawing/2014/main" id="{3282C97A-9782-A63A-6D31-E7CEE4CA8F52}"/>
              </a:ext>
            </a:extLst>
          </p:cNvPr>
          <p:cNvSpPr>
            <a:spLocks noGrp="1"/>
          </p:cNvSpPr>
          <p:nvPr>
            <p:ph type="body" sz="quarter" idx="51"/>
          </p:nvPr>
        </p:nvSpPr>
        <p:spPr>
          <a:xfrm>
            <a:off x="6066682" y="3725103"/>
            <a:ext cx="2572262" cy="153888"/>
          </a:xfrm>
        </p:spPr>
        <p:txBody>
          <a:bodyPr/>
          <a:lstStyle/>
          <a:p>
            <a:r>
              <a:rPr lang="en-US" noProof="0"/>
              <a:t>Review with customer</a:t>
            </a:r>
          </a:p>
        </p:txBody>
      </p:sp>
      <p:sp>
        <p:nvSpPr>
          <p:cNvPr id="57" name="Text Placeholder 56">
            <a:extLst>
              <a:ext uri="{FF2B5EF4-FFF2-40B4-BE49-F238E27FC236}">
                <a16:creationId xmlns:a16="http://schemas.microsoft.com/office/drawing/2014/main" id="{B7DACE69-9981-979A-55B2-648775161F93}"/>
              </a:ext>
            </a:extLst>
          </p:cNvPr>
          <p:cNvSpPr>
            <a:spLocks noGrp="1"/>
          </p:cNvSpPr>
          <p:nvPr>
            <p:ph type="body" sz="quarter" idx="52"/>
          </p:nvPr>
        </p:nvSpPr>
        <p:spPr>
          <a:xfrm>
            <a:off x="6066682" y="4050957"/>
            <a:ext cx="2572262" cy="626701"/>
          </a:xfrm>
        </p:spPr>
        <p:txBody>
          <a:bodyPr/>
          <a:lstStyle/>
          <a:p>
            <a:r>
              <a:rPr lang="en-US" noProof="0" dirty="0"/>
              <a:t>Ask </a:t>
            </a:r>
            <a:r>
              <a:rPr lang="en-US" noProof="0" dirty="0">
                <a:latin typeface="+mj-lt"/>
              </a:rPr>
              <a:t>Copilot</a:t>
            </a:r>
            <a:r>
              <a:rPr lang="en-US" noProof="0" dirty="0"/>
              <a:t> in Teams to suggest talking points during the meeting. Copilot for Sales in Teams provides sales tips like product information and competitor analysis.</a:t>
            </a:r>
          </a:p>
          <a:p>
            <a:endParaRPr lang="en-US" noProof="0" dirty="0"/>
          </a:p>
        </p:txBody>
      </p:sp>
      <p:sp>
        <p:nvSpPr>
          <p:cNvPr id="46" name="Text Placeholder 45">
            <a:extLst>
              <a:ext uri="{FF2B5EF4-FFF2-40B4-BE49-F238E27FC236}">
                <a16:creationId xmlns:a16="http://schemas.microsoft.com/office/drawing/2014/main" id="{A58A348B-6E12-DCDE-E772-ECE3C6DD2EB7}"/>
              </a:ext>
            </a:extLst>
          </p:cNvPr>
          <p:cNvSpPr>
            <a:spLocks noGrp="1"/>
          </p:cNvSpPr>
          <p:nvPr>
            <p:ph type="body" sz="quarter" idx="66"/>
          </p:nvPr>
        </p:nvSpPr>
        <p:spPr>
          <a:xfrm>
            <a:off x="8950475" y="5334522"/>
            <a:ext cx="2572262" cy="712876"/>
          </a:xfrm>
        </p:spPr>
        <p:txBody>
          <a:bodyPr/>
          <a:lstStyle/>
          <a:p>
            <a:r>
              <a:rPr lang="en-US" noProof="0"/>
              <a:t>Benefit: </a:t>
            </a:r>
            <a:r>
              <a:rPr lang="en-US" noProof="0">
                <a:latin typeface="+mj-lt"/>
              </a:rPr>
              <a:t>Generate a first draft quickly </a:t>
            </a:r>
            <a:r>
              <a:rPr lang="en-US" noProof="0"/>
              <a:t>so you can spend more time refining.</a:t>
            </a:r>
          </a:p>
          <a:p>
            <a:r>
              <a:rPr lang="en-US" u="sng">
                <a:hlinkClick r:id="rId4"/>
              </a:rPr>
              <a:t>Get started with Office Agent</a:t>
            </a:r>
            <a:endParaRPr lang="en-US" noProof="0"/>
          </a:p>
        </p:txBody>
      </p:sp>
      <p:sp>
        <p:nvSpPr>
          <p:cNvPr id="59" name="Text Placeholder 58">
            <a:extLst>
              <a:ext uri="{FF2B5EF4-FFF2-40B4-BE49-F238E27FC236}">
                <a16:creationId xmlns:a16="http://schemas.microsoft.com/office/drawing/2014/main" id="{260C33BE-4535-AF13-6161-96BE10AA9311}"/>
              </a:ext>
            </a:extLst>
          </p:cNvPr>
          <p:cNvSpPr>
            <a:spLocks noGrp="1"/>
          </p:cNvSpPr>
          <p:nvPr>
            <p:ph type="body" sz="quarter" idx="54"/>
          </p:nvPr>
        </p:nvSpPr>
        <p:spPr>
          <a:xfrm>
            <a:off x="8950475" y="3725103"/>
            <a:ext cx="2572262" cy="153888"/>
          </a:xfrm>
        </p:spPr>
        <p:txBody>
          <a:bodyPr/>
          <a:lstStyle/>
          <a:p>
            <a:r>
              <a:rPr lang="en-US" noProof="0"/>
              <a:t>Generate the proposal</a:t>
            </a:r>
          </a:p>
        </p:txBody>
      </p:sp>
      <p:sp>
        <p:nvSpPr>
          <p:cNvPr id="60" name="Text Placeholder 59">
            <a:extLst>
              <a:ext uri="{FF2B5EF4-FFF2-40B4-BE49-F238E27FC236}">
                <a16:creationId xmlns:a16="http://schemas.microsoft.com/office/drawing/2014/main" id="{D44C91BF-9AAF-5020-BC76-AE410F1B8AF5}"/>
              </a:ext>
            </a:extLst>
          </p:cNvPr>
          <p:cNvSpPr>
            <a:spLocks noGrp="1"/>
          </p:cNvSpPr>
          <p:nvPr>
            <p:ph type="body" sz="quarter" idx="55"/>
          </p:nvPr>
        </p:nvSpPr>
        <p:spPr>
          <a:xfrm>
            <a:off x="8950475" y="4050957"/>
            <a:ext cx="2572262" cy="626701"/>
          </a:xfrm>
        </p:spPr>
        <p:txBody>
          <a:bodyPr/>
          <a:lstStyle/>
          <a:p>
            <a:r>
              <a:rPr lang="en-US" noProof="0"/>
              <a:t>After converting the summary of the customer and product information from Pages into Word, use Office Agent to create a thorough PowerPoint presentation that includes images and tables.</a:t>
            </a:r>
          </a:p>
          <a:p>
            <a:endParaRPr lang="en-US" noProof="0"/>
          </a:p>
        </p:txBody>
      </p:sp>
      <p:sp>
        <p:nvSpPr>
          <p:cNvPr id="49" name="Text Placeholder 48">
            <a:extLst>
              <a:ext uri="{FF2B5EF4-FFF2-40B4-BE49-F238E27FC236}">
                <a16:creationId xmlns:a16="http://schemas.microsoft.com/office/drawing/2014/main" id="{6F607091-B16C-4BC8-FB0B-5480503FBDB7}"/>
              </a:ext>
            </a:extLst>
          </p:cNvPr>
          <p:cNvSpPr>
            <a:spLocks noGrp="1"/>
          </p:cNvSpPr>
          <p:nvPr>
            <p:ph type="body" sz="quarter" idx="67"/>
          </p:nvPr>
        </p:nvSpPr>
        <p:spPr>
          <a:xfrm>
            <a:off x="6066682" y="5334522"/>
            <a:ext cx="2572262" cy="712876"/>
          </a:xfrm>
        </p:spPr>
        <p:txBody>
          <a:bodyPr/>
          <a:lstStyle/>
          <a:p>
            <a:r>
              <a:rPr lang="en-US" noProof="0"/>
              <a:t>Benefit: </a:t>
            </a:r>
            <a:r>
              <a:rPr lang="en-US" noProof="0">
                <a:latin typeface="+mj-lt"/>
              </a:rPr>
              <a:t>Avoid listening to meeting recordings </a:t>
            </a:r>
            <a:r>
              <a:rPr lang="en-US" noProof="0"/>
              <a:t>and spend that time improving the proposal.</a:t>
            </a:r>
          </a:p>
          <a:p>
            <a:r>
              <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5"/>
              </a:rPr>
              <a:t>Try in Prompt Gallery: Keep meetings moving</a:t>
            </a:r>
            <a:endPar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endParaRPr lang="en-US" noProof="0"/>
          </a:p>
        </p:txBody>
      </p:sp>
      <p:sp>
        <p:nvSpPr>
          <p:cNvPr id="62" name="Text Placeholder 61">
            <a:extLst>
              <a:ext uri="{FF2B5EF4-FFF2-40B4-BE49-F238E27FC236}">
                <a16:creationId xmlns:a16="http://schemas.microsoft.com/office/drawing/2014/main" id="{B7B166DD-FC8D-C693-A06B-6D0BA63346ED}"/>
              </a:ext>
            </a:extLst>
          </p:cNvPr>
          <p:cNvSpPr>
            <a:spLocks noGrp="1"/>
          </p:cNvSpPr>
          <p:nvPr>
            <p:ph type="body" sz="quarter" idx="64"/>
          </p:nvPr>
        </p:nvSpPr>
        <p:spPr>
          <a:xfrm>
            <a:off x="320721" y="4709762"/>
            <a:ext cx="1131651" cy="219456"/>
          </a:xfrm>
        </p:spPr>
        <p:txBody>
          <a:bodyPr/>
          <a:lstStyle/>
          <a:p>
            <a:pPr lvl="0"/>
            <a:r>
              <a:rPr lang="en-US" noProof="0"/>
              <a:t>Value benefit</a:t>
            </a:r>
          </a:p>
        </p:txBody>
      </p:sp>
      <p:sp>
        <p:nvSpPr>
          <p:cNvPr id="63" name="Text Placeholder 62">
            <a:extLst>
              <a:ext uri="{FF2B5EF4-FFF2-40B4-BE49-F238E27FC236}">
                <a16:creationId xmlns:a16="http://schemas.microsoft.com/office/drawing/2014/main" id="{F11AB5E2-5957-54FF-F921-DDE3A9B60EB7}"/>
              </a:ext>
            </a:extLst>
          </p:cNvPr>
          <p:cNvSpPr>
            <a:spLocks noGrp="1"/>
          </p:cNvSpPr>
          <p:nvPr>
            <p:ph type="body" sz="quarter" idx="65"/>
          </p:nvPr>
        </p:nvSpPr>
        <p:spPr>
          <a:xfrm>
            <a:off x="320721" y="3467940"/>
            <a:ext cx="1131650" cy="219456"/>
          </a:xfrm>
        </p:spPr>
        <p:txBody>
          <a:bodyPr/>
          <a:lstStyle/>
          <a:p>
            <a:pPr lvl="0"/>
            <a:r>
              <a:rPr lang="en-US" noProof="0"/>
              <a:t>KPIs impacted</a:t>
            </a:r>
          </a:p>
        </p:txBody>
      </p:sp>
      <p:grpSp>
        <p:nvGrpSpPr>
          <p:cNvPr id="155" name="Group 154">
            <a:extLst>
              <a:ext uri="{FF2B5EF4-FFF2-40B4-BE49-F238E27FC236}">
                <a16:creationId xmlns:a16="http://schemas.microsoft.com/office/drawing/2014/main" id="{C54B771D-7BA4-FBA3-9508-84E901B8515C}"/>
              </a:ext>
            </a:extLst>
          </p:cNvPr>
          <p:cNvGrpSpPr/>
          <p:nvPr/>
        </p:nvGrpSpPr>
        <p:grpSpPr>
          <a:xfrm>
            <a:off x="320719" y="5020658"/>
            <a:ext cx="1771605" cy="216000"/>
            <a:chOff x="320719" y="4224856"/>
            <a:chExt cx="1771605" cy="219456"/>
          </a:xfrm>
        </p:grpSpPr>
        <p:sp>
          <p:nvSpPr>
            <p:cNvPr id="156" name="Rectangle: Rounded Corners 6">
              <a:extLst>
                <a:ext uri="{FF2B5EF4-FFF2-40B4-BE49-F238E27FC236}">
                  <a16:creationId xmlns:a16="http://schemas.microsoft.com/office/drawing/2014/main" id="{61FDCD05-25F2-ACCC-8B8F-38A3147E3F81}"/>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Revenue growth</a:t>
              </a:r>
            </a:p>
          </p:txBody>
        </p:sp>
        <p:pic>
          <p:nvPicPr>
            <p:cNvPr id="157" name="Graphic 156">
              <a:extLst>
                <a:ext uri="{FF2B5EF4-FFF2-40B4-BE49-F238E27FC236}">
                  <a16:creationId xmlns:a16="http://schemas.microsoft.com/office/drawing/2014/main" id="{0BB96400-16D3-0133-2A2B-83D77C397FF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506" y="4260849"/>
              <a:ext cx="144000" cy="144000"/>
            </a:xfrm>
            <a:prstGeom prst="rect">
              <a:avLst/>
            </a:prstGeom>
          </p:spPr>
        </p:pic>
      </p:grpSp>
      <p:grpSp>
        <p:nvGrpSpPr>
          <p:cNvPr id="158" name="Group 157">
            <a:extLst>
              <a:ext uri="{FF2B5EF4-FFF2-40B4-BE49-F238E27FC236}">
                <a16:creationId xmlns:a16="http://schemas.microsoft.com/office/drawing/2014/main" id="{09FED14D-46E9-B1A6-64D8-DE216CBF7DA1}"/>
              </a:ext>
            </a:extLst>
          </p:cNvPr>
          <p:cNvGrpSpPr/>
          <p:nvPr/>
        </p:nvGrpSpPr>
        <p:grpSpPr>
          <a:xfrm>
            <a:off x="320721" y="5309272"/>
            <a:ext cx="1771605" cy="216000"/>
            <a:chOff x="320721" y="4517211"/>
            <a:chExt cx="1771605" cy="216000"/>
          </a:xfrm>
        </p:grpSpPr>
        <p:sp>
          <p:nvSpPr>
            <p:cNvPr id="159" name="Rectangle: Rounded Corners 6">
              <a:extLst>
                <a:ext uri="{FF2B5EF4-FFF2-40B4-BE49-F238E27FC236}">
                  <a16:creationId xmlns:a16="http://schemas.microsoft.com/office/drawing/2014/main" id="{8683EFDB-9296-4F75-7497-385E0A715DC6}"/>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160" name="Graphic 159">
              <a:extLst>
                <a:ext uri="{FF2B5EF4-FFF2-40B4-BE49-F238E27FC236}">
                  <a16:creationId xmlns:a16="http://schemas.microsoft.com/office/drawing/2014/main" id="{4EDADEDE-7F60-3184-F23F-47731889C5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7507" y="4552645"/>
              <a:ext cx="144000" cy="141732"/>
            </a:xfrm>
            <a:prstGeom prst="rect">
              <a:avLst/>
            </a:prstGeom>
          </p:spPr>
        </p:pic>
      </p:grpSp>
      <p:grpSp>
        <p:nvGrpSpPr>
          <p:cNvPr id="161" name="Group 160">
            <a:extLst>
              <a:ext uri="{FF2B5EF4-FFF2-40B4-BE49-F238E27FC236}">
                <a16:creationId xmlns:a16="http://schemas.microsoft.com/office/drawing/2014/main" id="{F6A3A986-A448-7FE5-FE22-52F9A9ADB355}"/>
              </a:ext>
            </a:extLst>
          </p:cNvPr>
          <p:cNvGrpSpPr/>
          <p:nvPr/>
        </p:nvGrpSpPr>
        <p:grpSpPr>
          <a:xfrm>
            <a:off x="320719" y="3778836"/>
            <a:ext cx="1771605" cy="216000"/>
            <a:chOff x="320719" y="4224856"/>
            <a:chExt cx="1771605" cy="219456"/>
          </a:xfrm>
        </p:grpSpPr>
        <p:sp>
          <p:nvSpPr>
            <p:cNvPr id="162" name="Rectangle: Rounded Corners 6">
              <a:extLst>
                <a:ext uri="{FF2B5EF4-FFF2-40B4-BE49-F238E27FC236}">
                  <a16:creationId xmlns:a16="http://schemas.microsoft.com/office/drawing/2014/main" id="{FF898A0F-30EC-A6E6-5AFC-B311931F39FC}"/>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Close rate</a:t>
              </a:r>
            </a:p>
          </p:txBody>
        </p:sp>
        <p:pic>
          <p:nvPicPr>
            <p:cNvPr id="163" name="Graphic 162">
              <a:extLst>
                <a:ext uri="{FF2B5EF4-FFF2-40B4-BE49-F238E27FC236}">
                  <a16:creationId xmlns:a16="http://schemas.microsoft.com/office/drawing/2014/main" id="{B40E66C7-5560-4FDE-DAB2-FE4A00BA1FF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7506" y="4260849"/>
              <a:ext cx="144000" cy="144000"/>
            </a:xfrm>
            <a:prstGeom prst="rect">
              <a:avLst/>
            </a:prstGeom>
          </p:spPr>
        </p:pic>
      </p:grpSp>
      <p:grpSp>
        <p:nvGrpSpPr>
          <p:cNvPr id="164" name="Group 163">
            <a:extLst>
              <a:ext uri="{FF2B5EF4-FFF2-40B4-BE49-F238E27FC236}">
                <a16:creationId xmlns:a16="http://schemas.microsoft.com/office/drawing/2014/main" id="{DA499A3D-9DAC-F7EE-26F8-6D80F2FEBE2E}"/>
              </a:ext>
            </a:extLst>
          </p:cNvPr>
          <p:cNvGrpSpPr/>
          <p:nvPr/>
        </p:nvGrpSpPr>
        <p:grpSpPr>
          <a:xfrm>
            <a:off x="320721" y="4067450"/>
            <a:ext cx="1771605" cy="216000"/>
            <a:chOff x="320721" y="4517211"/>
            <a:chExt cx="1771605" cy="216000"/>
          </a:xfrm>
        </p:grpSpPr>
        <p:sp>
          <p:nvSpPr>
            <p:cNvPr id="165" name="Rectangle: Rounded Corners 6">
              <a:extLst>
                <a:ext uri="{FF2B5EF4-FFF2-40B4-BE49-F238E27FC236}">
                  <a16:creationId xmlns:a16="http://schemas.microsoft.com/office/drawing/2014/main" id="{E3CF263C-57C7-62B2-8FDC-988070CF2200}"/>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Opportunities pursued</a:t>
              </a:r>
            </a:p>
          </p:txBody>
        </p:sp>
        <p:pic>
          <p:nvPicPr>
            <p:cNvPr id="166" name="Graphic 165">
              <a:extLst>
                <a:ext uri="{FF2B5EF4-FFF2-40B4-BE49-F238E27FC236}">
                  <a16:creationId xmlns:a16="http://schemas.microsoft.com/office/drawing/2014/main" id="{C6E837D2-519B-3FFA-25A0-F05FDA1563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507" y="4552645"/>
              <a:ext cx="144000" cy="141732"/>
            </a:xfrm>
            <a:prstGeom prst="rect">
              <a:avLst/>
            </a:prstGeom>
          </p:spPr>
        </p:pic>
      </p:grpSp>
      <p:sp>
        <p:nvSpPr>
          <p:cNvPr id="175" name="TextBox 174">
            <a:extLst>
              <a:ext uri="{FF2B5EF4-FFF2-40B4-BE49-F238E27FC236}">
                <a16:creationId xmlns:a16="http://schemas.microsoft.com/office/drawing/2014/main" id="{34BA935E-B03A-A0D9-2863-B511C03861B4}"/>
              </a:ext>
              <a:ext uri="{C183D7F6-B498-43B3-948B-1728B52AA6E4}">
                <adec:decorative xmlns:adec="http://schemas.microsoft.com/office/drawing/2017/decorative" val="0"/>
              </a:ext>
            </a:extLst>
          </p:cNvPr>
          <p:cNvSpPr txBox="1"/>
          <p:nvPr/>
        </p:nvSpPr>
        <p:spPr>
          <a:xfrm>
            <a:off x="3561491" y="2345664"/>
            <a:ext cx="1657099"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 Connection to SharePoint</a:t>
            </a:r>
          </a:p>
        </p:txBody>
      </p:sp>
      <p:sp>
        <p:nvSpPr>
          <p:cNvPr id="178" name="TextBox 177">
            <a:extLst>
              <a:ext uri="{FF2B5EF4-FFF2-40B4-BE49-F238E27FC236}">
                <a16:creationId xmlns:a16="http://schemas.microsoft.com/office/drawing/2014/main" id="{8EF1FDDA-2A5E-E944-8009-7D581981EF26}"/>
              </a:ext>
              <a:ext uri="{C183D7F6-B498-43B3-948B-1728B52AA6E4}">
                <adec:decorative xmlns:adec="http://schemas.microsoft.com/office/drawing/2017/decorative" val="0"/>
              </a:ext>
            </a:extLst>
          </p:cNvPr>
          <p:cNvSpPr txBox="1"/>
          <p:nvPr/>
        </p:nvSpPr>
        <p:spPr>
          <a:xfrm>
            <a:off x="3561491" y="4815218"/>
            <a:ext cx="1830524"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Copilot in Outlook</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 Copilot for Sales</a:t>
            </a:r>
          </a:p>
        </p:txBody>
      </p:sp>
      <p:sp>
        <p:nvSpPr>
          <p:cNvPr id="181" name="TextBox 180">
            <a:extLst>
              <a:ext uri="{FF2B5EF4-FFF2-40B4-BE49-F238E27FC236}">
                <a16:creationId xmlns:a16="http://schemas.microsoft.com/office/drawing/2014/main" id="{9BE05696-3383-0509-4348-A277404326B8}"/>
              </a:ext>
              <a:ext uri="{C183D7F6-B498-43B3-948B-1728B52AA6E4}">
                <adec:decorative xmlns:adec="http://schemas.microsoft.com/office/drawing/2017/decorative" val="0"/>
              </a:ext>
            </a:extLst>
          </p:cNvPr>
          <p:cNvSpPr txBox="1"/>
          <p:nvPr/>
        </p:nvSpPr>
        <p:spPr>
          <a:xfrm>
            <a:off x="6445284" y="4815218"/>
            <a:ext cx="1490793"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Copilot in Teams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 Copilot for Sales</a:t>
            </a:r>
          </a:p>
        </p:txBody>
      </p:sp>
      <p:sp>
        <p:nvSpPr>
          <p:cNvPr id="184" name="TextBox 183">
            <a:extLst>
              <a:ext uri="{FF2B5EF4-FFF2-40B4-BE49-F238E27FC236}">
                <a16:creationId xmlns:a16="http://schemas.microsoft.com/office/drawing/2014/main" id="{1DF21916-1FF9-6BD3-8A50-9939AF35E9D7}"/>
              </a:ext>
              <a:ext uri="{C183D7F6-B498-43B3-948B-1728B52AA6E4}">
                <adec:decorative xmlns:adec="http://schemas.microsoft.com/office/drawing/2017/decorative" val="0"/>
              </a:ext>
            </a:extLst>
          </p:cNvPr>
          <p:cNvSpPr txBox="1"/>
          <p:nvPr/>
        </p:nvSpPr>
        <p:spPr>
          <a:xfrm>
            <a:off x="9329077" y="4884469"/>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PowerPoint</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1CBB078C-BA0F-BBB2-60ED-F5C1E3DE6B8E}"/>
              </a:ext>
              <a:ext uri="{C183D7F6-B498-43B3-948B-1728B52AA6E4}">
                <adec:decorative xmlns:adec="http://schemas.microsoft.com/office/drawing/2017/decorative" val="0"/>
              </a:ext>
            </a:extLst>
          </p:cNvPr>
          <p:cNvSpPr txBox="1"/>
          <p:nvPr/>
        </p:nvSpPr>
        <p:spPr>
          <a:xfrm>
            <a:off x="9329077" y="243416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3" name="Picture 2">
            <a:extLst>
              <a:ext uri="{FF2B5EF4-FFF2-40B4-BE49-F238E27FC236}">
                <a16:creationId xmlns:a16="http://schemas.microsoft.com/office/drawing/2014/main" id="{23F6CDCE-17AA-1DED-5EE6-77B5F73F40F3}"/>
              </a:ext>
            </a:extLst>
          </p:cNvPr>
          <p:cNvPicPr>
            <a:picLocks noChangeAspect="1"/>
          </p:cNvPicPr>
          <p:nvPr/>
        </p:nvPicPr>
        <p:blipFill>
          <a:blip r:embed="rId10"/>
          <a:stretch>
            <a:fillRect/>
          </a:stretch>
        </p:blipFill>
        <p:spPr>
          <a:xfrm>
            <a:off x="8950475" y="2369768"/>
            <a:ext cx="319806" cy="260181"/>
          </a:xfrm>
          <a:prstGeom prst="rect">
            <a:avLst/>
          </a:prstGeom>
        </p:spPr>
      </p:pic>
      <p:sp>
        <p:nvSpPr>
          <p:cNvPr id="4" name="TextBox 3">
            <a:extLst>
              <a:ext uri="{FF2B5EF4-FFF2-40B4-BE49-F238E27FC236}">
                <a16:creationId xmlns:a16="http://schemas.microsoft.com/office/drawing/2014/main" id="{EE3AA097-503E-F4CB-7141-826EBEEAA4AC}"/>
              </a:ext>
              <a:ext uri="{C183D7F6-B498-43B3-948B-1728B52AA6E4}">
                <adec:decorative xmlns:adec="http://schemas.microsoft.com/office/drawing/2017/decorative" val="0"/>
              </a:ext>
            </a:extLst>
          </p:cNvPr>
          <p:cNvSpPr txBox="1"/>
          <p:nvPr/>
        </p:nvSpPr>
        <p:spPr>
          <a:xfrm>
            <a:off x="6435822" y="243713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5" name="Picture 4">
            <a:extLst>
              <a:ext uri="{FF2B5EF4-FFF2-40B4-BE49-F238E27FC236}">
                <a16:creationId xmlns:a16="http://schemas.microsoft.com/office/drawing/2014/main" id="{DE8071DE-3A72-F338-746A-EF28D8194DD7}"/>
              </a:ext>
            </a:extLst>
          </p:cNvPr>
          <p:cNvPicPr>
            <a:picLocks noChangeAspect="1"/>
          </p:cNvPicPr>
          <p:nvPr/>
        </p:nvPicPr>
        <p:blipFill>
          <a:blip r:embed="rId10"/>
          <a:stretch>
            <a:fillRect/>
          </a:stretch>
        </p:blipFill>
        <p:spPr>
          <a:xfrm>
            <a:off x="6057220" y="2372738"/>
            <a:ext cx="319806" cy="260181"/>
          </a:xfrm>
          <a:prstGeom prst="rect">
            <a:avLst/>
          </a:prstGeom>
        </p:spPr>
      </p:pic>
      <p:pic>
        <p:nvPicPr>
          <p:cNvPr id="6" name="Picture 5">
            <a:extLst>
              <a:ext uri="{FF2B5EF4-FFF2-40B4-BE49-F238E27FC236}">
                <a16:creationId xmlns:a16="http://schemas.microsoft.com/office/drawing/2014/main" id="{2D8EFDD3-8774-8B74-A9E9-454C022D86F0}"/>
              </a:ext>
            </a:extLst>
          </p:cNvPr>
          <p:cNvPicPr>
            <a:picLocks noChangeAspect="1"/>
          </p:cNvPicPr>
          <p:nvPr/>
        </p:nvPicPr>
        <p:blipFill>
          <a:blip r:embed="rId11"/>
          <a:stretch>
            <a:fillRect/>
          </a:stretch>
        </p:blipFill>
        <p:spPr>
          <a:xfrm>
            <a:off x="3182890" y="2355262"/>
            <a:ext cx="273674" cy="239465"/>
          </a:xfrm>
          <a:prstGeom prst="rect">
            <a:avLst/>
          </a:prstGeom>
        </p:spPr>
      </p:pic>
      <p:pic>
        <p:nvPicPr>
          <p:cNvPr id="7" name="Picture 6" descr="Outlook logo">
            <a:extLst>
              <a:ext uri="{FF2B5EF4-FFF2-40B4-BE49-F238E27FC236}">
                <a16:creationId xmlns:a16="http://schemas.microsoft.com/office/drawing/2014/main" id="{578CB6FB-BBF9-9454-D1E7-7AC1DFCB3CED}"/>
              </a:ext>
            </a:extLst>
          </p:cNvPr>
          <p:cNvPicPr>
            <a:picLocks noChangeAspect="1"/>
          </p:cNvPicPr>
          <p:nvPr/>
        </p:nvPicPr>
        <p:blipFill>
          <a:blip r:embed="rId12"/>
          <a:stretch>
            <a:fillRect/>
          </a:stretch>
        </p:blipFill>
        <p:spPr>
          <a:xfrm>
            <a:off x="3187139" y="4828824"/>
            <a:ext cx="265176" cy="265176"/>
          </a:xfrm>
          <a:prstGeom prst="rect">
            <a:avLst/>
          </a:prstGeom>
        </p:spPr>
      </p:pic>
      <p:pic>
        <p:nvPicPr>
          <p:cNvPr id="8" name="Picture 7" descr="PowerPoint logo">
            <a:extLst>
              <a:ext uri="{FF2B5EF4-FFF2-40B4-BE49-F238E27FC236}">
                <a16:creationId xmlns:a16="http://schemas.microsoft.com/office/drawing/2014/main" id="{75D3D5D6-3FC5-94FB-16F1-A83B56140870}"/>
              </a:ext>
            </a:extLst>
          </p:cNvPr>
          <p:cNvPicPr>
            <a:picLocks noChangeAspect="1"/>
          </p:cNvPicPr>
          <p:nvPr/>
        </p:nvPicPr>
        <p:blipFill>
          <a:blip r:embed="rId13"/>
          <a:stretch>
            <a:fillRect/>
          </a:stretch>
        </p:blipFill>
        <p:spPr>
          <a:xfrm>
            <a:off x="8950325" y="4807898"/>
            <a:ext cx="265176" cy="265176"/>
          </a:xfrm>
          <a:prstGeom prst="rect">
            <a:avLst/>
          </a:prstGeom>
        </p:spPr>
      </p:pic>
      <p:pic>
        <p:nvPicPr>
          <p:cNvPr id="9" name="Picture 8" descr="Teams logo">
            <a:extLst>
              <a:ext uri="{FF2B5EF4-FFF2-40B4-BE49-F238E27FC236}">
                <a16:creationId xmlns:a16="http://schemas.microsoft.com/office/drawing/2014/main" id="{E6F6510E-947E-D9D7-42EB-EB949BA48EDE}"/>
              </a:ext>
            </a:extLst>
          </p:cNvPr>
          <p:cNvPicPr>
            <a:picLocks noChangeAspect="1"/>
          </p:cNvPicPr>
          <p:nvPr/>
        </p:nvPicPr>
        <p:blipFill>
          <a:blip r:embed="rId14"/>
          <a:stretch>
            <a:fillRect/>
          </a:stretch>
        </p:blipFill>
        <p:spPr>
          <a:xfrm>
            <a:off x="6084535" y="4815218"/>
            <a:ext cx="265176" cy="265176"/>
          </a:xfrm>
          <a:prstGeom prst="rect">
            <a:avLst/>
          </a:prstGeom>
        </p:spPr>
      </p:pic>
    </p:spTree>
    <p:extLst>
      <p:ext uri="{BB962C8B-B14F-4D97-AF65-F5344CB8AC3E}">
        <p14:creationId xmlns:p14="http://schemas.microsoft.com/office/powerpoint/2010/main" val="402118767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A9C4BB-E30C-CFE5-DCE6-AF0D3238E320}"/>
              </a:ext>
            </a:extLst>
          </p:cNvPr>
          <p:cNvSpPr>
            <a:spLocks noGrp="1"/>
          </p:cNvSpPr>
          <p:nvPr>
            <p:ph type="body" sz="quarter" idx="32"/>
          </p:nvPr>
        </p:nvSpPr>
        <p:spPr>
          <a:xfrm>
            <a:off x="311388" y="1026303"/>
            <a:ext cx="2431246" cy="1131079"/>
          </a:xfrm>
        </p:spPr>
        <p:txBody>
          <a:bodyPr/>
          <a:lstStyle/>
          <a:p>
            <a:r>
              <a:rPr lang="en-US"/>
              <a:t>AI can help to reduce the time and effort required to do market research and create a marketing strategy resulting in better campaigns and more leads created.</a:t>
            </a:r>
          </a:p>
        </p:txBody>
      </p:sp>
      <p:sp>
        <p:nvSpPr>
          <p:cNvPr id="41" name="Text Placeholder 40">
            <a:extLst>
              <a:ext uri="{FF2B5EF4-FFF2-40B4-BE49-F238E27FC236}">
                <a16:creationId xmlns:a16="http://schemas.microsoft.com/office/drawing/2014/main" id="{1CB87F3A-5CF4-5AFA-E2FF-307FAA7A0B65}"/>
              </a:ext>
            </a:extLst>
          </p:cNvPr>
          <p:cNvSpPr>
            <a:spLocks noGrp="1"/>
          </p:cNvSpPr>
          <p:nvPr>
            <p:ph type="body" sz="quarter" idx="30"/>
          </p:nvPr>
        </p:nvSpPr>
        <p:spPr>
          <a:xfrm>
            <a:off x="10430351" y="521099"/>
            <a:ext cx="1456966" cy="175614"/>
          </a:xfrm>
        </p:spPr>
        <p:txBody>
          <a:bodyPr/>
          <a:lstStyle/>
          <a:p>
            <a:r>
              <a:rPr lang="en-US" noProof="0"/>
              <a:t>Buy</a:t>
            </a:r>
          </a:p>
        </p:txBody>
      </p:sp>
      <p:sp>
        <p:nvSpPr>
          <p:cNvPr id="38" name="Text Placeholder 37">
            <a:extLst>
              <a:ext uri="{FF2B5EF4-FFF2-40B4-BE49-F238E27FC236}">
                <a16:creationId xmlns:a16="http://schemas.microsoft.com/office/drawing/2014/main" id="{C88E74AA-DB29-47F3-A79F-ABA1FC266001}"/>
              </a:ext>
            </a:extLst>
          </p:cNvPr>
          <p:cNvSpPr>
            <a:spLocks noGrp="1"/>
          </p:cNvSpPr>
          <p:nvPr>
            <p:ph type="body" sz="quarter" idx="17"/>
          </p:nvPr>
        </p:nvSpPr>
        <p:spPr>
          <a:xfrm>
            <a:off x="7149557" y="521100"/>
            <a:ext cx="2969488" cy="169277"/>
          </a:xfrm>
        </p:spPr>
        <p:txBody>
          <a:bodyPr/>
          <a:lstStyle/>
          <a:p>
            <a:r>
              <a:rPr lang="en-US" noProof="0"/>
              <a:t>Microsoft 365 Copilot</a:t>
            </a:r>
          </a:p>
        </p:txBody>
      </p:sp>
      <p:sp>
        <p:nvSpPr>
          <p:cNvPr id="63" name="Text Placeholder 62">
            <a:extLst>
              <a:ext uri="{FF2B5EF4-FFF2-40B4-BE49-F238E27FC236}">
                <a16:creationId xmlns:a16="http://schemas.microsoft.com/office/drawing/2014/main" id="{FE4708EF-AD24-5FFB-FA19-7B4C8C0B481B}"/>
              </a:ext>
            </a:extLst>
          </p:cNvPr>
          <p:cNvSpPr>
            <a:spLocks noGrp="1"/>
          </p:cNvSpPr>
          <p:nvPr>
            <p:ph type="body" sz="quarter" idx="69"/>
          </p:nvPr>
        </p:nvSpPr>
        <p:spPr>
          <a:xfrm>
            <a:off x="3182890" y="2725494"/>
            <a:ext cx="2572262" cy="712876"/>
          </a:xfrm>
        </p:spPr>
        <p:txBody>
          <a:bodyPr/>
          <a:lstStyle/>
          <a:p>
            <a:r>
              <a:rPr lang="en-US" dirty="0"/>
              <a:t>Benefit: Use Researcher to produce a research report based on many types of documents, including PDFs and website content.</a:t>
            </a:r>
          </a:p>
          <a:p>
            <a:r>
              <a:rPr lang="en-US" u="sng" dirty="0">
                <a:hlinkClick r:id="rId2"/>
              </a:rPr>
              <a:t>Get started with Researcher</a:t>
            </a:r>
            <a:endParaRPr lang="en-US" dirty="0"/>
          </a:p>
        </p:txBody>
      </p:sp>
      <p:sp>
        <p:nvSpPr>
          <p:cNvPr id="37" name="Text Placeholder 36">
            <a:extLst>
              <a:ext uri="{FF2B5EF4-FFF2-40B4-BE49-F238E27FC236}">
                <a16:creationId xmlns:a16="http://schemas.microsoft.com/office/drawing/2014/main" id="{DA714460-F86F-93F1-0E3C-799E334C1B8C}"/>
              </a:ext>
            </a:extLst>
          </p:cNvPr>
          <p:cNvSpPr>
            <a:spLocks noGrp="1"/>
          </p:cNvSpPr>
          <p:nvPr>
            <p:ph type="body" sz="quarter" idx="11"/>
          </p:nvPr>
        </p:nvSpPr>
        <p:spPr>
          <a:xfrm>
            <a:off x="3182890" y="1112478"/>
            <a:ext cx="2572262" cy="153888"/>
          </a:xfrm>
        </p:spPr>
        <p:txBody>
          <a:bodyPr/>
          <a:lstStyle/>
          <a:p>
            <a:r>
              <a:rPr lang="en-US"/>
              <a:t>Initial research</a:t>
            </a:r>
          </a:p>
        </p:txBody>
      </p:sp>
      <p:sp>
        <p:nvSpPr>
          <p:cNvPr id="39" name="Text Placeholder 38">
            <a:extLst>
              <a:ext uri="{FF2B5EF4-FFF2-40B4-BE49-F238E27FC236}">
                <a16:creationId xmlns:a16="http://schemas.microsoft.com/office/drawing/2014/main" id="{29329985-BA23-DCF0-7FBE-7A9BA286F8A1}"/>
              </a:ext>
            </a:extLst>
          </p:cNvPr>
          <p:cNvSpPr>
            <a:spLocks noGrp="1"/>
          </p:cNvSpPr>
          <p:nvPr>
            <p:ph type="body" sz="quarter" idx="18"/>
          </p:nvPr>
        </p:nvSpPr>
        <p:spPr>
          <a:xfrm>
            <a:off x="3182890" y="1438715"/>
            <a:ext cx="2572262" cy="626701"/>
          </a:xfrm>
        </p:spPr>
        <p:txBody>
          <a:bodyPr/>
          <a:lstStyle/>
          <a:p>
            <a:r>
              <a:rPr lang="en-US" dirty="0"/>
              <a:t>Use Researcher to conduct market research based on key documents. Export the results to Pages for team collaboration.</a:t>
            </a:r>
          </a:p>
          <a:p>
            <a:endParaRPr lang="en-US" noProof="0" dirty="0"/>
          </a:p>
        </p:txBody>
      </p:sp>
      <p:sp>
        <p:nvSpPr>
          <p:cNvPr id="52" name="Text Placeholder 51">
            <a:extLst>
              <a:ext uri="{FF2B5EF4-FFF2-40B4-BE49-F238E27FC236}">
                <a16:creationId xmlns:a16="http://schemas.microsoft.com/office/drawing/2014/main" id="{FC422B5B-A38B-2617-B0CD-2596375DA9F8}"/>
              </a:ext>
            </a:extLst>
          </p:cNvPr>
          <p:cNvSpPr>
            <a:spLocks noGrp="1"/>
          </p:cNvSpPr>
          <p:nvPr>
            <p:ph type="body" sz="quarter" idx="42"/>
          </p:nvPr>
        </p:nvSpPr>
        <p:spPr>
          <a:xfrm>
            <a:off x="6066682" y="1112478"/>
            <a:ext cx="2572262" cy="153888"/>
          </a:xfrm>
        </p:spPr>
        <p:txBody>
          <a:bodyPr/>
          <a:lstStyle/>
          <a:p>
            <a:r>
              <a:rPr lang="en-US" noProof="0"/>
              <a:t>Determine your approach</a:t>
            </a:r>
          </a:p>
        </p:txBody>
      </p:sp>
      <p:sp>
        <p:nvSpPr>
          <p:cNvPr id="53" name="Text Placeholder 52">
            <a:extLst>
              <a:ext uri="{FF2B5EF4-FFF2-40B4-BE49-F238E27FC236}">
                <a16:creationId xmlns:a16="http://schemas.microsoft.com/office/drawing/2014/main" id="{6238445C-3DD7-1821-6B51-F0ADA869AFFF}"/>
              </a:ext>
            </a:extLst>
          </p:cNvPr>
          <p:cNvSpPr>
            <a:spLocks noGrp="1"/>
          </p:cNvSpPr>
          <p:nvPr>
            <p:ph type="body" sz="quarter" idx="43"/>
          </p:nvPr>
        </p:nvSpPr>
        <p:spPr>
          <a:xfrm>
            <a:off x="6067425" y="1438275"/>
            <a:ext cx="2571750" cy="692497"/>
          </a:xfrm>
        </p:spPr>
        <p:txBody>
          <a:bodyPr>
            <a:spAutoFit/>
          </a:bodyPr>
          <a:lstStyle/>
          <a:p>
            <a:r>
              <a:rPr lang="en-US"/>
              <a:t>Meet the research team to review and edit the content in Pages. Rely on Copilot in Teams for action items. Use Teams Rooms for the meeting to enable a transcript with proper attributions from a conference room. </a:t>
            </a:r>
          </a:p>
        </p:txBody>
      </p:sp>
      <p:sp>
        <p:nvSpPr>
          <p:cNvPr id="57" name="Text Placeholder 56">
            <a:extLst>
              <a:ext uri="{FF2B5EF4-FFF2-40B4-BE49-F238E27FC236}">
                <a16:creationId xmlns:a16="http://schemas.microsoft.com/office/drawing/2014/main" id="{4F150EE4-102A-A013-15CD-33080D188333}"/>
              </a:ext>
            </a:extLst>
          </p:cNvPr>
          <p:cNvSpPr>
            <a:spLocks noGrp="1"/>
          </p:cNvSpPr>
          <p:nvPr>
            <p:ph type="body" sz="quarter" idx="68"/>
          </p:nvPr>
        </p:nvSpPr>
        <p:spPr>
          <a:xfrm>
            <a:off x="8950475" y="2725494"/>
            <a:ext cx="2572262" cy="712876"/>
          </a:xfrm>
        </p:spPr>
        <p:txBody>
          <a:bodyPr/>
          <a:lstStyle/>
          <a:p>
            <a:r>
              <a:rPr lang="en-US" noProof="0" dirty="0"/>
              <a:t>Benefit: Use Analyst to help you </a:t>
            </a:r>
            <a:r>
              <a:rPr lang="en-US" b="1" noProof="0" dirty="0">
                <a:latin typeface="+mj-lt"/>
              </a:rPr>
              <a:t>understand and visualize </a:t>
            </a:r>
            <a:r>
              <a:rPr lang="en-US" noProof="0" dirty="0">
                <a:latin typeface="+mj-lt"/>
              </a:rPr>
              <a:t>your data better. </a:t>
            </a:r>
          </a:p>
          <a:p>
            <a:r>
              <a:rPr lang="en-US" u="sng" dirty="0">
                <a:hlinkClick r:id="rId3"/>
              </a:rPr>
              <a:t>Get started with Analyst</a:t>
            </a:r>
            <a:endParaRPr lang="en-US" noProof="0" dirty="0">
              <a:latin typeface="+mj-lt"/>
            </a:endParaRPr>
          </a:p>
        </p:txBody>
      </p:sp>
      <p:sp>
        <p:nvSpPr>
          <p:cNvPr id="55" name="Text Placeholder 54">
            <a:extLst>
              <a:ext uri="{FF2B5EF4-FFF2-40B4-BE49-F238E27FC236}">
                <a16:creationId xmlns:a16="http://schemas.microsoft.com/office/drawing/2014/main" id="{4433F9BD-A87F-9DB5-4C93-5DBBF8988434}"/>
              </a:ext>
            </a:extLst>
          </p:cNvPr>
          <p:cNvSpPr>
            <a:spLocks noGrp="1"/>
          </p:cNvSpPr>
          <p:nvPr>
            <p:ph type="body" sz="quarter" idx="45"/>
          </p:nvPr>
        </p:nvSpPr>
        <p:spPr>
          <a:xfrm>
            <a:off x="8950475" y="1112478"/>
            <a:ext cx="2572262" cy="153888"/>
          </a:xfrm>
        </p:spPr>
        <p:txBody>
          <a:bodyPr/>
          <a:lstStyle/>
          <a:p>
            <a:r>
              <a:rPr lang="en-US" noProof="0"/>
              <a:t>Discover market trends</a:t>
            </a:r>
          </a:p>
        </p:txBody>
      </p:sp>
      <p:sp>
        <p:nvSpPr>
          <p:cNvPr id="56" name="Text Placeholder 55">
            <a:extLst>
              <a:ext uri="{FF2B5EF4-FFF2-40B4-BE49-F238E27FC236}">
                <a16:creationId xmlns:a16="http://schemas.microsoft.com/office/drawing/2014/main" id="{81C8013A-3BA2-E9A8-2F91-F3071A382ECE}"/>
              </a:ext>
            </a:extLst>
          </p:cNvPr>
          <p:cNvSpPr>
            <a:spLocks noGrp="1"/>
          </p:cNvSpPr>
          <p:nvPr>
            <p:ph type="body" sz="quarter" idx="46"/>
          </p:nvPr>
        </p:nvSpPr>
        <p:spPr>
          <a:xfrm>
            <a:off x="8950475" y="1438715"/>
            <a:ext cx="2572262" cy="626701"/>
          </a:xfrm>
        </p:spPr>
        <p:txBody>
          <a:bodyPr/>
          <a:lstStyle/>
          <a:p>
            <a:r>
              <a:rPr lang="en-US" noProof="0" dirty="0"/>
              <a:t>Use Analyst to gain insight into market trends from the research data and analyze competitive insights. Visualizations will help</a:t>
            </a:r>
            <a:r>
              <a:rPr lang="en-US" dirty="0"/>
              <a:t> you understand and communicate the results.</a:t>
            </a:r>
            <a:r>
              <a:rPr lang="en-US" noProof="0" dirty="0"/>
              <a:t> Query Copilot for further analysis. </a:t>
            </a:r>
          </a:p>
        </p:txBody>
      </p:sp>
      <p:sp>
        <p:nvSpPr>
          <p:cNvPr id="130" name="Text Placeholder 129">
            <a:extLst>
              <a:ext uri="{FF2B5EF4-FFF2-40B4-BE49-F238E27FC236}">
                <a16:creationId xmlns:a16="http://schemas.microsoft.com/office/drawing/2014/main" id="{6B2CCC88-E2EE-2659-8F7D-05236C4BE51B}"/>
              </a:ext>
            </a:extLst>
          </p:cNvPr>
          <p:cNvSpPr>
            <a:spLocks noGrp="1"/>
          </p:cNvSpPr>
          <p:nvPr>
            <p:ph type="body" sz="quarter" idx="70"/>
          </p:nvPr>
        </p:nvSpPr>
        <p:spPr>
          <a:xfrm>
            <a:off x="6066682" y="2725494"/>
            <a:ext cx="2572262" cy="712876"/>
          </a:xfrm>
        </p:spPr>
        <p:txBody>
          <a:bodyPr/>
          <a:lstStyle/>
          <a:p>
            <a:r>
              <a:rPr lang="en-US" noProof="0"/>
              <a:t>Benefit: </a:t>
            </a:r>
            <a:r>
              <a:rPr lang="en-US" noProof="0">
                <a:latin typeface="+mj-lt"/>
              </a:rPr>
              <a:t>Keep the conversation </a:t>
            </a:r>
            <a:r>
              <a:rPr lang="en-US" noProof="0"/>
              <a:t>flowing onto meaningful topics to help cover the agenda quicker and reduce meeting times.</a:t>
            </a:r>
          </a:p>
          <a:p>
            <a:r>
              <a:rPr lang="en-US">
                <a:solidFill>
                  <a:srgbClr val="000000"/>
                </a:solidFill>
                <a:hlinkClick r:id="rId4"/>
              </a:rPr>
              <a:t>Try in Prompt Gallery: Keep things moving</a:t>
            </a:r>
            <a:endParaRPr lang="en-US">
              <a:solidFill>
                <a:srgbClr val="000000"/>
              </a:solidFill>
            </a:endParaRPr>
          </a:p>
          <a:p>
            <a:endParaRPr lang="en-US" noProof="0"/>
          </a:p>
        </p:txBody>
      </p:sp>
      <p:sp>
        <p:nvSpPr>
          <p:cNvPr id="58" name="Text Placeholder 57">
            <a:extLst>
              <a:ext uri="{FF2B5EF4-FFF2-40B4-BE49-F238E27FC236}">
                <a16:creationId xmlns:a16="http://schemas.microsoft.com/office/drawing/2014/main" id="{77EE02F1-A7F6-18B9-233A-10805D8AB235}"/>
              </a:ext>
            </a:extLst>
          </p:cNvPr>
          <p:cNvSpPr>
            <a:spLocks noGrp="1"/>
          </p:cNvSpPr>
          <p:nvPr>
            <p:ph type="body" sz="quarter" idx="48"/>
          </p:nvPr>
        </p:nvSpPr>
        <p:spPr>
          <a:xfrm>
            <a:off x="3182890" y="5334522"/>
            <a:ext cx="2572262" cy="712876"/>
          </a:xfrm>
        </p:spPr>
        <p:txBody>
          <a:bodyPr/>
          <a:lstStyle/>
          <a:p>
            <a:r>
              <a:rPr lang="en-US" noProof="0"/>
              <a:t>Benefit: </a:t>
            </a:r>
            <a:r>
              <a:rPr lang="en-US" noProof="0">
                <a:latin typeface="+mj-lt"/>
              </a:rPr>
              <a:t>Document and socialize </a:t>
            </a:r>
            <a:r>
              <a:rPr lang="en-US" noProof="0"/>
              <a:t>the research findings to help better inform product strategy.</a:t>
            </a:r>
          </a:p>
          <a:p>
            <a:r>
              <a:rPr lang="en-US">
                <a:solidFill>
                  <a:srgbClr val="1A1A1A"/>
                </a:solidFill>
                <a:hlinkClick r:id="rId5"/>
              </a:rPr>
              <a:t>Try in Prompt Gallery: Announce a product launch</a:t>
            </a:r>
            <a:endParaRPr lang="en-US">
              <a:solidFill>
                <a:srgbClr val="1A1A1A"/>
              </a:solidFill>
            </a:endParaRPr>
          </a:p>
          <a:p>
            <a:endParaRPr lang="en-US" noProof="0"/>
          </a:p>
        </p:txBody>
      </p:sp>
      <p:sp>
        <p:nvSpPr>
          <p:cNvPr id="59" name="Text Placeholder 58">
            <a:extLst>
              <a:ext uri="{FF2B5EF4-FFF2-40B4-BE49-F238E27FC236}">
                <a16:creationId xmlns:a16="http://schemas.microsoft.com/office/drawing/2014/main" id="{C926BE2B-41E7-11C3-F09A-CAA405C7C9B0}"/>
              </a:ext>
            </a:extLst>
          </p:cNvPr>
          <p:cNvSpPr>
            <a:spLocks noGrp="1"/>
          </p:cNvSpPr>
          <p:nvPr>
            <p:ph type="body" sz="quarter" idx="49"/>
          </p:nvPr>
        </p:nvSpPr>
        <p:spPr>
          <a:xfrm>
            <a:off x="3182890" y="3725103"/>
            <a:ext cx="2572262" cy="153888"/>
          </a:xfrm>
        </p:spPr>
        <p:txBody>
          <a:bodyPr/>
          <a:lstStyle/>
          <a:p>
            <a:r>
              <a:rPr lang="en-US" noProof="0"/>
              <a:t>Communicate results</a:t>
            </a:r>
          </a:p>
        </p:txBody>
      </p:sp>
      <p:sp>
        <p:nvSpPr>
          <p:cNvPr id="60" name="Text Placeholder 59">
            <a:extLst>
              <a:ext uri="{FF2B5EF4-FFF2-40B4-BE49-F238E27FC236}">
                <a16:creationId xmlns:a16="http://schemas.microsoft.com/office/drawing/2014/main" id="{A33302E2-805A-548F-ABB4-3078C5CA9FBB}"/>
              </a:ext>
            </a:extLst>
          </p:cNvPr>
          <p:cNvSpPr>
            <a:spLocks noGrp="1"/>
          </p:cNvSpPr>
          <p:nvPr>
            <p:ph type="body" sz="quarter" idx="50"/>
          </p:nvPr>
        </p:nvSpPr>
        <p:spPr>
          <a:xfrm>
            <a:off x="3182890" y="4050957"/>
            <a:ext cx="2572262" cy="626701"/>
          </a:xfrm>
        </p:spPr>
        <p:txBody>
          <a:bodyPr/>
          <a:lstStyle/>
          <a:p>
            <a:r>
              <a:rPr lang="en-US" noProof="0"/>
              <a:t>Prompt Copilot Chat to create an announcement based on the presentation that includes key links. Edit and finalize the announcement using </a:t>
            </a:r>
            <a:br>
              <a:rPr lang="en-US" noProof="0"/>
            </a:br>
            <a:r>
              <a:rPr lang="en-US" noProof="0"/>
              <a:t>Copilot Pages.</a:t>
            </a:r>
          </a:p>
          <a:p>
            <a:endParaRPr lang="en-US" noProof="0"/>
          </a:p>
        </p:txBody>
      </p:sp>
      <p:sp>
        <p:nvSpPr>
          <p:cNvPr id="61" name="Text Placeholder 60">
            <a:extLst>
              <a:ext uri="{FF2B5EF4-FFF2-40B4-BE49-F238E27FC236}">
                <a16:creationId xmlns:a16="http://schemas.microsoft.com/office/drawing/2014/main" id="{6A3B60B2-DD57-09BD-4749-DD5CEBF885F8}"/>
              </a:ext>
            </a:extLst>
          </p:cNvPr>
          <p:cNvSpPr>
            <a:spLocks noGrp="1"/>
          </p:cNvSpPr>
          <p:nvPr>
            <p:ph type="body" sz="quarter" idx="51"/>
          </p:nvPr>
        </p:nvSpPr>
        <p:spPr>
          <a:xfrm>
            <a:off x="6066682" y="3725103"/>
            <a:ext cx="2572262" cy="153888"/>
          </a:xfrm>
        </p:spPr>
        <p:txBody>
          <a:bodyPr/>
          <a:lstStyle/>
          <a:p>
            <a:r>
              <a:rPr lang="en-US" noProof="0"/>
              <a:t>Present the findings</a:t>
            </a:r>
          </a:p>
        </p:txBody>
      </p:sp>
      <p:sp>
        <p:nvSpPr>
          <p:cNvPr id="62" name="Text Placeholder 61">
            <a:extLst>
              <a:ext uri="{FF2B5EF4-FFF2-40B4-BE49-F238E27FC236}">
                <a16:creationId xmlns:a16="http://schemas.microsoft.com/office/drawing/2014/main" id="{7E2A1FC7-4A1B-1A82-34B8-816314A60DA6}"/>
              </a:ext>
            </a:extLst>
          </p:cNvPr>
          <p:cNvSpPr>
            <a:spLocks noGrp="1"/>
          </p:cNvSpPr>
          <p:nvPr>
            <p:ph type="body" sz="quarter" idx="52"/>
          </p:nvPr>
        </p:nvSpPr>
        <p:spPr>
          <a:xfrm>
            <a:off x="6066682" y="4050957"/>
            <a:ext cx="2572262" cy="626701"/>
          </a:xfrm>
        </p:spPr>
        <p:txBody>
          <a:bodyPr/>
          <a:lstStyle/>
          <a:p>
            <a:r>
              <a:rPr lang="en-US" noProof="0"/>
              <a:t>Present the findings, asking Office Agent to build a PowerPoint presentation by generating slides using a branded template.</a:t>
            </a:r>
          </a:p>
          <a:p>
            <a:endParaRPr lang="en-US" noProof="0"/>
          </a:p>
        </p:txBody>
      </p:sp>
      <p:sp>
        <p:nvSpPr>
          <p:cNvPr id="51" name="Text Placeholder 50">
            <a:extLst>
              <a:ext uri="{FF2B5EF4-FFF2-40B4-BE49-F238E27FC236}">
                <a16:creationId xmlns:a16="http://schemas.microsoft.com/office/drawing/2014/main" id="{117992DE-0B48-8108-ABDF-1CC4A901C770}"/>
              </a:ext>
            </a:extLst>
          </p:cNvPr>
          <p:cNvSpPr>
            <a:spLocks noGrp="1"/>
          </p:cNvSpPr>
          <p:nvPr>
            <p:ph type="body" sz="quarter" idx="66"/>
          </p:nvPr>
        </p:nvSpPr>
        <p:spPr>
          <a:xfrm>
            <a:off x="8950475" y="5334522"/>
            <a:ext cx="2572262" cy="712876"/>
          </a:xfrm>
        </p:spPr>
        <p:txBody>
          <a:bodyPr/>
          <a:lstStyle/>
          <a:p>
            <a:r>
              <a:rPr lang="en-US" noProof="0"/>
              <a:t>Benefit: </a:t>
            </a:r>
            <a:r>
              <a:rPr lang="en-US" noProof="0">
                <a:latin typeface="+mj-lt"/>
              </a:rPr>
              <a:t>Don’t start with a blank page again. </a:t>
            </a:r>
            <a:br>
              <a:rPr lang="en-US" noProof="0"/>
            </a:br>
            <a:r>
              <a:rPr lang="en-US" noProof="0"/>
              <a:t>Draft with Office Agent and get to a finished </a:t>
            </a:r>
            <a:br>
              <a:rPr lang="en-US" noProof="0"/>
            </a:br>
            <a:r>
              <a:rPr lang="en-US" noProof="0"/>
              <a:t>document in a fraction of the time.</a:t>
            </a:r>
          </a:p>
          <a:p>
            <a:r>
              <a:rPr lang="en-US">
                <a:solidFill>
                  <a:srgbClr val="1A1A1A"/>
                </a:solidFill>
                <a:hlinkClick r:id="rId6"/>
              </a:rPr>
              <a:t>Try in Prompt Gallery: Write a go-to-market strategy</a:t>
            </a:r>
            <a:endParaRPr lang="en-US">
              <a:solidFill>
                <a:srgbClr val="1A1A1A"/>
              </a:solidFill>
            </a:endParaRPr>
          </a:p>
          <a:p>
            <a:r>
              <a:rPr lang="en-US" u="sng">
                <a:hlinkClick r:id="rId7"/>
              </a:rPr>
              <a:t>Get started with Office Agent</a:t>
            </a:r>
            <a:endParaRPr lang="en-US">
              <a:solidFill>
                <a:srgbClr val="1A1A1A"/>
              </a:solidFill>
            </a:endParaRPr>
          </a:p>
          <a:p>
            <a:endParaRPr lang="en-US" noProof="0"/>
          </a:p>
        </p:txBody>
      </p:sp>
      <p:sp>
        <p:nvSpPr>
          <p:cNvPr id="128" name="Text Placeholder 127">
            <a:extLst>
              <a:ext uri="{FF2B5EF4-FFF2-40B4-BE49-F238E27FC236}">
                <a16:creationId xmlns:a16="http://schemas.microsoft.com/office/drawing/2014/main" id="{C06018C7-67A9-3898-4B54-31C9D401BA77}"/>
              </a:ext>
            </a:extLst>
          </p:cNvPr>
          <p:cNvSpPr>
            <a:spLocks noGrp="1"/>
          </p:cNvSpPr>
          <p:nvPr>
            <p:ph type="body" sz="quarter" idx="54"/>
          </p:nvPr>
        </p:nvSpPr>
        <p:spPr>
          <a:xfrm>
            <a:off x="8950475" y="3725103"/>
            <a:ext cx="2572262" cy="153888"/>
          </a:xfrm>
        </p:spPr>
        <p:txBody>
          <a:bodyPr/>
          <a:lstStyle/>
          <a:p>
            <a:r>
              <a:rPr lang="en-US" noProof="0"/>
              <a:t>Strategy formulation</a:t>
            </a:r>
          </a:p>
        </p:txBody>
      </p:sp>
      <p:sp>
        <p:nvSpPr>
          <p:cNvPr id="129" name="Text Placeholder 128">
            <a:extLst>
              <a:ext uri="{FF2B5EF4-FFF2-40B4-BE49-F238E27FC236}">
                <a16:creationId xmlns:a16="http://schemas.microsoft.com/office/drawing/2014/main" id="{1821C956-EBD6-9FEB-8DB7-7782A05AFB6C}"/>
              </a:ext>
            </a:extLst>
          </p:cNvPr>
          <p:cNvSpPr>
            <a:spLocks noGrp="1"/>
          </p:cNvSpPr>
          <p:nvPr>
            <p:ph type="body" sz="quarter" idx="55"/>
          </p:nvPr>
        </p:nvSpPr>
        <p:spPr>
          <a:xfrm>
            <a:off x="8950475" y="4050957"/>
            <a:ext cx="2572262" cy="626701"/>
          </a:xfrm>
          <a:noFill/>
        </p:spPr>
        <p:txBody>
          <a:bodyPr/>
          <a:lstStyle/>
          <a:p>
            <a:r>
              <a:rPr lang="en-US" noProof="0"/>
              <a:t>Prompt Office Agent to draft an internal snapshot of the findings in Word, citing the results. </a:t>
            </a:r>
          </a:p>
        </p:txBody>
      </p:sp>
      <p:sp>
        <p:nvSpPr>
          <p:cNvPr id="54" name="Text Placeholder 53">
            <a:extLst>
              <a:ext uri="{FF2B5EF4-FFF2-40B4-BE49-F238E27FC236}">
                <a16:creationId xmlns:a16="http://schemas.microsoft.com/office/drawing/2014/main" id="{5276B01E-9B4F-4FC8-F8E7-5608B4919B0A}"/>
              </a:ext>
            </a:extLst>
          </p:cNvPr>
          <p:cNvSpPr>
            <a:spLocks noGrp="1"/>
          </p:cNvSpPr>
          <p:nvPr>
            <p:ph type="body" sz="quarter" idx="67"/>
          </p:nvPr>
        </p:nvSpPr>
        <p:spPr>
          <a:xfrm>
            <a:off x="6066682" y="5334522"/>
            <a:ext cx="2572262" cy="712876"/>
          </a:xfrm>
        </p:spPr>
        <p:txBody>
          <a:bodyPr/>
          <a:lstStyle/>
          <a:p>
            <a:r>
              <a:rPr lang="en-US" noProof="0"/>
              <a:t>Benefit: Let </a:t>
            </a:r>
            <a:r>
              <a:rPr lang="en-US"/>
              <a:t>Office Agent</a:t>
            </a:r>
            <a:r>
              <a:rPr lang="en-US" noProof="0"/>
              <a:t> help you build a presentation by </a:t>
            </a:r>
            <a:r>
              <a:rPr lang="en-US" noProof="0">
                <a:latin typeface="+mj-lt"/>
              </a:rPr>
              <a:t>generating slides </a:t>
            </a:r>
            <a:r>
              <a:rPr lang="en-US" noProof="0"/>
              <a:t>or images with your organization's branding.</a:t>
            </a:r>
          </a:p>
          <a:p>
            <a:r>
              <a:rPr lang="en-US">
                <a:solidFill>
                  <a:srgbClr val="000000"/>
                </a:solidFill>
                <a:hlinkClick r:id="rId8"/>
              </a:rPr>
              <a:t>Try in Prompt Gallery: Create presentations</a:t>
            </a:r>
            <a:endParaRPr lang="en-US">
              <a:solidFill>
                <a:srgbClr val="000000"/>
              </a:solidFill>
            </a:endParaRPr>
          </a:p>
          <a:p>
            <a:r>
              <a:rPr lang="en-US" u="sng">
                <a:hlinkClick r:id="rId7"/>
              </a:rPr>
              <a:t>Get started with Office Agent</a:t>
            </a:r>
            <a:endParaRPr lang="en-US">
              <a:solidFill>
                <a:srgbClr val="000000"/>
              </a:solidFill>
            </a:endParaRPr>
          </a:p>
          <a:p>
            <a:endParaRPr lang="en-US" noProof="0"/>
          </a:p>
        </p:txBody>
      </p:sp>
      <p:sp>
        <p:nvSpPr>
          <p:cNvPr id="131" name="Text Placeholder 130">
            <a:extLst>
              <a:ext uri="{FF2B5EF4-FFF2-40B4-BE49-F238E27FC236}">
                <a16:creationId xmlns:a16="http://schemas.microsoft.com/office/drawing/2014/main" id="{EB74FD75-6630-7B94-FF5D-BF8094A375FB}"/>
              </a:ext>
            </a:extLst>
          </p:cNvPr>
          <p:cNvSpPr>
            <a:spLocks noGrp="1"/>
          </p:cNvSpPr>
          <p:nvPr>
            <p:ph type="body" sz="quarter" idx="64"/>
          </p:nvPr>
        </p:nvSpPr>
        <p:spPr>
          <a:xfrm>
            <a:off x="320721" y="4709762"/>
            <a:ext cx="1131651" cy="219456"/>
          </a:xfrm>
        </p:spPr>
        <p:txBody>
          <a:bodyPr/>
          <a:lstStyle/>
          <a:p>
            <a:pPr lvl="0"/>
            <a:r>
              <a:rPr lang="en-US" noProof="0"/>
              <a:t>Value benefit</a:t>
            </a:r>
          </a:p>
        </p:txBody>
      </p:sp>
      <p:sp>
        <p:nvSpPr>
          <p:cNvPr id="132" name="Text Placeholder 131">
            <a:extLst>
              <a:ext uri="{FF2B5EF4-FFF2-40B4-BE49-F238E27FC236}">
                <a16:creationId xmlns:a16="http://schemas.microsoft.com/office/drawing/2014/main" id="{E6D898E4-A47F-8C38-F7D6-576E57B625C2}"/>
              </a:ext>
            </a:extLst>
          </p:cNvPr>
          <p:cNvSpPr>
            <a:spLocks noGrp="1"/>
          </p:cNvSpPr>
          <p:nvPr>
            <p:ph type="body" sz="quarter" idx="65"/>
          </p:nvPr>
        </p:nvSpPr>
        <p:spPr>
          <a:xfrm>
            <a:off x="320721" y="3467940"/>
            <a:ext cx="1131650" cy="219456"/>
          </a:xfrm>
        </p:spPr>
        <p:txBody>
          <a:bodyPr/>
          <a:lstStyle/>
          <a:p>
            <a:pPr lvl="0"/>
            <a:r>
              <a:rPr lang="en-US" noProof="0"/>
              <a:t>KPIs impacted</a:t>
            </a:r>
          </a:p>
        </p:txBody>
      </p:sp>
      <p:sp>
        <p:nvSpPr>
          <p:cNvPr id="158" name="Graphic 2">
            <a:hlinkClick r:id="rId9"/>
            <a:extLst>
              <a:ext uri="{FF2B5EF4-FFF2-40B4-BE49-F238E27FC236}">
                <a16:creationId xmlns:a16="http://schemas.microsoft.com/office/drawing/2014/main" id="{3EF68452-5B30-768A-8E0F-9F3C795E1BAB}"/>
              </a:ext>
            </a:extLst>
          </p:cNvPr>
          <p:cNvSpPr>
            <a:spLocks/>
          </p:cNvSpPr>
          <p:nvPr/>
        </p:nvSpPr>
        <p:spPr>
          <a:xfrm>
            <a:off x="6304100" y="424834"/>
            <a:ext cx="321844" cy="286083"/>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0" name="TextBox 159">
            <a:extLst>
              <a:ext uri="{FF2B5EF4-FFF2-40B4-BE49-F238E27FC236}">
                <a16:creationId xmlns:a16="http://schemas.microsoft.com/office/drawing/2014/main" id="{43F41295-3169-E60D-8714-1549357674E6}"/>
              </a:ext>
              <a:ext uri="{C183D7F6-B498-43B3-948B-1728B52AA6E4}">
                <adec:decorative xmlns:adec="http://schemas.microsoft.com/office/drawing/2017/decorative" val="0"/>
              </a:ext>
            </a:extLst>
          </p:cNvPr>
          <p:cNvSpPr txBox="1">
            <a:spLocks/>
          </p:cNvSpPr>
          <p:nvPr/>
        </p:nvSpPr>
        <p:spPr>
          <a:xfrm>
            <a:off x="9329859" y="2286932"/>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p>
        </p:txBody>
      </p:sp>
      <p:sp>
        <p:nvSpPr>
          <p:cNvPr id="166" name="TextBox 165">
            <a:extLst>
              <a:ext uri="{FF2B5EF4-FFF2-40B4-BE49-F238E27FC236}">
                <a16:creationId xmlns:a16="http://schemas.microsoft.com/office/drawing/2014/main" id="{B8D8C748-1254-5472-DC65-1D982757A0F3}"/>
              </a:ext>
              <a:ext uri="{C183D7F6-B498-43B3-948B-1728B52AA6E4}">
                <adec:decorative xmlns:adec="http://schemas.microsoft.com/office/drawing/2017/decorative" val="0"/>
              </a:ext>
            </a:extLst>
          </p:cNvPr>
          <p:cNvSpPr txBox="1">
            <a:spLocks/>
          </p:cNvSpPr>
          <p:nvPr/>
        </p:nvSpPr>
        <p:spPr>
          <a:xfrm>
            <a:off x="3562472" y="4842528"/>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pic>
        <p:nvPicPr>
          <p:cNvPr id="167" name="Picture 50">
            <a:hlinkClick r:id="rId10"/>
            <a:extLst>
              <a:ext uri="{FF2B5EF4-FFF2-40B4-BE49-F238E27FC236}">
                <a16:creationId xmlns:a16="http://schemas.microsoft.com/office/drawing/2014/main" id="{4CEA4110-E8FC-460C-BCE3-30290D2131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2938" y="4798285"/>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0A5A9044-4678-9DCC-21BE-0A085E9A44FF}"/>
              </a:ext>
              <a:ext uri="{C183D7F6-B498-43B3-948B-1728B52AA6E4}">
                <adec:decorative xmlns:adec="http://schemas.microsoft.com/office/drawing/2017/decorative" val="0"/>
              </a:ext>
            </a:extLst>
          </p:cNvPr>
          <p:cNvSpPr txBox="1">
            <a:spLocks/>
          </p:cNvSpPr>
          <p:nvPr/>
        </p:nvSpPr>
        <p:spPr>
          <a:xfrm>
            <a:off x="9329859" y="4842528"/>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Word</a:t>
            </a:r>
          </a:p>
        </p:txBody>
      </p:sp>
      <p:sp>
        <p:nvSpPr>
          <p:cNvPr id="188" name="TextBox 187">
            <a:extLst>
              <a:ext uri="{FF2B5EF4-FFF2-40B4-BE49-F238E27FC236}">
                <a16:creationId xmlns:a16="http://schemas.microsoft.com/office/drawing/2014/main" id="{52425BFC-ECF7-93EB-672B-7F7FBAFA2177}"/>
              </a:ext>
              <a:ext uri="{C183D7F6-B498-43B3-948B-1728B52AA6E4}">
                <adec:decorative xmlns:adec="http://schemas.microsoft.com/office/drawing/2017/decorative" val="0"/>
              </a:ext>
            </a:extLst>
          </p:cNvPr>
          <p:cNvSpPr txBox="1">
            <a:spLocks/>
          </p:cNvSpPr>
          <p:nvPr/>
        </p:nvSpPr>
        <p:spPr>
          <a:xfrm>
            <a:off x="6446959" y="4842528"/>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PowerPoint</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191" name="TextBox 190">
            <a:extLst>
              <a:ext uri="{FF2B5EF4-FFF2-40B4-BE49-F238E27FC236}">
                <a16:creationId xmlns:a16="http://schemas.microsoft.com/office/drawing/2014/main" id="{2863B0FB-EF70-6C59-F404-4C6A30E53B6A}"/>
              </a:ext>
              <a:ext uri="{C183D7F6-B498-43B3-948B-1728B52AA6E4}">
                <adec:decorative xmlns:adec="http://schemas.microsoft.com/office/drawing/2017/decorative" val="0"/>
              </a:ext>
            </a:extLst>
          </p:cNvPr>
          <p:cNvSpPr txBox="1">
            <a:spLocks/>
          </p:cNvSpPr>
          <p:nvPr/>
        </p:nvSpPr>
        <p:spPr>
          <a:xfrm>
            <a:off x="6446959" y="2286932"/>
            <a:ext cx="149079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grpSp>
        <p:nvGrpSpPr>
          <p:cNvPr id="193" name="Group 192">
            <a:extLst>
              <a:ext uri="{FF2B5EF4-FFF2-40B4-BE49-F238E27FC236}">
                <a16:creationId xmlns:a16="http://schemas.microsoft.com/office/drawing/2014/main" id="{0A450FAB-9EF9-D062-C8CA-0E3ACE2998C5}"/>
              </a:ext>
            </a:extLst>
          </p:cNvPr>
          <p:cNvGrpSpPr/>
          <p:nvPr/>
        </p:nvGrpSpPr>
        <p:grpSpPr>
          <a:xfrm>
            <a:off x="320719" y="5020658"/>
            <a:ext cx="1771605" cy="216000"/>
            <a:chOff x="320719" y="4224856"/>
            <a:chExt cx="1771605" cy="219456"/>
          </a:xfrm>
        </p:grpSpPr>
        <p:sp>
          <p:nvSpPr>
            <p:cNvPr id="194" name="Rectangle: Rounded Corners 6">
              <a:extLst>
                <a:ext uri="{FF2B5EF4-FFF2-40B4-BE49-F238E27FC236}">
                  <a16:creationId xmlns:a16="http://schemas.microsoft.com/office/drawing/2014/main" id="{FAC9DF74-6AEC-F848-DCB1-FDAE41B6B22B}"/>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Revenue growth</a:t>
              </a:r>
            </a:p>
          </p:txBody>
        </p:sp>
        <p:pic>
          <p:nvPicPr>
            <p:cNvPr id="195" name="Graphic 194">
              <a:extLst>
                <a:ext uri="{FF2B5EF4-FFF2-40B4-BE49-F238E27FC236}">
                  <a16:creationId xmlns:a16="http://schemas.microsoft.com/office/drawing/2014/main" id="{63633291-C490-E4A7-A095-D06D41717ED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7506" y="4260849"/>
              <a:ext cx="144000" cy="144000"/>
            </a:xfrm>
            <a:prstGeom prst="rect">
              <a:avLst/>
            </a:prstGeom>
          </p:spPr>
        </p:pic>
      </p:grpSp>
      <p:grpSp>
        <p:nvGrpSpPr>
          <p:cNvPr id="196" name="Group 195">
            <a:extLst>
              <a:ext uri="{FF2B5EF4-FFF2-40B4-BE49-F238E27FC236}">
                <a16:creationId xmlns:a16="http://schemas.microsoft.com/office/drawing/2014/main" id="{80F1AFD2-1D62-F08A-4D40-DEF07BC6E753}"/>
              </a:ext>
            </a:extLst>
          </p:cNvPr>
          <p:cNvGrpSpPr/>
          <p:nvPr/>
        </p:nvGrpSpPr>
        <p:grpSpPr>
          <a:xfrm>
            <a:off x="320721" y="5309272"/>
            <a:ext cx="1771605" cy="216000"/>
            <a:chOff x="320721" y="4517211"/>
            <a:chExt cx="1771605" cy="216000"/>
          </a:xfrm>
        </p:grpSpPr>
        <p:sp>
          <p:nvSpPr>
            <p:cNvPr id="197" name="Rectangle: Rounded Corners 6">
              <a:extLst>
                <a:ext uri="{FF2B5EF4-FFF2-40B4-BE49-F238E27FC236}">
                  <a16:creationId xmlns:a16="http://schemas.microsoft.com/office/drawing/2014/main" id="{4B2780E4-E9BA-C66E-8789-9A1DF561C7BA}"/>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198" name="Graphic 197">
              <a:extLst>
                <a:ext uri="{FF2B5EF4-FFF2-40B4-BE49-F238E27FC236}">
                  <a16:creationId xmlns:a16="http://schemas.microsoft.com/office/drawing/2014/main" id="{A07F94E3-33D7-5EDB-C608-F96AB0C915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7507" y="4552645"/>
              <a:ext cx="144000" cy="141732"/>
            </a:xfrm>
            <a:prstGeom prst="rect">
              <a:avLst/>
            </a:prstGeom>
          </p:spPr>
        </p:pic>
      </p:grpSp>
      <p:grpSp>
        <p:nvGrpSpPr>
          <p:cNvPr id="200" name="Group 199">
            <a:extLst>
              <a:ext uri="{FF2B5EF4-FFF2-40B4-BE49-F238E27FC236}">
                <a16:creationId xmlns:a16="http://schemas.microsoft.com/office/drawing/2014/main" id="{89A9ACD8-3483-7B03-8CC1-3C15E23476AB}"/>
              </a:ext>
            </a:extLst>
          </p:cNvPr>
          <p:cNvGrpSpPr/>
          <p:nvPr/>
        </p:nvGrpSpPr>
        <p:grpSpPr>
          <a:xfrm>
            <a:off x="320719" y="3778836"/>
            <a:ext cx="1771605" cy="216000"/>
            <a:chOff x="320719" y="4224856"/>
            <a:chExt cx="1771605" cy="219456"/>
          </a:xfrm>
        </p:grpSpPr>
        <p:sp>
          <p:nvSpPr>
            <p:cNvPr id="201" name="Rectangle: Rounded Corners 6">
              <a:extLst>
                <a:ext uri="{FF2B5EF4-FFF2-40B4-BE49-F238E27FC236}">
                  <a16:creationId xmlns:a16="http://schemas.microsoft.com/office/drawing/2014/main" id="{88637632-3A0F-4B5C-8A6F-082CFD22B481}"/>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Leads created</a:t>
              </a:r>
            </a:p>
          </p:txBody>
        </p:sp>
        <p:pic>
          <p:nvPicPr>
            <p:cNvPr id="202" name="Graphic 201">
              <a:extLst>
                <a:ext uri="{FF2B5EF4-FFF2-40B4-BE49-F238E27FC236}">
                  <a16:creationId xmlns:a16="http://schemas.microsoft.com/office/drawing/2014/main" id="{C2B5F593-EF73-A41E-3D79-F3A0570B33E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7506" y="4260849"/>
              <a:ext cx="144000" cy="144000"/>
            </a:xfrm>
            <a:prstGeom prst="rect">
              <a:avLst/>
            </a:prstGeom>
          </p:spPr>
        </p:pic>
      </p:grpSp>
      <p:sp>
        <p:nvSpPr>
          <p:cNvPr id="6" name="Title 5">
            <a:extLst>
              <a:ext uri="{FF2B5EF4-FFF2-40B4-BE49-F238E27FC236}">
                <a16:creationId xmlns:a16="http://schemas.microsoft.com/office/drawing/2014/main" id="{E7426898-0B12-3E14-E6F7-D0519DE0AA81}"/>
              </a:ext>
            </a:extLst>
          </p:cNvPr>
          <p:cNvSpPr>
            <a:spLocks noGrp="1"/>
          </p:cNvSpPr>
          <p:nvPr>
            <p:ph type="title"/>
          </p:nvPr>
        </p:nvSpPr>
        <p:spPr>
          <a:xfrm>
            <a:off x="2492557" y="429376"/>
            <a:ext cx="3603444" cy="276999"/>
          </a:xfrm>
        </p:spPr>
        <p:txBody>
          <a:bodyPr/>
          <a:lstStyle/>
          <a:p>
            <a:r>
              <a:rPr lang="en-US"/>
              <a:t>Streamline market research and strategy</a:t>
            </a:r>
          </a:p>
        </p:txBody>
      </p:sp>
      <p:sp>
        <p:nvSpPr>
          <p:cNvPr id="8" name="Text Placeholder 7">
            <a:extLst>
              <a:ext uri="{FF2B5EF4-FFF2-40B4-BE49-F238E27FC236}">
                <a16:creationId xmlns:a16="http://schemas.microsoft.com/office/drawing/2014/main" id="{EC1F120D-354C-0FB4-9931-768525942D4C}"/>
              </a:ext>
            </a:extLst>
          </p:cNvPr>
          <p:cNvSpPr>
            <a:spLocks noGrp="1"/>
          </p:cNvSpPr>
          <p:nvPr>
            <p:ph type="body" sz="quarter" idx="33"/>
          </p:nvPr>
        </p:nvSpPr>
        <p:spPr>
          <a:xfrm>
            <a:off x="304796" y="413987"/>
            <a:ext cx="2057403" cy="307777"/>
          </a:xfrm>
        </p:spPr>
        <p:txBody>
          <a:bodyPr/>
          <a:lstStyle/>
          <a:p>
            <a:r>
              <a:rPr lang="en-US"/>
              <a:t>Marketing</a:t>
            </a:r>
          </a:p>
        </p:txBody>
      </p:sp>
      <p:sp>
        <p:nvSpPr>
          <p:cNvPr id="3" name="TextBox 2">
            <a:extLst>
              <a:ext uri="{FF2B5EF4-FFF2-40B4-BE49-F238E27FC236}">
                <a16:creationId xmlns:a16="http://schemas.microsoft.com/office/drawing/2014/main" id="{8E2E6877-46EE-D109-980B-617A541AC699}"/>
              </a:ext>
              <a:ext uri="{C183D7F6-B498-43B3-948B-1728B52AA6E4}">
                <adec:decorative xmlns:adec="http://schemas.microsoft.com/office/drawing/2017/decorative" val="0"/>
              </a:ext>
            </a:extLst>
          </p:cNvPr>
          <p:cNvSpPr txBox="1"/>
          <p:nvPr/>
        </p:nvSpPr>
        <p:spPr>
          <a:xfrm>
            <a:off x="3493661" y="2287625"/>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4" name="Picture 3">
            <a:extLst>
              <a:ext uri="{FF2B5EF4-FFF2-40B4-BE49-F238E27FC236}">
                <a16:creationId xmlns:a16="http://schemas.microsoft.com/office/drawing/2014/main" id="{B633070B-2FAC-1A2E-59FF-70C958BE2FB6}"/>
              </a:ext>
            </a:extLst>
          </p:cNvPr>
          <p:cNvPicPr>
            <a:picLocks noChangeAspect="1"/>
          </p:cNvPicPr>
          <p:nvPr/>
        </p:nvPicPr>
        <p:blipFill>
          <a:blip r:embed="rId16"/>
          <a:stretch>
            <a:fillRect/>
          </a:stretch>
        </p:blipFill>
        <p:spPr>
          <a:xfrm>
            <a:off x="3115059" y="2223230"/>
            <a:ext cx="319806" cy="260181"/>
          </a:xfrm>
          <a:prstGeom prst="rect">
            <a:avLst/>
          </a:prstGeom>
        </p:spPr>
      </p:pic>
      <p:pic>
        <p:nvPicPr>
          <p:cNvPr id="5" name="Picture 4">
            <a:extLst>
              <a:ext uri="{FF2B5EF4-FFF2-40B4-BE49-F238E27FC236}">
                <a16:creationId xmlns:a16="http://schemas.microsoft.com/office/drawing/2014/main" id="{59773DCA-E270-32C1-62D0-4875FEA5978E}"/>
              </a:ext>
            </a:extLst>
          </p:cNvPr>
          <p:cNvPicPr>
            <a:picLocks noChangeAspect="1"/>
          </p:cNvPicPr>
          <p:nvPr/>
        </p:nvPicPr>
        <p:blipFill>
          <a:blip r:embed="rId17"/>
          <a:stretch>
            <a:fillRect/>
          </a:stretch>
        </p:blipFill>
        <p:spPr>
          <a:xfrm>
            <a:off x="8956600" y="2205300"/>
            <a:ext cx="346240" cy="270236"/>
          </a:xfrm>
          <a:prstGeom prst="rect">
            <a:avLst/>
          </a:prstGeom>
        </p:spPr>
      </p:pic>
      <p:pic>
        <p:nvPicPr>
          <p:cNvPr id="7" name="Picture 6" descr="Word logo">
            <a:extLst>
              <a:ext uri="{FF2B5EF4-FFF2-40B4-BE49-F238E27FC236}">
                <a16:creationId xmlns:a16="http://schemas.microsoft.com/office/drawing/2014/main" id="{ADA3E73D-1BEC-B01A-8957-E8B468D355D2}"/>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006432" y="4769615"/>
            <a:ext cx="246576" cy="246576"/>
          </a:xfrm>
          <a:prstGeom prst="ellipse">
            <a:avLst/>
          </a:prstGeom>
          <a:solidFill>
            <a:srgbClr val="FFFFFF"/>
          </a:solidFill>
        </p:spPr>
      </p:pic>
      <p:pic>
        <p:nvPicPr>
          <p:cNvPr id="9" name="Picture 8" descr="PowerPoint logo">
            <a:extLst>
              <a:ext uri="{FF2B5EF4-FFF2-40B4-BE49-F238E27FC236}">
                <a16:creationId xmlns:a16="http://schemas.microsoft.com/office/drawing/2014/main" id="{822FD17F-361D-FDF2-580A-34CFFE9E3F57}"/>
              </a:ext>
            </a:extLst>
          </p:cNvPr>
          <p:cNvPicPr>
            <a:picLocks noChangeAspect="1"/>
          </p:cNvPicPr>
          <p:nvPr/>
        </p:nvPicPr>
        <p:blipFill>
          <a:blip r:embed="rId19"/>
          <a:stretch>
            <a:fillRect/>
          </a:stretch>
        </p:blipFill>
        <p:spPr>
          <a:xfrm>
            <a:off x="6057643" y="4775483"/>
            <a:ext cx="265176" cy="265176"/>
          </a:xfrm>
          <a:prstGeom prst="rect">
            <a:avLst/>
          </a:prstGeom>
        </p:spPr>
      </p:pic>
      <p:pic>
        <p:nvPicPr>
          <p:cNvPr id="10" name="Picture 9" descr="Teams logo">
            <a:extLst>
              <a:ext uri="{FF2B5EF4-FFF2-40B4-BE49-F238E27FC236}">
                <a16:creationId xmlns:a16="http://schemas.microsoft.com/office/drawing/2014/main" id="{ECD3160E-851E-A2EC-A3C8-20230114089A}"/>
              </a:ext>
            </a:extLst>
          </p:cNvPr>
          <p:cNvPicPr>
            <a:picLocks noChangeAspect="1"/>
          </p:cNvPicPr>
          <p:nvPr/>
        </p:nvPicPr>
        <p:blipFill>
          <a:blip r:embed="rId20"/>
          <a:stretch>
            <a:fillRect/>
          </a:stretch>
        </p:blipFill>
        <p:spPr>
          <a:xfrm>
            <a:off x="6066682" y="2223230"/>
            <a:ext cx="265176" cy="265176"/>
          </a:xfrm>
          <a:prstGeom prst="rect">
            <a:avLst/>
          </a:prstGeom>
        </p:spPr>
      </p:pic>
    </p:spTree>
    <p:extLst>
      <p:ext uri="{BB962C8B-B14F-4D97-AF65-F5344CB8AC3E}">
        <p14:creationId xmlns:p14="http://schemas.microsoft.com/office/powerpoint/2010/main" val="256854630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5FDDA-D777-F530-C10B-4A9885BDE545}"/>
            </a:ext>
          </a:extLst>
        </p:cNvPr>
        <p:cNvGrpSpPr/>
        <p:nvPr/>
      </p:nvGrpSpPr>
      <p:grpSpPr>
        <a:xfrm>
          <a:off x="0" y="0"/>
          <a:ext cx="0" cy="0"/>
          <a:chOff x="0" y="0"/>
          <a:chExt cx="0" cy="0"/>
        </a:xfrm>
      </p:grpSpPr>
      <p:sp>
        <p:nvSpPr>
          <p:cNvPr id="368" name="Text Placeholder 367">
            <a:extLst>
              <a:ext uri="{FF2B5EF4-FFF2-40B4-BE49-F238E27FC236}">
                <a16:creationId xmlns:a16="http://schemas.microsoft.com/office/drawing/2014/main" id="{4A3AF4F1-1715-7F54-75EF-C2280B5A6851}"/>
              </a:ext>
            </a:extLst>
          </p:cNvPr>
          <p:cNvSpPr>
            <a:spLocks noGrp="1"/>
          </p:cNvSpPr>
          <p:nvPr>
            <p:ph type="body" sz="quarter" idx="32"/>
          </p:nvPr>
        </p:nvSpPr>
        <p:spPr>
          <a:xfrm>
            <a:off x="311388" y="1026303"/>
            <a:ext cx="2431246" cy="1131079"/>
          </a:xfrm>
        </p:spPr>
        <p:txBody>
          <a:bodyPr/>
          <a:lstStyle/>
          <a:p>
            <a:r>
              <a:rPr lang="en-US" noProof="0"/>
              <a:t>Copilot for Finance can help financial analysts with variance analysis to help improve decision making and keep the business on track to meet performance goals.</a:t>
            </a:r>
          </a:p>
        </p:txBody>
      </p:sp>
      <p:sp>
        <p:nvSpPr>
          <p:cNvPr id="202" name="Text Placeholder 201">
            <a:extLst>
              <a:ext uri="{FF2B5EF4-FFF2-40B4-BE49-F238E27FC236}">
                <a16:creationId xmlns:a16="http://schemas.microsoft.com/office/drawing/2014/main" id="{0E410839-E8BB-608D-C9E1-11ED253D028C}"/>
              </a:ext>
            </a:extLst>
          </p:cNvPr>
          <p:cNvSpPr>
            <a:spLocks noGrp="1"/>
          </p:cNvSpPr>
          <p:nvPr>
            <p:ph type="body" sz="quarter" idx="33"/>
          </p:nvPr>
        </p:nvSpPr>
        <p:spPr>
          <a:xfrm>
            <a:off x="304796" y="413987"/>
            <a:ext cx="2057403" cy="307777"/>
          </a:xfrm>
        </p:spPr>
        <p:txBody>
          <a:bodyPr/>
          <a:lstStyle/>
          <a:p>
            <a:r>
              <a:rPr lang="en-US" noProof="0"/>
              <a:t>Finance</a:t>
            </a:r>
          </a:p>
        </p:txBody>
      </p:sp>
      <p:sp>
        <p:nvSpPr>
          <p:cNvPr id="200" name="Text Placeholder 199">
            <a:extLst>
              <a:ext uri="{FF2B5EF4-FFF2-40B4-BE49-F238E27FC236}">
                <a16:creationId xmlns:a16="http://schemas.microsoft.com/office/drawing/2014/main" id="{9BF2B98D-142C-6CD9-57F3-3C6B6420796F}"/>
              </a:ext>
            </a:extLst>
          </p:cNvPr>
          <p:cNvSpPr>
            <a:spLocks noGrp="1"/>
          </p:cNvSpPr>
          <p:nvPr>
            <p:ph type="body" sz="quarter" idx="30"/>
          </p:nvPr>
        </p:nvSpPr>
        <p:spPr>
          <a:xfrm>
            <a:off x="10430351" y="521099"/>
            <a:ext cx="1456966" cy="175614"/>
          </a:xfrm>
        </p:spPr>
        <p:txBody>
          <a:bodyPr/>
          <a:lstStyle/>
          <a:p>
            <a:r>
              <a:rPr lang="en-US" noProof="0" dirty="0"/>
              <a:t>Buy</a:t>
            </a:r>
          </a:p>
        </p:txBody>
      </p:sp>
      <p:sp>
        <p:nvSpPr>
          <p:cNvPr id="198" name="Text Placeholder 197">
            <a:extLst>
              <a:ext uri="{FF2B5EF4-FFF2-40B4-BE49-F238E27FC236}">
                <a16:creationId xmlns:a16="http://schemas.microsoft.com/office/drawing/2014/main" id="{112AC060-910C-63CD-ACC4-4B8DC520B90D}"/>
              </a:ext>
            </a:extLst>
          </p:cNvPr>
          <p:cNvSpPr>
            <a:spLocks noGrp="1"/>
          </p:cNvSpPr>
          <p:nvPr>
            <p:ph type="body" sz="quarter" idx="17"/>
          </p:nvPr>
        </p:nvSpPr>
        <p:spPr>
          <a:xfrm>
            <a:off x="7149557" y="521100"/>
            <a:ext cx="2969488" cy="169277"/>
          </a:xfrm>
        </p:spPr>
        <p:txBody>
          <a:bodyPr/>
          <a:lstStyle/>
          <a:p>
            <a:r>
              <a:rPr lang="en-US" noProof="0" dirty="0"/>
              <a:t>Microsoft 365 Copilot</a:t>
            </a:r>
          </a:p>
        </p:txBody>
      </p:sp>
      <p:sp>
        <p:nvSpPr>
          <p:cNvPr id="146" name="Title 145">
            <a:extLst>
              <a:ext uri="{FF2B5EF4-FFF2-40B4-BE49-F238E27FC236}">
                <a16:creationId xmlns:a16="http://schemas.microsoft.com/office/drawing/2014/main" id="{F0DCD9DB-EB8C-041D-166C-B1F56B4B3863}"/>
              </a:ext>
            </a:extLst>
          </p:cNvPr>
          <p:cNvSpPr>
            <a:spLocks noGrp="1"/>
          </p:cNvSpPr>
          <p:nvPr>
            <p:ph type="title"/>
          </p:nvPr>
        </p:nvSpPr>
        <p:spPr>
          <a:xfrm>
            <a:off x="2492556" y="429376"/>
            <a:ext cx="4144817" cy="276999"/>
          </a:xfrm>
        </p:spPr>
        <p:txBody>
          <a:bodyPr/>
          <a:lstStyle/>
          <a:p>
            <a:r>
              <a:rPr lang="en-US" noProof="0"/>
              <a:t>Analyze cashflow variances</a:t>
            </a:r>
          </a:p>
        </p:txBody>
      </p:sp>
      <p:sp>
        <p:nvSpPr>
          <p:cNvPr id="265" name="Text Placeholder 264">
            <a:extLst>
              <a:ext uri="{FF2B5EF4-FFF2-40B4-BE49-F238E27FC236}">
                <a16:creationId xmlns:a16="http://schemas.microsoft.com/office/drawing/2014/main" id="{B2C9C9F9-4EC5-42CB-ACC6-8E7DC5342AE4}"/>
              </a:ext>
            </a:extLst>
          </p:cNvPr>
          <p:cNvSpPr>
            <a:spLocks noGrp="1"/>
          </p:cNvSpPr>
          <p:nvPr>
            <p:ph type="body" sz="quarter" idx="69"/>
          </p:nvPr>
        </p:nvSpPr>
        <p:spPr>
          <a:xfrm>
            <a:off x="3182890" y="2725494"/>
            <a:ext cx="2572262" cy="712876"/>
          </a:xfrm>
        </p:spPr>
        <p:txBody>
          <a:bodyPr/>
          <a:lstStyle/>
          <a:p>
            <a:r>
              <a:rPr lang="en-US" noProof="0"/>
              <a:t>Example prompt: Suggest formulas to standardize the data formatting, including removing trailing spaces and correcting capitalization.</a:t>
            </a:r>
          </a:p>
        </p:txBody>
      </p:sp>
      <p:sp>
        <p:nvSpPr>
          <p:cNvPr id="197" name="Text Placeholder 196">
            <a:extLst>
              <a:ext uri="{FF2B5EF4-FFF2-40B4-BE49-F238E27FC236}">
                <a16:creationId xmlns:a16="http://schemas.microsoft.com/office/drawing/2014/main" id="{62217456-18F1-8921-552C-75169D359AFB}"/>
              </a:ext>
            </a:extLst>
          </p:cNvPr>
          <p:cNvSpPr>
            <a:spLocks noGrp="1"/>
          </p:cNvSpPr>
          <p:nvPr>
            <p:ph type="body" sz="quarter" idx="11"/>
          </p:nvPr>
        </p:nvSpPr>
        <p:spPr>
          <a:xfrm>
            <a:off x="3182890" y="1112478"/>
            <a:ext cx="2572262" cy="153888"/>
          </a:xfrm>
        </p:spPr>
        <p:txBody>
          <a:bodyPr/>
          <a:lstStyle/>
          <a:p>
            <a:r>
              <a:rPr lang="en-US" noProof="0"/>
              <a:t>Generate formulas to clean data</a:t>
            </a:r>
          </a:p>
        </p:txBody>
      </p:sp>
      <p:sp>
        <p:nvSpPr>
          <p:cNvPr id="199" name="Text Placeholder 198">
            <a:extLst>
              <a:ext uri="{FF2B5EF4-FFF2-40B4-BE49-F238E27FC236}">
                <a16:creationId xmlns:a16="http://schemas.microsoft.com/office/drawing/2014/main" id="{FC697022-7B61-BCAB-394E-C339BE4FFC4F}"/>
              </a:ext>
            </a:extLst>
          </p:cNvPr>
          <p:cNvSpPr>
            <a:spLocks noGrp="1"/>
          </p:cNvSpPr>
          <p:nvPr>
            <p:ph type="body" sz="quarter" idx="18"/>
          </p:nvPr>
        </p:nvSpPr>
        <p:spPr>
          <a:xfrm>
            <a:off x="3182890" y="1438715"/>
            <a:ext cx="2572262" cy="626701"/>
          </a:xfrm>
        </p:spPr>
        <p:txBody>
          <a:bodyPr/>
          <a:lstStyle/>
          <a:p>
            <a:r>
              <a:rPr lang="en-US" noProof="0"/>
              <a:t>Aggregate customer and supplier invoice and payment data into an Excel spreadsheet, then use Copilot for guidance on how to standardize the data formatting.</a:t>
            </a:r>
          </a:p>
          <a:p>
            <a:endParaRPr lang="en-US" noProof="0"/>
          </a:p>
        </p:txBody>
      </p:sp>
      <p:sp>
        <p:nvSpPr>
          <p:cNvPr id="204" name="Text Placeholder 203">
            <a:extLst>
              <a:ext uri="{FF2B5EF4-FFF2-40B4-BE49-F238E27FC236}">
                <a16:creationId xmlns:a16="http://schemas.microsoft.com/office/drawing/2014/main" id="{DD055146-F5CD-D723-D6D9-436962A55944}"/>
              </a:ext>
            </a:extLst>
          </p:cNvPr>
          <p:cNvSpPr>
            <a:spLocks noGrp="1"/>
          </p:cNvSpPr>
          <p:nvPr>
            <p:ph type="body" sz="quarter" idx="42"/>
          </p:nvPr>
        </p:nvSpPr>
        <p:spPr>
          <a:xfrm>
            <a:off x="6066682" y="1112478"/>
            <a:ext cx="2572262" cy="153888"/>
          </a:xfrm>
        </p:spPr>
        <p:txBody>
          <a:bodyPr/>
          <a:lstStyle/>
          <a:p>
            <a:r>
              <a:rPr lang="en-US" noProof="0"/>
              <a:t>Analyze cashflow patterns</a:t>
            </a:r>
          </a:p>
        </p:txBody>
      </p:sp>
      <p:sp>
        <p:nvSpPr>
          <p:cNvPr id="256" name="Text Placeholder 255">
            <a:extLst>
              <a:ext uri="{FF2B5EF4-FFF2-40B4-BE49-F238E27FC236}">
                <a16:creationId xmlns:a16="http://schemas.microsoft.com/office/drawing/2014/main" id="{B900BE96-A8CB-CDD1-736E-66223BE53F50}"/>
              </a:ext>
            </a:extLst>
          </p:cNvPr>
          <p:cNvSpPr>
            <a:spLocks noGrp="1"/>
          </p:cNvSpPr>
          <p:nvPr>
            <p:ph type="body" sz="quarter" idx="43"/>
          </p:nvPr>
        </p:nvSpPr>
        <p:spPr>
          <a:xfrm>
            <a:off x="6066682" y="1438715"/>
            <a:ext cx="2572262" cy="626701"/>
          </a:xfrm>
        </p:spPr>
        <p:txBody>
          <a:bodyPr/>
          <a:lstStyle/>
          <a:p>
            <a:r>
              <a:rPr lang="en-US" noProof="0"/>
              <a:t>Use Copilot for Finance in Excel to analyze variances across a 12-month rolling average to better understand seasonality shifts. </a:t>
            </a:r>
          </a:p>
          <a:p>
            <a:endParaRPr lang="en-US" noProof="0"/>
          </a:p>
        </p:txBody>
      </p:sp>
      <p:sp>
        <p:nvSpPr>
          <p:cNvPr id="259" name="Text Placeholder 258">
            <a:extLst>
              <a:ext uri="{FF2B5EF4-FFF2-40B4-BE49-F238E27FC236}">
                <a16:creationId xmlns:a16="http://schemas.microsoft.com/office/drawing/2014/main" id="{D850D487-9B30-5927-B72C-573B3E5FB84F}"/>
              </a:ext>
            </a:extLst>
          </p:cNvPr>
          <p:cNvSpPr>
            <a:spLocks noGrp="1"/>
          </p:cNvSpPr>
          <p:nvPr>
            <p:ph type="body" sz="quarter" idx="68"/>
          </p:nvPr>
        </p:nvSpPr>
        <p:spPr>
          <a:xfrm>
            <a:off x="8950475" y="2725494"/>
            <a:ext cx="2572262" cy="712876"/>
          </a:xfrm>
        </p:spPr>
        <p:txBody>
          <a:bodyPr/>
          <a:lstStyle/>
          <a:p>
            <a:r>
              <a:rPr lang="en-US" noProof="0"/>
              <a:t>Action: Review variances across a 12-month period, highlighting major variances to explore further.</a:t>
            </a:r>
          </a:p>
        </p:txBody>
      </p:sp>
      <p:sp>
        <p:nvSpPr>
          <p:cNvPr id="207" name="Text Placeholder 206">
            <a:extLst>
              <a:ext uri="{FF2B5EF4-FFF2-40B4-BE49-F238E27FC236}">
                <a16:creationId xmlns:a16="http://schemas.microsoft.com/office/drawing/2014/main" id="{2210B408-1306-7455-2ED4-DDB90F6F5463}"/>
              </a:ext>
            </a:extLst>
          </p:cNvPr>
          <p:cNvSpPr>
            <a:spLocks noGrp="1"/>
          </p:cNvSpPr>
          <p:nvPr>
            <p:ph type="body" sz="quarter" idx="45"/>
          </p:nvPr>
        </p:nvSpPr>
        <p:spPr>
          <a:xfrm>
            <a:off x="8950475" y="1112478"/>
            <a:ext cx="2572262" cy="153888"/>
          </a:xfrm>
        </p:spPr>
        <p:txBody>
          <a:bodyPr/>
          <a:lstStyle/>
          <a:p>
            <a:r>
              <a:rPr lang="en-US" noProof="0"/>
              <a:t>Review cashflow analysis</a:t>
            </a:r>
          </a:p>
        </p:txBody>
      </p:sp>
      <p:sp>
        <p:nvSpPr>
          <p:cNvPr id="258" name="Text Placeholder 257">
            <a:extLst>
              <a:ext uri="{FF2B5EF4-FFF2-40B4-BE49-F238E27FC236}">
                <a16:creationId xmlns:a16="http://schemas.microsoft.com/office/drawing/2014/main" id="{A653AE26-9262-40E7-5286-98C19F7FF4A2}"/>
              </a:ext>
            </a:extLst>
          </p:cNvPr>
          <p:cNvSpPr>
            <a:spLocks noGrp="1"/>
          </p:cNvSpPr>
          <p:nvPr>
            <p:ph type="body" sz="quarter" idx="46"/>
          </p:nvPr>
        </p:nvSpPr>
        <p:spPr>
          <a:xfrm>
            <a:off x="8950475" y="1438715"/>
            <a:ext cx="2572262" cy="626701"/>
          </a:xfrm>
        </p:spPr>
        <p:txBody>
          <a:bodyPr/>
          <a:lstStyle/>
          <a:p>
            <a:r>
              <a:rPr lang="en-US" noProof="0"/>
              <a:t>Review the variance analysis report for any major discrepancies.</a:t>
            </a:r>
          </a:p>
        </p:txBody>
      </p:sp>
      <p:sp>
        <p:nvSpPr>
          <p:cNvPr id="268" name="Text Placeholder 267">
            <a:extLst>
              <a:ext uri="{FF2B5EF4-FFF2-40B4-BE49-F238E27FC236}">
                <a16:creationId xmlns:a16="http://schemas.microsoft.com/office/drawing/2014/main" id="{DE6D2FCE-83DB-1DA2-6855-F0084B3F5059}"/>
              </a:ext>
            </a:extLst>
          </p:cNvPr>
          <p:cNvSpPr>
            <a:spLocks noGrp="1"/>
          </p:cNvSpPr>
          <p:nvPr>
            <p:ph type="body" sz="quarter" idx="70"/>
          </p:nvPr>
        </p:nvSpPr>
        <p:spPr>
          <a:xfrm>
            <a:off x="6066682" y="2725494"/>
            <a:ext cx="2572262" cy="712876"/>
          </a:xfrm>
        </p:spPr>
        <p:txBody>
          <a:bodyPr/>
          <a:lstStyle/>
          <a:p>
            <a:r>
              <a:rPr lang="en-US" noProof="0"/>
              <a:t>Action: Open Copilot for Finance in Excel and select Analyze variances. Define the threshold, e.g. 10%. </a:t>
            </a:r>
          </a:p>
        </p:txBody>
      </p:sp>
      <p:sp>
        <p:nvSpPr>
          <p:cNvPr id="260" name="Text Placeholder 259">
            <a:extLst>
              <a:ext uri="{FF2B5EF4-FFF2-40B4-BE49-F238E27FC236}">
                <a16:creationId xmlns:a16="http://schemas.microsoft.com/office/drawing/2014/main" id="{139495F6-AD56-AA10-F1C3-79EDC82D5559}"/>
              </a:ext>
            </a:extLst>
          </p:cNvPr>
          <p:cNvSpPr>
            <a:spLocks noGrp="1"/>
          </p:cNvSpPr>
          <p:nvPr>
            <p:ph type="body" sz="quarter" idx="48"/>
          </p:nvPr>
        </p:nvSpPr>
        <p:spPr>
          <a:xfrm>
            <a:off x="3182890" y="5334522"/>
            <a:ext cx="2572262" cy="712876"/>
          </a:xfrm>
        </p:spPr>
        <p:txBody>
          <a:bodyPr/>
          <a:lstStyle/>
          <a:p>
            <a:r>
              <a:rPr lang="en-US" noProof="0"/>
              <a:t>Example prompt: Recap the meeting and list any action items.</a:t>
            </a:r>
          </a:p>
        </p:txBody>
      </p:sp>
      <p:sp>
        <p:nvSpPr>
          <p:cNvPr id="261" name="Text Placeholder 260">
            <a:extLst>
              <a:ext uri="{FF2B5EF4-FFF2-40B4-BE49-F238E27FC236}">
                <a16:creationId xmlns:a16="http://schemas.microsoft.com/office/drawing/2014/main" id="{7C94FB6A-1D7E-6D5F-D8EA-29F0DCED19C4}"/>
              </a:ext>
            </a:extLst>
          </p:cNvPr>
          <p:cNvSpPr>
            <a:spLocks noGrp="1"/>
          </p:cNvSpPr>
          <p:nvPr>
            <p:ph type="body" sz="quarter" idx="49"/>
          </p:nvPr>
        </p:nvSpPr>
        <p:spPr>
          <a:xfrm>
            <a:off x="3182890" y="3725103"/>
            <a:ext cx="2572262" cy="153888"/>
          </a:xfrm>
        </p:spPr>
        <p:txBody>
          <a:bodyPr/>
          <a:lstStyle/>
          <a:p>
            <a:r>
              <a:rPr lang="en-US" noProof="0"/>
              <a:t>Distribute summary</a:t>
            </a:r>
          </a:p>
        </p:txBody>
      </p:sp>
      <p:sp>
        <p:nvSpPr>
          <p:cNvPr id="262" name="Text Placeholder 261">
            <a:extLst>
              <a:ext uri="{FF2B5EF4-FFF2-40B4-BE49-F238E27FC236}">
                <a16:creationId xmlns:a16="http://schemas.microsoft.com/office/drawing/2014/main" id="{95E6580A-9E70-75D2-F7A1-FAF28C45FEE3}"/>
              </a:ext>
            </a:extLst>
          </p:cNvPr>
          <p:cNvSpPr>
            <a:spLocks noGrp="1"/>
          </p:cNvSpPr>
          <p:nvPr>
            <p:ph type="body" sz="quarter" idx="50"/>
          </p:nvPr>
        </p:nvSpPr>
        <p:spPr>
          <a:xfrm>
            <a:off x="3182890" y="4050957"/>
            <a:ext cx="2572262" cy="626701"/>
          </a:xfrm>
        </p:spPr>
        <p:txBody>
          <a:bodyPr/>
          <a:lstStyle/>
          <a:p>
            <a:r>
              <a:rPr lang="en-US" noProof="0"/>
              <a:t>After your meeting, use Copilot in Teams to share a summary of your meeting and next steps.</a:t>
            </a:r>
          </a:p>
        </p:txBody>
      </p:sp>
      <p:sp>
        <p:nvSpPr>
          <p:cNvPr id="263" name="Text Placeholder 262">
            <a:extLst>
              <a:ext uri="{FF2B5EF4-FFF2-40B4-BE49-F238E27FC236}">
                <a16:creationId xmlns:a16="http://schemas.microsoft.com/office/drawing/2014/main" id="{E482DBDF-98FE-C956-E132-196E779D4941}"/>
              </a:ext>
            </a:extLst>
          </p:cNvPr>
          <p:cNvSpPr>
            <a:spLocks noGrp="1"/>
          </p:cNvSpPr>
          <p:nvPr>
            <p:ph type="body" sz="quarter" idx="51"/>
          </p:nvPr>
        </p:nvSpPr>
        <p:spPr>
          <a:xfrm>
            <a:off x="6066682" y="3725103"/>
            <a:ext cx="2572262" cy="153888"/>
          </a:xfrm>
        </p:spPr>
        <p:txBody>
          <a:bodyPr/>
          <a:lstStyle/>
          <a:p>
            <a:r>
              <a:rPr lang="en-US" noProof="0"/>
              <a:t>Generate premeeting report</a:t>
            </a:r>
          </a:p>
        </p:txBody>
      </p:sp>
      <p:sp>
        <p:nvSpPr>
          <p:cNvPr id="264" name="Text Placeholder 263">
            <a:extLst>
              <a:ext uri="{FF2B5EF4-FFF2-40B4-BE49-F238E27FC236}">
                <a16:creationId xmlns:a16="http://schemas.microsoft.com/office/drawing/2014/main" id="{65CE1B14-5A79-3E1A-96AA-D4C1747B131A}"/>
              </a:ext>
            </a:extLst>
          </p:cNvPr>
          <p:cNvSpPr>
            <a:spLocks noGrp="1"/>
          </p:cNvSpPr>
          <p:nvPr>
            <p:ph type="body" sz="quarter" idx="52"/>
          </p:nvPr>
        </p:nvSpPr>
        <p:spPr>
          <a:xfrm>
            <a:off x="6066682" y="4050957"/>
            <a:ext cx="2572262" cy="626701"/>
          </a:xfrm>
        </p:spPr>
        <p:txBody>
          <a:bodyPr/>
          <a:lstStyle/>
          <a:p>
            <a:r>
              <a:rPr lang="en-US" noProof="0" dirty="0"/>
              <a:t>Use Researcher to draft a premeeting report in Word.</a:t>
            </a:r>
          </a:p>
          <a:p>
            <a:endParaRPr lang="en-US" noProof="0" dirty="0"/>
          </a:p>
        </p:txBody>
      </p:sp>
      <p:sp>
        <p:nvSpPr>
          <p:cNvPr id="255" name="Text Placeholder 254">
            <a:extLst>
              <a:ext uri="{FF2B5EF4-FFF2-40B4-BE49-F238E27FC236}">
                <a16:creationId xmlns:a16="http://schemas.microsoft.com/office/drawing/2014/main" id="{1BD4CA9D-6A27-3AE0-87B2-BBA3D414E9D9}"/>
              </a:ext>
            </a:extLst>
          </p:cNvPr>
          <p:cNvSpPr>
            <a:spLocks noGrp="1"/>
          </p:cNvSpPr>
          <p:nvPr>
            <p:ph type="body" sz="quarter" idx="66"/>
          </p:nvPr>
        </p:nvSpPr>
        <p:spPr>
          <a:xfrm>
            <a:off x="8950475" y="5334522"/>
            <a:ext cx="2572262" cy="712876"/>
          </a:xfrm>
        </p:spPr>
        <p:txBody>
          <a:bodyPr/>
          <a:lstStyle/>
          <a:p>
            <a:r>
              <a:rPr lang="en-US" noProof="0"/>
              <a:t>Example prompt: Summarize the key conversation points and questions from the last 3 months regarding cashflow.</a:t>
            </a:r>
          </a:p>
        </p:txBody>
      </p:sp>
      <p:sp>
        <p:nvSpPr>
          <p:cNvPr id="266" name="Text Placeholder 265">
            <a:extLst>
              <a:ext uri="{FF2B5EF4-FFF2-40B4-BE49-F238E27FC236}">
                <a16:creationId xmlns:a16="http://schemas.microsoft.com/office/drawing/2014/main" id="{FF047998-EC23-A76A-C54E-F6CED435E004}"/>
              </a:ext>
            </a:extLst>
          </p:cNvPr>
          <p:cNvSpPr>
            <a:spLocks noGrp="1"/>
          </p:cNvSpPr>
          <p:nvPr>
            <p:ph type="body" sz="quarter" idx="54"/>
          </p:nvPr>
        </p:nvSpPr>
        <p:spPr>
          <a:xfrm>
            <a:off x="8950475" y="3725103"/>
            <a:ext cx="2572262" cy="153888"/>
          </a:xfrm>
        </p:spPr>
        <p:txBody>
          <a:bodyPr/>
          <a:lstStyle/>
          <a:p>
            <a:r>
              <a:rPr lang="en-US" noProof="0"/>
              <a:t>Review Teams conversations</a:t>
            </a:r>
          </a:p>
        </p:txBody>
      </p:sp>
      <p:sp>
        <p:nvSpPr>
          <p:cNvPr id="267" name="Text Placeholder 266">
            <a:extLst>
              <a:ext uri="{FF2B5EF4-FFF2-40B4-BE49-F238E27FC236}">
                <a16:creationId xmlns:a16="http://schemas.microsoft.com/office/drawing/2014/main" id="{74D85F2B-E3EC-97FA-F0C9-B9AD041BEA58}"/>
              </a:ext>
            </a:extLst>
          </p:cNvPr>
          <p:cNvSpPr>
            <a:spLocks noGrp="1"/>
          </p:cNvSpPr>
          <p:nvPr>
            <p:ph type="body" sz="quarter" idx="55"/>
          </p:nvPr>
        </p:nvSpPr>
        <p:spPr>
          <a:xfrm>
            <a:off x="8950475" y="4050957"/>
            <a:ext cx="2572262" cy="626701"/>
          </a:xfrm>
        </p:spPr>
        <p:txBody>
          <a:bodyPr/>
          <a:lstStyle/>
          <a:p>
            <a:r>
              <a:rPr lang="en-US" noProof="0"/>
              <a:t>Review Teams conversations for specific questions related to cashflow.</a:t>
            </a:r>
          </a:p>
          <a:p>
            <a:endParaRPr lang="en-US" noProof="0"/>
          </a:p>
        </p:txBody>
      </p:sp>
      <p:sp>
        <p:nvSpPr>
          <p:cNvPr id="257" name="Text Placeholder 256">
            <a:extLst>
              <a:ext uri="{FF2B5EF4-FFF2-40B4-BE49-F238E27FC236}">
                <a16:creationId xmlns:a16="http://schemas.microsoft.com/office/drawing/2014/main" id="{6924CA74-9270-D634-0F48-065E8B082B1A}"/>
              </a:ext>
            </a:extLst>
          </p:cNvPr>
          <p:cNvSpPr>
            <a:spLocks noGrp="1"/>
          </p:cNvSpPr>
          <p:nvPr>
            <p:ph type="body" sz="quarter" idx="67"/>
          </p:nvPr>
        </p:nvSpPr>
        <p:spPr>
          <a:xfrm>
            <a:off x="6066682" y="5334522"/>
            <a:ext cx="2572262" cy="712876"/>
          </a:xfrm>
        </p:spPr>
        <p:txBody>
          <a:bodyPr/>
          <a:lstStyle/>
          <a:p>
            <a:r>
              <a:rPr lang="en-US" noProof="0" dirty="0"/>
              <a:t>Example prompt: Generate a premeeting report with a meeting agenda, key highlights from the cashflow analysis, and key questions for discussion. [Paste cashflow analysis summary and summary from Teams conversations.]</a:t>
            </a:r>
          </a:p>
          <a:p>
            <a:r>
              <a:rPr lang="en-US" u="sng" dirty="0">
                <a:hlinkClick r:id="rId2"/>
              </a:rPr>
              <a:t>Get started with Researcher</a:t>
            </a:r>
            <a:endParaRPr lang="en-US" dirty="0"/>
          </a:p>
          <a:p>
            <a:endParaRPr lang="en-US" noProof="0" dirty="0"/>
          </a:p>
        </p:txBody>
      </p:sp>
      <p:sp>
        <p:nvSpPr>
          <p:cNvPr id="369" name="Text Placeholder 368">
            <a:extLst>
              <a:ext uri="{FF2B5EF4-FFF2-40B4-BE49-F238E27FC236}">
                <a16:creationId xmlns:a16="http://schemas.microsoft.com/office/drawing/2014/main" id="{17279328-0917-0BC8-6118-BA6CAF4683E0}"/>
              </a:ext>
            </a:extLst>
          </p:cNvPr>
          <p:cNvSpPr>
            <a:spLocks noGrp="1"/>
          </p:cNvSpPr>
          <p:nvPr>
            <p:ph type="body" sz="quarter" idx="64"/>
          </p:nvPr>
        </p:nvSpPr>
        <p:spPr>
          <a:xfrm>
            <a:off x="320721" y="4709762"/>
            <a:ext cx="1131651" cy="219456"/>
          </a:xfrm>
        </p:spPr>
        <p:txBody>
          <a:bodyPr/>
          <a:lstStyle/>
          <a:p>
            <a:pPr lvl="0"/>
            <a:r>
              <a:rPr lang="en-US" noProof="0"/>
              <a:t>Value benefit</a:t>
            </a:r>
          </a:p>
        </p:txBody>
      </p:sp>
      <p:sp>
        <p:nvSpPr>
          <p:cNvPr id="370" name="Text Placeholder 369">
            <a:extLst>
              <a:ext uri="{FF2B5EF4-FFF2-40B4-BE49-F238E27FC236}">
                <a16:creationId xmlns:a16="http://schemas.microsoft.com/office/drawing/2014/main" id="{DE7065B9-803B-1AE7-72F7-5DE344143446}"/>
              </a:ext>
            </a:extLst>
          </p:cNvPr>
          <p:cNvSpPr>
            <a:spLocks noGrp="1"/>
          </p:cNvSpPr>
          <p:nvPr>
            <p:ph type="body" sz="quarter" idx="65"/>
          </p:nvPr>
        </p:nvSpPr>
        <p:spPr>
          <a:xfrm>
            <a:off x="320721" y="3467940"/>
            <a:ext cx="1131650" cy="219456"/>
          </a:xfrm>
        </p:spPr>
        <p:txBody>
          <a:bodyPr/>
          <a:lstStyle/>
          <a:p>
            <a:pPr lvl="0"/>
            <a:r>
              <a:rPr lang="en-US" noProof="0"/>
              <a:t>KPIs impacted</a:t>
            </a:r>
          </a:p>
        </p:txBody>
      </p:sp>
      <p:grpSp>
        <p:nvGrpSpPr>
          <p:cNvPr id="392" name="Group 391">
            <a:extLst>
              <a:ext uri="{FF2B5EF4-FFF2-40B4-BE49-F238E27FC236}">
                <a16:creationId xmlns:a16="http://schemas.microsoft.com/office/drawing/2014/main" id="{905EE155-D3D4-CFB3-E254-0F61291BECA1}"/>
              </a:ext>
            </a:extLst>
          </p:cNvPr>
          <p:cNvGrpSpPr/>
          <p:nvPr/>
        </p:nvGrpSpPr>
        <p:grpSpPr>
          <a:xfrm>
            <a:off x="320719" y="5020658"/>
            <a:ext cx="1771605" cy="216000"/>
            <a:chOff x="320719" y="4224856"/>
            <a:chExt cx="1771605" cy="219456"/>
          </a:xfrm>
        </p:grpSpPr>
        <p:sp>
          <p:nvSpPr>
            <p:cNvPr id="393" name="Rectangle: Rounded Corners 6">
              <a:extLst>
                <a:ext uri="{FF2B5EF4-FFF2-40B4-BE49-F238E27FC236}">
                  <a16:creationId xmlns:a16="http://schemas.microsoft.com/office/drawing/2014/main" id="{2E3666E7-837A-763E-92F7-7C3303D44005}"/>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Increase revenue</a:t>
              </a:r>
            </a:p>
          </p:txBody>
        </p:sp>
        <p:pic>
          <p:nvPicPr>
            <p:cNvPr id="394" name="Graphic 393">
              <a:extLst>
                <a:ext uri="{FF2B5EF4-FFF2-40B4-BE49-F238E27FC236}">
                  <a16:creationId xmlns:a16="http://schemas.microsoft.com/office/drawing/2014/main" id="{96875FB9-77B8-3E49-3AF4-5A0BADB7F3C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6" y="4260849"/>
              <a:ext cx="144000" cy="144000"/>
            </a:xfrm>
            <a:prstGeom prst="rect">
              <a:avLst/>
            </a:prstGeom>
          </p:spPr>
        </p:pic>
      </p:grpSp>
      <p:grpSp>
        <p:nvGrpSpPr>
          <p:cNvPr id="395" name="Group 394">
            <a:extLst>
              <a:ext uri="{FF2B5EF4-FFF2-40B4-BE49-F238E27FC236}">
                <a16:creationId xmlns:a16="http://schemas.microsoft.com/office/drawing/2014/main" id="{51324270-2603-E291-E212-D1370ACEC596}"/>
              </a:ext>
            </a:extLst>
          </p:cNvPr>
          <p:cNvGrpSpPr/>
          <p:nvPr/>
        </p:nvGrpSpPr>
        <p:grpSpPr>
          <a:xfrm>
            <a:off x="320719" y="3778836"/>
            <a:ext cx="1771605" cy="216000"/>
            <a:chOff x="320719" y="4224856"/>
            <a:chExt cx="1771605" cy="219456"/>
          </a:xfrm>
        </p:grpSpPr>
        <p:sp>
          <p:nvSpPr>
            <p:cNvPr id="396" name="Rectangle: Rounded Corners 6">
              <a:extLst>
                <a:ext uri="{FF2B5EF4-FFF2-40B4-BE49-F238E27FC236}">
                  <a16:creationId xmlns:a16="http://schemas.microsoft.com/office/drawing/2014/main" id="{E6C713F3-3819-EE36-E6D9-737ECD05B6CF}"/>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Operating cash flow ratio</a:t>
              </a:r>
            </a:p>
          </p:txBody>
        </p:sp>
        <p:pic>
          <p:nvPicPr>
            <p:cNvPr id="397" name="Graphic 396">
              <a:extLst>
                <a:ext uri="{FF2B5EF4-FFF2-40B4-BE49-F238E27FC236}">
                  <a16:creationId xmlns:a16="http://schemas.microsoft.com/office/drawing/2014/main" id="{3425C1AA-FF62-5875-8E1B-E39BFF9E455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4260849"/>
              <a:ext cx="144000" cy="144000"/>
            </a:xfrm>
            <a:prstGeom prst="rect">
              <a:avLst/>
            </a:prstGeom>
          </p:spPr>
        </p:pic>
      </p:grpSp>
      <p:grpSp>
        <p:nvGrpSpPr>
          <p:cNvPr id="398" name="Group 397">
            <a:extLst>
              <a:ext uri="{FF2B5EF4-FFF2-40B4-BE49-F238E27FC236}">
                <a16:creationId xmlns:a16="http://schemas.microsoft.com/office/drawing/2014/main" id="{00CDE740-C071-0AAC-62C7-B767BF9FA094}"/>
              </a:ext>
            </a:extLst>
          </p:cNvPr>
          <p:cNvGrpSpPr/>
          <p:nvPr/>
        </p:nvGrpSpPr>
        <p:grpSpPr>
          <a:xfrm>
            <a:off x="320721" y="4067450"/>
            <a:ext cx="1771605" cy="216000"/>
            <a:chOff x="320721" y="4517211"/>
            <a:chExt cx="1771605" cy="216000"/>
          </a:xfrm>
        </p:grpSpPr>
        <p:sp>
          <p:nvSpPr>
            <p:cNvPr id="399" name="Rectangle: Rounded Corners 6">
              <a:extLst>
                <a:ext uri="{FF2B5EF4-FFF2-40B4-BE49-F238E27FC236}">
                  <a16:creationId xmlns:a16="http://schemas.microsoft.com/office/drawing/2014/main" id="{4DE069B0-C28B-502C-7B20-08D5BB874C9C}"/>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Days sales outstanding</a:t>
              </a:r>
            </a:p>
          </p:txBody>
        </p:sp>
        <p:pic>
          <p:nvPicPr>
            <p:cNvPr id="400" name="Graphic 399">
              <a:extLst>
                <a:ext uri="{FF2B5EF4-FFF2-40B4-BE49-F238E27FC236}">
                  <a16:creationId xmlns:a16="http://schemas.microsoft.com/office/drawing/2014/main" id="{94E248C8-D4F0-F653-9681-4D78E58F1D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507" y="4552645"/>
              <a:ext cx="144000" cy="141732"/>
            </a:xfrm>
            <a:prstGeom prst="rect">
              <a:avLst/>
            </a:prstGeom>
          </p:spPr>
        </p:pic>
      </p:grpSp>
      <p:grpSp>
        <p:nvGrpSpPr>
          <p:cNvPr id="401" name="Group 400">
            <a:extLst>
              <a:ext uri="{FF2B5EF4-FFF2-40B4-BE49-F238E27FC236}">
                <a16:creationId xmlns:a16="http://schemas.microsoft.com/office/drawing/2014/main" id="{51C55589-644F-5B70-B4CC-53D5B93D5430}"/>
              </a:ext>
            </a:extLst>
          </p:cNvPr>
          <p:cNvGrpSpPr/>
          <p:nvPr/>
        </p:nvGrpSpPr>
        <p:grpSpPr>
          <a:xfrm>
            <a:off x="320719" y="4356602"/>
            <a:ext cx="1771605" cy="216000"/>
            <a:chOff x="320719" y="4224856"/>
            <a:chExt cx="1771605" cy="219456"/>
          </a:xfrm>
        </p:grpSpPr>
        <p:sp>
          <p:nvSpPr>
            <p:cNvPr id="402" name="Rectangle: Rounded Corners 6">
              <a:extLst>
                <a:ext uri="{FF2B5EF4-FFF2-40B4-BE49-F238E27FC236}">
                  <a16:creationId xmlns:a16="http://schemas.microsoft.com/office/drawing/2014/main" id="{4BAE9ED9-8A79-1827-1F6B-49EEA0AFC8F7}"/>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Decision-making speed</a:t>
              </a:r>
            </a:p>
          </p:txBody>
        </p:sp>
        <p:pic>
          <p:nvPicPr>
            <p:cNvPr id="403" name="Graphic 402">
              <a:extLst>
                <a:ext uri="{FF2B5EF4-FFF2-40B4-BE49-F238E27FC236}">
                  <a16:creationId xmlns:a16="http://schemas.microsoft.com/office/drawing/2014/main" id="{4A85CDC8-2292-E9D8-6DB6-6D7F657C388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4260849"/>
              <a:ext cx="144000" cy="144000"/>
            </a:xfrm>
            <a:prstGeom prst="rect">
              <a:avLst/>
            </a:prstGeom>
          </p:spPr>
        </p:pic>
      </p:grpSp>
      <p:pic>
        <p:nvPicPr>
          <p:cNvPr id="388" name="Picture 6">
            <a:extLst>
              <a:ext uri="{FF2B5EF4-FFF2-40B4-BE49-F238E27FC236}">
                <a16:creationId xmlns:a16="http://schemas.microsoft.com/office/drawing/2014/main" id="{5062BF15-CDAD-6136-40FD-F293A64D52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571" b="5571"/>
          <a:stretch/>
        </p:blipFill>
        <p:spPr bwMode="auto">
          <a:xfrm>
            <a:off x="8967703" y="4851353"/>
            <a:ext cx="245612" cy="22332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C9BEE04-1C2D-AEC0-ABAA-4DC3AF04857D}"/>
              </a:ext>
              <a:ext uri="{C183D7F6-B498-43B3-948B-1728B52AA6E4}">
                <adec:decorative xmlns:adec="http://schemas.microsoft.com/office/drawing/2017/decorative" val="0"/>
              </a:ext>
            </a:extLst>
          </p:cNvPr>
          <p:cNvSpPr txBox="1"/>
          <p:nvPr/>
        </p:nvSpPr>
        <p:spPr>
          <a:xfrm>
            <a:off x="3562472" y="2286931"/>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p>
        </p:txBody>
      </p:sp>
      <p:sp>
        <p:nvSpPr>
          <p:cNvPr id="38" name="TextBox 37">
            <a:extLst>
              <a:ext uri="{FF2B5EF4-FFF2-40B4-BE49-F238E27FC236}">
                <a16:creationId xmlns:a16="http://schemas.microsoft.com/office/drawing/2014/main" id="{7F580FFD-D6CA-65DA-5A86-A583F03E49C7}"/>
              </a:ext>
              <a:ext uri="{C183D7F6-B498-43B3-948B-1728B52AA6E4}">
                <adec:decorative xmlns:adec="http://schemas.microsoft.com/office/drawing/2017/decorative" val="0"/>
              </a:ext>
            </a:extLst>
          </p:cNvPr>
          <p:cNvSpPr txBox="1"/>
          <p:nvPr/>
        </p:nvSpPr>
        <p:spPr>
          <a:xfrm>
            <a:off x="6446959" y="2217681"/>
            <a:ext cx="1830524"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Copilot in Excel</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 Copilot for Finance</a:t>
            </a:r>
            <a:endParaRPr kumimoji="0" lang="en-US" sz="900" b="0" i="1" u="none" strike="noStrike" kern="1200" cap="none" spc="0" normalizeH="0" baseline="0" noProof="0" dirty="0">
              <a:ln>
                <a:noFill/>
              </a:ln>
              <a:solidFill>
                <a:srgbClr val="0078D4"/>
              </a:solidFill>
              <a:effectLst/>
              <a:uLnTx/>
              <a:uFillTx/>
              <a:latin typeface="Segoe UI Semibold"/>
              <a:ea typeface="+mn-ea"/>
              <a:cs typeface="+mn-cs"/>
            </a:endParaRPr>
          </a:p>
        </p:txBody>
      </p:sp>
      <p:sp>
        <p:nvSpPr>
          <p:cNvPr id="39" name="TextBox 38">
            <a:extLst>
              <a:ext uri="{FF2B5EF4-FFF2-40B4-BE49-F238E27FC236}">
                <a16:creationId xmlns:a16="http://schemas.microsoft.com/office/drawing/2014/main" id="{A5F6FDB9-729B-77C4-AB02-9F9FCF388904}"/>
              </a:ext>
              <a:ext uri="{C183D7F6-B498-43B3-948B-1728B52AA6E4}">
                <adec:decorative xmlns:adec="http://schemas.microsoft.com/office/drawing/2017/decorative" val="0"/>
              </a:ext>
            </a:extLst>
          </p:cNvPr>
          <p:cNvSpPr txBox="1"/>
          <p:nvPr/>
        </p:nvSpPr>
        <p:spPr>
          <a:xfrm>
            <a:off x="9328927" y="2217680"/>
            <a:ext cx="1830524"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Copilot in Excel</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8D4"/>
                </a:solidFill>
                <a:effectLst/>
                <a:uLnTx/>
                <a:uFillTx/>
                <a:latin typeface="Segoe UI Semibold"/>
                <a:ea typeface="+mn-ea"/>
                <a:cs typeface="+mn-cs"/>
              </a:rPr>
              <a:t>+ Copilot for Finance</a:t>
            </a:r>
            <a:endParaRPr kumimoji="0" lang="en-US" sz="900" b="0" i="1" u="none" strike="noStrike" kern="1200" cap="none" spc="0" normalizeH="0" baseline="0" noProof="0" dirty="0">
              <a:ln>
                <a:noFill/>
              </a:ln>
              <a:solidFill>
                <a:srgbClr val="0078D4"/>
              </a:solidFill>
              <a:effectLst/>
              <a:uLnTx/>
              <a:uFillTx/>
              <a:latin typeface="Segoe UI Semibold"/>
              <a:ea typeface="+mn-ea"/>
              <a:cs typeface="+mn-cs"/>
            </a:endParaRPr>
          </a:p>
        </p:txBody>
      </p:sp>
      <p:sp>
        <p:nvSpPr>
          <p:cNvPr id="40" name="TextBox 39">
            <a:extLst>
              <a:ext uri="{FF2B5EF4-FFF2-40B4-BE49-F238E27FC236}">
                <a16:creationId xmlns:a16="http://schemas.microsoft.com/office/drawing/2014/main" id="{AA64FD4D-B306-272C-F46A-CD9D7507ED52}"/>
              </a:ext>
              <a:ext uri="{C183D7F6-B498-43B3-948B-1728B52AA6E4}">
                <adec:decorative xmlns:adec="http://schemas.microsoft.com/office/drawing/2017/decorative" val="0"/>
              </a:ext>
            </a:extLst>
          </p:cNvPr>
          <p:cNvSpPr txBox="1"/>
          <p:nvPr/>
        </p:nvSpPr>
        <p:spPr>
          <a:xfrm>
            <a:off x="6446959" y="4886070"/>
            <a:ext cx="1420949"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pic>
        <p:nvPicPr>
          <p:cNvPr id="42" name="Picture 6">
            <a:extLst>
              <a:ext uri="{FF2B5EF4-FFF2-40B4-BE49-F238E27FC236}">
                <a16:creationId xmlns:a16="http://schemas.microsoft.com/office/drawing/2014/main" id="{231864DC-CB43-A6E7-F7F6-5237CE3D6F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571" b="5571"/>
          <a:stretch/>
        </p:blipFill>
        <p:spPr bwMode="auto">
          <a:xfrm>
            <a:off x="3167052" y="4851353"/>
            <a:ext cx="245612" cy="22332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134E870C-2646-C3F5-9067-93B1746C3D4A}"/>
              </a:ext>
              <a:ext uri="{C183D7F6-B498-43B3-948B-1728B52AA6E4}">
                <adec:decorative xmlns:adec="http://schemas.microsoft.com/office/drawing/2017/decorative" val="0"/>
              </a:ext>
            </a:extLst>
          </p:cNvPr>
          <p:cNvSpPr txBox="1"/>
          <p:nvPr/>
        </p:nvSpPr>
        <p:spPr>
          <a:xfrm>
            <a:off x="3562472" y="4886070"/>
            <a:ext cx="1420949"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sp>
        <p:nvSpPr>
          <p:cNvPr id="44" name="TextBox 43">
            <a:extLst>
              <a:ext uri="{FF2B5EF4-FFF2-40B4-BE49-F238E27FC236}">
                <a16:creationId xmlns:a16="http://schemas.microsoft.com/office/drawing/2014/main" id="{0A63E137-A0F9-E77D-64BD-7581EBE53346}"/>
              </a:ext>
              <a:ext uri="{C183D7F6-B498-43B3-948B-1728B52AA6E4}">
                <adec:decorative xmlns:adec="http://schemas.microsoft.com/office/drawing/2017/decorative" val="0"/>
              </a:ext>
            </a:extLst>
          </p:cNvPr>
          <p:cNvSpPr txBox="1"/>
          <p:nvPr/>
        </p:nvSpPr>
        <p:spPr>
          <a:xfrm>
            <a:off x="9328927" y="4886070"/>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pic>
        <p:nvPicPr>
          <p:cNvPr id="2" name="Picture 1">
            <a:extLst>
              <a:ext uri="{FF2B5EF4-FFF2-40B4-BE49-F238E27FC236}">
                <a16:creationId xmlns:a16="http://schemas.microsoft.com/office/drawing/2014/main" id="{8CB170DC-B619-0D19-28B8-AF86BC5585E2}"/>
              </a:ext>
            </a:extLst>
          </p:cNvPr>
          <p:cNvPicPr>
            <a:picLocks noChangeAspect="1"/>
          </p:cNvPicPr>
          <p:nvPr/>
        </p:nvPicPr>
        <p:blipFill>
          <a:blip r:embed="rId8"/>
          <a:stretch>
            <a:fillRect/>
          </a:stretch>
        </p:blipFill>
        <p:spPr>
          <a:xfrm>
            <a:off x="6009001" y="4849624"/>
            <a:ext cx="319806" cy="260181"/>
          </a:xfrm>
          <a:prstGeom prst="rect">
            <a:avLst/>
          </a:prstGeom>
        </p:spPr>
      </p:pic>
      <p:pic>
        <p:nvPicPr>
          <p:cNvPr id="3" name="Picture 2" descr="Excel logo">
            <a:extLst>
              <a:ext uri="{FF2B5EF4-FFF2-40B4-BE49-F238E27FC236}">
                <a16:creationId xmlns:a16="http://schemas.microsoft.com/office/drawing/2014/main" id="{438DA1F4-9260-4363-62E6-508D5A35A5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67052" y="2256013"/>
            <a:ext cx="275670" cy="275670"/>
          </a:xfrm>
          <a:prstGeom prst="ellipse">
            <a:avLst/>
          </a:prstGeom>
          <a:solidFill>
            <a:schemeClr val="bg1"/>
          </a:solidFill>
        </p:spPr>
      </p:pic>
      <p:pic>
        <p:nvPicPr>
          <p:cNvPr id="4" name="Picture 3" descr="Excel logo">
            <a:extLst>
              <a:ext uri="{FF2B5EF4-FFF2-40B4-BE49-F238E27FC236}">
                <a16:creationId xmlns:a16="http://schemas.microsoft.com/office/drawing/2014/main" id="{EDB378A5-1EF2-8C56-2F9B-20EEF92ACB6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31069" y="2241412"/>
            <a:ext cx="275670" cy="275670"/>
          </a:xfrm>
          <a:prstGeom prst="ellipse">
            <a:avLst/>
          </a:prstGeom>
          <a:solidFill>
            <a:schemeClr val="bg1"/>
          </a:solidFill>
        </p:spPr>
      </p:pic>
      <p:pic>
        <p:nvPicPr>
          <p:cNvPr id="5" name="Picture 4" descr="Excel logo">
            <a:extLst>
              <a:ext uri="{FF2B5EF4-FFF2-40B4-BE49-F238E27FC236}">
                <a16:creationId xmlns:a16="http://schemas.microsoft.com/office/drawing/2014/main" id="{95A224E3-5403-2E9D-E03C-9BFC05818E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37645" y="2256013"/>
            <a:ext cx="275670" cy="275670"/>
          </a:xfrm>
          <a:prstGeom prst="ellipse">
            <a:avLst/>
          </a:prstGeom>
          <a:solidFill>
            <a:schemeClr val="bg1"/>
          </a:solidFill>
        </p:spPr>
      </p:pic>
    </p:spTree>
    <p:extLst>
      <p:ext uri="{BB962C8B-B14F-4D97-AF65-F5344CB8AC3E}">
        <p14:creationId xmlns:p14="http://schemas.microsoft.com/office/powerpoint/2010/main" val="60699297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 Placeholder 194">
            <a:extLst>
              <a:ext uri="{FF2B5EF4-FFF2-40B4-BE49-F238E27FC236}">
                <a16:creationId xmlns:a16="http://schemas.microsoft.com/office/drawing/2014/main" id="{9C3829A0-F654-3FEF-77E3-0F3788D89ABA}"/>
              </a:ext>
            </a:extLst>
          </p:cNvPr>
          <p:cNvSpPr>
            <a:spLocks noGrp="1"/>
          </p:cNvSpPr>
          <p:nvPr>
            <p:ph type="body" sz="quarter" idx="32"/>
          </p:nvPr>
        </p:nvSpPr>
        <p:spPr>
          <a:xfrm>
            <a:off x="311388" y="1026303"/>
            <a:ext cx="2431246" cy="1131079"/>
          </a:xfrm>
        </p:spPr>
        <p:txBody>
          <a:bodyPr/>
          <a:lstStyle/>
          <a:p>
            <a:r>
              <a:rPr lang="en-US"/>
              <a:t>Using the employee self-service agent, HR organizations can reduce costs and improve service by making employee benefit information easy to access.</a:t>
            </a:r>
          </a:p>
          <a:p>
            <a:endParaRPr lang="en-US"/>
          </a:p>
          <a:p>
            <a:r>
              <a:rPr lang="en-US"/>
              <a:t>Implementation information: </a:t>
            </a:r>
            <a:r>
              <a:rPr lang="en-US">
                <a:hlinkClick r:id="rId2"/>
              </a:rPr>
              <a:t>Employee self-service agent</a:t>
            </a:r>
            <a:endParaRPr lang="en-US"/>
          </a:p>
          <a:p>
            <a:endParaRPr lang="en-US"/>
          </a:p>
          <a:p>
            <a:endParaRPr lang="en-US" noProof="0"/>
          </a:p>
        </p:txBody>
      </p:sp>
      <p:sp>
        <p:nvSpPr>
          <p:cNvPr id="95" name="Text Placeholder 94">
            <a:extLst>
              <a:ext uri="{FF2B5EF4-FFF2-40B4-BE49-F238E27FC236}">
                <a16:creationId xmlns:a16="http://schemas.microsoft.com/office/drawing/2014/main" id="{C7DD7F2E-182E-ADA1-BB27-7EC3490DFF71}"/>
              </a:ext>
            </a:extLst>
          </p:cNvPr>
          <p:cNvSpPr>
            <a:spLocks noGrp="1"/>
          </p:cNvSpPr>
          <p:nvPr>
            <p:ph type="body" sz="quarter" idx="33"/>
          </p:nvPr>
        </p:nvSpPr>
        <p:spPr>
          <a:xfrm>
            <a:off x="304796" y="413987"/>
            <a:ext cx="2057403" cy="307777"/>
          </a:xfrm>
        </p:spPr>
        <p:txBody>
          <a:bodyPr/>
          <a:lstStyle/>
          <a:p>
            <a:r>
              <a:rPr lang="en-US" noProof="0"/>
              <a:t>HR</a:t>
            </a:r>
          </a:p>
        </p:txBody>
      </p:sp>
      <p:sp>
        <p:nvSpPr>
          <p:cNvPr id="93" name="Text Placeholder 92">
            <a:extLst>
              <a:ext uri="{FF2B5EF4-FFF2-40B4-BE49-F238E27FC236}">
                <a16:creationId xmlns:a16="http://schemas.microsoft.com/office/drawing/2014/main" id="{28C162A8-6360-8E76-CC73-A36E6B61372E}"/>
              </a:ext>
            </a:extLst>
          </p:cNvPr>
          <p:cNvSpPr>
            <a:spLocks noGrp="1"/>
          </p:cNvSpPr>
          <p:nvPr>
            <p:ph type="body" sz="quarter" idx="30"/>
          </p:nvPr>
        </p:nvSpPr>
        <p:spPr>
          <a:xfrm>
            <a:off x="10430351" y="521099"/>
            <a:ext cx="1456966" cy="175614"/>
          </a:xfrm>
        </p:spPr>
        <p:txBody>
          <a:bodyPr/>
          <a:lstStyle/>
          <a:p>
            <a:r>
              <a:rPr lang="en-US" noProof="0"/>
              <a:t>Extend</a:t>
            </a:r>
          </a:p>
        </p:txBody>
      </p:sp>
      <p:sp>
        <p:nvSpPr>
          <p:cNvPr id="91" name="Text Placeholder 90">
            <a:extLst>
              <a:ext uri="{FF2B5EF4-FFF2-40B4-BE49-F238E27FC236}">
                <a16:creationId xmlns:a16="http://schemas.microsoft.com/office/drawing/2014/main" id="{DD4E034F-5B71-D805-EDDF-3B5641556F8C}"/>
              </a:ext>
            </a:extLst>
          </p:cNvPr>
          <p:cNvSpPr>
            <a:spLocks noGrp="1"/>
          </p:cNvSpPr>
          <p:nvPr>
            <p:ph type="body" sz="quarter" idx="17"/>
          </p:nvPr>
        </p:nvSpPr>
        <p:spPr>
          <a:xfrm>
            <a:off x="7149557" y="521100"/>
            <a:ext cx="2969488" cy="169277"/>
          </a:xfrm>
        </p:spPr>
        <p:txBody>
          <a:bodyPr/>
          <a:lstStyle/>
          <a:p>
            <a:r>
              <a:rPr lang="en-US" noProof="0"/>
              <a:t>Microsoft 365 Copilot and Copilot Studio</a:t>
            </a:r>
          </a:p>
        </p:txBody>
      </p:sp>
      <p:sp>
        <p:nvSpPr>
          <p:cNvPr id="89" name="Title 88">
            <a:extLst>
              <a:ext uri="{FF2B5EF4-FFF2-40B4-BE49-F238E27FC236}">
                <a16:creationId xmlns:a16="http://schemas.microsoft.com/office/drawing/2014/main" id="{7E017299-A4A1-9BD9-4FF7-D9B789A0D128}"/>
              </a:ext>
            </a:extLst>
          </p:cNvPr>
          <p:cNvSpPr>
            <a:spLocks noGrp="1"/>
          </p:cNvSpPr>
          <p:nvPr>
            <p:ph type="title"/>
          </p:nvPr>
        </p:nvSpPr>
        <p:spPr>
          <a:xfrm>
            <a:off x="2492556" y="429376"/>
            <a:ext cx="4144817" cy="276999"/>
          </a:xfrm>
        </p:spPr>
        <p:txBody>
          <a:bodyPr/>
          <a:lstStyle/>
          <a:p>
            <a:r>
              <a:rPr lang="en-US"/>
              <a:t>Simplify job transitions</a:t>
            </a:r>
            <a:endParaRPr lang="en-US" noProof="0"/>
          </a:p>
        </p:txBody>
      </p:sp>
      <p:sp>
        <p:nvSpPr>
          <p:cNvPr id="90" name="Text Placeholder 89">
            <a:extLst>
              <a:ext uri="{FF2B5EF4-FFF2-40B4-BE49-F238E27FC236}">
                <a16:creationId xmlns:a16="http://schemas.microsoft.com/office/drawing/2014/main" id="{BB9F1202-5517-FAC6-7546-1E597D563DD7}"/>
              </a:ext>
            </a:extLst>
          </p:cNvPr>
          <p:cNvSpPr>
            <a:spLocks noGrp="1"/>
          </p:cNvSpPr>
          <p:nvPr>
            <p:ph type="body" sz="quarter" idx="11"/>
          </p:nvPr>
        </p:nvSpPr>
        <p:spPr>
          <a:xfrm>
            <a:off x="3182890" y="1112478"/>
            <a:ext cx="2572262" cy="153888"/>
          </a:xfrm>
        </p:spPr>
        <p:txBody>
          <a:bodyPr/>
          <a:lstStyle/>
          <a:p>
            <a:r>
              <a:rPr lang="en-US"/>
              <a:t>Answer policy questions</a:t>
            </a:r>
          </a:p>
        </p:txBody>
      </p:sp>
      <p:sp>
        <p:nvSpPr>
          <p:cNvPr id="92" name="Text Placeholder 91">
            <a:extLst>
              <a:ext uri="{FF2B5EF4-FFF2-40B4-BE49-F238E27FC236}">
                <a16:creationId xmlns:a16="http://schemas.microsoft.com/office/drawing/2014/main" id="{B71AA885-9BEB-1E93-F8D1-9F39B80E3944}"/>
              </a:ext>
            </a:extLst>
          </p:cNvPr>
          <p:cNvSpPr>
            <a:spLocks noGrp="1"/>
          </p:cNvSpPr>
          <p:nvPr>
            <p:ph type="body" sz="quarter" idx="18"/>
          </p:nvPr>
        </p:nvSpPr>
        <p:spPr>
          <a:xfrm>
            <a:off x="3182938" y="1438275"/>
            <a:ext cx="2571750" cy="627063"/>
          </a:xfrm>
        </p:spPr>
        <p:txBody>
          <a:bodyPr/>
          <a:lstStyle/>
          <a:p>
            <a:r>
              <a:rPr lang="en-US"/>
              <a:t>An employee is getting a promotion that requires a move to a new city. The employee asks the Employee Self-Service agent for information about the relocation policy. The agent delivers answers from trusted company resources.</a:t>
            </a:r>
          </a:p>
          <a:p>
            <a:r>
              <a:rPr lang="en-US" noProof="0"/>
              <a:t> </a:t>
            </a:r>
          </a:p>
          <a:p>
            <a:endParaRPr lang="en-US" noProof="0"/>
          </a:p>
        </p:txBody>
      </p:sp>
      <p:sp>
        <p:nvSpPr>
          <p:cNvPr id="97" name="Text Placeholder 96">
            <a:extLst>
              <a:ext uri="{FF2B5EF4-FFF2-40B4-BE49-F238E27FC236}">
                <a16:creationId xmlns:a16="http://schemas.microsoft.com/office/drawing/2014/main" id="{AD06E588-4609-312B-A1D2-0705CB5DF023}"/>
              </a:ext>
            </a:extLst>
          </p:cNvPr>
          <p:cNvSpPr>
            <a:spLocks noGrp="1"/>
          </p:cNvSpPr>
          <p:nvPr>
            <p:ph type="body" sz="quarter" idx="42"/>
          </p:nvPr>
        </p:nvSpPr>
        <p:spPr>
          <a:xfrm>
            <a:off x="6066682" y="1112478"/>
            <a:ext cx="2572262" cy="153888"/>
          </a:xfrm>
        </p:spPr>
        <p:txBody>
          <a:bodyPr/>
          <a:lstStyle/>
          <a:p>
            <a:r>
              <a:rPr lang="en-US" noProof="0"/>
              <a:t>Learn about your team’s skills</a:t>
            </a:r>
          </a:p>
        </p:txBody>
      </p:sp>
      <p:sp>
        <p:nvSpPr>
          <p:cNvPr id="98" name="Text Placeholder 97">
            <a:extLst>
              <a:ext uri="{FF2B5EF4-FFF2-40B4-BE49-F238E27FC236}">
                <a16:creationId xmlns:a16="http://schemas.microsoft.com/office/drawing/2014/main" id="{A22FB83E-BEE0-1625-7DDD-977FE91AA3F4}"/>
              </a:ext>
            </a:extLst>
          </p:cNvPr>
          <p:cNvSpPr>
            <a:spLocks noGrp="1"/>
          </p:cNvSpPr>
          <p:nvPr>
            <p:ph type="body" sz="quarter" idx="43"/>
          </p:nvPr>
        </p:nvSpPr>
        <p:spPr>
          <a:xfrm>
            <a:off x="6066682" y="1438715"/>
            <a:ext cx="2572262" cy="626701"/>
          </a:xfrm>
        </p:spPr>
        <p:txBody>
          <a:bodyPr/>
          <a:lstStyle/>
          <a:p>
            <a:r>
              <a:rPr lang="en-US" noProof="0"/>
              <a:t>The employee wants to learn about </a:t>
            </a:r>
            <a:r>
              <a:rPr lang="en-US"/>
              <a:t>their</a:t>
            </a:r>
            <a:r>
              <a:rPr lang="en-US" noProof="0"/>
              <a:t> new team members and asks People agent.</a:t>
            </a:r>
          </a:p>
        </p:txBody>
      </p:sp>
      <p:sp>
        <p:nvSpPr>
          <p:cNvPr id="100" name="Text Placeholder 99">
            <a:extLst>
              <a:ext uri="{FF2B5EF4-FFF2-40B4-BE49-F238E27FC236}">
                <a16:creationId xmlns:a16="http://schemas.microsoft.com/office/drawing/2014/main" id="{A4C06FDA-E5FA-0046-DEF1-3686445EF835}"/>
              </a:ext>
            </a:extLst>
          </p:cNvPr>
          <p:cNvSpPr>
            <a:spLocks noGrp="1"/>
          </p:cNvSpPr>
          <p:nvPr>
            <p:ph type="body" sz="quarter" idx="45"/>
          </p:nvPr>
        </p:nvSpPr>
        <p:spPr>
          <a:xfrm>
            <a:off x="8950475" y="1112478"/>
            <a:ext cx="2572262" cy="153888"/>
          </a:xfrm>
        </p:spPr>
        <p:txBody>
          <a:bodyPr/>
          <a:lstStyle/>
          <a:p>
            <a:r>
              <a:rPr lang="en-US" noProof="0"/>
              <a:t>Get to know your team</a:t>
            </a:r>
          </a:p>
        </p:txBody>
      </p:sp>
      <p:sp>
        <p:nvSpPr>
          <p:cNvPr id="101" name="Text Placeholder 100">
            <a:extLst>
              <a:ext uri="{FF2B5EF4-FFF2-40B4-BE49-F238E27FC236}">
                <a16:creationId xmlns:a16="http://schemas.microsoft.com/office/drawing/2014/main" id="{09FCFA1C-9F8D-C436-E4DC-29FDC71F53BE}"/>
              </a:ext>
            </a:extLst>
          </p:cNvPr>
          <p:cNvSpPr>
            <a:spLocks noGrp="1"/>
          </p:cNvSpPr>
          <p:nvPr>
            <p:ph type="body" sz="quarter" idx="46"/>
          </p:nvPr>
        </p:nvSpPr>
        <p:spPr>
          <a:xfrm>
            <a:off x="8950325" y="1438275"/>
            <a:ext cx="2571750" cy="627063"/>
          </a:xfrm>
        </p:spPr>
        <p:txBody>
          <a:bodyPr/>
          <a:lstStyle/>
          <a:p>
            <a:r>
              <a:rPr lang="en-US" noProof="0"/>
              <a:t>Back in the Employee Self-Service agent they ask to see a list of his team’s service anniversaries.</a:t>
            </a:r>
          </a:p>
        </p:txBody>
      </p:sp>
      <p:sp>
        <p:nvSpPr>
          <p:cNvPr id="104" name="Text Placeholder 103">
            <a:extLst>
              <a:ext uri="{FF2B5EF4-FFF2-40B4-BE49-F238E27FC236}">
                <a16:creationId xmlns:a16="http://schemas.microsoft.com/office/drawing/2014/main" id="{4D2352C1-D733-962D-4820-7A8444FF1A87}"/>
              </a:ext>
            </a:extLst>
          </p:cNvPr>
          <p:cNvSpPr>
            <a:spLocks noGrp="1"/>
          </p:cNvSpPr>
          <p:nvPr>
            <p:ph type="body" sz="quarter" idx="49"/>
          </p:nvPr>
        </p:nvSpPr>
        <p:spPr>
          <a:xfrm>
            <a:off x="3182890" y="3725103"/>
            <a:ext cx="2572262" cy="153888"/>
          </a:xfrm>
        </p:spPr>
        <p:txBody>
          <a:bodyPr/>
          <a:lstStyle/>
          <a:p>
            <a:r>
              <a:rPr lang="en-US" noProof="0"/>
              <a:t>Introduce yourself</a:t>
            </a:r>
          </a:p>
        </p:txBody>
      </p:sp>
      <p:sp>
        <p:nvSpPr>
          <p:cNvPr id="105" name="Text Placeholder 104">
            <a:extLst>
              <a:ext uri="{FF2B5EF4-FFF2-40B4-BE49-F238E27FC236}">
                <a16:creationId xmlns:a16="http://schemas.microsoft.com/office/drawing/2014/main" id="{53B6BDA3-F36F-C90D-B261-A3BCEEBD6DE2}"/>
              </a:ext>
            </a:extLst>
          </p:cNvPr>
          <p:cNvSpPr>
            <a:spLocks noGrp="1"/>
          </p:cNvSpPr>
          <p:nvPr>
            <p:ph type="body" sz="quarter" idx="50"/>
          </p:nvPr>
        </p:nvSpPr>
        <p:spPr>
          <a:xfrm>
            <a:off x="3182890" y="4050957"/>
            <a:ext cx="2572262" cy="626701"/>
          </a:xfrm>
        </p:spPr>
        <p:txBody>
          <a:bodyPr/>
          <a:lstStyle/>
          <a:p>
            <a:r>
              <a:rPr lang="en-US" noProof="0"/>
              <a:t>The employee uses Copilot to draft a quick introduction email to his new team. Copilot remembers his writing style and that he like to start emails with a quick joke.</a:t>
            </a:r>
          </a:p>
        </p:txBody>
      </p:sp>
      <p:sp>
        <p:nvSpPr>
          <p:cNvPr id="106" name="Text Placeholder 105">
            <a:extLst>
              <a:ext uri="{FF2B5EF4-FFF2-40B4-BE49-F238E27FC236}">
                <a16:creationId xmlns:a16="http://schemas.microsoft.com/office/drawing/2014/main" id="{5C4E26D7-9F34-6312-1360-2CF7A718B4D5}"/>
              </a:ext>
            </a:extLst>
          </p:cNvPr>
          <p:cNvSpPr>
            <a:spLocks noGrp="1"/>
          </p:cNvSpPr>
          <p:nvPr>
            <p:ph type="body" sz="quarter" idx="51"/>
          </p:nvPr>
        </p:nvSpPr>
        <p:spPr>
          <a:xfrm>
            <a:off x="6066682" y="3725103"/>
            <a:ext cx="2572262" cy="153888"/>
          </a:xfrm>
        </p:spPr>
        <p:txBody>
          <a:bodyPr/>
          <a:lstStyle/>
          <a:p>
            <a:r>
              <a:rPr lang="en-US" noProof="0"/>
              <a:t>Update home address and phone number</a:t>
            </a:r>
          </a:p>
        </p:txBody>
      </p:sp>
      <p:sp>
        <p:nvSpPr>
          <p:cNvPr id="107" name="Text Placeholder 106">
            <a:extLst>
              <a:ext uri="{FF2B5EF4-FFF2-40B4-BE49-F238E27FC236}">
                <a16:creationId xmlns:a16="http://schemas.microsoft.com/office/drawing/2014/main" id="{EAD1B491-742B-BC8C-284B-9D4CC795520D}"/>
              </a:ext>
            </a:extLst>
          </p:cNvPr>
          <p:cNvSpPr>
            <a:spLocks noGrp="1"/>
          </p:cNvSpPr>
          <p:nvPr>
            <p:ph type="body" sz="quarter" idx="52"/>
          </p:nvPr>
        </p:nvSpPr>
        <p:spPr>
          <a:xfrm>
            <a:off x="6066682" y="4050957"/>
            <a:ext cx="2572262" cy="626701"/>
          </a:xfrm>
        </p:spPr>
        <p:txBody>
          <a:bodyPr/>
          <a:lstStyle/>
          <a:p>
            <a:r>
              <a:rPr lang="en-US" noProof="0"/>
              <a:t>After finding a new house the employees uses the Self-Service agent to update his information in the HR system. The Employee self-service agent connects to the HR system agent and completes the process.</a:t>
            </a:r>
          </a:p>
        </p:txBody>
      </p:sp>
      <p:sp>
        <p:nvSpPr>
          <p:cNvPr id="109" name="Text Placeholder 108">
            <a:extLst>
              <a:ext uri="{FF2B5EF4-FFF2-40B4-BE49-F238E27FC236}">
                <a16:creationId xmlns:a16="http://schemas.microsoft.com/office/drawing/2014/main" id="{D1AFC11B-EBF3-BBEC-D326-D3A1DBB8E262}"/>
              </a:ext>
            </a:extLst>
          </p:cNvPr>
          <p:cNvSpPr>
            <a:spLocks noGrp="1"/>
          </p:cNvSpPr>
          <p:nvPr>
            <p:ph type="body" sz="quarter" idx="54"/>
          </p:nvPr>
        </p:nvSpPr>
        <p:spPr>
          <a:xfrm>
            <a:off x="8950475" y="3725103"/>
            <a:ext cx="2572262" cy="153888"/>
          </a:xfrm>
        </p:spPr>
        <p:txBody>
          <a:bodyPr/>
          <a:lstStyle/>
          <a:p>
            <a:r>
              <a:rPr lang="en-US" noProof="0"/>
              <a:t>Research the new area</a:t>
            </a:r>
          </a:p>
        </p:txBody>
      </p:sp>
      <p:sp>
        <p:nvSpPr>
          <p:cNvPr id="110" name="Text Placeholder 109">
            <a:extLst>
              <a:ext uri="{FF2B5EF4-FFF2-40B4-BE49-F238E27FC236}">
                <a16:creationId xmlns:a16="http://schemas.microsoft.com/office/drawing/2014/main" id="{4B0F3575-9CA0-04F1-D49A-0429018370B0}"/>
              </a:ext>
            </a:extLst>
          </p:cNvPr>
          <p:cNvSpPr>
            <a:spLocks noGrp="1"/>
          </p:cNvSpPr>
          <p:nvPr>
            <p:ph type="body" sz="quarter" idx="55"/>
          </p:nvPr>
        </p:nvSpPr>
        <p:spPr>
          <a:xfrm>
            <a:off x="8950475" y="4050957"/>
            <a:ext cx="2572262" cy="626701"/>
          </a:xfrm>
        </p:spPr>
        <p:txBody>
          <a:bodyPr/>
          <a:lstStyle/>
          <a:p>
            <a:r>
              <a:rPr lang="en-US" noProof="0" dirty="0"/>
              <a:t>The employee uses Researcher to learn more about the school systems in his new city to help determine where to live.</a:t>
            </a:r>
            <a:r>
              <a:rPr lang="en-US" dirty="0"/>
              <a:t> He chooses to use only web sources for the query.</a:t>
            </a:r>
            <a:endParaRPr lang="en-US" noProof="0" dirty="0"/>
          </a:p>
          <a:p>
            <a:endParaRPr lang="en-US" noProof="0" dirty="0"/>
          </a:p>
        </p:txBody>
      </p:sp>
      <p:sp>
        <p:nvSpPr>
          <p:cNvPr id="112" name="Text Placeholder 111">
            <a:extLst>
              <a:ext uri="{FF2B5EF4-FFF2-40B4-BE49-F238E27FC236}">
                <a16:creationId xmlns:a16="http://schemas.microsoft.com/office/drawing/2014/main" id="{87D438D7-7DF9-9ADF-51F7-1918B6390B74}"/>
              </a:ext>
            </a:extLst>
          </p:cNvPr>
          <p:cNvSpPr>
            <a:spLocks noGrp="1"/>
          </p:cNvSpPr>
          <p:nvPr>
            <p:ph type="body" sz="quarter" idx="64"/>
          </p:nvPr>
        </p:nvSpPr>
        <p:spPr>
          <a:xfrm>
            <a:off x="320721" y="4709762"/>
            <a:ext cx="1131651" cy="219456"/>
          </a:xfrm>
        </p:spPr>
        <p:txBody>
          <a:bodyPr/>
          <a:lstStyle/>
          <a:p>
            <a:pPr lvl="0"/>
            <a:r>
              <a:rPr lang="en-US" noProof="0"/>
              <a:t>Value benefit</a:t>
            </a:r>
          </a:p>
        </p:txBody>
      </p:sp>
      <p:sp>
        <p:nvSpPr>
          <p:cNvPr id="113" name="Text Placeholder 112">
            <a:extLst>
              <a:ext uri="{FF2B5EF4-FFF2-40B4-BE49-F238E27FC236}">
                <a16:creationId xmlns:a16="http://schemas.microsoft.com/office/drawing/2014/main" id="{EF0CF062-6A5D-DE9E-321D-4C575ED8D9C3}"/>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14" name="Group 113">
            <a:extLst>
              <a:ext uri="{FF2B5EF4-FFF2-40B4-BE49-F238E27FC236}">
                <a16:creationId xmlns:a16="http://schemas.microsoft.com/office/drawing/2014/main" id="{0CC126E4-7FDA-1246-D7DE-C1C29ABAD325}"/>
              </a:ext>
            </a:extLst>
          </p:cNvPr>
          <p:cNvGrpSpPr/>
          <p:nvPr/>
        </p:nvGrpSpPr>
        <p:grpSpPr>
          <a:xfrm>
            <a:off x="320719" y="3778836"/>
            <a:ext cx="1771605" cy="216000"/>
            <a:chOff x="320719" y="4224848"/>
            <a:chExt cx="1771605" cy="219456"/>
          </a:xfrm>
        </p:grpSpPr>
        <p:sp>
          <p:nvSpPr>
            <p:cNvPr id="115" name="Rectangle: Rounded Corners 6">
              <a:extLst>
                <a:ext uri="{FF2B5EF4-FFF2-40B4-BE49-F238E27FC236}">
                  <a16:creationId xmlns:a16="http://schemas.microsoft.com/office/drawing/2014/main" id="{87F3989B-ABBD-6F20-DD50-6CC80A1EAC1C}"/>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Turnover rate</a:t>
              </a:r>
            </a:p>
          </p:txBody>
        </p:sp>
        <p:pic>
          <p:nvPicPr>
            <p:cNvPr id="116" name="Graphic 115">
              <a:extLst>
                <a:ext uri="{FF2B5EF4-FFF2-40B4-BE49-F238E27FC236}">
                  <a16:creationId xmlns:a16="http://schemas.microsoft.com/office/drawing/2014/main" id="{F8F35D47-06A7-FADF-1C67-21B7BA93D73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6" y="4260849"/>
              <a:ext cx="144000" cy="144000"/>
            </a:xfrm>
            <a:prstGeom prst="rect">
              <a:avLst/>
            </a:prstGeom>
          </p:spPr>
        </p:pic>
      </p:grpSp>
      <p:grpSp>
        <p:nvGrpSpPr>
          <p:cNvPr id="117" name="Group 116">
            <a:extLst>
              <a:ext uri="{FF2B5EF4-FFF2-40B4-BE49-F238E27FC236}">
                <a16:creationId xmlns:a16="http://schemas.microsoft.com/office/drawing/2014/main" id="{E029C2AD-C64A-D0E5-BDF6-EE93116D3071}"/>
              </a:ext>
            </a:extLst>
          </p:cNvPr>
          <p:cNvGrpSpPr/>
          <p:nvPr/>
        </p:nvGrpSpPr>
        <p:grpSpPr>
          <a:xfrm>
            <a:off x="320721" y="4067988"/>
            <a:ext cx="1771605" cy="216000"/>
            <a:chOff x="320721" y="4517211"/>
            <a:chExt cx="1771605" cy="216000"/>
          </a:xfrm>
        </p:grpSpPr>
        <p:sp>
          <p:nvSpPr>
            <p:cNvPr id="118" name="Rectangle: Rounded Corners 6">
              <a:extLst>
                <a:ext uri="{FF2B5EF4-FFF2-40B4-BE49-F238E27FC236}">
                  <a16:creationId xmlns:a16="http://schemas.microsoft.com/office/drawing/2014/main" id="{1B68A3F2-1200-681D-928E-EE7902C5120D}"/>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Onboarding time</a:t>
              </a:r>
            </a:p>
          </p:txBody>
        </p:sp>
        <p:pic>
          <p:nvPicPr>
            <p:cNvPr id="119" name="Graphic 118">
              <a:extLst>
                <a:ext uri="{FF2B5EF4-FFF2-40B4-BE49-F238E27FC236}">
                  <a16:creationId xmlns:a16="http://schemas.microsoft.com/office/drawing/2014/main" id="{4F091D6A-32A9-9063-B6D0-D8BBACC151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507" y="4552645"/>
              <a:ext cx="144000" cy="141732"/>
            </a:xfrm>
            <a:prstGeom prst="rect">
              <a:avLst/>
            </a:prstGeom>
          </p:spPr>
        </p:pic>
      </p:grpSp>
      <p:grpSp>
        <p:nvGrpSpPr>
          <p:cNvPr id="120" name="Group 119">
            <a:extLst>
              <a:ext uri="{FF2B5EF4-FFF2-40B4-BE49-F238E27FC236}">
                <a16:creationId xmlns:a16="http://schemas.microsoft.com/office/drawing/2014/main" id="{66270483-63EE-E427-7EFE-D919DD6327CD}"/>
              </a:ext>
            </a:extLst>
          </p:cNvPr>
          <p:cNvGrpSpPr/>
          <p:nvPr/>
        </p:nvGrpSpPr>
        <p:grpSpPr>
          <a:xfrm>
            <a:off x="320719" y="5020658"/>
            <a:ext cx="1771607" cy="504622"/>
            <a:chOff x="320719" y="5293823"/>
            <a:chExt cx="1771607" cy="504622"/>
          </a:xfrm>
        </p:grpSpPr>
        <p:grpSp>
          <p:nvGrpSpPr>
            <p:cNvPr id="121" name="Group 120">
              <a:extLst>
                <a:ext uri="{FF2B5EF4-FFF2-40B4-BE49-F238E27FC236}">
                  <a16:creationId xmlns:a16="http://schemas.microsoft.com/office/drawing/2014/main" id="{8BBD35C4-DFC5-C408-E623-77E842A08F14}"/>
                </a:ext>
              </a:extLst>
            </p:cNvPr>
            <p:cNvGrpSpPr/>
            <p:nvPr/>
          </p:nvGrpSpPr>
          <p:grpSpPr>
            <a:xfrm>
              <a:off x="320719" y="5293823"/>
              <a:ext cx="1771605" cy="216000"/>
              <a:chOff x="320719" y="5270676"/>
              <a:chExt cx="1771605" cy="216000"/>
            </a:xfrm>
          </p:grpSpPr>
          <p:sp>
            <p:nvSpPr>
              <p:cNvPr id="125" name="Rectangle: Rounded Corners 6">
                <a:extLst>
                  <a:ext uri="{FF2B5EF4-FFF2-40B4-BE49-F238E27FC236}">
                    <a16:creationId xmlns:a16="http://schemas.microsoft.com/office/drawing/2014/main" id="{D142E747-60CB-FECE-28EC-64FBE222FEB5}"/>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126" name="Graphic 125">
                <a:extLst>
                  <a:ext uri="{FF2B5EF4-FFF2-40B4-BE49-F238E27FC236}">
                    <a16:creationId xmlns:a16="http://schemas.microsoft.com/office/drawing/2014/main" id="{638C902B-1BBE-8B58-8E86-FCD19165922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5" y="5306676"/>
                <a:ext cx="144000" cy="144000"/>
              </a:xfrm>
              <a:prstGeom prst="rect">
                <a:avLst/>
              </a:prstGeom>
            </p:spPr>
          </p:pic>
        </p:grpSp>
        <p:grpSp>
          <p:nvGrpSpPr>
            <p:cNvPr id="122" name="Group 121">
              <a:extLst>
                <a:ext uri="{FF2B5EF4-FFF2-40B4-BE49-F238E27FC236}">
                  <a16:creationId xmlns:a16="http://schemas.microsoft.com/office/drawing/2014/main" id="{038EA1F8-BD14-FEB6-91D5-DEC8253008C5}"/>
                </a:ext>
              </a:extLst>
            </p:cNvPr>
            <p:cNvGrpSpPr/>
            <p:nvPr/>
          </p:nvGrpSpPr>
          <p:grpSpPr>
            <a:xfrm>
              <a:off x="320721" y="5582445"/>
              <a:ext cx="1771605" cy="216000"/>
              <a:chOff x="320721" y="5582445"/>
              <a:chExt cx="1771605" cy="216000"/>
            </a:xfrm>
          </p:grpSpPr>
          <p:sp>
            <p:nvSpPr>
              <p:cNvPr id="123" name="Rectangle: Rounded Corners 122">
                <a:extLst>
                  <a:ext uri="{FF2B5EF4-FFF2-40B4-BE49-F238E27FC236}">
                    <a16:creationId xmlns:a16="http://schemas.microsoft.com/office/drawing/2014/main" id="{EA7420CC-1D16-6B27-6D8A-D127D1C11341}"/>
                  </a:ext>
                  <a:ext uri="{C183D7F6-B498-43B3-948B-1728B52AA6E4}">
                    <adec:decorative xmlns:adec="http://schemas.microsoft.com/office/drawing/2017/decorative" val="1"/>
                  </a:ext>
                </a:extLst>
              </p:cNvPr>
              <p:cNvSpPr>
                <a:spLocks/>
              </p:cNvSpPr>
              <p:nvPr/>
            </p:nvSpPr>
            <p:spPr bwMode="auto">
              <a:xfrm>
                <a:off x="320721" y="5582445"/>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124" name="Graphic 123">
                <a:extLst>
                  <a:ext uri="{FF2B5EF4-FFF2-40B4-BE49-F238E27FC236}">
                    <a16:creationId xmlns:a16="http://schemas.microsoft.com/office/drawing/2014/main" id="{8B25D107-15E9-3000-2B10-86A15815E05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5" y="5618445"/>
                <a:ext cx="144000" cy="144000"/>
              </a:xfrm>
              <a:prstGeom prst="rect">
                <a:avLst/>
              </a:prstGeom>
            </p:spPr>
          </p:pic>
        </p:grpSp>
      </p:grpSp>
      <p:sp>
        <p:nvSpPr>
          <p:cNvPr id="201" name="TextBox 200">
            <a:extLst>
              <a:ext uri="{FF2B5EF4-FFF2-40B4-BE49-F238E27FC236}">
                <a16:creationId xmlns:a16="http://schemas.microsoft.com/office/drawing/2014/main" id="{81A30587-7A73-C75A-E376-4C1015DD9813}"/>
              </a:ext>
              <a:ext uri="{C183D7F6-B498-43B3-948B-1728B52AA6E4}">
                <adec:decorative xmlns:adec="http://schemas.microsoft.com/office/drawing/2017/decorative" val="0"/>
              </a:ext>
            </a:extLst>
          </p:cNvPr>
          <p:cNvSpPr txBox="1"/>
          <p:nvPr/>
        </p:nvSpPr>
        <p:spPr>
          <a:xfrm>
            <a:off x="6446959" y="2307253"/>
            <a:ext cx="1719840"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People</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30000" noProof="0">
              <a:ln>
                <a:noFill/>
              </a:ln>
              <a:solidFill>
                <a:prstClr val="black"/>
              </a:solidFill>
              <a:effectLst/>
              <a:uLnTx/>
              <a:uFillTx/>
              <a:latin typeface="Segoe UI Semibold"/>
              <a:ea typeface="+mn-ea"/>
              <a:cs typeface="+mn-cs"/>
            </a:endParaRPr>
          </a:p>
        </p:txBody>
      </p:sp>
      <p:sp>
        <p:nvSpPr>
          <p:cNvPr id="207" name="TextBox 206">
            <a:extLst>
              <a:ext uri="{FF2B5EF4-FFF2-40B4-BE49-F238E27FC236}">
                <a16:creationId xmlns:a16="http://schemas.microsoft.com/office/drawing/2014/main" id="{D273419D-8B85-3836-AA12-660EDB36D9E5}"/>
              </a:ext>
              <a:ext uri="{C183D7F6-B498-43B3-948B-1728B52AA6E4}">
                <adec:decorative xmlns:adec="http://schemas.microsoft.com/office/drawing/2017/decorative" val="0"/>
              </a:ext>
            </a:extLst>
          </p:cNvPr>
          <p:cNvSpPr txBox="1"/>
          <p:nvPr/>
        </p:nvSpPr>
        <p:spPr>
          <a:xfrm>
            <a:off x="3562472" y="4969825"/>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 in Outlook</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sp>
        <p:nvSpPr>
          <p:cNvPr id="31" name="Text Placeholder 30">
            <a:extLst>
              <a:ext uri="{FF2B5EF4-FFF2-40B4-BE49-F238E27FC236}">
                <a16:creationId xmlns:a16="http://schemas.microsoft.com/office/drawing/2014/main" id="{DB51FAA8-C838-98B3-2C86-19614EE700F9}"/>
              </a:ext>
            </a:extLst>
          </p:cNvPr>
          <p:cNvSpPr>
            <a:spLocks noGrp="1"/>
          </p:cNvSpPr>
          <p:nvPr>
            <p:ph type="body" sz="quarter" idx="69"/>
          </p:nvPr>
        </p:nvSpPr>
        <p:spPr/>
        <p:txBody>
          <a:bodyPr/>
          <a:lstStyle/>
          <a:p>
            <a:r>
              <a:rPr lang="en-US"/>
              <a:t>Example prompt: What access to temporary housing do I have during my relocation?</a:t>
            </a:r>
          </a:p>
        </p:txBody>
      </p:sp>
      <p:sp>
        <p:nvSpPr>
          <p:cNvPr id="33" name="Text Placeholder 32">
            <a:extLst>
              <a:ext uri="{FF2B5EF4-FFF2-40B4-BE49-F238E27FC236}">
                <a16:creationId xmlns:a16="http://schemas.microsoft.com/office/drawing/2014/main" id="{DBA7575B-2A35-C6B8-AB1A-9165C0A7C828}"/>
              </a:ext>
            </a:extLst>
          </p:cNvPr>
          <p:cNvSpPr>
            <a:spLocks noGrp="1"/>
          </p:cNvSpPr>
          <p:nvPr>
            <p:ph type="body" sz="quarter" idx="70"/>
          </p:nvPr>
        </p:nvSpPr>
        <p:spPr/>
        <p:txBody>
          <a:bodyPr/>
          <a:lstStyle/>
          <a:p>
            <a:r>
              <a:rPr lang="en-US"/>
              <a:t>Example prompt: </a:t>
            </a:r>
            <a:r>
              <a:rPr lang="en-US" noProof="0"/>
              <a:t>Make a table of the skills of the people on my team.</a:t>
            </a:r>
          </a:p>
        </p:txBody>
      </p:sp>
      <p:sp>
        <p:nvSpPr>
          <p:cNvPr id="35" name="Text Placeholder 34">
            <a:extLst>
              <a:ext uri="{FF2B5EF4-FFF2-40B4-BE49-F238E27FC236}">
                <a16:creationId xmlns:a16="http://schemas.microsoft.com/office/drawing/2014/main" id="{0D44A7ED-2DD9-1A14-0E63-F81CDA5B750F}"/>
              </a:ext>
            </a:extLst>
          </p:cNvPr>
          <p:cNvSpPr>
            <a:spLocks noGrp="1"/>
          </p:cNvSpPr>
          <p:nvPr>
            <p:ph type="body" sz="quarter" idx="68"/>
          </p:nvPr>
        </p:nvSpPr>
        <p:spPr/>
        <p:txBody>
          <a:bodyPr/>
          <a:lstStyle/>
          <a:p>
            <a:r>
              <a:rPr lang="en-US"/>
              <a:t>Example prompt: Please find the birthdays and anniversaries of my team members.</a:t>
            </a:r>
          </a:p>
        </p:txBody>
      </p:sp>
      <p:sp>
        <p:nvSpPr>
          <p:cNvPr id="37" name="Text Placeholder 36">
            <a:extLst>
              <a:ext uri="{FF2B5EF4-FFF2-40B4-BE49-F238E27FC236}">
                <a16:creationId xmlns:a16="http://schemas.microsoft.com/office/drawing/2014/main" id="{40EA3E60-BC2F-8687-8976-DF9F9CE97CF7}"/>
              </a:ext>
            </a:extLst>
          </p:cNvPr>
          <p:cNvSpPr>
            <a:spLocks noGrp="1"/>
          </p:cNvSpPr>
          <p:nvPr>
            <p:ph type="body" sz="quarter" idx="48"/>
          </p:nvPr>
        </p:nvSpPr>
        <p:spPr/>
        <p:txBody>
          <a:bodyPr/>
          <a:lstStyle/>
          <a:p>
            <a:r>
              <a:rPr lang="en-US"/>
              <a:t>Example prompt</a:t>
            </a:r>
            <a:r>
              <a:rPr lang="en-US" noProof="0"/>
              <a:t>: Using /LastYearReviewPrep.doc draft a introductory email to my new team. Keep it professional but use my typical style.</a:t>
            </a:r>
          </a:p>
        </p:txBody>
      </p:sp>
      <p:sp>
        <p:nvSpPr>
          <p:cNvPr id="39" name="Text Placeholder 38">
            <a:extLst>
              <a:ext uri="{FF2B5EF4-FFF2-40B4-BE49-F238E27FC236}">
                <a16:creationId xmlns:a16="http://schemas.microsoft.com/office/drawing/2014/main" id="{9EEAACEA-82DD-291A-3CE7-8A6645070990}"/>
              </a:ext>
            </a:extLst>
          </p:cNvPr>
          <p:cNvSpPr>
            <a:spLocks noGrp="1"/>
          </p:cNvSpPr>
          <p:nvPr>
            <p:ph type="body" sz="quarter" idx="67"/>
          </p:nvPr>
        </p:nvSpPr>
        <p:spPr>
          <a:xfrm>
            <a:off x="6066682" y="5334522"/>
            <a:ext cx="2572262" cy="712876"/>
          </a:xfrm>
        </p:spPr>
        <p:txBody>
          <a:bodyPr/>
          <a:lstStyle/>
          <a:p>
            <a:r>
              <a:rPr lang="en-US"/>
              <a:t>Example prompt: Update my home address and phone number.</a:t>
            </a:r>
            <a:endParaRPr lang="en-US" noProof="0"/>
          </a:p>
        </p:txBody>
      </p:sp>
      <p:sp>
        <p:nvSpPr>
          <p:cNvPr id="41" name="Text Placeholder 40">
            <a:extLst>
              <a:ext uri="{FF2B5EF4-FFF2-40B4-BE49-F238E27FC236}">
                <a16:creationId xmlns:a16="http://schemas.microsoft.com/office/drawing/2014/main" id="{F5D83E1D-BD8F-8B6A-CD5B-365E8F694317}"/>
              </a:ext>
            </a:extLst>
          </p:cNvPr>
          <p:cNvSpPr>
            <a:spLocks noGrp="1"/>
          </p:cNvSpPr>
          <p:nvPr>
            <p:ph type="body" sz="quarter" idx="66"/>
          </p:nvPr>
        </p:nvSpPr>
        <p:spPr/>
        <p:txBody>
          <a:bodyPr/>
          <a:lstStyle/>
          <a:p>
            <a:r>
              <a:rPr lang="en-US" dirty="0"/>
              <a:t>Example prompt: Prepare a report on the public high schools in the Atlanta area to help me pick a school for my son and daughter. They play football and soccer and want to be on competitive teams, and we also want access to an IB program and AP courses. Prepare a table with school ratings.</a:t>
            </a:r>
          </a:p>
          <a:p>
            <a:r>
              <a:rPr lang="en-US" u="sng" dirty="0">
                <a:hlinkClick r:id="rId7"/>
              </a:rPr>
              <a:t>Get started with Researcher</a:t>
            </a:r>
            <a:endParaRPr lang="en-US" dirty="0"/>
          </a:p>
          <a:p>
            <a:endParaRPr lang="en-US" dirty="0"/>
          </a:p>
        </p:txBody>
      </p:sp>
      <p:sp>
        <p:nvSpPr>
          <p:cNvPr id="8" name="TextBox 7">
            <a:extLst>
              <a:ext uri="{FF2B5EF4-FFF2-40B4-BE49-F238E27FC236}">
                <a16:creationId xmlns:a16="http://schemas.microsoft.com/office/drawing/2014/main" id="{F1FCA1E2-08AE-64D0-73E9-3565D85FBEE1}"/>
              </a:ext>
              <a:ext uri="{C183D7F6-B498-43B3-948B-1728B52AA6E4}">
                <adec:decorative xmlns:adec="http://schemas.microsoft.com/office/drawing/2017/decorative" val="0"/>
              </a:ext>
            </a:extLst>
          </p:cNvPr>
          <p:cNvSpPr txBox="1">
            <a:spLocks/>
          </p:cNvSpPr>
          <p:nvPr/>
        </p:nvSpPr>
        <p:spPr>
          <a:xfrm>
            <a:off x="3562472" y="2225376"/>
            <a:ext cx="1830524"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Employee Self Service</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 Connection to SharePoint</a:t>
            </a:r>
          </a:p>
        </p:txBody>
      </p:sp>
      <p:pic>
        <p:nvPicPr>
          <p:cNvPr id="11" name="ESS logo">
            <a:extLst>
              <a:ext uri="{FF2B5EF4-FFF2-40B4-BE49-F238E27FC236}">
                <a16:creationId xmlns:a16="http://schemas.microsoft.com/office/drawing/2014/main" id="{36D80CD9-74A5-E7D9-15B1-DF6CC18C0174}"/>
              </a:ext>
            </a:extLst>
          </p:cNvPr>
          <p:cNvPicPr>
            <a:picLocks noChangeAspect="1"/>
          </p:cNvPicPr>
          <p:nvPr/>
        </p:nvPicPr>
        <p:blipFill>
          <a:blip r:embed="rId8"/>
          <a:stretch>
            <a:fillRect/>
          </a:stretch>
        </p:blipFill>
        <p:spPr>
          <a:xfrm>
            <a:off x="3194562" y="2181962"/>
            <a:ext cx="294141" cy="335184"/>
          </a:xfrm>
          <a:prstGeom prst="rect">
            <a:avLst/>
          </a:prstGeom>
        </p:spPr>
      </p:pic>
      <p:pic>
        <p:nvPicPr>
          <p:cNvPr id="13" name="Picture 12">
            <a:extLst>
              <a:ext uri="{FF2B5EF4-FFF2-40B4-BE49-F238E27FC236}">
                <a16:creationId xmlns:a16="http://schemas.microsoft.com/office/drawing/2014/main" id="{C9CBAE2C-9FA7-9279-C83F-27FA9968F400}"/>
              </a:ext>
            </a:extLst>
          </p:cNvPr>
          <p:cNvPicPr>
            <a:picLocks noChangeAspect="1"/>
          </p:cNvPicPr>
          <p:nvPr/>
        </p:nvPicPr>
        <p:blipFill>
          <a:blip r:embed="rId9"/>
          <a:stretch>
            <a:fillRect/>
          </a:stretch>
        </p:blipFill>
        <p:spPr>
          <a:xfrm>
            <a:off x="6013457" y="2192088"/>
            <a:ext cx="364823" cy="364823"/>
          </a:xfrm>
          <a:prstGeom prst="rect">
            <a:avLst/>
          </a:prstGeom>
        </p:spPr>
      </p:pic>
      <p:sp>
        <p:nvSpPr>
          <p:cNvPr id="14" name="TextBox 13">
            <a:extLst>
              <a:ext uri="{FF2B5EF4-FFF2-40B4-BE49-F238E27FC236}">
                <a16:creationId xmlns:a16="http://schemas.microsoft.com/office/drawing/2014/main" id="{4FAC1169-14BB-8E1F-7289-B44D0CC1D628}"/>
              </a:ext>
              <a:ext uri="{C183D7F6-B498-43B3-948B-1728B52AA6E4}">
                <adec:decorative xmlns:adec="http://schemas.microsoft.com/office/drawing/2017/decorative" val="0"/>
              </a:ext>
            </a:extLst>
          </p:cNvPr>
          <p:cNvSpPr txBox="1"/>
          <p:nvPr/>
        </p:nvSpPr>
        <p:spPr>
          <a:xfrm>
            <a:off x="9329077" y="491447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15" name="Picture 14">
            <a:extLst>
              <a:ext uri="{FF2B5EF4-FFF2-40B4-BE49-F238E27FC236}">
                <a16:creationId xmlns:a16="http://schemas.microsoft.com/office/drawing/2014/main" id="{A440F0AF-EBE9-0B53-53E5-A80BD3ED28AD}"/>
              </a:ext>
            </a:extLst>
          </p:cNvPr>
          <p:cNvPicPr>
            <a:picLocks noChangeAspect="1"/>
          </p:cNvPicPr>
          <p:nvPr/>
        </p:nvPicPr>
        <p:blipFill>
          <a:blip r:embed="rId10"/>
          <a:stretch>
            <a:fillRect/>
          </a:stretch>
        </p:blipFill>
        <p:spPr>
          <a:xfrm>
            <a:off x="8950475" y="4850078"/>
            <a:ext cx="319806" cy="260181"/>
          </a:xfrm>
          <a:prstGeom prst="rect">
            <a:avLst/>
          </a:prstGeom>
        </p:spPr>
      </p:pic>
      <p:sp>
        <p:nvSpPr>
          <p:cNvPr id="16" name="TextBox 15">
            <a:extLst>
              <a:ext uri="{FF2B5EF4-FFF2-40B4-BE49-F238E27FC236}">
                <a16:creationId xmlns:a16="http://schemas.microsoft.com/office/drawing/2014/main" id="{7D032271-3F7A-351E-0532-6E501840EFCB}"/>
              </a:ext>
              <a:ext uri="{C183D7F6-B498-43B3-948B-1728B52AA6E4}">
                <adec:decorative xmlns:adec="http://schemas.microsoft.com/office/drawing/2017/decorative" val="0"/>
              </a:ext>
            </a:extLst>
          </p:cNvPr>
          <p:cNvSpPr txBox="1">
            <a:spLocks/>
          </p:cNvSpPr>
          <p:nvPr/>
        </p:nvSpPr>
        <p:spPr>
          <a:xfrm>
            <a:off x="9318235" y="2230328"/>
            <a:ext cx="1830524"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Employee Self Service</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 Connection to HR system</a:t>
            </a:r>
          </a:p>
        </p:txBody>
      </p:sp>
      <p:pic>
        <p:nvPicPr>
          <p:cNvPr id="17" name="ESS logo">
            <a:extLst>
              <a:ext uri="{FF2B5EF4-FFF2-40B4-BE49-F238E27FC236}">
                <a16:creationId xmlns:a16="http://schemas.microsoft.com/office/drawing/2014/main" id="{42B21F61-F159-A0BB-0ECD-5758B00F72BF}"/>
              </a:ext>
            </a:extLst>
          </p:cNvPr>
          <p:cNvPicPr>
            <a:picLocks noChangeAspect="1"/>
          </p:cNvPicPr>
          <p:nvPr/>
        </p:nvPicPr>
        <p:blipFill>
          <a:blip r:embed="rId8"/>
          <a:stretch>
            <a:fillRect/>
          </a:stretch>
        </p:blipFill>
        <p:spPr>
          <a:xfrm>
            <a:off x="8950325" y="2186914"/>
            <a:ext cx="294141" cy="335184"/>
          </a:xfrm>
          <a:prstGeom prst="rect">
            <a:avLst/>
          </a:prstGeom>
        </p:spPr>
      </p:pic>
      <p:sp>
        <p:nvSpPr>
          <p:cNvPr id="18" name="TextBox 17">
            <a:extLst>
              <a:ext uri="{FF2B5EF4-FFF2-40B4-BE49-F238E27FC236}">
                <a16:creationId xmlns:a16="http://schemas.microsoft.com/office/drawing/2014/main" id="{1F6CF3E4-D3DB-3984-9A3D-BA092559BB38}"/>
              </a:ext>
              <a:ext uri="{C183D7F6-B498-43B3-948B-1728B52AA6E4}">
                <adec:decorative xmlns:adec="http://schemas.microsoft.com/office/drawing/2017/decorative" val="0"/>
              </a:ext>
            </a:extLst>
          </p:cNvPr>
          <p:cNvSpPr txBox="1">
            <a:spLocks/>
          </p:cNvSpPr>
          <p:nvPr/>
        </p:nvSpPr>
        <p:spPr>
          <a:xfrm>
            <a:off x="6463910" y="4908270"/>
            <a:ext cx="1830524"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Employee Self Service</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 Connection to HR system</a:t>
            </a:r>
          </a:p>
        </p:txBody>
      </p:sp>
      <p:pic>
        <p:nvPicPr>
          <p:cNvPr id="19" name="ESS logo">
            <a:extLst>
              <a:ext uri="{FF2B5EF4-FFF2-40B4-BE49-F238E27FC236}">
                <a16:creationId xmlns:a16="http://schemas.microsoft.com/office/drawing/2014/main" id="{8CEFDB23-632A-D0FF-7347-9ACFFA55CD2C}"/>
              </a:ext>
            </a:extLst>
          </p:cNvPr>
          <p:cNvPicPr>
            <a:picLocks noChangeAspect="1"/>
          </p:cNvPicPr>
          <p:nvPr/>
        </p:nvPicPr>
        <p:blipFill>
          <a:blip r:embed="rId8"/>
          <a:stretch>
            <a:fillRect/>
          </a:stretch>
        </p:blipFill>
        <p:spPr>
          <a:xfrm>
            <a:off x="6096000" y="4864856"/>
            <a:ext cx="294141" cy="335184"/>
          </a:xfrm>
          <a:prstGeom prst="rect">
            <a:avLst/>
          </a:prstGeom>
        </p:spPr>
      </p:pic>
      <p:pic>
        <p:nvPicPr>
          <p:cNvPr id="2" name="Picture 1" descr="Outlook logo">
            <a:extLst>
              <a:ext uri="{FF2B5EF4-FFF2-40B4-BE49-F238E27FC236}">
                <a16:creationId xmlns:a16="http://schemas.microsoft.com/office/drawing/2014/main" id="{DFDCF79B-EE6C-DB30-5C9E-577407B0DA95}"/>
              </a:ext>
            </a:extLst>
          </p:cNvPr>
          <p:cNvPicPr>
            <a:picLocks noChangeAspect="1"/>
          </p:cNvPicPr>
          <p:nvPr/>
        </p:nvPicPr>
        <p:blipFill>
          <a:blip r:embed="rId11"/>
          <a:stretch>
            <a:fillRect/>
          </a:stretch>
        </p:blipFill>
        <p:spPr>
          <a:xfrm>
            <a:off x="3209044" y="4929218"/>
            <a:ext cx="265176" cy="265176"/>
          </a:xfrm>
          <a:prstGeom prst="rect">
            <a:avLst/>
          </a:prstGeom>
        </p:spPr>
      </p:pic>
    </p:spTree>
    <p:extLst>
      <p:ext uri="{BB962C8B-B14F-4D97-AF65-F5344CB8AC3E}">
        <p14:creationId xmlns:p14="http://schemas.microsoft.com/office/powerpoint/2010/main" val="168356899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 Placeholder 194">
            <a:extLst>
              <a:ext uri="{FF2B5EF4-FFF2-40B4-BE49-F238E27FC236}">
                <a16:creationId xmlns:a16="http://schemas.microsoft.com/office/drawing/2014/main" id="{9C3829A0-F654-3FEF-77E3-0F3788D89ABA}"/>
              </a:ext>
            </a:extLst>
          </p:cNvPr>
          <p:cNvSpPr>
            <a:spLocks noGrp="1"/>
          </p:cNvSpPr>
          <p:nvPr>
            <p:ph type="body" sz="quarter" idx="32"/>
          </p:nvPr>
        </p:nvSpPr>
        <p:spPr>
          <a:xfrm>
            <a:off x="311388" y="1026303"/>
            <a:ext cx="2431246" cy="1131079"/>
          </a:xfrm>
        </p:spPr>
        <p:txBody>
          <a:bodyPr/>
          <a:lstStyle/>
          <a:p>
            <a:r>
              <a:rPr lang="en-US"/>
              <a:t>Using a self-service agent, HR organizations can reduce costs and improve service by making employee benefit information easy to access.</a:t>
            </a:r>
          </a:p>
          <a:p>
            <a:endParaRPr lang="en-US" noProof="0"/>
          </a:p>
        </p:txBody>
      </p:sp>
      <p:sp>
        <p:nvSpPr>
          <p:cNvPr id="95" name="Text Placeholder 94">
            <a:extLst>
              <a:ext uri="{FF2B5EF4-FFF2-40B4-BE49-F238E27FC236}">
                <a16:creationId xmlns:a16="http://schemas.microsoft.com/office/drawing/2014/main" id="{C7DD7F2E-182E-ADA1-BB27-7EC3490DFF71}"/>
              </a:ext>
            </a:extLst>
          </p:cNvPr>
          <p:cNvSpPr>
            <a:spLocks noGrp="1"/>
          </p:cNvSpPr>
          <p:nvPr>
            <p:ph type="body" sz="quarter" idx="33"/>
          </p:nvPr>
        </p:nvSpPr>
        <p:spPr>
          <a:xfrm>
            <a:off x="304796" y="413987"/>
            <a:ext cx="2057403" cy="307777"/>
          </a:xfrm>
        </p:spPr>
        <p:txBody>
          <a:bodyPr/>
          <a:lstStyle/>
          <a:p>
            <a:r>
              <a:rPr lang="en-US" noProof="0"/>
              <a:t>HR</a:t>
            </a:r>
          </a:p>
        </p:txBody>
      </p:sp>
      <p:sp>
        <p:nvSpPr>
          <p:cNvPr id="93" name="Text Placeholder 92">
            <a:extLst>
              <a:ext uri="{FF2B5EF4-FFF2-40B4-BE49-F238E27FC236}">
                <a16:creationId xmlns:a16="http://schemas.microsoft.com/office/drawing/2014/main" id="{28C162A8-6360-8E76-CC73-A36E6B61372E}"/>
              </a:ext>
            </a:extLst>
          </p:cNvPr>
          <p:cNvSpPr>
            <a:spLocks noGrp="1"/>
          </p:cNvSpPr>
          <p:nvPr>
            <p:ph type="body" sz="quarter" idx="30"/>
          </p:nvPr>
        </p:nvSpPr>
        <p:spPr>
          <a:xfrm>
            <a:off x="10430351" y="521099"/>
            <a:ext cx="1456966" cy="175614"/>
          </a:xfrm>
        </p:spPr>
        <p:txBody>
          <a:bodyPr/>
          <a:lstStyle/>
          <a:p>
            <a:r>
              <a:rPr lang="en-US" noProof="0"/>
              <a:t>Extend</a:t>
            </a:r>
          </a:p>
        </p:txBody>
      </p:sp>
      <p:sp>
        <p:nvSpPr>
          <p:cNvPr id="91" name="Text Placeholder 90">
            <a:extLst>
              <a:ext uri="{FF2B5EF4-FFF2-40B4-BE49-F238E27FC236}">
                <a16:creationId xmlns:a16="http://schemas.microsoft.com/office/drawing/2014/main" id="{DD4E034F-5B71-D805-EDDF-3B5641556F8C}"/>
              </a:ext>
            </a:extLst>
          </p:cNvPr>
          <p:cNvSpPr>
            <a:spLocks noGrp="1"/>
          </p:cNvSpPr>
          <p:nvPr>
            <p:ph type="body" sz="quarter" idx="17"/>
          </p:nvPr>
        </p:nvSpPr>
        <p:spPr>
          <a:xfrm>
            <a:off x="7149557" y="521100"/>
            <a:ext cx="2969488" cy="169277"/>
          </a:xfrm>
        </p:spPr>
        <p:txBody>
          <a:bodyPr/>
          <a:lstStyle/>
          <a:p>
            <a:r>
              <a:rPr lang="en-US" noProof="0"/>
              <a:t>Microsoft 365 Copilot Chat and Copilot Studio</a:t>
            </a:r>
          </a:p>
        </p:txBody>
      </p:sp>
      <p:sp>
        <p:nvSpPr>
          <p:cNvPr id="89" name="Title 88">
            <a:extLst>
              <a:ext uri="{FF2B5EF4-FFF2-40B4-BE49-F238E27FC236}">
                <a16:creationId xmlns:a16="http://schemas.microsoft.com/office/drawing/2014/main" id="{7E017299-A4A1-9BD9-4FF7-D9B789A0D128}"/>
              </a:ext>
            </a:extLst>
          </p:cNvPr>
          <p:cNvSpPr>
            <a:spLocks noGrp="1"/>
          </p:cNvSpPr>
          <p:nvPr>
            <p:ph type="title"/>
          </p:nvPr>
        </p:nvSpPr>
        <p:spPr>
          <a:xfrm>
            <a:off x="2492556" y="429376"/>
            <a:ext cx="4144817" cy="276999"/>
          </a:xfrm>
        </p:spPr>
        <p:txBody>
          <a:bodyPr/>
          <a:lstStyle/>
          <a:p>
            <a:r>
              <a:rPr lang="en-US" noProof="0"/>
              <a:t>Automate benefits query management</a:t>
            </a:r>
          </a:p>
        </p:txBody>
      </p:sp>
      <p:sp>
        <p:nvSpPr>
          <p:cNvPr id="90" name="Text Placeholder 89">
            <a:extLst>
              <a:ext uri="{FF2B5EF4-FFF2-40B4-BE49-F238E27FC236}">
                <a16:creationId xmlns:a16="http://schemas.microsoft.com/office/drawing/2014/main" id="{BB9F1202-5517-FAC6-7546-1E597D563DD7}"/>
              </a:ext>
            </a:extLst>
          </p:cNvPr>
          <p:cNvSpPr>
            <a:spLocks noGrp="1"/>
          </p:cNvSpPr>
          <p:nvPr>
            <p:ph type="body" sz="quarter" idx="11"/>
          </p:nvPr>
        </p:nvSpPr>
        <p:spPr>
          <a:xfrm>
            <a:off x="3182890" y="1112478"/>
            <a:ext cx="2572262" cy="153888"/>
          </a:xfrm>
        </p:spPr>
        <p:txBody>
          <a:bodyPr/>
          <a:lstStyle/>
          <a:p>
            <a:r>
              <a:rPr lang="en-US" noProof="0"/>
              <a:t>Create an agent</a:t>
            </a:r>
          </a:p>
        </p:txBody>
      </p:sp>
      <p:sp>
        <p:nvSpPr>
          <p:cNvPr id="92" name="Text Placeholder 91">
            <a:extLst>
              <a:ext uri="{FF2B5EF4-FFF2-40B4-BE49-F238E27FC236}">
                <a16:creationId xmlns:a16="http://schemas.microsoft.com/office/drawing/2014/main" id="{B71AA885-9BEB-1E93-F8D1-9F39B80E3944}"/>
              </a:ext>
            </a:extLst>
          </p:cNvPr>
          <p:cNvSpPr>
            <a:spLocks noGrp="1"/>
          </p:cNvSpPr>
          <p:nvPr>
            <p:ph type="body" sz="quarter" idx="18"/>
          </p:nvPr>
        </p:nvSpPr>
        <p:spPr>
          <a:xfrm>
            <a:off x="3182938" y="1438275"/>
            <a:ext cx="2571750" cy="627063"/>
          </a:xfrm>
        </p:spPr>
        <p:txBody>
          <a:bodyPr/>
          <a:lstStyle/>
          <a:p>
            <a:r>
              <a:rPr lang="en-US" noProof="0"/>
              <a:t>Create a custom agent accessing HR information with guided prompts around employee benefits. Once ready, launch it as an agent in Microsoft Teams for your organization.</a:t>
            </a:r>
          </a:p>
          <a:p>
            <a:endParaRPr lang="en-US" noProof="0"/>
          </a:p>
        </p:txBody>
      </p:sp>
      <p:sp>
        <p:nvSpPr>
          <p:cNvPr id="97" name="Text Placeholder 96">
            <a:extLst>
              <a:ext uri="{FF2B5EF4-FFF2-40B4-BE49-F238E27FC236}">
                <a16:creationId xmlns:a16="http://schemas.microsoft.com/office/drawing/2014/main" id="{AD06E588-4609-312B-A1D2-0705CB5DF023}"/>
              </a:ext>
            </a:extLst>
          </p:cNvPr>
          <p:cNvSpPr>
            <a:spLocks noGrp="1"/>
          </p:cNvSpPr>
          <p:nvPr>
            <p:ph type="body" sz="quarter" idx="42"/>
          </p:nvPr>
        </p:nvSpPr>
        <p:spPr>
          <a:xfrm>
            <a:off x="6066682" y="1112478"/>
            <a:ext cx="2572262" cy="153888"/>
          </a:xfrm>
        </p:spPr>
        <p:txBody>
          <a:bodyPr/>
          <a:lstStyle/>
          <a:p>
            <a:r>
              <a:rPr lang="en-US" noProof="0"/>
              <a:t>Benefits analysis</a:t>
            </a:r>
          </a:p>
        </p:txBody>
      </p:sp>
      <p:sp>
        <p:nvSpPr>
          <p:cNvPr id="98" name="Text Placeholder 97">
            <a:extLst>
              <a:ext uri="{FF2B5EF4-FFF2-40B4-BE49-F238E27FC236}">
                <a16:creationId xmlns:a16="http://schemas.microsoft.com/office/drawing/2014/main" id="{A22FB83E-BEE0-1625-7DDD-977FE91AA3F4}"/>
              </a:ext>
            </a:extLst>
          </p:cNvPr>
          <p:cNvSpPr>
            <a:spLocks noGrp="1"/>
          </p:cNvSpPr>
          <p:nvPr>
            <p:ph type="body" sz="quarter" idx="43"/>
          </p:nvPr>
        </p:nvSpPr>
        <p:spPr>
          <a:xfrm>
            <a:off x="6066682" y="1438715"/>
            <a:ext cx="2572262" cy="626701"/>
          </a:xfrm>
        </p:spPr>
        <p:txBody>
          <a:bodyPr/>
          <a:lstStyle/>
          <a:p>
            <a:r>
              <a:rPr lang="en-US" noProof="0"/>
              <a:t>Employees may ask the agent for more details about specific benefits.</a:t>
            </a:r>
          </a:p>
        </p:txBody>
      </p:sp>
      <p:sp>
        <p:nvSpPr>
          <p:cNvPr id="100" name="Text Placeholder 99">
            <a:extLst>
              <a:ext uri="{FF2B5EF4-FFF2-40B4-BE49-F238E27FC236}">
                <a16:creationId xmlns:a16="http://schemas.microsoft.com/office/drawing/2014/main" id="{A4C06FDA-E5FA-0046-DEF1-3686445EF835}"/>
              </a:ext>
            </a:extLst>
          </p:cNvPr>
          <p:cNvSpPr>
            <a:spLocks noGrp="1"/>
          </p:cNvSpPr>
          <p:nvPr>
            <p:ph type="body" sz="quarter" idx="45"/>
          </p:nvPr>
        </p:nvSpPr>
        <p:spPr>
          <a:xfrm>
            <a:off x="8950475" y="1112478"/>
            <a:ext cx="2572262" cy="153888"/>
          </a:xfrm>
        </p:spPr>
        <p:txBody>
          <a:bodyPr/>
          <a:lstStyle/>
          <a:p>
            <a:r>
              <a:rPr lang="en-US" noProof="0"/>
              <a:t>Recommendation</a:t>
            </a:r>
          </a:p>
        </p:txBody>
      </p:sp>
      <p:sp>
        <p:nvSpPr>
          <p:cNvPr id="101" name="Text Placeholder 100">
            <a:extLst>
              <a:ext uri="{FF2B5EF4-FFF2-40B4-BE49-F238E27FC236}">
                <a16:creationId xmlns:a16="http://schemas.microsoft.com/office/drawing/2014/main" id="{09FCFA1C-9F8D-C436-E4DC-29FDC71F53BE}"/>
              </a:ext>
            </a:extLst>
          </p:cNvPr>
          <p:cNvSpPr>
            <a:spLocks noGrp="1"/>
          </p:cNvSpPr>
          <p:nvPr>
            <p:ph type="body" sz="quarter" idx="46"/>
          </p:nvPr>
        </p:nvSpPr>
        <p:spPr>
          <a:xfrm>
            <a:off x="8950325" y="1438275"/>
            <a:ext cx="2571750" cy="627063"/>
          </a:xfrm>
        </p:spPr>
        <p:txBody>
          <a:bodyPr/>
          <a:lstStyle/>
          <a:p>
            <a:r>
              <a:rPr lang="en-US" noProof="0"/>
              <a:t>Employees can provide the agent with desired outcomes and ask Copilot to pull specific benefits recommendations.</a:t>
            </a:r>
          </a:p>
        </p:txBody>
      </p:sp>
      <p:sp>
        <p:nvSpPr>
          <p:cNvPr id="104" name="Text Placeholder 103">
            <a:extLst>
              <a:ext uri="{FF2B5EF4-FFF2-40B4-BE49-F238E27FC236}">
                <a16:creationId xmlns:a16="http://schemas.microsoft.com/office/drawing/2014/main" id="{4D2352C1-D733-962D-4820-7A8444FF1A87}"/>
              </a:ext>
            </a:extLst>
          </p:cNvPr>
          <p:cNvSpPr>
            <a:spLocks noGrp="1"/>
          </p:cNvSpPr>
          <p:nvPr>
            <p:ph type="body" sz="quarter" idx="49"/>
          </p:nvPr>
        </p:nvSpPr>
        <p:spPr>
          <a:xfrm>
            <a:off x="3182890" y="3725103"/>
            <a:ext cx="2572262" cy="153888"/>
          </a:xfrm>
        </p:spPr>
        <p:txBody>
          <a:bodyPr/>
          <a:lstStyle/>
          <a:p>
            <a:r>
              <a:rPr lang="en-US" noProof="0"/>
              <a:t>Update employees</a:t>
            </a:r>
          </a:p>
        </p:txBody>
      </p:sp>
      <p:sp>
        <p:nvSpPr>
          <p:cNvPr id="105" name="Text Placeholder 104">
            <a:extLst>
              <a:ext uri="{FF2B5EF4-FFF2-40B4-BE49-F238E27FC236}">
                <a16:creationId xmlns:a16="http://schemas.microsoft.com/office/drawing/2014/main" id="{53B6BDA3-F36F-C90D-B261-A3BCEEBD6DE2}"/>
              </a:ext>
            </a:extLst>
          </p:cNvPr>
          <p:cNvSpPr>
            <a:spLocks noGrp="1"/>
          </p:cNvSpPr>
          <p:nvPr>
            <p:ph type="body" sz="quarter" idx="50"/>
          </p:nvPr>
        </p:nvSpPr>
        <p:spPr>
          <a:xfrm>
            <a:off x="3182890" y="4050957"/>
            <a:ext cx="2572262" cy="626701"/>
          </a:xfrm>
        </p:spPr>
        <p:txBody>
          <a:bodyPr/>
          <a:lstStyle/>
          <a:p>
            <a:r>
              <a:rPr lang="en-US" noProof="0"/>
              <a:t>Use Copilot to draft an announcement of clarifications to the benefits plans based on common queries.</a:t>
            </a:r>
          </a:p>
        </p:txBody>
      </p:sp>
      <p:sp>
        <p:nvSpPr>
          <p:cNvPr id="106" name="Text Placeholder 105">
            <a:extLst>
              <a:ext uri="{FF2B5EF4-FFF2-40B4-BE49-F238E27FC236}">
                <a16:creationId xmlns:a16="http://schemas.microsoft.com/office/drawing/2014/main" id="{5C4E26D7-9F34-6312-1360-2CF7A718B4D5}"/>
              </a:ext>
            </a:extLst>
          </p:cNvPr>
          <p:cNvSpPr>
            <a:spLocks noGrp="1"/>
          </p:cNvSpPr>
          <p:nvPr>
            <p:ph type="body" sz="quarter" idx="51"/>
          </p:nvPr>
        </p:nvSpPr>
        <p:spPr>
          <a:xfrm>
            <a:off x="6066682" y="3725103"/>
            <a:ext cx="2572262" cy="153888"/>
          </a:xfrm>
        </p:spPr>
        <p:txBody>
          <a:bodyPr/>
          <a:lstStyle/>
          <a:p>
            <a:r>
              <a:rPr lang="en-US" noProof="0"/>
              <a:t>Research solutions</a:t>
            </a:r>
          </a:p>
        </p:txBody>
      </p:sp>
      <p:sp>
        <p:nvSpPr>
          <p:cNvPr id="107" name="Text Placeholder 106">
            <a:extLst>
              <a:ext uri="{FF2B5EF4-FFF2-40B4-BE49-F238E27FC236}">
                <a16:creationId xmlns:a16="http://schemas.microsoft.com/office/drawing/2014/main" id="{EAD1B491-742B-BC8C-284B-9D4CC795520D}"/>
              </a:ext>
            </a:extLst>
          </p:cNvPr>
          <p:cNvSpPr>
            <a:spLocks noGrp="1"/>
          </p:cNvSpPr>
          <p:nvPr>
            <p:ph type="body" sz="quarter" idx="52"/>
          </p:nvPr>
        </p:nvSpPr>
        <p:spPr>
          <a:xfrm>
            <a:off x="6066682" y="4050957"/>
            <a:ext cx="2572262" cy="626701"/>
          </a:xfrm>
        </p:spPr>
        <p:txBody>
          <a:bodyPr/>
          <a:lstStyle/>
          <a:p>
            <a:r>
              <a:rPr lang="en-US" noProof="0" dirty="0"/>
              <a:t>Use Researcher to investigate potential solutions to common issues that are being raised to the agent.</a:t>
            </a:r>
          </a:p>
        </p:txBody>
      </p:sp>
      <p:sp>
        <p:nvSpPr>
          <p:cNvPr id="109" name="Text Placeholder 108">
            <a:extLst>
              <a:ext uri="{FF2B5EF4-FFF2-40B4-BE49-F238E27FC236}">
                <a16:creationId xmlns:a16="http://schemas.microsoft.com/office/drawing/2014/main" id="{D1AFC11B-EBF3-BBEC-D326-D3A1DBB8E262}"/>
              </a:ext>
            </a:extLst>
          </p:cNvPr>
          <p:cNvSpPr>
            <a:spLocks noGrp="1"/>
          </p:cNvSpPr>
          <p:nvPr>
            <p:ph type="body" sz="quarter" idx="54"/>
          </p:nvPr>
        </p:nvSpPr>
        <p:spPr>
          <a:xfrm>
            <a:off x="8950475" y="3725103"/>
            <a:ext cx="2572262" cy="153888"/>
          </a:xfrm>
        </p:spPr>
        <p:txBody>
          <a:bodyPr/>
          <a:lstStyle/>
          <a:p>
            <a:r>
              <a:rPr lang="en-US" noProof="0"/>
              <a:t>Feedback collection</a:t>
            </a:r>
          </a:p>
        </p:txBody>
      </p:sp>
      <p:sp>
        <p:nvSpPr>
          <p:cNvPr id="110" name="Text Placeholder 109">
            <a:extLst>
              <a:ext uri="{FF2B5EF4-FFF2-40B4-BE49-F238E27FC236}">
                <a16:creationId xmlns:a16="http://schemas.microsoft.com/office/drawing/2014/main" id="{4B0F3575-9CA0-04F1-D49A-0429018370B0}"/>
              </a:ext>
            </a:extLst>
          </p:cNvPr>
          <p:cNvSpPr>
            <a:spLocks noGrp="1"/>
          </p:cNvSpPr>
          <p:nvPr>
            <p:ph type="body" sz="quarter" idx="55"/>
          </p:nvPr>
        </p:nvSpPr>
        <p:spPr>
          <a:xfrm>
            <a:off x="8950475" y="4050957"/>
            <a:ext cx="2572262" cy="626701"/>
          </a:xfrm>
        </p:spPr>
        <p:txBody>
          <a:bodyPr/>
          <a:lstStyle/>
          <a:p>
            <a:r>
              <a:rPr lang="en-US" noProof="0"/>
              <a:t>Use the agent to automate the feedback collection in a database for analysis.</a:t>
            </a:r>
          </a:p>
          <a:p>
            <a:endParaRPr lang="en-US" noProof="0"/>
          </a:p>
        </p:txBody>
      </p:sp>
      <p:sp>
        <p:nvSpPr>
          <p:cNvPr id="112" name="Text Placeholder 111">
            <a:extLst>
              <a:ext uri="{FF2B5EF4-FFF2-40B4-BE49-F238E27FC236}">
                <a16:creationId xmlns:a16="http://schemas.microsoft.com/office/drawing/2014/main" id="{87D438D7-7DF9-9ADF-51F7-1918B6390B74}"/>
              </a:ext>
            </a:extLst>
          </p:cNvPr>
          <p:cNvSpPr>
            <a:spLocks noGrp="1"/>
          </p:cNvSpPr>
          <p:nvPr>
            <p:ph type="body" sz="quarter" idx="64"/>
          </p:nvPr>
        </p:nvSpPr>
        <p:spPr>
          <a:xfrm>
            <a:off x="320721" y="4709762"/>
            <a:ext cx="1131651" cy="219456"/>
          </a:xfrm>
        </p:spPr>
        <p:txBody>
          <a:bodyPr/>
          <a:lstStyle/>
          <a:p>
            <a:pPr lvl="0"/>
            <a:r>
              <a:rPr lang="en-US" noProof="0"/>
              <a:t>Value benefit</a:t>
            </a:r>
          </a:p>
        </p:txBody>
      </p:sp>
      <p:sp>
        <p:nvSpPr>
          <p:cNvPr id="113" name="Text Placeholder 112">
            <a:extLst>
              <a:ext uri="{FF2B5EF4-FFF2-40B4-BE49-F238E27FC236}">
                <a16:creationId xmlns:a16="http://schemas.microsoft.com/office/drawing/2014/main" id="{EF0CF062-6A5D-DE9E-321D-4C575ED8D9C3}"/>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14" name="Group 113">
            <a:extLst>
              <a:ext uri="{FF2B5EF4-FFF2-40B4-BE49-F238E27FC236}">
                <a16:creationId xmlns:a16="http://schemas.microsoft.com/office/drawing/2014/main" id="{0CC126E4-7FDA-1246-D7DE-C1C29ABAD325}"/>
              </a:ext>
            </a:extLst>
          </p:cNvPr>
          <p:cNvGrpSpPr/>
          <p:nvPr/>
        </p:nvGrpSpPr>
        <p:grpSpPr>
          <a:xfrm>
            <a:off x="320719" y="3778836"/>
            <a:ext cx="1771605" cy="216000"/>
            <a:chOff x="320719" y="4224848"/>
            <a:chExt cx="1771605" cy="219456"/>
          </a:xfrm>
        </p:grpSpPr>
        <p:sp>
          <p:nvSpPr>
            <p:cNvPr id="115" name="Rectangle: Rounded Corners 6">
              <a:extLst>
                <a:ext uri="{FF2B5EF4-FFF2-40B4-BE49-F238E27FC236}">
                  <a16:creationId xmlns:a16="http://schemas.microsoft.com/office/drawing/2014/main" id="{87F3989B-ABBD-6F20-DD50-6CC80A1EAC1C}"/>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Turnover rate</a:t>
              </a:r>
            </a:p>
          </p:txBody>
        </p:sp>
        <p:pic>
          <p:nvPicPr>
            <p:cNvPr id="116" name="Graphic 115">
              <a:extLst>
                <a:ext uri="{FF2B5EF4-FFF2-40B4-BE49-F238E27FC236}">
                  <a16:creationId xmlns:a16="http://schemas.microsoft.com/office/drawing/2014/main" id="{F8F35D47-06A7-FADF-1C67-21B7BA93D7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7506" y="4260849"/>
              <a:ext cx="144000" cy="144000"/>
            </a:xfrm>
            <a:prstGeom prst="rect">
              <a:avLst/>
            </a:prstGeom>
          </p:spPr>
        </p:pic>
      </p:grpSp>
      <p:grpSp>
        <p:nvGrpSpPr>
          <p:cNvPr id="117" name="Group 116">
            <a:extLst>
              <a:ext uri="{FF2B5EF4-FFF2-40B4-BE49-F238E27FC236}">
                <a16:creationId xmlns:a16="http://schemas.microsoft.com/office/drawing/2014/main" id="{E029C2AD-C64A-D0E5-BDF6-EE93116D3071}"/>
              </a:ext>
            </a:extLst>
          </p:cNvPr>
          <p:cNvGrpSpPr/>
          <p:nvPr/>
        </p:nvGrpSpPr>
        <p:grpSpPr>
          <a:xfrm>
            <a:off x="320721" y="4067988"/>
            <a:ext cx="1771605" cy="216000"/>
            <a:chOff x="320721" y="4517211"/>
            <a:chExt cx="1771605" cy="216000"/>
          </a:xfrm>
        </p:grpSpPr>
        <p:sp>
          <p:nvSpPr>
            <p:cNvPr id="118" name="Rectangle: Rounded Corners 6">
              <a:extLst>
                <a:ext uri="{FF2B5EF4-FFF2-40B4-BE49-F238E27FC236}">
                  <a16:creationId xmlns:a16="http://schemas.microsoft.com/office/drawing/2014/main" id="{1B68A3F2-1200-681D-928E-EE7902C5120D}"/>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Onboarding time</a:t>
              </a:r>
            </a:p>
          </p:txBody>
        </p:sp>
        <p:pic>
          <p:nvPicPr>
            <p:cNvPr id="119" name="Graphic 118">
              <a:extLst>
                <a:ext uri="{FF2B5EF4-FFF2-40B4-BE49-F238E27FC236}">
                  <a16:creationId xmlns:a16="http://schemas.microsoft.com/office/drawing/2014/main" id="{4F091D6A-32A9-9063-B6D0-D8BBACC151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7507" y="4552645"/>
              <a:ext cx="144000" cy="141732"/>
            </a:xfrm>
            <a:prstGeom prst="rect">
              <a:avLst/>
            </a:prstGeom>
          </p:spPr>
        </p:pic>
      </p:grpSp>
      <p:grpSp>
        <p:nvGrpSpPr>
          <p:cNvPr id="120" name="Group 119">
            <a:extLst>
              <a:ext uri="{FF2B5EF4-FFF2-40B4-BE49-F238E27FC236}">
                <a16:creationId xmlns:a16="http://schemas.microsoft.com/office/drawing/2014/main" id="{66270483-63EE-E427-7EFE-D919DD6327CD}"/>
              </a:ext>
            </a:extLst>
          </p:cNvPr>
          <p:cNvGrpSpPr/>
          <p:nvPr/>
        </p:nvGrpSpPr>
        <p:grpSpPr>
          <a:xfrm>
            <a:off x="320719" y="5020658"/>
            <a:ext cx="1771607" cy="504622"/>
            <a:chOff x="320719" y="5293823"/>
            <a:chExt cx="1771607" cy="504622"/>
          </a:xfrm>
        </p:grpSpPr>
        <p:grpSp>
          <p:nvGrpSpPr>
            <p:cNvPr id="121" name="Group 120">
              <a:extLst>
                <a:ext uri="{FF2B5EF4-FFF2-40B4-BE49-F238E27FC236}">
                  <a16:creationId xmlns:a16="http://schemas.microsoft.com/office/drawing/2014/main" id="{8BBD35C4-DFC5-C408-E623-77E842A08F14}"/>
                </a:ext>
              </a:extLst>
            </p:cNvPr>
            <p:cNvGrpSpPr/>
            <p:nvPr/>
          </p:nvGrpSpPr>
          <p:grpSpPr>
            <a:xfrm>
              <a:off x="320719" y="5293823"/>
              <a:ext cx="1771605" cy="216000"/>
              <a:chOff x="320719" y="5270676"/>
              <a:chExt cx="1771605" cy="216000"/>
            </a:xfrm>
          </p:grpSpPr>
          <p:sp>
            <p:nvSpPr>
              <p:cNvPr id="125" name="Rectangle: Rounded Corners 6">
                <a:extLst>
                  <a:ext uri="{FF2B5EF4-FFF2-40B4-BE49-F238E27FC236}">
                    <a16:creationId xmlns:a16="http://schemas.microsoft.com/office/drawing/2014/main" id="{D142E747-60CB-FECE-28EC-64FBE222FEB5}"/>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126" name="Graphic 125">
                <a:extLst>
                  <a:ext uri="{FF2B5EF4-FFF2-40B4-BE49-F238E27FC236}">
                    <a16:creationId xmlns:a16="http://schemas.microsoft.com/office/drawing/2014/main" id="{638C902B-1BBE-8B58-8E86-FCD19165922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7505" y="5306676"/>
                <a:ext cx="144000" cy="144000"/>
              </a:xfrm>
              <a:prstGeom prst="rect">
                <a:avLst/>
              </a:prstGeom>
            </p:spPr>
          </p:pic>
        </p:grpSp>
        <p:grpSp>
          <p:nvGrpSpPr>
            <p:cNvPr id="122" name="Group 121">
              <a:extLst>
                <a:ext uri="{FF2B5EF4-FFF2-40B4-BE49-F238E27FC236}">
                  <a16:creationId xmlns:a16="http://schemas.microsoft.com/office/drawing/2014/main" id="{038EA1F8-BD14-FEB6-91D5-DEC8253008C5}"/>
                </a:ext>
              </a:extLst>
            </p:cNvPr>
            <p:cNvGrpSpPr/>
            <p:nvPr/>
          </p:nvGrpSpPr>
          <p:grpSpPr>
            <a:xfrm>
              <a:off x="320721" y="5582445"/>
              <a:ext cx="1771605" cy="216000"/>
              <a:chOff x="320721" y="5582445"/>
              <a:chExt cx="1771605" cy="216000"/>
            </a:xfrm>
          </p:grpSpPr>
          <p:sp>
            <p:nvSpPr>
              <p:cNvPr id="123" name="Rectangle: Rounded Corners 122">
                <a:extLst>
                  <a:ext uri="{FF2B5EF4-FFF2-40B4-BE49-F238E27FC236}">
                    <a16:creationId xmlns:a16="http://schemas.microsoft.com/office/drawing/2014/main" id="{EA7420CC-1D16-6B27-6D8A-D127D1C11341}"/>
                  </a:ext>
                  <a:ext uri="{C183D7F6-B498-43B3-948B-1728B52AA6E4}">
                    <adec:decorative xmlns:adec="http://schemas.microsoft.com/office/drawing/2017/decorative" val="1"/>
                  </a:ext>
                </a:extLst>
              </p:cNvPr>
              <p:cNvSpPr>
                <a:spLocks/>
              </p:cNvSpPr>
              <p:nvPr/>
            </p:nvSpPr>
            <p:spPr bwMode="auto">
              <a:xfrm>
                <a:off x="320721" y="5582445"/>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124" name="Graphic 123">
                <a:extLst>
                  <a:ext uri="{FF2B5EF4-FFF2-40B4-BE49-F238E27FC236}">
                    <a16:creationId xmlns:a16="http://schemas.microsoft.com/office/drawing/2014/main" id="{8B25D107-15E9-3000-2B10-86A15815E05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7505" y="5618445"/>
                <a:ext cx="144000" cy="144000"/>
              </a:xfrm>
              <a:prstGeom prst="rect">
                <a:avLst/>
              </a:prstGeom>
            </p:spPr>
          </p:pic>
        </p:grpSp>
      </p:grpSp>
      <p:sp>
        <p:nvSpPr>
          <p:cNvPr id="198" name="TextBox 197">
            <a:extLst>
              <a:ext uri="{FF2B5EF4-FFF2-40B4-BE49-F238E27FC236}">
                <a16:creationId xmlns:a16="http://schemas.microsoft.com/office/drawing/2014/main" id="{F1D96646-B677-9149-E4DF-C661181CD8DC}"/>
              </a:ext>
              <a:ext uri="{C183D7F6-B498-43B3-948B-1728B52AA6E4}">
                <adec:decorative xmlns:adec="http://schemas.microsoft.com/office/drawing/2017/decorative" val="0"/>
              </a:ext>
            </a:extLst>
          </p:cNvPr>
          <p:cNvSpPr txBox="1"/>
          <p:nvPr/>
        </p:nvSpPr>
        <p:spPr>
          <a:xfrm>
            <a:off x="3562472" y="2238003"/>
            <a:ext cx="1719840"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AI Agent</a:t>
            </a:r>
            <a:r>
              <a:rPr kumimoji="0" lang="en-US" sz="1000" b="0" i="0" u="none" strike="noStrike" kern="1200" cap="none" spc="0" normalizeH="0" baseline="30000" noProof="0">
                <a:ln>
                  <a:noFill/>
                </a:ln>
                <a:solidFill>
                  <a:prstClr val="black"/>
                </a:solidFill>
                <a:effectLst/>
                <a:uLnTx/>
                <a:uFillTx/>
                <a:latin typeface="Segoe UI Semibold"/>
                <a:ea typeface="+mn-ea"/>
                <a:cs typeface="+mn-cs"/>
              </a:rPr>
              <a:t>3</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+Connection to HR system</a:t>
            </a:r>
          </a:p>
        </p:txBody>
      </p:sp>
      <p:sp>
        <p:nvSpPr>
          <p:cNvPr id="201" name="TextBox 200">
            <a:extLst>
              <a:ext uri="{FF2B5EF4-FFF2-40B4-BE49-F238E27FC236}">
                <a16:creationId xmlns:a16="http://schemas.microsoft.com/office/drawing/2014/main" id="{81A30587-7A73-C75A-E376-4C1015DD9813}"/>
              </a:ext>
              <a:ext uri="{C183D7F6-B498-43B3-948B-1728B52AA6E4}">
                <adec:decorative xmlns:adec="http://schemas.microsoft.com/office/drawing/2017/decorative" val="0"/>
              </a:ext>
            </a:extLst>
          </p:cNvPr>
          <p:cNvSpPr txBox="1"/>
          <p:nvPr/>
        </p:nvSpPr>
        <p:spPr>
          <a:xfrm>
            <a:off x="6446959" y="2238003"/>
            <a:ext cx="1719840"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AI Agent</a:t>
            </a:r>
            <a:r>
              <a:rPr kumimoji="0" lang="en-US" sz="1000" b="0" i="0" u="none" strike="noStrike" kern="1200" cap="none" spc="0" normalizeH="0" baseline="30000" noProof="0">
                <a:ln>
                  <a:noFill/>
                </a:ln>
                <a:solidFill>
                  <a:prstClr val="black"/>
                </a:solidFill>
                <a:effectLst/>
                <a:uLnTx/>
                <a:uFillTx/>
                <a:latin typeface="Segoe UI Semibold"/>
                <a:ea typeface="+mn-ea"/>
                <a:cs typeface="+mn-cs"/>
              </a:rPr>
              <a:t>3</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+Connection to HR system</a:t>
            </a:r>
          </a:p>
        </p:txBody>
      </p:sp>
      <p:sp>
        <p:nvSpPr>
          <p:cNvPr id="204" name="TextBox 203">
            <a:extLst>
              <a:ext uri="{FF2B5EF4-FFF2-40B4-BE49-F238E27FC236}">
                <a16:creationId xmlns:a16="http://schemas.microsoft.com/office/drawing/2014/main" id="{C1BFD1EE-C3CD-AC52-5745-5F1CCD66ADA5}"/>
              </a:ext>
              <a:ext uri="{C183D7F6-B498-43B3-948B-1728B52AA6E4}">
                <adec:decorative xmlns:adec="http://schemas.microsoft.com/office/drawing/2017/decorative" val="0"/>
              </a:ext>
            </a:extLst>
          </p:cNvPr>
          <p:cNvSpPr txBox="1"/>
          <p:nvPr/>
        </p:nvSpPr>
        <p:spPr>
          <a:xfrm>
            <a:off x="9328927" y="2238003"/>
            <a:ext cx="1719840"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AI Agent</a:t>
            </a:r>
            <a:r>
              <a:rPr kumimoji="0" lang="en-US" sz="1000" b="0" i="0" u="none" strike="noStrike" kern="1200" cap="none" spc="0" normalizeH="0" baseline="30000" noProof="0">
                <a:ln>
                  <a:noFill/>
                </a:ln>
                <a:solidFill>
                  <a:prstClr val="black"/>
                </a:solidFill>
                <a:effectLst/>
                <a:uLnTx/>
                <a:uFillTx/>
                <a:latin typeface="Segoe UI Semibold"/>
                <a:ea typeface="+mn-ea"/>
                <a:cs typeface="+mn-cs"/>
              </a:rPr>
              <a:t>3</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+Connection to HR system</a:t>
            </a:r>
          </a:p>
        </p:txBody>
      </p:sp>
      <p:sp>
        <p:nvSpPr>
          <p:cNvPr id="213" name="TextBox 212">
            <a:extLst>
              <a:ext uri="{FF2B5EF4-FFF2-40B4-BE49-F238E27FC236}">
                <a16:creationId xmlns:a16="http://schemas.microsoft.com/office/drawing/2014/main" id="{E93A3F33-FD86-1025-BA4B-5F5D8F9877FD}"/>
              </a:ext>
              <a:ext uri="{C183D7F6-B498-43B3-948B-1728B52AA6E4}">
                <adec:decorative xmlns:adec="http://schemas.microsoft.com/office/drawing/2017/decorative" val="0"/>
              </a:ext>
            </a:extLst>
          </p:cNvPr>
          <p:cNvSpPr txBox="1"/>
          <p:nvPr/>
        </p:nvSpPr>
        <p:spPr>
          <a:xfrm>
            <a:off x="9328927" y="4866953"/>
            <a:ext cx="1719840"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AI Agent</a:t>
            </a:r>
            <a:r>
              <a:rPr kumimoji="0" lang="en-US" sz="1000" b="0" i="0" u="none" strike="noStrike" kern="1200" cap="none" spc="0" normalizeH="0" baseline="30000" noProof="0">
                <a:ln>
                  <a:noFill/>
                </a:ln>
                <a:solidFill>
                  <a:prstClr val="black"/>
                </a:solidFill>
                <a:effectLst/>
                <a:uLnTx/>
                <a:uFillTx/>
                <a:latin typeface="Segoe UI Semibold"/>
                <a:ea typeface="+mn-ea"/>
                <a:cs typeface="+mn-cs"/>
              </a:rPr>
              <a:t>3</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+Connection to HR system</a:t>
            </a:r>
          </a:p>
        </p:txBody>
      </p:sp>
      <p:sp>
        <p:nvSpPr>
          <p:cNvPr id="207" name="TextBox 206">
            <a:extLst>
              <a:ext uri="{FF2B5EF4-FFF2-40B4-BE49-F238E27FC236}">
                <a16:creationId xmlns:a16="http://schemas.microsoft.com/office/drawing/2014/main" id="{D273419D-8B85-3836-AA12-660EDB36D9E5}"/>
              </a:ext>
              <a:ext uri="{C183D7F6-B498-43B3-948B-1728B52AA6E4}">
                <adec:decorative xmlns:adec="http://schemas.microsoft.com/office/drawing/2017/decorative" val="0"/>
              </a:ext>
            </a:extLst>
          </p:cNvPr>
          <p:cNvSpPr txBox="1"/>
          <p:nvPr/>
        </p:nvSpPr>
        <p:spPr>
          <a:xfrm>
            <a:off x="3562472" y="4936204"/>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1</a:t>
            </a:r>
          </a:p>
        </p:txBody>
      </p:sp>
      <p:pic>
        <p:nvPicPr>
          <p:cNvPr id="217" name="Picture 50">
            <a:extLst>
              <a:ext uri="{FF2B5EF4-FFF2-40B4-BE49-F238E27FC236}">
                <a16:creationId xmlns:a16="http://schemas.microsoft.com/office/drawing/2014/main" id="{9DBAC461-7ADE-DF4C-B3F4-923988D439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938" y="4891961"/>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30">
            <a:extLst>
              <a:ext uri="{FF2B5EF4-FFF2-40B4-BE49-F238E27FC236}">
                <a16:creationId xmlns:a16="http://schemas.microsoft.com/office/drawing/2014/main" id="{DB51FAA8-C838-98B3-2C86-19614EE700F9}"/>
              </a:ext>
            </a:extLst>
          </p:cNvPr>
          <p:cNvSpPr>
            <a:spLocks noGrp="1"/>
          </p:cNvSpPr>
          <p:nvPr>
            <p:ph type="body" sz="quarter" idx="69"/>
          </p:nvPr>
        </p:nvSpPr>
        <p:spPr/>
        <p:txBody>
          <a:bodyPr/>
          <a:lstStyle/>
          <a:p>
            <a:r>
              <a:rPr lang="en-US" noProof="0"/>
              <a:t>Benefit: </a:t>
            </a:r>
            <a:r>
              <a:rPr lang="en-US" noProof="0">
                <a:latin typeface="+mj-lt"/>
              </a:rPr>
              <a:t>Streamline the benefits inquiry process </a:t>
            </a:r>
            <a:r>
              <a:rPr lang="en-US" noProof="0"/>
              <a:t>with instant,</a:t>
            </a:r>
            <a:r>
              <a:rPr lang="en-US"/>
              <a:t> 24/7</a:t>
            </a:r>
            <a:r>
              <a:rPr lang="en-US" noProof="0"/>
              <a:t> chatbot assistance.</a:t>
            </a:r>
          </a:p>
        </p:txBody>
      </p:sp>
      <p:sp>
        <p:nvSpPr>
          <p:cNvPr id="33" name="Text Placeholder 32">
            <a:extLst>
              <a:ext uri="{FF2B5EF4-FFF2-40B4-BE49-F238E27FC236}">
                <a16:creationId xmlns:a16="http://schemas.microsoft.com/office/drawing/2014/main" id="{DBA7575B-2A35-C6B8-AB1A-9165C0A7C828}"/>
              </a:ext>
            </a:extLst>
          </p:cNvPr>
          <p:cNvSpPr>
            <a:spLocks noGrp="1"/>
          </p:cNvSpPr>
          <p:nvPr>
            <p:ph type="body" sz="quarter" idx="70"/>
          </p:nvPr>
        </p:nvSpPr>
        <p:spPr/>
        <p:txBody>
          <a:bodyPr/>
          <a:lstStyle/>
          <a:p>
            <a:r>
              <a:rPr lang="en-US" noProof="0"/>
              <a:t>Benefit: </a:t>
            </a:r>
            <a:r>
              <a:rPr lang="en-US" noProof="0">
                <a:latin typeface="+mj-lt"/>
              </a:rPr>
              <a:t>Match employee criteria </a:t>
            </a:r>
            <a:r>
              <a:rPr lang="en-US" noProof="0"/>
              <a:t>with the best available benefits packages.</a:t>
            </a:r>
          </a:p>
        </p:txBody>
      </p:sp>
      <p:sp>
        <p:nvSpPr>
          <p:cNvPr id="35" name="Text Placeholder 34">
            <a:extLst>
              <a:ext uri="{FF2B5EF4-FFF2-40B4-BE49-F238E27FC236}">
                <a16:creationId xmlns:a16="http://schemas.microsoft.com/office/drawing/2014/main" id="{0D44A7ED-2DD9-1A14-0E63-F81CDA5B750F}"/>
              </a:ext>
            </a:extLst>
          </p:cNvPr>
          <p:cNvSpPr>
            <a:spLocks noGrp="1"/>
          </p:cNvSpPr>
          <p:nvPr>
            <p:ph type="body" sz="quarter" idx="68"/>
          </p:nvPr>
        </p:nvSpPr>
        <p:spPr/>
        <p:txBody>
          <a:bodyPr/>
          <a:lstStyle/>
          <a:p>
            <a:r>
              <a:rPr lang="en-US" noProof="0"/>
              <a:t>Benefit: </a:t>
            </a:r>
            <a:r>
              <a:rPr lang="en-US" noProof="0">
                <a:latin typeface="+mj-lt"/>
              </a:rPr>
              <a:t>Providing tailored recommendations </a:t>
            </a:r>
            <a:r>
              <a:rPr lang="en-US" noProof="0"/>
              <a:t>helps employees make informed decisions about their benefits.</a:t>
            </a:r>
          </a:p>
        </p:txBody>
      </p:sp>
      <p:sp>
        <p:nvSpPr>
          <p:cNvPr id="37" name="Text Placeholder 36">
            <a:extLst>
              <a:ext uri="{FF2B5EF4-FFF2-40B4-BE49-F238E27FC236}">
                <a16:creationId xmlns:a16="http://schemas.microsoft.com/office/drawing/2014/main" id="{40EA3E60-BC2F-8687-8976-DF9F9CE97CF7}"/>
              </a:ext>
            </a:extLst>
          </p:cNvPr>
          <p:cNvSpPr>
            <a:spLocks noGrp="1"/>
          </p:cNvSpPr>
          <p:nvPr>
            <p:ph type="body" sz="quarter" idx="48"/>
          </p:nvPr>
        </p:nvSpPr>
        <p:spPr/>
        <p:txBody>
          <a:bodyPr/>
          <a:lstStyle/>
          <a:p>
            <a:r>
              <a:rPr lang="en-US" noProof="0"/>
              <a:t>Benefit: </a:t>
            </a:r>
            <a:r>
              <a:rPr lang="en-US" noProof="0">
                <a:latin typeface="+mj-lt"/>
              </a:rPr>
              <a:t>Quickly draft communications </a:t>
            </a:r>
            <a:r>
              <a:rPr lang="en-US" noProof="0"/>
              <a:t>to keep employees up to date and avoid future questions.</a:t>
            </a:r>
          </a:p>
        </p:txBody>
      </p:sp>
      <p:sp>
        <p:nvSpPr>
          <p:cNvPr id="39" name="Text Placeholder 38">
            <a:extLst>
              <a:ext uri="{FF2B5EF4-FFF2-40B4-BE49-F238E27FC236}">
                <a16:creationId xmlns:a16="http://schemas.microsoft.com/office/drawing/2014/main" id="{9EEAACEA-82DD-291A-3CE7-8A6645070990}"/>
              </a:ext>
            </a:extLst>
          </p:cNvPr>
          <p:cNvSpPr>
            <a:spLocks noGrp="1"/>
          </p:cNvSpPr>
          <p:nvPr>
            <p:ph type="body" sz="quarter" idx="67"/>
          </p:nvPr>
        </p:nvSpPr>
        <p:spPr>
          <a:xfrm>
            <a:off x="6066682" y="5334522"/>
            <a:ext cx="2572262" cy="712876"/>
          </a:xfrm>
        </p:spPr>
        <p:txBody>
          <a:bodyPr/>
          <a:lstStyle/>
          <a:p>
            <a:r>
              <a:rPr lang="en-US" noProof="0" dirty="0"/>
              <a:t>Benefit: </a:t>
            </a:r>
            <a:r>
              <a:rPr lang="en-US" noProof="0" dirty="0">
                <a:latin typeface="+mj-lt"/>
              </a:rPr>
              <a:t>Use the power of AI </a:t>
            </a:r>
            <a:r>
              <a:rPr lang="en-US" noProof="0" dirty="0"/>
              <a:t>to research solutions to employee issues.</a:t>
            </a:r>
          </a:p>
          <a:p>
            <a:r>
              <a:rPr lang="en-US" u="sng" dirty="0">
                <a:hlinkClick r:id="rId7"/>
              </a:rPr>
              <a:t>Get started with Researcher</a:t>
            </a:r>
            <a:endParaRPr lang="en-US" dirty="0"/>
          </a:p>
          <a:p>
            <a:endParaRPr lang="en-US" noProof="0" dirty="0"/>
          </a:p>
        </p:txBody>
      </p:sp>
      <p:sp>
        <p:nvSpPr>
          <p:cNvPr id="41" name="Text Placeholder 40">
            <a:extLst>
              <a:ext uri="{FF2B5EF4-FFF2-40B4-BE49-F238E27FC236}">
                <a16:creationId xmlns:a16="http://schemas.microsoft.com/office/drawing/2014/main" id="{F5D83E1D-BD8F-8B6A-CD5B-365E8F694317}"/>
              </a:ext>
            </a:extLst>
          </p:cNvPr>
          <p:cNvSpPr>
            <a:spLocks noGrp="1"/>
          </p:cNvSpPr>
          <p:nvPr>
            <p:ph type="body" sz="quarter" idx="66"/>
          </p:nvPr>
        </p:nvSpPr>
        <p:spPr/>
        <p:txBody>
          <a:bodyPr/>
          <a:lstStyle/>
          <a:p>
            <a:r>
              <a:rPr lang="en-US" noProof="0"/>
              <a:t>Benefit: </a:t>
            </a:r>
            <a:r>
              <a:rPr lang="en-US" noProof="0">
                <a:latin typeface="+mj-lt"/>
              </a:rPr>
              <a:t>Gathering feedback </a:t>
            </a:r>
            <a:r>
              <a:rPr lang="en-US" noProof="0"/>
              <a:t>allows for the refinement of the recommendation process.</a:t>
            </a:r>
          </a:p>
        </p:txBody>
      </p:sp>
      <p:pic>
        <p:nvPicPr>
          <p:cNvPr id="2" name="Picture 1">
            <a:extLst>
              <a:ext uri="{FF2B5EF4-FFF2-40B4-BE49-F238E27FC236}">
                <a16:creationId xmlns:a16="http://schemas.microsoft.com/office/drawing/2014/main" id="{15909AFD-D378-94FA-35D0-77827F0E6230}"/>
              </a:ext>
            </a:extLst>
          </p:cNvPr>
          <p:cNvPicPr>
            <a:picLocks noChangeAspect="1"/>
          </p:cNvPicPr>
          <p:nvPr/>
        </p:nvPicPr>
        <p:blipFill>
          <a:blip r:embed="rId8"/>
          <a:stretch>
            <a:fillRect/>
          </a:stretch>
        </p:blipFill>
        <p:spPr>
          <a:xfrm>
            <a:off x="3167288" y="2256450"/>
            <a:ext cx="273674" cy="239465"/>
          </a:xfrm>
          <a:prstGeom prst="rect">
            <a:avLst/>
          </a:prstGeom>
        </p:spPr>
      </p:pic>
      <p:pic>
        <p:nvPicPr>
          <p:cNvPr id="4" name="Picture 3">
            <a:extLst>
              <a:ext uri="{FF2B5EF4-FFF2-40B4-BE49-F238E27FC236}">
                <a16:creationId xmlns:a16="http://schemas.microsoft.com/office/drawing/2014/main" id="{A0D7C9B6-8C9C-4CC8-9035-6F762FCC0F5F}"/>
              </a:ext>
            </a:extLst>
          </p:cNvPr>
          <p:cNvPicPr>
            <a:picLocks noChangeAspect="1"/>
          </p:cNvPicPr>
          <p:nvPr/>
        </p:nvPicPr>
        <p:blipFill>
          <a:blip r:embed="rId8"/>
          <a:stretch>
            <a:fillRect/>
          </a:stretch>
        </p:blipFill>
        <p:spPr>
          <a:xfrm>
            <a:off x="6031157" y="2254197"/>
            <a:ext cx="273674" cy="239465"/>
          </a:xfrm>
          <a:prstGeom prst="rect">
            <a:avLst/>
          </a:prstGeom>
        </p:spPr>
      </p:pic>
      <p:pic>
        <p:nvPicPr>
          <p:cNvPr id="6" name="Picture 5">
            <a:extLst>
              <a:ext uri="{FF2B5EF4-FFF2-40B4-BE49-F238E27FC236}">
                <a16:creationId xmlns:a16="http://schemas.microsoft.com/office/drawing/2014/main" id="{E19F9127-A8A4-1138-057F-7C1C997BB2F3}"/>
              </a:ext>
            </a:extLst>
          </p:cNvPr>
          <p:cNvPicPr>
            <a:picLocks noChangeAspect="1"/>
          </p:cNvPicPr>
          <p:nvPr/>
        </p:nvPicPr>
        <p:blipFill>
          <a:blip r:embed="rId8"/>
          <a:stretch>
            <a:fillRect/>
          </a:stretch>
        </p:blipFill>
        <p:spPr>
          <a:xfrm>
            <a:off x="8917895" y="2237244"/>
            <a:ext cx="273674" cy="239465"/>
          </a:xfrm>
          <a:prstGeom prst="rect">
            <a:avLst/>
          </a:prstGeom>
        </p:spPr>
      </p:pic>
      <p:pic>
        <p:nvPicPr>
          <p:cNvPr id="7" name="Picture 6">
            <a:extLst>
              <a:ext uri="{FF2B5EF4-FFF2-40B4-BE49-F238E27FC236}">
                <a16:creationId xmlns:a16="http://schemas.microsoft.com/office/drawing/2014/main" id="{FD1555D7-E7E4-61D7-DB26-8F6E18C38043}"/>
              </a:ext>
            </a:extLst>
          </p:cNvPr>
          <p:cNvPicPr>
            <a:picLocks noChangeAspect="1"/>
          </p:cNvPicPr>
          <p:nvPr/>
        </p:nvPicPr>
        <p:blipFill>
          <a:blip r:embed="rId8"/>
          <a:stretch>
            <a:fillRect/>
          </a:stretch>
        </p:blipFill>
        <p:spPr>
          <a:xfrm>
            <a:off x="8917895" y="4856717"/>
            <a:ext cx="273674" cy="239465"/>
          </a:xfrm>
          <a:prstGeom prst="rect">
            <a:avLst/>
          </a:prstGeom>
        </p:spPr>
      </p:pic>
      <p:sp>
        <p:nvSpPr>
          <p:cNvPr id="8" name="TextBox 7">
            <a:extLst>
              <a:ext uri="{FF2B5EF4-FFF2-40B4-BE49-F238E27FC236}">
                <a16:creationId xmlns:a16="http://schemas.microsoft.com/office/drawing/2014/main" id="{F9876C76-D692-8400-84CF-1623812DD763}"/>
              </a:ext>
              <a:ext uri="{C183D7F6-B498-43B3-948B-1728B52AA6E4}">
                <adec:decorative xmlns:adec="http://schemas.microsoft.com/office/drawing/2017/decorative" val="0"/>
              </a:ext>
            </a:extLst>
          </p:cNvPr>
          <p:cNvSpPr txBox="1"/>
          <p:nvPr/>
        </p:nvSpPr>
        <p:spPr>
          <a:xfrm>
            <a:off x="6440725" y="4936204"/>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9" name="Picture 8">
            <a:extLst>
              <a:ext uri="{FF2B5EF4-FFF2-40B4-BE49-F238E27FC236}">
                <a16:creationId xmlns:a16="http://schemas.microsoft.com/office/drawing/2014/main" id="{5218B6C8-0FAF-35C2-20FF-A48F83B7CFA8}"/>
              </a:ext>
            </a:extLst>
          </p:cNvPr>
          <p:cNvPicPr>
            <a:picLocks noChangeAspect="1"/>
          </p:cNvPicPr>
          <p:nvPr/>
        </p:nvPicPr>
        <p:blipFill>
          <a:blip r:embed="rId9"/>
          <a:stretch>
            <a:fillRect/>
          </a:stretch>
        </p:blipFill>
        <p:spPr>
          <a:xfrm>
            <a:off x="6062123" y="4871809"/>
            <a:ext cx="319806" cy="260181"/>
          </a:xfrm>
          <a:prstGeom prst="rect">
            <a:avLst/>
          </a:prstGeom>
        </p:spPr>
      </p:pic>
    </p:spTree>
    <p:extLst>
      <p:ext uri="{BB962C8B-B14F-4D97-AF65-F5344CB8AC3E}">
        <p14:creationId xmlns:p14="http://schemas.microsoft.com/office/powerpoint/2010/main" val="139577739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98A365-688E-2FB2-9342-124CCA8D604A}"/>
              </a:ext>
            </a:extLst>
          </p:cNvPr>
          <p:cNvSpPr>
            <a:spLocks noGrp="1"/>
          </p:cNvSpPr>
          <p:nvPr>
            <p:ph type="body" sz="quarter" idx="32"/>
          </p:nvPr>
        </p:nvSpPr>
        <p:spPr>
          <a:xfrm>
            <a:off x="311388" y="1026303"/>
            <a:ext cx="2431246" cy="1131079"/>
          </a:xfrm>
        </p:spPr>
        <p:txBody>
          <a:bodyPr/>
          <a:lstStyle/>
          <a:p>
            <a:r>
              <a:rPr lang="en-US"/>
              <a:t>Copilot can help IT professionals create a product strategy especially with collaboration and documentation.</a:t>
            </a:r>
          </a:p>
        </p:txBody>
      </p:sp>
      <p:sp>
        <p:nvSpPr>
          <p:cNvPr id="174" name="Text Placeholder 173">
            <a:extLst>
              <a:ext uri="{FF2B5EF4-FFF2-40B4-BE49-F238E27FC236}">
                <a16:creationId xmlns:a16="http://schemas.microsoft.com/office/drawing/2014/main" id="{1288DE14-1BB8-2EC0-4BD1-8EC62D2F255A}"/>
              </a:ext>
            </a:extLst>
          </p:cNvPr>
          <p:cNvSpPr>
            <a:spLocks noGrp="1"/>
          </p:cNvSpPr>
          <p:nvPr>
            <p:ph type="body" sz="quarter" idx="30"/>
          </p:nvPr>
        </p:nvSpPr>
        <p:spPr>
          <a:xfrm>
            <a:off x="10430351" y="521099"/>
            <a:ext cx="1456966" cy="175614"/>
          </a:xfrm>
        </p:spPr>
        <p:txBody>
          <a:bodyPr/>
          <a:lstStyle/>
          <a:p>
            <a:r>
              <a:rPr lang="en-US" noProof="0"/>
              <a:t>Buy</a:t>
            </a:r>
          </a:p>
          <a:p>
            <a:endParaRPr lang="en-US" noProof="0"/>
          </a:p>
        </p:txBody>
      </p:sp>
      <p:sp>
        <p:nvSpPr>
          <p:cNvPr id="172" name="Text Placeholder 171">
            <a:extLst>
              <a:ext uri="{FF2B5EF4-FFF2-40B4-BE49-F238E27FC236}">
                <a16:creationId xmlns:a16="http://schemas.microsoft.com/office/drawing/2014/main" id="{5D2E7894-FBC4-F59A-42A2-1FF2BB6BCF93}"/>
              </a:ext>
            </a:extLst>
          </p:cNvPr>
          <p:cNvSpPr>
            <a:spLocks noGrp="1"/>
          </p:cNvSpPr>
          <p:nvPr>
            <p:ph type="body" sz="quarter" idx="17"/>
          </p:nvPr>
        </p:nvSpPr>
        <p:spPr>
          <a:xfrm>
            <a:off x="7149557" y="521100"/>
            <a:ext cx="2969488" cy="169277"/>
          </a:xfrm>
        </p:spPr>
        <p:txBody>
          <a:bodyPr/>
          <a:lstStyle/>
          <a:p>
            <a:r>
              <a:rPr lang="en-US" noProof="0"/>
              <a:t>Microsoft 365 Copilot</a:t>
            </a:r>
          </a:p>
        </p:txBody>
      </p:sp>
      <p:sp>
        <p:nvSpPr>
          <p:cNvPr id="190" name="Text Placeholder 189">
            <a:extLst>
              <a:ext uri="{FF2B5EF4-FFF2-40B4-BE49-F238E27FC236}">
                <a16:creationId xmlns:a16="http://schemas.microsoft.com/office/drawing/2014/main" id="{63AE3522-01DC-252E-40EA-DBAA6A63A33B}"/>
              </a:ext>
            </a:extLst>
          </p:cNvPr>
          <p:cNvSpPr>
            <a:spLocks noGrp="1"/>
          </p:cNvSpPr>
          <p:nvPr>
            <p:ph type="body" sz="quarter" idx="69"/>
          </p:nvPr>
        </p:nvSpPr>
        <p:spPr>
          <a:xfrm>
            <a:off x="3182938" y="2725738"/>
            <a:ext cx="2571750" cy="712787"/>
          </a:xfrm>
        </p:spPr>
        <p:txBody>
          <a:bodyPr/>
          <a:lstStyle/>
          <a:p>
            <a:r>
              <a:rPr lang="en-US" noProof="0"/>
              <a:t>Sample Prompt: “I am product manager working in [Industry} in data and analytics. Please find the top opportunities in this area for an Enterprise. Our work encompasses 5 key activities [list].”</a:t>
            </a:r>
          </a:p>
        </p:txBody>
      </p:sp>
      <p:sp>
        <p:nvSpPr>
          <p:cNvPr id="171" name="Text Placeholder 170">
            <a:extLst>
              <a:ext uri="{FF2B5EF4-FFF2-40B4-BE49-F238E27FC236}">
                <a16:creationId xmlns:a16="http://schemas.microsoft.com/office/drawing/2014/main" id="{078A93AD-6D5F-ACED-C544-BC6255746150}"/>
              </a:ext>
            </a:extLst>
          </p:cNvPr>
          <p:cNvSpPr>
            <a:spLocks noGrp="1"/>
          </p:cNvSpPr>
          <p:nvPr>
            <p:ph type="body" sz="quarter" idx="11"/>
          </p:nvPr>
        </p:nvSpPr>
        <p:spPr>
          <a:xfrm>
            <a:off x="3182890" y="1112478"/>
            <a:ext cx="2572262" cy="153888"/>
          </a:xfrm>
        </p:spPr>
        <p:txBody>
          <a:bodyPr/>
          <a:lstStyle/>
          <a:p>
            <a:r>
              <a:rPr lang="en-US" noProof="0"/>
              <a:t>Define the opportunity and impact</a:t>
            </a:r>
          </a:p>
        </p:txBody>
      </p:sp>
      <p:sp>
        <p:nvSpPr>
          <p:cNvPr id="173" name="Text Placeholder 172">
            <a:extLst>
              <a:ext uri="{FF2B5EF4-FFF2-40B4-BE49-F238E27FC236}">
                <a16:creationId xmlns:a16="http://schemas.microsoft.com/office/drawing/2014/main" id="{FD6E9C58-5732-F311-FC03-718B408E8451}"/>
              </a:ext>
            </a:extLst>
          </p:cNvPr>
          <p:cNvSpPr>
            <a:spLocks noGrp="1"/>
          </p:cNvSpPr>
          <p:nvPr>
            <p:ph type="body" sz="quarter" idx="18"/>
          </p:nvPr>
        </p:nvSpPr>
        <p:spPr>
          <a:xfrm>
            <a:off x="3182890" y="1438715"/>
            <a:ext cx="2572262" cy="626701"/>
          </a:xfrm>
        </p:spPr>
        <p:txBody>
          <a:bodyPr/>
          <a:lstStyle/>
          <a:p>
            <a:r>
              <a:rPr lang="en-US" noProof="0"/>
              <a:t>Use Copilot to identify major opportunities in the enterprise and leverage market research as inputs to the product strategy.</a:t>
            </a:r>
          </a:p>
        </p:txBody>
      </p:sp>
      <p:sp>
        <p:nvSpPr>
          <p:cNvPr id="178" name="Text Placeholder 177">
            <a:extLst>
              <a:ext uri="{FF2B5EF4-FFF2-40B4-BE49-F238E27FC236}">
                <a16:creationId xmlns:a16="http://schemas.microsoft.com/office/drawing/2014/main" id="{08240011-DF84-E684-05E9-A95AC59D574F}"/>
              </a:ext>
            </a:extLst>
          </p:cNvPr>
          <p:cNvSpPr>
            <a:spLocks noGrp="1"/>
          </p:cNvSpPr>
          <p:nvPr>
            <p:ph type="body" sz="quarter" idx="42"/>
          </p:nvPr>
        </p:nvSpPr>
        <p:spPr>
          <a:xfrm>
            <a:off x="6066682" y="1112478"/>
            <a:ext cx="2572262" cy="153888"/>
          </a:xfrm>
        </p:spPr>
        <p:txBody>
          <a:bodyPr/>
          <a:lstStyle/>
          <a:p>
            <a:r>
              <a:rPr lang="en-US" noProof="0"/>
              <a:t>Obtain customer feedback</a:t>
            </a:r>
          </a:p>
        </p:txBody>
      </p:sp>
      <p:sp>
        <p:nvSpPr>
          <p:cNvPr id="179" name="Text Placeholder 178">
            <a:extLst>
              <a:ext uri="{FF2B5EF4-FFF2-40B4-BE49-F238E27FC236}">
                <a16:creationId xmlns:a16="http://schemas.microsoft.com/office/drawing/2014/main" id="{6A073457-038A-D473-E86E-731FCAFD37E3}"/>
              </a:ext>
            </a:extLst>
          </p:cNvPr>
          <p:cNvSpPr>
            <a:spLocks noGrp="1"/>
          </p:cNvSpPr>
          <p:nvPr>
            <p:ph type="body" sz="quarter" idx="43"/>
          </p:nvPr>
        </p:nvSpPr>
        <p:spPr>
          <a:xfrm>
            <a:off x="6066682" y="1438715"/>
            <a:ext cx="2572262" cy="626701"/>
          </a:xfrm>
        </p:spPr>
        <p:txBody>
          <a:bodyPr/>
          <a:lstStyle/>
          <a:p>
            <a:r>
              <a:rPr lang="en-US" noProof="0"/>
              <a:t>Synthesize customer insights and feedback to provide insight into user experiences and highlights areas of opportunity.</a:t>
            </a:r>
          </a:p>
        </p:txBody>
      </p:sp>
      <p:sp>
        <p:nvSpPr>
          <p:cNvPr id="183" name="Text Placeholder 182">
            <a:extLst>
              <a:ext uri="{FF2B5EF4-FFF2-40B4-BE49-F238E27FC236}">
                <a16:creationId xmlns:a16="http://schemas.microsoft.com/office/drawing/2014/main" id="{E16200E3-290B-CD69-5DB0-F979DBE69A85}"/>
              </a:ext>
            </a:extLst>
          </p:cNvPr>
          <p:cNvSpPr>
            <a:spLocks noGrp="1"/>
          </p:cNvSpPr>
          <p:nvPr>
            <p:ph type="body" sz="quarter" idx="68"/>
          </p:nvPr>
        </p:nvSpPr>
        <p:spPr>
          <a:xfrm>
            <a:off x="8950325" y="2725738"/>
            <a:ext cx="2571750" cy="712787"/>
          </a:xfrm>
        </p:spPr>
        <p:txBody>
          <a:bodyPr/>
          <a:lstStyle/>
          <a:p>
            <a:r>
              <a:rPr lang="en-US" noProof="0"/>
              <a:t>Sample Prompt: </a:t>
            </a:r>
            <a:r>
              <a:rPr lang="en-US" noProof="0">
                <a:latin typeface="+mj-lt"/>
              </a:rPr>
              <a:t>Summarize this meeting </a:t>
            </a:r>
            <a:r>
              <a:rPr lang="en-US" noProof="0"/>
              <a:t>and provide an outline of our product strategy’s technical considerations based on this discussion.</a:t>
            </a:r>
          </a:p>
          <a:p>
            <a:r>
              <a:rPr kumimoji="0" lang="en-US" sz="900" b="0" i="0" u="sng" strike="noStrike" kern="1200" cap="none" spc="0" normalizeH="0" baseline="0" noProof="0">
                <a:ln>
                  <a:noFill/>
                </a:ln>
                <a:solidFill>
                  <a:srgbClr val="0070C0"/>
                </a:solidFill>
                <a:effectLst/>
                <a:uLnTx/>
                <a:uFillTx/>
                <a:latin typeface="Segoe UI"/>
                <a:ea typeface="+mn-ea"/>
                <a:cs typeface="Segoe UI" panose="020B0502040204020203" pitchFamily="34" charset="0"/>
                <a:hlinkClick r:id="rId3"/>
              </a:rPr>
              <a:t>Try in Prompt Gallery: Summarize meetings and videos</a:t>
            </a:r>
            <a:endParaRPr kumimoji="0" lang="en-US" sz="1000" b="0" i="0" u="sng" strike="noStrike" kern="1200" cap="none" spc="0" normalizeH="0" baseline="0" noProof="0">
              <a:ln>
                <a:noFill/>
              </a:ln>
              <a:solidFill>
                <a:srgbClr val="0070C0"/>
              </a:solidFill>
              <a:effectLst/>
              <a:uLnTx/>
              <a:uFillTx/>
              <a:latin typeface="Segoe UI"/>
              <a:ea typeface="+mn-ea"/>
              <a:cs typeface="+mn-cs"/>
            </a:endParaRPr>
          </a:p>
          <a:p>
            <a:endParaRPr lang="en-US" noProof="0"/>
          </a:p>
        </p:txBody>
      </p:sp>
      <p:sp>
        <p:nvSpPr>
          <p:cNvPr id="181" name="Text Placeholder 180">
            <a:extLst>
              <a:ext uri="{FF2B5EF4-FFF2-40B4-BE49-F238E27FC236}">
                <a16:creationId xmlns:a16="http://schemas.microsoft.com/office/drawing/2014/main" id="{D92DC75F-7A44-6AA2-4316-DEF2B93150FB}"/>
              </a:ext>
            </a:extLst>
          </p:cNvPr>
          <p:cNvSpPr>
            <a:spLocks noGrp="1"/>
          </p:cNvSpPr>
          <p:nvPr>
            <p:ph type="body" sz="quarter" idx="45"/>
          </p:nvPr>
        </p:nvSpPr>
        <p:spPr>
          <a:xfrm>
            <a:off x="8950475" y="1112478"/>
            <a:ext cx="2572262" cy="153888"/>
          </a:xfrm>
        </p:spPr>
        <p:txBody>
          <a:bodyPr/>
          <a:lstStyle/>
          <a:p>
            <a:r>
              <a:rPr lang="en-US" noProof="0"/>
              <a:t>Gain technical input</a:t>
            </a:r>
          </a:p>
        </p:txBody>
      </p:sp>
      <p:sp>
        <p:nvSpPr>
          <p:cNvPr id="182" name="Text Placeholder 181">
            <a:extLst>
              <a:ext uri="{FF2B5EF4-FFF2-40B4-BE49-F238E27FC236}">
                <a16:creationId xmlns:a16="http://schemas.microsoft.com/office/drawing/2014/main" id="{C8B043D4-3DEA-2AC7-3E26-ADBA3C106056}"/>
              </a:ext>
            </a:extLst>
          </p:cNvPr>
          <p:cNvSpPr>
            <a:spLocks noGrp="1"/>
          </p:cNvSpPr>
          <p:nvPr>
            <p:ph type="body" sz="quarter" idx="46"/>
          </p:nvPr>
        </p:nvSpPr>
        <p:spPr>
          <a:xfrm>
            <a:off x="8950475" y="1438715"/>
            <a:ext cx="2572262" cy="626701"/>
          </a:xfrm>
        </p:spPr>
        <p:txBody>
          <a:bodyPr/>
          <a:lstStyle/>
          <a:p>
            <a:r>
              <a:rPr lang="en-US" noProof="0"/>
              <a:t>Meet with senior engineers to discuss the technical direction of the product as an input to the product strategy document.</a:t>
            </a:r>
          </a:p>
        </p:txBody>
      </p:sp>
      <p:sp>
        <p:nvSpPr>
          <p:cNvPr id="193" name="Text Placeholder 192">
            <a:extLst>
              <a:ext uri="{FF2B5EF4-FFF2-40B4-BE49-F238E27FC236}">
                <a16:creationId xmlns:a16="http://schemas.microsoft.com/office/drawing/2014/main" id="{99D4AA88-D930-1433-5FB8-FD6912ECFA16}"/>
              </a:ext>
            </a:extLst>
          </p:cNvPr>
          <p:cNvSpPr>
            <a:spLocks noGrp="1"/>
          </p:cNvSpPr>
          <p:nvPr>
            <p:ph type="body" sz="quarter" idx="70"/>
          </p:nvPr>
        </p:nvSpPr>
        <p:spPr>
          <a:xfrm>
            <a:off x="6067425" y="2725738"/>
            <a:ext cx="2571750" cy="712787"/>
          </a:xfrm>
        </p:spPr>
        <p:txBody>
          <a:bodyPr/>
          <a:lstStyle/>
          <a:p>
            <a:r>
              <a:rPr lang="en-US" noProof="0"/>
              <a:t>Sample Prompt: </a:t>
            </a:r>
            <a:r>
              <a:rPr lang="en-US" noProof="0">
                <a:latin typeface="+mj-lt"/>
              </a:rPr>
              <a:t>Catch me up </a:t>
            </a:r>
            <a:r>
              <a:rPr lang="en-US" noProof="0"/>
              <a:t>on the emails from X customer. Summarize the customer’s feedback.</a:t>
            </a:r>
          </a:p>
          <a:p>
            <a:r>
              <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hlinkClick r:id="rId4"/>
              </a:rPr>
              <a:t>Try in Prompt Gallery: What’s new</a:t>
            </a:r>
            <a:endParaRPr kumimoji="0" lang="en-US" sz="900" b="0" i="0" u="none" strike="noStrike" kern="1200" cap="none" spc="0" normalizeH="0" baseline="0" noProof="0">
              <a:ln>
                <a:noFill/>
              </a:ln>
              <a:solidFill>
                <a:srgbClr val="1A1A1A"/>
              </a:solidFill>
              <a:effectLst/>
              <a:uLnTx/>
              <a:uFillTx/>
              <a:latin typeface="Segoe UI"/>
              <a:ea typeface="+mn-ea"/>
              <a:cs typeface="Segoe UI" pitchFamily="34" charset="0"/>
            </a:endParaRPr>
          </a:p>
          <a:p>
            <a:endParaRPr lang="en-US" noProof="0"/>
          </a:p>
        </p:txBody>
      </p:sp>
      <p:sp>
        <p:nvSpPr>
          <p:cNvPr id="184" name="Text Placeholder 183">
            <a:extLst>
              <a:ext uri="{FF2B5EF4-FFF2-40B4-BE49-F238E27FC236}">
                <a16:creationId xmlns:a16="http://schemas.microsoft.com/office/drawing/2014/main" id="{65206C08-58AE-3D22-DAD2-80FE2CE6E1E9}"/>
              </a:ext>
            </a:extLst>
          </p:cNvPr>
          <p:cNvSpPr>
            <a:spLocks noGrp="1"/>
          </p:cNvSpPr>
          <p:nvPr>
            <p:ph type="body" sz="quarter" idx="48"/>
          </p:nvPr>
        </p:nvSpPr>
        <p:spPr>
          <a:xfrm>
            <a:off x="3182890" y="5334522"/>
            <a:ext cx="2572262" cy="712876"/>
          </a:xfrm>
        </p:spPr>
        <p:txBody>
          <a:bodyPr/>
          <a:lstStyle/>
          <a:p>
            <a:r>
              <a:rPr lang="en-US" noProof="0"/>
              <a:t>Sample Prompt: </a:t>
            </a:r>
            <a:r>
              <a:rPr lang="en-US" noProof="0">
                <a:latin typeface="+mj-lt"/>
              </a:rPr>
              <a:t>Create OKRs (objectives and key results) for a product management team </a:t>
            </a:r>
            <a:r>
              <a:rPr lang="en-US" noProof="0"/>
              <a:t>from this product strategy document /strategy.docx.</a:t>
            </a:r>
          </a:p>
        </p:txBody>
      </p:sp>
      <p:sp>
        <p:nvSpPr>
          <p:cNvPr id="185" name="Text Placeholder 184">
            <a:extLst>
              <a:ext uri="{FF2B5EF4-FFF2-40B4-BE49-F238E27FC236}">
                <a16:creationId xmlns:a16="http://schemas.microsoft.com/office/drawing/2014/main" id="{5E1DBDD5-7820-7A3D-2108-CF73EA7F6E5E}"/>
              </a:ext>
            </a:extLst>
          </p:cNvPr>
          <p:cNvSpPr>
            <a:spLocks noGrp="1"/>
          </p:cNvSpPr>
          <p:nvPr>
            <p:ph type="body" sz="quarter" idx="49"/>
          </p:nvPr>
        </p:nvSpPr>
        <p:spPr>
          <a:xfrm>
            <a:off x="3182890" y="3725103"/>
            <a:ext cx="2572262" cy="153888"/>
          </a:xfrm>
        </p:spPr>
        <p:txBody>
          <a:bodyPr/>
          <a:lstStyle/>
          <a:p>
            <a:r>
              <a:rPr lang="en-US" noProof="0"/>
              <a:t>Create OKRs</a:t>
            </a:r>
          </a:p>
        </p:txBody>
      </p:sp>
      <p:sp>
        <p:nvSpPr>
          <p:cNvPr id="187" name="Text Placeholder 186">
            <a:extLst>
              <a:ext uri="{FF2B5EF4-FFF2-40B4-BE49-F238E27FC236}">
                <a16:creationId xmlns:a16="http://schemas.microsoft.com/office/drawing/2014/main" id="{1616B125-809F-322D-0D2C-3200A35662CF}"/>
              </a:ext>
            </a:extLst>
          </p:cNvPr>
          <p:cNvSpPr>
            <a:spLocks noGrp="1"/>
          </p:cNvSpPr>
          <p:nvPr>
            <p:ph type="body" sz="quarter" idx="50"/>
          </p:nvPr>
        </p:nvSpPr>
        <p:spPr>
          <a:xfrm>
            <a:off x="3182890" y="4050957"/>
            <a:ext cx="2572262" cy="626701"/>
          </a:xfrm>
        </p:spPr>
        <p:txBody>
          <a:bodyPr/>
          <a:lstStyle/>
          <a:p>
            <a:r>
              <a:rPr lang="en-US" noProof="0"/>
              <a:t>Draft Objectives and Key Results (OKRs) based on the updated product strategy using Copilot.</a:t>
            </a:r>
          </a:p>
        </p:txBody>
      </p:sp>
      <p:sp>
        <p:nvSpPr>
          <p:cNvPr id="188" name="Text Placeholder 187">
            <a:extLst>
              <a:ext uri="{FF2B5EF4-FFF2-40B4-BE49-F238E27FC236}">
                <a16:creationId xmlns:a16="http://schemas.microsoft.com/office/drawing/2014/main" id="{4548B98C-169F-260A-66B8-B0A011497AD4}"/>
              </a:ext>
            </a:extLst>
          </p:cNvPr>
          <p:cNvSpPr>
            <a:spLocks noGrp="1"/>
          </p:cNvSpPr>
          <p:nvPr>
            <p:ph type="body" sz="quarter" idx="51"/>
          </p:nvPr>
        </p:nvSpPr>
        <p:spPr>
          <a:xfrm>
            <a:off x="6066682" y="3725103"/>
            <a:ext cx="2572262" cy="153888"/>
          </a:xfrm>
        </p:spPr>
        <p:txBody>
          <a:bodyPr/>
          <a:lstStyle/>
          <a:p>
            <a:r>
              <a:rPr lang="en-US" noProof="0"/>
              <a:t>Collaborate with team</a:t>
            </a:r>
          </a:p>
        </p:txBody>
      </p:sp>
      <p:sp>
        <p:nvSpPr>
          <p:cNvPr id="189" name="Text Placeholder 188">
            <a:extLst>
              <a:ext uri="{FF2B5EF4-FFF2-40B4-BE49-F238E27FC236}">
                <a16:creationId xmlns:a16="http://schemas.microsoft.com/office/drawing/2014/main" id="{2ADB6BFB-D6D7-7F3B-D2D6-EF1D2BF95FD7}"/>
              </a:ext>
            </a:extLst>
          </p:cNvPr>
          <p:cNvSpPr>
            <a:spLocks noGrp="1"/>
          </p:cNvSpPr>
          <p:nvPr>
            <p:ph type="body" sz="quarter" idx="52"/>
          </p:nvPr>
        </p:nvSpPr>
        <p:spPr>
          <a:xfrm>
            <a:off x="6066682" y="4050957"/>
            <a:ext cx="2572262" cy="626701"/>
          </a:xfrm>
        </p:spPr>
        <p:txBody>
          <a:bodyPr/>
          <a:lstStyle/>
          <a:p>
            <a:r>
              <a:rPr lang="en-US" noProof="0"/>
              <a:t>Solicit input from product leads to finalize the strategy document. </a:t>
            </a:r>
          </a:p>
        </p:txBody>
      </p:sp>
      <p:sp>
        <p:nvSpPr>
          <p:cNvPr id="177" name="Text Placeholder 176">
            <a:extLst>
              <a:ext uri="{FF2B5EF4-FFF2-40B4-BE49-F238E27FC236}">
                <a16:creationId xmlns:a16="http://schemas.microsoft.com/office/drawing/2014/main" id="{F13ED8A1-1A74-9C83-03CA-BD3270DCED9F}"/>
              </a:ext>
            </a:extLst>
          </p:cNvPr>
          <p:cNvSpPr>
            <a:spLocks noGrp="1"/>
          </p:cNvSpPr>
          <p:nvPr>
            <p:ph type="body" sz="quarter" idx="66"/>
          </p:nvPr>
        </p:nvSpPr>
        <p:spPr>
          <a:xfrm>
            <a:off x="8950325" y="5334000"/>
            <a:ext cx="2571750" cy="712788"/>
          </a:xfrm>
        </p:spPr>
        <p:txBody>
          <a:bodyPr/>
          <a:lstStyle/>
          <a:p>
            <a:r>
              <a:rPr lang="en-US" noProof="0" dirty="0"/>
              <a:t>Sample Prompt: I am a Product Manager supporting the information technology organization. Create a persuasive and visionary product strategy document. Reference [file1.pptx] and [doc2.docx].</a:t>
            </a:r>
          </a:p>
          <a:p>
            <a:r>
              <a:rPr lang="en-US" u="sng" dirty="0">
                <a:hlinkClick r:id="rId5"/>
              </a:rPr>
              <a:t>Get started with Researcher</a:t>
            </a:r>
            <a:endParaRPr lang="en-US" noProof="0" dirty="0"/>
          </a:p>
        </p:txBody>
      </p:sp>
      <p:sp>
        <p:nvSpPr>
          <p:cNvPr id="191" name="Text Placeholder 190">
            <a:extLst>
              <a:ext uri="{FF2B5EF4-FFF2-40B4-BE49-F238E27FC236}">
                <a16:creationId xmlns:a16="http://schemas.microsoft.com/office/drawing/2014/main" id="{BC46D4B7-580B-40F1-B47A-15CDD08514DD}"/>
              </a:ext>
            </a:extLst>
          </p:cNvPr>
          <p:cNvSpPr>
            <a:spLocks noGrp="1"/>
          </p:cNvSpPr>
          <p:nvPr>
            <p:ph type="body" sz="quarter" idx="54"/>
          </p:nvPr>
        </p:nvSpPr>
        <p:spPr>
          <a:xfrm>
            <a:off x="8950475" y="3725103"/>
            <a:ext cx="2572262" cy="153888"/>
          </a:xfrm>
        </p:spPr>
        <p:txBody>
          <a:bodyPr/>
          <a:lstStyle/>
          <a:p>
            <a:r>
              <a:rPr lang="en-US" noProof="0"/>
              <a:t>Draft a product strategy document</a:t>
            </a:r>
          </a:p>
        </p:txBody>
      </p:sp>
      <p:sp>
        <p:nvSpPr>
          <p:cNvPr id="192" name="Text Placeholder 191">
            <a:extLst>
              <a:ext uri="{FF2B5EF4-FFF2-40B4-BE49-F238E27FC236}">
                <a16:creationId xmlns:a16="http://schemas.microsoft.com/office/drawing/2014/main" id="{F41E128F-35A7-D400-3461-F76BD2A9C786}"/>
              </a:ext>
            </a:extLst>
          </p:cNvPr>
          <p:cNvSpPr>
            <a:spLocks noGrp="1"/>
          </p:cNvSpPr>
          <p:nvPr>
            <p:ph type="body" sz="quarter" idx="55"/>
          </p:nvPr>
        </p:nvSpPr>
        <p:spPr>
          <a:xfrm>
            <a:off x="8950475" y="4050957"/>
            <a:ext cx="2572262" cy="626701"/>
          </a:xfrm>
        </p:spPr>
        <p:txBody>
          <a:bodyPr/>
          <a:lstStyle/>
          <a:p>
            <a:r>
              <a:rPr lang="en-US" noProof="0" dirty="0"/>
              <a:t>Use Researcher to write a product strategy document that incorporates product vision, customer feedback, existing product documents, and market analysis.</a:t>
            </a:r>
          </a:p>
        </p:txBody>
      </p:sp>
      <p:sp>
        <p:nvSpPr>
          <p:cNvPr id="180" name="Text Placeholder 179">
            <a:extLst>
              <a:ext uri="{FF2B5EF4-FFF2-40B4-BE49-F238E27FC236}">
                <a16:creationId xmlns:a16="http://schemas.microsoft.com/office/drawing/2014/main" id="{4D96EF79-4D23-7DF2-232F-D87232F44694}"/>
              </a:ext>
            </a:extLst>
          </p:cNvPr>
          <p:cNvSpPr>
            <a:spLocks noGrp="1"/>
          </p:cNvSpPr>
          <p:nvPr>
            <p:ph type="body" sz="quarter" idx="67"/>
          </p:nvPr>
        </p:nvSpPr>
        <p:spPr>
          <a:xfrm>
            <a:off x="6067425" y="5334000"/>
            <a:ext cx="2571750" cy="712788"/>
          </a:xfrm>
        </p:spPr>
        <p:txBody>
          <a:bodyPr/>
          <a:lstStyle/>
          <a:p>
            <a:r>
              <a:rPr lang="en-US" noProof="0"/>
              <a:t>Sample Prompt: </a:t>
            </a:r>
            <a:r>
              <a:rPr lang="en-US" noProof="0">
                <a:latin typeface="+mj-lt"/>
              </a:rPr>
              <a:t>Generate a list of questions </a:t>
            </a:r>
            <a:r>
              <a:rPr lang="en-US" noProof="0"/>
              <a:t>to ask product managers as they review a product strategy document.</a:t>
            </a:r>
          </a:p>
          <a:p>
            <a:r>
              <a:rPr kumimoji="0" lang="en-US" sz="900" b="0" i="0" u="sng" strike="noStrike" kern="1200" cap="none" spc="0" normalizeH="0" baseline="0" noProof="0">
                <a:ln>
                  <a:noFill/>
                </a:ln>
                <a:solidFill>
                  <a:srgbClr val="0070C0"/>
                </a:solidFill>
                <a:effectLst/>
                <a:uLnTx/>
                <a:uFillTx/>
                <a:latin typeface="Segoe UI"/>
                <a:ea typeface="+mn-ea"/>
                <a:cs typeface="Segoe UI" panose="020B0502040204020203" pitchFamily="34" charset="0"/>
                <a:hlinkClick r:id="rId6"/>
              </a:rPr>
              <a:t>Try in Prompt Gallery: Create a list</a:t>
            </a:r>
            <a:endParaRPr kumimoji="0" lang="en-US" sz="1000" b="0" i="0" u="sng" strike="noStrike" kern="1200" cap="none" spc="0" normalizeH="0" baseline="0" noProof="0">
              <a:ln>
                <a:noFill/>
              </a:ln>
              <a:solidFill>
                <a:srgbClr val="0070C0"/>
              </a:solidFill>
              <a:effectLst/>
              <a:uLnTx/>
              <a:uFillTx/>
              <a:latin typeface="Segoe UI"/>
              <a:ea typeface="+mn-ea"/>
              <a:cs typeface="+mn-cs"/>
            </a:endParaRPr>
          </a:p>
          <a:p>
            <a:endParaRPr lang="en-US" noProof="0"/>
          </a:p>
        </p:txBody>
      </p:sp>
      <p:sp>
        <p:nvSpPr>
          <p:cNvPr id="194" name="Text Placeholder 193">
            <a:extLst>
              <a:ext uri="{FF2B5EF4-FFF2-40B4-BE49-F238E27FC236}">
                <a16:creationId xmlns:a16="http://schemas.microsoft.com/office/drawing/2014/main" id="{08F8F90F-9E4A-2850-07C8-168114F446BD}"/>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95" name="Text Placeholder 194">
            <a:extLst>
              <a:ext uri="{FF2B5EF4-FFF2-40B4-BE49-F238E27FC236}">
                <a16:creationId xmlns:a16="http://schemas.microsoft.com/office/drawing/2014/main" id="{C5530041-CEBA-C7E0-6E83-3B64D39421C6}"/>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96" name="Group 195">
            <a:extLst>
              <a:ext uri="{FF2B5EF4-FFF2-40B4-BE49-F238E27FC236}">
                <a16:creationId xmlns:a16="http://schemas.microsoft.com/office/drawing/2014/main" id="{BC3C6873-2BB1-CC7E-2AA6-98CCF14991BE}"/>
              </a:ext>
            </a:extLst>
          </p:cNvPr>
          <p:cNvGrpSpPr/>
          <p:nvPr/>
        </p:nvGrpSpPr>
        <p:grpSpPr>
          <a:xfrm>
            <a:off x="320719" y="3778836"/>
            <a:ext cx="1771605" cy="216000"/>
            <a:chOff x="320719" y="4224848"/>
            <a:chExt cx="1771605" cy="219456"/>
          </a:xfrm>
        </p:grpSpPr>
        <p:sp>
          <p:nvSpPr>
            <p:cNvPr id="197" name="Rectangle: Rounded Corners 6">
              <a:extLst>
                <a:ext uri="{FF2B5EF4-FFF2-40B4-BE49-F238E27FC236}">
                  <a16:creationId xmlns:a16="http://schemas.microsoft.com/office/drawing/2014/main" id="{C94C5A58-87CB-3A28-69F7-AFCC8D3C04E9}"/>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IT management costs</a:t>
              </a:r>
            </a:p>
          </p:txBody>
        </p:sp>
        <p:pic>
          <p:nvPicPr>
            <p:cNvPr id="198" name="Graphic 197">
              <a:extLst>
                <a:ext uri="{FF2B5EF4-FFF2-40B4-BE49-F238E27FC236}">
                  <a16:creationId xmlns:a16="http://schemas.microsoft.com/office/drawing/2014/main" id="{0B36FF31-DFC2-54F6-B328-F737EFB863A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506" y="4260849"/>
              <a:ext cx="144000" cy="144000"/>
            </a:xfrm>
            <a:prstGeom prst="rect">
              <a:avLst/>
            </a:prstGeom>
          </p:spPr>
        </p:pic>
      </p:grpSp>
      <p:grpSp>
        <p:nvGrpSpPr>
          <p:cNvPr id="200" name="Group 199">
            <a:extLst>
              <a:ext uri="{FF2B5EF4-FFF2-40B4-BE49-F238E27FC236}">
                <a16:creationId xmlns:a16="http://schemas.microsoft.com/office/drawing/2014/main" id="{640C09B7-811E-8743-6F41-062FEA17C8FB}"/>
              </a:ext>
            </a:extLst>
          </p:cNvPr>
          <p:cNvGrpSpPr/>
          <p:nvPr/>
        </p:nvGrpSpPr>
        <p:grpSpPr>
          <a:xfrm>
            <a:off x="320721" y="4067988"/>
            <a:ext cx="1771605" cy="216000"/>
            <a:chOff x="320721" y="4517211"/>
            <a:chExt cx="1771605" cy="216000"/>
          </a:xfrm>
        </p:grpSpPr>
        <p:sp>
          <p:nvSpPr>
            <p:cNvPr id="201" name="Rectangle: Rounded Corners 6">
              <a:extLst>
                <a:ext uri="{FF2B5EF4-FFF2-40B4-BE49-F238E27FC236}">
                  <a16:creationId xmlns:a16="http://schemas.microsoft.com/office/drawing/2014/main" id="{453782B2-59E9-BB94-AFDE-EB91F5351523}"/>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Adoption</a:t>
              </a:r>
            </a:p>
          </p:txBody>
        </p:sp>
        <p:pic>
          <p:nvPicPr>
            <p:cNvPr id="202" name="Graphic 201">
              <a:extLst>
                <a:ext uri="{FF2B5EF4-FFF2-40B4-BE49-F238E27FC236}">
                  <a16:creationId xmlns:a16="http://schemas.microsoft.com/office/drawing/2014/main" id="{4F109921-6C22-8A91-7EE0-02534F6688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507" y="4552645"/>
              <a:ext cx="144000" cy="141732"/>
            </a:xfrm>
            <a:prstGeom prst="rect">
              <a:avLst/>
            </a:prstGeom>
          </p:spPr>
        </p:pic>
      </p:grpSp>
      <p:grpSp>
        <p:nvGrpSpPr>
          <p:cNvPr id="204" name="Group 203">
            <a:extLst>
              <a:ext uri="{FF2B5EF4-FFF2-40B4-BE49-F238E27FC236}">
                <a16:creationId xmlns:a16="http://schemas.microsoft.com/office/drawing/2014/main" id="{D50B7D9B-D1A9-34D1-DF4F-72FEC5AB9900}"/>
              </a:ext>
            </a:extLst>
          </p:cNvPr>
          <p:cNvGrpSpPr/>
          <p:nvPr/>
        </p:nvGrpSpPr>
        <p:grpSpPr>
          <a:xfrm>
            <a:off x="320719" y="5020658"/>
            <a:ext cx="1771605" cy="216000"/>
            <a:chOff x="320719" y="5270676"/>
            <a:chExt cx="1771605" cy="216000"/>
          </a:xfrm>
        </p:grpSpPr>
        <p:sp>
          <p:nvSpPr>
            <p:cNvPr id="208" name="Rectangle: Rounded Corners 6">
              <a:extLst>
                <a:ext uri="{FF2B5EF4-FFF2-40B4-BE49-F238E27FC236}">
                  <a16:creationId xmlns:a16="http://schemas.microsoft.com/office/drawing/2014/main" id="{C4376D7B-C17A-1398-AA51-BC5E0CDBBD92}"/>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209" name="Graphic 208">
              <a:extLst>
                <a:ext uri="{FF2B5EF4-FFF2-40B4-BE49-F238E27FC236}">
                  <a16:creationId xmlns:a16="http://schemas.microsoft.com/office/drawing/2014/main" id="{68DD6187-BD50-89D2-58CE-AEBBD250C80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7505" y="5306676"/>
              <a:ext cx="144000" cy="144000"/>
            </a:xfrm>
            <a:prstGeom prst="rect">
              <a:avLst/>
            </a:prstGeom>
          </p:spPr>
        </p:pic>
      </p:grpSp>
      <p:pic>
        <p:nvPicPr>
          <p:cNvPr id="225" name="Picture 50">
            <a:hlinkClick r:id="rId11"/>
            <a:extLst>
              <a:ext uri="{FF2B5EF4-FFF2-40B4-BE49-F238E27FC236}">
                <a16:creationId xmlns:a16="http://schemas.microsoft.com/office/drawing/2014/main" id="{1091E62B-A7D2-84C7-8972-D615EF4CE6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890" y="4841827"/>
            <a:ext cx="242374" cy="242374"/>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50">
            <a:hlinkClick r:id="rId11"/>
            <a:extLst>
              <a:ext uri="{FF2B5EF4-FFF2-40B4-BE49-F238E27FC236}">
                <a16:creationId xmlns:a16="http://schemas.microsoft.com/office/drawing/2014/main" id="{39DDFF20-7E43-2FDD-21F8-9159D68772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890" y="2242688"/>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227" name="TextBox 226">
            <a:extLst>
              <a:ext uri="{FF2B5EF4-FFF2-40B4-BE49-F238E27FC236}">
                <a16:creationId xmlns:a16="http://schemas.microsoft.com/office/drawing/2014/main" id="{8ACC06B5-987B-E679-F0A4-4DB360BE9C11}"/>
              </a:ext>
              <a:ext uri="{C183D7F6-B498-43B3-948B-1728B52AA6E4}">
                <adec:decorative xmlns:adec="http://schemas.microsoft.com/office/drawing/2017/decorative" val="0"/>
              </a:ext>
            </a:extLst>
          </p:cNvPr>
          <p:cNvSpPr txBox="1">
            <a:spLocks/>
          </p:cNvSpPr>
          <p:nvPr/>
        </p:nvSpPr>
        <p:spPr>
          <a:xfrm>
            <a:off x="3562472" y="2286931"/>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1</a:t>
            </a:r>
          </a:p>
        </p:txBody>
      </p:sp>
      <p:sp>
        <p:nvSpPr>
          <p:cNvPr id="224" name="TextBox 223">
            <a:extLst>
              <a:ext uri="{FF2B5EF4-FFF2-40B4-BE49-F238E27FC236}">
                <a16:creationId xmlns:a16="http://schemas.microsoft.com/office/drawing/2014/main" id="{5F5D7595-624C-7065-A215-3F8617EBDA33}"/>
              </a:ext>
              <a:ext uri="{C183D7F6-B498-43B3-948B-1728B52AA6E4}">
                <adec:decorative xmlns:adec="http://schemas.microsoft.com/office/drawing/2017/decorative" val="0"/>
              </a:ext>
            </a:extLst>
          </p:cNvPr>
          <p:cNvSpPr txBox="1">
            <a:spLocks/>
          </p:cNvSpPr>
          <p:nvPr/>
        </p:nvSpPr>
        <p:spPr>
          <a:xfrm>
            <a:off x="3562472" y="4886070"/>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pic>
        <p:nvPicPr>
          <p:cNvPr id="222" name="Picture 72">
            <a:extLst>
              <a:ext uri="{FF2B5EF4-FFF2-40B4-BE49-F238E27FC236}">
                <a16:creationId xmlns:a16="http://schemas.microsoft.com/office/drawing/2014/main" id="{DBF4AB00-1DAF-0A8F-B771-E991984410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66682" y="4833693"/>
            <a:ext cx="258642" cy="258642"/>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50">
            <a:hlinkClick r:id="rId11"/>
            <a:extLst>
              <a:ext uri="{FF2B5EF4-FFF2-40B4-BE49-F238E27FC236}">
                <a16:creationId xmlns:a16="http://schemas.microsoft.com/office/drawing/2014/main" id="{204D6A10-2711-DD4C-6879-5C5826CF46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4816" y="2242688"/>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230" name="TextBox 229">
            <a:extLst>
              <a:ext uri="{FF2B5EF4-FFF2-40B4-BE49-F238E27FC236}">
                <a16:creationId xmlns:a16="http://schemas.microsoft.com/office/drawing/2014/main" id="{35AA3865-61E8-11A1-14FC-33E3EC30D4B7}"/>
              </a:ext>
              <a:ext uri="{C183D7F6-B498-43B3-948B-1728B52AA6E4}">
                <adec:decorative xmlns:adec="http://schemas.microsoft.com/office/drawing/2017/decorative" val="0"/>
              </a:ext>
            </a:extLst>
          </p:cNvPr>
          <p:cNvSpPr txBox="1">
            <a:spLocks/>
          </p:cNvSpPr>
          <p:nvPr/>
        </p:nvSpPr>
        <p:spPr>
          <a:xfrm>
            <a:off x="6446959" y="2286931"/>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sp>
        <p:nvSpPr>
          <p:cNvPr id="221" name="TextBox 220">
            <a:extLst>
              <a:ext uri="{FF2B5EF4-FFF2-40B4-BE49-F238E27FC236}">
                <a16:creationId xmlns:a16="http://schemas.microsoft.com/office/drawing/2014/main" id="{CC7A0635-54CB-478E-B8F4-6F8E4BC1C172}"/>
              </a:ext>
              <a:ext uri="{C183D7F6-B498-43B3-948B-1728B52AA6E4}">
                <adec:decorative xmlns:adec="http://schemas.microsoft.com/office/drawing/2017/decorative" val="0"/>
              </a:ext>
            </a:extLst>
          </p:cNvPr>
          <p:cNvSpPr txBox="1">
            <a:spLocks/>
          </p:cNvSpPr>
          <p:nvPr/>
        </p:nvSpPr>
        <p:spPr>
          <a:xfrm>
            <a:off x="6446959" y="4886070"/>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Loop</a:t>
            </a:r>
          </a:p>
        </p:txBody>
      </p:sp>
      <p:pic>
        <p:nvPicPr>
          <p:cNvPr id="216" name="Picture 215">
            <a:extLst>
              <a:ext uri="{FF2B5EF4-FFF2-40B4-BE49-F238E27FC236}">
                <a16:creationId xmlns:a16="http://schemas.microsoft.com/office/drawing/2014/main" id="{E5C87B55-70EA-B5C6-16FF-9DCC2B33F1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5571" b="5571"/>
          <a:stretch/>
        </p:blipFill>
        <p:spPr bwMode="auto">
          <a:xfrm>
            <a:off x="8950475" y="2252214"/>
            <a:ext cx="245612" cy="223322"/>
          </a:xfrm>
          <a:prstGeom prst="rect">
            <a:avLst/>
          </a:prstGeom>
          <a:noFill/>
          <a:extLst>
            <a:ext uri="{909E8E84-426E-40DD-AFC4-6F175D3DCCD1}">
              <a14:hiddenFill xmlns:a14="http://schemas.microsoft.com/office/drawing/2010/main">
                <a:solidFill>
                  <a:srgbClr val="FFFFFF"/>
                </a:solidFill>
              </a14:hiddenFill>
            </a:ext>
          </a:extLst>
        </p:spPr>
      </p:pic>
      <p:sp>
        <p:nvSpPr>
          <p:cNvPr id="215" name="TextBox 214">
            <a:extLst>
              <a:ext uri="{FF2B5EF4-FFF2-40B4-BE49-F238E27FC236}">
                <a16:creationId xmlns:a16="http://schemas.microsoft.com/office/drawing/2014/main" id="{52452090-93F1-0FA4-33F3-D4FEFDFD92D7}"/>
              </a:ext>
              <a:ext uri="{C183D7F6-B498-43B3-948B-1728B52AA6E4}">
                <adec:decorative xmlns:adec="http://schemas.microsoft.com/office/drawing/2017/decorative" val="0"/>
              </a:ext>
            </a:extLst>
          </p:cNvPr>
          <p:cNvSpPr txBox="1">
            <a:spLocks/>
          </p:cNvSpPr>
          <p:nvPr/>
        </p:nvSpPr>
        <p:spPr>
          <a:xfrm>
            <a:off x="9328927" y="2286931"/>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sp>
        <p:nvSpPr>
          <p:cNvPr id="10" name="Title 9">
            <a:extLst>
              <a:ext uri="{FF2B5EF4-FFF2-40B4-BE49-F238E27FC236}">
                <a16:creationId xmlns:a16="http://schemas.microsoft.com/office/drawing/2014/main" id="{147FACE4-A98E-7945-B463-4E9AD26B4969}"/>
              </a:ext>
            </a:extLst>
          </p:cNvPr>
          <p:cNvSpPr>
            <a:spLocks noGrp="1"/>
          </p:cNvSpPr>
          <p:nvPr>
            <p:ph type="title"/>
          </p:nvPr>
        </p:nvSpPr>
        <p:spPr>
          <a:xfrm>
            <a:off x="2492556" y="429376"/>
            <a:ext cx="4144817" cy="276999"/>
          </a:xfrm>
        </p:spPr>
        <p:txBody>
          <a:bodyPr/>
          <a:lstStyle/>
          <a:p>
            <a:r>
              <a:rPr lang="en-US"/>
              <a:t>Draft a product strategy document</a:t>
            </a:r>
          </a:p>
        </p:txBody>
      </p:sp>
      <p:sp>
        <p:nvSpPr>
          <p:cNvPr id="13" name="Text Placeholder 12">
            <a:extLst>
              <a:ext uri="{FF2B5EF4-FFF2-40B4-BE49-F238E27FC236}">
                <a16:creationId xmlns:a16="http://schemas.microsoft.com/office/drawing/2014/main" id="{442559DC-2704-0151-3D32-AD0A93D80DDC}"/>
              </a:ext>
            </a:extLst>
          </p:cNvPr>
          <p:cNvSpPr>
            <a:spLocks noGrp="1"/>
          </p:cNvSpPr>
          <p:nvPr>
            <p:ph type="body" sz="quarter" idx="33"/>
          </p:nvPr>
        </p:nvSpPr>
        <p:spPr>
          <a:xfrm>
            <a:off x="304796" y="260099"/>
            <a:ext cx="2057403" cy="615553"/>
          </a:xfrm>
        </p:spPr>
        <p:txBody>
          <a:bodyPr vert="horz" wrap="square" lIns="0" tIns="0" rIns="0" bIns="0" rtlCol="0" anchor="ctr">
            <a:spAutoFit/>
          </a:bodyPr>
          <a:lstStyle/>
          <a:p>
            <a:r>
              <a:rPr lang="en-US" sz="1600"/>
              <a:t>Information Technology </a:t>
            </a:r>
          </a:p>
        </p:txBody>
      </p:sp>
      <p:sp>
        <p:nvSpPr>
          <p:cNvPr id="3" name="TextBox 2">
            <a:extLst>
              <a:ext uri="{FF2B5EF4-FFF2-40B4-BE49-F238E27FC236}">
                <a16:creationId xmlns:a16="http://schemas.microsoft.com/office/drawing/2014/main" id="{30CF9B34-7F44-B6A3-5939-B7B9BE6A3998}"/>
              </a:ext>
              <a:ext uri="{C183D7F6-B498-43B3-948B-1728B52AA6E4}">
                <adec:decorative xmlns:adec="http://schemas.microsoft.com/office/drawing/2017/decorative" val="0"/>
              </a:ext>
            </a:extLst>
          </p:cNvPr>
          <p:cNvSpPr txBox="1"/>
          <p:nvPr/>
        </p:nvSpPr>
        <p:spPr>
          <a:xfrm>
            <a:off x="9328927" y="4912404"/>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4" name="Picture 3">
            <a:extLst>
              <a:ext uri="{FF2B5EF4-FFF2-40B4-BE49-F238E27FC236}">
                <a16:creationId xmlns:a16="http://schemas.microsoft.com/office/drawing/2014/main" id="{56DE15F9-555C-A483-486B-475827105C0D}"/>
              </a:ext>
            </a:extLst>
          </p:cNvPr>
          <p:cNvPicPr>
            <a:picLocks noChangeAspect="1"/>
          </p:cNvPicPr>
          <p:nvPr/>
        </p:nvPicPr>
        <p:blipFill>
          <a:blip r:embed="rId15"/>
          <a:stretch>
            <a:fillRect/>
          </a:stretch>
        </p:blipFill>
        <p:spPr>
          <a:xfrm>
            <a:off x="8950325" y="4848009"/>
            <a:ext cx="319806" cy="260181"/>
          </a:xfrm>
          <a:prstGeom prst="rect">
            <a:avLst/>
          </a:prstGeom>
        </p:spPr>
      </p:pic>
    </p:spTree>
    <p:extLst>
      <p:ext uri="{BB962C8B-B14F-4D97-AF65-F5344CB8AC3E}">
        <p14:creationId xmlns:p14="http://schemas.microsoft.com/office/powerpoint/2010/main" val="181936667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C29B-EA06-C2B6-81A6-ABAAC4EC21AF}"/>
            </a:ext>
          </a:extLst>
        </p:cNvPr>
        <p:cNvGrpSpPr/>
        <p:nvPr/>
      </p:nvGrpSpPr>
      <p:grpSpPr>
        <a:xfrm>
          <a:off x="0" y="0"/>
          <a:ext cx="0" cy="0"/>
          <a:chOff x="0" y="0"/>
          <a:chExt cx="0" cy="0"/>
        </a:xfrm>
      </p:grpSpPr>
      <p:sp>
        <p:nvSpPr>
          <p:cNvPr id="9" name="Title 25">
            <a:extLst>
              <a:ext uri="{FF2B5EF4-FFF2-40B4-BE49-F238E27FC236}">
                <a16:creationId xmlns:a16="http://schemas.microsoft.com/office/drawing/2014/main" id="{461C050C-3D39-A704-01D1-C5C2CC6D0FD2}"/>
              </a:ext>
            </a:extLst>
          </p:cNvPr>
          <p:cNvSpPr txBox="1">
            <a:spLocks noGrp="1"/>
          </p:cNvSpPr>
          <p:nvPr>
            <p:ph type="title"/>
          </p:nvPr>
        </p:nvSpPr>
        <p:spPr>
          <a:xfrm>
            <a:off x="588263" y="1969429"/>
            <a:ext cx="11018520" cy="590931"/>
          </a:xfr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r>
              <a:rPr lang="en-US" sz="3600" noProof="0">
                <a:solidFill>
                  <a:schemeClr val="accent1"/>
                </a:solidFill>
              </a:rPr>
              <a:t>Analyst agent</a:t>
            </a:r>
          </a:p>
        </p:txBody>
      </p:sp>
      <p:sp>
        <p:nvSpPr>
          <p:cNvPr id="4" name="TextBox 3">
            <a:extLst>
              <a:ext uri="{FF2B5EF4-FFF2-40B4-BE49-F238E27FC236}">
                <a16:creationId xmlns:a16="http://schemas.microsoft.com/office/drawing/2014/main" id="{493FCD82-21D6-2C4B-9A41-5FF18D1CEF21}"/>
              </a:ext>
            </a:extLst>
          </p:cNvPr>
          <p:cNvSpPr txBox="1"/>
          <p:nvPr/>
        </p:nvSpPr>
        <p:spPr>
          <a:xfrm>
            <a:off x="588963" y="2672580"/>
            <a:ext cx="2611437" cy="2215991"/>
          </a:xfrm>
          <a:prstGeom prst="rect">
            <a:avLst/>
          </a:prstGeom>
          <a:noFill/>
        </p:spPr>
        <p:txBody>
          <a:bodyPr wrap="square" lIns="0" tIns="0" rIns="0" bIns="0" rtlCol="0">
            <a:spAutoFit/>
          </a:bodyPr>
          <a:lstStyle/>
          <a:p>
            <a:pPr marL="0" marR="0" lvl="0" indent="0" algn="l" defTabSz="914367" rtl="0" eaLnBrk="1" fontAlgn="base" latinLnBrk="0" hangingPunct="1">
              <a:lnSpc>
                <a:spcPct val="100000"/>
              </a:lnSpc>
              <a:spcBef>
                <a:spcPts val="400"/>
              </a:spcBef>
              <a:spcAft>
                <a:spcPts val="1200"/>
              </a:spcAft>
              <a:buClr>
                <a:srgbClr val="000000"/>
              </a:buClr>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is an advanced reasoning agent that uses iterative chain-of-thought reasoning for advanced data analysis – turning raw data to insights in minutes with the power of OpenAI’s o3-mini model.</a:t>
            </a:r>
          </a:p>
        </p:txBody>
      </p:sp>
      <p:sp>
        <p:nvSpPr>
          <p:cNvPr id="6" name="Rectangle 5">
            <a:extLst>
              <a:ext uri="{FF2B5EF4-FFF2-40B4-BE49-F238E27FC236}">
                <a16:creationId xmlns:a16="http://schemas.microsoft.com/office/drawing/2014/main" id="{0958FB58-2F97-8CFB-BE1D-4BE557C3A460}"/>
              </a:ext>
              <a:ext uri="{C183D7F6-B498-43B3-948B-1728B52AA6E4}">
                <adec:decorative xmlns:adec="http://schemas.microsoft.com/office/drawing/2017/decorative" val="1"/>
              </a:ext>
            </a:extLst>
          </p:cNvPr>
          <p:cNvSpPr/>
          <p:nvPr/>
        </p:nvSpPr>
        <p:spPr>
          <a:xfrm rot="16200000">
            <a:off x="4662957" y="-671045"/>
            <a:ext cx="6858001" cy="8200085"/>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5" name="Picture 4" descr="Screenshot of Analyst interface">
            <a:extLst>
              <a:ext uri="{FF2B5EF4-FFF2-40B4-BE49-F238E27FC236}">
                <a16:creationId xmlns:a16="http://schemas.microsoft.com/office/drawing/2014/main" id="{10E8577D-5233-959F-149A-3690F44D8591}"/>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4519011" y="1422397"/>
            <a:ext cx="7145892" cy="4013200"/>
          </a:xfrm>
          <a:prstGeom prst="roundRect">
            <a:avLst>
              <a:gd name="adj" fmla="val 1677"/>
            </a:avLst>
          </a:prstGeom>
          <a:ln w="76200">
            <a:solidFill>
              <a:schemeClr val="tx2"/>
            </a:solidFill>
          </a:ln>
        </p:spPr>
      </p:pic>
      <p:sp>
        <p:nvSpPr>
          <p:cNvPr id="21" name="Rectangle 20">
            <a:extLst>
              <a:ext uri="{FF2B5EF4-FFF2-40B4-BE49-F238E27FC236}">
                <a16:creationId xmlns:a16="http://schemas.microsoft.com/office/drawing/2014/main" id="{A5AC37B9-FB5D-258A-CEA1-AD1B690377B4}"/>
              </a:ext>
              <a:ext uri="{C183D7F6-B498-43B3-948B-1728B52AA6E4}">
                <adec:decorative xmlns:adec="http://schemas.microsoft.com/office/drawing/2017/decorative" val="1"/>
              </a:ext>
            </a:extLst>
          </p:cNvPr>
          <p:cNvSpPr/>
          <p:nvPr/>
        </p:nvSpPr>
        <p:spPr>
          <a:xfrm>
            <a:off x="3991915"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3083961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2.08333E-7 0.03704 L -2.08333E-7 -4.07407E-6 " pathEditMode="relative" rAng="0" ptsTypes="AA">
                                      <p:cBhvr>
                                        <p:cTn id="8" dur="500" fill="hold"/>
                                        <p:tgtEl>
                                          <p:spTgt spid="9"/>
                                        </p:tgtEl>
                                        <p:attrNameLst>
                                          <p:attrName>ppt_x</p:attrName>
                                          <p:attrName>ppt_y</p:attrName>
                                        </p:attrNameLst>
                                      </p:cBhvr>
                                      <p:rCtr x="0" y="-1852"/>
                                    </p:animMotion>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875E-6 0.03704 L -1.875E-6 0 " pathEditMode="relative" rAng="0" ptsTypes="AA">
                                      <p:cBhvr>
                                        <p:cTn id="12" dur="500" fill="hold"/>
                                        <p:tgtEl>
                                          <p:spTgt spid="5"/>
                                        </p:tgtEl>
                                        <p:attrNameLst>
                                          <p:attrName>ppt_x</p:attrName>
                                          <p:attrName>ppt_y</p:attrName>
                                        </p:attrNameLst>
                                      </p:cBhvr>
                                      <p:rCtr x="0" y="-1852"/>
                                    </p:animMotion>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64" presetClass="path" presetSubtype="0" accel="50000" decel="50000" fill="hold" grpId="1" nodeType="withEffect">
                                  <p:stCondLst>
                                    <p:cond delay="0"/>
                                  </p:stCondLst>
                                  <p:childTnLst>
                                    <p:animMotion origin="layout" path="M 1.45833E-6 0.03703 L 1.45833E-6 2.59259E-6 " pathEditMode="relative" rAng="0" ptsTypes="AA">
                                      <p:cBhvr>
                                        <p:cTn id="16" dur="500" fill="hold"/>
                                        <p:tgtEl>
                                          <p:spTgt spid="4"/>
                                        </p:tgtEl>
                                        <p:attrNameLst>
                                          <p:attrName>ppt_x</p:attrName>
                                          <p:attrName>ppt_y</p:attrName>
                                        </p:attrNameLst>
                                      </p:cBhvr>
                                      <p:rCtr x="0" y="-1852"/>
                                    </p:animMotion>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4" presetClass="path" presetSubtype="0" accel="50000" decel="50000" fill="hold" grpId="1" nodeType="withEffect">
                                  <p:stCondLst>
                                    <p:cond delay="0"/>
                                  </p:stCondLst>
                                  <p:childTnLst>
                                    <p:animMotion origin="layout" path="M 1.25E-6 0.03703 L 1.25E-6 4.07407E-6 " pathEditMode="relative" rAng="0" ptsTypes="AA">
                                      <p:cBhvr>
                                        <p:cTn id="20" dur="500" fill="hold"/>
                                        <p:tgtEl>
                                          <p:spTgt spid="6"/>
                                        </p:tgtEl>
                                        <p:attrNameLst>
                                          <p:attrName>ppt_x</p:attrName>
                                          <p:attrName>ppt_y</p:attrName>
                                        </p:attrNameLst>
                                      </p:cBhvr>
                                      <p:rCtr x="0" y="-1852"/>
                                    </p:animMotion>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64" presetClass="path" presetSubtype="0" accel="50000" decel="50000" fill="hold" grpId="1" nodeType="withEffect">
                                  <p:stCondLst>
                                    <p:cond delay="0"/>
                                  </p:stCondLst>
                                  <p:childTnLst>
                                    <p:animMotion origin="layout" path="M 1.25E-6 0.03703 L 1.25E-6 4.07407E-6 " pathEditMode="relative" rAng="0" ptsTypes="AA">
                                      <p:cBhvr>
                                        <p:cTn id="24" dur="500" fill="hold"/>
                                        <p:tgtEl>
                                          <p:spTgt spid="21"/>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 grpId="0"/>
      <p:bldP spid="4" grpId="1"/>
      <p:bldP spid="6" grpId="0" animBg="1"/>
      <p:bldP spid="6"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8006D-E47D-D9F4-89DD-9D18D62921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21FDEB-E1D0-3474-9DDC-D1EB1C072602}"/>
              </a:ext>
            </a:extLst>
          </p:cNvPr>
          <p:cNvSpPr>
            <a:spLocks noGrp="1"/>
          </p:cNvSpPr>
          <p:nvPr>
            <p:ph type="title"/>
          </p:nvPr>
        </p:nvSpPr>
        <p:spPr>
          <a:xfrm>
            <a:off x="588262" y="457200"/>
            <a:ext cx="6993637" cy="553998"/>
          </a:xfrm>
        </p:spPr>
        <p:txBody>
          <a:bodyPr>
            <a:normAutofit fontScale="90000"/>
          </a:bodyPr>
          <a:lstStyle/>
          <a:p>
            <a:r>
              <a:rPr lang="en-US"/>
              <a:t>Turning data into value is only limited by the intelligence applied to it</a:t>
            </a:r>
          </a:p>
        </p:txBody>
      </p:sp>
      <p:sp>
        <p:nvSpPr>
          <p:cNvPr id="8" name="Content Placeholder 5">
            <a:extLst>
              <a:ext uri="{FF2B5EF4-FFF2-40B4-BE49-F238E27FC236}">
                <a16:creationId xmlns:a16="http://schemas.microsoft.com/office/drawing/2014/main" id="{9575DFBF-F4D3-42A5-7271-833832601613}"/>
              </a:ext>
            </a:extLst>
          </p:cNvPr>
          <p:cNvSpPr txBox="1">
            <a:spLocks/>
          </p:cNvSpPr>
          <p:nvPr/>
        </p:nvSpPr>
        <p:spPr>
          <a:xfrm>
            <a:off x="732198" y="1660098"/>
            <a:ext cx="6559595" cy="369332"/>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The data: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Organizations and users have access to more data than ever, from companywide SharePoint sites to the last chat or email you sent.</a:t>
            </a:r>
          </a:p>
        </p:txBody>
      </p:sp>
      <p:cxnSp>
        <p:nvCxnSpPr>
          <p:cNvPr id="7" name="Straight Connector 6">
            <a:extLst>
              <a:ext uri="{FF2B5EF4-FFF2-40B4-BE49-F238E27FC236}">
                <a16:creationId xmlns:a16="http://schemas.microsoft.com/office/drawing/2014/main" id="{78B79C34-80BE-605E-28BA-4EDC29E15797}"/>
              </a:ext>
              <a:ext uri="{C183D7F6-B498-43B3-948B-1728B52AA6E4}">
                <adec:decorative xmlns:adec="http://schemas.microsoft.com/office/drawing/2017/decorative" val="1"/>
              </a:ext>
            </a:extLst>
          </p:cNvPr>
          <p:cNvCxnSpPr>
            <a:cxnSpLocks/>
          </p:cNvCxnSpPr>
          <p:nvPr/>
        </p:nvCxnSpPr>
        <p:spPr>
          <a:xfrm>
            <a:off x="732198" y="2210913"/>
            <a:ext cx="655959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Content Placeholder 5">
            <a:extLst>
              <a:ext uri="{FF2B5EF4-FFF2-40B4-BE49-F238E27FC236}">
                <a16:creationId xmlns:a16="http://schemas.microsoft.com/office/drawing/2014/main" id="{D76395CB-4912-5754-BCCB-CBC7A2300AB1}"/>
              </a:ext>
            </a:extLst>
          </p:cNvPr>
          <p:cNvSpPr txBox="1">
            <a:spLocks/>
          </p:cNvSpPr>
          <p:nvPr/>
        </p:nvSpPr>
        <p:spPr>
          <a:xfrm>
            <a:off x="732199" y="2325490"/>
            <a:ext cx="6202002" cy="553998"/>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Transforming data into value: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One of the superpowers of humans has been to internalize large amounts of this highly unstructured data, apply intelligence to it, and turn it into organizational value.</a:t>
            </a:r>
          </a:p>
        </p:txBody>
      </p:sp>
      <p:cxnSp>
        <p:nvCxnSpPr>
          <p:cNvPr id="23" name="Straight Connector 22">
            <a:extLst>
              <a:ext uri="{FF2B5EF4-FFF2-40B4-BE49-F238E27FC236}">
                <a16:creationId xmlns:a16="http://schemas.microsoft.com/office/drawing/2014/main" id="{834C0FD3-A7E1-BE6E-C85E-B79CF8ACDDC6}"/>
              </a:ext>
              <a:ext uri="{C183D7F6-B498-43B3-948B-1728B52AA6E4}">
                <adec:decorative xmlns:adec="http://schemas.microsoft.com/office/drawing/2017/decorative" val="1"/>
              </a:ext>
            </a:extLst>
          </p:cNvPr>
          <p:cNvCxnSpPr>
            <a:cxnSpLocks/>
          </p:cNvCxnSpPr>
          <p:nvPr/>
        </p:nvCxnSpPr>
        <p:spPr>
          <a:xfrm>
            <a:off x="732198" y="3060971"/>
            <a:ext cx="655959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Content Placeholder 5">
            <a:extLst>
              <a:ext uri="{FF2B5EF4-FFF2-40B4-BE49-F238E27FC236}">
                <a16:creationId xmlns:a16="http://schemas.microsoft.com/office/drawing/2014/main" id="{36484A94-D806-734B-5ED2-019FD849A0F5}"/>
              </a:ext>
            </a:extLst>
          </p:cNvPr>
          <p:cNvSpPr txBox="1">
            <a:spLocks/>
          </p:cNvSpPr>
          <p:nvPr/>
        </p:nvSpPr>
        <p:spPr>
          <a:xfrm>
            <a:off x="732198" y="3175548"/>
            <a:ext cx="6559595" cy="553998"/>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Transforming data into value with GenAI: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Generative AI tools like Copilot Chat transformed how we brought digital tools into the workplace, by bringing an organization’s data to the models capable of applying complex reasoning to it.</a:t>
            </a:r>
          </a:p>
        </p:txBody>
      </p:sp>
      <p:cxnSp>
        <p:nvCxnSpPr>
          <p:cNvPr id="24" name="Straight Connector 23">
            <a:extLst>
              <a:ext uri="{FF2B5EF4-FFF2-40B4-BE49-F238E27FC236}">
                <a16:creationId xmlns:a16="http://schemas.microsoft.com/office/drawing/2014/main" id="{31A9939C-CB98-179C-330C-79A0ABA67C1A}"/>
              </a:ext>
              <a:ext uri="{C183D7F6-B498-43B3-948B-1728B52AA6E4}">
                <adec:decorative xmlns:adec="http://schemas.microsoft.com/office/drawing/2017/decorative" val="1"/>
              </a:ext>
            </a:extLst>
          </p:cNvPr>
          <p:cNvCxnSpPr>
            <a:cxnSpLocks/>
          </p:cNvCxnSpPr>
          <p:nvPr/>
        </p:nvCxnSpPr>
        <p:spPr>
          <a:xfrm>
            <a:off x="732198" y="3911029"/>
            <a:ext cx="655959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6B68FB53-7003-EE5D-C33B-03893348B1D5}"/>
              </a:ext>
            </a:extLst>
          </p:cNvPr>
          <p:cNvSpPr txBox="1">
            <a:spLocks/>
          </p:cNvSpPr>
          <p:nvPr/>
        </p:nvSpPr>
        <p:spPr>
          <a:xfrm>
            <a:off x="732198" y="4025606"/>
            <a:ext cx="6559595" cy="1405518"/>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Addressing the most complex questions and challenges with Researcher: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But for the most complex, most strategic questions, it’s not simply a matter of finding information and running it through an AI model; instead, what’s needed is to first create an execution plan, then internalize as much information as needed to “understand” the problem. Then iteratively work with as much internal and web-based data as needed to create a detailed, comprehensive, high-value report.</a:t>
            </a:r>
          </a:p>
        </p:txBody>
      </p:sp>
      <p:sp>
        <p:nvSpPr>
          <p:cNvPr id="12" name="Content Placeholder 5">
            <a:extLst>
              <a:ext uri="{FF2B5EF4-FFF2-40B4-BE49-F238E27FC236}">
                <a16:creationId xmlns:a16="http://schemas.microsoft.com/office/drawing/2014/main" id="{D3D19072-5759-2547-1199-2F92EEB6022F}"/>
              </a:ext>
            </a:extLst>
          </p:cNvPr>
          <p:cNvSpPr txBox="1">
            <a:spLocks/>
          </p:cNvSpPr>
          <p:nvPr/>
        </p:nvSpPr>
        <p:spPr>
          <a:xfrm>
            <a:off x="732198" y="5431128"/>
            <a:ext cx="6559595" cy="1229553"/>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For situations that require in-depth research using complex and/or many sources and the ability to apply advanced reasoning skills to all that data, Researcher is a new tool that supports everything from board-level strategies to complex project management. It not only accelerates work but allows individuals to do the work they’d previously rely on experts to perform.</a:t>
            </a:r>
          </a:p>
        </p:txBody>
      </p:sp>
      <p:sp>
        <p:nvSpPr>
          <p:cNvPr id="65" name="Rectangle 64">
            <a:extLst>
              <a:ext uri="{FF2B5EF4-FFF2-40B4-BE49-F238E27FC236}">
                <a16:creationId xmlns:a16="http://schemas.microsoft.com/office/drawing/2014/main" id="{C675DDA3-4716-FEDD-F696-269FB544CCD7}"/>
              </a:ext>
              <a:ext uri="{C183D7F6-B498-43B3-948B-1728B52AA6E4}">
                <adec:decorative xmlns:adec="http://schemas.microsoft.com/office/drawing/2017/decorative" val="1"/>
              </a:ext>
            </a:extLst>
          </p:cNvPr>
          <p:cNvSpPr/>
          <p:nvPr/>
        </p:nvSpPr>
        <p:spPr>
          <a:xfrm>
            <a:off x="7696200" y="1"/>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59" name="Picture 58" descr="A person pointing at a computer screen">
            <a:extLst>
              <a:ext uri="{FF2B5EF4-FFF2-40B4-BE49-F238E27FC236}">
                <a16:creationId xmlns:a16="http://schemas.microsoft.com/office/drawing/2014/main" id="{81BDC524-EB3B-665C-190B-3D419E999B26}"/>
              </a:ext>
            </a:extLst>
          </p:cNvPr>
          <p:cNvPicPr>
            <a:picLocks noChangeAspect="1"/>
          </p:cNvPicPr>
          <p:nvPr/>
        </p:nvPicPr>
        <p:blipFill rotWithShape="1">
          <a:blip r:embed="rId2"/>
          <a:srcRect l="13414" r="42882"/>
          <a:stretch>
            <a:fillRect/>
          </a:stretch>
        </p:blipFill>
        <p:spPr>
          <a:xfrm>
            <a:off x="7696200" y="1"/>
            <a:ext cx="4495800" cy="6858000"/>
          </a:xfrm>
          <a:custGeom>
            <a:avLst/>
            <a:gdLst>
              <a:gd name="connsiteX0" fmla="*/ 0 w 4495800"/>
              <a:gd name="connsiteY0" fmla="*/ 0 h 6858000"/>
              <a:gd name="connsiteX1" fmla="*/ 4495800 w 4495800"/>
              <a:gd name="connsiteY1" fmla="*/ 0 h 6858000"/>
              <a:gd name="connsiteX2" fmla="*/ 4495800 w 4495800"/>
              <a:gd name="connsiteY2" fmla="*/ 6858000 h 6858000"/>
              <a:gd name="connsiteX3" fmla="*/ 0 w 4495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5800" h="6858000">
                <a:moveTo>
                  <a:pt x="0" y="0"/>
                </a:moveTo>
                <a:lnTo>
                  <a:pt x="4495800" y="0"/>
                </a:lnTo>
                <a:lnTo>
                  <a:pt x="4495800" y="6858000"/>
                </a:lnTo>
                <a:lnTo>
                  <a:pt x="0" y="6858000"/>
                </a:lnTo>
                <a:close/>
              </a:path>
            </a:pathLst>
          </a:custGeom>
        </p:spPr>
      </p:pic>
    </p:spTree>
    <p:extLst>
      <p:ext uri="{BB962C8B-B14F-4D97-AF65-F5344CB8AC3E}">
        <p14:creationId xmlns:p14="http://schemas.microsoft.com/office/powerpoint/2010/main" val="152657661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CF4D6F1-D85B-2CDF-3FD2-7182BE475EAC}"/>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35" name="Rectangle 34">
              <a:extLst>
                <a:ext uri="{FF2B5EF4-FFF2-40B4-BE49-F238E27FC236}">
                  <a16:creationId xmlns:a16="http://schemas.microsoft.com/office/drawing/2014/main" id="{00944A75-0D85-682D-CD1F-17F96F46B78C}"/>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8" name="Rectangle 37">
              <a:extLst>
                <a:ext uri="{FF2B5EF4-FFF2-40B4-BE49-F238E27FC236}">
                  <a16:creationId xmlns:a16="http://schemas.microsoft.com/office/drawing/2014/main" id="{52282739-EC2B-6CB2-39F7-69BDEB3BB9EC}"/>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B87BEA6B-E711-D385-F529-3503FE0B0DA3}"/>
              </a:ext>
            </a:extLst>
          </p:cNvPr>
          <p:cNvSpPr>
            <a:spLocks noGrp="1"/>
          </p:cNvSpPr>
          <p:nvPr>
            <p:ph type="title"/>
          </p:nvPr>
        </p:nvSpPr>
        <p:spPr>
          <a:xfrm>
            <a:off x="588263" y="457200"/>
            <a:ext cx="11018520" cy="553998"/>
          </a:xfrm>
        </p:spPr>
        <p:txBody>
          <a:bodyPr vert="horz" lIns="91440" tIns="45720" rIns="91440" bIns="45720" rtlCol="0" anchor="t">
            <a:noAutofit/>
          </a:bodyPr>
          <a:lstStyle/>
          <a:p>
            <a:r>
              <a:rPr lang="en-US"/>
              <a:t>Challenges in data analysis</a:t>
            </a:r>
          </a:p>
        </p:txBody>
      </p:sp>
      <p:sp>
        <p:nvSpPr>
          <p:cNvPr id="67" name="Freeform: Shape 3">
            <a:extLst>
              <a:ext uri="{FF2B5EF4-FFF2-40B4-BE49-F238E27FC236}">
                <a16:creationId xmlns:a16="http://schemas.microsoft.com/office/drawing/2014/main" id="{54638BFA-7C60-92E2-5183-4C7BC30413E8}"/>
              </a:ext>
              <a:ext uri="{C183D7F6-B498-43B3-948B-1728B52AA6E4}">
                <adec:decorative xmlns:adec="http://schemas.microsoft.com/office/drawing/2017/decorative" val="1"/>
              </a:ext>
            </a:extLst>
          </p:cNvPr>
          <p:cNvSpPr/>
          <p:nvPr/>
        </p:nvSpPr>
        <p:spPr bwMode="auto">
          <a:xfrm>
            <a:off x="0" y="6016159"/>
            <a:ext cx="12192000" cy="841841"/>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8" name="Rectangle: Rounded Corners 67">
            <a:extLst>
              <a:ext uri="{FF2B5EF4-FFF2-40B4-BE49-F238E27FC236}">
                <a16:creationId xmlns:a16="http://schemas.microsoft.com/office/drawing/2014/main" id="{AEE75ABE-AD7A-2FD4-2102-6ECE72FAE01A}"/>
              </a:ext>
              <a:ext uri="{C183D7F6-B498-43B3-948B-1728B52AA6E4}">
                <adec:decorative xmlns:adec="http://schemas.microsoft.com/office/drawing/2017/decorative" val="1"/>
              </a:ext>
            </a:extLst>
          </p:cNvPr>
          <p:cNvSpPr/>
          <p:nvPr/>
        </p:nvSpPr>
        <p:spPr bwMode="auto">
          <a:xfrm>
            <a:off x="588962" y="1534887"/>
            <a:ext cx="11017250" cy="4826000"/>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nvGrpSpPr>
          <p:cNvPr id="25" name="Group 24" descr="data pie chart icon">
            <a:extLst>
              <a:ext uri="{FF2B5EF4-FFF2-40B4-BE49-F238E27FC236}">
                <a16:creationId xmlns:a16="http://schemas.microsoft.com/office/drawing/2014/main" id="{19306FE5-785E-40A8-865F-CC192C2EF77D}"/>
              </a:ext>
            </a:extLst>
          </p:cNvPr>
          <p:cNvGrpSpPr/>
          <p:nvPr/>
        </p:nvGrpSpPr>
        <p:grpSpPr>
          <a:xfrm>
            <a:off x="774977" y="1749109"/>
            <a:ext cx="536758" cy="536758"/>
            <a:chOff x="774977" y="1706829"/>
            <a:chExt cx="536758" cy="536758"/>
          </a:xfrm>
        </p:grpSpPr>
        <p:sp>
          <p:nvSpPr>
            <p:cNvPr id="70" name="Oval 69">
              <a:extLst>
                <a:ext uri="{FF2B5EF4-FFF2-40B4-BE49-F238E27FC236}">
                  <a16:creationId xmlns:a16="http://schemas.microsoft.com/office/drawing/2014/main" id="{23085B77-0BAF-F3A8-0FD0-EAAAC4638A86}"/>
                </a:ext>
                <a:ext uri="{C183D7F6-B498-43B3-948B-1728B52AA6E4}">
                  <adec:decorative xmlns:adec="http://schemas.microsoft.com/office/drawing/2017/decorative" val="1"/>
                </a:ext>
              </a:extLst>
            </p:cNvPr>
            <p:cNvSpPr/>
            <p:nvPr/>
          </p:nvSpPr>
          <p:spPr bwMode="auto">
            <a:xfrm>
              <a:off x="774977" y="170682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3" name="Graphic 82">
              <a:extLst>
                <a:ext uri="{FF2B5EF4-FFF2-40B4-BE49-F238E27FC236}">
                  <a16:creationId xmlns:a16="http://schemas.microsoft.com/office/drawing/2014/main" id="{C562CA51-11D3-EC30-B902-00FE2C7C35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7" y="1831269"/>
              <a:ext cx="287878" cy="287878"/>
            </a:xfrm>
            <a:prstGeom prst="rect">
              <a:avLst/>
            </a:prstGeom>
          </p:spPr>
        </p:pic>
      </p:grpSp>
      <p:sp>
        <p:nvSpPr>
          <p:cNvPr id="50" name="Content Placeholder 5">
            <a:extLst>
              <a:ext uri="{FF2B5EF4-FFF2-40B4-BE49-F238E27FC236}">
                <a16:creationId xmlns:a16="http://schemas.microsoft.com/office/drawing/2014/main" id="{E6694FAC-C87F-65FA-AE56-C9A4FCF81B3F}"/>
              </a:ext>
            </a:extLst>
          </p:cNvPr>
          <p:cNvSpPr txBox="1">
            <a:spLocks/>
          </p:cNvSpPr>
          <p:nvPr/>
        </p:nvSpPr>
        <p:spPr>
          <a:xfrm>
            <a:off x="1473208" y="1802044"/>
            <a:ext cx="9903446" cy="64633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Data overload: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Organizations are inundated with structured and unstructured data from countless sources—spreadsheets, databases, CRM systems, and more. This volume of data</a:t>
            </a:r>
            <a:r>
              <a:rPr lang="en-US" sz="1400">
                <a:solidFill>
                  <a:srgbClr val="091F2C"/>
                </a:solidFill>
                <a:latin typeface="Segoe Sans Display"/>
              </a:rPr>
              <a:t> can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overwhelm teams and make it difficult to extract timely, actionable insights.</a:t>
            </a:r>
          </a:p>
        </p:txBody>
      </p:sp>
      <p:cxnSp>
        <p:nvCxnSpPr>
          <p:cNvPr id="79" name="Straight Connector 78">
            <a:extLst>
              <a:ext uri="{FF2B5EF4-FFF2-40B4-BE49-F238E27FC236}">
                <a16:creationId xmlns:a16="http://schemas.microsoft.com/office/drawing/2014/main" id="{9117B8AC-FDDE-FADF-483B-F38507047F34}"/>
              </a:ext>
              <a:ext uri="{C183D7F6-B498-43B3-948B-1728B52AA6E4}">
                <adec:decorative xmlns:adec="http://schemas.microsoft.com/office/drawing/2017/decorative" val="1"/>
              </a:ext>
            </a:extLst>
          </p:cNvPr>
          <p:cNvCxnSpPr>
            <a:cxnSpLocks/>
          </p:cNvCxnSpPr>
          <p:nvPr/>
        </p:nvCxnSpPr>
        <p:spPr>
          <a:xfrm>
            <a:off x="1473208" y="2500088"/>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6" name="Group 25" descr="gaps question icon">
            <a:extLst>
              <a:ext uri="{FF2B5EF4-FFF2-40B4-BE49-F238E27FC236}">
                <a16:creationId xmlns:a16="http://schemas.microsoft.com/office/drawing/2014/main" id="{BB113120-1BEB-A172-1200-3055AFCCE157}"/>
              </a:ext>
            </a:extLst>
          </p:cNvPr>
          <p:cNvGrpSpPr/>
          <p:nvPr/>
        </p:nvGrpSpPr>
        <p:grpSpPr>
          <a:xfrm>
            <a:off x="774977" y="2714310"/>
            <a:ext cx="536758" cy="536758"/>
            <a:chOff x="774977" y="2636019"/>
            <a:chExt cx="536758" cy="536758"/>
          </a:xfrm>
        </p:grpSpPr>
        <p:sp>
          <p:nvSpPr>
            <p:cNvPr id="72" name="Oval 71">
              <a:extLst>
                <a:ext uri="{FF2B5EF4-FFF2-40B4-BE49-F238E27FC236}">
                  <a16:creationId xmlns:a16="http://schemas.microsoft.com/office/drawing/2014/main" id="{866D75EC-9F4D-C92A-404A-77E151952E08}"/>
                </a:ext>
                <a:ext uri="{C183D7F6-B498-43B3-948B-1728B52AA6E4}">
                  <adec:decorative xmlns:adec="http://schemas.microsoft.com/office/drawing/2017/decorative" val="1"/>
                </a:ext>
              </a:extLst>
            </p:cNvPr>
            <p:cNvSpPr/>
            <p:nvPr/>
          </p:nvSpPr>
          <p:spPr bwMode="auto">
            <a:xfrm>
              <a:off x="774977" y="263601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00" name="Graphic 99">
              <a:extLst>
                <a:ext uri="{FF2B5EF4-FFF2-40B4-BE49-F238E27FC236}">
                  <a16:creationId xmlns:a16="http://schemas.microsoft.com/office/drawing/2014/main" id="{4D1848A1-CCC8-BC44-88DD-C8D595B120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669" y="2759711"/>
              <a:ext cx="289374" cy="289374"/>
            </a:xfrm>
            <a:prstGeom prst="rect">
              <a:avLst/>
            </a:prstGeom>
          </p:spPr>
        </p:pic>
      </p:grpSp>
      <p:sp>
        <p:nvSpPr>
          <p:cNvPr id="52" name="Content Placeholder 5">
            <a:extLst>
              <a:ext uri="{FF2B5EF4-FFF2-40B4-BE49-F238E27FC236}">
                <a16:creationId xmlns:a16="http://schemas.microsoft.com/office/drawing/2014/main" id="{0590092A-DAAA-784A-8916-0323E77B24D1}"/>
              </a:ext>
            </a:extLst>
          </p:cNvPr>
          <p:cNvSpPr txBox="1">
            <a:spLocks/>
          </p:cNvSpPr>
          <p:nvPr/>
        </p:nvSpPr>
        <p:spPr>
          <a:xfrm>
            <a:off x="1473208" y="2767245"/>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Skill gaps: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Extracting value from complex data often requires technical expertise—SQL, Python, BI tools—that many knowledge workers lack. This creates bottlenecks and reliance on specialized data analysis roles.</a:t>
            </a:r>
          </a:p>
        </p:txBody>
      </p:sp>
      <p:cxnSp>
        <p:nvCxnSpPr>
          <p:cNvPr id="80" name="Straight Connector 79">
            <a:extLst>
              <a:ext uri="{FF2B5EF4-FFF2-40B4-BE49-F238E27FC236}">
                <a16:creationId xmlns:a16="http://schemas.microsoft.com/office/drawing/2014/main" id="{90D0A910-8E1E-706A-306A-CF7DA8BCC467}"/>
              </a:ext>
              <a:ext uri="{C183D7F6-B498-43B3-948B-1728B52AA6E4}">
                <adec:decorative xmlns:adec="http://schemas.microsoft.com/office/drawing/2017/decorative" val="1"/>
              </a:ext>
            </a:extLst>
          </p:cNvPr>
          <p:cNvCxnSpPr>
            <a:cxnSpLocks/>
          </p:cNvCxnSpPr>
          <p:nvPr/>
        </p:nvCxnSpPr>
        <p:spPr>
          <a:xfrm>
            <a:off x="1473208" y="3465289"/>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8" name="Group 27" descr="workflow icon">
            <a:extLst>
              <a:ext uri="{FF2B5EF4-FFF2-40B4-BE49-F238E27FC236}">
                <a16:creationId xmlns:a16="http://schemas.microsoft.com/office/drawing/2014/main" id="{1A16BB1A-8872-D580-9486-2102404C42DD}"/>
              </a:ext>
            </a:extLst>
          </p:cNvPr>
          <p:cNvGrpSpPr/>
          <p:nvPr/>
        </p:nvGrpSpPr>
        <p:grpSpPr>
          <a:xfrm>
            <a:off x="774977" y="3679511"/>
            <a:ext cx="536758" cy="536758"/>
            <a:chOff x="774977" y="3565209"/>
            <a:chExt cx="536758" cy="536758"/>
          </a:xfrm>
        </p:grpSpPr>
        <p:sp>
          <p:nvSpPr>
            <p:cNvPr id="74" name="Oval 73">
              <a:extLst>
                <a:ext uri="{FF2B5EF4-FFF2-40B4-BE49-F238E27FC236}">
                  <a16:creationId xmlns:a16="http://schemas.microsoft.com/office/drawing/2014/main" id="{6233B51C-966F-7ADE-9BFB-B2FB41120191}"/>
                </a:ext>
                <a:ext uri="{C183D7F6-B498-43B3-948B-1728B52AA6E4}">
                  <adec:decorative xmlns:adec="http://schemas.microsoft.com/office/drawing/2017/decorative" val="1"/>
                </a:ext>
              </a:extLst>
            </p:cNvPr>
            <p:cNvSpPr/>
            <p:nvPr/>
          </p:nvSpPr>
          <p:spPr bwMode="auto">
            <a:xfrm>
              <a:off x="774977" y="356520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98" name="Graphic 97">
              <a:extLst>
                <a:ext uri="{FF2B5EF4-FFF2-40B4-BE49-F238E27FC236}">
                  <a16:creationId xmlns:a16="http://schemas.microsoft.com/office/drawing/2014/main" id="{4693C36A-DE3F-BB33-E1D8-05237AEF32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8669" y="3688901"/>
              <a:ext cx="289374" cy="289374"/>
            </a:xfrm>
            <a:prstGeom prst="rect">
              <a:avLst/>
            </a:prstGeom>
          </p:spPr>
        </p:pic>
      </p:grpSp>
      <p:sp>
        <p:nvSpPr>
          <p:cNvPr id="54" name="Content Placeholder 5">
            <a:extLst>
              <a:ext uri="{FF2B5EF4-FFF2-40B4-BE49-F238E27FC236}">
                <a16:creationId xmlns:a16="http://schemas.microsoft.com/office/drawing/2014/main" id="{57CF140E-2CFE-3C05-4C75-B68A4D9373A0}"/>
              </a:ext>
            </a:extLst>
          </p:cNvPr>
          <p:cNvSpPr txBox="1">
            <a:spLocks/>
          </p:cNvSpPr>
          <p:nvPr/>
        </p:nvSpPr>
        <p:spPr>
          <a:xfrm>
            <a:off x="1473208" y="3732446"/>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Time-consuming workflows: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 Disproportionate</a:t>
            </a:r>
            <a:r>
              <a:rPr kumimoji="0" lang="en-US" sz="1400" b="0" i="0" u="none" strike="noStrike" kern="1200" cap="none" spc="0" normalizeH="0" noProof="0">
                <a:ln>
                  <a:noFill/>
                </a:ln>
                <a:solidFill>
                  <a:srgbClr val="091F2C"/>
                </a:solidFill>
                <a:effectLst/>
                <a:uLnTx/>
                <a:uFillTx/>
                <a:latin typeface="Segoe Sans Display"/>
                <a:ea typeface="+mn-ea"/>
                <a:cs typeface="Segoe Sans Display" pitchFamily="2" charset="0"/>
              </a:rPr>
              <a:t>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time is often</a:t>
            </a:r>
            <a:r>
              <a:rPr kumimoji="0" lang="en-US" sz="1400" b="0" i="0" u="none" strike="noStrike" kern="1200" cap="none" spc="0" normalizeH="0" noProof="0">
                <a:ln>
                  <a:noFill/>
                </a:ln>
                <a:solidFill>
                  <a:srgbClr val="091F2C"/>
                </a:solidFill>
                <a:effectLst/>
                <a:uLnTx/>
                <a:uFillTx/>
                <a:latin typeface="Segoe Sans Display"/>
                <a:ea typeface="+mn-ea"/>
                <a:cs typeface="Segoe Sans Display" pitchFamily="2" charset="0"/>
              </a:rPr>
              <a:t> spent</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 cleaning, formatting, and stitching together messy data. This manual effort delays insights and increases the risk of missed opportunities.</a:t>
            </a:r>
          </a:p>
        </p:txBody>
      </p:sp>
      <p:cxnSp>
        <p:nvCxnSpPr>
          <p:cNvPr id="81" name="Straight Connector 80">
            <a:extLst>
              <a:ext uri="{FF2B5EF4-FFF2-40B4-BE49-F238E27FC236}">
                <a16:creationId xmlns:a16="http://schemas.microsoft.com/office/drawing/2014/main" id="{5AC2081A-721F-1361-8AF6-42D8033E6A37}"/>
              </a:ext>
              <a:ext uri="{C183D7F6-B498-43B3-948B-1728B52AA6E4}">
                <adec:decorative xmlns:adec="http://schemas.microsoft.com/office/drawing/2017/decorative" val="1"/>
              </a:ext>
            </a:extLst>
          </p:cNvPr>
          <p:cNvCxnSpPr>
            <a:cxnSpLocks/>
          </p:cNvCxnSpPr>
          <p:nvPr/>
        </p:nvCxnSpPr>
        <p:spPr>
          <a:xfrm>
            <a:off x="1473208" y="4430490"/>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5" name="Group 94" descr="tools icon">
            <a:extLst>
              <a:ext uri="{FF2B5EF4-FFF2-40B4-BE49-F238E27FC236}">
                <a16:creationId xmlns:a16="http://schemas.microsoft.com/office/drawing/2014/main" id="{898E6D19-8E37-98F5-3552-B7660314A5A1}"/>
              </a:ext>
            </a:extLst>
          </p:cNvPr>
          <p:cNvGrpSpPr/>
          <p:nvPr/>
        </p:nvGrpSpPr>
        <p:grpSpPr>
          <a:xfrm>
            <a:off x="774977" y="4644712"/>
            <a:ext cx="536758" cy="536758"/>
            <a:chOff x="774977" y="4494399"/>
            <a:chExt cx="536758" cy="536758"/>
          </a:xfrm>
        </p:grpSpPr>
        <p:sp>
          <p:nvSpPr>
            <p:cNvPr id="76" name="Oval 75">
              <a:extLst>
                <a:ext uri="{FF2B5EF4-FFF2-40B4-BE49-F238E27FC236}">
                  <a16:creationId xmlns:a16="http://schemas.microsoft.com/office/drawing/2014/main" id="{4B480935-74FE-A6BD-5332-DCDCFC35D177}"/>
                </a:ext>
                <a:ext uri="{C183D7F6-B498-43B3-948B-1728B52AA6E4}">
                  <adec:decorative xmlns:adec="http://schemas.microsoft.com/office/drawing/2017/decorative" val="1"/>
                </a:ext>
              </a:extLst>
            </p:cNvPr>
            <p:cNvSpPr/>
            <p:nvPr/>
          </p:nvSpPr>
          <p:spPr bwMode="auto">
            <a:xfrm>
              <a:off x="774977" y="4494399"/>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7" name="Graphic 86">
              <a:extLst>
                <a:ext uri="{FF2B5EF4-FFF2-40B4-BE49-F238E27FC236}">
                  <a16:creationId xmlns:a16="http://schemas.microsoft.com/office/drawing/2014/main" id="{35D6EE2F-0A45-07C0-9A60-981D89EF3B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9417" y="4618839"/>
              <a:ext cx="287878" cy="287878"/>
            </a:xfrm>
            <a:prstGeom prst="rect">
              <a:avLst/>
            </a:prstGeom>
          </p:spPr>
        </p:pic>
      </p:grpSp>
      <p:sp>
        <p:nvSpPr>
          <p:cNvPr id="56" name="Content Placeholder 5">
            <a:extLst>
              <a:ext uri="{FF2B5EF4-FFF2-40B4-BE49-F238E27FC236}">
                <a16:creationId xmlns:a16="http://schemas.microsoft.com/office/drawing/2014/main" id="{61D4DD6A-3B21-BB5E-3D59-4CF758CCD401}"/>
              </a:ext>
            </a:extLst>
          </p:cNvPr>
          <p:cNvSpPr txBox="1">
            <a:spLocks/>
          </p:cNvSpPr>
          <p:nvPr/>
        </p:nvSpPr>
        <p:spPr>
          <a:xfrm>
            <a:off x="1473208" y="4697647"/>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Fragmented tools and silos: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Data lives in disconnected systems—Excel files, reporting systems, internal dashboards—making it hard to get a unified view. </a:t>
            </a:r>
            <a:r>
              <a:rPr lang="en-US" sz="1400">
                <a:solidFill>
                  <a:srgbClr val="091F2C"/>
                </a:solidFill>
                <a:latin typeface="Segoe Sans Display"/>
              </a:rPr>
              <a:t>We</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 often must jump between tools, losing context and efficiency.</a:t>
            </a:r>
          </a:p>
        </p:txBody>
      </p:sp>
      <p:cxnSp>
        <p:nvCxnSpPr>
          <p:cNvPr id="82" name="Straight Connector 81">
            <a:extLst>
              <a:ext uri="{FF2B5EF4-FFF2-40B4-BE49-F238E27FC236}">
                <a16:creationId xmlns:a16="http://schemas.microsoft.com/office/drawing/2014/main" id="{4D8C7C1E-F91D-7906-04C1-D01AEA8E4172}"/>
              </a:ext>
              <a:ext uri="{C183D7F6-B498-43B3-948B-1728B52AA6E4}">
                <adec:decorative xmlns:adec="http://schemas.microsoft.com/office/drawing/2017/decorative" val="1"/>
              </a:ext>
            </a:extLst>
          </p:cNvPr>
          <p:cNvCxnSpPr>
            <a:cxnSpLocks/>
          </p:cNvCxnSpPr>
          <p:nvPr/>
        </p:nvCxnSpPr>
        <p:spPr>
          <a:xfrm>
            <a:off x="1473208" y="5395691"/>
            <a:ext cx="990344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6" name="Group 95" descr="insights icon">
            <a:extLst>
              <a:ext uri="{FF2B5EF4-FFF2-40B4-BE49-F238E27FC236}">
                <a16:creationId xmlns:a16="http://schemas.microsoft.com/office/drawing/2014/main" id="{082A8CAB-2A08-BC3C-E1DE-E57FD2C4DDCA}"/>
              </a:ext>
            </a:extLst>
          </p:cNvPr>
          <p:cNvGrpSpPr/>
          <p:nvPr/>
        </p:nvGrpSpPr>
        <p:grpSpPr>
          <a:xfrm>
            <a:off x="774977" y="5609913"/>
            <a:ext cx="536758" cy="536758"/>
            <a:chOff x="774977" y="5423587"/>
            <a:chExt cx="536758" cy="536758"/>
          </a:xfrm>
        </p:grpSpPr>
        <p:sp>
          <p:nvSpPr>
            <p:cNvPr id="78" name="Oval 77">
              <a:extLst>
                <a:ext uri="{FF2B5EF4-FFF2-40B4-BE49-F238E27FC236}">
                  <a16:creationId xmlns:a16="http://schemas.microsoft.com/office/drawing/2014/main" id="{C0FE6CD0-61D0-5B36-9252-41E7F44CE5F0}"/>
                </a:ext>
                <a:ext uri="{C183D7F6-B498-43B3-948B-1728B52AA6E4}">
                  <adec:decorative xmlns:adec="http://schemas.microsoft.com/office/drawing/2017/decorative" val="1"/>
                </a:ext>
              </a:extLst>
            </p:cNvPr>
            <p:cNvSpPr/>
            <p:nvPr/>
          </p:nvSpPr>
          <p:spPr bwMode="auto">
            <a:xfrm>
              <a:off x="774977" y="5423587"/>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84" name="Graphic 83">
              <a:extLst>
                <a:ext uri="{FF2B5EF4-FFF2-40B4-BE49-F238E27FC236}">
                  <a16:creationId xmlns:a16="http://schemas.microsoft.com/office/drawing/2014/main" id="{38729E8E-0C78-D02E-F522-7434103BC8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7" y="5548027"/>
              <a:ext cx="287878" cy="287878"/>
            </a:xfrm>
            <a:prstGeom prst="rect">
              <a:avLst/>
            </a:prstGeom>
          </p:spPr>
        </p:pic>
      </p:grpSp>
      <p:sp>
        <p:nvSpPr>
          <p:cNvPr id="58" name="Content Placeholder 5">
            <a:extLst>
              <a:ext uri="{FF2B5EF4-FFF2-40B4-BE49-F238E27FC236}">
                <a16:creationId xmlns:a16="http://schemas.microsoft.com/office/drawing/2014/main" id="{8C0E3661-025D-BA98-2B1A-AF3C73E0517F}"/>
              </a:ext>
            </a:extLst>
          </p:cNvPr>
          <p:cNvSpPr txBox="1">
            <a:spLocks/>
          </p:cNvSpPr>
          <p:nvPr/>
        </p:nvSpPr>
        <p:spPr>
          <a:xfrm>
            <a:off x="1473208" y="5662848"/>
            <a:ext cx="9903446" cy="4308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Segoe Sans Display" pitchFamily="2" charset="0"/>
              </a:rPr>
              <a:t>Inaccessible insights: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Even when insights are generated, they’re often buried in complex dashboards or static reports, making it difficult to interpret results or ask follow-up questions.</a:t>
            </a:r>
          </a:p>
        </p:txBody>
      </p:sp>
    </p:spTree>
    <p:extLst>
      <p:ext uri="{BB962C8B-B14F-4D97-AF65-F5344CB8AC3E}">
        <p14:creationId xmlns:p14="http://schemas.microsoft.com/office/powerpoint/2010/main" val="4094723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50"/>
                                        <p:tgtEl>
                                          <p:spTgt spid="68"/>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68"/>
                                        </p:tgtEl>
                                        <p:attrNameLst>
                                          <p:attrName>ppt_x</p:attrName>
                                          <p:attrName>ppt_y</p:attrName>
                                        </p:attrNameLst>
                                      </p:cBhvr>
                                      <p:rCtr x="0" y="-1944"/>
                                    </p:animMotion>
                                  </p:childTnLst>
                                </p:cTn>
                              </p:par>
                              <p:par>
                                <p:cTn id="10" presetID="10" presetClass="entr" presetSubtype="0" fill="hold" nodeType="with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250"/>
                                        <p:tgtEl>
                                          <p:spTgt spid="79"/>
                                        </p:tgtEl>
                                      </p:cBhvr>
                                    </p:animEffect>
                                  </p:childTnLst>
                                </p:cTn>
                              </p:par>
                              <p:par>
                                <p:cTn id="13" presetID="42" presetClass="path" presetSubtype="0" decel="100000" fill="hold" nodeType="withEffect">
                                  <p:stCondLst>
                                    <p:cond delay="0"/>
                                  </p:stCondLst>
                                  <p:childTnLst>
                                    <p:animMotion origin="layout" path="M 1.25E-6 0.03889 L 1.25E-6 1.85185E-6 " pathEditMode="relative" rAng="0" ptsTypes="AA">
                                      <p:cBhvr>
                                        <p:cTn id="14" dur="500" fill="hold"/>
                                        <p:tgtEl>
                                          <p:spTgt spid="79"/>
                                        </p:tgtEl>
                                        <p:attrNameLst>
                                          <p:attrName>ppt_x</p:attrName>
                                          <p:attrName>ppt_y</p:attrName>
                                        </p:attrNameLst>
                                      </p:cBhvr>
                                      <p:rCtr x="0" y="-1944"/>
                                    </p:animMotion>
                                  </p:childTnLst>
                                </p:cTn>
                              </p:par>
                              <p:par>
                                <p:cTn id="15" presetID="10"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250"/>
                                        <p:tgtEl>
                                          <p:spTgt spid="80"/>
                                        </p:tgtEl>
                                      </p:cBhvr>
                                    </p:animEffect>
                                  </p:childTnLst>
                                </p:cTn>
                              </p:par>
                              <p:par>
                                <p:cTn id="18" presetID="42" presetClass="path" presetSubtype="0" decel="100000" fill="hold" nodeType="withEffect">
                                  <p:stCondLst>
                                    <p:cond delay="0"/>
                                  </p:stCondLst>
                                  <p:childTnLst>
                                    <p:animMotion origin="layout" path="M 1.25E-6 0.03889 L 1.25E-6 1.85185E-6 " pathEditMode="relative" rAng="0" ptsTypes="AA">
                                      <p:cBhvr>
                                        <p:cTn id="19" dur="500" fill="hold"/>
                                        <p:tgtEl>
                                          <p:spTgt spid="80"/>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250"/>
                                        <p:tgtEl>
                                          <p:spTgt spid="81"/>
                                        </p:tgtEl>
                                      </p:cBhvr>
                                    </p:animEffect>
                                  </p:childTnLst>
                                </p:cTn>
                              </p:par>
                              <p:par>
                                <p:cTn id="23" presetID="42" presetClass="path" presetSubtype="0" decel="100000" fill="hold" nodeType="withEffect">
                                  <p:stCondLst>
                                    <p:cond delay="0"/>
                                  </p:stCondLst>
                                  <p:childTnLst>
                                    <p:animMotion origin="layout" path="M 1.25E-6 0.03889 L 1.25E-6 1.85185E-6 " pathEditMode="relative" rAng="0" ptsTypes="AA">
                                      <p:cBhvr>
                                        <p:cTn id="24" dur="500" fill="hold"/>
                                        <p:tgtEl>
                                          <p:spTgt spid="81"/>
                                        </p:tgtEl>
                                        <p:attrNameLst>
                                          <p:attrName>ppt_x</p:attrName>
                                          <p:attrName>ppt_y</p:attrName>
                                        </p:attrNameLst>
                                      </p:cBhvr>
                                      <p:rCtr x="0" y="-1944"/>
                                    </p:animMotion>
                                  </p:childTnLst>
                                </p:cTn>
                              </p:par>
                              <p:par>
                                <p:cTn id="25" presetID="10" presetClass="entr" presetSubtype="0"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250"/>
                                        <p:tgtEl>
                                          <p:spTgt spid="82"/>
                                        </p:tgtEl>
                                      </p:cBhvr>
                                    </p:animEffect>
                                  </p:childTnLst>
                                </p:cTn>
                              </p:par>
                              <p:par>
                                <p:cTn id="28" presetID="42" presetClass="path" presetSubtype="0" decel="100000" fill="hold" nodeType="withEffect">
                                  <p:stCondLst>
                                    <p:cond delay="0"/>
                                  </p:stCondLst>
                                  <p:childTnLst>
                                    <p:animMotion origin="layout" path="M 1.25E-6 0.03889 L 1.25E-6 1.85185E-6 " pathEditMode="relative" rAng="0" ptsTypes="AA">
                                      <p:cBhvr>
                                        <p:cTn id="29" dur="500" fill="hold"/>
                                        <p:tgtEl>
                                          <p:spTgt spid="82"/>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250"/>
                                        <p:tgtEl>
                                          <p:spTgt spid="50"/>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50"/>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52"/>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250"/>
                                        <p:tgtEl>
                                          <p:spTgt spid="54"/>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54"/>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50"/>
                                        <p:tgtEl>
                                          <p:spTgt spid="56"/>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56"/>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250"/>
                                        <p:tgtEl>
                                          <p:spTgt spid="58"/>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58"/>
                                        </p:tgtEl>
                                        <p:attrNameLst>
                                          <p:attrName>ppt_x</p:attrName>
                                          <p:attrName>ppt_y</p:attrName>
                                        </p:attrNameLst>
                                      </p:cBhvr>
                                      <p:rCtr x="0" y="-1944"/>
                                    </p:animMotion>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250"/>
                                        <p:tgtEl>
                                          <p:spTgt spid="25"/>
                                        </p:tgtEl>
                                      </p:cBhvr>
                                    </p:animEffect>
                                  </p:childTnLst>
                                </p:cTn>
                              </p:par>
                              <p:par>
                                <p:cTn id="58" presetID="42" presetClass="path" presetSubtype="0" decel="100000" fill="hold" nodeType="withEffect">
                                  <p:stCondLst>
                                    <p:cond delay="0"/>
                                  </p:stCondLst>
                                  <p:childTnLst>
                                    <p:animMotion origin="layout" path="M 1.25E-6 0.03889 L 1.25E-6 1.85185E-6 " pathEditMode="relative" rAng="0" ptsTypes="AA">
                                      <p:cBhvr>
                                        <p:cTn id="59" dur="500" fill="hold"/>
                                        <p:tgtEl>
                                          <p:spTgt spid="25"/>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fade">
                                      <p:cBhvr>
                                        <p:cTn id="62" dur="250"/>
                                        <p:tgtEl>
                                          <p:spTgt spid="95"/>
                                        </p:tgtEl>
                                      </p:cBhvr>
                                    </p:animEffect>
                                  </p:childTnLst>
                                </p:cTn>
                              </p:par>
                              <p:par>
                                <p:cTn id="63" presetID="42" presetClass="path" presetSubtype="0" decel="100000" fill="hold" nodeType="withEffect">
                                  <p:stCondLst>
                                    <p:cond delay="0"/>
                                  </p:stCondLst>
                                  <p:childTnLst>
                                    <p:animMotion origin="layout" path="M 1.25E-6 0.03889 L 1.25E-6 1.85185E-6 " pathEditMode="relative" rAng="0" ptsTypes="AA">
                                      <p:cBhvr>
                                        <p:cTn id="64" dur="500" fill="hold"/>
                                        <p:tgtEl>
                                          <p:spTgt spid="95"/>
                                        </p:tgtEl>
                                        <p:attrNameLst>
                                          <p:attrName>ppt_x</p:attrName>
                                          <p:attrName>ppt_y</p:attrName>
                                        </p:attrNameLst>
                                      </p:cBhvr>
                                      <p:rCtr x="0" y="-1944"/>
                                    </p:animMotion>
                                  </p:childTnLst>
                                </p:cTn>
                              </p:par>
                              <p:par>
                                <p:cTn id="65" presetID="10" presetClass="entr" presetSubtype="0" fill="hold" nodeType="with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fade">
                                      <p:cBhvr>
                                        <p:cTn id="67" dur="250"/>
                                        <p:tgtEl>
                                          <p:spTgt spid="96"/>
                                        </p:tgtEl>
                                      </p:cBhvr>
                                    </p:animEffect>
                                  </p:childTnLst>
                                </p:cTn>
                              </p:par>
                              <p:par>
                                <p:cTn id="68" presetID="42" presetClass="path" presetSubtype="0" decel="100000" fill="hold" nodeType="withEffect">
                                  <p:stCondLst>
                                    <p:cond delay="0"/>
                                  </p:stCondLst>
                                  <p:childTnLst>
                                    <p:animMotion origin="layout" path="M 1.25E-6 0.03889 L 1.25E-6 1.85185E-6 " pathEditMode="relative" rAng="0" ptsTypes="AA">
                                      <p:cBhvr>
                                        <p:cTn id="69" dur="500" fill="hold"/>
                                        <p:tgtEl>
                                          <p:spTgt spid="96"/>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250"/>
                                        <p:tgtEl>
                                          <p:spTgt spid="28"/>
                                        </p:tgtEl>
                                      </p:cBhvr>
                                    </p:animEffect>
                                  </p:childTnLst>
                                </p:cTn>
                              </p:par>
                              <p:par>
                                <p:cTn id="73" presetID="42" presetClass="path" presetSubtype="0" decel="100000" fill="hold" nodeType="withEffect">
                                  <p:stCondLst>
                                    <p:cond delay="0"/>
                                  </p:stCondLst>
                                  <p:childTnLst>
                                    <p:animMotion origin="layout" path="M 1.25E-6 0.03889 L 1.25E-6 1.85185E-6 " pathEditMode="relative" rAng="0" ptsTypes="AA">
                                      <p:cBhvr>
                                        <p:cTn id="74" dur="500" fill="hold"/>
                                        <p:tgtEl>
                                          <p:spTgt spid="28"/>
                                        </p:tgtEl>
                                        <p:attrNameLst>
                                          <p:attrName>ppt_x</p:attrName>
                                          <p:attrName>ppt_y</p:attrName>
                                        </p:attrNameLst>
                                      </p:cBhvr>
                                      <p:rCtr x="0" y="-1944"/>
                                    </p:animMotion>
                                  </p:childTnLst>
                                </p:cTn>
                              </p:par>
                              <p:par>
                                <p:cTn id="75" presetID="10"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250"/>
                                        <p:tgtEl>
                                          <p:spTgt spid="26"/>
                                        </p:tgtEl>
                                      </p:cBhvr>
                                    </p:animEffect>
                                  </p:childTnLst>
                                </p:cTn>
                              </p:par>
                              <p:par>
                                <p:cTn id="78" presetID="42" presetClass="path" presetSubtype="0" decel="100000" fill="hold" nodeType="withEffect">
                                  <p:stCondLst>
                                    <p:cond delay="0"/>
                                  </p:stCondLst>
                                  <p:childTnLst>
                                    <p:animMotion origin="layout" path="M 1.25E-6 0.03889 L 1.25E-6 1.85185E-6 " pathEditMode="relative" rAng="0" ptsTypes="AA">
                                      <p:cBhvr>
                                        <p:cTn id="79" dur="500" fill="hold"/>
                                        <p:tgtEl>
                                          <p:spTgt spid="2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50" grpId="0"/>
      <p:bldP spid="50" grpId="1"/>
      <p:bldP spid="52" grpId="0"/>
      <p:bldP spid="52" grpId="1"/>
      <p:bldP spid="54" grpId="0"/>
      <p:bldP spid="54" grpId="1"/>
      <p:bldP spid="56" grpId="0"/>
      <p:bldP spid="56" grpId="1"/>
      <p:bldP spid="58" grpId="0"/>
      <p:bldP spid="5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9F13-B4F5-FDEA-A410-73E8614E112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13D8D34-A7A0-1A51-F827-42C5FA7D7A24}"/>
              </a:ext>
            </a:extLst>
          </p:cNvPr>
          <p:cNvSpPr>
            <a:spLocks noGrp="1" noChangeAspect="1" noChangeArrowheads="1"/>
          </p:cNvSpPr>
          <p:nvPr>
            <p:ph type="title"/>
          </p:nvPr>
        </p:nvSpPr>
        <p:spPr bwMode="auto">
          <a:xfrm>
            <a:off x="588963" y="457200"/>
            <a:ext cx="3450123" cy="1107996"/>
          </a:xfrm>
          <a:noFill/>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p>
            <a:r>
              <a:rPr lang="en-US">
                <a:solidFill>
                  <a:srgbClr val="0070C0"/>
                </a:solidFill>
              </a:rPr>
              <a:t>How does Analyst work?</a:t>
            </a:r>
          </a:p>
        </p:txBody>
      </p:sp>
      <p:sp>
        <p:nvSpPr>
          <p:cNvPr id="15" name="Rectangle 14" descr="text box describing how Analyst works">
            <a:extLst>
              <a:ext uri="{FF2B5EF4-FFF2-40B4-BE49-F238E27FC236}">
                <a16:creationId xmlns:a16="http://schemas.microsoft.com/office/drawing/2014/main" id="{0FFE9ADF-E88B-8176-B892-56248C792F6C}"/>
              </a:ext>
            </a:extLst>
          </p:cNvPr>
          <p:cNvSpPr/>
          <p:nvPr/>
        </p:nvSpPr>
        <p:spPr bwMode="auto">
          <a:xfrm>
            <a:off x="0" y="1790700"/>
            <a:ext cx="4293105" cy="4572000"/>
          </a:xfrm>
          <a:prstGeom prst="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3" name="Rectangle 2">
            <a:extLst>
              <a:ext uri="{FF2B5EF4-FFF2-40B4-BE49-F238E27FC236}">
                <a16:creationId xmlns:a16="http://schemas.microsoft.com/office/drawing/2014/main" id="{F6009D33-C017-DDAD-5832-7D3B15056BD1}"/>
              </a:ext>
              <a:ext uri="{C183D7F6-B498-43B3-948B-1728B52AA6E4}">
                <adec:decorative xmlns:adec="http://schemas.microsoft.com/office/drawing/2017/decorative" val="1"/>
              </a:ext>
            </a:extLst>
          </p:cNvPr>
          <p:cNvSpPr/>
          <p:nvPr/>
        </p:nvSpPr>
        <p:spPr>
          <a:xfrm rot="16200000">
            <a:off x="4813553" y="-520450"/>
            <a:ext cx="6858001" cy="7898893"/>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Content Placeholder 5">
            <a:extLst>
              <a:ext uri="{FF2B5EF4-FFF2-40B4-BE49-F238E27FC236}">
                <a16:creationId xmlns:a16="http://schemas.microsoft.com/office/drawing/2014/main" id="{4BD249E8-9761-D16E-8011-CAECD2588C8D}"/>
              </a:ext>
            </a:extLst>
          </p:cNvPr>
          <p:cNvSpPr txBox="1">
            <a:spLocks/>
          </p:cNvSpPr>
          <p:nvPr/>
        </p:nvSpPr>
        <p:spPr>
          <a:xfrm>
            <a:off x="588962" y="2022589"/>
            <a:ext cx="3450124" cy="4108222"/>
          </a:xfrm>
          <a:prstGeom prst="rect">
            <a:avLst/>
          </a:prstGeom>
        </p:spPr>
        <p:txBody>
          <a:bodyPr lIns="0" tIns="0" rIns="0" bIns="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4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Unlike traditional large language models that jump too quickly from problem to proposed solution while often failing to adjust to new complexities or gracefully recover from mistakes, Analyst:</a:t>
            </a:r>
          </a:p>
          <a:p>
            <a:pPr marL="228600"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pitchFamily="2" charset="0"/>
              </a:rPr>
              <a:t>Implements a reasoning-driven, chain-of-thought (</a:t>
            </a:r>
            <a:r>
              <a:rPr kumimoji="0" lang="en-US" sz="1200" b="0" i="0" u="none" strike="noStrike" kern="1200" cap="none" spc="0" normalizeH="0" baseline="0" noProof="0" err="1">
                <a:ln>
                  <a:noFill/>
                </a:ln>
                <a:solidFill>
                  <a:srgbClr val="091F2C"/>
                </a:solidFill>
                <a:effectLst/>
                <a:uLnTx/>
                <a:uFillTx/>
                <a:latin typeface="Segoe Sans Display"/>
                <a:ea typeface="+mn-ea"/>
                <a:cs typeface="Segoe Sans Display" pitchFamily="2" charset="0"/>
              </a:rPr>
              <a:t>CoT</a:t>
            </a: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pitchFamily="2" charset="0"/>
              </a:rPr>
              <a:t>) architecture derived from OpenAI’s o3-mini.</a:t>
            </a:r>
          </a:p>
          <a:p>
            <a:pPr marL="228600" marR="0" lvl="0" indent="-174625"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Sans Display" pitchFamily="2" charset="0"/>
              </a:rPr>
              <a:t>Progresses through problems iteratively by hypothesizing, testing, refining, and adapting. Analyst takes as many steps as necessary, adjusts to each complexity it encounters, and mirrors human analytical thinking.</a:t>
            </a:r>
          </a:p>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pitchFamily="2" charset="0"/>
              </a:rPr>
              <a:t>With the capability to generate and execute code at every step within its reasoning trajectory, this model excels at incremental information gathering, constructing hypotheses, course correction, and automatic recovery from errors.</a:t>
            </a:r>
          </a:p>
        </p:txBody>
      </p:sp>
      <p:grpSp>
        <p:nvGrpSpPr>
          <p:cNvPr id="16" name="Group 15" descr="Screenshot demonstrating how Analyst works ">
            <a:extLst>
              <a:ext uri="{FF2B5EF4-FFF2-40B4-BE49-F238E27FC236}">
                <a16:creationId xmlns:a16="http://schemas.microsoft.com/office/drawing/2014/main" id="{618A938E-8F3E-1535-66EE-4ADB7F6E1068}"/>
              </a:ext>
            </a:extLst>
          </p:cNvPr>
          <p:cNvGrpSpPr/>
          <p:nvPr/>
        </p:nvGrpSpPr>
        <p:grpSpPr>
          <a:xfrm>
            <a:off x="4811694" y="559727"/>
            <a:ext cx="6861718" cy="5738538"/>
            <a:chOff x="4882067" y="559727"/>
            <a:chExt cx="6861718" cy="5738538"/>
          </a:xfrm>
        </p:grpSpPr>
        <p:pic>
          <p:nvPicPr>
            <p:cNvPr id="4" name="Picture 3" descr="A screenshot of a cell phone&#10;&#10;AI-generated content may be incorrect.">
              <a:extLst>
                <a:ext uri="{FF2B5EF4-FFF2-40B4-BE49-F238E27FC236}">
                  <a16:creationId xmlns:a16="http://schemas.microsoft.com/office/drawing/2014/main" id="{02181B16-E5D4-BEB1-8641-717058287FC3}"/>
                </a:ext>
              </a:extLst>
            </p:cNvPr>
            <p:cNvPicPr>
              <a:picLocks noChangeAspect="1"/>
            </p:cNvPicPr>
            <p:nvPr/>
          </p:nvPicPr>
          <p:blipFill>
            <a:blip r:embed="rId3" cstate="print">
              <a:extLst>
                <a:ext uri="{28A0092B-C50C-407E-A947-70E740481C1C}">
                  <a14:useLocalDpi xmlns:a14="http://schemas.microsoft.com/office/drawing/2010/main" val="0"/>
                </a:ext>
              </a:extLst>
            </a:blip>
            <a:srcRect l="5891" r="5891" b="49440"/>
            <a:stretch>
              <a:fillRect/>
            </a:stretch>
          </p:blipFill>
          <p:spPr>
            <a:xfrm>
              <a:off x="4882067" y="559727"/>
              <a:ext cx="3414400" cy="5738538"/>
            </a:xfrm>
            <a:prstGeom prst="roundRect">
              <a:avLst>
                <a:gd name="adj" fmla="val 1677"/>
              </a:avLst>
            </a:prstGeom>
            <a:ln w="76200">
              <a:noFill/>
            </a:ln>
          </p:spPr>
        </p:pic>
        <p:pic>
          <p:nvPicPr>
            <p:cNvPr id="9" name="Picture 8" descr="A screenshot of a cell phone&#10;&#10;AI-generated content may be incorrect.">
              <a:extLst>
                <a:ext uri="{FF2B5EF4-FFF2-40B4-BE49-F238E27FC236}">
                  <a16:creationId xmlns:a16="http://schemas.microsoft.com/office/drawing/2014/main" id="{9F219CF7-9854-BBE8-EDF0-0400A1D5EE6A}"/>
                </a:ext>
              </a:extLst>
            </p:cNvPr>
            <p:cNvPicPr>
              <a:picLocks noChangeAspect="1"/>
            </p:cNvPicPr>
            <p:nvPr/>
          </p:nvPicPr>
          <p:blipFill>
            <a:blip r:embed="rId3" cstate="print">
              <a:extLst>
                <a:ext uri="{28A0092B-C50C-407E-A947-70E740481C1C}">
                  <a14:useLocalDpi xmlns:a14="http://schemas.microsoft.com/office/drawing/2010/main" val="0"/>
                </a:ext>
              </a:extLst>
            </a:blip>
            <a:srcRect l="5891" t="50000" r="5891" b="-560"/>
            <a:stretch>
              <a:fillRect/>
            </a:stretch>
          </p:blipFill>
          <p:spPr>
            <a:xfrm>
              <a:off x="8329385" y="559727"/>
              <a:ext cx="3414400" cy="5738538"/>
            </a:xfrm>
            <a:prstGeom prst="roundRect">
              <a:avLst>
                <a:gd name="adj" fmla="val 1677"/>
              </a:avLst>
            </a:prstGeom>
            <a:solidFill>
              <a:srgbClr val="FAFAFA"/>
            </a:solidFill>
            <a:ln w="76200">
              <a:noFill/>
            </a:ln>
          </p:spPr>
        </p:pic>
      </p:grpSp>
      <p:sp>
        <p:nvSpPr>
          <p:cNvPr id="11" name="Rectangle: Rounded Corners 10" descr="Screenshot of Analyst working ">
            <a:extLst>
              <a:ext uri="{FF2B5EF4-FFF2-40B4-BE49-F238E27FC236}">
                <a16:creationId xmlns:a16="http://schemas.microsoft.com/office/drawing/2014/main" id="{20D8542D-5643-34E7-8DAB-B6C783AA890C}"/>
              </a:ext>
            </a:extLst>
          </p:cNvPr>
          <p:cNvSpPr/>
          <p:nvPr/>
        </p:nvSpPr>
        <p:spPr bwMode="auto">
          <a:xfrm>
            <a:off x="4811694" y="559727"/>
            <a:ext cx="6861716" cy="5738538"/>
          </a:xfrm>
          <a:prstGeom prst="roundRect">
            <a:avLst>
              <a:gd name="adj" fmla="val 733"/>
            </a:avLst>
          </a:prstGeom>
          <a:noFill/>
          <a:ln w="76200">
            <a:solidFill>
              <a:schemeClr val="tx2"/>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Rectangle 11">
            <a:extLst>
              <a:ext uri="{FF2B5EF4-FFF2-40B4-BE49-F238E27FC236}">
                <a16:creationId xmlns:a16="http://schemas.microsoft.com/office/drawing/2014/main" id="{76762E75-1A87-2D5B-EE7F-0F81C7D8F886}"/>
              </a:ext>
              <a:ext uri="{C183D7F6-B498-43B3-948B-1728B52AA6E4}">
                <adec:decorative xmlns:adec="http://schemas.microsoft.com/office/drawing/2017/decorative" val="1"/>
              </a:ext>
            </a:extLst>
          </p:cNvPr>
          <p:cNvSpPr/>
          <p:nvPr/>
        </p:nvSpPr>
        <p:spPr>
          <a:xfrm>
            <a:off x="4293107" y="-3"/>
            <a:ext cx="64008" cy="6858000"/>
          </a:xfrm>
          <a:prstGeom prst="rect">
            <a:avLst/>
          </a:prstGeom>
          <a:gradFill flip="none" rotWithShape="1">
            <a:gsLst>
              <a:gs pos="0">
                <a:srgbClr val="0078D4"/>
              </a:gs>
              <a:gs pos="100000">
                <a:srgbClr val="C53FCC"/>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Tree>
    <p:extLst>
      <p:ext uri="{BB962C8B-B14F-4D97-AF65-F5344CB8AC3E}">
        <p14:creationId xmlns:p14="http://schemas.microsoft.com/office/powerpoint/2010/main" val="248649321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E76C-DD63-3995-FAA7-2425B824B35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465B15B-234A-DD6A-9474-4EA45AF9A0AC}"/>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3" name="Rectangle 2">
              <a:extLst>
                <a:ext uri="{FF2B5EF4-FFF2-40B4-BE49-F238E27FC236}">
                  <a16:creationId xmlns:a16="http://schemas.microsoft.com/office/drawing/2014/main" id="{301C92BD-96C4-70C7-5602-D7EE3C655588}"/>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Rectangle 5">
              <a:extLst>
                <a:ext uri="{FF2B5EF4-FFF2-40B4-BE49-F238E27FC236}">
                  <a16:creationId xmlns:a16="http://schemas.microsoft.com/office/drawing/2014/main" id="{D8351959-D108-DAE0-837D-93BD5D34A9F0}"/>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7" name="Title 16">
            <a:extLst>
              <a:ext uri="{FF2B5EF4-FFF2-40B4-BE49-F238E27FC236}">
                <a16:creationId xmlns:a16="http://schemas.microsoft.com/office/drawing/2014/main" id="{A8115E3D-CDDC-9A24-C324-ED627BE053DF}"/>
              </a:ext>
            </a:extLst>
          </p:cNvPr>
          <p:cNvSpPr>
            <a:spLocks noGrp="1"/>
          </p:cNvSpPr>
          <p:nvPr>
            <p:ph type="title"/>
          </p:nvPr>
        </p:nvSpPr>
        <p:spPr>
          <a:xfrm>
            <a:off x="588263" y="457200"/>
            <a:ext cx="11018520" cy="553998"/>
          </a:xfrm>
        </p:spPr>
        <p:txBody>
          <a:bodyPr/>
          <a:lstStyle/>
          <a:p>
            <a:r>
              <a:rPr lang="en-US"/>
              <a:t>How to use Analyst</a:t>
            </a:r>
          </a:p>
        </p:txBody>
      </p:sp>
      <p:sp>
        <p:nvSpPr>
          <p:cNvPr id="5" name="Rectangle: Rounded Corners 4">
            <a:extLst>
              <a:ext uri="{FF2B5EF4-FFF2-40B4-BE49-F238E27FC236}">
                <a16:creationId xmlns:a16="http://schemas.microsoft.com/office/drawing/2014/main" id="{2CD06D8E-CE19-E752-F760-33200E98917E}"/>
              </a:ext>
              <a:ext uri="{C183D7F6-B498-43B3-948B-1728B52AA6E4}">
                <adec:decorative xmlns:adec="http://schemas.microsoft.com/office/drawing/2017/decorative" val="1"/>
              </a:ext>
            </a:extLst>
          </p:cNvPr>
          <p:cNvSpPr>
            <a:spLocks/>
          </p:cNvSpPr>
          <p:nvPr/>
        </p:nvSpPr>
        <p:spPr bwMode="auto">
          <a:xfrm>
            <a:off x="588263" y="1632281"/>
            <a:ext cx="11018520" cy="4911394"/>
          </a:xfrm>
          <a:prstGeom prst="roundRect">
            <a:avLst>
              <a:gd name="adj" fmla="val 1817"/>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8" name="Text Placeholder 2">
            <a:extLst>
              <a:ext uri="{FF2B5EF4-FFF2-40B4-BE49-F238E27FC236}">
                <a16:creationId xmlns:a16="http://schemas.microsoft.com/office/drawing/2014/main" id="{3DEE3FAB-C49A-E734-4C8B-52FAF8417000}"/>
              </a:ext>
            </a:extLst>
          </p:cNvPr>
          <p:cNvSpPr txBox="1">
            <a:spLocks/>
          </p:cNvSpPr>
          <p:nvPr/>
        </p:nvSpPr>
        <p:spPr>
          <a:xfrm>
            <a:off x="876300" y="1809239"/>
            <a:ext cx="5040883" cy="4557478"/>
          </a:xfrm>
          <a:prstGeom prst="rect">
            <a:avLst/>
          </a:prstGeom>
        </p:spPr>
        <p:txBody>
          <a:bodyPr wrap="square" lIns="0" tIns="0" rIns="0" bIns="0">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Sans Display Semibold"/>
                <a:ea typeface="+mn-ea"/>
                <a:cs typeface="+mn-cs"/>
              </a:rPr>
              <a:t>How to use Analyst</a:t>
            </a:r>
            <a:endParaRPr kumimoji="0" lang="en-US" sz="1600" b="0" i="0" u="none" strike="noStrike" kern="1200" cap="none" spc="0" normalizeH="0" baseline="0" noProof="0">
              <a:ln>
                <a:noFill/>
              </a:ln>
              <a:solidFill>
                <a:srgbClr val="0078D4"/>
              </a:solidFill>
              <a:effectLst/>
              <a:uLnTx/>
              <a:uFillTx/>
              <a:latin typeface="Segoe Sans Display"/>
              <a:ea typeface="+mn-ea"/>
              <a:cs typeface="+mn-cs"/>
            </a:endParaRP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Find the file(s) with the raw data you need help analyzing and add it to your prompt in Copilot Chat, either by uploading directly or selecting from your M365 files.</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Analyst currently supports up to 5 files at once across multiple formats including documents (Word, PPT, PDF) and datasets (Excel, CSV, JSON).</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Ask Analyst to provide the insights you’re looking for, including specifying the type of visualization or graph.</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Analyst will then work to understand the data, construct a plan, and execute Python code to reason over your prompt.</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rPr>
              <a:t>This process may take a few minutes and you can follow along with chain-of-thought reasoning to check its work.</a:t>
            </a:r>
          </a:p>
          <a:p>
            <a:pPr marL="285750" marR="0" lvl="0" indent="-19050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Segoe Sans Text" pitchFamily="2" charset="0"/>
            </a:endParaRPr>
          </a:p>
        </p:txBody>
      </p:sp>
      <p:sp>
        <p:nvSpPr>
          <p:cNvPr id="15" name="Rectangle: Diagonal Corners Rounded 14">
            <a:extLst>
              <a:ext uri="{FF2B5EF4-FFF2-40B4-BE49-F238E27FC236}">
                <a16:creationId xmlns:a16="http://schemas.microsoft.com/office/drawing/2014/main" id="{978678FA-3A85-C12C-23BF-DC6D21D1239A}"/>
              </a:ext>
              <a:ext uri="{C183D7F6-B498-43B3-948B-1728B52AA6E4}">
                <adec:decorative xmlns:adec="http://schemas.microsoft.com/office/drawing/2017/decorative" val="1"/>
              </a:ext>
            </a:extLst>
          </p:cNvPr>
          <p:cNvSpPr>
            <a:spLocks/>
          </p:cNvSpPr>
          <p:nvPr/>
        </p:nvSpPr>
        <p:spPr bwMode="auto">
          <a:xfrm flipH="1" flipV="1">
            <a:off x="6565898" y="1773311"/>
            <a:ext cx="5040883" cy="4770363"/>
          </a:xfrm>
          <a:prstGeom prst="round2DiagRect">
            <a:avLst>
              <a:gd name="adj1" fmla="val 1492"/>
              <a:gd name="adj2" fmla="val 0"/>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4" name="Text Placeholder 2">
            <a:extLst>
              <a:ext uri="{FF2B5EF4-FFF2-40B4-BE49-F238E27FC236}">
                <a16:creationId xmlns:a16="http://schemas.microsoft.com/office/drawing/2014/main" id="{8C8C8AFE-1D64-B3C3-B2F4-83FA0C429FB1}"/>
              </a:ext>
            </a:extLst>
          </p:cNvPr>
          <p:cNvSpPr txBox="1">
            <a:spLocks/>
          </p:cNvSpPr>
          <p:nvPr/>
        </p:nvSpPr>
        <p:spPr>
          <a:xfrm>
            <a:off x="6779953" y="2199728"/>
            <a:ext cx="4225504" cy="1076671"/>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0C0"/>
                </a:solidFill>
                <a:effectLst/>
                <a:uLnTx/>
                <a:uFillTx/>
                <a:latin typeface="Segoe Sans Display Semibold"/>
                <a:ea typeface="+mn-ea"/>
                <a:cs typeface="+mn-cs"/>
              </a:rPr>
              <a:t>Where can you use Analyst</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Analyst is accessible as an agent in Copilot Chat in the Microsoft 365 Copilot app, Teams, and Outlook.</a:t>
            </a:r>
            <a:endParaRPr kumimoji="0" lang="en-US" sz="20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5" name="Text Placeholder 2">
            <a:extLst>
              <a:ext uri="{FF2B5EF4-FFF2-40B4-BE49-F238E27FC236}">
                <a16:creationId xmlns:a16="http://schemas.microsoft.com/office/drawing/2014/main" id="{477DAE24-54BB-4591-EFFC-64918F33E8BA}"/>
              </a:ext>
            </a:extLst>
          </p:cNvPr>
          <p:cNvSpPr txBox="1">
            <a:spLocks/>
          </p:cNvSpPr>
          <p:nvPr/>
        </p:nvSpPr>
        <p:spPr>
          <a:xfrm>
            <a:off x="6779953" y="4129233"/>
            <a:ext cx="4225504" cy="1988026"/>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70C0"/>
                </a:solidFill>
                <a:effectLst/>
                <a:uLnTx/>
                <a:uFillTx/>
                <a:latin typeface="Segoe Sans Display Semibold"/>
                <a:ea typeface="+mn-ea"/>
                <a:cs typeface="+mn-cs"/>
              </a:rPr>
              <a:t>Turning on Analyst</a:t>
            </a: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The agent will appear in the Agent Store under ‘Built by Microsoft’ located within the ‘All agents’ and ‘Get agents’ landing page. </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For users with a Microsoft 365 Copilot license, Researcher and Analyst agents will be pre-pinned for all eligible users.</a:t>
            </a: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endParaRPr kumimoji="0" lang="en-US" sz="1600" b="0" i="0" u="none" strike="noStrike" kern="1200" cap="none" spc="0" normalizeH="0" baseline="0" noProof="0">
              <a:ln>
                <a:noFill/>
              </a:ln>
              <a:solidFill>
                <a:srgbClr val="091F2C"/>
              </a:solidFill>
              <a:effectLst/>
              <a:uLnTx/>
              <a:uFillTx/>
              <a:latin typeface="Segoe Sans Display"/>
              <a:ea typeface="+mn-ea"/>
              <a:cs typeface="Segoe Sans Display"/>
            </a:endParaRPr>
          </a:p>
        </p:txBody>
      </p:sp>
      <p:cxnSp>
        <p:nvCxnSpPr>
          <p:cNvPr id="18" name="Straight Connector 17">
            <a:extLst>
              <a:ext uri="{FF2B5EF4-FFF2-40B4-BE49-F238E27FC236}">
                <a16:creationId xmlns:a16="http://schemas.microsoft.com/office/drawing/2014/main" id="{8BF649C4-4F9E-6319-5BD5-A647CBD35D02}"/>
              </a:ext>
              <a:ext uri="{C183D7F6-B498-43B3-948B-1728B52AA6E4}">
                <adec:decorative xmlns:adec="http://schemas.microsoft.com/office/drawing/2017/decorative" val="1"/>
              </a:ext>
            </a:extLst>
          </p:cNvPr>
          <p:cNvCxnSpPr>
            <a:cxnSpLocks/>
          </p:cNvCxnSpPr>
          <p:nvPr/>
        </p:nvCxnSpPr>
        <p:spPr>
          <a:xfrm>
            <a:off x="6779953" y="3702816"/>
            <a:ext cx="4713842"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40883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B9418-4DC2-ECA4-EFA2-A36DC52F10A0}"/>
            </a:ext>
          </a:extLst>
        </p:cNvPr>
        <p:cNvGrpSpPr/>
        <p:nvPr/>
      </p:nvGrpSpPr>
      <p:grpSpPr>
        <a:xfrm>
          <a:off x="0" y="0"/>
          <a:ext cx="0" cy="0"/>
          <a:chOff x="0" y="0"/>
          <a:chExt cx="0" cy="0"/>
        </a:xfrm>
      </p:grpSpPr>
      <p:pic>
        <p:nvPicPr>
          <p:cNvPr id="3" name="Analyst-compressed" descr="Still video shot of Analyst">
            <a:hlinkClick r:id="" action="ppaction://media"/>
            <a:extLst>
              <a:ext uri="{FF2B5EF4-FFF2-40B4-BE49-F238E27FC236}">
                <a16:creationId xmlns:a16="http://schemas.microsoft.com/office/drawing/2014/main" id="{AF8F891F-E7AD-DA88-A0DD-8C8108E245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01525" cy="6858000"/>
          </a:xfrm>
          <a:prstGeom prst="rect">
            <a:avLst/>
          </a:prstGeom>
        </p:spPr>
      </p:pic>
      <p:sp>
        <p:nvSpPr>
          <p:cNvPr id="2" name="Title 1">
            <a:extLst>
              <a:ext uri="{FF2B5EF4-FFF2-40B4-BE49-F238E27FC236}">
                <a16:creationId xmlns:a16="http://schemas.microsoft.com/office/drawing/2014/main" id="{21A095E3-9482-188B-CFE1-D89C0CF926B8}"/>
              </a:ext>
            </a:extLst>
          </p:cNvPr>
          <p:cNvSpPr>
            <a:spLocks noGrp="1"/>
          </p:cNvSpPr>
          <p:nvPr>
            <p:ph type="title" idx="4294967295"/>
          </p:nvPr>
        </p:nvSpPr>
        <p:spPr>
          <a:xfrm>
            <a:off x="588263" y="-215443"/>
            <a:ext cx="11018520" cy="215444"/>
          </a:xfrm>
        </p:spPr>
        <p:txBody>
          <a:bodyPr vert="horz" wrap="square" lIns="0" tIns="0" rIns="0" bIns="0" rtlCol="0" anchor="b">
            <a:spAutoFit/>
          </a:bodyPr>
          <a:lstStyle/>
          <a:p>
            <a:r>
              <a:rPr lang="en-US" sz="1400">
                <a:latin typeface="+mn-lt"/>
              </a:rPr>
              <a:t>Analyst demo video</a:t>
            </a:r>
          </a:p>
        </p:txBody>
      </p:sp>
    </p:spTree>
    <p:extLst>
      <p:ext uri="{BB962C8B-B14F-4D97-AF65-F5344CB8AC3E}">
        <p14:creationId xmlns:p14="http://schemas.microsoft.com/office/powerpoint/2010/main" val="2533866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3FDC5-0F26-8E32-B184-D65A626ED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B888F-A3A9-57B1-4532-9C110EDB65A5}"/>
              </a:ext>
            </a:extLst>
          </p:cNvPr>
          <p:cNvSpPr>
            <a:spLocks noGrp="1"/>
          </p:cNvSpPr>
          <p:nvPr>
            <p:ph type="title"/>
          </p:nvPr>
        </p:nvSpPr>
        <p:spPr/>
        <p:txBody>
          <a:bodyPr/>
          <a:lstStyle/>
          <a:p>
            <a:r>
              <a:rPr lang="en-US"/>
              <a:t>Example use cases for Analyst agent</a:t>
            </a:r>
          </a:p>
        </p:txBody>
      </p:sp>
    </p:spTree>
    <p:extLst>
      <p:ext uri="{BB962C8B-B14F-4D97-AF65-F5344CB8AC3E}">
        <p14:creationId xmlns:p14="http://schemas.microsoft.com/office/powerpoint/2010/main" val="229825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FEE9-3162-C457-02E0-B8BEE85ED03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E658675-9ADC-2A9F-D097-0B34C49F3546}"/>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6" name="Rectangle 5">
              <a:extLst>
                <a:ext uri="{FF2B5EF4-FFF2-40B4-BE49-F238E27FC236}">
                  <a16:creationId xmlns:a16="http://schemas.microsoft.com/office/drawing/2014/main" id="{700A5A6F-98CD-A18F-3CD8-B831B0438081}"/>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Rectangle 6">
              <a:extLst>
                <a:ext uri="{FF2B5EF4-FFF2-40B4-BE49-F238E27FC236}">
                  <a16:creationId xmlns:a16="http://schemas.microsoft.com/office/drawing/2014/main" id="{8FC9FFFF-2BE2-2A5E-D88D-991C30EB05EB}"/>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8F86BA81-FF0C-16F5-F344-CB3B417D6AFE}"/>
              </a:ext>
              <a:ext uri="{C183D7F6-B498-43B3-948B-1728B52AA6E4}">
                <adec:decorative xmlns:adec="http://schemas.microsoft.com/office/drawing/2017/decorative" val="1"/>
              </a:ext>
            </a:extLst>
          </p:cNvPr>
          <p:cNvSpPr>
            <a:spLocks noGrp="1"/>
          </p:cNvSpPr>
          <p:nvPr>
            <p:ph type="title"/>
          </p:nvPr>
        </p:nvSpPr>
        <p:spPr>
          <a:xfrm>
            <a:off x="588263" y="457200"/>
            <a:ext cx="11018520" cy="553998"/>
          </a:xfrm>
        </p:spPr>
        <p:txBody>
          <a:bodyPr/>
          <a:lstStyle/>
          <a:p>
            <a:r>
              <a:rPr lang="en-US"/>
              <a:t>When to use Analyst </a:t>
            </a:r>
          </a:p>
        </p:txBody>
      </p:sp>
      <p:sp>
        <p:nvSpPr>
          <p:cNvPr id="113" name="Rectangle: Rounded Corners 112">
            <a:extLst>
              <a:ext uri="{FF2B5EF4-FFF2-40B4-BE49-F238E27FC236}">
                <a16:creationId xmlns:a16="http://schemas.microsoft.com/office/drawing/2014/main" id="{C431DFE3-6CDE-482E-9BC7-55124C76C475}"/>
              </a:ext>
              <a:ext uri="{C183D7F6-B498-43B3-948B-1728B52AA6E4}">
                <adec:decorative xmlns:adec="http://schemas.microsoft.com/office/drawing/2017/decorative" val="1"/>
              </a:ext>
            </a:extLst>
          </p:cNvPr>
          <p:cNvSpPr>
            <a:spLocks/>
          </p:cNvSpPr>
          <p:nvPr/>
        </p:nvSpPr>
        <p:spPr bwMode="auto">
          <a:xfrm>
            <a:off x="588263" y="1632281"/>
            <a:ext cx="11018520" cy="4704509"/>
          </a:xfrm>
          <a:prstGeom prst="roundRect">
            <a:avLst>
              <a:gd name="adj" fmla="val 4514"/>
            </a:avLst>
          </a:prstGeom>
          <a:solidFill>
            <a:schemeClr val="bg1"/>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0" name="Text Placeholder 2">
            <a:extLst>
              <a:ext uri="{FF2B5EF4-FFF2-40B4-BE49-F238E27FC236}">
                <a16:creationId xmlns:a16="http://schemas.microsoft.com/office/drawing/2014/main" id="{4B3F82F0-7E6D-4CA1-0FC7-18572B87611D}"/>
              </a:ext>
            </a:extLst>
          </p:cNvPr>
          <p:cNvSpPr txBox="1">
            <a:spLocks/>
          </p:cNvSpPr>
          <p:nvPr/>
        </p:nvSpPr>
        <p:spPr>
          <a:xfrm>
            <a:off x="707480" y="1768325"/>
            <a:ext cx="10780085" cy="1261884"/>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When to use Analyst</a:t>
            </a:r>
            <a:endParaRPr kumimoji="0" lang="en-US" sz="1400" b="0" i="0" u="none" strike="noStrike" kern="1200" cap="none" spc="0" normalizeH="0" baseline="0" noProof="0">
              <a:ln>
                <a:noFill/>
              </a:ln>
              <a:solidFill>
                <a:srgbClr val="0078D4"/>
              </a:solidFill>
              <a:effectLst/>
              <a:uLnTx/>
              <a:uFillTx/>
              <a:latin typeface="Segoe Sans Display"/>
              <a:ea typeface="+mn-ea"/>
              <a:cs typeface="+mn-cs"/>
            </a:endParaRP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Consulting multiple data sources: </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Gathers and integrates data from different file types for comprehensive analysis.</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Step-by-step problem solving: </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Progresses through challenges by hypothesizing, testing, and adapting responses, making it useful for iterative decision-making.</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Text" pitchFamily="2" charset="0"/>
              </a:rPr>
              <a:t>Visualizations:</a:t>
            </a:r>
            <a:r>
              <a:rPr kumimoji="0" lang="en-US" sz="1400" b="0" i="0" u="none" strike="noStrike" kern="1200" cap="none" spc="0" normalizeH="0" baseline="0" noProof="0">
                <a:ln>
                  <a:noFill/>
                </a:ln>
                <a:solidFill>
                  <a:srgbClr val="091F2C"/>
                </a:solidFill>
                <a:effectLst/>
                <a:uLnTx/>
                <a:uFillTx/>
                <a:latin typeface="Segoe Sans Display"/>
                <a:ea typeface="+mn-ea"/>
                <a:cs typeface="Segoe Sans Text" pitchFamily="2" charset="0"/>
              </a:rPr>
              <a:t> creates key visualizations for data analysis and presentation.</a:t>
            </a:r>
          </a:p>
        </p:txBody>
      </p:sp>
      <p:cxnSp>
        <p:nvCxnSpPr>
          <p:cNvPr id="110" name="Straight Connector 109">
            <a:extLst>
              <a:ext uri="{FF2B5EF4-FFF2-40B4-BE49-F238E27FC236}">
                <a16:creationId xmlns:a16="http://schemas.microsoft.com/office/drawing/2014/main" id="{0797A9CC-E658-6D46-EACB-B6526394D4FC}"/>
              </a:ext>
              <a:ext uri="{C183D7F6-B498-43B3-948B-1728B52AA6E4}">
                <adec:decorative xmlns:adec="http://schemas.microsoft.com/office/drawing/2017/decorative" val="1"/>
              </a:ext>
            </a:extLst>
          </p:cNvPr>
          <p:cNvCxnSpPr>
            <a:cxnSpLocks/>
          </p:cNvCxnSpPr>
          <p:nvPr/>
        </p:nvCxnSpPr>
        <p:spPr>
          <a:xfrm>
            <a:off x="707480" y="3166253"/>
            <a:ext cx="1078077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A57226-8F77-035D-8CA9-4F38A97E92F5}"/>
              </a:ext>
            </a:extLst>
          </p:cNvPr>
          <p:cNvSpPr txBox="1">
            <a:spLocks/>
          </p:cNvSpPr>
          <p:nvPr/>
        </p:nvSpPr>
        <p:spPr>
          <a:xfrm>
            <a:off x="707480" y="3302297"/>
            <a:ext cx="10780085" cy="131318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 typeface="Arial" panose="020B0604020202020204" pitchFamily="34" charset="0"/>
              <a:buNone/>
              <a:tabLst/>
              <a:defRPr/>
            </a:pPr>
            <a:r>
              <a:rPr lang="en-US">
                <a:solidFill>
                  <a:srgbClr val="0078D4"/>
                </a:solidFill>
              </a:rPr>
              <a:t>Example u</a:t>
            </a: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se cases </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Financial performance analysis and forecasting</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Customer segmentation analysis</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Sentiment analysis over survey or feedback data</a:t>
            </a:r>
          </a:p>
          <a:p>
            <a:pPr marL="284163" marR="0" lvl="0" indent="-173038" algn="l" defTabSz="914400" rtl="0" eaLnBrk="1" fontAlgn="auto" latinLnBrk="0" hangingPunct="1">
              <a:lnSpc>
                <a:spcPct val="100000"/>
              </a:lnSpc>
              <a:spcBef>
                <a:spcPts val="0"/>
              </a:spcBef>
              <a:spcAft>
                <a:spcPts val="40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Data storytelling with visualizations</a:t>
            </a:r>
          </a:p>
        </p:txBody>
      </p:sp>
      <p:cxnSp>
        <p:nvCxnSpPr>
          <p:cNvPr id="109" name="Straight Connector 108">
            <a:extLst>
              <a:ext uri="{FF2B5EF4-FFF2-40B4-BE49-F238E27FC236}">
                <a16:creationId xmlns:a16="http://schemas.microsoft.com/office/drawing/2014/main" id="{8B1CF161-D1FA-C180-F3A9-7C803F2A611E}"/>
              </a:ext>
              <a:ext uri="{C183D7F6-B498-43B3-948B-1728B52AA6E4}">
                <adec:decorative xmlns:adec="http://schemas.microsoft.com/office/drawing/2017/decorative" val="1"/>
              </a:ext>
            </a:extLst>
          </p:cNvPr>
          <p:cNvCxnSpPr>
            <a:cxnSpLocks/>
          </p:cNvCxnSpPr>
          <p:nvPr/>
        </p:nvCxnSpPr>
        <p:spPr>
          <a:xfrm>
            <a:off x="707480" y="4751521"/>
            <a:ext cx="1078077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956938F-277C-3A05-6697-151F5E061D7A}"/>
              </a:ext>
            </a:extLst>
          </p:cNvPr>
          <p:cNvSpPr txBox="1">
            <a:spLocks/>
          </p:cNvSpPr>
          <p:nvPr/>
        </p:nvSpPr>
        <p:spPr>
          <a:xfrm>
            <a:off x="707480" y="4887565"/>
            <a:ext cx="10780085" cy="131318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base" latinLnBrk="0" hangingPunct="1">
              <a:lnSpc>
                <a:spcPct val="100000"/>
              </a:lnSpc>
              <a:spcBef>
                <a:spcPts val="0"/>
              </a:spcBef>
              <a:spcAft>
                <a:spcPts val="4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Best practices for using Analyst </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Upload both structured (Excel, CSV, JSON, etc.) and unstructured (PDF, Word, PowerPoint etc.) data files, up to 5 files at once</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Ask complex, multi-variable questions that require advanced data analysis</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Specify the type of insight or visualization needed</a:t>
            </a:r>
          </a:p>
          <a:p>
            <a:pPr marL="284163" marR="0" lvl="0" indent="-173038"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Review chain-of-thought and Python generated insights for accuracy </a:t>
            </a:r>
          </a:p>
        </p:txBody>
      </p:sp>
    </p:spTree>
    <p:extLst>
      <p:ext uri="{BB962C8B-B14F-4D97-AF65-F5344CB8AC3E}">
        <p14:creationId xmlns:p14="http://schemas.microsoft.com/office/powerpoint/2010/main" val="219345979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5D3E-C8B8-38DD-D7E6-797B6EF3E265}"/>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52DE2B3A-0DA8-E591-7255-AC3EE762F7EC}"/>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30" name="Rectangle 29">
              <a:extLst>
                <a:ext uri="{FF2B5EF4-FFF2-40B4-BE49-F238E27FC236}">
                  <a16:creationId xmlns:a16="http://schemas.microsoft.com/office/drawing/2014/main" id="{6CACBDA4-5470-195C-BB42-44CDC5338FBC}"/>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4" name="Rectangle 33">
              <a:extLst>
                <a:ext uri="{FF2B5EF4-FFF2-40B4-BE49-F238E27FC236}">
                  <a16:creationId xmlns:a16="http://schemas.microsoft.com/office/drawing/2014/main" id="{340B9BEB-7C80-5106-2491-FB8D64AB1172}"/>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39" name="Freeform: Shape 3">
            <a:extLst>
              <a:ext uri="{FF2B5EF4-FFF2-40B4-BE49-F238E27FC236}">
                <a16:creationId xmlns:a16="http://schemas.microsoft.com/office/drawing/2014/main" id="{778FC4B3-63D1-F197-19D6-51765A7035A4}"/>
              </a:ext>
              <a:ext uri="{C183D7F6-B498-43B3-948B-1728B52AA6E4}">
                <adec:decorative xmlns:adec="http://schemas.microsoft.com/office/drawing/2017/decorative" val="1"/>
              </a:ext>
            </a:extLst>
          </p:cNvPr>
          <p:cNvSpPr/>
          <p:nvPr/>
        </p:nvSpPr>
        <p:spPr bwMode="auto">
          <a:xfrm>
            <a:off x="0" y="5236285"/>
            <a:ext cx="12192000" cy="1621715"/>
          </a:xfrm>
          <a:prstGeom prst="rect">
            <a:avLst/>
          </a:prstGeom>
          <a:solidFill>
            <a:srgbClr val="C6E3F3">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94360" tIns="45720" rIns="59436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Rounded Corners 14">
            <a:extLst>
              <a:ext uri="{FF2B5EF4-FFF2-40B4-BE49-F238E27FC236}">
                <a16:creationId xmlns:a16="http://schemas.microsoft.com/office/drawing/2014/main" id="{0C023D03-6E25-091F-B796-84F1B1B69007}"/>
              </a:ext>
              <a:ext uri="{C183D7F6-B498-43B3-948B-1728B52AA6E4}">
                <adec:decorative xmlns:adec="http://schemas.microsoft.com/office/drawing/2017/decorative" val="1"/>
              </a:ext>
            </a:extLst>
          </p:cNvPr>
          <p:cNvSpPr/>
          <p:nvPr/>
        </p:nvSpPr>
        <p:spPr bwMode="auto">
          <a:xfrm>
            <a:off x="588962" y="1654629"/>
            <a:ext cx="11017250" cy="4708071"/>
          </a:xfrm>
          <a:prstGeom prst="roundRect">
            <a:avLst>
              <a:gd name="adj" fmla="val 265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rPr>
              <a:t>The Analyst agent was designed and tested using various methods to ensure its effectiveness and reliability:</a:t>
            </a: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ADAA9245-CE3E-66F4-B487-374BC444693C}"/>
              </a:ext>
            </a:extLst>
          </p:cNvPr>
          <p:cNvSpPr>
            <a:spLocks noGrp="1"/>
          </p:cNvSpPr>
          <p:nvPr>
            <p:ph type="title"/>
          </p:nvPr>
        </p:nvSpPr>
        <p:spPr>
          <a:xfrm>
            <a:off x="588263" y="457200"/>
            <a:ext cx="11018520" cy="553998"/>
          </a:xfrm>
        </p:spPr>
        <p:txBody>
          <a:bodyPr>
            <a:spAutoFit/>
          </a:bodyPr>
          <a:lstStyle/>
          <a:p>
            <a:r>
              <a:rPr lang="en-US"/>
              <a:t>Try it!</a:t>
            </a:r>
          </a:p>
        </p:txBody>
      </p:sp>
      <p:graphicFrame>
        <p:nvGraphicFramePr>
          <p:cNvPr id="5" name="Table 4">
            <a:extLst>
              <a:ext uri="{FF2B5EF4-FFF2-40B4-BE49-F238E27FC236}">
                <a16:creationId xmlns:a16="http://schemas.microsoft.com/office/drawing/2014/main" id="{AC9455D6-C37F-9B93-0FDE-BC21D80974AA}"/>
              </a:ext>
            </a:extLst>
          </p:cNvPr>
          <p:cNvGraphicFramePr>
            <a:graphicFrameLocks noGrp="1"/>
          </p:cNvGraphicFramePr>
          <p:nvPr>
            <p:extLst>
              <p:ext uri="{D42A27DB-BD31-4B8C-83A1-F6EECF244321}">
                <p14:modId xmlns:p14="http://schemas.microsoft.com/office/powerpoint/2010/main" val="3832925199"/>
              </p:ext>
            </p:extLst>
          </p:nvPr>
        </p:nvGraphicFramePr>
        <p:xfrm>
          <a:off x="585788" y="2476500"/>
          <a:ext cx="11017250" cy="3886201"/>
        </p:xfrm>
        <a:graphic>
          <a:graphicData uri="http://schemas.openxmlformats.org/drawingml/2006/table">
            <a:tbl>
              <a:tblPr firstRow="1" firstCol="1" bandRow="1">
                <a:tableStyleId>{5C22544A-7EE6-4342-B048-85BDC9FD1C3A}</a:tableStyleId>
              </a:tblPr>
              <a:tblGrid>
                <a:gridCol w="1067605">
                  <a:extLst>
                    <a:ext uri="{9D8B030D-6E8A-4147-A177-3AD203B41FA5}">
                      <a16:colId xmlns:a16="http://schemas.microsoft.com/office/drawing/2014/main" val="419529123"/>
                    </a:ext>
                  </a:extLst>
                </a:gridCol>
                <a:gridCol w="1928007">
                  <a:extLst>
                    <a:ext uri="{9D8B030D-6E8A-4147-A177-3AD203B41FA5}">
                      <a16:colId xmlns:a16="http://schemas.microsoft.com/office/drawing/2014/main" val="1793691201"/>
                    </a:ext>
                  </a:extLst>
                </a:gridCol>
                <a:gridCol w="1854200">
                  <a:extLst>
                    <a:ext uri="{9D8B030D-6E8A-4147-A177-3AD203B41FA5}">
                      <a16:colId xmlns:a16="http://schemas.microsoft.com/office/drawing/2014/main" val="757685473"/>
                    </a:ext>
                  </a:extLst>
                </a:gridCol>
                <a:gridCol w="2057400">
                  <a:extLst>
                    <a:ext uri="{9D8B030D-6E8A-4147-A177-3AD203B41FA5}">
                      <a16:colId xmlns:a16="http://schemas.microsoft.com/office/drawing/2014/main" val="1936690869"/>
                    </a:ext>
                  </a:extLst>
                </a:gridCol>
                <a:gridCol w="1968500">
                  <a:extLst>
                    <a:ext uri="{9D8B030D-6E8A-4147-A177-3AD203B41FA5}">
                      <a16:colId xmlns:a16="http://schemas.microsoft.com/office/drawing/2014/main" val="717494166"/>
                    </a:ext>
                  </a:extLst>
                </a:gridCol>
                <a:gridCol w="2141538">
                  <a:extLst>
                    <a:ext uri="{9D8B030D-6E8A-4147-A177-3AD203B41FA5}">
                      <a16:colId xmlns:a16="http://schemas.microsoft.com/office/drawing/2014/main" val="2661904891"/>
                    </a:ext>
                  </a:extLst>
                </a:gridCol>
              </a:tblGrid>
              <a:tr h="270760">
                <a:tc>
                  <a:txBody>
                    <a:bodyPr/>
                    <a:lstStyle/>
                    <a:p>
                      <a:pPr algn="ctr"/>
                      <a:endParaRPr lang="en-US" sz="1100" b="0">
                        <a:latin typeface="+mn-lt"/>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0">
                        <a:latin typeface="+mn-lt"/>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7051948"/>
                  </a:ext>
                </a:extLst>
              </a:tr>
              <a:tr h="350395">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endParaRPr kumimoji="0" lang="en-US" sz="1600" b="0" i="0" u="none" strike="noStrike" kern="1200" cap="none" spc="0" normalizeH="0" baseline="0">
                        <a:ln>
                          <a:noFill/>
                        </a:ln>
                        <a:gradFill>
                          <a:gsLst>
                            <a:gs pos="100000">
                              <a:srgbClr val="C03BC4"/>
                            </a:gs>
                            <a:gs pos="43000">
                              <a:srgbClr val="0078D4"/>
                            </a:gs>
                          </a:gsLst>
                          <a:lin ang="0" scaled="0"/>
                        </a:gradFill>
                        <a:effectLst/>
                        <a:uLnTx/>
                        <a:uFillTx/>
                        <a:latin typeface="Segoe Sans Display Semibold"/>
                        <a:ea typeface="+mn-ea"/>
                        <a:cs typeface="+mn-cs"/>
                      </a:endParaRP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Customer Service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Sales</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Finance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Marketing</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2" indent="0" algn="ctr"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a:ln>
                            <a:noFill/>
                          </a:ln>
                          <a:solidFill>
                            <a:srgbClr val="0070C0"/>
                          </a:solidFill>
                          <a:effectLst/>
                          <a:uLnTx/>
                          <a:uFillTx/>
                          <a:latin typeface="Segoe Sans Display Semibold"/>
                          <a:ea typeface="+mn-ea"/>
                          <a:cs typeface="+mn-cs"/>
                        </a:rPr>
                        <a:t>HR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80946"/>
                  </a:ext>
                </a:extLst>
              </a:tr>
              <a:tr h="971550">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j-ea"/>
                          <a:cs typeface="+mj-cs"/>
                        </a:rPr>
                        <a:t>Pain point</a:t>
                      </a: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buNone/>
                      </a:pPr>
                      <a:r>
                        <a:rPr lang="en-US" sz="1100" b="0">
                          <a:effectLst/>
                          <a:latin typeface="+mn-lt"/>
                        </a:rPr>
                        <a:t>Lack of visibility into customer service trends and feedback </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i="0">
                          <a:effectLst/>
                          <a:latin typeface="+mn-lt"/>
                        </a:rPr>
                        <a:t>Lack understanding of pipeline health and probability of meeting quarterly or year-end close targets</a:t>
                      </a:r>
                      <a:endParaRPr lang="en-US" sz="1100" b="0" strike="noStrike"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a:latin typeface="+mn-lt"/>
                        </a:rPr>
                        <a:t>Strategic decisions require complex modeling across multiple business drivers</a:t>
                      </a:r>
                      <a:endParaRPr lang="en-US" sz="1100" b="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i="0">
                          <a:effectLst/>
                          <a:latin typeface="+mn-lt"/>
                        </a:rPr>
                        <a:t>Limited understanding of campaign insights</a:t>
                      </a:r>
                      <a:endParaRPr lang="en-US" sz="1100" b="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b="0">
                          <a:latin typeface="+mn-lt"/>
                        </a:rPr>
                        <a:t>Managers need to generate and modify team strategies while quickly assessing project performance for clarity and continuous improvement</a:t>
                      </a:r>
                      <a:endParaRPr lang="en-US" sz="1100" b="0" kern="12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874527"/>
                  </a:ext>
                </a:extLst>
              </a:tr>
              <a:tr h="1146748">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j-ea"/>
                          <a:cs typeface="+mj-cs"/>
                        </a:rPr>
                        <a:t>Scenario</a:t>
                      </a: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latin typeface="+mn-lt"/>
                        </a:rPr>
                        <a:t>Gain visibility into larger trends and patterns of customer feedback</a:t>
                      </a:r>
                    </a:p>
                    <a:p>
                      <a:pPr algn="ctr" rtl="0">
                        <a:buNone/>
                      </a:pPr>
                      <a:endParaRPr lang="en-US" sz="1100" b="0">
                        <a:effectLst/>
                        <a:latin typeface="+mn-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i="0">
                          <a:effectLst/>
                          <a:latin typeface="+mn-lt"/>
                        </a:rPr>
                        <a:t>Gain real-time visibility into pipeline trends and sales performance </a:t>
                      </a:r>
                      <a:endParaRPr lang="en-US" sz="1100" b="0" strike="sngStrike"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n-lt"/>
                        </a:rPr>
                        <a:t>Analyze P&amp;L, market growth, and cost structure data to evaluate the financial impact of launching a new product line</a:t>
                      </a:r>
                      <a:endParaRPr lang="en-US" sz="1100" b="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n-lt"/>
                        </a:rPr>
                        <a:t>Gain insights into efficacy and outcomes of marketing levers and investments</a:t>
                      </a:r>
                      <a:endParaRPr lang="en-US" sz="1100" b="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n-lt"/>
                        </a:rPr>
                        <a:t>Co-create and draft team strategy based on team goals and expected outcomes and use lessons learned to feed a continuous improvement loop</a:t>
                      </a:r>
                      <a:endParaRPr lang="en-US" sz="1100" b="0" kern="1200" spc="0">
                        <a:solidFill>
                          <a:schemeClr val="tx1"/>
                        </a:solidFill>
                        <a:latin typeface="+mn-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9596279"/>
                  </a:ext>
                </a:extLst>
              </a:tr>
              <a:tr h="1146748">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mn-lt"/>
                          <a:ea typeface="+mj-ea"/>
                          <a:cs typeface="+mj-cs"/>
                        </a:rPr>
                        <a:t>How Analyst can help</a:t>
                      </a:r>
                      <a:endParaRPr lang="en-US" sz="1100" b="0" spc="0">
                        <a:solidFill>
                          <a:schemeClr val="tx1"/>
                        </a:solidFill>
                        <a:latin typeface="+mn-lt"/>
                        <a:ea typeface="+mj-ea"/>
                        <a:cs typeface="+mj-cs"/>
                      </a:endParaRPr>
                    </a:p>
                  </a:txBody>
                  <a:tcPr>
                    <a:lnL w="1270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latin typeface="+mj-lt"/>
                        </a:rPr>
                        <a:t>Use Analyst to understand sentiment across customer reviews and comments</a:t>
                      </a: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j-lt"/>
                        </a:rPr>
                        <a:t>Use Analyst to analyze data to determine sales targeting opportunities</a:t>
                      </a:r>
                      <a:endParaRPr lang="en-US" sz="1100" b="0" spc="0">
                        <a:solidFill>
                          <a:schemeClr val="tx1"/>
                        </a:solidFill>
                        <a:latin typeface="+mj-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j-lt"/>
                        </a:rPr>
                        <a:t>Use Analyst to simulate financial outcomes, compare scenarios, and generate decision-ready insights for leadership.</a:t>
                      </a:r>
                      <a:endParaRPr lang="en-US" sz="1100" b="0" spc="0">
                        <a:solidFill>
                          <a:schemeClr val="tx1"/>
                        </a:solidFill>
                        <a:latin typeface="+mj-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a:latin typeface="+mj-lt"/>
                        </a:rPr>
                        <a:t>Use Analyst to understand marketing results data (e.g. SEO, web traffic, conversion rates, etc.) to determine investments</a:t>
                      </a:r>
                      <a:endParaRPr lang="en-US" sz="1100" b="0" spc="0">
                        <a:solidFill>
                          <a:schemeClr val="tx1"/>
                        </a:solidFill>
                        <a:latin typeface="+mj-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300"/>
                        </a:spcBef>
                        <a:spcAft>
                          <a:spcPts val="0"/>
                        </a:spcAft>
                        <a:buClrTx/>
                        <a:buSzTx/>
                        <a:buFontTx/>
                        <a:buNone/>
                        <a:tabLst/>
                        <a:defRPr/>
                      </a:pPr>
                      <a:r>
                        <a:rPr lang="en-US" sz="1100" b="0" i="0">
                          <a:effectLst/>
                          <a:latin typeface="+mj-lt"/>
                        </a:rPr>
                        <a:t>Use Analyst to assess project outcomes for effectiveness, timeliness, and other metrics</a:t>
                      </a:r>
                      <a:endParaRPr lang="en-US" sz="1100" b="0" spc="0">
                        <a:solidFill>
                          <a:schemeClr val="tx1"/>
                        </a:solidFill>
                        <a:latin typeface="+mj-lt"/>
                        <a:ea typeface="+mn-ea"/>
                        <a:cs typeface="+mn-cs"/>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219429"/>
                  </a:ext>
                </a:extLst>
              </a:tr>
            </a:tbl>
          </a:graphicData>
        </a:graphic>
      </p:graphicFrame>
      <p:grpSp>
        <p:nvGrpSpPr>
          <p:cNvPr id="18" name="Group 17" descr="Customer service female worker photo icon">
            <a:extLst>
              <a:ext uri="{FF2B5EF4-FFF2-40B4-BE49-F238E27FC236}">
                <a16:creationId xmlns:a16="http://schemas.microsoft.com/office/drawing/2014/main" id="{FB2BF2BD-8252-4CCE-3790-396E34679378}"/>
              </a:ext>
            </a:extLst>
          </p:cNvPr>
          <p:cNvGrpSpPr/>
          <p:nvPr/>
        </p:nvGrpSpPr>
        <p:grpSpPr>
          <a:xfrm>
            <a:off x="2172493" y="1796723"/>
            <a:ext cx="893764" cy="893764"/>
            <a:chOff x="2279185" y="1401729"/>
            <a:chExt cx="710758" cy="710758"/>
          </a:xfrm>
        </p:grpSpPr>
        <p:sp>
          <p:nvSpPr>
            <p:cNvPr id="17" name="Oval 16">
              <a:extLst>
                <a:ext uri="{FF2B5EF4-FFF2-40B4-BE49-F238E27FC236}">
                  <a16:creationId xmlns:a16="http://schemas.microsoft.com/office/drawing/2014/main" id="{62DA3D5C-8C8C-DA7D-B72B-FE606A9CD0B3}"/>
                </a:ext>
                <a:ext uri="{C183D7F6-B498-43B3-948B-1728B52AA6E4}">
                  <adec:decorative xmlns:adec="http://schemas.microsoft.com/office/drawing/2017/decorative" val="1"/>
                </a:ext>
              </a:extLst>
            </p:cNvPr>
            <p:cNvSpPr/>
            <p:nvPr/>
          </p:nvSpPr>
          <p:spPr bwMode="auto">
            <a:xfrm>
              <a:off x="2279185" y="1401729"/>
              <a:ext cx="710758" cy="710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7" name="Picture 36">
              <a:extLst>
                <a:ext uri="{FF2B5EF4-FFF2-40B4-BE49-F238E27FC236}">
                  <a16:creationId xmlns:a16="http://schemas.microsoft.com/office/drawing/2014/main" id="{7F638931-4430-5E85-B813-1BD878046C92}"/>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l="7635" r="7635"/>
            <a:stretch>
              <a:fillRect/>
            </a:stretch>
          </p:blipFill>
          <p:spPr>
            <a:xfrm>
              <a:off x="2341056" y="1463600"/>
              <a:ext cx="587017" cy="587017"/>
            </a:xfrm>
            <a:prstGeom prst="ellipse">
              <a:avLst/>
            </a:prstGeom>
          </p:spPr>
        </p:pic>
      </p:grpSp>
      <p:grpSp>
        <p:nvGrpSpPr>
          <p:cNvPr id="46" name="Group 45" descr="Sales male worker photo icon">
            <a:extLst>
              <a:ext uri="{FF2B5EF4-FFF2-40B4-BE49-F238E27FC236}">
                <a16:creationId xmlns:a16="http://schemas.microsoft.com/office/drawing/2014/main" id="{15B75E62-BE51-F5EA-D036-1BF37322B24D}"/>
              </a:ext>
            </a:extLst>
          </p:cNvPr>
          <p:cNvGrpSpPr/>
          <p:nvPr/>
        </p:nvGrpSpPr>
        <p:grpSpPr>
          <a:xfrm>
            <a:off x="4071143" y="1796723"/>
            <a:ext cx="893764" cy="893764"/>
            <a:chOff x="4098239" y="1343672"/>
            <a:chExt cx="826872" cy="826872"/>
          </a:xfrm>
        </p:grpSpPr>
        <p:sp>
          <p:nvSpPr>
            <p:cNvPr id="20" name="Oval 19">
              <a:extLst>
                <a:ext uri="{FF2B5EF4-FFF2-40B4-BE49-F238E27FC236}">
                  <a16:creationId xmlns:a16="http://schemas.microsoft.com/office/drawing/2014/main" id="{998A02DD-6475-04BA-1D42-FED974FBD2EB}"/>
                </a:ext>
                <a:ext uri="{C183D7F6-B498-43B3-948B-1728B52AA6E4}">
                  <adec:decorative xmlns:adec="http://schemas.microsoft.com/office/drawing/2017/decorative" val="1"/>
                </a:ext>
              </a:extLst>
            </p:cNvPr>
            <p:cNvSpPr/>
            <p:nvPr/>
          </p:nvSpPr>
          <p:spPr bwMode="auto">
            <a:xfrm>
              <a:off x="4098239" y="1343672"/>
              <a:ext cx="826872" cy="82687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1" name="Picture 20">
              <a:extLst>
                <a:ext uri="{FF2B5EF4-FFF2-40B4-BE49-F238E27FC236}">
                  <a16:creationId xmlns:a16="http://schemas.microsoft.com/office/drawing/2014/main" id="{DAA92DD4-9A69-1193-1EED-EC54616982A3}"/>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l="8049" r="8049"/>
            <a:stretch/>
          </p:blipFill>
          <p:spPr>
            <a:xfrm>
              <a:off x="4170217" y="1415650"/>
              <a:ext cx="682916" cy="682916"/>
            </a:xfrm>
            <a:prstGeom prst="ellipse">
              <a:avLst/>
            </a:prstGeom>
          </p:spPr>
        </p:pic>
      </p:grpSp>
      <p:grpSp>
        <p:nvGrpSpPr>
          <p:cNvPr id="47" name="Group 46" descr="Finance male worker photo icon">
            <a:extLst>
              <a:ext uri="{FF2B5EF4-FFF2-40B4-BE49-F238E27FC236}">
                <a16:creationId xmlns:a16="http://schemas.microsoft.com/office/drawing/2014/main" id="{2D8D641E-62A4-C6DB-E6A6-AC97EA7E4F25}"/>
              </a:ext>
            </a:extLst>
          </p:cNvPr>
          <p:cNvGrpSpPr/>
          <p:nvPr/>
        </p:nvGrpSpPr>
        <p:grpSpPr>
          <a:xfrm>
            <a:off x="6021386" y="1796723"/>
            <a:ext cx="893764" cy="893764"/>
            <a:chOff x="6196258" y="1343672"/>
            <a:chExt cx="826872" cy="826872"/>
          </a:xfrm>
        </p:grpSpPr>
        <p:sp>
          <p:nvSpPr>
            <p:cNvPr id="28" name="Oval 27">
              <a:extLst>
                <a:ext uri="{FF2B5EF4-FFF2-40B4-BE49-F238E27FC236}">
                  <a16:creationId xmlns:a16="http://schemas.microsoft.com/office/drawing/2014/main" id="{C97B74BC-806C-3B47-C118-D5A9BF68FD1A}"/>
                </a:ext>
                <a:ext uri="{C183D7F6-B498-43B3-948B-1728B52AA6E4}">
                  <adec:decorative xmlns:adec="http://schemas.microsoft.com/office/drawing/2017/decorative" val="1"/>
                </a:ext>
              </a:extLst>
            </p:cNvPr>
            <p:cNvSpPr/>
            <p:nvPr/>
          </p:nvSpPr>
          <p:spPr bwMode="auto">
            <a:xfrm>
              <a:off x="6196258" y="1343672"/>
              <a:ext cx="826872" cy="82687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9" name="Picture 28">
              <a:extLst>
                <a:ext uri="{FF2B5EF4-FFF2-40B4-BE49-F238E27FC236}">
                  <a16:creationId xmlns:a16="http://schemas.microsoft.com/office/drawing/2014/main" id="{534D1420-E616-2DF7-1F27-B4D7B09950E4}"/>
                </a:ext>
                <a:ext uri="{C183D7F6-B498-43B3-948B-1728B52AA6E4}">
                  <adec:decorative xmlns:adec="http://schemas.microsoft.com/office/drawing/2017/decorative" val="1"/>
                </a:ext>
              </a:extLst>
            </p:cNvPr>
            <p:cNvPicPr>
              <a:picLocks/>
            </p:cNvPicPr>
            <p:nvPr/>
          </p:nvPicPr>
          <p:blipFill rotWithShape="1">
            <a:blip r:embed="rId5">
              <a:extLst>
                <a:ext uri="{28A0092B-C50C-407E-A947-70E740481C1C}">
                  <a14:useLocalDpi xmlns:a14="http://schemas.microsoft.com/office/drawing/2010/main" val="0"/>
                </a:ext>
              </a:extLst>
            </a:blip>
            <a:srcRect l="8049" r="8049"/>
            <a:stretch/>
          </p:blipFill>
          <p:spPr>
            <a:xfrm>
              <a:off x="6268237" y="1415651"/>
              <a:ext cx="682916" cy="682916"/>
            </a:xfrm>
            <a:prstGeom prst="ellipse">
              <a:avLst/>
            </a:prstGeom>
          </p:spPr>
        </p:pic>
      </p:grpSp>
      <p:grpSp>
        <p:nvGrpSpPr>
          <p:cNvPr id="48" name="Group 47" descr="Marketing female worker photo icon">
            <a:extLst>
              <a:ext uri="{FF2B5EF4-FFF2-40B4-BE49-F238E27FC236}">
                <a16:creationId xmlns:a16="http://schemas.microsoft.com/office/drawing/2014/main" id="{1324284C-0021-60DF-836A-4E6A887DE293}"/>
              </a:ext>
            </a:extLst>
          </p:cNvPr>
          <p:cNvGrpSpPr/>
          <p:nvPr/>
        </p:nvGrpSpPr>
        <p:grpSpPr>
          <a:xfrm>
            <a:off x="8037511" y="1796723"/>
            <a:ext cx="893764" cy="893764"/>
            <a:chOff x="8179621" y="1343672"/>
            <a:chExt cx="826872" cy="826872"/>
          </a:xfrm>
        </p:grpSpPr>
        <p:sp>
          <p:nvSpPr>
            <p:cNvPr id="31" name="Oval 30">
              <a:extLst>
                <a:ext uri="{FF2B5EF4-FFF2-40B4-BE49-F238E27FC236}">
                  <a16:creationId xmlns:a16="http://schemas.microsoft.com/office/drawing/2014/main" id="{04158FA6-642E-43D7-9855-9BF49A2D32EE}"/>
                </a:ext>
                <a:ext uri="{C183D7F6-B498-43B3-948B-1728B52AA6E4}">
                  <adec:decorative xmlns:adec="http://schemas.microsoft.com/office/drawing/2017/decorative" val="1"/>
                </a:ext>
              </a:extLst>
            </p:cNvPr>
            <p:cNvSpPr/>
            <p:nvPr/>
          </p:nvSpPr>
          <p:spPr bwMode="auto">
            <a:xfrm>
              <a:off x="8179621" y="1343672"/>
              <a:ext cx="826872" cy="82687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3" name="Picture 32">
              <a:extLst>
                <a:ext uri="{FF2B5EF4-FFF2-40B4-BE49-F238E27FC236}">
                  <a16:creationId xmlns:a16="http://schemas.microsoft.com/office/drawing/2014/main" id="{BB4B02A2-6C60-5A6D-3DAF-56FCE73AE76A}"/>
                </a:ext>
                <a:ext uri="{C183D7F6-B498-43B3-948B-1728B52AA6E4}">
                  <adec:decorative xmlns:adec="http://schemas.microsoft.com/office/drawing/2017/decorative" val="1"/>
                </a:ext>
              </a:extLst>
            </p:cNvPr>
            <p:cNvPicPr>
              <a:picLocks/>
            </p:cNvPicPr>
            <p:nvPr/>
          </p:nvPicPr>
          <p:blipFill rotWithShape="1">
            <a:blip r:embed="rId6">
              <a:extLst>
                <a:ext uri="{28A0092B-C50C-407E-A947-70E740481C1C}">
                  <a14:useLocalDpi xmlns:a14="http://schemas.microsoft.com/office/drawing/2010/main" val="0"/>
                </a:ext>
              </a:extLst>
            </a:blip>
            <a:srcRect l="7843" r="7843"/>
            <a:stretch>
              <a:fillRect/>
            </a:stretch>
          </p:blipFill>
          <p:spPr>
            <a:xfrm>
              <a:off x="8251600" y="1415651"/>
              <a:ext cx="682916" cy="682916"/>
            </a:xfrm>
            <a:prstGeom prst="ellipse">
              <a:avLst/>
            </a:prstGeom>
          </p:spPr>
        </p:pic>
      </p:grpSp>
      <p:grpSp>
        <p:nvGrpSpPr>
          <p:cNvPr id="49" name="Group 48" descr="HR female worker photo icon">
            <a:extLst>
              <a:ext uri="{FF2B5EF4-FFF2-40B4-BE49-F238E27FC236}">
                <a16:creationId xmlns:a16="http://schemas.microsoft.com/office/drawing/2014/main" id="{88A1D245-4A5B-5BDD-0EF9-EEE93D58B4A3}"/>
              </a:ext>
            </a:extLst>
          </p:cNvPr>
          <p:cNvGrpSpPr/>
          <p:nvPr/>
        </p:nvGrpSpPr>
        <p:grpSpPr>
          <a:xfrm>
            <a:off x="10092530" y="1796723"/>
            <a:ext cx="893764" cy="893764"/>
            <a:chOff x="10173521" y="1343672"/>
            <a:chExt cx="826872" cy="826872"/>
          </a:xfrm>
        </p:grpSpPr>
        <p:sp>
          <p:nvSpPr>
            <p:cNvPr id="35" name="Oval 34">
              <a:extLst>
                <a:ext uri="{FF2B5EF4-FFF2-40B4-BE49-F238E27FC236}">
                  <a16:creationId xmlns:a16="http://schemas.microsoft.com/office/drawing/2014/main" id="{3BBAAF0F-E9D4-2074-C284-51D975AAF9CB}"/>
                </a:ext>
                <a:ext uri="{C183D7F6-B498-43B3-948B-1728B52AA6E4}">
                  <adec:decorative xmlns:adec="http://schemas.microsoft.com/office/drawing/2017/decorative" val="1"/>
                </a:ext>
              </a:extLst>
            </p:cNvPr>
            <p:cNvSpPr/>
            <p:nvPr/>
          </p:nvSpPr>
          <p:spPr bwMode="auto">
            <a:xfrm>
              <a:off x="10173521" y="1343672"/>
              <a:ext cx="826872" cy="82687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6" name="Picture 35">
              <a:extLst>
                <a:ext uri="{FF2B5EF4-FFF2-40B4-BE49-F238E27FC236}">
                  <a16:creationId xmlns:a16="http://schemas.microsoft.com/office/drawing/2014/main" id="{63A36B53-67C0-D6A0-66C0-ECA4BD5DEE88}"/>
                </a:ext>
                <a:ext uri="{C183D7F6-B498-43B3-948B-1728B52AA6E4}">
                  <adec:decorative xmlns:adec="http://schemas.microsoft.com/office/drawing/2017/decorative" val="1"/>
                </a:ext>
              </a:extLst>
            </p:cNvPr>
            <p:cNvPicPr>
              <a:picLocks/>
            </p:cNvPicPr>
            <p:nvPr/>
          </p:nvPicPr>
          <p:blipFill rotWithShape="1">
            <a:blip r:embed="rId7">
              <a:extLst>
                <a:ext uri="{28A0092B-C50C-407E-A947-70E740481C1C}">
                  <a14:useLocalDpi xmlns:a14="http://schemas.microsoft.com/office/drawing/2010/main" val="0"/>
                </a:ext>
              </a:extLst>
            </a:blip>
            <a:srcRect l="7843" r="7843"/>
            <a:stretch>
              <a:fillRect/>
            </a:stretch>
          </p:blipFill>
          <p:spPr>
            <a:xfrm>
              <a:off x="10245500" y="1415651"/>
              <a:ext cx="682916" cy="682916"/>
            </a:xfrm>
            <a:prstGeom prst="ellipse">
              <a:avLst/>
            </a:prstGeom>
          </p:spPr>
        </p:pic>
      </p:grpSp>
    </p:spTree>
    <p:extLst>
      <p:ext uri="{BB962C8B-B14F-4D97-AF65-F5344CB8AC3E}">
        <p14:creationId xmlns:p14="http://schemas.microsoft.com/office/powerpoint/2010/main" val="197314687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79A0-624C-5253-B54B-49F3B0516AE3}"/>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3E87D036-011B-0761-8437-05546AB37E6D}"/>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70" name="Rectangle 69">
              <a:extLst>
                <a:ext uri="{FF2B5EF4-FFF2-40B4-BE49-F238E27FC236}">
                  <a16:creationId xmlns:a16="http://schemas.microsoft.com/office/drawing/2014/main" id="{5CC7B952-1533-2C9F-68DE-AA8724E445ED}"/>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2" name="Rectangle 71">
              <a:extLst>
                <a:ext uri="{FF2B5EF4-FFF2-40B4-BE49-F238E27FC236}">
                  <a16:creationId xmlns:a16="http://schemas.microsoft.com/office/drawing/2014/main" id="{8C4EB022-C255-50C5-9BA1-D03D076796A1}"/>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0" name="Title 19">
            <a:extLst>
              <a:ext uri="{FF2B5EF4-FFF2-40B4-BE49-F238E27FC236}">
                <a16:creationId xmlns:a16="http://schemas.microsoft.com/office/drawing/2014/main" id="{DE4919FB-0CA0-DF07-27F6-DB20A14E98D5}"/>
              </a:ext>
            </a:extLst>
          </p:cNvPr>
          <p:cNvSpPr>
            <a:spLocks noGrp="1"/>
          </p:cNvSpPr>
          <p:nvPr>
            <p:ph type="title"/>
          </p:nvPr>
        </p:nvSpPr>
        <p:spPr>
          <a:xfrm>
            <a:off x="588263" y="457200"/>
            <a:ext cx="11018520" cy="553998"/>
          </a:xfrm>
        </p:spPr>
        <p:txBody>
          <a:bodyPr/>
          <a:lstStyle/>
          <a:p>
            <a:r>
              <a:rPr lang="en-IN"/>
              <a:t>Scenario Library </a:t>
            </a:r>
          </a:p>
        </p:txBody>
      </p:sp>
      <p:sp>
        <p:nvSpPr>
          <p:cNvPr id="8" name="TextBox 7">
            <a:extLst>
              <a:ext uri="{FF2B5EF4-FFF2-40B4-BE49-F238E27FC236}">
                <a16:creationId xmlns:a16="http://schemas.microsoft.com/office/drawing/2014/main" id="{67A8AFBC-7B9B-629F-38A5-61C60ECC1BB1}"/>
              </a:ext>
            </a:extLst>
          </p:cNvPr>
          <p:cNvSpPr txBox="1"/>
          <p:nvPr/>
        </p:nvSpPr>
        <p:spPr>
          <a:xfrm>
            <a:off x="514949" y="929640"/>
            <a:ext cx="8697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Get ideas on how to integrate Analyst into your business processes.</a:t>
            </a:r>
          </a:p>
        </p:txBody>
      </p:sp>
      <p:sp>
        <p:nvSpPr>
          <p:cNvPr id="3" name="TextBox 2">
            <a:extLst>
              <a:ext uri="{FF2B5EF4-FFF2-40B4-BE49-F238E27FC236}">
                <a16:creationId xmlns:a16="http://schemas.microsoft.com/office/drawing/2014/main" id="{1D0E6D0A-EE9B-2CD5-5E90-FD0B2D10976B}"/>
              </a:ext>
            </a:extLst>
          </p:cNvPr>
          <p:cNvSpPr txBox="1"/>
          <p:nvPr/>
        </p:nvSpPr>
        <p:spPr>
          <a:xfrm>
            <a:off x="457199" y="1674673"/>
            <a:ext cx="5452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91F2C"/>
                </a:solidFill>
                <a:effectLst/>
                <a:uLnTx/>
                <a:uFillTx/>
                <a:latin typeface="Segoe Sans Display"/>
                <a:ea typeface="+mn-ea"/>
                <a:cs typeface="+mn-cs"/>
                <a:hlinkClick r:id="rId3"/>
              </a:rPr>
              <a:t>Improve merchandising decisions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help define sales targets based on historical data, market trends, and business goals.</a:t>
            </a:r>
          </a:p>
        </p:txBody>
      </p:sp>
      <p:sp>
        <p:nvSpPr>
          <p:cNvPr id="4" name="TextBox 3">
            <a:extLst>
              <a:ext uri="{FF2B5EF4-FFF2-40B4-BE49-F238E27FC236}">
                <a16:creationId xmlns:a16="http://schemas.microsoft.com/office/drawing/2014/main" id="{2BFAA279-E910-8670-283B-C67152B61E8F}"/>
              </a:ext>
            </a:extLst>
          </p:cNvPr>
          <p:cNvSpPr txBox="1"/>
          <p:nvPr/>
        </p:nvSpPr>
        <p:spPr>
          <a:xfrm>
            <a:off x="457199" y="2505670"/>
            <a:ext cx="545294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4"/>
              </a:rPr>
              <a:t>Implement adaptive pricing</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identify sales trends and compare pricing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TextBox 4">
            <a:extLst>
              <a:ext uri="{FF2B5EF4-FFF2-40B4-BE49-F238E27FC236}">
                <a16:creationId xmlns:a16="http://schemas.microsoft.com/office/drawing/2014/main" id="{05DF7D1D-5832-2089-E6C7-5B8EB0FEC278}"/>
              </a:ext>
            </a:extLst>
          </p:cNvPr>
          <p:cNvSpPr txBox="1"/>
          <p:nvPr/>
        </p:nvSpPr>
        <p:spPr>
          <a:xfrm>
            <a:off x="457199" y="3196671"/>
            <a:ext cx="545294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5"/>
              </a:rPr>
              <a:t>Data strategy and insights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gain insights into data streams.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 name="TextBox 5">
            <a:extLst>
              <a:ext uri="{FF2B5EF4-FFF2-40B4-BE49-F238E27FC236}">
                <a16:creationId xmlns:a16="http://schemas.microsoft.com/office/drawing/2014/main" id="{70553597-04CF-A1BE-40F0-F06BB535B656}"/>
              </a:ext>
            </a:extLst>
          </p:cNvPr>
          <p:cNvSpPr txBox="1"/>
          <p:nvPr/>
        </p:nvSpPr>
        <p:spPr>
          <a:xfrm>
            <a:off x="457199" y="3850868"/>
            <a:ext cx="54529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6"/>
              </a:rPr>
              <a:t>Intelligent sales forecasting</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analyze sales and market data to create forecasts.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D89A1913-391A-F6F0-A2DE-03A204707924}"/>
              </a:ext>
            </a:extLst>
          </p:cNvPr>
          <p:cNvSpPr txBox="1"/>
          <p:nvPr/>
        </p:nvSpPr>
        <p:spPr>
          <a:xfrm>
            <a:off x="457198" y="4536996"/>
            <a:ext cx="54529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7"/>
              </a:rPr>
              <a:t>Financial insights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gain deeper insights into sources of revenues and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 name="TextBox 12">
            <a:extLst>
              <a:ext uri="{FF2B5EF4-FFF2-40B4-BE49-F238E27FC236}">
                <a16:creationId xmlns:a16="http://schemas.microsoft.com/office/drawing/2014/main" id="{2F1DABDA-5F7A-DE8D-9FB0-D7C8417FB875}"/>
              </a:ext>
            </a:extLst>
          </p:cNvPr>
          <p:cNvSpPr txBox="1"/>
          <p:nvPr/>
        </p:nvSpPr>
        <p:spPr>
          <a:xfrm>
            <a:off x="457198" y="5183327"/>
            <a:ext cx="54529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8"/>
              </a:rPr>
              <a:t>Deliver insights to managers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Analyst to produce reports on manager strengths and development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9" name="Picture 8" descr="Screenshot of Scenario Library retail scenario">
            <a:extLst>
              <a:ext uri="{FF2B5EF4-FFF2-40B4-BE49-F238E27FC236}">
                <a16:creationId xmlns:a16="http://schemas.microsoft.com/office/drawing/2014/main" id="{B2360569-369D-B324-D4C8-A0AF8E9DE285}"/>
              </a:ext>
            </a:extLst>
          </p:cNvPr>
          <p:cNvPicPr>
            <a:picLocks noChangeAspect="1"/>
          </p:cNvPicPr>
          <p:nvPr/>
        </p:nvPicPr>
        <p:blipFill>
          <a:blip r:embed="rId9"/>
          <a:stretch>
            <a:fillRect/>
          </a:stretch>
        </p:blipFill>
        <p:spPr>
          <a:xfrm>
            <a:off x="6287777" y="1771412"/>
            <a:ext cx="5319006" cy="4042696"/>
          </a:xfrm>
          <a:prstGeom prst="roundRect">
            <a:avLst>
              <a:gd name="adj" fmla="val 1677"/>
            </a:avLst>
          </a:prstGeom>
          <a:ln w="76200">
            <a:solidFill>
              <a:schemeClr val="tx2"/>
            </a:solidFill>
          </a:ln>
        </p:spPr>
      </p:pic>
    </p:spTree>
    <p:extLst>
      <p:ext uri="{BB962C8B-B14F-4D97-AF65-F5344CB8AC3E}">
        <p14:creationId xmlns:p14="http://schemas.microsoft.com/office/powerpoint/2010/main" val="51900345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5743-E3DE-02D9-F604-27A28DCE6193}"/>
              </a:ext>
            </a:extLst>
          </p:cNvPr>
          <p:cNvSpPr>
            <a:spLocks noGrp="1"/>
          </p:cNvSpPr>
          <p:nvPr>
            <p:ph type="title"/>
          </p:nvPr>
        </p:nvSpPr>
        <p:spPr>
          <a:xfrm>
            <a:off x="588264" y="3152001"/>
            <a:ext cx="4127692" cy="553998"/>
          </a:xfrm>
        </p:spPr>
        <p:txBody>
          <a:bodyPr/>
          <a:lstStyle/>
          <a:p>
            <a:r>
              <a:rPr lang="en-US" dirty="0"/>
              <a:t>Industry Use Cases</a:t>
            </a:r>
          </a:p>
        </p:txBody>
      </p:sp>
    </p:spTree>
    <p:extLst>
      <p:ext uri="{BB962C8B-B14F-4D97-AF65-F5344CB8AC3E}">
        <p14:creationId xmlns:p14="http://schemas.microsoft.com/office/powerpoint/2010/main" val="29027874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F6DD0-8C41-4B72-3B1E-0C1136A35657}"/>
            </a:ext>
          </a:extLst>
        </p:cNvPr>
        <p:cNvGrpSpPr/>
        <p:nvPr/>
      </p:nvGrpSpPr>
      <p:grpSpPr>
        <a:xfrm>
          <a:off x="0" y="0"/>
          <a:ext cx="0" cy="0"/>
          <a:chOff x="0" y="0"/>
          <a:chExt cx="0" cy="0"/>
        </a:xfrm>
      </p:grpSpPr>
      <p:sp>
        <p:nvSpPr>
          <p:cNvPr id="45" name="Text Placeholder 44">
            <a:extLst>
              <a:ext uri="{FF2B5EF4-FFF2-40B4-BE49-F238E27FC236}">
                <a16:creationId xmlns:a16="http://schemas.microsoft.com/office/drawing/2014/main" id="{4A1523C1-6A9D-BE33-1166-E49521E14C43}"/>
              </a:ext>
            </a:extLst>
          </p:cNvPr>
          <p:cNvSpPr>
            <a:spLocks noGrp="1"/>
          </p:cNvSpPr>
          <p:nvPr>
            <p:ph type="body" sz="quarter" idx="42"/>
          </p:nvPr>
        </p:nvSpPr>
        <p:spPr>
          <a:xfrm>
            <a:off x="311388" y="1026303"/>
            <a:ext cx="2431246" cy="1131079"/>
          </a:xfrm>
        </p:spPr>
        <p:txBody>
          <a:bodyPr/>
          <a:lstStyle/>
          <a:p>
            <a:r>
              <a:rPr lang="en-US" noProof="0"/>
              <a:t>Use AI for assistance when making pricing decisions and implementing adaptive pricing.</a:t>
            </a:r>
          </a:p>
        </p:txBody>
      </p:sp>
      <p:sp>
        <p:nvSpPr>
          <p:cNvPr id="77" name="Text Placeholder 76">
            <a:extLst>
              <a:ext uri="{FF2B5EF4-FFF2-40B4-BE49-F238E27FC236}">
                <a16:creationId xmlns:a16="http://schemas.microsoft.com/office/drawing/2014/main" id="{B24961A9-BA9E-48FF-4AED-B10A1C494E69}"/>
              </a:ext>
            </a:extLst>
          </p:cNvPr>
          <p:cNvSpPr>
            <a:spLocks noGrp="1"/>
          </p:cNvSpPr>
          <p:nvPr>
            <p:ph type="body" sz="quarter" idx="43"/>
          </p:nvPr>
        </p:nvSpPr>
        <p:spPr>
          <a:xfrm>
            <a:off x="10430351" y="521099"/>
            <a:ext cx="1456966" cy="175614"/>
          </a:xfrm>
        </p:spPr>
        <p:txBody>
          <a:bodyPr/>
          <a:lstStyle/>
          <a:p>
            <a:r>
              <a:rPr lang="en-US" noProof="0"/>
              <a:t>Extend</a:t>
            </a:r>
          </a:p>
        </p:txBody>
      </p:sp>
      <p:sp>
        <p:nvSpPr>
          <p:cNvPr id="79" name="Text Placeholder 78">
            <a:extLst>
              <a:ext uri="{FF2B5EF4-FFF2-40B4-BE49-F238E27FC236}">
                <a16:creationId xmlns:a16="http://schemas.microsoft.com/office/drawing/2014/main" id="{4D0D384B-151D-55F0-B03C-60D9D267CAD5}"/>
              </a:ext>
            </a:extLst>
          </p:cNvPr>
          <p:cNvSpPr>
            <a:spLocks noGrp="1"/>
          </p:cNvSpPr>
          <p:nvPr>
            <p:ph type="body" sz="quarter" idx="44"/>
          </p:nvPr>
        </p:nvSpPr>
        <p:spPr>
          <a:xfrm>
            <a:off x="7149557" y="521100"/>
            <a:ext cx="2969488" cy="169277"/>
          </a:xfrm>
        </p:spPr>
        <p:txBody>
          <a:bodyPr/>
          <a:lstStyle/>
          <a:p>
            <a:r>
              <a:rPr lang="en-US" noProof="0"/>
              <a:t>Microsoft 365 Copilot and Copilot Studio</a:t>
            </a:r>
          </a:p>
        </p:txBody>
      </p:sp>
      <p:sp>
        <p:nvSpPr>
          <p:cNvPr id="23" name="Text Placeholder 22">
            <a:extLst>
              <a:ext uri="{FF2B5EF4-FFF2-40B4-BE49-F238E27FC236}">
                <a16:creationId xmlns:a16="http://schemas.microsoft.com/office/drawing/2014/main" id="{1682B665-11EF-6FCC-F856-A992129D354D}"/>
              </a:ext>
            </a:extLst>
          </p:cNvPr>
          <p:cNvSpPr>
            <a:spLocks noGrp="1"/>
          </p:cNvSpPr>
          <p:nvPr>
            <p:ph type="body" sz="quarter" idx="46"/>
          </p:nvPr>
        </p:nvSpPr>
        <p:spPr>
          <a:xfrm>
            <a:off x="3182889" y="2725494"/>
            <a:ext cx="2572262" cy="929116"/>
          </a:xfrm>
        </p:spPr>
        <p:txBody>
          <a:bodyPr/>
          <a:lstStyle/>
          <a:p>
            <a:r>
              <a:rPr lang="en-US" dirty="0"/>
              <a:t>Sample </a:t>
            </a:r>
            <a:r>
              <a:rPr lang="en-US" noProof="0" dirty="0"/>
              <a:t>prompt: </a:t>
            </a:r>
            <a:r>
              <a:rPr lang="en-US" i="1" noProof="0" dirty="0"/>
              <a:t>Compare the price of one unit of product #12345 across U.S. retail websites.</a:t>
            </a:r>
          </a:p>
        </p:txBody>
      </p:sp>
      <p:sp>
        <p:nvSpPr>
          <p:cNvPr id="86" name="Text Placeholder 85">
            <a:extLst>
              <a:ext uri="{FF2B5EF4-FFF2-40B4-BE49-F238E27FC236}">
                <a16:creationId xmlns:a16="http://schemas.microsoft.com/office/drawing/2014/main" id="{FFBA136B-31E6-3929-477E-9F24DB1D6F85}"/>
              </a:ext>
            </a:extLst>
          </p:cNvPr>
          <p:cNvSpPr>
            <a:spLocks noGrp="1"/>
          </p:cNvSpPr>
          <p:nvPr>
            <p:ph type="body" sz="quarter" idx="47"/>
          </p:nvPr>
        </p:nvSpPr>
        <p:spPr>
          <a:xfrm>
            <a:off x="3182890" y="1112478"/>
            <a:ext cx="2572262" cy="153888"/>
          </a:xfrm>
        </p:spPr>
        <p:txBody>
          <a:bodyPr/>
          <a:lstStyle/>
          <a:p>
            <a:r>
              <a:rPr lang="en-US" noProof="0"/>
              <a:t>Gather competitive pricing data</a:t>
            </a:r>
          </a:p>
        </p:txBody>
      </p:sp>
      <p:sp>
        <p:nvSpPr>
          <p:cNvPr id="87" name="Text Placeholder 86">
            <a:extLst>
              <a:ext uri="{FF2B5EF4-FFF2-40B4-BE49-F238E27FC236}">
                <a16:creationId xmlns:a16="http://schemas.microsoft.com/office/drawing/2014/main" id="{473C7202-1E71-03EE-B24B-29DADE8A5078}"/>
              </a:ext>
            </a:extLst>
          </p:cNvPr>
          <p:cNvSpPr>
            <a:spLocks noGrp="1"/>
          </p:cNvSpPr>
          <p:nvPr>
            <p:ph type="body" sz="quarter" idx="48"/>
          </p:nvPr>
        </p:nvSpPr>
        <p:spPr>
          <a:xfrm>
            <a:off x="3182890" y="1438715"/>
            <a:ext cx="2572262" cy="626701"/>
          </a:xfrm>
        </p:spPr>
        <p:txBody>
          <a:bodyPr/>
          <a:lstStyle/>
          <a:p>
            <a:r>
              <a:rPr lang="en-US" noProof="0"/>
              <a:t>Copilot helps in gather pricing information from competitor websites and marketplaces. </a:t>
            </a:r>
          </a:p>
        </p:txBody>
      </p:sp>
      <p:sp>
        <p:nvSpPr>
          <p:cNvPr id="88" name="Text Placeholder 87">
            <a:extLst>
              <a:ext uri="{FF2B5EF4-FFF2-40B4-BE49-F238E27FC236}">
                <a16:creationId xmlns:a16="http://schemas.microsoft.com/office/drawing/2014/main" id="{0584F130-34A7-5717-AEAF-01DFD166BCB1}"/>
              </a:ext>
            </a:extLst>
          </p:cNvPr>
          <p:cNvSpPr>
            <a:spLocks noGrp="1"/>
          </p:cNvSpPr>
          <p:nvPr>
            <p:ph type="body" sz="quarter" idx="49"/>
          </p:nvPr>
        </p:nvSpPr>
        <p:spPr>
          <a:xfrm>
            <a:off x="6066682" y="1112478"/>
            <a:ext cx="2572262" cy="153888"/>
          </a:xfrm>
        </p:spPr>
        <p:txBody>
          <a:bodyPr/>
          <a:lstStyle/>
          <a:p>
            <a:r>
              <a:rPr lang="en-US" noProof="0"/>
              <a:t>Sales data analysis</a:t>
            </a:r>
          </a:p>
        </p:txBody>
      </p:sp>
      <p:sp>
        <p:nvSpPr>
          <p:cNvPr id="89" name="Text Placeholder 88">
            <a:extLst>
              <a:ext uri="{FF2B5EF4-FFF2-40B4-BE49-F238E27FC236}">
                <a16:creationId xmlns:a16="http://schemas.microsoft.com/office/drawing/2014/main" id="{066D88DB-6393-9D09-24B4-FA933C21C671}"/>
              </a:ext>
            </a:extLst>
          </p:cNvPr>
          <p:cNvSpPr>
            <a:spLocks noGrp="1"/>
          </p:cNvSpPr>
          <p:nvPr>
            <p:ph type="body" sz="quarter" idx="50"/>
          </p:nvPr>
        </p:nvSpPr>
        <p:spPr>
          <a:xfrm>
            <a:off x="6066682" y="1438715"/>
            <a:ext cx="2572262" cy="626701"/>
          </a:xfrm>
        </p:spPr>
        <p:txBody>
          <a:bodyPr/>
          <a:lstStyle/>
          <a:p>
            <a:r>
              <a:rPr lang="en-US" noProof="0"/>
              <a:t>Copilot helps analyze sales data to identify trends, such as which products are selling well at current prices and which are not.</a:t>
            </a:r>
          </a:p>
        </p:txBody>
      </p:sp>
      <p:sp>
        <p:nvSpPr>
          <p:cNvPr id="93" name="Text Placeholder 92">
            <a:extLst>
              <a:ext uri="{FF2B5EF4-FFF2-40B4-BE49-F238E27FC236}">
                <a16:creationId xmlns:a16="http://schemas.microsoft.com/office/drawing/2014/main" id="{8AEA1649-8C2A-B5F3-86DB-781529DF5CF6}"/>
              </a:ext>
            </a:extLst>
          </p:cNvPr>
          <p:cNvSpPr>
            <a:spLocks noGrp="1"/>
          </p:cNvSpPr>
          <p:nvPr>
            <p:ph type="body" sz="quarter" idx="67"/>
          </p:nvPr>
        </p:nvSpPr>
        <p:spPr>
          <a:xfrm>
            <a:off x="8950475" y="2725493"/>
            <a:ext cx="2572262" cy="929117"/>
          </a:xfrm>
          <a:solidFill>
            <a:srgbClr val="F8F8F8"/>
          </a:solidFill>
        </p:spPr>
        <p:txBody>
          <a:bodyPr/>
          <a:lstStyle/>
          <a:p>
            <a:r>
              <a:rPr lang="en-US" dirty="0"/>
              <a:t>Sample p</a:t>
            </a:r>
            <a:r>
              <a:rPr lang="en-US" noProof="0" dirty="0" err="1"/>
              <a:t>rompt</a:t>
            </a:r>
            <a:r>
              <a:rPr lang="en-US" noProof="0" dirty="0"/>
              <a:t>: </a:t>
            </a:r>
            <a:r>
              <a:rPr lang="en-US" i="1" noProof="0" dirty="0"/>
              <a:t>Based on the product manufacturing cost data and recommended pricing strategy option determine the best pricing strategy for each region</a:t>
            </a:r>
            <a:r>
              <a:rPr lang="en-US" noProof="0" dirty="0"/>
              <a:t>.</a:t>
            </a:r>
            <a:br>
              <a:rPr lang="en-US" noProof="0" dirty="0"/>
            </a:br>
            <a:endParaRPr lang="en-US" noProof="0" dirty="0"/>
          </a:p>
          <a:p>
            <a:r>
              <a:rPr lang="en-US" u="sng" dirty="0">
                <a:hlinkClick r:id="rId3"/>
              </a:rPr>
              <a:t>Get started with Analyst</a:t>
            </a:r>
            <a:endParaRPr lang="en-US" noProof="0" dirty="0"/>
          </a:p>
          <a:p>
            <a:endParaRPr lang="en-US" noProof="0" dirty="0"/>
          </a:p>
        </p:txBody>
      </p:sp>
      <p:sp>
        <p:nvSpPr>
          <p:cNvPr id="91" name="Text Placeholder 90">
            <a:extLst>
              <a:ext uri="{FF2B5EF4-FFF2-40B4-BE49-F238E27FC236}">
                <a16:creationId xmlns:a16="http://schemas.microsoft.com/office/drawing/2014/main" id="{39887C34-A831-C8EF-3162-8A0CEC5F9AB9}"/>
              </a:ext>
            </a:extLst>
          </p:cNvPr>
          <p:cNvSpPr>
            <a:spLocks noGrp="1"/>
          </p:cNvSpPr>
          <p:nvPr>
            <p:ph type="body" sz="quarter" idx="52"/>
          </p:nvPr>
        </p:nvSpPr>
        <p:spPr>
          <a:xfrm>
            <a:off x="8950475" y="1112478"/>
            <a:ext cx="2572262" cy="153888"/>
          </a:xfrm>
        </p:spPr>
        <p:txBody>
          <a:bodyPr/>
          <a:lstStyle/>
          <a:p>
            <a:r>
              <a:rPr lang="en-US" noProof="0"/>
              <a:t>Cost and margin review</a:t>
            </a:r>
          </a:p>
        </p:txBody>
      </p:sp>
      <p:sp>
        <p:nvSpPr>
          <p:cNvPr id="92" name="Text Placeholder 91">
            <a:extLst>
              <a:ext uri="{FF2B5EF4-FFF2-40B4-BE49-F238E27FC236}">
                <a16:creationId xmlns:a16="http://schemas.microsoft.com/office/drawing/2014/main" id="{52E2B7B0-7F20-1A84-6818-46517EDFB1D6}"/>
              </a:ext>
            </a:extLst>
          </p:cNvPr>
          <p:cNvSpPr>
            <a:spLocks noGrp="1"/>
          </p:cNvSpPr>
          <p:nvPr>
            <p:ph type="body" sz="quarter" idx="53"/>
          </p:nvPr>
        </p:nvSpPr>
        <p:spPr>
          <a:xfrm>
            <a:off x="8950475" y="1438715"/>
            <a:ext cx="2572262" cy="626701"/>
          </a:xfrm>
        </p:spPr>
        <p:txBody>
          <a:bodyPr/>
          <a:lstStyle/>
          <a:p>
            <a:r>
              <a:rPr lang="en-US" noProof="0" dirty="0"/>
              <a:t>Analyst helps compare pricing strategy options against costs to ensure margin structure meets requirements. </a:t>
            </a:r>
          </a:p>
        </p:txBody>
      </p:sp>
      <p:sp>
        <p:nvSpPr>
          <p:cNvPr id="90" name="Text Placeholder 89">
            <a:extLst>
              <a:ext uri="{FF2B5EF4-FFF2-40B4-BE49-F238E27FC236}">
                <a16:creationId xmlns:a16="http://schemas.microsoft.com/office/drawing/2014/main" id="{AFB5EC9F-92C0-8B88-36A3-91A5FF6255E5}"/>
              </a:ext>
            </a:extLst>
          </p:cNvPr>
          <p:cNvSpPr>
            <a:spLocks noGrp="1"/>
          </p:cNvSpPr>
          <p:nvPr>
            <p:ph type="body" sz="quarter" idx="66"/>
          </p:nvPr>
        </p:nvSpPr>
        <p:spPr>
          <a:xfrm>
            <a:off x="6066682" y="2725494"/>
            <a:ext cx="2572262" cy="929118"/>
          </a:xfrm>
        </p:spPr>
        <p:txBody>
          <a:bodyPr/>
          <a:lstStyle/>
          <a:p>
            <a:r>
              <a:rPr lang="en-US" noProof="0" dirty="0"/>
              <a:t>Sample prompt: </a:t>
            </a:r>
            <a:r>
              <a:rPr lang="en-US" i="1" noProof="0" dirty="0"/>
              <a:t>Create charts to analyze the provided sales data to identify trends in product performance. Include insights on sales volume, revenue generated, and any correlations with price fluctuations.</a:t>
            </a:r>
          </a:p>
          <a:p>
            <a:r>
              <a:rPr lang="en-US" u="sng" dirty="0">
                <a:hlinkClick r:id="rId3"/>
              </a:rPr>
              <a:t>Get started with Analyst</a:t>
            </a:r>
            <a:endParaRPr lang="en-US" noProof="0" dirty="0"/>
          </a:p>
          <a:p>
            <a:endParaRPr lang="en-US" noProof="0" dirty="0"/>
          </a:p>
        </p:txBody>
      </p:sp>
      <p:sp>
        <p:nvSpPr>
          <p:cNvPr id="94" name="Text Placeholder 93">
            <a:extLst>
              <a:ext uri="{FF2B5EF4-FFF2-40B4-BE49-F238E27FC236}">
                <a16:creationId xmlns:a16="http://schemas.microsoft.com/office/drawing/2014/main" id="{FC1220DD-4720-6C25-86AA-B6C1AEAF4F1C}"/>
              </a:ext>
            </a:extLst>
          </p:cNvPr>
          <p:cNvSpPr>
            <a:spLocks noGrp="1"/>
          </p:cNvSpPr>
          <p:nvPr>
            <p:ph type="body" sz="quarter" idx="58"/>
          </p:nvPr>
        </p:nvSpPr>
        <p:spPr>
          <a:xfrm>
            <a:off x="4036409" y="3725103"/>
            <a:ext cx="3161734" cy="153888"/>
          </a:xfrm>
        </p:spPr>
        <p:txBody>
          <a:bodyPr/>
          <a:lstStyle/>
          <a:p>
            <a:r>
              <a:rPr lang="en-US" noProof="0"/>
              <a:t>Generate reports and recommendations</a:t>
            </a:r>
          </a:p>
        </p:txBody>
      </p:sp>
      <p:sp>
        <p:nvSpPr>
          <p:cNvPr id="95" name="Text Placeholder 94">
            <a:extLst>
              <a:ext uri="{FF2B5EF4-FFF2-40B4-BE49-F238E27FC236}">
                <a16:creationId xmlns:a16="http://schemas.microsoft.com/office/drawing/2014/main" id="{68D46071-B260-3192-2C47-5E5C5DDC7B05}"/>
              </a:ext>
            </a:extLst>
          </p:cNvPr>
          <p:cNvSpPr>
            <a:spLocks noGrp="1"/>
          </p:cNvSpPr>
          <p:nvPr>
            <p:ph type="body" sz="quarter" idx="59"/>
          </p:nvPr>
        </p:nvSpPr>
        <p:spPr>
          <a:xfrm>
            <a:off x="4036409" y="4050957"/>
            <a:ext cx="3161734" cy="626701"/>
          </a:xfrm>
        </p:spPr>
        <p:txBody>
          <a:bodyPr/>
          <a:lstStyle/>
          <a:p>
            <a:r>
              <a:rPr lang="en-US" noProof="0"/>
              <a:t>Copilot helps draft reports insights for stakeholders and can follow up on approvals.</a:t>
            </a:r>
          </a:p>
          <a:p>
            <a:endParaRPr lang="en-US" noProof="0"/>
          </a:p>
        </p:txBody>
      </p:sp>
      <p:sp>
        <p:nvSpPr>
          <p:cNvPr id="109" name="Text Placeholder 108">
            <a:extLst>
              <a:ext uri="{FF2B5EF4-FFF2-40B4-BE49-F238E27FC236}">
                <a16:creationId xmlns:a16="http://schemas.microsoft.com/office/drawing/2014/main" id="{4E2A641F-788E-66E4-048A-60C8DC397C7D}"/>
              </a:ext>
            </a:extLst>
          </p:cNvPr>
          <p:cNvSpPr>
            <a:spLocks noGrp="1"/>
          </p:cNvSpPr>
          <p:nvPr>
            <p:ph type="body" sz="quarter" idx="69"/>
          </p:nvPr>
        </p:nvSpPr>
        <p:spPr>
          <a:xfrm>
            <a:off x="7507483" y="5338502"/>
            <a:ext cx="3161734" cy="712876"/>
          </a:xfrm>
        </p:spPr>
        <p:txBody>
          <a:bodyPr/>
          <a:lstStyle/>
          <a:p>
            <a:r>
              <a:rPr lang="en-US" dirty="0"/>
              <a:t>Sample p</a:t>
            </a:r>
            <a:r>
              <a:rPr lang="en-US" noProof="0" dirty="0" err="1"/>
              <a:t>rompt</a:t>
            </a:r>
            <a:r>
              <a:rPr lang="en-US" noProof="0" dirty="0"/>
              <a:t>: </a:t>
            </a:r>
            <a:r>
              <a:rPr lang="en-US" i="1" dirty="0"/>
              <a:t>Produce a table of products that fall in the range of price per unit of $1 to $5 including monthly sales data for the past six months.</a:t>
            </a:r>
          </a:p>
        </p:txBody>
      </p:sp>
      <p:sp>
        <p:nvSpPr>
          <p:cNvPr id="97" name="Text Placeholder 96">
            <a:extLst>
              <a:ext uri="{FF2B5EF4-FFF2-40B4-BE49-F238E27FC236}">
                <a16:creationId xmlns:a16="http://schemas.microsoft.com/office/drawing/2014/main" id="{CC83F47A-1A67-03F8-AFAA-BE5F9AF0A3DB}"/>
              </a:ext>
            </a:extLst>
          </p:cNvPr>
          <p:cNvSpPr>
            <a:spLocks noGrp="1"/>
          </p:cNvSpPr>
          <p:nvPr>
            <p:ph type="body" sz="quarter" idx="61"/>
          </p:nvPr>
        </p:nvSpPr>
        <p:spPr>
          <a:xfrm>
            <a:off x="7507483" y="3725103"/>
            <a:ext cx="3161734" cy="153888"/>
          </a:xfrm>
        </p:spPr>
        <p:txBody>
          <a:bodyPr/>
          <a:lstStyle/>
          <a:p>
            <a:r>
              <a:rPr lang="en-US" noProof="0"/>
              <a:t>Compare and review product mix</a:t>
            </a:r>
          </a:p>
        </p:txBody>
      </p:sp>
      <p:sp>
        <p:nvSpPr>
          <p:cNvPr id="98" name="Text Placeholder 97">
            <a:extLst>
              <a:ext uri="{FF2B5EF4-FFF2-40B4-BE49-F238E27FC236}">
                <a16:creationId xmlns:a16="http://schemas.microsoft.com/office/drawing/2014/main" id="{45FD3D12-38BD-06F8-2626-0D3D9A48DE69}"/>
              </a:ext>
            </a:extLst>
          </p:cNvPr>
          <p:cNvSpPr>
            <a:spLocks noGrp="1"/>
          </p:cNvSpPr>
          <p:nvPr>
            <p:ph type="body" sz="quarter" idx="62"/>
          </p:nvPr>
        </p:nvSpPr>
        <p:spPr>
          <a:xfrm>
            <a:off x="7507483" y="4050957"/>
            <a:ext cx="3161734" cy="626701"/>
          </a:xfrm>
        </p:spPr>
        <p:txBody>
          <a:bodyPr/>
          <a:lstStyle/>
          <a:p>
            <a:r>
              <a:rPr lang="en-US" noProof="0"/>
              <a:t>Copilot can assist in curating a product mix by comparing product prices with customer spending trends and style preferences.</a:t>
            </a:r>
          </a:p>
        </p:txBody>
      </p:sp>
      <p:sp>
        <p:nvSpPr>
          <p:cNvPr id="96" name="Text Placeholder 95">
            <a:extLst>
              <a:ext uri="{FF2B5EF4-FFF2-40B4-BE49-F238E27FC236}">
                <a16:creationId xmlns:a16="http://schemas.microsoft.com/office/drawing/2014/main" id="{D3E492E4-59EB-9044-9B77-1117AF430B0D}"/>
              </a:ext>
            </a:extLst>
          </p:cNvPr>
          <p:cNvSpPr>
            <a:spLocks noGrp="1"/>
          </p:cNvSpPr>
          <p:nvPr>
            <p:ph type="body" sz="quarter" idx="68"/>
          </p:nvPr>
        </p:nvSpPr>
        <p:spPr>
          <a:xfrm>
            <a:off x="4036409" y="5338502"/>
            <a:ext cx="3161734" cy="712876"/>
          </a:xfrm>
        </p:spPr>
        <p:txBody>
          <a:bodyPr/>
          <a:lstStyle/>
          <a:p>
            <a:r>
              <a:rPr lang="en-US" dirty="0"/>
              <a:t>Sample p</a:t>
            </a:r>
            <a:r>
              <a:rPr lang="en-US" noProof="0" dirty="0" err="1"/>
              <a:t>rompt</a:t>
            </a:r>
            <a:r>
              <a:rPr lang="en-US" noProof="0" dirty="0"/>
              <a:t>: </a:t>
            </a:r>
            <a:r>
              <a:rPr lang="en-US" i="1" dirty="0"/>
              <a:t>Draft a report with visuals for the proposals of revenue mix, product mix, and discounts.</a:t>
            </a:r>
          </a:p>
        </p:txBody>
      </p:sp>
      <p:sp>
        <p:nvSpPr>
          <p:cNvPr id="175" name="Text Placeholder 174">
            <a:extLst>
              <a:ext uri="{FF2B5EF4-FFF2-40B4-BE49-F238E27FC236}">
                <a16:creationId xmlns:a16="http://schemas.microsoft.com/office/drawing/2014/main" id="{3CAE1271-36E2-13FF-90F0-BEF2AC059B6C}"/>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76" name="Text Placeholder 175">
            <a:extLst>
              <a:ext uri="{FF2B5EF4-FFF2-40B4-BE49-F238E27FC236}">
                <a16:creationId xmlns:a16="http://schemas.microsoft.com/office/drawing/2014/main" id="{9D509BE1-564B-2322-2F44-6CB15C872688}"/>
              </a:ext>
            </a:extLst>
          </p:cNvPr>
          <p:cNvSpPr>
            <a:spLocks noGrp="1"/>
          </p:cNvSpPr>
          <p:nvPr>
            <p:ph type="body" sz="quarter" idx="65"/>
          </p:nvPr>
        </p:nvSpPr>
        <p:spPr>
          <a:xfrm>
            <a:off x="320721" y="3467940"/>
            <a:ext cx="1131650" cy="219456"/>
          </a:xfrm>
        </p:spPr>
        <p:txBody>
          <a:bodyPr/>
          <a:lstStyle/>
          <a:p>
            <a:r>
              <a:rPr lang="en-US" noProof="0"/>
              <a:t>KPIs impacted</a:t>
            </a:r>
          </a:p>
        </p:txBody>
      </p:sp>
      <p:sp>
        <p:nvSpPr>
          <p:cNvPr id="83" name="Text Placeholder 82">
            <a:extLst>
              <a:ext uri="{FF2B5EF4-FFF2-40B4-BE49-F238E27FC236}">
                <a16:creationId xmlns:a16="http://schemas.microsoft.com/office/drawing/2014/main" id="{19A0371C-5202-C51C-7799-AE5753853C32}"/>
              </a:ext>
            </a:extLst>
          </p:cNvPr>
          <p:cNvSpPr>
            <a:spLocks noGrp="1"/>
          </p:cNvSpPr>
          <p:nvPr>
            <p:ph type="body" sz="quarter" idx="33"/>
          </p:nvPr>
        </p:nvSpPr>
        <p:spPr>
          <a:xfrm>
            <a:off x="304796" y="413987"/>
            <a:ext cx="1941119" cy="307777"/>
          </a:xfrm>
        </p:spPr>
        <p:txBody>
          <a:bodyPr/>
          <a:lstStyle/>
          <a:p>
            <a:r>
              <a:rPr lang="en-US"/>
              <a:t>Retail</a:t>
            </a:r>
          </a:p>
        </p:txBody>
      </p:sp>
      <p:sp>
        <p:nvSpPr>
          <p:cNvPr id="75" name="Title 74">
            <a:extLst>
              <a:ext uri="{FF2B5EF4-FFF2-40B4-BE49-F238E27FC236}">
                <a16:creationId xmlns:a16="http://schemas.microsoft.com/office/drawing/2014/main" id="{4ACAD353-9AA6-DF7E-665B-294730E33D4F}"/>
              </a:ext>
            </a:extLst>
          </p:cNvPr>
          <p:cNvSpPr>
            <a:spLocks noGrp="1"/>
          </p:cNvSpPr>
          <p:nvPr>
            <p:ph type="title"/>
          </p:nvPr>
        </p:nvSpPr>
        <p:spPr>
          <a:xfrm>
            <a:off x="2492556" y="429376"/>
            <a:ext cx="4144817" cy="276999"/>
          </a:xfrm>
        </p:spPr>
        <p:txBody>
          <a:bodyPr/>
          <a:lstStyle/>
          <a:p>
            <a:r>
              <a:rPr lang="en-US"/>
              <a:t>Implement adaptive pricing</a:t>
            </a:r>
          </a:p>
        </p:txBody>
      </p:sp>
      <p:grpSp>
        <p:nvGrpSpPr>
          <p:cNvPr id="112" name="Group 111">
            <a:extLst>
              <a:ext uri="{FF2B5EF4-FFF2-40B4-BE49-F238E27FC236}">
                <a16:creationId xmlns:a16="http://schemas.microsoft.com/office/drawing/2014/main" id="{58078D2A-1DE0-9763-9394-64AD894576CD}"/>
              </a:ext>
            </a:extLst>
          </p:cNvPr>
          <p:cNvGrpSpPr/>
          <p:nvPr/>
        </p:nvGrpSpPr>
        <p:grpSpPr>
          <a:xfrm>
            <a:off x="320719" y="5020658"/>
            <a:ext cx="1771605" cy="216000"/>
            <a:chOff x="320719" y="4224856"/>
            <a:chExt cx="1771605" cy="219456"/>
          </a:xfrm>
        </p:grpSpPr>
        <p:sp>
          <p:nvSpPr>
            <p:cNvPr id="113" name="Rectangle: Rounded Corners 6">
              <a:extLst>
                <a:ext uri="{FF2B5EF4-FFF2-40B4-BE49-F238E27FC236}">
                  <a16:creationId xmlns:a16="http://schemas.microsoft.com/office/drawing/2014/main" id="{AD79F516-BFCB-A9BF-7810-DD28B851098A}"/>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118" name="Graphic 117">
              <a:extLst>
                <a:ext uri="{FF2B5EF4-FFF2-40B4-BE49-F238E27FC236}">
                  <a16:creationId xmlns:a16="http://schemas.microsoft.com/office/drawing/2014/main" id="{A5AD8166-9CB4-AA4C-7480-530C8BE825F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7506" y="4260849"/>
              <a:ext cx="144000" cy="144000"/>
            </a:xfrm>
            <a:prstGeom prst="rect">
              <a:avLst/>
            </a:prstGeom>
          </p:spPr>
        </p:pic>
      </p:grpSp>
      <p:grpSp>
        <p:nvGrpSpPr>
          <p:cNvPr id="119" name="Group 118">
            <a:extLst>
              <a:ext uri="{FF2B5EF4-FFF2-40B4-BE49-F238E27FC236}">
                <a16:creationId xmlns:a16="http://schemas.microsoft.com/office/drawing/2014/main" id="{EC36850A-00B1-5E6B-DE35-7BB2D176CDC1}"/>
              </a:ext>
            </a:extLst>
          </p:cNvPr>
          <p:cNvGrpSpPr/>
          <p:nvPr/>
        </p:nvGrpSpPr>
        <p:grpSpPr>
          <a:xfrm>
            <a:off x="320721" y="5309272"/>
            <a:ext cx="1771605" cy="216000"/>
            <a:chOff x="320721" y="4517211"/>
            <a:chExt cx="1771605" cy="216000"/>
          </a:xfrm>
        </p:grpSpPr>
        <p:sp>
          <p:nvSpPr>
            <p:cNvPr id="120" name="Rectangle: Rounded Corners 6">
              <a:extLst>
                <a:ext uri="{FF2B5EF4-FFF2-40B4-BE49-F238E27FC236}">
                  <a16:creationId xmlns:a16="http://schemas.microsoft.com/office/drawing/2014/main" id="{1E3D0BB8-4285-AA1E-C238-D99E6320CB27}"/>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Increase revenue</a:t>
              </a:r>
            </a:p>
          </p:txBody>
        </p:sp>
        <p:pic>
          <p:nvPicPr>
            <p:cNvPr id="121" name="Graphic 120">
              <a:extLst>
                <a:ext uri="{FF2B5EF4-FFF2-40B4-BE49-F238E27FC236}">
                  <a16:creationId xmlns:a16="http://schemas.microsoft.com/office/drawing/2014/main" id="{CFCE2535-E532-78B0-6744-34CE6FC836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507" y="4552645"/>
              <a:ext cx="144000" cy="141732"/>
            </a:xfrm>
            <a:prstGeom prst="rect">
              <a:avLst/>
            </a:prstGeom>
          </p:spPr>
        </p:pic>
      </p:grpSp>
      <p:grpSp>
        <p:nvGrpSpPr>
          <p:cNvPr id="122" name="Group 121">
            <a:extLst>
              <a:ext uri="{FF2B5EF4-FFF2-40B4-BE49-F238E27FC236}">
                <a16:creationId xmlns:a16="http://schemas.microsoft.com/office/drawing/2014/main" id="{ACB9D5AF-9E88-21BA-DCE1-63F5BBEBBAEC}"/>
              </a:ext>
            </a:extLst>
          </p:cNvPr>
          <p:cNvGrpSpPr/>
          <p:nvPr/>
        </p:nvGrpSpPr>
        <p:grpSpPr>
          <a:xfrm>
            <a:off x="320719" y="3778836"/>
            <a:ext cx="1771605" cy="216000"/>
            <a:chOff x="320719" y="4224856"/>
            <a:chExt cx="1771605" cy="219456"/>
          </a:xfrm>
        </p:grpSpPr>
        <p:sp>
          <p:nvSpPr>
            <p:cNvPr id="123" name="Rectangle: Rounded Corners 6">
              <a:extLst>
                <a:ext uri="{FF2B5EF4-FFF2-40B4-BE49-F238E27FC236}">
                  <a16:creationId xmlns:a16="http://schemas.microsoft.com/office/drawing/2014/main" id="{E18481BB-1082-37EF-8E78-C612AD7C19D5}"/>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Store revenue</a:t>
              </a:r>
            </a:p>
          </p:txBody>
        </p:sp>
        <p:pic>
          <p:nvPicPr>
            <p:cNvPr id="124" name="Graphic 123">
              <a:extLst>
                <a:ext uri="{FF2B5EF4-FFF2-40B4-BE49-F238E27FC236}">
                  <a16:creationId xmlns:a16="http://schemas.microsoft.com/office/drawing/2014/main" id="{04774A1D-81D0-CADD-5DDD-AD4172D595D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506" y="4260849"/>
              <a:ext cx="144000" cy="144000"/>
            </a:xfrm>
            <a:prstGeom prst="rect">
              <a:avLst/>
            </a:prstGeom>
          </p:spPr>
        </p:pic>
      </p:grpSp>
      <p:grpSp>
        <p:nvGrpSpPr>
          <p:cNvPr id="125" name="Group 124">
            <a:extLst>
              <a:ext uri="{FF2B5EF4-FFF2-40B4-BE49-F238E27FC236}">
                <a16:creationId xmlns:a16="http://schemas.microsoft.com/office/drawing/2014/main" id="{F473EFAA-E9C5-5DDF-EC69-063C54957097}"/>
              </a:ext>
            </a:extLst>
          </p:cNvPr>
          <p:cNvGrpSpPr/>
          <p:nvPr/>
        </p:nvGrpSpPr>
        <p:grpSpPr>
          <a:xfrm>
            <a:off x="320721" y="4067450"/>
            <a:ext cx="1771605" cy="216000"/>
            <a:chOff x="320721" y="4517211"/>
            <a:chExt cx="1771605" cy="216000"/>
          </a:xfrm>
        </p:grpSpPr>
        <p:sp>
          <p:nvSpPr>
            <p:cNvPr id="126" name="Rectangle: Rounded Corners 6">
              <a:extLst>
                <a:ext uri="{FF2B5EF4-FFF2-40B4-BE49-F238E27FC236}">
                  <a16:creationId xmlns:a16="http://schemas.microsoft.com/office/drawing/2014/main" id="{09C96A31-4910-52AC-5BB8-53D01D6BB8D2}"/>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Customer satisfaction</a:t>
              </a:r>
            </a:p>
          </p:txBody>
        </p:sp>
        <p:pic>
          <p:nvPicPr>
            <p:cNvPr id="127" name="Graphic 126">
              <a:extLst>
                <a:ext uri="{FF2B5EF4-FFF2-40B4-BE49-F238E27FC236}">
                  <a16:creationId xmlns:a16="http://schemas.microsoft.com/office/drawing/2014/main" id="{E2A11471-FBA8-675A-2EAD-675E3937E2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7507" y="4552645"/>
              <a:ext cx="144000" cy="141732"/>
            </a:xfrm>
            <a:prstGeom prst="rect">
              <a:avLst/>
            </a:prstGeom>
          </p:spPr>
        </p:pic>
      </p:grpSp>
      <p:grpSp>
        <p:nvGrpSpPr>
          <p:cNvPr id="128" name="Group 127">
            <a:extLst>
              <a:ext uri="{FF2B5EF4-FFF2-40B4-BE49-F238E27FC236}">
                <a16:creationId xmlns:a16="http://schemas.microsoft.com/office/drawing/2014/main" id="{599B5BBA-7F18-D68D-0C23-FEF850CE4138}"/>
              </a:ext>
            </a:extLst>
          </p:cNvPr>
          <p:cNvGrpSpPr/>
          <p:nvPr/>
        </p:nvGrpSpPr>
        <p:grpSpPr>
          <a:xfrm>
            <a:off x="320719" y="4356602"/>
            <a:ext cx="1771605" cy="216000"/>
            <a:chOff x="320719" y="4224856"/>
            <a:chExt cx="1771605" cy="219456"/>
          </a:xfrm>
        </p:grpSpPr>
        <p:sp>
          <p:nvSpPr>
            <p:cNvPr id="129" name="Rectangle: Rounded Corners 6">
              <a:extLst>
                <a:ext uri="{FF2B5EF4-FFF2-40B4-BE49-F238E27FC236}">
                  <a16:creationId xmlns:a16="http://schemas.microsoft.com/office/drawing/2014/main" id="{A5D3456C-FF50-669D-1954-9D2C46DA896D}"/>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Conversion rate</a:t>
              </a:r>
            </a:p>
          </p:txBody>
        </p:sp>
        <p:pic>
          <p:nvPicPr>
            <p:cNvPr id="130" name="Graphic 129">
              <a:extLst>
                <a:ext uri="{FF2B5EF4-FFF2-40B4-BE49-F238E27FC236}">
                  <a16:creationId xmlns:a16="http://schemas.microsoft.com/office/drawing/2014/main" id="{A7EC7E62-8AF7-6B87-DE48-E0A4AE4E041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506" y="4260849"/>
              <a:ext cx="144000" cy="144000"/>
            </a:xfrm>
            <a:prstGeom prst="rect">
              <a:avLst/>
            </a:prstGeom>
          </p:spPr>
        </p:pic>
      </p:grpSp>
      <p:sp>
        <p:nvSpPr>
          <p:cNvPr id="31" name="TextBox 30">
            <a:extLst>
              <a:ext uri="{FF2B5EF4-FFF2-40B4-BE49-F238E27FC236}">
                <a16:creationId xmlns:a16="http://schemas.microsoft.com/office/drawing/2014/main" id="{13A94D3F-2FBB-22C1-8BD5-DC4B1F97A340}"/>
              </a:ext>
              <a:ext uri="{C183D7F6-B498-43B3-948B-1728B52AA6E4}">
                <adec:decorative xmlns:adec="http://schemas.microsoft.com/office/drawing/2017/decorative" val="0"/>
              </a:ext>
            </a:extLst>
          </p:cNvPr>
          <p:cNvSpPr txBox="1">
            <a:spLocks/>
          </p:cNvSpPr>
          <p:nvPr/>
        </p:nvSpPr>
        <p:spPr>
          <a:xfrm>
            <a:off x="3552452" y="2101850"/>
            <a:ext cx="1490793" cy="452754"/>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1</a:t>
            </a:r>
          </a:p>
        </p:txBody>
      </p:sp>
      <p:pic>
        <p:nvPicPr>
          <p:cNvPr id="32" name="Picture 50">
            <a:hlinkClick r:id="rId8"/>
            <a:extLst>
              <a:ext uri="{FF2B5EF4-FFF2-40B4-BE49-F238E27FC236}">
                <a16:creationId xmlns:a16="http://schemas.microsoft.com/office/drawing/2014/main" id="{BBF92097-8D24-DD4F-9D0C-48BC5B7AF3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2890" y="2207040"/>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179" name="TextBox 178">
            <a:extLst>
              <a:ext uri="{FF2B5EF4-FFF2-40B4-BE49-F238E27FC236}">
                <a16:creationId xmlns:a16="http://schemas.microsoft.com/office/drawing/2014/main" id="{35816CCB-8FFC-81C4-5ECB-AF8EC6BE5E85}"/>
              </a:ext>
              <a:ext uri="{C183D7F6-B498-43B3-948B-1728B52AA6E4}">
                <adec:decorative xmlns:adec="http://schemas.microsoft.com/office/drawing/2017/decorative" val="0"/>
              </a:ext>
            </a:extLst>
          </p:cNvPr>
          <p:cNvSpPr txBox="1"/>
          <p:nvPr/>
        </p:nvSpPr>
        <p:spPr>
          <a:xfrm>
            <a:off x="7866234" y="4748149"/>
            <a:ext cx="2803354" cy="40011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 Connection to Retail ERP system</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 Connection to Product Information Management system</a:t>
            </a:r>
          </a:p>
        </p:txBody>
      </p:sp>
      <p:sp>
        <p:nvSpPr>
          <p:cNvPr id="36" name="TextBox 35">
            <a:extLst>
              <a:ext uri="{FF2B5EF4-FFF2-40B4-BE49-F238E27FC236}">
                <a16:creationId xmlns:a16="http://schemas.microsoft.com/office/drawing/2014/main" id="{372D1D41-627F-877E-3F23-2B8C6768DEA8}"/>
              </a:ext>
              <a:ext uri="{C183D7F6-B498-43B3-948B-1728B52AA6E4}">
                <adec:decorative xmlns:adec="http://schemas.microsoft.com/office/drawing/2017/decorative" val="0"/>
              </a:ext>
            </a:extLst>
          </p:cNvPr>
          <p:cNvSpPr txBox="1"/>
          <p:nvPr/>
        </p:nvSpPr>
        <p:spPr>
          <a:xfrm>
            <a:off x="4415011" y="4884469"/>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pic>
        <p:nvPicPr>
          <p:cNvPr id="37" name="Picture 50">
            <a:hlinkClick r:id="rId8"/>
            <a:extLst>
              <a:ext uri="{FF2B5EF4-FFF2-40B4-BE49-F238E27FC236}">
                <a16:creationId xmlns:a16="http://schemas.microsoft.com/office/drawing/2014/main" id="{DF8A9B7E-65E8-A3AB-441A-919A4827C3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6409" y="4840226"/>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7140DB-1AF0-EDFC-5B64-416203EB88E7}"/>
              </a:ext>
              <a:ext uri="{C183D7F6-B498-43B3-948B-1728B52AA6E4}">
                <adec:decorative xmlns:adec="http://schemas.microsoft.com/office/drawing/2017/decorative" val="0"/>
              </a:ext>
            </a:extLst>
          </p:cNvPr>
          <p:cNvSpPr txBox="1"/>
          <p:nvPr/>
        </p:nvSpPr>
        <p:spPr>
          <a:xfrm>
            <a:off x="6413173" y="225128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sp>
        <p:nvSpPr>
          <p:cNvPr id="4" name="TextBox 3">
            <a:extLst>
              <a:ext uri="{FF2B5EF4-FFF2-40B4-BE49-F238E27FC236}">
                <a16:creationId xmlns:a16="http://schemas.microsoft.com/office/drawing/2014/main" id="{BD1A6F35-85A6-E127-117A-F999EAA0B0A5}"/>
              </a:ext>
              <a:ext uri="{C183D7F6-B498-43B3-948B-1728B52AA6E4}">
                <adec:decorative xmlns:adec="http://schemas.microsoft.com/office/drawing/2017/decorative" val="0"/>
              </a:ext>
            </a:extLst>
          </p:cNvPr>
          <p:cNvSpPr txBox="1"/>
          <p:nvPr/>
        </p:nvSpPr>
        <p:spPr>
          <a:xfrm>
            <a:off x="9305874" y="225128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8" name="Picture 7" descr="HR scenario: Deliver insights to managers (Copilot Scenario Library) – Microsoft Adoption">
            <a:extLst>
              <a:ext uri="{FF2B5EF4-FFF2-40B4-BE49-F238E27FC236}">
                <a16:creationId xmlns:a16="http://schemas.microsoft.com/office/drawing/2014/main" id="{9797A91D-F1A7-7461-5E83-E3CE6B1749D6}"/>
              </a:ext>
            </a:extLst>
          </p:cNvPr>
          <p:cNvPicPr>
            <a:picLocks noChangeAspect="1"/>
          </p:cNvPicPr>
          <p:nvPr/>
        </p:nvPicPr>
        <p:blipFill>
          <a:blip r:embed="rId10"/>
          <a:stretch>
            <a:fillRect/>
          </a:stretch>
        </p:blipFill>
        <p:spPr>
          <a:xfrm>
            <a:off x="6066682" y="2195639"/>
            <a:ext cx="265176" cy="265176"/>
          </a:xfrm>
          <a:prstGeom prst="rect">
            <a:avLst/>
          </a:prstGeom>
        </p:spPr>
      </p:pic>
      <p:pic>
        <p:nvPicPr>
          <p:cNvPr id="9" name="Picture 8" descr="HR scenario: Deliver insights to managers (Copilot Scenario Library) – Microsoft Adoption">
            <a:extLst>
              <a:ext uri="{FF2B5EF4-FFF2-40B4-BE49-F238E27FC236}">
                <a16:creationId xmlns:a16="http://schemas.microsoft.com/office/drawing/2014/main" id="{E845445C-58FE-FE15-CD2F-A90831A3DC32}"/>
              </a:ext>
            </a:extLst>
          </p:cNvPr>
          <p:cNvPicPr>
            <a:picLocks noChangeAspect="1"/>
          </p:cNvPicPr>
          <p:nvPr/>
        </p:nvPicPr>
        <p:blipFill>
          <a:blip r:embed="rId10"/>
          <a:stretch>
            <a:fillRect/>
          </a:stretch>
        </p:blipFill>
        <p:spPr>
          <a:xfrm>
            <a:off x="8955762" y="2195639"/>
            <a:ext cx="265176" cy="265176"/>
          </a:xfrm>
          <a:prstGeom prst="rect">
            <a:avLst/>
          </a:prstGeom>
        </p:spPr>
      </p:pic>
      <p:pic>
        <p:nvPicPr>
          <p:cNvPr id="11" name="Graphic 10">
            <a:extLst>
              <a:ext uri="{FF2B5EF4-FFF2-40B4-BE49-F238E27FC236}">
                <a16:creationId xmlns:a16="http://schemas.microsoft.com/office/drawing/2014/main" id="{A4122532-F20B-4AC2-3252-B78DF337539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506552" y="4859505"/>
            <a:ext cx="265126" cy="235667"/>
          </a:xfrm>
          <a:prstGeom prst="rect">
            <a:avLst/>
          </a:prstGeom>
        </p:spPr>
      </p:pic>
    </p:spTree>
    <p:extLst>
      <p:ext uri="{BB962C8B-B14F-4D97-AF65-F5344CB8AC3E}">
        <p14:creationId xmlns:p14="http://schemas.microsoft.com/office/powerpoint/2010/main" val="39135047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820A77-52FC-58A7-1C25-6A59B8E53B46}"/>
              </a:ext>
            </a:extLst>
          </p:cNvPr>
          <p:cNvSpPr>
            <a:spLocks noGrp="1"/>
          </p:cNvSpPr>
          <p:nvPr>
            <p:ph type="title"/>
          </p:nvPr>
        </p:nvSpPr>
        <p:spPr>
          <a:xfrm>
            <a:off x="588263" y="457200"/>
            <a:ext cx="11018520" cy="553998"/>
          </a:xfrm>
        </p:spPr>
        <p:txBody>
          <a:bodyPr>
            <a:noAutofit/>
          </a:bodyPr>
          <a:lstStyle/>
          <a:p>
            <a:r>
              <a:rPr lang="en-US"/>
              <a:t>Connecting the data that matters most with the most capable models</a:t>
            </a:r>
          </a:p>
        </p:txBody>
      </p:sp>
      <p:sp>
        <p:nvSpPr>
          <p:cNvPr id="28" name="Rectangle: Rounded Corners 27">
            <a:extLst>
              <a:ext uri="{FF2B5EF4-FFF2-40B4-BE49-F238E27FC236}">
                <a16:creationId xmlns:a16="http://schemas.microsoft.com/office/drawing/2014/main" id="{52F0CF96-9486-4048-AAB3-AD9BD7A52C45}"/>
              </a:ext>
              <a:ext uri="{C183D7F6-B498-43B3-948B-1728B52AA6E4}">
                <adec:decorative xmlns:adec="http://schemas.microsoft.com/office/drawing/2017/decorative" val="1"/>
              </a:ext>
            </a:extLst>
          </p:cNvPr>
          <p:cNvSpPr/>
          <p:nvPr/>
        </p:nvSpPr>
        <p:spPr bwMode="auto">
          <a:xfrm>
            <a:off x="588963" y="1727199"/>
            <a:ext cx="3626593" cy="4755507"/>
          </a:xfrm>
          <a:prstGeom prst="roundRect">
            <a:avLst>
              <a:gd name="adj" fmla="val 2650"/>
            </a:avLst>
          </a:prstGeom>
          <a:solidFill>
            <a:schemeClr val="accent2">
              <a:lumMod val="20000"/>
              <a:lumOff val="80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0" name="Content Placeholder 5">
            <a:extLst>
              <a:ext uri="{FF2B5EF4-FFF2-40B4-BE49-F238E27FC236}">
                <a16:creationId xmlns:a16="http://schemas.microsoft.com/office/drawing/2014/main" id="{C0C66371-2B88-3210-88E2-A1793F5CE761}"/>
              </a:ext>
            </a:extLst>
          </p:cNvPr>
          <p:cNvSpPr txBox="1">
            <a:spLocks/>
          </p:cNvSpPr>
          <p:nvPr/>
        </p:nvSpPr>
        <p:spPr>
          <a:xfrm>
            <a:off x="742114" y="1871541"/>
            <a:ext cx="3320291"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Knowledge workers rely on </a:t>
            </a:r>
            <a:b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two types of data:</a:t>
            </a:r>
          </a:p>
        </p:txBody>
      </p:sp>
      <p:sp>
        <p:nvSpPr>
          <p:cNvPr id="31" name="Rectangle: Rounded Corners 30">
            <a:extLst>
              <a:ext uri="{FF2B5EF4-FFF2-40B4-BE49-F238E27FC236}">
                <a16:creationId xmlns:a16="http://schemas.microsoft.com/office/drawing/2014/main" id="{2F46B34D-05FC-F444-8CEE-F1E4D6C21B0F}"/>
              </a:ext>
              <a:ext uri="{C183D7F6-B498-43B3-948B-1728B52AA6E4}">
                <adec:decorative xmlns:adec="http://schemas.microsoft.com/office/drawing/2017/decorative" val="0"/>
              </a:ext>
            </a:extLst>
          </p:cNvPr>
          <p:cNvSpPr>
            <a:spLocks/>
          </p:cNvSpPr>
          <p:nvPr/>
        </p:nvSpPr>
        <p:spPr bwMode="auto">
          <a:xfrm>
            <a:off x="742114" y="3337858"/>
            <a:ext cx="3320291" cy="1552906"/>
          </a:xfrm>
          <a:prstGeom prst="roundRect">
            <a:avLst>
              <a:gd name="adj" fmla="val 7503"/>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Work Data</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The proprietary data that a user has access to, from emails and call transcripts to SharePoint sites and databases.</a:t>
            </a:r>
          </a:p>
        </p:txBody>
      </p:sp>
      <p:sp>
        <p:nvSpPr>
          <p:cNvPr id="32" name="Rectangle: Rounded Corners 31">
            <a:extLst>
              <a:ext uri="{FF2B5EF4-FFF2-40B4-BE49-F238E27FC236}">
                <a16:creationId xmlns:a16="http://schemas.microsoft.com/office/drawing/2014/main" id="{327780BF-1D11-B270-6219-929D412208BF}"/>
              </a:ext>
              <a:ext uri="{C183D7F6-B498-43B3-948B-1728B52AA6E4}">
                <adec:decorative xmlns:adec="http://schemas.microsoft.com/office/drawing/2017/decorative" val="0"/>
              </a:ext>
            </a:extLst>
          </p:cNvPr>
          <p:cNvSpPr>
            <a:spLocks/>
          </p:cNvSpPr>
          <p:nvPr/>
        </p:nvSpPr>
        <p:spPr bwMode="auto">
          <a:xfrm>
            <a:off x="742114" y="5030328"/>
            <a:ext cx="3320291" cy="1311503"/>
          </a:xfrm>
          <a:prstGeom prst="roundRect">
            <a:avLst>
              <a:gd name="adj" fmla="val 8884"/>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Web Data</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Publicly available data that helps define the current state of the world.</a:t>
            </a:r>
          </a:p>
        </p:txBody>
      </p:sp>
      <p:sp>
        <p:nvSpPr>
          <p:cNvPr id="22" name="Rectangle: Rounded Corners 21">
            <a:extLst>
              <a:ext uri="{FF2B5EF4-FFF2-40B4-BE49-F238E27FC236}">
                <a16:creationId xmlns:a16="http://schemas.microsoft.com/office/drawing/2014/main" id="{3176C954-741E-BA18-2E7B-10048BEDBD59}"/>
              </a:ext>
              <a:ext uri="{C183D7F6-B498-43B3-948B-1728B52AA6E4}">
                <adec:decorative xmlns:adec="http://schemas.microsoft.com/office/drawing/2017/decorative" val="1"/>
              </a:ext>
            </a:extLst>
          </p:cNvPr>
          <p:cNvSpPr/>
          <p:nvPr/>
        </p:nvSpPr>
        <p:spPr bwMode="auto">
          <a:xfrm>
            <a:off x="4389173" y="1727199"/>
            <a:ext cx="3626593" cy="4755507"/>
          </a:xfrm>
          <a:prstGeom prst="roundRect">
            <a:avLst>
              <a:gd name="adj" fmla="val 2650"/>
            </a:avLst>
          </a:prstGeom>
          <a:solidFill>
            <a:schemeClr val="accent2">
              <a:lumMod val="20000"/>
              <a:lumOff val="80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 name="Content Placeholder 5">
            <a:extLst>
              <a:ext uri="{FF2B5EF4-FFF2-40B4-BE49-F238E27FC236}">
                <a16:creationId xmlns:a16="http://schemas.microsoft.com/office/drawing/2014/main" id="{96468862-F1C1-524B-C2A9-AC54FCE4E7FD}"/>
              </a:ext>
            </a:extLst>
          </p:cNvPr>
          <p:cNvSpPr txBox="1">
            <a:spLocks/>
          </p:cNvSpPr>
          <p:nvPr/>
        </p:nvSpPr>
        <p:spPr>
          <a:xfrm>
            <a:off x="4542324" y="1871541"/>
            <a:ext cx="3320291"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Copilot Chat </a:t>
            </a: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relies on the latest large language models to quickly search work and web data sets and provide rapid quick, concise answers.</a:t>
            </a:r>
          </a:p>
        </p:txBody>
      </p:sp>
      <p:sp>
        <p:nvSpPr>
          <p:cNvPr id="25" name="Rectangle: Rounded Corners 24">
            <a:extLst>
              <a:ext uri="{FF2B5EF4-FFF2-40B4-BE49-F238E27FC236}">
                <a16:creationId xmlns:a16="http://schemas.microsoft.com/office/drawing/2014/main" id="{3DBD955B-22A8-450F-0BEC-F160034682F1}"/>
              </a:ext>
              <a:ext uri="{C183D7F6-B498-43B3-948B-1728B52AA6E4}">
                <adec:decorative xmlns:adec="http://schemas.microsoft.com/office/drawing/2017/decorative" val="0"/>
              </a:ext>
            </a:extLst>
          </p:cNvPr>
          <p:cNvSpPr>
            <a:spLocks/>
          </p:cNvSpPr>
          <p:nvPr/>
        </p:nvSpPr>
        <p:spPr bwMode="auto">
          <a:xfrm>
            <a:off x="4542324" y="3337857"/>
            <a:ext cx="3320291" cy="3003973"/>
          </a:xfrm>
          <a:prstGeom prst="roundRect">
            <a:avLst>
              <a:gd name="adj" fmla="val 3879"/>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Retrieval Augmented Generation</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Copilot Chat uses a tool called Retrieval Augmented Generation to search across all of a user’s data – and the web – to extract the items most relevant to the question asked.</a:t>
            </a:r>
          </a:p>
        </p:txBody>
      </p:sp>
      <p:sp>
        <p:nvSpPr>
          <p:cNvPr id="9" name="Rectangle: Rounded Corners 8">
            <a:extLst>
              <a:ext uri="{FF2B5EF4-FFF2-40B4-BE49-F238E27FC236}">
                <a16:creationId xmlns:a16="http://schemas.microsoft.com/office/drawing/2014/main" id="{25555743-939B-4152-3FCF-633D6DD9075A}"/>
              </a:ext>
              <a:ext uri="{C183D7F6-B498-43B3-948B-1728B52AA6E4}">
                <adec:decorative xmlns:adec="http://schemas.microsoft.com/office/drawing/2017/decorative" val="1"/>
              </a:ext>
            </a:extLst>
          </p:cNvPr>
          <p:cNvSpPr/>
          <p:nvPr/>
        </p:nvSpPr>
        <p:spPr bwMode="auto">
          <a:xfrm>
            <a:off x="8189382" y="1727199"/>
            <a:ext cx="3626593" cy="4755507"/>
          </a:xfrm>
          <a:prstGeom prst="roundRect">
            <a:avLst>
              <a:gd name="adj" fmla="val 2650"/>
            </a:avLst>
          </a:prstGeom>
          <a:solidFill>
            <a:schemeClr val="accent2">
              <a:lumMod val="20000"/>
              <a:lumOff val="80000"/>
            </a:schemeClr>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 name="Rectangle: Rounded Corners 13" descr="box highlighting the section of text">
            <a:extLst>
              <a:ext uri="{FF2B5EF4-FFF2-40B4-BE49-F238E27FC236}">
                <a16:creationId xmlns:a16="http://schemas.microsoft.com/office/drawing/2014/main" id="{123F0C58-CB0C-32F1-D4A6-2759AB60F7D1}"/>
              </a:ext>
            </a:extLst>
          </p:cNvPr>
          <p:cNvSpPr/>
          <p:nvPr/>
        </p:nvSpPr>
        <p:spPr>
          <a:xfrm>
            <a:off x="8189382" y="1727199"/>
            <a:ext cx="3626593" cy="4755507"/>
          </a:xfrm>
          <a:prstGeom prst="roundRect">
            <a:avLst>
              <a:gd name="adj" fmla="val 1576"/>
            </a:avLst>
          </a:prstGeom>
          <a:noFill/>
          <a:ln w="38100">
            <a:gradFill flip="none" rotWithShape="1">
              <a:gsLst>
                <a:gs pos="0">
                  <a:schemeClr val="accent1"/>
                </a:gs>
                <a:gs pos="100000">
                  <a:schemeClr val="accent2"/>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8" name="Content Placeholder 5">
            <a:extLst>
              <a:ext uri="{FF2B5EF4-FFF2-40B4-BE49-F238E27FC236}">
                <a16:creationId xmlns:a16="http://schemas.microsoft.com/office/drawing/2014/main" id="{13D6B9AD-9558-9E98-1DC0-3BB7802D9C03}"/>
              </a:ext>
            </a:extLst>
          </p:cNvPr>
          <p:cNvSpPr txBox="1">
            <a:spLocks/>
          </p:cNvSpPr>
          <p:nvPr/>
        </p:nvSpPr>
        <p:spPr>
          <a:xfrm>
            <a:off x="8342533" y="1871541"/>
            <a:ext cx="3320291" cy="12577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Researcher</a:t>
            </a: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 builds on Copilot Chat with a new class of models – advanced reasoning models – to create a research plan, execute it, and build more comprehensive, complex, and exec-ready reports.</a:t>
            </a:r>
          </a:p>
        </p:txBody>
      </p:sp>
      <p:sp>
        <p:nvSpPr>
          <p:cNvPr id="12" name="Rectangle: Rounded Corners 11">
            <a:extLst>
              <a:ext uri="{FF2B5EF4-FFF2-40B4-BE49-F238E27FC236}">
                <a16:creationId xmlns:a16="http://schemas.microsoft.com/office/drawing/2014/main" id="{88325DBA-A0F0-E8C3-5B69-D17030E807D6}"/>
              </a:ext>
              <a:ext uri="{C183D7F6-B498-43B3-948B-1728B52AA6E4}">
                <adec:decorative xmlns:adec="http://schemas.microsoft.com/office/drawing/2017/decorative" val="0"/>
              </a:ext>
            </a:extLst>
          </p:cNvPr>
          <p:cNvSpPr>
            <a:spLocks/>
          </p:cNvSpPr>
          <p:nvPr/>
        </p:nvSpPr>
        <p:spPr bwMode="auto">
          <a:xfrm>
            <a:off x="8342533" y="3337858"/>
            <a:ext cx="3320291" cy="1552906"/>
          </a:xfrm>
          <a:prstGeom prst="roundRect">
            <a:avLst>
              <a:gd name="adj" fmla="val 7503"/>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Chain of Thought</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In response to a prompt, Researcher uses recursive reasoning to understand a task, perform research, and create a report.</a:t>
            </a:r>
          </a:p>
        </p:txBody>
      </p:sp>
      <p:sp>
        <p:nvSpPr>
          <p:cNvPr id="15" name="Rectangle: Rounded Corners 14">
            <a:extLst>
              <a:ext uri="{FF2B5EF4-FFF2-40B4-BE49-F238E27FC236}">
                <a16:creationId xmlns:a16="http://schemas.microsoft.com/office/drawing/2014/main" id="{929F0629-CAD9-25C2-1309-C417DF9F9B4F}"/>
              </a:ext>
              <a:ext uri="{C183D7F6-B498-43B3-948B-1728B52AA6E4}">
                <adec:decorative xmlns:adec="http://schemas.microsoft.com/office/drawing/2017/decorative" val="0"/>
              </a:ext>
            </a:extLst>
          </p:cNvPr>
          <p:cNvSpPr>
            <a:spLocks/>
          </p:cNvSpPr>
          <p:nvPr/>
        </p:nvSpPr>
        <p:spPr bwMode="auto">
          <a:xfrm>
            <a:off x="8342533" y="5030328"/>
            <a:ext cx="3320291" cy="1311503"/>
          </a:xfrm>
          <a:prstGeom prst="roundRect">
            <a:avLst>
              <a:gd name="adj" fmla="val 8884"/>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600" b="0" i="0" u="none" strike="noStrike" kern="1200" cap="none" spc="0" normalizeH="0" baseline="0" noProof="0">
                <a:ln>
                  <a:noFill/>
                </a:ln>
                <a:solidFill>
                  <a:srgbClr val="0070C0"/>
                </a:solidFill>
                <a:effectLst/>
                <a:uLnTx/>
                <a:uFillTx/>
                <a:latin typeface="Segoe Sans Display Semibold"/>
                <a:ea typeface="+mn-ea"/>
                <a:cs typeface="+mn-cs"/>
              </a:rPr>
              <a:t>Research</a:t>
            </a:r>
          </a:p>
          <a:p>
            <a:pPr marL="0" marR="0" lvl="2" indent="0" algn="l" defTabSz="457200" rtl="0" eaLnBrk="1" fontAlgn="auto" latinLnBrk="0" hangingPunct="1">
              <a:lnSpc>
                <a:spcPct val="100000"/>
              </a:lnSpc>
              <a:spcBef>
                <a:spcPts val="400"/>
              </a:spcBef>
              <a:spcAft>
                <a:spcPts val="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Researcher is built on a model that’s been taught to think like a professional researcher.</a:t>
            </a:r>
          </a:p>
        </p:txBody>
      </p:sp>
    </p:spTree>
    <p:extLst>
      <p:ext uri="{BB962C8B-B14F-4D97-AF65-F5344CB8AC3E}">
        <p14:creationId xmlns:p14="http://schemas.microsoft.com/office/powerpoint/2010/main" val="10486511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C845B-2B7C-6DA5-D1A7-507D3836AB8C}"/>
            </a:ext>
          </a:extLst>
        </p:cNvPr>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BB58B2EE-E069-34C6-2CD1-9FAD32F2FC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60" name="think-cell data - do not delete" hidden="1">
                        <a:extLst>
                          <a:ext uri="{FF2B5EF4-FFF2-40B4-BE49-F238E27FC236}">
                            <a16:creationId xmlns:a16="http://schemas.microsoft.com/office/drawing/2014/main" id="{BB58B2EE-E069-34C6-2CD1-9FAD32F2FC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4DA2301C-6CB9-7E7A-C8E5-4E4BF4DDC56A}"/>
              </a:ext>
            </a:extLst>
          </p:cNvPr>
          <p:cNvSpPr>
            <a:spLocks noGrp="1"/>
          </p:cNvSpPr>
          <p:nvPr>
            <p:ph type="body" sz="quarter" idx="32"/>
          </p:nvPr>
        </p:nvSpPr>
        <p:spPr>
          <a:xfrm>
            <a:off x="311388" y="1026303"/>
            <a:ext cx="2431246" cy="1131079"/>
          </a:xfrm>
        </p:spPr>
        <p:txBody>
          <a:bodyPr/>
          <a:lstStyle/>
          <a:p>
            <a:r>
              <a:rPr lang="en-US" noProof="0"/>
              <a:t>Copilot empowers banking marketing teams to efficiently gather insights, analyze trends, target audiences, create and launch campaigns, and optimize performance—all within familiar Microsoft apps for faster, smarter, and more impactful marketing.</a:t>
            </a:r>
          </a:p>
        </p:txBody>
      </p:sp>
      <p:sp>
        <p:nvSpPr>
          <p:cNvPr id="173" name="Text Placeholder 172">
            <a:extLst>
              <a:ext uri="{FF2B5EF4-FFF2-40B4-BE49-F238E27FC236}">
                <a16:creationId xmlns:a16="http://schemas.microsoft.com/office/drawing/2014/main" id="{82089F7C-A529-A1C0-1636-C367DEE4B114}"/>
              </a:ext>
            </a:extLst>
          </p:cNvPr>
          <p:cNvSpPr>
            <a:spLocks noGrp="1"/>
          </p:cNvSpPr>
          <p:nvPr>
            <p:ph type="body" sz="quarter" idx="33"/>
          </p:nvPr>
        </p:nvSpPr>
        <p:spPr>
          <a:xfrm>
            <a:off x="304796" y="413987"/>
            <a:ext cx="2057403" cy="307777"/>
          </a:xfrm>
        </p:spPr>
        <p:txBody>
          <a:bodyPr/>
          <a:lstStyle/>
          <a:p>
            <a:r>
              <a:rPr lang="en-US"/>
              <a:t>Banking</a:t>
            </a:r>
          </a:p>
        </p:txBody>
      </p:sp>
      <p:sp>
        <p:nvSpPr>
          <p:cNvPr id="169" name="Text Placeholder 168">
            <a:extLst>
              <a:ext uri="{FF2B5EF4-FFF2-40B4-BE49-F238E27FC236}">
                <a16:creationId xmlns:a16="http://schemas.microsoft.com/office/drawing/2014/main" id="{FB8AAD65-EE40-A296-ED17-93D434A72C2A}"/>
              </a:ext>
            </a:extLst>
          </p:cNvPr>
          <p:cNvSpPr>
            <a:spLocks noGrp="1"/>
          </p:cNvSpPr>
          <p:nvPr>
            <p:ph type="body" sz="quarter" idx="17"/>
          </p:nvPr>
        </p:nvSpPr>
        <p:spPr>
          <a:xfrm>
            <a:off x="7149557" y="521100"/>
            <a:ext cx="2969488" cy="169277"/>
          </a:xfrm>
        </p:spPr>
        <p:txBody>
          <a:bodyPr/>
          <a:lstStyle/>
          <a:p>
            <a:r>
              <a:rPr lang="en-US" noProof="0"/>
              <a:t>Micr</a:t>
            </a:r>
            <a:r>
              <a:rPr lang="en-US"/>
              <a:t>osoft 365 Copilot</a:t>
            </a:r>
          </a:p>
        </p:txBody>
      </p:sp>
      <p:sp>
        <p:nvSpPr>
          <p:cNvPr id="167" name="Title 166">
            <a:extLst>
              <a:ext uri="{FF2B5EF4-FFF2-40B4-BE49-F238E27FC236}">
                <a16:creationId xmlns:a16="http://schemas.microsoft.com/office/drawing/2014/main" id="{43C34FA8-DB3A-E646-6F45-A0C45C61CCCF}"/>
              </a:ext>
            </a:extLst>
          </p:cNvPr>
          <p:cNvSpPr>
            <a:spLocks noGrp="1"/>
          </p:cNvSpPr>
          <p:nvPr>
            <p:ph type="title"/>
          </p:nvPr>
        </p:nvSpPr>
        <p:spPr>
          <a:xfrm>
            <a:off x="2492556" y="429376"/>
            <a:ext cx="4144817" cy="276999"/>
          </a:xfrm>
        </p:spPr>
        <p:txBody>
          <a:bodyPr vert="horz"/>
          <a:lstStyle/>
          <a:p>
            <a:r>
              <a:rPr lang="en-US"/>
              <a:t>Enhance marketing effectiveness</a:t>
            </a:r>
          </a:p>
        </p:txBody>
      </p:sp>
      <p:sp>
        <p:nvSpPr>
          <p:cNvPr id="58" name="Text Placeholder 57">
            <a:extLst>
              <a:ext uri="{FF2B5EF4-FFF2-40B4-BE49-F238E27FC236}">
                <a16:creationId xmlns:a16="http://schemas.microsoft.com/office/drawing/2014/main" id="{4D1F56FA-B192-EB9B-BC3A-0B6A6917CC19}"/>
              </a:ext>
            </a:extLst>
          </p:cNvPr>
          <p:cNvSpPr>
            <a:spLocks noGrp="1"/>
          </p:cNvSpPr>
          <p:nvPr>
            <p:ph type="body" sz="quarter" idx="69"/>
          </p:nvPr>
        </p:nvSpPr>
        <p:spPr>
          <a:xfrm>
            <a:off x="3182890" y="2725494"/>
            <a:ext cx="2572262" cy="712876"/>
          </a:xfrm>
        </p:spPr>
        <p:txBody>
          <a:bodyPr/>
          <a:lstStyle/>
          <a:p>
            <a:r>
              <a:rPr lang="en-US" noProof="0"/>
              <a:t>Benefit: </a:t>
            </a:r>
            <a:r>
              <a:rPr lang="en-US"/>
              <a:t>Quickly surfaces customer pain points and preferences to inform targeted marketing strategies.</a:t>
            </a:r>
          </a:p>
        </p:txBody>
      </p:sp>
      <p:sp>
        <p:nvSpPr>
          <p:cNvPr id="168" name="Text Placeholder 167">
            <a:extLst>
              <a:ext uri="{FF2B5EF4-FFF2-40B4-BE49-F238E27FC236}">
                <a16:creationId xmlns:a16="http://schemas.microsoft.com/office/drawing/2014/main" id="{77B2245D-6283-9827-4622-13A4F3C5814D}"/>
              </a:ext>
            </a:extLst>
          </p:cNvPr>
          <p:cNvSpPr>
            <a:spLocks noGrp="1"/>
          </p:cNvSpPr>
          <p:nvPr>
            <p:ph type="body" sz="quarter" idx="11"/>
          </p:nvPr>
        </p:nvSpPr>
        <p:spPr>
          <a:xfrm>
            <a:off x="3182890" y="1112478"/>
            <a:ext cx="2572262" cy="153888"/>
          </a:xfrm>
        </p:spPr>
        <p:txBody>
          <a:bodyPr/>
          <a:lstStyle/>
          <a:p>
            <a:r>
              <a:rPr lang="en-US" noProof="0"/>
              <a:t>Categorize and summarize insights</a:t>
            </a:r>
          </a:p>
        </p:txBody>
      </p:sp>
      <p:sp>
        <p:nvSpPr>
          <p:cNvPr id="170" name="Text Placeholder 169">
            <a:extLst>
              <a:ext uri="{FF2B5EF4-FFF2-40B4-BE49-F238E27FC236}">
                <a16:creationId xmlns:a16="http://schemas.microsoft.com/office/drawing/2014/main" id="{A259317A-5703-B4C2-8346-F652BBEE075C}"/>
              </a:ext>
            </a:extLst>
          </p:cNvPr>
          <p:cNvSpPr>
            <a:spLocks noGrp="1"/>
          </p:cNvSpPr>
          <p:nvPr>
            <p:ph type="body" sz="quarter" idx="18"/>
          </p:nvPr>
        </p:nvSpPr>
        <p:spPr>
          <a:xfrm>
            <a:off x="3182890" y="1438715"/>
            <a:ext cx="2572262" cy="626701"/>
          </a:xfrm>
        </p:spPr>
        <p:txBody>
          <a:bodyPr/>
          <a:lstStyle/>
          <a:p>
            <a:r>
              <a:rPr lang="en-US"/>
              <a:t>The marketing team uses Copilot in Excel to categorize previously collected responses by theme (e.g., pain points, preferences) and generate a summary of key insights for further analysis.</a:t>
            </a:r>
            <a:endParaRPr lang="en-US" noProof="0"/>
          </a:p>
        </p:txBody>
      </p:sp>
      <p:sp>
        <p:nvSpPr>
          <p:cNvPr id="175" name="Text Placeholder 174">
            <a:extLst>
              <a:ext uri="{FF2B5EF4-FFF2-40B4-BE49-F238E27FC236}">
                <a16:creationId xmlns:a16="http://schemas.microsoft.com/office/drawing/2014/main" id="{B6EF4A51-7061-4237-C4FC-1F211C971437}"/>
              </a:ext>
            </a:extLst>
          </p:cNvPr>
          <p:cNvSpPr>
            <a:spLocks noGrp="1"/>
          </p:cNvSpPr>
          <p:nvPr>
            <p:ph type="body" sz="quarter" idx="42"/>
          </p:nvPr>
        </p:nvSpPr>
        <p:spPr>
          <a:xfrm>
            <a:off x="6066682" y="1112478"/>
            <a:ext cx="2572262" cy="153888"/>
          </a:xfrm>
        </p:spPr>
        <p:txBody>
          <a:bodyPr/>
          <a:lstStyle/>
          <a:p>
            <a:r>
              <a:rPr lang="en-US" noProof="0"/>
              <a:t>Analyze market trends</a:t>
            </a:r>
          </a:p>
        </p:txBody>
      </p:sp>
      <p:sp>
        <p:nvSpPr>
          <p:cNvPr id="48" name="Text Placeholder 47">
            <a:extLst>
              <a:ext uri="{FF2B5EF4-FFF2-40B4-BE49-F238E27FC236}">
                <a16:creationId xmlns:a16="http://schemas.microsoft.com/office/drawing/2014/main" id="{0F083CD2-106E-6251-FF2C-F5F2A5F2C20B}"/>
              </a:ext>
            </a:extLst>
          </p:cNvPr>
          <p:cNvSpPr>
            <a:spLocks noGrp="1"/>
          </p:cNvSpPr>
          <p:nvPr>
            <p:ph type="body" sz="quarter" idx="43"/>
          </p:nvPr>
        </p:nvSpPr>
        <p:spPr>
          <a:xfrm>
            <a:off x="6066682" y="1438715"/>
            <a:ext cx="2572262" cy="626701"/>
          </a:xfrm>
        </p:spPr>
        <p:txBody>
          <a:bodyPr/>
          <a:lstStyle/>
          <a:p>
            <a:r>
              <a:rPr lang="en-US" dirty="0"/>
              <a:t>After uploading market research PDFs and financial reports, Analyst agent can be prompted to help extract key metrics and visualize trends.</a:t>
            </a:r>
            <a:endParaRPr lang="en-US" noProof="0" dirty="0"/>
          </a:p>
        </p:txBody>
      </p:sp>
      <p:sp>
        <p:nvSpPr>
          <p:cNvPr id="52" name="Text Placeholder 51">
            <a:extLst>
              <a:ext uri="{FF2B5EF4-FFF2-40B4-BE49-F238E27FC236}">
                <a16:creationId xmlns:a16="http://schemas.microsoft.com/office/drawing/2014/main" id="{8E4A11A8-0653-29E3-779D-F53C35B4098B}"/>
              </a:ext>
            </a:extLst>
          </p:cNvPr>
          <p:cNvSpPr>
            <a:spLocks noGrp="1"/>
          </p:cNvSpPr>
          <p:nvPr>
            <p:ph type="body" sz="quarter" idx="68"/>
          </p:nvPr>
        </p:nvSpPr>
        <p:spPr>
          <a:xfrm>
            <a:off x="8950475" y="2725494"/>
            <a:ext cx="2572262" cy="712876"/>
          </a:xfrm>
        </p:spPr>
        <p:txBody>
          <a:bodyPr/>
          <a:lstStyle/>
          <a:p>
            <a:r>
              <a:rPr lang="en-US" noProof="0"/>
              <a:t>Benefit: </a:t>
            </a:r>
            <a:r>
              <a:rPr lang="en-US"/>
              <a:t>Enables precise audience targeting and actionable recommendations for personalized marketing campaigns.</a:t>
            </a:r>
          </a:p>
        </p:txBody>
      </p:sp>
      <p:sp>
        <p:nvSpPr>
          <p:cNvPr id="50" name="Text Placeholder 49">
            <a:extLst>
              <a:ext uri="{FF2B5EF4-FFF2-40B4-BE49-F238E27FC236}">
                <a16:creationId xmlns:a16="http://schemas.microsoft.com/office/drawing/2014/main" id="{7BC05218-99D4-4258-CF18-D6CF2CFE1B1C}"/>
              </a:ext>
            </a:extLst>
          </p:cNvPr>
          <p:cNvSpPr>
            <a:spLocks noGrp="1"/>
          </p:cNvSpPr>
          <p:nvPr>
            <p:ph type="body" sz="quarter" idx="45"/>
          </p:nvPr>
        </p:nvSpPr>
        <p:spPr>
          <a:xfrm>
            <a:off x="8950475" y="1112478"/>
            <a:ext cx="2572262" cy="153888"/>
          </a:xfrm>
        </p:spPr>
        <p:txBody>
          <a:bodyPr/>
          <a:lstStyle/>
          <a:p>
            <a:r>
              <a:rPr lang="en-US" noProof="0"/>
              <a:t>Segment and target audiences</a:t>
            </a:r>
          </a:p>
        </p:txBody>
      </p:sp>
      <p:sp>
        <p:nvSpPr>
          <p:cNvPr id="51" name="Text Placeholder 50">
            <a:extLst>
              <a:ext uri="{FF2B5EF4-FFF2-40B4-BE49-F238E27FC236}">
                <a16:creationId xmlns:a16="http://schemas.microsoft.com/office/drawing/2014/main" id="{74E4F916-A79C-8978-4087-9FFA5DFF39F4}"/>
              </a:ext>
            </a:extLst>
          </p:cNvPr>
          <p:cNvSpPr>
            <a:spLocks noGrp="1"/>
          </p:cNvSpPr>
          <p:nvPr>
            <p:ph type="body" sz="quarter" idx="46"/>
          </p:nvPr>
        </p:nvSpPr>
        <p:spPr>
          <a:xfrm>
            <a:off x="8950475" y="1438715"/>
            <a:ext cx="2572262" cy="626701"/>
          </a:xfrm>
        </p:spPr>
        <p:txBody>
          <a:bodyPr/>
          <a:lstStyle/>
          <a:p>
            <a:r>
              <a:rPr lang="en-US"/>
              <a:t>Using Copilot in Excel the team analyzes customer data to segment customers by demographics, behaviors, and product usage. Copilot then creates targeted audience lists.</a:t>
            </a:r>
            <a:endParaRPr lang="en-US" noProof="0"/>
          </a:p>
        </p:txBody>
      </p:sp>
      <p:sp>
        <p:nvSpPr>
          <p:cNvPr id="62" name="Text Placeholder 61">
            <a:extLst>
              <a:ext uri="{FF2B5EF4-FFF2-40B4-BE49-F238E27FC236}">
                <a16:creationId xmlns:a16="http://schemas.microsoft.com/office/drawing/2014/main" id="{C08D6D9E-22E0-940E-2903-B0402AEC0773}"/>
              </a:ext>
            </a:extLst>
          </p:cNvPr>
          <p:cNvSpPr>
            <a:spLocks noGrp="1"/>
          </p:cNvSpPr>
          <p:nvPr>
            <p:ph type="body" sz="quarter" idx="70"/>
          </p:nvPr>
        </p:nvSpPr>
        <p:spPr>
          <a:xfrm>
            <a:off x="6066682" y="2725494"/>
            <a:ext cx="2572262" cy="712876"/>
          </a:xfrm>
        </p:spPr>
        <p:txBody>
          <a:bodyPr/>
          <a:lstStyle/>
          <a:p>
            <a:r>
              <a:rPr lang="en-US" noProof="0" dirty="0"/>
              <a:t>Benefit: </a:t>
            </a:r>
            <a:r>
              <a:rPr lang="en-US" dirty="0"/>
              <a:t>Saves time on manual data review and provides actionable market insights for campaign planning.</a:t>
            </a:r>
          </a:p>
          <a:p>
            <a:r>
              <a:rPr lang="en-US" u="sng" dirty="0">
                <a:hlinkClick r:id="rId6"/>
              </a:rPr>
              <a:t>Get started with Analyst</a:t>
            </a:r>
            <a:endParaRPr lang="en-US" noProof="0" dirty="0"/>
          </a:p>
        </p:txBody>
      </p:sp>
      <p:sp>
        <p:nvSpPr>
          <p:cNvPr id="53" name="Text Placeholder 52">
            <a:extLst>
              <a:ext uri="{FF2B5EF4-FFF2-40B4-BE49-F238E27FC236}">
                <a16:creationId xmlns:a16="http://schemas.microsoft.com/office/drawing/2014/main" id="{13AB86C7-DC95-A99C-A926-870590A3F366}"/>
              </a:ext>
            </a:extLst>
          </p:cNvPr>
          <p:cNvSpPr>
            <a:spLocks noGrp="1"/>
          </p:cNvSpPr>
          <p:nvPr>
            <p:ph type="body" sz="quarter" idx="48"/>
          </p:nvPr>
        </p:nvSpPr>
        <p:spPr>
          <a:xfrm>
            <a:off x="3182890" y="5334522"/>
            <a:ext cx="2572262" cy="712876"/>
          </a:xfrm>
        </p:spPr>
        <p:txBody>
          <a:bodyPr/>
          <a:lstStyle/>
          <a:p>
            <a:r>
              <a:rPr lang="en-US" noProof="0"/>
              <a:t>Benefit: </a:t>
            </a:r>
            <a:r>
              <a:rPr lang="en-US"/>
              <a:t>Enables rapid, data-driven adjustments to maximize marketing ROI.</a:t>
            </a:r>
            <a:endParaRPr lang="en-US" noProof="0"/>
          </a:p>
        </p:txBody>
      </p:sp>
      <p:sp>
        <p:nvSpPr>
          <p:cNvPr id="54" name="Text Placeholder 53">
            <a:extLst>
              <a:ext uri="{FF2B5EF4-FFF2-40B4-BE49-F238E27FC236}">
                <a16:creationId xmlns:a16="http://schemas.microsoft.com/office/drawing/2014/main" id="{8DED935E-A9CD-64C3-90DB-9B1788F2738D}"/>
              </a:ext>
            </a:extLst>
          </p:cNvPr>
          <p:cNvSpPr>
            <a:spLocks noGrp="1"/>
          </p:cNvSpPr>
          <p:nvPr>
            <p:ph type="body" sz="quarter" idx="49"/>
          </p:nvPr>
        </p:nvSpPr>
        <p:spPr>
          <a:xfrm>
            <a:off x="3182890" y="3725103"/>
            <a:ext cx="2572262" cy="153888"/>
          </a:xfrm>
        </p:spPr>
        <p:txBody>
          <a:bodyPr/>
          <a:lstStyle/>
          <a:p>
            <a:r>
              <a:rPr lang="en-US" noProof="0"/>
              <a:t>Monitor performance and optimize</a:t>
            </a:r>
          </a:p>
        </p:txBody>
      </p:sp>
      <p:sp>
        <p:nvSpPr>
          <p:cNvPr id="55" name="Text Placeholder 54">
            <a:extLst>
              <a:ext uri="{FF2B5EF4-FFF2-40B4-BE49-F238E27FC236}">
                <a16:creationId xmlns:a16="http://schemas.microsoft.com/office/drawing/2014/main" id="{594489A9-2D32-A209-DE97-E833A3A29BD2}"/>
              </a:ext>
            </a:extLst>
          </p:cNvPr>
          <p:cNvSpPr>
            <a:spLocks noGrp="1"/>
          </p:cNvSpPr>
          <p:nvPr>
            <p:ph type="body" sz="quarter" idx="50"/>
          </p:nvPr>
        </p:nvSpPr>
        <p:spPr>
          <a:xfrm>
            <a:off x="3182890" y="4050957"/>
            <a:ext cx="2572262" cy="626701"/>
          </a:xfrm>
        </p:spPr>
        <p:txBody>
          <a:bodyPr/>
          <a:lstStyle/>
          <a:p>
            <a:r>
              <a:rPr lang="en-US"/>
              <a:t>The employee uses Copilot in Power BI to track campaign KPIs (open rates, conversions) and prompts Copilot to suggest optimizations based on real-time data.</a:t>
            </a:r>
            <a:endParaRPr lang="en-US" noProof="0"/>
          </a:p>
        </p:txBody>
      </p:sp>
      <p:sp>
        <p:nvSpPr>
          <p:cNvPr id="56" name="Text Placeholder 55">
            <a:extLst>
              <a:ext uri="{FF2B5EF4-FFF2-40B4-BE49-F238E27FC236}">
                <a16:creationId xmlns:a16="http://schemas.microsoft.com/office/drawing/2014/main" id="{5126B637-7F05-0BB0-5AEC-80BDA1477C59}"/>
              </a:ext>
            </a:extLst>
          </p:cNvPr>
          <p:cNvSpPr>
            <a:spLocks noGrp="1"/>
          </p:cNvSpPr>
          <p:nvPr>
            <p:ph type="body" sz="quarter" idx="51"/>
          </p:nvPr>
        </p:nvSpPr>
        <p:spPr>
          <a:xfrm>
            <a:off x="6066682" y="3725103"/>
            <a:ext cx="2572262" cy="153888"/>
          </a:xfrm>
        </p:spPr>
        <p:txBody>
          <a:bodyPr/>
          <a:lstStyle/>
          <a:p>
            <a:r>
              <a:rPr lang="en-US" noProof="0"/>
              <a:t>Schedule and launch campaigns</a:t>
            </a:r>
          </a:p>
        </p:txBody>
      </p:sp>
      <p:sp>
        <p:nvSpPr>
          <p:cNvPr id="57" name="Text Placeholder 56">
            <a:extLst>
              <a:ext uri="{FF2B5EF4-FFF2-40B4-BE49-F238E27FC236}">
                <a16:creationId xmlns:a16="http://schemas.microsoft.com/office/drawing/2014/main" id="{3A94D511-22E3-1A15-5726-99F60DA590EC}"/>
              </a:ext>
            </a:extLst>
          </p:cNvPr>
          <p:cNvSpPr>
            <a:spLocks noGrp="1"/>
          </p:cNvSpPr>
          <p:nvPr>
            <p:ph type="body" sz="quarter" idx="52"/>
          </p:nvPr>
        </p:nvSpPr>
        <p:spPr>
          <a:xfrm>
            <a:off x="6066682" y="4050957"/>
            <a:ext cx="2572262" cy="626701"/>
          </a:xfrm>
        </p:spPr>
        <p:txBody>
          <a:bodyPr/>
          <a:lstStyle/>
          <a:p>
            <a:r>
              <a:rPr lang="en-US"/>
              <a:t>The team uses the Project Manager agent for Planner to schedule campaign emails and coordinate launch dates with stakeholders.</a:t>
            </a:r>
            <a:endParaRPr lang="en-US" noProof="0"/>
          </a:p>
        </p:txBody>
      </p:sp>
      <p:sp>
        <p:nvSpPr>
          <p:cNvPr id="174" name="Text Placeholder 173">
            <a:extLst>
              <a:ext uri="{FF2B5EF4-FFF2-40B4-BE49-F238E27FC236}">
                <a16:creationId xmlns:a16="http://schemas.microsoft.com/office/drawing/2014/main" id="{152390CB-F759-19D1-5F02-ADB514A13801}"/>
              </a:ext>
            </a:extLst>
          </p:cNvPr>
          <p:cNvSpPr>
            <a:spLocks noGrp="1"/>
          </p:cNvSpPr>
          <p:nvPr>
            <p:ph type="body" sz="quarter" idx="66"/>
          </p:nvPr>
        </p:nvSpPr>
        <p:spPr>
          <a:xfrm>
            <a:off x="8950475" y="5334522"/>
            <a:ext cx="2572262" cy="712876"/>
          </a:xfrm>
        </p:spPr>
        <p:txBody>
          <a:bodyPr/>
          <a:lstStyle/>
          <a:p>
            <a:r>
              <a:rPr lang="en-US" noProof="0"/>
              <a:t>Benefit: </a:t>
            </a:r>
            <a:r>
              <a:rPr lang="en-US"/>
              <a:t>Accelerates content creation and ensures messaging resonates with each audience group.</a:t>
            </a:r>
            <a:endParaRPr lang="en-US" noProof="0"/>
          </a:p>
        </p:txBody>
      </p:sp>
      <p:sp>
        <p:nvSpPr>
          <p:cNvPr id="59" name="Text Placeholder 58">
            <a:extLst>
              <a:ext uri="{FF2B5EF4-FFF2-40B4-BE49-F238E27FC236}">
                <a16:creationId xmlns:a16="http://schemas.microsoft.com/office/drawing/2014/main" id="{F51C5953-6764-D44A-ACC2-6DFE8F30F3AD}"/>
              </a:ext>
            </a:extLst>
          </p:cNvPr>
          <p:cNvSpPr>
            <a:spLocks noGrp="1"/>
          </p:cNvSpPr>
          <p:nvPr>
            <p:ph type="body" sz="quarter" idx="54"/>
          </p:nvPr>
        </p:nvSpPr>
        <p:spPr>
          <a:xfrm>
            <a:off x="8950475" y="3725103"/>
            <a:ext cx="2572262" cy="153888"/>
          </a:xfrm>
        </p:spPr>
        <p:txBody>
          <a:bodyPr/>
          <a:lstStyle/>
          <a:p>
            <a:r>
              <a:rPr lang="en-US" noProof="0"/>
              <a:t>Draft and personalize campaign content</a:t>
            </a:r>
          </a:p>
        </p:txBody>
      </p:sp>
      <p:sp>
        <p:nvSpPr>
          <p:cNvPr id="61" name="Text Placeholder 60">
            <a:extLst>
              <a:ext uri="{FF2B5EF4-FFF2-40B4-BE49-F238E27FC236}">
                <a16:creationId xmlns:a16="http://schemas.microsoft.com/office/drawing/2014/main" id="{B4295FA5-7640-BECD-9C0F-54403ED38C83}"/>
              </a:ext>
            </a:extLst>
          </p:cNvPr>
          <p:cNvSpPr>
            <a:spLocks noGrp="1"/>
          </p:cNvSpPr>
          <p:nvPr>
            <p:ph type="body" sz="quarter" idx="55"/>
          </p:nvPr>
        </p:nvSpPr>
        <p:spPr>
          <a:xfrm>
            <a:off x="8950475" y="4050957"/>
            <a:ext cx="2572262" cy="626701"/>
          </a:xfrm>
        </p:spPr>
        <p:txBody>
          <a:bodyPr/>
          <a:lstStyle/>
          <a:p>
            <a:r>
              <a:rPr lang="en-US"/>
              <a:t>The marketer leverages Copilot in Word to draft email campaigns, social media posts, and promotional materials, tailoring messaging for each segment.</a:t>
            </a:r>
            <a:endParaRPr lang="en-US" noProof="0"/>
          </a:p>
        </p:txBody>
      </p:sp>
      <p:sp>
        <p:nvSpPr>
          <p:cNvPr id="49" name="Text Placeholder 48">
            <a:extLst>
              <a:ext uri="{FF2B5EF4-FFF2-40B4-BE49-F238E27FC236}">
                <a16:creationId xmlns:a16="http://schemas.microsoft.com/office/drawing/2014/main" id="{700A385C-152C-B343-424F-4943823A4ECA}"/>
              </a:ext>
            </a:extLst>
          </p:cNvPr>
          <p:cNvSpPr>
            <a:spLocks noGrp="1"/>
          </p:cNvSpPr>
          <p:nvPr>
            <p:ph type="body" sz="quarter" idx="67"/>
          </p:nvPr>
        </p:nvSpPr>
        <p:spPr>
          <a:xfrm>
            <a:off x="6066682" y="5334522"/>
            <a:ext cx="2572262" cy="712876"/>
          </a:xfrm>
        </p:spPr>
        <p:txBody>
          <a:bodyPr/>
          <a:lstStyle/>
          <a:p>
            <a:r>
              <a:rPr lang="en-US" noProof="0"/>
              <a:t>Benefit: </a:t>
            </a:r>
            <a:r>
              <a:rPr lang="en-US"/>
              <a:t>Streamlines campaign execution and ensures timely, consistent outreach without manual workflow setup.</a:t>
            </a:r>
          </a:p>
          <a:p>
            <a:r>
              <a:rPr lang="en-US" u="sng">
                <a:hlinkClick r:id="rId7"/>
              </a:rPr>
              <a:t>Get started with Project Manager</a:t>
            </a:r>
            <a:endParaRPr lang="en-US"/>
          </a:p>
          <a:p>
            <a:endParaRPr lang="en-US"/>
          </a:p>
        </p:txBody>
      </p:sp>
      <p:sp>
        <p:nvSpPr>
          <p:cNvPr id="63" name="Text Placeholder 62">
            <a:extLst>
              <a:ext uri="{FF2B5EF4-FFF2-40B4-BE49-F238E27FC236}">
                <a16:creationId xmlns:a16="http://schemas.microsoft.com/office/drawing/2014/main" id="{428A7CDA-EC13-0BDD-8F04-42A435BF23A7}"/>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91" name="Text Placeholder 190">
            <a:extLst>
              <a:ext uri="{FF2B5EF4-FFF2-40B4-BE49-F238E27FC236}">
                <a16:creationId xmlns:a16="http://schemas.microsoft.com/office/drawing/2014/main" id="{18BF7C9A-AD75-E4B6-2978-61503259D7F9}"/>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3" name="Group 2">
            <a:extLst>
              <a:ext uri="{FF2B5EF4-FFF2-40B4-BE49-F238E27FC236}">
                <a16:creationId xmlns:a16="http://schemas.microsoft.com/office/drawing/2014/main" id="{42B15675-B340-20F3-9ABD-0A104BC89A4F}"/>
              </a:ext>
            </a:extLst>
          </p:cNvPr>
          <p:cNvGrpSpPr/>
          <p:nvPr/>
        </p:nvGrpSpPr>
        <p:grpSpPr>
          <a:xfrm>
            <a:off x="320721" y="3778836"/>
            <a:ext cx="1771605" cy="216000"/>
            <a:chOff x="320721" y="4517211"/>
            <a:chExt cx="1771605" cy="216000"/>
          </a:xfrm>
        </p:grpSpPr>
        <p:sp>
          <p:nvSpPr>
            <p:cNvPr id="4" name="Rectangle: Rounded Corners 6">
              <a:extLst>
                <a:ext uri="{FF2B5EF4-FFF2-40B4-BE49-F238E27FC236}">
                  <a16:creationId xmlns:a16="http://schemas.microsoft.com/office/drawing/2014/main" id="{4564F45E-9D08-A3DE-E4C3-91E8D019655E}"/>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Client retention</a:t>
              </a:r>
            </a:p>
          </p:txBody>
        </p:sp>
        <p:pic>
          <p:nvPicPr>
            <p:cNvPr id="5" name="Graphic 4">
              <a:extLst>
                <a:ext uri="{FF2B5EF4-FFF2-40B4-BE49-F238E27FC236}">
                  <a16:creationId xmlns:a16="http://schemas.microsoft.com/office/drawing/2014/main" id="{4107D3AC-D92A-C5D8-AD70-2D3403E285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507" y="4552645"/>
              <a:ext cx="144000" cy="141732"/>
            </a:xfrm>
            <a:prstGeom prst="rect">
              <a:avLst/>
            </a:prstGeom>
          </p:spPr>
        </p:pic>
      </p:grpSp>
      <p:grpSp>
        <p:nvGrpSpPr>
          <p:cNvPr id="6" name="Group 5">
            <a:extLst>
              <a:ext uri="{FF2B5EF4-FFF2-40B4-BE49-F238E27FC236}">
                <a16:creationId xmlns:a16="http://schemas.microsoft.com/office/drawing/2014/main" id="{DF660AA6-82DC-74DD-9826-BA0B398C71E9}"/>
              </a:ext>
            </a:extLst>
          </p:cNvPr>
          <p:cNvGrpSpPr/>
          <p:nvPr/>
        </p:nvGrpSpPr>
        <p:grpSpPr>
          <a:xfrm>
            <a:off x="320719" y="5020658"/>
            <a:ext cx="1771607" cy="504622"/>
            <a:chOff x="320719" y="5293823"/>
            <a:chExt cx="1771607" cy="504622"/>
          </a:xfrm>
        </p:grpSpPr>
        <p:grpSp>
          <p:nvGrpSpPr>
            <p:cNvPr id="27" name="Group 26">
              <a:extLst>
                <a:ext uri="{FF2B5EF4-FFF2-40B4-BE49-F238E27FC236}">
                  <a16:creationId xmlns:a16="http://schemas.microsoft.com/office/drawing/2014/main" id="{68A7EDD2-CC14-3347-43FB-B5A0AE631234}"/>
                </a:ext>
              </a:extLst>
            </p:cNvPr>
            <p:cNvGrpSpPr/>
            <p:nvPr/>
          </p:nvGrpSpPr>
          <p:grpSpPr>
            <a:xfrm>
              <a:off x="320719" y="5293823"/>
              <a:ext cx="1771605" cy="216000"/>
              <a:chOff x="320719" y="5270676"/>
              <a:chExt cx="1771605" cy="216000"/>
            </a:xfrm>
          </p:grpSpPr>
          <p:sp>
            <p:nvSpPr>
              <p:cNvPr id="11" name="Rectangle: Rounded Corners 6">
                <a:extLst>
                  <a:ext uri="{FF2B5EF4-FFF2-40B4-BE49-F238E27FC236}">
                    <a16:creationId xmlns:a16="http://schemas.microsoft.com/office/drawing/2014/main" id="{E9576E88-49BF-D777-2D70-BA38DF3C03A7}"/>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12" name="Graphic 11">
                <a:extLst>
                  <a:ext uri="{FF2B5EF4-FFF2-40B4-BE49-F238E27FC236}">
                    <a16:creationId xmlns:a16="http://schemas.microsoft.com/office/drawing/2014/main" id="{6F10F0A6-5A90-3BB1-C854-0C8F1A7F172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7505" y="5306676"/>
                <a:ext cx="144000" cy="144000"/>
              </a:xfrm>
              <a:prstGeom prst="rect">
                <a:avLst/>
              </a:prstGeom>
            </p:spPr>
          </p:pic>
        </p:grpSp>
        <p:grpSp>
          <p:nvGrpSpPr>
            <p:cNvPr id="8" name="Group 7">
              <a:extLst>
                <a:ext uri="{FF2B5EF4-FFF2-40B4-BE49-F238E27FC236}">
                  <a16:creationId xmlns:a16="http://schemas.microsoft.com/office/drawing/2014/main" id="{640F0F52-3A8D-1280-CE15-BA02518A8C55}"/>
                </a:ext>
              </a:extLst>
            </p:cNvPr>
            <p:cNvGrpSpPr/>
            <p:nvPr/>
          </p:nvGrpSpPr>
          <p:grpSpPr>
            <a:xfrm>
              <a:off x="320721" y="5582445"/>
              <a:ext cx="1771605" cy="216000"/>
              <a:chOff x="320721" y="5582445"/>
              <a:chExt cx="1771605" cy="216000"/>
            </a:xfrm>
          </p:grpSpPr>
          <p:sp>
            <p:nvSpPr>
              <p:cNvPr id="9" name="Rectangle: Rounded Corners 8">
                <a:extLst>
                  <a:ext uri="{FF2B5EF4-FFF2-40B4-BE49-F238E27FC236}">
                    <a16:creationId xmlns:a16="http://schemas.microsoft.com/office/drawing/2014/main" id="{C47E1EE0-3414-4F0A-25BE-1C1151172897}"/>
                  </a:ext>
                  <a:ext uri="{C183D7F6-B498-43B3-948B-1728B52AA6E4}">
                    <adec:decorative xmlns:adec="http://schemas.microsoft.com/office/drawing/2017/decorative" val="1"/>
                  </a:ext>
                </a:extLst>
              </p:cNvPr>
              <p:cNvSpPr>
                <a:spLocks/>
              </p:cNvSpPr>
              <p:nvPr/>
            </p:nvSpPr>
            <p:spPr bwMode="auto">
              <a:xfrm>
                <a:off x="320721" y="5582445"/>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Revenue growth</a:t>
                </a:r>
              </a:p>
            </p:txBody>
          </p:sp>
          <p:pic>
            <p:nvPicPr>
              <p:cNvPr id="10" name="Graphic 9">
                <a:extLst>
                  <a:ext uri="{FF2B5EF4-FFF2-40B4-BE49-F238E27FC236}">
                    <a16:creationId xmlns:a16="http://schemas.microsoft.com/office/drawing/2014/main" id="{D058ED04-8D04-CB5E-C9E6-8C5A5A5022A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7505" y="5618445"/>
                <a:ext cx="144000" cy="144000"/>
              </a:xfrm>
              <a:prstGeom prst="rect">
                <a:avLst/>
              </a:prstGeom>
            </p:spPr>
          </p:pic>
        </p:grpSp>
      </p:grpSp>
      <p:sp>
        <p:nvSpPr>
          <p:cNvPr id="172" name="TextBox 171">
            <a:extLst>
              <a:ext uri="{FF2B5EF4-FFF2-40B4-BE49-F238E27FC236}">
                <a16:creationId xmlns:a16="http://schemas.microsoft.com/office/drawing/2014/main" id="{8D0E56CE-201D-E6D6-8A30-B95CFEA88656}"/>
              </a:ext>
              <a:ext uri="{C183D7F6-B498-43B3-948B-1728B52AA6E4}">
                <adec:decorative xmlns:adec="http://schemas.microsoft.com/office/drawing/2017/decorative" val="0"/>
              </a:ext>
            </a:extLst>
          </p:cNvPr>
          <p:cNvSpPr txBox="1"/>
          <p:nvPr/>
        </p:nvSpPr>
        <p:spPr>
          <a:xfrm>
            <a:off x="3552452" y="4871261"/>
            <a:ext cx="149079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Power BI</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154" name="TextBox 153">
            <a:extLst>
              <a:ext uri="{FF2B5EF4-FFF2-40B4-BE49-F238E27FC236}">
                <a16:creationId xmlns:a16="http://schemas.microsoft.com/office/drawing/2014/main" id="{78E4351A-3E5D-C280-F961-3B135980AA96}"/>
              </a:ext>
              <a:ext uri="{C183D7F6-B498-43B3-948B-1728B52AA6E4}">
                <adec:decorative xmlns:adec="http://schemas.microsoft.com/office/drawing/2017/decorative" val="0"/>
              </a:ext>
            </a:extLst>
          </p:cNvPr>
          <p:cNvSpPr txBox="1"/>
          <p:nvPr/>
        </p:nvSpPr>
        <p:spPr>
          <a:xfrm>
            <a:off x="9327307" y="2293244"/>
            <a:ext cx="2156668"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endParaRPr kumimoji="0" lang="en-US" sz="8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14" name="Text Placeholder 170">
            <a:extLst>
              <a:ext uri="{FF2B5EF4-FFF2-40B4-BE49-F238E27FC236}">
                <a16:creationId xmlns:a16="http://schemas.microsoft.com/office/drawing/2014/main" id="{B7B2FFAF-B108-AD94-EC0F-2C62C1FA4710}"/>
              </a:ext>
            </a:extLst>
          </p:cNvPr>
          <p:cNvSpPr txBox="1">
            <a:spLocks/>
          </p:cNvSpPr>
          <p:nvPr/>
        </p:nvSpPr>
        <p:spPr>
          <a:xfrm>
            <a:off x="10253382" y="521099"/>
            <a:ext cx="1633935" cy="169277"/>
          </a:xfrm>
          <a:prstGeom prst="rect">
            <a:avLst/>
          </a:prstGeom>
        </p:spPr>
        <p:txBody>
          <a:bodyPr vert="horz" wrap="square" lIns="0" tIns="0" rIns="0" bIns="0" rtlCol="0">
            <a:spAutoFit/>
          </a:bodyPr>
          <a:lstStyle>
            <a:lvl1pPr marL="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b="0" i="0" kern="1200" spc="0" baseline="0">
                <a:solidFill>
                  <a:srgbClr val="0078D4"/>
                </a:solidFill>
                <a:latin typeface="+mj-lt"/>
                <a:ea typeface="+mn-ea"/>
                <a:cs typeface="Segoe UI Semibold" panose="020B0502040204020203" pitchFamily="34" charset="0"/>
              </a:defRPr>
            </a:lvl1pPr>
            <a:lvl2pPr marL="228600" marR="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100" kern="1200" spc="-20" baseline="0">
                <a:solidFill>
                  <a:srgbClr val="B1B3B3"/>
                </a:solidFill>
                <a:latin typeface="+mn-lt"/>
                <a:ea typeface="+mn-ea"/>
                <a:cs typeface="+mn-cs"/>
              </a:defRPr>
            </a:lvl2pPr>
            <a:lvl3pPr marL="657225" marR="0" indent="-20002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r"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Buy</a:t>
            </a:r>
            <a:endParaRPr kumimoji="0" lang="en-US" sz="1000" b="0" i="0" u="none" strike="noStrike" kern="1200" cap="none" spc="0" normalizeH="0" baseline="0" noProof="0">
              <a:ln>
                <a:noFill/>
              </a:ln>
              <a:solidFill>
                <a:srgbClr val="FFFFFF">
                  <a:lumMod val="85000"/>
                </a:srgbClr>
              </a:solidFill>
              <a:effectLst/>
              <a:uLnTx/>
              <a:uFillTx/>
              <a:latin typeface="Segoe UI Semibold"/>
              <a:ea typeface="+mn-ea"/>
              <a:cs typeface="Segoe UI Semibold" panose="020B0502040204020203" pitchFamily="34" charset="0"/>
            </a:endParaRPr>
          </a:p>
        </p:txBody>
      </p:sp>
      <p:pic>
        <p:nvPicPr>
          <p:cNvPr id="13" name="Picture 2" descr="Retail and E-Commerce - Foresight Edge">
            <a:extLst>
              <a:ext uri="{FF2B5EF4-FFF2-40B4-BE49-F238E27FC236}">
                <a16:creationId xmlns:a16="http://schemas.microsoft.com/office/drawing/2014/main" id="{B58FFDEC-E2CD-3311-6F05-0E3DE0913AC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9999" t="2540" r="28691" b="2222"/>
          <a:stretch/>
        </p:blipFill>
        <p:spPr bwMode="auto">
          <a:xfrm>
            <a:off x="3182865" y="4811394"/>
            <a:ext cx="210994" cy="2736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AB4479C-D928-5FB2-F630-65A558A8E886}"/>
              </a:ext>
              <a:ext uri="{C183D7F6-B498-43B3-948B-1728B52AA6E4}">
                <adec:decorative xmlns:adec="http://schemas.microsoft.com/office/drawing/2017/decorative" val="0"/>
              </a:ext>
            </a:extLst>
          </p:cNvPr>
          <p:cNvSpPr txBox="1"/>
          <p:nvPr/>
        </p:nvSpPr>
        <p:spPr>
          <a:xfrm>
            <a:off x="6449610" y="2293244"/>
            <a:ext cx="1429469"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sp>
        <p:nvSpPr>
          <p:cNvPr id="38" name="TextBox 37">
            <a:extLst>
              <a:ext uri="{FF2B5EF4-FFF2-40B4-BE49-F238E27FC236}">
                <a16:creationId xmlns:a16="http://schemas.microsoft.com/office/drawing/2014/main" id="{AAF3A197-B30F-F128-A980-880DA4FE3789}"/>
              </a:ext>
              <a:ext uri="{C183D7F6-B498-43B3-948B-1728B52AA6E4}">
                <adec:decorative xmlns:adec="http://schemas.microsoft.com/office/drawing/2017/decorative" val="0"/>
              </a:ext>
            </a:extLst>
          </p:cNvPr>
          <p:cNvSpPr txBox="1"/>
          <p:nvPr/>
        </p:nvSpPr>
        <p:spPr>
          <a:xfrm>
            <a:off x="6440898" y="4871261"/>
            <a:ext cx="205683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Project Manager</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grpSp>
        <p:nvGrpSpPr>
          <p:cNvPr id="44" name="Group 43">
            <a:extLst>
              <a:ext uri="{FF2B5EF4-FFF2-40B4-BE49-F238E27FC236}">
                <a16:creationId xmlns:a16="http://schemas.microsoft.com/office/drawing/2014/main" id="{F8ABF793-58B0-DC35-F797-9561F1260F04}"/>
              </a:ext>
            </a:extLst>
          </p:cNvPr>
          <p:cNvGrpSpPr/>
          <p:nvPr/>
        </p:nvGrpSpPr>
        <p:grpSpPr>
          <a:xfrm>
            <a:off x="320719" y="4067458"/>
            <a:ext cx="1771605" cy="216000"/>
            <a:chOff x="320721" y="4517211"/>
            <a:chExt cx="1771605" cy="216000"/>
          </a:xfrm>
        </p:grpSpPr>
        <p:sp>
          <p:nvSpPr>
            <p:cNvPr id="45" name="Rectangle: Rounded Corners 6">
              <a:extLst>
                <a:ext uri="{FF2B5EF4-FFF2-40B4-BE49-F238E27FC236}">
                  <a16:creationId xmlns:a16="http://schemas.microsoft.com/office/drawing/2014/main" id="{F780DE08-D40E-FC20-BF1D-14E3492F9090}"/>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Campaign conversion rate</a:t>
              </a:r>
            </a:p>
          </p:txBody>
        </p:sp>
        <p:pic>
          <p:nvPicPr>
            <p:cNvPr id="46" name="Graphic 45">
              <a:extLst>
                <a:ext uri="{FF2B5EF4-FFF2-40B4-BE49-F238E27FC236}">
                  <a16:creationId xmlns:a16="http://schemas.microsoft.com/office/drawing/2014/main" id="{AA794C7F-D885-E0E4-CF1D-407804930D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507" y="4552645"/>
              <a:ext cx="144000" cy="141732"/>
            </a:xfrm>
            <a:prstGeom prst="rect">
              <a:avLst/>
            </a:prstGeom>
          </p:spPr>
        </p:pic>
      </p:grpSp>
      <p:pic>
        <p:nvPicPr>
          <p:cNvPr id="2" name="Picture 2">
            <a:extLst>
              <a:ext uri="{FF2B5EF4-FFF2-40B4-BE49-F238E27FC236}">
                <a16:creationId xmlns:a16="http://schemas.microsoft.com/office/drawing/2014/main" id="{626C8A17-80BD-632B-2F05-2E1E2FE8D9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50345" y="4827941"/>
            <a:ext cx="270594" cy="2405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527FF37-467C-A6D7-2ECB-0A7D48279F5C}"/>
              </a:ext>
              <a:ext uri="{C183D7F6-B498-43B3-948B-1728B52AA6E4}">
                <adec:decorative xmlns:adec="http://schemas.microsoft.com/office/drawing/2017/decorative" val="0"/>
              </a:ext>
            </a:extLst>
          </p:cNvPr>
          <p:cNvSpPr txBox="1"/>
          <p:nvPr/>
        </p:nvSpPr>
        <p:spPr>
          <a:xfrm>
            <a:off x="9329077" y="4871261"/>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sp>
        <p:nvSpPr>
          <p:cNvPr id="28" name="TextBox 27">
            <a:extLst>
              <a:ext uri="{FF2B5EF4-FFF2-40B4-BE49-F238E27FC236}">
                <a16:creationId xmlns:a16="http://schemas.microsoft.com/office/drawing/2014/main" id="{A7F5220A-1300-3D37-5843-8580DE219EAB}"/>
              </a:ext>
              <a:ext uri="{C183D7F6-B498-43B3-948B-1728B52AA6E4}">
                <adec:decorative xmlns:adec="http://schemas.microsoft.com/office/drawing/2017/decorative" val="0"/>
              </a:ext>
            </a:extLst>
          </p:cNvPr>
          <p:cNvSpPr txBox="1"/>
          <p:nvPr/>
        </p:nvSpPr>
        <p:spPr>
          <a:xfrm>
            <a:off x="3568277" y="2293244"/>
            <a:ext cx="2156668"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endParaRPr kumimoji="0" lang="en-US" sz="800" b="0" i="0" u="none" strike="noStrike" kern="1200" cap="none" spc="0" normalizeH="0" baseline="0" noProof="0">
              <a:ln>
                <a:noFill/>
              </a:ln>
              <a:solidFill>
                <a:srgbClr val="0078D4"/>
              </a:solidFill>
              <a:effectLst/>
              <a:uLnTx/>
              <a:uFillTx/>
              <a:latin typeface="Segoe UI Semibold"/>
              <a:ea typeface="+mn-ea"/>
              <a:cs typeface="+mn-cs"/>
            </a:endParaRPr>
          </a:p>
        </p:txBody>
      </p:sp>
      <p:pic>
        <p:nvPicPr>
          <p:cNvPr id="18" name="Picture 17" descr="Excel logo">
            <a:extLst>
              <a:ext uri="{FF2B5EF4-FFF2-40B4-BE49-F238E27FC236}">
                <a16:creationId xmlns:a16="http://schemas.microsoft.com/office/drawing/2014/main" id="{356A7615-96DF-3FAB-C87A-1D874AA08D36}"/>
              </a:ext>
            </a:extLst>
          </p:cNvPr>
          <p:cNvPicPr>
            <a:picLocks noChangeAspect="1"/>
          </p:cNvPicPr>
          <p:nvPr/>
        </p:nvPicPr>
        <p:blipFill>
          <a:blip r:embed="rId14"/>
          <a:stretch>
            <a:fillRect/>
          </a:stretch>
        </p:blipFill>
        <p:spPr>
          <a:xfrm>
            <a:off x="8950325" y="2237600"/>
            <a:ext cx="265176" cy="265176"/>
          </a:xfrm>
          <a:prstGeom prst="rect">
            <a:avLst/>
          </a:prstGeom>
        </p:spPr>
      </p:pic>
      <p:pic>
        <p:nvPicPr>
          <p:cNvPr id="21" name="Picture 20" descr="Excel logo">
            <a:extLst>
              <a:ext uri="{FF2B5EF4-FFF2-40B4-BE49-F238E27FC236}">
                <a16:creationId xmlns:a16="http://schemas.microsoft.com/office/drawing/2014/main" id="{58FD91F2-EBA7-6074-9327-E542D9472EC0}"/>
              </a:ext>
            </a:extLst>
          </p:cNvPr>
          <p:cNvPicPr>
            <a:picLocks noChangeAspect="1"/>
          </p:cNvPicPr>
          <p:nvPr/>
        </p:nvPicPr>
        <p:blipFill>
          <a:blip r:embed="rId14"/>
          <a:stretch>
            <a:fillRect/>
          </a:stretch>
        </p:blipFill>
        <p:spPr>
          <a:xfrm>
            <a:off x="3180816" y="2237600"/>
            <a:ext cx="265176" cy="265176"/>
          </a:xfrm>
          <a:prstGeom prst="rect">
            <a:avLst/>
          </a:prstGeom>
        </p:spPr>
      </p:pic>
      <p:pic>
        <p:nvPicPr>
          <p:cNvPr id="23" name="Picture 22" descr="HR scenario: Deliver insights to managers (Copilot Scenario Library) – Microsoft Adoption">
            <a:extLst>
              <a:ext uri="{FF2B5EF4-FFF2-40B4-BE49-F238E27FC236}">
                <a16:creationId xmlns:a16="http://schemas.microsoft.com/office/drawing/2014/main" id="{E7F3E7E5-CF2D-6C60-1F3B-B8ED4A3C219C}"/>
              </a:ext>
            </a:extLst>
          </p:cNvPr>
          <p:cNvPicPr>
            <a:picLocks noChangeAspect="1"/>
          </p:cNvPicPr>
          <p:nvPr/>
        </p:nvPicPr>
        <p:blipFill>
          <a:blip r:embed="rId15"/>
          <a:stretch>
            <a:fillRect/>
          </a:stretch>
        </p:blipFill>
        <p:spPr>
          <a:xfrm>
            <a:off x="6093975" y="2237600"/>
            <a:ext cx="265176" cy="265176"/>
          </a:xfrm>
          <a:prstGeom prst="rect">
            <a:avLst/>
          </a:prstGeom>
        </p:spPr>
      </p:pic>
      <p:pic>
        <p:nvPicPr>
          <p:cNvPr id="26" name="Picture 25" descr="Word logo">
            <a:extLst>
              <a:ext uri="{FF2B5EF4-FFF2-40B4-BE49-F238E27FC236}">
                <a16:creationId xmlns:a16="http://schemas.microsoft.com/office/drawing/2014/main" id="{F718C9CC-AC89-AA31-41DE-24B95C70CE32}"/>
              </a:ext>
            </a:extLst>
          </p:cNvPr>
          <p:cNvPicPr>
            <a:picLocks noChangeAspect="1"/>
          </p:cNvPicPr>
          <p:nvPr/>
        </p:nvPicPr>
        <p:blipFill>
          <a:blip r:embed="rId16"/>
          <a:stretch>
            <a:fillRect/>
          </a:stretch>
        </p:blipFill>
        <p:spPr>
          <a:xfrm>
            <a:off x="8950325" y="4815617"/>
            <a:ext cx="265176" cy="265176"/>
          </a:xfrm>
          <a:prstGeom prst="rect">
            <a:avLst/>
          </a:prstGeom>
        </p:spPr>
      </p:pic>
    </p:spTree>
    <p:extLst>
      <p:ext uri="{BB962C8B-B14F-4D97-AF65-F5344CB8AC3E}">
        <p14:creationId xmlns:p14="http://schemas.microsoft.com/office/powerpoint/2010/main" val="380477516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902EB-E1E6-4C9A-D1D6-82BE52FD76F7}"/>
            </a:ext>
          </a:extLst>
        </p:cNvPr>
        <p:cNvGrpSpPr/>
        <p:nvPr/>
      </p:nvGrpSpPr>
      <p:grpSpPr>
        <a:xfrm>
          <a:off x="0" y="0"/>
          <a:ext cx="0" cy="0"/>
          <a:chOff x="0" y="0"/>
          <a:chExt cx="0" cy="0"/>
        </a:xfrm>
      </p:grpSpPr>
      <p:graphicFrame>
        <p:nvGraphicFramePr>
          <p:cNvPr id="60" name="think-cell data - do not delete" hidden="1">
            <a:extLst>
              <a:ext uri="{FF2B5EF4-FFF2-40B4-BE49-F238E27FC236}">
                <a16:creationId xmlns:a16="http://schemas.microsoft.com/office/drawing/2014/main" id="{18DFCB8E-C474-4DF4-2A20-B4F03426FDA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60" name="think-cell data - do not delete" hidden="1">
                        <a:extLst>
                          <a:ext uri="{FF2B5EF4-FFF2-40B4-BE49-F238E27FC236}">
                            <a16:creationId xmlns:a16="http://schemas.microsoft.com/office/drawing/2014/main" id="{18DFCB8E-C474-4DF4-2A20-B4F03426FD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4DEF26D2-EB11-2B14-D06D-6E623E2AA295}"/>
              </a:ext>
            </a:extLst>
          </p:cNvPr>
          <p:cNvSpPr>
            <a:spLocks noGrp="1"/>
          </p:cNvSpPr>
          <p:nvPr>
            <p:ph type="title"/>
          </p:nvPr>
        </p:nvSpPr>
        <p:spPr>
          <a:xfrm>
            <a:off x="2492556" y="421413"/>
            <a:ext cx="4144817" cy="276999"/>
          </a:xfrm>
        </p:spPr>
        <p:txBody>
          <a:bodyPr/>
          <a:lstStyle/>
          <a:p>
            <a:r>
              <a:rPr lang="en-US"/>
              <a:t>Empower relationship managers</a:t>
            </a:r>
          </a:p>
        </p:txBody>
      </p:sp>
      <p:sp>
        <p:nvSpPr>
          <p:cNvPr id="14" name="Text Placeholder 13">
            <a:extLst>
              <a:ext uri="{FF2B5EF4-FFF2-40B4-BE49-F238E27FC236}">
                <a16:creationId xmlns:a16="http://schemas.microsoft.com/office/drawing/2014/main" id="{5630CDCB-5510-28CB-46CE-3C314D874184}"/>
              </a:ext>
            </a:extLst>
          </p:cNvPr>
          <p:cNvSpPr>
            <a:spLocks noGrp="1"/>
          </p:cNvSpPr>
          <p:nvPr>
            <p:ph type="body" sz="quarter" idx="33"/>
          </p:nvPr>
        </p:nvSpPr>
        <p:spPr/>
        <p:txBody>
          <a:bodyPr/>
          <a:lstStyle/>
          <a:p>
            <a:r>
              <a:rPr lang="en-US"/>
              <a:t>Banking</a:t>
            </a:r>
          </a:p>
        </p:txBody>
      </p:sp>
      <p:sp>
        <p:nvSpPr>
          <p:cNvPr id="15" name="Text Placeholder 14">
            <a:extLst>
              <a:ext uri="{FF2B5EF4-FFF2-40B4-BE49-F238E27FC236}">
                <a16:creationId xmlns:a16="http://schemas.microsoft.com/office/drawing/2014/main" id="{BD73C00F-765F-B0D2-31E7-1FAB88B0A6D4}"/>
              </a:ext>
            </a:extLst>
          </p:cNvPr>
          <p:cNvSpPr>
            <a:spLocks noGrp="1"/>
          </p:cNvSpPr>
          <p:nvPr>
            <p:ph type="body" sz="quarter" idx="44"/>
          </p:nvPr>
        </p:nvSpPr>
        <p:spPr/>
        <p:txBody>
          <a:bodyPr/>
          <a:lstStyle/>
          <a:p>
            <a:r>
              <a:rPr lang="en-US"/>
              <a:t>Microsoft 365 Copilot and Copilot Studio</a:t>
            </a:r>
          </a:p>
        </p:txBody>
      </p:sp>
      <p:sp>
        <p:nvSpPr>
          <p:cNvPr id="16" name="Text Placeholder 15">
            <a:extLst>
              <a:ext uri="{FF2B5EF4-FFF2-40B4-BE49-F238E27FC236}">
                <a16:creationId xmlns:a16="http://schemas.microsoft.com/office/drawing/2014/main" id="{E1049338-42D6-271F-8989-B5EE5599B320}"/>
              </a:ext>
            </a:extLst>
          </p:cNvPr>
          <p:cNvSpPr>
            <a:spLocks noGrp="1"/>
          </p:cNvSpPr>
          <p:nvPr>
            <p:ph type="body" sz="quarter" idx="43"/>
          </p:nvPr>
        </p:nvSpPr>
        <p:spPr>
          <a:xfrm>
            <a:off x="10195904" y="521099"/>
            <a:ext cx="1691413" cy="169277"/>
          </a:xfrm>
        </p:spPr>
        <p:txBody>
          <a:bodyPr/>
          <a:lstStyle/>
          <a:p>
            <a:r>
              <a:rPr lang="en-US"/>
              <a:t>Extend</a:t>
            </a:r>
            <a:endParaRPr lang="en-US">
              <a:solidFill>
                <a:schemeClr val="bg1">
                  <a:lumMod val="85000"/>
                </a:schemeClr>
              </a:solidFill>
            </a:endParaRPr>
          </a:p>
        </p:txBody>
      </p:sp>
      <p:sp>
        <p:nvSpPr>
          <p:cNvPr id="17" name="Text Placeholder 16">
            <a:extLst>
              <a:ext uri="{FF2B5EF4-FFF2-40B4-BE49-F238E27FC236}">
                <a16:creationId xmlns:a16="http://schemas.microsoft.com/office/drawing/2014/main" id="{985F3839-18D9-10E2-199E-5BA495C50E9C}"/>
              </a:ext>
            </a:extLst>
          </p:cNvPr>
          <p:cNvSpPr>
            <a:spLocks noGrp="1"/>
          </p:cNvSpPr>
          <p:nvPr>
            <p:ph type="body" sz="quarter" idx="42"/>
          </p:nvPr>
        </p:nvSpPr>
        <p:spPr/>
        <p:txBody>
          <a:bodyPr/>
          <a:lstStyle/>
          <a:p>
            <a:r>
              <a:rPr lang="en-US"/>
              <a:t>Use Copilot to help advisors and other team members on the frontline with customers and clients to grow a customer’s investment portfolio. </a:t>
            </a:r>
          </a:p>
        </p:txBody>
      </p:sp>
      <p:sp>
        <p:nvSpPr>
          <p:cNvPr id="18" name="Text Placeholder 17">
            <a:extLst>
              <a:ext uri="{FF2B5EF4-FFF2-40B4-BE49-F238E27FC236}">
                <a16:creationId xmlns:a16="http://schemas.microsoft.com/office/drawing/2014/main" id="{3A8FFA76-8DB2-3F91-5BFD-7BE11347289F}"/>
              </a:ext>
            </a:extLst>
          </p:cNvPr>
          <p:cNvSpPr>
            <a:spLocks noGrp="1"/>
          </p:cNvSpPr>
          <p:nvPr>
            <p:ph type="body" sz="quarter" idx="65"/>
          </p:nvPr>
        </p:nvSpPr>
        <p:spPr/>
        <p:txBody>
          <a:bodyPr/>
          <a:lstStyle/>
          <a:p>
            <a:r>
              <a:rPr lang="en-US"/>
              <a:t>KPIs impacted</a:t>
            </a:r>
          </a:p>
        </p:txBody>
      </p:sp>
      <p:sp>
        <p:nvSpPr>
          <p:cNvPr id="19" name="Text Placeholder 18">
            <a:extLst>
              <a:ext uri="{FF2B5EF4-FFF2-40B4-BE49-F238E27FC236}">
                <a16:creationId xmlns:a16="http://schemas.microsoft.com/office/drawing/2014/main" id="{21789ADB-39D5-B286-235D-F0F7E69BD092}"/>
              </a:ext>
            </a:extLst>
          </p:cNvPr>
          <p:cNvSpPr>
            <a:spLocks noGrp="1"/>
          </p:cNvSpPr>
          <p:nvPr>
            <p:ph type="body" sz="quarter" idx="64"/>
          </p:nvPr>
        </p:nvSpPr>
        <p:spPr/>
        <p:txBody>
          <a:bodyPr/>
          <a:lstStyle/>
          <a:p>
            <a:r>
              <a:rPr lang="en-US"/>
              <a:t>Value benefit</a:t>
            </a:r>
          </a:p>
        </p:txBody>
      </p:sp>
      <p:sp>
        <p:nvSpPr>
          <p:cNvPr id="20" name="Text Placeholder 19">
            <a:extLst>
              <a:ext uri="{FF2B5EF4-FFF2-40B4-BE49-F238E27FC236}">
                <a16:creationId xmlns:a16="http://schemas.microsoft.com/office/drawing/2014/main" id="{FE514861-CF89-68F4-0169-A0CA0F9FF610}"/>
              </a:ext>
            </a:extLst>
          </p:cNvPr>
          <p:cNvSpPr>
            <a:spLocks noGrp="1"/>
          </p:cNvSpPr>
          <p:nvPr>
            <p:ph type="body" sz="quarter" idx="47"/>
          </p:nvPr>
        </p:nvSpPr>
        <p:spPr/>
        <p:txBody>
          <a:bodyPr/>
          <a:lstStyle/>
          <a:p>
            <a:r>
              <a:rPr lang="en-US"/>
              <a:t>Understand client goals and history</a:t>
            </a:r>
          </a:p>
        </p:txBody>
      </p:sp>
      <p:sp>
        <p:nvSpPr>
          <p:cNvPr id="21" name="Text Placeholder 20">
            <a:extLst>
              <a:ext uri="{FF2B5EF4-FFF2-40B4-BE49-F238E27FC236}">
                <a16:creationId xmlns:a16="http://schemas.microsoft.com/office/drawing/2014/main" id="{53C02AA0-D53D-01BE-22F1-05FDEC238DF7}"/>
              </a:ext>
            </a:extLst>
          </p:cNvPr>
          <p:cNvSpPr>
            <a:spLocks noGrp="1"/>
          </p:cNvSpPr>
          <p:nvPr>
            <p:ph type="body" sz="quarter" idx="48"/>
          </p:nvPr>
        </p:nvSpPr>
        <p:spPr/>
        <p:txBody>
          <a:bodyPr/>
          <a:lstStyle/>
          <a:p>
            <a:r>
              <a:rPr lang="en-US"/>
              <a:t>To prepare for a client meeting, a relationship manager can review past interactions, portfolio performance, and stated goals to generate a client snapshot that is inclusive of CRM notes, email threads, and meeting transcripts.</a:t>
            </a:r>
          </a:p>
        </p:txBody>
      </p:sp>
      <p:sp>
        <p:nvSpPr>
          <p:cNvPr id="22" name="Text Placeholder 21">
            <a:extLst>
              <a:ext uri="{FF2B5EF4-FFF2-40B4-BE49-F238E27FC236}">
                <a16:creationId xmlns:a16="http://schemas.microsoft.com/office/drawing/2014/main" id="{B516AB7E-2725-A1B1-5FCC-BF00A1A3BDA2}"/>
              </a:ext>
            </a:extLst>
          </p:cNvPr>
          <p:cNvSpPr>
            <a:spLocks noGrp="1"/>
          </p:cNvSpPr>
          <p:nvPr>
            <p:ph type="body" sz="quarter" idx="46"/>
          </p:nvPr>
        </p:nvSpPr>
        <p:spPr/>
        <p:txBody>
          <a:bodyPr/>
          <a:lstStyle/>
          <a:p>
            <a:r>
              <a:rPr lang="en-US"/>
              <a:t>Sample prompt: </a:t>
            </a:r>
            <a:r>
              <a:rPr lang="en-US" i="1"/>
              <a:t>“Summarize recent communications and investment activity. Highlight any changes in risk appetite or financial path.”</a:t>
            </a:r>
            <a:endParaRPr lang="en-US" i="1" u="sng">
              <a:solidFill>
                <a:srgbClr val="0070C0"/>
              </a:solidFill>
              <a:highlight>
                <a:srgbClr val="FF0000"/>
              </a:highlight>
            </a:endParaRPr>
          </a:p>
        </p:txBody>
      </p:sp>
      <p:sp>
        <p:nvSpPr>
          <p:cNvPr id="23" name="Text Placeholder 22">
            <a:extLst>
              <a:ext uri="{FF2B5EF4-FFF2-40B4-BE49-F238E27FC236}">
                <a16:creationId xmlns:a16="http://schemas.microsoft.com/office/drawing/2014/main" id="{A2157A28-0999-0914-7A16-4B96FAD3A5A9}"/>
              </a:ext>
            </a:extLst>
          </p:cNvPr>
          <p:cNvSpPr>
            <a:spLocks noGrp="1"/>
          </p:cNvSpPr>
          <p:nvPr>
            <p:ph type="body" sz="quarter" idx="49"/>
          </p:nvPr>
        </p:nvSpPr>
        <p:spPr/>
        <p:txBody>
          <a:bodyPr/>
          <a:lstStyle/>
          <a:p>
            <a:r>
              <a:rPr lang="en-US"/>
              <a:t>Identify portfolio opportunities</a:t>
            </a:r>
          </a:p>
        </p:txBody>
      </p:sp>
      <p:sp>
        <p:nvSpPr>
          <p:cNvPr id="24" name="Text Placeholder 23">
            <a:extLst>
              <a:ext uri="{FF2B5EF4-FFF2-40B4-BE49-F238E27FC236}">
                <a16:creationId xmlns:a16="http://schemas.microsoft.com/office/drawing/2014/main" id="{0A05D6F0-C1EA-FC84-7D7F-8451D88DC2DB}"/>
              </a:ext>
            </a:extLst>
          </p:cNvPr>
          <p:cNvSpPr>
            <a:spLocks noGrp="1"/>
          </p:cNvSpPr>
          <p:nvPr>
            <p:ph type="body" sz="quarter" idx="50"/>
          </p:nvPr>
        </p:nvSpPr>
        <p:spPr/>
        <p:txBody>
          <a:bodyPr/>
          <a:lstStyle/>
          <a:p>
            <a:r>
              <a:rPr lang="en-US" dirty="0"/>
              <a:t>Using Analyst, advisors can analyze portfolio performance and market trends. Copilot can surface opportunities for growth, diversification, or rebalancing based on each client portfolio.</a:t>
            </a:r>
          </a:p>
        </p:txBody>
      </p:sp>
      <p:sp>
        <p:nvSpPr>
          <p:cNvPr id="25" name="Text Placeholder 24">
            <a:extLst>
              <a:ext uri="{FF2B5EF4-FFF2-40B4-BE49-F238E27FC236}">
                <a16:creationId xmlns:a16="http://schemas.microsoft.com/office/drawing/2014/main" id="{1C34ADD9-D4A6-6F5D-EA53-2D26C6BD4FD5}"/>
              </a:ext>
            </a:extLst>
          </p:cNvPr>
          <p:cNvSpPr>
            <a:spLocks noGrp="1"/>
          </p:cNvSpPr>
          <p:nvPr>
            <p:ph type="body" sz="quarter" idx="66"/>
          </p:nvPr>
        </p:nvSpPr>
        <p:spPr>
          <a:xfrm>
            <a:off x="6066682" y="2725494"/>
            <a:ext cx="2572262" cy="817273"/>
          </a:xfrm>
        </p:spPr>
        <p:txBody>
          <a:bodyPr/>
          <a:lstStyle/>
          <a:p>
            <a:r>
              <a:rPr lang="en-US" dirty="0"/>
              <a:t>Benefit: Drives portfolio growth and client satisfaction by proactively identifying investment opportunities.</a:t>
            </a:r>
          </a:p>
          <a:p>
            <a:r>
              <a:rPr lang="en-US" dirty="0">
                <a:hlinkClick r:id="rId6"/>
              </a:rPr>
              <a:t>Get started with Analyst</a:t>
            </a:r>
            <a:endParaRPr lang="en-US" dirty="0"/>
          </a:p>
        </p:txBody>
      </p:sp>
      <p:sp>
        <p:nvSpPr>
          <p:cNvPr id="26" name="Text Placeholder 25">
            <a:extLst>
              <a:ext uri="{FF2B5EF4-FFF2-40B4-BE49-F238E27FC236}">
                <a16:creationId xmlns:a16="http://schemas.microsoft.com/office/drawing/2014/main" id="{58D4FC85-1B86-E7C1-D421-053E4F74BB30}"/>
              </a:ext>
            </a:extLst>
          </p:cNvPr>
          <p:cNvSpPr>
            <a:spLocks noGrp="1"/>
          </p:cNvSpPr>
          <p:nvPr>
            <p:ph type="body" sz="quarter" idx="52"/>
          </p:nvPr>
        </p:nvSpPr>
        <p:spPr/>
        <p:txBody>
          <a:bodyPr/>
          <a:lstStyle/>
          <a:p>
            <a:r>
              <a:rPr lang="en-US"/>
              <a:t>Collaborate with internal teams</a:t>
            </a:r>
          </a:p>
        </p:txBody>
      </p:sp>
      <p:sp>
        <p:nvSpPr>
          <p:cNvPr id="28" name="Text Placeholder 27">
            <a:extLst>
              <a:ext uri="{FF2B5EF4-FFF2-40B4-BE49-F238E27FC236}">
                <a16:creationId xmlns:a16="http://schemas.microsoft.com/office/drawing/2014/main" id="{9208345A-C292-DEFF-25F0-66A43D298BD1}"/>
              </a:ext>
            </a:extLst>
          </p:cNvPr>
          <p:cNvSpPr>
            <a:spLocks noGrp="1"/>
          </p:cNvSpPr>
          <p:nvPr>
            <p:ph type="body" sz="quarter" idx="53"/>
          </p:nvPr>
        </p:nvSpPr>
        <p:spPr>
          <a:xfrm>
            <a:off x="8950475" y="1438715"/>
            <a:ext cx="2717650" cy="626701"/>
          </a:xfrm>
        </p:spPr>
        <p:txBody>
          <a:bodyPr/>
          <a:lstStyle/>
          <a:p>
            <a:r>
              <a:rPr lang="en-US"/>
              <a:t>Coordinate with compliance, risk, and product teams by sharing insights, summarizing team chats, and surfacing action items. Copilot streamlines collaboration across Teams and CRM, ensuring everyone is aligned.</a:t>
            </a:r>
          </a:p>
        </p:txBody>
      </p:sp>
      <p:sp>
        <p:nvSpPr>
          <p:cNvPr id="29" name="Text Placeholder 28">
            <a:extLst>
              <a:ext uri="{FF2B5EF4-FFF2-40B4-BE49-F238E27FC236}">
                <a16:creationId xmlns:a16="http://schemas.microsoft.com/office/drawing/2014/main" id="{8534F73E-F795-2335-4FDE-9C550A512D26}"/>
              </a:ext>
            </a:extLst>
          </p:cNvPr>
          <p:cNvSpPr>
            <a:spLocks noGrp="1"/>
          </p:cNvSpPr>
          <p:nvPr>
            <p:ph type="body" sz="quarter" idx="67"/>
          </p:nvPr>
        </p:nvSpPr>
        <p:spPr/>
        <p:txBody>
          <a:bodyPr/>
          <a:lstStyle/>
          <a:p>
            <a:r>
              <a:rPr lang="en-US"/>
              <a:t>Benefit: Improve service quality and accelerate decision-making through seamless teamwork.</a:t>
            </a:r>
          </a:p>
        </p:txBody>
      </p:sp>
      <p:sp>
        <p:nvSpPr>
          <p:cNvPr id="30" name="Text Placeholder 29">
            <a:extLst>
              <a:ext uri="{FF2B5EF4-FFF2-40B4-BE49-F238E27FC236}">
                <a16:creationId xmlns:a16="http://schemas.microsoft.com/office/drawing/2014/main" id="{7CF77CF5-6445-9751-CCB6-4897F8DC0459}"/>
              </a:ext>
            </a:extLst>
          </p:cNvPr>
          <p:cNvSpPr>
            <a:spLocks noGrp="1"/>
          </p:cNvSpPr>
          <p:nvPr>
            <p:ph type="body" sz="quarter" idx="61"/>
          </p:nvPr>
        </p:nvSpPr>
        <p:spPr/>
        <p:txBody>
          <a:bodyPr/>
          <a:lstStyle/>
          <a:p>
            <a:r>
              <a:rPr lang="en-US"/>
              <a:t>Support compliant customer communications</a:t>
            </a:r>
          </a:p>
        </p:txBody>
      </p:sp>
      <p:sp>
        <p:nvSpPr>
          <p:cNvPr id="31" name="Text Placeholder 30">
            <a:extLst>
              <a:ext uri="{FF2B5EF4-FFF2-40B4-BE49-F238E27FC236}">
                <a16:creationId xmlns:a16="http://schemas.microsoft.com/office/drawing/2014/main" id="{19EC83D1-FEA5-2292-8578-EA56278FF72D}"/>
              </a:ext>
            </a:extLst>
          </p:cNvPr>
          <p:cNvSpPr>
            <a:spLocks noGrp="1"/>
          </p:cNvSpPr>
          <p:nvPr>
            <p:ph type="body" sz="quarter" idx="62"/>
          </p:nvPr>
        </p:nvSpPr>
        <p:spPr/>
        <p:txBody>
          <a:bodyPr/>
          <a:lstStyle/>
          <a:p>
            <a:r>
              <a:rPr lang="en-US"/>
              <a:t>Review recommendations and communications against compliance templates and regulatory requirements. Get help reducing risk by prompting Copilot Chat to check all client interactions meet regulatory and organizational compliance. </a:t>
            </a:r>
          </a:p>
        </p:txBody>
      </p:sp>
      <p:sp>
        <p:nvSpPr>
          <p:cNvPr id="32" name="Text Placeholder 31">
            <a:extLst>
              <a:ext uri="{FF2B5EF4-FFF2-40B4-BE49-F238E27FC236}">
                <a16:creationId xmlns:a16="http://schemas.microsoft.com/office/drawing/2014/main" id="{3CA23D07-0B62-0C43-E8E2-2DD14AB89468}"/>
              </a:ext>
            </a:extLst>
          </p:cNvPr>
          <p:cNvSpPr>
            <a:spLocks noGrp="1"/>
          </p:cNvSpPr>
          <p:nvPr>
            <p:ph type="body" sz="quarter" idx="69"/>
          </p:nvPr>
        </p:nvSpPr>
        <p:spPr/>
        <p:txBody>
          <a:bodyPr/>
          <a:lstStyle/>
          <a:p>
            <a:r>
              <a:rPr lang="en-US"/>
              <a:t>Benefit: Free up expert legal and compliance teams by instead using Copilot Chat prompts to review drafted customer messages, check it against internal compliance templates, and suggest edits if needed.</a:t>
            </a:r>
          </a:p>
        </p:txBody>
      </p:sp>
      <p:sp>
        <p:nvSpPr>
          <p:cNvPr id="33" name="Text Placeholder 32">
            <a:extLst>
              <a:ext uri="{FF2B5EF4-FFF2-40B4-BE49-F238E27FC236}">
                <a16:creationId xmlns:a16="http://schemas.microsoft.com/office/drawing/2014/main" id="{252A5C36-E051-84DE-79BE-5D9C8DE1CF00}"/>
              </a:ext>
            </a:extLst>
          </p:cNvPr>
          <p:cNvSpPr>
            <a:spLocks noGrp="1"/>
          </p:cNvSpPr>
          <p:nvPr>
            <p:ph type="body" sz="quarter" idx="58"/>
          </p:nvPr>
        </p:nvSpPr>
        <p:spPr/>
        <p:txBody>
          <a:bodyPr/>
          <a:lstStyle/>
          <a:p>
            <a:r>
              <a:rPr lang="en-US"/>
              <a:t>Track follow up and engagement</a:t>
            </a:r>
          </a:p>
        </p:txBody>
      </p:sp>
      <p:sp>
        <p:nvSpPr>
          <p:cNvPr id="34" name="Text Placeholder 33">
            <a:extLst>
              <a:ext uri="{FF2B5EF4-FFF2-40B4-BE49-F238E27FC236}">
                <a16:creationId xmlns:a16="http://schemas.microsoft.com/office/drawing/2014/main" id="{5280BFA1-1F03-C870-D50B-A4A352DCA692}"/>
              </a:ext>
            </a:extLst>
          </p:cNvPr>
          <p:cNvSpPr>
            <a:spLocks noGrp="1"/>
          </p:cNvSpPr>
          <p:nvPr>
            <p:ph type="body" sz="quarter" idx="59"/>
          </p:nvPr>
        </p:nvSpPr>
        <p:spPr/>
        <p:txBody>
          <a:bodyPr/>
          <a:lstStyle/>
          <a:p>
            <a:r>
              <a:rPr lang="en-US"/>
              <a:t>Log interactions, monitor engagement, and retrieve summaries of similar cases using CRM and Copilot. Advisors can track outstanding tasks and ensure consistent follow-up for every client.</a:t>
            </a:r>
          </a:p>
        </p:txBody>
      </p:sp>
      <p:sp>
        <p:nvSpPr>
          <p:cNvPr id="35" name="Text Placeholder 34">
            <a:extLst>
              <a:ext uri="{FF2B5EF4-FFF2-40B4-BE49-F238E27FC236}">
                <a16:creationId xmlns:a16="http://schemas.microsoft.com/office/drawing/2014/main" id="{76FF1567-4796-1F15-531D-0C2A5022A5F1}"/>
              </a:ext>
            </a:extLst>
          </p:cNvPr>
          <p:cNvSpPr>
            <a:spLocks noGrp="1"/>
          </p:cNvSpPr>
          <p:nvPr>
            <p:ph type="body" sz="quarter" idx="68"/>
          </p:nvPr>
        </p:nvSpPr>
        <p:spPr/>
        <p:txBody>
          <a:bodyPr/>
          <a:lstStyle/>
          <a:p>
            <a:r>
              <a:rPr lang="en-US"/>
              <a:t>Benefit: Boost client retention and satisfaction by maintaining proactive, ongoing engagement. </a:t>
            </a:r>
          </a:p>
        </p:txBody>
      </p:sp>
      <p:sp>
        <p:nvSpPr>
          <p:cNvPr id="46" name="TextBox 45">
            <a:extLst>
              <a:ext uri="{FF2B5EF4-FFF2-40B4-BE49-F238E27FC236}">
                <a16:creationId xmlns:a16="http://schemas.microsoft.com/office/drawing/2014/main" id="{1909CFC2-0C9F-1D3B-23C5-B2868084C27A}"/>
              </a:ext>
              <a:ext uri="{C183D7F6-B498-43B3-948B-1728B52AA6E4}">
                <adec:decorative xmlns:adec="http://schemas.microsoft.com/office/drawing/2017/decorative" val="0"/>
              </a:ext>
            </a:extLst>
          </p:cNvPr>
          <p:cNvSpPr txBox="1"/>
          <p:nvPr/>
        </p:nvSpPr>
        <p:spPr>
          <a:xfrm>
            <a:off x="9329077" y="2329251"/>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grpSp>
        <p:nvGrpSpPr>
          <p:cNvPr id="2" name="Group 1">
            <a:extLst>
              <a:ext uri="{FF2B5EF4-FFF2-40B4-BE49-F238E27FC236}">
                <a16:creationId xmlns:a16="http://schemas.microsoft.com/office/drawing/2014/main" id="{1AE7CDF8-E2F1-A3A3-ADFC-D7B7698706FD}"/>
              </a:ext>
            </a:extLst>
          </p:cNvPr>
          <p:cNvGrpSpPr/>
          <p:nvPr/>
        </p:nvGrpSpPr>
        <p:grpSpPr>
          <a:xfrm>
            <a:off x="320721" y="3778836"/>
            <a:ext cx="1771605" cy="216000"/>
            <a:chOff x="320721" y="4517211"/>
            <a:chExt cx="1771605" cy="216000"/>
          </a:xfrm>
        </p:grpSpPr>
        <p:sp>
          <p:nvSpPr>
            <p:cNvPr id="3" name="Rectangle: Rounded Corners 6">
              <a:extLst>
                <a:ext uri="{FF2B5EF4-FFF2-40B4-BE49-F238E27FC236}">
                  <a16:creationId xmlns:a16="http://schemas.microsoft.com/office/drawing/2014/main" id="{00318C42-4487-5E32-5BDD-4724B8961F6F}"/>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Client retention</a:t>
              </a:r>
            </a:p>
          </p:txBody>
        </p:sp>
        <p:pic>
          <p:nvPicPr>
            <p:cNvPr id="4" name="Graphic 3">
              <a:extLst>
                <a:ext uri="{FF2B5EF4-FFF2-40B4-BE49-F238E27FC236}">
                  <a16:creationId xmlns:a16="http://schemas.microsoft.com/office/drawing/2014/main" id="{B23FC052-0D12-5B44-549B-11A1DCE649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507" y="4552645"/>
              <a:ext cx="144000" cy="141732"/>
            </a:xfrm>
            <a:prstGeom prst="rect">
              <a:avLst/>
            </a:prstGeom>
          </p:spPr>
        </p:pic>
      </p:grpSp>
      <p:grpSp>
        <p:nvGrpSpPr>
          <p:cNvPr id="5" name="Group 4">
            <a:extLst>
              <a:ext uri="{FF2B5EF4-FFF2-40B4-BE49-F238E27FC236}">
                <a16:creationId xmlns:a16="http://schemas.microsoft.com/office/drawing/2014/main" id="{F85B50FE-05A9-8980-1FA8-B34DC1C19EDD}"/>
              </a:ext>
            </a:extLst>
          </p:cNvPr>
          <p:cNvGrpSpPr/>
          <p:nvPr/>
        </p:nvGrpSpPr>
        <p:grpSpPr>
          <a:xfrm>
            <a:off x="320719" y="5020658"/>
            <a:ext cx="1771607" cy="504622"/>
            <a:chOff x="320719" y="5293823"/>
            <a:chExt cx="1771607" cy="504622"/>
          </a:xfrm>
        </p:grpSpPr>
        <p:grpSp>
          <p:nvGrpSpPr>
            <p:cNvPr id="6" name="Group 5">
              <a:extLst>
                <a:ext uri="{FF2B5EF4-FFF2-40B4-BE49-F238E27FC236}">
                  <a16:creationId xmlns:a16="http://schemas.microsoft.com/office/drawing/2014/main" id="{B52CAB87-F96D-7CFB-E116-74B3724777FE}"/>
                </a:ext>
              </a:extLst>
            </p:cNvPr>
            <p:cNvGrpSpPr/>
            <p:nvPr/>
          </p:nvGrpSpPr>
          <p:grpSpPr>
            <a:xfrm>
              <a:off x="320719" y="5293823"/>
              <a:ext cx="1771605" cy="216000"/>
              <a:chOff x="320719" y="5270676"/>
              <a:chExt cx="1771605" cy="216000"/>
            </a:xfrm>
          </p:grpSpPr>
          <p:sp>
            <p:nvSpPr>
              <p:cNvPr id="10" name="Rectangle: Rounded Corners 6">
                <a:extLst>
                  <a:ext uri="{FF2B5EF4-FFF2-40B4-BE49-F238E27FC236}">
                    <a16:creationId xmlns:a16="http://schemas.microsoft.com/office/drawing/2014/main" id="{BC9F2E9C-777E-FC7E-E234-0B7D330F8347}"/>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Revenue growth</a:t>
                </a:r>
              </a:p>
            </p:txBody>
          </p:sp>
          <p:pic>
            <p:nvPicPr>
              <p:cNvPr id="11" name="Graphic 10">
                <a:extLst>
                  <a:ext uri="{FF2B5EF4-FFF2-40B4-BE49-F238E27FC236}">
                    <a16:creationId xmlns:a16="http://schemas.microsoft.com/office/drawing/2014/main" id="{2CDA3D48-A698-5B85-2AD9-71AFB5FBDFD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7505" y="5306676"/>
                <a:ext cx="144000" cy="144000"/>
              </a:xfrm>
              <a:prstGeom prst="rect">
                <a:avLst/>
              </a:prstGeom>
            </p:spPr>
          </p:pic>
        </p:grpSp>
        <p:grpSp>
          <p:nvGrpSpPr>
            <p:cNvPr id="7" name="Group 6">
              <a:extLst>
                <a:ext uri="{FF2B5EF4-FFF2-40B4-BE49-F238E27FC236}">
                  <a16:creationId xmlns:a16="http://schemas.microsoft.com/office/drawing/2014/main" id="{6C25176A-A3C6-29C1-9C90-263EF884DD66}"/>
                </a:ext>
              </a:extLst>
            </p:cNvPr>
            <p:cNvGrpSpPr/>
            <p:nvPr/>
          </p:nvGrpSpPr>
          <p:grpSpPr>
            <a:xfrm>
              <a:off x="320721" y="5582445"/>
              <a:ext cx="1771605" cy="216000"/>
              <a:chOff x="320721" y="5582445"/>
              <a:chExt cx="1771605" cy="216000"/>
            </a:xfrm>
          </p:grpSpPr>
          <p:sp>
            <p:nvSpPr>
              <p:cNvPr id="8" name="Rectangle: Rounded Corners 7">
                <a:extLst>
                  <a:ext uri="{FF2B5EF4-FFF2-40B4-BE49-F238E27FC236}">
                    <a16:creationId xmlns:a16="http://schemas.microsoft.com/office/drawing/2014/main" id="{896DE0A2-C44E-7DF0-8A13-6CDF8FC65C8A}"/>
                  </a:ext>
                  <a:ext uri="{C183D7F6-B498-43B3-948B-1728B52AA6E4}">
                    <adec:decorative xmlns:adec="http://schemas.microsoft.com/office/drawing/2017/decorative" val="1"/>
                  </a:ext>
                </a:extLst>
              </p:cNvPr>
              <p:cNvSpPr>
                <a:spLocks/>
              </p:cNvSpPr>
              <p:nvPr/>
            </p:nvSpPr>
            <p:spPr bwMode="auto">
              <a:xfrm>
                <a:off x="320721" y="5582445"/>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9" name="Graphic 8">
                <a:extLst>
                  <a:ext uri="{FF2B5EF4-FFF2-40B4-BE49-F238E27FC236}">
                    <a16:creationId xmlns:a16="http://schemas.microsoft.com/office/drawing/2014/main" id="{4D7CA422-A889-854E-17B5-DC2915C9DE0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7505" y="5618445"/>
                <a:ext cx="144000" cy="144000"/>
              </a:xfrm>
              <a:prstGeom prst="rect">
                <a:avLst/>
              </a:prstGeom>
            </p:spPr>
          </p:pic>
        </p:grpSp>
      </p:grpSp>
      <p:sp>
        <p:nvSpPr>
          <p:cNvPr id="36" name="TextBox 35">
            <a:extLst>
              <a:ext uri="{FF2B5EF4-FFF2-40B4-BE49-F238E27FC236}">
                <a16:creationId xmlns:a16="http://schemas.microsoft.com/office/drawing/2014/main" id="{3BA6B33E-D221-C0A5-AC38-5F744E116C9A}"/>
              </a:ext>
              <a:ext uri="{C183D7F6-B498-43B3-948B-1728B52AA6E4}">
                <adec:decorative xmlns:adec="http://schemas.microsoft.com/office/drawing/2017/decorative" val="0"/>
              </a:ext>
            </a:extLst>
          </p:cNvPr>
          <p:cNvSpPr txBox="1"/>
          <p:nvPr/>
        </p:nvSpPr>
        <p:spPr>
          <a:xfrm>
            <a:off x="3559920" y="2267696"/>
            <a:ext cx="2103120"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 Connection CRM system</a:t>
            </a:r>
          </a:p>
        </p:txBody>
      </p:sp>
      <p:sp>
        <p:nvSpPr>
          <p:cNvPr id="38" name="TextBox 37">
            <a:extLst>
              <a:ext uri="{FF2B5EF4-FFF2-40B4-BE49-F238E27FC236}">
                <a16:creationId xmlns:a16="http://schemas.microsoft.com/office/drawing/2014/main" id="{9E814FC0-14F0-A4B9-9748-267592A3FE45}"/>
              </a:ext>
              <a:ext uri="{C183D7F6-B498-43B3-948B-1728B52AA6E4}">
                <adec:decorative xmlns:adec="http://schemas.microsoft.com/office/drawing/2017/decorative" val="0"/>
              </a:ext>
            </a:extLst>
          </p:cNvPr>
          <p:cNvSpPr txBox="1"/>
          <p:nvPr/>
        </p:nvSpPr>
        <p:spPr>
          <a:xfrm>
            <a:off x="6445284" y="2329251"/>
            <a:ext cx="2103120"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p>
        </p:txBody>
      </p:sp>
      <p:sp>
        <p:nvSpPr>
          <p:cNvPr id="130" name="TextBox 129">
            <a:extLst>
              <a:ext uri="{FF2B5EF4-FFF2-40B4-BE49-F238E27FC236}">
                <a16:creationId xmlns:a16="http://schemas.microsoft.com/office/drawing/2014/main" id="{9897CCFD-144A-E1E9-79B7-8CD0D379BB7C}"/>
              </a:ext>
              <a:ext uri="{C183D7F6-B498-43B3-948B-1728B52AA6E4}">
                <adec:decorative xmlns:adec="http://schemas.microsoft.com/office/drawing/2017/decorative" val="0"/>
              </a:ext>
            </a:extLst>
          </p:cNvPr>
          <p:cNvSpPr txBox="1"/>
          <p:nvPr/>
        </p:nvSpPr>
        <p:spPr>
          <a:xfrm>
            <a:off x="7874589" y="4709762"/>
            <a:ext cx="1830524" cy="446404"/>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pic>
        <p:nvPicPr>
          <p:cNvPr id="49" name="Picture 50">
            <a:hlinkClick r:id="rId11"/>
            <a:extLst>
              <a:ext uri="{FF2B5EF4-FFF2-40B4-BE49-F238E27FC236}">
                <a16:creationId xmlns:a16="http://schemas.microsoft.com/office/drawing/2014/main" id="{567CF4D6-C1CB-F260-49FA-F9295D0F14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7483" y="4824986"/>
            <a:ext cx="241516" cy="2159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7AAFA1B-5FCB-8019-8C29-105AF2F5C030}"/>
              </a:ext>
              <a:ext uri="{C183D7F6-B498-43B3-948B-1728B52AA6E4}">
                <adec:decorative xmlns:adec="http://schemas.microsoft.com/office/drawing/2017/decorative" val="0"/>
              </a:ext>
            </a:extLst>
          </p:cNvPr>
          <p:cNvSpPr txBox="1"/>
          <p:nvPr/>
        </p:nvSpPr>
        <p:spPr>
          <a:xfrm>
            <a:off x="4481314" y="4795899"/>
            <a:ext cx="2103120"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 Connection CRM system</a:t>
            </a:r>
          </a:p>
        </p:txBody>
      </p:sp>
      <p:pic>
        <p:nvPicPr>
          <p:cNvPr id="41" name="Picture 40" descr="HR scenario: Deliver insights to managers (Copilot Scenario Library) – Microsoft Adoption">
            <a:extLst>
              <a:ext uri="{FF2B5EF4-FFF2-40B4-BE49-F238E27FC236}">
                <a16:creationId xmlns:a16="http://schemas.microsoft.com/office/drawing/2014/main" id="{3ADAA3DF-F467-056F-F377-4910A63B2AE6}"/>
              </a:ext>
            </a:extLst>
          </p:cNvPr>
          <p:cNvPicPr>
            <a:picLocks noChangeAspect="1"/>
          </p:cNvPicPr>
          <p:nvPr/>
        </p:nvPicPr>
        <p:blipFill>
          <a:blip r:embed="rId13"/>
          <a:stretch>
            <a:fillRect/>
          </a:stretch>
        </p:blipFill>
        <p:spPr>
          <a:xfrm>
            <a:off x="6093975" y="2273607"/>
            <a:ext cx="265176" cy="265176"/>
          </a:xfrm>
          <a:prstGeom prst="rect">
            <a:avLst/>
          </a:prstGeom>
        </p:spPr>
      </p:pic>
      <p:pic>
        <p:nvPicPr>
          <p:cNvPr id="44" name="Graphic 43">
            <a:extLst>
              <a:ext uri="{FF2B5EF4-FFF2-40B4-BE49-F238E27FC236}">
                <a16:creationId xmlns:a16="http://schemas.microsoft.com/office/drawing/2014/main" id="{01AFDF26-833D-D11E-4AD4-87AD2C1951BE}"/>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80866" y="2288361"/>
            <a:ext cx="265126" cy="235667"/>
          </a:xfrm>
          <a:prstGeom prst="rect">
            <a:avLst/>
          </a:prstGeom>
        </p:spPr>
      </p:pic>
      <p:pic>
        <p:nvPicPr>
          <p:cNvPr id="45" name="Graphic 44">
            <a:extLst>
              <a:ext uri="{FF2B5EF4-FFF2-40B4-BE49-F238E27FC236}">
                <a16:creationId xmlns:a16="http://schemas.microsoft.com/office/drawing/2014/main" id="{B02062AC-2B38-77FB-D9AC-FE63142356D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041746" y="4816564"/>
            <a:ext cx="265126" cy="235667"/>
          </a:xfrm>
          <a:prstGeom prst="rect">
            <a:avLst/>
          </a:prstGeom>
        </p:spPr>
      </p:pic>
      <p:pic>
        <p:nvPicPr>
          <p:cNvPr id="27" name="Picture 26" descr="Teams logo">
            <a:extLst>
              <a:ext uri="{FF2B5EF4-FFF2-40B4-BE49-F238E27FC236}">
                <a16:creationId xmlns:a16="http://schemas.microsoft.com/office/drawing/2014/main" id="{45EBCB5F-F622-2C2C-C256-824AD5AD4916}"/>
              </a:ext>
            </a:extLst>
          </p:cNvPr>
          <p:cNvPicPr>
            <a:picLocks noChangeAspect="1"/>
          </p:cNvPicPr>
          <p:nvPr/>
        </p:nvPicPr>
        <p:blipFill>
          <a:blip r:embed="rId15"/>
          <a:stretch>
            <a:fillRect/>
          </a:stretch>
        </p:blipFill>
        <p:spPr>
          <a:xfrm>
            <a:off x="8955762" y="2288361"/>
            <a:ext cx="265176" cy="265176"/>
          </a:xfrm>
          <a:prstGeom prst="rect">
            <a:avLst/>
          </a:prstGeom>
        </p:spPr>
      </p:pic>
    </p:spTree>
    <p:extLst>
      <p:ext uri="{BB962C8B-B14F-4D97-AF65-F5344CB8AC3E}">
        <p14:creationId xmlns:p14="http://schemas.microsoft.com/office/powerpoint/2010/main" val="188757387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6608-2078-9D88-D17D-057E167BE779}"/>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69A7DA4F-D78B-7B8B-6ED9-47773E15FB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3" progId="TCLayout.ActiveDocument.1">
                  <p:embed/>
                </p:oleObj>
              </mc:Choice>
              <mc:Fallback>
                <p:oleObj name="think-cell Slide" r:id="rId4" imgW="532" imgH="533" progId="TCLayout.ActiveDocument.1">
                  <p:embed/>
                  <p:pic>
                    <p:nvPicPr>
                      <p:cNvPr id="21" name="think-cell data - do not delete" hidden="1">
                        <a:extLst>
                          <a:ext uri="{FF2B5EF4-FFF2-40B4-BE49-F238E27FC236}">
                            <a16:creationId xmlns:a16="http://schemas.microsoft.com/office/drawing/2014/main" id="{69A7DA4F-D78B-7B8B-6ED9-47773E15FB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3" name="Text Placeholder 162">
            <a:extLst>
              <a:ext uri="{FF2B5EF4-FFF2-40B4-BE49-F238E27FC236}">
                <a16:creationId xmlns:a16="http://schemas.microsoft.com/office/drawing/2014/main" id="{441D687E-7AF5-25E2-60BD-83A9BAF7661C}"/>
              </a:ext>
            </a:extLst>
          </p:cNvPr>
          <p:cNvSpPr>
            <a:spLocks noGrp="1"/>
          </p:cNvSpPr>
          <p:nvPr>
            <p:ph type="body" sz="quarter" idx="32"/>
          </p:nvPr>
        </p:nvSpPr>
        <p:spPr>
          <a:xfrm>
            <a:off x="311388" y="1026303"/>
            <a:ext cx="2194560" cy="1131079"/>
          </a:xfrm>
        </p:spPr>
        <p:txBody>
          <a:bodyPr/>
          <a:lstStyle/>
          <a:p>
            <a:r>
              <a:rPr lang="en-US" noProof="0" dirty="0"/>
              <a:t>Analysts can allow AI to help them understand, act on, and communicate massive amounts of information and data. </a:t>
            </a:r>
          </a:p>
        </p:txBody>
      </p:sp>
      <p:sp>
        <p:nvSpPr>
          <p:cNvPr id="158" name="Title 157">
            <a:extLst>
              <a:ext uri="{FF2B5EF4-FFF2-40B4-BE49-F238E27FC236}">
                <a16:creationId xmlns:a16="http://schemas.microsoft.com/office/drawing/2014/main" id="{18B43B1F-621A-B841-5B26-BF74D107C2F1}"/>
              </a:ext>
            </a:extLst>
          </p:cNvPr>
          <p:cNvSpPr>
            <a:spLocks noGrp="1"/>
          </p:cNvSpPr>
          <p:nvPr>
            <p:ph type="title"/>
          </p:nvPr>
        </p:nvSpPr>
        <p:spPr>
          <a:xfrm>
            <a:off x="2521874" y="429826"/>
            <a:ext cx="3994781" cy="276999"/>
          </a:xfrm>
        </p:spPr>
        <p:txBody>
          <a:bodyPr vert="horz">
            <a:normAutofit/>
          </a:bodyPr>
          <a:lstStyle/>
          <a:p>
            <a:r>
              <a:rPr lang="en-US"/>
              <a:t>Data strategy and insights</a:t>
            </a:r>
          </a:p>
        </p:txBody>
      </p:sp>
      <p:sp>
        <p:nvSpPr>
          <p:cNvPr id="162" name="Text Placeholder 161">
            <a:extLst>
              <a:ext uri="{FF2B5EF4-FFF2-40B4-BE49-F238E27FC236}">
                <a16:creationId xmlns:a16="http://schemas.microsoft.com/office/drawing/2014/main" id="{823E1524-5636-8750-8FEB-7EA55D521380}"/>
              </a:ext>
            </a:extLst>
          </p:cNvPr>
          <p:cNvSpPr>
            <a:spLocks noGrp="1"/>
          </p:cNvSpPr>
          <p:nvPr>
            <p:ph type="body" sz="quarter" idx="30"/>
          </p:nvPr>
        </p:nvSpPr>
        <p:spPr>
          <a:xfrm>
            <a:off x="10430351" y="521099"/>
            <a:ext cx="1456966" cy="175614"/>
          </a:xfrm>
        </p:spPr>
        <p:txBody>
          <a:bodyPr>
            <a:normAutofit/>
          </a:bodyPr>
          <a:lstStyle/>
          <a:p>
            <a:r>
              <a:rPr lang="en-US" noProof="0"/>
              <a:t>Extend</a:t>
            </a:r>
          </a:p>
        </p:txBody>
      </p:sp>
      <p:sp>
        <p:nvSpPr>
          <p:cNvPr id="160" name="Text Placeholder 159">
            <a:extLst>
              <a:ext uri="{FF2B5EF4-FFF2-40B4-BE49-F238E27FC236}">
                <a16:creationId xmlns:a16="http://schemas.microsoft.com/office/drawing/2014/main" id="{0FA6125C-85EF-52FD-DD8E-13F5310D58EA}"/>
              </a:ext>
            </a:extLst>
          </p:cNvPr>
          <p:cNvSpPr>
            <a:spLocks noGrp="1"/>
          </p:cNvSpPr>
          <p:nvPr>
            <p:ph type="body" sz="quarter" idx="17"/>
          </p:nvPr>
        </p:nvSpPr>
        <p:spPr>
          <a:xfrm>
            <a:off x="7149557" y="521100"/>
            <a:ext cx="2969488" cy="169277"/>
          </a:xfrm>
        </p:spPr>
        <p:txBody>
          <a:bodyPr>
            <a:normAutofit/>
          </a:bodyPr>
          <a:lstStyle/>
          <a:p>
            <a:r>
              <a:rPr lang="en-US" noProof="0"/>
              <a:t>Microsoft 365 Copilot and Copilot Studio</a:t>
            </a:r>
          </a:p>
        </p:txBody>
      </p:sp>
      <p:sp>
        <p:nvSpPr>
          <p:cNvPr id="164" name="Text Placeholder 163">
            <a:extLst>
              <a:ext uri="{FF2B5EF4-FFF2-40B4-BE49-F238E27FC236}">
                <a16:creationId xmlns:a16="http://schemas.microsoft.com/office/drawing/2014/main" id="{7A740C88-FD45-25C9-7CC8-04C5B876C974}"/>
              </a:ext>
            </a:extLst>
          </p:cNvPr>
          <p:cNvSpPr>
            <a:spLocks noGrp="1"/>
          </p:cNvSpPr>
          <p:nvPr>
            <p:ph type="body" sz="quarter" idx="33"/>
          </p:nvPr>
        </p:nvSpPr>
        <p:spPr>
          <a:xfrm>
            <a:off x="304797" y="445215"/>
            <a:ext cx="2089153" cy="246221"/>
          </a:xfrm>
        </p:spPr>
        <p:txBody>
          <a:bodyPr vert="horz" wrap="square" lIns="0" tIns="0" rIns="0" bIns="0" rtlCol="0" anchor="ctr">
            <a:spAutoFit/>
          </a:bodyPr>
          <a:lstStyle/>
          <a:p>
            <a:r>
              <a:rPr lang="en-US" sz="1600"/>
              <a:t>Media &amp; Entertainment</a:t>
            </a:r>
          </a:p>
        </p:txBody>
      </p:sp>
      <p:sp>
        <p:nvSpPr>
          <p:cNvPr id="177" name="Text Placeholder 176">
            <a:extLst>
              <a:ext uri="{FF2B5EF4-FFF2-40B4-BE49-F238E27FC236}">
                <a16:creationId xmlns:a16="http://schemas.microsoft.com/office/drawing/2014/main" id="{BAD636F8-7698-1E7B-A0F0-BCCB24681B92}"/>
              </a:ext>
            </a:extLst>
          </p:cNvPr>
          <p:cNvSpPr>
            <a:spLocks noGrp="1"/>
          </p:cNvSpPr>
          <p:nvPr>
            <p:ph type="body" sz="quarter" idx="69"/>
          </p:nvPr>
        </p:nvSpPr>
        <p:spPr>
          <a:xfrm>
            <a:off x="3182890" y="2725494"/>
            <a:ext cx="2572262" cy="712876"/>
          </a:xfrm>
        </p:spPr>
        <p:txBody>
          <a:bodyPr/>
          <a:lstStyle/>
          <a:p>
            <a:r>
              <a:rPr lang="en-US" noProof="0" dirty="0"/>
              <a:t>Benefit: Use Copilot to produce a research report based on many types of documents, including PDFs and website content.</a:t>
            </a:r>
          </a:p>
          <a:p>
            <a:r>
              <a:rPr lang="en-US" u="sng" dirty="0">
                <a:hlinkClick r:id="rId6"/>
              </a:rPr>
              <a:t>Get started with Researcher</a:t>
            </a:r>
            <a:endParaRPr lang="en-US" dirty="0"/>
          </a:p>
          <a:p>
            <a:endParaRPr lang="en-US" noProof="0" dirty="0"/>
          </a:p>
        </p:txBody>
      </p:sp>
      <p:sp>
        <p:nvSpPr>
          <p:cNvPr id="159" name="Text Placeholder 158">
            <a:extLst>
              <a:ext uri="{FF2B5EF4-FFF2-40B4-BE49-F238E27FC236}">
                <a16:creationId xmlns:a16="http://schemas.microsoft.com/office/drawing/2014/main" id="{F02AECD1-A74F-449F-9908-DD725B34E2C9}"/>
              </a:ext>
            </a:extLst>
          </p:cNvPr>
          <p:cNvSpPr>
            <a:spLocks noGrp="1"/>
          </p:cNvSpPr>
          <p:nvPr>
            <p:ph type="body" sz="quarter" idx="11"/>
          </p:nvPr>
        </p:nvSpPr>
        <p:spPr>
          <a:xfrm>
            <a:off x="3182890" y="1112478"/>
            <a:ext cx="2572262" cy="153888"/>
          </a:xfrm>
        </p:spPr>
        <p:txBody>
          <a:bodyPr/>
          <a:lstStyle/>
          <a:p>
            <a:r>
              <a:rPr lang="en-US" noProof="0"/>
              <a:t>Define the objective</a:t>
            </a:r>
          </a:p>
        </p:txBody>
      </p:sp>
      <p:sp>
        <p:nvSpPr>
          <p:cNvPr id="161" name="Text Placeholder 160">
            <a:extLst>
              <a:ext uri="{FF2B5EF4-FFF2-40B4-BE49-F238E27FC236}">
                <a16:creationId xmlns:a16="http://schemas.microsoft.com/office/drawing/2014/main" id="{F8C91EE7-DD21-D2A5-58EA-5CE0215A02AF}"/>
              </a:ext>
            </a:extLst>
          </p:cNvPr>
          <p:cNvSpPr>
            <a:spLocks noGrp="1"/>
          </p:cNvSpPr>
          <p:nvPr>
            <p:ph type="body" sz="quarter" idx="18"/>
          </p:nvPr>
        </p:nvSpPr>
        <p:spPr>
          <a:xfrm>
            <a:off x="3182890" y="1438715"/>
            <a:ext cx="2572262" cy="626701"/>
          </a:xfrm>
        </p:spPr>
        <p:txBody>
          <a:bodyPr/>
          <a:lstStyle/>
          <a:p>
            <a:r>
              <a:rPr lang="en-US" noProof="0" dirty="0"/>
              <a:t>Prepare a brief for your upcoming analysis by using Researcher to propose a strategy and set of objectives based on key documents.</a:t>
            </a:r>
          </a:p>
        </p:txBody>
      </p:sp>
      <p:sp>
        <p:nvSpPr>
          <p:cNvPr id="166" name="Text Placeholder 165">
            <a:extLst>
              <a:ext uri="{FF2B5EF4-FFF2-40B4-BE49-F238E27FC236}">
                <a16:creationId xmlns:a16="http://schemas.microsoft.com/office/drawing/2014/main" id="{A44C19D3-1B80-6352-C13F-169B8C54D75B}"/>
              </a:ext>
            </a:extLst>
          </p:cNvPr>
          <p:cNvSpPr>
            <a:spLocks noGrp="1"/>
          </p:cNvSpPr>
          <p:nvPr>
            <p:ph type="body" sz="quarter" idx="42"/>
          </p:nvPr>
        </p:nvSpPr>
        <p:spPr>
          <a:xfrm>
            <a:off x="6066682" y="1112478"/>
            <a:ext cx="2572262" cy="153888"/>
          </a:xfrm>
        </p:spPr>
        <p:txBody>
          <a:bodyPr/>
          <a:lstStyle/>
          <a:p>
            <a:r>
              <a:rPr lang="en-US"/>
              <a:t>Synthesize unstructured data</a:t>
            </a:r>
          </a:p>
        </p:txBody>
      </p:sp>
      <p:sp>
        <p:nvSpPr>
          <p:cNvPr id="167" name="Text Placeholder 166">
            <a:extLst>
              <a:ext uri="{FF2B5EF4-FFF2-40B4-BE49-F238E27FC236}">
                <a16:creationId xmlns:a16="http://schemas.microsoft.com/office/drawing/2014/main" id="{2F441C4C-F6E3-F043-660A-F87D12DC281B}"/>
              </a:ext>
            </a:extLst>
          </p:cNvPr>
          <p:cNvSpPr>
            <a:spLocks noGrp="1"/>
          </p:cNvSpPr>
          <p:nvPr>
            <p:ph type="body" sz="quarter" idx="43"/>
          </p:nvPr>
        </p:nvSpPr>
        <p:spPr>
          <a:xfrm>
            <a:off x="6066682" y="1438715"/>
            <a:ext cx="2572262" cy="626701"/>
          </a:xfrm>
        </p:spPr>
        <p:txBody>
          <a:bodyPr/>
          <a:lstStyle/>
          <a:p>
            <a:r>
              <a:rPr lang="en-US"/>
              <a:t>Azure Fabric is capable of handling extensive data sets, without the need for data movement or migration.</a:t>
            </a:r>
            <a:endParaRPr lang="en-US" noProof="0"/>
          </a:p>
        </p:txBody>
      </p:sp>
      <p:sp>
        <p:nvSpPr>
          <p:cNvPr id="171" name="Text Placeholder 170">
            <a:extLst>
              <a:ext uri="{FF2B5EF4-FFF2-40B4-BE49-F238E27FC236}">
                <a16:creationId xmlns:a16="http://schemas.microsoft.com/office/drawing/2014/main" id="{B9F70AB5-9DD5-6FA3-4A32-9E34F0BC8B1A}"/>
              </a:ext>
            </a:extLst>
          </p:cNvPr>
          <p:cNvSpPr>
            <a:spLocks noGrp="1"/>
          </p:cNvSpPr>
          <p:nvPr>
            <p:ph type="body" sz="quarter" idx="68"/>
          </p:nvPr>
        </p:nvSpPr>
        <p:spPr>
          <a:xfrm>
            <a:off x="8950475" y="2725494"/>
            <a:ext cx="2572262" cy="712876"/>
          </a:xfrm>
        </p:spPr>
        <p:txBody>
          <a:bodyPr/>
          <a:lstStyle/>
          <a:p>
            <a:r>
              <a:rPr lang="en-US"/>
              <a:t>Benefit: Use Copilot to streamline the process of analyzing data for both experienced KQL users and citizen data scientists.</a:t>
            </a:r>
          </a:p>
        </p:txBody>
      </p:sp>
      <p:sp>
        <p:nvSpPr>
          <p:cNvPr id="169" name="Text Placeholder 168">
            <a:extLst>
              <a:ext uri="{FF2B5EF4-FFF2-40B4-BE49-F238E27FC236}">
                <a16:creationId xmlns:a16="http://schemas.microsoft.com/office/drawing/2014/main" id="{70FC2BE8-4541-2926-3BCE-F2A74E996615}"/>
              </a:ext>
            </a:extLst>
          </p:cNvPr>
          <p:cNvSpPr>
            <a:spLocks noGrp="1"/>
          </p:cNvSpPr>
          <p:nvPr>
            <p:ph type="body" sz="quarter" idx="45"/>
          </p:nvPr>
        </p:nvSpPr>
        <p:spPr>
          <a:xfrm>
            <a:off x="8950475" y="1112478"/>
            <a:ext cx="2572262" cy="153888"/>
          </a:xfrm>
        </p:spPr>
        <p:txBody>
          <a:bodyPr/>
          <a:lstStyle/>
          <a:p>
            <a:r>
              <a:rPr lang="en-US"/>
              <a:t>Summarize and report data</a:t>
            </a:r>
          </a:p>
        </p:txBody>
      </p:sp>
      <p:sp>
        <p:nvSpPr>
          <p:cNvPr id="170" name="Text Placeholder 169">
            <a:extLst>
              <a:ext uri="{FF2B5EF4-FFF2-40B4-BE49-F238E27FC236}">
                <a16:creationId xmlns:a16="http://schemas.microsoft.com/office/drawing/2014/main" id="{B424F231-B2C2-A87B-D517-528011C790A4}"/>
              </a:ext>
            </a:extLst>
          </p:cNvPr>
          <p:cNvSpPr>
            <a:spLocks noGrp="1"/>
          </p:cNvSpPr>
          <p:nvPr>
            <p:ph type="body" sz="quarter" idx="46"/>
          </p:nvPr>
        </p:nvSpPr>
        <p:spPr>
          <a:xfrm>
            <a:off x="8950475" y="1438715"/>
            <a:ext cx="2572262" cy="626701"/>
          </a:xfrm>
        </p:spPr>
        <p:txBody>
          <a:bodyPr/>
          <a:lstStyle/>
          <a:p>
            <a:r>
              <a:rPr lang="en-US"/>
              <a:t>Automate the summarization process, saving time and reducing manual effort of getting to tailored reporting in Power BI and Excel.</a:t>
            </a:r>
          </a:p>
        </p:txBody>
      </p:sp>
      <p:sp>
        <p:nvSpPr>
          <p:cNvPr id="180" name="Text Placeholder 179">
            <a:extLst>
              <a:ext uri="{FF2B5EF4-FFF2-40B4-BE49-F238E27FC236}">
                <a16:creationId xmlns:a16="http://schemas.microsoft.com/office/drawing/2014/main" id="{6E55FA2C-2EF2-5A33-9771-6B201ECAB516}"/>
              </a:ext>
            </a:extLst>
          </p:cNvPr>
          <p:cNvSpPr>
            <a:spLocks noGrp="1"/>
          </p:cNvSpPr>
          <p:nvPr>
            <p:ph type="body" sz="quarter" idx="70"/>
          </p:nvPr>
        </p:nvSpPr>
        <p:spPr>
          <a:xfrm>
            <a:off x="6066682" y="2725494"/>
            <a:ext cx="2572262" cy="712876"/>
          </a:xfrm>
        </p:spPr>
        <p:txBody>
          <a:bodyPr/>
          <a:lstStyle/>
          <a:p>
            <a:r>
              <a:rPr lang="en-US" noProof="0"/>
              <a:t>Benefit: </a:t>
            </a:r>
            <a:r>
              <a:rPr lang="en-US"/>
              <a:t>Use Copilot to simplify tasks by providing a conversational interface, which enhances the overall user experience when working with data.</a:t>
            </a:r>
            <a:endParaRPr lang="en-US" noProof="0"/>
          </a:p>
        </p:txBody>
      </p:sp>
      <p:sp>
        <p:nvSpPr>
          <p:cNvPr id="172" name="Text Placeholder 171">
            <a:extLst>
              <a:ext uri="{FF2B5EF4-FFF2-40B4-BE49-F238E27FC236}">
                <a16:creationId xmlns:a16="http://schemas.microsoft.com/office/drawing/2014/main" id="{919734AE-F335-C4B2-B056-9BADF6311C3C}"/>
              </a:ext>
            </a:extLst>
          </p:cNvPr>
          <p:cNvSpPr>
            <a:spLocks noGrp="1"/>
          </p:cNvSpPr>
          <p:nvPr>
            <p:ph type="body" sz="quarter" idx="48"/>
          </p:nvPr>
        </p:nvSpPr>
        <p:spPr>
          <a:xfrm>
            <a:off x="3182890" y="5334522"/>
            <a:ext cx="2572262" cy="712876"/>
          </a:xfrm>
        </p:spPr>
        <p:txBody>
          <a:bodyPr/>
          <a:lstStyle/>
          <a:p>
            <a:r>
              <a:rPr lang="en-US" noProof="0"/>
              <a:t>Benefit: Use Copilot to draft communication quicker to help disseminate information across your team and organization effectively.</a:t>
            </a:r>
          </a:p>
        </p:txBody>
      </p:sp>
      <p:sp>
        <p:nvSpPr>
          <p:cNvPr id="173" name="Text Placeholder 172">
            <a:extLst>
              <a:ext uri="{FF2B5EF4-FFF2-40B4-BE49-F238E27FC236}">
                <a16:creationId xmlns:a16="http://schemas.microsoft.com/office/drawing/2014/main" id="{F512055D-9E20-011F-222B-A1D1F590A688}"/>
              </a:ext>
            </a:extLst>
          </p:cNvPr>
          <p:cNvSpPr>
            <a:spLocks noGrp="1"/>
          </p:cNvSpPr>
          <p:nvPr>
            <p:ph type="body" sz="quarter" idx="49"/>
          </p:nvPr>
        </p:nvSpPr>
        <p:spPr>
          <a:xfrm>
            <a:off x="3182890" y="3725103"/>
            <a:ext cx="2572262" cy="153888"/>
          </a:xfrm>
        </p:spPr>
        <p:txBody>
          <a:bodyPr/>
          <a:lstStyle/>
          <a:p>
            <a:r>
              <a:rPr lang="en-US" noProof="0"/>
              <a:t>Communicate insights and information</a:t>
            </a:r>
          </a:p>
        </p:txBody>
      </p:sp>
      <p:sp>
        <p:nvSpPr>
          <p:cNvPr id="174" name="Text Placeholder 173">
            <a:extLst>
              <a:ext uri="{FF2B5EF4-FFF2-40B4-BE49-F238E27FC236}">
                <a16:creationId xmlns:a16="http://schemas.microsoft.com/office/drawing/2014/main" id="{D746C365-405A-B902-9BFE-2B0659E75D05}"/>
              </a:ext>
            </a:extLst>
          </p:cNvPr>
          <p:cNvSpPr>
            <a:spLocks noGrp="1"/>
          </p:cNvSpPr>
          <p:nvPr>
            <p:ph type="body" sz="quarter" idx="50"/>
          </p:nvPr>
        </p:nvSpPr>
        <p:spPr>
          <a:xfrm>
            <a:off x="3182890" y="4050957"/>
            <a:ext cx="2572262" cy="626701"/>
          </a:xfrm>
        </p:spPr>
        <p:txBody>
          <a:bodyPr/>
          <a:lstStyle/>
          <a:p>
            <a:r>
              <a:rPr lang="en-US" noProof="0"/>
              <a:t>Document and socialize the </a:t>
            </a:r>
            <a:r>
              <a:rPr lang="en-US"/>
              <a:t>insights </a:t>
            </a:r>
            <a:r>
              <a:rPr lang="en-US" noProof="0"/>
              <a:t>to help better inform future strategy.</a:t>
            </a:r>
          </a:p>
        </p:txBody>
      </p:sp>
      <p:sp>
        <p:nvSpPr>
          <p:cNvPr id="175" name="Text Placeholder 174">
            <a:extLst>
              <a:ext uri="{FF2B5EF4-FFF2-40B4-BE49-F238E27FC236}">
                <a16:creationId xmlns:a16="http://schemas.microsoft.com/office/drawing/2014/main" id="{990B973E-08F0-2D93-E923-8E3DCC7617A1}"/>
              </a:ext>
            </a:extLst>
          </p:cNvPr>
          <p:cNvSpPr>
            <a:spLocks noGrp="1"/>
          </p:cNvSpPr>
          <p:nvPr>
            <p:ph type="body" sz="quarter" idx="51"/>
          </p:nvPr>
        </p:nvSpPr>
        <p:spPr>
          <a:xfrm>
            <a:off x="6066682" y="3725103"/>
            <a:ext cx="2572262" cy="153888"/>
          </a:xfrm>
        </p:spPr>
        <p:txBody>
          <a:bodyPr/>
          <a:lstStyle/>
          <a:p>
            <a:r>
              <a:rPr lang="en-US"/>
              <a:t>Gain feedback from analysis</a:t>
            </a:r>
          </a:p>
        </p:txBody>
      </p:sp>
      <p:sp>
        <p:nvSpPr>
          <p:cNvPr id="176" name="Text Placeholder 175">
            <a:extLst>
              <a:ext uri="{FF2B5EF4-FFF2-40B4-BE49-F238E27FC236}">
                <a16:creationId xmlns:a16="http://schemas.microsoft.com/office/drawing/2014/main" id="{7916CF6A-4E90-95BD-0310-D49227A7BD9E}"/>
              </a:ext>
            </a:extLst>
          </p:cNvPr>
          <p:cNvSpPr>
            <a:spLocks noGrp="1"/>
          </p:cNvSpPr>
          <p:nvPr>
            <p:ph type="body" sz="quarter" idx="52"/>
          </p:nvPr>
        </p:nvSpPr>
        <p:spPr>
          <a:xfrm>
            <a:off x="6066682" y="4050957"/>
            <a:ext cx="2572262" cy="626701"/>
          </a:xfrm>
        </p:spPr>
        <p:txBody>
          <a:bodyPr vert="horz" wrap="square" lIns="0" tIns="0" rIns="0" bIns="0" rtlCol="0" anchor="t">
            <a:noAutofit/>
          </a:bodyPr>
          <a:lstStyle/>
          <a:p>
            <a:r>
              <a:rPr lang="en-US" dirty="0"/>
              <a:t>Get to the next level by using Researcher to prepare a report based on the findings.</a:t>
            </a:r>
          </a:p>
        </p:txBody>
      </p:sp>
      <p:sp>
        <p:nvSpPr>
          <p:cNvPr id="165" name="Text Placeholder 164">
            <a:extLst>
              <a:ext uri="{FF2B5EF4-FFF2-40B4-BE49-F238E27FC236}">
                <a16:creationId xmlns:a16="http://schemas.microsoft.com/office/drawing/2014/main" id="{712AE014-248C-7A1A-5AE2-C9B5A7976C5F}"/>
              </a:ext>
            </a:extLst>
          </p:cNvPr>
          <p:cNvSpPr>
            <a:spLocks noGrp="1"/>
          </p:cNvSpPr>
          <p:nvPr>
            <p:ph type="body" sz="quarter" idx="66"/>
          </p:nvPr>
        </p:nvSpPr>
        <p:spPr>
          <a:xfrm>
            <a:off x="8950475" y="5334522"/>
            <a:ext cx="2572262" cy="712876"/>
          </a:xfrm>
        </p:spPr>
        <p:txBody>
          <a:bodyPr/>
          <a:lstStyle/>
          <a:p>
            <a:r>
              <a:rPr lang="en-US" noProof="0" dirty="0"/>
              <a:t>Benefit: </a:t>
            </a:r>
            <a:r>
              <a:rPr lang="en-US" dirty="0"/>
              <a:t>Use Analyst agent to understand large amounts of data and information.</a:t>
            </a:r>
          </a:p>
          <a:p>
            <a:r>
              <a:rPr lang="en-US" u="sng" dirty="0">
                <a:hlinkClick r:id="rId7"/>
              </a:rPr>
              <a:t>Get started with Analyst</a:t>
            </a:r>
            <a:endParaRPr lang="en-US" dirty="0"/>
          </a:p>
          <a:p>
            <a:endParaRPr lang="en-US" noProof="0" dirty="0"/>
          </a:p>
        </p:txBody>
      </p:sp>
      <p:sp>
        <p:nvSpPr>
          <p:cNvPr id="178" name="Text Placeholder 177">
            <a:extLst>
              <a:ext uri="{FF2B5EF4-FFF2-40B4-BE49-F238E27FC236}">
                <a16:creationId xmlns:a16="http://schemas.microsoft.com/office/drawing/2014/main" id="{E302ECD4-9FDE-3380-D8F2-BFE531E67826}"/>
              </a:ext>
            </a:extLst>
          </p:cNvPr>
          <p:cNvSpPr>
            <a:spLocks noGrp="1"/>
          </p:cNvSpPr>
          <p:nvPr>
            <p:ph type="body" sz="quarter" idx="54"/>
          </p:nvPr>
        </p:nvSpPr>
        <p:spPr>
          <a:xfrm>
            <a:off x="8950475" y="3725103"/>
            <a:ext cx="2572262" cy="153888"/>
          </a:xfrm>
        </p:spPr>
        <p:txBody>
          <a:bodyPr/>
          <a:lstStyle/>
          <a:p>
            <a:r>
              <a:rPr lang="en-US"/>
              <a:t>Gain insight</a:t>
            </a:r>
          </a:p>
        </p:txBody>
      </p:sp>
      <p:sp>
        <p:nvSpPr>
          <p:cNvPr id="179" name="Text Placeholder 178">
            <a:extLst>
              <a:ext uri="{FF2B5EF4-FFF2-40B4-BE49-F238E27FC236}">
                <a16:creationId xmlns:a16="http://schemas.microsoft.com/office/drawing/2014/main" id="{1C2BDC91-5BB4-015E-0D0C-BECACCDC8215}"/>
              </a:ext>
            </a:extLst>
          </p:cNvPr>
          <p:cNvSpPr>
            <a:spLocks noGrp="1"/>
          </p:cNvSpPr>
          <p:nvPr>
            <p:ph type="body" sz="quarter" idx="55"/>
          </p:nvPr>
        </p:nvSpPr>
        <p:spPr>
          <a:xfrm>
            <a:off x="8950475" y="4050957"/>
            <a:ext cx="2572262" cy="626701"/>
          </a:xfrm>
        </p:spPr>
        <p:txBody>
          <a:bodyPr/>
          <a:lstStyle/>
          <a:p>
            <a:r>
              <a:rPr lang="en-US"/>
              <a:t>Gain insight by asking questions about your data from Step 3 and then data from other sources, which can help you understand it better. </a:t>
            </a:r>
          </a:p>
        </p:txBody>
      </p:sp>
      <p:sp>
        <p:nvSpPr>
          <p:cNvPr id="168" name="Text Placeholder 167">
            <a:extLst>
              <a:ext uri="{FF2B5EF4-FFF2-40B4-BE49-F238E27FC236}">
                <a16:creationId xmlns:a16="http://schemas.microsoft.com/office/drawing/2014/main" id="{93F1B30C-2572-4A09-3179-5B22B2F00397}"/>
              </a:ext>
            </a:extLst>
          </p:cNvPr>
          <p:cNvSpPr>
            <a:spLocks noGrp="1"/>
          </p:cNvSpPr>
          <p:nvPr>
            <p:ph type="body" sz="quarter" idx="67"/>
          </p:nvPr>
        </p:nvSpPr>
        <p:spPr>
          <a:xfrm>
            <a:off x="6066682" y="5334522"/>
            <a:ext cx="2572262" cy="712876"/>
          </a:xfrm>
        </p:spPr>
        <p:txBody>
          <a:bodyPr/>
          <a:lstStyle/>
          <a:p>
            <a:r>
              <a:rPr lang="en-US" noProof="0" dirty="0"/>
              <a:t>Benefit: </a:t>
            </a:r>
            <a:r>
              <a:rPr lang="en-US" dirty="0"/>
              <a:t>Use Researcher to help sift through research on content performance, audiences, and anything else you’re interested in learning.</a:t>
            </a:r>
          </a:p>
          <a:p>
            <a:r>
              <a:rPr lang="en-US" u="sng" dirty="0">
                <a:hlinkClick r:id="rId6"/>
              </a:rPr>
              <a:t>Get started with Researcher</a:t>
            </a:r>
            <a:endParaRPr lang="en-US" dirty="0"/>
          </a:p>
          <a:p>
            <a:endParaRPr lang="en-US" noProof="0" dirty="0"/>
          </a:p>
        </p:txBody>
      </p:sp>
      <p:sp>
        <p:nvSpPr>
          <p:cNvPr id="181" name="Text Placeholder 180">
            <a:extLst>
              <a:ext uri="{FF2B5EF4-FFF2-40B4-BE49-F238E27FC236}">
                <a16:creationId xmlns:a16="http://schemas.microsoft.com/office/drawing/2014/main" id="{01AEB2D3-998D-BB52-F8DD-DDF4FF926B2E}"/>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82" name="Text Placeholder 181">
            <a:extLst>
              <a:ext uri="{FF2B5EF4-FFF2-40B4-BE49-F238E27FC236}">
                <a16:creationId xmlns:a16="http://schemas.microsoft.com/office/drawing/2014/main" id="{DAD5E85E-E8E4-AB53-8876-1C86DE423115}"/>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86" name="Group 185">
            <a:extLst>
              <a:ext uri="{FF2B5EF4-FFF2-40B4-BE49-F238E27FC236}">
                <a16:creationId xmlns:a16="http://schemas.microsoft.com/office/drawing/2014/main" id="{16D81568-BF2F-7975-0349-9662040F833D}"/>
              </a:ext>
            </a:extLst>
          </p:cNvPr>
          <p:cNvGrpSpPr/>
          <p:nvPr/>
        </p:nvGrpSpPr>
        <p:grpSpPr>
          <a:xfrm>
            <a:off x="320719" y="3778836"/>
            <a:ext cx="1771607" cy="504622"/>
            <a:chOff x="320719" y="4228589"/>
            <a:chExt cx="1771607" cy="504622"/>
          </a:xfrm>
        </p:grpSpPr>
        <p:grpSp>
          <p:nvGrpSpPr>
            <p:cNvPr id="187" name="Group 186">
              <a:extLst>
                <a:ext uri="{FF2B5EF4-FFF2-40B4-BE49-F238E27FC236}">
                  <a16:creationId xmlns:a16="http://schemas.microsoft.com/office/drawing/2014/main" id="{07C59128-19BA-ED5C-EC7E-B04D3A85488C}"/>
                </a:ext>
              </a:extLst>
            </p:cNvPr>
            <p:cNvGrpSpPr/>
            <p:nvPr/>
          </p:nvGrpSpPr>
          <p:grpSpPr>
            <a:xfrm>
              <a:off x="320719" y="4228589"/>
              <a:ext cx="1771605" cy="216000"/>
              <a:chOff x="320719" y="4224848"/>
              <a:chExt cx="1771605" cy="219456"/>
            </a:xfrm>
          </p:grpSpPr>
          <p:sp>
            <p:nvSpPr>
              <p:cNvPr id="191" name="Rectangle: Rounded Corners 6">
                <a:extLst>
                  <a:ext uri="{FF2B5EF4-FFF2-40B4-BE49-F238E27FC236}">
                    <a16:creationId xmlns:a16="http://schemas.microsoft.com/office/drawing/2014/main" id="{72E8E8C7-7057-C8E1-2282-44D7A3D5511F}"/>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Boost productivity</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92" name="Graphic 191">
                <a:extLst>
                  <a:ext uri="{FF2B5EF4-FFF2-40B4-BE49-F238E27FC236}">
                    <a16:creationId xmlns:a16="http://schemas.microsoft.com/office/drawing/2014/main" id="{03696AEE-9695-955D-05F0-955A55D4887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7506" y="4260849"/>
                <a:ext cx="144000" cy="144000"/>
              </a:xfrm>
              <a:prstGeom prst="rect">
                <a:avLst/>
              </a:prstGeom>
            </p:spPr>
          </p:pic>
        </p:grpSp>
        <p:grpSp>
          <p:nvGrpSpPr>
            <p:cNvPr id="188" name="Group 187">
              <a:extLst>
                <a:ext uri="{FF2B5EF4-FFF2-40B4-BE49-F238E27FC236}">
                  <a16:creationId xmlns:a16="http://schemas.microsoft.com/office/drawing/2014/main" id="{B898395F-1335-BB3B-D8BD-78B067C9178B}"/>
                </a:ext>
              </a:extLst>
            </p:cNvPr>
            <p:cNvGrpSpPr/>
            <p:nvPr/>
          </p:nvGrpSpPr>
          <p:grpSpPr>
            <a:xfrm>
              <a:off x="320721" y="4517211"/>
              <a:ext cx="1771605" cy="216000"/>
              <a:chOff x="320721" y="4517211"/>
              <a:chExt cx="1771605" cy="216000"/>
            </a:xfrm>
          </p:grpSpPr>
          <p:sp>
            <p:nvSpPr>
              <p:cNvPr id="189" name="Rectangle: Rounded Corners 6">
                <a:extLst>
                  <a:ext uri="{FF2B5EF4-FFF2-40B4-BE49-F238E27FC236}">
                    <a16:creationId xmlns:a16="http://schemas.microsoft.com/office/drawing/2014/main" id="{5A9B13E6-40EF-F752-4C17-C7A7D8208AD1}"/>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Employee satisfaction</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90" name="Graphic 189">
                <a:extLst>
                  <a:ext uri="{FF2B5EF4-FFF2-40B4-BE49-F238E27FC236}">
                    <a16:creationId xmlns:a16="http://schemas.microsoft.com/office/drawing/2014/main" id="{62B1139C-7E09-2656-94BD-01FE44200F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507" y="4552645"/>
                <a:ext cx="144000" cy="141732"/>
              </a:xfrm>
              <a:prstGeom prst="rect">
                <a:avLst/>
              </a:prstGeom>
            </p:spPr>
          </p:pic>
        </p:grpSp>
      </p:grpSp>
      <p:grpSp>
        <p:nvGrpSpPr>
          <p:cNvPr id="194" name="Group 193">
            <a:extLst>
              <a:ext uri="{FF2B5EF4-FFF2-40B4-BE49-F238E27FC236}">
                <a16:creationId xmlns:a16="http://schemas.microsoft.com/office/drawing/2014/main" id="{E93153AB-79A4-E7AF-D01F-E7CAE06BE139}"/>
              </a:ext>
            </a:extLst>
          </p:cNvPr>
          <p:cNvGrpSpPr/>
          <p:nvPr/>
        </p:nvGrpSpPr>
        <p:grpSpPr>
          <a:xfrm>
            <a:off x="320719" y="5020658"/>
            <a:ext cx="1771605" cy="216000"/>
            <a:chOff x="320719" y="5270676"/>
            <a:chExt cx="1771605" cy="216000"/>
          </a:xfrm>
        </p:grpSpPr>
        <p:sp>
          <p:nvSpPr>
            <p:cNvPr id="198" name="Rectangle: Rounded Corners 6">
              <a:extLst>
                <a:ext uri="{FF2B5EF4-FFF2-40B4-BE49-F238E27FC236}">
                  <a16:creationId xmlns:a16="http://schemas.microsoft.com/office/drawing/2014/main" id="{3E151099-30A0-4785-AAC3-39037454F1BF}"/>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199" name="Graphic 198">
              <a:extLst>
                <a:ext uri="{FF2B5EF4-FFF2-40B4-BE49-F238E27FC236}">
                  <a16:creationId xmlns:a16="http://schemas.microsoft.com/office/drawing/2014/main" id="{B184777E-60DF-BB5E-EECD-00B5C1CA2C7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7505" y="5306676"/>
              <a:ext cx="144000" cy="144000"/>
            </a:xfrm>
            <a:prstGeom prst="rect">
              <a:avLst/>
            </a:prstGeom>
          </p:spPr>
        </p:pic>
      </p:grpSp>
      <p:pic>
        <p:nvPicPr>
          <p:cNvPr id="9" name="Picture 8">
            <a:extLst>
              <a:ext uri="{FF2B5EF4-FFF2-40B4-BE49-F238E27FC236}">
                <a16:creationId xmlns:a16="http://schemas.microsoft.com/office/drawing/2014/main" id="{15286427-1893-DBF0-3A34-442A34CFDAB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8478" t="-38478" r="-38478" b="-38478"/>
          <a:stretch/>
        </p:blipFill>
        <p:spPr>
          <a:xfrm>
            <a:off x="8881418" y="2150547"/>
            <a:ext cx="360000" cy="360000"/>
          </a:xfrm>
          <a:prstGeom prst="ellipse">
            <a:avLst/>
          </a:prstGeom>
          <a:solidFill>
            <a:srgbClr val="FFFFFF"/>
          </a:solidFill>
        </p:spPr>
      </p:pic>
      <p:sp>
        <p:nvSpPr>
          <p:cNvPr id="10" name="TextBox 9">
            <a:extLst>
              <a:ext uri="{FF2B5EF4-FFF2-40B4-BE49-F238E27FC236}">
                <a16:creationId xmlns:a16="http://schemas.microsoft.com/office/drawing/2014/main" id="{2AFD4787-4BB6-C110-7F53-7BD8D87D6B23}"/>
              </a:ext>
              <a:ext uri="{C183D7F6-B498-43B3-948B-1728B52AA6E4}">
                <adec:decorative xmlns:adec="http://schemas.microsoft.com/office/drawing/2017/decorative" val="0"/>
              </a:ext>
            </a:extLst>
          </p:cNvPr>
          <p:cNvSpPr txBox="1">
            <a:spLocks/>
          </p:cNvSpPr>
          <p:nvPr/>
        </p:nvSpPr>
        <p:spPr>
          <a:xfrm>
            <a:off x="9327307" y="225360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Fabric</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pic>
        <p:nvPicPr>
          <p:cNvPr id="12" name="Picture 11">
            <a:extLst>
              <a:ext uri="{FF2B5EF4-FFF2-40B4-BE49-F238E27FC236}">
                <a16:creationId xmlns:a16="http://schemas.microsoft.com/office/drawing/2014/main" id="{699C89A1-B5D9-7679-DC85-5C8CEC7978A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8478" t="-38478" r="-38478" b="-38478"/>
          <a:stretch/>
        </p:blipFill>
        <p:spPr>
          <a:xfrm>
            <a:off x="6010352" y="2148227"/>
            <a:ext cx="360000" cy="360000"/>
          </a:xfrm>
          <a:prstGeom prst="ellipse">
            <a:avLst/>
          </a:prstGeom>
          <a:solidFill>
            <a:srgbClr val="FFFFFF"/>
          </a:solidFill>
        </p:spPr>
      </p:pic>
      <p:sp>
        <p:nvSpPr>
          <p:cNvPr id="13" name="TextBox 12">
            <a:extLst>
              <a:ext uri="{FF2B5EF4-FFF2-40B4-BE49-F238E27FC236}">
                <a16:creationId xmlns:a16="http://schemas.microsoft.com/office/drawing/2014/main" id="{0DDE0314-2E8F-51CA-014C-A59873DC2570}"/>
              </a:ext>
              <a:ext uri="{C183D7F6-B498-43B3-948B-1728B52AA6E4}">
                <adec:decorative xmlns:adec="http://schemas.microsoft.com/office/drawing/2017/decorative" val="0"/>
              </a:ext>
            </a:extLst>
          </p:cNvPr>
          <p:cNvSpPr txBox="1">
            <a:spLocks/>
          </p:cNvSpPr>
          <p:nvPr/>
        </p:nvSpPr>
        <p:spPr>
          <a:xfrm>
            <a:off x="6455014" y="225128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Fabric</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4A5A74CA-7106-8108-D6D4-1BCD76791520}"/>
              </a:ext>
              <a:ext uri="{C183D7F6-B498-43B3-948B-1728B52AA6E4}">
                <adec:decorative xmlns:adec="http://schemas.microsoft.com/office/drawing/2017/decorative" val="0"/>
              </a:ext>
            </a:extLst>
          </p:cNvPr>
          <p:cNvSpPr txBox="1">
            <a:spLocks/>
          </p:cNvSpPr>
          <p:nvPr/>
        </p:nvSpPr>
        <p:spPr>
          <a:xfrm>
            <a:off x="3552452" y="4871260"/>
            <a:ext cx="115100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Copilot in Teams</a:t>
            </a:r>
            <a:r>
              <a:rPr kumimoji="0" lang="en-US" sz="1000" b="0" i="0" u="none" strike="noStrike" kern="1200" cap="none" spc="0" normalizeH="0" baseline="30000" noProof="0">
                <a:ln>
                  <a:noFill/>
                </a:ln>
                <a:solidFill>
                  <a:prstClr val="black"/>
                </a:solidFill>
                <a:effectLst/>
                <a:uLnTx/>
                <a:uFillTx/>
                <a:latin typeface="Segoe UI Semibold"/>
                <a:ea typeface="+mn-ea"/>
                <a:cs typeface="+mn-cs"/>
              </a:rPr>
              <a:t>2</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FCA90EF2-5A42-90E0-65CC-69EEAC071F41}"/>
              </a:ext>
              <a:ext uri="{C183D7F6-B498-43B3-948B-1728B52AA6E4}">
                <adec:decorative xmlns:adec="http://schemas.microsoft.com/office/drawing/2017/decorative" val="0"/>
              </a:ext>
            </a:extLst>
          </p:cNvPr>
          <p:cNvSpPr txBox="1"/>
          <p:nvPr/>
        </p:nvSpPr>
        <p:spPr>
          <a:xfrm>
            <a:off x="9327307" y="4914549"/>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6" name="Picture 5">
            <a:extLst>
              <a:ext uri="{FF2B5EF4-FFF2-40B4-BE49-F238E27FC236}">
                <a16:creationId xmlns:a16="http://schemas.microsoft.com/office/drawing/2014/main" id="{91F88B98-D26A-2102-9BB7-FA323523D4F6}"/>
              </a:ext>
            </a:extLst>
          </p:cNvPr>
          <p:cNvPicPr>
            <a:picLocks noChangeAspect="1"/>
          </p:cNvPicPr>
          <p:nvPr/>
        </p:nvPicPr>
        <p:blipFill>
          <a:blip r:embed="rId13"/>
          <a:stretch>
            <a:fillRect/>
          </a:stretch>
        </p:blipFill>
        <p:spPr>
          <a:xfrm>
            <a:off x="8936663" y="4820286"/>
            <a:ext cx="346240" cy="270236"/>
          </a:xfrm>
          <a:prstGeom prst="rect">
            <a:avLst/>
          </a:prstGeom>
        </p:spPr>
      </p:pic>
      <p:sp>
        <p:nvSpPr>
          <p:cNvPr id="3" name="TextBox 2">
            <a:extLst>
              <a:ext uri="{FF2B5EF4-FFF2-40B4-BE49-F238E27FC236}">
                <a16:creationId xmlns:a16="http://schemas.microsoft.com/office/drawing/2014/main" id="{6E55F475-031C-AE1C-BA0D-1C77FD479C16}"/>
              </a:ext>
              <a:ext uri="{C183D7F6-B498-43B3-948B-1728B52AA6E4}">
                <adec:decorative xmlns:adec="http://schemas.microsoft.com/office/drawing/2017/decorative" val="0"/>
              </a:ext>
            </a:extLst>
          </p:cNvPr>
          <p:cNvSpPr txBox="1"/>
          <p:nvPr/>
        </p:nvSpPr>
        <p:spPr>
          <a:xfrm>
            <a:off x="3567485" y="225425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4" name="Picture 3">
            <a:extLst>
              <a:ext uri="{FF2B5EF4-FFF2-40B4-BE49-F238E27FC236}">
                <a16:creationId xmlns:a16="http://schemas.microsoft.com/office/drawing/2014/main" id="{F58B8C3C-98C6-9780-FA01-319CC06EEBB9}"/>
              </a:ext>
            </a:extLst>
          </p:cNvPr>
          <p:cNvPicPr>
            <a:picLocks noChangeAspect="1"/>
          </p:cNvPicPr>
          <p:nvPr/>
        </p:nvPicPr>
        <p:blipFill>
          <a:blip r:embed="rId14"/>
          <a:stretch>
            <a:fillRect/>
          </a:stretch>
        </p:blipFill>
        <p:spPr>
          <a:xfrm>
            <a:off x="3188883" y="2189858"/>
            <a:ext cx="319806" cy="260181"/>
          </a:xfrm>
          <a:prstGeom prst="rect">
            <a:avLst/>
          </a:prstGeom>
        </p:spPr>
      </p:pic>
      <p:sp>
        <p:nvSpPr>
          <p:cNvPr id="17" name="TextBox 16">
            <a:extLst>
              <a:ext uri="{FF2B5EF4-FFF2-40B4-BE49-F238E27FC236}">
                <a16:creationId xmlns:a16="http://schemas.microsoft.com/office/drawing/2014/main" id="{7C5136FC-307C-CD86-D2EB-2886C0DBB34F}"/>
              </a:ext>
              <a:ext uri="{C183D7F6-B498-43B3-948B-1728B52AA6E4}">
                <adec:decorative xmlns:adec="http://schemas.microsoft.com/office/drawing/2017/decorative" val="0"/>
              </a:ext>
            </a:extLst>
          </p:cNvPr>
          <p:cNvSpPr txBox="1"/>
          <p:nvPr/>
        </p:nvSpPr>
        <p:spPr>
          <a:xfrm>
            <a:off x="6435822" y="4901207"/>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18" name="Picture 17">
            <a:extLst>
              <a:ext uri="{FF2B5EF4-FFF2-40B4-BE49-F238E27FC236}">
                <a16:creationId xmlns:a16="http://schemas.microsoft.com/office/drawing/2014/main" id="{AAC18200-155D-71B9-C7C8-A51CE1C9AC05}"/>
              </a:ext>
            </a:extLst>
          </p:cNvPr>
          <p:cNvPicPr>
            <a:picLocks noChangeAspect="1"/>
          </p:cNvPicPr>
          <p:nvPr/>
        </p:nvPicPr>
        <p:blipFill>
          <a:blip r:embed="rId14"/>
          <a:stretch>
            <a:fillRect/>
          </a:stretch>
        </p:blipFill>
        <p:spPr>
          <a:xfrm>
            <a:off x="6057220" y="4836812"/>
            <a:ext cx="319806" cy="260181"/>
          </a:xfrm>
          <a:prstGeom prst="rect">
            <a:avLst/>
          </a:prstGeom>
        </p:spPr>
      </p:pic>
      <p:pic>
        <p:nvPicPr>
          <p:cNvPr id="8" name="Picture 7" descr="Teams logo">
            <a:extLst>
              <a:ext uri="{FF2B5EF4-FFF2-40B4-BE49-F238E27FC236}">
                <a16:creationId xmlns:a16="http://schemas.microsoft.com/office/drawing/2014/main" id="{81B10BF3-2428-40FC-8F54-79A5C362D025}"/>
              </a:ext>
            </a:extLst>
          </p:cNvPr>
          <p:cNvPicPr>
            <a:picLocks noChangeAspect="1"/>
          </p:cNvPicPr>
          <p:nvPr/>
        </p:nvPicPr>
        <p:blipFill>
          <a:blip r:embed="rId15"/>
          <a:stretch>
            <a:fillRect/>
          </a:stretch>
        </p:blipFill>
        <p:spPr>
          <a:xfrm>
            <a:off x="3216198" y="4842923"/>
            <a:ext cx="265176" cy="265176"/>
          </a:xfrm>
          <a:prstGeom prst="rect">
            <a:avLst/>
          </a:prstGeom>
        </p:spPr>
      </p:pic>
    </p:spTree>
    <p:extLst>
      <p:ext uri="{BB962C8B-B14F-4D97-AF65-F5344CB8AC3E}">
        <p14:creationId xmlns:p14="http://schemas.microsoft.com/office/powerpoint/2010/main" val="127777211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036F0-9434-E1E7-ADC4-8A31FC3F93DC}"/>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72D45471-8007-C4BA-7ACE-E7EB38833C29}"/>
              </a:ext>
            </a:extLst>
          </p:cNvPr>
          <p:cNvSpPr>
            <a:spLocks noGrp="1"/>
          </p:cNvSpPr>
          <p:nvPr>
            <p:ph type="body" sz="quarter" idx="43"/>
          </p:nvPr>
        </p:nvSpPr>
        <p:spPr>
          <a:xfrm>
            <a:off x="10430351" y="521099"/>
            <a:ext cx="1456966" cy="175614"/>
          </a:xfrm>
        </p:spPr>
        <p:txBody>
          <a:bodyPr/>
          <a:lstStyle/>
          <a:p>
            <a:r>
              <a:rPr lang="en-US" noProof="0"/>
              <a:t>Build</a:t>
            </a:r>
          </a:p>
        </p:txBody>
      </p:sp>
      <p:sp>
        <p:nvSpPr>
          <p:cNvPr id="23" name="Text Placeholder 22">
            <a:extLst>
              <a:ext uri="{FF2B5EF4-FFF2-40B4-BE49-F238E27FC236}">
                <a16:creationId xmlns:a16="http://schemas.microsoft.com/office/drawing/2014/main" id="{9C877D3E-58A5-EFA4-C461-9B98F631C845}"/>
              </a:ext>
            </a:extLst>
          </p:cNvPr>
          <p:cNvSpPr>
            <a:spLocks noGrp="1"/>
          </p:cNvSpPr>
          <p:nvPr>
            <p:ph type="body" sz="quarter" idx="44"/>
          </p:nvPr>
        </p:nvSpPr>
        <p:spPr>
          <a:xfrm>
            <a:off x="7149557" y="521100"/>
            <a:ext cx="2969488" cy="169277"/>
          </a:xfrm>
        </p:spPr>
        <p:txBody>
          <a:bodyPr/>
          <a:lstStyle/>
          <a:p>
            <a:r>
              <a:rPr lang="en-US"/>
              <a:t>Microsoft 365 Copilot and Azure Foundry AI</a:t>
            </a:r>
          </a:p>
        </p:txBody>
      </p:sp>
      <p:sp>
        <p:nvSpPr>
          <p:cNvPr id="53" name="Text Placeholder 52">
            <a:extLst>
              <a:ext uri="{FF2B5EF4-FFF2-40B4-BE49-F238E27FC236}">
                <a16:creationId xmlns:a16="http://schemas.microsoft.com/office/drawing/2014/main" id="{1DB0ABAD-E986-DD16-2FAF-C797CBC2DDAD}"/>
              </a:ext>
            </a:extLst>
          </p:cNvPr>
          <p:cNvSpPr>
            <a:spLocks noGrp="1"/>
          </p:cNvSpPr>
          <p:nvPr>
            <p:ph type="body" sz="quarter" idx="46"/>
          </p:nvPr>
        </p:nvSpPr>
        <p:spPr>
          <a:xfrm>
            <a:off x="3182889" y="2725494"/>
            <a:ext cx="2572262" cy="712876"/>
          </a:xfrm>
        </p:spPr>
        <p:txBody>
          <a:bodyPr/>
          <a:lstStyle/>
          <a:p>
            <a:r>
              <a:rPr lang="en-US" dirty="0"/>
              <a:t>Sample prompt: </a:t>
            </a:r>
            <a:r>
              <a:rPr lang="en-US" i="1" dirty="0"/>
              <a:t>Help me build a list of the most popular sporting events by audience age group.</a:t>
            </a:r>
            <a:endParaRPr lang="en-US" dirty="0"/>
          </a:p>
        </p:txBody>
      </p:sp>
      <p:sp>
        <p:nvSpPr>
          <p:cNvPr id="25" name="Text Placeholder 24">
            <a:extLst>
              <a:ext uri="{FF2B5EF4-FFF2-40B4-BE49-F238E27FC236}">
                <a16:creationId xmlns:a16="http://schemas.microsoft.com/office/drawing/2014/main" id="{45B680B9-2D21-5259-BEAA-256F34B20AC0}"/>
              </a:ext>
            </a:extLst>
          </p:cNvPr>
          <p:cNvSpPr>
            <a:spLocks noGrp="1"/>
          </p:cNvSpPr>
          <p:nvPr>
            <p:ph type="body" sz="quarter" idx="47"/>
          </p:nvPr>
        </p:nvSpPr>
        <p:spPr>
          <a:xfrm>
            <a:off x="3182890" y="1112478"/>
            <a:ext cx="2572262" cy="153888"/>
          </a:xfrm>
        </p:spPr>
        <p:txBody>
          <a:bodyPr/>
          <a:lstStyle/>
          <a:p>
            <a:r>
              <a:rPr lang="en-US" dirty="0"/>
              <a:t>Build a target</a:t>
            </a:r>
            <a:endParaRPr lang="en-US"/>
          </a:p>
        </p:txBody>
      </p:sp>
      <p:sp>
        <p:nvSpPr>
          <p:cNvPr id="140" name="Text Placeholder 139">
            <a:extLst>
              <a:ext uri="{FF2B5EF4-FFF2-40B4-BE49-F238E27FC236}">
                <a16:creationId xmlns:a16="http://schemas.microsoft.com/office/drawing/2014/main" id="{6EE04A6D-1D95-AA48-4D98-E3DBC2B567A5}"/>
              </a:ext>
            </a:extLst>
          </p:cNvPr>
          <p:cNvSpPr>
            <a:spLocks noGrp="1"/>
          </p:cNvSpPr>
          <p:nvPr>
            <p:ph type="body" sz="quarter" idx="42"/>
          </p:nvPr>
        </p:nvSpPr>
        <p:spPr>
          <a:xfrm>
            <a:off x="311388" y="1026303"/>
            <a:ext cx="2292112" cy="1131079"/>
          </a:xfrm>
        </p:spPr>
        <p:txBody>
          <a:bodyPr/>
          <a:lstStyle/>
          <a:p>
            <a:r>
              <a:rPr lang="en-US"/>
              <a:t>Aggregate customer signals, assemble and optimize ads based on individual preferences (like a favorite sports team and film genre), distribute them across channels, and continuously refine future campaigns—enabling deep, personalized audience engagement at  scale. </a:t>
            </a:r>
            <a:endParaRPr lang="en-US" noProof="0"/>
          </a:p>
        </p:txBody>
      </p:sp>
      <p:sp>
        <p:nvSpPr>
          <p:cNvPr id="26" name="Text Placeholder 25">
            <a:extLst>
              <a:ext uri="{FF2B5EF4-FFF2-40B4-BE49-F238E27FC236}">
                <a16:creationId xmlns:a16="http://schemas.microsoft.com/office/drawing/2014/main" id="{1534D34D-5F22-B59D-594C-5A130336CC77}"/>
              </a:ext>
            </a:extLst>
          </p:cNvPr>
          <p:cNvSpPr>
            <a:spLocks noGrp="1"/>
          </p:cNvSpPr>
          <p:nvPr>
            <p:ph type="body" sz="quarter" idx="48"/>
          </p:nvPr>
        </p:nvSpPr>
        <p:spPr>
          <a:xfrm>
            <a:off x="3182889" y="1438715"/>
            <a:ext cx="2572261" cy="626701"/>
          </a:xfrm>
        </p:spPr>
        <p:txBody>
          <a:bodyPr/>
          <a:lstStyle/>
          <a:p>
            <a:r>
              <a:rPr lang="en-US" dirty="0"/>
              <a:t>A marketing campaign manager uses Researcher to understand which sporting teams and events are the most beloved for a specific age group </a:t>
            </a:r>
            <a:br>
              <a:rPr lang="en-US" dirty="0"/>
            </a:br>
            <a:r>
              <a:rPr lang="en-US" dirty="0"/>
              <a:t>and region. </a:t>
            </a:r>
          </a:p>
        </p:txBody>
      </p:sp>
      <p:sp>
        <p:nvSpPr>
          <p:cNvPr id="32" name="Text Placeholder 31">
            <a:extLst>
              <a:ext uri="{FF2B5EF4-FFF2-40B4-BE49-F238E27FC236}">
                <a16:creationId xmlns:a16="http://schemas.microsoft.com/office/drawing/2014/main" id="{8555ED89-ADCE-9031-5AAE-EE8BD0D5D0DF}"/>
              </a:ext>
            </a:extLst>
          </p:cNvPr>
          <p:cNvSpPr>
            <a:spLocks noGrp="1"/>
          </p:cNvSpPr>
          <p:nvPr>
            <p:ph type="body" sz="quarter" idx="67"/>
          </p:nvPr>
        </p:nvSpPr>
        <p:spPr>
          <a:xfrm>
            <a:off x="8950475" y="2725494"/>
            <a:ext cx="2572262" cy="712876"/>
          </a:xfrm>
        </p:spPr>
        <p:txBody>
          <a:bodyPr/>
          <a:lstStyle/>
          <a:p>
            <a:r>
              <a:rPr lang="en-US" dirty="0"/>
              <a:t>Sample prompt: </a:t>
            </a:r>
            <a:r>
              <a:rPr lang="en-US" i="1" dirty="0"/>
              <a:t>Create a presentation summarizing the five latest ad campaigns’ creative and performance metrics, [include reference files].</a:t>
            </a:r>
            <a:endParaRPr lang="en-US" dirty="0"/>
          </a:p>
        </p:txBody>
      </p:sp>
      <p:sp>
        <p:nvSpPr>
          <p:cNvPr id="30" name="Text Placeholder 29">
            <a:extLst>
              <a:ext uri="{FF2B5EF4-FFF2-40B4-BE49-F238E27FC236}">
                <a16:creationId xmlns:a16="http://schemas.microsoft.com/office/drawing/2014/main" id="{7C75C984-02CA-89E8-8586-F462B781D3AF}"/>
              </a:ext>
            </a:extLst>
          </p:cNvPr>
          <p:cNvSpPr>
            <a:spLocks noGrp="1"/>
          </p:cNvSpPr>
          <p:nvPr>
            <p:ph type="body" sz="quarter" idx="52"/>
          </p:nvPr>
        </p:nvSpPr>
        <p:spPr>
          <a:xfrm>
            <a:off x="8950475" y="1112478"/>
            <a:ext cx="2572262" cy="153888"/>
          </a:xfrm>
        </p:spPr>
        <p:txBody>
          <a:bodyPr/>
          <a:lstStyle/>
          <a:p>
            <a:r>
              <a:rPr lang="en-US"/>
              <a:t>Ad creative personalization</a:t>
            </a:r>
            <a:endParaRPr lang="en-US" noProof="0"/>
          </a:p>
        </p:txBody>
      </p:sp>
      <p:sp>
        <p:nvSpPr>
          <p:cNvPr id="31" name="Text Placeholder 30">
            <a:extLst>
              <a:ext uri="{FF2B5EF4-FFF2-40B4-BE49-F238E27FC236}">
                <a16:creationId xmlns:a16="http://schemas.microsoft.com/office/drawing/2014/main" id="{81A287A3-6ABA-3229-1BA8-6590592E0F95}"/>
              </a:ext>
            </a:extLst>
          </p:cNvPr>
          <p:cNvSpPr>
            <a:spLocks noGrp="1"/>
          </p:cNvSpPr>
          <p:nvPr>
            <p:ph type="body" sz="quarter" idx="53"/>
          </p:nvPr>
        </p:nvSpPr>
        <p:spPr>
          <a:xfrm>
            <a:off x="8950324" y="1438715"/>
            <a:ext cx="2708275" cy="626701"/>
          </a:xfrm>
        </p:spPr>
        <p:txBody>
          <a:bodyPr/>
          <a:lstStyle/>
          <a:p>
            <a:r>
              <a:rPr lang="en-US"/>
              <a:t>In PowerPoint, the marketer now partners with the creative team to </a:t>
            </a:r>
            <a:r>
              <a:rPr lang="en-US" dirty="0"/>
              <a:t>present past work for these audiences. This will help the team to quickly review past assets and brainstorm for the next campaign.</a:t>
            </a:r>
          </a:p>
        </p:txBody>
      </p:sp>
      <p:sp>
        <p:nvSpPr>
          <p:cNvPr id="29" name="Text Placeholder 28">
            <a:extLst>
              <a:ext uri="{FF2B5EF4-FFF2-40B4-BE49-F238E27FC236}">
                <a16:creationId xmlns:a16="http://schemas.microsoft.com/office/drawing/2014/main" id="{F94494EC-4BCA-EB60-FA6B-FF754FEC9292}"/>
              </a:ext>
            </a:extLst>
          </p:cNvPr>
          <p:cNvSpPr>
            <a:spLocks noGrp="1"/>
          </p:cNvSpPr>
          <p:nvPr>
            <p:ph type="body" sz="quarter" idx="66"/>
          </p:nvPr>
        </p:nvSpPr>
        <p:spPr>
          <a:xfrm>
            <a:off x="6066682" y="2725494"/>
            <a:ext cx="2572262" cy="712876"/>
          </a:xfrm>
        </p:spPr>
        <p:txBody>
          <a:bodyPr/>
          <a:lstStyle/>
          <a:p>
            <a:r>
              <a:rPr lang="en-US" dirty="0"/>
              <a:t>Sample prompt: </a:t>
            </a:r>
            <a:r>
              <a:rPr lang="en-US" i="1" dirty="0"/>
              <a:t>Analyze our audience engagement and, for [describe demographic] who are fans of [event], provide a ranked list of sub-segments with recommended targeting strategies for each.</a:t>
            </a:r>
          </a:p>
          <a:p>
            <a:r>
              <a:rPr lang="en-US" u="sng" dirty="0">
                <a:hlinkClick r:id="rId2"/>
              </a:rPr>
              <a:t>Get started with Analyst</a:t>
            </a:r>
            <a:endParaRPr lang="en-US" dirty="0"/>
          </a:p>
          <a:p>
            <a:endParaRPr lang="en-US" dirty="0"/>
          </a:p>
        </p:txBody>
      </p:sp>
      <p:sp>
        <p:nvSpPr>
          <p:cNvPr id="33" name="Text Placeholder 32">
            <a:extLst>
              <a:ext uri="{FF2B5EF4-FFF2-40B4-BE49-F238E27FC236}">
                <a16:creationId xmlns:a16="http://schemas.microsoft.com/office/drawing/2014/main" id="{8E4A3938-5DA1-0A1C-1E15-2C13ECBCA6F4}"/>
              </a:ext>
            </a:extLst>
          </p:cNvPr>
          <p:cNvSpPr>
            <a:spLocks noGrp="1"/>
          </p:cNvSpPr>
          <p:nvPr>
            <p:ph type="body" sz="quarter" idx="58"/>
          </p:nvPr>
        </p:nvSpPr>
        <p:spPr>
          <a:xfrm>
            <a:off x="4036409" y="3725103"/>
            <a:ext cx="3161734" cy="153888"/>
          </a:xfrm>
        </p:spPr>
        <p:txBody>
          <a:bodyPr/>
          <a:lstStyle/>
          <a:p>
            <a:r>
              <a:rPr lang="en-US" noProof="0"/>
              <a:t>Refine content</a:t>
            </a:r>
          </a:p>
        </p:txBody>
      </p:sp>
      <p:sp>
        <p:nvSpPr>
          <p:cNvPr id="34" name="Text Placeholder 33">
            <a:extLst>
              <a:ext uri="{FF2B5EF4-FFF2-40B4-BE49-F238E27FC236}">
                <a16:creationId xmlns:a16="http://schemas.microsoft.com/office/drawing/2014/main" id="{058A65E3-AD2A-D094-8A14-169319371A0F}"/>
              </a:ext>
            </a:extLst>
          </p:cNvPr>
          <p:cNvSpPr>
            <a:spLocks noGrp="1"/>
          </p:cNvSpPr>
          <p:nvPr>
            <p:ph type="body" sz="quarter" idx="59"/>
          </p:nvPr>
        </p:nvSpPr>
        <p:spPr>
          <a:xfrm>
            <a:off x="4036409" y="4050957"/>
            <a:ext cx="3161734" cy="626701"/>
          </a:xfrm>
        </p:spPr>
        <p:txBody>
          <a:bodyPr/>
          <a:lstStyle/>
          <a:p>
            <a:r>
              <a:rPr lang="en-US"/>
              <a:t>After the launch, the marketer is able to use Copilot to generate a report showing click-through rates, watch time, and conversion. Future campaigns are sharper, faster, and more resonate with each audience. </a:t>
            </a:r>
            <a:endParaRPr lang="en-US" noProof="0"/>
          </a:p>
        </p:txBody>
      </p:sp>
      <p:sp>
        <p:nvSpPr>
          <p:cNvPr id="27" name="Text Placeholder 26">
            <a:extLst>
              <a:ext uri="{FF2B5EF4-FFF2-40B4-BE49-F238E27FC236}">
                <a16:creationId xmlns:a16="http://schemas.microsoft.com/office/drawing/2014/main" id="{71D2245F-FB64-8E0D-9D36-E72584987957}"/>
              </a:ext>
            </a:extLst>
          </p:cNvPr>
          <p:cNvSpPr>
            <a:spLocks noGrp="1"/>
          </p:cNvSpPr>
          <p:nvPr>
            <p:ph type="body" sz="quarter" idx="49"/>
          </p:nvPr>
        </p:nvSpPr>
        <p:spPr>
          <a:xfrm>
            <a:off x="6066682" y="1112478"/>
            <a:ext cx="2572262" cy="153888"/>
          </a:xfrm>
        </p:spPr>
        <p:txBody>
          <a:bodyPr/>
          <a:lstStyle/>
          <a:p>
            <a:r>
              <a:rPr lang="en-US"/>
              <a:t>Enrich audience signals </a:t>
            </a:r>
          </a:p>
        </p:txBody>
      </p:sp>
      <p:sp>
        <p:nvSpPr>
          <p:cNvPr id="28" name="Text Placeholder 27">
            <a:extLst>
              <a:ext uri="{FF2B5EF4-FFF2-40B4-BE49-F238E27FC236}">
                <a16:creationId xmlns:a16="http://schemas.microsoft.com/office/drawing/2014/main" id="{E23C72F7-018A-271D-F548-83E86618C9A3}"/>
              </a:ext>
            </a:extLst>
          </p:cNvPr>
          <p:cNvSpPr>
            <a:spLocks noGrp="1"/>
          </p:cNvSpPr>
          <p:nvPr>
            <p:ph type="body" sz="quarter" idx="50"/>
          </p:nvPr>
        </p:nvSpPr>
        <p:spPr>
          <a:xfrm>
            <a:off x="6066682" y="1438715"/>
            <a:ext cx="2646788" cy="626701"/>
          </a:xfrm>
        </p:spPr>
        <p:txBody>
          <a:bodyPr/>
          <a:lstStyle/>
          <a:p>
            <a:r>
              <a:rPr lang="en-US" dirty="0"/>
              <a:t>With the help of the pre-built Analyst agent in Copilot, the manager pulls data to understand previous campaign performance and engagement among that same demographic.</a:t>
            </a:r>
          </a:p>
        </p:txBody>
      </p:sp>
      <p:sp>
        <p:nvSpPr>
          <p:cNvPr id="38" name="Text Placeholder 37">
            <a:extLst>
              <a:ext uri="{FF2B5EF4-FFF2-40B4-BE49-F238E27FC236}">
                <a16:creationId xmlns:a16="http://schemas.microsoft.com/office/drawing/2014/main" id="{C02D99A2-03D8-4E60-021E-4EE278F2CC1D}"/>
              </a:ext>
            </a:extLst>
          </p:cNvPr>
          <p:cNvSpPr>
            <a:spLocks noGrp="1"/>
          </p:cNvSpPr>
          <p:nvPr>
            <p:ph type="body" sz="quarter" idx="69"/>
          </p:nvPr>
        </p:nvSpPr>
        <p:spPr>
          <a:xfrm>
            <a:off x="7507483" y="5338502"/>
            <a:ext cx="3161734" cy="712876"/>
          </a:xfrm>
        </p:spPr>
        <p:txBody>
          <a:bodyPr/>
          <a:lstStyle/>
          <a:p>
            <a:r>
              <a:rPr lang="en-US" dirty="0"/>
              <a:t>Benefit: </a:t>
            </a:r>
            <a:r>
              <a:rPr lang="en-US" dirty="0">
                <a:latin typeface="+mj-lt"/>
              </a:rPr>
              <a:t>Automates data-driven follow-up </a:t>
            </a:r>
            <a:r>
              <a:rPr lang="en-US" dirty="0"/>
              <a:t>by quickly flagging trends that need action; saving time and ensuring faster, smarter marketing decisions. </a:t>
            </a:r>
          </a:p>
        </p:txBody>
      </p:sp>
      <p:sp>
        <p:nvSpPr>
          <p:cNvPr id="36" name="Text Placeholder 35">
            <a:extLst>
              <a:ext uri="{FF2B5EF4-FFF2-40B4-BE49-F238E27FC236}">
                <a16:creationId xmlns:a16="http://schemas.microsoft.com/office/drawing/2014/main" id="{6CBD0056-92CF-C834-8B35-B548D1C7F25C}"/>
              </a:ext>
            </a:extLst>
          </p:cNvPr>
          <p:cNvSpPr>
            <a:spLocks noGrp="1"/>
          </p:cNvSpPr>
          <p:nvPr>
            <p:ph type="body" sz="quarter" idx="61"/>
          </p:nvPr>
        </p:nvSpPr>
        <p:spPr>
          <a:xfrm>
            <a:off x="7507482" y="3725103"/>
            <a:ext cx="3795517" cy="153888"/>
          </a:xfrm>
        </p:spPr>
        <p:txBody>
          <a:bodyPr/>
          <a:lstStyle/>
          <a:p>
            <a:r>
              <a:rPr lang="en-US" dirty="0"/>
              <a:t>Automated campaign alerts</a:t>
            </a:r>
          </a:p>
        </p:txBody>
      </p:sp>
      <p:sp>
        <p:nvSpPr>
          <p:cNvPr id="37" name="Text Placeholder 36">
            <a:extLst>
              <a:ext uri="{FF2B5EF4-FFF2-40B4-BE49-F238E27FC236}">
                <a16:creationId xmlns:a16="http://schemas.microsoft.com/office/drawing/2014/main" id="{AF053077-2EB5-69CB-8C98-5263280499D9}"/>
              </a:ext>
            </a:extLst>
          </p:cNvPr>
          <p:cNvSpPr>
            <a:spLocks noGrp="1"/>
          </p:cNvSpPr>
          <p:nvPr>
            <p:ph type="body" sz="quarter" idx="62"/>
          </p:nvPr>
        </p:nvSpPr>
        <p:spPr>
          <a:xfrm>
            <a:off x="7507482" y="4050957"/>
            <a:ext cx="3243067" cy="626701"/>
          </a:xfrm>
        </p:spPr>
        <p:txBody>
          <a:bodyPr/>
          <a:lstStyle/>
          <a:p>
            <a:r>
              <a:rPr lang="en-US" dirty="0"/>
              <a:t>The campaign marketer uses a custom agent to review campaign data, and apply conditions around key metrics, like underperforming CTR. The agent will automatically create a Teams message to alert the marketing team, and post the alert to the appropriate channel.</a:t>
            </a:r>
            <a:endParaRPr lang="en-US" noProof="0" dirty="0"/>
          </a:p>
        </p:txBody>
      </p:sp>
      <p:sp>
        <p:nvSpPr>
          <p:cNvPr id="35" name="Text Placeholder 34">
            <a:extLst>
              <a:ext uri="{FF2B5EF4-FFF2-40B4-BE49-F238E27FC236}">
                <a16:creationId xmlns:a16="http://schemas.microsoft.com/office/drawing/2014/main" id="{49731F15-29B2-0F97-B15D-D5C693A12145}"/>
              </a:ext>
            </a:extLst>
          </p:cNvPr>
          <p:cNvSpPr>
            <a:spLocks noGrp="1"/>
          </p:cNvSpPr>
          <p:nvPr>
            <p:ph type="body" sz="quarter" idx="68"/>
          </p:nvPr>
        </p:nvSpPr>
        <p:spPr>
          <a:xfrm>
            <a:off x="4036409" y="5338502"/>
            <a:ext cx="3161734" cy="712876"/>
          </a:xfrm>
        </p:spPr>
        <p:txBody>
          <a:bodyPr/>
          <a:lstStyle/>
          <a:p>
            <a:r>
              <a:rPr lang="en-US"/>
              <a:t>Benefit: </a:t>
            </a:r>
            <a:r>
              <a:rPr lang="en-US">
                <a:latin typeface="+mj-lt"/>
              </a:rPr>
              <a:t>Update personalization models </a:t>
            </a:r>
            <a:r>
              <a:rPr lang="en-US"/>
              <a:t>and receive recommendations for new content angles (e.g., more exclusive interviews or interactive story formats). </a:t>
            </a:r>
          </a:p>
        </p:txBody>
      </p:sp>
      <p:sp>
        <p:nvSpPr>
          <p:cNvPr id="19" name="Title 18">
            <a:extLst>
              <a:ext uri="{FF2B5EF4-FFF2-40B4-BE49-F238E27FC236}">
                <a16:creationId xmlns:a16="http://schemas.microsoft.com/office/drawing/2014/main" id="{0A1DDBD6-80DA-3887-5CB3-33FF3282BCCA}"/>
              </a:ext>
            </a:extLst>
          </p:cNvPr>
          <p:cNvSpPr>
            <a:spLocks noGrp="1"/>
          </p:cNvSpPr>
          <p:nvPr>
            <p:ph type="title"/>
          </p:nvPr>
        </p:nvSpPr>
        <p:spPr>
          <a:xfrm>
            <a:off x="2521874" y="432994"/>
            <a:ext cx="4090403" cy="276999"/>
          </a:xfrm>
        </p:spPr>
        <p:txBody>
          <a:bodyPr>
            <a:spAutoFit/>
          </a:bodyPr>
          <a:lstStyle/>
          <a:p>
            <a:r>
              <a:rPr lang="en-US" dirty="0"/>
              <a:t>Deliver personalized content at scale</a:t>
            </a:r>
            <a:endParaRPr lang="en-US" noProof="0" dirty="0"/>
          </a:p>
        </p:txBody>
      </p:sp>
      <p:sp>
        <p:nvSpPr>
          <p:cNvPr id="147" name="Text Placeholder 98">
            <a:extLst>
              <a:ext uri="{FF2B5EF4-FFF2-40B4-BE49-F238E27FC236}">
                <a16:creationId xmlns:a16="http://schemas.microsoft.com/office/drawing/2014/main" id="{BBE5EA8C-1261-E356-2E82-B80B158F1A33}"/>
              </a:ext>
            </a:extLst>
          </p:cNvPr>
          <p:cNvSpPr txBox="1">
            <a:spLocks/>
          </p:cNvSpPr>
          <p:nvPr/>
        </p:nvSpPr>
        <p:spPr>
          <a:xfrm>
            <a:off x="320722" y="4709474"/>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Value benefit</a:t>
            </a:r>
          </a:p>
        </p:txBody>
      </p:sp>
      <p:sp>
        <p:nvSpPr>
          <p:cNvPr id="148" name="Text Placeholder 99">
            <a:extLst>
              <a:ext uri="{FF2B5EF4-FFF2-40B4-BE49-F238E27FC236}">
                <a16:creationId xmlns:a16="http://schemas.microsoft.com/office/drawing/2014/main" id="{CAB594E0-60DA-5FEE-8A31-5CB1E32D89E7}"/>
              </a:ext>
            </a:extLst>
          </p:cNvPr>
          <p:cNvSpPr txBox="1">
            <a:spLocks/>
          </p:cNvSpPr>
          <p:nvPr/>
        </p:nvSpPr>
        <p:spPr>
          <a:xfrm>
            <a:off x="320722" y="3467652"/>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KPIs impacted</a:t>
            </a:r>
          </a:p>
        </p:txBody>
      </p:sp>
      <p:sp>
        <p:nvSpPr>
          <p:cNvPr id="149" name="Rectangle: Rounded Corners 6">
            <a:extLst>
              <a:ext uri="{FF2B5EF4-FFF2-40B4-BE49-F238E27FC236}">
                <a16:creationId xmlns:a16="http://schemas.microsoft.com/office/drawing/2014/main" id="{24D5EA79-16B6-A1C5-61EC-095BA1EF15E5}"/>
              </a:ext>
              <a:ext uri="{C183D7F6-B498-43B3-948B-1728B52AA6E4}">
                <adec:decorative xmlns:adec="http://schemas.microsoft.com/office/drawing/2017/decorative" val="1"/>
              </a:ext>
            </a:extLst>
          </p:cNvPr>
          <p:cNvSpPr/>
          <p:nvPr/>
        </p:nvSpPr>
        <p:spPr bwMode="auto">
          <a:xfrm>
            <a:off x="320720" y="3778548"/>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Audience engagement rate</a:t>
            </a:r>
          </a:p>
        </p:txBody>
      </p:sp>
      <p:pic>
        <p:nvPicPr>
          <p:cNvPr id="150" name="Graphic 149">
            <a:extLst>
              <a:ext uri="{FF2B5EF4-FFF2-40B4-BE49-F238E27FC236}">
                <a16:creationId xmlns:a16="http://schemas.microsoft.com/office/drawing/2014/main" id="{BD7F5F7F-6377-19ED-4C2B-48E2E69A5B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7" y="3813982"/>
            <a:ext cx="144000" cy="141732"/>
          </a:xfrm>
          <a:prstGeom prst="rect">
            <a:avLst/>
          </a:prstGeom>
        </p:spPr>
      </p:pic>
      <p:sp>
        <p:nvSpPr>
          <p:cNvPr id="153" name="Rectangle: Rounded Corners 6">
            <a:extLst>
              <a:ext uri="{FF2B5EF4-FFF2-40B4-BE49-F238E27FC236}">
                <a16:creationId xmlns:a16="http://schemas.microsoft.com/office/drawing/2014/main" id="{33A76859-D765-C664-7C5A-5F9DBD1193FC}"/>
              </a:ext>
              <a:ext uri="{C183D7F6-B498-43B3-948B-1728B52AA6E4}">
                <adec:decorative xmlns:adec="http://schemas.microsoft.com/office/drawing/2017/decorative" val="1"/>
              </a:ext>
            </a:extLst>
          </p:cNvPr>
          <p:cNvSpPr>
            <a:spLocks/>
          </p:cNvSpPr>
          <p:nvPr/>
        </p:nvSpPr>
        <p:spPr bwMode="auto">
          <a:xfrm>
            <a:off x="320720" y="5020370"/>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Personalization at scale</a:t>
            </a:r>
          </a:p>
        </p:txBody>
      </p:sp>
      <p:pic>
        <p:nvPicPr>
          <p:cNvPr id="154" name="Graphic 153">
            <a:extLst>
              <a:ext uri="{FF2B5EF4-FFF2-40B4-BE49-F238E27FC236}">
                <a16:creationId xmlns:a16="http://schemas.microsoft.com/office/drawing/2014/main" id="{0BDE8843-FF4D-4236-03D1-974013E32C7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5056370"/>
            <a:ext cx="144000" cy="144000"/>
          </a:xfrm>
          <a:prstGeom prst="rect">
            <a:avLst/>
          </a:prstGeom>
        </p:spPr>
      </p:pic>
      <p:sp>
        <p:nvSpPr>
          <p:cNvPr id="155" name="Rectangle: Rounded Corners 6">
            <a:extLst>
              <a:ext uri="{FF2B5EF4-FFF2-40B4-BE49-F238E27FC236}">
                <a16:creationId xmlns:a16="http://schemas.microsoft.com/office/drawing/2014/main" id="{1B3A9AA0-F213-7FAC-C552-5D177941E0B9}"/>
              </a:ext>
              <a:ext uri="{C183D7F6-B498-43B3-948B-1728B52AA6E4}">
                <adec:decorative xmlns:adec="http://schemas.microsoft.com/office/drawing/2017/decorative" val="1"/>
              </a:ext>
            </a:extLst>
          </p:cNvPr>
          <p:cNvSpPr>
            <a:spLocks/>
          </p:cNvSpPr>
          <p:nvPr/>
        </p:nvSpPr>
        <p:spPr bwMode="auto">
          <a:xfrm>
            <a:off x="320720" y="5306438"/>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Campaign optimization</a:t>
            </a:r>
          </a:p>
        </p:txBody>
      </p:sp>
      <p:pic>
        <p:nvPicPr>
          <p:cNvPr id="156" name="Graphic 155">
            <a:extLst>
              <a:ext uri="{FF2B5EF4-FFF2-40B4-BE49-F238E27FC236}">
                <a16:creationId xmlns:a16="http://schemas.microsoft.com/office/drawing/2014/main" id="{113704EB-A597-3C2D-3EA3-BB1F42B9A6E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5342438"/>
            <a:ext cx="144000" cy="144000"/>
          </a:xfrm>
          <a:prstGeom prst="rect">
            <a:avLst/>
          </a:prstGeom>
        </p:spPr>
      </p:pic>
      <p:sp>
        <p:nvSpPr>
          <p:cNvPr id="11" name="Text Placeholder 80">
            <a:extLst>
              <a:ext uri="{FF2B5EF4-FFF2-40B4-BE49-F238E27FC236}">
                <a16:creationId xmlns:a16="http://schemas.microsoft.com/office/drawing/2014/main" id="{DFD152B7-0290-CDFE-B4A9-79BABC6ADEF7}"/>
              </a:ext>
            </a:extLst>
          </p:cNvPr>
          <p:cNvSpPr>
            <a:spLocks noGrp="1"/>
          </p:cNvSpPr>
          <p:nvPr>
            <p:ph type="body" sz="quarter" idx="33"/>
          </p:nvPr>
        </p:nvSpPr>
        <p:spPr>
          <a:xfrm>
            <a:off x="304797" y="445215"/>
            <a:ext cx="2025653" cy="246221"/>
          </a:xfrm>
        </p:spPr>
        <p:txBody>
          <a:bodyPr vert="horz" wrap="square" lIns="0" tIns="0" rIns="0" bIns="0" rtlCol="0" anchor="ctr">
            <a:spAutoFit/>
          </a:bodyPr>
          <a:lstStyle/>
          <a:p>
            <a:r>
              <a:rPr lang="en-US" sz="1600"/>
              <a:t>Media &amp; Entertainment</a:t>
            </a:r>
          </a:p>
        </p:txBody>
      </p:sp>
      <p:sp>
        <p:nvSpPr>
          <p:cNvPr id="49" name="TextBox 48">
            <a:extLst>
              <a:ext uri="{FF2B5EF4-FFF2-40B4-BE49-F238E27FC236}">
                <a16:creationId xmlns:a16="http://schemas.microsoft.com/office/drawing/2014/main" id="{985C6819-CA30-A8C8-49A0-06648C6BCD3C}"/>
              </a:ext>
              <a:ext uri="{C183D7F6-B498-43B3-948B-1728B52AA6E4}">
                <adec:decorative xmlns:adec="http://schemas.microsoft.com/office/drawing/2017/decorative" val="0"/>
              </a:ext>
            </a:extLst>
          </p:cNvPr>
          <p:cNvSpPr txBox="1">
            <a:spLocks/>
          </p:cNvSpPr>
          <p:nvPr/>
        </p:nvSpPr>
        <p:spPr>
          <a:xfrm>
            <a:off x="7881980" y="4826243"/>
            <a:ext cx="1804173" cy="40011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to Power BI</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to Teams</a:t>
            </a:r>
          </a:p>
        </p:txBody>
      </p:sp>
      <p:grpSp>
        <p:nvGrpSpPr>
          <p:cNvPr id="59" name="Group 58">
            <a:extLst>
              <a:ext uri="{FF2B5EF4-FFF2-40B4-BE49-F238E27FC236}">
                <a16:creationId xmlns:a16="http://schemas.microsoft.com/office/drawing/2014/main" id="{FEB60CB4-6689-0178-44DB-4CC5E33F7133}"/>
              </a:ext>
            </a:extLst>
          </p:cNvPr>
          <p:cNvGrpSpPr/>
          <p:nvPr/>
        </p:nvGrpSpPr>
        <p:grpSpPr>
          <a:xfrm>
            <a:off x="3972759" y="4846298"/>
            <a:ext cx="2354945" cy="360000"/>
            <a:chOff x="584200" y="5266713"/>
            <a:chExt cx="2354945" cy="360000"/>
          </a:xfrm>
        </p:grpSpPr>
        <p:sp>
          <p:nvSpPr>
            <p:cNvPr id="62" name="Oval 61">
              <a:extLst>
                <a:ext uri="{FF2B5EF4-FFF2-40B4-BE49-F238E27FC236}">
                  <a16:creationId xmlns:a16="http://schemas.microsoft.com/office/drawing/2014/main" id="{D1607718-E0E0-AE54-9DF5-816F75E0B113}"/>
                </a:ext>
              </a:extLst>
            </p:cNvPr>
            <p:cNvSpPr>
              <a:spLocks noChangeAspect="1"/>
            </p:cNvSpPr>
            <p:nvPr/>
          </p:nvSpPr>
          <p:spPr bwMode="auto">
            <a:xfrm>
              <a:off x="584200" y="5266713"/>
              <a:ext cx="360000" cy="360000"/>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61" name="TextBox 60">
              <a:extLst>
                <a:ext uri="{FF2B5EF4-FFF2-40B4-BE49-F238E27FC236}">
                  <a16:creationId xmlns:a16="http://schemas.microsoft.com/office/drawing/2014/main" id="{EB71440B-6104-5552-D803-31631A7D6653}"/>
                </a:ext>
                <a:ext uri="{C183D7F6-B498-43B3-948B-1728B52AA6E4}">
                  <adec:decorative xmlns:adec="http://schemas.microsoft.com/office/drawing/2017/decorative" val="0"/>
                </a:ext>
              </a:extLst>
            </p:cNvPr>
            <p:cNvSpPr txBox="1"/>
            <p:nvPr/>
          </p:nvSpPr>
          <p:spPr>
            <a:xfrm>
              <a:off x="1046961"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Power BI</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grpSp>
      <p:pic>
        <p:nvPicPr>
          <p:cNvPr id="17" name="Picture 2" descr="Retail and E-Commerce - Foresight Edge">
            <a:extLst>
              <a:ext uri="{FF2B5EF4-FFF2-40B4-BE49-F238E27FC236}">
                <a16:creationId xmlns:a16="http://schemas.microsoft.com/office/drawing/2014/main" id="{98FE1A19-377F-B5F1-7574-9F5F8B392EAF}"/>
              </a:ext>
            </a:extLst>
          </p:cNvPr>
          <p:cNvPicPr>
            <a:picLocks noChangeArrowheads="1"/>
          </p:cNvPicPr>
          <p:nvPr/>
        </p:nvPicPr>
        <p:blipFill rotWithShape="1">
          <a:blip r:embed="rId7">
            <a:extLst>
              <a:ext uri="{28A0092B-C50C-407E-A947-70E740481C1C}">
                <a14:useLocalDpi xmlns:a14="http://schemas.microsoft.com/office/drawing/2010/main" val="0"/>
              </a:ext>
            </a:extLst>
          </a:blip>
          <a:srcRect l="29999" t="2540" r="28691" b="2222"/>
          <a:stretch/>
        </p:blipFill>
        <p:spPr bwMode="auto">
          <a:xfrm>
            <a:off x="4054257" y="4889486"/>
            <a:ext cx="210994" cy="2736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6">
            <a:extLst>
              <a:ext uri="{FF2B5EF4-FFF2-40B4-BE49-F238E27FC236}">
                <a16:creationId xmlns:a16="http://schemas.microsoft.com/office/drawing/2014/main" id="{134ADFC2-BD41-7BF0-5691-F7FE08FED455}"/>
              </a:ext>
              <a:ext uri="{C183D7F6-B498-43B3-948B-1728B52AA6E4}">
                <adec:decorative xmlns:adec="http://schemas.microsoft.com/office/drawing/2017/decorative" val="1"/>
              </a:ext>
            </a:extLst>
          </p:cNvPr>
          <p:cNvSpPr/>
          <p:nvPr/>
        </p:nvSpPr>
        <p:spPr bwMode="auto">
          <a:xfrm>
            <a:off x="320720" y="406416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Conversion rate</a:t>
            </a:r>
          </a:p>
        </p:txBody>
      </p:sp>
      <p:pic>
        <p:nvPicPr>
          <p:cNvPr id="21" name="Graphic 20">
            <a:extLst>
              <a:ext uri="{FF2B5EF4-FFF2-40B4-BE49-F238E27FC236}">
                <a16:creationId xmlns:a16="http://schemas.microsoft.com/office/drawing/2014/main" id="{EC732BC3-6052-D39C-642A-10D54C221C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7" y="4099595"/>
            <a:ext cx="144000" cy="141732"/>
          </a:xfrm>
          <a:prstGeom prst="rect">
            <a:avLst/>
          </a:prstGeom>
        </p:spPr>
      </p:pic>
      <p:sp>
        <p:nvSpPr>
          <p:cNvPr id="4" name="TextBox 3">
            <a:extLst>
              <a:ext uri="{FF2B5EF4-FFF2-40B4-BE49-F238E27FC236}">
                <a16:creationId xmlns:a16="http://schemas.microsoft.com/office/drawing/2014/main" id="{A85D619D-E284-4FD0-9AAE-52E66DBC0314}"/>
              </a:ext>
              <a:ext uri="{C183D7F6-B498-43B3-948B-1728B52AA6E4}">
                <adec:decorative xmlns:adec="http://schemas.microsoft.com/office/drawing/2017/decorative" val="0"/>
              </a:ext>
            </a:extLst>
          </p:cNvPr>
          <p:cNvSpPr txBox="1"/>
          <p:nvPr/>
        </p:nvSpPr>
        <p:spPr>
          <a:xfrm>
            <a:off x="3539677" y="2252217"/>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sp>
        <p:nvSpPr>
          <p:cNvPr id="10" name="TextBox 9">
            <a:extLst>
              <a:ext uri="{FF2B5EF4-FFF2-40B4-BE49-F238E27FC236}">
                <a16:creationId xmlns:a16="http://schemas.microsoft.com/office/drawing/2014/main" id="{4A5370E6-C5C8-D5C6-35E8-3B08FA8EC650}"/>
              </a:ext>
              <a:ext uri="{C183D7F6-B498-43B3-948B-1728B52AA6E4}">
                <adec:decorative xmlns:adec="http://schemas.microsoft.com/office/drawing/2017/decorative" val="0"/>
              </a:ext>
            </a:extLst>
          </p:cNvPr>
          <p:cNvSpPr txBox="1"/>
          <p:nvPr/>
        </p:nvSpPr>
        <p:spPr>
          <a:xfrm>
            <a:off x="9328183" y="2166317"/>
            <a:ext cx="1830524" cy="325688"/>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Office Agent with PowerPoint</a:t>
            </a:r>
          </a:p>
        </p:txBody>
      </p:sp>
      <p:sp>
        <p:nvSpPr>
          <p:cNvPr id="7" name="TextBox 6">
            <a:extLst>
              <a:ext uri="{FF2B5EF4-FFF2-40B4-BE49-F238E27FC236}">
                <a16:creationId xmlns:a16="http://schemas.microsoft.com/office/drawing/2014/main" id="{3E3BE885-1D5F-4F16-FF7D-0E9C059A424E}"/>
              </a:ext>
              <a:ext uri="{C183D7F6-B498-43B3-948B-1728B52AA6E4}">
                <adec:decorative xmlns:adec="http://schemas.microsoft.com/office/drawing/2017/decorative" val="0"/>
              </a:ext>
            </a:extLst>
          </p:cNvPr>
          <p:cNvSpPr txBox="1"/>
          <p:nvPr/>
        </p:nvSpPr>
        <p:spPr>
          <a:xfrm>
            <a:off x="6423469" y="2252217"/>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3" name="Picture 2">
            <a:extLst>
              <a:ext uri="{FF2B5EF4-FFF2-40B4-BE49-F238E27FC236}">
                <a16:creationId xmlns:a16="http://schemas.microsoft.com/office/drawing/2014/main" id="{71FBE4FE-7B45-51FD-54FB-DEDD45E07160}"/>
              </a:ext>
            </a:extLst>
          </p:cNvPr>
          <p:cNvPicPr>
            <a:picLocks noChangeAspect="1"/>
          </p:cNvPicPr>
          <p:nvPr/>
        </p:nvPicPr>
        <p:blipFill>
          <a:blip r:embed="rId8"/>
          <a:stretch>
            <a:fillRect/>
          </a:stretch>
        </p:blipFill>
        <p:spPr>
          <a:xfrm>
            <a:off x="7507482" y="4906566"/>
            <a:ext cx="273674" cy="239465"/>
          </a:xfrm>
          <a:prstGeom prst="rect">
            <a:avLst/>
          </a:prstGeom>
        </p:spPr>
      </p:pic>
      <p:pic>
        <p:nvPicPr>
          <p:cNvPr id="13" name="Picture 12">
            <a:extLst>
              <a:ext uri="{FF2B5EF4-FFF2-40B4-BE49-F238E27FC236}">
                <a16:creationId xmlns:a16="http://schemas.microsoft.com/office/drawing/2014/main" id="{8FDA254A-C161-FE01-E992-D7810194B47A}"/>
              </a:ext>
            </a:extLst>
          </p:cNvPr>
          <p:cNvPicPr>
            <a:picLocks noChangeAspect="1"/>
          </p:cNvPicPr>
          <p:nvPr/>
        </p:nvPicPr>
        <p:blipFill>
          <a:blip r:embed="rId9"/>
          <a:stretch>
            <a:fillRect/>
          </a:stretch>
        </p:blipFill>
        <p:spPr>
          <a:xfrm>
            <a:off x="8950324" y="2196573"/>
            <a:ext cx="265176" cy="265176"/>
          </a:xfrm>
          <a:prstGeom prst="rect">
            <a:avLst/>
          </a:prstGeom>
        </p:spPr>
      </p:pic>
      <p:pic>
        <p:nvPicPr>
          <p:cNvPr id="6" name="Picture 5" descr="Sales scenario: Create an unsolicited proposal (Copilot Scenario Library) – Microsoft Adoption">
            <a:extLst>
              <a:ext uri="{FF2B5EF4-FFF2-40B4-BE49-F238E27FC236}">
                <a16:creationId xmlns:a16="http://schemas.microsoft.com/office/drawing/2014/main" id="{C8DBF58E-A9D2-1780-526D-A74618EE39C8}"/>
              </a:ext>
            </a:extLst>
          </p:cNvPr>
          <p:cNvPicPr>
            <a:picLocks noChangeAspect="1"/>
          </p:cNvPicPr>
          <p:nvPr/>
        </p:nvPicPr>
        <p:blipFill>
          <a:blip r:embed="rId10"/>
          <a:stretch>
            <a:fillRect/>
          </a:stretch>
        </p:blipFill>
        <p:spPr>
          <a:xfrm>
            <a:off x="3218160" y="2196573"/>
            <a:ext cx="265176" cy="265176"/>
          </a:xfrm>
          <a:prstGeom prst="rect">
            <a:avLst/>
          </a:prstGeom>
        </p:spPr>
      </p:pic>
      <p:pic>
        <p:nvPicPr>
          <p:cNvPr id="14" name="Picture 13">
            <a:extLst>
              <a:ext uri="{FF2B5EF4-FFF2-40B4-BE49-F238E27FC236}">
                <a16:creationId xmlns:a16="http://schemas.microsoft.com/office/drawing/2014/main" id="{B87C5518-C75B-048C-8F04-611823A963A6}"/>
              </a:ext>
            </a:extLst>
          </p:cNvPr>
          <p:cNvPicPr>
            <a:picLocks noChangeAspect="1"/>
          </p:cNvPicPr>
          <p:nvPr/>
        </p:nvPicPr>
        <p:blipFill>
          <a:blip r:embed="rId11">
            <a:clrChange>
              <a:clrFrom>
                <a:srgbClr val="FAFAFA"/>
              </a:clrFrom>
              <a:clrTo>
                <a:srgbClr val="FAFAFA">
                  <a:alpha val="0"/>
                </a:srgbClr>
              </a:clrTo>
            </a:clrChange>
          </a:blip>
          <a:stretch>
            <a:fillRect/>
          </a:stretch>
        </p:blipFill>
        <p:spPr>
          <a:xfrm>
            <a:off x="6020888" y="2191513"/>
            <a:ext cx="346240" cy="270236"/>
          </a:xfrm>
          <a:prstGeom prst="rect">
            <a:avLst/>
          </a:prstGeom>
        </p:spPr>
      </p:pic>
    </p:spTree>
    <p:extLst>
      <p:ext uri="{BB962C8B-B14F-4D97-AF65-F5344CB8AC3E}">
        <p14:creationId xmlns:p14="http://schemas.microsoft.com/office/powerpoint/2010/main" val="366603829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38A25-3A57-C88E-CE33-3DEAAB857FD2}"/>
            </a:ext>
          </a:extLst>
        </p:cNvPr>
        <p:cNvGrpSpPr/>
        <p:nvPr/>
      </p:nvGrpSpPr>
      <p:grpSpPr>
        <a:xfrm>
          <a:off x="0" y="0"/>
          <a:ext cx="0" cy="0"/>
          <a:chOff x="0" y="0"/>
          <a:chExt cx="0" cy="0"/>
        </a:xfrm>
      </p:grpSpPr>
      <p:sp>
        <p:nvSpPr>
          <p:cNvPr id="45" name="Text Placeholder 44">
            <a:extLst>
              <a:ext uri="{FF2B5EF4-FFF2-40B4-BE49-F238E27FC236}">
                <a16:creationId xmlns:a16="http://schemas.microsoft.com/office/drawing/2014/main" id="{3FA3E237-CC75-9D1E-B159-2845072DB165}"/>
              </a:ext>
            </a:extLst>
          </p:cNvPr>
          <p:cNvSpPr>
            <a:spLocks noGrp="1"/>
          </p:cNvSpPr>
          <p:nvPr>
            <p:ph type="body" sz="quarter" idx="42"/>
          </p:nvPr>
        </p:nvSpPr>
        <p:spPr>
          <a:xfrm>
            <a:off x="311388" y="1026303"/>
            <a:ext cx="2431246" cy="1131079"/>
          </a:xfrm>
        </p:spPr>
        <p:txBody>
          <a:bodyPr/>
          <a:lstStyle/>
          <a:p>
            <a:r>
              <a:rPr lang="en-US"/>
              <a:t>Traditionally a time-consuming effort for government officials and citizens alike, automating permit application with agents streamlines the process—reducing manual effort and accelerating approvals. </a:t>
            </a:r>
            <a:endParaRPr lang="en-US" noProof="0"/>
          </a:p>
        </p:txBody>
      </p:sp>
      <p:sp>
        <p:nvSpPr>
          <p:cNvPr id="121" name="Text Placeholder 120">
            <a:extLst>
              <a:ext uri="{FF2B5EF4-FFF2-40B4-BE49-F238E27FC236}">
                <a16:creationId xmlns:a16="http://schemas.microsoft.com/office/drawing/2014/main" id="{4BE38A56-3A65-2BA8-7F72-4DB6FF5714B5}"/>
              </a:ext>
            </a:extLst>
          </p:cNvPr>
          <p:cNvSpPr>
            <a:spLocks noGrp="1"/>
          </p:cNvSpPr>
          <p:nvPr>
            <p:ph type="body" sz="quarter" idx="43"/>
          </p:nvPr>
        </p:nvSpPr>
        <p:spPr>
          <a:xfrm>
            <a:off x="10430351" y="521099"/>
            <a:ext cx="1456966" cy="175614"/>
          </a:xfrm>
        </p:spPr>
        <p:txBody>
          <a:bodyPr/>
          <a:lstStyle/>
          <a:p>
            <a:r>
              <a:rPr lang="en-US" noProof="0"/>
              <a:t>Extend</a:t>
            </a:r>
          </a:p>
        </p:txBody>
      </p:sp>
      <p:sp>
        <p:nvSpPr>
          <p:cNvPr id="122" name="Text Placeholder 121">
            <a:extLst>
              <a:ext uri="{FF2B5EF4-FFF2-40B4-BE49-F238E27FC236}">
                <a16:creationId xmlns:a16="http://schemas.microsoft.com/office/drawing/2014/main" id="{B9EC88D6-7F1E-0F43-C223-88873D8C2439}"/>
              </a:ext>
            </a:extLst>
          </p:cNvPr>
          <p:cNvSpPr>
            <a:spLocks noGrp="1"/>
          </p:cNvSpPr>
          <p:nvPr>
            <p:ph type="body" sz="quarter" idx="44"/>
          </p:nvPr>
        </p:nvSpPr>
        <p:spPr>
          <a:xfrm>
            <a:off x="7149557" y="521100"/>
            <a:ext cx="2969488" cy="169277"/>
          </a:xfrm>
        </p:spPr>
        <p:txBody>
          <a:bodyPr/>
          <a:lstStyle/>
          <a:p>
            <a:r>
              <a:rPr lang="en-US" noProof="0"/>
              <a:t>Microsoft 365 Copilot Chat and Copilot Studio</a:t>
            </a:r>
          </a:p>
        </p:txBody>
      </p:sp>
      <p:sp>
        <p:nvSpPr>
          <p:cNvPr id="23" name="Text Placeholder 22">
            <a:extLst>
              <a:ext uri="{FF2B5EF4-FFF2-40B4-BE49-F238E27FC236}">
                <a16:creationId xmlns:a16="http://schemas.microsoft.com/office/drawing/2014/main" id="{4F8A9900-47D5-DC77-F63D-56942C3ADBC4}"/>
              </a:ext>
            </a:extLst>
          </p:cNvPr>
          <p:cNvSpPr>
            <a:spLocks noGrp="1"/>
          </p:cNvSpPr>
          <p:nvPr>
            <p:ph type="body" sz="quarter" idx="46"/>
          </p:nvPr>
        </p:nvSpPr>
        <p:spPr>
          <a:xfrm>
            <a:off x="3182889" y="2725494"/>
            <a:ext cx="2572262" cy="712876"/>
          </a:xfrm>
        </p:spPr>
        <p:txBody>
          <a:bodyPr/>
          <a:lstStyle/>
          <a:p>
            <a:r>
              <a:rPr lang="en-US"/>
              <a:t>Benefit: Applicants no longer need to read and understand complicated instructions to initiate the permitting process.</a:t>
            </a:r>
          </a:p>
        </p:txBody>
      </p:sp>
      <p:sp>
        <p:nvSpPr>
          <p:cNvPr id="124" name="Text Placeholder 123">
            <a:extLst>
              <a:ext uri="{FF2B5EF4-FFF2-40B4-BE49-F238E27FC236}">
                <a16:creationId xmlns:a16="http://schemas.microsoft.com/office/drawing/2014/main" id="{BBE4DBEA-8DEC-BA5B-FD6E-F634DF08BF55}"/>
              </a:ext>
            </a:extLst>
          </p:cNvPr>
          <p:cNvSpPr>
            <a:spLocks noGrp="1"/>
          </p:cNvSpPr>
          <p:nvPr>
            <p:ph type="body" sz="quarter" idx="47"/>
          </p:nvPr>
        </p:nvSpPr>
        <p:spPr>
          <a:xfrm>
            <a:off x="3182890" y="1112478"/>
            <a:ext cx="2572262" cy="153888"/>
          </a:xfrm>
        </p:spPr>
        <p:txBody>
          <a:bodyPr/>
          <a:lstStyle/>
          <a:p>
            <a:r>
              <a:rPr lang="en-US" noProof="0"/>
              <a:t>Guide permit requests</a:t>
            </a:r>
          </a:p>
        </p:txBody>
      </p:sp>
      <p:sp>
        <p:nvSpPr>
          <p:cNvPr id="125" name="Text Placeholder 124">
            <a:extLst>
              <a:ext uri="{FF2B5EF4-FFF2-40B4-BE49-F238E27FC236}">
                <a16:creationId xmlns:a16="http://schemas.microsoft.com/office/drawing/2014/main" id="{086FFF77-588E-AF16-4ED0-AA1AC19D22C1}"/>
              </a:ext>
            </a:extLst>
          </p:cNvPr>
          <p:cNvSpPr>
            <a:spLocks noGrp="1"/>
          </p:cNvSpPr>
          <p:nvPr>
            <p:ph type="body" sz="quarter" idx="48"/>
          </p:nvPr>
        </p:nvSpPr>
        <p:spPr>
          <a:xfrm>
            <a:off x="3182889" y="1438715"/>
            <a:ext cx="2655935" cy="626701"/>
          </a:xfrm>
        </p:spPr>
        <p:txBody>
          <a:bodyPr/>
          <a:lstStyle/>
          <a:p>
            <a:r>
              <a:rPr lang="en-US"/>
              <a:t>Web-based agent guides applicants through the permit application process using natural language questions and organizing responses and uploaded documents into the required form entries.</a:t>
            </a:r>
          </a:p>
        </p:txBody>
      </p:sp>
      <p:sp>
        <p:nvSpPr>
          <p:cNvPr id="126" name="Text Placeholder 125">
            <a:extLst>
              <a:ext uri="{FF2B5EF4-FFF2-40B4-BE49-F238E27FC236}">
                <a16:creationId xmlns:a16="http://schemas.microsoft.com/office/drawing/2014/main" id="{5F5BF9E7-639E-332B-1766-DF74D61007EF}"/>
              </a:ext>
            </a:extLst>
          </p:cNvPr>
          <p:cNvSpPr>
            <a:spLocks noGrp="1"/>
          </p:cNvSpPr>
          <p:nvPr>
            <p:ph type="body" sz="quarter" idx="49"/>
          </p:nvPr>
        </p:nvSpPr>
        <p:spPr>
          <a:xfrm>
            <a:off x="6066682" y="1112478"/>
            <a:ext cx="2572262" cy="153888"/>
          </a:xfrm>
        </p:spPr>
        <p:txBody>
          <a:bodyPr/>
          <a:lstStyle/>
          <a:p>
            <a:r>
              <a:rPr lang="en-US" noProof="0"/>
              <a:t>Validate and organize applications</a:t>
            </a:r>
          </a:p>
        </p:txBody>
      </p:sp>
      <p:sp>
        <p:nvSpPr>
          <p:cNvPr id="127" name="Text Placeholder 126">
            <a:extLst>
              <a:ext uri="{FF2B5EF4-FFF2-40B4-BE49-F238E27FC236}">
                <a16:creationId xmlns:a16="http://schemas.microsoft.com/office/drawing/2014/main" id="{C4931509-C53A-3B3A-7220-199FF0762C6A}"/>
              </a:ext>
            </a:extLst>
          </p:cNvPr>
          <p:cNvSpPr>
            <a:spLocks noGrp="1"/>
          </p:cNvSpPr>
          <p:nvPr>
            <p:ph type="body" sz="quarter" idx="50"/>
          </p:nvPr>
        </p:nvSpPr>
        <p:spPr>
          <a:xfrm>
            <a:off x="6066682" y="1438715"/>
            <a:ext cx="2572262" cy="626701"/>
          </a:xfrm>
        </p:spPr>
        <p:txBody>
          <a:bodyPr/>
          <a:lstStyle/>
          <a:p>
            <a:r>
              <a:rPr lang="en-US"/>
              <a:t>As the applicant supplies information the agent adapts to the information entered for example by cross-checking of zoning codes to update the required attachments. This reduces back-and-forth with applicants and accelerates approvals, improving citizen satisfaction.</a:t>
            </a:r>
          </a:p>
        </p:txBody>
      </p:sp>
      <p:sp>
        <p:nvSpPr>
          <p:cNvPr id="131" name="Text Placeholder 130">
            <a:extLst>
              <a:ext uri="{FF2B5EF4-FFF2-40B4-BE49-F238E27FC236}">
                <a16:creationId xmlns:a16="http://schemas.microsoft.com/office/drawing/2014/main" id="{EDFA5683-F755-110F-AD53-7AB80415E3F0}"/>
              </a:ext>
            </a:extLst>
          </p:cNvPr>
          <p:cNvSpPr>
            <a:spLocks noGrp="1"/>
          </p:cNvSpPr>
          <p:nvPr>
            <p:ph type="body" sz="quarter" idx="67"/>
          </p:nvPr>
        </p:nvSpPr>
        <p:spPr>
          <a:xfrm>
            <a:off x="8950325" y="2725738"/>
            <a:ext cx="2571750" cy="712787"/>
          </a:xfrm>
        </p:spPr>
        <p:txBody>
          <a:bodyPr/>
          <a:lstStyle/>
          <a:p>
            <a:r>
              <a:rPr lang="en-US"/>
              <a:t>Benefit: Reduce calls and ensure inspectors are booked efficiently, reducing bottlenecks in the process. </a:t>
            </a:r>
            <a:endParaRPr lang="en-US" b="1"/>
          </a:p>
        </p:txBody>
      </p:sp>
      <p:sp>
        <p:nvSpPr>
          <p:cNvPr id="129" name="Text Placeholder 128">
            <a:extLst>
              <a:ext uri="{FF2B5EF4-FFF2-40B4-BE49-F238E27FC236}">
                <a16:creationId xmlns:a16="http://schemas.microsoft.com/office/drawing/2014/main" id="{9599B4C0-1389-8FB1-6F09-84509FC3B7F6}"/>
              </a:ext>
            </a:extLst>
          </p:cNvPr>
          <p:cNvSpPr>
            <a:spLocks noGrp="1"/>
          </p:cNvSpPr>
          <p:nvPr>
            <p:ph type="body" sz="quarter" idx="52"/>
          </p:nvPr>
        </p:nvSpPr>
        <p:spPr>
          <a:xfrm>
            <a:off x="8950475" y="1112478"/>
            <a:ext cx="2572262" cy="153888"/>
          </a:xfrm>
        </p:spPr>
        <p:txBody>
          <a:bodyPr/>
          <a:lstStyle/>
          <a:p>
            <a:r>
              <a:rPr lang="en-US" noProof="0"/>
              <a:t>Schedule inspections</a:t>
            </a:r>
          </a:p>
        </p:txBody>
      </p:sp>
      <p:sp>
        <p:nvSpPr>
          <p:cNvPr id="130" name="Text Placeholder 129">
            <a:extLst>
              <a:ext uri="{FF2B5EF4-FFF2-40B4-BE49-F238E27FC236}">
                <a16:creationId xmlns:a16="http://schemas.microsoft.com/office/drawing/2014/main" id="{6670DF42-5180-A33C-DB9A-3F492D85928F}"/>
              </a:ext>
            </a:extLst>
          </p:cNvPr>
          <p:cNvSpPr>
            <a:spLocks noGrp="1"/>
          </p:cNvSpPr>
          <p:nvPr>
            <p:ph type="body" sz="quarter" idx="53"/>
          </p:nvPr>
        </p:nvSpPr>
        <p:spPr>
          <a:xfrm>
            <a:off x="8950475" y="1438715"/>
            <a:ext cx="2605330" cy="626701"/>
          </a:xfrm>
        </p:spPr>
        <p:txBody>
          <a:bodyPr/>
          <a:lstStyle/>
          <a:p>
            <a:r>
              <a:rPr lang="en-US" noProof="0"/>
              <a:t>When the work is complete, applicants can book an inspection through an agent.</a:t>
            </a:r>
          </a:p>
        </p:txBody>
      </p:sp>
      <p:sp>
        <p:nvSpPr>
          <p:cNvPr id="128" name="Text Placeholder 127">
            <a:extLst>
              <a:ext uri="{FF2B5EF4-FFF2-40B4-BE49-F238E27FC236}">
                <a16:creationId xmlns:a16="http://schemas.microsoft.com/office/drawing/2014/main" id="{9ACF3E3C-A0C1-7C43-6BB4-679498141A45}"/>
              </a:ext>
            </a:extLst>
          </p:cNvPr>
          <p:cNvSpPr>
            <a:spLocks noGrp="1"/>
          </p:cNvSpPr>
          <p:nvPr>
            <p:ph type="body" sz="quarter" idx="66"/>
          </p:nvPr>
        </p:nvSpPr>
        <p:spPr>
          <a:xfrm>
            <a:off x="6067425" y="2725738"/>
            <a:ext cx="2571750" cy="712787"/>
          </a:xfrm>
        </p:spPr>
        <p:txBody>
          <a:bodyPr/>
          <a:lstStyle/>
          <a:p>
            <a:r>
              <a:rPr lang="en-US"/>
              <a:t>Benefit: Reduces back-and-forth with applicants and accelerates approvals, improving citizen satisfaction.</a:t>
            </a:r>
            <a:endParaRPr lang="en-US" b="1"/>
          </a:p>
        </p:txBody>
      </p:sp>
      <p:sp>
        <p:nvSpPr>
          <p:cNvPr id="132" name="Text Placeholder 131">
            <a:extLst>
              <a:ext uri="{FF2B5EF4-FFF2-40B4-BE49-F238E27FC236}">
                <a16:creationId xmlns:a16="http://schemas.microsoft.com/office/drawing/2014/main" id="{C8ACC436-1F28-C6CF-4978-3E0B9B3AD73F}"/>
              </a:ext>
            </a:extLst>
          </p:cNvPr>
          <p:cNvSpPr>
            <a:spLocks noGrp="1"/>
          </p:cNvSpPr>
          <p:nvPr>
            <p:ph type="body" sz="quarter" idx="58"/>
          </p:nvPr>
        </p:nvSpPr>
        <p:spPr>
          <a:xfrm>
            <a:off x="4036409" y="3725103"/>
            <a:ext cx="3161734" cy="153888"/>
          </a:xfrm>
        </p:spPr>
        <p:txBody>
          <a:bodyPr/>
          <a:lstStyle/>
          <a:p>
            <a:r>
              <a:rPr lang="en-US" noProof="0"/>
              <a:t>Compliance reporting</a:t>
            </a:r>
          </a:p>
        </p:txBody>
      </p:sp>
      <p:sp>
        <p:nvSpPr>
          <p:cNvPr id="135" name="Text Placeholder 134">
            <a:extLst>
              <a:ext uri="{FF2B5EF4-FFF2-40B4-BE49-F238E27FC236}">
                <a16:creationId xmlns:a16="http://schemas.microsoft.com/office/drawing/2014/main" id="{922F9AFF-836C-291C-0E78-275570381D67}"/>
              </a:ext>
            </a:extLst>
          </p:cNvPr>
          <p:cNvSpPr>
            <a:spLocks noGrp="1"/>
          </p:cNvSpPr>
          <p:nvPr>
            <p:ph type="body" sz="quarter" idx="59"/>
          </p:nvPr>
        </p:nvSpPr>
        <p:spPr>
          <a:xfrm>
            <a:off x="4036409" y="4050957"/>
            <a:ext cx="3161734" cy="626701"/>
          </a:xfrm>
        </p:spPr>
        <p:txBody>
          <a:bodyPr/>
          <a:lstStyle/>
          <a:p>
            <a:r>
              <a:rPr lang="en-US" dirty="0"/>
              <a:t>To simplify data analysis from multiple sources, Analyst agent helps summarize application volumes, approval rates, and SLA adherence. This gives manager actionable insights to improve efficiency and maintain regulatory compliance.</a:t>
            </a:r>
            <a:endParaRPr lang="en-US" noProof="0" dirty="0"/>
          </a:p>
        </p:txBody>
      </p:sp>
      <p:sp>
        <p:nvSpPr>
          <p:cNvPr id="139" name="Text Placeholder 138">
            <a:extLst>
              <a:ext uri="{FF2B5EF4-FFF2-40B4-BE49-F238E27FC236}">
                <a16:creationId xmlns:a16="http://schemas.microsoft.com/office/drawing/2014/main" id="{AF81FA12-7F7D-296F-60D5-A19DD7E31483}"/>
              </a:ext>
            </a:extLst>
          </p:cNvPr>
          <p:cNvSpPr>
            <a:spLocks noGrp="1"/>
          </p:cNvSpPr>
          <p:nvPr>
            <p:ph type="body" sz="quarter" idx="69"/>
          </p:nvPr>
        </p:nvSpPr>
        <p:spPr>
          <a:xfrm>
            <a:off x="7507288" y="5338763"/>
            <a:ext cx="3162300" cy="712787"/>
          </a:xfrm>
        </p:spPr>
        <p:txBody>
          <a:bodyPr/>
          <a:lstStyle/>
          <a:p>
            <a:r>
              <a:rPr lang="en-US"/>
              <a:t>Benefit: Reduce the time spent on drafting status letters and allows greater personalization of next steps.</a:t>
            </a:r>
            <a:endParaRPr lang="en-US" b="1"/>
          </a:p>
        </p:txBody>
      </p:sp>
      <p:sp>
        <p:nvSpPr>
          <p:cNvPr id="137" name="Text Placeholder 136">
            <a:extLst>
              <a:ext uri="{FF2B5EF4-FFF2-40B4-BE49-F238E27FC236}">
                <a16:creationId xmlns:a16="http://schemas.microsoft.com/office/drawing/2014/main" id="{510FFDAB-EC23-9CEC-B1ED-30D70972133A}"/>
              </a:ext>
            </a:extLst>
          </p:cNvPr>
          <p:cNvSpPr>
            <a:spLocks noGrp="1"/>
          </p:cNvSpPr>
          <p:nvPr>
            <p:ph type="body" sz="quarter" idx="61"/>
          </p:nvPr>
        </p:nvSpPr>
        <p:spPr>
          <a:xfrm>
            <a:off x="7507483" y="3725103"/>
            <a:ext cx="3161734" cy="153888"/>
          </a:xfrm>
        </p:spPr>
        <p:txBody>
          <a:bodyPr/>
          <a:lstStyle/>
          <a:p>
            <a:r>
              <a:rPr lang="en-US" noProof="0"/>
              <a:t>Generate status updates</a:t>
            </a:r>
          </a:p>
        </p:txBody>
      </p:sp>
      <p:sp>
        <p:nvSpPr>
          <p:cNvPr id="138" name="Text Placeholder 137">
            <a:extLst>
              <a:ext uri="{FF2B5EF4-FFF2-40B4-BE49-F238E27FC236}">
                <a16:creationId xmlns:a16="http://schemas.microsoft.com/office/drawing/2014/main" id="{64BAEB3D-A31C-073B-4EB2-13C0E1F98823}"/>
              </a:ext>
            </a:extLst>
          </p:cNvPr>
          <p:cNvSpPr>
            <a:spLocks noGrp="1"/>
          </p:cNvSpPr>
          <p:nvPr>
            <p:ph type="body" sz="quarter" idx="62"/>
          </p:nvPr>
        </p:nvSpPr>
        <p:spPr>
          <a:xfrm>
            <a:off x="7507483" y="4050957"/>
            <a:ext cx="3161734" cy="626701"/>
          </a:xfrm>
        </p:spPr>
        <p:txBody>
          <a:bodyPr/>
          <a:lstStyle/>
          <a:p>
            <a:r>
              <a:rPr lang="en-US" dirty="0"/>
              <a:t>Copilot assists with the creation and email of approval letters, generating professional updates tailored to each case, including next steps and timeline. </a:t>
            </a:r>
          </a:p>
        </p:txBody>
      </p:sp>
      <p:sp>
        <p:nvSpPr>
          <p:cNvPr id="136" name="Text Placeholder 135">
            <a:extLst>
              <a:ext uri="{FF2B5EF4-FFF2-40B4-BE49-F238E27FC236}">
                <a16:creationId xmlns:a16="http://schemas.microsoft.com/office/drawing/2014/main" id="{0D19360D-A713-D39F-E1E4-07B2BF74D357}"/>
              </a:ext>
            </a:extLst>
          </p:cNvPr>
          <p:cNvSpPr>
            <a:spLocks noGrp="1"/>
          </p:cNvSpPr>
          <p:nvPr>
            <p:ph type="body" sz="quarter" idx="68"/>
          </p:nvPr>
        </p:nvSpPr>
        <p:spPr>
          <a:xfrm>
            <a:off x="4037013" y="5338763"/>
            <a:ext cx="3160712" cy="712787"/>
          </a:xfrm>
        </p:spPr>
        <p:txBody>
          <a:bodyPr/>
          <a:lstStyle/>
          <a:p>
            <a:r>
              <a:rPr lang="en-US" dirty="0"/>
              <a:t>Sample prompt: </a:t>
            </a:r>
            <a:r>
              <a:rPr lang="en-US" i="1" dirty="0"/>
              <a:t>Help analyze this month’s permitting processing data and summarize SLA compliance, average turnaround time, and top bottlenecks. Provide recommendations to improve efficiency.</a:t>
            </a:r>
          </a:p>
          <a:p>
            <a:r>
              <a:rPr lang="en-US" u="sng" dirty="0">
                <a:hlinkClick r:id="rId3"/>
              </a:rPr>
              <a:t>Get started with Analyst</a:t>
            </a:r>
            <a:endParaRPr lang="en-US" dirty="0"/>
          </a:p>
          <a:p>
            <a:endParaRPr lang="en-US" i="1" dirty="0"/>
          </a:p>
        </p:txBody>
      </p:sp>
      <p:sp>
        <p:nvSpPr>
          <p:cNvPr id="140" name="Text Placeholder 139">
            <a:extLst>
              <a:ext uri="{FF2B5EF4-FFF2-40B4-BE49-F238E27FC236}">
                <a16:creationId xmlns:a16="http://schemas.microsoft.com/office/drawing/2014/main" id="{3B6DDE8F-538D-AAE8-D9BA-C99CA8B749FE}"/>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41" name="Text Placeholder 140">
            <a:extLst>
              <a:ext uri="{FF2B5EF4-FFF2-40B4-BE49-F238E27FC236}">
                <a16:creationId xmlns:a16="http://schemas.microsoft.com/office/drawing/2014/main" id="{A4782BF8-399C-A1F0-CBAC-362D2FD63B6D}"/>
              </a:ext>
            </a:extLst>
          </p:cNvPr>
          <p:cNvSpPr>
            <a:spLocks noGrp="1"/>
          </p:cNvSpPr>
          <p:nvPr>
            <p:ph type="body" sz="quarter" idx="65"/>
          </p:nvPr>
        </p:nvSpPr>
        <p:spPr>
          <a:xfrm>
            <a:off x="320721" y="3467940"/>
            <a:ext cx="1131650" cy="219456"/>
          </a:xfrm>
        </p:spPr>
        <p:txBody>
          <a:bodyPr/>
          <a:lstStyle/>
          <a:p>
            <a:r>
              <a:rPr lang="en-US" noProof="0"/>
              <a:t>KPIs impacted</a:t>
            </a:r>
          </a:p>
        </p:txBody>
      </p:sp>
      <p:sp>
        <p:nvSpPr>
          <p:cNvPr id="118" name="Title 117">
            <a:extLst>
              <a:ext uri="{FF2B5EF4-FFF2-40B4-BE49-F238E27FC236}">
                <a16:creationId xmlns:a16="http://schemas.microsoft.com/office/drawing/2014/main" id="{C8D360EC-09DE-771A-1DD7-F46C8F4580D4}"/>
              </a:ext>
            </a:extLst>
          </p:cNvPr>
          <p:cNvSpPr>
            <a:spLocks noGrp="1"/>
          </p:cNvSpPr>
          <p:nvPr>
            <p:ph type="title"/>
          </p:nvPr>
        </p:nvSpPr>
        <p:spPr>
          <a:xfrm>
            <a:off x="2521874" y="429826"/>
            <a:ext cx="4203779" cy="276999"/>
          </a:xfrm>
        </p:spPr>
        <p:txBody>
          <a:bodyPr/>
          <a:lstStyle/>
          <a:p>
            <a:r>
              <a:rPr lang="en-US" noProof="0" dirty="0"/>
              <a:t>Automated permit application intake</a:t>
            </a:r>
          </a:p>
        </p:txBody>
      </p:sp>
      <p:sp>
        <p:nvSpPr>
          <p:cNvPr id="119" name="Text Placeholder 118">
            <a:extLst>
              <a:ext uri="{FF2B5EF4-FFF2-40B4-BE49-F238E27FC236}">
                <a16:creationId xmlns:a16="http://schemas.microsoft.com/office/drawing/2014/main" id="{DBC46B21-33DE-88EC-BA3D-E70538B387CC}"/>
              </a:ext>
            </a:extLst>
          </p:cNvPr>
          <p:cNvSpPr>
            <a:spLocks noGrp="1"/>
          </p:cNvSpPr>
          <p:nvPr>
            <p:ph type="body" sz="quarter" idx="33"/>
          </p:nvPr>
        </p:nvSpPr>
        <p:spPr>
          <a:xfrm>
            <a:off x="304797" y="414437"/>
            <a:ext cx="2101520" cy="307777"/>
          </a:xfrm>
        </p:spPr>
        <p:txBody>
          <a:bodyPr/>
          <a:lstStyle/>
          <a:p>
            <a:r>
              <a:rPr lang="en-US" noProof="0"/>
              <a:t>Government</a:t>
            </a:r>
          </a:p>
        </p:txBody>
      </p:sp>
      <p:grpSp>
        <p:nvGrpSpPr>
          <p:cNvPr id="142" name="Group 141">
            <a:extLst>
              <a:ext uri="{FF2B5EF4-FFF2-40B4-BE49-F238E27FC236}">
                <a16:creationId xmlns:a16="http://schemas.microsoft.com/office/drawing/2014/main" id="{F2CDE302-DFCA-5B4B-09C1-2E49774241D3}"/>
              </a:ext>
            </a:extLst>
          </p:cNvPr>
          <p:cNvGrpSpPr/>
          <p:nvPr/>
        </p:nvGrpSpPr>
        <p:grpSpPr>
          <a:xfrm>
            <a:off x="320719" y="3778836"/>
            <a:ext cx="1771605" cy="216000"/>
            <a:chOff x="320719" y="4224848"/>
            <a:chExt cx="1771605" cy="219456"/>
          </a:xfrm>
        </p:grpSpPr>
        <p:sp>
          <p:nvSpPr>
            <p:cNvPr id="143" name="Rectangle: Rounded Corners 6">
              <a:extLst>
                <a:ext uri="{FF2B5EF4-FFF2-40B4-BE49-F238E27FC236}">
                  <a16:creationId xmlns:a16="http://schemas.microsoft.com/office/drawing/2014/main" id="{6CD929EC-2342-EFD3-AC69-B91F77E2EFD3}"/>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Average permitting time</a:t>
              </a:r>
            </a:p>
          </p:txBody>
        </p:sp>
        <p:pic>
          <p:nvPicPr>
            <p:cNvPr id="144" name="Graphic 143">
              <a:extLst>
                <a:ext uri="{FF2B5EF4-FFF2-40B4-BE49-F238E27FC236}">
                  <a16:creationId xmlns:a16="http://schemas.microsoft.com/office/drawing/2014/main" id="{7B19F211-9254-35AA-7746-0000EBC2B15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7506" y="4260849"/>
              <a:ext cx="144000" cy="144000"/>
            </a:xfrm>
            <a:prstGeom prst="rect">
              <a:avLst/>
            </a:prstGeom>
          </p:spPr>
        </p:pic>
      </p:grpSp>
      <p:grpSp>
        <p:nvGrpSpPr>
          <p:cNvPr id="145" name="Group 144">
            <a:extLst>
              <a:ext uri="{FF2B5EF4-FFF2-40B4-BE49-F238E27FC236}">
                <a16:creationId xmlns:a16="http://schemas.microsoft.com/office/drawing/2014/main" id="{B18103EA-8BCF-0D79-150C-23918DAE6E1D}"/>
              </a:ext>
            </a:extLst>
          </p:cNvPr>
          <p:cNvGrpSpPr/>
          <p:nvPr/>
        </p:nvGrpSpPr>
        <p:grpSpPr>
          <a:xfrm>
            <a:off x="320721" y="4067988"/>
            <a:ext cx="1771605" cy="216000"/>
            <a:chOff x="320721" y="4517211"/>
            <a:chExt cx="1771605" cy="216000"/>
          </a:xfrm>
        </p:grpSpPr>
        <p:sp>
          <p:nvSpPr>
            <p:cNvPr id="146" name="Rectangle: Rounded Corners 6">
              <a:extLst>
                <a:ext uri="{FF2B5EF4-FFF2-40B4-BE49-F238E27FC236}">
                  <a16:creationId xmlns:a16="http://schemas.microsoft.com/office/drawing/2014/main" id="{E5D08CBF-05EF-B940-0863-53B6DC89C7AF}"/>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First contact resolution rate</a:t>
              </a:r>
            </a:p>
          </p:txBody>
        </p:sp>
        <p:pic>
          <p:nvPicPr>
            <p:cNvPr id="147" name="Graphic 146">
              <a:extLst>
                <a:ext uri="{FF2B5EF4-FFF2-40B4-BE49-F238E27FC236}">
                  <a16:creationId xmlns:a16="http://schemas.microsoft.com/office/drawing/2014/main" id="{88059B26-0F96-9D3C-3E88-90FFE057B4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507" y="4552645"/>
              <a:ext cx="144000" cy="141732"/>
            </a:xfrm>
            <a:prstGeom prst="rect">
              <a:avLst/>
            </a:prstGeom>
          </p:spPr>
        </p:pic>
      </p:grpSp>
      <p:grpSp>
        <p:nvGrpSpPr>
          <p:cNvPr id="151" name="Group 150">
            <a:extLst>
              <a:ext uri="{FF2B5EF4-FFF2-40B4-BE49-F238E27FC236}">
                <a16:creationId xmlns:a16="http://schemas.microsoft.com/office/drawing/2014/main" id="{BF1D12B4-7EA2-EFB3-0159-BE80900AC2C9}"/>
              </a:ext>
            </a:extLst>
          </p:cNvPr>
          <p:cNvGrpSpPr>
            <a:grpSpLocks/>
          </p:cNvGrpSpPr>
          <p:nvPr/>
        </p:nvGrpSpPr>
        <p:grpSpPr>
          <a:xfrm>
            <a:off x="320719" y="5020658"/>
            <a:ext cx="1771605" cy="216000"/>
            <a:chOff x="320721" y="5582445"/>
            <a:chExt cx="1771605" cy="216000"/>
          </a:xfrm>
        </p:grpSpPr>
        <p:sp>
          <p:nvSpPr>
            <p:cNvPr id="152" name="Rectangle: Rounded Corners 151">
              <a:extLst>
                <a:ext uri="{FF2B5EF4-FFF2-40B4-BE49-F238E27FC236}">
                  <a16:creationId xmlns:a16="http://schemas.microsoft.com/office/drawing/2014/main" id="{956F2DC5-7FCC-F381-3ADB-CF9858399284}"/>
                </a:ext>
                <a:ext uri="{C183D7F6-B498-43B3-948B-1728B52AA6E4}">
                  <adec:decorative xmlns:adec="http://schemas.microsoft.com/office/drawing/2017/decorative" val="1"/>
                </a:ext>
              </a:extLst>
            </p:cNvPr>
            <p:cNvSpPr>
              <a:spLocks/>
            </p:cNvSpPr>
            <p:nvPr/>
          </p:nvSpPr>
          <p:spPr bwMode="auto">
            <a:xfrm>
              <a:off x="320721" y="5582445"/>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Improved compliance </a:t>
              </a:r>
            </a:p>
          </p:txBody>
        </p:sp>
        <p:pic>
          <p:nvPicPr>
            <p:cNvPr id="153" name="Graphic 152">
              <a:extLst>
                <a:ext uri="{FF2B5EF4-FFF2-40B4-BE49-F238E27FC236}">
                  <a16:creationId xmlns:a16="http://schemas.microsoft.com/office/drawing/2014/main" id="{B9C2B5FB-B6AF-48AA-DA9F-50700340F7C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505" y="5618445"/>
              <a:ext cx="144000" cy="144000"/>
            </a:xfrm>
            <a:prstGeom prst="rect">
              <a:avLst/>
            </a:prstGeom>
          </p:spPr>
        </p:pic>
      </p:grpSp>
      <p:grpSp>
        <p:nvGrpSpPr>
          <p:cNvPr id="148" name="Group 147">
            <a:extLst>
              <a:ext uri="{FF2B5EF4-FFF2-40B4-BE49-F238E27FC236}">
                <a16:creationId xmlns:a16="http://schemas.microsoft.com/office/drawing/2014/main" id="{FFD91627-C779-3EA0-B9BD-A22450754EFE}"/>
              </a:ext>
            </a:extLst>
          </p:cNvPr>
          <p:cNvGrpSpPr>
            <a:grpSpLocks/>
          </p:cNvGrpSpPr>
          <p:nvPr/>
        </p:nvGrpSpPr>
        <p:grpSpPr>
          <a:xfrm>
            <a:off x="320721" y="5309810"/>
            <a:ext cx="1771605" cy="216000"/>
            <a:chOff x="320719" y="5270676"/>
            <a:chExt cx="1771605" cy="216000"/>
          </a:xfrm>
        </p:grpSpPr>
        <p:sp>
          <p:nvSpPr>
            <p:cNvPr id="149" name="Rectangle: Rounded Corners 6">
              <a:extLst>
                <a:ext uri="{FF2B5EF4-FFF2-40B4-BE49-F238E27FC236}">
                  <a16:creationId xmlns:a16="http://schemas.microsoft.com/office/drawing/2014/main" id="{C0CD23EB-326C-79F7-5EC1-A48D89CBD869}"/>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Citizen experience</a:t>
              </a:r>
            </a:p>
          </p:txBody>
        </p:sp>
        <p:pic>
          <p:nvPicPr>
            <p:cNvPr id="150" name="Graphic 149">
              <a:extLst>
                <a:ext uri="{FF2B5EF4-FFF2-40B4-BE49-F238E27FC236}">
                  <a16:creationId xmlns:a16="http://schemas.microsoft.com/office/drawing/2014/main" id="{55547EC9-2F67-4A8B-EC4F-419441917FE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505" y="5306676"/>
              <a:ext cx="144000" cy="144000"/>
            </a:xfrm>
            <a:prstGeom prst="rect">
              <a:avLst/>
            </a:prstGeom>
          </p:spPr>
        </p:pic>
      </p:grpSp>
      <p:sp>
        <p:nvSpPr>
          <p:cNvPr id="55" name="TextBox 54">
            <a:extLst>
              <a:ext uri="{FF2B5EF4-FFF2-40B4-BE49-F238E27FC236}">
                <a16:creationId xmlns:a16="http://schemas.microsoft.com/office/drawing/2014/main" id="{B744BFFF-232A-9AF3-A010-ADC60C0D853D}"/>
              </a:ext>
              <a:ext uri="{C183D7F6-B498-43B3-948B-1728B52AA6E4}">
                <adec:decorative xmlns:adec="http://schemas.microsoft.com/office/drawing/2017/decorative" val="0"/>
              </a:ext>
            </a:extLst>
          </p:cNvPr>
          <p:cNvSpPr txBox="1"/>
          <p:nvPr/>
        </p:nvSpPr>
        <p:spPr>
          <a:xfrm>
            <a:off x="6457413" y="2291115"/>
            <a:ext cx="2191987"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mn-cs"/>
              </a:rPr>
              <a:t>Application Intake Agent</a:t>
            </a:r>
            <a:r>
              <a:rPr kumimoji="0" lang="en-US" sz="1000" b="1"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1"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Semibold"/>
                <a:ea typeface="+mn-ea"/>
                <a:cs typeface="+mn-cs"/>
              </a:rPr>
              <a:t>+ Connection to SharePoint</a:t>
            </a:r>
          </a:p>
        </p:txBody>
      </p:sp>
      <p:sp>
        <p:nvSpPr>
          <p:cNvPr id="61" name="TextBox 60">
            <a:extLst>
              <a:ext uri="{FF2B5EF4-FFF2-40B4-BE49-F238E27FC236}">
                <a16:creationId xmlns:a16="http://schemas.microsoft.com/office/drawing/2014/main" id="{8D2D4EE5-DFF0-89FB-8B27-3A830B7BD601}"/>
              </a:ext>
              <a:ext uri="{C183D7F6-B498-43B3-948B-1728B52AA6E4}">
                <adec:decorative xmlns:adec="http://schemas.microsoft.com/office/drawing/2017/decorative" val="0"/>
              </a:ext>
            </a:extLst>
          </p:cNvPr>
          <p:cNvSpPr txBox="1"/>
          <p:nvPr/>
        </p:nvSpPr>
        <p:spPr>
          <a:xfrm>
            <a:off x="9363818" y="2215218"/>
            <a:ext cx="2191987" cy="40011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mn-cs"/>
              </a:rPr>
              <a:t>Inspection Scheduling Agent</a:t>
            </a:r>
            <a:r>
              <a:rPr kumimoji="0" lang="en-US" sz="1000" b="1"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1"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Semibold"/>
                <a:ea typeface="+mn-ea"/>
                <a:cs typeface="+mn-cs"/>
              </a:rPr>
              <a:t>+ Connection to Bookings</a:t>
            </a:r>
            <a:br>
              <a:rPr kumimoji="0" lang="en-US" sz="800" b="1" i="0" u="none" strike="noStrike" kern="1200" cap="none" spc="0" normalizeH="0" baseline="0" noProof="0">
                <a:ln>
                  <a:noFill/>
                </a:ln>
                <a:solidFill>
                  <a:srgbClr val="0078D4"/>
                </a:solidFill>
                <a:effectLst/>
                <a:uLnTx/>
                <a:uFillTx/>
                <a:latin typeface="Segoe UI Semibold"/>
                <a:ea typeface="+mn-ea"/>
                <a:cs typeface="+mn-cs"/>
              </a:rPr>
            </a:br>
            <a:r>
              <a:rPr kumimoji="0" lang="en-US" sz="800" b="1" i="0" u="none" strike="noStrike" kern="1200" cap="none" spc="0" normalizeH="0" baseline="0" noProof="0">
                <a:ln>
                  <a:noFill/>
                </a:ln>
                <a:solidFill>
                  <a:srgbClr val="0078D4"/>
                </a:solidFill>
                <a:effectLst/>
                <a:uLnTx/>
                <a:uFillTx/>
                <a:latin typeface="Segoe UI Semibold"/>
                <a:ea typeface="+mn-ea"/>
                <a:cs typeface="+mn-cs"/>
              </a:rPr>
              <a:t>+ Connection to Teams</a:t>
            </a:r>
          </a:p>
        </p:txBody>
      </p:sp>
      <p:pic>
        <p:nvPicPr>
          <p:cNvPr id="68" name="Picture 67" descr="HR scenario: Deliver insights to managers (Copilot Scenario Library) – Microsoft Adoption">
            <a:extLst>
              <a:ext uri="{FF2B5EF4-FFF2-40B4-BE49-F238E27FC236}">
                <a16:creationId xmlns:a16="http://schemas.microsoft.com/office/drawing/2014/main" id="{CB413B8E-6255-F79A-AFF0-13F2A5873F8E}"/>
              </a:ext>
            </a:extLst>
          </p:cNvPr>
          <p:cNvPicPr>
            <a:picLocks noChangeAspect="1"/>
          </p:cNvPicPr>
          <p:nvPr/>
        </p:nvPicPr>
        <p:blipFill>
          <a:blip r:embed="rId8"/>
          <a:stretch>
            <a:fillRect/>
          </a:stretch>
        </p:blipFill>
        <p:spPr>
          <a:xfrm>
            <a:off x="4036409" y="4829550"/>
            <a:ext cx="265176" cy="265176"/>
          </a:xfrm>
          <a:prstGeom prst="rect">
            <a:avLst/>
          </a:prstGeom>
        </p:spPr>
      </p:pic>
      <p:sp>
        <p:nvSpPr>
          <p:cNvPr id="75" name="TextBox 74">
            <a:extLst>
              <a:ext uri="{FF2B5EF4-FFF2-40B4-BE49-F238E27FC236}">
                <a16:creationId xmlns:a16="http://schemas.microsoft.com/office/drawing/2014/main" id="{57992D87-B0DF-BDBA-1EFE-250E66801D40}"/>
              </a:ext>
              <a:ext uri="{C183D7F6-B498-43B3-948B-1728B52AA6E4}">
                <adec:decorative xmlns:adec="http://schemas.microsoft.com/office/drawing/2017/decorative" val="0"/>
              </a:ext>
            </a:extLst>
          </p:cNvPr>
          <p:cNvSpPr txBox="1"/>
          <p:nvPr/>
        </p:nvSpPr>
        <p:spPr>
          <a:xfrm>
            <a:off x="7919995" y="4777285"/>
            <a:ext cx="2191987" cy="40011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mn-cs"/>
              </a:rPr>
              <a:t>Permitting Status Update Agent</a:t>
            </a:r>
            <a:r>
              <a:rPr kumimoji="0" lang="en-US" sz="1000" b="1"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1"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Semibold"/>
                <a:ea typeface="+mn-ea"/>
                <a:cs typeface="+mn-cs"/>
              </a:rPr>
              <a:t>+ Connection to SharePoint</a:t>
            </a:r>
            <a:br>
              <a:rPr kumimoji="0" lang="en-US" sz="800" b="1" i="0" u="none" strike="noStrike" kern="1200" cap="none" spc="0" normalizeH="0" baseline="0" noProof="0">
                <a:ln>
                  <a:noFill/>
                </a:ln>
                <a:solidFill>
                  <a:srgbClr val="0078D4"/>
                </a:solidFill>
                <a:effectLst/>
                <a:uLnTx/>
                <a:uFillTx/>
                <a:latin typeface="Segoe UI Semibold"/>
                <a:ea typeface="+mn-ea"/>
                <a:cs typeface="+mn-cs"/>
              </a:rPr>
            </a:br>
            <a:r>
              <a:rPr kumimoji="0" lang="en-US" sz="800" b="1" i="0" u="none" strike="noStrike" kern="1200" cap="none" spc="0" normalizeH="0" baseline="0" noProof="0">
                <a:ln>
                  <a:noFill/>
                </a:ln>
                <a:solidFill>
                  <a:srgbClr val="0078D4"/>
                </a:solidFill>
                <a:effectLst/>
                <a:uLnTx/>
                <a:uFillTx/>
                <a:latin typeface="Segoe UI Semibold"/>
                <a:ea typeface="+mn-ea"/>
                <a:cs typeface="+mn-cs"/>
              </a:rPr>
              <a:t>+ Connection to Outlook</a:t>
            </a:r>
          </a:p>
        </p:txBody>
      </p:sp>
      <p:sp>
        <p:nvSpPr>
          <p:cNvPr id="78" name="TextBox 77">
            <a:extLst>
              <a:ext uri="{FF2B5EF4-FFF2-40B4-BE49-F238E27FC236}">
                <a16:creationId xmlns:a16="http://schemas.microsoft.com/office/drawing/2014/main" id="{297CCBCD-E56A-98F3-054E-25DF80804C1D}"/>
              </a:ext>
              <a:ext uri="{C183D7F6-B498-43B3-948B-1728B52AA6E4}">
                <adec:decorative xmlns:adec="http://schemas.microsoft.com/office/drawing/2017/decorative" val="0"/>
              </a:ext>
            </a:extLst>
          </p:cNvPr>
          <p:cNvSpPr txBox="1"/>
          <p:nvPr/>
        </p:nvSpPr>
        <p:spPr>
          <a:xfrm>
            <a:off x="4387368" y="4900395"/>
            <a:ext cx="2191987"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Semibold"/>
                <a:ea typeface="+mn-ea"/>
                <a:cs typeface="+mn-cs"/>
              </a:rPr>
              <a:t>Analyst</a:t>
            </a:r>
          </a:p>
        </p:txBody>
      </p:sp>
      <p:sp>
        <p:nvSpPr>
          <p:cNvPr id="2" name="TextBox 1">
            <a:extLst>
              <a:ext uri="{FF2B5EF4-FFF2-40B4-BE49-F238E27FC236}">
                <a16:creationId xmlns:a16="http://schemas.microsoft.com/office/drawing/2014/main" id="{6085E97B-2224-53BB-B847-D337619D4967}"/>
              </a:ext>
              <a:ext uri="{C183D7F6-B498-43B3-948B-1728B52AA6E4}">
                <adec:decorative xmlns:adec="http://schemas.microsoft.com/office/drawing/2017/decorative" val="0"/>
              </a:ext>
            </a:extLst>
          </p:cNvPr>
          <p:cNvSpPr txBox="1"/>
          <p:nvPr/>
        </p:nvSpPr>
        <p:spPr>
          <a:xfrm>
            <a:off x="3646837" y="2300261"/>
            <a:ext cx="2191987"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a:ea typeface="+mn-ea"/>
                <a:cs typeface="+mn-cs"/>
              </a:rPr>
              <a:t>Application Intake Agent</a:t>
            </a:r>
            <a:r>
              <a:rPr kumimoji="0" lang="en-US" sz="1000" b="1"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1"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8D4"/>
                </a:solidFill>
                <a:effectLst/>
                <a:uLnTx/>
                <a:uFillTx/>
                <a:latin typeface="Segoe UI Semibold"/>
                <a:ea typeface="+mn-ea"/>
                <a:cs typeface="+mn-cs"/>
              </a:rPr>
              <a:t>+ Connection to SharePoint</a:t>
            </a:r>
          </a:p>
        </p:txBody>
      </p:sp>
      <p:pic>
        <p:nvPicPr>
          <p:cNvPr id="4" name="Graphic 60">
            <a:extLst>
              <a:ext uri="{FF2B5EF4-FFF2-40B4-BE49-F238E27FC236}">
                <a16:creationId xmlns:a16="http://schemas.microsoft.com/office/drawing/2014/main" id="{600868C7-EC70-BCE7-69F0-F60BB244B37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50325" y="2237382"/>
            <a:ext cx="265126" cy="235667"/>
          </a:xfrm>
          <a:prstGeom prst="rect">
            <a:avLst/>
          </a:prstGeom>
        </p:spPr>
      </p:pic>
      <p:pic>
        <p:nvPicPr>
          <p:cNvPr id="5" name="Graphic 60">
            <a:extLst>
              <a:ext uri="{FF2B5EF4-FFF2-40B4-BE49-F238E27FC236}">
                <a16:creationId xmlns:a16="http://schemas.microsoft.com/office/drawing/2014/main" id="{60D7E8E9-7800-B4A0-973B-9DDDC40DCF4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75040" y="2313099"/>
            <a:ext cx="265126" cy="235667"/>
          </a:xfrm>
          <a:prstGeom prst="rect">
            <a:avLst/>
          </a:prstGeom>
        </p:spPr>
      </p:pic>
      <p:pic>
        <p:nvPicPr>
          <p:cNvPr id="6" name="Graphic 60">
            <a:extLst>
              <a:ext uri="{FF2B5EF4-FFF2-40B4-BE49-F238E27FC236}">
                <a16:creationId xmlns:a16="http://schemas.microsoft.com/office/drawing/2014/main" id="{28C0EA11-A16B-037E-A1C8-4739EE4F906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15555" y="2313099"/>
            <a:ext cx="265126" cy="235667"/>
          </a:xfrm>
          <a:prstGeom prst="rect">
            <a:avLst/>
          </a:prstGeom>
        </p:spPr>
      </p:pic>
      <p:pic>
        <p:nvPicPr>
          <p:cNvPr id="7" name="Graphic 60">
            <a:extLst>
              <a:ext uri="{FF2B5EF4-FFF2-40B4-BE49-F238E27FC236}">
                <a16:creationId xmlns:a16="http://schemas.microsoft.com/office/drawing/2014/main" id="{B462E68C-8490-2D13-847C-0DA45C0D813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7288" y="4778199"/>
            <a:ext cx="265126" cy="235667"/>
          </a:xfrm>
          <a:prstGeom prst="rect">
            <a:avLst/>
          </a:prstGeom>
        </p:spPr>
      </p:pic>
    </p:spTree>
    <p:extLst>
      <p:ext uri="{BB962C8B-B14F-4D97-AF65-F5344CB8AC3E}">
        <p14:creationId xmlns:p14="http://schemas.microsoft.com/office/powerpoint/2010/main" val="385510498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18B6B-0095-C5AA-7BE6-125C7A3AB10C}"/>
            </a:ext>
          </a:extLst>
        </p:cNvPr>
        <p:cNvGrpSpPr/>
        <p:nvPr/>
      </p:nvGrpSpPr>
      <p:grpSpPr>
        <a:xfrm>
          <a:off x="0" y="0"/>
          <a:ext cx="0" cy="0"/>
          <a:chOff x="0" y="0"/>
          <a:chExt cx="0" cy="0"/>
        </a:xfrm>
      </p:grpSpPr>
      <p:sp>
        <p:nvSpPr>
          <p:cNvPr id="26" name="Text Placeholder 25">
            <a:extLst>
              <a:ext uri="{FF2B5EF4-FFF2-40B4-BE49-F238E27FC236}">
                <a16:creationId xmlns:a16="http://schemas.microsoft.com/office/drawing/2014/main" id="{62370E31-6753-411B-E565-B16DD42F1318}"/>
              </a:ext>
            </a:extLst>
          </p:cNvPr>
          <p:cNvSpPr>
            <a:spLocks noGrp="1"/>
          </p:cNvSpPr>
          <p:nvPr>
            <p:ph type="body" sz="quarter" idx="32"/>
          </p:nvPr>
        </p:nvSpPr>
        <p:spPr>
          <a:xfrm>
            <a:off x="311388" y="1026303"/>
            <a:ext cx="2431246" cy="1131079"/>
          </a:xfrm>
        </p:spPr>
        <p:txBody>
          <a:bodyPr/>
          <a:lstStyle/>
          <a:p>
            <a:r>
              <a:rPr lang="en-US" dirty="0"/>
              <a:t>Leveraging Microsoft 365 Copilot government compliance teams have a unique and valuable tool for proactively detecting, investigating, and supporting regulatory compliance. </a:t>
            </a:r>
            <a:endParaRPr lang="en-US" noProof="0" dirty="0"/>
          </a:p>
        </p:txBody>
      </p:sp>
      <p:sp>
        <p:nvSpPr>
          <p:cNvPr id="125" name="Title 124">
            <a:extLst>
              <a:ext uri="{FF2B5EF4-FFF2-40B4-BE49-F238E27FC236}">
                <a16:creationId xmlns:a16="http://schemas.microsoft.com/office/drawing/2014/main" id="{99913F9A-EFBD-BCCB-EB62-9071C0862F6E}"/>
              </a:ext>
            </a:extLst>
          </p:cNvPr>
          <p:cNvSpPr>
            <a:spLocks noGrp="1"/>
          </p:cNvSpPr>
          <p:nvPr>
            <p:ph type="title"/>
          </p:nvPr>
        </p:nvSpPr>
        <p:spPr>
          <a:xfrm>
            <a:off x="2521874" y="429826"/>
            <a:ext cx="3994781" cy="276999"/>
          </a:xfrm>
        </p:spPr>
        <p:txBody>
          <a:bodyPr/>
          <a:lstStyle/>
          <a:p>
            <a:r>
              <a:rPr lang="en-US" dirty="0"/>
              <a:t>Pinpoint and assess potential fraud risks</a:t>
            </a:r>
          </a:p>
        </p:txBody>
      </p:sp>
      <p:sp>
        <p:nvSpPr>
          <p:cNvPr id="129" name="Text Placeholder 128">
            <a:extLst>
              <a:ext uri="{FF2B5EF4-FFF2-40B4-BE49-F238E27FC236}">
                <a16:creationId xmlns:a16="http://schemas.microsoft.com/office/drawing/2014/main" id="{591BF314-38FD-C092-AB95-1AD3688559AC}"/>
              </a:ext>
            </a:extLst>
          </p:cNvPr>
          <p:cNvSpPr>
            <a:spLocks noGrp="1"/>
          </p:cNvSpPr>
          <p:nvPr>
            <p:ph type="body" sz="quarter" idx="30"/>
          </p:nvPr>
        </p:nvSpPr>
        <p:spPr>
          <a:xfrm>
            <a:off x="10430351" y="521099"/>
            <a:ext cx="1456966" cy="175614"/>
          </a:xfrm>
        </p:spPr>
        <p:txBody>
          <a:bodyPr/>
          <a:lstStyle/>
          <a:p>
            <a:r>
              <a:rPr lang="en-US" noProof="0"/>
              <a:t>Build</a:t>
            </a:r>
          </a:p>
        </p:txBody>
      </p:sp>
      <p:sp>
        <p:nvSpPr>
          <p:cNvPr id="127" name="Text Placeholder 126">
            <a:extLst>
              <a:ext uri="{FF2B5EF4-FFF2-40B4-BE49-F238E27FC236}">
                <a16:creationId xmlns:a16="http://schemas.microsoft.com/office/drawing/2014/main" id="{E0AE529A-40B9-6E36-D4F5-56F88B20116C}"/>
              </a:ext>
            </a:extLst>
          </p:cNvPr>
          <p:cNvSpPr>
            <a:spLocks noGrp="1"/>
          </p:cNvSpPr>
          <p:nvPr>
            <p:ph type="body" sz="quarter" idx="17"/>
          </p:nvPr>
        </p:nvSpPr>
        <p:spPr>
          <a:xfrm>
            <a:off x="7149557" y="521100"/>
            <a:ext cx="2969488" cy="169277"/>
          </a:xfrm>
        </p:spPr>
        <p:txBody>
          <a:bodyPr/>
          <a:lstStyle/>
          <a:p>
            <a:r>
              <a:rPr lang="en-US"/>
              <a:t>Microsoft 365 Copilot and Azure AI Foundry</a:t>
            </a:r>
          </a:p>
        </p:txBody>
      </p:sp>
      <p:sp>
        <p:nvSpPr>
          <p:cNvPr id="131" name="Text Placeholder 130">
            <a:extLst>
              <a:ext uri="{FF2B5EF4-FFF2-40B4-BE49-F238E27FC236}">
                <a16:creationId xmlns:a16="http://schemas.microsoft.com/office/drawing/2014/main" id="{4F653700-A859-04D9-E81A-36790D209E7D}"/>
              </a:ext>
            </a:extLst>
          </p:cNvPr>
          <p:cNvSpPr>
            <a:spLocks noGrp="1"/>
          </p:cNvSpPr>
          <p:nvPr>
            <p:ph type="body" sz="quarter" idx="33"/>
          </p:nvPr>
        </p:nvSpPr>
        <p:spPr>
          <a:xfrm>
            <a:off x="304797" y="460603"/>
            <a:ext cx="2001393" cy="215444"/>
          </a:xfrm>
        </p:spPr>
        <p:txBody>
          <a:bodyPr/>
          <a:lstStyle/>
          <a:p>
            <a:r>
              <a:rPr lang="en-US"/>
              <a:t>Government</a:t>
            </a:r>
          </a:p>
        </p:txBody>
      </p:sp>
      <p:sp>
        <p:nvSpPr>
          <p:cNvPr id="144" name="Text Placeholder 143">
            <a:extLst>
              <a:ext uri="{FF2B5EF4-FFF2-40B4-BE49-F238E27FC236}">
                <a16:creationId xmlns:a16="http://schemas.microsoft.com/office/drawing/2014/main" id="{7FA4E917-3BA2-1968-B20A-3ED57E07D9C2}"/>
              </a:ext>
            </a:extLst>
          </p:cNvPr>
          <p:cNvSpPr>
            <a:spLocks noGrp="1"/>
          </p:cNvSpPr>
          <p:nvPr>
            <p:ph type="body" sz="quarter" idx="69"/>
          </p:nvPr>
        </p:nvSpPr>
        <p:spPr>
          <a:xfrm>
            <a:off x="3182890" y="2725494"/>
            <a:ext cx="2572262" cy="712876"/>
          </a:xfrm>
        </p:spPr>
        <p:txBody>
          <a:bodyPr/>
          <a:lstStyle/>
          <a:p>
            <a:r>
              <a:rPr lang="en-US" dirty="0"/>
              <a:t>Benefit: Review transactions with little delay and avoid analyst burnout.</a:t>
            </a:r>
          </a:p>
        </p:txBody>
      </p:sp>
      <p:sp>
        <p:nvSpPr>
          <p:cNvPr id="126" name="Text Placeholder 125">
            <a:extLst>
              <a:ext uri="{FF2B5EF4-FFF2-40B4-BE49-F238E27FC236}">
                <a16:creationId xmlns:a16="http://schemas.microsoft.com/office/drawing/2014/main" id="{A32C0AFF-AC7B-93BC-D4C6-D366FBC4CA66}"/>
              </a:ext>
            </a:extLst>
          </p:cNvPr>
          <p:cNvSpPr>
            <a:spLocks noGrp="1"/>
          </p:cNvSpPr>
          <p:nvPr>
            <p:ph type="body" sz="quarter" idx="11"/>
          </p:nvPr>
        </p:nvSpPr>
        <p:spPr>
          <a:xfrm>
            <a:off x="3182890" y="1112478"/>
            <a:ext cx="2572262" cy="153888"/>
          </a:xfrm>
        </p:spPr>
        <p:txBody>
          <a:bodyPr/>
          <a:lstStyle/>
          <a:p>
            <a:r>
              <a:rPr lang="en-US" noProof="0"/>
              <a:t>Aggregate and connect relevant data</a:t>
            </a:r>
          </a:p>
        </p:txBody>
      </p:sp>
      <p:sp>
        <p:nvSpPr>
          <p:cNvPr id="128" name="Text Placeholder 127">
            <a:extLst>
              <a:ext uri="{FF2B5EF4-FFF2-40B4-BE49-F238E27FC236}">
                <a16:creationId xmlns:a16="http://schemas.microsoft.com/office/drawing/2014/main" id="{611D3FA2-29E9-36EE-A6C9-D772A9D8FCF7}"/>
              </a:ext>
            </a:extLst>
          </p:cNvPr>
          <p:cNvSpPr>
            <a:spLocks noGrp="1"/>
          </p:cNvSpPr>
          <p:nvPr>
            <p:ph type="body" sz="quarter" idx="18"/>
          </p:nvPr>
        </p:nvSpPr>
        <p:spPr>
          <a:xfrm>
            <a:off x="3182890" y="1438715"/>
            <a:ext cx="2572262" cy="626701"/>
          </a:xfrm>
        </p:spPr>
        <p:txBody>
          <a:bodyPr/>
          <a:lstStyle/>
          <a:p>
            <a:r>
              <a:rPr lang="en-US" noProof="0" dirty="0"/>
              <a:t>An AI Agent has been trained to detect fraud on transactions flowing through the point-of-sale system. </a:t>
            </a:r>
          </a:p>
        </p:txBody>
      </p:sp>
      <p:sp>
        <p:nvSpPr>
          <p:cNvPr id="133" name="Text Placeholder 132">
            <a:extLst>
              <a:ext uri="{FF2B5EF4-FFF2-40B4-BE49-F238E27FC236}">
                <a16:creationId xmlns:a16="http://schemas.microsoft.com/office/drawing/2014/main" id="{00BF95C8-0988-3A8C-3F0B-0D242FE0880E}"/>
              </a:ext>
            </a:extLst>
          </p:cNvPr>
          <p:cNvSpPr>
            <a:spLocks noGrp="1"/>
          </p:cNvSpPr>
          <p:nvPr>
            <p:ph type="body" sz="quarter" idx="42"/>
          </p:nvPr>
        </p:nvSpPr>
        <p:spPr>
          <a:xfrm>
            <a:off x="6066682" y="1112478"/>
            <a:ext cx="2572262" cy="153888"/>
          </a:xfrm>
        </p:spPr>
        <p:txBody>
          <a:bodyPr/>
          <a:lstStyle/>
          <a:p>
            <a:r>
              <a:rPr lang="en-US" noProof="0"/>
              <a:t>Analyze data for anomalies</a:t>
            </a:r>
          </a:p>
        </p:txBody>
      </p:sp>
      <p:sp>
        <p:nvSpPr>
          <p:cNvPr id="134" name="Text Placeholder 133">
            <a:extLst>
              <a:ext uri="{FF2B5EF4-FFF2-40B4-BE49-F238E27FC236}">
                <a16:creationId xmlns:a16="http://schemas.microsoft.com/office/drawing/2014/main" id="{606B41AE-FAE2-2EC8-63D5-92A04F4C800E}"/>
              </a:ext>
            </a:extLst>
          </p:cNvPr>
          <p:cNvSpPr>
            <a:spLocks noGrp="1"/>
          </p:cNvSpPr>
          <p:nvPr>
            <p:ph type="body" sz="quarter" idx="43"/>
          </p:nvPr>
        </p:nvSpPr>
        <p:spPr>
          <a:xfrm>
            <a:off x="6066682" y="1438715"/>
            <a:ext cx="2572262" cy="626701"/>
          </a:xfrm>
        </p:spPr>
        <p:txBody>
          <a:bodyPr/>
          <a:lstStyle/>
          <a:p>
            <a:r>
              <a:rPr lang="en-US" noProof="0" dirty="0"/>
              <a:t>An investigator exports the flagged transactions to Excel and uses Analyst agent to detect patterns in the fraud, looking for locations or departments that require investigation.</a:t>
            </a:r>
          </a:p>
        </p:txBody>
      </p:sp>
      <p:sp>
        <p:nvSpPr>
          <p:cNvPr id="138" name="Text Placeholder 137">
            <a:extLst>
              <a:ext uri="{FF2B5EF4-FFF2-40B4-BE49-F238E27FC236}">
                <a16:creationId xmlns:a16="http://schemas.microsoft.com/office/drawing/2014/main" id="{283BC561-7A53-9CEA-24AC-FA2670FC8038}"/>
              </a:ext>
            </a:extLst>
          </p:cNvPr>
          <p:cNvSpPr>
            <a:spLocks noGrp="1"/>
          </p:cNvSpPr>
          <p:nvPr>
            <p:ph type="body" sz="quarter" idx="68"/>
          </p:nvPr>
        </p:nvSpPr>
        <p:spPr>
          <a:xfrm>
            <a:off x="8950475" y="2725494"/>
            <a:ext cx="2572262" cy="712876"/>
          </a:xfrm>
        </p:spPr>
        <p:txBody>
          <a:bodyPr/>
          <a:lstStyle/>
          <a:p>
            <a:r>
              <a:rPr lang="en-US" dirty="0"/>
              <a:t>Sample prompt: </a:t>
            </a:r>
            <a:r>
              <a:rPr lang="en-US" i="1" dirty="0"/>
              <a:t>Draft a summary of flagged transactions including payment details, vendor info, and links to supporting emails or files. </a:t>
            </a:r>
          </a:p>
          <a:p>
            <a:r>
              <a:rPr lang="en-US" u="sng" dirty="0">
                <a:hlinkClick r:id="rId3"/>
              </a:rPr>
              <a:t>Get started with Researcher</a:t>
            </a:r>
            <a:endParaRPr lang="en-US" dirty="0"/>
          </a:p>
          <a:p>
            <a:endParaRPr lang="en-US" i="1" noProof="0" dirty="0"/>
          </a:p>
        </p:txBody>
      </p:sp>
      <p:sp>
        <p:nvSpPr>
          <p:cNvPr id="136" name="Text Placeholder 135">
            <a:extLst>
              <a:ext uri="{FF2B5EF4-FFF2-40B4-BE49-F238E27FC236}">
                <a16:creationId xmlns:a16="http://schemas.microsoft.com/office/drawing/2014/main" id="{85DF8D0C-511A-BEBA-1B76-E5D19ECA95CF}"/>
              </a:ext>
            </a:extLst>
          </p:cNvPr>
          <p:cNvSpPr>
            <a:spLocks noGrp="1"/>
          </p:cNvSpPr>
          <p:nvPr>
            <p:ph type="body" sz="quarter" idx="45"/>
          </p:nvPr>
        </p:nvSpPr>
        <p:spPr>
          <a:xfrm>
            <a:off x="8950474" y="1112478"/>
            <a:ext cx="2803375" cy="153888"/>
          </a:xfrm>
        </p:spPr>
        <p:txBody>
          <a:bodyPr/>
          <a:lstStyle/>
          <a:p>
            <a:r>
              <a:rPr lang="en-US" noProof="0"/>
              <a:t>Review flagged transactions, case summaries</a:t>
            </a:r>
          </a:p>
        </p:txBody>
      </p:sp>
      <p:sp>
        <p:nvSpPr>
          <p:cNvPr id="137" name="Text Placeholder 136">
            <a:extLst>
              <a:ext uri="{FF2B5EF4-FFF2-40B4-BE49-F238E27FC236}">
                <a16:creationId xmlns:a16="http://schemas.microsoft.com/office/drawing/2014/main" id="{FC860797-8F64-3C4F-6DD3-7834D748CC99}"/>
              </a:ext>
            </a:extLst>
          </p:cNvPr>
          <p:cNvSpPr>
            <a:spLocks noGrp="1"/>
          </p:cNvSpPr>
          <p:nvPr>
            <p:ph type="body" sz="quarter" idx="46"/>
          </p:nvPr>
        </p:nvSpPr>
        <p:spPr>
          <a:xfrm>
            <a:off x="8950474" y="1438715"/>
            <a:ext cx="2700506" cy="626701"/>
          </a:xfrm>
        </p:spPr>
        <p:txBody>
          <a:bodyPr/>
          <a:lstStyle/>
          <a:p>
            <a:r>
              <a:rPr lang="en-US" dirty="0"/>
              <a:t>The analyst uses Researcher to understand case summary, including transaction details, related communications, and supporting documentation. </a:t>
            </a:r>
            <a:endParaRPr lang="en-US" noProof="0" dirty="0"/>
          </a:p>
        </p:txBody>
      </p:sp>
      <p:sp>
        <p:nvSpPr>
          <p:cNvPr id="147" name="Text Placeholder 146">
            <a:extLst>
              <a:ext uri="{FF2B5EF4-FFF2-40B4-BE49-F238E27FC236}">
                <a16:creationId xmlns:a16="http://schemas.microsoft.com/office/drawing/2014/main" id="{3A9A3738-D6D4-CD29-2CEF-39C564CC6E9C}"/>
              </a:ext>
            </a:extLst>
          </p:cNvPr>
          <p:cNvSpPr>
            <a:spLocks noGrp="1"/>
          </p:cNvSpPr>
          <p:nvPr>
            <p:ph type="body" sz="quarter" idx="70"/>
          </p:nvPr>
        </p:nvSpPr>
        <p:spPr>
          <a:xfrm>
            <a:off x="6066682" y="2725494"/>
            <a:ext cx="2572262" cy="712876"/>
          </a:xfrm>
        </p:spPr>
        <p:txBody>
          <a:bodyPr/>
          <a:lstStyle/>
          <a:p>
            <a:r>
              <a:rPr lang="en-US" dirty="0"/>
              <a:t>Sample prompt</a:t>
            </a:r>
            <a:r>
              <a:rPr lang="en-US" noProof="0" dirty="0"/>
              <a:t>: </a:t>
            </a:r>
            <a:r>
              <a:rPr lang="en-US" i="1" noProof="0" dirty="0"/>
              <a:t>Identify any patterns in the flagged transactions.</a:t>
            </a:r>
          </a:p>
          <a:p>
            <a:r>
              <a:rPr lang="en-US" u="sng" dirty="0">
                <a:hlinkClick r:id="rId4"/>
              </a:rPr>
              <a:t>Get started with Analyst</a:t>
            </a:r>
            <a:endParaRPr lang="en-US" dirty="0"/>
          </a:p>
          <a:p>
            <a:endParaRPr lang="en-US" i="1" noProof="0" dirty="0"/>
          </a:p>
        </p:txBody>
      </p:sp>
      <p:sp>
        <p:nvSpPr>
          <p:cNvPr id="139" name="Text Placeholder 138">
            <a:extLst>
              <a:ext uri="{FF2B5EF4-FFF2-40B4-BE49-F238E27FC236}">
                <a16:creationId xmlns:a16="http://schemas.microsoft.com/office/drawing/2014/main" id="{F0F5FA4D-69AA-E7E7-643C-6456BC94F08A}"/>
              </a:ext>
            </a:extLst>
          </p:cNvPr>
          <p:cNvSpPr>
            <a:spLocks noGrp="1"/>
          </p:cNvSpPr>
          <p:nvPr>
            <p:ph type="body" sz="quarter" idx="48"/>
          </p:nvPr>
        </p:nvSpPr>
        <p:spPr>
          <a:xfrm>
            <a:off x="3182890" y="5334522"/>
            <a:ext cx="2572262" cy="712876"/>
          </a:xfrm>
        </p:spPr>
        <p:txBody>
          <a:bodyPr/>
          <a:lstStyle/>
          <a:p>
            <a:r>
              <a:rPr lang="en-US" noProof="0" dirty="0"/>
              <a:t>Benefit: </a:t>
            </a:r>
            <a:r>
              <a:rPr lang="en-US" dirty="0"/>
              <a:t>Draft an audit-ready report summarizing fraud investigations, outcomes, and recommended controls. Save to the compliance SharePoint library.</a:t>
            </a:r>
            <a:endParaRPr lang="en-US" noProof="0" dirty="0"/>
          </a:p>
        </p:txBody>
      </p:sp>
      <p:sp>
        <p:nvSpPr>
          <p:cNvPr id="140" name="Text Placeholder 139">
            <a:extLst>
              <a:ext uri="{FF2B5EF4-FFF2-40B4-BE49-F238E27FC236}">
                <a16:creationId xmlns:a16="http://schemas.microsoft.com/office/drawing/2014/main" id="{00554CE9-254F-68FF-760C-52D3562458D6}"/>
              </a:ext>
            </a:extLst>
          </p:cNvPr>
          <p:cNvSpPr>
            <a:spLocks noGrp="1"/>
          </p:cNvSpPr>
          <p:nvPr>
            <p:ph type="body" sz="quarter" idx="49"/>
          </p:nvPr>
        </p:nvSpPr>
        <p:spPr>
          <a:xfrm>
            <a:off x="3182890" y="3725103"/>
            <a:ext cx="2572262" cy="153888"/>
          </a:xfrm>
        </p:spPr>
        <p:txBody>
          <a:bodyPr/>
          <a:lstStyle/>
          <a:p>
            <a:r>
              <a:rPr lang="en-US" noProof="0"/>
              <a:t>Prepare audit-ready reports</a:t>
            </a:r>
          </a:p>
        </p:txBody>
      </p:sp>
      <p:sp>
        <p:nvSpPr>
          <p:cNvPr id="141" name="Text Placeholder 140">
            <a:extLst>
              <a:ext uri="{FF2B5EF4-FFF2-40B4-BE49-F238E27FC236}">
                <a16:creationId xmlns:a16="http://schemas.microsoft.com/office/drawing/2014/main" id="{6192DDF4-7C78-9FF6-3831-283231AAA030}"/>
              </a:ext>
            </a:extLst>
          </p:cNvPr>
          <p:cNvSpPr>
            <a:spLocks noGrp="1"/>
          </p:cNvSpPr>
          <p:nvPr>
            <p:ph type="body" sz="quarter" idx="50"/>
          </p:nvPr>
        </p:nvSpPr>
        <p:spPr>
          <a:xfrm>
            <a:off x="3182890" y="4050957"/>
            <a:ext cx="2646410" cy="692497"/>
          </a:xfrm>
        </p:spPr>
        <p:txBody>
          <a:bodyPr wrap="square">
            <a:spAutoFit/>
          </a:bodyPr>
          <a:lstStyle/>
          <a:p>
            <a:r>
              <a:rPr lang="en-US"/>
              <a:t>The analyst then drafts final reports summarizing findings, actions taken, and recommendations for process improvements. Reports are stored for audit readiness and future reference, ensuring transparency and compliance.</a:t>
            </a:r>
            <a:endParaRPr lang="en-US" noProof="0"/>
          </a:p>
        </p:txBody>
      </p:sp>
      <p:sp>
        <p:nvSpPr>
          <p:cNvPr id="142" name="Text Placeholder 141">
            <a:extLst>
              <a:ext uri="{FF2B5EF4-FFF2-40B4-BE49-F238E27FC236}">
                <a16:creationId xmlns:a16="http://schemas.microsoft.com/office/drawing/2014/main" id="{AA8867FA-C2F5-F8E0-4452-DD8D64F9BA9F}"/>
              </a:ext>
            </a:extLst>
          </p:cNvPr>
          <p:cNvSpPr>
            <a:spLocks noGrp="1"/>
          </p:cNvSpPr>
          <p:nvPr>
            <p:ph type="body" sz="quarter" idx="51"/>
          </p:nvPr>
        </p:nvSpPr>
        <p:spPr>
          <a:xfrm>
            <a:off x="6066682" y="3725103"/>
            <a:ext cx="2572262" cy="153888"/>
          </a:xfrm>
        </p:spPr>
        <p:txBody>
          <a:bodyPr/>
          <a:lstStyle/>
          <a:p>
            <a:r>
              <a:rPr lang="en-US" noProof="0" dirty="0"/>
              <a:t>Support triage</a:t>
            </a:r>
            <a:endParaRPr lang="en-US" noProof="0"/>
          </a:p>
        </p:txBody>
      </p:sp>
      <p:sp>
        <p:nvSpPr>
          <p:cNvPr id="143" name="Text Placeholder 142">
            <a:extLst>
              <a:ext uri="{FF2B5EF4-FFF2-40B4-BE49-F238E27FC236}">
                <a16:creationId xmlns:a16="http://schemas.microsoft.com/office/drawing/2014/main" id="{62F6C07E-F16B-164D-0F71-D4844A7E6641}"/>
              </a:ext>
            </a:extLst>
          </p:cNvPr>
          <p:cNvSpPr>
            <a:spLocks noGrp="1"/>
          </p:cNvSpPr>
          <p:nvPr>
            <p:ph type="body" sz="quarter" idx="52"/>
          </p:nvPr>
        </p:nvSpPr>
        <p:spPr>
          <a:xfrm>
            <a:off x="6066682" y="4050957"/>
            <a:ext cx="2572262" cy="626701"/>
          </a:xfrm>
        </p:spPr>
        <p:txBody>
          <a:bodyPr/>
          <a:lstStyle/>
          <a:p>
            <a:r>
              <a:rPr lang="en-US" dirty="0"/>
              <a:t>With a table of flagged transactions, Copilot can help add risk-scoring columns (duplicates, rapid repeats, amount outliers) and generate a triage table and defensible QA sample.</a:t>
            </a:r>
            <a:endParaRPr lang="en-US" noProof="0" dirty="0"/>
          </a:p>
        </p:txBody>
      </p:sp>
      <p:sp>
        <p:nvSpPr>
          <p:cNvPr id="132" name="Text Placeholder 131">
            <a:extLst>
              <a:ext uri="{FF2B5EF4-FFF2-40B4-BE49-F238E27FC236}">
                <a16:creationId xmlns:a16="http://schemas.microsoft.com/office/drawing/2014/main" id="{DF22B910-9D54-5BA4-EF61-6A4B1F7F65A3}"/>
              </a:ext>
            </a:extLst>
          </p:cNvPr>
          <p:cNvSpPr>
            <a:spLocks noGrp="1"/>
          </p:cNvSpPr>
          <p:nvPr>
            <p:ph type="body" sz="quarter" idx="66"/>
          </p:nvPr>
        </p:nvSpPr>
        <p:spPr>
          <a:xfrm>
            <a:off x="8950475" y="5334522"/>
            <a:ext cx="2572262" cy="712876"/>
          </a:xfrm>
        </p:spPr>
        <p:txBody>
          <a:bodyPr/>
          <a:lstStyle/>
          <a:p>
            <a:r>
              <a:rPr lang="en-US" dirty="0"/>
              <a:t>Sample prompt</a:t>
            </a:r>
            <a:r>
              <a:rPr lang="en-US" noProof="0" dirty="0"/>
              <a:t>: </a:t>
            </a:r>
            <a:r>
              <a:rPr lang="en-US" i="1" dirty="0"/>
              <a:t>Escalate this case to /</a:t>
            </a:r>
            <a:r>
              <a:rPr lang="en-US" i="1" dirty="0" err="1"/>
              <a:t>ComplianceOfficer</a:t>
            </a:r>
            <a:endParaRPr lang="en-US" i="1" dirty="0"/>
          </a:p>
        </p:txBody>
      </p:sp>
      <p:sp>
        <p:nvSpPr>
          <p:cNvPr id="145" name="Text Placeholder 144">
            <a:extLst>
              <a:ext uri="{FF2B5EF4-FFF2-40B4-BE49-F238E27FC236}">
                <a16:creationId xmlns:a16="http://schemas.microsoft.com/office/drawing/2014/main" id="{5518FA7F-3320-F4D3-B4E6-A872A27E1240}"/>
              </a:ext>
            </a:extLst>
          </p:cNvPr>
          <p:cNvSpPr>
            <a:spLocks noGrp="1"/>
          </p:cNvSpPr>
          <p:nvPr>
            <p:ph type="body" sz="quarter" idx="54"/>
          </p:nvPr>
        </p:nvSpPr>
        <p:spPr>
          <a:xfrm>
            <a:off x="8950475" y="3725103"/>
            <a:ext cx="2572262" cy="153888"/>
          </a:xfrm>
        </p:spPr>
        <p:txBody>
          <a:bodyPr/>
          <a:lstStyle/>
          <a:p>
            <a:r>
              <a:rPr lang="en-US" noProof="0"/>
              <a:t>Automate escalation management</a:t>
            </a:r>
          </a:p>
        </p:txBody>
      </p:sp>
      <p:sp>
        <p:nvSpPr>
          <p:cNvPr id="146" name="Text Placeholder 145">
            <a:extLst>
              <a:ext uri="{FF2B5EF4-FFF2-40B4-BE49-F238E27FC236}">
                <a16:creationId xmlns:a16="http://schemas.microsoft.com/office/drawing/2014/main" id="{1249492F-CCC3-A0B6-EE3C-3F88056A4948}"/>
              </a:ext>
            </a:extLst>
          </p:cNvPr>
          <p:cNvSpPr>
            <a:spLocks noGrp="1"/>
          </p:cNvSpPr>
          <p:nvPr>
            <p:ph type="body" sz="quarter" idx="55"/>
          </p:nvPr>
        </p:nvSpPr>
        <p:spPr>
          <a:xfrm>
            <a:off x="8950475" y="4050957"/>
            <a:ext cx="2572262" cy="626701"/>
          </a:xfrm>
        </p:spPr>
        <p:txBody>
          <a:bodyPr/>
          <a:lstStyle/>
          <a:p>
            <a:r>
              <a:rPr lang="en-US" dirty="0"/>
              <a:t>A digital agent routes high-risk case summaries to appropriate compliance officers and sends reminders for overdue reviews. This ensures timely investigation and a clear audit trail for every escalation.</a:t>
            </a:r>
          </a:p>
        </p:txBody>
      </p:sp>
      <p:sp>
        <p:nvSpPr>
          <p:cNvPr id="135" name="Text Placeholder 134">
            <a:extLst>
              <a:ext uri="{FF2B5EF4-FFF2-40B4-BE49-F238E27FC236}">
                <a16:creationId xmlns:a16="http://schemas.microsoft.com/office/drawing/2014/main" id="{9DC38961-DA62-C237-07C5-C912E60EC539}"/>
              </a:ext>
            </a:extLst>
          </p:cNvPr>
          <p:cNvSpPr>
            <a:spLocks noGrp="1"/>
          </p:cNvSpPr>
          <p:nvPr>
            <p:ph type="body" sz="quarter" idx="67"/>
          </p:nvPr>
        </p:nvSpPr>
        <p:spPr>
          <a:xfrm>
            <a:off x="6066682" y="5334522"/>
            <a:ext cx="2572262" cy="712876"/>
          </a:xfrm>
        </p:spPr>
        <p:txBody>
          <a:bodyPr/>
          <a:lstStyle/>
          <a:p>
            <a:r>
              <a:rPr lang="en-US" dirty="0"/>
              <a:t>Sample prompt</a:t>
            </a:r>
            <a:r>
              <a:rPr lang="en-US" noProof="0" dirty="0"/>
              <a:t>: </a:t>
            </a:r>
            <a:r>
              <a:rPr lang="en-US" i="1" dirty="0"/>
              <a:t>In this spreadsheet, add columns for duplicate invoices, vendor blacklist match (/VendorWatchlist.xlsx).</a:t>
            </a:r>
            <a:endParaRPr lang="en-US" i="1" noProof="0" dirty="0"/>
          </a:p>
        </p:txBody>
      </p:sp>
      <p:sp>
        <p:nvSpPr>
          <p:cNvPr id="148" name="Text Placeholder 147">
            <a:extLst>
              <a:ext uri="{FF2B5EF4-FFF2-40B4-BE49-F238E27FC236}">
                <a16:creationId xmlns:a16="http://schemas.microsoft.com/office/drawing/2014/main" id="{C04C38EA-22D6-AE87-F214-89B0EC06517D}"/>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49" name="Text Placeholder 148">
            <a:extLst>
              <a:ext uri="{FF2B5EF4-FFF2-40B4-BE49-F238E27FC236}">
                <a16:creationId xmlns:a16="http://schemas.microsoft.com/office/drawing/2014/main" id="{6AD3EA76-7005-AA14-4FA4-6593BEDD9073}"/>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50" name="Group 149">
            <a:extLst>
              <a:ext uri="{FF2B5EF4-FFF2-40B4-BE49-F238E27FC236}">
                <a16:creationId xmlns:a16="http://schemas.microsoft.com/office/drawing/2014/main" id="{28FBD8ED-CB2E-F77D-3648-A96E96188451}"/>
              </a:ext>
            </a:extLst>
          </p:cNvPr>
          <p:cNvGrpSpPr/>
          <p:nvPr/>
        </p:nvGrpSpPr>
        <p:grpSpPr>
          <a:xfrm>
            <a:off x="320719" y="3778836"/>
            <a:ext cx="1771605" cy="216000"/>
            <a:chOff x="320719" y="4224848"/>
            <a:chExt cx="1771605" cy="219456"/>
          </a:xfrm>
        </p:grpSpPr>
        <p:sp>
          <p:nvSpPr>
            <p:cNvPr id="151" name="Rectangle: Rounded Corners 6">
              <a:extLst>
                <a:ext uri="{FF2B5EF4-FFF2-40B4-BE49-F238E27FC236}">
                  <a16:creationId xmlns:a16="http://schemas.microsoft.com/office/drawing/2014/main" id="{5B5E112A-856F-498E-5F7D-C0C6F8ACCD45}"/>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Fraud detection rate</a:t>
              </a:r>
            </a:p>
          </p:txBody>
        </p:sp>
        <p:pic>
          <p:nvPicPr>
            <p:cNvPr id="152" name="Graphic 151">
              <a:extLst>
                <a:ext uri="{FF2B5EF4-FFF2-40B4-BE49-F238E27FC236}">
                  <a16:creationId xmlns:a16="http://schemas.microsoft.com/office/drawing/2014/main" id="{C5D83B27-C768-84E9-C68E-A1DCDF03715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4260849"/>
              <a:ext cx="144000" cy="144000"/>
            </a:xfrm>
            <a:prstGeom prst="rect">
              <a:avLst/>
            </a:prstGeom>
          </p:spPr>
        </p:pic>
      </p:grpSp>
      <p:grpSp>
        <p:nvGrpSpPr>
          <p:cNvPr id="153" name="Group 152">
            <a:extLst>
              <a:ext uri="{FF2B5EF4-FFF2-40B4-BE49-F238E27FC236}">
                <a16:creationId xmlns:a16="http://schemas.microsoft.com/office/drawing/2014/main" id="{0FC2EB34-BA11-F635-FC57-DF177AF95F96}"/>
              </a:ext>
            </a:extLst>
          </p:cNvPr>
          <p:cNvGrpSpPr/>
          <p:nvPr/>
        </p:nvGrpSpPr>
        <p:grpSpPr>
          <a:xfrm>
            <a:off x="320721" y="4067988"/>
            <a:ext cx="1771605" cy="216000"/>
            <a:chOff x="320721" y="4517211"/>
            <a:chExt cx="1771605" cy="216000"/>
          </a:xfrm>
        </p:grpSpPr>
        <p:sp>
          <p:nvSpPr>
            <p:cNvPr id="154" name="Rectangle: Rounded Corners 6">
              <a:extLst>
                <a:ext uri="{FF2B5EF4-FFF2-40B4-BE49-F238E27FC236}">
                  <a16:creationId xmlns:a16="http://schemas.microsoft.com/office/drawing/2014/main" id="{0F852332-074E-0D9F-B306-17D281166F2A}"/>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36576" rIns="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Segoe UI Semibold"/>
                </a:rPr>
                <a:t>Investigation turnaround time</a:t>
              </a:r>
            </a:p>
          </p:txBody>
        </p:sp>
        <p:pic>
          <p:nvPicPr>
            <p:cNvPr id="155" name="Graphic 154">
              <a:extLst>
                <a:ext uri="{FF2B5EF4-FFF2-40B4-BE49-F238E27FC236}">
                  <a16:creationId xmlns:a16="http://schemas.microsoft.com/office/drawing/2014/main" id="{81352986-1630-ED83-C9C2-567F39A787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507" y="4552645"/>
              <a:ext cx="144000" cy="141732"/>
            </a:xfrm>
            <a:prstGeom prst="rect">
              <a:avLst/>
            </a:prstGeom>
          </p:spPr>
        </p:pic>
      </p:grpSp>
      <p:grpSp>
        <p:nvGrpSpPr>
          <p:cNvPr id="156" name="Group 155">
            <a:extLst>
              <a:ext uri="{FF2B5EF4-FFF2-40B4-BE49-F238E27FC236}">
                <a16:creationId xmlns:a16="http://schemas.microsoft.com/office/drawing/2014/main" id="{E6EA6B96-B7EA-67A2-EDA6-CAAD00B05CD8}"/>
              </a:ext>
            </a:extLst>
          </p:cNvPr>
          <p:cNvGrpSpPr/>
          <p:nvPr/>
        </p:nvGrpSpPr>
        <p:grpSpPr>
          <a:xfrm>
            <a:off x="320719" y="5020658"/>
            <a:ext cx="1771605" cy="216000"/>
            <a:chOff x="320719" y="5270676"/>
            <a:chExt cx="1771605" cy="216000"/>
          </a:xfrm>
        </p:grpSpPr>
        <p:sp>
          <p:nvSpPr>
            <p:cNvPr id="157" name="Rectangle: Rounded Corners 6">
              <a:extLst>
                <a:ext uri="{FF2B5EF4-FFF2-40B4-BE49-F238E27FC236}">
                  <a16:creationId xmlns:a16="http://schemas.microsoft.com/office/drawing/2014/main" id="{5BBCFA9B-6368-DF4E-7CD6-FAF8C0F47430}"/>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Faster fraud risk identification</a:t>
              </a:r>
            </a:p>
          </p:txBody>
        </p:sp>
        <p:pic>
          <p:nvPicPr>
            <p:cNvPr id="158" name="Graphic 157">
              <a:extLst>
                <a:ext uri="{FF2B5EF4-FFF2-40B4-BE49-F238E27FC236}">
                  <a16:creationId xmlns:a16="http://schemas.microsoft.com/office/drawing/2014/main" id="{01441936-A789-E5DF-DB81-68BD5AF9D09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505" y="5306676"/>
              <a:ext cx="144000" cy="144000"/>
            </a:xfrm>
            <a:prstGeom prst="rect">
              <a:avLst/>
            </a:prstGeom>
          </p:spPr>
        </p:pic>
      </p:grpSp>
      <p:grpSp>
        <p:nvGrpSpPr>
          <p:cNvPr id="159" name="Group 158">
            <a:extLst>
              <a:ext uri="{FF2B5EF4-FFF2-40B4-BE49-F238E27FC236}">
                <a16:creationId xmlns:a16="http://schemas.microsoft.com/office/drawing/2014/main" id="{05E363E0-9F9A-26DE-D928-B3CB77CB6935}"/>
              </a:ext>
            </a:extLst>
          </p:cNvPr>
          <p:cNvGrpSpPr/>
          <p:nvPr/>
        </p:nvGrpSpPr>
        <p:grpSpPr>
          <a:xfrm>
            <a:off x="320721" y="5309810"/>
            <a:ext cx="1771605" cy="216000"/>
            <a:chOff x="320721" y="5582445"/>
            <a:chExt cx="1771605" cy="216000"/>
          </a:xfrm>
        </p:grpSpPr>
        <p:sp>
          <p:nvSpPr>
            <p:cNvPr id="160" name="Rectangle: Rounded Corners 159">
              <a:extLst>
                <a:ext uri="{FF2B5EF4-FFF2-40B4-BE49-F238E27FC236}">
                  <a16:creationId xmlns:a16="http://schemas.microsoft.com/office/drawing/2014/main" id="{611F348D-AC61-04C8-C0CB-E25332E76AC3}"/>
                </a:ext>
                <a:ext uri="{C183D7F6-B498-43B3-948B-1728B52AA6E4}">
                  <adec:decorative xmlns:adec="http://schemas.microsoft.com/office/drawing/2017/decorative" val="1"/>
                </a:ext>
              </a:extLst>
            </p:cNvPr>
            <p:cNvSpPr>
              <a:spLocks/>
            </p:cNvSpPr>
            <p:nvPr/>
          </p:nvSpPr>
          <p:spPr bwMode="auto">
            <a:xfrm>
              <a:off x="320721" y="5582445"/>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Complete, transparent audits</a:t>
              </a:r>
            </a:p>
          </p:txBody>
        </p:sp>
        <p:pic>
          <p:nvPicPr>
            <p:cNvPr id="161" name="Graphic 160">
              <a:extLst>
                <a:ext uri="{FF2B5EF4-FFF2-40B4-BE49-F238E27FC236}">
                  <a16:creationId xmlns:a16="http://schemas.microsoft.com/office/drawing/2014/main" id="{F9DB38D3-07F7-B2AC-8EFE-22621C4E483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505" y="5618445"/>
              <a:ext cx="144000" cy="144000"/>
            </a:xfrm>
            <a:prstGeom prst="rect">
              <a:avLst/>
            </a:prstGeom>
          </p:spPr>
        </p:pic>
      </p:grpSp>
      <p:sp>
        <p:nvSpPr>
          <p:cNvPr id="72" name="TextBox 71">
            <a:extLst>
              <a:ext uri="{FF2B5EF4-FFF2-40B4-BE49-F238E27FC236}">
                <a16:creationId xmlns:a16="http://schemas.microsoft.com/office/drawing/2014/main" id="{CF6B8CD3-9102-EB9E-4450-0525F0D9D0BD}"/>
              </a:ext>
              <a:ext uri="{C183D7F6-B498-43B3-948B-1728B52AA6E4}">
                <adec:decorative xmlns:adec="http://schemas.microsoft.com/office/drawing/2017/decorative" val="0"/>
              </a:ext>
            </a:extLst>
          </p:cNvPr>
          <p:cNvSpPr txBox="1">
            <a:spLocks/>
          </p:cNvSpPr>
          <p:nvPr/>
        </p:nvSpPr>
        <p:spPr>
          <a:xfrm>
            <a:off x="9328927" y="2327801"/>
            <a:ext cx="2007461"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p>
        </p:txBody>
      </p:sp>
      <p:pic>
        <p:nvPicPr>
          <p:cNvPr id="11" name="Picture 10" descr="HR scenario: Deliver insights to managers (Copilot Scenario Library) – Microsoft Adoption">
            <a:extLst>
              <a:ext uri="{FF2B5EF4-FFF2-40B4-BE49-F238E27FC236}">
                <a16:creationId xmlns:a16="http://schemas.microsoft.com/office/drawing/2014/main" id="{EEF9C966-E41D-D63D-0F20-3CF70A897757}"/>
              </a:ext>
            </a:extLst>
          </p:cNvPr>
          <p:cNvPicPr>
            <a:picLocks noChangeAspect="1"/>
          </p:cNvPicPr>
          <p:nvPr/>
        </p:nvPicPr>
        <p:blipFill>
          <a:blip r:embed="rId9"/>
          <a:stretch>
            <a:fillRect/>
          </a:stretch>
        </p:blipFill>
        <p:spPr>
          <a:xfrm>
            <a:off x="6093975" y="2272157"/>
            <a:ext cx="265176" cy="265176"/>
          </a:xfrm>
          <a:prstGeom prst="rect">
            <a:avLst/>
          </a:prstGeom>
        </p:spPr>
      </p:pic>
      <p:sp>
        <p:nvSpPr>
          <p:cNvPr id="12" name="TextBox 11">
            <a:extLst>
              <a:ext uri="{FF2B5EF4-FFF2-40B4-BE49-F238E27FC236}">
                <a16:creationId xmlns:a16="http://schemas.microsoft.com/office/drawing/2014/main" id="{FB54B868-EE82-BC71-2A46-50862932A2ED}"/>
              </a:ext>
              <a:ext uri="{C183D7F6-B498-43B3-948B-1728B52AA6E4}">
                <adec:decorative xmlns:adec="http://schemas.microsoft.com/office/drawing/2017/decorative" val="0"/>
              </a:ext>
            </a:extLst>
          </p:cNvPr>
          <p:cNvSpPr txBox="1"/>
          <p:nvPr/>
        </p:nvSpPr>
        <p:spPr>
          <a:xfrm>
            <a:off x="6444934" y="2327801"/>
            <a:ext cx="2191987"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Segoe UI Semibold"/>
                <a:ea typeface="+mn-ea"/>
                <a:cs typeface="+mn-cs"/>
              </a:rPr>
              <a:t>Analyst</a:t>
            </a:r>
          </a:p>
        </p:txBody>
      </p:sp>
      <p:sp>
        <p:nvSpPr>
          <p:cNvPr id="18" name="TextBox 17">
            <a:extLst>
              <a:ext uri="{FF2B5EF4-FFF2-40B4-BE49-F238E27FC236}">
                <a16:creationId xmlns:a16="http://schemas.microsoft.com/office/drawing/2014/main" id="{A76D5B2E-C9DF-0D18-460F-9BB2FBAC0D80}"/>
              </a:ext>
              <a:ext uri="{C183D7F6-B498-43B3-948B-1728B52AA6E4}">
                <adec:decorative xmlns:adec="http://schemas.microsoft.com/office/drawing/2017/decorative" val="0"/>
              </a:ext>
            </a:extLst>
          </p:cNvPr>
          <p:cNvSpPr txBox="1"/>
          <p:nvPr/>
        </p:nvSpPr>
        <p:spPr>
          <a:xfrm>
            <a:off x="9340122" y="4864052"/>
            <a:ext cx="2191987"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 AI Agent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to SharePoint</a:t>
            </a:r>
          </a:p>
        </p:txBody>
      </p:sp>
      <p:sp>
        <p:nvSpPr>
          <p:cNvPr id="22" name="TextBox 21">
            <a:extLst>
              <a:ext uri="{FF2B5EF4-FFF2-40B4-BE49-F238E27FC236}">
                <a16:creationId xmlns:a16="http://schemas.microsoft.com/office/drawing/2014/main" id="{F7CE8E40-9CEF-0E4E-5DAE-BC33E664906F}"/>
              </a:ext>
              <a:ext uri="{C183D7F6-B498-43B3-948B-1728B52AA6E4}">
                <adec:decorative xmlns:adec="http://schemas.microsoft.com/office/drawing/2017/decorative" val="0"/>
              </a:ext>
            </a:extLst>
          </p:cNvPr>
          <p:cNvSpPr txBox="1">
            <a:spLocks/>
          </p:cNvSpPr>
          <p:nvPr/>
        </p:nvSpPr>
        <p:spPr>
          <a:xfrm>
            <a:off x="3559468" y="4925607"/>
            <a:ext cx="2007461"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pic>
        <p:nvPicPr>
          <p:cNvPr id="23" name="Picture 22">
            <a:extLst>
              <a:ext uri="{FF2B5EF4-FFF2-40B4-BE49-F238E27FC236}">
                <a16:creationId xmlns:a16="http://schemas.microsoft.com/office/drawing/2014/main" id="{F41E8594-647C-2B7D-8F2E-B9B05C1C7A05}"/>
              </a:ext>
            </a:extLst>
          </p:cNvPr>
          <p:cNvPicPr>
            <a:picLocks noChangeAspect="1"/>
          </p:cNvPicPr>
          <p:nvPr/>
        </p:nvPicPr>
        <p:blipFill>
          <a:blip r:embed="rId10"/>
          <a:stretch>
            <a:fillRect/>
          </a:stretch>
        </p:blipFill>
        <p:spPr>
          <a:xfrm>
            <a:off x="3180866" y="4869963"/>
            <a:ext cx="265176" cy="265176"/>
          </a:xfrm>
          <a:prstGeom prst="rect">
            <a:avLst/>
          </a:prstGeom>
        </p:spPr>
      </p:pic>
      <p:sp>
        <p:nvSpPr>
          <p:cNvPr id="27" name="TextBox 26">
            <a:extLst>
              <a:ext uri="{FF2B5EF4-FFF2-40B4-BE49-F238E27FC236}">
                <a16:creationId xmlns:a16="http://schemas.microsoft.com/office/drawing/2014/main" id="{64AD788A-D022-F495-C5B2-D4D007D6BD7D}"/>
              </a:ext>
              <a:ext uri="{C183D7F6-B498-43B3-948B-1728B52AA6E4}">
                <adec:decorative xmlns:adec="http://schemas.microsoft.com/office/drawing/2017/decorative" val="0"/>
              </a:ext>
            </a:extLst>
          </p:cNvPr>
          <p:cNvSpPr txBox="1">
            <a:spLocks/>
          </p:cNvSpPr>
          <p:nvPr/>
        </p:nvSpPr>
        <p:spPr>
          <a:xfrm>
            <a:off x="6445284" y="4925607"/>
            <a:ext cx="2007461"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Agent Mode in Excel</a:t>
            </a:r>
          </a:p>
        </p:txBody>
      </p:sp>
      <p:pic>
        <p:nvPicPr>
          <p:cNvPr id="28" name="Picture 27">
            <a:extLst>
              <a:ext uri="{FF2B5EF4-FFF2-40B4-BE49-F238E27FC236}">
                <a16:creationId xmlns:a16="http://schemas.microsoft.com/office/drawing/2014/main" id="{B8D4D8D9-51B4-1D7E-5A8A-FA0313263512}"/>
              </a:ext>
            </a:extLst>
          </p:cNvPr>
          <p:cNvPicPr>
            <a:picLocks noChangeAspect="1"/>
          </p:cNvPicPr>
          <p:nvPr/>
        </p:nvPicPr>
        <p:blipFill>
          <a:blip r:embed="rId11"/>
          <a:stretch>
            <a:fillRect/>
          </a:stretch>
        </p:blipFill>
        <p:spPr>
          <a:xfrm>
            <a:off x="6066682" y="4869963"/>
            <a:ext cx="265176" cy="265176"/>
          </a:xfrm>
          <a:prstGeom prst="rect">
            <a:avLst/>
          </a:prstGeom>
        </p:spPr>
      </p:pic>
      <p:sp>
        <p:nvSpPr>
          <p:cNvPr id="2" name="TextBox 1">
            <a:extLst>
              <a:ext uri="{FF2B5EF4-FFF2-40B4-BE49-F238E27FC236}">
                <a16:creationId xmlns:a16="http://schemas.microsoft.com/office/drawing/2014/main" id="{6C844B40-3042-AFCB-652A-A013A49B956E}"/>
              </a:ext>
              <a:ext uri="{C183D7F6-B498-43B3-948B-1728B52AA6E4}">
                <adec:decorative xmlns:adec="http://schemas.microsoft.com/office/drawing/2017/decorative" val="0"/>
              </a:ext>
            </a:extLst>
          </p:cNvPr>
          <p:cNvSpPr txBox="1"/>
          <p:nvPr/>
        </p:nvSpPr>
        <p:spPr>
          <a:xfrm>
            <a:off x="3531775" y="2266246"/>
            <a:ext cx="2191987" cy="276999"/>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 AI Agent</a:t>
            </a:r>
            <a:r>
              <a:rPr kumimoji="0" lang="en-US" sz="1000" b="0" i="0" u="none" strike="noStrike" kern="1200" cap="none" spc="0" normalizeH="0" baseline="30000" noProof="0" dirty="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dirty="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8D4"/>
                </a:solidFill>
                <a:effectLst/>
                <a:uLnTx/>
                <a:uFillTx/>
                <a:latin typeface="Segoe UI Semibold"/>
                <a:ea typeface="+mn-ea"/>
                <a:cs typeface="+mn-cs"/>
              </a:rPr>
              <a:t>+ Connection Point of Sale and CRM</a:t>
            </a:r>
          </a:p>
        </p:txBody>
      </p:sp>
      <p:pic>
        <p:nvPicPr>
          <p:cNvPr id="3" name="Picture 2" descr="Sales scenario: Create an unsolicited proposal (Copilot Scenario Library) – Microsoft Adoption">
            <a:extLst>
              <a:ext uri="{FF2B5EF4-FFF2-40B4-BE49-F238E27FC236}">
                <a16:creationId xmlns:a16="http://schemas.microsoft.com/office/drawing/2014/main" id="{327EB1A9-B33C-CB6D-0353-ED2E9665B8ED}"/>
              </a:ext>
            </a:extLst>
          </p:cNvPr>
          <p:cNvPicPr>
            <a:picLocks noChangeAspect="1"/>
          </p:cNvPicPr>
          <p:nvPr/>
        </p:nvPicPr>
        <p:blipFill>
          <a:blip r:embed="rId12"/>
          <a:stretch>
            <a:fillRect/>
          </a:stretch>
        </p:blipFill>
        <p:spPr>
          <a:xfrm>
            <a:off x="8950474" y="2306173"/>
            <a:ext cx="265176" cy="265176"/>
          </a:xfrm>
          <a:prstGeom prst="rect">
            <a:avLst/>
          </a:prstGeom>
        </p:spPr>
      </p:pic>
      <p:pic>
        <p:nvPicPr>
          <p:cNvPr id="4" name="Graphic 60">
            <a:extLst>
              <a:ext uri="{FF2B5EF4-FFF2-40B4-BE49-F238E27FC236}">
                <a16:creationId xmlns:a16="http://schemas.microsoft.com/office/drawing/2014/main" id="{8A33502C-5BAB-D9B9-85E7-DB87A379791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180891" y="2301666"/>
            <a:ext cx="265126" cy="235667"/>
          </a:xfrm>
          <a:prstGeom prst="rect">
            <a:avLst/>
          </a:prstGeom>
        </p:spPr>
      </p:pic>
      <p:pic>
        <p:nvPicPr>
          <p:cNvPr id="5" name="Graphic 60">
            <a:extLst>
              <a:ext uri="{FF2B5EF4-FFF2-40B4-BE49-F238E27FC236}">
                <a16:creationId xmlns:a16="http://schemas.microsoft.com/office/drawing/2014/main" id="{D5272C1D-BFFD-2741-44EB-D99F1C011E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950475" y="4892721"/>
            <a:ext cx="265126" cy="235667"/>
          </a:xfrm>
          <a:prstGeom prst="rect">
            <a:avLst/>
          </a:prstGeom>
        </p:spPr>
      </p:pic>
    </p:spTree>
    <p:extLst>
      <p:ext uri="{BB962C8B-B14F-4D97-AF65-F5344CB8AC3E}">
        <p14:creationId xmlns:p14="http://schemas.microsoft.com/office/powerpoint/2010/main" val="147341585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70746-A9A6-78E4-103C-9A0388B1F391}"/>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7B150DF3-81C1-B3C9-F5D1-AA587A5FAF82}"/>
              </a:ext>
            </a:extLst>
          </p:cNvPr>
          <p:cNvSpPr>
            <a:spLocks noGrp="1"/>
          </p:cNvSpPr>
          <p:nvPr>
            <p:ph type="title"/>
          </p:nvPr>
        </p:nvSpPr>
        <p:spPr>
          <a:xfrm>
            <a:off x="2492556" y="293574"/>
            <a:ext cx="4144817" cy="553998"/>
          </a:xfrm>
        </p:spPr>
        <p:txBody>
          <a:bodyPr/>
          <a:lstStyle/>
          <a:p>
            <a:r>
              <a:rPr lang="en-US" dirty="0"/>
              <a:t>Give teams quick access to insights and financial information</a:t>
            </a:r>
          </a:p>
        </p:txBody>
      </p:sp>
      <p:sp>
        <p:nvSpPr>
          <p:cNvPr id="28" name="Text Placeholder 27">
            <a:extLst>
              <a:ext uri="{FF2B5EF4-FFF2-40B4-BE49-F238E27FC236}">
                <a16:creationId xmlns:a16="http://schemas.microsoft.com/office/drawing/2014/main" id="{E7258AB1-3C62-1566-80CC-34E453A4162D}"/>
              </a:ext>
            </a:extLst>
          </p:cNvPr>
          <p:cNvSpPr>
            <a:spLocks noGrp="1"/>
          </p:cNvSpPr>
          <p:nvPr>
            <p:ph type="body" sz="quarter" idx="33"/>
          </p:nvPr>
        </p:nvSpPr>
        <p:spPr>
          <a:xfrm>
            <a:off x="304796" y="413987"/>
            <a:ext cx="1941119" cy="307777"/>
          </a:xfrm>
        </p:spPr>
        <p:txBody>
          <a:bodyPr/>
          <a:lstStyle/>
          <a:p>
            <a:r>
              <a:rPr lang="en-US"/>
              <a:t>Nonprofit</a:t>
            </a:r>
          </a:p>
        </p:txBody>
      </p:sp>
      <p:sp>
        <p:nvSpPr>
          <p:cNvPr id="31" name="Text Placeholder 30">
            <a:extLst>
              <a:ext uri="{FF2B5EF4-FFF2-40B4-BE49-F238E27FC236}">
                <a16:creationId xmlns:a16="http://schemas.microsoft.com/office/drawing/2014/main" id="{09A180BF-D052-5A06-0751-E66317C2A3F3}"/>
              </a:ext>
            </a:extLst>
          </p:cNvPr>
          <p:cNvSpPr>
            <a:spLocks noGrp="1"/>
          </p:cNvSpPr>
          <p:nvPr>
            <p:ph type="body" sz="quarter" idx="44"/>
          </p:nvPr>
        </p:nvSpPr>
        <p:spPr/>
        <p:txBody>
          <a:bodyPr/>
          <a:lstStyle/>
          <a:p>
            <a:r>
              <a:rPr lang="en-US"/>
              <a:t>Microsoft 365 Copilot and Copilot Studio</a:t>
            </a:r>
          </a:p>
        </p:txBody>
      </p:sp>
      <p:sp>
        <p:nvSpPr>
          <p:cNvPr id="30" name="Text Placeholder 29">
            <a:extLst>
              <a:ext uri="{FF2B5EF4-FFF2-40B4-BE49-F238E27FC236}">
                <a16:creationId xmlns:a16="http://schemas.microsoft.com/office/drawing/2014/main" id="{8522FA04-F78F-9DA2-2028-8C6CF8308541}"/>
              </a:ext>
            </a:extLst>
          </p:cNvPr>
          <p:cNvSpPr>
            <a:spLocks noGrp="1"/>
          </p:cNvSpPr>
          <p:nvPr>
            <p:ph type="body" sz="quarter" idx="43"/>
          </p:nvPr>
        </p:nvSpPr>
        <p:spPr/>
        <p:txBody>
          <a:bodyPr/>
          <a:lstStyle/>
          <a:p>
            <a:r>
              <a:rPr lang="en-US"/>
              <a:t>Extend</a:t>
            </a:r>
          </a:p>
        </p:txBody>
      </p:sp>
      <p:sp>
        <p:nvSpPr>
          <p:cNvPr id="29" name="Text Placeholder 28">
            <a:extLst>
              <a:ext uri="{FF2B5EF4-FFF2-40B4-BE49-F238E27FC236}">
                <a16:creationId xmlns:a16="http://schemas.microsoft.com/office/drawing/2014/main" id="{ED7EBF04-9AC7-0B30-73C8-7F141708B92A}"/>
              </a:ext>
            </a:extLst>
          </p:cNvPr>
          <p:cNvSpPr>
            <a:spLocks noGrp="1"/>
          </p:cNvSpPr>
          <p:nvPr>
            <p:ph type="body" sz="quarter" idx="42"/>
          </p:nvPr>
        </p:nvSpPr>
        <p:spPr/>
        <p:txBody>
          <a:bodyPr/>
          <a:lstStyle/>
          <a:p>
            <a:r>
              <a:rPr lang="en-US"/>
              <a:t>By automating routine financial tasks, nonprofit teams can save time, reduce errors, and get a clearer picture of how their funds are being used. Proactive anomaly and exception detection ensures nonprofits can resources on mission-driven work while maintaining compliance and donor trust. </a:t>
            </a:r>
          </a:p>
          <a:p>
            <a:endParaRPr lang="en-US"/>
          </a:p>
          <a:p>
            <a:r>
              <a:rPr lang="en-US">
                <a:hlinkClick r:id="rId2"/>
              </a:rPr>
              <a:t>Spend anomaly identification agent</a:t>
            </a:r>
            <a:r>
              <a:rPr lang="en-US"/>
              <a:t>;</a:t>
            </a:r>
          </a:p>
          <a:p>
            <a:r>
              <a:rPr lang="en-US">
                <a:hlinkClick r:id="rId3"/>
              </a:rPr>
              <a:t>Invoice exception agent</a:t>
            </a:r>
            <a:endParaRPr lang="en-US"/>
          </a:p>
        </p:txBody>
      </p:sp>
      <p:sp>
        <p:nvSpPr>
          <p:cNvPr id="33" name="Text Placeholder 32">
            <a:extLst>
              <a:ext uri="{FF2B5EF4-FFF2-40B4-BE49-F238E27FC236}">
                <a16:creationId xmlns:a16="http://schemas.microsoft.com/office/drawing/2014/main" id="{BF7C481A-4D7E-F779-92B1-93DF08B7CFDF}"/>
              </a:ext>
            </a:extLst>
          </p:cNvPr>
          <p:cNvSpPr>
            <a:spLocks noGrp="1"/>
          </p:cNvSpPr>
          <p:nvPr>
            <p:ph type="body" sz="quarter" idx="47"/>
          </p:nvPr>
        </p:nvSpPr>
        <p:spPr/>
        <p:txBody>
          <a:bodyPr/>
          <a:lstStyle/>
          <a:p>
            <a:r>
              <a:rPr lang="en-US"/>
              <a:t>Upload and query regional budget data</a:t>
            </a:r>
          </a:p>
        </p:txBody>
      </p:sp>
      <p:sp>
        <p:nvSpPr>
          <p:cNvPr id="34" name="Text Placeholder 33">
            <a:extLst>
              <a:ext uri="{FF2B5EF4-FFF2-40B4-BE49-F238E27FC236}">
                <a16:creationId xmlns:a16="http://schemas.microsoft.com/office/drawing/2014/main" id="{A5313947-72FE-9505-E637-83590CABD0EC}"/>
              </a:ext>
            </a:extLst>
          </p:cNvPr>
          <p:cNvSpPr>
            <a:spLocks noGrp="1"/>
          </p:cNvSpPr>
          <p:nvPr>
            <p:ph type="body" sz="quarter" idx="48"/>
          </p:nvPr>
        </p:nvSpPr>
        <p:spPr>
          <a:xfrm>
            <a:off x="3182890" y="1438715"/>
            <a:ext cx="2617240" cy="626701"/>
          </a:xfrm>
        </p:spPr>
        <p:txBody>
          <a:bodyPr/>
          <a:lstStyle/>
          <a:p>
            <a:r>
              <a:rPr lang="en-US"/>
              <a:t>A new finance employee shares links to recent fundraising invoices directly into Copilot. They can then use natural language to ask questions like </a:t>
            </a:r>
            <a:r>
              <a:rPr lang="en-US" i="1"/>
              <a:t>“Show me patterns in recent invoice approvals.”</a:t>
            </a:r>
            <a:endParaRPr lang="en-US"/>
          </a:p>
        </p:txBody>
      </p:sp>
      <p:sp>
        <p:nvSpPr>
          <p:cNvPr id="32" name="Text Placeholder 31">
            <a:extLst>
              <a:ext uri="{FF2B5EF4-FFF2-40B4-BE49-F238E27FC236}">
                <a16:creationId xmlns:a16="http://schemas.microsoft.com/office/drawing/2014/main" id="{7D994CAB-470C-4AEC-EF69-E85A63190C5A}"/>
              </a:ext>
            </a:extLst>
          </p:cNvPr>
          <p:cNvSpPr>
            <a:spLocks noGrp="1"/>
          </p:cNvSpPr>
          <p:nvPr>
            <p:ph type="body" sz="quarter" idx="46"/>
          </p:nvPr>
        </p:nvSpPr>
        <p:spPr/>
        <p:txBody>
          <a:bodyPr/>
          <a:lstStyle/>
          <a:p>
            <a:r>
              <a:rPr lang="en-US" dirty="0"/>
              <a:t>Benefit: </a:t>
            </a:r>
            <a:r>
              <a:rPr lang="en-US" dirty="0">
                <a:solidFill>
                  <a:srgbClr val="000000"/>
                </a:solidFill>
                <a:latin typeface="Segoe UI Semibold"/>
              </a:rPr>
              <a:t>Save hours on manual data entry </a:t>
            </a:r>
            <a:r>
              <a:rPr lang="en-US" dirty="0"/>
              <a:t>and review and provide immediate, actionable insights into spending and approvals. </a:t>
            </a:r>
          </a:p>
          <a:p>
            <a:r>
              <a:rPr lang="en-US" u="sng" dirty="0">
                <a:hlinkClick r:id="rId4"/>
              </a:rPr>
              <a:t>Get started with Analyst</a:t>
            </a:r>
            <a:endParaRPr lang="en-US" dirty="0"/>
          </a:p>
          <a:p>
            <a:endParaRPr lang="en-US" dirty="0"/>
          </a:p>
          <a:p>
            <a:endParaRPr lang="en-US" dirty="0"/>
          </a:p>
        </p:txBody>
      </p:sp>
      <p:sp>
        <p:nvSpPr>
          <p:cNvPr id="35" name="Text Placeholder 34">
            <a:extLst>
              <a:ext uri="{FF2B5EF4-FFF2-40B4-BE49-F238E27FC236}">
                <a16:creationId xmlns:a16="http://schemas.microsoft.com/office/drawing/2014/main" id="{5119057D-A899-ACC0-2F96-E05205EEE11D}"/>
              </a:ext>
            </a:extLst>
          </p:cNvPr>
          <p:cNvSpPr>
            <a:spLocks noGrp="1"/>
          </p:cNvSpPr>
          <p:nvPr>
            <p:ph type="body" sz="quarter" idx="49"/>
          </p:nvPr>
        </p:nvSpPr>
        <p:spPr>
          <a:xfrm>
            <a:off x="6066682" y="1112478"/>
            <a:ext cx="2572262" cy="153888"/>
          </a:xfrm>
        </p:spPr>
        <p:txBody>
          <a:bodyPr/>
          <a:lstStyle/>
          <a:p>
            <a:r>
              <a:rPr lang="en-US"/>
              <a:t>Proactive anomaly detection</a:t>
            </a:r>
          </a:p>
        </p:txBody>
      </p:sp>
      <p:sp>
        <p:nvSpPr>
          <p:cNvPr id="36" name="Text Placeholder 35">
            <a:extLst>
              <a:ext uri="{FF2B5EF4-FFF2-40B4-BE49-F238E27FC236}">
                <a16:creationId xmlns:a16="http://schemas.microsoft.com/office/drawing/2014/main" id="{E9F7D1F0-1C86-64DA-C2ED-8DAAE2FC847E}"/>
              </a:ext>
            </a:extLst>
          </p:cNvPr>
          <p:cNvSpPr>
            <a:spLocks noGrp="1"/>
          </p:cNvSpPr>
          <p:nvPr>
            <p:ph type="body" sz="quarter" idx="50"/>
          </p:nvPr>
        </p:nvSpPr>
        <p:spPr>
          <a:xfrm>
            <a:off x="6066681" y="1438715"/>
            <a:ext cx="2617243" cy="626701"/>
          </a:xfrm>
        </p:spPr>
        <p:txBody>
          <a:bodyPr/>
          <a:lstStyle/>
          <a:p>
            <a:r>
              <a:rPr lang="en-US"/>
              <a:t>An agent scans budget and expense data for unusual spending patterns. The agent flags anomalies and alerts the finance team, helping preparing overspending and ensuring compliance.</a:t>
            </a:r>
          </a:p>
        </p:txBody>
      </p:sp>
      <p:sp>
        <p:nvSpPr>
          <p:cNvPr id="45" name="Text Placeholder 44">
            <a:extLst>
              <a:ext uri="{FF2B5EF4-FFF2-40B4-BE49-F238E27FC236}">
                <a16:creationId xmlns:a16="http://schemas.microsoft.com/office/drawing/2014/main" id="{F1A4A54B-F361-BDE4-562B-DA8A4AFDBA71}"/>
              </a:ext>
            </a:extLst>
          </p:cNvPr>
          <p:cNvSpPr>
            <a:spLocks noGrp="1"/>
          </p:cNvSpPr>
          <p:nvPr>
            <p:ph type="body" sz="quarter" idx="66"/>
          </p:nvPr>
        </p:nvSpPr>
        <p:spPr/>
        <p:txBody>
          <a:body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Benefit: </a:t>
            </a:r>
            <a:r>
              <a:rPr kumimoji="0" lang="en-US" sz="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Reduces errors, </a:t>
            </a:r>
            <a:r>
              <a:rPr kumimoji="0" lang="en-US" sz="9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prevents overspending, and ensures financial records are always up to date.  </a:t>
            </a:r>
          </a:p>
        </p:txBody>
      </p:sp>
      <p:sp>
        <p:nvSpPr>
          <p:cNvPr id="37" name="Text Placeholder 36">
            <a:extLst>
              <a:ext uri="{FF2B5EF4-FFF2-40B4-BE49-F238E27FC236}">
                <a16:creationId xmlns:a16="http://schemas.microsoft.com/office/drawing/2014/main" id="{13B70A51-9F2F-5C6F-8A86-BEF701681B61}"/>
              </a:ext>
            </a:extLst>
          </p:cNvPr>
          <p:cNvSpPr>
            <a:spLocks noGrp="1"/>
          </p:cNvSpPr>
          <p:nvPr>
            <p:ph type="body" sz="quarter" idx="52"/>
          </p:nvPr>
        </p:nvSpPr>
        <p:spPr>
          <a:xfrm>
            <a:off x="8950474" y="1112478"/>
            <a:ext cx="2930137" cy="153888"/>
          </a:xfrm>
        </p:spPr>
        <p:txBody>
          <a:bodyPr/>
          <a:lstStyle/>
          <a:p>
            <a:r>
              <a:rPr lang="en-US"/>
              <a:t>Streamline invoice reconciliation</a:t>
            </a:r>
          </a:p>
        </p:txBody>
      </p:sp>
      <p:sp>
        <p:nvSpPr>
          <p:cNvPr id="38" name="Text Placeholder 37">
            <a:extLst>
              <a:ext uri="{FF2B5EF4-FFF2-40B4-BE49-F238E27FC236}">
                <a16:creationId xmlns:a16="http://schemas.microsoft.com/office/drawing/2014/main" id="{09049185-C46A-B77E-208F-0323E28D3567}"/>
              </a:ext>
            </a:extLst>
          </p:cNvPr>
          <p:cNvSpPr>
            <a:spLocks noGrp="1"/>
          </p:cNvSpPr>
          <p:nvPr>
            <p:ph type="body" sz="quarter" idx="53"/>
          </p:nvPr>
        </p:nvSpPr>
        <p:spPr>
          <a:xfrm>
            <a:off x="8950475" y="1438715"/>
            <a:ext cx="2572262" cy="626701"/>
          </a:xfrm>
        </p:spPr>
        <p:txBody>
          <a:bodyPr/>
          <a:lstStyle/>
          <a:p>
            <a:r>
              <a:rPr lang="en-US"/>
              <a:t>The employee can also request an agent’s help to monitor invoices—automatically detecting and resolving invoice exceptions using AI-driven validation, matching, and correction.</a:t>
            </a:r>
          </a:p>
        </p:txBody>
      </p:sp>
      <p:sp>
        <p:nvSpPr>
          <p:cNvPr id="46" name="Text Placeholder 45">
            <a:extLst>
              <a:ext uri="{FF2B5EF4-FFF2-40B4-BE49-F238E27FC236}">
                <a16:creationId xmlns:a16="http://schemas.microsoft.com/office/drawing/2014/main" id="{CEBBF709-4B54-36BE-39CB-E32B1519A383}"/>
              </a:ext>
            </a:extLst>
          </p:cNvPr>
          <p:cNvSpPr>
            <a:spLocks noGrp="1"/>
          </p:cNvSpPr>
          <p:nvPr>
            <p:ph type="body" sz="quarter" idx="67"/>
          </p:nvPr>
        </p:nvSpPr>
        <p:spPr/>
        <p:txBody>
          <a:bodyPr/>
          <a:lstStyle/>
          <a:p>
            <a:pPr lvl="0">
              <a:defRPr/>
            </a:pPr>
            <a:r>
              <a:rPr lang="en-US">
                <a:solidFill>
                  <a:srgbClr val="000000"/>
                </a:solidFill>
              </a:rPr>
              <a:t>Benefit: </a:t>
            </a:r>
            <a:r>
              <a:rPr lang="en-US">
                <a:solidFill>
                  <a:srgbClr val="000000"/>
                </a:solidFill>
                <a:latin typeface="Segoe UI Semibold"/>
              </a:rPr>
              <a:t>Reduce manual effort, </a:t>
            </a:r>
            <a:r>
              <a:rPr lang="en-US">
                <a:solidFill>
                  <a:srgbClr val="000000"/>
                </a:solidFill>
              </a:rPr>
              <a:t>improve accuracy, and empower staff to focus on mission-driven work while maintaining transparency and donor trust. </a:t>
            </a:r>
          </a:p>
        </p:txBody>
      </p:sp>
      <p:sp>
        <p:nvSpPr>
          <p:cNvPr id="41" name="Text Placeholder 40">
            <a:extLst>
              <a:ext uri="{FF2B5EF4-FFF2-40B4-BE49-F238E27FC236}">
                <a16:creationId xmlns:a16="http://schemas.microsoft.com/office/drawing/2014/main" id="{9ED6F770-C0B1-CAE5-1ABB-AE304EA112FA}"/>
              </a:ext>
            </a:extLst>
          </p:cNvPr>
          <p:cNvSpPr>
            <a:spLocks noGrp="1"/>
          </p:cNvSpPr>
          <p:nvPr>
            <p:ph type="body" sz="quarter" idx="61"/>
          </p:nvPr>
        </p:nvSpPr>
        <p:spPr/>
        <p:txBody>
          <a:bodyPr/>
          <a:lstStyle/>
          <a:p>
            <a:r>
              <a:rPr lang="en-US"/>
              <a:t>Uncover strategic insights</a:t>
            </a:r>
          </a:p>
        </p:txBody>
      </p:sp>
      <p:sp>
        <p:nvSpPr>
          <p:cNvPr id="42" name="Text Placeholder 41">
            <a:extLst>
              <a:ext uri="{FF2B5EF4-FFF2-40B4-BE49-F238E27FC236}">
                <a16:creationId xmlns:a16="http://schemas.microsoft.com/office/drawing/2014/main" id="{A4A986B4-DECE-8973-BAF6-537645FA9B49}"/>
              </a:ext>
            </a:extLst>
          </p:cNvPr>
          <p:cNvSpPr>
            <a:spLocks noGrp="1"/>
          </p:cNvSpPr>
          <p:nvPr>
            <p:ph type="body" sz="quarter" idx="62"/>
          </p:nvPr>
        </p:nvSpPr>
        <p:spPr>
          <a:xfrm>
            <a:off x="7507483" y="4050957"/>
            <a:ext cx="3161734" cy="626701"/>
          </a:xfrm>
        </p:spPr>
        <p:txBody>
          <a:bodyPr/>
          <a:lstStyle/>
          <a:p>
            <a:r>
              <a:rPr lang="en-US"/>
              <a:t>Now, the employee asks the agent for a summary of fundraising spend versus budget for the quarter. </a:t>
            </a:r>
            <a:endParaRPr lang="en-US" strike="sngStrike"/>
          </a:p>
        </p:txBody>
      </p:sp>
      <p:sp>
        <p:nvSpPr>
          <p:cNvPr id="48" name="Text Placeholder 47">
            <a:extLst>
              <a:ext uri="{FF2B5EF4-FFF2-40B4-BE49-F238E27FC236}">
                <a16:creationId xmlns:a16="http://schemas.microsoft.com/office/drawing/2014/main" id="{5F59E056-6D7A-BE64-8A2D-D28A908B4451}"/>
              </a:ext>
            </a:extLst>
          </p:cNvPr>
          <p:cNvSpPr>
            <a:spLocks noGrp="1"/>
          </p:cNvSpPr>
          <p:nvPr>
            <p:ph type="body" sz="quarter" idx="69"/>
          </p:nvPr>
        </p:nvSpPr>
        <p:spPr/>
        <p:txBody>
          <a:bodyPr/>
          <a:lstStyle/>
          <a:p>
            <a:pPr>
              <a:defRPr/>
            </a:pPr>
            <a:r>
              <a:rPr lang="en-US">
                <a:solidFill>
                  <a:srgbClr val="000000"/>
                </a:solidFill>
              </a:rPr>
              <a:t>Benefit: </a:t>
            </a:r>
            <a:r>
              <a:rPr lang="en-US">
                <a:solidFill>
                  <a:srgbClr val="000000"/>
                </a:solidFill>
                <a:latin typeface="Segoe UI Semibold"/>
              </a:rPr>
              <a:t>Supports better planning </a:t>
            </a:r>
            <a:r>
              <a:rPr lang="en-US">
                <a:solidFill>
                  <a:srgbClr val="000000"/>
                </a:solidFill>
              </a:rPr>
              <a:t>and decision-making with real-time analytics, helping the organization allocate resources more effectively.</a:t>
            </a:r>
            <a:endParaRPr lang="en-US"/>
          </a:p>
        </p:txBody>
      </p:sp>
      <p:sp>
        <p:nvSpPr>
          <p:cNvPr id="39" name="Text Placeholder 38">
            <a:extLst>
              <a:ext uri="{FF2B5EF4-FFF2-40B4-BE49-F238E27FC236}">
                <a16:creationId xmlns:a16="http://schemas.microsoft.com/office/drawing/2014/main" id="{4B2361F0-DF57-BA34-F0C3-50FA441886F9}"/>
              </a:ext>
            </a:extLst>
          </p:cNvPr>
          <p:cNvSpPr>
            <a:spLocks noGrp="1"/>
          </p:cNvSpPr>
          <p:nvPr>
            <p:ph type="body" sz="quarter" idx="58"/>
          </p:nvPr>
        </p:nvSpPr>
        <p:spPr/>
        <p:txBody>
          <a:bodyPr/>
          <a:lstStyle/>
          <a:p>
            <a:r>
              <a:rPr lang="en-US"/>
              <a:t>Present crucial data to aid decision making</a:t>
            </a:r>
          </a:p>
        </p:txBody>
      </p:sp>
      <p:sp>
        <p:nvSpPr>
          <p:cNvPr id="40" name="Text Placeholder 39">
            <a:extLst>
              <a:ext uri="{FF2B5EF4-FFF2-40B4-BE49-F238E27FC236}">
                <a16:creationId xmlns:a16="http://schemas.microsoft.com/office/drawing/2014/main" id="{99AD57C7-8C6F-2042-3AD4-206DEB279932}"/>
              </a:ext>
            </a:extLst>
          </p:cNvPr>
          <p:cNvSpPr>
            <a:spLocks noGrp="1"/>
          </p:cNvSpPr>
          <p:nvPr>
            <p:ph type="body" sz="quarter" idx="59"/>
          </p:nvPr>
        </p:nvSpPr>
        <p:spPr/>
        <p:txBody>
          <a:bodyPr vert="horz" wrap="square" lIns="0" tIns="0" rIns="0" bIns="0" rtlCol="0" anchor="t">
            <a:noAutofit/>
          </a:bodyPr>
          <a:lstStyle/>
          <a:p>
            <a:r>
              <a:rPr lang="en-US">
                <a:cs typeface="Segoe UI"/>
              </a:rPr>
              <a:t>The finance employee can now get help from Office Agent to build a presentation that recommends future resource allocation, based on the agent’s work to identify key expenses and budget variances.</a:t>
            </a:r>
          </a:p>
        </p:txBody>
      </p:sp>
      <p:sp>
        <p:nvSpPr>
          <p:cNvPr id="47" name="Text Placeholder 46">
            <a:extLst>
              <a:ext uri="{FF2B5EF4-FFF2-40B4-BE49-F238E27FC236}">
                <a16:creationId xmlns:a16="http://schemas.microsoft.com/office/drawing/2014/main" id="{54412B2B-D38C-19F4-8995-EF1DBB9E757A}"/>
              </a:ext>
            </a:extLst>
          </p:cNvPr>
          <p:cNvSpPr>
            <a:spLocks noGrp="1"/>
          </p:cNvSpPr>
          <p:nvPr>
            <p:ph type="body" sz="quarter" idx="68"/>
          </p:nvPr>
        </p:nvSpPr>
        <p:spPr/>
        <p:txBody>
          <a:body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000000"/>
                </a:solidFill>
                <a:effectLst/>
                <a:uLnTx/>
                <a:uFillTx/>
                <a:latin typeface="Segoe UI"/>
              </a:rPr>
              <a:t>Benefit: </a:t>
            </a:r>
            <a:r>
              <a:rPr kumimoji="0" lang="en-US" sz="900" b="0" i="0" u="none" strike="noStrike" kern="1200" cap="none" spc="0" normalizeH="0" baseline="0" noProof="0">
                <a:ln>
                  <a:noFill/>
                </a:ln>
                <a:solidFill>
                  <a:srgbClr val="000000"/>
                </a:solidFill>
                <a:effectLst/>
                <a:uLnTx/>
                <a:uFillTx/>
                <a:latin typeface="Segoe UI Semibold"/>
              </a:rPr>
              <a:t>Help leaders </a:t>
            </a:r>
            <a:r>
              <a:rPr kumimoji="0" lang="en-US" sz="900" b="0" i="0" u="none" strike="noStrike" kern="1200" cap="none" spc="0" normalizeH="0" baseline="0" noProof="0">
                <a:ln>
                  <a:noFill/>
                </a:ln>
                <a:solidFill>
                  <a:srgbClr val="000000"/>
                </a:solidFill>
                <a:effectLst/>
                <a:uLnTx/>
                <a:uFillTx/>
                <a:latin typeface="Segoe UI"/>
              </a:rPr>
              <a:t>make informed, data-driven decisions about resource allocation, improving planning and maximizing operational impact.</a:t>
            </a:r>
          </a:p>
          <a:p>
            <a:endParaRPr lang="en-US"/>
          </a:p>
        </p:txBody>
      </p:sp>
      <p:sp>
        <p:nvSpPr>
          <p:cNvPr id="49" name="Text Placeholder 64">
            <a:extLst>
              <a:ext uri="{FF2B5EF4-FFF2-40B4-BE49-F238E27FC236}">
                <a16:creationId xmlns:a16="http://schemas.microsoft.com/office/drawing/2014/main" id="{E4701A24-F991-AFD3-E88C-8670D066679E}"/>
              </a:ext>
            </a:extLst>
          </p:cNvPr>
          <p:cNvSpPr txBox="1">
            <a:spLocks/>
          </p:cNvSpPr>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vert="horz" wrap="square" lIns="0" tIns="36576" rIns="0" bIns="36576" rtlCol="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bg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9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Value benefit</a:t>
            </a:r>
          </a:p>
        </p:txBody>
      </p:sp>
      <p:sp>
        <p:nvSpPr>
          <p:cNvPr id="50" name="Text Placeholder 65">
            <a:extLst>
              <a:ext uri="{FF2B5EF4-FFF2-40B4-BE49-F238E27FC236}">
                <a16:creationId xmlns:a16="http://schemas.microsoft.com/office/drawing/2014/main" id="{6F20119F-17EE-FD46-ED32-5303A6BB2A01}"/>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51" name="Group 50">
            <a:extLst>
              <a:ext uri="{FF2B5EF4-FFF2-40B4-BE49-F238E27FC236}">
                <a16:creationId xmlns:a16="http://schemas.microsoft.com/office/drawing/2014/main" id="{C0926301-8A8B-3207-EE1A-9AD9A13C07A9}"/>
              </a:ext>
            </a:extLst>
          </p:cNvPr>
          <p:cNvGrpSpPr/>
          <p:nvPr/>
        </p:nvGrpSpPr>
        <p:grpSpPr>
          <a:xfrm>
            <a:off x="320719" y="5020658"/>
            <a:ext cx="1771605" cy="216000"/>
            <a:chOff x="320719" y="4224856"/>
            <a:chExt cx="1771605" cy="219456"/>
          </a:xfrm>
        </p:grpSpPr>
        <p:sp>
          <p:nvSpPr>
            <p:cNvPr id="52" name="Rectangle: Rounded Corners 6">
              <a:extLst>
                <a:ext uri="{FF2B5EF4-FFF2-40B4-BE49-F238E27FC236}">
                  <a16:creationId xmlns:a16="http://schemas.microsoft.com/office/drawing/2014/main" id="{912C1366-62B4-1E68-6B05-E95085A9ECC7}"/>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Increase budget visibility </a:t>
              </a:r>
            </a:p>
          </p:txBody>
        </p:sp>
        <p:pic>
          <p:nvPicPr>
            <p:cNvPr id="53" name="Graphic 52">
              <a:extLst>
                <a:ext uri="{FF2B5EF4-FFF2-40B4-BE49-F238E27FC236}">
                  <a16:creationId xmlns:a16="http://schemas.microsoft.com/office/drawing/2014/main" id="{C2D1FEA7-9976-2A91-55FD-5BDB42404DB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4260849"/>
              <a:ext cx="144000" cy="144000"/>
            </a:xfrm>
            <a:prstGeom prst="rect">
              <a:avLst/>
            </a:prstGeom>
          </p:spPr>
        </p:pic>
      </p:grpSp>
      <p:grpSp>
        <p:nvGrpSpPr>
          <p:cNvPr id="54" name="Group 53">
            <a:extLst>
              <a:ext uri="{FF2B5EF4-FFF2-40B4-BE49-F238E27FC236}">
                <a16:creationId xmlns:a16="http://schemas.microsoft.com/office/drawing/2014/main" id="{402BD583-B7D5-E632-0AE9-7C3EAFF21EB5}"/>
              </a:ext>
            </a:extLst>
          </p:cNvPr>
          <p:cNvGrpSpPr/>
          <p:nvPr/>
        </p:nvGrpSpPr>
        <p:grpSpPr>
          <a:xfrm>
            <a:off x="320721" y="5309272"/>
            <a:ext cx="1771605" cy="216000"/>
            <a:chOff x="320721" y="4517211"/>
            <a:chExt cx="1771605" cy="216000"/>
          </a:xfrm>
        </p:grpSpPr>
        <p:sp>
          <p:nvSpPr>
            <p:cNvPr id="55" name="Rectangle: Rounded Corners 6">
              <a:extLst>
                <a:ext uri="{FF2B5EF4-FFF2-40B4-BE49-F238E27FC236}">
                  <a16:creationId xmlns:a16="http://schemas.microsoft.com/office/drawing/2014/main" id="{58DFFA8C-AB6B-4C3D-494B-A10ECD9DF96C}"/>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Automated financial insight</a:t>
              </a:r>
            </a:p>
          </p:txBody>
        </p:sp>
        <p:pic>
          <p:nvPicPr>
            <p:cNvPr id="56" name="Graphic 55">
              <a:extLst>
                <a:ext uri="{FF2B5EF4-FFF2-40B4-BE49-F238E27FC236}">
                  <a16:creationId xmlns:a16="http://schemas.microsoft.com/office/drawing/2014/main" id="{875A75DC-5593-F782-0FF1-9ECE3AD4AE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507" y="4552645"/>
              <a:ext cx="144000" cy="141732"/>
            </a:xfrm>
            <a:prstGeom prst="rect">
              <a:avLst/>
            </a:prstGeom>
          </p:spPr>
        </p:pic>
      </p:grpSp>
      <p:grpSp>
        <p:nvGrpSpPr>
          <p:cNvPr id="57" name="Group 56">
            <a:extLst>
              <a:ext uri="{FF2B5EF4-FFF2-40B4-BE49-F238E27FC236}">
                <a16:creationId xmlns:a16="http://schemas.microsoft.com/office/drawing/2014/main" id="{5E4A0C4F-3D11-1CB0-2067-4061A5DBAE3D}"/>
              </a:ext>
            </a:extLst>
          </p:cNvPr>
          <p:cNvGrpSpPr/>
          <p:nvPr/>
        </p:nvGrpSpPr>
        <p:grpSpPr>
          <a:xfrm>
            <a:off x="320719" y="3778836"/>
            <a:ext cx="1771605" cy="216000"/>
            <a:chOff x="320719" y="4224856"/>
            <a:chExt cx="1771605" cy="219456"/>
          </a:xfrm>
        </p:grpSpPr>
        <p:sp>
          <p:nvSpPr>
            <p:cNvPr id="58" name="Rectangle: Rounded Corners 6">
              <a:extLst>
                <a:ext uri="{FF2B5EF4-FFF2-40B4-BE49-F238E27FC236}">
                  <a16:creationId xmlns:a16="http://schemas.microsoft.com/office/drawing/2014/main" id="{9D5D4098-DEB4-6B83-099F-F7500DE7992E}"/>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Time to reconcile budget</a:t>
              </a:r>
            </a:p>
          </p:txBody>
        </p:sp>
        <p:pic>
          <p:nvPicPr>
            <p:cNvPr id="59" name="Graphic 58">
              <a:extLst>
                <a:ext uri="{FF2B5EF4-FFF2-40B4-BE49-F238E27FC236}">
                  <a16:creationId xmlns:a16="http://schemas.microsoft.com/office/drawing/2014/main" id="{BE5F0AD3-16F2-9079-AE09-5529643F4D7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506" y="4260849"/>
              <a:ext cx="144000" cy="144000"/>
            </a:xfrm>
            <a:prstGeom prst="rect">
              <a:avLst/>
            </a:prstGeom>
          </p:spPr>
        </p:pic>
      </p:grpSp>
      <p:grpSp>
        <p:nvGrpSpPr>
          <p:cNvPr id="60" name="Group 59">
            <a:extLst>
              <a:ext uri="{FF2B5EF4-FFF2-40B4-BE49-F238E27FC236}">
                <a16:creationId xmlns:a16="http://schemas.microsoft.com/office/drawing/2014/main" id="{9CC9B728-788D-A03E-0A05-A078D43CF65B}"/>
              </a:ext>
            </a:extLst>
          </p:cNvPr>
          <p:cNvGrpSpPr/>
          <p:nvPr/>
        </p:nvGrpSpPr>
        <p:grpSpPr>
          <a:xfrm>
            <a:off x="320721" y="4067450"/>
            <a:ext cx="1771605" cy="216000"/>
            <a:chOff x="320721" y="4517211"/>
            <a:chExt cx="1771605" cy="216000"/>
          </a:xfrm>
        </p:grpSpPr>
        <p:sp>
          <p:nvSpPr>
            <p:cNvPr id="61" name="Rectangle: Rounded Corners 6">
              <a:extLst>
                <a:ext uri="{FF2B5EF4-FFF2-40B4-BE49-F238E27FC236}">
                  <a16:creationId xmlns:a16="http://schemas.microsoft.com/office/drawing/2014/main" id="{2B32A141-D473-BB76-17FC-F0E651E5AA3A}"/>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a:rPr>
                <a:t>Budget accuracy</a:t>
              </a:r>
            </a:p>
          </p:txBody>
        </p:sp>
        <p:pic>
          <p:nvPicPr>
            <p:cNvPr id="62" name="Graphic 61">
              <a:extLst>
                <a:ext uri="{FF2B5EF4-FFF2-40B4-BE49-F238E27FC236}">
                  <a16:creationId xmlns:a16="http://schemas.microsoft.com/office/drawing/2014/main" id="{9DAC52FF-B705-F444-72BF-FB30DA2F7F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507" y="4552645"/>
              <a:ext cx="144000" cy="141732"/>
            </a:xfrm>
            <a:prstGeom prst="rect">
              <a:avLst/>
            </a:prstGeom>
          </p:spPr>
        </p:pic>
      </p:grpSp>
      <p:sp>
        <p:nvSpPr>
          <p:cNvPr id="8" name="TextBox 7">
            <a:extLst>
              <a:ext uri="{FF2B5EF4-FFF2-40B4-BE49-F238E27FC236}">
                <a16:creationId xmlns:a16="http://schemas.microsoft.com/office/drawing/2014/main" id="{5FEC3998-FE9B-9A41-BFF4-282692D635F5}"/>
              </a:ext>
              <a:ext uri="{C183D7F6-B498-43B3-948B-1728B52AA6E4}">
                <adec:decorative xmlns:adec="http://schemas.microsoft.com/office/drawing/2017/decorative" val="0"/>
              </a:ext>
            </a:extLst>
          </p:cNvPr>
          <p:cNvSpPr txBox="1"/>
          <p:nvPr/>
        </p:nvSpPr>
        <p:spPr>
          <a:xfrm>
            <a:off x="3536499" y="2283650"/>
            <a:ext cx="1429469"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9" name="Picture 8" descr="A screenshot of a computer&#10;&#10;AI-generated content may be incorrect.">
            <a:extLst>
              <a:ext uri="{FF2B5EF4-FFF2-40B4-BE49-F238E27FC236}">
                <a16:creationId xmlns:a16="http://schemas.microsoft.com/office/drawing/2014/main" id="{E54D9C5C-9862-62BC-F177-4B0AD00EFBE6}"/>
              </a:ext>
            </a:extLst>
          </p:cNvPr>
          <p:cNvPicPr>
            <a:picLocks noChangeAspect="1"/>
          </p:cNvPicPr>
          <p:nvPr/>
        </p:nvPicPr>
        <p:blipFill>
          <a:blip r:embed="rId9"/>
          <a:srcRect l="77694" t="14812" r="7053" b="27106"/>
          <a:stretch>
            <a:fillRect/>
          </a:stretch>
        </p:blipFill>
        <p:spPr>
          <a:xfrm>
            <a:off x="3182889" y="2234582"/>
            <a:ext cx="286134" cy="252024"/>
          </a:xfrm>
          <a:prstGeom prst="rect">
            <a:avLst/>
          </a:prstGeom>
        </p:spPr>
      </p:pic>
      <p:sp>
        <p:nvSpPr>
          <p:cNvPr id="12" name="TextBox 11">
            <a:extLst>
              <a:ext uri="{FF2B5EF4-FFF2-40B4-BE49-F238E27FC236}">
                <a16:creationId xmlns:a16="http://schemas.microsoft.com/office/drawing/2014/main" id="{EF98F866-8F23-6B32-5AD6-8897852959D3}"/>
              </a:ext>
              <a:ext uri="{C183D7F6-B498-43B3-948B-1728B52AA6E4}">
                <adec:decorative xmlns:adec="http://schemas.microsoft.com/office/drawing/2017/decorative" val="0"/>
              </a:ext>
            </a:extLst>
          </p:cNvPr>
          <p:cNvSpPr txBox="1"/>
          <p:nvPr/>
        </p:nvSpPr>
        <p:spPr>
          <a:xfrm>
            <a:off x="6425577" y="2315699"/>
            <a:ext cx="2194560" cy="89790"/>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 </a:t>
            </a:r>
            <a:br>
              <a:rPr kumimoji="0" lang="en-US" sz="1000" b="0" i="0" u="none" strike="noStrike" kern="1200" cap="none" spc="0" normalizeH="0" baseline="0" noProof="0">
                <a:ln>
                  <a:noFill/>
                </a:ln>
                <a:solidFill>
                  <a:srgbClr val="000000"/>
                </a:solidFill>
                <a:effectLst/>
                <a:uLnTx/>
                <a:uFillTx/>
                <a:latin typeface="Segoe UI Semibold"/>
                <a:ea typeface="+mn-ea"/>
                <a:cs typeface="+mn-cs"/>
              </a:rPr>
            </a:br>
            <a:r>
              <a:rPr kumimoji="0" lang="en-US" sz="1000" b="0" i="0" u="none" strike="noStrike" kern="1200" cap="none" spc="0" normalizeH="0" baseline="0" noProof="0">
                <a:ln>
                  <a:noFill/>
                </a:ln>
                <a:solidFill>
                  <a:srgbClr val="000000"/>
                </a:solidFill>
                <a:effectLst/>
                <a:uLnTx/>
                <a:uFillTx/>
                <a:latin typeface="Segoe UI Semibold"/>
                <a:ea typeface="+mn-ea"/>
                <a:cs typeface="+mn-cs"/>
              </a:rPr>
              <a:t>Spend anomaly detection</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6" name="TextBox 15">
            <a:extLst>
              <a:ext uri="{FF2B5EF4-FFF2-40B4-BE49-F238E27FC236}">
                <a16:creationId xmlns:a16="http://schemas.microsoft.com/office/drawing/2014/main" id="{0B017057-0E2F-F60B-423B-D2F82C0FAE22}"/>
              </a:ext>
              <a:ext uri="{C183D7F6-B498-43B3-948B-1728B52AA6E4}">
                <adec:decorative xmlns:adec="http://schemas.microsoft.com/office/drawing/2017/decorative" val="0"/>
              </a:ext>
            </a:extLst>
          </p:cNvPr>
          <p:cNvSpPr txBox="1"/>
          <p:nvPr/>
        </p:nvSpPr>
        <p:spPr>
          <a:xfrm>
            <a:off x="4415011" y="4891351"/>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for PowerPoint</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pic>
        <p:nvPicPr>
          <p:cNvPr id="17" name="Graphic 16">
            <a:extLst>
              <a:ext uri="{FF2B5EF4-FFF2-40B4-BE49-F238E27FC236}">
                <a16:creationId xmlns:a16="http://schemas.microsoft.com/office/drawing/2014/main" id="{587AF44C-3E4E-057A-A153-43E8938730E0}"/>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7386" b="-7386"/>
          <a:stretch/>
        </p:blipFill>
        <p:spPr>
          <a:xfrm>
            <a:off x="4036409" y="4839170"/>
            <a:ext cx="258250" cy="258250"/>
          </a:xfrm>
          <a:prstGeom prst="rect">
            <a:avLst/>
          </a:prstGeom>
        </p:spPr>
      </p:pic>
      <p:sp>
        <p:nvSpPr>
          <p:cNvPr id="18" name="TextBox 17">
            <a:extLst>
              <a:ext uri="{FF2B5EF4-FFF2-40B4-BE49-F238E27FC236}">
                <a16:creationId xmlns:a16="http://schemas.microsoft.com/office/drawing/2014/main" id="{E4B80731-BB11-5F3A-9BCF-3ACF520EAE9A}"/>
              </a:ext>
              <a:ext uri="{C183D7F6-B498-43B3-948B-1728B52AA6E4}">
                <adec:decorative xmlns:adec="http://schemas.microsoft.com/office/drawing/2017/decorative" val="0"/>
              </a:ext>
            </a:extLst>
          </p:cNvPr>
          <p:cNvSpPr txBox="1"/>
          <p:nvPr/>
        </p:nvSpPr>
        <p:spPr>
          <a:xfrm>
            <a:off x="7866429" y="4923400"/>
            <a:ext cx="2194560" cy="89790"/>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UI Semibold"/>
                <a:ea typeface="+mn-ea"/>
                <a:cs typeface="+mn-cs"/>
              </a:rPr>
              <a:t>+Connection to Dynamics 365</a:t>
            </a:r>
          </a:p>
        </p:txBody>
      </p:sp>
      <p:sp>
        <p:nvSpPr>
          <p:cNvPr id="20" name="TextBox 19">
            <a:extLst>
              <a:ext uri="{FF2B5EF4-FFF2-40B4-BE49-F238E27FC236}">
                <a16:creationId xmlns:a16="http://schemas.microsoft.com/office/drawing/2014/main" id="{4CB5EC21-1109-D898-7C75-1FD07BA4818A}"/>
              </a:ext>
              <a:ext uri="{C183D7F6-B498-43B3-948B-1728B52AA6E4}">
                <adec:decorative xmlns:adec="http://schemas.microsoft.com/office/drawing/2017/decorative" val="0"/>
              </a:ext>
            </a:extLst>
          </p:cNvPr>
          <p:cNvSpPr txBox="1"/>
          <p:nvPr/>
        </p:nvSpPr>
        <p:spPr>
          <a:xfrm>
            <a:off x="9314229" y="2284791"/>
            <a:ext cx="2463001" cy="151606"/>
          </a:xfrm>
          <a:prstGeom prst="rect">
            <a:avLst/>
          </a:prstGeom>
          <a:noFill/>
        </p:spPr>
        <p:txBody>
          <a:bodyPr wrap="square" lIns="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 </a:t>
            </a:r>
            <a:br>
              <a:rPr kumimoji="0" lang="en-US" sz="1000" b="0" i="0" u="none" strike="noStrike" kern="1200" cap="none" spc="0" normalizeH="0" baseline="0" noProof="0">
                <a:ln>
                  <a:noFill/>
                </a:ln>
                <a:solidFill>
                  <a:srgbClr val="000000"/>
                </a:solidFill>
                <a:effectLst/>
                <a:uLnTx/>
                <a:uFillTx/>
                <a:latin typeface="Segoe UI Semibold"/>
                <a:ea typeface="+mn-ea"/>
                <a:cs typeface="+mn-cs"/>
              </a:rPr>
            </a:br>
            <a:r>
              <a:rPr kumimoji="0" lang="en-US" sz="1000" b="0" i="0" u="none" strike="noStrike" kern="1200" cap="none" spc="0" normalizeH="0" baseline="0" noProof="0">
                <a:ln>
                  <a:noFill/>
                </a:ln>
                <a:solidFill>
                  <a:srgbClr val="000000"/>
                </a:solidFill>
                <a:effectLst/>
                <a:uLnTx/>
                <a:uFillTx/>
                <a:latin typeface="Segoe UI Semibold"/>
                <a:ea typeface="+mn-ea"/>
                <a:cs typeface="+mn-cs"/>
              </a:rPr>
              <a:t>Invoice exception management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pic>
        <p:nvPicPr>
          <p:cNvPr id="4" name="Graphic 5">
            <a:extLst>
              <a:ext uri="{FF2B5EF4-FFF2-40B4-BE49-F238E27FC236}">
                <a16:creationId xmlns:a16="http://schemas.microsoft.com/office/drawing/2014/main" id="{A81E7150-136B-F8B1-0002-8ADBC01947F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066682" y="2242761"/>
            <a:ext cx="265126" cy="235667"/>
          </a:xfrm>
          <a:prstGeom prst="rect">
            <a:avLst/>
          </a:prstGeom>
        </p:spPr>
      </p:pic>
      <p:pic>
        <p:nvPicPr>
          <p:cNvPr id="7" name="Graphic 5">
            <a:extLst>
              <a:ext uri="{FF2B5EF4-FFF2-40B4-BE49-F238E27FC236}">
                <a16:creationId xmlns:a16="http://schemas.microsoft.com/office/drawing/2014/main" id="{EE691610-5A00-703C-3D4A-1622B6A72E8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950475" y="2242761"/>
            <a:ext cx="265126" cy="235667"/>
          </a:xfrm>
          <a:prstGeom prst="rect">
            <a:avLst/>
          </a:prstGeom>
        </p:spPr>
      </p:pic>
      <p:pic>
        <p:nvPicPr>
          <p:cNvPr id="11" name="Graphic 5">
            <a:extLst>
              <a:ext uri="{FF2B5EF4-FFF2-40B4-BE49-F238E27FC236}">
                <a16:creationId xmlns:a16="http://schemas.microsoft.com/office/drawing/2014/main" id="{B1695459-77BC-44ED-4E43-0D5011EF214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507483" y="4850462"/>
            <a:ext cx="265126" cy="235667"/>
          </a:xfrm>
          <a:prstGeom prst="rect">
            <a:avLst/>
          </a:prstGeom>
        </p:spPr>
      </p:pic>
    </p:spTree>
    <p:extLst>
      <p:ext uri="{BB962C8B-B14F-4D97-AF65-F5344CB8AC3E}">
        <p14:creationId xmlns:p14="http://schemas.microsoft.com/office/powerpoint/2010/main" val="233588917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CFCB-A17D-B468-B1F6-AF35F1476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4985C-2C30-449A-2A13-78452E99D9C5}"/>
              </a:ext>
            </a:extLst>
          </p:cNvPr>
          <p:cNvSpPr>
            <a:spLocks noGrp="1"/>
          </p:cNvSpPr>
          <p:nvPr>
            <p:ph type="title"/>
          </p:nvPr>
        </p:nvSpPr>
        <p:spPr>
          <a:xfrm>
            <a:off x="588264" y="2875002"/>
            <a:ext cx="4127692" cy="1107996"/>
          </a:xfrm>
        </p:spPr>
        <p:txBody>
          <a:bodyPr/>
          <a:lstStyle/>
          <a:p>
            <a:r>
              <a:rPr lang="en-US" dirty="0" err="1"/>
              <a:t>Funcational</a:t>
            </a:r>
            <a:r>
              <a:rPr lang="en-US" dirty="0"/>
              <a:t> Use Cases</a:t>
            </a:r>
          </a:p>
        </p:txBody>
      </p:sp>
    </p:spTree>
    <p:extLst>
      <p:ext uri="{BB962C8B-B14F-4D97-AF65-F5344CB8AC3E}">
        <p14:creationId xmlns:p14="http://schemas.microsoft.com/office/powerpoint/2010/main" val="423560988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23F16038-3ECA-5B93-BFF2-67AAFF1E240D}"/>
              </a:ext>
            </a:extLst>
          </p:cNvPr>
          <p:cNvSpPr>
            <a:spLocks noGrp="1"/>
          </p:cNvSpPr>
          <p:nvPr>
            <p:ph type="title"/>
          </p:nvPr>
        </p:nvSpPr>
        <p:spPr>
          <a:xfrm>
            <a:off x="584200" y="387766"/>
            <a:ext cx="5672544" cy="526298"/>
          </a:xfrm>
        </p:spPr>
        <p:txBody>
          <a:bodyPr/>
          <a:lstStyle/>
          <a:p>
            <a:r>
              <a:rPr lang="en-US" noProof="0" dirty="0"/>
              <a:t>A day in the life of an Analyst</a:t>
            </a:r>
          </a:p>
        </p:txBody>
      </p:sp>
      <p:sp>
        <p:nvSpPr>
          <p:cNvPr id="23" name="Text Placeholder 22">
            <a:extLst>
              <a:ext uri="{FF2B5EF4-FFF2-40B4-BE49-F238E27FC236}">
                <a16:creationId xmlns:a16="http://schemas.microsoft.com/office/drawing/2014/main" id="{1D916D14-9732-1289-3A7F-3CAE7C63F3F3}"/>
              </a:ext>
            </a:extLst>
          </p:cNvPr>
          <p:cNvSpPr>
            <a:spLocks noGrp="1"/>
          </p:cNvSpPr>
          <p:nvPr>
            <p:ph type="body" sz="quarter" idx="37"/>
          </p:nvPr>
        </p:nvSpPr>
        <p:spPr>
          <a:xfrm>
            <a:off x="10430234" y="521099"/>
            <a:ext cx="1456966" cy="175614"/>
          </a:xfrm>
        </p:spPr>
        <p:txBody>
          <a:bodyPr/>
          <a:lstStyle/>
          <a:p>
            <a:r>
              <a:rPr lang="en-US" noProof="0"/>
              <a:t>Buy</a:t>
            </a:r>
          </a:p>
        </p:txBody>
      </p:sp>
      <p:sp>
        <p:nvSpPr>
          <p:cNvPr id="125" name="Text Placeholder 124">
            <a:extLst>
              <a:ext uri="{FF2B5EF4-FFF2-40B4-BE49-F238E27FC236}">
                <a16:creationId xmlns:a16="http://schemas.microsoft.com/office/drawing/2014/main" id="{64378299-3226-F8AA-1A31-4D7A041A6D42}"/>
              </a:ext>
            </a:extLst>
          </p:cNvPr>
          <p:cNvSpPr>
            <a:spLocks noGrp="1"/>
          </p:cNvSpPr>
          <p:nvPr>
            <p:ph type="body" sz="quarter" idx="17"/>
          </p:nvPr>
        </p:nvSpPr>
        <p:spPr>
          <a:xfrm>
            <a:off x="6519107" y="521099"/>
            <a:ext cx="3599821" cy="169277"/>
          </a:xfrm>
        </p:spPr>
        <p:txBody>
          <a:bodyPr/>
          <a:lstStyle/>
          <a:p>
            <a:r>
              <a:rPr lang="en-US" noProof="0"/>
              <a:t>Microsoft 365 Copilot</a:t>
            </a:r>
          </a:p>
        </p:txBody>
      </p:sp>
      <p:sp>
        <p:nvSpPr>
          <p:cNvPr id="40" name="Text Placeholder 39">
            <a:extLst>
              <a:ext uri="{FF2B5EF4-FFF2-40B4-BE49-F238E27FC236}">
                <a16:creationId xmlns:a16="http://schemas.microsoft.com/office/drawing/2014/main" id="{379D624F-A860-9CE9-D756-825F40761990}"/>
              </a:ext>
            </a:extLst>
          </p:cNvPr>
          <p:cNvSpPr>
            <a:spLocks noGrp="1"/>
          </p:cNvSpPr>
          <p:nvPr>
            <p:ph type="body" sz="quarter" idx="11"/>
          </p:nvPr>
        </p:nvSpPr>
        <p:spPr>
          <a:xfrm>
            <a:off x="584200" y="1684713"/>
            <a:ext cx="2808000" cy="345600"/>
          </a:xfrm>
        </p:spPr>
        <p:txBody>
          <a:bodyPr/>
          <a:lstStyle/>
          <a:p>
            <a:r>
              <a:rPr lang="en-US" noProof="0"/>
              <a:t>8:00 am – Summarize communications</a:t>
            </a:r>
          </a:p>
        </p:txBody>
      </p:sp>
      <p:sp>
        <p:nvSpPr>
          <p:cNvPr id="41" name="Text Placeholder 40">
            <a:extLst>
              <a:ext uri="{FF2B5EF4-FFF2-40B4-BE49-F238E27FC236}">
                <a16:creationId xmlns:a16="http://schemas.microsoft.com/office/drawing/2014/main" id="{57E3677D-D7BC-DC48-74A3-5AE759249BB3}"/>
              </a:ext>
            </a:extLst>
          </p:cNvPr>
          <p:cNvSpPr>
            <a:spLocks noGrp="1"/>
          </p:cNvSpPr>
          <p:nvPr>
            <p:ph type="body" sz="quarter" idx="18"/>
          </p:nvPr>
        </p:nvSpPr>
        <p:spPr>
          <a:xfrm>
            <a:off x="584200" y="2128438"/>
            <a:ext cx="2808000" cy="626701"/>
          </a:xfrm>
        </p:spPr>
        <p:txBody>
          <a:bodyPr>
            <a:normAutofit/>
          </a:bodyPr>
          <a:lstStyle/>
          <a:p>
            <a:r>
              <a:rPr lang="en-US" noProof="0"/>
              <a:t>Cassandra needs to prepare a big pitch for an investment idea, so she uses Copilot to summarize emails and chats. </a:t>
            </a:r>
          </a:p>
        </p:txBody>
      </p:sp>
      <p:sp>
        <p:nvSpPr>
          <p:cNvPr id="102" name="Text Placeholder 101">
            <a:extLst>
              <a:ext uri="{FF2B5EF4-FFF2-40B4-BE49-F238E27FC236}">
                <a16:creationId xmlns:a16="http://schemas.microsoft.com/office/drawing/2014/main" id="{ECD5F265-1735-5187-07E0-59E7184F6481}"/>
              </a:ext>
            </a:extLst>
          </p:cNvPr>
          <p:cNvSpPr>
            <a:spLocks noGrp="1"/>
          </p:cNvSpPr>
          <p:nvPr>
            <p:ph type="body" sz="quarter" idx="21"/>
          </p:nvPr>
        </p:nvSpPr>
        <p:spPr>
          <a:xfrm>
            <a:off x="584200" y="3304510"/>
            <a:ext cx="2808000" cy="626701"/>
          </a:xfrm>
        </p:spPr>
        <p:txBody>
          <a:bodyPr>
            <a:normAutofit/>
          </a:bodyPr>
          <a:lstStyle/>
          <a:p>
            <a:r>
              <a:rPr lang="en-US" noProof="0"/>
              <a:t>Example prompt: </a:t>
            </a:r>
            <a:r>
              <a:rPr lang="en-US" noProof="0">
                <a:latin typeface="+mj-lt"/>
              </a:rPr>
              <a:t>Summarize</a:t>
            </a:r>
            <a:r>
              <a:rPr lang="en-US" noProof="0"/>
              <a:t> all the emails and Teams chats in the past month about the project highlighting the primary asks and open items.</a:t>
            </a:r>
          </a:p>
        </p:txBody>
      </p:sp>
      <p:sp>
        <p:nvSpPr>
          <p:cNvPr id="43" name="Text Placeholder 42">
            <a:extLst>
              <a:ext uri="{FF2B5EF4-FFF2-40B4-BE49-F238E27FC236}">
                <a16:creationId xmlns:a16="http://schemas.microsoft.com/office/drawing/2014/main" id="{F786ECC7-0497-8250-7086-DCE4E9C52A03}"/>
              </a:ext>
            </a:extLst>
          </p:cNvPr>
          <p:cNvSpPr>
            <a:spLocks noGrp="1"/>
          </p:cNvSpPr>
          <p:nvPr>
            <p:ph type="body" sz="quarter" idx="22"/>
          </p:nvPr>
        </p:nvSpPr>
        <p:spPr>
          <a:xfrm>
            <a:off x="3776898" y="1684713"/>
            <a:ext cx="2808000" cy="345600"/>
          </a:xfrm>
        </p:spPr>
        <p:txBody>
          <a:bodyPr/>
          <a:lstStyle/>
          <a:p>
            <a:r>
              <a:rPr lang="en-US" noProof="0"/>
              <a:t>8:15 am – Summarize reports</a:t>
            </a:r>
          </a:p>
        </p:txBody>
      </p:sp>
      <p:sp>
        <p:nvSpPr>
          <p:cNvPr id="44" name="Text Placeholder 43">
            <a:extLst>
              <a:ext uri="{FF2B5EF4-FFF2-40B4-BE49-F238E27FC236}">
                <a16:creationId xmlns:a16="http://schemas.microsoft.com/office/drawing/2014/main" id="{6E513950-5865-343F-8740-54F5947D6BF6}"/>
              </a:ext>
            </a:extLst>
          </p:cNvPr>
          <p:cNvSpPr>
            <a:spLocks noGrp="1"/>
          </p:cNvSpPr>
          <p:nvPr>
            <p:ph type="body" sz="quarter" idx="23"/>
          </p:nvPr>
        </p:nvSpPr>
        <p:spPr>
          <a:xfrm>
            <a:off x="3776898" y="2128438"/>
            <a:ext cx="2808000" cy="626701"/>
          </a:xfrm>
        </p:spPr>
        <p:txBody>
          <a:bodyPr/>
          <a:lstStyle/>
          <a:p>
            <a:r>
              <a:rPr lang="en-US" noProof="0" dirty="0"/>
              <a:t>Cassandra asks Analyst to summarize a number of company 10-k reports to understand investment opportunities in the industry. She then exports the report into Pages for collaboration with her team.</a:t>
            </a:r>
          </a:p>
        </p:txBody>
      </p:sp>
      <p:sp>
        <p:nvSpPr>
          <p:cNvPr id="103" name="Text Placeholder 102">
            <a:extLst>
              <a:ext uri="{FF2B5EF4-FFF2-40B4-BE49-F238E27FC236}">
                <a16:creationId xmlns:a16="http://schemas.microsoft.com/office/drawing/2014/main" id="{AC1E6677-D5DF-FE29-9DF5-9CD0B71483CF}"/>
              </a:ext>
            </a:extLst>
          </p:cNvPr>
          <p:cNvSpPr>
            <a:spLocks noGrp="1"/>
          </p:cNvSpPr>
          <p:nvPr>
            <p:ph type="body" sz="quarter" idx="24"/>
          </p:nvPr>
        </p:nvSpPr>
        <p:spPr>
          <a:xfrm>
            <a:off x="3776898" y="3304510"/>
            <a:ext cx="2808000" cy="845954"/>
          </a:xfrm>
        </p:spPr>
        <p:txBody>
          <a:bodyPr>
            <a:normAutofit/>
          </a:bodyPr>
          <a:lstStyle/>
          <a:p>
            <a:r>
              <a:rPr lang="en-US" noProof="0" dirty="0"/>
              <a:t>Example prompt</a:t>
            </a:r>
            <a:r>
              <a:rPr lang="en-US" dirty="0"/>
              <a:t>: Analyze these 10-k reports and product an analysis of the pros and cons of investing in each company along with typical industry metrics.</a:t>
            </a:r>
          </a:p>
          <a:p>
            <a:r>
              <a:rPr lang="en-US" dirty="0">
                <a:hlinkClick r:id="rId3"/>
              </a:rPr>
              <a:t>Get started with Analyst</a:t>
            </a:r>
            <a:endParaRPr lang="en-US" dirty="0"/>
          </a:p>
          <a:p>
            <a:endParaRPr lang="en-US" dirty="0"/>
          </a:p>
        </p:txBody>
      </p:sp>
      <p:sp>
        <p:nvSpPr>
          <p:cNvPr id="46" name="Text Placeholder 45">
            <a:extLst>
              <a:ext uri="{FF2B5EF4-FFF2-40B4-BE49-F238E27FC236}">
                <a16:creationId xmlns:a16="http://schemas.microsoft.com/office/drawing/2014/main" id="{B711834C-1181-E54E-3F35-4A3D37910D88}"/>
              </a:ext>
            </a:extLst>
          </p:cNvPr>
          <p:cNvSpPr>
            <a:spLocks noGrp="1"/>
          </p:cNvSpPr>
          <p:nvPr>
            <p:ph type="body" sz="quarter" idx="25"/>
          </p:nvPr>
        </p:nvSpPr>
        <p:spPr>
          <a:xfrm>
            <a:off x="6969595" y="1684713"/>
            <a:ext cx="2808000" cy="345600"/>
          </a:xfrm>
        </p:spPr>
        <p:txBody>
          <a:bodyPr/>
          <a:lstStyle/>
          <a:p>
            <a:r>
              <a:rPr lang="en-US" noProof="0"/>
              <a:t>9:00 am – Create talking points</a:t>
            </a:r>
          </a:p>
        </p:txBody>
      </p:sp>
      <p:sp>
        <p:nvSpPr>
          <p:cNvPr id="104" name="Text Placeholder 103">
            <a:extLst>
              <a:ext uri="{FF2B5EF4-FFF2-40B4-BE49-F238E27FC236}">
                <a16:creationId xmlns:a16="http://schemas.microsoft.com/office/drawing/2014/main" id="{A241A013-6947-7442-9D23-43F3CC5F5C50}"/>
              </a:ext>
            </a:extLst>
          </p:cNvPr>
          <p:cNvSpPr>
            <a:spLocks noGrp="1"/>
          </p:cNvSpPr>
          <p:nvPr>
            <p:ph type="body" sz="quarter" idx="26"/>
          </p:nvPr>
        </p:nvSpPr>
        <p:spPr>
          <a:xfrm>
            <a:off x="6969595" y="2128438"/>
            <a:ext cx="2808000" cy="626701"/>
          </a:xfrm>
        </p:spPr>
        <p:txBody>
          <a:bodyPr/>
          <a:lstStyle/>
          <a:p>
            <a:r>
              <a:rPr lang="en-US" noProof="0"/>
              <a:t>Cassandra needs a talk track for her presentation. She asks Copilot in Word to turn the </a:t>
            </a:r>
            <a:r>
              <a:rPr lang="en-US"/>
              <a:t>Pages document</a:t>
            </a:r>
            <a:r>
              <a:rPr lang="en-US" noProof="0"/>
              <a:t> into talking points and an elevator pitch for her idea.</a:t>
            </a:r>
          </a:p>
        </p:txBody>
      </p:sp>
      <p:sp>
        <p:nvSpPr>
          <p:cNvPr id="105" name="Text Placeholder 104">
            <a:extLst>
              <a:ext uri="{FF2B5EF4-FFF2-40B4-BE49-F238E27FC236}">
                <a16:creationId xmlns:a16="http://schemas.microsoft.com/office/drawing/2014/main" id="{3E1C71C6-370C-EBC9-8720-176174699081}"/>
              </a:ext>
            </a:extLst>
          </p:cNvPr>
          <p:cNvSpPr>
            <a:spLocks noGrp="1"/>
          </p:cNvSpPr>
          <p:nvPr>
            <p:ph type="body" sz="quarter" idx="27"/>
          </p:nvPr>
        </p:nvSpPr>
        <p:spPr>
          <a:xfrm>
            <a:off x="6969595" y="3304510"/>
            <a:ext cx="2808000" cy="626701"/>
          </a:xfrm>
        </p:spPr>
        <p:txBody>
          <a:bodyPr>
            <a:normAutofit/>
          </a:bodyPr>
          <a:lstStyle/>
          <a:p>
            <a:r>
              <a:rPr lang="en-US" noProof="0"/>
              <a:t>Example prompt: </a:t>
            </a:r>
            <a:r>
              <a:rPr lang="en-US">
                <a:latin typeface="+mj-lt"/>
              </a:rPr>
              <a:t>Using the documents </a:t>
            </a:r>
            <a:r>
              <a:rPr lang="en-US" noProof="0"/>
              <a:t>[action items.docx] and [report summaries.docx] create a set of talking points and then create a 3-minute elevator pitch for the idea.</a:t>
            </a:r>
          </a:p>
        </p:txBody>
      </p:sp>
      <p:sp>
        <p:nvSpPr>
          <p:cNvPr id="55" name="Text Placeholder 54">
            <a:extLst>
              <a:ext uri="{FF2B5EF4-FFF2-40B4-BE49-F238E27FC236}">
                <a16:creationId xmlns:a16="http://schemas.microsoft.com/office/drawing/2014/main" id="{A0F9A379-1E39-4C5C-CC0A-EE3070586169}"/>
              </a:ext>
            </a:extLst>
          </p:cNvPr>
          <p:cNvSpPr>
            <a:spLocks noGrp="1"/>
          </p:cNvSpPr>
          <p:nvPr>
            <p:ph type="body" sz="quarter" idx="34"/>
          </p:nvPr>
        </p:nvSpPr>
        <p:spPr>
          <a:xfrm>
            <a:off x="6969595" y="4137995"/>
            <a:ext cx="2808000" cy="345600"/>
          </a:xfrm>
        </p:spPr>
        <p:txBody>
          <a:bodyPr/>
          <a:lstStyle/>
          <a:p>
            <a:r>
              <a:rPr lang="en-US" noProof="0"/>
              <a:t>11:00 am – Create a presentation</a:t>
            </a:r>
          </a:p>
        </p:txBody>
      </p:sp>
      <p:sp>
        <p:nvSpPr>
          <p:cNvPr id="110" name="Text Placeholder 109">
            <a:extLst>
              <a:ext uri="{FF2B5EF4-FFF2-40B4-BE49-F238E27FC236}">
                <a16:creationId xmlns:a16="http://schemas.microsoft.com/office/drawing/2014/main" id="{24E03427-3337-1852-ACDF-3B8903E464DF}"/>
              </a:ext>
            </a:extLst>
          </p:cNvPr>
          <p:cNvSpPr>
            <a:spLocks noGrp="1"/>
          </p:cNvSpPr>
          <p:nvPr>
            <p:ph type="body" sz="quarter" idx="35"/>
          </p:nvPr>
        </p:nvSpPr>
        <p:spPr>
          <a:xfrm>
            <a:off x="6969595" y="4584616"/>
            <a:ext cx="2808000" cy="626701"/>
          </a:xfrm>
        </p:spPr>
        <p:txBody>
          <a:bodyPr/>
          <a:lstStyle/>
          <a:p>
            <a:r>
              <a:rPr lang="en-US" noProof="0"/>
              <a:t>Cassandra creates a draft of her PowerPoint presentation using Office Agent.</a:t>
            </a:r>
          </a:p>
        </p:txBody>
      </p:sp>
      <p:sp>
        <p:nvSpPr>
          <p:cNvPr id="111" name="Text Placeholder 110">
            <a:extLst>
              <a:ext uri="{FF2B5EF4-FFF2-40B4-BE49-F238E27FC236}">
                <a16:creationId xmlns:a16="http://schemas.microsoft.com/office/drawing/2014/main" id="{22D116A7-C2E1-69EE-4ED2-F4E21F6AA1DE}"/>
              </a:ext>
            </a:extLst>
          </p:cNvPr>
          <p:cNvSpPr>
            <a:spLocks noGrp="1"/>
          </p:cNvSpPr>
          <p:nvPr>
            <p:ph type="body" sz="quarter" idx="36"/>
          </p:nvPr>
        </p:nvSpPr>
        <p:spPr>
          <a:xfrm>
            <a:off x="6969595" y="5681038"/>
            <a:ext cx="2808000" cy="626701"/>
          </a:xfrm>
        </p:spPr>
        <p:txBody>
          <a:bodyPr/>
          <a:lstStyle/>
          <a:p>
            <a:r>
              <a:rPr lang="en-US" noProof="0" dirty="0"/>
              <a:t>Example prompt: </a:t>
            </a:r>
            <a:r>
              <a:rPr lang="en-US" dirty="0">
                <a:latin typeface="+mj-lt"/>
              </a:rPr>
              <a:t>Create a PowerPoint presentation </a:t>
            </a:r>
            <a:r>
              <a:rPr lang="en-US" noProof="0" dirty="0"/>
              <a:t>based on [elevator pitch].</a:t>
            </a:r>
          </a:p>
          <a:p>
            <a:r>
              <a:rPr lang="en-US" u="sng" dirty="0">
                <a:hlinkClick r:id="rId4"/>
              </a:rPr>
              <a:t>Get started with Office Agent</a:t>
            </a:r>
            <a:endParaRPr lang="en-US" dirty="0"/>
          </a:p>
          <a:p>
            <a:endParaRPr lang="en-US" noProof="0" dirty="0"/>
          </a:p>
        </p:txBody>
      </p:sp>
      <p:sp>
        <p:nvSpPr>
          <p:cNvPr id="52" name="Text Placeholder 51">
            <a:extLst>
              <a:ext uri="{FF2B5EF4-FFF2-40B4-BE49-F238E27FC236}">
                <a16:creationId xmlns:a16="http://schemas.microsoft.com/office/drawing/2014/main" id="{D4F50D37-8419-C7C8-D6C1-C4A6598A5269}"/>
              </a:ext>
            </a:extLst>
          </p:cNvPr>
          <p:cNvSpPr>
            <a:spLocks noGrp="1"/>
          </p:cNvSpPr>
          <p:nvPr>
            <p:ph type="body" sz="quarter" idx="31"/>
          </p:nvPr>
        </p:nvSpPr>
        <p:spPr>
          <a:xfrm>
            <a:off x="3776898" y="4137995"/>
            <a:ext cx="2808000" cy="345600"/>
          </a:xfrm>
        </p:spPr>
        <p:txBody>
          <a:bodyPr/>
          <a:lstStyle/>
          <a:p>
            <a:pPr lvl="0"/>
            <a:r>
              <a:rPr lang="en-US" noProof="0"/>
              <a:t>2:00 pm – Meeting recap</a:t>
            </a:r>
          </a:p>
        </p:txBody>
      </p:sp>
      <p:sp>
        <p:nvSpPr>
          <p:cNvPr id="108" name="Text Placeholder 107">
            <a:extLst>
              <a:ext uri="{FF2B5EF4-FFF2-40B4-BE49-F238E27FC236}">
                <a16:creationId xmlns:a16="http://schemas.microsoft.com/office/drawing/2014/main" id="{A34A2DC5-BB93-5BA1-6C3F-FEBB0E617A73}"/>
              </a:ext>
            </a:extLst>
          </p:cNvPr>
          <p:cNvSpPr>
            <a:spLocks noGrp="1"/>
          </p:cNvSpPr>
          <p:nvPr>
            <p:ph type="body" sz="quarter" idx="32"/>
          </p:nvPr>
        </p:nvSpPr>
        <p:spPr>
          <a:xfrm>
            <a:off x="3776898" y="4584616"/>
            <a:ext cx="2808000" cy="626701"/>
          </a:xfrm>
        </p:spPr>
        <p:txBody>
          <a:bodyPr/>
          <a:lstStyle/>
          <a:p>
            <a:r>
              <a:rPr lang="en-US" noProof="0"/>
              <a:t>It's time for the pitch. Cassandra can focus on her presentation. Teams captures meeting notes, and outstanding questions. </a:t>
            </a:r>
          </a:p>
        </p:txBody>
      </p:sp>
      <p:sp>
        <p:nvSpPr>
          <p:cNvPr id="109" name="Text Placeholder 108">
            <a:extLst>
              <a:ext uri="{FF2B5EF4-FFF2-40B4-BE49-F238E27FC236}">
                <a16:creationId xmlns:a16="http://schemas.microsoft.com/office/drawing/2014/main" id="{48F7FD91-4CC7-959C-723E-829D16DD5A0D}"/>
              </a:ext>
            </a:extLst>
          </p:cNvPr>
          <p:cNvSpPr>
            <a:spLocks noGrp="1"/>
          </p:cNvSpPr>
          <p:nvPr>
            <p:ph type="body" sz="quarter" idx="33"/>
          </p:nvPr>
        </p:nvSpPr>
        <p:spPr>
          <a:xfrm>
            <a:off x="3776898" y="5681038"/>
            <a:ext cx="2808000" cy="626701"/>
          </a:xfrm>
        </p:spPr>
        <p:txBody>
          <a:bodyPr/>
          <a:lstStyle/>
          <a:p>
            <a:r>
              <a:rPr lang="en-US" noProof="0"/>
              <a:t>Example prompt: </a:t>
            </a:r>
            <a:r>
              <a:rPr lang="en-US">
                <a:latin typeface="+mj-lt"/>
              </a:rPr>
              <a:t>What questions were asked</a:t>
            </a:r>
            <a:r>
              <a:rPr lang="en-US" noProof="0"/>
              <a:t> during the meeting that have not been answered?</a:t>
            </a:r>
          </a:p>
        </p:txBody>
      </p:sp>
      <p:sp>
        <p:nvSpPr>
          <p:cNvPr id="49" name="Text Placeholder 48">
            <a:extLst>
              <a:ext uri="{FF2B5EF4-FFF2-40B4-BE49-F238E27FC236}">
                <a16:creationId xmlns:a16="http://schemas.microsoft.com/office/drawing/2014/main" id="{B9B71A71-82A6-309C-41D4-38ECA93CF523}"/>
              </a:ext>
            </a:extLst>
          </p:cNvPr>
          <p:cNvSpPr>
            <a:spLocks noGrp="1"/>
          </p:cNvSpPr>
          <p:nvPr>
            <p:ph type="body" sz="quarter" idx="28"/>
          </p:nvPr>
        </p:nvSpPr>
        <p:spPr>
          <a:xfrm>
            <a:off x="584200" y="4137995"/>
            <a:ext cx="2808000" cy="345600"/>
          </a:xfrm>
        </p:spPr>
        <p:txBody>
          <a:bodyPr/>
          <a:lstStyle/>
          <a:p>
            <a:r>
              <a:rPr lang="en-US" noProof="0"/>
              <a:t>4:00 pm – Summarize communications</a:t>
            </a:r>
          </a:p>
        </p:txBody>
      </p:sp>
      <p:sp>
        <p:nvSpPr>
          <p:cNvPr id="106" name="Text Placeholder 105">
            <a:extLst>
              <a:ext uri="{FF2B5EF4-FFF2-40B4-BE49-F238E27FC236}">
                <a16:creationId xmlns:a16="http://schemas.microsoft.com/office/drawing/2014/main" id="{80EEB0F1-7ADA-231D-B3F1-74A5193D1267}"/>
              </a:ext>
            </a:extLst>
          </p:cNvPr>
          <p:cNvSpPr>
            <a:spLocks noGrp="1"/>
          </p:cNvSpPr>
          <p:nvPr>
            <p:ph type="body" sz="quarter" idx="29"/>
          </p:nvPr>
        </p:nvSpPr>
        <p:spPr>
          <a:xfrm>
            <a:off x="584200" y="4584616"/>
            <a:ext cx="2808000" cy="626701"/>
          </a:xfrm>
        </p:spPr>
        <p:txBody>
          <a:bodyPr/>
          <a:lstStyle/>
          <a:p>
            <a:r>
              <a:rPr lang="en-US" noProof="0"/>
              <a:t>Cassandra has missed a few chats during the day. She sees that her team has been discussing a new product launch and asks Copilot to summarize the conversation to quickly catch up.</a:t>
            </a:r>
          </a:p>
        </p:txBody>
      </p:sp>
      <p:sp>
        <p:nvSpPr>
          <p:cNvPr id="107" name="Text Placeholder 106">
            <a:extLst>
              <a:ext uri="{FF2B5EF4-FFF2-40B4-BE49-F238E27FC236}">
                <a16:creationId xmlns:a16="http://schemas.microsoft.com/office/drawing/2014/main" id="{D6B65270-E369-6E27-6309-FCF1DDBC88A3}"/>
              </a:ext>
            </a:extLst>
          </p:cNvPr>
          <p:cNvSpPr>
            <a:spLocks noGrp="1"/>
          </p:cNvSpPr>
          <p:nvPr>
            <p:ph type="body" sz="quarter" idx="30"/>
          </p:nvPr>
        </p:nvSpPr>
        <p:spPr>
          <a:xfrm>
            <a:off x="584200" y="5681038"/>
            <a:ext cx="2808000" cy="626701"/>
          </a:xfrm>
        </p:spPr>
        <p:txBody>
          <a:bodyPr/>
          <a:lstStyle/>
          <a:p>
            <a:r>
              <a:rPr lang="en-US" noProof="0"/>
              <a:t>Example prompt: </a:t>
            </a:r>
            <a:r>
              <a:rPr lang="en-US">
                <a:latin typeface="+mj-lt"/>
              </a:rPr>
              <a:t>Summarize team chat </a:t>
            </a:r>
            <a:r>
              <a:rPr lang="en-US" noProof="0"/>
              <a:t>and make sure to include the key points and who made them.</a:t>
            </a:r>
          </a:p>
        </p:txBody>
      </p:sp>
      <p:pic>
        <p:nvPicPr>
          <p:cNvPr id="2" name="Picture 1" descr="A person holding a tablet&#10;&#10;Description automatically generated">
            <a:extLst>
              <a:ext uri="{FF2B5EF4-FFF2-40B4-BE49-F238E27FC236}">
                <a16:creationId xmlns:a16="http://schemas.microsoft.com/office/drawing/2014/main" id="{753D78D0-10E9-8E8F-294B-A6875A02CB0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77595" y="3267375"/>
            <a:ext cx="2446355" cy="3609499"/>
          </a:xfrm>
          <a:prstGeom prst="rect">
            <a:avLst/>
          </a:prstGeom>
        </p:spPr>
      </p:pic>
      <p:sp>
        <p:nvSpPr>
          <p:cNvPr id="79" name="Benefit 1">
            <a:extLst>
              <a:ext uri="{FF2B5EF4-FFF2-40B4-BE49-F238E27FC236}">
                <a16:creationId xmlns:a16="http://schemas.microsoft.com/office/drawing/2014/main" id="{C517230D-C1A8-65D9-23F9-C46903758007}"/>
              </a:ext>
              <a:ext uri="{C183D7F6-B498-43B3-948B-1728B52AA6E4}">
                <adec:decorative xmlns:adec="http://schemas.microsoft.com/office/drawing/2017/decorative" val="0"/>
              </a:ext>
            </a:extLst>
          </p:cNvPr>
          <p:cNvSpPr/>
          <p:nvPr/>
        </p:nvSpPr>
        <p:spPr bwMode="auto">
          <a:xfrm>
            <a:off x="1285388" y="1134767"/>
            <a:ext cx="1703112"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~6 hours per week</a:t>
            </a:r>
          </a:p>
        </p:txBody>
      </p:sp>
      <p:pic>
        <p:nvPicPr>
          <p:cNvPr id="80" name="Graphic 79">
            <a:extLst>
              <a:ext uri="{FF2B5EF4-FFF2-40B4-BE49-F238E27FC236}">
                <a16:creationId xmlns:a16="http://schemas.microsoft.com/office/drawing/2014/main" id="{E7E24F84-7324-EECE-FC7D-324EB607ED6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28246" y="1170767"/>
            <a:ext cx="144000" cy="144000"/>
          </a:xfrm>
          <a:prstGeom prst="rect">
            <a:avLst/>
          </a:prstGeom>
        </p:spPr>
      </p:pic>
      <p:sp>
        <p:nvSpPr>
          <p:cNvPr id="81" name="Benefit 2">
            <a:extLst>
              <a:ext uri="{FF2B5EF4-FFF2-40B4-BE49-F238E27FC236}">
                <a16:creationId xmlns:a16="http://schemas.microsoft.com/office/drawing/2014/main" id="{15116A7C-953B-A26E-3E17-8F273691D345}"/>
              </a:ext>
              <a:ext uri="{C183D7F6-B498-43B3-948B-1728B52AA6E4}">
                <adec:decorative xmlns:adec="http://schemas.microsoft.com/office/drawing/2017/decorative" val="0"/>
              </a:ext>
            </a:extLst>
          </p:cNvPr>
          <p:cNvSpPr/>
          <p:nvPr/>
        </p:nvSpPr>
        <p:spPr bwMode="auto">
          <a:xfrm>
            <a:off x="3038018" y="1134767"/>
            <a:ext cx="2795593"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Areas of investment: Customer engagement</a:t>
            </a:r>
          </a:p>
        </p:txBody>
      </p:sp>
      <p:pic>
        <p:nvPicPr>
          <p:cNvPr id="82" name="Graphic 81">
            <a:extLst>
              <a:ext uri="{FF2B5EF4-FFF2-40B4-BE49-F238E27FC236}">
                <a16:creationId xmlns:a16="http://schemas.microsoft.com/office/drawing/2014/main" id="{80F6EB28-CF27-24F9-CA34-0795A51C270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80876" y="1170767"/>
            <a:ext cx="144000" cy="144000"/>
          </a:xfrm>
          <a:prstGeom prst="rect">
            <a:avLst/>
          </a:prstGeom>
        </p:spPr>
      </p:pic>
      <p:grpSp>
        <p:nvGrpSpPr>
          <p:cNvPr id="85" name="Group 84">
            <a:extLst>
              <a:ext uri="{FF2B5EF4-FFF2-40B4-BE49-F238E27FC236}">
                <a16:creationId xmlns:a16="http://schemas.microsoft.com/office/drawing/2014/main" id="{9C27021E-D07C-A795-E131-1AF103F4582B}"/>
              </a:ext>
            </a:extLst>
          </p:cNvPr>
          <p:cNvGrpSpPr/>
          <p:nvPr/>
        </p:nvGrpSpPr>
        <p:grpSpPr>
          <a:xfrm>
            <a:off x="5879331" y="1134767"/>
            <a:ext cx="1970842" cy="216000"/>
            <a:chOff x="4877633" y="1145282"/>
            <a:chExt cx="1970842" cy="216000"/>
          </a:xfrm>
        </p:grpSpPr>
        <p:sp>
          <p:nvSpPr>
            <p:cNvPr id="83" name="Benefit 3">
              <a:extLst>
                <a:ext uri="{FF2B5EF4-FFF2-40B4-BE49-F238E27FC236}">
                  <a16:creationId xmlns:a16="http://schemas.microsoft.com/office/drawing/2014/main" id="{FDF316D0-4C84-0E56-E250-B5E46620CC95}"/>
                </a:ext>
                <a:ext uri="{C183D7F6-B498-43B3-948B-1728B52AA6E4}">
                  <adec:decorative xmlns:adec="http://schemas.microsoft.com/office/drawing/2017/decorative" val="0"/>
                </a:ext>
              </a:extLst>
            </p:cNvPr>
            <p:cNvSpPr/>
            <p:nvPr/>
          </p:nvSpPr>
          <p:spPr bwMode="auto">
            <a:xfrm>
              <a:off x="4877633" y="1145282"/>
              <a:ext cx="1970842"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Wellbeing &amp; communication</a:t>
              </a:r>
            </a:p>
          </p:txBody>
        </p:sp>
        <p:pic>
          <p:nvPicPr>
            <p:cNvPr id="84" name="Graphic 83">
              <a:extLst>
                <a:ext uri="{FF2B5EF4-FFF2-40B4-BE49-F238E27FC236}">
                  <a16:creationId xmlns:a16="http://schemas.microsoft.com/office/drawing/2014/main" id="{46727D6D-A3D4-FA83-6E4F-BCEF6839373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20491" y="1181282"/>
              <a:ext cx="144000" cy="144000"/>
            </a:xfrm>
            <a:prstGeom prst="rect">
              <a:avLst/>
            </a:prstGeom>
          </p:spPr>
        </p:pic>
      </p:grpSp>
      <p:sp>
        <p:nvSpPr>
          <p:cNvPr id="139" name="Rectangle: Rounded Corners 6">
            <a:extLst>
              <a:ext uri="{FF2B5EF4-FFF2-40B4-BE49-F238E27FC236}">
                <a16:creationId xmlns:a16="http://schemas.microsoft.com/office/drawing/2014/main" id="{06B9093E-A921-D675-4399-008642ABBF42}"/>
              </a:ext>
              <a:ext uri="{C183D7F6-B498-43B3-948B-1728B52AA6E4}">
                <adec:decorative xmlns:adec="http://schemas.microsoft.com/office/drawing/2017/decorative" val="1"/>
              </a:ext>
            </a:extLst>
          </p:cNvPr>
          <p:cNvSpPr/>
          <p:nvPr/>
        </p:nvSpPr>
        <p:spPr bwMode="auto">
          <a:xfrm>
            <a:off x="576356" y="1134767"/>
            <a:ext cx="659514" cy="2160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Benefits</a:t>
            </a:r>
          </a:p>
        </p:txBody>
      </p:sp>
      <p:sp>
        <p:nvSpPr>
          <p:cNvPr id="4" name="TextBox 3">
            <a:extLst>
              <a:ext uri="{FF2B5EF4-FFF2-40B4-BE49-F238E27FC236}">
                <a16:creationId xmlns:a16="http://schemas.microsoft.com/office/drawing/2014/main" id="{7BBF8A17-8BBD-0584-ACFE-9FF57F61E95A}"/>
              </a:ext>
            </a:extLst>
          </p:cNvPr>
          <p:cNvSpPr txBox="1">
            <a:spLocks/>
          </p:cNvSpPr>
          <p:nvPr/>
        </p:nvSpPr>
        <p:spPr>
          <a:xfrm>
            <a:off x="10144741" y="1684338"/>
            <a:ext cx="1905001" cy="861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3BC4"/>
                </a:solidFill>
                <a:effectLst/>
                <a:uLnTx/>
                <a:uFillTx/>
                <a:latin typeface="Segoe UI Semibold"/>
                <a:ea typeface="+mn-ea"/>
                <a:cs typeface="+mn-cs"/>
              </a:rPr>
              <a:t>Cassandra </a:t>
            </a:r>
            <a:br>
              <a:rPr kumimoji="0" lang="en-US" sz="2400" b="0" i="0" u="none" strike="noStrike" kern="1200" cap="none" spc="0" normalizeH="0" baseline="0" noProof="0">
                <a:ln>
                  <a:noFill/>
                </a:ln>
                <a:solidFill>
                  <a:srgbClr val="C03BC4"/>
                </a:solidFill>
                <a:effectLst/>
                <a:uLnTx/>
                <a:uFillTx/>
                <a:latin typeface="Segoe UI Semibold"/>
                <a:ea typeface="+mn-ea"/>
                <a:cs typeface="+mn-cs"/>
              </a:rPr>
            </a:br>
            <a:r>
              <a:rPr kumimoji="0" lang="en-US" sz="1600" b="0" i="0" u="none" strike="noStrike" kern="1200" cap="none" spc="0" normalizeH="0" baseline="0" noProof="0">
                <a:ln>
                  <a:noFill/>
                </a:ln>
                <a:solidFill>
                  <a:srgbClr val="C03BC4"/>
                </a:solidFill>
                <a:effectLst/>
                <a:uLnTx/>
                <a:uFillTx/>
                <a:latin typeface="Segoe UI"/>
                <a:ea typeface="+mn-ea"/>
                <a:cs typeface="Segoe UI" panose="020B0502040204020203" pitchFamily="34" charset="0"/>
              </a:rPr>
              <a:t>is an analyst </a:t>
            </a:r>
            <a:br>
              <a:rPr kumimoji="0" lang="en-US" sz="1600" b="0" i="0" u="none" strike="noStrike" kern="1200" cap="none" spc="0" normalizeH="0" baseline="0" noProof="0">
                <a:ln>
                  <a:noFill/>
                </a:ln>
                <a:solidFill>
                  <a:srgbClr val="C03BC4"/>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C03BC4"/>
                </a:solidFill>
                <a:effectLst/>
                <a:uLnTx/>
                <a:uFillTx/>
                <a:latin typeface="Segoe UI"/>
                <a:ea typeface="+mn-ea"/>
                <a:cs typeface="Segoe UI" panose="020B0502040204020203" pitchFamily="34" charset="0"/>
              </a:rPr>
              <a:t>at Contoso Bank</a:t>
            </a:r>
          </a:p>
        </p:txBody>
      </p:sp>
      <p:pic>
        <p:nvPicPr>
          <p:cNvPr id="5" name="Graphic 4">
            <a:extLst>
              <a:ext uri="{FF2B5EF4-FFF2-40B4-BE49-F238E27FC236}">
                <a16:creationId xmlns:a16="http://schemas.microsoft.com/office/drawing/2014/main" id="{76456EE2-DDCD-61E7-DF80-115375B90DF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0800000">
            <a:off x="10959812" y="2790969"/>
            <a:ext cx="274790" cy="274790"/>
          </a:xfrm>
          <a:prstGeom prst="rect">
            <a:avLst/>
          </a:prstGeom>
        </p:spPr>
      </p:pic>
      <p:grpSp>
        <p:nvGrpSpPr>
          <p:cNvPr id="15" name="Group 14">
            <a:extLst>
              <a:ext uri="{FF2B5EF4-FFF2-40B4-BE49-F238E27FC236}">
                <a16:creationId xmlns:a16="http://schemas.microsoft.com/office/drawing/2014/main" id="{A273CDBA-6ACB-A36C-8C10-EE8BE356F8C4}"/>
              </a:ext>
            </a:extLst>
          </p:cNvPr>
          <p:cNvGrpSpPr/>
          <p:nvPr/>
        </p:nvGrpSpPr>
        <p:grpSpPr>
          <a:xfrm>
            <a:off x="584200" y="2850537"/>
            <a:ext cx="2351135" cy="360000"/>
            <a:chOff x="584200" y="2850537"/>
            <a:chExt cx="2351135" cy="360000"/>
          </a:xfrm>
        </p:grpSpPr>
        <p:pic>
          <p:nvPicPr>
            <p:cNvPr id="16" name="Picture 15" descr="Zip Co logo SVG free download, id: 101874 - Brandlogos.net">
              <a:hlinkClick r:id="rId14"/>
              <a:extLst>
                <a:ext uri="{FF2B5EF4-FFF2-40B4-BE49-F238E27FC236}">
                  <a16:creationId xmlns:a16="http://schemas.microsoft.com/office/drawing/2014/main" id="{6EC64A95-D049-74A5-15E8-75BAC59A9A52}"/>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43278" t="-53646" r="-43278" b="-53646"/>
            <a:stretch/>
          </p:blipFill>
          <p:spPr bwMode="auto">
            <a:xfrm>
              <a:off x="584200" y="2850537"/>
              <a:ext cx="360000" cy="360000"/>
            </a:xfrm>
            <a:prstGeom prst="ellipse">
              <a:avLst/>
            </a:prstGeom>
            <a:solidFill>
              <a:srgbClr val="FFFFFF"/>
            </a:solidFill>
          </p:spPr>
        </p:pic>
        <p:sp>
          <p:nvSpPr>
            <p:cNvPr id="17" name="TextBox 16">
              <a:extLst>
                <a:ext uri="{FF2B5EF4-FFF2-40B4-BE49-F238E27FC236}">
                  <a16:creationId xmlns:a16="http://schemas.microsoft.com/office/drawing/2014/main" id="{2B1396CE-C3B0-F459-EAE8-0376AFA1E351}"/>
                </a:ext>
                <a:ext uri="{C183D7F6-B498-43B3-948B-1728B52AA6E4}">
                  <adec:decorative xmlns:adec="http://schemas.microsoft.com/office/drawing/2017/decorative" val="0"/>
                </a:ext>
              </a:extLst>
            </p:cNvPr>
            <p:cNvSpPr txBox="1"/>
            <p:nvPr/>
          </p:nvSpPr>
          <p:spPr>
            <a:xfrm>
              <a:off x="1043151" y="295359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grpSp>
      <p:pic>
        <p:nvPicPr>
          <p:cNvPr id="18" name="Picture 17" descr="Zip Co logo SVG free download, id: 101874 - Brandlogos.net">
            <a:hlinkClick r:id="rId14"/>
            <a:extLst>
              <a:ext uri="{FF2B5EF4-FFF2-40B4-BE49-F238E27FC236}">
                <a16:creationId xmlns:a16="http://schemas.microsoft.com/office/drawing/2014/main" id="{4FA3ACCC-FFDF-05D9-A7ED-4D2A58CA83BA}"/>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l="-43278" t="-53646" r="-43278" b="-53646"/>
          <a:stretch/>
        </p:blipFill>
        <p:spPr bwMode="auto">
          <a:xfrm>
            <a:off x="584200" y="5266713"/>
            <a:ext cx="360000" cy="360000"/>
          </a:xfrm>
          <a:prstGeom prst="ellipse">
            <a:avLst/>
          </a:prstGeom>
          <a:solidFill>
            <a:srgbClr val="FFFFFF"/>
          </a:solidFill>
        </p:spPr>
      </p:pic>
      <p:sp>
        <p:nvSpPr>
          <p:cNvPr id="19" name="TextBox 18">
            <a:extLst>
              <a:ext uri="{FF2B5EF4-FFF2-40B4-BE49-F238E27FC236}">
                <a16:creationId xmlns:a16="http://schemas.microsoft.com/office/drawing/2014/main" id="{258F9C3F-EC7D-62AE-57C0-005265A7207C}"/>
              </a:ext>
              <a:ext uri="{C183D7F6-B498-43B3-948B-1728B52AA6E4}">
                <adec:decorative xmlns:adec="http://schemas.microsoft.com/office/drawing/2017/decorative" val="0"/>
              </a:ext>
            </a:extLst>
          </p:cNvPr>
          <p:cNvSpPr txBox="1"/>
          <p:nvPr/>
        </p:nvSpPr>
        <p:spPr>
          <a:xfrm>
            <a:off x="1043151"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sp>
        <p:nvSpPr>
          <p:cNvPr id="27" name="TextBox 26">
            <a:extLst>
              <a:ext uri="{FF2B5EF4-FFF2-40B4-BE49-F238E27FC236}">
                <a16:creationId xmlns:a16="http://schemas.microsoft.com/office/drawing/2014/main" id="{86A9AD6B-2D86-8DE5-397E-92DA19AB3D5C}"/>
              </a:ext>
              <a:ext uri="{C183D7F6-B498-43B3-948B-1728B52AA6E4}">
                <adec:decorative xmlns:adec="http://schemas.microsoft.com/office/drawing/2017/decorative" val="0"/>
              </a:ext>
            </a:extLst>
          </p:cNvPr>
          <p:cNvSpPr txBox="1"/>
          <p:nvPr/>
        </p:nvSpPr>
        <p:spPr>
          <a:xfrm>
            <a:off x="7428076" y="2953594"/>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Copilot in Word</a:t>
            </a:r>
            <a:endParaRPr kumimoji="0" lang="en-US" sz="1000" b="0" i="0" u="none" strike="noStrike" kern="1200" cap="none" spc="0" normalizeH="0" baseline="30000" noProof="0">
              <a:ln>
                <a:noFill/>
              </a:ln>
              <a:solidFill>
                <a:prstClr val="black"/>
              </a:solidFill>
              <a:effectLst/>
              <a:uLnTx/>
              <a:uFillTx/>
              <a:latin typeface="Segoe UI Semibold"/>
              <a:ea typeface="+mn-ea"/>
              <a:cs typeface="+mn-cs"/>
            </a:endParaRPr>
          </a:p>
        </p:txBody>
      </p:sp>
      <p:sp>
        <p:nvSpPr>
          <p:cNvPr id="39" name="TextBox 38">
            <a:extLst>
              <a:ext uri="{FF2B5EF4-FFF2-40B4-BE49-F238E27FC236}">
                <a16:creationId xmlns:a16="http://schemas.microsoft.com/office/drawing/2014/main" id="{912A74FC-0F36-F1D5-2E08-3B9DF40EF23C}"/>
              </a:ext>
              <a:ext uri="{C183D7F6-B498-43B3-948B-1728B52AA6E4}">
                <adec:decorative xmlns:adec="http://schemas.microsoft.com/office/drawing/2017/decorative" val="0"/>
              </a:ext>
            </a:extLst>
          </p:cNvPr>
          <p:cNvSpPr txBox="1"/>
          <p:nvPr/>
        </p:nvSpPr>
        <p:spPr>
          <a:xfrm>
            <a:off x="7428546"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Office Agent with PowerPoint</a:t>
            </a:r>
          </a:p>
        </p:txBody>
      </p:sp>
      <p:sp>
        <p:nvSpPr>
          <p:cNvPr id="42" name="TextBox 41">
            <a:extLst>
              <a:ext uri="{FF2B5EF4-FFF2-40B4-BE49-F238E27FC236}">
                <a16:creationId xmlns:a16="http://schemas.microsoft.com/office/drawing/2014/main" id="{EC50FEAE-1D34-7490-6C47-64BE7CE216A0}"/>
              </a:ext>
              <a:ext uri="{C183D7F6-B498-43B3-948B-1728B52AA6E4}">
                <adec:decorative xmlns:adec="http://schemas.microsoft.com/office/drawing/2017/decorative" val="0"/>
              </a:ext>
            </a:extLst>
          </p:cNvPr>
          <p:cNvSpPr txBox="1"/>
          <p:nvPr/>
        </p:nvSpPr>
        <p:spPr>
          <a:xfrm>
            <a:off x="4235849" y="5368974"/>
            <a:ext cx="1796792"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sp>
        <p:nvSpPr>
          <p:cNvPr id="6" name="TextBox 5">
            <a:extLst>
              <a:ext uri="{FF2B5EF4-FFF2-40B4-BE49-F238E27FC236}">
                <a16:creationId xmlns:a16="http://schemas.microsoft.com/office/drawing/2014/main" id="{319108A6-F156-7A70-01EC-B82882BCC5B7}"/>
              </a:ext>
              <a:ext uri="{C183D7F6-B498-43B3-948B-1728B52AA6E4}">
                <adec:decorative xmlns:adec="http://schemas.microsoft.com/office/drawing/2017/decorative" val="0"/>
              </a:ext>
            </a:extLst>
          </p:cNvPr>
          <p:cNvSpPr txBox="1"/>
          <p:nvPr/>
        </p:nvSpPr>
        <p:spPr>
          <a:xfrm>
            <a:off x="4202117" y="2987806"/>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7" name="Picture 6">
            <a:extLst>
              <a:ext uri="{FF2B5EF4-FFF2-40B4-BE49-F238E27FC236}">
                <a16:creationId xmlns:a16="http://schemas.microsoft.com/office/drawing/2014/main" id="{592A81CA-5F6C-9851-ADBF-32E76628217A}"/>
              </a:ext>
            </a:extLst>
          </p:cNvPr>
          <p:cNvPicPr>
            <a:picLocks noChangeAspect="1"/>
          </p:cNvPicPr>
          <p:nvPr/>
        </p:nvPicPr>
        <p:blipFill>
          <a:blip r:embed="rId16"/>
          <a:stretch>
            <a:fillRect/>
          </a:stretch>
        </p:blipFill>
        <p:spPr>
          <a:xfrm>
            <a:off x="3811473" y="2893543"/>
            <a:ext cx="346240" cy="270236"/>
          </a:xfrm>
          <a:prstGeom prst="rect">
            <a:avLst/>
          </a:prstGeom>
        </p:spPr>
      </p:pic>
      <p:pic>
        <p:nvPicPr>
          <p:cNvPr id="3" name="Picture 2" descr="Word logo">
            <a:extLst>
              <a:ext uri="{FF2B5EF4-FFF2-40B4-BE49-F238E27FC236}">
                <a16:creationId xmlns:a16="http://schemas.microsoft.com/office/drawing/2014/main" id="{EB5BDF73-7D2D-A547-91C5-EBA62C61C686}"/>
              </a:ext>
            </a:extLst>
          </p:cNvPr>
          <p:cNvPicPr>
            <a:picLocks noChangeAspect="1"/>
          </p:cNvPicPr>
          <p:nvPr/>
        </p:nvPicPr>
        <p:blipFill>
          <a:blip r:embed="rId17"/>
          <a:stretch>
            <a:fillRect/>
          </a:stretch>
        </p:blipFill>
        <p:spPr>
          <a:xfrm>
            <a:off x="7016537" y="2893543"/>
            <a:ext cx="265176" cy="265176"/>
          </a:xfrm>
          <a:prstGeom prst="rect">
            <a:avLst/>
          </a:prstGeom>
        </p:spPr>
      </p:pic>
      <p:pic>
        <p:nvPicPr>
          <p:cNvPr id="8" name="Picture 7" descr="PowerPoint logo">
            <a:extLst>
              <a:ext uri="{FF2B5EF4-FFF2-40B4-BE49-F238E27FC236}">
                <a16:creationId xmlns:a16="http://schemas.microsoft.com/office/drawing/2014/main" id="{74C817B8-7268-2323-F863-875577B5D59B}"/>
              </a:ext>
            </a:extLst>
          </p:cNvPr>
          <p:cNvPicPr>
            <a:picLocks noChangeAspect="1"/>
          </p:cNvPicPr>
          <p:nvPr/>
        </p:nvPicPr>
        <p:blipFill>
          <a:blip r:embed="rId18"/>
          <a:stretch>
            <a:fillRect/>
          </a:stretch>
        </p:blipFill>
        <p:spPr>
          <a:xfrm>
            <a:off x="7019422" y="5312338"/>
            <a:ext cx="265176" cy="265176"/>
          </a:xfrm>
          <a:prstGeom prst="rect">
            <a:avLst/>
          </a:prstGeom>
        </p:spPr>
      </p:pic>
      <p:pic>
        <p:nvPicPr>
          <p:cNvPr id="9" name="Picture 8" descr="Teams logo">
            <a:extLst>
              <a:ext uri="{FF2B5EF4-FFF2-40B4-BE49-F238E27FC236}">
                <a16:creationId xmlns:a16="http://schemas.microsoft.com/office/drawing/2014/main" id="{FE0B942E-494C-55F2-0924-85777206C78F}"/>
              </a:ext>
            </a:extLst>
          </p:cNvPr>
          <p:cNvPicPr>
            <a:picLocks noChangeAspect="1"/>
          </p:cNvPicPr>
          <p:nvPr/>
        </p:nvPicPr>
        <p:blipFill>
          <a:blip r:embed="rId19"/>
          <a:stretch>
            <a:fillRect/>
          </a:stretch>
        </p:blipFill>
        <p:spPr>
          <a:xfrm>
            <a:off x="3852005" y="5312338"/>
            <a:ext cx="265176" cy="265176"/>
          </a:xfrm>
          <a:prstGeom prst="rect">
            <a:avLst/>
          </a:prstGeom>
        </p:spPr>
      </p:pic>
    </p:spTree>
    <p:extLst>
      <p:ext uri="{BB962C8B-B14F-4D97-AF65-F5344CB8AC3E}">
        <p14:creationId xmlns:p14="http://schemas.microsoft.com/office/powerpoint/2010/main" val="134457851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6F28A-C01C-8BF4-31C3-0AAEBF06719A}"/>
            </a:ext>
          </a:extLst>
        </p:cNvPr>
        <p:cNvGrpSpPr/>
        <p:nvPr/>
      </p:nvGrpSpPr>
      <p:grpSpPr>
        <a:xfrm>
          <a:off x="0" y="0"/>
          <a:ext cx="0" cy="0"/>
          <a:chOff x="0" y="0"/>
          <a:chExt cx="0" cy="0"/>
        </a:xfrm>
      </p:grpSpPr>
      <p:sp>
        <p:nvSpPr>
          <p:cNvPr id="68" name="Title 67">
            <a:extLst>
              <a:ext uri="{FF2B5EF4-FFF2-40B4-BE49-F238E27FC236}">
                <a16:creationId xmlns:a16="http://schemas.microsoft.com/office/drawing/2014/main" id="{ACAF3147-D343-EBD7-BCCA-6FDAA88582A2}"/>
              </a:ext>
            </a:extLst>
          </p:cNvPr>
          <p:cNvSpPr>
            <a:spLocks noGrp="1"/>
          </p:cNvSpPr>
          <p:nvPr>
            <p:ph type="title"/>
          </p:nvPr>
        </p:nvSpPr>
        <p:spPr>
          <a:xfrm>
            <a:off x="584200" y="387766"/>
            <a:ext cx="5672544" cy="526298"/>
          </a:xfrm>
        </p:spPr>
        <p:txBody>
          <a:bodyPr/>
          <a:lstStyle/>
          <a:p>
            <a:r>
              <a:rPr lang="en-US" noProof="0"/>
              <a:t>A day in the life of a Chief Information Officer</a:t>
            </a:r>
          </a:p>
        </p:txBody>
      </p:sp>
      <p:sp>
        <p:nvSpPr>
          <p:cNvPr id="15" name="Text Placeholder 14">
            <a:extLst>
              <a:ext uri="{FF2B5EF4-FFF2-40B4-BE49-F238E27FC236}">
                <a16:creationId xmlns:a16="http://schemas.microsoft.com/office/drawing/2014/main" id="{A4B4E51F-A13E-496C-D3F2-7050E5E2F65B}"/>
              </a:ext>
            </a:extLst>
          </p:cNvPr>
          <p:cNvSpPr>
            <a:spLocks noGrp="1"/>
          </p:cNvSpPr>
          <p:nvPr>
            <p:ph type="body" sz="quarter" idx="37"/>
          </p:nvPr>
        </p:nvSpPr>
        <p:spPr>
          <a:xfrm>
            <a:off x="10429875" y="520700"/>
            <a:ext cx="1457325" cy="169277"/>
          </a:xfrm>
        </p:spPr>
        <p:txBody>
          <a:bodyPr/>
          <a:lstStyle/>
          <a:p>
            <a:r>
              <a:rPr lang="en-US" noProof="0"/>
              <a:t>Buy</a:t>
            </a:r>
          </a:p>
        </p:txBody>
      </p:sp>
      <p:sp>
        <p:nvSpPr>
          <p:cNvPr id="41" name="Text Placeholder 40">
            <a:extLst>
              <a:ext uri="{FF2B5EF4-FFF2-40B4-BE49-F238E27FC236}">
                <a16:creationId xmlns:a16="http://schemas.microsoft.com/office/drawing/2014/main" id="{02F7B6E8-2AB1-1EF6-EDBF-CF9AA362A390}"/>
              </a:ext>
            </a:extLst>
          </p:cNvPr>
          <p:cNvSpPr>
            <a:spLocks noGrp="1"/>
          </p:cNvSpPr>
          <p:nvPr>
            <p:ph type="body" sz="quarter" idx="17"/>
          </p:nvPr>
        </p:nvSpPr>
        <p:spPr>
          <a:xfrm>
            <a:off x="6519107" y="521099"/>
            <a:ext cx="3599821" cy="169277"/>
          </a:xfrm>
        </p:spPr>
        <p:txBody>
          <a:bodyPr/>
          <a:lstStyle/>
          <a:p>
            <a:r>
              <a:rPr lang="en-US" noProof="0"/>
              <a:t>Microsoft 365 Copilot</a:t>
            </a:r>
          </a:p>
        </p:txBody>
      </p:sp>
      <p:sp>
        <p:nvSpPr>
          <p:cNvPr id="12" name="Text Placeholder 11">
            <a:extLst>
              <a:ext uri="{FF2B5EF4-FFF2-40B4-BE49-F238E27FC236}">
                <a16:creationId xmlns:a16="http://schemas.microsoft.com/office/drawing/2014/main" id="{A3389E89-0B5D-809D-8282-E4E7A66942A8}"/>
              </a:ext>
            </a:extLst>
          </p:cNvPr>
          <p:cNvSpPr>
            <a:spLocks noGrp="1"/>
          </p:cNvSpPr>
          <p:nvPr>
            <p:ph type="body" sz="quarter" idx="11"/>
          </p:nvPr>
        </p:nvSpPr>
        <p:spPr>
          <a:xfrm>
            <a:off x="584200" y="1684713"/>
            <a:ext cx="2808000" cy="345600"/>
          </a:xfrm>
        </p:spPr>
        <p:txBody>
          <a:bodyPr/>
          <a:lstStyle/>
          <a:p>
            <a:r>
              <a:rPr lang="en-US" noProof="0"/>
              <a:t>7:30 am – Summarize meetings</a:t>
            </a:r>
          </a:p>
        </p:txBody>
      </p:sp>
      <p:sp>
        <p:nvSpPr>
          <p:cNvPr id="16" name="Text Placeholder 15">
            <a:extLst>
              <a:ext uri="{FF2B5EF4-FFF2-40B4-BE49-F238E27FC236}">
                <a16:creationId xmlns:a16="http://schemas.microsoft.com/office/drawing/2014/main" id="{7DC90C92-7744-9E27-DE15-0FA2236F5193}"/>
              </a:ext>
            </a:extLst>
          </p:cNvPr>
          <p:cNvSpPr>
            <a:spLocks noGrp="1"/>
          </p:cNvSpPr>
          <p:nvPr>
            <p:ph type="body" sz="quarter" idx="18"/>
          </p:nvPr>
        </p:nvSpPr>
        <p:spPr>
          <a:xfrm>
            <a:off x="584200" y="2128438"/>
            <a:ext cx="2808000" cy="626701"/>
          </a:xfrm>
        </p:spPr>
        <p:txBody>
          <a:bodyPr/>
          <a:lstStyle/>
          <a:p>
            <a:r>
              <a:rPr lang="en-US" noProof="0"/>
              <a:t>Review briefings, reports from across the organization and departments. Including updates on projects, cybersecurity alerts, performance metrics of IT services.</a:t>
            </a:r>
          </a:p>
        </p:txBody>
      </p:sp>
      <p:sp>
        <p:nvSpPr>
          <p:cNvPr id="17" name="Text Placeholder 16">
            <a:extLst>
              <a:ext uri="{FF2B5EF4-FFF2-40B4-BE49-F238E27FC236}">
                <a16:creationId xmlns:a16="http://schemas.microsoft.com/office/drawing/2014/main" id="{1A405561-790C-0416-F8AF-0713439B3290}"/>
              </a:ext>
            </a:extLst>
          </p:cNvPr>
          <p:cNvSpPr>
            <a:spLocks noGrp="1"/>
          </p:cNvSpPr>
          <p:nvPr>
            <p:ph type="body" sz="quarter" idx="21"/>
          </p:nvPr>
        </p:nvSpPr>
        <p:spPr>
          <a:xfrm>
            <a:off x="584200" y="3304510"/>
            <a:ext cx="2808000" cy="626701"/>
          </a:xfrm>
        </p:spPr>
        <p:txBody>
          <a:bodyPr/>
          <a:lstStyle/>
          <a:p>
            <a:r>
              <a:rPr lang="en-US" noProof="0"/>
              <a:t>Prompt: </a:t>
            </a:r>
            <a:r>
              <a:rPr lang="en-US" noProof="0">
                <a:latin typeface="+mj-lt"/>
              </a:rPr>
              <a:t>Summarize my meetings</a:t>
            </a:r>
            <a:r>
              <a:rPr lang="en-US">
                <a:latin typeface="+mj-lt"/>
              </a:rPr>
              <a:t> for today</a:t>
            </a:r>
            <a:r>
              <a:rPr lang="en-US" noProof="0"/>
              <a:t>. For each meeting, list participants and link to relevant documents for each meeting. </a:t>
            </a:r>
          </a:p>
        </p:txBody>
      </p:sp>
      <p:sp>
        <p:nvSpPr>
          <p:cNvPr id="18" name="Text Placeholder 17">
            <a:extLst>
              <a:ext uri="{FF2B5EF4-FFF2-40B4-BE49-F238E27FC236}">
                <a16:creationId xmlns:a16="http://schemas.microsoft.com/office/drawing/2014/main" id="{9D965FF1-08CE-BF20-AB80-5AE099BCA70A}"/>
              </a:ext>
            </a:extLst>
          </p:cNvPr>
          <p:cNvSpPr>
            <a:spLocks noGrp="1"/>
          </p:cNvSpPr>
          <p:nvPr>
            <p:ph type="body" sz="quarter" idx="22"/>
          </p:nvPr>
        </p:nvSpPr>
        <p:spPr>
          <a:xfrm>
            <a:off x="3776663" y="1684338"/>
            <a:ext cx="2808287" cy="346075"/>
          </a:xfrm>
        </p:spPr>
        <p:txBody>
          <a:bodyPr/>
          <a:lstStyle/>
          <a:p>
            <a:r>
              <a:rPr lang="en-US" noProof="0"/>
              <a:t>9:30 am – Summarize communications</a:t>
            </a:r>
          </a:p>
        </p:txBody>
      </p:sp>
      <p:sp>
        <p:nvSpPr>
          <p:cNvPr id="19" name="Text Placeholder 18">
            <a:extLst>
              <a:ext uri="{FF2B5EF4-FFF2-40B4-BE49-F238E27FC236}">
                <a16:creationId xmlns:a16="http://schemas.microsoft.com/office/drawing/2014/main" id="{0EF282DC-6316-8580-35AD-FC9E054D10E9}"/>
              </a:ext>
            </a:extLst>
          </p:cNvPr>
          <p:cNvSpPr>
            <a:spLocks noGrp="1"/>
          </p:cNvSpPr>
          <p:nvPr>
            <p:ph type="body" sz="quarter" idx="23"/>
          </p:nvPr>
        </p:nvSpPr>
        <p:spPr>
          <a:xfrm>
            <a:off x="3776663" y="2128838"/>
            <a:ext cx="2808287" cy="627062"/>
          </a:xfrm>
        </p:spPr>
        <p:txBody>
          <a:bodyPr/>
          <a:lstStyle/>
          <a:p>
            <a:r>
              <a:rPr lang="en-US" noProof="0"/>
              <a:t>Alignment on daily priorities, any overnight issues, ensuring projects and teams are on track with projects and tasks.</a:t>
            </a:r>
          </a:p>
        </p:txBody>
      </p:sp>
      <p:sp>
        <p:nvSpPr>
          <p:cNvPr id="20" name="Text Placeholder 19">
            <a:extLst>
              <a:ext uri="{FF2B5EF4-FFF2-40B4-BE49-F238E27FC236}">
                <a16:creationId xmlns:a16="http://schemas.microsoft.com/office/drawing/2014/main" id="{6A4CAD37-D25C-9E00-74A8-80C2118544F9}"/>
              </a:ext>
            </a:extLst>
          </p:cNvPr>
          <p:cNvSpPr>
            <a:spLocks noGrp="1"/>
          </p:cNvSpPr>
          <p:nvPr>
            <p:ph type="body" sz="quarter" idx="24"/>
          </p:nvPr>
        </p:nvSpPr>
        <p:spPr>
          <a:xfrm>
            <a:off x="3776663" y="3305175"/>
            <a:ext cx="2808287" cy="625475"/>
          </a:xfrm>
        </p:spPr>
        <p:txBody>
          <a:bodyPr/>
          <a:lstStyle/>
          <a:p>
            <a:r>
              <a:rPr lang="en-US" noProof="0"/>
              <a:t>Prompt: </a:t>
            </a:r>
            <a:r>
              <a:rPr lang="en-US" noProof="0">
                <a:latin typeface="+mj-lt"/>
              </a:rPr>
              <a:t>Summarize</a:t>
            </a:r>
            <a:r>
              <a:rPr lang="en-US" noProof="0"/>
              <a:t> and include the key issues and suggestions from last week's IT department heads meetings. </a:t>
            </a:r>
          </a:p>
        </p:txBody>
      </p:sp>
      <p:sp>
        <p:nvSpPr>
          <p:cNvPr id="21" name="Text Placeholder 20">
            <a:extLst>
              <a:ext uri="{FF2B5EF4-FFF2-40B4-BE49-F238E27FC236}">
                <a16:creationId xmlns:a16="http://schemas.microsoft.com/office/drawing/2014/main" id="{7F02B6AC-2BD7-C013-C06C-8B73B86EC4D9}"/>
              </a:ext>
            </a:extLst>
          </p:cNvPr>
          <p:cNvSpPr>
            <a:spLocks noGrp="1"/>
          </p:cNvSpPr>
          <p:nvPr>
            <p:ph type="body" sz="quarter" idx="25"/>
          </p:nvPr>
        </p:nvSpPr>
        <p:spPr>
          <a:xfrm>
            <a:off x="6969125" y="1684338"/>
            <a:ext cx="2808288" cy="346075"/>
          </a:xfrm>
        </p:spPr>
        <p:txBody>
          <a:bodyPr/>
          <a:lstStyle/>
          <a:p>
            <a:r>
              <a:rPr lang="en-US" noProof="0"/>
              <a:t>10:00 am – Summarize communications</a:t>
            </a:r>
          </a:p>
        </p:txBody>
      </p:sp>
      <p:sp>
        <p:nvSpPr>
          <p:cNvPr id="22" name="Text Placeholder 21">
            <a:extLst>
              <a:ext uri="{FF2B5EF4-FFF2-40B4-BE49-F238E27FC236}">
                <a16:creationId xmlns:a16="http://schemas.microsoft.com/office/drawing/2014/main" id="{E7927799-63A6-7E2B-5395-D3BF03C87D99}"/>
              </a:ext>
            </a:extLst>
          </p:cNvPr>
          <p:cNvSpPr>
            <a:spLocks noGrp="1"/>
          </p:cNvSpPr>
          <p:nvPr>
            <p:ph type="body" sz="quarter" idx="26"/>
          </p:nvPr>
        </p:nvSpPr>
        <p:spPr>
          <a:xfrm>
            <a:off x="6969125" y="2128838"/>
            <a:ext cx="2808288" cy="627062"/>
          </a:xfrm>
        </p:spPr>
        <p:txBody>
          <a:bodyPr/>
          <a:lstStyle/>
          <a:p>
            <a:r>
              <a:rPr lang="en-US" noProof="0"/>
              <a:t>Working on long-term IT strategies aligned with government policies and objectives, including stakeholders from budget, exec branch and core IT leadership.</a:t>
            </a:r>
          </a:p>
        </p:txBody>
      </p:sp>
      <p:sp>
        <p:nvSpPr>
          <p:cNvPr id="23" name="Text Placeholder 22">
            <a:extLst>
              <a:ext uri="{FF2B5EF4-FFF2-40B4-BE49-F238E27FC236}">
                <a16:creationId xmlns:a16="http://schemas.microsoft.com/office/drawing/2014/main" id="{E93E2246-D71D-992D-6250-8155FDD91DAD}"/>
              </a:ext>
            </a:extLst>
          </p:cNvPr>
          <p:cNvSpPr>
            <a:spLocks noGrp="1"/>
          </p:cNvSpPr>
          <p:nvPr>
            <p:ph type="body" sz="quarter" idx="27"/>
          </p:nvPr>
        </p:nvSpPr>
        <p:spPr>
          <a:xfrm>
            <a:off x="6969125" y="3305175"/>
            <a:ext cx="2808288" cy="625475"/>
          </a:xfrm>
        </p:spPr>
        <p:txBody>
          <a:bodyPr/>
          <a:lstStyle/>
          <a:p>
            <a:r>
              <a:rPr lang="en-US" noProof="0"/>
              <a:t>Prompt: Based on last month's strategic planning meeting provide a summary of the budget constraints discussed.</a:t>
            </a:r>
          </a:p>
        </p:txBody>
      </p:sp>
      <p:sp>
        <p:nvSpPr>
          <p:cNvPr id="49" name="Text Placeholder 48">
            <a:extLst>
              <a:ext uri="{FF2B5EF4-FFF2-40B4-BE49-F238E27FC236}">
                <a16:creationId xmlns:a16="http://schemas.microsoft.com/office/drawing/2014/main" id="{3F8B7996-19CF-3F4A-A13A-A053B653CFC8}"/>
              </a:ext>
            </a:extLst>
          </p:cNvPr>
          <p:cNvSpPr>
            <a:spLocks noGrp="1"/>
          </p:cNvSpPr>
          <p:nvPr>
            <p:ph type="body" sz="quarter" idx="34"/>
          </p:nvPr>
        </p:nvSpPr>
        <p:spPr>
          <a:xfrm>
            <a:off x="6969595" y="4137995"/>
            <a:ext cx="2808000" cy="345600"/>
          </a:xfrm>
        </p:spPr>
        <p:txBody>
          <a:bodyPr/>
          <a:lstStyle/>
          <a:p>
            <a:r>
              <a:rPr lang="en-US" noProof="0"/>
              <a:t>2:00 pm – Create presentation</a:t>
            </a:r>
          </a:p>
        </p:txBody>
      </p:sp>
      <p:sp>
        <p:nvSpPr>
          <p:cNvPr id="50" name="Text Placeholder 49">
            <a:extLst>
              <a:ext uri="{FF2B5EF4-FFF2-40B4-BE49-F238E27FC236}">
                <a16:creationId xmlns:a16="http://schemas.microsoft.com/office/drawing/2014/main" id="{F54CD62E-C05A-FFAC-F8ED-082D56437937}"/>
              </a:ext>
            </a:extLst>
          </p:cNvPr>
          <p:cNvSpPr>
            <a:spLocks noGrp="1"/>
          </p:cNvSpPr>
          <p:nvPr>
            <p:ph type="body" sz="quarter" idx="35"/>
          </p:nvPr>
        </p:nvSpPr>
        <p:spPr>
          <a:xfrm>
            <a:off x="6969125" y="4584700"/>
            <a:ext cx="2808288" cy="627063"/>
          </a:xfrm>
        </p:spPr>
        <p:txBody>
          <a:bodyPr/>
          <a:lstStyle/>
          <a:p>
            <a:r>
              <a:rPr lang="en-US"/>
              <a:t>Review updates from Cybersecurity team, threats, incidents, actions, and measures to resolve issues. Use Office Agent to quickly create a PowerPoint presentation to share with the leadership team.</a:t>
            </a:r>
          </a:p>
        </p:txBody>
      </p:sp>
      <p:sp>
        <p:nvSpPr>
          <p:cNvPr id="51" name="Text Placeholder 50">
            <a:extLst>
              <a:ext uri="{FF2B5EF4-FFF2-40B4-BE49-F238E27FC236}">
                <a16:creationId xmlns:a16="http://schemas.microsoft.com/office/drawing/2014/main" id="{DD58AC26-E08F-1FD6-1F62-A0BE3012B965}"/>
              </a:ext>
            </a:extLst>
          </p:cNvPr>
          <p:cNvSpPr>
            <a:spLocks noGrp="1"/>
          </p:cNvSpPr>
          <p:nvPr>
            <p:ph type="body" sz="quarter" idx="36"/>
          </p:nvPr>
        </p:nvSpPr>
        <p:spPr>
          <a:xfrm>
            <a:off x="6969125" y="5681663"/>
            <a:ext cx="2808288" cy="625475"/>
          </a:xfrm>
        </p:spPr>
        <p:txBody>
          <a:bodyPr/>
          <a:lstStyle/>
          <a:p>
            <a:pPr lvl="0"/>
            <a:r>
              <a:rPr lang="en-US" noProof="0" dirty="0"/>
              <a:t>Prompt: </a:t>
            </a:r>
            <a:r>
              <a:rPr lang="en-US" noProof="0" dirty="0">
                <a:latin typeface="+mj-lt"/>
              </a:rPr>
              <a:t>Create a PowerPoint presentation </a:t>
            </a:r>
            <a:r>
              <a:rPr lang="en-US" noProof="0" dirty="0"/>
              <a:t>from our quarterly cybersecurity report including a visual of resources targeted and types of attacks.</a:t>
            </a:r>
          </a:p>
          <a:p>
            <a:pPr lvl="0"/>
            <a:r>
              <a:rPr lang="en-US" u="sng" dirty="0">
                <a:hlinkClick r:id="rId3"/>
              </a:rPr>
              <a:t>Get started with Office Agent</a:t>
            </a:r>
            <a:endParaRPr lang="en-US" noProof="0" dirty="0"/>
          </a:p>
        </p:txBody>
      </p:sp>
      <p:sp>
        <p:nvSpPr>
          <p:cNvPr id="46" name="Text Placeholder 45">
            <a:extLst>
              <a:ext uri="{FF2B5EF4-FFF2-40B4-BE49-F238E27FC236}">
                <a16:creationId xmlns:a16="http://schemas.microsoft.com/office/drawing/2014/main" id="{F09A8D33-7565-6AE9-E40A-2810CE2ADA1B}"/>
              </a:ext>
            </a:extLst>
          </p:cNvPr>
          <p:cNvSpPr>
            <a:spLocks noGrp="1"/>
          </p:cNvSpPr>
          <p:nvPr>
            <p:ph type="body" sz="quarter" idx="31"/>
          </p:nvPr>
        </p:nvSpPr>
        <p:spPr>
          <a:xfrm>
            <a:off x="3776663" y="4138613"/>
            <a:ext cx="2808287" cy="344487"/>
          </a:xfrm>
        </p:spPr>
        <p:txBody>
          <a:bodyPr/>
          <a:lstStyle/>
          <a:p>
            <a:r>
              <a:rPr lang="en-US" noProof="0"/>
              <a:t>3:30 pm – Summarize communications</a:t>
            </a:r>
          </a:p>
        </p:txBody>
      </p:sp>
      <p:sp>
        <p:nvSpPr>
          <p:cNvPr id="47" name="Text Placeholder 46">
            <a:extLst>
              <a:ext uri="{FF2B5EF4-FFF2-40B4-BE49-F238E27FC236}">
                <a16:creationId xmlns:a16="http://schemas.microsoft.com/office/drawing/2014/main" id="{A8F5ACC7-500F-3D8D-DAB7-CC40BEE44E12}"/>
              </a:ext>
            </a:extLst>
          </p:cNvPr>
          <p:cNvSpPr>
            <a:spLocks noGrp="1"/>
          </p:cNvSpPr>
          <p:nvPr>
            <p:ph type="body" sz="quarter" idx="32"/>
          </p:nvPr>
        </p:nvSpPr>
        <p:spPr>
          <a:xfrm>
            <a:off x="3776663" y="4584700"/>
            <a:ext cx="2808287" cy="627063"/>
          </a:xfrm>
        </p:spPr>
        <p:txBody>
          <a:bodyPr/>
          <a:lstStyle/>
          <a:p>
            <a:r>
              <a:rPr lang="en-US" noProof="0"/>
              <a:t>Discuss ongoing services, evaluate new solutions, and negotiate terms that best meet the needs of the business.</a:t>
            </a:r>
          </a:p>
        </p:txBody>
      </p:sp>
      <p:sp>
        <p:nvSpPr>
          <p:cNvPr id="48" name="Text Placeholder 47">
            <a:extLst>
              <a:ext uri="{FF2B5EF4-FFF2-40B4-BE49-F238E27FC236}">
                <a16:creationId xmlns:a16="http://schemas.microsoft.com/office/drawing/2014/main" id="{E88B8236-F4F0-1DCF-3D8E-D35CA2B6AB80}"/>
              </a:ext>
            </a:extLst>
          </p:cNvPr>
          <p:cNvSpPr>
            <a:spLocks noGrp="1"/>
          </p:cNvSpPr>
          <p:nvPr>
            <p:ph type="body" sz="quarter" idx="33"/>
          </p:nvPr>
        </p:nvSpPr>
        <p:spPr>
          <a:xfrm>
            <a:off x="3776663" y="5681663"/>
            <a:ext cx="2808287" cy="625475"/>
          </a:xfrm>
        </p:spPr>
        <p:txBody>
          <a:bodyPr>
            <a:normAutofit/>
          </a:bodyPr>
          <a:lstStyle/>
          <a:p>
            <a:r>
              <a:rPr lang="en-US" noProof="0"/>
              <a:t>Prompt: </a:t>
            </a:r>
            <a:r>
              <a:rPr lang="en-US" noProof="0">
                <a:latin typeface="+mj-lt"/>
              </a:rPr>
              <a:t>Summarize discussions </a:t>
            </a:r>
            <a:r>
              <a:rPr lang="en-US" noProof="0"/>
              <a:t>with Vendor X, Vendor Y and Vendor Z related to price, solution and upcoming deadlines.</a:t>
            </a:r>
          </a:p>
        </p:txBody>
      </p:sp>
      <p:sp>
        <p:nvSpPr>
          <p:cNvPr id="43" name="Text Placeholder 42">
            <a:extLst>
              <a:ext uri="{FF2B5EF4-FFF2-40B4-BE49-F238E27FC236}">
                <a16:creationId xmlns:a16="http://schemas.microsoft.com/office/drawing/2014/main" id="{3FEC4962-BF7F-BC73-D9DA-CED67B78756F}"/>
              </a:ext>
            </a:extLst>
          </p:cNvPr>
          <p:cNvSpPr>
            <a:spLocks noGrp="1"/>
          </p:cNvSpPr>
          <p:nvPr>
            <p:ph type="body" sz="quarter" idx="28"/>
          </p:nvPr>
        </p:nvSpPr>
        <p:spPr>
          <a:xfrm>
            <a:off x="584200" y="4138613"/>
            <a:ext cx="2808288" cy="344487"/>
          </a:xfrm>
        </p:spPr>
        <p:txBody>
          <a:bodyPr/>
          <a:lstStyle/>
          <a:p>
            <a:r>
              <a:rPr lang="en-US" noProof="0"/>
              <a:t>4:30 pm – Analyze data</a:t>
            </a:r>
          </a:p>
        </p:txBody>
      </p:sp>
      <p:sp>
        <p:nvSpPr>
          <p:cNvPr id="44" name="Text Placeholder 43">
            <a:extLst>
              <a:ext uri="{FF2B5EF4-FFF2-40B4-BE49-F238E27FC236}">
                <a16:creationId xmlns:a16="http://schemas.microsoft.com/office/drawing/2014/main" id="{D4903203-AC03-9212-7434-633326310CC8}"/>
              </a:ext>
            </a:extLst>
          </p:cNvPr>
          <p:cNvSpPr>
            <a:spLocks noGrp="1"/>
          </p:cNvSpPr>
          <p:nvPr>
            <p:ph type="body" sz="quarter" idx="29"/>
          </p:nvPr>
        </p:nvSpPr>
        <p:spPr>
          <a:xfrm>
            <a:off x="584200" y="4584700"/>
            <a:ext cx="2808288" cy="627063"/>
          </a:xfrm>
        </p:spPr>
        <p:txBody>
          <a:bodyPr/>
          <a:lstStyle/>
          <a:p>
            <a:r>
              <a:rPr lang="en-US" noProof="0"/>
              <a:t>Financial report reviews with budget analysts, reviewing financial reports, signing documents, looking at current and on-going cost planning.</a:t>
            </a:r>
          </a:p>
        </p:txBody>
      </p:sp>
      <p:sp>
        <p:nvSpPr>
          <p:cNvPr id="45" name="Text Placeholder 44">
            <a:extLst>
              <a:ext uri="{FF2B5EF4-FFF2-40B4-BE49-F238E27FC236}">
                <a16:creationId xmlns:a16="http://schemas.microsoft.com/office/drawing/2014/main" id="{07BB5463-EBF4-5EA7-90F4-823227659F51}"/>
              </a:ext>
            </a:extLst>
          </p:cNvPr>
          <p:cNvSpPr>
            <a:spLocks noGrp="1"/>
          </p:cNvSpPr>
          <p:nvPr>
            <p:ph type="body" sz="quarter" idx="30"/>
          </p:nvPr>
        </p:nvSpPr>
        <p:spPr>
          <a:xfrm>
            <a:off x="584200" y="5681663"/>
            <a:ext cx="2808288" cy="625475"/>
          </a:xfrm>
        </p:spPr>
        <p:txBody>
          <a:bodyPr>
            <a:normAutofit lnSpcReduction="10000"/>
          </a:bodyPr>
          <a:lstStyle/>
          <a:p>
            <a:r>
              <a:rPr lang="en-US" noProof="0" dirty="0"/>
              <a:t>Prompt: </a:t>
            </a:r>
            <a:r>
              <a:rPr lang="en-US" noProof="0" dirty="0">
                <a:latin typeface="+mj-lt"/>
              </a:rPr>
              <a:t>Based on the quarterly budget</a:t>
            </a:r>
            <a:r>
              <a:rPr lang="en-US" noProof="0" dirty="0"/>
              <a:t>, show me suggested areas to reduce operating expenditures.</a:t>
            </a:r>
          </a:p>
          <a:p>
            <a:r>
              <a:rPr lang="en-US" u="sng" dirty="0">
                <a:hlinkClick r:id="rId4"/>
              </a:rPr>
              <a:t>Get started with Analyst</a:t>
            </a:r>
            <a:endParaRPr lang="en-US" dirty="0"/>
          </a:p>
          <a:p>
            <a:r>
              <a:rPr lang="en-US" noProof="0" dirty="0"/>
              <a:t> </a:t>
            </a:r>
          </a:p>
        </p:txBody>
      </p:sp>
      <p:grpSp>
        <p:nvGrpSpPr>
          <p:cNvPr id="3" name="Group 2">
            <a:extLst>
              <a:ext uri="{FF2B5EF4-FFF2-40B4-BE49-F238E27FC236}">
                <a16:creationId xmlns:a16="http://schemas.microsoft.com/office/drawing/2014/main" id="{7244AECD-6DB4-61FD-29CF-25FE10573544}"/>
              </a:ext>
            </a:extLst>
          </p:cNvPr>
          <p:cNvGrpSpPr/>
          <p:nvPr/>
        </p:nvGrpSpPr>
        <p:grpSpPr>
          <a:xfrm>
            <a:off x="1286540" y="1134767"/>
            <a:ext cx="1571031" cy="216000"/>
            <a:chOff x="1372194" y="969899"/>
            <a:chExt cx="1571031" cy="216000"/>
          </a:xfrm>
        </p:grpSpPr>
        <p:sp>
          <p:nvSpPr>
            <p:cNvPr id="4" name="Rectangle: Rounded Corners 6">
              <a:extLst>
                <a:ext uri="{FF2B5EF4-FFF2-40B4-BE49-F238E27FC236}">
                  <a16:creationId xmlns:a16="http://schemas.microsoft.com/office/drawing/2014/main" id="{007AD62E-97E3-2928-F811-BEC57B828360}"/>
                </a:ext>
                <a:ext uri="{C183D7F6-B498-43B3-948B-1728B52AA6E4}">
                  <adec:decorative xmlns:adec="http://schemas.microsoft.com/office/drawing/2017/decorative" val="1"/>
                </a:ext>
              </a:extLst>
            </p:cNvPr>
            <p:cNvSpPr/>
            <p:nvPr/>
          </p:nvSpPr>
          <p:spPr bwMode="auto">
            <a:xfrm>
              <a:off x="1372194" y="969899"/>
              <a:ext cx="1571031"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~1 hour</a:t>
              </a:r>
            </a:p>
          </p:txBody>
        </p:sp>
        <p:pic>
          <p:nvPicPr>
            <p:cNvPr id="5" name="Graphic 4">
              <a:extLst>
                <a:ext uri="{FF2B5EF4-FFF2-40B4-BE49-F238E27FC236}">
                  <a16:creationId xmlns:a16="http://schemas.microsoft.com/office/drawing/2014/main" id="{8BE6C784-B715-CA58-EFAB-C6C0EEE661E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21924" y="1005899"/>
              <a:ext cx="144000" cy="144000"/>
            </a:xfrm>
            <a:prstGeom prst="rect">
              <a:avLst/>
            </a:prstGeom>
          </p:spPr>
        </p:pic>
      </p:grpSp>
      <p:grpSp>
        <p:nvGrpSpPr>
          <p:cNvPr id="6" name="Group 5">
            <a:extLst>
              <a:ext uri="{FF2B5EF4-FFF2-40B4-BE49-F238E27FC236}">
                <a16:creationId xmlns:a16="http://schemas.microsoft.com/office/drawing/2014/main" id="{8690D9AD-3B98-CDB7-CC9B-DC994398A439}"/>
              </a:ext>
            </a:extLst>
          </p:cNvPr>
          <p:cNvGrpSpPr/>
          <p:nvPr/>
        </p:nvGrpSpPr>
        <p:grpSpPr>
          <a:xfrm>
            <a:off x="5754503" y="1134767"/>
            <a:ext cx="2325078" cy="216000"/>
            <a:chOff x="6235579" y="969899"/>
            <a:chExt cx="2325078" cy="216000"/>
          </a:xfrm>
        </p:grpSpPr>
        <p:sp>
          <p:nvSpPr>
            <p:cNvPr id="7" name="Rectangle: Rounded Corners 6">
              <a:extLst>
                <a:ext uri="{FF2B5EF4-FFF2-40B4-BE49-F238E27FC236}">
                  <a16:creationId xmlns:a16="http://schemas.microsoft.com/office/drawing/2014/main" id="{BE804B23-AD5C-86AC-765B-8CFCC7ED287D}"/>
                </a:ext>
                <a:ext uri="{C183D7F6-B498-43B3-948B-1728B52AA6E4}">
                  <adec:decorative xmlns:adec="http://schemas.microsoft.com/office/drawing/2017/decorative" val="1"/>
                </a:ext>
              </a:extLst>
            </p:cNvPr>
            <p:cNvSpPr/>
            <p:nvPr/>
          </p:nvSpPr>
          <p:spPr bwMode="auto">
            <a:xfrm>
              <a:off x="6235579" y="969899"/>
              <a:ext cx="2325078"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Vendor management</a:t>
              </a:r>
            </a:p>
          </p:txBody>
        </p:sp>
        <p:pic>
          <p:nvPicPr>
            <p:cNvPr id="8" name="Graphic 7">
              <a:extLst>
                <a:ext uri="{FF2B5EF4-FFF2-40B4-BE49-F238E27FC236}">
                  <a16:creationId xmlns:a16="http://schemas.microsoft.com/office/drawing/2014/main" id="{47E11AF3-1AAB-0D14-8A84-8D9AB7C0EBB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82712" y="1005899"/>
              <a:ext cx="144000" cy="144000"/>
            </a:xfrm>
            <a:prstGeom prst="rect">
              <a:avLst/>
            </a:prstGeom>
          </p:spPr>
        </p:pic>
      </p:grpSp>
      <p:grpSp>
        <p:nvGrpSpPr>
          <p:cNvPr id="9" name="Group 8">
            <a:extLst>
              <a:ext uri="{FF2B5EF4-FFF2-40B4-BE49-F238E27FC236}">
                <a16:creationId xmlns:a16="http://schemas.microsoft.com/office/drawing/2014/main" id="{F40C4DD7-9DD5-382E-363F-4AC896F5EA17}"/>
              </a:ext>
            </a:extLst>
          </p:cNvPr>
          <p:cNvGrpSpPr/>
          <p:nvPr/>
        </p:nvGrpSpPr>
        <p:grpSpPr>
          <a:xfrm>
            <a:off x="2908241" y="1134767"/>
            <a:ext cx="2795593" cy="216000"/>
            <a:chOff x="3133720" y="969899"/>
            <a:chExt cx="2795593" cy="216000"/>
          </a:xfrm>
        </p:grpSpPr>
        <p:sp>
          <p:nvSpPr>
            <p:cNvPr id="10" name="Rectangle: Rounded Corners 6">
              <a:extLst>
                <a:ext uri="{FF2B5EF4-FFF2-40B4-BE49-F238E27FC236}">
                  <a16:creationId xmlns:a16="http://schemas.microsoft.com/office/drawing/2014/main" id="{C5DF750C-AE63-159F-2088-FFE098B7D6BF}"/>
                </a:ext>
                <a:ext uri="{C183D7F6-B498-43B3-948B-1728B52AA6E4}">
                  <adec:decorative xmlns:adec="http://schemas.microsoft.com/office/drawing/2017/decorative" val="1"/>
                </a:ext>
              </a:extLst>
            </p:cNvPr>
            <p:cNvSpPr/>
            <p:nvPr/>
          </p:nvSpPr>
          <p:spPr bwMode="auto">
            <a:xfrm>
              <a:off x="3133720" y="969899"/>
              <a:ext cx="2795593"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3391D"/>
                  </a:solidFill>
                  <a:effectLst/>
                  <a:uLnTx/>
                  <a:uFillTx/>
                  <a:latin typeface="Segoe UI Semibold"/>
                  <a:ea typeface="+mn-ea"/>
                  <a:cs typeface="Segoe UI Semibold" panose="020B0702040204020203" pitchFamily="34" charset="0"/>
                </a:rPr>
                <a:t>Areas of investment: Strategy</a:t>
              </a:r>
            </a:p>
          </p:txBody>
        </p:sp>
        <p:pic>
          <p:nvPicPr>
            <p:cNvPr id="11" name="Graphic 10">
              <a:extLst>
                <a:ext uri="{FF2B5EF4-FFF2-40B4-BE49-F238E27FC236}">
                  <a16:creationId xmlns:a16="http://schemas.microsoft.com/office/drawing/2014/main" id="{AA04BC5E-0C5A-F30D-CF34-9D9BDEB0099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193555" y="1005899"/>
              <a:ext cx="144000" cy="144000"/>
            </a:xfrm>
            <a:prstGeom prst="rect">
              <a:avLst/>
            </a:prstGeom>
          </p:spPr>
        </p:pic>
      </p:grpSp>
      <p:sp>
        <p:nvSpPr>
          <p:cNvPr id="152" name="TextBox 151">
            <a:extLst>
              <a:ext uri="{FF2B5EF4-FFF2-40B4-BE49-F238E27FC236}">
                <a16:creationId xmlns:a16="http://schemas.microsoft.com/office/drawing/2014/main" id="{4AFD0C2D-2094-290A-0940-9BD108A94C91}"/>
              </a:ext>
            </a:extLst>
          </p:cNvPr>
          <p:cNvSpPr txBox="1"/>
          <p:nvPr/>
        </p:nvSpPr>
        <p:spPr>
          <a:xfrm>
            <a:off x="10144674" y="1684338"/>
            <a:ext cx="1905067" cy="144655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3BC4"/>
                </a:solidFill>
                <a:effectLst/>
                <a:uLnTx/>
                <a:uFillTx/>
                <a:latin typeface="Segoe UI Semibold"/>
                <a:ea typeface="+mn-ea"/>
                <a:cs typeface="+mn-cs"/>
              </a:rPr>
              <a:t>Ava </a:t>
            </a:r>
            <a:br>
              <a:rPr kumimoji="0" lang="en-US" sz="2400" b="0" i="0" u="none" strike="noStrike" kern="1200" cap="none" spc="0" normalizeH="0" baseline="0" noProof="0">
                <a:ln>
                  <a:noFill/>
                </a:ln>
                <a:solidFill>
                  <a:srgbClr val="C03BC4"/>
                </a:solidFill>
                <a:effectLst/>
                <a:uLnTx/>
                <a:uFillTx/>
                <a:latin typeface="Segoe UI Semibold"/>
                <a:ea typeface="+mn-ea"/>
                <a:cs typeface="+mn-cs"/>
              </a:rPr>
            </a:br>
            <a:r>
              <a:rPr kumimoji="0" lang="en-US" sz="1400" b="0" i="0" u="none" strike="noStrike" kern="1200" cap="none" spc="0" normalizeH="0" baseline="0" noProof="0">
                <a:ln>
                  <a:noFill/>
                </a:ln>
                <a:solidFill>
                  <a:srgbClr val="C03BC4"/>
                </a:solidFill>
                <a:effectLst/>
                <a:uLnTx/>
                <a:uFillTx/>
                <a:latin typeface="Segoe UI"/>
                <a:ea typeface="+mn-ea"/>
                <a:cs typeface="Segoe UI" panose="020B0502040204020203" pitchFamily="34" charset="0"/>
              </a:rPr>
              <a:t>is a CIO who seeks insights on the status of programs, projects, stakeholder insights and daily agendas.</a:t>
            </a:r>
            <a:endParaRPr kumimoji="0" lang="en-US" sz="2000" b="0" i="0" u="none" strike="noStrike" kern="1200" cap="none" spc="0" normalizeH="0" baseline="0" noProof="0">
              <a:ln>
                <a:noFill/>
              </a:ln>
              <a:solidFill>
                <a:srgbClr val="C03BC4"/>
              </a:solidFill>
              <a:effectLst/>
              <a:uLnTx/>
              <a:uFillTx/>
              <a:latin typeface="Segoe UI"/>
              <a:ea typeface="+mn-ea"/>
              <a:cs typeface="Segoe UI" panose="020B0502040204020203" pitchFamily="34" charset="0"/>
            </a:endParaRPr>
          </a:p>
        </p:txBody>
      </p:sp>
      <p:pic>
        <p:nvPicPr>
          <p:cNvPr id="24" name="Picture 23">
            <a:extLst>
              <a:ext uri="{FF2B5EF4-FFF2-40B4-BE49-F238E27FC236}">
                <a16:creationId xmlns:a16="http://schemas.microsoft.com/office/drawing/2014/main" id="{E66767BF-8EE2-195F-3732-2087B13975A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flipH="1">
            <a:off x="10138974" y="3833668"/>
            <a:ext cx="2066426" cy="3024332"/>
          </a:xfrm>
          <a:prstGeom prst="rect">
            <a:avLst/>
          </a:prstGeom>
        </p:spPr>
      </p:pic>
      <p:pic>
        <p:nvPicPr>
          <p:cNvPr id="28" name="Picture 27" descr="Zip Co logo SVG free download, id: 101874 - Brandlogos.net">
            <a:hlinkClick r:id="rId12"/>
            <a:extLst>
              <a:ext uri="{FF2B5EF4-FFF2-40B4-BE49-F238E27FC236}">
                <a16:creationId xmlns:a16="http://schemas.microsoft.com/office/drawing/2014/main" id="{CF21C1C6-A2FA-3AFF-3219-8F7FE34F357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43278" t="-53646" r="-43278" b="-53646"/>
          <a:stretch/>
        </p:blipFill>
        <p:spPr bwMode="auto">
          <a:xfrm>
            <a:off x="584200" y="2850538"/>
            <a:ext cx="360000" cy="360000"/>
          </a:xfrm>
          <a:prstGeom prst="ellipse">
            <a:avLst/>
          </a:prstGeom>
          <a:solidFill>
            <a:srgbClr val="FFFFFF"/>
          </a:solidFill>
        </p:spPr>
      </p:pic>
      <p:sp>
        <p:nvSpPr>
          <p:cNvPr id="29" name="TextBox 28">
            <a:extLst>
              <a:ext uri="{FF2B5EF4-FFF2-40B4-BE49-F238E27FC236}">
                <a16:creationId xmlns:a16="http://schemas.microsoft.com/office/drawing/2014/main" id="{FA46D0A3-347D-35BF-4FB9-D8585889FDFD}"/>
              </a:ext>
              <a:ext uri="{C183D7F6-B498-43B3-948B-1728B52AA6E4}">
                <adec:decorative xmlns:adec="http://schemas.microsoft.com/office/drawing/2017/decorative" val="0"/>
              </a:ext>
            </a:extLst>
          </p:cNvPr>
          <p:cNvSpPr txBox="1"/>
          <p:nvPr/>
        </p:nvSpPr>
        <p:spPr>
          <a:xfrm>
            <a:off x="1043151" y="2953595"/>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Copilot Chat</a:t>
            </a:r>
            <a:r>
              <a:rPr kumimoji="0" lang="en-US" sz="1000" b="0" i="0" u="none" strike="noStrike" kern="0" cap="none" spc="0" normalizeH="0" baseline="30000" noProof="0">
                <a:ln>
                  <a:noFill/>
                </a:ln>
                <a:solidFill>
                  <a:srgbClr val="1A1A1A"/>
                </a:solidFill>
                <a:effectLst/>
                <a:uLnTx/>
                <a:uFillTx/>
                <a:latin typeface="Segoe UI Semibold"/>
                <a:ea typeface="+mn-ea"/>
                <a:cs typeface="Segoe UI" pitchFamily="34" charset="0"/>
              </a:rPr>
              <a:t>2</a:t>
            </a:r>
            <a:endParaRPr kumimoji="0" lang="en-US" sz="1000" b="0" i="0" u="none" strike="noStrike" kern="1200" cap="none" spc="0" normalizeH="0" baseline="0" noProof="0">
              <a:ln>
                <a:noFill/>
              </a:ln>
              <a:solidFill>
                <a:prstClr val="black"/>
              </a:solidFill>
              <a:effectLst/>
              <a:uLnTx/>
              <a:uFillTx/>
              <a:latin typeface="Segoe UI Semibold"/>
              <a:ea typeface="+mn-ea"/>
              <a:cs typeface="+mn-cs"/>
            </a:endParaRPr>
          </a:p>
        </p:txBody>
      </p:sp>
      <p:grpSp>
        <p:nvGrpSpPr>
          <p:cNvPr id="30" name="Group 29">
            <a:extLst>
              <a:ext uri="{FF2B5EF4-FFF2-40B4-BE49-F238E27FC236}">
                <a16:creationId xmlns:a16="http://schemas.microsoft.com/office/drawing/2014/main" id="{C0B40E9E-CF77-DA49-AABC-B88A99ADF26E}"/>
              </a:ext>
            </a:extLst>
          </p:cNvPr>
          <p:cNvGrpSpPr/>
          <p:nvPr/>
        </p:nvGrpSpPr>
        <p:grpSpPr>
          <a:xfrm>
            <a:off x="6969125" y="2850537"/>
            <a:ext cx="2351135" cy="360000"/>
            <a:chOff x="588263" y="1217924"/>
            <a:chExt cx="2351135" cy="360000"/>
          </a:xfrm>
        </p:grpSpPr>
        <p:pic>
          <p:nvPicPr>
            <p:cNvPr id="31" name="Picture 30" descr="Zip Co logo SVG free download, id: 101874 - Brandlogos.net">
              <a:hlinkClick r:id="rId12"/>
              <a:extLst>
                <a:ext uri="{FF2B5EF4-FFF2-40B4-BE49-F238E27FC236}">
                  <a16:creationId xmlns:a16="http://schemas.microsoft.com/office/drawing/2014/main" id="{89C3C14A-539F-2525-A7F9-D89F98CC513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32" name="TextBox 31">
              <a:extLst>
                <a:ext uri="{FF2B5EF4-FFF2-40B4-BE49-F238E27FC236}">
                  <a16:creationId xmlns:a16="http://schemas.microsoft.com/office/drawing/2014/main" id="{70F8FA66-3BAF-F407-2629-6450EA50562E}"/>
                </a:ext>
                <a:ext uri="{C183D7F6-B498-43B3-948B-1728B52AA6E4}">
                  <adec:decorative xmlns:adec="http://schemas.microsoft.com/office/drawing/2017/decorative" val="0"/>
                </a:ext>
              </a:extLst>
            </p:cNvPr>
            <p:cNvSpPr txBox="1"/>
            <p:nvPr/>
          </p:nvSpPr>
          <p:spPr>
            <a:xfrm>
              <a:off x="1047214" y="1320981"/>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Copilot Chat</a:t>
              </a:r>
              <a:r>
                <a:rPr kumimoji="0" lang="en-US" sz="1000" b="0" i="0" u="none" strike="noStrike" kern="0" cap="none" spc="0" normalizeH="0" baseline="30000" noProof="0">
                  <a:ln>
                    <a:noFill/>
                  </a:ln>
                  <a:solidFill>
                    <a:srgbClr val="1A1A1A"/>
                  </a:solidFill>
                  <a:effectLst/>
                  <a:uLnTx/>
                  <a:uFillTx/>
                  <a:latin typeface="Segoe UI Semibold"/>
                  <a:ea typeface="+mn-ea"/>
                  <a:cs typeface="Segoe UI" pitchFamily="34" charset="0"/>
                </a:rPr>
                <a:t>2</a:t>
              </a:r>
              <a:endParaRPr kumimoji="0" lang="en-US" sz="1000" b="0" i="0" u="none" strike="noStrike" kern="1200" cap="none" spc="0" normalizeH="0" baseline="0" noProof="0">
                <a:ln>
                  <a:noFill/>
                </a:ln>
                <a:solidFill>
                  <a:prstClr val="black"/>
                </a:solidFill>
                <a:effectLst/>
                <a:uLnTx/>
                <a:uFillTx/>
                <a:latin typeface="Segoe UI Semibold"/>
                <a:ea typeface="+mn-ea"/>
                <a:cs typeface="+mn-cs"/>
              </a:endParaRPr>
            </a:p>
          </p:txBody>
        </p:sp>
      </p:grpSp>
      <p:sp>
        <p:nvSpPr>
          <p:cNvPr id="35" name="TextBox 34">
            <a:extLst>
              <a:ext uri="{FF2B5EF4-FFF2-40B4-BE49-F238E27FC236}">
                <a16:creationId xmlns:a16="http://schemas.microsoft.com/office/drawing/2014/main" id="{E7E9911C-0353-1EFF-7C77-52BEAAACD6B0}"/>
              </a:ext>
              <a:ext uri="{C183D7F6-B498-43B3-948B-1728B52AA6E4}">
                <adec:decorative xmlns:adec="http://schemas.microsoft.com/office/drawing/2017/decorative" val="0"/>
              </a:ext>
            </a:extLst>
          </p:cNvPr>
          <p:cNvSpPr txBox="1"/>
          <p:nvPr/>
        </p:nvSpPr>
        <p:spPr>
          <a:xfrm>
            <a:off x="4235614" y="2953595"/>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Copilot in Teams</a:t>
            </a:r>
            <a:endParaRPr kumimoji="0" lang="en-US" sz="10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38" name="TextBox 37">
            <a:extLst>
              <a:ext uri="{FF2B5EF4-FFF2-40B4-BE49-F238E27FC236}">
                <a16:creationId xmlns:a16="http://schemas.microsoft.com/office/drawing/2014/main" id="{E85C39A0-0DDE-E581-2372-2B334EB5E8F3}"/>
              </a:ext>
              <a:ext uri="{C183D7F6-B498-43B3-948B-1728B52AA6E4}">
                <adec:decorative xmlns:adec="http://schemas.microsoft.com/office/drawing/2017/decorative" val="0"/>
              </a:ext>
            </a:extLst>
          </p:cNvPr>
          <p:cNvSpPr txBox="1"/>
          <p:nvPr/>
        </p:nvSpPr>
        <p:spPr>
          <a:xfrm>
            <a:off x="4235614" y="536977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Copilot in Teams</a:t>
            </a:r>
            <a:endParaRPr kumimoji="0" lang="en-US" sz="1000" b="0" i="0" u="none" strike="noStrike" kern="1200" cap="none" spc="0" normalizeH="0" baseline="0" noProof="0">
              <a:ln>
                <a:noFill/>
              </a:ln>
              <a:solidFill>
                <a:srgbClr val="0078D4"/>
              </a:solidFill>
              <a:effectLst/>
              <a:uLnTx/>
              <a:uFillTx/>
              <a:latin typeface="Segoe UI Semibold"/>
              <a:ea typeface="+mn-ea"/>
              <a:cs typeface="+mn-cs"/>
            </a:endParaRPr>
          </a:p>
        </p:txBody>
      </p:sp>
      <p:grpSp>
        <p:nvGrpSpPr>
          <p:cNvPr id="78" name="Group 77">
            <a:extLst>
              <a:ext uri="{FF2B5EF4-FFF2-40B4-BE49-F238E27FC236}">
                <a16:creationId xmlns:a16="http://schemas.microsoft.com/office/drawing/2014/main" id="{FD8D5EF6-E60B-B23F-2308-A9BA09F223D9}"/>
              </a:ext>
            </a:extLst>
          </p:cNvPr>
          <p:cNvGrpSpPr/>
          <p:nvPr/>
        </p:nvGrpSpPr>
        <p:grpSpPr>
          <a:xfrm>
            <a:off x="6969125" y="5266713"/>
            <a:ext cx="2255978" cy="360000"/>
            <a:chOff x="6969125" y="5260425"/>
            <a:chExt cx="2255978" cy="360000"/>
          </a:xfrm>
        </p:grpSpPr>
        <p:sp>
          <p:nvSpPr>
            <p:cNvPr id="79" name="TextBox 78">
              <a:extLst>
                <a:ext uri="{FF2B5EF4-FFF2-40B4-BE49-F238E27FC236}">
                  <a16:creationId xmlns:a16="http://schemas.microsoft.com/office/drawing/2014/main" id="{1EF40D9B-217A-F150-F36B-49F81C32482A}"/>
                </a:ext>
                <a:ext uri="{C183D7F6-B498-43B3-948B-1728B52AA6E4}">
                  <adec:decorative xmlns:adec="http://schemas.microsoft.com/office/drawing/2017/decorative" val="0"/>
                </a:ext>
              </a:extLst>
            </p:cNvPr>
            <p:cNvSpPr txBox="1"/>
            <p:nvPr/>
          </p:nvSpPr>
          <p:spPr>
            <a:xfrm>
              <a:off x="7428311" y="5363480"/>
              <a:ext cx="1796792"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PowerPoint</a:t>
              </a:r>
            </a:p>
          </p:txBody>
        </p:sp>
        <p:sp>
          <p:nvSpPr>
            <p:cNvPr id="80" name="Oval 79">
              <a:extLst>
                <a:ext uri="{FF2B5EF4-FFF2-40B4-BE49-F238E27FC236}">
                  <a16:creationId xmlns:a16="http://schemas.microsoft.com/office/drawing/2014/main" id="{1A636E70-45F5-ED58-D35E-47F7AB048770}"/>
                </a:ext>
              </a:extLst>
            </p:cNvPr>
            <p:cNvSpPr>
              <a:spLocks/>
            </p:cNvSpPr>
            <p:nvPr/>
          </p:nvSpPr>
          <p:spPr bwMode="auto">
            <a:xfrm>
              <a:off x="6969125" y="5260425"/>
              <a:ext cx="360000" cy="3600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pic>
        <p:nvPicPr>
          <p:cNvPr id="82" name="Graphic 81">
            <a:extLst>
              <a:ext uri="{FF2B5EF4-FFF2-40B4-BE49-F238E27FC236}">
                <a16:creationId xmlns:a16="http://schemas.microsoft.com/office/drawing/2014/main" id="{02150EBB-5195-CA63-77FE-E871C4AE59C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rot="10800000">
            <a:off x="10959812" y="3245756"/>
            <a:ext cx="274790" cy="274790"/>
          </a:xfrm>
          <a:prstGeom prst="rect">
            <a:avLst/>
          </a:prstGeom>
        </p:spPr>
      </p:pic>
      <p:sp>
        <p:nvSpPr>
          <p:cNvPr id="84" name="Rectangle: Rounded Corners 6">
            <a:extLst>
              <a:ext uri="{FF2B5EF4-FFF2-40B4-BE49-F238E27FC236}">
                <a16:creationId xmlns:a16="http://schemas.microsoft.com/office/drawing/2014/main" id="{920AD5FC-B152-C2EF-015E-007CAEBD7B77}"/>
              </a:ext>
              <a:ext uri="{C183D7F6-B498-43B3-948B-1728B52AA6E4}">
                <adec:decorative xmlns:adec="http://schemas.microsoft.com/office/drawing/2017/decorative" val="1"/>
              </a:ext>
            </a:extLst>
          </p:cNvPr>
          <p:cNvSpPr/>
          <p:nvPr/>
        </p:nvSpPr>
        <p:spPr bwMode="auto">
          <a:xfrm>
            <a:off x="576356" y="1134767"/>
            <a:ext cx="659514" cy="2160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Benefits</a:t>
            </a:r>
          </a:p>
        </p:txBody>
      </p:sp>
      <p:sp>
        <p:nvSpPr>
          <p:cNvPr id="2" name="TextBox 1">
            <a:extLst>
              <a:ext uri="{FF2B5EF4-FFF2-40B4-BE49-F238E27FC236}">
                <a16:creationId xmlns:a16="http://schemas.microsoft.com/office/drawing/2014/main" id="{15C9AC6C-7AA4-1AE5-8ECE-ABE7D3703353}"/>
              </a:ext>
              <a:ext uri="{C183D7F6-B498-43B3-948B-1728B52AA6E4}">
                <adec:decorative xmlns:adec="http://schemas.microsoft.com/office/drawing/2017/decorative" val="0"/>
              </a:ext>
            </a:extLst>
          </p:cNvPr>
          <p:cNvSpPr txBox="1"/>
          <p:nvPr/>
        </p:nvSpPr>
        <p:spPr>
          <a:xfrm>
            <a:off x="1043621"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prstClr val="black"/>
              </a:solidFill>
              <a:effectLst/>
              <a:uLnTx/>
              <a:uFillTx/>
              <a:latin typeface="Segoe UI Semibold"/>
              <a:ea typeface="+mn-ea"/>
              <a:cs typeface="+mn-cs"/>
            </a:endParaRPr>
          </a:p>
        </p:txBody>
      </p:sp>
      <p:pic>
        <p:nvPicPr>
          <p:cNvPr id="13" name="Picture 12">
            <a:extLst>
              <a:ext uri="{FF2B5EF4-FFF2-40B4-BE49-F238E27FC236}">
                <a16:creationId xmlns:a16="http://schemas.microsoft.com/office/drawing/2014/main" id="{C4E1BD3D-EC12-6D59-B819-6E55B77ED44E}"/>
              </a:ext>
            </a:extLst>
          </p:cNvPr>
          <p:cNvPicPr>
            <a:picLocks noChangeAspect="1"/>
          </p:cNvPicPr>
          <p:nvPr/>
        </p:nvPicPr>
        <p:blipFill>
          <a:blip r:embed="rId16"/>
          <a:stretch>
            <a:fillRect/>
          </a:stretch>
        </p:blipFill>
        <p:spPr>
          <a:xfrm>
            <a:off x="559873" y="5311059"/>
            <a:ext cx="346240" cy="270236"/>
          </a:xfrm>
          <a:prstGeom prst="rect">
            <a:avLst/>
          </a:prstGeom>
        </p:spPr>
      </p:pic>
      <p:pic>
        <p:nvPicPr>
          <p:cNvPr id="14" name="Picture 13" descr="PowerPoint logo">
            <a:extLst>
              <a:ext uri="{FF2B5EF4-FFF2-40B4-BE49-F238E27FC236}">
                <a16:creationId xmlns:a16="http://schemas.microsoft.com/office/drawing/2014/main" id="{3E7B1F3F-88B4-6772-6646-0016426047CF}"/>
              </a:ext>
            </a:extLst>
          </p:cNvPr>
          <p:cNvPicPr>
            <a:picLocks noChangeAspect="1"/>
          </p:cNvPicPr>
          <p:nvPr/>
        </p:nvPicPr>
        <p:blipFill>
          <a:blip r:embed="rId17"/>
          <a:stretch>
            <a:fillRect/>
          </a:stretch>
        </p:blipFill>
        <p:spPr>
          <a:xfrm>
            <a:off x="7016537" y="5311059"/>
            <a:ext cx="265176" cy="265176"/>
          </a:xfrm>
          <a:prstGeom prst="rect">
            <a:avLst/>
          </a:prstGeom>
        </p:spPr>
      </p:pic>
      <p:pic>
        <p:nvPicPr>
          <p:cNvPr id="25" name="Picture 24" descr="Teams logo">
            <a:extLst>
              <a:ext uri="{FF2B5EF4-FFF2-40B4-BE49-F238E27FC236}">
                <a16:creationId xmlns:a16="http://schemas.microsoft.com/office/drawing/2014/main" id="{DEFA1BF0-3143-CBAB-FBC6-851D57264223}"/>
              </a:ext>
            </a:extLst>
          </p:cNvPr>
          <p:cNvPicPr>
            <a:picLocks noChangeAspect="1"/>
          </p:cNvPicPr>
          <p:nvPr/>
        </p:nvPicPr>
        <p:blipFill>
          <a:blip r:embed="rId18"/>
          <a:stretch>
            <a:fillRect/>
          </a:stretch>
        </p:blipFill>
        <p:spPr>
          <a:xfrm>
            <a:off x="3824074" y="2897949"/>
            <a:ext cx="265176" cy="265176"/>
          </a:xfrm>
          <a:prstGeom prst="rect">
            <a:avLst/>
          </a:prstGeom>
        </p:spPr>
      </p:pic>
      <p:pic>
        <p:nvPicPr>
          <p:cNvPr id="26" name="Picture 25" descr="Teams logo">
            <a:extLst>
              <a:ext uri="{FF2B5EF4-FFF2-40B4-BE49-F238E27FC236}">
                <a16:creationId xmlns:a16="http://schemas.microsoft.com/office/drawing/2014/main" id="{D9979FD7-6B0B-6DD9-1DA7-514776122BF3}"/>
              </a:ext>
            </a:extLst>
          </p:cNvPr>
          <p:cNvPicPr>
            <a:picLocks noChangeAspect="1"/>
          </p:cNvPicPr>
          <p:nvPr/>
        </p:nvPicPr>
        <p:blipFill>
          <a:blip r:embed="rId18"/>
          <a:stretch>
            <a:fillRect/>
          </a:stretch>
        </p:blipFill>
        <p:spPr>
          <a:xfrm>
            <a:off x="3824074" y="5311059"/>
            <a:ext cx="265176" cy="265176"/>
          </a:xfrm>
          <a:prstGeom prst="rect">
            <a:avLst/>
          </a:prstGeom>
        </p:spPr>
      </p:pic>
    </p:spTree>
    <p:extLst>
      <p:ext uri="{BB962C8B-B14F-4D97-AF65-F5344CB8AC3E}">
        <p14:creationId xmlns:p14="http://schemas.microsoft.com/office/powerpoint/2010/main" val="177097337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05109-1BAC-70A4-AD0C-BE5CCFEA99AD}"/>
            </a:ext>
          </a:extLst>
        </p:cNvPr>
        <p:cNvGrpSpPr/>
        <p:nvPr/>
      </p:nvGrpSpPr>
      <p:grpSpPr>
        <a:xfrm>
          <a:off x="0" y="0"/>
          <a:ext cx="0" cy="0"/>
          <a:chOff x="0" y="0"/>
          <a:chExt cx="0" cy="0"/>
        </a:xfrm>
      </p:grpSpPr>
      <p:grpSp>
        <p:nvGrpSpPr>
          <p:cNvPr id="58" name="Group 57" descr="Header image of blue to purple color gradient">
            <a:extLst>
              <a:ext uri="{FF2B5EF4-FFF2-40B4-BE49-F238E27FC236}">
                <a16:creationId xmlns:a16="http://schemas.microsoft.com/office/drawing/2014/main" id="{03D8383C-0026-B988-B9B5-CDA43CF03C67}"/>
              </a:ext>
            </a:extLst>
          </p:cNvPr>
          <p:cNvGrpSpPr/>
          <p:nvPr/>
        </p:nvGrpSpPr>
        <p:grpSpPr>
          <a:xfrm>
            <a:off x="0" y="0"/>
            <a:ext cx="12192000" cy="1309115"/>
            <a:chOff x="0" y="0"/>
            <a:chExt cx="12192000" cy="1309115"/>
          </a:xfrm>
        </p:grpSpPr>
        <p:sp>
          <p:nvSpPr>
            <p:cNvPr id="59" name="Rectangle 58">
              <a:extLst>
                <a:ext uri="{FF2B5EF4-FFF2-40B4-BE49-F238E27FC236}">
                  <a16:creationId xmlns:a16="http://schemas.microsoft.com/office/drawing/2014/main" id="{740A8D70-9728-55AA-E195-5364BF867CE5}"/>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0" name="Rectangle 59">
              <a:extLst>
                <a:ext uri="{FF2B5EF4-FFF2-40B4-BE49-F238E27FC236}">
                  <a16:creationId xmlns:a16="http://schemas.microsoft.com/office/drawing/2014/main" id="{A3381BFA-A88E-AA77-9B8C-AE4050E11D36}"/>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7" name="Title 16">
            <a:extLst>
              <a:ext uri="{FF2B5EF4-FFF2-40B4-BE49-F238E27FC236}">
                <a16:creationId xmlns:a16="http://schemas.microsoft.com/office/drawing/2014/main" id="{1711DFA9-C15D-ADA1-2E7B-6EBF54AE5E2C}"/>
              </a:ext>
            </a:extLst>
          </p:cNvPr>
          <p:cNvSpPr>
            <a:spLocks noGrp="1"/>
          </p:cNvSpPr>
          <p:nvPr>
            <p:ph type="title"/>
          </p:nvPr>
        </p:nvSpPr>
        <p:spPr>
          <a:xfrm>
            <a:off x="588963" y="457200"/>
            <a:ext cx="11017250" cy="554038"/>
          </a:xfrm>
        </p:spPr>
        <p:txBody>
          <a:bodyPr/>
          <a:lstStyle/>
          <a:p>
            <a:r>
              <a:rPr lang="en-US"/>
              <a:t>How to use Researcher</a:t>
            </a:r>
          </a:p>
        </p:txBody>
      </p:sp>
      <p:sp>
        <p:nvSpPr>
          <p:cNvPr id="28" name="Rectangle: Rounded Corners 27">
            <a:extLst>
              <a:ext uri="{FF2B5EF4-FFF2-40B4-BE49-F238E27FC236}">
                <a16:creationId xmlns:a16="http://schemas.microsoft.com/office/drawing/2014/main" id="{B62E79B7-8ADB-FC7B-F7EC-40B53338DCC5}"/>
              </a:ext>
              <a:ext uri="{C183D7F6-B498-43B3-948B-1728B52AA6E4}">
                <adec:decorative xmlns:adec="http://schemas.microsoft.com/office/drawing/2017/decorative" val="1"/>
              </a:ext>
            </a:extLst>
          </p:cNvPr>
          <p:cNvSpPr/>
          <p:nvPr/>
        </p:nvSpPr>
        <p:spPr bwMode="auto">
          <a:xfrm>
            <a:off x="0" y="1599047"/>
            <a:ext cx="9715500" cy="4656607"/>
          </a:xfrm>
          <a:prstGeom prst="roundRect">
            <a:avLst>
              <a:gd name="adj" fmla="val 0"/>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 name="Oval 4">
            <a:extLst>
              <a:ext uri="{FF2B5EF4-FFF2-40B4-BE49-F238E27FC236}">
                <a16:creationId xmlns:a16="http://schemas.microsoft.com/office/drawing/2014/main" id="{09699515-79D7-09DB-8E5B-B5DDA0A8F81E}"/>
              </a:ext>
              <a:ext uri="{C183D7F6-B498-43B3-948B-1728B52AA6E4}">
                <adec:decorative xmlns:adec="http://schemas.microsoft.com/office/drawing/2017/decorative" val="1"/>
              </a:ext>
            </a:extLst>
          </p:cNvPr>
          <p:cNvSpPr/>
          <p:nvPr/>
        </p:nvSpPr>
        <p:spPr bwMode="auto">
          <a:xfrm>
            <a:off x="1110776"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5" name="Graphic 44" descr="notebook icon">
            <a:extLst>
              <a:ext uri="{FF2B5EF4-FFF2-40B4-BE49-F238E27FC236}">
                <a16:creationId xmlns:a16="http://schemas.microsoft.com/office/drawing/2014/main" id="{43233DB0-1205-6E2A-5D8B-A47F9CCD7E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34374" y="1918878"/>
            <a:ext cx="289562" cy="289562"/>
          </a:xfrm>
          <a:prstGeom prst="rect">
            <a:avLst/>
          </a:prstGeom>
        </p:spPr>
      </p:pic>
      <p:sp>
        <p:nvSpPr>
          <p:cNvPr id="13" name="Freeform: Shape 12">
            <a:extLst>
              <a:ext uri="{FF2B5EF4-FFF2-40B4-BE49-F238E27FC236}">
                <a16:creationId xmlns:a16="http://schemas.microsoft.com/office/drawing/2014/main" id="{6F1EE0B2-C947-D3CD-9177-929EED6FEF6D}"/>
              </a:ext>
            </a:extLst>
          </p:cNvPr>
          <p:cNvSpPr/>
          <p:nvPr/>
        </p:nvSpPr>
        <p:spPr>
          <a:xfrm>
            <a:off x="599312"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Start a </a:t>
            </a:r>
            <a:b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b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new report</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You can begin by typing in a research topic or question into Researcher’s prompt box. For example, you might ask: </a:t>
            </a:r>
            <a:r>
              <a:rPr kumimoji="0" lang="en-US" sz="1100" b="0" i="1" u="none" strike="noStrike" kern="1200" cap="none" spc="0" normalizeH="0" baseline="0" noProof="0">
                <a:ln>
                  <a:noFill/>
                </a:ln>
                <a:solidFill>
                  <a:srgbClr val="091F2C"/>
                </a:solidFill>
                <a:effectLst/>
                <a:uLnTx/>
                <a:uFillTx/>
                <a:latin typeface="Segoe Sans Display"/>
                <a:ea typeface="+mn-ea"/>
                <a:cs typeface="+mn-cs"/>
              </a:rPr>
              <a:t>“Give me a research report on the impacts of AI in healthcare.”</a:t>
            </a:r>
            <a:r>
              <a:rPr kumimoji="0" lang="en-US" sz="1100" b="0" i="0" u="none" strike="noStrike" kern="1200" cap="none" spc="0" normalizeH="0" baseline="0" noProof="0">
                <a:ln>
                  <a:noFill/>
                </a:ln>
                <a:solidFill>
                  <a:srgbClr val="091F2C"/>
                </a:solidFill>
                <a:effectLst/>
                <a:uLnTx/>
                <a:uFillTx/>
                <a:latin typeface="Segoe Sans Display"/>
                <a:ea typeface="+mn-ea"/>
                <a:cs typeface="+mn-cs"/>
              </a:rPr>
              <a:t> You can also use any suggested prompts or templates provided on the Researcher home screen. These suggestions can help inspire what to ask.</a:t>
            </a:r>
          </a:p>
        </p:txBody>
      </p:sp>
      <p:cxnSp>
        <p:nvCxnSpPr>
          <p:cNvPr id="31" name="Straight Connector 30">
            <a:extLst>
              <a:ext uri="{FF2B5EF4-FFF2-40B4-BE49-F238E27FC236}">
                <a16:creationId xmlns:a16="http://schemas.microsoft.com/office/drawing/2014/main" id="{6135A738-9EEB-23E2-C5BD-CF37349441FD}"/>
              </a:ext>
              <a:ext uri="{C183D7F6-B498-43B3-948B-1728B52AA6E4}">
                <adec:decorative xmlns:adec="http://schemas.microsoft.com/office/drawing/2017/decorative" val="1"/>
              </a:ext>
            </a:extLst>
          </p:cNvPr>
          <p:cNvCxnSpPr>
            <a:cxnSpLocks/>
          </p:cNvCxnSpPr>
          <p:nvPr/>
        </p:nvCxnSpPr>
        <p:spPr>
          <a:xfrm>
            <a:off x="2274371"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032A196-79AC-1DAD-F64A-D8DC56579126}"/>
              </a:ext>
              <a:ext uri="{C183D7F6-B498-43B3-948B-1728B52AA6E4}">
                <adec:decorative xmlns:adec="http://schemas.microsoft.com/office/drawing/2017/decorative" val="1"/>
              </a:ext>
            </a:extLst>
          </p:cNvPr>
          <p:cNvSpPr/>
          <p:nvPr/>
        </p:nvSpPr>
        <p:spPr bwMode="auto">
          <a:xfrm>
            <a:off x="2901209"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9" name="Graphic 48" descr="person speaking icon">
            <a:extLst>
              <a:ext uri="{FF2B5EF4-FFF2-40B4-BE49-F238E27FC236}">
                <a16:creationId xmlns:a16="http://schemas.microsoft.com/office/drawing/2014/main" id="{AC7C576D-EA54-406F-8ADE-21065056A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4806" y="1918878"/>
            <a:ext cx="289562" cy="289562"/>
          </a:xfrm>
          <a:prstGeom prst="rect">
            <a:avLst/>
          </a:prstGeom>
        </p:spPr>
      </p:pic>
      <p:sp>
        <p:nvSpPr>
          <p:cNvPr id="15" name="Freeform: Shape 14">
            <a:extLst>
              <a:ext uri="{FF2B5EF4-FFF2-40B4-BE49-F238E27FC236}">
                <a16:creationId xmlns:a16="http://schemas.microsoft.com/office/drawing/2014/main" id="{B578D505-F3BC-C3EC-C066-D19BCFD819A7}"/>
              </a:ext>
            </a:extLst>
          </p:cNvPr>
          <p:cNvSpPr/>
          <p:nvPr/>
        </p:nvSpPr>
        <p:spPr>
          <a:xfrm>
            <a:off x="2389745"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Answer clarifying questions</a:t>
            </a:r>
            <a:endParaRPr kumimoji="0" lang="en-US" sz="11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Once you submit your query, Researcher will ask you a set of clarifying questions. You can choose to answer these questions or just type “Go ahead.”</a:t>
            </a:r>
          </a:p>
        </p:txBody>
      </p:sp>
      <p:cxnSp>
        <p:nvCxnSpPr>
          <p:cNvPr id="32" name="Straight Connector 31">
            <a:extLst>
              <a:ext uri="{FF2B5EF4-FFF2-40B4-BE49-F238E27FC236}">
                <a16:creationId xmlns:a16="http://schemas.microsoft.com/office/drawing/2014/main" id="{71330C2A-5241-0724-3157-0E9EC4BADB0E}"/>
              </a:ext>
              <a:ext uri="{C183D7F6-B498-43B3-948B-1728B52AA6E4}">
                <adec:decorative xmlns:adec="http://schemas.microsoft.com/office/drawing/2017/decorative" val="1"/>
              </a:ext>
            </a:extLst>
          </p:cNvPr>
          <p:cNvCxnSpPr>
            <a:cxnSpLocks/>
          </p:cNvCxnSpPr>
          <p:nvPr/>
        </p:nvCxnSpPr>
        <p:spPr>
          <a:xfrm>
            <a:off x="4064804"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B733442-C1CE-D9D8-5104-A55CFA47D3BE}"/>
              </a:ext>
              <a:ext uri="{C183D7F6-B498-43B3-948B-1728B52AA6E4}">
                <adec:decorative xmlns:adec="http://schemas.microsoft.com/office/drawing/2017/decorative" val="1"/>
              </a:ext>
            </a:extLst>
          </p:cNvPr>
          <p:cNvSpPr/>
          <p:nvPr/>
        </p:nvSpPr>
        <p:spPr bwMode="auto">
          <a:xfrm>
            <a:off x="4691642"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3" name="Graphic 52" descr="pages icon">
            <a:extLst>
              <a:ext uri="{FF2B5EF4-FFF2-40B4-BE49-F238E27FC236}">
                <a16:creationId xmlns:a16="http://schemas.microsoft.com/office/drawing/2014/main" id="{163E8FA7-2EB3-2A5A-1E3E-E96328776B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239" y="1918878"/>
            <a:ext cx="289562" cy="289562"/>
          </a:xfrm>
          <a:prstGeom prst="rect">
            <a:avLst/>
          </a:prstGeom>
        </p:spPr>
      </p:pic>
      <p:sp>
        <p:nvSpPr>
          <p:cNvPr id="18" name="Freeform: Shape 17">
            <a:extLst>
              <a:ext uri="{FF2B5EF4-FFF2-40B4-BE49-F238E27FC236}">
                <a16:creationId xmlns:a16="http://schemas.microsoft.com/office/drawing/2014/main" id="{B0E9F5BF-4EC8-68E8-150B-EB37192C0C44}"/>
              </a:ext>
            </a:extLst>
          </p:cNvPr>
          <p:cNvSpPr/>
          <p:nvPr/>
        </p:nvSpPr>
        <p:spPr>
          <a:xfrm>
            <a:off x="4180178"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Wait for the </a:t>
            </a:r>
            <a:b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b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report to compile</a:t>
            </a:r>
            <a:endParaRPr kumimoji="0" lang="en-US" sz="11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Researcher will work through each step, fetching information and analyzing it. This may take some time depending on how complex the query is. You can watch the progress in real-time, or you can go do other work. Researcher will show all the steps it's taking as it creates your report.</a:t>
            </a:r>
          </a:p>
        </p:txBody>
      </p:sp>
      <p:cxnSp>
        <p:nvCxnSpPr>
          <p:cNvPr id="33" name="Straight Connector 32">
            <a:extLst>
              <a:ext uri="{FF2B5EF4-FFF2-40B4-BE49-F238E27FC236}">
                <a16:creationId xmlns:a16="http://schemas.microsoft.com/office/drawing/2014/main" id="{3F59D747-3A2E-743D-791C-D80809BE965B}"/>
              </a:ext>
              <a:ext uri="{C183D7F6-B498-43B3-948B-1728B52AA6E4}">
                <adec:decorative xmlns:adec="http://schemas.microsoft.com/office/drawing/2017/decorative" val="1"/>
              </a:ext>
            </a:extLst>
          </p:cNvPr>
          <p:cNvCxnSpPr>
            <a:cxnSpLocks/>
          </p:cNvCxnSpPr>
          <p:nvPr/>
        </p:nvCxnSpPr>
        <p:spPr>
          <a:xfrm>
            <a:off x="5855237"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14CCE80-EA41-E04F-84D1-516F7C1AA6CC}"/>
              </a:ext>
              <a:ext uri="{C183D7F6-B498-43B3-948B-1728B52AA6E4}">
                <adec:decorative xmlns:adec="http://schemas.microsoft.com/office/drawing/2017/decorative" val="1"/>
              </a:ext>
            </a:extLst>
          </p:cNvPr>
          <p:cNvSpPr/>
          <p:nvPr/>
        </p:nvSpPr>
        <p:spPr bwMode="auto">
          <a:xfrm>
            <a:off x="6482075"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5" name="Graphic 54" descr="text list icon">
            <a:extLst>
              <a:ext uri="{FF2B5EF4-FFF2-40B4-BE49-F238E27FC236}">
                <a16:creationId xmlns:a16="http://schemas.microsoft.com/office/drawing/2014/main" id="{C774D401-94FD-BA6D-A4FE-5803D06F00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05673" y="1918878"/>
            <a:ext cx="289562" cy="289562"/>
          </a:xfrm>
          <a:prstGeom prst="rect">
            <a:avLst/>
          </a:prstGeom>
        </p:spPr>
      </p:pic>
      <p:sp>
        <p:nvSpPr>
          <p:cNvPr id="23" name="Freeform: Shape 22">
            <a:extLst>
              <a:ext uri="{FF2B5EF4-FFF2-40B4-BE49-F238E27FC236}">
                <a16:creationId xmlns:a16="http://schemas.microsoft.com/office/drawing/2014/main" id="{3B3D1149-B41A-306F-C66E-78BB421C626F}"/>
              </a:ext>
            </a:extLst>
          </p:cNvPr>
          <p:cNvSpPr/>
          <p:nvPr/>
        </p:nvSpPr>
        <p:spPr>
          <a:xfrm>
            <a:off x="5970612"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View the </a:t>
            </a:r>
            <a:b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b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results</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Once complete, you will see a structured report with the findings. The report might have sections that summarize different aspects of the topic and often includes context like where information came from (for example, referencing a specific document or stating the source of a statistic). This context helps you trust and verify the information.</a:t>
            </a:r>
          </a:p>
        </p:txBody>
      </p:sp>
      <p:cxnSp>
        <p:nvCxnSpPr>
          <p:cNvPr id="34" name="Straight Connector 33">
            <a:extLst>
              <a:ext uri="{FF2B5EF4-FFF2-40B4-BE49-F238E27FC236}">
                <a16:creationId xmlns:a16="http://schemas.microsoft.com/office/drawing/2014/main" id="{87A68856-E92F-0AAF-40DE-D98B84B6D167}"/>
              </a:ext>
              <a:ext uri="{C183D7F6-B498-43B3-948B-1728B52AA6E4}">
                <adec:decorative xmlns:adec="http://schemas.microsoft.com/office/drawing/2017/decorative" val="1"/>
              </a:ext>
            </a:extLst>
          </p:cNvPr>
          <p:cNvCxnSpPr>
            <a:cxnSpLocks/>
          </p:cNvCxnSpPr>
          <p:nvPr/>
        </p:nvCxnSpPr>
        <p:spPr>
          <a:xfrm>
            <a:off x="7645670" y="2518564"/>
            <a:ext cx="0" cy="3618846"/>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04374FB-C75B-80A9-5725-A4B906E1B308}"/>
              </a:ext>
              <a:ext uri="{C183D7F6-B498-43B3-948B-1728B52AA6E4}">
                <adec:decorative xmlns:adec="http://schemas.microsoft.com/office/drawing/2017/decorative" val="1"/>
              </a:ext>
            </a:extLst>
          </p:cNvPr>
          <p:cNvSpPr/>
          <p:nvPr/>
        </p:nvSpPr>
        <p:spPr bwMode="auto">
          <a:xfrm>
            <a:off x="8272507" y="1795280"/>
            <a:ext cx="536758" cy="53675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57" name="Graphic 56" descr="work complete icon">
            <a:extLst>
              <a:ext uri="{FF2B5EF4-FFF2-40B4-BE49-F238E27FC236}">
                <a16:creationId xmlns:a16="http://schemas.microsoft.com/office/drawing/2014/main" id="{3BEE0D8B-E9C5-A28C-ADA4-8C99675FC3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6105" y="1918878"/>
            <a:ext cx="289562" cy="289562"/>
          </a:xfrm>
          <a:prstGeom prst="rect">
            <a:avLst/>
          </a:prstGeom>
        </p:spPr>
      </p:pic>
      <p:sp>
        <p:nvSpPr>
          <p:cNvPr id="27" name="Freeform: Shape 26">
            <a:extLst>
              <a:ext uri="{FF2B5EF4-FFF2-40B4-BE49-F238E27FC236}">
                <a16:creationId xmlns:a16="http://schemas.microsoft.com/office/drawing/2014/main" id="{913A96B3-4913-5A39-33EB-89CC3B9D2F0E}"/>
              </a:ext>
            </a:extLst>
          </p:cNvPr>
          <p:cNvSpPr/>
          <p:nvPr/>
        </p:nvSpPr>
        <p:spPr>
          <a:xfrm>
            <a:off x="7761044" y="2518564"/>
            <a:ext cx="1559685" cy="3027991"/>
          </a:xfrm>
          <a:custGeom>
            <a:avLst/>
            <a:gdLst>
              <a:gd name="connsiteX0" fmla="*/ 0 w 1576757"/>
              <a:gd name="connsiteY0" fmla="*/ 0 h 2660778"/>
              <a:gd name="connsiteX1" fmla="*/ 1576757 w 1576757"/>
              <a:gd name="connsiteY1" fmla="*/ 0 h 2660778"/>
              <a:gd name="connsiteX2" fmla="*/ 1576757 w 1576757"/>
              <a:gd name="connsiteY2" fmla="*/ 2660778 h 2660778"/>
              <a:gd name="connsiteX3" fmla="*/ 0 w 1576757"/>
              <a:gd name="connsiteY3" fmla="*/ 2660778 h 2660778"/>
              <a:gd name="connsiteX4" fmla="*/ 0 w 1576757"/>
              <a:gd name="connsiteY4" fmla="*/ 0 h 26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57" h="2660778">
                <a:moveTo>
                  <a:pt x="0" y="0"/>
                </a:moveTo>
                <a:lnTo>
                  <a:pt x="1576757" y="0"/>
                </a:lnTo>
                <a:lnTo>
                  <a:pt x="1576757" y="2660778"/>
                </a:lnTo>
                <a:lnTo>
                  <a:pt x="0" y="266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Take action </a:t>
            </a:r>
            <a:b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b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on the report</a:t>
            </a:r>
          </a:p>
          <a:p>
            <a:pPr marL="0" marR="0" lvl="0" indent="0" algn="ctr" defTabSz="488950" rtl="0" eaLnBrk="1" fontAlgn="auto"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a:ea typeface="+mn-ea"/>
                <a:cs typeface="+mn-cs"/>
              </a:rPr>
              <a:t>Finally, you can utilize the follow-up actions. For example, if you need to edit the report, click </a:t>
            </a:r>
            <a:r>
              <a:rPr kumimoji="0" lang="en-US" sz="1100" b="1" i="0" u="none" strike="noStrike" kern="1200" cap="none" spc="0" normalizeH="0" baseline="0" noProof="0">
                <a:ln>
                  <a:noFill/>
                </a:ln>
                <a:solidFill>
                  <a:srgbClr val="091F2C"/>
                </a:solidFill>
                <a:effectLst/>
                <a:uLnTx/>
                <a:uFillTx/>
                <a:latin typeface="Segoe Sans Display Semibold"/>
                <a:ea typeface="+mn-ea"/>
                <a:cs typeface="+mn-cs"/>
              </a:rPr>
              <a:t>”Edit in Pages” </a:t>
            </a:r>
            <a:r>
              <a:rPr kumimoji="0" lang="en-US" sz="1100" b="0" i="0" u="none" strike="noStrike" kern="1200" cap="none" spc="0" normalizeH="0" baseline="0" noProof="0">
                <a:ln>
                  <a:noFill/>
                </a:ln>
                <a:solidFill>
                  <a:srgbClr val="091F2C"/>
                </a:solidFill>
                <a:effectLst/>
                <a:uLnTx/>
                <a:uFillTx/>
                <a:latin typeface="Segoe Sans Display"/>
                <a:ea typeface="+mn-ea"/>
                <a:cs typeface="+mn-cs"/>
              </a:rPr>
              <a:t>and the report is shown in a side-by-side view. Once opened in Pages, the report gets saved automatically.</a:t>
            </a:r>
          </a:p>
        </p:txBody>
      </p:sp>
      <p:sp>
        <p:nvSpPr>
          <p:cNvPr id="30" name="Rectangle: Top Corners Rounded 29">
            <a:extLst>
              <a:ext uri="{FF2B5EF4-FFF2-40B4-BE49-F238E27FC236}">
                <a16:creationId xmlns:a16="http://schemas.microsoft.com/office/drawing/2014/main" id="{DCEBCA24-DF4C-AC4B-A93F-B6CA3DF23490}"/>
              </a:ext>
              <a:ext uri="{C183D7F6-B498-43B3-948B-1728B52AA6E4}">
                <adec:decorative xmlns:adec="http://schemas.microsoft.com/office/drawing/2017/decorative" val="1"/>
              </a:ext>
            </a:extLst>
          </p:cNvPr>
          <p:cNvSpPr>
            <a:spLocks/>
          </p:cNvSpPr>
          <p:nvPr/>
        </p:nvSpPr>
        <p:spPr bwMode="auto">
          <a:xfrm rot="16200000" flipH="1">
            <a:off x="8413175" y="2621974"/>
            <a:ext cx="4801754" cy="2755902"/>
          </a:xfrm>
          <a:prstGeom prst="round2SameRect">
            <a:avLst>
              <a:gd name="adj1" fmla="val 4393"/>
              <a:gd name="adj2" fmla="val 0"/>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4" name="Text Placeholder 2">
            <a:extLst>
              <a:ext uri="{FF2B5EF4-FFF2-40B4-BE49-F238E27FC236}">
                <a16:creationId xmlns:a16="http://schemas.microsoft.com/office/drawing/2014/main" id="{DFC2E732-3852-A78B-1E45-0CD085420CD4}"/>
              </a:ext>
            </a:extLst>
          </p:cNvPr>
          <p:cNvSpPr txBox="1">
            <a:spLocks/>
          </p:cNvSpPr>
          <p:nvPr/>
        </p:nvSpPr>
        <p:spPr>
          <a:xfrm>
            <a:off x="9603770" y="1717291"/>
            <a:ext cx="2283430" cy="2152975"/>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0C0"/>
                </a:solidFill>
                <a:effectLst/>
                <a:uLnTx/>
                <a:uFillTx/>
                <a:latin typeface="Segoe Sans Display Semibold"/>
                <a:ea typeface="+mn-ea"/>
                <a:cs typeface="+mn-cs"/>
              </a:rPr>
              <a:t>Where can you use Researcher</a:t>
            </a: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Researcher is accessible as an agent in Copilot Chat in the Microsoft 365 Copilot app, Teams, and Outlook.</a:t>
            </a: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Start from </a:t>
            </a:r>
            <a:r>
              <a:rPr kumimoji="0" lang="en-US" sz="1200" b="0" i="0" u="sng" strike="noStrike" kern="1200" cap="none" spc="0" normalizeH="0" baseline="0" noProof="0">
                <a:ln>
                  <a:noFill/>
                </a:ln>
                <a:solidFill>
                  <a:srgbClr val="0078D4"/>
                </a:solidFill>
                <a:effectLst/>
                <a:uLnTx/>
                <a:uFillTx/>
                <a:latin typeface="Segoe Sans Display"/>
                <a:ea typeface="+mn-ea"/>
                <a:cs typeface="+mn-cs"/>
                <a:hlinkClick r:id="rId12">
                  <a:extLst>
                    <a:ext uri="{A12FA001-AC4F-418D-AE19-62706E023703}">
                      <ahyp:hlinkClr xmlns:ahyp="http://schemas.microsoft.com/office/drawing/2018/hyperlinkcolor" val="tx"/>
                    </a:ext>
                  </a:extLst>
                </a:hlinkClick>
              </a:rPr>
              <a:t>Copilot | Microsoft 365 Copilot</a:t>
            </a:r>
            <a:endParaRPr kumimoji="0" lang="en-US" sz="1200" b="0" i="0" u="none" strike="noStrike" kern="1200" cap="none" spc="0" normalizeH="0" baseline="0" noProof="0">
              <a:ln>
                <a:noFill/>
              </a:ln>
              <a:solidFill>
                <a:srgbClr val="0078D4"/>
              </a:solidFill>
              <a:effectLst/>
              <a:uLnTx/>
              <a:uFillTx/>
              <a:latin typeface="Segoe Sans Display"/>
              <a:ea typeface="+mn-ea"/>
              <a:cs typeface="+mn-cs"/>
            </a:endParaRP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View the left navigation pane</a:t>
            </a:r>
          </a:p>
          <a:p>
            <a:pPr marL="282575" marR="0" lvl="0" indent="-17462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Click on Researcher </a:t>
            </a:r>
          </a:p>
          <a:p>
            <a:pPr marL="233045" marR="0" lvl="0" indent="-147320"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51" name="Straight Connector 50">
            <a:extLst>
              <a:ext uri="{FF2B5EF4-FFF2-40B4-BE49-F238E27FC236}">
                <a16:creationId xmlns:a16="http://schemas.microsoft.com/office/drawing/2014/main" id="{1276F7D9-70E9-5128-03B4-12D590FFE150}"/>
              </a:ext>
              <a:ext uri="{C183D7F6-B498-43B3-948B-1728B52AA6E4}">
                <adec:decorative xmlns:adec="http://schemas.microsoft.com/office/drawing/2017/decorative" val="1"/>
              </a:ext>
            </a:extLst>
          </p:cNvPr>
          <p:cNvCxnSpPr>
            <a:cxnSpLocks/>
          </p:cNvCxnSpPr>
          <p:nvPr/>
        </p:nvCxnSpPr>
        <p:spPr>
          <a:xfrm>
            <a:off x="9603770" y="3988510"/>
            <a:ext cx="2286000" cy="0"/>
          </a:xfrm>
          <a:prstGeom prst="line">
            <a:avLst/>
          </a:prstGeom>
          <a:ln w="12700">
            <a:solidFill>
              <a:schemeClr val="bg1"/>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A78C0956-72FF-22F3-E0B7-D151750FDCAB}"/>
              </a:ext>
            </a:extLst>
          </p:cNvPr>
          <p:cNvSpPr txBox="1">
            <a:spLocks/>
          </p:cNvSpPr>
          <p:nvPr/>
        </p:nvSpPr>
        <p:spPr>
          <a:xfrm>
            <a:off x="9603770" y="4106754"/>
            <a:ext cx="2283430" cy="1966385"/>
          </a:xfrm>
          <a:prstGeom prst="rect">
            <a:avLst/>
          </a:prstGeom>
        </p:spPr>
        <p:txBody>
          <a:bodyPr wrap="square" lIns="0" tIns="0" rIns="0" bIns="0" anchor="t">
            <a:noAutofit/>
          </a:bodyPr>
          <a:lstStyle>
            <a:lvl1pPr marL="285750" marR="0" indent="-285750" algn="l" defTabSz="914400" rtl="0" eaLnBrk="1" fontAlgn="auto" latinLnBrk="0" hangingPunct="1">
              <a:lnSpc>
                <a:spcPct val="100000"/>
              </a:lnSpc>
              <a:spcBef>
                <a:spcPct val="20000"/>
              </a:spcBef>
              <a:spcAft>
                <a:spcPts val="0"/>
              </a:spcAft>
              <a:buClrTx/>
              <a:buSzPct val="90000"/>
              <a:buFont typeface="Arial" panose="020B0604020202020204" pitchFamily="34" charset="0"/>
              <a:buChar char="•"/>
              <a:tabLst/>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2pPr>
            <a:lvl3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3pPr>
            <a:lvl4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smtClean="0">
                <a:solidFill>
                  <a:schemeClr val="accent1"/>
                </a:solidFill>
                <a:latin typeface="+mj-lt"/>
                <a:ea typeface="+mn-ea"/>
                <a:cs typeface="+mn-cs"/>
              </a:defRPr>
            </a:lvl4pPr>
            <a:lvl5pPr marL="0" marR="0" indent="0" algn="l" defTabSz="914400"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kern="1200" spc="0" baseline="0" dirty="0">
                <a:solidFill>
                  <a:schemeClr val="accent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2" indent="0" algn="l" defTabSz="457200"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0070C0"/>
                </a:solidFill>
                <a:effectLst/>
                <a:uLnTx/>
                <a:uFillTx/>
                <a:latin typeface="Segoe Sans Display Semibold"/>
                <a:ea typeface="+mn-ea"/>
                <a:cs typeface="+mn-cs"/>
              </a:rPr>
              <a:t>Turning on Researcher</a:t>
            </a: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The agent will appear in the Agent Store under ‘Built by Microsoft’ located within the ‘All agents’ and ‘Get agents’ landing page. </a:t>
            </a:r>
            <a:endParaRPr kumimoji="0" lang="en-US" sz="1200" b="0" i="0" u="none" strike="noStrike" kern="1200" cap="none" spc="0" normalizeH="0" baseline="0" noProof="0">
              <a:ln>
                <a:noFill/>
              </a:ln>
              <a:solidFill>
                <a:srgbClr val="091F2C"/>
              </a:solidFill>
              <a:effectLst/>
              <a:uLnTx/>
              <a:uFillTx/>
              <a:latin typeface="Segoe Sans Display"/>
              <a:ea typeface="+mn-ea"/>
              <a:cs typeface="Segoe Sans Display"/>
            </a:endParaRPr>
          </a:p>
          <a:p>
            <a:pPr marL="282575" marR="0" lvl="0" indent="-174625"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For users with a Microsoft 365 Copilot license, Researcher and Analyst agents are pre-pinned for all eligible users.</a:t>
            </a:r>
            <a:endParaRPr kumimoji="0" lang="en-US" sz="1200" b="0" i="0" u="none" strike="noStrike" kern="1200" cap="none" spc="0" normalizeH="0" baseline="0" noProof="0">
              <a:ln>
                <a:noFill/>
              </a:ln>
              <a:solidFill>
                <a:srgbClr val="091F2C"/>
              </a:solidFill>
              <a:effectLst/>
              <a:uLnTx/>
              <a:uFillTx/>
              <a:latin typeface="Segoe Sans Display"/>
              <a:ea typeface="+mn-ea"/>
              <a:cs typeface="Segoe Sans Display"/>
            </a:endParaRPr>
          </a:p>
          <a:p>
            <a:pPr marL="233045" marR="0" lvl="0" indent="-147320" algn="l" defTabSz="932742"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Segoe Sans Display"/>
            </a:endParaRPr>
          </a:p>
        </p:txBody>
      </p:sp>
    </p:spTree>
    <p:extLst>
      <p:ext uri="{BB962C8B-B14F-4D97-AF65-F5344CB8AC3E}">
        <p14:creationId xmlns:p14="http://schemas.microsoft.com/office/powerpoint/2010/main" val="172593466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2EDAF-13E9-28FB-3EBC-758347270326}"/>
            </a:ext>
          </a:extLst>
        </p:cNvPr>
        <p:cNvGrpSpPr/>
        <p:nvPr/>
      </p:nvGrpSpPr>
      <p:grpSpPr>
        <a:xfrm>
          <a:off x="0" y="0"/>
          <a:ext cx="0" cy="0"/>
          <a:chOff x="0" y="0"/>
          <a:chExt cx="0" cy="0"/>
        </a:xfrm>
      </p:grpSpPr>
      <p:sp>
        <p:nvSpPr>
          <p:cNvPr id="68" name="Title 67">
            <a:extLst>
              <a:ext uri="{FF2B5EF4-FFF2-40B4-BE49-F238E27FC236}">
                <a16:creationId xmlns:a16="http://schemas.microsoft.com/office/drawing/2014/main" id="{B113BBF3-D418-A54E-931E-790A2F533AA5}"/>
              </a:ext>
            </a:extLst>
          </p:cNvPr>
          <p:cNvSpPr>
            <a:spLocks noGrp="1"/>
          </p:cNvSpPr>
          <p:nvPr>
            <p:ph type="title"/>
          </p:nvPr>
        </p:nvSpPr>
        <p:spPr>
          <a:xfrm>
            <a:off x="584200" y="387766"/>
            <a:ext cx="5672544" cy="526298"/>
          </a:xfrm>
        </p:spPr>
        <p:txBody>
          <a:bodyPr/>
          <a:lstStyle/>
          <a:p>
            <a:r>
              <a:rPr lang="en-US" noProof="0"/>
              <a:t>A day in the life of a Chief Data Officer</a:t>
            </a:r>
          </a:p>
        </p:txBody>
      </p:sp>
      <p:sp>
        <p:nvSpPr>
          <p:cNvPr id="15" name="Text Placeholder 14">
            <a:extLst>
              <a:ext uri="{FF2B5EF4-FFF2-40B4-BE49-F238E27FC236}">
                <a16:creationId xmlns:a16="http://schemas.microsoft.com/office/drawing/2014/main" id="{C2D98C99-BF84-B473-5C7B-89A93ABC3306}"/>
              </a:ext>
            </a:extLst>
          </p:cNvPr>
          <p:cNvSpPr>
            <a:spLocks noGrp="1"/>
          </p:cNvSpPr>
          <p:nvPr>
            <p:ph type="body" sz="quarter" idx="37"/>
          </p:nvPr>
        </p:nvSpPr>
        <p:spPr>
          <a:xfrm>
            <a:off x="10429875" y="520700"/>
            <a:ext cx="1457325" cy="169277"/>
          </a:xfrm>
        </p:spPr>
        <p:txBody>
          <a:bodyPr/>
          <a:lstStyle/>
          <a:p>
            <a:r>
              <a:rPr lang="en-US" noProof="0"/>
              <a:t>Buy</a:t>
            </a:r>
          </a:p>
        </p:txBody>
      </p:sp>
      <p:sp>
        <p:nvSpPr>
          <p:cNvPr id="41" name="Text Placeholder 40">
            <a:extLst>
              <a:ext uri="{FF2B5EF4-FFF2-40B4-BE49-F238E27FC236}">
                <a16:creationId xmlns:a16="http://schemas.microsoft.com/office/drawing/2014/main" id="{3E11321C-9637-46DD-0A5C-458147D1252A}"/>
              </a:ext>
            </a:extLst>
          </p:cNvPr>
          <p:cNvSpPr>
            <a:spLocks noGrp="1"/>
          </p:cNvSpPr>
          <p:nvPr>
            <p:ph type="body" sz="quarter" idx="17"/>
          </p:nvPr>
        </p:nvSpPr>
        <p:spPr>
          <a:xfrm>
            <a:off x="6519107" y="521099"/>
            <a:ext cx="3599821" cy="169277"/>
          </a:xfrm>
        </p:spPr>
        <p:txBody>
          <a:bodyPr/>
          <a:lstStyle/>
          <a:p>
            <a:r>
              <a:rPr lang="en-US" noProof="0"/>
              <a:t>Microsoft 365 Copilot</a:t>
            </a:r>
          </a:p>
        </p:txBody>
      </p:sp>
      <p:sp>
        <p:nvSpPr>
          <p:cNvPr id="12" name="Text Placeholder 11">
            <a:extLst>
              <a:ext uri="{FF2B5EF4-FFF2-40B4-BE49-F238E27FC236}">
                <a16:creationId xmlns:a16="http://schemas.microsoft.com/office/drawing/2014/main" id="{E9E4A728-A063-8E54-4C41-3110E8004E64}"/>
              </a:ext>
            </a:extLst>
          </p:cNvPr>
          <p:cNvSpPr>
            <a:spLocks noGrp="1"/>
          </p:cNvSpPr>
          <p:nvPr>
            <p:ph type="body" sz="quarter" idx="11"/>
          </p:nvPr>
        </p:nvSpPr>
        <p:spPr>
          <a:xfrm>
            <a:off x="584200" y="1684338"/>
            <a:ext cx="2808288" cy="346075"/>
          </a:xfrm>
        </p:spPr>
        <p:txBody>
          <a:bodyPr/>
          <a:lstStyle/>
          <a:p>
            <a:r>
              <a:rPr lang="en-US" noProof="0"/>
              <a:t>9:00 am – Summarize information</a:t>
            </a:r>
          </a:p>
        </p:txBody>
      </p:sp>
      <p:sp>
        <p:nvSpPr>
          <p:cNvPr id="16" name="Text Placeholder 15">
            <a:extLst>
              <a:ext uri="{FF2B5EF4-FFF2-40B4-BE49-F238E27FC236}">
                <a16:creationId xmlns:a16="http://schemas.microsoft.com/office/drawing/2014/main" id="{34E8C914-9A87-D82E-0D36-073B61B1F19D}"/>
              </a:ext>
            </a:extLst>
          </p:cNvPr>
          <p:cNvSpPr>
            <a:spLocks noGrp="1"/>
          </p:cNvSpPr>
          <p:nvPr>
            <p:ph type="body" sz="quarter" idx="18"/>
          </p:nvPr>
        </p:nvSpPr>
        <p:spPr>
          <a:xfrm>
            <a:off x="584200" y="2128838"/>
            <a:ext cx="2808288" cy="627062"/>
          </a:xfrm>
        </p:spPr>
        <p:txBody>
          <a:bodyPr/>
          <a:lstStyle/>
          <a:p>
            <a:r>
              <a:rPr lang="en-US" noProof="0"/>
              <a:t>Review and align organization's data strategy with overall goals for improved citizen services.</a:t>
            </a:r>
          </a:p>
        </p:txBody>
      </p:sp>
      <p:sp>
        <p:nvSpPr>
          <p:cNvPr id="28" name="Text Placeholder 27">
            <a:extLst>
              <a:ext uri="{FF2B5EF4-FFF2-40B4-BE49-F238E27FC236}">
                <a16:creationId xmlns:a16="http://schemas.microsoft.com/office/drawing/2014/main" id="{26B80619-85C5-D336-02D9-8FBC91D13CDB}"/>
              </a:ext>
            </a:extLst>
          </p:cNvPr>
          <p:cNvSpPr>
            <a:spLocks noGrp="1"/>
          </p:cNvSpPr>
          <p:nvPr>
            <p:ph type="body" sz="quarter" idx="21"/>
          </p:nvPr>
        </p:nvSpPr>
        <p:spPr>
          <a:xfrm>
            <a:off x="584200" y="3305175"/>
            <a:ext cx="2808288" cy="625475"/>
          </a:xfrm>
        </p:spPr>
        <p:txBody>
          <a:bodyPr/>
          <a:lstStyle/>
          <a:p>
            <a:r>
              <a:rPr lang="en-US" noProof="0"/>
              <a:t>Prompt: Utilizing our data policy, </a:t>
            </a:r>
            <a:r>
              <a:rPr lang="en-US">
                <a:latin typeface="+mj-lt"/>
              </a:rPr>
              <a:t>provide me with a list </a:t>
            </a:r>
            <a:r>
              <a:rPr lang="en-US" noProof="0"/>
              <a:t>of prioritized departments to focus our initial outreach efforts to collaborate. </a:t>
            </a:r>
          </a:p>
        </p:txBody>
      </p:sp>
      <p:sp>
        <p:nvSpPr>
          <p:cNvPr id="29" name="Text Placeholder 28">
            <a:extLst>
              <a:ext uri="{FF2B5EF4-FFF2-40B4-BE49-F238E27FC236}">
                <a16:creationId xmlns:a16="http://schemas.microsoft.com/office/drawing/2014/main" id="{9C5FD7AF-1340-1BD1-B5BF-84F06955FEEE}"/>
              </a:ext>
            </a:extLst>
          </p:cNvPr>
          <p:cNvSpPr>
            <a:spLocks noGrp="1"/>
          </p:cNvSpPr>
          <p:nvPr>
            <p:ph type="body" sz="quarter" idx="22"/>
          </p:nvPr>
        </p:nvSpPr>
        <p:spPr>
          <a:xfrm>
            <a:off x="3776663" y="1684338"/>
            <a:ext cx="2808287" cy="346075"/>
          </a:xfrm>
        </p:spPr>
        <p:txBody>
          <a:bodyPr/>
          <a:lstStyle/>
          <a:p>
            <a:r>
              <a:rPr lang="en-US" noProof="0"/>
              <a:t>9:30 am – Summarize communications</a:t>
            </a:r>
          </a:p>
        </p:txBody>
      </p:sp>
      <p:sp>
        <p:nvSpPr>
          <p:cNvPr id="30" name="Text Placeholder 29">
            <a:extLst>
              <a:ext uri="{FF2B5EF4-FFF2-40B4-BE49-F238E27FC236}">
                <a16:creationId xmlns:a16="http://schemas.microsoft.com/office/drawing/2014/main" id="{28CBCB45-4311-639F-22B0-0DC68E40663E}"/>
              </a:ext>
            </a:extLst>
          </p:cNvPr>
          <p:cNvSpPr>
            <a:spLocks noGrp="1"/>
          </p:cNvSpPr>
          <p:nvPr>
            <p:ph type="body" sz="quarter" idx="23"/>
          </p:nvPr>
        </p:nvSpPr>
        <p:spPr>
          <a:xfrm>
            <a:off x="3776663" y="2128838"/>
            <a:ext cx="2808287" cy="627062"/>
          </a:xfrm>
        </p:spPr>
        <p:txBody>
          <a:bodyPr/>
          <a:lstStyle/>
          <a:p>
            <a:r>
              <a:rPr lang="en-US" noProof="0"/>
              <a:t>Collaborate to understand challenges, and priorities and discuss strategies for data collection, analysis, and sharing.</a:t>
            </a:r>
          </a:p>
        </p:txBody>
      </p:sp>
      <p:sp>
        <p:nvSpPr>
          <p:cNvPr id="31" name="Text Placeholder 30">
            <a:extLst>
              <a:ext uri="{FF2B5EF4-FFF2-40B4-BE49-F238E27FC236}">
                <a16:creationId xmlns:a16="http://schemas.microsoft.com/office/drawing/2014/main" id="{787AD96D-553E-DE72-C57F-CDC17C268870}"/>
              </a:ext>
            </a:extLst>
          </p:cNvPr>
          <p:cNvSpPr>
            <a:spLocks noGrp="1"/>
          </p:cNvSpPr>
          <p:nvPr>
            <p:ph type="body" sz="quarter" idx="24"/>
          </p:nvPr>
        </p:nvSpPr>
        <p:spPr>
          <a:xfrm>
            <a:off x="3776663" y="3305175"/>
            <a:ext cx="2808287" cy="625475"/>
          </a:xfrm>
        </p:spPr>
        <p:txBody>
          <a:bodyPr/>
          <a:lstStyle/>
          <a:p>
            <a:r>
              <a:rPr lang="en-US" noProof="0"/>
              <a:t>Prompt: </a:t>
            </a:r>
            <a:r>
              <a:rPr lang="en-US">
                <a:latin typeface="+mj-lt"/>
              </a:rPr>
              <a:t>Summarize</a:t>
            </a:r>
            <a:r>
              <a:rPr lang="en-US" noProof="0"/>
              <a:t> and include the key issues and suggestions from last week's IT department heads meetings. </a:t>
            </a:r>
          </a:p>
        </p:txBody>
      </p:sp>
      <p:sp>
        <p:nvSpPr>
          <p:cNvPr id="32" name="Text Placeholder 31">
            <a:extLst>
              <a:ext uri="{FF2B5EF4-FFF2-40B4-BE49-F238E27FC236}">
                <a16:creationId xmlns:a16="http://schemas.microsoft.com/office/drawing/2014/main" id="{707B12F9-51BF-FAA0-1052-38EE952D76F5}"/>
              </a:ext>
            </a:extLst>
          </p:cNvPr>
          <p:cNvSpPr>
            <a:spLocks noGrp="1"/>
          </p:cNvSpPr>
          <p:nvPr>
            <p:ph type="body" sz="quarter" idx="25"/>
          </p:nvPr>
        </p:nvSpPr>
        <p:spPr>
          <a:xfrm>
            <a:off x="6969125" y="1684338"/>
            <a:ext cx="2808288" cy="346075"/>
          </a:xfrm>
        </p:spPr>
        <p:txBody>
          <a:bodyPr/>
          <a:lstStyle/>
          <a:p>
            <a:r>
              <a:rPr lang="en-US" noProof="0"/>
              <a:t>11:00 am – Summarize information</a:t>
            </a:r>
          </a:p>
        </p:txBody>
      </p:sp>
      <p:sp>
        <p:nvSpPr>
          <p:cNvPr id="33" name="Text Placeholder 32">
            <a:extLst>
              <a:ext uri="{FF2B5EF4-FFF2-40B4-BE49-F238E27FC236}">
                <a16:creationId xmlns:a16="http://schemas.microsoft.com/office/drawing/2014/main" id="{823A88B1-DC6D-6A2C-6E79-EF7902AE31D3}"/>
              </a:ext>
            </a:extLst>
          </p:cNvPr>
          <p:cNvSpPr>
            <a:spLocks noGrp="1"/>
          </p:cNvSpPr>
          <p:nvPr>
            <p:ph type="body" sz="quarter" idx="26"/>
          </p:nvPr>
        </p:nvSpPr>
        <p:spPr>
          <a:xfrm>
            <a:off x="6969125" y="2128838"/>
            <a:ext cx="2808288" cy="627062"/>
          </a:xfrm>
        </p:spPr>
        <p:txBody>
          <a:bodyPr/>
          <a:lstStyle/>
          <a:p>
            <a:r>
              <a:rPr lang="en-US" noProof="0"/>
              <a:t>Host meeting with data governance team to ensure data quality, compliance with regulations, and effective data management practices.</a:t>
            </a:r>
          </a:p>
        </p:txBody>
      </p:sp>
      <p:sp>
        <p:nvSpPr>
          <p:cNvPr id="34" name="Text Placeholder 33">
            <a:extLst>
              <a:ext uri="{FF2B5EF4-FFF2-40B4-BE49-F238E27FC236}">
                <a16:creationId xmlns:a16="http://schemas.microsoft.com/office/drawing/2014/main" id="{1F79F3FA-59C4-C4A5-8FA5-A9E2C533041D}"/>
              </a:ext>
            </a:extLst>
          </p:cNvPr>
          <p:cNvSpPr>
            <a:spLocks noGrp="1"/>
          </p:cNvSpPr>
          <p:nvPr>
            <p:ph type="body" sz="quarter" idx="27"/>
          </p:nvPr>
        </p:nvSpPr>
        <p:spPr>
          <a:xfrm>
            <a:off x="6969125" y="3305175"/>
            <a:ext cx="2808288" cy="625475"/>
          </a:xfrm>
        </p:spPr>
        <p:txBody>
          <a:bodyPr/>
          <a:lstStyle/>
          <a:p>
            <a:r>
              <a:rPr lang="en-US" noProof="0"/>
              <a:t>Prompt: Provide me with the list of the most recent compliance and regulatory changes. </a:t>
            </a:r>
          </a:p>
        </p:txBody>
      </p:sp>
      <p:sp>
        <p:nvSpPr>
          <p:cNvPr id="49" name="Text Placeholder 48">
            <a:extLst>
              <a:ext uri="{FF2B5EF4-FFF2-40B4-BE49-F238E27FC236}">
                <a16:creationId xmlns:a16="http://schemas.microsoft.com/office/drawing/2014/main" id="{9663A370-E2E0-1811-79AB-2C2823483E99}"/>
              </a:ext>
            </a:extLst>
          </p:cNvPr>
          <p:cNvSpPr>
            <a:spLocks noGrp="1"/>
          </p:cNvSpPr>
          <p:nvPr>
            <p:ph type="body" sz="quarter" idx="34"/>
          </p:nvPr>
        </p:nvSpPr>
        <p:spPr>
          <a:xfrm>
            <a:off x="6969125" y="4138613"/>
            <a:ext cx="2808288" cy="344487"/>
          </a:xfrm>
        </p:spPr>
        <p:txBody>
          <a:bodyPr/>
          <a:lstStyle/>
          <a:p>
            <a:r>
              <a:rPr lang="en-US" noProof="0"/>
              <a:t>1:00 pm – Analyze data</a:t>
            </a:r>
          </a:p>
        </p:txBody>
      </p:sp>
      <p:sp>
        <p:nvSpPr>
          <p:cNvPr id="50" name="Text Placeholder 49">
            <a:extLst>
              <a:ext uri="{FF2B5EF4-FFF2-40B4-BE49-F238E27FC236}">
                <a16:creationId xmlns:a16="http://schemas.microsoft.com/office/drawing/2014/main" id="{96F9AFE8-4652-5400-F026-2AB15788F227}"/>
              </a:ext>
            </a:extLst>
          </p:cNvPr>
          <p:cNvSpPr>
            <a:spLocks noGrp="1"/>
          </p:cNvSpPr>
          <p:nvPr>
            <p:ph type="body" sz="quarter" idx="35"/>
          </p:nvPr>
        </p:nvSpPr>
        <p:spPr>
          <a:xfrm>
            <a:off x="6969125" y="4584700"/>
            <a:ext cx="2808288" cy="627063"/>
          </a:xfrm>
        </p:spPr>
        <p:txBody>
          <a:bodyPr/>
          <a:lstStyle/>
          <a:p>
            <a:r>
              <a:rPr lang="en-US" noProof="0"/>
              <a:t>Dive into data analytics projects to extract insights and trends that inform policy decisions, resource allocation, and service improvements.</a:t>
            </a:r>
          </a:p>
        </p:txBody>
      </p:sp>
      <p:sp>
        <p:nvSpPr>
          <p:cNvPr id="51" name="Text Placeholder 50">
            <a:extLst>
              <a:ext uri="{FF2B5EF4-FFF2-40B4-BE49-F238E27FC236}">
                <a16:creationId xmlns:a16="http://schemas.microsoft.com/office/drawing/2014/main" id="{FB303ABB-E786-97BE-BBA7-FC84B77BA43E}"/>
              </a:ext>
            </a:extLst>
          </p:cNvPr>
          <p:cNvSpPr>
            <a:spLocks noGrp="1"/>
          </p:cNvSpPr>
          <p:nvPr>
            <p:ph type="body" sz="quarter" idx="36"/>
          </p:nvPr>
        </p:nvSpPr>
        <p:spPr>
          <a:xfrm>
            <a:off x="6969125" y="5681663"/>
            <a:ext cx="2808288" cy="625475"/>
          </a:xfrm>
        </p:spPr>
        <p:txBody>
          <a:bodyPr/>
          <a:lstStyle/>
          <a:p>
            <a:pPr lvl="0"/>
            <a:r>
              <a:rPr lang="en-US" noProof="0" dirty="0"/>
              <a:t>Prompt: Review Department X KPI data to understand areas to improve resource allocation.</a:t>
            </a:r>
          </a:p>
          <a:p>
            <a:pPr lvl="0"/>
            <a:r>
              <a:rPr lang="en-US" u="sng" dirty="0">
                <a:hlinkClick r:id="rId3"/>
              </a:rPr>
              <a:t>Get started with Analyst</a:t>
            </a:r>
            <a:endParaRPr lang="en-US" noProof="0" dirty="0"/>
          </a:p>
        </p:txBody>
      </p:sp>
      <p:sp>
        <p:nvSpPr>
          <p:cNvPr id="46" name="Text Placeholder 45">
            <a:extLst>
              <a:ext uri="{FF2B5EF4-FFF2-40B4-BE49-F238E27FC236}">
                <a16:creationId xmlns:a16="http://schemas.microsoft.com/office/drawing/2014/main" id="{4EDB9B91-F924-BB3B-9315-C8A509A87C71}"/>
              </a:ext>
            </a:extLst>
          </p:cNvPr>
          <p:cNvSpPr>
            <a:spLocks noGrp="1"/>
          </p:cNvSpPr>
          <p:nvPr>
            <p:ph type="body" sz="quarter" idx="31"/>
          </p:nvPr>
        </p:nvSpPr>
        <p:spPr>
          <a:xfrm>
            <a:off x="3776663" y="4138613"/>
            <a:ext cx="2808287" cy="344487"/>
          </a:xfrm>
        </p:spPr>
        <p:txBody>
          <a:bodyPr/>
          <a:lstStyle/>
          <a:p>
            <a:r>
              <a:rPr lang="en-US" noProof="0"/>
              <a:t>3:30 pm – Summarize data</a:t>
            </a:r>
          </a:p>
        </p:txBody>
      </p:sp>
      <p:sp>
        <p:nvSpPr>
          <p:cNvPr id="47" name="Text Placeholder 46">
            <a:extLst>
              <a:ext uri="{FF2B5EF4-FFF2-40B4-BE49-F238E27FC236}">
                <a16:creationId xmlns:a16="http://schemas.microsoft.com/office/drawing/2014/main" id="{8C203533-A984-38D2-34D3-61E93EE536EB}"/>
              </a:ext>
            </a:extLst>
          </p:cNvPr>
          <p:cNvSpPr>
            <a:spLocks noGrp="1"/>
          </p:cNvSpPr>
          <p:nvPr>
            <p:ph type="body" sz="quarter" idx="32"/>
          </p:nvPr>
        </p:nvSpPr>
        <p:spPr>
          <a:xfrm>
            <a:off x="3776663" y="4584700"/>
            <a:ext cx="2808287" cy="627063"/>
          </a:xfrm>
        </p:spPr>
        <p:txBody>
          <a:bodyPr/>
          <a:lstStyle/>
          <a:p>
            <a:r>
              <a:rPr lang="en-US" noProof="0"/>
              <a:t>Review data projects, ensuring timelines, budgets, and deliverables are on track. Collaborate with IT teams and vendors to implement data solutions effectively.</a:t>
            </a:r>
          </a:p>
        </p:txBody>
      </p:sp>
      <p:sp>
        <p:nvSpPr>
          <p:cNvPr id="48" name="Text Placeholder 47">
            <a:extLst>
              <a:ext uri="{FF2B5EF4-FFF2-40B4-BE49-F238E27FC236}">
                <a16:creationId xmlns:a16="http://schemas.microsoft.com/office/drawing/2014/main" id="{67706557-EF3E-5EEB-FCEE-7FA223345072}"/>
              </a:ext>
            </a:extLst>
          </p:cNvPr>
          <p:cNvSpPr>
            <a:spLocks noGrp="1"/>
          </p:cNvSpPr>
          <p:nvPr>
            <p:ph type="body" sz="quarter" idx="33"/>
          </p:nvPr>
        </p:nvSpPr>
        <p:spPr>
          <a:xfrm>
            <a:off x="3776663" y="5681663"/>
            <a:ext cx="2808287" cy="625475"/>
          </a:xfrm>
        </p:spPr>
        <p:txBody>
          <a:bodyPr/>
          <a:lstStyle/>
          <a:p>
            <a:r>
              <a:rPr lang="en-US" noProof="0"/>
              <a:t>Prompt: Based on the quarterly project reviews </a:t>
            </a:r>
            <a:r>
              <a:rPr lang="en-US">
                <a:latin typeface="+mj-lt"/>
              </a:rPr>
              <a:t>identify projects that are at-risk of going over budget.</a:t>
            </a:r>
          </a:p>
        </p:txBody>
      </p:sp>
      <p:sp>
        <p:nvSpPr>
          <p:cNvPr id="35" name="Text Placeholder 34">
            <a:extLst>
              <a:ext uri="{FF2B5EF4-FFF2-40B4-BE49-F238E27FC236}">
                <a16:creationId xmlns:a16="http://schemas.microsoft.com/office/drawing/2014/main" id="{63FFB9E8-BDB1-8BD2-9C42-485D822FE31C}"/>
              </a:ext>
            </a:extLst>
          </p:cNvPr>
          <p:cNvSpPr>
            <a:spLocks noGrp="1"/>
          </p:cNvSpPr>
          <p:nvPr>
            <p:ph type="body" sz="quarter" idx="28"/>
          </p:nvPr>
        </p:nvSpPr>
        <p:spPr>
          <a:xfrm>
            <a:off x="584200" y="4137995"/>
            <a:ext cx="2808000" cy="345600"/>
          </a:xfrm>
        </p:spPr>
        <p:txBody>
          <a:bodyPr/>
          <a:lstStyle/>
          <a:p>
            <a:r>
              <a:rPr lang="en-US" noProof="0"/>
              <a:t>4:00 pm – Create communications</a:t>
            </a:r>
          </a:p>
        </p:txBody>
      </p:sp>
      <p:sp>
        <p:nvSpPr>
          <p:cNvPr id="36" name="Text Placeholder 35">
            <a:extLst>
              <a:ext uri="{FF2B5EF4-FFF2-40B4-BE49-F238E27FC236}">
                <a16:creationId xmlns:a16="http://schemas.microsoft.com/office/drawing/2014/main" id="{F1F03147-6EE6-11D9-A35D-8AB6AC661E56}"/>
              </a:ext>
            </a:extLst>
          </p:cNvPr>
          <p:cNvSpPr>
            <a:spLocks noGrp="1"/>
          </p:cNvSpPr>
          <p:nvPr>
            <p:ph type="body" sz="quarter" idx="29"/>
          </p:nvPr>
        </p:nvSpPr>
        <p:spPr>
          <a:xfrm>
            <a:off x="584200" y="4584700"/>
            <a:ext cx="2808288" cy="627063"/>
          </a:xfrm>
        </p:spPr>
        <p:txBody>
          <a:bodyPr/>
          <a:lstStyle/>
          <a:p>
            <a:r>
              <a:rPr lang="en-US" noProof="0"/>
              <a:t>Check communications to ensure all urgent messages are addressed and to prepare for the next steps post-approval.</a:t>
            </a:r>
          </a:p>
        </p:txBody>
      </p:sp>
      <p:sp>
        <p:nvSpPr>
          <p:cNvPr id="37" name="Text Placeholder 36">
            <a:extLst>
              <a:ext uri="{FF2B5EF4-FFF2-40B4-BE49-F238E27FC236}">
                <a16:creationId xmlns:a16="http://schemas.microsoft.com/office/drawing/2014/main" id="{E0B789C5-DD43-C4E6-74F4-4CAD29166342}"/>
              </a:ext>
            </a:extLst>
          </p:cNvPr>
          <p:cNvSpPr>
            <a:spLocks noGrp="1"/>
          </p:cNvSpPr>
          <p:nvPr>
            <p:ph type="body" sz="quarter" idx="30"/>
          </p:nvPr>
        </p:nvSpPr>
        <p:spPr>
          <a:xfrm>
            <a:off x="584200" y="5681663"/>
            <a:ext cx="2808288" cy="625475"/>
          </a:xfrm>
        </p:spPr>
        <p:txBody>
          <a:bodyPr/>
          <a:lstStyle/>
          <a:p>
            <a:r>
              <a:rPr lang="en-US" noProof="0"/>
              <a:t>Prompt: </a:t>
            </a:r>
            <a:r>
              <a:rPr lang="en-US">
                <a:latin typeface="+mj-lt"/>
              </a:rPr>
              <a:t>Identify and respond to</a:t>
            </a:r>
            <a:r>
              <a:rPr lang="en-US" noProof="0"/>
              <a:t> any urgent data-related inquires I missed during the day.</a:t>
            </a:r>
          </a:p>
        </p:txBody>
      </p:sp>
      <p:grpSp>
        <p:nvGrpSpPr>
          <p:cNvPr id="3" name="Group 2">
            <a:extLst>
              <a:ext uri="{FF2B5EF4-FFF2-40B4-BE49-F238E27FC236}">
                <a16:creationId xmlns:a16="http://schemas.microsoft.com/office/drawing/2014/main" id="{5D83B421-534B-3927-4BDF-E322987ED15E}"/>
              </a:ext>
            </a:extLst>
          </p:cNvPr>
          <p:cNvGrpSpPr/>
          <p:nvPr/>
        </p:nvGrpSpPr>
        <p:grpSpPr>
          <a:xfrm>
            <a:off x="1286540" y="1134767"/>
            <a:ext cx="1571031" cy="216000"/>
            <a:chOff x="1372194" y="969899"/>
            <a:chExt cx="1571031" cy="216000"/>
          </a:xfrm>
        </p:grpSpPr>
        <p:sp>
          <p:nvSpPr>
            <p:cNvPr id="4" name="Rectangle: Rounded Corners 6">
              <a:extLst>
                <a:ext uri="{FF2B5EF4-FFF2-40B4-BE49-F238E27FC236}">
                  <a16:creationId xmlns:a16="http://schemas.microsoft.com/office/drawing/2014/main" id="{7BE77B6E-6453-6FD5-FD83-D37445A83E1B}"/>
                </a:ext>
                <a:ext uri="{C183D7F6-B498-43B3-948B-1728B52AA6E4}">
                  <adec:decorative xmlns:adec="http://schemas.microsoft.com/office/drawing/2017/decorative" val="1"/>
                </a:ext>
              </a:extLst>
            </p:cNvPr>
            <p:cNvSpPr/>
            <p:nvPr/>
          </p:nvSpPr>
          <p:spPr bwMode="auto">
            <a:xfrm>
              <a:off x="1372194" y="969899"/>
              <a:ext cx="1571031"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~1 hour</a:t>
              </a:r>
            </a:p>
          </p:txBody>
        </p:sp>
        <p:pic>
          <p:nvPicPr>
            <p:cNvPr id="5" name="Graphic 4">
              <a:extLst>
                <a:ext uri="{FF2B5EF4-FFF2-40B4-BE49-F238E27FC236}">
                  <a16:creationId xmlns:a16="http://schemas.microsoft.com/office/drawing/2014/main" id="{B0DD70A3-703A-F0B8-44B7-51750FCEDEB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21924" y="1005899"/>
              <a:ext cx="144000" cy="144000"/>
            </a:xfrm>
            <a:prstGeom prst="rect">
              <a:avLst/>
            </a:prstGeom>
          </p:spPr>
        </p:pic>
      </p:grpSp>
      <p:grpSp>
        <p:nvGrpSpPr>
          <p:cNvPr id="6" name="Group 5">
            <a:extLst>
              <a:ext uri="{FF2B5EF4-FFF2-40B4-BE49-F238E27FC236}">
                <a16:creationId xmlns:a16="http://schemas.microsoft.com/office/drawing/2014/main" id="{2EC627D7-D449-C206-F145-B7A3BBDE4A62}"/>
              </a:ext>
            </a:extLst>
          </p:cNvPr>
          <p:cNvGrpSpPr/>
          <p:nvPr/>
        </p:nvGrpSpPr>
        <p:grpSpPr>
          <a:xfrm>
            <a:off x="5754503" y="1134767"/>
            <a:ext cx="2325078" cy="216000"/>
            <a:chOff x="6235579" y="969899"/>
            <a:chExt cx="2325078" cy="216000"/>
          </a:xfrm>
        </p:grpSpPr>
        <p:sp>
          <p:nvSpPr>
            <p:cNvPr id="7" name="Rectangle: Rounded Corners 6">
              <a:extLst>
                <a:ext uri="{FF2B5EF4-FFF2-40B4-BE49-F238E27FC236}">
                  <a16:creationId xmlns:a16="http://schemas.microsoft.com/office/drawing/2014/main" id="{D169A964-44E5-0D84-C0DB-39521D1DC15E}"/>
                </a:ext>
                <a:ext uri="{C183D7F6-B498-43B3-948B-1728B52AA6E4}">
                  <adec:decorative xmlns:adec="http://schemas.microsoft.com/office/drawing/2017/decorative" val="1"/>
                </a:ext>
              </a:extLst>
            </p:cNvPr>
            <p:cNvSpPr/>
            <p:nvPr/>
          </p:nvSpPr>
          <p:spPr bwMode="auto">
            <a:xfrm>
              <a:off x="6235579" y="969899"/>
              <a:ext cx="2325078"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Team communications</a:t>
              </a:r>
            </a:p>
          </p:txBody>
        </p:sp>
        <p:pic>
          <p:nvPicPr>
            <p:cNvPr id="8" name="Graphic 7">
              <a:extLst>
                <a:ext uri="{FF2B5EF4-FFF2-40B4-BE49-F238E27FC236}">
                  <a16:creationId xmlns:a16="http://schemas.microsoft.com/office/drawing/2014/main" id="{84475D4A-4704-4964-22D2-14A2EC1BBC0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82712" y="1005899"/>
              <a:ext cx="144000" cy="144000"/>
            </a:xfrm>
            <a:prstGeom prst="rect">
              <a:avLst/>
            </a:prstGeom>
          </p:spPr>
        </p:pic>
      </p:grpSp>
      <p:grpSp>
        <p:nvGrpSpPr>
          <p:cNvPr id="9" name="Group 8">
            <a:extLst>
              <a:ext uri="{FF2B5EF4-FFF2-40B4-BE49-F238E27FC236}">
                <a16:creationId xmlns:a16="http://schemas.microsoft.com/office/drawing/2014/main" id="{85772790-84A7-3450-4BA9-856345CE5A61}"/>
              </a:ext>
            </a:extLst>
          </p:cNvPr>
          <p:cNvGrpSpPr/>
          <p:nvPr/>
        </p:nvGrpSpPr>
        <p:grpSpPr>
          <a:xfrm>
            <a:off x="2908241" y="1134767"/>
            <a:ext cx="2795593" cy="216000"/>
            <a:chOff x="3133720" y="969899"/>
            <a:chExt cx="2795593" cy="216000"/>
          </a:xfrm>
        </p:grpSpPr>
        <p:sp>
          <p:nvSpPr>
            <p:cNvPr id="10" name="Rectangle: Rounded Corners 6">
              <a:extLst>
                <a:ext uri="{FF2B5EF4-FFF2-40B4-BE49-F238E27FC236}">
                  <a16:creationId xmlns:a16="http://schemas.microsoft.com/office/drawing/2014/main" id="{DAB8759A-E057-4C7F-A089-E6CE414AEA88}"/>
                </a:ext>
                <a:ext uri="{C183D7F6-B498-43B3-948B-1728B52AA6E4}">
                  <adec:decorative xmlns:adec="http://schemas.microsoft.com/office/drawing/2017/decorative" val="1"/>
                </a:ext>
              </a:extLst>
            </p:cNvPr>
            <p:cNvSpPr/>
            <p:nvPr/>
          </p:nvSpPr>
          <p:spPr bwMode="auto">
            <a:xfrm>
              <a:off x="3133720" y="969899"/>
              <a:ext cx="2795593" cy="216000"/>
            </a:xfrm>
            <a:prstGeom prst="roundRect">
              <a:avLst>
                <a:gd name="adj" fmla="val 50000"/>
              </a:avLst>
            </a:prstGeom>
            <a:solidFill>
              <a:srgbClr val="FFFFFF"/>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18288"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Areas of investment: Analysis</a:t>
              </a:r>
            </a:p>
          </p:txBody>
        </p:sp>
        <p:pic>
          <p:nvPicPr>
            <p:cNvPr id="11" name="Graphic 10">
              <a:extLst>
                <a:ext uri="{FF2B5EF4-FFF2-40B4-BE49-F238E27FC236}">
                  <a16:creationId xmlns:a16="http://schemas.microsoft.com/office/drawing/2014/main" id="{5F6C673F-DD84-372A-571B-64647FF4FD0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93555" y="1005899"/>
              <a:ext cx="144000" cy="144000"/>
            </a:xfrm>
            <a:prstGeom prst="rect">
              <a:avLst/>
            </a:prstGeom>
          </p:spPr>
        </p:pic>
      </p:grpSp>
      <p:sp>
        <p:nvSpPr>
          <p:cNvPr id="93" name="TextBox 92">
            <a:extLst>
              <a:ext uri="{FF2B5EF4-FFF2-40B4-BE49-F238E27FC236}">
                <a16:creationId xmlns:a16="http://schemas.microsoft.com/office/drawing/2014/main" id="{BDC322CF-1443-E258-3022-8674617AFAB8}"/>
              </a:ext>
            </a:extLst>
          </p:cNvPr>
          <p:cNvSpPr txBox="1"/>
          <p:nvPr/>
        </p:nvSpPr>
        <p:spPr>
          <a:xfrm>
            <a:off x="7074494" y="2140281"/>
            <a:ext cx="2705513" cy="140423"/>
          </a:xfrm>
          <a:prstGeom prst="rect">
            <a:avLst/>
          </a:prstGeom>
          <a:noFill/>
        </p:spPr>
        <p:txBody>
          <a:bodyPr wrap="square" lIns="91440" tIns="0" rIns="91440" bIns="0" rtlCol="0" anchor="t">
            <a:spAutoFit/>
          </a:bodyPr>
          <a:lstStyle>
            <a:defPPr>
              <a:defRPr lang="en-US"/>
            </a:defPPr>
            <a:lvl1pPr>
              <a:lnSpc>
                <a:spcPct val="110000"/>
              </a:lnSpc>
              <a:defRPr sz="900">
                <a:ea typeface="Segoe UI" pitchFamily="34" charset="0"/>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1A1A1A"/>
                </a:solidFill>
                <a:effectLst/>
                <a:uLnTx/>
                <a:uFillTx/>
                <a:latin typeface="Segoe UI"/>
                <a:cs typeface="Segoe UI" pitchFamily="34" charset="0"/>
              </a:rPr>
              <a:t>.</a:t>
            </a:r>
          </a:p>
        </p:txBody>
      </p:sp>
      <p:sp>
        <p:nvSpPr>
          <p:cNvPr id="152" name="TextBox 151">
            <a:extLst>
              <a:ext uri="{FF2B5EF4-FFF2-40B4-BE49-F238E27FC236}">
                <a16:creationId xmlns:a16="http://schemas.microsoft.com/office/drawing/2014/main" id="{776D4116-3A9C-A279-7B82-C8A814E78CF2}"/>
              </a:ext>
            </a:extLst>
          </p:cNvPr>
          <p:cNvSpPr txBox="1"/>
          <p:nvPr/>
        </p:nvSpPr>
        <p:spPr>
          <a:xfrm>
            <a:off x="10144674" y="1684338"/>
            <a:ext cx="1905067" cy="86177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3BC4"/>
                </a:solidFill>
                <a:effectLst/>
                <a:uLnTx/>
                <a:uFillTx/>
                <a:latin typeface="Segoe UI Semibold"/>
                <a:ea typeface="+mn-ea"/>
                <a:cs typeface="+mn-cs"/>
              </a:rPr>
              <a:t>Robert </a:t>
            </a:r>
            <a:br>
              <a:rPr kumimoji="0" lang="en-US" sz="2400" b="0" i="0" u="none" strike="noStrike" kern="1200" cap="none" spc="0" normalizeH="0" baseline="0" noProof="0">
                <a:ln>
                  <a:noFill/>
                </a:ln>
                <a:solidFill>
                  <a:srgbClr val="C03BC4"/>
                </a:solidFill>
                <a:effectLst/>
                <a:uLnTx/>
                <a:uFillTx/>
                <a:latin typeface="Segoe UI Semibold"/>
                <a:ea typeface="+mn-ea"/>
                <a:cs typeface="+mn-cs"/>
              </a:rPr>
            </a:br>
            <a:r>
              <a:rPr kumimoji="0" lang="en-US" sz="1600" b="0" i="0" u="none" strike="noStrike" kern="1200" cap="none" spc="0" normalizeH="0" baseline="0" noProof="0">
                <a:ln>
                  <a:noFill/>
                </a:ln>
                <a:solidFill>
                  <a:srgbClr val="C03BC4"/>
                </a:solidFill>
                <a:effectLst/>
                <a:uLnTx/>
                <a:uFillTx/>
                <a:latin typeface="Segoe UI"/>
                <a:ea typeface="+mn-ea"/>
                <a:cs typeface="Segoe UI" panose="020B0502040204020203" pitchFamily="34" charset="0"/>
              </a:rPr>
              <a:t>is a Chief Data Officer.</a:t>
            </a:r>
            <a:endParaRPr kumimoji="0" lang="en-US" sz="2000" b="0" i="0" u="none" strike="noStrike" kern="1200" cap="none" spc="0" normalizeH="0" baseline="0" noProof="0">
              <a:ln>
                <a:noFill/>
              </a:ln>
              <a:solidFill>
                <a:srgbClr val="C03BC4"/>
              </a:solidFill>
              <a:effectLst/>
              <a:uLnTx/>
              <a:uFillTx/>
              <a:latin typeface="Segoe UI"/>
              <a:ea typeface="+mn-ea"/>
              <a:cs typeface="Segoe UI" panose="020B0502040204020203" pitchFamily="34" charset="0"/>
            </a:endParaRPr>
          </a:p>
        </p:txBody>
      </p:sp>
      <p:pic>
        <p:nvPicPr>
          <p:cNvPr id="23" name="Picture 22">
            <a:extLst>
              <a:ext uri="{FF2B5EF4-FFF2-40B4-BE49-F238E27FC236}">
                <a16:creationId xmlns:a16="http://schemas.microsoft.com/office/drawing/2014/main" id="{01610DB2-C1CD-560B-38F5-47FF3B5B080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7411"/>
          <a:stretch/>
        </p:blipFill>
        <p:spPr>
          <a:xfrm>
            <a:off x="9777413" y="3730996"/>
            <a:ext cx="2414587" cy="3127004"/>
          </a:xfrm>
          <a:prstGeom prst="rect">
            <a:avLst/>
          </a:prstGeom>
        </p:spPr>
      </p:pic>
      <p:grpSp>
        <p:nvGrpSpPr>
          <p:cNvPr id="14" name="Group 13">
            <a:extLst>
              <a:ext uri="{FF2B5EF4-FFF2-40B4-BE49-F238E27FC236}">
                <a16:creationId xmlns:a16="http://schemas.microsoft.com/office/drawing/2014/main" id="{C952FD6D-4718-448C-5D59-BB375893C9A0}"/>
              </a:ext>
            </a:extLst>
          </p:cNvPr>
          <p:cNvGrpSpPr/>
          <p:nvPr/>
        </p:nvGrpSpPr>
        <p:grpSpPr>
          <a:xfrm>
            <a:off x="584200" y="2850537"/>
            <a:ext cx="2351135" cy="360000"/>
            <a:chOff x="588263" y="1217924"/>
            <a:chExt cx="2351135" cy="360000"/>
          </a:xfrm>
        </p:grpSpPr>
        <p:pic>
          <p:nvPicPr>
            <p:cNvPr id="17" name="Picture 16" descr="Zip Co logo SVG free download, id: 101874 - Brandlogos.net">
              <a:hlinkClick r:id="rId11"/>
              <a:extLst>
                <a:ext uri="{FF2B5EF4-FFF2-40B4-BE49-F238E27FC236}">
                  <a16:creationId xmlns:a16="http://schemas.microsoft.com/office/drawing/2014/main" id="{42D1E85B-9F82-7127-C6B0-87DB78E9472C}"/>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18" name="TextBox 17">
              <a:extLst>
                <a:ext uri="{FF2B5EF4-FFF2-40B4-BE49-F238E27FC236}">
                  <a16:creationId xmlns:a16="http://schemas.microsoft.com/office/drawing/2014/main" id="{698CBE98-9267-4BDF-92F0-30889A77A023}"/>
                </a:ext>
                <a:ext uri="{C183D7F6-B498-43B3-948B-1728B52AA6E4}">
                  <adec:decorative xmlns:adec="http://schemas.microsoft.com/office/drawing/2017/decorative" val="0"/>
                </a:ext>
              </a:extLst>
            </p:cNvPr>
            <p:cNvSpPr txBox="1"/>
            <p:nvPr/>
          </p:nvSpPr>
          <p:spPr>
            <a:xfrm>
              <a:off x="1047214" y="132098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0" cap="none" spc="0" normalizeH="0" baseline="30000" noProof="0">
                  <a:ln>
                    <a:noFill/>
                  </a:ln>
                  <a:solidFill>
                    <a:srgbClr val="000000"/>
                  </a:solidFill>
                  <a:effectLst/>
                  <a:uLnTx/>
                  <a:uFillTx/>
                  <a:latin typeface="Segoe UI Semibold"/>
                  <a:ea typeface="+mn-ea"/>
                  <a:cs typeface="Segoe UI" pitchFamily="34" charset="0"/>
                </a:rPr>
                <a:t>2</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19" name="Group 18">
            <a:extLst>
              <a:ext uri="{FF2B5EF4-FFF2-40B4-BE49-F238E27FC236}">
                <a16:creationId xmlns:a16="http://schemas.microsoft.com/office/drawing/2014/main" id="{4AC7F638-CCFF-9A72-5849-7AA45E42520D}"/>
              </a:ext>
            </a:extLst>
          </p:cNvPr>
          <p:cNvGrpSpPr/>
          <p:nvPr/>
        </p:nvGrpSpPr>
        <p:grpSpPr>
          <a:xfrm>
            <a:off x="6969125" y="2850537"/>
            <a:ext cx="2351135" cy="360000"/>
            <a:chOff x="588263" y="1217924"/>
            <a:chExt cx="2351135" cy="360000"/>
          </a:xfrm>
        </p:grpSpPr>
        <p:pic>
          <p:nvPicPr>
            <p:cNvPr id="20" name="Picture 19" descr="Zip Co logo SVG free download, id: 101874 - Brandlogos.net">
              <a:hlinkClick r:id="rId11"/>
              <a:extLst>
                <a:ext uri="{FF2B5EF4-FFF2-40B4-BE49-F238E27FC236}">
                  <a16:creationId xmlns:a16="http://schemas.microsoft.com/office/drawing/2014/main" id="{B3959193-2837-C3E3-AD3C-7A4631D5130F}"/>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21" name="TextBox 20">
              <a:extLst>
                <a:ext uri="{FF2B5EF4-FFF2-40B4-BE49-F238E27FC236}">
                  <a16:creationId xmlns:a16="http://schemas.microsoft.com/office/drawing/2014/main" id="{CDB24EFA-1555-208D-122C-EBE4B5092506}"/>
                </a:ext>
                <a:ext uri="{C183D7F6-B498-43B3-948B-1728B52AA6E4}">
                  <adec:decorative xmlns:adec="http://schemas.microsoft.com/office/drawing/2017/decorative" val="0"/>
                </a:ext>
              </a:extLst>
            </p:cNvPr>
            <p:cNvSpPr txBox="1"/>
            <p:nvPr/>
          </p:nvSpPr>
          <p:spPr>
            <a:xfrm>
              <a:off x="1047214" y="132098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0" cap="none" spc="0" normalizeH="0" baseline="30000" noProof="0">
                  <a:ln>
                    <a:noFill/>
                  </a:ln>
                  <a:solidFill>
                    <a:srgbClr val="000000"/>
                  </a:solidFill>
                  <a:effectLst/>
                  <a:uLnTx/>
                  <a:uFillTx/>
                  <a:latin typeface="Segoe UI Semibold"/>
                  <a:ea typeface="+mn-ea"/>
                  <a:cs typeface="Segoe UI" pitchFamily="34" charset="0"/>
                </a:rPr>
                <a:t>2</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22" name="Group 21">
            <a:extLst>
              <a:ext uri="{FF2B5EF4-FFF2-40B4-BE49-F238E27FC236}">
                <a16:creationId xmlns:a16="http://schemas.microsoft.com/office/drawing/2014/main" id="{031B86BD-94DE-2FF9-9022-3CC6B55F51F2}"/>
              </a:ext>
            </a:extLst>
          </p:cNvPr>
          <p:cNvGrpSpPr/>
          <p:nvPr/>
        </p:nvGrpSpPr>
        <p:grpSpPr>
          <a:xfrm>
            <a:off x="3776663" y="5266713"/>
            <a:ext cx="2351135" cy="360000"/>
            <a:chOff x="588263" y="1217924"/>
            <a:chExt cx="2351135" cy="360000"/>
          </a:xfrm>
        </p:grpSpPr>
        <p:pic>
          <p:nvPicPr>
            <p:cNvPr id="24" name="Picture 23" descr="Zip Co logo SVG free download, id: 101874 - Brandlogos.net">
              <a:hlinkClick r:id="rId11"/>
              <a:extLst>
                <a:ext uri="{FF2B5EF4-FFF2-40B4-BE49-F238E27FC236}">
                  <a16:creationId xmlns:a16="http://schemas.microsoft.com/office/drawing/2014/main" id="{253D0DDE-21B1-1446-F2B0-C9E358D0E71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38" name="TextBox 37">
              <a:extLst>
                <a:ext uri="{FF2B5EF4-FFF2-40B4-BE49-F238E27FC236}">
                  <a16:creationId xmlns:a16="http://schemas.microsoft.com/office/drawing/2014/main" id="{6E7266F2-CF22-0F8B-CA74-2EED5D46D056}"/>
                </a:ext>
                <a:ext uri="{C183D7F6-B498-43B3-948B-1728B52AA6E4}">
                  <adec:decorative xmlns:adec="http://schemas.microsoft.com/office/drawing/2017/decorative" val="0"/>
                </a:ext>
              </a:extLst>
            </p:cNvPr>
            <p:cNvSpPr txBox="1"/>
            <p:nvPr/>
          </p:nvSpPr>
          <p:spPr>
            <a:xfrm>
              <a:off x="1047214" y="132098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0" cap="none" spc="0" normalizeH="0" baseline="30000" noProof="0">
                  <a:ln>
                    <a:noFill/>
                  </a:ln>
                  <a:solidFill>
                    <a:srgbClr val="000000"/>
                  </a:solidFill>
                  <a:effectLst/>
                  <a:uLnTx/>
                  <a:uFillTx/>
                  <a:latin typeface="Segoe UI Semibold"/>
                  <a:ea typeface="+mn-ea"/>
                  <a:cs typeface="Segoe UI" pitchFamily="34" charset="0"/>
                </a:rPr>
                <a:t>2</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39" name="Group 38">
            <a:extLst>
              <a:ext uri="{FF2B5EF4-FFF2-40B4-BE49-F238E27FC236}">
                <a16:creationId xmlns:a16="http://schemas.microsoft.com/office/drawing/2014/main" id="{18A11ADD-98F7-1DDA-310C-CD6787D41062}"/>
              </a:ext>
            </a:extLst>
          </p:cNvPr>
          <p:cNvGrpSpPr/>
          <p:nvPr/>
        </p:nvGrpSpPr>
        <p:grpSpPr>
          <a:xfrm>
            <a:off x="584200" y="5266713"/>
            <a:ext cx="2351135" cy="360000"/>
            <a:chOff x="588263" y="1217924"/>
            <a:chExt cx="2351135" cy="360000"/>
          </a:xfrm>
        </p:grpSpPr>
        <p:pic>
          <p:nvPicPr>
            <p:cNvPr id="40" name="Picture 39" descr="Zip Co logo SVG free download, id: 101874 - Brandlogos.net">
              <a:hlinkClick r:id="rId11"/>
              <a:extLst>
                <a:ext uri="{FF2B5EF4-FFF2-40B4-BE49-F238E27FC236}">
                  <a16:creationId xmlns:a16="http://schemas.microsoft.com/office/drawing/2014/main" id="{23DD1BC7-30E5-9DF4-565A-E6709D99623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43278" t="-53646" r="-43278" b="-53646"/>
            <a:stretch/>
          </p:blipFill>
          <p:spPr bwMode="auto">
            <a:xfrm>
              <a:off x="588263" y="1217924"/>
              <a:ext cx="360000" cy="360000"/>
            </a:xfrm>
            <a:prstGeom prst="ellipse">
              <a:avLst/>
            </a:prstGeom>
            <a:solidFill>
              <a:srgbClr val="FFFFFF"/>
            </a:solidFill>
          </p:spPr>
        </p:pic>
        <p:sp>
          <p:nvSpPr>
            <p:cNvPr id="42" name="TextBox 41">
              <a:extLst>
                <a:ext uri="{FF2B5EF4-FFF2-40B4-BE49-F238E27FC236}">
                  <a16:creationId xmlns:a16="http://schemas.microsoft.com/office/drawing/2014/main" id="{438D242E-07E3-A745-9518-AB8B799A6DCE}"/>
                </a:ext>
                <a:ext uri="{C183D7F6-B498-43B3-948B-1728B52AA6E4}">
                  <adec:decorative xmlns:adec="http://schemas.microsoft.com/office/drawing/2017/decorative" val="0"/>
                </a:ext>
              </a:extLst>
            </p:cNvPr>
            <p:cNvSpPr txBox="1"/>
            <p:nvPr/>
          </p:nvSpPr>
          <p:spPr>
            <a:xfrm>
              <a:off x="1047214" y="1320980"/>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0" cap="none" spc="0" normalizeH="0" baseline="30000" noProof="0">
                  <a:ln>
                    <a:noFill/>
                  </a:ln>
                  <a:solidFill>
                    <a:srgbClr val="000000"/>
                  </a:solidFill>
                  <a:effectLst/>
                  <a:uLnTx/>
                  <a:uFillTx/>
                  <a:latin typeface="Segoe UI Semibold"/>
                  <a:ea typeface="+mn-ea"/>
                  <a:cs typeface="Segoe UI" pitchFamily="34" charset="0"/>
                </a:rPr>
                <a:t>2</a:t>
              </a:r>
              <a:endParaRPr kumimoji="0" lang="en-US" sz="1000"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45" name="TextBox 44">
            <a:extLst>
              <a:ext uri="{FF2B5EF4-FFF2-40B4-BE49-F238E27FC236}">
                <a16:creationId xmlns:a16="http://schemas.microsoft.com/office/drawing/2014/main" id="{12839580-255C-A409-1BB8-F993498DA712}"/>
              </a:ext>
              <a:ext uri="{C183D7F6-B498-43B3-948B-1728B52AA6E4}">
                <adec:decorative xmlns:adec="http://schemas.microsoft.com/office/drawing/2017/decorative" val="0"/>
              </a:ext>
            </a:extLst>
          </p:cNvPr>
          <p:cNvSpPr txBox="1"/>
          <p:nvPr/>
        </p:nvSpPr>
        <p:spPr>
          <a:xfrm>
            <a:off x="4235614" y="2953593"/>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pic>
        <p:nvPicPr>
          <p:cNvPr id="107" name="Graphic 106">
            <a:extLst>
              <a:ext uri="{FF2B5EF4-FFF2-40B4-BE49-F238E27FC236}">
                <a16:creationId xmlns:a16="http://schemas.microsoft.com/office/drawing/2014/main" id="{7BAC3658-B7A8-6F16-C4A8-0B35BB5D5E5F}"/>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0800000">
            <a:off x="10959812" y="3245756"/>
            <a:ext cx="274790" cy="274790"/>
          </a:xfrm>
          <a:prstGeom prst="rect">
            <a:avLst/>
          </a:prstGeom>
        </p:spPr>
      </p:pic>
      <p:sp>
        <p:nvSpPr>
          <p:cNvPr id="108" name="Rectangle: Rounded Corners 6">
            <a:extLst>
              <a:ext uri="{FF2B5EF4-FFF2-40B4-BE49-F238E27FC236}">
                <a16:creationId xmlns:a16="http://schemas.microsoft.com/office/drawing/2014/main" id="{D21A5F9D-4EC7-3CA4-EAD2-1F94E1EF4B9E}"/>
              </a:ext>
              <a:ext uri="{C183D7F6-B498-43B3-948B-1728B52AA6E4}">
                <adec:decorative xmlns:adec="http://schemas.microsoft.com/office/drawing/2017/decorative" val="1"/>
              </a:ext>
            </a:extLst>
          </p:cNvPr>
          <p:cNvSpPr/>
          <p:nvPr/>
        </p:nvSpPr>
        <p:spPr bwMode="auto">
          <a:xfrm>
            <a:off x="576356" y="1134767"/>
            <a:ext cx="659514" cy="216000"/>
          </a:xfrm>
          <a:prstGeom prst="roundRect">
            <a:avLst>
              <a:gd name="adj" fmla="val 50000"/>
            </a:avLst>
          </a:prstGeom>
          <a:solidFill>
            <a:srgbClr val="FFA38B"/>
          </a:solidFill>
          <a:ln w="12700">
            <a:solidFill>
              <a:srgbClr val="FFA38B"/>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Semibold" panose="020B0702040204020203" pitchFamily="34" charset="0"/>
              </a:rPr>
              <a:t>Benefits</a:t>
            </a:r>
          </a:p>
        </p:txBody>
      </p:sp>
      <p:sp>
        <p:nvSpPr>
          <p:cNvPr id="2" name="TextBox 1">
            <a:extLst>
              <a:ext uri="{FF2B5EF4-FFF2-40B4-BE49-F238E27FC236}">
                <a16:creationId xmlns:a16="http://schemas.microsoft.com/office/drawing/2014/main" id="{14FB8AF6-81EB-F1A7-4225-B0D8F8EA139A}"/>
              </a:ext>
              <a:ext uri="{C183D7F6-B498-43B3-948B-1728B52AA6E4}">
                <adec:decorative xmlns:adec="http://schemas.microsoft.com/office/drawing/2017/decorative" val="0"/>
              </a:ext>
            </a:extLst>
          </p:cNvPr>
          <p:cNvSpPr txBox="1"/>
          <p:nvPr/>
        </p:nvSpPr>
        <p:spPr>
          <a:xfrm>
            <a:off x="7428546" y="5369769"/>
            <a:ext cx="189218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prstClr val="black"/>
              </a:solidFill>
              <a:effectLst/>
              <a:uLnTx/>
              <a:uFillTx/>
              <a:latin typeface="Segoe UI Semibold"/>
              <a:ea typeface="+mn-ea"/>
              <a:cs typeface="+mn-cs"/>
            </a:endParaRPr>
          </a:p>
        </p:txBody>
      </p:sp>
      <p:pic>
        <p:nvPicPr>
          <p:cNvPr id="13" name="Picture 12">
            <a:extLst>
              <a:ext uri="{FF2B5EF4-FFF2-40B4-BE49-F238E27FC236}">
                <a16:creationId xmlns:a16="http://schemas.microsoft.com/office/drawing/2014/main" id="{F35545A7-0F8F-3146-B564-40BF84377EE2}"/>
              </a:ext>
            </a:extLst>
          </p:cNvPr>
          <p:cNvPicPr>
            <a:picLocks noChangeAspect="1"/>
          </p:cNvPicPr>
          <p:nvPr/>
        </p:nvPicPr>
        <p:blipFill>
          <a:blip r:embed="rId15"/>
          <a:stretch>
            <a:fillRect/>
          </a:stretch>
        </p:blipFill>
        <p:spPr>
          <a:xfrm>
            <a:off x="6969125" y="5311967"/>
            <a:ext cx="346240" cy="270236"/>
          </a:xfrm>
          <a:prstGeom prst="rect">
            <a:avLst/>
          </a:prstGeom>
        </p:spPr>
      </p:pic>
      <p:pic>
        <p:nvPicPr>
          <p:cNvPr id="25" name="Picture 24" descr="Teams logo">
            <a:extLst>
              <a:ext uri="{FF2B5EF4-FFF2-40B4-BE49-F238E27FC236}">
                <a16:creationId xmlns:a16="http://schemas.microsoft.com/office/drawing/2014/main" id="{B8CC7C9D-085D-A90B-31EA-B844BD9E8C6D}"/>
              </a:ext>
            </a:extLst>
          </p:cNvPr>
          <p:cNvPicPr>
            <a:picLocks noChangeAspect="1"/>
          </p:cNvPicPr>
          <p:nvPr/>
        </p:nvPicPr>
        <p:blipFill>
          <a:blip r:embed="rId16"/>
          <a:stretch>
            <a:fillRect/>
          </a:stretch>
        </p:blipFill>
        <p:spPr>
          <a:xfrm>
            <a:off x="3824074" y="2897949"/>
            <a:ext cx="265176" cy="265176"/>
          </a:xfrm>
          <a:prstGeom prst="rect">
            <a:avLst/>
          </a:prstGeom>
        </p:spPr>
      </p:pic>
    </p:spTree>
    <p:extLst>
      <p:ext uri="{BB962C8B-B14F-4D97-AF65-F5344CB8AC3E}">
        <p14:creationId xmlns:p14="http://schemas.microsoft.com/office/powerpoint/2010/main" val="69837648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A9C4BB-E30C-CFE5-DCE6-AF0D3238E320}"/>
              </a:ext>
            </a:extLst>
          </p:cNvPr>
          <p:cNvSpPr>
            <a:spLocks noGrp="1"/>
          </p:cNvSpPr>
          <p:nvPr>
            <p:ph type="body" sz="quarter" idx="32"/>
          </p:nvPr>
        </p:nvSpPr>
        <p:spPr>
          <a:xfrm>
            <a:off x="311388" y="1026303"/>
            <a:ext cx="2431246" cy="1131079"/>
          </a:xfrm>
        </p:spPr>
        <p:txBody>
          <a:bodyPr/>
          <a:lstStyle/>
          <a:p>
            <a:r>
              <a:rPr lang="en-US"/>
              <a:t>AI can help to reduce the time and effort required to do market research and create a marketing strategy resulting in better campaigns and more leads created.</a:t>
            </a:r>
          </a:p>
        </p:txBody>
      </p:sp>
      <p:sp>
        <p:nvSpPr>
          <p:cNvPr id="41" name="Text Placeholder 40">
            <a:extLst>
              <a:ext uri="{FF2B5EF4-FFF2-40B4-BE49-F238E27FC236}">
                <a16:creationId xmlns:a16="http://schemas.microsoft.com/office/drawing/2014/main" id="{1CB87F3A-5CF4-5AFA-E2FF-307FAA7A0B65}"/>
              </a:ext>
            </a:extLst>
          </p:cNvPr>
          <p:cNvSpPr>
            <a:spLocks noGrp="1"/>
          </p:cNvSpPr>
          <p:nvPr>
            <p:ph type="body" sz="quarter" idx="30"/>
          </p:nvPr>
        </p:nvSpPr>
        <p:spPr>
          <a:xfrm>
            <a:off x="10430351" y="521099"/>
            <a:ext cx="1456966" cy="175614"/>
          </a:xfrm>
        </p:spPr>
        <p:txBody>
          <a:bodyPr/>
          <a:lstStyle/>
          <a:p>
            <a:r>
              <a:rPr lang="en-US" noProof="0"/>
              <a:t>Buy</a:t>
            </a:r>
          </a:p>
        </p:txBody>
      </p:sp>
      <p:sp>
        <p:nvSpPr>
          <p:cNvPr id="38" name="Text Placeholder 37">
            <a:extLst>
              <a:ext uri="{FF2B5EF4-FFF2-40B4-BE49-F238E27FC236}">
                <a16:creationId xmlns:a16="http://schemas.microsoft.com/office/drawing/2014/main" id="{C88E74AA-DB29-47F3-A79F-ABA1FC266001}"/>
              </a:ext>
            </a:extLst>
          </p:cNvPr>
          <p:cNvSpPr>
            <a:spLocks noGrp="1"/>
          </p:cNvSpPr>
          <p:nvPr>
            <p:ph type="body" sz="quarter" idx="17"/>
          </p:nvPr>
        </p:nvSpPr>
        <p:spPr>
          <a:xfrm>
            <a:off x="7149557" y="521100"/>
            <a:ext cx="2969488" cy="169277"/>
          </a:xfrm>
        </p:spPr>
        <p:txBody>
          <a:bodyPr/>
          <a:lstStyle/>
          <a:p>
            <a:r>
              <a:rPr lang="en-US" noProof="0"/>
              <a:t>Microsoft 365 Copilot</a:t>
            </a:r>
          </a:p>
        </p:txBody>
      </p:sp>
      <p:sp>
        <p:nvSpPr>
          <p:cNvPr id="63" name="Text Placeholder 62">
            <a:extLst>
              <a:ext uri="{FF2B5EF4-FFF2-40B4-BE49-F238E27FC236}">
                <a16:creationId xmlns:a16="http://schemas.microsoft.com/office/drawing/2014/main" id="{FE4708EF-AD24-5FFB-FA19-7B4C8C0B481B}"/>
              </a:ext>
            </a:extLst>
          </p:cNvPr>
          <p:cNvSpPr>
            <a:spLocks noGrp="1"/>
          </p:cNvSpPr>
          <p:nvPr>
            <p:ph type="body" sz="quarter" idx="69"/>
          </p:nvPr>
        </p:nvSpPr>
        <p:spPr>
          <a:xfrm>
            <a:off x="3182890" y="2725494"/>
            <a:ext cx="2572262" cy="712876"/>
          </a:xfrm>
        </p:spPr>
        <p:txBody>
          <a:bodyPr/>
          <a:lstStyle/>
          <a:p>
            <a:r>
              <a:rPr lang="en-US" dirty="0"/>
              <a:t>Benefit: Use Researcher to produce a research report based on many types of documents, including PDFs and website content.</a:t>
            </a:r>
          </a:p>
          <a:p>
            <a:r>
              <a:rPr lang="en-US" u="sng" dirty="0">
                <a:hlinkClick r:id="rId2"/>
              </a:rPr>
              <a:t>Get started with Researcher</a:t>
            </a:r>
            <a:endParaRPr lang="en-US" dirty="0"/>
          </a:p>
        </p:txBody>
      </p:sp>
      <p:sp>
        <p:nvSpPr>
          <p:cNvPr id="37" name="Text Placeholder 36">
            <a:extLst>
              <a:ext uri="{FF2B5EF4-FFF2-40B4-BE49-F238E27FC236}">
                <a16:creationId xmlns:a16="http://schemas.microsoft.com/office/drawing/2014/main" id="{DA714460-F86F-93F1-0E3C-799E334C1B8C}"/>
              </a:ext>
            </a:extLst>
          </p:cNvPr>
          <p:cNvSpPr>
            <a:spLocks noGrp="1"/>
          </p:cNvSpPr>
          <p:nvPr>
            <p:ph type="body" sz="quarter" idx="11"/>
          </p:nvPr>
        </p:nvSpPr>
        <p:spPr>
          <a:xfrm>
            <a:off x="3182890" y="1112478"/>
            <a:ext cx="2572262" cy="153888"/>
          </a:xfrm>
        </p:spPr>
        <p:txBody>
          <a:bodyPr/>
          <a:lstStyle/>
          <a:p>
            <a:r>
              <a:rPr lang="en-US"/>
              <a:t>Initial research</a:t>
            </a:r>
          </a:p>
        </p:txBody>
      </p:sp>
      <p:sp>
        <p:nvSpPr>
          <p:cNvPr id="39" name="Text Placeholder 38">
            <a:extLst>
              <a:ext uri="{FF2B5EF4-FFF2-40B4-BE49-F238E27FC236}">
                <a16:creationId xmlns:a16="http://schemas.microsoft.com/office/drawing/2014/main" id="{29329985-BA23-DCF0-7FBE-7A9BA286F8A1}"/>
              </a:ext>
            </a:extLst>
          </p:cNvPr>
          <p:cNvSpPr>
            <a:spLocks noGrp="1"/>
          </p:cNvSpPr>
          <p:nvPr>
            <p:ph type="body" sz="quarter" idx="18"/>
          </p:nvPr>
        </p:nvSpPr>
        <p:spPr>
          <a:xfrm>
            <a:off x="3182890" y="1438715"/>
            <a:ext cx="2572262" cy="626701"/>
          </a:xfrm>
        </p:spPr>
        <p:txBody>
          <a:bodyPr/>
          <a:lstStyle/>
          <a:p>
            <a:r>
              <a:rPr lang="en-US" dirty="0"/>
              <a:t>Use Researcher to conduct market research based on key documents. Export the results to Pages for team collaboration.</a:t>
            </a:r>
          </a:p>
          <a:p>
            <a:endParaRPr lang="en-US" noProof="0" dirty="0"/>
          </a:p>
        </p:txBody>
      </p:sp>
      <p:sp>
        <p:nvSpPr>
          <p:cNvPr id="52" name="Text Placeholder 51">
            <a:extLst>
              <a:ext uri="{FF2B5EF4-FFF2-40B4-BE49-F238E27FC236}">
                <a16:creationId xmlns:a16="http://schemas.microsoft.com/office/drawing/2014/main" id="{FC422B5B-A38B-2617-B0CD-2596375DA9F8}"/>
              </a:ext>
            </a:extLst>
          </p:cNvPr>
          <p:cNvSpPr>
            <a:spLocks noGrp="1"/>
          </p:cNvSpPr>
          <p:nvPr>
            <p:ph type="body" sz="quarter" idx="42"/>
          </p:nvPr>
        </p:nvSpPr>
        <p:spPr>
          <a:xfrm>
            <a:off x="6066682" y="1112478"/>
            <a:ext cx="2572262" cy="153888"/>
          </a:xfrm>
        </p:spPr>
        <p:txBody>
          <a:bodyPr/>
          <a:lstStyle/>
          <a:p>
            <a:r>
              <a:rPr lang="en-US" noProof="0"/>
              <a:t>Determine your approach</a:t>
            </a:r>
          </a:p>
        </p:txBody>
      </p:sp>
      <p:sp>
        <p:nvSpPr>
          <p:cNvPr id="53" name="Text Placeholder 52">
            <a:extLst>
              <a:ext uri="{FF2B5EF4-FFF2-40B4-BE49-F238E27FC236}">
                <a16:creationId xmlns:a16="http://schemas.microsoft.com/office/drawing/2014/main" id="{6238445C-3DD7-1821-6B51-F0ADA869AFFF}"/>
              </a:ext>
            </a:extLst>
          </p:cNvPr>
          <p:cNvSpPr>
            <a:spLocks noGrp="1"/>
          </p:cNvSpPr>
          <p:nvPr>
            <p:ph type="body" sz="quarter" idx="43"/>
          </p:nvPr>
        </p:nvSpPr>
        <p:spPr>
          <a:xfrm>
            <a:off x="6067425" y="1438275"/>
            <a:ext cx="2571750" cy="692497"/>
          </a:xfrm>
        </p:spPr>
        <p:txBody>
          <a:bodyPr>
            <a:spAutoFit/>
          </a:bodyPr>
          <a:lstStyle/>
          <a:p>
            <a:r>
              <a:rPr lang="en-US"/>
              <a:t>Meet the research team to review and edit the content in Pages. Rely on Copilot in Teams for action items. Use Teams Rooms for the meeting to enable a transcript with proper attributions from a conference room. </a:t>
            </a:r>
          </a:p>
        </p:txBody>
      </p:sp>
      <p:sp>
        <p:nvSpPr>
          <p:cNvPr id="57" name="Text Placeholder 56">
            <a:extLst>
              <a:ext uri="{FF2B5EF4-FFF2-40B4-BE49-F238E27FC236}">
                <a16:creationId xmlns:a16="http://schemas.microsoft.com/office/drawing/2014/main" id="{4F150EE4-102A-A013-15CD-33080D188333}"/>
              </a:ext>
            </a:extLst>
          </p:cNvPr>
          <p:cNvSpPr>
            <a:spLocks noGrp="1"/>
          </p:cNvSpPr>
          <p:nvPr>
            <p:ph type="body" sz="quarter" idx="68"/>
          </p:nvPr>
        </p:nvSpPr>
        <p:spPr>
          <a:xfrm>
            <a:off x="8950475" y="2725494"/>
            <a:ext cx="2572262" cy="712876"/>
          </a:xfrm>
        </p:spPr>
        <p:txBody>
          <a:bodyPr/>
          <a:lstStyle/>
          <a:p>
            <a:r>
              <a:rPr lang="en-US" noProof="0" dirty="0"/>
              <a:t>Benefit: Use Analyst to help you </a:t>
            </a:r>
            <a:r>
              <a:rPr lang="en-US" b="1" noProof="0" dirty="0">
                <a:latin typeface="+mj-lt"/>
              </a:rPr>
              <a:t>understand and visualize </a:t>
            </a:r>
            <a:r>
              <a:rPr lang="en-US" noProof="0" dirty="0">
                <a:latin typeface="+mj-lt"/>
              </a:rPr>
              <a:t>your data better. </a:t>
            </a:r>
          </a:p>
          <a:p>
            <a:r>
              <a:rPr lang="en-US" u="sng" dirty="0">
                <a:hlinkClick r:id="rId3"/>
              </a:rPr>
              <a:t>Get started with Analyst</a:t>
            </a:r>
            <a:endParaRPr lang="en-US" noProof="0" dirty="0">
              <a:latin typeface="+mj-lt"/>
            </a:endParaRPr>
          </a:p>
        </p:txBody>
      </p:sp>
      <p:sp>
        <p:nvSpPr>
          <p:cNvPr id="55" name="Text Placeholder 54">
            <a:extLst>
              <a:ext uri="{FF2B5EF4-FFF2-40B4-BE49-F238E27FC236}">
                <a16:creationId xmlns:a16="http://schemas.microsoft.com/office/drawing/2014/main" id="{4433F9BD-A87F-9DB5-4C93-5DBBF8988434}"/>
              </a:ext>
            </a:extLst>
          </p:cNvPr>
          <p:cNvSpPr>
            <a:spLocks noGrp="1"/>
          </p:cNvSpPr>
          <p:nvPr>
            <p:ph type="body" sz="quarter" idx="45"/>
          </p:nvPr>
        </p:nvSpPr>
        <p:spPr>
          <a:xfrm>
            <a:off x="8950475" y="1112478"/>
            <a:ext cx="2572262" cy="153888"/>
          </a:xfrm>
        </p:spPr>
        <p:txBody>
          <a:bodyPr/>
          <a:lstStyle/>
          <a:p>
            <a:r>
              <a:rPr lang="en-US" noProof="0"/>
              <a:t>Discover market trends</a:t>
            </a:r>
          </a:p>
        </p:txBody>
      </p:sp>
      <p:sp>
        <p:nvSpPr>
          <p:cNvPr id="56" name="Text Placeholder 55">
            <a:extLst>
              <a:ext uri="{FF2B5EF4-FFF2-40B4-BE49-F238E27FC236}">
                <a16:creationId xmlns:a16="http://schemas.microsoft.com/office/drawing/2014/main" id="{81C8013A-3BA2-E9A8-2F91-F3071A382ECE}"/>
              </a:ext>
            </a:extLst>
          </p:cNvPr>
          <p:cNvSpPr>
            <a:spLocks noGrp="1"/>
          </p:cNvSpPr>
          <p:nvPr>
            <p:ph type="body" sz="quarter" idx="46"/>
          </p:nvPr>
        </p:nvSpPr>
        <p:spPr>
          <a:xfrm>
            <a:off x="8950475" y="1438715"/>
            <a:ext cx="2572262" cy="626701"/>
          </a:xfrm>
        </p:spPr>
        <p:txBody>
          <a:bodyPr/>
          <a:lstStyle/>
          <a:p>
            <a:r>
              <a:rPr lang="en-US" noProof="0" dirty="0"/>
              <a:t>Use Analyst to gain insight into market trends from the research data and analyze competitive insights. Visualizations will help</a:t>
            </a:r>
            <a:r>
              <a:rPr lang="en-US" dirty="0"/>
              <a:t> you understand and communicate the results.</a:t>
            </a:r>
            <a:r>
              <a:rPr lang="en-US" noProof="0" dirty="0"/>
              <a:t> Query Copilot for further analysis. </a:t>
            </a:r>
          </a:p>
        </p:txBody>
      </p:sp>
      <p:sp>
        <p:nvSpPr>
          <p:cNvPr id="130" name="Text Placeholder 129">
            <a:extLst>
              <a:ext uri="{FF2B5EF4-FFF2-40B4-BE49-F238E27FC236}">
                <a16:creationId xmlns:a16="http://schemas.microsoft.com/office/drawing/2014/main" id="{6B2CCC88-E2EE-2659-8F7D-05236C4BE51B}"/>
              </a:ext>
            </a:extLst>
          </p:cNvPr>
          <p:cNvSpPr>
            <a:spLocks noGrp="1"/>
          </p:cNvSpPr>
          <p:nvPr>
            <p:ph type="body" sz="quarter" idx="70"/>
          </p:nvPr>
        </p:nvSpPr>
        <p:spPr>
          <a:xfrm>
            <a:off x="6066682" y="2725494"/>
            <a:ext cx="2572262" cy="712876"/>
          </a:xfrm>
        </p:spPr>
        <p:txBody>
          <a:bodyPr/>
          <a:lstStyle/>
          <a:p>
            <a:r>
              <a:rPr lang="en-US" noProof="0"/>
              <a:t>Benefit: </a:t>
            </a:r>
            <a:r>
              <a:rPr lang="en-US" noProof="0">
                <a:latin typeface="+mj-lt"/>
              </a:rPr>
              <a:t>Keep the conversation </a:t>
            </a:r>
            <a:r>
              <a:rPr lang="en-US" noProof="0"/>
              <a:t>flowing onto meaningful topics to help cover the agenda quicker and reduce meeting times.</a:t>
            </a:r>
          </a:p>
          <a:p>
            <a:r>
              <a:rPr lang="en-US">
                <a:solidFill>
                  <a:srgbClr val="000000"/>
                </a:solidFill>
                <a:hlinkClick r:id="rId4"/>
              </a:rPr>
              <a:t>Try in Prompt Gallery: Keep things moving</a:t>
            </a:r>
            <a:endParaRPr lang="en-US">
              <a:solidFill>
                <a:srgbClr val="000000"/>
              </a:solidFill>
            </a:endParaRPr>
          </a:p>
          <a:p>
            <a:endParaRPr lang="en-US" noProof="0"/>
          </a:p>
        </p:txBody>
      </p:sp>
      <p:sp>
        <p:nvSpPr>
          <p:cNvPr id="58" name="Text Placeholder 57">
            <a:extLst>
              <a:ext uri="{FF2B5EF4-FFF2-40B4-BE49-F238E27FC236}">
                <a16:creationId xmlns:a16="http://schemas.microsoft.com/office/drawing/2014/main" id="{77EE02F1-A7F6-18B9-233A-10805D8AB235}"/>
              </a:ext>
            </a:extLst>
          </p:cNvPr>
          <p:cNvSpPr>
            <a:spLocks noGrp="1"/>
          </p:cNvSpPr>
          <p:nvPr>
            <p:ph type="body" sz="quarter" idx="48"/>
          </p:nvPr>
        </p:nvSpPr>
        <p:spPr>
          <a:xfrm>
            <a:off x="3182890" y="5334522"/>
            <a:ext cx="2572262" cy="712876"/>
          </a:xfrm>
        </p:spPr>
        <p:txBody>
          <a:bodyPr/>
          <a:lstStyle/>
          <a:p>
            <a:r>
              <a:rPr lang="en-US" noProof="0"/>
              <a:t>Benefit: </a:t>
            </a:r>
            <a:r>
              <a:rPr lang="en-US" noProof="0">
                <a:latin typeface="+mj-lt"/>
              </a:rPr>
              <a:t>Document and socialize </a:t>
            </a:r>
            <a:r>
              <a:rPr lang="en-US" noProof="0"/>
              <a:t>the research findings to help better inform product strategy.</a:t>
            </a:r>
          </a:p>
          <a:p>
            <a:r>
              <a:rPr lang="en-US">
                <a:solidFill>
                  <a:srgbClr val="1A1A1A"/>
                </a:solidFill>
                <a:hlinkClick r:id="rId5"/>
              </a:rPr>
              <a:t>Try in Prompt Gallery: Announce a product launch</a:t>
            </a:r>
            <a:endParaRPr lang="en-US">
              <a:solidFill>
                <a:srgbClr val="1A1A1A"/>
              </a:solidFill>
            </a:endParaRPr>
          </a:p>
          <a:p>
            <a:endParaRPr lang="en-US" noProof="0"/>
          </a:p>
        </p:txBody>
      </p:sp>
      <p:sp>
        <p:nvSpPr>
          <p:cNvPr id="59" name="Text Placeholder 58">
            <a:extLst>
              <a:ext uri="{FF2B5EF4-FFF2-40B4-BE49-F238E27FC236}">
                <a16:creationId xmlns:a16="http://schemas.microsoft.com/office/drawing/2014/main" id="{C926BE2B-41E7-11C3-F09A-CAA405C7C9B0}"/>
              </a:ext>
            </a:extLst>
          </p:cNvPr>
          <p:cNvSpPr>
            <a:spLocks noGrp="1"/>
          </p:cNvSpPr>
          <p:nvPr>
            <p:ph type="body" sz="quarter" idx="49"/>
          </p:nvPr>
        </p:nvSpPr>
        <p:spPr>
          <a:xfrm>
            <a:off x="3182890" y="3725103"/>
            <a:ext cx="2572262" cy="153888"/>
          </a:xfrm>
        </p:spPr>
        <p:txBody>
          <a:bodyPr/>
          <a:lstStyle/>
          <a:p>
            <a:r>
              <a:rPr lang="en-US" noProof="0"/>
              <a:t>Communicate results</a:t>
            </a:r>
          </a:p>
        </p:txBody>
      </p:sp>
      <p:sp>
        <p:nvSpPr>
          <p:cNvPr id="60" name="Text Placeholder 59">
            <a:extLst>
              <a:ext uri="{FF2B5EF4-FFF2-40B4-BE49-F238E27FC236}">
                <a16:creationId xmlns:a16="http://schemas.microsoft.com/office/drawing/2014/main" id="{A33302E2-805A-548F-ABB4-3078C5CA9FBB}"/>
              </a:ext>
            </a:extLst>
          </p:cNvPr>
          <p:cNvSpPr>
            <a:spLocks noGrp="1"/>
          </p:cNvSpPr>
          <p:nvPr>
            <p:ph type="body" sz="quarter" idx="50"/>
          </p:nvPr>
        </p:nvSpPr>
        <p:spPr>
          <a:xfrm>
            <a:off x="3182890" y="4050957"/>
            <a:ext cx="2572262" cy="626701"/>
          </a:xfrm>
        </p:spPr>
        <p:txBody>
          <a:bodyPr/>
          <a:lstStyle/>
          <a:p>
            <a:r>
              <a:rPr lang="en-US" noProof="0"/>
              <a:t>Prompt Copilot Chat to create an announcement based on the presentation that includes key links. Edit and finalize the announcement using </a:t>
            </a:r>
            <a:br>
              <a:rPr lang="en-US" noProof="0"/>
            </a:br>
            <a:r>
              <a:rPr lang="en-US" noProof="0"/>
              <a:t>Copilot Pages.</a:t>
            </a:r>
          </a:p>
          <a:p>
            <a:endParaRPr lang="en-US" noProof="0"/>
          </a:p>
        </p:txBody>
      </p:sp>
      <p:sp>
        <p:nvSpPr>
          <p:cNvPr id="61" name="Text Placeholder 60">
            <a:extLst>
              <a:ext uri="{FF2B5EF4-FFF2-40B4-BE49-F238E27FC236}">
                <a16:creationId xmlns:a16="http://schemas.microsoft.com/office/drawing/2014/main" id="{6A3B60B2-DD57-09BD-4749-DD5CEBF885F8}"/>
              </a:ext>
            </a:extLst>
          </p:cNvPr>
          <p:cNvSpPr>
            <a:spLocks noGrp="1"/>
          </p:cNvSpPr>
          <p:nvPr>
            <p:ph type="body" sz="quarter" idx="51"/>
          </p:nvPr>
        </p:nvSpPr>
        <p:spPr>
          <a:xfrm>
            <a:off x="6066682" y="3725103"/>
            <a:ext cx="2572262" cy="153888"/>
          </a:xfrm>
        </p:spPr>
        <p:txBody>
          <a:bodyPr/>
          <a:lstStyle/>
          <a:p>
            <a:r>
              <a:rPr lang="en-US" noProof="0"/>
              <a:t>Present the findings</a:t>
            </a:r>
          </a:p>
        </p:txBody>
      </p:sp>
      <p:sp>
        <p:nvSpPr>
          <p:cNvPr id="62" name="Text Placeholder 61">
            <a:extLst>
              <a:ext uri="{FF2B5EF4-FFF2-40B4-BE49-F238E27FC236}">
                <a16:creationId xmlns:a16="http://schemas.microsoft.com/office/drawing/2014/main" id="{7E2A1FC7-4A1B-1A82-34B8-816314A60DA6}"/>
              </a:ext>
            </a:extLst>
          </p:cNvPr>
          <p:cNvSpPr>
            <a:spLocks noGrp="1"/>
          </p:cNvSpPr>
          <p:nvPr>
            <p:ph type="body" sz="quarter" idx="52"/>
          </p:nvPr>
        </p:nvSpPr>
        <p:spPr>
          <a:xfrm>
            <a:off x="6066682" y="4050957"/>
            <a:ext cx="2572262" cy="626701"/>
          </a:xfrm>
        </p:spPr>
        <p:txBody>
          <a:bodyPr/>
          <a:lstStyle/>
          <a:p>
            <a:r>
              <a:rPr lang="en-US" noProof="0"/>
              <a:t>Present the findings, asking Office Agent to build a PowerPoint presentation by generating slides using a branded template.</a:t>
            </a:r>
          </a:p>
          <a:p>
            <a:endParaRPr lang="en-US" noProof="0"/>
          </a:p>
        </p:txBody>
      </p:sp>
      <p:sp>
        <p:nvSpPr>
          <p:cNvPr id="51" name="Text Placeholder 50">
            <a:extLst>
              <a:ext uri="{FF2B5EF4-FFF2-40B4-BE49-F238E27FC236}">
                <a16:creationId xmlns:a16="http://schemas.microsoft.com/office/drawing/2014/main" id="{117992DE-0B48-8108-ABDF-1CC4A901C770}"/>
              </a:ext>
            </a:extLst>
          </p:cNvPr>
          <p:cNvSpPr>
            <a:spLocks noGrp="1"/>
          </p:cNvSpPr>
          <p:nvPr>
            <p:ph type="body" sz="quarter" idx="66"/>
          </p:nvPr>
        </p:nvSpPr>
        <p:spPr>
          <a:xfrm>
            <a:off x="8950475" y="5334522"/>
            <a:ext cx="2572262" cy="712876"/>
          </a:xfrm>
        </p:spPr>
        <p:txBody>
          <a:bodyPr/>
          <a:lstStyle/>
          <a:p>
            <a:r>
              <a:rPr lang="en-US" noProof="0"/>
              <a:t>Benefit: </a:t>
            </a:r>
            <a:r>
              <a:rPr lang="en-US" noProof="0">
                <a:latin typeface="+mj-lt"/>
              </a:rPr>
              <a:t>Don’t start with a blank page again. </a:t>
            </a:r>
            <a:br>
              <a:rPr lang="en-US" noProof="0"/>
            </a:br>
            <a:r>
              <a:rPr lang="en-US" noProof="0"/>
              <a:t>Draft with Office Agent and get to a finished </a:t>
            </a:r>
            <a:br>
              <a:rPr lang="en-US" noProof="0"/>
            </a:br>
            <a:r>
              <a:rPr lang="en-US" noProof="0"/>
              <a:t>document in a fraction of the time.</a:t>
            </a:r>
          </a:p>
          <a:p>
            <a:r>
              <a:rPr lang="en-US">
                <a:solidFill>
                  <a:srgbClr val="1A1A1A"/>
                </a:solidFill>
                <a:hlinkClick r:id="rId6"/>
              </a:rPr>
              <a:t>Try in Prompt Gallery: Write a go-to-market strategy</a:t>
            </a:r>
            <a:endParaRPr lang="en-US">
              <a:solidFill>
                <a:srgbClr val="1A1A1A"/>
              </a:solidFill>
            </a:endParaRPr>
          </a:p>
          <a:p>
            <a:r>
              <a:rPr lang="en-US" u="sng">
                <a:hlinkClick r:id="rId7"/>
              </a:rPr>
              <a:t>Get started with Office Agent</a:t>
            </a:r>
            <a:endParaRPr lang="en-US">
              <a:solidFill>
                <a:srgbClr val="1A1A1A"/>
              </a:solidFill>
            </a:endParaRPr>
          </a:p>
          <a:p>
            <a:endParaRPr lang="en-US" noProof="0"/>
          </a:p>
        </p:txBody>
      </p:sp>
      <p:sp>
        <p:nvSpPr>
          <p:cNvPr id="128" name="Text Placeholder 127">
            <a:extLst>
              <a:ext uri="{FF2B5EF4-FFF2-40B4-BE49-F238E27FC236}">
                <a16:creationId xmlns:a16="http://schemas.microsoft.com/office/drawing/2014/main" id="{C06018C7-67A9-3898-4B54-31C9D401BA77}"/>
              </a:ext>
            </a:extLst>
          </p:cNvPr>
          <p:cNvSpPr>
            <a:spLocks noGrp="1"/>
          </p:cNvSpPr>
          <p:nvPr>
            <p:ph type="body" sz="quarter" idx="54"/>
          </p:nvPr>
        </p:nvSpPr>
        <p:spPr>
          <a:xfrm>
            <a:off x="8950475" y="3725103"/>
            <a:ext cx="2572262" cy="153888"/>
          </a:xfrm>
        </p:spPr>
        <p:txBody>
          <a:bodyPr/>
          <a:lstStyle/>
          <a:p>
            <a:r>
              <a:rPr lang="en-US" noProof="0"/>
              <a:t>Strategy formulation</a:t>
            </a:r>
          </a:p>
        </p:txBody>
      </p:sp>
      <p:sp>
        <p:nvSpPr>
          <p:cNvPr id="129" name="Text Placeholder 128">
            <a:extLst>
              <a:ext uri="{FF2B5EF4-FFF2-40B4-BE49-F238E27FC236}">
                <a16:creationId xmlns:a16="http://schemas.microsoft.com/office/drawing/2014/main" id="{1821C956-EBD6-9FEB-8DB7-7782A05AFB6C}"/>
              </a:ext>
            </a:extLst>
          </p:cNvPr>
          <p:cNvSpPr>
            <a:spLocks noGrp="1"/>
          </p:cNvSpPr>
          <p:nvPr>
            <p:ph type="body" sz="quarter" idx="55"/>
          </p:nvPr>
        </p:nvSpPr>
        <p:spPr>
          <a:xfrm>
            <a:off x="8950475" y="4050957"/>
            <a:ext cx="2572262" cy="626701"/>
          </a:xfrm>
          <a:noFill/>
        </p:spPr>
        <p:txBody>
          <a:bodyPr/>
          <a:lstStyle/>
          <a:p>
            <a:r>
              <a:rPr lang="en-US" noProof="0"/>
              <a:t>Prompt Office Agent to draft an internal snapshot of the findings in Word, citing the results. </a:t>
            </a:r>
          </a:p>
        </p:txBody>
      </p:sp>
      <p:sp>
        <p:nvSpPr>
          <p:cNvPr id="54" name="Text Placeholder 53">
            <a:extLst>
              <a:ext uri="{FF2B5EF4-FFF2-40B4-BE49-F238E27FC236}">
                <a16:creationId xmlns:a16="http://schemas.microsoft.com/office/drawing/2014/main" id="{5276B01E-9B4F-4FC8-F8E7-5608B4919B0A}"/>
              </a:ext>
            </a:extLst>
          </p:cNvPr>
          <p:cNvSpPr>
            <a:spLocks noGrp="1"/>
          </p:cNvSpPr>
          <p:nvPr>
            <p:ph type="body" sz="quarter" idx="67"/>
          </p:nvPr>
        </p:nvSpPr>
        <p:spPr>
          <a:xfrm>
            <a:off x="6066682" y="5334522"/>
            <a:ext cx="2572262" cy="712876"/>
          </a:xfrm>
        </p:spPr>
        <p:txBody>
          <a:bodyPr/>
          <a:lstStyle/>
          <a:p>
            <a:r>
              <a:rPr lang="en-US" noProof="0"/>
              <a:t>Benefit: Let </a:t>
            </a:r>
            <a:r>
              <a:rPr lang="en-US"/>
              <a:t>Office Agent</a:t>
            </a:r>
            <a:r>
              <a:rPr lang="en-US" noProof="0"/>
              <a:t> help you build a presentation by </a:t>
            </a:r>
            <a:r>
              <a:rPr lang="en-US" noProof="0">
                <a:latin typeface="+mj-lt"/>
              </a:rPr>
              <a:t>generating slides </a:t>
            </a:r>
            <a:r>
              <a:rPr lang="en-US" noProof="0"/>
              <a:t>or images with your organization's branding.</a:t>
            </a:r>
          </a:p>
          <a:p>
            <a:r>
              <a:rPr lang="en-US">
                <a:solidFill>
                  <a:srgbClr val="000000"/>
                </a:solidFill>
                <a:hlinkClick r:id="rId8"/>
              </a:rPr>
              <a:t>Try in Prompt Gallery: Create presentations</a:t>
            </a:r>
            <a:endParaRPr lang="en-US">
              <a:solidFill>
                <a:srgbClr val="000000"/>
              </a:solidFill>
            </a:endParaRPr>
          </a:p>
          <a:p>
            <a:r>
              <a:rPr lang="en-US" u="sng">
                <a:hlinkClick r:id="rId7"/>
              </a:rPr>
              <a:t>Get started with Office Agent</a:t>
            </a:r>
            <a:endParaRPr lang="en-US">
              <a:solidFill>
                <a:srgbClr val="000000"/>
              </a:solidFill>
            </a:endParaRPr>
          </a:p>
          <a:p>
            <a:endParaRPr lang="en-US" noProof="0"/>
          </a:p>
        </p:txBody>
      </p:sp>
      <p:sp>
        <p:nvSpPr>
          <p:cNvPr id="131" name="Text Placeholder 130">
            <a:extLst>
              <a:ext uri="{FF2B5EF4-FFF2-40B4-BE49-F238E27FC236}">
                <a16:creationId xmlns:a16="http://schemas.microsoft.com/office/drawing/2014/main" id="{EB74FD75-6630-7B94-FF5D-BF8094A375FB}"/>
              </a:ext>
            </a:extLst>
          </p:cNvPr>
          <p:cNvSpPr>
            <a:spLocks noGrp="1"/>
          </p:cNvSpPr>
          <p:nvPr>
            <p:ph type="body" sz="quarter" idx="64"/>
          </p:nvPr>
        </p:nvSpPr>
        <p:spPr>
          <a:xfrm>
            <a:off x="320721" y="4709762"/>
            <a:ext cx="1131651" cy="219456"/>
          </a:xfrm>
        </p:spPr>
        <p:txBody>
          <a:bodyPr/>
          <a:lstStyle/>
          <a:p>
            <a:pPr lvl="0"/>
            <a:r>
              <a:rPr lang="en-US" noProof="0"/>
              <a:t>Value benefit</a:t>
            </a:r>
          </a:p>
        </p:txBody>
      </p:sp>
      <p:sp>
        <p:nvSpPr>
          <p:cNvPr id="132" name="Text Placeholder 131">
            <a:extLst>
              <a:ext uri="{FF2B5EF4-FFF2-40B4-BE49-F238E27FC236}">
                <a16:creationId xmlns:a16="http://schemas.microsoft.com/office/drawing/2014/main" id="{E6D898E4-A47F-8C38-F7D6-576E57B625C2}"/>
              </a:ext>
            </a:extLst>
          </p:cNvPr>
          <p:cNvSpPr>
            <a:spLocks noGrp="1"/>
          </p:cNvSpPr>
          <p:nvPr>
            <p:ph type="body" sz="quarter" idx="65"/>
          </p:nvPr>
        </p:nvSpPr>
        <p:spPr>
          <a:xfrm>
            <a:off x="320721" y="3467940"/>
            <a:ext cx="1131650" cy="219456"/>
          </a:xfrm>
        </p:spPr>
        <p:txBody>
          <a:bodyPr/>
          <a:lstStyle/>
          <a:p>
            <a:pPr lvl="0"/>
            <a:r>
              <a:rPr lang="en-US" noProof="0"/>
              <a:t>KPIs impacted</a:t>
            </a:r>
          </a:p>
        </p:txBody>
      </p:sp>
      <p:sp>
        <p:nvSpPr>
          <p:cNvPr id="158" name="Graphic 2">
            <a:hlinkClick r:id="rId9"/>
            <a:extLst>
              <a:ext uri="{FF2B5EF4-FFF2-40B4-BE49-F238E27FC236}">
                <a16:creationId xmlns:a16="http://schemas.microsoft.com/office/drawing/2014/main" id="{3EF68452-5B30-768A-8E0F-9F3C795E1BAB}"/>
              </a:ext>
            </a:extLst>
          </p:cNvPr>
          <p:cNvSpPr>
            <a:spLocks/>
          </p:cNvSpPr>
          <p:nvPr/>
        </p:nvSpPr>
        <p:spPr>
          <a:xfrm>
            <a:off x="6304100" y="424834"/>
            <a:ext cx="321844" cy="286083"/>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0" name="TextBox 159">
            <a:extLst>
              <a:ext uri="{FF2B5EF4-FFF2-40B4-BE49-F238E27FC236}">
                <a16:creationId xmlns:a16="http://schemas.microsoft.com/office/drawing/2014/main" id="{43F41295-3169-E60D-8714-1549357674E6}"/>
              </a:ext>
              <a:ext uri="{C183D7F6-B498-43B3-948B-1728B52AA6E4}">
                <adec:decorative xmlns:adec="http://schemas.microsoft.com/office/drawing/2017/decorative" val="0"/>
              </a:ext>
            </a:extLst>
          </p:cNvPr>
          <p:cNvSpPr txBox="1">
            <a:spLocks/>
          </p:cNvSpPr>
          <p:nvPr/>
        </p:nvSpPr>
        <p:spPr>
          <a:xfrm>
            <a:off x="9329859" y="2286932"/>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p>
        </p:txBody>
      </p:sp>
      <p:sp>
        <p:nvSpPr>
          <p:cNvPr id="166" name="TextBox 165">
            <a:extLst>
              <a:ext uri="{FF2B5EF4-FFF2-40B4-BE49-F238E27FC236}">
                <a16:creationId xmlns:a16="http://schemas.microsoft.com/office/drawing/2014/main" id="{B8D8C748-1254-5472-DC65-1D982757A0F3}"/>
              </a:ext>
              <a:ext uri="{C183D7F6-B498-43B3-948B-1728B52AA6E4}">
                <adec:decorative xmlns:adec="http://schemas.microsoft.com/office/drawing/2017/decorative" val="0"/>
              </a:ext>
            </a:extLst>
          </p:cNvPr>
          <p:cNvSpPr txBox="1">
            <a:spLocks/>
          </p:cNvSpPr>
          <p:nvPr/>
        </p:nvSpPr>
        <p:spPr>
          <a:xfrm>
            <a:off x="3562472" y="4842528"/>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pic>
        <p:nvPicPr>
          <p:cNvPr id="167" name="Picture 50">
            <a:hlinkClick r:id="rId10"/>
            <a:extLst>
              <a:ext uri="{FF2B5EF4-FFF2-40B4-BE49-F238E27FC236}">
                <a16:creationId xmlns:a16="http://schemas.microsoft.com/office/drawing/2014/main" id="{4CEA4110-E8FC-460C-BCE3-30290D2131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2938" y="4798285"/>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178" name="TextBox 177">
            <a:extLst>
              <a:ext uri="{FF2B5EF4-FFF2-40B4-BE49-F238E27FC236}">
                <a16:creationId xmlns:a16="http://schemas.microsoft.com/office/drawing/2014/main" id="{0A5A9044-4678-9DCC-21BE-0A085E9A44FF}"/>
              </a:ext>
              <a:ext uri="{C183D7F6-B498-43B3-948B-1728B52AA6E4}">
                <adec:decorative xmlns:adec="http://schemas.microsoft.com/office/drawing/2017/decorative" val="0"/>
              </a:ext>
            </a:extLst>
          </p:cNvPr>
          <p:cNvSpPr txBox="1">
            <a:spLocks/>
          </p:cNvSpPr>
          <p:nvPr/>
        </p:nvSpPr>
        <p:spPr>
          <a:xfrm>
            <a:off x="9329859" y="4842528"/>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Word</a:t>
            </a:r>
          </a:p>
        </p:txBody>
      </p:sp>
      <p:sp>
        <p:nvSpPr>
          <p:cNvPr id="188" name="TextBox 187">
            <a:extLst>
              <a:ext uri="{FF2B5EF4-FFF2-40B4-BE49-F238E27FC236}">
                <a16:creationId xmlns:a16="http://schemas.microsoft.com/office/drawing/2014/main" id="{52425BFC-ECF7-93EB-672B-7F7FBAFA2177}"/>
              </a:ext>
              <a:ext uri="{C183D7F6-B498-43B3-948B-1728B52AA6E4}">
                <adec:decorative xmlns:adec="http://schemas.microsoft.com/office/drawing/2017/decorative" val="0"/>
              </a:ext>
            </a:extLst>
          </p:cNvPr>
          <p:cNvSpPr txBox="1">
            <a:spLocks/>
          </p:cNvSpPr>
          <p:nvPr/>
        </p:nvSpPr>
        <p:spPr>
          <a:xfrm>
            <a:off x="6446959" y="4842528"/>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PowerPoint</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191" name="TextBox 190">
            <a:extLst>
              <a:ext uri="{FF2B5EF4-FFF2-40B4-BE49-F238E27FC236}">
                <a16:creationId xmlns:a16="http://schemas.microsoft.com/office/drawing/2014/main" id="{2863B0FB-EF70-6C59-F404-4C6A30E53B6A}"/>
              </a:ext>
              <a:ext uri="{C183D7F6-B498-43B3-948B-1728B52AA6E4}">
                <adec:decorative xmlns:adec="http://schemas.microsoft.com/office/drawing/2017/decorative" val="0"/>
              </a:ext>
            </a:extLst>
          </p:cNvPr>
          <p:cNvSpPr txBox="1">
            <a:spLocks/>
          </p:cNvSpPr>
          <p:nvPr/>
        </p:nvSpPr>
        <p:spPr>
          <a:xfrm>
            <a:off x="6446959" y="2286932"/>
            <a:ext cx="149079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grpSp>
        <p:nvGrpSpPr>
          <p:cNvPr id="193" name="Group 192">
            <a:extLst>
              <a:ext uri="{FF2B5EF4-FFF2-40B4-BE49-F238E27FC236}">
                <a16:creationId xmlns:a16="http://schemas.microsoft.com/office/drawing/2014/main" id="{0A450FAB-9EF9-D062-C8CA-0E3ACE2998C5}"/>
              </a:ext>
            </a:extLst>
          </p:cNvPr>
          <p:cNvGrpSpPr/>
          <p:nvPr/>
        </p:nvGrpSpPr>
        <p:grpSpPr>
          <a:xfrm>
            <a:off x="320719" y="5020658"/>
            <a:ext cx="1771605" cy="216000"/>
            <a:chOff x="320719" y="4224856"/>
            <a:chExt cx="1771605" cy="219456"/>
          </a:xfrm>
        </p:grpSpPr>
        <p:sp>
          <p:nvSpPr>
            <p:cNvPr id="194" name="Rectangle: Rounded Corners 6">
              <a:extLst>
                <a:ext uri="{FF2B5EF4-FFF2-40B4-BE49-F238E27FC236}">
                  <a16:creationId xmlns:a16="http://schemas.microsoft.com/office/drawing/2014/main" id="{FAC9DF74-6AEC-F848-DCB1-FDAE41B6B22B}"/>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Revenue growth</a:t>
              </a:r>
            </a:p>
          </p:txBody>
        </p:sp>
        <p:pic>
          <p:nvPicPr>
            <p:cNvPr id="195" name="Graphic 194">
              <a:extLst>
                <a:ext uri="{FF2B5EF4-FFF2-40B4-BE49-F238E27FC236}">
                  <a16:creationId xmlns:a16="http://schemas.microsoft.com/office/drawing/2014/main" id="{63633291-C490-E4A7-A095-D06D41717ED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7506" y="4260849"/>
              <a:ext cx="144000" cy="144000"/>
            </a:xfrm>
            <a:prstGeom prst="rect">
              <a:avLst/>
            </a:prstGeom>
          </p:spPr>
        </p:pic>
      </p:grpSp>
      <p:grpSp>
        <p:nvGrpSpPr>
          <p:cNvPr id="196" name="Group 195">
            <a:extLst>
              <a:ext uri="{FF2B5EF4-FFF2-40B4-BE49-F238E27FC236}">
                <a16:creationId xmlns:a16="http://schemas.microsoft.com/office/drawing/2014/main" id="{80F1AFD2-1D62-F08A-4D40-DEF07BC6E753}"/>
              </a:ext>
            </a:extLst>
          </p:cNvPr>
          <p:cNvGrpSpPr/>
          <p:nvPr/>
        </p:nvGrpSpPr>
        <p:grpSpPr>
          <a:xfrm>
            <a:off x="320721" y="5309272"/>
            <a:ext cx="1771605" cy="216000"/>
            <a:chOff x="320721" y="4517211"/>
            <a:chExt cx="1771605" cy="216000"/>
          </a:xfrm>
        </p:grpSpPr>
        <p:sp>
          <p:nvSpPr>
            <p:cNvPr id="197" name="Rectangle: Rounded Corners 6">
              <a:extLst>
                <a:ext uri="{FF2B5EF4-FFF2-40B4-BE49-F238E27FC236}">
                  <a16:creationId xmlns:a16="http://schemas.microsoft.com/office/drawing/2014/main" id="{4B2780E4-E9BA-C66E-8789-9A1DF561C7BA}"/>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198" name="Graphic 197">
              <a:extLst>
                <a:ext uri="{FF2B5EF4-FFF2-40B4-BE49-F238E27FC236}">
                  <a16:creationId xmlns:a16="http://schemas.microsoft.com/office/drawing/2014/main" id="{A07F94E3-33D7-5EDB-C608-F96AB0C915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7507" y="4552645"/>
              <a:ext cx="144000" cy="141732"/>
            </a:xfrm>
            <a:prstGeom prst="rect">
              <a:avLst/>
            </a:prstGeom>
          </p:spPr>
        </p:pic>
      </p:grpSp>
      <p:grpSp>
        <p:nvGrpSpPr>
          <p:cNvPr id="200" name="Group 199">
            <a:extLst>
              <a:ext uri="{FF2B5EF4-FFF2-40B4-BE49-F238E27FC236}">
                <a16:creationId xmlns:a16="http://schemas.microsoft.com/office/drawing/2014/main" id="{89A9ACD8-3483-7B03-8CC1-3C15E23476AB}"/>
              </a:ext>
            </a:extLst>
          </p:cNvPr>
          <p:cNvGrpSpPr/>
          <p:nvPr/>
        </p:nvGrpSpPr>
        <p:grpSpPr>
          <a:xfrm>
            <a:off x="320719" y="3778836"/>
            <a:ext cx="1771605" cy="216000"/>
            <a:chOff x="320719" y="4224856"/>
            <a:chExt cx="1771605" cy="219456"/>
          </a:xfrm>
        </p:grpSpPr>
        <p:sp>
          <p:nvSpPr>
            <p:cNvPr id="201" name="Rectangle: Rounded Corners 6">
              <a:extLst>
                <a:ext uri="{FF2B5EF4-FFF2-40B4-BE49-F238E27FC236}">
                  <a16:creationId xmlns:a16="http://schemas.microsoft.com/office/drawing/2014/main" id="{88637632-3A0F-4B5C-8A6F-082CFD22B481}"/>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Leads created</a:t>
              </a:r>
            </a:p>
          </p:txBody>
        </p:sp>
        <p:pic>
          <p:nvPicPr>
            <p:cNvPr id="202" name="Graphic 201">
              <a:extLst>
                <a:ext uri="{FF2B5EF4-FFF2-40B4-BE49-F238E27FC236}">
                  <a16:creationId xmlns:a16="http://schemas.microsoft.com/office/drawing/2014/main" id="{C2B5F593-EF73-A41E-3D79-F3A0570B33E2}"/>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7506" y="4260849"/>
              <a:ext cx="144000" cy="144000"/>
            </a:xfrm>
            <a:prstGeom prst="rect">
              <a:avLst/>
            </a:prstGeom>
          </p:spPr>
        </p:pic>
      </p:grpSp>
      <p:sp>
        <p:nvSpPr>
          <p:cNvPr id="6" name="Title 5">
            <a:extLst>
              <a:ext uri="{FF2B5EF4-FFF2-40B4-BE49-F238E27FC236}">
                <a16:creationId xmlns:a16="http://schemas.microsoft.com/office/drawing/2014/main" id="{E7426898-0B12-3E14-E6F7-D0519DE0AA81}"/>
              </a:ext>
            </a:extLst>
          </p:cNvPr>
          <p:cNvSpPr>
            <a:spLocks noGrp="1"/>
          </p:cNvSpPr>
          <p:nvPr>
            <p:ph type="title"/>
          </p:nvPr>
        </p:nvSpPr>
        <p:spPr>
          <a:xfrm>
            <a:off x="2492557" y="429376"/>
            <a:ext cx="3603444" cy="276999"/>
          </a:xfrm>
        </p:spPr>
        <p:txBody>
          <a:bodyPr/>
          <a:lstStyle/>
          <a:p>
            <a:r>
              <a:rPr lang="en-US"/>
              <a:t>Streamline market research and strategy</a:t>
            </a:r>
          </a:p>
        </p:txBody>
      </p:sp>
      <p:sp>
        <p:nvSpPr>
          <p:cNvPr id="8" name="Text Placeholder 7">
            <a:extLst>
              <a:ext uri="{FF2B5EF4-FFF2-40B4-BE49-F238E27FC236}">
                <a16:creationId xmlns:a16="http://schemas.microsoft.com/office/drawing/2014/main" id="{EC1F120D-354C-0FB4-9931-768525942D4C}"/>
              </a:ext>
            </a:extLst>
          </p:cNvPr>
          <p:cNvSpPr>
            <a:spLocks noGrp="1"/>
          </p:cNvSpPr>
          <p:nvPr>
            <p:ph type="body" sz="quarter" idx="33"/>
          </p:nvPr>
        </p:nvSpPr>
        <p:spPr>
          <a:xfrm>
            <a:off x="304796" y="413987"/>
            <a:ext cx="2057403" cy="307777"/>
          </a:xfrm>
        </p:spPr>
        <p:txBody>
          <a:bodyPr/>
          <a:lstStyle/>
          <a:p>
            <a:r>
              <a:rPr lang="en-US"/>
              <a:t>Marketing</a:t>
            </a:r>
          </a:p>
        </p:txBody>
      </p:sp>
      <p:sp>
        <p:nvSpPr>
          <p:cNvPr id="3" name="TextBox 2">
            <a:extLst>
              <a:ext uri="{FF2B5EF4-FFF2-40B4-BE49-F238E27FC236}">
                <a16:creationId xmlns:a16="http://schemas.microsoft.com/office/drawing/2014/main" id="{8E2E6877-46EE-D109-980B-617A541AC699}"/>
              </a:ext>
              <a:ext uri="{C183D7F6-B498-43B3-948B-1728B52AA6E4}">
                <adec:decorative xmlns:adec="http://schemas.microsoft.com/office/drawing/2017/decorative" val="0"/>
              </a:ext>
            </a:extLst>
          </p:cNvPr>
          <p:cNvSpPr txBox="1"/>
          <p:nvPr/>
        </p:nvSpPr>
        <p:spPr>
          <a:xfrm>
            <a:off x="3493661" y="2287625"/>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Researcher</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4" name="Picture 3">
            <a:extLst>
              <a:ext uri="{FF2B5EF4-FFF2-40B4-BE49-F238E27FC236}">
                <a16:creationId xmlns:a16="http://schemas.microsoft.com/office/drawing/2014/main" id="{B633070B-2FAC-1A2E-59FF-70C958BE2FB6}"/>
              </a:ext>
            </a:extLst>
          </p:cNvPr>
          <p:cNvPicPr>
            <a:picLocks noChangeAspect="1"/>
          </p:cNvPicPr>
          <p:nvPr/>
        </p:nvPicPr>
        <p:blipFill>
          <a:blip r:embed="rId16"/>
          <a:stretch>
            <a:fillRect/>
          </a:stretch>
        </p:blipFill>
        <p:spPr>
          <a:xfrm>
            <a:off x="3115059" y="2223230"/>
            <a:ext cx="319806" cy="260181"/>
          </a:xfrm>
          <a:prstGeom prst="rect">
            <a:avLst/>
          </a:prstGeom>
        </p:spPr>
      </p:pic>
      <p:pic>
        <p:nvPicPr>
          <p:cNvPr id="5" name="Picture 4">
            <a:extLst>
              <a:ext uri="{FF2B5EF4-FFF2-40B4-BE49-F238E27FC236}">
                <a16:creationId xmlns:a16="http://schemas.microsoft.com/office/drawing/2014/main" id="{59773DCA-E270-32C1-62D0-4875FEA5978E}"/>
              </a:ext>
            </a:extLst>
          </p:cNvPr>
          <p:cNvPicPr>
            <a:picLocks noChangeAspect="1"/>
          </p:cNvPicPr>
          <p:nvPr/>
        </p:nvPicPr>
        <p:blipFill>
          <a:blip r:embed="rId17"/>
          <a:stretch>
            <a:fillRect/>
          </a:stretch>
        </p:blipFill>
        <p:spPr>
          <a:xfrm>
            <a:off x="8956600" y="2205300"/>
            <a:ext cx="346240" cy="270236"/>
          </a:xfrm>
          <a:prstGeom prst="rect">
            <a:avLst/>
          </a:prstGeom>
        </p:spPr>
      </p:pic>
      <p:pic>
        <p:nvPicPr>
          <p:cNvPr id="7" name="Picture 6" descr="Word logo">
            <a:extLst>
              <a:ext uri="{FF2B5EF4-FFF2-40B4-BE49-F238E27FC236}">
                <a16:creationId xmlns:a16="http://schemas.microsoft.com/office/drawing/2014/main" id="{ADA3E73D-1BEC-B01A-8957-E8B468D355D2}"/>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006432" y="4769615"/>
            <a:ext cx="246576" cy="246576"/>
          </a:xfrm>
          <a:prstGeom prst="ellipse">
            <a:avLst/>
          </a:prstGeom>
          <a:solidFill>
            <a:srgbClr val="FFFFFF"/>
          </a:solidFill>
        </p:spPr>
      </p:pic>
      <p:pic>
        <p:nvPicPr>
          <p:cNvPr id="9" name="Picture 8" descr="PowerPoint logo">
            <a:extLst>
              <a:ext uri="{FF2B5EF4-FFF2-40B4-BE49-F238E27FC236}">
                <a16:creationId xmlns:a16="http://schemas.microsoft.com/office/drawing/2014/main" id="{822FD17F-361D-FDF2-580A-34CFFE9E3F57}"/>
              </a:ext>
            </a:extLst>
          </p:cNvPr>
          <p:cNvPicPr>
            <a:picLocks noChangeAspect="1"/>
          </p:cNvPicPr>
          <p:nvPr/>
        </p:nvPicPr>
        <p:blipFill>
          <a:blip r:embed="rId19"/>
          <a:stretch>
            <a:fillRect/>
          </a:stretch>
        </p:blipFill>
        <p:spPr>
          <a:xfrm>
            <a:off x="6057643" y="4775483"/>
            <a:ext cx="265176" cy="265176"/>
          </a:xfrm>
          <a:prstGeom prst="rect">
            <a:avLst/>
          </a:prstGeom>
        </p:spPr>
      </p:pic>
      <p:pic>
        <p:nvPicPr>
          <p:cNvPr id="10" name="Picture 9" descr="Teams logo">
            <a:extLst>
              <a:ext uri="{FF2B5EF4-FFF2-40B4-BE49-F238E27FC236}">
                <a16:creationId xmlns:a16="http://schemas.microsoft.com/office/drawing/2014/main" id="{ECD3160E-851E-A2EC-A3C8-20230114089A}"/>
              </a:ext>
            </a:extLst>
          </p:cNvPr>
          <p:cNvPicPr>
            <a:picLocks noChangeAspect="1"/>
          </p:cNvPicPr>
          <p:nvPr/>
        </p:nvPicPr>
        <p:blipFill>
          <a:blip r:embed="rId20"/>
          <a:stretch>
            <a:fillRect/>
          </a:stretch>
        </p:blipFill>
        <p:spPr>
          <a:xfrm>
            <a:off x="6066682" y="2223230"/>
            <a:ext cx="265176" cy="265176"/>
          </a:xfrm>
          <a:prstGeom prst="rect">
            <a:avLst/>
          </a:prstGeom>
        </p:spPr>
      </p:pic>
    </p:spTree>
    <p:extLst>
      <p:ext uri="{BB962C8B-B14F-4D97-AF65-F5344CB8AC3E}">
        <p14:creationId xmlns:p14="http://schemas.microsoft.com/office/powerpoint/2010/main" val="247660726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 Placeholder 243">
            <a:extLst>
              <a:ext uri="{FF2B5EF4-FFF2-40B4-BE49-F238E27FC236}">
                <a16:creationId xmlns:a16="http://schemas.microsoft.com/office/drawing/2014/main" id="{247FB99D-26D8-EEFF-CA04-03D3A50F35A7}"/>
              </a:ext>
            </a:extLst>
          </p:cNvPr>
          <p:cNvSpPr>
            <a:spLocks noGrp="1"/>
          </p:cNvSpPr>
          <p:nvPr>
            <p:ph type="body" sz="quarter" idx="32"/>
          </p:nvPr>
        </p:nvSpPr>
        <p:spPr>
          <a:xfrm>
            <a:off x="311388" y="1026303"/>
            <a:ext cx="2431246" cy="1131079"/>
          </a:xfrm>
        </p:spPr>
        <p:txBody>
          <a:bodyPr/>
          <a:lstStyle/>
          <a:p>
            <a:r>
              <a:rPr lang="en-US" noProof="0"/>
              <a:t>Sales forecasting requires extensive data analysis and Copilot can help with assistance writing code for queries and getting assistance with Excel formulas and charts.</a:t>
            </a:r>
          </a:p>
        </p:txBody>
      </p:sp>
      <p:sp>
        <p:nvSpPr>
          <p:cNvPr id="120" name="Text Placeholder 119">
            <a:extLst>
              <a:ext uri="{FF2B5EF4-FFF2-40B4-BE49-F238E27FC236}">
                <a16:creationId xmlns:a16="http://schemas.microsoft.com/office/drawing/2014/main" id="{A916B809-E5D9-AFD6-59D5-131FCC90F701}"/>
              </a:ext>
            </a:extLst>
          </p:cNvPr>
          <p:cNvSpPr>
            <a:spLocks noGrp="1"/>
          </p:cNvSpPr>
          <p:nvPr>
            <p:ph type="body" sz="quarter" idx="33"/>
          </p:nvPr>
        </p:nvSpPr>
        <p:spPr>
          <a:xfrm>
            <a:off x="304796" y="413987"/>
            <a:ext cx="2057403" cy="307777"/>
          </a:xfrm>
        </p:spPr>
        <p:txBody>
          <a:bodyPr/>
          <a:lstStyle/>
          <a:p>
            <a:r>
              <a:rPr lang="en-US" noProof="0"/>
              <a:t>Finance</a:t>
            </a:r>
          </a:p>
        </p:txBody>
      </p:sp>
      <p:sp>
        <p:nvSpPr>
          <p:cNvPr id="144" name="Text Placeholder 143">
            <a:extLst>
              <a:ext uri="{FF2B5EF4-FFF2-40B4-BE49-F238E27FC236}">
                <a16:creationId xmlns:a16="http://schemas.microsoft.com/office/drawing/2014/main" id="{2E85D234-120B-3A40-15F2-60B8B0B0AC33}"/>
              </a:ext>
            </a:extLst>
          </p:cNvPr>
          <p:cNvSpPr>
            <a:spLocks noGrp="1"/>
          </p:cNvSpPr>
          <p:nvPr>
            <p:ph type="body" sz="quarter" idx="30"/>
          </p:nvPr>
        </p:nvSpPr>
        <p:spPr>
          <a:xfrm>
            <a:off x="10430351" y="521099"/>
            <a:ext cx="1456966" cy="175614"/>
          </a:xfrm>
        </p:spPr>
        <p:txBody>
          <a:bodyPr/>
          <a:lstStyle/>
          <a:p>
            <a:r>
              <a:rPr lang="en-US" noProof="0"/>
              <a:t>Buy</a:t>
            </a:r>
          </a:p>
        </p:txBody>
      </p:sp>
      <p:sp>
        <p:nvSpPr>
          <p:cNvPr id="142" name="Text Placeholder 141">
            <a:extLst>
              <a:ext uri="{FF2B5EF4-FFF2-40B4-BE49-F238E27FC236}">
                <a16:creationId xmlns:a16="http://schemas.microsoft.com/office/drawing/2014/main" id="{4821688C-EFF3-D3DA-D135-9AA0C8242F26}"/>
              </a:ext>
            </a:extLst>
          </p:cNvPr>
          <p:cNvSpPr>
            <a:spLocks noGrp="1"/>
          </p:cNvSpPr>
          <p:nvPr>
            <p:ph type="body" sz="quarter" idx="17"/>
          </p:nvPr>
        </p:nvSpPr>
        <p:spPr>
          <a:xfrm>
            <a:off x="7149557" y="521100"/>
            <a:ext cx="2969488" cy="169277"/>
          </a:xfrm>
        </p:spPr>
        <p:txBody>
          <a:bodyPr/>
          <a:lstStyle/>
          <a:p>
            <a:r>
              <a:rPr lang="en-US" noProof="0"/>
              <a:t>Microsoft 365 Copilot</a:t>
            </a:r>
          </a:p>
        </p:txBody>
      </p:sp>
      <p:sp>
        <p:nvSpPr>
          <p:cNvPr id="89" name="Title 88">
            <a:extLst>
              <a:ext uri="{FF2B5EF4-FFF2-40B4-BE49-F238E27FC236}">
                <a16:creationId xmlns:a16="http://schemas.microsoft.com/office/drawing/2014/main" id="{4FC0A180-9B39-6171-83AD-A2EBA2E396C1}"/>
              </a:ext>
            </a:extLst>
          </p:cNvPr>
          <p:cNvSpPr>
            <a:spLocks noGrp="1"/>
          </p:cNvSpPr>
          <p:nvPr>
            <p:ph type="title"/>
          </p:nvPr>
        </p:nvSpPr>
        <p:spPr>
          <a:xfrm>
            <a:off x="2492556" y="429376"/>
            <a:ext cx="4144817" cy="276999"/>
          </a:xfrm>
        </p:spPr>
        <p:txBody>
          <a:bodyPr/>
          <a:lstStyle/>
          <a:p>
            <a:r>
              <a:rPr lang="en-US" noProof="0"/>
              <a:t>Intelligent sales forecasting</a:t>
            </a:r>
          </a:p>
        </p:txBody>
      </p:sp>
      <p:sp>
        <p:nvSpPr>
          <p:cNvPr id="158" name="Text Placeholder 157">
            <a:extLst>
              <a:ext uri="{FF2B5EF4-FFF2-40B4-BE49-F238E27FC236}">
                <a16:creationId xmlns:a16="http://schemas.microsoft.com/office/drawing/2014/main" id="{185CE96E-59A0-8430-6254-D98CF6B462CA}"/>
              </a:ext>
            </a:extLst>
          </p:cNvPr>
          <p:cNvSpPr>
            <a:spLocks noGrp="1"/>
          </p:cNvSpPr>
          <p:nvPr>
            <p:ph type="body" sz="quarter" idx="69"/>
          </p:nvPr>
        </p:nvSpPr>
        <p:spPr>
          <a:xfrm>
            <a:off x="3182890" y="2725494"/>
            <a:ext cx="2572262" cy="712876"/>
          </a:xfrm>
        </p:spPr>
        <p:txBody>
          <a:bodyPr/>
          <a:lstStyle/>
          <a:p>
            <a:r>
              <a:rPr lang="en-US" noProof="0"/>
              <a:t>Example prompt: Suggest formulas to standardize the data formatting, including removing trailing spaces and correcting capitalization.</a:t>
            </a:r>
          </a:p>
        </p:txBody>
      </p:sp>
      <p:sp>
        <p:nvSpPr>
          <p:cNvPr id="141" name="Text Placeholder 140">
            <a:extLst>
              <a:ext uri="{FF2B5EF4-FFF2-40B4-BE49-F238E27FC236}">
                <a16:creationId xmlns:a16="http://schemas.microsoft.com/office/drawing/2014/main" id="{8752DA7B-2EC0-A081-096F-BC09C1F0DF41}"/>
              </a:ext>
            </a:extLst>
          </p:cNvPr>
          <p:cNvSpPr>
            <a:spLocks noGrp="1"/>
          </p:cNvSpPr>
          <p:nvPr>
            <p:ph type="body" sz="quarter" idx="11"/>
          </p:nvPr>
        </p:nvSpPr>
        <p:spPr>
          <a:xfrm>
            <a:off x="3182890" y="1112478"/>
            <a:ext cx="2572262" cy="153888"/>
          </a:xfrm>
        </p:spPr>
        <p:txBody>
          <a:bodyPr/>
          <a:lstStyle/>
          <a:p>
            <a:r>
              <a:rPr lang="en-US" noProof="0"/>
              <a:t>Prepare and cleanse data</a:t>
            </a:r>
          </a:p>
        </p:txBody>
      </p:sp>
      <p:sp>
        <p:nvSpPr>
          <p:cNvPr id="143" name="Text Placeholder 142">
            <a:extLst>
              <a:ext uri="{FF2B5EF4-FFF2-40B4-BE49-F238E27FC236}">
                <a16:creationId xmlns:a16="http://schemas.microsoft.com/office/drawing/2014/main" id="{76AFF82D-8DA5-B620-D287-CAECFF56F537}"/>
              </a:ext>
            </a:extLst>
          </p:cNvPr>
          <p:cNvSpPr>
            <a:spLocks noGrp="1"/>
          </p:cNvSpPr>
          <p:nvPr>
            <p:ph type="body" sz="quarter" idx="18"/>
          </p:nvPr>
        </p:nvSpPr>
        <p:spPr>
          <a:xfrm>
            <a:off x="3182890" y="1438715"/>
            <a:ext cx="2572262" cy="626701"/>
          </a:xfrm>
        </p:spPr>
        <p:txBody>
          <a:bodyPr/>
          <a:lstStyle/>
          <a:p>
            <a:r>
              <a:rPr lang="en-US" noProof="0"/>
              <a:t>Aggregate historical sales data into Excel spreadsheets, then use Copilot for guidance on how to standardize the data formatting.​</a:t>
            </a:r>
          </a:p>
        </p:txBody>
      </p:sp>
      <p:sp>
        <p:nvSpPr>
          <p:cNvPr id="147" name="Text Placeholder 146">
            <a:extLst>
              <a:ext uri="{FF2B5EF4-FFF2-40B4-BE49-F238E27FC236}">
                <a16:creationId xmlns:a16="http://schemas.microsoft.com/office/drawing/2014/main" id="{78992A99-B1D3-6D9B-1D4F-4D71D0CC23C3}"/>
              </a:ext>
            </a:extLst>
          </p:cNvPr>
          <p:cNvSpPr>
            <a:spLocks noGrp="1"/>
          </p:cNvSpPr>
          <p:nvPr>
            <p:ph type="body" sz="quarter" idx="42"/>
          </p:nvPr>
        </p:nvSpPr>
        <p:spPr>
          <a:xfrm>
            <a:off x="6066682" y="1112478"/>
            <a:ext cx="2572262" cy="153888"/>
          </a:xfrm>
        </p:spPr>
        <p:txBody>
          <a:bodyPr/>
          <a:lstStyle/>
          <a:p>
            <a:r>
              <a:rPr lang="en-US"/>
              <a:t>Add formulas and columns</a:t>
            </a:r>
            <a:endParaRPr lang="en-US" noProof="0"/>
          </a:p>
        </p:txBody>
      </p:sp>
      <p:sp>
        <p:nvSpPr>
          <p:cNvPr id="148" name="Text Placeholder 147">
            <a:extLst>
              <a:ext uri="{FF2B5EF4-FFF2-40B4-BE49-F238E27FC236}">
                <a16:creationId xmlns:a16="http://schemas.microsoft.com/office/drawing/2014/main" id="{8E2A2FB2-6BBE-12E6-85F2-A260D8003431}"/>
              </a:ext>
            </a:extLst>
          </p:cNvPr>
          <p:cNvSpPr>
            <a:spLocks noGrp="1"/>
          </p:cNvSpPr>
          <p:nvPr>
            <p:ph type="body" sz="quarter" idx="43"/>
          </p:nvPr>
        </p:nvSpPr>
        <p:spPr>
          <a:xfrm>
            <a:off x="6066682" y="1438715"/>
            <a:ext cx="2572262" cy="626701"/>
          </a:xfrm>
        </p:spPr>
        <p:txBody>
          <a:bodyPr/>
          <a:lstStyle/>
          <a:p>
            <a:r>
              <a:rPr lang="en-US"/>
              <a:t>Use Copilot in Excel to create new datasets for the analysis.</a:t>
            </a:r>
            <a:r>
              <a:rPr lang="en-US" noProof="0"/>
              <a:t> </a:t>
            </a:r>
          </a:p>
        </p:txBody>
      </p:sp>
      <p:sp>
        <p:nvSpPr>
          <p:cNvPr id="152" name="Text Placeholder 151">
            <a:extLst>
              <a:ext uri="{FF2B5EF4-FFF2-40B4-BE49-F238E27FC236}">
                <a16:creationId xmlns:a16="http://schemas.microsoft.com/office/drawing/2014/main" id="{05567842-BB0F-3A22-E4F4-19F3C33393C5}"/>
              </a:ext>
            </a:extLst>
          </p:cNvPr>
          <p:cNvSpPr>
            <a:spLocks noGrp="1"/>
          </p:cNvSpPr>
          <p:nvPr>
            <p:ph type="body" sz="quarter" idx="68"/>
          </p:nvPr>
        </p:nvSpPr>
        <p:spPr>
          <a:xfrm>
            <a:off x="8950475" y="2725494"/>
            <a:ext cx="2572262" cy="712876"/>
          </a:xfrm>
        </p:spPr>
        <p:txBody>
          <a:bodyPr/>
          <a:lstStyle/>
          <a:p>
            <a:r>
              <a:rPr lang="en-US" noProof="0" dirty="0"/>
              <a:t>Example prompt: What are my top 3 product categories, by revenue, over the last 3 years?​</a:t>
            </a:r>
          </a:p>
          <a:p>
            <a:r>
              <a:rPr lang="en-US" u="sng" dirty="0">
                <a:hlinkClick r:id="rId3"/>
              </a:rPr>
              <a:t>Get started with Analyst</a:t>
            </a:r>
            <a:endParaRPr lang="en-US" noProof="0" dirty="0"/>
          </a:p>
        </p:txBody>
      </p:sp>
      <p:sp>
        <p:nvSpPr>
          <p:cNvPr id="150" name="Text Placeholder 149">
            <a:extLst>
              <a:ext uri="{FF2B5EF4-FFF2-40B4-BE49-F238E27FC236}">
                <a16:creationId xmlns:a16="http://schemas.microsoft.com/office/drawing/2014/main" id="{A54DF11E-C326-B04D-ED41-0B255D12A660}"/>
              </a:ext>
            </a:extLst>
          </p:cNvPr>
          <p:cNvSpPr>
            <a:spLocks noGrp="1"/>
          </p:cNvSpPr>
          <p:nvPr>
            <p:ph type="body" sz="quarter" idx="45"/>
          </p:nvPr>
        </p:nvSpPr>
        <p:spPr>
          <a:xfrm>
            <a:off x="8950475" y="1112478"/>
            <a:ext cx="2572262" cy="153888"/>
          </a:xfrm>
        </p:spPr>
        <p:txBody>
          <a:bodyPr/>
          <a:lstStyle/>
          <a:p>
            <a:r>
              <a:rPr lang="en-US" noProof="0"/>
              <a:t>Query the data​</a:t>
            </a:r>
          </a:p>
        </p:txBody>
      </p:sp>
      <p:sp>
        <p:nvSpPr>
          <p:cNvPr id="151" name="Text Placeholder 150">
            <a:extLst>
              <a:ext uri="{FF2B5EF4-FFF2-40B4-BE49-F238E27FC236}">
                <a16:creationId xmlns:a16="http://schemas.microsoft.com/office/drawing/2014/main" id="{2B841602-1BA3-3220-C286-5B0C79AABD4F}"/>
              </a:ext>
            </a:extLst>
          </p:cNvPr>
          <p:cNvSpPr>
            <a:spLocks noGrp="1"/>
          </p:cNvSpPr>
          <p:nvPr>
            <p:ph type="body" sz="quarter" idx="46"/>
          </p:nvPr>
        </p:nvSpPr>
        <p:spPr>
          <a:xfrm>
            <a:off x="8950475" y="1438715"/>
            <a:ext cx="2572262" cy="626701"/>
          </a:xfrm>
        </p:spPr>
        <p:txBody>
          <a:bodyPr/>
          <a:lstStyle/>
          <a:p>
            <a:r>
              <a:rPr lang="en-US" dirty="0"/>
              <a:t>Use Analyst to ask specific questions about the data.​</a:t>
            </a:r>
            <a:endParaRPr lang="en-US" noProof="0" dirty="0"/>
          </a:p>
        </p:txBody>
      </p:sp>
      <p:sp>
        <p:nvSpPr>
          <p:cNvPr id="161" name="Text Placeholder 160">
            <a:extLst>
              <a:ext uri="{FF2B5EF4-FFF2-40B4-BE49-F238E27FC236}">
                <a16:creationId xmlns:a16="http://schemas.microsoft.com/office/drawing/2014/main" id="{CEE505A9-3258-8511-F4BC-ABE31C25AFCB}"/>
              </a:ext>
            </a:extLst>
          </p:cNvPr>
          <p:cNvSpPr>
            <a:spLocks noGrp="1"/>
          </p:cNvSpPr>
          <p:nvPr>
            <p:ph type="body" sz="quarter" idx="70"/>
          </p:nvPr>
        </p:nvSpPr>
        <p:spPr>
          <a:xfrm>
            <a:off x="6066682" y="2725494"/>
            <a:ext cx="2572262" cy="712876"/>
          </a:xfrm>
        </p:spPr>
        <p:txBody>
          <a:bodyPr/>
          <a:lstStyle/>
          <a:p>
            <a:r>
              <a:rPr lang="en-US" noProof="0"/>
              <a:t>Example prompt: Add columns to create a 12-month rolling average.</a:t>
            </a:r>
          </a:p>
        </p:txBody>
      </p:sp>
      <p:sp>
        <p:nvSpPr>
          <p:cNvPr id="153" name="Text Placeholder 152">
            <a:extLst>
              <a:ext uri="{FF2B5EF4-FFF2-40B4-BE49-F238E27FC236}">
                <a16:creationId xmlns:a16="http://schemas.microsoft.com/office/drawing/2014/main" id="{B4897FA0-CF8B-1925-632A-05DE2496051D}"/>
              </a:ext>
            </a:extLst>
          </p:cNvPr>
          <p:cNvSpPr>
            <a:spLocks noGrp="1"/>
          </p:cNvSpPr>
          <p:nvPr>
            <p:ph type="body" sz="quarter" idx="48"/>
          </p:nvPr>
        </p:nvSpPr>
        <p:spPr>
          <a:xfrm>
            <a:off x="3182890" y="5334522"/>
            <a:ext cx="2572262" cy="712876"/>
          </a:xfrm>
        </p:spPr>
        <p:txBody>
          <a:bodyPr/>
          <a:lstStyle/>
          <a:p>
            <a:r>
              <a:rPr lang="en-US" noProof="0" dirty="0"/>
              <a:t>Example prompt: Create a summary of the forecast highlighting the top three product categories.​</a:t>
            </a:r>
          </a:p>
          <a:p>
            <a:r>
              <a:rPr lang="en-US" u="sng" dirty="0">
                <a:hlinkClick r:id="rId3"/>
              </a:rPr>
              <a:t>Get started with Analyst</a:t>
            </a:r>
            <a:endParaRPr lang="en-US" noProof="0" dirty="0"/>
          </a:p>
        </p:txBody>
      </p:sp>
      <p:sp>
        <p:nvSpPr>
          <p:cNvPr id="154" name="Text Placeholder 153">
            <a:extLst>
              <a:ext uri="{FF2B5EF4-FFF2-40B4-BE49-F238E27FC236}">
                <a16:creationId xmlns:a16="http://schemas.microsoft.com/office/drawing/2014/main" id="{6C8B25A7-A975-707F-F59D-9A441DA06CC0}"/>
              </a:ext>
            </a:extLst>
          </p:cNvPr>
          <p:cNvSpPr>
            <a:spLocks noGrp="1"/>
          </p:cNvSpPr>
          <p:nvPr>
            <p:ph type="body" sz="quarter" idx="49"/>
          </p:nvPr>
        </p:nvSpPr>
        <p:spPr>
          <a:xfrm>
            <a:off x="3182890" y="3725103"/>
            <a:ext cx="2572262" cy="153888"/>
          </a:xfrm>
        </p:spPr>
        <p:txBody>
          <a:bodyPr/>
          <a:lstStyle/>
          <a:p>
            <a:r>
              <a:rPr lang="en-US" noProof="0"/>
              <a:t>Communicate forecasts​</a:t>
            </a:r>
          </a:p>
        </p:txBody>
      </p:sp>
      <p:sp>
        <p:nvSpPr>
          <p:cNvPr id="155" name="Text Placeholder 154">
            <a:extLst>
              <a:ext uri="{FF2B5EF4-FFF2-40B4-BE49-F238E27FC236}">
                <a16:creationId xmlns:a16="http://schemas.microsoft.com/office/drawing/2014/main" id="{6490E8CD-FFF5-73DD-70A7-F493FD71B43F}"/>
              </a:ext>
            </a:extLst>
          </p:cNvPr>
          <p:cNvSpPr>
            <a:spLocks noGrp="1"/>
          </p:cNvSpPr>
          <p:nvPr>
            <p:ph type="body" sz="quarter" idx="50"/>
          </p:nvPr>
        </p:nvSpPr>
        <p:spPr>
          <a:xfrm>
            <a:off x="3182890" y="4050957"/>
            <a:ext cx="2572262" cy="626701"/>
          </a:xfrm>
        </p:spPr>
        <p:txBody>
          <a:bodyPr/>
          <a:lstStyle/>
          <a:p>
            <a:r>
              <a:rPr lang="en-US" noProof="0"/>
              <a:t>Create a summary of the forecast and share the results with the team.</a:t>
            </a:r>
          </a:p>
        </p:txBody>
      </p:sp>
      <p:sp>
        <p:nvSpPr>
          <p:cNvPr id="156" name="Text Placeholder 155">
            <a:extLst>
              <a:ext uri="{FF2B5EF4-FFF2-40B4-BE49-F238E27FC236}">
                <a16:creationId xmlns:a16="http://schemas.microsoft.com/office/drawing/2014/main" id="{3DC568A1-67A2-D56D-43B7-ABD0B1753F28}"/>
              </a:ext>
            </a:extLst>
          </p:cNvPr>
          <p:cNvSpPr>
            <a:spLocks noGrp="1"/>
          </p:cNvSpPr>
          <p:nvPr>
            <p:ph type="body" sz="quarter" idx="51"/>
          </p:nvPr>
        </p:nvSpPr>
        <p:spPr>
          <a:xfrm>
            <a:off x="6066682" y="3725103"/>
            <a:ext cx="2572262" cy="153888"/>
          </a:xfrm>
        </p:spPr>
        <p:txBody>
          <a:bodyPr/>
          <a:lstStyle/>
          <a:p>
            <a:r>
              <a:rPr lang="en-US" noProof="0"/>
              <a:t>Evaluate and adjust forecasts​</a:t>
            </a:r>
          </a:p>
        </p:txBody>
      </p:sp>
      <p:sp>
        <p:nvSpPr>
          <p:cNvPr id="157" name="Text Placeholder 156">
            <a:extLst>
              <a:ext uri="{FF2B5EF4-FFF2-40B4-BE49-F238E27FC236}">
                <a16:creationId xmlns:a16="http://schemas.microsoft.com/office/drawing/2014/main" id="{85E13375-AE02-C73D-F828-230B2B224840}"/>
              </a:ext>
            </a:extLst>
          </p:cNvPr>
          <p:cNvSpPr>
            <a:spLocks noGrp="1"/>
          </p:cNvSpPr>
          <p:nvPr>
            <p:ph type="body" sz="quarter" idx="52"/>
          </p:nvPr>
        </p:nvSpPr>
        <p:spPr>
          <a:xfrm>
            <a:off x="6066682" y="4050957"/>
            <a:ext cx="2572262" cy="626701"/>
          </a:xfrm>
        </p:spPr>
        <p:txBody>
          <a:bodyPr/>
          <a:lstStyle/>
          <a:p>
            <a:r>
              <a:rPr lang="en-US" noProof="0"/>
              <a:t>Evaluate the forecast output and adjust the forecast model if needed.​</a:t>
            </a:r>
          </a:p>
        </p:txBody>
      </p:sp>
      <p:sp>
        <p:nvSpPr>
          <p:cNvPr id="146" name="Text Placeholder 145">
            <a:extLst>
              <a:ext uri="{FF2B5EF4-FFF2-40B4-BE49-F238E27FC236}">
                <a16:creationId xmlns:a16="http://schemas.microsoft.com/office/drawing/2014/main" id="{5C6CEC82-0970-44B8-33FF-07AF35101A80}"/>
              </a:ext>
            </a:extLst>
          </p:cNvPr>
          <p:cNvSpPr>
            <a:spLocks noGrp="1"/>
          </p:cNvSpPr>
          <p:nvPr>
            <p:ph type="body" sz="quarter" idx="66"/>
          </p:nvPr>
        </p:nvSpPr>
        <p:spPr>
          <a:xfrm>
            <a:off x="8950475" y="5334522"/>
            <a:ext cx="2572262" cy="712876"/>
          </a:xfrm>
        </p:spPr>
        <p:txBody>
          <a:bodyPr/>
          <a:lstStyle/>
          <a:p>
            <a:r>
              <a:rPr lang="en-US" noProof="0" dirty="0"/>
              <a:t>Example prompt: Forecast revenue by category for the next two years, with historic data in a single chart.​</a:t>
            </a:r>
          </a:p>
          <a:p>
            <a:r>
              <a:rPr lang="en-US" u="sng" dirty="0">
                <a:hlinkClick r:id="rId3"/>
              </a:rPr>
              <a:t>Get started with Analyst</a:t>
            </a:r>
            <a:endParaRPr lang="en-US" noProof="0" dirty="0"/>
          </a:p>
        </p:txBody>
      </p:sp>
      <p:sp>
        <p:nvSpPr>
          <p:cNvPr id="159" name="Text Placeholder 158">
            <a:extLst>
              <a:ext uri="{FF2B5EF4-FFF2-40B4-BE49-F238E27FC236}">
                <a16:creationId xmlns:a16="http://schemas.microsoft.com/office/drawing/2014/main" id="{44872816-A479-971C-3A07-E9DF60AE6FFD}"/>
              </a:ext>
            </a:extLst>
          </p:cNvPr>
          <p:cNvSpPr>
            <a:spLocks noGrp="1"/>
          </p:cNvSpPr>
          <p:nvPr>
            <p:ph type="body" sz="quarter" idx="54"/>
          </p:nvPr>
        </p:nvSpPr>
        <p:spPr>
          <a:xfrm>
            <a:off x="8950475" y="3725103"/>
            <a:ext cx="2572262" cy="153888"/>
          </a:xfrm>
        </p:spPr>
        <p:txBody>
          <a:bodyPr/>
          <a:lstStyle/>
          <a:p>
            <a:r>
              <a:rPr lang="en-US" noProof="0"/>
              <a:t>Forecast annual sales​</a:t>
            </a:r>
          </a:p>
        </p:txBody>
      </p:sp>
      <p:sp>
        <p:nvSpPr>
          <p:cNvPr id="160" name="Text Placeholder 159">
            <a:extLst>
              <a:ext uri="{FF2B5EF4-FFF2-40B4-BE49-F238E27FC236}">
                <a16:creationId xmlns:a16="http://schemas.microsoft.com/office/drawing/2014/main" id="{2EFAF889-4A56-69C9-A76E-2C122B89FFCD}"/>
              </a:ext>
            </a:extLst>
          </p:cNvPr>
          <p:cNvSpPr>
            <a:spLocks noGrp="1"/>
          </p:cNvSpPr>
          <p:nvPr>
            <p:ph type="body" sz="quarter" idx="55"/>
          </p:nvPr>
        </p:nvSpPr>
        <p:spPr>
          <a:xfrm>
            <a:off x="8950475" y="4050957"/>
            <a:ext cx="2572262" cy="626701"/>
          </a:xfrm>
        </p:spPr>
        <p:txBody>
          <a:bodyPr/>
          <a:lstStyle/>
          <a:p>
            <a:r>
              <a:rPr lang="en-US" noProof="0" dirty="0"/>
              <a:t>Use Analyst to forecast annual sales.​</a:t>
            </a:r>
          </a:p>
        </p:txBody>
      </p:sp>
      <p:sp>
        <p:nvSpPr>
          <p:cNvPr id="149" name="Text Placeholder 148">
            <a:extLst>
              <a:ext uri="{FF2B5EF4-FFF2-40B4-BE49-F238E27FC236}">
                <a16:creationId xmlns:a16="http://schemas.microsoft.com/office/drawing/2014/main" id="{450CAA9A-B01B-A49C-FD68-9BDE34ADC437}"/>
              </a:ext>
            </a:extLst>
          </p:cNvPr>
          <p:cNvSpPr>
            <a:spLocks noGrp="1"/>
          </p:cNvSpPr>
          <p:nvPr>
            <p:ph type="body" sz="quarter" idx="67"/>
          </p:nvPr>
        </p:nvSpPr>
        <p:spPr>
          <a:xfrm>
            <a:off x="6066682" y="5334522"/>
            <a:ext cx="2572262" cy="712876"/>
          </a:xfrm>
        </p:spPr>
        <p:txBody>
          <a:bodyPr/>
          <a:lstStyle/>
          <a:p>
            <a:r>
              <a:rPr lang="en-US" noProof="0" dirty="0"/>
              <a:t>Action: Adjust the Python code in the workbook to refine and rerun the forecast as needed.​</a:t>
            </a:r>
          </a:p>
          <a:p>
            <a:r>
              <a:rPr lang="en-US" u="sng" dirty="0">
                <a:hlinkClick r:id="rId3"/>
              </a:rPr>
              <a:t>Get started with Analyst</a:t>
            </a:r>
            <a:endParaRPr lang="en-US" noProof="0" dirty="0"/>
          </a:p>
        </p:txBody>
      </p:sp>
      <p:sp>
        <p:nvSpPr>
          <p:cNvPr id="162" name="Text Placeholder 161">
            <a:extLst>
              <a:ext uri="{FF2B5EF4-FFF2-40B4-BE49-F238E27FC236}">
                <a16:creationId xmlns:a16="http://schemas.microsoft.com/office/drawing/2014/main" id="{7799AF55-0847-ABB2-AC01-0575F89A0DB5}"/>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163" name="Text Placeholder 162">
            <a:extLst>
              <a:ext uri="{FF2B5EF4-FFF2-40B4-BE49-F238E27FC236}">
                <a16:creationId xmlns:a16="http://schemas.microsoft.com/office/drawing/2014/main" id="{0F115C52-B2FB-E8C2-D75C-5A8080CD3C04}"/>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166" name="Group 165">
            <a:extLst>
              <a:ext uri="{FF2B5EF4-FFF2-40B4-BE49-F238E27FC236}">
                <a16:creationId xmlns:a16="http://schemas.microsoft.com/office/drawing/2014/main" id="{2E5688D0-222C-C6E8-E6F3-C76CB9D2A04E}"/>
              </a:ext>
            </a:extLst>
          </p:cNvPr>
          <p:cNvGrpSpPr/>
          <p:nvPr/>
        </p:nvGrpSpPr>
        <p:grpSpPr>
          <a:xfrm>
            <a:off x="320719" y="5020658"/>
            <a:ext cx="1771605" cy="216000"/>
            <a:chOff x="320719" y="4224856"/>
            <a:chExt cx="1771605" cy="219456"/>
          </a:xfrm>
        </p:grpSpPr>
        <p:sp>
          <p:nvSpPr>
            <p:cNvPr id="167" name="Rectangle: Rounded Corners 6">
              <a:extLst>
                <a:ext uri="{FF2B5EF4-FFF2-40B4-BE49-F238E27FC236}">
                  <a16:creationId xmlns:a16="http://schemas.microsoft.com/office/drawing/2014/main" id="{C938A0B4-1E75-4335-BF4E-DB5AFE1FFDCB}"/>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Increase revenue</a:t>
              </a:r>
            </a:p>
          </p:txBody>
        </p:sp>
        <p:pic>
          <p:nvPicPr>
            <p:cNvPr id="168" name="Graphic 167">
              <a:extLst>
                <a:ext uri="{FF2B5EF4-FFF2-40B4-BE49-F238E27FC236}">
                  <a16:creationId xmlns:a16="http://schemas.microsoft.com/office/drawing/2014/main" id="{26EEF3F9-BCB8-5649-44E3-B7C549FCF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7506" y="4260849"/>
              <a:ext cx="144000" cy="144000"/>
            </a:xfrm>
            <a:prstGeom prst="rect">
              <a:avLst/>
            </a:prstGeom>
          </p:spPr>
        </p:pic>
      </p:grpSp>
      <p:grpSp>
        <p:nvGrpSpPr>
          <p:cNvPr id="172" name="Group 171">
            <a:extLst>
              <a:ext uri="{FF2B5EF4-FFF2-40B4-BE49-F238E27FC236}">
                <a16:creationId xmlns:a16="http://schemas.microsoft.com/office/drawing/2014/main" id="{565FCDB6-CD67-032B-9C12-CDE601ED8A32}"/>
              </a:ext>
            </a:extLst>
          </p:cNvPr>
          <p:cNvGrpSpPr/>
          <p:nvPr/>
        </p:nvGrpSpPr>
        <p:grpSpPr>
          <a:xfrm>
            <a:off x="320719" y="3778836"/>
            <a:ext cx="1771605" cy="216000"/>
            <a:chOff x="320719" y="4224856"/>
            <a:chExt cx="1771605" cy="219456"/>
          </a:xfrm>
        </p:grpSpPr>
        <p:sp>
          <p:nvSpPr>
            <p:cNvPr id="173" name="Rectangle: Rounded Corners 6">
              <a:extLst>
                <a:ext uri="{FF2B5EF4-FFF2-40B4-BE49-F238E27FC236}">
                  <a16:creationId xmlns:a16="http://schemas.microsoft.com/office/drawing/2014/main" id="{5F44ACF3-F699-D7B4-BBF3-2730E5AC7F7B}"/>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Times New Roman" panose="02020603050405020304" pitchFamily="18" charset="0"/>
                  <a:cs typeface="+mn-cs"/>
                </a:rPr>
                <a:t>Risk management</a:t>
              </a:r>
            </a:p>
          </p:txBody>
        </p:sp>
        <p:pic>
          <p:nvPicPr>
            <p:cNvPr id="174" name="Graphic 173">
              <a:extLst>
                <a:ext uri="{FF2B5EF4-FFF2-40B4-BE49-F238E27FC236}">
                  <a16:creationId xmlns:a16="http://schemas.microsoft.com/office/drawing/2014/main" id="{4BC55D4D-3162-B8C8-353B-6AB61A3D4EE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7506" y="4260849"/>
              <a:ext cx="144000" cy="144000"/>
            </a:xfrm>
            <a:prstGeom prst="rect">
              <a:avLst/>
            </a:prstGeom>
          </p:spPr>
        </p:pic>
      </p:grpSp>
      <p:grpSp>
        <p:nvGrpSpPr>
          <p:cNvPr id="175" name="Group 174">
            <a:extLst>
              <a:ext uri="{FF2B5EF4-FFF2-40B4-BE49-F238E27FC236}">
                <a16:creationId xmlns:a16="http://schemas.microsoft.com/office/drawing/2014/main" id="{D38C248F-8E98-46AA-379C-8D435DFB04F9}"/>
              </a:ext>
            </a:extLst>
          </p:cNvPr>
          <p:cNvGrpSpPr/>
          <p:nvPr/>
        </p:nvGrpSpPr>
        <p:grpSpPr>
          <a:xfrm>
            <a:off x="320721" y="4067450"/>
            <a:ext cx="1771605" cy="216000"/>
            <a:chOff x="320721" y="4517211"/>
            <a:chExt cx="1771605" cy="216000"/>
          </a:xfrm>
        </p:grpSpPr>
        <p:sp>
          <p:nvSpPr>
            <p:cNvPr id="176" name="Rectangle: Rounded Corners 6">
              <a:extLst>
                <a:ext uri="{FF2B5EF4-FFF2-40B4-BE49-F238E27FC236}">
                  <a16:creationId xmlns:a16="http://schemas.microsoft.com/office/drawing/2014/main" id="{49A4DF29-82C2-341F-3B78-AA7256A77DC9}"/>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Times New Roman" panose="02020603050405020304" pitchFamily="18" charset="0"/>
                  <a:cs typeface="+mn-cs"/>
                </a:rPr>
                <a:t>Improve profit margin</a:t>
              </a:r>
            </a:p>
          </p:txBody>
        </p:sp>
        <p:pic>
          <p:nvPicPr>
            <p:cNvPr id="177" name="Graphic 176">
              <a:extLst>
                <a:ext uri="{FF2B5EF4-FFF2-40B4-BE49-F238E27FC236}">
                  <a16:creationId xmlns:a16="http://schemas.microsoft.com/office/drawing/2014/main" id="{D8CC6D00-9EBB-FA5F-9B14-800780801A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7507" y="4552645"/>
              <a:ext cx="144000" cy="141732"/>
            </a:xfrm>
            <a:prstGeom prst="rect">
              <a:avLst/>
            </a:prstGeom>
          </p:spPr>
        </p:pic>
      </p:grpSp>
      <p:sp>
        <p:nvSpPr>
          <p:cNvPr id="32" name="Graphic 2">
            <a:hlinkClick r:id="rId8"/>
            <a:extLst>
              <a:ext uri="{FF2B5EF4-FFF2-40B4-BE49-F238E27FC236}">
                <a16:creationId xmlns:a16="http://schemas.microsoft.com/office/drawing/2014/main" id="{71D95550-7031-C2F7-240F-988835BE01EE}"/>
              </a:ext>
            </a:extLst>
          </p:cNvPr>
          <p:cNvSpPr>
            <a:spLocks/>
          </p:cNvSpPr>
          <p:nvPr/>
        </p:nvSpPr>
        <p:spPr>
          <a:xfrm>
            <a:off x="6304100" y="424490"/>
            <a:ext cx="321844" cy="286083"/>
          </a:xfrm>
          <a:custGeom>
            <a:avLst/>
            <a:gdLst>
              <a:gd name="connsiteX0" fmla="*/ 41203 w 228200"/>
              <a:gd name="connsiteY0" fmla="*/ 0 h 202844"/>
              <a:gd name="connsiteX1" fmla="*/ 186997 w 228200"/>
              <a:gd name="connsiteY1" fmla="*/ 0 h 202844"/>
              <a:gd name="connsiteX2" fmla="*/ 228137 w 228200"/>
              <a:gd name="connsiteY2" fmla="*/ 38870 h 202844"/>
              <a:gd name="connsiteX3" fmla="*/ 228200 w 228200"/>
              <a:gd name="connsiteY3" fmla="*/ 41203 h 202844"/>
              <a:gd name="connsiteX4" fmla="*/ 228200 w 228200"/>
              <a:gd name="connsiteY4" fmla="*/ 161642 h 202844"/>
              <a:gd name="connsiteX5" fmla="*/ 189330 w 228200"/>
              <a:gd name="connsiteY5" fmla="*/ 202781 h 202844"/>
              <a:gd name="connsiteX6" fmla="*/ 186997 w 228200"/>
              <a:gd name="connsiteY6" fmla="*/ 202845 h 202844"/>
              <a:gd name="connsiteX7" fmla="*/ 41203 w 228200"/>
              <a:gd name="connsiteY7" fmla="*/ 202845 h 202844"/>
              <a:gd name="connsiteX8" fmla="*/ 63 w 228200"/>
              <a:gd name="connsiteY8" fmla="*/ 163975 h 202844"/>
              <a:gd name="connsiteX9" fmla="*/ 0 w 228200"/>
              <a:gd name="connsiteY9" fmla="*/ 161642 h 202844"/>
              <a:gd name="connsiteX10" fmla="*/ 0 w 228200"/>
              <a:gd name="connsiteY10" fmla="*/ 41203 h 202844"/>
              <a:gd name="connsiteX11" fmla="*/ 38870 w 228200"/>
              <a:gd name="connsiteY11" fmla="*/ 63 h 202844"/>
              <a:gd name="connsiteX12" fmla="*/ 41203 w 228200"/>
              <a:gd name="connsiteY12" fmla="*/ 0 h 202844"/>
              <a:gd name="connsiteX13" fmla="*/ 186997 w 228200"/>
              <a:gd name="connsiteY13" fmla="*/ 0 h 202844"/>
              <a:gd name="connsiteX14" fmla="*/ 41203 w 228200"/>
              <a:gd name="connsiteY14" fmla="*/ 0 h 202844"/>
              <a:gd name="connsiteX15" fmla="*/ 89416 w 228200"/>
              <a:gd name="connsiteY15" fmla="*/ 70805 h 202844"/>
              <a:gd name="connsiteX16" fmla="*/ 88745 w 228200"/>
              <a:gd name="connsiteY16" fmla="*/ 73658 h 202844"/>
              <a:gd name="connsiteX17" fmla="*/ 88745 w 228200"/>
              <a:gd name="connsiteY17" fmla="*/ 129212 h 202844"/>
              <a:gd name="connsiteX18" fmla="*/ 95083 w 228200"/>
              <a:gd name="connsiteY18" fmla="*/ 135551 h 202844"/>
              <a:gd name="connsiteX19" fmla="*/ 97923 w 228200"/>
              <a:gd name="connsiteY19" fmla="*/ 134879 h 202844"/>
              <a:gd name="connsiteX20" fmla="*/ 153477 w 228200"/>
              <a:gd name="connsiteY20" fmla="*/ 107115 h 202844"/>
              <a:gd name="connsiteX21" fmla="*/ 156324 w 228200"/>
              <a:gd name="connsiteY21" fmla="*/ 98614 h 202844"/>
              <a:gd name="connsiteX22" fmla="*/ 153477 w 228200"/>
              <a:gd name="connsiteY22" fmla="*/ 95768 h 202844"/>
              <a:gd name="connsiteX23" fmla="*/ 97923 w 228200"/>
              <a:gd name="connsiteY23" fmla="*/ 67991 h 202844"/>
              <a:gd name="connsiteX24" fmla="*/ 89416 w 228200"/>
              <a:gd name="connsiteY24" fmla="*/ 70818 h 20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200" h="202844">
                <a:moveTo>
                  <a:pt x="41203" y="0"/>
                </a:moveTo>
                <a:lnTo>
                  <a:pt x="186997" y="0"/>
                </a:lnTo>
                <a:cubicBezTo>
                  <a:pt x="208848" y="-1"/>
                  <a:pt x="226900" y="17055"/>
                  <a:pt x="228137" y="38870"/>
                </a:cubicBezTo>
                <a:lnTo>
                  <a:pt x="228200" y="41203"/>
                </a:lnTo>
                <a:lnTo>
                  <a:pt x="228200" y="161642"/>
                </a:lnTo>
                <a:cubicBezTo>
                  <a:pt x="228202" y="183492"/>
                  <a:pt x="211146" y="201544"/>
                  <a:pt x="189330" y="202781"/>
                </a:cubicBezTo>
                <a:lnTo>
                  <a:pt x="186997" y="202845"/>
                </a:lnTo>
                <a:lnTo>
                  <a:pt x="41203" y="202845"/>
                </a:lnTo>
                <a:cubicBezTo>
                  <a:pt x="19352" y="202846"/>
                  <a:pt x="1300" y="185791"/>
                  <a:pt x="63" y="163975"/>
                </a:cubicBezTo>
                <a:lnTo>
                  <a:pt x="0" y="161642"/>
                </a:lnTo>
                <a:lnTo>
                  <a:pt x="0" y="41203"/>
                </a:lnTo>
                <a:cubicBezTo>
                  <a:pt x="-1" y="19352"/>
                  <a:pt x="17055" y="1300"/>
                  <a:pt x="38870" y="63"/>
                </a:cubicBezTo>
                <a:lnTo>
                  <a:pt x="41203" y="0"/>
                </a:lnTo>
                <a:lnTo>
                  <a:pt x="186997" y="0"/>
                </a:lnTo>
                <a:lnTo>
                  <a:pt x="41203" y="0"/>
                </a:lnTo>
                <a:close/>
                <a:moveTo>
                  <a:pt x="89416" y="70805"/>
                </a:moveTo>
                <a:cubicBezTo>
                  <a:pt x="88973" y="71691"/>
                  <a:pt x="88743" y="72668"/>
                  <a:pt x="88745" y="73658"/>
                </a:cubicBezTo>
                <a:lnTo>
                  <a:pt x="88745" y="129212"/>
                </a:lnTo>
                <a:cubicBezTo>
                  <a:pt x="88745" y="132712"/>
                  <a:pt x="91583" y="135551"/>
                  <a:pt x="95083" y="135551"/>
                </a:cubicBezTo>
                <a:cubicBezTo>
                  <a:pt x="96070" y="135551"/>
                  <a:pt x="97042" y="135320"/>
                  <a:pt x="97923" y="134879"/>
                </a:cubicBezTo>
                <a:lnTo>
                  <a:pt x="153477" y="107115"/>
                </a:lnTo>
                <a:cubicBezTo>
                  <a:pt x="156610" y="105553"/>
                  <a:pt x="157884" y="101747"/>
                  <a:pt x="156324" y="98614"/>
                </a:cubicBezTo>
                <a:cubicBezTo>
                  <a:pt x="155709" y="97381"/>
                  <a:pt x="154710" y="96383"/>
                  <a:pt x="153477" y="95768"/>
                </a:cubicBezTo>
                <a:lnTo>
                  <a:pt x="97923" y="67991"/>
                </a:lnTo>
                <a:cubicBezTo>
                  <a:pt x="94793" y="66423"/>
                  <a:pt x="90985" y="67689"/>
                  <a:pt x="89416" y="70818"/>
                </a:cubicBezTo>
                <a:close/>
              </a:path>
            </a:pathLst>
          </a:custGeom>
          <a:gradFill>
            <a:gsLst>
              <a:gs pos="73000">
                <a:srgbClr val="0078D4"/>
              </a:gs>
              <a:gs pos="12000">
                <a:srgbClr val="C03BC4"/>
              </a:gs>
            </a:gsLst>
            <a:path path="circle">
              <a:fillToRect l="100000" t="100000"/>
            </a:path>
          </a:gradFill>
          <a:ln w="12303" cap="flat">
            <a:noFill/>
            <a:prstDash val="solid"/>
            <a:miter/>
          </a:ln>
          <a:effectLst>
            <a:outerShdw blurRad="63500" dist="63500" dir="3000000" algn="tl" rotWithShape="0">
              <a:srgbClr val="454142">
                <a:alpha val="15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3" name="Group 32">
            <a:extLst>
              <a:ext uri="{FF2B5EF4-FFF2-40B4-BE49-F238E27FC236}">
                <a16:creationId xmlns:a16="http://schemas.microsoft.com/office/drawing/2014/main" id="{F5BD3D07-990F-8382-BB81-5DBC36F2F4C8}"/>
              </a:ext>
            </a:extLst>
          </p:cNvPr>
          <p:cNvGrpSpPr/>
          <p:nvPr/>
        </p:nvGrpSpPr>
        <p:grpSpPr>
          <a:xfrm>
            <a:off x="320721" y="5309272"/>
            <a:ext cx="1771605" cy="216000"/>
            <a:chOff x="320721" y="4517211"/>
            <a:chExt cx="1771605" cy="216000"/>
          </a:xfrm>
        </p:grpSpPr>
        <p:sp>
          <p:nvSpPr>
            <p:cNvPr id="34" name="Rectangle: Rounded Corners 6">
              <a:extLst>
                <a:ext uri="{FF2B5EF4-FFF2-40B4-BE49-F238E27FC236}">
                  <a16:creationId xmlns:a16="http://schemas.microsoft.com/office/drawing/2014/main" id="{1B5B4499-FB8F-3352-A17A-AB5847393613}"/>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35" name="Graphic 34">
              <a:extLst>
                <a:ext uri="{FF2B5EF4-FFF2-40B4-BE49-F238E27FC236}">
                  <a16:creationId xmlns:a16="http://schemas.microsoft.com/office/drawing/2014/main" id="{9340F8C3-75D8-9AF4-DADB-A90C552148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507" y="4552645"/>
              <a:ext cx="144000" cy="141732"/>
            </a:xfrm>
            <a:prstGeom prst="rect">
              <a:avLst/>
            </a:prstGeom>
          </p:spPr>
        </p:pic>
      </p:grpSp>
      <p:sp>
        <p:nvSpPr>
          <p:cNvPr id="48" name="TextBox 47">
            <a:extLst>
              <a:ext uri="{FF2B5EF4-FFF2-40B4-BE49-F238E27FC236}">
                <a16:creationId xmlns:a16="http://schemas.microsoft.com/office/drawing/2014/main" id="{9DEFF0D4-762D-A133-68E4-6CEB18E1A49E}"/>
              </a:ext>
              <a:ext uri="{C183D7F6-B498-43B3-948B-1728B52AA6E4}">
                <adec:decorative xmlns:adec="http://schemas.microsoft.com/office/drawing/2017/decorative" val="0"/>
              </a:ext>
            </a:extLst>
          </p:cNvPr>
          <p:cNvSpPr txBox="1"/>
          <p:nvPr/>
        </p:nvSpPr>
        <p:spPr>
          <a:xfrm>
            <a:off x="3562472" y="2286931"/>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p>
        </p:txBody>
      </p:sp>
      <p:sp>
        <p:nvSpPr>
          <p:cNvPr id="4" name="TextBox 3">
            <a:extLst>
              <a:ext uri="{FF2B5EF4-FFF2-40B4-BE49-F238E27FC236}">
                <a16:creationId xmlns:a16="http://schemas.microsoft.com/office/drawing/2014/main" id="{1A0AA5DC-E193-DB97-8FE4-BE49E7686DA5}"/>
              </a:ext>
              <a:ext uri="{C183D7F6-B498-43B3-948B-1728B52AA6E4}">
                <adec:decorative xmlns:adec="http://schemas.microsoft.com/office/drawing/2017/decorative" val="0"/>
              </a:ext>
            </a:extLst>
          </p:cNvPr>
          <p:cNvSpPr txBox="1"/>
          <p:nvPr/>
        </p:nvSpPr>
        <p:spPr>
          <a:xfrm>
            <a:off x="9327726" y="228487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5" name="Picture 4">
            <a:extLst>
              <a:ext uri="{FF2B5EF4-FFF2-40B4-BE49-F238E27FC236}">
                <a16:creationId xmlns:a16="http://schemas.microsoft.com/office/drawing/2014/main" id="{9780FAF6-FE6A-BBBF-AE03-4BAD0805D5BE}"/>
              </a:ext>
            </a:extLst>
          </p:cNvPr>
          <p:cNvPicPr>
            <a:picLocks noChangeAspect="1"/>
          </p:cNvPicPr>
          <p:nvPr/>
        </p:nvPicPr>
        <p:blipFill>
          <a:blip r:embed="rId9"/>
          <a:stretch>
            <a:fillRect/>
          </a:stretch>
        </p:blipFill>
        <p:spPr>
          <a:xfrm>
            <a:off x="8937082" y="2190610"/>
            <a:ext cx="346240" cy="270236"/>
          </a:xfrm>
          <a:prstGeom prst="rect">
            <a:avLst/>
          </a:prstGeom>
        </p:spPr>
      </p:pic>
      <p:sp>
        <p:nvSpPr>
          <p:cNvPr id="6" name="TextBox 5">
            <a:extLst>
              <a:ext uri="{FF2B5EF4-FFF2-40B4-BE49-F238E27FC236}">
                <a16:creationId xmlns:a16="http://schemas.microsoft.com/office/drawing/2014/main" id="{35A2C9E0-7B5B-480F-813C-7018844DD916}"/>
              </a:ext>
              <a:ext uri="{C183D7F6-B498-43B3-948B-1728B52AA6E4}">
                <adec:decorative xmlns:adec="http://schemas.microsoft.com/office/drawing/2017/decorative" val="0"/>
              </a:ext>
            </a:extLst>
          </p:cNvPr>
          <p:cNvSpPr txBox="1"/>
          <p:nvPr/>
        </p:nvSpPr>
        <p:spPr>
          <a:xfrm>
            <a:off x="9350107" y="4902196"/>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 </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7" name="Picture 6">
            <a:extLst>
              <a:ext uri="{FF2B5EF4-FFF2-40B4-BE49-F238E27FC236}">
                <a16:creationId xmlns:a16="http://schemas.microsoft.com/office/drawing/2014/main" id="{AE4D083B-2D8A-C75D-6BB5-282769004681}"/>
              </a:ext>
            </a:extLst>
          </p:cNvPr>
          <p:cNvPicPr>
            <a:picLocks noChangeAspect="1"/>
          </p:cNvPicPr>
          <p:nvPr/>
        </p:nvPicPr>
        <p:blipFill>
          <a:blip r:embed="rId9"/>
          <a:stretch>
            <a:fillRect/>
          </a:stretch>
        </p:blipFill>
        <p:spPr>
          <a:xfrm>
            <a:off x="8959463" y="4807933"/>
            <a:ext cx="346240" cy="270236"/>
          </a:xfrm>
          <a:prstGeom prst="rect">
            <a:avLst/>
          </a:prstGeom>
        </p:spPr>
      </p:pic>
      <p:sp>
        <p:nvSpPr>
          <p:cNvPr id="8" name="TextBox 7">
            <a:extLst>
              <a:ext uri="{FF2B5EF4-FFF2-40B4-BE49-F238E27FC236}">
                <a16:creationId xmlns:a16="http://schemas.microsoft.com/office/drawing/2014/main" id="{D7AD034F-F30F-A261-1AA0-D39E70E09568}"/>
              </a:ext>
              <a:ext uri="{C183D7F6-B498-43B3-948B-1728B52AA6E4}">
                <adec:decorative xmlns:adec="http://schemas.microsoft.com/office/drawing/2017/decorative" val="0"/>
              </a:ext>
            </a:extLst>
          </p:cNvPr>
          <p:cNvSpPr txBox="1"/>
          <p:nvPr/>
        </p:nvSpPr>
        <p:spPr>
          <a:xfrm>
            <a:off x="6488987" y="4901634"/>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9" name="Picture 8">
            <a:extLst>
              <a:ext uri="{FF2B5EF4-FFF2-40B4-BE49-F238E27FC236}">
                <a16:creationId xmlns:a16="http://schemas.microsoft.com/office/drawing/2014/main" id="{E4088BD8-BE64-17D6-F5E7-A5ED329EE074}"/>
              </a:ext>
            </a:extLst>
          </p:cNvPr>
          <p:cNvPicPr>
            <a:picLocks noChangeAspect="1"/>
          </p:cNvPicPr>
          <p:nvPr/>
        </p:nvPicPr>
        <p:blipFill>
          <a:blip r:embed="rId9"/>
          <a:stretch>
            <a:fillRect/>
          </a:stretch>
        </p:blipFill>
        <p:spPr>
          <a:xfrm>
            <a:off x="6098343" y="4807371"/>
            <a:ext cx="346240" cy="270236"/>
          </a:xfrm>
          <a:prstGeom prst="rect">
            <a:avLst/>
          </a:prstGeom>
        </p:spPr>
      </p:pic>
      <p:sp>
        <p:nvSpPr>
          <p:cNvPr id="10" name="TextBox 9">
            <a:extLst>
              <a:ext uri="{FF2B5EF4-FFF2-40B4-BE49-F238E27FC236}">
                <a16:creationId xmlns:a16="http://schemas.microsoft.com/office/drawing/2014/main" id="{DAECD85E-E175-BE1A-ADCF-CF1F37E174F5}"/>
              </a:ext>
              <a:ext uri="{C183D7F6-B498-43B3-948B-1728B52AA6E4}">
                <adec:decorative xmlns:adec="http://schemas.microsoft.com/office/drawing/2017/decorative" val="0"/>
              </a:ext>
            </a:extLst>
          </p:cNvPr>
          <p:cNvSpPr txBox="1"/>
          <p:nvPr/>
        </p:nvSpPr>
        <p:spPr>
          <a:xfrm>
            <a:off x="3525677" y="4923719"/>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11" name="Picture 10">
            <a:extLst>
              <a:ext uri="{FF2B5EF4-FFF2-40B4-BE49-F238E27FC236}">
                <a16:creationId xmlns:a16="http://schemas.microsoft.com/office/drawing/2014/main" id="{C5A42114-27CC-346E-2BA0-E015B2A1BAF6}"/>
              </a:ext>
            </a:extLst>
          </p:cNvPr>
          <p:cNvPicPr>
            <a:picLocks noChangeAspect="1"/>
          </p:cNvPicPr>
          <p:nvPr/>
        </p:nvPicPr>
        <p:blipFill>
          <a:blip r:embed="rId9"/>
          <a:stretch>
            <a:fillRect/>
          </a:stretch>
        </p:blipFill>
        <p:spPr>
          <a:xfrm>
            <a:off x="3135033" y="4829456"/>
            <a:ext cx="346240" cy="270236"/>
          </a:xfrm>
          <a:prstGeom prst="rect">
            <a:avLst/>
          </a:prstGeom>
        </p:spPr>
      </p:pic>
      <p:sp>
        <p:nvSpPr>
          <p:cNvPr id="14" name="TextBox 13">
            <a:extLst>
              <a:ext uri="{FF2B5EF4-FFF2-40B4-BE49-F238E27FC236}">
                <a16:creationId xmlns:a16="http://schemas.microsoft.com/office/drawing/2014/main" id="{464263D9-576D-9407-08DE-7B6E90ACDAC4}"/>
              </a:ext>
              <a:ext uri="{C183D7F6-B498-43B3-948B-1728B52AA6E4}">
                <adec:decorative xmlns:adec="http://schemas.microsoft.com/office/drawing/2017/decorative" val="0"/>
              </a:ext>
            </a:extLst>
          </p:cNvPr>
          <p:cNvSpPr txBox="1"/>
          <p:nvPr/>
        </p:nvSpPr>
        <p:spPr>
          <a:xfrm>
            <a:off x="6468871" y="2277235"/>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Excel</a:t>
            </a:r>
          </a:p>
        </p:txBody>
      </p:sp>
      <p:pic>
        <p:nvPicPr>
          <p:cNvPr id="2" name="Picture 1" descr="Excel logo">
            <a:extLst>
              <a:ext uri="{FF2B5EF4-FFF2-40B4-BE49-F238E27FC236}">
                <a16:creationId xmlns:a16="http://schemas.microsoft.com/office/drawing/2014/main" id="{396B1A85-C18F-6159-C2E7-6699DE4DCAB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170318" y="2223982"/>
            <a:ext cx="275670" cy="275670"/>
          </a:xfrm>
          <a:prstGeom prst="ellipse">
            <a:avLst/>
          </a:prstGeom>
          <a:solidFill>
            <a:schemeClr val="bg1"/>
          </a:solidFill>
        </p:spPr>
      </p:pic>
      <p:pic>
        <p:nvPicPr>
          <p:cNvPr id="3" name="Picture 2" descr="Excel logo">
            <a:extLst>
              <a:ext uri="{FF2B5EF4-FFF2-40B4-BE49-F238E27FC236}">
                <a16:creationId xmlns:a16="http://schemas.microsoft.com/office/drawing/2014/main" id="{2ED22031-7B3A-D0A4-BCBF-6EF8B9540EB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53700" y="2206581"/>
            <a:ext cx="275670" cy="275670"/>
          </a:xfrm>
          <a:prstGeom prst="ellipse">
            <a:avLst/>
          </a:prstGeom>
          <a:solidFill>
            <a:schemeClr val="bg1"/>
          </a:solidFill>
        </p:spPr>
      </p:pic>
    </p:spTree>
    <p:extLst>
      <p:ext uri="{BB962C8B-B14F-4D97-AF65-F5344CB8AC3E}">
        <p14:creationId xmlns:p14="http://schemas.microsoft.com/office/powerpoint/2010/main" val="124443281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Text Placeholder 416">
            <a:extLst>
              <a:ext uri="{FF2B5EF4-FFF2-40B4-BE49-F238E27FC236}">
                <a16:creationId xmlns:a16="http://schemas.microsoft.com/office/drawing/2014/main" id="{AAA4513F-3815-58B2-A324-DAEEFA88C15E}"/>
              </a:ext>
            </a:extLst>
          </p:cNvPr>
          <p:cNvSpPr>
            <a:spLocks noGrp="1"/>
          </p:cNvSpPr>
          <p:nvPr>
            <p:ph type="body" sz="quarter" idx="32"/>
          </p:nvPr>
        </p:nvSpPr>
        <p:spPr>
          <a:xfrm>
            <a:off x="311388" y="1026303"/>
            <a:ext cx="2431246" cy="1131079"/>
          </a:xfrm>
        </p:spPr>
        <p:txBody>
          <a:bodyPr/>
          <a:lstStyle/>
          <a:p>
            <a:r>
              <a:rPr lang="en-US" noProof="0"/>
              <a:t>Copilot for Finance and AI Agents can help analysts access data, analyze it, and present the results.</a:t>
            </a:r>
          </a:p>
        </p:txBody>
      </p:sp>
      <p:sp>
        <p:nvSpPr>
          <p:cNvPr id="265" name="Text Placeholder 264">
            <a:extLst>
              <a:ext uri="{FF2B5EF4-FFF2-40B4-BE49-F238E27FC236}">
                <a16:creationId xmlns:a16="http://schemas.microsoft.com/office/drawing/2014/main" id="{71C25960-3EDE-502B-B930-A25EF556F936}"/>
              </a:ext>
            </a:extLst>
          </p:cNvPr>
          <p:cNvSpPr>
            <a:spLocks noGrp="1"/>
          </p:cNvSpPr>
          <p:nvPr>
            <p:ph type="body" sz="quarter" idx="33"/>
          </p:nvPr>
        </p:nvSpPr>
        <p:spPr>
          <a:xfrm>
            <a:off x="304796" y="413987"/>
            <a:ext cx="2057403" cy="307777"/>
          </a:xfrm>
        </p:spPr>
        <p:txBody>
          <a:bodyPr/>
          <a:lstStyle/>
          <a:p>
            <a:r>
              <a:rPr lang="en-US" noProof="0"/>
              <a:t>Finance</a:t>
            </a:r>
          </a:p>
        </p:txBody>
      </p:sp>
      <p:sp>
        <p:nvSpPr>
          <p:cNvPr id="263" name="Text Placeholder 262">
            <a:extLst>
              <a:ext uri="{FF2B5EF4-FFF2-40B4-BE49-F238E27FC236}">
                <a16:creationId xmlns:a16="http://schemas.microsoft.com/office/drawing/2014/main" id="{ECA6EC1F-A719-1E74-55E7-176E87F053F6}"/>
              </a:ext>
            </a:extLst>
          </p:cNvPr>
          <p:cNvSpPr>
            <a:spLocks noGrp="1"/>
          </p:cNvSpPr>
          <p:nvPr>
            <p:ph type="body" sz="quarter" idx="30"/>
          </p:nvPr>
        </p:nvSpPr>
        <p:spPr>
          <a:xfrm>
            <a:off x="10430351" y="521099"/>
            <a:ext cx="1456966" cy="175614"/>
          </a:xfrm>
        </p:spPr>
        <p:txBody>
          <a:bodyPr/>
          <a:lstStyle/>
          <a:p>
            <a:r>
              <a:rPr lang="en-US" noProof="0"/>
              <a:t>Buy</a:t>
            </a:r>
          </a:p>
        </p:txBody>
      </p:sp>
      <p:sp>
        <p:nvSpPr>
          <p:cNvPr id="261" name="Text Placeholder 260">
            <a:extLst>
              <a:ext uri="{FF2B5EF4-FFF2-40B4-BE49-F238E27FC236}">
                <a16:creationId xmlns:a16="http://schemas.microsoft.com/office/drawing/2014/main" id="{390C20EC-A12C-35F3-B39F-1392CCB96637}"/>
              </a:ext>
            </a:extLst>
          </p:cNvPr>
          <p:cNvSpPr>
            <a:spLocks noGrp="1"/>
          </p:cNvSpPr>
          <p:nvPr>
            <p:ph type="body" sz="quarter" idx="17"/>
          </p:nvPr>
        </p:nvSpPr>
        <p:spPr>
          <a:xfrm>
            <a:off x="7811879" y="521100"/>
            <a:ext cx="2307166" cy="169277"/>
          </a:xfrm>
        </p:spPr>
        <p:txBody>
          <a:bodyPr/>
          <a:lstStyle/>
          <a:p>
            <a:r>
              <a:rPr lang="en-US" noProof="0" dirty="0"/>
              <a:t>Microsoft 365 Copilot</a:t>
            </a:r>
          </a:p>
        </p:txBody>
      </p:sp>
      <p:sp>
        <p:nvSpPr>
          <p:cNvPr id="209" name="Title 208">
            <a:extLst>
              <a:ext uri="{FF2B5EF4-FFF2-40B4-BE49-F238E27FC236}">
                <a16:creationId xmlns:a16="http://schemas.microsoft.com/office/drawing/2014/main" id="{79834FE6-80B1-67C7-BDA8-686AA9D67A80}"/>
              </a:ext>
            </a:extLst>
          </p:cNvPr>
          <p:cNvSpPr>
            <a:spLocks noGrp="1"/>
          </p:cNvSpPr>
          <p:nvPr>
            <p:ph type="title"/>
          </p:nvPr>
        </p:nvSpPr>
        <p:spPr>
          <a:xfrm>
            <a:off x="2492556" y="429376"/>
            <a:ext cx="4144817" cy="276999"/>
          </a:xfrm>
        </p:spPr>
        <p:txBody>
          <a:bodyPr/>
          <a:lstStyle/>
          <a:p>
            <a:r>
              <a:rPr lang="en-US" noProof="0"/>
              <a:t>Financial insights</a:t>
            </a:r>
          </a:p>
        </p:txBody>
      </p:sp>
      <p:sp>
        <p:nvSpPr>
          <p:cNvPr id="278" name="Text Placeholder 277">
            <a:extLst>
              <a:ext uri="{FF2B5EF4-FFF2-40B4-BE49-F238E27FC236}">
                <a16:creationId xmlns:a16="http://schemas.microsoft.com/office/drawing/2014/main" id="{18C9802A-37B2-B145-AF88-64D503D1DF18}"/>
              </a:ext>
            </a:extLst>
          </p:cNvPr>
          <p:cNvSpPr>
            <a:spLocks noGrp="1"/>
          </p:cNvSpPr>
          <p:nvPr>
            <p:ph type="body" sz="quarter" idx="69"/>
          </p:nvPr>
        </p:nvSpPr>
        <p:spPr>
          <a:xfrm>
            <a:off x="3182890" y="2725494"/>
            <a:ext cx="2572262" cy="712876"/>
          </a:xfrm>
        </p:spPr>
        <p:txBody>
          <a:bodyPr/>
          <a:lstStyle/>
          <a:p>
            <a:r>
              <a:rPr lang="en-US" noProof="0"/>
              <a:t>Benefit: </a:t>
            </a:r>
            <a:r>
              <a:rPr lang="en-US" noProof="0">
                <a:latin typeface="+mj-lt"/>
              </a:rPr>
              <a:t>Create a unified view </a:t>
            </a:r>
            <a:r>
              <a:rPr lang="en-US" noProof="0"/>
              <a:t>of financial information that is crucial for accurate analysis.</a:t>
            </a:r>
          </a:p>
        </p:txBody>
      </p:sp>
      <p:sp>
        <p:nvSpPr>
          <p:cNvPr id="260" name="Text Placeholder 259">
            <a:extLst>
              <a:ext uri="{FF2B5EF4-FFF2-40B4-BE49-F238E27FC236}">
                <a16:creationId xmlns:a16="http://schemas.microsoft.com/office/drawing/2014/main" id="{47AD6E47-5792-20A1-B29E-A9BFA36991C1}"/>
              </a:ext>
            </a:extLst>
          </p:cNvPr>
          <p:cNvSpPr>
            <a:spLocks noGrp="1"/>
          </p:cNvSpPr>
          <p:nvPr>
            <p:ph type="body" sz="quarter" idx="11"/>
          </p:nvPr>
        </p:nvSpPr>
        <p:spPr>
          <a:xfrm>
            <a:off x="3182890" y="1112478"/>
            <a:ext cx="2572262" cy="153888"/>
          </a:xfrm>
        </p:spPr>
        <p:txBody>
          <a:bodyPr/>
          <a:lstStyle/>
          <a:p>
            <a:r>
              <a:rPr lang="en-US" noProof="0"/>
              <a:t>Payment reconciliation</a:t>
            </a:r>
          </a:p>
        </p:txBody>
      </p:sp>
      <p:sp>
        <p:nvSpPr>
          <p:cNvPr id="262" name="Text Placeholder 261">
            <a:extLst>
              <a:ext uri="{FF2B5EF4-FFF2-40B4-BE49-F238E27FC236}">
                <a16:creationId xmlns:a16="http://schemas.microsoft.com/office/drawing/2014/main" id="{F9382E6D-D4B5-E8CB-1BA0-7AD8EA2F7130}"/>
              </a:ext>
            </a:extLst>
          </p:cNvPr>
          <p:cNvSpPr>
            <a:spLocks noGrp="1"/>
          </p:cNvSpPr>
          <p:nvPr>
            <p:ph type="body" sz="quarter" idx="18"/>
          </p:nvPr>
        </p:nvSpPr>
        <p:spPr>
          <a:xfrm>
            <a:off x="3182890" y="1438715"/>
            <a:ext cx="2572262" cy="626701"/>
          </a:xfrm>
        </p:spPr>
        <p:txBody>
          <a:bodyPr/>
          <a:lstStyle/>
          <a:p>
            <a:r>
              <a:rPr lang="en-US" noProof="0"/>
              <a:t>In Excel, use Copilot for Finance to gather financial data from SAP or Dynamics 365 to reconcile data entries across systems.</a:t>
            </a:r>
          </a:p>
        </p:txBody>
      </p:sp>
      <p:sp>
        <p:nvSpPr>
          <p:cNvPr id="267" name="Text Placeholder 266">
            <a:extLst>
              <a:ext uri="{FF2B5EF4-FFF2-40B4-BE49-F238E27FC236}">
                <a16:creationId xmlns:a16="http://schemas.microsoft.com/office/drawing/2014/main" id="{CC16C1B2-CE5C-9904-BE7F-B7E36033C362}"/>
              </a:ext>
            </a:extLst>
          </p:cNvPr>
          <p:cNvSpPr>
            <a:spLocks noGrp="1"/>
          </p:cNvSpPr>
          <p:nvPr>
            <p:ph type="body" sz="quarter" idx="42"/>
          </p:nvPr>
        </p:nvSpPr>
        <p:spPr>
          <a:xfrm>
            <a:off x="6066682" y="1112478"/>
            <a:ext cx="2572262" cy="153888"/>
          </a:xfrm>
        </p:spPr>
        <p:txBody>
          <a:bodyPr/>
          <a:lstStyle/>
          <a:p>
            <a:r>
              <a:rPr lang="en-US" noProof="0"/>
              <a:t>Natural language queries</a:t>
            </a:r>
          </a:p>
        </p:txBody>
      </p:sp>
      <p:sp>
        <p:nvSpPr>
          <p:cNvPr id="268" name="Text Placeholder 267">
            <a:extLst>
              <a:ext uri="{FF2B5EF4-FFF2-40B4-BE49-F238E27FC236}">
                <a16:creationId xmlns:a16="http://schemas.microsoft.com/office/drawing/2014/main" id="{C61112B6-40A2-5706-1E78-E7BD6154F3F8}"/>
              </a:ext>
            </a:extLst>
          </p:cNvPr>
          <p:cNvSpPr>
            <a:spLocks noGrp="1"/>
          </p:cNvSpPr>
          <p:nvPr>
            <p:ph type="body" sz="quarter" idx="43"/>
          </p:nvPr>
        </p:nvSpPr>
        <p:spPr>
          <a:xfrm>
            <a:off x="6066682" y="1438715"/>
            <a:ext cx="2572262" cy="626701"/>
          </a:xfrm>
        </p:spPr>
        <p:txBody>
          <a:bodyPr/>
          <a:lstStyle/>
          <a:p>
            <a:r>
              <a:rPr lang="en-US" noProof="0" dirty="0"/>
              <a:t>Use Analyst to gain deeper insights into the data pulled from the ERP system and produce detailed charts to aid understanding.</a:t>
            </a:r>
            <a:endParaRPr lang="en-US" noProof="0" dirty="0">
              <a:highlight>
                <a:srgbClr val="FFFF00"/>
              </a:highlight>
            </a:endParaRPr>
          </a:p>
          <a:p>
            <a:endParaRPr lang="en-US" noProof="0" dirty="0"/>
          </a:p>
        </p:txBody>
      </p:sp>
      <p:sp>
        <p:nvSpPr>
          <p:cNvPr id="342" name="Text Placeholder 341">
            <a:extLst>
              <a:ext uri="{FF2B5EF4-FFF2-40B4-BE49-F238E27FC236}">
                <a16:creationId xmlns:a16="http://schemas.microsoft.com/office/drawing/2014/main" id="{0F7DE221-61B6-D757-6766-68C40F7D1F13}"/>
              </a:ext>
            </a:extLst>
          </p:cNvPr>
          <p:cNvSpPr>
            <a:spLocks noGrp="1"/>
          </p:cNvSpPr>
          <p:nvPr>
            <p:ph type="body" sz="quarter" idx="68"/>
          </p:nvPr>
        </p:nvSpPr>
        <p:spPr>
          <a:xfrm>
            <a:off x="8950475" y="2725494"/>
            <a:ext cx="2572262" cy="712876"/>
          </a:xfrm>
        </p:spPr>
        <p:txBody>
          <a:bodyPr/>
          <a:lstStyle/>
          <a:p>
            <a:r>
              <a:rPr lang="en-US" noProof="0"/>
              <a:t>Benefit: </a:t>
            </a:r>
            <a:r>
              <a:rPr lang="en-US" noProof="0">
                <a:latin typeface="+mj-lt"/>
              </a:rPr>
              <a:t>Identify potential risks</a:t>
            </a:r>
            <a:r>
              <a:rPr lang="en-US" noProof="0"/>
              <a:t>, providing insights that enable proactive risk management.</a:t>
            </a:r>
          </a:p>
        </p:txBody>
      </p:sp>
      <p:sp>
        <p:nvSpPr>
          <p:cNvPr id="270" name="Text Placeholder 269">
            <a:extLst>
              <a:ext uri="{FF2B5EF4-FFF2-40B4-BE49-F238E27FC236}">
                <a16:creationId xmlns:a16="http://schemas.microsoft.com/office/drawing/2014/main" id="{3B1B4785-3E1A-2919-7547-D0E98B9A915A}"/>
              </a:ext>
            </a:extLst>
          </p:cNvPr>
          <p:cNvSpPr>
            <a:spLocks noGrp="1"/>
          </p:cNvSpPr>
          <p:nvPr>
            <p:ph type="body" sz="quarter" idx="45"/>
          </p:nvPr>
        </p:nvSpPr>
        <p:spPr>
          <a:xfrm>
            <a:off x="8950475" y="1112478"/>
            <a:ext cx="2572262" cy="153888"/>
          </a:xfrm>
        </p:spPr>
        <p:txBody>
          <a:bodyPr/>
          <a:lstStyle/>
          <a:p>
            <a:r>
              <a:rPr lang="en-US" noProof="0"/>
              <a:t>Risk assessment</a:t>
            </a:r>
          </a:p>
        </p:txBody>
      </p:sp>
      <p:sp>
        <p:nvSpPr>
          <p:cNvPr id="271" name="Text Placeholder 270">
            <a:extLst>
              <a:ext uri="{FF2B5EF4-FFF2-40B4-BE49-F238E27FC236}">
                <a16:creationId xmlns:a16="http://schemas.microsoft.com/office/drawing/2014/main" id="{27BCB9B0-C56B-76BA-A246-C9CC42F8AD64}"/>
              </a:ext>
            </a:extLst>
          </p:cNvPr>
          <p:cNvSpPr>
            <a:spLocks noGrp="1"/>
          </p:cNvSpPr>
          <p:nvPr>
            <p:ph type="body" sz="quarter" idx="46"/>
          </p:nvPr>
        </p:nvSpPr>
        <p:spPr>
          <a:xfrm>
            <a:off x="8950475" y="1438715"/>
            <a:ext cx="2572262" cy="626701"/>
          </a:xfrm>
        </p:spPr>
        <p:txBody>
          <a:bodyPr/>
          <a:lstStyle/>
          <a:p>
            <a:r>
              <a:rPr lang="en-US" noProof="0"/>
              <a:t>Leverage Copilot to inquire about any potential risks due to recent regulatory changes around privacy and local laws.</a:t>
            </a:r>
          </a:p>
          <a:p>
            <a:endParaRPr lang="en-US" noProof="0"/>
          </a:p>
        </p:txBody>
      </p:sp>
      <p:sp>
        <p:nvSpPr>
          <p:cNvPr id="281" name="Text Placeholder 280">
            <a:extLst>
              <a:ext uri="{FF2B5EF4-FFF2-40B4-BE49-F238E27FC236}">
                <a16:creationId xmlns:a16="http://schemas.microsoft.com/office/drawing/2014/main" id="{C469C20E-1354-2D3F-FE65-7BACF7F5F9B9}"/>
              </a:ext>
            </a:extLst>
          </p:cNvPr>
          <p:cNvSpPr>
            <a:spLocks noGrp="1"/>
          </p:cNvSpPr>
          <p:nvPr>
            <p:ph type="body" sz="quarter" idx="70"/>
          </p:nvPr>
        </p:nvSpPr>
        <p:spPr>
          <a:xfrm>
            <a:off x="6066682" y="2725494"/>
            <a:ext cx="2572262" cy="712876"/>
          </a:xfrm>
        </p:spPr>
        <p:txBody>
          <a:bodyPr/>
          <a:lstStyle/>
          <a:p>
            <a:r>
              <a:rPr lang="en-US" noProof="0" dirty="0"/>
              <a:t>Benefit: </a:t>
            </a:r>
            <a:r>
              <a:rPr lang="en-US" noProof="0" dirty="0">
                <a:latin typeface="+mj-lt"/>
              </a:rPr>
              <a:t>Allow users to interact with financial data</a:t>
            </a:r>
            <a:r>
              <a:rPr lang="en-US" noProof="0" dirty="0"/>
              <a:t> intuitively, making complex data analysis more accessible.</a:t>
            </a:r>
          </a:p>
          <a:p>
            <a:r>
              <a:rPr lang="en-US" u="sng" dirty="0">
                <a:hlinkClick r:id="rId3"/>
              </a:rPr>
              <a:t>Get started with Analyst</a:t>
            </a:r>
            <a:endParaRPr lang="en-US" noProof="0" dirty="0"/>
          </a:p>
        </p:txBody>
      </p:sp>
      <p:sp>
        <p:nvSpPr>
          <p:cNvPr id="273" name="Text Placeholder 272">
            <a:extLst>
              <a:ext uri="{FF2B5EF4-FFF2-40B4-BE49-F238E27FC236}">
                <a16:creationId xmlns:a16="http://schemas.microsoft.com/office/drawing/2014/main" id="{A7A3CF05-1DEE-A6C7-3006-470B21084375}"/>
              </a:ext>
            </a:extLst>
          </p:cNvPr>
          <p:cNvSpPr>
            <a:spLocks noGrp="1"/>
          </p:cNvSpPr>
          <p:nvPr>
            <p:ph type="body" sz="quarter" idx="48"/>
          </p:nvPr>
        </p:nvSpPr>
        <p:spPr>
          <a:xfrm>
            <a:off x="3182890" y="5334522"/>
            <a:ext cx="2572262" cy="712876"/>
          </a:xfrm>
        </p:spPr>
        <p:txBody>
          <a:bodyPr/>
          <a:lstStyle/>
          <a:p>
            <a:r>
              <a:rPr lang="en-US" noProof="0"/>
              <a:t>Benefit: </a:t>
            </a:r>
            <a:r>
              <a:rPr lang="en-US" noProof="0">
                <a:latin typeface="+mj-lt"/>
              </a:rPr>
              <a:t>Model financial outcomes </a:t>
            </a:r>
            <a:r>
              <a:rPr lang="en-US" noProof="0"/>
              <a:t>based on various scenarios, providing valuable support for decision-makers.</a:t>
            </a:r>
          </a:p>
        </p:txBody>
      </p:sp>
      <p:sp>
        <p:nvSpPr>
          <p:cNvPr id="274" name="Text Placeholder 273">
            <a:extLst>
              <a:ext uri="{FF2B5EF4-FFF2-40B4-BE49-F238E27FC236}">
                <a16:creationId xmlns:a16="http://schemas.microsoft.com/office/drawing/2014/main" id="{F031E1E1-02A7-36C7-CA4D-4F07E74FD2DB}"/>
              </a:ext>
            </a:extLst>
          </p:cNvPr>
          <p:cNvSpPr>
            <a:spLocks noGrp="1"/>
          </p:cNvSpPr>
          <p:nvPr>
            <p:ph type="body" sz="quarter" idx="49"/>
          </p:nvPr>
        </p:nvSpPr>
        <p:spPr>
          <a:xfrm>
            <a:off x="3182890" y="3725103"/>
            <a:ext cx="2572262" cy="153888"/>
          </a:xfrm>
        </p:spPr>
        <p:txBody>
          <a:bodyPr/>
          <a:lstStyle/>
          <a:p>
            <a:r>
              <a:rPr lang="en-US" noProof="0"/>
              <a:t>Decision support</a:t>
            </a:r>
          </a:p>
        </p:txBody>
      </p:sp>
      <p:sp>
        <p:nvSpPr>
          <p:cNvPr id="275" name="Text Placeholder 274">
            <a:extLst>
              <a:ext uri="{FF2B5EF4-FFF2-40B4-BE49-F238E27FC236}">
                <a16:creationId xmlns:a16="http://schemas.microsoft.com/office/drawing/2014/main" id="{2073738F-AD25-BBE6-E27B-65680EED863D}"/>
              </a:ext>
            </a:extLst>
          </p:cNvPr>
          <p:cNvSpPr>
            <a:spLocks noGrp="1"/>
          </p:cNvSpPr>
          <p:nvPr>
            <p:ph type="body" sz="quarter" idx="50"/>
          </p:nvPr>
        </p:nvSpPr>
        <p:spPr>
          <a:xfrm>
            <a:off x="3182890" y="4050957"/>
            <a:ext cx="2572262" cy="626701"/>
          </a:xfrm>
        </p:spPr>
        <p:txBody>
          <a:bodyPr/>
          <a:lstStyle/>
          <a:p>
            <a:r>
              <a:rPr lang="en-US" noProof="0"/>
              <a:t>After the meeting, summarize the leadership team’s feedback using Copilot in Teams and then use Copilot in Word to quickly update policy documents.</a:t>
            </a:r>
          </a:p>
          <a:p>
            <a:endParaRPr lang="en-US" noProof="0"/>
          </a:p>
        </p:txBody>
      </p:sp>
      <p:sp>
        <p:nvSpPr>
          <p:cNvPr id="276" name="Text Placeholder 275">
            <a:extLst>
              <a:ext uri="{FF2B5EF4-FFF2-40B4-BE49-F238E27FC236}">
                <a16:creationId xmlns:a16="http://schemas.microsoft.com/office/drawing/2014/main" id="{A4F9AEBA-72D4-65ED-D778-A9B2470DDAA7}"/>
              </a:ext>
            </a:extLst>
          </p:cNvPr>
          <p:cNvSpPr>
            <a:spLocks noGrp="1"/>
          </p:cNvSpPr>
          <p:nvPr>
            <p:ph type="body" sz="quarter" idx="51"/>
          </p:nvPr>
        </p:nvSpPr>
        <p:spPr>
          <a:xfrm>
            <a:off x="6066682" y="3725103"/>
            <a:ext cx="2572262" cy="153888"/>
          </a:xfrm>
        </p:spPr>
        <p:txBody>
          <a:bodyPr/>
          <a:lstStyle/>
          <a:p>
            <a:r>
              <a:rPr lang="en-US" noProof="0"/>
              <a:t>Reporting</a:t>
            </a:r>
          </a:p>
        </p:txBody>
      </p:sp>
      <p:sp>
        <p:nvSpPr>
          <p:cNvPr id="277" name="Text Placeholder 276">
            <a:extLst>
              <a:ext uri="{FF2B5EF4-FFF2-40B4-BE49-F238E27FC236}">
                <a16:creationId xmlns:a16="http://schemas.microsoft.com/office/drawing/2014/main" id="{70E7BDFC-7D04-BCDD-807E-B7ED595E1448}"/>
              </a:ext>
            </a:extLst>
          </p:cNvPr>
          <p:cNvSpPr>
            <a:spLocks noGrp="1"/>
          </p:cNvSpPr>
          <p:nvPr>
            <p:ph type="body" sz="quarter" idx="52"/>
          </p:nvPr>
        </p:nvSpPr>
        <p:spPr>
          <a:xfrm>
            <a:off x="6066682" y="4050957"/>
            <a:ext cx="2572262" cy="626701"/>
          </a:xfrm>
        </p:spPr>
        <p:txBody>
          <a:bodyPr/>
          <a:lstStyle/>
          <a:p>
            <a:r>
              <a:rPr lang="en-US" noProof="0"/>
              <a:t>Turn the Word document into a PowerPoint presentation for a leadership team meeting using Office Agent.</a:t>
            </a:r>
          </a:p>
          <a:p>
            <a:endParaRPr lang="en-US" noProof="0"/>
          </a:p>
        </p:txBody>
      </p:sp>
      <p:sp>
        <p:nvSpPr>
          <p:cNvPr id="266" name="Text Placeholder 265">
            <a:extLst>
              <a:ext uri="{FF2B5EF4-FFF2-40B4-BE49-F238E27FC236}">
                <a16:creationId xmlns:a16="http://schemas.microsoft.com/office/drawing/2014/main" id="{B62D3F63-A15B-2837-C2E9-BE8BA9E3FF9F}"/>
              </a:ext>
            </a:extLst>
          </p:cNvPr>
          <p:cNvSpPr>
            <a:spLocks noGrp="1"/>
          </p:cNvSpPr>
          <p:nvPr>
            <p:ph type="body" sz="quarter" idx="66"/>
          </p:nvPr>
        </p:nvSpPr>
        <p:spPr>
          <a:xfrm>
            <a:off x="8950475" y="5334522"/>
            <a:ext cx="2572262" cy="712876"/>
          </a:xfrm>
        </p:spPr>
        <p:txBody>
          <a:bodyPr/>
          <a:lstStyle/>
          <a:p>
            <a:r>
              <a:rPr lang="en-US" noProof="0"/>
              <a:t>Benefit: </a:t>
            </a:r>
            <a:r>
              <a:rPr lang="en-US" noProof="0">
                <a:latin typeface="+mj-lt"/>
              </a:rPr>
              <a:t>Create clear financial reports</a:t>
            </a:r>
            <a:r>
              <a:rPr lang="en-US" noProof="0"/>
              <a:t>, saving time and ensuring that key insights are communicated effectively.</a:t>
            </a:r>
          </a:p>
          <a:p>
            <a:r>
              <a:rPr lang="en-US" u="sng">
                <a:hlinkClick r:id="rId4"/>
              </a:rPr>
              <a:t>Get started with Office Agent</a:t>
            </a:r>
            <a:endParaRPr lang="en-US" noProof="0"/>
          </a:p>
        </p:txBody>
      </p:sp>
      <p:sp>
        <p:nvSpPr>
          <p:cNvPr id="279" name="Text Placeholder 278">
            <a:extLst>
              <a:ext uri="{FF2B5EF4-FFF2-40B4-BE49-F238E27FC236}">
                <a16:creationId xmlns:a16="http://schemas.microsoft.com/office/drawing/2014/main" id="{401C27A7-7972-0383-A3C7-563393D59C81}"/>
              </a:ext>
            </a:extLst>
          </p:cNvPr>
          <p:cNvSpPr>
            <a:spLocks noGrp="1"/>
          </p:cNvSpPr>
          <p:nvPr>
            <p:ph type="body" sz="quarter" idx="54"/>
          </p:nvPr>
        </p:nvSpPr>
        <p:spPr>
          <a:xfrm>
            <a:off x="8950475" y="3725103"/>
            <a:ext cx="2572262" cy="153888"/>
          </a:xfrm>
        </p:spPr>
        <p:txBody>
          <a:bodyPr/>
          <a:lstStyle/>
          <a:p>
            <a:r>
              <a:rPr lang="en-US" noProof="0"/>
              <a:t>Insight generation</a:t>
            </a:r>
          </a:p>
        </p:txBody>
      </p:sp>
      <p:sp>
        <p:nvSpPr>
          <p:cNvPr id="280" name="Text Placeholder 279">
            <a:extLst>
              <a:ext uri="{FF2B5EF4-FFF2-40B4-BE49-F238E27FC236}">
                <a16:creationId xmlns:a16="http://schemas.microsoft.com/office/drawing/2014/main" id="{6509FA34-C0AE-1084-E746-F7482264D7D3}"/>
              </a:ext>
            </a:extLst>
          </p:cNvPr>
          <p:cNvSpPr>
            <a:spLocks noGrp="1"/>
          </p:cNvSpPr>
          <p:nvPr>
            <p:ph type="body" sz="quarter" idx="55"/>
          </p:nvPr>
        </p:nvSpPr>
        <p:spPr>
          <a:xfrm>
            <a:off x="8950475" y="4050957"/>
            <a:ext cx="2572262" cy="626701"/>
          </a:xfrm>
        </p:spPr>
        <p:txBody>
          <a:bodyPr/>
          <a:lstStyle/>
          <a:p>
            <a:r>
              <a:rPr lang="en-US" noProof="0"/>
              <a:t>Use </a:t>
            </a:r>
            <a:r>
              <a:rPr lang="en-US"/>
              <a:t>Office Agent</a:t>
            </a:r>
            <a:r>
              <a:rPr lang="en-US" noProof="0"/>
              <a:t> to generate a white paper in Word on new regulatory risks and recommended responses.</a:t>
            </a:r>
          </a:p>
          <a:p>
            <a:endParaRPr lang="en-US" noProof="0"/>
          </a:p>
        </p:txBody>
      </p:sp>
      <p:sp>
        <p:nvSpPr>
          <p:cNvPr id="341" name="Text Placeholder 340">
            <a:extLst>
              <a:ext uri="{FF2B5EF4-FFF2-40B4-BE49-F238E27FC236}">
                <a16:creationId xmlns:a16="http://schemas.microsoft.com/office/drawing/2014/main" id="{20E3F7F3-DEFD-987D-23F4-CF62FF1438C4}"/>
              </a:ext>
            </a:extLst>
          </p:cNvPr>
          <p:cNvSpPr>
            <a:spLocks noGrp="1"/>
          </p:cNvSpPr>
          <p:nvPr>
            <p:ph type="body" sz="quarter" idx="67"/>
          </p:nvPr>
        </p:nvSpPr>
        <p:spPr>
          <a:xfrm>
            <a:off x="6066682" y="5334522"/>
            <a:ext cx="2572262" cy="712876"/>
          </a:xfrm>
        </p:spPr>
        <p:txBody>
          <a:bodyPr/>
          <a:lstStyle/>
          <a:p>
            <a:r>
              <a:rPr lang="en-US" noProof="0"/>
              <a:t>Benefit: </a:t>
            </a:r>
            <a:r>
              <a:rPr lang="en-US" noProof="0">
                <a:latin typeface="+mj-lt"/>
              </a:rPr>
              <a:t>Quickly create presentations </a:t>
            </a:r>
            <a:r>
              <a:rPr lang="en-US" noProof="0"/>
              <a:t>using Copilot to make a first draft.</a:t>
            </a:r>
          </a:p>
          <a:p>
            <a:r>
              <a:rPr lang="en-US" u="sng">
                <a:hlinkClick r:id="rId4"/>
              </a:rPr>
              <a:t>Get started with Office Agent</a:t>
            </a:r>
            <a:endParaRPr lang="en-US" noProof="0"/>
          </a:p>
        </p:txBody>
      </p:sp>
      <p:sp>
        <p:nvSpPr>
          <p:cNvPr id="282" name="Text Placeholder 281">
            <a:extLst>
              <a:ext uri="{FF2B5EF4-FFF2-40B4-BE49-F238E27FC236}">
                <a16:creationId xmlns:a16="http://schemas.microsoft.com/office/drawing/2014/main" id="{F173F606-DAF1-2218-863D-C4BC69E86E88}"/>
              </a:ext>
            </a:extLst>
          </p:cNvPr>
          <p:cNvSpPr>
            <a:spLocks noGrp="1"/>
          </p:cNvSpPr>
          <p:nvPr>
            <p:ph type="body" sz="quarter" idx="64"/>
          </p:nvPr>
        </p:nvSpPr>
        <p:spPr>
          <a:xfrm>
            <a:off x="320721" y="4709762"/>
            <a:ext cx="1131651" cy="219456"/>
          </a:xfrm>
        </p:spPr>
        <p:txBody>
          <a:bodyPr/>
          <a:lstStyle/>
          <a:p>
            <a:pPr lvl="0"/>
            <a:r>
              <a:rPr lang="en-US" noProof="0"/>
              <a:t>Value benefit</a:t>
            </a:r>
          </a:p>
        </p:txBody>
      </p:sp>
      <p:sp>
        <p:nvSpPr>
          <p:cNvPr id="283" name="Text Placeholder 282">
            <a:extLst>
              <a:ext uri="{FF2B5EF4-FFF2-40B4-BE49-F238E27FC236}">
                <a16:creationId xmlns:a16="http://schemas.microsoft.com/office/drawing/2014/main" id="{E2D4C957-9496-451E-F01A-85BEEECD5F27}"/>
              </a:ext>
            </a:extLst>
          </p:cNvPr>
          <p:cNvSpPr>
            <a:spLocks noGrp="1"/>
          </p:cNvSpPr>
          <p:nvPr>
            <p:ph type="body" sz="quarter" idx="65"/>
          </p:nvPr>
        </p:nvSpPr>
        <p:spPr>
          <a:xfrm>
            <a:off x="320721" y="3467940"/>
            <a:ext cx="1131650" cy="219456"/>
          </a:xfrm>
        </p:spPr>
        <p:txBody>
          <a:bodyPr/>
          <a:lstStyle/>
          <a:p>
            <a:pPr lvl="0"/>
            <a:r>
              <a:rPr lang="en-US" noProof="0"/>
              <a:t>KPIs impacted</a:t>
            </a:r>
          </a:p>
        </p:txBody>
      </p:sp>
      <p:grpSp>
        <p:nvGrpSpPr>
          <p:cNvPr id="284" name="Group 283">
            <a:extLst>
              <a:ext uri="{FF2B5EF4-FFF2-40B4-BE49-F238E27FC236}">
                <a16:creationId xmlns:a16="http://schemas.microsoft.com/office/drawing/2014/main" id="{369F3602-3D6B-B79C-5888-1A6AF6B2BF89}"/>
              </a:ext>
            </a:extLst>
          </p:cNvPr>
          <p:cNvGrpSpPr>
            <a:grpSpLocks/>
          </p:cNvGrpSpPr>
          <p:nvPr/>
        </p:nvGrpSpPr>
        <p:grpSpPr>
          <a:xfrm>
            <a:off x="320719" y="5020658"/>
            <a:ext cx="1771605" cy="216000"/>
            <a:chOff x="320721" y="4517211"/>
            <a:chExt cx="1771605" cy="216000"/>
          </a:xfrm>
        </p:grpSpPr>
        <p:sp>
          <p:nvSpPr>
            <p:cNvPr id="285" name="Rectangle: Rounded Corners 6">
              <a:extLst>
                <a:ext uri="{FF2B5EF4-FFF2-40B4-BE49-F238E27FC236}">
                  <a16:creationId xmlns:a16="http://schemas.microsoft.com/office/drawing/2014/main" id="{361CB1E3-A005-30EC-AF78-4136C3BE1D3A}"/>
                </a:ext>
                <a:ext uri="{C183D7F6-B498-43B3-948B-1728B52AA6E4}">
                  <adec:decorative xmlns:adec="http://schemas.microsoft.com/office/drawing/2017/decorative" val="1"/>
                </a:ext>
              </a:extLst>
            </p:cNvPr>
            <p:cNvSpPr>
              <a:spLocks/>
            </p:cNvSpPr>
            <p:nvPr/>
          </p:nvSpPr>
          <p:spPr bwMode="auto">
            <a:xfrm>
              <a:off x="320721" y="4517211"/>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286" name="Graphic 285">
              <a:extLst>
                <a:ext uri="{FF2B5EF4-FFF2-40B4-BE49-F238E27FC236}">
                  <a16:creationId xmlns:a16="http://schemas.microsoft.com/office/drawing/2014/main" id="{B20C5EDE-4D3B-B21E-6392-F456CB52D3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507" y="4554345"/>
              <a:ext cx="144000" cy="141732"/>
            </a:xfrm>
            <a:prstGeom prst="rect">
              <a:avLst/>
            </a:prstGeom>
          </p:spPr>
        </p:pic>
      </p:grpSp>
      <p:grpSp>
        <p:nvGrpSpPr>
          <p:cNvPr id="287" name="Group 286">
            <a:extLst>
              <a:ext uri="{FF2B5EF4-FFF2-40B4-BE49-F238E27FC236}">
                <a16:creationId xmlns:a16="http://schemas.microsoft.com/office/drawing/2014/main" id="{FE300B37-337A-A038-6270-82DD3727E352}"/>
              </a:ext>
            </a:extLst>
          </p:cNvPr>
          <p:cNvGrpSpPr>
            <a:grpSpLocks/>
          </p:cNvGrpSpPr>
          <p:nvPr/>
        </p:nvGrpSpPr>
        <p:grpSpPr>
          <a:xfrm>
            <a:off x="320721" y="5309272"/>
            <a:ext cx="1771605" cy="216000"/>
            <a:chOff x="320719" y="4224856"/>
            <a:chExt cx="1771605" cy="219456"/>
          </a:xfrm>
        </p:grpSpPr>
        <p:sp>
          <p:nvSpPr>
            <p:cNvPr id="288" name="Rectangle: Rounded Corners 6">
              <a:extLst>
                <a:ext uri="{FF2B5EF4-FFF2-40B4-BE49-F238E27FC236}">
                  <a16:creationId xmlns:a16="http://schemas.microsoft.com/office/drawing/2014/main" id="{266DFC6E-B70A-7EED-0312-58346319D23C}"/>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289" name="Graphic 288">
              <a:extLst>
                <a:ext uri="{FF2B5EF4-FFF2-40B4-BE49-F238E27FC236}">
                  <a16:creationId xmlns:a16="http://schemas.microsoft.com/office/drawing/2014/main" id="{F4B886DD-002B-8D75-FABE-F63431AA819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6" y="4262584"/>
              <a:ext cx="144000" cy="144000"/>
            </a:xfrm>
            <a:prstGeom prst="rect">
              <a:avLst/>
            </a:prstGeom>
          </p:spPr>
        </p:pic>
      </p:grpSp>
      <p:grpSp>
        <p:nvGrpSpPr>
          <p:cNvPr id="290" name="Group 289">
            <a:extLst>
              <a:ext uri="{FF2B5EF4-FFF2-40B4-BE49-F238E27FC236}">
                <a16:creationId xmlns:a16="http://schemas.microsoft.com/office/drawing/2014/main" id="{5C1ED961-B2F1-AE24-7E08-DEAB1295181E}"/>
              </a:ext>
            </a:extLst>
          </p:cNvPr>
          <p:cNvGrpSpPr/>
          <p:nvPr/>
        </p:nvGrpSpPr>
        <p:grpSpPr>
          <a:xfrm>
            <a:off x="320719" y="3778836"/>
            <a:ext cx="1771605" cy="216000"/>
            <a:chOff x="320719" y="4224856"/>
            <a:chExt cx="1771605" cy="219456"/>
          </a:xfrm>
        </p:grpSpPr>
        <p:sp>
          <p:nvSpPr>
            <p:cNvPr id="291" name="Rectangle: Rounded Corners 6">
              <a:extLst>
                <a:ext uri="{FF2B5EF4-FFF2-40B4-BE49-F238E27FC236}">
                  <a16:creationId xmlns:a16="http://schemas.microsoft.com/office/drawing/2014/main" id="{19095A70-8C93-FF10-8DE6-E0D01E991665}"/>
                </a:ext>
                <a:ext uri="{C183D7F6-B498-43B3-948B-1728B52AA6E4}">
                  <adec:decorative xmlns:adec="http://schemas.microsoft.com/office/drawing/2017/decorative" val="1"/>
                </a:ext>
              </a:extLst>
            </p:cNvPr>
            <p:cNvSpPr/>
            <p:nvPr/>
          </p:nvSpPr>
          <p:spPr bwMode="auto">
            <a:xfrm>
              <a:off x="320719" y="4224856"/>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Outsourcing spend</a:t>
              </a:r>
            </a:p>
          </p:txBody>
        </p:sp>
        <p:pic>
          <p:nvPicPr>
            <p:cNvPr id="292" name="Graphic 291">
              <a:extLst>
                <a:ext uri="{FF2B5EF4-FFF2-40B4-BE49-F238E27FC236}">
                  <a16:creationId xmlns:a16="http://schemas.microsoft.com/office/drawing/2014/main" id="{BE4369F7-F259-A622-0BA0-0389A21707C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506" y="4262584"/>
              <a:ext cx="144000" cy="144000"/>
            </a:xfrm>
            <a:prstGeom prst="rect">
              <a:avLst/>
            </a:prstGeom>
          </p:spPr>
        </p:pic>
      </p:grpSp>
      <p:sp>
        <p:nvSpPr>
          <p:cNvPr id="425" name="TextBox 424">
            <a:extLst>
              <a:ext uri="{FF2B5EF4-FFF2-40B4-BE49-F238E27FC236}">
                <a16:creationId xmlns:a16="http://schemas.microsoft.com/office/drawing/2014/main" id="{492AD16F-2FAC-A8BD-2B15-09C97222C3C6}"/>
              </a:ext>
              <a:ext uri="{C183D7F6-B498-43B3-948B-1728B52AA6E4}">
                <adec:decorative xmlns:adec="http://schemas.microsoft.com/office/drawing/2017/decorative" val="0"/>
              </a:ext>
            </a:extLst>
          </p:cNvPr>
          <p:cNvSpPr txBox="1"/>
          <p:nvPr/>
        </p:nvSpPr>
        <p:spPr>
          <a:xfrm>
            <a:off x="9328927" y="2286931"/>
            <a:ext cx="763029" cy="153888"/>
          </a:xfrm>
          <a:prstGeom prst="rect">
            <a:avLst/>
          </a:prstGeom>
          <a:noFill/>
        </p:spPr>
        <p:txBody>
          <a:bodyPr wrap="non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1</a:t>
            </a:r>
          </a:p>
        </p:txBody>
      </p:sp>
      <p:pic>
        <p:nvPicPr>
          <p:cNvPr id="426" name="Picture 50">
            <a:hlinkClick r:id="rId9"/>
            <a:extLst>
              <a:ext uri="{FF2B5EF4-FFF2-40B4-BE49-F238E27FC236}">
                <a16:creationId xmlns:a16="http://schemas.microsoft.com/office/drawing/2014/main" id="{ADDAC866-812F-DA22-662A-31C4968891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50475" y="2242688"/>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431" name="TextBox 430">
            <a:extLst>
              <a:ext uri="{FF2B5EF4-FFF2-40B4-BE49-F238E27FC236}">
                <a16:creationId xmlns:a16="http://schemas.microsoft.com/office/drawing/2014/main" id="{1FCA3783-6A3E-C453-12BD-455CD43F4496}"/>
              </a:ext>
              <a:ext uri="{C183D7F6-B498-43B3-948B-1728B52AA6E4}">
                <adec:decorative xmlns:adec="http://schemas.microsoft.com/office/drawing/2017/decorative" val="0"/>
              </a:ext>
            </a:extLst>
          </p:cNvPr>
          <p:cNvSpPr txBox="1"/>
          <p:nvPr/>
        </p:nvSpPr>
        <p:spPr>
          <a:xfrm>
            <a:off x="3562472" y="4809125"/>
            <a:ext cx="763892"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pic>
        <p:nvPicPr>
          <p:cNvPr id="432" name="Picture 6">
            <a:extLst>
              <a:ext uri="{FF2B5EF4-FFF2-40B4-BE49-F238E27FC236}">
                <a16:creationId xmlns:a16="http://schemas.microsoft.com/office/drawing/2014/main" id="{76FB4EB0-37E2-F3A3-7E29-484E51D01C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5571" b="5571"/>
          <a:stretch/>
        </p:blipFill>
        <p:spPr bwMode="auto">
          <a:xfrm>
            <a:off x="3182890" y="4851353"/>
            <a:ext cx="245612" cy="223322"/>
          </a:xfrm>
          <a:prstGeom prst="rect">
            <a:avLst/>
          </a:prstGeom>
          <a:noFill/>
          <a:extLst>
            <a:ext uri="{909E8E84-426E-40DD-AFC4-6F175D3DCCD1}">
              <a14:hiddenFill xmlns:a14="http://schemas.microsoft.com/office/drawing/2010/main">
                <a:solidFill>
                  <a:srgbClr val="FFFFFF"/>
                </a:solidFill>
              </a14:hiddenFill>
            </a:ext>
          </a:extLst>
        </p:spPr>
      </p:pic>
      <p:sp>
        <p:nvSpPr>
          <p:cNvPr id="434" name="TextBox 433">
            <a:extLst>
              <a:ext uri="{FF2B5EF4-FFF2-40B4-BE49-F238E27FC236}">
                <a16:creationId xmlns:a16="http://schemas.microsoft.com/office/drawing/2014/main" id="{203F5FD0-39DD-7ACE-F562-631BBDE1E7F7}"/>
              </a:ext>
              <a:ext uri="{C183D7F6-B498-43B3-948B-1728B52AA6E4}">
                <adec:decorative xmlns:adec="http://schemas.microsoft.com/office/drawing/2017/decorative" val="0"/>
              </a:ext>
            </a:extLst>
          </p:cNvPr>
          <p:cNvSpPr txBox="1"/>
          <p:nvPr/>
        </p:nvSpPr>
        <p:spPr>
          <a:xfrm>
            <a:off x="4803950" y="4809125"/>
            <a:ext cx="768367" cy="3077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Word</a:t>
            </a:r>
          </a:p>
        </p:txBody>
      </p:sp>
      <p:sp>
        <p:nvSpPr>
          <p:cNvPr id="440" name="TextBox 439">
            <a:extLst>
              <a:ext uri="{FF2B5EF4-FFF2-40B4-BE49-F238E27FC236}">
                <a16:creationId xmlns:a16="http://schemas.microsoft.com/office/drawing/2014/main" id="{94E3F3A4-6E66-D652-279B-C9269F383DB7}"/>
              </a:ext>
              <a:ext uri="{C183D7F6-B498-43B3-948B-1728B52AA6E4}">
                <adec:decorative xmlns:adec="http://schemas.microsoft.com/office/drawing/2017/decorative" val="0"/>
              </a:ext>
            </a:extLst>
          </p:cNvPr>
          <p:cNvSpPr txBox="1"/>
          <p:nvPr/>
        </p:nvSpPr>
        <p:spPr>
          <a:xfrm>
            <a:off x="6446958" y="4886070"/>
            <a:ext cx="1771605"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PowerPoint</a:t>
            </a:r>
            <a:endParaRPr kumimoji="0" lang="en-US" sz="1000" b="0" i="0" u="none" strike="noStrike" kern="1200" cap="none" spc="0" normalizeH="0" baseline="30000" noProof="0">
              <a:ln>
                <a:noFill/>
              </a:ln>
              <a:solidFill>
                <a:srgbClr val="000000"/>
              </a:soli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91E288C4-82A6-A0B7-69FA-BCAE4F64B7F4}"/>
              </a:ext>
              <a:ext uri="{C183D7F6-B498-43B3-948B-1728B52AA6E4}">
                <adec:decorative xmlns:adec="http://schemas.microsoft.com/office/drawing/2017/decorative" val="0"/>
              </a:ext>
            </a:extLst>
          </p:cNvPr>
          <p:cNvSpPr txBox="1"/>
          <p:nvPr/>
        </p:nvSpPr>
        <p:spPr>
          <a:xfrm>
            <a:off x="3562472" y="2217681"/>
            <a:ext cx="1810029"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Semibold"/>
                <a:ea typeface="+mn-ea"/>
                <a:cs typeface="+mn-cs"/>
              </a:rPr>
              <a:t>Copilot in Excel</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 Copilot for Finance </a:t>
            </a:r>
            <a:r>
              <a:rPr kumimoji="0" lang="en-US" sz="900" b="0" i="1" u="none" strike="noStrike" kern="1200" cap="none" spc="0" normalizeH="0" baseline="0" noProof="0">
                <a:ln>
                  <a:noFill/>
                </a:ln>
                <a:solidFill>
                  <a:srgbClr val="0078D4"/>
                </a:solidFill>
                <a:effectLst/>
                <a:uLnTx/>
                <a:uFillTx/>
                <a:latin typeface="Segoe UI Semibold"/>
                <a:ea typeface="+mn-ea"/>
                <a:cs typeface="+mn-cs"/>
              </a:rPr>
              <a:t>Preview</a:t>
            </a:r>
          </a:p>
        </p:txBody>
      </p:sp>
      <p:sp>
        <p:nvSpPr>
          <p:cNvPr id="6" name="TextBox 5">
            <a:extLst>
              <a:ext uri="{FF2B5EF4-FFF2-40B4-BE49-F238E27FC236}">
                <a16:creationId xmlns:a16="http://schemas.microsoft.com/office/drawing/2014/main" id="{B65659B7-A345-0E30-38E6-B920CC59D107}"/>
              </a:ext>
              <a:ext uri="{C183D7F6-B498-43B3-948B-1728B52AA6E4}">
                <adec:decorative xmlns:adec="http://schemas.microsoft.com/office/drawing/2017/decorative" val="0"/>
              </a:ext>
            </a:extLst>
          </p:cNvPr>
          <p:cNvSpPr txBox="1"/>
          <p:nvPr/>
        </p:nvSpPr>
        <p:spPr>
          <a:xfrm>
            <a:off x="9328927" y="4886069"/>
            <a:ext cx="1669273"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Office Agent with Word</a:t>
            </a:r>
          </a:p>
        </p:txBody>
      </p:sp>
      <p:sp>
        <p:nvSpPr>
          <p:cNvPr id="2" name="TextBox 1">
            <a:extLst>
              <a:ext uri="{FF2B5EF4-FFF2-40B4-BE49-F238E27FC236}">
                <a16:creationId xmlns:a16="http://schemas.microsoft.com/office/drawing/2014/main" id="{4B3D801E-F80D-4448-B19C-91D75B25AED0}"/>
              </a:ext>
              <a:ext uri="{C183D7F6-B498-43B3-948B-1728B52AA6E4}">
                <adec:decorative xmlns:adec="http://schemas.microsoft.com/office/drawing/2017/decorative" val="0"/>
              </a:ext>
            </a:extLst>
          </p:cNvPr>
          <p:cNvSpPr txBox="1"/>
          <p:nvPr/>
        </p:nvSpPr>
        <p:spPr>
          <a:xfrm>
            <a:off x="6486644" y="2284873"/>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4" name="Picture 3">
            <a:extLst>
              <a:ext uri="{FF2B5EF4-FFF2-40B4-BE49-F238E27FC236}">
                <a16:creationId xmlns:a16="http://schemas.microsoft.com/office/drawing/2014/main" id="{FB1372B8-20F5-8092-69FB-580A093500A4}"/>
              </a:ext>
            </a:extLst>
          </p:cNvPr>
          <p:cNvPicPr>
            <a:picLocks noChangeAspect="1"/>
          </p:cNvPicPr>
          <p:nvPr/>
        </p:nvPicPr>
        <p:blipFill>
          <a:blip r:embed="rId12"/>
          <a:stretch>
            <a:fillRect/>
          </a:stretch>
        </p:blipFill>
        <p:spPr>
          <a:xfrm>
            <a:off x="6096000" y="2190610"/>
            <a:ext cx="346240" cy="270236"/>
          </a:xfrm>
          <a:prstGeom prst="rect">
            <a:avLst/>
          </a:prstGeom>
        </p:spPr>
      </p:pic>
      <p:pic>
        <p:nvPicPr>
          <p:cNvPr id="5" name="Picture 4" descr="Excel logo">
            <a:extLst>
              <a:ext uri="{FF2B5EF4-FFF2-40B4-BE49-F238E27FC236}">
                <a16:creationId xmlns:a16="http://schemas.microsoft.com/office/drawing/2014/main" id="{5F7B3F9D-2436-8CF3-BC09-077D973F07B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182890" y="2180284"/>
            <a:ext cx="275670" cy="275670"/>
          </a:xfrm>
          <a:prstGeom prst="ellipse">
            <a:avLst/>
          </a:prstGeom>
          <a:solidFill>
            <a:schemeClr val="bg1"/>
          </a:solidFill>
        </p:spPr>
      </p:pic>
      <p:pic>
        <p:nvPicPr>
          <p:cNvPr id="8" name="Picture 7" descr="Word logo">
            <a:extLst>
              <a:ext uri="{FF2B5EF4-FFF2-40B4-BE49-F238E27FC236}">
                <a16:creationId xmlns:a16="http://schemas.microsoft.com/office/drawing/2014/main" id="{41BD06BD-DDCB-3B98-8EBC-45598BB42E4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460334" y="4870326"/>
            <a:ext cx="246576" cy="246576"/>
          </a:xfrm>
          <a:prstGeom prst="ellipse">
            <a:avLst/>
          </a:prstGeom>
          <a:solidFill>
            <a:srgbClr val="FFFFFF"/>
          </a:solidFill>
        </p:spPr>
      </p:pic>
      <p:pic>
        <p:nvPicPr>
          <p:cNvPr id="10" name="Picture 9" descr="Word logo">
            <a:extLst>
              <a:ext uri="{FF2B5EF4-FFF2-40B4-BE49-F238E27FC236}">
                <a16:creationId xmlns:a16="http://schemas.microsoft.com/office/drawing/2014/main" id="{24BF9592-163B-DCC3-E53E-447FA681F3E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946273" y="4870326"/>
            <a:ext cx="246576" cy="246576"/>
          </a:xfrm>
          <a:prstGeom prst="ellipse">
            <a:avLst/>
          </a:prstGeom>
          <a:solidFill>
            <a:srgbClr val="FFFFFF"/>
          </a:solidFill>
        </p:spPr>
      </p:pic>
      <p:pic>
        <p:nvPicPr>
          <p:cNvPr id="7" name="Picture 6" descr="PowerPoint logo">
            <a:extLst>
              <a:ext uri="{FF2B5EF4-FFF2-40B4-BE49-F238E27FC236}">
                <a16:creationId xmlns:a16="http://schemas.microsoft.com/office/drawing/2014/main" id="{07146A04-3CC4-88D8-EA68-D6BDCED0CC90}"/>
              </a:ext>
            </a:extLst>
          </p:cNvPr>
          <p:cNvPicPr>
            <a:picLocks noChangeAspect="1"/>
          </p:cNvPicPr>
          <p:nvPr/>
        </p:nvPicPr>
        <p:blipFill>
          <a:blip r:embed="rId15"/>
          <a:stretch>
            <a:fillRect/>
          </a:stretch>
        </p:blipFill>
        <p:spPr>
          <a:xfrm>
            <a:off x="6003944" y="4849624"/>
            <a:ext cx="265176" cy="265176"/>
          </a:xfrm>
          <a:prstGeom prst="rect">
            <a:avLst/>
          </a:prstGeom>
        </p:spPr>
      </p:pic>
    </p:spTree>
    <p:extLst>
      <p:ext uri="{BB962C8B-B14F-4D97-AF65-F5344CB8AC3E}">
        <p14:creationId xmlns:p14="http://schemas.microsoft.com/office/powerpoint/2010/main" val="244747508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ext Placeholder 308">
            <a:extLst>
              <a:ext uri="{FF2B5EF4-FFF2-40B4-BE49-F238E27FC236}">
                <a16:creationId xmlns:a16="http://schemas.microsoft.com/office/drawing/2014/main" id="{9D4BF80C-AEFB-29C9-AB35-E6075D7FD510}"/>
              </a:ext>
            </a:extLst>
          </p:cNvPr>
          <p:cNvSpPr>
            <a:spLocks noGrp="1"/>
          </p:cNvSpPr>
          <p:nvPr>
            <p:ph type="body" sz="quarter" idx="32"/>
          </p:nvPr>
        </p:nvSpPr>
        <p:spPr>
          <a:xfrm>
            <a:off x="311150" y="1025525"/>
            <a:ext cx="2432050" cy="1131888"/>
          </a:xfrm>
        </p:spPr>
        <p:txBody>
          <a:bodyPr/>
          <a:lstStyle/>
          <a:p>
            <a:r>
              <a:rPr lang="en-US" noProof="0"/>
              <a:t>HR professionals can use AI to deliver feedback to managers on employee performance and share best practices. </a:t>
            </a:r>
          </a:p>
        </p:txBody>
      </p:sp>
      <p:sp>
        <p:nvSpPr>
          <p:cNvPr id="254" name="Text Placeholder 253">
            <a:extLst>
              <a:ext uri="{FF2B5EF4-FFF2-40B4-BE49-F238E27FC236}">
                <a16:creationId xmlns:a16="http://schemas.microsoft.com/office/drawing/2014/main" id="{62797E15-64C4-A80C-C523-505DA17EAB40}"/>
              </a:ext>
            </a:extLst>
          </p:cNvPr>
          <p:cNvSpPr>
            <a:spLocks noGrp="1"/>
          </p:cNvSpPr>
          <p:nvPr>
            <p:ph type="body" sz="quarter" idx="33"/>
          </p:nvPr>
        </p:nvSpPr>
        <p:spPr>
          <a:xfrm>
            <a:off x="304796" y="413987"/>
            <a:ext cx="2057403" cy="307777"/>
          </a:xfrm>
        </p:spPr>
        <p:txBody>
          <a:bodyPr/>
          <a:lstStyle/>
          <a:p>
            <a:r>
              <a:rPr lang="en-US" noProof="0"/>
              <a:t>HR</a:t>
            </a:r>
          </a:p>
        </p:txBody>
      </p:sp>
      <p:sp>
        <p:nvSpPr>
          <p:cNvPr id="252" name="Text Placeholder 251">
            <a:extLst>
              <a:ext uri="{FF2B5EF4-FFF2-40B4-BE49-F238E27FC236}">
                <a16:creationId xmlns:a16="http://schemas.microsoft.com/office/drawing/2014/main" id="{488094F3-08B9-D93E-1BFA-2B71B856CFBC}"/>
              </a:ext>
            </a:extLst>
          </p:cNvPr>
          <p:cNvSpPr>
            <a:spLocks noGrp="1"/>
          </p:cNvSpPr>
          <p:nvPr>
            <p:ph type="body" sz="quarter" idx="30"/>
          </p:nvPr>
        </p:nvSpPr>
        <p:spPr>
          <a:xfrm>
            <a:off x="10430351" y="521099"/>
            <a:ext cx="1456966" cy="175614"/>
          </a:xfrm>
        </p:spPr>
        <p:txBody>
          <a:bodyPr/>
          <a:lstStyle/>
          <a:p>
            <a:r>
              <a:rPr lang="en-US" noProof="0"/>
              <a:t>Extend</a:t>
            </a:r>
          </a:p>
        </p:txBody>
      </p:sp>
      <p:sp>
        <p:nvSpPr>
          <p:cNvPr id="250" name="Text Placeholder 249">
            <a:extLst>
              <a:ext uri="{FF2B5EF4-FFF2-40B4-BE49-F238E27FC236}">
                <a16:creationId xmlns:a16="http://schemas.microsoft.com/office/drawing/2014/main" id="{9BD1CD72-4B12-318B-CEB7-A57E4FB03806}"/>
              </a:ext>
            </a:extLst>
          </p:cNvPr>
          <p:cNvSpPr>
            <a:spLocks noGrp="1"/>
          </p:cNvSpPr>
          <p:nvPr>
            <p:ph type="body" sz="quarter" idx="17"/>
          </p:nvPr>
        </p:nvSpPr>
        <p:spPr>
          <a:xfrm>
            <a:off x="7149557" y="521100"/>
            <a:ext cx="2969488" cy="169277"/>
          </a:xfrm>
        </p:spPr>
        <p:txBody>
          <a:bodyPr/>
          <a:lstStyle/>
          <a:p>
            <a:r>
              <a:rPr lang="en-US" noProof="0"/>
              <a:t>Microsoft 365 Copilot and Copilot Studio</a:t>
            </a:r>
          </a:p>
        </p:txBody>
      </p:sp>
      <p:sp>
        <p:nvSpPr>
          <p:cNvPr id="248" name="Title 247">
            <a:extLst>
              <a:ext uri="{FF2B5EF4-FFF2-40B4-BE49-F238E27FC236}">
                <a16:creationId xmlns:a16="http://schemas.microsoft.com/office/drawing/2014/main" id="{B590EA82-7C55-5D53-6DA3-141BD743FD1C}"/>
              </a:ext>
            </a:extLst>
          </p:cNvPr>
          <p:cNvSpPr>
            <a:spLocks noGrp="1"/>
          </p:cNvSpPr>
          <p:nvPr>
            <p:ph type="title"/>
          </p:nvPr>
        </p:nvSpPr>
        <p:spPr>
          <a:xfrm>
            <a:off x="2492556" y="429376"/>
            <a:ext cx="4144817" cy="276999"/>
          </a:xfrm>
        </p:spPr>
        <p:txBody>
          <a:bodyPr/>
          <a:lstStyle/>
          <a:p>
            <a:r>
              <a:rPr lang="en-US" noProof="0"/>
              <a:t>Deliver insights to managers</a:t>
            </a:r>
          </a:p>
        </p:txBody>
      </p:sp>
      <p:sp>
        <p:nvSpPr>
          <p:cNvPr id="267" name="Text Placeholder 266">
            <a:extLst>
              <a:ext uri="{FF2B5EF4-FFF2-40B4-BE49-F238E27FC236}">
                <a16:creationId xmlns:a16="http://schemas.microsoft.com/office/drawing/2014/main" id="{D43B9087-7059-E849-5AAE-279B3421E6F4}"/>
              </a:ext>
            </a:extLst>
          </p:cNvPr>
          <p:cNvSpPr>
            <a:spLocks noGrp="1"/>
          </p:cNvSpPr>
          <p:nvPr>
            <p:ph type="body" sz="quarter" idx="69"/>
          </p:nvPr>
        </p:nvSpPr>
        <p:spPr>
          <a:xfrm>
            <a:off x="3182890" y="2725494"/>
            <a:ext cx="2572262" cy="712876"/>
          </a:xfrm>
        </p:spPr>
        <p:txBody>
          <a:bodyPr/>
          <a:lstStyle/>
          <a:p>
            <a:r>
              <a:rPr lang="en-US" noProof="0"/>
              <a:t>Action: Use Copilot </a:t>
            </a:r>
            <a:r>
              <a:rPr lang="en-US" noProof="0">
                <a:latin typeface="+mj-lt"/>
              </a:rPr>
              <a:t>to rapidly locate</a:t>
            </a:r>
            <a:r>
              <a:rPr lang="en-US" noProof="0"/>
              <a:t> relevant manager metrics (employee survey, attrition, training consumption) which impact </a:t>
            </a:r>
            <a:br>
              <a:rPr lang="en-US" noProof="0"/>
            </a:br>
            <a:r>
              <a:rPr lang="en-US" noProof="0"/>
              <a:t>team health.</a:t>
            </a:r>
          </a:p>
        </p:txBody>
      </p:sp>
      <p:sp>
        <p:nvSpPr>
          <p:cNvPr id="249" name="Text Placeholder 248">
            <a:extLst>
              <a:ext uri="{FF2B5EF4-FFF2-40B4-BE49-F238E27FC236}">
                <a16:creationId xmlns:a16="http://schemas.microsoft.com/office/drawing/2014/main" id="{C0A229BB-BE4B-DA95-CE41-2B0869FC4367}"/>
              </a:ext>
            </a:extLst>
          </p:cNvPr>
          <p:cNvSpPr>
            <a:spLocks noGrp="1"/>
          </p:cNvSpPr>
          <p:nvPr>
            <p:ph type="body" sz="quarter" idx="11"/>
          </p:nvPr>
        </p:nvSpPr>
        <p:spPr>
          <a:xfrm>
            <a:off x="3182890" y="1112478"/>
            <a:ext cx="2572262" cy="153888"/>
          </a:xfrm>
        </p:spPr>
        <p:txBody>
          <a:bodyPr/>
          <a:lstStyle/>
          <a:p>
            <a:r>
              <a:rPr lang="en-US" noProof="0"/>
              <a:t>Identify key metrics</a:t>
            </a:r>
          </a:p>
        </p:txBody>
      </p:sp>
      <p:sp>
        <p:nvSpPr>
          <p:cNvPr id="251" name="Text Placeholder 250">
            <a:extLst>
              <a:ext uri="{FF2B5EF4-FFF2-40B4-BE49-F238E27FC236}">
                <a16:creationId xmlns:a16="http://schemas.microsoft.com/office/drawing/2014/main" id="{19577BC4-7D97-40C2-6978-9F4F9F2FDEEA}"/>
              </a:ext>
            </a:extLst>
          </p:cNvPr>
          <p:cNvSpPr>
            <a:spLocks noGrp="1"/>
          </p:cNvSpPr>
          <p:nvPr>
            <p:ph type="body" sz="quarter" idx="18"/>
          </p:nvPr>
        </p:nvSpPr>
        <p:spPr>
          <a:xfrm>
            <a:off x="3182938" y="1438275"/>
            <a:ext cx="2571750" cy="627063"/>
          </a:xfrm>
        </p:spPr>
        <p:txBody>
          <a:bodyPr/>
          <a:lstStyle/>
          <a:p>
            <a:r>
              <a:rPr lang="en-US" noProof="0"/>
              <a:t>Identify key metrics which can provide insights into manager capabilities and opportunities. </a:t>
            </a:r>
            <a:br>
              <a:rPr lang="en-US" noProof="0"/>
            </a:br>
            <a:r>
              <a:rPr lang="en-US" noProof="0"/>
              <a:t>Use Copilot to access HR system data using an AI Agent.</a:t>
            </a:r>
          </a:p>
        </p:txBody>
      </p:sp>
      <p:sp>
        <p:nvSpPr>
          <p:cNvPr id="256" name="Text Placeholder 255">
            <a:extLst>
              <a:ext uri="{FF2B5EF4-FFF2-40B4-BE49-F238E27FC236}">
                <a16:creationId xmlns:a16="http://schemas.microsoft.com/office/drawing/2014/main" id="{296B3988-5F41-64C2-7242-60C315010EF0}"/>
              </a:ext>
            </a:extLst>
          </p:cNvPr>
          <p:cNvSpPr>
            <a:spLocks noGrp="1"/>
          </p:cNvSpPr>
          <p:nvPr>
            <p:ph type="body" sz="quarter" idx="42"/>
          </p:nvPr>
        </p:nvSpPr>
        <p:spPr>
          <a:xfrm>
            <a:off x="6066682" y="1112478"/>
            <a:ext cx="2572262" cy="153888"/>
          </a:xfrm>
        </p:spPr>
        <p:txBody>
          <a:bodyPr/>
          <a:lstStyle/>
          <a:p>
            <a:r>
              <a:rPr lang="en-US" noProof="0"/>
              <a:t>Gather data insights</a:t>
            </a:r>
          </a:p>
        </p:txBody>
      </p:sp>
      <p:sp>
        <p:nvSpPr>
          <p:cNvPr id="257" name="Text Placeholder 256">
            <a:extLst>
              <a:ext uri="{FF2B5EF4-FFF2-40B4-BE49-F238E27FC236}">
                <a16:creationId xmlns:a16="http://schemas.microsoft.com/office/drawing/2014/main" id="{259176A0-82FF-C3E1-6965-FA059D3EE2C0}"/>
              </a:ext>
            </a:extLst>
          </p:cNvPr>
          <p:cNvSpPr>
            <a:spLocks noGrp="1"/>
          </p:cNvSpPr>
          <p:nvPr>
            <p:ph type="body" sz="quarter" idx="43"/>
          </p:nvPr>
        </p:nvSpPr>
        <p:spPr>
          <a:xfrm>
            <a:off x="6067425" y="1438275"/>
            <a:ext cx="2571750" cy="627063"/>
          </a:xfrm>
        </p:spPr>
        <p:txBody>
          <a:bodyPr/>
          <a:lstStyle/>
          <a:p>
            <a:r>
              <a:rPr lang="en-US" noProof="0"/>
              <a:t>Analyze data/metrics, summarize findings, provide insights and create potential manager opportunities.</a:t>
            </a:r>
          </a:p>
        </p:txBody>
      </p:sp>
      <p:sp>
        <p:nvSpPr>
          <p:cNvPr id="261" name="Text Placeholder 260">
            <a:extLst>
              <a:ext uri="{FF2B5EF4-FFF2-40B4-BE49-F238E27FC236}">
                <a16:creationId xmlns:a16="http://schemas.microsoft.com/office/drawing/2014/main" id="{27229094-CA5D-E362-FEEE-FCFDAC8EFDA9}"/>
              </a:ext>
            </a:extLst>
          </p:cNvPr>
          <p:cNvSpPr>
            <a:spLocks noGrp="1"/>
          </p:cNvSpPr>
          <p:nvPr>
            <p:ph type="body" sz="quarter" idx="68"/>
          </p:nvPr>
        </p:nvSpPr>
        <p:spPr>
          <a:xfrm>
            <a:off x="8950475" y="2725494"/>
            <a:ext cx="2572262" cy="712876"/>
          </a:xfrm>
        </p:spPr>
        <p:txBody>
          <a:bodyPr/>
          <a:lstStyle/>
          <a:p>
            <a:r>
              <a:rPr lang="en-US" noProof="0"/>
              <a:t>Example prompt: I am a human resources consultant. </a:t>
            </a:r>
            <a:r>
              <a:rPr lang="en-US" noProof="0">
                <a:latin typeface="+mj-lt"/>
              </a:rPr>
              <a:t>Create a planning document </a:t>
            </a:r>
            <a:r>
              <a:rPr lang="en-US" noProof="0"/>
              <a:t>based on the manager report and best in class manager practices.</a:t>
            </a:r>
          </a:p>
        </p:txBody>
      </p:sp>
      <p:sp>
        <p:nvSpPr>
          <p:cNvPr id="259" name="Text Placeholder 258">
            <a:extLst>
              <a:ext uri="{FF2B5EF4-FFF2-40B4-BE49-F238E27FC236}">
                <a16:creationId xmlns:a16="http://schemas.microsoft.com/office/drawing/2014/main" id="{94AE99FB-DFEE-1D89-1847-3B4CA8005DAF}"/>
              </a:ext>
            </a:extLst>
          </p:cNvPr>
          <p:cNvSpPr>
            <a:spLocks noGrp="1"/>
          </p:cNvSpPr>
          <p:nvPr>
            <p:ph type="body" sz="quarter" idx="45"/>
          </p:nvPr>
        </p:nvSpPr>
        <p:spPr>
          <a:xfrm>
            <a:off x="8950475" y="1112478"/>
            <a:ext cx="2572262" cy="153888"/>
          </a:xfrm>
        </p:spPr>
        <p:txBody>
          <a:bodyPr/>
          <a:lstStyle/>
          <a:p>
            <a:r>
              <a:rPr lang="en-US" noProof="0"/>
              <a:t>Identify best practices </a:t>
            </a:r>
          </a:p>
        </p:txBody>
      </p:sp>
      <p:sp>
        <p:nvSpPr>
          <p:cNvPr id="260" name="Text Placeholder 259">
            <a:extLst>
              <a:ext uri="{FF2B5EF4-FFF2-40B4-BE49-F238E27FC236}">
                <a16:creationId xmlns:a16="http://schemas.microsoft.com/office/drawing/2014/main" id="{F0487832-C502-1A2C-9C0B-3A6A5E937EF7}"/>
              </a:ext>
            </a:extLst>
          </p:cNvPr>
          <p:cNvSpPr>
            <a:spLocks noGrp="1"/>
          </p:cNvSpPr>
          <p:nvPr>
            <p:ph type="body" sz="quarter" idx="46"/>
          </p:nvPr>
        </p:nvSpPr>
        <p:spPr>
          <a:xfrm>
            <a:off x="8950325" y="1438275"/>
            <a:ext cx="2571750" cy="627063"/>
          </a:xfrm>
        </p:spPr>
        <p:txBody>
          <a:bodyPr/>
          <a:lstStyle/>
          <a:p>
            <a:r>
              <a:rPr lang="en-US" noProof="0"/>
              <a:t>Based on the data/insights, have Copilot locate best practices for managers to follow to improve upon the key metrics.</a:t>
            </a:r>
          </a:p>
        </p:txBody>
      </p:sp>
      <p:sp>
        <p:nvSpPr>
          <p:cNvPr id="270" name="Text Placeholder 269">
            <a:extLst>
              <a:ext uri="{FF2B5EF4-FFF2-40B4-BE49-F238E27FC236}">
                <a16:creationId xmlns:a16="http://schemas.microsoft.com/office/drawing/2014/main" id="{57AD38EB-ABC8-9E77-76BA-164788193A30}"/>
              </a:ext>
            </a:extLst>
          </p:cNvPr>
          <p:cNvSpPr>
            <a:spLocks noGrp="1"/>
          </p:cNvSpPr>
          <p:nvPr>
            <p:ph type="body" sz="quarter" idx="70"/>
          </p:nvPr>
        </p:nvSpPr>
        <p:spPr>
          <a:xfrm>
            <a:off x="6066682" y="2725494"/>
            <a:ext cx="2572262" cy="712876"/>
          </a:xfrm>
        </p:spPr>
        <p:txBody>
          <a:bodyPr/>
          <a:lstStyle/>
          <a:p>
            <a:r>
              <a:rPr lang="en-US" noProof="0" dirty="0"/>
              <a:t>Example prompt: </a:t>
            </a:r>
            <a:r>
              <a:rPr lang="en-US" dirty="0"/>
              <a:t>Produce a report for each manager showing strengths and weaknesses based on the metrics.</a:t>
            </a:r>
          </a:p>
          <a:p>
            <a:r>
              <a:rPr lang="en-US" u="sng" dirty="0">
                <a:hlinkClick r:id="rId2"/>
              </a:rPr>
              <a:t>Get started with Analyst</a:t>
            </a:r>
            <a:endParaRPr lang="en-US" dirty="0"/>
          </a:p>
        </p:txBody>
      </p:sp>
      <p:sp>
        <p:nvSpPr>
          <p:cNvPr id="262" name="Text Placeholder 261">
            <a:extLst>
              <a:ext uri="{FF2B5EF4-FFF2-40B4-BE49-F238E27FC236}">
                <a16:creationId xmlns:a16="http://schemas.microsoft.com/office/drawing/2014/main" id="{2165533F-F166-8C4A-D2C9-F75F85515EFD}"/>
              </a:ext>
            </a:extLst>
          </p:cNvPr>
          <p:cNvSpPr>
            <a:spLocks noGrp="1"/>
          </p:cNvSpPr>
          <p:nvPr>
            <p:ph type="body" sz="quarter" idx="48"/>
          </p:nvPr>
        </p:nvSpPr>
        <p:spPr>
          <a:xfrm>
            <a:off x="3182890" y="5334522"/>
            <a:ext cx="2572262" cy="712876"/>
          </a:xfrm>
        </p:spPr>
        <p:txBody>
          <a:bodyPr/>
          <a:lstStyle/>
          <a:p>
            <a:r>
              <a:rPr lang="en-US" noProof="0"/>
              <a:t>Example prompt: </a:t>
            </a:r>
            <a:r>
              <a:rPr lang="en-US" noProof="0">
                <a:latin typeface="+mj-lt"/>
              </a:rPr>
              <a:t>Brainstorm activities to empower and improve effectiveness </a:t>
            </a:r>
            <a:r>
              <a:rPr lang="en-US" noProof="0"/>
              <a:t>of people managers in an organization. Invite colleagues to iterate on ideas.</a:t>
            </a:r>
          </a:p>
        </p:txBody>
      </p:sp>
      <p:sp>
        <p:nvSpPr>
          <p:cNvPr id="263" name="Text Placeholder 262">
            <a:extLst>
              <a:ext uri="{FF2B5EF4-FFF2-40B4-BE49-F238E27FC236}">
                <a16:creationId xmlns:a16="http://schemas.microsoft.com/office/drawing/2014/main" id="{02E4A544-F104-B7DB-1374-5FF09B298A7D}"/>
              </a:ext>
            </a:extLst>
          </p:cNvPr>
          <p:cNvSpPr>
            <a:spLocks noGrp="1"/>
          </p:cNvSpPr>
          <p:nvPr>
            <p:ph type="body" sz="quarter" idx="49"/>
          </p:nvPr>
        </p:nvSpPr>
        <p:spPr>
          <a:xfrm>
            <a:off x="3182890" y="3725103"/>
            <a:ext cx="2572262" cy="153888"/>
          </a:xfrm>
        </p:spPr>
        <p:txBody>
          <a:bodyPr/>
          <a:lstStyle/>
          <a:p>
            <a:r>
              <a:rPr lang="en-US" noProof="0"/>
              <a:t>Adjust and iterate</a:t>
            </a:r>
          </a:p>
        </p:txBody>
      </p:sp>
      <p:sp>
        <p:nvSpPr>
          <p:cNvPr id="264" name="Text Placeholder 263">
            <a:extLst>
              <a:ext uri="{FF2B5EF4-FFF2-40B4-BE49-F238E27FC236}">
                <a16:creationId xmlns:a16="http://schemas.microsoft.com/office/drawing/2014/main" id="{A929FF66-F344-F028-F334-CD980F31F966}"/>
              </a:ext>
            </a:extLst>
          </p:cNvPr>
          <p:cNvSpPr>
            <a:spLocks noGrp="1"/>
          </p:cNvSpPr>
          <p:nvPr>
            <p:ph type="body" sz="quarter" idx="50"/>
          </p:nvPr>
        </p:nvSpPr>
        <p:spPr>
          <a:xfrm>
            <a:off x="3182890" y="4050957"/>
            <a:ext cx="2572262" cy="626701"/>
          </a:xfrm>
        </p:spPr>
        <p:txBody>
          <a:bodyPr/>
          <a:lstStyle/>
          <a:p>
            <a:r>
              <a:rPr lang="en-US" noProof="0"/>
              <a:t>Based on the impact of the actions, adjust approach and continue to iterate using </a:t>
            </a:r>
            <a:br>
              <a:rPr lang="en-US" noProof="0"/>
            </a:br>
            <a:r>
              <a:rPr lang="en-US" noProof="0"/>
              <a:t>Copilot in Loop.</a:t>
            </a:r>
          </a:p>
        </p:txBody>
      </p:sp>
      <p:sp>
        <p:nvSpPr>
          <p:cNvPr id="265" name="Text Placeholder 264">
            <a:extLst>
              <a:ext uri="{FF2B5EF4-FFF2-40B4-BE49-F238E27FC236}">
                <a16:creationId xmlns:a16="http://schemas.microsoft.com/office/drawing/2014/main" id="{2F0A25A8-F130-2FF3-A0AD-26846A96E0B1}"/>
              </a:ext>
            </a:extLst>
          </p:cNvPr>
          <p:cNvSpPr>
            <a:spLocks noGrp="1"/>
          </p:cNvSpPr>
          <p:nvPr>
            <p:ph type="body" sz="quarter" idx="51"/>
          </p:nvPr>
        </p:nvSpPr>
        <p:spPr>
          <a:xfrm>
            <a:off x="6066682" y="3725103"/>
            <a:ext cx="2572262" cy="153888"/>
          </a:xfrm>
        </p:spPr>
        <p:txBody>
          <a:bodyPr/>
          <a:lstStyle/>
          <a:p>
            <a:r>
              <a:rPr lang="en-US" noProof="0"/>
              <a:t>Align and track</a:t>
            </a:r>
          </a:p>
        </p:txBody>
      </p:sp>
      <p:sp>
        <p:nvSpPr>
          <p:cNvPr id="266" name="Text Placeholder 265">
            <a:extLst>
              <a:ext uri="{FF2B5EF4-FFF2-40B4-BE49-F238E27FC236}">
                <a16:creationId xmlns:a16="http://schemas.microsoft.com/office/drawing/2014/main" id="{147AD9B7-D606-1231-FB76-0049BCC65D35}"/>
              </a:ext>
            </a:extLst>
          </p:cNvPr>
          <p:cNvSpPr>
            <a:spLocks noGrp="1"/>
          </p:cNvSpPr>
          <p:nvPr>
            <p:ph type="body" sz="quarter" idx="52"/>
          </p:nvPr>
        </p:nvSpPr>
        <p:spPr>
          <a:xfrm>
            <a:off x="6066682" y="4050957"/>
            <a:ext cx="2572262" cy="626701"/>
          </a:xfrm>
        </p:spPr>
        <p:txBody>
          <a:bodyPr/>
          <a:lstStyle/>
          <a:p>
            <a:pPr lvl="0"/>
            <a:r>
              <a:rPr lang="en-US" noProof="0"/>
              <a:t>Conduct a meeting to present the opportunities, aligns and track the actions items, referencing insights and notes from Copilot in Teams.</a:t>
            </a:r>
          </a:p>
        </p:txBody>
      </p:sp>
      <p:sp>
        <p:nvSpPr>
          <p:cNvPr id="255" name="Text Placeholder 254">
            <a:extLst>
              <a:ext uri="{FF2B5EF4-FFF2-40B4-BE49-F238E27FC236}">
                <a16:creationId xmlns:a16="http://schemas.microsoft.com/office/drawing/2014/main" id="{B0E55E62-1096-73BE-5EDE-A4225D06F695}"/>
              </a:ext>
            </a:extLst>
          </p:cNvPr>
          <p:cNvSpPr>
            <a:spLocks noGrp="1"/>
          </p:cNvSpPr>
          <p:nvPr>
            <p:ph type="body" sz="quarter" idx="66"/>
          </p:nvPr>
        </p:nvSpPr>
        <p:spPr>
          <a:xfrm>
            <a:off x="8950475" y="5334522"/>
            <a:ext cx="2572262" cy="712876"/>
          </a:xfrm>
        </p:spPr>
        <p:txBody>
          <a:bodyPr/>
          <a:lstStyle/>
          <a:p>
            <a:r>
              <a:rPr lang="en-US" noProof="0"/>
              <a:t>Example prompt: </a:t>
            </a:r>
            <a:r>
              <a:rPr lang="en-US" noProof="0">
                <a:latin typeface="+mj-lt"/>
              </a:rPr>
              <a:t>Draft with Copilot: An email to managers</a:t>
            </a:r>
            <a:r>
              <a:rPr lang="en-US" noProof="0"/>
              <a:t> sharing opportunities based on best practices and their manager insights. Tone = Direct and Length = Medium.</a:t>
            </a:r>
          </a:p>
        </p:txBody>
      </p:sp>
      <p:sp>
        <p:nvSpPr>
          <p:cNvPr id="268" name="Text Placeholder 267">
            <a:extLst>
              <a:ext uri="{FF2B5EF4-FFF2-40B4-BE49-F238E27FC236}">
                <a16:creationId xmlns:a16="http://schemas.microsoft.com/office/drawing/2014/main" id="{4CED8933-672D-78B2-19ED-7EB7402A90B9}"/>
              </a:ext>
            </a:extLst>
          </p:cNvPr>
          <p:cNvSpPr>
            <a:spLocks noGrp="1"/>
          </p:cNvSpPr>
          <p:nvPr>
            <p:ph type="body" sz="quarter" idx="54"/>
          </p:nvPr>
        </p:nvSpPr>
        <p:spPr>
          <a:xfrm>
            <a:off x="8950475" y="3725103"/>
            <a:ext cx="2572262" cy="153888"/>
          </a:xfrm>
        </p:spPr>
        <p:txBody>
          <a:bodyPr/>
          <a:lstStyle/>
          <a:p>
            <a:r>
              <a:rPr lang="en-US" noProof="0"/>
              <a:t>Communicate opportunities</a:t>
            </a:r>
          </a:p>
        </p:txBody>
      </p:sp>
      <p:sp>
        <p:nvSpPr>
          <p:cNvPr id="269" name="Text Placeholder 268">
            <a:extLst>
              <a:ext uri="{FF2B5EF4-FFF2-40B4-BE49-F238E27FC236}">
                <a16:creationId xmlns:a16="http://schemas.microsoft.com/office/drawing/2014/main" id="{E15C5586-C015-C5B2-6D62-566D506927C0}"/>
              </a:ext>
            </a:extLst>
          </p:cNvPr>
          <p:cNvSpPr>
            <a:spLocks noGrp="1"/>
          </p:cNvSpPr>
          <p:nvPr>
            <p:ph type="body" sz="quarter" idx="55"/>
          </p:nvPr>
        </p:nvSpPr>
        <p:spPr>
          <a:xfrm>
            <a:off x="8950325" y="4051300"/>
            <a:ext cx="2571750" cy="627063"/>
          </a:xfrm>
        </p:spPr>
        <p:txBody>
          <a:bodyPr/>
          <a:lstStyle/>
          <a:p>
            <a:r>
              <a:rPr lang="en-US" noProof="0"/>
              <a:t>Draft and send email to managers sharing the data insights and best practices with them for consideration.</a:t>
            </a:r>
          </a:p>
        </p:txBody>
      </p:sp>
      <p:sp>
        <p:nvSpPr>
          <p:cNvPr id="258" name="Text Placeholder 257">
            <a:extLst>
              <a:ext uri="{FF2B5EF4-FFF2-40B4-BE49-F238E27FC236}">
                <a16:creationId xmlns:a16="http://schemas.microsoft.com/office/drawing/2014/main" id="{E7B3663D-04DE-6E2E-7AC2-B2D17B47E172}"/>
              </a:ext>
            </a:extLst>
          </p:cNvPr>
          <p:cNvSpPr>
            <a:spLocks noGrp="1"/>
          </p:cNvSpPr>
          <p:nvPr>
            <p:ph type="body" sz="quarter" idx="67"/>
          </p:nvPr>
        </p:nvSpPr>
        <p:spPr>
          <a:xfrm>
            <a:off x="6066682" y="5334522"/>
            <a:ext cx="2572262" cy="712876"/>
          </a:xfrm>
        </p:spPr>
        <p:txBody>
          <a:bodyPr/>
          <a:lstStyle/>
          <a:p>
            <a:r>
              <a:rPr lang="en-US" noProof="0"/>
              <a:t>Action: Use Copilot during the meeting to “</a:t>
            </a:r>
            <a:r>
              <a:rPr lang="en-US" noProof="0">
                <a:latin typeface="+mj-lt"/>
              </a:rPr>
              <a:t>list main ideas we discussed” and then review the AI notes “Follow-up tasks”</a:t>
            </a:r>
            <a:r>
              <a:rPr lang="en-US" noProof="0"/>
              <a:t> after the meeting to finalize the plan and track.</a:t>
            </a:r>
          </a:p>
        </p:txBody>
      </p:sp>
      <p:sp>
        <p:nvSpPr>
          <p:cNvPr id="271" name="Text Placeholder 270">
            <a:extLst>
              <a:ext uri="{FF2B5EF4-FFF2-40B4-BE49-F238E27FC236}">
                <a16:creationId xmlns:a16="http://schemas.microsoft.com/office/drawing/2014/main" id="{D3D8885F-23A4-B551-88C5-4F029EC6DB03}"/>
              </a:ext>
            </a:extLst>
          </p:cNvPr>
          <p:cNvSpPr>
            <a:spLocks noGrp="1"/>
          </p:cNvSpPr>
          <p:nvPr>
            <p:ph type="body" sz="quarter" idx="64"/>
          </p:nvPr>
        </p:nvSpPr>
        <p:spPr>
          <a:xfrm>
            <a:off x="320721" y="4709762"/>
            <a:ext cx="1131651" cy="219456"/>
          </a:xfrm>
        </p:spPr>
        <p:txBody>
          <a:bodyPr/>
          <a:lstStyle/>
          <a:p>
            <a:r>
              <a:rPr lang="en-US" noProof="0"/>
              <a:t>Value benefit</a:t>
            </a:r>
          </a:p>
        </p:txBody>
      </p:sp>
      <p:sp>
        <p:nvSpPr>
          <p:cNvPr id="272" name="Text Placeholder 271">
            <a:extLst>
              <a:ext uri="{FF2B5EF4-FFF2-40B4-BE49-F238E27FC236}">
                <a16:creationId xmlns:a16="http://schemas.microsoft.com/office/drawing/2014/main" id="{9525A663-C08E-2B09-02D8-8A5F761E8848}"/>
              </a:ext>
            </a:extLst>
          </p:cNvPr>
          <p:cNvSpPr>
            <a:spLocks noGrp="1"/>
          </p:cNvSpPr>
          <p:nvPr>
            <p:ph type="body" sz="quarter" idx="65"/>
          </p:nvPr>
        </p:nvSpPr>
        <p:spPr>
          <a:xfrm>
            <a:off x="320721" y="3467940"/>
            <a:ext cx="1131650" cy="219456"/>
          </a:xfrm>
        </p:spPr>
        <p:txBody>
          <a:bodyPr/>
          <a:lstStyle/>
          <a:p>
            <a:r>
              <a:rPr lang="en-US" noProof="0"/>
              <a:t>KPIs impacted</a:t>
            </a:r>
          </a:p>
        </p:txBody>
      </p:sp>
      <p:grpSp>
        <p:nvGrpSpPr>
          <p:cNvPr id="273" name="Group 272">
            <a:extLst>
              <a:ext uri="{FF2B5EF4-FFF2-40B4-BE49-F238E27FC236}">
                <a16:creationId xmlns:a16="http://schemas.microsoft.com/office/drawing/2014/main" id="{29EC1EC3-8B41-90B9-5C04-B03C96A62F89}"/>
              </a:ext>
            </a:extLst>
          </p:cNvPr>
          <p:cNvGrpSpPr/>
          <p:nvPr/>
        </p:nvGrpSpPr>
        <p:grpSpPr>
          <a:xfrm>
            <a:off x="320719" y="3778836"/>
            <a:ext cx="1771605" cy="216000"/>
            <a:chOff x="320719" y="4224848"/>
            <a:chExt cx="1771605" cy="219456"/>
          </a:xfrm>
        </p:grpSpPr>
        <p:sp>
          <p:nvSpPr>
            <p:cNvPr id="274" name="Rectangle: Rounded Corners 6">
              <a:extLst>
                <a:ext uri="{FF2B5EF4-FFF2-40B4-BE49-F238E27FC236}">
                  <a16:creationId xmlns:a16="http://schemas.microsoft.com/office/drawing/2014/main" id="{7DD0CAD2-891F-674D-860F-4B8C7A54EF9C}"/>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Improve eNPS</a:t>
              </a:r>
            </a:p>
          </p:txBody>
        </p:sp>
        <p:pic>
          <p:nvPicPr>
            <p:cNvPr id="275" name="Graphic 274">
              <a:extLst>
                <a:ext uri="{FF2B5EF4-FFF2-40B4-BE49-F238E27FC236}">
                  <a16:creationId xmlns:a16="http://schemas.microsoft.com/office/drawing/2014/main" id="{588893A5-D997-5C25-7F90-0D4B2DEFC3B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6" y="4260849"/>
              <a:ext cx="144000" cy="144000"/>
            </a:xfrm>
            <a:prstGeom prst="rect">
              <a:avLst/>
            </a:prstGeom>
          </p:spPr>
        </p:pic>
      </p:grpSp>
      <p:grpSp>
        <p:nvGrpSpPr>
          <p:cNvPr id="276" name="Group 275">
            <a:extLst>
              <a:ext uri="{FF2B5EF4-FFF2-40B4-BE49-F238E27FC236}">
                <a16:creationId xmlns:a16="http://schemas.microsoft.com/office/drawing/2014/main" id="{AF0D6361-D5C6-EED0-5EE1-62818EC67946}"/>
              </a:ext>
            </a:extLst>
          </p:cNvPr>
          <p:cNvGrpSpPr/>
          <p:nvPr/>
        </p:nvGrpSpPr>
        <p:grpSpPr>
          <a:xfrm>
            <a:off x="320719" y="5020658"/>
            <a:ext cx="1771605" cy="216000"/>
            <a:chOff x="320719" y="5270676"/>
            <a:chExt cx="1771605" cy="216000"/>
          </a:xfrm>
        </p:grpSpPr>
        <p:sp>
          <p:nvSpPr>
            <p:cNvPr id="277" name="Rectangle: Rounded Corners 6">
              <a:extLst>
                <a:ext uri="{FF2B5EF4-FFF2-40B4-BE49-F238E27FC236}">
                  <a16:creationId xmlns:a16="http://schemas.microsoft.com/office/drawing/2014/main" id="{1CF235A9-37CF-0A89-34A8-DB5F2E7BBED7}"/>
                </a:ext>
                <a:ext uri="{C183D7F6-B498-43B3-948B-1728B52AA6E4}">
                  <adec:decorative xmlns:adec="http://schemas.microsoft.com/office/drawing/2017/decorative" val="1"/>
                </a:ext>
              </a:extLst>
            </p:cNvPr>
            <p:cNvSpPr>
              <a:spLocks/>
            </p:cNvSpPr>
            <p:nvPr/>
          </p:nvSpPr>
          <p:spPr bwMode="auto">
            <a:xfrm>
              <a:off x="320719" y="5270676"/>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Cost savings</a:t>
              </a:r>
            </a:p>
          </p:txBody>
        </p:sp>
        <p:pic>
          <p:nvPicPr>
            <p:cNvPr id="278" name="Graphic 277">
              <a:extLst>
                <a:ext uri="{FF2B5EF4-FFF2-40B4-BE49-F238E27FC236}">
                  <a16:creationId xmlns:a16="http://schemas.microsoft.com/office/drawing/2014/main" id="{AE1AB478-8FD9-4F94-4EE8-F0BFD70FC89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5" y="5306676"/>
              <a:ext cx="144000" cy="144000"/>
            </a:xfrm>
            <a:prstGeom prst="rect">
              <a:avLst/>
            </a:prstGeom>
          </p:spPr>
        </p:pic>
      </p:grpSp>
      <p:grpSp>
        <p:nvGrpSpPr>
          <p:cNvPr id="279" name="Group 278">
            <a:extLst>
              <a:ext uri="{FF2B5EF4-FFF2-40B4-BE49-F238E27FC236}">
                <a16:creationId xmlns:a16="http://schemas.microsoft.com/office/drawing/2014/main" id="{23F416F4-8F68-ADB8-603C-89D00C27120C}"/>
              </a:ext>
            </a:extLst>
          </p:cNvPr>
          <p:cNvGrpSpPr/>
          <p:nvPr/>
        </p:nvGrpSpPr>
        <p:grpSpPr>
          <a:xfrm>
            <a:off x="320721" y="5309280"/>
            <a:ext cx="1771605" cy="216000"/>
            <a:chOff x="320721" y="5582445"/>
            <a:chExt cx="1771605" cy="216000"/>
          </a:xfrm>
        </p:grpSpPr>
        <p:sp>
          <p:nvSpPr>
            <p:cNvPr id="280" name="Rectangle: Rounded Corners 279">
              <a:extLst>
                <a:ext uri="{FF2B5EF4-FFF2-40B4-BE49-F238E27FC236}">
                  <a16:creationId xmlns:a16="http://schemas.microsoft.com/office/drawing/2014/main" id="{F3A71EF8-DCA3-C96B-54D5-2128E5693716}"/>
                </a:ext>
                <a:ext uri="{C183D7F6-B498-43B3-948B-1728B52AA6E4}">
                  <adec:decorative xmlns:adec="http://schemas.microsoft.com/office/drawing/2017/decorative" val="1"/>
                </a:ext>
              </a:extLst>
            </p:cNvPr>
            <p:cNvSpPr>
              <a:spLocks/>
            </p:cNvSpPr>
            <p:nvPr/>
          </p:nvSpPr>
          <p:spPr bwMode="auto">
            <a:xfrm>
              <a:off x="320721" y="5582445"/>
              <a:ext cx="1771605" cy="216000"/>
            </a:xfrm>
            <a:prstGeom prst="roundRect">
              <a:avLst>
                <a:gd name="adj" fmla="val 50000"/>
              </a:avLst>
            </a:prstGeom>
            <a:solidFill>
              <a:srgbClr val="FFFFFF"/>
            </a:solidFill>
            <a:ln w="12700">
              <a:solidFill>
                <a:srgbClr val="C03BC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C03BC4"/>
                  </a:solidFill>
                  <a:effectLst/>
                  <a:uLnTx/>
                  <a:uFillTx/>
                  <a:latin typeface="Segoe UI Semibold"/>
                  <a:ea typeface="+mn-ea"/>
                  <a:cs typeface="Segoe UI Semibold" panose="020B0702040204020203" pitchFamily="34" charset="0"/>
                </a:rPr>
                <a:t>Employee experience</a:t>
              </a:r>
            </a:p>
          </p:txBody>
        </p:sp>
        <p:pic>
          <p:nvPicPr>
            <p:cNvPr id="281" name="Graphic 280">
              <a:extLst>
                <a:ext uri="{FF2B5EF4-FFF2-40B4-BE49-F238E27FC236}">
                  <a16:creationId xmlns:a16="http://schemas.microsoft.com/office/drawing/2014/main" id="{03665FDA-0F35-2F3C-1FE8-C1C9CFE190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7505" y="5618445"/>
              <a:ext cx="144000" cy="144000"/>
            </a:xfrm>
            <a:prstGeom prst="rect">
              <a:avLst/>
            </a:prstGeom>
          </p:spPr>
        </p:pic>
      </p:grpSp>
      <p:grpSp>
        <p:nvGrpSpPr>
          <p:cNvPr id="282" name="Group 281">
            <a:extLst>
              <a:ext uri="{FF2B5EF4-FFF2-40B4-BE49-F238E27FC236}">
                <a16:creationId xmlns:a16="http://schemas.microsoft.com/office/drawing/2014/main" id="{CB5D3B6B-0F19-85CF-B49F-96A1219EC670}"/>
              </a:ext>
            </a:extLst>
          </p:cNvPr>
          <p:cNvGrpSpPr/>
          <p:nvPr/>
        </p:nvGrpSpPr>
        <p:grpSpPr>
          <a:xfrm>
            <a:off x="320719" y="4067988"/>
            <a:ext cx="1771605" cy="216000"/>
            <a:chOff x="320719" y="4224848"/>
            <a:chExt cx="1771605" cy="219456"/>
          </a:xfrm>
        </p:grpSpPr>
        <p:sp>
          <p:nvSpPr>
            <p:cNvPr id="283" name="Rectangle: Rounded Corners 6">
              <a:extLst>
                <a:ext uri="{FF2B5EF4-FFF2-40B4-BE49-F238E27FC236}">
                  <a16:creationId xmlns:a16="http://schemas.microsoft.com/office/drawing/2014/main" id="{4A88D844-20FC-9B05-1E80-3F45366F9B88}"/>
                </a:ext>
                <a:ext uri="{C183D7F6-B498-43B3-948B-1728B52AA6E4}">
                  <adec:decorative xmlns:adec="http://schemas.microsoft.com/office/drawing/2017/decorative" val="1"/>
                </a:ext>
              </a:extLst>
            </p:cNvPr>
            <p:cNvSpPr/>
            <p:nvPr/>
          </p:nvSpPr>
          <p:spPr bwMode="auto">
            <a:xfrm>
              <a:off x="320719" y="4224848"/>
              <a:ext cx="1771605" cy="219456"/>
            </a:xfrm>
            <a:prstGeom prst="roundRect">
              <a:avLst>
                <a:gd name="adj" fmla="val 50000"/>
              </a:avLst>
            </a:prstGeom>
            <a:solidFill>
              <a:srgbClr val="FFFFFF"/>
            </a:solidFill>
            <a:ln w="12700">
              <a:solidFill>
                <a:srgbClr val="0078D4"/>
              </a:solidFill>
              <a:headEnd type="none" w="med" len="med"/>
              <a:tailEnd type="none" w="med" len="med"/>
            </a:ln>
            <a:effectLst>
              <a:outerShdw blurRad="63500" dist="63500" dir="2700000"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6000" tIns="36576" rIns="36000" bIns="3600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Employee turnover rate</a:t>
              </a:r>
            </a:p>
          </p:txBody>
        </p:sp>
        <p:pic>
          <p:nvPicPr>
            <p:cNvPr id="284" name="Graphic 283">
              <a:extLst>
                <a:ext uri="{FF2B5EF4-FFF2-40B4-BE49-F238E27FC236}">
                  <a16:creationId xmlns:a16="http://schemas.microsoft.com/office/drawing/2014/main" id="{55605063-70B2-684A-9D53-EC30CB36DD2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506" y="4260849"/>
              <a:ext cx="144000" cy="144000"/>
            </a:xfrm>
            <a:prstGeom prst="rect">
              <a:avLst/>
            </a:prstGeom>
          </p:spPr>
        </p:pic>
      </p:grpSp>
      <p:sp>
        <p:nvSpPr>
          <p:cNvPr id="310" name="TextBox 309">
            <a:extLst>
              <a:ext uri="{FF2B5EF4-FFF2-40B4-BE49-F238E27FC236}">
                <a16:creationId xmlns:a16="http://schemas.microsoft.com/office/drawing/2014/main" id="{BD50B7D8-1A2B-549C-45D8-AAE594BE3948}"/>
              </a:ext>
              <a:ext uri="{C183D7F6-B498-43B3-948B-1728B52AA6E4}">
                <adec:decorative xmlns:adec="http://schemas.microsoft.com/office/drawing/2017/decorative" val="0"/>
              </a:ext>
            </a:extLst>
          </p:cNvPr>
          <p:cNvSpPr txBox="1"/>
          <p:nvPr/>
        </p:nvSpPr>
        <p:spPr>
          <a:xfrm>
            <a:off x="9328927" y="4936203"/>
            <a:ext cx="1719840"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Outlook</a:t>
            </a:r>
          </a:p>
        </p:txBody>
      </p:sp>
      <p:sp>
        <p:nvSpPr>
          <p:cNvPr id="311" name="TextBox 310">
            <a:extLst>
              <a:ext uri="{FF2B5EF4-FFF2-40B4-BE49-F238E27FC236}">
                <a16:creationId xmlns:a16="http://schemas.microsoft.com/office/drawing/2014/main" id="{2D9DEE46-4CC0-5EC3-9617-C9B874CEC281}"/>
              </a:ext>
              <a:ext uri="{C183D7F6-B498-43B3-948B-1728B52AA6E4}">
                <adec:decorative xmlns:adec="http://schemas.microsoft.com/office/drawing/2017/decorative" val="0"/>
              </a:ext>
            </a:extLst>
          </p:cNvPr>
          <p:cNvSpPr txBox="1"/>
          <p:nvPr/>
        </p:nvSpPr>
        <p:spPr>
          <a:xfrm>
            <a:off x="6446959" y="4936203"/>
            <a:ext cx="1719840"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Teams</a:t>
            </a:r>
          </a:p>
        </p:txBody>
      </p:sp>
      <p:sp>
        <p:nvSpPr>
          <p:cNvPr id="314" name="TextBox 313">
            <a:extLst>
              <a:ext uri="{FF2B5EF4-FFF2-40B4-BE49-F238E27FC236}">
                <a16:creationId xmlns:a16="http://schemas.microsoft.com/office/drawing/2014/main" id="{0FA01F8E-27A2-F966-1504-6CDAD7F99860}"/>
              </a:ext>
              <a:ext uri="{C183D7F6-B498-43B3-948B-1728B52AA6E4}">
                <adec:decorative xmlns:adec="http://schemas.microsoft.com/office/drawing/2017/decorative" val="0"/>
              </a:ext>
            </a:extLst>
          </p:cNvPr>
          <p:cNvSpPr txBox="1"/>
          <p:nvPr/>
        </p:nvSpPr>
        <p:spPr>
          <a:xfrm>
            <a:off x="3562472" y="2238003"/>
            <a:ext cx="1719840" cy="2923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AI Agent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3</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UI Semibold"/>
                <a:ea typeface="+mn-ea"/>
                <a:cs typeface="+mn-cs"/>
              </a:rPr>
              <a:t>+ Connection to HR system</a:t>
            </a:r>
          </a:p>
        </p:txBody>
      </p:sp>
      <p:sp>
        <p:nvSpPr>
          <p:cNvPr id="317" name="TextBox 316">
            <a:extLst>
              <a:ext uri="{FF2B5EF4-FFF2-40B4-BE49-F238E27FC236}">
                <a16:creationId xmlns:a16="http://schemas.microsoft.com/office/drawing/2014/main" id="{988E9279-D0EE-548F-AB18-E0AA28695DDA}"/>
              </a:ext>
              <a:ext uri="{C183D7F6-B498-43B3-948B-1728B52AA6E4}">
                <adec:decorative xmlns:adec="http://schemas.microsoft.com/office/drawing/2017/decorative" val="0"/>
              </a:ext>
            </a:extLst>
          </p:cNvPr>
          <p:cNvSpPr txBox="1"/>
          <p:nvPr/>
        </p:nvSpPr>
        <p:spPr>
          <a:xfrm>
            <a:off x="3562472" y="4929324"/>
            <a:ext cx="1719840"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in Loop</a:t>
            </a:r>
          </a:p>
        </p:txBody>
      </p:sp>
      <p:sp>
        <p:nvSpPr>
          <p:cNvPr id="320" name="TextBox 319">
            <a:extLst>
              <a:ext uri="{FF2B5EF4-FFF2-40B4-BE49-F238E27FC236}">
                <a16:creationId xmlns:a16="http://schemas.microsoft.com/office/drawing/2014/main" id="{1AE13FD1-8130-6000-BA0C-71151ED943A8}"/>
              </a:ext>
              <a:ext uri="{C183D7F6-B498-43B3-948B-1728B52AA6E4}">
                <adec:decorative xmlns:adec="http://schemas.microsoft.com/office/drawing/2017/decorative" val="0"/>
              </a:ext>
            </a:extLst>
          </p:cNvPr>
          <p:cNvSpPr txBox="1"/>
          <p:nvPr/>
        </p:nvSpPr>
        <p:spPr>
          <a:xfrm>
            <a:off x="9328927" y="2307253"/>
            <a:ext cx="1719840"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a:ea typeface="+mn-ea"/>
                <a:cs typeface="+mn-cs"/>
              </a:rPr>
              <a:t>Copilot Chat</a:t>
            </a:r>
            <a:r>
              <a:rPr kumimoji="0" lang="en-US" sz="1000" b="0" i="0" u="none" strike="noStrike" kern="1200" cap="none" spc="0" normalizeH="0" baseline="30000" noProof="0">
                <a:ln>
                  <a:noFill/>
                </a:ln>
                <a:solidFill>
                  <a:srgbClr val="000000"/>
                </a:solidFill>
                <a:effectLst/>
                <a:uLnTx/>
                <a:uFillTx/>
                <a:latin typeface="Segoe UI Semibold"/>
                <a:ea typeface="+mn-ea"/>
                <a:cs typeface="+mn-cs"/>
              </a:rPr>
              <a:t>2</a:t>
            </a:r>
          </a:p>
        </p:txBody>
      </p:sp>
      <p:pic>
        <p:nvPicPr>
          <p:cNvPr id="321" name="Picture 72">
            <a:extLst>
              <a:ext uri="{FF2B5EF4-FFF2-40B4-BE49-F238E27FC236}">
                <a16:creationId xmlns:a16="http://schemas.microsoft.com/office/drawing/2014/main" id="{D0F1B0E0-4C4D-6EC2-B326-9F691B239D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2938" y="4876860"/>
            <a:ext cx="258642" cy="258642"/>
          </a:xfrm>
          <a:prstGeom prst="rect">
            <a:avLst/>
          </a:prstGeom>
          <a:noFill/>
          <a:extLst>
            <a:ext uri="{909E8E84-426E-40DD-AFC4-6F175D3DCCD1}">
              <a14:hiddenFill xmlns:a14="http://schemas.microsoft.com/office/drawing/2010/main">
                <a:solidFill>
                  <a:srgbClr val="FFFFFF"/>
                </a:solidFill>
              </a14:hiddenFill>
            </a:ext>
          </a:extLst>
        </p:spPr>
      </p:pic>
      <p:pic>
        <p:nvPicPr>
          <p:cNvPr id="323" name="Picture 6">
            <a:extLst>
              <a:ext uri="{FF2B5EF4-FFF2-40B4-BE49-F238E27FC236}">
                <a16:creationId xmlns:a16="http://schemas.microsoft.com/office/drawing/2014/main" id="{5A932397-8660-25CC-E334-DF8CED3B50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571" b="5571"/>
          <a:stretch/>
        </p:blipFill>
        <p:spPr bwMode="auto">
          <a:xfrm>
            <a:off x="6067425" y="4901291"/>
            <a:ext cx="245612" cy="223322"/>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50">
            <a:extLst>
              <a:ext uri="{FF2B5EF4-FFF2-40B4-BE49-F238E27FC236}">
                <a16:creationId xmlns:a16="http://schemas.microsoft.com/office/drawing/2014/main" id="{57AABEAB-378C-199A-B3C5-A995E18FBE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0325" y="2267206"/>
            <a:ext cx="242374" cy="2423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7168B6-62B9-EFCE-92BF-5A86258F647F}"/>
              </a:ext>
              <a:ext uri="{C183D7F6-B498-43B3-948B-1728B52AA6E4}">
                <adec:decorative xmlns:adec="http://schemas.microsoft.com/office/drawing/2017/decorative" val="0"/>
              </a:ext>
            </a:extLst>
          </p:cNvPr>
          <p:cNvSpPr txBox="1"/>
          <p:nvPr/>
        </p:nvSpPr>
        <p:spPr>
          <a:xfrm>
            <a:off x="6446959" y="2350505"/>
            <a:ext cx="1830524" cy="15388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Semibold"/>
                <a:ea typeface="+mn-ea"/>
                <a:cs typeface="+mn-cs"/>
              </a:rPr>
              <a:t>Analyst</a:t>
            </a:r>
            <a:endParaRPr kumimoji="0" lang="en-US" sz="1000" b="0" i="0" u="none" strike="noStrike" kern="1200" cap="none" spc="0" normalizeH="0" baseline="30000" noProof="0" dirty="0">
              <a:ln>
                <a:noFill/>
              </a:ln>
              <a:solidFill>
                <a:srgbClr val="000000"/>
              </a:solidFill>
              <a:effectLst/>
              <a:uLnTx/>
              <a:uFillTx/>
              <a:latin typeface="Segoe UI Semibold"/>
              <a:ea typeface="+mn-ea"/>
              <a:cs typeface="+mn-cs"/>
            </a:endParaRPr>
          </a:p>
        </p:txBody>
      </p:sp>
      <p:pic>
        <p:nvPicPr>
          <p:cNvPr id="3" name="Picture 2">
            <a:extLst>
              <a:ext uri="{FF2B5EF4-FFF2-40B4-BE49-F238E27FC236}">
                <a16:creationId xmlns:a16="http://schemas.microsoft.com/office/drawing/2014/main" id="{851E27AF-77A0-7682-3E4F-FF621C94A9FC}"/>
              </a:ext>
            </a:extLst>
          </p:cNvPr>
          <p:cNvPicPr>
            <a:picLocks noChangeAspect="1"/>
          </p:cNvPicPr>
          <p:nvPr/>
        </p:nvPicPr>
        <p:blipFill>
          <a:blip r:embed="rId10"/>
          <a:stretch>
            <a:fillRect/>
          </a:stretch>
        </p:blipFill>
        <p:spPr>
          <a:xfrm>
            <a:off x="6056315" y="2256242"/>
            <a:ext cx="346240" cy="270236"/>
          </a:xfrm>
          <a:prstGeom prst="rect">
            <a:avLst/>
          </a:prstGeom>
        </p:spPr>
      </p:pic>
      <p:pic>
        <p:nvPicPr>
          <p:cNvPr id="4" name="Picture 3">
            <a:extLst>
              <a:ext uri="{FF2B5EF4-FFF2-40B4-BE49-F238E27FC236}">
                <a16:creationId xmlns:a16="http://schemas.microsoft.com/office/drawing/2014/main" id="{BD34FE1F-523F-F1BB-CCD9-28EAB9D1DBC3}"/>
              </a:ext>
            </a:extLst>
          </p:cNvPr>
          <p:cNvPicPr>
            <a:picLocks noChangeAspect="1"/>
          </p:cNvPicPr>
          <p:nvPr/>
        </p:nvPicPr>
        <p:blipFill>
          <a:blip r:embed="rId11"/>
          <a:stretch>
            <a:fillRect/>
          </a:stretch>
        </p:blipFill>
        <p:spPr>
          <a:xfrm>
            <a:off x="3152570" y="2268619"/>
            <a:ext cx="273674" cy="239465"/>
          </a:xfrm>
          <a:prstGeom prst="rect">
            <a:avLst/>
          </a:prstGeom>
        </p:spPr>
      </p:pic>
      <p:pic>
        <p:nvPicPr>
          <p:cNvPr id="5" name="Picture 4" descr="Outlook logo">
            <a:extLst>
              <a:ext uri="{FF2B5EF4-FFF2-40B4-BE49-F238E27FC236}">
                <a16:creationId xmlns:a16="http://schemas.microsoft.com/office/drawing/2014/main" id="{D49FE279-776A-BAA5-11F2-E8F0A6C0EE38}"/>
              </a:ext>
            </a:extLst>
          </p:cNvPr>
          <p:cNvPicPr>
            <a:picLocks noChangeAspect="1"/>
          </p:cNvPicPr>
          <p:nvPr/>
        </p:nvPicPr>
        <p:blipFill>
          <a:blip r:embed="rId12"/>
          <a:stretch>
            <a:fillRect/>
          </a:stretch>
        </p:blipFill>
        <p:spPr>
          <a:xfrm>
            <a:off x="8950325" y="4888070"/>
            <a:ext cx="265176" cy="265176"/>
          </a:xfrm>
          <a:prstGeom prst="rect">
            <a:avLst/>
          </a:prstGeom>
        </p:spPr>
      </p:pic>
    </p:spTree>
    <p:extLst>
      <p:ext uri="{BB962C8B-B14F-4D97-AF65-F5344CB8AC3E}">
        <p14:creationId xmlns:p14="http://schemas.microsoft.com/office/powerpoint/2010/main" val="76457357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2B42ED2-CF62-39E6-FC47-F303A31BBD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491" r="60164" b="5689"/>
          <a:stretch/>
        </p:blipFill>
        <p:spPr>
          <a:xfrm>
            <a:off x="0" y="0"/>
            <a:ext cx="4310743"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9" name="Freeform: Shape 18">
            <a:extLst>
              <a:ext uri="{FF2B5EF4-FFF2-40B4-BE49-F238E27FC236}">
                <a16:creationId xmlns:a16="http://schemas.microsoft.com/office/drawing/2014/main" id="{9277FB0B-798A-AB76-15DB-C2194055E48B}"/>
              </a:ext>
              <a:ext uri="{C183D7F6-B498-43B3-948B-1728B52AA6E4}">
                <adec:decorative xmlns:adec="http://schemas.microsoft.com/office/drawing/2017/decorative" val="1"/>
              </a:ext>
            </a:extLst>
          </p:cNvPr>
          <p:cNvSpPr>
            <a:spLocks/>
          </p:cNvSpPr>
          <p:nvPr/>
        </p:nvSpPr>
        <p:spPr bwMode="auto">
          <a:xfrm>
            <a:off x="0" y="0"/>
            <a:ext cx="4310743"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8" name="Rectangle 27">
            <a:extLst>
              <a:ext uri="{FF2B5EF4-FFF2-40B4-BE49-F238E27FC236}">
                <a16:creationId xmlns:a16="http://schemas.microsoft.com/office/drawing/2014/main" id="{972C62A4-6C13-6A3F-2E43-282B341D9794}"/>
              </a:ext>
              <a:ext uri="{C183D7F6-B498-43B3-948B-1728B52AA6E4}">
                <adec:decorative xmlns:adec="http://schemas.microsoft.com/office/drawing/2017/decorative" val="1"/>
              </a:ext>
            </a:extLst>
          </p:cNvPr>
          <p:cNvSpPr>
            <a:spLocks/>
          </p:cNvSpPr>
          <p:nvPr/>
        </p:nvSpPr>
        <p:spPr bwMode="auto">
          <a:xfrm>
            <a:off x="0" y="2370959"/>
            <a:ext cx="4310743" cy="2116082"/>
          </a:xfrm>
          <a:prstGeom prst="rect">
            <a:avLst/>
          </a:pr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E528558A-C946-86F8-35D6-D91DA89F639D}"/>
              </a:ext>
              <a:ext uri="{C183D7F6-B498-43B3-948B-1728B52AA6E4}">
                <adec:decorative xmlns:adec="http://schemas.microsoft.com/office/drawing/2017/decorative" val="0"/>
              </a:ext>
            </a:extLst>
          </p:cNvPr>
          <p:cNvSpPr>
            <a:spLocks noGrp="1"/>
          </p:cNvSpPr>
          <p:nvPr>
            <p:ph type="title"/>
          </p:nvPr>
        </p:nvSpPr>
        <p:spPr>
          <a:xfrm>
            <a:off x="588263" y="3182779"/>
            <a:ext cx="2631188" cy="553998"/>
          </a:xfrm>
        </p:spPr>
        <p:txBody>
          <a:bodyPr wrap="square">
            <a:spAutoFit/>
          </a:bodyPr>
          <a:lstStyle/>
          <a:p>
            <a:r>
              <a:rPr lang="en-US"/>
              <a:t>Resources</a:t>
            </a:r>
          </a:p>
        </p:txBody>
      </p:sp>
      <p:pic>
        <p:nvPicPr>
          <p:cNvPr id="52" name="Picture 51">
            <a:extLst>
              <a:ext uri="{FF2B5EF4-FFF2-40B4-BE49-F238E27FC236}">
                <a16:creationId xmlns:a16="http://schemas.microsoft.com/office/drawing/2014/main" id="{8D5F2C71-0E39-99C4-5D54-55FFF988D655}"/>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862693"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17" name="Rectangle: Rounded Corners 16">
            <a:extLst>
              <a:ext uri="{FF2B5EF4-FFF2-40B4-BE49-F238E27FC236}">
                <a16:creationId xmlns:a16="http://schemas.microsoft.com/office/drawing/2014/main" id="{CA15BB25-E9BE-F0F4-56DF-123D2BDB09F2}"/>
              </a:ext>
              <a:ext uri="{C183D7F6-B498-43B3-948B-1728B52AA6E4}">
                <adec:decorative xmlns:adec="http://schemas.microsoft.com/office/drawing/2017/decorative" val="1"/>
              </a:ext>
            </a:extLst>
          </p:cNvPr>
          <p:cNvSpPr>
            <a:spLocks/>
          </p:cNvSpPr>
          <p:nvPr/>
        </p:nvSpPr>
        <p:spPr>
          <a:xfrm>
            <a:off x="4528414" y="585788"/>
            <a:ext cx="7092086" cy="5686424"/>
          </a:xfrm>
          <a:prstGeom prst="roundRect">
            <a:avLst>
              <a:gd name="adj" fmla="val 2709"/>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0" name="Oval 9">
            <a:extLst>
              <a:ext uri="{FF2B5EF4-FFF2-40B4-BE49-F238E27FC236}">
                <a16:creationId xmlns:a16="http://schemas.microsoft.com/office/drawing/2014/main" id="{F812EE86-7149-9DFB-99D4-3B4AC206A69B}"/>
              </a:ext>
              <a:ext uri="{C183D7F6-B498-43B3-948B-1728B52AA6E4}">
                <adec:decorative xmlns:adec="http://schemas.microsoft.com/office/drawing/2017/decorative" val="1"/>
              </a:ext>
            </a:extLst>
          </p:cNvPr>
          <p:cNvSpPr/>
          <p:nvPr/>
        </p:nvSpPr>
        <p:spPr bwMode="auto">
          <a:xfrm>
            <a:off x="4712945" y="1027104"/>
            <a:ext cx="696082" cy="6960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6" name="Graphic 15" descr="blog icon">
            <a:extLst>
              <a:ext uri="{FF2B5EF4-FFF2-40B4-BE49-F238E27FC236}">
                <a16:creationId xmlns:a16="http://schemas.microsoft.com/office/drawing/2014/main" id="{64CEF33B-680E-A162-A4FA-D0867BFE9B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4647" y="1168806"/>
            <a:ext cx="412678" cy="412678"/>
          </a:xfrm>
          <a:prstGeom prst="rect">
            <a:avLst/>
          </a:prstGeom>
        </p:spPr>
      </p:pic>
      <p:sp>
        <p:nvSpPr>
          <p:cNvPr id="31" name="TextBox 30">
            <a:extLst>
              <a:ext uri="{FF2B5EF4-FFF2-40B4-BE49-F238E27FC236}">
                <a16:creationId xmlns:a16="http://schemas.microsoft.com/office/drawing/2014/main" id="{8BEEA400-B19E-2148-3B62-0D214F743820}"/>
              </a:ext>
              <a:ext uri="{C183D7F6-B498-43B3-948B-1728B52AA6E4}">
                <adec:decorative xmlns:adec="http://schemas.microsoft.com/office/drawing/2017/decorative" val="0"/>
              </a:ext>
            </a:extLst>
          </p:cNvPr>
          <p:cNvSpPr txBox="1">
            <a:spLocks/>
          </p:cNvSpPr>
          <p:nvPr/>
        </p:nvSpPr>
        <p:spPr>
          <a:xfrm>
            <a:off x="5593557" y="989327"/>
            <a:ext cx="5769447" cy="923330"/>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Read the announcement blog and view the demos: </a:t>
            </a:r>
            <a:r>
              <a:rPr kumimoji="0" lang="en-US" sz="2000" b="0" i="0" u="none" strike="noStrike" kern="1200" cap="none" spc="0" normalizeH="0" baseline="0" noProof="0">
                <a:ln>
                  <a:noFill/>
                </a:ln>
                <a:solidFill>
                  <a:srgbClr val="0078D4"/>
                </a:solidFill>
                <a:effectLst/>
                <a:uLnTx/>
                <a:uFillTx/>
                <a:latin typeface="Segoe Sans Display"/>
                <a:ea typeface="+mn-lt"/>
                <a:cs typeface="Segoe Sans Display"/>
                <a:hlinkClick r:id="rId7"/>
              </a:rPr>
              <a:t>Blog: Researcher and Analyst are now generally available</a:t>
            </a:r>
            <a:endParaRPr kumimoji="0" lang="en-US" sz="2000" b="0" i="0" u="none" strike="noStrike" kern="1200" cap="none" spc="0" normalizeH="0" baseline="0" noProof="0">
              <a:ln>
                <a:noFill/>
              </a:ln>
              <a:solidFill>
                <a:srgbClr val="0078D4"/>
              </a:solidFill>
              <a:effectLst/>
              <a:uLnTx/>
              <a:uFillTx/>
              <a:latin typeface="Segoe Sans Display"/>
              <a:ea typeface="+mn-lt"/>
              <a:cs typeface="Segoe Sans Display"/>
            </a:endParaRPr>
          </a:p>
        </p:txBody>
      </p:sp>
      <p:sp>
        <p:nvSpPr>
          <p:cNvPr id="6" name="TextBox 5">
            <a:extLst>
              <a:ext uri="{FF2B5EF4-FFF2-40B4-BE49-F238E27FC236}">
                <a16:creationId xmlns:a16="http://schemas.microsoft.com/office/drawing/2014/main" id="{FF5854E9-7D19-9106-4C50-43D803F4A41F}"/>
              </a:ext>
            </a:extLst>
          </p:cNvPr>
          <p:cNvSpPr txBox="1"/>
          <p:nvPr/>
        </p:nvSpPr>
        <p:spPr>
          <a:xfrm>
            <a:off x="5593557" y="2316196"/>
            <a:ext cx="5769447" cy="6155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a:ea typeface="+mn-ea"/>
                <a:cs typeface="+mn-cs"/>
                <a:hlinkClick r:id="rId8"/>
              </a:rPr>
              <a:t>Video: Explore Researcher and Analyst agents and the Agent Store</a:t>
            </a:r>
            <a:endParaRPr kumimoji="0" lang="en-US" sz="2000" b="0" i="0" u="none" strike="noStrike" kern="1200" cap="none" spc="0" normalizeH="0" baseline="0" noProof="0">
              <a:ln>
                <a:noFill/>
              </a:ln>
              <a:solidFill>
                <a:srgbClr val="0078D4"/>
              </a:solidFill>
              <a:effectLst/>
              <a:uLnTx/>
              <a:uFillTx/>
              <a:latin typeface="Segoe Sans Display"/>
              <a:ea typeface="+mn-ea"/>
              <a:cs typeface="+mn-cs"/>
            </a:endParaRPr>
          </a:p>
        </p:txBody>
      </p:sp>
      <p:cxnSp>
        <p:nvCxnSpPr>
          <p:cNvPr id="37" name="Straight Connector 36">
            <a:extLst>
              <a:ext uri="{FF2B5EF4-FFF2-40B4-BE49-F238E27FC236}">
                <a16:creationId xmlns:a16="http://schemas.microsoft.com/office/drawing/2014/main" id="{D7DB8BF1-91F4-F943-4223-022DBB6E0C8E}"/>
              </a:ext>
              <a:ext uri="{C183D7F6-B498-43B3-948B-1728B52AA6E4}">
                <adec:decorative xmlns:adec="http://schemas.microsoft.com/office/drawing/2017/decorative" val="1"/>
              </a:ext>
            </a:extLst>
          </p:cNvPr>
          <p:cNvCxnSpPr>
            <a:cxnSpLocks/>
          </p:cNvCxnSpPr>
          <p:nvPr/>
        </p:nvCxnSpPr>
        <p:spPr>
          <a:xfrm>
            <a:off x="5698661" y="3199732"/>
            <a:ext cx="576944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60AA7C6-0715-FD3E-CD81-26F450D92290}"/>
              </a:ext>
              <a:ext uri="{C183D7F6-B498-43B3-948B-1728B52AA6E4}">
                <adec:decorative xmlns:adec="http://schemas.microsoft.com/office/drawing/2017/decorative" val="1"/>
              </a:ext>
            </a:extLst>
          </p:cNvPr>
          <p:cNvSpPr/>
          <p:nvPr/>
        </p:nvSpPr>
        <p:spPr bwMode="auto">
          <a:xfrm>
            <a:off x="4753129" y="3375302"/>
            <a:ext cx="615714" cy="61571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2" name="Graphic 21" descr="webpage icon">
            <a:extLst>
              <a:ext uri="{FF2B5EF4-FFF2-40B4-BE49-F238E27FC236}">
                <a16:creationId xmlns:a16="http://schemas.microsoft.com/office/drawing/2014/main" id="{EBC37828-1365-4535-8963-FAA4E648BE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4647" y="3476820"/>
            <a:ext cx="412678" cy="412678"/>
          </a:xfrm>
          <a:prstGeom prst="rect">
            <a:avLst/>
          </a:prstGeom>
        </p:spPr>
      </p:pic>
      <p:sp>
        <p:nvSpPr>
          <p:cNvPr id="32" name="TextBox 31">
            <a:extLst>
              <a:ext uri="{FF2B5EF4-FFF2-40B4-BE49-F238E27FC236}">
                <a16:creationId xmlns:a16="http://schemas.microsoft.com/office/drawing/2014/main" id="{56B0C1E1-0352-9757-A5F2-DBD5F98539C8}"/>
              </a:ext>
              <a:ext uri="{C183D7F6-B498-43B3-948B-1728B52AA6E4}">
                <adec:decorative xmlns:adec="http://schemas.microsoft.com/office/drawing/2017/decorative" val="0"/>
              </a:ext>
            </a:extLst>
          </p:cNvPr>
          <p:cNvSpPr txBox="1">
            <a:spLocks/>
          </p:cNvSpPr>
          <p:nvPr/>
        </p:nvSpPr>
        <p:spPr>
          <a:xfrm>
            <a:off x="5593557" y="3375382"/>
            <a:ext cx="5769447" cy="615553"/>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Check out the Agents in Microsoft 365 </a:t>
            </a:r>
            <a:r>
              <a:rPr lang="en-US" sz="2000">
                <a:solidFill>
                  <a:srgbClr val="091F2C"/>
                </a:solidFill>
                <a:latin typeface="Segoe Sans Display"/>
              </a:rPr>
              <a:t>       </a:t>
            </a:r>
            <a:r>
              <a:rPr kumimoji="0" lang="en-US" sz="2000" b="0" i="0" u="none"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adoption page</a:t>
            </a:r>
            <a:endParaRPr kumimoji="0" lang="en-US" sz="2000" b="0" i="0" u="none" strike="noStrike" kern="1200" cap="none" spc="0" normalizeH="0" baseline="0" noProof="0">
              <a:ln>
                <a:noFill/>
              </a:ln>
              <a:solidFill>
                <a:srgbClr val="0078D4"/>
              </a:solidFill>
              <a:effectLst/>
              <a:uLnTx/>
              <a:uFillTx/>
              <a:latin typeface="Segoe Sans Display"/>
              <a:ea typeface="+mn-ea"/>
              <a:cs typeface="+mn-cs"/>
            </a:endParaRPr>
          </a:p>
        </p:txBody>
      </p:sp>
      <p:cxnSp>
        <p:nvCxnSpPr>
          <p:cNvPr id="38" name="Straight Connector 37">
            <a:extLst>
              <a:ext uri="{FF2B5EF4-FFF2-40B4-BE49-F238E27FC236}">
                <a16:creationId xmlns:a16="http://schemas.microsoft.com/office/drawing/2014/main" id="{2EF75BC8-670E-2EF1-9E2E-B72BC826516F}"/>
              </a:ext>
              <a:ext uri="{C183D7F6-B498-43B3-948B-1728B52AA6E4}">
                <adec:decorative xmlns:adec="http://schemas.microsoft.com/office/drawing/2017/decorative" val="1"/>
              </a:ext>
            </a:extLst>
          </p:cNvPr>
          <p:cNvCxnSpPr>
            <a:cxnSpLocks/>
          </p:cNvCxnSpPr>
          <p:nvPr/>
        </p:nvCxnSpPr>
        <p:spPr>
          <a:xfrm>
            <a:off x="5698661" y="4166585"/>
            <a:ext cx="576944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BE25DA3-ACFA-0D38-AC91-C76109816CFB}"/>
              </a:ext>
              <a:ext uri="{C183D7F6-B498-43B3-948B-1728B52AA6E4}">
                <adec:decorative xmlns:adec="http://schemas.microsoft.com/office/drawing/2017/decorative" val="1"/>
              </a:ext>
            </a:extLst>
          </p:cNvPr>
          <p:cNvSpPr/>
          <p:nvPr/>
        </p:nvSpPr>
        <p:spPr bwMode="auto">
          <a:xfrm>
            <a:off x="4712945" y="4533900"/>
            <a:ext cx="696082" cy="6960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4" name="Graphic 23" descr="engineering team icon">
            <a:extLst>
              <a:ext uri="{FF2B5EF4-FFF2-40B4-BE49-F238E27FC236}">
                <a16:creationId xmlns:a16="http://schemas.microsoft.com/office/drawing/2014/main" id="{471F6393-0461-81B0-5711-CA423F3FDC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54647" y="4675602"/>
            <a:ext cx="412678" cy="412678"/>
          </a:xfrm>
          <a:prstGeom prst="rect">
            <a:avLst/>
          </a:prstGeom>
        </p:spPr>
      </p:pic>
      <p:sp>
        <p:nvSpPr>
          <p:cNvPr id="33" name="TextBox 32">
            <a:extLst>
              <a:ext uri="{FF2B5EF4-FFF2-40B4-BE49-F238E27FC236}">
                <a16:creationId xmlns:a16="http://schemas.microsoft.com/office/drawing/2014/main" id="{56A70C07-28C7-5FBC-3A5F-FDE118010DA2}"/>
              </a:ext>
              <a:ext uri="{C183D7F6-B498-43B3-948B-1728B52AA6E4}">
                <adec:decorative xmlns:adec="http://schemas.microsoft.com/office/drawing/2017/decorative" val="0"/>
              </a:ext>
            </a:extLst>
          </p:cNvPr>
          <p:cNvSpPr txBox="1">
            <a:spLocks/>
          </p:cNvSpPr>
          <p:nvPr/>
        </p:nvSpPr>
        <p:spPr>
          <a:xfrm>
            <a:off x="5593557" y="4496123"/>
            <a:ext cx="5769447" cy="1446550"/>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2000" b="0" i="0" u="none" strike="noStrike" kern="1200" cap="none" spc="0" normalizeH="0" baseline="0" noProof="0">
                <a:ln>
                  <a:noFill/>
                </a:ln>
                <a:solidFill>
                  <a:srgbClr val="091F2C"/>
                </a:solidFill>
                <a:effectLst/>
                <a:uLnTx/>
                <a:uFillTx/>
                <a:latin typeface="Segoe Sans Display"/>
                <a:ea typeface="+mn-ea"/>
                <a:cs typeface="+mn-cs"/>
              </a:rPr>
              <a:t>Learn more from our engineering team:</a:t>
            </a:r>
          </a:p>
          <a:p>
            <a:pPr marL="346075" marR="0" lvl="0" indent="-217488"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078D4"/>
                </a:solidFill>
                <a:effectLst/>
                <a:uLnTx/>
                <a:uFillTx/>
                <a:latin typeface="Segoe Sans Display"/>
                <a:ea typeface="+mn-lt"/>
                <a:cs typeface="Segoe Sans Display"/>
                <a:hlinkClick r:id="rId14">
                  <a:extLst>
                    <a:ext uri="{A12FA001-AC4F-418D-AE19-62706E023703}">
                      <ahyp:hlinkClr xmlns:ahyp="http://schemas.microsoft.com/office/drawing/2018/hyperlinkcolor" val="tx"/>
                    </a:ext>
                  </a:extLst>
                </a:hlinkClick>
              </a:rPr>
              <a:t>Researcher agent in Microsoft 365 Copilot | Microsoft Community Hub</a:t>
            </a:r>
            <a:endParaRPr kumimoji="0" lang="en-US" sz="1600" b="0" i="0" u="none" strike="noStrike" kern="1200" cap="none" spc="0" normalizeH="0" baseline="0" noProof="0">
              <a:ln>
                <a:noFill/>
              </a:ln>
              <a:solidFill>
                <a:srgbClr val="0078D4"/>
              </a:solidFill>
              <a:effectLst/>
              <a:uLnTx/>
              <a:uFillTx/>
              <a:latin typeface="Segoe Sans Display"/>
              <a:ea typeface="+mn-lt"/>
              <a:cs typeface="Segoe Sans Display"/>
            </a:endParaRPr>
          </a:p>
          <a:p>
            <a:pPr marL="346075" marR="0" lvl="0" indent="-217488"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rgbClr val="0078D4"/>
                </a:solidFill>
                <a:effectLst/>
                <a:uLnTx/>
                <a:uFillTx/>
                <a:latin typeface="Segoe Sans Display"/>
                <a:ea typeface="+mn-lt"/>
                <a:cs typeface="Segoe Sans Display"/>
                <a:hlinkClick r:id="rId15">
                  <a:extLst>
                    <a:ext uri="{A12FA001-AC4F-418D-AE19-62706E023703}">
                      <ahyp:hlinkClr xmlns:ahyp="http://schemas.microsoft.com/office/drawing/2018/hyperlinkcolor" val="tx"/>
                    </a:ext>
                  </a:extLst>
                </a:hlinkClick>
              </a:rPr>
              <a:t>Analyst agent in Microsoft 365 Copilot | Microsoft Community Hub</a:t>
            </a:r>
            <a:endParaRPr kumimoji="0" lang="en-US" sz="1600" b="0" i="0" u="none" strike="noStrike" kern="1200" cap="none" spc="0" normalizeH="0" baseline="0" noProof="0">
              <a:ln>
                <a:noFill/>
              </a:ln>
              <a:solidFill>
                <a:srgbClr val="0078D4"/>
              </a:solidFill>
              <a:effectLst/>
              <a:uLnTx/>
              <a:uFillTx/>
              <a:latin typeface="Segoe Sans Display"/>
              <a:ea typeface="+mn-ea"/>
              <a:cs typeface="+mn-cs"/>
            </a:endParaRPr>
          </a:p>
        </p:txBody>
      </p:sp>
    </p:spTree>
    <p:extLst>
      <p:ext uri="{BB962C8B-B14F-4D97-AF65-F5344CB8AC3E}">
        <p14:creationId xmlns:p14="http://schemas.microsoft.com/office/powerpoint/2010/main" val="19178571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earcher-compressed" descr="video header image of Researcher demo">
            <a:hlinkClick r:id="" action="ppaction://media"/>
            <a:extLst>
              <a:ext uri="{FF2B5EF4-FFF2-40B4-BE49-F238E27FC236}">
                <a16:creationId xmlns:a16="http://schemas.microsoft.com/office/drawing/2014/main" id="{388761F4-EB88-6864-4426-3C64FDD0B6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01525" cy="6858000"/>
          </a:xfrm>
          <a:prstGeom prst="rect">
            <a:avLst/>
          </a:prstGeom>
        </p:spPr>
      </p:pic>
      <p:sp>
        <p:nvSpPr>
          <p:cNvPr id="6" name="Title 5">
            <a:extLst>
              <a:ext uri="{FF2B5EF4-FFF2-40B4-BE49-F238E27FC236}">
                <a16:creationId xmlns:a16="http://schemas.microsoft.com/office/drawing/2014/main" id="{A3193175-2C1C-89F9-E13A-04DC426C0831}"/>
              </a:ext>
            </a:extLst>
          </p:cNvPr>
          <p:cNvSpPr>
            <a:spLocks noGrp="1"/>
          </p:cNvSpPr>
          <p:nvPr>
            <p:ph type="title" idx="4294967295"/>
          </p:nvPr>
        </p:nvSpPr>
        <p:spPr>
          <a:xfrm>
            <a:off x="588263" y="-215443"/>
            <a:ext cx="11018520" cy="215444"/>
          </a:xfrm>
        </p:spPr>
        <p:txBody>
          <a:bodyPr vert="horz" wrap="square" lIns="0" tIns="0" rIns="0" bIns="0" rtlCol="0" anchor="b">
            <a:spAutoFit/>
          </a:bodyPr>
          <a:lstStyle/>
          <a:p>
            <a:r>
              <a:rPr lang="en-US" sz="1400">
                <a:latin typeface="+mn-lt"/>
              </a:rPr>
              <a:t>Researcher demo video</a:t>
            </a:r>
          </a:p>
        </p:txBody>
      </p:sp>
    </p:spTree>
    <p:extLst>
      <p:ext uri="{BB962C8B-B14F-4D97-AF65-F5344CB8AC3E}">
        <p14:creationId xmlns:p14="http://schemas.microsoft.com/office/powerpoint/2010/main" val="2736537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3FDC5-0F26-8E32-B184-D65A626ED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B888F-A3A9-57B1-4532-9C110EDB65A5}"/>
              </a:ext>
            </a:extLst>
          </p:cNvPr>
          <p:cNvSpPr>
            <a:spLocks noGrp="1"/>
          </p:cNvSpPr>
          <p:nvPr>
            <p:ph type="title"/>
          </p:nvPr>
        </p:nvSpPr>
        <p:spPr/>
        <p:txBody>
          <a:bodyPr/>
          <a:lstStyle/>
          <a:p>
            <a:r>
              <a:rPr lang="en-US"/>
              <a:t>Example use cases for Researcher agent</a:t>
            </a:r>
          </a:p>
        </p:txBody>
      </p:sp>
    </p:spTree>
    <p:extLst>
      <p:ext uri="{BB962C8B-B14F-4D97-AF65-F5344CB8AC3E}">
        <p14:creationId xmlns:p14="http://schemas.microsoft.com/office/powerpoint/2010/main" val="243232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3EDE-A9BD-253D-FAFE-7E8CC9ECDBFC}"/>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83808ED2-736E-CC51-B620-924FCEC142C0}"/>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70" name="Rectangle 69">
              <a:extLst>
                <a:ext uri="{FF2B5EF4-FFF2-40B4-BE49-F238E27FC236}">
                  <a16:creationId xmlns:a16="http://schemas.microsoft.com/office/drawing/2014/main" id="{B32F0324-6F24-7CBD-FA9C-5AD702031A70}"/>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2" name="Rectangle 71">
              <a:extLst>
                <a:ext uri="{FF2B5EF4-FFF2-40B4-BE49-F238E27FC236}">
                  <a16:creationId xmlns:a16="http://schemas.microsoft.com/office/drawing/2014/main" id="{C234CC16-3549-5C02-25E5-CF0A138ADEB6}"/>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0" name="Title 19">
            <a:extLst>
              <a:ext uri="{FF2B5EF4-FFF2-40B4-BE49-F238E27FC236}">
                <a16:creationId xmlns:a16="http://schemas.microsoft.com/office/drawing/2014/main" id="{D523D31A-1657-2549-D337-8390EB36425C}"/>
              </a:ext>
            </a:extLst>
          </p:cNvPr>
          <p:cNvSpPr>
            <a:spLocks noGrp="1"/>
          </p:cNvSpPr>
          <p:nvPr>
            <p:ph type="title"/>
          </p:nvPr>
        </p:nvSpPr>
        <p:spPr>
          <a:xfrm>
            <a:off x="588263" y="457200"/>
            <a:ext cx="11018520" cy="553998"/>
          </a:xfrm>
        </p:spPr>
        <p:txBody>
          <a:bodyPr/>
          <a:lstStyle/>
          <a:p>
            <a:r>
              <a:rPr lang="en-IN"/>
              <a:t>Try it! Researcher Agent</a:t>
            </a:r>
          </a:p>
        </p:txBody>
      </p:sp>
      <p:sp>
        <p:nvSpPr>
          <p:cNvPr id="3" name="Rectangle: Rounded Corners 5">
            <a:extLst>
              <a:ext uri="{FF2B5EF4-FFF2-40B4-BE49-F238E27FC236}">
                <a16:creationId xmlns:a16="http://schemas.microsoft.com/office/drawing/2014/main" id="{CA76A85F-9CFC-2CA7-F854-4C3DE463145A}"/>
              </a:ext>
              <a:ext uri="{C183D7F6-B498-43B3-948B-1728B52AA6E4}">
                <adec:decorative xmlns:adec="http://schemas.microsoft.com/office/drawing/2017/decorative" val="1"/>
              </a:ext>
            </a:extLst>
          </p:cNvPr>
          <p:cNvSpPr/>
          <p:nvPr/>
        </p:nvSpPr>
        <p:spPr>
          <a:xfrm>
            <a:off x="588264" y="1846207"/>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Project </a:t>
            </a:r>
            <a:b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b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Status</a:t>
            </a:r>
          </a:p>
        </p:txBody>
      </p:sp>
      <p:pic>
        <p:nvPicPr>
          <p:cNvPr id="71" name="Graphic 70" descr="list icon">
            <a:extLst>
              <a:ext uri="{FF2B5EF4-FFF2-40B4-BE49-F238E27FC236}">
                <a16:creationId xmlns:a16="http://schemas.microsoft.com/office/drawing/2014/main" id="{FB0EF63D-87EA-1519-7D66-6775E40DFA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540" y="2011799"/>
            <a:ext cx="465713" cy="465713"/>
          </a:xfrm>
          <a:prstGeom prst="rect">
            <a:avLst/>
          </a:prstGeom>
        </p:spPr>
      </p:pic>
      <p:sp>
        <p:nvSpPr>
          <p:cNvPr id="4" name="Rectangle: Rounded Corners 5">
            <a:extLst>
              <a:ext uri="{FF2B5EF4-FFF2-40B4-BE49-F238E27FC236}">
                <a16:creationId xmlns:a16="http://schemas.microsoft.com/office/drawing/2014/main" id="{FEAC0CCF-BD97-A2F6-5409-5391506C46C8}"/>
              </a:ext>
              <a:ext uri="{C183D7F6-B498-43B3-948B-1728B52AA6E4}">
                <adec:decorative xmlns:adec="http://schemas.microsoft.com/office/drawing/2017/decorative" val="1"/>
              </a:ext>
            </a:extLst>
          </p:cNvPr>
          <p:cNvSpPr/>
          <p:nvPr/>
        </p:nvSpPr>
        <p:spPr>
          <a:xfrm>
            <a:off x="588264" y="2777304"/>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Client </a:t>
            </a:r>
            <a:b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b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Prep</a:t>
            </a:r>
          </a:p>
        </p:txBody>
      </p:sp>
      <p:pic>
        <p:nvPicPr>
          <p:cNvPr id="73" name="Graphic 72" descr="favorite list icon">
            <a:extLst>
              <a:ext uri="{FF2B5EF4-FFF2-40B4-BE49-F238E27FC236}">
                <a16:creationId xmlns:a16="http://schemas.microsoft.com/office/drawing/2014/main" id="{7400FB7E-C84F-079E-F5E2-E6A8307DEE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187" y="2980542"/>
            <a:ext cx="390419" cy="390419"/>
          </a:xfrm>
          <a:prstGeom prst="rect">
            <a:avLst/>
          </a:prstGeom>
        </p:spPr>
      </p:pic>
      <p:sp>
        <p:nvSpPr>
          <p:cNvPr id="5" name="Rectangle: Rounded Corners 5">
            <a:extLst>
              <a:ext uri="{FF2B5EF4-FFF2-40B4-BE49-F238E27FC236}">
                <a16:creationId xmlns:a16="http://schemas.microsoft.com/office/drawing/2014/main" id="{189953D4-D9A5-01E7-C4C4-54B5A944F55D}"/>
              </a:ext>
              <a:ext uri="{C183D7F6-B498-43B3-948B-1728B52AA6E4}">
                <adec:decorative xmlns:adec="http://schemas.microsoft.com/office/drawing/2017/decorative" val="1"/>
              </a:ext>
            </a:extLst>
          </p:cNvPr>
          <p:cNvSpPr/>
          <p:nvPr/>
        </p:nvSpPr>
        <p:spPr>
          <a:xfrm>
            <a:off x="588264" y="3708401"/>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Industry </a:t>
            </a:r>
            <a:b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b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Research</a:t>
            </a:r>
          </a:p>
        </p:txBody>
      </p:sp>
      <p:pic>
        <p:nvPicPr>
          <p:cNvPr id="75" name="Graphic 74" descr="search icon">
            <a:extLst>
              <a:ext uri="{FF2B5EF4-FFF2-40B4-BE49-F238E27FC236}">
                <a16:creationId xmlns:a16="http://schemas.microsoft.com/office/drawing/2014/main" id="{94ED7C4D-052B-6657-AE33-B80EBCF071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187" y="3911638"/>
            <a:ext cx="390419" cy="390419"/>
          </a:xfrm>
          <a:prstGeom prst="rect">
            <a:avLst/>
          </a:prstGeom>
        </p:spPr>
      </p:pic>
      <p:sp>
        <p:nvSpPr>
          <p:cNvPr id="6" name="Rectangle: Rounded Corners 5">
            <a:extLst>
              <a:ext uri="{FF2B5EF4-FFF2-40B4-BE49-F238E27FC236}">
                <a16:creationId xmlns:a16="http://schemas.microsoft.com/office/drawing/2014/main" id="{13AE5709-B350-5E71-5921-5B241C1DC0B9}"/>
              </a:ext>
              <a:ext uri="{C183D7F6-B498-43B3-948B-1728B52AA6E4}">
                <adec:decorative xmlns:adec="http://schemas.microsoft.com/office/drawing/2017/decorative" val="1"/>
              </a:ext>
            </a:extLst>
          </p:cNvPr>
          <p:cNvSpPr/>
          <p:nvPr/>
        </p:nvSpPr>
        <p:spPr>
          <a:xfrm>
            <a:off x="588264" y="4639498"/>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Analysis</a:t>
            </a:r>
          </a:p>
        </p:txBody>
      </p:sp>
      <p:pic>
        <p:nvPicPr>
          <p:cNvPr id="79" name="Graphic 78" descr="analysis icon">
            <a:extLst>
              <a:ext uri="{FF2B5EF4-FFF2-40B4-BE49-F238E27FC236}">
                <a16:creationId xmlns:a16="http://schemas.microsoft.com/office/drawing/2014/main" id="{55B4100D-3FC9-DA51-52EF-012E7C96AF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3187" y="4842734"/>
            <a:ext cx="390419" cy="390419"/>
          </a:xfrm>
          <a:prstGeom prst="rect">
            <a:avLst/>
          </a:prstGeom>
        </p:spPr>
      </p:pic>
      <p:sp>
        <p:nvSpPr>
          <p:cNvPr id="7" name="Rectangle: Rounded Corners 5">
            <a:extLst>
              <a:ext uri="{FF2B5EF4-FFF2-40B4-BE49-F238E27FC236}">
                <a16:creationId xmlns:a16="http://schemas.microsoft.com/office/drawing/2014/main" id="{C2DEFD91-1676-7D66-15A1-2A8BC0DAFB04}"/>
              </a:ext>
              <a:ext uri="{C183D7F6-B498-43B3-948B-1728B52AA6E4}">
                <adec:decorative xmlns:adec="http://schemas.microsoft.com/office/drawing/2017/decorative" val="1"/>
              </a:ext>
            </a:extLst>
          </p:cNvPr>
          <p:cNvSpPr/>
          <p:nvPr/>
        </p:nvSpPr>
        <p:spPr>
          <a:xfrm>
            <a:off x="588264" y="5570592"/>
            <a:ext cx="2145916" cy="796897"/>
          </a:xfrm>
          <a:prstGeom prst="roundRect">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315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Personal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100000">
                      <a:srgbClr val="C03BC4"/>
                    </a:gs>
                    <a:gs pos="43000">
                      <a:srgbClr val="0078D4"/>
                    </a:gs>
                  </a:gsLst>
                  <a:lin ang="0" scaled="0"/>
                </a:gradFill>
                <a:effectLst/>
                <a:uLnTx/>
                <a:uFillTx/>
                <a:latin typeface="Segoe Sans Display Semibold"/>
                <a:ea typeface="+mn-ea"/>
                <a:cs typeface="+mn-cs"/>
              </a:rPr>
              <a:t>Productivity</a:t>
            </a:r>
          </a:p>
        </p:txBody>
      </p:sp>
      <p:pic>
        <p:nvPicPr>
          <p:cNvPr id="77" name="Graphic 76" descr="productivity icon">
            <a:extLst>
              <a:ext uri="{FF2B5EF4-FFF2-40B4-BE49-F238E27FC236}">
                <a16:creationId xmlns:a16="http://schemas.microsoft.com/office/drawing/2014/main" id="{5FD12F66-EDC0-D594-FC2C-08D37094CA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187" y="5773831"/>
            <a:ext cx="390419" cy="390419"/>
          </a:xfrm>
          <a:prstGeom prst="rect">
            <a:avLst/>
          </a:prstGeom>
        </p:spPr>
      </p:pic>
      <p:sp>
        <p:nvSpPr>
          <p:cNvPr id="81" name="TextBox 80">
            <a:extLst>
              <a:ext uri="{FF2B5EF4-FFF2-40B4-BE49-F238E27FC236}">
                <a16:creationId xmlns:a16="http://schemas.microsoft.com/office/drawing/2014/main" id="{F0D53D1A-0455-6C82-200E-766EEE56C1AB}"/>
              </a:ext>
            </a:extLst>
          </p:cNvPr>
          <p:cNvSpPr txBox="1"/>
          <p:nvPr/>
        </p:nvSpPr>
        <p:spPr>
          <a:xfrm>
            <a:off x="3000692" y="1502881"/>
            <a:ext cx="4026683" cy="380093"/>
          </a:xfrm>
          <a:prstGeom prst="round2SameRect">
            <a:avLst>
              <a:gd name="adj1" fmla="val 16667"/>
              <a:gd name="adj2" fmla="val 12953"/>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91440" rtlCol="0" anchor="ctr"/>
          <a:lstStyle>
            <a:defPPr>
              <a:defRPr lang="en-US"/>
            </a:defPPr>
            <a:lvl1pPr>
              <a:defRPr sz="14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Sample Query</a:t>
            </a:r>
          </a:p>
        </p:txBody>
      </p:sp>
      <p:sp>
        <p:nvSpPr>
          <p:cNvPr id="23" name="TextBox 22" descr="text of sample queries">
            <a:extLst>
              <a:ext uri="{FF2B5EF4-FFF2-40B4-BE49-F238E27FC236}">
                <a16:creationId xmlns:a16="http://schemas.microsoft.com/office/drawing/2014/main" id="{017FF0FF-0B3C-61D7-9C9C-0906CA5A3DF8}"/>
              </a:ext>
            </a:extLst>
          </p:cNvPr>
          <p:cNvSpPr txBox="1"/>
          <p:nvPr/>
        </p:nvSpPr>
        <p:spPr>
          <a:xfrm>
            <a:off x="2862692" y="1846207"/>
            <a:ext cx="4302684" cy="4521282"/>
          </a:xfrm>
          <a:prstGeom prst="roundRect">
            <a:avLst>
              <a:gd name="adj" fmla="val 321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9" name="TextBox 28">
            <a:extLst>
              <a:ext uri="{FF2B5EF4-FFF2-40B4-BE49-F238E27FC236}">
                <a16:creationId xmlns:a16="http://schemas.microsoft.com/office/drawing/2014/main" id="{B17302BE-C968-2D1B-C964-CA05DF7F8C56}"/>
              </a:ext>
            </a:extLst>
          </p:cNvPr>
          <p:cNvSpPr txBox="1"/>
          <p:nvPr/>
        </p:nvSpPr>
        <p:spPr>
          <a:xfrm>
            <a:off x="2845928" y="1846207"/>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kumimoji="0" lang="en-US" sz="1200" b="0" u="none" strike="noStrike" kern="1200" cap="none" spc="0" normalizeH="0" baseline="0" noProof="0">
                <a:ln>
                  <a:noFill/>
                </a:ln>
                <a:solidFill>
                  <a:srgbClr val="091F2C"/>
                </a:solidFill>
                <a:effectLst/>
                <a:uLnTx/>
                <a:uFillTx/>
                <a:latin typeface="Segoe Sans Display"/>
                <a:ea typeface="+mn-ea"/>
                <a:cs typeface="+mn-cs"/>
              </a:rPr>
              <a:t>“</a:t>
            </a:r>
            <a:r>
              <a:rPr lang="en-US" sz="1200">
                <a:solidFill>
                  <a:srgbClr val="091F2C"/>
                </a:solidFill>
                <a:cs typeface="Segoe Sans Display" pitchFamily="2" charset="0"/>
              </a:rPr>
              <a:t>Give me a detailed history and current status update on Project Alpine and identify all key decisions and open questions. Focus on [meetings / files /etc.]” </a:t>
            </a:r>
            <a:endParaRPr kumimoji="0" lang="en-US" sz="1200" b="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58" name="Straight Connector 57">
            <a:extLst>
              <a:ext uri="{FF2B5EF4-FFF2-40B4-BE49-F238E27FC236}">
                <a16:creationId xmlns:a16="http://schemas.microsoft.com/office/drawing/2014/main" id="{ECF3B464-1F7C-D3EC-6610-D0A46C7DB248}"/>
              </a:ext>
              <a:ext uri="{C183D7F6-B498-43B3-948B-1728B52AA6E4}">
                <adec:decorative xmlns:adec="http://schemas.microsoft.com/office/drawing/2017/decorative" val="1"/>
              </a:ext>
            </a:extLst>
          </p:cNvPr>
          <p:cNvCxnSpPr>
            <a:cxnSpLocks/>
          </p:cNvCxnSpPr>
          <p:nvPr/>
        </p:nvCxnSpPr>
        <p:spPr>
          <a:xfrm>
            <a:off x="2862692" y="2710204"/>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6E47CC7-C30C-665F-147D-681AA32465DF}"/>
              </a:ext>
            </a:extLst>
          </p:cNvPr>
          <p:cNvSpPr txBox="1"/>
          <p:nvPr/>
        </p:nvSpPr>
        <p:spPr>
          <a:xfrm>
            <a:off x="2845928" y="2777303"/>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“Prepare a report for my upcoming meeting with </a:t>
            </a:r>
            <a:r>
              <a:rPr kumimoji="0" lang="en-US" sz="1200" b="0" i="0" u="none" strike="noStrike" kern="1200" cap="none" spc="0" normalizeH="0" baseline="0" noProof="0" err="1">
                <a:ln>
                  <a:noFill/>
                </a:ln>
                <a:solidFill>
                  <a:srgbClr val="091F2C"/>
                </a:solidFill>
                <a:effectLst/>
                <a:uLnTx/>
                <a:uFillTx/>
                <a:latin typeface="Segoe Sans Display"/>
                <a:ea typeface="+mn-ea"/>
                <a:cs typeface="+mn-cs"/>
              </a:rPr>
              <a:t>Fabrikam</a:t>
            </a:r>
            <a:r>
              <a:rPr kumimoji="0" lang="en-US" sz="1200" b="0" i="0" u="none" strike="noStrike" kern="1200" cap="none" spc="0" normalizeH="0" baseline="0" noProof="0">
                <a:ln>
                  <a:noFill/>
                </a:ln>
                <a:solidFill>
                  <a:srgbClr val="091F2C"/>
                </a:solidFill>
                <a:effectLst/>
                <a:uLnTx/>
                <a:uFillTx/>
                <a:latin typeface="Segoe Sans Display"/>
                <a:ea typeface="+mn-ea"/>
                <a:cs typeface="+mn-cs"/>
              </a:rPr>
              <a:t> Co. My goals for this meeting are…”</a:t>
            </a:r>
          </a:p>
        </p:txBody>
      </p:sp>
      <p:cxnSp>
        <p:nvCxnSpPr>
          <p:cNvPr id="59" name="Straight Connector 58">
            <a:extLst>
              <a:ext uri="{FF2B5EF4-FFF2-40B4-BE49-F238E27FC236}">
                <a16:creationId xmlns:a16="http://schemas.microsoft.com/office/drawing/2014/main" id="{CE9FB069-70B7-85E7-915F-7AB661C4C969}"/>
              </a:ext>
              <a:ext uri="{C183D7F6-B498-43B3-948B-1728B52AA6E4}">
                <adec:decorative xmlns:adec="http://schemas.microsoft.com/office/drawing/2017/decorative" val="1"/>
              </a:ext>
            </a:extLst>
          </p:cNvPr>
          <p:cNvCxnSpPr>
            <a:cxnSpLocks/>
          </p:cNvCxnSpPr>
          <p:nvPr/>
        </p:nvCxnSpPr>
        <p:spPr>
          <a:xfrm>
            <a:off x="2862692" y="3641301"/>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393C6DA-9AE3-5DD9-0CFD-4EE41D83C7B6}"/>
              </a:ext>
            </a:extLst>
          </p:cNvPr>
          <p:cNvSpPr txBox="1"/>
          <p:nvPr/>
        </p:nvSpPr>
        <p:spPr>
          <a:xfrm>
            <a:off x="2845928" y="3708399"/>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“What are the latest trends in cybersecurity and how might they impact our business? Focus on [product / project / etc.]”</a:t>
            </a:r>
          </a:p>
        </p:txBody>
      </p:sp>
      <p:cxnSp>
        <p:nvCxnSpPr>
          <p:cNvPr id="60" name="Straight Connector 59">
            <a:extLst>
              <a:ext uri="{FF2B5EF4-FFF2-40B4-BE49-F238E27FC236}">
                <a16:creationId xmlns:a16="http://schemas.microsoft.com/office/drawing/2014/main" id="{314CF5A5-AC48-CA69-6914-EC206BF47A9A}"/>
              </a:ext>
              <a:ext uri="{C183D7F6-B498-43B3-948B-1728B52AA6E4}">
                <adec:decorative xmlns:adec="http://schemas.microsoft.com/office/drawing/2017/decorative" val="1"/>
              </a:ext>
            </a:extLst>
          </p:cNvPr>
          <p:cNvCxnSpPr>
            <a:cxnSpLocks/>
          </p:cNvCxnSpPr>
          <p:nvPr/>
        </p:nvCxnSpPr>
        <p:spPr>
          <a:xfrm>
            <a:off x="2862692" y="4572398"/>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8C2D761-FC95-6A85-B720-DCF63AC00CA8}"/>
              </a:ext>
            </a:extLst>
          </p:cNvPr>
          <p:cNvSpPr txBox="1"/>
          <p:nvPr/>
        </p:nvSpPr>
        <p:spPr>
          <a:xfrm>
            <a:off x="2845928" y="4639495"/>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“Brief me on Company X’s recent announcements</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and our internal insights on them.”</a:t>
            </a:r>
          </a:p>
        </p:txBody>
      </p:sp>
      <p:cxnSp>
        <p:nvCxnSpPr>
          <p:cNvPr id="61" name="Straight Connector 60">
            <a:extLst>
              <a:ext uri="{FF2B5EF4-FFF2-40B4-BE49-F238E27FC236}">
                <a16:creationId xmlns:a16="http://schemas.microsoft.com/office/drawing/2014/main" id="{D3248931-3F75-FDF6-4FF5-25B462F6C726}"/>
              </a:ext>
              <a:ext uri="{C183D7F6-B498-43B3-948B-1728B52AA6E4}">
                <adec:decorative xmlns:adec="http://schemas.microsoft.com/office/drawing/2017/decorative" val="1"/>
              </a:ext>
            </a:extLst>
          </p:cNvPr>
          <p:cNvCxnSpPr>
            <a:cxnSpLocks/>
          </p:cNvCxnSpPr>
          <p:nvPr/>
        </p:nvCxnSpPr>
        <p:spPr>
          <a:xfrm>
            <a:off x="2862692" y="5503495"/>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B3F4084-8A9B-5325-9DBE-33F7F27076EC}"/>
              </a:ext>
            </a:extLst>
          </p:cNvPr>
          <p:cNvSpPr txBox="1"/>
          <p:nvPr/>
        </p:nvSpPr>
        <p:spPr>
          <a:xfrm>
            <a:off x="2862692" y="5570592"/>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““Help me prepare for my week. I want to…”</a:t>
            </a:r>
          </a:p>
        </p:txBody>
      </p:sp>
      <p:sp>
        <p:nvSpPr>
          <p:cNvPr id="46" name="TextBox 45">
            <a:extLst>
              <a:ext uri="{FF2B5EF4-FFF2-40B4-BE49-F238E27FC236}">
                <a16:creationId xmlns:a16="http://schemas.microsoft.com/office/drawing/2014/main" id="{B737543C-169B-F368-CE8A-358592AEB397}"/>
              </a:ext>
            </a:extLst>
          </p:cNvPr>
          <p:cNvSpPr txBox="1"/>
          <p:nvPr/>
        </p:nvSpPr>
        <p:spPr>
          <a:xfrm>
            <a:off x="7455816" y="1502881"/>
            <a:ext cx="4026683" cy="380093"/>
          </a:xfrm>
          <a:prstGeom prst="round2SameRect">
            <a:avLst>
              <a:gd name="adj1" fmla="val 16667"/>
              <a:gd name="adj2" fmla="val 12953"/>
            </a:avLst>
          </a:prstGeom>
          <a:solidFill>
            <a:srgbClr val="F0ECF8"/>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91440" rtlCol="0" anchor="ctr"/>
          <a:lstStyle>
            <a:defPPr>
              <a:defRPr lang="en-US"/>
            </a:defPPr>
            <a:lvl1pPr>
              <a:defRPr sz="14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Sample Output</a:t>
            </a:r>
          </a:p>
        </p:txBody>
      </p:sp>
      <p:sp>
        <p:nvSpPr>
          <p:cNvPr id="69" name="TextBox 68" descr="text of sample outputs">
            <a:extLst>
              <a:ext uri="{FF2B5EF4-FFF2-40B4-BE49-F238E27FC236}">
                <a16:creationId xmlns:a16="http://schemas.microsoft.com/office/drawing/2014/main" id="{B99A0060-10B2-8FD2-AD79-4819FA6E17A1}"/>
              </a:ext>
            </a:extLst>
          </p:cNvPr>
          <p:cNvSpPr txBox="1"/>
          <p:nvPr/>
        </p:nvSpPr>
        <p:spPr>
          <a:xfrm>
            <a:off x="7317816" y="1846207"/>
            <a:ext cx="4302684" cy="4521282"/>
          </a:xfrm>
          <a:prstGeom prst="roundRect">
            <a:avLst>
              <a:gd name="adj" fmla="val 3215"/>
            </a:avLst>
          </a:prstGeom>
          <a:solidFill>
            <a:srgbClr val="FFFCFC"/>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4" name="TextBox 33">
            <a:extLst>
              <a:ext uri="{FF2B5EF4-FFF2-40B4-BE49-F238E27FC236}">
                <a16:creationId xmlns:a16="http://schemas.microsoft.com/office/drawing/2014/main" id="{5C6D464C-90D1-3518-91DD-0D593732B1A5}"/>
              </a:ext>
            </a:extLst>
          </p:cNvPr>
          <p:cNvSpPr txBox="1"/>
          <p:nvPr/>
        </p:nvSpPr>
        <p:spPr>
          <a:xfrm>
            <a:off x="7301052" y="1846207"/>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Researcher will gather emails, meeting notes, documents, and any SharePoint pages about that project and summarize the timeline and current state.</a:t>
            </a:r>
          </a:p>
        </p:txBody>
      </p:sp>
      <p:cxnSp>
        <p:nvCxnSpPr>
          <p:cNvPr id="64" name="Straight Connector 63">
            <a:extLst>
              <a:ext uri="{FF2B5EF4-FFF2-40B4-BE49-F238E27FC236}">
                <a16:creationId xmlns:a16="http://schemas.microsoft.com/office/drawing/2014/main" id="{87DF5346-E2CF-31E2-A9B1-A4D14DFD6133}"/>
              </a:ext>
              <a:ext uri="{C183D7F6-B498-43B3-948B-1728B52AA6E4}">
                <adec:decorative xmlns:adec="http://schemas.microsoft.com/office/drawing/2017/decorative" val="1"/>
              </a:ext>
            </a:extLst>
          </p:cNvPr>
          <p:cNvCxnSpPr>
            <a:cxnSpLocks/>
          </p:cNvCxnSpPr>
          <p:nvPr/>
        </p:nvCxnSpPr>
        <p:spPr>
          <a:xfrm>
            <a:off x="7317816" y="2710204"/>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97AB64B-2C0B-0523-1D0B-0F52BECEF7F3}"/>
              </a:ext>
            </a:extLst>
          </p:cNvPr>
          <p:cNvSpPr txBox="1"/>
          <p:nvPr/>
        </p:nvSpPr>
        <p:spPr>
          <a:xfrm>
            <a:off x="7301052" y="2777303"/>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Researcher will pull the last interactions with </a:t>
            </a:r>
            <a:r>
              <a:rPr kumimoji="0" lang="en-US" sz="1200" b="0" i="0" u="none" strike="noStrike" kern="1200" cap="none" spc="0" normalizeH="0" baseline="0" noProof="0" err="1">
                <a:ln>
                  <a:noFill/>
                </a:ln>
                <a:solidFill>
                  <a:srgbClr val="091F2C"/>
                </a:solidFill>
                <a:effectLst/>
                <a:uLnTx/>
                <a:uFillTx/>
                <a:latin typeface="Segoe Sans Display"/>
                <a:ea typeface="+mn-ea"/>
                <a:cs typeface="+mn-cs"/>
              </a:rPr>
              <a:t>Fabrikam</a:t>
            </a:r>
            <a:r>
              <a:rPr kumimoji="0" lang="en-US" sz="1200" b="0" i="0" u="none" strike="noStrike" kern="1200" cap="none" spc="0" normalizeH="0" baseline="0" noProof="0">
                <a:ln>
                  <a:noFill/>
                </a:ln>
                <a:solidFill>
                  <a:srgbClr val="091F2C"/>
                </a:solidFill>
                <a:effectLst/>
                <a:uLnTx/>
                <a:uFillTx/>
                <a:latin typeface="Segoe Sans Display"/>
                <a:ea typeface="+mn-ea"/>
                <a:cs typeface="+mn-cs"/>
              </a:rPr>
              <a:t>, recent news about them, and relevant product info</a:t>
            </a:r>
          </a:p>
        </p:txBody>
      </p:sp>
      <p:cxnSp>
        <p:nvCxnSpPr>
          <p:cNvPr id="65" name="Straight Connector 64">
            <a:extLst>
              <a:ext uri="{FF2B5EF4-FFF2-40B4-BE49-F238E27FC236}">
                <a16:creationId xmlns:a16="http://schemas.microsoft.com/office/drawing/2014/main" id="{98AF733B-52FA-EC11-1E78-393B2F10B4C1}"/>
              </a:ext>
              <a:ext uri="{C183D7F6-B498-43B3-948B-1728B52AA6E4}">
                <adec:decorative xmlns:adec="http://schemas.microsoft.com/office/drawing/2017/decorative" val="1"/>
              </a:ext>
            </a:extLst>
          </p:cNvPr>
          <p:cNvCxnSpPr>
            <a:cxnSpLocks/>
          </p:cNvCxnSpPr>
          <p:nvPr/>
        </p:nvCxnSpPr>
        <p:spPr>
          <a:xfrm>
            <a:off x="7317816" y="3641299"/>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B6F7470-5B37-E90B-C975-FF3C0795BBAA}"/>
              </a:ext>
            </a:extLst>
          </p:cNvPr>
          <p:cNvSpPr txBox="1"/>
          <p:nvPr/>
        </p:nvSpPr>
        <p:spPr>
          <a:xfrm>
            <a:off x="7301052" y="3708399"/>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It will consult internal reports in your organization’s knowledge base as well as external articles</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to produce a trend report.</a:t>
            </a:r>
          </a:p>
        </p:txBody>
      </p:sp>
      <p:cxnSp>
        <p:nvCxnSpPr>
          <p:cNvPr id="66" name="Straight Connector 65">
            <a:extLst>
              <a:ext uri="{FF2B5EF4-FFF2-40B4-BE49-F238E27FC236}">
                <a16:creationId xmlns:a16="http://schemas.microsoft.com/office/drawing/2014/main" id="{45A7722F-FDC9-6775-D795-9B532BB126EA}"/>
              </a:ext>
              <a:ext uri="{C183D7F6-B498-43B3-948B-1728B52AA6E4}">
                <adec:decorative xmlns:adec="http://schemas.microsoft.com/office/drawing/2017/decorative" val="1"/>
              </a:ext>
            </a:extLst>
          </p:cNvPr>
          <p:cNvCxnSpPr>
            <a:cxnSpLocks/>
          </p:cNvCxnSpPr>
          <p:nvPr/>
        </p:nvCxnSpPr>
        <p:spPr>
          <a:xfrm>
            <a:off x="7317816" y="4572395"/>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5BB7C2C-DFCA-A3B1-1C29-E073794E4761}"/>
              </a:ext>
            </a:extLst>
          </p:cNvPr>
          <p:cNvSpPr txBox="1"/>
          <p:nvPr/>
        </p:nvSpPr>
        <p:spPr>
          <a:xfrm>
            <a:off x="7301052" y="4639495"/>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Combining web/news data about Company X with any internal analysis or emails that discuss Company X</a:t>
            </a:r>
          </a:p>
        </p:txBody>
      </p:sp>
      <p:cxnSp>
        <p:nvCxnSpPr>
          <p:cNvPr id="67" name="Straight Connector 66">
            <a:extLst>
              <a:ext uri="{FF2B5EF4-FFF2-40B4-BE49-F238E27FC236}">
                <a16:creationId xmlns:a16="http://schemas.microsoft.com/office/drawing/2014/main" id="{5971A23F-46A0-40D5-178D-B4CE56B7651D}"/>
              </a:ext>
              <a:ext uri="{C183D7F6-B498-43B3-948B-1728B52AA6E4}">
                <adec:decorative xmlns:adec="http://schemas.microsoft.com/office/drawing/2017/decorative" val="1"/>
              </a:ext>
            </a:extLst>
          </p:cNvPr>
          <p:cNvCxnSpPr>
            <a:cxnSpLocks/>
          </p:cNvCxnSpPr>
          <p:nvPr/>
        </p:nvCxnSpPr>
        <p:spPr>
          <a:xfrm>
            <a:off x="7317816" y="5503491"/>
            <a:ext cx="4302684"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CA7E292-EA7F-3671-29B2-E476A20C8F3F}"/>
              </a:ext>
            </a:extLst>
          </p:cNvPr>
          <p:cNvSpPr txBox="1"/>
          <p:nvPr/>
        </p:nvSpPr>
        <p:spPr>
          <a:xfrm>
            <a:off x="7301052" y="5570592"/>
            <a:ext cx="4302684" cy="796897"/>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A report that outlines your upcoming meetings, deadlines, and pulls in any materials you should review for each, essentially a personalized weekly game plan.</a:t>
            </a:r>
          </a:p>
        </p:txBody>
      </p:sp>
    </p:spTree>
    <p:extLst>
      <p:ext uri="{BB962C8B-B14F-4D97-AF65-F5344CB8AC3E}">
        <p14:creationId xmlns:p14="http://schemas.microsoft.com/office/powerpoint/2010/main" val="30841518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99071-97FC-F7B7-2EDF-793E0072CF1E}"/>
            </a:ext>
          </a:extLst>
        </p:cNvPr>
        <p:cNvGrpSpPr/>
        <p:nvPr/>
      </p:nvGrpSpPr>
      <p:grpSpPr>
        <a:xfrm>
          <a:off x="0" y="0"/>
          <a:ext cx="0" cy="0"/>
          <a:chOff x="0" y="0"/>
          <a:chExt cx="0" cy="0"/>
        </a:xfrm>
      </p:grpSpPr>
      <p:grpSp>
        <p:nvGrpSpPr>
          <p:cNvPr id="68" name="Group 67">
            <a:extLst>
              <a:ext uri="{FF2B5EF4-FFF2-40B4-BE49-F238E27FC236}">
                <a16:creationId xmlns:a16="http://schemas.microsoft.com/office/drawing/2014/main" id="{4FAF89C8-BF13-1C13-9239-34DF3A702B0F}"/>
              </a:ext>
              <a:ext uri="{C183D7F6-B498-43B3-948B-1728B52AA6E4}">
                <adec:decorative xmlns:adec="http://schemas.microsoft.com/office/drawing/2017/decorative" val="1"/>
              </a:ext>
            </a:extLst>
          </p:cNvPr>
          <p:cNvGrpSpPr/>
          <p:nvPr/>
        </p:nvGrpSpPr>
        <p:grpSpPr>
          <a:xfrm>
            <a:off x="0" y="0"/>
            <a:ext cx="12192000" cy="1309115"/>
            <a:chOff x="0" y="0"/>
            <a:chExt cx="12192000" cy="1309115"/>
          </a:xfrm>
        </p:grpSpPr>
        <p:sp>
          <p:nvSpPr>
            <p:cNvPr id="70" name="Rectangle 69">
              <a:extLst>
                <a:ext uri="{FF2B5EF4-FFF2-40B4-BE49-F238E27FC236}">
                  <a16:creationId xmlns:a16="http://schemas.microsoft.com/office/drawing/2014/main" id="{BE01C287-72FB-2629-7F6B-CD2D3D6CC85F}"/>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2" name="Rectangle 71">
              <a:extLst>
                <a:ext uri="{FF2B5EF4-FFF2-40B4-BE49-F238E27FC236}">
                  <a16:creationId xmlns:a16="http://schemas.microsoft.com/office/drawing/2014/main" id="{DD615414-8DB4-E0C4-E885-3097E604E6D3}"/>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0" name="Title 19">
            <a:extLst>
              <a:ext uri="{FF2B5EF4-FFF2-40B4-BE49-F238E27FC236}">
                <a16:creationId xmlns:a16="http://schemas.microsoft.com/office/drawing/2014/main" id="{470CCEC6-30C5-39D8-CCEA-3AE9ADE6D7DE}"/>
              </a:ext>
            </a:extLst>
          </p:cNvPr>
          <p:cNvSpPr>
            <a:spLocks noGrp="1"/>
          </p:cNvSpPr>
          <p:nvPr>
            <p:ph type="title"/>
          </p:nvPr>
        </p:nvSpPr>
        <p:spPr>
          <a:xfrm>
            <a:off x="588263" y="457200"/>
            <a:ext cx="11018520" cy="553998"/>
          </a:xfrm>
        </p:spPr>
        <p:txBody>
          <a:bodyPr/>
          <a:lstStyle/>
          <a:p>
            <a:r>
              <a:rPr lang="en-IN"/>
              <a:t>Scenario Library</a:t>
            </a:r>
          </a:p>
        </p:txBody>
      </p:sp>
      <p:sp>
        <p:nvSpPr>
          <p:cNvPr id="8" name="TextBox 7">
            <a:extLst>
              <a:ext uri="{FF2B5EF4-FFF2-40B4-BE49-F238E27FC236}">
                <a16:creationId xmlns:a16="http://schemas.microsoft.com/office/drawing/2014/main" id="{8A48F007-3742-988C-6C49-9CE21530F534}"/>
              </a:ext>
            </a:extLst>
          </p:cNvPr>
          <p:cNvSpPr txBox="1"/>
          <p:nvPr/>
        </p:nvSpPr>
        <p:spPr>
          <a:xfrm>
            <a:off x="514949" y="929640"/>
            <a:ext cx="8697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Get ideas on how to integrate Researcher into your business processes.</a:t>
            </a:r>
          </a:p>
        </p:txBody>
      </p:sp>
      <p:sp>
        <p:nvSpPr>
          <p:cNvPr id="2" name="TextBox 1">
            <a:extLst>
              <a:ext uri="{FF2B5EF4-FFF2-40B4-BE49-F238E27FC236}">
                <a16:creationId xmlns:a16="http://schemas.microsoft.com/office/drawing/2014/main" id="{A46D6DAB-52B8-9B82-E575-79C53A030022}"/>
              </a:ext>
            </a:extLst>
          </p:cNvPr>
          <p:cNvSpPr txBox="1"/>
          <p:nvPr/>
        </p:nvSpPr>
        <p:spPr>
          <a:xfrm>
            <a:off x="457200" y="1674673"/>
            <a:ext cx="541949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3"/>
              </a:rPr>
              <a:t>New product ideation and research</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create a report on market trends, competitor products, and consumer sentiment. Then combine market research, project information, and meeting notes into a report on new product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 name="TextBox 8">
            <a:extLst>
              <a:ext uri="{FF2B5EF4-FFF2-40B4-BE49-F238E27FC236}">
                <a16:creationId xmlns:a16="http://schemas.microsoft.com/office/drawing/2014/main" id="{C09BA4E4-9DF3-F881-44C1-E98C770ABD6C}"/>
              </a:ext>
            </a:extLst>
          </p:cNvPr>
          <p:cNvSpPr txBox="1"/>
          <p:nvPr/>
        </p:nvSpPr>
        <p:spPr>
          <a:xfrm>
            <a:off x="457199" y="2809514"/>
            <a:ext cx="54194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4"/>
              </a:rPr>
              <a:t>Streamline market research and strategy</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create a market research report from internal and external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0" name="TextBox 9">
            <a:extLst>
              <a:ext uri="{FF2B5EF4-FFF2-40B4-BE49-F238E27FC236}">
                <a16:creationId xmlns:a16="http://schemas.microsoft.com/office/drawing/2014/main" id="{13A7197D-667A-13A2-4CE9-D291F09B1DE6}"/>
              </a:ext>
            </a:extLst>
          </p:cNvPr>
          <p:cNvSpPr txBox="1"/>
          <p:nvPr/>
        </p:nvSpPr>
        <p:spPr>
          <a:xfrm>
            <a:off x="457199" y="3605959"/>
            <a:ext cx="54194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5"/>
              </a:rPr>
              <a:t>Data strategy and insights</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propose a strategy for how to monetize data streams.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TextBox 10">
            <a:extLst>
              <a:ext uri="{FF2B5EF4-FFF2-40B4-BE49-F238E27FC236}">
                <a16:creationId xmlns:a16="http://schemas.microsoft.com/office/drawing/2014/main" id="{DD8F4AB8-F70A-666A-9431-A6A769B55AB8}"/>
              </a:ext>
            </a:extLst>
          </p:cNvPr>
          <p:cNvSpPr txBox="1"/>
          <p:nvPr/>
        </p:nvSpPr>
        <p:spPr>
          <a:xfrm>
            <a:off x="457199" y="4402404"/>
            <a:ext cx="541949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6"/>
              </a:rPr>
              <a:t>Create an unsolicited proposal</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better understand a customer’s business challenges and strategies before proposing new services. Then use Researcher to create a strategy for using your solution to improve the customer’s business.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TextBox 11">
            <a:extLst>
              <a:ext uri="{FF2B5EF4-FFF2-40B4-BE49-F238E27FC236}">
                <a16:creationId xmlns:a16="http://schemas.microsoft.com/office/drawing/2014/main" id="{FAA2DB95-3573-FDE8-CAA3-5EFFAD2E2F65}"/>
              </a:ext>
            </a:extLst>
          </p:cNvPr>
          <p:cNvSpPr txBox="1"/>
          <p:nvPr/>
        </p:nvSpPr>
        <p:spPr>
          <a:xfrm>
            <a:off x="457199" y="5629736"/>
            <a:ext cx="54194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7"/>
              </a:rPr>
              <a:t>Draft a product strategy document</a:t>
            </a:r>
            <a:r>
              <a:rPr kumimoji="0" lang="en-US" sz="1400" b="0" i="0" u="none" strike="noStrike" kern="1200" cap="none" spc="0" normalizeH="0" baseline="0" noProof="0">
                <a:ln>
                  <a:noFill/>
                </a:ln>
                <a:solidFill>
                  <a:srgbClr val="091F2C"/>
                </a:solidFill>
                <a:effectLst/>
                <a:uLnTx/>
                <a:uFillTx/>
                <a:latin typeface="Segoe Sans Display"/>
                <a:ea typeface="+mn-ea"/>
                <a:cs typeface="+mn-cs"/>
              </a:rPr>
              <a:t> – use Researcher to create a proposal for a new IT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4" name="Picture 3" descr="Scenario library interface screenshot">
            <a:extLst>
              <a:ext uri="{FF2B5EF4-FFF2-40B4-BE49-F238E27FC236}">
                <a16:creationId xmlns:a16="http://schemas.microsoft.com/office/drawing/2014/main" id="{E51B060A-3AB7-36F5-4EA6-5A67A04276EE}"/>
              </a:ext>
            </a:extLst>
          </p:cNvPr>
          <p:cNvPicPr>
            <a:picLocks noChangeAspect="1"/>
          </p:cNvPicPr>
          <p:nvPr/>
        </p:nvPicPr>
        <p:blipFill>
          <a:blip r:embed="rId8"/>
          <a:stretch>
            <a:fillRect/>
          </a:stretch>
        </p:blipFill>
        <p:spPr>
          <a:xfrm>
            <a:off x="6695263" y="1771412"/>
            <a:ext cx="4911520" cy="3867964"/>
          </a:xfrm>
          <a:prstGeom prst="roundRect">
            <a:avLst>
              <a:gd name="adj" fmla="val 1677"/>
            </a:avLst>
          </a:prstGeom>
          <a:ln w="76200">
            <a:solidFill>
              <a:schemeClr val="tx2"/>
            </a:solidFill>
          </a:ln>
        </p:spPr>
      </p:pic>
    </p:spTree>
    <p:extLst>
      <p:ext uri="{BB962C8B-B14F-4D97-AF65-F5344CB8AC3E}">
        <p14:creationId xmlns:p14="http://schemas.microsoft.com/office/powerpoint/2010/main" val="334855679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Updated Copilot Theme_010524">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Copilot Theme_010524" id="{69AC8C09-3441-437D-B814-A5AD62159AFF}" vid="{F9173944-3179-464E-8E53-E39D2E2B504A}"/>
    </a:ext>
  </a:extLst>
</a:theme>
</file>

<file path=ppt/theme/theme2.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5.xml><?xml version="1.0" encoding="utf-8"?>
<a:theme xmlns:a="http://schemas.openxmlformats.org/drawingml/2006/main" name="Light 16x9">
  <a:themeElements>
    <a:clrScheme name="Custom 7">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4.potx" id="{4908BB59-E0F9-4262-9337-B2D75939F852}" vid="{C1F6406B-B671-42E9-A581-A06DD50715F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24d2b90-11f2-4fdf-990a-54fa46247cf8">
      <Terms xmlns="http://schemas.microsoft.com/office/infopath/2007/PartnerControls"/>
    </lcf76f155ced4ddcb4097134ff3c332f>
    <_ip_UnifiedCompliancePolicyUIAction xmlns="http://schemas.microsoft.com/sharepoint/v3" xsi:nil="true"/>
    <MCpostdate xmlns="324d2b90-11f2-4fdf-990a-54fa46247cf8" xsi:nil="true"/>
    <Recipients xmlns="324d2b90-11f2-4fdf-990a-54fa46247cf8" xsi:nil="true"/>
    <_ip_UnifiedCompliancePolicyProperties xmlns="http://schemas.microsoft.com/sharepoint/v3" xsi:nil="true"/>
    <TaxCatchAll xmlns="b817b00b-f121-400f-976b-40959b1c7d14" xsi:nil="true"/>
    <MCpostID xmlns="324d2b90-11f2-4fdf-990a-54fa46247cf8" xsi:nil="true"/>
  </documentManagement>
</p:properties>
</file>

<file path=customXml/itemProps1.xml><?xml version="1.0" encoding="utf-8"?>
<ds:datastoreItem xmlns:ds="http://schemas.openxmlformats.org/officeDocument/2006/customXml" ds:itemID="{01C2C61F-AE2A-49E7-AC71-349CD3F0F826}">
  <ds:schemaRefs>
    <ds:schemaRef ds:uri="324d2b90-11f2-4fdf-990a-54fa46247cf8"/>
    <ds:schemaRef ds:uri="b817b00b-f121-400f-976b-40959b1c7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CD1E464-076E-4467-A922-5C511AE53CC2}">
  <ds:schemaRefs>
    <ds:schemaRef ds:uri="http://schemas.microsoft.com/sharepoint/v3/contenttype/forms"/>
  </ds:schemaRefs>
</ds:datastoreItem>
</file>

<file path=customXml/itemProps3.xml><?xml version="1.0" encoding="utf-8"?>
<ds:datastoreItem xmlns:ds="http://schemas.openxmlformats.org/officeDocument/2006/customXml" ds:itemID="{03168CD8-EE15-4770-84E3-AEC56215CCD3}">
  <ds:schemaRefs>
    <ds:schemaRef ds:uri="324d2b90-11f2-4fdf-990a-54fa46247cf8"/>
    <ds:schemaRef ds:uri="b817b00b-f121-400f-976b-40959b1c7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21</TotalTime>
  <Words>17327</Words>
  <Application>Microsoft Office PowerPoint</Application>
  <PresentationFormat>Widescreen</PresentationFormat>
  <Paragraphs>1532</Paragraphs>
  <Slides>55</Slides>
  <Notes>29</Notes>
  <HiddenSlides>0</HiddenSlides>
  <MMClips>2</MMClips>
  <ScaleCrop>false</ScaleCrop>
  <HeadingPairs>
    <vt:vector size="4" baseType="variant">
      <vt:variant>
        <vt:lpstr>Theme</vt:lpstr>
      </vt:variant>
      <vt:variant>
        <vt:i4>5</vt:i4>
      </vt:variant>
      <vt:variant>
        <vt:lpstr>Slide Titles</vt:lpstr>
      </vt:variant>
      <vt:variant>
        <vt:i4>55</vt:i4>
      </vt:variant>
    </vt:vector>
  </HeadingPairs>
  <TitlesOfParts>
    <vt:vector size="60" baseType="lpstr">
      <vt:lpstr>2_Updated Copilot Theme_010524</vt:lpstr>
      <vt:lpstr>2_Microsoft 365 Copilot Template</vt:lpstr>
      <vt:lpstr>1_Microsoft 365 Copilot Template</vt:lpstr>
      <vt:lpstr>Microsoft 365 Copilot Template</vt:lpstr>
      <vt:lpstr>Light 16x9</vt:lpstr>
      <vt:lpstr>Researcher &amp; Analyst Adoption</vt:lpstr>
      <vt:lpstr>Researcher agent</vt:lpstr>
      <vt:lpstr>Turning data into value is only limited by the intelligence applied to it</vt:lpstr>
      <vt:lpstr>Connecting the data that matters most with the most capable models</vt:lpstr>
      <vt:lpstr>How to use Researcher</vt:lpstr>
      <vt:lpstr>Researcher demo video</vt:lpstr>
      <vt:lpstr>Example use cases for Researcher agent</vt:lpstr>
      <vt:lpstr>Try it! Researcher Agent</vt:lpstr>
      <vt:lpstr>Scenario Library</vt:lpstr>
      <vt:lpstr>Industry Use Cases</vt:lpstr>
      <vt:lpstr>New product ideation and research</vt:lpstr>
      <vt:lpstr>Streamline market research and strategy</vt:lpstr>
      <vt:lpstr>Use imaging analysis to drive drug discovery</vt:lpstr>
      <vt:lpstr>Streamline scriptwriting and development</vt:lpstr>
      <vt:lpstr>Data strategy and insights</vt:lpstr>
      <vt:lpstr>AI visual creation</vt:lpstr>
      <vt:lpstr>Deliver personalized content at scale</vt:lpstr>
      <vt:lpstr>Pinpoint and assess potential fraud risks</vt:lpstr>
      <vt:lpstr>Collaborate on curriculum design</vt:lpstr>
      <vt:lpstr>Funcational Use Cases</vt:lpstr>
      <vt:lpstr>A day in the life of a Procurement Specialist using Researcher</vt:lpstr>
      <vt:lpstr>A day in the life of a Researcher</vt:lpstr>
      <vt:lpstr>Create an unsolicited proposal</vt:lpstr>
      <vt:lpstr>Streamline market research and strategy</vt:lpstr>
      <vt:lpstr>Analyze cashflow variances</vt:lpstr>
      <vt:lpstr>Simplify job transitions</vt:lpstr>
      <vt:lpstr>Automate benefits query management</vt:lpstr>
      <vt:lpstr>Draft a product strategy document</vt:lpstr>
      <vt:lpstr>Analyst agent</vt:lpstr>
      <vt:lpstr>Challenges in data analysis</vt:lpstr>
      <vt:lpstr>How does Analyst work?</vt:lpstr>
      <vt:lpstr>How to use Analyst</vt:lpstr>
      <vt:lpstr>Analyst demo video</vt:lpstr>
      <vt:lpstr>Example use cases for Analyst agent</vt:lpstr>
      <vt:lpstr>When to use Analyst </vt:lpstr>
      <vt:lpstr>Try it!</vt:lpstr>
      <vt:lpstr>Scenario Library </vt:lpstr>
      <vt:lpstr>Industry Use Cases</vt:lpstr>
      <vt:lpstr>Implement adaptive pricing</vt:lpstr>
      <vt:lpstr>Enhance marketing effectiveness</vt:lpstr>
      <vt:lpstr>Empower relationship managers</vt:lpstr>
      <vt:lpstr>Data strategy and insights</vt:lpstr>
      <vt:lpstr>Deliver personalized content at scale</vt:lpstr>
      <vt:lpstr>Automated permit application intake</vt:lpstr>
      <vt:lpstr>Pinpoint and assess potential fraud risks</vt:lpstr>
      <vt:lpstr>Give teams quick access to insights and financial information</vt:lpstr>
      <vt:lpstr>Funcational Use Cases</vt:lpstr>
      <vt:lpstr>A day in the life of an Analyst</vt:lpstr>
      <vt:lpstr>A day in the life of a Chief Information Officer</vt:lpstr>
      <vt:lpstr>A day in the life of a Chief Data Officer</vt:lpstr>
      <vt:lpstr>Streamline market research and strategy</vt:lpstr>
      <vt:lpstr>Intelligent sales forecasting</vt:lpstr>
      <vt:lpstr>Financial insights</vt:lpstr>
      <vt:lpstr>Deliver insights to managers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Daryl Schaal (SYNAXIS CORPORATION)</cp:lastModifiedBy>
  <cp:revision>5</cp:revision>
  <dcterms:created xsi:type="dcterms:W3CDTF">2025-06-05T18:01:56Z</dcterms:created>
  <dcterms:modified xsi:type="dcterms:W3CDTF">2025-12-04T20:31:53Z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