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17"/>
  </p:notesMasterIdLst>
  <p:sldIdLst>
    <p:sldId id="256" r:id="rId2"/>
    <p:sldId id="395" r:id="rId3"/>
    <p:sldId id="421" r:id="rId4"/>
    <p:sldId id="422" r:id="rId5"/>
    <p:sldId id="423" r:id="rId6"/>
    <p:sldId id="424" r:id="rId7"/>
    <p:sldId id="429" r:id="rId8"/>
    <p:sldId id="425" r:id="rId9"/>
    <p:sldId id="426" r:id="rId10"/>
    <p:sldId id="427" r:id="rId11"/>
    <p:sldId id="430" r:id="rId12"/>
    <p:sldId id="431" r:id="rId13"/>
    <p:sldId id="433" r:id="rId14"/>
    <p:sldId id="428" r:id="rId15"/>
    <p:sldId id="432" r:id="rId16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99CCFF"/>
    <a:srgbClr val="0066FF"/>
    <a:srgbClr val="0000FF"/>
    <a:srgbClr val="FFFFCC"/>
    <a:srgbClr val="CCECFF"/>
    <a:srgbClr val="CCFFFF"/>
    <a:srgbClr val="00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06" autoAdjust="0"/>
    <p:restoredTop sz="96041" autoAdjust="0"/>
  </p:normalViewPr>
  <p:slideViewPr>
    <p:cSldViewPr snapToGrid="0">
      <p:cViewPr varScale="1">
        <p:scale>
          <a:sx n="101" d="100"/>
          <a:sy n="101" d="100"/>
        </p:scale>
        <p:origin x="1278" y="10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AF56501-E21B-4CA3-9621-57F669E716AA}" type="datetimeFigureOut">
              <a:rPr kumimoji="1" lang="ja-JP" altLang="en-US" smtClean="0"/>
              <a:t>2017/7/22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2017/7/22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463620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/>
            </a:lvl1pPr>
            <a:lvl2pPr marL="685800" indent="-22860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メイリオ" panose="020B0604030504040204" pitchFamily="50" charset="-128"/>
              <a:buChar char="⁃"/>
              <a:defRPr/>
            </a:lvl3pPr>
          </a:lstStyle>
          <a:p>
            <a:pPr lvl="0"/>
            <a:r>
              <a:rPr lang="ja-JP" altLang="en-US" dirty="0" smtClean="0"/>
              <a:t> 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2017/7/22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2017/7/22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ctrTitle"/>
          </p:nvPr>
        </p:nvSpPr>
        <p:spPr>
          <a:xfrm>
            <a:off x="706291" y="1409758"/>
            <a:ext cx="5222905" cy="1754326"/>
          </a:xfrm>
        </p:spPr>
        <p:txBody>
          <a:bodyPr/>
          <a:lstStyle/>
          <a:p>
            <a:r>
              <a:rPr lang="ja-JP" altLang="en-US" sz="4000" dirty="0"/>
              <a:t>自己</a:t>
            </a:r>
            <a:r>
              <a:rPr lang="ja-JP" altLang="en-US" sz="4000" dirty="0" smtClean="0"/>
              <a:t>組織化マップ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en-US" altLang="ja-JP" sz="4000" dirty="0" smtClean="0"/>
              <a:t>Self-Organizing Map</a:t>
            </a:r>
            <a:br>
              <a:rPr lang="en-US" altLang="ja-JP" sz="4000" dirty="0" smtClean="0"/>
            </a:br>
            <a:r>
              <a:rPr lang="en-US" altLang="ja-JP" sz="4000" dirty="0" smtClean="0"/>
              <a:t>SOM</a:t>
            </a:r>
            <a:endParaRPr kumimoji="1" lang="ja-JP" altLang="en-US" sz="4000" dirty="0"/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706291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明治大学 理工学部 応用化学科</a:t>
            </a:r>
            <a:endParaRPr lang="en-US" altLang="ja-JP" dirty="0" smtClean="0"/>
          </a:p>
          <a:p>
            <a:r>
              <a:rPr lang="ja-JP" altLang="en-US" dirty="0" smtClean="0"/>
              <a:t>データ化学工学研究室  金子 弘昌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114722" cy="590931"/>
          </a:xfrm>
        </p:spPr>
        <p:txBody>
          <a:bodyPr/>
          <a:lstStyle/>
          <a:p>
            <a:r>
              <a:rPr lang="ja-JP" altLang="en-US" dirty="0" smtClean="0"/>
              <a:t>勝者ニューロン</a:t>
            </a:r>
            <a:r>
              <a:rPr lang="ja-JP" altLang="en-US" dirty="0"/>
              <a:t>に</a:t>
            </a:r>
            <a:r>
              <a:rPr lang="ja-JP" altLang="en-US" dirty="0" smtClean="0"/>
              <a:t>近いのも</a:t>
            </a:r>
            <a:r>
              <a:rPr lang="ja-JP" altLang="en-US" dirty="0"/>
              <a:t>サンプル</a:t>
            </a:r>
            <a:r>
              <a:rPr lang="ja-JP" altLang="en-US" dirty="0" smtClean="0"/>
              <a:t>に近づける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32968" cy="757130"/>
          </a:xfrm>
        </p:spPr>
        <p:txBody>
          <a:bodyPr/>
          <a:lstStyle/>
          <a:p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勝者ニューロンを </a:t>
            </a:r>
            <a:r>
              <a:rPr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r>
              <a:rPr lang="ja-JP" altLang="en-US" dirty="0"/>
              <a:t> とすると</a:t>
            </a:r>
            <a:r>
              <a:rPr lang="ja-JP" altLang="en-US" dirty="0" smtClean="0"/>
              <a:t>、その近くに存在するニューロンも、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altLang="ja-JP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ほど</a:t>
            </a:r>
            <a:r>
              <a:rPr lang="ja-JP" altLang="en-US" dirty="0" smtClean="0"/>
              <a:t>ではないがサンプル </a:t>
            </a:r>
            <a:r>
              <a:rPr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ja-JP" altLang="en-US" dirty="0" smtClean="0"/>
              <a:t> に近づける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1802636" y="5924039"/>
            <a:ext cx="5400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flipV="1">
            <a:off x="2083286" y="2647950"/>
            <a:ext cx="0" cy="354647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523674" y="506169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523674" y="432099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523674" y="3580289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523674" y="283958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647624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414791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181958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949125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716292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5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483459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6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2496012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3267623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4027999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4810101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1,4</a:t>
            </a:r>
            <a:endParaRPr lang="ja-JP" altLang="en-US" sz="2400" baseline="30000" dirty="0">
              <a:solidFill>
                <a:srgbClr val="99CC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5550402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1,5</a:t>
            </a:r>
            <a:endParaRPr lang="ja-JP" altLang="en-US" sz="2400" baseline="30000" dirty="0">
              <a:solidFill>
                <a:srgbClr val="3399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6282797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1,6</a:t>
            </a:r>
            <a:endParaRPr lang="ja-JP" altLang="en-US" sz="2400" baseline="30000" dirty="0">
              <a:solidFill>
                <a:srgbClr val="99CC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6282797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,6</a:t>
            </a:r>
            <a:endParaRPr lang="ja-JP" altLang="en-US" sz="2400" baseline="30000" dirty="0">
              <a:solidFill>
                <a:srgbClr val="3399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282797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3,6</a:t>
            </a:r>
            <a:endParaRPr lang="ja-JP" altLang="en-US" sz="2400" baseline="30000" dirty="0">
              <a:solidFill>
                <a:srgbClr val="99CC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6282797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5550402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4810101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4027999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3267623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2496012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2496012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2496012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3253369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4010726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4768083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solidFill>
                <a:srgbClr val="3399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5525440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5525440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solidFill>
                  <a:srgbClr val="3399FF"/>
                </a:solidFill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solidFill>
                <a:srgbClr val="3399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4768083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solidFill>
                  <a:srgbClr val="99CCFF"/>
                </a:solidFill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solidFill>
                <a:srgbClr val="99CC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010726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3253369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7207251" y="3853170"/>
            <a:ext cx="19367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勝者ニューロン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cxnSp>
        <p:nvCxnSpPr>
          <p:cNvPr id="42" name="直線矢印コネクタ 41"/>
          <p:cNvCxnSpPr>
            <a:stCxn id="41" idx="1"/>
          </p:cNvCxnSpPr>
          <p:nvPr/>
        </p:nvCxnSpPr>
        <p:spPr>
          <a:xfrm flipH="1">
            <a:off x="6054846" y="4084003"/>
            <a:ext cx="1152405" cy="360052"/>
          </a:xfrm>
          <a:prstGeom prst="straightConnector1">
            <a:avLst/>
          </a:prstGeom>
          <a:ln w="3175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419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114722" cy="590931"/>
          </a:xfrm>
        </p:spPr>
        <p:txBody>
          <a:bodyPr/>
          <a:lstStyle/>
          <a:p>
            <a:r>
              <a:rPr lang="ja-JP" altLang="en-US" dirty="0"/>
              <a:t>勝者ニューロンに近いのもサンプルに近づける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577989" cy="1217769"/>
          </a:xfrm>
        </p:spPr>
        <p:txBody>
          <a:bodyPr/>
          <a:lstStyle/>
          <a:p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勝者ニューロンを </a:t>
            </a:r>
            <a:r>
              <a:rPr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r>
              <a:rPr lang="ja-JP" altLang="en-US" dirty="0"/>
              <a:t> とすると</a:t>
            </a:r>
            <a:r>
              <a:rPr lang="ja-JP" altLang="en-US" dirty="0" smtClean="0"/>
              <a:t>、たとえば、その近くのニューロン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  <a:r>
              <a:rPr lang="ja-JP" altLang="en-US" dirty="0" smtClean="0"/>
              <a:t> 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修正後</a:t>
            </a:r>
            <a:r>
              <a:rPr lang="ja-JP" altLang="en-US" dirty="0"/>
              <a:t>のニューロン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  <a:r>
              <a:rPr lang="ja-JP" altLang="en-US" dirty="0" smtClean="0"/>
              <a:t> </a:t>
            </a:r>
            <a:r>
              <a:rPr lang="ja-JP" altLang="en-US" dirty="0"/>
              <a:t>は、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902297"/>
              </p:ext>
            </p:extLst>
          </p:nvPr>
        </p:nvGraphicFramePr>
        <p:xfrm>
          <a:off x="683412" y="2002990"/>
          <a:ext cx="539273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5" name="Equation" r:id="rId3" imgW="2247840" imgH="304560" progId="Equation.DSMT4">
                  <p:embed/>
                </p:oleObj>
              </mc:Choice>
              <mc:Fallback>
                <p:oleObj name="Equation" r:id="rId3" imgW="2247840" imgH="30456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12" y="2002990"/>
                        <a:ext cx="5392738" cy="704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83412" y="3090321"/>
            <a:ext cx="581922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e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：近傍関数</a:t>
            </a:r>
            <a:endParaRPr lang="en-US" altLang="ja-JP" sz="2400" dirty="0" smtClean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endParaRPr lang="en-US" altLang="ja-JP" sz="2400" dirty="0" smtClean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e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：二次元マップ上での勝者ニューロンとの距離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3996629" y="6605408"/>
            <a:ext cx="242322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4169261" y="4786439"/>
            <a:ext cx="0" cy="2022679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402951" y="4703254"/>
            <a:ext cx="6799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e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502569" y="6374575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e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771069" y="523425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4192342" y="5468104"/>
            <a:ext cx="1699602" cy="1129262"/>
          </a:xfrm>
          <a:prstGeom prst="straightConnector1">
            <a:avLst/>
          </a:prstGeom>
          <a:ln w="2540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1341414" y="4735374"/>
            <a:ext cx="19752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近傍関数の例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6593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785558" cy="590931"/>
          </a:xfrm>
        </p:spPr>
        <p:txBody>
          <a:bodyPr/>
          <a:lstStyle/>
          <a:p>
            <a:r>
              <a:rPr lang="ja-JP" altLang="en-US" dirty="0"/>
              <a:t>二次元マップ</a:t>
            </a:r>
            <a:r>
              <a:rPr lang="ja-JP" altLang="en-US" dirty="0" smtClean="0"/>
              <a:t>の</a:t>
            </a:r>
            <a:r>
              <a:rPr lang="ja-JP" altLang="en-US" dirty="0"/>
              <a:t>学習</a:t>
            </a:r>
            <a:r>
              <a:rPr lang="ja-JP" altLang="en-US" dirty="0" smtClean="0"/>
              <a:t>を</a:t>
            </a:r>
            <a:r>
              <a:rPr lang="ja-JP" altLang="en-US" dirty="0"/>
              <a:t>繰り返す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80207" cy="4902881"/>
          </a:xfrm>
        </p:spPr>
        <p:txBody>
          <a:bodyPr/>
          <a:lstStyle/>
          <a:p>
            <a:r>
              <a:rPr kumimoji="1" lang="ja-JP" altLang="en-US" dirty="0" smtClean="0"/>
              <a:t>学習：勝者ニューロン・その近くのニューロンをサンプルに近づけること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サンプルを順番に学習させる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すべてのサンプルを学習させ終わったら、もう一巡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何順させるか：学習回数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事前</a:t>
            </a:r>
            <a:r>
              <a:rPr lang="ja-JP" altLang="en-US" dirty="0" smtClean="0"/>
              <a:t>に</a:t>
            </a:r>
            <a:r>
              <a:rPr lang="ja-JP" altLang="en-US" dirty="0"/>
              <a:t>決めておく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一巡するごとに、サンプルの順番をシャッフルさせることで、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均等に学習させることができる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5345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513830" cy="590931"/>
          </a:xfrm>
        </p:spPr>
        <p:txBody>
          <a:bodyPr/>
          <a:lstStyle/>
          <a:p>
            <a:r>
              <a:rPr kumimoji="1" lang="en-US" altLang="ja-JP" dirty="0" smtClean="0"/>
              <a:t>SOM</a:t>
            </a:r>
            <a:r>
              <a:rPr kumimoji="1" lang="ja-JP" altLang="en-US" dirty="0" smtClean="0"/>
              <a:t>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27307" cy="2803844"/>
          </a:xfrm>
        </p:spPr>
        <p:txBody>
          <a:bodyPr/>
          <a:lstStyle/>
          <a:p>
            <a:r>
              <a:rPr kumimoji="1" lang="ja-JP" altLang="en-US" dirty="0" smtClean="0"/>
              <a:t>学習が終わった後、サンプルごとの勝者ニューロンを見ることで、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二次元マップ上での可視化が達成される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ニューロン間の距離を見ることで、クラスタリングも検討できる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ニューロン間</a:t>
            </a:r>
            <a:r>
              <a:rPr lang="ja-JP" altLang="en-US" dirty="0" smtClean="0"/>
              <a:t>の</a:t>
            </a:r>
            <a:r>
              <a:rPr lang="ja-JP" altLang="en-US" dirty="0"/>
              <a:t>距離</a:t>
            </a:r>
            <a:r>
              <a:rPr lang="ja-JP" altLang="en-US" dirty="0" smtClean="0"/>
              <a:t>が</a:t>
            </a:r>
            <a:r>
              <a:rPr lang="ja-JP" altLang="en-US" dirty="0"/>
              <a:t>大きいところ</a:t>
            </a:r>
            <a:r>
              <a:rPr lang="ja-JP" altLang="en-US" dirty="0" smtClean="0"/>
              <a:t>は、クラスターの境目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ただ</a:t>
            </a:r>
            <a:r>
              <a:rPr kumimoji="1" lang="ja-JP" altLang="en-US" dirty="0" smtClean="0"/>
              <a:t>、狙ってクラスタリングしたわけではなく、たまたまクラスターの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境目になることもあるため、別途クラスタリングをしたほうが無難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9313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975495" cy="590931"/>
          </a:xfrm>
        </p:spPr>
        <p:txBody>
          <a:bodyPr/>
          <a:lstStyle/>
          <a:p>
            <a:r>
              <a:rPr kumimoji="1" lang="en-US" altLang="ja-JP" dirty="0" smtClean="0"/>
              <a:t>SOM</a:t>
            </a:r>
            <a:r>
              <a:rPr kumimoji="1" lang="ja-JP" altLang="en-US" dirty="0" smtClean="0"/>
              <a:t>の問題点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91189" cy="3392724"/>
          </a:xfrm>
        </p:spPr>
        <p:txBody>
          <a:bodyPr/>
          <a:lstStyle/>
          <a:p>
            <a:r>
              <a:rPr kumimoji="1" lang="ja-JP" altLang="en-US" dirty="0" smtClean="0"/>
              <a:t>事前に学習回数・学習率を決めなければならない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学習回数を多くしたからといって、二次元マップが収束するとは限らない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二次元マップのサイズ・学習回数・学習率</a:t>
            </a:r>
            <a:r>
              <a:rPr lang="ja-JP" altLang="en-US" dirty="0"/>
              <a:t>・</a:t>
            </a:r>
            <a:r>
              <a:rPr kumimoji="1" lang="ja-JP" altLang="en-US" dirty="0" smtClean="0"/>
              <a:t>近傍関数をすべて適切に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決めないと、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二次元マップが各サンプルにオーバーフィット</a:t>
            </a:r>
            <a:r>
              <a:rPr lang="ja-JP" altLang="en-US" dirty="0"/>
              <a:t>して</a:t>
            </a:r>
            <a:r>
              <a:rPr lang="ja-JP" altLang="en-US" dirty="0" smtClean="0"/>
              <a:t>しまう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二次元マップが実際の多次元空間において滑らかにならない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1262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737194" cy="590931"/>
          </a:xfrm>
        </p:spPr>
        <p:txBody>
          <a:bodyPr/>
          <a:lstStyle/>
          <a:p>
            <a:r>
              <a:rPr kumimoji="1" lang="en-US" altLang="ja-JP" dirty="0" smtClean="0"/>
              <a:t>SOM</a:t>
            </a:r>
            <a:r>
              <a:rPr kumimoji="1" lang="ja-JP" altLang="en-US" dirty="0" smtClean="0"/>
              <a:t>の問題点の解決策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508530" cy="821250"/>
          </a:xfrm>
        </p:spPr>
        <p:txBody>
          <a:bodyPr/>
          <a:lstStyle/>
          <a:p>
            <a:r>
              <a:rPr kumimoji="1" lang="en-US" altLang="ja-JP" dirty="0" smtClean="0"/>
              <a:t>Generative Topographic Mapping (GTM) </a:t>
            </a:r>
            <a:r>
              <a:rPr kumimoji="1" lang="ja-JP" altLang="en-US" dirty="0" smtClean="0"/>
              <a:t>を用いる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先にあげた問題点を解決できる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8296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53021" cy="590931"/>
          </a:xfrm>
        </p:spPr>
        <p:txBody>
          <a:bodyPr/>
          <a:lstStyle/>
          <a:p>
            <a:r>
              <a:rPr kumimoji="1" lang="ja-JP" altLang="en-US" dirty="0" smtClean="0"/>
              <a:t>自己組織化マップ </a:t>
            </a:r>
            <a:r>
              <a:rPr kumimoji="1" lang="en-US" altLang="ja-JP" dirty="0" smtClean="0"/>
              <a:t>(SOM) 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123010" cy="5503558"/>
          </a:xfrm>
        </p:spPr>
        <p:txBody>
          <a:bodyPr/>
          <a:lstStyle/>
          <a:p>
            <a:r>
              <a:rPr kumimoji="1" lang="ja-JP" altLang="en-US" dirty="0" smtClean="0"/>
              <a:t>ニューラルネットワークの１つ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データを可視化・見える</a:t>
            </a:r>
            <a:r>
              <a:rPr kumimoji="1" lang="ja-JP" altLang="en-US" dirty="0" smtClean="0"/>
              <a:t>化する</a:t>
            </a:r>
            <a:r>
              <a:rPr kumimoji="1" lang="ja-JP" altLang="en-US" dirty="0" smtClean="0"/>
              <a:t>ための非線形手法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主成分分析などとは異なり、はじめに二次元平面の座標を作ってしまい、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それを実際の多次元空間のサンプルに合わせ込むというスタンス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オーバーフィッティングを起こしやすいので注意が必要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 smtClean="0"/>
              <a:t>SOM</a:t>
            </a:r>
            <a:r>
              <a:rPr lang="ja-JP" altLang="en-US" dirty="0" smtClean="0"/>
              <a:t>のいろいろな問題点を解決した、上位互換の手法に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Generative Topographic Mapping (GTM) </a:t>
            </a:r>
            <a:r>
              <a:rPr lang="ja-JP" altLang="en-US" dirty="0" smtClean="0"/>
              <a:t>がある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GTM</a:t>
            </a:r>
            <a:r>
              <a:rPr lang="ja-JP" altLang="en-US" dirty="0" smtClean="0"/>
              <a:t>に対する</a:t>
            </a:r>
            <a:r>
              <a:rPr lang="en-US" altLang="ja-JP" dirty="0" smtClean="0"/>
              <a:t>SOM</a:t>
            </a:r>
            <a:r>
              <a:rPr lang="ja-JP" altLang="en-US" dirty="0" smtClean="0"/>
              <a:t>のメリットは、手法の説明が簡単、コーディングが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しやすい、くらい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371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274201" cy="590931"/>
          </a:xfrm>
        </p:spPr>
        <p:txBody>
          <a:bodyPr/>
          <a:lstStyle/>
          <a:p>
            <a:r>
              <a:rPr kumimoji="1" lang="en-US" altLang="ja-JP" dirty="0" smtClean="0"/>
              <a:t>SOM</a:t>
            </a:r>
            <a:r>
              <a:rPr kumimoji="1" lang="ja-JP" altLang="en-US" dirty="0" smtClean="0"/>
              <a:t>を作る おおまかな流れ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71339" cy="5375318"/>
          </a:xfrm>
        </p:spPr>
        <p:txBody>
          <a:bodyPr/>
          <a:lstStyle/>
          <a:p>
            <a:r>
              <a:rPr kumimoji="1" lang="ja-JP" altLang="en-US" dirty="0" smtClean="0"/>
              <a:t>２次元マップのサイズを決める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10×10 </a:t>
            </a:r>
            <a:r>
              <a:rPr lang="ja-JP" altLang="en-US" dirty="0" smtClean="0"/>
              <a:t>とか、</a:t>
            </a:r>
            <a:r>
              <a:rPr lang="en-US" altLang="ja-JP" dirty="0" smtClean="0"/>
              <a:t>4×6 </a:t>
            </a:r>
            <a:r>
              <a:rPr lang="ja-JP" altLang="en-US" dirty="0" smtClean="0"/>
              <a:t>とか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２次元の各グリッドにニューロンを配置する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10×10</a:t>
            </a:r>
            <a:r>
              <a:rPr kumimoji="1" lang="ja-JP" altLang="en-US" dirty="0" smtClean="0"/>
              <a:t>なら、</a:t>
            </a:r>
            <a:r>
              <a:rPr kumimoji="1" lang="en-US" altLang="ja-JP" dirty="0" smtClean="0"/>
              <a:t>100</a:t>
            </a:r>
            <a:r>
              <a:rPr kumimoji="1" lang="ja-JP" altLang="en-US" dirty="0" smtClean="0"/>
              <a:t>個のニューロン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各</a:t>
            </a:r>
            <a:r>
              <a:rPr lang="ja-JP" altLang="en-US" dirty="0"/>
              <a:t>ニューロン</a:t>
            </a:r>
            <a:r>
              <a:rPr lang="ja-JP" altLang="en-US" dirty="0" smtClean="0"/>
              <a:t>は、データセットの変数の数と同じ要素数をもつベクトル</a:t>
            </a:r>
            <a:endParaRPr lang="en-US" altLang="ja-JP" dirty="0" smtClean="0"/>
          </a:p>
          <a:p>
            <a:pPr lvl="1"/>
            <a:r>
              <a:rPr lang="ja-JP" altLang="en-US" dirty="0"/>
              <a:t>要素</a:t>
            </a:r>
            <a:r>
              <a:rPr lang="ja-JP" altLang="en-US" dirty="0" smtClean="0"/>
              <a:t>の</a:t>
            </a:r>
            <a:r>
              <a:rPr lang="ja-JP" altLang="en-US" dirty="0"/>
              <a:t>値</a:t>
            </a:r>
            <a:r>
              <a:rPr lang="ja-JP" altLang="en-US" dirty="0" smtClean="0"/>
              <a:t>はランダム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以下を繰り返す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データセット</a:t>
            </a:r>
            <a:r>
              <a:rPr lang="ja-JP" altLang="en-US" dirty="0" smtClean="0"/>
              <a:t>のサンプルごとに最もユークリッド距離の近いニューロン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/>
              <a:t>勝者</a:t>
            </a:r>
            <a:r>
              <a:rPr lang="ja-JP" altLang="en-US" dirty="0" smtClean="0"/>
              <a:t>ニューロン</a:t>
            </a:r>
            <a:r>
              <a:rPr lang="en-US" altLang="ja-JP" dirty="0" smtClean="0"/>
              <a:t>) </a:t>
            </a:r>
            <a:r>
              <a:rPr lang="ja-JP" altLang="en-US" dirty="0" smtClean="0"/>
              <a:t>を見つける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勝者ニューロンをそのサンプルに少し近づける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勝者</a:t>
            </a:r>
            <a:r>
              <a:rPr lang="ja-JP" altLang="en-US" dirty="0" smtClean="0"/>
              <a:t>ニューロンに近いニューロンも、そのサンプルに少し近づける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196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455340" cy="590931"/>
          </a:xfrm>
        </p:spPr>
        <p:txBody>
          <a:bodyPr/>
          <a:lstStyle/>
          <a:p>
            <a:r>
              <a:rPr kumimoji="1" lang="ja-JP" altLang="en-US" dirty="0" smtClean="0"/>
              <a:t>こんなデータセット</a:t>
            </a:r>
            <a:r>
              <a:rPr lang="ja-JP" altLang="en-US" dirty="0" smtClean="0"/>
              <a:t>があるとする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256295" y="1063774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変数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108689" y="1636671"/>
            <a:ext cx="55611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1       2      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・・・       </a:t>
            </a:r>
            <a:r>
              <a:rPr lang="en-US" altLang="ja-JP" sz="2400" i="1" dirty="0" err="1" smtClean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      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・・・      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m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-1       </a:t>
            </a:r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m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 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78683" y="2328017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578683" y="292722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 rot="5400000">
            <a:off x="2424795" y="3618772"/>
            <a:ext cx="6463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・・・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613147" y="4292086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j</a:t>
            </a:r>
            <a:endParaRPr lang="ja-JP" altLang="en-US" sz="2400" i="1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 rot="5400000">
            <a:off x="2424795" y="5001860"/>
            <a:ext cx="6463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・・・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450443" y="5693404"/>
            <a:ext cx="595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n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-1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578683" y="6292617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n</a:t>
            </a:r>
            <a:endParaRPr lang="ja-JP" altLang="en-US" sz="2400" i="1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664658" y="4292086"/>
            <a:ext cx="11496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サンプル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5369306" y="4292086"/>
            <a:ext cx="5741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i="1" baseline="-25000" dirty="0" smtClean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baseline="300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baseline="30000" dirty="0" smtClean="0">
                <a:latin typeface="Times" pitchFamily="18" charset="0"/>
                <a:ea typeface="Meiryo UI" panose="020B0604030504040204" pitchFamily="50" charset="-128"/>
              </a:rPr>
              <a:t>j</a:t>
            </a:r>
            <a:r>
              <a:rPr lang="en-US" altLang="ja-JP" sz="2400" baseline="300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2113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533887" cy="590931"/>
          </a:xfrm>
        </p:spPr>
        <p:txBody>
          <a:bodyPr/>
          <a:lstStyle/>
          <a:p>
            <a:r>
              <a:rPr lang="ja-JP" altLang="en-US" dirty="0"/>
              <a:t>２次元マップのサイズを</a:t>
            </a:r>
            <a:r>
              <a:rPr lang="ja-JP" altLang="en-US" dirty="0" smtClean="0"/>
              <a:t>決める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4637808" cy="424732"/>
          </a:xfrm>
        </p:spPr>
        <p:txBody>
          <a:bodyPr/>
          <a:lstStyle/>
          <a:p>
            <a:r>
              <a:rPr kumimoji="1" lang="ja-JP" altLang="en-US" dirty="0" smtClean="0"/>
              <a:t>ここでは簡単のため、</a:t>
            </a:r>
            <a:r>
              <a:rPr kumimoji="1" lang="en-US" altLang="ja-JP" dirty="0" smtClean="0"/>
              <a:t>4×</a:t>
            </a:r>
            <a:r>
              <a:rPr kumimoji="1" lang="ja-JP" altLang="en-US" dirty="0" smtClean="0"/>
              <a:t>６にします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1802636" y="5924039"/>
            <a:ext cx="5400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flipV="1">
            <a:off x="2083286" y="2647950"/>
            <a:ext cx="0" cy="354647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523674" y="506169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523674" y="432099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523674" y="3580289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523674" y="283958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647624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414791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4181958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4949125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5716292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5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6483459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6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cxnSp>
        <p:nvCxnSpPr>
          <p:cNvPr id="20" name="直線矢印コネクタ 19"/>
          <p:cNvCxnSpPr/>
          <p:nvPr/>
        </p:nvCxnSpPr>
        <p:spPr>
          <a:xfrm flipV="1">
            <a:off x="1934529" y="5318356"/>
            <a:ext cx="5004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V="1">
            <a:off x="1934529" y="4578581"/>
            <a:ext cx="5004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V="1">
            <a:off x="1934529" y="3838806"/>
            <a:ext cx="5004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V="1">
            <a:off x="1934529" y="3099031"/>
            <a:ext cx="5004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rot="5400000" flipV="1">
            <a:off x="1224625" y="4454801"/>
            <a:ext cx="3168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rot="5400000" flipV="1">
            <a:off x="1992340" y="4425765"/>
            <a:ext cx="3168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rot="5400000" flipV="1">
            <a:off x="2760055" y="4454801"/>
            <a:ext cx="3168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rot="5400000" flipV="1">
            <a:off x="3527770" y="4454801"/>
            <a:ext cx="3168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V="1">
            <a:off x="4295485" y="4454801"/>
            <a:ext cx="3168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rot="5400000" flipV="1">
            <a:off x="5063200" y="4454801"/>
            <a:ext cx="3168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625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709162" cy="590931"/>
          </a:xfrm>
        </p:spPr>
        <p:txBody>
          <a:bodyPr/>
          <a:lstStyle/>
          <a:p>
            <a:r>
              <a:rPr lang="ja-JP" altLang="en-US" dirty="0"/>
              <a:t>２次元の各グリッドにニューロンを配置</a:t>
            </a:r>
            <a:r>
              <a:rPr lang="ja-JP" altLang="en-US" dirty="0" smtClean="0"/>
              <a:t>する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678705" cy="1281889"/>
          </a:xfrm>
        </p:spPr>
        <p:txBody>
          <a:bodyPr/>
          <a:lstStyle/>
          <a:p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各ニューロン </a:t>
            </a:r>
            <a:r>
              <a:rPr lang="en-US" altLang="ja-JP" b="1" dirty="0" err="1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lang="en-US" altLang="ja-JP" i="1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US" altLang="ja-JP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 は変数の数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n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の長さをもつベクトル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kumimoji="1" lang="en-US" altLang="ja-JP" b="1" dirty="0" err="1" smtClean="0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kumimoji="1"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kumimoji="1" lang="en-US" altLang="ja-JP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kumimoji="1"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kumimoji="1"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= [ </a:t>
            </a:r>
            <a:r>
              <a:rPr kumimoji="1"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kumimoji="1" lang="en-US" altLang="ja-JP" i="1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kumimoji="1" lang="en-US" altLang="ja-JP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kumimoji="1" lang="en-US" altLang="ja-JP" i="1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kumimoji="1" lang="en-US" altLang="ja-JP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,1</a:t>
            </a:r>
            <a:r>
              <a:rPr kumimoji="1"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   </a:t>
            </a:r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lang="en-US" altLang="ja-JP" i="1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US" altLang="ja-JP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lang="en-US" altLang="ja-JP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baseline="-25000" dirty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kumimoji="1"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   </a:t>
            </a:r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・・・    </a:t>
            </a:r>
            <a:r>
              <a:rPr lang="en-US" altLang="ja-JP" i="1" dirty="0" err="1" smtClean="0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US" altLang="ja-JP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lang="en-US" altLang="ja-JP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k</a:t>
            </a:r>
            <a:r>
              <a:rPr kumimoji="1"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   </a:t>
            </a:r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・・・    </a:t>
            </a:r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lang="en-US" altLang="ja-JP" i="1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US" altLang="ja-JP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lang="en-US" altLang="ja-JP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m</a:t>
            </a:r>
            <a:r>
              <a:rPr lang="en-US" altLang="ja-JP" baseline="-25000" dirty="0" smtClean="0">
                <a:latin typeface="Times" panose="02020603050405020304" pitchFamily="18" charset="0"/>
                <a:cs typeface="Times" panose="02020603050405020304" pitchFamily="18" charset="0"/>
              </a:rPr>
              <a:t>-1</a:t>
            </a:r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    </a:t>
            </a:r>
            <a:r>
              <a:rPr lang="en-US" altLang="ja-JP" i="1" dirty="0" err="1" smtClean="0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US" altLang="ja-JP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lang="en-US" altLang="ja-JP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m</a:t>
            </a:r>
            <a:r>
              <a:rPr kumimoji="1"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]</a:t>
            </a:r>
          </a:p>
          <a:p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最初は </a:t>
            </a:r>
            <a:r>
              <a:rPr lang="en-US" altLang="ja-JP" i="1" dirty="0" err="1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lang="en-US" altLang="ja-JP" i="1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US" altLang="ja-JP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j</a:t>
            </a:r>
            <a:r>
              <a:rPr lang="en-US" altLang="ja-JP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,</a:t>
            </a:r>
            <a:r>
              <a:rPr lang="en-US" altLang="ja-JP" i="1" baseline="-25000" dirty="0" err="1">
                <a:latin typeface="Times" panose="02020603050405020304" pitchFamily="18" charset="0"/>
                <a:cs typeface="Times" panose="02020603050405020304" pitchFamily="18" charset="0"/>
              </a:rPr>
              <a:t>k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 を乱数とする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(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ニューロンの初期化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)</a:t>
            </a:r>
            <a:endParaRPr kumimoji="1" lang="ja-JP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  <p:cxnSp>
        <p:nvCxnSpPr>
          <p:cNvPr id="27" name="直線矢印コネクタ 26"/>
          <p:cNvCxnSpPr/>
          <p:nvPr/>
        </p:nvCxnSpPr>
        <p:spPr>
          <a:xfrm flipV="1">
            <a:off x="1802636" y="5924039"/>
            <a:ext cx="5400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2083286" y="2647950"/>
            <a:ext cx="0" cy="354647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1523674" y="506169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1523674" y="432099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1523674" y="3580289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1523674" y="283958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2647624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3414791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4181958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4949125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5716292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5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6483459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6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2496012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3267623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4027999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4810101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5550402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6282797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6282797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6282797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6282797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5550402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810101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0" name="Text Box 8"/>
          <p:cNvSpPr txBox="1">
            <a:spLocks noChangeArrowheads="1"/>
          </p:cNvSpPr>
          <p:nvPr/>
        </p:nvSpPr>
        <p:spPr bwMode="auto">
          <a:xfrm>
            <a:off x="4027999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1" name="Text Box 8"/>
          <p:cNvSpPr txBox="1">
            <a:spLocks noChangeArrowheads="1"/>
          </p:cNvSpPr>
          <p:nvPr/>
        </p:nvSpPr>
        <p:spPr bwMode="auto">
          <a:xfrm>
            <a:off x="3267623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2496012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5" name="Text Box 8"/>
          <p:cNvSpPr txBox="1">
            <a:spLocks noChangeArrowheads="1"/>
          </p:cNvSpPr>
          <p:nvPr/>
        </p:nvSpPr>
        <p:spPr bwMode="auto">
          <a:xfrm>
            <a:off x="2496012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6" name="Text Box 8"/>
          <p:cNvSpPr txBox="1">
            <a:spLocks noChangeArrowheads="1"/>
          </p:cNvSpPr>
          <p:nvPr/>
        </p:nvSpPr>
        <p:spPr bwMode="auto">
          <a:xfrm>
            <a:off x="2496012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7" name="Text Box 8"/>
          <p:cNvSpPr txBox="1">
            <a:spLocks noChangeArrowheads="1"/>
          </p:cNvSpPr>
          <p:nvPr/>
        </p:nvSpPr>
        <p:spPr bwMode="auto">
          <a:xfrm>
            <a:off x="3253369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8" name="Text Box 8"/>
          <p:cNvSpPr txBox="1">
            <a:spLocks noChangeArrowheads="1"/>
          </p:cNvSpPr>
          <p:nvPr/>
        </p:nvSpPr>
        <p:spPr bwMode="auto">
          <a:xfrm>
            <a:off x="4010726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4768083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5525440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1" name="Text Box 8"/>
          <p:cNvSpPr txBox="1">
            <a:spLocks noChangeArrowheads="1"/>
          </p:cNvSpPr>
          <p:nvPr/>
        </p:nvSpPr>
        <p:spPr bwMode="auto">
          <a:xfrm>
            <a:off x="5525440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4768083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3" name="Text Box 8"/>
          <p:cNvSpPr txBox="1">
            <a:spLocks noChangeArrowheads="1"/>
          </p:cNvSpPr>
          <p:nvPr/>
        </p:nvSpPr>
        <p:spPr bwMode="auto">
          <a:xfrm>
            <a:off x="4010726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4" name="Text Box 8"/>
          <p:cNvSpPr txBox="1">
            <a:spLocks noChangeArrowheads="1"/>
          </p:cNvSpPr>
          <p:nvPr/>
        </p:nvSpPr>
        <p:spPr bwMode="auto">
          <a:xfrm>
            <a:off x="3253369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9315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228261" cy="590931"/>
          </a:xfrm>
        </p:spPr>
        <p:txBody>
          <a:bodyPr/>
          <a:lstStyle/>
          <a:p>
            <a:r>
              <a:rPr lang="ja-JP" altLang="en-US" dirty="0" smtClean="0"/>
              <a:t>サンプルとニューロンとの距離を計算する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065302" cy="1678408"/>
          </a:xfrm>
        </p:spPr>
        <p:txBody>
          <a:bodyPr/>
          <a:lstStyle/>
          <a:p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各サンプルを </a:t>
            </a:r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1"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en-US" altLang="ja-JP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kumimoji="1"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[ </a:t>
            </a:r>
            <a:r>
              <a:rPr kumimoji="1"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1"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en-US" altLang="ja-JP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kumimoji="1"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・・・    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・・・    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ja-JP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ja-JP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] 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とする</a:t>
            </a:r>
            <a:endParaRPr kumimoji="1" lang="en-US" altLang="ja-JP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１つのサンプルと、すべてのニューロンとの間でユークリッド距離を計算する</a:t>
            </a:r>
            <a:endParaRPr kumimoji="1" lang="en-US" altLang="ja-JP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例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と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4,3</a:t>
            </a:r>
            <a:r>
              <a:rPr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との間のユークリッド距離 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kumimoji="1" lang="ja-JP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89342"/>
              </p:ext>
            </p:extLst>
          </p:nvPr>
        </p:nvGraphicFramePr>
        <p:xfrm>
          <a:off x="1128713" y="3168650"/>
          <a:ext cx="5332412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6" name="Equation" r:id="rId3" imgW="2222280" imgH="482400" progId="Equation.DSMT4">
                  <p:embed/>
                </p:oleObj>
              </mc:Choice>
              <mc:Fallback>
                <p:oleObj name="Equation" r:id="rId3" imgW="2222280" imgH="48240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3168650"/>
                        <a:ext cx="5332412" cy="1117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567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739345" cy="590931"/>
          </a:xfrm>
        </p:spPr>
        <p:txBody>
          <a:bodyPr/>
          <a:lstStyle/>
          <a:p>
            <a:r>
              <a:rPr lang="ja-JP" altLang="en-US" dirty="0" smtClean="0"/>
              <a:t>最も距離</a:t>
            </a:r>
            <a:r>
              <a:rPr lang="ja-JP" altLang="en-US" dirty="0"/>
              <a:t>の近い</a:t>
            </a:r>
            <a:r>
              <a:rPr lang="ja-JP" altLang="en-US" dirty="0" smtClean="0"/>
              <a:t>ニューロンを見つける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701147" cy="821250"/>
          </a:xfrm>
        </p:spPr>
        <p:txBody>
          <a:bodyPr/>
          <a:lstStyle/>
          <a:p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勝者ニューロン：あるサンプルとの距離が最も小さいニューロン</a:t>
            </a:r>
            <a:endParaRPr kumimoji="1" lang="en-US" altLang="ja-JP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例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について、勝者ニューロンは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endParaRPr kumimoji="1" lang="ja-JP" altLang="en-US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1802636" y="5924039"/>
            <a:ext cx="5400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flipV="1">
            <a:off x="2083286" y="2647950"/>
            <a:ext cx="0" cy="354647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523674" y="506169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523674" y="432099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523674" y="3580289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523674" y="283958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647624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414791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181958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949125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716292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5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483459" y="598911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6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2496012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3267623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4027999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4810101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5550402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6282797" y="506169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6282797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282797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6282797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4,6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5550402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4810101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4027999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3267623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4,2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2496012" y="2816162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4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2496012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2496012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,1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3253369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4010726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4768083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5525440" y="4314835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en-US" altLang="ja-JP" sz="2400" baseline="-25000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5525440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,5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4768083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,4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010726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3,3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3253369" y="3567978"/>
            <a:ext cx="66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3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,2</a:t>
            </a:r>
            <a:endParaRPr lang="ja-JP" altLang="en-US" sz="2400" baseline="300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7207251" y="3853170"/>
            <a:ext cx="19367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勝者ニューロン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cxnSp>
        <p:nvCxnSpPr>
          <p:cNvPr id="42" name="直線矢印コネクタ 41"/>
          <p:cNvCxnSpPr>
            <a:stCxn id="41" idx="1"/>
          </p:cNvCxnSpPr>
          <p:nvPr/>
        </p:nvCxnSpPr>
        <p:spPr>
          <a:xfrm flipH="1">
            <a:off x="6054846" y="4084003"/>
            <a:ext cx="1152405" cy="360052"/>
          </a:xfrm>
          <a:prstGeom prst="straightConnector1">
            <a:avLst/>
          </a:prstGeom>
          <a:ln w="3175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019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329251" cy="590931"/>
          </a:xfrm>
        </p:spPr>
        <p:txBody>
          <a:bodyPr/>
          <a:lstStyle/>
          <a:p>
            <a:r>
              <a:rPr lang="ja-JP" altLang="en-US" dirty="0" smtClean="0"/>
              <a:t>勝者ニューロン</a:t>
            </a:r>
            <a:r>
              <a:rPr lang="ja-JP" altLang="en-US" dirty="0"/>
              <a:t>をサンプルに少し近づける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85766" cy="4378122"/>
          </a:xfrm>
        </p:spPr>
        <p:txBody>
          <a:bodyPr/>
          <a:lstStyle/>
          <a:p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勝者</a:t>
            </a:r>
            <a:r>
              <a:rPr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ニューロンを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r>
              <a:rPr kumimoji="1" lang="ja-JP" altLang="en-US" dirty="0" smtClean="0"/>
              <a:t> とすると、修正後のニューロン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ja-JP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altLang="ja-JP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r>
              <a:rPr kumimoji="1" lang="ja-JP" altLang="en-US" dirty="0" smtClean="0"/>
              <a:t> は、</a:t>
            </a:r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r>
              <a:rPr lang="ja-JP" altLang="en-US" dirty="0" smtClean="0"/>
              <a:t>トーラスマッピングにすると端のニューロンの不公平感をなくせる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トーラスマッピング：二次元マップの一番右の右は左、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                      </a:t>
            </a:r>
            <a:r>
              <a:rPr lang="ja-JP" altLang="en-US" dirty="0" smtClean="0"/>
              <a:t>一番上の上は下、とすること、マップはドーナツ状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965299"/>
              </p:ext>
            </p:extLst>
          </p:nvPr>
        </p:nvGraphicFramePr>
        <p:xfrm>
          <a:off x="760413" y="1906839"/>
          <a:ext cx="43576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9" name="Equation" r:id="rId3" imgW="1815840" imgH="304560" progId="Equation.DSMT4">
                  <p:embed/>
                </p:oleObj>
              </mc:Choice>
              <mc:Fallback>
                <p:oleObj name="Equation" r:id="rId3" imgW="1815840" imgH="30456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1906839"/>
                        <a:ext cx="4357687" cy="704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65969" y="2999442"/>
            <a:ext cx="31373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α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：学習率 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( 0 &lt; </a:t>
            </a:r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α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 &lt; 1 )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8544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9798</TotalTime>
  <Words>716</Words>
  <Application>Microsoft Office PowerPoint</Application>
  <PresentationFormat>画面に合わせる (4:3)</PresentationFormat>
  <Paragraphs>233</Paragraphs>
  <Slides>15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5" baseType="lpstr">
      <vt:lpstr>Meiryo UI</vt:lpstr>
      <vt:lpstr>ＭＳ Ｐゴシック</vt:lpstr>
      <vt:lpstr>メイリオ</vt:lpstr>
      <vt:lpstr>Arial</vt:lpstr>
      <vt:lpstr>Calibri</vt:lpstr>
      <vt:lpstr>Times</vt:lpstr>
      <vt:lpstr>Times New Roman</vt:lpstr>
      <vt:lpstr>Wingdings</vt:lpstr>
      <vt:lpstr>Office テーマ</vt:lpstr>
      <vt:lpstr>MathType 6.0 Equation</vt:lpstr>
      <vt:lpstr>自己組織化マップ Self-Organizing Map SOM</vt:lpstr>
      <vt:lpstr>自己組織化マップ (SOM) とは？</vt:lpstr>
      <vt:lpstr>SOMを作る おおまかな流れ</vt:lpstr>
      <vt:lpstr>こんなデータセットがあるとする</vt:lpstr>
      <vt:lpstr>２次元マップのサイズを決める</vt:lpstr>
      <vt:lpstr>２次元の各グリッドにニューロンを配置する</vt:lpstr>
      <vt:lpstr>サンプルとニューロンとの距離を計算する</vt:lpstr>
      <vt:lpstr>最も距離の近いニューロンを見つける</vt:lpstr>
      <vt:lpstr>勝者ニューロンをサンプルに少し近づける</vt:lpstr>
      <vt:lpstr>勝者ニューロンに近いのもサンプルに近づける</vt:lpstr>
      <vt:lpstr>勝者ニューロンに近いのもサンプルに近づける</vt:lpstr>
      <vt:lpstr>二次元マップの学習を繰り返す</vt:lpstr>
      <vt:lpstr>SOMの特徴</vt:lpstr>
      <vt:lpstr>SOMの問題点</vt:lpstr>
      <vt:lpstr>SOMの問題点の解決策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Hiromasa Kaneko</cp:lastModifiedBy>
  <cp:revision>453</cp:revision>
  <cp:lastPrinted>2017-07-23T06:39:14Z</cp:lastPrinted>
  <dcterms:created xsi:type="dcterms:W3CDTF">2017-03-17T08:34:14Z</dcterms:created>
  <dcterms:modified xsi:type="dcterms:W3CDTF">2017-07-23T06:43:26Z</dcterms:modified>
</cp:coreProperties>
</file>