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60"/>
  </p:notesMasterIdLst>
  <p:sldIdLst>
    <p:sldId id="256" r:id="rId2"/>
    <p:sldId id="421" r:id="rId3"/>
    <p:sldId id="422" r:id="rId4"/>
    <p:sldId id="470" r:id="rId5"/>
    <p:sldId id="423" r:id="rId6"/>
    <p:sldId id="424" r:id="rId7"/>
    <p:sldId id="426" r:id="rId8"/>
    <p:sldId id="427" r:id="rId9"/>
    <p:sldId id="432" r:id="rId10"/>
    <p:sldId id="425" r:id="rId11"/>
    <p:sldId id="429" r:id="rId12"/>
    <p:sldId id="480" r:id="rId13"/>
    <p:sldId id="431" r:id="rId14"/>
    <p:sldId id="433" r:id="rId15"/>
    <p:sldId id="436" r:id="rId16"/>
    <p:sldId id="434" r:id="rId17"/>
    <p:sldId id="471" r:id="rId18"/>
    <p:sldId id="474" r:id="rId19"/>
    <p:sldId id="475" r:id="rId20"/>
    <p:sldId id="476" r:id="rId21"/>
    <p:sldId id="477" r:id="rId22"/>
    <p:sldId id="478" r:id="rId23"/>
    <p:sldId id="479" r:id="rId24"/>
    <p:sldId id="473" r:id="rId25"/>
    <p:sldId id="435" r:id="rId26"/>
    <p:sldId id="437" r:id="rId27"/>
    <p:sldId id="438" r:id="rId28"/>
    <p:sldId id="439" r:id="rId29"/>
    <p:sldId id="446" r:id="rId30"/>
    <p:sldId id="440" r:id="rId31"/>
    <p:sldId id="441" r:id="rId32"/>
    <p:sldId id="442" r:id="rId33"/>
    <p:sldId id="444" r:id="rId34"/>
    <p:sldId id="445" r:id="rId35"/>
    <p:sldId id="443" r:id="rId36"/>
    <p:sldId id="448" r:id="rId37"/>
    <p:sldId id="447" r:id="rId38"/>
    <p:sldId id="449" r:id="rId39"/>
    <p:sldId id="455" r:id="rId40"/>
    <p:sldId id="450" r:id="rId41"/>
    <p:sldId id="451" r:id="rId42"/>
    <p:sldId id="453" r:id="rId43"/>
    <p:sldId id="454" r:id="rId44"/>
    <p:sldId id="452" r:id="rId45"/>
    <p:sldId id="456" r:id="rId46"/>
    <p:sldId id="457" r:id="rId47"/>
    <p:sldId id="463" r:id="rId48"/>
    <p:sldId id="464" r:id="rId49"/>
    <p:sldId id="465" r:id="rId50"/>
    <p:sldId id="466" r:id="rId51"/>
    <p:sldId id="459" r:id="rId52"/>
    <p:sldId id="467" r:id="rId53"/>
    <p:sldId id="458" r:id="rId54"/>
    <p:sldId id="468" r:id="rId55"/>
    <p:sldId id="460" r:id="rId56"/>
    <p:sldId id="461" r:id="rId57"/>
    <p:sldId id="469" r:id="rId58"/>
    <p:sldId id="462" r:id="rId59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6600"/>
    <a:srgbClr val="FFFFCC"/>
    <a:srgbClr val="CCECFF"/>
    <a:srgbClr val="CC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6649" autoAdjust="0"/>
  </p:normalViewPr>
  <p:slideViewPr>
    <p:cSldViewPr snapToGrid="0">
      <p:cViewPr varScale="1">
        <p:scale>
          <a:sx n="107" d="100"/>
          <a:sy n="107" d="100"/>
        </p:scale>
        <p:origin x="1920" y="102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  <p:sld r:id="rId37" collapse="1"/>
      <p:sld r:id="rId38" collapse="1"/>
      <p:sld r:id="rId39" collapse="1"/>
      <p:sld r:id="rId40" collapse="1"/>
      <p:sld r:id="rId41" collapse="1"/>
      <p:sld r:id="rId42" collapse="1"/>
      <p:sld r:id="rId43" collapse="1"/>
      <p:sld r:id="rId44" collapse="1"/>
      <p:sld r:id="rId45" collapse="1"/>
      <p:sld r:id="rId46" collapse="1"/>
      <p:sld r:id="rId47" collapse="1"/>
      <p:sld r:id="rId48" collapse="1"/>
      <p:sld r:id="rId49" collapse="1"/>
      <p:sld r:id="rId50" collapse="1"/>
      <p:sld r:id="rId51" collapse="1"/>
      <p:sld r:id="rId52" collapse="1"/>
      <p:sld r:id="rId53" collapse="1"/>
      <p:sld r:id="rId54" collapse="1"/>
      <p:sld r:id="rId55" collapse="1"/>
      <p:sld r:id="rId56" collapse="1"/>
      <p:sld r:id="rId57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98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_rels/viewProps.xml.rels><?xml version="1.0" encoding="UTF-8" standalone="yes"?>
<Relationships xmlns="http://schemas.openxmlformats.org/package/2006/relationships"><Relationship Id="rId13" Type="http://schemas.openxmlformats.org/officeDocument/2006/relationships/slide" Target="slides/slide14.xml"/><Relationship Id="rId18" Type="http://schemas.openxmlformats.org/officeDocument/2006/relationships/slide" Target="slides/slide19.xml"/><Relationship Id="rId26" Type="http://schemas.openxmlformats.org/officeDocument/2006/relationships/slide" Target="slides/slide27.xml"/><Relationship Id="rId39" Type="http://schemas.openxmlformats.org/officeDocument/2006/relationships/slide" Target="slides/slide40.xml"/><Relationship Id="rId21" Type="http://schemas.openxmlformats.org/officeDocument/2006/relationships/slide" Target="slides/slide22.xml"/><Relationship Id="rId34" Type="http://schemas.openxmlformats.org/officeDocument/2006/relationships/slide" Target="slides/slide35.xml"/><Relationship Id="rId42" Type="http://schemas.openxmlformats.org/officeDocument/2006/relationships/slide" Target="slides/slide43.xml"/><Relationship Id="rId47" Type="http://schemas.openxmlformats.org/officeDocument/2006/relationships/slide" Target="slides/slide48.xml"/><Relationship Id="rId50" Type="http://schemas.openxmlformats.org/officeDocument/2006/relationships/slide" Target="slides/slide51.xml"/><Relationship Id="rId55" Type="http://schemas.openxmlformats.org/officeDocument/2006/relationships/slide" Target="slides/slide56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6" Type="http://schemas.openxmlformats.org/officeDocument/2006/relationships/slide" Target="slides/slide17.xml"/><Relationship Id="rId29" Type="http://schemas.openxmlformats.org/officeDocument/2006/relationships/slide" Target="slides/slide30.xml"/><Relationship Id="rId11" Type="http://schemas.openxmlformats.org/officeDocument/2006/relationships/slide" Target="slides/slide11.xml"/><Relationship Id="rId24" Type="http://schemas.openxmlformats.org/officeDocument/2006/relationships/slide" Target="slides/slide25.xml"/><Relationship Id="rId32" Type="http://schemas.openxmlformats.org/officeDocument/2006/relationships/slide" Target="slides/slide33.xml"/><Relationship Id="rId37" Type="http://schemas.openxmlformats.org/officeDocument/2006/relationships/slide" Target="slides/slide38.xml"/><Relationship Id="rId40" Type="http://schemas.openxmlformats.org/officeDocument/2006/relationships/slide" Target="slides/slide41.xml"/><Relationship Id="rId45" Type="http://schemas.openxmlformats.org/officeDocument/2006/relationships/slide" Target="slides/slide46.xml"/><Relationship Id="rId53" Type="http://schemas.openxmlformats.org/officeDocument/2006/relationships/slide" Target="slides/slide54.xml"/><Relationship Id="rId5" Type="http://schemas.openxmlformats.org/officeDocument/2006/relationships/slide" Target="slides/slide5.xml"/><Relationship Id="rId19" Type="http://schemas.openxmlformats.org/officeDocument/2006/relationships/slide" Target="slides/slide20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5.xml"/><Relationship Id="rId22" Type="http://schemas.openxmlformats.org/officeDocument/2006/relationships/slide" Target="slides/slide23.xml"/><Relationship Id="rId27" Type="http://schemas.openxmlformats.org/officeDocument/2006/relationships/slide" Target="slides/slide28.xml"/><Relationship Id="rId30" Type="http://schemas.openxmlformats.org/officeDocument/2006/relationships/slide" Target="slides/slide31.xml"/><Relationship Id="rId35" Type="http://schemas.openxmlformats.org/officeDocument/2006/relationships/slide" Target="slides/slide36.xml"/><Relationship Id="rId43" Type="http://schemas.openxmlformats.org/officeDocument/2006/relationships/slide" Target="slides/slide44.xml"/><Relationship Id="rId48" Type="http://schemas.openxmlformats.org/officeDocument/2006/relationships/slide" Target="slides/slide49.xml"/><Relationship Id="rId56" Type="http://schemas.openxmlformats.org/officeDocument/2006/relationships/slide" Target="slides/slide57.xml"/><Relationship Id="rId8" Type="http://schemas.openxmlformats.org/officeDocument/2006/relationships/slide" Target="slides/slide8.xml"/><Relationship Id="rId51" Type="http://schemas.openxmlformats.org/officeDocument/2006/relationships/slide" Target="slides/slide52.xml"/><Relationship Id="rId3" Type="http://schemas.openxmlformats.org/officeDocument/2006/relationships/slide" Target="slides/slide3.xml"/><Relationship Id="rId12" Type="http://schemas.openxmlformats.org/officeDocument/2006/relationships/slide" Target="slides/slide13.xml"/><Relationship Id="rId17" Type="http://schemas.openxmlformats.org/officeDocument/2006/relationships/slide" Target="slides/slide18.xml"/><Relationship Id="rId25" Type="http://schemas.openxmlformats.org/officeDocument/2006/relationships/slide" Target="slides/slide26.xml"/><Relationship Id="rId33" Type="http://schemas.openxmlformats.org/officeDocument/2006/relationships/slide" Target="slides/slide34.xml"/><Relationship Id="rId38" Type="http://schemas.openxmlformats.org/officeDocument/2006/relationships/slide" Target="slides/slide39.xml"/><Relationship Id="rId46" Type="http://schemas.openxmlformats.org/officeDocument/2006/relationships/slide" Target="slides/slide47.xml"/><Relationship Id="rId20" Type="http://schemas.openxmlformats.org/officeDocument/2006/relationships/slide" Target="slides/slide21.xml"/><Relationship Id="rId41" Type="http://schemas.openxmlformats.org/officeDocument/2006/relationships/slide" Target="slides/slide42.xml"/><Relationship Id="rId54" Type="http://schemas.openxmlformats.org/officeDocument/2006/relationships/slide" Target="slides/slide55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5" Type="http://schemas.openxmlformats.org/officeDocument/2006/relationships/slide" Target="slides/slide16.xml"/><Relationship Id="rId23" Type="http://schemas.openxmlformats.org/officeDocument/2006/relationships/slide" Target="slides/slide24.xml"/><Relationship Id="rId28" Type="http://schemas.openxmlformats.org/officeDocument/2006/relationships/slide" Target="slides/slide29.xml"/><Relationship Id="rId36" Type="http://schemas.openxmlformats.org/officeDocument/2006/relationships/slide" Target="slides/slide37.xml"/><Relationship Id="rId49" Type="http://schemas.openxmlformats.org/officeDocument/2006/relationships/slide" Target="slides/slide50.xml"/><Relationship Id="rId57" Type="http://schemas.openxmlformats.org/officeDocument/2006/relationships/slide" Target="slides/slide58.xml"/><Relationship Id="rId10" Type="http://schemas.openxmlformats.org/officeDocument/2006/relationships/slide" Target="slides/slide10.xml"/><Relationship Id="rId31" Type="http://schemas.openxmlformats.org/officeDocument/2006/relationships/slide" Target="slides/slide32.xml"/><Relationship Id="rId44" Type="http://schemas.openxmlformats.org/officeDocument/2006/relationships/slide" Target="slides/slide45.xml"/><Relationship Id="rId52" Type="http://schemas.openxmlformats.org/officeDocument/2006/relationships/slide" Target="slides/slide5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4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4" Type="http://schemas.openxmlformats.org/officeDocument/2006/relationships/image" Target="../media/image77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6.wmf"/><Relationship Id="rId4" Type="http://schemas.openxmlformats.org/officeDocument/2006/relationships/image" Target="../media/image78.w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3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5.w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6.wmf"/></Relationships>
</file>

<file path=ppt/drawings/_rels/vmlDrawing3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4" Type="http://schemas.openxmlformats.org/officeDocument/2006/relationships/image" Target="../media/image90.wmf"/></Relationships>
</file>

<file path=ppt/drawings/_rels/vmlDrawing3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6.wmf"/></Relationships>
</file>

<file path=ppt/drawings/_rels/vmlDrawing40.vml.rels><?xml version="1.0" encoding="UTF-8" standalone="yes"?>
<Relationships xmlns="http://schemas.openxmlformats.org/package/2006/relationships"><Relationship Id="rId1" Type="http://schemas.openxmlformats.org/officeDocument/2006/relationships/image" Target="../media/image9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AF56501-E21B-4CA3-9621-57F669E716AA}" type="datetimeFigureOut">
              <a:rPr kumimoji="1" lang="ja-JP" altLang="en-US" smtClean="0"/>
              <a:t>2023/2/7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4224AED-27D2-4369-927F-464A3A854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670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204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6291" y="1759791"/>
            <a:ext cx="7712368" cy="701731"/>
          </a:xfrm>
        </p:spPr>
        <p:txBody>
          <a:bodyPr anchor="b"/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291" y="4021138"/>
            <a:ext cx="4905510" cy="42473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5B71-65AB-43FC-BB09-B0F1158D73E0}" type="datetime1">
              <a:rPr kumimoji="1" lang="ja-JP" altLang="en-US" smtClean="0"/>
              <a:t>2023/2/7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12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2"/>
            <a:ext cx="9144000" cy="9521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343403" cy="59093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1428" y="1094354"/>
            <a:ext cx="3937296" cy="2010807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ü"/>
              <a:defRPr baseline="0">
                <a:latin typeface="Times New Roman" panose="02020603050405020304" pitchFamily="18" charset="0"/>
              </a:defRPr>
            </a:lvl1pPr>
            <a:lvl2pPr marL="685800" indent="-228600">
              <a:buFont typeface="Arial" panose="020B0604020202020204" pitchFamily="34" charset="0"/>
              <a:buChar char="•"/>
              <a:defRPr baseline="0">
                <a:latin typeface="Times New Roman" panose="02020603050405020304" pitchFamily="18" charset="0"/>
              </a:defRPr>
            </a:lvl2pPr>
            <a:lvl3pPr marL="1143000" indent="-228600">
              <a:buFont typeface="メイリオ" panose="020B0604030504040204" pitchFamily="50" charset="-128"/>
              <a:buChar char="⁃"/>
              <a:defRPr baseline="0">
                <a:latin typeface="Times New Roman" panose="02020603050405020304" pitchFamily="18" charset="0"/>
              </a:defRPr>
            </a:lvl3pPr>
            <a:lvl4pPr>
              <a:defRPr baseline="0">
                <a:latin typeface="Times New Roman" panose="02020603050405020304" pitchFamily="18" charset="0"/>
              </a:defRPr>
            </a:lvl4pPr>
            <a:lvl5pPr>
              <a:defRPr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ja-JP" altLang="en-US" dirty="0"/>
              <a:t> 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88C1-1192-472F-BEAF-5332750DAAD0}" type="datetime1">
              <a:rPr kumimoji="1" lang="ja-JP" altLang="en-US" smtClean="0"/>
              <a:t>2023/2/7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70070" y="37379"/>
            <a:ext cx="615874" cy="400110"/>
          </a:xfrm>
        </p:spPr>
        <p:txBody>
          <a:bodyPr/>
          <a:lstStyle>
            <a:lvl1pPr>
              <a:defRPr sz="2000"/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683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230" y="258023"/>
            <a:ext cx="5319085" cy="59093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30" y="1477282"/>
            <a:ext cx="3876382" cy="201080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62CB61B-0CA0-4BF9-B65F-F4146E3C1BAC}" type="datetime1">
              <a:rPr lang="ja-JP" altLang="en-US" smtClean="0"/>
              <a:t>2023/2/7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27864" y="23740"/>
            <a:ext cx="572594" cy="369332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8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633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baseline="0">
          <a:solidFill>
            <a:schemeClr val="bg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8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6.bin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0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41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43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57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61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3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62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54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chemeng.com/partialleastsquares/" TargetMode="External"/><Relationship Id="rId2" Type="http://schemas.openxmlformats.org/officeDocument/2006/relationships/hyperlink" Target="https://datachemeng.com/ordinaryleastsquare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57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25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60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75.bin"/><Relationship Id="rId4" Type="http://schemas.openxmlformats.org/officeDocument/2006/relationships/image" Target="../media/image62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3" Type="http://schemas.openxmlformats.org/officeDocument/2006/relationships/image" Target="../media/image67.png"/><Relationship Id="rId7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77.bin"/><Relationship Id="rId5" Type="http://schemas.openxmlformats.org/officeDocument/2006/relationships/image" Target="../media/image64.wmf"/><Relationship Id="rId4" Type="http://schemas.openxmlformats.org/officeDocument/2006/relationships/oleObject" Target="../embeddings/oleObject76.bin"/><Relationship Id="rId9" Type="http://schemas.openxmlformats.org/officeDocument/2006/relationships/image" Target="../media/image66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68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69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chemeng.com/partialleastsquares/" TargetMode="External"/><Relationship Id="rId2" Type="http://schemas.openxmlformats.org/officeDocument/2006/relationships/hyperlink" Target="https://datachemeng.com/principalcomponentanalysis/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70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4" Type="http://schemas.openxmlformats.org/officeDocument/2006/relationships/image" Target="../media/image7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86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88.bin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oleObject" Target="../embeddings/oleObject89.bin"/><Relationship Id="rId7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90.bin"/><Relationship Id="rId10" Type="http://schemas.openxmlformats.org/officeDocument/2006/relationships/image" Target="../media/image78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92.bin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94.bin"/><Relationship Id="rId4" Type="http://schemas.openxmlformats.org/officeDocument/2006/relationships/image" Target="../media/image79.wmf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97.bin"/><Relationship Id="rId4" Type="http://schemas.openxmlformats.org/officeDocument/2006/relationships/image" Target="../media/image82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chemeng.com/supportvectormachine/" TargetMode="External"/><Relationship Id="rId2" Type="http://schemas.openxmlformats.org/officeDocument/2006/relationships/hyperlink" Target="https://datachemeng.com/partialleastsquares/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ti.co.jp/investors/library/press_releases/2016/0728_01.html" TargetMode="External"/><Relationship Id="rId2" Type="http://schemas.openxmlformats.org/officeDocument/2006/relationships/hyperlink" Target="https://ja.wikipedia.org/wiki/%E6%97%A5%E6%9C%AC%E3%81%AE%E4%BA%BA%E5%8F%A3%E7%B5%B1%E8%A8%8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hlw.go.jp/file/06-Seisakujouhou-10900000-Kenkoukyoku/0000110201_3.pdf" TargetMode="Externa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4" Type="http://schemas.openxmlformats.org/officeDocument/2006/relationships/image" Target="../media/image85.wmf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4" Type="http://schemas.openxmlformats.org/officeDocument/2006/relationships/image" Target="../media/image86.wmf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3" Type="http://schemas.openxmlformats.org/officeDocument/2006/relationships/oleObject" Target="../embeddings/oleObject101.bin"/><Relationship Id="rId7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6" Type="http://schemas.openxmlformats.org/officeDocument/2006/relationships/image" Target="../media/image88.wmf"/><Relationship Id="rId5" Type="http://schemas.openxmlformats.org/officeDocument/2006/relationships/oleObject" Target="../embeddings/oleObject102.bin"/><Relationship Id="rId10" Type="http://schemas.openxmlformats.org/officeDocument/2006/relationships/image" Target="../media/image90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104.bin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9.vml"/><Relationship Id="rId4" Type="http://schemas.openxmlformats.org/officeDocument/2006/relationships/image" Target="../media/image91.wmf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0.vml"/><Relationship Id="rId4" Type="http://schemas.openxmlformats.org/officeDocument/2006/relationships/image" Target="../media/image92.wmf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chemeng.com/gaussianprocessregression/" TargetMode="External"/><Relationship Id="rId2" Type="http://schemas.openxmlformats.org/officeDocument/2006/relationships/hyperlink" Target="https://datachemeng.com/generativetopographicmappin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8571406" y="9226"/>
            <a:ext cx="572594" cy="369332"/>
          </a:xfrm>
        </p:spPr>
        <p:txBody>
          <a:bodyPr/>
          <a:lstStyle/>
          <a:p>
            <a:fld id="{5C10DD59-6834-4B70-81E7-829F7F51B488}" type="slidenum">
              <a:rPr kumimoji="1" lang="ja-JP" altLang="en-US" smtClean="0"/>
              <a:t>0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ctrTitle"/>
          </p:nvPr>
        </p:nvSpPr>
        <p:spPr>
          <a:xfrm>
            <a:off x="706291" y="814564"/>
            <a:ext cx="7436651" cy="3416320"/>
          </a:xfrm>
        </p:spPr>
        <p:txBody>
          <a:bodyPr/>
          <a:lstStyle/>
          <a:p>
            <a:r>
              <a:rPr lang="ja-JP" altLang="en-US" sz="4000" dirty="0"/>
              <a:t>高校数学の知識から、</a:t>
            </a:r>
            <a:br>
              <a:rPr lang="en-US" altLang="ja-JP" sz="4000" dirty="0"/>
            </a:br>
            <a:br>
              <a:rPr lang="en-US" altLang="ja-JP" sz="4000" dirty="0"/>
            </a:br>
            <a:r>
              <a:rPr lang="ja-JP" altLang="en-US" sz="4000" dirty="0"/>
              <a:t>人工知能・機械学習・データ解析へ</a:t>
            </a:r>
            <a:br>
              <a:rPr lang="en-US" altLang="ja-JP" sz="4000" dirty="0"/>
            </a:br>
            <a:r>
              <a:rPr lang="ja-JP" altLang="en-US" sz="4000" dirty="0"/>
              <a:t>つなげる、</a:t>
            </a:r>
            <a:br>
              <a:rPr lang="en-US" altLang="ja-JP" sz="4000" dirty="0"/>
            </a:br>
            <a:br>
              <a:rPr lang="en-US" altLang="ja-JP" sz="4000" dirty="0"/>
            </a:br>
            <a:r>
              <a:rPr lang="ja-JP" altLang="en-US" sz="4000" dirty="0"/>
              <a:t>必要最低限の教科書</a:t>
            </a:r>
            <a:endParaRPr kumimoji="1" lang="ja-JP" altLang="en-US" sz="4000" dirty="0"/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706291" y="5216892"/>
            <a:ext cx="4599336" cy="885371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明治大学 理工学部 応用化学科</a:t>
            </a:r>
            <a:endParaRPr lang="en-US" altLang="ja-JP" dirty="0"/>
          </a:p>
          <a:p>
            <a:r>
              <a:rPr lang="ja-JP" altLang="en-US" dirty="0"/>
              <a:t>データ化学工学研究室  金子 弘昌</a:t>
            </a:r>
          </a:p>
        </p:txBody>
      </p:sp>
    </p:spTree>
    <p:extLst>
      <p:ext uri="{BB962C8B-B14F-4D97-AF65-F5344CB8AC3E}">
        <p14:creationId xmlns:p14="http://schemas.microsoft.com/office/powerpoint/2010/main" val="3756472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1584088" cy="590931"/>
          </a:xfrm>
        </p:spPr>
        <p:txBody>
          <a:bodyPr/>
          <a:lstStyle/>
          <a:p>
            <a:r>
              <a:rPr kumimoji="1" lang="ja-JP" altLang="en-US" dirty="0"/>
              <a:t>ベクトル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9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5183963"/>
              </p:ext>
            </p:extLst>
          </p:nvPr>
        </p:nvGraphicFramePr>
        <p:xfrm>
          <a:off x="495753" y="1247775"/>
          <a:ext cx="2338388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30" name="Equation" r:id="rId3" imgW="1117440" imgH="457200" progId="Equation.DSMT4">
                  <p:embed/>
                </p:oleObj>
              </mc:Choice>
              <mc:Fallback>
                <p:oleObj name="Equation" r:id="rId3" imgW="1117440" imgH="4572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753" y="1247775"/>
                        <a:ext cx="2338388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170532" y="1310113"/>
            <a:ext cx="47339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左のように、縦に２つ以上、横に１つ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数字が並んだものを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縦ベクトル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とよぶ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883120"/>
              </p:ext>
            </p:extLst>
          </p:nvPr>
        </p:nvGraphicFramePr>
        <p:xfrm>
          <a:off x="495753" y="2879724"/>
          <a:ext cx="196691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31" name="Equation" r:id="rId5" imgW="939600" imgH="253800" progId="Equation.DSMT4">
                  <p:embed/>
                </p:oleObj>
              </mc:Choice>
              <mc:Fallback>
                <p:oleObj name="Equation" r:id="rId5" imgW="939600" imgH="2538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753" y="2879724"/>
                        <a:ext cx="196691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170532" y="2729338"/>
            <a:ext cx="479971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左のように、縦に１つ、横に２つ以上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数字が並んだものを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横ベクトル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とよぶ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95753" y="4405738"/>
            <a:ext cx="61798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縦ベクトルと横ベクトルとを合わせて、ベクトルとよぶ</a:t>
            </a:r>
          </a:p>
        </p:txBody>
      </p:sp>
    </p:spTree>
    <p:extLst>
      <p:ext uri="{BB962C8B-B14F-4D97-AF65-F5344CB8AC3E}">
        <p14:creationId xmlns:p14="http://schemas.microsoft.com/office/powerpoint/2010/main" val="1224168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722494" cy="590931"/>
          </a:xfrm>
        </p:spPr>
        <p:txBody>
          <a:bodyPr/>
          <a:lstStyle/>
          <a:p>
            <a:r>
              <a:rPr kumimoji="1" lang="ja-JP" altLang="en-US" dirty="0"/>
              <a:t>座標系でのベクトル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10</a:t>
            </a:fld>
            <a:endParaRPr lang="ja-JP" altLang="en-US"/>
          </a:p>
        </p:txBody>
      </p:sp>
      <p:cxnSp>
        <p:nvCxnSpPr>
          <p:cNvPr id="5" name="直線矢印コネクタ 4"/>
          <p:cNvCxnSpPr/>
          <p:nvPr/>
        </p:nvCxnSpPr>
        <p:spPr>
          <a:xfrm flipV="1">
            <a:off x="5290366" y="4732721"/>
            <a:ext cx="2880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/>
          <p:cNvCxnSpPr/>
          <p:nvPr/>
        </p:nvCxnSpPr>
        <p:spPr>
          <a:xfrm flipV="1">
            <a:off x="5539741" y="2197346"/>
            <a:ext cx="0" cy="288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695956"/>
              </p:ext>
            </p:extLst>
          </p:nvPr>
        </p:nvGraphicFramePr>
        <p:xfrm>
          <a:off x="1967331" y="1093466"/>
          <a:ext cx="1355725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98" name="Equation" r:id="rId3" imgW="647640" imgH="457200" progId="Equation.DSMT4">
                  <p:embed/>
                </p:oleObj>
              </mc:Choice>
              <mc:Fallback>
                <p:oleObj name="Equation" r:id="rId3" imgW="647640" imgH="4572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7331" y="1093466"/>
                        <a:ext cx="1355725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619500" y="1340471"/>
            <a:ext cx="49888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のとき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これは、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= 2,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= 1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をあらわす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</a:t>
            </a:r>
            <a:r>
              <a:rPr lang="ja-JP" altLang="en-US" sz="2400" dirty="0" err="1">
                <a:latin typeface="Times" pitchFamily="18" charset="0"/>
                <a:ea typeface="Meiryo UI" panose="020B0604030504040204" pitchFamily="50" charset="-128"/>
              </a:rPr>
              <a:t>、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40072" y="1340471"/>
            <a:ext cx="13308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たとえば、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40072" y="2563104"/>
            <a:ext cx="441178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右のような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x, y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座標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二次元座標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</a:t>
            </a:r>
            <a:b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</a:b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において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ベクトルは原点からの矢印</a:t>
            </a:r>
            <a:br>
              <a:rPr lang="en-US" altLang="ja-JP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</a:b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で表わされる</a:t>
            </a:r>
          </a:p>
        </p:txBody>
      </p:sp>
      <p:cxnSp>
        <p:nvCxnSpPr>
          <p:cNvPr id="11" name="直線矢印コネクタ 10"/>
          <p:cNvCxnSpPr/>
          <p:nvPr/>
        </p:nvCxnSpPr>
        <p:spPr>
          <a:xfrm flipV="1">
            <a:off x="5539741" y="3481506"/>
            <a:ext cx="2198550" cy="1251216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5119140" y="4732721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0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7569014" y="4732721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119140" y="3234201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cxnSp>
        <p:nvCxnSpPr>
          <p:cNvPr id="17" name="直線矢印コネクタ 16"/>
          <p:cNvCxnSpPr/>
          <p:nvPr/>
        </p:nvCxnSpPr>
        <p:spPr>
          <a:xfrm flipV="1">
            <a:off x="7738291" y="3497981"/>
            <a:ext cx="0" cy="1283228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>
            <a:off x="5457694" y="3465033"/>
            <a:ext cx="2280597" cy="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5076500" y="2023276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y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8131516" y="4781209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x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2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261686"/>
              </p:ext>
            </p:extLst>
          </p:nvPr>
        </p:nvGraphicFramePr>
        <p:xfrm>
          <a:off x="340072" y="3980543"/>
          <a:ext cx="90328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99" name="Equation" r:id="rId5" imgW="431640" imgH="253800" progId="Equation.DSMT4">
                  <p:embed/>
                </p:oleObj>
              </mc:Choice>
              <mc:Fallback>
                <p:oleObj name="Equation" r:id="rId5" imgW="431640" imgH="2538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072" y="3980543"/>
                        <a:ext cx="903287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1375806" y="4014822"/>
            <a:ext cx="28055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も右と同じ矢印になる</a:t>
            </a:r>
          </a:p>
        </p:txBody>
      </p:sp>
      <p:graphicFrame>
        <p:nvGraphicFramePr>
          <p:cNvPr id="2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907492"/>
              </p:ext>
            </p:extLst>
          </p:nvPr>
        </p:nvGraphicFramePr>
        <p:xfrm>
          <a:off x="340072" y="5518996"/>
          <a:ext cx="20193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00" name="Equation" r:id="rId7" imgW="965160" imgH="253800" progId="Equation.DSMT4">
                  <p:embed/>
                </p:oleObj>
              </mc:Choice>
              <mc:Fallback>
                <p:oleObj name="Equation" r:id="rId7" imgW="965160" imgH="253800" progId="Equation.DSMT4">
                  <p:embed/>
                  <p:pic>
                    <p:nvPicPr>
                      <p:cNvPr id="2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072" y="5518996"/>
                        <a:ext cx="20193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2627927" y="5532288"/>
            <a:ext cx="50938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は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x, y, z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座標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三次元座標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</a:t>
            </a:r>
            <a:r>
              <a:rPr lang="ja-JP" altLang="en-US" sz="2400" dirty="0" err="1">
                <a:latin typeface="Times" pitchFamily="18" charset="0"/>
                <a:ea typeface="Meiryo UI" panose="020B0604030504040204" pitchFamily="50" charset="-128"/>
              </a:rPr>
              <a:t>での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矢印、</a:t>
            </a:r>
          </a:p>
        </p:txBody>
      </p:sp>
      <p:graphicFrame>
        <p:nvGraphicFramePr>
          <p:cNvPr id="2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12222"/>
              </p:ext>
            </p:extLst>
          </p:nvPr>
        </p:nvGraphicFramePr>
        <p:xfrm>
          <a:off x="340072" y="6154134"/>
          <a:ext cx="263048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01" name="Equation" r:id="rId9" imgW="1257120" imgH="253800" progId="Equation.DSMT4">
                  <p:embed/>
                </p:oleObj>
              </mc:Choice>
              <mc:Fallback>
                <p:oleObj name="Equation" r:id="rId9" imgW="1257120" imgH="253800" progId="Equation.DSMT4">
                  <p:embed/>
                  <p:pic>
                    <p:nvPicPr>
                      <p:cNvPr id="2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072" y="6154134"/>
                        <a:ext cx="2630488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3242805" y="6188414"/>
            <a:ext cx="37721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は四次元座標での矢印、・・・</a:t>
            </a: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340072" y="4622813"/>
            <a:ext cx="42803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[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縦ベクトルも横ベクトルも同じこと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]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9416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089307" cy="590931"/>
          </a:xfrm>
        </p:spPr>
        <p:txBody>
          <a:bodyPr/>
          <a:lstStyle/>
          <a:p>
            <a:r>
              <a:rPr kumimoji="1" lang="ja-JP" altLang="en-US" dirty="0"/>
              <a:t>ベクトルの大きさ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11</a:t>
            </a:fld>
            <a:endParaRPr lang="ja-JP" alt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40072" y="1340471"/>
            <a:ext cx="60195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ベクトルの大きさとは、ベクトルの矢印の長さのこと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40072" y="2285607"/>
            <a:ext cx="70567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各要素の二乗を足し合わせたものの平方根で計算できる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1476763"/>
              </p:ext>
            </p:extLst>
          </p:nvPr>
        </p:nvGraphicFramePr>
        <p:xfrm>
          <a:off x="4472948" y="3196462"/>
          <a:ext cx="185896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44" name="Equation" r:id="rId3" imgW="888840" imgH="253800" progId="Equation.DSMT4">
                  <p:embed/>
                </p:oleObj>
              </mc:Choice>
              <mc:Fallback>
                <p:oleObj name="Equation" r:id="rId3" imgW="888840" imgH="253800" progId="Equation.DSMT4">
                  <p:embed/>
                  <p:pic>
                    <p:nvPicPr>
                      <p:cNvPr id="2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2948" y="3196462"/>
                        <a:ext cx="185896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40072" y="3230743"/>
            <a:ext cx="40543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例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1)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ベクトル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(2, 1)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の大きさは、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40072" y="4306508"/>
            <a:ext cx="50688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例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2)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ベクトル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(-2, 3.4, 5.1)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の大きさは、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1375101"/>
              </p:ext>
            </p:extLst>
          </p:nvPr>
        </p:nvGraphicFramePr>
        <p:xfrm>
          <a:off x="919429" y="5003506"/>
          <a:ext cx="28956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45" name="Equation" r:id="rId5" imgW="1384200" imgH="330120" progId="Equation.DSMT4">
                  <p:embed/>
                </p:oleObj>
              </mc:Choice>
              <mc:Fallback>
                <p:oleObj name="Equation" r:id="rId5" imgW="1384200" imgH="330120" progId="Equation.DSMT4">
                  <p:embed/>
                  <p:pic>
                    <p:nvPicPr>
                      <p:cNvPr id="2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429" y="5003506"/>
                        <a:ext cx="289560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951568" y="5151440"/>
            <a:ext cx="10310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6.44…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5552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217547" cy="590931"/>
          </a:xfrm>
        </p:spPr>
        <p:txBody>
          <a:bodyPr/>
          <a:lstStyle/>
          <a:p>
            <a:r>
              <a:rPr kumimoji="1" lang="ja-JP" altLang="en-US" dirty="0"/>
              <a:t>ベクトルの表し方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12</a:t>
            </a:fld>
            <a:endParaRPr lang="ja-JP" altLang="en-US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94600" y="1152513"/>
            <a:ext cx="651332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ベクトルをローマ字であらわすときは、の </a:t>
            </a:r>
            <a:r>
              <a:rPr lang="en-US" altLang="ja-JP" sz="2400" b="1" dirty="0">
                <a:latin typeface="Times" pitchFamily="18" charset="0"/>
                <a:ea typeface="Meiryo UI" panose="020B0604030504040204" pitchFamily="50" charset="-128"/>
              </a:rPr>
              <a:t>a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b="1" dirty="0">
                <a:latin typeface="Times" pitchFamily="18" charset="0"/>
                <a:ea typeface="Meiryo UI" panose="020B0604030504040204" pitchFamily="50" charset="-128"/>
              </a:rPr>
              <a:t>b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のように、</a:t>
            </a:r>
            <a:b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</a:b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小文字の太字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ボールド体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bold)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を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必ず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使う</a:t>
            </a:r>
            <a:b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</a:b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 a,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a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b="1" dirty="0">
                <a:latin typeface="Times" pitchFamily="18" charset="0"/>
                <a:ea typeface="Meiryo UI" panose="020B0604030504040204" pitchFamily="50" charset="-128"/>
              </a:rPr>
              <a:t>A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A,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A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とかでは</a:t>
            </a:r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ダメ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9" name="右矢印 8"/>
          <p:cNvSpPr/>
          <p:nvPr/>
        </p:nvSpPr>
        <p:spPr>
          <a:xfrm>
            <a:off x="294600" y="2973474"/>
            <a:ext cx="454967" cy="467609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930945" y="2976446"/>
            <a:ext cx="76979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ひと目で、この文字はベクトルをあらわしている！ とわかるメリット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94600" y="4505569"/>
            <a:ext cx="58128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ベクトルの大きさは、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||</a:t>
            </a:r>
            <a:r>
              <a:rPr lang="en-US" altLang="ja-JP" sz="2400" b="1" dirty="0">
                <a:latin typeface="Times" pitchFamily="18" charset="0"/>
                <a:ea typeface="Meiryo UI" panose="020B0604030504040204" pitchFamily="50" charset="-128"/>
              </a:rPr>
              <a:t>a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||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や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||</a:t>
            </a:r>
            <a:r>
              <a:rPr lang="en-US" altLang="ja-JP" sz="2400" b="1" dirty="0">
                <a:latin typeface="Times" pitchFamily="18" charset="0"/>
                <a:ea typeface="Meiryo UI" panose="020B0604030504040204" pitchFamily="50" charset="-128"/>
              </a:rPr>
              <a:t>b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|| </a:t>
            </a:r>
            <a:r>
              <a:rPr lang="ja-JP" altLang="en-US" sz="2400" dirty="0" err="1">
                <a:latin typeface="Times" pitchFamily="18" charset="0"/>
                <a:ea typeface="Meiryo UI" panose="020B0604030504040204" pitchFamily="50" charset="-128"/>
              </a:rPr>
              <a:t>のように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表される</a:t>
            </a:r>
          </a:p>
        </p:txBody>
      </p:sp>
    </p:spTree>
    <p:extLst>
      <p:ext uri="{BB962C8B-B14F-4D97-AF65-F5344CB8AC3E}">
        <p14:creationId xmlns:p14="http://schemas.microsoft.com/office/powerpoint/2010/main" val="2027708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797561" cy="590931"/>
          </a:xfrm>
        </p:spPr>
        <p:txBody>
          <a:bodyPr/>
          <a:lstStyle/>
          <a:p>
            <a:r>
              <a:rPr kumimoji="1" lang="ja-JP" altLang="en-US" dirty="0"/>
              <a:t>行列とベクトル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13</a:t>
            </a:fld>
            <a:endParaRPr lang="ja-JP" altLang="en-US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179740"/>
              </p:ext>
            </p:extLst>
          </p:nvPr>
        </p:nvGraphicFramePr>
        <p:xfrm>
          <a:off x="402800" y="1168505"/>
          <a:ext cx="3562350" cy="148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87" name="Equation" r:id="rId3" imgW="1701720" imgH="711000" progId="Equation.DSMT4">
                  <p:embed/>
                </p:oleObj>
              </mc:Choice>
              <mc:Fallback>
                <p:oleObj name="Equation" r:id="rId3" imgW="1701720" imgH="7110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800" y="1168505"/>
                        <a:ext cx="3562350" cy="148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152600" y="3400819"/>
            <a:ext cx="10679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のとき、</a:t>
            </a: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460100"/>
              </p:ext>
            </p:extLst>
          </p:nvPr>
        </p:nvGraphicFramePr>
        <p:xfrm>
          <a:off x="402800" y="2887908"/>
          <a:ext cx="1276350" cy="148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88" name="Equation" r:id="rId5" imgW="609480" imgH="711000" progId="Equation.DSMT4">
                  <p:embed/>
                </p:oleObj>
              </mc:Choice>
              <mc:Fallback>
                <p:oleObj name="Equation" r:id="rId5" imgW="609480" imgH="7110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800" y="2887908"/>
                        <a:ext cx="1276350" cy="148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695944"/>
              </p:ext>
            </p:extLst>
          </p:nvPr>
        </p:nvGraphicFramePr>
        <p:xfrm>
          <a:off x="2004871" y="2887908"/>
          <a:ext cx="1276350" cy="148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89" name="Equation" r:id="rId7" imgW="609480" imgH="711000" progId="Equation.DSMT4">
                  <p:embed/>
                </p:oleObj>
              </mc:Choice>
              <mc:Fallback>
                <p:oleObj name="Equation" r:id="rId7" imgW="609480" imgH="711000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4871" y="2887908"/>
                        <a:ext cx="1276350" cy="148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013013"/>
              </p:ext>
            </p:extLst>
          </p:nvPr>
        </p:nvGraphicFramePr>
        <p:xfrm>
          <a:off x="3606942" y="2887909"/>
          <a:ext cx="1223962" cy="148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90" name="Equation" r:id="rId9" imgW="583920" imgH="711000" progId="Equation.DSMT4">
                  <p:embed/>
                </p:oleObj>
              </mc:Choice>
              <mc:Fallback>
                <p:oleObj name="Equation" r:id="rId9" imgW="583920" imgH="71100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942" y="2887909"/>
                        <a:ext cx="1223962" cy="1487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563599"/>
              </p:ext>
            </p:extLst>
          </p:nvPr>
        </p:nvGraphicFramePr>
        <p:xfrm>
          <a:off x="5156626" y="2887909"/>
          <a:ext cx="1490662" cy="148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91" name="Equation" r:id="rId11" imgW="711000" imgH="711000" progId="Equation.DSMT4">
                  <p:embed/>
                </p:oleObj>
              </mc:Choice>
              <mc:Fallback>
                <p:oleObj name="Equation" r:id="rId11" imgW="711000" imgH="71100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6626" y="2887909"/>
                        <a:ext cx="1490662" cy="1487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629679"/>
              </p:ext>
            </p:extLst>
          </p:nvPr>
        </p:nvGraphicFramePr>
        <p:xfrm>
          <a:off x="402800" y="4625684"/>
          <a:ext cx="3429000" cy="204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92" name="Equation" r:id="rId13" imgW="1638000" imgH="977760" progId="Equation.DSMT4">
                  <p:embed/>
                </p:oleObj>
              </mc:Choice>
              <mc:Fallback>
                <p:oleObj name="Equation" r:id="rId13" imgW="1638000" imgH="97776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800" y="4625684"/>
                        <a:ext cx="3429000" cy="204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2425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031325" cy="590931"/>
          </a:xfrm>
        </p:spPr>
        <p:txBody>
          <a:bodyPr/>
          <a:lstStyle/>
          <a:p>
            <a:r>
              <a:rPr kumimoji="1" lang="ja-JP" altLang="en-US" dirty="0"/>
              <a:t>正方行列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4431021" cy="424732"/>
          </a:xfrm>
        </p:spPr>
        <p:txBody>
          <a:bodyPr/>
          <a:lstStyle/>
          <a:p>
            <a:r>
              <a:rPr kumimoji="1" lang="ja-JP" altLang="en-US" dirty="0"/>
              <a:t>縦の長さと横の長さが等しい行列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14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701198"/>
              </p:ext>
            </p:extLst>
          </p:nvPr>
        </p:nvGraphicFramePr>
        <p:xfrm>
          <a:off x="678771" y="2533102"/>
          <a:ext cx="1036637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017" name="Equation" r:id="rId3" imgW="495000" imgH="457200" progId="Equation.DSMT4">
                  <p:embed/>
                </p:oleObj>
              </mc:Choice>
              <mc:Fallback>
                <p:oleObj name="Equation" r:id="rId3" imgW="49500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771" y="2533102"/>
                        <a:ext cx="1036637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229237"/>
              </p:ext>
            </p:extLst>
          </p:nvPr>
        </p:nvGraphicFramePr>
        <p:xfrm>
          <a:off x="2198707" y="2267195"/>
          <a:ext cx="2714625" cy="148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018" name="Equation" r:id="rId5" imgW="1295280" imgH="711000" progId="Equation.DSMT4">
                  <p:embed/>
                </p:oleObj>
              </mc:Choice>
              <mc:Fallback>
                <p:oleObj name="Equation" r:id="rId5" imgW="1295280" imgH="7110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707" y="2267195"/>
                        <a:ext cx="2714625" cy="148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010243"/>
              </p:ext>
            </p:extLst>
          </p:nvPr>
        </p:nvGraphicFramePr>
        <p:xfrm>
          <a:off x="5396632" y="2054471"/>
          <a:ext cx="3381375" cy="191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019" name="Equation" r:id="rId7" imgW="1612800" imgH="914400" progId="Equation.DSMT4">
                  <p:embed/>
                </p:oleObj>
              </mc:Choice>
              <mc:Fallback>
                <p:oleObj name="Equation" r:id="rId7" imgW="1612800" imgH="9144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6632" y="2054471"/>
                        <a:ext cx="3381375" cy="191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5996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031325" cy="590931"/>
          </a:xfrm>
        </p:spPr>
        <p:txBody>
          <a:bodyPr/>
          <a:lstStyle/>
          <a:p>
            <a:r>
              <a:rPr kumimoji="1" lang="ja-JP" altLang="en-US" dirty="0"/>
              <a:t>単位行列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5024132" cy="3649204"/>
          </a:xfrm>
        </p:spPr>
        <p:txBody>
          <a:bodyPr/>
          <a:lstStyle/>
          <a:p>
            <a:r>
              <a:rPr kumimoji="1" lang="ja-JP" altLang="en-US" dirty="0"/>
              <a:t>対角成分が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で、他が </a:t>
            </a:r>
            <a:r>
              <a:rPr kumimoji="1" lang="en-US" altLang="ja-JP" dirty="0"/>
              <a:t>0 </a:t>
            </a:r>
            <a:r>
              <a:rPr kumimoji="1" lang="ja-JP" altLang="en-US" dirty="0"/>
              <a:t>の正方行列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lang="en-US" altLang="ja-JP" b="1" dirty="0"/>
              <a:t>I</a:t>
            </a:r>
            <a:r>
              <a:rPr lang="en-US" altLang="ja-JP" dirty="0"/>
              <a:t> </a:t>
            </a:r>
            <a:r>
              <a:rPr lang="ja-JP" altLang="en-US" dirty="0"/>
              <a:t>や</a:t>
            </a:r>
            <a:r>
              <a:rPr lang="en-US" altLang="ja-JP" dirty="0"/>
              <a:t> </a:t>
            </a:r>
            <a:r>
              <a:rPr lang="en-US" altLang="ja-JP" b="1" dirty="0"/>
              <a:t>E</a:t>
            </a:r>
            <a:r>
              <a:rPr lang="en-US" altLang="ja-JP" dirty="0"/>
              <a:t> </a:t>
            </a:r>
            <a:r>
              <a:rPr lang="ja-JP" altLang="en-US" dirty="0"/>
              <a:t>で表されることが多い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15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9695674"/>
              </p:ext>
            </p:extLst>
          </p:nvPr>
        </p:nvGraphicFramePr>
        <p:xfrm>
          <a:off x="580751" y="2218832"/>
          <a:ext cx="1011237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25" name="Equation" r:id="rId3" imgW="482400" imgH="457200" progId="Equation.DSMT4">
                  <p:embed/>
                </p:oleObj>
              </mc:Choice>
              <mc:Fallback>
                <p:oleObj name="Equation" r:id="rId3" imgW="482400" imgH="4572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751" y="2218832"/>
                        <a:ext cx="1011237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7741286"/>
              </p:ext>
            </p:extLst>
          </p:nvPr>
        </p:nvGraphicFramePr>
        <p:xfrm>
          <a:off x="2042729" y="1952925"/>
          <a:ext cx="1463675" cy="148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26" name="Equation" r:id="rId5" imgW="698400" imgH="711000" progId="Equation.DSMT4">
                  <p:embed/>
                </p:oleObj>
              </mc:Choice>
              <mc:Fallback>
                <p:oleObj name="Equation" r:id="rId5" imgW="698400" imgH="7110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2729" y="1952925"/>
                        <a:ext cx="1463675" cy="148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075769"/>
              </p:ext>
            </p:extLst>
          </p:nvPr>
        </p:nvGraphicFramePr>
        <p:xfrm>
          <a:off x="3957145" y="1740201"/>
          <a:ext cx="1916113" cy="191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27" name="Equation" r:id="rId7" imgW="914400" imgH="914400" progId="Equation.DSMT4">
                  <p:embed/>
                </p:oleObj>
              </mc:Choice>
              <mc:Fallback>
                <p:oleObj name="Equation" r:id="rId7" imgW="914400" imgH="9144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7145" y="1740201"/>
                        <a:ext cx="1916113" cy="191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323999" y="2465837"/>
            <a:ext cx="6463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・・・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6415589"/>
              </p:ext>
            </p:extLst>
          </p:nvPr>
        </p:nvGraphicFramePr>
        <p:xfrm>
          <a:off x="580751" y="5050246"/>
          <a:ext cx="1544637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28" name="Equation" r:id="rId9" imgW="736560" imgH="457200" progId="Equation.DSMT4">
                  <p:embed/>
                </p:oleObj>
              </mc:Choice>
              <mc:Fallback>
                <p:oleObj name="Equation" r:id="rId9" imgW="73656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751" y="5050246"/>
                        <a:ext cx="1544637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587571" y="5297251"/>
            <a:ext cx="6303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とか</a:t>
            </a:r>
          </a:p>
        </p:txBody>
      </p:sp>
    </p:spTree>
    <p:extLst>
      <p:ext uri="{BB962C8B-B14F-4D97-AF65-F5344CB8AC3E}">
        <p14:creationId xmlns:p14="http://schemas.microsoft.com/office/powerpoint/2010/main" val="1520089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873724" cy="590931"/>
          </a:xfrm>
        </p:spPr>
        <p:txBody>
          <a:bodyPr/>
          <a:lstStyle/>
          <a:p>
            <a:r>
              <a:rPr kumimoji="1" lang="ja-JP" altLang="en-US" dirty="0"/>
              <a:t>行列・ベクトルの足し算・引き算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16</a:t>
            </a:fld>
            <a:endParaRPr lang="ja-JP" alt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81428" y="1049982"/>
            <a:ext cx="89033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行列・ベクトルの足し算・引き算は、それぞれの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中身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を足し算・引き算する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231592"/>
              </p:ext>
            </p:extLst>
          </p:nvPr>
        </p:nvGraphicFramePr>
        <p:xfrm>
          <a:off x="624995" y="3612808"/>
          <a:ext cx="5716588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067" name="Equation" r:id="rId3" imgW="2730240" imgH="457200" progId="Equation.DSMT4">
                  <p:embed/>
                </p:oleObj>
              </mc:Choice>
              <mc:Fallback>
                <p:oleObj name="Equation" r:id="rId3" imgW="2730240" imgH="4572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95" y="3612808"/>
                        <a:ext cx="5716588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536273"/>
              </p:ext>
            </p:extLst>
          </p:nvPr>
        </p:nvGraphicFramePr>
        <p:xfrm>
          <a:off x="624995" y="4744137"/>
          <a:ext cx="4573588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068" name="Equation" r:id="rId5" imgW="2184120" imgH="711000" progId="Equation.DSMT4">
                  <p:embed/>
                </p:oleObj>
              </mc:Choice>
              <mc:Fallback>
                <p:oleObj name="Equation" r:id="rId5" imgW="2184120" imgH="7110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95" y="4744137"/>
                        <a:ext cx="4573588" cy="148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934672"/>
              </p:ext>
            </p:extLst>
          </p:nvPr>
        </p:nvGraphicFramePr>
        <p:xfrm>
          <a:off x="624995" y="1775599"/>
          <a:ext cx="2127250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069" name="Equation" r:id="rId7" imgW="1015920" imgH="457200" progId="Equation.DSMT4">
                  <p:embed/>
                </p:oleObj>
              </mc:Choice>
              <mc:Fallback>
                <p:oleObj name="Equation" r:id="rId7" imgW="1015920" imgH="4572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95" y="1775599"/>
                        <a:ext cx="2127250" cy="95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034626"/>
              </p:ext>
            </p:extLst>
          </p:nvPr>
        </p:nvGraphicFramePr>
        <p:xfrm>
          <a:off x="624995" y="2906928"/>
          <a:ext cx="61436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070" name="Equation" r:id="rId9" imgW="2933640" imgH="253800" progId="Equation.DSMT4">
                  <p:embed/>
                </p:oleObj>
              </mc:Choice>
              <mc:Fallback>
                <p:oleObj name="Equation" r:id="rId9" imgW="2933640" imgH="25380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95" y="2906928"/>
                        <a:ext cx="6143625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81428" y="6328676"/>
            <a:ext cx="89114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注意！　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行列やベクトルの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大きさが同じ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でないと足し算・引き算できない</a:t>
            </a: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4736"/>
              </p:ext>
            </p:extLst>
          </p:nvPr>
        </p:nvGraphicFramePr>
        <p:xfrm>
          <a:off x="4410319" y="1769292"/>
          <a:ext cx="2287588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071" name="Equation" r:id="rId11" imgW="1091880" imgH="457200" progId="Equation.DSMT4">
                  <p:embed/>
                </p:oleObj>
              </mc:Choice>
              <mc:Fallback>
                <p:oleObj name="Equation" r:id="rId11" imgW="1091880" imgH="45720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0319" y="1769292"/>
                        <a:ext cx="2287588" cy="95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7557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708066" cy="590931"/>
          </a:xfrm>
        </p:spPr>
        <p:txBody>
          <a:bodyPr/>
          <a:lstStyle/>
          <a:p>
            <a:r>
              <a:rPr kumimoji="1" lang="ja-JP" altLang="en-US" dirty="0"/>
              <a:t>行列同士の掛け算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17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688269"/>
              </p:ext>
            </p:extLst>
          </p:nvPr>
        </p:nvGraphicFramePr>
        <p:xfrm>
          <a:off x="323996" y="1634599"/>
          <a:ext cx="808355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94" name="Equation" r:id="rId3" imgW="3860640" imgH="939600" progId="Equation.DSMT4">
                  <p:embed/>
                </p:oleObj>
              </mc:Choice>
              <mc:Fallback>
                <p:oleObj name="Equation" r:id="rId3" imgW="3860640" imgH="93960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996" y="1634599"/>
                        <a:ext cx="8083550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81428" y="1050170"/>
            <a:ext cx="48333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足し算・引き算と比べると、ちょっと複雑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974356"/>
              </p:ext>
            </p:extLst>
          </p:nvPr>
        </p:nvGraphicFramePr>
        <p:xfrm>
          <a:off x="323996" y="3725863"/>
          <a:ext cx="6354762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95" name="Equation" r:id="rId5" imgW="3035160" imgH="711000" progId="Equation.DSMT4">
                  <p:embed/>
                </p:oleObj>
              </mc:Choice>
              <mc:Fallback>
                <p:oleObj name="Equation" r:id="rId5" imgW="3035160" imgH="7110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996" y="3725863"/>
                        <a:ext cx="6354762" cy="148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604982"/>
              </p:ext>
            </p:extLst>
          </p:nvPr>
        </p:nvGraphicFramePr>
        <p:xfrm>
          <a:off x="323996" y="5214938"/>
          <a:ext cx="6408737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96" name="Equation" r:id="rId7" imgW="3060360" imgH="711000" progId="Equation.DSMT4">
                  <p:embed/>
                </p:oleObj>
              </mc:Choice>
              <mc:Fallback>
                <p:oleObj name="Equation" r:id="rId7" imgW="3060360" imgH="7110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996" y="5214938"/>
                        <a:ext cx="6408737" cy="148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901071" y="5359310"/>
            <a:ext cx="219643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掛け算の順番を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変えたら、答えが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  <a:p>
            <a:pPr algn="l" eaLnBrk="1" hangingPunct="1"/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異なった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25105717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436377" cy="590931"/>
          </a:xfrm>
        </p:spPr>
        <p:txBody>
          <a:bodyPr/>
          <a:lstStyle/>
          <a:p>
            <a:r>
              <a:rPr kumimoji="1" lang="ja-JP" altLang="en-US" dirty="0"/>
              <a:t>行列同士の掛け算のイメージ </a:t>
            </a:r>
            <a:r>
              <a:rPr kumimoji="1" lang="en-US" altLang="ja-JP" dirty="0"/>
              <a:t>1/3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18</a:t>
            </a:fld>
            <a:endParaRPr lang="ja-JP" altLang="en-US"/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181861"/>
              </p:ext>
            </p:extLst>
          </p:nvPr>
        </p:nvGraphicFramePr>
        <p:xfrm>
          <a:off x="761657" y="1287463"/>
          <a:ext cx="6354762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94" name="Equation" r:id="rId3" imgW="3035160" imgH="711000" progId="Equation.DSMT4">
                  <p:embed/>
                </p:oleObj>
              </mc:Choice>
              <mc:Fallback>
                <p:oleObj name="Equation" r:id="rId3" imgW="3035160" imgH="7110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657" y="1287463"/>
                        <a:ext cx="6354762" cy="148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直線矢印コネクタ 10"/>
          <p:cNvCxnSpPr/>
          <p:nvPr/>
        </p:nvCxnSpPr>
        <p:spPr>
          <a:xfrm flipV="1">
            <a:off x="851878" y="1547444"/>
            <a:ext cx="900000" cy="0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 rot="5400000" flipV="1">
            <a:off x="1656247" y="2071695"/>
            <a:ext cx="900000" cy="0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/>
          <p:cNvSpPr/>
          <p:nvPr/>
        </p:nvSpPr>
        <p:spPr>
          <a:xfrm>
            <a:off x="3681300" y="1366355"/>
            <a:ext cx="953477" cy="390769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423103" y="1316612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1936970" y="1121228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3988761" y="913840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3300547" y="1330907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5434473"/>
              </p:ext>
            </p:extLst>
          </p:nvPr>
        </p:nvGraphicFramePr>
        <p:xfrm>
          <a:off x="761657" y="3201205"/>
          <a:ext cx="6354762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95" name="Equation" r:id="rId5" imgW="3035160" imgH="711000" progId="Equation.DSMT4">
                  <p:embed/>
                </p:oleObj>
              </mc:Choice>
              <mc:Fallback>
                <p:oleObj name="Equation" r:id="rId5" imgW="3035160" imgH="71100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657" y="3201205"/>
                        <a:ext cx="6354762" cy="148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直線矢印コネクタ 18"/>
          <p:cNvCxnSpPr/>
          <p:nvPr/>
        </p:nvCxnSpPr>
        <p:spPr>
          <a:xfrm flipV="1">
            <a:off x="851878" y="3461186"/>
            <a:ext cx="9000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rot="5400000" flipV="1">
            <a:off x="2132980" y="3985437"/>
            <a:ext cx="9000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4861420" y="3280097"/>
            <a:ext cx="953477" cy="3907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423103" y="3230354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solidFill>
                <a:srgbClr val="FF00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2413703" y="3034970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solidFill>
                <a:srgbClr val="FF00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5168881" y="2827582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solidFill>
                <a:srgbClr val="FF00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3300547" y="3244649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solidFill>
                <a:srgbClr val="FF00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522490"/>
              </p:ext>
            </p:extLst>
          </p:nvPr>
        </p:nvGraphicFramePr>
        <p:xfrm>
          <a:off x="761657" y="5063903"/>
          <a:ext cx="6354762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96" name="Equation" r:id="rId6" imgW="3035160" imgH="711000" progId="Equation.DSMT4">
                  <p:embed/>
                </p:oleObj>
              </mc:Choice>
              <mc:Fallback>
                <p:oleObj name="Equation" r:id="rId6" imgW="3035160" imgH="711000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657" y="5063903"/>
                        <a:ext cx="6354762" cy="148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直線矢印コネクタ 26"/>
          <p:cNvCxnSpPr/>
          <p:nvPr/>
        </p:nvCxnSpPr>
        <p:spPr>
          <a:xfrm flipV="1">
            <a:off x="851878" y="5323884"/>
            <a:ext cx="900000" cy="0"/>
          </a:xfrm>
          <a:prstGeom prst="straightConnector1">
            <a:avLst/>
          </a:prstGeom>
          <a:ln w="381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rot="5400000" flipV="1">
            <a:off x="2578447" y="5848135"/>
            <a:ext cx="900000" cy="0"/>
          </a:xfrm>
          <a:prstGeom prst="straightConnector1">
            <a:avLst/>
          </a:prstGeom>
          <a:ln w="381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6025914" y="5142795"/>
            <a:ext cx="953477" cy="390769"/>
          </a:xfrm>
          <a:prstGeom prst="rect">
            <a:avLst/>
          </a:prstGeom>
          <a:noFill/>
          <a:ln w="190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423103" y="5093052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solidFill>
                <a:srgbClr val="0066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2859170" y="4897668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solidFill>
                <a:srgbClr val="0066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6333375" y="4690280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solidFill>
                <a:srgbClr val="0066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3300547" y="5107347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solidFill>
                <a:srgbClr val="0066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786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8856912" cy="590931"/>
          </a:xfrm>
        </p:spPr>
        <p:txBody>
          <a:bodyPr/>
          <a:lstStyle/>
          <a:p>
            <a:r>
              <a:rPr kumimoji="1" lang="ja-JP" altLang="en-US" dirty="0"/>
              <a:t>どうして人工知能について学ぶ必要があるのか？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648521" cy="4197559"/>
          </a:xfrm>
        </p:spPr>
        <p:txBody>
          <a:bodyPr/>
          <a:lstStyle/>
          <a:p>
            <a:r>
              <a:rPr kumimoji="1" lang="ja-JP" altLang="en-US" dirty="0"/>
              <a:t>人工知能</a:t>
            </a:r>
            <a:r>
              <a:rPr lang="ja-JP" altLang="en-US" dirty="0"/>
              <a:t>・数学・統計・・・を</a:t>
            </a:r>
            <a:r>
              <a:rPr kumimoji="1" lang="ja-JP" altLang="en-US" dirty="0"/>
              <a:t>学ぶ理由</a:t>
            </a:r>
            <a:endParaRPr kumimoji="1" lang="en-US" altLang="ja-JP" dirty="0"/>
          </a:p>
          <a:p>
            <a:pPr lvl="1"/>
            <a:endParaRPr lang="en-US" altLang="ja-JP" dirty="0"/>
          </a:p>
          <a:p>
            <a:pPr lvl="1"/>
            <a:r>
              <a:rPr lang="ja-JP" altLang="en-US" dirty="0"/>
              <a:t>世の中にある怪しい人工知能・統計関係の話にだまされなくなる</a:t>
            </a:r>
            <a:endParaRPr lang="en-US" altLang="ja-JP" dirty="0"/>
          </a:p>
          <a:p>
            <a:pPr lvl="1"/>
            <a:endParaRPr kumimoji="1" lang="en-US" altLang="ja-JP" dirty="0"/>
          </a:p>
          <a:p>
            <a:pPr lvl="1"/>
            <a:r>
              <a:rPr lang="ja-JP" altLang="en-US" dirty="0"/>
              <a:t>自分で人工知能をつくれる</a:t>
            </a:r>
            <a:endParaRPr lang="en-US" altLang="ja-JP" dirty="0"/>
          </a:p>
          <a:p>
            <a:pPr lvl="2"/>
            <a:r>
              <a:rPr lang="ja-JP" altLang="en-US" dirty="0"/>
              <a:t>暗黙知を形式知化できる</a:t>
            </a:r>
            <a:br>
              <a:rPr lang="en-US" altLang="ja-JP" dirty="0"/>
            </a:br>
            <a:r>
              <a:rPr lang="en-US" altLang="ja-JP" dirty="0"/>
              <a:t>= </a:t>
            </a:r>
            <a:r>
              <a:rPr lang="ja-JP" altLang="en-US" dirty="0"/>
              <a:t>誰かの頭の中に知識・知見・経験としてあるけど</a:t>
            </a:r>
            <a:br>
              <a:rPr lang="en-US" altLang="ja-JP" dirty="0"/>
            </a:br>
            <a:r>
              <a:rPr lang="en-US" altLang="ja-JP" dirty="0"/>
              <a:t>   </a:t>
            </a:r>
            <a:r>
              <a:rPr lang="ja-JP" altLang="en-US" dirty="0"/>
              <a:t>言葉・文字にして他の人に伝えられないこと </a:t>
            </a:r>
            <a:r>
              <a:rPr lang="en-US" altLang="ja-JP" dirty="0"/>
              <a:t>(</a:t>
            </a:r>
            <a:r>
              <a:rPr lang="ja-JP" altLang="en-US" dirty="0"/>
              <a:t>暗黙知</a:t>
            </a:r>
            <a:r>
              <a:rPr lang="en-US" altLang="ja-JP" dirty="0"/>
              <a:t>) </a:t>
            </a:r>
            <a:r>
              <a:rPr lang="ja-JP" altLang="en-US" dirty="0"/>
              <a:t>を、</a:t>
            </a:r>
            <a:br>
              <a:rPr lang="en-US" altLang="ja-JP" dirty="0"/>
            </a:br>
            <a:r>
              <a:rPr lang="en-US" altLang="ja-JP" dirty="0"/>
              <a:t>   </a:t>
            </a:r>
            <a:r>
              <a:rPr lang="ja-JP" altLang="en-US" dirty="0"/>
              <a:t>伝えられる形として表現 </a:t>
            </a:r>
            <a:r>
              <a:rPr lang="en-US" altLang="ja-JP" dirty="0"/>
              <a:t>(</a:t>
            </a:r>
            <a:r>
              <a:rPr lang="ja-JP" altLang="en-US" dirty="0"/>
              <a:t>形式知化</a:t>
            </a:r>
            <a:r>
              <a:rPr lang="en-US" altLang="ja-JP" dirty="0"/>
              <a:t>) </a:t>
            </a:r>
            <a:r>
              <a:rPr lang="ja-JP" altLang="en-US" dirty="0"/>
              <a:t>できる</a:t>
            </a:r>
            <a:endParaRPr lang="en-US" altLang="ja-JP" dirty="0"/>
          </a:p>
          <a:p>
            <a:pPr lvl="1"/>
            <a:endParaRPr kumimoji="1" lang="en-US" altLang="ja-JP" dirty="0"/>
          </a:p>
          <a:p>
            <a:pPr lvl="1"/>
            <a:r>
              <a:rPr lang="ja-JP" altLang="en-US" dirty="0"/>
              <a:t>自分でデータ解析ができるようになる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</a:t>
            </a:fld>
            <a:endParaRPr lang="ja-JP" altLang="en-US"/>
          </a:p>
        </p:txBody>
      </p:sp>
      <p:sp>
        <p:nvSpPr>
          <p:cNvPr id="5" name="右矢印 4"/>
          <p:cNvSpPr/>
          <p:nvPr/>
        </p:nvSpPr>
        <p:spPr>
          <a:xfrm>
            <a:off x="1084941" y="5792589"/>
            <a:ext cx="454967" cy="467609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889489" y="5610895"/>
            <a:ext cx="604684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人工知能・機械学習・データ解析を武器にして、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自分で、新しい研究を開拓できる！</a:t>
            </a:r>
          </a:p>
        </p:txBody>
      </p:sp>
    </p:spTree>
    <p:extLst>
      <p:ext uri="{BB962C8B-B14F-4D97-AF65-F5344CB8AC3E}">
        <p14:creationId xmlns:p14="http://schemas.microsoft.com/office/powerpoint/2010/main" val="3708857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442918" cy="590931"/>
          </a:xfrm>
        </p:spPr>
        <p:txBody>
          <a:bodyPr/>
          <a:lstStyle/>
          <a:p>
            <a:r>
              <a:rPr kumimoji="1" lang="ja-JP" altLang="en-US" dirty="0"/>
              <a:t>行列同士の掛け算のイメージ </a:t>
            </a:r>
            <a:r>
              <a:rPr kumimoji="1" lang="en-US" altLang="ja-JP" dirty="0"/>
              <a:t>2/3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19</a:t>
            </a:fld>
            <a:endParaRPr lang="ja-JP" altLang="en-US"/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761657" y="1287463"/>
          <a:ext cx="6354762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35" name="Equation" r:id="rId3" imgW="3035160" imgH="711000" progId="Equation.DSMT4">
                  <p:embed/>
                </p:oleObj>
              </mc:Choice>
              <mc:Fallback>
                <p:oleObj name="Equation" r:id="rId3" imgW="3035160" imgH="71100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657" y="1287463"/>
                        <a:ext cx="6354762" cy="148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直線矢印コネクタ 10"/>
          <p:cNvCxnSpPr/>
          <p:nvPr/>
        </p:nvCxnSpPr>
        <p:spPr>
          <a:xfrm flipV="1">
            <a:off x="851878" y="2024175"/>
            <a:ext cx="900000" cy="0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 rot="5400000" flipV="1">
            <a:off x="1656247" y="2071695"/>
            <a:ext cx="900000" cy="0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/>
          <p:cNvSpPr/>
          <p:nvPr/>
        </p:nvSpPr>
        <p:spPr>
          <a:xfrm>
            <a:off x="3681300" y="1827395"/>
            <a:ext cx="953477" cy="390769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423103" y="1793343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1936970" y="1121228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3988761" y="913840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3331283" y="1791947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761657" y="3201205"/>
          <a:ext cx="6354762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36" name="Equation" r:id="rId5" imgW="3035160" imgH="711000" progId="Equation.DSMT4">
                  <p:embed/>
                </p:oleObj>
              </mc:Choice>
              <mc:Fallback>
                <p:oleObj name="Equation" r:id="rId5" imgW="3035160" imgH="711000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657" y="3201205"/>
                        <a:ext cx="6354762" cy="148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直線矢印コネクタ 18"/>
          <p:cNvCxnSpPr/>
          <p:nvPr/>
        </p:nvCxnSpPr>
        <p:spPr>
          <a:xfrm flipV="1">
            <a:off x="851878" y="3937923"/>
            <a:ext cx="9000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rot="5400000" flipV="1">
            <a:off x="2132980" y="3985437"/>
            <a:ext cx="9000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4861420" y="3725769"/>
            <a:ext cx="953477" cy="3907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423103" y="3707091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solidFill>
                <a:srgbClr val="FF00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2413703" y="3034970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solidFill>
                <a:srgbClr val="FF00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5168881" y="2827582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solidFill>
                <a:srgbClr val="FF00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3331283" y="3690321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solidFill>
                <a:srgbClr val="FF00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761657" y="5063903"/>
          <a:ext cx="6354762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37" name="Equation" r:id="rId6" imgW="3035160" imgH="711000" progId="Equation.DSMT4">
                  <p:embed/>
                </p:oleObj>
              </mc:Choice>
              <mc:Fallback>
                <p:oleObj name="Equation" r:id="rId6" imgW="3035160" imgH="711000" progId="Equation.DSMT4">
                  <p:embed/>
                  <p:pic>
                    <p:nvPicPr>
                      <p:cNvPr id="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657" y="5063903"/>
                        <a:ext cx="6354762" cy="148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直線矢印コネクタ 26"/>
          <p:cNvCxnSpPr/>
          <p:nvPr/>
        </p:nvCxnSpPr>
        <p:spPr>
          <a:xfrm flipV="1">
            <a:off x="851878" y="5800618"/>
            <a:ext cx="900000" cy="0"/>
          </a:xfrm>
          <a:prstGeom prst="straightConnector1">
            <a:avLst/>
          </a:prstGeom>
          <a:ln w="381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rot="5400000" flipV="1">
            <a:off x="2578447" y="5848135"/>
            <a:ext cx="900000" cy="0"/>
          </a:xfrm>
          <a:prstGeom prst="straightConnector1">
            <a:avLst/>
          </a:prstGeom>
          <a:ln w="381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6025914" y="5596151"/>
            <a:ext cx="953477" cy="390769"/>
          </a:xfrm>
          <a:prstGeom prst="rect">
            <a:avLst/>
          </a:prstGeom>
          <a:noFill/>
          <a:ln w="190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423103" y="5569786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solidFill>
                <a:srgbClr val="0066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2859170" y="4897668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solidFill>
                <a:srgbClr val="0066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6333375" y="4690280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solidFill>
                <a:srgbClr val="0066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3331283" y="5560703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solidFill>
                <a:srgbClr val="0066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4078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442918" cy="590931"/>
          </a:xfrm>
        </p:spPr>
        <p:txBody>
          <a:bodyPr/>
          <a:lstStyle/>
          <a:p>
            <a:r>
              <a:rPr kumimoji="1" lang="ja-JP" altLang="en-US" dirty="0"/>
              <a:t>行列同士の掛け算のイメージ </a:t>
            </a:r>
            <a:r>
              <a:rPr kumimoji="1" lang="en-US" altLang="ja-JP" dirty="0"/>
              <a:t>3/3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20</a:t>
            </a:fld>
            <a:endParaRPr lang="ja-JP" altLang="en-US"/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761657" y="1287463"/>
          <a:ext cx="6354762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59" name="Equation" r:id="rId3" imgW="3035160" imgH="711000" progId="Equation.DSMT4">
                  <p:embed/>
                </p:oleObj>
              </mc:Choice>
              <mc:Fallback>
                <p:oleObj name="Equation" r:id="rId3" imgW="3035160" imgH="71100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657" y="1287463"/>
                        <a:ext cx="6354762" cy="148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直線矢印コネクタ 10"/>
          <p:cNvCxnSpPr/>
          <p:nvPr/>
        </p:nvCxnSpPr>
        <p:spPr>
          <a:xfrm flipV="1">
            <a:off x="851878" y="2508267"/>
            <a:ext cx="900000" cy="0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 rot="5400000" flipV="1">
            <a:off x="1656247" y="2071695"/>
            <a:ext cx="900000" cy="0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/>
          <p:cNvSpPr/>
          <p:nvPr/>
        </p:nvSpPr>
        <p:spPr>
          <a:xfrm>
            <a:off x="3681300" y="2319171"/>
            <a:ext cx="953477" cy="390769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423103" y="2277435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1936970" y="1121228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3988761" y="913840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1</a:t>
            </a:r>
            <a:endParaRPr lang="ja-JP" altLang="en-US" sz="24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3331283" y="2283723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761657" y="3201205"/>
          <a:ext cx="6354762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60" name="Equation" r:id="rId5" imgW="3035160" imgH="711000" progId="Equation.DSMT4">
                  <p:embed/>
                </p:oleObj>
              </mc:Choice>
              <mc:Fallback>
                <p:oleObj name="Equation" r:id="rId5" imgW="3035160" imgH="711000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657" y="3201205"/>
                        <a:ext cx="6354762" cy="148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直線矢印コネクタ 18"/>
          <p:cNvCxnSpPr/>
          <p:nvPr/>
        </p:nvCxnSpPr>
        <p:spPr>
          <a:xfrm flipV="1">
            <a:off x="851878" y="4422015"/>
            <a:ext cx="9000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rot="5400000" flipV="1">
            <a:off x="2132980" y="3985437"/>
            <a:ext cx="9000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4861420" y="4217545"/>
            <a:ext cx="953477" cy="3907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423103" y="4191183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solidFill>
                <a:srgbClr val="FF00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2413703" y="3034970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solidFill>
                <a:srgbClr val="FF00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5168881" y="2827582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solidFill>
                <a:srgbClr val="FF00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3331283" y="4182097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solidFill>
                <a:srgbClr val="FF00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761657" y="5063903"/>
          <a:ext cx="6354762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61" name="Equation" r:id="rId6" imgW="3035160" imgH="711000" progId="Equation.DSMT4">
                  <p:embed/>
                </p:oleObj>
              </mc:Choice>
              <mc:Fallback>
                <p:oleObj name="Equation" r:id="rId6" imgW="3035160" imgH="711000" progId="Equation.DSMT4">
                  <p:embed/>
                  <p:pic>
                    <p:nvPicPr>
                      <p:cNvPr id="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657" y="5063903"/>
                        <a:ext cx="6354762" cy="148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直線矢印コネクタ 26"/>
          <p:cNvCxnSpPr/>
          <p:nvPr/>
        </p:nvCxnSpPr>
        <p:spPr>
          <a:xfrm flipV="1">
            <a:off x="851878" y="6284710"/>
            <a:ext cx="900000" cy="0"/>
          </a:xfrm>
          <a:prstGeom prst="straightConnector1">
            <a:avLst/>
          </a:prstGeom>
          <a:ln w="381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rot="5400000" flipV="1">
            <a:off x="2578447" y="5848135"/>
            <a:ext cx="900000" cy="0"/>
          </a:xfrm>
          <a:prstGeom prst="straightConnector1">
            <a:avLst/>
          </a:prstGeom>
          <a:ln w="3810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6025914" y="6087927"/>
            <a:ext cx="953477" cy="390769"/>
          </a:xfrm>
          <a:prstGeom prst="rect">
            <a:avLst/>
          </a:prstGeom>
          <a:noFill/>
          <a:ln w="190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423103" y="6053878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solidFill>
                <a:srgbClr val="0066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2859170" y="4897668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solidFill>
                <a:srgbClr val="0066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6333375" y="4690280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solidFill>
                <a:srgbClr val="0066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3331283" y="6052479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solidFill>
                <a:srgbClr val="0066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36232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469767" cy="590931"/>
          </a:xfrm>
        </p:spPr>
        <p:txBody>
          <a:bodyPr/>
          <a:lstStyle/>
          <a:p>
            <a:r>
              <a:rPr lang="ja-JP" altLang="en-US" dirty="0"/>
              <a:t>行列同士の掛け算の注意点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247771" cy="4057521"/>
          </a:xfrm>
        </p:spPr>
        <p:txBody>
          <a:bodyPr/>
          <a:lstStyle/>
          <a:p>
            <a:r>
              <a:rPr lang="en-US" altLang="ja-JP" i="1" dirty="0" err="1"/>
              <a:t>m</a:t>
            </a:r>
            <a:r>
              <a:rPr lang="en-US" altLang="ja-JP" dirty="0" err="1"/>
              <a:t>×</a:t>
            </a:r>
            <a:r>
              <a:rPr lang="en-US" altLang="ja-JP" i="1" dirty="0" err="1"/>
              <a:t>n</a:t>
            </a:r>
            <a:r>
              <a:rPr lang="en-US" altLang="ja-JP" dirty="0"/>
              <a:t> </a:t>
            </a:r>
            <a:r>
              <a:rPr lang="ja-JP" altLang="en-US" dirty="0"/>
              <a:t>の行列と、</a:t>
            </a:r>
            <a:r>
              <a:rPr lang="en-US" altLang="ja-JP" i="1" dirty="0" err="1"/>
              <a:t>p</a:t>
            </a:r>
            <a:r>
              <a:rPr lang="en-US" altLang="ja-JP" dirty="0" err="1"/>
              <a:t>×</a:t>
            </a:r>
            <a:r>
              <a:rPr lang="en-US" altLang="ja-JP" i="1" dirty="0" err="1"/>
              <a:t>q</a:t>
            </a:r>
            <a:r>
              <a:rPr lang="en-US" altLang="ja-JP" dirty="0"/>
              <a:t> </a:t>
            </a:r>
            <a:r>
              <a:rPr lang="ja-JP" altLang="en-US" dirty="0"/>
              <a:t>の行列との掛け算のとき、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i="1" dirty="0"/>
              <a:t>n</a:t>
            </a:r>
            <a:r>
              <a:rPr lang="en-US" altLang="ja-JP" dirty="0"/>
              <a:t> = </a:t>
            </a:r>
            <a:r>
              <a:rPr lang="en-US" altLang="ja-JP" i="1" dirty="0"/>
              <a:t>p</a:t>
            </a:r>
            <a:r>
              <a:rPr lang="en-US" altLang="ja-JP" dirty="0"/>
              <a:t> </a:t>
            </a:r>
            <a:r>
              <a:rPr lang="ja-JP" altLang="en-US" dirty="0"/>
              <a:t>でなければならない </a:t>
            </a:r>
            <a:r>
              <a:rPr lang="en-US" altLang="ja-JP" dirty="0"/>
              <a:t>(</a:t>
            </a:r>
            <a:r>
              <a:rPr lang="en-US" altLang="ja-JP" i="1" dirty="0"/>
              <a:t>m</a:t>
            </a:r>
            <a:r>
              <a:rPr lang="en-US" altLang="ja-JP" dirty="0"/>
              <a:t> </a:t>
            </a:r>
            <a:r>
              <a:rPr lang="ja-JP" altLang="en-US" dirty="0"/>
              <a:t>と </a:t>
            </a:r>
            <a:r>
              <a:rPr lang="en-US" altLang="ja-JP" i="1" dirty="0"/>
              <a:t>q</a:t>
            </a:r>
            <a:r>
              <a:rPr lang="en-US" altLang="ja-JP" dirty="0"/>
              <a:t> </a:t>
            </a:r>
            <a:r>
              <a:rPr lang="ja-JP" altLang="en-US" dirty="0"/>
              <a:t>は何でもよい</a:t>
            </a:r>
            <a:r>
              <a:rPr lang="en-US" altLang="ja-JP" dirty="0"/>
              <a:t>)</a:t>
            </a:r>
          </a:p>
          <a:p>
            <a:pPr lvl="1"/>
            <a:endParaRPr kumimoji="1" lang="en-US" altLang="ja-JP" dirty="0"/>
          </a:p>
          <a:p>
            <a:pPr lvl="1"/>
            <a:r>
              <a:rPr kumimoji="1" lang="ja-JP" altLang="en-US" dirty="0"/>
              <a:t>例</a:t>
            </a:r>
            <a:r>
              <a:rPr kumimoji="1" lang="en-US" altLang="ja-JP" dirty="0"/>
              <a:t>: 2×3 </a:t>
            </a:r>
            <a:r>
              <a:rPr kumimoji="1" lang="ja-JP" altLang="en-US" dirty="0"/>
              <a:t>の行列と </a:t>
            </a:r>
            <a:r>
              <a:rPr kumimoji="1" lang="en-US" altLang="ja-JP" dirty="0"/>
              <a:t>3×6 </a:t>
            </a:r>
            <a:r>
              <a:rPr kumimoji="1" lang="ja-JP" altLang="en-US" dirty="0"/>
              <a:t>の行列、</a:t>
            </a:r>
            <a:r>
              <a:rPr lang="en-US" altLang="ja-JP" dirty="0"/>
              <a:t>5×4 </a:t>
            </a:r>
            <a:r>
              <a:rPr lang="ja-JP" altLang="en-US" dirty="0"/>
              <a:t>の行列と </a:t>
            </a:r>
            <a:r>
              <a:rPr lang="en-US" altLang="ja-JP" dirty="0"/>
              <a:t>4×10 </a:t>
            </a:r>
            <a:r>
              <a:rPr lang="ja-JP" altLang="en-US" dirty="0"/>
              <a:t>の行列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r>
              <a:rPr lang="ja-JP" altLang="en-US" dirty="0"/>
              <a:t>行列の掛け算の順番を変えたとき、答えが同じになるとは限らない</a:t>
            </a:r>
            <a:endParaRPr lang="en-US" altLang="ja-JP" dirty="0"/>
          </a:p>
          <a:p>
            <a:pPr lvl="1"/>
            <a:endParaRPr kumimoji="1" lang="en-US" altLang="ja-JP" dirty="0"/>
          </a:p>
          <a:p>
            <a:pPr lvl="1"/>
            <a:r>
              <a:rPr kumimoji="1" lang="ja-JP" altLang="en-US" dirty="0"/>
              <a:t>例</a:t>
            </a:r>
            <a:r>
              <a:rPr kumimoji="1" lang="en-US" altLang="ja-JP" dirty="0"/>
              <a:t>: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21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656733"/>
              </p:ext>
            </p:extLst>
          </p:nvPr>
        </p:nvGraphicFramePr>
        <p:xfrm>
          <a:off x="1705802" y="4704380"/>
          <a:ext cx="3536950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30" name="Equation" r:id="rId3" imgW="1688760" imgH="457200" progId="Equation.DSMT4">
                  <p:embed/>
                </p:oleObj>
              </mc:Choice>
              <mc:Fallback>
                <p:oleObj name="Equation" r:id="rId3" imgW="168876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5802" y="4704380"/>
                        <a:ext cx="3536950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9330687"/>
              </p:ext>
            </p:extLst>
          </p:nvPr>
        </p:nvGraphicFramePr>
        <p:xfrm>
          <a:off x="1705802" y="5878756"/>
          <a:ext cx="3536950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31" name="Equation" r:id="rId5" imgW="1688760" imgH="457200" progId="Equation.DSMT4">
                  <p:embed/>
                </p:oleObj>
              </mc:Choice>
              <mc:Fallback>
                <p:oleObj name="Equation" r:id="rId5" imgW="168876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5802" y="5878756"/>
                        <a:ext cx="3536950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40635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764446" cy="590931"/>
          </a:xfrm>
        </p:spPr>
        <p:txBody>
          <a:bodyPr/>
          <a:lstStyle/>
          <a:p>
            <a:r>
              <a:rPr kumimoji="1" lang="ja-JP" altLang="en-US" dirty="0"/>
              <a:t>行列とベクトルとの掛け算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22</a:t>
            </a:fld>
            <a:endParaRPr lang="ja-JP" alt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73540" y="1117368"/>
            <a:ext cx="90124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ベクトルは行列の一部、として考えると、行列同士の掛け算とやり方は同じ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6174461" y="2028077"/>
            <a:ext cx="25651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(p.5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の連立方程式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994613"/>
              </p:ext>
            </p:extLst>
          </p:nvPr>
        </p:nvGraphicFramePr>
        <p:xfrm>
          <a:off x="458903" y="1781072"/>
          <a:ext cx="5103813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24" name="Equation" r:id="rId3" imgW="2438280" imgH="457200" progId="Equation.DSMT4">
                  <p:embed/>
                </p:oleObj>
              </mc:Choice>
              <mc:Fallback>
                <p:oleObj name="Equation" r:id="rId3" imgW="2438280" imgH="4572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903" y="1781072"/>
                        <a:ext cx="5103813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079487"/>
              </p:ext>
            </p:extLst>
          </p:nvPr>
        </p:nvGraphicFramePr>
        <p:xfrm>
          <a:off x="458903" y="3013329"/>
          <a:ext cx="8480425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25" name="Equation" r:id="rId5" imgW="4051080" imgH="711000" progId="Equation.DSMT4">
                  <p:embed/>
                </p:oleObj>
              </mc:Choice>
              <mc:Fallback>
                <p:oleObj name="Equation" r:id="rId5" imgW="4051080" imgH="7110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903" y="3013329"/>
                        <a:ext cx="8480425" cy="148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56628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184159" cy="590931"/>
          </a:xfrm>
        </p:spPr>
        <p:txBody>
          <a:bodyPr/>
          <a:lstStyle/>
          <a:p>
            <a:r>
              <a:rPr kumimoji="1" lang="ja-JP" altLang="en-US" dirty="0"/>
              <a:t>ベクトル同士の掛け算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23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849628"/>
              </p:ext>
            </p:extLst>
          </p:nvPr>
        </p:nvGraphicFramePr>
        <p:xfrm>
          <a:off x="343642" y="1675606"/>
          <a:ext cx="5665788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14" name="Equation" r:id="rId3" imgW="2705040" imgH="457200" progId="Equation.DSMT4">
                  <p:embed/>
                </p:oleObj>
              </mc:Choice>
              <mc:Fallback>
                <p:oleObj name="Equation" r:id="rId3" imgW="270504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42" y="1675606"/>
                        <a:ext cx="5665788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175397"/>
              </p:ext>
            </p:extLst>
          </p:nvPr>
        </p:nvGraphicFramePr>
        <p:xfrm>
          <a:off x="343642" y="2729442"/>
          <a:ext cx="6248400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15" name="Equation" r:id="rId5" imgW="2984400" imgH="711000" progId="Equation.DSMT4">
                  <p:embed/>
                </p:oleObj>
              </mc:Choice>
              <mc:Fallback>
                <p:oleObj name="Equation" r:id="rId5" imgW="2984400" imgH="7110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42" y="2729442"/>
                        <a:ext cx="6248400" cy="148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992824"/>
              </p:ext>
            </p:extLst>
          </p:nvPr>
        </p:nvGraphicFramePr>
        <p:xfrm>
          <a:off x="343642" y="5368925"/>
          <a:ext cx="6675438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16" name="Equation" r:id="rId7" imgW="3187440" imgH="711000" progId="Equation.DSMT4">
                  <p:embed/>
                </p:oleObj>
              </mc:Choice>
              <mc:Fallback>
                <p:oleObj name="Equation" r:id="rId7" imgW="3187440" imgH="7110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42" y="5368925"/>
                        <a:ext cx="6675438" cy="148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705791"/>
              </p:ext>
            </p:extLst>
          </p:nvPr>
        </p:nvGraphicFramePr>
        <p:xfrm>
          <a:off x="343642" y="4315090"/>
          <a:ext cx="6888163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17" name="Equation" r:id="rId9" imgW="3288960" imgH="457200" progId="Equation.DSMT4">
                  <p:embed/>
                </p:oleObj>
              </mc:Choice>
              <mc:Fallback>
                <p:oleObj name="Equation" r:id="rId9" imgW="328896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42" y="4315090"/>
                        <a:ext cx="6888163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81428" y="1117368"/>
            <a:ext cx="84593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ベクトルは行列の一部、として考えると、行列・ベクトルの掛け算と同じ</a:t>
            </a:r>
          </a:p>
        </p:txBody>
      </p:sp>
    </p:spTree>
    <p:extLst>
      <p:ext uri="{BB962C8B-B14F-4D97-AF65-F5344CB8AC3E}">
        <p14:creationId xmlns:p14="http://schemas.microsoft.com/office/powerpoint/2010/main" val="33548371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1569660" cy="590931"/>
          </a:xfrm>
        </p:spPr>
        <p:txBody>
          <a:bodyPr/>
          <a:lstStyle/>
          <a:p>
            <a:r>
              <a:rPr lang="ja-JP" altLang="en-US" dirty="0"/>
              <a:t>逆行列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749237" cy="885371"/>
          </a:xfrm>
        </p:spPr>
        <p:txBody>
          <a:bodyPr/>
          <a:lstStyle/>
          <a:p>
            <a:r>
              <a:rPr kumimoji="1" lang="ja-JP" altLang="en-US" dirty="0"/>
              <a:t>ある正方行列について、掛けると単位行列</a:t>
            </a:r>
            <a:r>
              <a:rPr lang="ja-JP" altLang="en-US" dirty="0"/>
              <a:t>になる正方行列</a:t>
            </a:r>
            <a:endParaRPr kumimoji="1" lang="en-US" altLang="ja-JP" dirty="0"/>
          </a:p>
          <a:p>
            <a:r>
              <a:rPr lang="en-US" altLang="ja-JP" b="1" dirty="0"/>
              <a:t>A</a:t>
            </a:r>
            <a:r>
              <a:rPr lang="en-US" altLang="ja-JP" dirty="0"/>
              <a:t> </a:t>
            </a:r>
            <a:r>
              <a:rPr lang="ja-JP" altLang="en-US" dirty="0"/>
              <a:t>の逆行列は、</a:t>
            </a:r>
            <a:r>
              <a:rPr lang="en-US" altLang="ja-JP" b="1" dirty="0"/>
              <a:t>A</a:t>
            </a:r>
            <a:r>
              <a:rPr lang="en-US" altLang="ja-JP" baseline="30000" dirty="0"/>
              <a:t>-1</a:t>
            </a:r>
            <a:r>
              <a:rPr lang="en-US" altLang="ja-JP" dirty="0"/>
              <a:t> </a:t>
            </a:r>
            <a:r>
              <a:rPr lang="ja-JP" altLang="en-US" dirty="0"/>
              <a:t>で表される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24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800001"/>
              </p:ext>
            </p:extLst>
          </p:nvPr>
        </p:nvGraphicFramePr>
        <p:xfrm>
          <a:off x="788988" y="2453658"/>
          <a:ext cx="1595438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4" name="Equation" r:id="rId3" imgW="761760" imgH="457200" progId="Equation.DSMT4">
                  <p:embed/>
                </p:oleObj>
              </mc:Choice>
              <mc:Fallback>
                <p:oleObj name="Equation" r:id="rId3" imgW="76176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988" y="2453658"/>
                        <a:ext cx="1595438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417618"/>
              </p:ext>
            </p:extLst>
          </p:nvPr>
        </p:nvGraphicFramePr>
        <p:xfrm>
          <a:off x="3167063" y="2453657"/>
          <a:ext cx="212725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5" name="Equation" r:id="rId5" imgW="1015920" imgH="457200" progId="Equation.DSMT4">
                  <p:embed/>
                </p:oleObj>
              </mc:Choice>
              <mc:Fallback>
                <p:oleObj name="Equation" r:id="rId5" imgW="101592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063" y="2453657"/>
                        <a:ext cx="212725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191741"/>
              </p:ext>
            </p:extLst>
          </p:nvPr>
        </p:nvGraphicFramePr>
        <p:xfrm>
          <a:off x="788988" y="3725973"/>
          <a:ext cx="51054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6" name="Equation" r:id="rId7" imgW="2438280" imgH="457200" progId="Equation.DSMT4">
                  <p:embed/>
                </p:oleObj>
              </mc:Choice>
              <mc:Fallback>
                <p:oleObj name="Equation" r:id="rId7" imgW="2438280" imgH="4572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988" y="3725973"/>
                        <a:ext cx="51054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5865648"/>
              </p:ext>
            </p:extLst>
          </p:nvPr>
        </p:nvGraphicFramePr>
        <p:xfrm>
          <a:off x="788988" y="4966194"/>
          <a:ext cx="51054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7" name="Equation" r:id="rId9" imgW="2438280" imgH="457200" progId="Equation.DSMT4">
                  <p:embed/>
                </p:oleObj>
              </mc:Choice>
              <mc:Fallback>
                <p:oleObj name="Equation" r:id="rId9" imgW="2438280" imgH="45720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988" y="4966194"/>
                        <a:ext cx="51054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4270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105885" cy="590931"/>
          </a:xfrm>
        </p:spPr>
        <p:txBody>
          <a:bodyPr/>
          <a:lstStyle/>
          <a:p>
            <a:r>
              <a:rPr kumimoji="1" lang="ja-JP" altLang="en-US" dirty="0"/>
              <a:t>逆行列と連立方程式 </a:t>
            </a:r>
            <a:r>
              <a:rPr kumimoji="1" lang="en-US" altLang="ja-JP" dirty="0"/>
              <a:t>1/2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5112297" cy="424732"/>
          </a:xfrm>
        </p:spPr>
        <p:txBody>
          <a:bodyPr/>
          <a:lstStyle/>
          <a:p>
            <a:r>
              <a:rPr kumimoji="1" lang="ja-JP" altLang="en-US" dirty="0"/>
              <a:t>逆行列は連立方程式を解くことに対応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25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107946"/>
              </p:ext>
            </p:extLst>
          </p:nvPr>
        </p:nvGraphicFramePr>
        <p:xfrm>
          <a:off x="989013" y="1581955"/>
          <a:ext cx="1515182" cy="903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03" name="Equation" r:id="rId3" imgW="723600" imgH="431640" progId="Equation.DSMT4">
                  <p:embed/>
                </p:oleObj>
              </mc:Choice>
              <mc:Fallback>
                <p:oleObj name="Equation" r:id="rId3" imgW="723600" imgH="4316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1581955"/>
                        <a:ext cx="1515182" cy="9039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609114" y="3077121"/>
            <a:ext cx="23551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とおくと、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(p.21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より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575319"/>
              </p:ext>
            </p:extLst>
          </p:nvPr>
        </p:nvGraphicFramePr>
        <p:xfrm>
          <a:off x="989013" y="2830117"/>
          <a:ext cx="3986212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04" name="Equation" r:id="rId5" imgW="1904760" imgH="457200" progId="Equation.DSMT4">
                  <p:embed/>
                </p:oleObj>
              </mc:Choice>
              <mc:Fallback>
                <p:oleObj name="Equation" r:id="rId5" imgW="1904760" imgH="4572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2830117"/>
                        <a:ext cx="3986212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607065"/>
              </p:ext>
            </p:extLst>
          </p:nvPr>
        </p:nvGraphicFramePr>
        <p:xfrm>
          <a:off x="976591" y="4111642"/>
          <a:ext cx="93027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05" name="Equation" r:id="rId7" imgW="444240" imgH="203040" progId="Equation.DSMT4">
                  <p:embed/>
                </p:oleObj>
              </mc:Choice>
              <mc:Fallback>
                <p:oleObj name="Equation" r:id="rId7" imgW="444240" imgH="20304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591" y="4111642"/>
                        <a:ext cx="930275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2509264" y="4093534"/>
            <a:ext cx="566853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の両辺に左から </a:t>
            </a:r>
            <a:r>
              <a:rPr lang="en-US" altLang="ja-JP" sz="2400" b="1" dirty="0">
                <a:latin typeface="Times" pitchFamily="18" charset="0"/>
                <a:ea typeface="Meiryo UI" panose="020B0604030504040204" pitchFamily="50" charset="-128"/>
              </a:rPr>
              <a:t>A</a:t>
            </a:r>
            <a:r>
              <a:rPr lang="en-US" altLang="ja-JP" sz="2400" baseline="30000" dirty="0">
                <a:latin typeface="Times" pitchFamily="18" charset="0"/>
                <a:ea typeface="Meiryo UI" panose="020B0604030504040204" pitchFamily="50" charset="-128"/>
              </a:rPr>
              <a:t>-1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をかけると、</a:t>
            </a:r>
            <a:b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</a:b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(p.20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の行列の掛け算の注意点にあるように、</a:t>
            </a:r>
            <a:b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</a:b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右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から掛けるか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左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から掛けるかも大事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200218"/>
              </p:ext>
            </p:extLst>
          </p:nvPr>
        </p:nvGraphicFramePr>
        <p:xfrm>
          <a:off x="971522" y="5489875"/>
          <a:ext cx="191293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06" name="Equation" r:id="rId9" imgW="914400" imgH="228600" progId="Equation.DSMT4">
                  <p:embed/>
                </p:oleObj>
              </mc:Choice>
              <mc:Fallback>
                <p:oleObj name="Equation" r:id="rId9" imgW="914400" imgH="22860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22" y="5489875"/>
                        <a:ext cx="191293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688869"/>
              </p:ext>
            </p:extLst>
          </p:nvPr>
        </p:nvGraphicFramePr>
        <p:xfrm>
          <a:off x="971522" y="6277042"/>
          <a:ext cx="14605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07" name="Equation" r:id="rId11" imgW="698400" imgH="228600" progId="Equation.DSMT4">
                  <p:embed/>
                </p:oleObj>
              </mc:Choice>
              <mc:Fallback>
                <p:oleObj name="Equation" r:id="rId11" imgW="698400" imgH="22860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22" y="6277042"/>
                        <a:ext cx="14605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66842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112425" cy="590931"/>
          </a:xfrm>
        </p:spPr>
        <p:txBody>
          <a:bodyPr/>
          <a:lstStyle/>
          <a:p>
            <a:r>
              <a:rPr lang="ja-JP" altLang="en-US" dirty="0"/>
              <a:t>逆行列と連立方程式 </a:t>
            </a:r>
            <a:r>
              <a:rPr lang="en-US" altLang="ja-JP" dirty="0"/>
              <a:t>2/2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26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985552"/>
              </p:ext>
            </p:extLst>
          </p:nvPr>
        </p:nvGraphicFramePr>
        <p:xfrm>
          <a:off x="976313" y="1296797"/>
          <a:ext cx="14605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40" name="Equation" r:id="rId3" imgW="698400" imgH="228600" progId="Equation.DSMT4">
                  <p:embed/>
                </p:oleObj>
              </mc:Choice>
              <mc:Fallback>
                <p:oleObj name="Equation" r:id="rId3" imgW="698400" imgH="228600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313" y="1296797"/>
                        <a:ext cx="14605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775724"/>
              </p:ext>
            </p:extLst>
          </p:nvPr>
        </p:nvGraphicFramePr>
        <p:xfrm>
          <a:off x="976313" y="2025650"/>
          <a:ext cx="6245225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41" name="Equation" r:id="rId5" imgW="2984400" imgH="457200" progId="Equation.DSMT4">
                  <p:embed/>
                </p:oleObj>
              </mc:Choice>
              <mc:Fallback>
                <p:oleObj name="Equation" r:id="rId5" imgW="2984400" imgH="4572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313" y="2025650"/>
                        <a:ext cx="6245225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7427585" y="2272654"/>
            <a:ext cx="8162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より、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525527"/>
              </p:ext>
            </p:extLst>
          </p:nvPr>
        </p:nvGraphicFramePr>
        <p:xfrm>
          <a:off x="976313" y="3461845"/>
          <a:ext cx="3587750" cy="196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42" name="Equation" r:id="rId7" imgW="1714320" imgH="939600" progId="Equation.DSMT4">
                  <p:embed/>
                </p:oleObj>
              </mc:Choice>
              <mc:Fallback>
                <p:oleObj name="Equation" r:id="rId7" imgW="1714320" imgH="9396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313" y="3461845"/>
                        <a:ext cx="3587750" cy="196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07834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869696" cy="590931"/>
          </a:xfrm>
        </p:spPr>
        <p:txBody>
          <a:bodyPr/>
          <a:lstStyle/>
          <a:p>
            <a:r>
              <a:rPr kumimoji="1" lang="ja-JP" altLang="en-US" dirty="0"/>
              <a:t>逆行列の計算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218643" cy="4722318"/>
          </a:xfrm>
        </p:spPr>
        <p:txBody>
          <a:bodyPr/>
          <a:lstStyle/>
          <a:p>
            <a:r>
              <a:rPr kumimoji="1" lang="ja-JP" altLang="en-US" dirty="0"/>
              <a:t>逆行列の計算方法として、</a:t>
            </a:r>
            <a:endParaRPr kumimoji="1" lang="en-US" altLang="ja-JP" dirty="0"/>
          </a:p>
          <a:p>
            <a:pPr lvl="1"/>
            <a:r>
              <a:rPr lang="ja-JP" altLang="en-US" dirty="0"/>
              <a:t>掃き出し法</a:t>
            </a:r>
            <a:endParaRPr lang="en-US" altLang="ja-JP" dirty="0"/>
          </a:p>
          <a:p>
            <a:pPr lvl="1"/>
            <a:r>
              <a:rPr kumimoji="1" lang="ja-JP" altLang="en-US" dirty="0"/>
              <a:t>余因子法</a:t>
            </a: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ja-JP" altLang="en-US" dirty="0"/>
              <a:t>が存在する</a:t>
            </a:r>
            <a:endParaRPr kumimoji="1" lang="en-US" altLang="ja-JP" dirty="0"/>
          </a:p>
          <a:p>
            <a:pPr lvl="1"/>
            <a:endParaRPr lang="en-US" altLang="ja-JP" dirty="0"/>
          </a:p>
          <a:p>
            <a:r>
              <a:rPr kumimoji="1" lang="ja-JP" altLang="en-US" dirty="0"/>
              <a:t>いろいろなプログラミング言語で逆行列を計算する関数が</a:t>
            </a:r>
            <a:br>
              <a:rPr kumimoji="1" lang="en-US" altLang="ja-JP" dirty="0"/>
            </a:br>
            <a:r>
              <a:rPr kumimoji="1" lang="ja-JP" altLang="en-US" dirty="0"/>
              <a:t>用意されているため、利用するとよい</a:t>
            </a:r>
            <a:endParaRPr kumimoji="1" lang="en-US" altLang="ja-JP" dirty="0"/>
          </a:p>
          <a:p>
            <a:r>
              <a:rPr lang="ja-JP" altLang="en-US" dirty="0"/>
              <a:t>例</a:t>
            </a:r>
            <a:endParaRPr kumimoji="1" lang="en-US" altLang="ja-JP" dirty="0"/>
          </a:p>
          <a:p>
            <a:pPr lvl="1"/>
            <a:r>
              <a:rPr lang="en-US" altLang="ja-JP" dirty="0"/>
              <a:t>Python: </a:t>
            </a:r>
            <a:r>
              <a:rPr lang="en-US" altLang="ja-JP" dirty="0" err="1"/>
              <a:t>numpy.linalg.inv</a:t>
            </a:r>
            <a:endParaRPr lang="en-US" altLang="ja-JP" dirty="0"/>
          </a:p>
          <a:p>
            <a:pPr lvl="1"/>
            <a:r>
              <a:rPr kumimoji="1" lang="en-US" altLang="ja-JP" dirty="0"/>
              <a:t>MATLAB: </a:t>
            </a:r>
            <a:r>
              <a:rPr kumimoji="1" lang="en-US" altLang="ja-JP" dirty="0" err="1"/>
              <a:t>inv</a:t>
            </a:r>
            <a:endParaRPr kumimoji="1" lang="en-US" altLang="ja-JP" dirty="0"/>
          </a:p>
          <a:p>
            <a:pPr lvl="1"/>
            <a:r>
              <a:rPr lang="en-US" altLang="ja-JP" dirty="0"/>
              <a:t>R: solve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87344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331361" cy="590931"/>
          </a:xfrm>
        </p:spPr>
        <p:txBody>
          <a:bodyPr/>
          <a:lstStyle/>
          <a:p>
            <a:r>
              <a:rPr kumimoji="1" lang="ja-JP" altLang="en-US" dirty="0"/>
              <a:t>逆行列の応用先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125942" cy="3008003"/>
          </a:xfrm>
        </p:spPr>
        <p:txBody>
          <a:bodyPr/>
          <a:lstStyle/>
          <a:p>
            <a:r>
              <a:rPr lang="ja-JP" altLang="en-US" dirty="0"/>
              <a:t>最小二乗法による線形重回帰分析</a:t>
            </a:r>
            <a:br>
              <a:rPr lang="en-US" altLang="ja-JP" dirty="0"/>
            </a:br>
            <a:r>
              <a:rPr lang="en-US" altLang="ja-JP" dirty="0">
                <a:hlinkClick r:id="rId2"/>
              </a:rPr>
              <a:t>https://datachemeng.com/ordinaryleastsquares/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部分的最小二乗回帰</a:t>
            </a:r>
            <a:r>
              <a:rPr lang="en-US" altLang="ja-JP" dirty="0"/>
              <a:t>(Partial Least Squares Regression, PLS)</a:t>
            </a:r>
            <a:br>
              <a:rPr lang="en-US" altLang="ja-JP" dirty="0"/>
            </a:br>
            <a:r>
              <a:rPr lang="en-US" altLang="ja-JP" dirty="0">
                <a:hlinkClick r:id="rId3"/>
              </a:rPr>
              <a:t>https://datachemeng.com/partialleastsquares/</a:t>
            </a:r>
            <a:br>
              <a:rPr lang="en-US" altLang="ja-JP" dirty="0"/>
            </a:b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など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75072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176965" cy="590931"/>
          </a:xfrm>
        </p:spPr>
        <p:txBody>
          <a:bodyPr/>
          <a:lstStyle/>
          <a:p>
            <a:r>
              <a:rPr kumimoji="1" lang="ja-JP" altLang="en-US" dirty="0"/>
              <a:t>どうやって人工知能について学ぶのか？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010526" cy="3801041"/>
          </a:xfrm>
        </p:spPr>
        <p:txBody>
          <a:bodyPr/>
          <a:lstStyle/>
          <a:p>
            <a:r>
              <a:rPr lang="ja-JP" altLang="en-US" dirty="0"/>
              <a:t>人工知能・数学・統計・・・を学ぶ方法</a:t>
            </a:r>
            <a:endParaRPr lang="en-US" altLang="ja-JP" dirty="0"/>
          </a:p>
          <a:p>
            <a:endParaRPr lang="en-US" altLang="ja-JP" dirty="0"/>
          </a:p>
          <a:p>
            <a:pPr lvl="1"/>
            <a:r>
              <a:rPr lang="ja-JP" altLang="en-US" dirty="0"/>
              <a:t>この資料を順番に、</a:t>
            </a:r>
            <a:br>
              <a:rPr lang="en-US" altLang="ja-JP" dirty="0"/>
            </a:br>
            <a:endParaRPr lang="en-US" altLang="ja-JP" dirty="0"/>
          </a:p>
          <a:p>
            <a:pPr lvl="2"/>
            <a:r>
              <a:rPr lang="ja-JP" altLang="en-US" dirty="0"/>
              <a:t>自分の頭で考えながら、</a:t>
            </a:r>
            <a:endParaRPr lang="en-US" altLang="ja-JP" dirty="0"/>
          </a:p>
          <a:p>
            <a:pPr lvl="2"/>
            <a:r>
              <a:rPr lang="ja-JP" altLang="en-US" dirty="0"/>
              <a:t>実際に手を動かしながら、</a:t>
            </a:r>
            <a:endParaRPr lang="en-US" altLang="ja-JP" dirty="0"/>
          </a:p>
          <a:p>
            <a:pPr lvl="2"/>
            <a:r>
              <a:rPr lang="ja-JP" altLang="en-US" dirty="0"/>
              <a:t>分からないところはインターネットなどで調べながら</a:t>
            </a:r>
            <a:br>
              <a:rPr lang="en-US" altLang="ja-JP" dirty="0"/>
            </a:br>
            <a:r>
              <a:rPr lang="en-US" altLang="ja-JP" dirty="0"/>
              <a:t>(</a:t>
            </a:r>
            <a:r>
              <a:rPr lang="ja-JP" altLang="en-US" dirty="0"/>
              <a:t>高校数学で対応できるように作りましたが、念のため</a:t>
            </a:r>
            <a:r>
              <a:rPr lang="en-US" altLang="ja-JP" dirty="0"/>
              <a:t>)</a:t>
            </a:r>
            <a:r>
              <a:rPr lang="ja-JP" altLang="en-US" dirty="0" err="1"/>
              <a:t>、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理解していってください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68091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259773" cy="590931"/>
          </a:xfrm>
        </p:spPr>
        <p:txBody>
          <a:bodyPr/>
          <a:lstStyle/>
          <a:p>
            <a:r>
              <a:rPr kumimoji="1" lang="ja-JP" altLang="en-US" dirty="0"/>
              <a:t>逆行列を計算できない場合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6223178" cy="424732"/>
          </a:xfrm>
        </p:spPr>
        <p:txBody>
          <a:bodyPr/>
          <a:lstStyle/>
          <a:p>
            <a:r>
              <a:rPr kumimoji="1" lang="ja-JP" altLang="en-US" dirty="0"/>
              <a:t>線形従属 </a:t>
            </a:r>
            <a:r>
              <a:rPr kumimoji="1" lang="en-US" altLang="ja-JP" dirty="0"/>
              <a:t>(</a:t>
            </a:r>
            <a:r>
              <a:rPr kumimoji="1" lang="ja-JP" altLang="en-US" dirty="0"/>
              <a:t>一次従属</a:t>
            </a:r>
            <a:r>
              <a:rPr kumimoji="1" lang="en-US" altLang="ja-JP" dirty="0"/>
              <a:t>) </a:t>
            </a:r>
            <a:r>
              <a:rPr kumimoji="1" lang="ja-JP" altLang="en-US" dirty="0"/>
              <a:t>のベクトルが存在するとき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29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005918"/>
              </p:ext>
            </p:extLst>
          </p:nvPr>
        </p:nvGraphicFramePr>
        <p:xfrm>
          <a:off x="508000" y="1724025"/>
          <a:ext cx="1649413" cy="148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772" name="Equation" r:id="rId3" imgW="787320" imgH="711000" progId="Equation.DSMT4">
                  <p:embed/>
                </p:oleObj>
              </mc:Choice>
              <mc:Fallback>
                <p:oleObj name="Equation" r:id="rId3" imgW="787320" imgH="7110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724025"/>
                        <a:ext cx="1649413" cy="148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524509" y="2138647"/>
            <a:ext cx="36808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において、一列目と二列目は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317099"/>
              </p:ext>
            </p:extLst>
          </p:nvPr>
        </p:nvGraphicFramePr>
        <p:xfrm>
          <a:off x="560388" y="3830638"/>
          <a:ext cx="1543050" cy="148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773" name="Equation" r:id="rId5" imgW="736560" imgH="711000" progId="Equation.DSMT4">
                  <p:embed/>
                </p:oleObj>
              </mc:Choice>
              <mc:Fallback>
                <p:oleObj name="Equation" r:id="rId5" imgW="736560" imgH="7110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3830638"/>
                        <a:ext cx="1543050" cy="1487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24509" y="4343548"/>
            <a:ext cx="586570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のように、一列目の定数倍で二列目が表される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60388" y="5937250"/>
            <a:ext cx="73885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このようなベクトル間の関係を、線形従属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一次従属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とよぶ</a:t>
            </a:r>
          </a:p>
        </p:txBody>
      </p:sp>
    </p:spTree>
    <p:extLst>
      <p:ext uri="{BB962C8B-B14F-4D97-AF65-F5344CB8AC3E}">
        <p14:creationId xmlns:p14="http://schemas.microsoft.com/office/powerpoint/2010/main" val="15317733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954929" cy="590931"/>
          </a:xfrm>
        </p:spPr>
        <p:txBody>
          <a:bodyPr/>
          <a:lstStyle/>
          <a:p>
            <a:r>
              <a:rPr lang="ja-JP" altLang="en-US" dirty="0"/>
              <a:t>行列の階数 </a:t>
            </a:r>
            <a:r>
              <a:rPr lang="en-US" altLang="ja-JP" dirty="0"/>
              <a:t>(</a:t>
            </a:r>
            <a:r>
              <a:rPr lang="ja-JP" altLang="en-US" dirty="0"/>
              <a:t>ランク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6101350" cy="757130"/>
          </a:xfrm>
        </p:spPr>
        <p:txBody>
          <a:bodyPr/>
          <a:lstStyle/>
          <a:p>
            <a:r>
              <a:rPr kumimoji="1" lang="ja-JP" altLang="en-US" dirty="0"/>
              <a:t>線形独立 </a:t>
            </a:r>
            <a:r>
              <a:rPr kumimoji="1" lang="en-US" altLang="ja-JP" dirty="0"/>
              <a:t>(</a:t>
            </a:r>
            <a:r>
              <a:rPr kumimoji="1" lang="ja-JP" altLang="en-US" dirty="0"/>
              <a:t>一次独立</a:t>
            </a:r>
            <a:r>
              <a:rPr kumimoji="1" lang="en-US" altLang="ja-JP" dirty="0"/>
              <a:t>)</a:t>
            </a:r>
            <a:r>
              <a:rPr lang="ja-JP" altLang="en-US" dirty="0"/>
              <a:t> なベクトルの数のことを、</a:t>
            </a:r>
            <a:br>
              <a:rPr lang="en-US" altLang="ja-JP" dirty="0"/>
            </a:br>
            <a:r>
              <a:rPr lang="ja-JP" altLang="en-US" dirty="0"/>
              <a:t>行列の階数</a:t>
            </a:r>
            <a:r>
              <a:rPr lang="en-US" altLang="ja-JP" dirty="0"/>
              <a:t> (</a:t>
            </a:r>
            <a:r>
              <a:rPr lang="ja-JP" altLang="en-US" dirty="0"/>
              <a:t>ランク</a:t>
            </a:r>
            <a:r>
              <a:rPr lang="en-US" altLang="ja-JP" dirty="0"/>
              <a:t>) </a:t>
            </a:r>
            <a:r>
              <a:rPr lang="ja-JP" altLang="en-US" dirty="0"/>
              <a:t>と呼ぶ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30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862550"/>
              </p:ext>
            </p:extLst>
          </p:nvPr>
        </p:nvGraphicFramePr>
        <p:xfrm>
          <a:off x="830416" y="2170466"/>
          <a:ext cx="1036637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068" name="Equation" r:id="rId3" imgW="495000" imgH="457200" progId="Equation.DSMT4">
                  <p:embed/>
                </p:oleObj>
              </mc:Choice>
              <mc:Fallback>
                <p:oleObj name="Equation" r:id="rId3" imgW="49500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416" y="2170466"/>
                        <a:ext cx="1036637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8276653"/>
              </p:ext>
            </p:extLst>
          </p:nvPr>
        </p:nvGraphicFramePr>
        <p:xfrm>
          <a:off x="830416" y="3334104"/>
          <a:ext cx="2714625" cy="148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069" name="Equation" r:id="rId5" imgW="1295280" imgH="711000" progId="Equation.DSMT4">
                  <p:embed/>
                </p:oleObj>
              </mc:Choice>
              <mc:Fallback>
                <p:oleObj name="Equation" r:id="rId5" imgW="1295280" imgH="7110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416" y="3334104"/>
                        <a:ext cx="2714625" cy="148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717065"/>
              </p:ext>
            </p:extLst>
          </p:nvPr>
        </p:nvGraphicFramePr>
        <p:xfrm>
          <a:off x="830416" y="5029555"/>
          <a:ext cx="1649413" cy="148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070" name="Equation" r:id="rId7" imgW="787320" imgH="711000" progId="Equation.DSMT4">
                  <p:embed/>
                </p:oleObj>
              </mc:Choice>
              <mc:Fallback>
                <p:oleObj name="Equation" r:id="rId7" imgW="787320" imgH="7110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416" y="5029555"/>
                        <a:ext cx="1649413" cy="148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295909" y="2417470"/>
            <a:ext cx="15856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のランクは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069530" y="3847015"/>
            <a:ext cx="15856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のランクは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3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997474" y="5542466"/>
            <a:ext cx="15856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のランクは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2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51447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1569660" cy="590931"/>
          </a:xfrm>
        </p:spPr>
        <p:txBody>
          <a:bodyPr/>
          <a:lstStyle/>
          <a:p>
            <a:r>
              <a:rPr kumimoji="1" lang="ja-JP" altLang="en-US" dirty="0"/>
              <a:t>行列式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5333511" cy="885371"/>
          </a:xfrm>
        </p:spPr>
        <p:txBody>
          <a:bodyPr/>
          <a:lstStyle/>
          <a:p>
            <a:r>
              <a:rPr kumimoji="1" lang="ja-JP" altLang="en-US" dirty="0"/>
              <a:t>正方行列に対して与えられる</a:t>
            </a:r>
            <a:endParaRPr kumimoji="1" lang="en-US" altLang="ja-JP" dirty="0"/>
          </a:p>
          <a:p>
            <a:r>
              <a:rPr lang="en-US" altLang="ja-JP" b="1" dirty="0"/>
              <a:t>A</a:t>
            </a:r>
            <a:r>
              <a:rPr lang="en-US" altLang="ja-JP" dirty="0"/>
              <a:t> </a:t>
            </a:r>
            <a:r>
              <a:rPr lang="ja-JP" altLang="en-US" dirty="0"/>
              <a:t>の行列式を </a:t>
            </a:r>
            <a:r>
              <a:rPr lang="en-US" altLang="ja-JP" dirty="0" err="1"/>
              <a:t>det</a:t>
            </a:r>
            <a:r>
              <a:rPr lang="en-US" altLang="ja-JP" dirty="0"/>
              <a:t>(</a:t>
            </a:r>
            <a:r>
              <a:rPr lang="en-US" altLang="ja-JP" b="1" dirty="0"/>
              <a:t>A</a:t>
            </a:r>
            <a:r>
              <a:rPr lang="en-US" altLang="ja-JP" dirty="0"/>
              <a:t>)</a:t>
            </a:r>
            <a:r>
              <a:rPr lang="en-US" altLang="ja-JP" i="1" dirty="0"/>
              <a:t> </a:t>
            </a:r>
            <a:r>
              <a:rPr lang="ja-JP" altLang="en-US" i="1" dirty="0"/>
              <a:t>もしくは </a:t>
            </a:r>
            <a:r>
              <a:rPr lang="en-US" altLang="ja-JP" i="1" dirty="0"/>
              <a:t>|</a:t>
            </a:r>
            <a:r>
              <a:rPr lang="en-US" altLang="ja-JP" b="1" dirty="0"/>
              <a:t>A</a:t>
            </a:r>
            <a:r>
              <a:rPr lang="en-US" altLang="ja-JP" i="1" dirty="0"/>
              <a:t>| </a:t>
            </a:r>
            <a:r>
              <a:rPr lang="ja-JP" altLang="en-US" dirty="0"/>
              <a:t>で表す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31</a:t>
            </a:fld>
            <a:endParaRPr lang="ja-JP" altLang="en-US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81428" y="2593230"/>
            <a:ext cx="187487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b="1" dirty="0">
                <a:latin typeface="Times" pitchFamily="18" charset="0"/>
                <a:ea typeface="Meiryo UI" panose="020B0604030504040204" pitchFamily="50" charset="-128"/>
              </a:rPr>
              <a:t>A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が逆行列を</a:t>
            </a:r>
            <a:b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</a:b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もたない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371613" y="2593230"/>
            <a:ext cx="222048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b="1" dirty="0">
                <a:latin typeface="Times" pitchFamily="18" charset="0"/>
                <a:ea typeface="Meiryo UI" panose="020B0604030504040204" pitchFamily="50" charset="-128"/>
              </a:rPr>
              <a:t>A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に線形従属な</a:t>
            </a:r>
            <a:b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</a:b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ベクトルがある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923520" y="2774790"/>
            <a:ext cx="14686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</a:rPr>
              <a:t>det</a:t>
            </a:r>
            <a:r>
              <a:rPr lang="en-US" altLang="ja-JP" sz="2400" dirty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b="1" dirty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</a:rPr>
              <a:t>A</a:t>
            </a:r>
            <a:r>
              <a:rPr lang="en-US" altLang="ja-JP" sz="2400" dirty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</a:rPr>
              <a:t>) = 0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355740" y="2774790"/>
            <a:ext cx="4924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⇔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6011585" y="2774790"/>
            <a:ext cx="4924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⇔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74989" y="4305300"/>
            <a:ext cx="23118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b="1" dirty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</a:rPr>
              <a:t>A</a:t>
            </a:r>
            <a:r>
              <a:rPr lang="en-US" altLang="ja-JP" sz="2400" dirty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</a:rPr>
              <a:t>が </a:t>
            </a:r>
            <a:r>
              <a:rPr lang="en-US" altLang="ja-JP" sz="2400" dirty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</a:rPr>
              <a:t>2×2 </a:t>
            </a:r>
            <a:r>
              <a:rPr lang="ja-JP" alt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</a:rPr>
              <a:t>の行列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4617018" y="4223216"/>
            <a:ext cx="10679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</a:rPr>
              <a:t>のとき、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068917"/>
              </p:ext>
            </p:extLst>
          </p:nvPr>
        </p:nvGraphicFramePr>
        <p:xfrm>
          <a:off x="2851823" y="4058294"/>
          <a:ext cx="1700212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02" name="Equation" r:id="rId3" imgW="812520" imgH="457200" progId="Equation.DSMT4">
                  <p:embed/>
                </p:oleObj>
              </mc:Choice>
              <mc:Fallback>
                <p:oleObj name="Equation" r:id="rId3" imgW="812520" imgH="4572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1823" y="4058294"/>
                        <a:ext cx="1700212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1202169"/>
              </p:ext>
            </p:extLst>
          </p:nvPr>
        </p:nvGraphicFramePr>
        <p:xfrm>
          <a:off x="474989" y="5562030"/>
          <a:ext cx="228441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03" name="Equation" r:id="rId5" imgW="1091880" imgH="253800" progId="Equation.DSMT4">
                  <p:embed/>
                </p:oleObj>
              </mc:Choice>
              <mc:Fallback>
                <p:oleObj name="Equation" r:id="rId5" imgW="1091880" imgH="253800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9" y="5562030"/>
                        <a:ext cx="228441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75938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031325" cy="590931"/>
          </a:xfrm>
        </p:spPr>
        <p:txBody>
          <a:bodyPr/>
          <a:lstStyle/>
          <a:p>
            <a:r>
              <a:rPr kumimoji="1" lang="ja-JP" altLang="en-US" dirty="0"/>
              <a:t>線形変換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500771" cy="757130"/>
          </a:xfrm>
        </p:spPr>
        <p:txBody>
          <a:bodyPr/>
          <a:lstStyle/>
          <a:p>
            <a:r>
              <a:rPr kumimoji="1" lang="ja-JP" altLang="en-US" dirty="0"/>
              <a:t>ある縦ベクトル </a:t>
            </a:r>
            <a:r>
              <a:rPr kumimoji="1" lang="en-US" altLang="ja-JP" b="1" dirty="0"/>
              <a:t>x</a:t>
            </a:r>
            <a:r>
              <a:rPr kumimoji="1" lang="en-US" altLang="ja-JP" dirty="0"/>
              <a:t> </a:t>
            </a:r>
            <a:r>
              <a:rPr kumimoji="1" lang="ja-JP" altLang="en-US" dirty="0"/>
              <a:t>に対して、左から正方行列をかけることを、</a:t>
            </a:r>
            <a:br>
              <a:rPr kumimoji="1" lang="en-US" altLang="ja-JP" dirty="0"/>
            </a:br>
            <a:r>
              <a:rPr kumimoji="1" lang="ja-JP" altLang="en-US" dirty="0"/>
              <a:t>線形変換とよぶ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32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813720"/>
              </p:ext>
            </p:extLst>
          </p:nvPr>
        </p:nvGraphicFramePr>
        <p:xfrm>
          <a:off x="477288" y="2532928"/>
          <a:ext cx="300355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67" name="Equation" r:id="rId3" imgW="1434960" imgH="457200" progId="Equation.DSMT4">
                  <p:embed/>
                </p:oleObj>
              </mc:Choice>
              <mc:Fallback>
                <p:oleObj name="Equation" r:id="rId3" imgW="1434960" imgH="4572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88" y="2532928"/>
                        <a:ext cx="300355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585453" y="2779933"/>
            <a:ext cx="10679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</a:rPr>
              <a:t>のとき、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083767"/>
              </p:ext>
            </p:extLst>
          </p:nvPr>
        </p:nvGraphicFramePr>
        <p:xfrm>
          <a:off x="4784977" y="2532692"/>
          <a:ext cx="4092575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868" name="Equation" r:id="rId5" imgW="1955520" imgH="457200" progId="Equation.DSMT4">
                  <p:embed/>
                </p:oleObj>
              </mc:Choice>
              <mc:Fallback>
                <p:oleObj name="Equation" r:id="rId5" imgW="195552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4977" y="2532692"/>
                        <a:ext cx="4092575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25809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193" y="2412349"/>
            <a:ext cx="4187767" cy="4356343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950120" cy="590931"/>
          </a:xfrm>
        </p:spPr>
        <p:txBody>
          <a:bodyPr/>
          <a:lstStyle/>
          <a:p>
            <a:r>
              <a:rPr kumimoji="1" lang="ja-JP" altLang="en-US" dirty="0"/>
              <a:t>線形変換 意味合い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013732" cy="885371"/>
          </a:xfrm>
        </p:spPr>
        <p:txBody>
          <a:bodyPr/>
          <a:lstStyle/>
          <a:p>
            <a:r>
              <a:rPr lang="ja-JP" altLang="en-US" dirty="0"/>
              <a:t>線形変換は、ベクトルの 回転 ＆ 伸縮</a:t>
            </a:r>
            <a:endParaRPr lang="en-US" altLang="ja-JP" dirty="0"/>
          </a:p>
          <a:p>
            <a:r>
              <a:rPr kumimoji="1" lang="ja-JP" altLang="en-US" dirty="0"/>
              <a:t>どんな回転・伸縮になるかは、正方行列・</a:t>
            </a:r>
            <a:r>
              <a:rPr kumimoji="1" lang="ja-JP" altLang="en-US" dirty="0">
                <a:solidFill>
                  <a:srgbClr val="0000FF"/>
                </a:solidFill>
              </a:rPr>
              <a:t>ベクトル</a:t>
            </a:r>
            <a:r>
              <a:rPr kumimoji="1" lang="ja-JP" altLang="en-US" dirty="0"/>
              <a:t>によって異なる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33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652669"/>
              </p:ext>
            </p:extLst>
          </p:nvPr>
        </p:nvGraphicFramePr>
        <p:xfrm>
          <a:off x="366315" y="2511860"/>
          <a:ext cx="1754187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102" name="Equation" r:id="rId4" imgW="838080" imgH="457200" progId="Equation.DSMT4">
                  <p:embed/>
                </p:oleObj>
              </mc:Choice>
              <mc:Fallback>
                <p:oleObj name="Equation" r:id="rId4" imgW="83808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15" y="2511860"/>
                        <a:ext cx="1754187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024080" y="3005870"/>
            <a:ext cx="5613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b="1" dirty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</a:rPr>
              <a:t>Ax</a:t>
            </a:r>
            <a:endParaRPr lang="ja-JP" altLang="en-US" sz="2400" b="1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4676277" y="4626577"/>
            <a:ext cx="5613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</a:rPr>
              <a:t>Bx</a:t>
            </a:r>
            <a:endParaRPr lang="ja-JP" altLang="en-US" sz="2400" b="1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820012"/>
              </p:ext>
            </p:extLst>
          </p:nvPr>
        </p:nvGraphicFramePr>
        <p:xfrm>
          <a:off x="6547651" y="5017195"/>
          <a:ext cx="2020887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103" name="Equation" r:id="rId6" imgW="965160" imgH="457200" progId="Equation.DSMT4">
                  <p:embed/>
                </p:oleObj>
              </mc:Choice>
              <mc:Fallback>
                <p:oleObj name="Equation" r:id="rId6" imgW="965160" imgH="45720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7651" y="5017195"/>
                        <a:ext cx="2020887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856311"/>
              </p:ext>
            </p:extLst>
          </p:nvPr>
        </p:nvGraphicFramePr>
        <p:xfrm>
          <a:off x="5096462" y="3236703"/>
          <a:ext cx="11176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104" name="Equation" r:id="rId8" imgW="533160" imgH="457200" progId="Equation.DSMT4">
                  <p:embed/>
                </p:oleObj>
              </mc:Choice>
              <mc:Fallback>
                <p:oleObj name="Equation" r:id="rId8" imgW="533160" imgH="45720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6462" y="3236703"/>
                        <a:ext cx="11176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86047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374135" cy="590931"/>
          </a:xfrm>
        </p:spPr>
        <p:txBody>
          <a:bodyPr/>
          <a:lstStyle/>
          <a:p>
            <a:r>
              <a:rPr kumimoji="1" lang="ja-JP" altLang="en-US" dirty="0"/>
              <a:t>固有値問題      固有値・固有ベクトル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153194" cy="4658198"/>
          </a:xfrm>
        </p:spPr>
        <p:txBody>
          <a:bodyPr/>
          <a:lstStyle/>
          <a:p>
            <a:r>
              <a:rPr kumimoji="1" lang="ja-JP" altLang="en-US" dirty="0"/>
              <a:t>正方行列 </a:t>
            </a:r>
            <a:r>
              <a:rPr kumimoji="1" lang="en-US" altLang="ja-JP" b="1" dirty="0"/>
              <a:t>A</a:t>
            </a:r>
            <a:r>
              <a:rPr kumimoji="1" lang="en-US" altLang="ja-JP" dirty="0"/>
              <a:t> </a:t>
            </a:r>
            <a:r>
              <a:rPr kumimoji="1" lang="ja-JP" altLang="en-US" dirty="0"/>
              <a:t>に対して、</a:t>
            </a:r>
            <a:br>
              <a:rPr kumimoji="1" lang="en-US" altLang="ja-JP" dirty="0"/>
            </a:br>
            <a:br>
              <a:rPr kumimoji="1" lang="en-US" altLang="ja-JP" dirty="0"/>
            </a:b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ja-JP" altLang="en-US" dirty="0"/>
              <a:t>となる </a:t>
            </a:r>
            <a:r>
              <a:rPr lang="en-US" altLang="ja-JP" i="1" dirty="0"/>
              <a:t>λ</a:t>
            </a:r>
            <a:r>
              <a:rPr lang="en-US" altLang="ja-JP" dirty="0"/>
              <a:t> </a:t>
            </a:r>
            <a:r>
              <a:rPr lang="ja-JP" altLang="en-US" dirty="0"/>
              <a:t>を固有値、</a:t>
            </a:r>
            <a:r>
              <a:rPr kumimoji="1" lang="en-US" altLang="ja-JP" b="1" dirty="0"/>
              <a:t>x</a:t>
            </a:r>
            <a:r>
              <a:rPr kumimoji="1" lang="en-US" altLang="ja-JP" dirty="0"/>
              <a:t> </a:t>
            </a:r>
            <a:r>
              <a:rPr kumimoji="1" lang="ja-JP" altLang="en-US" dirty="0"/>
              <a:t>を固有ベクトルとよぶ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意味合い：</a:t>
            </a:r>
            <a:r>
              <a:rPr kumimoji="1" lang="en-US" altLang="ja-JP" dirty="0"/>
              <a:t>	</a:t>
            </a:r>
            <a:r>
              <a:rPr kumimoji="1" lang="ja-JP" altLang="en-US" dirty="0"/>
              <a:t>あるベクトルを線形変換 </a:t>
            </a:r>
            <a:r>
              <a:rPr kumimoji="1" lang="en-US" altLang="ja-JP" dirty="0"/>
              <a:t>(</a:t>
            </a:r>
            <a:r>
              <a:rPr kumimoji="1" lang="ja-JP" altLang="en-US" dirty="0"/>
              <a:t>ベクトルの回転 ＆ 伸縮</a:t>
            </a:r>
            <a:r>
              <a:rPr kumimoji="1" lang="en-US" altLang="ja-JP" dirty="0"/>
              <a:t>) </a:t>
            </a:r>
            <a:br>
              <a:rPr kumimoji="1" lang="en-US" altLang="ja-JP" dirty="0"/>
            </a:br>
            <a:r>
              <a:rPr kumimoji="1" lang="en-US" altLang="ja-JP" dirty="0"/>
              <a:t>		</a:t>
            </a:r>
            <a:r>
              <a:rPr kumimoji="1" lang="ja-JP" altLang="en-US" dirty="0"/>
              <a:t>したときに、</a:t>
            </a:r>
            <a:r>
              <a:rPr kumimoji="1" lang="ja-JP" altLang="en-US" dirty="0">
                <a:solidFill>
                  <a:srgbClr val="0000FF"/>
                </a:solidFill>
              </a:rPr>
              <a:t>向きが同じで長さが定数倍</a:t>
            </a:r>
            <a:r>
              <a:rPr kumimoji="1" lang="ja-JP" altLang="en-US" dirty="0"/>
              <a:t>になった</a:t>
            </a:r>
            <a:endParaRPr kumimoji="1" lang="en-US" altLang="ja-JP" dirty="0"/>
          </a:p>
          <a:p>
            <a:pPr lvl="1"/>
            <a:r>
              <a:rPr lang="ja-JP" altLang="en-US" dirty="0"/>
              <a:t>そのベクトルが固有ベクトル</a:t>
            </a:r>
            <a:endParaRPr lang="en-US" altLang="ja-JP" dirty="0"/>
          </a:p>
          <a:p>
            <a:pPr lvl="1"/>
            <a:r>
              <a:rPr kumimoji="1" lang="ja-JP" altLang="en-US" dirty="0"/>
              <a:t>定数が固有値</a:t>
            </a:r>
            <a:endParaRPr kumimoji="1" lang="en-US" altLang="ja-JP" dirty="0"/>
          </a:p>
          <a:p>
            <a:pPr lvl="1"/>
            <a:endParaRPr lang="en-US" altLang="ja-JP" dirty="0"/>
          </a:p>
          <a:p>
            <a:r>
              <a:rPr lang="ja-JP" altLang="en-US" dirty="0"/>
              <a:t>固有値問題：固有値・固有ベクトルを見つける問題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34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361230"/>
              </p:ext>
            </p:extLst>
          </p:nvPr>
        </p:nvGraphicFramePr>
        <p:xfrm>
          <a:off x="927116" y="1720373"/>
          <a:ext cx="122078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53" name="Equation" r:id="rId3" imgW="583920" imgH="203040" progId="Equation.DSMT4">
                  <p:embed/>
                </p:oleObj>
              </mc:Choice>
              <mc:Fallback>
                <p:oleObj name="Equation" r:id="rId3" imgW="583920" imgH="203040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16" y="1720373"/>
                        <a:ext cx="1220787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94997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423280" cy="590931"/>
          </a:xfrm>
        </p:spPr>
        <p:txBody>
          <a:bodyPr/>
          <a:lstStyle/>
          <a:p>
            <a:r>
              <a:rPr lang="ja-JP" altLang="en-US" dirty="0"/>
              <a:t>固有値・固有ベクトルの計算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922635" cy="4594078"/>
          </a:xfrm>
        </p:spPr>
        <p:txBody>
          <a:bodyPr/>
          <a:lstStyle/>
          <a:p>
            <a:r>
              <a:rPr lang="ja-JP" altLang="en-US" dirty="0"/>
              <a:t>固有値問題を解く方法として、</a:t>
            </a:r>
            <a:r>
              <a:rPr lang="en-US" altLang="ja-JP" dirty="0"/>
              <a:t>A </a:t>
            </a:r>
            <a:r>
              <a:rPr lang="ja-JP" altLang="en-US" dirty="0"/>
              <a:t>の固有方程式</a:t>
            </a:r>
            <a:br>
              <a:rPr lang="en-US" altLang="ja-JP" dirty="0"/>
            </a:br>
            <a:br>
              <a:rPr lang="en-US" altLang="ja-JP" dirty="0"/>
            </a:b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を解く方法が存在する</a:t>
            </a:r>
            <a:endParaRPr lang="en-US" altLang="ja-JP" dirty="0"/>
          </a:p>
          <a:p>
            <a:pPr lvl="1"/>
            <a:endParaRPr lang="en-US" altLang="ja-JP" dirty="0"/>
          </a:p>
          <a:p>
            <a:r>
              <a:rPr lang="ja-JP" altLang="en-US" dirty="0"/>
              <a:t>いろいろなプログラミング言語で固有値・固有ベクトルを計算する関数が</a:t>
            </a:r>
            <a:br>
              <a:rPr lang="en-US" altLang="ja-JP" dirty="0"/>
            </a:br>
            <a:r>
              <a:rPr lang="ja-JP" altLang="en-US" dirty="0"/>
              <a:t>用意されているため、利用するとよい</a:t>
            </a:r>
            <a:endParaRPr lang="en-US" altLang="ja-JP" dirty="0"/>
          </a:p>
          <a:p>
            <a:r>
              <a:rPr lang="ja-JP" altLang="en-US" dirty="0"/>
              <a:t>例</a:t>
            </a:r>
            <a:endParaRPr lang="en-US" altLang="ja-JP" dirty="0"/>
          </a:p>
          <a:p>
            <a:pPr lvl="1"/>
            <a:r>
              <a:rPr lang="en-US" altLang="ja-JP" dirty="0"/>
              <a:t>Python: </a:t>
            </a:r>
            <a:r>
              <a:rPr lang="en-US" altLang="ja-JP" dirty="0" err="1"/>
              <a:t>numpy.linalg.eig</a:t>
            </a:r>
            <a:endParaRPr lang="en-US" altLang="ja-JP" dirty="0"/>
          </a:p>
          <a:p>
            <a:pPr lvl="1"/>
            <a:r>
              <a:rPr lang="en-US" altLang="ja-JP" dirty="0"/>
              <a:t>MATLAB: </a:t>
            </a:r>
            <a:r>
              <a:rPr lang="en-US" altLang="ja-JP" dirty="0" err="1"/>
              <a:t>eig</a:t>
            </a:r>
            <a:endParaRPr lang="en-US" altLang="ja-JP" dirty="0"/>
          </a:p>
          <a:p>
            <a:pPr lvl="1"/>
            <a:r>
              <a:rPr lang="en-US" altLang="ja-JP" dirty="0"/>
              <a:t>R: </a:t>
            </a:r>
            <a:r>
              <a:rPr lang="en-US" altLang="ja-JP" dirty="0" err="1"/>
              <a:t>eigen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35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853957"/>
              </p:ext>
            </p:extLst>
          </p:nvPr>
        </p:nvGraphicFramePr>
        <p:xfrm>
          <a:off x="664218" y="1668823"/>
          <a:ext cx="222885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597" name="Equation" r:id="rId3" imgW="1066680" imgH="253800" progId="Equation.DSMT4">
                  <p:embed/>
                </p:oleObj>
              </mc:Choice>
              <mc:Fallback>
                <p:oleObj name="Equation" r:id="rId3" imgW="1066680" imgH="2538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18" y="1668823"/>
                        <a:ext cx="2228850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48807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884944" cy="590931"/>
          </a:xfrm>
        </p:spPr>
        <p:txBody>
          <a:bodyPr/>
          <a:lstStyle/>
          <a:p>
            <a:r>
              <a:rPr lang="ja-JP" altLang="en-US" dirty="0"/>
              <a:t>固有値・固有ベクトルの応用先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125942" cy="3008003"/>
          </a:xfrm>
        </p:spPr>
        <p:txBody>
          <a:bodyPr/>
          <a:lstStyle/>
          <a:p>
            <a:r>
              <a:rPr lang="ja-JP" altLang="fr-FR" dirty="0"/>
              <a:t>主成分分析</a:t>
            </a:r>
            <a:r>
              <a:rPr lang="fr-FR" altLang="ja-JP" dirty="0"/>
              <a:t>(Principal Component Analysis, PCA)</a:t>
            </a:r>
            <a:br>
              <a:rPr lang="fr-FR" altLang="ja-JP" dirty="0"/>
            </a:br>
            <a:r>
              <a:rPr lang="fr-FR" altLang="ja-JP" dirty="0">
                <a:hlinkClick r:id="rId2"/>
              </a:rPr>
              <a:t>https://datachemeng.com/principalcomponentanalysis/</a:t>
            </a:r>
            <a:endParaRPr lang="fr-FR" altLang="ja-JP" dirty="0"/>
          </a:p>
          <a:p>
            <a:endParaRPr kumimoji="1" lang="fr-FR" altLang="ja-JP" dirty="0"/>
          </a:p>
          <a:p>
            <a:r>
              <a:rPr lang="ja-JP" altLang="en-US" dirty="0"/>
              <a:t>部分的最小二乗回帰</a:t>
            </a:r>
            <a:r>
              <a:rPr lang="en-US" altLang="ja-JP" dirty="0"/>
              <a:t>(Partial Least Squares Regression, PLS)</a:t>
            </a:r>
            <a:br>
              <a:rPr lang="en-US" altLang="ja-JP" dirty="0"/>
            </a:br>
            <a:r>
              <a:rPr lang="en-US" altLang="ja-JP" dirty="0">
                <a:hlinkClick r:id="rId3"/>
              </a:rPr>
              <a:t>https://datachemeng.com/partialleastsquares/</a:t>
            </a:r>
            <a:br>
              <a:rPr lang="en-US" altLang="ja-JP" dirty="0"/>
            </a:b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など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814434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1569660" cy="590931"/>
          </a:xfrm>
        </p:spPr>
        <p:txBody>
          <a:bodyPr/>
          <a:lstStyle/>
          <a:p>
            <a:r>
              <a:rPr kumimoji="1" lang="ja-JP" altLang="en-US" dirty="0"/>
              <a:t>偏微分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836073" cy="3212161"/>
          </a:xfrm>
        </p:spPr>
        <p:txBody>
          <a:bodyPr/>
          <a:lstStyle/>
          <a:p>
            <a:r>
              <a:rPr kumimoji="1" lang="ja-JP" altLang="en-US" dirty="0"/>
              <a:t>複数の変数をもつ関数に対して、一つの変数に着目して、他の変数は</a:t>
            </a:r>
            <a:br>
              <a:rPr kumimoji="1" lang="en-US" altLang="ja-JP" dirty="0"/>
            </a:br>
            <a:r>
              <a:rPr kumimoji="1" lang="ja-JP" altLang="en-US" dirty="0"/>
              <a:t>定数とみなして、微分すること</a:t>
            </a:r>
            <a:endParaRPr kumimoji="1" lang="en-US" altLang="ja-JP" dirty="0"/>
          </a:p>
          <a:p>
            <a:r>
              <a:rPr kumimoji="1" lang="ja-JP" altLang="en-US" dirty="0"/>
              <a:t>関数 </a:t>
            </a:r>
            <a:r>
              <a:rPr kumimoji="1" lang="en-US" altLang="ja-JP" i="1" dirty="0"/>
              <a:t>f</a:t>
            </a:r>
            <a:r>
              <a:rPr kumimoji="1" lang="en-US" altLang="ja-JP" dirty="0"/>
              <a:t>(</a:t>
            </a:r>
            <a:r>
              <a:rPr kumimoji="1" lang="en-US" altLang="ja-JP" i="1" dirty="0"/>
              <a:t>x</a:t>
            </a:r>
            <a:r>
              <a:rPr kumimoji="1" lang="en-US" altLang="ja-JP" dirty="0"/>
              <a:t>, </a:t>
            </a:r>
            <a:r>
              <a:rPr kumimoji="1" lang="en-US" altLang="ja-JP" i="1" dirty="0"/>
              <a:t>y</a:t>
            </a:r>
            <a:r>
              <a:rPr kumimoji="1" lang="en-US" altLang="ja-JP" dirty="0"/>
              <a:t>, </a:t>
            </a:r>
            <a:r>
              <a:rPr kumimoji="1" lang="en-US" altLang="ja-JP" i="1" dirty="0"/>
              <a:t>z</a:t>
            </a:r>
            <a:r>
              <a:rPr kumimoji="1" lang="en-US" altLang="ja-JP" dirty="0"/>
              <a:t>) </a:t>
            </a:r>
            <a:r>
              <a:rPr kumimoji="1" lang="ja-JP" altLang="en-US" dirty="0"/>
              <a:t>を </a:t>
            </a:r>
            <a:r>
              <a:rPr kumimoji="1" lang="en-US" altLang="ja-JP" i="1" dirty="0"/>
              <a:t>x</a:t>
            </a:r>
            <a:r>
              <a:rPr kumimoji="1" lang="en-US" altLang="ja-JP" dirty="0"/>
              <a:t> </a:t>
            </a:r>
            <a:r>
              <a:rPr kumimoji="1" lang="ja-JP" altLang="en-US" dirty="0" err="1"/>
              <a:t>で偏</a:t>
            </a:r>
            <a:r>
              <a:rPr kumimoji="1" lang="ja-JP" altLang="en-US" dirty="0"/>
              <a:t>微分することを</a:t>
            </a:r>
            <a:br>
              <a:rPr kumimoji="1" lang="en-US" altLang="ja-JP" dirty="0"/>
            </a:br>
            <a:br>
              <a:rPr kumimoji="1" lang="en-US" altLang="ja-JP" dirty="0"/>
            </a:br>
            <a:br>
              <a:rPr kumimoji="1" lang="en-US" altLang="ja-JP" dirty="0"/>
            </a:br>
            <a:br>
              <a:rPr kumimoji="1" lang="en-US" altLang="ja-JP" dirty="0"/>
            </a:b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ja-JP" altLang="en-US" dirty="0"/>
              <a:t>であらわす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37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107250"/>
              </p:ext>
            </p:extLst>
          </p:nvPr>
        </p:nvGraphicFramePr>
        <p:xfrm>
          <a:off x="1268413" y="2592388"/>
          <a:ext cx="1485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086" name="Equation" r:id="rId3" imgW="711000" imgH="419040" progId="Equation.DSMT4">
                  <p:embed/>
                </p:oleObj>
              </mc:Choice>
              <mc:Fallback>
                <p:oleObj name="Equation" r:id="rId3" imgW="711000" imgH="419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2592388"/>
                        <a:ext cx="1485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9169684"/>
              </p:ext>
            </p:extLst>
          </p:nvPr>
        </p:nvGraphicFramePr>
        <p:xfrm>
          <a:off x="1149350" y="5560124"/>
          <a:ext cx="376872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087" name="Equation" r:id="rId5" imgW="1803240" imgH="419040" progId="Equation.DSMT4">
                  <p:embed/>
                </p:oleObj>
              </mc:Choice>
              <mc:Fallback>
                <p:oleObj name="Equation" r:id="rId5" imgW="1803240" imgH="419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5560124"/>
                        <a:ext cx="376872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901692"/>
              </p:ext>
            </p:extLst>
          </p:nvPr>
        </p:nvGraphicFramePr>
        <p:xfrm>
          <a:off x="1149350" y="4667413"/>
          <a:ext cx="5014912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088" name="Equation" r:id="rId7" imgW="2400120" imgH="253800" progId="Equation.DSMT4">
                  <p:embed/>
                </p:oleObj>
              </mc:Choice>
              <mc:Fallback>
                <p:oleObj name="Equation" r:id="rId7" imgW="2400120" imgH="2538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4667413"/>
                        <a:ext cx="5014912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492555" y="4702488"/>
            <a:ext cx="10679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Meiryo UI" panose="020B0604030504040204" pitchFamily="50" charset="-128"/>
              </a:rPr>
              <a:t>のとき、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72910" y="4702488"/>
            <a:ext cx="5950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例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510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1569660" cy="590931"/>
          </a:xfrm>
        </p:spPr>
        <p:txBody>
          <a:bodyPr/>
          <a:lstStyle/>
          <a:p>
            <a:r>
              <a:rPr kumimoji="1" lang="ja-JP" altLang="en-US" dirty="0"/>
              <a:t>全微分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701421" cy="757130"/>
          </a:xfrm>
        </p:spPr>
        <p:txBody>
          <a:bodyPr/>
          <a:lstStyle/>
          <a:p>
            <a:r>
              <a:rPr lang="ja-JP" altLang="en-US" dirty="0"/>
              <a:t>複数の変数をもつ関数に対して、すべての変数が微小変化したときの</a:t>
            </a:r>
            <a:br>
              <a:rPr lang="en-US" altLang="ja-JP" dirty="0"/>
            </a:br>
            <a:r>
              <a:rPr lang="ja-JP" altLang="en-US" dirty="0"/>
              <a:t>関数の変化を表現したもの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38</a:t>
            </a:fld>
            <a:endParaRPr lang="ja-JP" alt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32297" y="2277516"/>
            <a:ext cx="647004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関数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z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=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f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とすると、</a:t>
            </a:r>
            <a:b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</a:b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→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+ d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</a:p>
          <a:p>
            <a:pPr eaLnBrk="1" hangingPunct="1"/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→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+ </a:t>
            </a:r>
            <a:r>
              <a:rPr lang="en-US" altLang="ja-JP" sz="2400" dirty="0" err="1">
                <a:latin typeface="Times" pitchFamily="18" charset="0"/>
                <a:ea typeface="Meiryo UI" panose="020B0604030504040204" pitchFamily="50" charset="-128"/>
              </a:rPr>
              <a:t>d</a:t>
            </a:r>
            <a:r>
              <a:rPr lang="en-US" altLang="ja-JP" sz="2400" i="1" dirty="0" err="1">
                <a:latin typeface="Times" pitchFamily="18" charset="0"/>
                <a:ea typeface="Meiryo UI" panose="020B0604030504040204" pitchFamily="50" charset="-128"/>
              </a:rPr>
              <a:t>y</a:t>
            </a:r>
            <a:endParaRPr lang="en-US" altLang="ja-JP" sz="2400" i="1" dirty="0">
              <a:latin typeface="Times" pitchFamily="18" charset="0"/>
              <a:ea typeface="Meiryo UI" panose="020B0604030504040204" pitchFamily="50" charset="-128"/>
            </a:endParaRPr>
          </a:p>
          <a:p>
            <a:pPr eaLnBrk="1" hangingPunct="1"/>
            <a:r>
              <a:rPr lang="ja-JP" altLang="en-US" sz="2400" dirty="0" err="1">
                <a:latin typeface="Times" pitchFamily="18" charset="0"/>
                <a:ea typeface="Meiryo UI" panose="020B0604030504040204" pitchFamily="50" charset="-128"/>
              </a:rPr>
              <a:t>だけ微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小変化したとき、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z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 err="1">
                <a:latin typeface="Times" pitchFamily="18" charset="0"/>
                <a:ea typeface="Meiryo UI" panose="020B0604030504040204" pitchFamily="50" charset="-128"/>
              </a:rPr>
              <a:t>の微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小変化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z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→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z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+ </a:t>
            </a:r>
            <a:r>
              <a:rPr lang="en-US" altLang="ja-JP" sz="2400" dirty="0" err="1">
                <a:latin typeface="Times" pitchFamily="18" charset="0"/>
                <a:ea typeface="Meiryo UI" panose="020B0604030504040204" pitchFamily="50" charset="-128"/>
              </a:rPr>
              <a:t>d</a:t>
            </a:r>
            <a:r>
              <a:rPr lang="en-US" altLang="ja-JP" sz="2400" i="1" dirty="0" err="1">
                <a:latin typeface="Times" pitchFamily="18" charset="0"/>
                <a:ea typeface="Meiryo UI" panose="020B0604030504040204" pitchFamily="50" charset="-128"/>
              </a:rPr>
              <a:t>z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は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32297" y="5667697"/>
            <a:ext cx="18245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とあらわされる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5440874"/>
              </p:ext>
            </p:extLst>
          </p:nvPr>
        </p:nvGraphicFramePr>
        <p:xfrm>
          <a:off x="631650" y="4292299"/>
          <a:ext cx="3900488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01" name="Equation" r:id="rId3" imgW="1866600" imgH="444240" progId="Equation.DSMT4">
                  <p:embed/>
                </p:oleObj>
              </mc:Choice>
              <mc:Fallback>
                <p:oleObj name="Equation" r:id="rId3" imgW="1866600" imgH="4442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650" y="4292299"/>
                        <a:ext cx="3900488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6446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1107996" cy="590931"/>
          </a:xfrm>
        </p:spPr>
        <p:txBody>
          <a:bodyPr/>
          <a:lstStyle/>
          <a:p>
            <a:r>
              <a:rPr kumimoji="1" lang="ja-JP" altLang="en-US" dirty="0"/>
              <a:t>内容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180171" cy="5235279"/>
          </a:xfrm>
        </p:spPr>
        <p:txBody>
          <a:bodyPr/>
          <a:lstStyle/>
          <a:p>
            <a:r>
              <a:rPr kumimoji="1" lang="ja-JP" altLang="en-US" dirty="0"/>
              <a:t>行列・ベクトルの表現</a:t>
            </a:r>
            <a:endParaRPr kumimoji="1" lang="en-US" altLang="ja-JP" dirty="0"/>
          </a:p>
          <a:p>
            <a:endParaRPr lang="en-US" altLang="ja-JP" dirty="0"/>
          </a:p>
          <a:p>
            <a:r>
              <a:rPr lang="ja-JP" altLang="en-US" dirty="0"/>
              <a:t>いろいろな行列</a:t>
            </a:r>
            <a:endParaRPr kumimoji="1" lang="en-US" altLang="ja-JP" dirty="0"/>
          </a:p>
          <a:p>
            <a:pPr lvl="1"/>
            <a:r>
              <a:rPr lang="ja-JP" altLang="en-US" dirty="0"/>
              <a:t>正方行列・単位行列・逆行列・線形変換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固有値・固有ベクトル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偏微分・全微分・</a:t>
            </a:r>
            <a:r>
              <a:rPr lang="en-US" altLang="ja-JP" dirty="0"/>
              <a:t>Lagrange</a:t>
            </a:r>
            <a:r>
              <a:rPr lang="ja-JP" altLang="en-US" dirty="0"/>
              <a:t>の未定乗数法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確率</a:t>
            </a:r>
            <a:endParaRPr kumimoji="1" lang="en-US" altLang="ja-JP" dirty="0"/>
          </a:p>
          <a:p>
            <a:pPr lvl="1"/>
            <a:r>
              <a:rPr lang="ja-JP" altLang="en-US" dirty="0"/>
              <a:t>同時確率・条件付き確率・周辺化・</a:t>
            </a:r>
            <a:br>
              <a:rPr lang="en-US" altLang="ja-JP" dirty="0"/>
            </a:br>
            <a:r>
              <a:rPr lang="ja-JP" altLang="en-US" dirty="0"/>
              <a:t>確率の加法定理・確率の乗法定理・ベイズの定理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22889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958280" cy="590931"/>
          </a:xfrm>
        </p:spPr>
        <p:txBody>
          <a:bodyPr/>
          <a:lstStyle/>
          <a:p>
            <a:r>
              <a:rPr kumimoji="1" lang="en-US" altLang="ja-JP" dirty="0"/>
              <a:t>Lagrange</a:t>
            </a:r>
            <a:r>
              <a:rPr kumimoji="1" lang="ja-JP" altLang="en-US" dirty="0"/>
              <a:t>の未定乗数法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329251" cy="757130"/>
          </a:xfrm>
        </p:spPr>
        <p:txBody>
          <a:bodyPr/>
          <a:lstStyle/>
          <a:p>
            <a:r>
              <a:rPr kumimoji="1" lang="ja-JP" altLang="en-US" dirty="0"/>
              <a:t>複数の変数をもつ関数を、制約条件があるなかで最大化</a:t>
            </a:r>
            <a:br>
              <a:rPr kumimoji="1" lang="en-US" altLang="ja-JP" dirty="0"/>
            </a:br>
            <a:r>
              <a:rPr kumimoji="1" lang="en-US" altLang="ja-JP" dirty="0"/>
              <a:t>(</a:t>
            </a:r>
            <a:r>
              <a:rPr kumimoji="1" lang="ja-JP" altLang="en-US" dirty="0"/>
              <a:t>もしくは最小化</a:t>
            </a:r>
            <a:r>
              <a:rPr kumimoji="1" lang="en-US" altLang="ja-JP" dirty="0"/>
              <a:t>) </a:t>
            </a:r>
            <a:r>
              <a:rPr kumimoji="1" lang="ja-JP" altLang="en-US" dirty="0"/>
              <a:t>する方法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39</a:t>
            </a:fld>
            <a:endParaRPr lang="ja-JP" alt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33294" y="2278465"/>
            <a:ext cx="720742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たとえば、２変数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として、最大化したい関数を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f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),</a:t>
            </a:r>
          </a:p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制約条件を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g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= 0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とする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Lagrange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の未定乗数法では、ラグランジュ定数を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λ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として、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7243907"/>
              </p:ext>
            </p:extLst>
          </p:nvPr>
        </p:nvGraphicFramePr>
        <p:xfrm>
          <a:off x="333294" y="4934653"/>
          <a:ext cx="2043112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30" name="Equation" r:id="rId3" imgW="977760" imgH="419040" progId="Equation.DSMT4">
                  <p:embed/>
                </p:oleObj>
              </mc:Choice>
              <mc:Fallback>
                <p:oleObj name="Equation" r:id="rId3" imgW="977760" imgH="419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94" y="4934653"/>
                        <a:ext cx="2043112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002238"/>
              </p:ext>
            </p:extLst>
          </p:nvPr>
        </p:nvGraphicFramePr>
        <p:xfrm>
          <a:off x="2780154" y="4907666"/>
          <a:ext cx="2041525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31" name="Equation" r:id="rId5" imgW="977760" imgH="444240" progId="Equation.DSMT4">
                  <p:embed/>
                </p:oleObj>
              </mc:Choice>
              <mc:Fallback>
                <p:oleObj name="Equation" r:id="rId5" imgW="977760" imgH="44424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0154" y="4907666"/>
                        <a:ext cx="2041525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534668"/>
              </p:ext>
            </p:extLst>
          </p:nvPr>
        </p:nvGraphicFramePr>
        <p:xfrm>
          <a:off x="5201541" y="4934653"/>
          <a:ext cx="204152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32" name="Equation" r:id="rId7" imgW="977760" imgH="419040" progId="Equation.DSMT4">
                  <p:embed/>
                </p:oleObj>
              </mc:Choice>
              <mc:Fallback>
                <p:oleObj name="Equation" r:id="rId7" imgW="977760" imgH="41904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1541" y="4934653"/>
                        <a:ext cx="204152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887479"/>
              </p:ext>
            </p:extLst>
          </p:nvPr>
        </p:nvGraphicFramePr>
        <p:xfrm>
          <a:off x="333294" y="3639042"/>
          <a:ext cx="408622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33" name="Equation" r:id="rId9" imgW="1955520" imgH="253800" progId="Equation.DSMT4">
                  <p:embed/>
                </p:oleObj>
              </mc:Choice>
              <mc:Fallback>
                <p:oleObj name="Equation" r:id="rId9" imgW="1955520" imgH="2538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94" y="3639042"/>
                        <a:ext cx="4086225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33294" y="4331102"/>
            <a:ext cx="15055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とするとき、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333294" y="5989564"/>
            <a:ext cx="62792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をすべて満たす点が、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 f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を最大にする点となる</a:t>
            </a:r>
          </a:p>
        </p:txBody>
      </p:sp>
    </p:spTree>
    <p:extLst>
      <p:ext uri="{BB962C8B-B14F-4D97-AF65-F5344CB8AC3E}">
        <p14:creationId xmlns:p14="http://schemas.microsoft.com/office/powerpoint/2010/main" val="18188805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114320" cy="590931"/>
          </a:xfrm>
        </p:spPr>
        <p:txBody>
          <a:bodyPr/>
          <a:lstStyle/>
          <a:p>
            <a:r>
              <a:rPr lang="en-US" altLang="ja-JP" dirty="0"/>
              <a:t>Lagrange</a:t>
            </a:r>
            <a:r>
              <a:rPr lang="ja-JP" altLang="en-US" dirty="0"/>
              <a:t>の未定乗数法の雑な証明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40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254401"/>
              </p:ext>
            </p:extLst>
          </p:nvPr>
        </p:nvGraphicFramePr>
        <p:xfrm>
          <a:off x="293111" y="1121778"/>
          <a:ext cx="204152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08" name="Equation" r:id="rId3" imgW="977760" imgH="419040" progId="Equation.DSMT4">
                  <p:embed/>
                </p:oleObj>
              </mc:Choice>
              <mc:Fallback>
                <p:oleObj name="Equation" r:id="rId3" imgW="977760" imgH="41904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111" y="1121778"/>
                        <a:ext cx="204152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817701" y="1329095"/>
            <a:ext cx="38587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は制約条件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g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= 0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と同じ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098444"/>
              </p:ext>
            </p:extLst>
          </p:nvPr>
        </p:nvGraphicFramePr>
        <p:xfrm>
          <a:off x="293111" y="2371470"/>
          <a:ext cx="2043112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09" name="Equation" r:id="rId5" imgW="977760" imgH="419040" progId="Equation.DSMT4">
                  <p:embed/>
                </p:oleObj>
              </mc:Choice>
              <mc:Fallback>
                <p:oleObj name="Equation" r:id="rId5" imgW="977760" imgH="41904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111" y="2371470"/>
                        <a:ext cx="2043112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092894"/>
              </p:ext>
            </p:extLst>
          </p:nvPr>
        </p:nvGraphicFramePr>
        <p:xfrm>
          <a:off x="2576076" y="2344483"/>
          <a:ext cx="2041525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10" name="Equation" r:id="rId7" imgW="977760" imgH="444240" progId="Equation.DSMT4">
                  <p:embed/>
                </p:oleObj>
              </mc:Choice>
              <mc:Fallback>
                <p:oleObj name="Equation" r:id="rId7" imgW="977760" imgH="44424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076" y="2344483"/>
                        <a:ext cx="2041525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040144"/>
              </p:ext>
            </p:extLst>
          </p:nvPr>
        </p:nvGraphicFramePr>
        <p:xfrm>
          <a:off x="5583919" y="1937469"/>
          <a:ext cx="3502025" cy="191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11" name="Equation" r:id="rId9" imgW="1676160" imgH="914400" progId="Equation.DSMT4">
                  <p:embed/>
                </p:oleObj>
              </mc:Choice>
              <mc:Fallback>
                <p:oleObj name="Equation" r:id="rId9" imgW="1676160" imgH="9144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3919" y="1937469"/>
                        <a:ext cx="3502025" cy="191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右矢印 9"/>
          <p:cNvSpPr/>
          <p:nvPr/>
        </p:nvSpPr>
        <p:spPr>
          <a:xfrm>
            <a:off x="4873276" y="2575815"/>
            <a:ext cx="454967" cy="467609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1" name="右矢印 10"/>
          <p:cNvSpPr/>
          <p:nvPr/>
        </p:nvSpPr>
        <p:spPr>
          <a:xfrm>
            <a:off x="293111" y="4064615"/>
            <a:ext cx="454967" cy="467609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888326" y="3879903"/>
            <a:ext cx="805380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c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を定数として、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f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=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c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g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= 0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のそれぞれの勾配ベクトル</a:t>
            </a:r>
            <a:b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</a:b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法線ベクトル、曲線に垂直なベクトルのこと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が平行</a:t>
            </a:r>
          </a:p>
        </p:txBody>
      </p:sp>
      <p:sp>
        <p:nvSpPr>
          <p:cNvPr id="13" name="右矢印 12"/>
          <p:cNvSpPr/>
          <p:nvPr/>
        </p:nvSpPr>
        <p:spPr>
          <a:xfrm>
            <a:off x="293111" y="4837278"/>
            <a:ext cx="454967" cy="467609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888326" y="4822565"/>
            <a:ext cx="41104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f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=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c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g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= 0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が接する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888326" y="5394808"/>
            <a:ext cx="673774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接しない、つまり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f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=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c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g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= 0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が交わるとき、</a:t>
            </a:r>
            <a:b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</a:b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g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= 0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で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f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&gt;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c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 となる点が存在する</a:t>
            </a:r>
          </a:p>
        </p:txBody>
      </p:sp>
      <p:sp>
        <p:nvSpPr>
          <p:cNvPr id="17" name="右矢印 16"/>
          <p:cNvSpPr/>
          <p:nvPr/>
        </p:nvSpPr>
        <p:spPr>
          <a:xfrm>
            <a:off x="293111" y="6345510"/>
            <a:ext cx="454967" cy="467609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888326" y="6330797"/>
            <a:ext cx="66912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f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=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c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g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= 0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が接する点において、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c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が最大</a:t>
            </a:r>
          </a:p>
        </p:txBody>
      </p:sp>
    </p:spTree>
    <p:extLst>
      <p:ext uri="{BB962C8B-B14F-4D97-AF65-F5344CB8AC3E}">
        <p14:creationId xmlns:p14="http://schemas.microsoft.com/office/powerpoint/2010/main" val="25346778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074099" cy="590931"/>
          </a:xfrm>
        </p:spPr>
        <p:txBody>
          <a:bodyPr/>
          <a:lstStyle/>
          <a:p>
            <a:r>
              <a:rPr kumimoji="1" lang="ja-JP" altLang="en-US" dirty="0"/>
              <a:t>勾配ベクトル、法線ベクトル </a:t>
            </a:r>
            <a:r>
              <a:rPr kumimoji="1" lang="en-US" altLang="ja-JP" dirty="0"/>
              <a:t>1/2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41</a:t>
            </a:fld>
            <a:endParaRPr lang="ja-JP" alt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81535" y="1173819"/>
            <a:ext cx="819230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曲線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f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=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c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において、ある点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から曲線上に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dirty="0" err="1">
                <a:latin typeface="Times" pitchFamily="18" charset="0"/>
                <a:ea typeface="Meiryo UI" panose="020B0604030504040204" pitchFamily="50" charset="-128"/>
              </a:rPr>
              <a:t>Δ</a:t>
            </a:r>
            <a:r>
              <a:rPr lang="en-US" altLang="ja-JP" sz="2400" i="1" dirty="0" err="1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dirty="0" err="1">
                <a:latin typeface="Times" pitchFamily="18" charset="0"/>
                <a:ea typeface="Meiryo UI" panose="020B0604030504040204" pitchFamily="50" charset="-128"/>
              </a:rPr>
              <a:t>Δ</a:t>
            </a:r>
            <a:r>
              <a:rPr lang="en-US" altLang="ja-JP" sz="2400" i="1" dirty="0" err="1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だけ</a:t>
            </a:r>
            <a:b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</a:b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微小変化させる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81535" y="2191736"/>
            <a:ext cx="30835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dirty="0" err="1">
                <a:latin typeface="Times" pitchFamily="18" charset="0"/>
                <a:ea typeface="Meiryo UI" panose="020B0604030504040204" pitchFamily="50" charset="-128"/>
              </a:rPr>
              <a:t>Δ</a:t>
            </a:r>
            <a:r>
              <a:rPr lang="en-US" altLang="ja-JP" sz="2400" i="1" dirty="0" err="1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dirty="0" err="1">
                <a:latin typeface="Times" pitchFamily="18" charset="0"/>
                <a:ea typeface="Meiryo UI" panose="020B0604030504040204" pitchFamily="50" charset="-128"/>
              </a:rPr>
              <a:t>Δ</a:t>
            </a:r>
            <a:r>
              <a:rPr lang="en-US" altLang="ja-JP" sz="2400" i="1" dirty="0" err="1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は接線ベクトル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606498"/>
              </p:ext>
            </p:extLst>
          </p:nvPr>
        </p:nvGraphicFramePr>
        <p:xfrm>
          <a:off x="543914" y="2653401"/>
          <a:ext cx="7164387" cy="191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83" name="Equation" r:id="rId3" imgW="3429000" imgH="914400" progId="Equation.DSMT4">
                  <p:embed/>
                </p:oleObj>
              </mc:Choice>
              <mc:Fallback>
                <p:oleObj name="Equation" r:id="rId3" imgW="3429000" imgH="91440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914" y="2653401"/>
                        <a:ext cx="7164387" cy="191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81535" y="4736529"/>
            <a:ext cx="29466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曲線上の変化なので、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024135"/>
              </p:ext>
            </p:extLst>
          </p:nvPr>
        </p:nvGraphicFramePr>
        <p:xfrm>
          <a:off x="3365071" y="4701455"/>
          <a:ext cx="278606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84" name="Equation" r:id="rId5" imgW="1333440" imgH="253800" progId="Equation.DSMT4">
                  <p:embed/>
                </p:oleObj>
              </mc:Choice>
              <mc:Fallback>
                <p:oleObj name="Equation" r:id="rId5" imgW="1333440" imgH="2538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071" y="4701455"/>
                        <a:ext cx="2786062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049754"/>
              </p:ext>
            </p:extLst>
          </p:nvPr>
        </p:nvGraphicFramePr>
        <p:xfrm>
          <a:off x="1441021" y="5535448"/>
          <a:ext cx="3848100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85" name="Equation" r:id="rId7" imgW="1841400" imgH="444240" progId="Equation.DSMT4">
                  <p:embed/>
                </p:oleObj>
              </mc:Choice>
              <mc:Fallback>
                <p:oleObj name="Equation" r:id="rId7" imgW="1841400" imgH="44424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021" y="5535448"/>
                        <a:ext cx="3848100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81535" y="5768960"/>
            <a:ext cx="10583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よって、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77433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080639" cy="590931"/>
          </a:xfrm>
        </p:spPr>
        <p:txBody>
          <a:bodyPr/>
          <a:lstStyle/>
          <a:p>
            <a:r>
              <a:rPr kumimoji="1" lang="ja-JP" altLang="en-US" dirty="0"/>
              <a:t>勾配ベクトル、法線ベクトル </a:t>
            </a:r>
            <a:r>
              <a:rPr lang="en-US" altLang="ja-JP" dirty="0"/>
              <a:t>2</a:t>
            </a:r>
            <a:r>
              <a:rPr kumimoji="1" lang="en-US" altLang="ja-JP" dirty="0"/>
              <a:t>/2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42</a:t>
            </a:fld>
            <a:endParaRPr lang="ja-JP" altLang="en-US"/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8574672"/>
              </p:ext>
            </p:extLst>
          </p:nvPr>
        </p:nvGraphicFramePr>
        <p:xfrm>
          <a:off x="302334" y="1541417"/>
          <a:ext cx="3848100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02" name="Equation" r:id="rId3" imgW="1841400" imgH="444240" progId="Equation.DSMT4">
                  <p:embed/>
                </p:oleObj>
              </mc:Choice>
              <mc:Fallback>
                <p:oleObj name="Equation" r:id="rId3" imgW="1841400" imgH="44424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334" y="1541417"/>
                        <a:ext cx="3848100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0540465"/>
              </p:ext>
            </p:extLst>
          </p:nvPr>
        </p:nvGraphicFramePr>
        <p:xfrm>
          <a:off x="5438775" y="1143000"/>
          <a:ext cx="2811463" cy="191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03" name="Equation" r:id="rId5" imgW="1346040" imgH="914400" progId="Equation.DSMT4">
                  <p:embed/>
                </p:oleObj>
              </mc:Choice>
              <mc:Fallback>
                <p:oleObj name="Equation" r:id="rId5" imgW="1346040" imgH="91440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775" y="1143000"/>
                        <a:ext cx="2811463" cy="191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右矢印 12"/>
          <p:cNvSpPr/>
          <p:nvPr/>
        </p:nvSpPr>
        <p:spPr>
          <a:xfrm>
            <a:off x="4476461" y="1771955"/>
            <a:ext cx="454967" cy="467609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26566"/>
              </p:ext>
            </p:extLst>
          </p:nvPr>
        </p:nvGraphicFramePr>
        <p:xfrm>
          <a:off x="302334" y="3236149"/>
          <a:ext cx="1511300" cy="191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04" name="Equation" r:id="rId7" imgW="723600" imgH="914400" progId="Equation.DSMT4">
                  <p:embed/>
                </p:oleObj>
              </mc:Choice>
              <mc:Fallback>
                <p:oleObj name="Equation" r:id="rId7" imgW="723600" imgH="91440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334" y="3236149"/>
                        <a:ext cx="1511300" cy="191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127588" y="3813502"/>
            <a:ext cx="700608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は、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 f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=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c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の接線ベクトル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(</a:t>
            </a:r>
            <a:r>
              <a:rPr lang="en-US" altLang="ja-JP" sz="2400" dirty="0" err="1">
                <a:latin typeface="Times" pitchFamily="18" charset="0"/>
                <a:ea typeface="Meiryo UI" panose="020B0604030504040204" pitchFamily="50" charset="-128"/>
              </a:rPr>
              <a:t>Δ</a:t>
            </a:r>
            <a:r>
              <a:rPr lang="en-US" altLang="ja-JP" sz="2400" i="1" dirty="0" err="1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dirty="0" err="1">
                <a:latin typeface="Times" pitchFamily="18" charset="0"/>
                <a:ea typeface="Meiryo UI" panose="020B0604030504040204" pitchFamily="50" charset="-128"/>
              </a:rPr>
              <a:t>Δ</a:t>
            </a:r>
            <a:r>
              <a:rPr lang="en-US" altLang="ja-JP" sz="2400" i="1" dirty="0" err="1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に垂直なベクトル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					     (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法線ベクトル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302334" y="5676981"/>
            <a:ext cx="42498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このベクトルを、勾配ベクトルとよぶ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127243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719981" cy="590931"/>
          </a:xfrm>
        </p:spPr>
        <p:txBody>
          <a:bodyPr/>
          <a:lstStyle/>
          <a:p>
            <a:r>
              <a:rPr lang="en-US" altLang="ja-JP" dirty="0"/>
              <a:t>Lagrange</a:t>
            </a:r>
            <a:r>
              <a:rPr lang="ja-JP" altLang="en-US" dirty="0"/>
              <a:t>の未定乗数法の応用先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125942" cy="3340402"/>
          </a:xfrm>
        </p:spPr>
        <p:txBody>
          <a:bodyPr/>
          <a:lstStyle/>
          <a:p>
            <a:r>
              <a:rPr lang="ja-JP" altLang="en-US" dirty="0"/>
              <a:t>部分的最小二乗回帰</a:t>
            </a:r>
            <a:r>
              <a:rPr lang="en-US" altLang="ja-JP" dirty="0"/>
              <a:t>(Partial Least Squares Regression, PLS)</a:t>
            </a:r>
            <a:br>
              <a:rPr lang="en-US" altLang="ja-JP" dirty="0"/>
            </a:br>
            <a:r>
              <a:rPr lang="en-US" altLang="ja-JP" dirty="0">
                <a:hlinkClick r:id="rId2"/>
              </a:rPr>
              <a:t>https://datachemeng.com/partialleastsquares/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サポートベクターマシン</a:t>
            </a:r>
            <a:r>
              <a:rPr lang="en-US" altLang="ja-JP" dirty="0"/>
              <a:t>(Support Vector Machine, SVM)</a:t>
            </a:r>
            <a:br>
              <a:rPr lang="en-US" altLang="ja-JP" dirty="0"/>
            </a:br>
            <a:r>
              <a:rPr lang="en-US" altLang="ja-JP" dirty="0">
                <a:hlinkClick r:id="rId3"/>
              </a:rPr>
              <a:t>https://datachemeng.com/supportvectormachine/</a:t>
            </a:r>
            <a:br>
              <a:rPr lang="en-US" altLang="ja-JP" dirty="0"/>
            </a:br>
            <a:br>
              <a:rPr lang="en-US" altLang="ja-JP" dirty="0"/>
            </a:b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など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95617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1107996" cy="590931"/>
          </a:xfrm>
        </p:spPr>
        <p:txBody>
          <a:bodyPr/>
          <a:lstStyle/>
          <a:p>
            <a:r>
              <a:rPr kumimoji="1" lang="ja-JP" altLang="en-US" dirty="0"/>
              <a:t>確率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908208" cy="2932085"/>
          </a:xfrm>
        </p:spPr>
        <p:txBody>
          <a:bodyPr/>
          <a:lstStyle/>
          <a:p>
            <a:r>
              <a:rPr kumimoji="1" lang="ja-JP" altLang="en-US" dirty="0"/>
              <a:t>ある事象 </a:t>
            </a:r>
            <a:r>
              <a:rPr kumimoji="1" lang="en-US" altLang="ja-JP" dirty="0"/>
              <a:t>A </a:t>
            </a:r>
            <a:r>
              <a:rPr kumimoji="1" lang="ja-JP" altLang="en-US" dirty="0"/>
              <a:t>が起こる確率は </a:t>
            </a:r>
            <a:r>
              <a:rPr kumimoji="1" lang="en-US" altLang="ja-JP" i="1" dirty="0"/>
              <a:t>p</a:t>
            </a:r>
            <a:r>
              <a:rPr kumimoji="1" lang="en-US" altLang="ja-JP" dirty="0"/>
              <a:t>(A) </a:t>
            </a:r>
            <a:r>
              <a:rPr kumimoji="1" lang="ja-JP" altLang="en-US" dirty="0"/>
              <a:t>とあらわされる</a:t>
            </a:r>
            <a:endParaRPr kumimoji="1" lang="en-US" altLang="ja-JP" dirty="0"/>
          </a:p>
          <a:p>
            <a:pPr lvl="1"/>
            <a:r>
              <a:rPr lang="ja-JP" altLang="en-US" dirty="0"/>
              <a:t>例</a:t>
            </a:r>
            <a:r>
              <a:rPr lang="en-US" altLang="ja-JP" dirty="0"/>
              <a:t>) </a:t>
            </a:r>
            <a:r>
              <a:rPr lang="en-US" altLang="ja-JP" i="1" dirty="0"/>
              <a:t>p</a:t>
            </a:r>
            <a:r>
              <a:rPr lang="en-US" altLang="ja-JP" dirty="0"/>
              <a:t>(</a:t>
            </a:r>
            <a:r>
              <a:rPr lang="ja-JP" altLang="en-US" dirty="0"/>
              <a:t>サイコロを振って </a:t>
            </a:r>
            <a:r>
              <a:rPr lang="en-US" altLang="ja-JP" dirty="0"/>
              <a:t>1 </a:t>
            </a:r>
            <a:r>
              <a:rPr lang="ja-JP" altLang="en-US" dirty="0"/>
              <a:t>が出る</a:t>
            </a:r>
            <a:r>
              <a:rPr lang="en-US" altLang="ja-JP" dirty="0"/>
              <a:t>) = 1/6</a:t>
            </a:r>
          </a:p>
          <a:p>
            <a:pPr lvl="1"/>
            <a:endParaRPr kumimoji="1" lang="en-US" altLang="ja-JP" dirty="0"/>
          </a:p>
          <a:p>
            <a:r>
              <a:rPr lang="ja-JP" altLang="en-US" dirty="0">
                <a:solidFill>
                  <a:srgbClr val="0000FF"/>
                </a:solidFill>
              </a:rPr>
              <a:t>確率変数 </a:t>
            </a:r>
            <a:r>
              <a:rPr lang="en-US" altLang="ja-JP" i="1" dirty="0"/>
              <a:t>X</a:t>
            </a:r>
            <a:r>
              <a:rPr lang="en-US" altLang="ja-JP" dirty="0"/>
              <a:t> </a:t>
            </a:r>
            <a:r>
              <a:rPr lang="ja-JP" altLang="en-US" dirty="0"/>
              <a:t>の値が </a:t>
            </a:r>
            <a:r>
              <a:rPr lang="en-US" altLang="ja-JP" i="1" dirty="0"/>
              <a:t>x</a:t>
            </a:r>
            <a:r>
              <a:rPr lang="en-US" altLang="ja-JP" i="1" baseline="-25000" dirty="0"/>
              <a:t>i</a:t>
            </a:r>
            <a:r>
              <a:rPr lang="en-US" altLang="ja-JP" dirty="0"/>
              <a:t> </a:t>
            </a:r>
            <a:r>
              <a:rPr lang="ja-JP" altLang="en-US" dirty="0"/>
              <a:t>となる確率は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</a:t>
            </a:r>
            <a:r>
              <a:rPr lang="en-US" altLang="ja-JP" dirty="0"/>
              <a:t> = </a:t>
            </a:r>
            <a:r>
              <a:rPr lang="en-US" altLang="ja-JP" i="1" dirty="0"/>
              <a:t>x</a:t>
            </a:r>
            <a:r>
              <a:rPr lang="en-US" altLang="ja-JP" i="1" baseline="-25000" dirty="0"/>
              <a:t>i</a:t>
            </a:r>
            <a:r>
              <a:rPr lang="ja-JP" altLang="en-US" i="1" dirty="0"/>
              <a:t> </a:t>
            </a:r>
            <a:r>
              <a:rPr lang="en-US" altLang="ja-JP" dirty="0"/>
              <a:t>) </a:t>
            </a:r>
            <a:r>
              <a:rPr lang="ja-JP" altLang="en-US" dirty="0"/>
              <a:t>とあらわされる</a:t>
            </a:r>
            <a:endParaRPr lang="en-US" altLang="ja-JP" dirty="0"/>
          </a:p>
          <a:p>
            <a:pPr lvl="1"/>
            <a:r>
              <a:rPr lang="ja-JP" altLang="en-US" dirty="0"/>
              <a:t>上の例のとき、</a:t>
            </a:r>
            <a:r>
              <a:rPr lang="en-US" altLang="ja-JP" i="1" dirty="0"/>
              <a:t> 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1 ) = 1/6</a:t>
            </a:r>
          </a:p>
          <a:p>
            <a:pPr lvl="1"/>
            <a:endParaRPr kumimoji="1" lang="en-US" altLang="ja-JP" dirty="0"/>
          </a:p>
          <a:p>
            <a:r>
              <a:rPr lang="ja-JP" altLang="en-US" dirty="0"/>
              <a:t>確率変数 </a:t>
            </a:r>
            <a:r>
              <a:rPr lang="en-US" altLang="ja-JP" i="1" dirty="0"/>
              <a:t>X</a:t>
            </a:r>
            <a:r>
              <a:rPr lang="en-US" altLang="ja-JP" dirty="0"/>
              <a:t> </a:t>
            </a:r>
            <a:r>
              <a:rPr lang="ja-JP" altLang="en-US" dirty="0"/>
              <a:t>が任意の値をもつとき、</a:t>
            </a:r>
            <a:r>
              <a:rPr lang="en-US" altLang="ja-JP" dirty="0"/>
              <a:t>“ = </a:t>
            </a:r>
            <a:r>
              <a:rPr lang="en-US" altLang="ja-JP" i="1" dirty="0"/>
              <a:t>x</a:t>
            </a:r>
            <a:r>
              <a:rPr lang="en-US" altLang="ja-JP" i="1" baseline="-25000" dirty="0"/>
              <a:t>i</a:t>
            </a:r>
            <a:r>
              <a:rPr lang="en-US" altLang="ja-JP" dirty="0"/>
              <a:t> ” </a:t>
            </a:r>
            <a:r>
              <a:rPr lang="ja-JP" altLang="en-US" dirty="0"/>
              <a:t>を省略して </a:t>
            </a:r>
            <a:r>
              <a:rPr lang="en-US" altLang="ja-JP" i="1" dirty="0"/>
              <a:t>p</a:t>
            </a:r>
            <a:r>
              <a:rPr lang="en-US" altLang="ja-JP" dirty="0"/>
              <a:t>(</a:t>
            </a:r>
            <a:r>
              <a:rPr lang="en-US" altLang="ja-JP" i="1" dirty="0"/>
              <a:t>X</a:t>
            </a:r>
            <a:r>
              <a:rPr lang="en-US" altLang="ja-JP" dirty="0"/>
              <a:t>) </a:t>
            </a:r>
            <a:r>
              <a:rPr lang="ja-JP" altLang="en-US" dirty="0"/>
              <a:t>とあらわす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9801295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918334" cy="590931"/>
          </a:xfrm>
        </p:spPr>
        <p:txBody>
          <a:bodyPr/>
          <a:lstStyle/>
          <a:p>
            <a:r>
              <a:rPr kumimoji="1" lang="ja-JP" altLang="en-US" dirty="0"/>
              <a:t>同時確率・条件付き確率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913961" cy="3801041"/>
          </a:xfrm>
        </p:spPr>
        <p:txBody>
          <a:bodyPr/>
          <a:lstStyle/>
          <a:p>
            <a:r>
              <a:rPr kumimoji="1" lang="ja-JP" altLang="en-US" dirty="0"/>
              <a:t>２つの確率変数 </a:t>
            </a:r>
            <a:r>
              <a:rPr kumimoji="1" lang="en-US" altLang="ja-JP" dirty="0"/>
              <a:t>X, Y </a:t>
            </a:r>
            <a:r>
              <a:rPr kumimoji="1" lang="ja-JP" altLang="en-US" dirty="0"/>
              <a:t>が、それぞれ </a:t>
            </a:r>
            <a:r>
              <a:rPr kumimoji="1" lang="en-US" altLang="ja-JP" i="1" dirty="0"/>
              <a:t>X</a:t>
            </a:r>
            <a:r>
              <a:rPr kumimoji="1" lang="en-US" altLang="ja-JP" dirty="0"/>
              <a:t> = </a:t>
            </a:r>
            <a:r>
              <a:rPr kumimoji="1" lang="en-US" altLang="ja-JP" i="1" dirty="0"/>
              <a:t>x</a:t>
            </a:r>
            <a:r>
              <a:rPr kumimoji="1" lang="en-US" altLang="ja-JP" i="1" baseline="-25000" dirty="0"/>
              <a:t>i</a:t>
            </a:r>
            <a:r>
              <a:rPr kumimoji="1" lang="en-US" altLang="ja-JP" dirty="0"/>
              <a:t>, </a:t>
            </a:r>
            <a:r>
              <a:rPr kumimoji="1" lang="en-US" altLang="ja-JP" i="1" dirty="0"/>
              <a:t>Y</a:t>
            </a:r>
            <a:r>
              <a:rPr kumimoji="1" lang="en-US" altLang="ja-JP" dirty="0"/>
              <a:t> = </a:t>
            </a:r>
            <a:r>
              <a:rPr kumimoji="1" lang="en-US" altLang="ja-JP" i="1" dirty="0" err="1"/>
              <a:t>y</a:t>
            </a:r>
            <a:r>
              <a:rPr kumimoji="1" lang="en-US" altLang="ja-JP" i="1" baseline="-25000" dirty="0" err="1"/>
              <a:t>j</a:t>
            </a:r>
            <a:r>
              <a:rPr kumimoji="1" lang="en-US" altLang="ja-JP" dirty="0"/>
              <a:t> </a:t>
            </a:r>
            <a:r>
              <a:rPr kumimoji="1" lang="ja-JP" altLang="en-US" dirty="0"/>
              <a:t>となる確率を</a:t>
            </a:r>
            <a:br>
              <a:rPr kumimoji="1" lang="en-US" altLang="ja-JP" dirty="0"/>
            </a:br>
            <a:r>
              <a:rPr kumimoji="1" lang="ja-JP" altLang="en-US" dirty="0">
                <a:solidFill>
                  <a:srgbClr val="0000FF"/>
                </a:solidFill>
              </a:rPr>
              <a:t>同時確率</a:t>
            </a:r>
            <a:r>
              <a:rPr kumimoji="1" lang="ja-JP" altLang="en-US" dirty="0"/>
              <a:t>とよび、</a:t>
            </a:r>
            <a:r>
              <a:rPr kumimoji="1" lang="en-US" altLang="ja-JP" i="1" dirty="0"/>
              <a:t>p</a:t>
            </a:r>
            <a:r>
              <a:rPr kumimoji="1" lang="en-US" altLang="ja-JP" dirty="0"/>
              <a:t>( </a:t>
            </a:r>
            <a:r>
              <a:rPr kumimoji="1" lang="en-US" altLang="ja-JP" i="1" dirty="0"/>
              <a:t>X</a:t>
            </a:r>
            <a:r>
              <a:rPr kumimoji="1" lang="en-US" altLang="ja-JP" dirty="0"/>
              <a:t> = </a:t>
            </a:r>
            <a:r>
              <a:rPr kumimoji="1" lang="en-US" altLang="ja-JP" i="1" dirty="0"/>
              <a:t>x</a:t>
            </a:r>
            <a:r>
              <a:rPr kumimoji="1" lang="en-US" altLang="ja-JP" i="1" baseline="-25000" dirty="0"/>
              <a:t>i</a:t>
            </a:r>
            <a:r>
              <a:rPr kumimoji="1" lang="en-US" altLang="ja-JP" dirty="0"/>
              <a:t>, </a:t>
            </a:r>
            <a:r>
              <a:rPr kumimoji="1" lang="en-US" altLang="ja-JP" i="1" dirty="0"/>
              <a:t>Y</a:t>
            </a:r>
            <a:r>
              <a:rPr kumimoji="1" lang="en-US" altLang="ja-JP" dirty="0"/>
              <a:t> = </a:t>
            </a:r>
            <a:r>
              <a:rPr kumimoji="1" lang="en-US" altLang="ja-JP" i="1" dirty="0" err="1"/>
              <a:t>y</a:t>
            </a:r>
            <a:r>
              <a:rPr kumimoji="1" lang="en-US" altLang="ja-JP" i="1" baseline="-25000" dirty="0" err="1"/>
              <a:t>j</a:t>
            </a:r>
            <a:r>
              <a:rPr kumimoji="1" lang="en-US" altLang="ja-JP" dirty="0"/>
              <a:t> ) </a:t>
            </a:r>
            <a:r>
              <a:rPr kumimoji="1" lang="ja-JP" altLang="en-US" dirty="0"/>
              <a:t>とあらわす</a:t>
            </a:r>
            <a:endParaRPr kumimoji="1" lang="en-US" altLang="ja-JP" dirty="0"/>
          </a:p>
          <a:p>
            <a:pPr lvl="1"/>
            <a:r>
              <a:rPr lang="ja-JP" altLang="en-US" dirty="0"/>
              <a:t>例</a:t>
            </a:r>
            <a:r>
              <a:rPr lang="en-US" altLang="ja-JP" dirty="0"/>
              <a:t>) </a:t>
            </a:r>
            <a:r>
              <a:rPr lang="en-US" altLang="ja-JP" i="1" dirty="0"/>
              <a:t>X </a:t>
            </a:r>
            <a:r>
              <a:rPr lang="en-US" altLang="ja-JP" dirty="0"/>
              <a:t>: </a:t>
            </a:r>
            <a:r>
              <a:rPr lang="ja-JP" altLang="en-US" dirty="0"/>
              <a:t>サイコロ</a:t>
            </a:r>
            <a:r>
              <a:rPr lang="en-US" altLang="ja-JP" dirty="0"/>
              <a:t>P</a:t>
            </a:r>
            <a:r>
              <a:rPr lang="ja-JP" altLang="en-US" dirty="0"/>
              <a:t>を振る、</a:t>
            </a:r>
            <a:r>
              <a:rPr lang="en-US" altLang="ja-JP" i="1" dirty="0"/>
              <a:t>Y </a:t>
            </a:r>
            <a:r>
              <a:rPr lang="en-US" altLang="ja-JP" dirty="0"/>
              <a:t>: </a:t>
            </a:r>
            <a:r>
              <a:rPr lang="ja-JP" altLang="en-US" dirty="0"/>
              <a:t>サイコロ</a:t>
            </a:r>
            <a:r>
              <a:rPr lang="en-US" altLang="ja-JP" dirty="0"/>
              <a:t>Q</a:t>
            </a:r>
            <a:r>
              <a:rPr lang="ja-JP" altLang="en-US" dirty="0"/>
              <a:t>を振る、のとき、</a:t>
            </a:r>
            <a:br>
              <a:rPr lang="en-US" altLang="ja-JP" dirty="0"/>
            </a:br>
            <a:r>
              <a:rPr lang="en-US" altLang="ja-JP" dirty="0"/>
              <a:t>     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</a:t>
            </a:r>
            <a:r>
              <a:rPr lang="en-US" altLang="ja-JP" dirty="0"/>
              <a:t> = 2, </a:t>
            </a:r>
            <a:r>
              <a:rPr lang="en-US" altLang="ja-JP" i="1" dirty="0"/>
              <a:t>Y</a:t>
            </a:r>
            <a:r>
              <a:rPr lang="en-US" altLang="ja-JP" dirty="0"/>
              <a:t> = 3 ) = 1/36</a:t>
            </a:r>
          </a:p>
          <a:p>
            <a:endParaRPr kumimoji="1" lang="en-US" altLang="ja-JP" dirty="0"/>
          </a:p>
          <a:p>
            <a:r>
              <a:rPr lang="en-US" altLang="ja-JP" i="1" dirty="0"/>
              <a:t>X</a:t>
            </a:r>
            <a:r>
              <a:rPr lang="en-US" altLang="ja-JP" dirty="0"/>
              <a:t> = </a:t>
            </a:r>
            <a:r>
              <a:rPr lang="en-US" altLang="ja-JP" i="1" dirty="0"/>
              <a:t>x</a:t>
            </a:r>
            <a:r>
              <a:rPr lang="en-US" altLang="ja-JP" i="1" baseline="-25000" dirty="0"/>
              <a:t>i</a:t>
            </a:r>
            <a:r>
              <a:rPr kumimoji="1" lang="ja-JP" altLang="en-US" dirty="0"/>
              <a:t> </a:t>
            </a:r>
            <a:r>
              <a:rPr lang="ja-JP" altLang="en-US" dirty="0"/>
              <a:t>の場合だけを考えたとき、</a:t>
            </a:r>
            <a:r>
              <a:rPr lang="en-US" altLang="ja-JP" i="1" dirty="0"/>
              <a:t> Y</a:t>
            </a:r>
            <a:r>
              <a:rPr lang="en-US" altLang="ja-JP" dirty="0"/>
              <a:t> = </a:t>
            </a:r>
            <a:r>
              <a:rPr lang="en-US" altLang="ja-JP" i="1" dirty="0" err="1"/>
              <a:t>y</a:t>
            </a:r>
            <a:r>
              <a:rPr lang="en-US" altLang="ja-JP" i="1" baseline="-25000" dirty="0" err="1"/>
              <a:t>j</a:t>
            </a:r>
            <a:r>
              <a:rPr lang="ja-JP" altLang="en-US" dirty="0"/>
              <a:t> となる確率を、</a:t>
            </a:r>
            <a:br>
              <a:rPr lang="en-US" altLang="ja-JP" dirty="0"/>
            </a:br>
            <a:r>
              <a:rPr lang="en-US" altLang="ja-JP" i="1" dirty="0"/>
              <a:t>X</a:t>
            </a:r>
            <a:r>
              <a:rPr lang="en-US" altLang="ja-JP" dirty="0"/>
              <a:t> = </a:t>
            </a:r>
            <a:r>
              <a:rPr lang="en-US" altLang="ja-JP" i="1" dirty="0"/>
              <a:t>x</a:t>
            </a:r>
            <a:r>
              <a:rPr lang="en-US" altLang="ja-JP" i="1" baseline="-25000" dirty="0"/>
              <a:t>i</a:t>
            </a:r>
            <a:r>
              <a:rPr lang="ja-JP" altLang="en-US" dirty="0"/>
              <a:t> が与えられた下での</a:t>
            </a:r>
            <a:r>
              <a:rPr lang="en-US" altLang="ja-JP" i="1" dirty="0"/>
              <a:t> Y</a:t>
            </a:r>
            <a:r>
              <a:rPr lang="en-US" altLang="ja-JP" dirty="0"/>
              <a:t> = </a:t>
            </a:r>
            <a:r>
              <a:rPr lang="en-US" altLang="ja-JP" i="1" dirty="0" err="1"/>
              <a:t>y</a:t>
            </a:r>
            <a:r>
              <a:rPr lang="en-US" altLang="ja-JP" i="1" baseline="-25000" dirty="0" err="1"/>
              <a:t>j</a:t>
            </a:r>
            <a:r>
              <a:rPr lang="ja-JP" altLang="en-US" dirty="0"/>
              <a:t> の</a:t>
            </a:r>
            <a:r>
              <a:rPr lang="ja-JP" altLang="en-US" dirty="0">
                <a:solidFill>
                  <a:srgbClr val="0000FF"/>
                </a:solidFill>
              </a:rPr>
              <a:t>条件付き確率</a:t>
            </a:r>
            <a:r>
              <a:rPr lang="ja-JP" altLang="en-US" dirty="0"/>
              <a:t>とよび、</a:t>
            </a:r>
            <a:br>
              <a:rPr lang="en-US" altLang="ja-JP" dirty="0"/>
            </a:br>
            <a:r>
              <a:rPr lang="en-US" altLang="ja-JP" i="1" dirty="0"/>
              <a:t>p</a:t>
            </a:r>
            <a:r>
              <a:rPr lang="en-US" altLang="ja-JP" dirty="0"/>
              <a:t>(</a:t>
            </a:r>
            <a:r>
              <a:rPr lang="en-US" altLang="ja-JP" i="1" dirty="0"/>
              <a:t>Y</a:t>
            </a:r>
            <a:r>
              <a:rPr lang="en-US" altLang="ja-JP" dirty="0"/>
              <a:t> = </a:t>
            </a:r>
            <a:r>
              <a:rPr lang="en-US" altLang="ja-JP" i="1" dirty="0" err="1"/>
              <a:t>y</a:t>
            </a:r>
            <a:r>
              <a:rPr lang="en-US" altLang="ja-JP" i="1" baseline="-25000" dirty="0" err="1"/>
              <a:t>j</a:t>
            </a:r>
            <a:r>
              <a:rPr lang="en-US" altLang="ja-JP" dirty="0"/>
              <a:t> | </a:t>
            </a:r>
            <a:r>
              <a:rPr lang="en-US" altLang="ja-JP" i="1" dirty="0"/>
              <a:t>X</a:t>
            </a:r>
            <a:r>
              <a:rPr lang="en-US" altLang="ja-JP" dirty="0"/>
              <a:t> = </a:t>
            </a:r>
            <a:r>
              <a:rPr lang="en-US" altLang="ja-JP" i="1" dirty="0"/>
              <a:t>x</a:t>
            </a:r>
            <a:r>
              <a:rPr lang="en-US" altLang="ja-JP" i="1" baseline="-25000" dirty="0"/>
              <a:t>i</a:t>
            </a:r>
            <a:r>
              <a:rPr lang="en-US" altLang="ja-JP" dirty="0"/>
              <a:t> ) </a:t>
            </a:r>
            <a:r>
              <a:rPr lang="ja-JP" altLang="en-US" dirty="0"/>
              <a:t>とあらわす</a:t>
            </a:r>
            <a:endParaRPr lang="en-US" altLang="ja-JP" dirty="0"/>
          </a:p>
          <a:p>
            <a:pPr lvl="1"/>
            <a:r>
              <a:rPr lang="ja-JP" altLang="en-US" dirty="0"/>
              <a:t>例</a:t>
            </a:r>
            <a:r>
              <a:rPr lang="en-US" altLang="ja-JP" dirty="0"/>
              <a:t>) </a:t>
            </a:r>
            <a:r>
              <a:rPr lang="en-US" altLang="ja-JP" i="1" dirty="0"/>
              <a:t>X </a:t>
            </a:r>
            <a:r>
              <a:rPr lang="en-US" altLang="ja-JP" dirty="0"/>
              <a:t>: </a:t>
            </a:r>
            <a:r>
              <a:rPr lang="ja-JP" altLang="en-US" dirty="0"/>
              <a:t>サイコロ</a:t>
            </a:r>
            <a:r>
              <a:rPr lang="en-US" altLang="ja-JP" dirty="0"/>
              <a:t>P</a:t>
            </a:r>
            <a:r>
              <a:rPr lang="ja-JP" altLang="en-US" dirty="0"/>
              <a:t>を振る、</a:t>
            </a:r>
            <a:r>
              <a:rPr lang="en-US" altLang="ja-JP" i="1" dirty="0"/>
              <a:t>Y </a:t>
            </a:r>
            <a:r>
              <a:rPr lang="en-US" altLang="ja-JP" dirty="0"/>
              <a:t>: </a:t>
            </a:r>
            <a:r>
              <a:rPr lang="ja-JP" altLang="en-US" dirty="0"/>
              <a:t>サイコロ</a:t>
            </a:r>
            <a:r>
              <a:rPr lang="en-US" altLang="ja-JP" dirty="0"/>
              <a:t>Q</a:t>
            </a:r>
            <a:r>
              <a:rPr lang="ja-JP" altLang="en-US" dirty="0"/>
              <a:t>を振る、のとき、</a:t>
            </a:r>
            <a:br>
              <a:rPr lang="en-US" altLang="ja-JP" dirty="0"/>
            </a:br>
            <a:r>
              <a:rPr lang="en-US" altLang="ja-JP" dirty="0"/>
              <a:t>     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Y</a:t>
            </a:r>
            <a:r>
              <a:rPr lang="en-US" altLang="ja-JP" dirty="0"/>
              <a:t> = 3 | </a:t>
            </a:r>
            <a:r>
              <a:rPr lang="en-US" altLang="ja-JP" i="1" dirty="0"/>
              <a:t>X</a:t>
            </a:r>
            <a:r>
              <a:rPr lang="en-US" altLang="ja-JP" dirty="0"/>
              <a:t> = 2 ) = 1/6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824119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776820" cy="590931"/>
          </a:xfrm>
        </p:spPr>
        <p:txBody>
          <a:bodyPr/>
          <a:lstStyle/>
          <a:p>
            <a:r>
              <a:rPr kumimoji="1" lang="en-US" altLang="ja-JP" dirty="0"/>
              <a:t>X:</a:t>
            </a:r>
            <a:r>
              <a:rPr kumimoji="1" lang="ja-JP" altLang="en-US" dirty="0"/>
              <a:t>喫煙・</a:t>
            </a:r>
            <a:r>
              <a:rPr kumimoji="1" lang="en-US" altLang="ja-JP" dirty="0"/>
              <a:t>Y:</a:t>
            </a:r>
            <a:r>
              <a:rPr kumimoji="1" lang="ja-JP" altLang="en-US" dirty="0"/>
              <a:t>パチンコ 人口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478411" cy="4249881"/>
          </a:xfrm>
        </p:spPr>
        <p:txBody>
          <a:bodyPr/>
          <a:lstStyle/>
          <a:p>
            <a:r>
              <a:rPr kumimoji="1" lang="ja-JP" altLang="en-US" dirty="0"/>
              <a:t>日本の全人口</a:t>
            </a:r>
            <a:r>
              <a:rPr kumimoji="1" lang="en-US" altLang="ja-JP" dirty="0"/>
              <a:t>(2016</a:t>
            </a:r>
            <a:r>
              <a:rPr kumimoji="1" lang="ja-JP" altLang="en-US" dirty="0"/>
              <a:t>年</a:t>
            </a:r>
            <a:r>
              <a:rPr kumimoji="1" lang="en-US" altLang="ja-JP" dirty="0"/>
              <a:t>)</a:t>
            </a:r>
            <a:r>
              <a:rPr kumimoji="1" lang="ja-JP" altLang="en-US" dirty="0"/>
              <a:t>：およそ </a:t>
            </a:r>
            <a:r>
              <a:rPr kumimoji="1" lang="en-US" altLang="ja-JP" dirty="0"/>
              <a:t>12,000 </a:t>
            </a:r>
            <a:r>
              <a:rPr kumimoji="1" lang="ja-JP" altLang="en-US" dirty="0"/>
              <a:t>万人 </a:t>
            </a:r>
            <a:r>
              <a:rPr kumimoji="1" lang="en-US" altLang="ja-JP" dirty="0"/>
              <a:t>[1]</a:t>
            </a:r>
          </a:p>
          <a:p>
            <a:endParaRPr lang="en-US" altLang="ja-JP" dirty="0"/>
          </a:p>
          <a:p>
            <a:r>
              <a:rPr kumimoji="1" lang="en-US" altLang="ja-JP" dirty="0"/>
              <a:t>X=1</a:t>
            </a:r>
            <a:r>
              <a:rPr kumimoji="1" lang="ja-JP" altLang="en-US" dirty="0"/>
              <a:t>・・・喫煙者</a:t>
            </a:r>
            <a:r>
              <a:rPr kumimoji="1" lang="en-US" altLang="ja-JP" dirty="0"/>
              <a:t>(2016</a:t>
            </a:r>
            <a:r>
              <a:rPr kumimoji="1" lang="ja-JP" altLang="en-US" dirty="0"/>
              <a:t>年</a:t>
            </a:r>
            <a:r>
              <a:rPr kumimoji="1" lang="en-US" altLang="ja-JP" dirty="0"/>
              <a:t>)</a:t>
            </a:r>
            <a:r>
              <a:rPr kumimoji="1" lang="ja-JP" altLang="en-US" dirty="0"/>
              <a:t>：</a:t>
            </a:r>
            <a:r>
              <a:rPr kumimoji="1" lang="en-US" altLang="ja-JP" dirty="0"/>
              <a:t>		</a:t>
            </a:r>
            <a:r>
              <a:rPr kumimoji="1" lang="ja-JP" altLang="en-US" dirty="0"/>
              <a:t>およそ </a:t>
            </a:r>
            <a:r>
              <a:rPr lang="en-US" altLang="ja-JP" dirty="0"/>
              <a:t>2,000 </a:t>
            </a:r>
            <a:r>
              <a:rPr lang="ja-JP" altLang="en-US" dirty="0"/>
              <a:t>万人 </a:t>
            </a:r>
            <a:r>
              <a:rPr lang="en-US" altLang="ja-JP" dirty="0"/>
              <a:t>[2]</a:t>
            </a:r>
          </a:p>
          <a:p>
            <a:pPr lvl="1"/>
            <a:r>
              <a:rPr kumimoji="1" lang="en-US" altLang="ja-JP" dirty="0"/>
              <a:t>X=0</a:t>
            </a:r>
            <a:r>
              <a:rPr kumimoji="1" lang="ja-JP" altLang="en-US" dirty="0"/>
              <a:t>・・・非喫煙者</a:t>
            </a:r>
            <a:r>
              <a:rPr lang="en-US" altLang="ja-JP" dirty="0"/>
              <a:t>(2016</a:t>
            </a:r>
            <a:r>
              <a:rPr lang="ja-JP" altLang="en-US" dirty="0"/>
              <a:t>年</a:t>
            </a:r>
            <a:r>
              <a:rPr lang="en-US" altLang="ja-JP" dirty="0"/>
              <a:t>)</a:t>
            </a:r>
            <a:r>
              <a:rPr lang="ja-JP" altLang="en-US" dirty="0"/>
              <a:t>：</a:t>
            </a:r>
            <a:r>
              <a:rPr lang="en-US" altLang="ja-JP" dirty="0"/>
              <a:t>	</a:t>
            </a:r>
            <a:r>
              <a:rPr lang="ja-JP" altLang="en-US" dirty="0"/>
              <a:t>およそ </a:t>
            </a:r>
            <a:r>
              <a:rPr lang="en-US" altLang="ja-JP" dirty="0"/>
              <a:t>10,000 </a:t>
            </a:r>
            <a:r>
              <a:rPr lang="ja-JP" altLang="en-US" dirty="0"/>
              <a:t>万人 </a:t>
            </a:r>
            <a:r>
              <a:rPr lang="en-US" altLang="ja-JP" dirty="0"/>
              <a:t>[2]</a:t>
            </a:r>
          </a:p>
          <a:p>
            <a:r>
              <a:rPr lang="en-US" altLang="ja-JP" dirty="0"/>
              <a:t>Y=1</a:t>
            </a:r>
            <a:r>
              <a:rPr lang="ja-JP" altLang="en-US" dirty="0"/>
              <a:t>・・・パチンコ参加者</a:t>
            </a:r>
            <a:r>
              <a:rPr lang="en-US" altLang="ja-JP" dirty="0"/>
              <a:t>(2016</a:t>
            </a:r>
            <a:r>
              <a:rPr lang="ja-JP" altLang="en-US" dirty="0"/>
              <a:t>年</a:t>
            </a:r>
            <a:r>
              <a:rPr lang="en-US" altLang="ja-JP" dirty="0"/>
              <a:t>)</a:t>
            </a:r>
            <a:r>
              <a:rPr lang="ja-JP" altLang="en-US" dirty="0"/>
              <a:t>：</a:t>
            </a:r>
            <a:r>
              <a:rPr lang="en-US" altLang="ja-JP" dirty="0"/>
              <a:t>	</a:t>
            </a:r>
            <a:r>
              <a:rPr lang="ja-JP" altLang="en-US" dirty="0"/>
              <a:t>およそ </a:t>
            </a:r>
            <a:r>
              <a:rPr lang="en-US" altLang="ja-JP" dirty="0"/>
              <a:t>1,000 </a:t>
            </a:r>
            <a:r>
              <a:rPr lang="ja-JP" altLang="en-US" dirty="0"/>
              <a:t>万人 </a:t>
            </a:r>
            <a:r>
              <a:rPr lang="en-US" altLang="ja-JP" dirty="0"/>
              <a:t>[3]</a:t>
            </a:r>
          </a:p>
          <a:p>
            <a:pPr lvl="1"/>
            <a:r>
              <a:rPr lang="en-US" altLang="ja-JP" dirty="0"/>
              <a:t>Y=0</a:t>
            </a:r>
            <a:r>
              <a:rPr lang="ja-JP" altLang="en-US" dirty="0"/>
              <a:t>・・・パチンコ非参加者</a:t>
            </a:r>
            <a:r>
              <a:rPr lang="en-US" altLang="ja-JP" dirty="0"/>
              <a:t>(2016</a:t>
            </a:r>
            <a:r>
              <a:rPr lang="ja-JP" altLang="en-US" dirty="0"/>
              <a:t>年</a:t>
            </a:r>
            <a:r>
              <a:rPr lang="en-US" altLang="ja-JP" dirty="0"/>
              <a:t>)</a:t>
            </a:r>
            <a:r>
              <a:rPr lang="ja-JP" altLang="en-US" dirty="0"/>
              <a:t>：</a:t>
            </a:r>
            <a:r>
              <a:rPr lang="en-US" altLang="ja-JP" dirty="0"/>
              <a:t>	</a:t>
            </a:r>
            <a:r>
              <a:rPr lang="ja-JP" altLang="en-US" dirty="0"/>
              <a:t>およそ </a:t>
            </a:r>
            <a:r>
              <a:rPr lang="en-US" altLang="ja-JP" dirty="0"/>
              <a:t>11,000 </a:t>
            </a:r>
            <a:r>
              <a:rPr lang="ja-JP" altLang="en-US" dirty="0"/>
              <a:t>万人 </a:t>
            </a:r>
            <a:r>
              <a:rPr lang="en-US" altLang="ja-JP" dirty="0"/>
              <a:t>[3]</a:t>
            </a:r>
          </a:p>
          <a:p>
            <a:r>
              <a:rPr lang="en-US" altLang="ja-JP" dirty="0"/>
              <a:t>X=1 </a:t>
            </a:r>
            <a:r>
              <a:rPr lang="ja-JP" altLang="en-US" dirty="0"/>
              <a:t>かつ </a:t>
            </a:r>
            <a:r>
              <a:rPr lang="en-US" altLang="ja-JP" dirty="0"/>
              <a:t>Y=1 (2015</a:t>
            </a:r>
            <a:r>
              <a:rPr lang="ja-JP" altLang="en-US" dirty="0"/>
              <a:t>年</a:t>
            </a:r>
            <a:r>
              <a:rPr lang="en-US" altLang="ja-JP" dirty="0"/>
              <a:t>) </a:t>
            </a:r>
            <a:r>
              <a:rPr lang="ja-JP" altLang="en-US" dirty="0"/>
              <a:t>・・・</a:t>
            </a:r>
            <a:r>
              <a:rPr lang="en-US" altLang="ja-JP" dirty="0"/>
              <a:t>      </a:t>
            </a:r>
            <a:r>
              <a:rPr lang="ja-JP" altLang="en-US" dirty="0"/>
              <a:t> およそ </a:t>
            </a:r>
            <a:r>
              <a:rPr lang="en-US" altLang="ja-JP" dirty="0"/>
              <a:t>500 </a:t>
            </a:r>
            <a:r>
              <a:rPr lang="ja-JP" altLang="en-US" dirty="0"/>
              <a:t>万人 </a:t>
            </a:r>
            <a:r>
              <a:rPr lang="en-US" altLang="ja-JP" dirty="0"/>
              <a:t>[3]</a:t>
            </a:r>
          </a:p>
          <a:p>
            <a:pPr lvl="1"/>
            <a:r>
              <a:rPr lang="en-US" altLang="ja-JP" dirty="0"/>
              <a:t>X=1 </a:t>
            </a:r>
            <a:r>
              <a:rPr lang="ja-JP" altLang="en-US" dirty="0"/>
              <a:t>かつ </a:t>
            </a:r>
            <a:r>
              <a:rPr lang="en-US" altLang="ja-JP" dirty="0"/>
              <a:t>Y=0 (2015</a:t>
            </a:r>
            <a:r>
              <a:rPr lang="ja-JP" altLang="en-US" dirty="0"/>
              <a:t>年</a:t>
            </a:r>
            <a:r>
              <a:rPr lang="en-US" altLang="ja-JP" dirty="0"/>
              <a:t>) </a:t>
            </a:r>
            <a:r>
              <a:rPr lang="ja-JP" altLang="en-US" dirty="0"/>
              <a:t>・・・ およそ </a:t>
            </a:r>
            <a:r>
              <a:rPr lang="en-US" altLang="ja-JP" dirty="0"/>
              <a:t>1,500 </a:t>
            </a:r>
            <a:r>
              <a:rPr lang="ja-JP" altLang="en-US" dirty="0"/>
              <a:t>万人 </a:t>
            </a:r>
            <a:r>
              <a:rPr lang="en-US" altLang="ja-JP" dirty="0"/>
              <a:t>[2][3]</a:t>
            </a:r>
          </a:p>
          <a:p>
            <a:pPr lvl="1"/>
            <a:r>
              <a:rPr lang="en-US" altLang="ja-JP" dirty="0"/>
              <a:t>X=0 </a:t>
            </a:r>
            <a:r>
              <a:rPr lang="ja-JP" altLang="en-US" dirty="0"/>
              <a:t>かつ </a:t>
            </a:r>
            <a:r>
              <a:rPr lang="en-US" altLang="ja-JP" dirty="0"/>
              <a:t>Y=1 (2015</a:t>
            </a:r>
            <a:r>
              <a:rPr lang="ja-JP" altLang="en-US" dirty="0"/>
              <a:t>年</a:t>
            </a:r>
            <a:r>
              <a:rPr lang="en-US" altLang="ja-JP" dirty="0"/>
              <a:t>) </a:t>
            </a:r>
            <a:r>
              <a:rPr lang="ja-JP" altLang="en-US" dirty="0"/>
              <a:t>・・・ およそ </a:t>
            </a:r>
            <a:r>
              <a:rPr lang="en-US" altLang="ja-JP" dirty="0"/>
              <a:t>500 </a:t>
            </a:r>
            <a:r>
              <a:rPr lang="ja-JP" altLang="en-US" dirty="0"/>
              <a:t>万人 </a:t>
            </a:r>
            <a:r>
              <a:rPr lang="en-US" altLang="ja-JP" dirty="0"/>
              <a:t>[2][3]</a:t>
            </a:r>
          </a:p>
          <a:p>
            <a:pPr lvl="1"/>
            <a:r>
              <a:rPr lang="en-US" altLang="ja-JP" dirty="0"/>
              <a:t>X=0 </a:t>
            </a:r>
            <a:r>
              <a:rPr lang="ja-JP" altLang="en-US" dirty="0"/>
              <a:t>かつ </a:t>
            </a:r>
            <a:r>
              <a:rPr lang="en-US" altLang="ja-JP" dirty="0"/>
              <a:t>Y=0 (2015</a:t>
            </a:r>
            <a:r>
              <a:rPr lang="ja-JP" altLang="en-US" dirty="0"/>
              <a:t>年</a:t>
            </a:r>
            <a:r>
              <a:rPr lang="en-US" altLang="ja-JP" dirty="0"/>
              <a:t>) </a:t>
            </a:r>
            <a:r>
              <a:rPr lang="ja-JP" altLang="en-US" dirty="0"/>
              <a:t>・・・ およそ </a:t>
            </a:r>
            <a:r>
              <a:rPr lang="en-US" altLang="ja-JP" dirty="0"/>
              <a:t>9,500 </a:t>
            </a:r>
            <a:r>
              <a:rPr lang="ja-JP" altLang="en-US" dirty="0"/>
              <a:t>万人 </a:t>
            </a:r>
            <a:r>
              <a:rPr lang="en-US" altLang="ja-JP" dirty="0"/>
              <a:t>[2][3]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46</a:t>
            </a:fld>
            <a:endParaRPr lang="ja-JP" alt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1931" y="5889816"/>
            <a:ext cx="865698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200" dirty="0">
                <a:latin typeface="Times" pitchFamily="18" charset="0"/>
                <a:ea typeface="Meiryo UI" panose="020B0604030504040204" pitchFamily="50" charset="-128"/>
              </a:rPr>
              <a:t>[1] </a:t>
            </a:r>
            <a:r>
              <a:rPr lang="en-US" altLang="ja-JP" sz="1200" dirty="0">
                <a:latin typeface="Times" pitchFamily="18" charset="0"/>
                <a:ea typeface="Meiryo UI" panose="020B0604030504040204" pitchFamily="50" charset="-128"/>
                <a:hlinkClick r:id="rId2"/>
              </a:rPr>
              <a:t>https://ja.wikipedia.org/wiki/%E6%97%A5%E6%9C%AC%E3%81%AE%E4%BA%BA%E5%8F%A3%E7%B5%B1%E8%A8%88</a:t>
            </a:r>
            <a:endParaRPr lang="en-US" altLang="ja-JP" sz="1200" dirty="0">
              <a:latin typeface="Times" pitchFamily="18" charset="0"/>
              <a:ea typeface="Meiryo UI" panose="020B0604030504040204" pitchFamily="50" charset="-128"/>
            </a:endParaRPr>
          </a:p>
          <a:p>
            <a:pPr eaLnBrk="1" hangingPunct="1"/>
            <a:r>
              <a:rPr lang="en-US" altLang="ja-JP" sz="1200" dirty="0">
                <a:latin typeface="Times" pitchFamily="18" charset="0"/>
                <a:ea typeface="Meiryo UI" panose="020B0604030504040204" pitchFamily="50" charset="-128"/>
              </a:rPr>
              <a:t>[2] </a:t>
            </a:r>
            <a:r>
              <a:rPr lang="en-US" altLang="ja-JP" sz="1200" dirty="0">
                <a:latin typeface="Times" pitchFamily="18" charset="0"/>
                <a:ea typeface="Meiryo UI" panose="020B0604030504040204" pitchFamily="50" charset="-128"/>
                <a:hlinkClick r:id="rId3"/>
              </a:rPr>
              <a:t>https://www.jti.co.jp/investors/library/press_releases/2016/0728_01.html</a:t>
            </a:r>
            <a:endParaRPr lang="en-US" altLang="ja-JP" sz="1200" dirty="0">
              <a:latin typeface="Times" pitchFamily="18" charset="0"/>
              <a:ea typeface="Meiryo UI" panose="020B0604030504040204" pitchFamily="50" charset="-128"/>
            </a:endParaRPr>
          </a:p>
          <a:p>
            <a:pPr eaLnBrk="1" hangingPunct="1"/>
            <a:r>
              <a:rPr lang="en-US" altLang="ja-JP" sz="1200" dirty="0">
                <a:latin typeface="Times" pitchFamily="18" charset="0"/>
                <a:ea typeface="Meiryo UI" panose="020B0604030504040204" pitchFamily="50" charset="-128"/>
              </a:rPr>
              <a:t>[3] </a:t>
            </a:r>
            <a:r>
              <a:rPr lang="en-US" altLang="ja-JP" sz="1200" dirty="0">
                <a:latin typeface="Times" pitchFamily="18" charset="0"/>
                <a:ea typeface="Meiryo UI" panose="020B0604030504040204" pitchFamily="50" charset="-128"/>
                <a:hlinkClick r:id="rId4"/>
              </a:rPr>
              <a:t>http://www.mhlw.go.jp/file/06-Seisakujouhou-10900000-Kenkoukyoku/0000110201_3.pdf</a:t>
            </a:r>
            <a:endParaRPr lang="en-US" altLang="ja-JP" sz="12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752181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036507" cy="590931"/>
          </a:xfrm>
        </p:spPr>
        <p:txBody>
          <a:bodyPr/>
          <a:lstStyle/>
          <a:p>
            <a:r>
              <a:rPr lang="en-US" altLang="ja-JP" dirty="0"/>
              <a:t>X:</a:t>
            </a:r>
            <a:r>
              <a:rPr lang="ja-JP" altLang="en-US" dirty="0"/>
              <a:t>喫煙・</a:t>
            </a:r>
            <a:r>
              <a:rPr lang="en-US" altLang="ja-JP" dirty="0"/>
              <a:t>Y:</a:t>
            </a:r>
            <a:r>
              <a:rPr lang="ja-JP" altLang="en-US" dirty="0"/>
              <a:t>パチンコ ベン図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47</a:t>
            </a:fld>
            <a:endParaRPr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784377" y="1679028"/>
            <a:ext cx="7598980" cy="4603531"/>
          </a:xfrm>
          <a:prstGeom prst="roundRect">
            <a:avLst>
              <a:gd name="adj" fmla="val 5764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784376" y="1063371"/>
            <a:ext cx="26468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全人口：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12,000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万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873713" y="1757856"/>
            <a:ext cx="1479332" cy="4453758"/>
          </a:xfrm>
          <a:prstGeom prst="roundRect">
            <a:avLst>
              <a:gd name="adj" fmla="val 18093"/>
            </a:avLst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982437" y="1795182"/>
            <a:ext cx="126188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喫煙者</a:t>
            </a:r>
            <a:br>
              <a:rPr lang="en-US" altLang="ja-JP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</a:br>
            <a:r>
              <a:rPr lang="en-US" altLang="ja-JP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(X=1)</a:t>
            </a:r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：</a:t>
            </a:r>
            <a:endParaRPr lang="en-US" altLang="ja-JP" sz="2400" dirty="0">
              <a:solidFill>
                <a:srgbClr val="FF0000"/>
              </a:solidFill>
              <a:latin typeface="Times" pitchFamily="18" charset="0"/>
              <a:ea typeface="Meiryo UI" panose="020B0604030504040204" pitchFamily="50" charset="-128"/>
            </a:endParaRPr>
          </a:p>
          <a:p>
            <a:pPr eaLnBrk="1" hangingPunct="1"/>
            <a:r>
              <a:rPr lang="en-US" altLang="ja-JP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2,000 </a:t>
            </a:r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万</a:t>
            </a:r>
            <a:endParaRPr lang="en-US" altLang="ja-JP" sz="2400" dirty="0">
              <a:solidFill>
                <a:srgbClr val="FF00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416107" y="1757856"/>
            <a:ext cx="5904188" cy="4453758"/>
          </a:xfrm>
          <a:prstGeom prst="roundRect">
            <a:avLst>
              <a:gd name="adj" fmla="val 4819"/>
            </a:avLst>
          </a:prstGeom>
          <a:noFill/>
          <a:ln w="28575">
            <a:solidFill>
              <a:srgbClr val="0000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517718" y="1757856"/>
            <a:ext cx="37866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非喫煙者 </a:t>
            </a:r>
            <a:r>
              <a:rPr lang="en-US" altLang="ja-JP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(X=0)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：</a:t>
            </a:r>
            <a:r>
              <a:rPr lang="en-US" altLang="ja-JP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10,000 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万</a:t>
            </a:r>
            <a:endParaRPr lang="en-US" altLang="ja-JP" sz="2400" dirty="0">
              <a:solidFill>
                <a:srgbClr val="0000FF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928891" y="4879427"/>
            <a:ext cx="3016471" cy="1269123"/>
          </a:xfrm>
          <a:prstGeom prst="roundRect">
            <a:avLst>
              <a:gd name="adj" fmla="val 18093"/>
            </a:avLst>
          </a:prstGeom>
          <a:noFill/>
          <a:ln w="28575">
            <a:solidFill>
              <a:srgbClr val="0066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784376" y="6337740"/>
            <a:ext cx="44246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パチンコ参加者 </a:t>
            </a:r>
            <a:r>
              <a:rPr lang="en-US" altLang="ja-JP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(Y=1)</a:t>
            </a:r>
            <a:r>
              <a:rPr lang="ja-JP" altLang="en-US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：</a:t>
            </a:r>
            <a:r>
              <a:rPr lang="en-US" altLang="ja-JP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1,000 </a:t>
            </a:r>
            <a:r>
              <a:rPr lang="ja-JP" altLang="en-US" sz="2400" dirty="0">
                <a:solidFill>
                  <a:srgbClr val="006600"/>
                </a:solidFill>
                <a:latin typeface="Times" pitchFamily="18" charset="0"/>
                <a:ea typeface="Meiryo UI" panose="020B0604030504040204" pitchFamily="50" charset="-128"/>
              </a:rPr>
              <a:t>万</a:t>
            </a:r>
            <a:endParaRPr lang="en-US" altLang="ja-JP" sz="2400" dirty="0">
              <a:solidFill>
                <a:srgbClr val="00660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810313" y="3787388"/>
            <a:ext cx="48093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solidFill>
                  <a:srgbClr val="7030A0"/>
                </a:solidFill>
                <a:latin typeface="Times" pitchFamily="18" charset="0"/>
                <a:ea typeface="Meiryo UI" panose="020B0604030504040204" pitchFamily="50" charset="-128"/>
              </a:rPr>
              <a:t>パチンコ非参加者 </a:t>
            </a:r>
            <a:r>
              <a:rPr lang="en-US" altLang="ja-JP" sz="2400" dirty="0">
                <a:solidFill>
                  <a:srgbClr val="7030A0"/>
                </a:solidFill>
                <a:latin typeface="Times" pitchFamily="18" charset="0"/>
                <a:ea typeface="Meiryo UI" panose="020B0604030504040204" pitchFamily="50" charset="-128"/>
              </a:rPr>
              <a:t>(Y=0)</a:t>
            </a:r>
            <a:r>
              <a:rPr lang="ja-JP" altLang="en-US" sz="2400" dirty="0">
                <a:solidFill>
                  <a:srgbClr val="7030A0"/>
                </a:solidFill>
                <a:latin typeface="Times" pitchFamily="18" charset="0"/>
                <a:ea typeface="Meiryo UI" panose="020B0604030504040204" pitchFamily="50" charset="-128"/>
              </a:rPr>
              <a:t>：</a:t>
            </a:r>
            <a:r>
              <a:rPr lang="en-US" altLang="ja-JP" sz="2400" dirty="0">
                <a:solidFill>
                  <a:srgbClr val="7030A0"/>
                </a:solidFill>
                <a:latin typeface="Times" pitchFamily="18" charset="0"/>
                <a:ea typeface="Meiryo UI" panose="020B0604030504040204" pitchFamily="50" charset="-128"/>
              </a:rPr>
              <a:t>11,000 </a:t>
            </a:r>
            <a:r>
              <a:rPr lang="ja-JP" altLang="en-US" sz="2400" dirty="0">
                <a:solidFill>
                  <a:srgbClr val="7030A0"/>
                </a:solidFill>
                <a:latin typeface="Times" pitchFamily="18" charset="0"/>
                <a:ea typeface="Meiryo UI" panose="020B0604030504040204" pitchFamily="50" charset="-128"/>
              </a:rPr>
              <a:t>万</a:t>
            </a:r>
            <a:endParaRPr lang="en-US" altLang="ja-JP" sz="2400" dirty="0">
              <a:solidFill>
                <a:srgbClr val="7030A0"/>
              </a:solidFill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982437" y="3325723"/>
            <a:ext cx="12618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1,500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万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1097853" y="5283155"/>
            <a:ext cx="10310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500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万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603460" y="5283155"/>
            <a:ext cx="10310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500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万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5693501" y="3132841"/>
            <a:ext cx="12618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9,500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万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331382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700150" cy="590931"/>
          </a:xfrm>
        </p:spPr>
        <p:txBody>
          <a:bodyPr/>
          <a:lstStyle/>
          <a:p>
            <a:r>
              <a:rPr lang="en-US" altLang="ja-JP" dirty="0"/>
              <a:t>X:</a:t>
            </a:r>
            <a:r>
              <a:rPr lang="ja-JP" altLang="en-US" dirty="0"/>
              <a:t>喫煙・</a:t>
            </a:r>
            <a:r>
              <a:rPr lang="en-US" altLang="ja-JP" dirty="0"/>
              <a:t>Y:</a:t>
            </a:r>
            <a:r>
              <a:rPr lang="ja-JP" altLang="en-US" dirty="0"/>
              <a:t>パチンコ 同時確率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5461752" cy="4045723"/>
          </a:xfrm>
        </p:spPr>
        <p:txBody>
          <a:bodyPr/>
          <a:lstStyle/>
          <a:p>
            <a:r>
              <a:rPr kumimoji="1" lang="en-US" altLang="ja-JP" i="1" dirty="0"/>
              <a:t>p</a:t>
            </a:r>
            <a:r>
              <a:rPr kumimoji="1" lang="en-US" altLang="ja-JP" dirty="0"/>
              <a:t>( </a:t>
            </a:r>
            <a:r>
              <a:rPr kumimoji="1" lang="en-US" altLang="ja-JP" i="1" dirty="0"/>
              <a:t>X</a:t>
            </a:r>
            <a:r>
              <a:rPr kumimoji="1" lang="en-US" altLang="ja-JP" dirty="0"/>
              <a:t> = 1, </a:t>
            </a:r>
            <a:r>
              <a:rPr kumimoji="1" lang="en-US" altLang="ja-JP" i="1" dirty="0"/>
              <a:t>Y</a:t>
            </a:r>
            <a:r>
              <a:rPr kumimoji="1" lang="en-US" altLang="ja-JP" dirty="0"/>
              <a:t> = 1) = 500 / 12,000 = 0.04</a:t>
            </a:r>
          </a:p>
          <a:p>
            <a:pPr lvl="1"/>
            <a:endParaRPr lang="en-US" altLang="ja-JP" dirty="0"/>
          </a:p>
          <a:p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</a:t>
            </a:r>
            <a:r>
              <a:rPr lang="en-US" altLang="ja-JP" dirty="0"/>
              <a:t> = 1, </a:t>
            </a:r>
            <a:r>
              <a:rPr lang="en-US" altLang="ja-JP" i="1" dirty="0"/>
              <a:t>Y</a:t>
            </a:r>
            <a:r>
              <a:rPr lang="en-US" altLang="ja-JP" dirty="0"/>
              <a:t> = 0) = 1,500 / 12,000 = 0.13</a:t>
            </a:r>
          </a:p>
          <a:p>
            <a:endParaRPr lang="en-US" altLang="ja-JP" dirty="0"/>
          </a:p>
          <a:p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</a:t>
            </a:r>
            <a:r>
              <a:rPr lang="en-US" altLang="ja-JP" dirty="0"/>
              <a:t> = 0, </a:t>
            </a:r>
            <a:r>
              <a:rPr lang="en-US" altLang="ja-JP" i="1" dirty="0"/>
              <a:t>Y</a:t>
            </a:r>
            <a:r>
              <a:rPr lang="en-US" altLang="ja-JP" dirty="0"/>
              <a:t> = 1) = 500 / 12,000 = 0.04</a:t>
            </a:r>
          </a:p>
          <a:p>
            <a:endParaRPr lang="en-US" altLang="ja-JP" dirty="0"/>
          </a:p>
          <a:p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</a:t>
            </a:r>
            <a:r>
              <a:rPr lang="en-US" altLang="ja-JP" dirty="0"/>
              <a:t> = 0, </a:t>
            </a:r>
            <a:r>
              <a:rPr lang="en-US" altLang="ja-JP" i="1" dirty="0"/>
              <a:t>Y</a:t>
            </a:r>
            <a:r>
              <a:rPr lang="en-US" altLang="ja-JP" dirty="0"/>
              <a:t> = 0) = 9,500 / 12,000 = 0.79</a:t>
            </a:r>
          </a:p>
          <a:p>
            <a:endParaRPr kumimoji="1" lang="en-US" altLang="ja-JP" dirty="0"/>
          </a:p>
          <a:p>
            <a:pPr lvl="1"/>
            <a:r>
              <a:rPr kumimoji="1" lang="ja-JP" altLang="en-US" dirty="0"/>
              <a:t>すべて足すと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になる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29769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288901" cy="590931"/>
          </a:xfrm>
        </p:spPr>
        <p:txBody>
          <a:bodyPr/>
          <a:lstStyle/>
          <a:p>
            <a:r>
              <a:rPr kumimoji="1" lang="ja-JP" altLang="en-US" dirty="0"/>
              <a:t>連立方程式 </a:t>
            </a:r>
            <a:r>
              <a:rPr kumimoji="1" lang="en-US" altLang="ja-JP" dirty="0"/>
              <a:t>(</a:t>
            </a:r>
            <a:r>
              <a:rPr lang="ja-JP" altLang="en-US" dirty="0"/>
              <a:t>二元一次方程式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9041258" cy="5182957"/>
          </a:xfrm>
        </p:spPr>
        <p:txBody>
          <a:bodyPr/>
          <a:lstStyle/>
          <a:p>
            <a:r>
              <a:rPr lang="ja-JP" altLang="en-US" dirty="0"/>
              <a:t>二元一次方程式</a:t>
            </a:r>
            <a:endParaRPr lang="en-US" altLang="ja-JP" dirty="0"/>
          </a:p>
          <a:p>
            <a:pPr lvl="1"/>
            <a:r>
              <a:rPr kumimoji="1" lang="ja-JP" altLang="en-US" dirty="0"/>
              <a:t>二元：２つの変数がある </a:t>
            </a:r>
            <a:r>
              <a:rPr kumimoji="1" lang="en-US" altLang="ja-JP" dirty="0"/>
              <a:t>(</a:t>
            </a:r>
            <a:r>
              <a:rPr kumimoji="1" lang="ja-JP" altLang="en-US" dirty="0"/>
              <a:t>たとえば、</a:t>
            </a:r>
            <a:r>
              <a:rPr kumimoji="1" lang="en-US" altLang="ja-JP" i="1" dirty="0"/>
              <a:t>x</a:t>
            </a:r>
            <a:r>
              <a:rPr kumimoji="1" lang="en-US" altLang="ja-JP" dirty="0"/>
              <a:t> </a:t>
            </a:r>
            <a:r>
              <a:rPr kumimoji="1" lang="ja-JP" altLang="en-US" dirty="0"/>
              <a:t>と </a:t>
            </a:r>
            <a:r>
              <a:rPr kumimoji="1" lang="en-US" altLang="ja-JP" i="1" dirty="0"/>
              <a:t>y</a:t>
            </a:r>
            <a:r>
              <a:rPr kumimoji="1" lang="en-US" altLang="ja-JP" dirty="0"/>
              <a:t> )</a:t>
            </a:r>
          </a:p>
          <a:p>
            <a:pPr lvl="1"/>
            <a:r>
              <a:rPr kumimoji="1" lang="ja-JP" altLang="en-US" dirty="0"/>
              <a:t>一次：すべての変数は、</a:t>
            </a:r>
            <a:r>
              <a:rPr lang="ja-JP" altLang="en-US" dirty="0"/>
              <a:t>１乗 </a:t>
            </a:r>
            <a:r>
              <a:rPr lang="en-US" altLang="ja-JP" dirty="0"/>
              <a:t>( </a:t>
            </a:r>
            <a:r>
              <a:rPr lang="en-US" altLang="ja-JP" i="1" dirty="0"/>
              <a:t>x</a:t>
            </a:r>
            <a:r>
              <a:rPr lang="en-US" altLang="ja-JP" baseline="30000" dirty="0"/>
              <a:t>2</a:t>
            </a:r>
            <a:r>
              <a:rPr lang="en-US" altLang="ja-JP" dirty="0"/>
              <a:t> </a:t>
            </a:r>
            <a:r>
              <a:rPr lang="ja-JP" altLang="en-US" dirty="0"/>
              <a:t>とか </a:t>
            </a:r>
            <a:r>
              <a:rPr lang="en-US" altLang="ja-JP" i="1" dirty="0"/>
              <a:t>y</a:t>
            </a:r>
            <a:r>
              <a:rPr lang="en-US" altLang="ja-JP" baseline="30000" dirty="0"/>
              <a:t>3</a:t>
            </a:r>
            <a:r>
              <a:rPr lang="en-US" altLang="ja-JP" dirty="0"/>
              <a:t> </a:t>
            </a:r>
            <a:r>
              <a:rPr lang="ja-JP" altLang="en-US" dirty="0"/>
              <a:t>とかはない</a:t>
            </a:r>
            <a:r>
              <a:rPr lang="en-US" altLang="ja-JP" dirty="0"/>
              <a:t>)</a:t>
            </a:r>
          </a:p>
          <a:p>
            <a:pPr lvl="1"/>
            <a:endParaRPr kumimoji="1" lang="en-US" altLang="ja-JP" dirty="0"/>
          </a:p>
          <a:p>
            <a:pPr lvl="2"/>
            <a:r>
              <a:rPr lang="ja-JP" altLang="en-US" dirty="0"/>
              <a:t>例：</a:t>
            </a:r>
            <a:endParaRPr lang="en-US" altLang="ja-JP" dirty="0"/>
          </a:p>
          <a:p>
            <a:pPr lvl="1"/>
            <a:endParaRPr kumimoji="1" lang="en-US" altLang="ja-JP" dirty="0"/>
          </a:p>
          <a:p>
            <a:pPr lvl="1"/>
            <a:endParaRPr lang="en-US" altLang="ja-JP" dirty="0"/>
          </a:p>
          <a:p>
            <a:pPr lvl="1"/>
            <a:endParaRPr kumimoji="1" lang="en-US" altLang="ja-JP" dirty="0"/>
          </a:p>
          <a:p>
            <a:pPr lvl="2"/>
            <a:r>
              <a:rPr lang="ja-JP" altLang="en-US" dirty="0"/>
              <a:t>解き方：</a:t>
            </a:r>
            <a:endParaRPr lang="en-US" altLang="ja-JP" dirty="0"/>
          </a:p>
          <a:p>
            <a:pPr lvl="3"/>
            <a:r>
              <a:rPr lang="ja-JP" altLang="en-US" dirty="0"/>
              <a:t>２つの式を使って１つ文字を減らして、もう１つの値を求める</a:t>
            </a:r>
            <a:endParaRPr lang="en-US" altLang="ja-JP" dirty="0"/>
          </a:p>
          <a:p>
            <a:pPr lvl="3"/>
            <a:r>
              <a:rPr lang="ja-JP" altLang="en-US" dirty="0"/>
              <a:t>その値と１つの式を使って、残りの文字の値を求める</a:t>
            </a:r>
            <a:endParaRPr lang="en-US" altLang="ja-JP" dirty="0"/>
          </a:p>
          <a:p>
            <a:pPr lvl="1"/>
            <a:endParaRPr lang="en-US" altLang="ja-JP" dirty="0"/>
          </a:p>
          <a:p>
            <a:pPr lvl="2"/>
            <a:r>
              <a:rPr lang="ja-JP" altLang="en-US" dirty="0"/>
              <a:t>答え： </a:t>
            </a:r>
            <a:r>
              <a:rPr lang="en-US" altLang="ja-JP" i="1" dirty="0"/>
              <a:t>x</a:t>
            </a:r>
            <a:r>
              <a:rPr lang="en-US" altLang="ja-JP" dirty="0"/>
              <a:t> = 2, </a:t>
            </a:r>
            <a:r>
              <a:rPr lang="en-US" altLang="ja-JP" i="1" dirty="0"/>
              <a:t>y</a:t>
            </a:r>
            <a:r>
              <a:rPr lang="en-US" altLang="ja-JP" dirty="0"/>
              <a:t> = 1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385519"/>
              </p:ext>
            </p:extLst>
          </p:nvPr>
        </p:nvGraphicFramePr>
        <p:xfrm>
          <a:off x="2390068" y="2690470"/>
          <a:ext cx="1515182" cy="903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40" name="Equation" r:id="rId3" imgW="723600" imgH="431640" progId="Equation.DSMT4">
                  <p:embed/>
                </p:oleObj>
              </mc:Choice>
              <mc:Fallback>
                <p:oleObj name="Equation" r:id="rId3" imgW="723600" imgH="431640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068" y="2690470"/>
                        <a:ext cx="1515182" cy="9039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679278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509667" cy="590931"/>
          </a:xfrm>
        </p:spPr>
        <p:txBody>
          <a:bodyPr/>
          <a:lstStyle/>
          <a:p>
            <a:r>
              <a:rPr lang="en-US" altLang="ja-JP" dirty="0"/>
              <a:t>X:</a:t>
            </a:r>
            <a:r>
              <a:rPr lang="ja-JP" altLang="en-US" dirty="0"/>
              <a:t>喫煙・</a:t>
            </a:r>
            <a:r>
              <a:rPr lang="en-US" altLang="ja-JP" dirty="0"/>
              <a:t>Y:</a:t>
            </a:r>
            <a:r>
              <a:rPr lang="ja-JP" altLang="en-US" dirty="0"/>
              <a:t>パチンコ 条件付き確率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428637" cy="4582280"/>
          </a:xfrm>
        </p:spPr>
        <p:txBody>
          <a:bodyPr/>
          <a:lstStyle/>
          <a:p>
            <a:r>
              <a:rPr kumimoji="1" lang="en-US" altLang="ja-JP" i="1" dirty="0"/>
              <a:t>p</a:t>
            </a:r>
            <a:r>
              <a:rPr kumimoji="1" lang="en-US" altLang="ja-JP" dirty="0"/>
              <a:t>( </a:t>
            </a:r>
            <a:r>
              <a:rPr kumimoji="1" lang="en-US" altLang="ja-JP" i="1" dirty="0"/>
              <a:t>X</a:t>
            </a:r>
            <a:r>
              <a:rPr kumimoji="1" lang="en-US" altLang="ja-JP" dirty="0"/>
              <a:t> = 1 | </a:t>
            </a:r>
            <a:r>
              <a:rPr kumimoji="1" lang="en-US" altLang="ja-JP" i="1" dirty="0"/>
              <a:t>Y</a:t>
            </a:r>
            <a:r>
              <a:rPr kumimoji="1" lang="en-US" altLang="ja-JP" dirty="0"/>
              <a:t> = 1) = 500 / 1,000 = 0.50</a:t>
            </a:r>
          </a:p>
          <a:p>
            <a:pPr lvl="1"/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</a:t>
            </a:r>
            <a:r>
              <a:rPr lang="en-US" altLang="ja-JP" dirty="0"/>
              <a:t> = 0 | </a:t>
            </a:r>
            <a:r>
              <a:rPr lang="en-US" altLang="ja-JP" i="1" dirty="0"/>
              <a:t>Y</a:t>
            </a:r>
            <a:r>
              <a:rPr lang="en-US" altLang="ja-JP" dirty="0"/>
              <a:t> = 1) = 500 / 1,000 = 0.50 (= 1 – 0.50)</a:t>
            </a:r>
          </a:p>
          <a:p>
            <a:pPr lvl="1"/>
            <a:endParaRPr lang="en-US" altLang="ja-JP" dirty="0"/>
          </a:p>
          <a:p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</a:t>
            </a:r>
            <a:r>
              <a:rPr lang="en-US" altLang="ja-JP" dirty="0"/>
              <a:t> = 1 | </a:t>
            </a:r>
            <a:r>
              <a:rPr lang="en-US" altLang="ja-JP" i="1" dirty="0"/>
              <a:t>Y</a:t>
            </a:r>
            <a:r>
              <a:rPr lang="en-US" altLang="ja-JP" dirty="0"/>
              <a:t> = 0) = 1,500 / 11,000 = 0.14</a:t>
            </a:r>
          </a:p>
          <a:p>
            <a:pPr lvl="1"/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</a:t>
            </a:r>
            <a:r>
              <a:rPr lang="en-US" altLang="ja-JP" dirty="0"/>
              <a:t> = 0 | </a:t>
            </a:r>
            <a:r>
              <a:rPr lang="en-US" altLang="ja-JP" i="1" dirty="0"/>
              <a:t>Y</a:t>
            </a:r>
            <a:r>
              <a:rPr lang="en-US" altLang="ja-JP" dirty="0"/>
              <a:t> = 0) = 9,500 / 11,000 = 0.86 (= 1 – 0.14)</a:t>
            </a:r>
          </a:p>
          <a:p>
            <a:pPr lvl="1"/>
            <a:endParaRPr lang="en-US" altLang="ja-JP" dirty="0"/>
          </a:p>
          <a:p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Y</a:t>
            </a:r>
            <a:r>
              <a:rPr lang="en-US" altLang="ja-JP" dirty="0"/>
              <a:t> = 1 | </a:t>
            </a:r>
            <a:r>
              <a:rPr lang="en-US" altLang="ja-JP" i="1" dirty="0"/>
              <a:t>X</a:t>
            </a:r>
            <a:r>
              <a:rPr lang="en-US" altLang="ja-JP" dirty="0"/>
              <a:t> = 1 ) = 500 / 2,000 = 0.25</a:t>
            </a:r>
          </a:p>
          <a:p>
            <a:pPr lvl="1"/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Y</a:t>
            </a:r>
            <a:r>
              <a:rPr lang="en-US" altLang="ja-JP" dirty="0"/>
              <a:t> = 0 | </a:t>
            </a:r>
            <a:r>
              <a:rPr lang="en-US" altLang="ja-JP" i="1" dirty="0"/>
              <a:t>X</a:t>
            </a:r>
            <a:r>
              <a:rPr lang="en-US" altLang="ja-JP" dirty="0"/>
              <a:t> = 1 ) = 1,500 / 2,000 = 0.75 (= 1 – 0.25)</a:t>
            </a:r>
          </a:p>
          <a:p>
            <a:pPr lvl="1"/>
            <a:endParaRPr lang="en-US" altLang="ja-JP" dirty="0"/>
          </a:p>
          <a:p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Y</a:t>
            </a:r>
            <a:r>
              <a:rPr lang="en-US" altLang="ja-JP" dirty="0"/>
              <a:t> = 1 | </a:t>
            </a:r>
            <a:r>
              <a:rPr lang="en-US" altLang="ja-JP" i="1" dirty="0"/>
              <a:t>X</a:t>
            </a:r>
            <a:r>
              <a:rPr lang="en-US" altLang="ja-JP" dirty="0"/>
              <a:t> = 0 ) = 500 / 10,000 = 0.05</a:t>
            </a:r>
          </a:p>
          <a:p>
            <a:pPr lvl="1"/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Y</a:t>
            </a:r>
            <a:r>
              <a:rPr lang="en-US" altLang="ja-JP" dirty="0"/>
              <a:t> = 0 | </a:t>
            </a:r>
            <a:r>
              <a:rPr lang="en-US" altLang="ja-JP" i="1" dirty="0"/>
              <a:t>X</a:t>
            </a:r>
            <a:r>
              <a:rPr lang="en-US" altLang="ja-JP" dirty="0"/>
              <a:t> = 0 ) = 9,500 / 10,000 = 0.95 (= 1 – 0.05)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9615782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331361" cy="590931"/>
          </a:xfrm>
        </p:spPr>
        <p:txBody>
          <a:bodyPr/>
          <a:lstStyle/>
          <a:p>
            <a:r>
              <a:rPr kumimoji="1" lang="ja-JP" altLang="en-US" dirty="0"/>
              <a:t>確率の加法定理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313494" cy="4337598"/>
          </a:xfrm>
        </p:spPr>
        <p:txBody>
          <a:bodyPr/>
          <a:lstStyle/>
          <a:p>
            <a:r>
              <a:rPr kumimoji="1" lang="ja-JP" altLang="en-US" dirty="0"/>
              <a:t>加法定理</a:t>
            </a:r>
            <a:br>
              <a:rPr kumimoji="1" lang="en-US" altLang="ja-JP" dirty="0"/>
            </a:br>
            <a:br>
              <a:rPr kumimoji="1" lang="en-US" altLang="ja-JP" dirty="0"/>
            </a:b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ja-JP" altLang="en-US" dirty="0"/>
              <a:t>例</a:t>
            </a:r>
            <a:r>
              <a:rPr kumimoji="1" lang="en-US" altLang="ja-JP" dirty="0"/>
              <a:t>) </a:t>
            </a:r>
            <a:r>
              <a:rPr lang="ja-JP" altLang="en-US" dirty="0"/>
              <a:t>前ページのサイコロ</a:t>
            </a:r>
            <a:br>
              <a:rPr lang="en-US" altLang="ja-JP" dirty="0"/>
            </a:br>
            <a:r>
              <a:rPr lang="en-US" altLang="ja-JP" dirty="0"/>
              <a:t>     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Y</a:t>
            </a:r>
            <a:r>
              <a:rPr lang="en-US" altLang="ja-JP" dirty="0"/>
              <a:t>=3 ) =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</a:t>
            </a:r>
            <a:r>
              <a:rPr lang="en-US" altLang="ja-JP" dirty="0"/>
              <a:t>=1, </a:t>
            </a:r>
            <a:r>
              <a:rPr lang="en-US" altLang="ja-JP" i="1" dirty="0"/>
              <a:t>Y</a:t>
            </a:r>
            <a:r>
              <a:rPr lang="en-US" altLang="ja-JP" dirty="0"/>
              <a:t>=3 ) +</a:t>
            </a:r>
            <a:r>
              <a:rPr lang="en-US" altLang="ja-JP" i="1" dirty="0"/>
              <a:t> p</a:t>
            </a:r>
            <a:r>
              <a:rPr lang="en-US" altLang="ja-JP" dirty="0"/>
              <a:t>( </a:t>
            </a:r>
            <a:r>
              <a:rPr lang="en-US" altLang="ja-JP" i="1" dirty="0"/>
              <a:t>X</a:t>
            </a:r>
            <a:r>
              <a:rPr lang="en-US" altLang="ja-JP" dirty="0"/>
              <a:t>=2, </a:t>
            </a:r>
            <a:r>
              <a:rPr lang="en-US" altLang="ja-JP" i="1" dirty="0"/>
              <a:t>Y</a:t>
            </a:r>
            <a:r>
              <a:rPr lang="en-US" altLang="ja-JP" dirty="0"/>
              <a:t>=3 ) +</a:t>
            </a:r>
            <a:r>
              <a:rPr lang="en-US" altLang="ja-JP" i="1" dirty="0"/>
              <a:t> p</a:t>
            </a:r>
            <a:r>
              <a:rPr lang="en-US" altLang="ja-JP" dirty="0"/>
              <a:t>( </a:t>
            </a:r>
            <a:r>
              <a:rPr lang="en-US" altLang="ja-JP" i="1" dirty="0"/>
              <a:t>X</a:t>
            </a:r>
            <a:r>
              <a:rPr lang="en-US" altLang="ja-JP" dirty="0"/>
              <a:t>=3, </a:t>
            </a:r>
            <a:r>
              <a:rPr lang="en-US" altLang="ja-JP" i="1" dirty="0"/>
              <a:t>Y</a:t>
            </a:r>
            <a:r>
              <a:rPr lang="en-US" altLang="ja-JP" dirty="0"/>
              <a:t>=3 ) +</a:t>
            </a:r>
            <a:br>
              <a:rPr lang="en-US" altLang="ja-JP" dirty="0"/>
            </a:br>
            <a:r>
              <a:rPr lang="en-US" altLang="ja-JP" dirty="0"/>
              <a:t>                      </a:t>
            </a:r>
            <a:r>
              <a:rPr lang="en-US" altLang="ja-JP" i="1" dirty="0"/>
              <a:t> p</a:t>
            </a:r>
            <a:r>
              <a:rPr lang="en-US" altLang="ja-JP" dirty="0"/>
              <a:t>( </a:t>
            </a:r>
            <a:r>
              <a:rPr lang="en-US" altLang="ja-JP" i="1" dirty="0"/>
              <a:t>X</a:t>
            </a:r>
            <a:r>
              <a:rPr lang="en-US" altLang="ja-JP" dirty="0"/>
              <a:t>=4, </a:t>
            </a:r>
            <a:r>
              <a:rPr lang="en-US" altLang="ja-JP" i="1" dirty="0"/>
              <a:t>Y</a:t>
            </a:r>
            <a:r>
              <a:rPr lang="en-US" altLang="ja-JP" dirty="0"/>
              <a:t>=3 ) +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</a:t>
            </a:r>
            <a:r>
              <a:rPr lang="en-US" altLang="ja-JP" dirty="0"/>
              <a:t>=5, </a:t>
            </a:r>
            <a:r>
              <a:rPr lang="en-US" altLang="ja-JP" i="1" dirty="0"/>
              <a:t>Y</a:t>
            </a:r>
            <a:r>
              <a:rPr lang="en-US" altLang="ja-JP" dirty="0"/>
              <a:t>=3 ) +</a:t>
            </a:r>
            <a:r>
              <a:rPr lang="en-US" altLang="ja-JP" i="1" dirty="0"/>
              <a:t> p</a:t>
            </a:r>
            <a:r>
              <a:rPr lang="en-US" altLang="ja-JP" dirty="0"/>
              <a:t>( </a:t>
            </a:r>
            <a:r>
              <a:rPr lang="en-US" altLang="ja-JP" i="1" dirty="0"/>
              <a:t>X</a:t>
            </a:r>
            <a:r>
              <a:rPr lang="en-US" altLang="ja-JP" dirty="0"/>
              <a:t>=6, </a:t>
            </a:r>
            <a:r>
              <a:rPr lang="en-US" altLang="ja-JP" i="1" dirty="0"/>
              <a:t>Y</a:t>
            </a:r>
            <a:r>
              <a:rPr lang="en-US" altLang="ja-JP" dirty="0"/>
              <a:t>=3 ) </a:t>
            </a:r>
            <a:br>
              <a:rPr lang="en-US" altLang="ja-JP" dirty="0"/>
            </a:br>
            <a:r>
              <a:rPr lang="en-US" altLang="ja-JP" dirty="0"/>
              <a:t>                    = 1/36 + 1/36 + 1/36 + 1/36 + 1/36 + 1/36</a:t>
            </a:r>
            <a:br>
              <a:rPr lang="en-US" altLang="ja-JP" dirty="0"/>
            </a:br>
            <a:r>
              <a:rPr lang="en-US" altLang="ja-JP" dirty="0"/>
              <a:t>                    = 1/6</a:t>
            </a:r>
            <a:endParaRPr kumimoji="1" lang="en-US" altLang="ja-JP" dirty="0"/>
          </a:p>
          <a:p>
            <a:endParaRPr kumimoji="1" lang="en-US" altLang="ja-JP" dirty="0"/>
          </a:p>
          <a:p>
            <a:pPr lvl="1"/>
            <a:r>
              <a:rPr kumimoji="1" lang="en-US" altLang="ja-JP" i="1" dirty="0"/>
              <a:t>X </a:t>
            </a:r>
            <a:r>
              <a:rPr kumimoji="1" lang="ja-JP" altLang="en-US" i="1" dirty="0"/>
              <a:t>についての周辺化とも呼ばれる</a:t>
            </a:r>
            <a:endParaRPr kumimoji="1" lang="en-US" altLang="ja-JP" i="1" dirty="0"/>
          </a:p>
          <a:p>
            <a:pPr lvl="1"/>
            <a:r>
              <a:rPr kumimoji="1" lang="en-US" altLang="ja-JP" i="1" dirty="0"/>
              <a:t>p</a:t>
            </a:r>
            <a:r>
              <a:rPr kumimoji="1" lang="en-US" altLang="ja-JP" dirty="0"/>
              <a:t>( </a:t>
            </a:r>
            <a:r>
              <a:rPr kumimoji="1" lang="en-US" altLang="ja-JP" i="1" dirty="0"/>
              <a:t>Y </a:t>
            </a:r>
            <a:r>
              <a:rPr kumimoji="1" lang="en-US" altLang="ja-JP" dirty="0"/>
              <a:t>) </a:t>
            </a:r>
            <a:r>
              <a:rPr kumimoji="1" lang="ja-JP" altLang="en-US" dirty="0"/>
              <a:t>：周辺確率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50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229238"/>
              </p:ext>
            </p:extLst>
          </p:nvPr>
        </p:nvGraphicFramePr>
        <p:xfrm>
          <a:off x="1951038" y="1357313"/>
          <a:ext cx="2574925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24" name="Equation" r:id="rId3" imgW="1231560" imgH="431640" progId="Equation.DSMT4">
                  <p:embed/>
                </p:oleObj>
              </mc:Choice>
              <mc:Fallback>
                <p:oleObj name="Equation" r:id="rId3" imgW="1231560" imgH="4316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8" y="1357313"/>
                        <a:ext cx="2574925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409679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000186" cy="590931"/>
          </a:xfrm>
        </p:spPr>
        <p:txBody>
          <a:bodyPr/>
          <a:lstStyle/>
          <a:p>
            <a:r>
              <a:rPr lang="en-US" altLang="ja-JP" dirty="0"/>
              <a:t>X:</a:t>
            </a:r>
            <a:r>
              <a:rPr lang="ja-JP" altLang="en-US" dirty="0"/>
              <a:t>喫煙・</a:t>
            </a:r>
            <a:r>
              <a:rPr lang="en-US" altLang="ja-JP" dirty="0"/>
              <a:t>Y:</a:t>
            </a:r>
            <a:r>
              <a:rPr lang="ja-JP" altLang="en-US" dirty="0"/>
              <a:t>パチンコ 確率の加法定理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680581" cy="5375318"/>
          </a:xfrm>
        </p:spPr>
        <p:txBody>
          <a:bodyPr/>
          <a:lstStyle/>
          <a:p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1 ) = </a:t>
            </a:r>
            <a:r>
              <a:rPr kumimoji="1" lang="en-US" altLang="ja-JP" i="1" dirty="0"/>
              <a:t>p</a:t>
            </a:r>
            <a:r>
              <a:rPr kumimoji="1" lang="en-US" altLang="ja-JP" dirty="0"/>
              <a:t>( </a:t>
            </a:r>
            <a:r>
              <a:rPr kumimoji="1" lang="en-US" altLang="ja-JP" i="1" dirty="0"/>
              <a:t>X </a:t>
            </a:r>
            <a:r>
              <a:rPr kumimoji="1" lang="en-US" altLang="ja-JP" dirty="0"/>
              <a:t>= 1, </a:t>
            </a:r>
            <a:r>
              <a:rPr kumimoji="1" lang="en-US" altLang="ja-JP" i="1" dirty="0"/>
              <a:t>Y </a:t>
            </a:r>
            <a:r>
              <a:rPr kumimoji="1" lang="en-US" altLang="ja-JP" dirty="0"/>
              <a:t>= 1) +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1, </a:t>
            </a:r>
            <a:r>
              <a:rPr lang="en-US" altLang="ja-JP" i="1" dirty="0"/>
              <a:t>Y </a:t>
            </a:r>
            <a:r>
              <a:rPr lang="en-US" altLang="ja-JP" dirty="0"/>
              <a:t>= 0)</a:t>
            </a:r>
            <a:r>
              <a:rPr kumimoji="1" lang="en-US" altLang="ja-JP" dirty="0"/>
              <a:t> = 0.04 + 0.13 = 0.17</a:t>
            </a:r>
            <a:br>
              <a:rPr kumimoji="1" lang="en-US" altLang="ja-JP" dirty="0"/>
            </a:br>
            <a:r>
              <a:rPr kumimoji="1" lang="en-US" altLang="ja-JP" dirty="0"/>
              <a:t>                (= 2,000/12,000 = 0.17)</a:t>
            </a:r>
          </a:p>
          <a:p>
            <a:pPr lvl="1"/>
            <a:endParaRPr lang="en-US" altLang="ja-JP" dirty="0"/>
          </a:p>
          <a:p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0 ) =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0, </a:t>
            </a:r>
            <a:r>
              <a:rPr lang="en-US" altLang="ja-JP" i="1" dirty="0"/>
              <a:t>Y </a:t>
            </a:r>
            <a:r>
              <a:rPr lang="en-US" altLang="ja-JP" dirty="0"/>
              <a:t>= 1) +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0, </a:t>
            </a:r>
            <a:r>
              <a:rPr lang="en-US" altLang="ja-JP" i="1" dirty="0"/>
              <a:t>Y </a:t>
            </a:r>
            <a:r>
              <a:rPr lang="en-US" altLang="ja-JP" dirty="0"/>
              <a:t>= 0) = 0.04 + 0.79 = 0.83</a:t>
            </a:r>
            <a:br>
              <a:rPr lang="en-US" altLang="ja-JP" dirty="0"/>
            </a:br>
            <a:r>
              <a:rPr lang="en-US" altLang="ja-JP" dirty="0"/>
              <a:t>                (= 10,000/12,000 = 0.83)</a:t>
            </a:r>
          </a:p>
          <a:p>
            <a:endParaRPr lang="en-US" altLang="ja-JP" i="1" dirty="0"/>
          </a:p>
          <a:p>
            <a:endParaRPr lang="en-US" altLang="ja-JP" i="1" dirty="0"/>
          </a:p>
          <a:p>
            <a:endParaRPr lang="en-US" altLang="ja-JP" i="1" dirty="0"/>
          </a:p>
          <a:p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Y </a:t>
            </a:r>
            <a:r>
              <a:rPr lang="en-US" altLang="ja-JP" dirty="0"/>
              <a:t>= 1 ) =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0, </a:t>
            </a:r>
            <a:r>
              <a:rPr lang="en-US" altLang="ja-JP" i="1" dirty="0"/>
              <a:t>Y </a:t>
            </a:r>
            <a:r>
              <a:rPr lang="en-US" altLang="ja-JP" dirty="0"/>
              <a:t>= 1) +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1, </a:t>
            </a:r>
            <a:r>
              <a:rPr lang="en-US" altLang="ja-JP" i="1" dirty="0"/>
              <a:t>Y </a:t>
            </a:r>
            <a:r>
              <a:rPr lang="en-US" altLang="ja-JP" dirty="0"/>
              <a:t>= 1) = 0.04 + 0.04 = 0.08</a:t>
            </a:r>
            <a:br>
              <a:rPr lang="en-US" altLang="ja-JP" dirty="0"/>
            </a:br>
            <a:r>
              <a:rPr lang="en-US" altLang="ja-JP" dirty="0"/>
              <a:t>                (= 1,000/12,000 = 0.08)</a:t>
            </a:r>
          </a:p>
          <a:p>
            <a:endParaRPr lang="en-US" altLang="ja-JP" dirty="0"/>
          </a:p>
          <a:p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Y </a:t>
            </a:r>
            <a:r>
              <a:rPr lang="en-US" altLang="ja-JP" dirty="0"/>
              <a:t>= 0 ) =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1, </a:t>
            </a:r>
            <a:r>
              <a:rPr lang="en-US" altLang="ja-JP" i="1" dirty="0"/>
              <a:t>Y </a:t>
            </a:r>
            <a:r>
              <a:rPr lang="en-US" altLang="ja-JP" dirty="0"/>
              <a:t>= 0) +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0, </a:t>
            </a:r>
            <a:r>
              <a:rPr lang="en-US" altLang="ja-JP" i="1" dirty="0"/>
              <a:t>Y </a:t>
            </a:r>
            <a:r>
              <a:rPr lang="en-US" altLang="ja-JP" dirty="0"/>
              <a:t>= 0) = 0.13 + 0.79 = 0.92</a:t>
            </a:r>
            <a:br>
              <a:rPr lang="en-US" altLang="ja-JP" dirty="0"/>
            </a:br>
            <a:r>
              <a:rPr lang="en-US" altLang="ja-JP" dirty="0"/>
              <a:t>                (= 11,000/12,000 = 0.92)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825041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331361" cy="590931"/>
          </a:xfrm>
        </p:spPr>
        <p:txBody>
          <a:bodyPr/>
          <a:lstStyle/>
          <a:p>
            <a:r>
              <a:rPr kumimoji="1" lang="ja-JP" altLang="en-US" dirty="0"/>
              <a:t>確率の乗法定理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767144" cy="2074927"/>
          </a:xfrm>
        </p:spPr>
        <p:txBody>
          <a:bodyPr/>
          <a:lstStyle/>
          <a:p>
            <a:r>
              <a:rPr kumimoji="1" lang="ja-JP" altLang="en-US" dirty="0"/>
              <a:t>乗法定理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pPr lvl="1"/>
            <a:r>
              <a:rPr lang="ja-JP" altLang="en-US" dirty="0"/>
              <a:t>意味合い：</a:t>
            </a:r>
            <a:r>
              <a:rPr lang="en-US" altLang="ja-JP" i="1" dirty="0"/>
              <a:t>X </a:t>
            </a:r>
            <a:r>
              <a:rPr lang="ja-JP" altLang="en-US" i="1" dirty="0"/>
              <a:t>の確率に、</a:t>
            </a:r>
            <a:r>
              <a:rPr lang="en-US" altLang="ja-JP" i="1" dirty="0"/>
              <a:t>X </a:t>
            </a:r>
            <a:r>
              <a:rPr lang="ja-JP" altLang="en-US" i="1" dirty="0"/>
              <a:t>が与えられたときの </a:t>
            </a:r>
            <a:r>
              <a:rPr lang="en-US" altLang="ja-JP" i="1" dirty="0"/>
              <a:t>Y </a:t>
            </a:r>
            <a:r>
              <a:rPr lang="ja-JP" altLang="en-US" i="1" dirty="0"/>
              <a:t>の確率をかけると</a:t>
            </a:r>
            <a:br>
              <a:rPr lang="en-US" altLang="ja-JP" i="1" dirty="0"/>
            </a:br>
            <a:r>
              <a:rPr lang="en-US" altLang="ja-JP" i="1" dirty="0"/>
              <a:t>                   X </a:t>
            </a:r>
            <a:r>
              <a:rPr lang="ja-JP" altLang="en-US" i="1" dirty="0"/>
              <a:t>と </a:t>
            </a:r>
            <a:r>
              <a:rPr lang="en-US" altLang="ja-JP" i="1" dirty="0"/>
              <a:t>Y </a:t>
            </a:r>
            <a:r>
              <a:rPr lang="ja-JP" altLang="en-US" i="1" dirty="0"/>
              <a:t>が同時に起こる確率</a:t>
            </a:r>
            <a:endParaRPr kumimoji="1" lang="ja-JP" altLang="en-US" i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52</a:t>
            </a:fld>
            <a:endParaRPr lang="ja-JP" altLang="en-US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177602"/>
              </p:ext>
            </p:extLst>
          </p:nvPr>
        </p:nvGraphicFramePr>
        <p:xfrm>
          <a:off x="2052089" y="1432237"/>
          <a:ext cx="34512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09" name="Equation" r:id="rId3" imgW="1650960" imgH="253800" progId="Equation.DSMT4">
                  <p:embed/>
                </p:oleObj>
              </mc:Choice>
              <mc:Fallback>
                <p:oleObj name="Equation" r:id="rId3" imgW="1650960" imgH="2538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089" y="1432237"/>
                        <a:ext cx="345122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928527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000186" cy="590931"/>
          </a:xfrm>
        </p:spPr>
        <p:txBody>
          <a:bodyPr/>
          <a:lstStyle/>
          <a:p>
            <a:r>
              <a:rPr lang="en-US" altLang="ja-JP" dirty="0"/>
              <a:t>X:</a:t>
            </a:r>
            <a:r>
              <a:rPr lang="ja-JP" altLang="en-US" dirty="0"/>
              <a:t>喫煙・</a:t>
            </a:r>
            <a:r>
              <a:rPr lang="en-US" altLang="ja-JP" dirty="0"/>
              <a:t>Y:</a:t>
            </a:r>
            <a:r>
              <a:rPr lang="ja-JP" altLang="en-US" dirty="0"/>
              <a:t>パチンコ 確率の乗法定理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566769" cy="4518160"/>
          </a:xfrm>
        </p:spPr>
        <p:txBody>
          <a:bodyPr/>
          <a:lstStyle/>
          <a:p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1, </a:t>
            </a:r>
            <a:r>
              <a:rPr lang="en-US" altLang="ja-JP" i="1" dirty="0"/>
              <a:t>Y </a:t>
            </a:r>
            <a:r>
              <a:rPr lang="en-US" altLang="ja-JP" dirty="0"/>
              <a:t>= 1) =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1 | </a:t>
            </a:r>
            <a:r>
              <a:rPr lang="en-US" altLang="ja-JP" i="1" dirty="0"/>
              <a:t>Y </a:t>
            </a:r>
            <a:r>
              <a:rPr lang="en-US" altLang="ja-JP" dirty="0"/>
              <a:t>= 1)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Y </a:t>
            </a:r>
            <a:r>
              <a:rPr lang="en-US" altLang="ja-JP" dirty="0"/>
              <a:t>= 1 ) = 0.50 × 0.08 = 0.04</a:t>
            </a:r>
            <a:br>
              <a:rPr lang="en-US" altLang="ja-JP" dirty="0"/>
            </a:br>
            <a:r>
              <a:rPr lang="en-US" altLang="ja-JP" dirty="0"/>
              <a:t>                          =</a:t>
            </a:r>
            <a:r>
              <a:rPr lang="en-US" altLang="ja-JP" i="1" dirty="0"/>
              <a:t> p</a:t>
            </a:r>
            <a:r>
              <a:rPr lang="en-US" altLang="ja-JP" dirty="0"/>
              <a:t>( </a:t>
            </a:r>
            <a:r>
              <a:rPr lang="en-US" altLang="ja-JP" i="1" dirty="0"/>
              <a:t>Y</a:t>
            </a:r>
            <a:r>
              <a:rPr lang="en-US" altLang="ja-JP" dirty="0"/>
              <a:t> = 1 | </a:t>
            </a:r>
            <a:r>
              <a:rPr lang="en-US" altLang="ja-JP" i="1" dirty="0"/>
              <a:t>X</a:t>
            </a:r>
            <a:r>
              <a:rPr lang="en-US" altLang="ja-JP" dirty="0"/>
              <a:t> = 1)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1 ) = 0.25 × 0.17 = 0.04</a:t>
            </a:r>
          </a:p>
          <a:p>
            <a:endParaRPr kumimoji="1" lang="en-US" altLang="ja-JP" i="1" dirty="0"/>
          </a:p>
          <a:p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1, </a:t>
            </a:r>
            <a:r>
              <a:rPr lang="en-US" altLang="ja-JP" i="1" dirty="0"/>
              <a:t>Y </a:t>
            </a:r>
            <a:r>
              <a:rPr lang="en-US" altLang="ja-JP" dirty="0"/>
              <a:t>= 0) =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1 | </a:t>
            </a:r>
            <a:r>
              <a:rPr lang="en-US" altLang="ja-JP" i="1" dirty="0"/>
              <a:t>Y </a:t>
            </a:r>
            <a:r>
              <a:rPr lang="en-US" altLang="ja-JP" dirty="0"/>
              <a:t>= 0)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Y </a:t>
            </a:r>
            <a:r>
              <a:rPr lang="en-US" altLang="ja-JP" dirty="0"/>
              <a:t>= 0 ) = 0.14 × 0.92 = 0.13</a:t>
            </a:r>
            <a:br>
              <a:rPr lang="en-US" altLang="ja-JP" dirty="0"/>
            </a:br>
            <a:r>
              <a:rPr lang="en-US" altLang="ja-JP" dirty="0"/>
              <a:t>                          =</a:t>
            </a:r>
            <a:r>
              <a:rPr lang="en-US" altLang="ja-JP" i="1" dirty="0"/>
              <a:t> p</a:t>
            </a:r>
            <a:r>
              <a:rPr lang="en-US" altLang="ja-JP" dirty="0"/>
              <a:t>( </a:t>
            </a:r>
            <a:r>
              <a:rPr lang="en-US" altLang="ja-JP" i="1" dirty="0"/>
              <a:t>Y</a:t>
            </a:r>
            <a:r>
              <a:rPr lang="en-US" altLang="ja-JP" dirty="0"/>
              <a:t> = 0 | </a:t>
            </a:r>
            <a:r>
              <a:rPr lang="en-US" altLang="ja-JP" i="1" dirty="0"/>
              <a:t>X</a:t>
            </a:r>
            <a:r>
              <a:rPr lang="en-US" altLang="ja-JP" dirty="0"/>
              <a:t> = 1)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1 ) = 0.75 × 0.17 = 0.13</a:t>
            </a:r>
          </a:p>
          <a:p>
            <a:endParaRPr lang="en-US" altLang="ja-JP" i="1" dirty="0"/>
          </a:p>
          <a:p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0, </a:t>
            </a:r>
            <a:r>
              <a:rPr lang="en-US" altLang="ja-JP" i="1" dirty="0"/>
              <a:t>Y </a:t>
            </a:r>
            <a:r>
              <a:rPr lang="en-US" altLang="ja-JP" dirty="0"/>
              <a:t>= 1) =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0 | </a:t>
            </a:r>
            <a:r>
              <a:rPr lang="en-US" altLang="ja-JP" i="1" dirty="0"/>
              <a:t>Y </a:t>
            </a:r>
            <a:r>
              <a:rPr lang="en-US" altLang="ja-JP" dirty="0"/>
              <a:t>= 1)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Y </a:t>
            </a:r>
            <a:r>
              <a:rPr lang="en-US" altLang="ja-JP" dirty="0"/>
              <a:t>= 1 ) = 0.50 × 0.08 = 0.04</a:t>
            </a:r>
            <a:br>
              <a:rPr lang="en-US" altLang="ja-JP" dirty="0"/>
            </a:br>
            <a:r>
              <a:rPr lang="en-US" altLang="ja-JP" dirty="0"/>
              <a:t>                          =</a:t>
            </a:r>
            <a:r>
              <a:rPr lang="en-US" altLang="ja-JP" i="1" dirty="0"/>
              <a:t> p</a:t>
            </a:r>
            <a:r>
              <a:rPr lang="en-US" altLang="ja-JP" dirty="0"/>
              <a:t>( </a:t>
            </a:r>
            <a:r>
              <a:rPr lang="en-US" altLang="ja-JP" i="1" dirty="0"/>
              <a:t>Y</a:t>
            </a:r>
            <a:r>
              <a:rPr lang="en-US" altLang="ja-JP" dirty="0"/>
              <a:t> = 1 | </a:t>
            </a:r>
            <a:r>
              <a:rPr lang="en-US" altLang="ja-JP" i="1" dirty="0"/>
              <a:t>X</a:t>
            </a:r>
            <a:r>
              <a:rPr lang="en-US" altLang="ja-JP" dirty="0"/>
              <a:t> = 0)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0 ) = 0.05 × 0.83 = 0.04</a:t>
            </a:r>
          </a:p>
          <a:p>
            <a:endParaRPr lang="en-US" altLang="ja-JP" i="1" dirty="0"/>
          </a:p>
          <a:p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0, </a:t>
            </a:r>
            <a:r>
              <a:rPr lang="en-US" altLang="ja-JP" i="1" dirty="0"/>
              <a:t>Y </a:t>
            </a:r>
            <a:r>
              <a:rPr lang="en-US" altLang="ja-JP" dirty="0"/>
              <a:t>= 0) =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0 | </a:t>
            </a:r>
            <a:r>
              <a:rPr lang="en-US" altLang="ja-JP" i="1" dirty="0"/>
              <a:t>Y </a:t>
            </a:r>
            <a:r>
              <a:rPr lang="en-US" altLang="ja-JP" dirty="0"/>
              <a:t>= 0)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Y </a:t>
            </a:r>
            <a:r>
              <a:rPr lang="en-US" altLang="ja-JP" dirty="0"/>
              <a:t>= 0 ) = 0.86 × 0.92 = 0.79</a:t>
            </a:r>
            <a:br>
              <a:rPr lang="en-US" altLang="ja-JP" dirty="0"/>
            </a:br>
            <a:r>
              <a:rPr lang="en-US" altLang="ja-JP" dirty="0"/>
              <a:t>                          =</a:t>
            </a:r>
            <a:r>
              <a:rPr lang="en-US" altLang="ja-JP" i="1" dirty="0"/>
              <a:t> p</a:t>
            </a:r>
            <a:r>
              <a:rPr lang="en-US" altLang="ja-JP" dirty="0"/>
              <a:t>( </a:t>
            </a:r>
            <a:r>
              <a:rPr lang="en-US" altLang="ja-JP" i="1" dirty="0"/>
              <a:t>Y</a:t>
            </a:r>
            <a:r>
              <a:rPr lang="en-US" altLang="ja-JP" dirty="0"/>
              <a:t> = 0 | </a:t>
            </a:r>
            <a:r>
              <a:rPr lang="en-US" altLang="ja-JP" i="1" dirty="0"/>
              <a:t>X</a:t>
            </a:r>
            <a:r>
              <a:rPr lang="en-US" altLang="ja-JP" dirty="0"/>
              <a:t> = 0) </a:t>
            </a:r>
            <a:r>
              <a:rPr lang="en-US" altLang="ja-JP" i="1" dirty="0"/>
              <a:t>p</a:t>
            </a:r>
            <a:r>
              <a:rPr lang="en-US" altLang="ja-JP" dirty="0"/>
              <a:t>( </a:t>
            </a:r>
            <a:r>
              <a:rPr lang="en-US" altLang="ja-JP" i="1" dirty="0"/>
              <a:t>X </a:t>
            </a:r>
            <a:r>
              <a:rPr lang="en-US" altLang="ja-JP" dirty="0"/>
              <a:t>= 0 ) = 0.95 × 0.83 = 0.79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027659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571538" cy="590931"/>
          </a:xfrm>
        </p:spPr>
        <p:txBody>
          <a:bodyPr/>
          <a:lstStyle/>
          <a:p>
            <a:r>
              <a:rPr kumimoji="1" lang="ja-JP" altLang="en-US" dirty="0"/>
              <a:t>ベイズの定理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54</a:t>
            </a:fld>
            <a:endParaRPr lang="ja-JP" alt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49631" y="1038496"/>
            <a:ext cx="29145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確率の乗法定理より、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156127"/>
              </p:ext>
            </p:extLst>
          </p:nvPr>
        </p:nvGraphicFramePr>
        <p:xfrm>
          <a:off x="3604665" y="1038496"/>
          <a:ext cx="3451225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49" name="Equation" r:id="rId3" imgW="1650960" imgH="507960" progId="Equation.DSMT4">
                  <p:embed/>
                </p:oleObj>
              </mc:Choice>
              <mc:Fallback>
                <p:oleObj name="Equation" r:id="rId3" imgW="1650960" imgH="50796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4665" y="1038496"/>
                        <a:ext cx="3451225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49631" y="2444483"/>
            <a:ext cx="10583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よって、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8467344"/>
              </p:ext>
            </p:extLst>
          </p:nvPr>
        </p:nvGraphicFramePr>
        <p:xfrm>
          <a:off x="1905164" y="2444483"/>
          <a:ext cx="4275138" cy="154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50" name="Equation" r:id="rId5" imgW="2044440" imgH="736560" progId="Equation.DSMT4">
                  <p:embed/>
                </p:oleObj>
              </mc:Choice>
              <mc:Fallback>
                <p:oleObj name="Equation" r:id="rId5" imgW="2044440" imgH="73656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164" y="2444483"/>
                        <a:ext cx="4275138" cy="154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089297"/>
              </p:ext>
            </p:extLst>
          </p:nvPr>
        </p:nvGraphicFramePr>
        <p:xfrm>
          <a:off x="2586038" y="5568732"/>
          <a:ext cx="3929062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51" name="Equation" r:id="rId7" imgW="1879560" imgH="558720" progId="Equation.DSMT4">
                  <p:embed/>
                </p:oleObj>
              </mc:Choice>
              <mc:Fallback>
                <p:oleObj name="Equation" r:id="rId7" imgW="1879560" imgH="55872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6038" y="5568732"/>
                        <a:ext cx="3929062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49631" y="5826560"/>
            <a:ext cx="20858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ベイズの定理：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49631" y="4333070"/>
            <a:ext cx="29145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確率の加法定理より、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054141"/>
              </p:ext>
            </p:extLst>
          </p:nvPr>
        </p:nvGraphicFramePr>
        <p:xfrm>
          <a:off x="3363913" y="4333070"/>
          <a:ext cx="5202237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52" name="Equation" r:id="rId9" imgW="2489040" imgH="342720" progId="Equation.DSMT4">
                  <p:embed/>
                </p:oleObj>
              </mc:Choice>
              <mc:Fallback>
                <p:oleObj name="Equation" r:id="rId9" imgW="2489040" imgH="34272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3913" y="4333070"/>
                        <a:ext cx="5202237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578389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062331" cy="590931"/>
          </a:xfrm>
        </p:spPr>
        <p:txBody>
          <a:bodyPr/>
          <a:lstStyle/>
          <a:p>
            <a:r>
              <a:rPr kumimoji="1" lang="ja-JP" altLang="en-US" dirty="0"/>
              <a:t>ベイズの定理　メリット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55</a:t>
            </a:fld>
            <a:endParaRPr lang="ja-JP" altLang="en-US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23052" y="1459516"/>
            <a:ext cx="20858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ベイズの定理：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523052" y="2481934"/>
            <a:ext cx="82012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が与えられたときの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の条件付き確率と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 の周辺確率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のみ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から、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  <a:p>
            <a:pPr eaLnBrk="1" hangingPunct="1"/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 が与えられたときの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の条件付き確率 を計算できる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8" name="右矢印 7"/>
          <p:cNvSpPr/>
          <p:nvPr/>
        </p:nvSpPr>
        <p:spPr>
          <a:xfrm>
            <a:off x="523052" y="5654122"/>
            <a:ext cx="454967" cy="467609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978019" y="3609531"/>
            <a:ext cx="689483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p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：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が与えられる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前の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の確率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事前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確率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</a:t>
            </a:r>
          </a:p>
          <a:p>
            <a:pPr eaLnBrk="1" hangingPunct="1"/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p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：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が与えられる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前の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の確率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事前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確率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</a:t>
            </a:r>
          </a:p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p(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|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)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：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が与えられた</a:t>
            </a:r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後の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の確率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事後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確率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</a:t>
            </a:r>
          </a:p>
          <a:p>
            <a:pPr eaLnBrk="1" hangingPunct="1"/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p(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|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)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：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が与えられた</a:t>
            </a:r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後の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の確率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事後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確率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1490925"/>
              </p:ext>
            </p:extLst>
          </p:nvPr>
        </p:nvGraphicFramePr>
        <p:xfrm>
          <a:off x="2608879" y="1170581"/>
          <a:ext cx="3929062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62" name="Equation" r:id="rId3" imgW="1879560" imgH="558720" progId="Equation.DSMT4">
                  <p:embed/>
                </p:oleObj>
              </mc:Choice>
              <mc:Fallback>
                <p:oleObj name="Equation" r:id="rId3" imgW="1879560" imgH="55872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8879" y="1170581"/>
                        <a:ext cx="3929062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224617" y="5472428"/>
            <a:ext cx="763542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の事前確率と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が与えられた後の</a:t>
            </a:r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の事後確率 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のみ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から、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  <a:p>
            <a:pPr eaLnBrk="1" hangingPunct="1"/>
            <a:r>
              <a:rPr lang="en-US" altLang="ja-JP" sz="2400" i="1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Y </a:t>
            </a:r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が与えられた後の </a:t>
            </a:r>
            <a:r>
              <a:rPr lang="en-US" altLang="ja-JP" sz="2400" i="1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の事後確率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を計算できる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261049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240363" cy="590931"/>
          </a:xfrm>
        </p:spPr>
        <p:txBody>
          <a:bodyPr/>
          <a:lstStyle/>
          <a:p>
            <a:r>
              <a:rPr lang="en-US" altLang="ja-JP" dirty="0"/>
              <a:t>X:</a:t>
            </a:r>
            <a:r>
              <a:rPr lang="ja-JP" altLang="en-US" dirty="0"/>
              <a:t>喫煙・</a:t>
            </a:r>
            <a:r>
              <a:rPr lang="en-US" altLang="ja-JP" dirty="0"/>
              <a:t>Y:</a:t>
            </a:r>
            <a:r>
              <a:rPr lang="ja-JP" altLang="en-US" dirty="0"/>
              <a:t>パチンコ ベイズの定理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56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132187"/>
              </p:ext>
            </p:extLst>
          </p:nvPr>
        </p:nvGraphicFramePr>
        <p:xfrm>
          <a:off x="0" y="1140482"/>
          <a:ext cx="8939213" cy="215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55" name="Equation" r:id="rId3" imgW="4419360" imgH="1066680" progId="Equation.DSMT4">
                  <p:embed/>
                </p:oleObj>
              </mc:Choice>
              <mc:Fallback>
                <p:oleObj name="Equation" r:id="rId3" imgW="4419360" imgH="106668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140482"/>
                        <a:ext cx="8939213" cy="215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右矢印 8"/>
          <p:cNvSpPr/>
          <p:nvPr/>
        </p:nvSpPr>
        <p:spPr>
          <a:xfrm>
            <a:off x="181428" y="4361349"/>
            <a:ext cx="454967" cy="467609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02122" y="3999506"/>
            <a:ext cx="672652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喫煙者の確率と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喫煙者におけるパチンコ利用者の確率 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のみ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から、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  <a:p>
            <a:pPr eaLnBrk="1" hangingPunct="1"/>
            <a:r>
              <a:rPr lang="ja-JP" altLang="en-US" sz="2400" i="1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パチンコ利用者における</a:t>
            </a:r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喫煙者の確率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を計算できた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702122" y="5670816"/>
            <a:ext cx="70166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パチンコで出口調査をしなくても、</a:t>
            </a:r>
            <a:r>
              <a:rPr lang="ja-JP" altLang="en-US" sz="2400" i="1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パチンコ利用者における</a:t>
            </a:r>
            <a:br>
              <a:rPr lang="en-US" altLang="ja-JP" sz="2400" i="1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</a:br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喫煙者の確率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がわかる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81428" y="5852510"/>
            <a:ext cx="454967" cy="467609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173020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487400" cy="590931"/>
          </a:xfrm>
        </p:spPr>
        <p:txBody>
          <a:bodyPr/>
          <a:lstStyle/>
          <a:p>
            <a:r>
              <a:rPr lang="ja-JP" altLang="en-US" dirty="0"/>
              <a:t>確率・ベイズの定理の応用先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627409" cy="3340402"/>
          </a:xfrm>
        </p:spPr>
        <p:txBody>
          <a:bodyPr/>
          <a:lstStyle/>
          <a:p>
            <a:r>
              <a:rPr lang="en-US" altLang="ja-JP" dirty="0"/>
              <a:t>Generative Topographic Mapping (GTM)</a:t>
            </a:r>
            <a:br>
              <a:rPr lang="en-US" altLang="ja-JP" dirty="0"/>
            </a:br>
            <a:r>
              <a:rPr lang="en-US" altLang="ja-JP" dirty="0">
                <a:hlinkClick r:id="rId2"/>
              </a:rPr>
              <a:t>https://datachemeng.com/generativetopographicmapping/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ガウス過程による回帰</a:t>
            </a:r>
            <a:r>
              <a:rPr lang="en-US" altLang="ja-JP" dirty="0"/>
              <a:t>(Gaussian Process Regression, GPR)</a:t>
            </a:r>
            <a:br>
              <a:rPr lang="en-US" altLang="ja-JP" dirty="0"/>
            </a:br>
            <a:r>
              <a:rPr lang="en-US" altLang="ja-JP" dirty="0">
                <a:hlinkClick r:id="rId3"/>
              </a:rPr>
              <a:t>https://datachemeng.com/gaussianprocessregression/</a:t>
            </a:r>
            <a:br>
              <a:rPr lang="en-US" altLang="ja-JP" dirty="0"/>
            </a:br>
            <a:br>
              <a:rPr lang="en-US" altLang="ja-JP" dirty="0"/>
            </a:b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など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8422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106433" cy="590931"/>
          </a:xfrm>
        </p:spPr>
        <p:txBody>
          <a:bodyPr/>
          <a:lstStyle/>
          <a:p>
            <a:r>
              <a:rPr lang="ja-JP" altLang="en-US" dirty="0"/>
              <a:t>二元一次方程式を別の形で表現する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0194581"/>
              </p:ext>
            </p:extLst>
          </p:nvPr>
        </p:nvGraphicFramePr>
        <p:xfrm>
          <a:off x="989013" y="1581955"/>
          <a:ext cx="1515182" cy="903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2" name="Equation" r:id="rId3" imgW="723600" imgH="431640" progId="Equation.DSMT4">
                  <p:embed/>
                </p:oleObj>
              </mc:Choice>
              <mc:Fallback>
                <p:oleObj name="Equation" r:id="rId3" imgW="723600" imgH="4316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1581955"/>
                        <a:ext cx="1515182" cy="9039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609114" y="3324127"/>
            <a:ext cx="10679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とおき、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876360"/>
              </p:ext>
            </p:extLst>
          </p:nvPr>
        </p:nvGraphicFramePr>
        <p:xfrm>
          <a:off x="989013" y="3076575"/>
          <a:ext cx="3986212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3" name="Equation" r:id="rId5" imgW="1904760" imgH="457200" progId="Equation.DSMT4">
                  <p:embed/>
                </p:oleObj>
              </mc:Choice>
              <mc:Fallback>
                <p:oleObj name="Equation" r:id="rId5" imgW="190476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3076575"/>
                        <a:ext cx="3986212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759892"/>
              </p:ext>
            </p:extLst>
          </p:nvPr>
        </p:nvGraphicFramePr>
        <p:xfrm>
          <a:off x="989013" y="4624045"/>
          <a:ext cx="1515182" cy="903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4" name="Equation" r:id="rId7" imgW="723600" imgH="431640" progId="Equation.DSMT4">
                  <p:embed/>
                </p:oleObj>
              </mc:Choice>
              <mc:Fallback>
                <p:oleObj name="Equation" r:id="rId7" imgW="723600" imgH="4316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4624045"/>
                        <a:ext cx="1515182" cy="9039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962275" y="4845172"/>
            <a:ext cx="6222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を、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630713"/>
              </p:ext>
            </p:extLst>
          </p:nvPr>
        </p:nvGraphicFramePr>
        <p:xfrm>
          <a:off x="4073098" y="4863279"/>
          <a:ext cx="93027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5" name="Equation" r:id="rId9" imgW="444240" imgH="203040" progId="Equation.DSMT4">
                  <p:embed/>
                </p:oleObj>
              </mc:Choice>
              <mc:Fallback>
                <p:oleObj name="Equation" r:id="rId9" imgW="444240" imgH="20304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098" y="4863279"/>
                        <a:ext cx="930275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461453" y="4845172"/>
            <a:ext cx="361990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と書くことにする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後で詳しく</a:t>
            </a:r>
            <a:b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</a:b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                        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説明します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4127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1107996" cy="590931"/>
          </a:xfrm>
        </p:spPr>
        <p:txBody>
          <a:bodyPr/>
          <a:lstStyle/>
          <a:p>
            <a:r>
              <a:rPr kumimoji="1" lang="ja-JP" altLang="en-US" dirty="0"/>
              <a:t>行列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6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508889"/>
              </p:ext>
            </p:extLst>
          </p:nvPr>
        </p:nvGraphicFramePr>
        <p:xfrm>
          <a:off x="463130" y="1241130"/>
          <a:ext cx="1595438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6" name="Equation" r:id="rId3" imgW="761760" imgH="457200" progId="Equation.DSMT4">
                  <p:embed/>
                </p:oleObj>
              </mc:Choice>
              <mc:Fallback>
                <p:oleObj name="Equation" r:id="rId3" imgW="761760" imgH="4572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130" y="1241130"/>
                        <a:ext cx="1595438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513307" y="1303469"/>
            <a:ext cx="525656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左のように、縦に２つ以上、横に２つ以上</a:t>
            </a:r>
            <a:endParaRPr lang="en-US" altLang="ja-JP" sz="2400" dirty="0">
              <a:latin typeface="Times" pitchFamily="18" charset="0"/>
              <a:ea typeface="Meiryo UI" panose="020B0604030504040204" pitchFamily="50" charset="-128"/>
            </a:endParaRPr>
          </a:p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数字が並んだものを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行列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とよぶ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654498"/>
              </p:ext>
            </p:extLst>
          </p:nvPr>
        </p:nvGraphicFramePr>
        <p:xfrm>
          <a:off x="1050505" y="3276600"/>
          <a:ext cx="1036638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7" name="Equation" r:id="rId5" imgW="495000" imgH="457200" progId="Equation.DSMT4">
                  <p:embed/>
                </p:oleObj>
              </mc:Choice>
              <mc:Fallback>
                <p:oleObj name="Equation" r:id="rId5" imgW="49500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505" y="3276600"/>
                        <a:ext cx="1036638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63130" y="3523605"/>
            <a:ext cx="4924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行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322603" y="2786360"/>
            <a:ext cx="4924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列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432503" y="3523605"/>
            <a:ext cx="46794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・・・２行２列の行列、２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×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２の行列</a:t>
            </a: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431886"/>
              </p:ext>
            </p:extLst>
          </p:nvPr>
        </p:nvGraphicFramePr>
        <p:xfrm>
          <a:off x="1050505" y="5029991"/>
          <a:ext cx="3030538" cy="148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8" name="Equation" r:id="rId7" imgW="1447560" imgH="711000" progId="Equation.DSMT4">
                  <p:embed/>
                </p:oleObj>
              </mc:Choice>
              <mc:Fallback>
                <p:oleObj name="Equation" r:id="rId7" imgW="1447560" imgH="7110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505" y="5029991"/>
                        <a:ext cx="3030538" cy="1487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289878" y="5542902"/>
            <a:ext cx="46794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・・・３行４列の行列、３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×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４の行列</a:t>
            </a:r>
          </a:p>
        </p:txBody>
      </p:sp>
    </p:spTree>
    <p:extLst>
      <p:ext uri="{BB962C8B-B14F-4D97-AF65-F5344CB8AC3E}">
        <p14:creationId xmlns:p14="http://schemas.microsoft.com/office/powerpoint/2010/main" val="1591718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741456" cy="590931"/>
          </a:xfrm>
        </p:spPr>
        <p:txBody>
          <a:bodyPr/>
          <a:lstStyle/>
          <a:p>
            <a:r>
              <a:rPr kumimoji="1" lang="ja-JP" altLang="en-US" dirty="0"/>
              <a:t>行列の表し方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7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452396"/>
              </p:ext>
            </p:extLst>
          </p:nvPr>
        </p:nvGraphicFramePr>
        <p:xfrm>
          <a:off x="930945" y="1807271"/>
          <a:ext cx="1595438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664" name="Equation" r:id="rId3" imgW="761760" imgH="457200" progId="Equation.DSMT4">
                  <p:embed/>
                </p:oleObj>
              </mc:Choice>
              <mc:Fallback>
                <p:oleObj name="Equation" r:id="rId3" imgW="76176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945" y="1807271"/>
                        <a:ext cx="1595438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94600" y="1152513"/>
            <a:ext cx="41809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行列をローマ字であらわすときは、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339518"/>
              </p:ext>
            </p:extLst>
          </p:nvPr>
        </p:nvGraphicFramePr>
        <p:xfrm>
          <a:off x="930945" y="3057525"/>
          <a:ext cx="3562350" cy="148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665" name="Equation" r:id="rId5" imgW="1701720" imgH="711000" progId="Equation.DSMT4">
                  <p:embed/>
                </p:oleObj>
              </mc:Choice>
              <mc:Fallback>
                <p:oleObj name="Equation" r:id="rId5" imgW="1701720" imgH="711000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945" y="3057525"/>
                        <a:ext cx="3562350" cy="148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94600" y="4839592"/>
            <a:ext cx="773801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 </a:t>
            </a:r>
            <a:r>
              <a:rPr lang="en-US" altLang="ja-JP" sz="2400" b="1" dirty="0">
                <a:latin typeface="Times" pitchFamily="18" charset="0"/>
                <a:ea typeface="Meiryo UI" panose="020B0604030504040204" pitchFamily="50" charset="-128"/>
              </a:rPr>
              <a:t>A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b="1" dirty="0">
                <a:latin typeface="Times" pitchFamily="18" charset="0"/>
                <a:ea typeface="Meiryo UI" panose="020B0604030504040204" pitchFamily="50" charset="-128"/>
              </a:rPr>
              <a:t>B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のように、大文字の太字 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ボールド体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bold)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を</a:t>
            </a:r>
            <a:r>
              <a:rPr lang="ja-JP" altLang="en-US" sz="2400" dirty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必ず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使う</a:t>
            </a:r>
            <a:b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</a:b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( a,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a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b="1" dirty="0">
                <a:latin typeface="Times" pitchFamily="18" charset="0"/>
                <a:ea typeface="Meiryo UI" panose="020B0604030504040204" pitchFamily="50" charset="-128"/>
              </a:rPr>
              <a:t>a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, A, 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A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とかでは</a:t>
            </a:r>
            <a:r>
              <a:rPr lang="ja-JP" altLang="en-US" sz="2400" dirty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ダメ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</a:rPr>
              <a:t>) 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9" name="右矢印 8"/>
          <p:cNvSpPr/>
          <p:nvPr/>
        </p:nvSpPr>
        <p:spPr>
          <a:xfrm>
            <a:off x="294600" y="6024102"/>
            <a:ext cx="454967" cy="467609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930945" y="6027074"/>
            <a:ext cx="73789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ひと目で、この文字は行列をあらわしている！ とわかるメリット</a:t>
            </a:r>
          </a:p>
        </p:txBody>
      </p:sp>
    </p:spTree>
    <p:extLst>
      <p:ext uri="{BB962C8B-B14F-4D97-AF65-F5344CB8AC3E}">
        <p14:creationId xmlns:p14="http://schemas.microsoft.com/office/powerpoint/2010/main" val="2031717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031325" cy="590931"/>
          </a:xfrm>
        </p:spPr>
        <p:txBody>
          <a:bodyPr/>
          <a:lstStyle/>
          <a:p>
            <a:r>
              <a:rPr kumimoji="1" lang="ja-JP" altLang="en-US" dirty="0"/>
              <a:t>転置行列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4193777" cy="885371"/>
          </a:xfrm>
        </p:spPr>
        <p:txBody>
          <a:bodyPr/>
          <a:lstStyle/>
          <a:p>
            <a:r>
              <a:rPr kumimoji="1" lang="ja-JP" altLang="en-US" dirty="0"/>
              <a:t>行列の縦と横を入れ替えたもの</a:t>
            </a:r>
            <a:endParaRPr kumimoji="1" lang="en-US" altLang="ja-JP" dirty="0"/>
          </a:p>
          <a:p>
            <a:r>
              <a:rPr lang="en-US" altLang="ja-JP" b="1" dirty="0"/>
              <a:t>A</a:t>
            </a:r>
            <a:r>
              <a:rPr lang="en-US" altLang="ja-JP" dirty="0"/>
              <a:t> </a:t>
            </a:r>
            <a:r>
              <a:rPr lang="ja-JP" altLang="en-US" dirty="0"/>
              <a:t>の転置行列を </a:t>
            </a:r>
            <a:r>
              <a:rPr lang="en-US" altLang="ja-JP" b="1" dirty="0"/>
              <a:t>A</a:t>
            </a:r>
            <a:r>
              <a:rPr lang="en-US" altLang="ja-JP" baseline="30000" dirty="0"/>
              <a:t>T</a:t>
            </a:r>
            <a:r>
              <a:rPr lang="en-US" altLang="ja-JP" dirty="0"/>
              <a:t> </a:t>
            </a:r>
            <a:r>
              <a:rPr lang="ja-JP" altLang="en-US" dirty="0"/>
              <a:t>とあらわす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8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960833"/>
              </p:ext>
            </p:extLst>
          </p:nvPr>
        </p:nvGraphicFramePr>
        <p:xfrm>
          <a:off x="788988" y="2374830"/>
          <a:ext cx="1595438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989" name="Equation" r:id="rId3" imgW="761760" imgH="457200" progId="Equation.DSMT4">
                  <p:embed/>
                </p:oleObj>
              </mc:Choice>
              <mc:Fallback>
                <p:oleObj name="Equation" r:id="rId3" imgW="76176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988" y="2374830"/>
                        <a:ext cx="1595438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776989"/>
              </p:ext>
            </p:extLst>
          </p:nvPr>
        </p:nvGraphicFramePr>
        <p:xfrm>
          <a:off x="3498111" y="2374830"/>
          <a:ext cx="1754187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990" name="Equation" r:id="rId5" imgW="838080" imgH="457200" progId="Equation.DSMT4">
                  <p:embed/>
                </p:oleObj>
              </mc:Choice>
              <mc:Fallback>
                <p:oleObj name="Equation" r:id="rId5" imgW="83808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8111" y="2374830"/>
                        <a:ext cx="1754187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770120"/>
              </p:ext>
            </p:extLst>
          </p:nvPr>
        </p:nvGraphicFramePr>
        <p:xfrm>
          <a:off x="773495" y="4092247"/>
          <a:ext cx="5743575" cy="191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991" name="Equation" r:id="rId7" imgW="2743200" imgH="914400" progId="Equation.DSMT4">
                  <p:embed/>
                </p:oleObj>
              </mc:Choice>
              <mc:Fallback>
                <p:oleObj name="Equation" r:id="rId7" imgW="2743200" imgH="9144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495" y="4092247"/>
                        <a:ext cx="5743575" cy="191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8376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 anchor="ctr" anchorCtr="0">
        <a:spAutoFit/>
      </a:bodyPr>
      <a:lstStyle>
        <a:defPPr>
          <a:defRPr kumimoji="1" sz="24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24590</TotalTime>
  <Words>3939</Words>
  <Application>Microsoft Office PowerPoint</Application>
  <PresentationFormat>画面に合わせる (4:3)</PresentationFormat>
  <Paragraphs>450</Paragraphs>
  <Slides>58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58</vt:i4>
      </vt:variant>
    </vt:vector>
  </HeadingPairs>
  <TitlesOfParts>
    <vt:vector size="68" baseType="lpstr">
      <vt:lpstr>Meiryo UI</vt:lpstr>
      <vt:lpstr>メイリオ</vt:lpstr>
      <vt:lpstr>Arial</vt:lpstr>
      <vt:lpstr>Calibri</vt:lpstr>
      <vt:lpstr>Times</vt:lpstr>
      <vt:lpstr>Times New Roman</vt:lpstr>
      <vt:lpstr>Wingdings</vt:lpstr>
      <vt:lpstr>Office テーマ</vt:lpstr>
      <vt:lpstr>Equation</vt:lpstr>
      <vt:lpstr>MathType 6.0 Equation</vt:lpstr>
      <vt:lpstr>高校数学の知識から、  人工知能・機械学習・データ解析へ つなげる、  必要最低限の教科書</vt:lpstr>
      <vt:lpstr>どうして人工知能について学ぶ必要があるのか？</vt:lpstr>
      <vt:lpstr>どうやって人工知能について学ぶのか？</vt:lpstr>
      <vt:lpstr>内容</vt:lpstr>
      <vt:lpstr>連立方程式 (二元一次方程式)</vt:lpstr>
      <vt:lpstr>二元一次方程式を別の形で表現する</vt:lpstr>
      <vt:lpstr>行列</vt:lpstr>
      <vt:lpstr>行列の表し方</vt:lpstr>
      <vt:lpstr>転置行列</vt:lpstr>
      <vt:lpstr>ベクトル</vt:lpstr>
      <vt:lpstr>座標系でのベクトル</vt:lpstr>
      <vt:lpstr>ベクトルの大きさ</vt:lpstr>
      <vt:lpstr>ベクトルの表し方</vt:lpstr>
      <vt:lpstr>行列とベクトル</vt:lpstr>
      <vt:lpstr>正方行列</vt:lpstr>
      <vt:lpstr>単位行列</vt:lpstr>
      <vt:lpstr>行列・ベクトルの足し算・引き算</vt:lpstr>
      <vt:lpstr>行列同士の掛け算</vt:lpstr>
      <vt:lpstr>行列同士の掛け算のイメージ 1/3</vt:lpstr>
      <vt:lpstr>行列同士の掛け算のイメージ 2/3</vt:lpstr>
      <vt:lpstr>行列同士の掛け算のイメージ 3/3</vt:lpstr>
      <vt:lpstr>行列同士の掛け算の注意点</vt:lpstr>
      <vt:lpstr>行列とベクトルとの掛け算</vt:lpstr>
      <vt:lpstr>ベクトル同士の掛け算</vt:lpstr>
      <vt:lpstr>逆行列</vt:lpstr>
      <vt:lpstr>逆行列と連立方程式 1/2</vt:lpstr>
      <vt:lpstr>逆行列と連立方程式 2/2</vt:lpstr>
      <vt:lpstr>逆行列の計算</vt:lpstr>
      <vt:lpstr>逆行列の応用先</vt:lpstr>
      <vt:lpstr>逆行列を計算できない場合</vt:lpstr>
      <vt:lpstr>行列の階数 (ランク)</vt:lpstr>
      <vt:lpstr>行列式</vt:lpstr>
      <vt:lpstr>線形変換</vt:lpstr>
      <vt:lpstr>線形変換 意味合い</vt:lpstr>
      <vt:lpstr>固有値問題      固有値・固有ベクトル</vt:lpstr>
      <vt:lpstr>固有値・固有ベクトルの計算</vt:lpstr>
      <vt:lpstr>固有値・固有ベクトルの応用先</vt:lpstr>
      <vt:lpstr>偏微分</vt:lpstr>
      <vt:lpstr>全微分</vt:lpstr>
      <vt:lpstr>Lagrangeの未定乗数法</vt:lpstr>
      <vt:lpstr>Lagrangeの未定乗数法の雑な証明</vt:lpstr>
      <vt:lpstr>勾配ベクトル、法線ベクトル 1/2</vt:lpstr>
      <vt:lpstr>勾配ベクトル、法線ベクトル 2/2</vt:lpstr>
      <vt:lpstr>Lagrangeの未定乗数法の応用先</vt:lpstr>
      <vt:lpstr>確率</vt:lpstr>
      <vt:lpstr>同時確率・条件付き確率</vt:lpstr>
      <vt:lpstr>X:喫煙・Y:パチンコ 人口</vt:lpstr>
      <vt:lpstr>X:喫煙・Y:パチンコ ベン図</vt:lpstr>
      <vt:lpstr>X:喫煙・Y:パチンコ 同時確率</vt:lpstr>
      <vt:lpstr>X:喫煙・Y:パチンコ 条件付き確率</vt:lpstr>
      <vt:lpstr>確率の加法定理</vt:lpstr>
      <vt:lpstr>X:喫煙・Y:パチンコ 確率の加法定理</vt:lpstr>
      <vt:lpstr>確率の乗法定理</vt:lpstr>
      <vt:lpstr>X:喫煙・Y:パチンコ 確率の乗法定理</vt:lpstr>
      <vt:lpstr>ベイズの定理</vt:lpstr>
      <vt:lpstr>ベイズの定理　メリット</vt:lpstr>
      <vt:lpstr>X:喫煙・Y:パチンコ ベイズの定理</vt:lpstr>
      <vt:lpstr>確率・ベイズの定理の応用先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b4</dc:creator>
  <cp:lastModifiedBy>Hiromasa KANEKO</cp:lastModifiedBy>
  <cp:revision>758</cp:revision>
  <cp:lastPrinted>2019-02-10T00:15:16Z</cp:lastPrinted>
  <dcterms:created xsi:type="dcterms:W3CDTF">2017-03-17T08:34:14Z</dcterms:created>
  <dcterms:modified xsi:type="dcterms:W3CDTF">2023-02-07T03:13:05Z</dcterms:modified>
</cp:coreProperties>
</file>