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715" r:id="rId4"/>
  </p:sldMasterIdLst>
  <p:notesMasterIdLst>
    <p:notesMasterId r:id="rId51"/>
  </p:notesMasterIdLst>
  <p:sldIdLst>
    <p:sldId id="2147483631" r:id="rId5"/>
    <p:sldId id="260" r:id="rId6"/>
    <p:sldId id="2147481365" r:id="rId7"/>
    <p:sldId id="2147483629" r:id="rId8"/>
    <p:sldId id="2147483632" r:id="rId9"/>
    <p:sldId id="2147483642" r:id="rId10"/>
    <p:sldId id="264" r:id="rId11"/>
    <p:sldId id="287" r:id="rId12"/>
    <p:sldId id="311" r:id="rId13"/>
    <p:sldId id="312" r:id="rId14"/>
    <p:sldId id="313" r:id="rId15"/>
    <p:sldId id="328" r:id="rId16"/>
    <p:sldId id="330" r:id="rId17"/>
    <p:sldId id="2147483633" r:id="rId18"/>
    <p:sldId id="317" r:id="rId19"/>
    <p:sldId id="301" r:id="rId20"/>
    <p:sldId id="302" r:id="rId21"/>
    <p:sldId id="334" r:id="rId22"/>
    <p:sldId id="2147483634" r:id="rId23"/>
    <p:sldId id="319" r:id="rId24"/>
    <p:sldId id="2147483643" r:id="rId25"/>
    <p:sldId id="323" r:id="rId26"/>
    <p:sldId id="324" r:id="rId27"/>
    <p:sldId id="325" r:id="rId28"/>
    <p:sldId id="314" r:id="rId29"/>
    <p:sldId id="320" r:id="rId30"/>
    <p:sldId id="2147483637" r:id="rId31"/>
    <p:sldId id="2147483635" r:id="rId32"/>
    <p:sldId id="329" r:id="rId33"/>
    <p:sldId id="257" r:id="rId34"/>
    <p:sldId id="256" r:id="rId35"/>
    <p:sldId id="2147483647" r:id="rId36"/>
    <p:sldId id="2147483646" r:id="rId37"/>
    <p:sldId id="2147483644" r:id="rId38"/>
    <p:sldId id="340" r:id="rId39"/>
    <p:sldId id="295" r:id="rId40"/>
    <p:sldId id="2147483641" r:id="rId41"/>
    <p:sldId id="261" r:id="rId42"/>
    <p:sldId id="258" r:id="rId43"/>
    <p:sldId id="259" r:id="rId44"/>
    <p:sldId id="2147483636" r:id="rId45"/>
    <p:sldId id="262" r:id="rId46"/>
    <p:sldId id="273" r:id="rId47"/>
    <p:sldId id="263" r:id="rId48"/>
    <p:sldId id="269" r:id="rId49"/>
    <p:sldId id="214748114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365 Copilot Prompt-a-thon Overview and Guidance" id="{39FAD6F3-A4C7-4572-A062-01299AC64102}">
          <p14:sldIdLst>
            <p14:sldId id="2147483631"/>
            <p14:sldId id="260"/>
          </p14:sldIdLst>
        </p14:section>
        <p14:section name="Overview" id="{C7D22978-4EB7-4258-84A9-78E633F90E84}">
          <p14:sldIdLst>
            <p14:sldId id="2147481365"/>
            <p14:sldId id="2147483629"/>
          </p14:sldIdLst>
        </p14:section>
        <p14:section name="Structure of a prompt-a-thon" id="{8E2885A0-2A05-4A3C-B578-A7748FA6E784}">
          <p14:sldIdLst>
            <p14:sldId id="2147483632"/>
            <p14:sldId id="2147483642"/>
            <p14:sldId id="264"/>
            <p14:sldId id="287"/>
            <p14:sldId id="311"/>
            <p14:sldId id="312"/>
            <p14:sldId id="313"/>
            <p14:sldId id="328"/>
            <p14:sldId id="330"/>
          </p14:sldIdLst>
        </p14:section>
        <p14:section name="Thought Leadership" id="{995E4326-704E-4397-BBD2-BE96A3ADA2A2}">
          <p14:sldIdLst>
            <p14:sldId id="2147483633"/>
            <p14:sldId id="317"/>
            <p14:sldId id="301"/>
            <p14:sldId id="302"/>
            <p14:sldId id="334"/>
          </p14:sldIdLst>
        </p14:section>
        <p14:section name="Running the hack" id="{2389B02D-EFA3-4515-80D0-9E70FDD714BE}">
          <p14:sldIdLst>
            <p14:sldId id="2147483634"/>
            <p14:sldId id="319"/>
            <p14:sldId id="2147483643"/>
            <p14:sldId id="323"/>
            <p14:sldId id="324"/>
            <p14:sldId id="325"/>
            <p14:sldId id="314"/>
            <p14:sldId id="320"/>
            <p14:sldId id="2147483637"/>
          </p14:sldIdLst>
        </p14:section>
        <p14:section name="Post Prompt-a-thon activities" id="{1B99C360-8305-44C8-B16A-F2D647A9DEE9}">
          <p14:sldIdLst>
            <p14:sldId id="2147483635"/>
            <p14:sldId id="329"/>
            <p14:sldId id="257"/>
            <p14:sldId id="256"/>
            <p14:sldId id="2147483647"/>
            <p14:sldId id="2147483646"/>
            <p14:sldId id="2147483644"/>
            <p14:sldId id="340"/>
            <p14:sldId id="295"/>
            <p14:sldId id="2147483641"/>
            <p14:sldId id="261"/>
            <p14:sldId id="258"/>
            <p14:sldId id="259"/>
          </p14:sldIdLst>
        </p14:section>
        <p14:section name="Resources" id="{487EB97B-D6D7-4A37-BB1B-D10B59329A81}">
          <p14:sldIdLst>
            <p14:sldId id="2147483636"/>
            <p14:sldId id="262"/>
            <p14:sldId id="273"/>
            <p14:sldId id="263"/>
            <p14:sldId id="269"/>
            <p14:sldId id="214748114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02B80E-149C-7DFD-4E8D-3782118F40E7}" name="Alicia Peterson (NAYAMODE INC)" initials="AI" userId="S::v-petersonal@microsoft.com::f8898314-5523-4930-acf0-2b563b2b4dc9" providerId="AD"/>
  <p188:author id="{510D8F14-A022-0A99-8116-51D39974EA9F}" name="Anne Fernando" initials="" userId="S::anfern@microsoft.com::c02b9aa4-0131-48a6-ac5f-35d8d38dc7d1" providerId="AD"/>
  <p188:author id="{9863DF27-947F-9CA2-9E1D-29008F25FFA4}" name="Lee Boruchow" initials="LB" userId="3697732e38708c02" providerId="Windows Live"/>
  <p188:author id="{781BDC2E-F347-D5C8-0570-46F2DCDFFCB6}" name="Veronica Moody (Unify Consulting LLC)" initials="VL" userId="S::v-vemoody@microsoft.com::faf980fe-fac5-4c43-8dd6-bcfaa329cb9b" providerId="AD"/>
  <p188:author id="{500B1B39-4C08-3EEA-6405-BFBCBB404389}" name="Vandan Jain" initials="VJ" userId="S::vandan@hsv.digital::4244b45b-25d1-413d-855b-6597e767c081" providerId="AD"/>
  <p188:author id="{D936664E-3154-8FEC-94A2-17ADEE427C86}" name="Zeeshan Mirza" initials="ZM" userId="S::zeeshan.mirza@hsv.digital::b96d1cb1-016f-424e-a18f-c0a9c04226c4" providerId="AD"/>
  <p188:author id="{1FDB258B-9A64-FFCC-3643-D260BBFB3383}" name="Olga Gordon" initials="OG" userId="S::ogordon@microsoft.com::102a02ab-8cd3-475b-8633-7a419b8c421c" providerId="AD"/>
  <p188:author id="{737D6195-6317-994E-4575-11A385E251EB}" name="Vandan Jain (HSV Media Private Limited)" initials="VJ" userId="S::v-vandanjain@microsoft.com::ff804f0f-0250-41c3-a135-d2ddf4421d44" providerId="AD"/>
  <p188:author id="{FB042DC9-1339-C30F-AF9D-38ED97D3B51D}" name="Rebecca Walmsley" initials="RW" userId="S::rwalmsley@microsoft.com::8e4ad906-f370-4f21-ade1-e64378255b82" providerId="AD"/>
  <p188:author id="{9573FBD7-29E2-1587-7F7C-842BB189FDF3}" name="Lee Boruchow" initials="LB" userId="S::leeboru@microsoft.com::43331b23-3412-4975-a07b-d9e80f368966" providerId="AD"/>
  <p188:author id="{BED82CE4-9439-89D6-30A8-A84AD7A777CA}" name="Ananthram Balakrishnan" initials="AB" userId="S::ananthb@microsoft.com::c8dd0ce1-7dda-4057-b41d-0c8e1009379a" providerId="AD"/>
  <p188:author id="{C4E76AE7-B1EA-7E45-08DF-405491BDFF1A}" name="Jojo Wright (She/Her)" initials="JW" userId="S::jowrig@microsoft.com::1adc0f8a-2bb3-4325-8852-161fb46abe3c" providerId="AD"/>
  <p188:author id="{C855F6F5-92DE-B6AC-8B29-42A97D472892}" name="Stuart Ridout" initials="SR" userId="S::stridout@microsoft.com::d66a4450-2e6e-4a78-a96c-4ce5612276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42C4"/>
    <a:srgbClr val="366BC6"/>
    <a:srgbClr val="463668"/>
    <a:srgbClr val="5F5F5F"/>
    <a:srgbClr val="0078D4"/>
    <a:srgbClr val="F7F7F6"/>
    <a:srgbClr val="F1F0F0"/>
    <a:srgbClr val="F2F1F0"/>
    <a:srgbClr val="FFFFFF"/>
    <a:srgbClr val="E97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6EB87B-4BC0-4497-8505-4B8FECD97AFE}" v="1" dt="2026-03-26T01:16:39.2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94660"/>
  </p:normalViewPr>
  <p:slideViewPr>
    <p:cSldViewPr snapToGrid="0">
      <p:cViewPr varScale="1">
        <p:scale>
          <a:sx n="108" d="100"/>
          <a:sy n="108"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073186063572964E-2"/>
          <c:y val="9.36985025917976E-2"/>
          <c:w val="0.9498536278728541"/>
          <c:h val="0.81034468819603611"/>
        </c:manualLayout>
      </c:layout>
      <c:doughnutChart>
        <c:varyColors val="1"/>
        <c:ser>
          <c:idx val="0"/>
          <c:order val="0"/>
          <c:spPr>
            <a:ln>
              <a:noFill/>
            </a:ln>
          </c:spPr>
          <c:dPt>
            <c:idx val="0"/>
            <c:bubble3D val="0"/>
            <c:spPr>
              <a:gradFill>
                <a:gsLst>
                  <a:gs pos="0">
                    <a:schemeClr val="accent1"/>
                  </a:gs>
                  <a:gs pos="100000">
                    <a:srgbClr val="C03BC4"/>
                  </a:gs>
                </a:gsLst>
                <a:lin ang="0" scaled="1"/>
              </a:gradFill>
              <a:ln w="19050">
                <a:noFill/>
              </a:ln>
              <a:effectLst/>
            </c:spPr>
            <c:extLst>
              <c:ext xmlns:c16="http://schemas.microsoft.com/office/drawing/2014/chart" uri="{C3380CC4-5D6E-409C-BE32-E72D297353CC}">
                <c16:uniqueId val="{00000001-8290-4BBB-A44A-520C538E2B56}"/>
              </c:ext>
            </c:extLst>
          </c:dPt>
          <c:dPt>
            <c:idx val="1"/>
            <c:bubble3D val="0"/>
            <c:spPr>
              <a:solidFill>
                <a:schemeClr val="bg1"/>
              </a:solidFill>
              <a:ln w="19050">
                <a:noFill/>
              </a:ln>
              <a:effectLst/>
            </c:spPr>
            <c:extLst>
              <c:ext xmlns:c16="http://schemas.microsoft.com/office/drawing/2014/chart" uri="{C3380CC4-5D6E-409C-BE32-E72D297353CC}">
                <c16:uniqueId val="{00000003-8290-4BBB-A44A-520C538E2B56}"/>
              </c:ext>
            </c:extLst>
          </c:dPt>
          <c:val>
            <c:numRef>
              <c:f>Sheet1!$B$2:$B$3</c:f>
              <c:numCache>
                <c:formatCode>General</c:formatCode>
                <c:ptCount val="2"/>
                <c:pt idx="0">
                  <c:v>37</c:v>
                </c:pt>
                <c:pt idx="1">
                  <c:v>63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c:v>
                      </c:pt>
                      <c:pt idx="1">
                        <c:v>2</c:v>
                      </c:pt>
                    </c:numCache>
                  </c:numRef>
                </c15:cat>
              </c15:filteredCategoryTitle>
            </c:ext>
            <c:ext xmlns:c16="http://schemas.microsoft.com/office/drawing/2014/chart" uri="{C3380CC4-5D6E-409C-BE32-E72D297353CC}">
              <c16:uniqueId val="{00000004-8290-4BBB-A44A-520C538E2B56}"/>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073186063572964E-2"/>
          <c:y val="9.36985025917976E-2"/>
          <c:w val="0.9498536278728541"/>
          <c:h val="0.81034468819603611"/>
        </c:manualLayout>
      </c:layout>
      <c:doughnutChart>
        <c:varyColors val="1"/>
        <c:ser>
          <c:idx val="0"/>
          <c:order val="0"/>
          <c:spPr>
            <a:ln>
              <a:noFill/>
            </a:ln>
          </c:spPr>
          <c:dPt>
            <c:idx val="0"/>
            <c:bubble3D val="0"/>
            <c:spPr>
              <a:gradFill>
                <a:gsLst>
                  <a:gs pos="0">
                    <a:schemeClr val="accent1"/>
                  </a:gs>
                  <a:gs pos="100000">
                    <a:srgbClr val="C03BC4"/>
                  </a:gs>
                </a:gsLst>
                <a:lin ang="0" scaled="1"/>
              </a:gradFill>
              <a:ln w="19050">
                <a:noFill/>
              </a:ln>
              <a:effectLst/>
            </c:spPr>
            <c:extLst>
              <c:ext xmlns:c16="http://schemas.microsoft.com/office/drawing/2014/chart" uri="{C3380CC4-5D6E-409C-BE32-E72D297353CC}">
                <c16:uniqueId val="{00000001-F41E-47C8-B7CC-D67A77A0473E}"/>
              </c:ext>
            </c:extLst>
          </c:dPt>
          <c:dPt>
            <c:idx val="1"/>
            <c:bubble3D val="0"/>
            <c:spPr>
              <a:solidFill>
                <a:schemeClr val="bg1"/>
              </a:solidFill>
              <a:ln w="19050">
                <a:noFill/>
              </a:ln>
              <a:effectLst/>
            </c:spPr>
            <c:extLst>
              <c:ext xmlns:c16="http://schemas.microsoft.com/office/drawing/2014/chart" uri="{C3380CC4-5D6E-409C-BE32-E72D297353CC}">
                <c16:uniqueId val="{00000003-F41E-47C8-B7CC-D67A77A0473E}"/>
              </c:ext>
            </c:extLst>
          </c:dPt>
          <c:val>
            <c:numRef>
              <c:f>Sheet1!$B$2:$B$3</c:f>
              <c:numCache>
                <c:formatCode>General</c:formatCode>
                <c:ptCount val="2"/>
                <c:pt idx="0">
                  <c:v>60</c:v>
                </c:pt>
                <c:pt idx="1">
                  <c:v>40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c:v>
                      </c:pt>
                      <c:pt idx="1">
                        <c:v>2</c:v>
                      </c:pt>
                    </c:numCache>
                  </c:numRef>
                </c15:cat>
              </c15:filteredCategoryTitle>
            </c:ext>
            <c:ext xmlns:c16="http://schemas.microsoft.com/office/drawing/2014/chart" uri="{C3380CC4-5D6E-409C-BE32-E72D297353CC}">
              <c16:uniqueId val="{00000004-F41E-47C8-B7CC-D67A77A0473E}"/>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DC8EE3-5B9A-4C12-8CD7-440892FFE62D}" type="datetimeFigureOut">
              <a:rPr lang="en-US" smtClean="0"/>
              <a:t>3/31/2026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0951C-B246-43B8-8C53-44C86CC2E95E}" type="slidenum">
              <a:rPr lang="en-US" smtClean="0"/>
              <a:t>‹#›</a:t>
            </a:fld>
            <a:endParaRPr lang="en-US"/>
          </a:p>
        </p:txBody>
      </p:sp>
    </p:spTree>
    <p:extLst>
      <p:ext uri="{BB962C8B-B14F-4D97-AF65-F5344CB8AC3E}">
        <p14:creationId xmlns:p14="http://schemas.microsoft.com/office/powerpoint/2010/main" val="3312873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061D3-A515-B75C-6133-F25FFF927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D65881-276C-3DA6-64A2-4F7B8739C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481703-0A57-52DC-20F4-D36B80A4B5D9}"/>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0BCE9492-29F9-71A1-BCF0-6742B0B80EE0}"/>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8BBE30DA-EE19-BEFC-998D-9F8BC58593B1}"/>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0CD3D29-A95C-FBD6-91A5-880D7FF85807}"/>
              </a:ext>
            </a:extLst>
          </p:cNvPr>
          <p:cNvSpPr>
            <a:spLocks noGrp="1"/>
          </p:cNvSpPr>
          <p:nvPr>
            <p:ph type="dt" idx="1"/>
          </p:nvPr>
        </p:nvSpPr>
        <p:spPr/>
        <p:txBody>
          <a:bodyPr/>
          <a:lstStyle/>
          <a:p>
            <a:fld id="{10E1ACAC-9355-415D-9B94-950A2C119927}" type="datetime8">
              <a:rPr lang="en-US" smtClean="0"/>
              <a:t>3/31/2026 9:23 AM</a:t>
            </a:fld>
            <a:endParaRPr lang="en-US"/>
          </a:p>
        </p:txBody>
      </p:sp>
      <p:sp>
        <p:nvSpPr>
          <p:cNvPr id="7" name="Slide Number Placeholder 6">
            <a:extLst>
              <a:ext uri="{FF2B5EF4-FFF2-40B4-BE49-F238E27FC236}">
                <a16:creationId xmlns:a16="http://schemas.microsoft.com/office/drawing/2014/main" id="{9B4AC568-406A-1E5A-47AB-6E2588CB3C40}"/>
              </a:ext>
            </a:extLst>
          </p:cNvPr>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4008199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54ADD-CC23-5260-DA5B-9F6F79B242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5A3BA2-4ACF-A40B-903B-E75110916B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E9204D-16F4-E0A2-FA9C-AFB28695C96A}"/>
              </a:ext>
            </a:extLst>
          </p:cNvPr>
          <p:cNvSpPr>
            <a:spLocks noGrp="1"/>
          </p:cNvSpPr>
          <p:nvPr>
            <p:ph type="body" idx="1"/>
          </p:nvPr>
        </p:nvSpPr>
        <p:spPr/>
        <p:txBody>
          <a:bodyPr/>
          <a:lstStyle/>
          <a:p>
            <a:pPr marL="0" indent="0">
              <a:buNone/>
            </a:pPr>
            <a:endParaRPr lang="en-US"/>
          </a:p>
        </p:txBody>
      </p:sp>
      <p:sp>
        <p:nvSpPr>
          <p:cNvPr id="4" name="Slide Number Placeholder 3">
            <a:extLst>
              <a:ext uri="{FF2B5EF4-FFF2-40B4-BE49-F238E27FC236}">
                <a16:creationId xmlns:a16="http://schemas.microsoft.com/office/drawing/2014/main" id="{60A4A35C-C210-539E-A5B4-4BC3C5874B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79477-286D-455B-9534-EA5E6363A9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3090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5156B-D4BC-ACF5-32C7-C0AA28D14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0A42B5-1ACE-665D-69C5-F3095D10A2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354927-47F9-BDA4-C2CC-A0D77517695D}"/>
              </a:ext>
            </a:extLst>
          </p:cNvPr>
          <p:cNvSpPr>
            <a:spLocks noGrp="1"/>
          </p:cNvSpPr>
          <p:nvPr>
            <p:ph type="body" idx="1"/>
          </p:nvPr>
        </p:nvSpPr>
        <p:spPr/>
        <p:txBody>
          <a:bodyPr/>
          <a:lstStyle/>
          <a:p>
            <a:pPr marL="0" indent="0">
              <a:buNone/>
            </a:pPr>
            <a:endParaRPr lang="en-US"/>
          </a:p>
        </p:txBody>
      </p:sp>
      <p:sp>
        <p:nvSpPr>
          <p:cNvPr id="4" name="Slide Number Placeholder 3">
            <a:extLst>
              <a:ext uri="{FF2B5EF4-FFF2-40B4-BE49-F238E27FC236}">
                <a16:creationId xmlns:a16="http://schemas.microsoft.com/office/drawing/2014/main" id="{86120AE4-9C3C-BE0A-EF5C-B87B1C2D39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79477-286D-455B-9534-EA5E6363A9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1276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CDD5C-98E3-BCA0-3A9B-AF07D21B2E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E91B2-1CEC-2856-7A67-4D293A3D3E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FCCB10-58F9-389A-EF1D-FE661F72FE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B68461-2274-3427-53C3-829597897B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0951C-B246-43B8-8C53-44C86CC2E95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8084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FA62A-E9E0-EF90-0E9D-E7D91E322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F0653-7623-376E-0523-7809AB7BB3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7C0763-3E56-EA7C-C9B2-5BF3C6F9266B}"/>
              </a:ext>
            </a:extLst>
          </p:cNvPr>
          <p:cNvSpPr>
            <a:spLocks noGrp="1"/>
          </p:cNvSpPr>
          <p:nvPr>
            <p:ph type="body" idx="1"/>
          </p:nvPr>
        </p:nvSpPr>
        <p:spPr/>
        <p:txBody>
          <a:bodyPr/>
          <a:lstStyle/>
          <a:p>
            <a:pPr algn="l">
              <a:buFont typeface="+mj-lt"/>
              <a:buNone/>
            </a:pPr>
            <a:endParaRPr lang="en-US"/>
          </a:p>
        </p:txBody>
      </p:sp>
      <p:sp>
        <p:nvSpPr>
          <p:cNvPr id="4" name="Header Placeholder 3">
            <a:extLst>
              <a:ext uri="{FF2B5EF4-FFF2-40B4-BE49-F238E27FC236}">
                <a16:creationId xmlns:a16="http://schemas.microsoft.com/office/drawing/2014/main" id="{6C499DF8-0515-0137-479F-1FA13EC8F590}"/>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E2B8416A-F84C-33C2-15F1-B47191AB8C3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Aptos" panose="02110004020202020204"/>
                <a:ea typeface="Segoe UI" pitchFamily="34" charset="0"/>
                <a:cs typeface="Segoe Sans Text"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6F9ED32-E6D9-B6BE-F884-28440546B16C}"/>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874F3BA-366A-4D36-8028-00724E3325B8}"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3/31/2026 9:25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4AF9C381-BBD1-42CD-9E3B-0B790D5AE55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3745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1687C-BEFB-FB7F-110D-9D4BB03216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C1C04F-9BA4-178A-BC46-9B929B8071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3C5656-CEFF-370F-8455-C02003D484E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D9534AA-76ED-F180-9227-D58CF78E570D}"/>
              </a:ext>
            </a:extLst>
          </p:cNvPr>
          <p:cNvSpPr>
            <a:spLocks noGrp="1"/>
          </p:cNvSpPr>
          <p:nvPr>
            <p:ph type="sldNum" sz="quarter" idx="5"/>
          </p:nvPr>
        </p:nvSpPr>
        <p:spPr/>
        <p:txBody>
          <a:bodyPr/>
          <a:lstStyle/>
          <a:p>
            <a:fld id="{B380951C-B246-43B8-8C53-44C86CC2E95E}" type="slidenum">
              <a:rPr lang="en-US" smtClean="0"/>
              <a:t>28</a:t>
            </a:fld>
            <a:endParaRPr lang="en-US"/>
          </a:p>
        </p:txBody>
      </p:sp>
    </p:spTree>
    <p:extLst>
      <p:ext uri="{BB962C8B-B14F-4D97-AF65-F5344CB8AC3E}">
        <p14:creationId xmlns:p14="http://schemas.microsoft.com/office/powerpoint/2010/main" val="1491308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Text" pitchFamily="2" charset="0"/>
                <a:ea typeface="Segoe UI" pitchFamily="34" charset="0"/>
                <a:cs typeface="Segoe Sans Text"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DB6565-EEE0-442A-8DC8-09FA435478BA}" type="datetime8">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3/31/2026 9:25 AM</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4167261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8915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EA0F8-CEE5-A4EA-79B3-E48FBB3D0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059140-5EB4-0A81-14C2-DF00B0C551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F2CB88-9C2F-765F-C8E3-9FC01B413F9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29D13C4-5ABF-B998-371C-F369DD9CBDA4}"/>
              </a:ext>
            </a:extLst>
          </p:cNvPr>
          <p:cNvSpPr>
            <a:spLocks noGrp="1"/>
          </p:cNvSpPr>
          <p:nvPr>
            <p:ph type="sldNum" sz="quarter" idx="5"/>
          </p:nvPr>
        </p:nvSpPr>
        <p:spPr/>
        <p:txBody>
          <a:bodyPr/>
          <a:lstStyle/>
          <a:p>
            <a:fld id="{B380951C-B246-43B8-8C53-44C86CC2E95E}" type="slidenum">
              <a:rPr lang="en-US" smtClean="0"/>
              <a:t>37</a:t>
            </a:fld>
            <a:endParaRPr lang="en-US"/>
          </a:p>
        </p:txBody>
      </p:sp>
    </p:spTree>
    <p:extLst>
      <p:ext uri="{BB962C8B-B14F-4D97-AF65-F5344CB8AC3E}">
        <p14:creationId xmlns:p14="http://schemas.microsoft.com/office/powerpoint/2010/main" val="3263577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B038B-FDB2-0167-1A80-88FDB9C45C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9CD7A-55E0-6E3E-C6EB-6FAC2FE35E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C0A0F-03C5-C05A-7B76-65CDF095A89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5E88FFC-E752-1B95-763D-F01FC95EA484}"/>
              </a:ext>
            </a:extLst>
          </p:cNvPr>
          <p:cNvSpPr>
            <a:spLocks noGrp="1"/>
          </p:cNvSpPr>
          <p:nvPr>
            <p:ph type="sldNum" sz="quarter" idx="5"/>
          </p:nvPr>
        </p:nvSpPr>
        <p:spPr/>
        <p:txBody>
          <a:bodyPr/>
          <a:lstStyle/>
          <a:p>
            <a:fld id="{B380951C-B246-43B8-8C53-44C86CC2E95E}" type="slidenum">
              <a:rPr lang="en-US" smtClean="0"/>
              <a:t>41</a:t>
            </a:fld>
            <a:endParaRPr lang="en-US"/>
          </a:p>
        </p:txBody>
      </p:sp>
    </p:spTree>
    <p:extLst>
      <p:ext uri="{BB962C8B-B14F-4D97-AF65-F5344CB8AC3E}">
        <p14:creationId xmlns:p14="http://schemas.microsoft.com/office/powerpoint/2010/main" val="1467226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CAEFD-F998-FE63-5F59-2BFA514FD4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24E4A-D5E9-06C0-C2ED-2E6FD73213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DEA7F-D95F-F514-B73B-D29106B4CF7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14D6695-9098-DB64-F385-1F5DA618AB73}"/>
              </a:ext>
            </a:extLst>
          </p:cNvPr>
          <p:cNvSpPr>
            <a:spLocks noGrp="1"/>
          </p:cNvSpPr>
          <p:nvPr>
            <p:ph type="sldNum" sz="quarter" idx="5"/>
          </p:nvPr>
        </p:nvSpPr>
        <p:spPr/>
        <p:txBody>
          <a:bodyPr/>
          <a:lstStyle/>
          <a:p>
            <a:fld id="{B380951C-B246-43B8-8C53-44C86CC2E95E}" type="slidenum">
              <a:rPr lang="en-US" smtClean="0"/>
              <a:t>5</a:t>
            </a:fld>
            <a:endParaRPr lang="en-US"/>
          </a:p>
        </p:txBody>
      </p:sp>
    </p:spTree>
    <p:extLst>
      <p:ext uri="{BB962C8B-B14F-4D97-AF65-F5344CB8AC3E}">
        <p14:creationId xmlns:p14="http://schemas.microsoft.com/office/powerpoint/2010/main" val="1321276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874F3BA-366A-4D36-8028-00724E3325B8}" type="datetime8">
              <a:rPr kumimoji="0" lang="en-US" sz="1200" b="0" i="0" u="none" strike="noStrike" kern="1200" cap="none" spc="0" normalizeH="0" baseline="0" noProof="0" smtClean="0">
                <a:ln>
                  <a:noFill/>
                </a:ln>
                <a:solidFill>
                  <a:prstClr val="black"/>
                </a:solidFill>
                <a:effectLst/>
                <a:uLnTx/>
                <a:uFillTx/>
                <a:ea typeface="+mn-ea"/>
                <a:cs typeface="+mn-cs"/>
              </a:rPr>
              <a:t>3/31/2026 9:25 AM</a:t>
            </a:fld>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032054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FA478-4BF2-57A0-20F4-FB164DF2D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608453-AF01-9D0B-B3E2-63AFA12B2E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39F417-7FF4-5D6A-A881-C80292CA449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6C0D44D-9199-AFB3-519D-C8F3EF9F969B}"/>
              </a:ext>
            </a:extLst>
          </p:cNvPr>
          <p:cNvSpPr>
            <a:spLocks noGrp="1"/>
          </p:cNvSpPr>
          <p:nvPr>
            <p:ph type="sldNum" sz="quarter" idx="5"/>
          </p:nvPr>
        </p:nvSpPr>
        <p:spPr/>
        <p:txBody>
          <a:bodyPr/>
          <a:lstStyle/>
          <a:p>
            <a:fld id="{B380951C-B246-43B8-8C53-44C86CC2E95E}" type="slidenum">
              <a:rPr lang="en-US" smtClean="0"/>
              <a:t>14</a:t>
            </a:fld>
            <a:endParaRPr lang="en-US"/>
          </a:p>
        </p:txBody>
      </p:sp>
    </p:spTree>
    <p:extLst>
      <p:ext uri="{BB962C8B-B14F-4D97-AF65-F5344CB8AC3E}">
        <p14:creationId xmlns:p14="http://schemas.microsoft.com/office/powerpoint/2010/main" val="3373553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6DBC3-B5EB-5FAE-5757-B549F2451B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AC29B-5F4D-3877-0471-8D35E1983E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B290CA-5EB1-1A49-0888-EEBE91277C41}"/>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Segoe UI"/>
              <a:ea typeface="+mn-ea"/>
              <a:cs typeface="+mn-cs"/>
            </a:endParaRPr>
          </a:p>
        </p:txBody>
      </p:sp>
      <p:sp>
        <p:nvSpPr>
          <p:cNvPr id="4" name="Slide Number Placeholder 3">
            <a:extLst>
              <a:ext uri="{FF2B5EF4-FFF2-40B4-BE49-F238E27FC236}">
                <a16:creationId xmlns:a16="http://schemas.microsoft.com/office/drawing/2014/main" id="{3105CEA0-B9BF-6E63-64BB-585D17370C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E4956-FA61-4CE2-9F46-807840DE613C}"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5992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13C67-CC4C-F54F-B617-EF6708330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A5984-EAB0-0414-F69A-92BC5F998E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C93D3D-638F-F309-0539-90AD7CA0EDA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5F216E-C202-DE19-2BCF-5678E4231A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9D2AD-30B8-41F3-8A8A-57D6E61D538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0639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74A34-F6E9-0ADB-6784-652CD83A35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E1DA47-3FB9-D9CA-B313-EC51AB8A37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1E1453-B480-E9CB-6DAC-4C961BB59E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B1106EC-3CBE-B5F3-F559-2DB1CFD1F5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9D2AD-30B8-41F3-8A8A-57D6E61D538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5136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31B97-D8FF-8ABC-CA8E-C26F7A482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5DE6B-88E2-FCC2-E93B-A66CCF7248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EAF6F1-6346-5C43-AA8E-79FEAD1CA79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DC8AC2F-EB51-BAA0-5177-A38C8C39B8F8}"/>
              </a:ext>
            </a:extLst>
          </p:cNvPr>
          <p:cNvSpPr>
            <a:spLocks noGrp="1"/>
          </p:cNvSpPr>
          <p:nvPr>
            <p:ph type="sldNum" sz="quarter" idx="5"/>
          </p:nvPr>
        </p:nvSpPr>
        <p:spPr/>
        <p:txBody>
          <a:bodyPr/>
          <a:lstStyle/>
          <a:p>
            <a:fld id="{B380951C-B246-43B8-8C53-44C86CC2E95E}" type="slidenum">
              <a:rPr lang="en-US" smtClean="0"/>
              <a:t>19</a:t>
            </a:fld>
            <a:endParaRPr lang="en-US"/>
          </a:p>
        </p:txBody>
      </p:sp>
    </p:spTree>
    <p:extLst>
      <p:ext uri="{BB962C8B-B14F-4D97-AF65-F5344CB8AC3E}">
        <p14:creationId xmlns:p14="http://schemas.microsoft.com/office/powerpoint/2010/main" val="2907779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32856-80E8-5C43-9611-02C4C7E91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95267-8CDC-BDA5-5925-3FB872071F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A1E75B-66B2-EE98-3A19-4F82A28507C1}"/>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0000"/>
              </a:solidFill>
              <a:effectLst/>
              <a:uLnTx/>
              <a:uFillTx/>
              <a:latin typeface="Segoe UI"/>
              <a:ea typeface="+mn-ea"/>
              <a:cs typeface="+mn-cs"/>
            </a:endParaRPr>
          </a:p>
        </p:txBody>
      </p:sp>
      <p:sp>
        <p:nvSpPr>
          <p:cNvPr id="4" name="Slide Number Placeholder 3">
            <a:extLst>
              <a:ext uri="{FF2B5EF4-FFF2-40B4-BE49-F238E27FC236}">
                <a16:creationId xmlns:a16="http://schemas.microsoft.com/office/drawing/2014/main" id="{D17BB10E-B72B-38E8-288E-9CEC64032F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E4956-FA61-4CE2-9F46-807840DE613C}"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82759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slide" Target="../slides/slide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SP Masters Program - Copilot title 1">
    <p:spTree>
      <p:nvGrpSpPr>
        <p:cNvPr id="1" name=""/>
        <p:cNvGrpSpPr/>
        <p:nvPr/>
      </p:nvGrpSpPr>
      <p:grpSpPr>
        <a:xfrm>
          <a:off x="0" y="0"/>
          <a:ext cx="0" cy="0"/>
          <a:chOff x="0" y="0"/>
          <a:chExt cx="0" cy="0"/>
        </a:xfrm>
      </p:grpSpPr>
      <p:pic>
        <p:nvPicPr>
          <p:cNvPr id="2" name="Picture 1" descr="A colorful logo in a spiral&#10;&#10;Description automatically generated">
            <a:extLst>
              <a:ext uri="{FF2B5EF4-FFF2-40B4-BE49-F238E27FC236}">
                <a16:creationId xmlns:a16="http://schemas.microsoft.com/office/drawing/2014/main" id="{6B1CE931-25E3-561F-E582-DD9662E622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MS logo gray - EMF">
            <a:extLst>
              <a:ext uri="{FF2B5EF4-FFF2-40B4-BE49-F238E27FC236}">
                <a16:creationId xmlns:a16="http://schemas.microsoft.com/office/drawing/2014/main" id="{3A9922AE-499A-8913-51FD-060B72D0BE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a:extLst>
              <a:ext uri="{FF2B5EF4-FFF2-40B4-BE49-F238E27FC236}">
                <a16:creationId xmlns:a16="http://schemas.microsoft.com/office/drawing/2014/main" id="{0B916564-33C2-CD0E-E05A-76907EB69EDD}"/>
              </a:ext>
            </a:extLst>
          </p:cNvPr>
          <p:cNvSpPr>
            <a:spLocks noGrp="1"/>
          </p:cNvSpPr>
          <p:nvPr>
            <p:ph type="title" hasCustomPrompt="1"/>
          </p:nvPr>
        </p:nvSpPr>
        <p:spPr>
          <a:xfrm>
            <a:off x="588263" y="2302431"/>
            <a:ext cx="4167887" cy="1231106"/>
          </a:xfrm>
        </p:spPr>
        <p:txBody>
          <a:bodyPr anchor="b" anchorCtr="0">
            <a:spAutoFit/>
          </a:bodyPr>
          <a:lstStyle>
            <a:lvl1pPr>
              <a:defRPr kumimoji="0" lang="en-US" sz="4000" b="0" i="0" u="none" strike="noStrike" kern="1200" cap="none" spc="-50" normalizeH="0" baseline="0" dirty="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Event name or presentation title </a:t>
            </a:r>
          </a:p>
        </p:txBody>
      </p:sp>
      <p:sp>
        <p:nvSpPr>
          <p:cNvPr id="10" name="Text Placeholder 4">
            <a:extLst>
              <a:ext uri="{FF2B5EF4-FFF2-40B4-BE49-F238E27FC236}">
                <a16:creationId xmlns:a16="http://schemas.microsoft.com/office/drawing/2014/main" id="{3DE2905F-5DD9-A6E6-9622-A302EC28909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55479653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ub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DEF4037-A609-A9B8-078B-CE087FCC2FBE}"/>
              </a:ext>
            </a:extLst>
          </p:cNvPr>
          <p:cNvGrpSpPr/>
          <p:nvPr userDrawn="1"/>
        </p:nvGrpSpPr>
        <p:grpSpPr>
          <a:xfrm>
            <a:off x="0" y="0"/>
            <a:ext cx="12192000" cy="6858000"/>
            <a:chOff x="0" y="0"/>
            <a:chExt cx="12192000" cy="6858000"/>
          </a:xfrm>
        </p:grpSpPr>
        <p:pic>
          <p:nvPicPr>
            <p:cNvPr id="5" name="Picture 4" descr="A blurry image of a person's hand&#10;&#10;Description automatically generated">
              <a:extLst>
                <a:ext uri="{FF2B5EF4-FFF2-40B4-BE49-F238E27FC236}">
                  <a16:creationId xmlns:a16="http://schemas.microsoft.com/office/drawing/2014/main" id="{BCB1914C-784C-0230-3C4C-01B077CCF6D0}"/>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8" name="Rectangle 7">
              <a:extLst>
                <a:ext uri="{FF2B5EF4-FFF2-40B4-BE49-F238E27FC236}">
                  <a16:creationId xmlns:a16="http://schemas.microsoft.com/office/drawing/2014/main" id="{A9938F55-19E6-E840-1084-01B2A085047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94584EB2-E663-4E79-1330-9D1AE176D89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7054975-9B72-B5D8-DC2C-2A1B1887D311}"/>
              </a:ext>
            </a:extLst>
          </p:cNvPr>
          <p:cNvSpPr>
            <a:spLocks noGrp="1"/>
          </p:cNvSpPr>
          <p:nvPr>
            <p:ph type="body" sz="quarter" idx="11" hasCustomPrompt="1"/>
          </p:nvPr>
        </p:nvSpPr>
        <p:spPr>
          <a:xfrm>
            <a:off x="574675" y="941388"/>
            <a:ext cx="11018520" cy="341632"/>
          </a:xfrm>
        </p:spPr>
        <p:txBody>
          <a:bodyPr tIns="64008"/>
          <a:lstStyle>
            <a:lvl1pPr>
              <a:defRPr sz="1800">
                <a:solidFill>
                  <a:schemeClr val="tx1"/>
                </a:solidFill>
                <a:latin typeface="+mn-lt"/>
              </a:defRPr>
            </a:lvl1pPr>
          </a:lstStyle>
          <a:p>
            <a:pPr lvl="0"/>
            <a:r>
              <a:rPr lang="en-US"/>
              <a:t>Subtitle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2019300"/>
            <a:ext cx="11025188" cy="2562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0">
            <a:extLst>
              <a:ext uri="{FF2B5EF4-FFF2-40B4-BE49-F238E27FC236}">
                <a16:creationId xmlns:a16="http://schemas.microsoft.com/office/drawing/2014/main" id="{8522C0CB-7CA6-6339-77AF-EA5B1984FA00}"/>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
        <p:nvSpPr>
          <p:cNvPr id="9" name="Slide Number Placeholder 4">
            <a:extLst>
              <a:ext uri="{FF2B5EF4-FFF2-40B4-BE49-F238E27FC236}">
                <a16:creationId xmlns:a16="http://schemas.microsoft.com/office/drawing/2014/main" id="{611FA6A4-D4B9-9739-6382-631FB775BC01}"/>
              </a:ext>
            </a:extLst>
          </p:cNvPr>
          <p:cNvSpPr>
            <a:spLocks noGrp="1"/>
          </p:cNvSpPr>
          <p:nvPr>
            <p:ph type="sldNum" sz="quarter" idx="4"/>
          </p:nvPr>
        </p:nvSpPr>
        <p:spPr>
          <a:xfrm>
            <a:off x="11115040" y="6356350"/>
            <a:ext cx="781304" cy="365125"/>
          </a:xfrm>
          <a:prstGeom prst="rect">
            <a:avLst/>
          </a:prstGeom>
        </p:spPr>
        <p:txBody>
          <a:bodyPr vert="horz" lIns="91440" tIns="45720" rIns="91440" bIns="45720" rtlCol="0" anchor="ctr"/>
          <a:lstStyle>
            <a:lvl1pPr algn="r">
              <a:defRPr sz="1200">
                <a:solidFill>
                  <a:schemeClr val="tx1"/>
                </a:solidFill>
              </a:defRPr>
            </a:lvl1pPr>
          </a:lstStyle>
          <a:p>
            <a:fld id="{8F93FC27-A1D1-4A1D-8E2D-C92B07A03756}" type="slidenum">
              <a:rPr lang="en-US" smtClean="0"/>
              <a:pPr/>
              <a:t>‹#›</a:t>
            </a:fld>
            <a:endParaRPr lang="en-US"/>
          </a:p>
        </p:txBody>
      </p:sp>
    </p:spTree>
    <p:extLst>
      <p:ext uri="{BB962C8B-B14F-4D97-AF65-F5344CB8AC3E}">
        <p14:creationId xmlns:p14="http://schemas.microsoft.com/office/powerpoint/2010/main" val="93158296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yebrow title and subtitle">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FAFCF619-AC26-2E4C-2904-F86EAFD2B3C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858000"/>
          </a:xfrm>
          <a:prstGeom prst="rect">
            <a:avLst/>
          </a:prstGeom>
        </p:spPr>
      </p:pic>
      <p:sp>
        <p:nvSpPr>
          <p:cNvPr id="2" name="Title 1">
            <a:extLst>
              <a:ext uri="{FF2B5EF4-FFF2-40B4-BE49-F238E27FC236}">
                <a16:creationId xmlns:a16="http://schemas.microsoft.com/office/drawing/2014/main" id="{75C45BD7-3F2C-830D-5256-48E37AFC511B}"/>
              </a:ext>
            </a:extLst>
          </p:cNvPr>
          <p:cNvSpPr>
            <a:spLocks noGrp="1"/>
          </p:cNvSpPr>
          <p:nvPr>
            <p:ph type="title"/>
          </p:nvPr>
        </p:nvSpPr>
        <p:spPr>
          <a:xfrm>
            <a:off x="574816" y="510988"/>
            <a:ext cx="11018520" cy="430887"/>
          </a:xfrm>
        </p:spPr>
        <p:txBody>
          <a:bodyPr/>
          <a:lstStyle/>
          <a:p>
            <a:r>
              <a:rPr lang="en-US"/>
              <a:t>Click to edit Master title style</a:t>
            </a:r>
          </a:p>
        </p:txBody>
      </p:sp>
      <p:sp>
        <p:nvSpPr>
          <p:cNvPr id="5" name="Text Placeholder 2">
            <a:extLst>
              <a:ext uri="{FF2B5EF4-FFF2-40B4-BE49-F238E27FC236}">
                <a16:creationId xmlns:a16="http://schemas.microsoft.com/office/drawing/2014/main" id="{3ABDF8D8-0F08-FD6F-E5FE-7EE6DC72BE9E}"/>
              </a:ext>
            </a:extLst>
          </p:cNvPr>
          <p:cNvSpPr>
            <a:spLocks noGrp="1"/>
          </p:cNvSpPr>
          <p:nvPr>
            <p:ph type="body" sz="quarter" idx="11" hasCustomPrompt="1"/>
          </p:nvPr>
        </p:nvSpPr>
        <p:spPr>
          <a:xfrm>
            <a:off x="574675" y="941388"/>
            <a:ext cx="11018520" cy="341632"/>
          </a:xfrm>
        </p:spPr>
        <p:txBody>
          <a:bodyPr tIns="64008"/>
          <a:lstStyle>
            <a:lvl1pPr>
              <a:defRPr sz="1800">
                <a:solidFill>
                  <a:schemeClr val="tx1"/>
                </a:solidFill>
                <a:latin typeface="+mn-lt"/>
              </a:defRPr>
            </a:lvl1pPr>
          </a:lstStyle>
          <a:p>
            <a:pPr lvl="0"/>
            <a:r>
              <a:rPr lang="en-US"/>
              <a:t>Subtitle</a:t>
            </a:r>
          </a:p>
        </p:txBody>
      </p:sp>
      <p:sp>
        <p:nvSpPr>
          <p:cNvPr id="3" name="Eyebrow placeholder">
            <a:extLst>
              <a:ext uri="{FF2B5EF4-FFF2-40B4-BE49-F238E27FC236}">
                <a16:creationId xmlns:a16="http://schemas.microsoft.com/office/drawing/2014/main" id="{7A979B28-27F8-3F49-0EE7-BF83B791B93D}"/>
              </a:ext>
            </a:extLst>
          </p:cNvPr>
          <p:cNvSpPr>
            <a:spLocks noGrp="1"/>
          </p:cNvSpPr>
          <p:nvPr>
            <p:ph type="body" sz="quarter" idx="10"/>
          </p:nvPr>
        </p:nvSpPr>
        <p:spPr>
          <a:xfrm>
            <a:off x="574816" y="246888"/>
            <a:ext cx="11018838" cy="246221"/>
          </a:xfrm>
        </p:spPr>
        <p:txBody>
          <a:bodyPr/>
          <a:lstStyle>
            <a:lvl1pPr marL="0" indent="0">
              <a:buNone/>
              <a:defRPr sz="1600">
                <a:solidFill>
                  <a:schemeClr val="accent2"/>
                </a:solidFill>
                <a:latin typeface="+mj-lt"/>
              </a:defRPr>
            </a:lvl1pPr>
          </a:lstStyle>
          <a:p>
            <a:pPr lvl="0"/>
            <a:r>
              <a:rPr lang="en-US"/>
              <a:t>Click to edit Master text styles</a:t>
            </a:r>
          </a:p>
        </p:txBody>
      </p:sp>
    </p:spTree>
    <p:extLst>
      <p:ext uri="{BB962C8B-B14F-4D97-AF65-F5344CB8AC3E}">
        <p14:creationId xmlns:p14="http://schemas.microsoft.com/office/powerpoint/2010/main" val="138844491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only ">
    <p:spTree>
      <p:nvGrpSpPr>
        <p:cNvPr id="1" name=""/>
        <p:cNvGrpSpPr/>
        <p:nvPr/>
      </p:nvGrpSpPr>
      <p:grpSpPr>
        <a:xfrm>
          <a:off x="0" y="0"/>
          <a:ext cx="0" cy="0"/>
          <a:chOff x="0" y="0"/>
          <a:chExt cx="0" cy="0"/>
        </a:xfrm>
      </p:grpSpPr>
      <p:pic>
        <p:nvPicPr>
          <p:cNvPr id="4" name="Picture 3" descr="A blurry image of a person's hand&#10;&#10;Description automatically generated">
            <a:extLst>
              <a:ext uri="{FF2B5EF4-FFF2-40B4-BE49-F238E27FC236}">
                <a16:creationId xmlns:a16="http://schemas.microsoft.com/office/drawing/2014/main" id="{F5C40B06-A260-9D9D-4EAD-700D31A9650F}"/>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6">
            <a:extLst>
              <a:ext uri="{FF2B5EF4-FFF2-40B4-BE49-F238E27FC236}">
                <a16:creationId xmlns:a16="http://schemas.microsoft.com/office/drawing/2014/main" id="{94584EB2-E663-4E79-1330-9D1AE176D89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7054975-9B72-B5D8-DC2C-2A1B1887D311}"/>
              </a:ext>
            </a:extLst>
          </p:cNvPr>
          <p:cNvSpPr>
            <a:spLocks noGrp="1"/>
          </p:cNvSpPr>
          <p:nvPr>
            <p:ph type="body" sz="quarter" idx="11" hasCustomPrompt="1"/>
          </p:nvPr>
        </p:nvSpPr>
        <p:spPr>
          <a:xfrm>
            <a:off x="574675" y="941388"/>
            <a:ext cx="11018520" cy="341632"/>
          </a:xfrm>
        </p:spPr>
        <p:txBody>
          <a:bodyPr tIns="64008"/>
          <a:lstStyle>
            <a:lvl1pPr>
              <a:defRPr sz="18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8436023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Half white half gradient">
    <p:spTree>
      <p:nvGrpSpPr>
        <p:cNvPr id="1" name=""/>
        <p:cNvGrpSpPr/>
        <p:nvPr/>
      </p:nvGrpSpPr>
      <p:grpSpPr>
        <a:xfrm>
          <a:off x="0" y="0"/>
          <a:ext cx="0" cy="0"/>
          <a:chOff x="0" y="0"/>
          <a:chExt cx="0" cy="0"/>
        </a:xfrm>
      </p:grpSpPr>
      <p:pic>
        <p:nvPicPr>
          <p:cNvPr id="8" name="Picture 7" descr="A colorful logo in a spiral&#10;&#10;Description automatically generated">
            <a:extLst>
              <a:ext uri="{FF2B5EF4-FFF2-40B4-BE49-F238E27FC236}">
                <a16:creationId xmlns:a16="http://schemas.microsoft.com/office/drawing/2014/main" id="{D5CC03C5-DF34-0105-E2E1-CB17FC891B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73B2449-29BC-FA3D-8E8C-DCCEE8B99D26}"/>
              </a:ext>
              <a:ext uri="{C183D7F6-B498-43B3-948B-1728B52AA6E4}">
                <adec:decorative xmlns:adec="http://schemas.microsoft.com/office/drawing/2017/decorative" val="1"/>
              </a:ext>
            </a:extLst>
          </p:cNvPr>
          <p:cNvSpPr/>
          <p:nvPr userDrawn="1"/>
        </p:nvSpPr>
        <p:spPr>
          <a:xfrm>
            <a:off x="-5080" y="0"/>
            <a:ext cx="4356100" cy="6775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574816" y="1828801"/>
            <a:ext cx="3267979" cy="4171950"/>
          </a:xfrm>
        </p:spPr>
        <p:txBody>
          <a:bodyPr>
            <a:noAutofit/>
          </a:bodyPr>
          <a:lstStyle>
            <a:lvl1pPr marL="0" indent="0">
              <a:lnSpc>
                <a:spcPct val="100000"/>
              </a:lnSpc>
              <a:spcBef>
                <a:spcPts val="1600"/>
              </a:spcBef>
              <a:buNone/>
              <a:defRPr sz="1600">
                <a:solidFill>
                  <a:schemeClr val="accent2"/>
                </a:solidFill>
                <a:latin typeface="+mj-lt"/>
              </a:defRPr>
            </a:lvl1pPr>
            <a:lvl2pPr marL="0" indent="0">
              <a:lnSpc>
                <a:spcPct val="100000"/>
              </a:lnSpc>
              <a:spcBef>
                <a:spcPts val="900"/>
              </a:spcBef>
              <a:buNone/>
              <a:defRPr sz="1400">
                <a:solidFill>
                  <a:srgbClr val="000000"/>
                </a:solidFill>
              </a:defRPr>
            </a:lvl2pPr>
            <a:lvl3pPr>
              <a:lnSpc>
                <a:spcPct val="100000"/>
              </a:lnSpc>
              <a:defRPr sz="1401">
                <a:solidFill>
                  <a:srgbClr val="000000"/>
                </a:solidFill>
              </a:defRPr>
            </a:lvl3pPr>
            <a:lvl4pPr>
              <a:lnSpc>
                <a:spcPct val="100000"/>
              </a:lnSpc>
              <a:defRPr sz="1200">
                <a:solidFill>
                  <a:srgbClr val="000000"/>
                </a:solidFill>
              </a:defRPr>
            </a:lvl4pPr>
            <a:lvl5pPr>
              <a:lnSpc>
                <a:spcPct val="100000"/>
              </a:lnSpc>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 uri="{C183D7F6-B498-43B3-948B-1728B52AA6E4}">
                <adec:decorative xmlns:adec="http://schemas.microsoft.com/office/drawing/2017/decorative" val="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0B9A94C-F8F8-2A22-B125-7808DDC912F3}"/>
              </a:ext>
            </a:extLst>
          </p:cNvPr>
          <p:cNvSpPr>
            <a:spLocks noGrp="1"/>
          </p:cNvSpPr>
          <p:nvPr>
            <p:ph type="title"/>
          </p:nvPr>
        </p:nvSpPr>
        <p:spPr>
          <a:xfrm>
            <a:off x="574816" y="510988"/>
            <a:ext cx="3267979" cy="430887"/>
          </a:xfrm>
        </p:spPr>
        <p:txBody>
          <a:bodyPr/>
          <a:lstStyle/>
          <a:p>
            <a:r>
              <a:rPr lang="en-US"/>
              <a:t>Click to edit Master title style</a:t>
            </a:r>
          </a:p>
        </p:txBody>
      </p:sp>
      <p:sp>
        <p:nvSpPr>
          <p:cNvPr id="9" name="Slide Number Placeholder 4">
            <a:extLst>
              <a:ext uri="{FF2B5EF4-FFF2-40B4-BE49-F238E27FC236}">
                <a16:creationId xmlns:a16="http://schemas.microsoft.com/office/drawing/2014/main" id="{67F1375F-105C-B1EC-0FB9-83964A7536DB}"/>
              </a:ext>
            </a:extLst>
          </p:cNvPr>
          <p:cNvSpPr>
            <a:spLocks noGrp="1"/>
          </p:cNvSpPr>
          <p:nvPr>
            <p:ph type="sldNum" sz="quarter" idx="4"/>
          </p:nvPr>
        </p:nvSpPr>
        <p:spPr>
          <a:xfrm>
            <a:off x="11115040" y="6356350"/>
            <a:ext cx="781304" cy="365125"/>
          </a:xfrm>
          <a:prstGeom prst="rect">
            <a:avLst/>
          </a:prstGeom>
        </p:spPr>
        <p:txBody>
          <a:bodyPr vert="horz" lIns="91440" tIns="45720" rIns="91440" bIns="45720" rtlCol="0" anchor="ctr"/>
          <a:lstStyle>
            <a:lvl1pPr algn="r">
              <a:defRPr sz="1200">
                <a:solidFill>
                  <a:schemeClr val="tx1"/>
                </a:solidFill>
              </a:defRPr>
            </a:lvl1pPr>
          </a:lstStyle>
          <a:p>
            <a:fld id="{8F93FC27-A1D1-4A1D-8E2D-C92B07A03756}" type="slidenum">
              <a:rPr lang="en-US" smtClean="0"/>
              <a:pPr/>
              <a:t>‹#›</a:t>
            </a:fld>
            <a:endParaRPr lang="en-US"/>
          </a:p>
        </p:txBody>
      </p:sp>
    </p:spTree>
    <p:extLst>
      <p:ext uri="{BB962C8B-B14F-4D97-AF65-F5344CB8AC3E}">
        <p14:creationId xmlns:p14="http://schemas.microsoft.com/office/powerpoint/2010/main" val="14684583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only 2">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3/31/2026</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58AD97AC-5D95-8CE6-C8A4-85AC654036A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2020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pic>
        <p:nvPicPr>
          <p:cNvPr id="2" name="Picture 1" descr="A blurry image of a person's hand&#10;&#10;Description automatically generated">
            <a:extLst>
              <a:ext uri="{FF2B5EF4-FFF2-40B4-BE49-F238E27FC236}">
                <a16:creationId xmlns:a16="http://schemas.microsoft.com/office/drawing/2014/main" id="{D5AAD626-0FF6-FBA0-BA7F-1E92B724834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858000"/>
          </a:xfrm>
          <a:prstGeom prst="rect">
            <a:avLst/>
          </a:prstGeom>
        </p:spPr>
      </p:pic>
      <p:sp>
        <p:nvSpPr>
          <p:cNvPr id="3" name="Title 2">
            <a:extLst>
              <a:ext uri="{FF2B5EF4-FFF2-40B4-BE49-F238E27FC236}">
                <a16:creationId xmlns:a16="http://schemas.microsoft.com/office/drawing/2014/main" id="{3A2DD64C-91AA-0F9F-782C-C9626477CBF5}"/>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1435100"/>
            <a:ext cx="11025188" cy="3146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41202"/>
            <a:ext cx="8321040"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
        <p:nvSpPr>
          <p:cNvPr id="8" name="Slide Number Placeholder 4">
            <a:extLst>
              <a:ext uri="{FF2B5EF4-FFF2-40B4-BE49-F238E27FC236}">
                <a16:creationId xmlns:a16="http://schemas.microsoft.com/office/drawing/2014/main" id="{363FBAD1-5C2A-57EE-8316-747F18BA3ED2}"/>
              </a:ext>
            </a:extLst>
          </p:cNvPr>
          <p:cNvSpPr>
            <a:spLocks noGrp="1"/>
          </p:cNvSpPr>
          <p:nvPr>
            <p:ph type="sldNum" sz="quarter" idx="4"/>
          </p:nvPr>
        </p:nvSpPr>
        <p:spPr>
          <a:xfrm>
            <a:off x="11115040" y="6356350"/>
            <a:ext cx="781304" cy="365125"/>
          </a:xfrm>
          <a:prstGeom prst="rect">
            <a:avLst/>
          </a:prstGeom>
        </p:spPr>
        <p:txBody>
          <a:bodyPr vert="horz" lIns="91440" tIns="45720" rIns="91440" bIns="45720" rtlCol="0" anchor="ctr"/>
          <a:lstStyle>
            <a:lvl1pPr algn="r">
              <a:defRPr sz="1200">
                <a:solidFill>
                  <a:schemeClr val="tx1"/>
                </a:solidFill>
              </a:defRPr>
            </a:lvl1pPr>
          </a:lstStyle>
          <a:p>
            <a:fld id="{8F93FC27-A1D1-4A1D-8E2D-C92B07A03756}" type="slidenum">
              <a:rPr lang="en-US" smtClean="0"/>
              <a:pPr/>
              <a:t>‹#›</a:t>
            </a:fld>
            <a:endParaRPr lang="en-US"/>
          </a:p>
        </p:txBody>
      </p:sp>
    </p:spTree>
    <p:extLst>
      <p:ext uri="{BB962C8B-B14F-4D97-AF65-F5344CB8AC3E}">
        <p14:creationId xmlns:p14="http://schemas.microsoft.com/office/powerpoint/2010/main" val="49982785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4" name="Picture 3" descr="A blurry image of a person's hand&#10;&#10;Description automatically generated">
            <a:extLst>
              <a:ext uri="{FF2B5EF4-FFF2-40B4-BE49-F238E27FC236}">
                <a16:creationId xmlns:a16="http://schemas.microsoft.com/office/drawing/2014/main" id="{981B8DF7-34EC-6688-A88F-ED8C3597D69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858000"/>
          </a:xfrm>
          <a:prstGeom prst="rect">
            <a:avLst/>
          </a:prstGeom>
        </p:spPr>
      </p:pic>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8046720"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
        <p:nvSpPr>
          <p:cNvPr id="7" name="Slide Number Placeholder 4">
            <a:extLst>
              <a:ext uri="{FF2B5EF4-FFF2-40B4-BE49-F238E27FC236}">
                <a16:creationId xmlns:a16="http://schemas.microsoft.com/office/drawing/2014/main" id="{69196B4D-AFDF-22DB-1EE2-E6B448001399}"/>
              </a:ext>
            </a:extLst>
          </p:cNvPr>
          <p:cNvSpPr>
            <a:spLocks noGrp="1"/>
          </p:cNvSpPr>
          <p:nvPr>
            <p:ph type="sldNum" sz="quarter" idx="4"/>
          </p:nvPr>
        </p:nvSpPr>
        <p:spPr>
          <a:xfrm>
            <a:off x="11115040" y="6356350"/>
            <a:ext cx="781304" cy="365125"/>
          </a:xfrm>
          <a:prstGeom prst="rect">
            <a:avLst/>
          </a:prstGeom>
        </p:spPr>
        <p:txBody>
          <a:bodyPr vert="horz" lIns="91440" tIns="45720" rIns="91440" bIns="45720" rtlCol="0" anchor="ctr"/>
          <a:lstStyle>
            <a:lvl1pPr algn="r">
              <a:defRPr sz="1200">
                <a:solidFill>
                  <a:schemeClr val="tx1"/>
                </a:solidFill>
              </a:defRPr>
            </a:lvl1pPr>
          </a:lstStyle>
          <a:p>
            <a:fld id="{8F93FC27-A1D1-4A1D-8E2D-C92B07A03756}" type="slidenum">
              <a:rPr lang="en-US" smtClean="0"/>
              <a:pPr/>
              <a:t>‹#›</a:t>
            </a:fld>
            <a:endParaRPr lang="en-US"/>
          </a:p>
        </p:txBody>
      </p:sp>
      <p:grpSp>
        <p:nvGrpSpPr>
          <p:cNvPr id="16" name="Group 15">
            <a:extLst>
              <a:ext uri="{FF2B5EF4-FFF2-40B4-BE49-F238E27FC236}">
                <a16:creationId xmlns:a16="http://schemas.microsoft.com/office/drawing/2014/main" id="{EF912E9B-C945-A1C5-32BA-8CFCB1D72294}"/>
              </a:ext>
            </a:extLst>
          </p:cNvPr>
          <p:cNvGrpSpPr/>
          <p:nvPr userDrawn="1"/>
        </p:nvGrpSpPr>
        <p:grpSpPr>
          <a:xfrm>
            <a:off x="9752967" y="6398361"/>
            <a:ext cx="274320" cy="274320"/>
            <a:chOff x="11001662" y="6398361"/>
            <a:chExt cx="274320" cy="274320"/>
          </a:xfrm>
        </p:grpSpPr>
        <p:sp>
          <p:nvSpPr>
            <p:cNvPr id="17" name="TextBox 16">
              <a:extLst>
                <a:ext uri="{FF2B5EF4-FFF2-40B4-BE49-F238E27FC236}">
                  <a16:creationId xmlns:a16="http://schemas.microsoft.com/office/drawing/2014/main" id="{2E23DFE0-A8EE-9BE7-1CA7-0D967C6523A9}"/>
                </a:ext>
              </a:extLst>
            </p:cNvPr>
            <p:cNvSpPr txBox="1"/>
            <p:nvPr userDrawn="1"/>
          </p:nvSpPr>
          <p:spPr>
            <a:xfrm>
              <a:off x="11001662" y="6398361"/>
              <a:ext cx="274320" cy="274320"/>
            </a:xfrm>
            <a:prstGeom prst="ellipse">
              <a:avLst/>
            </a:prstGeom>
            <a:solidFill>
              <a:schemeClr val="accent4"/>
            </a:solidFill>
            <a:ln w="3175">
              <a:noFill/>
            </a:ln>
            <a:effectLst>
              <a:outerShdw blurRad="76200" dist="38100" dir="2700000" algn="tl" rotWithShape="0">
                <a:prstClr val="black">
                  <a:alpha val="25000"/>
                </a:prstClr>
              </a:outerShdw>
            </a:effectLst>
          </p:spPr>
          <p:txBody>
            <a:bodyPr wrap="none" lIns="45720" tIns="45720" rIns="45720" bIns="45720" rtlCol="0">
              <a:noAutofit/>
            </a:bodyPr>
            <a:lstStyle/>
            <a:p>
              <a:pPr algn="ctr"/>
              <a:endParaRPr lang="en-US" sz="1200">
                <a:solidFill>
                  <a:schemeClr val="accent4"/>
                </a:solidFill>
                <a:latin typeface="+mj-lt"/>
              </a:endParaRPr>
            </a:p>
          </p:txBody>
        </p:sp>
        <p:pic>
          <p:nvPicPr>
            <p:cNvPr id="18" name="Graphic 17" descr="Home with solid fill">
              <a:hlinkClick r:id="" action="ppaction://noaction"/>
              <a:extLst>
                <a:ext uri="{FF2B5EF4-FFF2-40B4-BE49-F238E27FC236}">
                  <a16:creationId xmlns:a16="http://schemas.microsoft.com/office/drawing/2014/main" id="{19C671D2-21E2-D684-5EA2-E65AD9886F7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1036918" y="6433618"/>
              <a:ext cx="203809" cy="203807"/>
            </a:xfrm>
            <a:prstGeom prst="rect">
              <a:avLst/>
            </a:prstGeom>
          </p:spPr>
        </p:pic>
      </p:grpSp>
      <p:sp>
        <p:nvSpPr>
          <p:cNvPr id="24" name="TextBox 23">
            <a:hlinkClick r:id="rId5" action="ppaction://hlinksldjump"/>
            <a:extLst>
              <a:ext uri="{FF2B5EF4-FFF2-40B4-BE49-F238E27FC236}">
                <a16:creationId xmlns:a16="http://schemas.microsoft.com/office/drawing/2014/main" id="{EFDCDF6C-788F-1F3A-E9FC-6A5A69B53022}"/>
              </a:ext>
            </a:extLst>
          </p:cNvPr>
          <p:cNvSpPr txBox="1"/>
          <p:nvPr userDrawn="1"/>
        </p:nvSpPr>
        <p:spPr>
          <a:xfrm>
            <a:off x="10626114" y="6398366"/>
            <a:ext cx="275648" cy="274320"/>
          </a:xfrm>
          <a:prstGeom prst="ellipse">
            <a:avLst/>
          </a:prstGeom>
          <a:solidFill>
            <a:schemeClr val="bg1"/>
          </a:solidFill>
          <a:ln w="3175">
            <a:noFill/>
          </a:ln>
          <a:effectLst>
            <a:outerShdw blurRad="76200" dist="38100" dir="2700000" algn="tl" rotWithShape="0">
              <a:prstClr val="black">
                <a:alpha val="25000"/>
              </a:prstClr>
            </a:outerShdw>
          </a:effectLst>
        </p:spPr>
        <p:txBody>
          <a:bodyPr wrap="none" lIns="45720" tIns="45720" rIns="45720" bIns="45720" rtlCol="0" anchor="ctr" anchorCtr="0">
            <a:noAutofit/>
          </a:bodyPr>
          <a:lstStyle/>
          <a:p>
            <a:pPr algn="ctr"/>
            <a:r>
              <a:rPr lang="en-US" sz="1600">
                <a:solidFill>
                  <a:schemeClr val="accent4"/>
                </a:solidFill>
                <a:latin typeface="+mj-lt"/>
              </a:rPr>
              <a:t>A</a:t>
            </a:r>
          </a:p>
        </p:txBody>
      </p:sp>
      <p:sp>
        <p:nvSpPr>
          <p:cNvPr id="25" name="TextBox 24">
            <a:hlinkClick r:id="" action="ppaction://noaction"/>
            <a:extLst>
              <a:ext uri="{FF2B5EF4-FFF2-40B4-BE49-F238E27FC236}">
                <a16:creationId xmlns:a16="http://schemas.microsoft.com/office/drawing/2014/main" id="{8491DEEB-3ECC-610C-3429-C7842CDCA25A}"/>
              </a:ext>
            </a:extLst>
          </p:cNvPr>
          <p:cNvSpPr txBox="1"/>
          <p:nvPr userDrawn="1"/>
        </p:nvSpPr>
        <p:spPr>
          <a:xfrm>
            <a:off x="11063351" y="6399001"/>
            <a:ext cx="275648" cy="274320"/>
          </a:xfrm>
          <a:prstGeom prst="ellipse">
            <a:avLst/>
          </a:prstGeom>
          <a:solidFill>
            <a:schemeClr val="bg1"/>
          </a:solidFill>
          <a:ln w="3175">
            <a:noFill/>
          </a:ln>
          <a:effectLst>
            <a:outerShdw blurRad="76200" dist="38100" dir="2700000" algn="tl" rotWithShape="0">
              <a:prstClr val="black">
                <a:alpha val="25000"/>
              </a:prstClr>
            </a:outerShdw>
          </a:effectLst>
        </p:spPr>
        <p:txBody>
          <a:bodyPr wrap="none" lIns="45720" tIns="45720" rIns="45720" bIns="45720" rtlCol="0" anchor="ctr" anchorCtr="0">
            <a:noAutofit/>
          </a:bodyPr>
          <a:lstStyle/>
          <a:p>
            <a:pPr algn="ctr"/>
            <a:r>
              <a:rPr lang="en-US" sz="1600">
                <a:solidFill>
                  <a:schemeClr val="accent4"/>
                </a:solidFill>
                <a:latin typeface="+mj-lt"/>
              </a:rPr>
              <a:t>B</a:t>
            </a:r>
          </a:p>
        </p:txBody>
      </p:sp>
      <p:sp>
        <p:nvSpPr>
          <p:cNvPr id="26" name="TextBox 25">
            <a:hlinkClick r:id="" action="ppaction://hlinkshowjump?jump=previousslide"/>
            <a:extLst>
              <a:ext uri="{FF2B5EF4-FFF2-40B4-BE49-F238E27FC236}">
                <a16:creationId xmlns:a16="http://schemas.microsoft.com/office/drawing/2014/main" id="{EE6FD696-1177-C9F6-1F5E-439AC5133AF6}"/>
              </a:ext>
            </a:extLst>
          </p:cNvPr>
          <p:cNvSpPr txBox="1"/>
          <p:nvPr userDrawn="1"/>
        </p:nvSpPr>
        <p:spPr>
          <a:xfrm>
            <a:off x="9315729" y="6398366"/>
            <a:ext cx="275648" cy="274320"/>
          </a:xfrm>
          <a:prstGeom prst="ellipse">
            <a:avLst/>
          </a:prstGeom>
          <a:solidFill>
            <a:schemeClr val="accent4"/>
          </a:solidFill>
          <a:ln w="3175">
            <a:noFill/>
          </a:ln>
          <a:effectLst>
            <a:outerShdw blurRad="76200" dist="38100" dir="2700000" algn="tl" rotWithShape="0">
              <a:prstClr val="black">
                <a:alpha val="25000"/>
              </a:prstClr>
            </a:outerShdw>
          </a:effectLst>
        </p:spPr>
        <p:txBody>
          <a:bodyPr wrap="none" lIns="45720" tIns="45720" rIns="45720" bIns="45720" rtlCol="0" anchor="ctr" anchorCtr="0">
            <a:noAutofit/>
          </a:bodyPr>
          <a:lstStyle/>
          <a:p>
            <a:pPr algn="ctr"/>
            <a:r>
              <a:rPr lang="en-US" sz="1600">
                <a:solidFill>
                  <a:schemeClr val="bg1"/>
                </a:solidFill>
                <a:latin typeface="+mj-lt"/>
                <a:sym typeface="Wingdings" panose="05000000000000000000" pitchFamily="2" charset="2"/>
              </a:rPr>
              <a:t></a:t>
            </a:r>
            <a:endParaRPr lang="en-US" sz="1600">
              <a:solidFill>
                <a:schemeClr val="bg1"/>
              </a:solidFill>
              <a:latin typeface="+mj-lt"/>
            </a:endParaRPr>
          </a:p>
        </p:txBody>
      </p:sp>
      <p:sp>
        <p:nvSpPr>
          <p:cNvPr id="27" name="TextBox 26">
            <a:hlinkClick r:id="" action="ppaction://hlinkshowjump?jump=nextslide"/>
            <a:extLst>
              <a:ext uri="{FF2B5EF4-FFF2-40B4-BE49-F238E27FC236}">
                <a16:creationId xmlns:a16="http://schemas.microsoft.com/office/drawing/2014/main" id="{80185A87-E1F4-A19D-42FD-FB1162A22509}"/>
              </a:ext>
            </a:extLst>
          </p:cNvPr>
          <p:cNvSpPr txBox="1"/>
          <p:nvPr userDrawn="1"/>
        </p:nvSpPr>
        <p:spPr>
          <a:xfrm>
            <a:off x="10188877" y="6398366"/>
            <a:ext cx="275648" cy="274320"/>
          </a:xfrm>
          <a:prstGeom prst="ellipse">
            <a:avLst/>
          </a:prstGeom>
          <a:solidFill>
            <a:schemeClr val="accent4"/>
          </a:solidFill>
          <a:ln w="3175">
            <a:noFill/>
          </a:ln>
          <a:effectLst>
            <a:outerShdw blurRad="76200" dist="38100" dir="2700000" algn="tl" rotWithShape="0">
              <a:prstClr val="black">
                <a:alpha val="25000"/>
              </a:prstClr>
            </a:outerShdw>
          </a:effectLst>
        </p:spPr>
        <p:txBody>
          <a:bodyPr wrap="none" lIns="45720" tIns="45720" rIns="45720" bIns="45720" rtlCol="0" anchor="ctr" anchorCtr="0">
            <a:noAutofit/>
          </a:bodyPr>
          <a:lstStyle/>
          <a:p>
            <a:pPr algn="ctr"/>
            <a:r>
              <a:rPr lang="en-US" sz="1600">
                <a:solidFill>
                  <a:schemeClr val="bg1"/>
                </a:solidFill>
                <a:latin typeface="+mj-lt"/>
                <a:sym typeface="Wingdings" panose="05000000000000000000" pitchFamily="2" charset="2"/>
              </a:rPr>
              <a:t></a:t>
            </a:r>
            <a:endParaRPr lang="en-US" sz="1600">
              <a:solidFill>
                <a:schemeClr val="bg1"/>
              </a:solidFill>
              <a:latin typeface="+mj-lt"/>
            </a:endParaRPr>
          </a:p>
        </p:txBody>
      </p:sp>
    </p:spTree>
    <p:extLst>
      <p:ext uri="{BB962C8B-B14F-4D97-AF65-F5344CB8AC3E}">
        <p14:creationId xmlns:p14="http://schemas.microsoft.com/office/powerpoint/2010/main" val="140952142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235306814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3664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4858937"/>
      </p:ext>
    </p:extLst>
  </p:cSld>
  <p:clrMapOvr>
    <a:masterClrMapping/>
  </p:clrMapOvr>
  <p:transition>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6" name="Picture 5" descr="A colorful objects in the air&#10;&#10;Description automatically generated">
            <a:extLst>
              <a:ext uri="{FF2B5EF4-FFF2-40B4-BE49-F238E27FC236}">
                <a16:creationId xmlns:a16="http://schemas.microsoft.com/office/drawing/2014/main" id="{5D25AF53-A32B-923A-43C6-465AFFD165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C9BB8A45-557B-4137-EB5C-B7905DF5574E}"/>
              </a:ext>
            </a:extLst>
          </p:cNvPr>
          <p:cNvSpPr>
            <a:spLocks noGrp="1"/>
          </p:cNvSpPr>
          <p:nvPr>
            <p:ph type="title" hasCustomPrompt="1"/>
          </p:nvPr>
        </p:nvSpPr>
        <p:spPr>
          <a:xfrm>
            <a:off x="588263" y="2503124"/>
            <a:ext cx="5782720" cy="430887"/>
          </a:xfrm>
        </p:spPr>
        <p:txBody>
          <a:bodyPr wrap="square" anchor="b" anchorCtr="0">
            <a:spAutoFit/>
          </a:bodyPr>
          <a:lstStyle>
            <a:lvl1pPr>
              <a:defRPr sz="2800">
                <a:gradFill>
                  <a:gsLst>
                    <a:gs pos="21000">
                      <a:srgbClr val="0078D4"/>
                    </a:gs>
                    <a:gs pos="100000">
                      <a:srgbClr val="C03BC4"/>
                    </a:gs>
                  </a:gsLst>
                  <a:lin ang="2400000" scaled="0"/>
                </a:gradFill>
              </a:defRPr>
            </a:lvl1pPr>
          </a:lstStyle>
          <a:p>
            <a:r>
              <a:rPr lang="en-US"/>
              <a:t>Event name or presentation title </a:t>
            </a:r>
          </a:p>
        </p:txBody>
      </p:sp>
    </p:spTree>
    <p:extLst>
      <p:ext uri="{BB962C8B-B14F-4D97-AF65-F5344CB8AC3E}">
        <p14:creationId xmlns:p14="http://schemas.microsoft.com/office/powerpoint/2010/main" val="277402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6" name="Picture 5" descr="A colorful objects in the air&#10;&#10;Description automatically generated">
            <a:extLst>
              <a:ext uri="{FF2B5EF4-FFF2-40B4-BE49-F238E27FC236}">
                <a16:creationId xmlns:a16="http://schemas.microsoft.com/office/drawing/2014/main" id="{5D25AF53-A32B-923A-43C6-465AFFD165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C9BB8A45-557B-4137-EB5C-B7905DF5574E}"/>
              </a:ext>
            </a:extLst>
          </p:cNvPr>
          <p:cNvSpPr>
            <a:spLocks noGrp="1"/>
          </p:cNvSpPr>
          <p:nvPr>
            <p:ph type="title" hasCustomPrompt="1"/>
          </p:nvPr>
        </p:nvSpPr>
        <p:spPr>
          <a:xfrm>
            <a:off x="588263" y="2503124"/>
            <a:ext cx="5782720" cy="430887"/>
          </a:xfrm>
        </p:spPr>
        <p:txBody>
          <a:bodyPr wrap="square" anchor="b" anchorCtr="0">
            <a:spAutoFit/>
          </a:bodyPr>
          <a:lstStyle>
            <a:lvl1pPr>
              <a:defRPr sz="2800">
                <a:gradFill>
                  <a:gsLst>
                    <a:gs pos="21000">
                      <a:srgbClr val="0078D4"/>
                    </a:gs>
                    <a:gs pos="100000">
                      <a:srgbClr val="C03BC4"/>
                    </a:gs>
                  </a:gsLst>
                  <a:lin ang="2400000" scaled="0"/>
                </a:gradFill>
              </a:defRPr>
            </a:lvl1pPr>
          </a:lstStyle>
          <a:p>
            <a:r>
              <a:rPr lang="en-US"/>
              <a:t>Event name or presentation title </a:t>
            </a:r>
          </a:p>
        </p:txBody>
      </p:sp>
    </p:spTree>
    <p:extLst>
      <p:ext uri="{BB962C8B-B14F-4D97-AF65-F5344CB8AC3E}">
        <p14:creationId xmlns:p14="http://schemas.microsoft.com/office/powerpoint/2010/main" val="238104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2" name="Picture 1" descr="A close-up of various colored squares&#10;&#10;Description automatically generated">
            <a:extLst>
              <a:ext uri="{FF2B5EF4-FFF2-40B4-BE49-F238E27FC236}">
                <a16:creationId xmlns:a16="http://schemas.microsoft.com/office/drawing/2014/main" id="{B893E98A-E3E0-68D5-EC88-91F6F484F3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 name="Title 1">
            <a:extLst>
              <a:ext uri="{FF2B5EF4-FFF2-40B4-BE49-F238E27FC236}">
                <a16:creationId xmlns:a16="http://schemas.microsoft.com/office/drawing/2014/main" id="{689B81C7-BA7E-746B-39CA-4F19BE2DA960}"/>
              </a:ext>
            </a:extLst>
          </p:cNvPr>
          <p:cNvSpPr>
            <a:spLocks noGrp="1"/>
          </p:cNvSpPr>
          <p:nvPr>
            <p:ph type="title" hasCustomPrompt="1"/>
          </p:nvPr>
        </p:nvSpPr>
        <p:spPr>
          <a:xfrm>
            <a:off x="588263" y="2072237"/>
            <a:ext cx="3864467" cy="861774"/>
          </a:xfrm>
        </p:spPr>
        <p:txBody>
          <a:bodyPr wrap="square" anchor="b" anchorCtr="0">
            <a:spAutoFit/>
          </a:bodyPr>
          <a:lstStyle>
            <a:lvl1pPr>
              <a:defRPr sz="2800">
                <a:gradFill>
                  <a:gsLst>
                    <a:gs pos="0">
                      <a:schemeClr val="accent4"/>
                    </a:gs>
                    <a:gs pos="100000">
                      <a:srgbClr val="0736C3"/>
                    </a:gs>
                  </a:gsLst>
                  <a:lin ang="2700000" scaled="1"/>
                </a:gradFill>
              </a:defRPr>
            </a:lvl1pPr>
          </a:lstStyle>
          <a:p>
            <a:r>
              <a:rPr lang="en-US"/>
              <a:t>Event name or presentation title </a:t>
            </a:r>
          </a:p>
        </p:txBody>
      </p:sp>
    </p:spTree>
    <p:extLst>
      <p:ext uri="{BB962C8B-B14F-4D97-AF65-F5344CB8AC3E}">
        <p14:creationId xmlns:p14="http://schemas.microsoft.com/office/powerpoint/2010/main" val="355236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SP Masters Program - Copilot title 1">
    <p:spTree>
      <p:nvGrpSpPr>
        <p:cNvPr id="1" name=""/>
        <p:cNvGrpSpPr/>
        <p:nvPr/>
      </p:nvGrpSpPr>
      <p:grpSpPr>
        <a:xfrm>
          <a:off x="0" y="0"/>
          <a:ext cx="0" cy="0"/>
          <a:chOff x="0" y="0"/>
          <a:chExt cx="0" cy="0"/>
        </a:xfrm>
      </p:grpSpPr>
      <p:pic>
        <p:nvPicPr>
          <p:cNvPr id="2" name="Picture 1" descr="A colorful logo in a spiral&#10;&#10;Description automatically generated">
            <a:extLst>
              <a:ext uri="{FF2B5EF4-FFF2-40B4-BE49-F238E27FC236}">
                <a16:creationId xmlns:a16="http://schemas.microsoft.com/office/drawing/2014/main" id="{6B1CE931-25E3-561F-E582-DD9662E622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MS logo gray - EMF">
            <a:extLst>
              <a:ext uri="{FF2B5EF4-FFF2-40B4-BE49-F238E27FC236}">
                <a16:creationId xmlns:a16="http://schemas.microsoft.com/office/drawing/2014/main" id="{3A9922AE-499A-8913-51FD-060B72D0BE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a:extLst>
              <a:ext uri="{FF2B5EF4-FFF2-40B4-BE49-F238E27FC236}">
                <a16:creationId xmlns:a16="http://schemas.microsoft.com/office/drawing/2014/main" id="{0B916564-33C2-CD0E-E05A-76907EB69EDD}"/>
              </a:ext>
            </a:extLst>
          </p:cNvPr>
          <p:cNvSpPr>
            <a:spLocks noGrp="1"/>
          </p:cNvSpPr>
          <p:nvPr>
            <p:ph type="title" hasCustomPrompt="1"/>
          </p:nvPr>
        </p:nvSpPr>
        <p:spPr>
          <a:xfrm>
            <a:off x="588263" y="2302431"/>
            <a:ext cx="4167887" cy="1231106"/>
          </a:xfrm>
        </p:spPr>
        <p:txBody>
          <a:bodyPr anchor="b" anchorCtr="0">
            <a:spAutoFit/>
          </a:bodyPr>
          <a:lstStyle>
            <a:lvl1pPr>
              <a:defRPr kumimoji="0" lang="en-US" sz="4000" b="0" i="0" u="none" strike="noStrike" kern="1200" cap="none" spc="-50" normalizeH="0" baseline="0" dirty="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Event name or presentation title </a:t>
            </a:r>
          </a:p>
        </p:txBody>
      </p:sp>
      <p:sp>
        <p:nvSpPr>
          <p:cNvPr id="10" name="Text Placeholder 4">
            <a:extLst>
              <a:ext uri="{FF2B5EF4-FFF2-40B4-BE49-F238E27FC236}">
                <a16:creationId xmlns:a16="http://schemas.microsoft.com/office/drawing/2014/main" id="{3DE2905F-5DD9-A6E6-9622-A302EC28909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Graphic 3">
            <a:extLst>
              <a:ext uri="{FF2B5EF4-FFF2-40B4-BE49-F238E27FC236}">
                <a16:creationId xmlns:a16="http://schemas.microsoft.com/office/drawing/2014/main" id="{9C458D51-B0C8-13B8-87CD-D9F63E34900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058401" y="5670973"/>
            <a:ext cx="1079862" cy="839894"/>
          </a:xfrm>
          <a:prstGeom prst="rect">
            <a:avLst/>
          </a:prstGeom>
        </p:spPr>
      </p:pic>
    </p:spTree>
    <p:extLst>
      <p:ext uri="{BB962C8B-B14F-4D97-AF65-F5344CB8AC3E}">
        <p14:creationId xmlns:p14="http://schemas.microsoft.com/office/powerpoint/2010/main" val="406651241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pic>
        <p:nvPicPr>
          <p:cNvPr id="7" name="Picture 6" descr="A colorful logo in a spiral&#10;&#10;Description automatically generated">
            <a:extLst>
              <a:ext uri="{FF2B5EF4-FFF2-40B4-BE49-F238E27FC236}">
                <a16:creationId xmlns:a16="http://schemas.microsoft.com/office/drawing/2014/main" id="{C8CDFCA7-78ED-FD8B-4E4B-8A5ACD7081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a:xfrm>
            <a:off x="574816" y="3013502"/>
            <a:ext cx="11018520" cy="677108"/>
          </a:xfrm>
        </p:spPr>
        <p:txBody>
          <a:bodyPr/>
          <a:lstStyle>
            <a:lvl1pPr>
              <a:defRPr kumimoji="0" lang="en-US" sz="4400" b="0" i="0" u="none" strike="noStrike" kern="1200" cap="none" spc="-150" normalizeH="0" baseline="0" dirty="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171746160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Agenda 2">
    <p:spTree>
      <p:nvGrpSpPr>
        <p:cNvPr id="1" name=""/>
        <p:cNvGrpSpPr/>
        <p:nvPr/>
      </p:nvGrpSpPr>
      <p:grpSpPr>
        <a:xfrm>
          <a:off x="0" y="0"/>
          <a:ext cx="0" cy="0"/>
          <a:chOff x="0" y="0"/>
          <a:chExt cx="0" cy="0"/>
        </a:xfrm>
      </p:grpSpPr>
      <p:pic>
        <p:nvPicPr>
          <p:cNvPr id="4" name="Picture 3" descr="A colorful objects in the air&#10;&#10;Description automatically generated">
            <a:extLst>
              <a:ext uri="{FF2B5EF4-FFF2-40B4-BE49-F238E27FC236}">
                <a16:creationId xmlns:a16="http://schemas.microsoft.com/office/drawing/2014/main" id="{AD6A995C-D197-33DA-08A3-FD067EE49F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a:xfrm>
            <a:off x="574816" y="3013502"/>
            <a:ext cx="11018520" cy="677108"/>
          </a:xfrm>
        </p:spPr>
        <p:txBody>
          <a:bodyPr/>
          <a:lstStyle>
            <a:lvl1pPr>
              <a:defRPr kumimoji="0" lang="en-US" sz="4400" b="0" i="0" u="none" strike="noStrike" kern="1200" cap="none" spc="-150" normalizeH="0" baseline="0" dirty="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9162937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Agenda 2">
    <p:spTree>
      <p:nvGrpSpPr>
        <p:cNvPr id="1" name=""/>
        <p:cNvGrpSpPr/>
        <p:nvPr/>
      </p:nvGrpSpPr>
      <p:grpSpPr>
        <a:xfrm>
          <a:off x="0" y="0"/>
          <a:ext cx="0" cy="0"/>
          <a:chOff x="0" y="0"/>
          <a:chExt cx="0" cy="0"/>
        </a:xfrm>
      </p:grpSpPr>
      <p:pic>
        <p:nvPicPr>
          <p:cNvPr id="7" name="Picture 6" descr="A colorful logo in a spiral&#10;&#10;Description automatically generated">
            <a:extLst>
              <a:ext uri="{FF2B5EF4-FFF2-40B4-BE49-F238E27FC236}">
                <a16:creationId xmlns:a16="http://schemas.microsoft.com/office/drawing/2014/main" id="{C8CDFCA7-78ED-FD8B-4E4B-8A5ACD7081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a:xfrm>
            <a:off x="5374908" y="3013502"/>
            <a:ext cx="6130784" cy="1354217"/>
          </a:xfrm>
        </p:spPr>
        <p:txBody>
          <a:bodyPr/>
          <a:lstStyle>
            <a:lvl1pPr>
              <a:defRPr kumimoji="0" lang="en-US" sz="4400" b="0" i="0" u="none" strike="noStrike" kern="1200" cap="none" spc="-150" normalizeH="0" baseline="0" dirty="0">
                <a:ln w="3175">
                  <a:noFill/>
                </a:ln>
                <a:gradFill>
                  <a:gsLst>
                    <a:gs pos="21000">
                      <a:srgbClr val="8C48FF"/>
                    </a:gs>
                    <a:gs pos="100000">
                      <a:srgbClr val="C03BC4"/>
                    </a:gs>
                  </a:gsLst>
                  <a:lin ang="2400000" scaled="0"/>
                </a:gradFill>
                <a:effectLst/>
                <a:uLnTx/>
                <a:uFillTx/>
                <a:latin typeface="+mj-lt"/>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288211428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7" name="Picture 6" descr="A close-up of various colored squares&#10;&#10;Description automatically generated">
            <a:extLst>
              <a:ext uri="{FF2B5EF4-FFF2-40B4-BE49-F238E27FC236}">
                <a16:creationId xmlns:a16="http://schemas.microsoft.com/office/drawing/2014/main" id="{9D846BCE-797B-CD42-BAAC-CDAF9B74DB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
          <a:stretch/>
        </p:blipFill>
        <p:spPr>
          <a:xfrm flipH="1">
            <a:off x="0" y="0"/>
            <a:ext cx="12192000" cy="6858000"/>
          </a:xfrm>
          <a:prstGeom prst="rect">
            <a:avLst/>
          </a:prstGeom>
        </p:spPr>
      </p:pic>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pic>
        <p:nvPicPr>
          <p:cNvPr id="5" name="MS logo gray - EMF">
            <a:extLst>
              <a:ext uri="{FF2B5EF4-FFF2-40B4-BE49-F238E27FC236}">
                <a16:creationId xmlns:a16="http://schemas.microsoft.com/office/drawing/2014/main" id="{6C88F8DF-99E1-F91B-C80F-987B6DD657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4" name="Title 1">
            <a:extLst>
              <a:ext uri="{FF2B5EF4-FFF2-40B4-BE49-F238E27FC236}">
                <a16:creationId xmlns:a16="http://schemas.microsoft.com/office/drawing/2014/main" id="{7EEB9BC1-F8A9-D267-565C-9DB4879C9DF4}"/>
              </a:ext>
            </a:extLst>
          </p:cNvPr>
          <p:cNvSpPr>
            <a:spLocks noGrp="1"/>
          </p:cNvSpPr>
          <p:nvPr>
            <p:ph type="title" hasCustomPrompt="1"/>
          </p:nvPr>
        </p:nvSpPr>
        <p:spPr>
          <a:xfrm>
            <a:off x="584200" y="3182778"/>
            <a:ext cx="3683000"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Divider slide</a:t>
            </a:r>
          </a:p>
        </p:txBody>
      </p:sp>
      <p:sp>
        <p:nvSpPr>
          <p:cNvPr id="6" name="Slide Number Placeholder 4">
            <a:extLst>
              <a:ext uri="{FF2B5EF4-FFF2-40B4-BE49-F238E27FC236}">
                <a16:creationId xmlns:a16="http://schemas.microsoft.com/office/drawing/2014/main" id="{7FBDC260-0BF0-294E-967D-CFCE08D4067E}"/>
              </a:ext>
            </a:extLst>
          </p:cNvPr>
          <p:cNvSpPr>
            <a:spLocks noGrp="1"/>
          </p:cNvSpPr>
          <p:nvPr>
            <p:ph type="sldNum" sz="quarter" idx="4"/>
          </p:nvPr>
        </p:nvSpPr>
        <p:spPr>
          <a:xfrm>
            <a:off x="11115040" y="6356350"/>
            <a:ext cx="781304" cy="365125"/>
          </a:xfrm>
          <a:prstGeom prst="rect">
            <a:avLst/>
          </a:prstGeom>
        </p:spPr>
        <p:txBody>
          <a:bodyPr vert="horz" lIns="91440" tIns="45720" rIns="91440" bIns="45720" rtlCol="0" anchor="ctr"/>
          <a:lstStyle>
            <a:lvl1pPr algn="r">
              <a:defRPr sz="1200">
                <a:solidFill>
                  <a:schemeClr val="bg1"/>
                </a:solidFill>
              </a:defRPr>
            </a:lvl1pPr>
          </a:lstStyle>
          <a:p>
            <a:fld id="{8F93FC27-A1D1-4A1D-8E2D-C92B07A03756}" type="slidenum">
              <a:rPr lang="en-US" smtClean="0"/>
              <a:pPr/>
              <a:t>‹#›</a:t>
            </a:fld>
            <a:endParaRPr lang="en-US"/>
          </a:p>
        </p:txBody>
      </p:sp>
    </p:spTree>
    <p:extLst>
      <p:ext uri="{BB962C8B-B14F-4D97-AF65-F5344CB8AC3E}">
        <p14:creationId xmlns:p14="http://schemas.microsoft.com/office/powerpoint/2010/main" val="1358614223"/>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 name="Slide Number Placeholder 4">
            <a:extLst>
              <a:ext uri="{FF2B5EF4-FFF2-40B4-BE49-F238E27FC236}">
                <a16:creationId xmlns:a16="http://schemas.microsoft.com/office/drawing/2014/main" id="{80A4F1D7-3A7D-4034-C8B1-F829749DAE02}"/>
              </a:ext>
            </a:extLst>
          </p:cNvPr>
          <p:cNvSpPr>
            <a:spLocks noGrp="1"/>
          </p:cNvSpPr>
          <p:nvPr>
            <p:ph type="sldNum" sz="quarter" idx="4"/>
          </p:nvPr>
        </p:nvSpPr>
        <p:spPr>
          <a:xfrm>
            <a:off x="11115040" y="6356350"/>
            <a:ext cx="781304" cy="365125"/>
          </a:xfrm>
          <a:prstGeom prst="rect">
            <a:avLst/>
          </a:prstGeom>
        </p:spPr>
        <p:txBody>
          <a:bodyPr vert="horz" lIns="91440" tIns="45720" rIns="91440" bIns="45720" rtlCol="0" anchor="ctr"/>
          <a:lstStyle>
            <a:lvl1pPr algn="r">
              <a:defRPr sz="1200">
                <a:solidFill>
                  <a:schemeClr val="tx1"/>
                </a:solidFill>
              </a:defRPr>
            </a:lvl1pPr>
          </a:lstStyle>
          <a:p>
            <a:fld id="{8F93FC27-A1D1-4A1D-8E2D-C92B07A03756}" type="slidenum">
              <a:rPr lang="en-US" smtClean="0"/>
              <a:pPr/>
              <a:t>‹#›</a:t>
            </a:fld>
            <a:endParaRPr lang="en-US"/>
          </a:p>
        </p:txBody>
      </p:sp>
    </p:spTree>
    <p:extLst>
      <p:ext uri="{BB962C8B-B14F-4D97-AF65-F5344CB8AC3E}">
        <p14:creationId xmlns:p14="http://schemas.microsoft.com/office/powerpoint/2010/main" val="687996619"/>
      </p:ext>
    </p:extLst>
  </p:cSld>
  <p:clrMap bg1="lt1" tx1="dk1" bg2="lt2" tx2="dk2" accent1="accent1" accent2="accent2" accent3="accent3" accent4="accent4" accent5="accent5" accent6="accent6" hlink="hlink" folHlink="folHlink"/>
  <p:sldLayoutIdLst>
    <p:sldLayoutId id="2147485802" r:id="rId1"/>
    <p:sldLayoutId id="2147485803" r:id="rId2"/>
    <p:sldLayoutId id="2147485804" r:id="rId3"/>
    <p:sldLayoutId id="2147485805" r:id="rId4"/>
    <p:sldLayoutId id="2147485996" r:id="rId5"/>
    <p:sldLayoutId id="2147485809" r:id="rId6"/>
    <p:sldLayoutId id="2147485810" r:id="rId7"/>
    <p:sldLayoutId id="2147485812" r:id="rId8"/>
    <p:sldLayoutId id="2147485769" r:id="rId9"/>
    <p:sldLayoutId id="2147485730" r:id="rId10"/>
    <p:sldLayoutId id="2147485813" r:id="rId11"/>
    <p:sldLayoutId id="2147485814" r:id="rId12"/>
    <p:sldLayoutId id="2147485771" r:id="rId13"/>
    <p:sldLayoutId id="2147486292" r:id="rId14"/>
    <p:sldLayoutId id="2147486356" r:id="rId15"/>
    <p:sldLayoutId id="2147486359" r:id="rId16"/>
    <p:sldLayoutId id="2147486373" r:id="rId17"/>
    <p:sldLayoutId id="2147486592" r:id="rId18"/>
    <p:sldLayoutId id="2147486593" r:id="rId19"/>
  </p:sldLayoutIdLst>
  <p:transition>
    <p:fade/>
  </p:transition>
  <p:hf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40">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30.svg"/><Relationship Id="rId4" Type="http://schemas.openxmlformats.org/officeDocument/2006/relationships/image" Target="../media/image29.sv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support.microsoft.com/en-us/topic/overview-of-microsoft-365-chat-preview-5b00a52d-7296-48ee-b938-b95b7209f737" TargetMode="External"/><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7.svg"/><Relationship Id="rId5" Type="http://schemas.openxmlformats.org/officeDocument/2006/relationships/image" Target="../media/image36.svg"/><Relationship Id="rId4" Type="http://schemas.openxmlformats.org/officeDocument/2006/relationships/image" Target="../media/image35.svg"/></Relationships>
</file>

<file path=ppt/slides/_rels/slide26.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2.svg"/><Relationship Id="rId5" Type="http://schemas.openxmlformats.org/officeDocument/2006/relationships/image" Target="../media/image41.svg"/><Relationship Id="rId4" Type="http://schemas.openxmlformats.org/officeDocument/2006/relationships/image" Target="../media/image40.svg"/></Relationships>
</file>

<file path=ppt/slides/_rels/slide27.xml.rels><?xml version="1.0" encoding="UTF-8" standalone="yes"?>
<Relationships xmlns="http://schemas.openxmlformats.org/package/2006/relationships"><Relationship Id="rId2" Type="http://schemas.openxmlformats.org/officeDocument/2006/relationships/hyperlink" Target="https://aka.ms/bigbookofprompts" TargetMode="Externa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https://aka.ms/Copilot/SuccessKit" TargetMode="External"/><Relationship Id="rId2" Type="http://schemas.openxmlformats.org/officeDocument/2006/relationships/image" Target="../media/image44.png"/><Relationship Id="rId1" Type="http://schemas.openxmlformats.org/officeDocument/2006/relationships/slideLayout" Target="../slideLayouts/slideLayout10.xml"/><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hyperlink" Target="https://aka.ms/Copilot/ScenarioLibrary" TargetMode="External"/><Relationship Id="rId2" Type="http://schemas.openxmlformats.org/officeDocument/2006/relationships/image" Target="../media/image47.png"/><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hyperlink" Target="https://aka.ms/prompts" TargetMode="External"/><Relationship Id="rId5" Type="http://schemas.openxmlformats.org/officeDocument/2006/relationships/image" Target="../media/image51.svg"/><Relationship Id="rId4" Type="http://schemas.openxmlformats.org/officeDocument/2006/relationships/image" Target="../media/image50.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10.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0.xml"/><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svg"/><Relationship Id="rId1" Type="http://schemas.openxmlformats.org/officeDocument/2006/relationships/slideLayout" Target="../slideLayouts/slideLayout15.xml"/><Relationship Id="rId4" Type="http://schemas.openxmlformats.org/officeDocument/2006/relationships/image" Target="../media/image18.svg"/></Relationships>
</file>

<file path=ppt/slides/_rels/slide40.xml.rels><?xml version="1.0" encoding="UTF-8" standalone="yes"?>
<Relationships xmlns="http://schemas.openxmlformats.org/package/2006/relationships"><Relationship Id="rId3" Type="http://schemas.openxmlformats.org/officeDocument/2006/relationships/hyperlink" Target="https://aka.ms/prompts" TargetMode="External"/><Relationship Id="rId7" Type="http://schemas.openxmlformats.org/officeDocument/2006/relationships/image" Target="../media/image64.jpeg"/><Relationship Id="rId2" Type="http://schemas.openxmlformats.org/officeDocument/2006/relationships/hyperlink" Target="https://adoption.microsoft.com/en-us/copilot-scenario-library/" TargetMode="External"/><Relationship Id="rId1" Type="http://schemas.openxmlformats.org/officeDocument/2006/relationships/slideLayout" Target="../slideLayouts/slideLayout1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learn.microsoft.com/en-us/viva/insights/org-team-insights/copilot-dashboard"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aka.ms/Copilot/Promptathon" TargetMode="Externa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E4338-0584-72E9-4EF4-915B3DA777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183338-3B6B-74E2-74B0-AF92A44E6477}"/>
              </a:ext>
            </a:extLst>
          </p:cNvPr>
          <p:cNvSpPr>
            <a:spLocks noGrp="1"/>
          </p:cNvSpPr>
          <p:nvPr>
            <p:ph type="title"/>
          </p:nvPr>
        </p:nvSpPr>
        <p:spPr>
          <a:xfrm>
            <a:off x="495951" y="1987995"/>
            <a:ext cx="5555105" cy="1354217"/>
          </a:xfrm>
        </p:spPr>
        <p:txBody>
          <a:bodyPr/>
          <a:lstStyle/>
          <a:p>
            <a:r>
              <a:rPr lang="en-US" sz="4400">
                <a:latin typeface="Segoe UI Semibold"/>
                <a:cs typeface="Segoe UI Semibold"/>
              </a:rPr>
              <a:t>Microsoft 365 Copilot</a:t>
            </a:r>
            <a:br>
              <a:rPr lang="en-US" sz="4400">
                <a:latin typeface="Segoe UI Semibold"/>
                <a:cs typeface="Segoe UI Semibold"/>
              </a:rPr>
            </a:br>
            <a:r>
              <a:rPr lang="en-US" sz="4400">
                <a:latin typeface="Segoe UI Semibold"/>
                <a:cs typeface="Segoe UI Semibold"/>
              </a:rPr>
              <a:t>prompt-a-thon</a:t>
            </a:r>
            <a:endParaRPr lang="en-US" sz="2000">
              <a:solidFill>
                <a:schemeClr val="tx1"/>
              </a:solidFill>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1B40C2A6-8CE3-348F-04AC-21E94E22C215}"/>
              </a:ext>
            </a:extLst>
          </p:cNvPr>
          <p:cNvSpPr txBox="1"/>
          <p:nvPr/>
        </p:nvSpPr>
        <p:spPr>
          <a:xfrm>
            <a:off x="465551" y="3429000"/>
            <a:ext cx="3971069" cy="461665"/>
          </a:xfrm>
          <a:prstGeom prst="rect">
            <a:avLst/>
          </a:prstGeom>
          <a:noFill/>
        </p:spPr>
        <p:txBody>
          <a:bodyPr wrap="square">
            <a:spAutoFit/>
          </a:bodyPr>
          <a:lstStyle/>
          <a:p>
            <a:r>
              <a:rPr lang="en-US" sz="2400">
                <a:latin typeface="Segoe UI Semibold"/>
                <a:cs typeface="Segoe UI Semibold"/>
              </a:rPr>
              <a:t>Overview and guidance</a:t>
            </a:r>
            <a:endParaRPr lang="en-GB" sz="2400">
              <a:latin typeface="Segoe UI Semibold"/>
              <a:cs typeface="Segoe UI Semibold"/>
            </a:endParaRPr>
          </a:p>
        </p:txBody>
      </p:sp>
    </p:spTree>
    <p:extLst>
      <p:ext uri="{BB962C8B-B14F-4D97-AF65-F5344CB8AC3E}">
        <p14:creationId xmlns:p14="http://schemas.microsoft.com/office/powerpoint/2010/main" val="348317155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70EF9-0644-31B9-4AB8-EF646B62E684}"/>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D318E0D8-0546-141B-A9E7-7968C3705CCD}"/>
              </a:ext>
              <a:ext uri="{C183D7F6-B498-43B3-948B-1728B52AA6E4}">
                <adec:decorative xmlns:adec="http://schemas.microsoft.com/office/drawing/2017/decorative" val="1"/>
              </a:ext>
            </a:extLst>
          </p:cNvPr>
          <p:cNvSpPr/>
          <p:nvPr/>
        </p:nvSpPr>
        <p:spPr bwMode="auto">
          <a:xfrm>
            <a:off x="451707" y="1379123"/>
            <a:ext cx="4915423" cy="4878744"/>
          </a:xfrm>
          <a:prstGeom prst="roundRect">
            <a:avLst>
              <a:gd name="adj" fmla="val 8370"/>
            </a:avLst>
          </a:prstGeom>
          <a:solidFill>
            <a:schemeClr val="bg1">
              <a:alpha val="70000"/>
            </a:schemeClr>
          </a:solidFill>
          <a:ln>
            <a:solidFill>
              <a:srgbClr val="D1C4E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3" name="Title 1">
            <a:extLst>
              <a:ext uri="{FF2B5EF4-FFF2-40B4-BE49-F238E27FC236}">
                <a16:creationId xmlns:a16="http://schemas.microsoft.com/office/drawing/2014/main" id="{18E89C75-680F-B04F-B270-5F6C0854FB5B}"/>
              </a:ext>
            </a:extLst>
          </p:cNvPr>
          <p:cNvSpPr txBox="1">
            <a:spLocks noGrp="1"/>
          </p:cNvSpPr>
          <p:nvPr>
            <p:ph type="title"/>
          </p:nvPr>
        </p:nvSpPr>
        <p:spPr>
          <a:xfrm>
            <a:off x="588263" y="580311"/>
            <a:ext cx="11018520" cy="430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3200" b="0" i="0" u="none" strike="noStrike" kern="1200" cap="none" spc="-50" normalizeH="0" baseline="0" noProof="0">
                <a:ln w="3175">
                  <a:noFill/>
                </a:ln>
                <a:solidFill>
                  <a:srgbClr val="080808"/>
                </a:solidFill>
                <a:effectLst/>
                <a:uLnTx/>
                <a:uFillTx/>
                <a:latin typeface="Segoe UI Semibold" panose="020B0702040204020203" pitchFamily="34" charset="0"/>
                <a:ea typeface="+mn-ea"/>
                <a:cs typeface="Segoe UI Semibold" panose="020B0702040204020203" pitchFamily="34" charset="0"/>
              </a:rPr>
              <a:t>Our business coaches</a:t>
            </a:r>
          </a:p>
        </p:txBody>
      </p:sp>
      <p:grpSp>
        <p:nvGrpSpPr>
          <p:cNvPr id="5" name="Group 4" descr="persona icon">
            <a:extLst>
              <a:ext uri="{FF2B5EF4-FFF2-40B4-BE49-F238E27FC236}">
                <a16:creationId xmlns:a16="http://schemas.microsoft.com/office/drawing/2014/main" id="{1EF6309B-B8C9-3298-B4D5-5DED9F65B96C}"/>
              </a:ext>
            </a:extLst>
          </p:cNvPr>
          <p:cNvGrpSpPr/>
          <p:nvPr/>
        </p:nvGrpSpPr>
        <p:grpSpPr>
          <a:xfrm>
            <a:off x="865684" y="1975210"/>
            <a:ext cx="2055488" cy="1676191"/>
            <a:chOff x="813183" y="1752809"/>
            <a:chExt cx="2055488" cy="1676191"/>
          </a:xfrm>
        </p:grpSpPr>
        <p:sp>
          <p:nvSpPr>
            <p:cNvPr id="6" name="TextBox 5">
              <a:extLst>
                <a:ext uri="{FF2B5EF4-FFF2-40B4-BE49-F238E27FC236}">
                  <a16:creationId xmlns:a16="http://schemas.microsoft.com/office/drawing/2014/main" id="{0150B4FE-133C-7E0C-9166-C4A828B46F84}"/>
                </a:ext>
              </a:extLst>
            </p:cNvPr>
            <p:cNvSpPr txBox="1"/>
            <p:nvPr/>
          </p:nvSpPr>
          <p:spPr>
            <a:xfrm>
              <a:off x="813183" y="2905780"/>
              <a:ext cx="2055488"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8661C5"/>
                  </a:solidFill>
                  <a:effectLst/>
                  <a:uLnTx/>
                  <a:uFillTx/>
                  <a:latin typeface="Segoe Sans Display Semibold" pitchFamily="2" charset="0"/>
                  <a:ea typeface="+mn-ea"/>
                  <a:cs typeface="Segoe Sans Display Semibold" pitchFamily="2" charset="0"/>
                </a:rPr>
                <a:t>Forename Surname</a:t>
              </a:r>
              <a:br>
                <a:rPr kumimoji="0" lang="en-GB" sz="1200" b="1" i="0" u="none" strike="noStrike" kern="0" cap="none" spc="0" normalizeH="0" baseline="0" noProof="0">
                  <a:ln>
                    <a:noFill/>
                  </a:ln>
                  <a:solidFill>
                    <a:srgbClr val="080808"/>
                  </a:solidFill>
                  <a:effectLst/>
                  <a:uLnTx/>
                  <a:uFillTx/>
                  <a:latin typeface="Segoe UI Semibold"/>
                  <a:ea typeface="+mn-ea"/>
                  <a:cs typeface="+mn-cs"/>
                </a:rPr>
              </a:br>
              <a:r>
                <a:rPr kumimoji="0" lang="en-GB" sz="1200" b="0" i="0" u="none" strike="noStrike" kern="0" cap="none" spc="0" normalizeH="0" baseline="0" noProof="0">
                  <a:ln>
                    <a:noFill/>
                  </a:ln>
                  <a:solidFill>
                    <a:srgbClr val="080808"/>
                  </a:solidFill>
                  <a:effectLst/>
                  <a:uLnTx/>
                  <a:uFillTx/>
                  <a:latin typeface="Segoe Sans Display" pitchFamily="2" charset="0"/>
                  <a:ea typeface="+mn-ea"/>
                  <a:cs typeface="Segoe Sans Display" pitchFamily="2" charset="0"/>
                </a:rPr>
                <a:t>Business area</a:t>
              </a:r>
              <a:endParaRPr kumimoji="0" lang="en-GB" sz="1200" b="0" i="0" u="none" strike="noStrike" kern="0" cap="none" spc="0" normalizeH="0" baseline="0" noProof="0">
                <a:ln>
                  <a:noFill/>
                </a:ln>
                <a:solidFill>
                  <a:srgbClr val="080808"/>
                </a:solidFill>
                <a:effectLst/>
                <a:uLnTx/>
                <a:uFillTx/>
                <a:latin typeface="Segoe Sans Display" pitchFamily="2" charset="0"/>
                <a:ea typeface="Segoe UI" panose="020B0502040204020203" pitchFamily="34" charset="0"/>
                <a:cs typeface="Segoe Sans Display" pitchFamily="2" charset="0"/>
              </a:endParaRPr>
            </a:p>
          </p:txBody>
        </p:sp>
        <p:pic>
          <p:nvPicPr>
            <p:cNvPr id="7" name="Picture 4">
              <a:extLst>
                <a:ext uri="{FF2B5EF4-FFF2-40B4-BE49-F238E27FC236}">
                  <a16:creationId xmlns:a16="http://schemas.microsoft.com/office/drawing/2014/main" id="{0D59298C-89E2-F3B7-E3E3-5DE2D94DF07C}"/>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colorTemperature colorTemp="7748"/>
                      </a14:imgEffect>
                      <a14:imgEffect>
                        <a14:saturation sat="45000"/>
                      </a14:imgEffect>
                    </a14:imgLayer>
                  </a14:imgProps>
                </a:ext>
                <a:ext uri="{28A0092B-C50C-407E-A947-70E740481C1C}">
                  <a14:useLocalDpi xmlns:a14="http://schemas.microsoft.com/office/drawing/2010/main"/>
                </a:ext>
              </a:extLst>
            </a:blip>
            <a:srcRect/>
            <a:stretch/>
          </p:blipFill>
          <p:spPr bwMode="auto">
            <a:xfrm>
              <a:off x="1300927" y="1752809"/>
              <a:ext cx="1080000" cy="1080000"/>
            </a:xfrm>
            <a:prstGeom prst="ellipse">
              <a:avLst/>
            </a:prstGeom>
            <a:ln w="22225">
              <a:gradFill>
                <a:gsLst>
                  <a:gs pos="0">
                    <a:srgbClr val="396ECE"/>
                  </a:gs>
                  <a:gs pos="100000">
                    <a:srgbClr val="C03BC4"/>
                  </a:gs>
                </a:gsLst>
                <a:lin ang="5400000" scaled="1"/>
              </a:gradFill>
            </a:ln>
            <a:effectLst/>
            <a:extLst>
              <a:ext uri="{909E8E84-426E-40DD-AFC4-6F175D3DCCD1}">
                <a14:hiddenFill xmlns:a14="http://schemas.microsoft.com/office/drawing/2010/main">
                  <a:solidFill>
                    <a:srgbClr val="FFFFFF"/>
                  </a:solidFill>
                </a14:hiddenFill>
              </a:ext>
            </a:extLst>
          </p:spPr>
        </p:pic>
      </p:grpSp>
      <p:grpSp>
        <p:nvGrpSpPr>
          <p:cNvPr id="19" name="Group 18" descr="persona icon">
            <a:extLst>
              <a:ext uri="{FF2B5EF4-FFF2-40B4-BE49-F238E27FC236}">
                <a16:creationId xmlns:a16="http://schemas.microsoft.com/office/drawing/2014/main" id="{E15749B1-D11B-86D4-C520-13EFED7586BD}"/>
              </a:ext>
            </a:extLst>
          </p:cNvPr>
          <p:cNvGrpSpPr/>
          <p:nvPr/>
        </p:nvGrpSpPr>
        <p:grpSpPr>
          <a:xfrm>
            <a:off x="2961256" y="1975210"/>
            <a:ext cx="2055488" cy="1676191"/>
            <a:chOff x="813183" y="1752809"/>
            <a:chExt cx="2055488" cy="1676191"/>
          </a:xfrm>
        </p:grpSpPr>
        <p:sp>
          <p:nvSpPr>
            <p:cNvPr id="22" name="TextBox 21">
              <a:extLst>
                <a:ext uri="{FF2B5EF4-FFF2-40B4-BE49-F238E27FC236}">
                  <a16:creationId xmlns:a16="http://schemas.microsoft.com/office/drawing/2014/main" id="{184F0ED1-64EC-F1D9-73F7-869D72BE09C1}"/>
                </a:ext>
              </a:extLst>
            </p:cNvPr>
            <p:cNvSpPr txBox="1"/>
            <p:nvPr/>
          </p:nvSpPr>
          <p:spPr>
            <a:xfrm>
              <a:off x="813183" y="2905780"/>
              <a:ext cx="2055488"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8661C5"/>
                  </a:solidFill>
                  <a:effectLst/>
                  <a:uLnTx/>
                  <a:uFillTx/>
                  <a:latin typeface="Segoe Sans Display Semibold" pitchFamily="2" charset="0"/>
                  <a:ea typeface="+mn-ea"/>
                  <a:cs typeface="Segoe Sans Display Semibold" pitchFamily="2" charset="0"/>
                </a:rPr>
                <a:t>Forename Surname</a:t>
              </a:r>
              <a:br>
                <a:rPr kumimoji="0" lang="en-GB" sz="1200" b="1" i="0" u="none" strike="noStrike" kern="0" cap="none" spc="0" normalizeH="0" baseline="0" noProof="0">
                  <a:ln>
                    <a:noFill/>
                  </a:ln>
                  <a:solidFill>
                    <a:srgbClr val="080808"/>
                  </a:solidFill>
                  <a:effectLst/>
                  <a:uLnTx/>
                  <a:uFillTx/>
                  <a:latin typeface="Segoe UI Semibold"/>
                  <a:ea typeface="+mn-ea"/>
                  <a:cs typeface="+mn-cs"/>
                </a:rPr>
              </a:br>
              <a:r>
                <a:rPr kumimoji="0" lang="en-GB" sz="1200" b="0" i="0" u="none" strike="noStrike" kern="0" cap="none" spc="0" normalizeH="0" baseline="0" noProof="0">
                  <a:ln>
                    <a:noFill/>
                  </a:ln>
                  <a:solidFill>
                    <a:srgbClr val="080808"/>
                  </a:solidFill>
                  <a:effectLst/>
                  <a:uLnTx/>
                  <a:uFillTx/>
                  <a:latin typeface="Segoe Sans Display" pitchFamily="2" charset="0"/>
                  <a:ea typeface="+mn-ea"/>
                  <a:cs typeface="Segoe Sans Display" pitchFamily="2" charset="0"/>
                </a:rPr>
                <a:t>Business area</a:t>
              </a:r>
              <a:endParaRPr kumimoji="0" lang="en-GB" sz="1200" b="0" i="0" u="none" strike="noStrike" kern="0" cap="none" spc="0" normalizeH="0" baseline="0" noProof="0">
                <a:ln>
                  <a:noFill/>
                </a:ln>
                <a:solidFill>
                  <a:srgbClr val="080808"/>
                </a:solidFill>
                <a:effectLst/>
                <a:uLnTx/>
                <a:uFillTx/>
                <a:latin typeface="Segoe Sans Display" pitchFamily="2" charset="0"/>
                <a:ea typeface="Segoe UI" panose="020B0502040204020203" pitchFamily="34" charset="0"/>
                <a:cs typeface="Segoe Sans Display" pitchFamily="2" charset="0"/>
              </a:endParaRPr>
            </a:p>
          </p:txBody>
        </p:sp>
        <p:pic>
          <p:nvPicPr>
            <p:cNvPr id="23" name="Picture 4">
              <a:extLst>
                <a:ext uri="{FF2B5EF4-FFF2-40B4-BE49-F238E27FC236}">
                  <a16:creationId xmlns:a16="http://schemas.microsoft.com/office/drawing/2014/main" id="{D592F31E-560E-112F-8812-418B55CE6197}"/>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colorTemperature colorTemp="7748"/>
                      </a14:imgEffect>
                      <a14:imgEffect>
                        <a14:saturation sat="45000"/>
                      </a14:imgEffect>
                    </a14:imgLayer>
                  </a14:imgProps>
                </a:ext>
                <a:ext uri="{28A0092B-C50C-407E-A947-70E740481C1C}">
                  <a14:useLocalDpi xmlns:a14="http://schemas.microsoft.com/office/drawing/2010/main"/>
                </a:ext>
              </a:extLst>
            </a:blip>
            <a:srcRect/>
            <a:stretch/>
          </p:blipFill>
          <p:spPr bwMode="auto">
            <a:xfrm>
              <a:off x="1300927" y="1752809"/>
              <a:ext cx="1080000" cy="1080000"/>
            </a:xfrm>
            <a:prstGeom prst="ellipse">
              <a:avLst/>
            </a:prstGeom>
            <a:ln w="22225">
              <a:gradFill>
                <a:gsLst>
                  <a:gs pos="0">
                    <a:srgbClr val="396ECE"/>
                  </a:gs>
                  <a:gs pos="100000">
                    <a:srgbClr val="C03BC4"/>
                  </a:gs>
                </a:gsLst>
                <a:lin ang="5400000" scaled="1"/>
              </a:gradFill>
            </a:ln>
            <a:effectLst/>
            <a:extLst>
              <a:ext uri="{909E8E84-426E-40DD-AFC4-6F175D3DCCD1}">
                <a14:hiddenFill xmlns:a14="http://schemas.microsoft.com/office/drawing/2010/main">
                  <a:solidFill>
                    <a:srgbClr val="FFFFFF"/>
                  </a:solidFill>
                </a14:hiddenFill>
              </a:ext>
            </a:extLst>
          </p:spPr>
        </p:pic>
      </p:grpSp>
      <p:grpSp>
        <p:nvGrpSpPr>
          <p:cNvPr id="33" name="Group 32" descr="persona icon">
            <a:extLst>
              <a:ext uri="{FF2B5EF4-FFF2-40B4-BE49-F238E27FC236}">
                <a16:creationId xmlns:a16="http://schemas.microsoft.com/office/drawing/2014/main" id="{A34583A5-65B3-0475-C5BD-33F63B609B1D}"/>
              </a:ext>
            </a:extLst>
          </p:cNvPr>
          <p:cNvGrpSpPr/>
          <p:nvPr/>
        </p:nvGrpSpPr>
        <p:grpSpPr>
          <a:xfrm>
            <a:off x="865684" y="3911809"/>
            <a:ext cx="2055488" cy="1676191"/>
            <a:chOff x="813183" y="1752809"/>
            <a:chExt cx="2055488" cy="1676191"/>
          </a:xfrm>
        </p:grpSpPr>
        <p:sp>
          <p:nvSpPr>
            <p:cNvPr id="34" name="TextBox 33">
              <a:extLst>
                <a:ext uri="{FF2B5EF4-FFF2-40B4-BE49-F238E27FC236}">
                  <a16:creationId xmlns:a16="http://schemas.microsoft.com/office/drawing/2014/main" id="{B543D995-D5D5-C93C-85C2-60651CCC810F}"/>
                </a:ext>
              </a:extLst>
            </p:cNvPr>
            <p:cNvSpPr txBox="1"/>
            <p:nvPr/>
          </p:nvSpPr>
          <p:spPr>
            <a:xfrm>
              <a:off x="813183" y="2905780"/>
              <a:ext cx="2055488"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8661C5"/>
                  </a:solidFill>
                  <a:effectLst/>
                  <a:uLnTx/>
                  <a:uFillTx/>
                  <a:latin typeface="Segoe Sans Display Semibold" pitchFamily="2" charset="0"/>
                  <a:ea typeface="+mn-ea"/>
                  <a:cs typeface="Segoe Sans Display Semibold" pitchFamily="2" charset="0"/>
                </a:rPr>
                <a:t>Forename Surname</a:t>
              </a:r>
              <a:br>
                <a:rPr kumimoji="0" lang="en-GB" sz="1200" b="1" i="0" u="none" strike="noStrike" kern="0" cap="none" spc="0" normalizeH="0" baseline="0" noProof="0">
                  <a:ln>
                    <a:noFill/>
                  </a:ln>
                  <a:solidFill>
                    <a:srgbClr val="080808"/>
                  </a:solidFill>
                  <a:effectLst/>
                  <a:uLnTx/>
                  <a:uFillTx/>
                  <a:latin typeface="Segoe UI Semibold"/>
                  <a:ea typeface="+mn-ea"/>
                  <a:cs typeface="+mn-cs"/>
                </a:rPr>
              </a:br>
              <a:r>
                <a:rPr kumimoji="0" lang="en-GB" sz="1200" b="0" i="0" u="none" strike="noStrike" kern="0" cap="none" spc="0" normalizeH="0" baseline="0" noProof="0">
                  <a:ln>
                    <a:noFill/>
                  </a:ln>
                  <a:solidFill>
                    <a:srgbClr val="080808"/>
                  </a:solidFill>
                  <a:effectLst/>
                  <a:uLnTx/>
                  <a:uFillTx/>
                  <a:latin typeface="Segoe Sans Display" pitchFamily="2" charset="0"/>
                  <a:ea typeface="+mn-ea"/>
                  <a:cs typeface="Segoe Sans Display" pitchFamily="2" charset="0"/>
                </a:rPr>
                <a:t>Business Area</a:t>
              </a:r>
              <a:endParaRPr kumimoji="0" lang="en-GB" sz="1200" b="0" i="0" u="none" strike="noStrike" kern="0" cap="none" spc="0" normalizeH="0" baseline="0" noProof="0">
                <a:ln>
                  <a:noFill/>
                </a:ln>
                <a:solidFill>
                  <a:srgbClr val="080808"/>
                </a:solidFill>
                <a:effectLst/>
                <a:uLnTx/>
                <a:uFillTx/>
                <a:latin typeface="Segoe Sans Display" pitchFamily="2" charset="0"/>
                <a:ea typeface="Segoe UI" panose="020B0502040204020203" pitchFamily="34" charset="0"/>
                <a:cs typeface="Segoe Sans Display" pitchFamily="2" charset="0"/>
              </a:endParaRPr>
            </a:p>
          </p:txBody>
        </p:sp>
        <p:pic>
          <p:nvPicPr>
            <p:cNvPr id="35" name="Picture 4">
              <a:extLst>
                <a:ext uri="{FF2B5EF4-FFF2-40B4-BE49-F238E27FC236}">
                  <a16:creationId xmlns:a16="http://schemas.microsoft.com/office/drawing/2014/main" id="{94EFC423-9740-8CD5-ED56-5177CEDDFEEA}"/>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colorTemperature colorTemp="7748"/>
                      </a14:imgEffect>
                      <a14:imgEffect>
                        <a14:saturation sat="45000"/>
                      </a14:imgEffect>
                    </a14:imgLayer>
                  </a14:imgProps>
                </a:ext>
                <a:ext uri="{28A0092B-C50C-407E-A947-70E740481C1C}">
                  <a14:useLocalDpi xmlns:a14="http://schemas.microsoft.com/office/drawing/2010/main"/>
                </a:ext>
              </a:extLst>
            </a:blip>
            <a:srcRect/>
            <a:stretch/>
          </p:blipFill>
          <p:spPr bwMode="auto">
            <a:xfrm>
              <a:off x="1300927" y="1752809"/>
              <a:ext cx="1080000" cy="1080000"/>
            </a:xfrm>
            <a:prstGeom prst="ellipse">
              <a:avLst/>
            </a:prstGeom>
            <a:ln w="22225">
              <a:gradFill>
                <a:gsLst>
                  <a:gs pos="0">
                    <a:srgbClr val="396ECE"/>
                  </a:gs>
                  <a:gs pos="100000">
                    <a:srgbClr val="C03BC4"/>
                  </a:gs>
                </a:gsLst>
                <a:lin ang="5400000" scaled="1"/>
              </a:gradFill>
            </a:ln>
            <a:effectLst/>
            <a:extLst>
              <a:ext uri="{909E8E84-426E-40DD-AFC4-6F175D3DCCD1}">
                <a14:hiddenFill xmlns:a14="http://schemas.microsoft.com/office/drawing/2010/main">
                  <a:solidFill>
                    <a:srgbClr val="FFFFFF"/>
                  </a:solidFill>
                </a14:hiddenFill>
              </a:ext>
            </a:extLst>
          </p:spPr>
        </p:pic>
      </p:grpSp>
      <p:grpSp>
        <p:nvGrpSpPr>
          <p:cNvPr id="36" name="Group 35" descr="persona icon">
            <a:extLst>
              <a:ext uri="{FF2B5EF4-FFF2-40B4-BE49-F238E27FC236}">
                <a16:creationId xmlns:a16="http://schemas.microsoft.com/office/drawing/2014/main" id="{A8A41F2B-E74E-B115-124F-1C26EAF37C2C}"/>
              </a:ext>
            </a:extLst>
          </p:cNvPr>
          <p:cNvGrpSpPr/>
          <p:nvPr/>
        </p:nvGrpSpPr>
        <p:grpSpPr>
          <a:xfrm>
            <a:off x="2961256" y="3911809"/>
            <a:ext cx="2055488" cy="1676191"/>
            <a:chOff x="813183" y="1752809"/>
            <a:chExt cx="2055488" cy="1676191"/>
          </a:xfrm>
        </p:grpSpPr>
        <p:sp>
          <p:nvSpPr>
            <p:cNvPr id="37" name="TextBox 36">
              <a:extLst>
                <a:ext uri="{FF2B5EF4-FFF2-40B4-BE49-F238E27FC236}">
                  <a16:creationId xmlns:a16="http://schemas.microsoft.com/office/drawing/2014/main" id="{1D8CA5BA-77B1-C523-9B7D-26B605C82A4F}"/>
                </a:ext>
              </a:extLst>
            </p:cNvPr>
            <p:cNvSpPr txBox="1"/>
            <p:nvPr/>
          </p:nvSpPr>
          <p:spPr>
            <a:xfrm>
              <a:off x="813183" y="2905780"/>
              <a:ext cx="2055488"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8661C5"/>
                  </a:solidFill>
                  <a:effectLst/>
                  <a:uLnTx/>
                  <a:uFillTx/>
                  <a:latin typeface="Segoe Sans Display Semibold" pitchFamily="2" charset="0"/>
                  <a:ea typeface="+mn-ea"/>
                  <a:cs typeface="Segoe Sans Display Semibold" pitchFamily="2" charset="0"/>
                </a:rPr>
                <a:t>Forename Surname</a:t>
              </a:r>
              <a:br>
                <a:rPr kumimoji="0" lang="en-GB" sz="1200" b="1" i="0" u="none" strike="noStrike" kern="0" cap="none" spc="0" normalizeH="0" baseline="0" noProof="0">
                  <a:ln>
                    <a:noFill/>
                  </a:ln>
                  <a:solidFill>
                    <a:srgbClr val="080808"/>
                  </a:solidFill>
                  <a:effectLst/>
                  <a:uLnTx/>
                  <a:uFillTx/>
                  <a:latin typeface="Segoe UI Semibold"/>
                  <a:ea typeface="+mn-ea"/>
                  <a:cs typeface="+mn-cs"/>
                </a:rPr>
              </a:br>
              <a:r>
                <a:rPr kumimoji="0" lang="en-GB" sz="1200" b="0" i="0" u="none" strike="noStrike" kern="0" cap="none" spc="0" normalizeH="0" baseline="0" noProof="0">
                  <a:ln>
                    <a:noFill/>
                  </a:ln>
                  <a:solidFill>
                    <a:srgbClr val="080808"/>
                  </a:solidFill>
                  <a:effectLst/>
                  <a:uLnTx/>
                  <a:uFillTx/>
                  <a:latin typeface="Segoe Sans Display" pitchFamily="2" charset="0"/>
                  <a:ea typeface="+mn-ea"/>
                  <a:cs typeface="Segoe Sans Display" pitchFamily="2" charset="0"/>
                </a:rPr>
                <a:t>Business area</a:t>
              </a:r>
              <a:endParaRPr kumimoji="0" lang="en-GB" sz="1200" b="0" i="0" u="none" strike="noStrike" kern="0" cap="none" spc="0" normalizeH="0" baseline="0" noProof="0">
                <a:ln>
                  <a:noFill/>
                </a:ln>
                <a:solidFill>
                  <a:srgbClr val="080808"/>
                </a:solidFill>
                <a:effectLst/>
                <a:uLnTx/>
                <a:uFillTx/>
                <a:latin typeface="Segoe Sans Display" pitchFamily="2" charset="0"/>
                <a:ea typeface="Segoe UI" panose="020B0502040204020203" pitchFamily="34" charset="0"/>
                <a:cs typeface="Segoe Sans Display" pitchFamily="2" charset="0"/>
              </a:endParaRPr>
            </a:p>
          </p:txBody>
        </p:sp>
        <p:pic>
          <p:nvPicPr>
            <p:cNvPr id="38" name="Picture 4">
              <a:extLst>
                <a:ext uri="{FF2B5EF4-FFF2-40B4-BE49-F238E27FC236}">
                  <a16:creationId xmlns:a16="http://schemas.microsoft.com/office/drawing/2014/main" id="{73BBBFC9-3515-70E8-FDEB-1F4F0DEC239B}"/>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colorTemperature colorTemp="7748"/>
                      </a14:imgEffect>
                      <a14:imgEffect>
                        <a14:saturation sat="45000"/>
                      </a14:imgEffect>
                    </a14:imgLayer>
                  </a14:imgProps>
                </a:ext>
                <a:ext uri="{28A0092B-C50C-407E-A947-70E740481C1C}">
                  <a14:useLocalDpi xmlns:a14="http://schemas.microsoft.com/office/drawing/2010/main"/>
                </a:ext>
              </a:extLst>
            </a:blip>
            <a:srcRect/>
            <a:stretch/>
          </p:blipFill>
          <p:spPr bwMode="auto">
            <a:xfrm>
              <a:off x="1300927" y="1752809"/>
              <a:ext cx="1080000" cy="1080000"/>
            </a:xfrm>
            <a:prstGeom prst="ellipse">
              <a:avLst/>
            </a:prstGeom>
            <a:ln w="22225">
              <a:gradFill>
                <a:gsLst>
                  <a:gs pos="0">
                    <a:srgbClr val="396ECE"/>
                  </a:gs>
                  <a:gs pos="100000">
                    <a:srgbClr val="C03BC4"/>
                  </a:gs>
                </a:gsLst>
                <a:lin ang="5400000" scaled="1"/>
              </a:gradFill>
            </a:ln>
            <a:effectLst/>
            <a:extLst>
              <a:ext uri="{909E8E84-426E-40DD-AFC4-6F175D3DCCD1}">
                <a14:hiddenFill xmlns:a14="http://schemas.microsoft.com/office/drawing/2010/main">
                  <a:solidFill>
                    <a:srgbClr val="FFFFFF"/>
                  </a:solidFill>
                </a14:hiddenFill>
              </a:ext>
            </a:extLst>
          </p:spPr>
        </p:pic>
      </p:grpSp>
      <p:sp>
        <p:nvSpPr>
          <p:cNvPr id="2" name="Rectangle: Rounded Corners 1">
            <a:extLst>
              <a:ext uri="{FF2B5EF4-FFF2-40B4-BE49-F238E27FC236}">
                <a16:creationId xmlns:a16="http://schemas.microsoft.com/office/drawing/2014/main" id="{7355CBA0-0F39-E855-CE3F-944A341D08FC}"/>
              </a:ext>
              <a:ext uri="{C183D7F6-B498-43B3-948B-1728B52AA6E4}">
                <adec:decorative xmlns:adec="http://schemas.microsoft.com/office/drawing/2017/decorative" val="1"/>
              </a:ext>
            </a:extLst>
          </p:cNvPr>
          <p:cNvSpPr/>
          <p:nvPr/>
        </p:nvSpPr>
        <p:spPr bwMode="auto">
          <a:xfrm>
            <a:off x="5619728" y="1420763"/>
            <a:ext cx="6120565" cy="4878744"/>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TextBox 3">
            <a:extLst>
              <a:ext uri="{FF2B5EF4-FFF2-40B4-BE49-F238E27FC236}">
                <a16:creationId xmlns:a16="http://schemas.microsoft.com/office/drawing/2014/main" id="{EF2406B9-78D7-B32C-E184-1AFD9BE3BE70}"/>
              </a:ext>
            </a:extLst>
          </p:cNvPr>
          <p:cNvSpPr txBox="1"/>
          <p:nvPr/>
        </p:nvSpPr>
        <p:spPr>
          <a:xfrm>
            <a:off x="6072345" y="1714769"/>
            <a:ext cx="5253972" cy="323165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What’s the role of the business coaches?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Think of them as team captains who can guide scenario creation, keep the focus on the business problem, and pull the team together to achieve success.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Along with the Copilot Coaches, they keep the team focused on answering a high value business problem.</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Who are the business coaches?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These people are experienced users from within the business.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It would be beneficial to identify these people ahead of time, so they know their role on the day.</a:t>
            </a:r>
          </a:p>
        </p:txBody>
      </p:sp>
    </p:spTree>
    <p:extLst>
      <p:ext uri="{BB962C8B-B14F-4D97-AF65-F5344CB8AC3E}">
        <p14:creationId xmlns:p14="http://schemas.microsoft.com/office/powerpoint/2010/main" val="71219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CC9AF-A4F2-C897-1027-AF797D3A61D1}"/>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532A026B-91F7-F657-C640-B9E0B20AA98A}"/>
              </a:ext>
              <a:ext uri="{C183D7F6-B498-43B3-948B-1728B52AA6E4}">
                <adec:decorative xmlns:adec="http://schemas.microsoft.com/office/drawing/2017/decorative" val="1"/>
              </a:ext>
            </a:extLst>
          </p:cNvPr>
          <p:cNvSpPr/>
          <p:nvPr/>
        </p:nvSpPr>
        <p:spPr bwMode="auto">
          <a:xfrm>
            <a:off x="451707" y="1379123"/>
            <a:ext cx="11285281" cy="4878744"/>
          </a:xfrm>
          <a:prstGeom prst="roundRect">
            <a:avLst>
              <a:gd name="adj" fmla="val 8370"/>
            </a:avLst>
          </a:prstGeom>
          <a:solidFill>
            <a:schemeClr val="bg1">
              <a:alpha val="70000"/>
            </a:schemeClr>
          </a:solidFill>
          <a:ln>
            <a:solidFill>
              <a:srgbClr val="D1C4E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3" name="Title 1">
            <a:extLst>
              <a:ext uri="{FF2B5EF4-FFF2-40B4-BE49-F238E27FC236}">
                <a16:creationId xmlns:a16="http://schemas.microsoft.com/office/drawing/2014/main" id="{A912A0FD-C6CF-0202-87B9-64F55228F526}"/>
              </a:ext>
            </a:extLst>
          </p:cNvPr>
          <p:cNvSpPr txBox="1">
            <a:spLocks noGrp="1"/>
          </p:cNvSpPr>
          <p:nvPr>
            <p:ph type="title"/>
          </p:nvPr>
        </p:nvSpPr>
        <p:spPr>
          <a:xfrm>
            <a:off x="588263" y="580311"/>
            <a:ext cx="11018520" cy="430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3200" b="0" i="0" u="none" strike="noStrike" kern="1200" cap="none" spc="-50" normalizeH="0" baseline="0" noProof="0">
                <a:ln w="3175">
                  <a:noFill/>
                </a:ln>
                <a:solidFill>
                  <a:srgbClr val="080808"/>
                </a:solidFill>
                <a:effectLst/>
                <a:uLnTx/>
                <a:uFillTx/>
                <a:latin typeface="Segoe UI Semibold" panose="020B0702040204020203" pitchFamily="34" charset="0"/>
                <a:ea typeface="+mn-ea"/>
                <a:cs typeface="Segoe UI Semibold" panose="020B0702040204020203" pitchFamily="34" charset="0"/>
              </a:rPr>
              <a:t>Our judges</a:t>
            </a:r>
          </a:p>
        </p:txBody>
      </p:sp>
      <p:grpSp>
        <p:nvGrpSpPr>
          <p:cNvPr id="5" name="Group 4" descr="persona icon">
            <a:extLst>
              <a:ext uri="{FF2B5EF4-FFF2-40B4-BE49-F238E27FC236}">
                <a16:creationId xmlns:a16="http://schemas.microsoft.com/office/drawing/2014/main" id="{D0605CD3-D2A5-4D4F-AD9F-AE5D68C9AA29}"/>
              </a:ext>
            </a:extLst>
          </p:cNvPr>
          <p:cNvGrpSpPr/>
          <p:nvPr/>
        </p:nvGrpSpPr>
        <p:grpSpPr>
          <a:xfrm>
            <a:off x="1025244" y="2568195"/>
            <a:ext cx="3337119" cy="2518200"/>
            <a:chOff x="813183" y="1752809"/>
            <a:chExt cx="2055488" cy="1551077"/>
          </a:xfrm>
        </p:grpSpPr>
        <p:sp>
          <p:nvSpPr>
            <p:cNvPr id="6" name="TextBox 5">
              <a:extLst>
                <a:ext uri="{FF2B5EF4-FFF2-40B4-BE49-F238E27FC236}">
                  <a16:creationId xmlns:a16="http://schemas.microsoft.com/office/drawing/2014/main" id="{1BB83B8E-88DE-F1E8-0356-DB63D9E6573F}"/>
                </a:ext>
              </a:extLst>
            </p:cNvPr>
            <p:cNvSpPr txBox="1"/>
            <p:nvPr/>
          </p:nvSpPr>
          <p:spPr>
            <a:xfrm>
              <a:off x="813183" y="2905780"/>
              <a:ext cx="2055488" cy="398106"/>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8661C5"/>
                  </a:solidFill>
                  <a:effectLst/>
                  <a:uLnTx/>
                  <a:uFillTx/>
                  <a:latin typeface="Segoe Sans Display Semibold" pitchFamily="2" charset="0"/>
                  <a:ea typeface="+mn-ea"/>
                  <a:cs typeface="Segoe Sans Display Semibold" pitchFamily="2" charset="0"/>
                </a:rPr>
                <a:t>Forename Surname</a:t>
              </a:r>
              <a:br>
                <a:rPr kumimoji="0" lang="en-GB" sz="1600" b="1" i="0" u="none" strike="noStrike" kern="0" cap="none" spc="0" normalizeH="0" baseline="0" noProof="0">
                  <a:ln>
                    <a:noFill/>
                  </a:ln>
                  <a:solidFill>
                    <a:srgbClr val="080808"/>
                  </a:solidFill>
                  <a:effectLst/>
                  <a:uLnTx/>
                  <a:uFillTx/>
                  <a:latin typeface="Segoe UI Semibold"/>
                  <a:ea typeface="+mn-ea"/>
                  <a:cs typeface="+mn-cs"/>
                </a:rPr>
              </a:br>
              <a:r>
                <a:rPr kumimoji="0" lang="en-GB" sz="1600" b="0" i="0" u="none" strike="noStrike" kern="0" cap="none" spc="0" normalizeH="0" baseline="0" noProof="0">
                  <a:ln>
                    <a:noFill/>
                  </a:ln>
                  <a:solidFill>
                    <a:srgbClr val="080808"/>
                  </a:solidFill>
                  <a:effectLst/>
                  <a:uLnTx/>
                  <a:uFillTx/>
                  <a:latin typeface="Segoe Sans Display" pitchFamily="2" charset="0"/>
                  <a:ea typeface="+mn-ea"/>
                  <a:cs typeface="Segoe Sans Display" pitchFamily="2" charset="0"/>
                </a:rPr>
                <a:t>Role</a:t>
              </a:r>
              <a:endParaRPr kumimoji="0" lang="en-GB" sz="1600" b="0" i="0" u="none" strike="noStrike" kern="0" cap="none" spc="0" normalizeH="0" baseline="0" noProof="0">
                <a:ln>
                  <a:noFill/>
                </a:ln>
                <a:solidFill>
                  <a:srgbClr val="080808"/>
                </a:solidFill>
                <a:effectLst/>
                <a:uLnTx/>
                <a:uFillTx/>
                <a:latin typeface="Segoe Sans Display" pitchFamily="2" charset="0"/>
                <a:ea typeface="Segoe UI" panose="020B0502040204020203" pitchFamily="34" charset="0"/>
                <a:cs typeface="Segoe Sans Display" pitchFamily="2" charset="0"/>
              </a:endParaRPr>
            </a:p>
          </p:txBody>
        </p:sp>
        <p:pic>
          <p:nvPicPr>
            <p:cNvPr id="7" name="Picture 4">
              <a:extLst>
                <a:ext uri="{FF2B5EF4-FFF2-40B4-BE49-F238E27FC236}">
                  <a16:creationId xmlns:a16="http://schemas.microsoft.com/office/drawing/2014/main" id="{FF123D4E-AC02-FD0F-1AE0-5A9093A7CBA9}"/>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colorTemperature colorTemp="7748"/>
                      </a14:imgEffect>
                      <a14:imgEffect>
                        <a14:saturation sat="45000"/>
                      </a14:imgEffect>
                    </a14:imgLayer>
                  </a14:imgProps>
                </a:ext>
                <a:ext uri="{28A0092B-C50C-407E-A947-70E740481C1C}">
                  <a14:useLocalDpi xmlns:a14="http://schemas.microsoft.com/office/drawing/2010/main"/>
                </a:ext>
              </a:extLst>
            </a:blip>
            <a:srcRect l="9453" t="2940" r="9453" b="9390"/>
            <a:stretch/>
          </p:blipFill>
          <p:spPr bwMode="auto">
            <a:xfrm>
              <a:off x="1300927" y="1752809"/>
              <a:ext cx="1080000" cy="1080000"/>
            </a:xfrm>
            <a:prstGeom prst="ellipse">
              <a:avLst/>
            </a:prstGeom>
            <a:ln w="22225">
              <a:gradFill>
                <a:gsLst>
                  <a:gs pos="0">
                    <a:srgbClr val="396ECE"/>
                  </a:gs>
                  <a:gs pos="100000">
                    <a:srgbClr val="C03BC4"/>
                  </a:gs>
                </a:gsLst>
                <a:lin ang="5400000" scaled="1"/>
              </a:gradFill>
            </a:ln>
            <a:effectLst/>
            <a:extLst>
              <a:ext uri="{909E8E84-426E-40DD-AFC4-6F175D3DCCD1}">
                <a14:hiddenFill xmlns:a14="http://schemas.microsoft.com/office/drawing/2010/main">
                  <a:solidFill>
                    <a:srgbClr val="FFFFFF"/>
                  </a:solidFill>
                </a14:hiddenFill>
              </a:ext>
            </a:extLst>
          </p:spPr>
        </p:pic>
      </p:grpSp>
      <p:grpSp>
        <p:nvGrpSpPr>
          <p:cNvPr id="19" name="Group 18" descr="persona icon">
            <a:extLst>
              <a:ext uri="{FF2B5EF4-FFF2-40B4-BE49-F238E27FC236}">
                <a16:creationId xmlns:a16="http://schemas.microsoft.com/office/drawing/2014/main" id="{B944E8C9-F8A8-1BF3-5714-4A58CE20F001}"/>
              </a:ext>
            </a:extLst>
          </p:cNvPr>
          <p:cNvGrpSpPr/>
          <p:nvPr/>
        </p:nvGrpSpPr>
        <p:grpSpPr>
          <a:xfrm>
            <a:off x="4427440" y="2568195"/>
            <a:ext cx="3337119" cy="2518200"/>
            <a:chOff x="813183" y="1752809"/>
            <a:chExt cx="2055488" cy="1551077"/>
          </a:xfrm>
        </p:grpSpPr>
        <p:sp>
          <p:nvSpPr>
            <p:cNvPr id="22" name="TextBox 21">
              <a:extLst>
                <a:ext uri="{FF2B5EF4-FFF2-40B4-BE49-F238E27FC236}">
                  <a16:creationId xmlns:a16="http://schemas.microsoft.com/office/drawing/2014/main" id="{78FF51AC-7EB2-B03F-95D5-0C24C80FBE85}"/>
                </a:ext>
              </a:extLst>
            </p:cNvPr>
            <p:cNvSpPr txBox="1"/>
            <p:nvPr/>
          </p:nvSpPr>
          <p:spPr>
            <a:xfrm>
              <a:off x="813183" y="2905780"/>
              <a:ext cx="2055488" cy="398106"/>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8661C5"/>
                  </a:solidFill>
                  <a:effectLst/>
                  <a:uLnTx/>
                  <a:uFillTx/>
                  <a:latin typeface="Segoe Sans Display Semibold" pitchFamily="2" charset="0"/>
                  <a:ea typeface="+mn-ea"/>
                  <a:cs typeface="Segoe Sans Display Semibold" pitchFamily="2" charset="0"/>
                </a:rPr>
                <a:t>Forename Surname</a:t>
              </a:r>
              <a:br>
                <a:rPr kumimoji="0" lang="en-GB" sz="1600" b="1" i="0" u="none" strike="noStrike" kern="0" cap="none" spc="0" normalizeH="0" baseline="0" noProof="0">
                  <a:ln>
                    <a:noFill/>
                  </a:ln>
                  <a:solidFill>
                    <a:srgbClr val="080808"/>
                  </a:solidFill>
                  <a:effectLst/>
                  <a:uLnTx/>
                  <a:uFillTx/>
                  <a:latin typeface="Segoe UI Semibold"/>
                  <a:ea typeface="+mn-ea"/>
                  <a:cs typeface="+mn-cs"/>
                </a:rPr>
              </a:br>
              <a:r>
                <a:rPr kumimoji="0" lang="en-GB" sz="1600" b="0" i="0" u="none" strike="noStrike" kern="0" cap="none" spc="0" normalizeH="0" baseline="0" noProof="0">
                  <a:ln>
                    <a:noFill/>
                  </a:ln>
                  <a:solidFill>
                    <a:srgbClr val="080808"/>
                  </a:solidFill>
                  <a:effectLst/>
                  <a:uLnTx/>
                  <a:uFillTx/>
                  <a:latin typeface="Segoe Sans Display" pitchFamily="2" charset="0"/>
                  <a:ea typeface="+mn-ea"/>
                  <a:cs typeface="Segoe Sans Display" pitchFamily="2" charset="0"/>
                </a:rPr>
                <a:t>Role</a:t>
              </a:r>
              <a:endParaRPr kumimoji="0" lang="en-GB" sz="1600" b="0" i="0" u="none" strike="noStrike" kern="0" cap="none" spc="0" normalizeH="0" baseline="0" noProof="0">
                <a:ln>
                  <a:noFill/>
                </a:ln>
                <a:solidFill>
                  <a:srgbClr val="080808"/>
                </a:solidFill>
                <a:effectLst/>
                <a:uLnTx/>
                <a:uFillTx/>
                <a:latin typeface="Segoe Sans Display" pitchFamily="2" charset="0"/>
                <a:ea typeface="Segoe UI" panose="020B0502040204020203" pitchFamily="34" charset="0"/>
                <a:cs typeface="Segoe Sans Display" pitchFamily="2" charset="0"/>
              </a:endParaRPr>
            </a:p>
          </p:txBody>
        </p:sp>
        <p:pic>
          <p:nvPicPr>
            <p:cNvPr id="23" name="Picture 4">
              <a:extLst>
                <a:ext uri="{FF2B5EF4-FFF2-40B4-BE49-F238E27FC236}">
                  <a16:creationId xmlns:a16="http://schemas.microsoft.com/office/drawing/2014/main" id="{36C38205-DDB0-5D63-0B3C-CB01A756AC23}"/>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colorTemperature colorTemp="7748"/>
                      </a14:imgEffect>
                      <a14:imgEffect>
                        <a14:saturation sat="45000"/>
                      </a14:imgEffect>
                    </a14:imgLayer>
                  </a14:imgProps>
                </a:ext>
                <a:ext uri="{28A0092B-C50C-407E-A947-70E740481C1C}">
                  <a14:useLocalDpi xmlns:a14="http://schemas.microsoft.com/office/drawing/2010/main"/>
                </a:ext>
              </a:extLst>
            </a:blip>
            <a:srcRect l="9453" t="2940" r="9453" b="9390"/>
            <a:stretch/>
          </p:blipFill>
          <p:spPr bwMode="auto">
            <a:xfrm>
              <a:off x="1300927" y="1752809"/>
              <a:ext cx="1080000" cy="1080000"/>
            </a:xfrm>
            <a:prstGeom prst="ellipse">
              <a:avLst/>
            </a:prstGeom>
            <a:ln w="22225">
              <a:gradFill>
                <a:gsLst>
                  <a:gs pos="0">
                    <a:srgbClr val="396ECE"/>
                  </a:gs>
                  <a:gs pos="100000">
                    <a:srgbClr val="C03BC4"/>
                  </a:gs>
                </a:gsLst>
                <a:lin ang="5400000" scaled="1"/>
              </a:gradFill>
            </a:ln>
            <a:effectLst/>
            <a:extLst>
              <a:ext uri="{909E8E84-426E-40DD-AFC4-6F175D3DCCD1}">
                <a14:hiddenFill xmlns:a14="http://schemas.microsoft.com/office/drawing/2010/main">
                  <a:solidFill>
                    <a:srgbClr val="FFFFFF"/>
                  </a:solidFill>
                </a14:hiddenFill>
              </a:ext>
            </a:extLst>
          </p:spPr>
        </p:pic>
      </p:grpSp>
      <p:grpSp>
        <p:nvGrpSpPr>
          <p:cNvPr id="24" name="Group 23" descr="persona icon">
            <a:extLst>
              <a:ext uri="{FF2B5EF4-FFF2-40B4-BE49-F238E27FC236}">
                <a16:creationId xmlns:a16="http://schemas.microsoft.com/office/drawing/2014/main" id="{89948089-0866-3875-83F5-8620E857FBBA}"/>
              </a:ext>
            </a:extLst>
          </p:cNvPr>
          <p:cNvGrpSpPr/>
          <p:nvPr/>
        </p:nvGrpSpPr>
        <p:grpSpPr>
          <a:xfrm>
            <a:off x="7829636" y="2568195"/>
            <a:ext cx="3337119" cy="2518200"/>
            <a:chOff x="813183" y="1752809"/>
            <a:chExt cx="2055488" cy="1551077"/>
          </a:xfrm>
        </p:grpSpPr>
        <p:sp>
          <p:nvSpPr>
            <p:cNvPr id="25" name="TextBox 24">
              <a:extLst>
                <a:ext uri="{FF2B5EF4-FFF2-40B4-BE49-F238E27FC236}">
                  <a16:creationId xmlns:a16="http://schemas.microsoft.com/office/drawing/2014/main" id="{D6CBF133-9F66-AAF3-8A21-730D3EEA6067}"/>
                </a:ext>
              </a:extLst>
            </p:cNvPr>
            <p:cNvSpPr txBox="1"/>
            <p:nvPr/>
          </p:nvSpPr>
          <p:spPr>
            <a:xfrm>
              <a:off x="813183" y="2905780"/>
              <a:ext cx="2055488" cy="398106"/>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8661C5"/>
                  </a:solidFill>
                  <a:effectLst/>
                  <a:uLnTx/>
                  <a:uFillTx/>
                  <a:latin typeface="Segoe Sans Display Semibold" pitchFamily="2" charset="0"/>
                  <a:ea typeface="+mn-ea"/>
                  <a:cs typeface="Segoe Sans Display Semibold" pitchFamily="2" charset="0"/>
                </a:rPr>
                <a:t>Forename Surname</a:t>
              </a:r>
              <a:br>
                <a:rPr kumimoji="0" lang="en-GB" sz="1600" b="1" i="0" u="none" strike="noStrike" kern="0" cap="none" spc="0" normalizeH="0" baseline="0" noProof="0">
                  <a:ln>
                    <a:noFill/>
                  </a:ln>
                  <a:solidFill>
                    <a:srgbClr val="080808"/>
                  </a:solidFill>
                  <a:effectLst/>
                  <a:uLnTx/>
                  <a:uFillTx/>
                  <a:latin typeface="Segoe UI Semibold"/>
                  <a:ea typeface="+mn-ea"/>
                  <a:cs typeface="+mn-cs"/>
                </a:rPr>
              </a:br>
              <a:r>
                <a:rPr kumimoji="0" lang="en-GB" sz="1600" b="0" i="0" u="none" strike="noStrike" kern="0" cap="none" spc="0" normalizeH="0" baseline="0" noProof="0">
                  <a:ln>
                    <a:noFill/>
                  </a:ln>
                  <a:solidFill>
                    <a:srgbClr val="080808"/>
                  </a:solidFill>
                  <a:effectLst/>
                  <a:uLnTx/>
                  <a:uFillTx/>
                  <a:latin typeface="Segoe Sans Display" pitchFamily="2" charset="0"/>
                  <a:ea typeface="+mn-ea"/>
                  <a:cs typeface="Segoe Sans Display" pitchFamily="2" charset="0"/>
                </a:rPr>
                <a:t>Role</a:t>
              </a:r>
              <a:endParaRPr kumimoji="0" lang="en-GB" sz="1600" b="0" i="0" u="none" strike="noStrike" kern="0" cap="none" spc="0" normalizeH="0" baseline="0" noProof="0">
                <a:ln>
                  <a:noFill/>
                </a:ln>
                <a:solidFill>
                  <a:srgbClr val="080808"/>
                </a:solidFill>
                <a:effectLst/>
                <a:uLnTx/>
                <a:uFillTx/>
                <a:latin typeface="Segoe Sans Display" pitchFamily="2" charset="0"/>
                <a:ea typeface="Segoe UI" panose="020B0502040204020203" pitchFamily="34" charset="0"/>
                <a:cs typeface="Segoe Sans Display" pitchFamily="2" charset="0"/>
              </a:endParaRPr>
            </a:p>
          </p:txBody>
        </p:sp>
        <p:pic>
          <p:nvPicPr>
            <p:cNvPr id="26" name="Picture 4">
              <a:extLst>
                <a:ext uri="{FF2B5EF4-FFF2-40B4-BE49-F238E27FC236}">
                  <a16:creationId xmlns:a16="http://schemas.microsoft.com/office/drawing/2014/main" id="{79FBE9C7-5C94-31C8-D9A0-2C664A2E7530}"/>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colorTemperature colorTemp="7748"/>
                      </a14:imgEffect>
                      <a14:imgEffect>
                        <a14:saturation sat="45000"/>
                      </a14:imgEffect>
                    </a14:imgLayer>
                  </a14:imgProps>
                </a:ext>
                <a:ext uri="{28A0092B-C50C-407E-A947-70E740481C1C}">
                  <a14:useLocalDpi xmlns:a14="http://schemas.microsoft.com/office/drawing/2010/main"/>
                </a:ext>
              </a:extLst>
            </a:blip>
            <a:srcRect l="9453" t="2940" r="9453" b="9390"/>
            <a:stretch/>
          </p:blipFill>
          <p:spPr bwMode="auto">
            <a:xfrm>
              <a:off x="1300927" y="1752809"/>
              <a:ext cx="1080000" cy="1080000"/>
            </a:xfrm>
            <a:prstGeom prst="ellipse">
              <a:avLst/>
            </a:prstGeom>
            <a:ln w="22225">
              <a:gradFill>
                <a:gsLst>
                  <a:gs pos="0">
                    <a:srgbClr val="396ECE"/>
                  </a:gs>
                  <a:gs pos="100000">
                    <a:srgbClr val="C03BC4"/>
                  </a:gs>
                </a:gsLst>
                <a:lin ang="5400000" scaled="1"/>
              </a:gradFill>
            </a:ln>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24852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897789B-CB0A-F377-7261-80BBDCD364FF}"/>
              </a:ext>
              <a:ext uri="{C183D7F6-B498-43B3-948B-1728B52AA6E4}">
                <adec:decorative xmlns:adec="http://schemas.microsoft.com/office/drawing/2017/decorative" val="1"/>
              </a:ext>
            </a:extLst>
          </p:cNvPr>
          <p:cNvSpPr/>
          <p:nvPr/>
        </p:nvSpPr>
        <p:spPr bwMode="auto">
          <a:xfrm>
            <a:off x="-1" y="1204239"/>
            <a:ext cx="12192001" cy="783064"/>
          </a:xfrm>
          <a:prstGeom prst="rect">
            <a:avLst/>
          </a:prstGeom>
          <a:solidFill>
            <a:srgbClr val="463668"/>
          </a:solidFill>
          <a:ln w="9525" cap="flat" cmpd="sng" algn="ctr">
            <a:solidFill>
              <a:schemeClr val="accent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91F2C"/>
              </a:solidFill>
              <a:effectLst/>
              <a:uLnTx/>
              <a:uFillTx/>
              <a:latin typeface="Segoe UI"/>
              <a:ea typeface="Segoe UI" pitchFamily="34" charset="0"/>
              <a:cs typeface="Segoe UI" pitchFamily="34" charset="0"/>
            </a:endParaRPr>
          </a:p>
        </p:txBody>
      </p:sp>
      <p:cxnSp>
        <p:nvCxnSpPr>
          <p:cNvPr id="30" name="Straight Connector 29">
            <a:extLst>
              <a:ext uri="{FF2B5EF4-FFF2-40B4-BE49-F238E27FC236}">
                <a16:creationId xmlns:a16="http://schemas.microsoft.com/office/drawing/2014/main" id="{CAA46A9E-C908-FD56-747F-74B1373B2C9E}"/>
              </a:ext>
              <a:ext uri="{C183D7F6-B498-43B3-948B-1728B52AA6E4}">
                <adec:decorative xmlns:adec="http://schemas.microsoft.com/office/drawing/2017/decorative" val="1"/>
              </a:ext>
            </a:extLst>
          </p:cNvPr>
          <p:cNvCxnSpPr>
            <a:cxnSpLocks/>
          </p:cNvCxnSpPr>
          <p:nvPr/>
        </p:nvCxnSpPr>
        <p:spPr>
          <a:xfrm>
            <a:off x="2832543" y="1313961"/>
            <a:ext cx="0" cy="373025"/>
          </a:xfrm>
          <a:prstGeom prst="line">
            <a:avLst/>
          </a:prstGeom>
          <a:noFill/>
          <a:ln w="6350" cap="flat" cmpd="sng" algn="ctr">
            <a:solidFill>
              <a:srgbClr val="FFFFFF">
                <a:lumMod val="95000"/>
              </a:srgbClr>
            </a:solidFill>
            <a:prstDash val="dash"/>
            <a:headEnd type="none" w="lg" len="med"/>
            <a:tailEnd type="none" w="lg" len="med"/>
          </a:ln>
          <a:effectLst/>
        </p:spPr>
      </p:cxnSp>
      <p:cxnSp>
        <p:nvCxnSpPr>
          <p:cNvPr id="31" name="Straight Connector 30">
            <a:extLst>
              <a:ext uri="{FF2B5EF4-FFF2-40B4-BE49-F238E27FC236}">
                <a16:creationId xmlns:a16="http://schemas.microsoft.com/office/drawing/2014/main" id="{B9351F67-98E0-2B49-18F1-58F7713988F3}"/>
              </a:ext>
              <a:ext uri="{C183D7F6-B498-43B3-948B-1728B52AA6E4}">
                <adec:decorative xmlns:adec="http://schemas.microsoft.com/office/drawing/2017/decorative" val="1"/>
              </a:ext>
            </a:extLst>
          </p:cNvPr>
          <p:cNvCxnSpPr>
            <a:cxnSpLocks/>
          </p:cNvCxnSpPr>
          <p:nvPr/>
        </p:nvCxnSpPr>
        <p:spPr>
          <a:xfrm>
            <a:off x="5030511" y="1313961"/>
            <a:ext cx="0" cy="373025"/>
          </a:xfrm>
          <a:prstGeom prst="line">
            <a:avLst/>
          </a:prstGeom>
          <a:noFill/>
          <a:ln w="6350" cap="flat" cmpd="sng" algn="ctr">
            <a:solidFill>
              <a:srgbClr val="FFFFFF">
                <a:lumMod val="95000"/>
              </a:srgbClr>
            </a:solidFill>
            <a:prstDash val="dash"/>
            <a:headEnd type="none" w="lg" len="med"/>
            <a:tailEnd type="none" w="lg" len="med"/>
          </a:ln>
          <a:effectLst/>
        </p:spPr>
      </p:cxnSp>
      <p:cxnSp>
        <p:nvCxnSpPr>
          <p:cNvPr id="32" name="Straight Connector 31">
            <a:extLst>
              <a:ext uri="{FF2B5EF4-FFF2-40B4-BE49-F238E27FC236}">
                <a16:creationId xmlns:a16="http://schemas.microsoft.com/office/drawing/2014/main" id="{5F970F4D-483C-501A-D3F2-FDB60677E7AD}"/>
              </a:ext>
              <a:ext uri="{C183D7F6-B498-43B3-948B-1728B52AA6E4}">
                <adec:decorative xmlns:adec="http://schemas.microsoft.com/office/drawing/2017/decorative" val="1"/>
              </a:ext>
            </a:extLst>
          </p:cNvPr>
          <p:cNvCxnSpPr>
            <a:cxnSpLocks/>
          </p:cNvCxnSpPr>
          <p:nvPr/>
        </p:nvCxnSpPr>
        <p:spPr>
          <a:xfrm>
            <a:off x="7319034" y="1313961"/>
            <a:ext cx="0" cy="373025"/>
          </a:xfrm>
          <a:prstGeom prst="line">
            <a:avLst/>
          </a:prstGeom>
          <a:noFill/>
          <a:ln w="6350" cap="flat" cmpd="sng" algn="ctr">
            <a:solidFill>
              <a:srgbClr val="FFFFFF">
                <a:lumMod val="95000"/>
              </a:srgbClr>
            </a:solidFill>
            <a:prstDash val="dash"/>
            <a:headEnd type="none" w="lg" len="med"/>
            <a:tailEnd type="none" w="lg" len="med"/>
          </a:ln>
          <a:effectLst/>
        </p:spPr>
      </p:cxnSp>
      <p:cxnSp>
        <p:nvCxnSpPr>
          <p:cNvPr id="33" name="Straight Connector 32">
            <a:extLst>
              <a:ext uri="{FF2B5EF4-FFF2-40B4-BE49-F238E27FC236}">
                <a16:creationId xmlns:a16="http://schemas.microsoft.com/office/drawing/2014/main" id="{BA3F92EE-DD5B-8AB7-1E60-258F4A2AD0B7}"/>
              </a:ext>
              <a:ext uri="{C183D7F6-B498-43B3-948B-1728B52AA6E4}">
                <adec:decorative xmlns:adec="http://schemas.microsoft.com/office/drawing/2017/decorative" val="1"/>
              </a:ext>
            </a:extLst>
          </p:cNvPr>
          <p:cNvCxnSpPr>
            <a:cxnSpLocks/>
          </p:cNvCxnSpPr>
          <p:nvPr/>
        </p:nvCxnSpPr>
        <p:spPr>
          <a:xfrm>
            <a:off x="9558455" y="1313961"/>
            <a:ext cx="0" cy="373025"/>
          </a:xfrm>
          <a:prstGeom prst="line">
            <a:avLst/>
          </a:prstGeom>
          <a:noFill/>
          <a:ln w="6350" cap="flat" cmpd="sng" algn="ctr">
            <a:solidFill>
              <a:srgbClr val="FFFFFF">
                <a:lumMod val="95000"/>
              </a:srgbClr>
            </a:solidFill>
            <a:prstDash val="dash"/>
            <a:headEnd type="none" w="lg" len="med"/>
            <a:tailEnd type="none" w="lg" len="med"/>
          </a:ln>
          <a:effectLst/>
        </p:spPr>
      </p:cxnSp>
      <p:sp>
        <p:nvSpPr>
          <p:cNvPr id="34" name="Title 16">
            <a:extLst>
              <a:ext uri="{FF2B5EF4-FFF2-40B4-BE49-F238E27FC236}">
                <a16:creationId xmlns:a16="http://schemas.microsoft.com/office/drawing/2014/main" id="{98A1E1E7-41BC-5CF5-C518-600B139373C4}"/>
              </a:ext>
            </a:extLst>
          </p:cNvPr>
          <p:cNvSpPr txBox="1">
            <a:spLocks noGrp="1"/>
          </p:cNvSpPr>
          <p:nvPr>
            <p:ph type="title"/>
          </p:nvPr>
        </p:nvSpPr>
        <p:spPr>
          <a:xfrm>
            <a:off x="495895" y="340379"/>
            <a:ext cx="10536237" cy="5540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384" rtl="0" eaLnBrk="1" latinLnBrk="0" hangingPunct="1">
              <a:lnSpc>
                <a:spcPct val="100000"/>
              </a:lnSpc>
              <a:spcBef>
                <a:spcPct val="0"/>
              </a:spcBef>
              <a:buNone/>
              <a:defRPr lang="en-US" sz="3600" b="0" kern="1200" cap="none" spc="-50" baseline="0">
                <a:ln w="3175">
                  <a:noFill/>
                </a:ln>
                <a:solidFill>
                  <a:schemeClr val="bg1"/>
                </a:solidFill>
                <a:effectLst/>
                <a:latin typeface="+mj-lt"/>
                <a:ea typeface="+mn-ea"/>
                <a:cs typeface="Segoe UI" pitchFamily="34" charset="0"/>
              </a:defRPr>
            </a:lvl1pPr>
          </a:lstStyle>
          <a:p>
            <a:pPr marL="0" marR="0" lvl="0" indent="0" algn="l" defTabSz="932384"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50" normalizeH="0" baseline="0" noProof="0">
                <a:ln w="3175">
                  <a:noFill/>
                </a:ln>
                <a:solidFill>
                  <a:srgbClr val="091F2C"/>
                </a:solidFill>
                <a:effectLst/>
                <a:uLnTx/>
                <a:uFillTx/>
                <a:latin typeface="Segoe UI Semibold"/>
                <a:ea typeface="+mn-ea"/>
                <a:cs typeface="Segoe UI"/>
              </a:rPr>
              <a:t>Prompt-a-thon set up</a:t>
            </a:r>
            <a:endParaRPr kumimoji="0" lang="en-GB" sz="3600" b="0" i="0" u="none" strike="noStrike" kern="1200" cap="none" spc="-50" normalizeH="0" baseline="0" noProof="0">
              <a:ln w="3175">
                <a:noFill/>
              </a:ln>
              <a:solidFill>
                <a:srgbClr val="091F2C"/>
              </a:solidFill>
              <a:effectLst/>
              <a:uLnTx/>
              <a:uFillTx/>
              <a:latin typeface="Segoe UI Semibold"/>
              <a:ea typeface="+mn-ea"/>
              <a:cs typeface="Segoe UI" pitchFamily="34" charset="0"/>
            </a:endParaRPr>
          </a:p>
        </p:txBody>
      </p:sp>
      <p:sp>
        <p:nvSpPr>
          <p:cNvPr id="36" name="TextBox 35">
            <a:extLst>
              <a:ext uri="{FF2B5EF4-FFF2-40B4-BE49-F238E27FC236}">
                <a16:creationId xmlns:a16="http://schemas.microsoft.com/office/drawing/2014/main" id="{FB752DCF-EB05-FE68-E0B1-228F649954AB}"/>
              </a:ext>
            </a:extLst>
          </p:cNvPr>
          <p:cNvSpPr txBox="1"/>
          <p:nvPr/>
        </p:nvSpPr>
        <p:spPr>
          <a:xfrm>
            <a:off x="355312" y="1392752"/>
            <a:ext cx="2483328" cy="215444"/>
          </a:xfrm>
          <a:prstGeom prst="rect">
            <a:avLst/>
          </a:prstGeom>
          <a:noFill/>
          <a:ln>
            <a:no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The Team</a:t>
            </a:r>
          </a:p>
        </p:txBody>
      </p:sp>
      <p:sp>
        <p:nvSpPr>
          <p:cNvPr id="38" name="TextBox 37">
            <a:extLst>
              <a:ext uri="{FF2B5EF4-FFF2-40B4-BE49-F238E27FC236}">
                <a16:creationId xmlns:a16="http://schemas.microsoft.com/office/drawing/2014/main" id="{AC6614B2-47FA-AEDD-D371-651D34F34EBF}"/>
              </a:ext>
            </a:extLst>
          </p:cNvPr>
          <p:cNvSpPr txBox="1"/>
          <p:nvPr/>
        </p:nvSpPr>
        <p:spPr>
          <a:xfrm>
            <a:off x="2648403" y="1392752"/>
            <a:ext cx="2483326" cy="215444"/>
          </a:xfrm>
          <a:prstGeom prst="rect">
            <a:avLst/>
          </a:prstGeom>
          <a:noFill/>
          <a:ln>
            <a:no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Content Set up</a:t>
            </a:r>
          </a:p>
        </p:txBody>
      </p:sp>
      <p:sp>
        <p:nvSpPr>
          <p:cNvPr id="39" name="Rectangle: Rounded Corners 34">
            <a:extLst>
              <a:ext uri="{FF2B5EF4-FFF2-40B4-BE49-F238E27FC236}">
                <a16:creationId xmlns:a16="http://schemas.microsoft.com/office/drawing/2014/main" id="{79B673CF-6246-BE66-F051-12AF4171BC36}"/>
              </a:ext>
            </a:extLst>
          </p:cNvPr>
          <p:cNvSpPr>
            <a:spLocks/>
          </p:cNvSpPr>
          <p:nvPr/>
        </p:nvSpPr>
        <p:spPr bwMode="auto">
          <a:xfrm>
            <a:off x="2852583" y="1855724"/>
            <a:ext cx="2149474" cy="4316399"/>
          </a:xfrm>
          <a:prstGeom prst="roundRect">
            <a:avLst>
              <a:gd name="adj" fmla="val 4000"/>
            </a:avLst>
          </a:prstGeom>
          <a:solidFill>
            <a:srgbClr val="FFFFFF"/>
          </a:solidFill>
          <a:ln w="9525" cap="flat" cmpd="sng" algn="ctr">
            <a:gradFill flip="none" rotWithShape="1">
              <a:gsLst>
                <a:gs pos="0">
                  <a:srgbClr val="1264B1"/>
                </a:gs>
                <a:gs pos="100000">
                  <a:srgbClr val="944DCF"/>
                </a:gs>
              </a:gsLst>
              <a:lin ang="0" scaled="1"/>
              <a:tileRect/>
            </a:gradFill>
            <a:prstDash val="soli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171450" marR="0" lvl="0" indent="-171450" algn="l" defTabSz="914367" rtl="0" eaLnBrk="1" fontAlgn="auto" latinLnBrk="0" hangingPunct="1">
              <a:lnSpc>
                <a:spcPct val="100000"/>
              </a:lnSpc>
              <a:spcBef>
                <a:spcPts val="0"/>
              </a:spcBef>
              <a:spcAft>
                <a:spcPts val="600"/>
              </a:spcAft>
              <a:buClrTx/>
              <a:buSzPct val="100000"/>
              <a:buFont typeface="Wingdings" panose="05000000000000000000" pitchFamily="2" charset="2"/>
              <a:buChar char="ü"/>
              <a:tabLst/>
              <a:defRPr/>
            </a:pPr>
            <a:r>
              <a:rPr kumimoji="0" lang="en-US" sz="1000" b="1" i="1" u="none" strike="noStrike" kern="1200" cap="none" spc="0" normalizeH="0" baseline="0" noProof="0">
                <a:ln>
                  <a:noFill/>
                </a:ln>
                <a:solidFill>
                  <a:srgbClr val="091F2C"/>
                </a:solidFill>
                <a:effectLst/>
                <a:uLnTx/>
                <a:uFillTx/>
                <a:latin typeface="Segoe UI"/>
                <a:ea typeface="+mn-ea"/>
                <a:cs typeface="+mn-cs"/>
              </a:rPr>
              <a:t>Remember to specify the need for a Microsoft 365 Copilot license to participate</a:t>
            </a:r>
            <a:endParaRPr kumimoji="0" lang="en-US" sz="1000" b="0" i="0" u="none" strike="noStrike" kern="1200" cap="none" spc="0" normalizeH="0" baseline="0" noProof="0">
              <a:ln>
                <a:noFill/>
              </a:ln>
              <a:solidFill>
                <a:srgbClr val="091F2C"/>
              </a:solidFill>
              <a:effectLst/>
              <a:uLnTx/>
              <a:uFillTx/>
              <a:latin typeface="Segoe UI"/>
              <a:ea typeface="+mn-ea"/>
              <a:cs typeface="+mn-cs"/>
            </a:endParaRPr>
          </a:p>
          <a:p>
            <a:pPr marL="171450" marR="0" lvl="0" indent="-171450" algn="l" defTabSz="914367" rtl="0" eaLnBrk="1" fontAlgn="auto" latinLnBrk="0" hangingPunct="1">
              <a:lnSpc>
                <a:spcPct val="100000"/>
              </a:lnSpc>
              <a:spcBef>
                <a:spcPts val="0"/>
              </a:spcBef>
              <a:spcAft>
                <a:spcPts val="600"/>
              </a:spcAft>
              <a:buClrTx/>
              <a:buSzPct val="100000"/>
              <a:buFont typeface="Wingdings" panose="05000000000000000000" pitchFamily="2" charset="2"/>
              <a:buChar char="ü"/>
              <a:tabLst/>
              <a:defRPr/>
            </a:pPr>
            <a:r>
              <a:rPr kumimoji="0" lang="en-US" sz="1000" b="0" i="0" u="none" strike="noStrike" kern="1200" cap="none" spc="0" normalizeH="0" baseline="0" noProof="0">
                <a:ln>
                  <a:noFill/>
                </a:ln>
                <a:solidFill>
                  <a:srgbClr val="091F2C"/>
                </a:solidFill>
                <a:effectLst/>
                <a:uLnTx/>
                <a:uFillTx/>
                <a:latin typeface="Segoe UI"/>
                <a:ea typeface="+mn-ea"/>
                <a:cs typeface="+mn-cs"/>
              </a:rPr>
              <a:t>Set up your </a:t>
            </a:r>
            <a:r>
              <a:rPr kumimoji="0" lang="en-US" sz="1000" b="1" i="0" u="none" strike="noStrike" kern="1200" cap="none" spc="0" normalizeH="0" baseline="0" noProof="0">
                <a:ln>
                  <a:noFill/>
                </a:ln>
                <a:solidFill>
                  <a:srgbClr val="8661C5"/>
                </a:solidFill>
                <a:effectLst/>
                <a:uLnTx/>
                <a:uFillTx/>
                <a:latin typeface="Segoe UI"/>
                <a:ea typeface="+mn-ea"/>
                <a:cs typeface="+mn-cs"/>
              </a:rPr>
              <a:t>prompt-a-thon Teams channels</a:t>
            </a:r>
            <a:r>
              <a:rPr kumimoji="0" lang="en-US" sz="1000" b="0" i="0" u="none" strike="noStrike" kern="1200" cap="none" spc="0" normalizeH="0" baseline="0" noProof="0">
                <a:ln>
                  <a:noFill/>
                </a:ln>
                <a:solidFill>
                  <a:srgbClr val="091F2C"/>
                </a:solidFill>
                <a:effectLst/>
                <a:uLnTx/>
                <a:uFillTx/>
                <a:latin typeface="Segoe UI"/>
                <a:ea typeface="+mn-ea"/>
                <a:cs typeface="+mn-cs"/>
              </a:rPr>
              <a:t> for each persona before the event starts – have your customer set it up in their environment. Your audience will use the channels to collaborate during the </a:t>
            </a:r>
            <a:r>
              <a:rPr lang="en-US" sz="1000" noProof="0">
                <a:solidFill>
                  <a:srgbClr val="091F2C"/>
                </a:solidFill>
                <a:latin typeface="Segoe UI"/>
              </a:rPr>
              <a:t>p</a:t>
            </a:r>
            <a:r>
              <a:rPr kumimoji="0" lang="en-US" sz="1000" b="0" i="0" u="none" strike="noStrike" kern="1200" cap="none" spc="0" normalizeH="0" baseline="0" noProof="0">
                <a:ln>
                  <a:noFill/>
                </a:ln>
                <a:solidFill>
                  <a:srgbClr val="091F2C"/>
                </a:solidFill>
                <a:effectLst/>
                <a:uLnTx/>
                <a:uFillTx/>
                <a:latin typeface="Segoe UI"/>
                <a:ea typeface="+mn-ea"/>
                <a:cs typeface="+mn-cs"/>
              </a:rPr>
              <a:t>rompt-a-thon. </a:t>
            </a:r>
          </a:p>
          <a:p>
            <a:pPr marL="171450" marR="0" lvl="0" indent="-171450" algn="l" defTabSz="914367" rtl="0" eaLnBrk="1" fontAlgn="auto" latinLnBrk="0" hangingPunct="1">
              <a:lnSpc>
                <a:spcPct val="100000"/>
              </a:lnSpc>
              <a:spcBef>
                <a:spcPts val="0"/>
              </a:spcBef>
              <a:spcAft>
                <a:spcPts val="600"/>
              </a:spcAft>
              <a:buClrTx/>
              <a:buSzPct val="100000"/>
              <a:buFont typeface="Wingdings" panose="05000000000000000000" pitchFamily="2" charset="2"/>
              <a:buChar char="ü"/>
              <a:tabLst/>
              <a:defRPr/>
            </a:pPr>
            <a:r>
              <a:rPr kumimoji="0" lang="en-US" sz="1000" b="0" i="0" u="none" strike="noStrike" kern="1200" cap="none" spc="0" normalizeH="0" baseline="0" noProof="0">
                <a:ln>
                  <a:noFill/>
                </a:ln>
                <a:solidFill>
                  <a:srgbClr val="091F2C"/>
                </a:solidFill>
                <a:effectLst/>
                <a:uLnTx/>
                <a:uFillTx/>
                <a:latin typeface="Segoe UI"/>
                <a:ea typeface="+mn-ea"/>
                <a:cs typeface="+mn-cs"/>
              </a:rPr>
              <a:t>Set up a template for each persona (business area)</a:t>
            </a:r>
          </a:p>
          <a:p>
            <a:pPr marL="171450" marR="0" lvl="0" indent="-171450" algn="l" defTabSz="914367" rtl="0" eaLnBrk="1" fontAlgn="auto" latinLnBrk="0" hangingPunct="1">
              <a:lnSpc>
                <a:spcPct val="100000"/>
              </a:lnSpc>
              <a:spcBef>
                <a:spcPts val="0"/>
              </a:spcBef>
              <a:spcAft>
                <a:spcPts val="600"/>
              </a:spcAft>
              <a:buClrTx/>
              <a:buSzPct val="100000"/>
              <a:buFont typeface="Wingdings" panose="05000000000000000000" pitchFamily="2" charset="2"/>
              <a:buChar char="ü"/>
              <a:tabLst/>
              <a:defRPr/>
            </a:pPr>
            <a:r>
              <a:rPr kumimoji="0" lang="en-US" sz="1000" b="0" i="0" u="none" strike="noStrike" kern="1200" cap="none" spc="0" normalizeH="0" baseline="0" noProof="0">
                <a:ln>
                  <a:noFill/>
                </a:ln>
                <a:solidFill>
                  <a:srgbClr val="091F2C"/>
                </a:solidFill>
                <a:effectLst/>
                <a:uLnTx/>
                <a:uFillTx/>
                <a:latin typeface="Segoe UI"/>
                <a:ea typeface="+mn-ea"/>
                <a:cs typeface="+mn-cs"/>
              </a:rPr>
              <a:t>Build the content for the event – we use PowerPoint and include all content for the day in one main guide – and leverage the content in the </a:t>
            </a:r>
            <a:r>
              <a:rPr kumimoji="0" lang="en-US" sz="1000" b="1" i="0" u="none" strike="noStrike" kern="1200" cap="none" spc="0" normalizeH="0" baseline="0" noProof="0">
                <a:ln>
                  <a:noFill/>
                </a:ln>
                <a:solidFill>
                  <a:srgbClr val="8661C5"/>
                </a:solidFill>
                <a:effectLst/>
                <a:uLnTx/>
                <a:uFillTx/>
                <a:latin typeface="Segoe UI"/>
                <a:ea typeface="+mn-ea"/>
                <a:cs typeface="+mn-cs"/>
              </a:rPr>
              <a:t>Session content </a:t>
            </a:r>
            <a:r>
              <a:rPr kumimoji="0" lang="en-US" sz="1000" b="0" i="0" u="none" strike="noStrike" kern="1200" cap="none" spc="0" normalizeH="0" baseline="0" noProof="0">
                <a:ln>
                  <a:noFill/>
                </a:ln>
                <a:solidFill>
                  <a:srgbClr val="091F2C"/>
                </a:solidFill>
                <a:effectLst/>
                <a:uLnTx/>
                <a:uFillTx/>
                <a:latin typeface="Segoe UI"/>
                <a:ea typeface="+mn-ea"/>
                <a:cs typeface="+mn-cs"/>
              </a:rPr>
              <a:t>folder</a:t>
            </a:r>
          </a:p>
          <a:p>
            <a:pPr marL="171450" marR="0" lvl="0" indent="-171450" algn="l" defTabSz="914367" rtl="0" eaLnBrk="1" fontAlgn="auto" latinLnBrk="0" hangingPunct="1">
              <a:lnSpc>
                <a:spcPct val="100000"/>
              </a:lnSpc>
              <a:spcBef>
                <a:spcPts val="0"/>
              </a:spcBef>
              <a:spcAft>
                <a:spcPts val="600"/>
              </a:spcAft>
              <a:buClrTx/>
              <a:buSzPct val="100000"/>
              <a:buFont typeface="Wingdings" panose="05000000000000000000" pitchFamily="2" charset="2"/>
              <a:buChar char="ü"/>
              <a:tabLst/>
              <a:defRPr/>
            </a:pPr>
            <a:r>
              <a:rPr kumimoji="0" lang="en-US" sz="1000" b="0" i="0" u="none" strike="noStrike" kern="1200" cap="none" spc="0" normalizeH="0" baseline="0" noProof="0">
                <a:ln>
                  <a:noFill/>
                </a:ln>
                <a:solidFill>
                  <a:srgbClr val="091F2C"/>
                </a:solidFill>
                <a:effectLst/>
                <a:uLnTx/>
                <a:uFillTx/>
                <a:latin typeface="Segoe UI"/>
                <a:ea typeface="+mn-ea"/>
                <a:cs typeface="+mn-cs"/>
              </a:rPr>
              <a:t>Host an internal briefing with the team who will support</a:t>
            </a:r>
          </a:p>
          <a:p>
            <a:pPr marL="0" marR="0" lvl="0" indent="0" algn="l" defTabSz="914367" rtl="0" eaLnBrk="1" fontAlgn="auto" latinLnBrk="0" hangingPunct="1">
              <a:lnSpc>
                <a:spcPct val="100000"/>
              </a:lnSpc>
              <a:spcBef>
                <a:spcPts val="0"/>
              </a:spcBef>
              <a:spcAft>
                <a:spcPts val="600"/>
              </a:spcAft>
              <a:buClrTx/>
              <a:buSzPct val="200000"/>
              <a:buFontTx/>
              <a:buNone/>
              <a:tabLst/>
              <a:defRPr/>
            </a:pPr>
            <a:endParaRPr kumimoji="0" lang="en-US" sz="1000" b="0" i="0" u="none" strike="noStrike" kern="1200" cap="none" spc="0" normalizeH="0" baseline="0" noProof="0">
              <a:ln>
                <a:noFill/>
              </a:ln>
              <a:solidFill>
                <a:srgbClr val="091F2C"/>
              </a:solidFill>
              <a:effectLst/>
              <a:uLnTx/>
              <a:uFillTx/>
              <a:latin typeface="Segoe UI"/>
              <a:ea typeface="+mn-ea"/>
              <a:cs typeface="+mn-cs"/>
            </a:endParaRPr>
          </a:p>
        </p:txBody>
      </p:sp>
      <p:sp>
        <p:nvSpPr>
          <p:cNvPr id="40" name="TextBox 39">
            <a:extLst>
              <a:ext uri="{FF2B5EF4-FFF2-40B4-BE49-F238E27FC236}">
                <a16:creationId xmlns:a16="http://schemas.microsoft.com/office/drawing/2014/main" id="{29EC3E09-34D9-01DA-D3B5-B033F5B839CC}"/>
              </a:ext>
            </a:extLst>
          </p:cNvPr>
          <p:cNvSpPr txBox="1"/>
          <p:nvPr/>
        </p:nvSpPr>
        <p:spPr>
          <a:xfrm>
            <a:off x="4789246" y="1285031"/>
            <a:ext cx="2776568" cy="430887"/>
          </a:xfrm>
          <a:prstGeom prst="rect">
            <a:avLst/>
          </a:prstGeom>
          <a:noFill/>
          <a:ln>
            <a:no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Venue Set 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(in-person)</a:t>
            </a:r>
          </a:p>
        </p:txBody>
      </p:sp>
      <p:sp>
        <p:nvSpPr>
          <p:cNvPr id="41" name="Rectangle: Rounded Corners 34">
            <a:extLst>
              <a:ext uri="{FF2B5EF4-FFF2-40B4-BE49-F238E27FC236}">
                <a16:creationId xmlns:a16="http://schemas.microsoft.com/office/drawing/2014/main" id="{02C4D464-3CDB-6D97-E1E7-11A127D71CE2}"/>
              </a:ext>
            </a:extLst>
          </p:cNvPr>
          <p:cNvSpPr>
            <a:spLocks/>
          </p:cNvSpPr>
          <p:nvPr/>
        </p:nvSpPr>
        <p:spPr bwMode="auto">
          <a:xfrm>
            <a:off x="5093348" y="1855530"/>
            <a:ext cx="2170253" cy="4316398"/>
          </a:xfrm>
          <a:prstGeom prst="roundRect">
            <a:avLst>
              <a:gd name="adj" fmla="val 4000"/>
            </a:avLst>
          </a:prstGeom>
          <a:solidFill>
            <a:srgbClr val="FFFFFF"/>
          </a:solidFill>
          <a:ln w="9525" cap="flat" cmpd="sng" algn="ctr">
            <a:gradFill flip="none" rotWithShape="1">
              <a:gsLst>
                <a:gs pos="0">
                  <a:srgbClr val="1264B1"/>
                </a:gs>
                <a:gs pos="100000">
                  <a:srgbClr val="944DCF"/>
                </a:gs>
              </a:gsLst>
              <a:lin ang="0" scaled="1"/>
              <a:tileRect/>
            </a:gradFill>
            <a:prstDash val="soli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171450" marR="0" lvl="0" indent="-171450" algn="l" defTabSz="914367" rtl="0" eaLnBrk="1" fontAlgn="auto" latinLnBrk="0" hangingPunct="1">
              <a:lnSpc>
                <a:spcPct val="100000"/>
              </a:lnSpc>
              <a:spcBef>
                <a:spcPts val="0"/>
              </a:spcBef>
              <a:spcAft>
                <a:spcPts val="600"/>
              </a:spcAft>
              <a:buClrTx/>
              <a:buSzPct val="100000"/>
              <a:buFont typeface="Wingdings" panose="05000000000000000000" pitchFamily="2" charset="2"/>
              <a:buChar char="ü"/>
              <a:tabLst/>
              <a:defRPr/>
            </a:pPr>
            <a:r>
              <a:rPr kumimoji="0" lang="en-US" sz="1000" b="0" i="0" u="none" strike="noStrike" kern="1200" cap="none" spc="0" normalizeH="0" baseline="0" noProof="0">
                <a:ln>
                  <a:noFill/>
                </a:ln>
                <a:solidFill>
                  <a:srgbClr val="091F2C"/>
                </a:solidFill>
                <a:effectLst/>
                <a:uLnTx/>
                <a:uFillTx/>
                <a:latin typeface="Segoe UI"/>
                <a:ea typeface="+mn-ea"/>
                <a:cs typeface="+mn-cs"/>
              </a:rPr>
              <a:t>Our experience suggests a minimum of five teams and each team should be no larger than six people (not including Copilot Coach). This is important so that everyone is involved.</a:t>
            </a:r>
          </a:p>
          <a:p>
            <a:pPr marL="171450" marR="0" lvl="0" indent="-171450" algn="l" defTabSz="914367" rtl="0" eaLnBrk="1" fontAlgn="auto" latinLnBrk="0" hangingPunct="1">
              <a:lnSpc>
                <a:spcPct val="100000"/>
              </a:lnSpc>
              <a:spcBef>
                <a:spcPts val="0"/>
              </a:spcBef>
              <a:spcAft>
                <a:spcPts val="600"/>
              </a:spcAft>
              <a:buClrTx/>
              <a:buSzPct val="100000"/>
              <a:buFont typeface="Wingdings" panose="05000000000000000000" pitchFamily="2" charset="2"/>
              <a:buChar char="ü"/>
              <a:tabLst/>
              <a:defRPr/>
            </a:pPr>
            <a:r>
              <a:rPr kumimoji="0" lang="en-US" sz="1000" b="0" i="0" u="none" strike="noStrike" kern="1200" cap="none" spc="0" normalizeH="0" baseline="0" noProof="0">
                <a:ln>
                  <a:noFill/>
                </a:ln>
                <a:solidFill>
                  <a:srgbClr val="091F2C"/>
                </a:solidFill>
                <a:effectLst/>
                <a:uLnTx/>
                <a:uFillTx/>
                <a:latin typeface="Segoe UI"/>
                <a:ea typeface="+mn-ea"/>
                <a:cs typeface="+mn-cs"/>
              </a:rPr>
              <a:t>Do you have the right space to host a prompt-a-thon? Cabaret style room set up works best.</a:t>
            </a:r>
          </a:p>
          <a:p>
            <a:pPr marL="180000" marR="0" lvl="1" indent="-171450" algn="l" defTabSz="914367" rtl="0" eaLnBrk="1" fontAlgn="auto" latinLnBrk="0" hangingPunct="1">
              <a:lnSpc>
                <a:spcPct val="100000"/>
              </a:lnSpc>
              <a:spcBef>
                <a:spcPts val="0"/>
              </a:spcBef>
              <a:spcAft>
                <a:spcPts val="600"/>
              </a:spcAft>
              <a:buClrTx/>
              <a:buSzPct val="100000"/>
              <a:buFont typeface="Wingdings" panose="05000000000000000000" pitchFamily="2" charset="2"/>
              <a:buChar char="ü"/>
              <a:tabLst/>
              <a:defRPr/>
            </a:pPr>
            <a:r>
              <a:rPr kumimoji="0" lang="en-US" sz="1000" b="0" i="0" u="none" strike="noStrike" kern="1200" cap="none" spc="0" normalizeH="0" baseline="0" noProof="0">
                <a:ln>
                  <a:noFill/>
                </a:ln>
                <a:solidFill>
                  <a:srgbClr val="091F2C"/>
                </a:solidFill>
                <a:effectLst/>
                <a:uLnTx/>
                <a:uFillTx/>
                <a:latin typeface="Segoe UI"/>
                <a:ea typeface="+mn-ea"/>
                <a:cs typeface="+mn-cs"/>
              </a:rPr>
              <a:t>Each table should signpost the persona / </a:t>
            </a:r>
            <a:r>
              <a:rPr lang="en-US" sz="1000">
                <a:solidFill>
                  <a:srgbClr val="091F2C"/>
                </a:solidFill>
                <a:latin typeface="Segoe UI"/>
              </a:rPr>
              <a:t>team</a:t>
            </a:r>
            <a:r>
              <a:rPr kumimoji="0" lang="en-US" sz="1000" b="0" i="0" u="none" strike="noStrike" kern="1200" cap="none" spc="0" normalizeH="0" baseline="0" noProof="0">
                <a:ln>
                  <a:noFill/>
                </a:ln>
                <a:solidFill>
                  <a:srgbClr val="091F2C"/>
                </a:solidFill>
                <a:effectLst/>
                <a:uLnTx/>
                <a:uFillTx/>
                <a:latin typeface="Segoe UI"/>
                <a:ea typeface="+mn-ea"/>
                <a:cs typeface="+mn-cs"/>
              </a:rPr>
              <a:t>, e.g., Finance</a:t>
            </a:r>
          </a:p>
          <a:p>
            <a:pPr marL="180000" marR="0" lvl="1" indent="-171450" algn="l" defTabSz="914367" rtl="0" eaLnBrk="1" fontAlgn="auto" latinLnBrk="0" hangingPunct="1">
              <a:lnSpc>
                <a:spcPct val="100000"/>
              </a:lnSpc>
              <a:spcBef>
                <a:spcPts val="0"/>
              </a:spcBef>
              <a:spcAft>
                <a:spcPts val="600"/>
              </a:spcAft>
              <a:buClrTx/>
              <a:buSzPct val="100000"/>
              <a:buFont typeface="Wingdings" panose="05000000000000000000" pitchFamily="2" charset="2"/>
              <a:buChar char="ü"/>
              <a:tabLst/>
              <a:defRPr/>
            </a:pPr>
            <a:r>
              <a:rPr kumimoji="0" lang="en-US" sz="1000" b="0" i="0" u="none" strike="noStrike" kern="1200" cap="none" spc="0" normalizeH="0" baseline="0" noProof="0">
                <a:ln>
                  <a:noFill/>
                </a:ln>
                <a:solidFill>
                  <a:srgbClr val="091F2C"/>
                </a:solidFill>
                <a:effectLst/>
                <a:uLnTx/>
                <a:uFillTx/>
                <a:latin typeface="Segoe UI"/>
                <a:ea typeface="+mn-ea"/>
                <a:cs typeface="+mn-cs"/>
              </a:rPr>
              <a:t>As laptops will be required, it’s a good idea to have a power supply for charging devices</a:t>
            </a:r>
          </a:p>
          <a:p>
            <a:pPr marL="180000" marR="0" lvl="1" indent="-171450" algn="l" defTabSz="914367" rtl="0" eaLnBrk="1" fontAlgn="auto" latinLnBrk="0" hangingPunct="1">
              <a:lnSpc>
                <a:spcPct val="100000"/>
              </a:lnSpc>
              <a:spcBef>
                <a:spcPts val="0"/>
              </a:spcBef>
              <a:spcAft>
                <a:spcPts val="600"/>
              </a:spcAft>
              <a:buClrTx/>
              <a:buSzPct val="100000"/>
              <a:buFont typeface="Wingdings" panose="05000000000000000000" pitchFamily="2" charset="2"/>
              <a:buChar char="ü"/>
              <a:tabLst/>
              <a:defRPr/>
            </a:pPr>
            <a:r>
              <a:rPr kumimoji="0" lang="en-US" sz="1000" b="0" i="0" u="none" strike="noStrike" kern="1200" cap="none" spc="0" normalizeH="0" baseline="0" noProof="0">
                <a:ln>
                  <a:noFill/>
                </a:ln>
                <a:solidFill>
                  <a:srgbClr val="091F2C"/>
                </a:solidFill>
                <a:effectLst/>
                <a:uLnTx/>
                <a:uFillTx/>
                <a:latin typeface="Segoe UI"/>
                <a:ea typeface="+mn-ea"/>
                <a:cs typeface="+mn-cs"/>
              </a:rPr>
              <a:t>Consider what AV support will be needed (microphones / accessibility adjustments, e.g., to allow for live subtitles).</a:t>
            </a:r>
          </a:p>
          <a:p>
            <a:pPr marL="180000" marR="0" lvl="1" indent="-171450" algn="l" defTabSz="914367" rtl="0" eaLnBrk="1" fontAlgn="auto" latinLnBrk="0" hangingPunct="1">
              <a:lnSpc>
                <a:spcPct val="100000"/>
              </a:lnSpc>
              <a:spcBef>
                <a:spcPts val="0"/>
              </a:spcBef>
              <a:spcAft>
                <a:spcPts val="600"/>
              </a:spcAft>
              <a:buClrTx/>
              <a:buSzPct val="100000"/>
              <a:buFont typeface="Wingdings" panose="05000000000000000000" pitchFamily="2" charset="2"/>
              <a:buChar char="ü"/>
              <a:tabLst/>
              <a:defRPr/>
            </a:pPr>
            <a:r>
              <a:rPr kumimoji="0" lang="en-US" sz="1000" b="0" i="0" u="none" strike="noStrike" kern="1200" cap="none" spc="0" normalizeH="0" baseline="0" noProof="0">
                <a:ln>
                  <a:noFill/>
                </a:ln>
                <a:solidFill>
                  <a:srgbClr val="091F2C"/>
                </a:solidFill>
                <a:effectLst/>
                <a:uLnTx/>
                <a:uFillTx/>
                <a:latin typeface="Segoe UI"/>
                <a:ea typeface="+mn-ea"/>
                <a:cs typeface="+mn-cs"/>
              </a:rPr>
              <a:t>What else will you include on the tables</a:t>
            </a:r>
            <a:r>
              <a:rPr lang="en-US" sz="1000">
                <a:solidFill>
                  <a:srgbClr val="091F2C"/>
                </a:solidFill>
                <a:latin typeface="Segoe UI"/>
              </a:rPr>
              <a:t>, </a:t>
            </a:r>
            <a:r>
              <a:rPr kumimoji="0" lang="en-US" sz="1000" b="0" i="0" u="none" strike="noStrike" kern="1200" cap="none" spc="0" normalizeH="0" baseline="0" noProof="0">
                <a:ln>
                  <a:noFill/>
                </a:ln>
                <a:solidFill>
                  <a:srgbClr val="091F2C"/>
                </a:solidFill>
                <a:effectLst/>
                <a:uLnTx/>
                <a:uFillTx/>
                <a:latin typeface="Segoe UI"/>
                <a:ea typeface="+mn-ea"/>
                <a:cs typeface="+mn-cs"/>
              </a:rPr>
              <a:t>e.g., water </a:t>
            </a:r>
          </a:p>
          <a:p>
            <a:pPr marL="180000" marR="0" lvl="1" indent="-171450" algn="l" defTabSz="914367" rtl="0" eaLnBrk="1" fontAlgn="auto" latinLnBrk="0" hangingPunct="1">
              <a:lnSpc>
                <a:spcPct val="100000"/>
              </a:lnSpc>
              <a:spcBef>
                <a:spcPts val="0"/>
              </a:spcBef>
              <a:spcAft>
                <a:spcPts val="600"/>
              </a:spcAft>
              <a:buClrTx/>
              <a:buSzPct val="100000"/>
              <a:buFont typeface="Wingdings" panose="05000000000000000000" pitchFamily="2" charset="2"/>
              <a:buChar char="ü"/>
              <a:tabLst/>
              <a:defRPr/>
            </a:pPr>
            <a:r>
              <a:rPr kumimoji="0" lang="en-GB" sz="1000" b="0" i="0" u="none" strike="noStrike" kern="1200" cap="none" spc="0" normalizeH="0" baseline="0" noProof="0">
                <a:ln>
                  <a:noFill/>
                </a:ln>
                <a:solidFill>
                  <a:srgbClr val="091F2C"/>
                </a:solidFill>
                <a:effectLst/>
                <a:uLnTx/>
                <a:uFillTx/>
                <a:latin typeface="Segoe UI"/>
                <a:ea typeface="+mn-ea"/>
                <a:cs typeface="+mn-cs"/>
              </a:rPr>
              <a:t>Attendees need access to Teams; share the </a:t>
            </a:r>
            <a:r>
              <a:rPr kumimoji="0" lang="en-GB" sz="1000" b="0" i="0" u="none" strike="noStrike" kern="1200" cap="none" spc="0" normalizeH="0" baseline="0" noProof="0" err="1">
                <a:ln>
                  <a:noFill/>
                </a:ln>
                <a:solidFill>
                  <a:srgbClr val="091F2C"/>
                </a:solidFill>
                <a:effectLst/>
                <a:uLnTx/>
                <a:uFillTx/>
                <a:latin typeface="Segoe UI"/>
                <a:ea typeface="+mn-ea"/>
                <a:cs typeface="+mn-cs"/>
              </a:rPr>
              <a:t>WiFi</a:t>
            </a:r>
            <a:r>
              <a:rPr kumimoji="0" lang="en-GB" sz="1000" b="0" i="0" u="none" strike="noStrike" kern="1200" cap="none" spc="0" normalizeH="0" baseline="0" noProof="0">
                <a:ln>
                  <a:noFill/>
                </a:ln>
                <a:solidFill>
                  <a:srgbClr val="091F2C"/>
                </a:solidFill>
                <a:effectLst/>
                <a:uLnTx/>
                <a:uFillTx/>
                <a:latin typeface="Segoe UI"/>
                <a:ea typeface="+mn-ea"/>
                <a:cs typeface="+mn-cs"/>
              </a:rPr>
              <a:t> details if needed</a:t>
            </a:r>
          </a:p>
          <a:p>
            <a:pPr marL="180000" marR="0" lvl="1" indent="-171450" algn="l" defTabSz="914367" rtl="0" eaLnBrk="1" fontAlgn="auto" latinLnBrk="0" hangingPunct="1">
              <a:lnSpc>
                <a:spcPct val="100000"/>
              </a:lnSpc>
              <a:spcBef>
                <a:spcPts val="0"/>
              </a:spcBef>
              <a:spcAft>
                <a:spcPts val="600"/>
              </a:spcAft>
              <a:buClrTx/>
              <a:buSzPct val="100000"/>
              <a:buFont typeface="Wingdings" panose="05000000000000000000" pitchFamily="2" charset="2"/>
              <a:buChar char="ü"/>
              <a:tabLst/>
              <a:defRPr/>
            </a:pPr>
            <a:endParaRPr kumimoji="0" lang="en-US" sz="1000" b="0" i="0" u="none" strike="noStrike" kern="1200" cap="none" spc="0" normalizeH="0" baseline="0" noProof="0">
              <a:ln>
                <a:noFill/>
              </a:ln>
              <a:solidFill>
                <a:srgbClr val="091F2C"/>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600"/>
              </a:spcAft>
              <a:buClrTx/>
              <a:buSzPct val="200000"/>
              <a:buFontTx/>
              <a:buNone/>
              <a:tabLst/>
              <a:defRPr/>
            </a:pPr>
            <a:br>
              <a:rPr kumimoji="0" lang="en-US" sz="1000" b="0" i="0" u="none" strike="noStrike" kern="1200" cap="none" spc="0" normalizeH="0" baseline="0" noProof="0">
                <a:ln>
                  <a:noFill/>
                </a:ln>
                <a:solidFill>
                  <a:srgbClr val="091F2C"/>
                </a:solidFill>
                <a:effectLst/>
                <a:uLnTx/>
                <a:uFillTx/>
                <a:latin typeface="Segoe UI"/>
                <a:ea typeface="+mn-ea"/>
                <a:cs typeface="+mn-cs"/>
              </a:rPr>
            </a:br>
            <a:endParaRPr kumimoji="0" lang="en-US" sz="1000" b="0" i="0" u="none" strike="noStrike" kern="1200" cap="none" spc="0" normalizeH="0" baseline="0" noProof="0">
              <a:ln>
                <a:noFill/>
              </a:ln>
              <a:solidFill>
                <a:srgbClr val="091F2C"/>
              </a:solidFill>
              <a:effectLst/>
              <a:uLnTx/>
              <a:uFillTx/>
              <a:latin typeface="Segoe UI"/>
              <a:ea typeface="+mn-ea"/>
              <a:cs typeface="+mn-cs"/>
            </a:endParaRPr>
          </a:p>
        </p:txBody>
      </p:sp>
      <p:sp>
        <p:nvSpPr>
          <p:cNvPr id="42" name="TextBox 41">
            <a:extLst>
              <a:ext uri="{FF2B5EF4-FFF2-40B4-BE49-F238E27FC236}">
                <a16:creationId xmlns:a16="http://schemas.microsoft.com/office/drawing/2014/main" id="{74732858-FE92-7B8F-C551-43DD682F6275}"/>
              </a:ext>
            </a:extLst>
          </p:cNvPr>
          <p:cNvSpPr txBox="1"/>
          <p:nvPr/>
        </p:nvSpPr>
        <p:spPr>
          <a:xfrm>
            <a:off x="7438027" y="1285031"/>
            <a:ext cx="1992010" cy="430887"/>
          </a:xfrm>
          <a:prstGeom prst="rect">
            <a:avLst/>
          </a:prstGeom>
          <a:noFill/>
          <a:ln>
            <a:no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The Event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(in-person)</a:t>
            </a:r>
          </a:p>
        </p:txBody>
      </p:sp>
      <p:sp>
        <p:nvSpPr>
          <p:cNvPr id="44" name="TextBox 43">
            <a:extLst>
              <a:ext uri="{FF2B5EF4-FFF2-40B4-BE49-F238E27FC236}">
                <a16:creationId xmlns:a16="http://schemas.microsoft.com/office/drawing/2014/main" id="{3F707294-3AB2-3B91-EF30-EDF4EC6E9B24}"/>
              </a:ext>
            </a:extLst>
          </p:cNvPr>
          <p:cNvSpPr txBox="1"/>
          <p:nvPr/>
        </p:nvSpPr>
        <p:spPr>
          <a:xfrm>
            <a:off x="9917249" y="1285030"/>
            <a:ext cx="1522324" cy="430887"/>
          </a:xfrm>
          <a:prstGeom prst="rect">
            <a:avLst/>
          </a:prstGeom>
          <a:noFill/>
          <a:ln>
            <a:no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At/Post-event Follow up</a:t>
            </a:r>
          </a:p>
        </p:txBody>
      </p:sp>
      <p:sp>
        <p:nvSpPr>
          <p:cNvPr id="45" name="Rectangle: Rounded Corners 34">
            <a:extLst>
              <a:ext uri="{FF2B5EF4-FFF2-40B4-BE49-F238E27FC236}">
                <a16:creationId xmlns:a16="http://schemas.microsoft.com/office/drawing/2014/main" id="{0848F2F8-C83E-E1D2-4EDE-27FA7B513062}"/>
              </a:ext>
            </a:extLst>
          </p:cNvPr>
          <p:cNvSpPr>
            <a:spLocks/>
          </p:cNvSpPr>
          <p:nvPr/>
        </p:nvSpPr>
        <p:spPr bwMode="auto">
          <a:xfrm>
            <a:off x="9597296" y="1854878"/>
            <a:ext cx="2170253" cy="4316398"/>
          </a:xfrm>
          <a:prstGeom prst="roundRect">
            <a:avLst>
              <a:gd name="adj" fmla="val 4000"/>
            </a:avLst>
          </a:prstGeom>
          <a:solidFill>
            <a:srgbClr val="FFFFFF"/>
          </a:solidFill>
          <a:ln w="9525" cap="flat" cmpd="sng" algn="ctr">
            <a:gradFill flip="none" rotWithShape="1">
              <a:gsLst>
                <a:gs pos="0">
                  <a:srgbClr val="1264B1"/>
                </a:gs>
                <a:gs pos="100000">
                  <a:srgbClr val="944DCF"/>
                </a:gs>
              </a:gsLst>
              <a:lin ang="0" scaled="1"/>
              <a:tileRect/>
            </a:gradFill>
            <a:prstDash val="soli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171450" marR="0" lvl="0" indent="-171450" algn="l" defTabSz="914367" rtl="0" eaLnBrk="1" fontAlgn="auto" latinLnBrk="0" hangingPunct="1">
              <a:lnSpc>
                <a:spcPct val="100000"/>
              </a:lnSpc>
              <a:spcBef>
                <a:spcPts val="0"/>
              </a:spcBef>
              <a:spcAft>
                <a:spcPts val="600"/>
              </a:spcAft>
              <a:buClrTx/>
              <a:buSzPct val="100000"/>
              <a:buFont typeface="Wingdings" panose="05000000000000000000" pitchFamily="2" charset="2"/>
              <a:buChar char="ü"/>
              <a:tabLst/>
              <a:defRPr/>
            </a:pPr>
            <a:r>
              <a:rPr kumimoji="0" lang="en-US" sz="1000" b="0" i="0" u="none" strike="noStrike" kern="1200" cap="none" spc="0" normalizeH="0" baseline="0" noProof="0">
                <a:ln>
                  <a:noFill/>
                </a:ln>
                <a:solidFill>
                  <a:srgbClr val="091F2C"/>
                </a:solidFill>
                <a:effectLst/>
                <a:uLnTx/>
                <a:uFillTx/>
                <a:latin typeface="Segoe UI"/>
                <a:ea typeface="+mn-ea"/>
                <a:cs typeface="+mn-cs"/>
              </a:rPr>
              <a:t>Create a “</a:t>
            </a:r>
            <a:r>
              <a:rPr kumimoji="0" lang="en-US" sz="1000" b="1" i="0" u="none" strike="noStrike" kern="1200" cap="none" spc="0" normalizeH="0" baseline="0" noProof="0">
                <a:ln>
                  <a:noFill/>
                </a:ln>
                <a:solidFill>
                  <a:srgbClr val="8661C5"/>
                </a:solidFill>
                <a:effectLst/>
                <a:uLnTx/>
                <a:uFillTx/>
                <a:latin typeface="Segoe UI"/>
                <a:ea typeface="+mn-ea"/>
                <a:cs typeface="+mn-cs"/>
              </a:rPr>
              <a:t>Book of Prompts</a:t>
            </a:r>
            <a:r>
              <a:rPr kumimoji="0" lang="en-US" sz="1000" b="0" i="0" u="none" strike="noStrike" kern="1200" cap="none" spc="0" normalizeH="0" baseline="0" noProof="0">
                <a:ln>
                  <a:noFill/>
                </a:ln>
                <a:solidFill>
                  <a:srgbClr val="091F2C"/>
                </a:solidFill>
                <a:effectLst/>
                <a:uLnTx/>
                <a:uFillTx/>
                <a:latin typeface="Segoe UI"/>
                <a:ea typeface="+mn-ea"/>
                <a:cs typeface="+mn-cs"/>
              </a:rPr>
              <a:t>”- </a:t>
            </a:r>
            <a:r>
              <a:rPr kumimoji="0" lang="en-US" sz="1000" b="1" i="0" u="none" strike="noStrike" kern="1200" cap="none" spc="0" normalizeH="0" baseline="0" noProof="0">
                <a:ln>
                  <a:noFill/>
                </a:ln>
                <a:solidFill>
                  <a:srgbClr val="8661C5"/>
                </a:solidFill>
                <a:effectLst/>
                <a:uLnTx/>
                <a:uFillTx/>
                <a:latin typeface="Segoe UI"/>
                <a:ea typeface="+mn-ea"/>
                <a:cs typeface="+mn-cs"/>
              </a:rPr>
              <a:t> </a:t>
            </a:r>
            <a:r>
              <a:rPr kumimoji="0" lang="en-US" sz="1000" b="0" i="0" u="none" strike="noStrike" kern="1200" cap="none" spc="0" normalizeH="0" baseline="0" noProof="0">
                <a:ln>
                  <a:noFill/>
                </a:ln>
                <a:solidFill>
                  <a:srgbClr val="091F2C"/>
                </a:solidFill>
                <a:effectLst/>
                <a:uLnTx/>
                <a:uFillTx/>
                <a:latin typeface="Segoe UI"/>
                <a:ea typeface="+mn-ea"/>
                <a:cs typeface="+mn-cs"/>
              </a:rPr>
              <a:t>an artifact with all the prompts generated during the event. This is a nice takeaway for attendees and supports their prompt learning journey.</a:t>
            </a:r>
          </a:p>
          <a:p>
            <a:pPr marL="171450" marR="0" lvl="0" indent="-171450" algn="l" defTabSz="914367" rtl="0" eaLnBrk="1" fontAlgn="auto" latinLnBrk="0" hangingPunct="1">
              <a:lnSpc>
                <a:spcPct val="100000"/>
              </a:lnSpc>
              <a:spcBef>
                <a:spcPts val="0"/>
              </a:spcBef>
              <a:spcAft>
                <a:spcPts val="600"/>
              </a:spcAft>
              <a:buClrTx/>
              <a:buSzPct val="100000"/>
              <a:buFont typeface="Wingdings" panose="05000000000000000000" pitchFamily="2" charset="2"/>
              <a:buChar char="ü"/>
              <a:tabLst/>
              <a:defRPr/>
            </a:pPr>
            <a:r>
              <a:rPr kumimoji="0" lang="en-US" sz="1000" b="0" i="0" u="none" strike="noStrike" kern="1200" cap="none" spc="0" normalizeH="0" baseline="0" noProof="0">
                <a:ln>
                  <a:noFill/>
                </a:ln>
                <a:solidFill>
                  <a:srgbClr val="091F2C"/>
                </a:solidFill>
                <a:effectLst/>
                <a:uLnTx/>
                <a:uFillTx/>
                <a:latin typeface="Segoe UI"/>
                <a:ea typeface="+mn-ea"/>
                <a:cs typeface="+mn-cs"/>
              </a:rPr>
              <a:t>Post event communications</a:t>
            </a:r>
          </a:p>
          <a:p>
            <a:pPr marL="171450" marR="0" lvl="0" indent="-171450" algn="l" defTabSz="914367" rtl="0" eaLnBrk="1" fontAlgn="auto" latinLnBrk="0" hangingPunct="1">
              <a:lnSpc>
                <a:spcPct val="100000"/>
              </a:lnSpc>
              <a:spcBef>
                <a:spcPts val="0"/>
              </a:spcBef>
              <a:spcAft>
                <a:spcPts val="600"/>
              </a:spcAft>
              <a:buClrTx/>
              <a:buSzPct val="100000"/>
              <a:buFont typeface="Wingdings" panose="05000000000000000000" pitchFamily="2" charset="2"/>
              <a:buChar char="ü"/>
              <a:tabLst/>
              <a:defRPr/>
            </a:pPr>
            <a:r>
              <a:rPr kumimoji="0" lang="en-US" sz="1000" b="1" i="0" u="none" strike="noStrike" kern="1200" cap="none" spc="0" normalizeH="0" baseline="0" noProof="0">
                <a:ln>
                  <a:noFill/>
                </a:ln>
                <a:solidFill>
                  <a:srgbClr val="8661C5"/>
                </a:solidFill>
                <a:effectLst/>
                <a:uLnTx/>
                <a:uFillTx/>
                <a:latin typeface="Segoe UI"/>
                <a:ea typeface="+mn-ea"/>
                <a:cs typeface="+mn-cs"/>
              </a:rPr>
              <a:t>Follow up survey </a:t>
            </a:r>
            <a:r>
              <a:rPr kumimoji="0" lang="en-US" sz="1000" b="0" i="0" u="none" strike="noStrike" kern="1200" cap="none" spc="0" normalizeH="0" baseline="0" noProof="0">
                <a:ln>
                  <a:noFill/>
                </a:ln>
                <a:solidFill>
                  <a:srgbClr val="091F2C"/>
                </a:solidFill>
                <a:effectLst/>
                <a:uLnTx/>
                <a:uFillTx/>
                <a:latin typeface="Segoe UI"/>
                <a:ea typeface="+mn-ea"/>
                <a:cs typeface="+mn-cs"/>
              </a:rPr>
              <a:t>after the event, find out what they are doing differently now with Copilot</a:t>
            </a:r>
          </a:p>
          <a:p>
            <a:pPr marL="0" marR="0" lvl="0" indent="0" algn="l" defTabSz="914367" rtl="0" eaLnBrk="1" fontAlgn="auto" latinLnBrk="0" hangingPunct="1">
              <a:lnSpc>
                <a:spcPct val="100000"/>
              </a:lnSpc>
              <a:spcBef>
                <a:spcPts val="0"/>
              </a:spcBef>
              <a:spcAft>
                <a:spcPts val="600"/>
              </a:spcAft>
              <a:buClr>
                <a:srgbClr val="C5B4E3">
                  <a:lumMod val="50000"/>
                </a:srgbClr>
              </a:buClr>
              <a:buSzPct val="200000"/>
              <a:buFontTx/>
              <a:buNone/>
              <a:tabLst/>
              <a:defRPr/>
            </a:pPr>
            <a:endParaRPr kumimoji="0" lang="en-US" sz="10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37" name="Rectangle: Rounded Corners 34" descr="Steps for setting up resource">
            <a:extLst>
              <a:ext uri="{FF2B5EF4-FFF2-40B4-BE49-F238E27FC236}">
                <a16:creationId xmlns:a16="http://schemas.microsoft.com/office/drawing/2014/main" id="{D9A179F5-3842-F9A5-6A4E-D198939FEB4B}"/>
              </a:ext>
            </a:extLst>
          </p:cNvPr>
          <p:cNvSpPr>
            <a:spLocks/>
          </p:cNvSpPr>
          <p:nvPr/>
        </p:nvSpPr>
        <p:spPr bwMode="auto">
          <a:xfrm>
            <a:off x="357051" y="1859784"/>
            <a:ext cx="2330739" cy="4304986"/>
          </a:xfrm>
          <a:prstGeom prst="roundRect">
            <a:avLst>
              <a:gd name="adj" fmla="val 4000"/>
            </a:avLst>
          </a:prstGeom>
          <a:solidFill>
            <a:srgbClr val="FFFFFF"/>
          </a:solidFill>
          <a:ln w="9525" cap="flat" cmpd="sng" algn="ctr">
            <a:gradFill flip="none" rotWithShape="1">
              <a:gsLst>
                <a:gs pos="0">
                  <a:srgbClr val="1264B1"/>
                </a:gs>
                <a:gs pos="100000">
                  <a:srgbClr val="944DCF"/>
                </a:gs>
              </a:gsLst>
              <a:lin ang="0" scaled="1"/>
              <a:tileRect/>
            </a:gradFill>
            <a:prstDash val="soli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600"/>
              </a:spcAft>
              <a:buClr>
                <a:srgbClr val="C5B4E3">
                  <a:lumMod val="50000"/>
                </a:srgbClr>
              </a:buClr>
              <a:buSzPct val="200000"/>
              <a:buFontTx/>
              <a:buNone/>
              <a:tabLst/>
              <a:defRPr/>
            </a:pPr>
            <a:endParaRPr kumimoji="0" lang="en-US" sz="900" b="0" i="0" u="none" strike="noStrike" kern="1200" cap="none" spc="0" normalizeH="0" baseline="0" noProof="0">
              <a:ln>
                <a:noFill/>
              </a:ln>
              <a:solidFill>
                <a:srgbClr val="091F2C"/>
              </a:solidFill>
              <a:effectLst/>
              <a:uLnTx/>
              <a:uFillTx/>
              <a:latin typeface="Segoe UI"/>
              <a:ea typeface="+mn-ea"/>
              <a:cs typeface="+mn-cs"/>
            </a:endParaRPr>
          </a:p>
        </p:txBody>
      </p:sp>
      <p:sp>
        <p:nvSpPr>
          <p:cNvPr id="46" name="TextBox 45">
            <a:extLst>
              <a:ext uri="{FF2B5EF4-FFF2-40B4-BE49-F238E27FC236}">
                <a16:creationId xmlns:a16="http://schemas.microsoft.com/office/drawing/2014/main" id="{7D6D5FA0-CE57-7944-B6D3-B6AE54ACDFF5}"/>
              </a:ext>
            </a:extLst>
          </p:cNvPr>
          <p:cNvSpPr txBox="1"/>
          <p:nvPr/>
        </p:nvSpPr>
        <p:spPr>
          <a:xfrm>
            <a:off x="495895" y="1897337"/>
            <a:ext cx="2170616" cy="4462760"/>
          </a:xfrm>
          <a:prstGeom prst="rect">
            <a:avLst/>
          </a:prstGeom>
          <a:noFill/>
        </p:spPr>
        <p:txBody>
          <a:bodyPr wrap="square" lIns="0" tIns="0" rIns="0" bIns="0" rtlCol="0" anchor="t">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000" b="0" i="0" u="none" strike="noStrike" kern="1200" cap="none" spc="0" normalizeH="0" baseline="0" noProof="0">
                <a:ln>
                  <a:noFill/>
                </a:ln>
                <a:solidFill>
                  <a:srgbClr val="091F2C"/>
                </a:solidFill>
                <a:effectLst/>
                <a:uLnTx/>
                <a:uFillTx/>
                <a:latin typeface="Segoe UI"/>
                <a:ea typeface="+mn-ea"/>
                <a:cs typeface="+mn-cs"/>
              </a:rPr>
              <a:t>Set up </a:t>
            </a:r>
            <a:r>
              <a:rPr kumimoji="0" lang="en-GB" sz="1000" b="1" i="0" u="none" strike="noStrike" kern="1200" cap="none" spc="0" normalizeH="0" baseline="0" noProof="0">
                <a:ln>
                  <a:noFill/>
                </a:ln>
                <a:solidFill>
                  <a:srgbClr val="8661C5"/>
                </a:solidFill>
                <a:effectLst/>
                <a:uLnTx/>
                <a:uFillTx/>
                <a:latin typeface="Segoe UI"/>
                <a:ea typeface="+mn-ea"/>
                <a:cs typeface="+mn-cs"/>
              </a:rPr>
              <a:t>a </a:t>
            </a:r>
            <a:r>
              <a:rPr kumimoji="0" lang="en-GB" sz="1000" b="1" i="0" u="none" strike="noStrike" kern="1200" cap="none" spc="0" normalizeH="0" baseline="0" noProof="0" err="1">
                <a:ln>
                  <a:noFill/>
                </a:ln>
                <a:solidFill>
                  <a:srgbClr val="8661C5"/>
                </a:solidFill>
                <a:effectLst/>
                <a:uLnTx/>
                <a:uFillTx/>
                <a:latin typeface="Segoe UI"/>
                <a:ea typeface="+mn-ea"/>
                <a:cs typeface="+mn-cs"/>
              </a:rPr>
              <a:t>v-team</a:t>
            </a:r>
            <a:r>
              <a:rPr kumimoji="0" lang="en-GB" sz="1000" b="1" i="0" u="none" strike="noStrike" kern="1200" cap="none" spc="0" normalizeH="0" baseline="0" noProof="0">
                <a:ln>
                  <a:noFill/>
                </a:ln>
                <a:solidFill>
                  <a:srgbClr val="8661C5"/>
                </a:solidFill>
                <a:effectLst/>
                <a:uLnTx/>
                <a:uFillTx/>
                <a:latin typeface="Segoe UI"/>
                <a:ea typeface="+mn-ea"/>
                <a:cs typeface="+mn-cs"/>
              </a:rPr>
              <a:t> </a:t>
            </a:r>
            <a:r>
              <a:rPr kumimoji="0" lang="en-GB" sz="1000" b="0" i="0" u="none" strike="noStrike" kern="1200" cap="none" spc="0" normalizeH="0" baseline="0" noProof="0">
                <a:ln>
                  <a:noFill/>
                </a:ln>
                <a:solidFill>
                  <a:srgbClr val="091F2C"/>
                </a:solidFill>
                <a:effectLst/>
                <a:uLnTx/>
                <a:uFillTx/>
                <a:latin typeface="Segoe UI"/>
                <a:ea typeface="+mn-ea"/>
                <a:cs typeface="+mn-cs"/>
              </a:rPr>
              <a:t>with the expertise you need to bring the prompt-a-thon to life.</a:t>
            </a:r>
            <a:endParaRPr kumimoji="0" lang="en-GB" sz="1000" b="0" i="0" u="none" strike="noStrike" kern="1200" cap="none" spc="0" normalizeH="0" baseline="0" noProof="0">
              <a:ln>
                <a:noFill/>
              </a:ln>
              <a:solidFill>
                <a:srgbClr val="091F2C"/>
              </a:solidFill>
              <a:effectLst/>
              <a:uLnTx/>
              <a:uFillTx/>
              <a:latin typeface="Segoe UI"/>
              <a:ea typeface="+mn-ea"/>
              <a:cs typeface="Segoe UI"/>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000" b="0" i="0" u="none" strike="noStrike" kern="1200" cap="none" spc="0" normalizeH="0" baseline="0" noProof="0">
                <a:ln>
                  <a:noFill/>
                </a:ln>
                <a:solidFill>
                  <a:srgbClr val="091F2C"/>
                </a:solidFill>
                <a:effectLst/>
                <a:uLnTx/>
                <a:uFillTx/>
                <a:latin typeface="Segoe UI"/>
                <a:ea typeface="+mn-ea"/>
                <a:cs typeface="+mn-cs"/>
              </a:rPr>
              <a:t>Create a prompt-a-thon </a:t>
            </a:r>
            <a:r>
              <a:rPr kumimoji="0" lang="en-GB" sz="1000" b="1" i="0" u="none" strike="noStrike" kern="1200" cap="none" spc="0" normalizeH="0" baseline="0" noProof="0">
                <a:ln>
                  <a:noFill/>
                </a:ln>
                <a:solidFill>
                  <a:srgbClr val="8661C5"/>
                </a:solidFill>
                <a:effectLst/>
                <a:uLnTx/>
                <a:uFillTx/>
                <a:latin typeface="Segoe UI"/>
                <a:ea typeface="+mn-ea"/>
                <a:cs typeface="+mn-cs"/>
              </a:rPr>
              <a:t>planning channel</a:t>
            </a:r>
            <a:r>
              <a:rPr kumimoji="0" lang="en-GB" sz="1000" b="0" i="0" u="none" strike="noStrike" kern="1200" cap="none" spc="0" normalizeH="0" baseline="0" noProof="0">
                <a:ln>
                  <a:noFill/>
                </a:ln>
                <a:solidFill>
                  <a:srgbClr val="091F2C"/>
                </a:solidFill>
                <a:effectLst/>
                <a:uLnTx/>
                <a:uFillTx/>
                <a:latin typeface="Segoe UI"/>
                <a:ea typeface="+mn-ea"/>
                <a:cs typeface="+mn-cs"/>
              </a:rPr>
              <a:t> on Teams to collaborate.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91F2C"/>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91F2C"/>
                </a:solidFill>
                <a:effectLst/>
                <a:uLnTx/>
                <a:uFillTx/>
                <a:latin typeface="Segoe UI"/>
                <a:ea typeface="+mn-ea"/>
                <a:cs typeface="+mn-cs"/>
              </a:rPr>
              <a:t>Leverage the </a:t>
            </a:r>
            <a:r>
              <a:rPr kumimoji="0" lang="en-GB" sz="1000" b="1" i="0" u="none" strike="noStrike" kern="1200" cap="none" spc="0" normalizeH="0" baseline="0" noProof="0">
                <a:ln>
                  <a:noFill/>
                </a:ln>
                <a:solidFill>
                  <a:srgbClr val="000000"/>
                </a:solidFill>
                <a:effectLst/>
                <a:uLnTx/>
                <a:uFillTx/>
                <a:latin typeface="Segoe UI"/>
                <a:ea typeface="+mn-ea"/>
                <a:cs typeface="+mn-cs"/>
              </a:rPr>
              <a:t>prompt-a-thon structure </a:t>
            </a:r>
            <a:r>
              <a:rPr kumimoji="0" lang="en-GB" sz="1000" b="1" i="0" u="none" strike="noStrike" kern="1200" cap="none" spc="0" normalizeH="0" baseline="0" noProof="0">
                <a:ln>
                  <a:noFill/>
                </a:ln>
                <a:solidFill>
                  <a:srgbClr val="091F2C"/>
                </a:solidFill>
                <a:effectLst/>
                <a:uLnTx/>
                <a:uFillTx/>
                <a:latin typeface="Segoe UI"/>
                <a:ea typeface="+mn-ea"/>
                <a:cs typeface="+mn-cs"/>
              </a:rPr>
              <a:t>to firm up what you want to share at the event </a:t>
            </a:r>
          </a:p>
          <a:p>
            <a:pPr marL="18000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000" b="0" i="0" u="none" strike="noStrike" kern="1200" cap="none" spc="0" normalizeH="0" baseline="0" noProof="0">
                <a:ln>
                  <a:noFill/>
                </a:ln>
                <a:solidFill>
                  <a:srgbClr val="091F2C"/>
                </a:solidFill>
                <a:effectLst/>
                <a:uLnTx/>
                <a:uFillTx/>
                <a:latin typeface="Segoe UI"/>
                <a:ea typeface="+mn-ea"/>
                <a:cs typeface="+mn-cs"/>
              </a:rPr>
              <a:t>AI strategy </a:t>
            </a:r>
          </a:p>
          <a:p>
            <a:pPr marL="18000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000" b="0" i="0" u="none" strike="noStrike" kern="1200" cap="none" spc="0" normalizeH="0" baseline="0" noProof="0">
                <a:ln>
                  <a:noFill/>
                </a:ln>
                <a:solidFill>
                  <a:srgbClr val="091F2C"/>
                </a:solidFill>
                <a:effectLst/>
                <a:uLnTx/>
                <a:uFillTx/>
                <a:latin typeface="Segoe UI"/>
                <a:ea typeface="+mn-ea"/>
                <a:cs typeface="+mn-cs"/>
              </a:rPr>
              <a:t>Prompting masterclass</a:t>
            </a:r>
          </a:p>
          <a:p>
            <a:pPr marL="18000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000" b="0" i="0" u="none" strike="noStrike" kern="1200" cap="none" spc="0" normalizeH="0" baseline="0" noProof="0">
                <a:ln>
                  <a:noFill/>
                </a:ln>
                <a:solidFill>
                  <a:srgbClr val="091F2C"/>
                </a:solidFill>
                <a:effectLst/>
                <a:uLnTx/>
                <a:uFillTx/>
                <a:latin typeface="Segoe UI"/>
                <a:ea typeface="+mn-ea"/>
                <a:cs typeface="+mn-cs"/>
              </a:rPr>
              <a:t>Copilot Demos: </a:t>
            </a:r>
            <a:r>
              <a:rPr kumimoji="0" lang="en-US" sz="1000" b="0" i="0" u="none" strike="noStrike" kern="1200" cap="none" spc="0" normalizeH="0" baseline="0" noProof="0">
                <a:ln>
                  <a:noFill/>
                </a:ln>
                <a:solidFill>
                  <a:srgbClr val="091F2C"/>
                </a:solidFill>
                <a:effectLst/>
                <a:uLnTx/>
                <a:uFillTx/>
                <a:latin typeface="Segoe UI"/>
                <a:ea typeface="+mn-ea"/>
                <a:cs typeface="+mn-cs"/>
              </a:rPr>
              <a:t>mobile, web and through Microsoft 365</a:t>
            </a:r>
            <a:endParaRPr kumimoji="0" lang="en-GB" sz="1000" b="0" i="0" u="none" strike="noStrike" kern="1200" cap="none" spc="0" normalizeH="0" baseline="0" noProof="0">
              <a:ln>
                <a:noFill/>
              </a:ln>
              <a:solidFill>
                <a:srgbClr val="091F2C"/>
              </a:solidFill>
              <a:effectLst/>
              <a:uLnTx/>
              <a:uFillTx/>
              <a:latin typeface="Segoe UI"/>
              <a:ea typeface="+mn-ea"/>
              <a:cs typeface="+mn-cs"/>
            </a:endParaRPr>
          </a:p>
          <a:p>
            <a:pPr marL="18000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000" b="0" i="0" u="none" strike="noStrike" kern="1200" cap="none" spc="0" normalizeH="0" baseline="0" noProof="0">
                <a:ln>
                  <a:noFill/>
                </a:ln>
                <a:solidFill>
                  <a:srgbClr val="091F2C"/>
                </a:solidFill>
                <a:effectLst/>
                <a:uLnTx/>
                <a:uFillTx/>
                <a:latin typeface="Segoe UI"/>
                <a:ea typeface="+mn-ea"/>
                <a:cs typeface="+mn-cs"/>
              </a:rPr>
              <a:t>Other messages you want to land with this audience</a:t>
            </a:r>
          </a:p>
          <a:p>
            <a:pPr marL="18000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000" b="0" i="0" u="none" strike="noStrike" kern="1200" cap="none" spc="0" normalizeH="0" baseline="0" noProof="0">
                <a:ln>
                  <a:noFill/>
                </a:ln>
                <a:solidFill>
                  <a:srgbClr val="091F2C"/>
                </a:solidFill>
                <a:effectLst/>
                <a:uLnTx/>
                <a:uFillTx/>
                <a:latin typeface="Segoe UI"/>
                <a:ea typeface="+mn-ea"/>
                <a:cs typeface="+mn-cs"/>
              </a:rPr>
              <a:t>Check if high value scenarios have been identified </a:t>
            </a:r>
          </a:p>
          <a:p>
            <a:pPr marL="8550" marR="0" lvl="1"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091F2C"/>
              </a:solidFill>
              <a:effectLst/>
              <a:uLnTx/>
              <a:uFillTx/>
              <a:latin typeface="Segoe UI"/>
              <a:ea typeface="+mn-ea"/>
              <a:cs typeface="+mn-cs"/>
            </a:endParaRPr>
          </a:p>
          <a:p>
            <a:pPr marL="8550" marR="0" lvl="1"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91F2C"/>
                </a:solidFill>
                <a:effectLst/>
                <a:uLnTx/>
                <a:uFillTx/>
                <a:latin typeface="Segoe UI"/>
                <a:ea typeface="+mn-ea"/>
                <a:cs typeface="+mn-cs"/>
              </a:rPr>
              <a:t>Identify the </a:t>
            </a:r>
            <a:r>
              <a:rPr lang="en-GB" sz="1000" b="1">
                <a:solidFill>
                  <a:srgbClr val="8661C5"/>
                </a:solidFill>
                <a:latin typeface="Segoe UI"/>
              </a:rPr>
              <a:t>t</a:t>
            </a:r>
            <a:r>
              <a:rPr kumimoji="0" lang="en-GB" sz="1000" b="1" i="0" u="none" strike="noStrike" kern="1200" cap="none" spc="0" normalizeH="0" baseline="0" noProof="0" err="1">
                <a:ln>
                  <a:noFill/>
                </a:ln>
                <a:solidFill>
                  <a:srgbClr val="8661C5"/>
                </a:solidFill>
                <a:effectLst/>
                <a:uLnTx/>
                <a:uFillTx/>
                <a:latin typeface="Segoe UI"/>
                <a:ea typeface="+mn-ea"/>
                <a:cs typeface="+mn-cs"/>
              </a:rPr>
              <a:t>eam</a:t>
            </a:r>
            <a:endParaRPr kumimoji="0" lang="en-GB" sz="1000" b="1" i="0" u="none" strike="noStrike" kern="1200" cap="none" spc="0" normalizeH="0" baseline="0" noProof="0">
              <a:ln>
                <a:noFill/>
              </a:ln>
              <a:solidFill>
                <a:srgbClr val="8661C5"/>
              </a:solidFill>
              <a:effectLst/>
              <a:uLnTx/>
              <a:uFillTx/>
              <a:latin typeface="Segoe UI"/>
              <a:ea typeface="+mn-ea"/>
              <a:cs typeface="Segoe UI"/>
            </a:endParaRPr>
          </a:p>
          <a:p>
            <a:pPr marL="18000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000" b="0" i="0" u="none" strike="noStrike" kern="1200" cap="none" spc="0" normalizeH="0" baseline="0" noProof="0">
                <a:ln>
                  <a:noFill/>
                </a:ln>
                <a:solidFill>
                  <a:srgbClr val="091F2C"/>
                </a:solidFill>
                <a:effectLst/>
                <a:uLnTx/>
                <a:uFillTx/>
                <a:latin typeface="Segoe UI"/>
                <a:ea typeface="+mn-ea"/>
                <a:cs typeface="+mn-cs"/>
              </a:rPr>
              <a:t>Who will host the event?</a:t>
            </a:r>
          </a:p>
          <a:p>
            <a:pPr marL="18000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000" b="0" i="0" u="none" strike="noStrike" kern="1200" cap="none" spc="0" normalizeH="0" baseline="0" noProof="0">
                <a:ln>
                  <a:noFill/>
                </a:ln>
                <a:solidFill>
                  <a:srgbClr val="091F2C"/>
                </a:solidFill>
                <a:effectLst/>
                <a:uLnTx/>
                <a:uFillTx/>
                <a:latin typeface="Segoe UI"/>
                <a:ea typeface="+mn-ea"/>
                <a:cs typeface="+mn-cs"/>
              </a:rPr>
              <a:t>Who will be your trainers, delivering the content you’ve planned above?</a:t>
            </a:r>
          </a:p>
          <a:p>
            <a:pPr marL="18000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000" b="0" i="0" u="none" strike="noStrike" kern="1200" cap="none" spc="0" normalizeH="0" baseline="0" noProof="0">
                <a:ln>
                  <a:noFill/>
                </a:ln>
                <a:solidFill>
                  <a:srgbClr val="091F2C"/>
                </a:solidFill>
                <a:effectLst/>
                <a:uLnTx/>
                <a:uFillTx/>
                <a:latin typeface="Segoe UI"/>
                <a:ea typeface="+mn-ea"/>
                <a:cs typeface="+mn-cs"/>
              </a:rPr>
              <a:t>Who will run the prompt-a-thon? (A big personality with a lot of energy works well!)</a:t>
            </a:r>
          </a:p>
          <a:p>
            <a:pPr marL="18000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000" b="0" i="0" u="none" strike="noStrike" kern="1200" cap="none" spc="0" normalizeH="0" baseline="0" noProof="0">
                <a:ln>
                  <a:noFill/>
                </a:ln>
                <a:solidFill>
                  <a:srgbClr val="091F2C"/>
                </a:solidFill>
                <a:effectLst/>
                <a:uLnTx/>
                <a:uFillTx/>
                <a:latin typeface="Segoe UI"/>
                <a:ea typeface="+mn-ea"/>
                <a:cs typeface="+mn-cs"/>
              </a:rPr>
              <a:t>Who will be the business coaches for each team? </a:t>
            </a:r>
          </a:p>
        </p:txBody>
      </p:sp>
      <p:sp>
        <p:nvSpPr>
          <p:cNvPr id="43" name="Rectangle: Rounded Corners 34" descr="Steps for The Event (in person)">
            <a:extLst>
              <a:ext uri="{FF2B5EF4-FFF2-40B4-BE49-F238E27FC236}">
                <a16:creationId xmlns:a16="http://schemas.microsoft.com/office/drawing/2014/main" id="{AF63ABAE-C238-153D-44F6-EEFAF0A3F722}"/>
              </a:ext>
            </a:extLst>
          </p:cNvPr>
          <p:cNvSpPr>
            <a:spLocks/>
          </p:cNvSpPr>
          <p:nvPr/>
        </p:nvSpPr>
        <p:spPr bwMode="auto">
          <a:xfrm>
            <a:off x="7351879" y="1860994"/>
            <a:ext cx="2149473" cy="4303776"/>
          </a:xfrm>
          <a:prstGeom prst="roundRect">
            <a:avLst>
              <a:gd name="adj" fmla="val 4000"/>
            </a:avLst>
          </a:prstGeom>
          <a:solidFill>
            <a:srgbClr val="FFFFFF"/>
          </a:solidFill>
          <a:ln w="9525" cap="flat" cmpd="sng" algn="ctr">
            <a:gradFill flip="none" rotWithShape="1">
              <a:gsLst>
                <a:gs pos="0">
                  <a:srgbClr val="1264B1"/>
                </a:gs>
                <a:gs pos="100000">
                  <a:srgbClr val="944DCF"/>
                </a:gs>
              </a:gsLst>
              <a:lin ang="0" scaled="1"/>
              <a:tileRect/>
            </a:gradFill>
            <a:prstDash val="solid"/>
            <a:headEnd type="none" w="med" len="med"/>
            <a:tailEnd type="none" w="med" len="me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600"/>
              </a:spcAft>
              <a:buClr>
                <a:srgbClr val="49C5B1"/>
              </a:buClr>
              <a:buSzPct val="200000"/>
              <a:buFontTx/>
              <a:buNone/>
              <a:tabLst/>
              <a:defRPr/>
            </a:pPr>
            <a:endParaRPr kumimoji="0" lang="en-US" sz="800" b="0" i="1" u="none" strike="noStrike" kern="1200" cap="none" spc="0" normalizeH="0" baseline="0" noProof="0">
              <a:ln>
                <a:noFill/>
              </a:ln>
              <a:solidFill>
                <a:srgbClr val="091F2C"/>
              </a:solidFill>
              <a:effectLst/>
              <a:uLnTx/>
              <a:uFillTx/>
              <a:latin typeface="Segoe UI"/>
              <a:ea typeface="+mn-ea"/>
              <a:cs typeface="+mn-cs"/>
            </a:endParaRPr>
          </a:p>
        </p:txBody>
      </p:sp>
      <p:sp>
        <p:nvSpPr>
          <p:cNvPr id="47" name="TextBox 46">
            <a:extLst>
              <a:ext uri="{FF2B5EF4-FFF2-40B4-BE49-F238E27FC236}">
                <a16:creationId xmlns:a16="http://schemas.microsoft.com/office/drawing/2014/main" id="{8B7E99FE-EA88-1F51-C3F1-871F30361A98}"/>
              </a:ext>
            </a:extLst>
          </p:cNvPr>
          <p:cNvSpPr txBox="1"/>
          <p:nvPr/>
        </p:nvSpPr>
        <p:spPr>
          <a:xfrm>
            <a:off x="7438028" y="1914767"/>
            <a:ext cx="1992010" cy="300082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600"/>
              </a:spcAft>
              <a:buClrTx/>
              <a:buSzPct val="100000"/>
              <a:buFontTx/>
              <a:buNone/>
              <a:tabLst/>
              <a:defRPr/>
            </a:pPr>
            <a:r>
              <a:rPr kumimoji="0" lang="en-GB" sz="1000" b="1" i="0" u="none" strike="noStrike" kern="1200" cap="none" spc="0" normalizeH="0" baseline="0" noProof="0">
                <a:ln>
                  <a:noFill/>
                </a:ln>
                <a:solidFill>
                  <a:srgbClr val="091F2C"/>
                </a:solidFill>
                <a:effectLst/>
                <a:uLnTx/>
                <a:uFillTx/>
                <a:latin typeface="Segoe UI"/>
                <a:ea typeface="+mn-ea"/>
                <a:cs typeface="+mn-cs"/>
              </a:rPr>
              <a:t>Plan timings with multiple breaks</a:t>
            </a:r>
          </a:p>
          <a:p>
            <a:pPr marL="171450" marR="0" lvl="1" indent="-171450" algn="l" defTabSz="914367" rtl="0" eaLnBrk="1" fontAlgn="auto" latinLnBrk="0" hangingPunct="1">
              <a:lnSpc>
                <a:spcPct val="100000"/>
              </a:lnSpc>
              <a:spcBef>
                <a:spcPts val="0"/>
              </a:spcBef>
              <a:spcAft>
                <a:spcPts val="600"/>
              </a:spcAft>
              <a:buClrTx/>
              <a:buSzPct val="100000"/>
              <a:buFont typeface="Wingdings" panose="05000000000000000000" pitchFamily="2" charset="2"/>
              <a:buChar char="ü"/>
              <a:tabLst/>
              <a:defRPr/>
            </a:pPr>
            <a:r>
              <a:rPr kumimoji="0" lang="en-GB" sz="1000" b="0" i="0" u="none" strike="noStrike" kern="1200" cap="none" spc="0" normalizeH="0" baseline="0" noProof="0">
                <a:ln>
                  <a:noFill/>
                </a:ln>
                <a:solidFill>
                  <a:srgbClr val="091F2C"/>
                </a:solidFill>
                <a:effectLst/>
                <a:uLnTx/>
                <a:uFillTx/>
                <a:latin typeface="Segoe UI"/>
                <a:ea typeface="+mn-ea"/>
                <a:cs typeface="+mn-cs"/>
              </a:rPr>
              <a:t>Avoid pre-10am star</a:t>
            </a:r>
            <a:r>
              <a:rPr lang="en-GB" sz="1000">
                <a:solidFill>
                  <a:srgbClr val="091F2C"/>
                </a:solidFill>
                <a:latin typeface="Segoe UI"/>
              </a:rPr>
              <a:t>t </a:t>
            </a:r>
            <a:r>
              <a:rPr kumimoji="0" lang="en-GB" sz="1000" b="0" i="0" u="none" strike="noStrike" kern="1200" cap="none" spc="0" normalizeH="0" baseline="0" noProof="0">
                <a:ln>
                  <a:noFill/>
                </a:ln>
                <a:solidFill>
                  <a:srgbClr val="091F2C"/>
                </a:solidFill>
                <a:effectLst/>
                <a:uLnTx/>
                <a:uFillTx/>
                <a:latin typeface="Segoe UI"/>
                <a:ea typeface="+mn-ea"/>
                <a:cs typeface="+mn-cs"/>
              </a:rPr>
              <a:t>times if people are travelling long distances</a:t>
            </a:r>
          </a:p>
          <a:p>
            <a:pPr marL="171450" marR="0" lvl="1" indent="-171450" algn="l" defTabSz="914367" rtl="0" eaLnBrk="1" fontAlgn="auto" latinLnBrk="0" hangingPunct="1">
              <a:lnSpc>
                <a:spcPct val="100000"/>
              </a:lnSpc>
              <a:spcBef>
                <a:spcPts val="0"/>
              </a:spcBef>
              <a:spcAft>
                <a:spcPts val="600"/>
              </a:spcAft>
              <a:buClrTx/>
              <a:buSzPct val="100000"/>
              <a:buFont typeface="Wingdings" panose="05000000000000000000" pitchFamily="2" charset="2"/>
              <a:buChar char="ü"/>
              <a:tabLst/>
              <a:defRPr/>
            </a:pPr>
            <a:r>
              <a:rPr kumimoji="0" lang="en-GB" sz="1000" b="0" i="0" u="none" strike="noStrike" kern="1200" cap="none" spc="0" normalizeH="0" baseline="0" noProof="0">
                <a:ln>
                  <a:noFill/>
                </a:ln>
                <a:solidFill>
                  <a:srgbClr val="091F2C"/>
                </a:solidFill>
                <a:effectLst/>
                <a:uLnTx/>
                <a:uFillTx/>
                <a:latin typeface="Segoe UI"/>
                <a:ea typeface="+mn-ea"/>
                <a:cs typeface="+mn-cs"/>
              </a:rPr>
              <a:t>Schedule morning and afternoon coffee breaks (leg stretching)</a:t>
            </a:r>
          </a:p>
          <a:p>
            <a:pPr marL="171450" marR="0" lvl="1" indent="-171450" algn="l" defTabSz="914367" rtl="0" eaLnBrk="1" fontAlgn="auto" latinLnBrk="0" hangingPunct="1">
              <a:lnSpc>
                <a:spcPct val="100000"/>
              </a:lnSpc>
              <a:spcBef>
                <a:spcPts val="0"/>
              </a:spcBef>
              <a:spcAft>
                <a:spcPts val="600"/>
              </a:spcAft>
              <a:buClrTx/>
              <a:buSzPct val="100000"/>
              <a:buFont typeface="Wingdings" panose="05000000000000000000" pitchFamily="2" charset="2"/>
              <a:buChar char="ü"/>
              <a:tabLst/>
              <a:defRPr/>
            </a:pPr>
            <a:r>
              <a:rPr kumimoji="0" lang="en-GB" sz="1000" b="0" i="0" u="none" strike="noStrike" kern="1200" cap="none" spc="0" normalizeH="0" baseline="0" noProof="0">
                <a:ln>
                  <a:noFill/>
                </a:ln>
                <a:solidFill>
                  <a:srgbClr val="091F2C"/>
                </a:solidFill>
                <a:effectLst/>
                <a:uLnTx/>
                <a:uFillTx/>
                <a:latin typeface="Segoe UI"/>
                <a:ea typeface="+mn-ea"/>
                <a:cs typeface="+mn-cs"/>
              </a:rPr>
              <a:t>Have a timekeeper</a:t>
            </a:r>
          </a:p>
          <a:p>
            <a:pPr marL="171450" marR="0" lvl="0" indent="-171450" algn="l" defTabSz="914367" rtl="0" eaLnBrk="1" fontAlgn="auto" latinLnBrk="0" hangingPunct="1">
              <a:lnSpc>
                <a:spcPct val="100000"/>
              </a:lnSpc>
              <a:spcBef>
                <a:spcPts val="0"/>
              </a:spcBef>
              <a:spcAft>
                <a:spcPts val="600"/>
              </a:spcAft>
              <a:buClrTx/>
              <a:buSzPct val="100000"/>
              <a:buFont typeface="Wingdings" panose="05000000000000000000" pitchFamily="2" charset="2"/>
              <a:buChar char="ü"/>
              <a:tabLst/>
              <a:defRPr/>
            </a:pPr>
            <a:r>
              <a:rPr kumimoji="0" lang="en-GB" sz="1000" b="0" i="0" u="none" strike="noStrike" kern="1200" cap="none" spc="0" normalizeH="0" baseline="0" noProof="0">
                <a:ln>
                  <a:noFill/>
                </a:ln>
                <a:solidFill>
                  <a:srgbClr val="091F2C"/>
                </a:solidFill>
                <a:effectLst/>
                <a:uLnTx/>
                <a:uFillTx/>
                <a:latin typeface="Segoe UI"/>
                <a:ea typeface="+mn-ea"/>
                <a:cs typeface="+mn-cs"/>
              </a:rPr>
              <a:t>Catering is often a high priority for attendees – keep people fed and watered throughout the event</a:t>
            </a:r>
          </a:p>
          <a:p>
            <a:pPr marL="171450" marR="0" lvl="0" indent="-171450" algn="l" defTabSz="914367" rtl="0" eaLnBrk="1" fontAlgn="auto" latinLnBrk="0" hangingPunct="1">
              <a:lnSpc>
                <a:spcPct val="100000"/>
              </a:lnSpc>
              <a:spcBef>
                <a:spcPts val="0"/>
              </a:spcBef>
              <a:spcAft>
                <a:spcPts val="600"/>
              </a:spcAft>
              <a:buClrTx/>
              <a:buSzPct val="100000"/>
              <a:buFont typeface="Wingdings" panose="05000000000000000000" pitchFamily="2" charset="2"/>
              <a:buChar char="ü"/>
              <a:tabLst/>
              <a:defRPr/>
            </a:pPr>
            <a:r>
              <a:rPr kumimoji="0" lang="en-GB" sz="1000" b="0" i="0" u="none" strike="noStrike" kern="1200" cap="none" spc="0" normalizeH="0" baseline="0" noProof="0">
                <a:ln>
                  <a:noFill/>
                </a:ln>
                <a:solidFill>
                  <a:srgbClr val="091F2C"/>
                </a:solidFill>
                <a:effectLst/>
                <a:uLnTx/>
                <a:uFillTx/>
                <a:latin typeface="Segoe UI"/>
                <a:ea typeface="+mn-ea"/>
                <a:cs typeface="+mn-cs"/>
              </a:rPr>
              <a:t>Think about how you will run the presentation and awards, and make it fun, interactive and high energy</a:t>
            </a:r>
          </a:p>
        </p:txBody>
      </p:sp>
    </p:spTree>
    <p:extLst>
      <p:ext uri="{BB962C8B-B14F-4D97-AF65-F5344CB8AC3E}">
        <p14:creationId xmlns:p14="http://schemas.microsoft.com/office/powerpoint/2010/main" val="1026792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3AA4D-DFD4-0001-8785-44F03B22665E}"/>
              </a:ext>
            </a:extLst>
          </p:cNvPr>
          <p:cNvSpPr>
            <a:spLocks noGrp="1"/>
          </p:cNvSpPr>
          <p:nvPr>
            <p:ph type="title"/>
          </p:nvPr>
        </p:nvSpPr>
        <p:spPr/>
        <p:txBody>
          <a:bodyPr vert="horz" wrap="square" lIns="0" tIns="0" rIns="0" bIns="0" rtlCol="0" anchor="t">
            <a:spAutoFit/>
          </a:bodyPr>
          <a:lstStyle/>
          <a:p>
            <a:pPr defTabSz="932384"/>
            <a:r>
              <a:rPr lang="en-GB" sz="3600" b="0">
                <a:solidFill>
                  <a:srgbClr val="091F2C"/>
                </a:solidFill>
                <a:latin typeface="Segoe UI Semibold"/>
                <a:cs typeface="Segoe UI"/>
              </a:rPr>
              <a:t>Follow up </a:t>
            </a:r>
          </a:p>
        </p:txBody>
      </p:sp>
      <p:sp useBgFill="1">
        <p:nvSpPr>
          <p:cNvPr id="4" name="!!Rec">
            <a:extLst>
              <a:ext uri="{FF2B5EF4-FFF2-40B4-BE49-F238E27FC236}">
                <a16:creationId xmlns:a16="http://schemas.microsoft.com/office/drawing/2014/main" id="{B003B669-0E8C-AF58-2BAB-718D2C728894}"/>
              </a:ext>
              <a:ext uri="{C183D7F6-B498-43B3-948B-1728B52AA6E4}">
                <adec:decorative xmlns:adec="http://schemas.microsoft.com/office/drawing/2017/decorative" val="1"/>
              </a:ext>
            </a:extLst>
          </p:cNvPr>
          <p:cNvSpPr/>
          <p:nvPr/>
        </p:nvSpPr>
        <p:spPr bwMode="auto">
          <a:xfrm>
            <a:off x="948267" y="1632347"/>
            <a:ext cx="10295466" cy="4433358"/>
          </a:xfrm>
          <a:prstGeom prst="roundRect">
            <a:avLst>
              <a:gd name="adj" fmla="val 185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3" name="Rectangle 22">
            <a:extLst>
              <a:ext uri="{FF2B5EF4-FFF2-40B4-BE49-F238E27FC236}">
                <a16:creationId xmlns:a16="http://schemas.microsoft.com/office/drawing/2014/main" id="{CDC16FF9-3E47-89E7-5104-053E8210F8B2}"/>
              </a:ext>
            </a:extLst>
          </p:cNvPr>
          <p:cNvSpPr/>
          <p:nvPr/>
        </p:nvSpPr>
        <p:spPr bwMode="auto">
          <a:xfrm>
            <a:off x="1428750" y="1889665"/>
            <a:ext cx="561975" cy="7963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4400" b="0" i="0" u="none" strike="noStrike" kern="1200" cap="none" spc="0" normalizeH="0" baseline="0" noProof="0">
                <a:ln>
                  <a:noFill/>
                </a:ln>
                <a:solidFill>
                  <a:srgbClr val="8661C5">
                    <a:lumMod val="50000"/>
                  </a:srgbClr>
                </a:solidFill>
                <a:effectLst/>
                <a:uLnTx/>
                <a:uFillTx/>
                <a:latin typeface="Calibri" panose="020F0502020204030204"/>
                <a:ea typeface="Segoe UI" pitchFamily="34" charset="0"/>
                <a:cs typeface="Segoe UI" pitchFamily="34" charset="0"/>
              </a:rPr>
              <a:t>1</a:t>
            </a:r>
          </a:p>
        </p:txBody>
      </p:sp>
      <p:sp>
        <p:nvSpPr>
          <p:cNvPr id="7" name="Title 1">
            <a:extLst>
              <a:ext uri="{FF2B5EF4-FFF2-40B4-BE49-F238E27FC236}">
                <a16:creationId xmlns:a16="http://schemas.microsoft.com/office/drawing/2014/main" id="{2210735D-4458-B770-2061-09C70C6F4953}"/>
              </a:ext>
            </a:extLst>
          </p:cNvPr>
          <p:cNvSpPr txBox="1">
            <a:spLocks/>
          </p:cNvSpPr>
          <p:nvPr/>
        </p:nvSpPr>
        <p:spPr>
          <a:xfrm>
            <a:off x="2084070" y="2186012"/>
            <a:ext cx="7759319"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a:ln w="3175">
                  <a:noFill/>
                </a:ln>
                <a:solidFill>
                  <a:srgbClr val="000000"/>
                </a:solidFill>
                <a:effectLst/>
                <a:uLnTx/>
                <a:uFillTx/>
                <a:latin typeface="Segoe UI"/>
                <a:ea typeface="+mn-ea"/>
                <a:cs typeface="Segoe UI" pitchFamily="34" charset="0"/>
              </a:rPr>
              <a:t>Measure and celebrate the outcomes </a:t>
            </a:r>
            <a:endParaRPr kumimoji="0" lang="en-US" sz="2400" b="0" i="0" u="none" strike="noStrike" kern="1200" cap="none" spc="-50" normalizeH="0" baseline="0" noProof="0">
              <a:ln w="3175">
                <a:noFill/>
              </a:ln>
              <a:solidFill>
                <a:srgbClr val="8678D6"/>
              </a:solidFill>
              <a:effectLst/>
              <a:uLnTx/>
              <a:uFillTx/>
              <a:latin typeface="Segoe UI Semibold"/>
              <a:ea typeface="+mn-ea"/>
              <a:cs typeface="Segoe UI" pitchFamily="34" charset="0"/>
            </a:endParaRPr>
          </a:p>
        </p:txBody>
      </p:sp>
      <p:sp>
        <p:nvSpPr>
          <p:cNvPr id="24" name="Rectangle 23">
            <a:extLst>
              <a:ext uri="{FF2B5EF4-FFF2-40B4-BE49-F238E27FC236}">
                <a16:creationId xmlns:a16="http://schemas.microsoft.com/office/drawing/2014/main" id="{797F7810-F436-C32A-D1CA-FB384AA0CFF4}"/>
              </a:ext>
            </a:extLst>
          </p:cNvPr>
          <p:cNvSpPr/>
          <p:nvPr/>
        </p:nvSpPr>
        <p:spPr bwMode="auto">
          <a:xfrm>
            <a:off x="1428750" y="2852000"/>
            <a:ext cx="561975" cy="7963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4400" b="0" i="0" u="none" strike="noStrike" kern="1200" cap="none" spc="0" normalizeH="0" baseline="0" noProof="0">
                <a:ln>
                  <a:noFill/>
                </a:ln>
                <a:solidFill>
                  <a:srgbClr val="8661C5">
                    <a:lumMod val="50000"/>
                  </a:srgbClr>
                </a:solidFill>
                <a:effectLst/>
                <a:uLnTx/>
                <a:uFillTx/>
                <a:latin typeface="Calibri" panose="020F0502020204030204"/>
                <a:ea typeface="Segoe UI" pitchFamily="34" charset="0"/>
                <a:cs typeface="Segoe UI" pitchFamily="34" charset="0"/>
              </a:rPr>
              <a:t>2</a:t>
            </a:r>
          </a:p>
        </p:txBody>
      </p:sp>
      <p:sp>
        <p:nvSpPr>
          <p:cNvPr id="9" name="Title 1">
            <a:extLst>
              <a:ext uri="{FF2B5EF4-FFF2-40B4-BE49-F238E27FC236}">
                <a16:creationId xmlns:a16="http://schemas.microsoft.com/office/drawing/2014/main" id="{6C1009E7-8116-9BA0-8AEF-F980DE78F341}"/>
              </a:ext>
            </a:extLst>
          </p:cNvPr>
          <p:cNvSpPr txBox="1">
            <a:spLocks/>
          </p:cNvSpPr>
          <p:nvPr/>
        </p:nvSpPr>
        <p:spPr>
          <a:xfrm>
            <a:off x="2084070" y="3153164"/>
            <a:ext cx="7759319"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a:ln w="3175">
                  <a:noFill/>
                </a:ln>
                <a:solidFill>
                  <a:srgbClr val="000000"/>
                </a:solidFill>
                <a:effectLst/>
                <a:uLnTx/>
                <a:uFillTx/>
                <a:latin typeface="Segoe UI"/>
                <a:ea typeface="+mn-ea"/>
                <a:cs typeface="Segoe UI" pitchFamily="34" charset="0"/>
              </a:rPr>
              <a:t>Keep the community engaged via a power user pathway </a:t>
            </a:r>
            <a:endParaRPr kumimoji="0" lang="en-US" sz="2400" b="0" i="0" u="none" strike="noStrike" kern="1200" cap="none" spc="-50" normalizeH="0" baseline="0" noProof="0">
              <a:ln w="3175">
                <a:noFill/>
              </a:ln>
              <a:solidFill>
                <a:srgbClr val="8678D6"/>
              </a:solidFill>
              <a:effectLst/>
              <a:uLnTx/>
              <a:uFillTx/>
              <a:latin typeface="Segoe UI Semibold"/>
              <a:ea typeface="+mn-ea"/>
              <a:cs typeface="Segoe UI" pitchFamily="34" charset="0"/>
            </a:endParaRPr>
          </a:p>
        </p:txBody>
      </p:sp>
      <p:sp>
        <p:nvSpPr>
          <p:cNvPr id="25" name="Rectangle 24">
            <a:extLst>
              <a:ext uri="{FF2B5EF4-FFF2-40B4-BE49-F238E27FC236}">
                <a16:creationId xmlns:a16="http://schemas.microsoft.com/office/drawing/2014/main" id="{D2F90266-E258-FEFA-02F5-72D7539974B7}"/>
              </a:ext>
            </a:extLst>
          </p:cNvPr>
          <p:cNvSpPr/>
          <p:nvPr/>
        </p:nvSpPr>
        <p:spPr bwMode="auto">
          <a:xfrm>
            <a:off x="1428750" y="3814335"/>
            <a:ext cx="561975" cy="7963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4400" b="0" i="0" u="none" strike="noStrike" kern="1200" cap="none" spc="0" normalizeH="0" baseline="0" noProof="0">
                <a:ln>
                  <a:noFill/>
                </a:ln>
                <a:solidFill>
                  <a:srgbClr val="8661C5">
                    <a:lumMod val="50000"/>
                  </a:srgbClr>
                </a:solidFill>
                <a:effectLst/>
                <a:uLnTx/>
                <a:uFillTx/>
                <a:latin typeface="Calibri" panose="020F0502020204030204"/>
                <a:ea typeface="Segoe UI" pitchFamily="34" charset="0"/>
                <a:cs typeface="Segoe UI" pitchFamily="34" charset="0"/>
              </a:rPr>
              <a:t>3</a:t>
            </a:r>
          </a:p>
        </p:txBody>
      </p:sp>
      <p:sp>
        <p:nvSpPr>
          <p:cNvPr id="11" name="Title 1">
            <a:extLst>
              <a:ext uri="{FF2B5EF4-FFF2-40B4-BE49-F238E27FC236}">
                <a16:creationId xmlns:a16="http://schemas.microsoft.com/office/drawing/2014/main" id="{E7D38075-F579-A6CB-A977-C2534F4940C0}"/>
              </a:ext>
            </a:extLst>
          </p:cNvPr>
          <p:cNvSpPr txBox="1">
            <a:spLocks/>
          </p:cNvSpPr>
          <p:nvPr/>
        </p:nvSpPr>
        <p:spPr>
          <a:xfrm>
            <a:off x="2084070" y="4120316"/>
            <a:ext cx="8707755"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a:ln w="3175">
                  <a:noFill/>
                </a:ln>
                <a:solidFill>
                  <a:srgbClr val="000000"/>
                </a:solidFill>
                <a:effectLst/>
                <a:uLnTx/>
                <a:uFillTx/>
                <a:latin typeface="Segoe UI"/>
                <a:ea typeface="+mn-ea"/>
                <a:cs typeface="Segoe UI" pitchFamily="34" charset="0"/>
              </a:rPr>
              <a:t>Assign business leads to implement the prompt-a-thon scenarios </a:t>
            </a:r>
            <a:endParaRPr kumimoji="0" lang="en-US" sz="2400" b="0" i="0" u="none" strike="noStrike" kern="1200" cap="none" spc="-50" normalizeH="0" baseline="0" noProof="0">
              <a:ln w="3175">
                <a:noFill/>
              </a:ln>
              <a:solidFill>
                <a:srgbClr val="8678D6"/>
              </a:solidFill>
              <a:effectLst/>
              <a:uLnTx/>
              <a:uFillTx/>
              <a:latin typeface="Segoe UI Semibold"/>
              <a:ea typeface="+mn-ea"/>
              <a:cs typeface="Segoe UI" pitchFamily="34" charset="0"/>
            </a:endParaRPr>
          </a:p>
        </p:txBody>
      </p:sp>
      <p:sp>
        <p:nvSpPr>
          <p:cNvPr id="26" name="Rectangle 25">
            <a:extLst>
              <a:ext uri="{FF2B5EF4-FFF2-40B4-BE49-F238E27FC236}">
                <a16:creationId xmlns:a16="http://schemas.microsoft.com/office/drawing/2014/main" id="{7749EC8B-601F-2B6E-4F4F-6A5B81CF9720}"/>
              </a:ext>
            </a:extLst>
          </p:cNvPr>
          <p:cNvSpPr/>
          <p:nvPr/>
        </p:nvSpPr>
        <p:spPr bwMode="auto">
          <a:xfrm>
            <a:off x="1428750" y="4776671"/>
            <a:ext cx="561975" cy="7963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4400" b="0" i="0" u="none" strike="noStrike" kern="1200" cap="none" spc="0" normalizeH="0" baseline="0" noProof="0">
                <a:ln>
                  <a:noFill/>
                </a:ln>
                <a:solidFill>
                  <a:srgbClr val="8661C5">
                    <a:lumMod val="50000"/>
                  </a:srgbClr>
                </a:solidFill>
                <a:effectLst/>
                <a:uLnTx/>
                <a:uFillTx/>
                <a:latin typeface="Calibri" panose="020F0502020204030204"/>
                <a:ea typeface="Segoe UI" pitchFamily="34" charset="0"/>
                <a:cs typeface="Segoe UI" pitchFamily="34" charset="0"/>
              </a:rPr>
              <a:t>4</a:t>
            </a:r>
          </a:p>
        </p:txBody>
      </p:sp>
      <p:sp>
        <p:nvSpPr>
          <p:cNvPr id="14" name="Title 1">
            <a:extLst>
              <a:ext uri="{FF2B5EF4-FFF2-40B4-BE49-F238E27FC236}">
                <a16:creationId xmlns:a16="http://schemas.microsoft.com/office/drawing/2014/main" id="{F14C6C96-D793-EEE3-6F89-A06ABE4E38FE}"/>
              </a:ext>
            </a:extLst>
          </p:cNvPr>
          <p:cNvSpPr txBox="1">
            <a:spLocks/>
          </p:cNvSpPr>
          <p:nvPr/>
        </p:nvSpPr>
        <p:spPr>
          <a:xfrm>
            <a:off x="2084070" y="5087469"/>
            <a:ext cx="7759318"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a:ln w="3175">
                  <a:noFill/>
                </a:ln>
                <a:solidFill>
                  <a:srgbClr val="000000"/>
                </a:solidFill>
                <a:effectLst/>
                <a:uLnTx/>
                <a:uFillTx/>
                <a:latin typeface="Segoe UI"/>
                <a:ea typeface="+mn-ea"/>
                <a:cs typeface="Segoe UI" pitchFamily="34" charset="0"/>
              </a:rPr>
              <a:t>Start planning the next immersive event </a:t>
            </a:r>
            <a:endParaRPr kumimoji="0" lang="en-US" sz="2400" b="0" i="0" u="none" strike="noStrike" kern="1200" cap="none" spc="-50" normalizeH="0" baseline="0" noProof="0">
              <a:ln w="3175">
                <a:noFill/>
              </a:ln>
              <a:solidFill>
                <a:srgbClr val="8678D6"/>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182991154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3396B-9187-4220-666E-AC17118C2C0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61CB7FB-538C-F9FE-9DD2-449323E40486}"/>
              </a:ext>
            </a:extLst>
          </p:cNvPr>
          <p:cNvSpPr>
            <a:spLocks noGrp="1"/>
          </p:cNvSpPr>
          <p:nvPr>
            <p:ph type="title"/>
          </p:nvPr>
        </p:nvSpPr>
        <p:spPr>
          <a:xfrm>
            <a:off x="5029138" y="2454317"/>
            <a:ext cx="5687739" cy="738664"/>
          </a:xfrm>
        </p:spPr>
        <p:txBody>
          <a:bodyPr/>
          <a:lstStyle/>
          <a:p>
            <a:r>
              <a:rPr lang="en-US" sz="4800" spc="-50">
                <a:gradFill>
                  <a:gsLst>
                    <a:gs pos="21000">
                      <a:srgbClr val="0078D4"/>
                    </a:gs>
                    <a:gs pos="100000">
                      <a:srgbClr val="C03BC4"/>
                    </a:gs>
                  </a:gsLst>
                  <a:lin ang="2400000" scaled="0"/>
                </a:gradFill>
                <a:cs typeface="Segoe UI" pitchFamily="34" charset="0"/>
              </a:rPr>
              <a:t>Thought leadership</a:t>
            </a:r>
            <a:endParaRPr lang="en-US" sz="9600">
              <a:solidFill>
                <a:schemeClr val="bg1"/>
              </a:solidFill>
            </a:endParaRPr>
          </a:p>
        </p:txBody>
      </p:sp>
    </p:spTree>
    <p:extLst>
      <p:ext uri="{BB962C8B-B14F-4D97-AF65-F5344CB8AC3E}">
        <p14:creationId xmlns:p14="http://schemas.microsoft.com/office/powerpoint/2010/main" val="304219159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78220-9B29-00BD-62AE-A535ABB5C188}"/>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39DB64EC-531A-84DC-652C-57728A9B4942}"/>
              </a:ext>
            </a:extLst>
          </p:cNvPr>
          <p:cNvSpPr>
            <a:spLocks noGrp="1"/>
          </p:cNvSpPr>
          <p:nvPr>
            <p:ph type="title"/>
          </p:nvPr>
        </p:nvSpPr>
        <p:spPr/>
        <p:txBody>
          <a:bodyPr/>
          <a:lstStyle/>
          <a:p>
            <a:pPr lvl="0" defTabSz="932472" fontAlgn="base">
              <a:spcAft>
                <a:spcPct val="0"/>
              </a:spcAft>
              <a:defRPr/>
            </a:pPr>
            <a:r>
              <a:rPr lang="en-US" spc="0">
                <a:ln>
                  <a:noFill/>
                </a:ln>
                <a:latin typeface="Segoe UI Semibold"/>
              </a:rPr>
              <a:t>Thought leadership &amp; prompt masterclass</a:t>
            </a:r>
          </a:p>
        </p:txBody>
      </p:sp>
      <p:sp>
        <p:nvSpPr>
          <p:cNvPr id="2" name="Rectangle: Rounded Corners 1">
            <a:extLst>
              <a:ext uri="{FF2B5EF4-FFF2-40B4-BE49-F238E27FC236}">
                <a16:creationId xmlns:a16="http://schemas.microsoft.com/office/drawing/2014/main" id="{7ADCF163-0E32-3C81-7BE0-D1C47770BFE7}"/>
              </a:ext>
              <a:ext uri="{C183D7F6-B498-43B3-948B-1728B52AA6E4}">
                <adec:decorative xmlns:adec="http://schemas.microsoft.com/office/drawing/2017/decorative" val="1"/>
              </a:ext>
            </a:extLst>
          </p:cNvPr>
          <p:cNvSpPr/>
          <p:nvPr/>
        </p:nvSpPr>
        <p:spPr bwMode="auto">
          <a:xfrm>
            <a:off x="574817" y="1414858"/>
            <a:ext cx="6601236" cy="5281166"/>
          </a:xfrm>
          <a:prstGeom prst="roundRect">
            <a:avLst>
              <a:gd name="adj" fmla="val 8370"/>
            </a:avLst>
          </a:prstGeom>
          <a:solidFill>
            <a:schemeClr val="bg1">
              <a:alpha val="70000"/>
            </a:schemeClr>
          </a:solidFill>
          <a:ln w="12700">
            <a:solidFill>
              <a:schemeClr val="accent2">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graphicFrame>
        <p:nvGraphicFramePr>
          <p:cNvPr id="6" name="Table 5">
            <a:extLst>
              <a:ext uri="{FF2B5EF4-FFF2-40B4-BE49-F238E27FC236}">
                <a16:creationId xmlns:a16="http://schemas.microsoft.com/office/drawing/2014/main" id="{76FCB7E1-6500-1C64-D7C1-B15366164C29}"/>
              </a:ext>
            </a:extLst>
          </p:cNvPr>
          <p:cNvGraphicFramePr>
            <a:graphicFrameLocks noGrp="1"/>
          </p:cNvGraphicFramePr>
          <p:nvPr>
            <p:extLst>
              <p:ext uri="{D42A27DB-BD31-4B8C-83A1-F6EECF244321}">
                <p14:modId xmlns:p14="http://schemas.microsoft.com/office/powerpoint/2010/main" val="1519447712"/>
              </p:ext>
            </p:extLst>
          </p:nvPr>
        </p:nvGraphicFramePr>
        <p:xfrm>
          <a:off x="763779" y="1195386"/>
          <a:ext cx="6756343" cy="5281166"/>
        </p:xfrm>
        <a:graphic>
          <a:graphicData uri="http://schemas.openxmlformats.org/drawingml/2006/table">
            <a:tbl>
              <a:tblPr firstRow="1">
                <a:tableStyleId>{2D5ABB26-0587-4C30-8999-92F81FD0307C}</a:tableStyleId>
              </a:tblPr>
              <a:tblGrid>
                <a:gridCol w="1740885">
                  <a:extLst>
                    <a:ext uri="{9D8B030D-6E8A-4147-A177-3AD203B41FA5}">
                      <a16:colId xmlns:a16="http://schemas.microsoft.com/office/drawing/2014/main" val="788874500"/>
                    </a:ext>
                  </a:extLst>
                </a:gridCol>
                <a:gridCol w="5015458">
                  <a:extLst>
                    <a:ext uri="{9D8B030D-6E8A-4147-A177-3AD203B41FA5}">
                      <a16:colId xmlns:a16="http://schemas.microsoft.com/office/drawing/2014/main" val="2628795654"/>
                    </a:ext>
                  </a:extLst>
                </a:gridCol>
              </a:tblGrid>
              <a:tr h="383409">
                <a:tc>
                  <a:txBody>
                    <a:bodyPr/>
                    <a:lstStyle/>
                    <a:p>
                      <a:pPr rtl="0"/>
                      <a:endParaRPr lang="en-GB" sz="1600" cap="none" spc="0">
                        <a:solidFill>
                          <a:schemeClr val="tx1"/>
                        </a:solidFill>
                        <a:effectLst/>
                        <a:latin typeface="+mn-lt"/>
                      </a:endParaRPr>
                    </a:p>
                  </a:txBody>
                  <a:tcPr marL="40790" marR="40790" marT="8573" marB="81581" anchor="ctr"/>
                </a:tc>
                <a:tc>
                  <a:txBody>
                    <a:bodyPr/>
                    <a:lstStyle/>
                    <a:p>
                      <a:pPr rtl="0"/>
                      <a:endParaRPr lang="en-GB" sz="1600" cap="none" spc="0">
                        <a:solidFill>
                          <a:schemeClr val="tx1"/>
                        </a:solidFill>
                        <a:effectLst/>
                        <a:latin typeface="+mn-lt"/>
                      </a:endParaRPr>
                    </a:p>
                  </a:txBody>
                  <a:tcPr marL="40790" marR="40790" marT="8573" marB="81581" anchor="ctr"/>
                </a:tc>
                <a:extLst>
                  <a:ext uri="{0D108BD9-81ED-4DB2-BD59-A6C34878D82A}">
                    <a16:rowId xmlns:a16="http://schemas.microsoft.com/office/drawing/2014/main" val="1413361198"/>
                  </a:ext>
                </a:extLst>
              </a:tr>
              <a:tr h="383409">
                <a:tc>
                  <a:txBody>
                    <a:bodyPr/>
                    <a:lstStyle/>
                    <a:p>
                      <a:pPr rtl="0"/>
                      <a:r>
                        <a:rPr lang="en-GB" sz="1600">
                          <a:solidFill>
                            <a:srgbClr val="7030A0"/>
                          </a:solidFill>
                          <a:effectLst/>
                          <a:latin typeface="+mn-lt"/>
                        </a:rPr>
                        <a:t>Time </a:t>
                      </a:r>
                    </a:p>
                  </a:txBody>
                  <a:tcPr anchor="ctr"/>
                </a:tc>
                <a:tc>
                  <a:txBody>
                    <a:bodyPr/>
                    <a:lstStyle/>
                    <a:p>
                      <a:pPr rtl="0"/>
                      <a:r>
                        <a:rPr lang="en-GB" sz="1600">
                          <a:solidFill>
                            <a:srgbClr val="7030A0"/>
                          </a:solidFill>
                          <a:effectLst/>
                          <a:latin typeface="+mn-lt"/>
                        </a:rPr>
                        <a:t>Item </a:t>
                      </a:r>
                    </a:p>
                  </a:txBody>
                  <a:tcPr anchor="ctr"/>
                </a:tc>
                <a:extLst>
                  <a:ext uri="{0D108BD9-81ED-4DB2-BD59-A6C34878D82A}">
                    <a16:rowId xmlns:a16="http://schemas.microsoft.com/office/drawing/2014/main" val="1200008729"/>
                  </a:ext>
                </a:extLst>
              </a:tr>
              <a:tr h="383409">
                <a:tc>
                  <a:txBody>
                    <a:bodyPr/>
                    <a:lstStyle/>
                    <a:p>
                      <a:pPr algn="l" rtl="0"/>
                      <a:r>
                        <a:rPr lang="en-GB" sz="1600">
                          <a:solidFill>
                            <a:schemeClr val="tx1"/>
                          </a:solidFill>
                          <a:effectLst/>
                          <a:latin typeface="+mn-lt"/>
                        </a:rPr>
                        <a:t>09:00 - 09:30</a:t>
                      </a:r>
                    </a:p>
                  </a:txBody>
                  <a:tcPr anchor="ctr"/>
                </a:tc>
                <a:tc>
                  <a:txBody>
                    <a:bodyPr/>
                    <a:lstStyle/>
                    <a:p>
                      <a:pPr algn="l" rtl="0"/>
                      <a:r>
                        <a:rPr lang="en-GB" sz="1600">
                          <a:solidFill>
                            <a:schemeClr val="tx1"/>
                          </a:solidFill>
                          <a:effectLst/>
                          <a:latin typeface="+mn-lt"/>
                        </a:rPr>
                        <a:t>Coffee and registration</a:t>
                      </a:r>
                    </a:p>
                  </a:txBody>
                  <a:tcPr anchor="ctr"/>
                </a:tc>
                <a:extLst>
                  <a:ext uri="{0D108BD9-81ED-4DB2-BD59-A6C34878D82A}">
                    <a16:rowId xmlns:a16="http://schemas.microsoft.com/office/drawing/2014/main" val="2136631254"/>
                  </a:ext>
                </a:extLst>
              </a:tr>
              <a:tr h="0">
                <a:tc>
                  <a:txBody>
                    <a:bodyPr/>
                    <a:lstStyle/>
                    <a:p>
                      <a:pPr algn="l" rtl="0"/>
                      <a:endParaRPr lang="en-GB" sz="100">
                        <a:solidFill>
                          <a:schemeClr val="tx1"/>
                        </a:solidFill>
                        <a:effectLst/>
                        <a:latin typeface="+mn-lt"/>
                      </a:endParaRPr>
                    </a:p>
                  </a:txBody>
                  <a:tcPr anchor="ctr"/>
                </a:tc>
                <a:tc>
                  <a:txBody>
                    <a:bodyPr/>
                    <a:lstStyle/>
                    <a:p>
                      <a:pPr algn="l" rtl="0"/>
                      <a:endParaRPr lang="en-GB" sz="100">
                        <a:solidFill>
                          <a:schemeClr val="tx1"/>
                        </a:solidFill>
                        <a:effectLst/>
                        <a:latin typeface="+mn-lt"/>
                      </a:endParaRPr>
                    </a:p>
                  </a:txBody>
                  <a:tcPr anchor="ctr"/>
                </a:tc>
                <a:extLst>
                  <a:ext uri="{0D108BD9-81ED-4DB2-BD59-A6C34878D82A}">
                    <a16:rowId xmlns:a16="http://schemas.microsoft.com/office/drawing/2014/main" val="2946052047"/>
                  </a:ext>
                </a:extLst>
              </a:tr>
              <a:tr h="383409">
                <a:tc>
                  <a:txBody>
                    <a:bodyPr/>
                    <a:lstStyle/>
                    <a:p>
                      <a:pPr algn="l" rtl="0"/>
                      <a:r>
                        <a:rPr lang="en-GB" sz="1600">
                          <a:solidFill>
                            <a:schemeClr val="tx1"/>
                          </a:solidFill>
                          <a:effectLst/>
                          <a:latin typeface="+mn-lt"/>
                        </a:rPr>
                        <a:t>09:30 - 09:40</a:t>
                      </a:r>
                    </a:p>
                  </a:txBody>
                  <a:tcPr anchor="ctr"/>
                </a:tc>
                <a:tc>
                  <a:txBody>
                    <a:bodyPr/>
                    <a:lstStyle/>
                    <a:p>
                      <a:pPr algn="l" rtl="0"/>
                      <a:r>
                        <a:rPr lang="en-GB" sz="1600">
                          <a:solidFill>
                            <a:schemeClr val="tx1"/>
                          </a:solidFill>
                          <a:effectLst/>
                          <a:latin typeface="+mn-lt"/>
                        </a:rPr>
                        <a:t>Welcome </a:t>
                      </a:r>
                    </a:p>
                  </a:txBody>
                  <a:tcPr anchor="ctr"/>
                </a:tc>
                <a:extLst>
                  <a:ext uri="{0D108BD9-81ED-4DB2-BD59-A6C34878D82A}">
                    <a16:rowId xmlns:a16="http://schemas.microsoft.com/office/drawing/2014/main" val="1668497117"/>
                  </a:ext>
                </a:extLst>
              </a:tr>
              <a:tr h="383409">
                <a:tc>
                  <a:txBody>
                    <a:bodyPr/>
                    <a:lstStyle/>
                    <a:p>
                      <a:pPr algn="l" rtl="0"/>
                      <a:r>
                        <a:rPr lang="en-GB" sz="1600">
                          <a:solidFill>
                            <a:schemeClr val="tx1"/>
                          </a:solidFill>
                          <a:effectLst/>
                          <a:latin typeface="+mn-lt"/>
                        </a:rPr>
                        <a:t>09:40 - 10:00</a:t>
                      </a:r>
                    </a:p>
                  </a:txBody>
                  <a:tcPr anchor="ctr"/>
                </a:tc>
                <a:tc>
                  <a:txBody>
                    <a:bodyPr/>
                    <a:lstStyle/>
                    <a:p>
                      <a:pPr marL="0" marR="0" lvl="0" indent="0" algn="l" defTabSz="536948"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kern="1200" noProof="0">
                          <a:solidFill>
                            <a:schemeClr val="tx1"/>
                          </a:solidFill>
                          <a:effectLst/>
                          <a:latin typeface="+mn-lt"/>
                          <a:ea typeface="+mn-ea"/>
                          <a:cs typeface="+mn-cs"/>
                        </a:rPr>
                        <a:t>Thought Leadership on AI journey / plan</a:t>
                      </a:r>
                    </a:p>
                  </a:txBody>
                  <a:tcPr anchor="ctr"/>
                </a:tc>
                <a:extLst>
                  <a:ext uri="{0D108BD9-81ED-4DB2-BD59-A6C34878D82A}">
                    <a16:rowId xmlns:a16="http://schemas.microsoft.com/office/drawing/2014/main" val="3905925312"/>
                  </a:ext>
                </a:extLst>
              </a:tr>
              <a:tr h="383409">
                <a:tc>
                  <a:txBody>
                    <a:bodyPr/>
                    <a:lstStyle/>
                    <a:p>
                      <a:pPr algn="l" rtl="0"/>
                      <a:r>
                        <a:rPr lang="en-GB" sz="1600">
                          <a:solidFill>
                            <a:schemeClr val="tx1"/>
                          </a:solidFill>
                          <a:effectLst/>
                          <a:latin typeface="+mn-lt"/>
                        </a:rPr>
                        <a:t>10:00 - 10:45</a:t>
                      </a:r>
                    </a:p>
                  </a:txBody>
                  <a:tcPr anchor="ctr"/>
                </a:tc>
                <a:tc>
                  <a:txBody>
                    <a:bodyPr/>
                    <a:lstStyle/>
                    <a:p>
                      <a:pPr algn="l" rtl="0">
                        <a:spcAft>
                          <a:spcPts val="600"/>
                        </a:spcAft>
                      </a:pPr>
                      <a:r>
                        <a:rPr lang="en-GB" sz="1600">
                          <a:solidFill>
                            <a:schemeClr val="tx1"/>
                          </a:solidFill>
                          <a:effectLst/>
                          <a:latin typeface="+mn-lt"/>
                        </a:rPr>
                        <a:t>Masterclass: Art of the prompt</a:t>
                      </a:r>
                    </a:p>
                  </a:txBody>
                  <a:tcPr anchor="ctr"/>
                </a:tc>
                <a:extLst>
                  <a:ext uri="{0D108BD9-81ED-4DB2-BD59-A6C34878D82A}">
                    <a16:rowId xmlns:a16="http://schemas.microsoft.com/office/drawing/2014/main" val="805893818"/>
                  </a:ext>
                </a:extLst>
              </a:tr>
              <a:tr h="0">
                <a:tc>
                  <a:txBody>
                    <a:bodyPr/>
                    <a:lstStyle/>
                    <a:p>
                      <a:pPr algn="l" rtl="0"/>
                      <a:endParaRPr lang="en-GB" sz="500">
                        <a:solidFill>
                          <a:schemeClr val="tx1"/>
                        </a:solidFill>
                        <a:effectLst/>
                        <a:latin typeface="+mn-lt"/>
                      </a:endParaRPr>
                    </a:p>
                  </a:txBody>
                  <a:tcPr anchor="ctr"/>
                </a:tc>
                <a:tc>
                  <a:txBody>
                    <a:bodyPr/>
                    <a:lstStyle/>
                    <a:p>
                      <a:pPr algn="l" rtl="0">
                        <a:spcAft>
                          <a:spcPts val="600"/>
                        </a:spcAft>
                      </a:pPr>
                      <a:endParaRPr lang="en-GB" sz="500">
                        <a:solidFill>
                          <a:schemeClr val="tx1"/>
                        </a:solidFill>
                        <a:effectLst/>
                        <a:latin typeface="+mn-lt"/>
                      </a:endParaRPr>
                    </a:p>
                  </a:txBody>
                  <a:tcPr anchor="ctr"/>
                </a:tc>
                <a:extLst>
                  <a:ext uri="{0D108BD9-81ED-4DB2-BD59-A6C34878D82A}">
                    <a16:rowId xmlns:a16="http://schemas.microsoft.com/office/drawing/2014/main" val="2806893084"/>
                  </a:ext>
                </a:extLst>
              </a:tr>
              <a:tr h="383409">
                <a:tc>
                  <a:txBody>
                    <a:bodyPr/>
                    <a:lstStyle/>
                    <a:p>
                      <a:pPr algn="l" rtl="0"/>
                      <a:r>
                        <a:rPr lang="en-GB" sz="1600">
                          <a:solidFill>
                            <a:schemeClr val="tx1"/>
                          </a:solidFill>
                          <a:effectLst/>
                          <a:latin typeface="+mn-lt"/>
                        </a:rPr>
                        <a:t>10:45 - 11:00</a:t>
                      </a:r>
                    </a:p>
                  </a:txBody>
                  <a:tcPr anchor="ctr"/>
                </a:tc>
                <a:tc>
                  <a:txBody>
                    <a:bodyPr/>
                    <a:lstStyle/>
                    <a:p>
                      <a:pPr algn="l" rtl="0"/>
                      <a:r>
                        <a:rPr lang="en-GB" sz="1600">
                          <a:solidFill>
                            <a:schemeClr val="tx1"/>
                          </a:solidFill>
                          <a:effectLst/>
                          <a:latin typeface="+mn-lt"/>
                        </a:rPr>
                        <a:t>Rules of the day</a:t>
                      </a:r>
                    </a:p>
                  </a:txBody>
                  <a:tcPr anchor="ctr"/>
                </a:tc>
                <a:extLst>
                  <a:ext uri="{0D108BD9-81ED-4DB2-BD59-A6C34878D82A}">
                    <a16:rowId xmlns:a16="http://schemas.microsoft.com/office/drawing/2014/main" val="4098401997"/>
                  </a:ext>
                </a:extLst>
              </a:tr>
              <a:tr h="383409">
                <a:tc>
                  <a:txBody>
                    <a:bodyPr/>
                    <a:lstStyle/>
                    <a:p>
                      <a:pPr algn="l" rtl="0"/>
                      <a:r>
                        <a:rPr lang="en-GB" sz="1600">
                          <a:solidFill>
                            <a:schemeClr val="tx1"/>
                          </a:solidFill>
                          <a:effectLst/>
                          <a:latin typeface="+mn-lt"/>
                        </a:rPr>
                        <a:t>11:00 - 11:15 </a:t>
                      </a:r>
                    </a:p>
                  </a:txBody>
                  <a:tcPr anchor="ctr"/>
                </a:tc>
                <a:tc>
                  <a:txBody>
                    <a:bodyPr/>
                    <a:lstStyle/>
                    <a:p>
                      <a:pPr algn="l" rtl="0"/>
                      <a:r>
                        <a:rPr lang="en-GB" sz="1600">
                          <a:solidFill>
                            <a:schemeClr val="tx1"/>
                          </a:solidFill>
                          <a:effectLst/>
                          <a:latin typeface="+mn-lt"/>
                        </a:rPr>
                        <a:t>Break / Find your team</a:t>
                      </a:r>
                    </a:p>
                  </a:txBody>
                  <a:tcPr anchor="ctr"/>
                </a:tc>
                <a:extLst>
                  <a:ext uri="{0D108BD9-81ED-4DB2-BD59-A6C34878D82A}">
                    <a16:rowId xmlns:a16="http://schemas.microsoft.com/office/drawing/2014/main" val="302137748"/>
                  </a:ext>
                </a:extLst>
              </a:tr>
              <a:tr h="383409">
                <a:tc>
                  <a:txBody>
                    <a:bodyPr/>
                    <a:lstStyle/>
                    <a:p>
                      <a:pPr algn="l" rtl="0"/>
                      <a:r>
                        <a:rPr lang="en-GB" sz="1600">
                          <a:solidFill>
                            <a:schemeClr val="tx1"/>
                          </a:solidFill>
                          <a:effectLst/>
                          <a:latin typeface="+mn-lt"/>
                        </a:rPr>
                        <a:t>11:15 - 12:30</a:t>
                      </a:r>
                    </a:p>
                  </a:txBody>
                  <a:tcPr anchor="ctr"/>
                </a:tc>
                <a:tc>
                  <a:txBody>
                    <a:bodyPr/>
                    <a:lstStyle/>
                    <a:p>
                      <a:pPr algn="l" rtl="0"/>
                      <a:r>
                        <a:rPr lang="en-GB" sz="1600" b="1">
                          <a:solidFill>
                            <a:schemeClr val="tx1"/>
                          </a:solidFill>
                          <a:effectLst/>
                          <a:latin typeface="+mn-lt"/>
                        </a:rPr>
                        <a:t>Hack </a:t>
                      </a:r>
                      <a:endParaRPr lang="en-GB" sz="1600">
                        <a:solidFill>
                          <a:schemeClr val="tx1"/>
                        </a:solidFill>
                        <a:effectLst/>
                        <a:latin typeface="+mn-lt"/>
                      </a:endParaRPr>
                    </a:p>
                  </a:txBody>
                  <a:tcPr anchor="ctr"/>
                </a:tc>
                <a:extLst>
                  <a:ext uri="{0D108BD9-81ED-4DB2-BD59-A6C34878D82A}">
                    <a16:rowId xmlns:a16="http://schemas.microsoft.com/office/drawing/2014/main" val="86195071"/>
                  </a:ext>
                </a:extLst>
              </a:tr>
              <a:tr h="383409">
                <a:tc>
                  <a:txBody>
                    <a:bodyPr/>
                    <a:lstStyle/>
                    <a:p>
                      <a:pPr algn="l" rtl="0"/>
                      <a:r>
                        <a:rPr lang="en-GB" sz="1600">
                          <a:solidFill>
                            <a:schemeClr val="tx1"/>
                          </a:solidFill>
                          <a:effectLst/>
                          <a:latin typeface="+mn-lt"/>
                        </a:rPr>
                        <a:t>12:30 - 13:30</a:t>
                      </a:r>
                    </a:p>
                  </a:txBody>
                  <a:tcPr anchor="ctr"/>
                </a:tc>
                <a:tc>
                  <a:txBody>
                    <a:bodyPr/>
                    <a:lstStyle/>
                    <a:p>
                      <a:pPr algn="l" rtl="0"/>
                      <a:r>
                        <a:rPr lang="en-GB" sz="1600" b="1">
                          <a:solidFill>
                            <a:schemeClr val="tx1"/>
                          </a:solidFill>
                          <a:effectLst/>
                          <a:latin typeface="+mn-lt"/>
                        </a:rPr>
                        <a:t>Lunch / Working lunch</a:t>
                      </a:r>
                      <a:endParaRPr lang="en-GB" sz="1600">
                        <a:solidFill>
                          <a:schemeClr val="tx1"/>
                        </a:solidFill>
                        <a:effectLst/>
                        <a:latin typeface="+mn-lt"/>
                      </a:endParaRPr>
                    </a:p>
                  </a:txBody>
                  <a:tcPr anchor="ctr"/>
                </a:tc>
                <a:extLst>
                  <a:ext uri="{0D108BD9-81ED-4DB2-BD59-A6C34878D82A}">
                    <a16:rowId xmlns:a16="http://schemas.microsoft.com/office/drawing/2014/main" val="1332681466"/>
                  </a:ext>
                </a:extLst>
              </a:tr>
              <a:tr h="383409">
                <a:tc>
                  <a:txBody>
                    <a:bodyPr/>
                    <a:lstStyle/>
                    <a:p>
                      <a:pPr algn="l" rtl="0"/>
                      <a:r>
                        <a:rPr lang="en-GB" sz="1600">
                          <a:solidFill>
                            <a:schemeClr val="tx1"/>
                          </a:solidFill>
                          <a:effectLst/>
                          <a:latin typeface="+mn-lt"/>
                        </a:rPr>
                        <a:t>13:30 - 14:20 </a:t>
                      </a:r>
                    </a:p>
                  </a:txBody>
                  <a:tcPr anchor="ctr"/>
                </a:tc>
                <a:tc>
                  <a:txBody>
                    <a:bodyPr/>
                    <a:lstStyle/>
                    <a:p>
                      <a:pPr algn="l" rtl="0"/>
                      <a:r>
                        <a:rPr lang="en-GB" sz="1600" b="1">
                          <a:solidFill>
                            <a:schemeClr val="tx1"/>
                          </a:solidFill>
                          <a:effectLst/>
                          <a:latin typeface="+mn-lt"/>
                        </a:rPr>
                        <a:t>Hack </a:t>
                      </a:r>
                      <a:endParaRPr lang="en-GB" sz="1600">
                        <a:solidFill>
                          <a:schemeClr val="tx1"/>
                        </a:solidFill>
                        <a:effectLst/>
                        <a:latin typeface="+mn-lt"/>
                      </a:endParaRPr>
                    </a:p>
                  </a:txBody>
                  <a:tcPr anchor="ctr"/>
                </a:tc>
                <a:extLst>
                  <a:ext uri="{0D108BD9-81ED-4DB2-BD59-A6C34878D82A}">
                    <a16:rowId xmlns:a16="http://schemas.microsoft.com/office/drawing/2014/main" val="3038546800"/>
                  </a:ext>
                </a:extLst>
              </a:tr>
              <a:tr h="383409">
                <a:tc>
                  <a:txBody>
                    <a:bodyPr/>
                    <a:lstStyle/>
                    <a:p>
                      <a:pPr algn="l" rtl="0"/>
                      <a:r>
                        <a:rPr lang="en-GB" sz="1600">
                          <a:solidFill>
                            <a:schemeClr val="tx1"/>
                          </a:solidFill>
                          <a:effectLst/>
                          <a:latin typeface="+mn-lt"/>
                        </a:rPr>
                        <a:t>14:30 - 15:30</a:t>
                      </a:r>
                    </a:p>
                  </a:txBody>
                  <a:tcPr anchor="ctr"/>
                </a:tc>
                <a:tc>
                  <a:txBody>
                    <a:bodyPr/>
                    <a:lstStyle/>
                    <a:p>
                      <a:pPr algn="l" rtl="0"/>
                      <a:r>
                        <a:rPr lang="en-GB" sz="1600" b="1">
                          <a:solidFill>
                            <a:schemeClr val="tx1"/>
                          </a:solidFill>
                          <a:effectLst/>
                          <a:latin typeface="+mn-lt"/>
                        </a:rPr>
                        <a:t>Team presentations </a:t>
                      </a:r>
                      <a:endParaRPr lang="en-GB" sz="1600">
                        <a:solidFill>
                          <a:schemeClr val="tx1"/>
                        </a:solidFill>
                        <a:effectLst/>
                        <a:latin typeface="+mn-lt"/>
                      </a:endParaRPr>
                    </a:p>
                  </a:txBody>
                  <a:tcPr anchor="ctr"/>
                </a:tc>
                <a:extLst>
                  <a:ext uri="{0D108BD9-81ED-4DB2-BD59-A6C34878D82A}">
                    <a16:rowId xmlns:a16="http://schemas.microsoft.com/office/drawing/2014/main" val="2437892996"/>
                  </a:ext>
                </a:extLst>
              </a:tr>
              <a:tr h="395778">
                <a:tc>
                  <a:txBody>
                    <a:bodyPr/>
                    <a:lstStyle/>
                    <a:p>
                      <a:pPr algn="l" rtl="0"/>
                      <a:r>
                        <a:rPr lang="en-GB" sz="1600">
                          <a:solidFill>
                            <a:schemeClr val="tx1"/>
                          </a:solidFill>
                          <a:effectLst/>
                          <a:latin typeface="+mn-lt"/>
                        </a:rPr>
                        <a:t>15:30 - 15:45</a:t>
                      </a:r>
                    </a:p>
                  </a:txBody>
                  <a:tcPr anchor="ct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1600">
                          <a:solidFill>
                            <a:schemeClr val="tx1"/>
                          </a:solidFill>
                          <a:effectLst/>
                          <a:latin typeface="+mn-lt"/>
                        </a:rPr>
                        <a:t>Awards and next steps </a:t>
                      </a:r>
                    </a:p>
                  </a:txBody>
                  <a:tcPr anchor="ctr"/>
                </a:tc>
                <a:extLst>
                  <a:ext uri="{0D108BD9-81ED-4DB2-BD59-A6C34878D82A}">
                    <a16:rowId xmlns:a16="http://schemas.microsoft.com/office/drawing/2014/main" val="3089186450"/>
                  </a:ext>
                </a:extLst>
              </a:tr>
            </a:tbl>
          </a:graphicData>
        </a:graphic>
      </p:graphicFrame>
      <p:sp>
        <p:nvSpPr>
          <p:cNvPr id="3" name="Rectangle: Rounded Corners 2">
            <a:extLst>
              <a:ext uri="{FF2B5EF4-FFF2-40B4-BE49-F238E27FC236}">
                <a16:creationId xmlns:a16="http://schemas.microsoft.com/office/drawing/2014/main" id="{C92881DF-C747-8B2D-5FF3-536DEC00AD7A}"/>
              </a:ext>
              <a:ext uri="{C183D7F6-B498-43B3-948B-1728B52AA6E4}">
                <adec:decorative xmlns:adec="http://schemas.microsoft.com/office/drawing/2017/decorative" val="1"/>
              </a:ext>
            </a:extLst>
          </p:cNvPr>
          <p:cNvSpPr/>
          <p:nvPr/>
        </p:nvSpPr>
        <p:spPr bwMode="auto">
          <a:xfrm>
            <a:off x="574817" y="2369975"/>
            <a:ext cx="6601236" cy="1324948"/>
          </a:xfrm>
          <a:prstGeom prst="roundRect">
            <a:avLst>
              <a:gd name="adj" fmla="val 14199"/>
            </a:avLst>
          </a:prstGeom>
          <a:noFill/>
          <a:ln w="38100">
            <a:solidFill>
              <a:schemeClr val="accent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4" name="Rectangle 3">
            <a:extLst>
              <a:ext uri="{FF2B5EF4-FFF2-40B4-BE49-F238E27FC236}">
                <a16:creationId xmlns:a16="http://schemas.microsoft.com/office/drawing/2014/main" id="{DDF8C0AA-B393-935A-4ED0-4209BC0A44D1}"/>
              </a:ext>
            </a:extLst>
          </p:cNvPr>
          <p:cNvSpPr/>
          <p:nvPr/>
        </p:nvSpPr>
        <p:spPr bwMode="auto">
          <a:xfrm>
            <a:off x="7621621" y="1414858"/>
            <a:ext cx="4212077" cy="506169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GB" sz="2000">
                <a:solidFill>
                  <a:schemeClr val="bg1"/>
                </a:solidFill>
                <a:ea typeface="Segoe UI" pitchFamily="34" charset="0"/>
                <a:cs typeface="Segoe UI" pitchFamily="34" charset="0"/>
              </a:rPr>
              <a:t>This part of the day is to inspire participants and get them enthused about prompting better.</a:t>
            </a:r>
          </a:p>
          <a:p>
            <a:pPr algn="l" defTabSz="932472" fontAlgn="base">
              <a:spcBef>
                <a:spcPct val="0"/>
              </a:spcBef>
              <a:spcAft>
                <a:spcPct val="0"/>
              </a:spcAft>
            </a:pPr>
            <a:endParaRPr lang="en-GB" sz="2000">
              <a:solidFill>
                <a:schemeClr val="bg1"/>
              </a:solidFill>
              <a:ea typeface="Segoe UI" pitchFamily="34" charset="0"/>
              <a:cs typeface="Segoe UI" pitchFamily="34" charset="0"/>
            </a:endParaRPr>
          </a:p>
          <a:p>
            <a:pPr algn="l" defTabSz="932472" fontAlgn="base">
              <a:spcBef>
                <a:spcPct val="0"/>
              </a:spcBef>
              <a:spcAft>
                <a:spcPct val="0"/>
              </a:spcAft>
            </a:pPr>
            <a:r>
              <a:rPr lang="en-GB" sz="2000">
                <a:solidFill>
                  <a:schemeClr val="bg1"/>
                </a:solidFill>
                <a:ea typeface="Segoe UI" pitchFamily="34" charset="0"/>
                <a:cs typeface="Segoe UI" pitchFamily="34" charset="0"/>
              </a:rPr>
              <a:t>It is split into thought leadership about why AI is important to you as an organisation, and the Masterclass where you teach the elements of good prompting.</a:t>
            </a:r>
          </a:p>
          <a:p>
            <a:pPr algn="l" defTabSz="932472" fontAlgn="base">
              <a:spcBef>
                <a:spcPct val="0"/>
              </a:spcBef>
              <a:spcAft>
                <a:spcPct val="0"/>
              </a:spcAft>
            </a:pPr>
            <a:endParaRPr lang="en-GB" sz="2000">
              <a:solidFill>
                <a:schemeClr val="bg1"/>
              </a:solidFill>
              <a:ea typeface="Segoe UI" pitchFamily="34" charset="0"/>
              <a:cs typeface="Segoe UI" pitchFamily="34" charset="0"/>
            </a:endParaRPr>
          </a:p>
          <a:p>
            <a:pPr algn="l" defTabSz="932472" fontAlgn="base">
              <a:spcBef>
                <a:spcPct val="0"/>
              </a:spcBef>
              <a:spcAft>
                <a:spcPct val="0"/>
              </a:spcAft>
            </a:pPr>
            <a:r>
              <a:rPr lang="en-GB" sz="2000">
                <a:solidFill>
                  <a:schemeClr val="bg1"/>
                </a:solidFill>
                <a:ea typeface="Segoe UI" pitchFamily="34" charset="0"/>
                <a:cs typeface="Segoe UI" pitchFamily="34" charset="0"/>
              </a:rPr>
              <a:t>Both of these are fundamental to build out high value prompts during the hands-on part of the day where participants build AI into business processes.</a:t>
            </a:r>
          </a:p>
        </p:txBody>
      </p:sp>
    </p:spTree>
    <p:extLst>
      <p:ext uri="{BB962C8B-B14F-4D97-AF65-F5344CB8AC3E}">
        <p14:creationId xmlns:p14="http://schemas.microsoft.com/office/powerpoint/2010/main" val="3586662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EC9C7-8C9A-6782-5056-D849578F3555}"/>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77CEECD-D9BF-4353-153E-CC9137C88F45}"/>
              </a:ext>
            </a:extLst>
          </p:cNvPr>
          <p:cNvSpPr txBox="1">
            <a:spLocks noGrp="1"/>
          </p:cNvSpPr>
          <p:nvPr>
            <p:ph type="title" idx="4294967295"/>
          </p:nvPr>
        </p:nvSpPr>
        <p:spPr>
          <a:xfrm>
            <a:off x="326469" y="1517258"/>
            <a:ext cx="3489962"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pitchFamily="34" charset="0"/>
              </a:rPr>
              <a:t>Thought leadership on generative AI</a:t>
            </a:r>
            <a:endParaRPr kumimoji="0" lang="en-CA" sz="2800" b="0" i="0" u="none" strike="noStrike" kern="1200" cap="none" spc="0" normalizeH="0" baseline="0" noProof="0">
              <a:ln>
                <a:noFill/>
              </a:ln>
              <a:solidFill>
                <a:srgbClr val="000000"/>
              </a:solidFill>
              <a:effectLst/>
              <a:uLnTx/>
              <a:uFillTx/>
              <a:latin typeface="Segoe UI Semibold"/>
              <a:ea typeface="+mn-ea"/>
              <a:cs typeface="Segoe UI"/>
            </a:endParaRPr>
          </a:p>
        </p:txBody>
      </p:sp>
      <p:sp>
        <p:nvSpPr>
          <p:cNvPr id="2" name="Text Placeholder 1">
            <a:extLst>
              <a:ext uri="{FF2B5EF4-FFF2-40B4-BE49-F238E27FC236}">
                <a16:creationId xmlns:a16="http://schemas.microsoft.com/office/drawing/2014/main" id="{FF305F71-3494-0F41-2ED6-15882B6558B0}"/>
              </a:ext>
            </a:extLst>
          </p:cNvPr>
          <p:cNvSpPr>
            <a:spLocks noGrp="1"/>
          </p:cNvSpPr>
          <p:nvPr>
            <p:ph type="body" sz="quarter" idx="10"/>
          </p:nvPr>
        </p:nvSpPr>
        <p:spPr>
          <a:xfrm>
            <a:off x="368914" y="2542148"/>
            <a:ext cx="3445013" cy="2809494"/>
          </a:xfrm>
        </p:spPr>
        <p:txBody>
          <a:bodyPr/>
          <a:lstStyle/>
          <a:p>
            <a:r>
              <a:rPr lang="en-US">
                <a:solidFill>
                  <a:srgbClr val="000000"/>
                </a:solidFill>
                <a:latin typeface="Segoe UI" panose="020B0502040204020203" pitchFamily="34" charset="0"/>
              </a:rPr>
              <a:t>H</a:t>
            </a:r>
            <a:r>
              <a:rPr lang="en-US" b="0" i="0">
                <a:solidFill>
                  <a:srgbClr val="000000"/>
                </a:solidFill>
                <a:effectLst/>
                <a:latin typeface="Segoe UI" panose="020B0502040204020203" pitchFamily="34" charset="0"/>
              </a:rPr>
              <a:t>elp participants understand the value of Microsoft 365 Copilot and how it can drive personal, team, and business value.</a:t>
            </a:r>
            <a:br>
              <a:rPr lang="en-US" b="0" i="0">
                <a:solidFill>
                  <a:srgbClr val="000000"/>
                </a:solidFill>
                <a:effectLst/>
                <a:latin typeface="Segoe UI" panose="020B0502040204020203" pitchFamily="34" charset="0"/>
              </a:rPr>
            </a:br>
            <a:br>
              <a:rPr lang="en-US" b="0" i="0">
                <a:solidFill>
                  <a:srgbClr val="000000"/>
                </a:solidFill>
                <a:effectLst/>
                <a:latin typeface="Segoe UI" panose="020B0502040204020203" pitchFamily="34" charset="0"/>
              </a:rPr>
            </a:br>
            <a:r>
              <a:rPr lang="en-US" b="0" i="0">
                <a:solidFill>
                  <a:srgbClr val="000000"/>
                </a:solidFill>
                <a:effectLst/>
                <a:latin typeface="Segoe UI" panose="020B0502040204020203" pitchFamily="34" charset="0"/>
              </a:rPr>
              <a:t>Attendees can gain insights into the importance of AI, understand the need for change, and see practical demonstrations of Copilot's impact on productivity and customer engagement.</a:t>
            </a:r>
            <a:endParaRPr lang="en-US">
              <a:solidFill>
                <a:schemeClr val="tx1"/>
              </a:solidFill>
              <a:latin typeface="Segoe UI" panose="020B0502040204020203" pitchFamily="34" charset="0"/>
              <a:cs typeface="Segoe UI" panose="020B0502040204020203" pitchFamily="34" charset="0"/>
            </a:endParaRPr>
          </a:p>
        </p:txBody>
      </p:sp>
      <p:sp>
        <p:nvSpPr>
          <p:cNvPr id="5" name="Rectangle: Rounded Corners 4">
            <a:extLst>
              <a:ext uri="{FF2B5EF4-FFF2-40B4-BE49-F238E27FC236}">
                <a16:creationId xmlns:a16="http://schemas.microsoft.com/office/drawing/2014/main" id="{79DA3DFA-8779-EE9B-DB41-B0C9F18AE415}"/>
              </a:ext>
              <a:ext uri="{C183D7F6-B498-43B3-948B-1728B52AA6E4}">
                <adec:decorative xmlns:adec="http://schemas.microsoft.com/office/drawing/2017/decorative" val="1"/>
              </a:ext>
            </a:extLst>
          </p:cNvPr>
          <p:cNvSpPr/>
          <p:nvPr/>
        </p:nvSpPr>
        <p:spPr bwMode="auto">
          <a:xfrm>
            <a:off x="4864608" y="365760"/>
            <a:ext cx="6858773" cy="5861304"/>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TextBox 7">
            <a:extLst>
              <a:ext uri="{FF2B5EF4-FFF2-40B4-BE49-F238E27FC236}">
                <a16:creationId xmlns:a16="http://schemas.microsoft.com/office/drawing/2014/main" id="{1946A482-B2DE-0B1A-B6FF-76A21248EE5F}"/>
              </a:ext>
            </a:extLst>
          </p:cNvPr>
          <p:cNvSpPr txBox="1"/>
          <p:nvPr/>
        </p:nvSpPr>
        <p:spPr>
          <a:xfrm>
            <a:off x="5316712" y="711089"/>
            <a:ext cx="5882990" cy="40010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2917">
                    <a:prstClr val="black"/>
                  </a:gs>
                  <a:gs pos="30000">
                    <a:prstClr val="black"/>
                  </a:gs>
                </a:gsLst>
                <a:lin ang="5400000" scaled="0"/>
              </a:gradFill>
              <a:effectLst/>
              <a:uLnTx/>
              <a:uFillTx/>
              <a:latin typeface="Segoe Sans Displ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prstClr val="black"/>
                    </a:gs>
                    <a:gs pos="30000">
                      <a:prstClr val="black"/>
                    </a:gs>
                  </a:gsLst>
                  <a:lin ang="5400000" scaled="0"/>
                </a:gradFill>
                <a:effectLst/>
                <a:uLnTx/>
                <a:uFillTx/>
                <a:latin typeface="Segoe Sans Display"/>
                <a:ea typeface="+mn-ea"/>
                <a:cs typeface="+mn-cs"/>
              </a:rPr>
              <a:t>What to include in this section: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2917">
                    <a:prstClr val="black"/>
                  </a:gs>
                  <a:gs pos="30000">
                    <a:prstClr val="black"/>
                  </a:gs>
                </a:gsLst>
                <a:lin ang="5400000" scaled="0"/>
              </a:gradFill>
              <a:effectLst/>
              <a:uLnTx/>
              <a:uFillTx/>
              <a:latin typeface="Segoe Sans Display"/>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Semilight" panose="020B0402040204020203" pitchFamily="34" charset="0"/>
              </a:rPr>
              <a:t>Research on the rise of power users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Semilight" panose="020B04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Semilight" panose="020B0402040204020203" pitchFamily="34" charset="0"/>
              </a:rPr>
              <a:t>Organizational AI strategy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Semilight" panose="020B04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Semilight" panose="020B0402040204020203" pitchFamily="34" charset="0"/>
              </a:rPr>
              <a:t>Organizational goals for AI adoption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Semilight" panose="020B04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Semilight" panose="020B0402040204020203" pitchFamily="34" charset="0"/>
              </a:rPr>
              <a:t>Real examples from early adopters in your organization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Semilight" panose="020B04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Semilight" panose="020B0402040204020203" pitchFamily="34" charset="0"/>
              </a:rPr>
              <a:t>Other information that would motivate participants to maximize value of this experience </a:t>
            </a:r>
            <a:br>
              <a:rPr kumimoji="0" lang="en-US" sz="2000" b="0" i="0" u="none" strike="noStrike" kern="1200" cap="none" spc="0" normalizeH="0" baseline="0" noProof="0">
                <a:ln>
                  <a:noFill/>
                </a:ln>
                <a:gradFill>
                  <a:gsLst>
                    <a:gs pos="2917">
                      <a:prstClr val="black"/>
                    </a:gs>
                    <a:gs pos="30000">
                      <a:prstClr val="black"/>
                    </a:gs>
                  </a:gsLst>
                  <a:lin ang="5400000" scaled="0"/>
                </a:gra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983255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C7EC9-28A9-0576-8165-BD1C33B47AC7}"/>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D5966F1-8202-E8C7-A4DD-C3A4A8FA1B4B}"/>
              </a:ext>
            </a:extLst>
          </p:cNvPr>
          <p:cNvSpPr txBox="1">
            <a:spLocks noGrp="1"/>
          </p:cNvSpPr>
          <p:nvPr>
            <p:ph type="title" idx="4294967295"/>
          </p:nvPr>
        </p:nvSpPr>
        <p:spPr>
          <a:xfrm>
            <a:off x="326469" y="1517258"/>
            <a:ext cx="3489962"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pitchFamily="34" charset="0"/>
              </a:rPr>
              <a:t>Prompt Masterclass</a:t>
            </a:r>
            <a:endParaRPr kumimoji="0" lang="en-CA" sz="2800" b="0" i="0" u="none" strike="noStrike" kern="1200" cap="none" spc="0" normalizeH="0" baseline="0" noProof="0">
              <a:ln>
                <a:noFill/>
              </a:ln>
              <a:solidFill>
                <a:srgbClr val="000000"/>
              </a:solidFill>
              <a:effectLst/>
              <a:uLnTx/>
              <a:uFillTx/>
              <a:latin typeface="Segoe UI Semibold"/>
              <a:ea typeface="+mn-ea"/>
              <a:cs typeface="Segoe UI"/>
            </a:endParaRPr>
          </a:p>
        </p:txBody>
      </p:sp>
      <p:sp>
        <p:nvSpPr>
          <p:cNvPr id="2" name="Text Placeholder 1">
            <a:extLst>
              <a:ext uri="{FF2B5EF4-FFF2-40B4-BE49-F238E27FC236}">
                <a16:creationId xmlns:a16="http://schemas.microsoft.com/office/drawing/2014/main" id="{57CE138E-3839-CCAB-783F-FD8A9000B390}"/>
              </a:ext>
            </a:extLst>
          </p:cNvPr>
          <p:cNvSpPr>
            <a:spLocks noGrp="1"/>
          </p:cNvSpPr>
          <p:nvPr>
            <p:ph type="body" sz="quarter" idx="10"/>
          </p:nvPr>
        </p:nvSpPr>
        <p:spPr>
          <a:xfrm>
            <a:off x="348486" y="2131510"/>
            <a:ext cx="3445013" cy="2809494"/>
          </a:xfrm>
        </p:spPr>
        <p:txBody>
          <a:bodyPr/>
          <a:lstStyle/>
          <a:p>
            <a:r>
              <a:rPr lang="en-US" b="0" i="0">
                <a:solidFill>
                  <a:srgbClr val="242424"/>
                </a:solidFill>
                <a:effectLst/>
                <a:latin typeface="Segoe UI" panose="020B0502040204020203" pitchFamily="34" charset="0"/>
              </a:rPr>
              <a:t>The </a:t>
            </a:r>
            <a:r>
              <a:rPr lang="en-US" b="1" i="0">
                <a:solidFill>
                  <a:srgbClr val="242424"/>
                </a:solidFill>
                <a:effectLst/>
                <a:latin typeface="Segoe UI" panose="020B0502040204020203" pitchFamily="34" charset="0"/>
              </a:rPr>
              <a:t>Prompt Masterclass</a:t>
            </a:r>
            <a:r>
              <a:rPr lang="en-US" b="0" i="0">
                <a:solidFill>
                  <a:srgbClr val="242424"/>
                </a:solidFill>
                <a:effectLst/>
                <a:latin typeface="Segoe UI" panose="020B0502040204020203" pitchFamily="34" charset="0"/>
              </a:rPr>
              <a:t> is designed to enhance participants' skills in crafting effective prompts for Microsoft 365 Copilot. </a:t>
            </a:r>
          </a:p>
          <a:p>
            <a:r>
              <a:rPr lang="en-US" b="0" i="0">
                <a:solidFill>
                  <a:srgbClr val="242424"/>
                </a:solidFill>
                <a:effectLst/>
                <a:latin typeface="Segoe UI" panose="020B0502040204020203" pitchFamily="34" charset="0"/>
              </a:rPr>
              <a:t>The goal of this session is to equip attendees with the knowledge and techniques needed to create precise and impactful prompts, ultimately improving their productivity and interaction with Copilot.</a:t>
            </a:r>
            <a:endParaRPr lang="en-US">
              <a:solidFill>
                <a:schemeClr val="tx1"/>
              </a:solidFill>
              <a:latin typeface="Segoe UI" panose="020B0502040204020203" pitchFamily="34" charset="0"/>
              <a:cs typeface="Segoe UI" panose="020B0502040204020203" pitchFamily="34" charset="0"/>
            </a:endParaRPr>
          </a:p>
        </p:txBody>
      </p:sp>
      <p:sp>
        <p:nvSpPr>
          <p:cNvPr id="5" name="Rectangle: Rounded Corners 4">
            <a:extLst>
              <a:ext uri="{FF2B5EF4-FFF2-40B4-BE49-F238E27FC236}">
                <a16:creationId xmlns:a16="http://schemas.microsoft.com/office/drawing/2014/main" id="{5735CCF0-2062-3108-03A5-C23545F71CD1}"/>
              </a:ext>
              <a:ext uri="{C183D7F6-B498-43B3-948B-1728B52AA6E4}">
                <adec:decorative xmlns:adec="http://schemas.microsoft.com/office/drawing/2017/decorative" val="1"/>
              </a:ext>
            </a:extLst>
          </p:cNvPr>
          <p:cNvSpPr/>
          <p:nvPr/>
        </p:nvSpPr>
        <p:spPr bwMode="auto">
          <a:xfrm>
            <a:off x="4864608" y="365760"/>
            <a:ext cx="6858773" cy="5861304"/>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TextBox 7">
            <a:extLst>
              <a:ext uri="{FF2B5EF4-FFF2-40B4-BE49-F238E27FC236}">
                <a16:creationId xmlns:a16="http://schemas.microsoft.com/office/drawing/2014/main" id="{D0FD3C5D-92A8-EFFD-DCE1-D1B4F6908CC1}"/>
              </a:ext>
            </a:extLst>
          </p:cNvPr>
          <p:cNvSpPr txBox="1"/>
          <p:nvPr/>
        </p:nvSpPr>
        <p:spPr>
          <a:xfrm>
            <a:off x="5316712" y="711089"/>
            <a:ext cx="5882990" cy="498598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gradFill>
                  <a:gsLst>
                    <a:gs pos="2917">
                      <a:prstClr val="black"/>
                    </a:gs>
                    <a:gs pos="30000">
                      <a:prstClr val="black"/>
                    </a:gs>
                  </a:gsLst>
                  <a:lin ang="5400000" scaled="0"/>
                </a:gradFill>
                <a:effectLst/>
                <a:uLnTx/>
                <a:uFillTx/>
                <a:latin typeface="Segoe Sans Display"/>
                <a:ea typeface="+mn-ea"/>
                <a:cs typeface="+mn-cs"/>
              </a:rPr>
              <a:t>Prerequisites for attendees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gradFill>
                <a:gsLst>
                  <a:gs pos="2917">
                    <a:prstClr val="black"/>
                  </a:gs>
                  <a:gs pos="30000">
                    <a:prstClr val="black"/>
                  </a:gs>
                </a:gsLst>
                <a:lin ang="5400000" scaled="0"/>
              </a:gradFill>
              <a:effectLst/>
              <a:uLnTx/>
              <a:uFillTx/>
              <a:latin typeface="Segoe Sans Displ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gradFill>
                  <a:gsLst>
                    <a:gs pos="2917">
                      <a:prstClr val="black"/>
                    </a:gs>
                    <a:gs pos="30000">
                      <a:prstClr val="black"/>
                    </a:gs>
                  </a:gsLst>
                  <a:lin ang="5400000" scaled="0"/>
                </a:gradFill>
                <a:effectLst/>
                <a:uLnTx/>
                <a:uFillTx/>
                <a:latin typeface="Segoe Sans Display"/>
                <a:ea typeface="+mn-ea"/>
                <a:cs typeface="+mn-cs"/>
              </a:rPr>
              <a:t>Attendees of the hack day should have: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gradFill>
                  <a:gsLst>
                    <a:gs pos="2917">
                      <a:prstClr val="black"/>
                    </a:gs>
                    <a:gs pos="30000">
                      <a:prstClr val="black"/>
                    </a:gs>
                  </a:gsLst>
                  <a:lin ang="5400000" scaled="0"/>
                </a:gradFill>
                <a:effectLst/>
                <a:uLnTx/>
                <a:uFillTx/>
                <a:latin typeface="Segoe Sans Display"/>
                <a:ea typeface="+mn-ea"/>
                <a:cs typeface="+mn-cs"/>
              </a:rPr>
              <a:t>an assigned Microsoft 365 Copilot license at least two weeks prior to the hack 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gradFill>
                  <a:gsLst>
                    <a:gs pos="2917">
                      <a:prstClr val="black"/>
                    </a:gs>
                    <a:gs pos="30000">
                      <a:prstClr val="black"/>
                    </a:gs>
                  </a:gsLst>
                  <a:lin ang="5400000" scaled="0"/>
                </a:gradFill>
                <a:effectLst/>
                <a:uLnTx/>
                <a:uFillTx/>
                <a:latin typeface="Segoe Sans Display"/>
                <a:ea typeface="+mn-ea"/>
                <a:cs typeface="+mn-cs"/>
              </a:rPr>
              <a:t>ensured access to all Microsoft 365 Copilot services that are part of the organization’s adoption roadmap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gradFill>
                  <a:gsLst>
                    <a:gs pos="2917">
                      <a:prstClr val="black"/>
                    </a:gs>
                    <a:gs pos="30000">
                      <a:prstClr val="black"/>
                    </a:gs>
                  </a:gsLst>
                  <a:lin ang="5400000" scaled="0"/>
                </a:gradFill>
                <a:effectLst/>
                <a:uLnTx/>
                <a:uFillTx/>
                <a:latin typeface="Segoe Sans Display"/>
                <a:ea typeface="+mn-ea"/>
                <a:cs typeface="+mn-cs"/>
              </a:rPr>
              <a:t>a basic understanding of Microsoft 365 Copilot features and functionality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gradFill>
                  <a:gsLst>
                    <a:gs pos="2917">
                      <a:prstClr val="black"/>
                    </a:gs>
                    <a:gs pos="30000">
                      <a:prstClr val="black"/>
                    </a:gs>
                  </a:gsLst>
                  <a:lin ang="5400000" scaled="0"/>
                </a:gradFill>
                <a:effectLst/>
                <a:uLnTx/>
                <a:uFillTx/>
                <a:latin typeface="Segoe Sans Display"/>
                <a:ea typeface="+mn-ea"/>
                <a:cs typeface="+mn-cs"/>
              </a:rPr>
              <a:t>At least two weeks of experience or at least one hands-on training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a:ln>
                <a:noFill/>
              </a:ln>
              <a:gradFill>
                <a:gsLst>
                  <a:gs pos="2917">
                    <a:prstClr val="black"/>
                  </a:gs>
                  <a:gs pos="30000">
                    <a:prstClr val="black"/>
                  </a:gs>
                </a:gsLst>
                <a:lin ang="5400000" scaled="0"/>
              </a:gradFill>
              <a:effectLst/>
              <a:uLnTx/>
              <a:uFillTx/>
              <a:latin typeface="Segoe Sans Display"/>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a:ln>
                <a:noFill/>
              </a:ln>
              <a:gradFill>
                <a:gsLst>
                  <a:gs pos="2917">
                    <a:prstClr val="black"/>
                  </a:gs>
                  <a:gs pos="30000">
                    <a:prstClr val="black"/>
                  </a:gs>
                </a:gsLst>
                <a:lin ang="5400000" scaled="0"/>
              </a:gradFill>
              <a:effectLst/>
              <a:uLnTx/>
              <a:uFillTx/>
              <a:latin typeface="Segoe Sans Displ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gradFill>
                  <a:gsLst>
                    <a:gs pos="2917">
                      <a:prstClr val="black"/>
                    </a:gs>
                    <a:gs pos="30000">
                      <a:prstClr val="black"/>
                    </a:gs>
                  </a:gsLst>
                  <a:lin ang="5400000" scaled="0"/>
                </a:gradFill>
                <a:effectLst/>
                <a:uLnTx/>
                <a:uFillTx/>
                <a:latin typeface="Segoe Sans Display"/>
                <a:ea typeface="+mn-ea"/>
                <a:cs typeface="+mn-cs"/>
              </a:rPr>
              <a:t>Additional information</a:t>
            </a:r>
            <a:br>
              <a:rPr kumimoji="0" lang="en-US" b="1" i="0" u="none" strike="noStrike" kern="1200" cap="none" spc="0" normalizeH="0" baseline="0" noProof="0">
                <a:ln>
                  <a:noFill/>
                </a:ln>
                <a:gradFill>
                  <a:gsLst>
                    <a:gs pos="2917">
                      <a:prstClr val="black"/>
                    </a:gs>
                    <a:gs pos="30000">
                      <a:prstClr val="black"/>
                    </a:gs>
                  </a:gsLst>
                  <a:lin ang="5400000" scaled="0"/>
                </a:gradFill>
                <a:effectLst/>
                <a:uLnTx/>
                <a:uFillTx/>
                <a:latin typeface="Segoe Sans Display"/>
                <a:ea typeface="+mn-ea"/>
                <a:cs typeface="+mn-cs"/>
              </a:rPr>
            </a:br>
            <a:endParaRPr kumimoji="0" lang="en-US" b="1" i="0" u="none" strike="noStrike" kern="1200" cap="none" spc="0" normalizeH="0" baseline="0" noProof="0">
              <a:ln>
                <a:noFill/>
              </a:ln>
              <a:gradFill>
                <a:gsLst>
                  <a:gs pos="2917">
                    <a:prstClr val="black"/>
                  </a:gs>
                  <a:gs pos="30000">
                    <a:prstClr val="black"/>
                  </a:gs>
                </a:gsLst>
                <a:lin ang="5400000" scaled="0"/>
              </a:gradFill>
              <a:effectLst/>
              <a:uLnTx/>
              <a:uFillTx/>
              <a:latin typeface="Segoe Sans Displ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gradFill>
                  <a:gsLst>
                    <a:gs pos="2917">
                      <a:prstClr val="black"/>
                    </a:gs>
                    <a:gs pos="30000">
                      <a:prstClr val="black"/>
                    </a:gs>
                  </a:gsLst>
                  <a:lin ang="5400000" scaled="0"/>
                </a:gradFill>
                <a:effectLst/>
                <a:uLnTx/>
                <a:uFillTx/>
                <a:latin typeface="Segoe Sans Display"/>
                <a:ea typeface="+mn-ea"/>
                <a:cs typeface="+mn-cs"/>
              </a:rPr>
              <a:t>This session can be performed prior to the hack day in case there is not enough time on the hack day itself.</a:t>
            </a:r>
            <a:br>
              <a:rPr kumimoji="0" lang="en-US" b="0" i="0" u="none" strike="noStrike" kern="1200" cap="none" spc="0" normalizeH="0" baseline="0" noProof="0">
                <a:ln>
                  <a:noFill/>
                </a:ln>
                <a:gradFill>
                  <a:gsLst>
                    <a:gs pos="2917">
                      <a:prstClr val="black"/>
                    </a:gs>
                    <a:gs pos="30000">
                      <a:prstClr val="black"/>
                    </a:gs>
                  </a:gsLst>
                  <a:lin ang="5400000" scaled="0"/>
                </a:gradFill>
                <a:effectLst/>
                <a:uLnTx/>
                <a:uFillTx/>
                <a:latin typeface="Segoe Sans Display"/>
                <a:ea typeface="+mn-ea"/>
                <a:cs typeface="+mn-cs"/>
              </a:rPr>
            </a:br>
            <a:endParaRPr kumimoji="0" lang="en-US"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sp>
        <p:nvSpPr>
          <p:cNvPr id="26" name="TextBox 25">
            <a:extLst>
              <a:ext uri="{FF2B5EF4-FFF2-40B4-BE49-F238E27FC236}">
                <a16:creationId xmlns:a16="http://schemas.microsoft.com/office/drawing/2014/main" id="{153DCC32-3C5D-BF66-C510-29E4128456C0}"/>
              </a:ext>
            </a:extLst>
          </p:cNvPr>
          <p:cNvSpPr txBox="1"/>
          <p:nvPr/>
        </p:nvSpPr>
        <p:spPr>
          <a:xfrm>
            <a:off x="326470" y="6185267"/>
            <a:ext cx="3685854"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63668"/>
                </a:solidFill>
                <a:effectLst/>
                <a:uLnTx/>
                <a:uFillTx/>
                <a:latin typeface="Segoe Sans Display"/>
                <a:ea typeface="+mn-ea"/>
                <a:cs typeface="+mn-cs"/>
              </a:rPr>
              <a:t>The recommended duration for this lecture is 1 hour.</a:t>
            </a:r>
          </a:p>
        </p:txBody>
      </p:sp>
    </p:spTree>
    <p:extLst>
      <p:ext uri="{BB962C8B-B14F-4D97-AF65-F5344CB8AC3E}">
        <p14:creationId xmlns:p14="http://schemas.microsoft.com/office/powerpoint/2010/main" val="273995361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AAA49-ABB7-8385-CB63-0840EBD60A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BB4EEA-5794-61B0-5DE3-5CE26A7A99F8}"/>
              </a:ext>
            </a:extLst>
          </p:cNvPr>
          <p:cNvSpPr>
            <a:spLocks noGrp="1"/>
          </p:cNvSpPr>
          <p:nvPr>
            <p:ph type="title"/>
          </p:nvPr>
        </p:nvSpPr>
        <p:spPr/>
        <p:txBody>
          <a:bodyPr/>
          <a:lstStyle/>
          <a:p>
            <a:r>
              <a:rPr lang="en-GB"/>
              <a:t>Demos are built in with or without narration</a:t>
            </a:r>
          </a:p>
        </p:txBody>
      </p:sp>
      <p:pic>
        <p:nvPicPr>
          <p:cNvPr id="6" name="Picture 5" descr="screen shot of demo">
            <a:extLst>
              <a:ext uri="{FF2B5EF4-FFF2-40B4-BE49-F238E27FC236}">
                <a16:creationId xmlns:a16="http://schemas.microsoft.com/office/drawing/2014/main" id="{2049123F-D766-737A-20FB-587D362C5CE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232553"/>
            <a:ext cx="12192000" cy="5625447"/>
          </a:xfrm>
          <a:prstGeom prst="rect">
            <a:avLst/>
          </a:prstGeom>
        </p:spPr>
      </p:pic>
    </p:spTree>
    <p:extLst>
      <p:ext uri="{BB962C8B-B14F-4D97-AF65-F5344CB8AC3E}">
        <p14:creationId xmlns:p14="http://schemas.microsoft.com/office/powerpoint/2010/main" val="226408376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F529C-BE99-8081-92EA-4793BD87A5B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C9E06AF-6637-8A64-F24F-505FA84B9D2D}"/>
              </a:ext>
            </a:extLst>
          </p:cNvPr>
          <p:cNvSpPr>
            <a:spLocks noGrp="1"/>
          </p:cNvSpPr>
          <p:nvPr>
            <p:ph type="title"/>
          </p:nvPr>
        </p:nvSpPr>
        <p:spPr>
          <a:xfrm>
            <a:off x="5029138" y="2454317"/>
            <a:ext cx="5687739" cy="738664"/>
          </a:xfrm>
        </p:spPr>
        <p:txBody>
          <a:bodyPr/>
          <a:lstStyle/>
          <a:p>
            <a:r>
              <a:rPr lang="en-US" sz="4800" spc="-50">
                <a:gradFill>
                  <a:gsLst>
                    <a:gs pos="21000">
                      <a:srgbClr val="0078D4"/>
                    </a:gs>
                    <a:gs pos="100000">
                      <a:srgbClr val="C03BC4"/>
                    </a:gs>
                  </a:gsLst>
                  <a:lin ang="2400000" scaled="0"/>
                </a:gradFill>
                <a:cs typeface="Segoe UI" pitchFamily="34" charset="0"/>
              </a:rPr>
              <a:t>Running the hack</a:t>
            </a:r>
            <a:endParaRPr lang="en-US" sz="9600">
              <a:solidFill>
                <a:schemeClr val="bg1"/>
              </a:solidFill>
            </a:endParaRPr>
          </a:p>
        </p:txBody>
      </p:sp>
    </p:spTree>
    <p:extLst>
      <p:ext uri="{BB962C8B-B14F-4D97-AF65-F5344CB8AC3E}">
        <p14:creationId xmlns:p14="http://schemas.microsoft.com/office/powerpoint/2010/main" val="228518842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61E1DF-C00B-CD0A-D265-9165248D61E8}"/>
              </a:ext>
            </a:extLst>
          </p:cNvPr>
          <p:cNvSpPr>
            <a:spLocks noGrp="1"/>
          </p:cNvSpPr>
          <p:nvPr>
            <p:ph type="title"/>
          </p:nvPr>
        </p:nvSpPr>
        <p:spPr>
          <a:xfrm>
            <a:off x="517666" y="1118771"/>
            <a:ext cx="11018520" cy="677108"/>
          </a:xfrm>
        </p:spPr>
        <p:txBody>
          <a:bodyPr/>
          <a:lstStyle/>
          <a:p>
            <a:r>
              <a:rPr lang="en-US" sz="4800" spc="-50">
                <a:gradFill>
                  <a:gsLst>
                    <a:gs pos="21000">
                      <a:srgbClr val="0078D4"/>
                    </a:gs>
                    <a:gs pos="100000">
                      <a:srgbClr val="C03BC4"/>
                    </a:gs>
                  </a:gsLst>
                  <a:lin ang="2400000" scaled="0"/>
                </a:gradFill>
                <a:cs typeface="Segoe UI" pitchFamily="34" charset="0"/>
              </a:rPr>
              <a:t>Contents</a:t>
            </a:r>
            <a:endParaRPr lang="en-US" sz="9600">
              <a:solidFill>
                <a:schemeClr val="bg1"/>
              </a:solidFill>
            </a:endParaRPr>
          </a:p>
        </p:txBody>
      </p:sp>
      <p:sp>
        <p:nvSpPr>
          <p:cNvPr id="3" name="Rectangle: Rounded Corners 26">
            <a:extLst>
              <a:ext uri="{FF2B5EF4-FFF2-40B4-BE49-F238E27FC236}">
                <a16:creationId xmlns:a16="http://schemas.microsoft.com/office/drawing/2014/main" id="{BC85F857-C7C6-1D09-0D7A-E9250FFF8D3E}"/>
              </a:ext>
            </a:extLst>
          </p:cNvPr>
          <p:cNvSpPr/>
          <p:nvPr/>
        </p:nvSpPr>
        <p:spPr bwMode="auto">
          <a:xfrm>
            <a:off x="517666" y="2000250"/>
            <a:ext cx="5507737" cy="457200"/>
          </a:xfrm>
          <a:prstGeom prst="roundRect">
            <a:avLst>
              <a:gd name="adj" fmla="val 13889"/>
            </a:avLst>
          </a:prstGeom>
          <a:solidFill>
            <a:srgbClr val="FFFFFF">
              <a:alpha val="80000"/>
            </a:srgbClr>
          </a:solidFill>
          <a:ln w="9525">
            <a:noFill/>
            <a:headEnd type="none" w="med" len="med"/>
            <a:tailEnd type="none" w="med" len="med"/>
          </a:ln>
          <a:effectLst>
            <a:outerShdw blurRad="127000" dist="635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a:ln>
                  <a:noFill/>
                </a:ln>
                <a:solidFill>
                  <a:schemeClr val="tx1"/>
                </a:solidFill>
                <a:effectLst/>
                <a:uLnTx/>
                <a:uFillTx/>
                <a:latin typeface="Segoe UI Semibold"/>
                <a:ea typeface="+mn-ea"/>
                <a:cs typeface="Segoe UI" pitchFamily="34" charset="0"/>
              </a:rPr>
              <a:t>Event overview</a:t>
            </a:r>
          </a:p>
        </p:txBody>
      </p:sp>
      <p:sp>
        <p:nvSpPr>
          <p:cNvPr id="9" name="Rectangle 8">
            <a:extLst>
              <a:ext uri="{FF2B5EF4-FFF2-40B4-BE49-F238E27FC236}">
                <a16:creationId xmlns:a16="http://schemas.microsoft.com/office/drawing/2014/main" id="{20FA3229-9332-DCDB-4F3B-9A90DA1FBECF}"/>
              </a:ext>
            </a:extLst>
          </p:cNvPr>
          <p:cNvSpPr/>
          <p:nvPr/>
        </p:nvSpPr>
        <p:spPr bwMode="auto">
          <a:xfrm>
            <a:off x="517674" y="2000249"/>
            <a:ext cx="446221" cy="457200"/>
          </a:xfrm>
          <a:prstGeom prst="rect">
            <a:avLst/>
          </a:prstGeo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a:ln>
                  <a:noFill/>
                </a:ln>
                <a:solidFill>
                  <a:schemeClr val="tx1"/>
                </a:solidFill>
                <a:effectLst/>
                <a:uLnTx/>
                <a:uFillTx/>
                <a:latin typeface="Segoe UI Semibold"/>
                <a:ea typeface="Segoe UI" pitchFamily="34" charset="0"/>
                <a:cs typeface="Segoe UI" pitchFamily="34" charset="0"/>
              </a:rPr>
              <a:t>1</a:t>
            </a:r>
          </a:p>
        </p:txBody>
      </p:sp>
      <p:sp>
        <p:nvSpPr>
          <p:cNvPr id="15" name="Rectangle: Rounded Corners 26">
            <a:extLst>
              <a:ext uri="{FF2B5EF4-FFF2-40B4-BE49-F238E27FC236}">
                <a16:creationId xmlns:a16="http://schemas.microsoft.com/office/drawing/2014/main" id="{CB2E4562-2C83-2711-18B5-9075BCEBEEC6}"/>
              </a:ext>
            </a:extLst>
          </p:cNvPr>
          <p:cNvSpPr/>
          <p:nvPr/>
        </p:nvSpPr>
        <p:spPr bwMode="auto">
          <a:xfrm>
            <a:off x="517666" y="2613434"/>
            <a:ext cx="5507737" cy="457200"/>
          </a:xfrm>
          <a:prstGeom prst="roundRect">
            <a:avLst>
              <a:gd name="adj" fmla="val 13889"/>
            </a:avLst>
          </a:prstGeom>
          <a:solidFill>
            <a:srgbClr val="FFFFFF">
              <a:alpha val="80000"/>
            </a:srgbClr>
          </a:solidFill>
          <a:ln w="9525">
            <a:noFill/>
            <a:headEnd type="none" w="med" len="med"/>
            <a:tailEnd type="none" w="med" len="med"/>
          </a:ln>
          <a:effectLst>
            <a:outerShdw blurRad="127000" dist="635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lang="en-US">
                <a:solidFill>
                  <a:schemeClr val="tx1"/>
                </a:solidFill>
                <a:latin typeface="Segoe UI Semibold"/>
                <a:cs typeface="Segoe UI" pitchFamily="34" charset="0"/>
              </a:rPr>
              <a:t>Structure of a prompt-a-thon</a:t>
            </a:r>
            <a:endParaRPr kumimoji="0" lang="en-US" b="0" i="0" u="none" strike="noStrike" kern="1200" cap="none" spc="0" normalizeH="0" baseline="0" noProof="0">
              <a:ln>
                <a:noFill/>
              </a:ln>
              <a:solidFill>
                <a:schemeClr val="tx1"/>
              </a:solidFill>
              <a:effectLst/>
              <a:uLnTx/>
              <a:uFillTx/>
              <a:latin typeface="Segoe UI Semibold"/>
              <a:ea typeface="+mn-ea"/>
              <a:cs typeface="Segoe UI" pitchFamily="34" charset="0"/>
            </a:endParaRPr>
          </a:p>
        </p:txBody>
      </p:sp>
      <p:sp>
        <p:nvSpPr>
          <p:cNvPr id="17" name="Rectangle 16">
            <a:extLst>
              <a:ext uri="{FF2B5EF4-FFF2-40B4-BE49-F238E27FC236}">
                <a16:creationId xmlns:a16="http://schemas.microsoft.com/office/drawing/2014/main" id="{8C21D20F-4EAE-8FA9-AB44-B15552C314D3}"/>
              </a:ext>
            </a:extLst>
          </p:cNvPr>
          <p:cNvSpPr/>
          <p:nvPr/>
        </p:nvSpPr>
        <p:spPr bwMode="auto">
          <a:xfrm>
            <a:off x="561405" y="2668636"/>
            <a:ext cx="358757" cy="346795"/>
          </a:xfrm>
          <a:prstGeom prst="rect">
            <a:avLst/>
          </a:prstGeom>
          <a:solidFill>
            <a:srgbClr val="F7F7F6"/>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0" i="0" strike="noStrike" kern="1200" cap="none" spc="0" normalizeH="0" baseline="0" noProof="0">
                <a:ln>
                  <a:noFill/>
                </a:ln>
                <a:solidFill>
                  <a:schemeClr val="tx1"/>
                </a:solidFill>
                <a:effectLst/>
                <a:uLnTx/>
                <a:uFillTx/>
                <a:latin typeface="Segoe UI Semibold"/>
                <a:ea typeface="Segoe UI" pitchFamily="34" charset="0"/>
                <a:cs typeface="Segoe UI" pitchFamily="34" charset="0"/>
              </a:rPr>
              <a:t>2</a:t>
            </a:r>
          </a:p>
        </p:txBody>
      </p:sp>
      <p:sp>
        <p:nvSpPr>
          <p:cNvPr id="2" name="Rectangle: Rounded Corners 26">
            <a:extLst>
              <a:ext uri="{FF2B5EF4-FFF2-40B4-BE49-F238E27FC236}">
                <a16:creationId xmlns:a16="http://schemas.microsoft.com/office/drawing/2014/main" id="{9289C4C2-8385-D507-6700-79A0CE505BF0}"/>
              </a:ext>
            </a:extLst>
          </p:cNvPr>
          <p:cNvSpPr/>
          <p:nvPr/>
        </p:nvSpPr>
        <p:spPr bwMode="auto">
          <a:xfrm>
            <a:off x="517666" y="3226618"/>
            <a:ext cx="5507737" cy="457200"/>
          </a:xfrm>
          <a:prstGeom prst="roundRect">
            <a:avLst>
              <a:gd name="adj" fmla="val 13889"/>
            </a:avLst>
          </a:prstGeom>
          <a:solidFill>
            <a:srgbClr val="FFFFFF">
              <a:alpha val="80000"/>
            </a:srgbClr>
          </a:solidFill>
          <a:ln w="9525">
            <a:noFill/>
            <a:headEnd type="none" w="med" len="med"/>
            <a:tailEnd type="none" w="med" len="med"/>
          </a:ln>
          <a:effectLst>
            <a:outerShdw blurRad="127000" dist="635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lang="en-US">
                <a:solidFill>
                  <a:schemeClr val="tx1"/>
                </a:solidFill>
                <a:latin typeface="Segoe UI Semibold"/>
                <a:cs typeface="Segoe UI" pitchFamily="34" charset="0"/>
              </a:rPr>
              <a:t>Thought leadership</a:t>
            </a:r>
            <a:endParaRPr kumimoji="0" lang="en-US" b="0" i="0" u="none" strike="noStrike" kern="1200" cap="none" spc="0" normalizeH="0" baseline="0" noProof="0">
              <a:ln>
                <a:noFill/>
              </a:ln>
              <a:solidFill>
                <a:schemeClr val="tx1"/>
              </a:solidFill>
              <a:effectLst/>
              <a:uLnTx/>
              <a:uFillTx/>
              <a:latin typeface="Segoe UI Semibold"/>
              <a:ea typeface="+mn-ea"/>
              <a:cs typeface="Segoe UI" pitchFamily="34" charset="0"/>
            </a:endParaRPr>
          </a:p>
        </p:txBody>
      </p:sp>
      <p:sp>
        <p:nvSpPr>
          <p:cNvPr id="4" name="Rectangle 3">
            <a:extLst>
              <a:ext uri="{FF2B5EF4-FFF2-40B4-BE49-F238E27FC236}">
                <a16:creationId xmlns:a16="http://schemas.microsoft.com/office/drawing/2014/main" id="{1EF7F733-FD11-8DF2-60DB-0015C5821D5C}"/>
              </a:ext>
            </a:extLst>
          </p:cNvPr>
          <p:cNvSpPr/>
          <p:nvPr/>
        </p:nvSpPr>
        <p:spPr bwMode="auto">
          <a:xfrm>
            <a:off x="561405" y="3281820"/>
            <a:ext cx="358757" cy="346795"/>
          </a:xfrm>
          <a:prstGeom prst="rect">
            <a:avLst/>
          </a:prstGeom>
          <a:solidFill>
            <a:srgbClr val="F7F7F6"/>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0" i="0" strike="noStrike" kern="1200" cap="none" spc="0" normalizeH="0" baseline="0" noProof="0">
                <a:ln>
                  <a:noFill/>
                </a:ln>
                <a:solidFill>
                  <a:schemeClr val="tx1"/>
                </a:solidFill>
                <a:effectLst/>
                <a:uLnTx/>
                <a:uFillTx/>
                <a:latin typeface="Segoe UI Semibold"/>
                <a:ea typeface="Segoe UI" pitchFamily="34" charset="0"/>
                <a:cs typeface="Segoe UI" pitchFamily="34" charset="0"/>
              </a:rPr>
              <a:t>3</a:t>
            </a:r>
          </a:p>
        </p:txBody>
      </p:sp>
      <p:sp>
        <p:nvSpPr>
          <p:cNvPr id="6" name="Rectangle: Rounded Corners 26">
            <a:extLst>
              <a:ext uri="{FF2B5EF4-FFF2-40B4-BE49-F238E27FC236}">
                <a16:creationId xmlns:a16="http://schemas.microsoft.com/office/drawing/2014/main" id="{6669CFFD-949E-8A7A-A67D-0C2E6DA9FC16}"/>
              </a:ext>
            </a:extLst>
          </p:cNvPr>
          <p:cNvSpPr/>
          <p:nvPr/>
        </p:nvSpPr>
        <p:spPr bwMode="auto">
          <a:xfrm>
            <a:off x="517666" y="3839802"/>
            <a:ext cx="5507737" cy="457200"/>
          </a:xfrm>
          <a:prstGeom prst="roundRect">
            <a:avLst>
              <a:gd name="adj" fmla="val 13889"/>
            </a:avLst>
          </a:prstGeom>
          <a:solidFill>
            <a:srgbClr val="FFFFFF">
              <a:alpha val="80000"/>
            </a:srgbClr>
          </a:solidFill>
          <a:ln w="9525">
            <a:noFill/>
            <a:headEnd type="none" w="med" len="med"/>
            <a:tailEnd type="none" w="med" len="med"/>
          </a:ln>
          <a:effectLst>
            <a:outerShdw blurRad="127000" dist="635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lang="en-US">
                <a:solidFill>
                  <a:schemeClr val="tx1"/>
                </a:solidFill>
                <a:latin typeface="Segoe UI Semibold"/>
                <a:cs typeface="Segoe UI" pitchFamily="34" charset="0"/>
              </a:rPr>
              <a:t>Running the hack</a:t>
            </a:r>
            <a:endParaRPr kumimoji="0" lang="en-US" b="0" i="0" u="none" strike="noStrike" kern="1200" cap="none" spc="0" normalizeH="0" baseline="0" noProof="0">
              <a:ln>
                <a:noFill/>
              </a:ln>
              <a:solidFill>
                <a:schemeClr val="tx1"/>
              </a:solidFill>
              <a:effectLst/>
              <a:uLnTx/>
              <a:uFillTx/>
              <a:latin typeface="Segoe UI Semibold"/>
              <a:ea typeface="+mn-ea"/>
              <a:cs typeface="Segoe UI" pitchFamily="34" charset="0"/>
            </a:endParaRPr>
          </a:p>
        </p:txBody>
      </p:sp>
      <p:sp>
        <p:nvSpPr>
          <p:cNvPr id="7" name="Rectangle 6">
            <a:extLst>
              <a:ext uri="{FF2B5EF4-FFF2-40B4-BE49-F238E27FC236}">
                <a16:creationId xmlns:a16="http://schemas.microsoft.com/office/drawing/2014/main" id="{EBB99E43-A879-17B0-562B-F08BF8E3D9A5}"/>
              </a:ext>
            </a:extLst>
          </p:cNvPr>
          <p:cNvSpPr/>
          <p:nvPr/>
        </p:nvSpPr>
        <p:spPr bwMode="auto">
          <a:xfrm>
            <a:off x="561405" y="3895004"/>
            <a:ext cx="358757" cy="346795"/>
          </a:xfrm>
          <a:prstGeom prst="rect">
            <a:avLst/>
          </a:prstGeom>
          <a:solidFill>
            <a:srgbClr val="F7F7F6"/>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a:solidFill>
                  <a:schemeClr val="tx1"/>
                </a:solidFill>
                <a:latin typeface="Segoe UI Semibold"/>
                <a:ea typeface="Segoe UI" pitchFamily="34" charset="0"/>
                <a:cs typeface="Segoe UI" pitchFamily="34" charset="0"/>
              </a:rPr>
              <a:t>4</a:t>
            </a:r>
            <a:endParaRPr kumimoji="0" lang="en-US" b="0" i="0" strike="noStrike" kern="1200" cap="none" spc="0" normalizeH="0" baseline="0" noProof="0">
              <a:ln>
                <a:noFill/>
              </a:ln>
              <a:solidFill>
                <a:schemeClr val="tx1"/>
              </a:solidFill>
              <a:effectLst/>
              <a:uLnTx/>
              <a:uFillTx/>
              <a:latin typeface="Segoe UI Semibold"/>
              <a:ea typeface="Segoe UI" pitchFamily="34" charset="0"/>
              <a:cs typeface="Segoe UI" pitchFamily="34" charset="0"/>
            </a:endParaRPr>
          </a:p>
        </p:txBody>
      </p:sp>
      <p:sp>
        <p:nvSpPr>
          <p:cNvPr id="8" name="Rectangle: Rounded Corners 26">
            <a:extLst>
              <a:ext uri="{FF2B5EF4-FFF2-40B4-BE49-F238E27FC236}">
                <a16:creationId xmlns:a16="http://schemas.microsoft.com/office/drawing/2014/main" id="{241204AA-C743-B200-82F6-8077AC11D050}"/>
              </a:ext>
            </a:extLst>
          </p:cNvPr>
          <p:cNvSpPr/>
          <p:nvPr/>
        </p:nvSpPr>
        <p:spPr bwMode="auto">
          <a:xfrm>
            <a:off x="517666" y="4452986"/>
            <a:ext cx="5507737" cy="457200"/>
          </a:xfrm>
          <a:prstGeom prst="roundRect">
            <a:avLst>
              <a:gd name="adj" fmla="val 13889"/>
            </a:avLst>
          </a:prstGeom>
          <a:solidFill>
            <a:srgbClr val="FFFFFF">
              <a:alpha val="80000"/>
            </a:srgbClr>
          </a:solidFill>
          <a:ln w="9525">
            <a:noFill/>
            <a:headEnd type="none" w="med" len="med"/>
            <a:tailEnd type="none" w="med" len="med"/>
          </a:ln>
          <a:effectLst>
            <a:outerShdw blurRad="127000" dist="635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lang="en-US">
                <a:solidFill>
                  <a:schemeClr val="tx1"/>
                </a:solidFill>
                <a:latin typeface="Segoe UI Semibold"/>
                <a:cs typeface="Segoe UI" pitchFamily="34" charset="0"/>
              </a:rPr>
              <a:t>Post prompt-a-thon activities</a:t>
            </a:r>
            <a:endParaRPr kumimoji="0" lang="en-US" b="0" i="0" u="none" strike="noStrike" kern="1200" cap="none" spc="0" normalizeH="0" baseline="0" noProof="0">
              <a:ln>
                <a:noFill/>
              </a:ln>
              <a:solidFill>
                <a:schemeClr val="tx1"/>
              </a:solidFill>
              <a:effectLst/>
              <a:uLnTx/>
              <a:uFillTx/>
              <a:latin typeface="Segoe UI Semibold"/>
              <a:ea typeface="+mn-ea"/>
              <a:cs typeface="Segoe UI" pitchFamily="34" charset="0"/>
            </a:endParaRPr>
          </a:p>
        </p:txBody>
      </p:sp>
      <p:sp>
        <p:nvSpPr>
          <p:cNvPr id="10" name="Rectangle 9">
            <a:extLst>
              <a:ext uri="{FF2B5EF4-FFF2-40B4-BE49-F238E27FC236}">
                <a16:creationId xmlns:a16="http://schemas.microsoft.com/office/drawing/2014/main" id="{58144F28-5872-65A5-E94F-46C083FDC32B}"/>
              </a:ext>
            </a:extLst>
          </p:cNvPr>
          <p:cNvSpPr/>
          <p:nvPr/>
        </p:nvSpPr>
        <p:spPr bwMode="auto">
          <a:xfrm>
            <a:off x="561405" y="4508188"/>
            <a:ext cx="358757" cy="346795"/>
          </a:xfrm>
          <a:prstGeom prst="rect">
            <a:avLst/>
          </a:prstGeom>
          <a:solidFill>
            <a:srgbClr val="F7F7F6"/>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a:solidFill>
                  <a:schemeClr val="tx1"/>
                </a:solidFill>
                <a:latin typeface="Segoe UI Semibold"/>
                <a:ea typeface="Segoe UI" pitchFamily="34" charset="0"/>
                <a:cs typeface="Segoe UI" pitchFamily="34" charset="0"/>
              </a:rPr>
              <a:t>5</a:t>
            </a:r>
            <a:endParaRPr kumimoji="0" lang="en-US" b="0" i="0" strike="noStrike" kern="1200" cap="none" spc="0" normalizeH="0" baseline="0" noProof="0">
              <a:ln>
                <a:noFill/>
              </a:ln>
              <a:solidFill>
                <a:schemeClr val="tx1"/>
              </a:solidFill>
              <a:effectLst/>
              <a:uLnTx/>
              <a:uFillTx/>
              <a:latin typeface="Segoe UI Semibold"/>
              <a:ea typeface="Segoe UI" pitchFamily="34" charset="0"/>
              <a:cs typeface="Segoe UI" pitchFamily="34" charset="0"/>
            </a:endParaRPr>
          </a:p>
        </p:txBody>
      </p:sp>
      <p:sp>
        <p:nvSpPr>
          <p:cNvPr id="11" name="Rectangle: Rounded Corners 26">
            <a:extLst>
              <a:ext uri="{FF2B5EF4-FFF2-40B4-BE49-F238E27FC236}">
                <a16:creationId xmlns:a16="http://schemas.microsoft.com/office/drawing/2014/main" id="{C2BFBE6D-33D0-EDFA-49D0-FE70309B8E14}"/>
              </a:ext>
            </a:extLst>
          </p:cNvPr>
          <p:cNvSpPr/>
          <p:nvPr/>
        </p:nvSpPr>
        <p:spPr bwMode="auto">
          <a:xfrm>
            <a:off x="517666" y="5066170"/>
            <a:ext cx="5507737" cy="457200"/>
          </a:xfrm>
          <a:prstGeom prst="roundRect">
            <a:avLst>
              <a:gd name="adj" fmla="val 13889"/>
            </a:avLst>
          </a:prstGeom>
          <a:solidFill>
            <a:srgbClr val="FFFFFF">
              <a:alpha val="80000"/>
            </a:srgbClr>
          </a:solidFill>
          <a:ln w="9525">
            <a:noFill/>
            <a:headEnd type="none" w="med" len="med"/>
            <a:tailEnd type="none" w="med" len="med"/>
          </a:ln>
          <a:effectLst>
            <a:outerShdw blurRad="127000" dist="635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lang="en-US">
                <a:solidFill>
                  <a:schemeClr val="tx1"/>
                </a:solidFill>
                <a:latin typeface="Segoe UI Semibold"/>
                <a:cs typeface="Segoe UI" pitchFamily="34" charset="0"/>
              </a:rPr>
              <a:t>Measuring impact</a:t>
            </a:r>
            <a:endParaRPr kumimoji="0" lang="en-US" b="0" i="0" u="none" strike="noStrike" kern="1200" cap="none" spc="0" normalizeH="0" baseline="0" noProof="0">
              <a:ln>
                <a:noFill/>
              </a:ln>
              <a:solidFill>
                <a:schemeClr val="tx1"/>
              </a:solidFill>
              <a:effectLst/>
              <a:uLnTx/>
              <a:uFillTx/>
              <a:latin typeface="Segoe UI Semibold"/>
              <a:ea typeface="+mn-ea"/>
              <a:cs typeface="Segoe UI" pitchFamily="34" charset="0"/>
            </a:endParaRPr>
          </a:p>
        </p:txBody>
      </p:sp>
      <p:sp>
        <p:nvSpPr>
          <p:cNvPr id="12" name="Rectangle 11">
            <a:extLst>
              <a:ext uri="{FF2B5EF4-FFF2-40B4-BE49-F238E27FC236}">
                <a16:creationId xmlns:a16="http://schemas.microsoft.com/office/drawing/2014/main" id="{9637B25C-0AB7-B537-D779-F841EA58B431}"/>
              </a:ext>
            </a:extLst>
          </p:cNvPr>
          <p:cNvSpPr/>
          <p:nvPr/>
        </p:nvSpPr>
        <p:spPr bwMode="auto">
          <a:xfrm>
            <a:off x="561405" y="5121372"/>
            <a:ext cx="358757" cy="346795"/>
          </a:xfrm>
          <a:prstGeom prst="rect">
            <a:avLst/>
          </a:prstGeom>
          <a:solidFill>
            <a:srgbClr val="F7F7F6"/>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0" i="0" strike="noStrike" kern="1200" cap="none" spc="0" normalizeH="0" baseline="0" noProof="0">
                <a:ln>
                  <a:noFill/>
                </a:ln>
                <a:solidFill>
                  <a:schemeClr val="tx1"/>
                </a:solidFill>
                <a:effectLst/>
                <a:uLnTx/>
                <a:uFillTx/>
                <a:latin typeface="Segoe UI Semibold"/>
                <a:ea typeface="Segoe UI" pitchFamily="34" charset="0"/>
                <a:cs typeface="Segoe UI" pitchFamily="34" charset="0"/>
              </a:rPr>
              <a:t>6</a:t>
            </a:r>
          </a:p>
        </p:txBody>
      </p:sp>
      <p:sp>
        <p:nvSpPr>
          <p:cNvPr id="13" name="Rectangle: Rounded Corners 26">
            <a:extLst>
              <a:ext uri="{FF2B5EF4-FFF2-40B4-BE49-F238E27FC236}">
                <a16:creationId xmlns:a16="http://schemas.microsoft.com/office/drawing/2014/main" id="{3D972C99-790D-AA82-EA0B-FF9AD9200C6D}"/>
              </a:ext>
            </a:extLst>
          </p:cNvPr>
          <p:cNvSpPr/>
          <p:nvPr/>
        </p:nvSpPr>
        <p:spPr bwMode="auto">
          <a:xfrm>
            <a:off x="517666" y="5679354"/>
            <a:ext cx="5507737" cy="457200"/>
          </a:xfrm>
          <a:prstGeom prst="roundRect">
            <a:avLst>
              <a:gd name="adj" fmla="val 13889"/>
            </a:avLst>
          </a:prstGeom>
          <a:solidFill>
            <a:srgbClr val="FFFFFF">
              <a:alpha val="80000"/>
            </a:srgbClr>
          </a:solidFill>
          <a:ln w="9525">
            <a:noFill/>
            <a:headEnd type="none" w="med" len="med"/>
            <a:tailEnd type="none" w="med" len="med"/>
          </a:ln>
          <a:effectLst>
            <a:outerShdw blurRad="127000" dist="635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lang="en-US">
                <a:solidFill>
                  <a:schemeClr val="tx1"/>
                </a:solidFill>
                <a:latin typeface="Segoe UI Semibold"/>
                <a:cs typeface="Segoe UI" pitchFamily="34" charset="0"/>
              </a:rPr>
              <a:t>Event team resources</a:t>
            </a:r>
            <a:endParaRPr kumimoji="0" lang="en-US" b="0" i="0" u="none" strike="noStrike" kern="1200" cap="none" spc="0" normalizeH="0" baseline="0" noProof="0">
              <a:ln>
                <a:noFill/>
              </a:ln>
              <a:solidFill>
                <a:schemeClr val="tx1"/>
              </a:solidFill>
              <a:effectLst/>
              <a:uLnTx/>
              <a:uFillTx/>
              <a:latin typeface="Segoe UI Semibold"/>
              <a:ea typeface="+mn-ea"/>
              <a:cs typeface="Segoe UI" pitchFamily="34" charset="0"/>
            </a:endParaRPr>
          </a:p>
        </p:txBody>
      </p:sp>
      <p:sp>
        <p:nvSpPr>
          <p:cNvPr id="14" name="Rectangle 13">
            <a:extLst>
              <a:ext uri="{FF2B5EF4-FFF2-40B4-BE49-F238E27FC236}">
                <a16:creationId xmlns:a16="http://schemas.microsoft.com/office/drawing/2014/main" id="{5CEDAD81-7C8F-B16F-3B09-E286ABB3B4E0}"/>
              </a:ext>
            </a:extLst>
          </p:cNvPr>
          <p:cNvSpPr/>
          <p:nvPr/>
        </p:nvSpPr>
        <p:spPr bwMode="auto">
          <a:xfrm>
            <a:off x="561405" y="5734556"/>
            <a:ext cx="358757" cy="346795"/>
          </a:xfrm>
          <a:prstGeom prst="rect">
            <a:avLst/>
          </a:prstGeom>
          <a:solidFill>
            <a:srgbClr val="F7F7F6"/>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a:solidFill>
                  <a:schemeClr val="tx1"/>
                </a:solidFill>
                <a:latin typeface="Segoe UI Semibold"/>
                <a:ea typeface="Segoe UI" pitchFamily="34" charset="0"/>
                <a:cs typeface="Segoe UI" pitchFamily="34" charset="0"/>
              </a:rPr>
              <a:t>7</a:t>
            </a:r>
            <a:endParaRPr kumimoji="0" lang="en-US" b="0" i="0" strike="noStrike" kern="1200" cap="none" spc="0" normalizeH="0" baseline="0" noProof="0">
              <a:ln>
                <a:noFill/>
              </a:ln>
              <a:solidFill>
                <a:schemeClr val="tx1"/>
              </a:solidFill>
              <a:effectLst/>
              <a:uLnTx/>
              <a:uFillTx/>
              <a:latin typeface="Segoe UI Semibold"/>
              <a:ea typeface="Segoe UI" pitchFamily="34" charset="0"/>
              <a:cs typeface="Segoe UI" pitchFamily="34" charset="0"/>
            </a:endParaRPr>
          </a:p>
        </p:txBody>
      </p:sp>
    </p:spTree>
    <p:extLst>
      <p:ext uri="{BB962C8B-B14F-4D97-AF65-F5344CB8AC3E}">
        <p14:creationId xmlns:p14="http://schemas.microsoft.com/office/powerpoint/2010/main" val="70920640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CC9D2-A225-2D7A-B780-8176EF127F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B799F3-53B0-6D2F-7332-747972F26FB5}"/>
              </a:ext>
            </a:extLst>
          </p:cNvPr>
          <p:cNvSpPr>
            <a:spLocks noGrp="1"/>
          </p:cNvSpPr>
          <p:nvPr>
            <p:ph type="title"/>
          </p:nvPr>
        </p:nvSpPr>
        <p:spPr/>
        <p:txBody>
          <a:bodyPr/>
          <a:lstStyle/>
          <a:p>
            <a:r>
              <a:rPr lang="en-GB"/>
              <a:t>Goal of the day</a:t>
            </a:r>
          </a:p>
        </p:txBody>
      </p:sp>
      <p:sp>
        <p:nvSpPr>
          <p:cNvPr id="8" name="Text Placeholder 1">
            <a:extLst>
              <a:ext uri="{FF2B5EF4-FFF2-40B4-BE49-F238E27FC236}">
                <a16:creationId xmlns:a16="http://schemas.microsoft.com/office/drawing/2014/main" id="{0ACB1EFE-84D6-240A-E7B6-46BD77293455}"/>
              </a:ext>
            </a:extLst>
          </p:cNvPr>
          <p:cNvSpPr txBox="1">
            <a:spLocks/>
          </p:cNvSpPr>
          <p:nvPr/>
        </p:nvSpPr>
        <p:spPr>
          <a:xfrm>
            <a:off x="393700" y="1430952"/>
            <a:ext cx="2543464" cy="5117298"/>
          </a:xfrm>
          <a:prstGeom prst="rect">
            <a:avLst/>
          </a:prstGeom>
        </p:spPr>
        <p:txBody>
          <a:bodyPr/>
          <a:lst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GB"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Create a set of “prompt cards” detailing an improved business process using AI.</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Compiled deck with all </a:t>
            </a:r>
            <a:r>
              <a:rPr kumimoji="0" lang="en-US" sz="1800" b="0" i="0" u="none" strike="noStrike" kern="1200" cap="none" spc="0" normalizeH="0" baseline="0" noProof="0">
                <a:ln>
                  <a:noFill/>
                </a:ln>
                <a:solidFill>
                  <a:srgbClr val="000000"/>
                </a:solidFill>
                <a:effectLst/>
                <a:uLnTx/>
                <a:uFillTx/>
                <a:latin typeface="Segoe Sans Display"/>
                <a:ea typeface="+mn-ea"/>
                <a:cs typeface="Segoe Sans Display" pitchFamily="2" charset="0"/>
              </a:rPr>
              <a:t>prompt cards called “</a:t>
            </a:r>
            <a:r>
              <a:rPr kumimoji="0" lang="en-US" sz="2000" b="0" i="0" u="none" strike="noStrike" kern="0" cap="none" spc="0" normalizeH="0" baseline="0" noProof="0">
                <a:ln>
                  <a:noFill/>
                </a:ln>
                <a:gradFill>
                  <a:gsLst>
                    <a:gs pos="0">
                      <a:srgbClr val="3E76D4"/>
                    </a:gs>
                    <a:gs pos="58000">
                      <a:srgbClr val="8661C5"/>
                    </a:gs>
                    <a:gs pos="100000">
                      <a:srgbClr val="C73ECC"/>
                    </a:gs>
                  </a:gsLst>
                  <a:lin ang="0" scaled="0"/>
                </a:gradFill>
                <a:effectLst/>
                <a:uLnTx/>
                <a:uFillTx/>
                <a:latin typeface="Segoe Sans Display"/>
                <a:ea typeface="Segoe UI Regular"/>
                <a:cs typeface="Segoe UI"/>
              </a:rPr>
              <a:t>The Big Book of Prompts</a:t>
            </a:r>
            <a:r>
              <a:rPr kumimoji="0" lang="en-US" sz="1800" b="0" i="0" u="none" strike="noStrike" kern="1200" cap="none" spc="0" normalizeH="0" baseline="0" noProof="0">
                <a:ln>
                  <a:noFill/>
                </a:ln>
                <a:solidFill>
                  <a:srgbClr val="000000"/>
                </a:solidFill>
                <a:effectLst/>
                <a:uLnTx/>
                <a:uFillTx/>
                <a:latin typeface="Segoe Sans Display"/>
                <a:ea typeface="+mn-ea"/>
                <a:cs typeface="Segoe Sans Display" pitchFamily="2" charset="0"/>
              </a:rPr>
              <a:t>”.</a:t>
            </a:r>
            <a:endParaRPr kumimoji="0" lang="en-GB" sz="1800" b="0"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pic>
        <p:nvPicPr>
          <p:cNvPr id="4" name="Picture 3">
            <a:extLst>
              <a:ext uri="{FF2B5EF4-FFF2-40B4-BE49-F238E27FC236}">
                <a16:creationId xmlns:a16="http://schemas.microsoft.com/office/drawing/2014/main" id="{3948EA44-F73C-2AA8-77C9-152D8C2AFB6C}"/>
              </a:ext>
            </a:extLst>
          </p:cNvPr>
          <p:cNvPicPr>
            <a:picLocks noChangeAspect="1"/>
          </p:cNvPicPr>
          <p:nvPr/>
        </p:nvPicPr>
        <p:blipFill>
          <a:blip r:embed="rId2"/>
          <a:stretch>
            <a:fillRect/>
          </a:stretch>
        </p:blipFill>
        <p:spPr>
          <a:xfrm>
            <a:off x="2937164" y="1430952"/>
            <a:ext cx="9016817" cy="4765507"/>
          </a:xfrm>
          <a:prstGeom prst="rect">
            <a:avLst/>
          </a:prstGeom>
        </p:spPr>
      </p:pic>
    </p:spTree>
    <p:extLst>
      <p:ext uri="{BB962C8B-B14F-4D97-AF65-F5344CB8AC3E}">
        <p14:creationId xmlns:p14="http://schemas.microsoft.com/office/powerpoint/2010/main" val="37978901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E1E5B-EB30-FDDA-2A68-E0A2A54E0A3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D0BCA90-FFBC-2623-89C7-7E5BE4D6C5C5}"/>
              </a:ext>
            </a:extLst>
          </p:cNvPr>
          <p:cNvSpPr>
            <a:spLocks noGrp="1"/>
          </p:cNvSpPr>
          <p:nvPr>
            <p:ph type="title"/>
          </p:nvPr>
        </p:nvSpPr>
        <p:spPr>
          <a:xfrm>
            <a:off x="574816" y="510988"/>
            <a:ext cx="11018520" cy="430887"/>
          </a:xfrm>
        </p:spPr>
        <p:txBody>
          <a:bodyPr/>
          <a:lstStyle/>
          <a:p>
            <a:r>
              <a:rPr lang="en-GB"/>
              <a:t>Hack pack</a:t>
            </a:r>
          </a:p>
        </p:txBody>
      </p:sp>
      <p:pic>
        <p:nvPicPr>
          <p:cNvPr id="10" name="Picture 9" descr="hack pack screen shot">
            <a:extLst>
              <a:ext uri="{FF2B5EF4-FFF2-40B4-BE49-F238E27FC236}">
                <a16:creationId xmlns:a16="http://schemas.microsoft.com/office/drawing/2014/main" id="{75137730-A763-25C0-C029-4230720F6C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176" y="1310951"/>
            <a:ext cx="5039912" cy="2834951"/>
          </a:xfrm>
          <a:prstGeom prst="rect">
            <a:avLst/>
          </a:prstGeom>
        </p:spPr>
      </p:pic>
      <p:pic>
        <p:nvPicPr>
          <p:cNvPr id="9" name="Picture 8" descr="hack pack scenario screen shot">
            <a:extLst>
              <a:ext uri="{FF2B5EF4-FFF2-40B4-BE49-F238E27FC236}">
                <a16:creationId xmlns:a16="http://schemas.microsoft.com/office/drawing/2014/main" id="{BE4982CC-E5F7-828A-E9D4-CD9DDA460A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0820" y="1310950"/>
            <a:ext cx="5039912" cy="2834951"/>
          </a:xfrm>
          <a:prstGeom prst="rect">
            <a:avLst/>
          </a:prstGeom>
        </p:spPr>
      </p:pic>
      <p:pic>
        <p:nvPicPr>
          <p:cNvPr id="12" name="Picture 11" descr="hack pack template screen shot">
            <a:extLst>
              <a:ext uri="{FF2B5EF4-FFF2-40B4-BE49-F238E27FC236}">
                <a16:creationId xmlns:a16="http://schemas.microsoft.com/office/drawing/2014/main" id="{2B84C740-E5EF-A4D8-574F-917BBBBD3C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72498" y="3736337"/>
            <a:ext cx="5039912" cy="28349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1309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D9AC6-759D-4F4F-020B-25B143EBB146}"/>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55BA0E7D-B1F8-1693-02CF-0357C4320001}"/>
              </a:ext>
              <a:ext uri="{C183D7F6-B498-43B3-948B-1728B52AA6E4}">
                <adec:decorative xmlns:adec="http://schemas.microsoft.com/office/drawing/2017/decorative" val="1"/>
              </a:ext>
            </a:extLst>
          </p:cNvPr>
          <p:cNvGrpSpPr>
            <a:grpSpLocks noChangeAspect="1"/>
          </p:cNvGrpSpPr>
          <p:nvPr/>
        </p:nvGrpSpPr>
        <p:grpSpPr>
          <a:xfrm>
            <a:off x="4474115" y="2778450"/>
            <a:ext cx="3209466" cy="3209466"/>
            <a:chOff x="448978" y="1473296"/>
            <a:chExt cx="4253520" cy="4253520"/>
          </a:xfrm>
        </p:grpSpPr>
        <p:sp>
          <p:nvSpPr>
            <p:cNvPr id="27" name="Oval 26">
              <a:extLst>
                <a:ext uri="{FF2B5EF4-FFF2-40B4-BE49-F238E27FC236}">
                  <a16:creationId xmlns:a16="http://schemas.microsoft.com/office/drawing/2014/main" id="{1F31040A-C975-3D54-5C50-ECBE6A63550E}"/>
                </a:ext>
              </a:extLst>
            </p:cNvPr>
            <p:cNvSpPr/>
            <p:nvPr/>
          </p:nvSpPr>
          <p:spPr bwMode="auto">
            <a:xfrm>
              <a:off x="448978" y="1473296"/>
              <a:ext cx="4253520" cy="425352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6" tIns="146301" rIns="182876" bIns="146301" numCol="1" spcCol="0" rtlCol="0" fromWordArt="0" anchor="t" anchorCtr="0" forceAA="0" compatLnSpc="1">
              <a:prstTxWarp prst="textNoShape">
                <a:avLst/>
              </a:prstTxWarp>
              <a:noAutofit/>
            </a:bodyPr>
            <a:lstStyle/>
            <a:p>
              <a:pPr marL="0" marR="0" lvl="0" indent="0" algn="l" defTabSz="932431"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28" name="Picture 27">
              <a:extLst>
                <a:ext uri="{FF2B5EF4-FFF2-40B4-BE49-F238E27FC236}">
                  <a16:creationId xmlns:a16="http://schemas.microsoft.com/office/drawing/2014/main" id="{011F0BCC-9EDB-B73D-5A82-E7E5358D73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2158" y="1609200"/>
              <a:ext cx="4001101" cy="4001101"/>
            </a:xfrm>
            <a:prstGeom prst="ellipse">
              <a:avLst/>
            </a:prstGeom>
            <a:ln>
              <a:noFill/>
            </a:ln>
            <a:effectLst/>
          </p:spPr>
        </p:pic>
      </p:grpSp>
      <p:sp>
        <p:nvSpPr>
          <p:cNvPr id="16" name="TextBox 15">
            <a:extLst>
              <a:ext uri="{FF2B5EF4-FFF2-40B4-BE49-F238E27FC236}">
                <a16:creationId xmlns:a16="http://schemas.microsoft.com/office/drawing/2014/main" id="{322B92DA-EDC7-18EC-E7A8-FC98797B280F}"/>
              </a:ext>
            </a:extLst>
          </p:cNvPr>
          <p:cNvSpPr txBox="1"/>
          <p:nvPr/>
        </p:nvSpPr>
        <p:spPr>
          <a:xfrm rot="2676086">
            <a:off x="8706517" y="1402529"/>
            <a:ext cx="5000625" cy="307777"/>
          </a:xfrm>
          <a:prstGeom prst="rect">
            <a:avLst/>
          </a:prstGeom>
          <a:solidFill>
            <a:srgbClr val="FEF000"/>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Completed Example</a:t>
            </a:r>
          </a:p>
        </p:txBody>
      </p:sp>
      <p:sp>
        <p:nvSpPr>
          <p:cNvPr id="29" name="Title 1">
            <a:extLst>
              <a:ext uri="{FF2B5EF4-FFF2-40B4-BE49-F238E27FC236}">
                <a16:creationId xmlns:a16="http://schemas.microsoft.com/office/drawing/2014/main" id="{467D990E-B685-2C2B-8DEE-5D6B61B6C2E3}"/>
              </a:ext>
            </a:extLst>
          </p:cNvPr>
          <p:cNvSpPr txBox="1">
            <a:spLocks noGrp="1"/>
          </p:cNvSpPr>
          <p:nvPr>
            <p:ph type="title"/>
          </p:nvPr>
        </p:nvSpPr>
        <p:spPr>
          <a:xfrm>
            <a:off x="1670221" y="439811"/>
            <a:ext cx="8760118" cy="9848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Sending email is just one part of </a:t>
            </a:r>
            <a:br>
              <a:rPr kumimoji="0" lang="en-US" sz="28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28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your </a:t>
            </a:r>
            <a:r>
              <a:rPr lang="en-US">
                <a:solidFill>
                  <a:srgbClr val="366BC6"/>
                </a:solidFill>
              </a:rPr>
              <a:t>Enterprise Communication </a:t>
            </a:r>
            <a:r>
              <a:rPr kumimoji="0" lang="en-US" sz="28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team’s job</a:t>
            </a:r>
          </a:p>
        </p:txBody>
      </p:sp>
      <p:sp>
        <p:nvSpPr>
          <p:cNvPr id="30" name="Rectangle: Rounded Corners 3">
            <a:extLst>
              <a:ext uri="{FF2B5EF4-FFF2-40B4-BE49-F238E27FC236}">
                <a16:creationId xmlns:a16="http://schemas.microsoft.com/office/drawing/2014/main" id="{5C86ABD3-8EB8-C464-92E5-2AD3448A4D5B}"/>
              </a:ext>
            </a:extLst>
          </p:cNvPr>
          <p:cNvSpPr/>
          <p:nvPr/>
        </p:nvSpPr>
        <p:spPr bwMode="auto">
          <a:xfrm>
            <a:off x="2087972" y="1597605"/>
            <a:ext cx="7915690" cy="614787"/>
          </a:xfrm>
          <a:prstGeom prst="roundRect">
            <a:avLst>
              <a:gd name="adj" fmla="val 11366"/>
            </a:avLst>
          </a:prstGeom>
          <a:solidFill>
            <a:srgbClr val="B642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76" tIns="146301" rIns="182876" bIns="146301" numCol="1" spcCol="0" rtlCol="0" fromWordArt="0" anchor="ctr" anchorCtr="0" forceAA="0" compatLnSpc="1">
            <a:prstTxWarp prst="textNoShape">
              <a:avLst/>
            </a:prstTxWarp>
            <a:noAutofit/>
          </a:bodyPr>
          <a:lstStyle/>
          <a:p>
            <a:pPr marL="0" marR="0" lvl="0" indent="0" algn="ctr" defTabSz="932431"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The people in your Communications Office are focused on: </a:t>
            </a:r>
          </a:p>
        </p:txBody>
      </p:sp>
      <p:sp>
        <p:nvSpPr>
          <p:cNvPr id="3" name="Rounded Rectangle 3">
            <a:extLst>
              <a:ext uri="{FF2B5EF4-FFF2-40B4-BE49-F238E27FC236}">
                <a16:creationId xmlns:a16="http://schemas.microsoft.com/office/drawing/2014/main" id="{5BB2842B-6968-3775-34C4-911C68E1C532}"/>
              </a:ext>
            </a:extLst>
          </p:cNvPr>
          <p:cNvSpPr/>
          <p:nvPr/>
        </p:nvSpPr>
        <p:spPr bwMode="auto">
          <a:xfrm>
            <a:off x="1944450" y="3016366"/>
            <a:ext cx="2011631" cy="553984"/>
          </a:xfrm>
          <a:prstGeom prst="roundRect">
            <a:avLst/>
          </a:prstGeom>
          <a:solidFill>
            <a:schemeClr val="bg1">
              <a:alpha val="83000"/>
            </a:scheme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6" tIns="146301" rIns="182876" bIns="146301" numCol="1" spcCol="0" rtlCol="0" fromWordArt="0" anchor="ctr" anchorCtr="0" forceAA="0" compatLnSpc="1">
            <a:prstTxWarp prst="textNoShape">
              <a:avLst/>
            </a:prstTxWarp>
            <a:noAutofit/>
          </a:bodyPr>
          <a:lstStyle/>
          <a:p>
            <a:pPr marL="0" marR="0" lvl="0" indent="0" algn="ctr" defTabSz="93243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rPr>
              <a:t>Create comms plans</a:t>
            </a:r>
          </a:p>
        </p:txBody>
      </p:sp>
      <p:sp>
        <p:nvSpPr>
          <p:cNvPr id="6" name="Rounded Rectangle 8">
            <a:extLst>
              <a:ext uri="{FF2B5EF4-FFF2-40B4-BE49-F238E27FC236}">
                <a16:creationId xmlns:a16="http://schemas.microsoft.com/office/drawing/2014/main" id="{2080DEEB-F7B8-AB0B-E136-9B231C4E1A69}"/>
              </a:ext>
            </a:extLst>
          </p:cNvPr>
          <p:cNvSpPr/>
          <p:nvPr/>
        </p:nvSpPr>
        <p:spPr bwMode="auto">
          <a:xfrm>
            <a:off x="871434" y="3780009"/>
            <a:ext cx="1952263" cy="636038"/>
          </a:xfrm>
          <a:prstGeom prst="roundRect">
            <a:avLst/>
          </a:prstGeom>
          <a:solidFill>
            <a:schemeClr val="bg1">
              <a:alpha val="83000"/>
            </a:scheme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6" tIns="146301" rIns="182876" bIns="146301" numCol="1" spcCol="0" rtlCol="0" fromWordArt="0" anchor="ctr" anchorCtr="0" forceAA="0" compatLnSpc="1">
            <a:prstTxWarp prst="textNoShape">
              <a:avLst/>
            </a:prstTxWarp>
            <a:noAutofit/>
          </a:bodyPr>
          <a:lstStyle/>
          <a:p>
            <a:pPr marL="0" marR="0" lvl="0" indent="0" algn="ctr" defTabSz="93243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rPr>
              <a:t>Measure engagement</a:t>
            </a:r>
          </a:p>
        </p:txBody>
      </p:sp>
      <p:sp>
        <p:nvSpPr>
          <p:cNvPr id="2" name="Rounded Rectangle 2">
            <a:extLst>
              <a:ext uri="{FF2B5EF4-FFF2-40B4-BE49-F238E27FC236}">
                <a16:creationId xmlns:a16="http://schemas.microsoft.com/office/drawing/2014/main" id="{92AD47FD-9C10-FB5A-0BE9-30402B0ADCD0}"/>
              </a:ext>
            </a:extLst>
          </p:cNvPr>
          <p:cNvSpPr/>
          <p:nvPr/>
        </p:nvSpPr>
        <p:spPr bwMode="auto">
          <a:xfrm>
            <a:off x="2995037" y="3796005"/>
            <a:ext cx="1952263" cy="604047"/>
          </a:xfrm>
          <a:prstGeom prst="roundRect">
            <a:avLst/>
          </a:prstGeom>
          <a:solidFill>
            <a:schemeClr val="bg1">
              <a:alpha val="83000"/>
            </a:scheme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6" tIns="146301" rIns="182876" bIns="146301" numCol="1" spcCol="0" rtlCol="0" fromWordArt="0" anchor="ctr" anchorCtr="0" forceAA="0" compatLnSpc="1">
            <a:prstTxWarp prst="textNoShape">
              <a:avLst/>
            </a:prstTxWarp>
            <a:noAutofit/>
          </a:bodyPr>
          <a:lstStyle/>
          <a:p>
            <a:pPr marL="0" marR="0" lvl="0" indent="0" algn="ctr" defTabSz="93243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rPr>
              <a:t>Employee Communications</a:t>
            </a:r>
          </a:p>
        </p:txBody>
      </p:sp>
      <p:sp>
        <p:nvSpPr>
          <p:cNvPr id="9" name="Rounded Rectangle 25">
            <a:extLst>
              <a:ext uri="{FF2B5EF4-FFF2-40B4-BE49-F238E27FC236}">
                <a16:creationId xmlns:a16="http://schemas.microsoft.com/office/drawing/2014/main" id="{22437667-FFF0-50FD-1F11-49EFB10733A6}"/>
              </a:ext>
            </a:extLst>
          </p:cNvPr>
          <p:cNvSpPr/>
          <p:nvPr/>
        </p:nvSpPr>
        <p:spPr bwMode="auto">
          <a:xfrm>
            <a:off x="1826843" y="4604431"/>
            <a:ext cx="2205117" cy="636038"/>
          </a:xfrm>
          <a:prstGeom prst="roundRect">
            <a:avLst/>
          </a:prstGeom>
          <a:solidFill>
            <a:schemeClr val="bg1">
              <a:alpha val="83000"/>
            </a:scheme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6" tIns="146301" rIns="182876" bIns="146301" numCol="1" spcCol="0" rtlCol="0" fromWordArt="0" anchor="ctr" anchorCtr="0" forceAA="0" compatLnSpc="1">
            <a:prstTxWarp prst="textNoShape">
              <a:avLst/>
            </a:prstTxWarp>
            <a:noAutofit/>
          </a:bodyPr>
          <a:lstStyle/>
          <a:p>
            <a:pPr marL="0" marR="0" lvl="0" indent="0" algn="ctr" defTabSz="93243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rPr>
              <a:t>Create company’s blog posts</a:t>
            </a:r>
          </a:p>
        </p:txBody>
      </p:sp>
      <p:sp>
        <p:nvSpPr>
          <p:cNvPr id="11" name="Rounded Rectangle 32">
            <a:extLst>
              <a:ext uri="{FF2B5EF4-FFF2-40B4-BE49-F238E27FC236}">
                <a16:creationId xmlns:a16="http://schemas.microsoft.com/office/drawing/2014/main" id="{6DE9611B-92CC-3339-6934-0A9D8016C58D}"/>
              </a:ext>
            </a:extLst>
          </p:cNvPr>
          <p:cNvSpPr/>
          <p:nvPr/>
        </p:nvSpPr>
        <p:spPr bwMode="auto">
          <a:xfrm>
            <a:off x="871435" y="5450042"/>
            <a:ext cx="1952262" cy="636038"/>
          </a:xfrm>
          <a:prstGeom prst="roundRect">
            <a:avLst/>
          </a:prstGeom>
          <a:solidFill>
            <a:schemeClr val="bg1">
              <a:alpha val="83000"/>
            </a:scheme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6" tIns="146301" rIns="182876" bIns="146301" numCol="1" spcCol="0" rtlCol="0" fromWordArt="0" anchor="ctr" anchorCtr="0" forceAA="0" compatLnSpc="1">
            <a:prstTxWarp prst="textNoShape">
              <a:avLst/>
            </a:prstTxWarp>
            <a:noAutofit/>
          </a:bodyPr>
          <a:lstStyle/>
          <a:p>
            <a:pPr marL="0" marR="0" lvl="0" indent="0" algn="ctr" defTabSz="93243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rPr>
              <a:t>Develop success metrics</a:t>
            </a:r>
          </a:p>
        </p:txBody>
      </p:sp>
      <p:sp>
        <p:nvSpPr>
          <p:cNvPr id="7" name="Rounded Rectangle 18">
            <a:extLst>
              <a:ext uri="{FF2B5EF4-FFF2-40B4-BE49-F238E27FC236}">
                <a16:creationId xmlns:a16="http://schemas.microsoft.com/office/drawing/2014/main" id="{3D4C0637-12F6-695E-5C2D-B40C581E0BEB}"/>
              </a:ext>
            </a:extLst>
          </p:cNvPr>
          <p:cNvSpPr/>
          <p:nvPr/>
        </p:nvSpPr>
        <p:spPr bwMode="auto">
          <a:xfrm>
            <a:off x="2990797" y="5450042"/>
            <a:ext cx="1952262" cy="636038"/>
          </a:xfrm>
          <a:prstGeom prst="roundRect">
            <a:avLst/>
          </a:prstGeom>
          <a:solidFill>
            <a:schemeClr val="bg1">
              <a:alpha val="83000"/>
            </a:scheme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6" tIns="146301" rIns="182876" bIns="146301" numCol="1" spcCol="0" rtlCol="0" fromWordArt="0" anchor="ctr" anchorCtr="0" forceAA="0" compatLnSpc="1">
            <a:prstTxWarp prst="textNoShape">
              <a:avLst/>
            </a:prstTxWarp>
            <a:noAutofit/>
          </a:bodyPr>
          <a:lstStyle/>
          <a:p>
            <a:pPr marL="0" marR="0" lvl="0" indent="0" algn="ctr" defTabSz="93243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rPr>
              <a:t>Build communities</a:t>
            </a:r>
          </a:p>
        </p:txBody>
      </p:sp>
      <p:sp>
        <p:nvSpPr>
          <p:cNvPr id="4" name="Rounded Rectangle 5">
            <a:extLst>
              <a:ext uri="{FF2B5EF4-FFF2-40B4-BE49-F238E27FC236}">
                <a16:creationId xmlns:a16="http://schemas.microsoft.com/office/drawing/2014/main" id="{B7FB7ED0-F7CB-0CD1-CCEA-FD2347FF4970}"/>
              </a:ext>
            </a:extLst>
          </p:cNvPr>
          <p:cNvSpPr/>
          <p:nvPr/>
        </p:nvSpPr>
        <p:spPr bwMode="auto">
          <a:xfrm>
            <a:off x="7210397" y="3016366"/>
            <a:ext cx="2205911" cy="636038"/>
          </a:xfrm>
          <a:prstGeom prst="roundRect">
            <a:avLst/>
          </a:prstGeom>
          <a:solidFill>
            <a:schemeClr val="bg1">
              <a:alpha val="83000"/>
            </a:scheme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6" tIns="146301" rIns="182876" bIns="146301" numCol="1" spcCol="0" rtlCol="0" fromWordArt="0" anchor="ctr" anchorCtr="0" forceAA="0" compatLnSpc="1">
            <a:prstTxWarp prst="textNoShape">
              <a:avLst/>
            </a:prstTxWarp>
            <a:noAutofit/>
          </a:bodyPr>
          <a:lstStyle/>
          <a:p>
            <a:pPr marL="0" marR="0" lvl="0" indent="0" algn="ctr" defTabSz="93243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rPr>
              <a:t>Interview users and stakeholders</a:t>
            </a:r>
          </a:p>
        </p:txBody>
      </p:sp>
      <p:sp>
        <p:nvSpPr>
          <p:cNvPr id="12" name="Rounded Rectangle 33">
            <a:extLst>
              <a:ext uri="{FF2B5EF4-FFF2-40B4-BE49-F238E27FC236}">
                <a16:creationId xmlns:a16="http://schemas.microsoft.com/office/drawing/2014/main" id="{12EE8D21-FEFD-783E-D672-75D5FE866479}"/>
              </a:ext>
            </a:extLst>
          </p:cNvPr>
          <p:cNvSpPr/>
          <p:nvPr/>
        </p:nvSpPr>
        <p:spPr bwMode="auto">
          <a:xfrm>
            <a:off x="9553735" y="3016366"/>
            <a:ext cx="1677022" cy="636038"/>
          </a:xfrm>
          <a:prstGeom prst="roundRect">
            <a:avLst/>
          </a:prstGeom>
          <a:solidFill>
            <a:schemeClr val="bg1">
              <a:alpha val="83000"/>
            </a:scheme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6" tIns="146301" rIns="182876" bIns="146301" numCol="1" spcCol="0" rtlCol="0" fromWordArt="0" anchor="ctr" anchorCtr="0" forceAA="0" compatLnSpc="1">
            <a:prstTxWarp prst="textNoShape">
              <a:avLst/>
            </a:prstTxWarp>
            <a:noAutofit/>
          </a:bodyPr>
          <a:lstStyle/>
          <a:p>
            <a:pPr marL="0" marR="0" lvl="0" indent="0" algn="ctr" defTabSz="93243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rPr>
              <a:t>Evaluate feedback</a:t>
            </a:r>
          </a:p>
        </p:txBody>
      </p:sp>
      <p:sp>
        <p:nvSpPr>
          <p:cNvPr id="10" name="Rounded Rectangle 31">
            <a:extLst>
              <a:ext uri="{FF2B5EF4-FFF2-40B4-BE49-F238E27FC236}">
                <a16:creationId xmlns:a16="http://schemas.microsoft.com/office/drawing/2014/main" id="{BF98D594-801A-647E-D378-E3F7A8C36866}"/>
              </a:ext>
            </a:extLst>
          </p:cNvPr>
          <p:cNvSpPr/>
          <p:nvPr/>
        </p:nvSpPr>
        <p:spPr bwMode="auto">
          <a:xfrm>
            <a:off x="8271208" y="3780009"/>
            <a:ext cx="2018406" cy="636038"/>
          </a:xfrm>
          <a:prstGeom prst="roundRect">
            <a:avLst/>
          </a:prstGeom>
          <a:solidFill>
            <a:schemeClr val="bg1">
              <a:alpha val="83000"/>
            </a:scheme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6" tIns="146301" rIns="182876" bIns="146301" numCol="1" spcCol="0" rtlCol="0" fromWordArt="0" anchor="ctr" anchorCtr="0" forceAA="0" compatLnSpc="1">
            <a:prstTxWarp prst="textNoShape">
              <a:avLst/>
            </a:prstTxWarp>
            <a:noAutofit/>
          </a:bodyPr>
          <a:lstStyle/>
          <a:p>
            <a:pPr marL="0" marR="0" lvl="0" indent="0" algn="ctr" defTabSz="93243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rPr>
              <a:t>Create awareness campaigns</a:t>
            </a:r>
          </a:p>
        </p:txBody>
      </p:sp>
      <p:sp>
        <p:nvSpPr>
          <p:cNvPr id="5" name="Rounded Rectangle 7">
            <a:extLst>
              <a:ext uri="{FF2B5EF4-FFF2-40B4-BE49-F238E27FC236}">
                <a16:creationId xmlns:a16="http://schemas.microsoft.com/office/drawing/2014/main" id="{E48F3925-458A-D6FD-2765-5DCF18647CA8}"/>
              </a:ext>
            </a:extLst>
          </p:cNvPr>
          <p:cNvSpPr/>
          <p:nvPr/>
        </p:nvSpPr>
        <p:spPr bwMode="auto">
          <a:xfrm>
            <a:off x="7210398" y="4604431"/>
            <a:ext cx="1941466" cy="636038"/>
          </a:xfrm>
          <a:prstGeom prst="roundRect">
            <a:avLst/>
          </a:prstGeom>
          <a:solidFill>
            <a:schemeClr val="bg1">
              <a:alpha val="83000"/>
            </a:scheme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6" tIns="146301" rIns="182876" bIns="146301" numCol="1" spcCol="0" rtlCol="0" fromWordArt="0" anchor="ctr" anchorCtr="0" forceAA="0" compatLnSpc="1">
            <a:prstTxWarp prst="textNoShape">
              <a:avLst/>
            </a:prstTxWarp>
            <a:noAutofit/>
          </a:bodyPr>
          <a:lstStyle/>
          <a:p>
            <a:pPr marL="0" marR="0" lvl="0" indent="0" algn="ctr" defTabSz="93243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rPr>
              <a:t>Executive Communications</a:t>
            </a:r>
          </a:p>
        </p:txBody>
      </p:sp>
      <p:sp>
        <p:nvSpPr>
          <p:cNvPr id="8" name="Rounded Rectangle 23">
            <a:extLst>
              <a:ext uri="{FF2B5EF4-FFF2-40B4-BE49-F238E27FC236}">
                <a16:creationId xmlns:a16="http://schemas.microsoft.com/office/drawing/2014/main" id="{C4FD5887-268D-3807-55C5-09604A91197C}"/>
              </a:ext>
            </a:extLst>
          </p:cNvPr>
          <p:cNvSpPr/>
          <p:nvPr/>
        </p:nvSpPr>
        <p:spPr bwMode="auto">
          <a:xfrm>
            <a:off x="9316815" y="4604431"/>
            <a:ext cx="2018406" cy="636038"/>
          </a:xfrm>
          <a:prstGeom prst="roundRect">
            <a:avLst/>
          </a:prstGeom>
          <a:solidFill>
            <a:schemeClr val="bg1">
              <a:alpha val="83000"/>
            </a:scheme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6" tIns="146301" rIns="182876" bIns="146301" numCol="1" spcCol="0" rtlCol="0" fromWordArt="0" anchor="ctr" anchorCtr="0" forceAA="0" compatLnSpc="1">
            <a:prstTxWarp prst="textNoShape">
              <a:avLst/>
            </a:prstTxWarp>
            <a:noAutofit/>
          </a:bodyPr>
          <a:lstStyle/>
          <a:p>
            <a:pPr marL="0" marR="0" lvl="0" indent="0" algn="ctr" defTabSz="93243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rPr>
              <a:t>Create training materials</a:t>
            </a:r>
          </a:p>
        </p:txBody>
      </p:sp>
      <p:sp>
        <p:nvSpPr>
          <p:cNvPr id="13" name="Rounded Rectangle 34">
            <a:extLst>
              <a:ext uri="{FF2B5EF4-FFF2-40B4-BE49-F238E27FC236}">
                <a16:creationId xmlns:a16="http://schemas.microsoft.com/office/drawing/2014/main" id="{66E60AE6-74A3-AA3C-9900-15B7D7E583A3}"/>
              </a:ext>
            </a:extLst>
          </p:cNvPr>
          <p:cNvSpPr/>
          <p:nvPr/>
        </p:nvSpPr>
        <p:spPr bwMode="auto">
          <a:xfrm>
            <a:off x="8202186" y="5446016"/>
            <a:ext cx="2245584" cy="640064"/>
          </a:xfrm>
          <a:prstGeom prst="roundRect">
            <a:avLst/>
          </a:prstGeom>
          <a:solidFill>
            <a:schemeClr val="bg1">
              <a:alpha val="83000"/>
            </a:scheme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6" tIns="146301" rIns="182876" bIns="146301" numCol="1" spcCol="0" rtlCol="0" fromWordArt="0" anchor="ctr" anchorCtr="0" forceAA="0" compatLnSpc="1">
            <a:prstTxWarp prst="textNoShape">
              <a:avLst/>
            </a:prstTxWarp>
            <a:noAutofit/>
          </a:bodyPr>
          <a:lstStyle/>
          <a:p>
            <a:pPr marL="0" marR="0" lvl="0" indent="0" algn="ctr" defTabSz="93243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rPr>
              <a:t>Monitor project progress</a:t>
            </a:r>
          </a:p>
        </p:txBody>
      </p:sp>
    </p:spTree>
    <p:extLst>
      <p:ext uri="{BB962C8B-B14F-4D97-AF65-F5344CB8AC3E}">
        <p14:creationId xmlns:p14="http://schemas.microsoft.com/office/powerpoint/2010/main" val="3419392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400"/>
                                        <p:tgtEl>
                                          <p:spTgt spid="30"/>
                                        </p:tgtEl>
                                      </p:cBhvr>
                                    </p:animEffect>
                                  </p:childTnLst>
                                </p:cTn>
                              </p:par>
                              <p:par>
                                <p:cTn id="8" presetID="6" presetClass="emph" presetSubtype="0" accel="100000" autoRev="1" fill="hold" grpId="1" nodeType="withEffect">
                                  <p:stCondLst>
                                    <p:cond delay="0"/>
                                  </p:stCondLst>
                                  <p:childTnLst>
                                    <p:animScale>
                                      <p:cBhvr>
                                        <p:cTn id="9" dur="400" fill="hold"/>
                                        <p:tgtEl>
                                          <p:spTgt spid="30"/>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C98E3-FDB6-532D-BD19-31DDA5169861}"/>
            </a:ext>
          </a:extLst>
        </p:cNvPr>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F72C70DD-B767-86BE-7B8A-7689B9191E2F}"/>
              </a:ext>
              <a:ext uri="{C183D7F6-B498-43B3-948B-1728B52AA6E4}">
                <adec:decorative xmlns:adec="http://schemas.microsoft.com/office/drawing/2017/decorative" val="1"/>
              </a:ext>
            </a:extLst>
          </p:cNvPr>
          <p:cNvSpPr/>
          <p:nvPr/>
        </p:nvSpPr>
        <p:spPr bwMode="auto">
          <a:xfrm>
            <a:off x="8025587" y="1247676"/>
            <a:ext cx="3722446" cy="4090403"/>
          </a:xfrm>
          <a:prstGeom prst="roundRect">
            <a:avLst>
              <a:gd name="adj" fmla="val 3648"/>
            </a:avLst>
          </a:prstGeom>
          <a:solidFill>
            <a:schemeClr val="bg1">
              <a:alpha val="50000"/>
            </a:schemeClr>
          </a:solidFill>
          <a:ln w="9525">
            <a:solidFill>
              <a:schemeClr val="bg1">
                <a:alpha val="4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91440" numCol="1" spcCol="0" rtlCol="0" fromWordArt="0" anchor="t" anchorCtr="0" forceAA="0" compatLnSpc="1">
            <a:prstTxWarp prst="textNoShape">
              <a:avLst/>
            </a:prstTxWarp>
            <a:noAutofit/>
          </a:bodyPr>
          <a:lstStyle/>
          <a:p>
            <a:pPr marL="0" marR="0" lvl="0" indent="0" algn="l" defTabSz="1280160" rtl="0" eaLnBrk="1" fontAlgn="auto" latinLnBrk="0" hangingPunct="1">
              <a:lnSpc>
                <a:spcPct val="90000"/>
              </a:lnSpc>
              <a:spcBef>
                <a:spcPts val="600"/>
              </a:spcBef>
              <a:spcAft>
                <a:spcPts val="600"/>
              </a:spcAft>
              <a:buClrTx/>
              <a:buSzTx/>
              <a:buFontTx/>
              <a:buNone/>
              <a:tabLst/>
              <a:defRPr/>
            </a:pPr>
            <a:endParaRPr kumimoji="0" lang="en-US" sz="1000" b="0" i="0" u="none" strike="noStrike" kern="1200" cap="none" spc="0" normalizeH="0" baseline="0" noProof="0">
              <a:ln>
                <a:noFill/>
              </a:ln>
              <a:solidFill>
                <a:srgbClr val="080808"/>
              </a:solidFill>
              <a:effectLst/>
              <a:uLnTx/>
              <a:uFillTx/>
              <a:latin typeface="Segoe UI"/>
              <a:ea typeface="+mn-ea"/>
              <a:cs typeface="Segoe UI" pitchFamily="34" charset="0"/>
            </a:endParaRPr>
          </a:p>
        </p:txBody>
      </p:sp>
      <p:sp>
        <p:nvSpPr>
          <p:cNvPr id="29" name="Title 1">
            <a:extLst>
              <a:ext uri="{FF2B5EF4-FFF2-40B4-BE49-F238E27FC236}">
                <a16:creationId xmlns:a16="http://schemas.microsoft.com/office/drawing/2014/main" id="{DF237414-92FD-EDB6-D2BF-E7EB49FF1E09}"/>
              </a:ext>
            </a:extLst>
          </p:cNvPr>
          <p:cNvSpPr txBox="1">
            <a:spLocks noGrp="1"/>
          </p:cNvSpPr>
          <p:nvPr>
            <p:ph type="title"/>
          </p:nvPr>
        </p:nvSpPr>
        <p:spPr>
          <a:xfrm>
            <a:off x="584200" y="467243"/>
            <a:ext cx="9891859" cy="5202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50" normalizeH="0" baseline="0" noProof="0">
                <a:ln w="3175">
                  <a:noFill/>
                </a:ln>
                <a:solidFill>
                  <a:srgbClr val="080808"/>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rPr>
              <a:t>Preparing a blog post</a:t>
            </a:r>
          </a:p>
        </p:txBody>
      </p:sp>
      <p:sp>
        <p:nvSpPr>
          <p:cNvPr id="30" name="TextBox 29">
            <a:extLst>
              <a:ext uri="{FF2B5EF4-FFF2-40B4-BE49-F238E27FC236}">
                <a16:creationId xmlns:a16="http://schemas.microsoft.com/office/drawing/2014/main" id="{80837E9B-78F8-ECB1-5859-49581589FC21}"/>
              </a:ext>
            </a:extLst>
          </p:cNvPr>
          <p:cNvSpPr txBox="1"/>
          <p:nvPr/>
        </p:nvSpPr>
        <p:spPr>
          <a:xfrm rot="2676086">
            <a:off x="8706517" y="789071"/>
            <a:ext cx="5000625" cy="307777"/>
          </a:xfrm>
          <a:prstGeom prst="rect">
            <a:avLst/>
          </a:prstGeom>
          <a:solidFill>
            <a:srgbClr val="FEF000"/>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80808"/>
                </a:solidFill>
                <a:effectLst/>
                <a:uLnTx/>
                <a:uFillTx/>
                <a:latin typeface="Segoe UI"/>
                <a:ea typeface="+mn-ea"/>
                <a:cs typeface="+mn-cs"/>
              </a:rPr>
              <a:t>Completed Example</a:t>
            </a:r>
          </a:p>
        </p:txBody>
      </p:sp>
      <p:sp>
        <p:nvSpPr>
          <p:cNvPr id="69" name="Rectangle: Rounded Corners 10">
            <a:extLst>
              <a:ext uri="{FF2B5EF4-FFF2-40B4-BE49-F238E27FC236}">
                <a16:creationId xmlns:a16="http://schemas.microsoft.com/office/drawing/2014/main" id="{45306973-F230-37B7-BFBC-53E10A2A636D}"/>
              </a:ext>
              <a:ext uri="{C183D7F6-B498-43B3-948B-1728B52AA6E4}">
                <adec:decorative xmlns:adec="http://schemas.microsoft.com/office/drawing/2017/decorative" val="1"/>
              </a:ext>
            </a:extLst>
          </p:cNvPr>
          <p:cNvSpPr/>
          <p:nvPr/>
        </p:nvSpPr>
        <p:spPr bwMode="auto">
          <a:xfrm>
            <a:off x="490248" y="1232660"/>
            <a:ext cx="1467125" cy="948573"/>
          </a:xfrm>
          <a:prstGeom prst="roundRect">
            <a:avLst>
              <a:gd name="adj" fmla="val 9723"/>
            </a:avLst>
          </a:prstGeom>
          <a:solidFill>
            <a:schemeClr val="bg1">
              <a:alpha val="50000"/>
            </a:schemeClr>
          </a:solidFill>
          <a:ln w="9525">
            <a:solidFill>
              <a:srgbClr val="D1C4E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endParaRPr kumimoji="0" lang="en-US" sz="13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grpSp>
        <p:nvGrpSpPr>
          <p:cNvPr id="6" name="Group 5">
            <a:extLst>
              <a:ext uri="{FF2B5EF4-FFF2-40B4-BE49-F238E27FC236}">
                <a16:creationId xmlns:a16="http://schemas.microsoft.com/office/drawing/2014/main" id="{A6891D6A-A8E2-18F3-1938-2328AF525E21}"/>
              </a:ext>
              <a:ext uri="{C183D7F6-B498-43B3-948B-1728B52AA6E4}">
                <adec:decorative xmlns:adec="http://schemas.microsoft.com/office/drawing/2017/decorative" val="1"/>
              </a:ext>
            </a:extLst>
          </p:cNvPr>
          <p:cNvGrpSpPr/>
          <p:nvPr/>
        </p:nvGrpSpPr>
        <p:grpSpPr>
          <a:xfrm>
            <a:off x="668759" y="1382953"/>
            <a:ext cx="380391" cy="378950"/>
            <a:chOff x="722532" y="2065617"/>
            <a:chExt cx="419101" cy="417513"/>
          </a:xfrm>
        </p:grpSpPr>
        <p:sp>
          <p:nvSpPr>
            <p:cNvPr id="7" name="Freeform 18">
              <a:extLst>
                <a:ext uri="{FF2B5EF4-FFF2-40B4-BE49-F238E27FC236}">
                  <a16:creationId xmlns:a16="http://schemas.microsoft.com/office/drawing/2014/main" id="{D2995D4B-B4B5-7F1E-DCFC-E3FA6E0CA92C}"/>
                </a:ext>
              </a:extLst>
            </p:cNvPr>
            <p:cNvSpPr>
              <a:spLocks/>
            </p:cNvSpPr>
            <p:nvPr/>
          </p:nvSpPr>
          <p:spPr bwMode="auto">
            <a:xfrm>
              <a:off x="722532" y="2065617"/>
              <a:ext cx="104775" cy="103188"/>
            </a:xfrm>
            <a:custGeom>
              <a:avLst/>
              <a:gdLst>
                <a:gd name="T0" fmla="*/ 0 w 106"/>
                <a:gd name="T1" fmla="*/ 0 h 105"/>
                <a:gd name="T2" fmla="*/ 0 w 106"/>
                <a:gd name="T3" fmla="*/ 0 h 105"/>
                <a:gd name="T4" fmla="*/ 0 w 106"/>
                <a:gd name="T5" fmla="*/ 105 h 105"/>
                <a:gd name="T6" fmla="*/ 26 w 106"/>
                <a:gd name="T7" fmla="*/ 105 h 105"/>
                <a:gd name="T8" fmla="*/ 26 w 106"/>
                <a:gd name="T9" fmla="*/ 26 h 105"/>
                <a:gd name="T10" fmla="*/ 106 w 106"/>
                <a:gd name="T11" fmla="*/ 26 h 105"/>
                <a:gd name="T12" fmla="*/ 106 w 106"/>
                <a:gd name="T13" fmla="*/ 0 h 105"/>
                <a:gd name="T14" fmla="*/ 0 w 106"/>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5">
                  <a:moveTo>
                    <a:pt x="0" y="0"/>
                  </a:moveTo>
                  <a:lnTo>
                    <a:pt x="0" y="0"/>
                  </a:lnTo>
                  <a:lnTo>
                    <a:pt x="0" y="105"/>
                  </a:lnTo>
                  <a:lnTo>
                    <a:pt x="26" y="105"/>
                  </a:lnTo>
                  <a:lnTo>
                    <a:pt x="26" y="26"/>
                  </a:lnTo>
                  <a:lnTo>
                    <a:pt x="106" y="26"/>
                  </a:lnTo>
                  <a:lnTo>
                    <a:pt x="106" y="0"/>
                  </a:lnTo>
                  <a:lnTo>
                    <a:pt x="0" y="0"/>
                  </a:lnTo>
                  <a:close/>
                </a:path>
              </a:pathLst>
            </a:custGeom>
            <a:gradFill>
              <a:gsLst>
                <a:gs pos="0">
                  <a:schemeClr val="accent1"/>
                </a:gs>
                <a:gs pos="100000">
                  <a:schemeClr val="accent3"/>
                </a:gs>
              </a:gsLst>
              <a:lin ang="16200000" scaled="1"/>
            </a:gradFill>
            <a:ln w="0">
              <a:solidFill>
                <a:srgbClr val="D1C4E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 name="Freeform 19">
              <a:extLst>
                <a:ext uri="{FF2B5EF4-FFF2-40B4-BE49-F238E27FC236}">
                  <a16:creationId xmlns:a16="http://schemas.microsoft.com/office/drawing/2014/main" id="{BA653D2E-9069-82EB-544B-0C0E137A7CB3}"/>
                </a:ext>
              </a:extLst>
            </p:cNvPr>
            <p:cNvSpPr>
              <a:spLocks/>
            </p:cNvSpPr>
            <p:nvPr/>
          </p:nvSpPr>
          <p:spPr bwMode="auto">
            <a:xfrm>
              <a:off x="722532" y="2379942"/>
              <a:ext cx="104775" cy="103188"/>
            </a:xfrm>
            <a:custGeom>
              <a:avLst/>
              <a:gdLst>
                <a:gd name="T0" fmla="*/ 0 w 106"/>
                <a:gd name="T1" fmla="*/ 0 h 106"/>
                <a:gd name="T2" fmla="*/ 0 w 106"/>
                <a:gd name="T3" fmla="*/ 0 h 106"/>
                <a:gd name="T4" fmla="*/ 0 w 106"/>
                <a:gd name="T5" fmla="*/ 106 h 106"/>
                <a:gd name="T6" fmla="*/ 106 w 106"/>
                <a:gd name="T7" fmla="*/ 106 h 106"/>
                <a:gd name="T8" fmla="*/ 106 w 106"/>
                <a:gd name="T9" fmla="*/ 80 h 106"/>
                <a:gd name="T10" fmla="*/ 26 w 106"/>
                <a:gd name="T11" fmla="*/ 80 h 106"/>
                <a:gd name="T12" fmla="*/ 26 w 106"/>
                <a:gd name="T13" fmla="*/ 0 h 106"/>
                <a:gd name="T14" fmla="*/ 0 w 106"/>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0" y="0"/>
                  </a:moveTo>
                  <a:lnTo>
                    <a:pt x="0" y="0"/>
                  </a:lnTo>
                  <a:lnTo>
                    <a:pt x="0" y="106"/>
                  </a:lnTo>
                  <a:lnTo>
                    <a:pt x="106" y="106"/>
                  </a:lnTo>
                  <a:lnTo>
                    <a:pt x="106" y="80"/>
                  </a:lnTo>
                  <a:lnTo>
                    <a:pt x="26" y="80"/>
                  </a:lnTo>
                  <a:lnTo>
                    <a:pt x="26" y="0"/>
                  </a:lnTo>
                  <a:lnTo>
                    <a:pt x="0" y="0"/>
                  </a:lnTo>
                  <a:close/>
                </a:path>
              </a:pathLst>
            </a:custGeom>
            <a:gradFill>
              <a:gsLst>
                <a:gs pos="0">
                  <a:schemeClr val="accent1"/>
                </a:gs>
                <a:gs pos="100000">
                  <a:schemeClr val="accent3"/>
                </a:gs>
              </a:gsLst>
              <a:lin ang="16200000" scaled="1"/>
            </a:gradFill>
            <a:ln w="0">
              <a:solidFill>
                <a:srgbClr val="D1C4E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 name="Freeform 20">
              <a:extLst>
                <a:ext uri="{FF2B5EF4-FFF2-40B4-BE49-F238E27FC236}">
                  <a16:creationId xmlns:a16="http://schemas.microsoft.com/office/drawing/2014/main" id="{CDFDCB8D-0BDA-6F7A-9530-2D0D0882B6ED}"/>
                </a:ext>
              </a:extLst>
            </p:cNvPr>
            <p:cNvSpPr>
              <a:spLocks/>
            </p:cNvSpPr>
            <p:nvPr/>
          </p:nvSpPr>
          <p:spPr bwMode="auto">
            <a:xfrm>
              <a:off x="1038445" y="2065617"/>
              <a:ext cx="103188" cy="103188"/>
            </a:xfrm>
            <a:custGeom>
              <a:avLst/>
              <a:gdLst>
                <a:gd name="T0" fmla="*/ 0 w 106"/>
                <a:gd name="T1" fmla="*/ 0 h 105"/>
                <a:gd name="T2" fmla="*/ 0 w 106"/>
                <a:gd name="T3" fmla="*/ 0 h 105"/>
                <a:gd name="T4" fmla="*/ 0 w 106"/>
                <a:gd name="T5" fmla="*/ 26 h 105"/>
                <a:gd name="T6" fmla="*/ 79 w 106"/>
                <a:gd name="T7" fmla="*/ 26 h 105"/>
                <a:gd name="T8" fmla="*/ 79 w 106"/>
                <a:gd name="T9" fmla="*/ 105 h 105"/>
                <a:gd name="T10" fmla="*/ 106 w 106"/>
                <a:gd name="T11" fmla="*/ 105 h 105"/>
                <a:gd name="T12" fmla="*/ 106 w 106"/>
                <a:gd name="T13" fmla="*/ 0 h 105"/>
                <a:gd name="T14" fmla="*/ 0 w 106"/>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5">
                  <a:moveTo>
                    <a:pt x="0" y="0"/>
                  </a:moveTo>
                  <a:lnTo>
                    <a:pt x="0" y="0"/>
                  </a:lnTo>
                  <a:lnTo>
                    <a:pt x="0" y="26"/>
                  </a:lnTo>
                  <a:lnTo>
                    <a:pt x="79" y="26"/>
                  </a:lnTo>
                  <a:lnTo>
                    <a:pt x="79" y="105"/>
                  </a:lnTo>
                  <a:lnTo>
                    <a:pt x="106" y="105"/>
                  </a:lnTo>
                  <a:lnTo>
                    <a:pt x="106" y="0"/>
                  </a:lnTo>
                  <a:lnTo>
                    <a:pt x="0" y="0"/>
                  </a:lnTo>
                  <a:close/>
                </a:path>
              </a:pathLst>
            </a:custGeom>
            <a:gradFill>
              <a:gsLst>
                <a:gs pos="0">
                  <a:schemeClr val="accent1"/>
                </a:gs>
                <a:gs pos="100000">
                  <a:schemeClr val="accent3"/>
                </a:gs>
              </a:gsLst>
              <a:lin ang="16200000" scaled="1"/>
            </a:gradFill>
            <a:ln w="0">
              <a:solidFill>
                <a:srgbClr val="D1C4E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 name="Freeform 21">
              <a:extLst>
                <a:ext uri="{FF2B5EF4-FFF2-40B4-BE49-F238E27FC236}">
                  <a16:creationId xmlns:a16="http://schemas.microsoft.com/office/drawing/2014/main" id="{631F4D86-3B23-ABCF-E874-4445782C20CD}"/>
                </a:ext>
              </a:extLst>
            </p:cNvPr>
            <p:cNvSpPr>
              <a:spLocks/>
            </p:cNvSpPr>
            <p:nvPr/>
          </p:nvSpPr>
          <p:spPr bwMode="auto">
            <a:xfrm>
              <a:off x="1038445" y="2379942"/>
              <a:ext cx="103188" cy="103188"/>
            </a:xfrm>
            <a:custGeom>
              <a:avLst/>
              <a:gdLst>
                <a:gd name="T0" fmla="*/ 79 w 106"/>
                <a:gd name="T1" fmla="*/ 0 h 106"/>
                <a:gd name="T2" fmla="*/ 79 w 106"/>
                <a:gd name="T3" fmla="*/ 0 h 106"/>
                <a:gd name="T4" fmla="*/ 79 w 106"/>
                <a:gd name="T5" fmla="*/ 80 h 106"/>
                <a:gd name="T6" fmla="*/ 0 w 106"/>
                <a:gd name="T7" fmla="*/ 80 h 106"/>
                <a:gd name="T8" fmla="*/ 0 w 106"/>
                <a:gd name="T9" fmla="*/ 106 h 106"/>
                <a:gd name="T10" fmla="*/ 106 w 106"/>
                <a:gd name="T11" fmla="*/ 106 h 106"/>
                <a:gd name="T12" fmla="*/ 106 w 106"/>
                <a:gd name="T13" fmla="*/ 0 h 106"/>
                <a:gd name="T14" fmla="*/ 79 w 106"/>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79" y="0"/>
                  </a:moveTo>
                  <a:lnTo>
                    <a:pt x="79" y="0"/>
                  </a:lnTo>
                  <a:lnTo>
                    <a:pt x="79" y="80"/>
                  </a:lnTo>
                  <a:lnTo>
                    <a:pt x="0" y="80"/>
                  </a:lnTo>
                  <a:lnTo>
                    <a:pt x="0" y="106"/>
                  </a:lnTo>
                  <a:lnTo>
                    <a:pt x="106" y="106"/>
                  </a:lnTo>
                  <a:lnTo>
                    <a:pt x="106" y="0"/>
                  </a:lnTo>
                  <a:lnTo>
                    <a:pt x="79" y="0"/>
                  </a:lnTo>
                  <a:close/>
                </a:path>
              </a:pathLst>
            </a:custGeom>
            <a:gradFill>
              <a:gsLst>
                <a:gs pos="0">
                  <a:schemeClr val="accent1"/>
                </a:gs>
                <a:gs pos="100000">
                  <a:schemeClr val="accent3"/>
                </a:gs>
              </a:gsLst>
              <a:lin ang="16200000" scaled="1"/>
            </a:gradFill>
            <a:ln w="0">
              <a:solidFill>
                <a:srgbClr val="D1C4E9"/>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1" name="Freeform 22">
              <a:extLst>
                <a:ext uri="{FF2B5EF4-FFF2-40B4-BE49-F238E27FC236}">
                  <a16:creationId xmlns:a16="http://schemas.microsoft.com/office/drawing/2014/main" id="{5928F68E-5F0A-56F2-F693-38E86C069AA0}"/>
                </a:ext>
              </a:extLst>
            </p:cNvPr>
            <p:cNvSpPr>
              <a:spLocks/>
            </p:cNvSpPr>
            <p:nvPr/>
          </p:nvSpPr>
          <p:spPr bwMode="auto">
            <a:xfrm>
              <a:off x="878107" y="2168805"/>
              <a:ext cx="106363" cy="106363"/>
            </a:xfrm>
            <a:custGeom>
              <a:avLst/>
              <a:gdLst>
                <a:gd name="T0" fmla="*/ 4 w 108"/>
                <a:gd name="T1" fmla="*/ 75 h 108"/>
                <a:gd name="T2" fmla="*/ 4 w 108"/>
                <a:gd name="T3" fmla="*/ 75 h 108"/>
                <a:gd name="T4" fmla="*/ 0 w 108"/>
                <a:gd name="T5" fmla="*/ 54 h 108"/>
                <a:gd name="T6" fmla="*/ 4 w 108"/>
                <a:gd name="T7" fmla="*/ 33 h 108"/>
                <a:gd name="T8" fmla="*/ 16 w 108"/>
                <a:gd name="T9" fmla="*/ 16 h 108"/>
                <a:gd name="T10" fmla="*/ 33 w 108"/>
                <a:gd name="T11" fmla="*/ 4 h 108"/>
                <a:gd name="T12" fmla="*/ 54 w 108"/>
                <a:gd name="T13" fmla="*/ 0 h 108"/>
                <a:gd name="T14" fmla="*/ 75 w 108"/>
                <a:gd name="T15" fmla="*/ 4 h 108"/>
                <a:gd name="T16" fmla="*/ 92 w 108"/>
                <a:gd name="T17" fmla="*/ 16 h 108"/>
                <a:gd name="T18" fmla="*/ 104 w 108"/>
                <a:gd name="T19" fmla="*/ 33 h 108"/>
                <a:gd name="T20" fmla="*/ 108 w 108"/>
                <a:gd name="T21" fmla="*/ 54 h 108"/>
                <a:gd name="T22" fmla="*/ 104 w 108"/>
                <a:gd name="T23" fmla="*/ 75 h 108"/>
                <a:gd name="T24" fmla="*/ 92 w 108"/>
                <a:gd name="T25" fmla="*/ 92 h 108"/>
                <a:gd name="T26" fmla="*/ 75 w 108"/>
                <a:gd name="T27" fmla="*/ 104 h 108"/>
                <a:gd name="T28" fmla="*/ 54 w 108"/>
                <a:gd name="T29" fmla="*/ 108 h 108"/>
                <a:gd name="T30" fmla="*/ 33 w 108"/>
                <a:gd name="T31" fmla="*/ 104 h 108"/>
                <a:gd name="T32" fmla="*/ 16 w 108"/>
                <a:gd name="T33" fmla="*/ 92 h 108"/>
                <a:gd name="T34" fmla="*/ 4 w 108"/>
                <a:gd name="T35" fmla="*/ 7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108">
                  <a:moveTo>
                    <a:pt x="4" y="75"/>
                  </a:moveTo>
                  <a:lnTo>
                    <a:pt x="4" y="75"/>
                  </a:lnTo>
                  <a:cubicBezTo>
                    <a:pt x="1" y="68"/>
                    <a:pt x="0" y="61"/>
                    <a:pt x="0" y="54"/>
                  </a:cubicBezTo>
                  <a:cubicBezTo>
                    <a:pt x="0" y="46"/>
                    <a:pt x="1" y="39"/>
                    <a:pt x="4" y="33"/>
                  </a:cubicBezTo>
                  <a:cubicBezTo>
                    <a:pt x="7" y="26"/>
                    <a:pt x="11" y="20"/>
                    <a:pt x="16" y="16"/>
                  </a:cubicBezTo>
                  <a:cubicBezTo>
                    <a:pt x="20" y="11"/>
                    <a:pt x="26" y="7"/>
                    <a:pt x="33" y="4"/>
                  </a:cubicBezTo>
                  <a:cubicBezTo>
                    <a:pt x="39" y="1"/>
                    <a:pt x="46" y="0"/>
                    <a:pt x="54" y="0"/>
                  </a:cubicBezTo>
                  <a:cubicBezTo>
                    <a:pt x="61" y="0"/>
                    <a:pt x="68" y="1"/>
                    <a:pt x="75" y="4"/>
                  </a:cubicBezTo>
                  <a:cubicBezTo>
                    <a:pt x="81" y="7"/>
                    <a:pt x="87" y="11"/>
                    <a:pt x="92" y="16"/>
                  </a:cubicBezTo>
                  <a:cubicBezTo>
                    <a:pt x="97" y="20"/>
                    <a:pt x="101" y="26"/>
                    <a:pt x="104" y="33"/>
                  </a:cubicBezTo>
                  <a:cubicBezTo>
                    <a:pt x="106" y="39"/>
                    <a:pt x="108" y="46"/>
                    <a:pt x="108" y="54"/>
                  </a:cubicBezTo>
                  <a:cubicBezTo>
                    <a:pt x="108" y="61"/>
                    <a:pt x="106" y="68"/>
                    <a:pt x="104" y="75"/>
                  </a:cubicBezTo>
                  <a:cubicBezTo>
                    <a:pt x="101" y="81"/>
                    <a:pt x="97" y="87"/>
                    <a:pt x="92" y="92"/>
                  </a:cubicBezTo>
                  <a:cubicBezTo>
                    <a:pt x="87" y="97"/>
                    <a:pt x="81" y="101"/>
                    <a:pt x="75" y="104"/>
                  </a:cubicBezTo>
                  <a:cubicBezTo>
                    <a:pt x="68" y="106"/>
                    <a:pt x="61" y="108"/>
                    <a:pt x="54" y="108"/>
                  </a:cubicBezTo>
                  <a:cubicBezTo>
                    <a:pt x="46" y="108"/>
                    <a:pt x="39" y="106"/>
                    <a:pt x="33" y="104"/>
                  </a:cubicBezTo>
                  <a:cubicBezTo>
                    <a:pt x="26" y="101"/>
                    <a:pt x="20" y="97"/>
                    <a:pt x="16" y="92"/>
                  </a:cubicBezTo>
                  <a:cubicBezTo>
                    <a:pt x="11" y="87"/>
                    <a:pt x="7" y="81"/>
                    <a:pt x="4" y="75"/>
                  </a:cubicBezTo>
                  <a:close/>
                </a:path>
              </a:pathLst>
            </a:custGeom>
            <a:noFill/>
            <a:ln w="25400" cap="rnd">
              <a:solidFill>
                <a:srgbClr val="D1C4E9"/>
              </a:solidFill>
              <a:prstDash val="solid"/>
              <a:round/>
            </a:ln>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23">
              <a:extLst>
                <a:ext uri="{FF2B5EF4-FFF2-40B4-BE49-F238E27FC236}">
                  <a16:creationId xmlns:a16="http://schemas.microsoft.com/office/drawing/2014/main" id="{10BA4225-0D39-0F8C-83BF-FD1F3B518C76}"/>
                </a:ext>
              </a:extLst>
            </p:cNvPr>
            <p:cNvSpPr>
              <a:spLocks/>
            </p:cNvSpPr>
            <p:nvPr/>
          </p:nvSpPr>
          <p:spPr bwMode="auto">
            <a:xfrm>
              <a:off x="851120" y="2302155"/>
              <a:ext cx="160338" cy="76200"/>
            </a:xfrm>
            <a:custGeom>
              <a:avLst/>
              <a:gdLst>
                <a:gd name="T0" fmla="*/ 0 w 162"/>
                <a:gd name="T1" fmla="*/ 77 h 77"/>
                <a:gd name="T2" fmla="*/ 0 w 162"/>
                <a:gd name="T3" fmla="*/ 77 h 77"/>
                <a:gd name="T4" fmla="*/ 6 w 162"/>
                <a:gd name="T5" fmla="*/ 49 h 77"/>
                <a:gd name="T6" fmla="*/ 23 w 162"/>
                <a:gd name="T7" fmla="*/ 24 h 77"/>
                <a:gd name="T8" fmla="*/ 49 w 162"/>
                <a:gd name="T9" fmla="*/ 6 h 77"/>
                <a:gd name="T10" fmla="*/ 81 w 162"/>
                <a:gd name="T11" fmla="*/ 0 h 77"/>
                <a:gd name="T12" fmla="*/ 113 w 162"/>
                <a:gd name="T13" fmla="*/ 6 h 77"/>
                <a:gd name="T14" fmla="*/ 139 w 162"/>
                <a:gd name="T15" fmla="*/ 23 h 77"/>
                <a:gd name="T16" fmla="*/ 156 w 162"/>
                <a:gd name="T17" fmla="*/ 49 h 77"/>
                <a:gd name="T18" fmla="*/ 162 w 162"/>
                <a:gd name="T19" fmla="*/ 77 h 77"/>
                <a:gd name="T20" fmla="*/ 0 w 162"/>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77">
                  <a:moveTo>
                    <a:pt x="0" y="77"/>
                  </a:moveTo>
                  <a:lnTo>
                    <a:pt x="0" y="77"/>
                  </a:lnTo>
                  <a:cubicBezTo>
                    <a:pt x="0" y="67"/>
                    <a:pt x="2" y="58"/>
                    <a:pt x="6" y="49"/>
                  </a:cubicBezTo>
                  <a:cubicBezTo>
                    <a:pt x="10" y="39"/>
                    <a:pt x="16" y="31"/>
                    <a:pt x="23" y="24"/>
                  </a:cubicBezTo>
                  <a:cubicBezTo>
                    <a:pt x="30" y="16"/>
                    <a:pt x="39" y="11"/>
                    <a:pt x="49" y="6"/>
                  </a:cubicBezTo>
                  <a:cubicBezTo>
                    <a:pt x="59" y="2"/>
                    <a:pt x="69" y="0"/>
                    <a:pt x="81" y="0"/>
                  </a:cubicBezTo>
                  <a:cubicBezTo>
                    <a:pt x="92" y="0"/>
                    <a:pt x="103" y="2"/>
                    <a:pt x="113" y="6"/>
                  </a:cubicBezTo>
                  <a:cubicBezTo>
                    <a:pt x="123" y="10"/>
                    <a:pt x="131" y="16"/>
                    <a:pt x="139" y="23"/>
                  </a:cubicBezTo>
                  <a:cubicBezTo>
                    <a:pt x="146" y="31"/>
                    <a:pt x="152" y="39"/>
                    <a:pt x="156" y="49"/>
                  </a:cubicBezTo>
                  <a:cubicBezTo>
                    <a:pt x="159" y="58"/>
                    <a:pt x="161" y="67"/>
                    <a:pt x="162" y="77"/>
                  </a:cubicBezTo>
                  <a:lnTo>
                    <a:pt x="0" y="77"/>
                  </a:lnTo>
                  <a:close/>
                </a:path>
              </a:pathLst>
            </a:custGeom>
            <a:noFill/>
            <a:ln w="25400" cap="rnd">
              <a:solidFill>
                <a:srgbClr val="D1C4E9"/>
              </a:solidFill>
              <a:prstDash val="solid"/>
              <a:round/>
            </a:ln>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13" name="TextBox 12">
            <a:extLst>
              <a:ext uri="{FF2B5EF4-FFF2-40B4-BE49-F238E27FC236}">
                <a16:creationId xmlns:a16="http://schemas.microsoft.com/office/drawing/2014/main" id="{73FE44C6-0828-9A01-8798-34CBF34495BA}"/>
              </a:ext>
            </a:extLst>
          </p:cNvPr>
          <p:cNvSpPr txBox="1"/>
          <p:nvPr/>
        </p:nvSpPr>
        <p:spPr>
          <a:xfrm>
            <a:off x="568239" y="1803256"/>
            <a:ext cx="1467125" cy="258532"/>
          </a:xfrm>
          <a:prstGeom prst="rect">
            <a:avLst/>
          </a:prstGeom>
          <a:noFill/>
          <a:ln>
            <a:noFill/>
          </a:ln>
        </p:spPr>
        <p:txBody>
          <a:bodyPr wrap="square">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80808"/>
                </a:solidFill>
                <a:effectLst/>
                <a:uLnTx/>
                <a:uFillTx/>
                <a:latin typeface="Segoe UI Semibold"/>
                <a:ea typeface="+mn-ea"/>
                <a:cs typeface="Segoe UI" panose="020B0502040204020203" pitchFamily="34" charset="0"/>
              </a:rPr>
              <a:t>As someone in…</a:t>
            </a:r>
          </a:p>
        </p:txBody>
      </p:sp>
      <p:sp>
        <p:nvSpPr>
          <p:cNvPr id="3" name="Rectangle: Rounded Corners 21">
            <a:extLst>
              <a:ext uri="{FF2B5EF4-FFF2-40B4-BE49-F238E27FC236}">
                <a16:creationId xmlns:a16="http://schemas.microsoft.com/office/drawing/2014/main" id="{64DEC9D1-E9C8-039D-04D2-8A27ECB7D62E}"/>
              </a:ext>
              <a:ext uri="{C183D7F6-B498-43B3-948B-1728B52AA6E4}">
                <adec:decorative xmlns:adec="http://schemas.microsoft.com/office/drawing/2017/decorative" val="0"/>
              </a:ext>
            </a:extLst>
          </p:cNvPr>
          <p:cNvSpPr/>
          <p:nvPr/>
        </p:nvSpPr>
        <p:spPr bwMode="auto">
          <a:xfrm>
            <a:off x="2130683" y="1252386"/>
            <a:ext cx="5451399" cy="933557"/>
          </a:xfrm>
          <a:prstGeom prst="roundRect">
            <a:avLst>
              <a:gd name="adj" fmla="val 13604"/>
            </a:avLst>
          </a:prstGeom>
          <a:solidFill>
            <a:schemeClr val="bg1"/>
          </a:solidFill>
          <a:ln w="9525">
            <a:solidFill>
              <a:srgbClr val="D1C4E9"/>
            </a:solidFill>
            <a:headEnd type="none" w="med" len="med"/>
            <a:tailEnd type="none" w="med" len="med"/>
          </a:ln>
          <a:effectLst>
            <a:outerShdw blurRad="228600" dist="38100" dir="2700026" rotWithShape="0">
              <a:scrgbClr r="0" g="0" b="0">
                <a:alpha val="9000"/>
              </a:scrgbClr>
            </a:outerShdw>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A communications manager in my organization's Enterprise Communications Department</a:t>
            </a:r>
          </a:p>
        </p:txBody>
      </p:sp>
      <p:sp>
        <p:nvSpPr>
          <p:cNvPr id="68" name="Rectangle: Rounded Corners 10">
            <a:extLst>
              <a:ext uri="{FF2B5EF4-FFF2-40B4-BE49-F238E27FC236}">
                <a16:creationId xmlns:a16="http://schemas.microsoft.com/office/drawing/2014/main" id="{6B60F874-BDF3-094C-B169-CBE9B366D1CD}"/>
              </a:ext>
              <a:ext uri="{C183D7F6-B498-43B3-948B-1728B52AA6E4}">
                <adec:decorative xmlns:adec="http://schemas.microsoft.com/office/drawing/2017/decorative" val="1"/>
              </a:ext>
            </a:extLst>
          </p:cNvPr>
          <p:cNvSpPr/>
          <p:nvPr/>
        </p:nvSpPr>
        <p:spPr bwMode="auto">
          <a:xfrm>
            <a:off x="490248" y="2416352"/>
            <a:ext cx="1467125" cy="1234771"/>
          </a:xfrm>
          <a:prstGeom prst="roundRect">
            <a:avLst>
              <a:gd name="adj" fmla="val 9723"/>
            </a:avLst>
          </a:prstGeom>
          <a:solidFill>
            <a:schemeClr val="bg1">
              <a:alpha val="50000"/>
            </a:schemeClr>
          </a:solidFill>
          <a:ln w="9525">
            <a:solidFill>
              <a:srgbClr val="D1C4E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endParaRPr kumimoji="0" lang="en-US" sz="13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sp>
        <p:nvSpPr>
          <p:cNvPr id="15" name="TextBox 14">
            <a:extLst>
              <a:ext uri="{FF2B5EF4-FFF2-40B4-BE49-F238E27FC236}">
                <a16:creationId xmlns:a16="http://schemas.microsoft.com/office/drawing/2014/main" id="{92630746-BC04-5867-FB55-1D23173C6D34}"/>
              </a:ext>
            </a:extLst>
          </p:cNvPr>
          <p:cNvSpPr txBox="1"/>
          <p:nvPr/>
        </p:nvSpPr>
        <p:spPr>
          <a:xfrm>
            <a:off x="609368" y="3119363"/>
            <a:ext cx="1467125" cy="258532"/>
          </a:xfrm>
          <a:prstGeom prst="rect">
            <a:avLst/>
          </a:prstGeom>
          <a:noFill/>
        </p:spPr>
        <p:txBody>
          <a:bodyPr wrap="square">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80808"/>
                </a:solidFill>
                <a:effectLst/>
                <a:uLnTx/>
                <a:uFillTx/>
                <a:latin typeface="Segoe UI Semibold"/>
                <a:ea typeface="+mn-ea"/>
                <a:cs typeface="Segoe UI" panose="020B0502040204020203" pitchFamily="34" charset="0"/>
              </a:rPr>
              <a:t>I want to…</a:t>
            </a:r>
          </a:p>
        </p:txBody>
      </p:sp>
      <p:sp>
        <p:nvSpPr>
          <p:cNvPr id="4" name="Rectangle: Rounded Corners 35">
            <a:extLst>
              <a:ext uri="{FF2B5EF4-FFF2-40B4-BE49-F238E27FC236}">
                <a16:creationId xmlns:a16="http://schemas.microsoft.com/office/drawing/2014/main" id="{A0BB159E-1F8F-7731-5FC5-8FCA3C35C44B}"/>
              </a:ext>
              <a:ext uri="{C183D7F6-B498-43B3-948B-1728B52AA6E4}">
                <adec:decorative xmlns:adec="http://schemas.microsoft.com/office/drawing/2017/decorative" val="0"/>
              </a:ext>
            </a:extLst>
          </p:cNvPr>
          <p:cNvSpPr/>
          <p:nvPr/>
        </p:nvSpPr>
        <p:spPr bwMode="auto">
          <a:xfrm>
            <a:off x="2130683" y="2422870"/>
            <a:ext cx="5451399" cy="1234771"/>
          </a:xfrm>
          <a:prstGeom prst="roundRect">
            <a:avLst>
              <a:gd name="adj" fmla="val 13604"/>
            </a:avLst>
          </a:prstGeom>
          <a:solidFill>
            <a:schemeClr val="bg1"/>
          </a:solidFill>
          <a:ln w="9525">
            <a:solidFill>
              <a:srgbClr val="D1C4E9"/>
            </a:solidFill>
            <a:headEnd type="none" w="med" len="med"/>
            <a:tailEnd type="none" w="med" len="med"/>
          </a:ln>
          <a:effectLst>
            <a:outerShdw blurRad="228600" dist="38100" dir="2700026" rotWithShape="0">
              <a:scrgbClr r="0" g="0" b="0">
                <a:alpha val="9000"/>
              </a:scrgbClr>
            </a:outerShdw>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300"/>
              </a:spcAft>
              <a:buClrTx/>
              <a:buSzPct val="100000"/>
              <a:buFontTx/>
              <a:buNone/>
              <a:tabLst/>
              <a:defRPr/>
            </a:pP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Be able to  </a:t>
            </a:r>
          </a:p>
          <a:p>
            <a:pPr marL="171450" marR="0" lvl="0" indent="-17145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Research article content</a:t>
            </a:r>
          </a:p>
          <a:p>
            <a:pPr marL="171450" marR="0" lvl="0" indent="-17145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Write articles in the company style</a:t>
            </a:r>
          </a:p>
          <a:p>
            <a:pPr marL="171450" marR="0" lvl="0" indent="-17145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Get sign-off from stakeholders</a:t>
            </a:r>
          </a:p>
          <a:p>
            <a:pPr marL="171450" marR="0" lvl="0" indent="-17145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Review articles with users</a:t>
            </a:r>
          </a:p>
        </p:txBody>
      </p:sp>
      <p:sp>
        <p:nvSpPr>
          <p:cNvPr id="17" name="Freeform 5">
            <a:extLst>
              <a:ext uri="{FF2B5EF4-FFF2-40B4-BE49-F238E27FC236}">
                <a16:creationId xmlns:a16="http://schemas.microsoft.com/office/drawing/2014/main" id="{2EA9886E-6C0B-3445-C71C-0A6B9FEC754B}"/>
              </a:ext>
              <a:ext uri="{C183D7F6-B498-43B3-948B-1728B52AA6E4}">
                <adec:decorative xmlns:adec="http://schemas.microsoft.com/office/drawing/2017/decorative" val="1"/>
              </a:ext>
            </a:extLst>
          </p:cNvPr>
          <p:cNvSpPr>
            <a:spLocks/>
          </p:cNvSpPr>
          <p:nvPr/>
        </p:nvSpPr>
        <p:spPr bwMode="auto">
          <a:xfrm>
            <a:off x="720651" y="2710790"/>
            <a:ext cx="238125" cy="289719"/>
          </a:xfrm>
          <a:custGeom>
            <a:avLst/>
            <a:gdLst>
              <a:gd name="T0" fmla="*/ 160 w 240"/>
              <a:gd name="T1" fmla="*/ 293 h 293"/>
              <a:gd name="T2" fmla="*/ 160 w 240"/>
              <a:gd name="T3" fmla="*/ 293 h 293"/>
              <a:gd name="T4" fmla="*/ 174 w 240"/>
              <a:gd name="T5" fmla="*/ 244 h 293"/>
              <a:gd name="T6" fmla="*/ 204 w 240"/>
              <a:gd name="T7" fmla="*/ 203 h 293"/>
              <a:gd name="T8" fmla="*/ 231 w 240"/>
              <a:gd name="T9" fmla="*/ 165 h 293"/>
              <a:gd name="T10" fmla="*/ 240 w 240"/>
              <a:gd name="T11" fmla="*/ 120 h 293"/>
              <a:gd name="T12" fmla="*/ 230 w 240"/>
              <a:gd name="T13" fmla="*/ 73 h 293"/>
              <a:gd name="T14" fmla="*/ 205 w 240"/>
              <a:gd name="T15" fmla="*/ 35 h 293"/>
              <a:gd name="T16" fmla="*/ 166 w 240"/>
              <a:gd name="T17" fmla="*/ 9 h 293"/>
              <a:gd name="T18" fmla="*/ 120 w 240"/>
              <a:gd name="T19" fmla="*/ 0 h 293"/>
              <a:gd name="T20" fmla="*/ 73 w 240"/>
              <a:gd name="T21" fmla="*/ 9 h 293"/>
              <a:gd name="T22" fmla="*/ 35 w 240"/>
              <a:gd name="T23" fmla="*/ 35 h 293"/>
              <a:gd name="T24" fmla="*/ 9 w 240"/>
              <a:gd name="T25" fmla="*/ 73 h 293"/>
              <a:gd name="T26" fmla="*/ 0 w 240"/>
              <a:gd name="T27" fmla="*/ 120 h 293"/>
              <a:gd name="T28" fmla="*/ 9 w 240"/>
              <a:gd name="T29" fmla="*/ 165 h 293"/>
              <a:gd name="T30" fmla="*/ 36 w 240"/>
              <a:gd name="T31" fmla="*/ 203 h 293"/>
              <a:gd name="T32" fmla="*/ 65 w 240"/>
              <a:gd name="T33" fmla="*/ 244 h 293"/>
              <a:gd name="T34" fmla="*/ 79 w 240"/>
              <a:gd name="T35" fmla="*/ 293 h 293"/>
              <a:gd name="T36" fmla="*/ 160 w 240"/>
              <a:gd name="T37" fmla="*/ 29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0" h="293">
                <a:moveTo>
                  <a:pt x="160" y="293"/>
                </a:moveTo>
                <a:lnTo>
                  <a:pt x="160" y="293"/>
                </a:lnTo>
                <a:cubicBezTo>
                  <a:pt x="162" y="275"/>
                  <a:pt x="167" y="259"/>
                  <a:pt x="174" y="244"/>
                </a:cubicBezTo>
                <a:cubicBezTo>
                  <a:pt x="182" y="230"/>
                  <a:pt x="191" y="216"/>
                  <a:pt x="204" y="203"/>
                </a:cubicBezTo>
                <a:cubicBezTo>
                  <a:pt x="216" y="192"/>
                  <a:pt x="224" y="179"/>
                  <a:pt x="231" y="165"/>
                </a:cubicBezTo>
                <a:cubicBezTo>
                  <a:pt x="237" y="151"/>
                  <a:pt x="240" y="136"/>
                  <a:pt x="240" y="120"/>
                </a:cubicBezTo>
                <a:cubicBezTo>
                  <a:pt x="240" y="103"/>
                  <a:pt x="237" y="87"/>
                  <a:pt x="230" y="73"/>
                </a:cubicBezTo>
                <a:cubicBezTo>
                  <a:pt x="224" y="58"/>
                  <a:pt x="215" y="46"/>
                  <a:pt x="205" y="35"/>
                </a:cubicBezTo>
                <a:cubicBezTo>
                  <a:pt x="194" y="24"/>
                  <a:pt x="181" y="15"/>
                  <a:pt x="166" y="9"/>
                </a:cubicBezTo>
                <a:cubicBezTo>
                  <a:pt x="152" y="3"/>
                  <a:pt x="136" y="0"/>
                  <a:pt x="120" y="0"/>
                </a:cubicBezTo>
                <a:cubicBezTo>
                  <a:pt x="103" y="0"/>
                  <a:pt x="88" y="3"/>
                  <a:pt x="73" y="9"/>
                </a:cubicBezTo>
                <a:cubicBezTo>
                  <a:pt x="59" y="15"/>
                  <a:pt x="46" y="24"/>
                  <a:pt x="35" y="35"/>
                </a:cubicBezTo>
                <a:cubicBezTo>
                  <a:pt x="24" y="46"/>
                  <a:pt x="16" y="58"/>
                  <a:pt x="9" y="73"/>
                </a:cubicBezTo>
                <a:cubicBezTo>
                  <a:pt x="3" y="87"/>
                  <a:pt x="0" y="103"/>
                  <a:pt x="0" y="120"/>
                </a:cubicBezTo>
                <a:cubicBezTo>
                  <a:pt x="0" y="136"/>
                  <a:pt x="3" y="151"/>
                  <a:pt x="9" y="165"/>
                </a:cubicBezTo>
                <a:cubicBezTo>
                  <a:pt x="15" y="179"/>
                  <a:pt x="24" y="192"/>
                  <a:pt x="36" y="203"/>
                </a:cubicBezTo>
                <a:cubicBezTo>
                  <a:pt x="48" y="216"/>
                  <a:pt x="58" y="230"/>
                  <a:pt x="65" y="244"/>
                </a:cubicBezTo>
                <a:cubicBezTo>
                  <a:pt x="73" y="259"/>
                  <a:pt x="77" y="275"/>
                  <a:pt x="79" y="293"/>
                </a:cubicBezTo>
                <a:lnTo>
                  <a:pt x="160" y="293"/>
                </a:lnTo>
                <a:close/>
              </a:path>
            </a:pathLst>
          </a:custGeom>
          <a:noFill/>
          <a:ln w="25400" cap="rnd">
            <a:gradFill flip="none" rotWithShape="1">
              <a:gsLst>
                <a:gs pos="0">
                  <a:schemeClr val="accent1"/>
                </a:gs>
                <a:gs pos="100000">
                  <a:schemeClr val="accent3"/>
                </a:gs>
              </a:gsLst>
              <a:lin ang="16200000" scaled="1"/>
              <a:tileRect/>
            </a:gradFill>
            <a:prstDash val="solid"/>
            <a:round/>
          </a:ln>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6">
            <a:extLst>
              <a:ext uri="{FF2B5EF4-FFF2-40B4-BE49-F238E27FC236}">
                <a16:creationId xmlns:a16="http://schemas.microsoft.com/office/drawing/2014/main" id="{8D0C8C0E-1A5C-2648-AE42-94FA1AC6271C}"/>
              </a:ext>
              <a:ext uri="{C183D7F6-B498-43B3-948B-1728B52AA6E4}">
                <adec:decorative xmlns:adec="http://schemas.microsoft.com/office/drawing/2017/decorative" val="1"/>
              </a:ext>
            </a:extLst>
          </p:cNvPr>
          <p:cNvSpPr>
            <a:spLocks/>
          </p:cNvSpPr>
          <p:nvPr/>
        </p:nvSpPr>
        <p:spPr bwMode="auto">
          <a:xfrm>
            <a:off x="791923" y="3074342"/>
            <a:ext cx="79375" cy="51594"/>
          </a:xfrm>
          <a:custGeom>
            <a:avLst/>
            <a:gdLst>
              <a:gd name="T0" fmla="*/ 66 w 80"/>
              <a:gd name="T1" fmla="*/ 53 h 53"/>
              <a:gd name="T2" fmla="*/ 66 w 80"/>
              <a:gd name="T3" fmla="*/ 53 h 53"/>
              <a:gd name="T4" fmla="*/ 76 w 80"/>
              <a:gd name="T5" fmla="*/ 49 h 53"/>
              <a:gd name="T6" fmla="*/ 80 w 80"/>
              <a:gd name="T7" fmla="*/ 40 h 53"/>
              <a:gd name="T8" fmla="*/ 80 w 80"/>
              <a:gd name="T9" fmla="*/ 0 h 53"/>
              <a:gd name="T10" fmla="*/ 0 w 80"/>
              <a:gd name="T11" fmla="*/ 0 h 53"/>
              <a:gd name="T12" fmla="*/ 0 w 80"/>
              <a:gd name="T13" fmla="*/ 40 h 53"/>
              <a:gd name="T14" fmla="*/ 4 w 80"/>
              <a:gd name="T15" fmla="*/ 49 h 53"/>
              <a:gd name="T16" fmla="*/ 13 w 80"/>
              <a:gd name="T17" fmla="*/ 53 h 53"/>
              <a:gd name="T18" fmla="*/ 66 w 80"/>
              <a:gd name="T19"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66" y="53"/>
                </a:moveTo>
                <a:lnTo>
                  <a:pt x="66" y="53"/>
                </a:lnTo>
                <a:cubicBezTo>
                  <a:pt x="70" y="53"/>
                  <a:pt x="73" y="52"/>
                  <a:pt x="76" y="49"/>
                </a:cubicBezTo>
                <a:cubicBezTo>
                  <a:pt x="79" y="46"/>
                  <a:pt x="80" y="43"/>
                  <a:pt x="80" y="40"/>
                </a:cubicBezTo>
                <a:lnTo>
                  <a:pt x="80" y="0"/>
                </a:lnTo>
                <a:lnTo>
                  <a:pt x="0" y="0"/>
                </a:lnTo>
                <a:lnTo>
                  <a:pt x="0" y="40"/>
                </a:lnTo>
                <a:cubicBezTo>
                  <a:pt x="0" y="43"/>
                  <a:pt x="1" y="46"/>
                  <a:pt x="4" y="49"/>
                </a:cubicBezTo>
                <a:cubicBezTo>
                  <a:pt x="6" y="52"/>
                  <a:pt x="10" y="53"/>
                  <a:pt x="13" y="53"/>
                </a:cubicBezTo>
                <a:lnTo>
                  <a:pt x="66" y="53"/>
                </a:ln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5" name="Rectangle: Rounded Corners 10">
            <a:extLst>
              <a:ext uri="{FF2B5EF4-FFF2-40B4-BE49-F238E27FC236}">
                <a16:creationId xmlns:a16="http://schemas.microsoft.com/office/drawing/2014/main" id="{BD4B8416-2FA8-5822-E3E4-63B25AC99779}"/>
              </a:ext>
              <a:ext uri="{C183D7F6-B498-43B3-948B-1728B52AA6E4}">
                <adec:decorative xmlns:adec="http://schemas.microsoft.com/office/drawing/2017/decorative" val="1"/>
              </a:ext>
            </a:extLst>
          </p:cNvPr>
          <p:cNvSpPr/>
          <p:nvPr/>
        </p:nvSpPr>
        <p:spPr bwMode="auto">
          <a:xfrm>
            <a:off x="490248" y="3896277"/>
            <a:ext cx="1467125" cy="1247369"/>
          </a:xfrm>
          <a:prstGeom prst="roundRect">
            <a:avLst>
              <a:gd name="adj" fmla="val 9723"/>
            </a:avLst>
          </a:prstGeom>
          <a:solidFill>
            <a:schemeClr val="bg1">
              <a:alpha val="50000"/>
            </a:schemeClr>
          </a:solidFill>
          <a:ln w="9525">
            <a:solidFill>
              <a:srgbClr val="D1C4E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endParaRPr kumimoji="0" lang="en-US" sz="13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sp>
        <p:nvSpPr>
          <p:cNvPr id="26" name="Rectangle: Rounded Corners 36">
            <a:extLst>
              <a:ext uri="{FF2B5EF4-FFF2-40B4-BE49-F238E27FC236}">
                <a16:creationId xmlns:a16="http://schemas.microsoft.com/office/drawing/2014/main" id="{208E71BC-9CA4-6E10-BE64-47E70FDF971D}"/>
              </a:ext>
              <a:ext uri="{C183D7F6-B498-43B3-948B-1728B52AA6E4}">
                <adec:decorative xmlns:adec="http://schemas.microsoft.com/office/drawing/2017/decorative" val="0"/>
              </a:ext>
            </a:extLst>
          </p:cNvPr>
          <p:cNvSpPr/>
          <p:nvPr/>
        </p:nvSpPr>
        <p:spPr bwMode="auto">
          <a:xfrm>
            <a:off x="2130683" y="3896276"/>
            <a:ext cx="5451399" cy="1247369"/>
          </a:xfrm>
          <a:prstGeom prst="roundRect">
            <a:avLst>
              <a:gd name="adj" fmla="val 13604"/>
            </a:avLst>
          </a:prstGeom>
          <a:solidFill>
            <a:schemeClr val="bg1"/>
          </a:solidFill>
          <a:ln w="9525">
            <a:solidFill>
              <a:srgbClr val="D1C4E9"/>
            </a:solidFill>
            <a:headEnd type="none" w="med" len="med"/>
            <a:tailEnd type="none" w="med" len="med"/>
          </a:ln>
          <a:effectLst>
            <a:outerShdw blurRad="228600" dist="38100" dir="2700026" rotWithShape="0">
              <a:scrgbClr r="0" g="0" b="0">
                <a:alpha val="9000"/>
              </a:scrgbClr>
            </a:outerShdw>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Outlook to send email campaigns out and ask for feedback</a:t>
            </a:r>
          </a:p>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Word to write articles</a:t>
            </a:r>
          </a:p>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Edge to research articles</a:t>
            </a:r>
          </a:p>
        </p:txBody>
      </p:sp>
      <p:grpSp>
        <p:nvGrpSpPr>
          <p:cNvPr id="21" name="Group 20">
            <a:extLst>
              <a:ext uri="{FF2B5EF4-FFF2-40B4-BE49-F238E27FC236}">
                <a16:creationId xmlns:a16="http://schemas.microsoft.com/office/drawing/2014/main" id="{6CC1DD0F-347E-6588-67CC-B028600634B4}"/>
              </a:ext>
              <a:ext uri="{C183D7F6-B498-43B3-948B-1728B52AA6E4}">
                <adec:decorative xmlns:adec="http://schemas.microsoft.com/office/drawing/2017/decorative" val="1"/>
              </a:ext>
            </a:extLst>
          </p:cNvPr>
          <p:cNvGrpSpPr/>
          <p:nvPr/>
        </p:nvGrpSpPr>
        <p:grpSpPr>
          <a:xfrm>
            <a:off x="693284" y="4133375"/>
            <a:ext cx="355224" cy="356453"/>
            <a:chOff x="769241" y="5197687"/>
            <a:chExt cx="382323" cy="383646"/>
          </a:xfrm>
        </p:grpSpPr>
        <p:sp>
          <p:nvSpPr>
            <p:cNvPr id="22" name="Freeform 5">
              <a:extLst>
                <a:ext uri="{FF2B5EF4-FFF2-40B4-BE49-F238E27FC236}">
                  <a16:creationId xmlns:a16="http://schemas.microsoft.com/office/drawing/2014/main" id="{A3C4B913-FF87-546D-D1CE-CC85EE0F26AC}"/>
                </a:ext>
              </a:extLst>
            </p:cNvPr>
            <p:cNvSpPr>
              <a:spLocks/>
            </p:cNvSpPr>
            <p:nvPr/>
          </p:nvSpPr>
          <p:spPr bwMode="auto">
            <a:xfrm>
              <a:off x="955772" y="5319395"/>
              <a:ext cx="84667" cy="83344"/>
            </a:xfrm>
            <a:custGeom>
              <a:avLst/>
              <a:gdLst>
                <a:gd name="T0" fmla="*/ 22 w 85"/>
                <a:gd name="T1" fmla="*/ 81 h 84"/>
                <a:gd name="T2" fmla="*/ 22 w 85"/>
                <a:gd name="T3" fmla="*/ 81 h 84"/>
                <a:gd name="T4" fmla="*/ 3 w 85"/>
                <a:gd name="T5" fmla="*/ 63 h 84"/>
                <a:gd name="T6" fmla="*/ 8 w 85"/>
                <a:gd name="T7" fmla="*/ 44 h 84"/>
                <a:gd name="T8" fmla="*/ 20 w 85"/>
                <a:gd name="T9" fmla="*/ 0 h 84"/>
                <a:gd name="T10" fmla="*/ 52 w 85"/>
                <a:gd name="T11" fmla="*/ 32 h 84"/>
                <a:gd name="T12" fmla="*/ 85 w 85"/>
                <a:gd name="T13" fmla="*/ 64 h 84"/>
                <a:gd name="T14" fmla="*/ 41 w 85"/>
                <a:gd name="T15" fmla="*/ 76 h 84"/>
                <a:gd name="T16" fmla="*/ 22 w 85"/>
                <a:gd name="T17" fmla="*/ 8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4">
                  <a:moveTo>
                    <a:pt x="22" y="81"/>
                  </a:moveTo>
                  <a:lnTo>
                    <a:pt x="22" y="81"/>
                  </a:lnTo>
                  <a:cubicBezTo>
                    <a:pt x="11" y="84"/>
                    <a:pt x="0" y="74"/>
                    <a:pt x="3" y="63"/>
                  </a:cubicBezTo>
                  <a:lnTo>
                    <a:pt x="8" y="44"/>
                  </a:lnTo>
                  <a:lnTo>
                    <a:pt x="20" y="0"/>
                  </a:lnTo>
                  <a:lnTo>
                    <a:pt x="52" y="32"/>
                  </a:lnTo>
                  <a:lnTo>
                    <a:pt x="85" y="64"/>
                  </a:lnTo>
                  <a:lnTo>
                    <a:pt x="41" y="76"/>
                  </a:lnTo>
                  <a:lnTo>
                    <a:pt x="22" y="81"/>
                  </a:lnTo>
                  <a:close/>
                </a:path>
              </a:pathLst>
            </a:custGeom>
            <a:solidFill>
              <a:srgbClr val="0078D4"/>
            </a:solidFill>
            <a:ln w="0">
              <a:solidFill>
                <a:srgbClr val="D1C4E9"/>
              </a:solid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23" name="Freeform 6">
              <a:extLst>
                <a:ext uri="{FF2B5EF4-FFF2-40B4-BE49-F238E27FC236}">
                  <a16:creationId xmlns:a16="http://schemas.microsoft.com/office/drawing/2014/main" id="{41A0E1CA-9A33-2BF2-FC51-34CD8F080B8A}"/>
                </a:ext>
              </a:extLst>
            </p:cNvPr>
            <p:cNvSpPr>
              <a:spLocks/>
            </p:cNvSpPr>
            <p:nvPr/>
          </p:nvSpPr>
          <p:spPr bwMode="auto">
            <a:xfrm>
              <a:off x="986199" y="5251927"/>
              <a:ext cx="119063" cy="120385"/>
            </a:xfrm>
            <a:custGeom>
              <a:avLst/>
              <a:gdLst>
                <a:gd name="T0" fmla="*/ 121 w 121"/>
                <a:gd name="T1" fmla="*/ 67 h 123"/>
                <a:gd name="T2" fmla="*/ 121 w 121"/>
                <a:gd name="T3" fmla="*/ 67 h 123"/>
                <a:gd name="T4" fmla="*/ 65 w 121"/>
                <a:gd name="T5" fmla="*/ 123 h 123"/>
                <a:gd name="T6" fmla="*/ 0 w 121"/>
                <a:gd name="T7" fmla="*/ 58 h 123"/>
                <a:gd name="T8" fmla="*/ 58 w 121"/>
                <a:gd name="T9" fmla="*/ 0 h 123"/>
                <a:gd name="T10" fmla="*/ 121 w 121"/>
                <a:gd name="T11" fmla="*/ 67 h 123"/>
              </a:gdLst>
              <a:ahLst/>
              <a:cxnLst>
                <a:cxn ang="0">
                  <a:pos x="T0" y="T1"/>
                </a:cxn>
                <a:cxn ang="0">
                  <a:pos x="T2" y="T3"/>
                </a:cxn>
                <a:cxn ang="0">
                  <a:pos x="T4" y="T5"/>
                </a:cxn>
                <a:cxn ang="0">
                  <a:pos x="T6" y="T7"/>
                </a:cxn>
                <a:cxn ang="0">
                  <a:pos x="T8" y="T9"/>
                </a:cxn>
                <a:cxn ang="0">
                  <a:pos x="T10" y="T11"/>
                </a:cxn>
              </a:cxnLst>
              <a:rect l="0" t="0" r="r" b="b"/>
              <a:pathLst>
                <a:path w="121" h="123">
                  <a:moveTo>
                    <a:pt x="121" y="67"/>
                  </a:moveTo>
                  <a:lnTo>
                    <a:pt x="121" y="67"/>
                  </a:lnTo>
                  <a:lnTo>
                    <a:pt x="65" y="123"/>
                  </a:lnTo>
                  <a:lnTo>
                    <a:pt x="0" y="58"/>
                  </a:lnTo>
                  <a:lnTo>
                    <a:pt x="58" y="0"/>
                  </a:lnTo>
                  <a:cubicBezTo>
                    <a:pt x="85" y="16"/>
                    <a:pt x="107" y="39"/>
                    <a:pt x="121" y="67"/>
                  </a:cubicBezTo>
                  <a:close/>
                </a:path>
              </a:pathLst>
            </a:custGeom>
            <a:gradFill>
              <a:gsLst>
                <a:gs pos="0">
                  <a:schemeClr val="accent1"/>
                </a:gs>
                <a:gs pos="100000">
                  <a:schemeClr val="accent3"/>
                </a:gs>
              </a:gsLst>
              <a:lin ang="16200000" scaled="1"/>
            </a:gradFill>
            <a:ln w="0">
              <a:solidFill>
                <a:srgbClr val="D1C4E9"/>
              </a:solid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24" name="Freeform 7">
              <a:extLst>
                <a:ext uri="{FF2B5EF4-FFF2-40B4-BE49-F238E27FC236}">
                  <a16:creationId xmlns:a16="http://schemas.microsoft.com/office/drawing/2014/main" id="{55E6F26E-1E7E-6FCD-6A0D-989C92AC0507}"/>
                </a:ext>
              </a:extLst>
            </p:cNvPr>
            <p:cNvSpPr>
              <a:spLocks/>
            </p:cNvSpPr>
            <p:nvPr/>
          </p:nvSpPr>
          <p:spPr bwMode="auto">
            <a:xfrm>
              <a:off x="927991" y="5392156"/>
              <a:ext cx="35719" cy="38365"/>
            </a:xfrm>
            <a:custGeom>
              <a:avLst/>
              <a:gdLst>
                <a:gd name="T0" fmla="*/ 6 w 37"/>
                <a:gd name="T1" fmla="*/ 11 h 39"/>
                <a:gd name="T2" fmla="*/ 6 w 37"/>
                <a:gd name="T3" fmla="*/ 11 h 39"/>
                <a:gd name="T4" fmla="*/ 6 w 37"/>
                <a:gd name="T5" fmla="*/ 33 h 39"/>
                <a:gd name="T6" fmla="*/ 27 w 37"/>
                <a:gd name="T7" fmla="*/ 33 h 39"/>
                <a:gd name="T8" fmla="*/ 37 w 37"/>
                <a:gd name="T9" fmla="*/ 23 h 39"/>
                <a:gd name="T10" fmla="*/ 15 w 37"/>
                <a:gd name="T11" fmla="*/ 0 h 39"/>
                <a:gd name="T12" fmla="*/ 6 w 37"/>
                <a:gd name="T13" fmla="*/ 11 h 39"/>
              </a:gdLst>
              <a:ahLst/>
              <a:cxnLst>
                <a:cxn ang="0">
                  <a:pos x="T0" y="T1"/>
                </a:cxn>
                <a:cxn ang="0">
                  <a:pos x="T2" y="T3"/>
                </a:cxn>
                <a:cxn ang="0">
                  <a:pos x="T4" y="T5"/>
                </a:cxn>
                <a:cxn ang="0">
                  <a:pos x="T6" y="T7"/>
                </a:cxn>
                <a:cxn ang="0">
                  <a:pos x="T8" y="T9"/>
                </a:cxn>
                <a:cxn ang="0">
                  <a:pos x="T10" y="T11"/>
                </a:cxn>
                <a:cxn ang="0">
                  <a:pos x="T12" y="T13"/>
                </a:cxn>
              </a:cxnLst>
              <a:rect l="0" t="0" r="r" b="b"/>
              <a:pathLst>
                <a:path w="37" h="39">
                  <a:moveTo>
                    <a:pt x="6" y="11"/>
                  </a:moveTo>
                  <a:lnTo>
                    <a:pt x="6" y="11"/>
                  </a:lnTo>
                  <a:cubicBezTo>
                    <a:pt x="0" y="17"/>
                    <a:pt x="0" y="27"/>
                    <a:pt x="6" y="33"/>
                  </a:cubicBezTo>
                  <a:cubicBezTo>
                    <a:pt x="12" y="39"/>
                    <a:pt x="21" y="39"/>
                    <a:pt x="27" y="33"/>
                  </a:cubicBezTo>
                  <a:lnTo>
                    <a:pt x="37" y="23"/>
                  </a:lnTo>
                  <a:lnTo>
                    <a:pt x="15" y="0"/>
                  </a:lnTo>
                  <a:lnTo>
                    <a:pt x="6" y="11"/>
                  </a:lnTo>
                  <a:close/>
                </a:path>
              </a:pathLst>
            </a:custGeom>
            <a:solidFill>
              <a:schemeClr val="accent3"/>
            </a:solidFill>
            <a:ln w="0">
              <a:solidFill>
                <a:srgbClr val="D1C4E9"/>
              </a:solid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25" name="Freeform 8">
              <a:extLst>
                <a:ext uri="{FF2B5EF4-FFF2-40B4-BE49-F238E27FC236}">
                  <a16:creationId xmlns:a16="http://schemas.microsoft.com/office/drawing/2014/main" id="{B27D5488-2A38-929C-D7B4-BB96029C4D6F}"/>
                </a:ext>
              </a:extLst>
            </p:cNvPr>
            <p:cNvSpPr>
              <a:spLocks/>
            </p:cNvSpPr>
            <p:nvPr/>
          </p:nvSpPr>
          <p:spPr bwMode="auto">
            <a:xfrm>
              <a:off x="769241" y="5197687"/>
              <a:ext cx="382323" cy="383646"/>
            </a:xfrm>
            <a:custGeom>
              <a:avLst/>
              <a:gdLst>
                <a:gd name="T0" fmla="*/ 389 w 389"/>
                <a:gd name="T1" fmla="*/ 195 h 390"/>
                <a:gd name="T2" fmla="*/ 389 w 389"/>
                <a:gd name="T3" fmla="*/ 195 h 390"/>
                <a:gd name="T4" fmla="*/ 195 w 389"/>
                <a:gd name="T5" fmla="*/ 390 h 390"/>
                <a:gd name="T6" fmla="*/ 40 w 389"/>
                <a:gd name="T7" fmla="*/ 313 h 390"/>
                <a:gd name="T8" fmla="*/ 32 w 389"/>
                <a:gd name="T9" fmla="*/ 345 h 390"/>
                <a:gd name="T10" fmla="*/ 17 w 389"/>
                <a:gd name="T11" fmla="*/ 357 h 390"/>
                <a:gd name="T12" fmla="*/ 14 w 389"/>
                <a:gd name="T13" fmla="*/ 357 h 390"/>
                <a:gd name="T14" fmla="*/ 2 w 389"/>
                <a:gd name="T15" fmla="*/ 338 h 390"/>
                <a:gd name="T16" fmla="*/ 22 w 389"/>
                <a:gd name="T17" fmla="*/ 254 h 390"/>
                <a:gd name="T18" fmla="*/ 107 w 389"/>
                <a:gd name="T19" fmla="*/ 273 h 390"/>
                <a:gd name="T20" fmla="*/ 119 w 389"/>
                <a:gd name="T21" fmla="*/ 292 h 390"/>
                <a:gd name="T22" fmla="*/ 100 w 389"/>
                <a:gd name="T23" fmla="*/ 303 h 390"/>
                <a:gd name="T24" fmla="*/ 64 w 389"/>
                <a:gd name="T25" fmla="*/ 295 h 390"/>
                <a:gd name="T26" fmla="*/ 195 w 389"/>
                <a:gd name="T27" fmla="*/ 359 h 390"/>
                <a:gd name="T28" fmla="*/ 359 w 389"/>
                <a:gd name="T29" fmla="*/ 195 h 390"/>
                <a:gd name="T30" fmla="*/ 342 w 389"/>
                <a:gd name="T31" fmla="*/ 122 h 390"/>
                <a:gd name="T32" fmla="*/ 279 w 389"/>
                <a:gd name="T33" fmla="*/ 55 h 390"/>
                <a:gd name="T34" fmla="*/ 195 w 389"/>
                <a:gd name="T35" fmla="*/ 31 h 390"/>
                <a:gd name="T36" fmla="*/ 30 w 389"/>
                <a:gd name="T37" fmla="*/ 195 h 390"/>
                <a:gd name="T38" fmla="*/ 15 w 389"/>
                <a:gd name="T39" fmla="*/ 211 h 390"/>
                <a:gd name="T40" fmla="*/ 0 w 389"/>
                <a:gd name="T41" fmla="*/ 195 h 390"/>
                <a:gd name="T42" fmla="*/ 195 w 389"/>
                <a:gd name="T43" fmla="*/ 0 h 390"/>
                <a:gd name="T44" fmla="*/ 389 w 389"/>
                <a:gd name="T45" fmla="*/ 19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9" h="390">
                  <a:moveTo>
                    <a:pt x="389" y="195"/>
                  </a:moveTo>
                  <a:lnTo>
                    <a:pt x="389" y="195"/>
                  </a:lnTo>
                  <a:cubicBezTo>
                    <a:pt x="389" y="303"/>
                    <a:pt x="302" y="390"/>
                    <a:pt x="195" y="390"/>
                  </a:cubicBezTo>
                  <a:cubicBezTo>
                    <a:pt x="133" y="390"/>
                    <a:pt x="76" y="362"/>
                    <a:pt x="40" y="313"/>
                  </a:cubicBezTo>
                  <a:lnTo>
                    <a:pt x="32" y="345"/>
                  </a:lnTo>
                  <a:cubicBezTo>
                    <a:pt x="31" y="352"/>
                    <a:pt x="24" y="357"/>
                    <a:pt x="17" y="357"/>
                  </a:cubicBezTo>
                  <a:cubicBezTo>
                    <a:pt x="16" y="357"/>
                    <a:pt x="15" y="357"/>
                    <a:pt x="14" y="357"/>
                  </a:cubicBezTo>
                  <a:cubicBezTo>
                    <a:pt x="6" y="355"/>
                    <a:pt x="1" y="347"/>
                    <a:pt x="2" y="338"/>
                  </a:cubicBezTo>
                  <a:lnTo>
                    <a:pt x="22" y="254"/>
                  </a:lnTo>
                  <a:lnTo>
                    <a:pt x="107" y="273"/>
                  </a:lnTo>
                  <a:cubicBezTo>
                    <a:pt x="115" y="275"/>
                    <a:pt x="120" y="283"/>
                    <a:pt x="119" y="292"/>
                  </a:cubicBezTo>
                  <a:cubicBezTo>
                    <a:pt x="117" y="300"/>
                    <a:pt x="108" y="305"/>
                    <a:pt x="100" y="303"/>
                  </a:cubicBezTo>
                  <a:lnTo>
                    <a:pt x="64" y="295"/>
                  </a:lnTo>
                  <a:cubicBezTo>
                    <a:pt x="95" y="336"/>
                    <a:pt x="143" y="359"/>
                    <a:pt x="195" y="359"/>
                  </a:cubicBezTo>
                  <a:cubicBezTo>
                    <a:pt x="285" y="359"/>
                    <a:pt x="359" y="286"/>
                    <a:pt x="359" y="195"/>
                  </a:cubicBezTo>
                  <a:cubicBezTo>
                    <a:pt x="359" y="169"/>
                    <a:pt x="353" y="144"/>
                    <a:pt x="342" y="122"/>
                  </a:cubicBezTo>
                  <a:cubicBezTo>
                    <a:pt x="328" y="94"/>
                    <a:pt x="306" y="71"/>
                    <a:pt x="279" y="55"/>
                  </a:cubicBezTo>
                  <a:cubicBezTo>
                    <a:pt x="254" y="40"/>
                    <a:pt x="225" y="31"/>
                    <a:pt x="195" y="31"/>
                  </a:cubicBezTo>
                  <a:cubicBezTo>
                    <a:pt x="104" y="31"/>
                    <a:pt x="30" y="105"/>
                    <a:pt x="30" y="195"/>
                  </a:cubicBezTo>
                  <a:cubicBezTo>
                    <a:pt x="30" y="204"/>
                    <a:pt x="23" y="211"/>
                    <a:pt x="15" y="211"/>
                  </a:cubicBezTo>
                  <a:cubicBezTo>
                    <a:pt x="7" y="211"/>
                    <a:pt x="0" y="204"/>
                    <a:pt x="0" y="195"/>
                  </a:cubicBezTo>
                  <a:cubicBezTo>
                    <a:pt x="0" y="88"/>
                    <a:pt x="87" y="0"/>
                    <a:pt x="195" y="0"/>
                  </a:cubicBezTo>
                  <a:cubicBezTo>
                    <a:pt x="302" y="0"/>
                    <a:pt x="389" y="88"/>
                    <a:pt x="389" y="195"/>
                  </a:cubicBezTo>
                  <a:close/>
                </a:path>
              </a:pathLst>
            </a:custGeom>
            <a:gradFill>
              <a:gsLst>
                <a:gs pos="0">
                  <a:schemeClr val="accent1"/>
                </a:gs>
                <a:gs pos="100000">
                  <a:schemeClr val="accent3"/>
                </a:gs>
              </a:gsLst>
              <a:lin ang="16200000" scaled="1"/>
            </a:gradFill>
            <a:ln w="0">
              <a:solidFill>
                <a:srgbClr val="D1C4E9"/>
              </a:solid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grpSp>
      <p:grpSp>
        <p:nvGrpSpPr>
          <p:cNvPr id="44" name="Group 43">
            <a:extLst>
              <a:ext uri="{FF2B5EF4-FFF2-40B4-BE49-F238E27FC236}">
                <a16:creationId xmlns:a16="http://schemas.microsoft.com/office/drawing/2014/main" id="{12551611-680C-FBDE-BF53-9BC0EF3246D3}"/>
              </a:ext>
              <a:ext uri="{C183D7F6-B498-43B3-948B-1728B52AA6E4}">
                <adec:decorative xmlns:adec="http://schemas.microsoft.com/office/drawing/2017/decorative" val="1"/>
              </a:ext>
            </a:extLst>
          </p:cNvPr>
          <p:cNvGrpSpPr/>
          <p:nvPr/>
        </p:nvGrpSpPr>
        <p:grpSpPr>
          <a:xfrm>
            <a:off x="8265720" y="1566370"/>
            <a:ext cx="342728" cy="316818"/>
            <a:chOff x="8274253" y="1993111"/>
            <a:chExt cx="384968" cy="355865"/>
          </a:xfrm>
        </p:grpSpPr>
        <p:sp>
          <p:nvSpPr>
            <p:cNvPr id="45" name="Freeform 22">
              <a:extLst>
                <a:ext uri="{FF2B5EF4-FFF2-40B4-BE49-F238E27FC236}">
                  <a16:creationId xmlns:a16="http://schemas.microsoft.com/office/drawing/2014/main" id="{9DEC2902-778D-5B59-5575-3516A77839A3}"/>
                </a:ext>
              </a:extLst>
            </p:cNvPr>
            <p:cNvSpPr>
              <a:spLocks/>
            </p:cNvSpPr>
            <p:nvPr/>
          </p:nvSpPr>
          <p:spPr bwMode="auto">
            <a:xfrm>
              <a:off x="8274253" y="2134663"/>
              <a:ext cx="333374" cy="214313"/>
            </a:xfrm>
            <a:custGeom>
              <a:avLst/>
              <a:gdLst>
                <a:gd name="T0" fmla="*/ 0 w 339"/>
                <a:gd name="T1" fmla="*/ 0 h 217"/>
                <a:gd name="T2" fmla="*/ 0 w 339"/>
                <a:gd name="T3" fmla="*/ 0 h 217"/>
                <a:gd name="T4" fmla="*/ 0 w 339"/>
                <a:gd name="T5" fmla="*/ 217 h 217"/>
                <a:gd name="T6" fmla="*/ 339 w 339"/>
                <a:gd name="T7" fmla="*/ 217 h 217"/>
                <a:gd name="T8" fmla="*/ 339 w 339"/>
                <a:gd name="T9" fmla="*/ 160 h 217"/>
                <a:gd name="T10" fmla="*/ 52 w 339"/>
                <a:gd name="T11" fmla="*/ 160 h 217"/>
                <a:gd name="T12" fmla="*/ 52 w 339"/>
                <a:gd name="T13" fmla="*/ 0 h 217"/>
                <a:gd name="T14" fmla="*/ 0 w 339"/>
                <a:gd name="T15" fmla="*/ 0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9" h="217">
                  <a:moveTo>
                    <a:pt x="0" y="0"/>
                  </a:moveTo>
                  <a:lnTo>
                    <a:pt x="0" y="0"/>
                  </a:lnTo>
                  <a:lnTo>
                    <a:pt x="0" y="217"/>
                  </a:lnTo>
                  <a:lnTo>
                    <a:pt x="339" y="217"/>
                  </a:lnTo>
                  <a:lnTo>
                    <a:pt x="339" y="160"/>
                  </a:lnTo>
                  <a:lnTo>
                    <a:pt x="52" y="160"/>
                  </a:lnTo>
                  <a:lnTo>
                    <a:pt x="52" y="0"/>
                  </a:lnTo>
                  <a:lnTo>
                    <a:pt x="0" y="0"/>
                  </a:lnTo>
                  <a:close/>
                </a:path>
              </a:pathLst>
            </a:custGeom>
            <a:gradFill>
              <a:gsLst>
                <a:gs pos="0">
                  <a:schemeClr val="accent1"/>
                </a:gs>
                <a:gs pos="100000">
                  <a:schemeClr val="accent3"/>
                </a:gs>
              </a:gsLst>
              <a:lin ang="16200000" scaled="1"/>
            </a:grad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46" name="Freeform 23">
              <a:extLst>
                <a:ext uri="{FF2B5EF4-FFF2-40B4-BE49-F238E27FC236}">
                  <a16:creationId xmlns:a16="http://schemas.microsoft.com/office/drawing/2014/main" id="{7B319D19-443B-550D-441F-2854DCFCB7D6}"/>
                </a:ext>
              </a:extLst>
            </p:cNvPr>
            <p:cNvSpPr>
              <a:spLocks/>
            </p:cNvSpPr>
            <p:nvPr/>
          </p:nvSpPr>
          <p:spPr bwMode="auto">
            <a:xfrm>
              <a:off x="8274253" y="2063226"/>
              <a:ext cx="50271" cy="38365"/>
            </a:xfrm>
            <a:custGeom>
              <a:avLst/>
              <a:gdLst>
                <a:gd name="T0" fmla="*/ 0 w 52"/>
                <a:gd name="T1" fmla="*/ 38 h 38"/>
                <a:gd name="T2" fmla="*/ 0 w 52"/>
                <a:gd name="T3" fmla="*/ 38 h 38"/>
                <a:gd name="T4" fmla="*/ 52 w 52"/>
                <a:gd name="T5" fmla="*/ 38 h 38"/>
                <a:gd name="T6" fmla="*/ 52 w 52"/>
                <a:gd name="T7" fmla="*/ 0 h 38"/>
                <a:gd name="T8" fmla="*/ 0 w 52"/>
                <a:gd name="T9" fmla="*/ 0 h 38"/>
                <a:gd name="T10" fmla="*/ 0 w 52"/>
                <a:gd name="T11" fmla="*/ 38 h 38"/>
              </a:gdLst>
              <a:ahLst/>
              <a:cxnLst>
                <a:cxn ang="0">
                  <a:pos x="T0" y="T1"/>
                </a:cxn>
                <a:cxn ang="0">
                  <a:pos x="T2" y="T3"/>
                </a:cxn>
                <a:cxn ang="0">
                  <a:pos x="T4" y="T5"/>
                </a:cxn>
                <a:cxn ang="0">
                  <a:pos x="T6" y="T7"/>
                </a:cxn>
                <a:cxn ang="0">
                  <a:pos x="T8" y="T9"/>
                </a:cxn>
                <a:cxn ang="0">
                  <a:pos x="T10" y="T11"/>
                </a:cxn>
              </a:cxnLst>
              <a:rect l="0" t="0" r="r" b="b"/>
              <a:pathLst>
                <a:path w="52" h="38">
                  <a:moveTo>
                    <a:pt x="0" y="38"/>
                  </a:moveTo>
                  <a:lnTo>
                    <a:pt x="0" y="38"/>
                  </a:lnTo>
                  <a:lnTo>
                    <a:pt x="52" y="38"/>
                  </a:lnTo>
                  <a:lnTo>
                    <a:pt x="52" y="0"/>
                  </a:lnTo>
                  <a:lnTo>
                    <a:pt x="0" y="0"/>
                  </a:lnTo>
                  <a:lnTo>
                    <a:pt x="0" y="38"/>
                  </a:ln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47" name="Freeform 24">
              <a:extLst>
                <a:ext uri="{FF2B5EF4-FFF2-40B4-BE49-F238E27FC236}">
                  <a16:creationId xmlns:a16="http://schemas.microsoft.com/office/drawing/2014/main" id="{F2AA90B4-CF26-4562-F5AA-73286F24207E}"/>
                </a:ext>
              </a:extLst>
            </p:cNvPr>
            <p:cNvSpPr>
              <a:spLocks noEditPoints="1"/>
            </p:cNvSpPr>
            <p:nvPr/>
          </p:nvSpPr>
          <p:spPr bwMode="auto">
            <a:xfrm>
              <a:off x="8356274" y="2063226"/>
              <a:ext cx="302947" cy="197115"/>
            </a:xfrm>
            <a:custGeom>
              <a:avLst/>
              <a:gdLst>
                <a:gd name="T0" fmla="*/ 135 w 307"/>
                <a:gd name="T1" fmla="*/ 183 h 200"/>
                <a:gd name="T2" fmla="*/ 135 w 307"/>
                <a:gd name="T3" fmla="*/ 183 h 200"/>
                <a:gd name="T4" fmla="*/ 76 w 307"/>
                <a:gd name="T5" fmla="*/ 123 h 200"/>
                <a:gd name="T6" fmla="*/ 76 w 307"/>
                <a:gd name="T7" fmla="*/ 99 h 200"/>
                <a:gd name="T8" fmla="*/ 100 w 307"/>
                <a:gd name="T9" fmla="*/ 99 h 200"/>
                <a:gd name="T10" fmla="*/ 135 w 307"/>
                <a:gd name="T11" fmla="*/ 135 h 200"/>
                <a:gd name="T12" fmla="*/ 198 w 307"/>
                <a:gd name="T13" fmla="*/ 72 h 200"/>
                <a:gd name="T14" fmla="*/ 229 w 307"/>
                <a:gd name="T15" fmla="*/ 41 h 200"/>
                <a:gd name="T16" fmla="*/ 232 w 307"/>
                <a:gd name="T17" fmla="*/ 38 h 200"/>
                <a:gd name="T18" fmla="*/ 235 w 307"/>
                <a:gd name="T19" fmla="*/ 36 h 200"/>
                <a:gd name="T20" fmla="*/ 255 w 307"/>
                <a:gd name="T21" fmla="*/ 33 h 200"/>
                <a:gd name="T22" fmla="*/ 259 w 307"/>
                <a:gd name="T23" fmla="*/ 36 h 200"/>
                <a:gd name="T24" fmla="*/ 261 w 307"/>
                <a:gd name="T25" fmla="*/ 38 h 200"/>
                <a:gd name="T26" fmla="*/ 259 w 307"/>
                <a:gd name="T27" fmla="*/ 60 h 200"/>
                <a:gd name="T28" fmla="*/ 255 w 307"/>
                <a:gd name="T29" fmla="*/ 64 h 200"/>
                <a:gd name="T30" fmla="*/ 246 w 307"/>
                <a:gd name="T31" fmla="*/ 72 h 200"/>
                <a:gd name="T32" fmla="*/ 135 w 307"/>
                <a:gd name="T33" fmla="*/ 183 h 200"/>
                <a:gd name="T34" fmla="*/ 289 w 307"/>
                <a:gd name="T35" fmla="*/ 0 h 200"/>
                <a:gd name="T36" fmla="*/ 289 w 307"/>
                <a:gd name="T37" fmla="*/ 0 h 200"/>
                <a:gd name="T38" fmla="*/ 272 w 307"/>
                <a:gd name="T39" fmla="*/ 0 h 200"/>
                <a:gd name="T40" fmla="*/ 0 w 307"/>
                <a:gd name="T41" fmla="*/ 0 h 200"/>
                <a:gd name="T42" fmla="*/ 0 w 307"/>
                <a:gd name="T43" fmla="*/ 0 h 200"/>
                <a:gd name="T44" fmla="*/ 0 w 307"/>
                <a:gd name="T45" fmla="*/ 38 h 200"/>
                <a:gd name="T46" fmla="*/ 0 w 307"/>
                <a:gd name="T47" fmla="*/ 41 h 200"/>
                <a:gd name="T48" fmla="*/ 0 w 307"/>
                <a:gd name="T49" fmla="*/ 72 h 200"/>
                <a:gd name="T50" fmla="*/ 0 w 307"/>
                <a:gd name="T51" fmla="*/ 200 h 200"/>
                <a:gd name="T52" fmla="*/ 255 w 307"/>
                <a:gd name="T53" fmla="*/ 200 h 200"/>
                <a:gd name="T54" fmla="*/ 272 w 307"/>
                <a:gd name="T55" fmla="*/ 200 h 200"/>
                <a:gd name="T56" fmla="*/ 289 w 307"/>
                <a:gd name="T57" fmla="*/ 200 h 200"/>
                <a:gd name="T58" fmla="*/ 307 w 307"/>
                <a:gd name="T59" fmla="*/ 200 h 200"/>
                <a:gd name="T60" fmla="*/ 307 w 307"/>
                <a:gd name="T61" fmla="*/ 0 h 200"/>
                <a:gd name="T62" fmla="*/ 289 w 307"/>
                <a:gd name="T63"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7" h="200">
                  <a:moveTo>
                    <a:pt x="135" y="183"/>
                  </a:moveTo>
                  <a:lnTo>
                    <a:pt x="135" y="183"/>
                  </a:lnTo>
                  <a:lnTo>
                    <a:pt x="76" y="123"/>
                  </a:lnTo>
                  <a:cubicBezTo>
                    <a:pt x="69" y="116"/>
                    <a:pt x="69" y="105"/>
                    <a:pt x="76" y="99"/>
                  </a:cubicBezTo>
                  <a:cubicBezTo>
                    <a:pt x="82" y="92"/>
                    <a:pt x="93" y="92"/>
                    <a:pt x="100" y="99"/>
                  </a:cubicBezTo>
                  <a:lnTo>
                    <a:pt x="135" y="135"/>
                  </a:lnTo>
                  <a:lnTo>
                    <a:pt x="198" y="72"/>
                  </a:lnTo>
                  <a:lnTo>
                    <a:pt x="229" y="41"/>
                  </a:lnTo>
                  <a:lnTo>
                    <a:pt x="232" y="38"/>
                  </a:lnTo>
                  <a:lnTo>
                    <a:pt x="235" y="36"/>
                  </a:lnTo>
                  <a:cubicBezTo>
                    <a:pt x="240" y="30"/>
                    <a:pt x="248" y="29"/>
                    <a:pt x="255" y="33"/>
                  </a:cubicBezTo>
                  <a:cubicBezTo>
                    <a:pt x="256" y="33"/>
                    <a:pt x="257" y="34"/>
                    <a:pt x="259" y="36"/>
                  </a:cubicBezTo>
                  <a:cubicBezTo>
                    <a:pt x="259" y="36"/>
                    <a:pt x="260" y="37"/>
                    <a:pt x="261" y="38"/>
                  </a:cubicBezTo>
                  <a:cubicBezTo>
                    <a:pt x="265" y="45"/>
                    <a:pt x="265" y="54"/>
                    <a:pt x="259" y="60"/>
                  </a:cubicBezTo>
                  <a:lnTo>
                    <a:pt x="255" y="64"/>
                  </a:lnTo>
                  <a:lnTo>
                    <a:pt x="246" y="72"/>
                  </a:lnTo>
                  <a:lnTo>
                    <a:pt x="135" y="183"/>
                  </a:lnTo>
                  <a:close/>
                  <a:moveTo>
                    <a:pt x="289" y="0"/>
                  </a:moveTo>
                  <a:lnTo>
                    <a:pt x="289" y="0"/>
                  </a:lnTo>
                  <a:lnTo>
                    <a:pt x="272" y="0"/>
                  </a:lnTo>
                  <a:lnTo>
                    <a:pt x="0" y="0"/>
                  </a:lnTo>
                  <a:lnTo>
                    <a:pt x="0" y="0"/>
                  </a:lnTo>
                  <a:lnTo>
                    <a:pt x="0" y="38"/>
                  </a:lnTo>
                  <a:lnTo>
                    <a:pt x="0" y="41"/>
                  </a:lnTo>
                  <a:lnTo>
                    <a:pt x="0" y="72"/>
                  </a:lnTo>
                  <a:lnTo>
                    <a:pt x="0" y="200"/>
                  </a:lnTo>
                  <a:lnTo>
                    <a:pt x="255" y="200"/>
                  </a:lnTo>
                  <a:lnTo>
                    <a:pt x="272" y="200"/>
                  </a:lnTo>
                  <a:lnTo>
                    <a:pt x="289" y="200"/>
                  </a:lnTo>
                  <a:lnTo>
                    <a:pt x="307" y="200"/>
                  </a:lnTo>
                  <a:lnTo>
                    <a:pt x="307" y="0"/>
                  </a:lnTo>
                  <a:lnTo>
                    <a:pt x="289" y="0"/>
                  </a:lnTo>
                  <a:close/>
                </a:path>
              </a:pathLst>
            </a:custGeom>
            <a:gradFill>
              <a:gsLst>
                <a:gs pos="0">
                  <a:schemeClr val="accent1"/>
                </a:gs>
                <a:gs pos="100000">
                  <a:schemeClr val="accent3"/>
                </a:gs>
              </a:gsLst>
              <a:lin ang="16200000" scaled="1"/>
            </a:grad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sp>
          <p:nvSpPr>
            <p:cNvPr id="48" name="Freeform 25">
              <a:extLst>
                <a:ext uri="{FF2B5EF4-FFF2-40B4-BE49-F238E27FC236}">
                  <a16:creationId xmlns:a16="http://schemas.microsoft.com/office/drawing/2014/main" id="{9665F1BA-AF75-A8AA-85C1-58E654EF3BBE}"/>
                </a:ext>
              </a:extLst>
            </p:cNvPr>
            <p:cNvSpPr>
              <a:spLocks/>
            </p:cNvSpPr>
            <p:nvPr/>
          </p:nvSpPr>
          <p:spPr bwMode="auto">
            <a:xfrm>
              <a:off x="8354951" y="1993111"/>
              <a:ext cx="302947" cy="37042"/>
            </a:xfrm>
            <a:custGeom>
              <a:avLst/>
              <a:gdLst>
                <a:gd name="T0" fmla="*/ 0 w 307"/>
                <a:gd name="T1" fmla="*/ 0 h 38"/>
                <a:gd name="T2" fmla="*/ 0 w 307"/>
                <a:gd name="T3" fmla="*/ 0 h 38"/>
                <a:gd name="T4" fmla="*/ 0 w 307"/>
                <a:gd name="T5" fmla="*/ 38 h 38"/>
                <a:gd name="T6" fmla="*/ 14 w 307"/>
                <a:gd name="T7" fmla="*/ 38 h 38"/>
                <a:gd name="T8" fmla="*/ 293 w 307"/>
                <a:gd name="T9" fmla="*/ 38 h 38"/>
                <a:gd name="T10" fmla="*/ 307 w 307"/>
                <a:gd name="T11" fmla="*/ 38 h 38"/>
                <a:gd name="T12" fmla="*/ 307 w 307"/>
                <a:gd name="T13" fmla="*/ 0 h 38"/>
                <a:gd name="T14" fmla="*/ 0 w 307"/>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7" h="38">
                  <a:moveTo>
                    <a:pt x="0" y="0"/>
                  </a:moveTo>
                  <a:lnTo>
                    <a:pt x="0" y="0"/>
                  </a:lnTo>
                  <a:lnTo>
                    <a:pt x="0" y="38"/>
                  </a:lnTo>
                  <a:lnTo>
                    <a:pt x="14" y="38"/>
                  </a:lnTo>
                  <a:lnTo>
                    <a:pt x="293" y="38"/>
                  </a:lnTo>
                  <a:lnTo>
                    <a:pt x="307" y="38"/>
                  </a:lnTo>
                  <a:lnTo>
                    <a:pt x="307" y="0"/>
                  </a:lnTo>
                  <a:lnTo>
                    <a:pt x="0" y="0"/>
                  </a:lnTo>
                  <a:close/>
                </a:path>
              </a:pathLst>
            </a:custGeom>
            <a:solidFill>
              <a:srgbClr val="0078D4"/>
            </a:solid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srgbClr val="080808"/>
                </a:solidFill>
                <a:effectLst/>
                <a:uLnTx/>
                <a:uFillTx/>
                <a:latin typeface="Segoe UI"/>
                <a:ea typeface="+mn-ea"/>
                <a:cs typeface="+mn-cs"/>
              </a:endParaRPr>
            </a:p>
          </p:txBody>
        </p:sp>
      </p:grpSp>
      <p:sp>
        <p:nvSpPr>
          <p:cNvPr id="49" name="TextBox 48">
            <a:extLst>
              <a:ext uri="{FF2B5EF4-FFF2-40B4-BE49-F238E27FC236}">
                <a16:creationId xmlns:a16="http://schemas.microsoft.com/office/drawing/2014/main" id="{A477CFAF-E904-AFD4-BED7-DB1553BDC937}"/>
              </a:ext>
            </a:extLst>
          </p:cNvPr>
          <p:cNvSpPr txBox="1"/>
          <p:nvPr/>
        </p:nvSpPr>
        <p:spPr>
          <a:xfrm>
            <a:off x="8745880" y="1512413"/>
            <a:ext cx="2082322" cy="424732"/>
          </a:xfrm>
          <a:prstGeom prst="rect">
            <a:avLst/>
          </a:prstGeom>
          <a:noFill/>
        </p:spPr>
        <p:txBody>
          <a:bodyPr wrap="square">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80808"/>
                </a:solidFill>
                <a:effectLst/>
                <a:uLnTx/>
                <a:uFillTx/>
                <a:latin typeface="Segoe UI Semibold"/>
                <a:ea typeface="+mn-ea"/>
                <a:cs typeface="Segoe UI" panose="020B0502040204020203" pitchFamily="34" charset="0"/>
              </a:rPr>
              <a:t>I’ll know this </a:t>
            </a:r>
            <a:br>
              <a:rPr kumimoji="0" lang="en-US" sz="1200" b="0" i="0" u="none" strike="noStrike" kern="1200" cap="none" spc="0" normalizeH="0" baseline="0" noProof="0">
                <a:ln>
                  <a:noFill/>
                </a:ln>
                <a:solidFill>
                  <a:srgbClr val="080808"/>
                </a:solidFill>
                <a:effectLst/>
                <a:uLnTx/>
                <a:uFillTx/>
                <a:latin typeface="Segoe UI Semibold"/>
                <a:ea typeface="+mn-ea"/>
                <a:cs typeface="Segoe UI" panose="020B0502040204020203" pitchFamily="34" charset="0"/>
              </a:rPr>
            </a:br>
            <a:r>
              <a:rPr kumimoji="0" lang="en-US" sz="1200" b="0" i="0" u="none" strike="noStrike" kern="1200" cap="none" spc="0" normalizeH="0" baseline="0" noProof="0">
                <a:ln>
                  <a:noFill/>
                </a:ln>
                <a:solidFill>
                  <a:srgbClr val="080808"/>
                </a:solidFill>
                <a:effectLst/>
                <a:uLnTx/>
                <a:uFillTx/>
                <a:latin typeface="Segoe UI Semibold"/>
                <a:ea typeface="+mn-ea"/>
                <a:cs typeface="Segoe UI" panose="020B0502040204020203" pitchFamily="34" charset="0"/>
              </a:rPr>
              <a:t>is successful when…</a:t>
            </a:r>
          </a:p>
        </p:txBody>
      </p:sp>
      <p:sp>
        <p:nvSpPr>
          <p:cNvPr id="27" name="Rectangle: Rounded Corners 44">
            <a:extLst>
              <a:ext uri="{FF2B5EF4-FFF2-40B4-BE49-F238E27FC236}">
                <a16:creationId xmlns:a16="http://schemas.microsoft.com/office/drawing/2014/main" id="{2FDADB2A-CDE4-3563-4661-A6C334EB8DC1}"/>
              </a:ext>
              <a:ext uri="{C183D7F6-B498-43B3-948B-1728B52AA6E4}">
                <adec:decorative xmlns:adec="http://schemas.microsoft.com/office/drawing/2017/decorative" val="0"/>
              </a:ext>
            </a:extLst>
          </p:cNvPr>
          <p:cNvSpPr/>
          <p:nvPr/>
        </p:nvSpPr>
        <p:spPr bwMode="auto">
          <a:xfrm>
            <a:off x="8096287" y="2070768"/>
            <a:ext cx="3505129" cy="954674"/>
          </a:xfrm>
          <a:prstGeom prst="roundRect">
            <a:avLst>
              <a:gd name="adj" fmla="val 4085"/>
            </a:avLst>
          </a:prstGeom>
          <a:solidFill>
            <a:schemeClr val="bg1"/>
          </a:solidFill>
          <a:ln w="9525">
            <a:noFill/>
            <a:headEnd type="none" w="med" len="med"/>
            <a:tailEnd type="none" w="med" len="med"/>
          </a:ln>
          <a:effectLst>
            <a:outerShdw blurRad="228600" dist="38100" dir="2700026" rotWithShape="0">
              <a:scrgbClr r="0" g="0" b="0">
                <a:alpha val="9000"/>
              </a:scrgbClr>
            </a:outerShdw>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Time to produce a blog post is reduced</a:t>
            </a:r>
          </a:p>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Readership of the blog post increases</a:t>
            </a:r>
          </a:p>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Users engage with comments in communities</a:t>
            </a:r>
          </a:p>
        </p:txBody>
      </p:sp>
      <p:sp>
        <p:nvSpPr>
          <p:cNvPr id="51" name="TextBox 50">
            <a:extLst>
              <a:ext uri="{FF2B5EF4-FFF2-40B4-BE49-F238E27FC236}">
                <a16:creationId xmlns:a16="http://schemas.microsoft.com/office/drawing/2014/main" id="{B5B04880-2793-50AE-6884-15CA44C8E661}"/>
              </a:ext>
            </a:extLst>
          </p:cNvPr>
          <p:cNvSpPr txBox="1"/>
          <p:nvPr/>
        </p:nvSpPr>
        <p:spPr>
          <a:xfrm>
            <a:off x="8020887" y="3158306"/>
            <a:ext cx="3483939" cy="397032"/>
          </a:xfrm>
          <a:prstGeom prst="rect">
            <a:avLst/>
          </a:prstGeom>
          <a:noFill/>
        </p:spPr>
        <p:txBody>
          <a:bodyPr wrap="square">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80808"/>
                </a:solidFill>
                <a:effectLst/>
                <a:uLnTx/>
                <a:uFillTx/>
                <a:latin typeface="Segoe UI Semibold"/>
                <a:ea typeface="+mn-ea"/>
                <a:cs typeface="Segoe UI" panose="020B0502040204020203" pitchFamily="34" charset="0"/>
              </a:rPr>
              <a:t>The value Copilot provided me in completing </a:t>
            </a:r>
            <a:br>
              <a:rPr kumimoji="0" lang="en-US" sz="1100" b="0" i="0" u="none" strike="noStrike" kern="1200" cap="none" spc="0" normalizeH="0" baseline="0" noProof="0">
                <a:ln>
                  <a:noFill/>
                </a:ln>
                <a:solidFill>
                  <a:srgbClr val="080808"/>
                </a:solidFill>
                <a:effectLst/>
                <a:uLnTx/>
                <a:uFillTx/>
                <a:latin typeface="Segoe UI Semibold"/>
                <a:ea typeface="+mn-ea"/>
                <a:cs typeface="Segoe UI" panose="020B0502040204020203" pitchFamily="34" charset="0"/>
              </a:rPr>
            </a:br>
            <a:r>
              <a:rPr kumimoji="0" lang="en-US" sz="1100" b="0" i="0" u="none" strike="noStrike" kern="1200" cap="none" spc="0" normalizeH="0" baseline="0" noProof="0">
                <a:ln>
                  <a:noFill/>
                </a:ln>
                <a:solidFill>
                  <a:srgbClr val="080808"/>
                </a:solidFill>
                <a:effectLst/>
                <a:uLnTx/>
                <a:uFillTx/>
                <a:latin typeface="Segoe UI Semibold"/>
                <a:ea typeface="+mn-ea"/>
                <a:cs typeface="Segoe UI" panose="020B0502040204020203" pitchFamily="34" charset="0"/>
              </a:rPr>
              <a:t>this job (Functional, Emotional, Social)</a:t>
            </a:r>
          </a:p>
        </p:txBody>
      </p:sp>
      <p:sp>
        <p:nvSpPr>
          <p:cNvPr id="28" name="Rectangle: Rounded Corners 3">
            <a:extLst>
              <a:ext uri="{FF2B5EF4-FFF2-40B4-BE49-F238E27FC236}">
                <a16:creationId xmlns:a16="http://schemas.microsoft.com/office/drawing/2014/main" id="{B5D6CC64-2712-F5E9-C269-374FFB57F6C5}"/>
              </a:ext>
              <a:ext uri="{C183D7F6-B498-43B3-948B-1728B52AA6E4}">
                <adec:decorative xmlns:adec="http://schemas.microsoft.com/office/drawing/2017/decorative" val="0"/>
              </a:ext>
            </a:extLst>
          </p:cNvPr>
          <p:cNvSpPr/>
          <p:nvPr/>
        </p:nvSpPr>
        <p:spPr bwMode="auto">
          <a:xfrm>
            <a:off x="8086397" y="3644333"/>
            <a:ext cx="3515020" cy="1502261"/>
          </a:xfrm>
          <a:prstGeom prst="roundRect">
            <a:avLst>
              <a:gd name="adj" fmla="val 4085"/>
            </a:avLst>
          </a:prstGeom>
          <a:solidFill>
            <a:schemeClr val="bg1"/>
          </a:solidFill>
          <a:ln w="9525">
            <a:noFill/>
            <a:headEnd type="none" w="med" len="med"/>
            <a:tailEnd type="none" w="med" len="med"/>
          </a:ln>
          <a:effectLst>
            <a:outerShdw blurRad="228600" dist="38100" dir="2700026" rotWithShape="0">
              <a:scrgbClr r="0" g="0" b="0">
                <a:alpha val="9000"/>
              </a:scrgbClr>
            </a:outerShdw>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13716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Allows me to be more creative as I can do the research for articles much quicker.</a:t>
            </a:r>
          </a:p>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Provide greater range of articles for the company as we can create more content.</a:t>
            </a:r>
          </a:p>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Engage deeper with audience through reviews of blog posts and articles.</a:t>
            </a:r>
          </a:p>
        </p:txBody>
      </p:sp>
      <p:sp>
        <p:nvSpPr>
          <p:cNvPr id="19" name="TextBox 18">
            <a:extLst>
              <a:ext uri="{FF2B5EF4-FFF2-40B4-BE49-F238E27FC236}">
                <a16:creationId xmlns:a16="http://schemas.microsoft.com/office/drawing/2014/main" id="{A2178F25-96D1-A535-8091-36449D5133AA}"/>
              </a:ext>
              <a:ext uri="{C183D7F6-B498-43B3-948B-1728B52AA6E4}">
                <adec:decorative xmlns:adec="http://schemas.microsoft.com/office/drawing/2017/decorative" val="0"/>
              </a:ext>
            </a:extLst>
          </p:cNvPr>
          <p:cNvSpPr txBox="1"/>
          <p:nvPr/>
        </p:nvSpPr>
        <p:spPr>
          <a:xfrm>
            <a:off x="594694" y="4553127"/>
            <a:ext cx="1467125" cy="258532"/>
          </a:xfrm>
          <a:prstGeom prst="rect">
            <a:avLst/>
          </a:prstGeom>
          <a:noFill/>
          <a:ln>
            <a:noFill/>
          </a:ln>
        </p:spPr>
        <p:txBody>
          <a:bodyPr wrap="square">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80808"/>
                </a:solidFill>
                <a:effectLst/>
                <a:uLnTx/>
                <a:uFillTx/>
                <a:latin typeface="Segoe UI Semibold"/>
                <a:ea typeface="+mn-ea"/>
                <a:cs typeface="Segoe UI" panose="020B0502040204020203" pitchFamily="34" charset="0"/>
              </a:rPr>
              <a:t>Using…</a:t>
            </a:r>
          </a:p>
        </p:txBody>
      </p:sp>
      <p:sp>
        <p:nvSpPr>
          <p:cNvPr id="53" name="Rectangle: Rounded Corners 4">
            <a:extLst>
              <a:ext uri="{FF2B5EF4-FFF2-40B4-BE49-F238E27FC236}">
                <a16:creationId xmlns:a16="http://schemas.microsoft.com/office/drawing/2014/main" id="{F3E2D97E-2E16-5DE6-9C04-3FEAB011C434}"/>
              </a:ext>
              <a:ext uri="{C183D7F6-B498-43B3-948B-1728B52AA6E4}">
                <adec:decorative xmlns:adec="http://schemas.microsoft.com/office/drawing/2017/decorative" val="1"/>
              </a:ext>
            </a:extLst>
          </p:cNvPr>
          <p:cNvSpPr/>
          <p:nvPr/>
        </p:nvSpPr>
        <p:spPr bwMode="auto">
          <a:xfrm>
            <a:off x="490248" y="5498304"/>
            <a:ext cx="11307239" cy="1035001"/>
          </a:xfrm>
          <a:prstGeom prst="roundRect">
            <a:avLst>
              <a:gd name="adj" fmla="val 9723"/>
            </a:avLst>
          </a:prstGeom>
          <a:gradFill>
            <a:gsLst>
              <a:gs pos="0">
                <a:srgbClr val="C03BC4"/>
              </a:gs>
              <a:gs pos="37000">
                <a:srgbClr val="8661C5"/>
              </a:gs>
            </a:gsLst>
            <a:lin ang="2700000" scaled="0"/>
          </a:gradFill>
          <a:ln w="9525">
            <a:solidFill>
              <a:schemeClr val="bg1">
                <a:alpha val="4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endParaRPr kumimoji="0" lang="en-US" sz="13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sp>
        <p:nvSpPr>
          <p:cNvPr id="67" name="TextBox 66">
            <a:extLst>
              <a:ext uri="{FF2B5EF4-FFF2-40B4-BE49-F238E27FC236}">
                <a16:creationId xmlns:a16="http://schemas.microsoft.com/office/drawing/2014/main" id="{B70723D7-72AC-9D8C-D37E-878551B387B8}"/>
              </a:ext>
            </a:extLst>
          </p:cNvPr>
          <p:cNvSpPr txBox="1"/>
          <p:nvPr/>
        </p:nvSpPr>
        <p:spPr>
          <a:xfrm>
            <a:off x="649055" y="6146960"/>
            <a:ext cx="1002242" cy="244682"/>
          </a:xfrm>
          <a:prstGeom prst="rect">
            <a:avLst/>
          </a:prstGeom>
          <a:noFill/>
        </p:spPr>
        <p:txBody>
          <a:bodyPr wrap="square">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Time saving</a:t>
            </a:r>
          </a:p>
        </p:txBody>
      </p:sp>
      <p:sp>
        <p:nvSpPr>
          <p:cNvPr id="55" name="TextBox 54">
            <a:extLst>
              <a:ext uri="{FF2B5EF4-FFF2-40B4-BE49-F238E27FC236}">
                <a16:creationId xmlns:a16="http://schemas.microsoft.com/office/drawing/2014/main" id="{C6EF375E-0857-F2A7-1BF1-6DB84DB3EC27}"/>
              </a:ext>
            </a:extLst>
          </p:cNvPr>
          <p:cNvSpPr txBox="1"/>
          <p:nvPr/>
        </p:nvSpPr>
        <p:spPr>
          <a:xfrm>
            <a:off x="2205594" y="5600147"/>
            <a:ext cx="1002242" cy="397032"/>
          </a:xfrm>
          <a:prstGeom prst="rect">
            <a:avLst/>
          </a:prstGeom>
          <a:noFill/>
        </p:spPr>
        <p:txBody>
          <a:bodyPr wrap="square">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Hours/week Spent</a:t>
            </a:r>
          </a:p>
        </p:txBody>
      </p:sp>
      <p:sp>
        <p:nvSpPr>
          <p:cNvPr id="54" name="Rectangle: Rounded Corners 5">
            <a:extLst>
              <a:ext uri="{FF2B5EF4-FFF2-40B4-BE49-F238E27FC236}">
                <a16:creationId xmlns:a16="http://schemas.microsoft.com/office/drawing/2014/main" id="{3A984A33-CA10-D7D2-5703-2F3AC868D174}"/>
              </a:ext>
              <a:ext uri="{C183D7F6-B498-43B3-948B-1728B52AA6E4}">
                <adec:decorative xmlns:adec="http://schemas.microsoft.com/office/drawing/2017/decorative" val="0"/>
              </a:ext>
            </a:extLst>
          </p:cNvPr>
          <p:cNvSpPr/>
          <p:nvPr/>
        </p:nvSpPr>
        <p:spPr bwMode="auto">
          <a:xfrm>
            <a:off x="2277145" y="6002303"/>
            <a:ext cx="834975" cy="360000"/>
          </a:xfrm>
          <a:prstGeom prst="roundRect">
            <a:avLst>
              <a:gd name="adj" fmla="val 13604"/>
            </a:avLst>
          </a:prstGeom>
          <a:solidFill>
            <a:schemeClr val="bg1"/>
          </a:solidFill>
          <a:ln w="9525">
            <a:noFill/>
            <a:headEnd type="none" w="med" len="med"/>
            <a:tailEnd type="none" w="med" len="med"/>
          </a:ln>
          <a:effectLst>
            <a:outerShdw blurRad="228600" dist="38100" dir="2700026" rotWithShape="0">
              <a:scrgbClr r="0" g="0" b="0">
                <a:alpha val="9000"/>
              </a:scrgbClr>
            </a:outerShdw>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137160" bIns="91440" numCol="1" spcCol="0" rtlCol="0" fromWordArt="0" anchor="t" anchorCtr="0" forceAA="0" compatLnSpc="1">
            <a:prstTxWarp prst="textNoShape">
              <a:avLst/>
            </a:prstTxWarp>
            <a:noAutofit/>
          </a:body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mn-cs"/>
              </a:rPr>
              <a:t>6</a:t>
            </a:r>
          </a:p>
        </p:txBody>
      </p:sp>
      <p:sp>
        <p:nvSpPr>
          <p:cNvPr id="57" name="TextBox 56">
            <a:extLst>
              <a:ext uri="{FF2B5EF4-FFF2-40B4-BE49-F238E27FC236}">
                <a16:creationId xmlns:a16="http://schemas.microsoft.com/office/drawing/2014/main" id="{0E8AA5E6-FB80-E116-8C67-61F73858B197}"/>
              </a:ext>
            </a:extLst>
          </p:cNvPr>
          <p:cNvSpPr txBox="1"/>
          <p:nvPr/>
        </p:nvSpPr>
        <p:spPr>
          <a:xfrm>
            <a:off x="4373786" y="5600147"/>
            <a:ext cx="1122712" cy="397032"/>
          </a:xfrm>
          <a:prstGeom prst="rect">
            <a:avLst/>
          </a:prstGeom>
          <a:noFill/>
        </p:spPr>
        <p:txBody>
          <a:bodyPr wrap="square">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Efficiency Improvement</a:t>
            </a:r>
          </a:p>
        </p:txBody>
      </p:sp>
      <p:sp>
        <p:nvSpPr>
          <p:cNvPr id="56" name="Rectangle: Rounded Corners 39">
            <a:extLst>
              <a:ext uri="{FF2B5EF4-FFF2-40B4-BE49-F238E27FC236}">
                <a16:creationId xmlns:a16="http://schemas.microsoft.com/office/drawing/2014/main" id="{6D0AFC70-A18F-78A5-D058-FC3FF65C9ED3}"/>
              </a:ext>
              <a:ext uri="{C183D7F6-B498-43B3-948B-1728B52AA6E4}">
                <adec:decorative xmlns:adec="http://schemas.microsoft.com/office/drawing/2017/decorative" val="0"/>
              </a:ext>
            </a:extLst>
          </p:cNvPr>
          <p:cNvSpPr/>
          <p:nvPr/>
        </p:nvSpPr>
        <p:spPr bwMode="auto">
          <a:xfrm>
            <a:off x="4445338" y="6002303"/>
            <a:ext cx="834975" cy="360000"/>
          </a:xfrm>
          <a:prstGeom prst="roundRect">
            <a:avLst>
              <a:gd name="adj" fmla="val 13604"/>
            </a:avLst>
          </a:prstGeom>
          <a:solidFill>
            <a:schemeClr val="bg1"/>
          </a:solidFill>
          <a:ln w="9525">
            <a:noFill/>
            <a:headEnd type="none" w="med" len="med"/>
            <a:tailEnd type="none" w="med" len="med"/>
          </a:ln>
          <a:effectLst>
            <a:outerShdw blurRad="228600" dist="38100" dir="2700026" rotWithShape="0">
              <a:scrgbClr r="0" g="0" b="0">
                <a:alpha val="9000"/>
              </a:scrgbClr>
            </a:outerShdw>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137160" bIns="91440" numCol="1" spcCol="0" rtlCol="0" fromWordArt="0" anchor="t" anchorCtr="0" forceAA="0" compatLnSpc="1">
            <a:prstTxWarp prst="textNoShape">
              <a:avLst/>
            </a:prstTxWarp>
            <a:noAutofit/>
          </a:body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mn-cs"/>
              </a:rPr>
              <a:t>50%</a:t>
            </a:r>
          </a:p>
        </p:txBody>
      </p:sp>
      <p:sp>
        <p:nvSpPr>
          <p:cNvPr id="59" name="TextBox 58">
            <a:extLst>
              <a:ext uri="{FF2B5EF4-FFF2-40B4-BE49-F238E27FC236}">
                <a16:creationId xmlns:a16="http://schemas.microsoft.com/office/drawing/2014/main" id="{815D8371-2A58-E8B2-7336-AA4ED9192C94}"/>
              </a:ext>
            </a:extLst>
          </p:cNvPr>
          <p:cNvSpPr txBox="1"/>
          <p:nvPr/>
        </p:nvSpPr>
        <p:spPr>
          <a:xfrm>
            <a:off x="6733810" y="5600147"/>
            <a:ext cx="1002242" cy="397032"/>
          </a:xfrm>
          <a:prstGeom prst="rect">
            <a:avLst/>
          </a:prstGeom>
          <a:noFill/>
        </p:spPr>
        <p:txBody>
          <a:bodyPr wrap="square">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 Unique Workers</a:t>
            </a:r>
          </a:p>
        </p:txBody>
      </p:sp>
      <p:sp>
        <p:nvSpPr>
          <p:cNvPr id="58" name="Rectangle: Rounded Corners 50">
            <a:extLst>
              <a:ext uri="{FF2B5EF4-FFF2-40B4-BE49-F238E27FC236}">
                <a16:creationId xmlns:a16="http://schemas.microsoft.com/office/drawing/2014/main" id="{E594E64C-7DB7-36A2-9A56-A566FD2637C3}"/>
              </a:ext>
              <a:ext uri="{C183D7F6-B498-43B3-948B-1728B52AA6E4}">
                <adec:decorative xmlns:adec="http://schemas.microsoft.com/office/drawing/2017/decorative" val="0"/>
              </a:ext>
            </a:extLst>
          </p:cNvPr>
          <p:cNvSpPr/>
          <p:nvPr/>
        </p:nvSpPr>
        <p:spPr bwMode="auto">
          <a:xfrm>
            <a:off x="6806924" y="6002303"/>
            <a:ext cx="834975" cy="360000"/>
          </a:xfrm>
          <a:prstGeom prst="roundRect">
            <a:avLst>
              <a:gd name="adj" fmla="val 13604"/>
            </a:avLst>
          </a:prstGeom>
          <a:solidFill>
            <a:schemeClr val="bg1"/>
          </a:solidFill>
          <a:ln w="9525">
            <a:noFill/>
            <a:headEnd type="none" w="med" len="med"/>
            <a:tailEnd type="none" w="med" len="med"/>
          </a:ln>
          <a:effectLst>
            <a:outerShdw blurRad="228600" dist="38100" dir="2700026" rotWithShape="0">
              <a:scrgbClr r="0" g="0" b="0">
                <a:alpha val="9000"/>
              </a:scrgbClr>
            </a:outerShdw>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137160" bIns="91440" numCol="1" spcCol="0" rtlCol="0" fromWordArt="0" anchor="t" anchorCtr="0" forceAA="0" compatLnSpc="1">
            <a:prstTxWarp prst="textNoShape">
              <a:avLst/>
            </a:prstTxWarp>
            <a:noAutofit/>
          </a:body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mn-cs"/>
              </a:rPr>
              <a:t>4</a:t>
            </a:r>
          </a:p>
        </p:txBody>
      </p:sp>
      <p:sp>
        <p:nvSpPr>
          <p:cNvPr id="61" name="TextBox 60">
            <a:extLst>
              <a:ext uri="{FF2B5EF4-FFF2-40B4-BE49-F238E27FC236}">
                <a16:creationId xmlns:a16="http://schemas.microsoft.com/office/drawing/2014/main" id="{7C1C3A88-866F-A809-C60F-9705AB5D1635}"/>
              </a:ext>
            </a:extLst>
          </p:cNvPr>
          <p:cNvSpPr txBox="1"/>
          <p:nvPr/>
        </p:nvSpPr>
        <p:spPr>
          <a:xfrm>
            <a:off x="9486757" y="5600147"/>
            <a:ext cx="1002242" cy="397032"/>
          </a:xfrm>
          <a:prstGeom prst="rect">
            <a:avLst/>
          </a:prstGeom>
          <a:noFill/>
        </p:spPr>
        <p:txBody>
          <a:bodyPr wrap="square">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Value Calculated</a:t>
            </a:r>
          </a:p>
        </p:txBody>
      </p:sp>
      <p:sp>
        <p:nvSpPr>
          <p:cNvPr id="60" name="Rectangle: Rounded Corners 58">
            <a:extLst>
              <a:ext uri="{FF2B5EF4-FFF2-40B4-BE49-F238E27FC236}">
                <a16:creationId xmlns:a16="http://schemas.microsoft.com/office/drawing/2014/main" id="{92BD59E2-24A1-C862-7525-F553A00E0709}"/>
              </a:ext>
              <a:ext uri="{C183D7F6-B498-43B3-948B-1728B52AA6E4}">
                <adec:decorative xmlns:adec="http://schemas.microsoft.com/office/drawing/2017/decorative" val="0"/>
              </a:ext>
            </a:extLst>
          </p:cNvPr>
          <p:cNvSpPr/>
          <p:nvPr/>
        </p:nvSpPr>
        <p:spPr bwMode="auto">
          <a:xfrm>
            <a:off x="9558308" y="6002303"/>
            <a:ext cx="834975" cy="360000"/>
          </a:xfrm>
          <a:prstGeom prst="roundRect">
            <a:avLst>
              <a:gd name="adj" fmla="val 13604"/>
            </a:avLst>
          </a:prstGeom>
          <a:solidFill>
            <a:schemeClr val="bg1"/>
          </a:solidFill>
          <a:ln w="9525">
            <a:noFill/>
            <a:headEnd type="none" w="med" len="med"/>
            <a:tailEnd type="none" w="med" len="med"/>
          </a:ln>
          <a:effectLst>
            <a:outerShdw blurRad="228600" dist="38100" dir="2700026" rotWithShape="0">
              <a:scrgbClr r="0" g="0" b="0">
                <a:alpha val="9000"/>
              </a:scrgbClr>
            </a:outerShdw>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137160" bIns="91440" numCol="1" spcCol="0" rtlCol="0" fromWordArt="0" anchor="t" anchorCtr="0" forceAA="0" compatLnSpc="1">
            <a:prstTxWarp prst="textNoShape">
              <a:avLst/>
            </a:prstTxWarp>
            <a:noAutofit/>
          </a:body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a:ea typeface="+mn-ea"/>
                <a:cs typeface="+mn-cs"/>
              </a:rPr>
              <a:t>12</a:t>
            </a:r>
          </a:p>
        </p:txBody>
      </p:sp>
      <p:sp>
        <p:nvSpPr>
          <p:cNvPr id="65" name="TextBox 64">
            <a:extLst>
              <a:ext uri="{FF2B5EF4-FFF2-40B4-BE49-F238E27FC236}">
                <a16:creationId xmlns:a16="http://schemas.microsoft.com/office/drawing/2014/main" id="{8604F2E4-8893-9058-2BDF-0F1B4575B8E2}"/>
              </a:ext>
            </a:extLst>
          </p:cNvPr>
          <p:cNvSpPr txBox="1"/>
          <p:nvPr/>
        </p:nvSpPr>
        <p:spPr>
          <a:xfrm>
            <a:off x="10428614" y="5987418"/>
            <a:ext cx="1002242" cy="397032"/>
          </a:xfrm>
          <a:prstGeom prst="rect">
            <a:avLst/>
          </a:prstGeom>
          <a:noFill/>
        </p:spPr>
        <p:txBody>
          <a:bodyPr wrap="square">
            <a:sp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Hours per week saving</a:t>
            </a:r>
          </a:p>
        </p:txBody>
      </p:sp>
      <p:pic>
        <p:nvPicPr>
          <p:cNvPr id="62" name="Graphic 61">
            <a:extLst>
              <a:ext uri="{FF2B5EF4-FFF2-40B4-BE49-F238E27FC236}">
                <a16:creationId xmlns:a16="http://schemas.microsoft.com/office/drawing/2014/main" id="{E8EF8705-A384-70B8-237B-D43FA27FDC0A}"/>
              </a:ext>
              <a:ext uri="{C183D7F6-B498-43B3-948B-1728B52AA6E4}">
                <adec:decorative xmlns:adec="http://schemas.microsoft.com/office/drawing/2017/decorative" val="1"/>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27374" y="6047330"/>
            <a:ext cx="277209" cy="277209"/>
          </a:xfrm>
          <a:prstGeom prst="rect">
            <a:avLst/>
          </a:prstGeom>
        </p:spPr>
      </p:pic>
      <p:pic>
        <p:nvPicPr>
          <p:cNvPr id="63" name="Graphic 62">
            <a:extLst>
              <a:ext uri="{FF2B5EF4-FFF2-40B4-BE49-F238E27FC236}">
                <a16:creationId xmlns:a16="http://schemas.microsoft.com/office/drawing/2014/main" id="{2032A689-C2B9-CDD1-616A-10F2D00C6C88}"/>
              </a:ext>
              <a:ext uri="{C183D7F6-B498-43B3-948B-1728B52AA6E4}">
                <adec:decorative xmlns:adec="http://schemas.microsoft.com/office/drawing/2017/decorative" val="1"/>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38095" y="6047330"/>
            <a:ext cx="277209" cy="277209"/>
          </a:xfrm>
          <a:prstGeom prst="rect">
            <a:avLst/>
          </a:prstGeom>
        </p:spPr>
      </p:pic>
      <p:pic>
        <p:nvPicPr>
          <p:cNvPr id="64" name="Graphic 63">
            <a:extLst>
              <a:ext uri="{FF2B5EF4-FFF2-40B4-BE49-F238E27FC236}">
                <a16:creationId xmlns:a16="http://schemas.microsoft.com/office/drawing/2014/main" id="{B862D32C-C31C-BB52-3706-C3FD4233E00A}"/>
              </a:ext>
              <a:ext uri="{C183D7F6-B498-43B3-948B-1728B52AA6E4}">
                <adec:decorative xmlns:adec="http://schemas.microsoft.com/office/drawing/2017/decorative" val="1"/>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96970" y="5933205"/>
            <a:ext cx="673597" cy="505459"/>
          </a:xfrm>
          <a:prstGeom prst="rect">
            <a:avLst/>
          </a:prstGeom>
        </p:spPr>
      </p:pic>
      <p:pic>
        <p:nvPicPr>
          <p:cNvPr id="66" name="Graphic 65">
            <a:extLst>
              <a:ext uri="{FF2B5EF4-FFF2-40B4-BE49-F238E27FC236}">
                <a16:creationId xmlns:a16="http://schemas.microsoft.com/office/drawing/2014/main" id="{BD0FB27E-C4D7-0C83-6077-062F9B27D795}"/>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0945" y="5667514"/>
            <a:ext cx="493837" cy="493837"/>
          </a:xfrm>
          <a:prstGeom prst="rect">
            <a:avLst/>
          </a:prstGeom>
        </p:spPr>
      </p:pic>
    </p:spTree>
    <p:extLst>
      <p:ext uri="{BB962C8B-B14F-4D97-AF65-F5344CB8AC3E}">
        <p14:creationId xmlns:p14="http://schemas.microsoft.com/office/powerpoint/2010/main" val="2626934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A6F1E-4350-9547-B785-22F12C22F7BF}"/>
            </a:ext>
          </a:extLst>
        </p:cNvPr>
        <p:cNvGrpSpPr/>
        <p:nvPr/>
      </p:nvGrpSpPr>
      <p:grpSpPr>
        <a:xfrm>
          <a:off x="0" y="0"/>
          <a:ext cx="0" cy="0"/>
          <a:chOff x="0" y="0"/>
          <a:chExt cx="0" cy="0"/>
        </a:xfrm>
      </p:grpSpPr>
      <p:grpSp>
        <p:nvGrpSpPr>
          <p:cNvPr id="86" name="Group 85">
            <a:extLst>
              <a:ext uri="{FF2B5EF4-FFF2-40B4-BE49-F238E27FC236}">
                <a16:creationId xmlns:a16="http://schemas.microsoft.com/office/drawing/2014/main" id="{2B8FF144-A0EC-AD25-7486-EFDC9143E1E3}"/>
              </a:ext>
              <a:ext uri="{C183D7F6-B498-43B3-948B-1728B52AA6E4}">
                <adec:decorative xmlns:adec="http://schemas.microsoft.com/office/drawing/2017/decorative" val="1"/>
              </a:ext>
            </a:extLst>
          </p:cNvPr>
          <p:cNvGrpSpPr/>
          <p:nvPr/>
        </p:nvGrpSpPr>
        <p:grpSpPr>
          <a:xfrm>
            <a:off x="0" y="1599847"/>
            <a:ext cx="12188952" cy="4713514"/>
            <a:chOff x="0" y="1672999"/>
            <a:chExt cx="12188952" cy="4713514"/>
          </a:xfrm>
        </p:grpSpPr>
        <p:sp>
          <p:nvSpPr>
            <p:cNvPr id="87" name="Rectangle: Rounded Corners 6">
              <a:extLst>
                <a:ext uri="{FF2B5EF4-FFF2-40B4-BE49-F238E27FC236}">
                  <a16:creationId xmlns:a16="http://schemas.microsoft.com/office/drawing/2014/main" id="{09F1106F-8E14-DC0B-0D96-43EC58EC10C2}"/>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rgbClr val="D1C4E9"/>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8" name="Rectangle: Rounded Corners 6">
              <a:extLst>
                <a:ext uri="{FF2B5EF4-FFF2-40B4-BE49-F238E27FC236}">
                  <a16:creationId xmlns:a16="http://schemas.microsoft.com/office/drawing/2014/main" id="{8EED7455-C252-7069-84F9-B2E6F70D6FF0}"/>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rgbClr val="D1C4E9"/>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9" name="Rectangle: Rounded Corners 6">
              <a:extLst>
                <a:ext uri="{FF2B5EF4-FFF2-40B4-BE49-F238E27FC236}">
                  <a16:creationId xmlns:a16="http://schemas.microsoft.com/office/drawing/2014/main" id="{342D2CB1-E61C-BEEA-7E68-045ED57A56E3}"/>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rgbClr val="D1C4E9"/>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0" name="Rectangle: Rounded Corners 3">
              <a:extLst>
                <a:ext uri="{FF2B5EF4-FFF2-40B4-BE49-F238E27FC236}">
                  <a16:creationId xmlns:a16="http://schemas.microsoft.com/office/drawing/2014/main" id="{1B02D8C5-0484-F1AD-C837-E56DDEA05AD7}"/>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91" name="Rectangle: Rounded Corners 6">
              <a:extLst>
                <a:ext uri="{FF2B5EF4-FFF2-40B4-BE49-F238E27FC236}">
                  <a16:creationId xmlns:a16="http://schemas.microsoft.com/office/drawing/2014/main" id="{CC2F9A80-EF6D-AA19-6DB2-1823BD6011C6}"/>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rgbClr val="D1C4E9"/>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2" name="Rectangle: Rounded Corners 6">
              <a:extLst>
                <a:ext uri="{FF2B5EF4-FFF2-40B4-BE49-F238E27FC236}">
                  <a16:creationId xmlns:a16="http://schemas.microsoft.com/office/drawing/2014/main" id="{7496525A-DA90-548E-CC1A-0F99FEFDD3C0}"/>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rgbClr val="D1C4E9"/>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3" name="Rectangle: Rounded Corners 6">
              <a:extLst>
                <a:ext uri="{FF2B5EF4-FFF2-40B4-BE49-F238E27FC236}">
                  <a16:creationId xmlns:a16="http://schemas.microsoft.com/office/drawing/2014/main" id="{C912E49E-E3AA-69A3-8242-7BF70B95A1C3}"/>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rgbClr val="D1C4E9"/>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4" name="Rectangle: Rounded Corners 3">
              <a:extLst>
                <a:ext uri="{FF2B5EF4-FFF2-40B4-BE49-F238E27FC236}">
                  <a16:creationId xmlns:a16="http://schemas.microsoft.com/office/drawing/2014/main" id="{B1CD4990-61D5-B9F2-BEE8-50F3E94609CD}"/>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83" name="Title 1">
            <a:extLst>
              <a:ext uri="{FF2B5EF4-FFF2-40B4-BE49-F238E27FC236}">
                <a16:creationId xmlns:a16="http://schemas.microsoft.com/office/drawing/2014/main" id="{3695EDA4-8E43-4939-8288-A11F110475A2}"/>
              </a:ext>
            </a:extLst>
          </p:cNvPr>
          <p:cNvSpPr txBox="1">
            <a:spLocks noGrp="1"/>
          </p:cNvSpPr>
          <p:nvPr>
            <p:ph type="title"/>
          </p:nvPr>
        </p:nvSpPr>
        <p:spPr>
          <a:xfrm>
            <a:off x="584200" y="485650"/>
            <a:ext cx="10231018" cy="4747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200" b="0" kern="1200" cap="none" spc="-50" baseline="0" dirty="0" smtClean="0">
                <a:ln w="3175">
                  <a:noFill/>
                </a:ln>
                <a:gradFill>
                  <a:gsLst>
                    <a:gs pos="50000">
                      <a:schemeClr val="accent5"/>
                    </a:gs>
                    <a:gs pos="0">
                      <a:schemeClr val="accent1"/>
                    </a:gs>
                    <a:gs pos="100000">
                      <a:srgbClr val="C73ECC"/>
                    </a:gs>
                  </a:gsLst>
                  <a:lin ang="2700000" scaled="1"/>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50" normalizeH="0" baseline="0" noProof="0">
                <a:ln w="3175">
                  <a:noFill/>
                </a:ln>
                <a:solidFill>
                  <a:srgbClr val="080808"/>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rPr>
              <a:t>Preparing a blog post </a:t>
            </a:r>
          </a:p>
        </p:txBody>
      </p:sp>
      <p:sp>
        <p:nvSpPr>
          <p:cNvPr id="95" name="TextBox 94">
            <a:extLst>
              <a:ext uri="{FF2B5EF4-FFF2-40B4-BE49-F238E27FC236}">
                <a16:creationId xmlns:a16="http://schemas.microsoft.com/office/drawing/2014/main" id="{0B39D4F2-3DE8-66B5-0283-404E5D876F9C}"/>
              </a:ext>
            </a:extLst>
          </p:cNvPr>
          <p:cNvSpPr txBox="1">
            <a:spLocks/>
          </p:cNvSpPr>
          <p:nvPr/>
        </p:nvSpPr>
        <p:spPr>
          <a:xfrm>
            <a:off x="754898" y="1765216"/>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a:rPr>
              <a:t>Generate first draft</a:t>
            </a:r>
          </a:p>
        </p:txBody>
      </p:sp>
      <p:sp>
        <p:nvSpPr>
          <p:cNvPr id="96" name="Text Placeholder 2">
            <a:extLst>
              <a:ext uri="{FF2B5EF4-FFF2-40B4-BE49-F238E27FC236}">
                <a16:creationId xmlns:a16="http://schemas.microsoft.com/office/drawing/2014/main" id="{D9980DC2-FC14-C17F-10FB-49951D93D7A8}"/>
              </a:ext>
            </a:extLst>
          </p:cNvPr>
          <p:cNvSpPr txBox="1">
            <a:spLocks/>
          </p:cNvSpPr>
          <p:nvPr/>
        </p:nvSpPr>
        <p:spPr>
          <a:xfrm>
            <a:off x="754898" y="2015524"/>
            <a:ext cx="2982142" cy="484748"/>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GB"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Draft your blog by prompting Copilot in Word, including some of your ideas, key messages, and any other elements you want to include. </a:t>
            </a:r>
          </a:p>
        </p:txBody>
      </p:sp>
      <p:sp>
        <p:nvSpPr>
          <p:cNvPr id="97" name="Rectangle: Rounded Corners 6">
            <a:extLst>
              <a:ext uri="{FF2B5EF4-FFF2-40B4-BE49-F238E27FC236}">
                <a16:creationId xmlns:a16="http://schemas.microsoft.com/office/drawing/2014/main" id="{2BDA76EE-7938-31CD-7BB5-D03D106B6F86}"/>
              </a:ext>
              <a:ext uri="{C183D7F6-B498-43B3-948B-1728B52AA6E4}">
                <adec:decorative xmlns:adec="http://schemas.microsoft.com/office/drawing/2017/decorative" val="0"/>
              </a:ext>
            </a:extLst>
          </p:cNvPr>
          <p:cNvSpPr/>
          <p:nvPr/>
        </p:nvSpPr>
        <p:spPr bwMode="auto">
          <a:xfrm>
            <a:off x="737209" y="2598063"/>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242424"/>
                </a:solidFill>
                <a:effectLst/>
                <a:uLnTx/>
                <a:uFillTx/>
                <a:latin typeface="Segoe UI" panose="020B0502040204020203" pitchFamily="34" charset="0"/>
                <a:ea typeface="+mn-ea"/>
                <a:cs typeface="+mn-cs"/>
              </a:rPr>
              <a:t>Draft a blog on our achievements and upcoming projects. Highlight recent milestones and our mission. Include the following elements on it /[ file x, and file y]. The blog should be well-structured, with clear headings and subheadings for each section. </a:t>
            </a:r>
            <a:endParaRPr kumimoji="0" lang="en-US" sz="1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5" name="Rounded Rectangle 46">
            <a:extLst>
              <a:ext uri="{FF2B5EF4-FFF2-40B4-BE49-F238E27FC236}">
                <a16:creationId xmlns:a16="http://schemas.microsoft.com/office/drawing/2014/main" id="{6F05D066-D7A3-DFB1-E398-FB40F1D1D073}"/>
              </a:ext>
            </a:extLst>
          </p:cNvPr>
          <p:cNvSpPr/>
          <p:nvPr/>
        </p:nvSpPr>
        <p:spPr bwMode="auto">
          <a:xfrm>
            <a:off x="3452449" y="1284187"/>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9" name="TextBox 98">
            <a:extLst>
              <a:ext uri="{FF2B5EF4-FFF2-40B4-BE49-F238E27FC236}">
                <a16:creationId xmlns:a16="http://schemas.microsoft.com/office/drawing/2014/main" id="{45CB74B3-C566-FA8F-25FD-57407D94C869}"/>
              </a:ext>
            </a:extLst>
          </p:cNvPr>
          <p:cNvSpPr txBox="1"/>
          <p:nvPr/>
        </p:nvSpPr>
        <p:spPr>
          <a:xfrm>
            <a:off x="4490013" y="1765216"/>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a:rPr>
              <a:t>Develop the content</a:t>
            </a:r>
          </a:p>
        </p:txBody>
      </p:sp>
      <p:sp>
        <p:nvSpPr>
          <p:cNvPr id="120" name="Rounded Rectangle 46">
            <a:extLst>
              <a:ext uri="{FF2B5EF4-FFF2-40B4-BE49-F238E27FC236}">
                <a16:creationId xmlns:a16="http://schemas.microsoft.com/office/drawing/2014/main" id="{3328EC9C-3D4D-6F7B-5852-6C35A9B308D6}"/>
              </a:ext>
              <a:ext uri="{C183D7F6-B498-43B3-948B-1728B52AA6E4}">
                <adec:decorative xmlns:adec="http://schemas.microsoft.com/office/drawing/2017/decorative" val="1"/>
              </a:ext>
            </a:extLst>
          </p:cNvPr>
          <p:cNvSpPr/>
          <p:nvPr/>
        </p:nvSpPr>
        <p:spPr bwMode="auto">
          <a:xfrm>
            <a:off x="11150047" y="1321404"/>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0" name="Text Placeholder 2">
            <a:extLst>
              <a:ext uri="{FF2B5EF4-FFF2-40B4-BE49-F238E27FC236}">
                <a16:creationId xmlns:a16="http://schemas.microsoft.com/office/drawing/2014/main" id="{B78DDD29-E2DC-457E-0FF7-C22CB62DB068}"/>
              </a:ext>
            </a:extLst>
          </p:cNvPr>
          <p:cNvSpPr txBox="1">
            <a:spLocks/>
          </p:cNvSpPr>
          <p:nvPr/>
        </p:nvSpPr>
        <p:spPr>
          <a:xfrm>
            <a:off x="4490013" y="2015524"/>
            <a:ext cx="2982142" cy="484748"/>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GB"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Use Copilot in Word to expand on the initial draft, adding depth and detail to your plan or blog. Ask for suggestions on specific sections or for ideas.</a:t>
            </a:r>
            <a:endPar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endParaRPr>
          </a:p>
        </p:txBody>
      </p:sp>
      <p:sp>
        <p:nvSpPr>
          <p:cNvPr id="101" name="Rectangle: Rounded Corners 6">
            <a:extLst>
              <a:ext uri="{FF2B5EF4-FFF2-40B4-BE49-F238E27FC236}">
                <a16:creationId xmlns:a16="http://schemas.microsoft.com/office/drawing/2014/main" id="{FF0B8E0B-9087-8F8C-57BC-543DBEE645C0}"/>
              </a:ext>
              <a:ext uri="{C183D7F6-B498-43B3-948B-1728B52AA6E4}">
                <adec:decorative xmlns:adec="http://schemas.microsoft.com/office/drawing/2017/decorative" val="0"/>
              </a:ext>
            </a:extLst>
          </p:cNvPr>
          <p:cNvSpPr/>
          <p:nvPr/>
        </p:nvSpPr>
        <p:spPr bwMode="auto">
          <a:xfrm>
            <a:off x="4472324" y="2596959"/>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242424"/>
                </a:solidFill>
                <a:effectLst/>
                <a:uLnTx/>
                <a:uFillTx/>
                <a:latin typeface="Segoe UI" panose="020B0502040204020203" pitchFamily="34" charset="0"/>
                <a:ea typeface="+mn-ea"/>
                <a:cs typeface="+mn-cs"/>
              </a:rPr>
              <a:t>Expand on the initial draft of the blog on our achievements and upcoming projects. Add depth and detail to each section. Provide suggestions for specific sections or ideas to enhance the content.</a:t>
            </a: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Rounded Rectangle 46">
            <a:extLst>
              <a:ext uri="{FF2B5EF4-FFF2-40B4-BE49-F238E27FC236}">
                <a16:creationId xmlns:a16="http://schemas.microsoft.com/office/drawing/2014/main" id="{3AAB839C-4A13-8685-820B-397456BE4552}"/>
              </a:ext>
            </a:extLst>
          </p:cNvPr>
          <p:cNvSpPr/>
          <p:nvPr/>
        </p:nvSpPr>
        <p:spPr bwMode="auto">
          <a:xfrm>
            <a:off x="7242466" y="1333427"/>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3" name="TextBox 102">
            <a:extLst>
              <a:ext uri="{FF2B5EF4-FFF2-40B4-BE49-F238E27FC236}">
                <a16:creationId xmlns:a16="http://schemas.microsoft.com/office/drawing/2014/main" id="{59BC9E18-E6BB-FD3A-24B7-C1FBFC905667}"/>
              </a:ext>
            </a:extLst>
          </p:cNvPr>
          <p:cNvSpPr txBox="1"/>
          <p:nvPr/>
        </p:nvSpPr>
        <p:spPr>
          <a:xfrm>
            <a:off x="8229191" y="1765216"/>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a:rPr>
              <a:t>In-depth research</a:t>
            </a:r>
          </a:p>
        </p:txBody>
      </p:sp>
      <p:sp>
        <p:nvSpPr>
          <p:cNvPr id="104" name="Text Placeholder 2">
            <a:extLst>
              <a:ext uri="{FF2B5EF4-FFF2-40B4-BE49-F238E27FC236}">
                <a16:creationId xmlns:a16="http://schemas.microsoft.com/office/drawing/2014/main" id="{7243502B-C264-7A4E-4E79-EC6C3F832B68}"/>
              </a:ext>
            </a:extLst>
          </p:cNvPr>
          <p:cNvSpPr txBox="1">
            <a:spLocks/>
          </p:cNvSpPr>
          <p:nvPr/>
        </p:nvSpPr>
        <p:spPr>
          <a:xfrm>
            <a:off x="8229191" y="2015524"/>
            <a:ext cx="2982142" cy="484748"/>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GB"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Share your draft blog with Copilot and ask it to find points that need expanding or may be confusing. </a:t>
            </a:r>
          </a:p>
        </p:txBody>
      </p:sp>
      <p:sp>
        <p:nvSpPr>
          <p:cNvPr id="105" name="Rectangle: Rounded Corners 6">
            <a:extLst>
              <a:ext uri="{FF2B5EF4-FFF2-40B4-BE49-F238E27FC236}">
                <a16:creationId xmlns:a16="http://schemas.microsoft.com/office/drawing/2014/main" id="{33CD7EC7-BD62-7DE6-1063-F80A4B9D7670}"/>
              </a:ext>
              <a:ext uri="{C183D7F6-B498-43B3-948B-1728B52AA6E4}">
                <adec:decorative xmlns:adec="http://schemas.microsoft.com/office/drawing/2017/decorative" val="0"/>
              </a:ext>
            </a:extLst>
          </p:cNvPr>
          <p:cNvSpPr/>
          <p:nvPr/>
        </p:nvSpPr>
        <p:spPr bwMode="auto">
          <a:xfrm>
            <a:off x="8211503" y="2596959"/>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242424"/>
                </a:solidFill>
                <a:effectLst/>
                <a:uLnTx/>
                <a:uFillTx/>
                <a:latin typeface="Segoe UI" panose="020B0502040204020203" pitchFamily="34" charset="0"/>
                <a:ea typeface="+mn-ea"/>
                <a:cs typeface="+mn-cs"/>
              </a:rPr>
              <a:t>Please review my blog draft /[ file blog]. and identify any points that need expanding or may be confusing. Provide suggestions for improvement.</a:t>
            </a: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6" name="Picture 2" descr="Copilot logo">
            <a:hlinkClick r:id="rId2"/>
            <a:extLst>
              <a:ext uri="{FF2B5EF4-FFF2-40B4-BE49-F238E27FC236}">
                <a16:creationId xmlns:a16="http://schemas.microsoft.com/office/drawing/2014/main" id="{CCB5858F-D0D2-C511-6D7A-0581DD45A88C}"/>
              </a:ext>
            </a:extLst>
          </p:cNvPr>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88050" y="1472190"/>
            <a:ext cx="282966" cy="257174"/>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id="{C2A8F229-AAAA-DAC1-D1F9-ED04A56A94B1}"/>
              </a:ext>
            </a:extLst>
          </p:cNvPr>
          <p:cNvSpPr txBox="1"/>
          <p:nvPr/>
        </p:nvSpPr>
        <p:spPr>
          <a:xfrm>
            <a:off x="754898" y="4367129"/>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a:rPr>
              <a:t>Message test </a:t>
            </a:r>
          </a:p>
        </p:txBody>
      </p:sp>
      <p:sp>
        <p:nvSpPr>
          <p:cNvPr id="108" name="Text Placeholder 2">
            <a:extLst>
              <a:ext uri="{FF2B5EF4-FFF2-40B4-BE49-F238E27FC236}">
                <a16:creationId xmlns:a16="http://schemas.microsoft.com/office/drawing/2014/main" id="{9E42972F-12A5-2894-1395-1CC53AADD3C5}"/>
              </a:ext>
            </a:extLst>
          </p:cNvPr>
          <p:cNvSpPr txBox="1">
            <a:spLocks/>
          </p:cNvSpPr>
          <p:nvPr/>
        </p:nvSpPr>
        <p:spPr>
          <a:xfrm>
            <a:off x="754898" y="4617437"/>
            <a:ext cx="2982142" cy="484748"/>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GB"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Ask Copilot how various audiences may receive your blog post. Then ask for suggested stakeholders that should review the blog post.</a:t>
            </a:r>
          </a:p>
        </p:txBody>
      </p:sp>
      <p:sp>
        <p:nvSpPr>
          <p:cNvPr id="121" name="Rounded Rectangle 46">
            <a:extLst>
              <a:ext uri="{FF2B5EF4-FFF2-40B4-BE49-F238E27FC236}">
                <a16:creationId xmlns:a16="http://schemas.microsoft.com/office/drawing/2014/main" id="{0011FB8C-CF9C-ACD3-A70F-BFDCE408CBCE}"/>
              </a:ext>
              <a:ext uri="{C183D7F6-B498-43B3-948B-1728B52AA6E4}">
                <adec:decorative xmlns:adec="http://schemas.microsoft.com/office/drawing/2017/decorative" val="1"/>
              </a:ext>
            </a:extLst>
          </p:cNvPr>
          <p:cNvSpPr/>
          <p:nvPr/>
        </p:nvSpPr>
        <p:spPr bwMode="auto">
          <a:xfrm>
            <a:off x="3424000" y="4032004"/>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9" name="Rectangle: Rounded Corners 6">
            <a:extLst>
              <a:ext uri="{FF2B5EF4-FFF2-40B4-BE49-F238E27FC236}">
                <a16:creationId xmlns:a16="http://schemas.microsoft.com/office/drawing/2014/main" id="{35A1694E-AF31-0AC5-9206-8C90CB070DD1}"/>
              </a:ext>
              <a:ext uri="{C183D7F6-B498-43B3-948B-1728B52AA6E4}">
                <adec:decorative xmlns:adec="http://schemas.microsoft.com/office/drawing/2017/decorative" val="0"/>
              </a:ext>
            </a:extLst>
          </p:cNvPr>
          <p:cNvSpPr/>
          <p:nvPr/>
        </p:nvSpPr>
        <p:spPr bwMode="auto">
          <a:xfrm>
            <a:off x="737209" y="5199135"/>
            <a:ext cx="3099076"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242424"/>
                </a:solidFill>
                <a:effectLst/>
                <a:uLnTx/>
                <a:uFillTx/>
                <a:latin typeface="Segoe UI" panose="020B0502040204020203" pitchFamily="34" charset="0"/>
                <a:ea typeface="+mn-ea"/>
                <a:cs typeface="+mn-cs"/>
              </a:rPr>
              <a:t>Review my draft and provide feedback on how various audiences might receive it. Identify any points that need expanding or confusing. Additionally, suggest stakeholders who should review the blog post to ensure it aligns with our company's goals and messaging.</a:t>
            </a: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31" name="Picture 2" descr="Copilot logo">
            <a:hlinkClick r:id="rId2"/>
            <a:extLst>
              <a:ext uri="{FF2B5EF4-FFF2-40B4-BE49-F238E27FC236}">
                <a16:creationId xmlns:a16="http://schemas.microsoft.com/office/drawing/2014/main" id="{06AB8EBC-E423-C0BB-0023-095D36696B84}"/>
              </a:ext>
            </a:extLst>
          </p:cNvPr>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53319" y="4167671"/>
            <a:ext cx="282966" cy="257174"/>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D7C76F54-4EAE-4FF6-7931-FEEF3104B323}"/>
              </a:ext>
            </a:extLst>
          </p:cNvPr>
          <p:cNvSpPr txBox="1"/>
          <p:nvPr/>
        </p:nvSpPr>
        <p:spPr>
          <a:xfrm>
            <a:off x="4480833" y="4394671"/>
            <a:ext cx="3138213"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Segoe UI Semibold"/>
                <a:cs typeface="Segoe UI"/>
              </a:rPr>
              <a:t>Craft a captivating title</a:t>
            </a:r>
          </a:p>
        </p:txBody>
      </p:sp>
      <p:sp>
        <p:nvSpPr>
          <p:cNvPr id="112" name="Text Placeholder 2">
            <a:extLst>
              <a:ext uri="{FF2B5EF4-FFF2-40B4-BE49-F238E27FC236}">
                <a16:creationId xmlns:a16="http://schemas.microsoft.com/office/drawing/2014/main" id="{A8269E2D-F9BC-4BB4-DC97-09422FC05AD6}"/>
              </a:ext>
            </a:extLst>
          </p:cNvPr>
          <p:cNvSpPr txBox="1">
            <a:spLocks/>
          </p:cNvSpPr>
          <p:nvPr/>
        </p:nvSpPr>
        <p:spPr>
          <a:xfrm>
            <a:off x="4490013" y="4617437"/>
            <a:ext cx="2982142" cy="484748"/>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GB"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Once your blog post is complete and you need a creative title or headline, ask Copilot for five suggestions. This can spark your creativity!</a:t>
            </a:r>
          </a:p>
        </p:txBody>
      </p:sp>
      <p:sp>
        <p:nvSpPr>
          <p:cNvPr id="113" name="Rectangle: Rounded Corners 6">
            <a:extLst>
              <a:ext uri="{FF2B5EF4-FFF2-40B4-BE49-F238E27FC236}">
                <a16:creationId xmlns:a16="http://schemas.microsoft.com/office/drawing/2014/main" id="{06CB5588-6274-F0EE-2E88-5D366C8FC555}"/>
              </a:ext>
              <a:ext uri="{C183D7F6-B498-43B3-948B-1728B52AA6E4}">
                <adec:decorative xmlns:adec="http://schemas.microsoft.com/office/drawing/2017/decorative" val="0"/>
              </a:ext>
            </a:extLst>
          </p:cNvPr>
          <p:cNvSpPr/>
          <p:nvPr/>
        </p:nvSpPr>
        <p:spPr bwMode="auto">
          <a:xfrm>
            <a:off x="4484614" y="5219619"/>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242424"/>
                </a:solidFill>
                <a:effectLst/>
                <a:uLnTx/>
                <a:uFillTx/>
                <a:latin typeface="Segoe UI" panose="020B0502040204020203" pitchFamily="34" charset="0"/>
                <a:ea typeface="+mn-ea"/>
                <a:cs typeface="+mn-cs"/>
              </a:rPr>
              <a:t>Please provide five creative title or headline suggestions for my blog post. I need some ideas!</a:t>
            </a: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2" name="Rounded Rectangle 46">
            <a:extLst>
              <a:ext uri="{FF2B5EF4-FFF2-40B4-BE49-F238E27FC236}">
                <a16:creationId xmlns:a16="http://schemas.microsoft.com/office/drawing/2014/main" id="{83C7CA2D-3071-C622-9995-05F7FEB068DC}"/>
              </a:ext>
              <a:ext uri="{C183D7F6-B498-43B3-948B-1728B52AA6E4}">
                <adec:decorative xmlns:adec="http://schemas.microsoft.com/office/drawing/2017/decorative" val="1"/>
              </a:ext>
            </a:extLst>
          </p:cNvPr>
          <p:cNvSpPr/>
          <p:nvPr/>
        </p:nvSpPr>
        <p:spPr bwMode="auto">
          <a:xfrm>
            <a:off x="7509738" y="403164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Picture 2" descr="Copilot logo">
            <a:hlinkClick r:id="rId2"/>
            <a:extLst>
              <a:ext uri="{FF2B5EF4-FFF2-40B4-BE49-F238E27FC236}">
                <a16:creationId xmlns:a16="http://schemas.microsoft.com/office/drawing/2014/main" id="{4E79819F-3B9C-BEBE-EAF3-44296F2A7E8D}"/>
              </a:ext>
            </a:extLst>
          </p:cNvPr>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54762" y="4158218"/>
            <a:ext cx="282966" cy="257174"/>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extLst>
              <a:ext uri="{FF2B5EF4-FFF2-40B4-BE49-F238E27FC236}">
                <a16:creationId xmlns:a16="http://schemas.microsoft.com/office/drawing/2014/main" id="{C40C4233-4EF6-9752-C97C-C1BF30D9500C}"/>
              </a:ext>
            </a:extLst>
          </p:cNvPr>
          <p:cNvSpPr txBox="1"/>
          <p:nvPr/>
        </p:nvSpPr>
        <p:spPr>
          <a:xfrm>
            <a:off x="8229191" y="4367129"/>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a:rPr>
              <a:t>Get feedback</a:t>
            </a:r>
          </a:p>
        </p:txBody>
      </p:sp>
      <p:sp>
        <p:nvSpPr>
          <p:cNvPr id="116" name="Text Placeholder 2">
            <a:extLst>
              <a:ext uri="{FF2B5EF4-FFF2-40B4-BE49-F238E27FC236}">
                <a16:creationId xmlns:a16="http://schemas.microsoft.com/office/drawing/2014/main" id="{98D5E6A5-9C9C-FDB3-5F47-548D5CC23172}"/>
              </a:ext>
            </a:extLst>
          </p:cNvPr>
          <p:cNvSpPr txBox="1">
            <a:spLocks/>
          </p:cNvSpPr>
          <p:nvPr/>
        </p:nvSpPr>
        <p:spPr>
          <a:xfrm>
            <a:off x="8229191" y="4617437"/>
            <a:ext cx="2982142" cy="484748"/>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GB"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Use Copilot in Outlook to draft an email to your stakeholders to review the attached draft blog post. Ask Copilot to adjust the tone of your email.</a:t>
            </a:r>
          </a:p>
        </p:txBody>
      </p:sp>
      <p:sp>
        <p:nvSpPr>
          <p:cNvPr id="117" name="Rectangle: Rounded Corners 6">
            <a:extLst>
              <a:ext uri="{FF2B5EF4-FFF2-40B4-BE49-F238E27FC236}">
                <a16:creationId xmlns:a16="http://schemas.microsoft.com/office/drawing/2014/main" id="{7911CBB9-8EBF-9112-F7AF-0442D98C881B}"/>
              </a:ext>
              <a:ext uri="{C183D7F6-B498-43B3-948B-1728B52AA6E4}">
                <adec:decorative xmlns:adec="http://schemas.microsoft.com/office/drawing/2017/decorative" val="0"/>
              </a:ext>
            </a:extLst>
          </p:cNvPr>
          <p:cNvSpPr/>
          <p:nvPr/>
        </p:nvSpPr>
        <p:spPr bwMode="auto">
          <a:xfrm>
            <a:off x="8211503" y="519913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242424"/>
                </a:solidFill>
                <a:effectLst/>
                <a:uLnTx/>
                <a:uFillTx/>
                <a:latin typeface="Segoe UI" panose="020B0502040204020203" pitchFamily="34" charset="0"/>
                <a:ea typeface="+mn-ea"/>
                <a:cs typeface="+mn-cs"/>
              </a:rPr>
              <a:t> Draft an email to my stakeholders requesting them to review the attached draft blog post. The email should be professional and engaging, clearly stating the purpose and the deadline for feedback.</a:t>
            </a: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3" name="Rounded Rectangle 46">
            <a:extLst>
              <a:ext uri="{FF2B5EF4-FFF2-40B4-BE49-F238E27FC236}">
                <a16:creationId xmlns:a16="http://schemas.microsoft.com/office/drawing/2014/main" id="{CF901E1C-2851-EA06-3B22-430ACC0F15F1}"/>
              </a:ext>
              <a:ext uri="{C183D7F6-B498-43B3-948B-1728B52AA6E4}">
                <adec:decorative xmlns:adec="http://schemas.microsoft.com/office/drawing/2017/decorative" val="1"/>
              </a:ext>
            </a:extLst>
          </p:cNvPr>
          <p:cNvSpPr/>
          <p:nvPr/>
        </p:nvSpPr>
        <p:spPr bwMode="auto">
          <a:xfrm>
            <a:off x="11169830" y="4019534"/>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 name="Picture 4" descr="Word logo">
            <a:extLst>
              <a:ext uri="{FF2B5EF4-FFF2-40B4-BE49-F238E27FC236}">
                <a16:creationId xmlns:a16="http://schemas.microsoft.com/office/drawing/2014/main" id="{C8787947-AEC2-16EE-590C-ACAD600408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1652" y="1377347"/>
            <a:ext cx="365760" cy="365760"/>
          </a:xfrm>
          <a:prstGeom prst="rect">
            <a:avLst/>
          </a:prstGeom>
        </p:spPr>
      </p:pic>
      <p:pic>
        <p:nvPicPr>
          <p:cNvPr id="8" name="Picture 7" descr="Word logo">
            <a:extLst>
              <a:ext uri="{FF2B5EF4-FFF2-40B4-BE49-F238E27FC236}">
                <a16:creationId xmlns:a16="http://schemas.microsoft.com/office/drawing/2014/main" id="{FB70372A-CBEC-B695-305C-750E3DB3F6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56124" y="1409945"/>
            <a:ext cx="365760" cy="365760"/>
          </a:xfrm>
          <a:prstGeom prst="rect">
            <a:avLst/>
          </a:prstGeom>
        </p:spPr>
      </p:pic>
      <p:pic>
        <p:nvPicPr>
          <p:cNvPr id="9" name="Picture 8" descr="Outlook logo">
            <a:extLst>
              <a:ext uri="{FF2B5EF4-FFF2-40B4-BE49-F238E27FC236}">
                <a16:creationId xmlns:a16="http://schemas.microsoft.com/office/drawing/2014/main" id="{966DB407-D54C-30E5-A489-D19658ABC7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58805" y="4103332"/>
            <a:ext cx="365760" cy="365760"/>
          </a:xfrm>
          <a:prstGeom prst="rect">
            <a:avLst/>
          </a:prstGeom>
        </p:spPr>
      </p:pic>
    </p:spTree>
    <p:extLst>
      <p:ext uri="{BB962C8B-B14F-4D97-AF65-F5344CB8AC3E}">
        <p14:creationId xmlns:p14="http://schemas.microsoft.com/office/powerpoint/2010/main" val="44819864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1DAE0-8A45-8806-7B0A-090D2B3DC81E}"/>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9C2197F-B3F4-BA8F-3259-A2E66E40F127}"/>
              </a:ext>
              <a:ext uri="{C183D7F6-B498-43B3-948B-1728B52AA6E4}">
                <adec:decorative xmlns:adec="http://schemas.microsoft.com/office/drawing/2017/decorative" val="1"/>
              </a:ext>
            </a:extLst>
          </p:cNvPr>
          <p:cNvSpPr/>
          <p:nvPr/>
        </p:nvSpPr>
        <p:spPr bwMode="auto">
          <a:xfrm>
            <a:off x="453360" y="1379123"/>
            <a:ext cx="11285281" cy="4878744"/>
          </a:xfrm>
          <a:prstGeom prst="roundRect">
            <a:avLst>
              <a:gd name="adj" fmla="val 8370"/>
            </a:avLst>
          </a:prstGeom>
          <a:solidFill>
            <a:schemeClr val="bg1">
              <a:alpha val="70000"/>
            </a:schemeClr>
          </a:solidFill>
          <a:ln>
            <a:solidFill>
              <a:srgbClr val="D1C4E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3" name="Title 1">
            <a:extLst>
              <a:ext uri="{FF2B5EF4-FFF2-40B4-BE49-F238E27FC236}">
                <a16:creationId xmlns:a16="http://schemas.microsoft.com/office/drawing/2014/main" id="{B3E113CD-C142-FF57-DF0A-87CC6ABB7FFB}"/>
              </a:ext>
            </a:extLst>
          </p:cNvPr>
          <p:cNvSpPr txBox="1">
            <a:spLocks noGrp="1"/>
          </p:cNvSpPr>
          <p:nvPr>
            <p:ph type="title"/>
          </p:nvPr>
        </p:nvSpPr>
        <p:spPr>
          <a:xfrm>
            <a:off x="588263" y="437245"/>
            <a:ext cx="11018520" cy="430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50" normalizeH="0" baseline="0" noProof="0">
                <a:ln w="3175">
                  <a:noFill/>
                </a:ln>
                <a:solidFill>
                  <a:srgbClr val="080808"/>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rPr>
              <a:t>How are the presentations scored?</a:t>
            </a:r>
            <a:endParaRPr kumimoji="0" lang="en-IN" sz="3200" b="0" i="0" u="none" strike="noStrike" kern="1200" cap="none" spc="-50" normalizeH="0" baseline="0" noProof="0">
              <a:ln w="3175">
                <a:noFill/>
              </a:ln>
              <a:solidFill>
                <a:srgbClr val="080808"/>
              </a:solidFill>
              <a:effectLst/>
              <a:uLnTx/>
              <a:uFillTx/>
              <a:latin typeface="Segoe UI Semibold" panose="020B0702040204020203" pitchFamily="34" charset="0"/>
              <a:ea typeface="+mn-ea"/>
              <a:cs typeface="Segoe UI Semibold" panose="020B0702040204020203" pitchFamily="34" charset="0"/>
            </a:endParaRPr>
          </a:p>
        </p:txBody>
      </p:sp>
      <p:sp>
        <p:nvSpPr>
          <p:cNvPr id="60" name="Rectangle: Rounded Corners 12">
            <a:extLst>
              <a:ext uri="{FF2B5EF4-FFF2-40B4-BE49-F238E27FC236}">
                <a16:creationId xmlns:a16="http://schemas.microsoft.com/office/drawing/2014/main" id="{E27D9184-B34A-7452-7C89-B8C8C92B16C0}"/>
              </a:ext>
              <a:ext uri="{C183D7F6-B498-43B3-948B-1728B52AA6E4}">
                <adec:decorative xmlns:adec="http://schemas.microsoft.com/office/drawing/2017/decorative" val="1"/>
              </a:ext>
            </a:extLst>
          </p:cNvPr>
          <p:cNvSpPr/>
          <p:nvPr/>
        </p:nvSpPr>
        <p:spPr bwMode="auto">
          <a:xfrm>
            <a:off x="3559358" y="1122406"/>
            <a:ext cx="5073284" cy="499045"/>
          </a:xfrm>
          <a:prstGeom prst="roundRect">
            <a:avLst>
              <a:gd name="adj" fmla="val 50000"/>
            </a:avLst>
          </a:prstGeom>
          <a:solidFill>
            <a:schemeClr val="bg1"/>
          </a:solidFill>
          <a:ln>
            <a:solidFill>
              <a:schemeClr val="bg1"/>
            </a:solidFill>
          </a:ln>
          <a:effectLst>
            <a:outerShdw blurRad="190500" dist="101600" dir="2700000" sx="101000" sy="101000" algn="tl" rotWithShape="0">
              <a:srgbClr val="F3484C">
                <a:alpha val="18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5F5F"/>
              </a:solidFill>
              <a:effectLst/>
              <a:uLnTx/>
              <a:uFillTx/>
              <a:latin typeface="Segoe UI"/>
              <a:ea typeface="+mn-ea"/>
              <a:cs typeface="+mn-cs"/>
            </a:endParaRPr>
          </a:p>
        </p:txBody>
      </p:sp>
      <p:sp>
        <p:nvSpPr>
          <p:cNvPr id="8" name="TextBox 7">
            <a:extLst>
              <a:ext uri="{FF2B5EF4-FFF2-40B4-BE49-F238E27FC236}">
                <a16:creationId xmlns:a16="http://schemas.microsoft.com/office/drawing/2014/main" id="{50F49269-1846-00FE-0566-46DD05432B67}"/>
              </a:ext>
            </a:extLst>
          </p:cNvPr>
          <p:cNvSpPr txBox="1"/>
          <p:nvPr/>
        </p:nvSpPr>
        <p:spPr>
          <a:xfrm>
            <a:off x="4941678" y="1214656"/>
            <a:ext cx="2308645" cy="338554"/>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Segoe UI Semibold"/>
                <a:ea typeface="Segoe UI Semibold" panose="020B0502040204020203" pitchFamily="34" charset="0"/>
                <a:cs typeface="Segoe UI Semibold"/>
              </a:rPr>
              <a:t>A scale of 1-5 for each:</a:t>
            </a:r>
          </a:p>
        </p:txBody>
      </p:sp>
      <p:sp>
        <p:nvSpPr>
          <p:cNvPr id="34" name="Oval 33">
            <a:extLst>
              <a:ext uri="{FF2B5EF4-FFF2-40B4-BE49-F238E27FC236}">
                <a16:creationId xmlns:a16="http://schemas.microsoft.com/office/drawing/2014/main" id="{6EF09B3B-64D8-C36A-BDEA-2C79AD02B488}"/>
              </a:ext>
              <a:ext uri="{C183D7F6-B498-43B3-948B-1728B52AA6E4}">
                <adec:decorative xmlns:adec="http://schemas.microsoft.com/office/drawing/2017/decorative" val="1"/>
              </a:ext>
            </a:extLst>
          </p:cNvPr>
          <p:cNvSpPr/>
          <p:nvPr/>
        </p:nvSpPr>
        <p:spPr>
          <a:xfrm>
            <a:off x="1610488" y="2385492"/>
            <a:ext cx="1098000" cy="1098000"/>
          </a:xfrm>
          <a:prstGeom prst="ellipse">
            <a:avLst/>
          </a:prstGeom>
          <a:gradFill flip="none" rotWithShape="1">
            <a:gsLst>
              <a:gs pos="15000">
                <a:srgbClr val="FFFFFF">
                  <a:alpha val="63000"/>
                </a:srgbClr>
              </a:gs>
              <a:gs pos="74000">
                <a:srgbClr val="FFFFFF">
                  <a:alpha val="95000"/>
                </a:srgbClr>
              </a:gs>
            </a:gsLst>
            <a:lin ang="10800000" scaled="0"/>
            <a:tileRect/>
          </a:gradFill>
          <a:ln w="9525" cap="flat" cmpd="sng" algn="ctr">
            <a:noFill/>
            <a:prstDash val="solid"/>
            <a:headEnd type="none" w="med" len="med"/>
            <a:tailEnd type="none" w="med" len="med"/>
          </a:ln>
          <a:effectLst>
            <a:outerShdw blurRad="254000" dist="38100" dir="5400000" algn="t" rotWithShape="0">
              <a:prstClr val="black">
                <a:alpha val="1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35" name="Rectangle 34">
            <a:extLst>
              <a:ext uri="{FF2B5EF4-FFF2-40B4-BE49-F238E27FC236}">
                <a16:creationId xmlns:a16="http://schemas.microsoft.com/office/drawing/2014/main" id="{7CDF76D4-A48F-7A48-9299-0DE8CA351C06}"/>
              </a:ext>
              <a:ext uri="{C183D7F6-B498-43B3-948B-1728B52AA6E4}">
                <adec:decorative xmlns:adec="http://schemas.microsoft.com/office/drawing/2017/decorative" val="1"/>
              </a:ext>
            </a:extLst>
          </p:cNvPr>
          <p:cNvSpPr/>
          <p:nvPr/>
        </p:nvSpPr>
        <p:spPr>
          <a:xfrm>
            <a:off x="1844488" y="2619492"/>
            <a:ext cx="630000" cy="63000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0795"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36" name="Freeform 35">
            <a:extLst>
              <a:ext uri="{FF2B5EF4-FFF2-40B4-BE49-F238E27FC236}">
                <a16:creationId xmlns:a16="http://schemas.microsoft.com/office/drawing/2014/main" id="{BA4C7988-8A58-ADAB-F7EB-CCF755BF000C}"/>
              </a:ext>
            </a:extLst>
          </p:cNvPr>
          <p:cNvSpPr/>
          <p:nvPr/>
        </p:nvSpPr>
        <p:spPr>
          <a:xfrm>
            <a:off x="1259488" y="3708529"/>
            <a:ext cx="1800000" cy="29777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a:noFill/>
          <a:ln>
            <a:noFill/>
          </a:ln>
          <a:effectLst/>
        </p:spPr>
        <p:txBody>
          <a:bodyPr spcFirstLastPara="0" vert="horz" wrap="square" lIns="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600" b="1" i="0" u="none" strike="noStrike" kern="0" cap="none" spc="0" normalizeH="0" baseline="0" noProof="0">
                <a:ln>
                  <a:noFill/>
                </a:ln>
                <a:solidFill>
                  <a:srgbClr val="080808"/>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rPr>
              <a:t>Innovation </a:t>
            </a:r>
          </a:p>
        </p:txBody>
      </p:sp>
      <p:sp>
        <p:nvSpPr>
          <p:cNvPr id="38" name="Oval 37">
            <a:extLst>
              <a:ext uri="{FF2B5EF4-FFF2-40B4-BE49-F238E27FC236}">
                <a16:creationId xmlns:a16="http://schemas.microsoft.com/office/drawing/2014/main" id="{FAE28782-F82D-A03B-9580-B8598E41FA80}"/>
              </a:ext>
              <a:ext uri="{C183D7F6-B498-43B3-948B-1728B52AA6E4}">
                <adec:decorative xmlns:adec="http://schemas.microsoft.com/office/drawing/2017/decorative" val="1"/>
              </a:ext>
            </a:extLst>
          </p:cNvPr>
          <p:cNvSpPr/>
          <p:nvPr/>
        </p:nvSpPr>
        <p:spPr>
          <a:xfrm>
            <a:off x="3555678" y="2385492"/>
            <a:ext cx="1098000" cy="1098000"/>
          </a:xfrm>
          <a:prstGeom prst="ellipse">
            <a:avLst/>
          </a:prstGeom>
          <a:gradFill flip="none" rotWithShape="1">
            <a:gsLst>
              <a:gs pos="15000">
                <a:srgbClr val="FFFFFF">
                  <a:alpha val="63000"/>
                </a:srgbClr>
              </a:gs>
              <a:gs pos="74000">
                <a:srgbClr val="FFFFFF">
                  <a:alpha val="95000"/>
                </a:srgbClr>
              </a:gs>
            </a:gsLst>
            <a:lin ang="10800000" scaled="0"/>
            <a:tileRect/>
          </a:gradFill>
          <a:ln w="9525" cap="flat" cmpd="sng" algn="ctr">
            <a:noFill/>
            <a:prstDash val="solid"/>
            <a:headEnd type="none" w="med" len="med"/>
            <a:tailEnd type="none" w="med" len="med"/>
          </a:ln>
          <a:effectLst>
            <a:outerShdw blurRad="254000" dist="38100" dir="5400000" algn="t" rotWithShape="0">
              <a:prstClr val="black">
                <a:alpha val="1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61" name="Freeform 60">
            <a:extLst>
              <a:ext uri="{FF2B5EF4-FFF2-40B4-BE49-F238E27FC236}">
                <a16:creationId xmlns:a16="http://schemas.microsoft.com/office/drawing/2014/main" id="{61CD8AD7-1F2A-FA2A-E311-13AFACEFBB06}"/>
              </a:ext>
            </a:extLst>
          </p:cNvPr>
          <p:cNvSpPr/>
          <p:nvPr/>
        </p:nvSpPr>
        <p:spPr>
          <a:xfrm>
            <a:off x="1581918" y="4107561"/>
            <a:ext cx="1153870" cy="1480577"/>
          </a:xfrm>
          <a:custGeom>
            <a:avLst/>
            <a:gdLst>
              <a:gd name="connsiteX0" fmla="*/ 0 w 1800000"/>
              <a:gd name="connsiteY0" fmla="*/ 0 h 2536523"/>
              <a:gd name="connsiteX1" fmla="*/ 1800000 w 1800000"/>
              <a:gd name="connsiteY1" fmla="*/ 0 h 2536523"/>
              <a:gd name="connsiteX2" fmla="*/ 1800000 w 1800000"/>
              <a:gd name="connsiteY2" fmla="*/ 2536523 h 2536523"/>
              <a:gd name="connsiteX3" fmla="*/ 0 w 1800000"/>
              <a:gd name="connsiteY3" fmla="*/ 2536523 h 2536523"/>
              <a:gd name="connsiteX4" fmla="*/ 0 w 1800000"/>
              <a:gd name="connsiteY4" fmla="*/ 0 h 253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2536523">
                <a:moveTo>
                  <a:pt x="0" y="0"/>
                </a:moveTo>
                <a:lnTo>
                  <a:pt x="1800000" y="0"/>
                </a:lnTo>
                <a:lnTo>
                  <a:pt x="1800000" y="2536523"/>
                </a:lnTo>
                <a:lnTo>
                  <a:pt x="0" y="2536523"/>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cap="all"/>
            </a:pPr>
            <a:r>
              <a:rPr kumimoji="0" lang="en-GB" sz="1200" b="0" i="0" u="none" strike="noStrike" kern="1200" cap="none" spc="0" normalizeH="0" baseline="0" noProof="0">
                <a:ln>
                  <a:noFill/>
                </a:ln>
                <a:solidFill>
                  <a:sysClr val="windowText" lastClr="000000">
                    <a:hueOff val="0"/>
                    <a:satOff val="0"/>
                    <a:lumOff val="0"/>
                    <a:alphaOff val="0"/>
                  </a:sysClr>
                </a:solidFill>
                <a:effectLst/>
                <a:uLnTx/>
                <a:uFillTx/>
                <a:latin typeface="Segoe UI"/>
                <a:ea typeface="+mn-ea"/>
                <a:cs typeface="+mn-cs"/>
              </a:rPr>
              <a:t>How creative and original is the solution? </a:t>
            </a:r>
            <a:br>
              <a:rPr kumimoji="0" lang="en-GB" sz="1200" b="0" i="0" u="none" strike="noStrike" kern="1200" cap="none" spc="0" normalizeH="0" baseline="0" noProof="0">
                <a:ln>
                  <a:noFill/>
                </a:ln>
                <a:solidFill>
                  <a:sysClr val="windowText" lastClr="000000">
                    <a:hueOff val="0"/>
                    <a:satOff val="0"/>
                    <a:lumOff val="0"/>
                    <a:alphaOff val="0"/>
                  </a:sysClr>
                </a:solidFill>
                <a:effectLst/>
                <a:uLnTx/>
                <a:uFillTx/>
                <a:latin typeface="Segoe UI"/>
                <a:ea typeface="+mn-ea"/>
                <a:cs typeface="+mn-cs"/>
              </a:rPr>
            </a:br>
            <a:br>
              <a:rPr kumimoji="0" lang="en-GB" sz="1200" b="0" i="0" u="none" strike="noStrike" kern="1200" cap="none" spc="0" normalizeH="0" baseline="0" noProof="0">
                <a:ln>
                  <a:noFill/>
                </a:ln>
                <a:solidFill>
                  <a:sysClr val="windowText" lastClr="000000">
                    <a:hueOff val="0"/>
                    <a:satOff val="0"/>
                    <a:lumOff val="0"/>
                    <a:alphaOff val="0"/>
                  </a:sysClr>
                </a:solidFill>
                <a:effectLst/>
                <a:uLnTx/>
                <a:uFillTx/>
                <a:latin typeface="Segoe UI"/>
                <a:ea typeface="+mn-ea"/>
                <a:cs typeface="+mn-cs"/>
              </a:rPr>
            </a:br>
            <a:r>
              <a:rPr kumimoji="0" lang="en-GB" sz="1200" b="0" i="0" u="none" strike="noStrike" kern="1200" cap="none" spc="0" normalizeH="0" baseline="0" noProof="0">
                <a:ln>
                  <a:noFill/>
                </a:ln>
                <a:solidFill>
                  <a:sysClr val="windowText" lastClr="000000">
                    <a:hueOff val="0"/>
                    <a:satOff val="0"/>
                    <a:lumOff val="0"/>
                    <a:alphaOff val="0"/>
                  </a:sysClr>
                </a:solidFill>
                <a:effectLst/>
                <a:uLnTx/>
                <a:uFillTx/>
                <a:latin typeface="Segoe UI"/>
                <a:ea typeface="+mn-ea"/>
                <a:cs typeface="+mn-cs"/>
              </a:rPr>
              <a:t>Does it bring something new to the table?</a:t>
            </a:r>
            <a:endParaRPr kumimoji="0" lang="en-US" sz="1200" b="0" i="0" u="none" strike="noStrike" kern="1200" cap="none" spc="0" normalizeH="0" baseline="0" noProof="0">
              <a:ln>
                <a:noFill/>
              </a:ln>
              <a:solidFill>
                <a:sysClr val="windowText" lastClr="000000">
                  <a:hueOff val="0"/>
                  <a:satOff val="0"/>
                  <a:lumOff val="0"/>
                  <a:alphaOff val="0"/>
                </a:sysClr>
              </a:solidFill>
              <a:effectLst/>
              <a:uLnTx/>
              <a:uFillTx/>
              <a:latin typeface="Segoe UI"/>
              <a:ea typeface="+mn-ea"/>
              <a:cs typeface="+mn-cs"/>
            </a:endParaRPr>
          </a:p>
        </p:txBody>
      </p:sp>
      <p:sp>
        <p:nvSpPr>
          <p:cNvPr id="40" name="Freeform 39">
            <a:extLst>
              <a:ext uri="{FF2B5EF4-FFF2-40B4-BE49-F238E27FC236}">
                <a16:creationId xmlns:a16="http://schemas.microsoft.com/office/drawing/2014/main" id="{C2DC06C6-58DF-6020-BC17-48347146D9A2}"/>
              </a:ext>
            </a:extLst>
          </p:cNvPr>
          <p:cNvSpPr/>
          <p:nvPr/>
        </p:nvSpPr>
        <p:spPr>
          <a:xfrm>
            <a:off x="3204678" y="3708529"/>
            <a:ext cx="1800000" cy="29777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a:noFill/>
          <a:ln>
            <a:noFill/>
          </a:ln>
          <a:effectLst/>
        </p:spPr>
        <p:txBody>
          <a:bodyPr spcFirstLastPara="0" vert="horz" wrap="square" lIns="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600" b="1" i="0" u="none" strike="noStrike" kern="0" cap="none" spc="0" normalizeH="0" baseline="0" noProof="0">
                <a:ln>
                  <a:noFill/>
                </a:ln>
                <a:solidFill>
                  <a:srgbClr val="080808"/>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rPr>
              <a:t>Impact </a:t>
            </a:r>
          </a:p>
        </p:txBody>
      </p:sp>
      <p:sp>
        <p:nvSpPr>
          <p:cNvPr id="62" name="Freeform 61">
            <a:extLst>
              <a:ext uri="{FF2B5EF4-FFF2-40B4-BE49-F238E27FC236}">
                <a16:creationId xmlns:a16="http://schemas.microsoft.com/office/drawing/2014/main" id="{4DDC43C8-932F-52A2-5E96-C54748B0A356}"/>
              </a:ext>
            </a:extLst>
          </p:cNvPr>
          <p:cNvSpPr/>
          <p:nvPr/>
        </p:nvSpPr>
        <p:spPr>
          <a:xfrm>
            <a:off x="3347212" y="4107561"/>
            <a:ext cx="1514932" cy="1480577"/>
          </a:xfrm>
          <a:custGeom>
            <a:avLst/>
            <a:gdLst>
              <a:gd name="connsiteX0" fmla="*/ 0 w 1800000"/>
              <a:gd name="connsiteY0" fmla="*/ 0 h 2536523"/>
              <a:gd name="connsiteX1" fmla="*/ 1800000 w 1800000"/>
              <a:gd name="connsiteY1" fmla="*/ 0 h 2536523"/>
              <a:gd name="connsiteX2" fmla="*/ 1800000 w 1800000"/>
              <a:gd name="connsiteY2" fmla="*/ 2536523 h 2536523"/>
              <a:gd name="connsiteX3" fmla="*/ 0 w 1800000"/>
              <a:gd name="connsiteY3" fmla="*/ 2536523 h 2536523"/>
              <a:gd name="connsiteX4" fmla="*/ 0 w 1800000"/>
              <a:gd name="connsiteY4" fmla="*/ 0 h 253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2536523">
                <a:moveTo>
                  <a:pt x="0" y="0"/>
                </a:moveTo>
                <a:lnTo>
                  <a:pt x="1800000" y="0"/>
                </a:lnTo>
                <a:lnTo>
                  <a:pt x="1800000" y="2536523"/>
                </a:lnTo>
                <a:lnTo>
                  <a:pt x="0" y="2536523"/>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cap="all"/>
            </a:pPr>
            <a:r>
              <a:rPr kumimoji="0" lang="en-GB" sz="12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How much potential does the solution have to improve the user experience with Microsoft</a:t>
            </a:r>
            <a:r>
              <a:rPr kumimoji="0" lang="en-GB" sz="1200" b="0" i="0" u="none" strike="noStrike" kern="1200" cap="all" spc="0" normalizeH="0" baseline="0" noProof="0">
                <a:ln>
                  <a:noFill/>
                </a:ln>
                <a:solidFill>
                  <a:srgbClr val="000000">
                    <a:hueOff val="0"/>
                    <a:satOff val="0"/>
                    <a:lumOff val="0"/>
                    <a:alphaOff val="0"/>
                  </a:srgbClr>
                </a:solidFill>
                <a:effectLst/>
                <a:uLnTx/>
                <a:uFillTx/>
                <a:latin typeface="Segoe UI"/>
                <a:ea typeface="+mn-ea"/>
                <a:cs typeface="+mn-cs"/>
              </a:rPr>
              <a:t> 365 </a:t>
            </a:r>
            <a:r>
              <a:rPr kumimoji="0" lang="en-GB" sz="12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Copilot? </a:t>
            </a:r>
            <a:br>
              <a:rPr kumimoji="0" lang="en-GB" sz="12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br>
            <a:br>
              <a:rPr kumimoji="0" lang="en-GB" sz="12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br>
            <a:r>
              <a:rPr kumimoji="0" lang="en-GB" sz="12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Does it solve a real problem or address a pain point?</a:t>
            </a:r>
            <a:endParaRPr kumimoji="0" lang="en-US" sz="12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endParaRPr>
          </a:p>
        </p:txBody>
      </p:sp>
      <p:sp>
        <p:nvSpPr>
          <p:cNvPr id="53" name="Freeform 52">
            <a:extLst>
              <a:ext uri="{FF2B5EF4-FFF2-40B4-BE49-F238E27FC236}">
                <a16:creationId xmlns:a16="http://schemas.microsoft.com/office/drawing/2014/main" id="{40FF5BC1-BA51-FF08-9266-9A19D5C1B54D}"/>
              </a:ext>
            </a:extLst>
          </p:cNvPr>
          <p:cNvSpPr/>
          <p:nvPr/>
        </p:nvSpPr>
        <p:spPr>
          <a:xfrm>
            <a:off x="5143837" y="3708529"/>
            <a:ext cx="1800000" cy="29777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a:noFill/>
          <a:ln>
            <a:noFill/>
          </a:ln>
          <a:effectLst/>
        </p:spPr>
        <p:txBody>
          <a:bodyPr spcFirstLastPara="0" vert="horz" wrap="square" lIns="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600" b="1" i="0" u="none" strike="noStrike" kern="0" cap="none" spc="0" normalizeH="0" baseline="0" noProof="0">
                <a:ln>
                  <a:noFill/>
                </a:ln>
                <a:solidFill>
                  <a:srgbClr val="080808"/>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rPr>
              <a:t>Feasibility</a:t>
            </a:r>
          </a:p>
        </p:txBody>
      </p:sp>
      <p:sp>
        <p:nvSpPr>
          <p:cNvPr id="63" name="Freeform 62">
            <a:extLst>
              <a:ext uri="{FF2B5EF4-FFF2-40B4-BE49-F238E27FC236}">
                <a16:creationId xmlns:a16="http://schemas.microsoft.com/office/drawing/2014/main" id="{CB9D4B8D-59A7-D576-F0D3-4E533609029B}"/>
              </a:ext>
            </a:extLst>
          </p:cNvPr>
          <p:cNvSpPr/>
          <p:nvPr/>
        </p:nvSpPr>
        <p:spPr>
          <a:xfrm>
            <a:off x="5414091" y="4107561"/>
            <a:ext cx="1259490" cy="1480577"/>
          </a:xfrm>
          <a:custGeom>
            <a:avLst/>
            <a:gdLst>
              <a:gd name="connsiteX0" fmla="*/ 0 w 1800000"/>
              <a:gd name="connsiteY0" fmla="*/ 0 h 2536523"/>
              <a:gd name="connsiteX1" fmla="*/ 1800000 w 1800000"/>
              <a:gd name="connsiteY1" fmla="*/ 0 h 2536523"/>
              <a:gd name="connsiteX2" fmla="*/ 1800000 w 1800000"/>
              <a:gd name="connsiteY2" fmla="*/ 2536523 h 2536523"/>
              <a:gd name="connsiteX3" fmla="*/ 0 w 1800000"/>
              <a:gd name="connsiteY3" fmla="*/ 2536523 h 2536523"/>
              <a:gd name="connsiteX4" fmla="*/ 0 w 1800000"/>
              <a:gd name="connsiteY4" fmla="*/ 0 h 253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2536523">
                <a:moveTo>
                  <a:pt x="0" y="0"/>
                </a:moveTo>
                <a:lnTo>
                  <a:pt x="1800000" y="0"/>
                </a:lnTo>
                <a:lnTo>
                  <a:pt x="1800000" y="2536523"/>
                </a:lnTo>
                <a:lnTo>
                  <a:pt x="0" y="2536523"/>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cap="all"/>
            </a:pPr>
            <a:r>
              <a:rPr kumimoji="0" lang="en-GB" sz="12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How practical is the solution? </a:t>
            </a:r>
            <a:br>
              <a:rPr kumimoji="0" lang="en-GB" sz="12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br>
            <a:br>
              <a:rPr kumimoji="0" lang="en-GB" sz="12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br>
            <a:r>
              <a:rPr kumimoji="0" lang="en-GB" sz="12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Can it be realistically implemented within the constraints of the hackathon?</a:t>
            </a:r>
            <a:endParaRPr kumimoji="0" lang="en-US" sz="12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endParaRPr>
          </a:p>
        </p:txBody>
      </p:sp>
      <p:sp>
        <p:nvSpPr>
          <p:cNvPr id="54" name="Freeform 53">
            <a:extLst>
              <a:ext uri="{FF2B5EF4-FFF2-40B4-BE49-F238E27FC236}">
                <a16:creationId xmlns:a16="http://schemas.microsoft.com/office/drawing/2014/main" id="{F1E7D584-B864-305D-37EA-DAA87350211D}"/>
              </a:ext>
            </a:extLst>
          </p:cNvPr>
          <p:cNvSpPr/>
          <p:nvPr/>
        </p:nvSpPr>
        <p:spPr>
          <a:xfrm>
            <a:off x="7146057" y="3708529"/>
            <a:ext cx="1800000" cy="29777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a:noFill/>
          <a:ln>
            <a:noFill/>
          </a:ln>
          <a:effectLst/>
        </p:spPr>
        <p:txBody>
          <a:bodyPr spcFirstLastPara="0" vert="horz" wrap="square" lIns="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600" b="1" i="0" u="none" strike="noStrike" kern="0" cap="none" spc="0" normalizeH="0" baseline="0" noProof="0">
                <a:ln>
                  <a:noFill/>
                </a:ln>
                <a:solidFill>
                  <a:srgbClr val="080808"/>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rPr>
              <a:t>Prompt excellence</a:t>
            </a:r>
          </a:p>
        </p:txBody>
      </p:sp>
      <p:sp>
        <p:nvSpPr>
          <p:cNvPr id="64" name="Freeform 63">
            <a:extLst>
              <a:ext uri="{FF2B5EF4-FFF2-40B4-BE49-F238E27FC236}">
                <a16:creationId xmlns:a16="http://schemas.microsoft.com/office/drawing/2014/main" id="{9A6AAFD0-4A2C-F27E-B734-D6CA92CAAC7B}"/>
              </a:ext>
            </a:extLst>
          </p:cNvPr>
          <p:cNvSpPr/>
          <p:nvPr/>
        </p:nvSpPr>
        <p:spPr>
          <a:xfrm>
            <a:off x="7388437" y="4107561"/>
            <a:ext cx="1323283" cy="1480577"/>
          </a:xfrm>
          <a:custGeom>
            <a:avLst/>
            <a:gdLst>
              <a:gd name="connsiteX0" fmla="*/ 0 w 1800000"/>
              <a:gd name="connsiteY0" fmla="*/ 0 h 2536523"/>
              <a:gd name="connsiteX1" fmla="*/ 1800000 w 1800000"/>
              <a:gd name="connsiteY1" fmla="*/ 0 h 2536523"/>
              <a:gd name="connsiteX2" fmla="*/ 1800000 w 1800000"/>
              <a:gd name="connsiteY2" fmla="*/ 2536523 h 2536523"/>
              <a:gd name="connsiteX3" fmla="*/ 0 w 1800000"/>
              <a:gd name="connsiteY3" fmla="*/ 2536523 h 2536523"/>
              <a:gd name="connsiteX4" fmla="*/ 0 w 1800000"/>
              <a:gd name="connsiteY4" fmla="*/ 0 h 253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2536523">
                <a:moveTo>
                  <a:pt x="0" y="0"/>
                </a:moveTo>
                <a:lnTo>
                  <a:pt x="1800000" y="0"/>
                </a:lnTo>
                <a:lnTo>
                  <a:pt x="1800000" y="2536523"/>
                </a:lnTo>
                <a:lnTo>
                  <a:pt x="0" y="2536523"/>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cap="all"/>
            </a:pPr>
            <a:r>
              <a:rPr kumimoji="0" lang="en-GB" sz="12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How well does the solution make use of the available technology?</a:t>
            </a:r>
            <a:br>
              <a:rPr kumimoji="0" lang="en-GB" sz="12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br>
            <a:br>
              <a:rPr kumimoji="0" lang="en-GB" sz="12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br>
            <a:r>
              <a:rPr kumimoji="0" lang="en-GB" sz="12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 Is the prompt</a:t>
            </a:r>
            <a:br>
              <a:rPr kumimoji="0" lang="en-GB" sz="12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br>
            <a:r>
              <a:rPr kumimoji="0" lang="en-GB" sz="12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 well-written and efficient?</a:t>
            </a:r>
            <a:endParaRPr kumimoji="0" lang="en-US" sz="12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endParaRPr>
          </a:p>
        </p:txBody>
      </p:sp>
      <p:sp>
        <p:nvSpPr>
          <p:cNvPr id="56" name="Freeform 55">
            <a:extLst>
              <a:ext uri="{FF2B5EF4-FFF2-40B4-BE49-F238E27FC236}">
                <a16:creationId xmlns:a16="http://schemas.microsoft.com/office/drawing/2014/main" id="{0D1DAFE0-4931-5AFC-3257-18FFEAB5981C}"/>
              </a:ext>
            </a:extLst>
          </p:cNvPr>
          <p:cNvSpPr/>
          <p:nvPr/>
        </p:nvSpPr>
        <p:spPr>
          <a:xfrm>
            <a:off x="9132512" y="3708529"/>
            <a:ext cx="1800000" cy="297770"/>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a:noFill/>
          <a:ln>
            <a:noFill/>
          </a:ln>
          <a:effectLst/>
        </p:spPr>
        <p:txBody>
          <a:bodyPr spcFirstLastPara="0" vert="horz" wrap="square" lIns="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600" b="1" i="0" u="none" strike="noStrike" kern="0" cap="none" spc="0" normalizeH="0" baseline="0" noProof="0">
                <a:ln>
                  <a:noFill/>
                </a:ln>
                <a:solidFill>
                  <a:srgbClr val="080808"/>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rPr>
              <a:t>Presentation</a:t>
            </a:r>
          </a:p>
        </p:txBody>
      </p:sp>
      <p:sp>
        <p:nvSpPr>
          <p:cNvPr id="65" name="Freeform 64">
            <a:extLst>
              <a:ext uri="{FF2B5EF4-FFF2-40B4-BE49-F238E27FC236}">
                <a16:creationId xmlns:a16="http://schemas.microsoft.com/office/drawing/2014/main" id="{7590FF1D-D619-8FB2-818C-7743A18104EF}"/>
              </a:ext>
            </a:extLst>
          </p:cNvPr>
          <p:cNvSpPr/>
          <p:nvPr/>
        </p:nvSpPr>
        <p:spPr>
          <a:xfrm>
            <a:off x="9424359" y="4107561"/>
            <a:ext cx="1323283" cy="1480577"/>
          </a:xfrm>
          <a:custGeom>
            <a:avLst/>
            <a:gdLst>
              <a:gd name="connsiteX0" fmla="*/ 0 w 1800000"/>
              <a:gd name="connsiteY0" fmla="*/ 0 h 2536523"/>
              <a:gd name="connsiteX1" fmla="*/ 1800000 w 1800000"/>
              <a:gd name="connsiteY1" fmla="*/ 0 h 2536523"/>
              <a:gd name="connsiteX2" fmla="*/ 1800000 w 1800000"/>
              <a:gd name="connsiteY2" fmla="*/ 2536523 h 2536523"/>
              <a:gd name="connsiteX3" fmla="*/ 0 w 1800000"/>
              <a:gd name="connsiteY3" fmla="*/ 2536523 h 2536523"/>
              <a:gd name="connsiteX4" fmla="*/ 0 w 1800000"/>
              <a:gd name="connsiteY4" fmla="*/ 0 h 253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2536523">
                <a:moveTo>
                  <a:pt x="0" y="0"/>
                </a:moveTo>
                <a:lnTo>
                  <a:pt x="1800000" y="0"/>
                </a:lnTo>
                <a:lnTo>
                  <a:pt x="1800000" y="2536523"/>
                </a:lnTo>
                <a:lnTo>
                  <a:pt x="0" y="2536523"/>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cap="all"/>
            </a:pPr>
            <a:r>
              <a:rPr kumimoji="0" lang="en-GB" sz="12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How well does the team communicate their solution and its benefits? </a:t>
            </a:r>
            <a:br>
              <a:rPr kumimoji="0" lang="en-GB" sz="12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br>
            <a:br>
              <a:rPr kumimoji="0" lang="en-GB" sz="12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br>
            <a:r>
              <a:rPr kumimoji="0" lang="en-GB" sz="12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rPr>
              <a:t>Is the presentation clear, concise, and engaging?</a:t>
            </a:r>
            <a:endParaRPr kumimoji="0" lang="en-US" sz="1200" b="0" i="0" u="none" strike="noStrike" kern="1200" cap="none" spc="0" normalizeH="0" baseline="0" noProof="0">
              <a:ln>
                <a:noFill/>
              </a:ln>
              <a:solidFill>
                <a:srgbClr val="000000">
                  <a:hueOff val="0"/>
                  <a:satOff val="0"/>
                  <a:lumOff val="0"/>
                  <a:alphaOff val="0"/>
                </a:srgbClr>
              </a:solidFill>
              <a:effectLst/>
              <a:uLnTx/>
              <a:uFillTx/>
              <a:latin typeface="Segoe UI"/>
              <a:ea typeface="+mn-ea"/>
              <a:cs typeface="+mn-cs"/>
            </a:endParaRPr>
          </a:p>
        </p:txBody>
      </p:sp>
      <p:sp>
        <p:nvSpPr>
          <p:cNvPr id="39" name="Rectangle 38">
            <a:extLst>
              <a:ext uri="{FF2B5EF4-FFF2-40B4-BE49-F238E27FC236}">
                <a16:creationId xmlns:a16="http://schemas.microsoft.com/office/drawing/2014/main" id="{AAEA843E-A300-CDE8-9EDE-DC1797B32764}"/>
              </a:ext>
              <a:ext uri="{C183D7F6-B498-43B3-948B-1728B52AA6E4}">
                <adec:decorative xmlns:adec="http://schemas.microsoft.com/office/drawing/2017/decorative" val="1"/>
              </a:ext>
            </a:extLst>
          </p:cNvPr>
          <p:cNvSpPr/>
          <p:nvPr/>
        </p:nvSpPr>
        <p:spPr>
          <a:xfrm>
            <a:off x="3789678" y="2619492"/>
            <a:ext cx="630000" cy="63000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42" name="Oval 41">
            <a:extLst>
              <a:ext uri="{FF2B5EF4-FFF2-40B4-BE49-F238E27FC236}">
                <a16:creationId xmlns:a16="http://schemas.microsoft.com/office/drawing/2014/main" id="{9E9985A1-5247-6C28-F0FA-97A255824B2C}"/>
              </a:ext>
              <a:ext uri="{C183D7F6-B498-43B3-948B-1728B52AA6E4}">
                <adec:decorative xmlns:adec="http://schemas.microsoft.com/office/drawing/2017/decorative" val="1"/>
              </a:ext>
            </a:extLst>
          </p:cNvPr>
          <p:cNvSpPr/>
          <p:nvPr/>
        </p:nvSpPr>
        <p:spPr>
          <a:xfrm>
            <a:off x="5500868" y="2385492"/>
            <a:ext cx="1098000" cy="1098000"/>
          </a:xfrm>
          <a:prstGeom prst="ellipse">
            <a:avLst/>
          </a:prstGeom>
          <a:gradFill flip="none" rotWithShape="1">
            <a:gsLst>
              <a:gs pos="15000">
                <a:srgbClr val="FFFFFF">
                  <a:alpha val="63000"/>
                </a:srgbClr>
              </a:gs>
              <a:gs pos="74000">
                <a:srgbClr val="FFFFFF">
                  <a:alpha val="95000"/>
                </a:srgbClr>
              </a:gs>
            </a:gsLst>
            <a:lin ang="10800000" scaled="0"/>
            <a:tileRect/>
          </a:gradFill>
          <a:ln w="9525" cap="flat" cmpd="sng" algn="ctr">
            <a:noFill/>
            <a:prstDash val="solid"/>
            <a:headEnd type="none" w="med" len="med"/>
            <a:tailEnd type="none" w="med" len="med"/>
          </a:ln>
          <a:effectLst>
            <a:outerShdw blurRad="254000" dist="38100" dir="5400000" algn="t" rotWithShape="0">
              <a:prstClr val="black">
                <a:alpha val="1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43" name="Rectangle 42">
            <a:extLst>
              <a:ext uri="{FF2B5EF4-FFF2-40B4-BE49-F238E27FC236}">
                <a16:creationId xmlns:a16="http://schemas.microsoft.com/office/drawing/2014/main" id="{055C469F-1BC4-2361-B860-59F518249ED9}"/>
              </a:ext>
              <a:ext uri="{C183D7F6-B498-43B3-948B-1728B52AA6E4}">
                <adec:decorative xmlns:adec="http://schemas.microsoft.com/office/drawing/2017/decorative" val="1"/>
              </a:ext>
            </a:extLst>
          </p:cNvPr>
          <p:cNvSpPr/>
          <p:nvPr/>
        </p:nvSpPr>
        <p:spPr>
          <a:xfrm>
            <a:off x="5734868" y="2619492"/>
            <a:ext cx="630000" cy="63000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0795"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46" name="Oval 45">
            <a:extLst>
              <a:ext uri="{FF2B5EF4-FFF2-40B4-BE49-F238E27FC236}">
                <a16:creationId xmlns:a16="http://schemas.microsoft.com/office/drawing/2014/main" id="{0666AC9B-A26D-95BB-08C8-61ED6E77E05F}"/>
              </a:ext>
              <a:ext uri="{C183D7F6-B498-43B3-948B-1728B52AA6E4}">
                <adec:decorative xmlns:adec="http://schemas.microsoft.com/office/drawing/2017/decorative" val="1"/>
              </a:ext>
            </a:extLst>
          </p:cNvPr>
          <p:cNvSpPr/>
          <p:nvPr/>
        </p:nvSpPr>
        <p:spPr>
          <a:xfrm>
            <a:off x="7446058" y="2385492"/>
            <a:ext cx="1098000" cy="1098000"/>
          </a:xfrm>
          <a:prstGeom prst="ellipse">
            <a:avLst/>
          </a:prstGeom>
          <a:gradFill flip="none" rotWithShape="1">
            <a:gsLst>
              <a:gs pos="15000">
                <a:srgbClr val="FFFFFF">
                  <a:alpha val="63000"/>
                </a:srgbClr>
              </a:gs>
              <a:gs pos="74000">
                <a:srgbClr val="FFFFFF">
                  <a:alpha val="95000"/>
                </a:srgbClr>
              </a:gs>
            </a:gsLst>
            <a:lin ang="10800000" scaled="0"/>
            <a:tileRect/>
          </a:gradFill>
          <a:ln w="9525" cap="flat" cmpd="sng" algn="ctr">
            <a:noFill/>
            <a:prstDash val="solid"/>
            <a:headEnd type="none" w="med" len="med"/>
            <a:tailEnd type="none" w="med" len="med"/>
          </a:ln>
          <a:effectLst>
            <a:outerShdw blurRad="254000" dist="38100" dir="5400000" algn="t" rotWithShape="0">
              <a:prstClr val="black">
                <a:alpha val="1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47" name="Rectangle 46">
            <a:extLst>
              <a:ext uri="{FF2B5EF4-FFF2-40B4-BE49-F238E27FC236}">
                <a16:creationId xmlns:a16="http://schemas.microsoft.com/office/drawing/2014/main" id="{873B6AE9-AF4D-151A-9F82-A6E78B7CFDA8}"/>
              </a:ext>
              <a:ext uri="{C183D7F6-B498-43B3-948B-1728B52AA6E4}">
                <adec:decorative xmlns:adec="http://schemas.microsoft.com/office/drawing/2017/decorative" val="1"/>
              </a:ext>
            </a:extLst>
          </p:cNvPr>
          <p:cNvSpPr/>
          <p:nvPr/>
        </p:nvSpPr>
        <p:spPr>
          <a:xfrm>
            <a:off x="7680058" y="2619492"/>
            <a:ext cx="630000" cy="63000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50" name="Oval 49">
            <a:extLst>
              <a:ext uri="{FF2B5EF4-FFF2-40B4-BE49-F238E27FC236}">
                <a16:creationId xmlns:a16="http://schemas.microsoft.com/office/drawing/2014/main" id="{D591A062-FC5E-7EAC-3495-5C7198999AB7}"/>
              </a:ext>
              <a:ext uri="{C183D7F6-B498-43B3-948B-1728B52AA6E4}">
                <adec:decorative xmlns:adec="http://schemas.microsoft.com/office/drawing/2017/decorative" val="1"/>
              </a:ext>
            </a:extLst>
          </p:cNvPr>
          <p:cNvSpPr/>
          <p:nvPr/>
        </p:nvSpPr>
        <p:spPr>
          <a:xfrm>
            <a:off x="9391248" y="2385492"/>
            <a:ext cx="1098000" cy="1098000"/>
          </a:xfrm>
          <a:prstGeom prst="ellipse">
            <a:avLst/>
          </a:prstGeom>
          <a:gradFill flip="none" rotWithShape="1">
            <a:gsLst>
              <a:gs pos="15000">
                <a:srgbClr val="FFFFFF">
                  <a:alpha val="63000"/>
                </a:srgbClr>
              </a:gs>
              <a:gs pos="74000">
                <a:srgbClr val="FFFFFF">
                  <a:alpha val="95000"/>
                </a:srgbClr>
              </a:gs>
            </a:gsLst>
            <a:lin ang="10800000" scaled="0"/>
            <a:tileRect/>
          </a:gradFill>
          <a:ln w="9525" cap="flat" cmpd="sng" algn="ctr">
            <a:noFill/>
            <a:prstDash val="solid"/>
            <a:headEnd type="none" w="med" len="med"/>
            <a:tailEnd type="none" w="med" len="med"/>
          </a:ln>
          <a:effectLst>
            <a:outerShdw blurRad="254000" dist="38100" dir="5400000" algn="t" rotWithShape="0">
              <a:prstClr val="black">
                <a:alpha val="1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51" name="Rectangle 50">
            <a:extLst>
              <a:ext uri="{FF2B5EF4-FFF2-40B4-BE49-F238E27FC236}">
                <a16:creationId xmlns:a16="http://schemas.microsoft.com/office/drawing/2014/main" id="{45537C1F-F87D-D727-9782-D68CCDCFE0F8}"/>
              </a:ext>
              <a:ext uri="{C183D7F6-B498-43B3-948B-1728B52AA6E4}">
                <adec:decorative xmlns:adec="http://schemas.microsoft.com/office/drawing/2017/decorative" val="1"/>
              </a:ext>
            </a:extLst>
          </p:cNvPr>
          <p:cNvSpPr/>
          <p:nvPr/>
        </p:nvSpPr>
        <p:spPr>
          <a:xfrm>
            <a:off x="9625247" y="2619492"/>
            <a:ext cx="630000" cy="63000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0795" cap="flat" cmpd="sng" algn="ctr">
            <a:no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59" name="Left Brace 58">
            <a:extLst>
              <a:ext uri="{FF2B5EF4-FFF2-40B4-BE49-F238E27FC236}">
                <a16:creationId xmlns:a16="http://schemas.microsoft.com/office/drawing/2014/main" id="{2E34BCE7-CC19-08C2-67C9-E3B6BB796035}"/>
              </a:ext>
              <a:ext uri="{C183D7F6-B498-43B3-948B-1728B52AA6E4}">
                <adec:decorative xmlns:adec="http://schemas.microsoft.com/office/drawing/2017/decorative" val="1"/>
              </a:ext>
            </a:extLst>
          </p:cNvPr>
          <p:cNvSpPr/>
          <p:nvPr/>
        </p:nvSpPr>
        <p:spPr>
          <a:xfrm rot="5400000">
            <a:off x="5846477" y="-1867841"/>
            <a:ext cx="499046" cy="7814472"/>
          </a:xfrm>
          <a:prstGeom prst="leftBrace">
            <a:avLst>
              <a:gd name="adj1" fmla="val 90000"/>
              <a:gd name="adj2" fmla="val 50000"/>
            </a:avLst>
          </a:prstGeom>
          <a:ln w="15875">
            <a:solidFill>
              <a:srgbClr val="8661C5"/>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Segoe UI"/>
              <a:ea typeface="+mn-ea"/>
              <a:cs typeface="+mn-cs"/>
            </a:endParaRPr>
          </a:p>
        </p:txBody>
      </p:sp>
      <p:sp>
        <p:nvSpPr>
          <p:cNvPr id="5" name="Rectangle: Rounded Corners 12">
            <a:extLst>
              <a:ext uri="{FF2B5EF4-FFF2-40B4-BE49-F238E27FC236}">
                <a16:creationId xmlns:a16="http://schemas.microsoft.com/office/drawing/2014/main" id="{95842EB5-1092-1C18-FCC1-6700698204D9}"/>
              </a:ext>
            </a:extLst>
          </p:cNvPr>
          <p:cNvSpPr/>
          <p:nvPr/>
        </p:nvSpPr>
        <p:spPr bwMode="auto">
          <a:xfrm>
            <a:off x="3019506" y="6015420"/>
            <a:ext cx="6152989" cy="499045"/>
          </a:xfrm>
          <a:prstGeom prst="roundRect">
            <a:avLst>
              <a:gd name="adj" fmla="val 50000"/>
            </a:avLst>
          </a:prstGeom>
          <a:gradFill flip="none" rotWithShape="1">
            <a:gsLst>
              <a:gs pos="20000">
                <a:srgbClr val="8661C5"/>
              </a:gs>
              <a:gs pos="100000">
                <a:srgbClr val="C03BC4"/>
              </a:gs>
            </a:gsLst>
            <a:lin ang="2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srgbClr val="FFFFFF"/>
                </a:solidFill>
                <a:latin typeface="Segoe UI"/>
              </a:rPr>
              <a:t>Five</a:t>
            </a:r>
            <a:r>
              <a:rPr kumimoji="0" lang="en-GB" sz="1800" b="0" i="0" u="none" strike="noStrike" kern="1200" cap="none" spc="0" normalizeH="0" baseline="0" noProof="0">
                <a:ln>
                  <a:noFill/>
                </a:ln>
                <a:solidFill>
                  <a:srgbClr val="FFFFFF"/>
                </a:solidFill>
                <a:effectLst/>
                <a:uLnTx/>
                <a:uFillTx/>
                <a:latin typeface="Segoe UI"/>
                <a:ea typeface="+mn-ea"/>
                <a:cs typeface="+mn-cs"/>
              </a:rPr>
              <a:t> minutes to present your scenario</a:t>
            </a:r>
          </a:p>
        </p:txBody>
      </p:sp>
    </p:spTree>
    <p:extLst>
      <p:ext uri="{BB962C8B-B14F-4D97-AF65-F5344CB8AC3E}">
        <p14:creationId xmlns:p14="http://schemas.microsoft.com/office/powerpoint/2010/main" val="3681340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C5CC7-FEAE-BBF7-F381-2787ECA19150}"/>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FF37332-1ECF-ED91-B3F2-049F88047CAA}"/>
              </a:ext>
              <a:ext uri="{C183D7F6-B498-43B3-948B-1728B52AA6E4}">
                <adec:decorative xmlns:adec="http://schemas.microsoft.com/office/drawing/2017/decorative" val="1"/>
              </a:ext>
            </a:extLst>
          </p:cNvPr>
          <p:cNvSpPr/>
          <p:nvPr/>
        </p:nvSpPr>
        <p:spPr bwMode="auto">
          <a:xfrm>
            <a:off x="286964" y="1274441"/>
            <a:ext cx="11554447" cy="5441054"/>
          </a:xfrm>
          <a:prstGeom prst="roundRect">
            <a:avLst>
              <a:gd name="adj" fmla="val 8370"/>
            </a:avLst>
          </a:prstGeom>
          <a:solidFill>
            <a:schemeClr val="bg1">
              <a:alpha val="70000"/>
            </a:schemeClr>
          </a:solidFill>
          <a:ln w="12700">
            <a:solidFill>
              <a:schemeClr val="accent2">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Segoe Sans Display"/>
              <a:ea typeface="+mn-ea"/>
              <a:cs typeface="+mn-cs"/>
            </a:endParaRPr>
          </a:p>
        </p:txBody>
      </p:sp>
      <p:sp>
        <p:nvSpPr>
          <p:cNvPr id="10" name="Title 1">
            <a:extLst>
              <a:ext uri="{FF2B5EF4-FFF2-40B4-BE49-F238E27FC236}">
                <a16:creationId xmlns:a16="http://schemas.microsoft.com/office/drawing/2014/main" id="{6358E56E-0F9C-573F-6309-2445154C772B}"/>
              </a:ext>
            </a:extLst>
          </p:cNvPr>
          <p:cNvSpPr txBox="1">
            <a:spLocks noGrp="1"/>
          </p:cNvSpPr>
          <p:nvPr>
            <p:ph type="title" idx="4294967295"/>
          </p:nvPr>
        </p:nvSpPr>
        <p:spPr>
          <a:xfrm>
            <a:off x="234972" y="400559"/>
            <a:ext cx="11018520" cy="430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50" normalizeH="0" baseline="0" noProof="0">
                <a:ln w="3175">
                  <a:noFill/>
                </a:ln>
                <a:solidFill>
                  <a:srgbClr val="080808"/>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rPr>
              <a:t>Best practices for an in-person event</a:t>
            </a:r>
            <a:endParaRPr kumimoji="0" lang="en-US" sz="3200" b="0" i="0" u="none" strike="noStrike" kern="1200" cap="none" spc="-50" normalizeH="0" baseline="0" noProof="0">
              <a:ln w="3175">
                <a:noFill/>
              </a:ln>
              <a:solidFill>
                <a:srgbClr val="080808"/>
              </a:solidFill>
              <a:effectLst/>
              <a:uLnTx/>
              <a:uFillTx/>
              <a:latin typeface="Segoe UI Semibold" panose="020B0702040204020203" pitchFamily="34" charset="0"/>
              <a:ea typeface="+mn-ea"/>
              <a:cs typeface="Segoe UI Semibold" panose="020B0702040204020203" pitchFamily="34" charset="0"/>
            </a:endParaRPr>
          </a:p>
        </p:txBody>
      </p:sp>
      <p:sp>
        <p:nvSpPr>
          <p:cNvPr id="2" name="Text Placeholder 2">
            <a:extLst>
              <a:ext uri="{FF2B5EF4-FFF2-40B4-BE49-F238E27FC236}">
                <a16:creationId xmlns:a16="http://schemas.microsoft.com/office/drawing/2014/main" id="{2C342FAA-3915-C6ED-407C-49D5AD4B8458}"/>
              </a:ext>
            </a:extLst>
          </p:cNvPr>
          <p:cNvSpPr txBox="1">
            <a:spLocks/>
          </p:cNvSpPr>
          <p:nvPr/>
        </p:nvSpPr>
        <p:spPr>
          <a:xfrm>
            <a:off x="1725671" y="1499199"/>
            <a:ext cx="9649913" cy="1199882"/>
          </a:xfrm>
          <a:prstGeom prst="rect">
            <a:avLst/>
          </a:prstGeom>
        </p:spPr>
        <p:txBody>
          <a:bodyPr lIns="91440" tIns="45720" rIns="91440" bIns="45720"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1400" b="0" i="0" u="none" strike="noStrike" kern="1200" cap="none" spc="0" normalizeH="0" baseline="0" noProof="0">
                <a:ln>
                  <a:noFill/>
                </a:ln>
                <a:solidFill>
                  <a:srgbClr val="000000"/>
                </a:solidFill>
                <a:effectLst/>
                <a:uLnTx/>
                <a:uFillTx/>
                <a:latin typeface="Segoe UI"/>
                <a:ea typeface="+mn-ea"/>
                <a:cs typeface="Segoe UI Semilight"/>
              </a:rPr>
              <a:t>When inviting your participants, make sure you mention that you’d like to have at least </a:t>
            </a:r>
            <a:r>
              <a:rPr kumimoji="0" lang="en-GB" sz="1400" b="1" i="0" u="none" strike="noStrike" kern="1200" cap="none" spc="0" normalizeH="0" baseline="0" noProof="0">
                <a:ln>
                  <a:noFill/>
                </a:ln>
                <a:solidFill>
                  <a:srgbClr val="000000"/>
                </a:solidFill>
                <a:effectLst/>
                <a:uLnTx/>
                <a:uFillTx/>
                <a:latin typeface="Segoe UI"/>
                <a:ea typeface="+mn-ea"/>
                <a:cs typeface="Segoe UI Semilight"/>
              </a:rPr>
              <a:t>3-5 people </a:t>
            </a:r>
            <a:r>
              <a:rPr kumimoji="0" lang="en-GB" sz="1400" b="0" i="0" u="none" strike="noStrike" kern="1200" cap="none" spc="0" normalizeH="0" baseline="0" noProof="0">
                <a:ln>
                  <a:noFill/>
                </a:ln>
                <a:solidFill>
                  <a:srgbClr val="000000"/>
                </a:solidFill>
                <a:effectLst/>
                <a:uLnTx/>
                <a:uFillTx/>
                <a:latin typeface="Segoe UI"/>
                <a:ea typeface="+mn-ea"/>
                <a:cs typeface="Segoe UI Semilight"/>
              </a:rPr>
              <a:t>from across </a:t>
            </a:r>
            <a:r>
              <a:rPr kumimoji="0" lang="en-GB" sz="1400" b="1" i="0" u="none" strike="noStrike" kern="1200" cap="none" spc="0" normalizeH="0" baseline="0" noProof="0">
                <a:ln>
                  <a:noFill/>
                </a:ln>
                <a:solidFill>
                  <a:srgbClr val="000000"/>
                </a:solidFill>
                <a:effectLst/>
                <a:uLnTx/>
                <a:uFillTx/>
                <a:latin typeface="Segoe UI"/>
                <a:ea typeface="+mn-ea"/>
                <a:cs typeface="Segoe UI Semilight"/>
              </a:rPr>
              <a:t>different departments </a:t>
            </a:r>
            <a:r>
              <a:rPr kumimoji="0" lang="en-GB" sz="1400" b="0" i="0" u="none" strike="noStrike" kern="1200" cap="none" spc="0" normalizeH="0" baseline="0" noProof="0">
                <a:ln>
                  <a:noFill/>
                </a:ln>
                <a:solidFill>
                  <a:srgbClr val="000000"/>
                </a:solidFill>
                <a:effectLst/>
                <a:uLnTx/>
                <a:uFillTx/>
                <a:latin typeface="Segoe UI"/>
                <a:ea typeface="+mn-ea"/>
                <a:cs typeface="Segoe UI Semilight"/>
              </a:rPr>
              <a:t>(one each). For example: HR manager, Sales manager, Finance manager, Legal / Procurement..</a:t>
            </a:r>
            <a:r>
              <a:rPr kumimoji="0" lang="en-US" sz="1400" b="0" i="0" u="none" strike="noStrike" kern="1200" cap="none" spc="0" normalizeH="0" baseline="0" noProof="0">
                <a:ln>
                  <a:noFill/>
                </a:ln>
                <a:solidFill>
                  <a:prstClr val="black"/>
                </a:solidFill>
                <a:effectLst/>
                <a:uLnTx/>
                <a:uFillTx/>
                <a:latin typeface="Segoe Sans Display"/>
                <a:ea typeface="+mn-ea"/>
                <a:cs typeface="Segoe UI Semilight" panose="020B0402040204020203" pitchFamily="34" charset="0"/>
              </a:rPr>
              <a:t>. </a:t>
            </a:r>
            <a:endParaRPr kumimoji="0" lang="en-GB" sz="1400" b="0" i="0" u="none" strike="noStrike" kern="1200" cap="none" spc="0" normalizeH="0" baseline="0" noProof="0">
              <a:ln>
                <a:noFill/>
              </a:ln>
              <a:solidFill>
                <a:srgbClr val="000000"/>
              </a:solidFill>
              <a:effectLst/>
              <a:uLnTx/>
              <a:uFillTx/>
              <a:latin typeface="Segoe UI"/>
              <a:ea typeface="+mn-ea"/>
              <a:cs typeface="Segoe UI Semilight"/>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Semilight"/>
            </a:endParaRPr>
          </a:p>
        </p:txBody>
      </p:sp>
      <p:sp>
        <p:nvSpPr>
          <p:cNvPr id="17" name="Text Placeholder 2">
            <a:extLst>
              <a:ext uri="{FF2B5EF4-FFF2-40B4-BE49-F238E27FC236}">
                <a16:creationId xmlns:a16="http://schemas.microsoft.com/office/drawing/2014/main" id="{264E0419-A0F5-8224-D2B0-E7B04DF7F236}"/>
              </a:ext>
            </a:extLst>
          </p:cNvPr>
          <p:cNvSpPr txBox="1">
            <a:spLocks/>
          </p:cNvSpPr>
          <p:nvPr/>
        </p:nvSpPr>
        <p:spPr>
          <a:xfrm>
            <a:off x="1725672" y="2244252"/>
            <a:ext cx="9723803" cy="1199882"/>
          </a:xfrm>
          <a:prstGeom prst="rect">
            <a:avLst/>
          </a:prstGeom>
        </p:spPr>
        <p:txBody>
          <a:bodyPr lIns="91440" tIns="45720" rIns="91440" bIns="45720"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Make your </a:t>
            </a:r>
            <a:r>
              <a:rPr kumimoji="0" lang="en-GB" sz="1400" b="1"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team </a:t>
            </a:r>
            <a:r>
              <a:rPr kumimoji="0" lang="en-GB"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aware of the hack pack. However, advise them not to fill out the slides in advance. They should only populate a few examples in the slide about what their department or team is focused on, to distinguish processes from tasks. The idea is for the working group to collaboratively decide on the process or scenario they want to work on.</a:t>
            </a:r>
          </a:p>
        </p:txBody>
      </p:sp>
      <p:sp>
        <p:nvSpPr>
          <p:cNvPr id="20" name="Oval 19">
            <a:extLst>
              <a:ext uri="{FF2B5EF4-FFF2-40B4-BE49-F238E27FC236}">
                <a16:creationId xmlns:a16="http://schemas.microsoft.com/office/drawing/2014/main" id="{ED61F39F-4DEC-A6FD-B598-61B366022AC8}"/>
              </a:ext>
              <a:ext uri="{C183D7F6-B498-43B3-948B-1728B52AA6E4}">
                <adec:decorative xmlns:adec="http://schemas.microsoft.com/office/drawing/2017/decorative" val="1"/>
              </a:ext>
            </a:extLst>
          </p:cNvPr>
          <p:cNvSpPr/>
          <p:nvPr/>
        </p:nvSpPr>
        <p:spPr bwMode="auto">
          <a:xfrm>
            <a:off x="690169" y="5367716"/>
            <a:ext cx="756000" cy="756000"/>
          </a:xfrm>
          <a:prstGeom prst="ellipse">
            <a:avLst/>
          </a:prstGeom>
          <a:solidFill>
            <a:schemeClr val="bg1"/>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24" name="Oval 23">
            <a:extLst>
              <a:ext uri="{FF2B5EF4-FFF2-40B4-BE49-F238E27FC236}">
                <a16:creationId xmlns:a16="http://schemas.microsoft.com/office/drawing/2014/main" id="{9E3D1347-7CE0-3DCA-ACDA-05AC47D3553B}"/>
              </a:ext>
              <a:ext uri="{C183D7F6-B498-43B3-948B-1728B52AA6E4}">
                <adec:decorative xmlns:adec="http://schemas.microsoft.com/office/drawing/2017/decorative" val="1"/>
              </a:ext>
            </a:extLst>
          </p:cNvPr>
          <p:cNvSpPr/>
          <p:nvPr/>
        </p:nvSpPr>
        <p:spPr bwMode="auto">
          <a:xfrm>
            <a:off x="742525" y="3415610"/>
            <a:ext cx="756000" cy="756000"/>
          </a:xfrm>
          <a:prstGeom prst="ellipse">
            <a:avLst/>
          </a:prstGeom>
          <a:solidFill>
            <a:schemeClr val="bg1"/>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26" name="Oval 25">
            <a:extLst>
              <a:ext uri="{FF2B5EF4-FFF2-40B4-BE49-F238E27FC236}">
                <a16:creationId xmlns:a16="http://schemas.microsoft.com/office/drawing/2014/main" id="{922CEC5F-BAA2-76C8-17FB-21FEF7FF95F7}"/>
              </a:ext>
              <a:ext uri="{C183D7F6-B498-43B3-948B-1728B52AA6E4}">
                <adec:decorative xmlns:adec="http://schemas.microsoft.com/office/drawing/2017/decorative" val="1"/>
              </a:ext>
            </a:extLst>
          </p:cNvPr>
          <p:cNvSpPr/>
          <p:nvPr/>
        </p:nvSpPr>
        <p:spPr bwMode="auto">
          <a:xfrm>
            <a:off x="685051" y="4391663"/>
            <a:ext cx="756000" cy="756000"/>
          </a:xfrm>
          <a:prstGeom prst="ellipse">
            <a:avLst/>
          </a:prstGeom>
          <a:solidFill>
            <a:schemeClr val="bg1"/>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0EC68942-FB39-C310-2A60-C03D9D743EBB}"/>
              </a:ext>
            </a:extLst>
          </p:cNvPr>
          <p:cNvSpPr txBox="1">
            <a:spLocks/>
          </p:cNvSpPr>
          <p:nvPr/>
        </p:nvSpPr>
        <p:spPr>
          <a:xfrm>
            <a:off x="1725989" y="3420450"/>
            <a:ext cx="9649913" cy="795407"/>
          </a:xfrm>
          <a:prstGeom prst="rect">
            <a:avLst/>
          </a:prstGeom>
        </p:spPr>
        <p:txBody>
          <a:bodyPr lIns="91440" tIns="45720" rIns="91440" bIns="45720"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1400" b="0" i="0" u="none" strike="noStrike" kern="1200" cap="none" spc="0" normalizeH="0" baseline="0" noProof="0">
                <a:ln>
                  <a:noFill/>
                </a:ln>
                <a:solidFill>
                  <a:srgbClr val="000000"/>
                </a:solidFill>
                <a:effectLst/>
                <a:uLnTx/>
                <a:uFillTx/>
                <a:latin typeface="Segoe UI"/>
                <a:ea typeface="+mn-ea"/>
                <a:cs typeface="Segoe UI Semilight"/>
              </a:rPr>
              <a:t>Assign minimum one </a:t>
            </a:r>
            <a:r>
              <a:rPr kumimoji="0" lang="en-GB" sz="1400" b="1" i="0" u="none" strike="noStrike" kern="1200" cap="none" spc="0" normalizeH="0" baseline="0" noProof="0">
                <a:ln>
                  <a:noFill/>
                </a:ln>
                <a:solidFill>
                  <a:srgbClr val="000000"/>
                </a:solidFill>
                <a:effectLst/>
                <a:uLnTx/>
                <a:uFillTx/>
                <a:latin typeface="Segoe UI"/>
                <a:ea typeface="+mn-ea"/>
                <a:cs typeface="Segoe UI Semilight"/>
              </a:rPr>
              <a:t>Copilot Coach </a:t>
            </a:r>
            <a:r>
              <a:rPr kumimoji="0" lang="en-GB" sz="1400" b="0" i="0" u="none" strike="noStrike" kern="1200" cap="none" spc="0" normalizeH="0" baseline="0" noProof="0">
                <a:ln>
                  <a:noFill/>
                </a:ln>
                <a:solidFill>
                  <a:srgbClr val="000000"/>
                </a:solidFill>
                <a:effectLst/>
                <a:uLnTx/>
                <a:uFillTx/>
                <a:latin typeface="Segoe UI"/>
                <a:ea typeface="+mn-ea"/>
                <a:cs typeface="Segoe UI Semilight"/>
              </a:rPr>
              <a:t>for each group. Better if the Copilot Coach is fully familiar to the “art of prompting” and knowledgeable for customers' insights and adoption.</a:t>
            </a:r>
            <a:endParaRPr kumimoji="0" lang="en-GB" sz="14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p:txBody>
      </p:sp>
      <p:sp>
        <p:nvSpPr>
          <p:cNvPr id="13" name="TextBox 12">
            <a:extLst>
              <a:ext uri="{FF2B5EF4-FFF2-40B4-BE49-F238E27FC236}">
                <a16:creationId xmlns:a16="http://schemas.microsoft.com/office/drawing/2014/main" id="{6890A8E7-0A06-6DE2-90E6-28B0EEBF805C}"/>
              </a:ext>
            </a:extLst>
          </p:cNvPr>
          <p:cNvSpPr txBox="1"/>
          <p:nvPr/>
        </p:nvSpPr>
        <p:spPr>
          <a:xfrm>
            <a:off x="1704793" y="4505139"/>
            <a:ext cx="963724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light"/>
              </a:rPr>
              <a:t>Make sure you have secured a commitment from the business to provide coaches. </a:t>
            </a:r>
            <a:br>
              <a:rPr kumimoji="0" lang="en-US" sz="1400" b="0" i="0" u="none" strike="noStrike" kern="1200" cap="none" spc="0" normalizeH="0" baseline="0" noProof="0">
                <a:ln>
                  <a:noFill/>
                </a:ln>
                <a:solidFill>
                  <a:srgbClr val="000000"/>
                </a:solidFill>
                <a:effectLst/>
                <a:uLnTx/>
                <a:uFillTx/>
                <a:latin typeface="Segoe UI"/>
                <a:ea typeface="+mn-ea"/>
                <a:cs typeface="Segoe UI Semilight"/>
              </a:rPr>
            </a:br>
            <a:r>
              <a:rPr kumimoji="0" lang="en-US" sz="1400" b="0" i="0" u="none" strike="noStrike" kern="1200" cap="none" spc="0" normalizeH="0" baseline="0" noProof="0">
                <a:ln>
                  <a:noFill/>
                </a:ln>
                <a:solidFill>
                  <a:srgbClr val="000000"/>
                </a:solidFill>
                <a:effectLst/>
                <a:uLnTx/>
                <a:uFillTx/>
                <a:latin typeface="Segoe UI"/>
                <a:ea typeface="+mn-ea"/>
                <a:cs typeface="Segoe UI Semilight"/>
              </a:rPr>
              <a:t>You should avoid running the event without some sort of business representation.</a:t>
            </a:r>
          </a:p>
        </p:txBody>
      </p:sp>
      <p:sp>
        <p:nvSpPr>
          <p:cNvPr id="4" name="Text Placeholder 2">
            <a:extLst>
              <a:ext uri="{FF2B5EF4-FFF2-40B4-BE49-F238E27FC236}">
                <a16:creationId xmlns:a16="http://schemas.microsoft.com/office/drawing/2014/main" id="{A00DD0CF-D041-49BF-B006-21BBDFB8D381}"/>
              </a:ext>
            </a:extLst>
          </p:cNvPr>
          <p:cNvSpPr txBox="1">
            <a:spLocks/>
          </p:cNvSpPr>
          <p:nvPr/>
        </p:nvSpPr>
        <p:spPr>
          <a:xfrm>
            <a:off x="1725671" y="5346414"/>
            <a:ext cx="9992564" cy="638249"/>
          </a:xfrm>
          <a:prstGeom prst="rect">
            <a:avLst/>
          </a:prstGeom>
        </p:spPr>
        <p:txBody>
          <a:bodyPr lIns="91440" tIns="45720" rIns="91440" bIns="45720"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GB" sz="1400" b="0" i="0" u="none" strike="noStrike" kern="1200" cap="none" spc="0" normalizeH="0" baseline="0" noProof="0">
                <a:ln>
                  <a:noFill/>
                </a:ln>
                <a:solidFill>
                  <a:srgbClr val="000000"/>
                </a:solidFill>
                <a:effectLst/>
                <a:uLnTx/>
                <a:uFillTx/>
                <a:latin typeface="Segoe UI"/>
                <a:ea typeface="+mn-ea"/>
                <a:cs typeface="Segoe UI Semilight"/>
              </a:rPr>
              <a:t>Define in advance the </a:t>
            </a:r>
            <a:r>
              <a:rPr kumimoji="0" lang="en-GB" sz="1400" b="1" i="0" u="none" strike="noStrike" kern="1200" cap="none" spc="0" normalizeH="0" baseline="0" noProof="0">
                <a:ln>
                  <a:noFill/>
                </a:ln>
                <a:solidFill>
                  <a:srgbClr val="000000"/>
                </a:solidFill>
                <a:effectLst/>
                <a:uLnTx/>
                <a:uFillTx/>
                <a:latin typeface="Segoe UI"/>
                <a:ea typeface="+mn-ea"/>
                <a:cs typeface="Segoe UI Semilight"/>
              </a:rPr>
              <a:t>criteria to evaluate </a:t>
            </a:r>
            <a:r>
              <a:rPr kumimoji="0" lang="en-GB" sz="1400" b="0" i="0" u="none" strike="noStrike" kern="1200" cap="none" spc="0" normalizeH="0" baseline="0" noProof="0">
                <a:ln>
                  <a:noFill/>
                </a:ln>
                <a:solidFill>
                  <a:srgbClr val="000000"/>
                </a:solidFill>
                <a:effectLst/>
                <a:uLnTx/>
                <a:uFillTx/>
                <a:latin typeface="Segoe UI"/>
                <a:ea typeface="+mn-ea"/>
                <a:cs typeface="Segoe UI Semilight"/>
              </a:rPr>
              <a:t>the outputs of each group. Example: </a:t>
            </a:r>
            <a:r>
              <a:rPr kumimoji="0" lang="en-GB" sz="1400" b="0" i="0" u="none" strike="noStrike" kern="1200" cap="none" spc="0" normalizeH="0" baseline="0" noProof="0">
                <a:ln>
                  <a:noFill/>
                </a:ln>
                <a:solidFill>
                  <a:srgbClr val="242424"/>
                </a:solidFill>
                <a:effectLst/>
                <a:uLnTx/>
                <a:uFillTx/>
                <a:latin typeface="Segoe UI"/>
                <a:ea typeface="+mn-ea"/>
                <a:cs typeface="Segoe UI Semilight"/>
              </a:rPr>
              <a:t>business impact, feasibility of implementation, productivity boost, quality improvement, innovation, and creativity.</a:t>
            </a:r>
            <a:endParaRPr kumimoji="0" lang="en-GB" sz="1400" b="0" i="0" u="none" strike="noStrike" kern="1200" cap="none" spc="0" normalizeH="0" baseline="0" noProof="0">
              <a:ln>
                <a:noFill/>
              </a:ln>
              <a:solidFill>
                <a:srgbClr val="000000"/>
              </a:solidFill>
              <a:effectLst/>
              <a:uLnTx/>
              <a:uFillTx/>
              <a:latin typeface="Segoe UI"/>
              <a:ea typeface="+mn-ea"/>
              <a:cs typeface="Segoe UI Semilight"/>
            </a:endParaRPr>
          </a:p>
        </p:txBody>
      </p:sp>
      <p:sp>
        <p:nvSpPr>
          <p:cNvPr id="9" name="TextBox 8">
            <a:extLst>
              <a:ext uri="{FF2B5EF4-FFF2-40B4-BE49-F238E27FC236}">
                <a16:creationId xmlns:a16="http://schemas.microsoft.com/office/drawing/2014/main" id="{DF0565E4-7C71-3FD9-1B0B-67C2EDA6BCC3}"/>
              </a:ext>
            </a:extLst>
          </p:cNvPr>
          <p:cNvSpPr txBox="1"/>
          <p:nvPr/>
        </p:nvSpPr>
        <p:spPr>
          <a:xfrm>
            <a:off x="338149" y="6278220"/>
            <a:ext cx="11490822" cy="318924"/>
          </a:xfrm>
          <a:prstGeom prst="rect">
            <a:avLst/>
          </a:prstGeom>
          <a:solidFill>
            <a:schemeClr val="accent6"/>
          </a:solidFill>
        </p:spPr>
        <p:txBody>
          <a:bodyPr wrap="square" lIns="0" tIns="36000" rIns="0" bIns="3600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Segoe Sans Display"/>
                <a:ea typeface="+mn-ea"/>
                <a:cs typeface="+mn-cs"/>
              </a:rPr>
              <a:t>Keeping participants engaged, motivated, and excited throughout the event is essential for its success!</a:t>
            </a:r>
          </a:p>
        </p:txBody>
      </p:sp>
      <p:pic>
        <p:nvPicPr>
          <p:cNvPr id="38" name="Graphic 37">
            <a:extLst>
              <a:ext uri="{FF2B5EF4-FFF2-40B4-BE49-F238E27FC236}">
                <a16:creationId xmlns:a16="http://schemas.microsoft.com/office/drawing/2014/main" id="{AFB9A57E-A47E-584D-8B4C-45816AE2B93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78157" y="5476461"/>
            <a:ext cx="538509" cy="538509"/>
          </a:xfrm>
          <a:prstGeom prst="rect">
            <a:avLst/>
          </a:prstGeom>
        </p:spPr>
      </p:pic>
      <p:pic>
        <p:nvPicPr>
          <p:cNvPr id="40" name="Graphic 39">
            <a:extLst>
              <a:ext uri="{FF2B5EF4-FFF2-40B4-BE49-F238E27FC236}">
                <a16:creationId xmlns:a16="http://schemas.microsoft.com/office/drawing/2014/main" id="{2587885E-F7F1-12F8-908F-2580489F3DC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9100" y="3415610"/>
            <a:ext cx="646320" cy="646320"/>
          </a:xfrm>
          <a:prstGeom prst="rect">
            <a:avLst/>
          </a:prstGeom>
        </p:spPr>
      </p:pic>
      <p:pic>
        <p:nvPicPr>
          <p:cNvPr id="42" name="Graphic 41">
            <a:extLst>
              <a:ext uri="{FF2B5EF4-FFF2-40B4-BE49-F238E27FC236}">
                <a16:creationId xmlns:a16="http://schemas.microsoft.com/office/drawing/2014/main" id="{67FFC72F-3B7F-CDCC-74AE-69E5F34D4CD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12505" y="4507313"/>
            <a:ext cx="616039" cy="616039"/>
          </a:xfrm>
          <a:prstGeom prst="rect">
            <a:avLst/>
          </a:prstGeom>
        </p:spPr>
      </p:pic>
      <p:grpSp>
        <p:nvGrpSpPr>
          <p:cNvPr id="46" name="Group 45">
            <a:extLst>
              <a:ext uri="{FF2B5EF4-FFF2-40B4-BE49-F238E27FC236}">
                <a16:creationId xmlns:a16="http://schemas.microsoft.com/office/drawing/2014/main" id="{EE352334-0173-A634-0D0F-BE1A59FE3888}"/>
              </a:ext>
              <a:ext uri="{C183D7F6-B498-43B3-948B-1728B52AA6E4}">
                <adec:decorative xmlns:adec="http://schemas.microsoft.com/office/drawing/2017/decorative" val="1"/>
              </a:ext>
            </a:extLst>
          </p:cNvPr>
          <p:cNvGrpSpPr/>
          <p:nvPr/>
        </p:nvGrpSpPr>
        <p:grpSpPr>
          <a:xfrm>
            <a:off x="757447" y="2530936"/>
            <a:ext cx="756000" cy="756000"/>
            <a:chOff x="548503" y="2485281"/>
            <a:chExt cx="756000" cy="756000"/>
          </a:xfrm>
        </p:grpSpPr>
        <p:sp>
          <p:nvSpPr>
            <p:cNvPr id="44" name="Oval 43">
              <a:extLst>
                <a:ext uri="{FF2B5EF4-FFF2-40B4-BE49-F238E27FC236}">
                  <a16:creationId xmlns:a16="http://schemas.microsoft.com/office/drawing/2014/main" id="{4CBDD1C1-0D61-497C-BBC7-B18808CAE97F}"/>
                </a:ext>
              </a:extLst>
            </p:cNvPr>
            <p:cNvSpPr/>
            <p:nvPr/>
          </p:nvSpPr>
          <p:spPr bwMode="auto">
            <a:xfrm>
              <a:off x="548503" y="2485281"/>
              <a:ext cx="756000" cy="756000"/>
            </a:xfrm>
            <a:prstGeom prst="ellipse">
              <a:avLst/>
            </a:prstGeom>
            <a:solidFill>
              <a:schemeClr val="bg1"/>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7030A0"/>
                </a:solidFill>
                <a:effectLst/>
                <a:uLnTx/>
                <a:uFillTx/>
                <a:latin typeface="Segoe Sans Display"/>
                <a:ea typeface="Segoe UI" pitchFamily="34" charset="0"/>
                <a:cs typeface="Segoe UI" pitchFamily="34" charset="0"/>
              </a:endParaRPr>
            </a:p>
          </p:txBody>
        </p:sp>
        <p:pic>
          <p:nvPicPr>
            <p:cNvPr id="45" name="Graphic 44" descr="Group of men with solid fill">
              <a:extLst>
                <a:ext uri="{FF2B5EF4-FFF2-40B4-BE49-F238E27FC236}">
                  <a16:creationId xmlns:a16="http://schemas.microsoft.com/office/drawing/2014/main" id="{5A1AF0C7-CF6D-49CF-CE4D-4691B828784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54634" y="2606334"/>
              <a:ext cx="513894" cy="513894"/>
            </a:xfrm>
            <a:prstGeom prst="rect">
              <a:avLst/>
            </a:prstGeom>
          </p:spPr>
        </p:pic>
      </p:grpSp>
      <p:sp>
        <p:nvSpPr>
          <p:cNvPr id="48" name="Oval 47">
            <a:extLst>
              <a:ext uri="{FF2B5EF4-FFF2-40B4-BE49-F238E27FC236}">
                <a16:creationId xmlns:a16="http://schemas.microsoft.com/office/drawing/2014/main" id="{515DE2DC-5762-A3D2-189B-97ADFEBA025D}"/>
              </a:ext>
              <a:ext uri="{C183D7F6-B498-43B3-948B-1728B52AA6E4}">
                <adec:decorative xmlns:adec="http://schemas.microsoft.com/office/drawing/2017/decorative" val="1"/>
              </a:ext>
            </a:extLst>
          </p:cNvPr>
          <p:cNvSpPr/>
          <p:nvPr/>
        </p:nvSpPr>
        <p:spPr bwMode="auto">
          <a:xfrm>
            <a:off x="814578" y="1479360"/>
            <a:ext cx="756000" cy="756000"/>
          </a:xfrm>
          <a:prstGeom prst="ellipse">
            <a:avLst/>
          </a:prstGeom>
          <a:solidFill>
            <a:schemeClr val="bg1"/>
          </a:solidFill>
          <a:ln>
            <a:noFill/>
            <a:headEnd type="none" w="med" len="med"/>
            <a:tailEnd type="none" w="med" len="med"/>
          </a:ln>
          <a:effectLst>
            <a:outerShdw blurRad="50800" dist="38100" dir="8100000" algn="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pic>
        <p:nvPicPr>
          <p:cNvPr id="50" name="Graphic 49">
            <a:extLst>
              <a:ext uri="{FF2B5EF4-FFF2-40B4-BE49-F238E27FC236}">
                <a16:creationId xmlns:a16="http://schemas.microsoft.com/office/drawing/2014/main" id="{9AE5AF7B-1208-9D50-50AD-F58796D01DD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28474" y="1598513"/>
            <a:ext cx="517695" cy="517695"/>
          </a:xfrm>
          <a:prstGeom prst="rect">
            <a:avLst/>
          </a:prstGeom>
        </p:spPr>
      </p:pic>
    </p:spTree>
    <p:extLst>
      <p:ext uri="{BB962C8B-B14F-4D97-AF65-F5344CB8AC3E}">
        <p14:creationId xmlns:p14="http://schemas.microsoft.com/office/powerpoint/2010/main" val="3423320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89FAB-7D06-9159-8343-1DB7C331A20A}"/>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34FD945-590E-5D5E-208A-B60DC3B866F1}"/>
              </a:ext>
              <a:ext uri="{C183D7F6-B498-43B3-948B-1728B52AA6E4}">
                <adec:decorative xmlns:adec="http://schemas.microsoft.com/office/drawing/2017/decorative" val="1"/>
              </a:ext>
            </a:extLst>
          </p:cNvPr>
          <p:cNvSpPr/>
          <p:nvPr/>
        </p:nvSpPr>
        <p:spPr bwMode="auto">
          <a:xfrm>
            <a:off x="451707" y="1828703"/>
            <a:ext cx="10162953" cy="3581497"/>
          </a:xfrm>
          <a:prstGeom prst="roundRect">
            <a:avLst>
              <a:gd name="adj" fmla="val 8370"/>
            </a:avLst>
          </a:prstGeom>
          <a:solidFill>
            <a:schemeClr val="bg1">
              <a:alpha val="70000"/>
            </a:schemeClr>
          </a:solidFill>
          <a:ln>
            <a:solidFill>
              <a:srgbClr val="D1C4E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marR="0" lvl="0" indent="-3429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Sans Display"/>
                <a:ea typeface="+mn-ea"/>
                <a:cs typeface="Segoe UI"/>
              </a:rPr>
              <a:t>Compile the outputs of each team’s </a:t>
            </a:r>
            <a:r>
              <a:rPr lang="en-GB" sz="2000">
                <a:gradFill>
                  <a:gsLst>
                    <a:gs pos="2917">
                      <a:srgbClr val="1A1A1A"/>
                    </a:gs>
                    <a:gs pos="30000">
                      <a:srgbClr val="1A1A1A"/>
                    </a:gs>
                  </a:gsLst>
                  <a:lin ang="5400000" scaled="0"/>
                </a:gradFill>
                <a:latin typeface="Segoe Sans Display"/>
                <a:cs typeface="Segoe UI"/>
              </a:rPr>
              <a:t>prompt-a-thon</a:t>
            </a: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Sans Display"/>
                <a:ea typeface="+mn-ea"/>
                <a:cs typeface="Segoe UI"/>
              </a:rPr>
              <a:t> slides (e.g., where they filled in relevant prompts for functions’ activities).</a:t>
            </a:r>
          </a:p>
          <a:p>
            <a:pPr marL="342900" marR="0" lvl="0" indent="-3429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Sans Display"/>
                <a:ea typeface="+mn-ea"/>
                <a:cs typeface="Segoe UI"/>
              </a:rPr>
              <a:t>Share out the compiled PowerPoint as a take-away from the day with attendees.</a:t>
            </a:r>
          </a:p>
          <a:p>
            <a:pPr marL="342900" marR="0" lvl="0" indent="-3429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Sans Display"/>
                <a:ea typeface="+mn-ea"/>
                <a:cs typeface="Segoe UI"/>
              </a:rPr>
              <a:t>Ideally, while judges are making the decision, this activity is done prior to end of day, so that participants can walk away with the book.</a:t>
            </a:r>
          </a:p>
          <a:p>
            <a:pPr marL="342900" marR="0" lvl="0" indent="-3429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Sans Display"/>
                <a:ea typeface="+mn-ea"/>
                <a:cs typeface="Segoe UI"/>
              </a:rPr>
              <a:t>Encourage participants to save the prompts and share it with their colleagues.</a:t>
            </a:r>
          </a:p>
          <a:p>
            <a:pPr marL="342900" marR="0" lvl="0" indent="-3429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Sans Display"/>
              <a:ea typeface="+mn-ea"/>
              <a:cs typeface="Segoe UI"/>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Sans Display"/>
                <a:ea typeface="+mn-ea"/>
                <a:cs typeface="Segoe UI"/>
              </a:rPr>
              <a:t>Sample Book of Prompts: </a:t>
            </a: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Sans Display"/>
                <a:ea typeface="+mn-lt"/>
                <a:cs typeface="Segoe Sans Display"/>
                <a:hlinkClick r:id="rId2"/>
              </a:rPr>
              <a:t>aka.ms/</a:t>
            </a:r>
            <a:r>
              <a:rPr kumimoji="0" lang="en-GB" sz="20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Sans Display"/>
                <a:ea typeface="+mn-lt"/>
                <a:cs typeface="Segoe Sans Display"/>
                <a:hlinkClick r:id="rId2"/>
              </a:rPr>
              <a:t>bigbookofprompts</a:t>
            </a:r>
            <a:r>
              <a:rPr kumimoji="0" lang="en-GB"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Sans Display"/>
                <a:ea typeface="+mn-lt"/>
                <a:cs typeface="Segoe Sans Display"/>
              </a:rPr>
              <a:t> </a:t>
            </a:r>
            <a:endParaRPr kumimoji="0" lang="en-US"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Sans Display"/>
              <a:ea typeface="+mn-ea"/>
              <a:cs typeface="Segoe UI"/>
            </a:endParaRPr>
          </a:p>
          <a:p>
            <a:pPr marL="342900" marR="0" lvl="0" indent="-3429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Sans Display"/>
              <a:ea typeface="+mn-ea"/>
              <a:cs typeface="Segoe UI"/>
            </a:endParaRPr>
          </a:p>
        </p:txBody>
      </p:sp>
      <p:sp>
        <p:nvSpPr>
          <p:cNvPr id="3" name="Title 1">
            <a:extLst>
              <a:ext uri="{FF2B5EF4-FFF2-40B4-BE49-F238E27FC236}">
                <a16:creationId xmlns:a16="http://schemas.microsoft.com/office/drawing/2014/main" id="{4ED16F49-B258-6DE2-38BA-8977B05A382E}"/>
              </a:ext>
            </a:extLst>
          </p:cNvPr>
          <p:cNvSpPr txBox="1">
            <a:spLocks noGrp="1"/>
          </p:cNvSpPr>
          <p:nvPr>
            <p:ph type="title" idx="4294967295"/>
          </p:nvPr>
        </p:nvSpPr>
        <p:spPr>
          <a:xfrm>
            <a:off x="588263" y="580311"/>
            <a:ext cx="11018520" cy="430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3200" b="0" i="0" u="none" strike="noStrike" kern="1200" cap="none" spc="-50" normalizeH="0" baseline="0" noProof="0">
                <a:ln w="3175">
                  <a:noFill/>
                </a:ln>
                <a:solidFill>
                  <a:srgbClr val="080808"/>
                </a:solidFill>
                <a:effectLst/>
                <a:uLnTx/>
                <a:uFillTx/>
                <a:latin typeface="Segoe UI Semibold" panose="020B0702040204020203" pitchFamily="34" charset="0"/>
                <a:ea typeface="+mn-ea"/>
                <a:cs typeface="Segoe UI Semibold" panose="020B0702040204020203" pitchFamily="34" charset="0"/>
              </a:rPr>
              <a:t>Book of Prompts</a:t>
            </a:r>
          </a:p>
        </p:txBody>
      </p:sp>
    </p:spTree>
    <p:extLst>
      <p:ext uri="{BB962C8B-B14F-4D97-AF65-F5344CB8AC3E}">
        <p14:creationId xmlns:p14="http://schemas.microsoft.com/office/powerpoint/2010/main" val="1944949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BD671-F790-97B6-84E5-BC0D840495C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5FCF3B2-11B8-531C-0BDC-9FC075C43774}"/>
              </a:ext>
            </a:extLst>
          </p:cNvPr>
          <p:cNvSpPr>
            <a:spLocks noGrp="1"/>
          </p:cNvSpPr>
          <p:nvPr>
            <p:ph type="title"/>
          </p:nvPr>
        </p:nvSpPr>
        <p:spPr>
          <a:xfrm>
            <a:off x="5029138" y="2454317"/>
            <a:ext cx="5687739" cy="1477328"/>
          </a:xfrm>
        </p:spPr>
        <p:txBody>
          <a:bodyPr/>
          <a:lstStyle/>
          <a:p>
            <a:r>
              <a:rPr lang="en-US" sz="4800" spc="-50">
                <a:gradFill>
                  <a:gsLst>
                    <a:gs pos="21000">
                      <a:srgbClr val="0078D4"/>
                    </a:gs>
                    <a:gs pos="100000">
                      <a:srgbClr val="C03BC4"/>
                    </a:gs>
                  </a:gsLst>
                  <a:lin ang="2400000" scaled="0"/>
                </a:gradFill>
                <a:cs typeface="Segoe UI" pitchFamily="34" charset="0"/>
              </a:rPr>
              <a:t>Post prompt-a-thon activities</a:t>
            </a:r>
            <a:endParaRPr lang="en-US" sz="9600">
              <a:solidFill>
                <a:schemeClr val="bg1"/>
              </a:solidFill>
            </a:endParaRPr>
          </a:p>
        </p:txBody>
      </p:sp>
    </p:spTree>
    <p:extLst>
      <p:ext uri="{BB962C8B-B14F-4D97-AF65-F5344CB8AC3E}">
        <p14:creationId xmlns:p14="http://schemas.microsoft.com/office/powerpoint/2010/main" val="297267420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6E483-DBD5-C27F-7C62-5BE379CF0E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E2D4AD-6AB5-2C49-36DB-4261FBC2C6C1}"/>
              </a:ext>
            </a:extLst>
          </p:cNvPr>
          <p:cNvSpPr>
            <a:spLocks noGrp="1"/>
          </p:cNvSpPr>
          <p:nvPr>
            <p:ph type="title"/>
          </p:nvPr>
        </p:nvSpPr>
        <p:spPr>
          <a:xfrm>
            <a:off x="588263" y="509156"/>
            <a:ext cx="11018521" cy="553998"/>
          </a:xfrm>
        </p:spPr>
        <p:txBody>
          <a:bodyPr vert="horz" wrap="square" lIns="0" tIns="0" rIns="0" bIns="0" rtlCol="0" anchor="t">
            <a:spAutoFit/>
          </a:bodyPr>
          <a:lstStyle/>
          <a:p>
            <a:pPr defTabSz="932384"/>
            <a:r>
              <a:rPr lang="en-GB" sz="3600" b="0">
                <a:solidFill>
                  <a:srgbClr val="091F2C"/>
                </a:solidFill>
                <a:latin typeface="Segoe UI Semibold"/>
                <a:cs typeface="Segoe UI"/>
              </a:rPr>
              <a:t>Follow up</a:t>
            </a:r>
          </a:p>
        </p:txBody>
      </p:sp>
      <p:sp useBgFill="1">
        <p:nvSpPr>
          <p:cNvPr id="4" name="!!Rec">
            <a:extLst>
              <a:ext uri="{FF2B5EF4-FFF2-40B4-BE49-F238E27FC236}">
                <a16:creationId xmlns:a16="http://schemas.microsoft.com/office/drawing/2014/main" id="{9E347AB3-221B-C8F5-E4B4-B152E6361F3B}"/>
              </a:ext>
              <a:ext uri="{C183D7F6-B498-43B3-948B-1728B52AA6E4}">
                <adec:decorative xmlns:adec="http://schemas.microsoft.com/office/drawing/2017/decorative" val="1"/>
              </a:ext>
            </a:extLst>
          </p:cNvPr>
          <p:cNvSpPr/>
          <p:nvPr/>
        </p:nvSpPr>
        <p:spPr bwMode="auto">
          <a:xfrm>
            <a:off x="948267" y="1632347"/>
            <a:ext cx="10295466" cy="4433358"/>
          </a:xfrm>
          <a:prstGeom prst="roundRect">
            <a:avLst>
              <a:gd name="adj" fmla="val 1857"/>
            </a:avLst>
          </a:prstGeom>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3" name="Rectangle 22">
            <a:extLst>
              <a:ext uri="{FF2B5EF4-FFF2-40B4-BE49-F238E27FC236}">
                <a16:creationId xmlns:a16="http://schemas.microsoft.com/office/drawing/2014/main" id="{EA3FA9F3-ED6A-AA16-3F9D-7769FE6D6A27}"/>
              </a:ext>
            </a:extLst>
          </p:cNvPr>
          <p:cNvSpPr/>
          <p:nvPr/>
        </p:nvSpPr>
        <p:spPr bwMode="auto">
          <a:xfrm>
            <a:off x="1428750" y="1889665"/>
            <a:ext cx="561975" cy="7963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4400" b="0" i="0" u="none" strike="noStrike" kern="1200" cap="none" spc="0" normalizeH="0" baseline="0" noProof="0">
                <a:ln>
                  <a:noFill/>
                </a:ln>
                <a:solidFill>
                  <a:srgbClr val="8661C5">
                    <a:lumMod val="50000"/>
                  </a:srgbClr>
                </a:solidFill>
                <a:effectLst/>
                <a:uLnTx/>
                <a:uFillTx/>
                <a:latin typeface="Calibri" panose="020F0502020204030204"/>
                <a:ea typeface="Segoe UI" pitchFamily="34" charset="0"/>
                <a:cs typeface="Segoe UI" pitchFamily="34" charset="0"/>
              </a:rPr>
              <a:t>1</a:t>
            </a:r>
          </a:p>
        </p:txBody>
      </p:sp>
      <p:sp>
        <p:nvSpPr>
          <p:cNvPr id="7" name="Title 1">
            <a:extLst>
              <a:ext uri="{FF2B5EF4-FFF2-40B4-BE49-F238E27FC236}">
                <a16:creationId xmlns:a16="http://schemas.microsoft.com/office/drawing/2014/main" id="{FCFB0203-877E-E0EE-5313-843035A7D3EB}"/>
              </a:ext>
            </a:extLst>
          </p:cNvPr>
          <p:cNvSpPr txBox="1">
            <a:spLocks/>
          </p:cNvSpPr>
          <p:nvPr/>
        </p:nvSpPr>
        <p:spPr>
          <a:xfrm>
            <a:off x="2084070" y="2186012"/>
            <a:ext cx="7759319"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a:ln w="3175">
                  <a:noFill/>
                </a:ln>
                <a:solidFill>
                  <a:srgbClr val="000000"/>
                </a:solidFill>
                <a:effectLst/>
                <a:uLnTx/>
                <a:uFillTx/>
                <a:latin typeface="Segoe UI"/>
                <a:ea typeface="+mn-ea"/>
                <a:cs typeface="Segoe UI" pitchFamily="34" charset="0"/>
              </a:rPr>
              <a:t>Measure and celebrate the outcomes </a:t>
            </a:r>
            <a:endParaRPr kumimoji="0" lang="en-US" sz="2400" b="0" i="0" u="none" strike="noStrike" kern="1200" cap="none" spc="-50" normalizeH="0" baseline="0" noProof="0">
              <a:ln w="3175">
                <a:noFill/>
              </a:ln>
              <a:solidFill>
                <a:srgbClr val="8678D6"/>
              </a:solidFill>
              <a:effectLst/>
              <a:uLnTx/>
              <a:uFillTx/>
              <a:latin typeface="Segoe UI Semibold"/>
              <a:ea typeface="+mn-ea"/>
              <a:cs typeface="Segoe UI" pitchFamily="34" charset="0"/>
            </a:endParaRPr>
          </a:p>
        </p:txBody>
      </p:sp>
      <p:sp>
        <p:nvSpPr>
          <p:cNvPr id="24" name="Rectangle 23">
            <a:extLst>
              <a:ext uri="{FF2B5EF4-FFF2-40B4-BE49-F238E27FC236}">
                <a16:creationId xmlns:a16="http://schemas.microsoft.com/office/drawing/2014/main" id="{A5D54E9B-ABEE-F6AC-80DC-B71C39A95E1E}"/>
              </a:ext>
            </a:extLst>
          </p:cNvPr>
          <p:cNvSpPr/>
          <p:nvPr/>
        </p:nvSpPr>
        <p:spPr bwMode="auto">
          <a:xfrm>
            <a:off x="1428750" y="2852000"/>
            <a:ext cx="561975" cy="7963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4400" b="0" i="0" u="none" strike="noStrike" kern="1200" cap="none" spc="0" normalizeH="0" baseline="0" noProof="0">
                <a:ln>
                  <a:noFill/>
                </a:ln>
                <a:solidFill>
                  <a:srgbClr val="8661C5">
                    <a:lumMod val="50000"/>
                  </a:srgbClr>
                </a:solidFill>
                <a:effectLst/>
                <a:uLnTx/>
                <a:uFillTx/>
                <a:latin typeface="Calibri" panose="020F0502020204030204"/>
                <a:ea typeface="Segoe UI" pitchFamily="34" charset="0"/>
                <a:cs typeface="Segoe UI" pitchFamily="34" charset="0"/>
              </a:rPr>
              <a:t>2</a:t>
            </a:r>
          </a:p>
        </p:txBody>
      </p:sp>
      <p:sp>
        <p:nvSpPr>
          <p:cNvPr id="9" name="Title 1">
            <a:extLst>
              <a:ext uri="{FF2B5EF4-FFF2-40B4-BE49-F238E27FC236}">
                <a16:creationId xmlns:a16="http://schemas.microsoft.com/office/drawing/2014/main" id="{867C3490-50FF-758D-09E2-1C0558CE4D57}"/>
              </a:ext>
            </a:extLst>
          </p:cNvPr>
          <p:cNvSpPr txBox="1">
            <a:spLocks/>
          </p:cNvSpPr>
          <p:nvPr/>
        </p:nvSpPr>
        <p:spPr>
          <a:xfrm>
            <a:off x="2084070" y="3153164"/>
            <a:ext cx="7759319"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a:ln w="3175">
                  <a:noFill/>
                </a:ln>
                <a:solidFill>
                  <a:srgbClr val="000000"/>
                </a:solidFill>
                <a:effectLst/>
                <a:uLnTx/>
                <a:uFillTx/>
                <a:latin typeface="Segoe UI"/>
                <a:ea typeface="+mn-ea"/>
                <a:cs typeface="Segoe UI" pitchFamily="34" charset="0"/>
              </a:rPr>
              <a:t>Keep the community engaged via a power user pathway </a:t>
            </a:r>
            <a:endParaRPr kumimoji="0" lang="en-US" sz="2400" b="0" i="0" u="none" strike="noStrike" kern="1200" cap="none" spc="-50" normalizeH="0" baseline="0" noProof="0">
              <a:ln w="3175">
                <a:noFill/>
              </a:ln>
              <a:solidFill>
                <a:srgbClr val="8678D6"/>
              </a:solidFill>
              <a:effectLst/>
              <a:uLnTx/>
              <a:uFillTx/>
              <a:latin typeface="Segoe UI Semibold"/>
              <a:ea typeface="+mn-ea"/>
              <a:cs typeface="Segoe UI" pitchFamily="34" charset="0"/>
            </a:endParaRPr>
          </a:p>
        </p:txBody>
      </p:sp>
      <p:sp>
        <p:nvSpPr>
          <p:cNvPr id="25" name="Rectangle 24">
            <a:extLst>
              <a:ext uri="{FF2B5EF4-FFF2-40B4-BE49-F238E27FC236}">
                <a16:creationId xmlns:a16="http://schemas.microsoft.com/office/drawing/2014/main" id="{185F6EE8-8478-4E50-F269-33D6A98D2EEC}"/>
              </a:ext>
            </a:extLst>
          </p:cNvPr>
          <p:cNvSpPr/>
          <p:nvPr/>
        </p:nvSpPr>
        <p:spPr bwMode="auto">
          <a:xfrm>
            <a:off x="1428750" y="3814335"/>
            <a:ext cx="561975" cy="7963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4400" b="0" i="0" u="none" strike="noStrike" kern="1200" cap="none" spc="0" normalizeH="0" baseline="0" noProof="0">
                <a:ln>
                  <a:noFill/>
                </a:ln>
                <a:solidFill>
                  <a:srgbClr val="8661C5">
                    <a:lumMod val="50000"/>
                  </a:srgbClr>
                </a:solidFill>
                <a:effectLst/>
                <a:uLnTx/>
                <a:uFillTx/>
                <a:latin typeface="Calibri" panose="020F0502020204030204"/>
                <a:ea typeface="Segoe UI" pitchFamily="34" charset="0"/>
                <a:cs typeface="Segoe UI" pitchFamily="34" charset="0"/>
              </a:rPr>
              <a:t>3</a:t>
            </a:r>
          </a:p>
        </p:txBody>
      </p:sp>
      <p:sp>
        <p:nvSpPr>
          <p:cNvPr id="11" name="Title 1">
            <a:extLst>
              <a:ext uri="{FF2B5EF4-FFF2-40B4-BE49-F238E27FC236}">
                <a16:creationId xmlns:a16="http://schemas.microsoft.com/office/drawing/2014/main" id="{7AB9598C-84AF-60F8-9176-E6F867BA8FBD}"/>
              </a:ext>
            </a:extLst>
          </p:cNvPr>
          <p:cNvSpPr txBox="1">
            <a:spLocks/>
          </p:cNvSpPr>
          <p:nvPr/>
        </p:nvSpPr>
        <p:spPr>
          <a:xfrm>
            <a:off x="2084070" y="4120316"/>
            <a:ext cx="8707755"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a:ln w="3175">
                  <a:noFill/>
                </a:ln>
                <a:solidFill>
                  <a:srgbClr val="000000"/>
                </a:solidFill>
                <a:effectLst/>
                <a:uLnTx/>
                <a:uFillTx/>
                <a:latin typeface="Segoe UI"/>
                <a:ea typeface="+mn-ea"/>
                <a:cs typeface="Segoe UI"/>
              </a:rPr>
              <a:t>Assign business leads to implement the </a:t>
            </a:r>
            <a:r>
              <a:rPr lang="en-US" sz="2400">
                <a:solidFill>
                  <a:srgbClr val="000000"/>
                </a:solidFill>
                <a:latin typeface="Segoe UI"/>
                <a:cs typeface="Segoe UI"/>
              </a:rPr>
              <a:t>prompt-a-thon</a:t>
            </a:r>
            <a:r>
              <a:rPr kumimoji="0" lang="en-US" sz="2400" b="0" i="0" u="none" strike="noStrike" kern="1200" cap="none" spc="-50" normalizeH="0" baseline="0" noProof="0">
                <a:ln w="3175">
                  <a:noFill/>
                </a:ln>
                <a:solidFill>
                  <a:srgbClr val="000000"/>
                </a:solidFill>
                <a:effectLst/>
                <a:uLnTx/>
                <a:uFillTx/>
                <a:latin typeface="Segoe UI"/>
                <a:ea typeface="+mn-ea"/>
                <a:cs typeface="Segoe UI"/>
              </a:rPr>
              <a:t> scenarios </a:t>
            </a:r>
            <a:endParaRPr kumimoji="0" lang="en-US" sz="2400" b="0" i="0" u="none" strike="noStrike" kern="1200" cap="none" spc="-50" normalizeH="0" baseline="0" noProof="0">
              <a:ln w="3175">
                <a:noFill/>
              </a:ln>
              <a:solidFill>
                <a:srgbClr val="8678D6"/>
              </a:solidFill>
              <a:effectLst/>
              <a:uLnTx/>
              <a:uFillTx/>
              <a:latin typeface="Segoe UI Semibold"/>
              <a:ea typeface="+mn-ea"/>
              <a:cs typeface="Segoe UI"/>
            </a:endParaRPr>
          </a:p>
        </p:txBody>
      </p:sp>
      <p:sp>
        <p:nvSpPr>
          <p:cNvPr id="26" name="Rectangle 25">
            <a:extLst>
              <a:ext uri="{FF2B5EF4-FFF2-40B4-BE49-F238E27FC236}">
                <a16:creationId xmlns:a16="http://schemas.microsoft.com/office/drawing/2014/main" id="{F0959278-06B0-4481-AF60-701BF06D44E2}"/>
              </a:ext>
            </a:extLst>
          </p:cNvPr>
          <p:cNvSpPr/>
          <p:nvPr/>
        </p:nvSpPr>
        <p:spPr bwMode="auto">
          <a:xfrm>
            <a:off x="1428750" y="4776671"/>
            <a:ext cx="561975" cy="7963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4400" b="0" i="0" u="none" strike="noStrike" kern="1200" cap="none" spc="0" normalizeH="0" baseline="0" noProof="0">
                <a:ln>
                  <a:noFill/>
                </a:ln>
                <a:solidFill>
                  <a:srgbClr val="8661C5">
                    <a:lumMod val="50000"/>
                  </a:srgbClr>
                </a:solidFill>
                <a:effectLst/>
                <a:uLnTx/>
                <a:uFillTx/>
                <a:latin typeface="Calibri" panose="020F0502020204030204"/>
                <a:ea typeface="Segoe UI" pitchFamily="34" charset="0"/>
                <a:cs typeface="Segoe UI" pitchFamily="34" charset="0"/>
              </a:rPr>
              <a:t>4</a:t>
            </a:r>
          </a:p>
        </p:txBody>
      </p:sp>
      <p:sp>
        <p:nvSpPr>
          <p:cNvPr id="14" name="Title 1">
            <a:extLst>
              <a:ext uri="{FF2B5EF4-FFF2-40B4-BE49-F238E27FC236}">
                <a16:creationId xmlns:a16="http://schemas.microsoft.com/office/drawing/2014/main" id="{72D3A8F7-89CA-4BBF-D220-766672CD5BED}"/>
              </a:ext>
            </a:extLst>
          </p:cNvPr>
          <p:cNvSpPr txBox="1">
            <a:spLocks/>
          </p:cNvSpPr>
          <p:nvPr/>
        </p:nvSpPr>
        <p:spPr>
          <a:xfrm>
            <a:off x="2084070" y="5087469"/>
            <a:ext cx="7759318"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a:ln w="3175">
                  <a:noFill/>
                </a:ln>
                <a:solidFill>
                  <a:srgbClr val="000000"/>
                </a:solidFill>
                <a:effectLst/>
                <a:uLnTx/>
                <a:uFillTx/>
                <a:latin typeface="Segoe UI"/>
                <a:ea typeface="+mn-ea"/>
                <a:cs typeface="Segoe UI" pitchFamily="34" charset="0"/>
              </a:rPr>
              <a:t>Start planning the next immersive event </a:t>
            </a:r>
            <a:endParaRPr kumimoji="0" lang="en-US" sz="2400" b="0" i="0" u="none" strike="noStrike" kern="1200" cap="none" spc="-50" normalizeH="0" baseline="0" noProof="0">
              <a:ln w="3175">
                <a:noFill/>
              </a:ln>
              <a:solidFill>
                <a:srgbClr val="8678D6"/>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416932445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CE5EF4-B7F6-0094-43A4-BA9F0E1C826B}"/>
              </a:ext>
            </a:extLst>
          </p:cNvPr>
          <p:cNvSpPr>
            <a:spLocks noGrp="1"/>
          </p:cNvSpPr>
          <p:nvPr>
            <p:ph type="title"/>
          </p:nvPr>
        </p:nvSpPr>
        <p:spPr>
          <a:xfrm>
            <a:off x="393700" y="375183"/>
            <a:ext cx="6924604" cy="813347"/>
          </a:xfrm>
        </p:spPr>
        <p:txBody>
          <a:bodyPr>
            <a:normAutofit/>
          </a:bodyPr>
          <a:lstStyle/>
          <a:p>
            <a:r>
              <a:rPr lang="en-GB">
                <a:latin typeface="Segoe Sans Display Semibold" pitchFamily="2" charset="0"/>
                <a:cs typeface="Segoe Sans Display Semibold" pitchFamily="2" charset="0"/>
              </a:rPr>
              <a:t>What is a prompt-a-thon?</a:t>
            </a:r>
            <a:endParaRPr lang="LID4096">
              <a:latin typeface="Segoe Sans Display Semibold" pitchFamily="2" charset="0"/>
              <a:cs typeface="Segoe Sans Display Semibold" pitchFamily="2" charset="0"/>
            </a:endParaRPr>
          </a:p>
        </p:txBody>
      </p:sp>
      <p:sp>
        <p:nvSpPr>
          <p:cNvPr id="2" name="Text Placeholder 1">
            <a:extLst>
              <a:ext uri="{FF2B5EF4-FFF2-40B4-BE49-F238E27FC236}">
                <a16:creationId xmlns:a16="http://schemas.microsoft.com/office/drawing/2014/main" id="{1E4347C7-9E03-4E07-8630-23B9618C483D}"/>
              </a:ext>
            </a:extLst>
          </p:cNvPr>
          <p:cNvSpPr>
            <a:spLocks noGrp="1"/>
          </p:cNvSpPr>
          <p:nvPr>
            <p:ph type="body" sz="quarter" idx="15"/>
          </p:nvPr>
        </p:nvSpPr>
        <p:spPr>
          <a:xfrm>
            <a:off x="446738" y="1266004"/>
            <a:ext cx="6818528" cy="5770811"/>
          </a:xfrm>
        </p:spPr>
        <p:txBody>
          <a:bodyPr/>
          <a:lstStyle/>
          <a:p>
            <a:pPr marL="0" indent="0">
              <a:buNone/>
            </a:pPr>
            <a:r>
              <a:rPr lang="en-US" sz="1800" b="0" i="0" u="none" strike="noStrike">
                <a:solidFill>
                  <a:srgbClr val="156082"/>
                </a:solidFill>
                <a:effectLst/>
                <a:latin typeface="Segoe Sans Display Semibold" pitchFamily="2" charset="0"/>
                <a:cs typeface="Segoe Sans Display Semibold" pitchFamily="2" charset="0"/>
              </a:rPr>
              <a:t>Summary</a:t>
            </a:r>
            <a:endParaRPr lang="en-US">
              <a:solidFill>
                <a:srgbClr val="000000"/>
              </a:solidFill>
              <a:latin typeface="Segoe Sans Display Semibold" pitchFamily="2" charset="0"/>
              <a:cs typeface="Segoe Sans Display Semibold" pitchFamily="2" charset="0"/>
            </a:endParaRPr>
          </a:p>
          <a:p>
            <a:pPr marL="0" indent="0">
              <a:buNone/>
            </a:pPr>
            <a:r>
              <a:rPr lang="en-US" sz="1800" b="0" i="0" u="none" strike="noStrike">
                <a:solidFill>
                  <a:srgbClr val="000000"/>
                </a:solidFill>
                <a:effectLst/>
                <a:latin typeface="Segoe Sans Display" pitchFamily="2" charset="0"/>
                <a:cs typeface="Segoe Sans Display" pitchFamily="2" charset="0"/>
              </a:rPr>
              <a:t>Hands-on “hack” to build effective prompts, learn from peers, share best practices, and discover impactful prompts together to get the most value out of Microsoft 365 Copilot!</a:t>
            </a:r>
            <a:r>
              <a:rPr lang="en-US" sz="1800" b="0" i="0">
                <a:solidFill>
                  <a:srgbClr val="000000"/>
                </a:solidFill>
                <a:effectLst/>
                <a:latin typeface="Segoe Sans Display" pitchFamily="2" charset="0"/>
                <a:cs typeface="Segoe Sans Display" pitchFamily="2" charset="0"/>
              </a:rPr>
              <a:t>​</a:t>
            </a:r>
            <a:endParaRPr lang="en-US" sz="1800">
              <a:solidFill>
                <a:srgbClr val="000000"/>
              </a:solidFill>
              <a:latin typeface="Segoe Sans Display" pitchFamily="2" charset="0"/>
              <a:cs typeface="Segoe Sans Display" pitchFamily="2" charset="0"/>
            </a:endParaRPr>
          </a:p>
          <a:p>
            <a:pPr marL="0" indent="0">
              <a:buNone/>
            </a:pPr>
            <a:r>
              <a:rPr lang="en-GB" sz="1800" b="0" i="0" u="none" strike="noStrike">
                <a:solidFill>
                  <a:srgbClr val="080808"/>
                </a:solidFill>
                <a:effectLst/>
                <a:latin typeface="Segoe Sans Display" pitchFamily="2" charset="0"/>
                <a:cs typeface="Segoe Sans Display" pitchFamily="2" charset="0"/>
              </a:rPr>
              <a:t>An interactive </a:t>
            </a:r>
            <a:r>
              <a:rPr lang="en-GB" sz="1800" b="0" i="0" u="none" strike="noStrike">
                <a:solidFill>
                  <a:srgbClr val="7A64C7"/>
                </a:solidFill>
                <a:effectLst/>
                <a:latin typeface="Segoe Sans Display" pitchFamily="2" charset="0"/>
                <a:cs typeface="Segoe Sans Display" pitchFamily="2" charset="0"/>
              </a:rPr>
              <a:t>event </a:t>
            </a:r>
            <a:r>
              <a:rPr lang="en-GB" sz="1800" b="0" i="0" u="none" strike="noStrike">
                <a:solidFill>
                  <a:srgbClr val="080808"/>
                </a:solidFill>
                <a:effectLst/>
                <a:latin typeface="Segoe Sans Display" pitchFamily="2" charset="0"/>
                <a:cs typeface="Segoe Sans Display" pitchFamily="2" charset="0"/>
              </a:rPr>
              <a:t>to encourage Copilot adoption among users and stimulate </a:t>
            </a:r>
            <a:r>
              <a:rPr lang="en-GB" sz="1800" b="0" i="0" u="none" strike="noStrike">
                <a:solidFill>
                  <a:srgbClr val="7A64C7"/>
                </a:solidFill>
                <a:effectLst/>
                <a:latin typeface="Segoe Sans Display" pitchFamily="2" charset="0"/>
                <a:cs typeface="Segoe Sans Display" pitchFamily="2" charset="0"/>
              </a:rPr>
              <a:t>innovation through collaboration.</a:t>
            </a:r>
            <a:endParaRPr lang="en-US" b="0" i="0" u="none" strike="noStrike">
              <a:solidFill>
                <a:srgbClr val="000000"/>
              </a:solidFill>
              <a:effectLst/>
              <a:latin typeface="Segoe Sans Display" pitchFamily="2" charset="0"/>
              <a:cs typeface="Segoe Sans Display" pitchFamily="2" charset="0"/>
            </a:endParaRPr>
          </a:p>
          <a:p>
            <a:pPr marL="0" indent="0">
              <a:buNone/>
            </a:pPr>
            <a:r>
              <a:rPr lang="en-US">
                <a:solidFill>
                  <a:srgbClr val="156082"/>
                </a:solidFill>
                <a:latin typeface="Segoe Sans Display Semibold" pitchFamily="2" charset="0"/>
                <a:cs typeface="Segoe Sans Display Semibold" pitchFamily="2" charset="0"/>
              </a:rPr>
              <a:t>Objective</a:t>
            </a:r>
          </a:p>
          <a:p>
            <a:pPr marL="0" indent="0">
              <a:buNone/>
            </a:pPr>
            <a:r>
              <a:rPr lang="en-GB" sz="1800" b="0" i="0" u="none" strike="noStrike">
                <a:solidFill>
                  <a:srgbClr val="080808"/>
                </a:solidFill>
                <a:effectLst/>
                <a:latin typeface="Segoe Sans Display" pitchFamily="2" charset="0"/>
                <a:cs typeface="Segoe Sans Display" pitchFamily="2" charset="0"/>
              </a:rPr>
              <a:t>The aim is to </a:t>
            </a:r>
            <a:r>
              <a:rPr lang="en-GB">
                <a:solidFill>
                  <a:srgbClr val="7A64C7"/>
                </a:solidFill>
                <a:latin typeface="Segoe Sans Display" pitchFamily="2" charset="0"/>
                <a:cs typeface="Segoe Sans Display" pitchFamily="2" charset="0"/>
              </a:rPr>
              <a:t>remove barriers to fluency</a:t>
            </a:r>
            <a:r>
              <a:rPr lang="en-GB" sz="1800" b="0" i="0" u="none" strike="noStrike">
                <a:solidFill>
                  <a:srgbClr val="080808"/>
                </a:solidFill>
                <a:effectLst/>
                <a:latin typeface="Segoe Sans Display" pitchFamily="2" charset="0"/>
                <a:cs typeface="Segoe Sans Display" pitchFamily="2" charset="0"/>
              </a:rPr>
              <a:t> and explore the potential of </a:t>
            </a:r>
            <a:r>
              <a:rPr lang="en-GB" sz="1800" b="0" i="0" u="none" strike="noStrike">
                <a:solidFill>
                  <a:srgbClr val="7A64C7"/>
                </a:solidFill>
                <a:effectLst/>
                <a:latin typeface="Segoe Sans Display" pitchFamily="2" charset="0"/>
                <a:cs typeface="Segoe Sans Display" pitchFamily="2" charset="0"/>
              </a:rPr>
              <a:t>Copilot</a:t>
            </a:r>
            <a:r>
              <a:rPr lang="en-GB" sz="1800" b="0" i="0" u="none" strike="noStrike">
                <a:solidFill>
                  <a:srgbClr val="080808"/>
                </a:solidFill>
                <a:effectLst/>
                <a:latin typeface="Segoe Sans Display" pitchFamily="2" charset="0"/>
                <a:cs typeface="Segoe Sans Display" pitchFamily="2" charset="0"/>
              </a:rPr>
              <a:t> and how it can be used to innovate business processes by </a:t>
            </a:r>
            <a:r>
              <a:rPr lang="en-GB" sz="1800" b="0" i="0" u="none" strike="noStrike">
                <a:solidFill>
                  <a:srgbClr val="7A64C7"/>
                </a:solidFill>
                <a:effectLst/>
                <a:latin typeface="Segoe Sans Display" pitchFamily="2" charset="0"/>
                <a:cs typeface="Segoe Sans Display" pitchFamily="2" charset="0"/>
              </a:rPr>
              <a:t>simplifying daily tasks</a:t>
            </a:r>
            <a:r>
              <a:rPr lang="en-GB">
                <a:solidFill>
                  <a:srgbClr val="080808"/>
                </a:solidFill>
                <a:latin typeface="Segoe Sans Display" pitchFamily="2" charset="0"/>
                <a:cs typeface="Segoe Sans Display" pitchFamily="2" charset="0"/>
              </a:rPr>
              <a:t>.</a:t>
            </a:r>
            <a:endParaRPr lang="en-US" sz="1800">
              <a:solidFill>
                <a:srgbClr val="000000"/>
              </a:solidFill>
              <a:latin typeface="Segoe Sans Display" pitchFamily="2" charset="0"/>
              <a:cs typeface="Segoe Sans Display" pitchFamily="2" charset="0"/>
            </a:endParaRPr>
          </a:p>
          <a:p>
            <a:pPr marL="0" indent="0" algn="l" rtl="0" fontAlgn="base">
              <a:buNone/>
            </a:pPr>
            <a:r>
              <a:rPr lang="en-US">
                <a:solidFill>
                  <a:srgbClr val="156082"/>
                </a:solidFill>
                <a:latin typeface="Segoe Sans Display Semibold" pitchFamily="2" charset="0"/>
                <a:cs typeface="Segoe Sans Display Semibold" pitchFamily="2" charset="0"/>
              </a:rPr>
              <a:t>Target audience​</a:t>
            </a:r>
          </a:p>
          <a:p>
            <a:pPr marL="0" indent="0" algn="l" rtl="0" fontAlgn="base">
              <a:buNone/>
            </a:pPr>
            <a:r>
              <a:rPr lang="en-US" sz="1800" b="0" i="0" u="none" strike="noStrike">
                <a:solidFill>
                  <a:srgbClr val="000000"/>
                </a:solidFill>
                <a:effectLst/>
                <a:latin typeface="Segoe Sans Display" pitchFamily="2" charset="0"/>
                <a:cs typeface="Segoe Sans Display" pitchFamily="2" charset="0"/>
              </a:rPr>
              <a:t>Microsoft 365 Copilot business users, functional leaders, and champions from different lines of business such as HR, marketing, finance, etc.</a:t>
            </a:r>
            <a:r>
              <a:rPr lang="en-US" sz="1800" b="0" i="0">
                <a:solidFill>
                  <a:srgbClr val="000000"/>
                </a:solidFill>
                <a:effectLst/>
                <a:latin typeface="Segoe Sans Display" pitchFamily="2" charset="0"/>
                <a:cs typeface="Segoe Sans Display" pitchFamily="2" charset="0"/>
              </a:rPr>
              <a:t>​</a:t>
            </a:r>
            <a:endParaRPr lang="en-US" b="0" i="0">
              <a:solidFill>
                <a:srgbClr val="000000"/>
              </a:solidFill>
              <a:effectLst/>
              <a:latin typeface="Segoe Sans Display" pitchFamily="2" charset="0"/>
              <a:cs typeface="Segoe Sans Display" pitchFamily="2" charset="0"/>
            </a:endParaRPr>
          </a:p>
          <a:p>
            <a:pPr marL="0" indent="0">
              <a:buNone/>
            </a:pPr>
            <a:endParaRPr lang="LID4096">
              <a:latin typeface="Segoe Sans Display" pitchFamily="2" charset="0"/>
              <a:cs typeface="Segoe Sans Display" pitchFamily="2" charset="0"/>
            </a:endParaRPr>
          </a:p>
        </p:txBody>
      </p:sp>
    </p:spTree>
    <p:extLst>
      <p:ext uri="{BB962C8B-B14F-4D97-AF65-F5344CB8AC3E}">
        <p14:creationId xmlns:p14="http://schemas.microsoft.com/office/powerpoint/2010/main" val="298954144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42BDD-1636-03DD-3654-86469DDC5BCD}"/>
            </a:ext>
          </a:extLst>
        </p:cNvPr>
        <p:cNvGrpSpPr/>
        <p:nvPr/>
      </p:nvGrpSpPr>
      <p:grpSpPr>
        <a:xfrm>
          <a:off x="0" y="0"/>
          <a:ext cx="0" cy="0"/>
          <a:chOff x="0" y="0"/>
          <a:chExt cx="0" cy="0"/>
        </a:xfrm>
      </p:grpSpPr>
      <p:sp>
        <p:nvSpPr>
          <p:cNvPr id="9" name="Rounded Rectangle 64">
            <a:extLst>
              <a:ext uri="{FF2B5EF4-FFF2-40B4-BE49-F238E27FC236}">
                <a16:creationId xmlns:a16="http://schemas.microsoft.com/office/drawing/2014/main" id="{0E3DD995-B7AD-97CD-2308-2B053AB77803}"/>
              </a:ext>
              <a:ext uri="{C183D7F6-B498-43B3-948B-1728B52AA6E4}">
                <adec:decorative xmlns:adec="http://schemas.microsoft.com/office/drawing/2017/decorative" val="1"/>
              </a:ext>
            </a:extLst>
          </p:cNvPr>
          <p:cNvSpPr>
            <a:spLocks/>
          </p:cNvSpPr>
          <p:nvPr/>
        </p:nvSpPr>
        <p:spPr bwMode="auto">
          <a:xfrm>
            <a:off x="588963" y="1436688"/>
            <a:ext cx="11017250" cy="4731883"/>
          </a:xfrm>
          <a:prstGeom prst="roundRect">
            <a:avLst>
              <a:gd name="adj" fmla="val 4599"/>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noFill/>
              <a:effectLst/>
              <a:uLnTx/>
              <a:uFillTx/>
              <a:latin typeface="Segoe UI Variable Small Semibol" pitchFamily="2" charset="0"/>
              <a:ea typeface="+mn-ea"/>
              <a:cs typeface="+mn-cs"/>
            </a:endParaRPr>
          </a:p>
        </p:txBody>
      </p:sp>
      <p:sp>
        <p:nvSpPr>
          <p:cNvPr id="12" name="Rectangle: Rounded Corners 11">
            <a:extLst>
              <a:ext uri="{FF2B5EF4-FFF2-40B4-BE49-F238E27FC236}">
                <a16:creationId xmlns:a16="http://schemas.microsoft.com/office/drawing/2014/main" id="{40FF7F58-52FE-1352-F6BC-6DC4A4327AF9}"/>
              </a:ext>
              <a:ext uri="{C183D7F6-B498-43B3-948B-1728B52AA6E4}">
                <adec:decorative xmlns:adec="http://schemas.microsoft.com/office/drawing/2017/decorative" val="1"/>
              </a:ext>
            </a:extLst>
          </p:cNvPr>
          <p:cNvSpPr/>
          <p:nvPr/>
        </p:nvSpPr>
        <p:spPr bwMode="auto">
          <a:xfrm flipH="1">
            <a:off x="6894513" y="1702931"/>
            <a:ext cx="4442039" cy="4199400"/>
          </a:xfrm>
          <a:prstGeom prst="roundRect">
            <a:avLst>
              <a:gd name="adj" fmla="val 4716"/>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 name="Title 1">
            <a:extLst>
              <a:ext uri="{FF2B5EF4-FFF2-40B4-BE49-F238E27FC236}">
                <a16:creationId xmlns:a16="http://schemas.microsoft.com/office/drawing/2014/main" id="{965ACB57-8455-C3F3-EE90-DD8FADE4658C}"/>
              </a:ext>
            </a:extLst>
          </p:cNvPr>
          <p:cNvSpPr>
            <a:spLocks noGrp="1"/>
          </p:cNvSpPr>
          <p:nvPr>
            <p:ph type="title"/>
          </p:nvPr>
        </p:nvSpPr>
        <p:spPr/>
        <p:txBody>
          <a:bodyPr/>
          <a:lstStyle/>
          <a:p>
            <a:r>
              <a:rPr lang="en-US">
                <a:ea typeface="+mj-ea"/>
                <a:cs typeface="+mj-cs"/>
              </a:rPr>
              <a:t>Top-down communications</a:t>
            </a:r>
          </a:p>
        </p:txBody>
      </p:sp>
      <p:sp>
        <p:nvSpPr>
          <p:cNvPr id="15" name="Rounded Rectangle 11">
            <a:extLst>
              <a:ext uri="{FF2B5EF4-FFF2-40B4-BE49-F238E27FC236}">
                <a16:creationId xmlns:a16="http://schemas.microsoft.com/office/drawing/2014/main" id="{C7C73D07-321D-2BC2-10D9-A250433662C9}"/>
              </a:ext>
              <a:ext uri="{C183D7F6-B498-43B3-948B-1728B52AA6E4}">
                <adec:decorative xmlns:adec="http://schemas.microsoft.com/office/drawing/2017/decorative" val="1"/>
              </a:ext>
            </a:extLst>
          </p:cNvPr>
          <p:cNvSpPr/>
          <p:nvPr/>
        </p:nvSpPr>
        <p:spPr bwMode="auto">
          <a:xfrm>
            <a:off x="908303" y="1981326"/>
            <a:ext cx="1000124" cy="1000124"/>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sp>
        <p:nvSpPr>
          <p:cNvPr id="16" name="Graphic 17" descr="Icon of two people with a checkmark">
            <a:extLst>
              <a:ext uri="{FF2B5EF4-FFF2-40B4-BE49-F238E27FC236}">
                <a16:creationId xmlns:a16="http://schemas.microsoft.com/office/drawing/2014/main" id="{1C448B1A-804C-CB72-0579-B2C18651EB9B}"/>
              </a:ext>
            </a:extLst>
          </p:cNvPr>
          <p:cNvSpPr/>
          <p:nvPr/>
        </p:nvSpPr>
        <p:spPr>
          <a:xfrm>
            <a:off x="1151840" y="2224864"/>
            <a:ext cx="513050" cy="513048"/>
          </a:xfrm>
          <a:custGeom>
            <a:avLst/>
            <a:gdLst>
              <a:gd name="connsiteX0" fmla="*/ 102965 w 200025"/>
              <a:gd name="connsiteY0" fmla="*/ 104775 h 200025"/>
              <a:gd name="connsiteX1" fmla="*/ 19050 w 200025"/>
              <a:gd name="connsiteY1" fmla="*/ 104775 h 200025"/>
              <a:gd name="connsiteX2" fmla="*/ 0 w 200025"/>
              <a:gd name="connsiteY2" fmla="*/ 123825 h 200025"/>
              <a:gd name="connsiteX3" fmla="*/ 0 w 200025"/>
              <a:gd name="connsiteY3" fmla="*/ 138113 h 200025"/>
              <a:gd name="connsiteX4" fmla="*/ 48 w 200025"/>
              <a:gd name="connsiteY4" fmla="*/ 140303 h 200025"/>
              <a:gd name="connsiteX5" fmla="*/ 61913 w 200025"/>
              <a:gd name="connsiteY5" fmla="*/ 180975 h 200025"/>
              <a:gd name="connsiteX6" fmla="*/ 92764 w 200025"/>
              <a:gd name="connsiteY6" fmla="*/ 176336 h 200025"/>
              <a:gd name="connsiteX7" fmla="*/ 85725 w 200025"/>
              <a:gd name="connsiteY7" fmla="*/ 147638 h 200025"/>
              <a:gd name="connsiteX8" fmla="*/ 102965 w 200025"/>
              <a:gd name="connsiteY8" fmla="*/ 104775 h 200025"/>
              <a:gd name="connsiteX9" fmla="*/ 104775 w 200025"/>
              <a:gd name="connsiteY9" fmla="*/ 42863 h 200025"/>
              <a:gd name="connsiteX10" fmla="*/ 61913 w 200025"/>
              <a:gd name="connsiteY10" fmla="*/ 0 h 200025"/>
              <a:gd name="connsiteX11" fmla="*/ 19050 w 200025"/>
              <a:gd name="connsiteY11" fmla="*/ 42863 h 200025"/>
              <a:gd name="connsiteX12" fmla="*/ 61913 w 200025"/>
              <a:gd name="connsiteY12" fmla="*/ 85725 h 200025"/>
              <a:gd name="connsiteX13" fmla="*/ 104775 w 200025"/>
              <a:gd name="connsiteY13" fmla="*/ 42863 h 200025"/>
              <a:gd name="connsiteX14" fmla="*/ 180975 w 200025"/>
              <a:gd name="connsiteY14" fmla="*/ 52388 h 200025"/>
              <a:gd name="connsiteX15" fmla="*/ 147638 w 200025"/>
              <a:gd name="connsiteY15" fmla="*/ 19050 h 200025"/>
              <a:gd name="connsiteX16" fmla="*/ 114300 w 200025"/>
              <a:gd name="connsiteY16" fmla="*/ 52388 h 200025"/>
              <a:gd name="connsiteX17" fmla="*/ 147638 w 200025"/>
              <a:gd name="connsiteY17" fmla="*/ 85725 h 200025"/>
              <a:gd name="connsiteX18" fmla="*/ 180975 w 200025"/>
              <a:gd name="connsiteY18" fmla="*/ 52388 h 200025"/>
              <a:gd name="connsiteX19" fmla="*/ 200025 w 200025"/>
              <a:gd name="connsiteY19" fmla="*/ 147638 h 200025"/>
              <a:gd name="connsiteX20" fmla="*/ 147638 w 200025"/>
              <a:gd name="connsiteY20" fmla="*/ 200025 h 200025"/>
              <a:gd name="connsiteX21" fmla="*/ 95250 w 200025"/>
              <a:gd name="connsiteY21" fmla="*/ 147638 h 200025"/>
              <a:gd name="connsiteX22" fmla="*/ 147638 w 200025"/>
              <a:gd name="connsiteY22" fmla="*/ 95250 h 200025"/>
              <a:gd name="connsiteX23" fmla="*/ 200025 w 200025"/>
              <a:gd name="connsiteY23" fmla="*/ 147638 h 200025"/>
              <a:gd name="connsiteX24" fmla="*/ 179584 w 200025"/>
              <a:gd name="connsiteY24" fmla="*/ 125216 h 200025"/>
              <a:gd name="connsiteX25" fmla="*/ 172849 w 200025"/>
              <a:gd name="connsiteY25" fmla="*/ 125207 h 200025"/>
              <a:gd name="connsiteX26" fmla="*/ 172841 w 200025"/>
              <a:gd name="connsiteY26" fmla="*/ 125216 h 200025"/>
              <a:gd name="connsiteX27" fmla="*/ 138113 w 200025"/>
              <a:gd name="connsiteY27" fmla="*/ 159953 h 200025"/>
              <a:gd name="connsiteX28" fmla="*/ 122434 w 200025"/>
              <a:gd name="connsiteY28" fmla="*/ 144266 h 200025"/>
              <a:gd name="connsiteX29" fmla="*/ 115691 w 200025"/>
              <a:gd name="connsiteY29" fmla="*/ 144266 h 200025"/>
              <a:gd name="connsiteX30" fmla="*/ 115691 w 200025"/>
              <a:gd name="connsiteY30" fmla="*/ 151009 h 200025"/>
              <a:gd name="connsiteX31" fmla="*/ 134741 w 200025"/>
              <a:gd name="connsiteY31" fmla="*/ 170059 h 200025"/>
              <a:gd name="connsiteX32" fmla="*/ 141476 w 200025"/>
              <a:gd name="connsiteY32" fmla="*/ 170068 h 200025"/>
              <a:gd name="connsiteX33" fmla="*/ 141484 w 200025"/>
              <a:gd name="connsiteY33" fmla="*/ 170059 h 200025"/>
              <a:gd name="connsiteX34" fmla="*/ 179584 w 200025"/>
              <a:gd name="connsiteY34" fmla="*/ 131959 h 200025"/>
              <a:gd name="connsiteX35" fmla="*/ 179593 w 200025"/>
              <a:gd name="connsiteY35" fmla="*/ 125224 h 200025"/>
              <a:gd name="connsiteX36" fmla="*/ 179584 w 200025"/>
              <a:gd name="connsiteY36"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025" h="200025">
                <a:moveTo>
                  <a:pt x="102965" y="104775"/>
                </a:moveTo>
                <a:lnTo>
                  <a:pt x="19050" y="104775"/>
                </a:lnTo>
                <a:cubicBezTo>
                  <a:pt x="8529" y="104775"/>
                  <a:pt x="0" y="113304"/>
                  <a:pt x="0" y="123825"/>
                </a:cubicBezTo>
                <a:lnTo>
                  <a:pt x="0" y="138113"/>
                </a:lnTo>
                <a:lnTo>
                  <a:pt x="48" y="140303"/>
                </a:lnTo>
                <a:cubicBezTo>
                  <a:pt x="1572" y="171869"/>
                  <a:pt x="35985" y="180975"/>
                  <a:pt x="61913" y="180975"/>
                </a:cubicBezTo>
                <a:cubicBezTo>
                  <a:pt x="71723" y="180975"/>
                  <a:pt x="82763" y="179670"/>
                  <a:pt x="92764" y="176336"/>
                </a:cubicBezTo>
                <a:cubicBezTo>
                  <a:pt x="88125" y="167482"/>
                  <a:pt x="85710" y="157633"/>
                  <a:pt x="85725" y="147638"/>
                </a:cubicBezTo>
                <a:cubicBezTo>
                  <a:pt x="85725" y="131007"/>
                  <a:pt x="92288" y="115900"/>
                  <a:pt x="102965" y="104775"/>
                </a:cubicBezTo>
                <a:close/>
                <a:moveTo>
                  <a:pt x="104775" y="42863"/>
                </a:moveTo>
                <a:cubicBezTo>
                  <a:pt x="104775" y="19190"/>
                  <a:pt x="85585" y="0"/>
                  <a:pt x="61913" y="0"/>
                </a:cubicBezTo>
                <a:cubicBezTo>
                  <a:pt x="38240" y="0"/>
                  <a:pt x="19050" y="19190"/>
                  <a:pt x="19050" y="42863"/>
                </a:cubicBezTo>
                <a:cubicBezTo>
                  <a:pt x="19050" y="66535"/>
                  <a:pt x="38240" y="85725"/>
                  <a:pt x="61913" y="85725"/>
                </a:cubicBezTo>
                <a:cubicBezTo>
                  <a:pt x="85585" y="85725"/>
                  <a:pt x="104775" y="66535"/>
                  <a:pt x="104775" y="42863"/>
                </a:cubicBezTo>
                <a:close/>
                <a:moveTo>
                  <a:pt x="180975" y="52388"/>
                </a:moveTo>
                <a:cubicBezTo>
                  <a:pt x="180975" y="33976"/>
                  <a:pt x="166049" y="19050"/>
                  <a:pt x="147638" y="19050"/>
                </a:cubicBezTo>
                <a:cubicBezTo>
                  <a:pt x="129226" y="19050"/>
                  <a:pt x="114300" y="33976"/>
                  <a:pt x="114300" y="52388"/>
                </a:cubicBezTo>
                <a:cubicBezTo>
                  <a:pt x="114300" y="70799"/>
                  <a:pt x="129226" y="85725"/>
                  <a:pt x="147638" y="85725"/>
                </a:cubicBezTo>
                <a:cubicBezTo>
                  <a:pt x="166049" y="85725"/>
                  <a:pt x="180975" y="70799"/>
                  <a:pt x="180975" y="52388"/>
                </a:cubicBezTo>
                <a:close/>
                <a:moveTo>
                  <a:pt x="200025" y="147638"/>
                </a:moveTo>
                <a:cubicBezTo>
                  <a:pt x="200025" y="176571"/>
                  <a:pt x="176571" y="200025"/>
                  <a:pt x="147638" y="200025"/>
                </a:cubicBezTo>
                <a:cubicBezTo>
                  <a:pt x="118704" y="200025"/>
                  <a:pt x="95250" y="176571"/>
                  <a:pt x="95250" y="147638"/>
                </a:cubicBezTo>
                <a:cubicBezTo>
                  <a:pt x="95250" y="118704"/>
                  <a:pt x="118704" y="95250"/>
                  <a:pt x="147638" y="95250"/>
                </a:cubicBezTo>
                <a:cubicBezTo>
                  <a:pt x="176571" y="95250"/>
                  <a:pt x="200025" y="118704"/>
                  <a:pt x="200025" y="147638"/>
                </a:cubicBezTo>
                <a:close/>
                <a:moveTo>
                  <a:pt x="179584" y="125216"/>
                </a:moveTo>
                <a:cubicBezTo>
                  <a:pt x="177727" y="123354"/>
                  <a:pt x="174711" y="123350"/>
                  <a:pt x="172849" y="125207"/>
                </a:cubicBezTo>
                <a:cubicBezTo>
                  <a:pt x="172846" y="125210"/>
                  <a:pt x="172844" y="125213"/>
                  <a:pt x="172841" y="125216"/>
                </a:cubicBezTo>
                <a:lnTo>
                  <a:pt x="138113" y="159953"/>
                </a:lnTo>
                <a:lnTo>
                  <a:pt x="122434" y="144266"/>
                </a:lnTo>
                <a:cubicBezTo>
                  <a:pt x="120572" y="142404"/>
                  <a:pt x="117553" y="142404"/>
                  <a:pt x="115691" y="144266"/>
                </a:cubicBezTo>
                <a:cubicBezTo>
                  <a:pt x="113829" y="146128"/>
                  <a:pt x="113829" y="149147"/>
                  <a:pt x="115691" y="151009"/>
                </a:cubicBezTo>
                <a:lnTo>
                  <a:pt x="134741" y="170059"/>
                </a:lnTo>
                <a:cubicBezTo>
                  <a:pt x="136598" y="171921"/>
                  <a:pt x="139614" y="171925"/>
                  <a:pt x="141476" y="170068"/>
                </a:cubicBezTo>
                <a:cubicBezTo>
                  <a:pt x="141479" y="170065"/>
                  <a:pt x="141482" y="170062"/>
                  <a:pt x="141484" y="170059"/>
                </a:cubicBezTo>
                <a:lnTo>
                  <a:pt x="179584" y="131959"/>
                </a:lnTo>
                <a:cubicBezTo>
                  <a:pt x="181446" y="130102"/>
                  <a:pt x="181450" y="127086"/>
                  <a:pt x="179593" y="125224"/>
                </a:cubicBezTo>
                <a:cubicBezTo>
                  <a:pt x="179590" y="125221"/>
                  <a:pt x="179587" y="125219"/>
                  <a:pt x="179584" y="125216"/>
                </a:cubicBezTo>
                <a:close/>
              </a:path>
            </a:pathLst>
          </a:custGeom>
          <a:solidFill>
            <a:schemeClr val="bg1"/>
          </a:solid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4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8" name="TextBox 17">
            <a:extLst>
              <a:ext uri="{FF2B5EF4-FFF2-40B4-BE49-F238E27FC236}">
                <a16:creationId xmlns:a16="http://schemas.microsoft.com/office/drawing/2014/main" id="{E075FE54-2435-30F9-CF85-F75E31D47D0F}"/>
              </a:ext>
            </a:extLst>
          </p:cNvPr>
          <p:cNvSpPr txBox="1"/>
          <p:nvPr/>
        </p:nvSpPr>
        <p:spPr>
          <a:xfrm>
            <a:off x="908303" y="3181076"/>
            <a:ext cx="5540394" cy="1661993"/>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gradFill>
                  <a:gsLst>
                    <a:gs pos="0">
                      <a:srgbClr val="0078D4"/>
                    </a:gs>
                    <a:gs pos="100000">
                      <a:srgbClr val="BF3AC4"/>
                    </a:gs>
                  </a:gsLst>
                  <a:lin ang="0" scaled="1"/>
                </a:gradFill>
                <a:effectLst/>
                <a:uLnTx/>
                <a:uFillTx/>
                <a:latin typeface="Segoe UI Semibold"/>
                <a:ea typeface="+mn-ea"/>
                <a:cs typeface="+mn-cs"/>
              </a:rPr>
              <a:t>Leadership signals are more impactful than you think</a:t>
            </a:r>
          </a:p>
        </p:txBody>
      </p:sp>
      <p:grpSp>
        <p:nvGrpSpPr>
          <p:cNvPr id="19" name="Group 18" descr="20%">
            <a:extLst>
              <a:ext uri="{FF2B5EF4-FFF2-40B4-BE49-F238E27FC236}">
                <a16:creationId xmlns:a16="http://schemas.microsoft.com/office/drawing/2014/main" id="{1F61290D-9D16-30A5-EAF8-3FFC10C1BC2D}"/>
              </a:ext>
            </a:extLst>
          </p:cNvPr>
          <p:cNvGrpSpPr/>
          <p:nvPr/>
        </p:nvGrpSpPr>
        <p:grpSpPr>
          <a:xfrm>
            <a:off x="7943058" y="1858372"/>
            <a:ext cx="2344950" cy="2748650"/>
            <a:chOff x="5445938" y="2304996"/>
            <a:chExt cx="1300124" cy="1523950"/>
          </a:xfrm>
        </p:grpSpPr>
        <p:graphicFrame>
          <p:nvGraphicFramePr>
            <p:cNvPr id="20" name="Chart 19">
              <a:extLst>
                <a:ext uri="{FF2B5EF4-FFF2-40B4-BE49-F238E27FC236}">
                  <a16:creationId xmlns:a16="http://schemas.microsoft.com/office/drawing/2014/main" id="{B72B0CFB-FDDC-E03F-78D9-B62D0981379F}"/>
                </a:ext>
              </a:extLst>
            </p:cNvPr>
            <p:cNvGraphicFramePr/>
            <p:nvPr/>
          </p:nvGraphicFramePr>
          <p:xfrm>
            <a:off x="5445938" y="2304996"/>
            <a:ext cx="1300124" cy="1523950"/>
          </p:xfrm>
          <a:graphic>
            <a:graphicData uri="http://schemas.openxmlformats.org/drawingml/2006/chart">
              <c:chart xmlns:c="http://schemas.openxmlformats.org/drawingml/2006/chart" xmlns:r="http://schemas.openxmlformats.org/officeDocument/2006/relationships" r:id="rId2"/>
            </a:graphicData>
          </a:graphic>
        </p:graphicFrame>
        <p:sp>
          <p:nvSpPr>
            <p:cNvPr id="22" name="Title 1">
              <a:extLst>
                <a:ext uri="{FF2B5EF4-FFF2-40B4-BE49-F238E27FC236}">
                  <a16:creationId xmlns:a16="http://schemas.microsoft.com/office/drawing/2014/main" id="{1B04EA19-6BE0-691A-65CD-CFA5B827AF6A}"/>
                </a:ext>
              </a:extLst>
            </p:cNvPr>
            <p:cNvSpPr txBox="1">
              <a:spLocks/>
            </p:cNvSpPr>
            <p:nvPr/>
          </p:nvSpPr>
          <p:spPr>
            <a:xfrm>
              <a:off x="5793830" y="2879263"/>
              <a:ext cx="604359" cy="375413"/>
            </a:xfrm>
            <a:prstGeom prst="rect">
              <a:avLst/>
            </a:prstGeom>
          </p:spPr>
          <p:txBody>
            <a:bodyPr vert="horz" wrap="none" lIns="0" tIns="0" rIns="0" bIns="0" rtlCol="0" anchor="ctr">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3600" b="1" i="0" u="none" strike="noStrike" cap="none" spc="0" normalizeH="0" baseline="0">
                  <a:ln w="3175">
                    <a:noFill/>
                  </a:ln>
                  <a:gradFill flip="none" rotWithShape="1">
                    <a:gsLst>
                      <a:gs pos="0">
                        <a:srgbClr val="0078D4"/>
                      </a:gs>
                      <a:gs pos="99000">
                        <a:srgbClr val="C03BC4"/>
                      </a:gs>
                    </a:gsLst>
                    <a:lin ang="0" scaled="1"/>
                    <a:tileRect/>
                  </a:gradFill>
                  <a:effectLst/>
                  <a:uLnTx/>
                  <a:uFillTx/>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w="3175">
                    <a:noFill/>
                  </a:ln>
                  <a:solidFill>
                    <a:srgbClr val="0078D4">
                      <a:lumMod val="75000"/>
                    </a:srgbClr>
                  </a:solidFill>
                  <a:effectLst/>
                  <a:uLnTx/>
                  <a:uFillTx/>
                  <a:latin typeface="Segoe UI Semibold"/>
                  <a:ea typeface="+mn-ea"/>
                  <a:cs typeface="Segoe UI Semibold" panose="020B0502040204020203" pitchFamily="34" charset="0"/>
                </a:rPr>
                <a:t>37%</a:t>
              </a:r>
            </a:p>
          </p:txBody>
        </p:sp>
      </p:grpSp>
      <p:sp>
        <p:nvSpPr>
          <p:cNvPr id="23" name="Content Placeholder 2">
            <a:extLst>
              <a:ext uri="{FF2B5EF4-FFF2-40B4-BE49-F238E27FC236}">
                <a16:creationId xmlns:a16="http://schemas.microsoft.com/office/drawing/2014/main" id="{FFF17C63-5395-0F6D-CB54-396151332DE7}"/>
              </a:ext>
            </a:extLst>
          </p:cNvPr>
          <p:cNvSpPr txBox="1">
            <a:spLocks/>
          </p:cNvSpPr>
          <p:nvPr/>
        </p:nvSpPr>
        <p:spPr>
          <a:xfrm>
            <a:off x="7157860" y="4590857"/>
            <a:ext cx="3915345" cy="743144"/>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2000">
                <a:cs typeface="+mn-cs"/>
              </a:rPr>
              <a:t>increase in Copilot usage after leadership comms were sent</a:t>
            </a:r>
            <a:r>
              <a:rPr lang="en-US" sz="2000" baseline="30000">
                <a:cs typeface="+mn-cs"/>
              </a:rPr>
              <a:t>1</a:t>
            </a:r>
            <a:endParaRPr lang="en-US" sz="2000">
              <a:cs typeface="+mn-cs"/>
            </a:endParaRPr>
          </a:p>
        </p:txBody>
      </p:sp>
      <p:sp>
        <p:nvSpPr>
          <p:cNvPr id="24" name="TextBox 23">
            <a:extLst>
              <a:ext uri="{FF2B5EF4-FFF2-40B4-BE49-F238E27FC236}">
                <a16:creationId xmlns:a16="http://schemas.microsoft.com/office/drawing/2014/main" id="{3DA51F3F-1DAE-CD8C-2648-A3BF89805D48}"/>
              </a:ext>
            </a:extLst>
          </p:cNvPr>
          <p:cNvSpPr txBox="1"/>
          <p:nvPr/>
        </p:nvSpPr>
        <p:spPr>
          <a:xfrm>
            <a:off x="584200" y="6319679"/>
            <a:ext cx="6496050" cy="24622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000000"/>
                </a:solidFill>
                <a:effectLst/>
                <a:uLnTx/>
                <a:uFillTx/>
                <a:latin typeface="Segoe UI"/>
                <a:ea typeface="+mn-ea"/>
                <a:cs typeface="+mn-cs"/>
              </a:rPr>
              <a:t>1</a:t>
            </a:r>
            <a:r>
              <a:rPr kumimoji="0" lang="en-US" sz="800" b="0" i="0" u="none" strike="noStrike" kern="1200" cap="none" spc="0" normalizeH="0" baseline="0" noProof="0">
                <a:ln>
                  <a:noFill/>
                </a:ln>
                <a:solidFill>
                  <a:srgbClr val="000000"/>
                </a:solidFill>
                <a:effectLst/>
                <a:uLnTx/>
                <a:uFillTx/>
                <a:latin typeface="Segoe UI"/>
                <a:ea typeface="+mn-ea"/>
                <a:cs typeface="+mn-cs"/>
              </a:rPr>
              <a:t>Source: MW + BA Marketing Copilot Experiment. Leaders sent out comms every Monday throughout the 6-week experiment encouraging Copilot usage. At the end of the experiment, the researchers denoted a 37% statistically significant boost in usage on Tuesdays.</a:t>
            </a:r>
          </a:p>
        </p:txBody>
      </p:sp>
    </p:spTree>
    <p:extLst>
      <p:ext uri="{BB962C8B-B14F-4D97-AF65-F5344CB8AC3E}">
        <p14:creationId xmlns:p14="http://schemas.microsoft.com/office/powerpoint/2010/main" val="2519189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nodeType="withEffect">
                                  <p:stCondLst>
                                    <p:cond delay="0"/>
                                  </p:stCondLst>
                                  <p:childTnLst>
                                    <p:animMotion origin="layout" path="M 3.75E-6 3.7037E-6 L 3.75E-6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500"/>
                                        <p:tgtEl>
                                          <p:spTgt spid="23">
                                            <p:txEl>
                                              <p:pRg st="0" end="0"/>
                                            </p:txEl>
                                          </p:spTgt>
                                        </p:tgtEl>
                                      </p:cBhvr>
                                    </p:animEffect>
                                  </p:childTnLst>
                                </p:cTn>
                              </p:par>
                              <p:par>
                                <p:cTn id="13" presetID="42" presetClass="path" presetSubtype="0" decel="100000" fill="hold" grpId="1" nodeType="withEffect">
                                  <p:stCondLst>
                                    <p:cond delay="0"/>
                                  </p:stCondLst>
                                  <p:childTnLst>
                                    <p:animMotion origin="layout" path="M -8.33333E-7 1.11111E-6 L -8.33333E-7 0.03542 " pathEditMode="relative" rAng="0" ptsTypes="AA">
                                      <p:cBhvr>
                                        <p:cTn id="14" dur="700" spd="-100000" fill="hold"/>
                                        <p:tgtEl>
                                          <p:spTgt spid="23">
                                            <p:txEl>
                                              <p:pRg st="0" end="0"/>
                                            </p:txEl>
                                          </p:spTgt>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build="p"/>
      <p:bldP spid="23" grpI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53806-8378-7110-983D-A6569FBDDA04}"/>
            </a:ext>
          </a:extLst>
        </p:cNvPr>
        <p:cNvGrpSpPr/>
        <p:nvPr/>
      </p:nvGrpSpPr>
      <p:grpSpPr>
        <a:xfrm>
          <a:off x="0" y="0"/>
          <a:ext cx="0" cy="0"/>
          <a:chOff x="0" y="0"/>
          <a:chExt cx="0" cy="0"/>
        </a:xfrm>
      </p:grpSpPr>
      <p:pic>
        <p:nvPicPr>
          <p:cNvPr id="9" name="Picture 8" descr="A qr code on a white background to download Success Kit&#10;">
            <a:extLst>
              <a:ext uri="{FF2B5EF4-FFF2-40B4-BE49-F238E27FC236}">
                <a16:creationId xmlns:a16="http://schemas.microsoft.com/office/drawing/2014/main" id="{F562FCD3-28A9-497C-9410-72E80B2540CD}"/>
              </a:ext>
            </a:extLst>
          </p:cNvPr>
          <p:cNvPicPr>
            <a:picLocks noChangeAspect="1"/>
          </p:cNvPicPr>
          <p:nvPr/>
        </p:nvPicPr>
        <p:blipFill>
          <a:blip r:embed="rId2"/>
          <a:stretch>
            <a:fillRect/>
          </a:stretch>
        </p:blipFill>
        <p:spPr>
          <a:xfrm>
            <a:off x="415281" y="487879"/>
            <a:ext cx="2857500" cy="2857500"/>
          </a:xfrm>
          <a:prstGeom prst="rect">
            <a:avLst/>
          </a:prstGeom>
        </p:spPr>
      </p:pic>
      <p:sp>
        <p:nvSpPr>
          <p:cNvPr id="8" name="Title 1">
            <a:extLst>
              <a:ext uri="{FF2B5EF4-FFF2-40B4-BE49-F238E27FC236}">
                <a16:creationId xmlns:a16="http://schemas.microsoft.com/office/drawing/2014/main" id="{9CB56E86-3873-688D-A0D7-A40E9638C3C9}"/>
              </a:ext>
            </a:extLst>
          </p:cNvPr>
          <p:cNvSpPr txBox="1">
            <a:spLocks noGrp="1"/>
          </p:cNvSpPr>
          <p:nvPr>
            <p:ph type="title" idx="4294967295"/>
          </p:nvPr>
        </p:nvSpPr>
        <p:spPr>
          <a:xfrm>
            <a:off x="672088" y="3929819"/>
            <a:ext cx="4466338" cy="1200329"/>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4400" b="0" kern="1200" cap="none" spc="-50" baseline="0">
                <a:ln w="3175">
                  <a:noFill/>
                </a:ln>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000" b="1" i="0" u="none" strike="noStrike" kern="1200" cap="none" spc="0" normalizeH="0" baseline="0" noProof="0">
                <a:ln>
                  <a:noFill/>
                </a:ln>
                <a:gradFill>
                  <a:gsLst>
                    <a:gs pos="0">
                      <a:srgbClr val="0078D4"/>
                    </a:gs>
                    <a:gs pos="100000">
                      <a:srgbClr val="BF3AC4"/>
                    </a:gs>
                  </a:gsLst>
                  <a:lin ang="0" scaled="1"/>
                </a:gradFill>
                <a:effectLst/>
                <a:uLnTx/>
                <a:uFillTx/>
                <a:latin typeface="+mj-lt"/>
                <a:ea typeface="+mj-ea"/>
                <a:cs typeface="Segoe UI Semibold"/>
              </a:rPr>
              <a:t>Copilot </a:t>
            </a:r>
            <a:br>
              <a:rPr kumimoji="0" lang="en-GB" sz="4000" b="1" i="0" u="none" strike="noStrike" kern="1200" cap="none" spc="0" normalizeH="0" baseline="0" noProof="0">
                <a:ln>
                  <a:noFill/>
                </a:ln>
                <a:gradFill>
                  <a:gsLst>
                    <a:gs pos="0">
                      <a:srgbClr val="0078D4"/>
                    </a:gs>
                    <a:gs pos="100000">
                      <a:srgbClr val="BF3AC4"/>
                    </a:gs>
                  </a:gsLst>
                  <a:lin ang="0" scaled="1"/>
                </a:gradFill>
                <a:effectLst/>
                <a:uLnTx/>
                <a:uFillTx/>
                <a:latin typeface="+mj-lt"/>
                <a:ea typeface="+mj-ea"/>
                <a:cs typeface="Segoe UI Semibold"/>
              </a:rPr>
            </a:br>
            <a:r>
              <a:rPr kumimoji="0" lang="en-GB" sz="4000" b="1" i="0" u="none" strike="noStrike" kern="1200" cap="none" spc="0" normalizeH="0" baseline="0" noProof="0">
                <a:ln>
                  <a:noFill/>
                </a:ln>
                <a:gradFill>
                  <a:gsLst>
                    <a:gs pos="0">
                      <a:srgbClr val="0078D4"/>
                    </a:gs>
                    <a:gs pos="100000">
                      <a:srgbClr val="BF3AC4"/>
                    </a:gs>
                  </a:gsLst>
                  <a:lin ang="0" scaled="1"/>
                </a:gradFill>
                <a:effectLst/>
                <a:uLnTx/>
                <a:uFillTx/>
                <a:latin typeface="+mj-lt"/>
                <a:ea typeface="+mj-ea"/>
                <a:cs typeface="Segoe UI Semibold"/>
              </a:rPr>
              <a:t>Success Kit</a:t>
            </a:r>
            <a:endParaRPr kumimoji="0" lang="en-GB" sz="1800" b="0" i="0" u="none" strike="noStrike" kern="1200" cap="none" spc="0" normalizeH="0" baseline="0" noProof="0">
              <a:ln>
                <a:noFill/>
              </a:ln>
              <a:gradFill>
                <a:gsLst>
                  <a:gs pos="0">
                    <a:srgbClr val="0078D4"/>
                  </a:gs>
                  <a:gs pos="100000">
                    <a:srgbClr val="BF3AC4"/>
                  </a:gs>
                </a:gsLst>
                <a:lin ang="0" scaled="1"/>
              </a:gradFill>
              <a:effectLst/>
              <a:uLnTx/>
              <a:uFillTx/>
              <a:latin typeface="+mj-lt"/>
              <a:ea typeface="+mj-ea"/>
              <a:cs typeface="Segoe UI Semibold"/>
            </a:endParaRPr>
          </a:p>
        </p:txBody>
      </p:sp>
      <p:sp>
        <p:nvSpPr>
          <p:cNvPr id="15" name="Title 1">
            <a:extLst>
              <a:ext uri="{FF2B5EF4-FFF2-40B4-BE49-F238E27FC236}">
                <a16:creationId xmlns:a16="http://schemas.microsoft.com/office/drawing/2014/main" id="{203B8376-282B-E7DE-AF14-09E2234937C4}"/>
              </a:ext>
            </a:extLst>
          </p:cNvPr>
          <p:cNvSpPr txBox="1">
            <a:spLocks/>
          </p:cNvSpPr>
          <p:nvPr/>
        </p:nvSpPr>
        <p:spPr>
          <a:xfrm>
            <a:off x="672088" y="5189787"/>
            <a:ext cx="4466338" cy="369332"/>
          </a:xfrm>
          <a:prstGeom prst="rect">
            <a:avLst/>
          </a:prstGeom>
        </p:spPr>
        <p:txBody>
          <a:bodyPr vert="horz" wrap="square" lIns="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280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j-ea"/>
                <a:cs typeface="+mj-cs"/>
                <a:hlinkClick r:id="rId3"/>
              </a:rPr>
              <a:t>Copilot Success Kit – Microsoft Adoption</a:t>
            </a:r>
            <a:endParaRPr kumimoji="0" lang="en-US" sz="1800" b="0" i="0" u="none" strike="noStrike" kern="1200" cap="none" spc="0" normalizeH="0" baseline="0" noProof="0">
              <a:ln>
                <a:noFill/>
              </a:ln>
              <a:solidFill>
                <a:srgbClr val="000000"/>
              </a:solidFill>
              <a:effectLst/>
              <a:uLnTx/>
              <a:uFillTx/>
              <a:latin typeface="Segoe UI Semibold"/>
              <a:ea typeface="+mj-ea"/>
              <a:cs typeface="Segoe UI Semibold"/>
              <a:hlinkClick r:id="rId3"/>
            </a:endParaRPr>
          </a:p>
        </p:txBody>
      </p:sp>
      <p:pic>
        <p:nvPicPr>
          <p:cNvPr id="13" name="Picture 12">
            <a:extLst>
              <a:ext uri="{FF2B5EF4-FFF2-40B4-BE49-F238E27FC236}">
                <a16:creationId xmlns:a16="http://schemas.microsoft.com/office/drawing/2014/main" id="{E83D5771-EC5A-E717-8370-8EC503F395B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015974" y="-96562"/>
            <a:ext cx="12339817" cy="6941147"/>
          </a:xfrm>
          <a:custGeom>
            <a:avLst/>
            <a:gdLst>
              <a:gd name="connsiteX0" fmla="*/ 3161802 w 12362798"/>
              <a:gd name="connsiteY0" fmla="*/ 1255318 h 6954074"/>
              <a:gd name="connsiteX1" fmla="*/ 3161802 w 12362798"/>
              <a:gd name="connsiteY1" fmla="*/ 5292059 h 6954074"/>
              <a:gd name="connsiteX2" fmla="*/ 9205762 w 12362798"/>
              <a:gd name="connsiteY2" fmla="*/ 5292059 h 6954074"/>
              <a:gd name="connsiteX3" fmla="*/ 9205762 w 12362798"/>
              <a:gd name="connsiteY3" fmla="*/ 1255318 h 6954074"/>
              <a:gd name="connsiteX4" fmla="*/ 0 w 12362798"/>
              <a:gd name="connsiteY4" fmla="*/ 0 h 6954074"/>
              <a:gd name="connsiteX5" fmla="*/ 12362798 w 12362798"/>
              <a:gd name="connsiteY5" fmla="*/ 0 h 6954074"/>
              <a:gd name="connsiteX6" fmla="*/ 12362798 w 12362798"/>
              <a:gd name="connsiteY6" fmla="*/ 6954074 h 6954074"/>
              <a:gd name="connsiteX7" fmla="*/ 0 w 12362798"/>
              <a:gd name="connsiteY7" fmla="*/ 6954074 h 695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2798" h="6954074">
                <a:moveTo>
                  <a:pt x="3161802" y="1255318"/>
                </a:moveTo>
                <a:lnTo>
                  <a:pt x="3161802" y="5292059"/>
                </a:lnTo>
                <a:lnTo>
                  <a:pt x="9205762" y="5292059"/>
                </a:lnTo>
                <a:lnTo>
                  <a:pt x="9205762" y="1255318"/>
                </a:lnTo>
                <a:close/>
                <a:moveTo>
                  <a:pt x="0" y="0"/>
                </a:moveTo>
                <a:lnTo>
                  <a:pt x="12362798" y="0"/>
                </a:lnTo>
                <a:lnTo>
                  <a:pt x="12362798" y="6954074"/>
                </a:lnTo>
                <a:lnTo>
                  <a:pt x="0" y="6954074"/>
                </a:lnTo>
                <a:close/>
              </a:path>
            </a:pathLst>
          </a:custGeom>
        </p:spPr>
      </p:pic>
      <p:pic>
        <p:nvPicPr>
          <p:cNvPr id="6" name="Picture 5">
            <a:extLst>
              <a:ext uri="{FF2B5EF4-FFF2-40B4-BE49-F238E27FC236}">
                <a16:creationId xmlns:a16="http://schemas.microsoft.com/office/drawing/2014/main" id="{E33E4C3E-73A4-FC0C-8702-DC8A2BE0907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175021" y="1148644"/>
            <a:ext cx="6005690" cy="4041143"/>
          </a:xfrm>
          <a:prstGeom prst="rect">
            <a:avLst/>
          </a:prstGeom>
        </p:spPr>
      </p:pic>
    </p:spTree>
    <p:extLst>
      <p:ext uri="{BB962C8B-B14F-4D97-AF65-F5344CB8AC3E}">
        <p14:creationId xmlns:p14="http://schemas.microsoft.com/office/powerpoint/2010/main" val="1043205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50000" fill="hold" grpId="1" nodeType="withEffect">
                                  <p:stCondLst>
                                    <p:cond delay="0"/>
                                  </p:stCondLst>
                                  <p:childTnLst>
                                    <p:animMotion origin="layout" path="M -0.01836 3.33333E-6 L -1.25E-6 3.33333E-6 " pathEditMode="relative" rAng="0" ptsTypes="AA">
                                      <p:cBhvr>
                                        <p:cTn id="9" dur="500" fill="hold"/>
                                        <p:tgtEl>
                                          <p:spTgt spid="8"/>
                                        </p:tgtEl>
                                        <p:attrNameLst>
                                          <p:attrName>ppt_x</p:attrName>
                                          <p:attrName>ppt_y</p:attrName>
                                        </p:attrNameLst>
                                      </p:cBhvr>
                                      <p:rCtr x="911" y="0"/>
                                    </p:animMotion>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50000" fill="hold" grpId="1" nodeType="withEffect">
                                  <p:stCondLst>
                                    <p:cond delay="0"/>
                                  </p:stCondLst>
                                  <p:childTnLst>
                                    <p:animMotion origin="layout" path="M -0.01836 -4.81481E-6 L -1.25E-6 -4.81481E-6 " pathEditMode="relative" rAng="0" ptsTypes="AA">
                                      <p:cBhvr>
                                        <p:cTn id="14" dur="500" fill="hold"/>
                                        <p:tgtEl>
                                          <p:spTgt spid="15"/>
                                        </p:tgtEl>
                                        <p:attrNameLst>
                                          <p:attrName>ppt_x</p:attrName>
                                          <p:attrName>ppt_y</p:attrName>
                                        </p:attrNameLst>
                                      </p:cBhvr>
                                      <p:rCtr x="91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5" grpId="0"/>
      <p:bldP spid="1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03FF9-E79D-904A-671E-E0331ADCE231}"/>
            </a:ext>
          </a:extLst>
        </p:cNvPr>
        <p:cNvGrpSpPr/>
        <p:nvPr/>
      </p:nvGrpSpPr>
      <p:grpSpPr>
        <a:xfrm>
          <a:off x="0" y="0"/>
          <a:ext cx="0" cy="0"/>
          <a:chOff x="0" y="0"/>
          <a:chExt cx="0" cy="0"/>
        </a:xfrm>
      </p:grpSpPr>
      <p:sp>
        <p:nvSpPr>
          <p:cNvPr id="8" name="Rounded Rectangle 64">
            <a:extLst>
              <a:ext uri="{FF2B5EF4-FFF2-40B4-BE49-F238E27FC236}">
                <a16:creationId xmlns:a16="http://schemas.microsoft.com/office/drawing/2014/main" id="{8C1F835F-5B30-D3AC-C612-D99C228B8863}"/>
              </a:ext>
              <a:ext uri="{C183D7F6-B498-43B3-948B-1728B52AA6E4}">
                <adec:decorative xmlns:adec="http://schemas.microsoft.com/office/drawing/2017/decorative" val="1"/>
              </a:ext>
            </a:extLst>
          </p:cNvPr>
          <p:cNvSpPr>
            <a:spLocks/>
          </p:cNvSpPr>
          <p:nvPr/>
        </p:nvSpPr>
        <p:spPr bwMode="auto">
          <a:xfrm>
            <a:off x="588963" y="1436688"/>
            <a:ext cx="11017250" cy="4731883"/>
          </a:xfrm>
          <a:prstGeom prst="roundRect">
            <a:avLst>
              <a:gd name="adj" fmla="val 4599"/>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noFill/>
              <a:effectLst/>
              <a:uLnTx/>
              <a:uFillTx/>
              <a:latin typeface="Segoe UI Variable Small Semibol" pitchFamily="2" charset="0"/>
              <a:ea typeface="+mn-ea"/>
              <a:cs typeface="+mn-cs"/>
            </a:endParaRPr>
          </a:p>
        </p:txBody>
      </p:sp>
      <p:sp>
        <p:nvSpPr>
          <p:cNvPr id="2" name="Title 1">
            <a:extLst>
              <a:ext uri="{FF2B5EF4-FFF2-40B4-BE49-F238E27FC236}">
                <a16:creationId xmlns:a16="http://schemas.microsoft.com/office/drawing/2014/main" id="{86E6851F-C9A8-D62B-D53D-AD937698346F}"/>
              </a:ext>
            </a:extLst>
          </p:cNvPr>
          <p:cNvSpPr>
            <a:spLocks noGrp="1"/>
          </p:cNvSpPr>
          <p:nvPr>
            <p:ph type="title"/>
          </p:nvPr>
        </p:nvSpPr>
        <p:spPr/>
        <p:txBody>
          <a:bodyPr/>
          <a:lstStyle/>
          <a:p>
            <a:r>
              <a:rPr lang="en-US"/>
              <a:t>Peer network effects</a:t>
            </a:r>
          </a:p>
        </p:txBody>
      </p:sp>
      <p:sp>
        <p:nvSpPr>
          <p:cNvPr id="3" name="Rounded Rectangle 11">
            <a:extLst>
              <a:ext uri="{FF2B5EF4-FFF2-40B4-BE49-F238E27FC236}">
                <a16:creationId xmlns:a16="http://schemas.microsoft.com/office/drawing/2014/main" id="{BBD665A3-B359-E3E4-C011-D6F2BA844142}"/>
              </a:ext>
              <a:ext uri="{C183D7F6-B498-43B3-948B-1728B52AA6E4}">
                <adec:decorative xmlns:adec="http://schemas.microsoft.com/office/drawing/2017/decorative" val="1"/>
              </a:ext>
            </a:extLst>
          </p:cNvPr>
          <p:cNvSpPr/>
          <p:nvPr/>
        </p:nvSpPr>
        <p:spPr bwMode="auto">
          <a:xfrm>
            <a:off x="908303" y="1981326"/>
            <a:ext cx="1000124" cy="1000124"/>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sp>
        <p:nvSpPr>
          <p:cNvPr id="5" name="Graphic 33" descr="Icon of a document of a checkmark">
            <a:extLst>
              <a:ext uri="{FF2B5EF4-FFF2-40B4-BE49-F238E27FC236}">
                <a16:creationId xmlns:a16="http://schemas.microsoft.com/office/drawing/2014/main" id="{D7151510-31BE-1EBB-E22A-D9BBC4766F72}"/>
              </a:ext>
              <a:ext uri="{C183D7F6-B498-43B3-948B-1728B52AA6E4}">
                <adec:decorative xmlns:adec="http://schemas.microsoft.com/office/drawing/2017/decorative" val="0"/>
              </a:ext>
            </a:extLst>
          </p:cNvPr>
          <p:cNvSpPr>
            <a:spLocks/>
          </p:cNvSpPr>
          <p:nvPr/>
        </p:nvSpPr>
        <p:spPr>
          <a:xfrm>
            <a:off x="1186514" y="2236184"/>
            <a:ext cx="443703" cy="490409"/>
          </a:xfrm>
          <a:custGeom>
            <a:avLst/>
            <a:gdLst>
              <a:gd name="connsiteX0" fmla="*/ 715257 w 937232"/>
              <a:gd name="connsiteY0" fmla="*/ 752253 h 1035888"/>
              <a:gd name="connsiteX1" fmla="*/ 715257 w 937232"/>
              <a:gd name="connsiteY1" fmla="*/ 690593 h 1035888"/>
              <a:gd name="connsiteX2" fmla="*/ 583358 w 937232"/>
              <a:gd name="connsiteY2" fmla="*/ 690593 h 1035888"/>
              <a:gd name="connsiteX3" fmla="*/ 591937 w 937232"/>
              <a:gd name="connsiteY3" fmla="*/ 764585 h 1035888"/>
              <a:gd name="connsiteX4" fmla="*/ 702925 w 937232"/>
              <a:gd name="connsiteY4" fmla="*/ 764585 h 1035888"/>
              <a:gd name="connsiteX5" fmla="*/ 715257 w 937232"/>
              <a:gd name="connsiteY5" fmla="*/ 752253 h 1035888"/>
              <a:gd name="connsiteX6" fmla="*/ 715257 w 937232"/>
              <a:gd name="connsiteY6" fmla="*/ 616601 h 1035888"/>
              <a:gd name="connsiteX7" fmla="*/ 555819 w 937232"/>
              <a:gd name="connsiteY7" fmla="*/ 616601 h 1035888"/>
              <a:gd name="connsiteX8" fmla="*/ 517944 w 937232"/>
              <a:gd name="connsiteY8" fmla="*/ 559696 h 1035888"/>
              <a:gd name="connsiteX9" fmla="*/ 517944 w 937232"/>
              <a:gd name="connsiteY9" fmla="*/ 542608 h 1035888"/>
              <a:gd name="connsiteX10" fmla="*/ 702925 w 937232"/>
              <a:gd name="connsiteY10" fmla="*/ 542608 h 1035888"/>
              <a:gd name="connsiteX11" fmla="*/ 715257 w 937232"/>
              <a:gd name="connsiteY11" fmla="*/ 554940 h 1035888"/>
              <a:gd name="connsiteX12" fmla="*/ 715257 w 937232"/>
              <a:gd name="connsiteY12" fmla="*/ 616601 h 1035888"/>
              <a:gd name="connsiteX13" fmla="*/ 271304 w 937232"/>
              <a:gd name="connsiteY13" fmla="*/ 443952 h 1035888"/>
              <a:gd name="connsiteX14" fmla="*/ 394841 w 937232"/>
              <a:gd name="connsiteY14" fmla="*/ 468616 h 1035888"/>
              <a:gd name="connsiteX15" fmla="*/ 702925 w 937232"/>
              <a:gd name="connsiteY15" fmla="*/ 468616 h 1035888"/>
              <a:gd name="connsiteX16" fmla="*/ 789249 w 937232"/>
              <a:gd name="connsiteY16" fmla="*/ 554940 h 1035888"/>
              <a:gd name="connsiteX17" fmla="*/ 789249 w 937232"/>
              <a:gd name="connsiteY17" fmla="*/ 752253 h 1035888"/>
              <a:gd name="connsiteX18" fmla="*/ 702925 w 937232"/>
              <a:gd name="connsiteY18" fmla="*/ 838577 h 1035888"/>
              <a:gd name="connsiteX19" fmla="*/ 583358 w 937232"/>
              <a:gd name="connsiteY19" fmla="*/ 838577 h 1035888"/>
              <a:gd name="connsiteX20" fmla="*/ 502672 w 937232"/>
              <a:gd name="connsiteY20" fmla="*/ 986561 h 1035888"/>
              <a:gd name="connsiteX21" fmla="*/ 838577 w 937232"/>
              <a:gd name="connsiteY21" fmla="*/ 986561 h 1035888"/>
              <a:gd name="connsiteX22" fmla="*/ 937233 w 937232"/>
              <a:gd name="connsiteY22" fmla="*/ 887905 h 1035888"/>
              <a:gd name="connsiteX23" fmla="*/ 937233 w 937232"/>
              <a:gd name="connsiteY23" fmla="*/ 394624 h 1035888"/>
              <a:gd name="connsiteX24" fmla="*/ 641265 w 937232"/>
              <a:gd name="connsiteY24" fmla="*/ 394624 h 1035888"/>
              <a:gd name="connsiteX25" fmla="*/ 542608 w 937232"/>
              <a:gd name="connsiteY25" fmla="*/ 295968 h 1035888"/>
              <a:gd name="connsiteX26" fmla="*/ 542608 w 937232"/>
              <a:gd name="connsiteY26" fmla="*/ 0 h 1035888"/>
              <a:gd name="connsiteX27" fmla="*/ 246640 w 937232"/>
              <a:gd name="connsiteY27" fmla="*/ 0 h 1035888"/>
              <a:gd name="connsiteX28" fmla="*/ 147984 w 937232"/>
              <a:gd name="connsiteY28" fmla="*/ 98656 h 1035888"/>
              <a:gd name="connsiteX29" fmla="*/ 147984 w 937232"/>
              <a:gd name="connsiteY29" fmla="*/ 468528 h 1035888"/>
              <a:gd name="connsiteX30" fmla="*/ 271304 w 937232"/>
              <a:gd name="connsiteY30" fmla="*/ 443952 h 1035888"/>
              <a:gd name="connsiteX31" fmla="*/ 616601 w 937232"/>
              <a:gd name="connsiteY31" fmla="*/ 295968 h 1035888"/>
              <a:gd name="connsiteX32" fmla="*/ 616601 w 937232"/>
              <a:gd name="connsiteY32" fmla="*/ 24664 h 1035888"/>
              <a:gd name="connsiteX33" fmla="*/ 912569 w 937232"/>
              <a:gd name="connsiteY33" fmla="*/ 320632 h 1035888"/>
              <a:gd name="connsiteX34" fmla="*/ 641265 w 937232"/>
              <a:gd name="connsiteY34" fmla="*/ 320632 h 1035888"/>
              <a:gd name="connsiteX35" fmla="*/ 616601 w 937232"/>
              <a:gd name="connsiteY35" fmla="*/ 295968 h 1035888"/>
              <a:gd name="connsiteX36" fmla="*/ 542608 w 937232"/>
              <a:gd name="connsiteY36" fmla="*/ 764585 h 1035888"/>
              <a:gd name="connsiteX37" fmla="*/ 271304 w 937232"/>
              <a:gd name="connsiteY37" fmla="*/ 1035889 h 1035888"/>
              <a:gd name="connsiteX38" fmla="*/ 0 w 937232"/>
              <a:gd name="connsiteY38" fmla="*/ 764585 h 1035888"/>
              <a:gd name="connsiteX39" fmla="*/ 271304 w 937232"/>
              <a:gd name="connsiteY39" fmla="*/ 493280 h 1035888"/>
              <a:gd name="connsiteX40" fmla="*/ 542608 w 937232"/>
              <a:gd name="connsiteY40" fmla="*/ 764585 h 1035888"/>
              <a:gd name="connsiteX41" fmla="*/ 436728 w 937232"/>
              <a:gd name="connsiteY41" fmla="*/ 648486 h 1035888"/>
              <a:gd name="connsiteX42" fmla="*/ 401848 w 937232"/>
              <a:gd name="connsiteY42" fmla="*/ 648486 h 1035888"/>
              <a:gd name="connsiteX43" fmla="*/ 221976 w 937232"/>
              <a:gd name="connsiteY43" fmla="*/ 828361 h 1035888"/>
              <a:gd name="connsiteX44" fmla="*/ 140760 w 937232"/>
              <a:gd name="connsiteY44" fmla="*/ 747142 h 1035888"/>
              <a:gd name="connsiteX45" fmla="*/ 105880 w 937232"/>
              <a:gd name="connsiteY45" fmla="*/ 747142 h 1035888"/>
              <a:gd name="connsiteX46" fmla="*/ 105880 w 937232"/>
              <a:gd name="connsiteY46" fmla="*/ 782027 h 1035888"/>
              <a:gd name="connsiteX47" fmla="*/ 204536 w 937232"/>
              <a:gd name="connsiteY47" fmla="*/ 880683 h 1035888"/>
              <a:gd name="connsiteX48" fmla="*/ 239416 w 937232"/>
              <a:gd name="connsiteY48" fmla="*/ 880683 h 1035888"/>
              <a:gd name="connsiteX49" fmla="*/ 436728 w 937232"/>
              <a:gd name="connsiteY49" fmla="*/ 683371 h 1035888"/>
              <a:gd name="connsiteX50" fmla="*/ 436728 w 937232"/>
              <a:gd name="connsiteY50" fmla="*/ 648486 h 103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37232" h="1035888">
                <a:moveTo>
                  <a:pt x="715257" y="752253"/>
                </a:moveTo>
                <a:lnTo>
                  <a:pt x="715257" y="690593"/>
                </a:lnTo>
                <a:lnTo>
                  <a:pt x="583358" y="690593"/>
                </a:lnTo>
                <a:cubicBezTo>
                  <a:pt x="588967" y="714344"/>
                  <a:pt x="591937" y="739117"/>
                  <a:pt x="591937" y="764585"/>
                </a:cubicBezTo>
                <a:lnTo>
                  <a:pt x="702925" y="764585"/>
                </a:lnTo>
                <a:cubicBezTo>
                  <a:pt x="709737" y="764585"/>
                  <a:pt x="715257" y="759065"/>
                  <a:pt x="715257" y="752253"/>
                </a:cubicBezTo>
                <a:close/>
                <a:moveTo>
                  <a:pt x="715257" y="616601"/>
                </a:moveTo>
                <a:lnTo>
                  <a:pt x="555819" y="616601"/>
                </a:lnTo>
                <a:cubicBezTo>
                  <a:pt x="545213" y="596258"/>
                  <a:pt x="532491" y="577192"/>
                  <a:pt x="517944" y="559696"/>
                </a:cubicBezTo>
                <a:lnTo>
                  <a:pt x="517944" y="542608"/>
                </a:lnTo>
                <a:lnTo>
                  <a:pt x="702925" y="542608"/>
                </a:lnTo>
                <a:cubicBezTo>
                  <a:pt x="709737" y="542608"/>
                  <a:pt x="715257" y="548128"/>
                  <a:pt x="715257" y="554940"/>
                </a:cubicBezTo>
                <a:lnTo>
                  <a:pt x="715257" y="616601"/>
                </a:lnTo>
                <a:close/>
                <a:moveTo>
                  <a:pt x="271304" y="443952"/>
                </a:moveTo>
                <a:cubicBezTo>
                  <a:pt x="315087" y="443952"/>
                  <a:pt x="356821" y="452728"/>
                  <a:pt x="394841" y="468616"/>
                </a:cubicBezTo>
                <a:lnTo>
                  <a:pt x="702925" y="468616"/>
                </a:lnTo>
                <a:cubicBezTo>
                  <a:pt x="750600" y="468616"/>
                  <a:pt x="789249" y="507265"/>
                  <a:pt x="789249" y="554940"/>
                </a:cubicBezTo>
                <a:lnTo>
                  <a:pt x="789249" y="752253"/>
                </a:lnTo>
                <a:cubicBezTo>
                  <a:pt x="789249" y="799928"/>
                  <a:pt x="750600" y="838577"/>
                  <a:pt x="702925" y="838577"/>
                </a:cubicBezTo>
                <a:lnTo>
                  <a:pt x="583358" y="838577"/>
                </a:lnTo>
                <a:cubicBezTo>
                  <a:pt x="569986" y="895176"/>
                  <a:pt x="541617" y="945979"/>
                  <a:pt x="502672" y="986561"/>
                </a:cubicBezTo>
                <a:lnTo>
                  <a:pt x="838577" y="986561"/>
                </a:lnTo>
                <a:cubicBezTo>
                  <a:pt x="893065" y="986561"/>
                  <a:pt x="937233" y="942393"/>
                  <a:pt x="937233" y="887905"/>
                </a:cubicBezTo>
                <a:lnTo>
                  <a:pt x="937233" y="394624"/>
                </a:lnTo>
                <a:lnTo>
                  <a:pt x="641265" y="394624"/>
                </a:lnTo>
                <a:cubicBezTo>
                  <a:pt x="586777" y="394624"/>
                  <a:pt x="542608" y="350455"/>
                  <a:pt x="542608" y="295968"/>
                </a:cubicBezTo>
                <a:lnTo>
                  <a:pt x="542608" y="0"/>
                </a:lnTo>
                <a:lnTo>
                  <a:pt x="246640" y="0"/>
                </a:lnTo>
                <a:cubicBezTo>
                  <a:pt x="192154" y="0"/>
                  <a:pt x="147984" y="44170"/>
                  <a:pt x="147984" y="98656"/>
                </a:cubicBezTo>
                <a:lnTo>
                  <a:pt x="147984" y="468528"/>
                </a:lnTo>
                <a:cubicBezTo>
                  <a:pt x="185946" y="452693"/>
                  <a:pt x="227605" y="443952"/>
                  <a:pt x="271304" y="443952"/>
                </a:cubicBezTo>
                <a:close/>
                <a:moveTo>
                  <a:pt x="616601" y="295968"/>
                </a:moveTo>
                <a:lnTo>
                  <a:pt x="616601" y="24664"/>
                </a:lnTo>
                <a:lnTo>
                  <a:pt x="912569" y="320632"/>
                </a:lnTo>
                <a:lnTo>
                  <a:pt x="641265" y="320632"/>
                </a:lnTo>
                <a:cubicBezTo>
                  <a:pt x="627645" y="320632"/>
                  <a:pt x="616601" y="309590"/>
                  <a:pt x="616601" y="295968"/>
                </a:cubicBezTo>
                <a:close/>
                <a:moveTo>
                  <a:pt x="542608" y="764585"/>
                </a:moveTo>
                <a:cubicBezTo>
                  <a:pt x="542608" y="914424"/>
                  <a:pt x="421142" y="1035889"/>
                  <a:pt x="271304" y="1035889"/>
                </a:cubicBezTo>
                <a:cubicBezTo>
                  <a:pt x="121467" y="1035889"/>
                  <a:pt x="0" y="914424"/>
                  <a:pt x="0" y="764585"/>
                </a:cubicBezTo>
                <a:cubicBezTo>
                  <a:pt x="0" y="614746"/>
                  <a:pt x="121467" y="493280"/>
                  <a:pt x="271304" y="493280"/>
                </a:cubicBezTo>
                <a:cubicBezTo>
                  <a:pt x="421142" y="493280"/>
                  <a:pt x="542608" y="614746"/>
                  <a:pt x="542608" y="764585"/>
                </a:cubicBezTo>
                <a:close/>
                <a:moveTo>
                  <a:pt x="436728" y="648486"/>
                </a:moveTo>
                <a:cubicBezTo>
                  <a:pt x="427097" y="638857"/>
                  <a:pt x="411480" y="638857"/>
                  <a:pt x="401848" y="648486"/>
                </a:cubicBezTo>
                <a:lnTo>
                  <a:pt x="221976" y="828361"/>
                </a:lnTo>
                <a:lnTo>
                  <a:pt x="140760" y="747142"/>
                </a:lnTo>
                <a:cubicBezTo>
                  <a:pt x="131128" y="737513"/>
                  <a:pt x="115512" y="737513"/>
                  <a:pt x="105880" y="747142"/>
                </a:cubicBezTo>
                <a:cubicBezTo>
                  <a:pt x="96248" y="756776"/>
                  <a:pt x="96248" y="772393"/>
                  <a:pt x="105880" y="782027"/>
                </a:cubicBezTo>
                <a:lnTo>
                  <a:pt x="204536" y="880683"/>
                </a:lnTo>
                <a:cubicBezTo>
                  <a:pt x="214168" y="890312"/>
                  <a:pt x="229784" y="890312"/>
                  <a:pt x="239416" y="880683"/>
                </a:cubicBezTo>
                <a:lnTo>
                  <a:pt x="436728" y="683371"/>
                </a:lnTo>
                <a:cubicBezTo>
                  <a:pt x="446360" y="673737"/>
                  <a:pt x="446360" y="658120"/>
                  <a:pt x="436728" y="648486"/>
                </a:cubicBezTo>
                <a:close/>
              </a:path>
            </a:pathLst>
          </a:custGeom>
          <a:solidFill>
            <a:schemeClr val="bg1"/>
          </a:solid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4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0" name="TextBox 9">
            <a:extLst>
              <a:ext uri="{FF2B5EF4-FFF2-40B4-BE49-F238E27FC236}">
                <a16:creationId xmlns:a16="http://schemas.microsoft.com/office/drawing/2014/main" id="{FD149C7A-CB83-CF77-701F-C7F7D34C29C2}"/>
              </a:ext>
            </a:extLst>
          </p:cNvPr>
          <p:cNvSpPr txBox="1"/>
          <p:nvPr/>
        </p:nvSpPr>
        <p:spPr>
          <a:xfrm>
            <a:off x="908303" y="3181076"/>
            <a:ext cx="5540394" cy="1661993"/>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gradFill>
                  <a:gsLst>
                    <a:gs pos="0">
                      <a:srgbClr val="0078D4"/>
                    </a:gs>
                    <a:gs pos="100000">
                      <a:srgbClr val="BF3AC4"/>
                    </a:gs>
                  </a:gsLst>
                  <a:lin ang="0" scaled="1"/>
                </a:gradFill>
                <a:effectLst/>
                <a:uLnTx/>
                <a:uFillTx/>
                <a:latin typeface="Segoe UI Semibold"/>
                <a:ea typeface="+mn-ea"/>
                <a:cs typeface="+mn-cs"/>
              </a:rPr>
              <a:t>Every adoption strategy should include a power user pathway</a:t>
            </a:r>
          </a:p>
        </p:txBody>
      </p:sp>
      <p:sp>
        <p:nvSpPr>
          <p:cNvPr id="14" name="Rectangle: Rounded Corners 13">
            <a:extLst>
              <a:ext uri="{FF2B5EF4-FFF2-40B4-BE49-F238E27FC236}">
                <a16:creationId xmlns:a16="http://schemas.microsoft.com/office/drawing/2014/main" id="{E8F83A1A-D684-A616-F567-2F7916399737}"/>
              </a:ext>
            </a:extLst>
          </p:cNvPr>
          <p:cNvSpPr/>
          <p:nvPr/>
        </p:nvSpPr>
        <p:spPr bwMode="auto">
          <a:xfrm flipH="1">
            <a:off x="6894513" y="1702931"/>
            <a:ext cx="4442039" cy="4199400"/>
          </a:xfrm>
          <a:prstGeom prst="roundRect">
            <a:avLst>
              <a:gd name="adj" fmla="val 4716"/>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000000"/>
                </a:solidFill>
                <a:effectLst/>
                <a:uLnTx/>
                <a:uFillTx/>
                <a:latin typeface="Segoe UI"/>
                <a:ea typeface="+mn-ea"/>
                <a:cs typeface="+mn-cs"/>
              </a:rPr>
              <a:t>Power users are </a:t>
            </a:r>
            <a:r>
              <a:rPr kumimoji="0" lang="en-US" sz="1800" b="0" i="0" u="none" strike="noStrike" kern="1200" cap="none" spc="0" normalizeH="0" baseline="0" noProof="0">
                <a:ln>
                  <a:noFill/>
                </a:ln>
                <a:gradFill>
                  <a:gsLst>
                    <a:gs pos="0">
                      <a:srgbClr val="0078D4"/>
                    </a:gs>
                    <a:gs pos="100000">
                      <a:srgbClr val="BF3AC4"/>
                    </a:gs>
                  </a:gsLst>
                  <a:lin ang="0" scaled="1"/>
                </a:gradFill>
                <a:effectLst/>
                <a:uLnTx/>
                <a:uFillTx/>
                <a:latin typeface="Segoe UI Semibold"/>
                <a:ea typeface="+mn-ea"/>
                <a:cs typeface="+mn-cs"/>
              </a:rPr>
              <a:t>1.7x more likely</a:t>
            </a:r>
            <a:r>
              <a:rPr kumimoji="0" lang="en-US" sz="1800" b="0" i="0" u="none" strike="noStrike" kern="1200" cap="none" spc="0" normalizeH="0" baseline="30000" noProof="0">
                <a:ln>
                  <a:noFill/>
                </a:ln>
                <a:solidFill>
                  <a:srgbClr val="000000"/>
                </a:solidFill>
                <a:effectLst/>
                <a:uLnTx/>
                <a:uFillTx/>
                <a:latin typeface="Segoe UI"/>
                <a:ea typeface="+mn-ea"/>
                <a:cs typeface="+mn-cs"/>
              </a:rPr>
              <a:t>1</a:t>
            </a:r>
            <a:r>
              <a:rPr kumimoji="0" lang="en-US" sz="1800" b="0" i="0" u="none" strike="noStrike" kern="1200" cap="none" spc="0" normalizeH="0" baseline="0" noProof="0">
                <a:ln>
                  <a:noFill/>
                </a:ln>
                <a:gradFill>
                  <a:gsLst>
                    <a:gs pos="0">
                      <a:srgbClr val="0078D4"/>
                    </a:gs>
                    <a:gs pos="100000">
                      <a:srgbClr val="BF3AC4"/>
                    </a:gs>
                  </a:gsLst>
                  <a:lin ang="0" scaled="1"/>
                </a:gradFill>
                <a:effectLst/>
                <a:uLnTx/>
                <a:uFillTx/>
                <a:latin typeface="Segoe UI Semibold"/>
                <a:ea typeface="+mn-ea"/>
                <a:cs typeface="+mn-cs"/>
              </a:rPr>
              <a:t> </a:t>
            </a:r>
            <a:r>
              <a:rPr kumimoji="0" lang="en-US" sz="1765" b="0" i="0" u="none" strike="noStrike" kern="1200" cap="none" spc="0" normalizeH="0" baseline="0" noProof="0">
                <a:ln>
                  <a:noFill/>
                </a:ln>
                <a:solidFill>
                  <a:srgbClr val="000000"/>
                </a:solidFill>
                <a:effectLst/>
                <a:uLnTx/>
                <a:uFillTx/>
                <a:latin typeface="Segoe UI"/>
                <a:ea typeface="+mn-ea"/>
                <a:cs typeface="+mn-cs"/>
              </a:rPr>
              <a:t>to agree that Copilot helps them achieve their business objectives and goals</a:t>
            </a: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000000"/>
                </a:solidFill>
                <a:effectLst/>
                <a:uLnTx/>
                <a:uFillTx/>
                <a:latin typeface="Segoe UI"/>
                <a:ea typeface="+mn-ea"/>
                <a:cs typeface="+mn-cs"/>
              </a:rPr>
              <a:t>Power users are </a:t>
            </a:r>
            <a:r>
              <a:rPr kumimoji="0" lang="en-US" sz="1800" b="0" i="0" u="none" strike="noStrike" kern="1200" cap="none" spc="0" normalizeH="0" baseline="0" noProof="0">
                <a:ln>
                  <a:noFill/>
                </a:ln>
                <a:gradFill>
                  <a:gsLst>
                    <a:gs pos="0">
                      <a:srgbClr val="0078D4"/>
                    </a:gs>
                    <a:gs pos="100000">
                      <a:srgbClr val="BF3AC4"/>
                    </a:gs>
                  </a:gsLst>
                  <a:lin ang="0" scaled="1"/>
                </a:gradFill>
                <a:effectLst/>
                <a:uLnTx/>
                <a:uFillTx/>
                <a:latin typeface="Segoe UI Semibold"/>
                <a:ea typeface="+mn-ea"/>
                <a:cs typeface="+mn-cs"/>
              </a:rPr>
              <a:t>2.4x more likely</a:t>
            </a:r>
            <a:r>
              <a:rPr kumimoji="0" lang="en-US" sz="1800" b="0" i="0" u="none" strike="noStrike" kern="1200" cap="none" spc="0" normalizeH="0" baseline="30000" noProof="0">
                <a:ln>
                  <a:noFill/>
                </a:ln>
                <a:solidFill>
                  <a:srgbClr val="000000"/>
                </a:solidFill>
                <a:effectLst/>
                <a:uLnTx/>
                <a:uFillTx/>
                <a:latin typeface="Segoe UI"/>
                <a:ea typeface="+mn-ea"/>
                <a:cs typeface="+mn-cs"/>
              </a:rPr>
              <a:t>1</a:t>
            </a:r>
            <a:r>
              <a:rPr kumimoji="0" lang="en-US" sz="1800" b="0" i="0" u="none" strike="noStrike" kern="1200" cap="none" spc="0" normalizeH="0" baseline="0" noProof="0">
                <a:ln>
                  <a:noFill/>
                </a:ln>
                <a:solidFill>
                  <a:srgbClr val="000000"/>
                </a:solidFill>
                <a:effectLst/>
                <a:uLnTx/>
                <a:uFillTx/>
                <a:latin typeface="Segoe UI"/>
                <a:ea typeface="+mn-ea"/>
                <a:cs typeface="+mn-cs"/>
              </a:rPr>
              <a:t> </a:t>
            </a:r>
            <a:r>
              <a:rPr kumimoji="0" lang="en-US" sz="1765" b="0" i="0" u="none" strike="noStrike" kern="1200" cap="none" spc="0" normalizeH="0" baseline="0" noProof="0">
                <a:ln>
                  <a:noFill/>
                </a:ln>
                <a:solidFill>
                  <a:srgbClr val="000000"/>
                </a:solidFill>
                <a:effectLst/>
                <a:uLnTx/>
                <a:uFillTx/>
                <a:latin typeface="Segoe UI"/>
                <a:ea typeface="+mn-ea"/>
                <a:cs typeface="+mn-cs"/>
              </a:rPr>
              <a:t>to consider how Copilot might help when new challenges come up</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000000"/>
                </a:solidFill>
                <a:effectLst/>
                <a:uLnTx/>
                <a:uFillTx/>
                <a:latin typeface="Segoe UI"/>
                <a:ea typeface="+mn-ea"/>
                <a:cs typeface="+mn-cs"/>
              </a:rPr>
              <a:t>Power users are </a:t>
            </a:r>
            <a:r>
              <a:rPr kumimoji="0" lang="en-US" sz="1800" b="0" i="0" u="none" strike="noStrike" kern="1200" cap="none" spc="0" normalizeH="0" baseline="0" noProof="0">
                <a:ln>
                  <a:noFill/>
                </a:ln>
                <a:gradFill>
                  <a:gsLst>
                    <a:gs pos="0">
                      <a:srgbClr val="0078D4"/>
                    </a:gs>
                    <a:gs pos="100000">
                      <a:srgbClr val="BF3AC4"/>
                    </a:gs>
                  </a:gsLst>
                  <a:lin ang="0" scaled="1"/>
                </a:gradFill>
                <a:effectLst/>
                <a:uLnTx/>
                <a:uFillTx/>
                <a:latin typeface="Segoe UI Semibold"/>
                <a:ea typeface="+mn-ea"/>
                <a:cs typeface="+mn-cs"/>
              </a:rPr>
              <a:t>4.5x more likely</a:t>
            </a:r>
            <a:r>
              <a:rPr kumimoji="0" lang="en-US" sz="1800" b="0" i="0" u="none" strike="noStrike" kern="1200" cap="none" spc="0" normalizeH="0" baseline="30000" noProof="0">
                <a:ln>
                  <a:noFill/>
                </a:ln>
                <a:solidFill>
                  <a:srgbClr val="000000"/>
                </a:solidFill>
                <a:effectLst/>
                <a:uLnTx/>
                <a:uFillTx/>
                <a:latin typeface="Segoe UI"/>
                <a:ea typeface="+mn-ea"/>
                <a:cs typeface="+mn-cs"/>
              </a:rPr>
              <a:t>1</a:t>
            </a:r>
            <a:r>
              <a:rPr kumimoji="0" lang="en-US" sz="1800" b="0" i="0" u="none" strike="noStrike" kern="1200" cap="none" spc="0" normalizeH="0" baseline="0" noProof="0">
                <a:ln>
                  <a:noFill/>
                </a:ln>
                <a:gradFill>
                  <a:gsLst>
                    <a:gs pos="0">
                      <a:srgbClr val="0078D4"/>
                    </a:gs>
                    <a:gs pos="100000">
                      <a:srgbClr val="BF3AC4"/>
                    </a:gs>
                  </a:gsLst>
                  <a:lin ang="0" scaled="1"/>
                </a:gradFill>
                <a:effectLst/>
                <a:uLnTx/>
                <a:uFillTx/>
                <a:latin typeface="Segoe UI Semibold"/>
                <a:ea typeface="+mn-ea"/>
                <a:cs typeface="+mn-cs"/>
              </a:rPr>
              <a:t> </a:t>
            </a:r>
            <a:r>
              <a:rPr kumimoji="0" lang="en-US" sz="1765" b="0" i="0" u="none" strike="noStrike" kern="1200" cap="none" spc="0" normalizeH="0" baseline="0" noProof="0">
                <a:ln>
                  <a:noFill/>
                </a:ln>
                <a:solidFill>
                  <a:srgbClr val="000000"/>
                </a:solidFill>
                <a:effectLst/>
                <a:uLnTx/>
                <a:uFillTx/>
                <a:latin typeface="Segoe UI"/>
                <a:ea typeface="+mn-ea"/>
                <a:cs typeface="+mn-cs"/>
              </a:rPr>
              <a:t>to say that they help people learn about Copilot</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 name="TextBox 3">
            <a:extLst>
              <a:ext uri="{FF2B5EF4-FFF2-40B4-BE49-F238E27FC236}">
                <a16:creationId xmlns:a16="http://schemas.microsoft.com/office/drawing/2014/main" id="{70CF2A60-E8D1-B110-2DB1-3E9D85E9B685}"/>
              </a:ext>
            </a:extLst>
          </p:cNvPr>
          <p:cNvSpPr txBox="1"/>
          <p:nvPr/>
        </p:nvSpPr>
        <p:spPr>
          <a:xfrm>
            <a:off x="700578" y="6400435"/>
            <a:ext cx="6496050" cy="24622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000000"/>
                </a:solidFill>
                <a:effectLst/>
                <a:uLnTx/>
                <a:uFillTx/>
                <a:latin typeface="Segoe UI"/>
                <a:ea typeface="+mn-ea"/>
                <a:cs typeface="+mn-cs"/>
              </a:rPr>
              <a:t>1</a:t>
            </a:r>
            <a:r>
              <a:rPr kumimoji="0" lang="en-US" sz="800" b="0" i="0" u="none" strike="noStrike" kern="1200" cap="none" spc="0" normalizeH="0" baseline="0" noProof="0">
                <a:ln>
                  <a:noFill/>
                </a:ln>
                <a:solidFill>
                  <a:srgbClr val="000000"/>
                </a:solidFill>
                <a:effectLst/>
                <a:uLnTx/>
                <a:uFillTx/>
                <a:latin typeface="Segoe UI"/>
                <a:ea typeface="+mn-ea"/>
                <a:cs typeface="+mn-cs"/>
              </a:rPr>
              <a:t>Source: MW + BA Marketing Copilot Experiment; n-size 72 (final survey). The 1.7x and 2.4x differences refer to power users who identified as having received interventions. The 4.5x difference refers to all power users in the survey, whether they received interventions or not.</a:t>
            </a:r>
          </a:p>
        </p:txBody>
      </p:sp>
    </p:spTree>
    <p:extLst>
      <p:ext uri="{BB962C8B-B14F-4D97-AF65-F5344CB8AC3E}">
        <p14:creationId xmlns:p14="http://schemas.microsoft.com/office/powerpoint/2010/main" val="194218226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D1494-0A1F-A969-CD23-9901D402CA85}"/>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3B7370BA-B0D1-3CB9-349A-14D270AF50B1}"/>
              </a:ext>
              <a:ext uri="{C183D7F6-B498-43B3-948B-1728B52AA6E4}">
                <adec:decorative xmlns:adec="http://schemas.microsoft.com/office/drawing/2017/decorative" val="1"/>
              </a:ext>
            </a:extLst>
          </p:cNvPr>
          <p:cNvSpPr/>
          <p:nvPr/>
        </p:nvSpPr>
        <p:spPr bwMode="auto">
          <a:xfrm>
            <a:off x="543584" y="1650380"/>
            <a:ext cx="6537440" cy="2737796"/>
          </a:xfrm>
          <a:prstGeom prst="roundRect">
            <a:avLst>
              <a:gd name="adj" fmla="val 5797"/>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pitchFamily="2" charset="0"/>
              <a:ea typeface="Segoe UI" pitchFamily="34" charset="0"/>
              <a:cs typeface="Segoe Sans Display" pitchFamily="2" charset="0"/>
            </a:endParaRPr>
          </a:p>
        </p:txBody>
      </p:sp>
      <p:sp>
        <p:nvSpPr>
          <p:cNvPr id="3" name="Title 2">
            <a:extLst>
              <a:ext uri="{FF2B5EF4-FFF2-40B4-BE49-F238E27FC236}">
                <a16:creationId xmlns:a16="http://schemas.microsoft.com/office/drawing/2014/main" id="{5F7CDB24-8B36-3455-69DF-22F0D5E749F2}"/>
              </a:ext>
            </a:extLst>
          </p:cNvPr>
          <p:cNvSpPr>
            <a:spLocks noGrp="1"/>
          </p:cNvSpPr>
          <p:nvPr>
            <p:ph type="title"/>
          </p:nvPr>
        </p:nvSpPr>
        <p:spPr>
          <a:xfrm>
            <a:off x="543584" y="430756"/>
            <a:ext cx="10523820" cy="430887"/>
          </a:xfrm>
        </p:spPr>
        <p:txBody>
          <a:bodyPr>
            <a:noAutofit/>
          </a:bodyPr>
          <a:lstStyle/>
          <a:p>
            <a:r>
              <a:rPr lang="en-US" sz="3200" b="1">
                <a:solidFill>
                  <a:srgbClr val="000000"/>
                </a:solidFill>
                <a:latin typeface="Segoe Sans Display Semibold" pitchFamily="2" charset="0"/>
                <a:cs typeface="Segoe Sans Display Semibold" pitchFamily="2" charset="0"/>
              </a:rPr>
              <a:t>Copilot Scenario Library </a:t>
            </a:r>
          </a:p>
        </p:txBody>
      </p:sp>
      <p:sp>
        <p:nvSpPr>
          <p:cNvPr id="16" name="TextBox 15">
            <a:extLst>
              <a:ext uri="{FF2B5EF4-FFF2-40B4-BE49-F238E27FC236}">
                <a16:creationId xmlns:a16="http://schemas.microsoft.com/office/drawing/2014/main" id="{CB02D4B2-4300-D97D-2988-E6CD7ADF41AD}"/>
              </a:ext>
            </a:extLst>
          </p:cNvPr>
          <p:cNvSpPr txBox="1"/>
          <p:nvPr/>
        </p:nvSpPr>
        <p:spPr>
          <a:xfrm>
            <a:off x="2035634" y="2062041"/>
            <a:ext cx="3978875" cy="73866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A1A1A"/>
                </a:solidFill>
                <a:effectLst/>
                <a:uLnTx/>
                <a:uFillTx/>
                <a:latin typeface="Segoe Sans Display" pitchFamily="2" charset="0"/>
                <a:ea typeface="+mn-ea"/>
                <a:cs typeface="Segoe Sans Display" pitchFamily="2" charset="0"/>
              </a:rPr>
              <a:t>Copilot brings AI value across </a:t>
            </a:r>
            <a:r>
              <a:rPr kumimoji="0" lang="en-US" sz="24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lines of business</a:t>
            </a:r>
          </a:p>
        </p:txBody>
      </p:sp>
      <p:pic>
        <p:nvPicPr>
          <p:cNvPr id="4" name="Picture 2">
            <a:extLst>
              <a:ext uri="{FF2B5EF4-FFF2-40B4-BE49-F238E27FC236}">
                <a16:creationId xmlns:a16="http://schemas.microsoft.com/office/drawing/2014/main" id="{4F959598-8815-7502-9D27-92A0D8E81B1F}"/>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4771" y="2013071"/>
            <a:ext cx="836605" cy="83660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B7F53F85-B958-A9EE-0120-BB97CB476D30}"/>
              </a:ext>
            </a:extLst>
          </p:cNvPr>
          <p:cNvSpPr txBox="1"/>
          <p:nvPr/>
        </p:nvSpPr>
        <p:spPr>
          <a:xfrm>
            <a:off x="911121" y="3303068"/>
            <a:ext cx="5096712"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Use the </a:t>
            </a:r>
            <a:r>
              <a:rPr kumimoji="0" lang="en-US" sz="1500" b="1"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hlinkClick r:id="rId3">
                  <a:extLst>
                    <a:ext uri="{A12FA001-AC4F-418D-AE19-62706E023703}">
                      <ahyp:hlinkClr xmlns:ahyp="http://schemas.microsoft.com/office/drawing/2018/hyperlinkcolor" val="tx"/>
                    </a:ext>
                  </a:extLst>
                </a:hlinkClick>
              </a:rPr>
              <a:t>Scenario Library</a:t>
            </a:r>
            <a:r>
              <a:rPr kumimoji="0" lang="en-US" sz="1500" b="1" i="0" u="none" strike="noStrike" kern="1200" cap="none" spc="0" normalizeH="0" baseline="0" noProof="0">
                <a:ln>
                  <a:noFill/>
                </a:ln>
                <a:solidFill>
                  <a:srgbClr val="8661C5"/>
                </a:solidFill>
                <a:effectLst/>
                <a:uLnTx/>
                <a:uFillTx/>
                <a:latin typeface="Segoe Sans Display" pitchFamily="2" charset="0"/>
                <a:ea typeface="+mn-ea"/>
                <a:cs typeface="Segoe Sans Display" pitchFamily="2" charset="0"/>
              </a:rPr>
              <a:t> </a:t>
            </a:r>
            <a:r>
              <a:rPr kumimoji="0" lang="en-US" sz="15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to identify top use cases and key metrics you would like to improve.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hlinkClick r:id="rId3"/>
              </a:rPr>
              <a:t>https://aka.ms/Copilot/ScenarioLibrary</a:t>
            </a:r>
            <a:r>
              <a:rPr kumimoji="0" lang="en-US" sz="15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 </a:t>
            </a:r>
          </a:p>
        </p:txBody>
      </p:sp>
      <p:cxnSp>
        <p:nvCxnSpPr>
          <p:cNvPr id="13" name="Straight Connector 12">
            <a:extLst>
              <a:ext uri="{FF2B5EF4-FFF2-40B4-BE49-F238E27FC236}">
                <a16:creationId xmlns:a16="http://schemas.microsoft.com/office/drawing/2014/main" id="{414E1D7E-75CF-5E52-2F7F-DC9FB1688F81}"/>
              </a:ext>
              <a:ext uri="{C183D7F6-B498-43B3-948B-1728B52AA6E4}">
                <adec:decorative xmlns:adec="http://schemas.microsoft.com/office/drawing/2017/decorative" val="1"/>
              </a:ext>
            </a:extLst>
          </p:cNvPr>
          <p:cNvCxnSpPr>
            <a:cxnSpLocks/>
          </p:cNvCxnSpPr>
          <p:nvPr/>
        </p:nvCxnSpPr>
        <p:spPr>
          <a:xfrm flipH="1">
            <a:off x="904771" y="3148282"/>
            <a:ext cx="5191229" cy="0"/>
          </a:xfrm>
          <a:prstGeom prst="line">
            <a:avLst/>
          </a:prstGeom>
          <a:ln w="19050">
            <a:gradFill>
              <a:gsLst>
                <a:gs pos="100000">
                  <a:srgbClr val="B1B3B3"/>
                </a:gs>
                <a:gs pos="0">
                  <a:schemeClr val="tx1">
                    <a:alpha val="0"/>
                  </a:schemeClr>
                </a:gs>
              </a:gsLst>
              <a:lin ang="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A9CE3C0-D4AF-2169-C8E3-7E36E69D1AD6}"/>
              </a:ext>
              <a:ext uri="{C183D7F6-B498-43B3-948B-1728B52AA6E4}">
                <adec:decorative xmlns:adec="http://schemas.microsoft.com/office/drawing/2017/decorative" val="1"/>
              </a:ext>
            </a:extLst>
          </p:cNvPr>
          <p:cNvGrpSpPr/>
          <p:nvPr/>
        </p:nvGrpSpPr>
        <p:grpSpPr>
          <a:xfrm>
            <a:off x="474617" y="5149985"/>
            <a:ext cx="1480433" cy="882475"/>
            <a:chOff x="424978" y="4089605"/>
            <a:chExt cx="1636776" cy="882475"/>
          </a:xfrm>
        </p:grpSpPr>
        <p:sp>
          <p:nvSpPr>
            <p:cNvPr id="18" name="TextBox 17">
              <a:extLst>
                <a:ext uri="{FF2B5EF4-FFF2-40B4-BE49-F238E27FC236}">
                  <a16:creationId xmlns:a16="http://schemas.microsoft.com/office/drawing/2014/main" id="{904AAF0F-3D09-60E2-6F51-38D7E65208CA}"/>
                </a:ext>
              </a:extLst>
            </p:cNvPr>
            <p:cNvSpPr txBox="1"/>
            <p:nvPr/>
          </p:nvSpPr>
          <p:spPr>
            <a:xfrm>
              <a:off x="424978" y="4469891"/>
              <a:ext cx="1456208"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Improve meetings</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Content creation</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Manage daily agenda</a:t>
              </a:r>
            </a:p>
          </p:txBody>
        </p:sp>
        <p:sp>
          <p:nvSpPr>
            <p:cNvPr id="19" name="Rounded Rectangle 18">
              <a:extLst>
                <a:ext uri="{FF2B5EF4-FFF2-40B4-BE49-F238E27FC236}">
                  <a16:creationId xmlns:a16="http://schemas.microsoft.com/office/drawing/2014/main" id="{4B7F62EB-9A9A-CD68-6DCF-BB53D10FFB59}"/>
                </a:ext>
              </a:extLst>
            </p:cNvPr>
            <p:cNvSpPr/>
            <p:nvPr/>
          </p:nvSpPr>
          <p:spPr>
            <a:xfrm>
              <a:off x="424978" y="4089605"/>
              <a:ext cx="1636776" cy="274321"/>
            </a:xfrm>
            <a:prstGeom prst="roundRect">
              <a:avLst>
                <a:gd name="adj" fmla="val 50000"/>
              </a:avLst>
            </a:prstGeom>
            <a:gradFill flip="none" rotWithShape="1">
              <a:gsLst>
                <a:gs pos="100000">
                  <a:srgbClr val="0078D4"/>
                </a:gs>
                <a:gs pos="29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All roles &amp; execs</a:t>
              </a:r>
            </a:p>
          </p:txBody>
        </p:sp>
      </p:grpSp>
      <p:grpSp>
        <p:nvGrpSpPr>
          <p:cNvPr id="20" name="Group 19">
            <a:extLst>
              <a:ext uri="{FF2B5EF4-FFF2-40B4-BE49-F238E27FC236}">
                <a16:creationId xmlns:a16="http://schemas.microsoft.com/office/drawing/2014/main" id="{D590DCB3-D9AC-6F3A-769F-177F69C505E5}"/>
              </a:ext>
              <a:ext uri="{C183D7F6-B498-43B3-948B-1728B52AA6E4}">
                <adec:decorative xmlns:adec="http://schemas.microsoft.com/office/drawing/2017/decorative" val="1"/>
              </a:ext>
            </a:extLst>
          </p:cNvPr>
          <p:cNvGrpSpPr/>
          <p:nvPr/>
        </p:nvGrpSpPr>
        <p:grpSpPr>
          <a:xfrm>
            <a:off x="2090749" y="5149985"/>
            <a:ext cx="1480434" cy="886967"/>
            <a:chOff x="1898582" y="4089605"/>
            <a:chExt cx="1636776" cy="886967"/>
          </a:xfrm>
        </p:grpSpPr>
        <p:sp>
          <p:nvSpPr>
            <p:cNvPr id="21" name="Rounded Rectangle 20">
              <a:extLst>
                <a:ext uri="{FF2B5EF4-FFF2-40B4-BE49-F238E27FC236}">
                  <a16:creationId xmlns:a16="http://schemas.microsoft.com/office/drawing/2014/main" id="{ABEE9BAF-E34D-0695-BC92-EA5F798B1A14}"/>
                </a:ext>
              </a:extLst>
            </p:cNvPr>
            <p:cNvSpPr/>
            <p:nvPr/>
          </p:nvSpPr>
          <p:spPr>
            <a:xfrm>
              <a:off x="1898582" y="4089605"/>
              <a:ext cx="1636776" cy="274321"/>
            </a:xfrm>
            <a:prstGeom prst="roundRect">
              <a:avLst>
                <a:gd name="adj" fmla="val 50000"/>
              </a:avLst>
            </a:prstGeom>
            <a:gradFill flip="none" rotWithShape="1">
              <a:gsLst>
                <a:gs pos="100000">
                  <a:srgbClr val="0078D4"/>
                </a:gs>
                <a:gs pos="29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HR</a:t>
              </a:r>
            </a:p>
          </p:txBody>
        </p:sp>
        <p:sp>
          <p:nvSpPr>
            <p:cNvPr id="22" name="TextBox 21">
              <a:extLst>
                <a:ext uri="{FF2B5EF4-FFF2-40B4-BE49-F238E27FC236}">
                  <a16:creationId xmlns:a16="http://schemas.microsoft.com/office/drawing/2014/main" id="{B656C841-8279-51FE-27E3-DAC67C54D571}"/>
                </a:ext>
              </a:extLst>
            </p:cNvPr>
            <p:cNvSpPr txBox="1"/>
            <p:nvPr/>
          </p:nvSpPr>
          <p:spPr>
            <a:xfrm>
              <a:off x="1905448" y="4474383"/>
              <a:ext cx="1611615"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Cost per hire</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Employee turnover</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Compliance risk reduction</a:t>
              </a:r>
            </a:p>
          </p:txBody>
        </p:sp>
      </p:grpSp>
      <p:grpSp>
        <p:nvGrpSpPr>
          <p:cNvPr id="48" name="Group 47">
            <a:extLst>
              <a:ext uri="{FF2B5EF4-FFF2-40B4-BE49-F238E27FC236}">
                <a16:creationId xmlns:a16="http://schemas.microsoft.com/office/drawing/2014/main" id="{0ACB0C87-CAFD-E663-B1F7-FE171425C40E}"/>
              </a:ext>
              <a:ext uri="{C183D7F6-B498-43B3-948B-1728B52AA6E4}">
                <adec:decorative xmlns:adec="http://schemas.microsoft.com/office/drawing/2017/decorative" val="1"/>
              </a:ext>
            </a:extLst>
          </p:cNvPr>
          <p:cNvGrpSpPr/>
          <p:nvPr/>
        </p:nvGrpSpPr>
        <p:grpSpPr>
          <a:xfrm>
            <a:off x="3706882" y="5149985"/>
            <a:ext cx="1480435" cy="886967"/>
            <a:chOff x="1898582" y="4089605"/>
            <a:chExt cx="1636778" cy="886967"/>
          </a:xfrm>
        </p:grpSpPr>
        <p:sp>
          <p:nvSpPr>
            <p:cNvPr id="63" name="Rounded Rectangle 62">
              <a:extLst>
                <a:ext uri="{FF2B5EF4-FFF2-40B4-BE49-F238E27FC236}">
                  <a16:creationId xmlns:a16="http://schemas.microsoft.com/office/drawing/2014/main" id="{3A039AFD-ADAD-A086-4939-FB8AFDB66366}"/>
                </a:ext>
              </a:extLst>
            </p:cNvPr>
            <p:cNvSpPr/>
            <p:nvPr/>
          </p:nvSpPr>
          <p:spPr>
            <a:xfrm>
              <a:off x="1898582" y="4089605"/>
              <a:ext cx="1636776" cy="274321"/>
            </a:xfrm>
            <a:prstGeom prst="roundRect">
              <a:avLst>
                <a:gd name="adj" fmla="val 50000"/>
              </a:avLst>
            </a:prstGeom>
            <a:gradFill flip="none" rotWithShape="1">
              <a:gsLst>
                <a:gs pos="100000">
                  <a:srgbClr val="0078D4"/>
                </a:gs>
                <a:gs pos="29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Marketing</a:t>
              </a:r>
            </a:p>
          </p:txBody>
        </p:sp>
        <p:sp>
          <p:nvSpPr>
            <p:cNvPr id="64" name="TextBox 63">
              <a:extLst>
                <a:ext uri="{FF2B5EF4-FFF2-40B4-BE49-F238E27FC236}">
                  <a16:creationId xmlns:a16="http://schemas.microsoft.com/office/drawing/2014/main" id="{BEAC4337-E7C7-C5BE-DC8C-0EDC993B975B}"/>
                </a:ext>
              </a:extLst>
            </p:cNvPr>
            <p:cNvSpPr txBox="1"/>
            <p:nvPr/>
          </p:nvSpPr>
          <p:spPr>
            <a:xfrm>
              <a:off x="1905449" y="4474383"/>
              <a:ext cx="1629911"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Leads created</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Brand value</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Cost per lead</a:t>
              </a:r>
            </a:p>
          </p:txBody>
        </p:sp>
      </p:grpSp>
      <p:grpSp>
        <p:nvGrpSpPr>
          <p:cNvPr id="65" name="Group 64">
            <a:extLst>
              <a:ext uri="{FF2B5EF4-FFF2-40B4-BE49-F238E27FC236}">
                <a16:creationId xmlns:a16="http://schemas.microsoft.com/office/drawing/2014/main" id="{3B976E8D-5671-D720-5FF0-6963298D97E8}"/>
              </a:ext>
              <a:ext uri="{C183D7F6-B498-43B3-948B-1728B52AA6E4}">
                <adec:decorative xmlns:adec="http://schemas.microsoft.com/office/drawing/2017/decorative" val="1"/>
              </a:ext>
            </a:extLst>
          </p:cNvPr>
          <p:cNvGrpSpPr/>
          <p:nvPr/>
        </p:nvGrpSpPr>
        <p:grpSpPr>
          <a:xfrm>
            <a:off x="5323016" y="5149985"/>
            <a:ext cx="1480434" cy="882475"/>
            <a:chOff x="424977" y="4089605"/>
            <a:chExt cx="1636777" cy="882475"/>
          </a:xfrm>
        </p:grpSpPr>
        <p:sp>
          <p:nvSpPr>
            <p:cNvPr id="66" name="TextBox 65">
              <a:extLst>
                <a:ext uri="{FF2B5EF4-FFF2-40B4-BE49-F238E27FC236}">
                  <a16:creationId xmlns:a16="http://schemas.microsoft.com/office/drawing/2014/main" id="{7278B069-4040-411C-5FDB-14F2AD582DA9}"/>
                </a:ext>
              </a:extLst>
            </p:cNvPr>
            <p:cNvSpPr txBox="1"/>
            <p:nvPr/>
          </p:nvSpPr>
          <p:spPr>
            <a:xfrm>
              <a:off x="424977" y="4469891"/>
              <a:ext cx="1629911"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Customer retention</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Product time to market</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Supply chain efficiencies</a:t>
              </a:r>
            </a:p>
          </p:txBody>
        </p:sp>
        <p:sp>
          <p:nvSpPr>
            <p:cNvPr id="67" name="Rounded Rectangle 66">
              <a:extLst>
                <a:ext uri="{FF2B5EF4-FFF2-40B4-BE49-F238E27FC236}">
                  <a16:creationId xmlns:a16="http://schemas.microsoft.com/office/drawing/2014/main" id="{5D193AC6-0136-70D1-BA63-616466D209F2}"/>
                </a:ext>
              </a:extLst>
            </p:cNvPr>
            <p:cNvSpPr/>
            <p:nvPr/>
          </p:nvSpPr>
          <p:spPr>
            <a:xfrm>
              <a:off x="424978" y="4089605"/>
              <a:ext cx="1636776" cy="274321"/>
            </a:xfrm>
            <a:prstGeom prst="roundRect">
              <a:avLst>
                <a:gd name="adj" fmla="val 50000"/>
              </a:avLst>
            </a:prstGeom>
            <a:gradFill flip="none" rotWithShape="1">
              <a:gsLst>
                <a:gs pos="100000">
                  <a:srgbClr val="0078D4"/>
                </a:gs>
                <a:gs pos="29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Operations</a:t>
              </a:r>
            </a:p>
          </p:txBody>
        </p:sp>
      </p:grpSp>
      <p:grpSp>
        <p:nvGrpSpPr>
          <p:cNvPr id="68" name="Group 67">
            <a:extLst>
              <a:ext uri="{FF2B5EF4-FFF2-40B4-BE49-F238E27FC236}">
                <a16:creationId xmlns:a16="http://schemas.microsoft.com/office/drawing/2014/main" id="{6A3AC805-EF07-7D8A-C0DD-85750C04720A}"/>
              </a:ext>
              <a:ext uri="{C183D7F6-B498-43B3-948B-1728B52AA6E4}">
                <adec:decorative xmlns:adec="http://schemas.microsoft.com/office/drawing/2017/decorative" val="1"/>
              </a:ext>
            </a:extLst>
          </p:cNvPr>
          <p:cNvGrpSpPr/>
          <p:nvPr/>
        </p:nvGrpSpPr>
        <p:grpSpPr>
          <a:xfrm>
            <a:off x="6939149" y="5149985"/>
            <a:ext cx="1609103" cy="886967"/>
            <a:chOff x="1898582" y="4089605"/>
            <a:chExt cx="1779034" cy="886967"/>
          </a:xfrm>
        </p:grpSpPr>
        <p:sp>
          <p:nvSpPr>
            <p:cNvPr id="69" name="Rounded Rectangle 68">
              <a:extLst>
                <a:ext uri="{FF2B5EF4-FFF2-40B4-BE49-F238E27FC236}">
                  <a16:creationId xmlns:a16="http://schemas.microsoft.com/office/drawing/2014/main" id="{5F4E9C4E-E1DE-4B17-50B8-5EF69AAF136E}"/>
                </a:ext>
              </a:extLst>
            </p:cNvPr>
            <p:cNvSpPr/>
            <p:nvPr/>
          </p:nvSpPr>
          <p:spPr>
            <a:xfrm>
              <a:off x="1898582" y="4089605"/>
              <a:ext cx="1636776" cy="274321"/>
            </a:xfrm>
            <a:prstGeom prst="roundRect">
              <a:avLst>
                <a:gd name="adj" fmla="val 50000"/>
              </a:avLst>
            </a:prstGeom>
            <a:gradFill flip="none" rotWithShape="1">
              <a:gsLst>
                <a:gs pos="100000">
                  <a:srgbClr val="0078D4"/>
                </a:gs>
                <a:gs pos="29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IT</a:t>
              </a:r>
            </a:p>
          </p:txBody>
        </p:sp>
        <p:sp>
          <p:nvSpPr>
            <p:cNvPr id="70" name="TextBox 69">
              <a:extLst>
                <a:ext uri="{FF2B5EF4-FFF2-40B4-BE49-F238E27FC236}">
                  <a16:creationId xmlns:a16="http://schemas.microsoft.com/office/drawing/2014/main" id="{6C5FCF6A-3A76-DE60-4374-746C28724AC1}"/>
                </a:ext>
              </a:extLst>
            </p:cNvPr>
            <p:cNvSpPr txBox="1"/>
            <p:nvPr/>
          </p:nvSpPr>
          <p:spPr>
            <a:xfrm>
              <a:off x="1905448" y="4474383"/>
              <a:ext cx="1772168"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Outstanding support tickets</a:t>
              </a:r>
              <a:br>
                <a:rPr kumimoji="0" lang="en-US"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br>
              <a:r>
                <a:rPr kumimoji="0" lang="en-US"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Application downtime</a:t>
              </a:r>
              <a:br>
                <a:rPr kumimoji="0" lang="en-US"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br>
              <a:r>
                <a:rPr kumimoji="0" lang="en-US"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Departmental spending</a:t>
              </a:r>
            </a:p>
          </p:txBody>
        </p:sp>
      </p:grpSp>
      <p:grpSp>
        <p:nvGrpSpPr>
          <p:cNvPr id="74" name="Group 73">
            <a:extLst>
              <a:ext uri="{FF2B5EF4-FFF2-40B4-BE49-F238E27FC236}">
                <a16:creationId xmlns:a16="http://schemas.microsoft.com/office/drawing/2014/main" id="{257BD79F-871F-9800-3D78-B3652487117C}"/>
              </a:ext>
              <a:ext uri="{C183D7F6-B498-43B3-948B-1728B52AA6E4}">
                <adec:decorative xmlns:adec="http://schemas.microsoft.com/office/drawing/2017/decorative" val="1"/>
              </a:ext>
            </a:extLst>
          </p:cNvPr>
          <p:cNvGrpSpPr/>
          <p:nvPr/>
        </p:nvGrpSpPr>
        <p:grpSpPr>
          <a:xfrm>
            <a:off x="8558593" y="5149985"/>
            <a:ext cx="1480434" cy="882475"/>
            <a:chOff x="424977" y="4089605"/>
            <a:chExt cx="1636777" cy="882475"/>
          </a:xfrm>
        </p:grpSpPr>
        <p:sp>
          <p:nvSpPr>
            <p:cNvPr id="75" name="TextBox 74">
              <a:extLst>
                <a:ext uri="{FF2B5EF4-FFF2-40B4-BE49-F238E27FC236}">
                  <a16:creationId xmlns:a16="http://schemas.microsoft.com/office/drawing/2014/main" id="{770C2D21-D290-9DFE-5117-BEE673A959B3}"/>
                </a:ext>
              </a:extLst>
            </p:cNvPr>
            <p:cNvSpPr txBox="1"/>
            <p:nvPr/>
          </p:nvSpPr>
          <p:spPr>
            <a:xfrm>
              <a:off x="424977" y="4469891"/>
              <a:ext cx="1636776"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Number of opportunities</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Close rate</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Revenue per sale</a:t>
              </a:r>
            </a:p>
          </p:txBody>
        </p:sp>
        <p:sp>
          <p:nvSpPr>
            <p:cNvPr id="76" name="Rounded Rectangle 75">
              <a:extLst>
                <a:ext uri="{FF2B5EF4-FFF2-40B4-BE49-F238E27FC236}">
                  <a16:creationId xmlns:a16="http://schemas.microsoft.com/office/drawing/2014/main" id="{EDC40576-3916-E58A-5541-E2E1B3813546}"/>
                </a:ext>
              </a:extLst>
            </p:cNvPr>
            <p:cNvSpPr/>
            <p:nvPr/>
          </p:nvSpPr>
          <p:spPr>
            <a:xfrm>
              <a:off x="424978" y="4089605"/>
              <a:ext cx="1636776" cy="274321"/>
            </a:xfrm>
            <a:prstGeom prst="roundRect">
              <a:avLst>
                <a:gd name="adj" fmla="val 50000"/>
              </a:avLst>
            </a:prstGeom>
            <a:gradFill flip="none" rotWithShape="1">
              <a:gsLst>
                <a:gs pos="100000">
                  <a:srgbClr val="0078D4"/>
                </a:gs>
                <a:gs pos="29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Sales</a:t>
              </a:r>
            </a:p>
          </p:txBody>
        </p:sp>
      </p:grpSp>
      <p:grpSp>
        <p:nvGrpSpPr>
          <p:cNvPr id="77" name="Group 76">
            <a:extLst>
              <a:ext uri="{FF2B5EF4-FFF2-40B4-BE49-F238E27FC236}">
                <a16:creationId xmlns:a16="http://schemas.microsoft.com/office/drawing/2014/main" id="{D37D069D-A9A8-86E3-A65D-A03B3CE48E7A}"/>
              </a:ext>
              <a:ext uri="{C183D7F6-B498-43B3-948B-1728B52AA6E4}">
                <adec:decorative xmlns:adec="http://schemas.microsoft.com/office/drawing/2017/decorative" val="1"/>
              </a:ext>
            </a:extLst>
          </p:cNvPr>
          <p:cNvGrpSpPr/>
          <p:nvPr/>
        </p:nvGrpSpPr>
        <p:grpSpPr>
          <a:xfrm>
            <a:off x="10174723" y="5149985"/>
            <a:ext cx="1480434" cy="886967"/>
            <a:chOff x="1898582" y="4089605"/>
            <a:chExt cx="1636776" cy="886967"/>
          </a:xfrm>
        </p:grpSpPr>
        <p:sp>
          <p:nvSpPr>
            <p:cNvPr id="78" name="Rounded Rectangle 77">
              <a:extLst>
                <a:ext uri="{FF2B5EF4-FFF2-40B4-BE49-F238E27FC236}">
                  <a16:creationId xmlns:a16="http://schemas.microsoft.com/office/drawing/2014/main" id="{01486320-1B26-8521-50A2-440AEBB9C477}"/>
                </a:ext>
              </a:extLst>
            </p:cNvPr>
            <p:cNvSpPr/>
            <p:nvPr/>
          </p:nvSpPr>
          <p:spPr>
            <a:xfrm>
              <a:off x="1898582" y="4089605"/>
              <a:ext cx="1636776" cy="274321"/>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Finance</a:t>
              </a:r>
            </a:p>
          </p:txBody>
        </p:sp>
        <p:sp>
          <p:nvSpPr>
            <p:cNvPr id="79" name="TextBox 78">
              <a:extLst>
                <a:ext uri="{FF2B5EF4-FFF2-40B4-BE49-F238E27FC236}">
                  <a16:creationId xmlns:a16="http://schemas.microsoft.com/office/drawing/2014/main" id="{076E91B8-4D47-72E7-0CD1-2E6919A34030}"/>
                </a:ext>
              </a:extLst>
            </p:cNvPr>
            <p:cNvSpPr txBox="1"/>
            <p:nvPr/>
          </p:nvSpPr>
          <p:spPr>
            <a:xfrm>
              <a:off x="1905449" y="4474383"/>
              <a:ext cx="1622459"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Accelerate cash flow</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Spend on ERP system</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Risk reduction</a:t>
              </a:r>
            </a:p>
          </p:txBody>
        </p:sp>
      </p:grpSp>
      <p:pic>
        <p:nvPicPr>
          <p:cNvPr id="6" name="Picture 5">
            <a:extLst>
              <a:ext uri="{FF2B5EF4-FFF2-40B4-BE49-F238E27FC236}">
                <a16:creationId xmlns:a16="http://schemas.microsoft.com/office/drawing/2014/main" id="{C7C8F389-91D9-B7B1-AF13-F84AA63E8E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0498" y="1380445"/>
            <a:ext cx="5566706" cy="2938462"/>
          </a:xfrm>
          <a:prstGeom prst="roundRect">
            <a:avLst>
              <a:gd name="adj" fmla="val 3631"/>
            </a:avLst>
          </a:prstGeom>
          <a:ln>
            <a:solidFill>
              <a:srgbClr val="D9D9D6"/>
            </a:solidFill>
          </a:ln>
          <a:effectLst>
            <a:outerShdw blurRad="63500" dist="63500" dir="2700000" algn="tl" rotWithShape="0">
              <a:srgbClr val="454142">
                <a:alpha val="20000"/>
              </a:srgbClr>
            </a:outerShdw>
          </a:effectLst>
        </p:spPr>
      </p:pic>
    </p:spTree>
    <p:extLst>
      <p:ext uri="{BB962C8B-B14F-4D97-AF65-F5344CB8AC3E}">
        <p14:creationId xmlns:p14="http://schemas.microsoft.com/office/powerpoint/2010/main" val="2946942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nodeType="withEffect">
                                  <p:stCondLst>
                                    <p:cond delay="200"/>
                                  </p:stCondLst>
                                  <p:childTnLst>
                                    <p:animMotion origin="layout" path="M 6.25E-7 2.22222E-6 L 6.25E-7 -0.03287 " pathEditMode="relative" rAng="0" ptsTypes="AA">
                                      <p:cBhvr>
                                        <p:cTn id="9" dur="700" spd="-100000" fill="hold"/>
                                        <p:tgtEl>
                                          <p:spTgt spid="17"/>
                                        </p:tgtEl>
                                        <p:attrNameLst>
                                          <p:attrName>ppt_x</p:attrName>
                                          <p:attrName>ppt_y</p:attrName>
                                        </p:attrNameLst>
                                      </p:cBhvr>
                                      <p:rCtr x="0" y="-1644"/>
                                    </p:animMotion>
                                  </p:childTnLst>
                                </p:cTn>
                              </p:par>
                              <p:par>
                                <p:cTn id="10" presetID="10" presetClass="entr" presetSubtype="0" fill="hold" nodeType="withEffect">
                                  <p:stCondLst>
                                    <p:cond delay="3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42" presetClass="path" presetSubtype="0" decel="100000" fill="hold" nodeType="withEffect">
                                  <p:stCondLst>
                                    <p:cond delay="300"/>
                                  </p:stCondLst>
                                  <p:childTnLst>
                                    <p:animMotion origin="layout" path="M -1.45833E-6 7.40741E-7 L -1.45833E-6 -0.03287 " pathEditMode="relative" rAng="0" ptsTypes="AA">
                                      <p:cBhvr>
                                        <p:cTn id="14" dur="700" spd="-100000" fill="hold"/>
                                        <p:tgtEl>
                                          <p:spTgt spid="20"/>
                                        </p:tgtEl>
                                        <p:attrNameLst>
                                          <p:attrName>ppt_x</p:attrName>
                                          <p:attrName>ppt_y</p:attrName>
                                        </p:attrNameLst>
                                      </p:cBhvr>
                                      <p:rCtr x="0" y="-1644"/>
                                    </p:animMotion>
                                  </p:childTnLst>
                                </p:cTn>
                              </p:par>
                              <p:par>
                                <p:cTn id="15" presetID="10" presetClass="entr" presetSubtype="0" fill="hold" nodeType="withEffect">
                                  <p:stCondLst>
                                    <p:cond delay="40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par>
                                <p:cTn id="18" presetID="42" presetClass="path" presetSubtype="0" decel="100000" fill="hold" nodeType="withEffect">
                                  <p:stCondLst>
                                    <p:cond delay="400"/>
                                  </p:stCondLst>
                                  <p:childTnLst>
                                    <p:animMotion origin="layout" path="M -3.54167E-6 7.40741E-7 L -3.54167E-6 -0.03287 " pathEditMode="relative" rAng="0" ptsTypes="AA">
                                      <p:cBhvr>
                                        <p:cTn id="19" dur="700" spd="-100000" fill="hold"/>
                                        <p:tgtEl>
                                          <p:spTgt spid="48"/>
                                        </p:tgtEl>
                                        <p:attrNameLst>
                                          <p:attrName>ppt_x</p:attrName>
                                          <p:attrName>ppt_y</p:attrName>
                                        </p:attrNameLst>
                                      </p:cBhvr>
                                      <p:rCtr x="0" y="-1644"/>
                                    </p:animMotion>
                                  </p:childTnLst>
                                </p:cTn>
                              </p:par>
                              <p:par>
                                <p:cTn id="20" presetID="10" presetClass="entr" presetSubtype="0" fill="hold" nodeType="withEffect">
                                  <p:stCondLst>
                                    <p:cond delay="50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par>
                                <p:cTn id="23" presetID="42" presetClass="path" presetSubtype="0" decel="100000" fill="hold" nodeType="withEffect">
                                  <p:stCondLst>
                                    <p:cond delay="500"/>
                                  </p:stCondLst>
                                  <p:childTnLst>
                                    <p:animMotion origin="layout" path="M 4.375E-6 2.22222E-6 L 4.375E-6 -0.03287 " pathEditMode="relative" rAng="0" ptsTypes="AA">
                                      <p:cBhvr>
                                        <p:cTn id="24" dur="700" spd="-100000" fill="hold"/>
                                        <p:tgtEl>
                                          <p:spTgt spid="65"/>
                                        </p:tgtEl>
                                        <p:attrNameLst>
                                          <p:attrName>ppt_x</p:attrName>
                                          <p:attrName>ppt_y</p:attrName>
                                        </p:attrNameLst>
                                      </p:cBhvr>
                                      <p:rCtr x="0" y="-1644"/>
                                    </p:animMotion>
                                  </p:childTnLst>
                                </p:cTn>
                              </p:par>
                              <p:par>
                                <p:cTn id="25" presetID="10" presetClass="entr" presetSubtype="0" fill="hold" nodeType="withEffect">
                                  <p:stCondLst>
                                    <p:cond delay="60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par>
                                <p:cTn id="28" presetID="42" presetClass="path" presetSubtype="0" decel="100000" fill="hold" nodeType="withEffect">
                                  <p:stCondLst>
                                    <p:cond delay="600"/>
                                  </p:stCondLst>
                                  <p:childTnLst>
                                    <p:animMotion origin="layout" path="M 3.75E-6 7.40741E-7 L 3.75E-6 -0.03287 " pathEditMode="relative" rAng="0" ptsTypes="AA">
                                      <p:cBhvr>
                                        <p:cTn id="29" dur="700" spd="-100000" fill="hold"/>
                                        <p:tgtEl>
                                          <p:spTgt spid="68"/>
                                        </p:tgtEl>
                                        <p:attrNameLst>
                                          <p:attrName>ppt_x</p:attrName>
                                          <p:attrName>ppt_y</p:attrName>
                                        </p:attrNameLst>
                                      </p:cBhvr>
                                      <p:rCtr x="0" y="-1644"/>
                                    </p:animMotion>
                                  </p:childTnLst>
                                </p:cTn>
                              </p:par>
                              <p:par>
                                <p:cTn id="30" presetID="10" presetClass="entr" presetSubtype="0" fill="hold" nodeType="withEffect">
                                  <p:stCondLst>
                                    <p:cond delay="70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par>
                                <p:cTn id="33" presetID="42" presetClass="path" presetSubtype="0" decel="100000" fill="hold" nodeType="withEffect">
                                  <p:stCondLst>
                                    <p:cond delay="700"/>
                                  </p:stCondLst>
                                  <p:childTnLst>
                                    <p:animMotion origin="layout" path="M -2.08333E-7 2.22222E-6 L -2.08333E-7 -0.03287 " pathEditMode="relative" rAng="0" ptsTypes="AA">
                                      <p:cBhvr>
                                        <p:cTn id="34" dur="700" spd="-100000" fill="hold"/>
                                        <p:tgtEl>
                                          <p:spTgt spid="74"/>
                                        </p:tgtEl>
                                        <p:attrNameLst>
                                          <p:attrName>ppt_x</p:attrName>
                                          <p:attrName>ppt_y</p:attrName>
                                        </p:attrNameLst>
                                      </p:cBhvr>
                                      <p:rCtr x="0" y="-1644"/>
                                    </p:animMotion>
                                  </p:childTnLst>
                                </p:cTn>
                              </p:par>
                              <p:par>
                                <p:cTn id="35" presetID="10" presetClass="entr" presetSubtype="0" fill="hold" nodeType="withEffect">
                                  <p:stCondLst>
                                    <p:cond delay="80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par>
                                <p:cTn id="38" presetID="42" presetClass="path" presetSubtype="0" decel="100000" fill="hold" nodeType="withEffect">
                                  <p:stCondLst>
                                    <p:cond delay="800"/>
                                  </p:stCondLst>
                                  <p:childTnLst>
                                    <p:animMotion origin="layout" path="M -2.29167E-6 7.40741E-7 L -2.29167E-6 -0.03287 " pathEditMode="relative" rAng="0" ptsTypes="AA">
                                      <p:cBhvr>
                                        <p:cTn id="39" dur="700" spd="-100000" fill="hold"/>
                                        <p:tgtEl>
                                          <p:spTgt spid="77"/>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585BB-5062-2871-7EC1-6435DE7CAA9F}"/>
            </a:ext>
          </a:extLst>
        </p:cNvPr>
        <p:cNvGrpSpPr/>
        <p:nvPr/>
      </p:nvGrpSpPr>
      <p:grpSpPr>
        <a:xfrm>
          <a:off x="0" y="0"/>
          <a:ext cx="0" cy="0"/>
          <a:chOff x="0" y="0"/>
          <a:chExt cx="0" cy="0"/>
        </a:xfrm>
      </p:grpSpPr>
      <p:sp>
        <p:nvSpPr>
          <p:cNvPr id="2" name="Rounded Rectangle 64">
            <a:extLst>
              <a:ext uri="{FF2B5EF4-FFF2-40B4-BE49-F238E27FC236}">
                <a16:creationId xmlns:a16="http://schemas.microsoft.com/office/drawing/2014/main" id="{E08E8DBD-CC0E-EE5B-6693-168CE0D494E9}"/>
              </a:ext>
              <a:ext uri="{C183D7F6-B498-43B3-948B-1728B52AA6E4}">
                <adec:decorative xmlns:adec="http://schemas.microsoft.com/office/drawing/2017/decorative" val="1"/>
              </a:ext>
            </a:extLst>
          </p:cNvPr>
          <p:cNvSpPr>
            <a:spLocks/>
          </p:cNvSpPr>
          <p:nvPr/>
        </p:nvSpPr>
        <p:spPr bwMode="auto">
          <a:xfrm>
            <a:off x="588963" y="1436688"/>
            <a:ext cx="11017250" cy="4731883"/>
          </a:xfrm>
          <a:prstGeom prst="roundRect">
            <a:avLst>
              <a:gd name="adj" fmla="val 4599"/>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noFill/>
              <a:effectLst/>
              <a:uLnTx/>
              <a:uFillTx/>
              <a:latin typeface="Segoe UI Variable Small Semibol" pitchFamily="2" charset="0"/>
              <a:ea typeface="+mn-ea"/>
              <a:cs typeface="+mn-cs"/>
            </a:endParaRPr>
          </a:p>
        </p:txBody>
      </p:sp>
      <p:sp>
        <p:nvSpPr>
          <p:cNvPr id="3" name="Rectangle: Rounded Corners 2">
            <a:extLst>
              <a:ext uri="{FF2B5EF4-FFF2-40B4-BE49-F238E27FC236}">
                <a16:creationId xmlns:a16="http://schemas.microsoft.com/office/drawing/2014/main" id="{22980523-4700-0B3E-1AA5-E6C4E38819D0}"/>
              </a:ext>
              <a:ext uri="{C183D7F6-B498-43B3-948B-1728B52AA6E4}">
                <adec:decorative xmlns:adec="http://schemas.microsoft.com/office/drawing/2017/decorative" val="1"/>
              </a:ext>
            </a:extLst>
          </p:cNvPr>
          <p:cNvSpPr/>
          <p:nvPr/>
        </p:nvSpPr>
        <p:spPr bwMode="auto">
          <a:xfrm flipH="1">
            <a:off x="6894513" y="1702931"/>
            <a:ext cx="4442039" cy="4199400"/>
          </a:xfrm>
          <a:prstGeom prst="roundRect">
            <a:avLst>
              <a:gd name="adj" fmla="val 4716"/>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 name="Title 1">
            <a:extLst>
              <a:ext uri="{FF2B5EF4-FFF2-40B4-BE49-F238E27FC236}">
                <a16:creationId xmlns:a16="http://schemas.microsoft.com/office/drawing/2014/main" id="{94C3BBB0-9DAC-A405-B05D-6CC522D9842E}"/>
              </a:ext>
            </a:extLst>
          </p:cNvPr>
          <p:cNvSpPr>
            <a:spLocks noGrp="1"/>
          </p:cNvSpPr>
          <p:nvPr>
            <p:ph type="title"/>
          </p:nvPr>
        </p:nvSpPr>
        <p:spPr/>
        <p:txBody>
          <a:bodyPr/>
          <a:lstStyle/>
          <a:p>
            <a:r>
              <a:rPr lang="en-US">
                <a:ea typeface="+mj-ea"/>
                <a:cs typeface="+mj-cs"/>
              </a:rPr>
              <a:t>Experimentation and learning</a:t>
            </a:r>
          </a:p>
        </p:txBody>
      </p:sp>
      <p:sp>
        <p:nvSpPr>
          <p:cNvPr id="5" name="Rounded Rectangle 11">
            <a:extLst>
              <a:ext uri="{FF2B5EF4-FFF2-40B4-BE49-F238E27FC236}">
                <a16:creationId xmlns:a16="http://schemas.microsoft.com/office/drawing/2014/main" id="{DA863EAB-17BD-147D-167E-8713C6CA05BA}"/>
              </a:ext>
              <a:ext uri="{C183D7F6-B498-43B3-948B-1728B52AA6E4}">
                <adec:decorative xmlns:adec="http://schemas.microsoft.com/office/drawing/2017/decorative" val="1"/>
              </a:ext>
            </a:extLst>
          </p:cNvPr>
          <p:cNvSpPr/>
          <p:nvPr/>
        </p:nvSpPr>
        <p:spPr bwMode="auto">
          <a:xfrm>
            <a:off x="908302" y="1981326"/>
            <a:ext cx="1000124" cy="1000124"/>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sp>
        <p:nvSpPr>
          <p:cNvPr id="6" name="Graphic 63" descr="Icon of a notepad with a pen">
            <a:extLst>
              <a:ext uri="{FF2B5EF4-FFF2-40B4-BE49-F238E27FC236}">
                <a16:creationId xmlns:a16="http://schemas.microsoft.com/office/drawing/2014/main" id="{8BE4D0E7-758C-7A6C-3E1B-0F9403E9CA90}"/>
              </a:ext>
            </a:extLst>
          </p:cNvPr>
          <p:cNvSpPr>
            <a:spLocks noChangeAspect="1"/>
          </p:cNvSpPr>
          <p:nvPr/>
        </p:nvSpPr>
        <p:spPr>
          <a:xfrm>
            <a:off x="1172927" y="2245519"/>
            <a:ext cx="470876" cy="471740"/>
          </a:xfrm>
          <a:custGeom>
            <a:avLst/>
            <a:gdLst>
              <a:gd name="connsiteX0" fmla="*/ 0 w 190157"/>
              <a:gd name="connsiteY0" fmla="*/ 21431 h 190506"/>
              <a:gd name="connsiteX1" fmla="*/ 21431 w 190157"/>
              <a:gd name="connsiteY1" fmla="*/ 0 h 190506"/>
              <a:gd name="connsiteX2" fmla="*/ 150019 w 190157"/>
              <a:gd name="connsiteY2" fmla="*/ 0 h 190506"/>
              <a:gd name="connsiteX3" fmla="*/ 171450 w 190157"/>
              <a:gd name="connsiteY3" fmla="*/ 21431 h 190506"/>
              <a:gd name="connsiteX4" fmla="*/ 171450 w 190157"/>
              <a:gd name="connsiteY4" fmla="*/ 76314 h 190506"/>
              <a:gd name="connsiteX5" fmla="*/ 146618 w 190157"/>
              <a:gd name="connsiteY5" fmla="*/ 85363 h 190506"/>
              <a:gd name="connsiteX6" fmla="*/ 117681 w 190157"/>
              <a:gd name="connsiteY6" fmla="*/ 114300 h 190506"/>
              <a:gd name="connsiteX7" fmla="*/ 78581 w 190157"/>
              <a:gd name="connsiteY7" fmla="*/ 114300 h 190506"/>
              <a:gd name="connsiteX8" fmla="*/ 71438 w 190157"/>
              <a:gd name="connsiteY8" fmla="*/ 121444 h 190506"/>
              <a:gd name="connsiteX9" fmla="*/ 78581 w 190157"/>
              <a:gd name="connsiteY9" fmla="*/ 128588 h 190506"/>
              <a:gd name="connsiteX10" fmla="*/ 103394 w 190157"/>
              <a:gd name="connsiteY10" fmla="*/ 128588 h 190506"/>
              <a:gd name="connsiteX11" fmla="*/ 90392 w 190157"/>
              <a:gd name="connsiteY11" fmla="*/ 141589 h 190506"/>
              <a:gd name="connsiteX12" fmla="*/ 81153 w 190157"/>
              <a:gd name="connsiteY12" fmla="*/ 157896 h 190506"/>
              <a:gd name="connsiteX13" fmla="*/ 77781 w 190157"/>
              <a:gd name="connsiteY13" fmla="*/ 171450 h 190506"/>
              <a:gd name="connsiteX14" fmla="*/ 21431 w 190157"/>
              <a:gd name="connsiteY14" fmla="*/ 171450 h 190506"/>
              <a:gd name="connsiteX15" fmla="*/ 0 w 190157"/>
              <a:gd name="connsiteY15" fmla="*/ 150019 h 190506"/>
              <a:gd name="connsiteX16" fmla="*/ 0 w 190157"/>
              <a:gd name="connsiteY16" fmla="*/ 21431 h 190506"/>
              <a:gd name="connsiteX17" fmla="*/ 45244 w 190157"/>
              <a:gd name="connsiteY17" fmla="*/ 59531 h 190506"/>
              <a:gd name="connsiteX18" fmla="*/ 54769 w 190157"/>
              <a:gd name="connsiteY18" fmla="*/ 50006 h 190506"/>
              <a:gd name="connsiteX19" fmla="*/ 45244 w 190157"/>
              <a:gd name="connsiteY19" fmla="*/ 40481 h 190506"/>
              <a:gd name="connsiteX20" fmla="*/ 35719 w 190157"/>
              <a:gd name="connsiteY20" fmla="*/ 50006 h 190506"/>
              <a:gd name="connsiteX21" fmla="*/ 45244 w 190157"/>
              <a:gd name="connsiteY21" fmla="*/ 59531 h 190506"/>
              <a:gd name="connsiteX22" fmla="*/ 78581 w 190157"/>
              <a:gd name="connsiteY22" fmla="*/ 42863 h 190506"/>
              <a:gd name="connsiteX23" fmla="*/ 71438 w 190157"/>
              <a:gd name="connsiteY23" fmla="*/ 50006 h 190506"/>
              <a:gd name="connsiteX24" fmla="*/ 78581 w 190157"/>
              <a:gd name="connsiteY24" fmla="*/ 57150 h 190506"/>
              <a:gd name="connsiteX25" fmla="*/ 130969 w 190157"/>
              <a:gd name="connsiteY25" fmla="*/ 57150 h 190506"/>
              <a:gd name="connsiteX26" fmla="*/ 138113 w 190157"/>
              <a:gd name="connsiteY26" fmla="*/ 50006 h 190506"/>
              <a:gd name="connsiteX27" fmla="*/ 130969 w 190157"/>
              <a:gd name="connsiteY27" fmla="*/ 42863 h 190506"/>
              <a:gd name="connsiteX28" fmla="*/ 78581 w 190157"/>
              <a:gd name="connsiteY28" fmla="*/ 42863 h 190506"/>
              <a:gd name="connsiteX29" fmla="*/ 78581 w 190157"/>
              <a:gd name="connsiteY29" fmla="*/ 78581 h 190506"/>
              <a:gd name="connsiteX30" fmla="*/ 71438 w 190157"/>
              <a:gd name="connsiteY30" fmla="*/ 85725 h 190506"/>
              <a:gd name="connsiteX31" fmla="*/ 78581 w 190157"/>
              <a:gd name="connsiteY31" fmla="*/ 92869 h 190506"/>
              <a:gd name="connsiteX32" fmla="*/ 130969 w 190157"/>
              <a:gd name="connsiteY32" fmla="*/ 92869 h 190506"/>
              <a:gd name="connsiteX33" fmla="*/ 138113 w 190157"/>
              <a:gd name="connsiteY33" fmla="*/ 85725 h 190506"/>
              <a:gd name="connsiteX34" fmla="*/ 130969 w 190157"/>
              <a:gd name="connsiteY34" fmla="*/ 78581 h 190506"/>
              <a:gd name="connsiteX35" fmla="*/ 78581 w 190157"/>
              <a:gd name="connsiteY35" fmla="*/ 78581 h 190506"/>
              <a:gd name="connsiteX36" fmla="*/ 35719 w 190157"/>
              <a:gd name="connsiteY36" fmla="*/ 85725 h 190506"/>
              <a:gd name="connsiteX37" fmla="*/ 45244 w 190157"/>
              <a:gd name="connsiteY37" fmla="*/ 95250 h 190506"/>
              <a:gd name="connsiteX38" fmla="*/ 54769 w 190157"/>
              <a:gd name="connsiteY38" fmla="*/ 85725 h 190506"/>
              <a:gd name="connsiteX39" fmla="*/ 45244 w 190157"/>
              <a:gd name="connsiteY39" fmla="*/ 76200 h 190506"/>
              <a:gd name="connsiteX40" fmla="*/ 35719 w 190157"/>
              <a:gd name="connsiteY40" fmla="*/ 85725 h 190506"/>
              <a:gd name="connsiteX41" fmla="*/ 45244 w 190157"/>
              <a:gd name="connsiteY41" fmla="*/ 130969 h 190506"/>
              <a:gd name="connsiteX42" fmla="*/ 54769 w 190157"/>
              <a:gd name="connsiteY42" fmla="*/ 121444 h 190506"/>
              <a:gd name="connsiteX43" fmla="*/ 45244 w 190157"/>
              <a:gd name="connsiteY43" fmla="*/ 111919 h 190506"/>
              <a:gd name="connsiteX44" fmla="*/ 35719 w 190157"/>
              <a:gd name="connsiteY44" fmla="*/ 121444 h 190506"/>
              <a:gd name="connsiteX45" fmla="*/ 45244 w 190157"/>
              <a:gd name="connsiteY45" fmla="*/ 130969 h 190506"/>
              <a:gd name="connsiteX46" fmla="*/ 153353 w 190157"/>
              <a:gd name="connsiteY46" fmla="*/ 92107 h 190506"/>
              <a:gd name="connsiteX47" fmla="*/ 97126 w 190157"/>
              <a:gd name="connsiteY47" fmla="*/ 148323 h 190506"/>
              <a:gd name="connsiteX48" fmla="*/ 90402 w 190157"/>
              <a:gd name="connsiteY48" fmla="*/ 160201 h 190506"/>
              <a:gd name="connsiteX49" fmla="*/ 86039 w 190157"/>
              <a:gd name="connsiteY49" fmla="*/ 177641 h 190506"/>
              <a:gd name="connsiteX50" fmla="*/ 93573 w 190157"/>
              <a:gd name="connsiteY50" fmla="*/ 190197 h 190506"/>
              <a:gd name="connsiteX51" fmla="*/ 98603 w 190157"/>
              <a:gd name="connsiteY51" fmla="*/ 190195 h 190506"/>
              <a:gd name="connsiteX52" fmla="*/ 116034 w 190157"/>
              <a:gd name="connsiteY52" fmla="*/ 185842 h 190506"/>
              <a:gd name="connsiteX53" fmla="*/ 127921 w 190157"/>
              <a:gd name="connsiteY53" fmla="*/ 179108 h 190506"/>
              <a:gd name="connsiteX54" fmla="*/ 184137 w 190157"/>
              <a:gd name="connsiteY54" fmla="*/ 122892 h 190506"/>
              <a:gd name="connsiteX55" fmla="*/ 183414 w 190157"/>
              <a:gd name="connsiteY55" fmla="*/ 92107 h 190506"/>
              <a:gd name="connsiteX56" fmla="*/ 153353 w 190157"/>
              <a:gd name="connsiteY56" fmla="*/ 92107 h 19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90157" h="190506">
                <a:moveTo>
                  <a:pt x="0" y="21431"/>
                </a:moveTo>
                <a:cubicBezTo>
                  <a:pt x="0" y="9595"/>
                  <a:pt x="9595" y="0"/>
                  <a:pt x="21431" y="0"/>
                </a:cubicBezTo>
                <a:lnTo>
                  <a:pt x="150019" y="0"/>
                </a:lnTo>
                <a:cubicBezTo>
                  <a:pt x="161855" y="0"/>
                  <a:pt x="171450" y="9595"/>
                  <a:pt x="171450" y="21431"/>
                </a:cubicBezTo>
                <a:lnTo>
                  <a:pt x="171450" y="76314"/>
                </a:lnTo>
                <a:cubicBezTo>
                  <a:pt x="162241" y="75508"/>
                  <a:pt x="153149" y="78820"/>
                  <a:pt x="146618" y="85363"/>
                </a:cubicBezTo>
                <a:lnTo>
                  <a:pt x="117681" y="114300"/>
                </a:lnTo>
                <a:lnTo>
                  <a:pt x="78581" y="114300"/>
                </a:lnTo>
                <a:cubicBezTo>
                  <a:pt x="74636" y="114300"/>
                  <a:pt x="71438" y="117499"/>
                  <a:pt x="71438" y="121444"/>
                </a:cubicBezTo>
                <a:cubicBezTo>
                  <a:pt x="71438" y="125389"/>
                  <a:pt x="74636" y="128588"/>
                  <a:pt x="78581" y="128588"/>
                </a:cubicBezTo>
                <a:lnTo>
                  <a:pt x="103394" y="128588"/>
                </a:lnTo>
                <a:lnTo>
                  <a:pt x="90392" y="141589"/>
                </a:lnTo>
                <a:cubicBezTo>
                  <a:pt x="85892" y="146087"/>
                  <a:pt x="82698" y="151724"/>
                  <a:pt x="81153" y="157896"/>
                </a:cubicBezTo>
                <a:lnTo>
                  <a:pt x="77781" y="171450"/>
                </a:lnTo>
                <a:lnTo>
                  <a:pt x="21431" y="171450"/>
                </a:lnTo>
                <a:cubicBezTo>
                  <a:pt x="9595" y="171450"/>
                  <a:pt x="0" y="161855"/>
                  <a:pt x="0" y="150019"/>
                </a:cubicBezTo>
                <a:lnTo>
                  <a:pt x="0" y="21431"/>
                </a:lnTo>
                <a:close/>
                <a:moveTo>
                  <a:pt x="45244" y="59531"/>
                </a:moveTo>
                <a:cubicBezTo>
                  <a:pt x="50504" y="59531"/>
                  <a:pt x="54769" y="55267"/>
                  <a:pt x="54769" y="50006"/>
                </a:cubicBezTo>
                <a:cubicBezTo>
                  <a:pt x="54769" y="44746"/>
                  <a:pt x="50504" y="40481"/>
                  <a:pt x="45244" y="40481"/>
                </a:cubicBezTo>
                <a:cubicBezTo>
                  <a:pt x="39983" y="40481"/>
                  <a:pt x="35719" y="44746"/>
                  <a:pt x="35719" y="50006"/>
                </a:cubicBezTo>
                <a:cubicBezTo>
                  <a:pt x="35719" y="55267"/>
                  <a:pt x="39983" y="59531"/>
                  <a:pt x="45244" y="59531"/>
                </a:cubicBezTo>
                <a:close/>
                <a:moveTo>
                  <a:pt x="78581" y="42863"/>
                </a:moveTo>
                <a:cubicBezTo>
                  <a:pt x="74636" y="42863"/>
                  <a:pt x="71438" y="46061"/>
                  <a:pt x="71438" y="50006"/>
                </a:cubicBezTo>
                <a:cubicBezTo>
                  <a:pt x="71438" y="53952"/>
                  <a:pt x="74636" y="57150"/>
                  <a:pt x="78581" y="57150"/>
                </a:cubicBezTo>
                <a:lnTo>
                  <a:pt x="130969" y="57150"/>
                </a:lnTo>
                <a:cubicBezTo>
                  <a:pt x="134914" y="57150"/>
                  <a:pt x="138113" y="53952"/>
                  <a:pt x="138113" y="50006"/>
                </a:cubicBezTo>
                <a:cubicBezTo>
                  <a:pt x="138113" y="46061"/>
                  <a:pt x="134914" y="42863"/>
                  <a:pt x="130969" y="42863"/>
                </a:cubicBezTo>
                <a:lnTo>
                  <a:pt x="78581" y="42863"/>
                </a:lnTo>
                <a:close/>
                <a:moveTo>
                  <a:pt x="78581" y="78581"/>
                </a:moveTo>
                <a:cubicBezTo>
                  <a:pt x="74636" y="78581"/>
                  <a:pt x="71438" y="81780"/>
                  <a:pt x="71438" y="85725"/>
                </a:cubicBezTo>
                <a:cubicBezTo>
                  <a:pt x="71438" y="89670"/>
                  <a:pt x="74636" y="92869"/>
                  <a:pt x="78581" y="92869"/>
                </a:cubicBezTo>
                <a:lnTo>
                  <a:pt x="130969" y="92869"/>
                </a:lnTo>
                <a:cubicBezTo>
                  <a:pt x="134914" y="92869"/>
                  <a:pt x="138113" y="89670"/>
                  <a:pt x="138113" y="85725"/>
                </a:cubicBezTo>
                <a:cubicBezTo>
                  <a:pt x="138113" y="81780"/>
                  <a:pt x="134914" y="78581"/>
                  <a:pt x="130969" y="78581"/>
                </a:cubicBezTo>
                <a:lnTo>
                  <a:pt x="78581" y="78581"/>
                </a:lnTo>
                <a:close/>
                <a:moveTo>
                  <a:pt x="35719" y="85725"/>
                </a:moveTo>
                <a:cubicBezTo>
                  <a:pt x="35719" y="90986"/>
                  <a:pt x="39983" y="95250"/>
                  <a:pt x="45244" y="95250"/>
                </a:cubicBezTo>
                <a:cubicBezTo>
                  <a:pt x="50504" y="95250"/>
                  <a:pt x="54769" y="90986"/>
                  <a:pt x="54769" y="85725"/>
                </a:cubicBezTo>
                <a:cubicBezTo>
                  <a:pt x="54769" y="80464"/>
                  <a:pt x="50504" y="76200"/>
                  <a:pt x="45244" y="76200"/>
                </a:cubicBezTo>
                <a:cubicBezTo>
                  <a:pt x="39983" y="76200"/>
                  <a:pt x="35719" y="80464"/>
                  <a:pt x="35719" y="85725"/>
                </a:cubicBezTo>
                <a:close/>
                <a:moveTo>
                  <a:pt x="45244" y="130969"/>
                </a:moveTo>
                <a:cubicBezTo>
                  <a:pt x="50504" y="130969"/>
                  <a:pt x="54769" y="126704"/>
                  <a:pt x="54769" y="121444"/>
                </a:cubicBezTo>
                <a:cubicBezTo>
                  <a:pt x="54769" y="116183"/>
                  <a:pt x="50504" y="111919"/>
                  <a:pt x="45244" y="111919"/>
                </a:cubicBezTo>
                <a:cubicBezTo>
                  <a:pt x="39983" y="111919"/>
                  <a:pt x="35719" y="116183"/>
                  <a:pt x="35719" y="121444"/>
                </a:cubicBezTo>
                <a:cubicBezTo>
                  <a:pt x="35719" y="126704"/>
                  <a:pt x="39983" y="130969"/>
                  <a:pt x="45244" y="130969"/>
                </a:cubicBezTo>
                <a:close/>
                <a:moveTo>
                  <a:pt x="153353" y="92107"/>
                </a:moveTo>
                <a:lnTo>
                  <a:pt x="97126" y="148323"/>
                </a:lnTo>
                <a:cubicBezTo>
                  <a:pt x="93851" y="151601"/>
                  <a:pt x="91527" y="155706"/>
                  <a:pt x="90402" y="160201"/>
                </a:cubicBezTo>
                <a:lnTo>
                  <a:pt x="86039" y="177641"/>
                </a:lnTo>
                <a:cubicBezTo>
                  <a:pt x="84652" y="183189"/>
                  <a:pt x="88025" y="188810"/>
                  <a:pt x="93573" y="190197"/>
                </a:cubicBezTo>
                <a:cubicBezTo>
                  <a:pt x="95224" y="190611"/>
                  <a:pt x="96952" y="190610"/>
                  <a:pt x="98603" y="190195"/>
                </a:cubicBezTo>
                <a:lnTo>
                  <a:pt x="116034" y="185842"/>
                </a:lnTo>
                <a:cubicBezTo>
                  <a:pt x="120533" y="184717"/>
                  <a:pt x="124642" y="182389"/>
                  <a:pt x="127921" y="179108"/>
                </a:cubicBezTo>
                <a:lnTo>
                  <a:pt x="184137" y="122892"/>
                </a:lnTo>
                <a:cubicBezTo>
                  <a:pt x="192438" y="114190"/>
                  <a:pt x="192114" y="100408"/>
                  <a:pt x="183414" y="92107"/>
                </a:cubicBezTo>
                <a:cubicBezTo>
                  <a:pt x="175001" y="84080"/>
                  <a:pt x="161766" y="84080"/>
                  <a:pt x="153353" y="92107"/>
                </a:cubicBezTo>
                <a:close/>
              </a:path>
            </a:pathLst>
          </a:custGeom>
          <a:solidFill>
            <a:schemeClr val="bg1"/>
          </a:solid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4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29" name="TextBox 28">
            <a:extLst>
              <a:ext uri="{FF2B5EF4-FFF2-40B4-BE49-F238E27FC236}">
                <a16:creationId xmlns:a16="http://schemas.microsoft.com/office/drawing/2014/main" id="{D46B11D2-D08B-0431-BC4F-BBC030205475}"/>
              </a:ext>
            </a:extLst>
          </p:cNvPr>
          <p:cNvSpPr txBox="1"/>
          <p:nvPr/>
        </p:nvSpPr>
        <p:spPr>
          <a:xfrm>
            <a:off x="908303" y="3181076"/>
            <a:ext cx="5540394" cy="184665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gradFill>
                  <a:gsLst>
                    <a:gs pos="0">
                      <a:srgbClr val="0078D4"/>
                    </a:gs>
                    <a:gs pos="100000">
                      <a:srgbClr val="BF3AC4"/>
                    </a:gs>
                  </a:gsLst>
                  <a:lin ang="0" scaled="1"/>
                </a:gradFill>
                <a:effectLst/>
                <a:uLnTx/>
                <a:uFillTx/>
                <a:latin typeface="Segoe UI Semibold"/>
                <a:ea typeface="+mn-ea"/>
                <a:cs typeface="+mn-cs"/>
              </a:rPr>
              <a:t>Experimentation happens collectively, synchronously</a:t>
            </a:r>
          </a:p>
        </p:txBody>
      </p:sp>
      <p:grpSp>
        <p:nvGrpSpPr>
          <p:cNvPr id="30" name="Group 29" descr="20%">
            <a:extLst>
              <a:ext uri="{FF2B5EF4-FFF2-40B4-BE49-F238E27FC236}">
                <a16:creationId xmlns:a16="http://schemas.microsoft.com/office/drawing/2014/main" id="{3538DE77-24EB-8796-A065-439934CD61B0}"/>
              </a:ext>
            </a:extLst>
          </p:cNvPr>
          <p:cNvGrpSpPr/>
          <p:nvPr/>
        </p:nvGrpSpPr>
        <p:grpSpPr>
          <a:xfrm>
            <a:off x="7943058" y="1858372"/>
            <a:ext cx="2344950" cy="2748650"/>
            <a:chOff x="5445938" y="2304996"/>
            <a:chExt cx="1300124" cy="1523950"/>
          </a:xfrm>
        </p:grpSpPr>
        <p:graphicFrame>
          <p:nvGraphicFramePr>
            <p:cNvPr id="31" name="Chart 30">
              <a:extLst>
                <a:ext uri="{FF2B5EF4-FFF2-40B4-BE49-F238E27FC236}">
                  <a16:creationId xmlns:a16="http://schemas.microsoft.com/office/drawing/2014/main" id="{B7F8B194-E9D1-A0E8-C30F-583B398BA8E1}"/>
                </a:ext>
              </a:extLst>
            </p:cNvPr>
            <p:cNvGraphicFramePr/>
            <p:nvPr/>
          </p:nvGraphicFramePr>
          <p:xfrm>
            <a:off x="5445938" y="2304996"/>
            <a:ext cx="1300124" cy="1523950"/>
          </p:xfrm>
          <a:graphic>
            <a:graphicData uri="http://schemas.openxmlformats.org/drawingml/2006/chart">
              <c:chart xmlns:c="http://schemas.openxmlformats.org/drawingml/2006/chart" xmlns:r="http://schemas.openxmlformats.org/officeDocument/2006/relationships" r:id="rId2"/>
            </a:graphicData>
          </a:graphic>
        </p:graphicFrame>
        <p:sp>
          <p:nvSpPr>
            <p:cNvPr id="32" name="Title 1">
              <a:extLst>
                <a:ext uri="{FF2B5EF4-FFF2-40B4-BE49-F238E27FC236}">
                  <a16:creationId xmlns:a16="http://schemas.microsoft.com/office/drawing/2014/main" id="{5EF9DD11-8672-68EE-97ED-8FBD0DEC1ABB}"/>
                </a:ext>
              </a:extLst>
            </p:cNvPr>
            <p:cNvSpPr txBox="1">
              <a:spLocks/>
            </p:cNvSpPr>
            <p:nvPr/>
          </p:nvSpPr>
          <p:spPr>
            <a:xfrm>
              <a:off x="5790719" y="2879263"/>
              <a:ext cx="610580" cy="375413"/>
            </a:xfrm>
            <a:prstGeom prst="rect">
              <a:avLst/>
            </a:prstGeom>
          </p:spPr>
          <p:txBody>
            <a:bodyPr vert="horz" wrap="none" lIns="0" tIns="0" rIns="0" bIns="0" rtlCol="0" anchor="ctr">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3600" b="1" i="0" u="none" strike="noStrike" cap="none" spc="0" normalizeH="0" baseline="0">
                  <a:ln w="3175">
                    <a:noFill/>
                  </a:ln>
                  <a:gradFill flip="none" rotWithShape="1">
                    <a:gsLst>
                      <a:gs pos="0">
                        <a:srgbClr val="0078D4"/>
                      </a:gs>
                      <a:gs pos="99000">
                        <a:srgbClr val="C03BC4"/>
                      </a:gs>
                    </a:gsLst>
                    <a:lin ang="0" scaled="1"/>
                    <a:tileRect/>
                  </a:gradFill>
                  <a:effectLst/>
                  <a:uLnTx/>
                  <a:uFillTx/>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w="3175">
                    <a:noFill/>
                  </a:ln>
                  <a:solidFill>
                    <a:srgbClr val="0078D4"/>
                  </a:solidFill>
                  <a:effectLst/>
                  <a:uLnTx/>
                  <a:uFillTx/>
                  <a:latin typeface="Segoe UI Semibold"/>
                  <a:ea typeface="+mn-ea"/>
                  <a:cs typeface="Segoe UI Semibold" panose="020B0502040204020203" pitchFamily="34" charset="0"/>
                </a:rPr>
                <a:t>60%</a:t>
              </a:r>
            </a:p>
          </p:txBody>
        </p:sp>
      </p:grpSp>
      <p:sp>
        <p:nvSpPr>
          <p:cNvPr id="34" name="Content Placeholder 2">
            <a:extLst>
              <a:ext uri="{FF2B5EF4-FFF2-40B4-BE49-F238E27FC236}">
                <a16:creationId xmlns:a16="http://schemas.microsoft.com/office/drawing/2014/main" id="{06859E4F-99AF-D916-784E-9D29F0E5A8FA}"/>
              </a:ext>
            </a:extLst>
          </p:cNvPr>
          <p:cNvSpPr txBox="1">
            <a:spLocks/>
          </p:cNvSpPr>
          <p:nvPr/>
        </p:nvSpPr>
        <p:spPr>
          <a:xfrm>
            <a:off x="7319225" y="4590856"/>
            <a:ext cx="3592616" cy="92333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boost in Copilot usage after a 6-week experiment designed to drive experimentation </a:t>
            </a:r>
          </a:p>
        </p:txBody>
      </p:sp>
      <p:sp>
        <p:nvSpPr>
          <p:cNvPr id="35" name="TextBox 34">
            <a:extLst>
              <a:ext uri="{FF2B5EF4-FFF2-40B4-BE49-F238E27FC236}">
                <a16:creationId xmlns:a16="http://schemas.microsoft.com/office/drawing/2014/main" id="{40362DDD-A4E7-CA67-1188-64A0FD51B197}"/>
              </a:ext>
            </a:extLst>
          </p:cNvPr>
          <p:cNvSpPr txBox="1"/>
          <p:nvPr/>
        </p:nvSpPr>
        <p:spPr>
          <a:xfrm>
            <a:off x="574335" y="6439614"/>
            <a:ext cx="6978991" cy="246221"/>
          </a:xfrm>
          <a:prstGeom prst="rect">
            <a:avLst/>
          </a:prstGeom>
          <a:noFill/>
        </p:spPr>
        <p:txBody>
          <a:bodyPr wrap="square" lIns="0" tIns="0" rIns="0" bIns="0" rtlCol="0" anchor="t">
            <a:spAutoFit/>
          </a:bodyPr>
          <a:lstStyle/>
          <a:p>
            <a:pPr>
              <a:defRPr/>
            </a:pPr>
            <a:r>
              <a:rPr kumimoji="0" lang="en-US" sz="800" b="0" i="0" u="none" strike="noStrike" kern="1200" cap="none" spc="0" normalizeH="0" baseline="0" noProof="0">
                <a:ln>
                  <a:noFill/>
                </a:ln>
                <a:solidFill>
                  <a:srgbClr val="000000"/>
                </a:solidFill>
                <a:effectLst/>
                <a:uLnTx/>
                <a:uFillTx/>
                <a:latin typeface="Segoe UI"/>
                <a:ea typeface="+mn-ea"/>
                <a:cs typeface="+mn-cs"/>
              </a:rPr>
              <a:t>1Source: MW + BA Marketing Copilot Experiment. This number represents a statistically significant increase in usage of </a:t>
            </a:r>
            <a:r>
              <a:rPr lang="en-US" sz="800">
                <a:solidFill>
                  <a:srgbClr val="000000"/>
                </a:solidFill>
                <a:latin typeface="Segoe UI"/>
              </a:rPr>
              <a:t>Microsoft 365</a:t>
            </a:r>
            <a:r>
              <a:rPr kumimoji="0" lang="en-US" sz="800" b="0" i="0" u="none" strike="noStrike" kern="1200" cap="none" spc="0" normalizeH="0" baseline="0" noProof="0">
                <a:ln>
                  <a:noFill/>
                </a:ln>
                <a:solidFill>
                  <a:srgbClr val="000000"/>
                </a:solidFill>
                <a:effectLst/>
                <a:uLnTx/>
                <a:uFillTx/>
                <a:latin typeface="Segoe UI"/>
                <a:ea typeface="+mn-ea"/>
                <a:cs typeface="+mn-cs"/>
              </a:rPr>
              <a:t> </a:t>
            </a:r>
            <a:r>
              <a:rPr lang="en-US" sz="800">
                <a:solidFill>
                  <a:srgbClr val="000000"/>
                </a:solidFill>
                <a:latin typeface="Segoe UI"/>
              </a:rPr>
              <a:t>Copilot Chat</a:t>
            </a:r>
            <a:r>
              <a:rPr kumimoji="0" lang="en-US" sz="800" b="0" i="0" u="none" strike="noStrike" kern="1200" cap="none" spc="0" normalizeH="0" baseline="0" noProof="0">
                <a:ln>
                  <a:noFill/>
                </a:ln>
                <a:solidFill>
                  <a:srgbClr val="000000"/>
                </a:solidFill>
                <a:effectLst/>
                <a:uLnTx/>
                <a:uFillTx/>
                <a:latin typeface="Segoe UI"/>
                <a:ea typeface="+mn-ea"/>
                <a:cs typeface="+mn-cs"/>
              </a:rPr>
              <a:t> for participants in the treated group, comparing their usage from the beginning to the end of the experiment with participants in the control group.</a:t>
            </a:r>
          </a:p>
        </p:txBody>
      </p:sp>
    </p:spTree>
    <p:extLst>
      <p:ext uri="{BB962C8B-B14F-4D97-AF65-F5344CB8AC3E}">
        <p14:creationId xmlns:p14="http://schemas.microsoft.com/office/powerpoint/2010/main" val="2133582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nodeType="withEffect">
                                  <p:stCondLst>
                                    <p:cond delay="0"/>
                                  </p:stCondLst>
                                  <p:childTnLst>
                                    <p:animMotion origin="layout" path="M 3.75E-6 3.7037E-6 L 3.75E-6 0.03541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fade">
                                      <p:cBhvr>
                                        <p:cTn id="12" dur="500"/>
                                        <p:tgtEl>
                                          <p:spTgt spid="34">
                                            <p:txEl>
                                              <p:pRg st="0" end="0"/>
                                            </p:txEl>
                                          </p:spTgt>
                                        </p:tgtEl>
                                      </p:cBhvr>
                                    </p:animEffect>
                                  </p:childTnLst>
                                </p:cTn>
                              </p:par>
                              <p:par>
                                <p:cTn id="13" presetID="42" presetClass="path" presetSubtype="0" decel="100000" fill="hold" grpId="1" nodeType="withEffect">
                                  <p:stCondLst>
                                    <p:cond delay="0"/>
                                  </p:stCondLst>
                                  <p:childTnLst>
                                    <p:animMotion origin="layout" path="M -8.33333E-7 -1.11111E-6 L -8.33333E-7 0.03542 " pathEditMode="relative" rAng="0" ptsTypes="AA">
                                      <p:cBhvr>
                                        <p:cTn id="14" dur="700" spd="-100000" fill="hold"/>
                                        <p:tgtEl>
                                          <p:spTgt spid="34">
                                            <p:txEl>
                                              <p:pRg st="0" end="0"/>
                                            </p:txEl>
                                          </p:spTgt>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build="p"/>
      <p:bldP spid="34" grpI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itle 99">
            <a:extLst>
              <a:ext uri="{FF2B5EF4-FFF2-40B4-BE49-F238E27FC236}">
                <a16:creationId xmlns:a16="http://schemas.microsoft.com/office/drawing/2014/main" id="{F9773881-0008-B852-6B4B-BD7987B4FF76}"/>
              </a:ext>
            </a:extLst>
          </p:cNvPr>
          <p:cNvSpPr txBox="1">
            <a:spLocks noGrp="1"/>
          </p:cNvSpPr>
          <p:nvPr>
            <p:ph type="title"/>
          </p:nvPr>
        </p:nvSpPr>
        <p:spPr>
          <a:xfrm>
            <a:off x="464789" y="902688"/>
            <a:ext cx="11259125"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defTabSz="932742">
              <a:lnSpc>
                <a:spcPct val="100000"/>
              </a:lnSpc>
              <a:spcBef>
                <a:spcPct val="0"/>
              </a:spcBef>
              <a:buNone/>
              <a:defRPr lang="en-US" sz="3600" b="0" cap="none" spc="-50" baseline="0" dirty="0" smtClean="0">
                <a:ln w="3175">
                  <a:noFill/>
                </a:ln>
                <a:solidFill>
                  <a:srgbClr val="000000"/>
                </a:solidFill>
                <a:effectLst/>
                <a:latin typeface="Segoe UI Semibold"/>
                <a:cs typeface="Segoe UI Semibold"/>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50" normalizeH="0" baseline="0" noProof="0">
                <a:ln w="3175">
                  <a:noFill/>
                </a:ln>
                <a:solidFill>
                  <a:srgbClr val="000000"/>
                </a:solidFill>
                <a:effectLst/>
                <a:uLnTx/>
                <a:uFillTx/>
                <a:latin typeface="Segoe Sans Display Semibold" pitchFamily="2" charset="0"/>
                <a:ea typeface="+mn-ea"/>
                <a:cs typeface="Segoe Sans Display Semibold" pitchFamily="2" charset="0"/>
              </a:rPr>
              <a:t>Boost AI confidence and success with Copilot Prompt Gallery</a:t>
            </a:r>
          </a:p>
        </p:txBody>
      </p:sp>
      <p:sp>
        <p:nvSpPr>
          <p:cNvPr id="9" name="Rectangle 8" descr="ways to boost confidence with Prompt gallery">
            <a:extLst>
              <a:ext uri="{FF2B5EF4-FFF2-40B4-BE49-F238E27FC236}">
                <a16:creationId xmlns:a16="http://schemas.microsoft.com/office/drawing/2014/main" id="{08D178A1-C72D-DFDF-2E1E-93899DB01793}"/>
              </a:ext>
            </a:extLst>
          </p:cNvPr>
          <p:cNvSpPr/>
          <p:nvPr/>
        </p:nvSpPr>
        <p:spPr bwMode="auto">
          <a:xfrm>
            <a:off x="585216" y="1564432"/>
            <a:ext cx="11025630" cy="4645510"/>
          </a:xfrm>
          <a:prstGeom prst="rect">
            <a:avLst/>
          </a:prstGeom>
          <a:solidFill>
            <a:srgbClr val="FBFBFB">
              <a:alpha val="88627"/>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9" name="Rectangle: Rounded Corners 43">
            <a:extLst>
              <a:ext uri="{FF2B5EF4-FFF2-40B4-BE49-F238E27FC236}">
                <a16:creationId xmlns:a16="http://schemas.microsoft.com/office/drawing/2014/main" id="{BC48E272-0F63-F0E2-6161-30EF61B40D34}"/>
              </a:ext>
              <a:ext uri="{C183D7F6-B498-43B3-948B-1728B52AA6E4}">
                <adec:decorative xmlns:adec="http://schemas.microsoft.com/office/drawing/2017/decorative" val="1"/>
              </a:ext>
            </a:extLst>
          </p:cNvPr>
          <p:cNvSpPr>
            <a:spLocks/>
          </p:cNvSpPr>
          <p:nvPr/>
        </p:nvSpPr>
        <p:spPr bwMode="auto">
          <a:xfrm>
            <a:off x="969347" y="2281502"/>
            <a:ext cx="3200400" cy="3457532"/>
          </a:xfrm>
          <a:prstGeom prst="roundRect">
            <a:avLst>
              <a:gd name="adj" fmla="val 5000"/>
            </a:avLst>
          </a:prstGeom>
          <a:solidFill>
            <a:schemeClr val="bg1"/>
          </a:solidFill>
          <a:ln>
            <a:noFill/>
            <a:headEnd type="none" w="med" len="med"/>
            <a:tailEnd type="none" w="med" len="med"/>
          </a:ln>
          <a:effectLst>
            <a:outerShdw blurRad="254000" dist="127000" dir="27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4" name="Round Same Side Corner Rectangle 93">
            <a:extLst>
              <a:ext uri="{FF2B5EF4-FFF2-40B4-BE49-F238E27FC236}">
                <a16:creationId xmlns:a16="http://schemas.microsoft.com/office/drawing/2014/main" id="{98FA24E9-DD1B-9CA9-6849-41C4B9B6A479}"/>
              </a:ext>
              <a:ext uri="{C183D7F6-B498-43B3-948B-1728B52AA6E4}">
                <adec:decorative xmlns:adec="http://schemas.microsoft.com/office/drawing/2017/decorative" val="1"/>
              </a:ext>
            </a:extLst>
          </p:cNvPr>
          <p:cNvSpPr>
            <a:spLocks/>
          </p:cNvSpPr>
          <p:nvPr/>
        </p:nvSpPr>
        <p:spPr bwMode="auto">
          <a:xfrm>
            <a:off x="969347" y="2138861"/>
            <a:ext cx="3200400" cy="1387404"/>
          </a:xfrm>
          <a:prstGeom prst="round2SameRect">
            <a:avLst>
              <a:gd name="adj1" fmla="val 16667"/>
              <a:gd name="adj2" fmla="val 0"/>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96" name="Group 95">
            <a:extLst>
              <a:ext uri="{FF2B5EF4-FFF2-40B4-BE49-F238E27FC236}">
                <a16:creationId xmlns:a16="http://schemas.microsoft.com/office/drawing/2014/main" id="{3A0464E2-B5AA-F489-6FCC-221FE9D0BA74}"/>
              </a:ext>
              <a:ext uri="{C183D7F6-B498-43B3-948B-1728B52AA6E4}">
                <adec:decorative xmlns:adec="http://schemas.microsoft.com/office/drawing/2017/decorative" val="1"/>
              </a:ext>
            </a:extLst>
          </p:cNvPr>
          <p:cNvGrpSpPr/>
          <p:nvPr/>
        </p:nvGrpSpPr>
        <p:grpSpPr>
          <a:xfrm>
            <a:off x="2203787" y="1730426"/>
            <a:ext cx="731520" cy="731520"/>
            <a:chOff x="2178724" y="1703413"/>
            <a:chExt cx="731520" cy="731520"/>
          </a:xfrm>
        </p:grpSpPr>
        <p:sp>
          <p:nvSpPr>
            <p:cNvPr id="97" name="Freeform: Shape 33">
              <a:extLst>
                <a:ext uri="{FF2B5EF4-FFF2-40B4-BE49-F238E27FC236}">
                  <a16:creationId xmlns:a16="http://schemas.microsoft.com/office/drawing/2014/main" id="{B8E4D9BF-9614-210F-100C-FF731686E7D3}"/>
                </a:ext>
                <a:ext uri="{C183D7F6-B498-43B3-948B-1728B52AA6E4}">
                  <adec:decorative xmlns:adec="http://schemas.microsoft.com/office/drawing/2017/decorative" val="1"/>
                </a:ext>
              </a:extLst>
            </p:cNvPr>
            <p:cNvSpPr/>
            <p:nvPr/>
          </p:nvSpPr>
          <p:spPr bwMode="auto">
            <a:xfrm>
              <a:off x="2178724" y="1703413"/>
              <a:ext cx="731520" cy="73152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8" name="Oval 1091_1">
              <a:extLst>
                <a:ext uri="{FF2B5EF4-FFF2-40B4-BE49-F238E27FC236}">
                  <a16:creationId xmlns:a16="http://schemas.microsoft.com/office/drawing/2014/main" id="{A026266D-7AC8-DF5F-7F0C-298F5368C0C8}"/>
                </a:ext>
                <a:ext uri="{C183D7F6-B498-43B3-948B-1728B52AA6E4}">
                  <adec:decorative xmlns:adec="http://schemas.microsoft.com/office/drawing/2017/decorative" val="1"/>
                </a:ext>
              </a:extLst>
            </p:cNvPr>
            <p:cNvSpPr/>
            <p:nvPr/>
          </p:nvSpPr>
          <p:spPr bwMode="auto">
            <a:xfrm>
              <a:off x="2233588" y="1758277"/>
              <a:ext cx="621792" cy="621792"/>
            </a:xfrm>
            <a:prstGeom prst="ellipse">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pic>
        <p:nvPicPr>
          <p:cNvPr id="3" name="Graphic 2" descr="Star outline">
            <a:extLst>
              <a:ext uri="{FF2B5EF4-FFF2-40B4-BE49-F238E27FC236}">
                <a16:creationId xmlns:a16="http://schemas.microsoft.com/office/drawing/2014/main" id="{F8A21BCB-2624-0C0A-35B7-D5907C8ADFF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54020" y="1862474"/>
            <a:ext cx="431053" cy="431053"/>
          </a:xfrm>
          <a:prstGeom prst="rect">
            <a:avLst/>
          </a:prstGeom>
        </p:spPr>
      </p:pic>
      <p:sp>
        <p:nvSpPr>
          <p:cNvPr id="95" name="TextBox 94">
            <a:extLst>
              <a:ext uri="{FF2B5EF4-FFF2-40B4-BE49-F238E27FC236}">
                <a16:creationId xmlns:a16="http://schemas.microsoft.com/office/drawing/2014/main" id="{B7F90365-0168-2CDE-E719-24B7C2ABD101}"/>
              </a:ext>
            </a:extLst>
          </p:cNvPr>
          <p:cNvSpPr txBox="1"/>
          <p:nvPr/>
        </p:nvSpPr>
        <p:spPr>
          <a:xfrm>
            <a:off x="1301694" y="2657753"/>
            <a:ext cx="2575311" cy="553998"/>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1"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Semibold" pitchFamily="2" charset="0"/>
                <a:ea typeface="+mn-ea"/>
                <a:cs typeface="Segoe Sans Display Semibold" pitchFamily="2" charset="0"/>
              </a:rPr>
              <a:t>Inspirational prompt collections</a:t>
            </a:r>
            <a:endParaRPr kumimoji="0" lang="en-US" sz="18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endParaRPr>
          </a:p>
        </p:txBody>
      </p:sp>
      <p:sp>
        <p:nvSpPr>
          <p:cNvPr id="92" name="Rectangle 91">
            <a:extLst>
              <a:ext uri="{FF2B5EF4-FFF2-40B4-BE49-F238E27FC236}">
                <a16:creationId xmlns:a16="http://schemas.microsoft.com/office/drawing/2014/main" id="{1034A65C-13E8-3FD5-DCDC-9B18A9D1DE63}"/>
              </a:ext>
            </a:extLst>
          </p:cNvPr>
          <p:cNvSpPr/>
          <p:nvPr/>
        </p:nvSpPr>
        <p:spPr bwMode="auto">
          <a:xfrm>
            <a:off x="1338430" y="4010267"/>
            <a:ext cx="2462232" cy="95595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Explore prompts tailored to a variety of roles, industries, or scenarios to help users unlock greater value with Copilot. </a:t>
            </a:r>
          </a:p>
        </p:txBody>
      </p:sp>
      <p:sp>
        <p:nvSpPr>
          <p:cNvPr id="102" name="Rectangle: Rounded Corners 43">
            <a:extLst>
              <a:ext uri="{FF2B5EF4-FFF2-40B4-BE49-F238E27FC236}">
                <a16:creationId xmlns:a16="http://schemas.microsoft.com/office/drawing/2014/main" id="{059BA3AB-A77D-A162-ECD0-3BBAB93A6EBB}"/>
              </a:ext>
              <a:ext uri="{C183D7F6-B498-43B3-948B-1728B52AA6E4}">
                <adec:decorative xmlns:adec="http://schemas.microsoft.com/office/drawing/2017/decorative" val="1"/>
              </a:ext>
            </a:extLst>
          </p:cNvPr>
          <p:cNvSpPr>
            <a:spLocks/>
          </p:cNvSpPr>
          <p:nvPr/>
        </p:nvSpPr>
        <p:spPr bwMode="auto">
          <a:xfrm>
            <a:off x="8022255" y="2226546"/>
            <a:ext cx="3200400" cy="3512487"/>
          </a:xfrm>
          <a:prstGeom prst="roundRect">
            <a:avLst>
              <a:gd name="adj" fmla="val 5000"/>
            </a:avLst>
          </a:prstGeom>
          <a:solidFill>
            <a:schemeClr val="bg1"/>
          </a:solidFill>
          <a:ln>
            <a:noFill/>
            <a:headEnd type="none" w="med" len="med"/>
            <a:tailEnd type="none" w="med" len="med"/>
          </a:ln>
          <a:effectLst>
            <a:outerShdw blurRad="254000" dist="127000" dir="27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Foster a community-driven approach to AI adoption, making it easier for teams to find inspiration and share their Copilot success with others</a:t>
            </a:r>
          </a:p>
        </p:txBody>
      </p:sp>
      <p:sp>
        <p:nvSpPr>
          <p:cNvPr id="109" name="Round Same Side Corner Rectangle 108">
            <a:extLst>
              <a:ext uri="{FF2B5EF4-FFF2-40B4-BE49-F238E27FC236}">
                <a16:creationId xmlns:a16="http://schemas.microsoft.com/office/drawing/2014/main" id="{57DBA2C2-9FF1-5FF4-824C-AB070231082F}"/>
              </a:ext>
              <a:ext uri="{C183D7F6-B498-43B3-948B-1728B52AA6E4}">
                <adec:decorative xmlns:adec="http://schemas.microsoft.com/office/drawing/2017/decorative" val="1"/>
              </a:ext>
            </a:extLst>
          </p:cNvPr>
          <p:cNvSpPr>
            <a:spLocks/>
          </p:cNvSpPr>
          <p:nvPr/>
        </p:nvSpPr>
        <p:spPr bwMode="auto">
          <a:xfrm>
            <a:off x="8022254" y="2110778"/>
            <a:ext cx="3200399" cy="1415487"/>
          </a:xfrm>
          <a:prstGeom prst="round2SameRect">
            <a:avLst>
              <a:gd name="adj1" fmla="val 16667"/>
              <a:gd name="adj2" fmla="val 0"/>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3" name="Rectangle: Rounded Corners 43">
            <a:extLst>
              <a:ext uri="{FF2B5EF4-FFF2-40B4-BE49-F238E27FC236}">
                <a16:creationId xmlns:a16="http://schemas.microsoft.com/office/drawing/2014/main" id="{F8CD337B-15DF-92EB-3C87-5A0651CB0ADE}"/>
              </a:ext>
              <a:ext uri="{C183D7F6-B498-43B3-948B-1728B52AA6E4}">
                <adec:decorative xmlns:adec="http://schemas.microsoft.com/office/drawing/2017/decorative" val="1"/>
              </a:ext>
            </a:extLst>
          </p:cNvPr>
          <p:cNvSpPr>
            <a:spLocks/>
          </p:cNvSpPr>
          <p:nvPr/>
        </p:nvSpPr>
        <p:spPr bwMode="auto">
          <a:xfrm>
            <a:off x="4496676" y="2281502"/>
            <a:ext cx="3200400" cy="3457531"/>
          </a:xfrm>
          <a:prstGeom prst="roundRect">
            <a:avLst>
              <a:gd name="adj" fmla="val 5000"/>
            </a:avLst>
          </a:prstGeom>
          <a:solidFill>
            <a:schemeClr val="bg1"/>
          </a:solidFill>
          <a:ln>
            <a:noFill/>
            <a:headEnd type="none" w="med" len="med"/>
            <a:tailEnd type="none" w="med" len="med"/>
          </a:ln>
          <a:effectLst>
            <a:outerShdw blurRad="254000" dist="127000" dir="27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1" name="Round Same Side Corner Rectangle 120">
            <a:extLst>
              <a:ext uri="{FF2B5EF4-FFF2-40B4-BE49-F238E27FC236}">
                <a16:creationId xmlns:a16="http://schemas.microsoft.com/office/drawing/2014/main" id="{38331A2A-EFF2-75E4-AAB4-24E4C0F2CBEF}"/>
              </a:ext>
              <a:ext uri="{C183D7F6-B498-43B3-948B-1728B52AA6E4}">
                <adec:decorative xmlns:adec="http://schemas.microsoft.com/office/drawing/2017/decorative" val="1"/>
              </a:ext>
            </a:extLst>
          </p:cNvPr>
          <p:cNvSpPr>
            <a:spLocks/>
          </p:cNvSpPr>
          <p:nvPr/>
        </p:nvSpPr>
        <p:spPr bwMode="auto">
          <a:xfrm>
            <a:off x="4495801" y="2138861"/>
            <a:ext cx="3200400" cy="1387404"/>
          </a:xfrm>
          <a:prstGeom prst="round2SameRect">
            <a:avLst>
              <a:gd name="adj1" fmla="val 16667"/>
              <a:gd name="adj2" fmla="val 0"/>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125" name="Group 124" descr="lightbulb graphic">
            <a:extLst>
              <a:ext uri="{FF2B5EF4-FFF2-40B4-BE49-F238E27FC236}">
                <a16:creationId xmlns:a16="http://schemas.microsoft.com/office/drawing/2014/main" id="{BDD77C03-1745-3DB3-817E-80C276426082}"/>
              </a:ext>
            </a:extLst>
          </p:cNvPr>
          <p:cNvGrpSpPr/>
          <p:nvPr/>
        </p:nvGrpSpPr>
        <p:grpSpPr>
          <a:xfrm>
            <a:off x="5729366" y="1730426"/>
            <a:ext cx="731520" cy="731520"/>
            <a:chOff x="5730240" y="1683989"/>
            <a:chExt cx="731520" cy="731520"/>
          </a:xfrm>
        </p:grpSpPr>
        <p:sp>
          <p:nvSpPr>
            <p:cNvPr id="126" name="Freeform: Shape 115">
              <a:extLst>
                <a:ext uri="{FF2B5EF4-FFF2-40B4-BE49-F238E27FC236}">
                  <a16:creationId xmlns:a16="http://schemas.microsoft.com/office/drawing/2014/main" id="{015CC456-9160-1430-A362-72775A813346}"/>
                </a:ext>
                <a:ext uri="{C183D7F6-B498-43B3-948B-1728B52AA6E4}">
                  <adec:decorative xmlns:adec="http://schemas.microsoft.com/office/drawing/2017/decorative" val="1"/>
                </a:ext>
              </a:extLst>
            </p:cNvPr>
            <p:cNvSpPr/>
            <p:nvPr/>
          </p:nvSpPr>
          <p:spPr bwMode="auto">
            <a:xfrm>
              <a:off x="5730240" y="1683989"/>
              <a:ext cx="731520" cy="73152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7" name="Oval 1091_1">
              <a:extLst>
                <a:ext uri="{FF2B5EF4-FFF2-40B4-BE49-F238E27FC236}">
                  <a16:creationId xmlns:a16="http://schemas.microsoft.com/office/drawing/2014/main" id="{F0567314-2441-26CA-CC13-88A500419D56}"/>
                </a:ext>
                <a:ext uri="{C183D7F6-B498-43B3-948B-1728B52AA6E4}">
                  <adec:decorative xmlns:adec="http://schemas.microsoft.com/office/drawing/2017/decorative" val="1"/>
                </a:ext>
              </a:extLst>
            </p:cNvPr>
            <p:cNvSpPr/>
            <p:nvPr/>
          </p:nvSpPr>
          <p:spPr bwMode="auto">
            <a:xfrm>
              <a:off x="5785104" y="1738853"/>
              <a:ext cx="621792" cy="621792"/>
            </a:xfrm>
            <a:prstGeom prst="ellipse">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pic>
        <p:nvPicPr>
          <p:cNvPr id="2" name="Graphic 1" descr="Lightbulb outline">
            <a:extLst>
              <a:ext uri="{FF2B5EF4-FFF2-40B4-BE49-F238E27FC236}">
                <a16:creationId xmlns:a16="http://schemas.microsoft.com/office/drawing/2014/main" id="{6615AAA5-AA9B-830C-F0C2-EE6E9291F41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867833" y="1865480"/>
            <a:ext cx="454585" cy="454585"/>
          </a:xfrm>
          <a:prstGeom prst="rect">
            <a:avLst/>
          </a:prstGeom>
        </p:spPr>
      </p:pic>
      <p:sp>
        <p:nvSpPr>
          <p:cNvPr id="123" name="TextBox 122">
            <a:extLst>
              <a:ext uri="{FF2B5EF4-FFF2-40B4-BE49-F238E27FC236}">
                <a16:creationId xmlns:a16="http://schemas.microsoft.com/office/drawing/2014/main" id="{5FDD6FFC-D166-3167-3810-2A5651889E4B}"/>
              </a:ext>
            </a:extLst>
          </p:cNvPr>
          <p:cNvSpPr txBox="1"/>
          <p:nvPr/>
        </p:nvSpPr>
        <p:spPr>
          <a:xfrm>
            <a:off x="4789649" y="2657753"/>
            <a:ext cx="2610951" cy="553998"/>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1"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Semibold" pitchFamily="2" charset="0"/>
                <a:ea typeface="+mn-ea"/>
                <a:cs typeface="Segoe Sans Display Semibold" pitchFamily="2" charset="0"/>
              </a:rPr>
              <a:t>In-app prompt ideas and suggestions</a:t>
            </a:r>
            <a:endParaRPr kumimoji="0" lang="en-US" sz="18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endParaRPr>
          </a:p>
        </p:txBody>
      </p:sp>
      <p:sp>
        <p:nvSpPr>
          <p:cNvPr id="118" name="Rectangle 117">
            <a:extLst>
              <a:ext uri="{FF2B5EF4-FFF2-40B4-BE49-F238E27FC236}">
                <a16:creationId xmlns:a16="http://schemas.microsoft.com/office/drawing/2014/main" id="{D3D11238-063E-4728-82D5-F9F7AB28BCD9}"/>
              </a:ext>
            </a:extLst>
          </p:cNvPr>
          <p:cNvSpPr/>
          <p:nvPr/>
        </p:nvSpPr>
        <p:spPr bwMode="auto">
          <a:xfrm>
            <a:off x="4960381" y="3989001"/>
            <a:ext cx="2271240" cy="95595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Find, save, and manage prompts directly in your favorite Microsoft 365 Copilot apps.</a:t>
            </a:r>
          </a:p>
        </p:txBody>
      </p:sp>
      <p:grpSp>
        <p:nvGrpSpPr>
          <p:cNvPr id="129" name="Group 128">
            <a:extLst>
              <a:ext uri="{FF2B5EF4-FFF2-40B4-BE49-F238E27FC236}">
                <a16:creationId xmlns:a16="http://schemas.microsoft.com/office/drawing/2014/main" id="{776EB1D5-C69E-6176-DAFE-8AD07A0470F1}"/>
              </a:ext>
              <a:ext uri="{C183D7F6-B498-43B3-948B-1728B52AA6E4}">
                <adec:decorative xmlns:adec="http://schemas.microsoft.com/office/drawing/2017/decorative" val="1"/>
              </a:ext>
            </a:extLst>
          </p:cNvPr>
          <p:cNvGrpSpPr/>
          <p:nvPr/>
        </p:nvGrpSpPr>
        <p:grpSpPr>
          <a:xfrm>
            <a:off x="9254945" y="1730426"/>
            <a:ext cx="731520" cy="731520"/>
            <a:chOff x="9034510" y="1689733"/>
            <a:chExt cx="731520" cy="731520"/>
          </a:xfrm>
        </p:grpSpPr>
        <p:sp>
          <p:nvSpPr>
            <p:cNvPr id="130" name="Freeform: Shape 118">
              <a:extLst>
                <a:ext uri="{FF2B5EF4-FFF2-40B4-BE49-F238E27FC236}">
                  <a16:creationId xmlns:a16="http://schemas.microsoft.com/office/drawing/2014/main" id="{D807FFA3-26DA-A1FD-2FE1-A42EB6EDEF5C}"/>
                </a:ext>
                <a:ext uri="{C183D7F6-B498-43B3-948B-1728B52AA6E4}">
                  <adec:decorative xmlns:adec="http://schemas.microsoft.com/office/drawing/2017/decorative" val="1"/>
                </a:ext>
              </a:extLst>
            </p:cNvPr>
            <p:cNvSpPr/>
            <p:nvPr/>
          </p:nvSpPr>
          <p:spPr bwMode="auto">
            <a:xfrm>
              <a:off x="9034510" y="1689733"/>
              <a:ext cx="731520" cy="73152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31" name="Oval 1091_1">
              <a:extLst>
                <a:ext uri="{FF2B5EF4-FFF2-40B4-BE49-F238E27FC236}">
                  <a16:creationId xmlns:a16="http://schemas.microsoft.com/office/drawing/2014/main" id="{55A0E6AA-DBA5-C4AB-D640-CA967CB55D11}"/>
                </a:ext>
                <a:ext uri="{C183D7F6-B498-43B3-948B-1728B52AA6E4}">
                  <adec:decorative xmlns:adec="http://schemas.microsoft.com/office/drawing/2017/decorative" val="1"/>
                </a:ext>
              </a:extLst>
            </p:cNvPr>
            <p:cNvSpPr/>
            <p:nvPr/>
          </p:nvSpPr>
          <p:spPr bwMode="auto">
            <a:xfrm>
              <a:off x="9089374" y="1738853"/>
              <a:ext cx="621792" cy="621792"/>
            </a:xfrm>
            <a:prstGeom prst="ellipse">
              <a:avLst/>
            </a:prstGeom>
            <a:gradFill flip="none" rotWithShape="1">
              <a:gsLst>
                <a:gs pos="100000">
                  <a:srgbClr val="0078D4"/>
                </a:gs>
                <a:gs pos="40000">
                  <a:srgbClr val="8661C5"/>
                </a:gs>
                <a:gs pos="0">
                  <a:srgbClr val="C03BC4"/>
                </a:gs>
              </a:gsLst>
              <a:path path="circle">
                <a:fillToRect l="100000" t="100000"/>
              </a:path>
              <a:tileRect r="-100000" b="-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pic>
        <p:nvPicPr>
          <p:cNvPr id="12" name="Graphic 11" descr="Users outline">
            <a:extLst>
              <a:ext uri="{FF2B5EF4-FFF2-40B4-BE49-F238E27FC236}">
                <a16:creationId xmlns:a16="http://schemas.microsoft.com/office/drawing/2014/main" id="{272B0DCA-9856-D3A7-B844-DB3E51EF2A1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41727" y="1804954"/>
            <a:ext cx="557949" cy="557949"/>
          </a:xfrm>
          <a:prstGeom prst="rect">
            <a:avLst/>
          </a:prstGeom>
        </p:spPr>
      </p:pic>
      <p:sp>
        <p:nvSpPr>
          <p:cNvPr id="111" name="TextBox 110">
            <a:extLst>
              <a:ext uri="{FF2B5EF4-FFF2-40B4-BE49-F238E27FC236}">
                <a16:creationId xmlns:a16="http://schemas.microsoft.com/office/drawing/2014/main" id="{E6ADDE11-36DB-23D3-CF59-3539C326899C}"/>
              </a:ext>
            </a:extLst>
          </p:cNvPr>
          <p:cNvSpPr txBox="1"/>
          <p:nvPr/>
        </p:nvSpPr>
        <p:spPr>
          <a:xfrm>
            <a:off x="8351101" y="2657753"/>
            <a:ext cx="2539205" cy="553998"/>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1"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Semibold" pitchFamily="2" charset="0"/>
                <a:ea typeface="+mn-ea"/>
                <a:cs typeface="Segoe Sans Display Semibold" pitchFamily="2" charset="0"/>
              </a:rPr>
              <a:t>Viral prompt discovery </a:t>
            </a:r>
            <a:r>
              <a:rPr lang="en-US" b="1">
                <a:ln w="3175">
                  <a:noFill/>
                </a:ln>
                <a:gradFill flip="none" rotWithShape="1">
                  <a:gsLst>
                    <a:gs pos="50000">
                      <a:srgbClr val="8661C5"/>
                    </a:gs>
                    <a:gs pos="0">
                      <a:srgbClr val="3E76D4"/>
                    </a:gs>
                    <a:gs pos="100000">
                      <a:srgbClr val="C73ECC"/>
                    </a:gs>
                  </a:gsLst>
                  <a:lin ang="2700000" scaled="1"/>
                  <a:tileRect/>
                </a:gradFill>
                <a:latin typeface="Segoe Sans Display Semibold" pitchFamily="2" charset="0"/>
                <a:cs typeface="Segoe Sans Display Semibold" pitchFamily="2" charset="0"/>
              </a:rPr>
              <a:t>and e</a:t>
            </a:r>
            <a:r>
              <a:rPr kumimoji="0" lang="en-US" sz="1800" b="1" i="0" u="none" strike="noStrike" kern="1200" cap="none" spc="0" normalizeH="0" baseline="0" noProof="0" err="1">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Semibold" pitchFamily="2" charset="0"/>
                <a:ea typeface="+mn-ea"/>
                <a:cs typeface="Segoe Sans Display Semibold" pitchFamily="2" charset="0"/>
              </a:rPr>
              <a:t>ngagement</a:t>
            </a:r>
            <a:endParaRPr kumimoji="0" lang="en-US" sz="18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endParaRPr>
          </a:p>
        </p:txBody>
      </p:sp>
      <p:sp>
        <p:nvSpPr>
          <p:cNvPr id="10" name="Text Placeholder 7">
            <a:extLst>
              <a:ext uri="{FF2B5EF4-FFF2-40B4-BE49-F238E27FC236}">
                <a16:creationId xmlns:a16="http://schemas.microsoft.com/office/drawing/2014/main" id="{A996D221-5D79-6731-6C96-66D2A953370C}"/>
              </a:ext>
            </a:extLst>
          </p:cNvPr>
          <p:cNvSpPr txBox="1">
            <a:spLocks/>
          </p:cNvSpPr>
          <p:nvPr/>
        </p:nvSpPr>
        <p:spPr bwMode="black">
          <a:xfrm>
            <a:off x="6941745" y="6252141"/>
            <a:ext cx="5263531" cy="605859"/>
          </a:xfrm>
          <a:prstGeom prst="rect">
            <a:avLst/>
          </a:prstGeom>
          <a:noFill/>
          <a:ln>
            <a:noFill/>
          </a:ln>
        </p:spPr>
        <p:txBody>
          <a:bodyPr vert="horz" wrap="square" lIns="457200" tIns="73152" rIns="548640" bIns="73152" rtlCol="0" anchor="ctr" anchorCtr="0">
            <a:noAutofit/>
          </a:bodyPr>
          <a:lstStyle>
            <a:lvl1pPr marL="0" marR="0" indent="0" algn="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rgbClr val="091F2C"/>
                </a:solidFill>
                <a:latin typeface="Segoe UI Semibold" panose="020B0702040204020203" pitchFamily="34" charset="0"/>
                <a:ea typeface="+mn-ea"/>
                <a:cs typeface="Segoe UI Semibold" panose="020B07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rPr>
              <a:t>Learn more: </a:t>
            </a:r>
            <a:r>
              <a:rPr kumimoji="0" lang="en-US" sz="20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hlinkClick r:id="rId6"/>
              </a:rPr>
              <a:t>aka.ms/prompts</a:t>
            </a:r>
            <a:endParaRPr kumimoji="0" lang="en-US" sz="1800" b="0" i="0" u="none" strike="noStrike" kern="1200" cap="none" spc="0" normalizeH="0" baseline="0" noProof="0">
              <a:ln>
                <a:noFill/>
              </a:ln>
              <a:solidFill>
                <a:srgbClr val="091F2C"/>
              </a:solidFill>
              <a:effectLst/>
              <a:uLnTx/>
              <a:uFillTx/>
              <a:latin typeface="Segoe Sans Display" pitchFamily="2" charset="0"/>
              <a:ea typeface="+mn-ea"/>
              <a:cs typeface="Segoe Sans Display" pitchFamily="2" charset="0"/>
            </a:endParaRPr>
          </a:p>
        </p:txBody>
      </p:sp>
      <p:sp>
        <p:nvSpPr>
          <p:cNvPr id="106" name="Rectangle 105">
            <a:extLst>
              <a:ext uri="{FF2B5EF4-FFF2-40B4-BE49-F238E27FC236}">
                <a16:creationId xmlns:a16="http://schemas.microsoft.com/office/drawing/2014/main" id="{63FD9FA3-11ED-34E3-1396-1A7976C2DC4B}"/>
              </a:ext>
            </a:extLst>
          </p:cNvPr>
          <p:cNvSpPr/>
          <p:nvPr/>
        </p:nvSpPr>
        <p:spPr bwMode="auto">
          <a:xfrm>
            <a:off x="8309718" y="3990084"/>
            <a:ext cx="2621965" cy="95595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Foster a community-driven approach to AI adoption by empowering users to share and celebrate their Copilot successes.</a:t>
            </a:r>
          </a:p>
        </p:txBody>
      </p:sp>
    </p:spTree>
    <p:extLst>
      <p:ext uri="{BB962C8B-B14F-4D97-AF65-F5344CB8AC3E}">
        <p14:creationId xmlns:p14="http://schemas.microsoft.com/office/powerpoint/2010/main" val="202831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250"/>
                                        <p:tgtEl>
                                          <p:spTgt spid="92"/>
                                        </p:tgtEl>
                                      </p:cBhvr>
                                    </p:animEffect>
                                  </p:childTnLst>
                                </p:cTn>
                              </p:par>
                              <p:par>
                                <p:cTn id="8" presetID="42" presetClass="path" presetSubtype="0" decel="100000" fill="hold" grpId="1" nodeType="withEffect">
                                  <p:stCondLst>
                                    <p:cond delay="0"/>
                                  </p:stCondLst>
                                  <p:childTnLst>
                                    <p:animMotion origin="layout" path="M -0.01719 -0.00023 L 2.91667E-6 1.85185E-6 " pathEditMode="relative" rAng="0" ptsTypes="AA">
                                      <p:cBhvr>
                                        <p:cTn id="9" dur="500" fill="hold"/>
                                        <p:tgtEl>
                                          <p:spTgt spid="92"/>
                                        </p:tgtEl>
                                        <p:attrNameLst>
                                          <p:attrName>ppt_x</p:attrName>
                                          <p:attrName>ppt_y</p:attrName>
                                        </p:attrNameLst>
                                      </p:cBhvr>
                                      <p:rCtr x="859" y="0"/>
                                    </p:animMotion>
                                  </p:childTnLst>
                                </p:cTn>
                              </p:par>
                              <p:par>
                                <p:cTn id="10" presetID="1" presetClass="entr" presetSubtype="0" fill="hold" grpId="0" nodeType="withEffect">
                                  <p:stCondLst>
                                    <p:cond delay="1750"/>
                                  </p:stCondLst>
                                  <p:childTnLst>
                                    <p:set>
                                      <p:cBhvr>
                                        <p:cTn id="11" dur="1" fill="hold">
                                          <p:stCondLst>
                                            <p:cond delay="0"/>
                                          </p:stCondLst>
                                        </p:cTn>
                                        <p:tgtEl>
                                          <p:spTgt spid="100"/>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106"/>
                                        </p:tgtEl>
                                        <p:attrNameLst>
                                          <p:attrName>style.visibility</p:attrName>
                                        </p:attrNameLst>
                                      </p:cBhvr>
                                      <p:to>
                                        <p:strVal val="visible"/>
                                      </p:to>
                                    </p:set>
                                    <p:animEffect transition="in" filter="fade">
                                      <p:cBhvr>
                                        <p:cTn id="14" dur="250"/>
                                        <p:tgtEl>
                                          <p:spTgt spid="106"/>
                                        </p:tgtEl>
                                      </p:cBhvr>
                                    </p:animEffect>
                                  </p:childTnLst>
                                </p:cTn>
                              </p:par>
                              <p:par>
                                <p:cTn id="15" presetID="42" presetClass="path" presetSubtype="0" decel="100000" fill="hold" grpId="1" nodeType="withEffect">
                                  <p:stCondLst>
                                    <p:cond delay="0"/>
                                  </p:stCondLst>
                                  <p:childTnLst>
                                    <p:animMotion origin="layout" path="M -0.01718 -0.00023 L -2.5E-6 1.11111E-6 " pathEditMode="relative" rAng="0" ptsTypes="AA">
                                      <p:cBhvr>
                                        <p:cTn id="16" dur="500" fill="hold"/>
                                        <p:tgtEl>
                                          <p:spTgt spid="106"/>
                                        </p:tgtEl>
                                        <p:attrNameLst>
                                          <p:attrName>ppt_x</p:attrName>
                                          <p:attrName>ppt_y</p:attrName>
                                        </p:attrNameLst>
                                      </p:cBhvr>
                                      <p:rCtr x="859" y="0"/>
                                    </p:animMotion>
                                  </p:childTnLst>
                                </p:cTn>
                              </p:par>
                              <p:par>
                                <p:cTn id="17" presetID="10" presetClass="entr" presetSubtype="0" fill="hold" grpId="0" nodeType="withEffect">
                                  <p:stCondLst>
                                    <p:cond delay="0"/>
                                  </p:stCondLst>
                                  <p:childTnLst>
                                    <p:set>
                                      <p:cBhvr>
                                        <p:cTn id="18" dur="1" fill="hold">
                                          <p:stCondLst>
                                            <p:cond delay="0"/>
                                          </p:stCondLst>
                                        </p:cTn>
                                        <p:tgtEl>
                                          <p:spTgt spid="118"/>
                                        </p:tgtEl>
                                        <p:attrNameLst>
                                          <p:attrName>style.visibility</p:attrName>
                                        </p:attrNameLst>
                                      </p:cBhvr>
                                      <p:to>
                                        <p:strVal val="visible"/>
                                      </p:to>
                                    </p:set>
                                    <p:animEffect transition="in" filter="fade">
                                      <p:cBhvr>
                                        <p:cTn id="19" dur="250"/>
                                        <p:tgtEl>
                                          <p:spTgt spid="118"/>
                                        </p:tgtEl>
                                      </p:cBhvr>
                                    </p:animEffect>
                                  </p:childTnLst>
                                </p:cTn>
                              </p:par>
                              <p:par>
                                <p:cTn id="20" presetID="42" presetClass="path" presetSubtype="0" decel="100000" fill="hold" grpId="1" nodeType="withEffect">
                                  <p:stCondLst>
                                    <p:cond delay="0"/>
                                  </p:stCondLst>
                                  <p:childTnLst>
                                    <p:animMotion origin="layout" path="M -0.01719 -0.00023 L 0 1.11111E-6 " pathEditMode="relative" rAng="0" ptsTypes="AA">
                                      <p:cBhvr>
                                        <p:cTn id="21" dur="500" fill="hold"/>
                                        <p:tgtEl>
                                          <p:spTgt spid="118"/>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92" grpId="0"/>
      <p:bldP spid="92" grpId="1"/>
      <p:bldP spid="118" grpId="0"/>
      <p:bldP spid="118" grpId="1"/>
      <p:bldP spid="106" grpId="0"/>
      <p:bldP spid="106"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2B5057C-4C7B-C487-6754-C6A39DE0C8C1}"/>
              </a:ext>
              <a:ext uri="{C183D7F6-B498-43B3-948B-1728B52AA6E4}">
                <adec:decorative xmlns:adec="http://schemas.microsoft.com/office/drawing/2017/decorative" val="1"/>
              </a:ext>
            </a:extLst>
          </p:cNvPr>
          <p:cNvSpPr/>
          <p:nvPr/>
        </p:nvSpPr>
        <p:spPr bwMode="auto">
          <a:xfrm>
            <a:off x="4181474" y="292100"/>
            <a:ext cx="7705725" cy="6270625"/>
          </a:xfrm>
          <a:prstGeom prst="roundRect">
            <a:avLst>
              <a:gd name="adj" fmla="val 2405"/>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Sans Display Semibold"/>
              <a:ea typeface="+mn-ea"/>
              <a:cs typeface="Segoe UI" panose="020B0502040204020203" pitchFamily="34" charset="0"/>
            </a:endParaRPr>
          </a:p>
        </p:txBody>
      </p:sp>
      <p:sp>
        <p:nvSpPr>
          <p:cNvPr id="8" name="Rectangle: Rounded Corners 7">
            <a:extLst>
              <a:ext uri="{FF2B5EF4-FFF2-40B4-BE49-F238E27FC236}">
                <a16:creationId xmlns:a16="http://schemas.microsoft.com/office/drawing/2014/main" id="{DA2C3EBD-7DAA-8E9A-45EC-F5EBB37CAEED}"/>
              </a:ext>
              <a:ext uri="{C183D7F6-B498-43B3-948B-1728B52AA6E4}">
                <adec:decorative xmlns:adec="http://schemas.microsoft.com/office/drawing/2017/decorative" val="1"/>
              </a:ext>
            </a:extLst>
          </p:cNvPr>
          <p:cNvSpPr/>
          <p:nvPr/>
        </p:nvSpPr>
        <p:spPr bwMode="auto">
          <a:xfrm>
            <a:off x="4330699" y="430471"/>
            <a:ext cx="7407275" cy="520700"/>
          </a:xfrm>
          <a:prstGeom prst="roundRect">
            <a:avLst/>
          </a:prstGeom>
          <a:solidFill>
            <a:schemeClr val="accent2">
              <a:lumMod val="20000"/>
              <a:lumOff val="80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33" name="Title 32">
            <a:extLst>
              <a:ext uri="{FF2B5EF4-FFF2-40B4-BE49-F238E27FC236}">
                <a16:creationId xmlns:a16="http://schemas.microsoft.com/office/drawing/2014/main" id="{7529B338-4686-0B8B-B946-7A51274B71AE}"/>
              </a:ext>
            </a:extLst>
          </p:cNvPr>
          <p:cNvSpPr txBox="1">
            <a:spLocks noGrp="1"/>
          </p:cNvSpPr>
          <p:nvPr>
            <p:ph type="title" idx="4294967295"/>
          </p:nvPr>
        </p:nvSpPr>
        <p:spPr>
          <a:xfrm>
            <a:off x="553984" y="381631"/>
            <a:ext cx="3297368" cy="1275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R="0" lvl="0" indent="0" defTabSz="932742" fontAlgn="auto">
              <a:lnSpc>
                <a:spcPct val="100000"/>
              </a:lnSpc>
              <a:spcBef>
                <a:spcPct val="0"/>
              </a:spcBef>
              <a:spcAft>
                <a:spcPts val="0"/>
              </a:spcAft>
              <a:buClrTx/>
              <a:buSzTx/>
              <a:buFontTx/>
              <a:buNone/>
              <a:tabLst/>
              <a:defRPr kumimoji="0" lang="en-US" sz="3200" b="1" i="0" u="none" strike="noStrike" cap="none" spc="-50" normalizeH="0" baseline="0" dirty="0" smtClean="0">
                <a:ln w="3175">
                  <a:noFill/>
                </a:ln>
                <a:solidFill>
                  <a:srgbClr val="080808"/>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50" normalizeH="0" baseline="0" noProof="0">
                <a:ln w="3175">
                  <a:noFill/>
                </a:ln>
                <a:solidFill>
                  <a:srgbClr val="080808"/>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rPr>
              <a:t>Copilot team workshops</a:t>
            </a:r>
            <a:endParaRPr kumimoji="0" lang="en-GB" sz="3200" b="1" i="0" u="none" strike="noStrike" kern="1200" cap="none" spc="-50" normalizeH="0" baseline="0" noProof="0">
              <a:ln w="3175">
                <a:noFill/>
              </a:ln>
              <a:solidFill>
                <a:srgbClr val="080808"/>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endParaRPr>
          </a:p>
        </p:txBody>
      </p:sp>
      <p:sp>
        <p:nvSpPr>
          <p:cNvPr id="9" name="TextBox 8">
            <a:extLst>
              <a:ext uri="{FF2B5EF4-FFF2-40B4-BE49-F238E27FC236}">
                <a16:creationId xmlns:a16="http://schemas.microsoft.com/office/drawing/2014/main" id="{07EBA7D1-6061-729F-79D5-68091AD4C813}"/>
              </a:ext>
            </a:extLst>
          </p:cNvPr>
          <p:cNvSpPr txBox="1"/>
          <p:nvPr/>
        </p:nvSpPr>
        <p:spPr>
          <a:xfrm>
            <a:off x="591229" y="1961882"/>
            <a:ext cx="3297368" cy="2123658"/>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600" b="0" i="0" u="none" strike="noStrike" kern="1200" cap="none" spc="0" normalizeH="0" baseline="0" noProof="0">
                <a:ln>
                  <a:noFill/>
                </a:ln>
                <a:solidFill>
                  <a:srgbClr val="C5B4E3">
                    <a:lumMod val="50000"/>
                  </a:srgbClr>
                </a:solidFill>
                <a:effectLst/>
                <a:uLnTx/>
                <a:uFillTx/>
                <a:latin typeface="Segoe UI" panose="020B0502040204020203" pitchFamily="34" charset="0"/>
                <a:ea typeface="+mn-ea"/>
                <a:cs typeface="+mn-cs"/>
              </a:rPr>
              <a:t>Example: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Segoe UI" panose="020B0502040204020203" pitchFamily="34" charset="0"/>
                <a:ea typeface="+mn-ea"/>
                <a:cs typeface="+mn-cs"/>
              </a:rPr>
              <a:t>The Copilot Power Session is a hands-on workshop for your team. Discover how to use Copilot for relevant tasks, share successes, and learn from peers. Experience real productivity gains by grounding Copilot in your day-to-day work.</a:t>
            </a:r>
            <a:endParaRPr kumimoji="0" lang="en-US" sz="1600" b="0" i="0" u="none" strike="noStrike" kern="1200" cap="none" spc="0" normalizeH="0" baseline="0" noProof="0">
              <a:ln>
                <a:noFill/>
              </a:ln>
              <a:solidFill>
                <a:prstClr val="black"/>
              </a:solidFill>
              <a:effectLst/>
              <a:uLnTx/>
              <a:uFillTx/>
              <a:latin typeface="Segoe Sans Display"/>
              <a:ea typeface="+mn-ea"/>
              <a:cs typeface="+mn-cs"/>
            </a:endParaRPr>
          </a:p>
        </p:txBody>
      </p:sp>
      <p:sp>
        <p:nvSpPr>
          <p:cNvPr id="10" name="Rectangle 9">
            <a:extLst>
              <a:ext uri="{FF2B5EF4-FFF2-40B4-BE49-F238E27FC236}">
                <a16:creationId xmlns:a16="http://schemas.microsoft.com/office/drawing/2014/main" id="{F49C2049-399F-1645-50B7-D97066729F60}"/>
              </a:ext>
            </a:extLst>
          </p:cNvPr>
          <p:cNvSpPr/>
          <p:nvPr/>
        </p:nvSpPr>
        <p:spPr bwMode="auto">
          <a:xfrm>
            <a:off x="4899288" y="506155"/>
            <a:ext cx="6238517" cy="3693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2400" b="0" i="0" u="none" strike="noStrike" kern="1200" cap="none" spc="0" normalizeH="0" baseline="0" noProof="0">
                <a:ln w="3175">
                  <a:noFill/>
                </a:ln>
                <a:solidFill>
                  <a:srgbClr val="8661C5"/>
                </a:solidFill>
                <a:effectLst/>
                <a:uLnTx/>
                <a:uFillTx/>
                <a:latin typeface="Segoe Sans Display Semibold"/>
                <a:ea typeface="+mn-ea"/>
                <a:cs typeface="Segoe UI" panose="020B0502040204020203" pitchFamily="34" charset="0"/>
              </a:rPr>
              <a:t>Running the session  </a:t>
            </a:r>
          </a:p>
        </p:txBody>
      </p:sp>
      <p:sp>
        <p:nvSpPr>
          <p:cNvPr id="11" name="Oval 10">
            <a:extLst>
              <a:ext uri="{FF2B5EF4-FFF2-40B4-BE49-F238E27FC236}">
                <a16:creationId xmlns:a16="http://schemas.microsoft.com/office/drawing/2014/main" id="{846532FB-12EF-6E55-00D9-CCB253F48883}"/>
              </a:ext>
              <a:ext uri="{C183D7F6-B498-43B3-948B-1728B52AA6E4}">
                <adec:decorative xmlns:adec="http://schemas.microsoft.com/office/drawing/2017/decorative" val="1"/>
              </a:ext>
            </a:extLst>
          </p:cNvPr>
          <p:cNvSpPr/>
          <p:nvPr/>
        </p:nvSpPr>
        <p:spPr bwMode="auto">
          <a:xfrm>
            <a:off x="4380944" y="1468488"/>
            <a:ext cx="401376" cy="401376"/>
          </a:xfrm>
          <a:prstGeom prst="ellipse">
            <a:avLst/>
          </a:prstGeom>
          <a:solidFill>
            <a:schemeClr val="bg1">
              <a:lumMod val="85000"/>
              <a:lumOff val="15000"/>
              <a:alpha val="65000"/>
            </a:schemeClr>
          </a:solidFill>
          <a:ln w="12700">
            <a:solidFill>
              <a:schemeClr val="bg1"/>
            </a:soli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ts val="800"/>
              </a:spcAft>
              <a:buClrTx/>
              <a:buSzTx/>
              <a:buFontTx/>
              <a:buNone/>
              <a:tabLst/>
              <a:defRPr/>
            </a:pPr>
            <a:r>
              <a:rPr kumimoji="0" lang="en-US" sz="1765" b="1" i="0" u="none" strike="noStrike" kern="1200" cap="none" spc="0" normalizeH="0" baseline="0" noProof="0">
                <a:ln>
                  <a:noFill/>
                </a:ln>
                <a:gradFill>
                  <a:gsLst>
                    <a:gs pos="50000">
                      <a:srgbClr val="8661C5"/>
                    </a:gs>
                    <a:gs pos="0">
                      <a:srgbClr val="3E76D4"/>
                    </a:gs>
                    <a:gs pos="100000">
                      <a:srgbClr val="C73ECC"/>
                    </a:gs>
                  </a:gsLst>
                  <a:lin ang="2700000" scaled="1"/>
                </a:gradFill>
                <a:effectLst/>
                <a:uLnTx/>
                <a:uFillTx/>
                <a:latin typeface="Segoe Sans Display"/>
                <a:ea typeface="+mn-ea"/>
                <a:cs typeface="Segoe UI" panose="020B0502040204020203" pitchFamily="34" charset="0"/>
                <a:sym typeface="Wingdings" panose="05000000000000000000" pitchFamily="2" charset="2"/>
              </a:rPr>
              <a:t>1</a:t>
            </a:r>
            <a:endParaRPr kumimoji="0" lang="en-US" sz="1765" b="1" i="0" u="none" strike="noStrike" kern="1200" cap="none" spc="0" normalizeH="0" baseline="0" noProof="0">
              <a:ln>
                <a:noFill/>
              </a:ln>
              <a:gradFill>
                <a:gsLst>
                  <a:gs pos="50000">
                    <a:srgbClr val="8661C5"/>
                  </a:gs>
                  <a:gs pos="0">
                    <a:srgbClr val="3E76D4"/>
                  </a:gs>
                  <a:gs pos="100000">
                    <a:srgbClr val="C73ECC"/>
                  </a:gs>
                </a:gsLst>
                <a:lin ang="2700000" scaled="1"/>
              </a:gradFill>
              <a:effectLst/>
              <a:uLnTx/>
              <a:uFillTx/>
              <a:latin typeface="Segoe Sans Display"/>
              <a:ea typeface="+mn-ea"/>
              <a:cs typeface="Segoe UI" panose="020B0502040204020203" pitchFamily="34" charset="0"/>
            </a:endParaRPr>
          </a:p>
        </p:txBody>
      </p:sp>
      <p:sp>
        <p:nvSpPr>
          <p:cNvPr id="25" name="Rectangle 24">
            <a:extLst>
              <a:ext uri="{FF2B5EF4-FFF2-40B4-BE49-F238E27FC236}">
                <a16:creationId xmlns:a16="http://schemas.microsoft.com/office/drawing/2014/main" id="{238A62DD-D31D-980A-0524-A93E1AC38534}"/>
              </a:ext>
            </a:extLst>
          </p:cNvPr>
          <p:cNvSpPr/>
          <p:nvPr/>
        </p:nvSpPr>
        <p:spPr bwMode="auto">
          <a:xfrm>
            <a:off x="4684953" y="1070569"/>
            <a:ext cx="2915295"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750" b="0" i="0" u="none" strike="noStrike" kern="1200" cap="none" spc="0" normalizeH="0" baseline="0" noProof="0">
                <a:ln w="3175">
                  <a:noFill/>
                </a:ln>
                <a:solidFill>
                  <a:prstClr val="black"/>
                </a:solidFill>
                <a:effectLst/>
                <a:uLnTx/>
                <a:uFillTx/>
                <a:latin typeface="Segoe Sans Display Semibold"/>
                <a:ea typeface="+mn-ea"/>
                <a:cs typeface="Segoe UI"/>
              </a:rPr>
              <a:t>Getting </a:t>
            </a:r>
            <a:r>
              <a:rPr lang="en-US" sz="1750">
                <a:ln w="3175">
                  <a:noFill/>
                </a:ln>
                <a:solidFill>
                  <a:prstClr val="black"/>
                </a:solidFill>
                <a:latin typeface="Segoe Sans Display Semibold"/>
                <a:cs typeface="Segoe UI"/>
              </a:rPr>
              <a:t>prepared</a:t>
            </a:r>
            <a:endParaRPr kumimoji="0" lang="en-US" sz="1765" b="0" i="0" u="none" strike="noStrike" kern="1200" cap="none" spc="0" normalizeH="0" baseline="0" noProof="0">
              <a:ln w="3175">
                <a:noFill/>
              </a:ln>
              <a:solidFill>
                <a:prstClr val="black"/>
              </a:solidFill>
              <a:effectLst/>
              <a:uLnTx/>
              <a:uFillTx/>
              <a:latin typeface="Segoe Sans Display Semibold"/>
              <a:ea typeface="+mn-ea"/>
              <a:cs typeface="Segoe UI" panose="020B0502040204020203" pitchFamily="34" charset="0"/>
            </a:endParaRPr>
          </a:p>
        </p:txBody>
      </p:sp>
      <p:sp>
        <p:nvSpPr>
          <p:cNvPr id="15" name="Rectangle 14">
            <a:extLst>
              <a:ext uri="{FF2B5EF4-FFF2-40B4-BE49-F238E27FC236}">
                <a16:creationId xmlns:a16="http://schemas.microsoft.com/office/drawing/2014/main" id="{EA1BF55E-3084-C5DB-64FB-4F64DC906AD0}"/>
              </a:ext>
            </a:extLst>
          </p:cNvPr>
          <p:cNvSpPr/>
          <p:nvPr/>
        </p:nvSpPr>
        <p:spPr bwMode="auto">
          <a:xfrm>
            <a:off x="4890176" y="1444794"/>
            <a:ext cx="2710072" cy="4924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600" b="0" i="0" u="none" strike="noStrike" kern="1200" cap="none" spc="0" normalizeH="0" baseline="0" noProof="0">
                <a:ln w="3175">
                  <a:noFill/>
                </a:ln>
                <a:solidFill>
                  <a:srgbClr val="8661C5"/>
                </a:solidFill>
                <a:effectLst/>
                <a:uLnTx/>
                <a:uFillTx/>
                <a:latin typeface="Segoe Sans Display Semibold"/>
                <a:ea typeface="+mn-ea"/>
                <a:cs typeface="Segoe UI" panose="020B0502040204020203" pitchFamily="34" charset="0"/>
              </a:rPr>
              <a:t>Set up time to run the Power Session</a:t>
            </a:r>
          </a:p>
        </p:txBody>
      </p:sp>
      <p:sp>
        <p:nvSpPr>
          <p:cNvPr id="12" name="TextBox 11">
            <a:extLst>
              <a:ext uri="{FF2B5EF4-FFF2-40B4-BE49-F238E27FC236}">
                <a16:creationId xmlns:a16="http://schemas.microsoft.com/office/drawing/2014/main" id="{8CD957B7-56F7-BF6B-4798-208ADCC14168}"/>
              </a:ext>
            </a:extLst>
          </p:cNvPr>
          <p:cNvSpPr txBox="1">
            <a:spLocks/>
          </p:cNvSpPr>
          <p:nvPr/>
        </p:nvSpPr>
        <p:spPr>
          <a:xfrm>
            <a:off x="4782214" y="2016537"/>
            <a:ext cx="2710072" cy="815608"/>
          </a:xfrm>
          <a:prstGeom prst="rect">
            <a:avLst/>
          </a:prstGeom>
          <a:noFill/>
        </p:spPr>
        <p:txBody>
          <a:bodyPr wrap="square" lIns="91440" tIns="0" rIns="0" bIns="0" numCol="1" anchor="t">
            <a:spAutoFit/>
          </a:body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Sans Display"/>
                <a:ea typeface="+mn-ea"/>
                <a:cs typeface="+mn-cs"/>
              </a:rPr>
              <a:t>You’ll need around </a:t>
            </a:r>
            <a:r>
              <a:rPr lang="en-US" sz="1200">
                <a:solidFill>
                  <a:prstClr val="black"/>
                </a:solidFill>
                <a:latin typeface="Segoe Sans Display"/>
              </a:rPr>
              <a:t>1.5-2</a:t>
            </a:r>
            <a:r>
              <a:rPr kumimoji="0" lang="en-US" sz="1200" b="0" i="0" u="none" strike="noStrike" kern="1200" cap="none" spc="0" normalizeH="0" baseline="0" noProof="0">
                <a:ln>
                  <a:noFill/>
                </a:ln>
                <a:solidFill>
                  <a:prstClr val="black"/>
                </a:solidFill>
                <a:effectLst/>
                <a:uLnTx/>
                <a:uFillTx/>
                <a:latin typeface="Segoe Sans Display"/>
                <a:ea typeface="+mn-ea"/>
                <a:cs typeface="+mn-cs"/>
              </a:rPr>
              <a:t> hours to run the session</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Sans Display"/>
                <a:ea typeface="+mn-ea"/>
                <a:cs typeface="+mn-cs"/>
              </a:rPr>
              <a:t>Recommend in person but can be run hybrid /online</a:t>
            </a:r>
          </a:p>
        </p:txBody>
      </p:sp>
      <p:sp>
        <p:nvSpPr>
          <p:cNvPr id="13" name="Oval 12">
            <a:extLst>
              <a:ext uri="{FF2B5EF4-FFF2-40B4-BE49-F238E27FC236}">
                <a16:creationId xmlns:a16="http://schemas.microsoft.com/office/drawing/2014/main" id="{3D848FB3-607D-C1BB-97E5-376A7B95F1F7}"/>
              </a:ext>
              <a:ext uri="{C183D7F6-B498-43B3-948B-1728B52AA6E4}">
                <adec:decorative xmlns:adec="http://schemas.microsoft.com/office/drawing/2017/decorative" val="1"/>
              </a:ext>
            </a:extLst>
          </p:cNvPr>
          <p:cNvSpPr>
            <a:spLocks/>
          </p:cNvSpPr>
          <p:nvPr/>
        </p:nvSpPr>
        <p:spPr bwMode="auto">
          <a:xfrm>
            <a:off x="4380944" y="2936444"/>
            <a:ext cx="401376" cy="401376"/>
          </a:xfrm>
          <a:prstGeom prst="ellipse">
            <a:avLst/>
          </a:prstGeom>
          <a:solidFill>
            <a:schemeClr val="bg1">
              <a:lumMod val="85000"/>
              <a:lumOff val="15000"/>
              <a:alpha val="65000"/>
            </a:schemeClr>
          </a:solidFill>
          <a:ln w="12700">
            <a:solidFill>
              <a:schemeClr val="bg1"/>
            </a:soli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ts val="800"/>
              </a:spcAft>
              <a:buClrTx/>
              <a:buSzTx/>
              <a:buFontTx/>
              <a:buNone/>
              <a:tabLst/>
              <a:defRPr/>
            </a:pPr>
            <a:r>
              <a:rPr kumimoji="0" lang="en-US" sz="1765" b="1" i="0" u="none" strike="noStrike" kern="1200" cap="none" spc="0" normalizeH="0" baseline="0" noProof="0">
                <a:ln>
                  <a:noFill/>
                </a:ln>
                <a:gradFill>
                  <a:gsLst>
                    <a:gs pos="50000">
                      <a:srgbClr val="8661C5"/>
                    </a:gs>
                    <a:gs pos="0">
                      <a:srgbClr val="3E76D4"/>
                    </a:gs>
                    <a:gs pos="100000">
                      <a:srgbClr val="C73ECC"/>
                    </a:gs>
                  </a:gsLst>
                  <a:lin ang="2700000" scaled="1"/>
                </a:gradFill>
                <a:effectLst/>
                <a:uLnTx/>
                <a:uFillTx/>
                <a:latin typeface="Segoe Sans Display"/>
                <a:ea typeface="+mn-ea"/>
                <a:cs typeface="Segoe UI" panose="020B0502040204020203" pitchFamily="34" charset="0"/>
                <a:sym typeface="Wingdings" panose="05000000000000000000" pitchFamily="2" charset="2"/>
              </a:rPr>
              <a:t>2</a:t>
            </a:r>
            <a:endParaRPr kumimoji="0" lang="en-US" sz="1765" b="1" i="0" u="none" strike="noStrike" kern="1200" cap="none" spc="0" normalizeH="0" baseline="0" noProof="0">
              <a:ln>
                <a:noFill/>
              </a:ln>
              <a:gradFill>
                <a:gsLst>
                  <a:gs pos="50000">
                    <a:srgbClr val="8661C5"/>
                  </a:gs>
                  <a:gs pos="0">
                    <a:srgbClr val="3E76D4"/>
                  </a:gs>
                  <a:gs pos="100000">
                    <a:srgbClr val="C73ECC"/>
                  </a:gs>
                </a:gsLst>
                <a:lin ang="2700000" scaled="1"/>
              </a:gradFill>
              <a:effectLst/>
              <a:uLnTx/>
              <a:uFillTx/>
              <a:latin typeface="Segoe Sans Display"/>
              <a:ea typeface="+mn-ea"/>
              <a:cs typeface="Segoe UI" panose="020B0502040204020203" pitchFamily="34" charset="0"/>
            </a:endParaRPr>
          </a:p>
        </p:txBody>
      </p:sp>
      <p:cxnSp>
        <p:nvCxnSpPr>
          <p:cNvPr id="14" name="Straight Connector 13">
            <a:extLst>
              <a:ext uri="{FF2B5EF4-FFF2-40B4-BE49-F238E27FC236}">
                <a16:creationId xmlns:a16="http://schemas.microsoft.com/office/drawing/2014/main" id="{DD72F074-8B1C-1A03-8DD4-0E1A76373BA5}"/>
              </a:ext>
              <a:ext uri="{C183D7F6-B498-43B3-948B-1728B52AA6E4}">
                <adec:decorative xmlns:adec="http://schemas.microsoft.com/office/drawing/2017/decorative" val="1"/>
              </a:ext>
            </a:extLst>
          </p:cNvPr>
          <p:cNvCxnSpPr>
            <a:cxnSpLocks/>
          </p:cNvCxnSpPr>
          <p:nvPr/>
        </p:nvCxnSpPr>
        <p:spPr>
          <a:xfrm flipV="1">
            <a:off x="8034336" y="988839"/>
            <a:ext cx="0" cy="5076494"/>
          </a:xfrm>
          <a:prstGeom prst="line">
            <a:avLst/>
          </a:prstGeom>
          <a:ln w="19050">
            <a:solidFill>
              <a:schemeClr val="bg1"/>
            </a:solidFill>
            <a:headEnd type="none" w="lg" len="med"/>
            <a:tailEnd type="none" w="lg" len="med"/>
          </a:ln>
          <a:effectLst>
            <a:outerShdw blurRad="177800" algn="ct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3AE3B41-BB03-7A70-1171-7C8A50AE493A}"/>
              </a:ext>
            </a:extLst>
          </p:cNvPr>
          <p:cNvSpPr/>
          <p:nvPr/>
        </p:nvSpPr>
        <p:spPr bwMode="auto">
          <a:xfrm>
            <a:off x="4890176" y="2999025"/>
            <a:ext cx="2710072" cy="2462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600" b="0" i="0" u="none" strike="noStrike" kern="1200" cap="none" spc="0" normalizeH="0" baseline="0" noProof="0">
                <a:ln w="3175">
                  <a:noFill/>
                </a:ln>
                <a:solidFill>
                  <a:srgbClr val="8661C5"/>
                </a:solidFill>
                <a:effectLst/>
                <a:uLnTx/>
                <a:uFillTx/>
                <a:latin typeface="Segoe Sans Display Semibold"/>
                <a:ea typeface="+mn-ea"/>
                <a:cs typeface="Segoe UI" panose="020B0502040204020203" pitchFamily="34" charset="0"/>
              </a:rPr>
              <a:t>Create a list of tasks</a:t>
            </a:r>
          </a:p>
        </p:txBody>
      </p:sp>
      <p:sp>
        <p:nvSpPr>
          <p:cNvPr id="17" name="TextBox 16">
            <a:extLst>
              <a:ext uri="{FF2B5EF4-FFF2-40B4-BE49-F238E27FC236}">
                <a16:creationId xmlns:a16="http://schemas.microsoft.com/office/drawing/2014/main" id="{6106D2A9-BD03-3F4A-0702-E3E08901DC77}"/>
              </a:ext>
            </a:extLst>
          </p:cNvPr>
          <p:cNvSpPr txBox="1">
            <a:spLocks/>
          </p:cNvSpPr>
          <p:nvPr/>
        </p:nvSpPr>
        <p:spPr>
          <a:xfrm>
            <a:off x="4782214" y="3332209"/>
            <a:ext cx="2959245" cy="1815882"/>
          </a:xfrm>
          <a:prstGeom prst="rect">
            <a:avLst/>
          </a:prstGeom>
          <a:noFill/>
        </p:spPr>
        <p:txBody>
          <a:bodyPr wrap="square" lIns="91440" tIns="0" rIns="0" bIns="0" numCol="1" anchor="t">
            <a:spAutoFit/>
          </a:bodyPr>
          <a:lstStyle/>
          <a:p>
            <a:pPr marL="171450" indent="-171450">
              <a:spcBef>
                <a:spcPts val="600"/>
              </a:spcBef>
              <a:buFont typeface="Arial" panose="020B0604020202020204" pitchFamily="34" charset="0"/>
              <a:buChar char="•"/>
              <a:defRPr/>
            </a:pPr>
            <a:r>
              <a:rPr kumimoji="0" lang="en-US" sz="1200" b="0" i="0" u="none" strike="noStrike" kern="1200" cap="none" spc="0" normalizeH="0" baseline="0" noProof="0">
                <a:ln>
                  <a:noFill/>
                </a:ln>
                <a:solidFill>
                  <a:prstClr val="black"/>
                </a:solidFill>
                <a:effectLst/>
                <a:uLnTx/>
                <a:uFillTx/>
                <a:latin typeface="Segoe Sans Display"/>
                <a:ea typeface="+mn-ea"/>
                <a:cs typeface="+mn-cs"/>
              </a:rPr>
              <a:t>Create a list of 10 tasks which your team </a:t>
            </a:r>
            <a:r>
              <a:rPr lang="en-US" sz="1200">
                <a:solidFill>
                  <a:prstClr val="black"/>
                </a:solidFill>
                <a:latin typeface="Segoe Sans Display"/>
              </a:rPr>
              <a:t>can do</a:t>
            </a:r>
            <a:r>
              <a:rPr kumimoji="0" lang="en-US" sz="1200" b="0" i="0" u="none" strike="noStrike" kern="1200" cap="none" spc="0" normalizeH="0" baseline="0" noProof="0">
                <a:ln>
                  <a:noFill/>
                </a:ln>
                <a:solidFill>
                  <a:prstClr val="black"/>
                </a:solidFill>
                <a:effectLst/>
                <a:uLnTx/>
                <a:uFillTx/>
                <a:latin typeface="Segoe Sans Display"/>
                <a:ea typeface="+mn-ea"/>
                <a:cs typeface="+mn-cs"/>
              </a:rPr>
              <a:t> within their role but could </a:t>
            </a:r>
            <a:r>
              <a:rPr lang="en-US" sz="1200">
                <a:solidFill>
                  <a:prstClr val="black"/>
                </a:solidFill>
                <a:latin typeface="Segoe Sans Display"/>
              </a:rPr>
              <a:t>use</a:t>
            </a:r>
            <a:r>
              <a:rPr kumimoji="0" lang="en-US" sz="1200" b="0" i="0" u="none" strike="noStrike" kern="1200" cap="none" spc="0" normalizeH="0" baseline="0" noProof="0">
                <a:ln>
                  <a:noFill/>
                </a:ln>
                <a:solidFill>
                  <a:prstClr val="black"/>
                </a:solidFill>
                <a:effectLst/>
                <a:uLnTx/>
                <a:uFillTx/>
                <a:latin typeface="Segoe Sans Display"/>
                <a:ea typeface="+mn-ea"/>
                <a:cs typeface="+mn-cs"/>
              </a:rPr>
              <a:t> Copilot to help them with</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Sans Display"/>
                <a:ea typeface="+mn-ea"/>
                <a:cs typeface="+mn-cs"/>
              </a:rPr>
              <a:t>The tasks should have varying levels of difficulty</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Sans Display"/>
                <a:ea typeface="+mn-ea"/>
                <a:cs typeface="+mn-cs"/>
              </a:rPr>
              <a:t>Ensure the tasks give the opportunity to use different apps across Copilot (including Copilot on the web for those who don’t have access)</a:t>
            </a:r>
          </a:p>
        </p:txBody>
      </p:sp>
      <p:sp>
        <p:nvSpPr>
          <p:cNvPr id="18" name="Oval 17">
            <a:extLst>
              <a:ext uri="{FF2B5EF4-FFF2-40B4-BE49-F238E27FC236}">
                <a16:creationId xmlns:a16="http://schemas.microsoft.com/office/drawing/2014/main" id="{4AD64B75-1D93-3605-CF87-AF76646723E8}"/>
              </a:ext>
              <a:ext uri="{C183D7F6-B498-43B3-948B-1728B52AA6E4}">
                <adec:decorative xmlns:adec="http://schemas.microsoft.com/office/drawing/2017/decorative" val="1"/>
              </a:ext>
            </a:extLst>
          </p:cNvPr>
          <p:cNvSpPr>
            <a:spLocks/>
          </p:cNvSpPr>
          <p:nvPr/>
        </p:nvSpPr>
        <p:spPr bwMode="auto">
          <a:xfrm>
            <a:off x="8147080" y="1451440"/>
            <a:ext cx="401376" cy="401376"/>
          </a:xfrm>
          <a:prstGeom prst="ellipse">
            <a:avLst/>
          </a:prstGeom>
          <a:solidFill>
            <a:schemeClr val="bg1">
              <a:lumMod val="85000"/>
              <a:lumOff val="15000"/>
              <a:alpha val="65000"/>
            </a:schemeClr>
          </a:solidFill>
          <a:ln w="12700">
            <a:solidFill>
              <a:schemeClr val="bg1"/>
            </a:soli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ts val="800"/>
              </a:spcAft>
              <a:buClrTx/>
              <a:buSzTx/>
              <a:buFontTx/>
              <a:buNone/>
              <a:tabLst/>
              <a:defRPr/>
            </a:pPr>
            <a:r>
              <a:rPr kumimoji="0" lang="en-US" sz="1765" b="1" i="0" u="none" strike="noStrike" kern="1200" cap="none" spc="0" normalizeH="0" baseline="0" noProof="0">
                <a:ln>
                  <a:noFill/>
                </a:ln>
                <a:gradFill>
                  <a:gsLst>
                    <a:gs pos="50000">
                      <a:srgbClr val="8661C5"/>
                    </a:gs>
                    <a:gs pos="0">
                      <a:srgbClr val="3E76D4"/>
                    </a:gs>
                    <a:gs pos="100000">
                      <a:srgbClr val="C73ECC"/>
                    </a:gs>
                  </a:gsLst>
                  <a:lin ang="2700000" scaled="1"/>
                </a:gradFill>
                <a:effectLst/>
                <a:uLnTx/>
                <a:uFillTx/>
                <a:latin typeface="Segoe Sans Display"/>
                <a:ea typeface="+mn-ea"/>
                <a:cs typeface="Segoe UI" panose="020B0502040204020203" pitchFamily="34" charset="0"/>
                <a:sym typeface="Wingdings" panose="05000000000000000000" pitchFamily="2" charset="2"/>
              </a:rPr>
              <a:t>1</a:t>
            </a:r>
            <a:endParaRPr kumimoji="0" lang="en-US" sz="1765" b="1" i="0" u="none" strike="noStrike" kern="1200" cap="none" spc="0" normalizeH="0" baseline="0" noProof="0">
              <a:ln>
                <a:noFill/>
              </a:ln>
              <a:gradFill>
                <a:gsLst>
                  <a:gs pos="50000">
                    <a:srgbClr val="8661C5"/>
                  </a:gs>
                  <a:gs pos="0">
                    <a:srgbClr val="3E76D4"/>
                  </a:gs>
                  <a:gs pos="100000">
                    <a:srgbClr val="C73ECC"/>
                  </a:gs>
                </a:gsLst>
                <a:lin ang="2700000" scaled="1"/>
              </a:gradFill>
              <a:effectLst/>
              <a:uLnTx/>
              <a:uFillTx/>
              <a:latin typeface="Segoe Sans Display"/>
              <a:ea typeface="+mn-ea"/>
              <a:cs typeface="Segoe UI" panose="020B0502040204020203" pitchFamily="34" charset="0"/>
            </a:endParaRPr>
          </a:p>
        </p:txBody>
      </p:sp>
      <p:sp>
        <p:nvSpPr>
          <p:cNvPr id="26" name="Rectangle 25">
            <a:extLst>
              <a:ext uri="{FF2B5EF4-FFF2-40B4-BE49-F238E27FC236}">
                <a16:creationId xmlns:a16="http://schemas.microsoft.com/office/drawing/2014/main" id="{A31C72D2-E323-0BF9-1504-EB52073FF237}"/>
              </a:ext>
            </a:extLst>
          </p:cNvPr>
          <p:cNvSpPr/>
          <p:nvPr/>
        </p:nvSpPr>
        <p:spPr bwMode="auto">
          <a:xfrm>
            <a:off x="8451089" y="1070569"/>
            <a:ext cx="2915295"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750" b="0" i="0" u="none" strike="noStrike" kern="1200" cap="none" spc="0" normalizeH="0" baseline="0" noProof="0">
                <a:ln w="3175">
                  <a:noFill/>
                </a:ln>
                <a:solidFill>
                  <a:prstClr val="black"/>
                </a:solidFill>
                <a:effectLst/>
                <a:uLnTx/>
                <a:uFillTx/>
                <a:latin typeface="Segoe Sans Display Semibold"/>
                <a:ea typeface="+mn-ea"/>
                <a:cs typeface="Segoe UI"/>
              </a:rPr>
              <a:t>During the </a:t>
            </a:r>
            <a:r>
              <a:rPr lang="en-US" sz="1750">
                <a:ln w="3175">
                  <a:noFill/>
                </a:ln>
                <a:solidFill>
                  <a:prstClr val="black"/>
                </a:solidFill>
                <a:latin typeface="Segoe Sans Display Semibold"/>
                <a:cs typeface="Segoe UI"/>
              </a:rPr>
              <a:t>session</a:t>
            </a:r>
            <a:endParaRPr kumimoji="0" lang="en-US" sz="1765" b="0" i="0" u="none" strike="noStrike" kern="1200" cap="none" spc="0" normalizeH="0" baseline="0" noProof="0">
              <a:ln w="3175">
                <a:noFill/>
              </a:ln>
              <a:solidFill>
                <a:prstClr val="black"/>
              </a:solidFill>
              <a:effectLst/>
              <a:uLnTx/>
              <a:uFillTx/>
              <a:latin typeface="Segoe Sans Display Semibold"/>
              <a:ea typeface="+mn-ea"/>
              <a:cs typeface="Segoe UI" panose="020B0502040204020203" pitchFamily="34" charset="0"/>
            </a:endParaRPr>
          </a:p>
        </p:txBody>
      </p:sp>
      <p:sp>
        <p:nvSpPr>
          <p:cNvPr id="19" name="Rectangle 18">
            <a:extLst>
              <a:ext uri="{FF2B5EF4-FFF2-40B4-BE49-F238E27FC236}">
                <a16:creationId xmlns:a16="http://schemas.microsoft.com/office/drawing/2014/main" id="{5E998005-7B55-F58B-9CBA-246B36B0D219}"/>
              </a:ext>
            </a:extLst>
          </p:cNvPr>
          <p:cNvSpPr/>
          <p:nvPr/>
        </p:nvSpPr>
        <p:spPr bwMode="auto">
          <a:xfrm>
            <a:off x="8656312" y="1514021"/>
            <a:ext cx="2710072" cy="2462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600" b="0" i="0" u="none" strike="noStrike" kern="1200" cap="none" spc="0" normalizeH="0" baseline="0" noProof="0">
                <a:ln w="3175">
                  <a:noFill/>
                </a:ln>
                <a:solidFill>
                  <a:srgbClr val="8661C5"/>
                </a:solidFill>
                <a:effectLst/>
                <a:uLnTx/>
                <a:uFillTx/>
                <a:latin typeface="Segoe Sans Display Semibold"/>
                <a:ea typeface="+mn-ea"/>
                <a:cs typeface="Segoe UI" panose="020B0502040204020203" pitchFamily="34" charset="0"/>
              </a:rPr>
              <a:t>Introduce the Power Session</a:t>
            </a:r>
          </a:p>
        </p:txBody>
      </p:sp>
      <p:sp>
        <p:nvSpPr>
          <p:cNvPr id="20" name="TextBox 19">
            <a:extLst>
              <a:ext uri="{FF2B5EF4-FFF2-40B4-BE49-F238E27FC236}">
                <a16:creationId xmlns:a16="http://schemas.microsoft.com/office/drawing/2014/main" id="{899F91C2-9624-41AE-348C-D3209C2269A6}"/>
              </a:ext>
            </a:extLst>
          </p:cNvPr>
          <p:cNvSpPr txBox="1">
            <a:spLocks/>
          </p:cNvSpPr>
          <p:nvPr/>
        </p:nvSpPr>
        <p:spPr>
          <a:xfrm>
            <a:off x="8530617" y="1842053"/>
            <a:ext cx="2924667" cy="1077218"/>
          </a:xfrm>
          <a:prstGeom prst="rect">
            <a:avLst/>
          </a:prstGeom>
          <a:noFill/>
        </p:spPr>
        <p:txBody>
          <a:bodyPr wrap="square" lIns="91440" tIns="0" rIns="0" bIns="0" numCol="1" anchor="t">
            <a:spAutoFit/>
          </a:body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Sans Display"/>
                <a:ea typeface="+mn-ea"/>
                <a:cs typeface="+mn-cs"/>
              </a:rPr>
              <a:t>5 – 10 minutes to introduce the session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Sans Display"/>
                <a:ea typeface="+mn-ea"/>
                <a:cs typeface="+mn-cs"/>
              </a:rPr>
              <a:t>Run through the tasks with the team and ask each team member to choose one (or more) task they would like to do</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Sans Display"/>
                <a:ea typeface="+mn-ea"/>
                <a:cs typeface="+mn-cs"/>
              </a:rPr>
              <a:t>Share the great prompt slide</a:t>
            </a:r>
          </a:p>
        </p:txBody>
      </p:sp>
      <p:sp>
        <p:nvSpPr>
          <p:cNvPr id="21" name="Oval 20">
            <a:extLst>
              <a:ext uri="{FF2B5EF4-FFF2-40B4-BE49-F238E27FC236}">
                <a16:creationId xmlns:a16="http://schemas.microsoft.com/office/drawing/2014/main" id="{5D56DB0B-2708-9E40-249D-5EDA8BFBC5A5}"/>
              </a:ext>
              <a:ext uri="{C183D7F6-B498-43B3-948B-1728B52AA6E4}">
                <adec:decorative xmlns:adec="http://schemas.microsoft.com/office/drawing/2017/decorative" val="1"/>
              </a:ext>
            </a:extLst>
          </p:cNvPr>
          <p:cNvSpPr>
            <a:spLocks/>
          </p:cNvSpPr>
          <p:nvPr/>
        </p:nvSpPr>
        <p:spPr bwMode="auto">
          <a:xfrm>
            <a:off x="8147080" y="2991955"/>
            <a:ext cx="401376" cy="401376"/>
          </a:xfrm>
          <a:prstGeom prst="ellipse">
            <a:avLst/>
          </a:prstGeom>
          <a:solidFill>
            <a:schemeClr val="bg1">
              <a:lumMod val="85000"/>
              <a:lumOff val="15000"/>
              <a:alpha val="65000"/>
            </a:schemeClr>
          </a:solidFill>
          <a:ln w="12700">
            <a:solidFill>
              <a:schemeClr val="bg1"/>
            </a:soli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ts val="800"/>
              </a:spcAft>
              <a:buClrTx/>
              <a:buSzTx/>
              <a:buFontTx/>
              <a:buNone/>
              <a:tabLst/>
              <a:defRPr/>
            </a:pPr>
            <a:r>
              <a:rPr kumimoji="0" lang="en-US" sz="1765" b="1" i="0" u="none" strike="noStrike" kern="1200" cap="none" spc="0" normalizeH="0" baseline="0" noProof="0">
                <a:ln>
                  <a:noFill/>
                </a:ln>
                <a:gradFill>
                  <a:gsLst>
                    <a:gs pos="50000">
                      <a:srgbClr val="8661C5"/>
                    </a:gs>
                    <a:gs pos="0">
                      <a:srgbClr val="3E76D4"/>
                    </a:gs>
                    <a:gs pos="100000">
                      <a:srgbClr val="C73ECC"/>
                    </a:gs>
                  </a:gsLst>
                  <a:lin ang="2700000" scaled="1"/>
                </a:gradFill>
                <a:effectLst/>
                <a:uLnTx/>
                <a:uFillTx/>
                <a:latin typeface="Segoe Sans Display"/>
                <a:ea typeface="+mn-ea"/>
                <a:cs typeface="Segoe UI" panose="020B0502040204020203" pitchFamily="34" charset="0"/>
                <a:sym typeface="Wingdings" panose="05000000000000000000" pitchFamily="2" charset="2"/>
              </a:rPr>
              <a:t>2</a:t>
            </a:r>
            <a:endParaRPr kumimoji="0" lang="en-US" sz="1765" b="1" i="0" u="none" strike="noStrike" kern="1200" cap="none" spc="0" normalizeH="0" baseline="0" noProof="0">
              <a:ln>
                <a:noFill/>
              </a:ln>
              <a:gradFill>
                <a:gsLst>
                  <a:gs pos="50000">
                    <a:srgbClr val="8661C5"/>
                  </a:gs>
                  <a:gs pos="0">
                    <a:srgbClr val="3E76D4"/>
                  </a:gs>
                  <a:gs pos="100000">
                    <a:srgbClr val="C73ECC"/>
                  </a:gs>
                </a:gsLst>
                <a:lin ang="2700000" scaled="1"/>
              </a:gradFill>
              <a:effectLst/>
              <a:uLnTx/>
              <a:uFillTx/>
              <a:latin typeface="Segoe Sans Display"/>
              <a:ea typeface="+mn-ea"/>
              <a:cs typeface="Segoe UI" panose="020B0502040204020203" pitchFamily="34" charset="0"/>
            </a:endParaRPr>
          </a:p>
        </p:txBody>
      </p:sp>
      <p:sp>
        <p:nvSpPr>
          <p:cNvPr id="22" name="Rectangle 21">
            <a:extLst>
              <a:ext uri="{FF2B5EF4-FFF2-40B4-BE49-F238E27FC236}">
                <a16:creationId xmlns:a16="http://schemas.microsoft.com/office/drawing/2014/main" id="{9BF2B10E-957C-21E2-5A82-76AC6DA29FD5}"/>
              </a:ext>
            </a:extLst>
          </p:cNvPr>
          <p:cNvSpPr/>
          <p:nvPr/>
        </p:nvSpPr>
        <p:spPr bwMode="auto">
          <a:xfrm>
            <a:off x="8656312" y="3054536"/>
            <a:ext cx="2710072" cy="2462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600" b="0" i="0" u="none" strike="noStrike" kern="1200" cap="none" spc="0" normalizeH="0" baseline="0" noProof="0">
                <a:ln w="3175">
                  <a:noFill/>
                </a:ln>
                <a:solidFill>
                  <a:srgbClr val="8661C5"/>
                </a:solidFill>
                <a:effectLst/>
                <a:uLnTx/>
                <a:uFillTx/>
                <a:latin typeface="Segoe Sans Display Semibold"/>
                <a:ea typeface="+mn-ea"/>
                <a:cs typeface="Segoe UI" panose="020B0502040204020203" pitchFamily="34" charset="0"/>
              </a:rPr>
              <a:t>Experiment with Copilot</a:t>
            </a:r>
          </a:p>
        </p:txBody>
      </p:sp>
      <p:sp>
        <p:nvSpPr>
          <p:cNvPr id="23" name="Oval 22">
            <a:extLst>
              <a:ext uri="{FF2B5EF4-FFF2-40B4-BE49-F238E27FC236}">
                <a16:creationId xmlns:a16="http://schemas.microsoft.com/office/drawing/2014/main" id="{EAF339EA-7E5B-4485-EE7E-44A8B40FBEE9}"/>
              </a:ext>
              <a:ext uri="{C183D7F6-B498-43B3-948B-1728B52AA6E4}">
                <adec:decorative xmlns:adec="http://schemas.microsoft.com/office/drawing/2017/decorative" val="1"/>
              </a:ext>
            </a:extLst>
          </p:cNvPr>
          <p:cNvSpPr>
            <a:spLocks/>
          </p:cNvSpPr>
          <p:nvPr/>
        </p:nvSpPr>
        <p:spPr bwMode="auto">
          <a:xfrm>
            <a:off x="8147080" y="4230554"/>
            <a:ext cx="401376" cy="401376"/>
          </a:xfrm>
          <a:prstGeom prst="ellipse">
            <a:avLst/>
          </a:prstGeom>
          <a:solidFill>
            <a:schemeClr val="bg1">
              <a:lumMod val="85000"/>
              <a:lumOff val="15000"/>
              <a:alpha val="65000"/>
            </a:schemeClr>
          </a:solidFill>
          <a:ln w="12700">
            <a:solidFill>
              <a:schemeClr val="bg1"/>
            </a:soli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ts val="800"/>
              </a:spcAft>
              <a:buClrTx/>
              <a:buSzTx/>
              <a:buFontTx/>
              <a:buNone/>
              <a:tabLst/>
              <a:defRPr/>
            </a:pPr>
            <a:r>
              <a:rPr kumimoji="0" lang="en-US" sz="1765" b="1" i="0" u="none" strike="noStrike" kern="1200" cap="none" spc="0" normalizeH="0" baseline="0" noProof="0">
                <a:ln>
                  <a:noFill/>
                </a:ln>
                <a:gradFill>
                  <a:gsLst>
                    <a:gs pos="50000">
                      <a:srgbClr val="8661C5"/>
                    </a:gs>
                    <a:gs pos="0">
                      <a:srgbClr val="3E76D4"/>
                    </a:gs>
                    <a:gs pos="100000">
                      <a:srgbClr val="C73ECC"/>
                    </a:gs>
                  </a:gsLst>
                  <a:lin ang="2700000" scaled="1"/>
                </a:gradFill>
                <a:effectLst/>
                <a:uLnTx/>
                <a:uFillTx/>
                <a:latin typeface="Segoe Sans Display"/>
                <a:ea typeface="+mn-ea"/>
                <a:cs typeface="Segoe UI" panose="020B0502040204020203" pitchFamily="34" charset="0"/>
              </a:rPr>
              <a:t>3</a:t>
            </a:r>
          </a:p>
        </p:txBody>
      </p:sp>
      <p:sp>
        <p:nvSpPr>
          <p:cNvPr id="27" name="TextBox 26">
            <a:extLst>
              <a:ext uri="{FF2B5EF4-FFF2-40B4-BE49-F238E27FC236}">
                <a16:creationId xmlns:a16="http://schemas.microsoft.com/office/drawing/2014/main" id="{2B485548-F1C6-9DF1-B0FC-F93EA9F9B868}"/>
              </a:ext>
            </a:extLst>
          </p:cNvPr>
          <p:cNvSpPr txBox="1">
            <a:spLocks/>
          </p:cNvSpPr>
          <p:nvPr/>
        </p:nvSpPr>
        <p:spPr>
          <a:xfrm>
            <a:off x="8576281" y="3356189"/>
            <a:ext cx="2790103" cy="815608"/>
          </a:xfrm>
          <a:prstGeom prst="rect">
            <a:avLst/>
          </a:prstGeom>
          <a:noFill/>
        </p:spPr>
        <p:txBody>
          <a:bodyPr wrap="square" lIns="91440" tIns="0" rIns="0" bIns="0" numCol="1" anchor="t">
            <a:spAutoFit/>
          </a:body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200">
                <a:solidFill>
                  <a:prstClr val="black"/>
                </a:solidFill>
                <a:latin typeface="Segoe Sans Display"/>
              </a:rPr>
              <a:t>30-45</a:t>
            </a:r>
            <a:r>
              <a:rPr kumimoji="0" lang="en-US" sz="1200" b="0" i="0" u="none" strike="noStrike" kern="1200" cap="none" spc="0" normalizeH="0" baseline="0" noProof="0">
                <a:ln>
                  <a:noFill/>
                </a:ln>
                <a:solidFill>
                  <a:prstClr val="black"/>
                </a:solidFill>
                <a:effectLst/>
                <a:uLnTx/>
                <a:uFillTx/>
                <a:latin typeface="Segoe Sans Display"/>
                <a:ea typeface="+mn-ea"/>
                <a:cs typeface="+mn-cs"/>
              </a:rPr>
              <a:t> minutes for team members to use Copilot to do their selected tasks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Sans Display"/>
                <a:ea typeface="+mn-ea"/>
                <a:cs typeface="+mn-cs"/>
              </a:rPr>
              <a:t>Copy (and paste into Word/OneNote</a:t>
            </a:r>
            <a:r>
              <a:rPr lang="en-US" sz="1200">
                <a:solidFill>
                  <a:prstClr val="black"/>
                </a:solidFill>
                <a:latin typeface="Segoe Sans Display"/>
              </a:rPr>
              <a:t>,</a:t>
            </a:r>
            <a:r>
              <a:rPr kumimoji="0" lang="en-US" sz="1200" b="0" i="0" u="none" strike="noStrike" kern="1200" cap="none" spc="0" normalizeH="0" baseline="0" noProof="0">
                <a:ln>
                  <a:noFill/>
                </a:ln>
                <a:solidFill>
                  <a:prstClr val="black"/>
                </a:solidFill>
                <a:effectLst/>
                <a:uLnTx/>
                <a:uFillTx/>
                <a:latin typeface="Segoe Sans Display"/>
                <a:ea typeface="+mn-ea"/>
                <a:cs typeface="+mn-cs"/>
              </a:rPr>
              <a:t> etc.) the prompts they used</a:t>
            </a:r>
            <a:endParaRPr lang="en-US" sz="1200" b="0" i="0" u="none" strike="noStrike" kern="1200" cap="none" spc="0" normalizeH="0" baseline="0" noProof="0">
              <a:ln>
                <a:noFill/>
              </a:ln>
              <a:solidFill>
                <a:prstClr val="black"/>
              </a:solidFill>
              <a:effectLst/>
              <a:uLnTx/>
              <a:uFillTx/>
              <a:latin typeface="Segoe Sans Display"/>
              <a:cs typeface="Segoe Sans Display"/>
            </a:endParaRPr>
          </a:p>
        </p:txBody>
      </p:sp>
      <p:sp>
        <p:nvSpPr>
          <p:cNvPr id="24" name="Rectangle 23">
            <a:extLst>
              <a:ext uri="{FF2B5EF4-FFF2-40B4-BE49-F238E27FC236}">
                <a16:creationId xmlns:a16="http://schemas.microsoft.com/office/drawing/2014/main" id="{72D61AAA-E2A1-88E0-7549-0769D9C0E187}"/>
              </a:ext>
            </a:extLst>
          </p:cNvPr>
          <p:cNvSpPr/>
          <p:nvPr/>
        </p:nvSpPr>
        <p:spPr bwMode="auto">
          <a:xfrm>
            <a:off x="8656312" y="4293135"/>
            <a:ext cx="2710072" cy="2462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600" b="0" i="0" u="none" strike="noStrike" kern="1200" cap="none" spc="0" normalizeH="0" baseline="0" noProof="0">
                <a:ln w="3175">
                  <a:noFill/>
                </a:ln>
                <a:solidFill>
                  <a:srgbClr val="8661C5"/>
                </a:solidFill>
                <a:effectLst/>
                <a:uLnTx/>
                <a:uFillTx/>
                <a:latin typeface="Segoe Sans Display Semibold"/>
                <a:ea typeface="+mn-ea"/>
                <a:cs typeface="Segoe UI"/>
              </a:rPr>
              <a:t>Share </a:t>
            </a:r>
            <a:r>
              <a:rPr lang="en-US" sz="1600">
                <a:ln w="3175">
                  <a:noFill/>
                </a:ln>
                <a:solidFill>
                  <a:srgbClr val="8661C5"/>
                </a:solidFill>
                <a:latin typeface="Segoe Sans Display Semibold"/>
                <a:cs typeface="Segoe UI"/>
              </a:rPr>
              <a:t>insights</a:t>
            </a:r>
            <a:r>
              <a:rPr kumimoji="0" lang="en-US" sz="1600" b="0" i="0" u="none" strike="noStrike" kern="1200" cap="none" spc="0" normalizeH="0" baseline="0" noProof="0">
                <a:ln w="3175">
                  <a:noFill/>
                </a:ln>
                <a:solidFill>
                  <a:srgbClr val="8661C5"/>
                </a:solidFill>
                <a:effectLst/>
                <a:uLnTx/>
                <a:uFillTx/>
                <a:latin typeface="Segoe Sans Display Semibold"/>
                <a:ea typeface="+mn-ea"/>
                <a:cs typeface="Segoe UI"/>
              </a:rPr>
              <a:t> </a:t>
            </a:r>
          </a:p>
        </p:txBody>
      </p:sp>
      <p:sp>
        <p:nvSpPr>
          <p:cNvPr id="28" name="TextBox 27">
            <a:extLst>
              <a:ext uri="{FF2B5EF4-FFF2-40B4-BE49-F238E27FC236}">
                <a16:creationId xmlns:a16="http://schemas.microsoft.com/office/drawing/2014/main" id="{45FB6EEE-6324-9A83-EC99-18E9A99167C5}"/>
              </a:ext>
            </a:extLst>
          </p:cNvPr>
          <p:cNvSpPr txBox="1">
            <a:spLocks/>
          </p:cNvSpPr>
          <p:nvPr/>
        </p:nvSpPr>
        <p:spPr>
          <a:xfrm>
            <a:off x="8616296" y="4539356"/>
            <a:ext cx="2978022" cy="1815882"/>
          </a:xfrm>
          <a:prstGeom prst="rect">
            <a:avLst/>
          </a:prstGeom>
          <a:noFill/>
        </p:spPr>
        <p:txBody>
          <a:bodyPr wrap="square" lIns="91440" tIns="0" rIns="0" bIns="0" numCol="1" anchor="t">
            <a:spAutoFit/>
          </a:bodyPr>
          <a:lstStyle/>
          <a:p>
            <a:pPr marL="171450" indent="-171450">
              <a:spcBef>
                <a:spcPts val="600"/>
              </a:spcBef>
              <a:buFont typeface="Arial" panose="020B0604020202020204" pitchFamily="34" charset="0"/>
              <a:buChar char="•"/>
              <a:defRPr/>
            </a:pPr>
            <a:r>
              <a:rPr lang="en-US" sz="1200">
                <a:solidFill>
                  <a:prstClr val="black"/>
                </a:solidFill>
                <a:latin typeface="Segoe Sans Display"/>
              </a:rPr>
              <a:t>½-1 hour for each</a:t>
            </a:r>
            <a:r>
              <a:rPr kumimoji="0" lang="en-US" sz="1200" b="0" i="0" u="none" strike="noStrike" kern="1200" cap="none" spc="0" normalizeH="0" baseline="0" noProof="0">
                <a:ln>
                  <a:noFill/>
                </a:ln>
                <a:solidFill>
                  <a:prstClr val="black"/>
                </a:solidFill>
                <a:effectLst/>
                <a:uLnTx/>
                <a:uFillTx/>
                <a:latin typeface="Segoe Sans Display"/>
                <a:ea typeface="+mn-ea"/>
                <a:cs typeface="+mn-cs"/>
              </a:rPr>
              <a:t> team member </a:t>
            </a:r>
            <a:r>
              <a:rPr lang="en-US" sz="1200">
                <a:solidFill>
                  <a:prstClr val="black"/>
                </a:solidFill>
                <a:latin typeface="Segoe Sans Display"/>
              </a:rPr>
              <a:t>to run</a:t>
            </a:r>
            <a:r>
              <a:rPr kumimoji="0" lang="en-US" sz="1200" b="0" i="0" u="none" strike="noStrike" kern="1200" cap="none" spc="0" normalizeH="0" baseline="0" noProof="0">
                <a:ln>
                  <a:noFill/>
                </a:ln>
                <a:solidFill>
                  <a:prstClr val="black"/>
                </a:solidFill>
                <a:effectLst/>
                <a:uLnTx/>
                <a:uFillTx/>
                <a:latin typeface="Segoe Sans Display"/>
                <a:ea typeface="+mn-ea"/>
                <a:cs typeface="+mn-cs"/>
              </a:rPr>
              <a:t> through the task they chose, how they used Copilot (</a:t>
            </a:r>
            <a:r>
              <a:rPr lang="en-US" sz="1200">
                <a:solidFill>
                  <a:prstClr val="black"/>
                </a:solidFill>
                <a:latin typeface="Segoe Sans Display"/>
              </a:rPr>
              <a:t>include</a:t>
            </a:r>
            <a:r>
              <a:rPr kumimoji="0" lang="en-US" sz="1200" b="0" i="0" u="none" strike="noStrike" kern="1200" cap="none" spc="0" normalizeH="0" baseline="0" noProof="0">
                <a:ln>
                  <a:noFill/>
                </a:ln>
                <a:solidFill>
                  <a:prstClr val="black"/>
                </a:solidFill>
                <a:effectLst/>
                <a:uLnTx/>
                <a:uFillTx/>
                <a:latin typeface="Segoe Sans Display"/>
                <a:ea typeface="+mn-ea"/>
                <a:cs typeface="+mn-cs"/>
              </a:rPr>
              <a:t> prompts used</a:t>
            </a:r>
            <a:r>
              <a:rPr lang="en-US" sz="1200">
                <a:solidFill>
                  <a:prstClr val="black"/>
                </a:solidFill>
                <a:latin typeface="Segoe Sans Display"/>
              </a:rPr>
              <a:t>),</a:t>
            </a:r>
            <a:r>
              <a:rPr kumimoji="0" lang="en-US" sz="1200" b="0" i="0" u="none" strike="noStrike" kern="1200" cap="none" spc="0" normalizeH="0" baseline="0" noProof="0">
                <a:ln>
                  <a:noFill/>
                </a:ln>
                <a:solidFill>
                  <a:prstClr val="black"/>
                </a:solidFill>
                <a:effectLst/>
                <a:uLnTx/>
                <a:uFillTx/>
                <a:latin typeface="Segoe Sans Display"/>
                <a:ea typeface="+mn-ea"/>
                <a:cs typeface="+mn-cs"/>
              </a:rPr>
              <a:t> and what they found did / didn’t work well</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Sans Display"/>
                <a:ea typeface="+mn-ea"/>
                <a:cs typeface="+mn-cs"/>
              </a:rPr>
              <a:t>This isn’t about the output but sharing the process of using Copilot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Sans Display"/>
                <a:ea typeface="+mn-ea"/>
                <a:cs typeface="+mn-cs"/>
              </a:rPr>
              <a:t>Include the best prompts in Prompt Gallery </a:t>
            </a:r>
          </a:p>
        </p:txBody>
      </p:sp>
    </p:spTree>
    <p:extLst>
      <p:ext uri="{BB962C8B-B14F-4D97-AF65-F5344CB8AC3E}">
        <p14:creationId xmlns:p14="http://schemas.microsoft.com/office/powerpoint/2010/main" val="347243892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1899E-B9DA-7EDC-61C7-6F07716BCFC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75063FA-6B47-3439-FC77-201E0AEF207A}"/>
              </a:ext>
            </a:extLst>
          </p:cNvPr>
          <p:cNvSpPr>
            <a:spLocks noGrp="1"/>
          </p:cNvSpPr>
          <p:nvPr>
            <p:ph type="title"/>
          </p:nvPr>
        </p:nvSpPr>
        <p:spPr>
          <a:xfrm>
            <a:off x="5029138" y="2454317"/>
            <a:ext cx="5687739" cy="738664"/>
          </a:xfrm>
        </p:spPr>
        <p:txBody>
          <a:bodyPr/>
          <a:lstStyle/>
          <a:p>
            <a:r>
              <a:rPr lang="en-US" sz="4800" spc="-50">
                <a:gradFill>
                  <a:gsLst>
                    <a:gs pos="21000">
                      <a:srgbClr val="0078D4"/>
                    </a:gs>
                    <a:gs pos="100000">
                      <a:srgbClr val="C03BC4"/>
                    </a:gs>
                  </a:gsLst>
                  <a:lin ang="2400000" scaled="0"/>
                </a:gradFill>
                <a:cs typeface="Segoe UI" pitchFamily="34" charset="0"/>
              </a:rPr>
              <a:t>Measuring impact</a:t>
            </a:r>
            <a:endParaRPr lang="en-US" sz="9600">
              <a:solidFill>
                <a:schemeClr val="bg1"/>
              </a:solidFill>
            </a:endParaRPr>
          </a:p>
        </p:txBody>
      </p:sp>
    </p:spTree>
    <p:extLst>
      <p:ext uri="{BB962C8B-B14F-4D97-AF65-F5344CB8AC3E}">
        <p14:creationId xmlns:p14="http://schemas.microsoft.com/office/powerpoint/2010/main" val="397548089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85547-C29E-086D-267D-FF767C047122}"/>
            </a:ext>
          </a:extLst>
        </p:cNvPr>
        <p:cNvGrpSpPr/>
        <p:nvPr/>
      </p:nvGrpSpPr>
      <p:grpSpPr>
        <a:xfrm>
          <a:off x="0" y="0"/>
          <a:ext cx="0" cy="0"/>
          <a:chOff x="0" y="0"/>
          <a:chExt cx="0" cy="0"/>
        </a:xfrm>
      </p:grpSpPr>
      <p:sp>
        <p:nvSpPr>
          <p:cNvPr id="190" name="Rectangle: Rounded Corners 189">
            <a:extLst>
              <a:ext uri="{FF2B5EF4-FFF2-40B4-BE49-F238E27FC236}">
                <a16:creationId xmlns:a16="http://schemas.microsoft.com/office/drawing/2014/main" id="{7302E10E-9E8B-701B-5B31-13A93C70D7CA}"/>
              </a:ext>
              <a:ext uri="{C183D7F6-B498-43B3-948B-1728B52AA6E4}">
                <adec:decorative xmlns:adec="http://schemas.microsoft.com/office/drawing/2017/decorative" val="1"/>
              </a:ext>
            </a:extLst>
          </p:cNvPr>
          <p:cNvSpPr>
            <a:spLocks/>
          </p:cNvSpPr>
          <p:nvPr/>
        </p:nvSpPr>
        <p:spPr bwMode="auto">
          <a:xfrm>
            <a:off x="586748" y="1377902"/>
            <a:ext cx="1463040" cy="4897485"/>
          </a:xfrm>
          <a:prstGeom prst="roundRect">
            <a:avLst>
              <a:gd name="adj" fmla="val 4800"/>
            </a:avLst>
          </a:prstGeom>
          <a:solidFill>
            <a:schemeClr val="bg1"/>
          </a:solidFill>
          <a:ln w="12700">
            <a:solidFill>
              <a:srgbClr val="BFBA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82" name="Rectangle: Rounded Corners 181">
            <a:extLst>
              <a:ext uri="{FF2B5EF4-FFF2-40B4-BE49-F238E27FC236}">
                <a16:creationId xmlns:a16="http://schemas.microsoft.com/office/drawing/2014/main" id="{99568274-CFF2-DA63-ABB6-0AE0310FF070}"/>
              </a:ext>
              <a:ext uri="{C183D7F6-B498-43B3-948B-1728B52AA6E4}">
                <adec:decorative xmlns:adec="http://schemas.microsoft.com/office/drawing/2017/decorative" val="1"/>
              </a:ext>
            </a:extLst>
          </p:cNvPr>
          <p:cNvSpPr>
            <a:spLocks/>
          </p:cNvSpPr>
          <p:nvPr/>
        </p:nvSpPr>
        <p:spPr bwMode="auto">
          <a:xfrm>
            <a:off x="2179325" y="1377902"/>
            <a:ext cx="1463040" cy="4897485"/>
          </a:xfrm>
          <a:prstGeom prst="roundRect">
            <a:avLst>
              <a:gd name="adj" fmla="val 4800"/>
            </a:avLst>
          </a:prstGeom>
          <a:solidFill>
            <a:schemeClr val="bg1"/>
          </a:solidFill>
          <a:ln w="12700">
            <a:solidFill>
              <a:srgbClr val="BFBA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74" name="Rectangle: Rounded Corners 173">
            <a:extLst>
              <a:ext uri="{FF2B5EF4-FFF2-40B4-BE49-F238E27FC236}">
                <a16:creationId xmlns:a16="http://schemas.microsoft.com/office/drawing/2014/main" id="{88A481FA-D5AE-2CA9-E441-A4478F2C7815}"/>
              </a:ext>
              <a:ext uri="{C183D7F6-B498-43B3-948B-1728B52AA6E4}">
                <adec:decorative xmlns:adec="http://schemas.microsoft.com/office/drawing/2017/decorative" val="1"/>
              </a:ext>
            </a:extLst>
          </p:cNvPr>
          <p:cNvSpPr>
            <a:spLocks/>
          </p:cNvSpPr>
          <p:nvPr/>
        </p:nvSpPr>
        <p:spPr bwMode="auto">
          <a:xfrm>
            <a:off x="3771902" y="1377902"/>
            <a:ext cx="1463040" cy="4897485"/>
          </a:xfrm>
          <a:prstGeom prst="roundRect">
            <a:avLst>
              <a:gd name="adj" fmla="val 4800"/>
            </a:avLst>
          </a:prstGeom>
          <a:solidFill>
            <a:schemeClr val="bg1"/>
          </a:solidFill>
          <a:ln w="12700">
            <a:solidFill>
              <a:srgbClr val="BFBA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66" name="Rectangle: Rounded Corners 165">
            <a:extLst>
              <a:ext uri="{FF2B5EF4-FFF2-40B4-BE49-F238E27FC236}">
                <a16:creationId xmlns:a16="http://schemas.microsoft.com/office/drawing/2014/main" id="{2E76EF38-140D-2D85-165B-F0320A96A5F3}"/>
              </a:ext>
              <a:ext uri="{C183D7F6-B498-43B3-948B-1728B52AA6E4}">
                <adec:decorative xmlns:adec="http://schemas.microsoft.com/office/drawing/2017/decorative" val="1"/>
              </a:ext>
            </a:extLst>
          </p:cNvPr>
          <p:cNvSpPr>
            <a:spLocks/>
          </p:cNvSpPr>
          <p:nvPr/>
        </p:nvSpPr>
        <p:spPr bwMode="auto">
          <a:xfrm>
            <a:off x="5364479" y="1377902"/>
            <a:ext cx="1463040" cy="4897485"/>
          </a:xfrm>
          <a:prstGeom prst="roundRect">
            <a:avLst>
              <a:gd name="adj" fmla="val 4800"/>
            </a:avLst>
          </a:prstGeom>
          <a:solidFill>
            <a:schemeClr val="bg1"/>
          </a:solidFill>
          <a:ln w="12700">
            <a:solidFill>
              <a:srgbClr val="BFBA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58" name="Rectangle: Rounded Corners 157">
            <a:extLst>
              <a:ext uri="{FF2B5EF4-FFF2-40B4-BE49-F238E27FC236}">
                <a16:creationId xmlns:a16="http://schemas.microsoft.com/office/drawing/2014/main" id="{29B086B5-7908-5FED-FA23-4DA1093EE39E}"/>
              </a:ext>
              <a:ext uri="{C183D7F6-B498-43B3-948B-1728B52AA6E4}">
                <adec:decorative xmlns:adec="http://schemas.microsoft.com/office/drawing/2017/decorative" val="1"/>
              </a:ext>
            </a:extLst>
          </p:cNvPr>
          <p:cNvSpPr>
            <a:spLocks/>
          </p:cNvSpPr>
          <p:nvPr/>
        </p:nvSpPr>
        <p:spPr bwMode="auto">
          <a:xfrm>
            <a:off x="6957056" y="1377902"/>
            <a:ext cx="1463040" cy="4897485"/>
          </a:xfrm>
          <a:prstGeom prst="roundRect">
            <a:avLst>
              <a:gd name="adj" fmla="val 4800"/>
            </a:avLst>
          </a:prstGeom>
          <a:solidFill>
            <a:schemeClr val="bg1"/>
          </a:solidFill>
          <a:ln w="12700">
            <a:solidFill>
              <a:srgbClr val="BFBA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42" name="Rectangle: Rounded Corners 141">
            <a:extLst>
              <a:ext uri="{FF2B5EF4-FFF2-40B4-BE49-F238E27FC236}">
                <a16:creationId xmlns:a16="http://schemas.microsoft.com/office/drawing/2014/main" id="{490615E7-D07B-1689-E21F-D7D34B81DAF1}"/>
              </a:ext>
              <a:ext uri="{C183D7F6-B498-43B3-948B-1728B52AA6E4}">
                <adec:decorative xmlns:adec="http://schemas.microsoft.com/office/drawing/2017/decorative" val="1"/>
              </a:ext>
            </a:extLst>
          </p:cNvPr>
          <p:cNvSpPr>
            <a:spLocks/>
          </p:cNvSpPr>
          <p:nvPr/>
        </p:nvSpPr>
        <p:spPr bwMode="auto">
          <a:xfrm>
            <a:off x="8549633" y="1377902"/>
            <a:ext cx="1463040" cy="4897485"/>
          </a:xfrm>
          <a:prstGeom prst="roundRect">
            <a:avLst>
              <a:gd name="adj" fmla="val 4800"/>
            </a:avLst>
          </a:prstGeom>
          <a:solidFill>
            <a:schemeClr val="bg1"/>
          </a:solidFill>
          <a:ln w="12700">
            <a:solidFill>
              <a:srgbClr val="BFBA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50" name="Rectangle: Rounded Corners 149">
            <a:extLst>
              <a:ext uri="{FF2B5EF4-FFF2-40B4-BE49-F238E27FC236}">
                <a16:creationId xmlns:a16="http://schemas.microsoft.com/office/drawing/2014/main" id="{64044405-9FD3-7CE8-DA25-2102A47383B2}"/>
              </a:ext>
              <a:ext uri="{C183D7F6-B498-43B3-948B-1728B52AA6E4}">
                <adec:decorative xmlns:adec="http://schemas.microsoft.com/office/drawing/2017/decorative" val="1"/>
              </a:ext>
            </a:extLst>
          </p:cNvPr>
          <p:cNvSpPr>
            <a:spLocks/>
          </p:cNvSpPr>
          <p:nvPr/>
        </p:nvSpPr>
        <p:spPr bwMode="auto">
          <a:xfrm>
            <a:off x="10142212" y="1377902"/>
            <a:ext cx="1463040" cy="4897485"/>
          </a:xfrm>
          <a:prstGeom prst="roundRect">
            <a:avLst>
              <a:gd name="adj" fmla="val 4800"/>
            </a:avLst>
          </a:prstGeom>
          <a:solidFill>
            <a:schemeClr val="bg1"/>
          </a:solidFill>
          <a:ln w="12700">
            <a:solidFill>
              <a:srgbClr val="BFBA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9" name="Title 2">
            <a:extLst>
              <a:ext uri="{FF2B5EF4-FFF2-40B4-BE49-F238E27FC236}">
                <a16:creationId xmlns:a16="http://schemas.microsoft.com/office/drawing/2014/main" id="{C74E125F-53E4-DA9D-A197-69B6C7B2FD9F}"/>
              </a:ext>
            </a:extLst>
          </p:cNvPr>
          <p:cNvSpPr>
            <a:spLocks noGrp="1"/>
          </p:cNvSpPr>
          <p:nvPr>
            <p:ph type="title"/>
          </p:nvPr>
        </p:nvSpPr>
        <p:spPr>
          <a:xfrm>
            <a:off x="579438" y="582613"/>
            <a:ext cx="11020425" cy="492443"/>
          </a:xfrm>
        </p:spPr>
        <p:txBody>
          <a:bodyPr/>
          <a:lstStyle/>
          <a:p>
            <a:pPr algn="ctr"/>
            <a:r>
              <a:rPr lang="en-US" sz="3200" b="1" spc="-80">
                <a:cs typeface="Segoe UI Semibold"/>
              </a:rPr>
              <a:t>Which functional KPI has improved?</a:t>
            </a:r>
            <a:endParaRPr lang="en-US" sz="3200" b="1" spc="-80">
              <a:latin typeface="Segoe UI Semibold" panose="020B0502040204020203" pitchFamily="34" charset="0"/>
            </a:endParaRPr>
          </a:p>
        </p:txBody>
      </p:sp>
      <p:pic>
        <p:nvPicPr>
          <p:cNvPr id="78" name="Picture 77">
            <a:extLst>
              <a:ext uri="{FF2B5EF4-FFF2-40B4-BE49-F238E27FC236}">
                <a16:creationId xmlns:a16="http://schemas.microsoft.com/office/drawing/2014/main" id="{C73BBFF3-67E8-D3D4-6576-58461F4EBFE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8188" y="1474729"/>
            <a:ext cx="1280160" cy="800100"/>
          </a:xfrm>
          <a:prstGeom prst="roundRect">
            <a:avLst>
              <a:gd name="adj" fmla="val 7357"/>
            </a:avLst>
          </a:prstGeom>
          <a:noFill/>
          <a:ln w="19050" cap="flat">
            <a:noFill/>
            <a:prstDash val="solid"/>
            <a:miter/>
          </a:ln>
          <a:effectLst/>
        </p:spPr>
      </p:pic>
      <p:sp>
        <p:nvSpPr>
          <p:cNvPr id="79" name="Rectangle: Rounded Corners 18">
            <a:extLst>
              <a:ext uri="{FF2B5EF4-FFF2-40B4-BE49-F238E27FC236}">
                <a16:creationId xmlns:a16="http://schemas.microsoft.com/office/drawing/2014/main" id="{698F45E8-0AEC-F360-15D2-D13DAE91E2D2}"/>
              </a:ext>
              <a:ext uri="{C183D7F6-B498-43B3-948B-1728B52AA6E4}">
                <adec:decorative xmlns:adec="http://schemas.microsoft.com/office/drawing/2017/decorative" val="0"/>
              </a:ext>
            </a:extLst>
          </p:cNvPr>
          <p:cNvSpPr/>
          <p:nvPr/>
        </p:nvSpPr>
        <p:spPr bwMode="auto">
          <a:xfrm>
            <a:off x="622810" y="2368920"/>
            <a:ext cx="1390917" cy="435054"/>
          </a:xfrm>
          <a:prstGeom prst="roundRect">
            <a:avLst>
              <a:gd name="adj" fmla="val 1930"/>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w="3175">
                  <a:noFill/>
                </a:ln>
                <a:gradFill flip="none" rotWithShape="1">
                  <a:gsLst>
                    <a:gs pos="80000">
                      <a:srgbClr val="0078D4"/>
                    </a:gs>
                    <a:gs pos="0">
                      <a:srgbClr val="C03BC4"/>
                    </a:gs>
                  </a:gsLst>
                  <a:path path="circle">
                    <a:fillToRect l="100000" t="100000"/>
                  </a:path>
                  <a:tileRect r="-100000" b="-100000"/>
                </a:gradFill>
                <a:effectLst/>
                <a:uLnTx/>
                <a:uFillTx/>
                <a:latin typeface="Segoe UI Semibold" panose="020B0502040204020203" pitchFamily="34" charset="0"/>
                <a:ea typeface="+mn-ea"/>
                <a:cs typeface="Segoe UI Semibold" panose="020B0502040204020203" pitchFamily="34" charset="0"/>
              </a:rPr>
              <a:t>Customer Service</a:t>
            </a:r>
          </a:p>
        </p:txBody>
      </p:sp>
      <p:sp>
        <p:nvSpPr>
          <p:cNvPr id="217" name="Rectangle: Rounded Corners 216">
            <a:extLst>
              <a:ext uri="{FF2B5EF4-FFF2-40B4-BE49-F238E27FC236}">
                <a16:creationId xmlns:a16="http://schemas.microsoft.com/office/drawing/2014/main" id="{5F23CFD8-83C6-5448-637C-972166F71FA3}"/>
              </a:ext>
            </a:extLst>
          </p:cNvPr>
          <p:cNvSpPr/>
          <p:nvPr/>
        </p:nvSpPr>
        <p:spPr bwMode="auto">
          <a:xfrm>
            <a:off x="586748" y="290560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First Call Resolution (FCR) rate</a:t>
            </a:r>
          </a:p>
        </p:txBody>
      </p:sp>
      <p:sp>
        <p:nvSpPr>
          <p:cNvPr id="218" name="Rectangle: Rounded Corners 217">
            <a:extLst>
              <a:ext uri="{FF2B5EF4-FFF2-40B4-BE49-F238E27FC236}">
                <a16:creationId xmlns:a16="http://schemas.microsoft.com/office/drawing/2014/main" id="{BB922F52-0635-5D26-0950-5BDFE00A0361}"/>
              </a:ext>
            </a:extLst>
          </p:cNvPr>
          <p:cNvSpPr/>
          <p:nvPr/>
        </p:nvSpPr>
        <p:spPr bwMode="auto">
          <a:xfrm>
            <a:off x="586748" y="332609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Calls answered </a:t>
            </a:r>
            <a:b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b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by agents</a:t>
            </a:r>
          </a:p>
        </p:txBody>
      </p:sp>
      <p:sp>
        <p:nvSpPr>
          <p:cNvPr id="219" name="Rectangle: Rounded Corners 218">
            <a:extLst>
              <a:ext uri="{FF2B5EF4-FFF2-40B4-BE49-F238E27FC236}">
                <a16:creationId xmlns:a16="http://schemas.microsoft.com/office/drawing/2014/main" id="{BAEF2AE3-67F1-6E37-B48E-F2D1DE148921}"/>
              </a:ext>
            </a:extLst>
          </p:cNvPr>
          <p:cNvSpPr/>
          <p:nvPr/>
        </p:nvSpPr>
        <p:spPr bwMode="auto">
          <a:xfrm>
            <a:off x="586748" y="374658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Issue resolution time</a:t>
            </a:r>
          </a:p>
        </p:txBody>
      </p:sp>
      <p:sp>
        <p:nvSpPr>
          <p:cNvPr id="220" name="Rectangle: Rounded Corners 219">
            <a:extLst>
              <a:ext uri="{FF2B5EF4-FFF2-40B4-BE49-F238E27FC236}">
                <a16:creationId xmlns:a16="http://schemas.microsoft.com/office/drawing/2014/main" id="{68206956-6998-7D6A-1815-BFDF9F0CAFB8}"/>
              </a:ext>
            </a:extLst>
          </p:cNvPr>
          <p:cNvSpPr/>
          <p:nvPr/>
        </p:nvSpPr>
        <p:spPr bwMode="auto">
          <a:xfrm>
            <a:off x="586748" y="416707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Customer retention</a:t>
            </a:r>
          </a:p>
        </p:txBody>
      </p:sp>
      <p:sp>
        <p:nvSpPr>
          <p:cNvPr id="221" name="Rectangle: Rounded Corners 220">
            <a:extLst>
              <a:ext uri="{FF2B5EF4-FFF2-40B4-BE49-F238E27FC236}">
                <a16:creationId xmlns:a16="http://schemas.microsoft.com/office/drawing/2014/main" id="{BECB7337-900D-3F1D-0576-E3AE254C31FF}"/>
              </a:ext>
            </a:extLst>
          </p:cNvPr>
          <p:cNvSpPr/>
          <p:nvPr/>
        </p:nvSpPr>
        <p:spPr bwMode="auto">
          <a:xfrm>
            <a:off x="586748" y="458756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Case volume</a:t>
            </a:r>
          </a:p>
        </p:txBody>
      </p:sp>
      <p:sp>
        <p:nvSpPr>
          <p:cNvPr id="222" name="Rectangle: Rounded Corners 221">
            <a:extLst>
              <a:ext uri="{FF2B5EF4-FFF2-40B4-BE49-F238E27FC236}">
                <a16:creationId xmlns:a16="http://schemas.microsoft.com/office/drawing/2014/main" id="{B379A3E1-3D5E-6328-7C5F-1EBF43E62320}"/>
              </a:ext>
            </a:extLst>
          </p:cNvPr>
          <p:cNvSpPr/>
          <p:nvPr/>
        </p:nvSpPr>
        <p:spPr bwMode="auto">
          <a:xfrm>
            <a:off x="586748" y="500805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Time to first response</a:t>
            </a:r>
          </a:p>
        </p:txBody>
      </p:sp>
      <p:sp>
        <p:nvSpPr>
          <p:cNvPr id="230" name="Rectangle: Rounded Corners 229">
            <a:extLst>
              <a:ext uri="{FF2B5EF4-FFF2-40B4-BE49-F238E27FC236}">
                <a16:creationId xmlns:a16="http://schemas.microsoft.com/office/drawing/2014/main" id="{C4E9628F-6E4F-0674-24BE-EE6999BB1DBC}"/>
              </a:ext>
            </a:extLst>
          </p:cNvPr>
          <p:cNvSpPr/>
          <p:nvPr/>
        </p:nvSpPr>
        <p:spPr bwMode="auto">
          <a:xfrm>
            <a:off x="586748" y="542854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Average call time</a:t>
            </a:r>
          </a:p>
        </p:txBody>
      </p:sp>
      <p:sp>
        <p:nvSpPr>
          <p:cNvPr id="223" name="Rectangle: Rounded Corners 222">
            <a:extLst>
              <a:ext uri="{FF2B5EF4-FFF2-40B4-BE49-F238E27FC236}">
                <a16:creationId xmlns:a16="http://schemas.microsoft.com/office/drawing/2014/main" id="{4113599E-67DE-C7E4-C7D1-66C4B50E9290}"/>
              </a:ext>
            </a:extLst>
          </p:cNvPr>
          <p:cNvSpPr/>
          <p:nvPr/>
        </p:nvSpPr>
        <p:spPr bwMode="auto">
          <a:xfrm>
            <a:off x="586748" y="5849034"/>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Customer experience (CSAT)</a:t>
            </a:r>
          </a:p>
        </p:txBody>
      </p:sp>
      <p:pic>
        <p:nvPicPr>
          <p:cNvPr id="85" name="Picture 84">
            <a:extLst>
              <a:ext uri="{FF2B5EF4-FFF2-40B4-BE49-F238E27FC236}">
                <a16:creationId xmlns:a16="http://schemas.microsoft.com/office/drawing/2014/main" id="{E7425CFB-6E59-BF7D-F092-5653E1E31E2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70765" y="1474729"/>
            <a:ext cx="1280160" cy="800100"/>
          </a:xfrm>
          <a:prstGeom prst="roundRect">
            <a:avLst>
              <a:gd name="adj" fmla="val 7357"/>
            </a:avLst>
          </a:prstGeom>
          <a:noFill/>
          <a:ln w="19050" cap="flat">
            <a:noFill/>
            <a:prstDash val="solid"/>
            <a:miter/>
          </a:ln>
          <a:effectLst/>
        </p:spPr>
      </p:pic>
      <p:sp>
        <p:nvSpPr>
          <p:cNvPr id="86" name="Rectangle: Rounded Corners 18">
            <a:extLst>
              <a:ext uri="{FF2B5EF4-FFF2-40B4-BE49-F238E27FC236}">
                <a16:creationId xmlns:a16="http://schemas.microsoft.com/office/drawing/2014/main" id="{A2F4B1A2-839C-80FE-9876-8BF0CA1403CE}"/>
              </a:ext>
              <a:ext uri="{C183D7F6-B498-43B3-948B-1728B52AA6E4}">
                <adec:decorative xmlns:adec="http://schemas.microsoft.com/office/drawing/2017/decorative" val="0"/>
              </a:ext>
            </a:extLst>
          </p:cNvPr>
          <p:cNvSpPr/>
          <p:nvPr/>
        </p:nvSpPr>
        <p:spPr bwMode="auto">
          <a:xfrm>
            <a:off x="2215387" y="2477684"/>
            <a:ext cx="1390917" cy="217527"/>
          </a:xfrm>
          <a:prstGeom prst="roundRect">
            <a:avLst>
              <a:gd name="adj" fmla="val 1930"/>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w="3175">
                  <a:noFill/>
                </a:ln>
                <a:gradFill flip="none" rotWithShape="1">
                  <a:gsLst>
                    <a:gs pos="80000">
                      <a:srgbClr val="0078D4"/>
                    </a:gs>
                    <a:gs pos="0">
                      <a:srgbClr val="C03BC4"/>
                    </a:gs>
                  </a:gsLst>
                  <a:path path="circle">
                    <a:fillToRect l="100000" t="100000"/>
                  </a:path>
                  <a:tileRect r="-100000" b="-100000"/>
                </a:gradFill>
                <a:effectLst/>
                <a:uLnTx/>
                <a:uFillTx/>
                <a:latin typeface="Segoe UI Semibold" panose="020B0502040204020203" pitchFamily="34" charset="0"/>
                <a:ea typeface="+mn-ea"/>
                <a:cs typeface="Segoe UI Semibold" panose="020B0502040204020203" pitchFamily="34" charset="0"/>
              </a:rPr>
              <a:t>Sales</a:t>
            </a:r>
          </a:p>
        </p:txBody>
      </p:sp>
      <p:sp>
        <p:nvSpPr>
          <p:cNvPr id="235" name="Rectangle: Rounded Corners 234">
            <a:extLst>
              <a:ext uri="{FF2B5EF4-FFF2-40B4-BE49-F238E27FC236}">
                <a16:creationId xmlns:a16="http://schemas.microsoft.com/office/drawing/2014/main" id="{727511FE-079A-BB16-32A6-3650E6BE574B}"/>
              </a:ext>
            </a:extLst>
          </p:cNvPr>
          <p:cNvSpPr/>
          <p:nvPr/>
        </p:nvSpPr>
        <p:spPr bwMode="auto">
          <a:xfrm>
            <a:off x="2179325" y="290560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Opportunities pursued</a:t>
            </a:r>
          </a:p>
        </p:txBody>
      </p:sp>
      <p:sp>
        <p:nvSpPr>
          <p:cNvPr id="236" name="Rectangle: Rounded Corners 235">
            <a:extLst>
              <a:ext uri="{FF2B5EF4-FFF2-40B4-BE49-F238E27FC236}">
                <a16:creationId xmlns:a16="http://schemas.microsoft.com/office/drawing/2014/main" id="{18FB2F01-29F7-7754-F85B-5F6D4449F715}"/>
              </a:ext>
            </a:extLst>
          </p:cNvPr>
          <p:cNvSpPr/>
          <p:nvPr/>
        </p:nvSpPr>
        <p:spPr bwMode="auto">
          <a:xfrm>
            <a:off x="2179325" y="332609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Deal size</a:t>
            </a:r>
          </a:p>
        </p:txBody>
      </p:sp>
      <p:sp>
        <p:nvSpPr>
          <p:cNvPr id="237" name="Rectangle: Rounded Corners 236">
            <a:extLst>
              <a:ext uri="{FF2B5EF4-FFF2-40B4-BE49-F238E27FC236}">
                <a16:creationId xmlns:a16="http://schemas.microsoft.com/office/drawing/2014/main" id="{02F529BC-E555-F0B1-2834-669201F42267}"/>
              </a:ext>
            </a:extLst>
          </p:cNvPr>
          <p:cNvSpPr/>
          <p:nvPr/>
        </p:nvSpPr>
        <p:spPr bwMode="auto">
          <a:xfrm>
            <a:off x="2179325" y="374658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Win rate/Close rate</a:t>
            </a:r>
          </a:p>
        </p:txBody>
      </p:sp>
      <p:sp>
        <p:nvSpPr>
          <p:cNvPr id="238" name="Rectangle: Rounded Corners 237">
            <a:extLst>
              <a:ext uri="{FF2B5EF4-FFF2-40B4-BE49-F238E27FC236}">
                <a16:creationId xmlns:a16="http://schemas.microsoft.com/office/drawing/2014/main" id="{45CF4DA8-C430-CD09-D9C6-A143534D5FF8}"/>
              </a:ext>
            </a:extLst>
          </p:cNvPr>
          <p:cNvSpPr/>
          <p:nvPr/>
        </p:nvSpPr>
        <p:spPr bwMode="auto">
          <a:xfrm>
            <a:off x="2179325" y="416707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Customer retention</a:t>
            </a:r>
          </a:p>
        </p:txBody>
      </p:sp>
      <p:sp>
        <p:nvSpPr>
          <p:cNvPr id="239" name="Rectangle: Rounded Corners 238">
            <a:extLst>
              <a:ext uri="{FF2B5EF4-FFF2-40B4-BE49-F238E27FC236}">
                <a16:creationId xmlns:a16="http://schemas.microsoft.com/office/drawing/2014/main" id="{D621AA19-B571-460D-B934-5BD6647BE00E}"/>
              </a:ext>
            </a:extLst>
          </p:cNvPr>
          <p:cNvSpPr/>
          <p:nvPr/>
        </p:nvSpPr>
        <p:spPr bwMode="auto">
          <a:xfrm>
            <a:off x="2179325" y="458756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Average </a:t>
            </a:r>
            <a:b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b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discount size</a:t>
            </a:r>
          </a:p>
        </p:txBody>
      </p:sp>
      <p:sp>
        <p:nvSpPr>
          <p:cNvPr id="240" name="Rectangle: Rounded Corners 239">
            <a:extLst>
              <a:ext uri="{FF2B5EF4-FFF2-40B4-BE49-F238E27FC236}">
                <a16:creationId xmlns:a16="http://schemas.microsoft.com/office/drawing/2014/main" id="{CF2C58E2-92D6-6522-B06D-CD5BBFD90A48}"/>
              </a:ext>
            </a:extLst>
          </p:cNvPr>
          <p:cNvSpPr/>
          <p:nvPr/>
        </p:nvSpPr>
        <p:spPr bwMode="auto">
          <a:xfrm>
            <a:off x="2179325" y="500805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Upsell/Cross sell rate</a:t>
            </a:r>
          </a:p>
        </p:txBody>
      </p:sp>
      <p:sp>
        <p:nvSpPr>
          <p:cNvPr id="248" name="Rectangle: Rounded Corners 247">
            <a:extLst>
              <a:ext uri="{FF2B5EF4-FFF2-40B4-BE49-F238E27FC236}">
                <a16:creationId xmlns:a16="http://schemas.microsoft.com/office/drawing/2014/main" id="{86CB07C5-A06A-335C-1783-0D0AFCB2A864}"/>
              </a:ext>
            </a:extLst>
          </p:cNvPr>
          <p:cNvSpPr/>
          <p:nvPr/>
        </p:nvSpPr>
        <p:spPr bwMode="auto">
          <a:xfrm>
            <a:off x="2179325" y="542854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Cost per lead</a:t>
            </a:r>
          </a:p>
        </p:txBody>
      </p:sp>
      <p:sp>
        <p:nvSpPr>
          <p:cNvPr id="241" name="Rectangle: Rounded Corners 240">
            <a:extLst>
              <a:ext uri="{FF2B5EF4-FFF2-40B4-BE49-F238E27FC236}">
                <a16:creationId xmlns:a16="http://schemas.microsoft.com/office/drawing/2014/main" id="{6C2D4A5A-F672-8708-E961-FC5AD5442B47}"/>
              </a:ext>
            </a:extLst>
          </p:cNvPr>
          <p:cNvSpPr/>
          <p:nvPr/>
        </p:nvSpPr>
        <p:spPr bwMode="auto">
          <a:xfrm>
            <a:off x="2179325" y="5849034"/>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Sales cycles length</a:t>
            </a:r>
          </a:p>
        </p:txBody>
      </p:sp>
      <p:pic>
        <p:nvPicPr>
          <p:cNvPr id="93" name="Picture 92">
            <a:extLst>
              <a:ext uri="{FF2B5EF4-FFF2-40B4-BE49-F238E27FC236}">
                <a16:creationId xmlns:a16="http://schemas.microsoft.com/office/drawing/2014/main" id="{B6E90E94-A2BE-A7F8-872D-C391EF3FE243}"/>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63342" y="1474729"/>
            <a:ext cx="1280160" cy="800100"/>
          </a:xfrm>
          <a:prstGeom prst="roundRect">
            <a:avLst>
              <a:gd name="adj" fmla="val 7357"/>
            </a:avLst>
          </a:prstGeom>
          <a:noFill/>
          <a:ln w="19050" cap="flat">
            <a:noFill/>
            <a:prstDash val="solid"/>
            <a:miter/>
          </a:ln>
          <a:effectLst/>
        </p:spPr>
      </p:pic>
      <p:sp>
        <p:nvSpPr>
          <p:cNvPr id="94" name="Rectangle: Rounded Corners 18">
            <a:extLst>
              <a:ext uri="{FF2B5EF4-FFF2-40B4-BE49-F238E27FC236}">
                <a16:creationId xmlns:a16="http://schemas.microsoft.com/office/drawing/2014/main" id="{E85F3383-CBA3-C233-D85F-293DE0337E1E}"/>
              </a:ext>
              <a:ext uri="{C183D7F6-B498-43B3-948B-1728B52AA6E4}">
                <adec:decorative xmlns:adec="http://schemas.microsoft.com/office/drawing/2017/decorative" val="0"/>
              </a:ext>
            </a:extLst>
          </p:cNvPr>
          <p:cNvSpPr/>
          <p:nvPr/>
        </p:nvSpPr>
        <p:spPr bwMode="auto">
          <a:xfrm>
            <a:off x="3807964" y="2477684"/>
            <a:ext cx="1390917" cy="217527"/>
          </a:xfrm>
          <a:prstGeom prst="roundRect">
            <a:avLst>
              <a:gd name="adj" fmla="val 1930"/>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w="3175">
                  <a:noFill/>
                </a:ln>
                <a:gradFill flip="none" rotWithShape="1">
                  <a:gsLst>
                    <a:gs pos="80000">
                      <a:srgbClr val="0078D4"/>
                    </a:gs>
                    <a:gs pos="0">
                      <a:srgbClr val="C03BC4"/>
                    </a:gs>
                  </a:gsLst>
                  <a:path path="circle">
                    <a:fillToRect l="100000" t="100000"/>
                  </a:path>
                  <a:tileRect r="-100000" b="-100000"/>
                </a:gradFill>
                <a:effectLst/>
                <a:uLnTx/>
                <a:uFillTx/>
                <a:latin typeface="Segoe UI Semibold" panose="020B0502040204020203" pitchFamily="34" charset="0"/>
                <a:ea typeface="+mn-ea"/>
                <a:cs typeface="Segoe UI Semibold" panose="020B0502040204020203" pitchFamily="34" charset="0"/>
              </a:rPr>
              <a:t>Finance</a:t>
            </a:r>
          </a:p>
        </p:txBody>
      </p:sp>
      <p:sp>
        <p:nvSpPr>
          <p:cNvPr id="267" name="Rectangle: Rounded Corners 266">
            <a:extLst>
              <a:ext uri="{FF2B5EF4-FFF2-40B4-BE49-F238E27FC236}">
                <a16:creationId xmlns:a16="http://schemas.microsoft.com/office/drawing/2014/main" id="{52C57DAD-9F86-B40B-D21C-1C304EB0886D}"/>
              </a:ext>
            </a:extLst>
          </p:cNvPr>
          <p:cNvSpPr/>
          <p:nvPr/>
        </p:nvSpPr>
        <p:spPr bwMode="auto">
          <a:xfrm>
            <a:off x="3771902" y="290560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Finance outsourcing spend</a:t>
            </a:r>
          </a:p>
        </p:txBody>
      </p:sp>
      <p:sp>
        <p:nvSpPr>
          <p:cNvPr id="268" name="Rectangle: Rounded Corners 267">
            <a:extLst>
              <a:ext uri="{FF2B5EF4-FFF2-40B4-BE49-F238E27FC236}">
                <a16:creationId xmlns:a16="http://schemas.microsoft.com/office/drawing/2014/main" id="{41330775-004C-05A7-0209-F1ED29FFF513}"/>
              </a:ext>
            </a:extLst>
          </p:cNvPr>
          <p:cNvSpPr/>
          <p:nvPr/>
        </p:nvSpPr>
        <p:spPr bwMode="auto">
          <a:xfrm>
            <a:off x="3771902" y="332609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Cost per analysis request</a:t>
            </a:r>
          </a:p>
        </p:txBody>
      </p:sp>
      <p:sp>
        <p:nvSpPr>
          <p:cNvPr id="269" name="Rectangle: Rounded Corners 268">
            <a:extLst>
              <a:ext uri="{FF2B5EF4-FFF2-40B4-BE49-F238E27FC236}">
                <a16:creationId xmlns:a16="http://schemas.microsoft.com/office/drawing/2014/main" id="{64046818-DB5A-589F-6CFB-87A25FBBB2F4}"/>
              </a:ext>
            </a:extLst>
          </p:cNvPr>
          <p:cNvSpPr/>
          <p:nvPr/>
        </p:nvSpPr>
        <p:spPr bwMode="auto">
          <a:xfrm>
            <a:off x="3771902" y="374658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Deal review time</a:t>
            </a:r>
          </a:p>
        </p:txBody>
      </p:sp>
      <p:sp>
        <p:nvSpPr>
          <p:cNvPr id="270" name="Rectangle: Rounded Corners 269">
            <a:extLst>
              <a:ext uri="{FF2B5EF4-FFF2-40B4-BE49-F238E27FC236}">
                <a16:creationId xmlns:a16="http://schemas.microsoft.com/office/drawing/2014/main" id="{161F0308-6F8E-A17D-9B5B-CF4E9AE3C6A9}"/>
              </a:ext>
            </a:extLst>
          </p:cNvPr>
          <p:cNvSpPr/>
          <p:nvPr/>
        </p:nvSpPr>
        <p:spPr bwMode="auto">
          <a:xfrm>
            <a:off x="3771902" y="416707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Time to close</a:t>
            </a:r>
          </a:p>
        </p:txBody>
      </p:sp>
      <p:sp>
        <p:nvSpPr>
          <p:cNvPr id="271" name="Rectangle: Rounded Corners 270">
            <a:extLst>
              <a:ext uri="{FF2B5EF4-FFF2-40B4-BE49-F238E27FC236}">
                <a16:creationId xmlns:a16="http://schemas.microsoft.com/office/drawing/2014/main" id="{9AC692CD-5A79-F7E9-1875-9C30577DC18B}"/>
              </a:ext>
            </a:extLst>
          </p:cNvPr>
          <p:cNvSpPr/>
          <p:nvPr/>
        </p:nvSpPr>
        <p:spPr bwMode="auto">
          <a:xfrm>
            <a:off x="3771902" y="458756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Compliance rate</a:t>
            </a:r>
          </a:p>
        </p:txBody>
      </p:sp>
      <p:sp>
        <p:nvSpPr>
          <p:cNvPr id="272" name="Rectangle: Rounded Corners 271">
            <a:extLst>
              <a:ext uri="{FF2B5EF4-FFF2-40B4-BE49-F238E27FC236}">
                <a16:creationId xmlns:a16="http://schemas.microsoft.com/office/drawing/2014/main" id="{6B5C6E7E-FFA3-676E-C5A3-9075BC9E8B77}"/>
              </a:ext>
            </a:extLst>
          </p:cNvPr>
          <p:cNvSpPr/>
          <p:nvPr/>
        </p:nvSpPr>
        <p:spPr bwMode="auto">
          <a:xfrm>
            <a:off x="3771902" y="500805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Forecast accuracy</a:t>
            </a:r>
          </a:p>
        </p:txBody>
      </p:sp>
      <p:sp>
        <p:nvSpPr>
          <p:cNvPr id="280" name="Rectangle: Rounded Corners 279">
            <a:extLst>
              <a:ext uri="{FF2B5EF4-FFF2-40B4-BE49-F238E27FC236}">
                <a16:creationId xmlns:a16="http://schemas.microsoft.com/office/drawing/2014/main" id="{DA60E9DF-3183-9E84-E62B-B709183CFD23}"/>
              </a:ext>
            </a:extLst>
          </p:cNvPr>
          <p:cNvSpPr/>
          <p:nvPr/>
        </p:nvSpPr>
        <p:spPr bwMode="auto">
          <a:xfrm>
            <a:off x="3771902" y="542854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Employee retention</a:t>
            </a:r>
          </a:p>
        </p:txBody>
      </p:sp>
      <p:sp>
        <p:nvSpPr>
          <p:cNvPr id="273" name="Rectangle: Rounded Corners 272">
            <a:extLst>
              <a:ext uri="{FF2B5EF4-FFF2-40B4-BE49-F238E27FC236}">
                <a16:creationId xmlns:a16="http://schemas.microsoft.com/office/drawing/2014/main" id="{0C96DB09-FB14-4553-1ABC-3278589CBCC5}"/>
              </a:ext>
            </a:extLst>
          </p:cNvPr>
          <p:cNvSpPr/>
          <p:nvPr/>
        </p:nvSpPr>
        <p:spPr bwMode="auto">
          <a:xfrm>
            <a:off x="3771902" y="5849034"/>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Day sales outstanding</a:t>
            </a:r>
          </a:p>
        </p:txBody>
      </p:sp>
      <p:pic>
        <p:nvPicPr>
          <p:cNvPr id="101" name="Picture 100">
            <a:extLst>
              <a:ext uri="{FF2B5EF4-FFF2-40B4-BE49-F238E27FC236}">
                <a16:creationId xmlns:a16="http://schemas.microsoft.com/office/drawing/2014/main" id="{E0519954-0791-DB11-950A-1457DF221E60}"/>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55919" y="1474729"/>
            <a:ext cx="1280160" cy="800100"/>
          </a:xfrm>
          <a:prstGeom prst="roundRect">
            <a:avLst>
              <a:gd name="adj" fmla="val 7357"/>
            </a:avLst>
          </a:prstGeom>
          <a:noFill/>
          <a:ln w="19050" cap="flat">
            <a:noFill/>
            <a:prstDash val="solid"/>
            <a:miter/>
          </a:ln>
          <a:effectLst/>
        </p:spPr>
      </p:pic>
      <p:sp>
        <p:nvSpPr>
          <p:cNvPr id="102" name="Rectangle: Rounded Corners 18">
            <a:extLst>
              <a:ext uri="{FF2B5EF4-FFF2-40B4-BE49-F238E27FC236}">
                <a16:creationId xmlns:a16="http://schemas.microsoft.com/office/drawing/2014/main" id="{DF218F7F-A0B1-8602-960F-2C40D41384C6}"/>
              </a:ext>
              <a:ext uri="{C183D7F6-B498-43B3-948B-1728B52AA6E4}">
                <adec:decorative xmlns:adec="http://schemas.microsoft.com/office/drawing/2017/decorative" val="0"/>
              </a:ext>
            </a:extLst>
          </p:cNvPr>
          <p:cNvSpPr/>
          <p:nvPr/>
        </p:nvSpPr>
        <p:spPr bwMode="auto">
          <a:xfrm>
            <a:off x="5400541" y="2477684"/>
            <a:ext cx="1390917" cy="217527"/>
          </a:xfrm>
          <a:prstGeom prst="roundRect">
            <a:avLst>
              <a:gd name="adj" fmla="val 1930"/>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w="3175">
                  <a:noFill/>
                </a:ln>
                <a:gradFill flip="none" rotWithShape="1">
                  <a:gsLst>
                    <a:gs pos="80000">
                      <a:srgbClr val="0078D4"/>
                    </a:gs>
                    <a:gs pos="0">
                      <a:srgbClr val="C03BC4"/>
                    </a:gs>
                  </a:gsLst>
                  <a:path path="circle">
                    <a:fillToRect l="100000" t="100000"/>
                  </a:path>
                  <a:tileRect r="-100000" b="-100000"/>
                </a:gradFill>
                <a:effectLst/>
                <a:uLnTx/>
                <a:uFillTx/>
                <a:latin typeface="Segoe UI Semibold" panose="020B0502040204020203" pitchFamily="34" charset="0"/>
                <a:ea typeface="+mn-ea"/>
                <a:cs typeface="Segoe UI Semibold" panose="020B0502040204020203" pitchFamily="34" charset="0"/>
              </a:rPr>
              <a:t>Marketing</a:t>
            </a:r>
          </a:p>
        </p:txBody>
      </p:sp>
      <p:sp>
        <p:nvSpPr>
          <p:cNvPr id="283" name="Rectangle: Rounded Corners 282">
            <a:extLst>
              <a:ext uri="{FF2B5EF4-FFF2-40B4-BE49-F238E27FC236}">
                <a16:creationId xmlns:a16="http://schemas.microsoft.com/office/drawing/2014/main" id="{D02286E3-1C7E-435B-EAA4-90A27C076DD3}"/>
              </a:ext>
            </a:extLst>
          </p:cNvPr>
          <p:cNvSpPr/>
          <p:nvPr/>
        </p:nvSpPr>
        <p:spPr bwMode="auto">
          <a:xfrm>
            <a:off x="5364479" y="290560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Leads generated</a:t>
            </a:r>
          </a:p>
        </p:txBody>
      </p:sp>
      <p:sp>
        <p:nvSpPr>
          <p:cNvPr id="284" name="Rectangle: Rounded Corners 283">
            <a:extLst>
              <a:ext uri="{FF2B5EF4-FFF2-40B4-BE49-F238E27FC236}">
                <a16:creationId xmlns:a16="http://schemas.microsoft.com/office/drawing/2014/main" id="{655C7610-BC55-07F9-6FCB-F9F279188D4D}"/>
              </a:ext>
            </a:extLst>
          </p:cNvPr>
          <p:cNvSpPr/>
          <p:nvPr/>
        </p:nvSpPr>
        <p:spPr bwMode="auto">
          <a:xfrm>
            <a:off x="5364479" y="332609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Agency spend</a:t>
            </a:r>
          </a:p>
        </p:txBody>
      </p:sp>
      <p:sp>
        <p:nvSpPr>
          <p:cNvPr id="285" name="Rectangle: Rounded Corners 284">
            <a:extLst>
              <a:ext uri="{FF2B5EF4-FFF2-40B4-BE49-F238E27FC236}">
                <a16:creationId xmlns:a16="http://schemas.microsoft.com/office/drawing/2014/main" id="{83AF1216-4091-E27F-01D3-4265DB80E574}"/>
              </a:ext>
            </a:extLst>
          </p:cNvPr>
          <p:cNvSpPr/>
          <p:nvPr/>
        </p:nvSpPr>
        <p:spPr bwMode="auto">
          <a:xfrm>
            <a:off x="5364479" y="374658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Customer retention</a:t>
            </a:r>
          </a:p>
        </p:txBody>
      </p:sp>
      <p:sp>
        <p:nvSpPr>
          <p:cNvPr id="286" name="Rectangle: Rounded Corners 285">
            <a:extLst>
              <a:ext uri="{FF2B5EF4-FFF2-40B4-BE49-F238E27FC236}">
                <a16:creationId xmlns:a16="http://schemas.microsoft.com/office/drawing/2014/main" id="{4B6525AE-E486-ACE2-69C4-266590ED973D}"/>
              </a:ext>
            </a:extLst>
          </p:cNvPr>
          <p:cNvSpPr/>
          <p:nvPr/>
        </p:nvSpPr>
        <p:spPr bwMode="auto">
          <a:xfrm>
            <a:off x="5364479" y="416707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Employee retention</a:t>
            </a:r>
          </a:p>
        </p:txBody>
      </p:sp>
      <p:sp>
        <p:nvSpPr>
          <p:cNvPr id="287" name="Rectangle: Rounded Corners 286">
            <a:extLst>
              <a:ext uri="{FF2B5EF4-FFF2-40B4-BE49-F238E27FC236}">
                <a16:creationId xmlns:a16="http://schemas.microsoft.com/office/drawing/2014/main" id="{0065B5D3-D43C-CA19-DC59-C043BC08BEAF}"/>
              </a:ext>
            </a:extLst>
          </p:cNvPr>
          <p:cNvSpPr/>
          <p:nvPr/>
        </p:nvSpPr>
        <p:spPr bwMode="auto">
          <a:xfrm>
            <a:off x="5364479" y="458756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Cost per lead</a:t>
            </a:r>
          </a:p>
        </p:txBody>
      </p:sp>
      <p:sp>
        <p:nvSpPr>
          <p:cNvPr id="288" name="Rectangle: Rounded Corners 287">
            <a:extLst>
              <a:ext uri="{FF2B5EF4-FFF2-40B4-BE49-F238E27FC236}">
                <a16:creationId xmlns:a16="http://schemas.microsoft.com/office/drawing/2014/main" id="{00BF9D15-6AC8-D553-1EF4-1D8676F467E1}"/>
              </a:ext>
            </a:extLst>
          </p:cNvPr>
          <p:cNvSpPr/>
          <p:nvPr/>
        </p:nvSpPr>
        <p:spPr bwMode="auto">
          <a:xfrm>
            <a:off x="5364479" y="500805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Brand value</a:t>
            </a:r>
          </a:p>
        </p:txBody>
      </p:sp>
      <p:sp>
        <p:nvSpPr>
          <p:cNvPr id="296" name="Rectangle: Rounded Corners 295">
            <a:extLst>
              <a:ext uri="{FF2B5EF4-FFF2-40B4-BE49-F238E27FC236}">
                <a16:creationId xmlns:a16="http://schemas.microsoft.com/office/drawing/2014/main" id="{9EFCEFE9-2C06-03F0-2650-872DE498EA9C}"/>
              </a:ext>
            </a:extLst>
          </p:cNvPr>
          <p:cNvSpPr/>
          <p:nvPr/>
        </p:nvSpPr>
        <p:spPr bwMode="auto">
          <a:xfrm>
            <a:off x="5364479" y="542854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Lead conversion rate</a:t>
            </a:r>
          </a:p>
        </p:txBody>
      </p:sp>
      <p:sp>
        <p:nvSpPr>
          <p:cNvPr id="289" name="Rectangle: Rounded Corners 288">
            <a:extLst>
              <a:ext uri="{FF2B5EF4-FFF2-40B4-BE49-F238E27FC236}">
                <a16:creationId xmlns:a16="http://schemas.microsoft.com/office/drawing/2014/main" id="{9788EB40-C3E1-B45C-0B2C-0FCAFF83CB0E}"/>
              </a:ext>
            </a:extLst>
          </p:cNvPr>
          <p:cNvSpPr/>
          <p:nvPr/>
        </p:nvSpPr>
        <p:spPr bwMode="auto">
          <a:xfrm>
            <a:off x="5364479" y="5849034"/>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Revenue per lead generated</a:t>
            </a:r>
          </a:p>
        </p:txBody>
      </p:sp>
      <p:pic>
        <p:nvPicPr>
          <p:cNvPr id="110" name="Picture 109">
            <a:extLst>
              <a:ext uri="{FF2B5EF4-FFF2-40B4-BE49-F238E27FC236}">
                <a16:creationId xmlns:a16="http://schemas.microsoft.com/office/drawing/2014/main" id="{4E8ACA76-08F3-D6B0-DD83-E6BCFDA5FD9B}"/>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48496" y="1474729"/>
            <a:ext cx="1280160" cy="800100"/>
          </a:xfrm>
          <a:prstGeom prst="roundRect">
            <a:avLst>
              <a:gd name="adj" fmla="val 7357"/>
            </a:avLst>
          </a:prstGeom>
          <a:noFill/>
          <a:ln w="19050" cap="flat">
            <a:noFill/>
            <a:prstDash val="solid"/>
            <a:miter/>
          </a:ln>
          <a:effectLst/>
        </p:spPr>
      </p:pic>
      <p:sp>
        <p:nvSpPr>
          <p:cNvPr id="111" name="Rectangle: Rounded Corners 18">
            <a:extLst>
              <a:ext uri="{FF2B5EF4-FFF2-40B4-BE49-F238E27FC236}">
                <a16:creationId xmlns:a16="http://schemas.microsoft.com/office/drawing/2014/main" id="{38D418AE-2339-1F16-E3F5-F26D98D41265}"/>
              </a:ext>
              <a:ext uri="{C183D7F6-B498-43B3-948B-1728B52AA6E4}">
                <adec:decorative xmlns:adec="http://schemas.microsoft.com/office/drawing/2017/decorative" val="0"/>
              </a:ext>
            </a:extLst>
          </p:cNvPr>
          <p:cNvSpPr/>
          <p:nvPr/>
        </p:nvSpPr>
        <p:spPr bwMode="auto">
          <a:xfrm>
            <a:off x="6993118" y="2477684"/>
            <a:ext cx="1390917" cy="217527"/>
          </a:xfrm>
          <a:prstGeom prst="roundRect">
            <a:avLst>
              <a:gd name="adj" fmla="val 1930"/>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w="3175">
                  <a:noFill/>
                </a:ln>
                <a:gradFill flip="none" rotWithShape="1">
                  <a:gsLst>
                    <a:gs pos="80000">
                      <a:srgbClr val="0078D4"/>
                    </a:gs>
                    <a:gs pos="0">
                      <a:srgbClr val="C03BC4"/>
                    </a:gs>
                  </a:gsLst>
                  <a:path path="circle">
                    <a:fillToRect l="100000" t="100000"/>
                  </a:path>
                  <a:tileRect r="-100000" b="-100000"/>
                </a:gradFill>
                <a:effectLst/>
                <a:uLnTx/>
                <a:uFillTx/>
                <a:latin typeface="Segoe UI Semibold" panose="020B0502040204020203" pitchFamily="34" charset="0"/>
                <a:ea typeface="+mn-ea"/>
                <a:cs typeface="Segoe UI Semibold" panose="020B0502040204020203" pitchFamily="34" charset="0"/>
              </a:rPr>
              <a:t>HR </a:t>
            </a:r>
          </a:p>
        </p:txBody>
      </p:sp>
      <p:sp>
        <p:nvSpPr>
          <p:cNvPr id="112" name="Rectangle: Rounded Corners 111">
            <a:extLst>
              <a:ext uri="{FF2B5EF4-FFF2-40B4-BE49-F238E27FC236}">
                <a16:creationId xmlns:a16="http://schemas.microsoft.com/office/drawing/2014/main" id="{AA6B0DAF-BD40-D7A0-407A-511B4316F87D}"/>
              </a:ext>
            </a:extLst>
          </p:cNvPr>
          <p:cNvSpPr/>
          <p:nvPr/>
        </p:nvSpPr>
        <p:spPr bwMode="auto">
          <a:xfrm>
            <a:off x="6957056" y="290560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Employee onboarding time</a:t>
            </a:r>
          </a:p>
        </p:txBody>
      </p:sp>
      <p:sp>
        <p:nvSpPr>
          <p:cNvPr id="113" name="Rectangle: Rounded Corners 112">
            <a:extLst>
              <a:ext uri="{FF2B5EF4-FFF2-40B4-BE49-F238E27FC236}">
                <a16:creationId xmlns:a16="http://schemas.microsoft.com/office/drawing/2014/main" id="{8A2FBC48-5F54-BF14-28FE-2565F3ADDDF4}"/>
              </a:ext>
            </a:extLst>
          </p:cNvPr>
          <p:cNvSpPr/>
          <p:nvPr/>
        </p:nvSpPr>
        <p:spPr bwMode="auto">
          <a:xfrm>
            <a:off x="6957056" y="332609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Calls answered</a:t>
            </a:r>
            <a:b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b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by agents</a:t>
            </a:r>
          </a:p>
        </p:txBody>
      </p:sp>
      <p:sp>
        <p:nvSpPr>
          <p:cNvPr id="114" name="Rectangle: Rounded Corners 113">
            <a:extLst>
              <a:ext uri="{FF2B5EF4-FFF2-40B4-BE49-F238E27FC236}">
                <a16:creationId xmlns:a16="http://schemas.microsoft.com/office/drawing/2014/main" id="{99FA3AEA-377F-F40E-5638-355B84C6E625}"/>
              </a:ext>
            </a:extLst>
          </p:cNvPr>
          <p:cNvSpPr/>
          <p:nvPr/>
        </p:nvSpPr>
        <p:spPr bwMode="auto">
          <a:xfrm>
            <a:off x="6957056" y="374658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Issue resolution time</a:t>
            </a:r>
          </a:p>
        </p:txBody>
      </p:sp>
      <p:sp>
        <p:nvSpPr>
          <p:cNvPr id="115" name="Rectangle: Rounded Corners 114">
            <a:extLst>
              <a:ext uri="{FF2B5EF4-FFF2-40B4-BE49-F238E27FC236}">
                <a16:creationId xmlns:a16="http://schemas.microsoft.com/office/drawing/2014/main" id="{96B1FAA2-F9AD-1D33-EFAC-EE0959D568FD}"/>
              </a:ext>
            </a:extLst>
          </p:cNvPr>
          <p:cNvSpPr/>
          <p:nvPr/>
        </p:nvSpPr>
        <p:spPr bwMode="auto">
          <a:xfrm>
            <a:off x="6957056" y="416707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Employee retention</a:t>
            </a:r>
          </a:p>
        </p:txBody>
      </p:sp>
      <p:sp>
        <p:nvSpPr>
          <p:cNvPr id="116" name="Rectangle: Rounded Corners 115">
            <a:extLst>
              <a:ext uri="{FF2B5EF4-FFF2-40B4-BE49-F238E27FC236}">
                <a16:creationId xmlns:a16="http://schemas.microsoft.com/office/drawing/2014/main" id="{0BCF7B4F-3AFE-221B-FD05-251C99921459}"/>
              </a:ext>
            </a:extLst>
          </p:cNvPr>
          <p:cNvSpPr/>
          <p:nvPr/>
        </p:nvSpPr>
        <p:spPr bwMode="auto">
          <a:xfrm>
            <a:off x="6957056" y="458756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Hiring costs per employee</a:t>
            </a:r>
          </a:p>
        </p:txBody>
      </p:sp>
      <p:sp>
        <p:nvSpPr>
          <p:cNvPr id="117" name="Rectangle: Rounded Corners 116">
            <a:extLst>
              <a:ext uri="{FF2B5EF4-FFF2-40B4-BE49-F238E27FC236}">
                <a16:creationId xmlns:a16="http://schemas.microsoft.com/office/drawing/2014/main" id="{3E7058C9-280A-4C0B-F4AF-06231AC38357}"/>
              </a:ext>
            </a:extLst>
          </p:cNvPr>
          <p:cNvSpPr/>
          <p:nvPr/>
        </p:nvSpPr>
        <p:spPr bwMode="auto">
          <a:xfrm>
            <a:off x="6957056" y="500805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Admin cost per employee</a:t>
            </a:r>
          </a:p>
        </p:txBody>
      </p:sp>
      <p:sp>
        <p:nvSpPr>
          <p:cNvPr id="199" name="Rectangle: Rounded Corners 198">
            <a:extLst>
              <a:ext uri="{FF2B5EF4-FFF2-40B4-BE49-F238E27FC236}">
                <a16:creationId xmlns:a16="http://schemas.microsoft.com/office/drawing/2014/main" id="{117739E8-4BD0-E7ED-6FCC-B9BE2F92CB0C}"/>
              </a:ext>
            </a:extLst>
          </p:cNvPr>
          <p:cNvSpPr/>
          <p:nvPr/>
        </p:nvSpPr>
        <p:spPr bwMode="auto">
          <a:xfrm>
            <a:off x="6957056" y="542854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First call </a:t>
            </a:r>
            <a:b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b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resolution rate</a:t>
            </a:r>
          </a:p>
        </p:txBody>
      </p:sp>
      <p:sp>
        <p:nvSpPr>
          <p:cNvPr id="118" name="Rectangle: Rounded Corners 117">
            <a:extLst>
              <a:ext uri="{FF2B5EF4-FFF2-40B4-BE49-F238E27FC236}">
                <a16:creationId xmlns:a16="http://schemas.microsoft.com/office/drawing/2014/main" id="{C3501740-120D-5262-EECD-0782A20AB55A}"/>
              </a:ext>
            </a:extLst>
          </p:cNvPr>
          <p:cNvSpPr/>
          <p:nvPr/>
        </p:nvSpPr>
        <p:spPr bwMode="auto">
          <a:xfrm>
            <a:off x="6957056" y="5849034"/>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Workforce demographics</a:t>
            </a:r>
          </a:p>
        </p:txBody>
      </p:sp>
      <p:pic>
        <p:nvPicPr>
          <p:cNvPr id="119" name="Picture 118">
            <a:extLst>
              <a:ext uri="{FF2B5EF4-FFF2-40B4-BE49-F238E27FC236}">
                <a16:creationId xmlns:a16="http://schemas.microsoft.com/office/drawing/2014/main" id="{0E8CE823-DC30-4E79-D48C-0F2BE8288873}"/>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641073" y="1474729"/>
            <a:ext cx="1280160" cy="800100"/>
          </a:xfrm>
          <a:prstGeom prst="roundRect">
            <a:avLst>
              <a:gd name="adj" fmla="val 7357"/>
            </a:avLst>
          </a:prstGeom>
          <a:noFill/>
          <a:ln w="19050" cap="flat">
            <a:noFill/>
            <a:prstDash val="solid"/>
            <a:miter/>
          </a:ln>
          <a:effectLst/>
        </p:spPr>
      </p:pic>
      <p:sp>
        <p:nvSpPr>
          <p:cNvPr id="120" name="Rectangle: Rounded Corners 18">
            <a:extLst>
              <a:ext uri="{FF2B5EF4-FFF2-40B4-BE49-F238E27FC236}">
                <a16:creationId xmlns:a16="http://schemas.microsoft.com/office/drawing/2014/main" id="{262F644A-7A20-2E91-84DC-8D001E40C746}"/>
              </a:ext>
              <a:ext uri="{C183D7F6-B498-43B3-948B-1728B52AA6E4}">
                <adec:decorative xmlns:adec="http://schemas.microsoft.com/office/drawing/2017/decorative" val="0"/>
              </a:ext>
            </a:extLst>
          </p:cNvPr>
          <p:cNvSpPr/>
          <p:nvPr/>
        </p:nvSpPr>
        <p:spPr bwMode="auto">
          <a:xfrm>
            <a:off x="8585695" y="2477684"/>
            <a:ext cx="1390917" cy="217527"/>
          </a:xfrm>
          <a:prstGeom prst="roundRect">
            <a:avLst>
              <a:gd name="adj" fmla="val 1930"/>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w="3175">
                  <a:noFill/>
                </a:ln>
                <a:gradFill flip="none" rotWithShape="1">
                  <a:gsLst>
                    <a:gs pos="80000">
                      <a:srgbClr val="0078D4"/>
                    </a:gs>
                    <a:gs pos="0">
                      <a:srgbClr val="C03BC4"/>
                    </a:gs>
                  </a:gsLst>
                  <a:path path="circle">
                    <a:fillToRect l="100000" t="100000"/>
                  </a:path>
                  <a:tileRect r="-100000" b="-100000"/>
                </a:gradFill>
                <a:effectLst/>
                <a:uLnTx/>
                <a:uFillTx/>
                <a:latin typeface="Segoe UI Semibold" panose="020B0502040204020203" pitchFamily="34" charset="0"/>
                <a:ea typeface="+mn-ea"/>
                <a:cs typeface="Segoe UI Semibold" panose="020B0502040204020203" pitchFamily="34" charset="0"/>
              </a:rPr>
              <a:t>Legal</a:t>
            </a:r>
          </a:p>
        </p:txBody>
      </p:sp>
      <p:sp>
        <p:nvSpPr>
          <p:cNvPr id="299" name="Rectangle: Rounded Corners 298">
            <a:extLst>
              <a:ext uri="{FF2B5EF4-FFF2-40B4-BE49-F238E27FC236}">
                <a16:creationId xmlns:a16="http://schemas.microsoft.com/office/drawing/2014/main" id="{26657A57-20DB-4CFD-6FB6-2F2E39EFE9BE}"/>
              </a:ext>
            </a:extLst>
          </p:cNvPr>
          <p:cNvSpPr/>
          <p:nvPr/>
        </p:nvSpPr>
        <p:spPr bwMode="auto">
          <a:xfrm>
            <a:off x="8549633" y="290560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Outside counsel spend</a:t>
            </a:r>
          </a:p>
        </p:txBody>
      </p:sp>
      <p:sp>
        <p:nvSpPr>
          <p:cNvPr id="300" name="Rectangle: Rounded Corners 299">
            <a:extLst>
              <a:ext uri="{FF2B5EF4-FFF2-40B4-BE49-F238E27FC236}">
                <a16:creationId xmlns:a16="http://schemas.microsoft.com/office/drawing/2014/main" id="{8FBE012A-49B0-480D-4FF5-C37534CA6EF0}"/>
              </a:ext>
            </a:extLst>
          </p:cNvPr>
          <p:cNvSpPr/>
          <p:nvPr/>
        </p:nvSpPr>
        <p:spPr bwMode="auto">
          <a:xfrm>
            <a:off x="8549633" y="332609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Cost per </a:t>
            </a:r>
            <a:b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b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internal review</a:t>
            </a:r>
          </a:p>
        </p:txBody>
      </p:sp>
      <p:sp>
        <p:nvSpPr>
          <p:cNvPr id="301" name="Rectangle: Rounded Corners 300">
            <a:extLst>
              <a:ext uri="{FF2B5EF4-FFF2-40B4-BE49-F238E27FC236}">
                <a16:creationId xmlns:a16="http://schemas.microsoft.com/office/drawing/2014/main" id="{31F6DAD0-54A8-4364-98A3-1AA7A77A5EE7}"/>
              </a:ext>
            </a:extLst>
          </p:cNvPr>
          <p:cNvSpPr/>
          <p:nvPr/>
        </p:nvSpPr>
        <p:spPr bwMode="auto">
          <a:xfrm>
            <a:off x="8549633" y="374658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Compliance rate</a:t>
            </a:r>
          </a:p>
        </p:txBody>
      </p:sp>
      <p:sp>
        <p:nvSpPr>
          <p:cNvPr id="302" name="Rectangle: Rounded Corners 301">
            <a:extLst>
              <a:ext uri="{FF2B5EF4-FFF2-40B4-BE49-F238E27FC236}">
                <a16:creationId xmlns:a16="http://schemas.microsoft.com/office/drawing/2014/main" id="{ADBB9E32-2926-2828-2145-11B2B07EF7A0}"/>
              </a:ext>
            </a:extLst>
          </p:cNvPr>
          <p:cNvSpPr/>
          <p:nvPr/>
        </p:nvSpPr>
        <p:spPr bwMode="auto">
          <a:xfrm>
            <a:off x="8549633" y="416707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Contract error rate</a:t>
            </a:r>
          </a:p>
        </p:txBody>
      </p:sp>
      <p:sp>
        <p:nvSpPr>
          <p:cNvPr id="303" name="Rectangle: Rounded Corners 302">
            <a:extLst>
              <a:ext uri="{FF2B5EF4-FFF2-40B4-BE49-F238E27FC236}">
                <a16:creationId xmlns:a16="http://schemas.microsoft.com/office/drawing/2014/main" id="{8CE8E393-473B-F009-A6DA-02B92C7B505F}"/>
              </a:ext>
            </a:extLst>
          </p:cNvPr>
          <p:cNvSpPr/>
          <p:nvPr/>
        </p:nvSpPr>
        <p:spPr bwMode="auto">
          <a:xfrm>
            <a:off x="8549633" y="458756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Number of disputes</a:t>
            </a:r>
          </a:p>
        </p:txBody>
      </p:sp>
      <p:sp>
        <p:nvSpPr>
          <p:cNvPr id="304" name="Rectangle: Rounded Corners 303">
            <a:extLst>
              <a:ext uri="{FF2B5EF4-FFF2-40B4-BE49-F238E27FC236}">
                <a16:creationId xmlns:a16="http://schemas.microsoft.com/office/drawing/2014/main" id="{4713DDF4-A267-E4F2-D15F-318B6C07E89F}"/>
              </a:ext>
            </a:extLst>
          </p:cNvPr>
          <p:cNvSpPr/>
          <p:nvPr/>
        </p:nvSpPr>
        <p:spPr bwMode="auto">
          <a:xfrm>
            <a:off x="8549633" y="500805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Dispute win rate</a:t>
            </a:r>
          </a:p>
        </p:txBody>
      </p:sp>
      <p:pic>
        <p:nvPicPr>
          <p:cNvPr id="197" name="Picture 196">
            <a:extLst>
              <a:ext uri="{FF2B5EF4-FFF2-40B4-BE49-F238E27FC236}">
                <a16:creationId xmlns:a16="http://schemas.microsoft.com/office/drawing/2014/main" id="{9B3FCAA2-B151-8D2E-9BA0-0B14F4BFAD15}"/>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221988" y="1474730"/>
            <a:ext cx="1280160" cy="800100"/>
          </a:xfrm>
          <a:prstGeom prst="roundRect">
            <a:avLst>
              <a:gd name="adj" fmla="val 3662"/>
            </a:avLst>
          </a:prstGeom>
          <a:noFill/>
          <a:ln w="9525" cap="flat">
            <a:noFill/>
            <a:prstDash val="solid"/>
            <a:miter/>
          </a:ln>
          <a:effectLst/>
        </p:spPr>
      </p:pic>
      <p:sp>
        <p:nvSpPr>
          <p:cNvPr id="135" name="Rectangle: Rounded Corners 18">
            <a:extLst>
              <a:ext uri="{FF2B5EF4-FFF2-40B4-BE49-F238E27FC236}">
                <a16:creationId xmlns:a16="http://schemas.microsoft.com/office/drawing/2014/main" id="{6CE642A6-2CAC-8046-36C2-58E1DA018FE1}"/>
              </a:ext>
              <a:ext uri="{C183D7F6-B498-43B3-948B-1728B52AA6E4}">
                <adec:decorative xmlns:adec="http://schemas.microsoft.com/office/drawing/2017/decorative" val="0"/>
              </a:ext>
            </a:extLst>
          </p:cNvPr>
          <p:cNvSpPr/>
          <p:nvPr/>
        </p:nvSpPr>
        <p:spPr bwMode="auto">
          <a:xfrm>
            <a:off x="10178274" y="2477684"/>
            <a:ext cx="1390917" cy="217527"/>
          </a:xfrm>
          <a:prstGeom prst="roundRect">
            <a:avLst>
              <a:gd name="adj" fmla="val 1930"/>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w="3175">
                  <a:noFill/>
                </a:ln>
                <a:gradFill flip="none" rotWithShape="1">
                  <a:gsLst>
                    <a:gs pos="80000">
                      <a:srgbClr val="0078D4"/>
                    </a:gs>
                    <a:gs pos="0">
                      <a:srgbClr val="C03BC4"/>
                    </a:gs>
                  </a:gsLst>
                  <a:path path="circle">
                    <a:fillToRect l="100000" t="100000"/>
                  </a:path>
                  <a:tileRect r="-100000" b="-100000"/>
                </a:gradFill>
                <a:effectLst/>
                <a:uLnTx/>
                <a:uFillTx/>
                <a:latin typeface="Segoe UI Semibold" panose="020B0502040204020203" pitchFamily="34" charset="0"/>
                <a:ea typeface="+mn-ea"/>
                <a:cs typeface="Segoe UI Semibold" panose="020B0502040204020203" pitchFamily="34" charset="0"/>
              </a:rPr>
              <a:t>IT</a:t>
            </a:r>
          </a:p>
        </p:txBody>
      </p:sp>
      <p:sp>
        <p:nvSpPr>
          <p:cNvPr id="315" name="Rectangle: Rounded Corners 314">
            <a:extLst>
              <a:ext uri="{FF2B5EF4-FFF2-40B4-BE49-F238E27FC236}">
                <a16:creationId xmlns:a16="http://schemas.microsoft.com/office/drawing/2014/main" id="{6F00823E-6CD5-8520-4034-94151F4EF745}"/>
              </a:ext>
            </a:extLst>
          </p:cNvPr>
          <p:cNvSpPr/>
          <p:nvPr/>
        </p:nvSpPr>
        <p:spPr bwMode="auto">
          <a:xfrm>
            <a:off x="10142212" y="290560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IT operation costs</a:t>
            </a:r>
          </a:p>
        </p:txBody>
      </p:sp>
      <p:sp>
        <p:nvSpPr>
          <p:cNvPr id="316" name="Rectangle: Rounded Corners 315">
            <a:extLst>
              <a:ext uri="{FF2B5EF4-FFF2-40B4-BE49-F238E27FC236}">
                <a16:creationId xmlns:a16="http://schemas.microsoft.com/office/drawing/2014/main" id="{05E69BE3-0010-7143-B37A-A758ACCD443D}"/>
              </a:ext>
            </a:extLst>
          </p:cNvPr>
          <p:cNvSpPr/>
          <p:nvPr/>
        </p:nvSpPr>
        <p:spPr bwMode="auto">
          <a:xfrm>
            <a:off x="10142212" y="332609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IT issue/ticket resolution time</a:t>
            </a:r>
          </a:p>
        </p:txBody>
      </p:sp>
      <p:sp>
        <p:nvSpPr>
          <p:cNvPr id="317" name="Rectangle: Rounded Corners 316">
            <a:extLst>
              <a:ext uri="{FF2B5EF4-FFF2-40B4-BE49-F238E27FC236}">
                <a16:creationId xmlns:a16="http://schemas.microsoft.com/office/drawing/2014/main" id="{071F3687-DB94-7D88-C42F-763D7B5534F6}"/>
              </a:ext>
            </a:extLst>
          </p:cNvPr>
          <p:cNvSpPr/>
          <p:nvPr/>
        </p:nvSpPr>
        <p:spPr bwMode="auto">
          <a:xfrm>
            <a:off x="10142212" y="374658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IT outsourcing costs</a:t>
            </a:r>
          </a:p>
        </p:txBody>
      </p:sp>
      <p:sp>
        <p:nvSpPr>
          <p:cNvPr id="318" name="Rectangle: Rounded Corners 317">
            <a:extLst>
              <a:ext uri="{FF2B5EF4-FFF2-40B4-BE49-F238E27FC236}">
                <a16:creationId xmlns:a16="http://schemas.microsoft.com/office/drawing/2014/main" id="{7496DA03-714E-9AD4-2924-4866575DB613}"/>
              </a:ext>
            </a:extLst>
          </p:cNvPr>
          <p:cNvSpPr/>
          <p:nvPr/>
        </p:nvSpPr>
        <p:spPr bwMode="auto">
          <a:xfrm>
            <a:off x="10142212" y="416707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Product adoption &amp; usage</a:t>
            </a:r>
          </a:p>
        </p:txBody>
      </p:sp>
      <p:sp>
        <p:nvSpPr>
          <p:cNvPr id="319" name="Rectangle: Rounded Corners 318">
            <a:extLst>
              <a:ext uri="{FF2B5EF4-FFF2-40B4-BE49-F238E27FC236}">
                <a16:creationId xmlns:a16="http://schemas.microsoft.com/office/drawing/2014/main" id="{7A2AEAD8-A243-7901-C90F-681A01A71866}"/>
              </a:ext>
            </a:extLst>
          </p:cNvPr>
          <p:cNvSpPr/>
          <p:nvPr/>
        </p:nvSpPr>
        <p:spPr bwMode="auto">
          <a:xfrm>
            <a:off x="10142212" y="458756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Application downtime</a:t>
            </a:r>
          </a:p>
        </p:txBody>
      </p:sp>
      <p:sp>
        <p:nvSpPr>
          <p:cNvPr id="320" name="Rectangle: Rounded Corners 319">
            <a:extLst>
              <a:ext uri="{FF2B5EF4-FFF2-40B4-BE49-F238E27FC236}">
                <a16:creationId xmlns:a16="http://schemas.microsoft.com/office/drawing/2014/main" id="{5AED386E-8DEF-63B9-47E8-56D82B321C24}"/>
              </a:ext>
            </a:extLst>
          </p:cNvPr>
          <p:cNvSpPr/>
          <p:nvPr/>
        </p:nvSpPr>
        <p:spPr bwMode="auto">
          <a:xfrm>
            <a:off x="10142212" y="500805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Network/infra reliability score</a:t>
            </a:r>
          </a:p>
        </p:txBody>
      </p:sp>
      <p:sp>
        <p:nvSpPr>
          <p:cNvPr id="328" name="Rectangle: Rounded Corners 327">
            <a:extLst>
              <a:ext uri="{FF2B5EF4-FFF2-40B4-BE49-F238E27FC236}">
                <a16:creationId xmlns:a16="http://schemas.microsoft.com/office/drawing/2014/main" id="{77040A7A-2B65-7FF3-0BAA-B58453D7A3C3}"/>
              </a:ext>
            </a:extLst>
          </p:cNvPr>
          <p:cNvSpPr/>
          <p:nvPr/>
        </p:nvSpPr>
        <p:spPr bwMode="auto">
          <a:xfrm>
            <a:off x="10142212" y="542854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Reduce shadow IT risk</a:t>
            </a:r>
          </a:p>
        </p:txBody>
      </p:sp>
      <p:sp>
        <p:nvSpPr>
          <p:cNvPr id="10" name="Rectangle: Rounded Corners 9">
            <a:extLst>
              <a:ext uri="{FF2B5EF4-FFF2-40B4-BE49-F238E27FC236}">
                <a16:creationId xmlns:a16="http://schemas.microsoft.com/office/drawing/2014/main" id="{ED09BD42-3F46-07B2-BF09-A4EF6AA2127A}"/>
              </a:ext>
            </a:extLst>
          </p:cNvPr>
          <p:cNvSpPr/>
          <p:nvPr/>
        </p:nvSpPr>
        <p:spPr bwMode="auto">
          <a:xfrm>
            <a:off x="10148840" y="5832730"/>
            <a:ext cx="1463040" cy="324196"/>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E2F2E"/>
                </a:solidFill>
                <a:effectLst/>
                <a:uLnTx/>
                <a:uFillTx/>
                <a:latin typeface="Segoe Sans Display Semibold"/>
                <a:ea typeface="+mn-ea"/>
                <a:cs typeface="Segoe UI Semibold" panose="020B0502040204020203" pitchFamily="34" charset="0"/>
              </a:rPr>
              <a:t>NSAT- User Satisfaction</a:t>
            </a:r>
          </a:p>
        </p:txBody>
      </p:sp>
    </p:spTree>
    <p:extLst>
      <p:ext uri="{BB962C8B-B14F-4D97-AF65-F5344CB8AC3E}">
        <p14:creationId xmlns:p14="http://schemas.microsoft.com/office/powerpoint/2010/main" val="1014328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0"/>
                                  </p:stCondLst>
                                  <p:childTnLst>
                                    <p:animMotion origin="layout" path="M 8.33333E-7 -3.33333E-6 L 8.33333E-7 0.03542 " pathEditMode="relative" rAng="0" ptsTypes="AA">
                                      <p:cBhvr>
                                        <p:cTn id="9"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77E23-C64A-1E12-54A1-152E81312A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9A42FB-9652-317C-6233-0A84F95B652B}"/>
              </a:ext>
            </a:extLst>
          </p:cNvPr>
          <p:cNvSpPr>
            <a:spLocks noGrp="1"/>
          </p:cNvSpPr>
          <p:nvPr>
            <p:ph type="title"/>
          </p:nvPr>
        </p:nvSpPr>
        <p:spPr>
          <a:xfrm>
            <a:off x="588261" y="585216"/>
            <a:ext cx="11011601" cy="553998"/>
          </a:xfrm>
        </p:spPr>
        <p:txBody>
          <a:bodyPr>
            <a:normAutofit/>
          </a:bodyPr>
          <a:lstStyle/>
          <a:p>
            <a:r>
              <a:rPr lang="en-US"/>
              <a:t>Microsoft Copilot Dashboard</a:t>
            </a:r>
          </a:p>
        </p:txBody>
      </p:sp>
      <p:sp>
        <p:nvSpPr>
          <p:cNvPr id="3" name="Text Placeholder 5">
            <a:extLst>
              <a:ext uri="{FF2B5EF4-FFF2-40B4-BE49-F238E27FC236}">
                <a16:creationId xmlns:a16="http://schemas.microsoft.com/office/drawing/2014/main" id="{DB078AC3-40AC-925F-9F70-9647E5C9D228}"/>
              </a:ext>
            </a:extLst>
          </p:cNvPr>
          <p:cNvSpPr txBox="1">
            <a:spLocks/>
          </p:cNvSpPr>
          <p:nvPr/>
        </p:nvSpPr>
        <p:spPr>
          <a:xfrm>
            <a:off x="586795" y="1129005"/>
            <a:ext cx="11035492" cy="4683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0" cap="none" spc="0" normalizeH="0" baseline="0" noProof="0">
                <a:ln>
                  <a:noFill/>
                </a:ln>
                <a:gradFill>
                  <a:gsLst>
                    <a:gs pos="58000">
                      <a:srgbClr val="8661C5"/>
                    </a:gs>
                    <a:gs pos="100000">
                      <a:srgbClr val="C73ECC"/>
                    </a:gs>
                    <a:gs pos="0">
                      <a:srgbClr val="3E76D4"/>
                    </a:gs>
                  </a:gsLst>
                  <a:lin ang="0" scaled="0"/>
                </a:gradFill>
                <a:effectLst/>
                <a:uLnTx/>
                <a:uFillTx/>
                <a:latin typeface="Segoe UI Semibold"/>
                <a:ea typeface="Segoe UI Regular" pitchFamily="34" charset="-122"/>
                <a:cs typeface="Segoe UI" panose="020B0502040204020203" pitchFamily="34" charset="0"/>
              </a:rPr>
              <a:t>Included with Microsoft 365 Copilot</a:t>
            </a:r>
          </a:p>
        </p:txBody>
      </p:sp>
      <p:sp>
        <p:nvSpPr>
          <p:cNvPr id="30" name="Rectangle: Rounded Corners 29">
            <a:extLst>
              <a:ext uri="{FF2B5EF4-FFF2-40B4-BE49-F238E27FC236}">
                <a16:creationId xmlns:a16="http://schemas.microsoft.com/office/drawing/2014/main" id="{0ECE424B-E7F6-6CEF-713F-F60316F19233}"/>
              </a:ext>
            </a:extLst>
          </p:cNvPr>
          <p:cNvSpPr/>
          <p:nvPr/>
        </p:nvSpPr>
        <p:spPr>
          <a:xfrm>
            <a:off x="599092" y="1857031"/>
            <a:ext cx="2206814" cy="420145"/>
          </a:xfrm>
          <a:prstGeom prst="roundRect">
            <a:avLst>
              <a:gd name="adj" fmla="val 50000"/>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mn-cs"/>
              </a:rPr>
              <a:t>Get </a:t>
            </a:r>
            <a:r>
              <a:rPr lang="en-US">
                <a:solidFill>
                  <a:srgbClr val="FFFFFF"/>
                </a:solidFill>
                <a:latin typeface="Segoe UI Semibold"/>
              </a:rPr>
              <a:t>ready</a:t>
            </a:r>
            <a:endParaRPr kumimoji="0" lang="en-US" sz="18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29" name="TextBox 28">
            <a:extLst>
              <a:ext uri="{FF2B5EF4-FFF2-40B4-BE49-F238E27FC236}">
                <a16:creationId xmlns:a16="http://schemas.microsoft.com/office/drawing/2014/main" id="{932B5ED6-8CF8-69F2-E6EA-45DEDBA7D4C9}"/>
              </a:ext>
            </a:extLst>
          </p:cNvPr>
          <p:cNvSpPr txBox="1"/>
          <p:nvPr/>
        </p:nvSpPr>
        <p:spPr>
          <a:xfrm>
            <a:off x="616174" y="2277176"/>
            <a:ext cx="4498117" cy="627159"/>
          </a:xfrm>
          <a:prstGeom prst="rect">
            <a:avLst/>
          </a:prstGeom>
          <a:noFill/>
        </p:spPr>
        <p:txBody>
          <a:bodyPr wrap="square" lIns="0" tIns="45720" rIns="91440" bIns="45720" anchor="t">
            <a:spAutoFit/>
          </a:bodyPr>
          <a:lstStyle/>
          <a:p>
            <a:pPr marL="0" marR="0" lvl="0" indent="0" algn="l" defTabSz="914367" rtl="0" eaLnBrk="1" fontAlgn="auto" latinLnBrk="0" hangingPunct="1">
              <a:lnSpc>
                <a:spcPct val="114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3A3A3A"/>
                </a:solidFill>
                <a:effectLst/>
                <a:uLnTx/>
                <a:uFillTx/>
                <a:latin typeface="Segoe Sans Display"/>
                <a:ea typeface="+mn-ea"/>
                <a:cs typeface="Segoe Sans Display"/>
              </a:rPr>
              <a:t>Activate Copilot by understanding eligibility based on licensing status. </a:t>
            </a:r>
          </a:p>
        </p:txBody>
      </p:sp>
      <p:sp>
        <p:nvSpPr>
          <p:cNvPr id="31" name="Rectangle: Rounded Corners 30">
            <a:extLst>
              <a:ext uri="{FF2B5EF4-FFF2-40B4-BE49-F238E27FC236}">
                <a16:creationId xmlns:a16="http://schemas.microsoft.com/office/drawing/2014/main" id="{224F0C22-C5B9-A67D-6821-7D158550FCD8}"/>
              </a:ext>
            </a:extLst>
          </p:cNvPr>
          <p:cNvSpPr/>
          <p:nvPr/>
        </p:nvSpPr>
        <p:spPr>
          <a:xfrm>
            <a:off x="603767" y="3064826"/>
            <a:ext cx="2206814" cy="420145"/>
          </a:xfrm>
          <a:prstGeom prst="roundRect">
            <a:avLst>
              <a:gd name="adj" fmla="val 50000"/>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mn-cs"/>
              </a:rPr>
              <a:t>Drive adoption</a:t>
            </a:r>
          </a:p>
        </p:txBody>
      </p:sp>
      <p:sp>
        <p:nvSpPr>
          <p:cNvPr id="32" name="TextBox 31">
            <a:extLst>
              <a:ext uri="{FF2B5EF4-FFF2-40B4-BE49-F238E27FC236}">
                <a16:creationId xmlns:a16="http://schemas.microsoft.com/office/drawing/2014/main" id="{65CB9BB4-9578-824E-43A4-C35EE48B90CC}"/>
              </a:ext>
            </a:extLst>
          </p:cNvPr>
          <p:cNvSpPr txBox="1"/>
          <p:nvPr/>
        </p:nvSpPr>
        <p:spPr>
          <a:xfrm>
            <a:off x="616174" y="3575629"/>
            <a:ext cx="4498117" cy="907877"/>
          </a:xfrm>
          <a:prstGeom prst="rect">
            <a:avLst/>
          </a:prstGeom>
          <a:noFill/>
        </p:spPr>
        <p:txBody>
          <a:bodyPr wrap="square" lIns="0" tIns="45720" rIns="91440" bIns="45720" anchor="t">
            <a:spAutoFit/>
          </a:bodyPr>
          <a:lstStyle/>
          <a:p>
            <a:pPr marL="0" marR="0" lvl="0" indent="0" algn="l" defTabSz="914367" rtl="0" eaLnBrk="1" fontAlgn="auto" latinLnBrk="0" hangingPunct="1">
              <a:lnSpc>
                <a:spcPct val="114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3A3A3A"/>
                </a:solidFill>
                <a:effectLst/>
                <a:uLnTx/>
                <a:uFillTx/>
                <a:latin typeface="Segoe Sans Display"/>
                <a:ea typeface="+mn-ea"/>
                <a:cs typeface="Segoe Sans Display"/>
              </a:rPr>
              <a:t>Understand usage and adoption trends across products, groups, organizations and job functions. </a:t>
            </a:r>
          </a:p>
        </p:txBody>
      </p:sp>
      <p:sp>
        <p:nvSpPr>
          <p:cNvPr id="34" name="Rectangle: Rounded Corners 33">
            <a:extLst>
              <a:ext uri="{FF2B5EF4-FFF2-40B4-BE49-F238E27FC236}">
                <a16:creationId xmlns:a16="http://schemas.microsoft.com/office/drawing/2014/main" id="{7F5AB60C-03A7-E563-B5BE-08C171B7C50C}"/>
              </a:ext>
            </a:extLst>
          </p:cNvPr>
          <p:cNvSpPr/>
          <p:nvPr/>
        </p:nvSpPr>
        <p:spPr>
          <a:xfrm>
            <a:off x="603767" y="4622933"/>
            <a:ext cx="2206814" cy="420145"/>
          </a:xfrm>
          <a:prstGeom prst="roundRect">
            <a:avLst>
              <a:gd name="adj" fmla="val 50000"/>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mn-cs"/>
              </a:rPr>
              <a:t>Measure impact</a:t>
            </a:r>
          </a:p>
        </p:txBody>
      </p:sp>
      <p:sp>
        <p:nvSpPr>
          <p:cNvPr id="35" name="TextBox 34">
            <a:extLst>
              <a:ext uri="{FF2B5EF4-FFF2-40B4-BE49-F238E27FC236}">
                <a16:creationId xmlns:a16="http://schemas.microsoft.com/office/drawing/2014/main" id="{31FB4694-74C8-D65B-AB10-7CAC5CC7ACB8}"/>
              </a:ext>
            </a:extLst>
          </p:cNvPr>
          <p:cNvSpPr txBox="1"/>
          <p:nvPr/>
        </p:nvSpPr>
        <p:spPr>
          <a:xfrm>
            <a:off x="616174" y="5133736"/>
            <a:ext cx="4498117" cy="907877"/>
          </a:xfrm>
          <a:prstGeom prst="rect">
            <a:avLst/>
          </a:prstGeom>
          <a:noFill/>
        </p:spPr>
        <p:txBody>
          <a:bodyPr wrap="square" lIns="0" tIns="45720" rIns="91440" bIns="45720" anchor="t">
            <a:spAutoFit/>
          </a:bodyPr>
          <a:lstStyle/>
          <a:p>
            <a:pPr marL="0" marR="0" lvl="0" indent="0" algn="l" defTabSz="914367" rtl="0" eaLnBrk="1" fontAlgn="auto" latinLnBrk="0" hangingPunct="1">
              <a:lnSpc>
                <a:spcPct val="114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3A3A3A"/>
                </a:solidFill>
                <a:effectLst/>
                <a:uLnTx/>
                <a:uFillTx/>
                <a:latin typeface="Segoe Sans Display"/>
                <a:ea typeface="+mn-ea"/>
                <a:cs typeface="Segoe Sans Display"/>
              </a:rPr>
              <a:t>Measure time savings and Copilot user behavior before and after adoption, as well as user sentiment.</a:t>
            </a:r>
          </a:p>
        </p:txBody>
      </p:sp>
      <p:pic>
        <p:nvPicPr>
          <p:cNvPr id="4" name="Picture 3" descr="A screenshot of Copilot Dashboard">
            <a:extLst>
              <a:ext uri="{FF2B5EF4-FFF2-40B4-BE49-F238E27FC236}">
                <a16:creationId xmlns:a16="http://schemas.microsoft.com/office/drawing/2014/main" id="{86823D70-1446-A4A6-6D1A-B27CBD2EE5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54741" y="250768"/>
            <a:ext cx="3250464" cy="6356463"/>
          </a:xfrm>
          <a:prstGeom prst="rect">
            <a:avLst/>
          </a:prstGeom>
          <a:ln w="76200">
            <a:solidFill>
              <a:schemeClr val="bg1"/>
            </a:solidFill>
          </a:ln>
          <a:effectLst>
            <a:outerShdw blurRad="292100" dist="38100" dir="2700000" algn="tl" rotWithShape="0">
              <a:prstClr val="black">
                <a:alpha val="30000"/>
              </a:prstClr>
            </a:outerShdw>
          </a:effectLst>
        </p:spPr>
      </p:pic>
      <p:pic>
        <p:nvPicPr>
          <p:cNvPr id="6" name="Picture 5" descr="A screenshot of Copilot Dashboard">
            <a:extLst>
              <a:ext uri="{FF2B5EF4-FFF2-40B4-BE49-F238E27FC236}">
                <a16:creationId xmlns:a16="http://schemas.microsoft.com/office/drawing/2014/main" id="{30D6C580-975D-B1F6-2000-D32EAD9B863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330835" y="2904335"/>
            <a:ext cx="2222204" cy="2982433"/>
          </a:xfrm>
          <a:prstGeom prst="rect">
            <a:avLst/>
          </a:prstGeom>
          <a:ln w="76200">
            <a:solidFill>
              <a:schemeClr val="bg1"/>
            </a:solidFill>
          </a:ln>
          <a:effectLst>
            <a:outerShdw blurRad="292100" dist="38100" dir="2700000" algn="tl" rotWithShape="0">
              <a:prstClr val="black">
                <a:alpha val="30000"/>
              </a:prstClr>
            </a:outerShdw>
          </a:effectLst>
        </p:spPr>
      </p:pic>
      <p:pic>
        <p:nvPicPr>
          <p:cNvPr id="5" name="Picture 4" descr="Copilot dashboard icon">
            <a:extLst>
              <a:ext uri="{FF2B5EF4-FFF2-40B4-BE49-F238E27FC236}">
                <a16:creationId xmlns:a16="http://schemas.microsoft.com/office/drawing/2014/main" id="{7D3EF472-C1DB-FAEB-7A2C-76423438D99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839982" y="1308189"/>
            <a:ext cx="2601955" cy="2936233"/>
          </a:xfrm>
          <a:prstGeom prst="rect">
            <a:avLst/>
          </a:prstGeom>
          <a:ln w="76200">
            <a:solidFill>
              <a:schemeClr val="bg1"/>
            </a:solidFill>
          </a:ln>
          <a:effectLst>
            <a:outerShdw blurRad="292100" dist="38100" dir="2700000" algn="tl" rotWithShape="0">
              <a:srgbClr val="333333">
                <a:alpha val="30000"/>
              </a:srgbClr>
            </a:outerShdw>
          </a:effectLst>
        </p:spPr>
      </p:pic>
    </p:spTree>
    <p:extLst>
      <p:ext uri="{BB962C8B-B14F-4D97-AF65-F5344CB8AC3E}">
        <p14:creationId xmlns:p14="http://schemas.microsoft.com/office/powerpoint/2010/main" val="334226828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81B1521-1A12-6C31-F309-A73A12FACE30}"/>
              </a:ext>
              <a:ext uri="{C183D7F6-B498-43B3-948B-1728B52AA6E4}">
                <adec:decorative xmlns:adec="http://schemas.microsoft.com/office/drawing/2017/decorative" val="1"/>
              </a:ext>
            </a:extLst>
          </p:cNvPr>
          <p:cNvSpPr/>
          <p:nvPr/>
        </p:nvSpPr>
        <p:spPr bwMode="auto">
          <a:xfrm>
            <a:off x="588263" y="3054927"/>
            <a:ext cx="3462725" cy="2650671"/>
          </a:xfrm>
          <a:prstGeom prst="roundRect">
            <a:avLst>
              <a:gd name="adj" fmla="val 5011"/>
            </a:avLst>
          </a:prstGeom>
          <a:solidFill>
            <a:srgbClr val="F4F3F5">
              <a:alpha val="69804"/>
            </a:srgbClr>
          </a:solidFill>
          <a:ln w="22225">
            <a:solidFill>
              <a:schemeClr val="accent1"/>
            </a:solid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28" name="Rectangle: Rounded Corners 27">
            <a:extLst>
              <a:ext uri="{FF2B5EF4-FFF2-40B4-BE49-F238E27FC236}">
                <a16:creationId xmlns:a16="http://schemas.microsoft.com/office/drawing/2014/main" id="{A8CB81AE-1DEE-6606-3B56-E908F57F20A3}"/>
              </a:ext>
              <a:ext uri="{C183D7F6-B498-43B3-948B-1728B52AA6E4}">
                <adec:decorative xmlns:adec="http://schemas.microsoft.com/office/drawing/2017/decorative" val="1"/>
              </a:ext>
            </a:extLst>
          </p:cNvPr>
          <p:cNvSpPr/>
          <p:nvPr/>
        </p:nvSpPr>
        <p:spPr bwMode="auto">
          <a:xfrm>
            <a:off x="4366161" y="3054927"/>
            <a:ext cx="3462725" cy="2650671"/>
          </a:xfrm>
          <a:prstGeom prst="roundRect">
            <a:avLst>
              <a:gd name="adj" fmla="val 5011"/>
            </a:avLst>
          </a:prstGeom>
          <a:solidFill>
            <a:srgbClr val="F4F3F5">
              <a:alpha val="69804"/>
            </a:srgbClr>
          </a:solidFill>
          <a:ln w="22225">
            <a:solidFill>
              <a:schemeClr val="accent1"/>
            </a:solid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30" name="Rectangle: Rounded Corners 29">
            <a:extLst>
              <a:ext uri="{FF2B5EF4-FFF2-40B4-BE49-F238E27FC236}">
                <a16:creationId xmlns:a16="http://schemas.microsoft.com/office/drawing/2014/main" id="{F523FC8E-568D-C35D-E3D4-6D0FAB4AA4AC}"/>
              </a:ext>
              <a:ext uri="{C183D7F6-B498-43B3-948B-1728B52AA6E4}">
                <adec:decorative xmlns:adec="http://schemas.microsoft.com/office/drawing/2017/decorative" val="1"/>
              </a:ext>
            </a:extLst>
          </p:cNvPr>
          <p:cNvSpPr/>
          <p:nvPr/>
        </p:nvSpPr>
        <p:spPr bwMode="auto">
          <a:xfrm>
            <a:off x="8144058" y="3054927"/>
            <a:ext cx="3462725" cy="2650671"/>
          </a:xfrm>
          <a:prstGeom prst="roundRect">
            <a:avLst>
              <a:gd name="adj" fmla="val 5011"/>
            </a:avLst>
          </a:prstGeom>
          <a:solidFill>
            <a:srgbClr val="F4F3F5">
              <a:alpha val="69804"/>
            </a:srgbClr>
          </a:solidFill>
          <a:ln w="22225">
            <a:solidFill>
              <a:schemeClr val="accent1"/>
            </a:solid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cxnSp>
        <p:nvCxnSpPr>
          <p:cNvPr id="3" name="Straight Connector 2">
            <a:extLst>
              <a:ext uri="{FF2B5EF4-FFF2-40B4-BE49-F238E27FC236}">
                <a16:creationId xmlns:a16="http://schemas.microsoft.com/office/drawing/2014/main" id="{0E373043-8C8C-8023-B0AB-097B2FBB7DC6}"/>
              </a:ext>
              <a:ext uri="{C183D7F6-B498-43B3-948B-1728B52AA6E4}">
                <adec:decorative xmlns:adec="http://schemas.microsoft.com/office/drawing/2017/decorative" val="1"/>
              </a:ext>
            </a:extLst>
          </p:cNvPr>
          <p:cNvCxnSpPr>
            <a:cxnSpLocks/>
          </p:cNvCxnSpPr>
          <p:nvPr/>
        </p:nvCxnSpPr>
        <p:spPr>
          <a:xfrm>
            <a:off x="587375" y="2119699"/>
            <a:ext cx="11017250" cy="0"/>
          </a:xfrm>
          <a:prstGeom prst="line">
            <a:avLst/>
          </a:prstGeom>
          <a:noFill/>
          <a:ln w="19050" cap="rnd">
            <a:gradFill flip="none" rotWithShape="1">
              <a:gsLst>
                <a:gs pos="10000">
                  <a:srgbClr val="C63ECC"/>
                </a:gs>
                <a:gs pos="73000">
                  <a:srgbClr val="3F76D4"/>
                </a:gs>
              </a:gsLst>
              <a:path path="circle">
                <a:fillToRect l="100000" t="100000"/>
              </a:path>
              <a:tileRect r="-100000" b="-100000"/>
            </a:gra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2160BC0E-E5FD-9F06-E1E4-D645606C9EC5}"/>
              </a:ext>
            </a:extLst>
          </p:cNvPr>
          <p:cNvSpPr txBox="1">
            <a:spLocks noGrp="1"/>
          </p:cNvSpPr>
          <p:nvPr>
            <p:ph type="title" idx="4294967295"/>
          </p:nvPr>
        </p:nvSpPr>
        <p:spPr>
          <a:xfrm>
            <a:off x="393700" y="375183"/>
            <a:ext cx="6924604" cy="8133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Segoe Sans Display Semibold" pitchFamily="2" charset="0"/>
                <a:ea typeface="+mj-ea"/>
                <a:cs typeface="Segoe Sans Display Semibold" pitchFamily="2" charset="0"/>
              </a:rPr>
              <a:t>Why run a prompt-a-thon?</a:t>
            </a:r>
            <a:endParaRPr kumimoji="0" lang="LID4096" sz="3200" b="0" i="0" u="none" strike="noStrike" kern="1200" cap="none" spc="0" normalizeH="0" baseline="0" noProof="0">
              <a:ln>
                <a:noFill/>
              </a:ln>
              <a:solidFill>
                <a:prstClr val="black"/>
              </a:solidFill>
              <a:effectLst/>
              <a:uLnTx/>
              <a:uFillTx/>
              <a:latin typeface="Segoe Sans Display Semibold" pitchFamily="2" charset="0"/>
              <a:ea typeface="+mj-ea"/>
              <a:cs typeface="Segoe Sans Display Semibold" pitchFamily="2" charset="0"/>
            </a:endParaRPr>
          </a:p>
        </p:txBody>
      </p:sp>
      <p:sp>
        <p:nvSpPr>
          <p:cNvPr id="5" name="TextBox 4">
            <a:extLst>
              <a:ext uri="{FF2B5EF4-FFF2-40B4-BE49-F238E27FC236}">
                <a16:creationId xmlns:a16="http://schemas.microsoft.com/office/drawing/2014/main" id="{0415DBDE-BEEC-FE12-4DE2-E0B60A1F6505}"/>
              </a:ext>
            </a:extLst>
          </p:cNvPr>
          <p:cNvSpPr txBox="1">
            <a:spLocks/>
          </p:cNvSpPr>
          <p:nvPr/>
        </p:nvSpPr>
        <p:spPr>
          <a:xfrm>
            <a:off x="3975101" y="1781448"/>
            <a:ext cx="4241800" cy="676503"/>
          </a:xfrm>
          <a:prstGeom prst="roundRect">
            <a:avLst>
              <a:gd name="adj" fmla="val 50000"/>
            </a:avLst>
          </a:prstGeom>
          <a:gradFill flip="none" rotWithShape="1">
            <a:gsLst>
              <a:gs pos="0">
                <a:srgbClr val="0078D4"/>
              </a:gs>
              <a:gs pos="100000">
                <a:srgbClr val="8661C5"/>
              </a:gs>
            </a:gsLst>
            <a:lin ang="0" scaled="1"/>
            <a:tileRect/>
          </a:gradFill>
          <a:ln w="15875" cap="flat" cmpd="sng" algn="ctr">
            <a:noFill/>
            <a:prstDash val="solid"/>
            <a:headEnd type="none" w="med" len="med"/>
            <a:tailEnd type="none" w="med" len="med"/>
          </a:ln>
          <a:effectLst>
            <a:outerShdw blurRad="190500" dist="38100" dir="2700000" algn="tl" rotWithShape="0">
              <a:prstClr val="black">
                <a:alpha val="25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kern="0" cap="none" spc="0" normalizeH="0" baseline="0">
                <a:ln>
                  <a:noFill/>
                </a:ln>
                <a:solidFill>
                  <a:srgbClr val="FFFFFF"/>
                </a:solidFill>
                <a:effectLst/>
                <a:uLnTx/>
                <a:uFillTx/>
                <a:latin typeface="Segoe UI"/>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pitchFamily="34" charset="0"/>
              </a:rPr>
              <a:t>Goals</a:t>
            </a:r>
          </a:p>
        </p:txBody>
      </p:sp>
      <p:grpSp>
        <p:nvGrpSpPr>
          <p:cNvPr id="40" name="Group 39">
            <a:extLst>
              <a:ext uri="{FF2B5EF4-FFF2-40B4-BE49-F238E27FC236}">
                <a16:creationId xmlns:a16="http://schemas.microsoft.com/office/drawing/2014/main" id="{8998AB7C-8C88-A776-4BF4-DFAB22AEF475}"/>
              </a:ext>
              <a:ext uri="{C183D7F6-B498-43B3-948B-1728B52AA6E4}">
                <adec:decorative xmlns:adec="http://schemas.microsoft.com/office/drawing/2017/decorative" val="1"/>
              </a:ext>
            </a:extLst>
          </p:cNvPr>
          <p:cNvGrpSpPr/>
          <p:nvPr/>
        </p:nvGrpSpPr>
        <p:grpSpPr>
          <a:xfrm>
            <a:off x="2008494" y="3244822"/>
            <a:ext cx="622262" cy="619276"/>
            <a:chOff x="2023669" y="3914624"/>
            <a:chExt cx="622262" cy="619276"/>
          </a:xfrm>
        </p:grpSpPr>
        <p:sp>
          <p:nvSpPr>
            <p:cNvPr id="38" name="Text Placeholder 2">
              <a:extLst>
                <a:ext uri="{FF2B5EF4-FFF2-40B4-BE49-F238E27FC236}">
                  <a16:creationId xmlns:a16="http://schemas.microsoft.com/office/drawing/2014/main" id="{E657CCDE-BBB6-F0C8-450F-C0A3F3B24F0F}"/>
                </a:ext>
              </a:extLst>
            </p:cNvPr>
            <p:cNvSpPr txBox="1">
              <a:spLocks/>
            </p:cNvSpPr>
            <p:nvPr/>
          </p:nvSpPr>
          <p:spPr>
            <a:xfrm>
              <a:off x="2023669" y="3914624"/>
              <a:ext cx="622262" cy="619276"/>
            </a:xfrm>
            <a:prstGeom prst="ellipse">
              <a:avLst/>
            </a:prstGeom>
            <a:solidFill>
              <a:schemeClr val="bg1">
                <a:alpha val="70000"/>
              </a:schemeClr>
            </a:solidFill>
            <a:ln w="12700">
              <a:solidFill>
                <a:schemeClr val="bg1"/>
              </a:solidFill>
            </a:ln>
            <a:effectLst>
              <a:outerShdw blurRad="190500" algn="ctr" rotWithShape="0">
                <a:prstClr val="black">
                  <a:alpha val="15000"/>
                </a:prstClr>
              </a:outerShdw>
            </a:effectLst>
          </p:spPr>
          <p:txBody>
            <a:bodyPr wrap="none" anchor="ctr">
              <a:noAutofit/>
            </a:bodyPr>
            <a:lstStyle>
              <a:lvl1pPr marL="0" marR="0" indent="0" algn="ctr"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kumimoji="0" lang="en-US" sz="2800" b="1" i="0" u="none" strike="noStrike" kern="1200" cap="none" spc="0" normalizeH="0" baseline="0" dirty="0">
                  <a:ln>
                    <a:noFill/>
                  </a:ln>
                  <a:gradFill flip="none" rotWithShape="1">
                    <a:gsLst>
                      <a:gs pos="50000">
                        <a:schemeClr val="accent1"/>
                      </a:gs>
                      <a:gs pos="0">
                        <a:schemeClr val="accent3"/>
                      </a:gs>
                      <a:gs pos="100000">
                        <a:schemeClr val="accent5"/>
                      </a:gs>
                    </a:gsLst>
                    <a:lin ang="2700000" scaled="1"/>
                    <a:tileRect/>
                  </a:gradFill>
                  <a:effectLst/>
                  <a:uLnTx/>
                  <a:uFillTx/>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600"/>
                </a:spcBef>
                <a:spcAft>
                  <a:spcPts val="0"/>
                </a:spcAft>
                <a:buClrTx/>
                <a:buSzTx/>
                <a:buFontTx/>
                <a:buNone/>
                <a:tabLst/>
                <a:defRPr/>
              </a:pPr>
              <a:endParaRPr kumimoji="0" lang="en-US" sz="2000" b="1" i="0" u="none" strike="noStrike" kern="1200" cap="none" spc="0" normalizeH="0" baseline="0" noProof="0">
                <a:ln>
                  <a:noFill/>
                </a:ln>
                <a:gradFill flip="none" rotWithShape="1">
                  <a:gsLst>
                    <a:gs pos="50000">
                      <a:srgbClr val="0078D4"/>
                    </a:gs>
                    <a:gs pos="0">
                      <a:srgbClr val="50E6FF"/>
                    </a:gs>
                    <a:gs pos="100000">
                      <a:srgbClr val="8661C5"/>
                    </a:gs>
                  </a:gsLst>
                  <a:lin ang="2700000" scaled="1"/>
                  <a:tileRect/>
                </a:gradFill>
                <a:effectLst/>
                <a:uLnTx/>
                <a:uFillTx/>
                <a:latin typeface="Segoe UI Semibold"/>
                <a:ea typeface="+mn-ea"/>
                <a:cs typeface="Segoe UI" panose="020B0502040204020203" pitchFamily="34" charset="0"/>
              </a:endParaRPr>
            </a:p>
          </p:txBody>
        </p:sp>
        <p:pic>
          <p:nvPicPr>
            <p:cNvPr id="39" name="Graphic 38" descr="Lightbulb outline">
              <a:extLst>
                <a:ext uri="{FF2B5EF4-FFF2-40B4-BE49-F238E27FC236}">
                  <a16:creationId xmlns:a16="http://schemas.microsoft.com/office/drawing/2014/main" id="{DC63E721-5D64-45CF-CEB0-88BEF226290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078362" y="3967824"/>
              <a:ext cx="512876" cy="512876"/>
            </a:xfrm>
            <a:prstGeom prst="rect">
              <a:avLst/>
            </a:prstGeom>
          </p:spPr>
        </p:pic>
      </p:grpSp>
      <p:grpSp>
        <p:nvGrpSpPr>
          <p:cNvPr id="44" name="Group 43">
            <a:extLst>
              <a:ext uri="{FF2B5EF4-FFF2-40B4-BE49-F238E27FC236}">
                <a16:creationId xmlns:a16="http://schemas.microsoft.com/office/drawing/2014/main" id="{5328B88D-66F8-D39A-BDBB-3DB0C42EC7F2}"/>
              </a:ext>
              <a:ext uri="{C183D7F6-B498-43B3-948B-1728B52AA6E4}">
                <adec:decorative xmlns:adec="http://schemas.microsoft.com/office/drawing/2017/decorative" val="1"/>
              </a:ext>
            </a:extLst>
          </p:cNvPr>
          <p:cNvGrpSpPr/>
          <p:nvPr/>
        </p:nvGrpSpPr>
        <p:grpSpPr>
          <a:xfrm>
            <a:off x="5786392" y="3244822"/>
            <a:ext cx="622262" cy="619276"/>
            <a:chOff x="5786392" y="3914624"/>
            <a:chExt cx="622262" cy="619276"/>
          </a:xfrm>
        </p:grpSpPr>
        <p:sp>
          <p:nvSpPr>
            <p:cNvPr id="42" name="Text Placeholder 2">
              <a:extLst>
                <a:ext uri="{FF2B5EF4-FFF2-40B4-BE49-F238E27FC236}">
                  <a16:creationId xmlns:a16="http://schemas.microsoft.com/office/drawing/2014/main" id="{851E18C9-337C-A514-A867-140717ADF3F0}"/>
                </a:ext>
              </a:extLst>
            </p:cNvPr>
            <p:cNvSpPr txBox="1">
              <a:spLocks/>
            </p:cNvSpPr>
            <p:nvPr/>
          </p:nvSpPr>
          <p:spPr>
            <a:xfrm>
              <a:off x="5786392" y="3914624"/>
              <a:ext cx="622262" cy="619276"/>
            </a:xfrm>
            <a:prstGeom prst="ellipse">
              <a:avLst/>
            </a:prstGeom>
            <a:solidFill>
              <a:schemeClr val="bg1">
                <a:alpha val="70000"/>
              </a:schemeClr>
            </a:solidFill>
            <a:ln w="12700">
              <a:solidFill>
                <a:schemeClr val="bg1"/>
              </a:solidFill>
            </a:ln>
            <a:effectLst>
              <a:outerShdw blurRad="190500" algn="ctr" rotWithShape="0">
                <a:prstClr val="black">
                  <a:alpha val="15000"/>
                </a:prstClr>
              </a:outerShdw>
            </a:effectLst>
          </p:spPr>
          <p:txBody>
            <a:bodyPr wrap="none" anchor="ctr">
              <a:noAutofit/>
            </a:bodyPr>
            <a:lstStyle>
              <a:lvl1pPr marL="0" marR="0" indent="0" algn="ctr"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kumimoji="0" lang="en-US" sz="2800" b="1" i="0" u="none" strike="noStrike" kern="1200" cap="none" spc="0" normalizeH="0" baseline="0" dirty="0">
                  <a:ln>
                    <a:noFill/>
                  </a:ln>
                  <a:gradFill flip="none" rotWithShape="1">
                    <a:gsLst>
                      <a:gs pos="50000">
                        <a:schemeClr val="accent1"/>
                      </a:gs>
                      <a:gs pos="0">
                        <a:schemeClr val="accent3"/>
                      </a:gs>
                      <a:gs pos="100000">
                        <a:schemeClr val="accent5"/>
                      </a:gs>
                    </a:gsLst>
                    <a:lin ang="2700000" scaled="1"/>
                    <a:tileRect/>
                  </a:gradFill>
                  <a:effectLst/>
                  <a:uLnTx/>
                  <a:uFillTx/>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600"/>
                </a:spcBef>
                <a:spcAft>
                  <a:spcPts val="0"/>
                </a:spcAft>
                <a:buClrTx/>
                <a:buSzTx/>
                <a:buFontTx/>
                <a:buNone/>
                <a:tabLst/>
                <a:defRPr/>
              </a:pPr>
              <a:endParaRPr kumimoji="0" lang="en-US" sz="2000" b="1" i="0" u="none" strike="noStrike" kern="1200" cap="none" spc="0" normalizeH="0" baseline="0" noProof="0">
                <a:ln>
                  <a:noFill/>
                </a:ln>
                <a:gradFill flip="none" rotWithShape="1">
                  <a:gsLst>
                    <a:gs pos="50000">
                      <a:srgbClr val="0078D4"/>
                    </a:gs>
                    <a:gs pos="0">
                      <a:srgbClr val="50E6FF"/>
                    </a:gs>
                    <a:gs pos="100000">
                      <a:srgbClr val="8661C5"/>
                    </a:gs>
                  </a:gsLst>
                  <a:lin ang="2700000" scaled="1"/>
                  <a:tileRect/>
                </a:gradFill>
                <a:effectLst/>
                <a:uLnTx/>
                <a:uFillTx/>
                <a:latin typeface="Segoe UI Semibold"/>
                <a:ea typeface="+mn-ea"/>
                <a:cs typeface="Segoe UI" panose="020B0502040204020203" pitchFamily="34" charset="0"/>
              </a:endParaRPr>
            </a:p>
          </p:txBody>
        </p:sp>
        <p:pic>
          <p:nvPicPr>
            <p:cNvPr id="43" name="Graphic 42" descr="Megaphone1 outline">
              <a:extLst>
                <a:ext uri="{FF2B5EF4-FFF2-40B4-BE49-F238E27FC236}">
                  <a16:creationId xmlns:a16="http://schemas.microsoft.com/office/drawing/2014/main" id="{BAB009D2-A8F3-A40A-2CE0-A3A93FB252E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841085" y="3967824"/>
              <a:ext cx="512876" cy="512876"/>
            </a:xfrm>
            <a:prstGeom prst="rect">
              <a:avLst/>
            </a:prstGeom>
          </p:spPr>
        </p:pic>
      </p:grpSp>
      <p:grpSp>
        <p:nvGrpSpPr>
          <p:cNvPr id="48" name="Group 47">
            <a:extLst>
              <a:ext uri="{FF2B5EF4-FFF2-40B4-BE49-F238E27FC236}">
                <a16:creationId xmlns:a16="http://schemas.microsoft.com/office/drawing/2014/main" id="{1893DE83-8CD9-1467-24B8-BB40AAC80FBD}"/>
              </a:ext>
              <a:ext uri="{C183D7F6-B498-43B3-948B-1728B52AA6E4}">
                <adec:decorative xmlns:adec="http://schemas.microsoft.com/office/drawing/2017/decorative" val="1"/>
              </a:ext>
            </a:extLst>
          </p:cNvPr>
          <p:cNvGrpSpPr/>
          <p:nvPr/>
        </p:nvGrpSpPr>
        <p:grpSpPr>
          <a:xfrm>
            <a:off x="9564289" y="3244822"/>
            <a:ext cx="622262" cy="619276"/>
            <a:chOff x="9546069" y="3914624"/>
            <a:chExt cx="622262" cy="619276"/>
          </a:xfrm>
        </p:grpSpPr>
        <p:sp>
          <p:nvSpPr>
            <p:cNvPr id="46" name="Text Placeholder 2">
              <a:extLst>
                <a:ext uri="{FF2B5EF4-FFF2-40B4-BE49-F238E27FC236}">
                  <a16:creationId xmlns:a16="http://schemas.microsoft.com/office/drawing/2014/main" id="{C0875DBD-8207-556B-787C-128B400E3775}"/>
                </a:ext>
              </a:extLst>
            </p:cNvPr>
            <p:cNvSpPr txBox="1">
              <a:spLocks/>
            </p:cNvSpPr>
            <p:nvPr/>
          </p:nvSpPr>
          <p:spPr>
            <a:xfrm>
              <a:off x="9546069" y="3914624"/>
              <a:ext cx="622262" cy="619276"/>
            </a:xfrm>
            <a:prstGeom prst="ellipse">
              <a:avLst/>
            </a:prstGeom>
            <a:solidFill>
              <a:schemeClr val="bg1">
                <a:alpha val="70000"/>
              </a:schemeClr>
            </a:solidFill>
            <a:ln w="12700">
              <a:solidFill>
                <a:schemeClr val="bg1"/>
              </a:solidFill>
            </a:ln>
            <a:effectLst>
              <a:outerShdw blurRad="190500" algn="ctr" rotWithShape="0">
                <a:prstClr val="black">
                  <a:alpha val="15000"/>
                </a:prstClr>
              </a:outerShdw>
            </a:effectLst>
          </p:spPr>
          <p:txBody>
            <a:bodyPr wrap="none" anchor="ctr">
              <a:noAutofit/>
            </a:bodyPr>
            <a:lstStyle>
              <a:lvl1pPr marL="0" marR="0" indent="0" algn="ctr"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kumimoji="0" lang="en-US" sz="2800" b="1" i="0" u="none" strike="noStrike" kern="1200" cap="none" spc="0" normalizeH="0" baseline="0" dirty="0">
                  <a:ln>
                    <a:noFill/>
                  </a:ln>
                  <a:gradFill flip="none" rotWithShape="1">
                    <a:gsLst>
                      <a:gs pos="50000">
                        <a:schemeClr val="accent1"/>
                      </a:gs>
                      <a:gs pos="0">
                        <a:schemeClr val="accent3"/>
                      </a:gs>
                      <a:gs pos="100000">
                        <a:schemeClr val="accent5"/>
                      </a:gs>
                    </a:gsLst>
                    <a:lin ang="2700000" scaled="1"/>
                    <a:tileRect/>
                  </a:gradFill>
                  <a:effectLst/>
                  <a:uLnTx/>
                  <a:uFillTx/>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600"/>
                </a:spcBef>
                <a:spcAft>
                  <a:spcPts val="0"/>
                </a:spcAft>
                <a:buClrTx/>
                <a:buSzTx/>
                <a:buFontTx/>
                <a:buNone/>
                <a:tabLst/>
                <a:defRPr/>
              </a:pPr>
              <a:endParaRPr kumimoji="0" lang="en-US" sz="2000" b="1" i="0" u="none" strike="noStrike" kern="1200" cap="none" spc="0" normalizeH="0" baseline="0" noProof="0">
                <a:ln>
                  <a:noFill/>
                </a:ln>
                <a:gradFill flip="none" rotWithShape="1">
                  <a:gsLst>
                    <a:gs pos="50000">
                      <a:srgbClr val="0078D4"/>
                    </a:gs>
                    <a:gs pos="0">
                      <a:srgbClr val="50E6FF"/>
                    </a:gs>
                    <a:gs pos="100000">
                      <a:srgbClr val="8661C5"/>
                    </a:gs>
                  </a:gsLst>
                  <a:lin ang="2700000" scaled="1"/>
                  <a:tileRect/>
                </a:gradFill>
                <a:effectLst/>
                <a:uLnTx/>
                <a:uFillTx/>
                <a:latin typeface="Segoe UI Semibold"/>
                <a:ea typeface="+mn-ea"/>
                <a:cs typeface="Segoe UI" panose="020B0502040204020203" pitchFamily="34" charset="0"/>
              </a:endParaRPr>
            </a:p>
          </p:txBody>
        </p:sp>
        <p:pic>
          <p:nvPicPr>
            <p:cNvPr id="47" name="Graphic 46" descr="Handshake outline">
              <a:extLst>
                <a:ext uri="{FF2B5EF4-FFF2-40B4-BE49-F238E27FC236}">
                  <a16:creationId xmlns:a16="http://schemas.microsoft.com/office/drawing/2014/main" id="{A9CADEF7-A11D-EF20-D0B4-0E02CDE4046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600762" y="3967824"/>
              <a:ext cx="512876" cy="512876"/>
            </a:xfrm>
            <a:prstGeom prst="rect">
              <a:avLst/>
            </a:prstGeom>
          </p:spPr>
        </p:pic>
      </p:grpSp>
      <p:sp>
        <p:nvSpPr>
          <p:cNvPr id="7" name="Rectangle: Rounded Corners 3">
            <a:extLst>
              <a:ext uri="{FF2B5EF4-FFF2-40B4-BE49-F238E27FC236}">
                <a16:creationId xmlns:a16="http://schemas.microsoft.com/office/drawing/2014/main" id="{1C933644-1EAB-8359-D516-DD28DE47DD70}"/>
              </a:ext>
            </a:extLst>
          </p:cNvPr>
          <p:cNvSpPr/>
          <p:nvPr/>
        </p:nvSpPr>
        <p:spPr bwMode="auto">
          <a:xfrm>
            <a:off x="767561" y="4173652"/>
            <a:ext cx="3086100" cy="1231106"/>
          </a:xfrm>
          <a:prstGeom prst="rect">
            <a:avLst/>
          </a:prstGeom>
          <a:noFill/>
          <a:ln w="222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Drive awareness to </a:t>
            </a:r>
            <a:r>
              <a:rPr kumimoji="0" lang="en-US" sz="2000" b="0" i="0" u="none" strike="noStrike" kern="0" cap="none" spc="0" normalizeH="0" baseline="0" noProof="0">
                <a:ln>
                  <a:noFill/>
                </a:ln>
                <a:gradFill>
                  <a:gsLst>
                    <a:gs pos="0">
                      <a:srgbClr val="3E76D4"/>
                    </a:gs>
                    <a:gs pos="58000">
                      <a:srgbClr val="8661C5"/>
                    </a:gs>
                    <a:gs pos="100000">
                      <a:srgbClr val="C73ECC"/>
                    </a:gs>
                  </a:gsLst>
                  <a:lin ang="0" scaled="0"/>
                </a:gradFill>
                <a:effectLst/>
                <a:uLnTx/>
                <a:uFillTx/>
                <a:latin typeface="Segoe UI"/>
                <a:ea typeface="Segoe UI Regular"/>
                <a:cs typeface="Segoe UI"/>
              </a:rPr>
              <a:t>discover new scenarios and use cases </a:t>
            </a:r>
            <a:r>
              <a:rPr kumimoji="0" lang="en-US" sz="2000" b="0" i="0" u="none" strike="noStrike" kern="1200" cap="none" spc="0" normalizeH="0" baseline="0" noProof="0">
                <a:ln>
                  <a:noFill/>
                </a:ln>
                <a:solidFill>
                  <a:srgbClr val="000000"/>
                </a:solidFill>
                <a:effectLst/>
                <a:uLnTx/>
                <a:uFillTx/>
                <a:latin typeface="Segoe UI"/>
                <a:ea typeface="+mn-ea"/>
                <a:cs typeface="+mn-cs"/>
              </a:rPr>
              <a:t>relevant to teams and departments</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p:txBody>
      </p:sp>
      <p:sp>
        <p:nvSpPr>
          <p:cNvPr id="9" name="Rectangle: Rounded Corners 3">
            <a:extLst>
              <a:ext uri="{FF2B5EF4-FFF2-40B4-BE49-F238E27FC236}">
                <a16:creationId xmlns:a16="http://schemas.microsoft.com/office/drawing/2014/main" id="{97DB1EDD-8F32-0DE0-DEC8-BEA8E733BE1B}"/>
              </a:ext>
            </a:extLst>
          </p:cNvPr>
          <p:cNvSpPr/>
          <p:nvPr/>
        </p:nvSpPr>
        <p:spPr bwMode="auto">
          <a:xfrm>
            <a:off x="4552951" y="4332180"/>
            <a:ext cx="3086100" cy="923330"/>
          </a:xfrm>
          <a:prstGeom prst="rect">
            <a:avLst/>
          </a:prstGeom>
          <a:noFill/>
          <a:ln w="222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Make Copilot real, </a:t>
            </a:r>
            <a:r>
              <a:rPr kumimoji="0" lang="en-US" sz="2000" b="0" i="0" u="none" strike="noStrike" kern="0" cap="none" spc="0" normalizeH="0" baseline="0" noProof="0">
                <a:ln>
                  <a:noFill/>
                </a:ln>
                <a:gradFill>
                  <a:gsLst>
                    <a:gs pos="0">
                      <a:srgbClr val="3E76D4"/>
                    </a:gs>
                    <a:gs pos="58000">
                      <a:srgbClr val="8661C5"/>
                    </a:gs>
                    <a:gs pos="100000">
                      <a:srgbClr val="C73ECC"/>
                    </a:gs>
                  </a:gsLst>
                  <a:lin ang="0" scaled="0"/>
                </a:gradFill>
                <a:effectLst/>
                <a:uLnTx/>
                <a:uFillTx/>
                <a:latin typeface="Segoe UI"/>
                <a:ea typeface="Segoe UI Regular"/>
                <a:cs typeface="Segoe UI"/>
              </a:rPr>
              <a:t>hands-on experience </a:t>
            </a:r>
            <a:r>
              <a:rPr kumimoji="0" lang="en-US" sz="2000" b="0" i="0" u="none" strike="noStrike" kern="1200" cap="none" spc="0" normalizeH="0" baseline="0" noProof="0">
                <a:ln>
                  <a:noFill/>
                </a:ln>
                <a:solidFill>
                  <a:srgbClr val="000000"/>
                </a:solidFill>
                <a:effectLst/>
                <a:uLnTx/>
                <a:uFillTx/>
                <a:latin typeface="Segoe UI"/>
                <a:ea typeface="+mn-ea"/>
                <a:cs typeface="+mn-cs"/>
              </a:rPr>
              <a:t>where users collaborate and compete</a:t>
            </a:r>
            <a:endParaRPr kumimoji="0" lang="en-US" sz="2000" b="0" i="0" u="none" strike="noStrike" kern="0" cap="none" spc="0" normalizeH="0" baseline="0" noProof="0">
              <a:ln>
                <a:noFill/>
              </a:ln>
              <a:gradFill>
                <a:gsLst>
                  <a:gs pos="0">
                    <a:srgbClr val="3E76D4"/>
                  </a:gs>
                  <a:gs pos="58000">
                    <a:srgbClr val="8661C5"/>
                  </a:gs>
                  <a:gs pos="100000">
                    <a:srgbClr val="C73ECC"/>
                  </a:gs>
                </a:gsLst>
                <a:lin ang="0" scaled="0"/>
              </a:gradFill>
              <a:effectLst/>
              <a:uLnTx/>
              <a:uFillTx/>
              <a:latin typeface="Segoe UI"/>
              <a:ea typeface="Segoe UI Regular" pitchFamily="34" charset="-122"/>
              <a:cs typeface="Segoe UI" pitchFamily="34" charset="0"/>
            </a:endParaRPr>
          </a:p>
        </p:txBody>
      </p:sp>
      <p:sp>
        <p:nvSpPr>
          <p:cNvPr id="11" name="Rectangle: Rounded Corners 3">
            <a:extLst>
              <a:ext uri="{FF2B5EF4-FFF2-40B4-BE49-F238E27FC236}">
                <a16:creationId xmlns:a16="http://schemas.microsoft.com/office/drawing/2014/main" id="{A38C3F08-36E7-4211-41B3-69D8C635D00A}"/>
              </a:ext>
            </a:extLst>
          </p:cNvPr>
          <p:cNvSpPr/>
          <p:nvPr/>
        </p:nvSpPr>
        <p:spPr bwMode="auto">
          <a:xfrm>
            <a:off x="8332370" y="4332180"/>
            <a:ext cx="3086100" cy="923330"/>
          </a:xfrm>
          <a:prstGeom prst="rect">
            <a:avLst/>
          </a:prstGeom>
          <a:noFill/>
          <a:ln w="222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0">
                      <a:srgbClr val="3E76D4"/>
                    </a:gs>
                    <a:gs pos="58000">
                      <a:srgbClr val="8661C5"/>
                    </a:gs>
                    <a:gs pos="100000">
                      <a:srgbClr val="C73ECC"/>
                    </a:gs>
                  </a:gsLst>
                  <a:lin ang="0" scaled="0"/>
                </a:gradFill>
                <a:effectLst/>
                <a:uLnTx/>
                <a:uFillTx/>
                <a:latin typeface="Segoe UI"/>
                <a:ea typeface="Segoe UI Regular"/>
                <a:cs typeface="Segoe UI"/>
              </a:rPr>
              <a:t>Equip users </a:t>
            </a:r>
            <a:r>
              <a:rPr kumimoji="0" lang="en-US" sz="2000" b="0" i="0" u="none" strike="noStrike" kern="1200" cap="none" spc="0" normalizeH="0" baseline="0" noProof="0">
                <a:ln>
                  <a:noFill/>
                </a:ln>
                <a:solidFill>
                  <a:srgbClr val="000000"/>
                </a:solidFill>
                <a:effectLst/>
                <a:uLnTx/>
                <a:uFillTx/>
                <a:latin typeface="Segoe UI"/>
                <a:ea typeface="+mn-ea"/>
                <a:cs typeface="+mn-cs"/>
              </a:rPr>
              <a:t>with the right tools to </a:t>
            </a:r>
            <a:r>
              <a:rPr kumimoji="0" lang="en-US" sz="2000" b="0" i="0" u="none" strike="noStrike" kern="0" cap="none" spc="0" normalizeH="0" baseline="0" noProof="0">
                <a:ln>
                  <a:noFill/>
                </a:ln>
                <a:gradFill>
                  <a:gsLst>
                    <a:gs pos="0">
                      <a:srgbClr val="3E76D4"/>
                    </a:gs>
                    <a:gs pos="58000">
                      <a:srgbClr val="8661C5"/>
                    </a:gs>
                    <a:gs pos="100000">
                      <a:srgbClr val="C73ECC"/>
                    </a:gs>
                  </a:gsLst>
                  <a:lin ang="0" scaled="0"/>
                </a:gradFill>
                <a:effectLst/>
                <a:uLnTx/>
                <a:uFillTx/>
                <a:latin typeface="Segoe UI"/>
                <a:ea typeface="Segoe UI Regular"/>
                <a:cs typeface="Segoe UI"/>
              </a:rPr>
              <a:t>drive adoption</a:t>
            </a:r>
            <a:r>
              <a:rPr kumimoji="0" lang="en-US" sz="2000" b="0" i="0" u="none" strike="noStrike" kern="1200" cap="none" spc="0" normalizeH="0" baseline="0" noProof="0">
                <a:ln>
                  <a:noFill/>
                </a:ln>
                <a:solidFill>
                  <a:srgbClr val="000000"/>
                </a:solidFill>
                <a:effectLst/>
                <a:uLnTx/>
                <a:uFillTx/>
                <a:latin typeface="Segoe UI"/>
                <a:ea typeface="+mn-ea"/>
                <a:cs typeface="+mn-cs"/>
              </a:rPr>
              <a:t> within their company</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p:txBody>
      </p:sp>
    </p:spTree>
    <p:extLst>
      <p:ext uri="{BB962C8B-B14F-4D97-AF65-F5344CB8AC3E}">
        <p14:creationId xmlns:p14="http://schemas.microsoft.com/office/powerpoint/2010/main" val="359387276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87C3F-7EE3-EB60-8EED-EDA39DAB9D0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88F308D-D8FF-5A6A-925A-9AD1410B3D0E}"/>
              </a:ext>
            </a:extLst>
          </p:cNvPr>
          <p:cNvSpPr>
            <a:spLocks noGrp="1"/>
          </p:cNvSpPr>
          <p:nvPr>
            <p:ph type="title"/>
          </p:nvPr>
        </p:nvSpPr>
        <p:spPr/>
        <p:txBody>
          <a:bodyPr/>
          <a:lstStyle/>
          <a:p>
            <a:r>
              <a:rPr lang="en-US"/>
              <a:t>Next steps</a:t>
            </a:r>
            <a:endParaRPr lang="en-GB"/>
          </a:p>
        </p:txBody>
      </p:sp>
      <p:grpSp>
        <p:nvGrpSpPr>
          <p:cNvPr id="10" name="Group 9" descr="essentials for Copilot success">
            <a:extLst>
              <a:ext uri="{FF2B5EF4-FFF2-40B4-BE49-F238E27FC236}">
                <a16:creationId xmlns:a16="http://schemas.microsoft.com/office/drawing/2014/main" id="{8337404E-7B68-15E4-2F49-8C37F8ADF4BA}"/>
              </a:ext>
            </a:extLst>
          </p:cNvPr>
          <p:cNvGrpSpPr/>
          <p:nvPr/>
        </p:nvGrpSpPr>
        <p:grpSpPr>
          <a:xfrm>
            <a:off x="480250" y="1386485"/>
            <a:ext cx="11231500" cy="4614266"/>
            <a:chOff x="666989" y="1386485"/>
            <a:chExt cx="11231500" cy="4614266"/>
          </a:xfrm>
        </p:grpSpPr>
        <p:sp>
          <p:nvSpPr>
            <p:cNvPr id="56" name="Rectangle: Rounded Corners 55">
              <a:extLst>
                <a:ext uri="{FF2B5EF4-FFF2-40B4-BE49-F238E27FC236}">
                  <a16:creationId xmlns:a16="http://schemas.microsoft.com/office/drawing/2014/main" id="{BD468D17-2913-E029-BF65-FA18C65FB6A6}"/>
                </a:ext>
              </a:extLst>
            </p:cNvPr>
            <p:cNvSpPr/>
            <p:nvPr/>
          </p:nvSpPr>
          <p:spPr bwMode="auto">
            <a:xfrm>
              <a:off x="666989" y="1575835"/>
              <a:ext cx="11231500" cy="4424916"/>
            </a:xfrm>
            <a:prstGeom prst="roundRect">
              <a:avLst>
                <a:gd name="adj" fmla="val 5015"/>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Rectangle: Rounded Corners 10">
              <a:extLst>
                <a:ext uri="{FF2B5EF4-FFF2-40B4-BE49-F238E27FC236}">
                  <a16:creationId xmlns:a16="http://schemas.microsoft.com/office/drawing/2014/main" id="{85503B13-48AB-A65D-D979-121945F330BF}"/>
                </a:ext>
              </a:extLst>
            </p:cNvPr>
            <p:cNvSpPr/>
            <p:nvPr/>
          </p:nvSpPr>
          <p:spPr>
            <a:xfrm>
              <a:off x="4358640" y="1386485"/>
              <a:ext cx="3474720" cy="406303"/>
            </a:xfrm>
            <a:prstGeom prst="roundRect">
              <a:avLst>
                <a:gd name="adj" fmla="val 50000"/>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ysClr val="windowText" lastClr="000000"/>
                  </a:solidFill>
                  <a:effectLst/>
                  <a:uLnTx/>
                  <a:uFillTx/>
                  <a:latin typeface="Segoe Sans Display" pitchFamily="2" charset="0"/>
                  <a:ea typeface="+mn-ea"/>
                  <a:cs typeface="Segoe Sans Display" pitchFamily="2" charset="0"/>
                </a:rPr>
                <a:t>Essentials for Copilot success</a:t>
              </a:r>
            </a:p>
          </p:txBody>
        </p:sp>
        <p:sp>
          <p:nvSpPr>
            <p:cNvPr id="59" name="TextBox 58">
              <a:extLst>
                <a:ext uri="{FF2B5EF4-FFF2-40B4-BE49-F238E27FC236}">
                  <a16:creationId xmlns:a16="http://schemas.microsoft.com/office/drawing/2014/main" id="{D3C88A7F-9E35-C2D7-0C35-57DD28BB6FC1}"/>
                </a:ext>
              </a:extLst>
            </p:cNvPr>
            <p:cNvSpPr txBox="1"/>
            <p:nvPr/>
          </p:nvSpPr>
          <p:spPr>
            <a:xfrm>
              <a:off x="1322730" y="2790787"/>
              <a:ext cx="2466945" cy="18466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Business Leaders</a:t>
              </a:r>
            </a:p>
          </p:txBody>
        </p:sp>
        <p:sp>
          <p:nvSpPr>
            <p:cNvPr id="60" name="TextBox 59">
              <a:extLst>
                <a:ext uri="{FF2B5EF4-FFF2-40B4-BE49-F238E27FC236}">
                  <a16:creationId xmlns:a16="http://schemas.microsoft.com/office/drawing/2014/main" id="{8C29A5C6-A731-2310-21A4-6A15195BA831}"/>
                </a:ext>
              </a:extLst>
            </p:cNvPr>
            <p:cNvSpPr txBox="1"/>
            <p:nvPr/>
          </p:nvSpPr>
          <p:spPr>
            <a:xfrm>
              <a:off x="1093162" y="5174728"/>
              <a:ext cx="2926080" cy="215444"/>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400" b="1" i="0" u="none" strike="noStrike" kern="1200" cap="none" spc="0" normalizeH="0" baseline="0" noProof="0">
                  <a:ln>
                    <a:noFill/>
                  </a:ln>
                  <a:solidFill>
                    <a:srgbClr val="2271D9"/>
                  </a:solidFill>
                  <a:effectLst/>
                  <a:uLnTx/>
                  <a:uFillTx/>
                  <a:latin typeface="Segoe Sans Display Semibold" pitchFamily="2" charset="0"/>
                  <a:ea typeface="+mn-ea"/>
                  <a:cs typeface="Segoe Sans Display Semibold" pitchFamily="2" charset="0"/>
                  <a:hlinkClick r:id="rId2">
                    <a:extLst>
                      <a:ext uri="{A12FA001-AC4F-418D-AE19-62706E023703}">
                        <ahyp:hlinkClr xmlns:ahyp="http://schemas.microsoft.com/office/drawing/2018/hyperlinkcolor" val="tx"/>
                      </a:ext>
                    </a:extLst>
                  </a:hlinkClick>
                </a:rPr>
                <a:t>Scenario Library</a:t>
              </a:r>
              <a:endParaRPr kumimoji="0" lang="en-US" sz="1400" b="1" i="0" u="none" strike="noStrike" kern="1200" cap="none" spc="0" normalizeH="0" baseline="0" noProof="0">
                <a:ln>
                  <a:noFill/>
                </a:ln>
                <a:solidFill>
                  <a:srgbClr val="2271D9"/>
                </a:solidFill>
                <a:effectLst/>
                <a:uLnTx/>
                <a:uFillTx/>
                <a:latin typeface="Segoe Sans Display Semibold" pitchFamily="2" charset="0"/>
                <a:ea typeface="+mn-ea"/>
                <a:cs typeface="Segoe Sans Display Semibold" pitchFamily="2" charset="0"/>
              </a:endParaRPr>
            </a:p>
          </p:txBody>
        </p:sp>
        <p:cxnSp>
          <p:nvCxnSpPr>
            <p:cNvPr id="62" name="Straight Connector 61">
              <a:extLst>
                <a:ext uri="{FF2B5EF4-FFF2-40B4-BE49-F238E27FC236}">
                  <a16:creationId xmlns:a16="http://schemas.microsoft.com/office/drawing/2014/main" id="{6645AA17-2E51-80A3-BAB0-3A73D41624D5}"/>
                </a:ext>
              </a:extLst>
            </p:cNvPr>
            <p:cNvCxnSpPr/>
            <p:nvPr/>
          </p:nvCxnSpPr>
          <p:spPr>
            <a:xfrm>
              <a:off x="4382769" y="3109249"/>
              <a:ext cx="0" cy="210312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BF35E34E-1614-2A81-DAC0-48019FE6C5E4}"/>
                </a:ext>
              </a:extLst>
            </p:cNvPr>
            <p:cNvSpPr txBox="1"/>
            <p:nvPr/>
          </p:nvSpPr>
          <p:spPr>
            <a:xfrm>
              <a:off x="5076742" y="2790787"/>
              <a:ext cx="2466945" cy="184666"/>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lang="en-US" sz="1200" b="1">
                  <a:solidFill>
                    <a:srgbClr val="000000"/>
                  </a:solidFill>
                  <a:latin typeface="Segoe Sans Display Semibold"/>
                  <a:cs typeface="Segoe Sans Display Semibold"/>
                </a:rPr>
                <a:t>Business</a:t>
              </a:r>
              <a:r>
                <a:rPr kumimoji="0" lang="en-US" sz="1200" b="1" i="0" u="none" strike="noStrike" kern="1200" cap="none" spc="0" normalizeH="0" baseline="0" noProof="0">
                  <a:ln>
                    <a:noFill/>
                  </a:ln>
                  <a:solidFill>
                    <a:srgbClr val="000000"/>
                  </a:solidFill>
                  <a:effectLst/>
                  <a:uLnTx/>
                  <a:uFillTx/>
                  <a:latin typeface="Segoe Sans Display Semibold"/>
                  <a:cs typeface="Segoe Sans Display Semibold"/>
                </a:rPr>
                <a:t> users</a:t>
              </a:r>
            </a:p>
          </p:txBody>
        </p:sp>
        <p:sp>
          <p:nvSpPr>
            <p:cNvPr id="65" name="TextBox 64">
              <a:extLst>
                <a:ext uri="{FF2B5EF4-FFF2-40B4-BE49-F238E27FC236}">
                  <a16:creationId xmlns:a16="http://schemas.microsoft.com/office/drawing/2014/main" id="{9C50439B-76BE-0CB6-CBA3-5C76ED27E19A}"/>
                </a:ext>
              </a:extLst>
            </p:cNvPr>
            <p:cNvSpPr txBox="1"/>
            <p:nvPr/>
          </p:nvSpPr>
          <p:spPr>
            <a:xfrm>
              <a:off x="4847174" y="5174728"/>
              <a:ext cx="2926080" cy="215444"/>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400" i="0" strike="noStrike" kern="1200" cap="none" spc="0" normalizeH="0" baseline="0" noProof="0">
                  <a:ln>
                    <a:noFill/>
                  </a:ln>
                  <a:solidFill>
                    <a:srgbClr val="2271D9"/>
                  </a:solidFill>
                  <a:effectLst/>
                  <a:uLnTx/>
                  <a:uFillTx/>
                  <a:latin typeface="Segoe Sans Display Semibold"/>
                  <a:cs typeface="Segoe Sans Display Semibold"/>
                  <a:hlinkClick r:id="rId3"/>
                </a:rPr>
                <a:t>Copilot Prompt Gallery</a:t>
              </a:r>
              <a:endParaRPr kumimoji="0" lang="en-US" sz="1400" i="0" strike="noStrike" kern="1200" cap="none" spc="0" normalizeH="0" baseline="0" noProof="0">
                <a:ln>
                  <a:noFill/>
                </a:ln>
                <a:solidFill>
                  <a:srgbClr val="2271D9"/>
                </a:solidFill>
                <a:effectLst/>
                <a:uLnTx/>
                <a:uFillTx/>
                <a:latin typeface="Segoe Sans Display Semibold"/>
                <a:cs typeface="Segoe Sans Display Semibold"/>
              </a:endParaRPr>
            </a:p>
          </p:txBody>
        </p:sp>
        <p:sp>
          <p:nvSpPr>
            <p:cNvPr id="67" name="TextBox 66">
              <a:extLst>
                <a:ext uri="{FF2B5EF4-FFF2-40B4-BE49-F238E27FC236}">
                  <a16:creationId xmlns:a16="http://schemas.microsoft.com/office/drawing/2014/main" id="{BB902678-5F63-39E2-CB43-2EC4913D09C0}"/>
                </a:ext>
              </a:extLst>
            </p:cNvPr>
            <p:cNvSpPr txBox="1"/>
            <p:nvPr/>
          </p:nvSpPr>
          <p:spPr>
            <a:xfrm>
              <a:off x="8481472" y="2790787"/>
              <a:ext cx="3145369" cy="18466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IT, L&amp;D, Corp Comms, Analysts</a:t>
              </a:r>
            </a:p>
          </p:txBody>
        </p:sp>
        <p:sp>
          <p:nvSpPr>
            <p:cNvPr id="68" name="TextBox 67">
              <a:extLst>
                <a:ext uri="{FF2B5EF4-FFF2-40B4-BE49-F238E27FC236}">
                  <a16:creationId xmlns:a16="http://schemas.microsoft.com/office/drawing/2014/main" id="{0AE1247D-C9E9-E290-6261-A5AF9482A4C3}"/>
                </a:ext>
              </a:extLst>
            </p:cNvPr>
            <p:cNvSpPr txBox="1"/>
            <p:nvPr/>
          </p:nvSpPr>
          <p:spPr>
            <a:xfrm>
              <a:off x="8473047" y="5174728"/>
              <a:ext cx="2926080" cy="215444"/>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400" b="1" i="0" u="none" strike="noStrike" kern="1200" cap="none" spc="0" normalizeH="0" baseline="0" noProof="0">
                  <a:ln>
                    <a:noFill/>
                  </a:ln>
                  <a:solidFill>
                    <a:srgbClr val="2271D9"/>
                  </a:solidFill>
                  <a:effectLst/>
                  <a:uLnTx/>
                  <a:uFillTx/>
                  <a:latin typeface="Segoe Sans Display Semibold" pitchFamily="2" charset="0"/>
                  <a:ea typeface="+mn-ea"/>
                  <a:cs typeface="Segoe Sans Display Semibold" pitchFamily="2" charset="0"/>
                  <a:hlinkClick r:id="rId4">
                    <a:extLst>
                      <a:ext uri="{A12FA001-AC4F-418D-AE19-62706E023703}">
                        <ahyp:hlinkClr xmlns:ahyp="http://schemas.microsoft.com/office/drawing/2018/hyperlinkcolor" val="tx"/>
                      </a:ext>
                    </a:extLst>
                  </a:hlinkClick>
                </a:rPr>
                <a:t>Copilot Dashboard</a:t>
              </a:r>
              <a:endParaRPr kumimoji="0" lang="en-US" sz="1400" b="1" i="0" u="none" strike="noStrike" kern="1200" cap="none" spc="0" normalizeH="0" baseline="0" noProof="0">
                <a:ln>
                  <a:noFill/>
                </a:ln>
                <a:solidFill>
                  <a:srgbClr val="2271D9"/>
                </a:solidFill>
                <a:effectLst/>
                <a:uLnTx/>
                <a:uFillTx/>
                <a:latin typeface="Segoe Sans Display Semibold" pitchFamily="2" charset="0"/>
                <a:ea typeface="+mn-ea"/>
                <a:cs typeface="Segoe Sans Display Semibold" pitchFamily="2" charset="0"/>
              </a:endParaRPr>
            </a:p>
          </p:txBody>
        </p:sp>
        <p:pic>
          <p:nvPicPr>
            <p:cNvPr id="70" name="Picture 69">
              <a:extLst>
                <a:ext uri="{FF2B5EF4-FFF2-40B4-BE49-F238E27FC236}">
                  <a16:creationId xmlns:a16="http://schemas.microsoft.com/office/drawing/2014/main" id="{924F4CDD-530C-20C0-D3B3-82E6FC20282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847174" y="3322595"/>
              <a:ext cx="2926080" cy="1623956"/>
            </a:xfrm>
            <a:prstGeom prst="rect">
              <a:avLst/>
            </a:prstGeom>
            <a:effectLst>
              <a:outerShdw blurRad="50800" dist="38100" dir="5400000" algn="t" rotWithShape="0">
                <a:prstClr val="black">
                  <a:alpha val="40000"/>
                </a:prstClr>
              </a:outerShdw>
            </a:effectLst>
          </p:spPr>
        </p:pic>
        <p:pic>
          <p:nvPicPr>
            <p:cNvPr id="72" name="Picture 71">
              <a:extLst>
                <a:ext uri="{FF2B5EF4-FFF2-40B4-BE49-F238E27FC236}">
                  <a16:creationId xmlns:a16="http://schemas.microsoft.com/office/drawing/2014/main" id="{0603881E-565D-7AC8-9979-E4ACF9E641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31346" y="3322595"/>
              <a:ext cx="2819972" cy="1597966"/>
            </a:xfrm>
            <a:prstGeom prst="rect">
              <a:avLst/>
            </a:prstGeom>
            <a:effectLst>
              <a:outerShdw blurRad="50800" dist="38100" dir="5400000" algn="t" rotWithShape="0">
                <a:prstClr val="black">
                  <a:alpha val="40000"/>
                </a:prstClr>
              </a:outerShdw>
            </a:effectLst>
          </p:spPr>
        </p:pic>
        <p:cxnSp>
          <p:nvCxnSpPr>
            <p:cNvPr id="73" name="Straight Connector 72">
              <a:extLst>
                <a:ext uri="{FF2B5EF4-FFF2-40B4-BE49-F238E27FC236}">
                  <a16:creationId xmlns:a16="http://schemas.microsoft.com/office/drawing/2014/main" id="{E0BB022E-53EE-1695-6B49-F53FAFF4640F}"/>
                </a:ext>
              </a:extLst>
            </p:cNvPr>
            <p:cNvCxnSpPr/>
            <p:nvPr/>
          </p:nvCxnSpPr>
          <p:spPr>
            <a:xfrm>
              <a:off x="8128209" y="3137286"/>
              <a:ext cx="0" cy="210312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1" name="Picture 10" descr="A screenshot of a web page&#10;&#10;Description automatically generated">
              <a:extLst>
                <a:ext uri="{FF2B5EF4-FFF2-40B4-BE49-F238E27FC236}">
                  <a16:creationId xmlns:a16="http://schemas.microsoft.com/office/drawing/2014/main" id="{49431047-AC05-B085-5998-F0923EBC15E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183785" y="3278232"/>
              <a:ext cx="2934874" cy="1623956"/>
            </a:xfrm>
            <a:prstGeom prst="rect">
              <a:avLst/>
            </a:prstGeom>
            <a:effectLst>
              <a:outerShdw blurRad="50800" dist="38100" dir="5400000" algn="t" rotWithShape="0">
                <a:prstClr val="black">
                  <a:alpha val="40000"/>
                </a:prstClr>
              </a:outerShdw>
            </a:effectLst>
          </p:spPr>
        </p:pic>
      </p:grpSp>
      <p:sp>
        <p:nvSpPr>
          <p:cNvPr id="12" name="Rectangle: Rounded Corners 10">
            <a:extLst>
              <a:ext uri="{FF2B5EF4-FFF2-40B4-BE49-F238E27FC236}">
                <a16:creationId xmlns:a16="http://schemas.microsoft.com/office/drawing/2014/main" id="{80E4B627-F959-C647-2474-A7D10A43B535}"/>
              </a:ext>
            </a:extLst>
          </p:cNvPr>
          <p:cNvSpPr/>
          <p:nvPr/>
        </p:nvSpPr>
        <p:spPr>
          <a:xfrm>
            <a:off x="3931920" y="5785487"/>
            <a:ext cx="4328160" cy="406303"/>
          </a:xfrm>
          <a:prstGeom prst="roundRect">
            <a:avLst>
              <a:gd name="adj" fmla="val 50000"/>
            </a:avLst>
          </a:prstGeom>
          <a:gradFill>
            <a:gsLst>
              <a:gs pos="3000">
                <a:srgbClr val="0078D4"/>
              </a:gs>
              <a:gs pos="33000">
                <a:srgbClr val="2DB4FF"/>
              </a:gs>
              <a:gs pos="94000">
                <a:srgbClr val="D660FF"/>
              </a:gs>
              <a:gs pos="69000">
                <a:srgbClr val="818EFF"/>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egoe Sans Display Semibold" pitchFamily="2" charset="0"/>
                <a:ea typeface="+mn-ea"/>
                <a:cs typeface="Segoe Sans Display Semibold" pitchFamily="2" charset="0"/>
              </a:rPr>
              <a:t>https://aka.ms/Copilot/SuccessKit</a:t>
            </a:r>
          </a:p>
        </p:txBody>
      </p:sp>
    </p:spTree>
    <p:extLst>
      <p:ext uri="{BB962C8B-B14F-4D97-AF65-F5344CB8AC3E}">
        <p14:creationId xmlns:p14="http://schemas.microsoft.com/office/powerpoint/2010/main" val="326022638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5804E-919E-FFCA-E998-1578B503DF8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3A9CE86-6E75-EEBA-33A9-FB1BE9746545}"/>
              </a:ext>
            </a:extLst>
          </p:cNvPr>
          <p:cNvSpPr>
            <a:spLocks noGrp="1"/>
          </p:cNvSpPr>
          <p:nvPr>
            <p:ph type="title"/>
          </p:nvPr>
        </p:nvSpPr>
        <p:spPr>
          <a:xfrm>
            <a:off x="5029138" y="2454317"/>
            <a:ext cx="5687739" cy="1477328"/>
          </a:xfrm>
        </p:spPr>
        <p:txBody>
          <a:bodyPr/>
          <a:lstStyle/>
          <a:p>
            <a:r>
              <a:rPr lang="en-US" sz="4800" spc="-50">
                <a:gradFill>
                  <a:gsLst>
                    <a:gs pos="21000">
                      <a:srgbClr val="0078D4"/>
                    </a:gs>
                    <a:gs pos="100000">
                      <a:srgbClr val="C03BC4"/>
                    </a:gs>
                  </a:gsLst>
                  <a:lin ang="2400000" scaled="0"/>
                </a:gradFill>
                <a:cs typeface="Segoe UI" pitchFamily="34" charset="0"/>
              </a:rPr>
              <a:t>Event team resources</a:t>
            </a:r>
            <a:endParaRPr lang="en-US" sz="9600">
              <a:solidFill>
                <a:schemeClr val="bg1"/>
              </a:solidFill>
            </a:endParaRPr>
          </a:p>
        </p:txBody>
      </p:sp>
    </p:spTree>
    <p:extLst>
      <p:ext uri="{BB962C8B-B14F-4D97-AF65-F5344CB8AC3E}">
        <p14:creationId xmlns:p14="http://schemas.microsoft.com/office/powerpoint/2010/main" val="338492376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83AD9-10F7-45AC-9B87-108EE65BF76F}"/>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46184BCA-D96A-0E60-B283-E536B8E18EBB}"/>
              </a:ext>
            </a:extLst>
          </p:cNvPr>
          <p:cNvSpPr txBox="1">
            <a:spLocks noGrp="1"/>
          </p:cNvSpPr>
          <p:nvPr>
            <p:ph type="title" idx="4294967295"/>
          </p:nvPr>
        </p:nvSpPr>
        <p:spPr>
          <a:xfrm>
            <a:off x="727216" y="499004"/>
            <a:ext cx="1101852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50" normalizeH="0" baseline="0" noProof="0">
                <a:ln w="3175">
                  <a:noFill/>
                </a:ln>
                <a:solidFill>
                  <a:srgbClr val="000000"/>
                </a:solidFill>
                <a:effectLst/>
                <a:uLnTx/>
                <a:uFillTx/>
                <a:latin typeface="+mj-lt"/>
                <a:ea typeface="+mn-ea"/>
                <a:cs typeface="Segoe UI" pitchFamily="34" charset="0"/>
              </a:rPr>
              <a:t>Asset overview</a:t>
            </a:r>
          </a:p>
        </p:txBody>
      </p:sp>
      <p:sp>
        <p:nvSpPr>
          <p:cNvPr id="4" name="TextBox 3">
            <a:extLst>
              <a:ext uri="{FF2B5EF4-FFF2-40B4-BE49-F238E27FC236}">
                <a16:creationId xmlns:a16="http://schemas.microsoft.com/office/drawing/2014/main" id="{335471C4-0001-80B8-27C8-C0B7DAD14740}"/>
              </a:ext>
            </a:extLst>
          </p:cNvPr>
          <p:cNvSpPr txBox="1"/>
          <p:nvPr/>
        </p:nvSpPr>
        <p:spPr>
          <a:xfrm>
            <a:off x="727216" y="1878133"/>
            <a:ext cx="10931384"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Segoe UI"/>
                <a:ea typeface="+mn-ea"/>
                <a:cs typeface="+mn-cs"/>
              </a:rPr>
              <a:t>Please leverage the </a:t>
            </a:r>
            <a:r>
              <a:rPr lang="en-GB" sz="2000">
                <a:solidFill>
                  <a:prstClr val="black"/>
                </a:solidFill>
                <a:latin typeface="Segoe UI"/>
              </a:rPr>
              <a:t>asset</a:t>
            </a:r>
            <a:r>
              <a:rPr kumimoji="0" lang="en-GB" sz="2000" b="0" i="0" u="none" strike="noStrike" kern="1200" cap="none" spc="0" normalizeH="0" baseline="0" noProof="0">
                <a:ln>
                  <a:noFill/>
                </a:ln>
                <a:solidFill>
                  <a:prstClr val="black"/>
                </a:solidFill>
                <a:effectLst/>
                <a:uLnTx/>
                <a:uFillTx/>
                <a:latin typeface="Segoe UI"/>
                <a:ea typeface="+mn-ea"/>
                <a:cs typeface="+mn-cs"/>
              </a:rPr>
              <a:t> </a:t>
            </a:r>
            <a:r>
              <a:rPr lang="en-GB" sz="2000">
                <a:solidFill>
                  <a:prstClr val="black"/>
                </a:solidFill>
                <a:latin typeface="Segoe UI"/>
              </a:rPr>
              <a:t>kit</a:t>
            </a:r>
            <a:r>
              <a:rPr kumimoji="0" lang="en-GB" sz="2000" b="0" i="0" u="none" strike="noStrike" kern="1200" cap="none" spc="0" normalizeH="0" baseline="0" noProof="0">
                <a:ln>
                  <a:noFill/>
                </a:ln>
                <a:solidFill>
                  <a:prstClr val="black"/>
                </a:solidFill>
                <a:effectLst/>
                <a:uLnTx/>
                <a:uFillTx/>
                <a:latin typeface="Segoe UI"/>
                <a:ea typeface="+mn-ea"/>
                <a:cs typeface="+mn-cs"/>
              </a:rPr>
              <a:t>: </a:t>
            </a:r>
            <a:r>
              <a:rPr lang="en-GB" sz="2000">
                <a:hlinkClick r:id="rId2">
                  <a:extLst>
                    <a:ext uri="{A12FA001-AC4F-418D-AE19-62706E023703}">
                      <ahyp:hlinkClr xmlns:ahyp="http://schemas.microsoft.com/office/drawing/2018/hyperlinkcolor" val="tx"/>
                    </a:ext>
                  </a:extLst>
                </a:hlinkClick>
              </a:rPr>
              <a:t>aka.ms/Copilot/Promptathon</a:t>
            </a:r>
            <a:r>
              <a:rPr lang="en-GB" sz="2000"/>
              <a:t> </a:t>
            </a:r>
            <a:endParaRPr kumimoji="0" lang="en-GB" sz="2000" b="0" i="0" u="none" strike="noStrike" kern="1200" cap="none" spc="0" normalizeH="0" baseline="0" noProof="0">
              <a:ln>
                <a:noFill/>
              </a:ln>
              <a:effectLst/>
              <a:highlight>
                <a:srgbClr val="FFFF00"/>
              </a:highlight>
              <a:uLnTx/>
              <a:uFillTx/>
              <a:latin typeface="Segoe UI"/>
              <a:ea typeface="+mn-ea"/>
              <a:cs typeface="+mn-cs"/>
            </a:endParaRPr>
          </a:p>
        </p:txBody>
      </p:sp>
      <p:sp>
        <p:nvSpPr>
          <p:cNvPr id="27" name="Rectangle: Rounded Corners 26">
            <a:extLst>
              <a:ext uri="{FF2B5EF4-FFF2-40B4-BE49-F238E27FC236}">
                <a16:creationId xmlns:a16="http://schemas.microsoft.com/office/drawing/2014/main" id="{08826D84-42F6-F35E-D330-8AB8A2F19923}"/>
              </a:ext>
              <a:ext uri="{C183D7F6-B498-43B3-948B-1728B52AA6E4}">
                <adec:decorative xmlns:adec="http://schemas.microsoft.com/office/drawing/2017/decorative" val="1"/>
              </a:ext>
            </a:extLst>
          </p:cNvPr>
          <p:cNvSpPr/>
          <p:nvPr/>
        </p:nvSpPr>
        <p:spPr bwMode="auto">
          <a:xfrm>
            <a:off x="727216" y="2530139"/>
            <a:ext cx="10276397" cy="3995837"/>
          </a:xfrm>
          <a:prstGeom prst="roundRect">
            <a:avLst>
              <a:gd name="adj" fmla="val 8370"/>
            </a:avLst>
          </a:prstGeom>
          <a:solidFill>
            <a:sysClr val="window" lastClr="FFFFFF">
              <a:alpha val="70000"/>
            </a:sysClr>
          </a:solidFill>
          <a:ln w="12700" cap="flat" cmpd="sng" algn="ctr">
            <a:solidFill>
              <a:srgbClr val="8661C5">
                <a:lumMod val="40000"/>
                <a:lumOff val="60000"/>
              </a:srgb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28" name="Oval 27">
            <a:extLst>
              <a:ext uri="{FF2B5EF4-FFF2-40B4-BE49-F238E27FC236}">
                <a16:creationId xmlns:a16="http://schemas.microsoft.com/office/drawing/2014/main" id="{6D9B530B-D401-CFFC-BBCD-1EC43AA21E15}"/>
              </a:ext>
              <a:ext uri="{C183D7F6-B498-43B3-948B-1728B52AA6E4}">
                <adec:decorative xmlns:adec="http://schemas.microsoft.com/office/drawing/2017/decorative" val="1"/>
              </a:ext>
            </a:extLst>
          </p:cNvPr>
          <p:cNvSpPr/>
          <p:nvPr/>
        </p:nvSpPr>
        <p:spPr bwMode="auto">
          <a:xfrm>
            <a:off x="1415463" y="2973953"/>
            <a:ext cx="360000" cy="360000"/>
          </a:xfrm>
          <a:prstGeom prst="ellipse">
            <a:avLst/>
          </a:prstGeom>
          <a:solidFill>
            <a:srgbClr val="0078D4"/>
          </a:solidFill>
          <a:ln w="9525" cap="flat" cmpd="sng" algn="ctr">
            <a:noFill/>
            <a:prstDash val="solid"/>
            <a:headEnd type="none" w="med" len="med"/>
            <a:tailEnd type="none" w="med" len="med"/>
          </a:ln>
          <a:effectLst>
            <a:outerShdw blurRad="50800" dist="38100" dir="8100000" algn="tr"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9" name="Oval 28">
            <a:extLst>
              <a:ext uri="{FF2B5EF4-FFF2-40B4-BE49-F238E27FC236}">
                <a16:creationId xmlns:a16="http://schemas.microsoft.com/office/drawing/2014/main" id="{571B6086-9DD0-3E0D-1041-CAD176CFBA77}"/>
              </a:ext>
              <a:ext uri="{C183D7F6-B498-43B3-948B-1728B52AA6E4}">
                <adec:decorative xmlns:adec="http://schemas.microsoft.com/office/drawing/2017/decorative" val="1"/>
              </a:ext>
            </a:extLst>
          </p:cNvPr>
          <p:cNvSpPr/>
          <p:nvPr/>
        </p:nvSpPr>
        <p:spPr bwMode="auto">
          <a:xfrm>
            <a:off x="1414822" y="4041627"/>
            <a:ext cx="360000" cy="360000"/>
          </a:xfrm>
          <a:prstGeom prst="ellipse">
            <a:avLst/>
          </a:prstGeom>
          <a:solidFill>
            <a:srgbClr val="0078D4"/>
          </a:solidFill>
          <a:ln w="9525" cap="flat" cmpd="sng" algn="ctr">
            <a:noFill/>
            <a:prstDash val="solid"/>
            <a:headEnd type="none" w="med" len="med"/>
            <a:tailEnd type="none" w="med" len="med"/>
          </a:ln>
          <a:effectLst>
            <a:outerShdw blurRad="50800" dist="38100" dir="8100000" algn="tr"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0" name="Oval 29">
            <a:extLst>
              <a:ext uri="{FF2B5EF4-FFF2-40B4-BE49-F238E27FC236}">
                <a16:creationId xmlns:a16="http://schemas.microsoft.com/office/drawing/2014/main" id="{6DC86BA5-49AA-77A4-05FD-5B56020AE29E}"/>
              </a:ext>
              <a:ext uri="{C183D7F6-B498-43B3-948B-1728B52AA6E4}">
                <adec:decorative xmlns:adec="http://schemas.microsoft.com/office/drawing/2017/decorative" val="1"/>
              </a:ext>
            </a:extLst>
          </p:cNvPr>
          <p:cNvSpPr/>
          <p:nvPr/>
        </p:nvSpPr>
        <p:spPr bwMode="auto">
          <a:xfrm>
            <a:off x="1414181" y="5347177"/>
            <a:ext cx="360000" cy="360000"/>
          </a:xfrm>
          <a:prstGeom prst="ellipse">
            <a:avLst/>
          </a:prstGeom>
          <a:solidFill>
            <a:srgbClr val="0078D4"/>
          </a:solidFill>
          <a:ln w="9525" cap="flat" cmpd="sng" algn="ctr">
            <a:noFill/>
            <a:prstDash val="solid"/>
            <a:headEnd type="none" w="med" len="med"/>
            <a:tailEnd type="none" w="med" len="med"/>
          </a:ln>
          <a:effectLst>
            <a:outerShdw blurRad="50800" dist="38100" dir="8100000" algn="tr"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31" name="Picture 30">
            <a:extLst>
              <a:ext uri="{FF2B5EF4-FFF2-40B4-BE49-F238E27FC236}">
                <a16:creationId xmlns:a16="http://schemas.microsoft.com/office/drawing/2014/main" id="{5F232A8E-6762-5FB9-0973-0098966A6A2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3187" y="3044681"/>
            <a:ext cx="220542" cy="233144"/>
          </a:xfrm>
          <a:prstGeom prst="rect">
            <a:avLst/>
          </a:prstGeom>
          <a:ln>
            <a:noFill/>
          </a:ln>
        </p:spPr>
      </p:pic>
      <p:pic>
        <p:nvPicPr>
          <p:cNvPr id="32" name="Picture 31">
            <a:extLst>
              <a:ext uri="{FF2B5EF4-FFF2-40B4-BE49-F238E27FC236}">
                <a16:creationId xmlns:a16="http://schemas.microsoft.com/office/drawing/2014/main" id="{03CFF96B-FD91-7AD8-6ADE-037A32FD195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2546" y="4112355"/>
            <a:ext cx="220542" cy="233144"/>
          </a:xfrm>
          <a:prstGeom prst="rect">
            <a:avLst/>
          </a:prstGeom>
          <a:ln>
            <a:noFill/>
          </a:ln>
        </p:spPr>
      </p:pic>
      <p:pic>
        <p:nvPicPr>
          <p:cNvPr id="33" name="Picture 32">
            <a:extLst>
              <a:ext uri="{FF2B5EF4-FFF2-40B4-BE49-F238E27FC236}">
                <a16:creationId xmlns:a16="http://schemas.microsoft.com/office/drawing/2014/main" id="{486DF9BE-4823-8EDD-4AF3-BB7DF9405E7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1905" y="5417905"/>
            <a:ext cx="220542" cy="233144"/>
          </a:xfrm>
          <a:prstGeom prst="rect">
            <a:avLst/>
          </a:prstGeom>
          <a:ln>
            <a:noFill/>
          </a:ln>
        </p:spPr>
      </p:pic>
      <p:sp>
        <p:nvSpPr>
          <p:cNvPr id="34" name="TextBox 33">
            <a:extLst>
              <a:ext uri="{FF2B5EF4-FFF2-40B4-BE49-F238E27FC236}">
                <a16:creationId xmlns:a16="http://schemas.microsoft.com/office/drawing/2014/main" id="{6A73061E-C7EC-B40D-C3D0-C12BEF338B66}"/>
              </a:ext>
            </a:extLst>
          </p:cNvPr>
          <p:cNvSpPr txBox="1"/>
          <p:nvPr/>
        </p:nvSpPr>
        <p:spPr>
          <a:xfrm>
            <a:off x="2065962" y="3021056"/>
            <a:ext cx="5721678" cy="307777"/>
          </a:xfrm>
          <a:prstGeom prst="rect">
            <a:avLst/>
          </a:prstGeom>
          <a:noFill/>
        </p:spPr>
        <p:txBody>
          <a:bodyPr wrap="square" lIns="0" tIns="0" rIns="0" bIns="0" rtlCol="0" anchor="t">
            <a:spAutoFit/>
          </a:bodyPr>
          <a:lstStyle/>
          <a:p>
            <a:pPr>
              <a:defRPr/>
            </a:pPr>
            <a:r>
              <a:rPr lang="en-GB" sz="2000">
                <a:solidFill>
                  <a:srgbClr val="0078D4"/>
                </a:solidFill>
                <a:latin typeface="Segoe UI Semibold"/>
              </a:rPr>
              <a:t>Overview and guidance (this guide)</a:t>
            </a:r>
          </a:p>
        </p:txBody>
      </p:sp>
      <p:sp>
        <p:nvSpPr>
          <p:cNvPr id="37" name="Text Placeholder 2">
            <a:extLst>
              <a:ext uri="{FF2B5EF4-FFF2-40B4-BE49-F238E27FC236}">
                <a16:creationId xmlns:a16="http://schemas.microsoft.com/office/drawing/2014/main" id="{4FDCCD5E-E015-BCF5-D035-706AC44520DC}"/>
              </a:ext>
            </a:extLst>
          </p:cNvPr>
          <p:cNvSpPr txBox="1">
            <a:spLocks/>
          </p:cNvSpPr>
          <p:nvPr/>
        </p:nvSpPr>
        <p:spPr>
          <a:xfrm>
            <a:off x="1962024" y="3389793"/>
            <a:ext cx="7844915" cy="651834"/>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400"/>
              </a:spcBef>
              <a:buFont typeface="Wingdings" panose="05000000000000000000" pitchFamily="2" charset="2"/>
              <a:buNone/>
            </a:pPr>
            <a:r>
              <a:rPr lang="en-US" sz="1600">
                <a:latin typeface="Segoe Sans Display"/>
                <a:cs typeface="Segoe UI"/>
              </a:rPr>
              <a:t>Best leveraged by the change management and event team leads.</a:t>
            </a:r>
            <a:endParaRPr lang="en-US">
              <a:latin typeface="Segoe Sans Display"/>
            </a:endParaRPr>
          </a:p>
        </p:txBody>
      </p:sp>
      <p:sp>
        <p:nvSpPr>
          <p:cNvPr id="35" name="TextBox 34">
            <a:extLst>
              <a:ext uri="{FF2B5EF4-FFF2-40B4-BE49-F238E27FC236}">
                <a16:creationId xmlns:a16="http://schemas.microsoft.com/office/drawing/2014/main" id="{BA31DA67-F51E-95DA-FA41-B60A70BDE997}"/>
              </a:ext>
            </a:extLst>
          </p:cNvPr>
          <p:cNvSpPr txBox="1"/>
          <p:nvPr/>
        </p:nvSpPr>
        <p:spPr>
          <a:xfrm>
            <a:off x="2064681" y="4075038"/>
            <a:ext cx="1830758" cy="307777"/>
          </a:xfrm>
          <a:prstGeom prst="rect">
            <a:avLst/>
          </a:prstGeom>
          <a:noFill/>
        </p:spPr>
        <p:txBody>
          <a:bodyPr wrap="square" lIns="0" tIns="0" rIns="0" bIns="0" rtlCol="0">
            <a:spAutoFit/>
          </a:bodyPr>
          <a:lstStyle/>
          <a:p>
            <a:pPr>
              <a:defRPr/>
            </a:pPr>
            <a:r>
              <a:rPr lang="en-US" sz="2000">
                <a:solidFill>
                  <a:srgbClr val="0078D4"/>
                </a:solidFill>
                <a:latin typeface="Segoe UI Semibold"/>
              </a:rPr>
              <a:t>Session </a:t>
            </a:r>
            <a:r>
              <a:rPr lang="en-GB" sz="2000">
                <a:solidFill>
                  <a:srgbClr val="0078D4"/>
                </a:solidFill>
                <a:latin typeface="Segoe UI Semibold"/>
              </a:rPr>
              <a:t>content</a:t>
            </a:r>
          </a:p>
        </p:txBody>
      </p:sp>
      <p:sp>
        <p:nvSpPr>
          <p:cNvPr id="38" name="Text Placeholder 2">
            <a:extLst>
              <a:ext uri="{FF2B5EF4-FFF2-40B4-BE49-F238E27FC236}">
                <a16:creationId xmlns:a16="http://schemas.microsoft.com/office/drawing/2014/main" id="{119E6F66-D6AD-1793-94C0-5B68F9776182}"/>
              </a:ext>
            </a:extLst>
          </p:cNvPr>
          <p:cNvSpPr txBox="1">
            <a:spLocks/>
          </p:cNvSpPr>
          <p:nvPr/>
        </p:nvSpPr>
        <p:spPr>
          <a:xfrm>
            <a:off x="1973254" y="4431237"/>
            <a:ext cx="7844915" cy="651834"/>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400"/>
              </a:spcBef>
              <a:buNone/>
            </a:pPr>
            <a:r>
              <a:rPr lang="en-US" sz="1600">
                <a:latin typeface="Segoe Sans Display"/>
                <a:cs typeface="Segoe UI"/>
              </a:rPr>
              <a:t>Content to be used during the session. It includes the primary guide for the presenters, as well as the Hack Pack for participants to use.</a:t>
            </a:r>
            <a:endParaRPr lang="en-US">
              <a:latin typeface="Segoe Sans Display"/>
            </a:endParaRPr>
          </a:p>
        </p:txBody>
      </p:sp>
      <p:sp>
        <p:nvSpPr>
          <p:cNvPr id="36" name="TextBox 35">
            <a:extLst>
              <a:ext uri="{FF2B5EF4-FFF2-40B4-BE49-F238E27FC236}">
                <a16:creationId xmlns:a16="http://schemas.microsoft.com/office/drawing/2014/main" id="{081C7A5C-FC43-DD79-EDC7-AA5EE3928542}"/>
              </a:ext>
            </a:extLst>
          </p:cNvPr>
          <p:cNvSpPr txBox="1"/>
          <p:nvPr/>
        </p:nvSpPr>
        <p:spPr>
          <a:xfrm>
            <a:off x="2064681" y="5350142"/>
            <a:ext cx="2080185" cy="307777"/>
          </a:xfrm>
          <a:prstGeom prst="rect">
            <a:avLst/>
          </a:prstGeom>
          <a:noFill/>
        </p:spPr>
        <p:txBody>
          <a:bodyPr wrap="square" lIns="0" tIns="0" rIns="0" bIns="0" rtlCol="0">
            <a:spAutoFit/>
          </a:bodyPr>
          <a:lstStyle/>
          <a:p>
            <a:pPr>
              <a:defRPr/>
            </a:pPr>
            <a:r>
              <a:rPr lang="en-GB" sz="2000">
                <a:solidFill>
                  <a:srgbClr val="0078D4"/>
                </a:solidFill>
                <a:latin typeface="Segoe UI Semibold"/>
              </a:rPr>
              <a:t>Support materials</a:t>
            </a:r>
          </a:p>
        </p:txBody>
      </p:sp>
      <p:sp>
        <p:nvSpPr>
          <p:cNvPr id="39" name="Text Placeholder 2">
            <a:extLst>
              <a:ext uri="{FF2B5EF4-FFF2-40B4-BE49-F238E27FC236}">
                <a16:creationId xmlns:a16="http://schemas.microsoft.com/office/drawing/2014/main" id="{1C388FCB-5B56-B389-A316-8B18CE8EC338}"/>
              </a:ext>
            </a:extLst>
          </p:cNvPr>
          <p:cNvSpPr txBox="1">
            <a:spLocks/>
          </p:cNvSpPr>
          <p:nvPr/>
        </p:nvSpPr>
        <p:spPr>
          <a:xfrm>
            <a:off x="1973254" y="5701188"/>
            <a:ext cx="7844915" cy="651834"/>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400"/>
              </a:spcBef>
              <a:buFont typeface="Wingdings" panose="05000000000000000000" pitchFamily="2" charset="2"/>
              <a:buNone/>
            </a:pPr>
            <a:r>
              <a:rPr lang="en-US" sz="1600">
                <a:latin typeface="Segoe Sans Display"/>
                <a:cs typeface="Segoe UI"/>
              </a:rPr>
              <a:t>Leverage pre-built email templates and best practices around running the event.</a:t>
            </a:r>
            <a:endParaRPr lang="en-US">
              <a:latin typeface="Segoe Sans Display"/>
            </a:endParaRPr>
          </a:p>
        </p:txBody>
      </p:sp>
    </p:spTree>
    <p:extLst>
      <p:ext uri="{BB962C8B-B14F-4D97-AF65-F5344CB8AC3E}">
        <p14:creationId xmlns:p14="http://schemas.microsoft.com/office/powerpoint/2010/main" val="173433330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AF6BA-7A92-D58B-1AD4-352E2AA9662D}"/>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175CE53-3B87-0E95-C731-5D6ACF0865F1}"/>
              </a:ext>
            </a:extLst>
          </p:cNvPr>
          <p:cNvSpPr>
            <a:spLocks noGrp="1"/>
          </p:cNvSpPr>
          <p:nvPr>
            <p:ph type="title"/>
          </p:nvPr>
        </p:nvSpPr>
        <p:spPr/>
        <p:txBody>
          <a:bodyPr/>
          <a:lstStyle/>
          <a:p>
            <a:r>
              <a:rPr lang="en-US"/>
              <a:t>Assets to communicate the event</a:t>
            </a:r>
            <a:endParaRPr lang="en-GB"/>
          </a:p>
        </p:txBody>
      </p:sp>
      <p:sp>
        <p:nvSpPr>
          <p:cNvPr id="7" name="TextBox 6">
            <a:extLst>
              <a:ext uri="{FF2B5EF4-FFF2-40B4-BE49-F238E27FC236}">
                <a16:creationId xmlns:a16="http://schemas.microsoft.com/office/drawing/2014/main" id="{656437DA-39E6-1BD4-6DC9-CC9448BDE4E7}"/>
              </a:ext>
            </a:extLst>
          </p:cNvPr>
          <p:cNvSpPr txBox="1"/>
          <p:nvPr/>
        </p:nvSpPr>
        <p:spPr>
          <a:xfrm>
            <a:off x="499352" y="1285701"/>
            <a:ext cx="1028094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A1A1A"/>
                </a:solidFill>
                <a:effectLst/>
                <a:uLnTx/>
                <a:uFillTx/>
                <a:latin typeface="Segoe UI"/>
                <a:ea typeface="+mn-ea"/>
                <a:cs typeface="Segoe UI"/>
              </a:rPr>
              <a:t>Use these email assets and flyer </a:t>
            </a:r>
            <a:r>
              <a:rPr kumimoji="0" lang="en-US" sz="1800" b="0" i="0" u="none" strike="noStrike" kern="1200" cap="none" spc="0" normalizeH="0" baseline="0" noProof="0">
                <a:ln>
                  <a:noFill/>
                </a:ln>
                <a:solidFill>
                  <a:srgbClr val="1A1A1A"/>
                </a:solidFill>
                <a:effectLst/>
                <a:uLnTx/>
                <a:uFillTx/>
                <a:latin typeface="Segoe UI"/>
                <a:ea typeface="+mn-ea"/>
                <a:cs typeface="+mn-cs"/>
              </a:rPr>
              <a:t>as a base for crafting your invitations. </a:t>
            </a:r>
            <a:r>
              <a:rPr kumimoji="0" lang="en-US" sz="1800" b="0" i="0" u="none" strike="noStrike" kern="1200" cap="none" spc="0" normalizeH="0" baseline="0" noProof="0">
                <a:ln>
                  <a:noFill/>
                </a:ln>
                <a:solidFill>
                  <a:srgbClr val="1A1A1A"/>
                </a:solidFill>
                <a:effectLst/>
                <a:uLnTx/>
                <a:uFillTx/>
                <a:latin typeface="Segoe UI"/>
                <a:ea typeface="+mn-ea"/>
                <a:cs typeface="Segoe UI"/>
              </a:rPr>
              <a:t>All content is available in the </a:t>
            </a:r>
            <a:r>
              <a:rPr kumimoji="0" lang="en-US" sz="1800" b="1" i="0" u="none" strike="noStrike" kern="1200" cap="none" spc="0" normalizeH="0" baseline="0" noProof="0">
                <a:ln>
                  <a:noFill/>
                </a:ln>
                <a:solidFill>
                  <a:srgbClr val="1A1A1A"/>
                </a:solidFill>
                <a:effectLst/>
                <a:uLnTx/>
                <a:uFillTx/>
                <a:latin typeface="Segoe UI"/>
                <a:ea typeface="+mn-ea"/>
                <a:cs typeface="Segoe UI"/>
              </a:rPr>
              <a:t>Support materials </a:t>
            </a:r>
            <a:r>
              <a:rPr kumimoji="0" lang="en-US" sz="1800" b="0" i="0" u="none" strike="noStrike" kern="1200" cap="none" spc="0" normalizeH="0" baseline="0" noProof="0">
                <a:ln>
                  <a:noFill/>
                </a:ln>
                <a:solidFill>
                  <a:srgbClr val="1A1A1A"/>
                </a:solidFill>
                <a:effectLst/>
                <a:uLnTx/>
                <a:uFillTx/>
                <a:latin typeface="Segoe UI"/>
                <a:ea typeface="+mn-ea"/>
                <a:cs typeface="Segoe UI"/>
              </a:rPr>
              <a:t>folder.</a:t>
            </a:r>
            <a:endParaRPr kumimoji="0" lang="en-GB" sz="1800" b="0" i="0" u="none" strike="noStrike" kern="1200" cap="none" spc="0" normalizeH="0" baseline="0" noProof="0">
              <a:ln>
                <a:noFill/>
              </a:ln>
              <a:solidFill>
                <a:srgbClr val="1A1A1A"/>
              </a:solidFill>
              <a:effectLst/>
              <a:uLnTx/>
              <a:uFillTx/>
              <a:latin typeface="Segoe UI"/>
              <a:ea typeface="+mn-ea"/>
              <a:cs typeface="+mn-cs"/>
            </a:endParaRPr>
          </a:p>
        </p:txBody>
      </p:sp>
      <p:sp>
        <p:nvSpPr>
          <p:cNvPr id="15" name="Title 1">
            <a:extLst>
              <a:ext uri="{FF2B5EF4-FFF2-40B4-BE49-F238E27FC236}">
                <a16:creationId xmlns:a16="http://schemas.microsoft.com/office/drawing/2014/main" id="{905AFD8E-EFF4-D94D-12AF-E5B29230E3AA}"/>
              </a:ext>
            </a:extLst>
          </p:cNvPr>
          <p:cNvSpPr txBox="1">
            <a:spLocks/>
          </p:cNvSpPr>
          <p:nvPr/>
        </p:nvSpPr>
        <p:spPr>
          <a:xfrm>
            <a:off x="630493" y="2302460"/>
            <a:ext cx="2448079"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50" normalizeH="0" baseline="0" noProof="0">
                <a:ln w="3175">
                  <a:noFill/>
                </a:ln>
                <a:solidFill>
                  <a:srgbClr val="000000"/>
                </a:solidFill>
                <a:effectLst/>
                <a:uLnTx/>
                <a:uFillTx/>
                <a:latin typeface="Segoe UI Semibold"/>
                <a:ea typeface="+mn-ea"/>
                <a:cs typeface="Segoe UI" pitchFamily="34" charset="0"/>
              </a:rPr>
              <a:t>Invite email</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100" b="0" i="0" u="none" strike="noStrike" kern="1200" cap="none" spc="-50" normalizeH="0" baseline="0" noProof="0">
                <a:ln w="3175">
                  <a:noFill/>
                </a:ln>
                <a:solidFill>
                  <a:srgbClr val="0070C0"/>
                </a:solidFill>
                <a:effectLst/>
                <a:uLnTx/>
                <a:uFillTx/>
                <a:latin typeface="Segoe UI Semilight" panose="020B0402040204020203" pitchFamily="34" charset="0"/>
                <a:ea typeface="+mn-ea"/>
                <a:cs typeface="Segoe UI Semilight" panose="020B0402040204020203" pitchFamily="34" charset="0"/>
              </a:rPr>
              <a:t>Invitation email to participants</a:t>
            </a:r>
            <a:endParaRPr kumimoji="0" lang="en-GB" sz="1100"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pic>
        <p:nvPicPr>
          <p:cNvPr id="14" name="Picture 13" descr="screen shot of invite email">
            <a:extLst>
              <a:ext uri="{FF2B5EF4-FFF2-40B4-BE49-F238E27FC236}">
                <a16:creationId xmlns:a16="http://schemas.microsoft.com/office/drawing/2014/main" id="{57402309-0829-225E-9C9F-1687349CC9F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74816" y="2865204"/>
            <a:ext cx="2473216" cy="2224589"/>
          </a:xfrm>
          <a:prstGeom prst="rect">
            <a:avLst/>
          </a:prstGeom>
        </p:spPr>
      </p:pic>
      <p:sp>
        <p:nvSpPr>
          <p:cNvPr id="12" name="Title 1">
            <a:extLst>
              <a:ext uri="{FF2B5EF4-FFF2-40B4-BE49-F238E27FC236}">
                <a16:creationId xmlns:a16="http://schemas.microsoft.com/office/drawing/2014/main" id="{BBFE3823-842A-0C0C-93ED-5D0BC3EBD470}"/>
              </a:ext>
            </a:extLst>
          </p:cNvPr>
          <p:cNvSpPr txBox="1">
            <a:spLocks/>
          </p:cNvSpPr>
          <p:nvPr/>
        </p:nvSpPr>
        <p:spPr>
          <a:xfrm>
            <a:off x="3500340" y="2294291"/>
            <a:ext cx="2448079" cy="4154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50" normalizeH="0" baseline="0" noProof="0">
                <a:ln w="3175">
                  <a:noFill/>
                </a:ln>
                <a:solidFill>
                  <a:srgbClr val="000000"/>
                </a:solidFill>
                <a:effectLst/>
                <a:uLnTx/>
                <a:uFillTx/>
                <a:latin typeface="Segoe UI Semibold"/>
                <a:ea typeface="+mn-ea"/>
                <a:cs typeface="Segoe UI" pitchFamily="34" charset="0"/>
              </a:rPr>
              <a:t>Invite email</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100" b="0" i="0" u="none" strike="noStrike" kern="1200" cap="none" spc="-50" normalizeH="0" baseline="0" noProof="0">
                <a:ln w="3175">
                  <a:noFill/>
                </a:ln>
                <a:solidFill>
                  <a:srgbClr val="0070C0"/>
                </a:solidFill>
                <a:effectLst/>
                <a:uLnTx/>
                <a:uFillTx/>
                <a:latin typeface="Segoe UI Semilight" panose="020B0402040204020203" pitchFamily="34" charset="0"/>
                <a:ea typeface="+mn-ea"/>
                <a:cs typeface="Segoe UI Semilight" panose="020B0402040204020203" pitchFamily="34" charset="0"/>
              </a:rPr>
              <a:t>Invitation email to Business Coaches</a:t>
            </a:r>
            <a:endParaRPr kumimoji="0" lang="en-GB" sz="1100"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pic>
        <p:nvPicPr>
          <p:cNvPr id="25" name="Picture 24" descr="Screenshot of Invite email for the customer to invite business coaches">
            <a:extLst>
              <a:ext uri="{FF2B5EF4-FFF2-40B4-BE49-F238E27FC236}">
                <a16:creationId xmlns:a16="http://schemas.microsoft.com/office/drawing/2014/main" id="{59533BA4-0800-5B28-1464-43C3BF7E3C7E}"/>
              </a:ext>
            </a:extLst>
          </p:cNvPr>
          <p:cNvPicPr>
            <a:picLocks noChangeAspect="1"/>
          </p:cNvPicPr>
          <p:nvPr/>
        </p:nvPicPr>
        <p:blipFill>
          <a:blip r:embed="rId3" cstate="screen">
            <a:extLst>
              <a:ext uri="{28A0092B-C50C-407E-A947-70E740481C1C}">
                <a14:useLocalDpi xmlns:a14="http://schemas.microsoft.com/office/drawing/2010/main"/>
              </a:ext>
            </a:extLst>
          </a:blip>
          <a:srcRect b="-16112"/>
          <a:stretch/>
        </p:blipFill>
        <p:spPr>
          <a:xfrm>
            <a:off x="3430980" y="2865204"/>
            <a:ext cx="2559432" cy="2599162"/>
          </a:xfrm>
          <a:prstGeom prst="rect">
            <a:avLst/>
          </a:prstGeom>
        </p:spPr>
      </p:pic>
      <p:sp>
        <p:nvSpPr>
          <p:cNvPr id="2" name="Title 1">
            <a:extLst>
              <a:ext uri="{FF2B5EF4-FFF2-40B4-BE49-F238E27FC236}">
                <a16:creationId xmlns:a16="http://schemas.microsoft.com/office/drawing/2014/main" id="{697DAFA0-C5EB-217C-B41E-9B048C05646F}"/>
              </a:ext>
            </a:extLst>
          </p:cNvPr>
          <p:cNvSpPr txBox="1">
            <a:spLocks/>
          </p:cNvSpPr>
          <p:nvPr/>
        </p:nvSpPr>
        <p:spPr>
          <a:xfrm>
            <a:off x="6370187" y="2294291"/>
            <a:ext cx="2448079" cy="4154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50" normalizeH="0" baseline="0" noProof="0">
                <a:ln w="3175">
                  <a:noFill/>
                </a:ln>
                <a:solidFill>
                  <a:srgbClr val="000000"/>
                </a:solidFill>
                <a:effectLst/>
                <a:uLnTx/>
                <a:uFillTx/>
                <a:latin typeface="Segoe UI Semibold"/>
                <a:ea typeface="+mn-ea"/>
                <a:cs typeface="Segoe UI" pitchFamily="34" charset="0"/>
              </a:rPr>
              <a:t>Invite email</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100" b="0" i="0" u="none" strike="noStrike" kern="1200" cap="none" spc="-50" normalizeH="0" baseline="0" noProof="0">
                <a:ln w="3175">
                  <a:noFill/>
                </a:ln>
                <a:solidFill>
                  <a:srgbClr val="0070C0"/>
                </a:solidFill>
                <a:effectLst/>
                <a:uLnTx/>
                <a:uFillTx/>
                <a:latin typeface="Segoe UI Semilight" panose="020B0402040204020203" pitchFamily="34" charset="0"/>
                <a:ea typeface="+mn-ea"/>
                <a:cs typeface="Segoe UI Semilight" panose="020B0402040204020203" pitchFamily="34" charset="0"/>
              </a:rPr>
              <a:t>Invitation email to Judges</a:t>
            </a:r>
            <a:endParaRPr kumimoji="0" lang="en-GB" sz="1100"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pic>
        <p:nvPicPr>
          <p:cNvPr id="10" name="Picture 9" descr="screen shot of invite email">
            <a:extLst>
              <a:ext uri="{FF2B5EF4-FFF2-40B4-BE49-F238E27FC236}">
                <a16:creationId xmlns:a16="http://schemas.microsoft.com/office/drawing/2014/main" id="{C4D06597-BFE1-B8AB-BE85-DDD01D397AD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373360" y="2865204"/>
            <a:ext cx="2483725" cy="2224589"/>
          </a:xfrm>
          <a:prstGeom prst="rect">
            <a:avLst/>
          </a:prstGeom>
        </p:spPr>
      </p:pic>
      <p:sp>
        <p:nvSpPr>
          <p:cNvPr id="13" name="Title 1">
            <a:extLst>
              <a:ext uri="{FF2B5EF4-FFF2-40B4-BE49-F238E27FC236}">
                <a16:creationId xmlns:a16="http://schemas.microsoft.com/office/drawing/2014/main" id="{6669E734-7422-154F-25E1-9A293BFE5A15}"/>
              </a:ext>
            </a:extLst>
          </p:cNvPr>
          <p:cNvSpPr txBox="1">
            <a:spLocks/>
          </p:cNvSpPr>
          <p:nvPr/>
        </p:nvSpPr>
        <p:spPr>
          <a:xfrm>
            <a:off x="9240033" y="2294291"/>
            <a:ext cx="2448079"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50" normalizeH="0" baseline="0" noProof="0">
                <a:ln w="3175">
                  <a:noFill/>
                </a:ln>
                <a:solidFill>
                  <a:srgbClr val="000000"/>
                </a:solidFill>
                <a:effectLst/>
                <a:uLnTx/>
                <a:uFillTx/>
                <a:latin typeface="Segoe UI Semibold"/>
                <a:ea typeface="+mn-ea"/>
                <a:cs typeface="Segoe UI" pitchFamily="34" charset="0"/>
              </a:rPr>
              <a:t>Printable asset</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100" b="0" i="0" u="none" strike="noStrike" kern="1200" cap="none" spc="-50" normalizeH="0" baseline="0" noProof="0">
                <a:ln w="3175">
                  <a:noFill/>
                </a:ln>
                <a:solidFill>
                  <a:srgbClr val="0070C0"/>
                </a:solidFill>
                <a:effectLst/>
                <a:uLnTx/>
                <a:uFillTx/>
                <a:latin typeface="Segoe UI Semilight" panose="020B0402040204020203" pitchFamily="34" charset="0"/>
                <a:ea typeface="+mn-ea"/>
                <a:cs typeface="Segoe UI Semilight" panose="020B0402040204020203" pitchFamily="34" charset="0"/>
              </a:rPr>
              <a:t>Flyer</a:t>
            </a:r>
            <a:endParaRPr kumimoji="0" lang="en-GB" sz="1100"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pic>
        <p:nvPicPr>
          <p:cNvPr id="5" name="Picture 4" descr="screenshot of printable asset">
            <a:extLst>
              <a:ext uri="{FF2B5EF4-FFF2-40B4-BE49-F238E27FC236}">
                <a16:creationId xmlns:a16="http://schemas.microsoft.com/office/drawing/2014/main" id="{862CBE35-6D95-C54A-7353-166B826365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40033" y="2865204"/>
            <a:ext cx="2636003" cy="3749753"/>
          </a:xfrm>
          <a:prstGeom prst="rect">
            <a:avLst/>
          </a:prstGeom>
        </p:spPr>
      </p:pic>
    </p:spTree>
    <p:extLst>
      <p:ext uri="{BB962C8B-B14F-4D97-AF65-F5344CB8AC3E}">
        <p14:creationId xmlns:p14="http://schemas.microsoft.com/office/powerpoint/2010/main" val="145713317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01AC4-CB3E-8D9F-9C62-95C5E0B122DD}"/>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5215D9AD-7B86-4C63-81E6-6E73D5DFBF0C}"/>
              </a:ext>
            </a:extLst>
          </p:cNvPr>
          <p:cNvSpPr txBox="1">
            <a:spLocks noGrp="1"/>
          </p:cNvSpPr>
          <p:nvPr>
            <p:ph type="title" idx="4294967295"/>
          </p:nvPr>
        </p:nvSpPr>
        <p:spPr>
          <a:xfrm>
            <a:off x="727216" y="663388"/>
            <a:ext cx="1101852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50" normalizeH="0" baseline="0" noProof="0">
                <a:ln w="3175">
                  <a:noFill/>
                </a:ln>
                <a:solidFill>
                  <a:srgbClr val="000000"/>
                </a:solidFill>
                <a:effectLst/>
                <a:uLnTx/>
                <a:uFillTx/>
                <a:latin typeface="+mj-lt"/>
                <a:ea typeface="+mn-ea"/>
                <a:cs typeface="Segoe UI" pitchFamily="34" charset="0"/>
              </a:rPr>
              <a:t>Example of registration page</a:t>
            </a:r>
          </a:p>
        </p:txBody>
      </p:sp>
      <p:sp>
        <p:nvSpPr>
          <p:cNvPr id="8" name="TextBox 7">
            <a:extLst>
              <a:ext uri="{FF2B5EF4-FFF2-40B4-BE49-F238E27FC236}">
                <a16:creationId xmlns:a16="http://schemas.microsoft.com/office/drawing/2014/main" id="{8BDD67FD-1727-40E8-D8D2-2DA4E23785E3}"/>
              </a:ext>
            </a:extLst>
          </p:cNvPr>
          <p:cNvSpPr txBox="1"/>
          <p:nvPr/>
        </p:nvSpPr>
        <p:spPr>
          <a:xfrm>
            <a:off x="727216" y="2042517"/>
            <a:ext cx="6110778" cy="276998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Segoe UI"/>
                <a:ea typeface="+mn-ea"/>
                <a:cs typeface="+mn-cs"/>
              </a:rPr>
              <a:t>Setup a registration page so you </a:t>
            </a:r>
            <a:r>
              <a:rPr lang="en-GB" sz="2000">
                <a:solidFill>
                  <a:prstClr val="black"/>
                </a:solidFill>
                <a:latin typeface="Segoe UI"/>
              </a:rPr>
              <a:t>know how many participants to expect. The page would also allow you to set expectations with attendees with regards to time-commitments. </a:t>
            </a:r>
            <a:endParaRPr kumimoji="0" lang="en-GB" sz="20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prstClr val="black"/>
                </a:solidFill>
                <a:latin typeface="Segoe UI"/>
              </a:rPr>
              <a:t>Let attendees know that they need to bring their laptop and need to have a Microsoft 365 Copilot license.</a:t>
            </a:r>
            <a:endParaRPr kumimoji="0" lang="en-GB" sz="2000" b="0" i="0" u="none" strike="noStrike" kern="1200" cap="none" spc="0" normalizeH="0" baseline="0" noProof="0">
              <a:ln>
                <a:noFill/>
              </a:ln>
              <a:solidFill>
                <a:prstClr val="black"/>
              </a:solidFill>
              <a:effectLst/>
              <a:uLnTx/>
              <a:uFillTx/>
              <a:latin typeface="Segoe U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a:solidFill>
                <a:prstClr val="black"/>
              </a:solidFill>
              <a:latin typeface="Segoe UI"/>
            </a:endParaRPr>
          </a:p>
        </p:txBody>
      </p:sp>
      <p:pic>
        <p:nvPicPr>
          <p:cNvPr id="6" name="Picture 5" descr="Screenshot of registration page example for event">
            <a:extLst>
              <a:ext uri="{FF2B5EF4-FFF2-40B4-BE49-F238E27FC236}">
                <a16:creationId xmlns:a16="http://schemas.microsoft.com/office/drawing/2014/main" id="{E64FAB70-FCE7-C35B-41CE-C1015021416E}"/>
              </a:ext>
            </a:extLst>
          </p:cNvPr>
          <p:cNvPicPr>
            <a:picLocks noChangeAspect="1"/>
          </p:cNvPicPr>
          <p:nvPr/>
        </p:nvPicPr>
        <p:blipFill>
          <a:blip r:embed="rId2"/>
          <a:stretch>
            <a:fillRect/>
          </a:stretch>
        </p:blipFill>
        <p:spPr>
          <a:xfrm>
            <a:off x="7683765" y="334818"/>
            <a:ext cx="3937703" cy="6493164"/>
          </a:xfrm>
          <a:prstGeom prst="rect">
            <a:avLst/>
          </a:prstGeom>
        </p:spPr>
      </p:pic>
    </p:spTree>
    <p:extLst>
      <p:ext uri="{BB962C8B-B14F-4D97-AF65-F5344CB8AC3E}">
        <p14:creationId xmlns:p14="http://schemas.microsoft.com/office/powerpoint/2010/main" val="188142678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AB0631C-17E9-4435-B0FF-C85D453A3B88}"/>
              </a:ext>
              <a:ext uri="{C183D7F6-B498-43B3-948B-1728B52AA6E4}">
                <adec:decorative xmlns:adec="http://schemas.microsoft.com/office/drawing/2017/decorative" val="1"/>
              </a:ext>
            </a:extLst>
          </p:cNvPr>
          <p:cNvSpPr/>
          <p:nvPr/>
        </p:nvSpPr>
        <p:spPr bwMode="auto">
          <a:xfrm>
            <a:off x="6420666" y="2517061"/>
            <a:ext cx="5267518" cy="3841807"/>
          </a:xfrm>
          <a:prstGeom prst="roundRect">
            <a:avLst>
              <a:gd name="adj" fmla="val 5011"/>
            </a:avLst>
          </a:prstGeom>
          <a:solidFill>
            <a:srgbClr val="F4F3F5">
              <a:alpha val="69804"/>
            </a:srgbClr>
          </a:solidFill>
          <a:ln w="12700">
            <a:solidFill>
              <a:srgbClr val="D3C5EA"/>
            </a:solidFill>
            <a:prstDash val="solid"/>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3" name="Title 4">
            <a:extLst>
              <a:ext uri="{FF2B5EF4-FFF2-40B4-BE49-F238E27FC236}">
                <a16:creationId xmlns:a16="http://schemas.microsoft.com/office/drawing/2014/main" id="{EFF73E0F-F2F0-856A-8824-095963362E81}"/>
              </a:ext>
            </a:extLst>
          </p:cNvPr>
          <p:cNvSpPr>
            <a:spLocks noGrp="1"/>
          </p:cNvSpPr>
          <p:nvPr>
            <p:ph type="title"/>
          </p:nvPr>
        </p:nvSpPr>
        <p:spPr>
          <a:xfrm>
            <a:off x="588263" y="457200"/>
            <a:ext cx="11018520" cy="430887"/>
          </a:xfrm>
        </p:spPr>
        <p:txBody>
          <a:bodyPr/>
          <a:lstStyle/>
          <a:p>
            <a:r>
              <a:rPr lang="en-US"/>
              <a:t>Example of post-event survey</a:t>
            </a:r>
            <a:endParaRPr lang="en-GB"/>
          </a:p>
        </p:txBody>
      </p:sp>
      <p:sp>
        <p:nvSpPr>
          <p:cNvPr id="4" name="TextBox 3">
            <a:extLst>
              <a:ext uri="{FF2B5EF4-FFF2-40B4-BE49-F238E27FC236}">
                <a16:creationId xmlns:a16="http://schemas.microsoft.com/office/drawing/2014/main" id="{D0C474CD-B960-2A0F-032D-324E8E780C8C}"/>
              </a:ext>
            </a:extLst>
          </p:cNvPr>
          <p:cNvSpPr txBox="1"/>
          <p:nvPr/>
        </p:nvSpPr>
        <p:spPr>
          <a:xfrm>
            <a:off x="641658" y="1286955"/>
            <a:ext cx="10856922"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Segoe UI"/>
                <a:ea typeface="+mn-ea"/>
                <a:cs typeface="+mn-cs"/>
              </a:rPr>
              <a:t>Feedback from participants is crucial to understand whether there’s value in running more of these events and how to fine-tune.</a:t>
            </a:r>
            <a:endParaRPr lang="en-GB" sz="2000">
              <a:solidFill>
                <a:prstClr val="black"/>
              </a:solidFill>
              <a:latin typeface="Segoe UI"/>
            </a:endParaRPr>
          </a:p>
        </p:txBody>
      </p:sp>
      <p:pic>
        <p:nvPicPr>
          <p:cNvPr id="5" name="Picture 4" descr="Screenshot for post-event survey">
            <a:extLst>
              <a:ext uri="{FF2B5EF4-FFF2-40B4-BE49-F238E27FC236}">
                <a16:creationId xmlns:a16="http://schemas.microsoft.com/office/drawing/2014/main" id="{93341E66-6019-BA9F-1BA8-D8D6019E027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64838" y="2478295"/>
            <a:ext cx="4897762" cy="3998873"/>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65AF6593-B1E3-B3FC-F454-94DE3FDCB05B}"/>
              </a:ext>
            </a:extLst>
          </p:cNvPr>
          <p:cNvSpPr txBox="1"/>
          <p:nvPr/>
        </p:nvSpPr>
        <p:spPr>
          <a:xfrm>
            <a:off x="6645356" y="2826838"/>
            <a:ext cx="5014822" cy="29700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1"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1A1A1A"/>
                </a:solidFill>
                <a:effectLst/>
                <a:uLnTx/>
                <a:uFillTx/>
                <a:latin typeface="Segoe UI"/>
                <a:ea typeface="+mn-ea"/>
                <a:cs typeface="+mn-cs"/>
              </a:rPr>
              <a:t>More questions you can consider adding:</a:t>
            </a:r>
            <a:endParaRPr kumimoji="0" lang="en-US" sz="1400" b="1" i="0" u="none" strike="noStrike" kern="1200" cap="none" spc="0" normalizeH="0" baseline="0" noProof="0">
              <a:ln>
                <a:noFill/>
              </a:ln>
              <a:solidFill>
                <a:srgbClr val="1A1A1A"/>
              </a:solidFill>
              <a:effectLst/>
              <a:uLnTx/>
              <a:uFillTx/>
              <a:latin typeface="Segoe UI"/>
              <a:ea typeface="+mn-ea"/>
              <a:cs typeface="Segoe UI"/>
            </a:endParaRPr>
          </a:p>
          <a:p>
            <a:pPr marL="169545" marR="0" lvl="1" indent="-169545" algn="l" defTabSz="914400" rtl="0" eaLnBrk="1" fontAlgn="auto" latinLnBrk="0" hangingPunct="1">
              <a:lnSpc>
                <a:spcPct val="100000"/>
              </a:lnSpc>
              <a:spcBef>
                <a:spcPts val="600"/>
              </a:spcBef>
              <a:spcAft>
                <a:spcPts val="0"/>
              </a:spcAft>
              <a:buClrTx/>
              <a:buSzTx/>
              <a:buFont typeface="Arial,Sans-Serif"/>
              <a:buChar char="•"/>
              <a:tabLst/>
              <a:defRPr/>
            </a:pPr>
            <a:r>
              <a:rPr kumimoji="0" lang="en-US" sz="1400" b="0" i="0" u="none" strike="noStrike" kern="1200" cap="none" spc="0" normalizeH="0" baseline="0" noProof="0">
                <a:ln>
                  <a:noFill/>
                </a:ln>
                <a:solidFill>
                  <a:srgbClr val="1A1A1A"/>
                </a:solidFill>
                <a:effectLst/>
                <a:uLnTx/>
                <a:uFillTx/>
                <a:latin typeface="Segoe UI"/>
                <a:ea typeface="+mn-ea"/>
                <a:cs typeface="+mn-cs"/>
              </a:rPr>
              <a:t>“Would you like to run a prompt-a-thon within your organization? </a:t>
            </a:r>
          </a:p>
          <a:p>
            <a:pPr marL="169545" marR="0" lvl="1" indent="-169545" algn="l" defTabSz="914400" rtl="0" eaLnBrk="1" fontAlgn="auto" latinLnBrk="0" hangingPunct="1">
              <a:lnSpc>
                <a:spcPct val="100000"/>
              </a:lnSpc>
              <a:spcBef>
                <a:spcPts val="600"/>
              </a:spcBef>
              <a:spcAft>
                <a:spcPts val="0"/>
              </a:spcAft>
              <a:buClrTx/>
              <a:buSzTx/>
              <a:buFont typeface="Arial,Sans-Serif"/>
              <a:buChar char="•"/>
              <a:tabLst/>
              <a:defRPr/>
            </a:pPr>
            <a:r>
              <a:rPr kumimoji="0" lang="en-US" sz="1400" b="0" i="0" u="none" strike="noStrike" kern="1200" cap="none" spc="0" normalizeH="0" baseline="0" noProof="0">
                <a:ln>
                  <a:noFill/>
                </a:ln>
                <a:solidFill>
                  <a:srgbClr val="1A1A1A"/>
                </a:solidFill>
                <a:effectLst/>
                <a:uLnTx/>
                <a:uFillTx/>
                <a:latin typeface="Segoe UI"/>
                <a:ea typeface="+mn-ea"/>
                <a:cs typeface="+mn-cs"/>
              </a:rPr>
              <a:t>“Did today’s session help you understand how you can make the most of Copilot?”</a:t>
            </a:r>
          </a:p>
          <a:p>
            <a:pPr marL="169545" marR="0" lvl="1" indent="-169545" algn="l" defTabSz="914400" rtl="0" eaLnBrk="1" fontAlgn="auto" latinLnBrk="0" hangingPunct="1">
              <a:lnSpc>
                <a:spcPct val="100000"/>
              </a:lnSpc>
              <a:spcBef>
                <a:spcPts val="600"/>
              </a:spcBef>
              <a:spcAft>
                <a:spcPts val="0"/>
              </a:spcAft>
              <a:buClrTx/>
              <a:buSzTx/>
              <a:buFont typeface="Arial,Sans-Serif"/>
              <a:buChar char="•"/>
              <a:tabLst/>
              <a:defRPr/>
            </a:pPr>
            <a:r>
              <a:rPr kumimoji="0" lang="en-US" sz="1400" b="0" i="0" u="none" strike="noStrike" kern="1200" cap="none" spc="0" normalizeH="0" baseline="0" noProof="0">
                <a:ln>
                  <a:noFill/>
                </a:ln>
                <a:solidFill>
                  <a:srgbClr val="1A1A1A"/>
                </a:solidFill>
                <a:effectLst/>
                <a:uLnTx/>
                <a:uFillTx/>
                <a:latin typeface="Segoe UI"/>
                <a:ea typeface="+mn-ea"/>
                <a:cs typeface="+mn-cs"/>
              </a:rPr>
              <a:t>“What other Copilot events would you like to attend?” List other events that you may run.</a:t>
            </a:r>
          </a:p>
          <a:p>
            <a:pPr marL="169545" marR="0" lvl="1" indent="-169545" algn="l" defTabSz="914400" rtl="0" eaLnBrk="1" fontAlgn="auto" latinLnBrk="0" hangingPunct="1">
              <a:lnSpc>
                <a:spcPct val="100000"/>
              </a:lnSpc>
              <a:spcBef>
                <a:spcPts val="600"/>
              </a:spcBef>
              <a:spcAft>
                <a:spcPts val="0"/>
              </a:spcAft>
              <a:buClrTx/>
              <a:buSzTx/>
              <a:buFont typeface="Arial,Sans-Serif"/>
              <a:buChar char="•"/>
              <a:tabLst/>
              <a:defRPr/>
            </a:pPr>
            <a:endParaRPr kumimoji="0" lang="en-US" sz="1400" b="0" i="0" u="none" strike="noStrike" kern="1200" cap="none" spc="0" normalizeH="0" baseline="0" noProof="0">
              <a:ln>
                <a:noFill/>
              </a:ln>
              <a:solidFill>
                <a:srgbClr val="1A1A1A"/>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A1A1A"/>
                </a:solidFill>
                <a:effectLst/>
                <a:uLnTx/>
                <a:uFillTx/>
                <a:latin typeface="Segoe UI"/>
                <a:ea typeface="+mn-ea"/>
                <a:cs typeface="+mn-cs"/>
              </a:rPr>
              <a:t>Tip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A1A1A"/>
                </a:solidFill>
                <a:effectLst/>
                <a:uLnTx/>
                <a:uFillTx/>
                <a:latin typeface="Segoe UI"/>
                <a:ea typeface="+mn-ea"/>
                <a:cs typeface="+mn-cs"/>
              </a:rPr>
              <a:t>Have participants fill in the survey before you send </a:t>
            </a:r>
            <a:r>
              <a:rPr lang="en-US" sz="1400">
                <a:solidFill>
                  <a:srgbClr val="1A1A1A"/>
                </a:solidFill>
                <a:latin typeface="Segoe UI"/>
              </a:rPr>
              <a:t>any added resources.</a:t>
            </a:r>
            <a:endParaRPr kumimoji="0" lang="en-US" sz="1400" b="0" i="0" u="none" strike="noStrike" kern="1200" cap="none" spc="0" normalizeH="0" baseline="0" noProof="0">
              <a:ln>
                <a:noFill/>
              </a:ln>
              <a:solidFill>
                <a:srgbClr val="1A1A1A"/>
              </a:solidFill>
              <a:effectLst/>
              <a:uLnTx/>
              <a:uFillTx/>
              <a:latin typeface="Segoe UI"/>
              <a:ea typeface="+mn-ea"/>
              <a:cs typeface="+mn-cs"/>
            </a:endParaRPr>
          </a:p>
          <a:p>
            <a:pPr marL="169545" marR="0" lvl="1" indent="-169545" algn="l" defTabSz="914400" rtl="0" eaLnBrk="1" fontAlgn="auto" latinLnBrk="0" hangingPunct="1">
              <a:lnSpc>
                <a:spcPct val="100000"/>
              </a:lnSpc>
              <a:spcBef>
                <a:spcPts val="600"/>
              </a:spcBef>
              <a:spcAft>
                <a:spcPts val="0"/>
              </a:spcAft>
              <a:buClrTx/>
              <a:buSzTx/>
              <a:buFont typeface="Arial,Sans-Serif"/>
              <a:buChar char="•"/>
              <a:tabLst/>
              <a:defRPr/>
            </a:pPr>
            <a:endParaRPr kumimoji="0" lang="en-US" sz="1400" b="0" i="0" u="none" strike="noStrike" kern="1200" cap="none" spc="0" normalizeH="0" baseline="0" noProof="0">
              <a:ln>
                <a:noFill/>
              </a:ln>
              <a:solidFill>
                <a:srgbClr val="1A1A1A"/>
              </a:solidFill>
              <a:effectLst/>
              <a:uLnTx/>
              <a:uFillTx/>
              <a:latin typeface="Segoe UI"/>
              <a:ea typeface="+mn-ea"/>
              <a:cs typeface="+mn-cs"/>
            </a:endParaRPr>
          </a:p>
        </p:txBody>
      </p:sp>
    </p:spTree>
    <p:extLst>
      <p:ext uri="{BB962C8B-B14F-4D97-AF65-F5344CB8AC3E}">
        <p14:creationId xmlns:p14="http://schemas.microsoft.com/office/powerpoint/2010/main" val="421829895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565B4-79AC-27BB-40F0-DAF089FFCB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1EA65C5-D69D-C52C-CF63-DEBD8E7C5B30}"/>
              </a:ext>
            </a:extLst>
          </p:cNvPr>
          <p:cNvSpPr>
            <a:spLocks noGrp="1"/>
          </p:cNvSpPr>
          <p:nvPr>
            <p:ph type="title"/>
          </p:nvPr>
        </p:nvSpPr>
        <p:spPr>
          <a:xfrm>
            <a:off x="584200" y="3182778"/>
            <a:ext cx="3683000" cy="492443"/>
          </a:xfrm>
        </p:spPr>
        <p:txBody>
          <a:bodyPr/>
          <a:lstStyle/>
          <a:p>
            <a:r>
              <a:rPr lang="en-US"/>
              <a:t>Thank you.</a:t>
            </a:r>
          </a:p>
        </p:txBody>
      </p:sp>
    </p:spTree>
    <p:extLst>
      <p:ext uri="{BB962C8B-B14F-4D97-AF65-F5344CB8AC3E}">
        <p14:creationId xmlns:p14="http://schemas.microsoft.com/office/powerpoint/2010/main" val="307974225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53D4B-DC0E-EBCC-DA2A-A5F037FE18B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F1D097B-4D58-6718-DD9F-86F7132943FB}"/>
              </a:ext>
            </a:extLst>
          </p:cNvPr>
          <p:cNvSpPr>
            <a:spLocks noGrp="1"/>
          </p:cNvSpPr>
          <p:nvPr>
            <p:ph type="title"/>
          </p:nvPr>
        </p:nvSpPr>
        <p:spPr>
          <a:xfrm>
            <a:off x="5029138" y="2454317"/>
            <a:ext cx="5687739" cy="1477328"/>
          </a:xfrm>
        </p:spPr>
        <p:txBody>
          <a:bodyPr/>
          <a:lstStyle/>
          <a:p>
            <a:r>
              <a:rPr lang="en-US" sz="4800" spc="-50">
                <a:gradFill>
                  <a:gsLst>
                    <a:gs pos="21000">
                      <a:srgbClr val="0078D4"/>
                    </a:gs>
                    <a:gs pos="100000">
                      <a:srgbClr val="C03BC4"/>
                    </a:gs>
                  </a:gsLst>
                  <a:lin ang="2400000" scaled="0"/>
                </a:gradFill>
                <a:cs typeface="Segoe UI" pitchFamily="34" charset="0"/>
              </a:rPr>
              <a:t>Structure of a prompt-a-thon</a:t>
            </a:r>
            <a:endParaRPr lang="en-US" sz="9600">
              <a:solidFill>
                <a:schemeClr val="bg1"/>
              </a:solidFill>
            </a:endParaRPr>
          </a:p>
        </p:txBody>
      </p:sp>
    </p:spTree>
    <p:extLst>
      <p:ext uri="{BB962C8B-B14F-4D97-AF65-F5344CB8AC3E}">
        <p14:creationId xmlns:p14="http://schemas.microsoft.com/office/powerpoint/2010/main" val="173212722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CB4C6-B740-0974-FE6A-59ADE34ABF48}"/>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E46D0FD0-4017-440F-A112-33BE3D3C2B74}"/>
              </a:ext>
              <a:ext uri="{C183D7F6-B498-43B3-948B-1728B52AA6E4}">
                <adec:decorative xmlns:adec="http://schemas.microsoft.com/office/drawing/2017/decorative" val="1"/>
              </a:ext>
            </a:extLst>
          </p:cNvPr>
          <p:cNvSpPr/>
          <p:nvPr/>
        </p:nvSpPr>
        <p:spPr bwMode="auto">
          <a:xfrm>
            <a:off x="618001" y="1277933"/>
            <a:ext cx="4931609" cy="5252075"/>
          </a:xfrm>
          <a:prstGeom prst="roundRect">
            <a:avLst>
              <a:gd name="adj" fmla="val 4133"/>
            </a:avLst>
          </a:prstGeom>
          <a:solidFill>
            <a:srgbClr val="FFFFFF">
              <a:alpha val="70000"/>
            </a:srgbClr>
          </a:solidFill>
          <a:ln w="12700" cap="flat" cmpd="sng" algn="ctr">
            <a:solidFill>
              <a:srgbClr val="2A446F">
                <a:lumMod val="40000"/>
                <a:lumOff val="60000"/>
              </a:srgb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21" name="Rectangle: Rounded Corners 20">
            <a:extLst>
              <a:ext uri="{FF2B5EF4-FFF2-40B4-BE49-F238E27FC236}">
                <a16:creationId xmlns:a16="http://schemas.microsoft.com/office/drawing/2014/main" id="{C41B6F9E-A5E4-7D23-CDCC-5A194C3C2DB2}"/>
              </a:ext>
              <a:ext uri="{C183D7F6-B498-43B3-948B-1728B52AA6E4}">
                <adec:decorative xmlns:adec="http://schemas.microsoft.com/office/drawing/2017/decorative" val="1"/>
              </a:ext>
            </a:extLst>
          </p:cNvPr>
          <p:cNvSpPr/>
          <p:nvPr/>
        </p:nvSpPr>
        <p:spPr bwMode="auto">
          <a:xfrm>
            <a:off x="5796026" y="1277934"/>
            <a:ext cx="5074032" cy="5252076"/>
          </a:xfrm>
          <a:prstGeom prst="roundRect">
            <a:avLst>
              <a:gd name="adj" fmla="val 4133"/>
            </a:avLst>
          </a:prstGeom>
          <a:solidFill>
            <a:srgbClr val="FFFFFF">
              <a:alpha val="70000"/>
            </a:srgbClr>
          </a:solidFill>
          <a:ln w="12700" cap="flat" cmpd="sng" algn="ctr">
            <a:solidFill>
              <a:srgbClr val="2A446F">
                <a:lumMod val="40000"/>
                <a:lumOff val="60000"/>
              </a:srgb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24" name="Title 2">
            <a:extLst>
              <a:ext uri="{FF2B5EF4-FFF2-40B4-BE49-F238E27FC236}">
                <a16:creationId xmlns:a16="http://schemas.microsoft.com/office/drawing/2014/main" id="{C6F66B4B-863F-220D-8D9C-036267EF7914}"/>
              </a:ext>
            </a:extLst>
          </p:cNvPr>
          <p:cNvSpPr txBox="1">
            <a:spLocks noGrp="1"/>
          </p:cNvSpPr>
          <p:nvPr>
            <p:ph type="title" idx="4294967295"/>
          </p:nvPr>
        </p:nvSpPr>
        <p:spPr>
          <a:xfrm>
            <a:off x="588263" y="580311"/>
            <a:ext cx="11018520" cy="430887"/>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50" normalizeH="0" baseline="0" noProof="0">
                <a:ln w="3175">
                  <a:noFill/>
                </a:ln>
                <a:solidFill>
                  <a:srgbClr val="080808"/>
                </a:solidFill>
                <a:effectLst/>
                <a:uLnTx/>
                <a:uFillTx/>
                <a:latin typeface="Segoe UI Semibold" panose="020B0702040204020203" pitchFamily="34" charset="0"/>
                <a:ea typeface="+mn-ea"/>
                <a:cs typeface="Segoe UI Semibold" panose="020B0702040204020203" pitchFamily="34" charset="0"/>
              </a:rPr>
              <a:t>Prompt-a-thon components</a:t>
            </a:r>
          </a:p>
        </p:txBody>
      </p:sp>
      <p:sp>
        <p:nvSpPr>
          <p:cNvPr id="25" name="Rectangle: Rounded Corners 6">
            <a:extLst>
              <a:ext uri="{FF2B5EF4-FFF2-40B4-BE49-F238E27FC236}">
                <a16:creationId xmlns:a16="http://schemas.microsoft.com/office/drawing/2014/main" id="{EC3877C3-EAED-CAF5-9D1E-D66BBF0374B2}"/>
              </a:ext>
              <a:ext uri="{C183D7F6-B498-43B3-948B-1728B52AA6E4}">
                <adec:decorative xmlns:adec="http://schemas.microsoft.com/office/drawing/2017/decorative" val="1"/>
              </a:ext>
            </a:extLst>
          </p:cNvPr>
          <p:cNvSpPr/>
          <p:nvPr/>
        </p:nvSpPr>
        <p:spPr bwMode="auto">
          <a:xfrm>
            <a:off x="866347" y="2068862"/>
            <a:ext cx="4434915" cy="1196273"/>
          </a:xfrm>
          <a:prstGeom prst="roundRect">
            <a:avLst>
              <a:gd name="adj" fmla="val 4383"/>
            </a:avLst>
          </a:prstGeom>
          <a:solidFill>
            <a:srgbClr val="FFFFFF"/>
          </a:solidFill>
          <a:ln w="3175" cap="flat" cmpd="sng" algn="ctr">
            <a:gradFill>
              <a:gsLst>
                <a:gs pos="0">
                  <a:srgbClr val="464FEB"/>
                </a:gs>
                <a:gs pos="100000">
                  <a:srgbClr val="B47CF8"/>
                </a:gs>
              </a:gsLst>
              <a:lin ang="3600000" scaled="0"/>
            </a:gradFill>
            <a:prstDash val="solid"/>
          </a:ln>
          <a:effectLst>
            <a:outerShdw blurRad="300618" dist="154023" dir="2700000" algn="tl" rotWithShape="0">
              <a:prstClr val="black">
                <a:alpha val="20000"/>
              </a:prstClr>
            </a:outerShdw>
          </a:effectLst>
        </p:spPr>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sz="1200" b="1" i="0" u="none" strike="noStrike" kern="0" cap="none" spc="-50" normalizeH="0" baseline="0" noProof="0">
                <a:ln w="3175">
                  <a:noFill/>
                </a:ln>
                <a:gradFill>
                  <a:gsLst>
                    <a:gs pos="0">
                      <a:srgbClr val="0078D4"/>
                    </a:gs>
                    <a:gs pos="100000">
                      <a:srgbClr val="C03BC4"/>
                    </a:gs>
                  </a:gsLst>
                  <a:lin ang="2400000" scaled="0"/>
                </a:gradFill>
                <a:effectLst/>
                <a:uLnTx/>
                <a:uFillTx/>
                <a:latin typeface="Segoe UI"/>
                <a:ea typeface="+mn-ea"/>
                <a:cs typeface="Segoe UI Semibold" panose="020B0702040204020203" pitchFamily="34" charset="0"/>
              </a:rPr>
              <a:t>Keynote and land the message </a:t>
            </a:r>
            <a:br>
              <a:rPr kumimoji="0" lang="en-US" sz="1200" b="1" i="0" u="none" strike="noStrike" kern="0" cap="none" spc="-50" normalizeH="0" baseline="0" noProof="0">
                <a:ln w="3175">
                  <a:noFill/>
                </a:ln>
                <a:gradFill>
                  <a:gsLst>
                    <a:gs pos="0">
                      <a:srgbClr val="0078D4"/>
                    </a:gs>
                    <a:gs pos="100000">
                      <a:srgbClr val="C03BC4"/>
                    </a:gs>
                  </a:gsLst>
                  <a:lin ang="2400000" scaled="0"/>
                </a:gradFill>
                <a:effectLst/>
                <a:uLnTx/>
                <a:uFillTx/>
                <a:latin typeface="Segoe UI"/>
                <a:ea typeface="+mn-ea"/>
                <a:cs typeface="Segoe UI Semibold" panose="020B0702040204020203" pitchFamily="34" charset="0"/>
              </a:rPr>
            </a:br>
            <a:br>
              <a:rPr kumimoji="0" lang="en-US" sz="1200" b="1" i="0" u="none" strike="noStrike" kern="0" cap="none" spc="-50" normalizeH="0" baseline="0" noProof="0">
                <a:ln w="3175">
                  <a:noFill/>
                </a:ln>
                <a:gradFill>
                  <a:gsLst>
                    <a:gs pos="0">
                      <a:srgbClr val="0078D4"/>
                    </a:gs>
                    <a:gs pos="100000">
                      <a:srgbClr val="C03BC4"/>
                    </a:gs>
                  </a:gsLst>
                  <a:lin ang="2400000" scaled="0"/>
                </a:gradFill>
                <a:effectLst/>
                <a:uLnTx/>
                <a:uFillTx/>
                <a:latin typeface="Segoe UI"/>
                <a:ea typeface="+mn-ea"/>
                <a:cs typeface="Segoe UI Semibold" panose="020B0702040204020203" pitchFamily="34" charset="0"/>
              </a:rPr>
            </a:br>
            <a:r>
              <a:rPr kumimoji="0" lang="en-US" sz="1200" b="0" i="0" u="none" strike="noStrike" kern="0" cap="none" spc="-50" normalizeH="0" baseline="0" noProof="0">
                <a:ln w="3175">
                  <a:noFill/>
                </a:ln>
                <a:solidFill>
                  <a:srgbClr val="000000"/>
                </a:solidFill>
                <a:effectLst/>
                <a:uLnTx/>
                <a:uFillTx/>
                <a:latin typeface="Segoe UI"/>
                <a:ea typeface="+mn-ea"/>
                <a:cs typeface="Segoe UI Semibold" panose="020B0702040204020203" pitchFamily="34" charset="0"/>
              </a:rPr>
              <a:t>How AI can solve work challenges and evolve businesses. Establish the event rules and agenda.  This can be Microsoft presented or content from the customer on their strategy if applicable.</a:t>
            </a:r>
          </a:p>
        </p:txBody>
      </p:sp>
      <p:sp>
        <p:nvSpPr>
          <p:cNvPr id="26" name="Rectangle: Rounded Corners 25">
            <a:extLst>
              <a:ext uri="{FF2B5EF4-FFF2-40B4-BE49-F238E27FC236}">
                <a16:creationId xmlns:a16="http://schemas.microsoft.com/office/drawing/2014/main" id="{37D8AC5D-F0DB-A63E-80B2-419DD8143BB6}"/>
              </a:ext>
              <a:ext uri="{C183D7F6-B498-43B3-948B-1728B52AA6E4}">
                <adec:decorative xmlns:adec="http://schemas.microsoft.com/office/drawing/2017/decorative" val="1"/>
              </a:ext>
            </a:extLst>
          </p:cNvPr>
          <p:cNvSpPr/>
          <p:nvPr/>
        </p:nvSpPr>
        <p:spPr bwMode="auto">
          <a:xfrm>
            <a:off x="866346" y="3437235"/>
            <a:ext cx="4434915" cy="1273913"/>
          </a:xfrm>
          <a:prstGeom prst="roundRect">
            <a:avLst>
              <a:gd name="adj" fmla="val 4383"/>
            </a:avLst>
          </a:prstGeom>
          <a:solidFill>
            <a:srgbClr val="FFFFFF"/>
          </a:solidFill>
          <a:ln w="3175" cap="flat" cmpd="sng" algn="ctr">
            <a:gradFill>
              <a:gsLst>
                <a:gs pos="0">
                  <a:srgbClr val="464FEB"/>
                </a:gs>
                <a:gs pos="100000">
                  <a:srgbClr val="B47CF8"/>
                </a:gs>
              </a:gsLst>
              <a:lin ang="3600000" scaled="0"/>
            </a:gradFill>
            <a:prstDash val="solid"/>
          </a:ln>
          <a:effectLst>
            <a:outerShdw blurRad="300618" dist="154023" dir="2700000" algn="tl" rotWithShape="0">
              <a:prstClr val="black">
                <a:alpha val="20000"/>
              </a:prstClr>
            </a:outerShdw>
          </a:effectLst>
        </p:spPr>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sz="1200" b="1" i="0" u="none" strike="noStrike" kern="0" cap="none" spc="-50" normalizeH="0" baseline="0" noProof="0">
                <a:ln w="3175">
                  <a:noFill/>
                </a:ln>
                <a:gradFill>
                  <a:gsLst>
                    <a:gs pos="0">
                      <a:srgbClr val="0078D4"/>
                    </a:gs>
                    <a:gs pos="100000">
                      <a:srgbClr val="C03BC4"/>
                    </a:gs>
                  </a:gsLst>
                  <a:lin ang="2400000" scaled="0"/>
                </a:gradFill>
                <a:effectLst/>
                <a:uLnTx/>
                <a:uFillTx/>
                <a:latin typeface="Segoe UI"/>
                <a:ea typeface="+mn-ea"/>
                <a:cs typeface="Segoe UI Semibold" panose="020B0702040204020203" pitchFamily="34" charset="0"/>
              </a:rPr>
              <a:t>Masterclass: Art of the Prompt </a:t>
            </a:r>
          </a:p>
          <a:p>
            <a:pPr marL="0" marR="0" lvl="0" indent="0" defTabSz="914400" eaLnBrk="1" fontAlgn="base" latinLnBrk="0" hangingPunct="1">
              <a:lnSpc>
                <a:spcPct val="100000"/>
              </a:lnSpc>
              <a:spcBef>
                <a:spcPts val="0"/>
              </a:spcBef>
              <a:spcAft>
                <a:spcPts val="0"/>
              </a:spcAft>
              <a:buClrTx/>
              <a:buSzTx/>
              <a:buFontTx/>
              <a:buNone/>
              <a:tabLst/>
              <a:defRPr/>
            </a:pPr>
            <a:endParaRPr kumimoji="0" lang="en-US" sz="1200" b="1" i="0" u="none" strike="noStrike" kern="0" cap="none" spc="-50" normalizeH="0" baseline="0" noProof="0">
              <a:ln w="3175">
                <a:noFill/>
              </a:ln>
              <a:gradFill>
                <a:gsLst>
                  <a:gs pos="0">
                    <a:srgbClr val="0078D4"/>
                  </a:gs>
                  <a:gs pos="100000">
                    <a:srgbClr val="C03BC4"/>
                  </a:gs>
                </a:gsLst>
                <a:lin ang="2400000" scaled="0"/>
              </a:gradFill>
              <a:effectLst/>
              <a:uLnTx/>
              <a:uFillTx/>
              <a:latin typeface="Segoe UI"/>
              <a:ea typeface="+mn-ea"/>
              <a:cs typeface="Segoe UI Semibold" panose="020B0702040204020203" pitchFamily="34" charset="0"/>
            </a:endParaRPr>
          </a:p>
          <a:p>
            <a:pPr marL="0" marR="0" lvl="0" indent="0" defTabSz="914400" eaLnBrk="1" fontAlgn="base" latinLnBrk="0" hangingPunct="1">
              <a:lnSpc>
                <a:spcPct val="100000"/>
              </a:lnSpc>
              <a:spcBef>
                <a:spcPts val="0"/>
              </a:spcBef>
              <a:spcAft>
                <a:spcPts val="0"/>
              </a:spcAft>
              <a:buClrTx/>
              <a:buSzTx/>
              <a:buFontTx/>
              <a:buNone/>
              <a:tabLst/>
              <a:defRPr/>
            </a:pPr>
            <a:r>
              <a:rPr kumimoji="0" lang="en-US" sz="1200" b="0" i="0" u="none" strike="noStrike" kern="0" cap="none" spc="-50" normalizeH="0" baseline="0" noProof="0">
                <a:ln w="3175">
                  <a:noFill/>
                </a:ln>
                <a:solidFill>
                  <a:srgbClr val="000000"/>
                </a:solidFill>
                <a:effectLst/>
                <a:uLnTx/>
                <a:uFillTx/>
                <a:latin typeface="Segoe UI"/>
                <a:ea typeface="+mn-ea"/>
                <a:cs typeface="Segoe UI Semibold" panose="020B0702040204020203" pitchFamily="34" charset="0"/>
              </a:rPr>
              <a:t>Covering prompting best practices, limitations, and examples. Keep it beginner to intermediate and establish what is possible by defining goals, context, source, and expectations. </a:t>
            </a:r>
            <a:endParaRPr kumimoji="0" lang="en-GB" sz="1200" b="0" i="0" u="none" strike="noStrike" kern="0" cap="none" spc="0" normalizeH="0" baseline="0" noProof="0">
              <a:ln>
                <a:noFill/>
              </a:ln>
              <a:solidFill>
                <a:srgbClr val="080808"/>
              </a:solidFill>
              <a:effectLst/>
              <a:uLnTx/>
              <a:uFillTx/>
              <a:latin typeface="Segoe UI"/>
              <a:ea typeface="+mn-ea"/>
              <a:cs typeface="+mn-cs"/>
            </a:endParaRPr>
          </a:p>
        </p:txBody>
      </p:sp>
      <p:sp>
        <p:nvSpPr>
          <p:cNvPr id="27" name="Rectangle: Rounded Corners 6">
            <a:extLst>
              <a:ext uri="{FF2B5EF4-FFF2-40B4-BE49-F238E27FC236}">
                <a16:creationId xmlns:a16="http://schemas.microsoft.com/office/drawing/2014/main" id="{827A24BC-4A09-E3E6-E033-281DC6FC7A39}"/>
              </a:ext>
              <a:ext uri="{C183D7F6-B498-43B3-948B-1728B52AA6E4}">
                <adec:decorative xmlns:adec="http://schemas.microsoft.com/office/drawing/2017/decorative" val="1"/>
              </a:ext>
            </a:extLst>
          </p:cNvPr>
          <p:cNvSpPr/>
          <p:nvPr/>
        </p:nvSpPr>
        <p:spPr bwMode="auto">
          <a:xfrm>
            <a:off x="6078653" y="3423908"/>
            <a:ext cx="4434915" cy="1632272"/>
          </a:xfrm>
          <a:prstGeom prst="roundRect">
            <a:avLst>
              <a:gd name="adj" fmla="val 4383"/>
            </a:avLst>
          </a:prstGeom>
          <a:solidFill>
            <a:srgbClr val="FFFFFF"/>
          </a:solidFill>
          <a:ln w="3175" cap="flat" cmpd="sng" algn="ctr">
            <a:gradFill>
              <a:gsLst>
                <a:gs pos="0">
                  <a:srgbClr val="464FEB"/>
                </a:gs>
                <a:gs pos="100000">
                  <a:srgbClr val="B47CF8"/>
                </a:gs>
              </a:gsLst>
              <a:lin ang="3600000" scaled="0"/>
            </a:gradFill>
            <a:prstDash val="solid"/>
          </a:ln>
          <a:effectLst>
            <a:outerShdw blurRad="300618" dist="154023" dir="2700000" algn="tl" rotWithShape="0">
              <a:prstClr val="black">
                <a:alpha val="20000"/>
              </a:prstClr>
            </a:outerShdw>
          </a:effectLst>
        </p:spPr>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1200" b="1" i="0" u="none" strike="noStrike" kern="0" cap="none" spc="-50" normalizeH="0" baseline="0" noProof="0">
                <a:ln w="3175">
                  <a:noFill/>
                </a:ln>
                <a:gradFill>
                  <a:gsLst>
                    <a:gs pos="21000">
                      <a:srgbClr val="0078D4"/>
                    </a:gs>
                    <a:gs pos="100000">
                      <a:srgbClr val="C03BC4"/>
                    </a:gs>
                  </a:gsLst>
                  <a:lin ang="2400000" scaled="0"/>
                </a:gradFill>
                <a:effectLst/>
                <a:uLnTx/>
                <a:uFillTx/>
                <a:latin typeface="Segoe UI" panose="020B0502040204020203" pitchFamily="34" charset="0"/>
                <a:ea typeface="+mn-ea"/>
                <a:cs typeface="Segoe UI" panose="020B0502040204020203" pitchFamily="34" charset="0"/>
              </a:rPr>
              <a:t>Break attendees into teams </a:t>
            </a:r>
            <a:r>
              <a:rPr kumimoji="0" lang="en-US" sz="1200" b="0" i="0" u="none" strike="noStrike" kern="0" cap="none" spc="0" normalizeH="0" baseline="0" noProof="0">
                <a:ln>
                  <a:noFill/>
                </a:ln>
                <a:solidFill>
                  <a:srgbClr val="080808"/>
                </a:solidFill>
                <a:effectLst/>
                <a:uLnTx/>
                <a:uFillTx/>
                <a:latin typeface="Segoe UI" panose="020B0502040204020203" pitchFamily="34" charset="0"/>
                <a:ea typeface="+mn-ea"/>
                <a:cs typeface="Segoe UI" panose="020B0502040204020203" pitchFamily="34" charset="0"/>
              </a:rPr>
              <a:t>with business coach and Copilot Coach assignments</a:t>
            </a:r>
            <a:r>
              <a:rPr kumimoji="0" lang="en-US" sz="1200" b="1" i="0" u="none" strike="noStrike" kern="0" cap="none" spc="-50" normalizeH="0" baseline="0" noProof="0">
                <a:ln w="3175">
                  <a:noFill/>
                </a:ln>
                <a:gradFill>
                  <a:gsLst>
                    <a:gs pos="21000">
                      <a:srgbClr val="0078D4"/>
                    </a:gs>
                    <a:gs pos="100000">
                      <a:srgbClr val="C03BC4"/>
                    </a:gs>
                  </a:gsLst>
                  <a:lin ang="2400000" scaled="0"/>
                </a:gradFill>
                <a:effectLst/>
                <a:uLnTx/>
                <a:uFillTx/>
                <a:latin typeface="Segoe UI" panose="020B0502040204020203" pitchFamily="34" charset="0"/>
                <a:ea typeface="+mn-ea"/>
                <a:cs typeface="Segoe UI" panose="020B0502040204020203" pitchFamily="34" charset="0"/>
              </a:rPr>
              <a:t> </a:t>
            </a:r>
            <a:r>
              <a:rPr kumimoji="0" lang="en-US" sz="1200" b="0" i="0" u="none" strike="noStrike" kern="0" cap="none" spc="0" normalizeH="0" baseline="0" noProof="0">
                <a:ln>
                  <a:noFill/>
                </a:ln>
                <a:solidFill>
                  <a:srgbClr val="080808"/>
                </a:solidFill>
                <a:effectLst/>
                <a:uLnTx/>
                <a:uFillTx/>
                <a:latin typeface="Segoe UI" panose="020B0502040204020203" pitchFamily="34" charset="0"/>
                <a:ea typeface="+mn-ea"/>
                <a:cs typeface="Segoe UI" panose="020B0502040204020203" pitchFamily="34" charset="0"/>
              </a:rPr>
              <a:t>to begin planning and work on their </a:t>
            </a:r>
            <a:r>
              <a:rPr kumimoji="0" lang="en-US" sz="1200" b="1" i="0" u="none" strike="noStrike" kern="0" cap="none" spc="-50" normalizeH="0" baseline="0" noProof="0">
                <a:ln w="3175">
                  <a:noFill/>
                </a:ln>
                <a:gradFill>
                  <a:gsLst>
                    <a:gs pos="21000">
                      <a:srgbClr val="0078D4"/>
                    </a:gs>
                    <a:gs pos="100000">
                      <a:srgbClr val="C03BC4"/>
                    </a:gs>
                  </a:gsLst>
                  <a:lin ang="2400000" scaled="0"/>
                </a:gradFill>
                <a:effectLst/>
                <a:uLnTx/>
                <a:uFillTx/>
                <a:latin typeface="Segoe UI" panose="020B0502040204020203" pitchFamily="34" charset="0"/>
                <a:ea typeface="+mn-ea"/>
                <a:cs typeface="Segoe UI" panose="020B0502040204020203" pitchFamily="34" charset="0"/>
              </a:rPr>
              <a:t>Hack</a:t>
            </a:r>
            <a:r>
              <a:rPr kumimoji="0" lang="en-US" sz="1200" b="0" i="0" u="none" strike="noStrike" kern="0" cap="none" spc="0" normalizeH="0" baseline="0" noProof="0">
                <a:ln>
                  <a:noFill/>
                </a:ln>
                <a:solidFill>
                  <a:srgbClr val="080808"/>
                </a:solidFill>
                <a:effectLst/>
                <a:uLnTx/>
                <a:uFillTx/>
                <a:latin typeface="Segoe UI" panose="020B0502040204020203" pitchFamily="34" charset="0"/>
                <a:ea typeface="+mn-ea"/>
                <a:cs typeface="Segoe UI" panose="020B0502040204020203" pitchFamily="34" charset="0"/>
              </a:rPr>
              <a:t> for a specific department / business unit focus per team. </a:t>
            </a:r>
          </a:p>
          <a:p>
            <a:pPr marL="0" marR="0" lvl="0" indent="0" defTabSz="932472"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80808"/>
              </a:solidFill>
              <a:effectLst/>
              <a:uLnTx/>
              <a:uFillTx/>
              <a:latin typeface="Segoe UI" panose="020B0502040204020203" pitchFamily="34" charset="0"/>
              <a:ea typeface="+mn-ea"/>
              <a:cs typeface="Segoe UI" panose="020B0502040204020203" pitchFamily="34" charset="0"/>
            </a:endParaRPr>
          </a:p>
          <a:p>
            <a:pPr marL="0" marR="0" lvl="0" indent="0" defTabSz="932472"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080808"/>
                </a:solidFill>
                <a:effectLst/>
                <a:uLnTx/>
                <a:uFillTx/>
                <a:latin typeface="Segoe UI" panose="020B0502040204020203" pitchFamily="34" charset="0"/>
                <a:ea typeface="+mn-ea"/>
                <a:cs typeface="Segoe UI" panose="020B0502040204020203" pitchFamily="34" charset="0"/>
              </a:rPr>
              <a:t>Support the teams with technical guidance as needed. Teams will build a five-minute presentation on their Hack over the day. </a:t>
            </a:r>
            <a:endParaRPr kumimoji="0" lang="en-GB" sz="1200" b="0" i="0" u="none" strike="noStrike" kern="0" cap="none" spc="0" normalizeH="0" baseline="0" noProof="0">
              <a:ln>
                <a:noFill/>
              </a:ln>
              <a:solidFill>
                <a:srgbClr val="080808"/>
              </a:solidFill>
              <a:effectLst/>
              <a:uLnTx/>
              <a:uFillTx/>
              <a:latin typeface="Segoe UI"/>
              <a:ea typeface="+mn-ea"/>
              <a:cs typeface="+mn-cs"/>
            </a:endParaRPr>
          </a:p>
        </p:txBody>
      </p:sp>
      <p:sp>
        <p:nvSpPr>
          <p:cNvPr id="28" name="Rectangle: Rounded Corners 6">
            <a:extLst>
              <a:ext uri="{FF2B5EF4-FFF2-40B4-BE49-F238E27FC236}">
                <a16:creationId xmlns:a16="http://schemas.microsoft.com/office/drawing/2014/main" id="{4EB87923-2E0E-8FD7-8958-8CA522BEF904}"/>
              </a:ext>
              <a:ext uri="{C183D7F6-B498-43B3-948B-1728B52AA6E4}">
                <adec:decorative xmlns:adec="http://schemas.microsoft.com/office/drawing/2017/decorative" val="1"/>
              </a:ext>
            </a:extLst>
          </p:cNvPr>
          <p:cNvSpPr/>
          <p:nvPr/>
        </p:nvSpPr>
        <p:spPr bwMode="auto">
          <a:xfrm>
            <a:off x="6080586" y="2068862"/>
            <a:ext cx="4434915" cy="1182946"/>
          </a:xfrm>
          <a:prstGeom prst="roundRect">
            <a:avLst>
              <a:gd name="adj" fmla="val 4383"/>
            </a:avLst>
          </a:prstGeom>
          <a:solidFill>
            <a:srgbClr val="FFFFFF"/>
          </a:solidFill>
          <a:ln w="3175" cap="flat" cmpd="sng" algn="ctr">
            <a:gradFill>
              <a:gsLst>
                <a:gs pos="0">
                  <a:srgbClr val="464FEB"/>
                </a:gs>
                <a:gs pos="100000">
                  <a:srgbClr val="B47CF8"/>
                </a:gs>
              </a:gsLst>
              <a:lin ang="3600000" scaled="0"/>
            </a:gradFill>
            <a:prstDash val="solid"/>
          </a:ln>
          <a:effectLst>
            <a:outerShdw blurRad="300618" dist="154023" dir="2700000" algn="tl" rotWithShape="0">
              <a:prstClr val="black">
                <a:alpha val="20000"/>
              </a:prstClr>
            </a:outerShdw>
          </a:effectLst>
        </p:spPr>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1200" b="1" i="0" u="none" strike="noStrike" kern="0" cap="none" spc="-50" normalizeH="0" baseline="0" noProof="0">
                <a:ln w="3175">
                  <a:noFill/>
                </a:ln>
                <a:gradFill>
                  <a:gsLst>
                    <a:gs pos="21000">
                      <a:srgbClr val="0078D4"/>
                    </a:gs>
                    <a:gs pos="100000">
                      <a:srgbClr val="C03BC4"/>
                    </a:gs>
                  </a:gsLst>
                  <a:lin ang="2400000" scaled="0"/>
                </a:gradFill>
                <a:effectLst/>
                <a:uLnTx/>
                <a:uFillTx/>
                <a:latin typeface="Segoe UI" panose="020B0502040204020203" pitchFamily="34" charset="0"/>
                <a:ea typeface="+mn-ea"/>
                <a:cs typeface="Segoe UI" panose="020B0502040204020203" pitchFamily="34" charset="0"/>
              </a:rPr>
              <a:t>Rules of the day </a:t>
            </a:r>
            <a:endParaRPr kumimoji="0" lang="en-US" sz="1200" b="0" i="0" u="none" strike="noStrike" kern="0" cap="none" spc="0" normalizeH="0" baseline="0" noProof="0">
              <a:ln>
                <a:noFill/>
              </a:ln>
              <a:solidFill>
                <a:srgbClr val="080808"/>
              </a:solidFill>
              <a:effectLst/>
              <a:uLnTx/>
              <a:uFillTx/>
              <a:latin typeface="Segoe UI" panose="020B0502040204020203" pitchFamily="34" charset="0"/>
              <a:ea typeface="+mn-ea"/>
              <a:cs typeface="Segoe UI" panose="020B0502040204020203" pitchFamily="34" charset="0"/>
            </a:endParaRPr>
          </a:p>
          <a:p>
            <a:pPr marL="0" marR="0" lvl="0" indent="0" defTabSz="932472"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80808"/>
              </a:solidFill>
              <a:effectLst/>
              <a:uLnTx/>
              <a:uFillTx/>
              <a:latin typeface="Segoe UI" panose="020B0502040204020203" pitchFamily="34" charset="0"/>
              <a:ea typeface="+mn-ea"/>
              <a:cs typeface="Segoe UI" panose="020B0502040204020203" pitchFamily="34" charset="0"/>
            </a:endParaRPr>
          </a:p>
          <a:p>
            <a:pPr marL="0" marR="0" lvl="0" indent="0" defTabSz="932472"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080808"/>
                </a:solidFill>
                <a:effectLst/>
                <a:uLnTx/>
                <a:uFillTx/>
                <a:latin typeface="Segoe UI" panose="020B0502040204020203" pitchFamily="34" charset="0"/>
                <a:ea typeface="+mn-ea"/>
                <a:cs typeface="Segoe UI" panose="020B0502040204020203" pitchFamily="34" charset="0"/>
              </a:rPr>
              <a:t>Introduce the structure of the prompt-a-thon, share the final product, give guidance and best practice.  Walk through a completed example.</a:t>
            </a:r>
            <a:endParaRPr kumimoji="0" lang="en-GB" sz="1200" b="0" i="0" u="none" strike="noStrike" kern="0" cap="none" spc="0" normalizeH="0" baseline="0" noProof="0">
              <a:ln>
                <a:noFill/>
              </a:ln>
              <a:solidFill>
                <a:srgbClr val="080808"/>
              </a:solidFill>
              <a:effectLst/>
              <a:uLnTx/>
              <a:uFillTx/>
              <a:latin typeface="Segoe UI"/>
              <a:ea typeface="+mn-ea"/>
              <a:cs typeface="+mn-cs"/>
            </a:endParaRPr>
          </a:p>
        </p:txBody>
      </p:sp>
      <p:sp>
        <p:nvSpPr>
          <p:cNvPr id="29" name="Rectangle: Rounded Corners 6">
            <a:extLst>
              <a:ext uri="{FF2B5EF4-FFF2-40B4-BE49-F238E27FC236}">
                <a16:creationId xmlns:a16="http://schemas.microsoft.com/office/drawing/2014/main" id="{CB0622B5-228C-0B8D-ADD3-87AAD6EFB4F5}"/>
              </a:ext>
              <a:ext uri="{C183D7F6-B498-43B3-948B-1728B52AA6E4}">
                <adec:decorative xmlns:adec="http://schemas.microsoft.com/office/drawing/2017/decorative" val="1"/>
              </a:ext>
            </a:extLst>
          </p:cNvPr>
          <p:cNvSpPr/>
          <p:nvPr/>
        </p:nvSpPr>
        <p:spPr bwMode="auto">
          <a:xfrm>
            <a:off x="6062479" y="5228279"/>
            <a:ext cx="4434915" cy="970901"/>
          </a:xfrm>
          <a:prstGeom prst="roundRect">
            <a:avLst>
              <a:gd name="adj" fmla="val 4383"/>
            </a:avLst>
          </a:prstGeom>
          <a:solidFill>
            <a:srgbClr val="FFFFFF"/>
          </a:solidFill>
          <a:ln w="3175" cap="flat" cmpd="sng" algn="ctr">
            <a:gradFill>
              <a:gsLst>
                <a:gs pos="0">
                  <a:srgbClr val="464FEB"/>
                </a:gs>
                <a:gs pos="100000">
                  <a:srgbClr val="B47CF8"/>
                </a:gs>
              </a:gsLst>
              <a:lin ang="3600000" scaled="0"/>
            </a:gradFill>
            <a:prstDash val="solid"/>
          </a:ln>
          <a:effectLst>
            <a:outerShdw blurRad="300618" dist="154023" dir="2700000" algn="tl" rotWithShape="0">
              <a:prstClr val="black">
                <a:alpha val="20000"/>
              </a:prstClr>
            </a:outerShdw>
          </a:effectLst>
        </p:spPr>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defTabSz="914400" eaLnBrk="1" fontAlgn="base" latinLnBrk="0" hangingPunct="1">
              <a:lnSpc>
                <a:spcPct val="100000"/>
              </a:lnSpc>
              <a:spcBef>
                <a:spcPts val="0"/>
              </a:spcBef>
              <a:spcAft>
                <a:spcPts val="0"/>
              </a:spcAft>
              <a:buClrTx/>
              <a:buSzTx/>
              <a:buFontTx/>
              <a:buNone/>
              <a:tabLst/>
              <a:defRPr/>
            </a:pPr>
            <a:r>
              <a:rPr kumimoji="0" lang="en-US" sz="1200" b="1" i="0" u="none" strike="noStrike" kern="0" cap="none" spc="-50" normalizeH="0" baseline="0" noProof="0">
                <a:ln w="3175">
                  <a:noFill/>
                </a:ln>
                <a:gradFill>
                  <a:gsLst>
                    <a:gs pos="0">
                      <a:srgbClr val="0078D4"/>
                    </a:gs>
                    <a:gs pos="100000">
                      <a:srgbClr val="C03BC4"/>
                    </a:gs>
                  </a:gsLst>
                  <a:lin ang="2400000" scaled="0"/>
                </a:gradFill>
                <a:effectLst/>
                <a:uLnTx/>
                <a:uFillTx/>
                <a:latin typeface="Segoe UI"/>
                <a:ea typeface="+mn-ea"/>
                <a:cs typeface="Segoe UI Semibold" panose="020B0702040204020203" pitchFamily="34" charset="0"/>
              </a:rPr>
              <a:t>Team presentations and awards </a:t>
            </a:r>
          </a:p>
          <a:p>
            <a:pPr marL="0" marR="0" lvl="0" indent="0" defTabSz="914400" eaLnBrk="1" fontAlgn="base" latinLnBrk="0" hangingPunct="1">
              <a:lnSpc>
                <a:spcPct val="100000"/>
              </a:lnSpc>
              <a:spcBef>
                <a:spcPts val="0"/>
              </a:spcBef>
              <a:spcAft>
                <a:spcPts val="0"/>
              </a:spcAft>
              <a:buClrTx/>
              <a:buSzTx/>
              <a:buFontTx/>
              <a:buNone/>
              <a:tabLst/>
              <a:defRPr/>
            </a:pPr>
            <a:endParaRPr kumimoji="0" lang="en-US" sz="1200" b="1" i="0" u="none" strike="noStrike" kern="0" cap="none" spc="-50" normalizeH="0" baseline="0" noProof="0">
              <a:ln w="3175">
                <a:noFill/>
              </a:ln>
              <a:gradFill>
                <a:gsLst>
                  <a:gs pos="0">
                    <a:srgbClr val="0078D4"/>
                  </a:gs>
                  <a:gs pos="100000">
                    <a:srgbClr val="C03BC4"/>
                  </a:gs>
                </a:gsLst>
                <a:lin ang="2400000" scaled="0"/>
              </a:gradFill>
              <a:effectLst/>
              <a:uLnTx/>
              <a:uFillTx/>
              <a:latin typeface="Segoe UI"/>
              <a:ea typeface="+mn-ea"/>
              <a:cs typeface="Segoe UI Semibold" panose="020B0702040204020203" pitchFamily="34" charset="0"/>
            </a:endParaRPr>
          </a:p>
          <a:p>
            <a:pPr marL="0" marR="0" lvl="0" indent="0" defTabSz="914400" eaLnBrk="1" fontAlgn="base" latinLnBrk="0" hangingPunct="1">
              <a:lnSpc>
                <a:spcPct val="100000"/>
              </a:lnSpc>
              <a:spcBef>
                <a:spcPts val="0"/>
              </a:spcBef>
              <a:spcAft>
                <a:spcPts val="0"/>
              </a:spcAft>
              <a:buClrTx/>
              <a:buSzTx/>
              <a:buFontTx/>
              <a:buNone/>
              <a:tabLst/>
              <a:defRPr/>
            </a:pPr>
            <a:r>
              <a:rPr kumimoji="0" lang="en-US" sz="1200" b="0" i="0" u="none" strike="noStrike" kern="0" cap="none" spc="-50" normalizeH="0" baseline="0" noProof="0">
                <a:ln w="3175">
                  <a:noFill/>
                </a:ln>
                <a:solidFill>
                  <a:srgbClr val="000000"/>
                </a:solidFill>
                <a:effectLst/>
                <a:uLnTx/>
                <a:uFillTx/>
                <a:latin typeface="Segoe UI"/>
                <a:ea typeface="+mn-ea"/>
                <a:cs typeface="Segoe UI Semibold" panose="020B0702040204020203" pitchFamily="34" charset="0"/>
              </a:rPr>
              <a:t>Each team presents their Hack. Have judges / attendees put in their votes. Recognize the top team.</a:t>
            </a:r>
            <a:endParaRPr kumimoji="0" lang="en-GB" sz="1200" b="0" i="0" u="none" strike="noStrike" kern="0" cap="none" spc="0" normalizeH="0" baseline="0" noProof="0">
              <a:ln>
                <a:noFill/>
              </a:ln>
              <a:solidFill>
                <a:srgbClr val="080808"/>
              </a:solidFill>
              <a:effectLst/>
              <a:uLnTx/>
              <a:uFillTx/>
              <a:latin typeface="Segoe UI"/>
              <a:ea typeface="+mn-ea"/>
              <a:cs typeface="+mn-cs"/>
            </a:endParaRPr>
          </a:p>
        </p:txBody>
      </p:sp>
      <p:sp>
        <p:nvSpPr>
          <p:cNvPr id="30" name="Title 2">
            <a:extLst>
              <a:ext uri="{FF2B5EF4-FFF2-40B4-BE49-F238E27FC236}">
                <a16:creationId xmlns:a16="http://schemas.microsoft.com/office/drawing/2014/main" id="{45AB2809-232A-F1B6-D461-D642A20B65BA}"/>
              </a:ext>
            </a:extLst>
          </p:cNvPr>
          <p:cNvSpPr txBox="1">
            <a:spLocks/>
          </p:cNvSpPr>
          <p:nvPr/>
        </p:nvSpPr>
        <p:spPr>
          <a:xfrm>
            <a:off x="866346" y="1384133"/>
            <a:ext cx="2537129" cy="430887"/>
          </a:xfrm>
          <a:prstGeom prst="rect">
            <a:avLst/>
          </a:prstGeom>
          <a:noFill/>
        </p:spPr>
        <p:txBody>
          <a:bodyPr vert="horz" wrap="square" lIns="0" tIns="0" rIns="0" bIns="0" rtlCol="0" anchor="b" anchorCtr="0">
            <a:noAutofit/>
          </a:bodyPr>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Knowledge and inspiration</a:t>
            </a:r>
          </a:p>
        </p:txBody>
      </p:sp>
      <p:sp>
        <p:nvSpPr>
          <p:cNvPr id="31" name="Title 2">
            <a:extLst>
              <a:ext uri="{FF2B5EF4-FFF2-40B4-BE49-F238E27FC236}">
                <a16:creationId xmlns:a16="http://schemas.microsoft.com/office/drawing/2014/main" id="{7608026A-3E53-982A-1B43-DB339D45F8C7}"/>
              </a:ext>
            </a:extLst>
          </p:cNvPr>
          <p:cNvSpPr txBox="1">
            <a:spLocks/>
          </p:cNvSpPr>
          <p:nvPr/>
        </p:nvSpPr>
        <p:spPr>
          <a:xfrm>
            <a:off x="6062479" y="1379261"/>
            <a:ext cx="2537129" cy="430887"/>
          </a:xfrm>
          <a:prstGeom prst="rect">
            <a:avLst/>
          </a:prstGeom>
          <a:noFill/>
        </p:spPr>
        <p:txBody>
          <a:bodyPr vert="horz" wrap="square" lIns="0" tIns="0" rIns="0" bIns="0" rtlCol="0" anchor="b" anchorCtr="0">
            <a:noAutofit/>
          </a:bodyPr>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panose="020B0702040204020203" pitchFamily="34" charset="0"/>
              </a:rPr>
              <a:t>Application of skills</a:t>
            </a:r>
          </a:p>
        </p:txBody>
      </p:sp>
    </p:spTree>
    <p:extLst>
      <p:ext uri="{BB962C8B-B14F-4D97-AF65-F5344CB8AC3E}">
        <p14:creationId xmlns:p14="http://schemas.microsoft.com/office/powerpoint/2010/main" val="531756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C35904C8-B435-4838-7BA7-181A5690D477}"/>
              </a:ext>
              <a:ext uri="{C183D7F6-B498-43B3-948B-1728B52AA6E4}">
                <adec:decorative xmlns:adec="http://schemas.microsoft.com/office/drawing/2017/decorative" val="1"/>
              </a:ext>
            </a:extLst>
          </p:cNvPr>
          <p:cNvSpPr/>
          <p:nvPr/>
        </p:nvSpPr>
        <p:spPr bwMode="auto">
          <a:xfrm>
            <a:off x="326191" y="1713032"/>
            <a:ext cx="7582055" cy="4691641"/>
          </a:xfrm>
          <a:prstGeom prst="roundRect">
            <a:avLst>
              <a:gd name="adj" fmla="val 8370"/>
            </a:avLst>
          </a:prstGeom>
          <a:solidFill>
            <a:schemeClr val="bg1">
              <a:alpha val="70000"/>
            </a:schemeClr>
          </a:solidFill>
          <a:ln w="12700">
            <a:solidFill>
              <a:schemeClr val="accent2">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1">
            <a:extLst>
              <a:ext uri="{FF2B5EF4-FFF2-40B4-BE49-F238E27FC236}">
                <a16:creationId xmlns:a16="http://schemas.microsoft.com/office/drawing/2014/main" id="{DCC6FD4C-5869-A02F-74DB-41E0EA429B3D}"/>
              </a:ext>
              <a:ext uri="{C183D7F6-B498-43B3-948B-1728B52AA6E4}">
                <adec:decorative xmlns:adec="http://schemas.microsoft.com/office/drawing/2017/decorative" val="1"/>
              </a:ext>
            </a:extLst>
          </p:cNvPr>
          <p:cNvSpPr/>
          <p:nvPr/>
        </p:nvSpPr>
        <p:spPr bwMode="auto">
          <a:xfrm rot="16200000" flipV="1">
            <a:off x="3484815" y="-3031487"/>
            <a:ext cx="1069472" cy="8039102"/>
          </a:xfrm>
          <a:prstGeom prst="round2SameRect">
            <a:avLst>
              <a:gd name="adj1" fmla="val 49304"/>
              <a:gd name="adj2" fmla="val 0"/>
            </a:avLst>
          </a:prstGeom>
          <a:solidFill>
            <a:srgbClr val="C03BC4"/>
          </a:solidFill>
          <a:ln w="6350" cap="flat" cmpd="sng" algn="ctr">
            <a:noFill/>
            <a:prstDash val="solid"/>
            <a:miter lim="800000"/>
            <a:headEnd type="none" w="med" len="med"/>
            <a:tailEnd type="none" w="med" len="med"/>
          </a:ln>
          <a:effectLst>
            <a:outerShdw blurRad="63500" dist="127000" dir="2700000" algn="tl" rotWithShape="0">
              <a:srgbClr val="454142">
                <a:alpha val="20000"/>
              </a:srgbClr>
            </a:outerShdw>
          </a:effectLst>
        </p:spPr>
        <p:txBody>
          <a:bodyPr rot="0" spcFirstLastPara="0" vertOverflow="overflow" horzOverflow="overflow" vert="horz" wrap="square" lIns="201168" tIns="160934" rIns="201168" bIns="16093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025719" rtl="0" eaLnBrk="1" fontAlgn="base" latinLnBrk="0" hangingPunct="1">
              <a:lnSpc>
                <a:spcPct val="100000"/>
              </a:lnSpc>
              <a:spcBef>
                <a:spcPct val="0"/>
              </a:spcBef>
              <a:spcAft>
                <a:spcPct val="0"/>
              </a:spcAft>
              <a:buClrTx/>
              <a:buSzTx/>
              <a:buFontTx/>
              <a:buNone/>
              <a:tabLst/>
              <a:defRPr/>
            </a:pPr>
            <a:endParaRPr kumimoji="0" lang="en-US" sz="176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14" name="Title 4">
            <a:extLst>
              <a:ext uri="{FF2B5EF4-FFF2-40B4-BE49-F238E27FC236}">
                <a16:creationId xmlns:a16="http://schemas.microsoft.com/office/drawing/2014/main" id="{1AC06044-C00A-21B4-CC23-2A6CD71DAF61}"/>
              </a:ext>
            </a:extLst>
          </p:cNvPr>
          <p:cNvSpPr>
            <a:spLocks noGrp="1"/>
          </p:cNvSpPr>
          <p:nvPr>
            <p:ph type="title"/>
          </p:nvPr>
        </p:nvSpPr>
        <p:spPr>
          <a:xfrm>
            <a:off x="254972" y="698672"/>
            <a:ext cx="9003328" cy="553998"/>
          </a:xfrm>
        </p:spPr>
        <p:txBody>
          <a:bodyPr/>
          <a:lstStyle/>
          <a:p>
            <a:r>
              <a:rPr lang="en-GB" sz="3600">
                <a:solidFill>
                  <a:schemeClr val="bg1"/>
                </a:solidFill>
                <a:latin typeface="Segoe Sans Display Semibold" pitchFamily="2" charset="0"/>
                <a:cs typeface="Segoe Sans Display Semibold" pitchFamily="2" charset="0"/>
              </a:rPr>
              <a:t>Typical agenda</a:t>
            </a:r>
            <a:endParaRPr lang="en-US" sz="3600">
              <a:solidFill>
                <a:schemeClr val="bg1"/>
              </a:solidFill>
              <a:latin typeface="Segoe Sans Display Semibold" pitchFamily="2" charset="0"/>
              <a:cs typeface="Segoe Sans Display Semibold" pitchFamily="2" charset="0"/>
            </a:endParaRPr>
          </a:p>
        </p:txBody>
      </p:sp>
      <p:sp>
        <p:nvSpPr>
          <p:cNvPr id="19" name="Slide Number Placeholder 6">
            <a:extLst>
              <a:ext uri="{FF2B5EF4-FFF2-40B4-BE49-F238E27FC236}">
                <a16:creationId xmlns:a16="http://schemas.microsoft.com/office/drawing/2014/main" id="{B6BC4599-C223-A2D2-6864-96E20535C150}"/>
              </a:ext>
              <a:ext uri="{C183D7F6-B498-43B3-948B-1728B52AA6E4}">
                <adec:decorative xmlns:adec="http://schemas.microsoft.com/office/drawing/2017/decorative" val="1"/>
              </a:ext>
            </a:extLst>
          </p:cNvPr>
          <p:cNvSpPr txBox="1">
            <a:spLocks/>
          </p:cNvSpPr>
          <p:nvPr/>
        </p:nvSpPr>
        <p:spPr>
          <a:xfrm>
            <a:off x="7120161" y="6183963"/>
            <a:ext cx="78130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93FC27-A1D1-4A1D-8E2D-C92B07A03756}" type="slidenum">
              <a:rPr lang="en-US" smtClean="0"/>
              <a:pPr/>
              <a:t>7</a:t>
            </a:fld>
            <a:endParaRPr lang="en-US"/>
          </a:p>
        </p:txBody>
      </p:sp>
      <p:graphicFrame>
        <p:nvGraphicFramePr>
          <p:cNvPr id="25" name="Table 24">
            <a:extLst>
              <a:ext uri="{FF2B5EF4-FFF2-40B4-BE49-F238E27FC236}">
                <a16:creationId xmlns:a16="http://schemas.microsoft.com/office/drawing/2014/main" id="{6EDCE357-72BA-19ED-2187-5652D87DBBF2}"/>
              </a:ext>
            </a:extLst>
          </p:cNvPr>
          <p:cNvGraphicFramePr>
            <a:graphicFrameLocks noGrp="1"/>
          </p:cNvGraphicFramePr>
          <p:nvPr>
            <p:extLst>
              <p:ext uri="{D42A27DB-BD31-4B8C-83A1-F6EECF244321}">
                <p14:modId xmlns:p14="http://schemas.microsoft.com/office/powerpoint/2010/main" val="4092829798"/>
              </p:ext>
            </p:extLst>
          </p:nvPr>
        </p:nvGraphicFramePr>
        <p:xfrm>
          <a:off x="515154" y="1493561"/>
          <a:ext cx="6756343" cy="4756666"/>
        </p:xfrm>
        <a:graphic>
          <a:graphicData uri="http://schemas.openxmlformats.org/drawingml/2006/table">
            <a:tbl>
              <a:tblPr firstRow="1">
                <a:tableStyleId>{2D5ABB26-0587-4C30-8999-92F81FD0307C}</a:tableStyleId>
              </a:tblPr>
              <a:tblGrid>
                <a:gridCol w="1740885">
                  <a:extLst>
                    <a:ext uri="{9D8B030D-6E8A-4147-A177-3AD203B41FA5}">
                      <a16:colId xmlns:a16="http://schemas.microsoft.com/office/drawing/2014/main" val="788874500"/>
                    </a:ext>
                  </a:extLst>
                </a:gridCol>
                <a:gridCol w="5015458">
                  <a:extLst>
                    <a:ext uri="{9D8B030D-6E8A-4147-A177-3AD203B41FA5}">
                      <a16:colId xmlns:a16="http://schemas.microsoft.com/office/drawing/2014/main" val="2628795654"/>
                    </a:ext>
                  </a:extLst>
                </a:gridCol>
              </a:tblGrid>
              <a:tr h="357306">
                <a:tc>
                  <a:txBody>
                    <a:bodyPr/>
                    <a:lstStyle/>
                    <a:p>
                      <a:pPr rtl="0"/>
                      <a:endParaRPr lang="en-GB" sz="1800" b="1" cap="none" spc="0">
                        <a:solidFill>
                          <a:schemeClr val="tx1"/>
                        </a:solidFill>
                        <a:effectLst/>
                      </a:endParaRPr>
                    </a:p>
                  </a:txBody>
                  <a:tcPr marL="40790" marR="40790" marT="8573" marB="81581" anchor="ctr"/>
                </a:tc>
                <a:tc>
                  <a:txBody>
                    <a:bodyPr/>
                    <a:lstStyle/>
                    <a:p>
                      <a:pPr rtl="0"/>
                      <a:endParaRPr lang="en-GB" sz="1800" b="1" cap="none" spc="0">
                        <a:solidFill>
                          <a:schemeClr val="tx1"/>
                        </a:solidFill>
                        <a:effectLst/>
                      </a:endParaRPr>
                    </a:p>
                  </a:txBody>
                  <a:tcPr marL="40790" marR="40790" marT="8573" marB="81581" anchor="ctr"/>
                </a:tc>
                <a:extLst>
                  <a:ext uri="{0D108BD9-81ED-4DB2-BD59-A6C34878D82A}">
                    <a16:rowId xmlns:a16="http://schemas.microsoft.com/office/drawing/2014/main" val="1413361198"/>
                  </a:ext>
                </a:extLst>
              </a:tr>
              <a:tr h="357306">
                <a:tc>
                  <a:txBody>
                    <a:bodyPr/>
                    <a:lstStyle/>
                    <a:p>
                      <a:pPr rtl="0"/>
                      <a:r>
                        <a:rPr lang="en-GB" b="1">
                          <a:solidFill>
                            <a:srgbClr val="7030A0"/>
                          </a:solidFill>
                          <a:effectLst/>
                          <a:latin typeface="+mj-lt"/>
                        </a:rPr>
                        <a:t>Time </a:t>
                      </a:r>
                    </a:p>
                  </a:txBody>
                  <a:tcPr anchor="ctr"/>
                </a:tc>
                <a:tc>
                  <a:txBody>
                    <a:bodyPr/>
                    <a:lstStyle/>
                    <a:p>
                      <a:pPr rtl="0"/>
                      <a:r>
                        <a:rPr lang="en-GB" b="1">
                          <a:solidFill>
                            <a:srgbClr val="7030A0"/>
                          </a:solidFill>
                          <a:effectLst/>
                          <a:latin typeface="+mj-lt"/>
                        </a:rPr>
                        <a:t>Item </a:t>
                      </a:r>
                    </a:p>
                  </a:txBody>
                  <a:tcPr anchor="ctr"/>
                </a:tc>
                <a:extLst>
                  <a:ext uri="{0D108BD9-81ED-4DB2-BD59-A6C34878D82A}">
                    <a16:rowId xmlns:a16="http://schemas.microsoft.com/office/drawing/2014/main" val="1200008729"/>
                  </a:ext>
                </a:extLst>
              </a:tr>
              <a:tr h="357306">
                <a:tc>
                  <a:txBody>
                    <a:bodyPr/>
                    <a:lstStyle/>
                    <a:p>
                      <a:pPr algn="l" rtl="0"/>
                      <a:r>
                        <a:rPr lang="en-GB">
                          <a:solidFill>
                            <a:schemeClr val="tx1"/>
                          </a:solidFill>
                          <a:effectLst/>
                        </a:rPr>
                        <a:t>09:00 - 09:30</a:t>
                      </a:r>
                    </a:p>
                  </a:txBody>
                  <a:tcPr anchor="ctr"/>
                </a:tc>
                <a:tc>
                  <a:txBody>
                    <a:bodyPr/>
                    <a:lstStyle/>
                    <a:p>
                      <a:pPr algn="l" rtl="0"/>
                      <a:r>
                        <a:rPr lang="en-GB">
                          <a:solidFill>
                            <a:schemeClr val="tx1"/>
                          </a:solidFill>
                          <a:effectLst/>
                        </a:rPr>
                        <a:t>Coffee and registration</a:t>
                      </a:r>
                    </a:p>
                  </a:txBody>
                  <a:tcPr anchor="ctr"/>
                </a:tc>
                <a:extLst>
                  <a:ext uri="{0D108BD9-81ED-4DB2-BD59-A6C34878D82A}">
                    <a16:rowId xmlns:a16="http://schemas.microsoft.com/office/drawing/2014/main" val="2136631254"/>
                  </a:ext>
                </a:extLst>
              </a:tr>
              <a:tr h="357306">
                <a:tc>
                  <a:txBody>
                    <a:bodyPr/>
                    <a:lstStyle/>
                    <a:p>
                      <a:pPr algn="l" rtl="0"/>
                      <a:r>
                        <a:rPr lang="en-GB">
                          <a:solidFill>
                            <a:schemeClr val="tx1"/>
                          </a:solidFill>
                          <a:effectLst/>
                        </a:rPr>
                        <a:t>09:30 - 09:40</a:t>
                      </a:r>
                    </a:p>
                  </a:txBody>
                  <a:tcPr anchor="ctr"/>
                </a:tc>
                <a:tc>
                  <a:txBody>
                    <a:bodyPr/>
                    <a:lstStyle/>
                    <a:p>
                      <a:pPr algn="l" rtl="0"/>
                      <a:r>
                        <a:rPr lang="en-GB">
                          <a:solidFill>
                            <a:schemeClr val="tx1"/>
                          </a:solidFill>
                          <a:effectLst/>
                        </a:rPr>
                        <a:t>Welcome </a:t>
                      </a:r>
                    </a:p>
                  </a:txBody>
                  <a:tcPr anchor="ctr"/>
                </a:tc>
                <a:extLst>
                  <a:ext uri="{0D108BD9-81ED-4DB2-BD59-A6C34878D82A}">
                    <a16:rowId xmlns:a16="http://schemas.microsoft.com/office/drawing/2014/main" val="1668497117"/>
                  </a:ext>
                </a:extLst>
              </a:tr>
              <a:tr h="357306">
                <a:tc>
                  <a:txBody>
                    <a:bodyPr/>
                    <a:lstStyle/>
                    <a:p>
                      <a:pPr algn="l" rtl="0"/>
                      <a:r>
                        <a:rPr lang="en-GB">
                          <a:solidFill>
                            <a:schemeClr val="tx1"/>
                          </a:solidFill>
                          <a:effectLst/>
                        </a:rPr>
                        <a:t>09:40 - 10:00</a:t>
                      </a:r>
                    </a:p>
                  </a:txBody>
                  <a:tcPr anchor="ctr"/>
                </a:tc>
                <a:tc>
                  <a:txBody>
                    <a:bodyPr/>
                    <a:lstStyle/>
                    <a:p>
                      <a:pPr marL="0" algn="l" defTabSz="932742" rtl="0" eaLnBrk="1" latinLnBrk="0" hangingPunct="1">
                        <a:lnSpc>
                          <a:spcPct val="100000"/>
                        </a:lnSpc>
                        <a:spcBef>
                          <a:spcPct val="0"/>
                        </a:spcBef>
                        <a:buNone/>
                      </a:pPr>
                      <a:r>
                        <a:rPr lang="en-GB" sz="1800" b="0" kern="1200">
                          <a:solidFill>
                            <a:schemeClr val="tx1"/>
                          </a:solidFill>
                          <a:effectLst/>
                          <a:latin typeface="+mn-lt"/>
                          <a:ea typeface="+mn-ea"/>
                          <a:cs typeface="+mn-cs"/>
                        </a:rPr>
                        <a:t>Thought leadership on AI journey / plan</a:t>
                      </a:r>
                    </a:p>
                  </a:txBody>
                  <a:tcPr anchor="ctr"/>
                </a:tc>
                <a:extLst>
                  <a:ext uri="{0D108BD9-81ED-4DB2-BD59-A6C34878D82A}">
                    <a16:rowId xmlns:a16="http://schemas.microsoft.com/office/drawing/2014/main" val="3905925312"/>
                  </a:ext>
                </a:extLst>
              </a:tr>
              <a:tr h="357306">
                <a:tc>
                  <a:txBody>
                    <a:bodyPr/>
                    <a:lstStyle/>
                    <a:p>
                      <a:pPr algn="l" rtl="0"/>
                      <a:r>
                        <a:rPr lang="en-GB">
                          <a:solidFill>
                            <a:schemeClr val="tx1"/>
                          </a:solidFill>
                          <a:effectLst/>
                        </a:rPr>
                        <a:t>10:00 - 10:45</a:t>
                      </a:r>
                    </a:p>
                  </a:txBody>
                  <a:tcPr anchor="ctr"/>
                </a:tc>
                <a:tc>
                  <a:txBody>
                    <a:bodyPr/>
                    <a:lstStyle/>
                    <a:p>
                      <a:pPr marL="0" algn="l" defTabSz="932742" rtl="0" eaLnBrk="1" latinLnBrk="0" hangingPunct="1">
                        <a:lnSpc>
                          <a:spcPct val="100000"/>
                        </a:lnSpc>
                        <a:spcBef>
                          <a:spcPct val="0"/>
                        </a:spcBef>
                        <a:buNone/>
                      </a:pPr>
                      <a:r>
                        <a:rPr lang="en-GB" sz="1800" b="0" kern="1200">
                          <a:solidFill>
                            <a:schemeClr val="tx1"/>
                          </a:solidFill>
                          <a:effectLst/>
                          <a:latin typeface="+mn-lt"/>
                          <a:ea typeface="+mn-ea"/>
                          <a:cs typeface="+mn-cs"/>
                        </a:rPr>
                        <a:t>Masterclass: Art of the Prompt</a:t>
                      </a:r>
                    </a:p>
                  </a:txBody>
                  <a:tcPr anchor="ctr"/>
                </a:tc>
                <a:extLst>
                  <a:ext uri="{0D108BD9-81ED-4DB2-BD59-A6C34878D82A}">
                    <a16:rowId xmlns:a16="http://schemas.microsoft.com/office/drawing/2014/main" val="805893818"/>
                  </a:ext>
                </a:extLst>
              </a:tr>
              <a:tr h="357306">
                <a:tc>
                  <a:txBody>
                    <a:bodyPr/>
                    <a:lstStyle/>
                    <a:p>
                      <a:pPr algn="l" rtl="0"/>
                      <a:r>
                        <a:rPr lang="en-GB">
                          <a:solidFill>
                            <a:schemeClr val="tx1"/>
                          </a:solidFill>
                          <a:effectLst/>
                        </a:rPr>
                        <a:t>10:45 - 11:00</a:t>
                      </a:r>
                    </a:p>
                  </a:txBody>
                  <a:tcPr anchor="ctr"/>
                </a:tc>
                <a:tc>
                  <a:txBody>
                    <a:bodyPr/>
                    <a:lstStyle/>
                    <a:p>
                      <a:pPr algn="l" rtl="0"/>
                      <a:r>
                        <a:rPr lang="en-GB">
                          <a:solidFill>
                            <a:schemeClr val="tx1"/>
                          </a:solidFill>
                          <a:effectLst/>
                        </a:rPr>
                        <a:t>Rules of the day</a:t>
                      </a:r>
                    </a:p>
                  </a:txBody>
                  <a:tcPr anchor="ctr"/>
                </a:tc>
                <a:extLst>
                  <a:ext uri="{0D108BD9-81ED-4DB2-BD59-A6C34878D82A}">
                    <a16:rowId xmlns:a16="http://schemas.microsoft.com/office/drawing/2014/main" val="4098401997"/>
                  </a:ext>
                </a:extLst>
              </a:tr>
              <a:tr h="357306">
                <a:tc>
                  <a:txBody>
                    <a:bodyPr/>
                    <a:lstStyle/>
                    <a:p>
                      <a:pPr algn="l" rtl="0"/>
                      <a:r>
                        <a:rPr lang="en-GB">
                          <a:solidFill>
                            <a:schemeClr val="tx1"/>
                          </a:solidFill>
                          <a:effectLst/>
                        </a:rPr>
                        <a:t>11:00 - 11:15 </a:t>
                      </a:r>
                    </a:p>
                  </a:txBody>
                  <a:tcPr anchor="ctr"/>
                </a:tc>
                <a:tc>
                  <a:txBody>
                    <a:bodyPr/>
                    <a:lstStyle/>
                    <a:p>
                      <a:pPr algn="l" rtl="0"/>
                      <a:r>
                        <a:rPr lang="en-GB">
                          <a:solidFill>
                            <a:schemeClr val="tx1"/>
                          </a:solidFill>
                          <a:effectLst/>
                        </a:rPr>
                        <a:t>Break / Find your team</a:t>
                      </a:r>
                    </a:p>
                  </a:txBody>
                  <a:tcPr anchor="ctr"/>
                </a:tc>
                <a:extLst>
                  <a:ext uri="{0D108BD9-81ED-4DB2-BD59-A6C34878D82A}">
                    <a16:rowId xmlns:a16="http://schemas.microsoft.com/office/drawing/2014/main" val="302137748"/>
                  </a:ext>
                </a:extLst>
              </a:tr>
              <a:tr h="357306">
                <a:tc>
                  <a:txBody>
                    <a:bodyPr/>
                    <a:lstStyle/>
                    <a:p>
                      <a:pPr algn="l" rtl="0"/>
                      <a:r>
                        <a:rPr lang="en-GB">
                          <a:solidFill>
                            <a:schemeClr val="tx1"/>
                          </a:solidFill>
                          <a:effectLst/>
                        </a:rPr>
                        <a:t>11:15 - 12:30</a:t>
                      </a:r>
                    </a:p>
                  </a:txBody>
                  <a:tcPr anchor="ctr"/>
                </a:tc>
                <a:tc>
                  <a:txBody>
                    <a:bodyPr/>
                    <a:lstStyle/>
                    <a:p>
                      <a:pPr algn="l" rtl="0"/>
                      <a:r>
                        <a:rPr lang="en-GB" b="1">
                          <a:solidFill>
                            <a:schemeClr val="tx1"/>
                          </a:solidFill>
                          <a:effectLst/>
                        </a:rPr>
                        <a:t>Hack </a:t>
                      </a:r>
                      <a:endParaRPr lang="en-GB">
                        <a:solidFill>
                          <a:schemeClr val="tx1"/>
                        </a:solidFill>
                        <a:effectLst/>
                      </a:endParaRPr>
                    </a:p>
                  </a:txBody>
                  <a:tcPr anchor="ctr"/>
                </a:tc>
                <a:extLst>
                  <a:ext uri="{0D108BD9-81ED-4DB2-BD59-A6C34878D82A}">
                    <a16:rowId xmlns:a16="http://schemas.microsoft.com/office/drawing/2014/main" val="86195071"/>
                  </a:ext>
                </a:extLst>
              </a:tr>
              <a:tr h="357306">
                <a:tc>
                  <a:txBody>
                    <a:bodyPr/>
                    <a:lstStyle/>
                    <a:p>
                      <a:pPr algn="l" rtl="0"/>
                      <a:r>
                        <a:rPr lang="en-GB">
                          <a:solidFill>
                            <a:schemeClr val="tx1"/>
                          </a:solidFill>
                          <a:effectLst/>
                        </a:rPr>
                        <a:t>12:30 - 13:30</a:t>
                      </a:r>
                    </a:p>
                  </a:txBody>
                  <a:tcPr anchor="ctr"/>
                </a:tc>
                <a:tc>
                  <a:txBody>
                    <a:bodyPr/>
                    <a:lstStyle/>
                    <a:p>
                      <a:pPr algn="l" rtl="0"/>
                      <a:r>
                        <a:rPr lang="en-GB" b="1">
                          <a:solidFill>
                            <a:schemeClr val="tx1"/>
                          </a:solidFill>
                          <a:effectLst/>
                        </a:rPr>
                        <a:t>Lunch / Working lunch</a:t>
                      </a:r>
                      <a:endParaRPr lang="en-GB">
                        <a:solidFill>
                          <a:schemeClr val="tx1"/>
                        </a:solidFill>
                        <a:effectLst/>
                      </a:endParaRPr>
                    </a:p>
                  </a:txBody>
                  <a:tcPr anchor="ctr"/>
                </a:tc>
                <a:extLst>
                  <a:ext uri="{0D108BD9-81ED-4DB2-BD59-A6C34878D82A}">
                    <a16:rowId xmlns:a16="http://schemas.microsoft.com/office/drawing/2014/main" val="1332681466"/>
                  </a:ext>
                </a:extLst>
              </a:tr>
              <a:tr h="357306">
                <a:tc>
                  <a:txBody>
                    <a:bodyPr/>
                    <a:lstStyle/>
                    <a:p>
                      <a:pPr algn="l" rtl="0"/>
                      <a:r>
                        <a:rPr lang="en-GB">
                          <a:solidFill>
                            <a:schemeClr val="tx1"/>
                          </a:solidFill>
                          <a:effectLst/>
                        </a:rPr>
                        <a:t>13:30 - 14:20 </a:t>
                      </a:r>
                    </a:p>
                  </a:txBody>
                  <a:tcPr anchor="ctr"/>
                </a:tc>
                <a:tc>
                  <a:txBody>
                    <a:bodyPr/>
                    <a:lstStyle/>
                    <a:p>
                      <a:pPr algn="l" rtl="0"/>
                      <a:r>
                        <a:rPr lang="en-GB" b="1">
                          <a:solidFill>
                            <a:schemeClr val="tx1"/>
                          </a:solidFill>
                          <a:effectLst/>
                        </a:rPr>
                        <a:t>Hack </a:t>
                      </a:r>
                      <a:endParaRPr lang="en-GB">
                        <a:solidFill>
                          <a:schemeClr val="tx1"/>
                        </a:solidFill>
                        <a:effectLst/>
                      </a:endParaRPr>
                    </a:p>
                  </a:txBody>
                  <a:tcPr anchor="ctr"/>
                </a:tc>
                <a:extLst>
                  <a:ext uri="{0D108BD9-81ED-4DB2-BD59-A6C34878D82A}">
                    <a16:rowId xmlns:a16="http://schemas.microsoft.com/office/drawing/2014/main" val="3038546800"/>
                  </a:ext>
                </a:extLst>
              </a:tr>
              <a:tr h="357306">
                <a:tc>
                  <a:txBody>
                    <a:bodyPr/>
                    <a:lstStyle/>
                    <a:p>
                      <a:pPr algn="l" rtl="0"/>
                      <a:r>
                        <a:rPr lang="en-GB">
                          <a:solidFill>
                            <a:schemeClr val="tx1"/>
                          </a:solidFill>
                          <a:effectLst/>
                        </a:rPr>
                        <a:t>14:30 - 15:30</a:t>
                      </a:r>
                    </a:p>
                  </a:txBody>
                  <a:tcPr anchor="ctr"/>
                </a:tc>
                <a:tc>
                  <a:txBody>
                    <a:bodyPr/>
                    <a:lstStyle/>
                    <a:p>
                      <a:pPr algn="l" rtl="0"/>
                      <a:r>
                        <a:rPr lang="en-GB" b="1">
                          <a:solidFill>
                            <a:schemeClr val="tx1"/>
                          </a:solidFill>
                          <a:effectLst/>
                        </a:rPr>
                        <a:t>Team presentations </a:t>
                      </a:r>
                      <a:endParaRPr lang="en-GB">
                        <a:solidFill>
                          <a:schemeClr val="tx1"/>
                        </a:solidFill>
                        <a:effectLst/>
                      </a:endParaRPr>
                    </a:p>
                  </a:txBody>
                  <a:tcPr anchor="ctr"/>
                </a:tc>
                <a:extLst>
                  <a:ext uri="{0D108BD9-81ED-4DB2-BD59-A6C34878D82A}">
                    <a16:rowId xmlns:a16="http://schemas.microsoft.com/office/drawing/2014/main" val="2437892996"/>
                  </a:ext>
                </a:extLst>
              </a:tr>
              <a:tr h="368832">
                <a:tc>
                  <a:txBody>
                    <a:bodyPr/>
                    <a:lstStyle/>
                    <a:p>
                      <a:pPr algn="l" rtl="0"/>
                      <a:r>
                        <a:rPr lang="en-GB">
                          <a:solidFill>
                            <a:schemeClr val="tx1"/>
                          </a:solidFill>
                          <a:effectLst/>
                        </a:rPr>
                        <a:t>15:30 - 15:45</a:t>
                      </a:r>
                    </a:p>
                  </a:txBody>
                  <a:tcPr anchor="ct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a:solidFill>
                            <a:schemeClr val="tx1"/>
                          </a:solidFill>
                          <a:effectLst/>
                        </a:rPr>
                        <a:t>Awards and next steps </a:t>
                      </a:r>
                    </a:p>
                  </a:txBody>
                  <a:tcPr anchor="ctr"/>
                </a:tc>
                <a:extLst>
                  <a:ext uri="{0D108BD9-81ED-4DB2-BD59-A6C34878D82A}">
                    <a16:rowId xmlns:a16="http://schemas.microsoft.com/office/drawing/2014/main" val="3089186450"/>
                  </a:ext>
                </a:extLst>
              </a:tr>
            </a:tbl>
          </a:graphicData>
        </a:graphic>
      </p:graphicFrame>
      <p:sp>
        <p:nvSpPr>
          <p:cNvPr id="5" name="Rectangle: Rounded Corners 3">
            <a:extLst>
              <a:ext uri="{FF2B5EF4-FFF2-40B4-BE49-F238E27FC236}">
                <a16:creationId xmlns:a16="http://schemas.microsoft.com/office/drawing/2014/main" id="{679AB9A7-742D-98C4-A8F4-C84B16BADBBA}"/>
              </a:ext>
            </a:extLst>
          </p:cNvPr>
          <p:cNvSpPr/>
          <p:nvPr/>
        </p:nvSpPr>
        <p:spPr bwMode="auto">
          <a:xfrm>
            <a:off x="8246449" y="1725381"/>
            <a:ext cx="3428189" cy="2215991"/>
          </a:xfrm>
          <a:prstGeom prst="rect">
            <a:avLst/>
          </a:prstGeom>
          <a:noFill/>
          <a:ln w="222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14367" rtl="0" eaLnBrk="1" fontAlgn="base" latinLnBrk="0" hangingPunct="1">
              <a:lnSpc>
                <a:spcPct val="100000"/>
              </a:lnSpc>
              <a:spcBef>
                <a:spcPct val="0"/>
              </a:spcBef>
              <a:spcAft>
                <a:spcPct val="0"/>
              </a:spcAft>
              <a:buClrTx/>
              <a:buSzTx/>
              <a:tabLst/>
              <a:defRPr/>
            </a:pPr>
            <a:r>
              <a:rPr lang="en-US" sz="1600">
                <a:solidFill>
                  <a:srgbClr val="000000"/>
                </a:solidFill>
                <a:latin typeface="Segoe UI"/>
                <a:cs typeface="Segoe UI"/>
              </a:rPr>
              <a:t>Important: Make sure to allocate at least 2.5-3 hours for the HACK sessions. Participants need to have enough time to come together and brainstorm ideas, do the business process breakdown, and then learn how to use Microsoft 365 Copilot to improve each step.</a:t>
            </a:r>
          </a:p>
          <a:p>
            <a:pPr marL="285750" marR="0" lvl="0" indent="-285750" defTabSz="914367"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1600">
              <a:solidFill>
                <a:srgbClr val="000000"/>
              </a:solidFill>
              <a:latin typeface="Segoe UI"/>
              <a:cs typeface="Segoe UI"/>
            </a:endParaRPr>
          </a:p>
        </p:txBody>
      </p:sp>
    </p:spTree>
    <p:extLst>
      <p:ext uri="{BB962C8B-B14F-4D97-AF65-F5344CB8AC3E}">
        <p14:creationId xmlns:p14="http://schemas.microsoft.com/office/powerpoint/2010/main" val="69214101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F313974-23A4-A8AB-7F16-C13C41BC9451}"/>
              </a:ext>
              <a:ext uri="{C183D7F6-B498-43B3-948B-1728B52AA6E4}">
                <adec:decorative xmlns:adec="http://schemas.microsoft.com/office/drawing/2017/decorative" val="1"/>
              </a:ext>
            </a:extLst>
          </p:cNvPr>
          <p:cNvSpPr/>
          <p:nvPr/>
        </p:nvSpPr>
        <p:spPr bwMode="auto">
          <a:xfrm>
            <a:off x="451707" y="1379123"/>
            <a:ext cx="11285281" cy="4878744"/>
          </a:xfrm>
          <a:prstGeom prst="roundRect">
            <a:avLst>
              <a:gd name="adj" fmla="val 8370"/>
            </a:avLst>
          </a:prstGeom>
          <a:solidFill>
            <a:schemeClr val="bg1">
              <a:alpha val="70000"/>
            </a:schemeClr>
          </a:solidFill>
          <a:ln>
            <a:solidFill>
              <a:srgbClr val="D1C4E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F09F3080-144B-C122-6F43-BB297EFA4E20}"/>
              </a:ext>
            </a:extLst>
          </p:cNvPr>
          <p:cNvSpPr txBox="1">
            <a:spLocks noGrp="1"/>
          </p:cNvSpPr>
          <p:nvPr>
            <p:ph type="title"/>
          </p:nvPr>
        </p:nvSpPr>
        <p:spPr>
          <a:xfrm>
            <a:off x="588263" y="580311"/>
            <a:ext cx="11018520" cy="430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3200" b="0" i="0" u="none" strike="noStrike" kern="1200" cap="none" spc="-50" normalizeH="0" baseline="0" noProof="0">
                <a:ln w="3175">
                  <a:noFill/>
                </a:ln>
                <a:solidFill>
                  <a:srgbClr val="080808"/>
                </a:solidFill>
                <a:effectLst/>
                <a:uLnTx/>
                <a:uFillTx/>
                <a:latin typeface="Segoe UI Semibold" panose="020B0702040204020203" pitchFamily="34" charset="0"/>
                <a:ea typeface="+mn-ea"/>
                <a:cs typeface="Segoe UI Semibold" panose="020B0702040204020203" pitchFamily="34" charset="0"/>
              </a:rPr>
              <a:t>Know your role</a:t>
            </a:r>
          </a:p>
        </p:txBody>
      </p:sp>
      <p:sp>
        <p:nvSpPr>
          <p:cNvPr id="6" name="TextBox 5">
            <a:extLst>
              <a:ext uri="{FF2B5EF4-FFF2-40B4-BE49-F238E27FC236}">
                <a16:creationId xmlns:a16="http://schemas.microsoft.com/office/drawing/2014/main" id="{7411594F-0787-BA94-05D0-B0EC60A6E4AE}"/>
              </a:ext>
            </a:extLst>
          </p:cNvPr>
          <p:cNvSpPr txBox="1"/>
          <p:nvPr/>
        </p:nvSpPr>
        <p:spPr>
          <a:xfrm>
            <a:off x="870059" y="4564059"/>
            <a:ext cx="2055488" cy="369332"/>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8661C5"/>
                </a:solidFill>
                <a:effectLst/>
                <a:uLnTx/>
                <a:uFillTx/>
                <a:latin typeface="Segoe UI Semibold"/>
                <a:ea typeface="+mn-ea"/>
                <a:cs typeface="+mn-cs"/>
              </a:rPr>
              <a:t>Copilot Coach</a:t>
            </a:r>
            <a:endParaRPr kumimoji="0" lang="en-GB" sz="1400" b="0" i="0" u="none" strike="noStrike" kern="0" cap="none" spc="0" normalizeH="0" baseline="0" noProof="0">
              <a:ln>
                <a:noFill/>
              </a:ln>
              <a:solidFill>
                <a:srgbClr val="080808"/>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7" name="Picture 4">
            <a:extLst>
              <a:ext uri="{FF2B5EF4-FFF2-40B4-BE49-F238E27FC236}">
                <a16:creationId xmlns:a16="http://schemas.microsoft.com/office/drawing/2014/main" id="{A4E5BA8C-A1CF-50E4-0963-774652A1D134}"/>
              </a:ext>
              <a:ext uri="{C183D7F6-B498-43B3-948B-1728B52AA6E4}">
                <adec:decorative xmlns:adec="http://schemas.microsoft.com/office/drawing/2017/decorative" val="1"/>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colorTemperature colorTemp="7748"/>
                    </a14:imgEffect>
                    <a14:imgEffect>
                      <a14:saturation sat="45000"/>
                    </a14:imgEffect>
                  </a14:imgLayer>
                </a14:imgProps>
              </a:ext>
              <a:ext uri="{28A0092B-C50C-407E-A947-70E740481C1C}">
                <a14:useLocalDpi xmlns:a14="http://schemas.microsoft.com/office/drawing/2010/main"/>
              </a:ext>
            </a:extLst>
          </a:blip>
          <a:srcRect/>
          <a:stretch/>
        </p:blipFill>
        <p:spPr bwMode="auto">
          <a:xfrm>
            <a:off x="1357803" y="3366293"/>
            <a:ext cx="1080000" cy="1080000"/>
          </a:xfrm>
          <a:prstGeom prst="ellipse">
            <a:avLst/>
          </a:prstGeom>
          <a:ln w="22225">
            <a:gradFill>
              <a:gsLst>
                <a:gs pos="0">
                  <a:srgbClr val="396ECE"/>
                </a:gs>
                <a:gs pos="100000">
                  <a:srgbClr val="C03BC4"/>
                </a:gs>
              </a:gsLst>
              <a:lin ang="5400000" scaled="1"/>
            </a:gradFill>
          </a:ln>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29D1286-8968-578D-F4F7-1904532CFD57}"/>
              </a:ext>
            </a:extLst>
          </p:cNvPr>
          <p:cNvSpPr txBox="1"/>
          <p:nvPr/>
        </p:nvSpPr>
        <p:spPr>
          <a:xfrm>
            <a:off x="3089196" y="4564059"/>
            <a:ext cx="2220064" cy="369332"/>
          </a:xfrm>
          <a:prstGeom prst="rect">
            <a:avLst/>
          </a:prstGeom>
          <a:noFill/>
        </p:spPr>
        <p:txBody>
          <a:bodyPr wrap="square" rtlCol="0">
            <a:spAutoFit/>
          </a:bodyPr>
          <a:lstStyle>
            <a:defPPr>
              <a:defRPr lang="en-US"/>
            </a:defPPr>
            <a:lvl1pPr marR="0" lvl="0" indent="0" algn="ctr" defTabSz="914367" fontAlgn="auto">
              <a:lnSpc>
                <a:spcPct val="100000"/>
              </a:lnSpc>
              <a:spcBef>
                <a:spcPts val="0"/>
              </a:spcBef>
              <a:spcAft>
                <a:spcPts val="0"/>
              </a:spcAft>
              <a:buClrTx/>
              <a:buSzTx/>
              <a:buFontTx/>
              <a:buNone/>
              <a:tabLst/>
              <a:defRPr kumimoji="0" sz="2000" i="0" u="none" strike="noStrike" kern="0" cap="none" spc="0" normalizeH="0" baseline="0">
                <a:ln>
                  <a:noFill/>
                </a:ln>
                <a:effectLst/>
                <a:uLnTx/>
                <a:uFillTx/>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8661C5"/>
                </a:solidFill>
                <a:effectLst/>
                <a:uLnTx/>
                <a:uFillTx/>
                <a:latin typeface="Segoe UI Semibold"/>
                <a:ea typeface="+mn-ea"/>
                <a:cs typeface="+mn-cs"/>
              </a:rPr>
              <a:t>Business coach</a:t>
            </a:r>
          </a:p>
        </p:txBody>
      </p:sp>
      <p:sp>
        <p:nvSpPr>
          <p:cNvPr id="9" name="TextBox 8">
            <a:extLst>
              <a:ext uri="{FF2B5EF4-FFF2-40B4-BE49-F238E27FC236}">
                <a16:creationId xmlns:a16="http://schemas.microsoft.com/office/drawing/2014/main" id="{CB66F895-D2E4-9703-05F6-9375768649B5}"/>
              </a:ext>
            </a:extLst>
          </p:cNvPr>
          <p:cNvSpPr txBox="1"/>
          <p:nvPr/>
        </p:nvSpPr>
        <p:spPr>
          <a:xfrm>
            <a:off x="5587601" y="4564059"/>
            <a:ext cx="1808520" cy="369332"/>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8661C5"/>
                </a:solidFill>
                <a:effectLst/>
                <a:uLnTx/>
                <a:uFillTx/>
                <a:latin typeface="Segoe UI Semibold"/>
                <a:ea typeface="+mn-ea"/>
                <a:cs typeface="+mn-cs"/>
              </a:rPr>
              <a:t>Team members</a:t>
            </a:r>
            <a:endParaRPr kumimoji="0" lang="en-GB" sz="1400" b="0" i="0" u="none" strike="noStrike" kern="0" cap="none" spc="0" normalizeH="0" baseline="0" noProof="0">
              <a:ln>
                <a:noFill/>
              </a:ln>
              <a:solidFill>
                <a:srgbClr val="080808"/>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 name="Plus Sign 43">
            <a:extLst>
              <a:ext uri="{FF2B5EF4-FFF2-40B4-BE49-F238E27FC236}">
                <a16:creationId xmlns:a16="http://schemas.microsoft.com/office/drawing/2014/main" id="{B640A01E-7E76-25E4-908B-D6913A936918}"/>
              </a:ext>
              <a:ext uri="{C183D7F6-B498-43B3-948B-1728B52AA6E4}">
                <adec:decorative xmlns:adec="http://schemas.microsoft.com/office/drawing/2017/decorative" val="1"/>
              </a:ext>
            </a:extLst>
          </p:cNvPr>
          <p:cNvSpPr/>
          <p:nvPr/>
        </p:nvSpPr>
        <p:spPr>
          <a:xfrm>
            <a:off x="5163848" y="3761389"/>
            <a:ext cx="289783" cy="289809"/>
          </a:xfrm>
          <a:prstGeom prst="mathPlus">
            <a:avLst>
              <a:gd name="adj1" fmla="val 5961"/>
            </a:avLst>
          </a:prstGeom>
          <a:solidFill>
            <a:schemeClr val="tx1"/>
          </a:solidFill>
          <a:ln w="22225">
            <a:solidFill>
              <a:schemeClr val="tx1"/>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80808"/>
              </a:solidFill>
              <a:effectLst/>
              <a:uLnTx/>
              <a:uFillTx/>
              <a:latin typeface="Aptos" panose="02110004020202020204"/>
              <a:ea typeface="+mn-ea"/>
              <a:cs typeface="+mn-cs"/>
            </a:endParaRPr>
          </a:p>
        </p:txBody>
      </p:sp>
      <p:sp>
        <p:nvSpPr>
          <p:cNvPr id="13" name="Equals 12" descr="equal sign icon">
            <a:extLst>
              <a:ext uri="{FF2B5EF4-FFF2-40B4-BE49-F238E27FC236}">
                <a16:creationId xmlns:a16="http://schemas.microsoft.com/office/drawing/2014/main" id="{C717B344-E9B3-EDAB-1540-64A795273CF4}"/>
              </a:ext>
            </a:extLst>
          </p:cNvPr>
          <p:cNvSpPr/>
          <p:nvPr/>
        </p:nvSpPr>
        <p:spPr>
          <a:xfrm>
            <a:off x="7452555" y="3726013"/>
            <a:ext cx="360528" cy="360560"/>
          </a:xfrm>
          <a:prstGeom prst="mathEqual">
            <a:avLst>
              <a:gd name="adj1" fmla="val 5028"/>
              <a:gd name="adj2" fmla="val 17043"/>
            </a:avLst>
          </a:prstGeom>
          <a:solidFill>
            <a:schemeClr val="tx1"/>
          </a:solidFill>
          <a:ln w="22225">
            <a:solidFill>
              <a:schemeClr val="tx1"/>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80808"/>
              </a:solidFill>
              <a:effectLst/>
              <a:uLnTx/>
              <a:uFillTx/>
              <a:latin typeface="Aptos" panose="02110004020202020204"/>
              <a:ea typeface="+mn-ea"/>
              <a:cs typeface="+mn-cs"/>
            </a:endParaRPr>
          </a:p>
        </p:txBody>
      </p:sp>
      <p:pic>
        <p:nvPicPr>
          <p:cNvPr id="14" name="Picture 4">
            <a:extLst>
              <a:ext uri="{FF2B5EF4-FFF2-40B4-BE49-F238E27FC236}">
                <a16:creationId xmlns:a16="http://schemas.microsoft.com/office/drawing/2014/main" id="{C6A9DD65-6138-189E-70B6-873667D263F6}"/>
              </a:ext>
              <a:ext uri="{C183D7F6-B498-43B3-948B-1728B52AA6E4}">
                <adec:decorative xmlns:adec="http://schemas.microsoft.com/office/drawing/2017/decorative" val="1"/>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colorTemperature colorTemp="7748"/>
                    </a14:imgEffect>
                    <a14:imgEffect>
                      <a14:saturation sat="45000"/>
                    </a14:imgEffect>
                  </a14:imgLayer>
                </a14:imgProps>
              </a:ext>
              <a:ext uri="{28A0092B-C50C-407E-A947-70E740481C1C}">
                <a14:useLocalDpi xmlns:a14="http://schemas.microsoft.com/office/drawing/2010/main"/>
              </a:ext>
            </a:extLst>
          </a:blip>
          <a:srcRect/>
          <a:stretch/>
        </p:blipFill>
        <p:spPr bwMode="auto">
          <a:xfrm>
            <a:off x="3654832" y="3366293"/>
            <a:ext cx="1080000" cy="1080000"/>
          </a:xfrm>
          <a:prstGeom prst="ellipse">
            <a:avLst/>
          </a:prstGeom>
          <a:ln w="22225">
            <a:gradFill>
              <a:gsLst>
                <a:gs pos="0">
                  <a:srgbClr val="396ECE"/>
                </a:gs>
                <a:gs pos="100000">
                  <a:srgbClr val="C03BC4"/>
                </a:gs>
              </a:gsLst>
              <a:lin ang="5400000" scaled="1"/>
            </a:gradFill>
          </a:ln>
          <a:effectLst/>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11FDF21B-17DF-718D-4DB0-385F16B08A89}"/>
              </a:ext>
              <a:ext uri="{C183D7F6-B498-43B3-948B-1728B52AA6E4}">
                <adec:decorative xmlns:adec="http://schemas.microsoft.com/office/drawing/2017/decorative" val="1"/>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colorTemperature colorTemp="7748"/>
                    </a14:imgEffect>
                    <a14:imgEffect>
                      <a14:saturation sat="45000"/>
                    </a14:imgEffect>
                  </a14:imgLayer>
                </a14:imgProps>
              </a:ext>
              <a:ext uri="{28A0092B-C50C-407E-A947-70E740481C1C}">
                <a14:useLocalDpi xmlns:a14="http://schemas.microsoft.com/office/drawing/2010/main"/>
              </a:ext>
            </a:extLst>
          </a:blip>
          <a:srcRect/>
          <a:stretch/>
        </p:blipFill>
        <p:spPr bwMode="auto">
          <a:xfrm>
            <a:off x="5951861" y="3366293"/>
            <a:ext cx="1080000" cy="1080000"/>
          </a:xfrm>
          <a:prstGeom prst="ellipse">
            <a:avLst/>
          </a:prstGeom>
          <a:ln w="22225">
            <a:gradFill>
              <a:gsLst>
                <a:gs pos="0">
                  <a:srgbClr val="396ECE"/>
                </a:gs>
                <a:gs pos="100000">
                  <a:srgbClr val="C03BC4"/>
                </a:gs>
              </a:gsLst>
              <a:lin ang="5400000" scaled="1"/>
            </a:gradFill>
          </a:ln>
          <a:effectLst/>
          <a:extLst>
            <a:ext uri="{909E8E84-426E-40DD-AFC4-6F175D3DCCD1}">
              <a14:hiddenFill xmlns:a14="http://schemas.microsoft.com/office/drawing/2010/main">
                <a:solidFill>
                  <a:srgbClr val="FFFFFF"/>
                </a:solidFill>
              </a14:hiddenFill>
            </a:ext>
          </a:extLst>
        </p:spPr>
      </p:pic>
      <p:sp>
        <p:nvSpPr>
          <p:cNvPr id="20" name="Rectangle: Rounded Corners 9">
            <a:extLst>
              <a:ext uri="{FF2B5EF4-FFF2-40B4-BE49-F238E27FC236}">
                <a16:creationId xmlns:a16="http://schemas.microsoft.com/office/drawing/2014/main" id="{77D9FA23-3758-C34D-1573-FD02F1C5D223}"/>
              </a:ext>
              <a:ext uri="{C183D7F6-B498-43B3-948B-1728B52AA6E4}">
                <adec:decorative xmlns:adec="http://schemas.microsoft.com/office/drawing/2017/decorative" val="1"/>
              </a:ext>
            </a:extLst>
          </p:cNvPr>
          <p:cNvSpPr/>
          <p:nvPr/>
        </p:nvSpPr>
        <p:spPr>
          <a:xfrm>
            <a:off x="8097140" y="2607565"/>
            <a:ext cx="2597457" cy="2597457"/>
          </a:xfrm>
          <a:prstGeom prst="ellipse">
            <a:avLst/>
          </a:prstGeom>
          <a:solidFill>
            <a:schemeClr val="bg1"/>
          </a:solidFill>
          <a:ln>
            <a:solidFill>
              <a:schemeClr val="bg1"/>
            </a:solidFill>
          </a:ln>
          <a:effectLst>
            <a:outerShdw blurRad="190500" dist="101600" dir="2700000" sx="101000" sy="101000" algn="tl" rotWithShape="0">
              <a:srgbClr val="F3484C">
                <a:alpha val="18000"/>
              </a:srgbClr>
            </a:outerShdw>
          </a:effectLst>
        </p:spPr>
        <p:txBody>
          <a:bodyPr rot="0" spcFirstLastPara="0" vert="horz" wrap="square" lIns="91440" tIns="502920" rIns="91440" bIns="4572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pic>
        <p:nvPicPr>
          <p:cNvPr id="21" name="Picture 20">
            <a:extLst>
              <a:ext uri="{FF2B5EF4-FFF2-40B4-BE49-F238E27FC236}">
                <a16:creationId xmlns:a16="http://schemas.microsoft.com/office/drawing/2014/main" id="{63D646F2-DA59-0DAB-3C6A-7A7BDD15C5D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1741" y="3101049"/>
            <a:ext cx="1228255" cy="1226559"/>
          </a:xfrm>
          <a:prstGeom prst="rect">
            <a:avLst/>
          </a:prstGeom>
        </p:spPr>
      </p:pic>
      <p:sp>
        <p:nvSpPr>
          <p:cNvPr id="12" name="TextBox 11">
            <a:extLst>
              <a:ext uri="{FF2B5EF4-FFF2-40B4-BE49-F238E27FC236}">
                <a16:creationId xmlns:a16="http://schemas.microsoft.com/office/drawing/2014/main" id="{E23BC72F-3799-D66D-F8EC-B2C424286F65}"/>
              </a:ext>
            </a:extLst>
          </p:cNvPr>
          <p:cNvSpPr txBox="1"/>
          <p:nvPr/>
        </p:nvSpPr>
        <p:spPr>
          <a:xfrm>
            <a:off x="8491608" y="4415022"/>
            <a:ext cx="1808520" cy="40011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080808"/>
                </a:solidFill>
                <a:effectLst/>
                <a:uLnTx/>
                <a:uFillTx/>
                <a:latin typeface="Segoe UI Semibold"/>
                <a:ea typeface="+mn-ea"/>
                <a:cs typeface="+mn-cs"/>
              </a:rPr>
              <a:t>Team</a:t>
            </a:r>
          </a:p>
        </p:txBody>
      </p:sp>
      <p:sp>
        <p:nvSpPr>
          <p:cNvPr id="2" name="Plus Sign 43">
            <a:extLst>
              <a:ext uri="{FF2B5EF4-FFF2-40B4-BE49-F238E27FC236}">
                <a16:creationId xmlns:a16="http://schemas.microsoft.com/office/drawing/2014/main" id="{BE17C5E9-C4CA-21D2-CBF7-4BD31D2AFB09}"/>
              </a:ext>
              <a:ext uri="{C183D7F6-B498-43B3-948B-1728B52AA6E4}">
                <adec:decorative xmlns:adec="http://schemas.microsoft.com/office/drawing/2017/decorative" val="1"/>
              </a:ext>
            </a:extLst>
          </p:cNvPr>
          <p:cNvSpPr/>
          <p:nvPr/>
        </p:nvSpPr>
        <p:spPr>
          <a:xfrm>
            <a:off x="2885369" y="3761389"/>
            <a:ext cx="289783" cy="289809"/>
          </a:xfrm>
          <a:prstGeom prst="mathPlus">
            <a:avLst>
              <a:gd name="adj1" fmla="val 5961"/>
            </a:avLst>
          </a:prstGeom>
          <a:solidFill>
            <a:schemeClr val="tx1"/>
          </a:solidFill>
          <a:ln w="22225">
            <a:solidFill>
              <a:schemeClr val="tx1"/>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80808"/>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564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26204-28CE-8B6E-23C0-4FAD40A72A98}"/>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1650E2F-054F-3B7D-651C-C7718C1A26DA}"/>
              </a:ext>
              <a:ext uri="{C183D7F6-B498-43B3-948B-1728B52AA6E4}">
                <adec:decorative xmlns:adec="http://schemas.microsoft.com/office/drawing/2017/decorative" val="1"/>
              </a:ext>
            </a:extLst>
          </p:cNvPr>
          <p:cNvSpPr/>
          <p:nvPr/>
        </p:nvSpPr>
        <p:spPr bwMode="auto">
          <a:xfrm>
            <a:off x="451707" y="1379123"/>
            <a:ext cx="4915423" cy="4878744"/>
          </a:xfrm>
          <a:prstGeom prst="roundRect">
            <a:avLst>
              <a:gd name="adj" fmla="val 8370"/>
            </a:avLst>
          </a:prstGeom>
          <a:solidFill>
            <a:schemeClr val="bg1">
              <a:alpha val="70000"/>
            </a:schemeClr>
          </a:solidFill>
          <a:ln>
            <a:solidFill>
              <a:srgbClr val="D1C4E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3" name="Title 1">
            <a:extLst>
              <a:ext uri="{FF2B5EF4-FFF2-40B4-BE49-F238E27FC236}">
                <a16:creationId xmlns:a16="http://schemas.microsoft.com/office/drawing/2014/main" id="{8A867973-05EB-A7D5-8881-72718F0176A6}"/>
              </a:ext>
            </a:extLst>
          </p:cNvPr>
          <p:cNvSpPr txBox="1">
            <a:spLocks noGrp="1"/>
          </p:cNvSpPr>
          <p:nvPr>
            <p:ph type="title"/>
          </p:nvPr>
        </p:nvSpPr>
        <p:spPr>
          <a:xfrm>
            <a:off x="588263" y="580311"/>
            <a:ext cx="11018520" cy="430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3200" b="0" i="0" u="none" strike="noStrike" kern="1200" cap="none" spc="-50" normalizeH="0" baseline="0" noProof="0">
                <a:ln w="3175">
                  <a:noFill/>
                </a:ln>
                <a:solidFill>
                  <a:srgbClr val="080808"/>
                </a:solidFill>
                <a:effectLst/>
                <a:uLnTx/>
                <a:uFillTx/>
                <a:latin typeface="Segoe UI Semibold" panose="020B0702040204020203" pitchFamily="34" charset="0"/>
                <a:ea typeface="+mn-ea"/>
                <a:cs typeface="Segoe UI Semibold" panose="020B0702040204020203" pitchFamily="34" charset="0"/>
              </a:rPr>
              <a:t>Our Copilot coaches</a:t>
            </a:r>
          </a:p>
        </p:txBody>
      </p:sp>
      <p:grpSp>
        <p:nvGrpSpPr>
          <p:cNvPr id="5" name="Group 4" descr="persona icon">
            <a:extLst>
              <a:ext uri="{FF2B5EF4-FFF2-40B4-BE49-F238E27FC236}">
                <a16:creationId xmlns:a16="http://schemas.microsoft.com/office/drawing/2014/main" id="{4E58B7D4-7E4A-1C6D-47FE-967EFE742214}"/>
              </a:ext>
            </a:extLst>
          </p:cNvPr>
          <p:cNvGrpSpPr/>
          <p:nvPr/>
        </p:nvGrpSpPr>
        <p:grpSpPr>
          <a:xfrm>
            <a:off x="865684" y="1975210"/>
            <a:ext cx="2055488" cy="1676191"/>
            <a:chOff x="813183" y="1752809"/>
            <a:chExt cx="2055488" cy="1676191"/>
          </a:xfrm>
        </p:grpSpPr>
        <p:sp>
          <p:nvSpPr>
            <p:cNvPr id="6" name="TextBox 5">
              <a:extLst>
                <a:ext uri="{FF2B5EF4-FFF2-40B4-BE49-F238E27FC236}">
                  <a16:creationId xmlns:a16="http://schemas.microsoft.com/office/drawing/2014/main" id="{C6575A34-2996-DB34-FCAE-9222F5B2FD14}"/>
                </a:ext>
              </a:extLst>
            </p:cNvPr>
            <p:cNvSpPr txBox="1"/>
            <p:nvPr/>
          </p:nvSpPr>
          <p:spPr>
            <a:xfrm>
              <a:off x="813183" y="2905780"/>
              <a:ext cx="2055488"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8661C5"/>
                  </a:solidFill>
                  <a:effectLst/>
                  <a:uLnTx/>
                  <a:uFillTx/>
                  <a:latin typeface="Segoe Sans Display Semibold" pitchFamily="2" charset="0"/>
                  <a:ea typeface="+mn-ea"/>
                  <a:cs typeface="Segoe Sans Display Semibold" pitchFamily="2" charset="0"/>
                </a:rPr>
                <a:t>Forename Surname</a:t>
              </a:r>
              <a:br>
                <a:rPr kumimoji="0" lang="en-GB" sz="1200" b="1" i="0" u="none" strike="noStrike" kern="0" cap="none" spc="0" normalizeH="0" baseline="0" noProof="0">
                  <a:ln>
                    <a:noFill/>
                  </a:ln>
                  <a:solidFill>
                    <a:srgbClr val="080808"/>
                  </a:solidFill>
                  <a:effectLst/>
                  <a:uLnTx/>
                  <a:uFillTx/>
                  <a:latin typeface="Segoe UI Semibold"/>
                  <a:ea typeface="+mn-ea"/>
                  <a:cs typeface="+mn-cs"/>
                </a:rPr>
              </a:br>
              <a:r>
                <a:rPr kumimoji="0" lang="en-GB" sz="1200" b="0" i="0" u="none" strike="noStrike" kern="0" cap="none" spc="0" normalizeH="0" baseline="0" noProof="0">
                  <a:ln>
                    <a:noFill/>
                  </a:ln>
                  <a:solidFill>
                    <a:srgbClr val="080808"/>
                  </a:solidFill>
                  <a:effectLst/>
                  <a:uLnTx/>
                  <a:uFillTx/>
                  <a:latin typeface="Segoe Sans Display" pitchFamily="2" charset="0"/>
                  <a:ea typeface="+mn-ea"/>
                  <a:cs typeface="Segoe Sans Display" pitchFamily="2" charset="0"/>
                </a:rPr>
                <a:t>Copilot Coach</a:t>
              </a:r>
              <a:endParaRPr kumimoji="0" lang="en-GB" sz="1200" b="0" i="0" u="none" strike="noStrike" kern="0" cap="none" spc="0" normalizeH="0" baseline="0" noProof="0">
                <a:ln>
                  <a:noFill/>
                </a:ln>
                <a:solidFill>
                  <a:srgbClr val="080808"/>
                </a:solidFill>
                <a:effectLst/>
                <a:uLnTx/>
                <a:uFillTx/>
                <a:latin typeface="Segoe Sans Display" pitchFamily="2" charset="0"/>
                <a:ea typeface="Segoe UI" panose="020B0502040204020203" pitchFamily="34" charset="0"/>
                <a:cs typeface="Segoe Sans Display" pitchFamily="2" charset="0"/>
              </a:endParaRPr>
            </a:p>
          </p:txBody>
        </p:sp>
        <p:pic>
          <p:nvPicPr>
            <p:cNvPr id="7" name="Picture 4">
              <a:extLst>
                <a:ext uri="{FF2B5EF4-FFF2-40B4-BE49-F238E27FC236}">
                  <a16:creationId xmlns:a16="http://schemas.microsoft.com/office/drawing/2014/main" id="{98C4D2FE-5A23-2E6B-E2F0-E9D2E151524D}"/>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colorTemperature colorTemp="7748"/>
                      </a14:imgEffect>
                      <a14:imgEffect>
                        <a14:saturation sat="45000"/>
                      </a14:imgEffect>
                    </a14:imgLayer>
                  </a14:imgProps>
                </a:ext>
                <a:ext uri="{28A0092B-C50C-407E-A947-70E740481C1C}">
                  <a14:useLocalDpi xmlns:a14="http://schemas.microsoft.com/office/drawing/2010/main"/>
                </a:ext>
              </a:extLst>
            </a:blip>
            <a:srcRect/>
            <a:stretch/>
          </p:blipFill>
          <p:spPr bwMode="auto">
            <a:xfrm>
              <a:off x="1300927" y="1752809"/>
              <a:ext cx="1080000" cy="1080000"/>
            </a:xfrm>
            <a:prstGeom prst="ellipse">
              <a:avLst/>
            </a:prstGeom>
            <a:ln w="22225">
              <a:gradFill>
                <a:gsLst>
                  <a:gs pos="0">
                    <a:srgbClr val="396ECE"/>
                  </a:gs>
                  <a:gs pos="100000">
                    <a:srgbClr val="C03BC4"/>
                  </a:gs>
                </a:gsLst>
                <a:lin ang="5400000" scaled="1"/>
              </a:gradFill>
            </a:ln>
            <a:effectLst/>
            <a:extLst>
              <a:ext uri="{909E8E84-426E-40DD-AFC4-6F175D3DCCD1}">
                <a14:hiddenFill xmlns:a14="http://schemas.microsoft.com/office/drawing/2010/main">
                  <a:solidFill>
                    <a:srgbClr val="FFFFFF"/>
                  </a:solidFill>
                </a14:hiddenFill>
              </a:ext>
            </a:extLst>
          </p:spPr>
        </p:pic>
      </p:grpSp>
      <p:grpSp>
        <p:nvGrpSpPr>
          <p:cNvPr id="19" name="Group 18" descr="persona icon">
            <a:extLst>
              <a:ext uri="{FF2B5EF4-FFF2-40B4-BE49-F238E27FC236}">
                <a16:creationId xmlns:a16="http://schemas.microsoft.com/office/drawing/2014/main" id="{3C174638-B2EA-960B-0584-E8952AA5FB4E}"/>
              </a:ext>
            </a:extLst>
          </p:cNvPr>
          <p:cNvGrpSpPr/>
          <p:nvPr/>
        </p:nvGrpSpPr>
        <p:grpSpPr>
          <a:xfrm>
            <a:off x="2961256" y="1975210"/>
            <a:ext cx="2055488" cy="1676191"/>
            <a:chOff x="813183" y="1752809"/>
            <a:chExt cx="2055488" cy="1676191"/>
          </a:xfrm>
        </p:grpSpPr>
        <p:sp>
          <p:nvSpPr>
            <p:cNvPr id="22" name="TextBox 21">
              <a:extLst>
                <a:ext uri="{FF2B5EF4-FFF2-40B4-BE49-F238E27FC236}">
                  <a16:creationId xmlns:a16="http://schemas.microsoft.com/office/drawing/2014/main" id="{758C4BCD-FA7A-A857-1DE6-F43498F333A1}"/>
                </a:ext>
              </a:extLst>
            </p:cNvPr>
            <p:cNvSpPr txBox="1"/>
            <p:nvPr/>
          </p:nvSpPr>
          <p:spPr>
            <a:xfrm>
              <a:off x="813183" y="2905780"/>
              <a:ext cx="2055488"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8661C5"/>
                  </a:solidFill>
                  <a:effectLst/>
                  <a:uLnTx/>
                  <a:uFillTx/>
                  <a:latin typeface="Segoe Sans Display Semibold" pitchFamily="2" charset="0"/>
                  <a:ea typeface="+mn-ea"/>
                  <a:cs typeface="Segoe Sans Display Semibold" pitchFamily="2" charset="0"/>
                </a:rPr>
                <a:t>Forename Surname</a:t>
              </a:r>
              <a:br>
                <a:rPr kumimoji="0" lang="en-GB" sz="1200" b="1" i="0" u="none" strike="noStrike" kern="0" cap="none" spc="0" normalizeH="0" baseline="0" noProof="0">
                  <a:ln>
                    <a:noFill/>
                  </a:ln>
                  <a:solidFill>
                    <a:srgbClr val="080808"/>
                  </a:solidFill>
                  <a:effectLst/>
                  <a:uLnTx/>
                  <a:uFillTx/>
                  <a:latin typeface="Segoe UI Semibold"/>
                  <a:ea typeface="+mn-ea"/>
                  <a:cs typeface="+mn-cs"/>
                </a:rPr>
              </a:br>
              <a:r>
                <a:rPr kumimoji="0" lang="en-GB" sz="1200" b="0" i="0" u="none" strike="noStrike" kern="0" cap="none" spc="0" normalizeH="0" baseline="0" noProof="0">
                  <a:ln>
                    <a:noFill/>
                  </a:ln>
                  <a:solidFill>
                    <a:srgbClr val="080808"/>
                  </a:solidFill>
                  <a:effectLst/>
                  <a:uLnTx/>
                  <a:uFillTx/>
                  <a:latin typeface="Segoe Sans Display" pitchFamily="2" charset="0"/>
                  <a:ea typeface="+mn-ea"/>
                  <a:cs typeface="Segoe Sans Display" pitchFamily="2" charset="0"/>
                </a:rPr>
                <a:t>Copilot Coach</a:t>
              </a:r>
              <a:endParaRPr kumimoji="0" lang="en-GB" sz="1200" b="0" i="0" u="none" strike="noStrike" kern="0" cap="none" spc="0" normalizeH="0" baseline="0" noProof="0">
                <a:ln>
                  <a:noFill/>
                </a:ln>
                <a:solidFill>
                  <a:srgbClr val="080808"/>
                </a:solidFill>
                <a:effectLst/>
                <a:uLnTx/>
                <a:uFillTx/>
                <a:latin typeface="Segoe Sans Display" pitchFamily="2" charset="0"/>
                <a:ea typeface="Segoe UI" panose="020B0502040204020203" pitchFamily="34" charset="0"/>
                <a:cs typeface="Segoe Sans Display" pitchFamily="2" charset="0"/>
              </a:endParaRPr>
            </a:p>
          </p:txBody>
        </p:sp>
        <p:pic>
          <p:nvPicPr>
            <p:cNvPr id="23" name="Picture 4">
              <a:extLst>
                <a:ext uri="{FF2B5EF4-FFF2-40B4-BE49-F238E27FC236}">
                  <a16:creationId xmlns:a16="http://schemas.microsoft.com/office/drawing/2014/main" id="{82E5FC2E-56D2-607D-91D6-382AC833A5CE}"/>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colorTemperature colorTemp="7748"/>
                      </a14:imgEffect>
                      <a14:imgEffect>
                        <a14:saturation sat="45000"/>
                      </a14:imgEffect>
                    </a14:imgLayer>
                  </a14:imgProps>
                </a:ext>
                <a:ext uri="{28A0092B-C50C-407E-A947-70E740481C1C}">
                  <a14:useLocalDpi xmlns:a14="http://schemas.microsoft.com/office/drawing/2010/main"/>
                </a:ext>
              </a:extLst>
            </a:blip>
            <a:srcRect/>
            <a:stretch/>
          </p:blipFill>
          <p:spPr bwMode="auto">
            <a:xfrm>
              <a:off x="1300927" y="1752809"/>
              <a:ext cx="1080000" cy="1080000"/>
            </a:xfrm>
            <a:prstGeom prst="ellipse">
              <a:avLst/>
            </a:prstGeom>
            <a:ln w="22225">
              <a:gradFill>
                <a:gsLst>
                  <a:gs pos="0">
                    <a:srgbClr val="396ECE"/>
                  </a:gs>
                  <a:gs pos="100000">
                    <a:srgbClr val="C03BC4"/>
                  </a:gs>
                </a:gsLst>
                <a:lin ang="5400000" scaled="1"/>
              </a:gradFill>
            </a:ln>
            <a:effectLst/>
            <a:extLst>
              <a:ext uri="{909E8E84-426E-40DD-AFC4-6F175D3DCCD1}">
                <a14:hiddenFill xmlns:a14="http://schemas.microsoft.com/office/drawing/2010/main">
                  <a:solidFill>
                    <a:srgbClr val="FFFFFF"/>
                  </a:solidFill>
                </a14:hiddenFill>
              </a:ext>
            </a:extLst>
          </p:spPr>
        </p:pic>
      </p:grpSp>
      <p:grpSp>
        <p:nvGrpSpPr>
          <p:cNvPr id="33" name="Group 32" descr="persona icon">
            <a:extLst>
              <a:ext uri="{FF2B5EF4-FFF2-40B4-BE49-F238E27FC236}">
                <a16:creationId xmlns:a16="http://schemas.microsoft.com/office/drawing/2014/main" id="{40F9A7FC-80AB-66A0-E4D5-DB46E2F6F395}"/>
              </a:ext>
            </a:extLst>
          </p:cNvPr>
          <p:cNvGrpSpPr/>
          <p:nvPr/>
        </p:nvGrpSpPr>
        <p:grpSpPr>
          <a:xfrm>
            <a:off x="865684" y="3911809"/>
            <a:ext cx="2055488" cy="1676191"/>
            <a:chOff x="813183" y="1752809"/>
            <a:chExt cx="2055488" cy="1676191"/>
          </a:xfrm>
        </p:grpSpPr>
        <p:sp>
          <p:nvSpPr>
            <p:cNvPr id="34" name="TextBox 33">
              <a:extLst>
                <a:ext uri="{FF2B5EF4-FFF2-40B4-BE49-F238E27FC236}">
                  <a16:creationId xmlns:a16="http://schemas.microsoft.com/office/drawing/2014/main" id="{36A58696-6E7A-4E10-7525-7DF554EF9DFD}"/>
                </a:ext>
              </a:extLst>
            </p:cNvPr>
            <p:cNvSpPr txBox="1"/>
            <p:nvPr/>
          </p:nvSpPr>
          <p:spPr>
            <a:xfrm>
              <a:off x="813183" y="2905780"/>
              <a:ext cx="2055488"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8661C5"/>
                  </a:solidFill>
                  <a:effectLst/>
                  <a:uLnTx/>
                  <a:uFillTx/>
                  <a:latin typeface="Segoe Sans Display Semibold" pitchFamily="2" charset="0"/>
                  <a:ea typeface="+mn-ea"/>
                  <a:cs typeface="Segoe Sans Display Semibold" pitchFamily="2" charset="0"/>
                </a:rPr>
                <a:t>Forename Surname</a:t>
              </a:r>
              <a:br>
                <a:rPr kumimoji="0" lang="en-GB" sz="1200" b="1" i="0" u="none" strike="noStrike" kern="0" cap="none" spc="0" normalizeH="0" baseline="0" noProof="0">
                  <a:ln>
                    <a:noFill/>
                  </a:ln>
                  <a:solidFill>
                    <a:srgbClr val="080808"/>
                  </a:solidFill>
                  <a:effectLst/>
                  <a:uLnTx/>
                  <a:uFillTx/>
                  <a:latin typeface="Segoe UI Semibold"/>
                  <a:ea typeface="+mn-ea"/>
                  <a:cs typeface="+mn-cs"/>
                </a:rPr>
              </a:br>
              <a:r>
                <a:rPr kumimoji="0" lang="en-GB" sz="1200" b="0" i="0" u="none" strike="noStrike" kern="0" cap="none" spc="0" normalizeH="0" baseline="0" noProof="0">
                  <a:ln>
                    <a:noFill/>
                  </a:ln>
                  <a:solidFill>
                    <a:srgbClr val="080808"/>
                  </a:solidFill>
                  <a:effectLst/>
                  <a:uLnTx/>
                  <a:uFillTx/>
                  <a:latin typeface="Segoe Sans Display" pitchFamily="2" charset="0"/>
                  <a:ea typeface="+mn-ea"/>
                  <a:cs typeface="Segoe Sans Display" pitchFamily="2" charset="0"/>
                </a:rPr>
                <a:t>Copilot Coach</a:t>
              </a:r>
              <a:endParaRPr kumimoji="0" lang="en-GB" sz="1200" b="0" i="0" u="none" strike="noStrike" kern="0" cap="none" spc="0" normalizeH="0" baseline="0" noProof="0">
                <a:ln>
                  <a:noFill/>
                </a:ln>
                <a:solidFill>
                  <a:srgbClr val="080808"/>
                </a:solidFill>
                <a:effectLst/>
                <a:uLnTx/>
                <a:uFillTx/>
                <a:latin typeface="Segoe Sans Display" pitchFamily="2" charset="0"/>
                <a:ea typeface="Segoe UI" panose="020B0502040204020203" pitchFamily="34" charset="0"/>
                <a:cs typeface="Segoe Sans Display" pitchFamily="2" charset="0"/>
              </a:endParaRPr>
            </a:p>
          </p:txBody>
        </p:sp>
        <p:pic>
          <p:nvPicPr>
            <p:cNvPr id="35" name="Picture 4">
              <a:extLst>
                <a:ext uri="{FF2B5EF4-FFF2-40B4-BE49-F238E27FC236}">
                  <a16:creationId xmlns:a16="http://schemas.microsoft.com/office/drawing/2014/main" id="{BB434DF6-3963-9368-6145-6B8831DC7D0A}"/>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colorTemperature colorTemp="7748"/>
                      </a14:imgEffect>
                      <a14:imgEffect>
                        <a14:saturation sat="45000"/>
                      </a14:imgEffect>
                    </a14:imgLayer>
                  </a14:imgProps>
                </a:ext>
                <a:ext uri="{28A0092B-C50C-407E-A947-70E740481C1C}">
                  <a14:useLocalDpi xmlns:a14="http://schemas.microsoft.com/office/drawing/2010/main"/>
                </a:ext>
              </a:extLst>
            </a:blip>
            <a:srcRect/>
            <a:stretch/>
          </p:blipFill>
          <p:spPr bwMode="auto">
            <a:xfrm>
              <a:off x="1300927" y="1752809"/>
              <a:ext cx="1080000" cy="1080000"/>
            </a:xfrm>
            <a:prstGeom prst="ellipse">
              <a:avLst/>
            </a:prstGeom>
            <a:ln w="22225">
              <a:gradFill>
                <a:gsLst>
                  <a:gs pos="0">
                    <a:srgbClr val="396ECE"/>
                  </a:gs>
                  <a:gs pos="100000">
                    <a:srgbClr val="C03BC4"/>
                  </a:gs>
                </a:gsLst>
                <a:lin ang="5400000" scaled="1"/>
              </a:gradFill>
            </a:ln>
            <a:effectLst/>
            <a:extLst>
              <a:ext uri="{909E8E84-426E-40DD-AFC4-6F175D3DCCD1}">
                <a14:hiddenFill xmlns:a14="http://schemas.microsoft.com/office/drawing/2010/main">
                  <a:solidFill>
                    <a:srgbClr val="FFFFFF"/>
                  </a:solidFill>
                </a14:hiddenFill>
              </a:ext>
            </a:extLst>
          </p:spPr>
        </p:pic>
      </p:grpSp>
      <p:grpSp>
        <p:nvGrpSpPr>
          <p:cNvPr id="36" name="Group 35" descr="persona icon">
            <a:extLst>
              <a:ext uri="{FF2B5EF4-FFF2-40B4-BE49-F238E27FC236}">
                <a16:creationId xmlns:a16="http://schemas.microsoft.com/office/drawing/2014/main" id="{EB55CF32-B2CF-97AA-9144-6F1F452951FA}"/>
              </a:ext>
            </a:extLst>
          </p:cNvPr>
          <p:cNvGrpSpPr/>
          <p:nvPr/>
        </p:nvGrpSpPr>
        <p:grpSpPr>
          <a:xfrm>
            <a:off x="2961256" y="3911809"/>
            <a:ext cx="2055488" cy="1676191"/>
            <a:chOff x="813183" y="1752809"/>
            <a:chExt cx="2055488" cy="1676191"/>
          </a:xfrm>
        </p:grpSpPr>
        <p:sp>
          <p:nvSpPr>
            <p:cNvPr id="37" name="TextBox 36">
              <a:extLst>
                <a:ext uri="{FF2B5EF4-FFF2-40B4-BE49-F238E27FC236}">
                  <a16:creationId xmlns:a16="http://schemas.microsoft.com/office/drawing/2014/main" id="{4DC66A84-4ED0-F91F-5664-189A72FF263B}"/>
                </a:ext>
              </a:extLst>
            </p:cNvPr>
            <p:cNvSpPr txBox="1"/>
            <p:nvPr/>
          </p:nvSpPr>
          <p:spPr>
            <a:xfrm>
              <a:off x="813183" y="2905780"/>
              <a:ext cx="2055488"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8661C5"/>
                  </a:solidFill>
                  <a:effectLst/>
                  <a:uLnTx/>
                  <a:uFillTx/>
                  <a:latin typeface="Segoe Sans Display Semibold" pitchFamily="2" charset="0"/>
                  <a:ea typeface="+mn-ea"/>
                  <a:cs typeface="Segoe Sans Display Semibold" pitchFamily="2" charset="0"/>
                </a:rPr>
                <a:t>Forename Surname</a:t>
              </a:r>
              <a:br>
                <a:rPr kumimoji="0" lang="en-GB" sz="1200" b="1" i="0" u="none" strike="noStrike" kern="0" cap="none" spc="0" normalizeH="0" baseline="0" noProof="0">
                  <a:ln>
                    <a:noFill/>
                  </a:ln>
                  <a:solidFill>
                    <a:srgbClr val="080808"/>
                  </a:solidFill>
                  <a:effectLst/>
                  <a:uLnTx/>
                  <a:uFillTx/>
                  <a:latin typeface="Segoe UI Semibold"/>
                  <a:ea typeface="+mn-ea"/>
                  <a:cs typeface="+mn-cs"/>
                </a:rPr>
              </a:br>
              <a:r>
                <a:rPr kumimoji="0" lang="en-GB" sz="1200" b="0" i="0" u="none" strike="noStrike" kern="0" cap="none" spc="0" normalizeH="0" baseline="0" noProof="0">
                  <a:ln>
                    <a:noFill/>
                  </a:ln>
                  <a:solidFill>
                    <a:srgbClr val="080808"/>
                  </a:solidFill>
                  <a:effectLst/>
                  <a:uLnTx/>
                  <a:uFillTx/>
                  <a:latin typeface="Segoe Sans Display" pitchFamily="2" charset="0"/>
                  <a:ea typeface="+mn-ea"/>
                  <a:cs typeface="Segoe Sans Display" pitchFamily="2" charset="0"/>
                </a:rPr>
                <a:t>Copilot Coach</a:t>
              </a:r>
              <a:endParaRPr kumimoji="0" lang="en-GB" sz="1200" b="0" i="0" u="none" strike="noStrike" kern="0" cap="none" spc="0" normalizeH="0" baseline="0" noProof="0">
                <a:ln>
                  <a:noFill/>
                </a:ln>
                <a:solidFill>
                  <a:srgbClr val="080808"/>
                </a:solidFill>
                <a:effectLst/>
                <a:uLnTx/>
                <a:uFillTx/>
                <a:latin typeface="Segoe Sans Display" pitchFamily="2" charset="0"/>
                <a:ea typeface="Segoe UI" panose="020B0502040204020203" pitchFamily="34" charset="0"/>
                <a:cs typeface="Segoe Sans Display" pitchFamily="2" charset="0"/>
              </a:endParaRPr>
            </a:p>
          </p:txBody>
        </p:sp>
        <p:pic>
          <p:nvPicPr>
            <p:cNvPr id="38" name="Picture 4">
              <a:extLst>
                <a:ext uri="{FF2B5EF4-FFF2-40B4-BE49-F238E27FC236}">
                  <a16:creationId xmlns:a16="http://schemas.microsoft.com/office/drawing/2014/main" id="{621E4027-0606-259D-5E8D-0F7B12C0074A}"/>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colorTemperature colorTemp="7748"/>
                      </a14:imgEffect>
                      <a14:imgEffect>
                        <a14:saturation sat="45000"/>
                      </a14:imgEffect>
                    </a14:imgLayer>
                  </a14:imgProps>
                </a:ext>
                <a:ext uri="{28A0092B-C50C-407E-A947-70E740481C1C}">
                  <a14:useLocalDpi xmlns:a14="http://schemas.microsoft.com/office/drawing/2010/main"/>
                </a:ext>
              </a:extLst>
            </a:blip>
            <a:srcRect/>
            <a:stretch/>
          </p:blipFill>
          <p:spPr bwMode="auto">
            <a:xfrm>
              <a:off x="1300927" y="1752809"/>
              <a:ext cx="1080000" cy="1080000"/>
            </a:xfrm>
            <a:prstGeom prst="ellipse">
              <a:avLst/>
            </a:prstGeom>
            <a:ln w="22225">
              <a:gradFill>
                <a:gsLst>
                  <a:gs pos="0">
                    <a:srgbClr val="396ECE"/>
                  </a:gs>
                  <a:gs pos="100000">
                    <a:srgbClr val="C03BC4"/>
                  </a:gs>
                </a:gsLst>
                <a:lin ang="5400000" scaled="1"/>
              </a:gradFill>
            </a:ln>
            <a:effectLst/>
            <a:extLst>
              <a:ext uri="{909E8E84-426E-40DD-AFC4-6F175D3DCCD1}">
                <a14:hiddenFill xmlns:a14="http://schemas.microsoft.com/office/drawing/2010/main">
                  <a:solidFill>
                    <a:srgbClr val="FFFFFF"/>
                  </a:solidFill>
                </a14:hiddenFill>
              </a:ext>
            </a:extLst>
          </p:spPr>
        </p:pic>
      </p:grpSp>
      <p:sp>
        <p:nvSpPr>
          <p:cNvPr id="10" name="Rectangle: Rounded Corners 9">
            <a:extLst>
              <a:ext uri="{FF2B5EF4-FFF2-40B4-BE49-F238E27FC236}">
                <a16:creationId xmlns:a16="http://schemas.microsoft.com/office/drawing/2014/main" id="{7E328590-1843-9D31-0488-CDA59A81027B}"/>
              </a:ext>
              <a:ext uri="{C183D7F6-B498-43B3-948B-1728B52AA6E4}">
                <adec:decorative xmlns:adec="http://schemas.microsoft.com/office/drawing/2017/decorative" val="1"/>
              </a:ext>
            </a:extLst>
          </p:cNvPr>
          <p:cNvSpPr/>
          <p:nvPr/>
        </p:nvSpPr>
        <p:spPr bwMode="auto">
          <a:xfrm>
            <a:off x="5619728" y="1420763"/>
            <a:ext cx="6120565" cy="4878744"/>
          </a:xfrm>
          <a:prstGeom prst="roundRect">
            <a:avLst>
              <a:gd name="adj" fmla="val 8370"/>
            </a:avLst>
          </a:prstGeom>
          <a:solidFill>
            <a:schemeClr val="bg1">
              <a:alpha val="7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TextBox 10">
            <a:extLst>
              <a:ext uri="{FF2B5EF4-FFF2-40B4-BE49-F238E27FC236}">
                <a16:creationId xmlns:a16="http://schemas.microsoft.com/office/drawing/2014/main" id="{D38E9BE1-120A-21DD-BCBC-1FA8A16161C7}"/>
              </a:ext>
            </a:extLst>
          </p:cNvPr>
          <p:cNvSpPr txBox="1"/>
          <p:nvPr/>
        </p:nvSpPr>
        <p:spPr>
          <a:xfrm>
            <a:off x="6072345" y="1714769"/>
            <a:ext cx="5253972" cy="3016210"/>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What’s the role of the Copilot Coaches?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Copilot Coaches guide less experienced team members who may be less advanced with their use of Copilot. They inspire team members by helping them to match business problems to capabilities in Copilot.  They don’t write prompts for team members, but they may help them to refine prompts.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Who are the Copilot Coaches?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These are more experienced Copilot users from your organisation who can fulfil this coaching role. An example of these users would be your Copilot Champions.</a:t>
            </a:r>
          </a:p>
        </p:txBody>
      </p:sp>
    </p:spTree>
    <p:extLst>
      <p:ext uri="{BB962C8B-B14F-4D97-AF65-F5344CB8AC3E}">
        <p14:creationId xmlns:p14="http://schemas.microsoft.com/office/powerpoint/2010/main" val="3272221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Copilot for M365 Launch Day Kit - May 2024">
  <a:themeElements>
    <a:clrScheme name="CSR Copilot hybrid">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0078D4"/>
      </a:hlink>
      <a:folHlink>
        <a:srgbClr val="2A446F"/>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43D1819DD89A549AE27294900E95874" ma:contentTypeVersion="6" ma:contentTypeDescription="Create a new document." ma:contentTypeScope="" ma:versionID="554b40d7df468361f65710b6cd010549">
  <xsd:schema xmlns:xsd="http://www.w3.org/2001/XMLSchema" xmlns:xs="http://www.w3.org/2001/XMLSchema" xmlns:p="http://schemas.microsoft.com/office/2006/metadata/properties" xmlns:ns1="http://schemas.microsoft.com/sharepoint/v3" xmlns:ns2="19c030f7-7c04-40f9-8b96-80525f1fd9df" targetNamespace="http://schemas.microsoft.com/office/2006/metadata/properties" ma:root="true" ma:fieldsID="4ff99e6cbdda4f5568f8afe478728837" ns1:_="" ns2:_="">
    <xsd:import namespace="http://schemas.microsoft.com/sharepoint/v3"/>
    <xsd:import namespace="19c030f7-7c04-40f9-8b96-80525f1fd9d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c030f7-7c04-40f9-8b96-80525f1fd9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13CB9A3-3359-4D37-8B95-C96CC5D0D176}">
  <ds:schemaRefs>
    <ds:schemaRef ds:uri="http://schemas.microsoft.com/sharepoint/v3/contenttype/forms"/>
  </ds:schemaRefs>
</ds:datastoreItem>
</file>

<file path=customXml/itemProps2.xml><?xml version="1.0" encoding="utf-8"?>
<ds:datastoreItem xmlns:ds="http://schemas.openxmlformats.org/officeDocument/2006/customXml" ds:itemID="{C94E679D-0706-4094-A392-F40C2DD4C789}">
  <ds:schemaRefs>
    <ds:schemaRef ds:uri="19c030f7-7c04-40f9-8b96-80525f1fd9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952BD57-D0C2-4C4B-8675-2523E9AF8E9E}">
  <ds:schemaRefs>
    <ds:schemaRef ds:uri="http://purl.org/dc/elements/1.1/"/>
    <ds:schemaRef ds:uri="http://schemas.microsoft.com/office/2006/metadata/properties"/>
    <ds:schemaRef ds:uri="http://schemas.microsoft.com/sharepoint/v3"/>
    <ds:schemaRef ds:uri="http://schemas.microsoft.com/office/infopath/2007/PartnerControls"/>
    <ds:schemaRef ds:uri="19c030f7-7c04-40f9-8b96-80525f1fd9df"/>
    <ds:schemaRef ds:uri="http://schemas.microsoft.com/office/2006/documentManagement/types"/>
    <ds:schemaRef ds:uri="http://www.w3.org/XML/1998/namespace"/>
    <ds:schemaRef ds:uri="http://purl.org/dc/dcmitype/"/>
    <ds:schemaRef ds:uri="http://schemas.openxmlformats.org/package/2006/metadata/core-properties"/>
    <ds:schemaRef ds:uri="http://purl.org/dc/te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33</TotalTime>
  <Words>4305</Words>
  <Application>Microsoft Office PowerPoint</Application>
  <PresentationFormat>Widescreen</PresentationFormat>
  <Paragraphs>564</Paragraphs>
  <Slides>46</Slides>
  <Notes>18</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Copilot for M365 Launch Day Kit - May 2024</vt:lpstr>
      <vt:lpstr>Microsoft 365 Copilot prompt-a-thon</vt:lpstr>
      <vt:lpstr>Contents</vt:lpstr>
      <vt:lpstr>What is a prompt-a-thon?</vt:lpstr>
      <vt:lpstr>Why run a prompt-a-thon?</vt:lpstr>
      <vt:lpstr>Structure of a prompt-a-thon</vt:lpstr>
      <vt:lpstr>Prompt-a-thon components</vt:lpstr>
      <vt:lpstr>Typical agenda</vt:lpstr>
      <vt:lpstr>Know your role</vt:lpstr>
      <vt:lpstr>Our Copilot coaches</vt:lpstr>
      <vt:lpstr>Our business coaches</vt:lpstr>
      <vt:lpstr>Our judges</vt:lpstr>
      <vt:lpstr>Prompt-a-thon set up</vt:lpstr>
      <vt:lpstr>Follow up </vt:lpstr>
      <vt:lpstr>Thought leadership</vt:lpstr>
      <vt:lpstr>Thought leadership &amp; prompt masterclass</vt:lpstr>
      <vt:lpstr>Thought leadership on generative AI</vt:lpstr>
      <vt:lpstr>Prompt Masterclass</vt:lpstr>
      <vt:lpstr>Demos are built in with or without narration</vt:lpstr>
      <vt:lpstr>Running the hack</vt:lpstr>
      <vt:lpstr>Goal of the day</vt:lpstr>
      <vt:lpstr>Hack pack</vt:lpstr>
      <vt:lpstr>Sending email is just one part of  your Enterprise Communication team’s job</vt:lpstr>
      <vt:lpstr>Preparing a blog post</vt:lpstr>
      <vt:lpstr>Preparing a blog post </vt:lpstr>
      <vt:lpstr>How are the presentations scored?</vt:lpstr>
      <vt:lpstr>Best practices for an in-person event</vt:lpstr>
      <vt:lpstr>Book of Prompts</vt:lpstr>
      <vt:lpstr>Post prompt-a-thon activities</vt:lpstr>
      <vt:lpstr>Follow up</vt:lpstr>
      <vt:lpstr>Top-down communications</vt:lpstr>
      <vt:lpstr>Copilot  Success Kit</vt:lpstr>
      <vt:lpstr>Peer network effects</vt:lpstr>
      <vt:lpstr>Copilot Scenario Library </vt:lpstr>
      <vt:lpstr>Experimentation and learning</vt:lpstr>
      <vt:lpstr>Boost AI confidence and success with Copilot Prompt Gallery</vt:lpstr>
      <vt:lpstr>Copilot team workshops</vt:lpstr>
      <vt:lpstr>Measuring impact</vt:lpstr>
      <vt:lpstr>Which functional KPI has improved?</vt:lpstr>
      <vt:lpstr>Microsoft Copilot Dashboard</vt:lpstr>
      <vt:lpstr>Next steps</vt:lpstr>
      <vt:lpstr>Event team resources</vt:lpstr>
      <vt:lpstr>Asset overview</vt:lpstr>
      <vt:lpstr>Assets to communicate the event</vt:lpstr>
      <vt:lpstr>Example of registration page</vt:lpstr>
      <vt:lpstr>Example of post-event survey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Promptathon</dc:title>
  <dc:creator>anfern@microsoft.com</dc:creator>
  <cp:lastModifiedBy>Daryl Schaal (SYNAXIS CORPORATION)</cp:lastModifiedBy>
  <cp:revision>2</cp:revision>
  <dcterms:created xsi:type="dcterms:W3CDTF">2024-06-28T13:34:54Z</dcterms:created>
  <dcterms:modified xsi:type="dcterms:W3CDTF">2026-03-31T16:25:02Z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0x010100843D1819DD89A549AE27294900E95874</vt:lpwstr>
  </property>
</Properties>
</file>