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1"/>
  </p:notesMasterIdLst>
  <p:sldIdLst>
    <p:sldId id="256" r:id="rId2"/>
    <p:sldId id="353" r:id="rId3"/>
    <p:sldId id="371" r:id="rId4"/>
    <p:sldId id="374" r:id="rId5"/>
    <p:sldId id="375" r:id="rId6"/>
    <p:sldId id="376" r:id="rId7"/>
    <p:sldId id="379" r:id="rId8"/>
    <p:sldId id="380" r:id="rId9"/>
    <p:sldId id="378" r:id="rId10"/>
    <p:sldId id="381" r:id="rId11"/>
    <p:sldId id="382" r:id="rId12"/>
    <p:sldId id="385" r:id="rId13"/>
    <p:sldId id="386" r:id="rId14"/>
    <p:sldId id="387" r:id="rId15"/>
    <p:sldId id="388" r:id="rId16"/>
    <p:sldId id="389" r:id="rId17"/>
    <p:sldId id="391" r:id="rId18"/>
    <p:sldId id="390" r:id="rId19"/>
    <p:sldId id="392" r:id="rId20"/>
    <p:sldId id="393" r:id="rId21"/>
    <p:sldId id="394" r:id="rId22"/>
    <p:sldId id="395" r:id="rId23"/>
    <p:sldId id="396" r:id="rId24"/>
    <p:sldId id="397" r:id="rId25"/>
    <p:sldId id="399" r:id="rId26"/>
    <p:sldId id="400" r:id="rId27"/>
    <p:sldId id="402" r:id="rId28"/>
    <p:sldId id="403" r:id="rId29"/>
    <p:sldId id="398" r:id="rId3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63" autoAdjust="0"/>
    <p:restoredTop sz="96575" autoAdjust="0"/>
  </p:normalViewPr>
  <p:slideViewPr>
    <p:cSldViewPr snapToGrid="0">
      <p:cViewPr varScale="1">
        <p:scale>
          <a:sx n="121" d="100"/>
          <a:sy n="121" d="100"/>
        </p:scale>
        <p:origin x="1062" y="108"/>
      </p:cViewPr>
      <p:guideLst/>
    </p:cSldViewPr>
  </p:slideViewPr>
  <p:outlineViewPr>
    <p:cViewPr>
      <p:scale>
        <a:sx n="33" d="100"/>
        <a:sy n="33" d="100"/>
      </p:scale>
      <p:origin x="0" y="-78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29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48.wmf"/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8.wmf"/><Relationship Id="rId1" Type="http://schemas.openxmlformats.org/officeDocument/2006/relationships/image" Target="../media/image19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56501-E21B-4CA3-9621-57F669E716AA}" type="datetimeFigureOut">
              <a:rPr kumimoji="1" lang="ja-JP" altLang="en-US" smtClean="0"/>
              <a:t>2017/12/9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24AED-27D2-4369-927F-464A3A8543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67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24AED-27D2-4369-927F-464A3A8543D8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204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291" y="1759791"/>
            <a:ext cx="7712368" cy="701731"/>
          </a:xfrm>
        </p:spPr>
        <p:txBody>
          <a:bodyPr anchor="b"/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291" y="4021138"/>
            <a:ext cx="4905510" cy="42473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5B71-65AB-43FC-BB09-B0F1158D73E0}" type="datetime1">
              <a:rPr kumimoji="1" lang="ja-JP" altLang="en-US" smtClean="0"/>
              <a:t>2017/12/9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12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2"/>
            <a:ext cx="9144000" cy="9521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343403" cy="5909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1428" y="1094354"/>
            <a:ext cx="3937296" cy="2010807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baseline="0">
                <a:latin typeface="Times New Roman" panose="02020603050405020304" pitchFamily="18" charset="0"/>
              </a:defRPr>
            </a:lvl1pPr>
            <a:lvl2pPr marL="685800" indent="-228600">
              <a:buFont typeface="Arial" panose="020B0604020202020204" pitchFamily="34" charset="0"/>
              <a:buChar char="•"/>
              <a:defRPr baseline="0">
                <a:latin typeface="Times New Roman" panose="02020603050405020304" pitchFamily="18" charset="0"/>
              </a:defRPr>
            </a:lvl2pPr>
            <a:lvl3pPr marL="1143000" indent="-228600">
              <a:buFont typeface="メイリオ" panose="020B0604030504040204" pitchFamily="50" charset="-128"/>
              <a:buChar char="⁃"/>
              <a:defRPr baseline="0"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ja-JP" altLang="en-US" dirty="0" smtClean="0"/>
              <a:t> 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88C1-1192-472F-BEAF-5332750DAAD0}" type="datetime1">
              <a:rPr kumimoji="1" lang="ja-JP" altLang="en-US" smtClean="0"/>
              <a:t>2017/12/9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0070" y="37379"/>
            <a:ext cx="615874" cy="400110"/>
          </a:xfrm>
        </p:spPr>
        <p:txBody>
          <a:bodyPr/>
          <a:lstStyle>
            <a:lvl1pPr>
              <a:defRPr sz="2000"/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6832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30" y="258023"/>
            <a:ext cx="5319085" cy="59093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30" y="1477282"/>
            <a:ext cx="3876382" cy="201080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62CB61B-0CA0-4BF9-B65F-F4146E3C1BAC}" type="datetime1">
              <a:rPr lang="ja-JP" altLang="en-US" smtClean="0"/>
              <a:t>2017/12/9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7864" y="23740"/>
            <a:ext cx="572594" cy="369332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8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C10DD59-6834-4B70-81E7-829F7F51B4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633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1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atachemeng.com/principalcomponentanalysis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2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61365" y="1409758"/>
            <a:ext cx="8621271" cy="1754326"/>
          </a:xfrm>
        </p:spPr>
        <p:txBody>
          <a:bodyPr/>
          <a:lstStyle/>
          <a:p>
            <a:r>
              <a:rPr lang="ja-JP" altLang="en-US" sz="4000" dirty="0"/>
              <a:t>独立</a:t>
            </a:r>
            <a:r>
              <a:rPr kumimoji="1" lang="ja-JP" altLang="en-US" sz="4000" dirty="0" smtClean="0"/>
              <a:t>成分</a:t>
            </a:r>
            <a:r>
              <a:rPr kumimoji="1" lang="ja-JP" altLang="en-US" sz="4000" dirty="0" smtClean="0"/>
              <a:t>分析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Independent</a:t>
            </a:r>
            <a:r>
              <a:rPr lang="en-US" altLang="ja-JP" sz="4000" dirty="0" smtClean="0"/>
              <a:t> </a:t>
            </a:r>
            <a:r>
              <a:rPr lang="en-US" altLang="ja-JP" sz="4000" dirty="0" smtClean="0"/>
              <a:t>Component Analysis</a:t>
            </a:r>
            <a:br>
              <a:rPr lang="en-US" altLang="ja-JP" sz="4000" dirty="0" smtClean="0"/>
            </a:br>
            <a:r>
              <a:rPr lang="en-US" altLang="ja-JP" sz="4000" dirty="0" smtClean="0"/>
              <a:t>ICA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8571406" y="9226"/>
            <a:ext cx="572594" cy="369332"/>
          </a:xfrm>
        </p:spPr>
        <p:txBody>
          <a:bodyPr/>
          <a:lstStyle/>
          <a:p>
            <a:fld id="{5C10DD59-6834-4B70-81E7-829F7F51B488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61365" y="5216892"/>
            <a:ext cx="4599336" cy="885371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/>
              <a:t>明治大学 理工学部 応用化学科</a:t>
            </a:r>
            <a:endParaRPr lang="en-US" altLang="ja-JP" dirty="0" smtClean="0"/>
          </a:p>
          <a:p>
            <a:r>
              <a:rPr lang="ja-JP" altLang="en-US" dirty="0" smtClean="0"/>
              <a:t>データ化学工学研究室  金子 弘昌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64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427815" cy="590931"/>
          </a:xfrm>
        </p:spPr>
        <p:txBody>
          <a:bodyPr/>
          <a:lstStyle/>
          <a:p>
            <a:r>
              <a:rPr kumimoji="1" lang="en-US" altLang="ja-JP" dirty="0" smtClean="0"/>
              <a:t>PCA </a:t>
            </a:r>
            <a:r>
              <a:rPr kumimoji="1" lang="ja-JP" altLang="en-US" dirty="0" smtClean="0"/>
              <a:t>を行うとどうなる？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9</a:t>
            </a:fld>
            <a:endParaRPr lang="ja-JP" altLang="en-US"/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754755"/>
              </p:ext>
            </p:extLst>
          </p:nvPr>
        </p:nvGraphicFramePr>
        <p:xfrm>
          <a:off x="1611876" y="1236624"/>
          <a:ext cx="1021203" cy="334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4" name="Equation" r:id="rId3" imgW="507960" imgH="164880" progId="Equation.DSMT4">
                  <p:embed/>
                </p:oleObj>
              </mc:Choice>
              <mc:Fallback>
                <p:oleObj name="Equation" r:id="rId3" imgW="507960" imgH="164880" progId="Equation.DSMT4">
                  <p:embed/>
                  <p:pic>
                    <p:nvPicPr>
                      <p:cNvPr id="634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876" y="1236624"/>
                        <a:ext cx="1021203" cy="3342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435380"/>
              </p:ext>
            </p:extLst>
          </p:nvPr>
        </p:nvGraphicFramePr>
        <p:xfrm>
          <a:off x="557812" y="2816434"/>
          <a:ext cx="1122769" cy="334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5" name="数式" r:id="rId5" imgW="558720" imgH="164880" progId="Equation.3">
                  <p:embed/>
                </p:oleObj>
              </mc:Choice>
              <mc:Fallback>
                <p:oleObj name="数式" r:id="rId5" imgW="558720" imgH="164880" progId="Equation.3">
                  <p:embed/>
                  <p:pic>
                    <p:nvPicPr>
                      <p:cNvPr id="634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12" y="2816434"/>
                        <a:ext cx="1122769" cy="3342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557812" y="1155297"/>
            <a:ext cx="811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/>
                    </a:gs>
                    <a:gs pos="5000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PCA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208746" y="2759714"/>
            <a:ext cx="63466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/>
                    </a:gs>
                    <a:gs pos="5000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en-US" altLang="ja-JP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Z</a:t>
            </a:r>
            <a:r>
              <a:rPr lang="en-US" altLang="ja-JP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: </a:t>
            </a: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標</a:t>
            </a: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準偏差が 1 で、互いに無相関な変数の行列</a:t>
            </a:r>
            <a:endParaRPr lang="ja-JP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202736"/>
              </p:ext>
            </p:extLst>
          </p:nvPr>
        </p:nvGraphicFramePr>
        <p:xfrm>
          <a:off x="557812" y="3521816"/>
          <a:ext cx="2908491" cy="334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6" name="数式" r:id="rId7" imgW="1447560" imgH="164880" progId="Equation.3">
                  <p:embed/>
                </p:oleObj>
              </mc:Choice>
              <mc:Fallback>
                <p:oleObj name="数式" r:id="rId7" imgW="1447560" imgH="164880" progId="Equation.3">
                  <p:embed/>
                  <p:pic>
                    <p:nvPicPr>
                      <p:cNvPr id="634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12" y="3521816"/>
                        <a:ext cx="2908491" cy="3342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608423"/>
              </p:ext>
            </p:extLst>
          </p:nvPr>
        </p:nvGraphicFramePr>
        <p:xfrm>
          <a:off x="557812" y="4227197"/>
          <a:ext cx="1149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7" name="Equation" r:id="rId9" imgW="571320" imgH="190440" progId="Equation.DSMT4">
                  <p:embed/>
                </p:oleObj>
              </mc:Choice>
              <mc:Fallback>
                <p:oleObj name="Equation" r:id="rId9" imgW="571320" imgH="190440" progId="Equation.DSMT4">
                  <p:embed/>
                  <p:pic>
                    <p:nvPicPr>
                      <p:cNvPr id="634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12" y="4227197"/>
                        <a:ext cx="1149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3829960" y="3462856"/>
            <a:ext cx="12731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とすると、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395335" y="4188451"/>
            <a:ext cx="19111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E</a:t>
            </a: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：単位行列</a:t>
            </a:r>
            <a:endParaRPr lang="ja-JP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557812" y="5815607"/>
            <a:ext cx="87815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PCA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で前処理することで、任意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行列 </a:t>
            </a:r>
            <a:r>
              <a:rPr lang="en-US" altLang="ja-JP" sz="2400" b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推定する問題から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lang="en-US" altLang="ja-JP" sz="24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直交行列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かけると単位行列になる行列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推定する問題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になった！</a:t>
            </a:r>
            <a:endParaRPr lang="ja-JP" altLang="en-US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57812" y="1983633"/>
            <a:ext cx="81467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/>
                    </a:gs>
                    <a:gs pos="50000">
                      <a:schemeClr val="folHlink">
                        <a:gamma/>
                        <a:tint val="0"/>
                        <a:invGamma/>
                      </a:schemeClr>
                    </a:gs>
                    <a:gs pos="100000">
                      <a:schemeClr val="folHlink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FF0066"/>
              </a:buClr>
              <a:buFont typeface="Wingdings" panose="05000000000000000000" pitchFamily="2" charset="2"/>
              <a:buNone/>
            </a:pP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主成分スコアを標準化 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オートスケーリング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した行列を </a:t>
            </a:r>
            <a:r>
              <a:rPr lang="en-US" altLang="ja-JP" sz="2400" b="1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Z</a:t>
            </a:r>
            <a:r>
              <a:rPr lang="en-US" altLang="ja-JP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2400" dirty="0" smtClean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とすると、</a:t>
            </a:r>
            <a:endParaRPr lang="en-US" altLang="ja-JP" sz="2400" dirty="0" smtClean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133264"/>
              </p:ext>
            </p:extLst>
          </p:nvPr>
        </p:nvGraphicFramePr>
        <p:xfrm>
          <a:off x="557812" y="4982508"/>
          <a:ext cx="444023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8" name="Equation" r:id="rId11" imgW="2209680" imgH="228600" progId="Equation.DSMT4">
                  <p:embed/>
                </p:oleObj>
              </mc:Choice>
              <mc:Fallback>
                <p:oleObj name="Equation" r:id="rId11" imgW="2209680" imgH="228600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12" y="4982508"/>
                        <a:ext cx="4440237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4792703" y="4188451"/>
            <a:ext cx="864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また、</a:t>
            </a:r>
            <a:endParaRPr lang="ja-JP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5248917" y="4981967"/>
            <a:ext cx="8162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より、</a:t>
            </a:r>
            <a:endParaRPr lang="ja-JP" altLang="en-US" sz="2400" dirty="0" smtClean="0">
              <a:solidFill>
                <a:srgbClr val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356937"/>
              </p:ext>
            </p:extLst>
          </p:nvPr>
        </p:nvGraphicFramePr>
        <p:xfrm>
          <a:off x="6193823" y="4982508"/>
          <a:ext cx="1149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9" name="Equation" r:id="rId13" imgW="571320" imgH="190440" progId="Equation.DSMT4">
                  <p:embed/>
                </p:oleObj>
              </mc:Choice>
              <mc:Fallback>
                <p:oleObj name="Equation" r:id="rId13" imgW="571320" imgH="190440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823" y="4982508"/>
                        <a:ext cx="1149350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右矢印 29"/>
          <p:cNvSpPr/>
          <p:nvPr/>
        </p:nvSpPr>
        <p:spPr>
          <a:xfrm>
            <a:off x="101110" y="5997300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63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195653" cy="590931"/>
          </a:xfrm>
        </p:spPr>
        <p:txBody>
          <a:bodyPr/>
          <a:lstStyle/>
          <a:p>
            <a:r>
              <a:rPr lang="ja-JP" altLang="en-US" dirty="0"/>
              <a:t>前処理を</a:t>
            </a:r>
            <a:r>
              <a:rPr lang="en-US" altLang="ja-JP" dirty="0"/>
              <a:t>2</a:t>
            </a:r>
            <a:r>
              <a:rPr lang="ja-JP" altLang="en-US" dirty="0"/>
              <a:t>次元の図で表す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10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63" y="2276615"/>
            <a:ext cx="2651538" cy="27000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615"/>
            <a:ext cx="2630770" cy="270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092" y="2276615"/>
            <a:ext cx="2637852" cy="2700000"/>
          </a:xfrm>
          <a:prstGeom prst="rect">
            <a:avLst/>
          </a:prstGeom>
        </p:spPr>
      </p:pic>
      <p:sp>
        <p:nvSpPr>
          <p:cNvPr id="8" name="右矢印 7"/>
          <p:cNvSpPr/>
          <p:nvPr/>
        </p:nvSpPr>
        <p:spPr>
          <a:xfrm>
            <a:off x="2694733" y="3180662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9" name="Rectangle 88"/>
          <p:cNvSpPr>
            <a:spLocks noChangeArrowheads="1"/>
          </p:cNvSpPr>
          <p:nvPr/>
        </p:nvSpPr>
        <p:spPr bwMode="auto">
          <a:xfrm>
            <a:off x="2585282" y="4886080"/>
            <a:ext cx="782587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PCA</a:t>
            </a:r>
          </a:p>
        </p:txBody>
      </p:sp>
      <p:sp>
        <p:nvSpPr>
          <p:cNvPr id="10" name="Rectangle 88"/>
          <p:cNvSpPr>
            <a:spLocks noChangeArrowheads="1"/>
          </p:cNvSpPr>
          <p:nvPr/>
        </p:nvSpPr>
        <p:spPr bwMode="auto">
          <a:xfrm>
            <a:off x="5602649" y="4886080"/>
            <a:ext cx="110799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標準化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Rectangle 88"/>
          <p:cNvSpPr>
            <a:spLocks noChangeArrowheads="1"/>
          </p:cNvSpPr>
          <p:nvPr/>
        </p:nvSpPr>
        <p:spPr bwMode="auto">
          <a:xfrm>
            <a:off x="2585282" y="5407654"/>
            <a:ext cx="112883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XP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88"/>
          <p:cNvSpPr>
            <a:spLocks noChangeArrowheads="1"/>
          </p:cNvSpPr>
          <p:nvPr/>
        </p:nvSpPr>
        <p:spPr bwMode="auto">
          <a:xfrm>
            <a:off x="148823" y="1765651"/>
            <a:ext cx="2813591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元データ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標準化後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5602649" y="5407654"/>
            <a:ext cx="114646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Z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TR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Rectangle 88"/>
          <p:cNvSpPr>
            <a:spLocks noChangeArrowheads="1"/>
          </p:cNvSpPr>
          <p:nvPr/>
        </p:nvSpPr>
        <p:spPr bwMode="auto">
          <a:xfrm>
            <a:off x="4195489" y="1775233"/>
            <a:ext cx="110799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主成分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右矢印 14"/>
          <p:cNvSpPr/>
          <p:nvPr/>
        </p:nvSpPr>
        <p:spPr>
          <a:xfrm>
            <a:off x="5929163" y="3180662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8416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156633" cy="590931"/>
          </a:xfrm>
        </p:spPr>
        <p:txBody>
          <a:bodyPr/>
          <a:lstStyle/>
          <a:p>
            <a:r>
              <a:rPr kumimoji="1" lang="ja-JP" altLang="en-US" dirty="0" smtClean="0"/>
              <a:t>４次キュムラント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6553397" cy="5439438"/>
          </a:xfrm>
        </p:spPr>
        <p:txBody>
          <a:bodyPr/>
          <a:lstStyle/>
          <a:p>
            <a:r>
              <a:rPr lang="ja-JP" altLang="en-US" dirty="0" smtClean="0"/>
              <a:t>平均・分散などの統計量の一つ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ある変数 </a:t>
            </a:r>
            <a:r>
              <a:rPr lang="en-US" altLang="ja-JP" dirty="0" smtClean="0"/>
              <a:t>x </a:t>
            </a:r>
            <a:r>
              <a:rPr lang="ja-JP" altLang="en-US" dirty="0" smtClean="0"/>
              <a:t>の</a:t>
            </a:r>
            <a:r>
              <a:rPr lang="en-US" altLang="ja-JP" dirty="0"/>
              <a:t> </a:t>
            </a:r>
            <a:r>
              <a:rPr lang="en-US" altLang="ja-JP" dirty="0" smtClean="0"/>
              <a:t>4</a:t>
            </a:r>
            <a:r>
              <a:rPr lang="ja-JP" altLang="en-US" dirty="0" smtClean="0"/>
              <a:t>次キュムラントを </a:t>
            </a:r>
            <a:r>
              <a:rPr lang="en-US" altLang="ja-JP" i="1" dirty="0" err="1" smtClean="0"/>
              <a:t>kurt</a:t>
            </a:r>
            <a:r>
              <a:rPr lang="en-US" altLang="ja-JP" dirty="0" smtClean="0"/>
              <a:t>( x ) </a:t>
            </a:r>
            <a:r>
              <a:rPr lang="ja-JP" altLang="en-US" dirty="0" smtClean="0"/>
              <a:t>とすると、</a:t>
            </a:r>
            <a:r>
              <a:rPr lang="en-US" altLang="ja-JP" dirty="0" smtClean="0"/>
              <a:t> </a:t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ある変数について、平均が </a:t>
            </a:r>
            <a:r>
              <a:rPr lang="en-US" altLang="ja-JP" dirty="0" smtClean="0"/>
              <a:t>0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分散が </a:t>
            </a:r>
            <a:r>
              <a:rPr lang="en-US" altLang="ja-JP" dirty="0" smtClean="0"/>
              <a:t>1 </a:t>
            </a:r>
            <a:r>
              <a:rPr lang="ja-JP" altLang="en-US" dirty="0" smtClean="0"/>
              <a:t>のとき、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尖度 </a:t>
            </a:r>
            <a:r>
              <a:rPr lang="en-US" altLang="ja-JP" dirty="0" smtClean="0"/>
              <a:t>(</a:t>
            </a:r>
            <a:r>
              <a:rPr lang="en-US" altLang="ja-JP" dirty="0"/>
              <a:t>kurtosis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と</a:t>
            </a:r>
            <a:r>
              <a:rPr lang="ja-JP" altLang="en-US" dirty="0"/>
              <a:t>呼ばれる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正規分布のとき、</a:t>
            </a:r>
            <a:r>
              <a:rPr lang="en-US" altLang="ja-JP" dirty="0" smtClean="0"/>
              <a:t>0 </a:t>
            </a:r>
            <a:r>
              <a:rPr lang="ja-JP" altLang="en-US" dirty="0" smtClean="0"/>
              <a:t>と</a:t>
            </a:r>
            <a:r>
              <a:rPr lang="ja-JP" altLang="en-US" dirty="0"/>
              <a:t>なる</a:t>
            </a:r>
          </a:p>
          <a:p>
            <a:pPr lvl="1"/>
            <a:r>
              <a:rPr lang="ja-JP" altLang="en-US" dirty="0"/>
              <a:t>尖った分布</a:t>
            </a:r>
            <a:r>
              <a:rPr lang="ja-JP" altLang="en-US" dirty="0" smtClean="0"/>
              <a:t>のとき、</a:t>
            </a:r>
            <a:r>
              <a:rPr lang="ja-JP" altLang="en-US" dirty="0"/>
              <a:t>大きくなる</a:t>
            </a:r>
          </a:p>
          <a:p>
            <a:pPr lvl="1"/>
            <a:r>
              <a:rPr lang="ja-JP" altLang="en-US" dirty="0"/>
              <a:t>平べったい分布</a:t>
            </a:r>
            <a:r>
              <a:rPr lang="ja-JP" altLang="en-US" dirty="0" smtClean="0"/>
              <a:t>のとき、小さくなる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11</a:t>
            </a:fld>
            <a:endParaRPr lang="ja-JP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620092"/>
              </p:ext>
            </p:extLst>
          </p:nvPr>
        </p:nvGraphicFramePr>
        <p:xfrm>
          <a:off x="482600" y="2522538"/>
          <a:ext cx="3471863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3" name="Equation" r:id="rId3" imgW="1714320" imgH="304560" progId="Equation.DSMT4">
                  <p:embed/>
                </p:oleObj>
              </mc:Choice>
              <mc:Fallback>
                <p:oleObj name="Equation" r:id="rId3" imgW="1714320" imgH="304560" progId="Equation.DSMT4">
                  <p:embed/>
                  <p:pic>
                    <p:nvPicPr>
                      <p:cNvPr id="675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2522538"/>
                        <a:ext cx="3471863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5138359" y="2619734"/>
            <a:ext cx="375936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E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 x )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の期待値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平均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2279254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995004" cy="590931"/>
          </a:xfrm>
        </p:spPr>
        <p:txBody>
          <a:bodyPr/>
          <a:lstStyle/>
          <a:p>
            <a:r>
              <a:rPr lang="ja-JP" altLang="en-US" dirty="0"/>
              <a:t>４次</a:t>
            </a:r>
            <a:r>
              <a:rPr lang="ja-JP" altLang="en-US" dirty="0" smtClean="0"/>
              <a:t>キュムラントの例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12</a:t>
            </a:fld>
            <a:endParaRPr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94" y="2122031"/>
            <a:ext cx="2964389" cy="234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095" y="2122031"/>
            <a:ext cx="3002708" cy="2340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15" y="2122031"/>
            <a:ext cx="3056329" cy="2340000"/>
          </a:xfrm>
          <a:prstGeom prst="rect">
            <a:avLst/>
          </a:prstGeom>
        </p:spPr>
      </p:pic>
      <p:sp>
        <p:nvSpPr>
          <p:cNvPr id="9" name="Rectangle 88"/>
          <p:cNvSpPr>
            <a:spLocks noChangeArrowheads="1"/>
          </p:cNvSpPr>
          <p:nvPr/>
        </p:nvSpPr>
        <p:spPr bwMode="auto">
          <a:xfrm>
            <a:off x="303349" y="4692977"/>
            <a:ext cx="253947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i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kurt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 x </a:t>
            </a:r>
            <a:r>
              <a:rPr kumimoji="0" lang="en-US" altLang="ja-JP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=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−1.1934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88"/>
          <p:cNvSpPr>
            <a:spLocks noChangeArrowheads="1"/>
          </p:cNvSpPr>
          <p:nvPr/>
        </p:nvSpPr>
        <p:spPr bwMode="auto">
          <a:xfrm>
            <a:off x="3490137" y="4692977"/>
            <a:ext cx="2366353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i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kurt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 x </a:t>
            </a:r>
            <a:r>
              <a:rPr kumimoji="0" lang="en-US" altLang="ja-JP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=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0.0018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6503800" y="4692977"/>
            <a:ext cx="252024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i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kurt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 x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 = 52.9501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Rectangle 88"/>
          <p:cNvSpPr>
            <a:spLocks noChangeArrowheads="1"/>
          </p:cNvSpPr>
          <p:nvPr/>
        </p:nvSpPr>
        <p:spPr bwMode="auto">
          <a:xfrm>
            <a:off x="3490137" y="6161435"/>
            <a:ext cx="5772734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外れ値があると、４次キュムラントが大きくなる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91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281941" cy="590931"/>
          </a:xfrm>
        </p:spPr>
        <p:txBody>
          <a:bodyPr/>
          <a:lstStyle/>
          <a:p>
            <a:r>
              <a:rPr lang="ja-JP" altLang="en-US" dirty="0"/>
              <a:t>4次</a:t>
            </a:r>
            <a:r>
              <a:rPr lang="ja-JP" altLang="en-US" dirty="0" smtClean="0"/>
              <a:t>キュムラントの性質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822975" cy="1346010"/>
          </a:xfrm>
        </p:spPr>
        <p:txBody>
          <a:bodyPr/>
          <a:lstStyle/>
          <a:p>
            <a:r>
              <a:rPr kumimoji="0" lang="en-US" altLang="ja-JP" i="1" kern="0" dirty="0" err="1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kurt</a:t>
            </a:r>
            <a:r>
              <a:rPr kumimoji="0" lang="en-US" altLang="ja-JP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( </a:t>
            </a:r>
            <a:r>
              <a:rPr kumimoji="0" lang="en-US" altLang="ja-JP" i="1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a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x ) = </a:t>
            </a:r>
            <a:r>
              <a:rPr kumimoji="0" lang="en-US" altLang="ja-JP" i="1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a</a:t>
            </a:r>
            <a:r>
              <a:rPr kumimoji="0" lang="en-US" altLang="ja-JP" kern="0" baseline="3000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4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en-US" altLang="ja-JP" i="1" kern="0" dirty="0" err="1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kurt</a:t>
            </a:r>
            <a:r>
              <a:rPr kumimoji="0" lang="en-US" altLang="ja-JP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(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x )</a:t>
            </a:r>
          </a:p>
          <a:p>
            <a:endParaRPr kumimoji="0" lang="en-US" altLang="ja-JP" kern="0" dirty="0">
              <a:solidFill>
                <a:sysClr val="windowText" lastClr="000000"/>
              </a:solidFill>
              <a:cs typeface="Times New Roman" panose="02020603050405020304" pitchFamily="18" charset="0"/>
            </a:endParaRPr>
          </a:p>
          <a:p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x</a:t>
            </a:r>
            <a:r>
              <a:rPr lang="en-US" altLang="ja-JP" baseline="-25000" dirty="0"/>
              <a:t>1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ja-JP" altLang="en-US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と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x</a:t>
            </a:r>
            <a:r>
              <a:rPr kumimoji="0" lang="en-US" altLang="ja-JP" kern="0" baseline="-2500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2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ja-JP" altLang="en-US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が</a:t>
            </a:r>
            <a:r>
              <a:rPr kumimoji="0" lang="ja-JP" altLang="en-US" kern="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独立</a:t>
            </a:r>
            <a:r>
              <a:rPr kumimoji="0" lang="ja-JP" altLang="en-US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ならば、</a:t>
            </a:r>
            <a:r>
              <a:rPr kumimoji="0" lang="en-US" altLang="ja-JP" i="1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en-US" altLang="ja-JP" i="1" kern="0" dirty="0" err="1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kurt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( x</a:t>
            </a:r>
            <a:r>
              <a:rPr lang="en-US" altLang="ja-JP" baseline="-25000" dirty="0" smtClean="0"/>
              <a:t>1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+ x</a:t>
            </a:r>
            <a:r>
              <a:rPr lang="en-US" altLang="ja-JP" baseline="-25000" dirty="0" smtClean="0"/>
              <a:t>2</a:t>
            </a:r>
            <a:r>
              <a:rPr kumimoji="0" lang="en-US" altLang="ja-JP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) = </a:t>
            </a:r>
            <a:r>
              <a:rPr kumimoji="0" lang="en-US" altLang="ja-JP" i="1" kern="0" dirty="0" err="1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kurt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( x</a:t>
            </a:r>
            <a:r>
              <a:rPr lang="en-US" altLang="ja-JP" baseline="-25000" dirty="0" smtClean="0"/>
              <a:t>1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</a:t>
            </a:r>
            <a:r>
              <a:rPr kumimoji="0" lang="en-US" altLang="ja-JP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)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+ </a:t>
            </a:r>
            <a:r>
              <a:rPr kumimoji="0" lang="en-US" altLang="ja-JP" i="1" kern="0" dirty="0" err="1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kurt</a:t>
            </a:r>
            <a:r>
              <a:rPr kumimoji="0" lang="en-US" altLang="ja-JP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( 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x</a:t>
            </a:r>
            <a:r>
              <a:rPr lang="en-US" altLang="ja-JP" baseline="-25000" dirty="0" smtClean="0"/>
              <a:t>2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 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1035829" y="3676461"/>
            <a:ext cx="27895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独立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と関係ありそう！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52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305479" cy="590931"/>
          </a:xfrm>
        </p:spPr>
        <p:txBody>
          <a:bodyPr/>
          <a:lstStyle/>
          <a:p>
            <a:r>
              <a:rPr lang="ja-JP" altLang="en-US" dirty="0"/>
              <a:t>4次</a:t>
            </a:r>
            <a:r>
              <a:rPr lang="ja-JP" altLang="en-US" dirty="0" smtClean="0"/>
              <a:t>キュムラントを最大もしくは最小にしてみる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303349" y="1408888"/>
            <a:ext cx="607409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PCA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で前処理した２変数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z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z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について考える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120815"/>
              </p:ext>
            </p:extLst>
          </p:nvPr>
        </p:nvGraphicFramePr>
        <p:xfrm>
          <a:off x="6595843" y="1354749"/>
          <a:ext cx="1669971" cy="533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83" name="Equation" r:id="rId3" imgW="799920" imgH="253800" progId="Equation.DSMT4">
                  <p:embed/>
                </p:oleObj>
              </mc:Choice>
              <mc:Fallback>
                <p:oleObj name="Equation" r:id="rId3" imgW="799920" imgH="253800" progId="Equation.DSMT4">
                  <p:embed/>
                  <p:pic>
                    <p:nvPicPr>
                      <p:cNvPr id="6759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843" y="1354749"/>
                        <a:ext cx="1669971" cy="533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8"/>
          <p:cNvSpPr>
            <a:spLocks noChangeArrowheads="1"/>
          </p:cNvSpPr>
          <p:nvPr/>
        </p:nvSpPr>
        <p:spPr bwMode="auto">
          <a:xfrm>
            <a:off x="303349" y="2408306"/>
            <a:ext cx="4164923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互いに独立な成分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として、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245964"/>
              </p:ext>
            </p:extLst>
          </p:nvPr>
        </p:nvGraphicFramePr>
        <p:xfrm>
          <a:off x="4468272" y="2321911"/>
          <a:ext cx="2809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84" name="Equation" r:id="rId5" imgW="1346040" imgH="253800" progId="Equation.DSMT4">
                  <p:embed/>
                </p:oleObj>
              </mc:Choice>
              <mc:Fallback>
                <p:oleObj name="Equation" r:id="rId5" imgW="1346040" imgH="253800" progId="Equation.DSMT4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272" y="2321911"/>
                        <a:ext cx="28098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8"/>
          <p:cNvSpPr>
            <a:spLocks noChangeArrowheads="1"/>
          </p:cNvSpPr>
          <p:nvPr/>
        </p:nvSpPr>
        <p:spPr bwMode="auto">
          <a:xfrm>
            <a:off x="7596113" y="2376245"/>
            <a:ext cx="873957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とする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Rectangle 88"/>
          <p:cNvSpPr>
            <a:spLocks noChangeArrowheads="1"/>
          </p:cNvSpPr>
          <p:nvPr/>
        </p:nvSpPr>
        <p:spPr bwMode="auto">
          <a:xfrm>
            <a:off x="303349" y="3407724"/>
            <a:ext cx="402225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このとき、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を単位ベクトルとして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076519"/>
              </p:ext>
            </p:extLst>
          </p:nvPr>
        </p:nvGraphicFramePr>
        <p:xfrm>
          <a:off x="4946109" y="3353390"/>
          <a:ext cx="1854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85"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109" y="3353390"/>
                        <a:ext cx="1854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303349" y="4407142"/>
            <a:ext cx="827502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とした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の４次キュムラントを最大もしくは最小にすると、どうなるか？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Rectangle 88"/>
          <p:cNvSpPr>
            <a:spLocks noChangeArrowheads="1"/>
          </p:cNvSpPr>
          <p:nvPr/>
        </p:nvSpPr>
        <p:spPr bwMode="auto">
          <a:xfrm>
            <a:off x="303349" y="5406561"/>
            <a:ext cx="14013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ちなみに、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339913"/>
              </p:ext>
            </p:extLst>
          </p:nvPr>
        </p:nvGraphicFramePr>
        <p:xfrm>
          <a:off x="1961570" y="5352227"/>
          <a:ext cx="3763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86" name="Equation" r:id="rId9" imgW="1803240" imgH="253800" progId="Equation.DSMT4">
                  <p:embed/>
                </p:oleObj>
              </mc:Choice>
              <mc:Fallback>
                <p:oleObj name="Equation" r:id="rId9" imgW="1803240" imgH="25380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570" y="5352227"/>
                        <a:ext cx="3763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4809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199133" cy="590931"/>
          </a:xfrm>
        </p:spPr>
        <p:txBody>
          <a:bodyPr/>
          <a:lstStyle/>
          <a:p>
            <a:r>
              <a:rPr lang="en-US" altLang="ja-JP" dirty="0"/>
              <a:t>4</a:t>
            </a:r>
            <a:r>
              <a:rPr lang="ja-JP" altLang="en-US" dirty="0"/>
              <a:t>次キュムラントと</a:t>
            </a:r>
            <a:r>
              <a:rPr lang="ja-JP" altLang="en-US" dirty="0" smtClean="0"/>
              <a:t>独立性 式変形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15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898500"/>
              </p:ext>
            </p:extLst>
          </p:nvPr>
        </p:nvGraphicFramePr>
        <p:xfrm>
          <a:off x="302592" y="2426976"/>
          <a:ext cx="54054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89" name="Equation" r:id="rId3" imgW="2590560" imgH="228600" progId="Equation.DSMT4">
                  <p:embed/>
                </p:oleObj>
              </mc:Choice>
              <mc:Fallback>
                <p:oleObj name="Equation" r:id="rId3" imgW="2590560" imgH="22860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92" y="2426976"/>
                        <a:ext cx="54054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6504980" y="2350948"/>
            <a:ext cx="81624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より、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19511"/>
              </p:ext>
            </p:extLst>
          </p:nvPr>
        </p:nvGraphicFramePr>
        <p:xfrm>
          <a:off x="302592" y="1441129"/>
          <a:ext cx="3763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90" name="Equation" r:id="rId5" imgW="1803240" imgH="253800" progId="Equation.DSMT4">
                  <p:embed/>
                </p:oleObj>
              </mc:Choice>
              <mc:Fallback>
                <p:oleObj name="Equation" r:id="rId5" imgW="1803240" imgH="25380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92" y="1441129"/>
                        <a:ext cx="3763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326818"/>
              </p:ext>
            </p:extLst>
          </p:nvPr>
        </p:nvGraphicFramePr>
        <p:xfrm>
          <a:off x="2526880" y="2975508"/>
          <a:ext cx="14049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91" name="Equation" r:id="rId7" imgW="698400" imgH="190440" progId="Equation.DSMT4">
                  <p:embed/>
                </p:oleObj>
              </mc:Choice>
              <mc:Fallback>
                <p:oleObj name="Equation" r:id="rId7" imgW="698400" imgH="190440" progId="Equation.DSMT4">
                  <p:embed/>
                  <p:pic>
                    <p:nvPicPr>
                      <p:cNvPr id="2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6880" y="2975508"/>
                        <a:ext cx="14049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8"/>
          <p:cNvSpPr>
            <a:spLocks noChangeArrowheads="1"/>
          </p:cNvSpPr>
          <p:nvPr/>
        </p:nvSpPr>
        <p:spPr bwMode="auto">
          <a:xfrm>
            <a:off x="4512556" y="2955229"/>
            <a:ext cx="268214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∵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は単位ベクトル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388474"/>
              </p:ext>
            </p:extLst>
          </p:nvPr>
        </p:nvGraphicFramePr>
        <p:xfrm>
          <a:off x="4182604" y="4114942"/>
          <a:ext cx="27305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92" name="Equation" r:id="rId9" imgW="1307880" imgH="279360" progId="Equation.DSMT4">
                  <p:embed/>
                </p:oleObj>
              </mc:Choice>
              <mc:Fallback>
                <p:oleObj name="Equation" r:id="rId9" imgW="1307880" imgH="27936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604" y="4114942"/>
                        <a:ext cx="273050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302592" y="4195470"/>
            <a:ext cx="3701654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の大きさは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であるため、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Rectangle 88"/>
          <p:cNvSpPr>
            <a:spLocks noChangeArrowheads="1"/>
          </p:cNvSpPr>
          <p:nvPr/>
        </p:nvSpPr>
        <p:spPr bwMode="auto">
          <a:xfrm>
            <a:off x="7194701" y="4195470"/>
            <a:ext cx="1116011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とおける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780754"/>
              </p:ext>
            </p:extLst>
          </p:nvPr>
        </p:nvGraphicFramePr>
        <p:xfrm>
          <a:off x="1469404" y="5457192"/>
          <a:ext cx="25971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93" name="Equation" r:id="rId11" imgW="1244520" imgH="228600" progId="Equation.DSMT4">
                  <p:embed/>
                </p:oleObj>
              </mc:Choice>
              <mc:Fallback>
                <p:oleObj name="Equation" r:id="rId11" imgW="1244520" imgH="228600" progId="Equation.DSMT4">
                  <p:embed/>
                  <p:pic>
                    <p:nvPicPr>
                      <p:cNvPr id="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404" y="5457192"/>
                        <a:ext cx="25971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88"/>
          <p:cNvSpPr>
            <a:spLocks noChangeArrowheads="1"/>
          </p:cNvSpPr>
          <p:nvPr/>
        </p:nvSpPr>
        <p:spPr bwMode="auto">
          <a:xfrm>
            <a:off x="302592" y="5484539"/>
            <a:ext cx="1058303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よって、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20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737468" cy="590931"/>
          </a:xfrm>
        </p:spPr>
        <p:txBody>
          <a:bodyPr/>
          <a:lstStyle/>
          <a:p>
            <a:r>
              <a:rPr lang="en-US" altLang="ja-JP" dirty="0"/>
              <a:t>4</a:t>
            </a:r>
            <a:r>
              <a:rPr lang="ja-JP" altLang="en-US" dirty="0"/>
              <a:t>次キュムラントと</a:t>
            </a:r>
            <a:r>
              <a:rPr lang="ja-JP" altLang="en-US" dirty="0" smtClean="0"/>
              <a:t>独立性 性質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16</a:t>
            </a:fld>
            <a:endParaRPr lang="ja-JP" altLang="en-US"/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391941"/>
              </p:ext>
            </p:extLst>
          </p:nvPr>
        </p:nvGraphicFramePr>
        <p:xfrm>
          <a:off x="556089" y="1463208"/>
          <a:ext cx="25971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2" name="Equation" r:id="rId3" imgW="1244520" imgH="228600" progId="Equation.DSMT4">
                  <p:embed/>
                </p:oleObj>
              </mc:Choice>
              <mc:Fallback>
                <p:oleObj name="Equation" r:id="rId3" imgW="1244520" imgH="22860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089" y="1463208"/>
                        <a:ext cx="25971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88"/>
          <p:cNvSpPr>
            <a:spLocks noChangeArrowheads="1"/>
          </p:cNvSpPr>
          <p:nvPr/>
        </p:nvSpPr>
        <p:spPr bwMode="auto">
          <a:xfrm>
            <a:off x="471139" y="2902259"/>
            <a:ext cx="785343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は互いに独立であることから、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次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キュムラントの性質より、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44510"/>
              </p:ext>
            </p:extLst>
          </p:nvPr>
        </p:nvGraphicFramePr>
        <p:xfrm>
          <a:off x="556089" y="4286617"/>
          <a:ext cx="5353050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3" name="Equation" r:id="rId5" imgW="2565360" imgH="507960" progId="Equation.DSMT4">
                  <p:embed/>
                </p:oleObj>
              </mc:Choice>
              <mc:Fallback>
                <p:oleObj name="Equation" r:id="rId5" imgW="2565360" imgH="507960" progId="Equation.DSMT4">
                  <p:embed/>
                  <p:pic>
                    <p:nvPicPr>
                      <p:cNvPr id="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089" y="4286617"/>
                        <a:ext cx="5353050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6683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737468" cy="590931"/>
          </a:xfrm>
        </p:spPr>
        <p:txBody>
          <a:bodyPr/>
          <a:lstStyle/>
          <a:p>
            <a:r>
              <a:rPr lang="en-US" altLang="ja-JP" dirty="0"/>
              <a:t>4</a:t>
            </a:r>
            <a:r>
              <a:rPr lang="ja-JP" altLang="en-US" dirty="0"/>
              <a:t>次キュムラントと独立性 微分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17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735788"/>
              </p:ext>
            </p:extLst>
          </p:nvPr>
        </p:nvGraphicFramePr>
        <p:xfrm>
          <a:off x="465554" y="1567672"/>
          <a:ext cx="5353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2" name="Equation" r:id="rId3" imgW="2565360" imgH="253800" progId="Equation.DSMT4">
                  <p:embed/>
                </p:oleObj>
              </mc:Choice>
              <mc:Fallback>
                <p:oleObj name="Equation" r:id="rId3" imgW="2565360" imgH="253800" progId="Equation.DSMT4">
                  <p:embed/>
                  <p:pic>
                    <p:nvPicPr>
                      <p:cNvPr id="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54" y="1567672"/>
                        <a:ext cx="53530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465554" y="2973421"/>
            <a:ext cx="2173993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l-GR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θ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で微分すると、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478420"/>
              </p:ext>
            </p:extLst>
          </p:nvPr>
        </p:nvGraphicFramePr>
        <p:xfrm>
          <a:off x="465554" y="4270502"/>
          <a:ext cx="73152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3" name="Equation" r:id="rId5" imgW="3504960" imgH="711000" progId="Equation.DSMT4">
                  <p:embed/>
                </p:oleObj>
              </mc:Choice>
              <mc:Fallback>
                <p:oleObj name="Equation" r:id="rId5" imgW="3504960" imgH="71100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54" y="4270502"/>
                        <a:ext cx="7315200" cy="149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3950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657044" cy="590931"/>
          </a:xfrm>
        </p:spPr>
        <p:txBody>
          <a:bodyPr/>
          <a:lstStyle/>
          <a:p>
            <a:r>
              <a:rPr lang="en-US" altLang="ja-JP" dirty="0"/>
              <a:t>4</a:t>
            </a:r>
            <a:r>
              <a:rPr lang="ja-JP" altLang="en-US" dirty="0"/>
              <a:t>次キュムラントと独立性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5" name="左右矢印 4"/>
          <p:cNvSpPr/>
          <p:nvPr/>
        </p:nvSpPr>
        <p:spPr>
          <a:xfrm>
            <a:off x="5365506" y="2827828"/>
            <a:ext cx="582621" cy="359243"/>
          </a:xfrm>
          <a:prstGeom prst="left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7" name="Rectangle 88"/>
          <p:cNvSpPr>
            <a:spLocks noChangeArrowheads="1"/>
          </p:cNvSpPr>
          <p:nvPr/>
        </p:nvSpPr>
        <p:spPr bwMode="auto">
          <a:xfrm>
            <a:off x="293538" y="2792408"/>
            <a:ext cx="497443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の４次キュムラントが最大もしくは最小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6205451" y="2795083"/>
            <a:ext cx="26581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i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kurt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が極値をもつ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左右矢印 8"/>
          <p:cNvSpPr/>
          <p:nvPr/>
        </p:nvSpPr>
        <p:spPr>
          <a:xfrm>
            <a:off x="293538" y="3912353"/>
            <a:ext cx="582621" cy="359243"/>
          </a:xfrm>
          <a:prstGeom prst="left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834914"/>
              </p:ext>
            </p:extLst>
          </p:nvPr>
        </p:nvGraphicFramePr>
        <p:xfrm>
          <a:off x="1281382" y="3611921"/>
          <a:ext cx="1722438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4" name="Equation" r:id="rId3" imgW="825480" imgH="419040" progId="Equation.DSMT4">
                  <p:embed/>
                </p:oleObj>
              </mc:Choice>
              <mc:Fallback>
                <p:oleObj name="Equation" r:id="rId3" imgW="825480" imgH="419040" progId="Equation.DSMT4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382" y="3611921"/>
                        <a:ext cx="1722438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左右矢印 10"/>
          <p:cNvSpPr/>
          <p:nvPr/>
        </p:nvSpPr>
        <p:spPr>
          <a:xfrm>
            <a:off x="3477158" y="3871244"/>
            <a:ext cx="582621" cy="359243"/>
          </a:xfrm>
          <a:prstGeom prst="left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2" name="Rectangle 88"/>
          <p:cNvSpPr>
            <a:spLocks noChangeArrowheads="1"/>
          </p:cNvSpPr>
          <p:nvPr/>
        </p:nvSpPr>
        <p:spPr bwMode="auto">
          <a:xfrm>
            <a:off x="4331108" y="3838499"/>
            <a:ext cx="340029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sin </a:t>
            </a:r>
            <a:r>
              <a:rPr kumimoji="0" lang="el-GR" altLang="ja-JP" sz="2400" i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θ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0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もしくは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cos </a:t>
            </a:r>
            <a:r>
              <a:rPr kumimoji="0" lang="el-GR" altLang="ja-JP" sz="2400" i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θ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0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左右矢印 12"/>
          <p:cNvSpPr/>
          <p:nvPr/>
        </p:nvSpPr>
        <p:spPr>
          <a:xfrm>
            <a:off x="293538" y="4966809"/>
            <a:ext cx="582621" cy="359243"/>
          </a:xfrm>
          <a:prstGeom prst="leftRightArrow">
            <a:avLst/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4" name="Rectangle 88"/>
          <p:cNvSpPr>
            <a:spLocks noChangeArrowheads="1"/>
          </p:cNvSpPr>
          <p:nvPr/>
        </p:nvSpPr>
        <p:spPr bwMode="auto">
          <a:xfrm>
            <a:off x="1367050" y="4931820"/>
            <a:ext cx="332014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±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もしくは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±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 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672418"/>
              </p:ext>
            </p:extLst>
          </p:nvPr>
        </p:nvGraphicFramePr>
        <p:xfrm>
          <a:off x="293538" y="1219307"/>
          <a:ext cx="73152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15" name="Equation" r:id="rId5" imgW="3504960" imgH="419040" progId="Equation.DSMT4">
                  <p:embed/>
                </p:oleObj>
              </mc:Choice>
              <mc:Fallback>
                <p:oleObj name="Equation" r:id="rId5" imgW="3504960" imgH="41904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38" y="1219307"/>
                        <a:ext cx="7315200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88"/>
          <p:cNvSpPr>
            <a:spLocks noChangeArrowheads="1"/>
          </p:cNvSpPr>
          <p:nvPr/>
        </p:nvSpPr>
        <p:spPr bwMode="auto">
          <a:xfrm>
            <a:off x="5459561" y="4931820"/>
            <a:ext cx="329128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は独立な成分より、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Rectangle 88"/>
          <p:cNvSpPr>
            <a:spLocks noChangeArrowheads="1"/>
          </p:cNvSpPr>
          <p:nvPr/>
        </p:nvSpPr>
        <p:spPr bwMode="auto">
          <a:xfrm>
            <a:off x="293538" y="6021265"/>
            <a:ext cx="8547533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４次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キュムラントを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最大もしくは最小にすれば、独立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成分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を計算できる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3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631670" cy="590931"/>
          </a:xfrm>
        </p:spPr>
        <p:txBody>
          <a:bodyPr/>
          <a:lstStyle/>
          <a:p>
            <a:r>
              <a:rPr kumimoji="1" lang="ja-JP" altLang="en-US" dirty="0" smtClean="0"/>
              <a:t>独立成分</a:t>
            </a:r>
            <a:r>
              <a:rPr kumimoji="1" lang="ja-JP" altLang="en-US" dirty="0" smtClean="0"/>
              <a:t>分析 </a:t>
            </a:r>
            <a:r>
              <a:rPr kumimoji="1" lang="en-US" altLang="ja-JP" dirty="0" smtClean="0"/>
              <a:t>(ICA</a:t>
            </a:r>
            <a:r>
              <a:rPr kumimoji="1" lang="en-US" altLang="ja-JP" dirty="0" smtClean="0"/>
              <a:t>) 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9034846" cy="5247077"/>
          </a:xfrm>
        </p:spPr>
        <p:txBody>
          <a:bodyPr/>
          <a:lstStyle/>
          <a:p>
            <a:r>
              <a:rPr kumimoji="1" lang="ja-JP" altLang="en-US" dirty="0" smtClean="0"/>
              <a:t>主成分分析 </a:t>
            </a:r>
            <a:r>
              <a:rPr kumimoji="1" lang="en-US" altLang="ja-JP" dirty="0" smtClean="0"/>
              <a:t>(</a:t>
            </a:r>
            <a:r>
              <a:rPr lang="en-US" altLang="ja-JP" dirty="0"/>
              <a:t>Principal Component </a:t>
            </a:r>
            <a:r>
              <a:rPr lang="en-US" altLang="ja-JP" dirty="0" smtClean="0"/>
              <a:t>Analysis, PCA</a:t>
            </a:r>
            <a:r>
              <a:rPr lang="en-US" altLang="ja-JP" dirty="0" smtClean="0"/>
              <a:t>) 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説明変数 </a:t>
            </a:r>
            <a:r>
              <a:rPr lang="en-US" altLang="ja-JP" dirty="0" smtClean="0"/>
              <a:t>X </a:t>
            </a:r>
            <a:r>
              <a:rPr lang="ja-JP" altLang="en-US" dirty="0" smtClean="0"/>
              <a:t>から互いに</a:t>
            </a:r>
            <a:r>
              <a:rPr lang="ja-JP" altLang="en-US" dirty="0" smtClean="0">
                <a:solidFill>
                  <a:srgbClr val="FF0000"/>
                </a:solidFill>
              </a:rPr>
              <a:t>無相関</a:t>
            </a:r>
            <a:r>
              <a:rPr lang="ja-JP" altLang="en-US" dirty="0" smtClean="0"/>
              <a:t>な成分 </a:t>
            </a:r>
            <a:r>
              <a:rPr lang="en-US" altLang="ja-JP" dirty="0" smtClean="0"/>
              <a:t>(</a:t>
            </a:r>
            <a:r>
              <a:rPr lang="ja-JP" altLang="en-US" dirty="0" smtClean="0"/>
              <a:t>主成分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を計算する</a:t>
            </a:r>
            <a:r>
              <a:rPr lang="ja-JP" altLang="en-US" dirty="0" smtClean="0"/>
              <a:t>手法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主成分は、</a:t>
            </a:r>
            <a:r>
              <a:rPr lang="ja-JP" altLang="en-US" dirty="0" smtClean="0">
                <a:solidFill>
                  <a:srgbClr val="FF0000"/>
                </a:solidFill>
              </a:rPr>
              <a:t>寄与率の大きい順に並べることが可能</a:t>
            </a:r>
            <a:r>
              <a:rPr lang="en-US" altLang="ja-JP" dirty="0" smtClean="0">
                <a:solidFill>
                  <a:srgbClr val="FF0000"/>
                </a:solidFill>
              </a:rPr>
              <a:t/>
            </a:r>
            <a:br>
              <a:rPr lang="en-US" altLang="ja-JP" dirty="0" smtClean="0">
                <a:solidFill>
                  <a:srgbClr val="FF0000"/>
                </a:solidFill>
              </a:rPr>
            </a:br>
            <a:r>
              <a:rPr lang="ja-JP" altLang="en-US" dirty="0" smtClean="0"/>
              <a:t>参考：</a:t>
            </a:r>
            <a:r>
              <a:rPr lang="en-US" altLang="ja-JP" dirty="0"/>
              <a:t> </a:t>
            </a:r>
            <a:r>
              <a:rPr lang="en-US" altLang="ja-JP" sz="2000" dirty="0">
                <a:hlinkClick r:id="rId2"/>
              </a:rPr>
              <a:t>http://datachemeng.com/principalcomponentanalysis</a:t>
            </a:r>
            <a:r>
              <a:rPr lang="en-US" altLang="ja-JP" sz="2000" dirty="0" smtClean="0">
                <a:hlinkClick r:id="rId2"/>
              </a:rPr>
              <a:t>/</a:t>
            </a:r>
            <a:endParaRPr lang="en-US" altLang="ja-JP" sz="2000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独立成分分析 </a:t>
            </a:r>
            <a:r>
              <a:rPr lang="en-US" altLang="ja-JP" dirty="0" smtClean="0"/>
              <a:t>(Independent Component Analysis, ICA) 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説明変数 </a:t>
            </a:r>
            <a:r>
              <a:rPr lang="en-US" altLang="ja-JP" dirty="0"/>
              <a:t>X </a:t>
            </a:r>
            <a:r>
              <a:rPr lang="ja-JP" altLang="en-US" dirty="0"/>
              <a:t>から</a:t>
            </a:r>
            <a:r>
              <a:rPr lang="ja-JP" altLang="en-US" dirty="0" smtClean="0"/>
              <a:t>互いに</a:t>
            </a:r>
            <a:r>
              <a:rPr lang="ja-JP" altLang="en-US" dirty="0" smtClean="0">
                <a:solidFill>
                  <a:srgbClr val="0000FF"/>
                </a:solidFill>
              </a:rPr>
              <a:t>独立</a:t>
            </a:r>
            <a:r>
              <a:rPr lang="ja-JP" altLang="en-US" dirty="0" smtClean="0"/>
              <a:t>な成分 </a:t>
            </a:r>
            <a:r>
              <a:rPr lang="en-US" altLang="ja-JP" dirty="0" smtClean="0"/>
              <a:t>(</a:t>
            </a:r>
            <a:r>
              <a:rPr lang="ja-JP" altLang="en-US" dirty="0" smtClean="0"/>
              <a:t>独立成分</a:t>
            </a:r>
            <a:r>
              <a:rPr lang="en-US" altLang="ja-JP" dirty="0"/>
              <a:t>) </a:t>
            </a:r>
            <a:r>
              <a:rPr lang="ja-JP" altLang="en-US" dirty="0"/>
              <a:t>を計算する</a:t>
            </a:r>
            <a:r>
              <a:rPr lang="ja-JP" altLang="en-US" dirty="0" smtClean="0"/>
              <a:t>手法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独立成分は、</a:t>
            </a:r>
            <a:r>
              <a:rPr lang="ja-JP" altLang="en-US" dirty="0" smtClean="0">
                <a:solidFill>
                  <a:srgbClr val="0000FF"/>
                </a:solidFill>
              </a:rPr>
              <a:t>どれも平等</a:t>
            </a:r>
            <a:endParaRPr lang="en-US" altLang="ja-JP" dirty="0">
              <a:solidFill>
                <a:srgbClr val="0000FF"/>
              </a:solidFill>
            </a:endParaRPr>
          </a:p>
          <a:p>
            <a:endParaRPr lang="en-US" altLang="ja-JP" dirty="0" smtClean="0"/>
          </a:p>
          <a:p>
            <a:r>
              <a:rPr lang="ja-JP" altLang="en-US" dirty="0" smtClean="0"/>
              <a:t>独立は無相関より強力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データセット内に外れ値があると、外れ値が強調されたような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独立成分が抽出される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216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3331361" cy="590931"/>
          </a:xfrm>
        </p:spPr>
        <p:txBody>
          <a:bodyPr/>
          <a:lstStyle/>
          <a:p>
            <a:r>
              <a:rPr kumimoji="1" lang="ja-JP" altLang="en-US" dirty="0" smtClean="0"/>
              <a:t>独立成分の計算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19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61063"/>
              </p:ext>
            </p:extLst>
          </p:nvPr>
        </p:nvGraphicFramePr>
        <p:xfrm>
          <a:off x="547628" y="1230073"/>
          <a:ext cx="9810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84" name="Equation" r:id="rId3" imgW="469800" imgH="177480" progId="Equation.DSMT4">
                  <p:embed/>
                </p:oleObj>
              </mc:Choice>
              <mc:Fallback>
                <p:oleObj name="Equation" r:id="rId3" imgW="469800" imgH="17748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28" y="1230073"/>
                        <a:ext cx="98107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502179"/>
              </p:ext>
            </p:extLst>
          </p:nvPr>
        </p:nvGraphicFramePr>
        <p:xfrm>
          <a:off x="547628" y="1831946"/>
          <a:ext cx="6149975" cy="445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85" name="Equation" r:id="rId5" imgW="2946240" imgH="2133360" progId="Equation.DSMT4">
                  <p:embed/>
                </p:oleObj>
              </mc:Choice>
              <mc:Fallback>
                <p:oleObj name="Equation" r:id="rId5" imgW="2946240" imgH="213336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28" y="1831946"/>
                        <a:ext cx="6149975" cy="445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803138"/>
              </p:ext>
            </p:extLst>
          </p:nvPr>
        </p:nvGraphicFramePr>
        <p:xfrm>
          <a:off x="5849908" y="4231196"/>
          <a:ext cx="14557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86" name="Equation" r:id="rId7" imgW="698400" imgH="190440" progId="Equation.DSMT4">
                  <p:embed/>
                </p:oleObj>
              </mc:Choice>
              <mc:Fallback>
                <p:oleObj name="Equation" r:id="rId7" imgW="698400" imgH="190440" progId="Equation.DSMT4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08" y="4231196"/>
                        <a:ext cx="145573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829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958280" cy="590931"/>
          </a:xfrm>
        </p:spPr>
        <p:txBody>
          <a:bodyPr/>
          <a:lstStyle/>
          <a:p>
            <a:r>
              <a:rPr lang="en-US" altLang="ja-JP" dirty="0"/>
              <a:t>Lagrange</a:t>
            </a:r>
            <a:r>
              <a:rPr kumimoji="1" lang="ja-JP" altLang="en-US" dirty="0" smtClean="0"/>
              <a:t>の未定乗数法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20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451326"/>
              </p:ext>
            </p:extLst>
          </p:nvPr>
        </p:nvGraphicFramePr>
        <p:xfrm>
          <a:off x="404482" y="2070997"/>
          <a:ext cx="3684587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7" name="Equation" r:id="rId3" imgW="1765080" imgH="330120" progId="Equation.DSMT4">
                  <p:embed/>
                </p:oleObj>
              </mc:Choice>
              <mc:Fallback>
                <p:oleObj name="Equation" r:id="rId3" imgW="1765080" imgH="330120" progId="Equation.DSMT4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82" y="2070997"/>
                        <a:ext cx="3684587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404482" y="1291473"/>
            <a:ext cx="625523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は単位ベクトル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 ||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||</a:t>
            </a:r>
            <a:r>
              <a:rPr kumimoji="0" lang="en-US" altLang="ja-JP" sz="2400" kern="0" baseline="30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1 )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という制約のもとで、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Rectangle 88"/>
          <p:cNvSpPr>
            <a:spLocks noChangeArrowheads="1"/>
          </p:cNvSpPr>
          <p:nvPr/>
        </p:nvSpPr>
        <p:spPr bwMode="auto">
          <a:xfrm>
            <a:off x="4553787" y="2203118"/>
            <a:ext cx="363432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を最大化もしくは最小化する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404482" y="3114764"/>
            <a:ext cx="730520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Lagrange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未定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乗数法より、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Lagrange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定数を </a:t>
            </a: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λ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とすると、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106600"/>
              </p:ext>
            </p:extLst>
          </p:nvPr>
        </p:nvGraphicFramePr>
        <p:xfrm>
          <a:off x="404482" y="3894288"/>
          <a:ext cx="47180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8" name="Equation" r:id="rId5" imgW="2260440" imgH="330120" progId="Equation.DSMT4">
                  <p:embed/>
                </p:oleObj>
              </mc:Choice>
              <mc:Fallback>
                <p:oleObj name="Equation" r:id="rId5" imgW="2260440" imgH="33012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82" y="3894288"/>
                        <a:ext cx="471805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475618"/>
              </p:ext>
            </p:extLst>
          </p:nvPr>
        </p:nvGraphicFramePr>
        <p:xfrm>
          <a:off x="1225708" y="4938054"/>
          <a:ext cx="5434013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89" name="Equation" r:id="rId7" imgW="2603160" imgH="812520" progId="Equation.DSMT4">
                  <p:embed/>
                </p:oleObj>
              </mc:Choice>
              <mc:Fallback>
                <p:oleObj name="Equation" r:id="rId7" imgW="2603160" imgH="81252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708" y="4938054"/>
                        <a:ext cx="5434013" cy="169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998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5173211" cy="590931"/>
          </a:xfrm>
        </p:spPr>
        <p:txBody>
          <a:bodyPr/>
          <a:lstStyle/>
          <a:p>
            <a:r>
              <a:rPr kumimoji="1" lang="en-US" altLang="ja-JP" b="1" dirty="0" smtClean="0"/>
              <a:t>w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の決め方～不動点法～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21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492126"/>
              </p:ext>
            </p:extLst>
          </p:nvPr>
        </p:nvGraphicFramePr>
        <p:xfrm>
          <a:off x="1247009" y="1042222"/>
          <a:ext cx="46926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6" name="Equation" r:id="rId3" imgW="2247840" imgH="330120" progId="Equation.DSMT4">
                  <p:embed/>
                </p:oleObj>
              </mc:Choice>
              <mc:Fallback>
                <p:oleObj name="Equation" r:id="rId3" imgW="2247840" imgH="33012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009" y="1042222"/>
                        <a:ext cx="469265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右矢印 5"/>
          <p:cNvSpPr/>
          <p:nvPr/>
        </p:nvSpPr>
        <p:spPr>
          <a:xfrm>
            <a:off x="457743" y="1929780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361311"/>
              </p:ext>
            </p:extLst>
          </p:nvPr>
        </p:nvGraphicFramePr>
        <p:xfrm>
          <a:off x="1247009" y="1753750"/>
          <a:ext cx="4560888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7" name="Equation" r:id="rId5" imgW="2184120" imgH="393480" progId="Equation.DSMT4">
                  <p:embed/>
                </p:oleObj>
              </mc:Choice>
              <mc:Fallback>
                <p:oleObj name="Equation" r:id="rId5" imgW="2184120" imgH="39348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009" y="1753750"/>
                        <a:ext cx="4560888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457743" y="3009479"/>
            <a:ext cx="767870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の大きさは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 ( ||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||</a:t>
            </a:r>
            <a:r>
              <a:rPr kumimoji="0" lang="en-US" altLang="ja-JP" sz="2400" kern="0" baseline="30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1 )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なの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で、重要なの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は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方向のみ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Rectangle 88"/>
          <p:cNvSpPr>
            <a:spLocks noChangeArrowheads="1"/>
          </p:cNvSpPr>
          <p:nvPr/>
        </p:nvSpPr>
        <p:spPr bwMode="auto">
          <a:xfrm>
            <a:off x="457743" y="5072639"/>
            <a:ext cx="4206601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上の式で </a:t>
            </a:r>
            <a:r>
              <a:rPr kumimoji="0" lang="en-US" altLang="ja-JP" sz="2400" b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old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→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new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と更新し、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6058"/>
              </p:ext>
            </p:extLst>
          </p:nvPr>
        </p:nvGraphicFramePr>
        <p:xfrm>
          <a:off x="457743" y="3843056"/>
          <a:ext cx="57277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8" name="Equation" r:id="rId7" imgW="2743200" imgH="393480" progId="Equation.DSMT4">
                  <p:embed/>
                </p:oleObj>
              </mc:Choice>
              <mc:Fallback>
                <p:oleObj name="Equation" r:id="rId7" imgW="2743200" imgH="39348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43" y="3843056"/>
                        <a:ext cx="57277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8"/>
          <p:cNvSpPr>
            <a:spLocks noChangeArrowheads="1"/>
          </p:cNvSpPr>
          <p:nvPr/>
        </p:nvSpPr>
        <p:spPr bwMode="auto">
          <a:xfrm>
            <a:off x="457743" y="5906215"/>
            <a:ext cx="8061822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として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の大きさを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に修正すればよい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→ 再度 </a:t>
            </a:r>
            <a:r>
              <a:rPr kumimoji="0" lang="en-US" altLang="ja-JP" sz="2400" b="1" kern="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err="1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new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・・・ の式で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を更新、大きさの修正、を繰り返す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971022"/>
              </p:ext>
            </p:extLst>
          </p:nvPr>
        </p:nvGraphicFramePr>
        <p:xfrm>
          <a:off x="4664344" y="4821455"/>
          <a:ext cx="177641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9" name="Equation" r:id="rId9" imgW="850680" imgH="444240" progId="Equation.DSMT4">
                  <p:embed/>
                </p:oleObj>
              </mc:Choice>
              <mc:Fallback>
                <p:oleObj name="Equation" r:id="rId9" imgW="850680" imgH="44424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344" y="4821455"/>
                        <a:ext cx="1776412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810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512774" cy="590931"/>
          </a:xfrm>
        </p:spPr>
        <p:txBody>
          <a:bodyPr/>
          <a:lstStyle/>
          <a:p>
            <a:r>
              <a:rPr lang="ja-JP" altLang="en-US" dirty="0" smtClean="0"/>
              <a:t>不動点法のアルゴリズム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715026" cy="536352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 </a:t>
            </a:r>
            <a:r>
              <a:rPr kumimoji="1" lang="en-US" altLang="ja-JP" b="1" dirty="0" smtClean="0"/>
              <a:t>w</a:t>
            </a:r>
            <a:r>
              <a:rPr kumimoji="1" lang="en-US" altLang="ja-JP" baseline="-25000" dirty="0" smtClean="0"/>
              <a:t>0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 </a:t>
            </a:r>
            <a:r>
              <a:rPr kumimoji="1" lang="en-US" altLang="ja-JP" dirty="0" smtClean="0"/>
              <a:t>||</a:t>
            </a:r>
            <a:r>
              <a:rPr kumimoji="1" lang="en-US" altLang="ja-JP" b="1" dirty="0" smtClean="0"/>
              <a:t>w</a:t>
            </a:r>
            <a:r>
              <a:rPr kumimoji="1" lang="en-US" altLang="ja-JP" baseline="-25000" dirty="0" smtClean="0"/>
              <a:t>0</a:t>
            </a:r>
            <a:r>
              <a:rPr kumimoji="1" lang="en-US" altLang="ja-JP" dirty="0" smtClean="0"/>
              <a:t>|| = 1 </a:t>
            </a:r>
            <a:r>
              <a:rPr kumimoji="1" lang="ja-JP" altLang="en-US" dirty="0" smtClean="0"/>
              <a:t>となるように乱数で初期化</a:t>
            </a:r>
            <a:endParaRPr kumimoji="1" lang="en-US" altLang="ja-JP" dirty="0" smtClean="0"/>
          </a:p>
          <a:p>
            <a:pPr marL="457200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 </a:t>
            </a:r>
            <a:r>
              <a:rPr kumimoji="1" lang="en-US" altLang="ja-JP" i="1" dirty="0" smtClean="0"/>
              <a:t>k</a:t>
            </a:r>
            <a:r>
              <a:rPr kumimoji="1" lang="en-US" altLang="ja-JP" dirty="0" smtClean="0"/>
              <a:t> = 0 </a:t>
            </a:r>
            <a:r>
              <a:rPr kumimoji="1" lang="ja-JP" altLang="en-US" dirty="0" smtClean="0"/>
              <a:t>とする</a:t>
            </a:r>
            <a:endParaRPr kumimoji="1" lang="en-US" altLang="ja-JP" dirty="0" smtClean="0"/>
          </a:p>
          <a:p>
            <a:pPr marL="457200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US" altLang="ja-JP" dirty="0" smtClean="0"/>
          </a:p>
          <a:p>
            <a:pPr marL="457200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endParaRPr kumimoji="1" lang="en-US" altLang="ja-JP" dirty="0" smtClean="0"/>
          </a:p>
          <a:p>
            <a:pPr marL="457200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| </a:t>
            </a:r>
            <a:r>
              <a:rPr kumimoji="1" lang="en-US" altLang="ja-JP" b="1" dirty="0" smtClean="0"/>
              <a:t>w</a:t>
            </a:r>
            <a:r>
              <a:rPr kumimoji="1" lang="en-US" altLang="ja-JP" i="1" baseline="-25000" dirty="0" smtClean="0"/>
              <a:t>k</a:t>
            </a:r>
            <a:r>
              <a:rPr kumimoji="1" lang="en-US" altLang="ja-JP" baseline="30000" dirty="0" smtClean="0"/>
              <a:t>T</a:t>
            </a:r>
            <a:r>
              <a:rPr kumimoji="1" lang="en-US" altLang="ja-JP" b="1" dirty="0" smtClean="0"/>
              <a:t>w</a:t>
            </a:r>
            <a:r>
              <a:rPr kumimoji="1" lang="en-US" altLang="ja-JP" i="1" baseline="-25000" dirty="0" smtClean="0"/>
              <a:t>k</a:t>
            </a:r>
            <a:r>
              <a:rPr kumimoji="1" lang="en-US" altLang="ja-JP" baseline="-25000" dirty="0" smtClean="0"/>
              <a:t>+1</a:t>
            </a:r>
            <a:r>
              <a:rPr kumimoji="1" lang="en-US" altLang="ja-JP" dirty="0" smtClean="0"/>
              <a:t> | </a:t>
            </a:r>
            <a:r>
              <a:rPr kumimoji="1" lang="ja-JP" altLang="en-US" dirty="0" smtClean="0"/>
              <a:t>が十分 </a:t>
            </a:r>
            <a:r>
              <a:rPr kumimoji="1" lang="en-US" altLang="ja-JP" dirty="0" smtClean="0"/>
              <a:t>1 </a:t>
            </a:r>
            <a:r>
              <a:rPr kumimoji="1" lang="ja-JP" altLang="en-US" dirty="0" smtClean="0"/>
              <a:t>に近ければ終了、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そうでなければ </a:t>
            </a:r>
            <a:r>
              <a:rPr kumimoji="1" lang="en-US" altLang="ja-JP" dirty="0" smtClean="0"/>
              <a:t>k = k + 1 </a:t>
            </a:r>
            <a:r>
              <a:rPr kumimoji="1" lang="ja-JP" altLang="en-US" dirty="0" smtClean="0"/>
              <a:t>として </a:t>
            </a:r>
            <a:r>
              <a:rPr kumimoji="1" lang="en-US" altLang="ja-JP" dirty="0" smtClean="0"/>
              <a:t>3. </a:t>
            </a:r>
            <a:r>
              <a:rPr kumimoji="1" lang="ja-JP" altLang="en-US" dirty="0" smtClean="0"/>
              <a:t>へ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22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352791"/>
              </p:ext>
            </p:extLst>
          </p:nvPr>
        </p:nvGraphicFramePr>
        <p:xfrm>
          <a:off x="714869" y="2918956"/>
          <a:ext cx="527685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4" name="Equation" r:id="rId3" imgW="2527200" imgH="393480" progId="Equation.DSMT4">
                  <p:embed/>
                </p:oleObj>
              </mc:Choice>
              <mc:Fallback>
                <p:oleObj name="Equation" r:id="rId3" imgW="2527200" imgH="39348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69" y="2918956"/>
                        <a:ext cx="527685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443036"/>
              </p:ext>
            </p:extLst>
          </p:nvPr>
        </p:nvGraphicFramePr>
        <p:xfrm>
          <a:off x="714869" y="4277097"/>
          <a:ext cx="177641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5" name="Equation" r:id="rId5" imgW="850680" imgH="444240" progId="Equation.DSMT4">
                  <p:embed/>
                </p:oleObj>
              </mc:Choice>
              <mc:Fallback>
                <p:oleObj name="Equation" r:id="rId5" imgW="850680" imgH="44424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869" y="4277097"/>
                        <a:ext cx="1776412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341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883068" cy="590931"/>
          </a:xfrm>
        </p:spPr>
        <p:txBody>
          <a:bodyPr/>
          <a:lstStyle/>
          <a:p>
            <a:r>
              <a:rPr lang="ja-JP" altLang="en-US" dirty="0"/>
              <a:t>次の独立成分</a:t>
            </a:r>
            <a:r>
              <a:rPr lang="ja-JP" altLang="en-US" dirty="0" smtClean="0"/>
              <a:t>を</a:t>
            </a:r>
            <a:r>
              <a:rPr lang="ja-JP" altLang="en-US" dirty="0"/>
              <a:t>計算する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594019" cy="1550168"/>
          </a:xfrm>
        </p:spPr>
        <p:txBody>
          <a:bodyPr/>
          <a:lstStyle/>
          <a:p>
            <a:r>
              <a:rPr lang="ja-JP" altLang="en-US" dirty="0"/>
              <a:t>毎回異なる独立成分を求めるために、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i</a:t>
            </a:r>
            <a:r>
              <a:rPr lang="en-US" altLang="ja-JP" baseline="30000" dirty="0" err="1" smtClean="0"/>
              <a:t>T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j</a:t>
            </a:r>
            <a:r>
              <a:rPr lang="en-US" altLang="ja-JP" i="1" dirty="0" smtClean="0"/>
              <a:t> </a:t>
            </a:r>
            <a:r>
              <a:rPr lang="en-US" altLang="ja-JP" dirty="0" smtClean="0"/>
              <a:t>= 0 ( </a:t>
            </a:r>
            <a:r>
              <a:rPr lang="en-US" altLang="ja-JP" i="1" dirty="0" err="1" smtClean="0"/>
              <a:t>i</a:t>
            </a:r>
            <a:r>
              <a:rPr lang="en-US" altLang="ja-JP" dirty="0" smtClean="0"/>
              <a:t> </a:t>
            </a:r>
            <a:r>
              <a:rPr lang="ja-JP" altLang="en-US" dirty="0" smtClean="0"/>
              <a:t>≠ </a:t>
            </a:r>
            <a:r>
              <a:rPr lang="en-US" altLang="ja-JP" i="1" dirty="0" smtClean="0"/>
              <a:t>j</a:t>
            </a:r>
            <a:r>
              <a:rPr lang="en-US" altLang="ja-JP" dirty="0" smtClean="0"/>
              <a:t> ) </a:t>
            </a:r>
            <a:r>
              <a:rPr lang="ja-JP" altLang="en-US" dirty="0" smtClean="0"/>
              <a:t>で</a:t>
            </a:r>
            <a:r>
              <a:rPr lang="ja-JP" altLang="en-US" dirty="0"/>
              <a:t>あること</a:t>
            </a:r>
            <a:r>
              <a:rPr lang="ja-JP" altLang="en-US" dirty="0" smtClean="0"/>
              <a:t>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利用</a:t>
            </a:r>
            <a:r>
              <a:rPr lang="ja-JP" altLang="en-US" dirty="0"/>
              <a:t>する</a:t>
            </a:r>
          </a:p>
          <a:p>
            <a:r>
              <a:rPr lang="ja-JP" altLang="en-US" dirty="0" smtClean="0"/>
              <a:t>新しい 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k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を求めるときに、</a:t>
            </a:r>
            <a:r>
              <a:rPr lang="ja-JP" altLang="en-US" dirty="0"/>
              <a:t>更新</a:t>
            </a:r>
            <a:r>
              <a:rPr lang="ja-JP" altLang="en-US" dirty="0" smtClean="0"/>
              <a:t>された 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k</a:t>
            </a:r>
            <a:r>
              <a:rPr lang="en-US" altLang="ja-JP" dirty="0" smtClean="0"/>
              <a:t> </a:t>
            </a:r>
            <a:r>
              <a:rPr lang="ja-JP" altLang="en-US" dirty="0" smtClean="0"/>
              <a:t>からすでに計算した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すべての </a:t>
            </a:r>
            <a:r>
              <a:rPr lang="en-US" altLang="ja-JP" b="1" dirty="0" smtClean="0"/>
              <a:t>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の射影 ( 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k</a:t>
            </a:r>
            <a:r>
              <a:rPr lang="en-US" altLang="ja-JP" baseline="30000" dirty="0" err="1" smtClean="0"/>
              <a:t>T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i</a:t>
            </a:r>
            <a:r>
              <a:rPr lang="ja-JP" altLang="en-US" dirty="0" smtClean="0"/>
              <a:t>)</a:t>
            </a:r>
            <a:r>
              <a:rPr lang="en-US" altLang="ja-JP" baseline="-25000" dirty="0" smtClean="0"/>
              <a:t> </a:t>
            </a:r>
            <a:r>
              <a:rPr lang="en-US" altLang="ja-JP" b="1" dirty="0" err="1" smtClean="0"/>
              <a:t>w</a:t>
            </a:r>
            <a:r>
              <a:rPr lang="en-US" altLang="ja-JP" i="1" baseline="-25000" dirty="0" err="1" smtClean="0"/>
              <a:t>i</a:t>
            </a:r>
            <a:r>
              <a:rPr lang="en-US" altLang="ja-JP" baseline="-25000" dirty="0" smtClean="0"/>
              <a:t> </a:t>
            </a:r>
            <a:r>
              <a:rPr lang="en-US" altLang="ja-JP" dirty="0" smtClean="0"/>
              <a:t>( </a:t>
            </a:r>
            <a:r>
              <a:rPr lang="en-US" altLang="ja-JP" i="1" dirty="0" err="1" smtClean="0"/>
              <a:t>i</a:t>
            </a:r>
            <a:r>
              <a:rPr lang="en-US" altLang="ja-JP" dirty="0" smtClean="0"/>
              <a:t> = 1, 2, …, </a:t>
            </a:r>
            <a:r>
              <a:rPr lang="en-US" altLang="ja-JP" i="1" dirty="0" smtClean="0"/>
              <a:t>k</a:t>
            </a:r>
            <a:r>
              <a:rPr kumimoji="0" lang="en-US" altLang="ja-JP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−</a:t>
            </a:r>
            <a:r>
              <a:rPr lang="en-US" altLang="ja-JP" dirty="0" smtClean="0"/>
              <a:t>1) </a:t>
            </a:r>
            <a:r>
              <a:rPr lang="ja-JP" altLang="en-US" dirty="0" smtClean="0"/>
              <a:t>を引く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1644869" y="6163649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rot="20145567" flipV="1">
            <a:off x="1494057" y="5319099"/>
            <a:ext cx="1825625" cy="473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rot="16200000">
            <a:off x="1035269" y="5554049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652807" y="4960324"/>
            <a:ext cx="1447800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rot="10800000">
            <a:off x="3141882" y="4969849"/>
            <a:ext cx="1587" cy="118745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1644869" y="6163649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ja-JP" altLang="en-US"/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799581"/>
              </p:ext>
            </p:extLst>
          </p:nvPr>
        </p:nvGraphicFramePr>
        <p:xfrm>
          <a:off x="732057" y="2880795"/>
          <a:ext cx="3579812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4" name="Equation" r:id="rId3" imgW="1714320" imgH="431640" progId="Equation.DSMT4">
                  <p:embed/>
                </p:oleObj>
              </mc:Choice>
              <mc:Fallback>
                <p:oleObj name="Equation" r:id="rId3" imgW="1714320" imgH="43164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57" y="2880795"/>
                        <a:ext cx="3579812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88"/>
          <p:cNvSpPr>
            <a:spLocks noChangeArrowheads="1"/>
          </p:cNvSpPr>
          <p:nvPr/>
        </p:nvSpPr>
        <p:spPr bwMode="auto">
          <a:xfrm>
            <a:off x="696436" y="4938817"/>
            <a:ext cx="902811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2,new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Rectangle 88"/>
          <p:cNvSpPr>
            <a:spLocks noChangeArrowheads="1"/>
          </p:cNvSpPr>
          <p:nvPr/>
        </p:nvSpPr>
        <p:spPr bwMode="auto">
          <a:xfrm>
            <a:off x="2983747" y="4510552"/>
            <a:ext cx="51007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0" name="Rectangle 88"/>
          <p:cNvSpPr>
            <a:spLocks noChangeArrowheads="1"/>
          </p:cNvSpPr>
          <p:nvPr/>
        </p:nvSpPr>
        <p:spPr bwMode="auto">
          <a:xfrm>
            <a:off x="3846789" y="6258045"/>
            <a:ext cx="567559" cy="421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Rectangle 88"/>
          <p:cNvSpPr>
            <a:spLocks noChangeArrowheads="1"/>
          </p:cNvSpPr>
          <p:nvPr/>
        </p:nvSpPr>
        <p:spPr bwMode="auto">
          <a:xfrm>
            <a:off x="2196465" y="6256244"/>
            <a:ext cx="1491114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baseline="30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653914"/>
              </p:ext>
            </p:extLst>
          </p:nvPr>
        </p:nvGraphicFramePr>
        <p:xfrm>
          <a:off x="5064496" y="4780936"/>
          <a:ext cx="36068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5" name="Equation" r:id="rId5" imgW="1726920" imgH="558720" progId="Equation.DSMT4">
                  <p:embed/>
                </p:oleObj>
              </mc:Choice>
              <mc:Fallback>
                <p:oleObj name="Equation" r:id="rId5" imgW="1726920" imgH="55872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496" y="4780936"/>
                        <a:ext cx="36068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707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060727" cy="590931"/>
          </a:xfrm>
        </p:spPr>
        <p:txBody>
          <a:bodyPr/>
          <a:lstStyle/>
          <a:p>
            <a:r>
              <a:rPr kumimoji="1" lang="en-US" altLang="ja-JP" dirty="0" smtClean="0"/>
              <a:t>[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] </a:t>
            </a:r>
            <a:r>
              <a:rPr kumimoji="1" lang="ja-JP" altLang="en-US" dirty="0" smtClean="0"/>
              <a:t>数学的なこと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4402167" cy="4570482"/>
          </a:xfrm>
        </p:spPr>
        <p:txBody>
          <a:bodyPr/>
          <a:lstStyle/>
          <a:p>
            <a:r>
              <a:rPr lang="zh-TW" altLang="en-US" dirty="0"/>
              <a:t>離散分布：確率</a:t>
            </a:r>
            <a:r>
              <a:rPr lang="zh-TW" altLang="en-US" dirty="0" smtClean="0"/>
              <a:t>関数 </a:t>
            </a:r>
            <a:r>
              <a:rPr lang="en-US" altLang="zh-TW" i="1" dirty="0" smtClean="0"/>
              <a:t>f</a:t>
            </a:r>
            <a:r>
              <a:rPr lang="en-US" altLang="zh-TW" dirty="0" smtClean="0"/>
              <a:t>(x)</a:t>
            </a:r>
          </a:p>
          <a:p>
            <a:endParaRPr lang="en-US" altLang="zh-TW" dirty="0"/>
          </a:p>
          <a:p>
            <a:r>
              <a:rPr lang="zh-TW" altLang="en-US" dirty="0"/>
              <a:t>連続分布：確率密度</a:t>
            </a:r>
            <a:r>
              <a:rPr lang="zh-TW" altLang="en-US" dirty="0" smtClean="0"/>
              <a:t>関数 </a:t>
            </a:r>
            <a:r>
              <a:rPr lang="en-US" altLang="zh-TW" i="1" dirty="0" smtClean="0"/>
              <a:t>p</a:t>
            </a:r>
            <a:r>
              <a:rPr lang="en-US" altLang="zh-TW" dirty="0" smtClean="0"/>
              <a:t>(x)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ja-JP" altLang="en-US" dirty="0" smtClean="0"/>
              <a:t>期待値：</a:t>
            </a:r>
            <a:endParaRPr lang="en-US" altLang="ja-JP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ja-JP" altLang="en-US" dirty="0" smtClean="0"/>
              <a:t>共分散：</a:t>
            </a:r>
            <a:endParaRPr lang="en-US" altLang="zh-TW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24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87901"/>
              </p:ext>
            </p:extLst>
          </p:nvPr>
        </p:nvGraphicFramePr>
        <p:xfrm>
          <a:off x="5140325" y="1094354"/>
          <a:ext cx="156368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1" name="Equation" r:id="rId3" imgW="749160" imgH="342720" progId="Equation.DSMT4">
                  <p:embed/>
                </p:oleObj>
              </mc:Choice>
              <mc:Fallback>
                <p:oleObj name="Equation" r:id="rId3" imgW="749160" imgH="34272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094354"/>
                        <a:ext cx="1563687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176025"/>
              </p:ext>
            </p:extLst>
          </p:nvPr>
        </p:nvGraphicFramePr>
        <p:xfrm>
          <a:off x="5140325" y="1998663"/>
          <a:ext cx="193516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2" name="Equation" r:id="rId5" imgW="927000" imgH="330120" progId="Equation.DSMT4">
                  <p:embed/>
                </p:oleObj>
              </mc:Choice>
              <mc:Fallback>
                <p:oleObj name="Equation" r:id="rId5" imgW="927000" imgH="33012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998663"/>
                        <a:ext cx="1935163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45678"/>
              </p:ext>
            </p:extLst>
          </p:nvPr>
        </p:nvGraphicFramePr>
        <p:xfrm>
          <a:off x="2051488" y="3380293"/>
          <a:ext cx="225266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3" name="Equation" r:id="rId7" imgW="1079280" imgH="342720" progId="Equation.DSMT4">
                  <p:embed/>
                </p:oleObj>
              </mc:Choice>
              <mc:Fallback>
                <p:oleObj name="Equation" r:id="rId7" imgW="1079280" imgH="34272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488" y="3380293"/>
                        <a:ext cx="2252663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31539"/>
              </p:ext>
            </p:extLst>
          </p:nvPr>
        </p:nvGraphicFramePr>
        <p:xfrm>
          <a:off x="2051488" y="4081371"/>
          <a:ext cx="26225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4" name="Equation" r:id="rId9" imgW="1257120" imgH="330120" progId="Equation.DSMT4">
                  <p:embed/>
                </p:oleObj>
              </mc:Choice>
              <mc:Fallback>
                <p:oleObj name="Equation" r:id="rId9" imgW="1257120" imgH="33012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488" y="4081371"/>
                        <a:ext cx="262255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43192"/>
              </p:ext>
            </p:extLst>
          </p:nvPr>
        </p:nvGraphicFramePr>
        <p:xfrm>
          <a:off x="1701305" y="5152906"/>
          <a:ext cx="7442695" cy="1403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5" name="Equation" r:id="rId11" imgW="4431960" imgH="838080" progId="Equation.DSMT4">
                  <p:embed/>
                </p:oleObj>
              </mc:Choice>
              <mc:Fallback>
                <p:oleObj name="Equation" r:id="rId11" imgW="4431960" imgH="83808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305" y="5152906"/>
                        <a:ext cx="7442695" cy="14037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1838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08411" cy="590931"/>
          </a:xfrm>
        </p:spPr>
        <p:txBody>
          <a:bodyPr/>
          <a:lstStyle/>
          <a:p>
            <a:r>
              <a:rPr lang="en-US" altLang="ja-JP" dirty="0" smtClean="0"/>
              <a:t>[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] </a:t>
            </a:r>
            <a:r>
              <a:rPr lang="ja-JP" altLang="en-US" dirty="0" smtClean="0"/>
              <a:t>数学的な無相関・独立な変数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392041" cy="3532762"/>
          </a:xfrm>
        </p:spPr>
        <p:txBody>
          <a:bodyPr/>
          <a:lstStyle/>
          <a:p>
            <a:r>
              <a:rPr lang="ja-JP" altLang="en-US" dirty="0"/>
              <a:t>無相関な変数</a:t>
            </a:r>
          </a:p>
          <a:p>
            <a:pPr lvl="1"/>
            <a:r>
              <a:rPr lang="ja-JP" altLang="en-US" dirty="0"/>
              <a:t>相互に関連がない変数</a:t>
            </a:r>
          </a:p>
          <a:p>
            <a:pPr lvl="1"/>
            <a:r>
              <a:rPr lang="ja-JP" altLang="en-US" dirty="0"/>
              <a:t>共分散が</a:t>
            </a:r>
            <a:r>
              <a:rPr lang="en-US" altLang="ja-JP" dirty="0"/>
              <a:t>0</a:t>
            </a:r>
            <a:r>
              <a:rPr lang="ja-JP" altLang="en-US" dirty="0"/>
              <a:t>である</a:t>
            </a:r>
            <a:r>
              <a:rPr lang="ja-JP" altLang="en-US" dirty="0" smtClean="0"/>
              <a:t>変数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独立な変数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変数 </a:t>
            </a:r>
            <a:r>
              <a:rPr lang="en-US" altLang="ja-JP" dirty="0"/>
              <a:t>x</a:t>
            </a:r>
            <a:r>
              <a:rPr lang="en-US" altLang="ja-JP" baseline="-25000" dirty="0"/>
              <a:t>1</a:t>
            </a:r>
            <a:r>
              <a:rPr lang="en-US" altLang="ja-JP" dirty="0"/>
              <a:t> </a:t>
            </a:r>
            <a:r>
              <a:rPr lang="ja-JP" altLang="en-US" dirty="0"/>
              <a:t>の値の情報が </a:t>
            </a:r>
            <a:r>
              <a:rPr lang="en-US" altLang="ja-JP" dirty="0"/>
              <a:t>x</a:t>
            </a:r>
            <a:r>
              <a:rPr lang="en-US" altLang="ja-JP" baseline="-25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の値のどのような情報に対しても</a:t>
            </a:r>
            <a:br>
              <a:rPr lang="ja-JP" altLang="en-US" dirty="0"/>
            </a:br>
            <a:r>
              <a:rPr lang="ja-JP" altLang="en-US" dirty="0"/>
              <a:t>寄与しないならば、</a:t>
            </a:r>
            <a:r>
              <a:rPr lang="en-US" altLang="ja-JP" dirty="0"/>
              <a:t>x</a:t>
            </a:r>
            <a:r>
              <a:rPr lang="en-US" altLang="ja-JP" baseline="-25000" dirty="0"/>
              <a:t>1</a:t>
            </a:r>
            <a:r>
              <a:rPr lang="en-US" altLang="ja-JP" dirty="0"/>
              <a:t> </a:t>
            </a:r>
            <a:r>
              <a:rPr lang="ja-JP" altLang="en-US" dirty="0"/>
              <a:t>と </a:t>
            </a:r>
            <a:r>
              <a:rPr lang="en-US" altLang="ja-JP" dirty="0"/>
              <a:t>x</a:t>
            </a:r>
            <a:r>
              <a:rPr lang="en-US" altLang="ja-JP" baseline="-25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は独立</a:t>
            </a:r>
            <a:endParaRPr lang="en-US" altLang="ja-JP" dirty="0"/>
          </a:p>
          <a:p>
            <a:pPr lvl="1"/>
            <a:r>
              <a:rPr lang="en-US" altLang="ja-JP" dirty="0" smtClean="0"/>
              <a:t>x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 </a:t>
            </a:r>
            <a:r>
              <a:rPr lang="ja-JP" altLang="en-US" dirty="0"/>
              <a:t>と </a:t>
            </a:r>
            <a:r>
              <a:rPr lang="en-US" altLang="ja-JP" dirty="0"/>
              <a:t>x</a:t>
            </a:r>
            <a:r>
              <a:rPr lang="en-US" altLang="ja-JP" baseline="-25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の結合の確率密度関数がそれぞれの確率密度関数に</a:t>
            </a:r>
            <a:br>
              <a:rPr lang="ja-JP" altLang="en-US" dirty="0"/>
            </a:br>
            <a:r>
              <a:rPr lang="ja-JP" altLang="en-US" dirty="0"/>
              <a:t>分解可能であるならば、</a:t>
            </a:r>
            <a:r>
              <a:rPr lang="en-US" altLang="ja-JP" dirty="0"/>
              <a:t>x</a:t>
            </a:r>
            <a:r>
              <a:rPr lang="en-US" altLang="ja-JP" baseline="-25000" dirty="0"/>
              <a:t>1</a:t>
            </a:r>
            <a:r>
              <a:rPr lang="en-US" altLang="ja-JP" dirty="0"/>
              <a:t> </a:t>
            </a:r>
            <a:r>
              <a:rPr lang="ja-JP" altLang="en-US" dirty="0"/>
              <a:t>と </a:t>
            </a:r>
            <a:r>
              <a:rPr lang="en-US" altLang="ja-JP" dirty="0"/>
              <a:t>x</a:t>
            </a:r>
            <a:r>
              <a:rPr lang="en-US" altLang="ja-JP" baseline="-25000" dirty="0"/>
              <a:t>2</a:t>
            </a:r>
            <a:r>
              <a:rPr lang="en-US" altLang="ja-JP" dirty="0"/>
              <a:t> </a:t>
            </a:r>
            <a:r>
              <a:rPr lang="ja-JP" altLang="en-US" dirty="0"/>
              <a:t>は</a:t>
            </a:r>
            <a:r>
              <a:rPr lang="ja-JP" altLang="en-US" dirty="0" smtClean="0"/>
              <a:t>独立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25</a:t>
            </a:fld>
            <a:endParaRPr lang="ja-JP" altLang="en-US"/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452916"/>
              </p:ext>
            </p:extLst>
          </p:nvPr>
        </p:nvGraphicFramePr>
        <p:xfrm>
          <a:off x="4101849" y="1773676"/>
          <a:ext cx="48752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1" name="Equation" r:id="rId3" imgW="2336760" imgH="431640" progId="Equation.DSMT4">
                  <p:embed/>
                </p:oleObj>
              </mc:Choice>
              <mc:Fallback>
                <p:oleObj name="Equation" r:id="rId3" imgW="2336760" imgH="43164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849" y="1773676"/>
                        <a:ext cx="4875213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835558" y="4855978"/>
            <a:ext cx="34836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あらゆる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対して、</a:t>
            </a: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3341"/>
              </p:ext>
            </p:extLst>
          </p:nvPr>
        </p:nvGraphicFramePr>
        <p:xfrm>
          <a:off x="835558" y="5363349"/>
          <a:ext cx="33893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2" name="Equation" r:id="rId5" imgW="1625400" imgH="253800" progId="Equation.DSMT4">
                  <p:embed/>
                </p:oleObj>
              </mc:Choice>
              <mc:Fallback>
                <p:oleObj name="Equation" r:id="rId5" imgW="1625400" imgH="25380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558" y="5363349"/>
                        <a:ext cx="33893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406282"/>
              </p:ext>
            </p:extLst>
          </p:nvPr>
        </p:nvGraphicFramePr>
        <p:xfrm>
          <a:off x="835558" y="6153066"/>
          <a:ext cx="34417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3" name="Equation" r:id="rId7" imgW="1650960" imgH="253800" progId="Equation.DSMT4">
                  <p:embed/>
                </p:oleObj>
              </mc:Choice>
              <mc:Fallback>
                <p:oleObj name="Equation" r:id="rId7" imgW="1650960" imgH="25380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558" y="6153066"/>
                        <a:ext cx="34417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246301"/>
              </p:ext>
            </p:extLst>
          </p:nvPr>
        </p:nvGraphicFramePr>
        <p:xfrm>
          <a:off x="4805906" y="4923804"/>
          <a:ext cx="3044825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4" name="Equation" r:id="rId9" imgW="1460160" imgH="507960" progId="Equation.DSMT4">
                  <p:embed/>
                </p:oleObj>
              </mc:Choice>
              <mc:Fallback>
                <p:oleObj name="Equation" r:id="rId9" imgW="1460160" imgH="50796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906" y="4923804"/>
                        <a:ext cx="3044825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188064"/>
              </p:ext>
            </p:extLst>
          </p:nvPr>
        </p:nvGraphicFramePr>
        <p:xfrm>
          <a:off x="4805906" y="6020511"/>
          <a:ext cx="34671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95" name="Equation" r:id="rId11" imgW="1663560" imgH="380880" progId="Equation.DSMT4">
                  <p:embed/>
                </p:oleObj>
              </mc:Choice>
              <mc:Fallback>
                <p:oleObj name="Equation" r:id="rId11" imgW="1663560" imgH="38088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906" y="6020511"/>
                        <a:ext cx="346710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3108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50089" cy="590931"/>
          </a:xfrm>
        </p:spPr>
        <p:txBody>
          <a:bodyPr/>
          <a:lstStyle/>
          <a:p>
            <a:r>
              <a:rPr kumimoji="1" lang="en-US" altLang="ja-JP" dirty="0" smtClean="0"/>
              <a:t>[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] </a:t>
            </a:r>
            <a:r>
              <a:rPr kumimoji="1" lang="ja-JP" altLang="en-US" dirty="0" smtClean="0"/>
              <a:t>数学的な無相関と独立の関係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2228495" cy="1806648"/>
          </a:xfrm>
        </p:spPr>
        <p:txBody>
          <a:bodyPr/>
          <a:lstStyle/>
          <a:p>
            <a:r>
              <a:rPr lang="ja-JP" altLang="en-US" dirty="0"/>
              <a:t>無相関な</a:t>
            </a:r>
            <a:r>
              <a:rPr lang="ja-JP" altLang="en-US" dirty="0" smtClean="0"/>
              <a:t>変数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/>
              <a:t>独立な</a:t>
            </a:r>
            <a:r>
              <a:rPr lang="ja-JP" altLang="en-US" dirty="0" smtClean="0"/>
              <a:t>変数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26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236327"/>
              </p:ext>
            </p:extLst>
          </p:nvPr>
        </p:nvGraphicFramePr>
        <p:xfrm>
          <a:off x="3473997" y="1094354"/>
          <a:ext cx="506095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4" name="Equation" r:id="rId3" imgW="2425680" imgH="507960" progId="Equation.DSMT4">
                  <p:embed/>
                </p:oleObj>
              </mc:Choice>
              <mc:Fallback>
                <p:oleObj name="Equation" r:id="rId3" imgW="2425680" imgH="50796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997" y="1094354"/>
                        <a:ext cx="5060950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3473997" y="2476270"/>
            <a:ext cx="34836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あらゆる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対して、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277881"/>
              </p:ext>
            </p:extLst>
          </p:nvPr>
        </p:nvGraphicFramePr>
        <p:xfrm>
          <a:off x="3473997" y="2983641"/>
          <a:ext cx="33893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5" name="Equation" r:id="rId5" imgW="1625400" imgH="253800" progId="Equation.DSMT4">
                  <p:embed/>
                </p:oleObj>
              </mc:Choice>
              <mc:Fallback>
                <p:oleObj name="Equation" r:id="rId5" imgW="1625400" imgH="25380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997" y="2983641"/>
                        <a:ext cx="33893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102476" y="3797794"/>
            <a:ext cx="1890261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ある関数 </a:t>
            </a: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対して、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436468"/>
              </p:ext>
            </p:extLst>
          </p:nvPr>
        </p:nvGraphicFramePr>
        <p:xfrm>
          <a:off x="2183305" y="3797794"/>
          <a:ext cx="6831013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Equation" r:id="rId7" imgW="3276360" imgH="1117440" progId="Equation.DSMT4">
                  <p:embed/>
                </p:oleObj>
              </mc:Choice>
              <mc:Fallback>
                <p:oleObj name="Equation" r:id="rId7" imgW="3276360" imgH="111744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3305" y="3797794"/>
                        <a:ext cx="6831013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50201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350089" cy="590931"/>
          </a:xfrm>
        </p:spPr>
        <p:txBody>
          <a:bodyPr/>
          <a:lstStyle/>
          <a:p>
            <a:r>
              <a:rPr kumimoji="1" lang="en-US" altLang="ja-JP" dirty="0" smtClean="0"/>
              <a:t>[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] </a:t>
            </a:r>
            <a:r>
              <a:rPr kumimoji="1" lang="ja-JP" altLang="en-US" dirty="0" smtClean="0"/>
              <a:t>数学的な無相関と独立の関係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2228495" cy="1806648"/>
          </a:xfrm>
        </p:spPr>
        <p:txBody>
          <a:bodyPr/>
          <a:lstStyle/>
          <a:p>
            <a:r>
              <a:rPr lang="ja-JP" altLang="en-US" dirty="0"/>
              <a:t>無相関な</a:t>
            </a:r>
            <a:r>
              <a:rPr lang="ja-JP" altLang="en-US" dirty="0" smtClean="0"/>
              <a:t>変数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/>
              <a:t>独立な</a:t>
            </a:r>
            <a:r>
              <a:rPr lang="ja-JP" altLang="en-US" dirty="0" smtClean="0"/>
              <a:t>変数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27</a:t>
            </a:fld>
            <a:endParaRPr lang="ja-JP" altLang="en-US"/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3473997" y="1094354"/>
          <a:ext cx="506095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3" name="Equation" r:id="rId3" imgW="2425680" imgH="507960" progId="Equation.DSMT4">
                  <p:embed/>
                </p:oleObj>
              </mc:Choice>
              <mc:Fallback>
                <p:oleObj name="Equation" r:id="rId3" imgW="2425680" imgH="507960" progId="Equation.DSMT4">
                  <p:embed/>
                  <p:pic>
                    <p:nvPicPr>
                      <p:cNvPr id="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997" y="1094354"/>
                        <a:ext cx="5060950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3473997" y="2476270"/>
            <a:ext cx="348364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あらゆる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対して、</a:t>
            </a:r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3473997" y="2983641"/>
          <a:ext cx="33893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4" name="Equation" r:id="rId5" imgW="1625400" imgH="253800" progId="Equation.DSMT4">
                  <p:embed/>
                </p:oleObj>
              </mc:Choice>
              <mc:Fallback>
                <p:oleObj name="Equation" r:id="rId5" imgW="1625400" imgH="253800" progId="Equation.DSMT4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997" y="2983641"/>
                        <a:ext cx="338931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8"/>
          <p:cNvSpPr>
            <a:spLocks noChangeArrowheads="1"/>
          </p:cNvSpPr>
          <p:nvPr/>
        </p:nvSpPr>
        <p:spPr bwMode="auto">
          <a:xfrm>
            <a:off x="102476" y="3797794"/>
            <a:ext cx="1890261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ある関数 </a:t>
            </a: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en-US" altLang="ja-JP" sz="2400" i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</a:t>
            </a:r>
            <a:r>
              <a:rPr kumimoji="0" lang="en-US" altLang="ja-JP" sz="2400" kern="0" baseline="-250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対して、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360833"/>
              </p:ext>
            </p:extLst>
          </p:nvPr>
        </p:nvGraphicFramePr>
        <p:xfrm>
          <a:off x="2191188" y="3797794"/>
          <a:ext cx="6831013" cy="214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5" name="Equation" r:id="rId7" imgW="3276360" imgH="1028520" progId="Equation.DSMT4">
                  <p:embed/>
                </p:oleObj>
              </mc:Choice>
              <mc:Fallback>
                <p:oleObj name="Equation" r:id="rId7" imgW="3276360" imgH="102852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188" y="3797794"/>
                        <a:ext cx="6831013" cy="214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右矢印 10"/>
          <p:cNvSpPr/>
          <p:nvPr/>
        </p:nvSpPr>
        <p:spPr>
          <a:xfrm>
            <a:off x="654812" y="6176476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2" name="Rectangle 88"/>
          <p:cNvSpPr>
            <a:spLocks noChangeArrowheads="1"/>
          </p:cNvSpPr>
          <p:nvPr/>
        </p:nvSpPr>
        <p:spPr bwMode="auto">
          <a:xfrm>
            <a:off x="1369300" y="6197914"/>
            <a:ext cx="649087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独立な変数ならば、無相関な変数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逆はいえない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endParaRPr kumimoji="0" lang="ja-JP" altLang="en-US" sz="2400" kern="0" dirty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00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357283" cy="590931"/>
          </a:xfrm>
        </p:spPr>
        <p:txBody>
          <a:bodyPr/>
          <a:lstStyle/>
          <a:p>
            <a:r>
              <a:rPr kumimoji="1" lang="en-US" altLang="ja-JP" dirty="0" smtClean="0"/>
              <a:t>[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] </a:t>
            </a:r>
            <a:r>
              <a:rPr kumimoji="1" lang="ja-JP" altLang="en-US" dirty="0" smtClean="0"/>
              <a:t>独立性の指標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2409634" cy="1346010"/>
          </a:xfrm>
        </p:spPr>
        <p:txBody>
          <a:bodyPr/>
          <a:lstStyle/>
          <a:p>
            <a:r>
              <a:rPr kumimoji="1" lang="ja-JP" altLang="en-US" dirty="0" smtClean="0"/>
              <a:t>４次キュムラント</a:t>
            </a:r>
            <a:endParaRPr kumimoji="1" lang="en-US" altLang="ja-JP" dirty="0" smtClean="0"/>
          </a:p>
          <a:p>
            <a:r>
              <a:rPr lang="ja-JP" altLang="en-US" dirty="0" smtClean="0"/>
              <a:t>エントロピー</a:t>
            </a:r>
            <a:endParaRPr lang="en-US" altLang="ja-JP" dirty="0" smtClean="0"/>
          </a:p>
          <a:p>
            <a:r>
              <a:rPr lang="ja-JP" altLang="en-US" dirty="0"/>
              <a:t>相互情報量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977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2294218" cy="590931"/>
          </a:xfrm>
        </p:spPr>
        <p:txBody>
          <a:bodyPr/>
          <a:lstStyle/>
          <a:p>
            <a:r>
              <a:rPr kumimoji="1" lang="en-US" altLang="ja-JP" dirty="0" smtClean="0"/>
              <a:t>ICA</a:t>
            </a:r>
            <a:r>
              <a:rPr kumimoji="1" lang="ja-JP" altLang="en-US" dirty="0" smtClean="0"/>
              <a:t>の図解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2</a:t>
            </a:fld>
            <a:endParaRPr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589" y="994171"/>
            <a:ext cx="2651538" cy="270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25" y="994171"/>
            <a:ext cx="2630770" cy="2700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589" y="4142483"/>
            <a:ext cx="2637852" cy="270000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25" y="4142483"/>
            <a:ext cx="2617136" cy="2700000"/>
          </a:xfrm>
          <a:prstGeom prst="rect">
            <a:avLst/>
          </a:prstGeom>
        </p:spPr>
      </p:pic>
      <p:sp>
        <p:nvSpPr>
          <p:cNvPr id="10" name="右矢印 9"/>
          <p:cNvSpPr/>
          <p:nvPr/>
        </p:nvSpPr>
        <p:spPr>
          <a:xfrm>
            <a:off x="4090667" y="1981022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1" name="Rectangle 88"/>
          <p:cNvSpPr>
            <a:spLocks noChangeArrowheads="1"/>
          </p:cNvSpPr>
          <p:nvPr/>
        </p:nvSpPr>
        <p:spPr bwMode="auto">
          <a:xfrm>
            <a:off x="3783388" y="1106826"/>
            <a:ext cx="1069524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PCA</a:t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2" name="右矢印 11"/>
          <p:cNvSpPr/>
          <p:nvPr/>
        </p:nvSpPr>
        <p:spPr>
          <a:xfrm rot="5400000">
            <a:off x="7045928" y="3692988"/>
            <a:ext cx="265511" cy="413277"/>
          </a:xfrm>
          <a:prstGeom prst="rightArrow">
            <a:avLst>
              <a:gd name="adj1" fmla="val 50000"/>
              <a:gd name="adj2" fmla="val 636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4905233" y="3687260"/>
            <a:ext cx="209704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標準化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伸縮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4" name="右矢印 13"/>
          <p:cNvSpPr/>
          <p:nvPr/>
        </p:nvSpPr>
        <p:spPr>
          <a:xfrm flipH="1">
            <a:off x="4090667" y="4993574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15" name="Rectangle 88"/>
          <p:cNvSpPr>
            <a:spLocks noChangeArrowheads="1"/>
          </p:cNvSpPr>
          <p:nvPr/>
        </p:nvSpPr>
        <p:spPr bwMode="auto">
          <a:xfrm>
            <a:off x="3918041" y="4452814"/>
            <a:ext cx="800219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Rectangle 88"/>
          <p:cNvSpPr>
            <a:spLocks noChangeArrowheads="1"/>
          </p:cNvSpPr>
          <p:nvPr/>
        </p:nvSpPr>
        <p:spPr bwMode="auto">
          <a:xfrm>
            <a:off x="3783388" y="2563620"/>
            <a:ext cx="112883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T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XP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7" name="Rectangle 88"/>
          <p:cNvSpPr>
            <a:spLocks noChangeArrowheads="1"/>
          </p:cNvSpPr>
          <p:nvPr/>
        </p:nvSpPr>
        <p:spPr bwMode="auto">
          <a:xfrm>
            <a:off x="3783388" y="5577211"/>
            <a:ext cx="117852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ZM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Rectangle 88"/>
          <p:cNvSpPr>
            <a:spLocks noChangeArrowheads="1"/>
          </p:cNvSpPr>
          <p:nvPr/>
        </p:nvSpPr>
        <p:spPr bwMode="auto">
          <a:xfrm>
            <a:off x="1772566" y="3687260"/>
            <a:ext cx="246574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XW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XPRM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右矢印 20"/>
          <p:cNvSpPr/>
          <p:nvPr/>
        </p:nvSpPr>
        <p:spPr>
          <a:xfrm rot="5400000">
            <a:off x="1365510" y="3692988"/>
            <a:ext cx="265511" cy="413277"/>
          </a:xfrm>
          <a:prstGeom prst="rightArrow">
            <a:avLst>
              <a:gd name="adj1" fmla="val 50000"/>
              <a:gd name="adj2" fmla="val 636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22" name="Rectangle 88"/>
          <p:cNvSpPr>
            <a:spLocks noChangeArrowheads="1"/>
          </p:cNvSpPr>
          <p:nvPr/>
        </p:nvSpPr>
        <p:spPr bwMode="auto">
          <a:xfrm>
            <a:off x="512206" y="3687260"/>
            <a:ext cx="71526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ICA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5" name="Rectangle 88"/>
          <p:cNvSpPr>
            <a:spLocks noChangeArrowheads="1"/>
          </p:cNvSpPr>
          <p:nvPr/>
        </p:nvSpPr>
        <p:spPr bwMode="auto">
          <a:xfrm>
            <a:off x="1890804" y="2334320"/>
            <a:ext cx="1685077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元データ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標準化後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26" name="Rectangle 88"/>
          <p:cNvSpPr>
            <a:spLocks noChangeArrowheads="1"/>
          </p:cNvSpPr>
          <p:nvPr/>
        </p:nvSpPr>
        <p:spPr bwMode="auto">
          <a:xfrm>
            <a:off x="7458817" y="3687260"/>
            <a:ext cx="1146468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Z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TR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9" name="Rectangle 88"/>
          <p:cNvSpPr>
            <a:spLocks noChangeArrowheads="1"/>
          </p:cNvSpPr>
          <p:nvPr/>
        </p:nvSpPr>
        <p:spPr bwMode="auto">
          <a:xfrm>
            <a:off x="6924055" y="2666718"/>
            <a:ext cx="110799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主成分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Rectangle 88"/>
          <p:cNvSpPr>
            <a:spLocks noChangeArrowheads="1"/>
          </p:cNvSpPr>
          <p:nvPr/>
        </p:nvSpPr>
        <p:spPr bwMode="auto">
          <a:xfrm>
            <a:off x="1645606" y="5858850"/>
            <a:ext cx="141577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独立成分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034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8250144" cy="590931"/>
          </a:xfrm>
        </p:spPr>
        <p:txBody>
          <a:bodyPr/>
          <a:lstStyle/>
          <a:p>
            <a:r>
              <a:rPr lang="ja-JP" altLang="en-US" dirty="0"/>
              <a:t>無相関</a:t>
            </a:r>
            <a:r>
              <a:rPr lang="ja-JP" altLang="en-US" dirty="0" smtClean="0"/>
              <a:t>な変数 </a:t>
            </a:r>
            <a:r>
              <a:rPr lang="en-US" altLang="ja-JP" dirty="0" smtClean="0"/>
              <a:t>(</a:t>
            </a:r>
            <a:r>
              <a:rPr lang="ja-JP" altLang="en-US" dirty="0" smtClean="0"/>
              <a:t>成分</a:t>
            </a:r>
            <a:r>
              <a:rPr lang="en-US" altLang="ja-JP" dirty="0" smtClean="0"/>
              <a:t>) [</a:t>
            </a:r>
            <a:r>
              <a:rPr lang="ja-JP" altLang="en-US" dirty="0" smtClean="0"/>
              <a:t>数学的には </a:t>
            </a:r>
            <a:r>
              <a:rPr lang="en-US" altLang="ja-JP" dirty="0" smtClean="0"/>
              <a:t>p.25]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3281668" cy="1346010"/>
          </a:xfrm>
        </p:spPr>
        <p:txBody>
          <a:bodyPr/>
          <a:lstStyle/>
          <a:p>
            <a:r>
              <a:rPr lang="ja-JP" altLang="en-US" dirty="0"/>
              <a:t>相互に関連がない変数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共</a:t>
            </a:r>
            <a:r>
              <a:rPr lang="ja-JP" altLang="en-US" dirty="0"/>
              <a:t>分散が</a:t>
            </a:r>
            <a:r>
              <a:rPr lang="en-US" altLang="ja-JP" dirty="0"/>
              <a:t>0</a:t>
            </a:r>
            <a:r>
              <a:rPr lang="ja-JP" altLang="en-US" dirty="0"/>
              <a:t>である</a:t>
            </a:r>
            <a:r>
              <a:rPr lang="ja-JP" altLang="en-US" dirty="0" smtClean="0"/>
              <a:t>変数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3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308" y="2822971"/>
            <a:ext cx="353538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2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788479" cy="590931"/>
          </a:xfrm>
        </p:spPr>
        <p:txBody>
          <a:bodyPr/>
          <a:lstStyle/>
          <a:p>
            <a:r>
              <a:rPr kumimoji="1" lang="ja-JP" altLang="en-US" dirty="0" smtClean="0"/>
              <a:t>独立な変数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成分</a:t>
            </a:r>
            <a:r>
              <a:rPr kumimoji="1" lang="en-US" altLang="ja-JP" dirty="0" smtClean="0"/>
              <a:t>) </a:t>
            </a:r>
            <a:r>
              <a:rPr lang="en-US" altLang="ja-JP" dirty="0"/>
              <a:t>[</a:t>
            </a:r>
            <a:r>
              <a:rPr lang="ja-JP" altLang="en-US" dirty="0"/>
              <a:t>数学的には </a:t>
            </a:r>
            <a:r>
              <a:rPr lang="en-US" altLang="ja-JP" dirty="0"/>
              <a:t>p.25]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7555273" cy="5363520"/>
          </a:xfrm>
        </p:spPr>
        <p:txBody>
          <a:bodyPr/>
          <a:lstStyle/>
          <a:p>
            <a:r>
              <a:rPr lang="ja-JP" altLang="en-US" dirty="0" smtClean="0"/>
              <a:t>変数 </a:t>
            </a:r>
            <a:r>
              <a:rPr lang="en-US" altLang="ja-JP" dirty="0" smtClean="0"/>
              <a:t>x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</a:t>
            </a:r>
            <a:r>
              <a:rPr lang="ja-JP" altLang="en-US" dirty="0"/>
              <a:t>値の情報</a:t>
            </a:r>
            <a:r>
              <a:rPr lang="ja-JP" altLang="en-US" dirty="0" smtClean="0"/>
              <a:t>が </a:t>
            </a:r>
            <a:r>
              <a:rPr lang="en-US" altLang="ja-JP" dirty="0" smtClean="0"/>
              <a:t>x</a:t>
            </a:r>
            <a:r>
              <a:rPr lang="en-US" altLang="ja-JP" baseline="-25000" dirty="0" smtClean="0"/>
              <a:t>2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</a:t>
            </a:r>
            <a:r>
              <a:rPr lang="ja-JP" altLang="en-US" dirty="0"/>
              <a:t>値のどのような情報に対しても</a:t>
            </a:r>
            <a:br>
              <a:rPr lang="ja-JP" altLang="en-US" dirty="0"/>
            </a:br>
            <a:r>
              <a:rPr lang="ja-JP" altLang="en-US" dirty="0"/>
              <a:t>寄与しないならば、</a:t>
            </a:r>
            <a:r>
              <a:rPr lang="en-US" altLang="ja-JP" dirty="0" smtClean="0"/>
              <a:t>x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x</a:t>
            </a:r>
            <a:r>
              <a:rPr lang="en-US" altLang="ja-JP" baseline="-25000" dirty="0" smtClean="0"/>
              <a:t>2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は独立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s</a:t>
            </a:r>
            <a:r>
              <a:rPr lang="en-US" altLang="ja-JP" baseline="-25000" dirty="0" smtClean="0"/>
              <a:t>1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の値が決まったとしても、</a:t>
            </a:r>
            <a:r>
              <a:rPr lang="en-US" altLang="ja-JP" dirty="0" smtClean="0"/>
              <a:t>s</a:t>
            </a:r>
            <a:r>
              <a:rPr lang="en-US" altLang="ja-JP" baseline="-25000" dirty="0" smtClean="0"/>
              <a:t>2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の値には影響を与えていない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4</a:t>
            </a:fld>
            <a:endParaRPr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243" y="2087345"/>
            <a:ext cx="3489515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4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7551234" cy="590931"/>
          </a:xfrm>
        </p:spPr>
        <p:txBody>
          <a:bodyPr/>
          <a:lstStyle/>
          <a:p>
            <a:r>
              <a:rPr lang="ja-JP" altLang="en-US" dirty="0"/>
              <a:t>無相関</a:t>
            </a:r>
            <a:r>
              <a:rPr lang="ja-JP" altLang="en-US" dirty="0" smtClean="0"/>
              <a:t>と独立 </a:t>
            </a:r>
            <a:r>
              <a:rPr lang="en-US" altLang="ja-JP" dirty="0" smtClean="0"/>
              <a:t>[</a:t>
            </a:r>
            <a:r>
              <a:rPr lang="ja-JP" altLang="en-US" dirty="0" smtClean="0"/>
              <a:t>数学的には </a:t>
            </a:r>
            <a:r>
              <a:rPr lang="en-US" altLang="ja-JP" dirty="0" smtClean="0"/>
              <a:t>p.26, 27]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5715026" cy="1346010"/>
          </a:xfrm>
        </p:spPr>
        <p:txBody>
          <a:bodyPr/>
          <a:lstStyle/>
          <a:p>
            <a:r>
              <a:rPr kumimoji="1" lang="ja-JP" altLang="en-US" dirty="0" smtClean="0"/>
              <a:t>独立な変数ならば、無相関な変数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無相関な変数であっても、独立とは限らない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360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155305" cy="590931"/>
          </a:xfrm>
        </p:spPr>
        <p:txBody>
          <a:bodyPr/>
          <a:lstStyle/>
          <a:p>
            <a:r>
              <a:rPr kumimoji="1" lang="en-US" altLang="ja-JP" dirty="0" smtClean="0"/>
              <a:t>ICA</a:t>
            </a:r>
            <a:r>
              <a:rPr kumimoji="1" lang="ja-JP" altLang="en-US" dirty="0" smtClean="0"/>
              <a:t>の問題設定 </a:t>
            </a:r>
            <a:r>
              <a:rPr kumimoji="1" lang="en-US" altLang="ja-JP" dirty="0" smtClean="0"/>
              <a:t>1/2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320313" y="1720246"/>
            <a:ext cx="1079500" cy="18002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620021" y="1958638"/>
            <a:ext cx="553998" cy="132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サンプル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455872" y="1137377"/>
            <a:ext cx="8002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変数</a:t>
            </a:r>
            <a:endParaRPr lang="ja-JP" altLang="en-US" sz="24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742994" y="1720246"/>
            <a:ext cx="719137" cy="18002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862479" y="1137377"/>
            <a:ext cx="24801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互いに独立な成分</a:t>
            </a:r>
            <a:endParaRPr lang="ja-JP" altLang="en-US" sz="24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6439369" y="2389526"/>
            <a:ext cx="1527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を推定する</a:t>
            </a: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3100105" y="2389526"/>
            <a:ext cx="6495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</a:p>
        </p:txBody>
      </p:sp>
      <p:sp>
        <p:nvSpPr>
          <p:cNvPr id="19" name="右矢印 18"/>
          <p:cNvSpPr/>
          <p:nvPr/>
        </p:nvSpPr>
        <p:spPr>
          <a:xfrm>
            <a:off x="505494" y="4959612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20" name="Rectangle 88"/>
          <p:cNvSpPr>
            <a:spLocks noChangeArrowheads="1"/>
          </p:cNvSpPr>
          <p:nvPr/>
        </p:nvSpPr>
        <p:spPr bwMode="auto">
          <a:xfrm>
            <a:off x="1291563" y="5002489"/>
            <a:ext cx="317907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YA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となる混合行列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9369" y="4959612"/>
            <a:ext cx="1527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を推定する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4922381" y="4859133"/>
            <a:ext cx="1079500" cy="71913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348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4155305" cy="590931"/>
          </a:xfrm>
        </p:spPr>
        <p:txBody>
          <a:bodyPr/>
          <a:lstStyle/>
          <a:p>
            <a:r>
              <a:rPr kumimoji="1" lang="en-US" altLang="ja-JP" dirty="0" smtClean="0"/>
              <a:t>ICA</a:t>
            </a:r>
            <a:r>
              <a:rPr kumimoji="1" lang="ja-JP" altLang="en-US" dirty="0" smtClean="0"/>
              <a:t>の問題設定 </a:t>
            </a:r>
            <a:r>
              <a:rPr kumimoji="1" lang="en-US" altLang="ja-JP" dirty="0" smtClean="0"/>
              <a:t>2/2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505494" y="3758194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20" name="Rectangle 88"/>
          <p:cNvSpPr>
            <a:spLocks noChangeArrowheads="1"/>
          </p:cNvSpPr>
          <p:nvPr/>
        </p:nvSpPr>
        <p:spPr bwMode="auto">
          <a:xfrm>
            <a:off x="1291563" y="1598386"/>
            <a:ext cx="317907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=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YA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となる混合行列</a:t>
            </a:r>
            <a:endParaRPr kumimoji="0" lang="en-US" altLang="ja-JP" sz="2400" b="1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9369" y="1555509"/>
            <a:ext cx="15279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を推定する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4922381" y="1455030"/>
            <a:ext cx="1079500" cy="71913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" name="Rectangle 88"/>
          <p:cNvSpPr>
            <a:spLocks noChangeArrowheads="1"/>
          </p:cNvSpPr>
          <p:nvPr/>
        </p:nvSpPr>
        <p:spPr bwMode="auto">
          <a:xfrm>
            <a:off x="1291563" y="3779632"/>
            <a:ext cx="141577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分解行列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3048314" y="3451998"/>
            <a:ext cx="720000" cy="10800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</a:p>
        </p:txBody>
      </p:sp>
      <p:sp>
        <p:nvSpPr>
          <p:cNvPr id="25" name="Rectangle 88"/>
          <p:cNvSpPr>
            <a:spLocks noChangeArrowheads="1"/>
          </p:cNvSpPr>
          <p:nvPr/>
        </p:nvSpPr>
        <p:spPr bwMode="auto">
          <a:xfrm>
            <a:off x="4046359" y="3779632"/>
            <a:ext cx="4955203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を用いて、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=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で計算できる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S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/>
            </a:r>
            <a:b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</a:b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各成分が互いに</a:t>
            </a:r>
            <a:r>
              <a:rPr kumimoji="0" lang="ja-JP" altLang="en-US" sz="2400" kern="0" dirty="0" smtClean="0">
                <a:solidFill>
                  <a:srgbClr val="0000FF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独立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となる </a:t>
            </a:r>
            <a:r>
              <a:rPr kumimoji="0" lang="en-US" altLang="ja-JP" sz="24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を求める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6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1428" y="184441"/>
            <a:ext cx="6704079" cy="590931"/>
          </a:xfrm>
        </p:spPr>
        <p:txBody>
          <a:bodyPr/>
          <a:lstStyle/>
          <a:p>
            <a:r>
              <a:rPr kumimoji="1" lang="ja-JP" altLang="en-US" dirty="0" smtClean="0"/>
              <a:t>前処理としての主成分分析 </a:t>
            </a:r>
            <a:r>
              <a:rPr kumimoji="1" lang="en-US" altLang="ja-JP" dirty="0" smtClean="0"/>
              <a:t>(PCA)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1428" y="1094354"/>
            <a:ext cx="8848897" cy="1678408"/>
          </a:xfrm>
        </p:spPr>
        <p:txBody>
          <a:bodyPr/>
          <a:lstStyle/>
          <a:p>
            <a:r>
              <a:rPr lang="ja-JP" altLang="en-US" dirty="0" smtClean="0"/>
              <a:t>変数</a:t>
            </a:r>
            <a:r>
              <a:rPr lang="ja-JP" altLang="en-US" dirty="0"/>
              <a:t>の数が独立成分の数より多いならば</a:t>
            </a:r>
            <a:r>
              <a:rPr lang="ja-JP" altLang="en-US" dirty="0" smtClean="0"/>
              <a:t>、</a:t>
            </a:r>
            <a:r>
              <a:rPr lang="en-US" altLang="ja-JP" b="1" dirty="0" smtClean="0"/>
              <a:t>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</a:t>
            </a:r>
            <a:r>
              <a:rPr lang="ja-JP" altLang="en-US" dirty="0"/>
              <a:t>低次元化を行う</a:t>
            </a:r>
            <a:r>
              <a:rPr lang="ja-JP" altLang="en-US" dirty="0" smtClean="0"/>
              <a:t>行列</a:t>
            </a:r>
            <a:endParaRPr lang="ja-JP" altLang="en-US" dirty="0"/>
          </a:p>
          <a:p>
            <a:endParaRPr lang="en-US" altLang="ja-JP" dirty="0" smtClean="0"/>
          </a:p>
          <a:p>
            <a:r>
              <a:rPr lang="ja-JP" altLang="en-US" dirty="0" smtClean="0"/>
              <a:t>互いに独立な成分ならば</a:t>
            </a:r>
            <a:r>
              <a:rPr lang="ja-JP" altLang="en-US" dirty="0"/>
              <a:t>、それらは無相関でもあるため、</a:t>
            </a:r>
            <a:br>
              <a:rPr lang="ja-JP" altLang="en-US" dirty="0"/>
            </a:br>
            <a:r>
              <a:rPr lang="en-US" altLang="ja-JP" b="1" dirty="0" smtClean="0"/>
              <a:t>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</a:t>
            </a:r>
            <a:r>
              <a:rPr lang="ja-JP" altLang="en-US" dirty="0"/>
              <a:t>無相関化する</a:t>
            </a:r>
            <a:r>
              <a:rPr lang="ja-JP" altLang="en-US" dirty="0" smtClean="0"/>
              <a:t>行列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DD59-6834-4B70-81E7-829F7F51B488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5" name="右矢印 4"/>
          <p:cNvSpPr/>
          <p:nvPr/>
        </p:nvSpPr>
        <p:spPr>
          <a:xfrm>
            <a:off x="505494" y="3758194"/>
            <a:ext cx="454967" cy="467609"/>
          </a:xfrm>
          <a:prstGeom prst="rightArrow">
            <a:avLst>
              <a:gd name="adj1" fmla="val 50000"/>
              <a:gd name="adj2" fmla="val 61939"/>
            </a:avLst>
          </a:prstGeom>
          <a:solidFill>
            <a:srgbClr val="CCECFF"/>
          </a:solidFill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endParaRPr lang="ja-JP" altLang="en-US" dirty="0"/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1291563" y="3779632"/>
            <a:ext cx="4966424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8000"/>
              </a:buClr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ICA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前処理と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して </a:t>
            </a:r>
            <a:r>
              <a:rPr kumimoji="0" lang="en-US" altLang="ja-JP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PCA </a:t>
            </a:r>
            <a:r>
              <a:rPr kumimoji="0" lang="ja-JP" altLang="en-US" sz="2400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が</a:t>
            </a:r>
            <a:r>
              <a:rPr kumimoji="0" lang="ja-JP" altLang="en-US" sz="2400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利用される</a:t>
            </a:r>
            <a:endParaRPr kumimoji="0" lang="en-US" altLang="ja-JP" sz="2400" kern="0" dirty="0" smtClean="0">
              <a:solidFill>
                <a:sysClr val="windowText" lastClr="00000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6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 anchor="ctr" anchorCtr="0">
        <a:spAutoFit/>
      </a:bodyPr>
      <a:lstStyle>
        <a:defPPr>
          <a:defRPr kumimoji="1" sz="24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7300</TotalTime>
  <Words>1010</Words>
  <Application>Microsoft Office PowerPoint</Application>
  <PresentationFormat>画面に合わせる (4:3)</PresentationFormat>
  <Paragraphs>227</Paragraphs>
  <Slides>29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29</vt:i4>
      </vt:variant>
    </vt:vector>
  </HeadingPairs>
  <TitlesOfParts>
    <vt:vector size="39" baseType="lpstr">
      <vt:lpstr>Meiryo UI</vt:lpstr>
      <vt:lpstr>ＭＳ Ｐゴシック</vt:lpstr>
      <vt:lpstr>メイリオ</vt:lpstr>
      <vt:lpstr>Arial</vt:lpstr>
      <vt:lpstr>Calibri</vt:lpstr>
      <vt:lpstr>Times New Roman</vt:lpstr>
      <vt:lpstr>Wingdings</vt:lpstr>
      <vt:lpstr>Office テーマ</vt:lpstr>
      <vt:lpstr>MathType 6.0 Equation</vt:lpstr>
      <vt:lpstr>Microsoft 数式 3.0</vt:lpstr>
      <vt:lpstr>独立成分分析 Independent Component Analysis ICA</vt:lpstr>
      <vt:lpstr>独立成分分析 (ICA) とは？</vt:lpstr>
      <vt:lpstr>ICAの図解</vt:lpstr>
      <vt:lpstr>無相関な変数 (成分) [数学的には p.25]</vt:lpstr>
      <vt:lpstr>独立な変数 (成分) [数学的には p.25]</vt:lpstr>
      <vt:lpstr>無相関と独立 [数学的には p.26, 27]</vt:lpstr>
      <vt:lpstr>ICAの問題設定 1/2</vt:lpstr>
      <vt:lpstr>ICAの問題設定 2/2</vt:lpstr>
      <vt:lpstr>前処理としての主成分分析 (PCA)</vt:lpstr>
      <vt:lpstr>PCA を行うとどうなる？</vt:lpstr>
      <vt:lpstr>前処理を2次元の図で表す</vt:lpstr>
      <vt:lpstr>４次キュムラント</vt:lpstr>
      <vt:lpstr>４次キュムラントの例</vt:lpstr>
      <vt:lpstr>4次キュムラントの性質</vt:lpstr>
      <vt:lpstr>4次キュムラントを最大もしくは最小にしてみる</vt:lpstr>
      <vt:lpstr>4次キュムラントと独立性 式変形</vt:lpstr>
      <vt:lpstr>4次キュムラントと独立性 性質</vt:lpstr>
      <vt:lpstr>4次キュムラントと独立性 微分</vt:lpstr>
      <vt:lpstr>4次キュムラントと独立性</vt:lpstr>
      <vt:lpstr>独立成分の計算</vt:lpstr>
      <vt:lpstr>Lagrangeの未定乗数法</vt:lpstr>
      <vt:lpstr>w の決め方～不動点法～</vt:lpstr>
      <vt:lpstr>不動点法のアルゴリズム</vt:lpstr>
      <vt:lpstr>次の独立成分を計算する</vt:lpstr>
      <vt:lpstr>[参考] 数学的なこと</vt:lpstr>
      <vt:lpstr>[参考] 数学的な無相関・独立な変数</vt:lpstr>
      <vt:lpstr>[参考] 数学的な無相関と独立の関係</vt:lpstr>
      <vt:lpstr>[参考] 数学的な無相関と独立の関係</vt:lpstr>
      <vt:lpstr>[参考] 独立性の指標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b4</dc:creator>
  <cp:lastModifiedBy>金子弘昌</cp:lastModifiedBy>
  <cp:revision>416</cp:revision>
  <cp:lastPrinted>2017-06-17T08:40:32Z</cp:lastPrinted>
  <dcterms:created xsi:type="dcterms:W3CDTF">2017-03-17T08:34:14Z</dcterms:created>
  <dcterms:modified xsi:type="dcterms:W3CDTF">2017-12-11T07:51:40Z</dcterms:modified>
</cp:coreProperties>
</file>