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3"/>
  </p:notesMasterIdLst>
  <p:sldIdLst>
    <p:sldId id="256" r:id="rId2"/>
    <p:sldId id="395" r:id="rId3"/>
    <p:sldId id="447" r:id="rId4"/>
    <p:sldId id="448" r:id="rId5"/>
    <p:sldId id="449" r:id="rId6"/>
    <p:sldId id="450" r:id="rId7"/>
    <p:sldId id="451" r:id="rId8"/>
    <p:sldId id="452" r:id="rId9"/>
    <p:sldId id="454" r:id="rId10"/>
    <p:sldId id="455" r:id="rId11"/>
    <p:sldId id="453" r:id="rId1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FFCCFF"/>
    <a:srgbClr val="FFFFCC"/>
    <a:srgbClr val="CCFFFF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6649" autoAdjust="0"/>
  </p:normalViewPr>
  <p:slideViewPr>
    <p:cSldViewPr snapToGrid="0">
      <p:cViewPr varScale="1">
        <p:scale>
          <a:sx n="124" d="100"/>
          <a:sy n="124" d="100"/>
        </p:scale>
        <p:origin x="1392" y="9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2018/9/11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2018/9/11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393729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buFont typeface="メイリオ" panose="020B0604030504040204" pitchFamily="50" charset="-128"/>
              <a:buChar char="⁃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2018/9/11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2018/9/11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chemeng.com/bayesianoptimization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chemeng.com/ordinaryleastsquar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kaneko1985/design_of_experimen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706291" y="1963755"/>
            <a:ext cx="7446269" cy="1200329"/>
          </a:xfrm>
        </p:spPr>
        <p:txBody>
          <a:bodyPr/>
          <a:lstStyle/>
          <a:p>
            <a:r>
              <a:rPr kumimoji="1" lang="ja-JP" altLang="en-US" sz="4000" dirty="0" smtClean="0"/>
              <a:t>実験計画法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Design of Experiments (DoE)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0913" y="9525"/>
            <a:ext cx="573087" cy="368300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48963" cy="590931"/>
          </a:xfrm>
        </p:spPr>
        <p:txBody>
          <a:bodyPr/>
          <a:lstStyle/>
          <a:p>
            <a:r>
              <a:rPr kumimoji="1" lang="ja-JP" altLang="en-US" dirty="0" smtClean="0"/>
              <a:t>実験もしくはシミュレーションの後は？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11277" cy="2803844"/>
          </a:xfrm>
        </p:spPr>
        <p:txBody>
          <a:bodyPr/>
          <a:lstStyle/>
          <a:p>
            <a:r>
              <a:rPr kumimoji="1" lang="ja-JP" altLang="en-US" dirty="0" smtClean="0"/>
              <a:t>選択された実験パラメータの候補での実験もしくはシミュレーションが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終わったとする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その後は、ベイズ最適化で次の実験パラメータの候補を選択する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適応的実験計画法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ベイズ</a:t>
            </a:r>
            <a:r>
              <a:rPr lang="ja-JP" altLang="en-US" dirty="0" smtClean="0"/>
              <a:t>最適化の詳細についてはこちら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https://datachemeng.com/bayesianoptimization</a:t>
            </a:r>
            <a:r>
              <a:rPr lang="en-US" altLang="ja-JP" dirty="0" smtClean="0">
                <a:hlinkClick r:id="rId2"/>
              </a:rPr>
              <a:t>/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9162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007320" cy="590931"/>
          </a:xfrm>
        </p:spPr>
        <p:txBody>
          <a:bodyPr/>
          <a:lstStyle/>
          <a:p>
            <a:r>
              <a:rPr kumimoji="1" lang="en-US" altLang="ja-JP" dirty="0" smtClean="0"/>
              <a:t>[</a:t>
            </a:r>
            <a:r>
              <a:rPr kumimoji="1" lang="ja-JP" altLang="en-US" dirty="0" smtClean="0"/>
              <a:t>補足</a:t>
            </a:r>
            <a:r>
              <a:rPr kumimoji="1" lang="en-US" altLang="ja-JP" dirty="0" smtClean="0"/>
              <a:t>] D </a:t>
            </a:r>
            <a:r>
              <a:rPr kumimoji="1" lang="ja-JP" altLang="en-US" dirty="0" smtClean="0"/>
              <a:t>最適基準以外の最適基準の例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861447" cy="3520964"/>
          </a:xfrm>
        </p:spPr>
        <p:txBody>
          <a:bodyPr/>
          <a:lstStyle/>
          <a:p>
            <a:r>
              <a:rPr kumimoji="1" lang="en-US" altLang="ja-JP" dirty="0" smtClean="0"/>
              <a:t>A </a:t>
            </a:r>
            <a:r>
              <a:rPr kumimoji="1" lang="ja-JP" altLang="en-US" dirty="0" smtClean="0"/>
              <a:t>最適基準：</a:t>
            </a:r>
            <a:r>
              <a:rPr kumimoji="1" lang="en-US" altLang="ja-JP" b="1" dirty="0" smtClean="0"/>
              <a:t>X</a:t>
            </a:r>
            <a:r>
              <a:rPr kumimoji="1" lang="en-US" altLang="ja-JP" baseline="30000" dirty="0" smtClean="0"/>
              <a:t>T</a:t>
            </a:r>
            <a:r>
              <a:rPr kumimoji="1" lang="en-US" altLang="ja-JP" b="1" dirty="0" smtClean="0"/>
              <a:t>X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の逆行列の対角成分の和を最小化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smtClean="0"/>
              <a:t>E </a:t>
            </a:r>
            <a:r>
              <a:rPr kumimoji="1" lang="ja-JP" altLang="en-US" dirty="0" smtClean="0"/>
              <a:t>最適基準：</a:t>
            </a:r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en-US" altLang="ja-JP" dirty="0"/>
              <a:t> </a:t>
            </a:r>
            <a:r>
              <a:rPr lang="ja-JP" altLang="en-US" dirty="0" smtClean="0"/>
              <a:t>の固有値の最小値を最大化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I </a:t>
            </a:r>
            <a:r>
              <a:rPr lang="ja-JP" altLang="en-US" dirty="0"/>
              <a:t>最適</a:t>
            </a:r>
            <a:r>
              <a:rPr lang="ja-JP" altLang="en-US" dirty="0" smtClean="0"/>
              <a:t>基準：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dirty="0" smtClean="0"/>
              <a:t>(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b="1" dirty="0" smtClean="0"/>
              <a:t>X</a:t>
            </a:r>
            <a:r>
              <a:rPr lang="en-US" altLang="ja-JP" dirty="0" smtClean="0"/>
              <a:t>/</a:t>
            </a:r>
            <a:r>
              <a:rPr lang="en-US" altLang="ja-JP" i="1" dirty="0" smtClean="0"/>
              <a:t>m</a:t>
            </a:r>
            <a:r>
              <a:rPr lang="en-US" altLang="ja-JP" b="1" dirty="0" smtClean="0"/>
              <a:t>)</a:t>
            </a:r>
            <a:r>
              <a:rPr lang="en-US" altLang="ja-JP" baseline="30000" dirty="0" smtClean="0"/>
              <a:t>-1</a:t>
            </a:r>
            <a:r>
              <a:rPr lang="en-US" altLang="ja-JP" b="1" dirty="0" smtClean="0"/>
              <a:t>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の対角成分の平均値</a:t>
            </a:r>
            <a:r>
              <a:rPr lang="ja-JP" altLang="en-US" dirty="0"/>
              <a:t>を</a:t>
            </a:r>
            <a:r>
              <a:rPr lang="ja-JP" altLang="en-US" dirty="0" smtClean="0"/>
              <a:t>最小化</a:t>
            </a:r>
            <a:endParaRPr lang="en-US" altLang="ja-JP" dirty="0"/>
          </a:p>
          <a:p>
            <a:pPr lvl="1"/>
            <a:r>
              <a:rPr kumimoji="1" lang="en-US" altLang="ja-JP" i="1" dirty="0" smtClean="0"/>
              <a:t>m</a:t>
            </a:r>
            <a:r>
              <a:rPr kumimoji="1" lang="en-US" altLang="ja-JP" dirty="0" smtClean="0"/>
              <a:t> : </a:t>
            </a:r>
            <a:r>
              <a:rPr kumimoji="1" lang="ja-JP" altLang="en-US" dirty="0" smtClean="0"/>
              <a:t>サンプル数</a:t>
            </a:r>
            <a:r>
              <a:rPr kumimoji="1" lang="en-US" altLang="ja-JP" dirty="0" smtClean="0"/>
              <a:t> </a:t>
            </a:r>
          </a:p>
          <a:p>
            <a:pPr lvl="1"/>
            <a:endParaRPr kumimoji="1" lang="en-US" altLang="ja-JP" dirty="0"/>
          </a:p>
          <a:p>
            <a:r>
              <a:rPr lang="en-US" altLang="ja-JP" dirty="0" smtClean="0"/>
              <a:t>minimax </a:t>
            </a:r>
            <a:r>
              <a:rPr lang="ja-JP" altLang="en-US" dirty="0" smtClean="0"/>
              <a:t>基準：</a:t>
            </a:r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en-US" altLang="ja-JP" dirty="0"/>
              <a:t> </a:t>
            </a:r>
            <a:r>
              <a:rPr lang="ja-JP" altLang="en-US" dirty="0" smtClean="0"/>
              <a:t>の対角</a:t>
            </a:r>
            <a:r>
              <a:rPr lang="ja-JP" altLang="en-US" dirty="0"/>
              <a:t>成分</a:t>
            </a:r>
            <a:r>
              <a:rPr lang="ja-JP" altLang="en-US" dirty="0" smtClean="0"/>
              <a:t>の最大値を最小化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45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639138" cy="590931"/>
          </a:xfrm>
        </p:spPr>
        <p:txBody>
          <a:bodyPr/>
          <a:lstStyle/>
          <a:p>
            <a:r>
              <a:rPr lang="ja-JP" altLang="en-US" dirty="0" smtClean="0"/>
              <a:t>実験計画法とは？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94156" cy="5439438"/>
          </a:xfrm>
        </p:spPr>
        <p:txBody>
          <a:bodyPr/>
          <a:lstStyle/>
          <a:p>
            <a:r>
              <a:rPr lang="ja-JP" altLang="en-US" dirty="0" smtClean="0"/>
              <a:t>効率的に実験もしくはシミュレーションをして、目的を達成するための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方法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実験パラメータのすべての組み合わせの中から、いくつかの組み合わせを、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情報量がなるべく大きくなるように選択する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/>
              <a:t>選択</a:t>
            </a:r>
            <a:r>
              <a:rPr lang="ja-JP" altLang="en-US" dirty="0" smtClean="0"/>
              <a:t>された実験パラメータの組み合わせで実験したあとに、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仮想的な実験を行うためのモデルを構築する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モデルに基づいて、次の実験 </a:t>
            </a:r>
            <a:r>
              <a:rPr lang="en-US" altLang="ja-JP" dirty="0"/>
              <a:t>(</a:t>
            </a:r>
            <a:r>
              <a:rPr lang="ja-JP" altLang="en-US" dirty="0"/>
              <a:t>シミュレーション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を計画する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実験計画と実験 </a:t>
            </a:r>
            <a:r>
              <a:rPr lang="en-US" altLang="ja-JP" dirty="0" smtClean="0"/>
              <a:t>(</a:t>
            </a:r>
            <a:r>
              <a:rPr lang="ja-JP" altLang="en-US" dirty="0" smtClean="0"/>
              <a:t>シミュレーション</a:t>
            </a:r>
            <a:r>
              <a:rPr lang="en-US" altLang="ja-JP" dirty="0" smtClean="0"/>
              <a:t>) </a:t>
            </a:r>
            <a:r>
              <a:rPr lang="ja-JP" altLang="en-US" dirty="0" err="1" smtClean="0"/>
              <a:t>とを</a:t>
            </a:r>
            <a:r>
              <a:rPr lang="ja-JP" altLang="en-US" dirty="0" smtClean="0"/>
              <a:t>繰り返すことを、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適応的実験計画法という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71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221301" cy="590931"/>
          </a:xfrm>
        </p:spPr>
        <p:txBody>
          <a:bodyPr/>
          <a:lstStyle/>
          <a:p>
            <a:r>
              <a:rPr kumimoji="1" lang="ja-JP" altLang="en-US" dirty="0" smtClean="0"/>
              <a:t>実験計画法のイメージ </a:t>
            </a:r>
            <a:r>
              <a:rPr kumimoji="1" lang="en-US" altLang="ja-JP" dirty="0" smtClean="0"/>
              <a:t>1/3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20043" cy="4978799"/>
          </a:xfrm>
        </p:spPr>
        <p:txBody>
          <a:bodyPr/>
          <a:lstStyle/>
          <a:p>
            <a:r>
              <a:rPr kumimoji="1" lang="ja-JP" altLang="en-US" dirty="0" smtClean="0"/>
              <a:t>化学反応 </a:t>
            </a:r>
            <a:r>
              <a:rPr kumimoji="1" lang="en-US" altLang="ja-JP" dirty="0" smtClean="0"/>
              <a:t>A + B </a:t>
            </a:r>
            <a:r>
              <a:rPr kumimoji="1" lang="ja-JP" altLang="en-US" dirty="0" smtClean="0"/>
              <a:t>→ </a:t>
            </a:r>
            <a:r>
              <a:rPr kumimoji="1" lang="en-US" altLang="ja-JP" dirty="0" smtClean="0">
                <a:solidFill>
                  <a:srgbClr val="0000FF"/>
                </a:solidFill>
              </a:rPr>
              <a:t>C</a:t>
            </a:r>
            <a:r>
              <a:rPr kumimoji="1" lang="en-US" altLang="ja-JP" dirty="0" smtClean="0"/>
              <a:t> + D </a:t>
            </a:r>
            <a:r>
              <a:rPr kumimoji="1" lang="ja-JP" altLang="en-US" dirty="0" smtClean="0"/>
              <a:t>の、 </a:t>
            </a:r>
            <a:r>
              <a:rPr kumimoji="1" lang="en-US" altLang="ja-JP" dirty="0" smtClean="0">
                <a:solidFill>
                  <a:srgbClr val="0000FF"/>
                </a:solidFill>
              </a:rPr>
              <a:t>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の収率を上げたい！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反応温度 </a:t>
            </a:r>
            <a:r>
              <a:rPr kumimoji="1" lang="en-US" altLang="ja-JP" dirty="0" smtClean="0"/>
              <a:t>25</a:t>
            </a:r>
            <a:r>
              <a:rPr kumimoji="1" lang="ja-JP" altLang="en-US" dirty="0" smtClean="0"/>
              <a:t>℃ </a:t>
            </a:r>
            <a:r>
              <a:rPr lang="ja-JP" altLang="en-US" dirty="0" smtClean="0"/>
              <a:t>で実験すると収率は </a:t>
            </a:r>
            <a:r>
              <a:rPr lang="ja-JP" altLang="en-US" dirty="0" smtClean="0">
                <a:solidFill>
                  <a:srgbClr val="0000FF"/>
                </a:solidFill>
              </a:rPr>
              <a:t>ばらつく</a:t>
            </a:r>
            <a:r>
              <a:rPr lang="ja-JP" altLang="en-US" dirty="0" smtClean="0"/>
              <a:t>ため、複数回実験する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必要がある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３回が多い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反応温度</a:t>
            </a:r>
            <a:r>
              <a:rPr kumimoji="1" lang="en-US" altLang="ja-JP" dirty="0" smtClean="0"/>
              <a:t>20</a:t>
            </a:r>
            <a:r>
              <a:rPr kumimoji="1" lang="ja-JP" altLang="en-US" dirty="0" smtClean="0"/>
              <a:t>℃・</a:t>
            </a:r>
            <a:r>
              <a:rPr kumimoji="1" lang="en-US" altLang="ja-JP" dirty="0" smtClean="0"/>
              <a:t>30</a:t>
            </a:r>
            <a:r>
              <a:rPr kumimoji="1" lang="ja-JP" altLang="en-US" dirty="0" smtClean="0"/>
              <a:t>℃・</a:t>
            </a:r>
            <a:r>
              <a:rPr kumimoji="1" lang="en-US" altLang="ja-JP" dirty="0" smtClean="0"/>
              <a:t>35</a:t>
            </a:r>
            <a:r>
              <a:rPr kumimoji="1" lang="ja-JP" altLang="en-US" dirty="0" smtClean="0"/>
              <a:t>℃・</a:t>
            </a:r>
            <a:r>
              <a:rPr kumimoji="1" lang="en-US" altLang="ja-JP" dirty="0" smtClean="0"/>
              <a:t>40</a:t>
            </a:r>
            <a:r>
              <a:rPr kumimoji="1" lang="ja-JP" altLang="en-US" dirty="0" smtClean="0"/>
              <a:t>℃・</a:t>
            </a:r>
            <a:r>
              <a:rPr kumimoji="1" lang="en-US" altLang="ja-JP" dirty="0" smtClean="0"/>
              <a:t>45</a:t>
            </a:r>
            <a:r>
              <a:rPr kumimoji="1" lang="ja-JP" altLang="en-US" dirty="0" smtClean="0"/>
              <a:t>℃・</a:t>
            </a:r>
            <a:r>
              <a:rPr kumimoji="1" lang="en-US" altLang="ja-JP" dirty="0" smtClean="0"/>
              <a:t>50</a:t>
            </a:r>
            <a:r>
              <a:rPr kumimoji="1" lang="ja-JP" altLang="en-US" dirty="0" smtClean="0"/>
              <a:t>℃でもやってみたい！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収率を最大にする反応温度があるのでは！？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3×7 </a:t>
            </a:r>
            <a:r>
              <a:rPr lang="ja-JP" altLang="en-US" dirty="0" smtClean="0"/>
              <a:t>回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反応時間・触媒の量もいろいろ変えて、収率が上がるか確認したい！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3×7</a:t>
            </a:r>
            <a:r>
              <a:rPr lang="en-US" altLang="ja-JP" baseline="30000" dirty="0"/>
              <a:t>3</a:t>
            </a:r>
            <a:r>
              <a:rPr lang="en-US" altLang="ja-JP" dirty="0" smtClean="0"/>
              <a:t> = 1029 </a:t>
            </a:r>
            <a:r>
              <a:rPr lang="ja-JP" altLang="en-US" dirty="0" smtClean="0"/>
              <a:t>回！？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065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227841" cy="590931"/>
          </a:xfrm>
        </p:spPr>
        <p:txBody>
          <a:bodyPr/>
          <a:lstStyle/>
          <a:p>
            <a:r>
              <a:rPr lang="ja-JP" altLang="en-US" dirty="0"/>
              <a:t>実験計画法のイメージ </a:t>
            </a:r>
            <a:r>
              <a:rPr lang="en-US" altLang="ja-JP" dirty="0" smtClean="0"/>
              <a:t>2/3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139040" cy="4850559"/>
          </a:xfrm>
        </p:spPr>
        <p:txBody>
          <a:bodyPr/>
          <a:lstStyle/>
          <a:p>
            <a:r>
              <a:rPr kumimoji="1" lang="ja-JP" altLang="en-US" dirty="0" smtClean="0"/>
              <a:t>いったん落ち着いて考えよう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収率を最大化する前に、</a:t>
            </a:r>
            <a:r>
              <a:rPr kumimoji="1" lang="ja-JP" altLang="en-US" dirty="0" smtClean="0">
                <a:solidFill>
                  <a:srgbClr val="0000FF"/>
                </a:solidFill>
              </a:rPr>
              <a:t>モデル </a:t>
            </a:r>
            <a:r>
              <a:rPr kumimoji="1" lang="en-US" altLang="ja-JP" dirty="0" smtClean="0">
                <a:solidFill>
                  <a:srgbClr val="0000FF"/>
                </a:solidFill>
              </a:rPr>
              <a:t>f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収率 </a:t>
            </a:r>
            <a:r>
              <a:rPr kumimoji="1" lang="en-US" altLang="ja-JP" dirty="0" smtClean="0"/>
              <a:t>= </a:t>
            </a:r>
            <a:r>
              <a:rPr kumimoji="1" lang="en-US" altLang="ja-JP" dirty="0" smtClean="0">
                <a:solidFill>
                  <a:srgbClr val="0000FF"/>
                </a:solidFill>
              </a:rPr>
              <a:t>f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反応温度、反応時間、触媒の量</a:t>
            </a:r>
            <a:r>
              <a:rPr kumimoji="1" lang="en-US" altLang="ja-JP" dirty="0" smtClean="0"/>
              <a:t>)</a:t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を求めることを目標にしたらどうか</a:t>
            </a:r>
            <a:r>
              <a:rPr lang="ja-JP" altLang="en-US" dirty="0"/>
              <a:t>！？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このモデルがあれば、</a:t>
            </a:r>
            <a:r>
              <a:rPr lang="ja-JP" altLang="en-US" dirty="0"/>
              <a:t>反応温度、反応時間、触媒の</a:t>
            </a:r>
            <a:r>
              <a:rPr lang="ja-JP" altLang="en-US" dirty="0" smtClean="0"/>
              <a:t>量を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変えたときに収率がどうなるか、実験せずに確認</a:t>
            </a:r>
            <a:r>
              <a:rPr lang="en-US" altLang="ja-JP" dirty="0"/>
              <a:t>(</a:t>
            </a:r>
            <a:r>
              <a:rPr lang="ja-JP" altLang="en-US" dirty="0">
                <a:solidFill>
                  <a:srgbClr val="0000FF"/>
                </a:solidFill>
              </a:rPr>
              <a:t>シミュレーション</a:t>
            </a:r>
            <a:r>
              <a:rPr lang="en-US" altLang="ja-JP" dirty="0"/>
              <a:t>)</a:t>
            </a:r>
            <a:r>
              <a:rPr lang="ja-JP" altLang="en-US" dirty="0" smtClean="0"/>
              <a:t>できる！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シミュレーションの結果、収率が最も大きい条件で実験しよう！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135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221301" cy="590931"/>
          </a:xfrm>
        </p:spPr>
        <p:txBody>
          <a:bodyPr/>
          <a:lstStyle/>
          <a:p>
            <a:r>
              <a:rPr lang="ja-JP" altLang="en-US" dirty="0"/>
              <a:t>実験計画法のイメージ </a:t>
            </a:r>
            <a:r>
              <a:rPr lang="en-US" altLang="ja-JP" dirty="0" smtClean="0"/>
              <a:t>3/3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29285" cy="5451236"/>
          </a:xfrm>
        </p:spPr>
        <p:txBody>
          <a:bodyPr/>
          <a:lstStyle/>
          <a:p>
            <a:r>
              <a:rPr lang="ja-JP" altLang="en-US" dirty="0" smtClean="0"/>
              <a:t>たとえば</a:t>
            </a:r>
            <a:r>
              <a:rPr lang="ja-JP" altLang="en-US" dirty="0" smtClean="0">
                <a:solidFill>
                  <a:srgbClr val="0000FF"/>
                </a:solidFill>
              </a:rPr>
              <a:t>線形モデル</a:t>
            </a:r>
            <a:r>
              <a:rPr lang="ja-JP" altLang="en-US" dirty="0" smtClean="0"/>
              <a:t>であれば、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収率 </a:t>
            </a:r>
            <a:r>
              <a:rPr lang="en-US" altLang="ja-JP" dirty="0"/>
              <a:t>= </a:t>
            </a:r>
            <a:r>
              <a:rPr lang="en-US" altLang="ja-JP" dirty="0" smtClean="0"/>
              <a:t>a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×</a:t>
            </a:r>
            <a:r>
              <a:rPr lang="ja-JP" altLang="en-US" dirty="0" smtClean="0"/>
              <a:t>反応温度</a:t>
            </a:r>
            <a:r>
              <a:rPr lang="ja-JP" altLang="en-US" dirty="0"/>
              <a:t>＋</a:t>
            </a:r>
            <a:r>
              <a:rPr lang="en-US" altLang="ja-JP" dirty="0" smtClean="0"/>
              <a:t>a</a:t>
            </a:r>
            <a:r>
              <a:rPr lang="en-US" altLang="ja-JP" baseline="-25000" dirty="0" smtClean="0"/>
              <a:t>2</a:t>
            </a:r>
            <a:r>
              <a:rPr lang="en-US" altLang="ja-JP" dirty="0" smtClean="0"/>
              <a:t>×</a:t>
            </a:r>
            <a:r>
              <a:rPr lang="ja-JP" altLang="en-US" dirty="0" smtClean="0"/>
              <a:t>反応時間</a:t>
            </a:r>
            <a:r>
              <a:rPr lang="ja-JP" altLang="en-US" dirty="0"/>
              <a:t>＋</a:t>
            </a:r>
            <a:r>
              <a:rPr lang="en-US" altLang="ja-JP" dirty="0" smtClean="0"/>
              <a:t>a</a:t>
            </a:r>
            <a:r>
              <a:rPr lang="en-US" altLang="ja-JP" baseline="-25000" dirty="0" smtClean="0"/>
              <a:t>3</a:t>
            </a:r>
            <a:r>
              <a:rPr lang="en-US" altLang="ja-JP" dirty="0" smtClean="0"/>
              <a:t>×</a:t>
            </a:r>
            <a:r>
              <a:rPr lang="ja-JP" altLang="en-US" dirty="0" smtClean="0"/>
              <a:t>触媒</a:t>
            </a:r>
            <a:r>
              <a:rPr lang="ja-JP" altLang="en-US" dirty="0"/>
              <a:t>の</a:t>
            </a:r>
            <a:r>
              <a:rPr lang="ja-JP" altLang="en-US" dirty="0" smtClean="0"/>
              <a:t>量＋定数</a:t>
            </a:r>
            <a:r>
              <a:rPr lang="ja-JP" altLang="en-US" dirty="0"/>
              <a:t>項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と仮定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a</a:t>
            </a:r>
            <a:r>
              <a:rPr lang="en-US" altLang="ja-JP" baseline="-25000" dirty="0" smtClean="0"/>
              <a:t>1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a</a:t>
            </a:r>
            <a:r>
              <a:rPr lang="en-US" altLang="ja-JP" baseline="-25000" dirty="0" smtClean="0"/>
              <a:t>2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a</a:t>
            </a:r>
            <a:r>
              <a:rPr lang="en-US" altLang="ja-JP" baseline="-25000" dirty="0" smtClean="0"/>
              <a:t>3</a:t>
            </a:r>
            <a:r>
              <a:rPr lang="ja-JP" altLang="en-US" dirty="0"/>
              <a:t> </a:t>
            </a:r>
            <a:r>
              <a:rPr lang="ja-JP" altLang="en-US" dirty="0" smtClean="0"/>
              <a:t>を求める </a:t>
            </a:r>
            <a:r>
              <a:rPr lang="en-US" altLang="ja-JP" dirty="0" smtClean="0"/>
              <a:t>(</a:t>
            </a:r>
            <a:r>
              <a:rPr lang="ja-JP" altLang="en-US" dirty="0" smtClean="0">
                <a:solidFill>
                  <a:srgbClr val="0000FF"/>
                </a:solidFill>
              </a:rPr>
              <a:t>モデリング</a:t>
            </a:r>
            <a:r>
              <a:rPr lang="en-US" altLang="ja-JP" dirty="0" smtClean="0"/>
              <a:t>)</a:t>
            </a:r>
            <a:r>
              <a:rPr lang="ja-JP" altLang="en-US" dirty="0" smtClean="0"/>
              <a:t> ための実験を行う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最低 </a:t>
            </a:r>
            <a:r>
              <a:rPr lang="en-US" altLang="ja-JP" dirty="0" smtClean="0"/>
              <a:t>3 </a:t>
            </a:r>
            <a:r>
              <a:rPr lang="ja-JP" altLang="en-US" dirty="0" smtClean="0"/>
              <a:t>回！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実際はもっと実験回数が多かったり、</a:t>
            </a:r>
            <a:r>
              <a:rPr lang="ja-JP" altLang="en-US" dirty="0" smtClean="0"/>
              <a:t>線形</a:t>
            </a:r>
            <a:r>
              <a:rPr lang="ja-JP" altLang="en-US" dirty="0"/>
              <a:t>モデルでは</a:t>
            </a:r>
            <a:r>
              <a:rPr lang="ja-JP" altLang="en-US" dirty="0" smtClean="0"/>
              <a:t>なく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モデルに非線形項 </a:t>
            </a:r>
            <a:r>
              <a:rPr lang="en-US" altLang="ja-JP" dirty="0" smtClean="0"/>
              <a:t>(</a:t>
            </a:r>
            <a:r>
              <a:rPr lang="ja-JP" altLang="en-US" dirty="0" smtClean="0"/>
              <a:t>交差項・二乗項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を入れるなど、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非線形モデルにしたりする</a:t>
            </a:r>
            <a:endParaRPr lang="en-US" altLang="ja-JP" dirty="0" smtClean="0"/>
          </a:p>
          <a:p>
            <a:pPr lvl="1"/>
            <a:endParaRPr kumimoji="1" lang="en-US" altLang="ja-JP" dirty="0"/>
          </a:p>
          <a:p>
            <a:r>
              <a:rPr lang="ja-JP" altLang="en-US" dirty="0" smtClean="0"/>
              <a:t>適応的実験計画法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モデリングと実験とを繰り返す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744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656537" cy="590931"/>
          </a:xfrm>
        </p:spPr>
        <p:txBody>
          <a:bodyPr/>
          <a:lstStyle/>
          <a:p>
            <a:r>
              <a:rPr kumimoji="1" lang="ja-JP" altLang="en-US" dirty="0" smtClean="0"/>
              <a:t>実験パラメータの候補を</a:t>
            </a:r>
            <a:r>
              <a:rPr lang="ja-JP" altLang="en-US" dirty="0"/>
              <a:t>どのように</a:t>
            </a:r>
            <a:r>
              <a:rPr kumimoji="1" lang="ja-JP" altLang="en-US" dirty="0" smtClean="0"/>
              <a:t>選択するか？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89825" cy="5439438"/>
          </a:xfrm>
        </p:spPr>
        <p:txBody>
          <a:bodyPr/>
          <a:lstStyle/>
          <a:p>
            <a:r>
              <a:rPr kumimoji="1" lang="ja-JP" altLang="en-US" dirty="0" smtClean="0"/>
              <a:t>実験パラメータである説明変数 </a:t>
            </a:r>
            <a:r>
              <a:rPr kumimoji="1" lang="en-US" altLang="ja-JP" dirty="0" smtClean="0"/>
              <a:t>X </a:t>
            </a:r>
            <a:r>
              <a:rPr kumimoji="1" lang="ja-JP" altLang="en-US" dirty="0" smtClean="0"/>
              <a:t>と収率などの目的変数 </a:t>
            </a:r>
            <a:r>
              <a:rPr kumimoji="1" lang="en-US" altLang="ja-JP" dirty="0" smtClean="0"/>
              <a:t>y </a:t>
            </a:r>
            <a:r>
              <a:rPr kumimoji="1" lang="ja-JP" altLang="en-US" dirty="0" smtClean="0"/>
              <a:t>との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間で、良好な回帰モデルが構築できるように選択する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回帰モデルとは？・・・最小二乗法による重回帰分析を仮定する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回帰モデルは、</a:t>
            </a:r>
            <a:r>
              <a:rPr lang="en-US" altLang="ja-JP" dirty="0" smtClean="0"/>
              <a:t>(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b="1" dirty="0" smtClean="0"/>
              <a:t>X</a:t>
            </a:r>
            <a:r>
              <a:rPr lang="en-US" altLang="ja-JP" dirty="0" smtClean="0"/>
              <a:t>)</a:t>
            </a:r>
            <a:r>
              <a:rPr lang="en-US" altLang="ja-JP" baseline="30000" dirty="0" smtClean="0"/>
              <a:t>-1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b="1" dirty="0" smtClean="0"/>
              <a:t>y</a:t>
            </a:r>
            <a:r>
              <a:rPr lang="en-US" altLang="ja-JP" dirty="0" smtClean="0"/>
              <a:t> </a:t>
            </a:r>
            <a:r>
              <a:rPr lang="ja-JP" altLang="en-US" dirty="0" smtClean="0"/>
              <a:t>で与えられる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最小二乗法による重回帰分析の詳細については</a:t>
            </a:r>
            <a:r>
              <a:rPr lang="ja-JP" altLang="en-US" dirty="0" smtClean="0"/>
              <a:t>こちら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https://datachemeng.com/ordinaryleastsquares</a:t>
            </a:r>
            <a:r>
              <a:rPr lang="en-US" altLang="ja-JP" dirty="0" smtClean="0">
                <a:hlinkClick r:id="rId2"/>
              </a:rPr>
              <a:t>/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y </a:t>
            </a:r>
            <a:r>
              <a:rPr lang="ja-JP" altLang="en-US" dirty="0" smtClean="0"/>
              <a:t>のデータがない </a:t>
            </a:r>
            <a:r>
              <a:rPr lang="en-US" altLang="ja-JP" dirty="0" smtClean="0"/>
              <a:t>(</a:t>
            </a:r>
            <a:r>
              <a:rPr lang="ja-JP" altLang="en-US" dirty="0" smtClean="0"/>
              <a:t>まだ実験していない</a:t>
            </a:r>
            <a:r>
              <a:rPr lang="en-US" altLang="ja-JP" dirty="0" smtClean="0"/>
              <a:t>) </a:t>
            </a:r>
            <a:r>
              <a:rPr lang="ja-JP" altLang="en-US" dirty="0" smtClean="0"/>
              <a:t>状況で、どのように </a:t>
            </a:r>
            <a:r>
              <a:rPr lang="en-US" altLang="ja-JP" dirty="0" smtClean="0"/>
              <a:t>“</a:t>
            </a:r>
            <a:r>
              <a:rPr lang="ja-JP" altLang="en-US" dirty="0" smtClean="0"/>
              <a:t>良好な</a:t>
            </a:r>
            <a:r>
              <a:rPr lang="en-US" altLang="ja-JP" dirty="0" smtClean="0"/>
              <a:t>”</a:t>
            </a:r>
            <a:br>
              <a:rPr lang="en-US" altLang="ja-JP" dirty="0" smtClean="0"/>
            </a:br>
            <a:r>
              <a:rPr lang="ja-JP" altLang="en-US" dirty="0" smtClean="0"/>
              <a:t>モデルであると判断するか？</a:t>
            </a:r>
            <a:endParaRPr lang="en-US" altLang="ja-JP" dirty="0"/>
          </a:p>
          <a:p>
            <a:endParaRPr kumimoji="1" lang="en-US" altLang="ja-JP" dirty="0" smtClean="0"/>
          </a:p>
          <a:p>
            <a:r>
              <a:rPr lang="en-US" altLang="ja-JP" dirty="0"/>
              <a:t>(</a:t>
            </a:r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en-US" altLang="ja-JP" dirty="0"/>
              <a:t>)</a:t>
            </a:r>
            <a:r>
              <a:rPr lang="en-US" altLang="ja-JP" baseline="30000" dirty="0"/>
              <a:t>-</a:t>
            </a:r>
            <a:r>
              <a:rPr lang="en-US" altLang="ja-JP" baseline="30000" dirty="0" smtClean="0"/>
              <a:t>1</a:t>
            </a:r>
            <a:r>
              <a:rPr lang="en-US" altLang="ja-JP" dirty="0" smtClean="0"/>
              <a:t> </a:t>
            </a:r>
            <a:r>
              <a:rPr kumimoji="1" lang="ja-JP" altLang="en-US" dirty="0" smtClean="0"/>
              <a:t>に着目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669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69325" cy="590931"/>
          </a:xfrm>
        </p:spPr>
        <p:txBody>
          <a:bodyPr/>
          <a:lstStyle/>
          <a:p>
            <a:r>
              <a:rPr kumimoji="1" lang="en-US" altLang="ja-JP" dirty="0" smtClean="0"/>
              <a:t>D </a:t>
            </a:r>
            <a:r>
              <a:rPr kumimoji="1" lang="ja-JP" altLang="en-US" dirty="0" smtClean="0"/>
              <a:t>最適基準が大きくなるように選択する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93168" cy="4582280"/>
          </a:xfrm>
        </p:spPr>
        <p:txBody>
          <a:bodyPr/>
          <a:lstStyle/>
          <a:p>
            <a:r>
              <a:rPr lang="en-US" altLang="ja-JP" dirty="0" smtClean="0"/>
              <a:t>(</a:t>
            </a:r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en-US" altLang="ja-JP" dirty="0"/>
              <a:t>)</a:t>
            </a:r>
            <a:r>
              <a:rPr lang="en-US" altLang="ja-JP" baseline="30000" dirty="0"/>
              <a:t>-</a:t>
            </a:r>
            <a:r>
              <a:rPr lang="en-US" altLang="ja-JP" baseline="30000" dirty="0" smtClean="0"/>
              <a:t>1</a:t>
            </a:r>
            <a:r>
              <a:rPr lang="en-US" altLang="ja-JP" dirty="0" smtClean="0"/>
              <a:t> </a:t>
            </a:r>
            <a:r>
              <a:rPr kumimoji="1" lang="ja-JP" altLang="en-US" dirty="0" smtClean="0"/>
              <a:t>に着目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この逆行列が計算できないと、そもそも回帰モデルが得られない</a:t>
            </a:r>
            <a:endParaRPr kumimoji="1" lang="en-US" altLang="ja-JP" dirty="0" smtClean="0"/>
          </a:p>
          <a:p>
            <a:r>
              <a:rPr lang="ja-JP" altLang="en-US" dirty="0"/>
              <a:t>逆行列が</a:t>
            </a:r>
            <a:r>
              <a:rPr lang="ja-JP" altLang="en-US" dirty="0" smtClean="0"/>
              <a:t>計算できない状況に近いと、回帰モデルは </a:t>
            </a:r>
            <a:r>
              <a:rPr lang="en-US" altLang="ja-JP" dirty="0" smtClean="0"/>
              <a:t>“</a:t>
            </a:r>
            <a:r>
              <a:rPr lang="ja-JP" altLang="en-US" dirty="0" smtClean="0"/>
              <a:t>良好でない</a:t>
            </a:r>
            <a:r>
              <a:rPr lang="en-US" altLang="ja-JP" dirty="0" smtClean="0"/>
              <a:t>”</a:t>
            </a:r>
            <a:br>
              <a:rPr lang="en-US" altLang="ja-JP" dirty="0" smtClean="0"/>
            </a:br>
            <a:r>
              <a:rPr lang="ja-JP" altLang="en-US" dirty="0" smtClean="0"/>
              <a:t>と考えた</a:t>
            </a:r>
            <a:endParaRPr lang="en-US" altLang="ja-JP" dirty="0" smtClean="0"/>
          </a:p>
          <a:p>
            <a:pPr lvl="1"/>
            <a:r>
              <a:rPr lang="ja-JP" altLang="en-US" dirty="0"/>
              <a:t>逆行列が計算できない</a:t>
            </a:r>
            <a:r>
              <a:rPr lang="ja-JP" altLang="en-US" dirty="0" smtClean="0"/>
              <a:t>状況・・・</a:t>
            </a:r>
            <a:r>
              <a:rPr lang="en-US" altLang="ja-JP" dirty="0" smtClean="0"/>
              <a:t>	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b="1" dirty="0" smtClean="0"/>
              <a:t>X</a:t>
            </a:r>
            <a:r>
              <a:rPr lang="ja-JP" altLang="en-US" dirty="0" smtClean="0"/>
              <a:t> の行列式 </a:t>
            </a:r>
            <a:r>
              <a:rPr lang="en-US" altLang="ja-JP" dirty="0" smtClean="0"/>
              <a:t>( </a:t>
            </a:r>
            <a:r>
              <a:rPr lang="en-US" altLang="ja-JP" dirty="0" err="1" smtClean="0"/>
              <a:t>det</a:t>
            </a:r>
            <a:r>
              <a:rPr lang="en-US" altLang="ja-JP" dirty="0" smtClean="0"/>
              <a:t>(</a:t>
            </a:r>
            <a:r>
              <a:rPr lang="en-US" altLang="ja-JP" b="1" dirty="0" smtClean="0"/>
              <a:t>X</a:t>
            </a:r>
            <a:r>
              <a:rPr lang="en-US" altLang="ja-JP" baseline="30000" dirty="0" smtClean="0"/>
              <a:t>T</a:t>
            </a:r>
            <a:r>
              <a:rPr lang="en-US" altLang="ja-JP" b="1" dirty="0" smtClean="0"/>
              <a:t>X</a:t>
            </a:r>
            <a:r>
              <a:rPr lang="en-US" altLang="ja-JP" dirty="0" smtClean="0"/>
              <a:t>) ) </a:t>
            </a:r>
            <a:r>
              <a:rPr lang="ja-JP" altLang="en-US" dirty="0" smtClean="0"/>
              <a:t>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				</a:t>
            </a:r>
            <a:r>
              <a:rPr lang="ja-JP" altLang="en-US" dirty="0" smtClean="0"/>
              <a:t>小さい状況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ja-JP" altLang="en-US" dirty="0"/>
              <a:t> の行列式</a:t>
            </a:r>
            <a:r>
              <a:rPr lang="ja-JP" altLang="en-US" dirty="0" smtClean="0"/>
              <a:t>を </a:t>
            </a:r>
            <a:r>
              <a:rPr lang="en-US" altLang="ja-JP" dirty="0" smtClean="0"/>
              <a:t>D </a:t>
            </a:r>
            <a:r>
              <a:rPr lang="ja-JP" altLang="en-US" dirty="0" smtClean="0"/>
              <a:t>最適基準とよび、</a:t>
            </a:r>
            <a:r>
              <a:rPr lang="en-US" altLang="ja-JP" dirty="0"/>
              <a:t> </a:t>
            </a:r>
            <a:r>
              <a:rPr lang="en-US" altLang="ja-JP" b="1" dirty="0"/>
              <a:t>X</a:t>
            </a:r>
            <a:r>
              <a:rPr lang="en-US" altLang="ja-JP" baseline="30000" dirty="0"/>
              <a:t>T</a:t>
            </a:r>
            <a:r>
              <a:rPr lang="en-US" altLang="ja-JP" b="1" dirty="0"/>
              <a:t>X</a:t>
            </a:r>
            <a:r>
              <a:rPr lang="ja-JP" altLang="en-US" dirty="0"/>
              <a:t> の</a:t>
            </a:r>
            <a:r>
              <a:rPr lang="ja-JP" altLang="en-US" dirty="0" smtClean="0"/>
              <a:t>行列式が大きくなるように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実験パラメータの候補を選択する！</a:t>
            </a:r>
            <a:endParaRPr lang="en-US" altLang="ja-JP" dirty="0" smtClean="0"/>
          </a:p>
          <a:p>
            <a:pPr lvl="1"/>
            <a:r>
              <a:rPr lang="ja-JP" altLang="en-US" dirty="0"/>
              <a:t>これ</a:t>
            </a:r>
            <a:r>
              <a:rPr lang="ja-JP" altLang="en-US" dirty="0" smtClean="0"/>
              <a:t>なら </a:t>
            </a:r>
            <a:r>
              <a:rPr lang="en-US" altLang="ja-JP" dirty="0" smtClean="0"/>
              <a:t>X </a:t>
            </a:r>
            <a:r>
              <a:rPr lang="ja-JP" altLang="en-US" dirty="0" smtClean="0"/>
              <a:t>のデータのみから選択できる♪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2491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602816" cy="590931"/>
          </a:xfrm>
        </p:spPr>
        <p:txBody>
          <a:bodyPr/>
          <a:lstStyle/>
          <a:p>
            <a:r>
              <a:rPr kumimoji="1" lang="ja-JP" altLang="en-US" dirty="0" smtClean="0"/>
              <a:t>どうやって実際に選択するか？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768024" cy="1089529"/>
          </a:xfrm>
        </p:spPr>
        <p:txBody>
          <a:bodyPr/>
          <a:lstStyle/>
          <a:p>
            <a:r>
              <a:rPr kumimoji="1" lang="ja-JP" altLang="en-US" dirty="0" smtClean="0"/>
              <a:t>実験計画を立てるための </a:t>
            </a:r>
            <a:r>
              <a:rPr kumimoji="1" lang="en-US" altLang="ja-JP" dirty="0" smtClean="0"/>
              <a:t>MATLAB </a:t>
            </a:r>
            <a:r>
              <a:rPr kumimoji="1" lang="ja-JP" altLang="en-US" dirty="0" smtClean="0"/>
              <a:t>や </a:t>
            </a:r>
            <a:r>
              <a:rPr kumimoji="1" lang="en-US" altLang="ja-JP" dirty="0" smtClean="0"/>
              <a:t>Python </a:t>
            </a:r>
            <a:r>
              <a:rPr kumimoji="1" lang="ja-JP" altLang="en-US" dirty="0" smtClean="0"/>
              <a:t>のプログラムを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作りました！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</a:t>
            </a:r>
            <a:r>
              <a:rPr lang="en-US" altLang="ja-JP" dirty="0" smtClean="0">
                <a:hlinkClick r:id="rId2"/>
              </a:rPr>
              <a:t>github.com/hkaneko1985/design_of_experiments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7112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594254" cy="590931"/>
          </a:xfrm>
        </p:spPr>
        <p:txBody>
          <a:bodyPr/>
          <a:lstStyle/>
          <a:p>
            <a:r>
              <a:rPr kumimoji="1" lang="ja-JP" altLang="en-US" dirty="0" smtClean="0"/>
              <a:t>プログラムの使い方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83174" cy="5182957"/>
          </a:xfrm>
        </p:spPr>
        <p:txBody>
          <a:bodyPr/>
          <a:lstStyle/>
          <a:p>
            <a:r>
              <a:rPr lang="en-US" altLang="ja-JP" dirty="0" smtClean="0"/>
              <a:t>variable1, variable2, …</a:t>
            </a:r>
            <a:r>
              <a:rPr lang="ja-JP" altLang="en-US" dirty="0" smtClean="0"/>
              <a:t>：実験パラメータの種類 </a:t>
            </a:r>
            <a:r>
              <a:rPr lang="en-US" altLang="ja-JP" dirty="0" smtClean="0"/>
              <a:t>(</a:t>
            </a:r>
            <a:r>
              <a:rPr lang="ja-JP" altLang="en-US" dirty="0"/>
              <a:t>反応温度</a:t>
            </a:r>
            <a:r>
              <a:rPr lang="ja-JP" altLang="en-US" dirty="0" smtClean="0"/>
              <a:t>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                                        </a:t>
            </a:r>
            <a:r>
              <a:rPr lang="ja-JP" altLang="en-US" dirty="0" smtClean="0"/>
              <a:t>反応</a:t>
            </a:r>
            <a:r>
              <a:rPr lang="ja-JP" altLang="en-US" dirty="0"/>
              <a:t>時間、</a:t>
            </a:r>
            <a:r>
              <a:rPr lang="ja-JP" altLang="en-US" dirty="0" smtClean="0"/>
              <a:t>触媒 など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variable3, </a:t>
            </a:r>
            <a:r>
              <a:rPr lang="en-US" altLang="ja-JP" dirty="0" smtClean="0"/>
              <a:t>variable4, …  </a:t>
            </a:r>
            <a:r>
              <a:rPr lang="ja-JP" altLang="en-US" dirty="0" smtClean="0"/>
              <a:t>と増やすことが可能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コード</a:t>
            </a:r>
            <a:r>
              <a:rPr kumimoji="1" lang="ja-JP" altLang="en-US" dirty="0" smtClean="0"/>
              <a:t>の最初の例にあるように、</a:t>
            </a:r>
            <a:r>
              <a:rPr lang="en-US" altLang="ja-JP" dirty="0"/>
              <a:t> variable1, </a:t>
            </a:r>
            <a:r>
              <a:rPr lang="en-US" altLang="ja-JP" dirty="0" smtClean="0"/>
              <a:t>variable2, … 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それぞれに</a:t>
            </a:r>
            <a:r>
              <a:rPr lang="ja-JP" altLang="en-US" dirty="0" smtClean="0"/>
              <a:t>、候補の値を入れる </a:t>
            </a:r>
            <a:r>
              <a:rPr lang="en-US" altLang="ja-JP" dirty="0"/>
              <a:t>(0.2, 0.6, 0.8, 1, </a:t>
            </a:r>
            <a:r>
              <a:rPr lang="en-US" altLang="ja-JP" dirty="0" smtClean="0"/>
              <a:t>1.2 </a:t>
            </a:r>
            <a:r>
              <a:rPr lang="ja-JP" altLang="en-US" dirty="0" smtClean="0"/>
              <a:t>など</a:t>
            </a:r>
            <a:r>
              <a:rPr lang="en-US" altLang="ja-JP" dirty="0" smtClean="0"/>
              <a:t>)</a:t>
            </a:r>
            <a:endParaRPr kumimoji="1" lang="en-US" altLang="ja-JP" dirty="0"/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number_of_experiments</a:t>
            </a:r>
            <a:r>
              <a:rPr lang="ja-JP" altLang="en-US" dirty="0" smtClean="0"/>
              <a:t>：選択する実験パラメータの候補の数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実行内容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variable1</a:t>
            </a:r>
            <a:r>
              <a:rPr lang="en-US" altLang="ja-JP" dirty="0"/>
              <a:t>, variable2, </a:t>
            </a:r>
            <a:r>
              <a:rPr lang="en-US" altLang="ja-JP" dirty="0" smtClean="0"/>
              <a:t>… </a:t>
            </a:r>
            <a:r>
              <a:rPr lang="ja-JP" altLang="en-US" dirty="0" smtClean="0"/>
              <a:t>のすべての組み合わせを出して、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all_experiments.csv </a:t>
            </a:r>
            <a:r>
              <a:rPr lang="ja-JP" altLang="en-US" dirty="0" smtClean="0"/>
              <a:t>に保存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その中から</a:t>
            </a:r>
            <a:r>
              <a:rPr lang="en-US" altLang="ja-JP" dirty="0" smtClean="0"/>
              <a:t>D</a:t>
            </a:r>
            <a:r>
              <a:rPr lang="ja-JP" altLang="en-US" dirty="0" smtClean="0"/>
              <a:t>最適基準が大きくなるように </a:t>
            </a:r>
            <a:r>
              <a:rPr lang="en-US" altLang="ja-JP" dirty="0" err="1" smtClean="0"/>
              <a:t>number_of_experiments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err="1" smtClean="0"/>
              <a:t>だけ</a:t>
            </a:r>
            <a:r>
              <a:rPr lang="ja-JP" altLang="en-US" dirty="0" smtClean="0"/>
              <a:t>選択して、</a:t>
            </a:r>
            <a:r>
              <a:rPr lang="en-US" altLang="ja-JP" dirty="0"/>
              <a:t> </a:t>
            </a:r>
            <a:r>
              <a:rPr lang="en-US" altLang="ja-JP" dirty="0" smtClean="0"/>
              <a:t>selected_experiments.csv </a:t>
            </a:r>
            <a:r>
              <a:rPr lang="ja-JP" altLang="en-US" dirty="0" smtClean="0"/>
              <a:t>に保存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1378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11435</TotalTime>
  <Words>310</Words>
  <Application>Microsoft Office PowerPoint</Application>
  <PresentationFormat>画面に合わせる (4:3)</PresentationFormat>
  <Paragraphs>99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Office テーマ</vt:lpstr>
      <vt:lpstr>実験計画法 Design of Experiments (DoE)</vt:lpstr>
      <vt:lpstr>実験計画法とは？</vt:lpstr>
      <vt:lpstr>実験計画法のイメージ 1/3</vt:lpstr>
      <vt:lpstr>実験計画法のイメージ 2/3</vt:lpstr>
      <vt:lpstr>実験計画法のイメージ 3/3</vt:lpstr>
      <vt:lpstr>実験パラメータの候補をどのように選択するか？</vt:lpstr>
      <vt:lpstr>D 最適基準が大きくなるように選択する</vt:lpstr>
      <vt:lpstr>どうやって実際に選択するか？</vt:lpstr>
      <vt:lpstr>プログラムの使い方</vt:lpstr>
      <vt:lpstr>実験もしくはシミュレーションの後は？</vt:lpstr>
      <vt:lpstr>[補足] D 最適基準以外の最適基準の例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金子 弘昌</cp:lastModifiedBy>
  <cp:revision>876</cp:revision>
  <cp:lastPrinted>2018-06-09T00:53:43Z</cp:lastPrinted>
  <dcterms:created xsi:type="dcterms:W3CDTF">2017-03-17T08:34:14Z</dcterms:created>
  <dcterms:modified xsi:type="dcterms:W3CDTF">2018-09-10T21:15:32Z</dcterms:modified>
</cp:coreProperties>
</file>