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84" r:id="rId2"/>
    <p:sldId id="285" r:id="rId3"/>
    <p:sldId id="2147482497" r:id="rId4"/>
    <p:sldId id="2147482493" r:id="rId5"/>
    <p:sldId id="2147482494" r:id="rId6"/>
    <p:sldId id="2147482495" r:id="rId7"/>
    <p:sldId id="2147482498" r:id="rId8"/>
    <p:sldId id="266" r:id="rId9"/>
    <p:sldId id="267" r:id="rId10"/>
    <p:sldId id="2147482502" r:id="rId11"/>
    <p:sldId id="268" r:id="rId12"/>
    <p:sldId id="2147482503" r:id="rId13"/>
    <p:sldId id="2147482504" r:id="rId14"/>
    <p:sldId id="2147482505" r:id="rId1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5F5"/>
    <a:srgbClr val="686ECF"/>
    <a:srgbClr val="E1D3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94" autoAdjust="0"/>
  </p:normalViewPr>
  <p:slideViewPr>
    <p:cSldViewPr snapToGrid="0">
      <p:cViewPr varScale="1">
        <p:scale>
          <a:sx n="70" d="100"/>
          <a:sy n="70" d="100"/>
        </p:scale>
        <p:origin x="142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BFC92-E6A1-40B4-9488-27275782A632}"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2388F-0956-484A-B578-4105615DB1AB}" type="slidenum">
              <a:rPr lang="en-US" smtClean="0"/>
              <a:t>‹#›</a:t>
            </a:fld>
            <a:endParaRPr lang="en-US"/>
          </a:p>
        </p:txBody>
      </p:sp>
    </p:spTree>
    <p:extLst>
      <p:ext uri="{BB962C8B-B14F-4D97-AF65-F5344CB8AC3E}">
        <p14:creationId xmlns:p14="http://schemas.microsoft.com/office/powerpoint/2010/main" val="301100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Copilot Kickstart! </a:t>
            </a:r>
          </a:p>
          <a:p>
            <a:r>
              <a:rPr lang="en-US" dirty="0"/>
              <a:t>This session is intended to be a friendly overview of Microsoft 365 Copilot. So, we’ll start with some of the basics and also review a few advanced capabilities. </a:t>
            </a:r>
          </a:p>
        </p:txBody>
      </p:sp>
      <p:sp>
        <p:nvSpPr>
          <p:cNvPr id="4" name="Slide Number Placeholder 3"/>
          <p:cNvSpPr>
            <a:spLocks noGrp="1"/>
          </p:cNvSpPr>
          <p:nvPr>
            <p:ph type="sldNum" sz="quarter" idx="5"/>
          </p:nvPr>
        </p:nvSpPr>
        <p:spPr/>
        <p:txBody>
          <a:bodyPr/>
          <a:lstStyle/>
          <a:p>
            <a:fld id="{E192388F-0956-484A-B578-4105615DB1AB}" type="slidenum">
              <a:rPr lang="en-US" smtClean="0"/>
              <a:t>1</a:t>
            </a:fld>
            <a:endParaRPr lang="en-US"/>
          </a:p>
        </p:txBody>
      </p:sp>
    </p:spTree>
    <p:extLst>
      <p:ext uri="{BB962C8B-B14F-4D97-AF65-F5344CB8AC3E}">
        <p14:creationId xmlns:p14="http://schemas.microsoft.com/office/powerpoint/2010/main" val="365327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Prompt suggestions are designed to help you get started with Copilot by providing quick and relevant suggestions based on your context and activities.</a:t>
            </a:r>
          </a:p>
          <a:p>
            <a:pPr algn="l"/>
            <a:r>
              <a:rPr lang="en-US" b="0" i="0">
                <a:solidFill>
                  <a:srgbClr val="242424"/>
                </a:solidFill>
                <a:effectLst/>
                <a:latin typeface="Segoe UI" panose="020B0502040204020203" pitchFamily="34" charset="0"/>
              </a:rPr>
              <a:t>There are several types of prompt suggestions available. For example, 'Daily Copilot Habits' offers tips and tricks to integrate Copilot into your daily workflow. 'Top Prompts of the Week' highlights the most popular and useful prompts used by other users. Additionally, there are learning resources that link to courses and guides to help you get the most out of Copilot.</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In work mode, Microsoft 365 Copilot offers a powerful feature where organizations can provide tailored recommendations to enhance user productivity and efficiency. These recommendations are based on the user's role, tasks, and organizational data, ensuring they are relevant and timely.</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For example, organizations can suggest task-specific prompts that align with the user's current projects, provide links to internal training materials and guides, and share best practices tailored to their workflows. Additionally, by connecting to organizational data through Microsoft Graph, Copilot can offer contextual insights based on recent interactions, such as emails, meetings, and documents.</a:t>
            </a:r>
          </a:p>
          <a:p>
            <a:pPr algn="l"/>
            <a:r>
              <a:rPr lang="en-US" b="0" i="0">
                <a:solidFill>
                  <a:srgbClr val="242424"/>
                </a:solidFill>
                <a:effectLst/>
                <a:latin typeface="Segoe UI" panose="020B0502040204020203" pitchFamily="34" charset="0"/>
              </a:rPr>
              <a:t>Overall, these personalized recommendations help users make the most of Microsoft 365 Copilot, providing them with the guidance they need to work more effectively and efficiently.</a:t>
            </a:r>
          </a:p>
          <a:p>
            <a:endParaRPr lang="en-US"/>
          </a:p>
        </p:txBody>
      </p:sp>
      <p:sp>
        <p:nvSpPr>
          <p:cNvPr id="4" name="Slide Number Placeholder 3"/>
          <p:cNvSpPr>
            <a:spLocks noGrp="1"/>
          </p:cNvSpPr>
          <p:nvPr>
            <p:ph type="sldNum" sz="quarter" idx="5"/>
          </p:nvPr>
        </p:nvSpPr>
        <p:spPr/>
        <p:txBody>
          <a:bodyPr/>
          <a:lstStyle/>
          <a:p>
            <a:fld id="{E192388F-0956-484A-B578-4105615DB1AB}" type="slidenum">
              <a:rPr lang="en-US" smtClean="0"/>
              <a:t>10</a:t>
            </a:fld>
            <a:endParaRPr lang="en-US"/>
          </a:p>
        </p:txBody>
      </p:sp>
    </p:spTree>
    <p:extLst>
      <p:ext uri="{BB962C8B-B14F-4D97-AF65-F5344CB8AC3E}">
        <p14:creationId xmlns:p14="http://schemas.microsoft.com/office/powerpoint/2010/main" val="133884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Let’s go over some of the benefits of opening shared files and how it integrates with our systems. When you open shared files, whether they are PowerPoint presentations, Word documents, or PDFs, Copilot starts indexing them immediately. This indexing process ensures that these files become part of your Microsoft Graph, making them easily accessible and searchable.</a:t>
            </a:r>
          </a:p>
          <a:p>
            <a:pPr algn="l"/>
            <a:r>
              <a:rPr lang="en-US" b="0" i="0">
                <a:solidFill>
                  <a:srgbClr val="242424"/>
                </a:solidFill>
                <a:effectLst/>
                <a:latin typeface="Segoe UI" panose="020B0502040204020203" pitchFamily="34" charset="0"/>
              </a:rPr>
              <a:t>Once indexed, these files can be queried for information, allowing you to quickly find the data you need. By opening these files, you ensure they are included in your graph, which helps in answering questions based on your data. This seamless integration enhances your ability to manage and utilize your documents effectively</a:t>
            </a:r>
          </a:p>
        </p:txBody>
      </p:sp>
      <p:sp>
        <p:nvSpPr>
          <p:cNvPr id="4" name="Slide Number Placeholder 3"/>
          <p:cNvSpPr>
            <a:spLocks noGrp="1"/>
          </p:cNvSpPr>
          <p:nvPr>
            <p:ph type="sldNum" sz="quarter" idx="5"/>
          </p:nvPr>
        </p:nvSpPr>
        <p:spPr/>
        <p:txBody>
          <a:bodyPr/>
          <a:lstStyle/>
          <a:p>
            <a:fld id="{0A9A4D58-A8CF-4376-971A-3B137AE133FB}" type="slidenum">
              <a:rPr lang="en-US" smtClean="0"/>
              <a:t>11</a:t>
            </a:fld>
            <a:endParaRPr lang="en-US"/>
          </a:p>
        </p:txBody>
      </p:sp>
    </p:spTree>
    <p:extLst>
      <p:ext uri="{BB962C8B-B14F-4D97-AF65-F5344CB8AC3E}">
        <p14:creationId xmlns:p14="http://schemas.microsoft.com/office/powerpoint/2010/main" val="188294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Context IQ in Copilot, is an AI-powered feature designed to enhance grounding and collaboration. Context IQ intelligently scans your files, emails, conversations, and other Microsoft 365 apps and services to provide relevant content suggestions. This feature supports referencing files, people, meetings, and emails, making it easier to access the information you need.</a:t>
            </a:r>
          </a:p>
          <a:p>
            <a:pPr algn="l"/>
            <a:r>
              <a:rPr lang="en-US" b="0" i="0" dirty="0">
                <a:solidFill>
                  <a:srgbClr val="242424"/>
                </a:solidFill>
                <a:effectLst/>
                <a:latin typeface="Segoe UI" panose="020B0502040204020203" pitchFamily="34" charset="0"/>
              </a:rPr>
              <a:t>To use Context IQ, you can initiate it using the forward slash (/) command. Simply type the forward slash (/) and begin typing the name of the file, person, meeting, or email you want to reference. Context IQ will suggest relevant options based on your recent activity and interactions. You can then select the appropriate suggestion to insert it directly into your workspace, whether you're in a document, email, or chat.</a:t>
            </a:r>
          </a:p>
          <a:p>
            <a:pPr algn="l"/>
            <a:endParaRPr lang="en-US" b="0" i="0" dirty="0">
              <a:solidFill>
                <a:srgbClr val="242424"/>
              </a:solidFill>
              <a:effectLst/>
              <a:latin typeface="Segoe UI" panose="020B0502040204020203" pitchFamily="34" charset="0"/>
            </a:endParaRPr>
          </a:p>
          <a:p>
            <a:pPr algn="l"/>
            <a:r>
              <a:rPr lang="en-US" b="0" i="0" dirty="0">
                <a:solidFill>
                  <a:srgbClr val="424242"/>
                </a:solidFill>
                <a:effectLst/>
                <a:latin typeface="Segoe Sans"/>
              </a:rPr>
              <a:t>By understanding how Context IQ works, we can see how Copilot seamlessly integrates with our daily tasks, providing us with the right information at the right time. This connection between Copilot and the user is what makes it such a powerful tool for enhancing productivity and efficiency.</a:t>
            </a:r>
            <a:endParaRPr lang="en-US" dirty="0"/>
          </a:p>
        </p:txBody>
      </p:sp>
      <p:sp>
        <p:nvSpPr>
          <p:cNvPr id="4" name="Slide Number Placeholder 3"/>
          <p:cNvSpPr>
            <a:spLocks noGrp="1"/>
          </p:cNvSpPr>
          <p:nvPr>
            <p:ph type="sldNum" sz="quarter" idx="5"/>
          </p:nvPr>
        </p:nvSpPr>
        <p:spPr/>
        <p:txBody>
          <a:bodyPr/>
          <a:lstStyle/>
          <a:p>
            <a:fld id="{E192388F-0956-484A-B578-4105615DB1AB}" type="slidenum">
              <a:rPr lang="en-US" smtClean="0"/>
              <a:t>12</a:t>
            </a:fld>
            <a:endParaRPr lang="en-US"/>
          </a:p>
        </p:txBody>
      </p:sp>
    </p:spTree>
    <p:extLst>
      <p:ext uri="{BB962C8B-B14F-4D97-AF65-F5344CB8AC3E}">
        <p14:creationId xmlns:p14="http://schemas.microsoft.com/office/powerpoint/2010/main" val="107807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focus on the following:</a:t>
            </a:r>
          </a:p>
          <a:p>
            <a:pPr marL="171450" indent="-171450">
              <a:spcBef>
                <a:spcPts val="0"/>
              </a:spcBef>
              <a:spcAft>
                <a:spcPts val="600"/>
              </a:spcAft>
              <a:buFont typeface="Arial" panose="020B0604020202020204" pitchFamily="34" charset="0"/>
              <a:buChar char="•"/>
            </a:pPr>
            <a:r>
              <a:rPr lang="en-US" sz="1200" dirty="0"/>
              <a:t>Introduction to Copilot</a:t>
            </a:r>
          </a:p>
          <a:p>
            <a:pPr marL="171450" indent="-171450">
              <a:spcBef>
                <a:spcPts val="0"/>
              </a:spcBef>
              <a:spcAft>
                <a:spcPts val="600"/>
              </a:spcAft>
              <a:buFont typeface="Arial" panose="020B0604020202020204" pitchFamily="34" charset="0"/>
              <a:buChar char="•"/>
            </a:pPr>
            <a:r>
              <a:rPr lang="en-US" sz="1200" dirty="0"/>
              <a:t>Understanding Copilot</a:t>
            </a:r>
          </a:p>
          <a:p>
            <a:pPr marL="171450" indent="-171450">
              <a:spcBef>
                <a:spcPts val="0"/>
              </a:spcBef>
              <a:spcAft>
                <a:spcPts val="600"/>
              </a:spcAft>
              <a:buFont typeface="Arial" panose="020B0604020202020204" pitchFamily="34" charset="0"/>
              <a:buChar char="•"/>
            </a:pPr>
            <a:r>
              <a:rPr lang="en-US" sz="1200" dirty="0"/>
              <a:t>Types of Copilot</a:t>
            </a:r>
          </a:p>
          <a:p>
            <a:pPr marL="171450" indent="-171450">
              <a:spcBef>
                <a:spcPts val="0"/>
              </a:spcBef>
              <a:spcAft>
                <a:spcPts val="600"/>
              </a:spcAft>
              <a:buFont typeface="Arial" panose="020B0604020202020204" pitchFamily="34" charset="0"/>
              <a:buChar char="•"/>
            </a:pPr>
            <a:r>
              <a:rPr lang="en-US" sz="1200" dirty="0"/>
              <a:t>Using Copilot effectively</a:t>
            </a:r>
          </a:p>
          <a:p>
            <a:pPr marL="171450" indent="-171450">
              <a:spcBef>
                <a:spcPts val="0"/>
              </a:spcBef>
              <a:spcAft>
                <a:spcPts val="600"/>
              </a:spcAft>
              <a:buFont typeface="Arial" panose="020B0604020202020204" pitchFamily="34" charset="0"/>
              <a:buChar char="•"/>
            </a:pPr>
            <a:r>
              <a:rPr lang="en-US" sz="1200" dirty="0"/>
              <a:t>Copilot in different interfaces</a:t>
            </a:r>
          </a:p>
          <a:p>
            <a:pPr marL="171450" indent="-171450">
              <a:spcBef>
                <a:spcPts val="0"/>
              </a:spcBef>
              <a:spcAft>
                <a:spcPts val="600"/>
              </a:spcAft>
              <a:buFont typeface="Arial" panose="020B0604020202020204" pitchFamily="34" charset="0"/>
              <a:buChar char="•"/>
            </a:pPr>
            <a:r>
              <a:rPr lang="en-US" sz="1200" dirty="0"/>
              <a:t>Advanced features</a:t>
            </a:r>
          </a:p>
          <a:p>
            <a:pPr marL="171450" indent="-171450">
              <a:spcBef>
                <a:spcPts val="0"/>
              </a:spcBef>
              <a:spcAft>
                <a:spcPts val="600"/>
              </a:spcAft>
              <a:buFont typeface="Arial" panose="020B0604020202020204" pitchFamily="34" charset="0"/>
              <a:buChar char="•"/>
            </a:pPr>
            <a:r>
              <a:rPr lang="en-US" sz="1200" dirty="0"/>
              <a:t>Practical tips</a:t>
            </a:r>
          </a:p>
          <a:p>
            <a:pPr marL="171450" indent="-171450">
              <a:spcBef>
                <a:spcPts val="0"/>
              </a:spcBef>
              <a:spcAft>
                <a:spcPts val="600"/>
              </a:spcAft>
              <a:buFont typeface="Arial" panose="020B0604020202020204" pitchFamily="34" charset="0"/>
              <a:buChar char="•"/>
            </a:pPr>
            <a:r>
              <a:rPr lang="en-US" sz="1200" dirty="0"/>
              <a:t>Conclusion</a:t>
            </a:r>
          </a:p>
          <a:p>
            <a:endParaRPr lang="en-US" dirty="0"/>
          </a:p>
        </p:txBody>
      </p:sp>
      <p:sp>
        <p:nvSpPr>
          <p:cNvPr id="4" name="Slide Number Placeholder 3"/>
          <p:cNvSpPr>
            <a:spLocks noGrp="1"/>
          </p:cNvSpPr>
          <p:nvPr>
            <p:ph type="sldNum" sz="quarter" idx="5"/>
          </p:nvPr>
        </p:nvSpPr>
        <p:spPr/>
        <p:txBody>
          <a:bodyPr/>
          <a:lstStyle/>
          <a:p>
            <a:fld id="{E192388F-0956-484A-B578-4105615DB1AB}" type="slidenum">
              <a:rPr lang="en-US" smtClean="0"/>
              <a:t>2</a:t>
            </a:fld>
            <a:endParaRPr lang="en-US"/>
          </a:p>
        </p:txBody>
      </p:sp>
    </p:spTree>
    <p:extLst>
      <p:ext uri="{BB962C8B-B14F-4D97-AF65-F5344CB8AC3E}">
        <p14:creationId xmlns:p14="http://schemas.microsoft.com/office/powerpoint/2010/main" val="1088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What is Microsoft 365 Copilot?</a:t>
            </a:r>
          </a:p>
          <a:p>
            <a:pPr algn="l"/>
            <a:r>
              <a:rPr lang="en-US" b="0" i="0" dirty="0">
                <a:solidFill>
                  <a:srgbClr val="242424"/>
                </a:solidFill>
                <a:effectLst/>
                <a:latin typeface="Segoe UI" panose="020B0502040204020203" pitchFamily="34" charset="0"/>
              </a:rPr>
              <a:t>For most of us, interacting with AI involves typing in some words, hitting enter, and then receiving a response as if by magic. However, there's a lot happening behind the scenes before you get that response. Once you hit enter, several processes kick into action. These activities include understanding your input, processing it through various algorithms, and generating a coherent and relevant response. I'll walk you through these steps to give you a better understanding of what happens in the back end.</a:t>
            </a:r>
          </a:p>
          <a:p>
            <a:endParaRPr lang="en-US" dirty="0"/>
          </a:p>
        </p:txBody>
      </p:sp>
      <p:sp>
        <p:nvSpPr>
          <p:cNvPr id="4" name="Slide Number Placeholder 3"/>
          <p:cNvSpPr>
            <a:spLocks noGrp="1"/>
          </p:cNvSpPr>
          <p:nvPr>
            <p:ph type="sldNum" sz="quarter" idx="5"/>
          </p:nvPr>
        </p:nvSpPr>
        <p:spPr/>
        <p:txBody>
          <a:bodyPr/>
          <a:lstStyle/>
          <a:p>
            <a:fld id="{E192388F-0956-484A-B578-4105615DB1AB}" type="slidenum">
              <a:rPr lang="en-US" smtClean="0"/>
              <a:t>3</a:t>
            </a:fld>
            <a:endParaRPr lang="en-US"/>
          </a:p>
        </p:txBody>
      </p:sp>
    </p:spTree>
    <p:extLst>
      <p:ext uri="{BB962C8B-B14F-4D97-AF65-F5344CB8AC3E}">
        <p14:creationId xmlns:p14="http://schemas.microsoft.com/office/powerpoint/2010/main" val="4803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Note to presenter: This slide builds. Click to advance for each bullet below. </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Let's break down how Microsoft 365 Copilot works into six main steps, which all happen in a matter of seconds for the user.</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First, the entire process revolves around the Copilot agent. This agent connects to our Microsoft 365 Apps like Word, Teams, PowerPoint, Excel, and Outlook. When you enter a prompt in any of these apps, it gets sent to the Copilot agent.</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Next, the Copilot agent sends your prompt to the Microsoft Graph. The Graph is a rich source of content and context from your emails, files, meetings, Teams chats, calendars, and contacts. This step, known as pre-processing, helps Copilot ground its response in the most relevant data for you.</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After that, the graph-grounded response is sent back to the Copilot agent, which then modifies the prompt and forwards it to the Large Language Model (LLM). This is where AI models like ChatGPT come into play to help generate an answer.</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One of the unique aspects of Copilot is the Responsible AI (RAI) policies that Microsoft applies to the LLM. These principles include fairness, reliability and safety, privacy and security, inclusiveness, transparency, and accountability.</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From there, the prompt is sent through Azure OpenAI to generate the response. Finally, in a step called post-processing, the Copilot agent reviews the LLM response, cross-checks it with relevant information from your Microsoft Graph, and prepares the final response that is sent back to you.</a:t>
            </a:r>
          </a:p>
          <a:p>
            <a:pPr algn="l"/>
            <a:endParaRPr lang="en-US" b="0" i="0" dirty="0">
              <a:solidFill>
                <a:srgbClr val="242424"/>
              </a:solidFill>
              <a:effectLst/>
              <a:latin typeface="Segoe UI" panose="020B0502040204020203" pitchFamily="34" charset="0"/>
            </a:endParaRPr>
          </a:p>
          <a:p>
            <a:pPr algn="l"/>
            <a:endParaRPr lang="en-US" b="0" i="0" dirty="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A38F2-4CB3-423D-98E9-6E201E284AB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752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In this view, an illustration of the Microsoft 365 Service Boundary is presented. This boundary represents the Microsoft Tenant, where all six steps of prompt processing occur. This ensures that your data never leaves the tenant, keeping it secure and protected without going to the internet.</a:t>
            </a:r>
          </a:p>
          <a:p>
            <a:pPr algn="l"/>
            <a:r>
              <a:rPr lang="en-US" b="0" i="0">
                <a:solidFill>
                  <a:srgbClr val="242424"/>
                </a:solidFill>
                <a:effectLst/>
                <a:latin typeface="Segoe UI" panose="020B0502040204020203" pitchFamily="34" charset="0"/>
              </a:rPr>
              <a:t>On the left side of the screen, there are steps where a prompt might be sent to the internet through extensions and plugins. We'll cover how these work later on. However, this slide emphasizes that your data stays within the Microsoft 365 Service Boundary. So, while the prompt itself might go to the web for information, your data remains securely within the tenant.</a:t>
            </a:r>
          </a:p>
          <a:p>
            <a:endParaRPr lang="en-US"/>
          </a:p>
        </p:txBody>
      </p:sp>
      <p:sp>
        <p:nvSpPr>
          <p:cNvPr id="4" name="Slide Number Placeholder 3"/>
          <p:cNvSpPr>
            <a:spLocks noGrp="1"/>
          </p:cNvSpPr>
          <p:nvPr>
            <p:ph type="sldNum" sz="quarter" idx="5"/>
          </p:nvPr>
        </p:nvSpPr>
        <p:spPr/>
        <p:txBody>
          <a:bodyPr/>
          <a:lstStyle/>
          <a:p>
            <a:fld id="{E192388F-0956-484A-B578-4105615DB1AB}" type="slidenum">
              <a:rPr lang="en-US" smtClean="0"/>
              <a:t>5</a:t>
            </a:fld>
            <a:endParaRPr lang="en-US"/>
          </a:p>
        </p:txBody>
      </p:sp>
    </p:spTree>
    <p:extLst>
      <p:ext uri="{BB962C8B-B14F-4D97-AF65-F5344CB8AC3E}">
        <p14:creationId xmlns:p14="http://schemas.microsoft.com/office/powerpoint/2010/main" val="383350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42424"/>
                </a:solidFill>
                <a:effectLst/>
                <a:latin typeface="Segoe UI" panose="020B0502040204020203" pitchFamily="34" charset="0"/>
              </a:rPr>
              <a:t>There are many Copilots available today, each designed to enhance your productivity within your current workflow.</a:t>
            </a:r>
            <a:endParaRPr lang="en-US"/>
          </a:p>
        </p:txBody>
      </p:sp>
      <p:sp>
        <p:nvSpPr>
          <p:cNvPr id="4" name="Slide Number Placeholder 3"/>
          <p:cNvSpPr>
            <a:spLocks noGrp="1"/>
          </p:cNvSpPr>
          <p:nvPr>
            <p:ph type="sldNum" sz="quarter" idx="5"/>
          </p:nvPr>
        </p:nvSpPr>
        <p:spPr/>
        <p:txBody>
          <a:bodyPr/>
          <a:lstStyle/>
          <a:p>
            <a:fld id="{E192388F-0956-484A-B578-4105615DB1AB}" type="slidenum">
              <a:rPr lang="en-US" smtClean="0"/>
              <a:t>6</a:t>
            </a:fld>
            <a:endParaRPr lang="en-US"/>
          </a:p>
        </p:txBody>
      </p:sp>
    </p:spTree>
    <p:extLst>
      <p:ext uri="{BB962C8B-B14F-4D97-AF65-F5344CB8AC3E}">
        <p14:creationId xmlns:p14="http://schemas.microsoft.com/office/powerpoint/2010/main" val="20946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FF5C-6C94-1FB5-2B06-0984EB5EF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DAFBD-0491-DBBC-0B5D-A271911B1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EDE66-FAA0-E177-2F9C-8409475510F1}"/>
              </a:ext>
            </a:extLst>
          </p:cNvPr>
          <p:cNvSpPr>
            <a:spLocks noGrp="1"/>
          </p:cNvSpPr>
          <p:nvPr>
            <p:ph type="body" idx="1"/>
          </p:nvPr>
        </p:nvSpPr>
        <p:spPr/>
        <p:txBody>
          <a:bodyPr/>
          <a:lstStyle/>
          <a:p>
            <a:r>
              <a:rPr lang="en-US"/>
              <a:t>Copilot can be categorized into three types: as a tool, application-specific, and Microsoft 365 Copilot. The tool version performs tasks with a click, application-specific versions are fine-tuned for apps like Word and Excel, and Microsoft 365 Copilot supports workflow automation.
</a:t>
            </a:r>
          </a:p>
          <a:p>
            <a:pPr marL="0" marR="0">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Application-Specific Copilots:</a:t>
            </a:r>
            <a:r>
              <a:rPr lang="en-US" sz="1800" kern="100">
                <a:effectLst/>
                <a:latin typeface="Aptos" panose="020B0004020202020204" pitchFamily="34" charset="0"/>
                <a:ea typeface="Aptos" panose="020B0004020202020204" pitchFamily="34" charset="0"/>
                <a:cs typeface="Times New Roman" panose="02020603050405020304" pitchFamily="18" charset="0"/>
              </a:rPr>
              <a:t> These are tailored for individual apps like Word and Excel, providing context-aware suggestions to boost productivity.</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Task Execution Without Prompts:</a:t>
            </a:r>
            <a:r>
              <a:rPr lang="en-US" sz="1800" kern="100">
                <a:effectLst/>
                <a:latin typeface="Aptos" panose="020B0004020202020204" pitchFamily="34" charset="0"/>
                <a:ea typeface="Aptos" panose="020B0004020202020204" pitchFamily="34" charset="0"/>
                <a:cs typeface="Times New Roman" panose="02020603050405020304" pitchFamily="18" charset="0"/>
              </a:rPr>
              <a:t> Copilot can perform tasks proactively without needing specific prompts, streamlining your workflow by generating content and organizing information.</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Microsoft 365 Copilot:</a:t>
            </a:r>
            <a:r>
              <a:rPr lang="en-US" sz="1800" kern="100">
                <a:effectLst/>
                <a:latin typeface="Aptos" panose="020B0004020202020204" pitchFamily="34" charset="0"/>
                <a:ea typeface="Aptos" panose="020B0004020202020204" pitchFamily="34" charset="0"/>
                <a:cs typeface="Times New Roman" panose="02020603050405020304" pitchFamily="18" charset="0"/>
              </a:rPr>
              <a:t> Microsoft 365 Copilot integrates these features across the suite, offering seamless collaboration and contextual insights for tasks like meeting preparation and presentation creation.</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en-US"/>
          </a:p>
        </p:txBody>
      </p:sp>
      <p:sp>
        <p:nvSpPr>
          <p:cNvPr id="4" name="Slide Number Placeholder 3">
            <a:extLst>
              <a:ext uri="{FF2B5EF4-FFF2-40B4-BE49-F238E27FC236}">
                <a16:creationId xmlns:a16="http://schemas.microsoft.com/office/drawing/2014/main" id="{8D9CD0C0-3CF2-5133-A731-D8A78724D247}"/>
              </a:ext>
            </a:extLst>
          </p:cNvPr>
          <p:cNvSpPr>
            <a:spLocks noGrp="1"/>
          </p:cNvSpPr>
          <p:nvPr>
            <p:ph type="sldNum" sz="quarter" idx="5"/>
          </p:nvPr>
        </p:nvSpPr>
        <p:spPr/>
        <p:txBody>
          <a:bodyPr/>
          <a:lstStyle/>
          <a:p>
            <a:fld id="{0A9A4D58-A8CF-4376-971A-3B137AE133FB}" type="slidenum">
              <a:rPr lang="en-US" smtClean="0"/>
              <a:t>7</a:t>
            </a:fld>
            <a:endParaRPr lang="en-US"/>
          </a:p>
        </p:txBody>
      </p:sp>
    </p:spTree>
    <p:extLst>
      <p:ext uri="{BB962C8B-B14F-4D97-AF65-F5344CB8AC3E}">
        <p14:creationId xmlns:p14="http://schemas.microsoft.com/office/powerpoint/2010/main" val="146368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First, let’s define what we mean by Application-Specific Copilots. These are tailored versions of Copilot that work specifically within individual applications.</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In most applications, you’ll find the Copilot button conveniently located in the top ribbon. When you select this button, it opens a side pane filled with prompts and suggestions specifically designed for the application you’re using, whether it’s Word, Excel, or Outlook.</a:t>
            </a:r>
          </a:p>
          <a:p>
            <a:pPr algn="l"/>
            <a:endParaRPr lang="en-US" b="0"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In this example, we’re pulling up Copilot in PowerPoint. As we do so, Copilot provides a list of prompt suggestions and recommendations for how it can assist you, such as: </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Creating Slide Layouts</a:t>
            </a:r>
            <a:r>
              <a:rPr lang="en-US" b="0" i="0">
                <a:solidFill>
                  <a:srgbClr val="242424"/>
                </a:solidFill>
                <a:effectLst/>
                <a:latin typeface="Segoe UI" panose="020B0502040204020203" pitchFamily="34" charset="0"/>
              </a:rPr>
              <a:t>: It helps you design visually appealing slides by suggesting layouts and themes.</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Content Suggestions</a:t>
            </a:r>
            <a:r>
              <a:rPr lang="en-US" b="0" i="0">
                <a:solidFill>
                  <a:srgbClr val="242424"/>
                </a:solidFill>
                <a:effectLst/>
                <a:latin typeface="Segoe UI" panose="020B0502040204020203" pitchFamily="34" charset="0"/>
              </a:rPr>
              <a:t>: Copilot can recommend relevant content and images to enhance your message.</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Design Ideas</a:t>
            </a:r>
            <a:r>
              <a:rPr lang="en-US" b="0" i="0">
                <a:solidFill>
                  <a:srgbClr val="242424"/>
                </a:solidFill>
                <a:effectLst/>
                <a:latin typeface="Segoe UI" panose="020B0502040204020203" pitchFamily="34" charset="0"/>
              </a:rPr>
              <a:t>: It offers design enhancements to make your presentation stand out."</a:t>
            </a:r>
          </a:p>
          <a:p>
            <a:pPr algn="l"/>
            <a:endParaRPr lang="en-US" b="1" i="0">
              <a:solidFill>
                <a:srgbClr val="242424"/>
              </a:solidFill>
              <a:effectLst/>
              <a:latin typeface="Segoe UI" panose="020B0502040204020203" pitchFamily="34" charset="0"/>
            </a:endParaRPr>
          </a:p>
          <a:p>
            <a:pPr algn="l"/>
            <a:r>
              <a:rPr lang="en-US" b="0" i="0">
                <a:solidFill>
                  <a:srgbClr val="242424"/>
                </a:solidFill>
                <a:effectLst/>
                <a:latin typeface="Segoe UI" panose="020B0502040204020203" pitchFamily="34" charset="0"/>
              </a:rPr>
              <a:t>Beyond just design, Copilot in PowerPoint also  provides:</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Speaker Notes</a:t>
            </a:r>
            <a:r>
              <a:rPr lang="en-US" b="0" i="0">
                <a:solidFill>
                  <a:srgbClr val="242424"/>
                </a:solidFill>
                <a:effectLst/>
                <a:latin typeface="Segoe UI" panose="020B0502040204020203" pitchFamily="34" charset="0"/>
              </a:rPr>
              <a:t>: It can generate notes to help you during your presentation.</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Transitions and Animations</a:t>
            </a:r>
            <a:r>
              <a:rPr lang="en-US" b="0" i="0">
                <a:solidFill>
                  <a:srgbClr val="242424"/>
                </a:solidFill>
                <a:effectLst/>
                <a:latin typeface="Segoe UI" panose="020B0502040204020203" pitchFamily="34" charset="0"/>
              </a:rPr>
              <a:t>: It recommends smooth transitions and animations to keep your audience engaged.</a:t>
            </a:r>
          </a:p>
          <a:p>
            <a:pPr algn="l">
              <a:spcBef>
                <a:spcPts val="750"/>
              </a:spcBef>
              <a:spcAft>
                <a:spcPts val="750"/>
              </a:spcAft>
              <a:buFont typeface="Arial" panose="020B0604020202020204" pitchFamily="34" charset="0"/>
              <a:buChar char="•"/>
            </a:pPr>
            <a:r>
              <a:rPr lang="en-US" b="1" i="0">
                <a:solidFill>
                  <a:srgbClr val="242424"/>
                </a:solidFill>
                <a:effectLst/>
                <a:latin typeface="Segoe UI" panose="020B0502040204020203" pitchFamily="34" charset="0"/>
              </a:rPr>
              <a:t>Feedback</a:t>
            </a:r>
            <a:r>
              <a:rPr lang="en-US" b="0" i="0">
                <a:solidFill>
                  <a:srgbClr val="242424"/>
                </a:solidFill>
                <a:effectLst/>
                <a:latin typeface="Segoe UI" panose="020B0502040204020203" pitchFamily="34" charset="0"/>
              </a:rPr>
              <a:t>: Copilot can analyze your slides and provide feedback on clarity and impact.</a:t>
            </a:r>
          </a:p>
        </p:txBody>
      </p:sp>
      <p:sp>
        <p:nvSpPr>
          <p:cNvPr id="4" name="Slide Number Placeholder 3"/>
          <p:cNvSpPr>
            <a:spLocks noGrp="1"/>
          </p:cNvSpPr>
          <p:nvPr>
            <p:ph type="sldNum" sz="quarter" idx="5"/>
          </p:nvPr>
        </p:nvSpPr>
        <p:spPr/>
        <p:txBody>
          <a:bodyPr/>
          <a:lstStyle/>
          <a:p>
            <a:fld id="{0A9A4D58-A8CF-4376-971A-3B137AE133FB}" type="slidenum">
              <a:rPr lang="en-US" smtClean="0"/>
              <a:t>8</a:t>
            </a:fld>
            <a:endParaRPr lang="en-US"/>
          </a:p>
        </p:txBody>
      </p:sp>
    </p:spTree>
    <p:extLst>
      <p:ext uri="{BB962C8B-B14F-4D97-AF65-F5344CB8AC3E}">
        <p14:creationId xmlns:p14="http://schemas.microsoft.com/office/powerpoint/2010/main" val="1375690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Let’s explore the capabilities of Copilot for Microsoft 365 Graph Grounded Chat and how it differs from Application-Specific Copilots.</a:t>
            </a:r>
          </a:p>
          <a:p>
            <a:pPr algn="l"/>
            <a:endParaRPr lang="en-US" b="0" i="0">
              <a:solidFill>
                <a:srgbClr val="242424"/>
              </a:solidFill>
              <a:effectLst/>
              <a:latin typeface="Segoe UI" panose="020B0502040204020203" pitchFamily="34" charset="0"/>
            </a:endParaRPr>
          </a:p>
          <a:p>
            <a:pPr algn="l"/>
            <a:r>
              <a:rPr lang="en-US" b="1" i="0">
                <a:solidFill>
                  <a:srgbClr val="242424"/>
                </a:solidFill>
                <a:effectLst/>
                <a:latin typeface="Segoe UI" panose="020B0502040204020203" pitchFamily="34" charset="0"/>
              </a:rPr>
              <a:t>Overview of Graph Grounded Chat:</a:t>
            </a:r>
            <a:r>
              <a:rPr lang="en-US" b="0" i="0">
                <a:solidFill>
                  <a:srgbClr val="242424"/>
                </a:solidFill>
                <a:effectLst/>
                <a:latin typeface="Segoe UI" panose="020B0502040204020203" pitchFamily="34" charset="0"/>
              </a:rPr>
              <a:t> Copilot for Microsoft 365 Graph Grounded Chat integrates data from various Microsoft 365 applications, providing a contextual chat experience. This means that when you’re having a conversation, it can pull in relevant information from your emails, documents, and calendar events, making discussions more informed and productive.</a:t>
            </a:r>
          </a:p>
          <a:p>
            <a:pPr algn="l"/>
            <a:endParaRPr lang="en-US" b="0" i="0">
              <a:solidFill>
                <a:srgbClr val="242424"/>
              </a:solidFill>
              <a:effectLst/>
              <a:latin typeface="Segoe UI" panose="020B0502040204020203" pitchFamily="34" charset="0"/>
            </a:endParaRPr>
          </a:p>
          <a:p>
            <a:pPr algn="l"/>
            <a:r>
              <a:rPr lang="en-US" b="1" i="0">
                <a:solidFill>
                  <a:srgbClr val="242424"/>
                </a:solidFill>
                <a:effectLst/>
                <a:latin typeface="Segoe UI" panose="020B0502040204020203" pitchFamily="34" charset="0"/>
              </a:rPr>
              <a:t>Collaboration Features:</a:t>
            </a:r>
            <a:r>
              <a:rPr lang="en-US" b="0" i="0">
                <a:solidFill>
                  <a:srgbClr val="242424"/>
                </a:solidFill>
                <a:effectLst/>
                <a:latin typeface="Segoe UI" panose="020B0502040204020203" pitchFamily="34" charset="0"/>
              </a:rPr>
              <a:t> It enhances collaboration by offering insights based on the collective data from your team, ensuring everyone stays aligned on projects.</a:t>
            </a:r>
          </a:p>
          <a:p>
            <a:pPr algn="l"/>
            <a:endParaRPr lang="en-US" b="0" i="0">
              <a:solidFill>
                <a:srgbClr val="242424"/>
              </a:solidFill>
              <a:effectLst/>
              <a:latin typeface="Segoe UI" panose="020B0502040204020203" pitchFamily="34" charset="0"/>
            </a:endParaRPr>
          </a:p>
          <a:p>
            <a:pPr algn="l"/>
            <a:r>
              <a:rPr lang="en-US" b="1" i="0">
                <a:solidFill>
                  <a:srgbClr val="242424"/>
                </a:solidFill>
                <a:effectLst/>
                <a:latin typeface="Segoe UI" panose="020B0502040204020203" pitchFamily="34" charset="0"/>
              </a:rPr>
              <a:t>Differences from Application-Specific Copilots:</a:t>
            </a:r>
            <a:r>
              <a:rPr lang="en-US" b="0" i="0">
                <a:solidFill>
                  <a:srgbClr val="242424"/>
                </a:solidFill>
                <a:effectLst/>
                <a:latin typeface="Segoe UI" panose="020B0502040204020203" pitchFamily="34" charset="0"/>
              </a:rPr>
              <a:t> Now, let’s look at how this differs from Application-Specific Copilots. The Graph Grounded Chat is designed for cross-application functionality, allowing you to interact with data from multiple apps in one chat interface. In contrast, Application-Specific Copilots focus on optimizing the user experience within a single application, providing tailored prompts and suggestions relevant to that app.</a:t>
            </a:r>
          </a:p>
          <a:p>
            <a:pPr algn="l"/>
            <a:endParaRPr lang="en-US" b="0" i="0">
              <a:solidFill>
                <a:srgbClr val="242424"/>
              </a:solidFill>
              <a:effectLst/>
              <a:latin typeface="Segoe UI" panose="020B0502040204020203" pitchFamily="34" charset="0"/>
            </a:endParaRPr>
          </a:p>
          <a:p>
            <a:pPr algn="l"/>
            <a:r>
              <a:rPr lang="en-US" b="1" i="0">
                <a:solidFill>
                  <a:srgbClr val="242424"/>
                </a:solidFill>
                <a:effectLst/>
                <a:latin typeface="Segoe UI" panose="020B0502040204020203" pitchFamily="34" charset="0"/>
              </a:rPr>
              <a:t>Data Integration:</a:t>
            </a:r>
            <a:r>
              <a:rPr lang="en-US" b="0" i="0">
                <a:solidFill>
                  <a:srgbClr val="242424"/>
                </a:solidFill>
                <a:effectLst/>
                <a:latin typeface="Segoe UI" panose="020B0502040204020203" pitchFamily="34" charset="0"/>
              </a:rPr>
              <a:t> Another key difference is in data integration. Graph Grounded Chat offers a holistic view of your work across Microsoft 365, while Application-Specific Copilots utilize features and data specific to the application you’re using.</a:t>
            </a:r>
          </a:p>
          <a:p>
            <a:pPr algn="l"/>
            <a:endParaRPr lang="en-US" b="0"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0A9A4D58-A8CF-4376-971A-3B137AE133FB}" type="slidenum">
              <a:rPr lang="en-US" smtClean="0"/>
              <a:t>9</a:t>
            </a:fld>
            <a:endParaRPr lang="en-US"/>
          </a:p>
        </p:txBody>
      </p:sp>
    </p:spTree>
    <p:extLst>
      <p:ext uri="{BB962C8B-B14F-4D97-AF65-F5344CB8AC3E}">
        <p14:creationId xmlns:p14="http://schemas.microsoft.com/office/powerpoint/2010/main" val="2535615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72289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6853026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52090881"/>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1379264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90361707"/>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1955357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6368452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54958552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54114425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3513504"/>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01617244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9029264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quare Photo Graphic">
    <p:bg>
      <p:bgPr>
        <a:solidFill>
          <a:srgbClr val="FFF8F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2" cstate="email">
            <a:extLst>
              <a:ext uri="{28A0092B-C50C-407E-A947-70E740481C1C}">
                <a14:useLocalDpi xmlns:a14="http://schemas.microsoft.com/office/drawing/2010/main"/>
              </a:ext>
            </a:extLst>
          </a:blip>
          <a:srcRect b="93678"/>
          <a:stretch/>
        </p:blipFill>
        <p:spPr>
          <a:xfrm flipV="1">
            <a:off x="0" y="6621628"/>
            <a:ext cx="12192000" cy="236372"/>
          </a:xfrm>
          <a:prstGeom prst="round2SameRect">
            <a:avLst>
              <a:gd name="adj1" fmla="val 0"/>
              <a:gd name="adj2" fmla="val 0"/>
            </a:avLst>
          </a:prstGeom>
        </p:spPr>
      </p:pic>
    </p:spTree>
    <p:extLst>
      <p:ext uri="{BB962C8B-B14F-4D97-AF65-F5344CB8AC3E}">
        <p14:creationId xmlns:p14="http://schemas.microsoft.com/office/powerpoint/2010/main" val="344028927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840" userDrawn="1">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47808530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81299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558948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03347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3065626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445985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017819"/>
      </p:ext>
    </p:extLst>
  </p:cSld>
  <p:clrMapOvr>
    <a:masterClrMapping/>
  </p:clrMapOvr>
  <p:transition>
    <p:fade/>
  </p:transition>
  <p:hf sldNum="0" hdr="0" ftr="0" dt="0"/>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6924149"/>
      </p:ext>
    </p:extLst>
  </p:cSld>
  <p:clrMapOvr>
    <a:masterClrMapping/>
  </p:clrMapOvr>
  <p:transition>
    <p:fade/>
  </p:transition>
  <p:hf sldNum="0"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7587750"/>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093722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9988241"/>
      </p:ext>
    </p:extLst>
  </p:cSld>
  <p:clrMapOvr>
    <a:masterClrMapping/>
  </p:clrMapOvr>
  <p:transition>
    <p:fade/>
  </p:transition>
  <p:hf sldNum="0"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2606836"/>
      </p:ext>
    </p:extLst>
  </p:cSld>
  <p:clrMapOvr>
    <a:masterClrMapping/>
  </p:clrMapOvr>
  <p:transition>
    <p:fade/>
  </p:transition>
  <p:hf sldNum="0" hdr="0" ftr="0" dt="0"/>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964393"/>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8451084"/>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364550"/>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3353121"/>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511945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2525788"/>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057875"/>
      </p:ext>
    </p:extLst>
  </p:cSld>
  <p:clrMapOvr>
    <a:masterClrMapping/>
  </p:clrMapOvr>
  <p:transition>
    <p:fade/>
  </p:transition>
  <p:hf sldNum="0"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3171"/>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35289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3766083"/>
      </p:ext>
    </p:extLst>
  </p:cSld>
  <p:clrMapOvr>
    <a:masterClrMapping/>
  </p:clrMapOvr>
  <p:transition>
    <p:fade/>
  </p:transition>
  <p:hf sldNum="0"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6837601"/>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800273190"/>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71058456"/>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98962570"/>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81692281"/>
      </p:ext>
    </p:extLst>
  </p:cSld>
  <p:clrMapOvr>
    <a:overrideClrMapping bg1="lt1" tx1="dk1" bg2="lt2" tx2="dk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80820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574925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893932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9644818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34103798"/>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653720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74618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384364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061988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7391398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61631925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16521487"/>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52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7062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12482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8600447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0716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8575489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3317243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54739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9155644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36281073"/>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4456665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209155606"/>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905673457"/>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944686223"/>
      </p:ext>
    </p:extLst>
  </p:cSld>
  <p:clrMapOvr>
    <a:masterClrMapping/>
  </p:clrMapOvr>
  <p:transition>
    <p:fad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5202486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485981249"/>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108547840"/>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6592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9845996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49541262"/>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05200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44"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 id="2147483733" r:id="rId62"/>
    <p:sldLayoutId id="2147483734" r:id="rId63"/>
    <p:sldLayoutId id="2147483735" r:id="rId64"/>
    <p:sldLayoutId id="2147483736" r:id="rId65"/>
    <p:sldLayoutId id="2147483737" r:id="rId66"/>
    <p:sldLayoutId id="2147483738" r:id="rId67"/>
    <p:sldLayoutId id="2147483739" r:id="rId68"/>
    <p:sldLayoutId id="2147483740" r:id="rId69"/>
    <p:sldLayoutId id="2147483741" r:id="rId70"/>
    <p:sldLayoutId id="2147483742" r:id="rId71"/>
    <p:sldLayoutId id="214748374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D317-EBE3-8DC9-D0B4-DD13CE3E7FDD}"/>
              </a:ext>
            </a:extLst>
          </p:cNvPr>
          <p:cNvSpPr>
            <a:spLocks noGrp="1"/>
          </p:cNvSpPr>
          <p:nvPr>
            <p:ph type="title"/>
          </p:nvPr>
        </p:nvSpPr>
        <p:spPr>
          <a:xfrm>
            <a:off x="584200" y="2918223"/>
            <a:ext cx="4080397" cy="615553"/>
          </a:xfrm>
        </p:spPr>
        <p:txBody>
          <a:bodyPr/>
          <a:lstStyle/>
          <a:p>
            <a:r>
              <a:rPr lang="en-US" sz="4000"/>
              <a:t>Copilot Kickstart </a:t>
            </a:r>
            <a:endParaRPr lang="en-US"/>
          </a:p>
        </p:txBody>
      </p:sp>
      <p:sp>
        <p:nvSpPr>
          <p:cNvPr id="3" name="Text Placeholder 2">
            <a:extLst>
              <a:ext uri="{FF2B5EF4-FFF2-40B4-BE49-F238E27FC236}">
                <a16:creationId xmlns:a16="http://schemas.microsoft.com/office/drawing/2014/main" id="{26228356-FEC5-F8AD-E7BB-759B92837E17}"/>
              </a:ext>
            </a:extLst>
          </p:cNvPr>
          <p:cNvSpPr>
            <a:spLocks noGrp="1"/>
          </p:cNvSpPr>
          <p:nvPr>
            <p:ph type="body" sz="quarter" idx="12"/>
          </p:nvPr>
        </p:nvSpPr>
        <p:spPr>
          <a:xfrm>
            <a:off x="584200" y="3962400"/>
            <a:ext cx="4080397" cy="984885"/>
          </a:xfrm>
        </p:spPr>
        <p:txBody>
          <a:bodyPr/>
          <a:lstStyle/>
          <a:p>
            <a:r>
              <a:rPr lang="en-US" sz="1600" dirty="0"/>
              <a:t>Your friendly guide to efficiency!</a:t>
            </a:r>
          </a:p>
          <a:p>
            <a:endParaRPr lang="en-US" dirty="0"/>
          </a:p>
          <a:p>
            <a:r>
              <a:rPr lang="en-US" dirty="0"/>
              <a:t>Originally presented by Brian Shaw for Microsoft audiences</a:t>
            </a:r>
          </a:p>
        </p:txBody>
      </p:sp>
    </p:spTree>
    <p:extLst>
      <p:ext uri="{BB962C8B-B14F-4D97-AF65-F5344CB8AC3E}">
        <p14:creationId xmlns:p14="http://schemas.microsoft.com/office/powerpoint/2010/main" val="193287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282B1A2E-9211-6BB1-4465-6B3F6A3D77E9}"/>
              </a:ext>
            </a:extLst>
          </p:cNvPr>
          <p:cNvSpPr>
            <a:spLocks noGrp="1"/>
          </p:cNvSpPr>
          <p:nvPr>
            <p:ph type="title"/>
          </p:nvPr>
        </p:nvSpPr>
        <p:spPr/>
        <p:txBody>
          <a:bodyPr/>
          <a:lstStyle/>
          <a:p>
            <a:r>
              <a:rPr lang="en-US"/>
              <a:t>Copilot for Microsoft 365 Chat</a:t>
            </a:r>
          </a:p>
        </p:txBody>
      </p:sp>
      <p:sp>
        <p:nvSpPr>
          <p:cNvPr id="32" name="Content Placeholder 31">
            <a:extLst>
              <a:ext uri="{FF2B5EF4-FFF2-40B4-BE49-F238E27FC236}">
                <a16:creationId xmlns:a16="http://schemas.microsoft.com/office/drawing/2014/main" id="{3B4957AC-5963-436A-6FE9-9E500952EC72}"/>
              </a:ext>
            </a:extLst>
          </p:cNvPr>
          <p:cNvSpPr>
            <a:spLocks noGrp="1"/>
          </p:cNvSpPr>
          <p:nvPr>
            <p:ph sz="quarter" idx="10"/>
          </p:nvPr>
        </p:nvSpPr>
        <p:spPr>
          <a:xfrm>
            <a:off x="584200" y="1435100"/>
            <a:ext cx="4729205" cy="4720040"/>
          </a:xfrm>
        </p:spPr>
        <p:txBody>
          <a:bodyPr/>
          <a:lstStyle/>
          <a:p>
            <a:pPr indent="0">
              <a:spcBef>
                <a:spcPts val="0"/>
              </a:spcBef>
              <a:spcAft>
                <a:spcPts val="600"/>
              </a:spcAft>
              <a:buNone/>
            </a:pPr>
            <a:r>
              <a:rPr lang="en-US" sz="1600" b="1" dirty="0">
                <a:solidFill>
                  <a:srgbClr val="242424"/>
                </a:solidFill>
              </a:rPr>
              <a:t>Copilot provides quick, relevant suggestions based on your context and activities:</a:t>
            </a:r>
            <a:endParaRPr lang="en-US" sz="1600" b="1" i="0" dirty="0">
              <a:solidFill>
                <a:srgbClr val="242424"/>
              </a:solidFill>
              <a:effectLst/>
            </a:endParaRPr>
          </a:p>
          <a:p>
            <a:pPr marL="514350" indent="-285750">
              <a:spcBef>
                <a:spcPts val="0"/>
              </a:spcBef>
              <a:spcAft>
                <a:spcPts val="600"/>
              </a:spcAft>
            </a:pPr>
            <a:r>
              <a:rPr lang="en-US" sz="1600" b="1" i="0" dirty="0">
                <a:solidFill>
                  <a:srgbClr val="242424"/>
                </a:solidFill>
                <a:effectLst/>
              </a:rPr>
              <a:t>Daily Copilot habits</a:t>
            </a:r>
            <a:r>
              <a:rPr lang="en-US" sz="1600" b="0" i="0" dirty="0">
                <a:solidFill>
                  <a:srgbClr val="242424"/>
                </a:solidFill>
                <a:effectLst/>
              </a:rPr>
              <a:t>: Tips and tricks to integrate Copilot into your daily workflow</a:t>
            </a:r>
          </a:p>
          <a:p>
            <a:pPr marL="514350" indent="-285750">
              <a:spcBef>
                <a:spcPts val="0"/>
              </a:spcBef>
              <a:spcAft>
                <a:spcPts val="600"/>
              </a:spcAft>
            </a:pPr>
            <a:r>
              <a:rPr lang="en-US" sz="1600" b="1" i="0" dirty="0">
                <a:solidFill>
                  <a:srgbClr val="242424"/>
                </a:solidFill>
                <a:effectLst/>
              </a:rPr>
              <a:t>Top prompts of the week</a:t>
            </a:r>
            <a:r>
              <a:rPr lang="en-US" sz="1600" b="0" i="0" dirty="0">
                <a:solidFill>
                  <a:srgbClr val="242424"/>
                </a:solidFill>
                <a:effectLst/>
              </a:rPr>
              <a:t>: Highlighting the most popular and useful prompts used by other users</a:t>
            </a:r>
          </a:p>
          <a:p>
            <a:pPr marL="514350" indent="-285750">
              <a:spcBef>
                <a:spcPts val="0"/>
              </a:spcBef>
              <a:spcAft>
                <a:spcPts val="600"/>
              </a:spcAft>
            </a:pPr>
            <a:r>
              <a:rPr lang="en-US" sz="1600" b="1" i="0" dirty="0">
                <a:solidFill>
                  <a:srgbClr val="242424"/>
                </a:solidFill>
                <a:effectLst/>
              </a:rPr>
              <a:t>Learning resources</a:t>
            </a:r>
            <a:r>
              <a:rPr lang="en-US" sz="1600" b="0" i="0" dirty="0">
                <a:solidFill>
                  <a:srgbClr val="242424"/>
                </a:solidFill>
                <a:effectLst/>
              </a:rPr>
              <a:t>: Links to courses and guides to help users get the most out of Copilot</a:t>
            </a:r>
          </a:p>
          <a:p>
            <a:pPr indent="0">
              <a:spcBef>
                <a:spcPts val="0"/>
              </a:spcBef>
              <a:spcAft>
                <a:spcPts val="600"/>
              </a:spcAft>
              <a:buNone/>
            </a:pPr>
            <a:r>
              <a:rPr lang="en-US" sz="1600" b="0" i="0" dirty="0">
                <a:solidFill>
                  <a:srgbClr val="242424"/>
                </a:solidFill>
                <a:effectLst/>
              </a:rPr>
              <a:t>In work mode, organizations can provide tailored recommendations on the Microsoft 365 Copilot chat page based on the user's role, tasks, and organizational data. </a:t>
            </a:r>
          </a:p>
        </p:txBody>
      </p:sp>
      <p:sp>
        <p:nvSpPr>
          <p:cNvPr id="33" name="Text Placeholder 32">
            <a:extLst>
              <a:ext uri="{FF2B5EF4-FFF2-40B4-BE49-F238E27FC236}">
                <a16:creationId xmlns:a16="http://schemas.microsoft.com/office/drawing/2014/main" id="{D6E78183-11FF-7CE3-CE0E-C1D874069AB2}"/>
              </a:ext>
            </a:extLst>
          </p:cNvPr>
          <p:cNvSpPr>
            <a:spLocks noGrp="1"/>
          </p:cNvSpPr>
          <p:nvPr>
            <p:ph type="body" sz="quarter" idx="11"/>
          </p:nvPr>
        </p:nvSpPr>
        <p:spPr/>
        <p:txBody>
          <a:bodyPr/>
          <a:lstStyle/>
          <a:p>
            <a:endParaRPr lang="en-US"/>
          </a:p>
        </p:txBody>
      </p:sp>
      <p:pic>
        <p:nvPicPr>
          <p:cNvPr id="35" name="Picture Placeholder 27">
            <a:extLst>
              <a:ext uri="{FF2B5EF4-FFF2-40B4-BE49-F238E27FC236}">
                <a16:creationId xmlns:a16="http://schemas.microsoft.com/office/drawing/2014/main" id="{B5623441-44E8-984D-5A9D-C49B3058F7E9}"/>
              </a:ext>
            </a:extLst>
          </p:cNvPr>
          <p:cNvPicPr>
            <a:picLocks noGrp="1" noChangeAspect="1"/>
          </p:cNvPicPr>
          <p:nvPr>
            <p:ph type="pic" sz="quarter" idx="12"/>
          </p:nvPr>
        </p:nvPicPr>
        <p:blipFill>
          <a:blip r:embed="rId3"/>
          <a:srcRect l="16730" r="16730"/>
          <a:stretch>
            <a:fillRect/>
          </a:stretch>
        </p:blipFill>
        <p:spPr>
          <a:xfrm>
            <a:off x="5696581" y="1866899"/>
            <a:ext cx="6190619" cy="3488871"/>
          </a:xfrm>
          <a:prstGeom prst="rect">
            <a:avLst/>
          </a:prstGeom>
        </p:spPr>
      </p:pic>
    </p:spTree>
    <p:extLst>
      <p:ext uri="{BB962C8B-B14F-4D97-AF65-F5344CB8AC3E}">
        <p14:creationId xmlns:p14="http://schemas.microsoft.com/office/powerpoint/2010/main" val="37726595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B133-60A8-BF97-A0DF-93533586CB99}"/>
              </a:ext>
            </a:extLst>
          </p:cNvPr>
          <p:cNvSpPr>
            <a:spLocks noGrp="1"/>
          </p:cNvSpPr>
          <p:nvPr>
            <p:ph type="title"/>
          </p:nvPr>
        </p:nvSpPr>
        <p:spPr>
          <a:xfrm>
            <a:off x="586740" y="202728"/>
            <a:ext cx="11018520" cy="538677"/>
          </a:xfrm>
        </p:spPr>
        <p:txBody>
          <a:bodyPr vert="horz" lIns="91440" tIns="45720" rIns="91440" bIns="45720" rtlCol="0" anchor="b">
            <a:normAutofit fontScale="90000"/>
          </a:bodyPr>
          <a:lstStyle/>
          <a:p>
            <a:r>
              <a:rPr lang="en-US" b="1" kern="1200">
                <a:solidFill>
                  <a:schemeClr val="tx1"/>
                </a:solidFill>
                <a:latin typeface="+mj-lt"/>
                <a:ea typeface="+mj-ea"/>
                <a:cs typeface="+mj-cs"/>
              </a:rPr>
              <a:t>Interacting with Copilot</a:t>
            </a:r>
          </a:p>
        </p:txBody>
      </p:sp>
      <p:sp>
        <p:nvSpPr>
          <p:cNvPr id="4" name="Content Placeholder 3">
            <a:extLst>
              <a:ext uri="{FF2B5EF4-FFF2-40B4-BE49-F238E27FC236}">
                <a16:creationId xmlns:a16="http://schemas.microsoft.com/office/drawing/2014/main" id="{763195FB-3748-EC8F-EE2D-3CB53436997A}"/>
              </a:ext>
            </a:extLst>
          </p:cNvPr>
          <p:cNvSpPr>
            <a:spLocks noGrp="1"/>
          </p:cNvSpPr>
          <p:nvPr>
            <p:ph type="body" sz="quarter" idx="16"/>
          </p:nvPr>
        </p:nvSpPr>
        <p:spPr>
          <a:xfrm>
            <a:off x="292608" y="4899456"/>
            <a:ext cx="1801368" cy="1468437"/>
          </a:xfrm>
        </p:spPr>
        <p:txBody>
          <a:bodyPr vert="horz" lIns="91440" tIns="45720" rIns="91440" bIns="45720" rtlCol="0">
            <a:normAutofit/>
          </a:bodyPr>
          <a:lstStyle/>
          <a:p>
            <a:pPr>
              <a:lnSpc>
                <a:spcPct val="110000"/>
              </a:lnSpc>
            </a:pPr>
            <a:r>
              <a:rPr lang="en-US" sz="1100" b="1" dirty="0">
                <a:latin typeface="+mn-lt"/>
              </a:rPr>
              <a:t>Opening shared files</a:t>
            </a:r>
          </a:p>
          <a:p>
            <a:pPr lvl="1">
              <a:lnSpc>
                <a:spcPct val="110000"/>
              </a:lnSpc>
            </a:pPr>
            <a:r>
              <a:rPr lang="en-US" sz="1100" dirty="0"/>
              <a:t>Files include PowerPoint, Word docs, PDFs, etc.</a:t>
            </a:r>
          </a:p>
        </p:txBody>
      </p:sp>
      <p:sp>
        <p:nvSpPr>
          <p:cNvPr id="7" name="Text Placeholder 6">
            <a:extLst>
              <a:ext uri="{FF2B5EF4-FFF2-40B4-BE49-F238E27FC236}">
                <a16:creationId xmlns:a16="http://schemas.microsoft.com/office/drawing/2014/main" id="{A0AFFA9D-9004-E64A-FAC6-84E0F56D328D}"/>
              </a:ext>
            </a:extLst>
          </p:cNvPr>
          <p:cNvSpPr>
            <a:spLocks noGrp="1"/>
          </p:cNvSpPr>
          <p:nvPr>
            <p:ph type="body" sz="quarter" idx="17"/>
          </p:nvPr>
        </p:nvSpPr>
        <p:spPr>
          <a:xfrm>
            <a:off x="2707677" y="4898265"/>
            <a:ext cx="1801368" cy="762068"/>
          </a:xfrm>
        </p:spPr>
        <p:txBody>
          <a:bodyPr/>
          <a:lstStyle/>
          <a:p>
            <a:pPr>
              <a:lnSpc>
                <a:spcPct val="110000"/>
              </a:lnSpc>
            </a:pPr>
            <a:r>
              <a:rPr lang="en-US" sz="1100" b="1" dirty="0">
                <a:latin typeface="+mn-lt"/>
              </a:rPr>
              <a:t>Copilot indexing</a:t>
            </a:r>
          </a:p>
          <a:p>
            <a:pPr lvl="1">
              <a:lnSpc>
                <a:spcPct val="110000"/>
              </a:lnSpc>
            </a:pPr>
            <a:r>
              <a:rPr lang="en-US" sz="1100" dirty="0"/>
              <a:t>Starts indexing as soon as the file is opened</a:t>
            </a:r>
          </a:p>
        </p:txBody>
      </p:sp>
      <p:sp>
        <p:nvSpPr>
          <p:cNvPr id="8" name="Text Placeholder 7">
            <a:extLst>
              <a:ext uri="{FF2B5EF4-FFF2-40B4-BE49-F238E27FC236}">
                <a16:creationId xmlns:a16="http://schemas.microsoft.com/office/drawing/2014/main" id="{9A435F83-5D23-FAC0-BDD5-3293A9913CBA}"/>
              </a:ext>
            </a:extLst>
          </p:cNvPr>
          <p:cNvSpPr>
            <a:spLocks noGrp="1"/>
          </p:cNvSpPr>
          <p:nvPr>
            <p:ph type="body" sz="quarter" idx="18"/>
          </p:nvPr>
        </p:nvSpPr>
        <p:spPr>
          <a:xfrm>
            <a:off x="5122746" y="4898266"/>
            <a:ext cx="1801368" cy="1134157"/>
          </a:xfrm>
        </p:spPr>
        <p:txBody>
          <a:bodyPr/>
          <a:lstStyle/>
          <a:p>
            <a:pPr>
              <a:lnSpc>
                <a:spcPct val="110000"/>
              </a:lnSpc>
            </a:pPr>
            <a:r>
              <a:rPr lang="en-US" sz="1100" b="1" dirty="0">
                <a:latin typeface="+mn-lt"/>
              </a:rPr>
              <a:t>Microsoft Graph integration</a:t>
            </a:r>
          </a:p>
          <a:p>
            <a:pPr lvl="1">
              <a:lnSpc>
                <a:spcPct val="110000"/>
              </a:lnSpc>
            </a:pPr>
            <a:r>
              <a:rPr lang="en-US" sz="1100" dirty="0"/>
              <a:t>Indexed files become part of your Microsoft Graph</a:t>
            </a:r>
          </a:p>
          <a:p>
            <a:endParaRPr lang="en-US" sz="1100" dirty="0">
              <a:latin typeface="+mn-lt"/>
            </a:endParaRPr>
          </a:p>
        </p:txBody>
      </p:sp>
      <p:sp>
        <p:nvSpPr>
          <p:cNvPr id="10" name="Text Placeholder 9">
            <a:extLst>
              <a:ext uri="{FF2B5EF4-FFF2-40B4-BE49-F238E27FC236}">
                <a16:creationId xmlns:a16="http://schemas.microsoft.com/office/drawing/2014/main" id="{8E9FF82A-79EC-75CA-E71C-0EEF94819965}"/>
              </a:ext>
            </a:extLst>
          </p:cNvPr>
          <p:cNvSpPr>
            <a:spLocks noGrp="1"/>
          </p:cNvSpPr>
          <p:nvPr>
            <p:ph type="body" sz="quarter" idx="20"/>
          </p:nvPr>
        </p:nvSpPr>
        <p:spPr>
          <a:xfrm>
            <a:off x="7537815" y="4898265"/>
            <a:ext cx="1801368" cy="762068"/>
          </a:xfrm>
        </p:spPr>
        <p:txBody>
          <a:bodyPr/>
          <a:lstStyle/>
          <a:p>
            <a:pPr>
              <a:lnSpc>
                <a:spcPct val="110000"/>
              </a:lnSpc>
            </a:pPr>
            <a:r>
              <a:rPr lang="en-US" sz="1100" b="1" dirty="0">
                <a:latin typeface="+mn-lt"/>
              </a:rPr>
              <a:t>Querying information</a:t>
            </a:r>
          </a:p>
          <a:p>
            <a:pPr lvl="1">
              <a:lnSpc>
                <a:spcPct val="110000"/>
              </a:lnSpc>
            </a:pPr>
            <a:r>
              <a:rPr lang="en-US" sz="1100" dirty="0"/>
              <a:t>Indexed files can be queried for information</a:t>
            </a:r>
          </a:p>
        </p:txBody>
      </p:sp>
      <p:sp>
        <p:nvSpPr>
          <p:cNvPr id="12" name="Text Placeholder 11">
            <a:extLst>
              <a:ext uri="{FF2B5EF4-FFF2-40B4-BE49-F238E27FC236}">
                <a16:creationId xmlns:a16="http://schemas.microsoft.com/office/drawing/2014/main" id="{1F4E8886-F0DE-A201-8ABD-9C6D27FBB43C}"/>
              </a:ext>
            </a:extLst>
          </p:cNvPr>
          <p:cNvSpPr>
            <a:spLocks noGrp="1"/>
          </p:cNvSpPr>
          <p:nvPr>
            <p:ph type="body" sz="quarter" idx="22"/>
          </p:nvPr>
        </p:nvSpPr>
        <p:spPr>
          <a:xfrm>
            <a:off x="9952884" y="4898265"/>
            <a:ext cx="1801368" cy="1540422"/>
          </a:xfrm>
        </p:spPr>
        <p:txBody>
          <a:bodyPr/>
          <a:lstStyle/>
          <a:p>
            <a:pPr>
              <a:lnSpc>
                <a:spcPct val="110000"/>
              </a:lnSpc>
            </a:pPr>
            <a:r>
              <a:rPr lang="en-US" sz="1100" b="1" dirty="0">
                <a:latin typeface="+mn-lt"/>
              </a:rPr>
              <a:t>Ensuring file inclusion</a:t>
            </a:r>
          </a:p>
          <a:p>
            <a:pPr lvl="1">
              <a:lnSpc>
                <a:spcPct val="110000"/>
              </a:lnSpc>
            </a:pPr>
            <a:r>
              <a:rPr lang="en-US" sz="1100" dirty="0"/>
              <a:t>Opening files ensures they are part of your graph</a:t>
            </a:r>
          </a:p>
          <a:p>
            <a:pPr lvl="1">
              <a:lnSpc>
                <a:spcPct val="110000"/>
              </a:lnSpc>
            </a:pPr>
            <a:r>
              <a:rPr lang="en-US" sz="1100" dirty="0"/>
              <a:t>Helps in answering questions based on your data</a:t>
            </a:r>
          </a:p>
          <a:p>
            <a:endParaRPr lang="en-US" sz="1100" dirty="0">
              <a:latin typeface="+mn-lt"/>
            </a:endParaRPr>
          </a:p>
        </p:txBody>
      </p:sp>
      <p:pic>
        <p:nvPicPr>
          <p:cNvPr id="16" name="Picture 15">
            <a:extLst>
              <a:ext uri="{FF2B5EF4-FFF2-40B4-BE49-F238E27FC236}">
                <a16:creationId xmlns:a16="http://schemas.microsoft.com/office/drawing/2014/main" id="{F7067E69-0AEA-4B0A-1CDD-7057150FA3F2}"/>
              </a:ext>
            </a:extLst>
          </p:cNvPr>
          <p:cNvPicPr>
            <a:picLocks noChangeAspect="1"/>
          </p:cNvPicPr>
          <p:nvPr/>
        </p:nvPicPr>
        <p:blipFill>
          <a:blip r:embed="rId3"/>
          <a:stretch>
            <a:fillRect/>
          </a:stretch>
        </p:blipFill>
        <p:spPr>
          <a:xfrm>
            <a:off x="0" y="824390"/>
            <a:ext cx="12192000" cy="3890843"/>
          </a:xfrm>
          <a:prstGeom prst="rect">
            <a:avLst/>
          </a:prstGeom>
        </p:spPr>
      </p:pic>
    </p:spTree>
    <p:extLst>
      <p:ext uri="{BB962C8B-B14F-4D97-AF65-F5344CB8AC3E}">
        <p14:creationId xmlns:p14="http://schemas.microsoft.com/office/powerpoint/2010/main" val="268299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825FD14-17EF-7B4B-A4A6-25CD94863CB4}"/>
              </a:ext>
            </a:extLst>
          </p:cNvPr>
          <p:cNvSpPr>
            <a:spLocks noGrp="1"/>
          </p:cNvSpPr>
          <p:nvPr>
            <p:ph type="title"/>
          </p:nvPr>
        </p:nvSpPr>
        <p:spPr>
          <a:xfrm>
            <a:off x="588263" y="315032"/>
            <a:ext cx="11018520" cy="553998"/>
          </a:xfrm>
        </p:spPr>
        <p:txBody>
          <a:bodyPr/>
          <a:lstStyle/>
          <a:p>
            <a:r>
              <a:rPr lang="en-US"/>
              <a:t>Context IQ in Copilot</a:t>
            </a:r>
          </a:p>
        </p:txBody>
      </p:sp>
      <p:sp>
        <p:nvSpPr>
          <p:cNvPr id="23" name="Text Placeholder 22">
            <a:extLst>
              <a:ext uri="{FF2B5EF4-FFF2-40B4-BE49-F238E27FC236}">
                <a16:creationId xmlns:a16="http://schemas.microsoft.com/office/drawing/2014/main" id="{900EAD2D-27C3-AFEB-070B-DBDBA77420C3}"/>
              </a:ext>
            </a:extLst>
          </p:cNvPr>
          <p:cNvSpPr>
            <a:spLocks noGrp="1"/>
          </p:cNvSpPr>
          <p:nvPr>
            <p:ph type="body" sz="quarter" idx="16"/>
          </p:nvPr>
        </p:nvSpPr>
        <p:spPr>
          <a:xfrm>
            <a:off x="585216" y="4201887"/>
            <a:ext cx="4892040" cy="2277547"/>
          </a:xfrm>
        </p:spPr>
        <p:txBody>
          <a:bodyPr/>
          <a:lstStyle/>
          <a:p>
            <a:pPr algn="l">
              <a:spcAft>
                <a:spcPts val="600"/>
              </a:spcAft>
            </a:pPr>
            <a:r>
              <a:rPr lang="en-US" sz="1600" b="1" i="0">
                <a:solidFill>
                  <a:srgbClr val="242424"/>
                </a:solidFill>
                <a:effectLst/>
                <a:latin typeface="+mn-lt"/>
              </a:rPr>
              <a:t>What is Context IQ?</a:t>
            </a:r>
            <a:endParaRPr lang="en-US" sz="1600" b="0" i="0">
              <a:solidFill>
                <a:srgbClr val="242424"/>
              </a:solidFill>
              <a:effectLst/>
              <a:latin typeface="+mn-lt"/>
            </a:endParaRPr>
          </a:p>
          <a:p>
            <a:pPr marL="285750" indent="-285750" algn="l">
              <a:spcAft>
                <a:spcPts val="600"/>
              </a:spcAft>
              <a:buFont typeface="Arial" panose="020B0604020202020204" pitchFamily="34" charset="0"/>
              <a:buChar char="•"/>
            </a:pPr>
            <a:r>
              <a:rPr lang="en-US" sz="1600" b="0" i="0">
                <a:solidFill>
                  <a:srgbClr val="242424"/>
                </a:solidFill>
                <a:effectLst/>
                <a:latin typeface="+mn-lt"/>
              </a:rPr>
              <a:t>AI-powered feature enhancing grounding and collaboration.</a:t>
            </a:r>
          </a:p>
          <a:p>
            <a:pPr marL="285750" indent="-285750" algn="l">
              <a:spcAft>
                <a:spcPts val="600"/>
              </a:spcAft>
              <a:buFont typeface="Arial" panose="020B0604020202020204" pitchFamily="34" charset="0"/>
              <a:buChar char="•"/>
            </a:pPr>
            <a:r>
              <a:rPr lang="en-US" sz="1600" b="0" i="0">
                <a:solidFill>
                  <a:srgbClr val="242424"/>
                </a:solidFill>
                <a:effectLst/>
                <a:latin typeface="+mn-lt"/>
              </a:rPr>
              <a:t>Provides relevant content suggestions based on intelligent scanning.</a:t>
            </a:r>
          </a:p>
          <a:p>
            <a:pPr marL="285750" indent="-285750" algn="l">
              <a:spcAft>
                <a:spcPts val="600"/>
              </a:spcAft>
              <a:buFont typeface="Arial" panose="020B0604020202020204" pitchFamily="34" charset="0"/>
              <a:buChar char="•"/>
            </a:pPr>
            <a:r>
              <a:rPr lang="en-US" sz="1600" b="0" i="0">
                <a:solidFill>
                  <a:srgbClr val="242424"/>
                </a:solidFill>
                <a:effectLst/>
                <a:latin typeface="+mn-lt"/>
              </a:rPr>
              <a:t>Supports referencing files, people, meetings, and emails.</a:t>
            </a:r>
          </a:p>
          <a:p>
            <a:pPr>
              <a:spcAft>
                <a:spcPts val="600"/>
              </a:spcAft>
            </a:pPr>
            <a:endParaRPr lang="en-US" sz="1600">
              <a:latin typeface="+mn-lt"/>
            </a:endParaRPr>
          </a:p>
        </p:txBody>
      </p:sp>
      <p:sp>
        <p:nvSpPr>
          <p:cNvPr id="24" name="Text Placeholder 23">
            <a:extLst>
              <a:ext uri="{FF2B5EF4-FFF2-40B4-BE49-F238E27FC236}">
                <a16:creationId xmlns:a16="http://schemas.microsoft.com/office/drawing/2014/main" id="{D2368B24-7F39-9E7B-9FBF-933AC83C35F4}"/>
              </a:ext>
            </a:extLst>
          </p:cNvPr>
          <p:cNvSpPr>
            <a:spLocks noGrp="1"/>
          </p:cNvSpPr>
          <p:nvPr>
            <p:ph type="body" sz="quarter" idx="17"/>
          </p:nvPr>
        </p:nvSpPr>
        <p:spPr>
          <a:xfrm>
            <a:off x="6714744" y="4201887"/>
            <a:ext cx="4892040" cy="2031325"/>
          </a:xfrm>
        </p:spPr>
        <p:txBody>
          <a:bodyPr/>
          <a:lstStyle/>
          <a:p>
            <a:pPr algn="l">
              <a:spcAft>
                <a:spcPts val="600"/>
              </a:spcAft>
            </a:pPr>
            <a:r>
              <a:rPr lang="en-US" sz="1600" b="1" i="0" dirty="0">
                <a:solidFill>
                  <a:srgbClr val="242424"/>
                </a:solidFill>
                <a:effectLst/>
                <a:latin typeface="+mn-lt"/>
              </a:rPr>
              <a:t>How to use Context IQ</a:t>
            </a:r>
            <a:endParaRPr lang="en-US" sz="1600" b="0" i="0" dirty="0">
              <a:solidFill>
                <a:srgbClr val="242424"/>
              </a:solidFill>
              <a:effectLst/>
              <a:latin typeface="+mn-lt"/>
            </a:endParaRPr>
          </a:p>
          <a:p>
            <a:pPr marL="285750" indent="-285750" algn="l">
              <a:spcAft>
                <a:spcPts val="600"/>
              </a:spcAft>
              <a:buFont typeface="Arial" panose="020B0604020202020204" pitchFamily="34" charset="0"/>
              <a:buChar char="•"/>
            </a:pPr>
            <a:r>
              <a:rPr lang="en-US" sz="1600" b="0" i="0" dirty="0">
                <a:solidFill>
                  <a:srgbClr val="242424"/>
                </a:solidFill>
                <a:effectLst/>
                <a:latin typeface="+mn-lt"/>
              </a:rPr>
              <a:t>Accessible through the forward slash (/) command.</a:t>
            </a:r>
          </a:p>
          <a:p>
            <a:pPr marL="285750" indent="-285750" algn="l">
              <a:spcAft>
                <a:spcPts val="600"/>
              </a:spcAft>
              <a:buFont typeface="Arial" panose="020B0604020202020204" pitchFamily="34" charset="0"/>
              <a:buChar char="•"/>
            </a:pPr>
            <a:r>
              <a:rPr lang="en-US" sz="1600" b="0" i="0" dirty="0">
                <a:solidFill>
                  <a:srgbClr val="242424"/>
                </a:solidFill>
                <a:effectLst/>
                <a:latin typeface="+mn-lt"/>
              </a:rPr>
              <a:t>Type the forward slash (/) and begin typing to get suggestions.</a:t>
            </a:r>
          </a:p>
          <a:p>
            <a:pPr marL="285750" indent="-285750" algn="l">
              <a:spcAft>
                <a:spcPts val="600"/>
              </a:spcAft>
              <a:buFont typeface="Arial" panose="020B0604020202020204" pitchFamily="34" charset="0"/>
              <a:buChar char="•"/>
            </a:pPr>
            <a:r>
              <a:rPr lang="en-US" sz="1600" b="0" i="0" dirty="0">
                <a:solidFill>
                  <a:srgbClr val="242424"/>
                </a:solidFill>
                <a:effectLst/>
                <a:latin typeface="+mn-lt"/>
              </a:rPr>
              <a:t>Select the appropriate suggestion to insert it directly into your workspace.</a:t>
            </a:r>
          </a:p>
          <a:p>
            <a:endParaRPr lang="en-US" sz="1600" dirty="0">
              <a:latin typeface="+mn-lt"/>
            </a:endParaRPr>
          </a:p>
        </p:txBody>
      </p:sp>
      <p:pic>
        <p:nvPicPr>
          <p:cNvPr id="26" name="Picture Placeholder 25">
            <a:extLst>
              <a:ext uri="{FF2B5EF4-FFF2-40B4-BE49-F238E27FC236}">
                <a16:creationId xmlns:a16="http://schemas.microsoft.com/office/drawing/2014/main" id="{5723551F-01A6-DDE0-33DE-97845F46CD6D}"/>
              </a:ext>
            </a:extLst>
          </p:cNvPr>
          <p:cNvPicPr>
            <a:picLocks noGrp="1" noChangeAspect="1"/>
          </p:cNvPicPr>
          <p:nvPr>
            <p:ph type="pic" sz="quarter" idx="13"/>
          </p:nvPr>
        </p:nvPicPr>
        <p:blipFill>
          <a:blip r:embed="rId3"/>
          <a:srcRect l="-11304" t="-2011" r="-5798" b="10"/>
          <a:stretch/>
        </p:blipFill>
        <p:spPr>
          <a:xfrm>
            <a:off x="0" y="1154113"/>
            <a:ext cx="6062663" cy="2806700"/>
          </a:xfrm>
          <a:prstGeom prst="rect">
            <a:avLst/>
          </a:prstGeom>
        </p:spPr>
      </p:pic>
      <p:pic>
        <p:nvPicPr>
          <p:cNvPr id="4098" name="Picture 2" descr="Screenshot shows Microsoft 365 Chat answering a question about the project planning.">
            <a:extLst>
              <a:ext uri="{FF2B5EF4-FFF2-40B4-BE49-F238E27FC236}">
                <a16:creationId xmlns:a16="http://schemas.microsoft.com/office/drawing/2014/main" id="{6C9F0A13-2F36-B773-7D2C-772CB2F8C128}"/>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3770" t="23566" r="3774"/>
          <a:stretch/>
        </p:blipFill>
        <p:spPr bwMode="auto">
          <a:xfrm>
            <a:off x="6129338" y="1154113"/>
            <a:ext cx="6062662" cy="28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5289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C98C9E54-0D22-A0FB-B0E5-C40182C2BBF4}"/>
              </a:ext>
            </a:extLst>
          </p:cNvPr>
          <p:cNvSpPr>
            <a:spLocks noGrp="1"/>
          </p:cNvSpPr>
          <p:nvPr>
            <p:ph type="title" idx="4294967295"/>
          </p:nvPr>
        </p:nvSpPr>
        <p:spPr>
          <a:xfrm>
            <a:off x="571500" y="261511"/>
            <a:ext cx="11049000" cy="553998"/>
          </a:xfrm>
        </p:spPr>
        <p:txBody>
          <a:bodyPr anchor="t"/>
          <a:lstStyle/>
          <a:p>
            <a:r>
              <a:rPr lang="en-US" dirty="0"/>
              <a:t>Summarizing what we learned</a:t>
            </a:r>
          </a:p>
        </p:txBody>
      </p:sp>
      <p:sp>
        <p:nvSpPr>
          <p:cNvPr id="34" name="Text Placeholder 33">
            <a:extLst>
              <a:ext uri="{FF2B5EF4-FFF2-40B4-BE49-F238E27FC236}">
                <a16:creationId xmlns:a16="http://schemas.microsoft.com/office/drawing/2014/main" id="{D516ABD9-48F4-712C-9E79-2D1F88B1194E}"/>
              </a:ext>
            </a:extLst>
          </p:cNvPr>
          <p:cNvSpPr>
            <a:spLocks noGrp="1"/>
          </p:cNvSpPr>
          <p:nvPr>
            <p:ph type="body" sz="quarter" idx="4294967295"/>
          </p:nvPr>
        </p:nvSpPr>
        <p:spPr>
          <a:xfrm>
            <a:off x="825500" y="1883838"/>
            <a:ext cx="5038042" cy="3721019"/>
          </a:xfrm>
        </p:spPr>
        <p:txBody>
          <a:bodyPr/>
          <a:lstStyle/>
          <a:p>
            <a:pPr>
              <a:spcAft>
                <a:spcPts val="600"/>
              </a:spcAft>
            </a:pPr>
            <a:r>
              <a:rPr lang="en-US" sz="1800" b="1" i="0" dirty="0">
                <a:solidFill>
                  <a:srgbClr val="424242"/>
                </a:solidFill>
                <a:effectLst/>
                <a:latin typeface="Segoe Sans"/>
              </a:rPr>
              <a:t>Types of Copilot: </a:t>
            </a:r>
            <a:r>
              <a:rPr lang="en-US" sz="1800" b="0" i="0" dirty="0">
                <a:solidFill>
                  <a:srgbClr val="424242"/>
                </a:solidFill>
                <a:effectLst/>
                <a:latin typeface="Segoe Sans"/>
              </a:rPr>
              <a:t>We explored the different types of Copilot, including application-specific Copilots and the Microsoft 365 Copilot, highlighting their unique features and functionalities.</a:t>
            </a:r>
          </a:p>
          <a:p>
            <a:pPr>
              <a:spcAft>
                <a:spcPts val="600"/>
              </a:spcAft>
            </a:pPr>
            <a:r>
              <a:rPr lang="en-US" sz="1800" b="1" i="0" dirty="0">
                <a:solidFill>
                  <a:srgbClr val="424242"/>
                </a:solidFill>
                <a:effectLst/>
                <a:latin typeface="Segoe Sans"/>
              </a:rPr>
              <a:t>Using Copilot effectively: </a:t>
            </a:r>
            <a:r>
              <a:rPr lang="en-US" sz="1800" b="0" i="0" dirty="0">
                <a:solidFill>
                  <a:srgbClr val="424242"/>
                </a:solidFill>
                <a:effectLst/>
                <a:latin typeface="Segoe Sans"/>
              </a:rPr>
              <a:t>We discussed how to interact with Copilot, use prompts and bookmarks, and manage Copilot chat history.</a:t>
            </a:r>
          </a:p>
          <a:p>
            <a:pPr>
              <a:spcAft>
                <a:spcPts val="600"/>
              </a:spcAft>
            </a:pPr>
            <a:r>
              <a:rPr lang="en-US" sz="1800" b="1" i="0" dirty="0">
                <a:solidFill>
                  <a:srgbClr val="424242"/>
                </a:solidFill>
                <a:effectLst/>
                <a:latin typeface="Segoe Sans"/>
              </a:rPr>
              <a:t>Copilot in different </a:t>
            </a:r>
            <a:r>
              <a:rPr lang="en-US" sz="1800" b="1" dirty="0">
                <a:solidFill>
                  <a:srgbClr val="424242"/>
                </a:solidFill>
                <a:latin typeface="Segoe Sans"/>
              </a:rPr>
              <a:t>i</a:t>
            </a:r>
            <a:r>
              <a:rPr lang="en-US" sz="1800" b="1" i="0" dirty="0">
                <a:solidFill>
                  <a:srgbClr val="424242"/>
                </a:solidFill>
                <a:effectLst/>
                <a:latin typeface="Segoe Sans"/>
              </a:rPr>
              <a:t>nterfaces: </a:t>
            </a:r>
            <a:r>
              <a:rPr lang="en-US" sz="1800" b="0" i="0" dirty="0">
                <a:solidFill>
                  <a:srgbClr val="424242"/>
                </a:solidFill>
                <a:effectLst/>
                <a:latin typeface="Segoe Sans"/>
              </a:rPr>
              <a:t>We looked at how Copilot integrates with various interfaces like Windows, Web, and Teams.</a:t>
            </a:r>
          </a:p>
          <a:p>
            <a:endParaRPr lang="en-US" sz="1800" dirty="0"/>
          </a:p>
        </p:txBody>
      </p:sp>
      <p:sp>
        <p:nvSpPr>
          <p:cNvPr id="35" name="Text Placeholder 34">
            <a:extLst>
              <a:ext uri="{FF2B5EF4-FFF2-40B4-BE49-F238E27FC236}">
                <a16:creationId xmlns:a16="http://schemas.microsoft.com/office/drawing/2014/main" id="{3738D1A7-F3D5-3B87-A2C2-D969525ED2C4}"/>
              </a:ext>
            </a:extLst>
          </p:cNvPr>
          <p:cNvSpPr>
            <a:spLocks noGrp="1"/>
          </p:cNvSpPr>
          <p:nvPr>
            <p:ph type="body" sz="quarter" idx="4294967295"/>
          </p:nvPr>
        </p:nvSpPr>
        <p:spPr>
          <a:xfrm>
            <a:off x="6328458" y="1883838"/>
            <a:ext cx="5038042" cy="3311676"/>
          </a:xfrm>
        </p:spPr>
        <p:txBody>
          <a:bodyPr/>
          <a:lstStyle/>
          <a:p>
            <a:pPr>
              <a:spcAft>
                <a:spcPts val="600"/>
              </a:spcAft>
            </a:pPr>
            <a:r>
              <a:rPr lang="en-US" sz="1800" b="1" i="0" dirty="0">
                <a:solidFill>
                  <a:srgbClr val="424242"/>
                </a:solidFill>
                <a:effectLst/>
                <a:latin typeface="Segoe Sans"/>
              </a:rPr>
              <a:t>Advanced features: </a:t>
            </a:r>
            <a:r>
              <a:rPr lang="en-US" sz="1800" b="0" i="0" dirty="0">
                <a:solidFill>
                  <a:srgbClr val="424242"/>
                </a:solidFill>
                <a:effectLst/>
                <a:latin typeface="Segoe Sans"/>
              </a:rPr>
              <a:t>We covered advanced features such as plugins, extensions, and saving and sharing results.</a:t>
            </a:r>
          </a:p>
          <a:p>
            <a:pPr>
              <a:spcAft>
                <a:spcPts val="600"/>
              </a:spcAft>
            </a:pPr>
            <a:r>
              <a:rPr lang="en-US" sz="1800" b="1" i="0" dirty="0">
                <a:solidFill>
                  <a:srgbClr val="424242"/>
                </a:solidFill>
                <a:effectLst/>
                <a:latin typeface="Segoe Sans"/>
              </a:rPr>
              <a:t>Practical tips: </a:t>
            </a:r>
            <a:r>
              <a:rPr lang="en-US" sz="1800" b="0" i="0" dirty="0">
                <a:solidFill>
                  <a:srgbClr val="424242"/>
                </a:solidFill>
                <a:effectLst/>
                <a:latin typeface="Segoe Sans"/>
              </a:rPr>
              <a:t>We provided practical tips on accessibility, voice commands, and using the Prompt Buddy.</a:t>
            </a:r>
          </a:p>
          <a:p>
            <a:pPr>
              <a:spcAft>
                <a:spcPts val="600"/>
              </a:spcAft>
            </a:pPr>
            <a:r>
              <a:rPr lang="en-US" sz="1800" b="1" i="0" dirty="0">
                <a:solidFill>
                  <a:srgbClr val="424242"/>
                </a:solidFill>
                <a:effectLst/>
                <a:latin typeface="Segoe Sans"/>
              </a:rPr>
              <a:t>Context IQ: </a:t>
            </a:r>
            <a:r>
              <a:rPr lang="en-US" sz="1800" b="0" i="0" dirty="0">
                <a:solidFill>
                  <a:srgbClr val="424242"/>
                </a:solidFill>
                <a:effectLst/>
                <a:latin typeface="Segoe Sans"/>
              </a:rPr>
              <a:t>We wrapped up with an explanation of Context IQ, an AI-powered feature that enhances grounding and collaboration by providing relevant content suggestions.</a:t>
            </a:r>
          </a:p>
        </p:txBody>
      </p:sp>
      <p:sp>
        <p:nvSpPr>
          <p:cNvPr id="36" name="Title 30">
            <a:extLst>
              <a:ext uri="{FF2B5EF4-FFF2-40B4-BE49-F238E27FC236}">
                <a16:creationId xmlns:a16="http://schemas.microsoft.com/office/drawing/2014/main" id="{FE1741F0-C836-F1FE-D03E-53D6C2DA845D}"/>
              </a:ext>
            </a:extLst>
          </p:cNvPr>
          <p:cNvSpPr txBox="1">
            <a:spLocks/>
          </p:cNvSpPr>
          <p:nvPr/>
        </p:nvSpPr>
        <p:spPr>
          <a:xfrm>
            <a:off x="571500" y="969514"/>
            <a:ext cx="1104900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lgn="l">
              <a:spcAft>
                <a:spcPts val="600"/>
              </a:spcAft>
            </a:pPr>
            <a:r>
              <a:rPr lang="en-US" sz="1800" b="1" i="0" dirty="0">
                <a:solidFill>
                  <a:srgbClr val="424242"/>
                </a:solidFill>
                <a:effectLst/>
                <a:latin typeface="Segoe Sans"/>
              </a:rPr>
              <a:t>Introduction to Microsoft 365 Copilot: </a:t>
            </a:r>
            <a:r>
              <a:rPr lang="en-US" sz="1800" b="0" i="0" dirty="0">
                <a:solidFill>
                  <a:srgbClr val="424242"/>
                </a:solidFill>
                <a:effectLst/>
                <a:latin typeface="Segoe Sans"/>
              </a:rPr>
              <a:t>We started with an overview of what Copilot is and how it works within the Microsoft 365 ecosystem.</a:t>
            </a:r>
          </a:p>
        </p:txBody>
      </p:sp>
    </p:spTree>
    <p:extLst>
      <p:ext uri="{BB962C8B-B14F-4D97-AF65-F5344CB8AC3E}">
        <p14:creationId xmlns:p14="http://schemas.microsoft.com/office/powerpoint/2010/main" val="31754099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980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E4408F-33AB-010C-88B0-ABBA3DD8B2F0}"/>
              </a:ext>
            </a:extLst>
          </p:cNvPr>
          <p:cNvSpPr>
            <a:spLocks noGrp="1"/>
          </p:cNvSpPr>
          <p:nvPr>
            <p:ph type="title"/>
          </p:nvPr>
        </p:nvSpPr>
        <p:spPr/>
        <p:txBody>
          <a:bodyPr/>
          <a:lstStyle/>
          <a:p>
            <a:r>
              <a:rPr lang="en-US"/>
              <a:t>Agenda</a:t>
            </a:r>
          </a:p>
        </p:txBody>
      </p:sp>
      <p:sp>
        <p:nvSpPr>
          <p:cNvPr id="11" name="Content Placeholder 10">
            <a:extLst>
              <a:ext uri="{FF2B5EF4-FFF2-40B4-BE49-F238E27FC236}">
                <a16:creationId xmlns:a16="http://schemas.microsoft.com/office/drawing/2014/main" id="{F8D2234C-9E65-B32A-77C3-56EA873F399B}"/>
              </a:ext>
            </a:extLst>
          </p:cNvPr>
          <p:cNvSpPr>
            <a:spLocks noGrp="1"/>
          </p:cNvSpPr>
          <p:nvPr>
            <p:ph sz="quarter" idx="10"/>
          </p:nvPr>
        </p:nvSpPr>
        <p:spPr>
          <a:xfrm>
            <a:off x="913382" y="2017712"/>
            <a:ext cx="10364218" cy="3493264"/>
          </a:xfrm>
        </p:spPr>
        <p:txBody>
          <a:bodyPr/>
          <a:lstStyle/>
          <a:p>
            <a:pPr>
              <a:spcBef>
                <a:spcPts val="0"/>
              </a:spcBef>
              <a:spcAft>
                <a:spcPts val="600"/>
              </a:spcAft>
            </a:pPr>
            <a:r>
              <a:rPr lang="en-US" sz="2400" dirty="0"/>
              <a:t>Introduction</a:t>
            </a:r>
          </a:p>
          <a:p>
            <a:pPr>
              <a:spcBef>
                <a:spcPts val="0"/>
              </a:spcBef>
              <a:spcAft>
                <a:spcPts val="600"/>
              </a:spcAft>
            </a:pPr>
            <a:r>
              <a:rPr lang="en-US" sz="2400" dirty="0"/>
              <a:t>Understanding Copilot</a:t>
            </a:r>
          </a:p>
          <a:p>
            <a:pPr>
              <a:spcBef>
                <a:spcPts val="0"/>
              </a:spcBef>
              <a:spcAft>
                <a:spcPts val="600"/>
              </a:spcAft>
            </a:pPr>
            <a:r>
              <a:rPr lang="en-US" sz="2400" dirty="0"/>
              <a:t>Types of Copilot</a:t>
            </a:r>
          </a:p>
          <a:p>
            <a:pPr>
              <a:spcBef>
                <a:spcPts val="0"/>
              </a:spcBef>
              <a:spcAft>
                <a:spcPts val="600"/>
              </a:spcAft>
            </a:pPr>
            <a:r>
              <a:rPr lang="en-US" sz="2400" dirty="0"/>
              <a:t>Using Copilot effectively</a:t>
            </a:r>
          </a:p>
          <a:p>
            <a:pPr>
              <a:spcBef>
                <a:spcPts val="0"/>
              </a:spcBef>
              <a:spcAft>
                <a:spcPts val="600"/>
              </a:spcAft>
            </a:pPr>
            <a:r>
              <a:rPr lang="en-US" sz="2400" dirty="0"/>
              <a:t>Copilot in different interfaces</a:t>
            </a:r>
          </a:p>
          <a:p>
            <a:pPr>
              <a:spcBef>
                <a:spcPts val="0"/>
              </a:spcBef>
              <a:spcAft>
                <a:spcPts val="600"/>
              </a:spcAft>
            </a:pPr>
            <a:r>
              <a:rPr lang="en-US" sz="2400" dirty="0"/>
              <a:t>Advanced features</a:t>
            </a:r>
          </a:p>
          <a:p>
            <a:pPr>
              <a:spcBef>
                <a:spcPts val="0"/>
              </a:spcBef>
              <a:spcAft>
                <a:spcPts val="600"/>
              </a:spcAft>
            </a:pPr>
            <a:r>
              <a:rPr lang="en-US" sz="2400" dirty="0"/>
              <a:t>Practical tips</a:t>
            </a:r>
          </a:p>
          <a:p>
            <a:pPr>
              <a:spcBef>
                <a:spcPts val="0"/>
              </a:spcBef>
              <a:spcAft>
                <a:spcPts val="600"/>
              </a:spcAft>
            </a:pPr>
            <a:r>
              <a:rPr lang="en-US" sz="2400" dirty="0"/>
              <a:t>Conclusion</a:t>
            </a:r>
          </a:p>
        </p:txBody>
      </p:sp>
    </p:spTree>
    <p:extLst>
      <p:ext uri="{BB962C8B-B14F-4D97-AF65-F5344CB8AC3E}">
        <p14:creationId xmlns:p14="http://schemas.microsoft.com/office/powerpoint/2010/main" val="1711720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tree with flowers in the sand&#10;&#10;Description automatically generated">
            <a:extLst>
              <a:ext uri="{FF2B5EF4-FFF2-40B4-BE49-F238E27FC236}">
                <a16:creationId xmlns:a16="http://schemas.microsoft.com/office/drawing/2014/main" id="{70585466-4704-8634-8D81-7086C4BA274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667" b="16667"/>
          <a:stretch>
            <a:fillRect/>
          </a:stretch>
        </p:blipFill>
        <p:spPr/>
      </p:pic>
      <p:sp>
        <p:nvSpPr>
          <p:cNvPr id="5" name="Title 4">
            <a:extLst>
              <a:ext uri="{FF2B5EF4-FFF2-40B4-BE49-F238E27FC236}">
                <a16:creationId xmlns:a16="http://schemas.microsoft.com/office/drawing/2014/main" id="{8CDC1B43-E34B-8F10-F0DE-B4E13548F497}"/>
              </a:ext>
            </a:extLst>
          </p:cNvPr>
          <p:cNvSpPr>
            <a:spLocks noGrp="1"/>
          </p:cNvSpPr>
          <p:nvPr>
            <p:ph type="title"/>
          </p:nvPr>
        </p:nvSpPr>
        <p:spPr>
          <a:xfrm>
            <a:off x="588263" y="866287"/>
            <a:ext cx="11018520" cy="553998"/>
          </a:xfrm>
        </p:spPr>
        <p:txBody>
          <a:bodyPr/>
          <a:lstStyle/>
          <a:p>
            <a:r>
              <a:rPr lang="en-US" dirty="0"/>
              <a:t>What is Microsoft 365 Copilot? </a:t>
            </a:r>
          </a:p>
        </p:txBody>
      </p:sp>
    </p:spTree>
    <p:extLst>
      <p:ext uri="{BB962C8B-B14F-4D97-AF65-F5344CB8AC3E}">
        <p14:creationId xmlns:p14="http://schemas.microsoft.com/office/powerpoint/2010/main" val="679924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6E233-4670-8E7D-C520-29A787DB86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76428" y="2262397"/>
            <a:ext cx="1699217" cy="1670533"/>
          </a:xfrm>
          <a:prstGeom prst="rect">
            <a:avLst/>
          </a:prstGeom>
        </p:spPr>
      </p:pic>
      <p:pic>
        <p:nvPicPr>
          <p:cNvPr id="6" name="Picture 5">
            <a:extLst>
              <a:ext uri="{FF2B5EF4-FFF2-40B4-BE49-F238E27FC236}">
                <a16:creationId xmlns:a16="http://schemas.microsoft.com/office/drawing/2014/main" id="{E1BF5CFF-6167-76C4-FB7A-8E068125B535}"/>
              </a:ext>
            </a:extLst>
          </p:cNvPr>
          <p:cNvPicPr>
            <a:picLocks noChangeAspect="1"/>
          </p:cNvPicPr>
          <p:nvPr/>
        </p:nvPicPr>
        <p:blipFill>
          <a:blip r:embed="rId4">
            <a:extLst>
              <a:ext uri="{28A0092B-C50C-407E-A947-70E740481C1C}">
                <a14:useLocalDpi xmlns:a14="http://schemas.microsoft.com/office/drawing/2010/main" val="0"/>
              </a:ext>
            </a:extLst>
          </a:blip>
          <a:srcRect l="12039" t="10576" r="69942" b="66894"/>
          <a:stretch/>
        </p:blipFill>
        <p:spPr>
          <a:xfrm>
            <a:off x="1398229" y="794058"/>
            <a:ext cx="1977431" cy="1468340"/>
          </a:xfrm>
          <a:custGeom>
            <a:avLst/>
            <a:gdLst>
              <a:gd name="connsiteX0" fmla="*/ 0 w 2196987"/>
              <a:gd name="connsiteY0" fmla="*/ 0 h 1544914"/>
              <a:gd name="connsiteX1" fmla="*/ 2196987 w 2196987"/>
              <a:gd name="connsiteY1" fmla="*/ 0 h 1544914"/>
              <a:gd name="connsiteX2" fmla="*/ 2196987 w 2196987"/>
              <a:gd name="connsiteY2" fmla="*/ 1544914 h 1544914"/>
              <a:gd name="connsiteX3" fmla="*/ 0 w 2196987"/>
              <a:gd name="connsiteY3" fmla="*/ 1544914 h 1544914"/>
            </a:gdLst>
            <a:ahLst/>
            <a:cxnLst>
              <a:cxn ang="0">
                <a:pos x="connsiteX0" y="connsiteY0"/>
              </a:cxn>
              <a:cxn ang="0">
                <a:pos x="connsiteX1" y="connsiteY1"/>
              </a:cxn>
              <a:cxn ang="0">
                <a:pos x="connsiteX2" y="connsiteY2"/>
              </a:cxn>
              <a:cxn ang="0">
                <a:pos x="connsiteX3" y="connsiteY3"/>
              </a:cxn>
            </a:cxnLst>
            <a:rect l="l" t="t" r="r" b="b"/>
            <a:pathLst>
              <a:path w="2196987" h="1544914">
                <a:moveTo>
                  <a:pt x="0" y="0"/>
                </a:moveTo>
                <a:lnTo>
                  <a:pt x="2196987" y="0"/>
                </a:lnTo>
                <a:lnTo>
                  <a:pt x="2196987" y="1544914"/>
                </a:lnTo>
                <a:lnTo>
                  <a:pt x="0" y="1544914"/>
                </a:lnTo>
                <a:close/>
              </a:path>
            </a:pathLst>
          </a:custGeom>
        </p:spPr>
      </p:pic>
      <p:cxnSp>
        <p:nvCxnSpPr>
          <p:cNvPr id="7" name="Straight Arrow Connector 6">
            <a:extLst>
              <a:ext uri="{FF2B5EF4-FFF2-40B4-BE49-F238E27FC236}">
                <a16:creationId xmlns:a16="http://schemas.microsoft.com/office/drawing/2014/main" id="{2205F129-667F-D59B-A5EB-64C55DFC55B8}"/>
              </a:ext>
            </a:extLst>
          </p:cNvPr>
          <p:cNvCxnSpPr>
            <a:cxnSpLocks/>
          </p:cNvCxnSpPr>
          <p:nvPr/>
        </p:nvCxnSpPr>
        <p:spPr>
          <a:xfrm>
            <a:off x="3029185" y="1865113"/>
            <a:ext cx="1869163" cy="900947"/>
          </a:xfrm>
          <a:prstGeom prst="straightConnector1">
            <a:avLst/>
          </a:prstGeom>
          <a:noFill/>
          <a:ln w="28575" cap="flat" cmpd="sng" algn="ctr">
            <a:solidFill>
              <a:srgbClr val="4D4D4D"/>
            </a:solidFill>
            <a:prstDash val="solid"/>
            <a:miter lim="800000"/>
            <a:tailEnd type="arrow"/>
          </a:ln>
          <a:effectLst/>
        </p:spPr>
      </p:cxnSp>
      <p:sp>
        <p:nvSpPr>
          <p:cNvPr id="11" name="Oval 10">
            <a:extLst>
              <a:ext uri="{FF2B5EF4-FFF2-40B4-BE49-F238E27FC236}">
                <a16:creationId xmlns:a16="http://schemas.microsoft.com/office/drawing/2014/main" id="{A4A6E119-B78C-BB44-C557-80648D31C7D7}"/>
              </a:ext>
            </a:extLst>
          </p:cNvPr>
          <p:cNvSpPr/>
          <p:nvPr/>
        </p:nvSpPr>
        <p:spPr>
          <a:xfrm>
            <a:off x="3764070" y="2129967"/>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1</a:t>
            </a:r>
          </a:p>
        </p:txBody>
      </p:sp>
      <p:pic>
        <p:nvPicPr>
          <p:cNvPr id="15" name="Graphic 14" descr="Lock with solid fill">
            <a:extLst>
              <a:ext uri="{FF2B5EF4-FFF2-40B4-BE49-F238E27FC236}">
                <a16:creationId xmlns:a16="http://schemas.microsoft.com/office/drawing/2014/main" id="{0B9D1349-509C-324B-EDC5-8A3F29818F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8737" y="1741272"/>
            <a:ext cx="401307" cy="401307"/>
          </a:xfrm>
          <a:prstGeom prst="rect">
            <a:avLst/>
          </a:prstGeom>
        </p:spPr>
      </p:pic>
      <p:sp>
        <p:nvSpPr>
          <p:cNvPr id="17" name="TextBox 16">
            <a:extLst>
              <a:ext uri="{FF2B5EF4-FFF2-40B4-BE49-F238E27FC236}">
                <a16:creationId xmlns:a16="http://schemas.microsoft.com/office/drawing/2014/main" id="{40DA3A16-B581-153F-536C-FB1A47CDA41B}"/>
              </a:ext>
            </a:extLst>
          </p:cNvPr>
          <p:cNvSpPr txBox="1"/>
          <p:nvPr/>
        </p:nvSpPr>
        <p:spPr>
          <a:xfrm>
            <a:off x="1469836" y="2349462"/>
            <a:ext cx="231477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User prompts from Microsoft 365 Apps are sent to Copilot</a:t>
            </a:r>
          </a:p>
        </p:txBody>
      </p:sp>
      <p:pic>
        <p:nvPicPr>
          <p:cNvPr id="18" name="Picture 17">
            <a:extLst>
              <a:ext uri="{FF2B5EF4-FFF2-40B4-BE49-F238E27FC236}">
                <a16:creationId xmlns:a16="http://schemas.microsoft.com/office/drawing/2014/main" id="{2BB27BA6-E4B9-A456-7E45-438B2C2D4997}"/>
              </a:ext>
            </a:extLst>
          </p:cNvPr>
          <p:cNvPicPr>
            <a:picLocks noChangeAspect="1"/>
          </p:cNvPicPr>
          <p:nvPr/>
        </p:nvPicPr>
        <p:blipFill>
          <a:blip r:embed="rId4">
            <a:extLst>
              <a:ext uri="{28A0092B-C50C-407E-A947-70E740481C1C}">
                <a14:useLocalDpi xmlns:a14="http://schemas.microsoft.com/office/drawing/2010/main" val="0"/>
              </a:ext>
            </a:extLst>
          </a:blip>
          <a:srcRect l="28877" t="35167" r="63696" b="61676"/>
          <a:stretch/>
        </p:blipFill>
        <p:spPr>
          <a:xfrm>
            <a:off x="3363320" y="2623489"/>
            <a:ext cx="983509" cy="248239"/>
          </a:xfrm>
          <a:custGeom>
            <a:avLst/>
            <a:gdLst>
              <a:gd name="connsiteX0" fmla="*/ 0 w 905565"/>
              <a:gd name="connsiteY0" fmla="*/ 0 h 216452"/>
              <a:gd name="connsiteX1" fmla="*/ 905565 w 905565"/>
              <a:gd name="connsiteY1" fmla="*/ 0 h 216452"/>
              <a:gd name="connsiteX2" fmla="*/ 905565 w 905565"/>
              <a:gd name="connsiteY2" fmla="*/ 216452 h 216452"/>
              <a:gd name="connsiteX3" fmla="*/ 0 w 905565"/>
              <a:gd name="connsiteY3" fmla="*/ 216452 h 216452"/>
            </a:gdLst>
            <a:ahLst/>
            <a:cxnLst>
              <a:cxn ang="0">
                <a:pos x="connsiteX0" y="connsiteY0"/>
              </a:cxn>
              <a:cxn ang="0">
                <a:pos x="connsiteX1" y="connsiteY1"/>
              </a:cxn>
              <a:cxn ang="0">
                <a:pos x="connsiteX2" y="connsiteY2"/>
              </a:cxn>
              <a:cxn ang="0">
                <a:pos x="connsiteX3" y="connsiteY3"/>
              </a:cxn>
            </a:cxnLst>
            <a:rect l="l" t="t" r="r" b="b"/>
            <a:pathLst>
              <a:path w="905565" h="216452">
                <a:moveTo>
                  <a:pt x="0" y="0"/>
                </a:moveTo>
                <a:lnTo>
                  <a:pt x="905565" y="0"/>
                </a:lnTo>
                <a:lnTo>
                  <a:pt x="905565" y="216452"/>
                </a:lnTo>
                <a:lnTo>
                  <a:pt x="0" y="216452"/>
                </a:lnTo>
                <a:close/>
              </a:path>
            </a:pathLst>
          </a:custGeom>
        </p:spPr>
      </p:pic>
      <p:pic>
        <p:nvPicPr>
          <p:cNvPr id="19" name="Picture 18">
            <a:extLst>
              <a:ext uri="{FF2B5EF4-FFF2-40B4-BE49-F238E27FC236}">
                <a16:creationId xmlns:a16="http://schemas.microsoft.com/office/drawing/2014/main" id="{C0C99FA6-BA43-6572-8361-D62F7DBDF28C}"/>
              </a:ext>
            </a:extLst>
          </p:cNvPr>
          <p:cNvPicPr>
            <a:picLocks noChangeAspect="1"/>
          </p:cNvPicPr>
          <p:nvPr/>
        </p:nvPicPr>
        <p:blipFill>
          <a:blip r:embed="rId4">
            <a:extLst>
              <a:ext uri="{28A0092B-C50C-407E-A947-70E740481C1C}">
                <a14:useLocalDpi xmlns:a14="http://schemas.microsoft.com/office/drawing/2010/main" val="0"/>
              </a:ext>
            </a:extLst>
          </a:blip>
          <a:srcRect l="13986" t="57135" r="71630" b="23217"/>
          <a:stretch/>
        </p:blipFill>
        <p:spPr>
          <a:xfrm>
            <a:off x="1471011" y="4436908"/>
            <a:ext cx="1904649" cy="1545159"/>
          </a:xfrm>
          <a:custGeom>
            <a:avLst/>
            <a:gdLst>
              <a:gd name="connsiteX0" fmla="*/ 0 w 1753704"/>
              <a:gd name="connsiteY0" fmla="*/ 0 h 1347305"/>
              <a:gd name="connsiteX1" fmla="*/ 1753704 w 1753704"/>
              <a:gd name="connsiteY1" fmla="*/ 0 h 1347305"/>
              <a:gd name="connsiteX2" fmla="*/ 1753704 w 1753704"/>
              <a:gd name="connsiteY2" fmla="*/ 1347305 h 1347305"/>
              <a:gd name="connsiteX3" fmla="*/ 0 w 1753704"/>
              <a:gd name="connsiteY3" fmla="*/ 1347305 h 1347305"/>
            </a:gdLst>
            <a:ahLst/>
            <a:cxnLst>
              <a:cxn ang="0">
                <a:pos x="connsiteX0" y="connsiteY0"/>
              </a:cxn>
              <a:cxn ang="0">
                <a:pos x="connsiteX1" y="connsiteY1"/>
              </a:cxn>
              <a:cxn ang="0">
                <a:pos x="connsiteX2" y="connsiteY2"/>
              </a:cxn>
              <a:cxn ang="0">
                <a:pos x="connsiteX3" y="connsiteY3"/>
              </a:cxn>
            </a:cxnLst>
            <a:rect l="l" t="t" r="r" b="b"/>
            <a:pathLst>
              <a:path w="1753704" h="1347305">
                <a:moveTo>
                  <a:pt x="0" y="0"/>
                </a:moveTo>
                <a:lnTo>
                  <a:pt x="1753704" y="0"/>
                </a:lnTo>
                <a:lnTo>
                  <a:pt x="1753704" y="1347305"/>
                </a:lnTo>
                <a:lnTo>
                  <a:pt x="0" y="1347305"/>
                </a:lnTo>
                <a:close/>
              </a:path>
            </a:pathLst>
          </a:custGeom>
        </p:spPr>
      </p:pic>
      <p:cxnSp>
        <p:nvCxnSpPr>
          <p:cNvPr id="20" name="Straight Arrow Connector 19">
            <a:extLst>
              <a:ext uri="{FF2B5EF4-FFF2-40B4-BE49-F238E27FC236}">
                <a16:creationId xmlns:a16="http://schemas.microsoft.com/office/drawing/2014/main" id="{655BD0B5-3B54-4DC8-5178-3E9225E8A474}"/>
              </a:ext>
            </a:extLst>
          </p:cNvPr>
          <p:cNvCxnSpPr>
            <a:cxnSpLocks/>
          </p:cNvCxnSpPr>
          <p:nvPr/>
        </p:nvCxnSpPr>
        <p:spPr>
          <a:xfrm flipH="1">
            <a:off x="3375660" y="3499341"/>
            <a:ext cx="1522688" cy="1069997"/>
          </a:xfrm>
          <a:prstGeom prst="straightConnector1">
            <a:avLst/>
          </a:prstGeom>
          <a:noFill/>
          <a:ln w="28575" cap="flat" cmpd="sng" algn="ctr">
            <a:solidFill>
              <a:srgbClr val="4D4D4D"/>
            </a:solidFill>
            <a:prstDash val="solid"/>
            <a:miter lim="800000"/>
            <a:tailEnd type="arrow"/>
          </a:ln>
          <a:effectLst/>
        </p:spPr>
      </p:cxnSp>
      <p:sp>
        <p:nvSpPr>
          <p:cNvPr id="25" name="Oval 24">
            <a:extLst>
              <a:ext uri="{FF2B5EF4-FFF2-40B4-BE49-F238E27FC236}">
                <a16:creationId xmlns:a16="http://schemas.microsoft.com/office/drawing/2014/main" id="{BF17C814-608F-C24C-41A3-B3F35C0D3302}"/>
              </a:ext>
            </a:extLst>
          </p:cNvPr>
          <p:cNvSpPr/>
          <p:nvPr/>
        </p:nvSpPr>
        <p:spPr>
          <a:xfrm>
            <a:off x="4069356" y="3837115"/>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2</a:t>
            </a:r>
          </a:p>
        </p:txBody>
      </p:sp>
      <p:sp>
        <p:nvSpPr>
          <p:cNvPr id="29" name="TextBox 28">
            <a:extLst>
              <a:ext uri="{FF2B5EF4-FFF2-40B4-BE49-F238E27FC236}">
                <a16:creationId xmlns:a16="http://schemas.microsoft.com/office/drawing/2014/main" id="{8CF49B8B-FF0B-0611-0D92-358998380C42}"/>
              </a:ext>
            </a:extLst>
          </p:cNvPr>
          <p:cNvSpPr txBox="1"/>
          <p:nvPr/>
        </p:nvSpPr>
        <p:spPr>
          <a:xfrm>
            <a:off x="1471011" y="4073942"/>
            <a:ext cx="220965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Copilot accesses Graph and Semantic Index for pre-processing</a:t>
            </a:r>
          </a:p>
        </p:txBody>
      </p:sp>
      <p:pic>
        <p:nvPicPr>
          <p:cNvPr id="30" name="Graphic 29" descr="Lock with solid fill">
            <a:extLst>
              <a:ext uri="{FF2B5EF4-FFF2-40B4-BE49-F238E27FC236}">
                <a16:creationId xmlns:a16="http://schemas.microsoft.com/office/drawing/2014/main" id="{F645E26E-3EE3-AA3F-6165-2D07A961C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1499" y="4140563"/>
            <a:ext cx="401307" cy="401307"/>
          </a:xfrm>
          <a:prstGeom prst="rect">
            <a:avLst/>
          </a:prstGeom>
        </p:spPr>
      </p:pic>
      <p:cxnSp>
        <p:nvCxnSpPr>
          <p:cNvPr id="31" name="Straight Arrow Connector 30">
            <a:extLst>
              <a:ext uri="{FF2B5EF4-FFF2-40B4-BE49-F238E27FC236}">
                <a16:creationId xmlns:a16="http://schemas.microsoft.com/office/drawing/2014/main" id="{C983DF61-4AF7-0E9B-85C4-FCE9537EC37C}"/>
              </a:ext>
            </a:extLst>
          </p:cNvPr>
          <p:cNvCxnSpPr>
            <a:cxnSpLocks/>
          </p:cNvCxnSpPr>
          <p:nvPr/>
        </p:nvCxnSpPr>
        <p:spPr>
          <a:xfrm flipV="1">
            <a:off x="3375660" y="3773048"/>
            <a:ext cx="1871104" cy="1316061"/>
          </a:xfrm>
          <a:prstGeom prst="straightConnector1">
            <a:avLst/>
          </a:prstGeom>
          <a:noFill/>
          <a:ln w="28575" cap="flat" cmpd="sng" algn="ctr">
            <a:solidFill>
              <a:srgbClr val="4D4D4D"/>
            </a:solidFill>
            <a:prstDash val="solid"/>
            <a:miter lim="800000"/>
            <a:tailEnd type="arrow"/>
          </a:ln>
          <a:effectLst/>
        </p:spPr>
      </p:cxnSp>
      <p:sp>
        <p:nvSpPr>
          <p:cNvPr id="35" name="Oval 34">
            <a:extLst>
              <a:ext uri="{FF2B5EF4-FFF2-40B4-BE49-F238E27FC236}">
                <a16:creationId xmlns:a16="http://schemas.microsoft.com/office/drawing/2014/main" id="{3448D250-D78B-11A8-89AB-A837C55BAFFC}"/>
              </a:ext>
            </a:extLst>
          </p:cNvPr>
          <p:cNvSpPr/>
          <p:nvPr/>
        </p:nvSpPr>
        <p:spPr>
          <a:xfrm>
            <a:off x="4637691" y="3926936"/>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3</a:t>
            </a:r>
          </a:p>
        </p:txBody>
      </p:sp>
      <p:pic>
        <p:nvPicPr>
          <p:cNvPr id="36" name="Graphic 35" descr="Lock with solid fill">
            <a:extLst>
              <a:ext uri="{FF2B5EF4-FFF2-40B4-BE49-F238E27FC236}">
                <a16:creationId xmlns:a16="http://schemas.microsoft.com/office/drawing/2014/main" id="{0CDA3BF2-051F-4836-3369-EBA225A303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0528" y="4665153"/>
            <a:ext cx="401307" cy="401307"/>
          </a:xfrm>
          <a:prstGeom prst="rect">
            <a:avLst/>
          </a:prstGeom>
        </p:spPr>
      </p:pic>
      <p:sp>
        <p:nvSpPr>
          <p:cNvPr id="37" name="Freeform: Shape 36">
            <a:extLst>
              <a:ext uri="{FF2B5EF4-FFF2-40B4-BE49-F238E27FC236}">
                <a16:creationId xmlns:a16="http://schemas.microsoft.com/office/drawing/2014/main" id="{21D1A7AB-19BB-7E2E-75EF-5BAD05ADC99D}"/>
              </a:ext>
            </a:extLst>
          </p:cNvPr>
          <p:cNvSpPr/>
          <p:nvPr/>
        </p:nvSpPr>
        <p:spPr>
          <a:xfrm>
            <a:off x="5263346" y="3604814"/>
            <a:ext cx="3748223" cy="153888"/>
          </a:xfrm>
          <a:custGeom>
            <a:avLst/>
            <a:gdLst>
              <a:gd name="connsiteX0" fmla="*/ 58974 w 2960279"/>
              <a:gd name="connsiteY0" fmla="*/ 124555 h 124555"/>
              <a:gd name="connsiteX1" fmla="*/ 384963 w 2960279"/>
              <a:gd name="connsiteY1" fmla="*/ 10459 h 124555"/>
              <a:gd name="connsiteX2" fmla="*/ 2960279 w 2960279"/>
              <a:gd name="connsiteY2" fmla="*/ 12089 h 124555"/>
              <a:gd name="connsiteX0" fmla="*/ 0 w 2901305"/>
              <a:gd name="connsiteY0" fmla="*/ 124555 h 124555"/>
              <a:gd name="connsiteX1" fmla="*/ 325989 w 2901305"/>
              <a:gd name="connsiteY1" fmla="*/ 10459 h 124555"/>
              <a:gd name="connsiteX2" fmla="*/ 2901305 w 2901305"/>
              <a:gd name="connsiteY2" fmla="*/ 12089 h 124555"/>
              <a:gd name="connsiteX0" fmla="*/ 0 w 2901305"/>
              <a:gd name="connsiteY0" fmla="*/ 124555 h 124555"/>
              <a:gd name="connsiteX1" fmla="*/ 325989 w 2901305"/>
              <a:gd name="connsiteY1" fmla="*/ 10459 h 124555"/>
              <a:gd name="connsiteX2" fmla="*/ 2901305 w 2901305"/>
              <a:gd name="connsiteY2" fmla="*/ 12089 h 124555"/>
              <a:gd name="connsiteX0" fmla="*/ 0 w 2901305"/>
              <a:gd name="connsiteY0" fmla="*/ 119853 h 119853"/>
              <a:gd name="connsiteX1" fmla="*/ 325989 w 2901305"/>
              <a:gd name="connsiteY1" fmla="*/ 5757 h 119853"/>
              <a:gd name="connsiteX2" fmla="*/ 2901305 w 2901305"/>
              <a:gd name="connsiteY2" fmla="*/ 7387 h 119853"/>
              <a:gd name="connsiteX0" fmla="*/ 0 w 2901305"/>
              <a:gd name="connsiteY0" fmla="*/ 120709 h 120709"/>
              <a:gd name="connsiteX1" fmla="*/ 325989 w 2901305"/>
              <a:gd name="connsiteY1" fmla="*/ 6613 h 120709"/>
              <a:gd name="connsiteX2" fmla="*/ 2901305 w 2901305"/>
              <a:gd name="connsiteY2" fmla="*/ 6613 h 120709"/>
              <a:gd name="connsiteX0" fmla="*/ 0 w 2901305"/>
              <a:gd name="connsiteY0" fmla="*/ 121674 h 121674"/>
              <a:gd name="connsiteX1" fmla="*/ 325989 w 2901305"/>
              <a:gd name="connsiteY1" fmla="*/ 7578 h 121674"/>
              <a:gd name="connsiteX2" fmla="*/ 2901305 w 2901305"/>
              <a:gd name="connsiteY2" fmla="*/ 5948 h 121674"/>
              <a:gd name="connsiteX0" fmla="*/ 0 w 2901305"/>
              <a:gd name="connsiteY0" fmla="*/ 121674 h 121674"/>
              <a:gd name="connsiteX1" fmla="*/ 325989 w 2901305"/>
              <a:gd name="connsiteY1" fmla="*/ 7578 h 121674"/>
              <a:gd name="connsiteX2" fmla="*/ 2901305 w 2901305"/>
              <a:gd name="connsiteY2" fmla="*/ 5948 h 121674"/>
            </a:gdLst>
            <a:ahLst/>
            <a:cxnLst>
              <a:cxn ang="0">
                <a:pos x="connsiteX0" y="connsiteY0"/>
              </a:cxn>
              <a:cxn ang="0">
                <a:pos x="connsiteX1" y="connsiteY1"/>
              </a:cxn>
              <a:cxn ang="0">
                <a:pos x="connsiteX2" y="connsiteY2"/>
              </a:cxn>
            </a:cxnLst>
            <a:rect l="l" t="t" r="r" b="b"/>
            <a:pathLst>
              <a:path w="2901305" h="121674">
                <a:moveTo>
                  <a:pt x="0" y="121674"/>
                </a:moveTo>
                <a:cubicBezTo>
                  <a:pt x="111923" y="67479"/>
                  <a:pt x="204286" y="13283"/>
                  <a:pt x="325989" y="7578"/>
                </a:cubicBezTo>
                <a:cubicBezTo>
                  <a:pt x="822580" y="244"/>
                  <a:pt x="1853792" y="-4239"/>
                  <a:pt x="2901305" y="5948"/>
                </a:cubicBezTo>
              </a:path>
            </a:pathLst>
          </a:custGeom>
          <a:noFill/>
          <a:ln w="28575" cap="flat" cmpd="sng" algn="ctr">
            <a:solidFill>
              <a:srgbClr val="4D4D4D"/>
            </a:solidFill>
            <a:prstDash val="solid"/>
            <a:miter lim="800000"/>
            <a:headEnd type="none"/>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38" name="Oval 37">
            <a:extLst>
              <a:ext uri="{FF2B5EF4-FFF2-40B4-BE49-F238E27FC236}">
                <a16:creationId xmlns:a16="http://schemas.microsoft.com/office/drawing/2014/main" id="{217DD336-58F9-0947-EB6E-C69CADA2F0A2}"/>
              </a:ext>
            </a:extLst>
          </p:cNvPr>
          <p:cNvSpPr/>
          <p:nvPr/>
        </p:nvSpPr>
        <p:spPr>
          <a:xfrm>
            <a:off x="7233919" y="3499341"/>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3</a:t>
            </a:r>
          </a:p>
        </p:txBody>
      </p:sp>
      <p:pic>
        <p:nvPicPr>
          <p:cNvPr id="39" name="Picture 38">
            <a:extLst>
              <a:ext uri="{FF2B5EF4-FFF2-40B4-BE49-F238E27FC236}">
                <a16:creationId xmlns:a16="http://schemas.microsoft.com/office/drawing/2014/main" id="{8F83A6CC-1117-94C6-5B17-B80EB7F5493B}"/>
              </a:ext>
            </a:extLst>
          </p:cNvPr>
          <p:cNvPicPr>
            <a:picLocks noChangeAspect="1"/>
          </p:cNvPicPr>
          <p:nvPr/>
        </p:nvPicPr>
        <p:blipFill>
          <a:blip r:embed="rId4">
            <a:extLst>
              <a:ext uri="{28A0092B-C50C-407E-A947-70E740481C1C}">
                <a14:useLocalDpi xmlns:a14="http://schemas.microsoft.com/office/drawing/2010/main" val="0"/>
              </a:ext>
            </a:extLst>
          </a:blip>
          <a:srcRect l="72609" t="33606" r="11594" b="43864"/>
          <a:stretch/>
        </p:blipFill>
        <p:spPr>
          <a:xfrm>
            <a:off x="9011569" y="2515949"/>
            <a:ext cx="1812174" cy="1534972"/>
          </a:xfrm>
          <a:custGeom>
            <a:avLst/>
            <a:gdLst>
              <a:gd name="connsiteX0" fmla="*/ 0 w 1925984"/>
              <a:gd name="connsiteY0" fmla="*/ 0 h 1544914"/>
              <a:gd name="connsiteX1" fmla="*/ 1925984 w 1925984"/>
              <a:gd name="connsiteY1" fmla="*/ 0 h 1544914"/>
              <a:gd name="connsiteX2" fmla="*/ 1925984 w 1925984"/>
              <a:gd name="connsiteY2" fmla="*/ 1544914 h 1544914"/>
              <a:gd name="connsiteX3" fmla="*/ 0 w 1925984"/>
              <a:gd name="connsiteY3" fmla="*/ 1544914 h 1544914"/>
            </a:gdLst>
            <a:ahLst/>
            <a:cxnLst>
              <a:cxn ang="0">
                <a:pos x="connsiteX0" y="connsiteY0"/>
              </a:cxn>
              <a:cxn ang="0">
                <a:pos x="connsiteX1" y="connsiteY1"/>
              </a:cxn>
              <a:cxn ang="0">
                <a:pos x="connsiteX2" y="connsiteY2"/>
              </a:cxn>
              <a:cxn ang="0">
                <a:pos x="connsiteX3" y="connsiteY3"/>
              </a:cxn>
            </a:cxnLst>
            <a:rect l="l" t="t" r="r" b="b"/>
            <a:pathLst>
              <a:path w="1925984" h="1544914">
                <a:moveTo>
                  <a:pt x="0" y="0"/>
                </a:moveTo>
                <a:lnTo>
                  <a:pt x="1925984" y="0"/>
                </a:lnTo>
                <a:lnTo>
                  <a:pt x="1925984" y="1544914"/>
                </a:lnTo>
                <a:lnTo>
                  <a:pt x="0" y="1544914"/>
                </a:lnTo>
                <a:close/>
              </a:path>
            </a:pathLst>
          </a:custGeom>
        </p:spPr>
      </p:pic>
      <p:sp>
        <p:nvSpPr>
          <p:cNvPr id="40" name="TextBox 39">
            <a:extLst>
              <a:ext uri="{FF2B5EF4-FFF2-40B4-BE49-F238E27FC236}">
                <a16:creationId xmlns:a16="http://schemas.microsoft.com/office/drawing/2014/main" id="{4B579539-D5DD-35DE-CF5F-0B99F5B4E82D}"/>
              </a:ext>
            </a:extLst>
          </p:cNvPr>
          <p:cNvSpPr txBox="1"/>
          <p:nvPr/>
        </p:nvSpPr>
        <p:spPr>
          <a:xfrm>
            <a:off x="7287607" y="3948087"/>
            <a:ext cx="214298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Copilot sends modified prompt to Large Language Model</a:t>
            </a:r>
          </a:p>
        </p:txBody>
      </p:sp>
      <p:sp>
        <p:nvSpPr>
          <p:cNvPr id="41" name="Rectangle: Rounded Corners 40">
            <a:extLst>
              <a:ext uri="{FF2B5EF4-FFF2-40B4-BE49-F238E27FC236}">
                <a16:creationId xmlns:a16="http://schemas.microsoft.com/office/drawing/2014/main" id="{FD083D52-9F8A-9FF0-3EC4-9EE81B547E67}"/>
              </a:ext>
            </a:extLst>
          </p:cNvPr>
          <p:cNvSpPr/>
          <p:nvPr/>
        </p:nvSpPr>
        <p:spPr>
          <a:xfrm>
            <a:off x="9687452" y="4175003"/>
            <a:ext cx="515303" cy="394335"/>
          </a:xfrm>
          <a:prstGeom prst="roundRect">
            <a:avLst/>
          </a:prstGeom>
          <a:solidFill>
            <a:srgbClr val="2AC5FD"/>
          </a:soli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RAI</a:t>
            </a:r>
          </a:p>
        </p:txBody>
      </p:sp>
      <p:sp>
        <p:nvSpPr>
          <p:cNvPr id="42" name="TextBox 41">
            <a:extLst>
              <a:ext uri="{FF2B5EF4-FFF2-40B4-BE49-F238E27FC236}">
                <a16:creationId xmlns:a16="http://schemas.microsoft.com/office/drawing/2014/main" id="{A3554399-CF17-AF94-4C7E-13A37B3A18DE}"/>
              </a:ext>
            </a:extLst>
          </p:cNvPr>
          <p:cNvSpPr txBox="1"/>
          <p:nvPr/>
        </p:nvSpPr>
        <p:spPr>
          <a:xfrm>
            <a:off x="9323971" y="4735639"/>
            <a:ext cx="1242263" cy="615553"/>
          </a:xfrm>
          <a:prstGeom prst="rect">
            <a:avLst/>
          </a:prstGeom>
          <a:solidFill>
            <a:srgbClr val="F2F2F2"/>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Responsible AI is performed on input prompt and output results</a:t>
            </a:r>
          </a:p>
        </p:txBody>
      </p:sp>
      <p:sp>
        <p:nvSpPr>
          <p:cNvPr id="43" name="Isosceles Triangle 42">
            <a:extLst>
              <a:ext uri="{FF2B5EF4-FFF2-40B4-BE49-F238E27FC236}">
                <a16:creationId xmlns:a16="http://schemas.microsoft.com/office/drawing/2014/main" id="{5E207EF7-30CD-D3B9-F1BD-B1749B798474}"/>
              </a:ext>
            </a:extLst>
          </p:cNvPr>
          <p:cNvSpPr/>
          <p:nvPr/>
        </p:nvSpPr>
        <p:spPr>
          <a:xfrm rot="10800000">
            <a:off x="9849616" y="4034339"/>
            <a:ext cx="165582" cy="87425"/>
          </a:xfrm>
          <a:prstGeom prst="triangle">
            <a:avLst/>
          </a:pr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44" name="Picture 43">
            <a:extLst>
              <a:ext uri="{FF2B5EF4-FFF2-40B4-BE49-F238E27FC236}">
                <a16:creationId xmlns:a16="http://schemas.microsoft.com/office/drawing/2014/main" id="{F5F2D10A-4470-EED3-6190-199B6C7EC7B8}"/>
              </a:ext>
            </a:extLst>
          </p:cNvPr>
          <p:cNvPicPr>
            <a:picLocks noChangeAspect="1"/>
          </p:cNvPicPr>
          <p:nvPr/>
        </p:nvPicPr>
        <p:blipFill>
          <a:blip r:embed="rId7">
            <a:extLst>
              <a:ext uri="{28A0092B-C50C-407E-A947-70E740481C1C}">
                <a14:useLocalDpi xmlns:a14="http://schemas.microsoft.com/office/drawing/2010/main" val="0"/>
              </a:ext>
            </a:extLst>
          </a:blip>
          <a:srcRect l="34449" t="50721" r="59308" b="46262"/>
          <a:stretch/>
        </p:blipFill>
        <p:spPr>
          <a:xfrm>
            <a:off x="3375660" y="3452354"/>
            <a:ext cx="826771" cy="237277"/>
          </a:xfrm>
          <a:custGeom>
            <a:avLst/>
            <a:gdLst>
              <a:gd name="connsiteX0" fmla="*/ 0 w 761249"/>
              <a:gd name="connsiteY0" fmla="*/ 0 h 206894"/>
              <a:gd name="connsiteX1" fmla="*/ 761249 w 761249"/>
              <a:gd name="connsiteY1" fmla="*/ 0 h 206894"/>
              <a:gd name="connsiteX2" fmla="*/ 761249 w 761249"/>
              <a:gd name="connsiteY2" fmla="*/ 206894 h 206894"/>
              <a:gd name="connsiteX3" fmla="*/ 0 w 761249"/>
              <a:gd name="connsiteY3" fmla="*/ 206894 h 206894"/>
            </a:gdLst>
            <a:ahLst/>
            <a:cxnLst>
              <a:cxn ang="0">
                <a:pos x="connsiteX0" y="connsiteY0"/>
              </a:cxn>
              <a:cxn ang="0">
                <a:pos x="connsiteX1" y="connsiteY1"/>
              </a:cxn>
              <a:cxn ang="0">
                <a:pos x="connsiteX2" y="connsiteY2"/>
              </a:cxn>
              <a:cxn ang="0">
                <a:pos x="connsiteX3" y="connsiteY3"/>
              </a:cxn>
            </a:cxnLst>
            <a:rect l="l" t="t" r="r" b="b"/>
            <a:pathLst>
              <a:path w="761249" h="206894">
                <a:moveTo>
                  <a:pt x="0" y="0"/>
                </a:moveTo>
                <a:lnTo>
                  <a:pt x="761249" y="0"/>
                </a:lnTo>
                <a:lnTo>
                  <a:pt x="761249" y="206894"/>
                </a:lnTo>
                <a:lnTo>
                  <a:pt x="0" y="206894"/>
                </a:lnTo>
                <a:close/>
              </a:path>
            </a:pathLst>
          </a:custGeom>
        </p:spPr>
      </p:pic>
      <p:sp>
        <p:nvSpPr>
          <p:cNvPr id="45" name="Rectangle: Rounded Corners 44">
            <a:extLst>
              <a:ext uri="{FF2B5EF4-FFF2-40B4-BE49-F238E27FC236}">
                <a16:creationId xmlns:a16="http://schemas.microsoft.com/office/drawing/2014/main" id="{EC7D807E-65AB-3081-786C-727CBCEE56DD}"/>
              </a:ext>
            </a:extLst>
          </p:cNvPr>
          <p:cNvSpPr/>
          <p:nvPr/>
        </p:nvSpPr>
        <p:spPr>
          <a:xfrm>
            <a:off x="10949805" y="3267337"/>
            <a:ext cx="1032240" cy="618605"/>
          </a:xfrm>
          <a:prstGeom prst="roundRect">
            <a:avLst>
              <a:gd name="adj" fmla="val 18200"/>
            </a:avLst>
          </a:prstGeom>
          <a:solidFill>
            <a:schemeClr val="accent1">
              <a:lumMod val="40000"/>
              <a:lumOff val="60000"/>
            </a:schemeClr>
          </a:solidFill>
          <a:ln w="19050" cap="flat" cmpd="sng" algn="ctr">
            <a:noFill/>
            <a:prstDash val="solid"/>
            <a:miter lim="800000"/>
          </a:ln>
          <a:effectLst>
            <a:outerShdw blurRad="76200" dist="76200" dir="2700000" algn="tl" rotWithShape="0">
              <a:prstClr val="black">
                <a:alpha val="20000"/>
              </a:prstClr>
            </a:outerShdw>
          </a:effectLst>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A1A1A"/>
                </a:solidFill>
                <a:effectLst/>
                <a:uLnTx/>
                <a:uFillTx/>
                <a:latin typeface="Segoe UI Semibold"/>
                <a:ea typeface="+mn-ea"/>
                <a:cs typeface="Segoe UI Semibold" panose="020B0702040204020203" pitchFamily="34" charset="0"/>
              </a:rPr>
              <a:t>Azure OpenAI</a:t>
            </a:r>
          </a:p>
        </p:txBody>
      </p:sp>
      <p:sp>
        <p:nvSpPr>
          <p:cNvPr id="46" name="TextBox 45">
            <a:extLst>
              <a:ext uri="{FF2B5EF4-FFF2-40B4-BE49-F238E27FC236}">
                <a16:creationId xmlns:a16="http://schemas.microsoft.com/office/drawing/2014/main" id="{D685BA06-CBB0-A5EA-5937-A278746B65F7}"/>
              </a:ext>
            </a:extLst>
          </p:cNvPr>
          <p:cNvSpPr txBox="1"/>
          <p:nvPr/>
        </p:nvSpPr>
        <p:spPr>
          <a:xfrm>
            <a:off x="10846659" y="3966198"/>
            <a:ext cx="1242262" cy="769441"/>
          </a:xfrm>
          <a:prstGeom prst="rect">
            <a:avLst/>
          </a:prstGeom>
          <a:solidFill>
            <a:srgbClr val="F2F2F2"/>
          </a:solid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a:rPr>
              <a:t>Azure OpenAI instance is maintained by Microsoft. OpenAI has no access to the data or the model.</a:t>
            </a:r>
          </a:p>
        </p:txBody>
      </p:sp>
      <p:sp>
        <p:nvSpPr>
          <p:cNvPr id="47" name="Isosceles Triangle 46">
            <a:extLst>
              <a:ext uri="{FF2B5EF4-FFF2-40B4-BE49-F238E27FC236}">
                <a16:creationId xmlns:a16="http://schemas.microsoft.com/office/drawing/2014/main" id="{69C827B4-E305-FA2C-93F9-15109F458D74}"/>
              </a:ext>
            </a:extLst>
          </p:cNvPr>
          <p:cNvSpPr/>
          <p:nvPr/>
        </p:nvSpPr>
        <p:spPr>
          <a:xfrm rot="5400000">
            <a:off x="10772969" y="3588059"/>
            <a:ext cx="165582" cy="87425"/>
          </a:xfrm>
          <a:prstGeom prst="triangle">
            <a:avLst/>
          </a:prstGeom>
          <a:solidFill>
            <a:sysClr val="window" lastClr="FFFFFF">
              <a:lumMod val="6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Rectangle: Rounded Corners 47">
            <a:extLst>
              <a:ext uri="{FF2B5EF4-FFF2-40B4-BE49-F238E27FC236}">
                <a16:creationId xmlns:a16="http://schemas.microsoft.com/office/drawing/2014/main" id="{6EFD1411-FBF4-64CA-67F8-E2BFBDBF4069}"/>
              </a:ext>
            </a:extLst>
          </p:cNvPr>
          <p:cNvSpPr/>
          <p:nvPr/>
        </p:nvSpPr>
        <p:spPr>
          <a:xfrm>
            <a:off x="7732492" y="5607616"/>
            <a:ext cx="4142007" cy="446544"/>
          </a:xfrm>
          <a:prstGeom prst="roundRect">
            <a:avLst>
              <a:gd name="adj" fmla="val 18200"/>
            </a:avLst>
          </a:prstGeom>
          <a:solidFill>
            <a:schemeClr val="accent5">
              <a:lumMod val="20000"/>
              <a:lumOff val="80000"/>
            </a:schemeClr>
          </a:solidFill>
          <a:ln w="19050" cap="flat" cmpd="sng" algn="ctr">
            <a:noFill/>
            <a:prstDash val="solid"/>
            <a:miter lim="800000"/>
          </a:ln>
          <a:effectLst>
            <a:outerShdw blurRad="76200" dist="76200" dir="2700000" algn="tl" rotWithShape="0">
              <a:prstClr val="black">
                <a:alpha val="20000"/>
              </a:prstClr>
            </a:outerShdw>
          </a:effectLst>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A1A1A"/>
                </a:solidFill>
                <a:effectLst/>
                <a:uLnTx/>
                <a:uFillTx/>
                <a:latin typeface="Segoe UI Semibold"/>
                <a:ea typeface="+mn-ea"/>
                <a:cs typeface="Segoe UI Semibold" panose="020B0702040204020203" pitchFamily="34" charset="0"/>
              </a:rPr>
              <a:t>Microsoft RAI principles</a:t>
            </a:r>
            <a:r>
              <a:rPr kumimoji="0" lang="en-US" sz="1000" b="0" i="0" u="none" strike="noStrike" kern="0" cap="none" spc="0" normalizeH="0" baseline="0" noProof="0">
                <a:ln>
                  <a:noFill/>
                </a:ln>
                <a:solidFill>
                  <a:srgbClr val="1A1A1A"/>
                </a:solidFill>
                <a:effectLst/>
                <a:uLnTx/>
                <a:uFillTx/>
                <a:latin typeface="Segoe UI Semibold"/>
                <a:ea typeface="+mn-ea"/>
                <a:cs typeface="Segoe UI Semibold" panose="020B0702040204020203" pitchFamily="34" charset="0"/>
              </a:rPr>
              <a:t>: Fairness, Reliability and Safety, Privacy and Security, Inclusiveness, Transparency, Accountability </a:t>
            </a:r>
          </a:p>
        </p:txBody>
      </p:sp>
      <p:pic>
        <p:nvPicPr>
          <p:cNvPr id="49" name="Picture 48">
            <a:extLst>
              <a:ext uri="{FF2B5EF4-FFF2-40B4-BE49-F238E27FC236}">
                <a16:creationId xmlns:a16="http://schemas.microsoft.com/office/drawing/2014/main" id="{66F72473-C9B4-A927-08C9-FE35F0A5F165}"/>
              </a:ext>
            </a:extLst>
          </p:cNvPr>
          <p:cNvPicPr>
            <a:picLocks noChangeAspect="1"/>
          </p:cNvPicPr>
          <p:nvPr/>
        </p:nvPicPr>
        <p:blipFill>
          <a:blip r:embed="rId8">
            <a:extLst>
              <a:ext uri="{28A0092B-C50C-407E-A947-70E740481C1C}">
                <a14:useLocalDpi xmlns:a14="http://schemas.microsoft.com/office/drawing/2010/main" val="0"/>
              </a:ext>
            </a:extLst>
          </a:blip>
          <a:srcRect l="61626" t="38524" r="31936" b="55399"/>
          <a:stretch/>
        </p:blipFill>
        <p:spPr>
          <a:xfrm>
            <a:off x="6299116" y="3823395"/>
            <a:ext cx="852488" cy="477938"/>
          </a:xfrm>
          <a:custGeom>
            <a:avLst/>
            <a:gdLst>
              <a:gd name="connsiteX0" fmla="*/ 0 w 784927"/>
              <a:gd name="connsiteY0" fmla="*/ 0 h 416739"/>
              <a:gd name="connsiteX1" fmla="*/ 784927 w 784927"/>
              <a:gd name="connsiteY1" fmla="*/ 0 h 416739"/>
              <a:gd name="connsiteX2" fmla="*/ 784927 w 784927"/>
              <a:gd name="connsiteY2" fmla="*/ 416739 h 416739"/>
              <a:gd name="connsiteX3" fmla="*/ 0 w 784927"/>
              <a:gd name="connsiteY3" fmla="*/ 416739 h 416739"/>
            </a:gdLst>
            <a:ahLst/>
            <a:cxnLst>
              <a:cxn ang="0">
                <a:pos x="connsiteX0" y="connsiteY0"/>
              </a:cxn>
              <a:cxn ang="0">
                <a:pos x="connsiteX1" y="connsiteY1"/>
              </a:cxn>
              <a:cxn ang="0">
                <a:pos x="connsiteX2" y="connsiteY2"/>
              </a:cxn>
              <a:cxn ang="0">
                <a:pos x="connsiteX3" y="connsiteY3"/>
              </a:cxn>
            </a:cxnLst>
            <a:rect l="l" t="t" r="r" b="b"/>
            <a:pathLst>
              <a:path w="784927" h="416739">
                <a:moveTo>
                  <a:pt x="0" y="0"/>
                </a:moveTo>
                <a:lnTo>
                  <a:pt x="784927" y="0"/>
                </a:lnTo>
                <a:lnTo>
                  <a:pt x="784927" y="416739"/>
                </a:lnTo>
                <a:lnTo>
                  <a:pt x="0" y="416739"/>
                </a:lnTo>
                <a:close/>
              </a:path>
            </a:pathLst>
          </a:custGeom>
        </p:spPr>
      </p:pic>
      <p:pic>
        <p:nvPicPr>
          <p:cNvPr id="50" name="Picture 49">
            <a:extLst>
              <a:ext uri="{FF2B5EF4-FFF2-40B4-BE49-F238E27FC236}">
                <a16:creationId xmlns:a16="http://schemas.microsoft.com/office/drawing/2014/main" id="{D4D764B3-AAB1-957A-C005-BEA26AFE825E}"/>
              </a:ext>
            </a:extLst>
          </p:cNvPr>
          <p:cNvPicPr>
            <a:picLocks noChangeAspect="1"/>
          </p:cNvPicPr>
          <p:nvPr/>
        </p:nvPicPr>
        <p:blipFill>
          <a:blip r:embed="rId7">
            <a:extLst>
              <a:ext uri="{28A0092B-C50C-407E-A947-70E740481C1C}">
                <a14:useLocalDpi xmlns:a14="http://schemas.microsoft.com/office/drawing/2010/main" val="0"/>
              </a:ext>
            </a:extLst>
          </a:blip>
          <a:srcRect l="44342" t="58655" r="44410" b="34877"/>
          <a:stretch/>
        </p:blipFill>
        <p:spPr>
          <a:xfrm>
            <a:off x="1703299" y="3448579"/>
            <a:ext cx="1489339" cy="508656"/>
          </a:xfrm>
          <a:custGeom>
            <a:avLst/>
            <a:gdLst>
              <a:gd name="connsiteX0" fmla="*/ 0 w 1371308"/>
              <a:gd name="connsiteY0" fmla="*/ 0 h 443524"/>
              <a:gd name="connsiteX1" fmla="*/ 1371308 w 1371308"/>
              <a:gd name="connsiteY1" fmla="*/ 0 h 443524"/>
              <a:gd name="connsiteX2" fmla="*/ 1371308 w 1371308"/>
              <a:gd name="connsiteY2" fmla="*/ 443524 h 443524"/>
              <a:gd name="connsiteX3" fmla="*/ 0 w 1371308"/>
              <a:gd name="connsiteY3" fmla="*/ 443524 h 443524"/>
            </a:gdLst>
            <a:ahLst/>
            <a:cxnLst>
              <a:cxn ang="0">
                <a:pos x="connsiteX0" y="connsiteY0"/>
              </a:cxn>
              <a:cxn ang="0">
                <a:pos x="connsiteX1" y="connsiteY1"/>
              </a:cxn>
              <a:cxn ang="0">
                <a:pos x="connsiteX2" y="connsiteY2"/>
              </a:cxn>
              <a:cxn ang="0">
                <a:pos x="connsiteX3" y="connsiteY3"/>
              </a:cxn>
            </a:cxnLst>
            <a:rect l="l" t="t" r="r" b="b"/>
            <a:pathLst>
              <a:path w="1371308" h="443524">
                <a:moveTo>
                  <a:pt x="0" y="0"/>
                </a:moveTo>
                <a:lnTo>
                  <a:pt x="1371308" y="0"/>
                </a:lnTo>
                <a:lnTo>
                  <a:pt x="1371308" y="443524"/>
                </a:lnTo>
                <a:lnTo>
                  <a:pt x="0" y="443524"/>
                </a:lnTo>
                <a:close/>
              </a:path>
            </a:pathLst>
          </a:custGeom>
        </p:spPr>
      </p:pic>
      <p:pic>
        <p:nvPicPr>
          <p:cNvPr id="51" name="Graphic 50" descr="Lock with solid fill">
            <a:extLst>
              <a:ext uri="{FF2B5EF4-FFF2-40B4-BE49-F238E27FC236}">
                <a16:creationId xmlns:a16="http://schemas.microsoft.com/office/drawing/2014/main" id="{3D9C93E8-9A07-7C6F-3CEB-F5E0800FD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64810" y="3371741"/>
            <a:ext cx="401307" cy="401307"/>
          </a:xfrm>
          <a:prstGeom prst="rect">
            <a:avLst/>
          </a:prstGeom>
        </p:spPr>
      </p:pic>
      <p:cxnSp>
        <p:nvCxnSpPr>
          <p:cNvPr id="52" name="Straight Arrow Connector 51">
            <a:extLst>
              <a:ext uri="{FF2B5EF4-FFF2-40B4-BE49-F238E27FC236}">
                <a16:creationId xmlns:a16="http://schemas.microsoft.com/office/drawing/2014/main" id="{CB616653-AEB7-2CC2-3763-0CD482812674}"/>
              </a:ext>
            </a:extLst>
          </p:cNvPr>
          <p:cNvCxnSpPr>
            <a:cxnSpLocks/>
          </p:cNvCxnSpPr>
          <p:nvPr/>
        </p:nvCxnSpPr>
        <p:spPr>
          <a:xfrm flipH="1">
            <a:off x="6394450" y="3253186"/>
            <a:ext cx="2698750" cy="0"/>
          </a:xfrm>
          <a:prstGeom prst="straightConnector1">
            <a:avLst/>
          </a:prstGeom>
          <a:noFill/>
          <a:ln w="28575" cap="flat" cmpd="sng" algn="ctr">
            <a:solidFill>
              <a:srgbClr val="4D4D4D"/>
            </a:solidFill>
            <a:prstDash val="solid"/>
            <a:miter lim="800000"/>
            <a:tailEnd type="arrow"/>
          </a:ln>
          <a:effectLst/>
        </p:spPr>
      </p:cxnSp>
      <p:sp>
        <p:nvSpPr>
          <p:cNvPr id="56" name="Oval 55">
            <a:extLst>
              <a:ext uri="{FF2B5EF4-FFF2-40B4-BE49-F238E27FC236}">
                <a16:creationId xmlns:a16="http://schemas.microsoft.com/office/drawing/2014/main" id="{0B3EE876-5208-CC3F-7C29-FD868DB44378}"/>
              </a:ext>
            </a:extLst>
          </p:cNvPr>
          <p:cNvSpPr/>
          <p:nvPr/>
        </p:nvSpPr>
        <p:spPr>
          <a:xfrm>
            <a:off x="7782014" y="3109605"/>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4</a:t>
            </a:r>
          </a:p>
        </p:txBody>
      </p:sp>
      <p:pic>
        <p:nvPicPr>
          <p:cNvPr id="57" name="Graphic 56" descr="Lock with solid fill">
            <a:extLst>
              <a:ext uri="{FF2B5EF4-FFF2-40B4-BE49-F238E27FC236}">
                <a16:creationId xmlns:a16="http://schemas.microsoft.com/office/drawing/2014/main" id="{F80F6009-0892-7FEC-6F7C-8378176E95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1893" y="2996048"/>
            <a:ext cx="401307" cy="401307"/>
          </a:xfrm>
          <a:prstGeom prst="rect">
            <a:avLst/>
          </a:prstGeom>
        </p:spPr>
      </p:pic>
      <p:pic>
        <p:nvPicPr>
          <p:cNvPr id="58" name="Picture 57">
            <a:extLst>
              <a:ext uri="{FF2B5EF4-FFF2-40B4-BE49-F238E27FC236}">
                <a16:creationId xmlns:a16="http://schemas.microsoft.com/office/drawing/2014/main" id="{408ED2EB-FBD6-9E71-F8F5-EDE867FC7E7C}"/>
              </a:ext>
            </a:extLst>
          </p:cNvPr>
          <p:cNvPicPr>
            <a:picLocks noChangeAspect="1"/>
          </p:cNvPicPr>
          <p:nvPr/>
        </p:nvPicPr>
        <p:blipFill>
          <a:blip r:embed="rId9">
            <a:extLst>
              <a:ext uri="{28A0092B-C50C-407E-A947-70E740481C1C}">
                <a14:useLocalDpi xmlns:a14="http://schemas.microsoft.com/office/drawing/2010/main" val="0"/>
              </a:ext>
            </a:extLst>
          </a:blip>
          <a:srcRect l="61892" t="38884" r="31637" b="55275"/>
          <a:stretch/>
        </p:blipFill>
        <p:spPr>
          <a:xfrm>
            <a:off x="7492309" y="2615153"/>
            <a:ext cx="856882" cy="459378"/>
          </a:xfrm>
          <a:custGeom>
            <a:avLst/>
            <a:gdLst>
              <a:gd name="connsiteX0" fmla="*/ 0 w 788973"/>
              <a:gd name="connsiteY0" fmla="*/ 0 h 400555"/>
              <a:gd name="connsiteX1" fmla="*/ 788973 w 788973"/>
              <a:gd name="connsiteY1" fmla="*/ 0 h 400555"/>
              <a:gd name="connsiteX2" fmla="*/ 788973 w 788973"/>
              <a:gd name="connsiteY2" fmla="*/ 400555 h 400555"/>
              <a:gd name="connsiteX3" fmla="*/ 0 w 788973"/>
              <a:gd name="connsiteY3" fmla="*/ 400555 h 400555"/>
            </a:gdLst>
            <a:ahLst/>
            <a:cxnLst>
              <a:cxn ang="0">
                <a:pos x="connsiteX0" y="connsiteY0"/>
              </a:cxn>
              <a:cxn ang="0">
                <a:pos x="connsiteX1" y="connsiteY1"/>
              </a:cxn>
              <a:cxn ang="0">
                <a:pos x="connsiteX2" y="connsiteY2"/>
              </a:cxn>
              <a:cxn ang="0">
                <a:pos x="connsiteX3" y="connsiteY3"/>
              </a:cxn>
            </a:cxnLst>
            <a:rect l="l" t="t" r="r" b="b"/>
            <a:pathLst>
              <a:path w="788973" h="400555">
                <a:moveTo>
                  <a:pt x="0" y="0"/>
                </a:moveTo>
                <a:lnTo>
                  <a:pt x="788973" y="0"/>
                </a:lnTo>
                <a:lnTo>
                  <a:pt x="788973" y="400555"/>
                </a:lnTo>
                <a:lnTo>
                  <a:pt x="0" y="400555"/>
                </a:lnTo>
                <a:close/>
              </a:path>
            </a:pathLst>
          </a:custGeom>
        </p:spPr>
      </p:pic>
      <p:pic>
        <p:nvPicPr>
          <p:cNvPr id="59" name="Picture 58">
            <a:extLst>
              <a:ext uri="{FF2B5EF4-FFF2-40B4-BE49-F238E27FC236}">
                <a16:creationId xmlns:a16="http://schemas.microsoft.com/office/drawing/2014/main" id="{A7C4182D-4228-E284-11E7-5F3B2CB91D9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526588" y="2513546"/>
            <a:ext cx="618441" cy="456344"/>
          </a:xfrm>
          <a:prstGeom prst="rect">
            <a:avLst/>
          </a:prstGeom>
          <a:noFill/>
        </p:spPr>
      </p:pic>
      <p:sp>
        <p:nvSpPr>
          <p:cNvPr id="60" name="TextBox 59">
            <a:extLst>
              <a:ext uri="{FF2B5EF4-FFF2-40B4-BE49-F238E27FC236}">
                <a16:creationId xmlns:a16="http://schemas.microsoft.com/office/drawing/2014/main" id="{3043D6C7-F667-4001-7FA4-C9C0607D13BC}"/>
              </a:ext>
            </a:extLst>
          </p:cNvPr>
          <p:cNvSpPr txBox="1"/>
          <p:nvPr/>
        </p:nvSpPr>
        <p:spPr>
          <a:xfrm>
            <a:off x="6269513" y="2398926"/>
            <a:ext cx="2079678"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Copilot receives LLM response</a:t>
            </a:r>
          </a:p>
        </p:txBody>
      </p:sp>
      <p:cxnSp>
        <p:nvCxnSpPr>
          <p:cNvPr id="61" name="Straight Arrow Connector 60">
            <a:extLst>
              <a:ext uri="{FF2B5EF4-FFF2-40B4-BE49-F238E27FC236}">
                <a16:creationId xmlns:a16="http://schemas.microsoft.com/office/drawing/2014/main" id="{BB92BD18-D030-C92F-54D0-D4FC46C7291A}"/>
              </a:ext>
            </a:extLst>
          </p:cNvPr>
          <p:cNvCxnSpPr>
            <a:cxnSpLocks/>
            <a:stCxn id="3" idx="2"/>
          </p:cNvCxnSpPr>
          <p:nvPr/>
        </p:nvCxnSpPr>
        <p:spPr>
          <a:xfrm flipH="1">
            <a:off x="3424740" y="3932930"/>
            <a:ext cx="2201297" cy="1597920"/>
          </a:xfrm>
          <a:prstGeom prst="straightConnector1">
            <a:avLst/>
          </a:prstGeom>
          <a:noFill/>
          <a:ln w="28575" cap="flat" cmpd="sng" algn="ctr">
            <a:solidFill>
              <a:srgbClr val="4D4D4D"/>
            </a:solidFill>
            <a:prstDash val="solid"/>
            <a:miter lim="800000"/>
            <a:tailEnd type="arrow"/>
          </a:ln>
          <a:effectLst/>
        </p:spPr>
      </p:cxnSp>
      <p:sp>
        <p:nvSpPr>
          <p:cNvPr id="69" name="Oval 68">
            <a:extLst>
              <a:ext uri="{FF2B5EF4-FFF2-40B4-BE49-F238E27FC236}">
                <a16:creationId xmlns:a16="http://schemas.microsoft.com/office/drawing/2014/main" id="{3E70274B-47AA-7416-DC88-34052CDED5C1}"/>
              </a:ext>
            </a:extLst>
          </p:cNvPr>
          <p:cNvSpPr/>
          <p:nvPr/>
        </p:nvSpPr>
        <p:spPr>
          <a:xfrm>
            <a:off x="4247915" y="4667789"/>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5</a:t>
            </a:r>
          </a:p>
        </p:txBody>
      </p:sp>
      <p:pic>
        <p:nvPicPr>
          <p:cNvPr id="70" name="Picture 69">
            <a:extLst>
              <a:ext uri="{FF2B5EF4-FFF2-40B4-BE49-F238E27FC236}">
                <a16:creationId xmlns:a16="http://schemas.microsoft.com/office/drawing/2014/main" id="{69B0DDA9-F6CA-8228-BC0B-FFB0CB864A76}"/>
              </a:ext>
            </a:extLst>
          </p:cNvPr>
          <p:cNvPicPr>
            <a:picLocks noChangeAspect="1"/>
          </p:cNvPicPr>
          <p:nvPr/>
        </p:nvPicPr>
        <p:blipFill>
          <a:blip r:embed="rId9">
            <a:extLst>
              <a:ext uri="{28A0092B-C50C-407E-A947-70E740481C1C}">
                <a14:useLocalDpi xmlns:a14="http://schemas.microsoft.com/office/drawing/2010/main" val="0"/>
              </a:ext>
            </a:extLst>
          </a:blip>
          <a:srcRect l="44446" t="58792" r="44433" b="34573"/>
          <a:stretch/>
        </p:blipFill>
        <p:spPr>
          <a:xfrm>
            <a:off x="4657508" y="4700223"/>
            <a:ext cx="1472534" cy="521758"/>
          </a:xfrm>
          <a:custGeom>
            <a:avLst/>
            <a:gdLst>
              <a:gd name="connsiteX0" fmla="*/ 0 w 1355834"/>
              <a:gd name="connsiteY0" fmla="*/ 0 h 454948"/>
              <a:gd name="connsiteX1" fmla="*/ 1355834 w 1355834"/>
              <a:gd name="connsiteY1" fmla="*/ 0 h 454948"/>
              <a:gd name="connsiteX2" fmla="*/ 1355834 w 1355834"/>
              <a:gd name="connsiteY2" fmla="*/ 454948 h 454948"/>
              <a:gd name="connsiteX3" fmla="*/ 0 w 1355834"/>
              <a:gd name="connsiteY3" fmla="*/ 454948 h 454948"/>
            </a:gdLst>
            <a:ahLst/>
            <a:cxnLst>
              <a:cxn ang="0">
                <a:pos x="connsiteX0" y="connsiteY0"/>
              </a:cxn>
              <a:cxn ang="0">
                <a:pos x="connsiteX1" y="connsiteY1"/>
              </a:cxn>
              <a:cxn ang="0">
                <a:pos x="connsiteX2" y="connsiteY2"/>
              </a:cxn>
              <a:cxn ang="0">
                <a:pos x="connsiteX3" y="connsiteY3"/>
              </a:cxn>
            </a:cxnLst>
            <a:rect l="l" t="t" r="r" b="b"/>
            <a:pathLst>
              <a:path w="1355834" h="454948">
                <a:moveTo>
                  <a:pt x="0" y="0"/>
                </a:moveTo>
                <a:lnTo>
                  <a:pt x="1355834" y="0"/>
                </a:lnTo>
                <a:lnTo>
                  <a:pt x="1355834" y="454948"/>
                </a:lnTo>
                <a:lnTo>
                  <a:pt x="0" y="454948"/>
                </a:lnTo>
                <a:close/>
              </a:path>
            </a:pathLst>
          </a:custGeom>
        </p:spPr>
      </p:pic>
      <p:sp>
        <p:nvSpPr>
          <p:cNvPr id="71" name="TextBox 70">
            <a:extLst>
              <a:ext uri="{FF2B5EF4-FFF2-40B4-BE49-F238E27FC236}">
                <a16:creationId xmlns:a16="http://schemas.microsoft.com/office/drawing/2014/main" id="{F66BA149-2FAC-02AA-FEC7-DE392947D34A}"/>
              </a:ext>
            </a:extLst>
          </p:cNvPr>
          <p:cNvSpPr txBox="1"/>
          <p:nvPr/>
        </p:nvSpPr>
        <p:spPr>
          <a:xfrm>
            <a:off x="3963766" y="5268742"/>
            <a:ext cx="193614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Copilot accesses Graph and Semantic Index for post-processing</a:t>
            </a:r>
          </a:p>
        </p:txBody>
      </p:sp>
      <p:pic>
        <p:nvPicPr>
          <p:cNvPr id="72" name="Graphic 71" descr="Lock with solid fill">
            <a:extLst>
              <a:ext uri="{FF2B5EF4-FFF2-40B4-BE49-F238E27FC236}">
                <a16:creationId xmlns:a16="http://schemas.microsoft.com/office/drawing/2014/main" id="{09EBD186-94A1-EE91-F4CB-C92839C9C6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44502" y="5078546"/>
            <a:ext cx="401307" cy="401307"/>
          </a:xfrm>
          <a:prstGeom prst="rect">
            <a:avLst/>
          </a:prstGeom>
        </p:spPr>
      </p:pic>
      <p:cxnSp>
        <p:nvCxnSpPr>
          <p:cNvPr id="73" name="Straight Arrow Connector 72">
            <a:extLst>
              <a:ext uri="{FF2B5EF4-FFF2-40B4-BE49-F238E27FC236}">
                <a16:creationId xmlns:a16="http://schemas.microsoft.com/office/drawing/2014/main" id="{38A12C6B-B76C-8E64-A2C7-17C3C44CA4B0}"/>
              </a:ext>
            </a:extLst>
          </p:cNvPr>
          <p:cNvCxnSpPr>
            <a:cxnSpLocks/>
          </p:cNvCxnSpPr>
          <p:nvPr/>
        </p:nvCxnSpPr>
        <p:spPr>
          <a:xfrm flipH="1" flipV="1">
            <a:off x="3205338" y="1558327"/>
            <a:ext cx="1828604" cy="883127"/>
          </a:xfrm>
          <a:prstGeom prst="straightConnector1">
            <a:avLst/>
          </a:prstGeom>
          <a:noFill/>
          <a:ln w="28575" cap="flat" cmpd="sng" algn="ctr">
            <a:solidFill>
              <a:srgbClr val="4D4D4D"/>
            </a:solidFill>
            <a:prstDash val="solid"/>
            <a:miter lim="800000"/>
            <a:tailEnd type="arrow"/>
          </a:ln>
          <a:effectLst/>
        </p:spPr>
      </p:cxnSp>
      <p:sp>
        <p:nvSpPr>
          <p:cNvPr id="77" name="Oval 76">
            <a:extLst>
              <a:ext uri="{FF2B5EF4-FFF2-40B4-BE49-F238E27FC236}">
                <a16:creationId xmlns:a16="http://schemas.microsoft.com/office/drawing/2014/main" id="{701A7CAA-091B-5202-1997-714E7E3F21FA}"/>
              </a:ext>
            </a:extLst>
          </p:cNvPr>
          <p:cNvSpPr/>
          <p:nvPr/>
        </p:nvSpPr>
        <p:spPr>
          <a:xfrm>
            <a:off x="4417254" y="2060355"/>
            <a:ext cx="277473" cy="26486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6</a:t>
            </a:r>
          </a:p>
        </p:txBody>
      </p:sp>
      <p:pic>
        <p:nvPicPr>
          <p:cNvPr id="78" name="Picture 77">
            <a:extLst>
              <a:ext uri="{FF2B5EF4-FFF2-40B4-BE49-F238E27FC236}">
                <a16:creationId xmlns:a16="http://schemas.microsoft.com/office/drawing/2014/main" id="{B23CE99A-6AA0-8CCD-644B-E9CFB11035FD}"/>
              </a:ext>
            </a:extLst>
          </p:cNvPr>
          <p:cNvPicPr>
            <a:picLocks noChangeAspect="1"/>
          </p:cNvPicPr>
          <p:nvPr/>
        </p:nvPicPr>
        <p:blipFill>
          <a:blip r:embed="rId11">
            <a:extLst>
              <a:ext uri="{28A0092B-C50C-407E-A947-70E740481C1C}">
                <a14:useLocalDpi xmlns:a14="http://schemas.microsoft.com/office/drawing/2010/main" val="0"/>
              </a:ext>
            </a:extLst>
          </a:blip>
          <a:srcRect l="27577" t="33633" r="63131" b="57812"/>
          <a:stretch/>
        </p:blipFill>
        <p:spPr>
          <a:xfrm>
            <a:off x="3806641" y="1047768"/>
            <a:ext cx="1230396" cy="672826"/>
          </a:xfrm>
          <a:custGeom>
            <a:avLst/>
            <a:gdLst>
              <a:gd name="connsiteX0" fmla="*/ 0 w 1132886"/>
              <a:gd name="connsiteY0" fmla="*/ 0 h 586672"/>
              <a:gd name="connsiteX1" fmla="*/ 1039827 w 1132886"/>
              <a:gd name="connsiteY1" fmla="*/ 84966 h 586672"/>
              <a:gd name="connsiteX2" fmla="*/ 1132886 w 1132886"/>
              <a:gd name="connsiteY2" fmla="*/ 586672 h 586672"/>
              <a:gd name="connsiteX3" fmla="*/ 0 w 1132886"/>
              <a:gd name="connsiteY3" fmla="*/ 586672 h 586672"/>
            </a:gdLst>
            <a:ahLst/>
            <a:cxnLst>
              <a:cxn ang="0">
                <a:pos x="connsiteX0" y="connsiteY0"/>
              </a:cxn>
              <a:cxn ang="0">
                <a:pos x="connsiteX1" y="connsiteY1"/>
              </a:cxn>
              <a:cxn ang="0">
                <a:pos x="connsiteX2" y="connsiteY2"/>
              </a:cxn>
              <a:cxn ang="0">
                <a:pos x="connsiteX3" y="connsiteY3"/>
              </a:cxn>
            </a:cxnLst>
            <a:rect l="l" t="t" r="r" b="b"/>
            <a:pathLst>
              <a:path w="1132886" h="586672">
                <a:moveTo>
                  <a:pt x="0" y="0"/>
                </a:moveTo>
                <a:lnTo>
                  <a:pt x="1039827" y="84966"/>
                </a:lnTo>
                <a:lnTo>
                  <a:pt x="1132886" y="586672"/>
                </a:lnTo>
                <a:lnTo>
                  <a:pt x="0" y="586672"/>
                </a:lnTo>
                <a:close/>
              </a:path>
            </a:pathLst>
          </a:custGeom>
        </p:spPr>
      </p:pic>
      <p:pic>
        <p:nvPicPr>
          <p:cNvPr id="79" name="Graphic 78" descr="Lock with solid fill">
            <a:extLst>
              <a:ext uri="{FF2B5EF4-FFF2-40B4-BE49-F238E27FC236}">
                <a16:creationId xmlns:a16="http://schemas.microsoft.com/office/drawing/2014/main" id="{F8A4AE26-7D0A-5F47-EC8E-D70E785F7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3848" y="1500319"/>
            <a:ext cx="401307" cy="401307"/>
          </a:xfrm>
          <a:prstGeom prst="rect">
            <a:avLst/>
          </a:prstGeom>
        </p:spPr>
      </p:pic>
      <p:sp>
        <p:nvSpPr>
          <p:cNvPr id="80" name="TextBox 79">
            <a:extLst>
              <a:ext uri="{FF2B5EF4-FFF2-40B4-BE49-F238E27FC236}">
                <a16:creationId xmlns:a16="http://schemas.microsoft.com/office/drawing/2014/main" id="{C52D8868-A891-6851-0F65-D784E184728C}"/>
              </a:ext>
            </a:extLst>
          </p:cNvPr>
          <p:cNvSpPr txBox="1"/>
          <p:nvPr/>
        </p:nvSpPr>
        <p:spPr>
          <a:xfrm>
            <a:off x="4486076" y="1807755"/>
            <a:ext cx="4511877"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Copilot sends the response, and app command back to Microsoft 365 Apps</a:t>
            </a:r>
          </a:p>
        </p:txBody>
      </p:sp>
      <p:sp>
        <p:nvSpPr>
          <p:cNvPr id="4" name="TextBox 3">
            <a:extLst>
              <a:ext uri="{FF2B5EF4-FFF2-40B4-BE49-F238E27FC236}">
                <a16:creationId xmlns:a16="http://schemas.microsoft.com/office/drawing/2014/main" id="{855A5964-1BF4-CC43-DC3D-5DF2D6A800EF}"/>
              </a:ext>
            </a:extLst>
          </p:cNvPr>
          <p:cNvSpPr txBox="1"/>
          <p:nvPr/>
        </p:nvSpPr>
        <p:spPr>
          <a:xfrm>
            <a:off x="1251444" y="5916705"/>
            <a:ext cx="27515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Microsoft JhengHei UI" panose="020B0604030504040204" pitchFamily="34" charset="-120"/>
                <a:ea typeface="Microsoft JhengHei UI" panose="020B0604030504040204" pitchFamily="34" charset="-120"/>
                <a:cs typeface="+mn-cs"/>
              </a:rPr>
              <a:t>Your context and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Microsoft JhengHei UI" panose="020B0604030504040204" pitchFamily="34" charset="-120"/>
                <a:ea typeface="Microsoft JhengHei UI" panose="020B0604030504040204" pitchFamily="34" charset="-120"/>
                <a:cs typeface="+mn-cs"/>
              </a:rPr>
              <a:t>emails, files, meetings, Teams chats, calendars, and contacts</a:t>
            </a:r>
          </a:p>
        </p:txBody>
      </p:sp>
      <p:sp>
        <p:nvSpPr>
          <p:cNvPr id="5" name="Title 4">
            <a:extLst>
              <a:ext uri="{FF2B5EF4-FFF2-40B4-BE49-F238E27FC236}">
                <a16:creationId xmlns:a16="http://schemas.microsoft.com/office/drawing/2014/main" id="{5A0749C3-5E09-4936-6F4D-2123A8F3C0F3}"/>
              </a:ext>
            </a:extLst>
          </p:cNvPr>
          <p:cNvSpPr>
            <a:spLocks noGrp="1"/>
          </p:cNvSpPr>
          <p:nvPr>
            <p:ph type="title"/>
          </p:nvPr>
        </p:nvSpPr>
        <p:spPr>
          <a:xfrm>
            <a:off x="588263" y="231057"/>
            <a:ext cx="11018520" cy="553998"/>
          </a:xfrm>
        </p:spPr>
        <p:txBody>
          <a:bodyPr/>
          <a:lstStyle/>
          <a:p>
            <a:pPr marL="0" marR="0" lvl="0" indent="0" defTabSz="914400" rtl="0" eaLnBrk="1" fontAlgn="auto" latinLnBrk="0" hangingPunct="1">
              <a:lnSpc>
                <a:spcPct val="100000"/>
              </a:lnSpc>
              <a:spcBef>
                <a:spcPts val="0"/>
              </a:spcBef>
              <a:spcAft>
                <a:spcPts val="600"/>
              </a:spcAft>
              <a:tabLst/>
              <a:defRPr/>
            </a:pPr>
            <a:r>
              <a:rPr lang="en-US" spc="0" dirty="0">
                <a:ln>
                  <a:noFill/>
                </a:ln>
                <a:latin typeface="Segoe UI"/>
                <a:cs typeface="+mn-cs"/>
              </a:rPr>
              <a:t>O</a:t>
            </a:r>
            <a:r>
              <a:rPr kumimoji="0" lang="en-US" sz="3600" b="0" i="0" u="none" strike="noStrike" kern="1200" cap="none" spc="0" normalizeH="0" baseline="0" noProof="0" dirty="0" err="1">
                <a:ln>
                  <a:noFill/>
                </a:ln>
                <a:effectLst/>
                <a:uLnTx/>
                <a:uFillTx/>
                <a:latin typeface="Segoe UI"/>
                <a:ea typeface="+mn-ea"/>
                <a:cs typeface="+mn-cs"/>
              </a:rPr>
              <a:t>verview</a:t>
            </a:r>
            <a:r>
              <a:rPr kumimoji="0" lang="en-US" sz="3600" b="0" i="0" u="none" strike="noStrike" kern="1200" cap="none" spc="0" normalizeH="0" baseline="0" noProof="0" dirty="0">
                <a:ln>
                  <a:noFill/>
                </a:ln>
                <a:effectLst/>
                <a:uLnTx/>
                <a:uFillTx/>
                <a:latin typeface="Segoe UI"/>
                <a:ea typeface="+mn-ea"/>
                <a:cs typeface="+mn-cs"/>
              </a:rPr>
              <a:t> of how a Copilot prompt is processed</a:t>
            </a:r>
            <a:endParaRPr kumimoji="0" lang="en-US" sz="5400" b="0" i="0" u="none" strike="noStrike" kern="1200" cap="all" spc="0" normalizeH="0" baseline="0" noProof="0" dirty="0">
              <a:ln>
                <a:noFill/>
              </a:ln>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99258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par>
                          <p:cTn id="34" fill="hold">
                            <p:stCondLst>
                              <p:cond delay="500"/>
                            </p:stCondLst>
                            <p:childTnLst>
                              <p:par>
                                <p:cTn id="35" presetID="6" presetClass="entr" presetSubtype="16"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par>
                          <p:cTn id="38" fill="hold">
                            <p:stCondLst>
                              <p:cond delay="2500"/>
                            </p:stCondLst>
                            <p:childTnLst>
                              <p:par>
                                <p:cTn id="39" presetID="22" presetClass="entr" presetSubtype="4"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par>
                          <p:cTn id="42" fill="hold">
                            <p:stCondLst>
                              <p:cond delay="3000"/>
                            </p:stCondLst>
                            <p:childTnLst>
                              <p:par>
                                <p:cTn id="43" presetID="16" presetClass="entr" presetSubtype="21"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26"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80">
                                          <p:stCondLst>
                                            <p:cond delay="0"/>
                                          </p:stCondLst>
                                        </p:cTn>
                                        <p:tgtEl>
                                          <p:spTgt spid="29"/>
                                        </p:tgtEl>
                                      </p:cBhvr>
                                    </p:animEffect>
                                    <p:anim calcmode="lin" valueType="num">
                                      <p:cBhvr>
                                        <p:cTn id="5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1" dur="26">
                                          <p:stCondLst>
                                            <p:cond delay="650"/>
                                          </p:stCondLst>
                                        </p:cTn>
                                        <p:tgtEl>
                                          <p:spTgt spid="29"/>
                                        </p:tgtEl>
                                      </p:cBhvr>
                                      <p:to x="100000" y="60000"/>
                                    </p:animScale>
                                    <p:animScale>
                                      <p:cBhvr>
                                        <p:cTn id="62" dur="166" decel="50000">
                                          <p:stCondLst>
                                            <p:cond delay="676"/>
                                          </p:stCondLst>
                                        </p:cTn>
                                        <p:tgtEl>
                                          <p:spTgt spid="29"/>
                                        </p:tgtEl>
                                      </p:cBhvr>
                                      <p:to x="100000" y="100000"/>
                                    </p:animScale>
                                    <p:animScale>
                                      <p:cBhvr>
                                        <p:cTn id="63" dur="26">
                                          <p:stCondLst>
                                            <p:cond delay="1312"/>
                                          </p:stCondLst>
                                        </p:cTn>
                                        <p:tgtEl>
                                          <p:spTgt spid="29"/>
                                        </p:tgtEl>
                                      </p:cBhvr>
                                      <p:to x="100000" y="80000"/>
                                    </p:animScale>
                                    <p:animScale>
                                      <p:cBhvr>
                                        <p:cTn id="64" dur="166" decel="50000">
                                          <p:stCondLst>
                                            <p:cond delay="1338"/>
                                          </p:stCondLst>
                                        </p:cTn>
                                        <p:tgtEl>
                                          <p:spTgt spid="29"/>
                                        </p:tgtEl>
                                      </p:cBhvr>
                                      <p:to x="100000" y="100000"/>
                                    </p:animScale>
                                    <p:animScale>
                                      <p:cBhvr>
                                        <p:cTn id="65" dur="26">
                                          <p:stCondLst>
                                            <p:cond delay="1642"/>
                                          </p:stCondLst>
                                        </p:cTn>
                                        <p:tgtEl>
                                          <p:spTgt spid="29"/>
                                        </p:tgtEl>
                                      </p:cBhvr>
                                      <p:to x="100000" y="90000"/>
                                    </p:animScale>
                                    <p:animScale>
                                      <p:cBhvr>
                                        <p:cTn id="66" dur="166" decel="50000">
                                          <p:stCondLst>
                                            <p:cond delay="1668"/>
                                          </p:stCondLst>
                                        </p:cTn>
                                        <p:tgtEl>
                                          <p:spTgt spid="29"/>
                                        </p:tgtEl>
                                      </p:cBhvr>
                                      <p:to x="100000" y="100000"/>
                                    </p:animScale>
                                    <p:animScale>
                                      <p:cBhvr>
                                        <p:cTn id="67" dur="26">
                                          <p:stCondLst>
                                            <p:cond delay="1808"/>
                                          </p:stCondLst>
                                        </p:cTn>
                                        <p:tgtEl>
                                          <p:spTgt spid="29"/>
                                        </p:tgtEl>
                                      </p:cBhvr>
                                      <p:to x="100000" y="95000"/>
                                    </p:animScale>
                                    <p:animScale>
                                      <p:cBhvr>
                                        <p:cTn id="68" dur="166" decel="50000">
                                          <p:stCondLst>
                                            <p:cond delay="1834"/>
                                          </p:stCondLst>
                                        </p:cTn>
                                        <p:tgtEl>
                                          <p:spTgt spid="29"/>
                                        </p:tgtEl>
                                      </p:cBhvr>
                                      <p:to x="100000" y="100000"/>
                                    </p:animScale>
                                  </p:childTnLst>
                                </p:cTn>
                              </p:par>
                            </p:childTnLst>
                          </p:cTn>
                        </p:par>
                        <p:par>
                          <p:cTn id="69" fill="hold">
                            <p:stCondLst>
                              <p:cond delay="6500"/>
                            </p:stCondLst>
                            <p:childTnLst>
                              <p:par>
                                <p:cTn id="70" presetID="14" presetClass="entr" presetSubtype="10" fill="hold"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randombar(horizontal)">
                                      <p:cBhvr>
                                        <p:cTn id="72" dur="500"/>
                                        <p:tgtEl>
                                          <p:spTgt spid="50"/>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circle(in)">
                                      <p:cBhvr>
                                        <p:cTn id="81" dur="2000"/>
                                        <p:tgtEl>
                                          <p:spTgt spid="31"/>
                                        </p:tgtEl>
                                      </p:cBhvr>
                                    </p:animEffect>
                                  </p:childTnLst>
                                </p:cTn>
                              </p:par>
                            </p:childTnLst>
                          </p:cTn>
                        </p:par>
                        <p:par>
                          <p:cTn id="82" fill="hold">
                            <p:stCondLst>
                              <p:cond delay="2000"/>
                            </p:stCondLst>
                            <p:childTnLst>
                              <p:par>
                                <p:cTn id="83" presetID="22" presetClass="entr" presetSubtype="4"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1000"/>
                                        <p:tgtEl>
                                          <p:spTgt spid="36"/>
                                        </p:tgtEl>
                                      </p:cBhvr>
                                    </p:animEffect>
                                    <p:anim calcmode="lin" valueType="num">
                                      <p:cBhvr>
                                        <p:cTn id="90" dur="1000" fill="hold"/>
                                        <p:tgtEl>
                                          <p:spTgt spid="36"/>
                                        </p:tgtEl>
                                        <p:attrNameLst>
                                          <p:attrName>ppt_x</p:attrName>
                                        </p:attrNameLst>
                                      </p:cBhvr>
                                      <p:tavLst>
                                        <p:tav tm="0">
                                          <p:val>
                                            <p:strVal val="#ppt_x"/>
                                          </p:val>
                                        </p:tav>
                                        <p:tav tm="100000">
                                          <p:val>
                                            <p:strVal val="#ppt_x"/>
                                          </p:val>
                                        </p:tav>
                                      </p:tavLst>
                                    </p:anim>
                                    <p:anim calcmode="lin" valueType="num">
                                      <p:cBhvr>
                                        <p:cTn id="91" dur="1000" fill="hold"/>
                                        <p:tgtEl>
                                          <p:spTgt spid="36"/>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6" presetClass="entr" presetSubtype="16" fill="hold" nodeType="after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circle(in)">
                                      <p:cBhvr>
                                        <p:cTn id="95" dur="2000"/>
                                        <p:tgtEl>
                                          <p:spTgt spid="49"/>
                                        </p:tgtEl>
                                      </p:cBhvr>
                                    </p:animEffect>
                                  </p:childTnLst>
                                </p:cTn>
                              </p:par>
                            </p:childTnLst>
                          </p:cTn>
                        </p:par>
                        <p:par>
                          <p:cTn id="96" fill="hold">
                            <p:stCondLst>
                              <p:cond delay="5500"/>
                            </p:stCondLst>
                            <p:childTnLst>
                              <p:par>
                                <p:cTn id="97" presetID="22" presetClass="entr" presetSubtype="4"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ipe(down)">
                                      <p:cBhvr>
                                        <p:cTn id="99" dur="500"/>
                                        <p:tgtEl>
                                          <p:spTgt spid="38"/>
                                        </p:tgtEl>
                                      </p:cBhvr>
                                    </p:animEffect>
                                  </p:childTnLst>
                                </p:cTn>
                              </p:par>
                            </p:childTnLst>
                          </p:cTn>
                        </p:par>
                        <p:par>
                          <p:cTn id="100" fill="hold">
                            <p:stCondLst>
                              <p:cond delay="6000"/>
                            </p:stCondLst>
                            <p:childTnLst>
                              <p:par>
                                <p:cTn id="101" presetID="10" presetClass="entr" presetSubtype="0" fill="hold" grpId="0"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childTnLst>
                          </p:cTn>
                        </p:par>
                        <p:par>
                          <p:cTn id="104" fill="hold">
                            <p:stCondLst>
                              <p:cond delay="6500"/>
                            </p:stCondLst>
                            <p:childTnLst>
                              <p:par>
                                <p:cTn id="105" presetID="2" presetClass="entr" presetSubtype="4" fill="hold" nodeType="after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childTnLst>
                          </p:cTn>
                        </p:par>
                        <p:par>
                          <p:cTn id="109" fill="hold">
                            <p:stCondLst>
                              <p:cond delay="7000"/>
                            </p:stCondLst>
                            <p:childTnLst>
                              <p:par>
                                <p:cTn id="110" presetID="22" presetClass="entr" presetSubtype="4" fill="hold" nodeType="after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par>
                          <p:cTn id="113" fill="hold">
                            <p:stCondLst>
                              <p:cond delay="7500"/>
                            </p:stCondLst>
                            <p:childTnLst>
                              <p:par>
                                <p:cTn id="114" presetID="42" presetClass="entr" presetSubtype="0" fill="hold" grpId="0" nodeType="after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1000"/>
                                        <p:tgtEl>
                                          <p:spTgt spid="40"/>
                                        </p:tgtEl>
                                      </p:cBhvr>
                                    </p:animEffect>
                                    <p:anim calcmode="lin" valueType="num">
                                      <p:cBhvr>
                                        <p:cTn id="117" dur="1000" fill="hold"/>
                                        <p:tgtEl>
                                          <p:spTgt spid="40"/>
                                        </p:tgtEl>
                                        <p:attrNameLst>
                                          <p:attrName>ppt_x</p:attrName>
                                        </p:attrNameLst>
                                      </p:cBhvr>
                                      <p:tavLst>
                                        <p:tav tm="0">
                                          <p:val>
                                            <p:strVal val="#ppt_x"/>
                                          </p:val>
                                        </p:tav>
                                        <p:tav tm="100000">
                                          <p:val>
                                            <p:strVal val="#ppt_x"/>
                                          </p:val>
                                        </p:tav>
                                      </p:tavLst>
                                    </p:anim>
                                    <p:anim calcmode="lin" valueType="num">
                                      <p:cBhvr>
                                        <p:cTn id="1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4" presetClass="entr" presetSubtype="10" fill="hold" grpId="0" nodeType="click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randombar(horizontal)">
                                      <p:cBhvr>
                                        <p:cTn id="123" dur="500"/>
                                        <p:tgtEl>
                                          <p:spTgt spid="43"/>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childTnLst>
                          </p:cTn>
                        </p:par>
                        <p:par>
                          <p:cTn id="128" fill="hold">
                            <p:stCondLst>
                              <p:cond delay="1000"/>
                            </p:stCondLst>
                            <p:childTnLst>
                              <p:par>
                                <p:cTn id="129" presetID="21" presetClass="entr" presetSubtype="1"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wheel(1)">
                                      <p:cBhvr>
                                        <p:cTn id="131" dur="2000"/>
                                        <p:tgtEl>
                                          <p:spTgt spid="41"/>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fade">
                                      <p:cBhvr>
                                        <p:cTn id="136" dur="1000"/>
                                        <p:tgtEl>
                                          <p:spTgt spid="47"/>
                                        </p:tgtEl>
                                      </p:cBhvr>
                                    </p:animEffect>
                                    <p:anim calcmode="lin" valueType="num">
                                      <p:cBhvr>
                                        <p:cTn id="137" dur="1000" fill="hold"/>
                                        <p:tgtEl>
                                          <p:spTgt spid="47"/>
                                        </p:tgtEl>
                                        <p:attrNameLst>
                                          <p:attrName>ppt_x</p:attrName>
                                        </p:attrNameLst>
                                      </p:cBhvr>
                                      <p:tavLst>
                                        <p:tav tm="0">
                                          <p:val>
                                            <p:strVal val="#ppt_x"/>
                                          </p:val>
                                        </p:tav>
                                        <p:tav tm="100000">
                                          <p:val>
                                            <p:strVal val="#ppt_x"/>
                                          </p:val>
                                        </p:tav>
                                      </p:tavLst>
                                    </p:anim>
                                    <p:anim calcmode="lin" valueType="num">
                                      <p:cBhvr>
                                        <p:cTn id="138" dur="1000" fill="hold"/>
                                        <p:tgtEl>
                                          <p:spTgt spid="47"/>
                                        </p:tgtEl>
                                        <p:attrNameLst>
                                          <p:attrName>ppt_y</p:attrName>
                                        </p:attrNameLst>
                                      </p:cBhvr>
                                      <p:tavLst>
                                        <p:tav tm="0">
                                          <p:val>
                                            <p:strVal val="#ppt_y+.1"/>
                                          </p:val>
                                        </p:tav>
                                        <p:tav tm="100000">
                                          <p:val>
                                            <p:strVal val="#ppt_y"/>
                                          </p:val>
                                        </p:tav>
                                      </p:tavLst>
                                    </p:anim>
                                  </p:childTnLst>
                                </p:cTn>
                              </p:par>
                            </p:childTnLst>
                          </p:cTn>
                        </p:par>
                        <p:par>
                          <p:cTn id="139" fill="hold">
                            <p:stCondLst>
                              <p:cond delay="1000"/>
                            </p:stCondLst>
                            <p:childTnLst>
                              <p:par>
                                <p:cTn id="140" presetID="6" presetClass="entr" presetSubtype="16" fill="hold" grpId="0" nodeType="after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circle(in)">
                                      <p:cBhvr>
                                        <p:cTn id="142" dur="2000"/>
                                        <p:tgtEl>
                                          <p:spTgt spid="45"/>
                                        </p:tgtEl>
                                      </p:cBhvr>
                                    </p:animEffect>
                                  </p:childTnLst>
                                </p:cTn>
                              </p:par>
                            </p:childTnLst>
                          </p:cTn>
                        </p:par>
                        <p:par>
                          <p:cTn id="143" fill="hold">
                            <p:stCondLst>
                              <p:cond delay="3000"/>
                            </p:stCondLst>
                            <p:childTnLst>
                              <p:par>
                                <p:cTn id="144" presetID="14" presetClass="entr" presetSubtype="10" fill="hold" grpId="0" nodeType="after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randombar(horizontal)">
                                      <p:cBhvr>
                                        <p:cTn id="146" dur="500"/>
                                        <p:tgtEl>
                                          <p:spTgt spid="46"/>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animEffect transition="in" filter="randombar(horizontal)">
                                      <p:cBhvr>
                                        <p:cTn id="151" dur="500"/>
                                        <p:tgtEl>
                                          <p:spTgt spid="48"/>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wipe(down)">
                                      <p:cBhvr>
                                        <p:cTn id="156" dur="500"/>
                                        <p:tgtEl>
                                          <p:spTgt spid="52"/>
                                        </p:tgtEl>
                                      </p:cBhvr>
                                    </p:animEffect>
                                  </p:childTnLst>
                                </p:cTn>
                              </p:par>
                            </p:childTnLst>
                          </p:cTn>
                        </p:par>
                        <p:par>
                          <p:cTn id="157" fill="hold">
                            <p:stCondLst>
                              <p:cond delay="500"/>
                            </p:stCondLst>
                            <p:childTnLst>
                              <p:par>
                                <p:cTn id="158" presetID="21" presetClass="entr" presetSubtype="1" fill="hold" grpId="0" nodeType="afterEffect">
                                  <p:stCondLst>
                                    <p:cond delay="0"/>
                                  </p:stCondLst>
                                  <p:childTnLst>
                                    <p:set>
                                      <p:cBhvr>
                                        <p:cTn id="159" dur="1" fill="hold">
                                          <p:stCondLst>
                                            <p:cond delay="0"/>
                                          </p:stCondLst>
                                        </p:cTn>
                                        <p:tgtEl>
                                          <p:spTgt spid="56"/>
                                        </p:tgtEl>
                                        <p:attrNameLst>
                                          <p:attrName>style.visibility</p:attrName>
                                        </p:attrNameLst>
                                      </p:cBhvr>
                                      <p:to>
                                        <p:strVal val="visible"/>
                                      </p:to>
                                    </p:set>
                                    <p:animEffect transition="in" filter="wheel(1)">
                                      <p:cBhvr>
                                        <p:cTn id="160" dur="2000"/>
                                        <p:tgtEl>
                                          <p:spTgt spid="56"/>
                                        </p:tgtEl>
                                      </p:cBhvr>
                                    </p:animEffect>
                                  </p:childTnLst>
                                </p:cTn>
                              </p:par>
                            </p:childTnLst>
                          </p:cTn>
                        </p:par>
                        <p:par>
                          <p:cTn id="161" fill="hold">
                            <p:stCondLst>
                              <p:cond delay="2500"/>
                            </p:stCondLst>
                            <p:childTnLst>
                              <p:par>
                                <p:cTn id="162" presetID="1" presetClass="entr" presetSubtype="0" fill="hold" nodeType="afterEffect">
                                  <p:stCondLst>
                                    <p:cond delay="0"/>
                                  </p:stCondLst>
                                  <p:childTnLst>
                                    <p:set>
                                      <p:cBhvr>
                                        <p:cTn id="163" dur="1" fill="hold">
                                          <p:stCondLst>
                                            <p:cond delay="0"/>
                                          </p:stCondLst>
                                        </p:cTn>
                                        <p:tgtEl>
                                          <p:spTgt spid="57"/>
                                        </p:tgtEl>
                                        <p:attrNameLst>
                                          <p:attrName>style.visibility</p:attrName>
                                        </p:attrNameLst>
                                      </p:cBhvr>
                                      <p:to>
                                        <p:strVal val="visible"/>
                                      </p:to>
                                    </p:set>
                                  </p:childTnLst>
                                </p:cTn>
                              </p:par>
                            </p:childTnLst>
                          </p:cTn>
                        </p:par>
                        <p:par>
                          <p:cTn id="164" fill="hold">
                            <p:stCondLst>
                              <p:cond delay="2500"/>
                            </p:stCondLst>
                            <p:childTnLst>
                              <p:par>
                                <p:cTn id="165" presetID="6" presetClass="entr" presetSubtype="16" fill="hold" nodeType="after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circle(in)">
                                      <p:cBhvr>
                                        <p:cTn id="167" dur="2000"/>
                                        <p:tgtEl>
                                          <p:spTgt spid="58"/>
                                        </p:tgtEl>
                                      </p:cBhvr>
                                    </p:animEffect>
                                  </p:childTnLst>
                                </p:cTn>
                              </p:par>
                            </p:childTnLst>
                          </p:cTn>
                        </p:par>
                        <p:par>
                          <p:cTn id="168" fill="hold">
                            <p:stCondLst>
                              <p:cond delay="4500"/>
                            </p:stCondLst>
                            <p:childTnLst>
                              <p:par>
                                <p:cTn id="169" presetID="31" presetClass="entr" presetSubtype="0" fill="hold" nodeType="afterEffect">
                                  <p:stCondLst>
                                    <p:cond delay="0"/>
                                  </p:stCondLst>
                                  <p:childTnLst>
                                    <p:set>
                                      <p:cBhvr>
                                        <p:cTn id="170" dur="1" fill="hold">
                                          <p:stCondLst>
                                            <p:cond delay="0"/>
                                          </p:stCondLst>
                                        </p:cTn>
                                        <p:tgtEl>
                                          <p:spTgt spid="59"/>
                                        </p:tgtEl>
                                        <p:attrNameLst>
                                          <p:attrName>style.visibility</p:attrName>
                                        </p:attrNameLst>
                                      </p:cBhvr>
                                      <p:to>
                                        <p:strVal val="visible"/>
                                      </p:to>
                                    </p:set>
                                    <p:anim calcmode="lin" valueType="num">
                                      <p:cBhvr>
                                        <p:cTn id="171" dur="1000" fill="hold"/>
                                        <p:tgtEl>
                                          <p:spTgt spid="59"/>
                                        </p:tgtEl>
                                        <p:attrNameLst>
                                          <p:attrName>ppt_w</p:attrName>
                                        </p:attrNameLst>
                                      </p:cBhvr>
                                      <p:tavLst>
                                        <p:tav tm="0">
                                          <p:val>
                                            <p:fltVal val="0"/>
                                          </p:val>
                                        </p:tav>
                                        <p:tav tm="100000">
                                          <p:val>
                                            <p:strVal val="#ppt_w"/>
                                          </p:val>
                                        </p:tav>
                                      </p:tavLst>
                                    </p:anim>
                                    <p:anim calcmode="lin" valueType="num">
                                      <p:cBhvr>
                                        <p:cTn id="172" dur="1000" fill="hold"/>
                                        <p:tgtEl>
                                          <p:spTgt spid="59"/>
                                        </p:tgtEl>
                                        <p:attrNameLst>
                                          <p:attrName>ppt_h</p:attrName>
                                        </p:attrNameLst>
                                      </p:cBhvr>
                                      <p:tavLst>
                                        <p:tav tm="0">
                                          <p:val>
                                            <p:fltVal val="0"/>
                                          </p:val>
                                        </p:tav>
                                        <p:tav tm="100000">
                                          <p:val>
                                            <p:strVal val="#ppt_h"/>
                                          </p:val>
                                        </p:tav>
                                      </p:tavLst>
                                    </p:anim>
                                    <p:anim calcmode="lin" valueType="num">
                                      <p:cBhvr>
                                        <p:cTn id="173" dur="1000" fill="hold"/>
                                        <p:tgtEl>
                                          <p:spTgt spid="59"/>
                                        </p:tgtEl>
                                        <p:attrNameLst>
                                          <p:attrName>style.rotation</p:attrName>
                                        </p:attrNameLst>
                                      </p:cBhvr>
                                      <p:tavLst>
                                        <p:tav tm="0">
                                          <p:val>
                                            <p:fltVal val="90"/>
                                          </p:val>
                                        </p:tav>
                                        <p:tav tm="100000">
                                          <p:val>
                                            <p:fltVal val="0"/>
                                          </p:val>
                                        </p:tav>
                                      </p:tavLst>
                                    </p:anim>
                                    <p:animEffect transition="in" filter="fade">
                                      <p:cBhvr>
                                        <p:cTn id="174" dur="1000"/>
                                        <p:tgtEl>
                                          <p:spTgt spid="59"/>
                                        </p:tgtEl>
                                      </p:cBhvr>
                                    </p:animEffect>
                                  </p:childTnLst>
                                </p:cTn>
                              </p:par>
                            </p:childTnLst>
                          </p:cTn>
                        </p:par>
                        <p:par>
                          <p:cTn id="175" fill="hold">
                            <p:stCondLst>
                              <p:cond delay="5500"/>
                            </p:stCondLst>
                            <p:childTnLst>
                              <p:par>
                                <p:cTn id="176" presetID="6" presetClass="entr" presetSubtype="16" fill="hold" grpId="0" nodeType="afterEffect">
                                  <p:stCondLst>
                                    <p:cond delay="0"/>
                                  </p:stCondLst>
                                  <p:childTnLst>
                                    <p:set>
                                      <p:cBhvr>
                                        <p:cTn id="177" dur="1" fill="hold">
                                          <p:stCondLst>
                                            <p:cond delay="0"/>
                                          </p:stCondLst>
                                        </p:cTn>
                                        <p:tgtEl>
                                          <p:spTgt spid="60"/>
                                        </p:tgtEl>
                                        <p:attrNameLst>
                                          <p:attrName>style.visibility</p:attrName>
                                        </p:attrNameLst>
                                      </p:cBhvr>
                                      <p:to>
                                        <p:strVal val="visible"/>
                                      </p:to>
                                    </p:set>
                                    <p:animEffect transition="in" filter="circle(in)">
                                      <p:cBhvr>
                                        <p:cTn id="178" dur="2000"/>
                                        <p:tgtEl>
                                          <p:spTgt spid="60"/>
                                        </p:tgtEl>
                                      </p:cBhvr>
                                    </p:animEffect>
                                  </p:childTnLst>
                                </p:cTn>
                              </p:par>
                            </p:childTnLst>
                          </p:cTn>
                        </p:par>
                      </p:childTnLst>
                    </p:cTn>
                  </p:par>
                  <p:par>
                    <p:cTn id="179" fill="hold">
                      <p:stCondLst>
                        <p:cond delay="indefinite"/>
                      </p:stCondLst>
                      <p:childTnLst>
                        <p:par>
                          <p:cTn id="180" fill="hold">
                            <p:stCondLst>
                              <p:cond delay="0"/>
                            </p:stCondLst>
                            <p:childTnLst>
                              <p:par>
                                <p:cTn id="181" presetID="16" presetClass="entr" presetSubtype="21" fill="hold"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barn(inVertical)">
                                      <p:cBhvr>
                                        <p:cTn id="183" dur="500"/>
                                        <p:tgtEl>
                                          <p:spTgt spid="61"/>
                                        </p:tgtEl>
                                      </p:cBhvr>
                                    </p:animEffect>
                                  </p:childTnLst>
                                </p:cTn>
                              </p:par>
                            </p:childTnLst>
                          </p:cTn>
                        </p:par>
                        <p:par>
                          <p:cTn id="184" fill="hold">
                            <p:stCondLst>
                              <p:cond delay="500"/>
                            </p:stCondLst>
                            <p:childTnLst>
                              <p:par>
                                <p:cTn id="185" presetID="21" presetClass="entr" presetSubtype="1" fill="hold" nodeType="afterEffect">
                                  <p:stCondLst>
                                    <p:cond delay="0"/>
                                  </p:stCondLst>
                                  <p:childTnLst>
                                    <p:set>
                                      <p:cBhvr>
                                        <p:cTn id="186" dur="1" fill="hold">
                                          <p:stCondLst>
                                            <p:cond delay="0"/>
                                          </p:stCondLst>
                                        </p:cTn>
                                        <p:tgtEl>
                                          <p:spTgt spid="72"/>
                                        </p:tgtEl>
                                        <p:attrNameLst>
                                          <p:attrName>style.visibility</p:attrName>
                                        </p:attrNameLst>
                                      </p:cBhvr>
                                      <p:to>
                                        <p:strVal val="visible"/>
                                      </p:to>
                                    </p:set>
                                    <p:animEffect transition="in" filter="wheel(1)">
                                      <p:cBhvr>
                                        <p:cTn id="187" dur="2000"/>
                                        <p:tgtEl>
                                          <p:spTgt spid="72"/>
                                        </p:tgtEl>
                                      </p:cBhvr>
                                    </p:animEffect>
                                  </p:childTnLst>
                                </p:cTn>
                              </p:par>
                            </p:childTnLst>
                          </p:cTn>
                        </p:par>
                        <p:par>
                          <p:cTn id="188" fill="hold">
                            <p:stCondLst>
                              <p:cond delay="2500"/>
                            </p:stCondLst>
                            <p:childTnLst>
                              <p:par>
                                <p:cTn id="189" presetID="22" presetClass="entr" presetSubtype="4" fill="hold" grpId="0" nodeType="afterEffect">
                                  <p:stCondLst>
                                    <p:cond delay="0"/>
                                  </p:stCondLst>
                                  <p:childTnLst>
                                    <p:set>
                                      <p:cBhvr>
                                        <p:cTn id="190" dur="1" fill="hold">
                                          <p:stCondLst>
                                            <p:cond delay="0"/>
                                          </p:stCondLst>
                                        </p:cTn>
                                        <p:tgtEl>
                                          <p:spTgt spid="69"/>
                                        </p:tgtEl>
                                        <p:attrNameLst>
                                          <p:attrName>style.visibility</p:attrName>
                                        </p:attrNameLst>
                                      </p:cBhvr>
                                      <p:to>
                                        <p:strVal val="visible"/>
                                      </p:to>
                                    </p:set>
                                    <p:animEffect transition="in" filter="wipe(down)">
                                      <p:cBhvr>
                                        <p:cTn id="191" dur="500"/>
                                        <p:tgtEl>
                                          <p:spTgt spid="69"/>
                                        </p:tgtEl>
                                      </p:cBhvr>
                                    </p:animEffect>
                                  </p:childTnLst>
                                </p:cTn>
                              </p:par>
                            </p:childTnLst>
                          </p:cTn>
                        </p:par>
                        <p:par>
                          <p:cTn id="192" fill="hold">
                            <p:stCondLst>
                              <p:cond delay="3000"/>
                            </p:stCondLst>
                            <p:childTnLst>
                              <p:par>
                                <p:cTn id="193" presetID="14" presetClass="entr" presetSubtype="10" fill="hold" nodeType="afterEffect">
                                  <p:stCondLst>
                                    <p:cond delay="0"/>
                                  </p:stCondLst>
                                  <p:childTnLst>
                                    <p:set>
                                      <p:cBhvr>
                                        <p:cTn id="194" dur="1" fill="hold">
                                          <p:stCondLst>
                                            <p:cond delay="0"/>
                                          </p:stCondLst>
                                        </p:cTn>
                                        <p:tgtEl>
                                          <p:spTgt spid="70"/>
                                        </p:tgtEl>
                                        <p:attrNameLst>
                                          <p:attrName>style.visibility</p:attrName>
                                        </p:attrNameLst>
                                      </p:cBhvr>
                                      <p:to>
                                        <p:strVal val="visible"/>
                                      </p:to>
                                    </p:set>
                                    <p:animEffect transition="in" filter="randombar(horizontal)">
                                      <p:cBhvr>
                                        <p:cTn id="195" dur="500"/>
                                        <p:tgtEl>
                                          <p:spTgt spid="70"/>
                                        </p:tgtEl>
                                      </p:cBhvr>
                                    </p:animEffect>
                                  </p:childTnLst>
                                </p:cTn>
                              </p:par>
                            </p:childTnLst>
                          </p:cTn>
                        </p:par>
                        <p:par>
                          <p:cTn id="196" fill="hold">
                            <p:stCondLst>
                              <p:cond delay="3500"/>
                            </p:stCondLst>
                            <p:childTnLst>
                              <p:par>
                                <p:cTn id="197" presetID="16" presetClass="entr" presetSubtype="21" fill="hold" grpId="0" nodeType="afterEffect">
                                  <p:stCondLst>
                                    <p:cond delay="0"/>
                                  </p:stCondLst>
                                  <p:childTnLst>
                                    <p:set>
                                      <p:cBhvr>
                                        <p:cTn id="198" dur="1" fill="hold">
                                          <p:stCondLst>
                                            <p:cond delay="0"/>
                                          </p:stCondLst>
                                        </p:cTn>
                                        <p:tgtEl>
                                          <p:spTgt spid="71"/>
                                        </p:tgtEl>
                                        <p:attrNameLst>
                                          <p:attrName>style.visibility</p:attrName>
                                        </p:attrNameLst>
                                      </p:cBhvr>
                                      <p:to>
                                        <p:strVal val="visible"/>
                                      </p:to>
                                    </p:set>
                                    <p:animEffect transition="in" filter="barn(inVertical)">
                                      <p:cBhvr>
                                        <p:cTn id="199" dur="500"/>
                                        <p:tgtEl>
                                          <p:spTgt spid="7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73"/>
                                        </p:tgtEl>
                                        <p:attrNameLst>
                                          <p:attrName>style.visibility</p:attrName>
                                        </p:attrNameLst>
                                      </p:cBhvr>
                                      <p:to>
                                        <p:strVal val="visible"/>
                                      </p:to>
                                    </p:set>
                                    <p:animEffect transition="in" filter="wipe(down)">
                                      <p:cBhvr>
                                        <p:cTn id="204" dur="500"/>
                                        <p:tgtEl>
                                          <p:spTgt spid="73"/>
                                        </p:tgtEl>
                                      </p:cBhvr>
                                    </p:animEffect>
                                  </p:childTnLst>
                                </p:cTn>
                              </p:par>
                            </p:childTnLst>
                          </p:cTn>
                        </p:par>
                        <p:par>
                          <p:cTn id="205" fill="hold">
                            <p:stCondLst>
                              <p:cond delay="500"/>
                            </p:stCondLst>
                            <p:childTnLst>
                              <p:par>
                                <p:cTn id="206" presetID="14" presetClass="entr" presetSubtype="10" fill="hold" nodeType="afterEffect">
                                  <p:stCondLst>
                                    <p:cond delay="0"/>
                                  </p:stCondLst>
                                  <p:childTnLst>
                                    <p:set>
                                      <p:cBhvr>
                                        <p:cTn id="207" dur="1" fill="hold">
                                          <p:stCondLst>
                                            <p:cond delay="0"/>
                                          </p:stCondLst>
                                        </p:cTn>
                                        <p:tgtEl>
                                          <p:spTgt spid="79"/>
                                        </p:tgtEl>
                                        <p:attrNameLst>
                                          <p:attrName>style.visibility</p:attrName>
                                        </p:attrNameLst>
                                      </p:cBhvr>
                                      <p:to>
                                        <p:strVal val="visible"/>
                                      </p:to>
                                    </p:set>
                                    <p:animEffect transition="in" filter="randombar(horizontal)">
                                      <p:cBhvr>
                                        <p:cTn id="208" dur="500"/>
                                        <p:tgtEl>
                                          <p:spTgt spid="79"/>
                                        </p:tgtEl>
                                      </p:cBhvr>
                                    </p:animEffect>
                                  </p:childTnLst>
                                </p:cTn>
                              </p:par>
                            </p:childTnLst>
                          </p:cTn>
                        </p:par>
                        <p:par>
                          <p:cTn id="209" fill="hold">
                            <p:stCondLst>
                              <p:cond delay="1000"/>
                            </p:stCondLst>
                            <p:childTnLst>
                              <p:par>
                                <p:cTn id="210" presetID="16" presetClass="entr" presetSubtype="21" fill="hold" grpId="0" nodeType="after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Vertical)">
                                      <p:cBhvr>
                                        <p:cTn id="212" dur="500"/>
                                        <p:tgtEl>
                                          <p:spTgt spid="77"/>
                                        </p:tgtEl>
                                      </p:cBhvr>
                                    </p:animEffect>
                                  </p:childTnLst>
                                </p:cTn>
                              </p:par>
                            </p:childTnLst>
                          </p:cTn>
                        </p:par>
                        <p:par>
                          <p:cTn id="213" fill="hold">
                            <p:stCondLst>
                              <p:cond delay="1500"/>
                            </p:stCondLst>
                            <p:childTnLst>
                              <p:par>
                                <p:cTn id="214" presetID="22" presetClass="entr" presetSubtype="4" fill="hold" nodeType="afterEffect">
                                  <p:stCondLst>
                                    <p:cond delay="0"/>
                                  </p:stCondLst>
                                  <p:childTnLst>
                                    <p:set>
                                      <p:cBhvr>
                                        <p:cTn id="215" dur="1" fill="hold">
                                          <p:stCondLst>
                                            <p:cond delay="0"/>
                                          </p:stCondLst>
                                        </p:cTn>
                                        <p:tgtEl>
                                          <p:spTgt spid="78"/>
                                        </p:tgtEl>
                                        <p:attrNameLst>
                                          <p:attrName>style.visibility</p:attrName>
                                        </p:attrNameLst>
                                      </p:cBhvr>
                                      <p:to>
                                        <p:strVal val="visible"/>
                                      </p:to>
                                    </p:set>
                                    <p:animEffect transition="in" filter="wipe(down)">
                                      <p:cBhvr>
                                        <p:cTn id="216" dur="500"/>
                                        <p:tgtEl>
                                          <p:spTgt spid="78"/>
                                        </p:tgtEl>
                                      </p:cBhvr>
                                    </p:animEffect>
                                  </p:childTnLst>
                                </p:cTn>
                              </p:par>
                            </p:childTnLst>
                          </p:cTn>
                        </p:par>
                        <p:par>
                          <p:cTn id="217" fill="hold">
                            <p:stCondLst>
                              <p:cond delay="2000"/>
                            </p:stCondLst>
                            <p:childTnLst>
                              <p:par>
                                <p:cTn id="218" presetID="22" presetClass="entr" presetSubtype="4" fill="hold" grpId="0" nodeType="afterEffect">
                                  <p:stCondLst>
                                    <p:cond delay="0"/>
                                  </p:stCondLst>
                                  <p:childTnLst>
                                    <p:set>
                                      <p:cBhvr>
                                        <p:cTn id="219" dur="1" fill="hold">
                                          <p:stCondLst>
                                            <p:cond delay="0"/>
                                          </p:stCondLst>
                                        </p:cTn>
                                        <p:tgtEl>
                                          <p:spTgt spid="80"/>
                                        </p:tgtEl>
                                        <p:attrNameLst>
                                          <p:attrName>style.visibility</p:attrName>
                                        </p:attrNameLst>
                                      </p:cBhvr>
                                      <p:to>
                                        <p:strVal val="visible"/>
                                      </p:to>
                                    </p:set>
                                    <p:animEffect transition="in" filter="wipe(down)">
                                      <p:cBhvr>
                                        <p:cTn id="22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5" grpId="0" animBg="1"/>
      <p:bldP spid="29" grpId="0"/>
      <p:bldP spid="35" grpId="0" animBg="1"/>
      <p:bldP spid="37" grpId="0" animBg="1"/>
      <p:bldP spid="38" grpId="0" animBg="1"/>
      <p:bldP spid="40" grpId="0"/>
      <p:bldP spid="41" grpId="0" animBg="1"/>
      <p:bldP spid="42" grpId="0" animBg="1"/>
      <p:bldP spid="43" grpId="0" animBg="1"/>
      <p:bldP spid="45" grpId="0" animBg="1"/>
      <p:bldP spid="46" grpId="0" animBg="1"/>
      <p:bldP spid="47" grpId="0" animBg="1"/>
      <p:bldP spid="48" grpId="0" animBg="1"/>
      <p:bldP spid="56" grpId="0" animBg="1"/>
      <p:bldP spid="60" grpId="0"/>
      <p:bldP spid="69" grpId="0" animBg="1"/>
      <p:bldP spid="71" grpId="0"/>
      <p:bldP spid="77" grpId="0" animBg="1"/>
      <p:bldP spid="8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5836D-1DE6-FDE9-9BD8-4CF020C9B734}"/>
              </a:ext>
            </a:extLst>
          </p:cNvPr>
          <p:cNvPicPr>
            <a:picLocks noChangeAspect="1"/>
          </p:cNvPicPr>
          <p:nvPr/>
        </p:nvPicPr>
        <p:blipFill>
          <a:blip r:embed="rId3"/>
          <a:srcRect l="889" r="-1" b="-1"/>
          <a:stretch/>
        </p:blipFill>
        <p:spPr>
          <a:xfrm>
            <a:off x="20" y="10"/>
            <a:ext cx="12191980" cy="6857990"/>
          </a:xfrm>
          <a:prstGeom prst="rect">
            <a:avLst/>
          </a:prstGeom>
          <a:noFill/>
        </p:spPr>
      </p:pic>
    </p:spTree>
    <p:extLst>
      <p:ext uri="{BB962C8B-B14F-4D97-AF65-F5344CB8AC3E}">
        <p14:creationId xmlns:p14="http://schemas.microsoft.com/office/powerpoint/2010/main" val="373622701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E3AA93-CEC2-1A93-DA08-925FEBF200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8433" y="270387"/>
            <a:ext cx="6285639" cy="6317226"/>
          </a:xfrm>
          <a:prstGeom prst="rect">
            <a:avLst/>
          </a:prstGeom>
          <a:noFill/>
          <a:extLst>
            <a:ext uri="{909E8E84-426E-40DD-AFC4-6F175D3DCCD1}">
              <a14:hiddenFill xmlns:a14="http://schemas.microsoft.com/office/drawing/2010/main">
                <a:solidFill>
                  <a:srgbClr val="FFFFFF"/>
                </a:solidFill>
              </a14:hiddenFill>
            </a:ext>
          </a:extLst>
        </p:spPr>
      </p:pic>
      <p:sp>
        <p:nvSpPr>
          <p:cNvPr id="1031" name="Title 2">
            <a:extLst>
              <a:ext uri="{FF2B5EF4-FFF2-40B4-BE49-F238E27FC236}">
                <a16:creationId xmlns:a16="http://schemas.microsoft.com/office/drawing/2014/main" id="{7E4A87FD-5D61-E417-B5E4-C6EBD0B445FA}"/>
              </a:ext>
            </a:extLst>
          </p:cNvPr>
          <p:cNvSpPr>
            <a:spLocks noGrp="1"/>
          </p:cNvSpPr>
          <p:nvPr>
            <p:ph type="title"/>
          </p:nvPr>
        </p:nvSpPr>
        <p:spPr>
          <a:xfrm>
            <a:off x="607928" y="2875002"/>
            <a:ext cx="4158362" cy="1107996"/>
          </a:xfrm>
        </p:spPr>
        <p:txBody>
          <a:bodyPr/>
          <a:lstStyle/>
          <a:p>
            <a:r>
              <a:rPr kumimoji="0" lang="en-US" sz="3600" b="0" i="0" u="none" strike="noStrike" kern="1200" cap="none" spc="0" normalizeH="0" baseline="0" noProof="0" dirty="0">
                <a:ln w="3175">
                  <a:noFill/>
                </a:ln>
                <a:effectLst/>
                <a:uLnTx/>
                <a:uFillTx/>
                <a:latin typeface="+mn-lt"/>
                <a:ea typeface="+mn-ea"/>
                <a:cs typeface="Segoe Sans Display" pitchFamily="2" charset="0"/>
              </a:rPr>
              <a:t>Copilot meets you where you work!</a:t>
            </a:r>
            <a:endParaRPr lang="en-US" dirty="0"/>
          </a:p>
        </p:txBody>
      </p:sp>
    </p:spTree>
    <p:extLst>
      <p:ext uri="{BB962C8B-B14F-4D97-AF65-F5344CB8AC3E}">
        <p14:creationId xmlns:p14="http://schemas.microsoft.com/office/powerpoint/2010/main" val="359604560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B9F28-C89B-E554-2FD7-782C1A33A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867DE-0325-FB44-5C21-3F9EC85E911A}"/>
              </a:ext>
            </a:extLst>
          </p:cNvPr>
          <p:cNvSpPr>
            <a:spLocks noGrp="1"/>
          </p:cNvSpPr>
          <p:nvPr>
            <p:ph type="title"/>
          </p:nvPr>
        </p:nvSpPr>
        <p:spPr/>
        <p:txBody>
          <a:bodyPr vert="horz" wrap="square" lIns="91440" tIns="45720" rIns="91440" bIns="45720" rtlCol="0" anchor="t">
            <a:normAutofit/>
          </a:bodyPr>
          <a:lstStyle/>
          <a:p>
            <a:r>
              <a:rPr lang="en-US" b="1" kern="1200" dirty="0"/>
              <a:t>Overview of Copilot types</a:t>
            </a:r>
          </a:p>
        </p:txBody>
      </p:sp>
      <p:sp>
        <p:nvSpPr>
          <p:cNvPr id="6" name="Text Placeholder 5">
            <a:extLst>
              <a:ext uri="{FF2B5EF4-FFF2-40B4-BE49-F238E27FC236}">
                <a16:creationId xmlns:a16="http://schemas.microsoft.com/office/drawing/2014/main" id="{D536CC46-6321-7A2D-8913-A9F4D550FB6A}"/>
              </a:ext>
            </a:extLst>
          </p:cNvPr>
          <p:cNvSpPr>
            <a:spLocks noGrp="1"/>
          </p:cNvSpPr>
          <p:nvPr>
            <p:ph type="body" sz="quarter" idx="16"/>
          </p:nvPr>
        </p:nvSpPr>
        <p:spPr>
          <a:xfrm>
            <a:off x="455823" y="4800601"/>
            <a:ext cx="3111713" cy="1468437"/>
          </a:xfrm>
        </p:spPr>
        <p:txBody>
          <a:bodyPr wrap="square">
            <a:noAutofit/>
          </a:bodyPr>
          <a:lstStyle/>
          <a:p>
            <a:pPr>
              <a:lnSpc>
                <a:spcPct val="90000"/>
              </a:lnSpc>
            </a:pPr>
            <a:r>
              <a:rPr lang="en-US" sz="1700" b="1" dirty="0"/>
              <a:t>Application specific Copilot</a:t>
            </a:r>
          </a:p>
          <a:p>
            <a:pPr lvl="1">
              <a:lnSpc>
                <a:spcPct val="90000"/>
              </a:lnSpc>
            </a:pPr>
            <a:r>
              <a:rPr lang="en-US" sz="1700" dirty="0"/>
              <a:t>Available in Word, Excel, PowerPoint, Teams, and Outlook</a:t>
            </a:r>
          </a:p>
          <a:p>
            <a:pPr lvl="1">
              <a:lnSpc>
                <a:spcPct val="90000"/>
              </a:lnSpc>
            </a:pPr>
            <a:r>
              <a:rPr lang="en-US" sz="1700" dirty="0"/>
              <a:t>Fine-tuned to work with specific applications</a:t>
            </a:r>
          </a:p>
          <a:p>
            <a:pPr>
              <a:lnSpc>
                <a:spcPct val="90000"/>
              </a:lnSpc>
            </a:pPr>
            <a:endParaRPr lang="en-US" sz="1700" dirty="0"/>
          </a:p>
        </p:txBody>
      </p:sp>
      <p:pic>
        <p:nvPicPr>
          <p:cNvPr id="10" name="Picture Placeholder 9">
            <a:extLst>
              <a:ext uri="{FF2B5EF4-FFF2-40B4-BE49-F238E27FC236}">
                <a16:creationId xmlns:a16="http://schemas.microsoft.com/office/drawing/2014/main" id="{73C7E022-9DF6-B690-5F5C-71258527BC4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0" y="2286000"/>
            <a:ext cx="4023360" cy="2286000"/>
          </a:xfrm>
          <a:noFill/>
        </p:spPr>
      </p:pic>
      <p:sp>
        <p:nvSpPr>
          <p:cNvPr id="3" name="Text Placeholder 2">
            <a:extLst>
              <a:ext uri="{FF2B5EF4-FFF2-40B4-BE49-F238E27FC236}">
                <a16:creationId xmlns:a16="http://schemas.microsoft.com/office/drawing/2014/main" id="{B119FBF5-48D4-6983-81A1-1E29F7D1DBFD}"/>
              </a:ext>
            </a:extLst>
          </p:cNvPr>
          <p:cNvSpPr>
            <a:spLocks noGrp="1"/>
          </p:cNvSpPr>
          <p:nvPr>
            <p:ph type="body" sz="quarter" idx="17"/>
          </p:nvPr>
        </p:nvSpPr>
        <p:spPr/>
        <p:txBody>
          <a:bodyPr wrap="square">
            <a:normAutofit/>
          </a:bodyPr>
          <a:lstStyle/>
          <a:p>
            <a:pPr>
              <a:lnSpc>
                <a:spcPct val="90000"/>
              </a:lnSpc>
            </a:pPr>
            <a:r>
              <a:rPr lang="en-US" sz="1700" b="1" dirty="0"/>
              <a:t>Copilot as a tool</a:t>
            </a:r>
          </a:p>
          <a:p>
            <a:pPr lvl="1">
              <a:lnSpc>
                <a:spcPct val="90000"/>
              </a:lnSpc>
            </a:pPr>
            <a:r>
              <a:rPr lang="en-US" sz="1700" dirty="0"/>
              <a:t>Click a button and it performs a task</a:t>
            </a:r>
          </a:p>
          <a:p>
            <a:pPr lvl="1">
              <a:lnSpc>
                <a:spcPct val="90000"/>
              </a:lnSpc>
            </a:pPr>
            <a:r>
              <a:rPr lang="en-US" sz="1700" dirty="0"/>
              <a:t>No need to enter a prompt</a:t>
            </a:r>
          </a:p>
        </p:txBody>
      </p:sp>
      <p:pic>
        <p:nvPicPr>
          <p:cNvPr id="5" name="Content Placeholder 4">
            <a:extLst>
              <a:ext uri="{FF2B5EF4-FFF2-40B4-BE49-F238E27FC236}">
                <a16:creationId xmlns:a16="http://schemas.microsoft.com/office/drawing/2014/main" id="{62BAB9EB-AE0E-1631-8464-7B8C931AF5F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p:blipFill>
        <p:spPr>
          <a:xfrm>
            <a:off x="4084320" y="2286000"/>
            <a:ext cx="4023360" cy="2286000"/>
          </a:xfrm>
          <a:prstGeom prst="rect">
            <a:avLst/>
          </a:prstGeom>
          <a:noFill/>
        </p:spPr>
      </p:pic>
      <p:sp>
        <p:nvSpPr>
          <p:cNvPr id="4" name="Content Placeholder 3">
            <a:extLst>
              <a:ext uri="{FF2B5EF4-FFF2-40B4-BE49-F238E27FC236}">
                <a16:creationId xmlns:a16="http://schemas.microsoft.com/office/drawing/2014/main" id="{857E5CED-1DEF-CB47-1EEC-C2B5D469C166}"/>
              </a:ext>
            </a:extLst>
          </p:cNvPr>
          <p:cNvSpPr>
            <a:spLocks noGrp="1"/>
          </p:cNvSpPr>
          <p:nvPr>
            <p:ph type="body" sz="quarter" idx="18"/>
          </p:nvPr>
        </p:nvSpPr>
        <p:spPr/>
        <p:txBody>
          <a:bodyPr vert="horz" wrap="square" lIns="91440" tIns="45720" rIns="91440" bIns="45720" rtlCol="0">
            <a:normAutofit/>
          </a:bodyPr>
          <a:lstStyle/>
          <a:p>
            <a:r>
              <a:rPr lang="en-US" sz="1700" b="1"/>
              <a:t>Microsoft 365 Copilot</a:t>
            </a:r>
          </a:p>
          <a:p>
            <a:pPr lvl="1"/>
            <a:r>
              <a:rPr lang="en-US" sz="1700"/>
              <a:t>Graph grounded chat</a:t>
            </a:r>
          </a:p>
          <a:p>
            <a:pPr lvl="1"/>
            <a:r>
              <a:rPr lang="en-US" sz="1700"/>
              <a:t>Supports workflow automation</a:t>
            </a:r>
          </a:p>
          <a:p>
            <a:endParaRPr lang="en-US" sz="1700"/>
          </a:p>
        </p:txBody>
      </p:sp>
      <p:pic>
        <p:nvPicPr>
          <p:cNvPr id="22" name="Picture Placeholder 21">
            <a:extLst>
              <a:ext uri="{FF2B5EF4-FFF2-40B4-BE49-F238E27FC236}">
                <a16:creationId xmlns:a16="http://schemas.microsoft.com/office/drawing/2014/main" id="{439BF88F-C796-B06C-900F-80372CE625E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720" r="720"/>
          <a:stretch/>
        </p:blipFill>
        <p:spPr>
          <a:xfrm>
            <a:off x="8168640" y="2286000"/>
            <a:ext cx="4023360" cy="2286000"/>
          </a:xfrm>
          <a:prstGeom prst="rect">
            <a:avLst/>
          </a:prstGeom>
        </p:spPr>
      </p:pic>
    </p:spTree>
    <p:extLst>
      <p:ext uri="{BB962C8B-B14F-4D97-AF65-F5344CB8AC3E}">
        <p14:creationId xmlns:p14="http://schemas.microsoft.com/office/powerpoint/2010/main" val="5853737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3E0FB-9C7B-C457-4474-B02CFE209312}"/>
              </a:ext>
            </a:extLst>
          </p:cNvPr>
          <p:cNvSpPr>
            <a:spLocks noGrp="1"/>
          </p:cNvSpPr>
          <p:nvPr>
            <p:ph type="title"/>
          </p:nvPr>
        </p:nvSpPr>
        <p:spPr/>
        <p:txBody>
          <a:bodyPr anchor="t">
            <a:normAutofit/>
          </a:bodyPr>
          <a:lstStyle/>
          <a:p>
            <a:r>
              <a:rPr lang="en-US" dirty="0"/>
              <a:t>Application-specific Copilots</a:t>
            </a:r>
          </a:p>
        </p:txBody>
      </p:sp>
      <p:sp>
        <p:nvSpPr>
          <p:cNvPr id="3" name="Content Placeholder 2">
            <a:extLst>
              <a:ext uri="{FF2B5EF4-FFF2-40B4-BE49-F238E27FC236}">
                <a16:creationId xmlns:a16="http://schemas.microsoft.com/office/drawing/2014/main" id="{EDCBADED-4F9C-9FAA-DF6A-B57C60A4C510}"/>
              </a:ext>
            </a:extLst>
          </p:cNvPr>
          <p:cNvSpPr>
            <a:spLocks noGrp="1"/>
          </p:cNvSpPr>
          <p:nvPr>
            <p:ph sz="quarter" idx="10"/>
          </p:nvPr>
        </p:nvSpPr>
        <p:spPr>
          <a:xfrm>
            <a:off x="584199" y="2019300"/>
            <a:ext cx="4617995" cy="4430920"/>
          </a:xfrm>
        </p:spPr>
        <p:txBody>
          <a:bodyPr anchor="t">
            <a:noAutofit/>
          </a:bodyPr>
          <a:lstStyle/>
          <a:p>
            <a:pPr algn="l">
              <a:spcBef>
                <a:spcPts val="750"/>
              </a:spcBef>
              <a:spcAft>
                <a:spcPts val="750"/>
              </a:spcAft>
              <a:buFont typeface="Arial" panose="020B0604020202020204" pitchFamily="34" charset="0"/>
              <a:buChar char="•"/>
            </a:pPr>
            <a:r>
              <a:rPr lang="en-US" sz="1600" b="1" i="0" dirty="0">
                <a:solidFill>
                  <a:srgbClr val="242424"/>
                </a:solidFill>
                <a:effectLst/>
              </a:rPr>
              <a:t>In most Microsoft 365 </a:t>
            </a:r>
            <a:r>
              <a:rPr lang="en-US" sz="1600" b="1" dirty="0">
                <a:solidFill>
                  <a:srgbClr val="242424"/>
                </a:solidFill>
              </a:rPr>
              <a:t>a</a:t>
            </a:r>
            <a:r>
              <a:rPr lang="en-US" sz="1600" b="1" i="0" dirty="0">
                <a:solidFill>
                  <a:srgbClr val="242424"/>
                </a:solidFill>
                <a:effectLst/>
              </a:rPr>
              <a:t>pplications, </a:t>
            </a:r>
            <a:r>
              <a:rPr lang="en-US" sz="1600" dirty="0">
                <a:solidFill>
                  <a:srgbClr val="242424"/>
                </a:solidFill>
              </a:rPr>
              <a:t>the </a:t>
            </a:r>
            <a:r>
              <a:rPr lang="en-US" sz="1600" b="0" i="0" dirty="0">
                <a:solidFill>
                  <a:srgbClr val="242424"/>
                </a:solidFill>
                <a:effectLst/>
              </a:rPr>
              <a:t>Copilot button is in the top ribbon.</a:t>
            </a:r>
          </a:p>
          <a:p>
            <a:pPr algn="l">
              <a:spcBef>
                <a:spcPts val="750"/>
              </a:spcBef>
              <a:spcAft>
                <a:spcPts val="750"/>
              </a:spcAft>
              <a:buFont typeface="Arial" panose="020B0604020202020204" pitchFamily="34" charset="0"/>
              <a:buChar char="•"/>
            </a:pPr>
            <a:r>
              <a:rPr lang="en-US" sz="1600" b="0" i="0" dirty="0">
                <a:solidFill>
                  <a:srgbClr val="242424"/>
                </a:solidFill>
                <a:effectLst/>
              </a:rPr>
              <a:t>Selecting the button opens a side pane with app-specific prompts.</a:t>
            </a:r>
          </a:p>
          <a:p>
            <a:pPr marL="0" indent="0" algn="l">
              <a:spcBef>
                <a:spcPts val="750"/>
              </a:spcBef>
              <a:spcAft>
                <a:spcPts val="750"/>
              </a:spcAft>
              <a:buNone/>
            </a:pPr>
            <a:r>
              <a:rPr lang="en-US" sz="1600" b="1" i="0" dirty="0">
                <a:solidFill>
                  <a:srgbClr val="242424"/>
                </a:solidFill>
                <a:effectLst/>
              </a:rPr>
              <a:t>For example, in PowerPoint Copilot assists with</a:t>
            </a:r>
            <a:r>
              <a:rPr lang="en-US" sz="1600" b="0" i="0" dirty="0">
                <a:solidFill>
                  <a:srgbClr val="242424"/>
                </a:solidFill>
                <a:effectLst/>
              </a:rPr>
              <a:t>:</a:t>
            </a:r>
          </a:p>
          <a:p>
            <a:pPr algn="l">
              <a:spcBef>
                <a:spcPts val="750"/>
              </a:spcBef>
              <a:spcAft>
                <a:spcPts val="750"/>
              </a:spcAft>
              <a:buFont typeface="Arial" panose="020B0604020202020204" pitchFamily="34" charset="0"/>
              <a:buChar char="•"/>
            </a:pPr>
            <a:r>
              <a:rPr lang="en-US" sz="1600" b="0" i="0" dirty="0">
                <a:solidFill>
                  <a:srgbClr val="242424"/>
                </a:solidFill>
                <a:effectLst/>
              </a:rPr>
              <a:t>Creating slide layouts and designs, suggesting content and images, and enhancing presentations with design ideas.</a:t>
            </a:r>
          </a:p>
          <a:p>
            <a:pPr algn="l">
              <a:spcBef>
                <a:spcPts val="750"/>
              </a:spcBef>
              <a:spcAft>
                <a:spcPts val="750"/>
              </a:spcAft>
              <a:buFont typeface="Arial" panose="020B0604020202020204" pitchFamily="34" charset="0"/>
              <a:buChar char="•"/>
            </a:pPr>
            <a:r>
              <a:rPr lang="en-US" sz="1600" dirty="0">
                <a:solidFill>
                  <a:srgbClr val="242424"/>
                </a:solidFill>
              </a:rPr>
              <a:t>Copilot can also help with g</a:t>
            </a:r>
            <a:r>
              <a:rPr lang="en-US" sz="1600" b="0" i="0" dirty="0">
                <a:solidFill>
                  <a:srgbClr val="242424"/>
                </a:solidFill>
                <a:effectLst/>
              </a:rPr>
              <a:t>enerating speaker notes, recommending transitions and animations, </a:t>
            </a:r>
            <a:r>
              <a:rPr lang="en-US" sz="1600" dirty="0">
                <a:solidFill>
                  <a:srgbClr val="242424"/>
                </a:solidFill>
              </a:rPr>
              <a:t>p</a:t>
            </a:r>
            <a:r>
              <a:rPr lang="en-US" sz="1600" b="0" i="0" dirty="0">
                <a:solidFill>
                  <a:srgbClr val="242424"/>
                </a:solidFill>
                <a:effectLst/>
              </a:rPr>
              <a:t>roviding feedback on slide clarity and impact.</a:t>
            </a:r>
          </a:p>
        </p:txBody>
      </p:sp>
      <p:sp>
        <p:nvSpPr>
          <p:cNvPr id="4" name="Text Placeholder 3">
            <a:extLst>
              <a:ext uri="{FF2B5EF4-FFF2-40B4-BE49-F238E27FC236}">
                <a16:creationId xmlns:a16="http://schemas.microsoft.com/office/drawing/2014/main" id="{F7D35D0E-1699-B3C9-CFA2-6A871C7174A0}"/>
              </a:ext>
            </a:extLst>
          </p:cNvPr>
          <p:cNvSpPr>
            <a:spLocks noGrp="1"/>
          </p:cNvSpPr>
          <p:nvPr>
            <p:ph type="body" sz="quarter" idx="11"/>
          </p:nvPr>
        </p:nvSpPr>
        <p:spPr/>
        <p:txBody>
          <a:bodyPr/>
          <a:lstStyle/>
          <a:p>
            <a:endParaRPr lang="en-US"/>
          </a:p>
        </p:txBody>
      </p:sp>
      <p:pic>
        <p:nvPicPr>
          <p:cNvPr id="3074" name="Picture 2" descr="A screenshot of a software tool named &quot;Copilot&quot; displaying options to create a presentation from scratch ">
            <a:extLst>
              <a:ext uri="{FF2B5EF4-FFF2-40B4-BE49-F238E27FC236}">
                <a16:creationId xmlns:a16="http://schemas.microsoft.com/office/drawing/2014/main" id="{207B84D5-460F-0B19-CC82-ABD10CC85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691" y="1613587"/>
            <a:ext cx="7358876" cy="47243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6CE110-1B1F-4C28-1D23-E2ADBB83510D}"/>
              </a:ext>
            </a:extLst>
          </p:cNvPr>
          <p:cNvSpPr txBox="1"/>
          <p:nvPr/>
        </p:nvSpPr>
        <p:spPr>
          <a:xfrm>
            <a:off x="571500" y="1322174"/>
            <a:ext cx="10870857" cy="276999"/>
          </a:xfrm>
          <a:prstGeom prst="rect">
            <a:avLst/>
          </a:prstGeom>
          <a:noFill/>
        </p:spPr>
        <p:txBody>
          <a:bodyPr wrap="square" lIns="0" tIns="0" rIns="0" bIns="0" rtlCol="0">
            <a:spAutoFit/>
          </a:bodyPr>
          <a:lstStyle/>
          <a:p>
            <a:pPr algn="l"/>
            <a:r>
              <a:rPr lang="en-US" sz="1800" b="0" i="0" dirty="0">
                <a:solidFill>
                  <a:srgbClr val="242424"/>
                </a:solidFill>
                <a:effectLst/>
                <a:latin typeface="+mj-lt"/>
              </a:rPr>
              <a:t>Versions of Copilot that are configured to work specifically with each particular app. </a:t>
            </a:r>
            <a:endParaRPr lang="en-US" sz="2800" dirty="0">
              <a:latin typeface="+mj-lt"/>
            </a:endParaRPr>
          </a:p>
        </p:txBody>
      </p:sp>
    </p:spTree>
    <p:extLst>
      <p:ext uri="{BB962C8B-B14F-4D97-AF65-F5344CB8AC3E}">
        <p14:creationId xmlns:p14="http://schemas.microsoft.com/office/powerpoint/2010/main" val="7071148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068F-FB0E-E6CC-3705-81B927365FAF}"/>
              </a:ext>
            </a:extLst>
          </p:cNvPr>
          <p:cNvSpPr>
            <a:spLocks noGrp="1"/>
          </p:cNvSpPr>
          <p:nvPr>
            <p:ph type="title"/>
          </p:nvPr>
        </p:nvSpPr>
        <p:spPr/>
        <p:txBody>
          <a:bodyPr anchor="t">
            <a:normAutofit/>
          </a:bodyPr>
          <a:lstStyle/>
          <a:p>
            <a:r>
              <a:rPr lang="en-US"/>
              <a:t>Microsoft 365 Copilot</a:t>
            </a:r>
          </a:p>
        </p:txBody>
      </p:sp>
      <p:sp>
        <p:nvSpPr>
          <p:cNvPr id="7" name="Content Placeholder 6">
            <a:extLst>
              <a:ext uri="{FF2B5EF4-FFF2-40B4-BE49-F238E27FC236}">
                <a16:creationId xmlns:a16="http://schemas.microsoft.com/office/drawing/2014/main" id="{65BEE4F3-E38B-7BDB-E26F-B64033BA972A}"/>
              </a:ext>
            </a:extLst>
          </p:cNvPr>
          <p:cNvSpPr>
            <a:spLocks noGrp="1"/>
          </p:cNvSpPr>
          <p:nvPr>
            <p:ph sz="quarter" idx="10"/>
          </p:nvPr>
        </p:nvSpPr>
        <p:spPr>
          <a:xfrm>
            <a:off x="584200" y="1435100"/>
            <a:ext cx="4562988" cy="3816429"/>
          </a:xfrm>
        </p:spPr>
        <p:txBody>
          <a:bodyPr>
            <a:noAutofit/>
          </a:bodyPr>
          <a:lstStyle/>
          <a:p>
            <a:pPr marL="0" indent="0" algn="l">
              <a:spcBef>
                <a:spcPts val="0"/>
              </a:spcBef>
              <a:spcAft>
                <a:spcPts val="600"/>
              </a:spcAft>
              <a:buNone/>
            </a:pPr>
            <a:r>
              <a:rPr lang="en-US" sz="1600" b="1" i="0" dirty="0">
                <a:solidFill>
                  <a:srgbClr val="242424"/>
                </a:solidFill>
                <a:effectLst/>
              </a:rPr>
              <a:t>Microsoft 365 Copilot</a:t>
            </a:r>
            <a:r>
              <a:rPr lang="en-US" sz="1600" b="0" i="0" dirty="0">
                <a:solidFill>
                  <a:srgbClr val="242424"/>
                </a:solidFill>
                <a:effectLst/>
              </a:rPr>
              <a:t> features graph-grounded chat and works across all applications, enabling you to ask about people, prepare for meetings, and create files. </a:t>
            </a:r>
          </a:p>
          <a:p>
            <a:pPr marL="0" indent="0" algn="l">
              <a:spcBef>
                <a:spcPts val="0"/>
              </a:spcBef>
              <a:spcAft>
                <a:spcPts val="600"/>
              </a:spcAft>
              <a:buNone/>
            </a:pPr>
            <a:r>
              <a:rPr lang="en-US" sz="1600" b="1" i="0" dirty="0">
                <a:solidFill>
                  <a:srgbClr val="242424"/>
                </a:solidFill>
                <a:effectLst/>
              </a:rPr>
              <a:t>Key Differences from app-specific Copilots</a:t>
            </a:r>
            <a:r>
              <a:rPr lang="en-US" sz="1600" b="0" i="0" dirty="0">
                <a:solidFill>
                  <a:srgbClr val="242424"/>
                </a:solidFill>
                <a:effectLst/>
              </a:rPr>
              <a:t>:</a:t>
            </a:r>
          </a:p>
          <a:p>
            <a:pPr indent="0">
              <a:spcBef>
                <a:spcPts val="0"/>
              </a:spcBef>
              <a:spcAft>
                <a:spcPts val="600"/>
              </a:spcAft>
              <a:buNone/>
            </a:pPr>
            <a:r>
              <a:rPr lang="en-US" sz="1600" b="1" i="0" dirty="0">
                <a:solidFill>
                  <a:srgbClr val="242424"/>
                </a:solidFill>
                <a:effectLst/>
              </a:rPr>
              <a:t>Scope</a:t>
            </a:r>
            <a:r>
              <a:rPr lang="en-US" sz="1600" b="0" i="0" dirty="0">
                <a:solidFill>
                  <a:srgbClr val="242424"/>
                </a:solidFill>
                <a:effectLst/>
              </a:rPr>
              <a:t>:</a:t>
            </a:r>
          </a:p>
          <a:p>
            <a:pPr marL="771525" indent="-285750">
              <a:spcBef>
                <a:spcPts val="0"/>
              </a:spcBef>
              <a:spcAft>
                <a:spcPts val="600"/>
              </a:spcAft>
            </a:pPr>
            <a:r>
              <a:rPr lang="en-US" sz="1600" b="0" i="0" dirty="0">
                <a:solidFill>
                  <a:srgbClr val="242424"/>
                </a:solidFill>
                <a:effectLst/>
              </a:rPr>
              <a:t>Graph Grounded Chat: Cross-application functionality.</a:t>
            </a:r>
          </a:p>
          <a:p>
            <a:pPr marL="771525" indent="-285750">
              <a:spcBef>
                <a:spcPts val="0"/>
              </a:spcBef>
              <a:spcAft>
                <a:spcPts val="600"/>
              </a:spcAft>
            </a:pPr>
            <a:r>
              <a:rPr lang="en-US" sz="1600" b="0" i="0" dirty="0">
                <a:solidFill>
                  <a:srgbClr val="242424"/>
                </a:solidFill>
                <a:effectLst/>
              </a:rPr>
              <a:t>Application-specific Copilots: Focused on individual applications.</a:t>
            </a:r>
          </a:p>
          <a:p>
            <a:pPr indent="0">
              <a:spcBef>
                <a:spcPts val="0"/>
              </a:spcBef>
              <a:spcAft>
                <a:spcPts val="600"/>
              </a:spcAft>
              <a:buNone/>
            </a:pPr>
            <a:r>
              <a:rPr lang="en-US" sz="1600" b="1" i="0" dirty="0">
                <a:solidFill>
                  <a:srgbClr val="242424"/>
                </a:solidFill>
                <a:effectLst/>
              </a:rPr>
              <a:t>Data Integration</a:t>
            </a:r>
            <a:r>
              <a:rPr lang="en-US" sz="1600" b="0" i="0" dirty="0">
                <a:solidFill>
                  <a:srgbClr val="242424"/>
                </a:solidFill>
                <a:effectLst/>
              </a:rPr>
              <a:t>:</a:t>
            </a:r>
          </a:p>
          <a:p>
            <a:pPr marL="828675" indent="-342900">
              <a:spcBef>
                <a:spcPts val="0"/>
              </a:spcBef>
              <a:spcAft>
                <a:spcPts val="600"/>
              </a:spcAft>
            </a:pPr>
            <a:r>
              <a:rPr lang="en-US" sz="1600" b="0" i="0" dirty="0">
                <a:solidFill>
                  <a:srgbClr val="242424"/>
                </a:solidFill>
                <a:effectLst/>
              </a:rPr>
              <a:t>Graph Grounded Chat: Holistic view across Microsoft 365.</a:t>
            </a:r>
          </a:p>
          <a:p>
            <a:pPr marL="828675" indent="-342900">
              <a:spcBef>
                <a:spcPts val="0"/>
              </a:spcBef>
              <a:spcAft>
                <a:spcPts val="600"/>
              </a:spcAft>
            </a:pPr>
            <a:r>
              <a:rPr lang="en-US" sz="1600" b="0" i="0" dirty="0">
                <a:solidFill>
                  <a:srgbClr val="242424"/>
                </a:solidFill>
                <a:effectLst/>
              </a:rPr>
              <a:t>Application-specific Copilots: Suggestions tailored to one app.</a:t>
            </a:r>
          </a:p>
          <a:p>
            <a:pPr marL="0" indent="0">
              <a:spcBef>
                <a:spcPts val="0"/>
              </a:spcBef>
              <a:spcAft>
                <a:spcPts val="600"/>
              </a:spcAft>
              <a:buNone/>
            </a:pPr>
            <a:endParaRPr lang="en-US" sz="1600" dirty="0"/>
          </a:p>
        </p:txBody>
      </p:sp>
      <p:pic>
        <p:nvPicPr>
          <p:cNvPr id="6" name="Picture 5">
            <a:extLst>
              <a:ext uri="{FF2B5EF4-FFF2-40B4-BE49-F238E27FC236}">
                <a16:creationId xmlns:a16="http://schemas.microsoft.com/office/drawing/2014/main" id="{235BB995-9DAE-EFE5-C0AC-E250F59D24DE}"/>
              </a:ext>
            </a:extLst>
          </p:cNvPr>
          <p:cNvPicPr>
            <a:picLocks noChangeAspect="1"/>
          </p:cNvPicPr>
          <p:nvPr/>
        </p:nvPicPr>
        <p:blipFill>
          <a:blip r:embed="rId3"/>
          <a:srcRect l="-1" r="28546"/>
          <a:stretch/>
        </p:blipFill>
        <p:spPr>
          <a:xfrm>
            <a:off x="5658104" y="0"/>
            <a:ext cx="6533895" cy="6858000"/>
          </a:xfrm>
          <a:prstGeom prst="rect">
            <a:avLst/>
          </a:prstGeom>
        </p:spPr>
      </p:pic>
      <p:sp>
        <p:nvSpPr>
          <p:cNvPr id="10" name="Text Placeholder 9">
            <a:extLst>
              <a:ext uri="{FF2B5EF4-FFF2-40B4-BE49-F238E27FC236}">
                <a16:creationId xmlns:a16="http://schemas.microsoft.com/office/drawing/2014/main" id="{B271EF8E-8BB2-85C8-5F63-8FD9300A5CD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99675815"/>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1774</TotalTime>
  <Words>2503</Words>
  <Application>Microsoft Office PowerPoint</Application>
  <PresentationFormat>Widescreen</PresentationFormat>
  <Paragraphs>174</Paragraphs>
  <Slides>14</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Microsoft JhengHei UI</vt:lpstr>
      <vt:lpstr>Aptos</vt:lpstr>
      <vt:lpstr>Arial</vt:lpstr>
      <vt:lpstr>Consolas</vt:lpstr>
      <vt:lpstr>Segoe Sans</vt:lpstr>
      <vt:lpstr>Segoe Sans Display</vt:lpstr>
      <vt:lpstr>Segoe Sans Display Semibold</vt:lpstr>
      <vt:lpstr>Segoe UI</vt:lpstr>
      <vt:lpstr>Segoe UI Semibold</vt:lpstr>
      <vt:lpstr>Wingdings</vt:lpstr>
      <vt:lpstr>Microsoft 365 Copilot Template</vt:lpstr>
      <vt:lpstr>Copilot Kickstart </vt:lpstr>
      <vt:lpstr>Agenda</vt:lpstr>
      <vt:lpstr>What is Microsoft 365 Copilot? </vt:lpstr>
      <vt:lpstr>Overview of how a Copilot prompt is processed</vt:lpstr>
      <vt:lpstr>PowerPoint Presentation</vt:lpstr>
      <vt:lpstr>Copilot meets you where you work!</vt:lpstr>
      <vt:lpstr>Overview of Copilot types</vt:lpstr>
      <vt:lpstr>Application-specific Copilots</vt:lpstr>
      <vt:lpstr>Microsoft 365 Copilot</vt:lpstr>
      <vt:lpstr>Copilot for Microsoft 365 Chat</vt:lpstr>
      <vt:lpstr>Interacting with Copilot</vt:lpstr>
      <vt:lpstr>Context IQ in Copilot</vt:lpstr>
      <vt:lpstr>Summarizing what we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Cadie Kneip</dc:creator>
  <cp:lastModifiedBy>Cadie Kneip</cp:lastModifiedBy>
  <cp:revision>4</cp:revision>
  <dcterms:created xsi:type="dcterms:W3CDTF">2024-10-10T20:16:06Z</dcterms:created>
  <dcterms:modified xsi:type="dcterms:W3CDTF">2025-03-25T20:22:04Z</dcterms:modified>
</cp:coreProperties>
</file>