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0" r:id="rId4"/>
  </p:sldMasterIdLst>
  <p:notesMasterIdLst>
    <p:notesMasterId r:id="rId6"/>
  </p:notesMasterIdLst>
  <p:handoutMasterIdLst>
    <p:handoutMasterId r:id="rId7"/>
  </p:handoutMasterIdLst>
  <p:sldIdLst>
    <p:sldId id="262" r:id="rId5"/>
  </p:sldIdLst>
  <p:sldSz cx="12192000" cy="33832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E9F5"/>
    <a:srgbClr val="7FBBE9"/>
    <a:srgbClr val="E2F1F9"/>
    <a:srgbClr val="E2D9F1"/>
    <a:srgbClr val="DD9DE5"/>
    <a:srgbClr val="0078D4"/>
    <a:srgbClr val="FFD0C3"/>
    <a:srgbClr val="FFB09B"/>
    <a:srgbClr val="FFE8E2"/>
    <a:srgbClr val="243A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DDA12E-F0DD-4941-9D0A-72C4C2B9E3DD}" v="2" dt="2025-01-14T22:13:41.228"/>
    <p1510:client id="{59650B25-60BB-4017-A005-DA61784FD054}" v="1" dt="2025-01-14T23:13:20.285"/>
    <p1510:client id="{D20065C1-28AA-48E8-BB37-B15667677EB3}" v="223" dt="2025-01-14T19:23:42.5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0" d="100"/>
          <a:sy n="20" d="100"/>
        </p:scale>
        <p:origin x="1884" y="2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0E5D23-E6CA-BE6C-50B6-A4DC1AE76A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8AB0F9-1862-C8E3-A4CA-2169C33E243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E1A564-7E9D-4F91-B8BB-F3B746D24AAD}" type="datetimeFigureOut">
              <a:rPr lang="en-US" smtClean="0"/>
              <a:t>1/14/2025</a:t>
            </a:fld>
            <a:endParaRPr lang="en-US"/>
          </a:p>
        </p:txBody>
      </p:sp>
      <p:sp>
        <p:nvSpPr>
          <p:cNvPr id="4" name="Footer Placeholder 3">
            <a:extLst>
              <a:ext uri="{FF2B5EF4-FFF2-40B4-BE49-F238E27FC236}">
                <a16:creationId xmlns:a16="http://schemas.microsoft.com/office/drawing/2014/main" id="{7EDE7F17-988D-E2E7-8231-BA2A582ECF6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75C1429-2316-3680-E8C8-4A3F44D343A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12BD2-E825-42F6-8CB4-8C5DA06D6DB7}" type="slidenum">
              <a:rPr lang="en-US" smtClean="0"/>
              <a:t>‹#›</a:t>
            </a:fld>
            <a:endParaRPr lang="en-US"/>
          </a:p>
        </p:txBody>
      </p:sp>
    </p:spTree>
    <p:extLst>
      <p:ext uri="{BB962C8B-B14F-4D97-AF65-F5344CB8AC3E}">
        <p14:creationId xmlns:p14="http://schemas.microsoft.com/office/powerpoint/2010/main" val="327904578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3223-00F6-44EE-BD47-7B9D49FACB40}" type="datetimeFigureOut">
              <a:rPr lang="en-US" smtClean="0"/>
              <a:t>1/14/2025</a:t>
            </a:fld>
            <a:endParaRPr lang="en-US"/>
          </a:p>
        </p:txBody>
      </p:sp>
      <p:sp>
        <p:nvSpPr>
          <p:cNvPr id="4" name="Slide Image Placeholder 3"/>
          <p:cNvSpPr>
            <a:spLocks noGrp="1" noRot="1" noChangeAspect="1"/>
          </p:cNvSpPr>
          <p:nvPr>
            <p:ph type="sldImg" idx="2"/>
          </p:nvPr>
        </p:nvSpPr>
        <p:spPr>
          <a:xfrm>
            <a:off x="2873375" y="1143000"/>
            <a:ext cx="11112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06E623-45C5-4EB6-9560-F09725A641DF}" type="slidenum">
              <a:rPr lang="en-US" smtClean="0"/>
              <a:t>‹#›</a:t>
            </a:fld>
            <a:endParaRPr lang="en-US"/>
          </a:p>
        </p:txBody>
      </p:sp>
    </p:spTree>
    <p:extLst>
      <p:ext uri="{BB962C8B-B14F-4D97-AF65-F5344CB8AC3E}">
        <p14:creationId xmlns:p14="http://schemas.microsoft.com/office/powerpoint/2010/main" val="2060887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07973-04F7-ACD8-67AB-85E27A993C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E6F07-75AF-D702-73FC-88EB405A2DC3}"/>
              </a:ext>
            </a:extLst>
          </p:cNvPr>
          <p:cNvSpPr>
            <a:spLocks noGrp="1" noRot="1" noChangeAspect="1"/>
          </p:cNvSpPr>
          <p:nvPr>
            <p:ph type="sldImg"/>
          </p:nvPr>
        </p:nvSpPr>
        <p:spPr>
          <a:xfrm>
            <a:off x="2873375" y="1143000"/>
            <a:ext cx="1111250" cy="3086100"/>
          </a:xfrm>
        </p:spPr>
      </p:sp>
      <p:sp>
        <p:nvSpPr>
          <p:cNvPr id="3" name="Notes Placeholder 2">
            <a:extLst>
              <a:ext uri="{FF2B5EF4-FFF2-40B4-BE49-F238E27FC236}">
                <a16:creationId xmlns:a16="http://schemas.microsoft.com/office/drawing/2014/main" id="{3921A042-3C1B-A068-F4DB-5ACE74A27F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D5451E-A86F-0892-150B-9A9BF8F7C0B9}"/>
              </a:ext>
            </a:extLst>
          </p:cNvPr>
          <p:cNvSpPr>
            <a:spLocks noGrp="1"/>
          </p:cNvSpPr>
          <p:nvPr>
            <p:ph type="sldNum" sz="quarter" idx="5"/>
          </p:nvPr>
        </p:nvSpPr>
        <p:spPr/>
        <p:txBody>
          <a:bodyPr/>
          <a:lstStyle/>
          <a:p>
            <a:fld id="{7206E623-45C5-4EB6-9560-F09725A641DF}" type="slidenum">
              <a:rPr lang="en-US" smtClean="0"/>
              <a:t>1</a:t>
            </a:fld>
            <a:endParaRPr lang="en-US"/>
          </a:p>
        </p:txBody>
      </p:sp>
    </p:spTree>
    <p:extLst>
      <p:ext uri="{BB962C8B-B14F-4D97-AF65-F5344CB8AC3E}">
        <p14:creationId xmlns:p14="http://schemas.microsoft.com/office/powerpoint/2010/main" val="4067489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5536991"/>
            <a:ext cx="10363200" cy="11778827"/>
          </a:xfrm>
        </p:spPr>
        <p:txBody>
          <a:bodyPr anchor="b"/>
          <a:lstStyle>
            <a:lvl1pPr algn="ctr">
              <a:defRPr sz="8000"/>
            </a:lvl1pPr>
          </a:lstStyle>
          <a:p>
            <a:r>
              <a:rPr lang="en-US"/>
              <a:t>Click to edit Master title style</a:t>
            </a:r>
          </a:p>
        </p:txBody>
      </p:sp>
      <p:sp>
        <p:nvSpPr>
          <p:cNvPr id="3" name="Subtitle 2"/>
          <p:cNvSpPr>
            <a:spLocks noGrp="1"/>
          </p:cNvSpPr>
          <p:nvPr>
            <p:ph type="subTitle" idx="1"/>
          </p:nvPr>
        </p:nvSpPr>
        <p:spPr>
          <a:xfrm>
            <a:off x="1524000" y="17770054"/>
            <a:ext cx="9144000" cy="8168426"/>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p:cNvSpPr>
            <a:spLocks noGrp="1"/>
          </p:cNvSpPr>
          <p:nvPr>
            <p:ph type="dt" sz="half" idx="10"/>
          </p:nvPr>
        </p:nvSpPr>
        <p:spPr/>
        <p:txBody>
          <a:bodyPr/>
          <a:lstStyle/>
          <a:p>
            <a:fld id="{0AEABEAD-A723-426F-A8DE-362A0712C6D6}"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477840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1556201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1801283"/>
            <a:ext cx="2628900" cy="2867173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1801283"/>
            <a:ext cx="7734300" cy="286717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43539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EABEAD-A723-426F-A8DE-362A0712C6D6}"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048570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8434715"/>
            <a:ext cx="10515600" cy="14073503"/>
          </a:xfrm>
        </p:spPr>
        <p:txBody>
          <a:bodyPr anchor="b"/>
          <a:lstStyle>
            <a:lvl1pPr>
              <a:defRPr sz="8000"/>
            </a:lvl1pPr>
          </a:lstStyle>
          <a:p>
            <a:r>
              <a:rPr lang="en-US"/>
              <a:t>Click to edit Master title style</a:t>
            </a:r>
          </a:p>
        </p:txBody>
      </p:sp>
      <p:sp>
        <p:nvSpPr>
          <p:cNvPr id="3" name="Text Placeholder 2"/>
          <p:cNvSpPr>
            <a:spLocks noGrp="1"/>
          </p:cNvSpPr>
          <p:nvPr>
            <p:ph type="body" idx="1"/>
          </p:nvPr>
        </p:nvSpPr>
        <p:spPr>
          <a:xfrm>
            <a:off x="831851" y="22641358"/>
            <a:ext cx="10515600" cy="7400923"/>
          </a:xfrm>
        </p:spPr>
        <p:txBody>
          <a:bodyPr/>
          <a:lstStyle>
            <a:lvl1pPr marL="0" indent="0">
              <a:buNone/>
              <a:defRPr sz="3200">
                <a:solidFill>
                  <a:schemeClr val="tx1">
                    <a:tint val="82000"/>
                  </a:schemeClr>
                </a:solidFill>
              </a:defRPr>
            </a:lvl1pPr>
            <a:lvl2pPr marL="609585" indent="0">
              <a:buNone/>
              <a:defRPr sz="2667">
                <a:solidFill>
                  <a:schemeClr val="tx1">
                    <a:tint val="82000"/>
                  </a:schemeClr>
                </a:solidFill>
              </a:defRPr>
            </a:lvl2pPr>
            <a:lvl3pPr marL="1219170" indent="0">
              <a:buNone/>
              <a:defRPr sz="2400">
                <a:solidFill>
                  <a:schemeClr val="tx1">
                    <a:tint val="82000"/>
                  </a:schemeClr>
                </a:solidFill>
              </a:defRPr>
            </a:lvl3pPr>
            <a:lvl4pPr marL="1828754" indent="0">
              <a:buNone/>
              <a:defRPr sz="2133">
                <a:solidFill>
                  <a:schemeClr val="tx1">
                    <a:tint val="82000"/>
                  </a:schemeClr>
                </a:solidFill>
              </a:defRPr>
            </a:lvl4pPr>
            <a:lvl5pPr marL="2438339" indent="0">
              <a:buNone/>
              <a:defRPr sz="2133">
                <a:solidFill>
                  <a:schemeClr val="tx1">
                    <a:tint val="82000"/>
                  </a:schemeClr>
                </a:solidFill>
              </a:defRPr>
            </a:lvl5pPr>
            <a:lvl6pPr marL="3047924" indent="0">
              <a:buNone/>
              <a:defRPr sz="2133">
                <a:solidFill>
                  <a:schemeClr val="tx1">
                    <a:tint val="82000"/>
                  </a:schemeClr>
                </a:solidFill>
              </a:defRPr>
            </a:lvl6pPr>
            <a:lvl7pPr marL="3657509" indent="0">
              <a:buNone/>
              <a:defRPr sz="2133">
                <a:solidFill>
                  <a:schemeClr val="tx1">
                    <a:tint val="82000"/>
                  </a:schemeClr>
                </a:solidFill>
              </a:defRPr>
            </a:lvl7pPr>
            <a:lvl8pPr marL="4267093" indent="0">
              <a:buNone/>
              <a:defRPr sz="2133">
                <a:solidFill>
                  <a:schemeClr val="tx1">
                    <a:tint val="82000"/>
                  </a:schemeClr>
                </a:solidFill>
              </a:defRPr>
            </a:lvl8pPr>
            <a:lvl9pPr marL="4876678" indent="0">
              <a:buNone/>
              <a:defRPr sz="2133">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EABEAD-A723-426F-A8DE-362A0712C6D6}"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618979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9006417"/>
            <a:ext cx="5181600" cy="21466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9006417"/>
            <a:ext cx="5181600" cy="21466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EABEAD-A723-426F-A8DE-362A0712C6D6}" type="datetimeFigureOut">
              <a:rPr lang="en-US" smtClean="0"/>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984461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801291"/>
            <a:ext cx="10515600" cy="6539444"/>
          </a:xfrm>
        </p:spPr>
        <p:txBody>
          <a:bodyPr/>
          <a:lstStyle/>
          <a:p>
            <a:r>
              <a:rPr lang="en-US"/>
              <a:t>Click to edit Master title style</a:t>
            </a:r>
          </a:p>
        </p:txBody>
      </p:sp>
      <p:sp>
        <p:nvSpPr>
          <p:cNvPr id="3" name="Text Placeholder 2"/>
          <p:cNvSpPr>
            <a:spLocks noGrp="1"/>
          </p:cNvSpPr>
          <p:nvPr>
            <p:ph type="body" idx="1"/>
          </p:nvPr>
        </p:nvSpPr>
        <p:spPr>
          <a:xfrm>
            <a:off x="839789" y="8293737"/>
            <a:ext cx="5157787" cy="406463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839789" y="12358370"/>
            <a:ext cx="5157787" cy="181773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8293737"/>
            <a:ext cx="5183188" cy="406463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72201" y="12358370"/>
            <a:ext cx="5183188" cy="181773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EABEAD-A723-426F-A8DE-362A0712C6D6}" type="datetimeFigureOut">
              <a:rPr lang="en-US" smtClean="0"/>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36155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EABEAD-A723-426F-A8DE-362A0712C6D6}" type="datetimeFigureOut">
              <a:rPr lang="en-US" smtClean="0"/>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795798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EABEAD-A723-426F-A8DE-362A0712C6D6}" type="datetimeFigureOut">
              <a:rPr lang="en-US" smtClean="0"/>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3535971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255520"/>
            <a:ext cx="3932237" cy="7894320"/>
          </a:xfrm>
        </p:spPr>
        <p:txBody>
          <a:bodyPr anchor="b"/>
          <a:lstStyle>
            <a:lvl1pPr>
              <a:defRPr sz="4267"/>
            </a:lvl1pPr>
          </a:lstStyle>
          <a:p>
            <a:r>
              <a:rPr lang="en-US"/>
              <a:t>Click to edit Master title style</a:t>
            </a:r>
          </a:p>
        </p:txBody>
      </p:sp>
      <p:sp>
        <p:nvSpPr>
          <p:cNvPr id="3" name="Content Placeholder 2"/>
          <p:cNvSpPr>
            <a:spLocks noGrp="1"/>
          </p:cNvSpPr>
          <p:nvPr>
            <p:ph idx="1"/>
          </p:nvPr>
        </p:nvSpPr>
        <p:spPr>
          <a:xfrm>
            <a:off x="5183188" y="4871304"/>
            <a:ext cx="6172200" cy="2404321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10149840"/>
            <a:ext cx="3932237" cy="18803834"/>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839691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2255520"/>
            <a:ext cx="3932237" cy="7894320"/>
          </a:xfrm>
        </p:spPr>
        <p:txBody>
          <a:bodyPr anchor="b"/>
          <a:lstStyle>
            <a:lvl1pPr>
              <a:defRPr sz="4267"/>
            </a:lvl1pPr>
          </a:lstStyle>
          <a:p>
            <a:r>
              <a:rPr lang="en-US"/>
              <a:t>Click to edit Master title style</a:t>
            </a:r>
          </a:p>
        </p:txBody>
      </p:sp>
      <p:sp>
        <p:nvSpPr>
          <p:cNvPr id="3" name="Picture Placeholder 2"/>
          <p:cNvSpPr>
            <a:spLocks noGrp="1" noChangeAspect="1"/>
          </p:cNvSpPr>
          <p:nvPr>
            <p:ph type="pic" idx="1"/>
          </p:nvPr>
        </p:nvSpPr>
        <p:spPr>
          <a:xfrm>
            <a:off x="5183188" y="4871304"/>
            <a:ext cx="6172200" cy="2404321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p>
        </p:txBody>
      </p:sp>
      <p:sp>
        <p:nvSpPr>
          <p:cNvPr id="4" name="Text Placeholder 3"/>
          <p:cNvSpPr>
            <a:spLocks noGrp="1"/>
          </p:cNvSpPr>
          <p:nvPr>
            <p:ph type="body" sz="half" idx="2"/>
          </p:nvPr>
        </p:nvSpPr>
        <p:spPr>
          <a:xfrm>
            <a:off x="839788" y="10149840"/>
            <a:ext cx="3932237" cy="18803834"/>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p:cNvSpPr>
            <a:spLocks noGrp="1"/>
          </p:cNvSpPr>
          <p:nvPr>
            <p:ph type="dt" sz="half" idx="10"/>
          </p:nvPr>
        </p:nvSpPr>
        <p:spPr/>
        <p:txBody>
          <a:bodyPr/>
          <a:lstStyle/>
          <a:p>
            <a:fld id="{0AEABEAD-A723-426F-A8DE-362A0712C6D6}" type="datetimeFigureOut">
              <a:rPr lang="en-US" smtClean="0"/>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E0060-1372-42FE-826D-5E85BD81078E}" type="slidenum">
              <a:rPr lang="en-US" smtClean="0"/>
              <a:t>‹#›</a:t>
            </a:fld>
            <a:endParaRPr lang="en-US"/>
          </a:p>
        </p:txBody>
      </p:sp>
    </p:spTree>
    <p:extLst>
      <p:ext uri="{BB962C8B-B14F-4D97-AF65-F5344CB8AC3E}">
        <p14:creationId xmlns:p14="http://schemas.microsoft.com/office/powerpoint/2010/main" val="22239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801291"/>
            <a:ext cx="10515600" cy="65394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9006417"/>
            <a:ext cx="10515600" cy="214666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31358001"/>
            <a:ext cx="2743200" cy="1801283"/>
          </a:xfrm>
          <a:prstGeom prst="rect">
            <a:avLst/>
          </a:prstGeom>
        </p:spPr>
        <p:txBody>
          <a:bodyPr vert="horz" lIns="91440" tIns="45720" rIns="91440" bIns="45720" rtlCol="0" anchor="ctr"/>
          <a:lstStyle>
            <a:lvl1pPr algn="l">
              <a:defRPr sz="1600">
                <a:solidFill>
                  <a:schemeClr val="tx1">
                    <a:tint val="82000"/>
                  </a:schemeClr>
                </a:solidFill>
              </a:defRPr>
            </a:lvl1pPr>
          </a:lstStyle>
          <a:p>
            <a:fld id="{0AEABEAD-A723-426F-A8DE-362A0712C6D6}" type="datetimeFigureOut">
              <a:rPr lang="en-US" smtClean="0"/>
              <a:pPr/>
              <a:t>1/14/2025</a:t>
            </a:fld>
            <a:endParaRPr lang="en-US"/>
          </a:p>
        </p:txBody>
      </p:sp>
      <p:sp>
        <p:nvSpPr>
          <p:cNvPr id="5" name="Footer Placeholder 4"/>
          <p:cNvSpPr>
            <a:spLocks noGrp="1"/>
          </p:cNvSpPr>
          <p:nvPr>
            <p:ph type="ftr" sz="quarter" idx="3"/>
          </p:nvPr>
        </p:nvSpPr>
        <p:spPr>
          <a:xfrm>
            <a:off x="4038600" y="31358001"/>
            <a:ext cx="4114800" cy="1801283"/>
          </a:xfrm>
          <a:prstGeom prst="rect">
            <a:avLst/>
          </a:prstGeom>
        </p:spPr>
        <p:txBody>
          <a:bodyPr vert="horz" lIns="91440" tIns="45720" rIns="91440" bIns="45720" rtlCol="0" anchor="ctr"/>
          <a:lstStyle>
            <a:lvl1pPr algn="ctr">
              <a:defRPr sz="16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31358001"/>
            <a:ext cx="2743200" cy="1801283"/>
          </a:xfrm>
          <a:prstGeom prst="rect">
            <a:avLst/>
          </a:prstGeom>
        </p:spPr>
        <p:txBody>
          <a:bodyPr vert="horz" lIns="91440" tIns="45720" rIns="91440" bIns="45720" rtlCol="0" anchor="ctr"/>
          <a:lstStyle>
            <a:lvl1pPr algn="r">
              <a:defRPr sz="1600">
                <a:solidFill>
                  <a:schemeClr val="tx1">
                    <a:tint val="82000"/>
                  </a:schemeClr>
                </a:solidFill>
              </a:defRPr>
            </a:lvl1pPr>
          </a:lstStyle>
          <a:p>
            <a:fld id="{CF7E0060-1372-42FE-826D-5E85BD81078E}" type="slidenum">
              <a:rPr lang="en-US" smtClean="0"/>
              <a:pPr/>
              <a:t>‹#›</a:t>
            </a:fld>
            <a:endParaRPr lang="en-US"/>
          </a:p>
        </p:txBody>
      </p:sp>
    </p:spTree>
    <p:extLst>
      <p:ext uri="{BB962C8B-B14F-4D97-AF65-F5344CB8AC3E}">
        <p14:creationId xmlns:p14="http://schemas.microsoft.com/office/powerpoint/2010/main" val="405157092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288" userDrawn="1">
          <p15:clr>
            <a:srgbClr val="F26B43"/>
          </p15:clr>
        </p15:guide>
        <p15:guide id="4" pos="7392" userDrawn="1">
          <p15:clr>
            <a:srgbClr val="F26B43"/>
          </p15:clr>
        </p15:guide>
        <p15:guide id="5" orient="horz" pos="264" userDrawn="1">
          <p15:clr>
            <a:srgbClr val="F26B43"/>
          </p15:clr>
        </p15:guide>
        <p15:guide id="6" orient="horz" pos="2104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11" Type="http://schemas.openxmlformats.org/officeDocument/2006/relationships/hyperlink" Target="https://learn.microsoft.com/en-us/microsoft-365-copilot/extensibility/overview-graph-connector" TargetMode="External"/><Relationship Id="rId5" Type="http://schemas.openxmlformats.org/officeDocument/2006/relationships/image" Target="../media/image3.png"/><Relationship Id="rId10" Type="http://schemas.openxmlformats.org/officeDocument/2006/relationships/hyperlink" Target="https://support.microsoft.com/en-us/topic/introducing-copilot-agents-943e563d-602d-40fa-bdd1-dbc83f582466" TargetMode="External"/><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674B9-417C-0A7B-AB06-CD064327A047}"/>
            </a:ext>
          </a:extLst>
        </p:cNvPr>
        <p:cNvGrpSpPr/>
        <p:nvPr/>
      </p:nvGrpSpPr>
      <p:grpSpPr>
        <a:xfrm>
          <a:off x="0" y="0"/>
          <a:ext cx="0" cy="0"/>
          <a:chOff x="0" y="0"/>
          <a:chExt cx="0" cy="0"/>
        </a:xfrm>
      </p:grpSpPr>
      <p:sp>
        <p:nvSpPr>
          <p:cNvPr id="57" name="Rectangle 56">
            <a:extLst>
              <a:ext uri="{FF2B5EF4-FFF2-40B4-BE49-F238E27FC236}">
                <a16:creationId xmlns:a16="http://schemas.microsoft.com/office/drawing/2014/main" id="{621F940A-321D-961A-22BF-ABB554E74F02}"/>
              </a:ext>
              <a:ext uri="{C183D7F6-B498-43B3-948B-1728B52AA6E4}">
                <adec:decorative xmlns:adec="http://schemas.microsoft.com/office/drawing/2017/decorative" val="1"/>
              </a:ext>
            </a:extLst>
          </p:cNvPr>
          <p:cNvSpPr>
            <a:spLocks/>
          </p:cNvSpPr>
          <p:nvPr/>
        </p:nvSpPr>
        <p:spPr>
          <a:xfrm>
            <a:off x="0" y="1452"/>
            <a:ext cx="12192000" cy="2915165"/>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Title 4">
            <a:extLst>
              <a:ext uri="{FF2B5EF4-FFF2-40B4-BE49-F238E27FC236}">
                <a16:creationId xmlns:a16="http://schemas.microsoft.com/office/drawing/2014/main" id="{597B5304-DF80-A3D0-978E-F1CAAD9D442F}"/>
              </a:ext>
            </a:extLst>
          </p:cNvPr>
          <p:cNvSpPr>
            <a:spLocks noGrp="1"/>
          </p:cNvSpPr>
          <p:nvPr>
            <p:ph type="title"/>
          </p:nvPr>
        </p:nvSpPr>
        <p:spPr>
          <a:xfrm>
            <a:off x="457200" y="1143269"/>
            <a:ext cx="11277600" cy="1252537"/>
          </a:xfrm>
        </p:spPr>
        <p:txBody>
          <a:bodyPr>
            <a:normAutofit fontScale="90000"/>
          </a:bodyPr>
          <a:lstStyle/>
          <a:p>
            <a:r>
              <a:rPr lang="en-US" dirty="0"/>
              <a:t>Automate tasks with agents in Microsoft 365 Copilot Chat</a:t>
            </a:r>
          </a:p>
        </p:txBody>
      </p:sp>
      <p:sp>
        <p:nvSpPr>
          <p:cNvPr id="479" name="TextBox 478">
            <a:extLst>
              <a:ext uri="{FF2B5EF4-FFF2-40B4-BE49-F238E27FC236}">
                <a16:creationId xmlns:a16="http://schemas.microsoft.com/office/drawing/2014/main" id="{0093FCD2-492B-A005-696D-D9E76243C0FA}"/>
              </a:ext>
            </a:extLst>
          </p:cNvPr>
          <p:cNvSpPr txBox="1"/>
          <p:nvPr/>
        </p:nvSpPr>
        <p:spPr>
          <a:xfrm>
            <a:off x="457202" y="3336658"/>
            <a:ext cx="11355127" cy="2564805"/>
          </a:xfrm>
          <a:prstGeom prst="rect">
            <a:avLst/>
          </a:prstGeom>
          <a:noFill/>
        </p:spPr>
        <p:txBody>
          <a:bodyPr wrap="square" lIns="0" tIns="0" rIns="0" bIns="0">
            <a:spAutoFit/>
          </a:bodyPr>
          <a:lstStyle/>
          <a:p>
            <a:pPr>
              <a:spcAft>
                <a:spcPts val="800"/>
              </a:spcAft>
            </a:pPr>
            <a:r>
              <a:rPr lang="en-US" sz="4000" spc="-50" dirty="0">
                <a:gradFill flip="none" rotWithShape="1">
                  <a:gsLst>
                    <a:gs pos="29000">
                      <a:srgbClr val="0078D4"/>
                    </a:gs>
                    <a:gs pos="100000">
                      <a:srgbClr val="C53FCC"/>
                    </a:gs>
                  </a:gsLst>
                  <a:lin ang="0" scaled="1"/>
                  <a:tileRect/>
                </a:gradFill>
                <a:latin typeface="+mj-lt"/>
                <a:cs typeface="Segoe Sans Display Semibold" pitchFamily="2" charset="0"/>
              </a:rPr>
              <a:t>What are agents?</a:t>
            </a:r>
          </a:p>
          <a:p>
            <a:pPr>
              <a:spcAft>
                <a:spcPts val="1500"/>
              </a:spcAft>
              <a:defRPr/>
            </a:pPr>
            <a:r>
              <a:rPr lang="en-US" sz="2400" kern="100" dirty="0">
                <a:ea typeface="Aptos" panose="020B0004020202020204" pitchFamily="34" charset="0"/>
                <a:cs typeface="Times New Roman" panose="02020603050405020304" pitchFamily="18" charset="0"/>
              </a:rPr>
              <a:t>Agents use AI to make Copilot Chat even more personalized and intelligent for your daily work. Agents automate repetitive tasks and processes – think of them like apps for Copilot. Copilot Chat comes with a set of agent templates to get started with. You can also create custom agents for your own needs, like connecting Copilot Chat to your organization’s shared data to further unlock productivity</a:t>
            </a:r>
            <a:r>
              <a:rPr lang="en-US" sz="2400" kern="100" baseline="30000" dirty="0">
                <a:ea typeface="Aptos" panose="020B0004020202020204" pitchFamily="34" charset="0"/>
                <a:cs typeface="Times New Roman" panose="02020603050405020304" pitchFamily="18" charset="0"/>
              </a:rPr>
              <a:t>1</a:t>
            </a:r>
            <a:r>
              <a:rPr lang="en-US" sz="2400" kern="100" dirty="0">
                <a:ea typeface="Aptos" panose="020B0004020202020204" pitchFamily="34" charset="0"/>
                <a:cs typeface="Times New Roman" panose="02020603050405020304" pitchFamily="18" charset="0"/>
              </a:rPr>
              <a:t>.</a:t>
            </a:r>
          </a:p>
        </p:txBody>
      </p:sp>
      <p:sp>
        <p:nvSpPr>
          <p:cNvPr id="472" name="Rectangle: Rounded Corners 471">
            <a:extLst>
              <a:ext uri="{FF2B5EF4-FFF2-40B4-BE49-F238E27FC236}">
                <a16:creationId xmlns:a16="http://schemas.microsoft.com/office/drawing/2014/main" id="{91AE485A-1FE8-087A-2AB2-ACED604EA17D}"/>
              </a:ext>
              <a:ext uri="{C183D7F6-B498-43B3-948B-1728B52AA6E4}">
                <adec:decorative xmlns:adec="http://schemas.microsoft.com/office/drawing/2017/decorative" val="1"/>
              </a:ext>
            </a:extLst>
          </p:cNvPr>
          <p:cNvSpPr>
            <a:spLocks/>
          </p:cNvSpPr>
          <p:nvPr/>
        </p:nvSpPr>
        <p:spPr>
          <a:xfrm>
            <a:off x="455297" y="6112377"/>
            <a:ext cx="11356397" cy="6538356"/>
          </a:xfrm>
          <a:prstGeom prst="roundRect">
            <a:avLst>
              <a:gd name="adj" fmla="val 45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3" name="Picture 482" descr="Screenshot of a chat conversation with a field service agent in Copilot Chat.">
            <a:extLst>
              <a:ext uri="{FF2B5EF4-FFF2-40B4-BE49-F238E27FC236}">
                <a16:creationId xmlns:a16="http://schemas.microsoft.com/office/drawing/2014/main" id="{D70A5674-18AB-C029-354D-53036806AA85}"/>
              </a:ext>
            </a:extLst>
          </p:cNvPr>
          <p:cNvPicPr>
            <a:picLocks noChangeAspect="1"/>
          </p:cNvPicPr>
          <p:nvPr/>
        </p:nvPicPr>
        <p:blipFill>
          <a:blip r:embed="rId3"/>
          <a:srcRect l="3783" t="4050" r="3716" b="9966"/>
          <a:stretch/>
        </p:blipFill>
        <p:spPr>
          <a:xfrm>
            <a:off x="530770" y="6277737"/>
            <a:ext cx="11193870" cy="6195138"/>
          </a:xfrm>
          <a:prstGeom prst="rect">
            <a:avLst/>
          </a:prstGeom>
          <a:ln>
            <a:noFill/>
          </a:ln>
        </p:spPr>
      </p:pic>
      <p:sp>
        <p:nvSpPr>
          <p:cNvPr id="61" name="TextBox 60">
            <a:extLst>
              <a:ext uri="{FF2B5EF4-FFF2-40B4-BE49-F238E27FC236}">
                <a16:creationId xmlns:a16="http://schemas.microsoft.com/office/drawing/2014/main" id="{68D2F55F-C041-1123-01F7-53BA9214EDF2}"/>
              </a:ext>
            </a:extLst>
          </p:cNvPr>
          <p:cNvSpPr txBox="1"/>
          <p:nvPr/>
        </p:nvSpPr>
        <p:spPr>
          <a:xfrm>
            <a:off x="457202" y="12979022"/>
            <a:ext cx="11526253" cy="1456809"/>
          </a:xfrm>
          <a:prstGeom prst="rect">
            <a:avLst/>
          </a:prstGeom>
          <a:noFill/>
        </p:spPr>
        <p:txBody>
          <a:bodyPr wrap="square" lIns="0" tIns="0" rIns="0" bIns="0">
            <a:spAutoFit/>
          </a:bodyPr>
          <a:lstStyle/>
          <a:p>
            <a:pPr>
              <a:spcAft>
                <a:spcPts val="800"/>
              </a:spcAft>
            </a:pPr>
            <a:r>
              <a:rPr lang="en-US" sz="4000" spc="-50">
                <a:gradFill flip="none" rotWithShape="1">
                  <a:gsLst>
                    <a:gs pos="29000">
                      <a:srgbClr val="0078D4"/>
                    </a:gs>
                    <a:gs pos="100000">
                      <a:srgbClr val="C53FCC"/>
                    </a:gs>
                  </a:gsLst>
                  <a:lin ang="0" scaled="1"/>
                  <a:tileRect/>
                </a:gradFill>
                <a:latin typeface="+mj-lt"/>
                <a:cs typeface="Segoe Sans Display Semibold" pitchFamily="2" charset="0"/>
              </a:rPr>
              <a:t>Get started with agent templates</a:t>
            </a:r>
          </a:p>
          <a:p>
            <a:pPr>
              <a:spcAft>
                <a:spcPts val="1500"/>
              </a:spcAft>
            </a:pPr>
            <a:r>
              <a:rPr lang="en-US" sz="2400" kern="100">
                <a:cs typeface="Times New Roman" panose="02020603050405020304" pitchFamily="18" charset="0"/>
              </a:rPr>
              <a:t>Select “Get agents” in the right-side pane of Copilot Chat. Search for a specific template or browse the library.</a:t>
            </a:r>
          </a:p>
        </p:txBody>
      </p:sp>
      <p:sp>
        <p:nvSpPr>
          <p:cNvPr id="58" name="Rectangle 57">
            <a:extLst>
              <a:ext uri="{FF2B5EF4-FFF2-40B4-BE49-F238E27FC236}">
                <a16:creationId xmlns:a16="http://schemas.microsoft.com/office/drawing/2014/main" id="{E25C65EE-31BD-73C0-4864-D8D75301EC5E}"/>
              </a:ext>
              <a:ext uri="{C183D7F6-B498-43B3-948B-1728B52AA6E4}">
                <adec:decorative xmlns:adec="http://schemas.microsoft.com/office/drawing/2017/decorative" val="1"/>
              </a:ext>
            </a:extLst>
          </p:cNvPr>
          <p:cNvSpPr/>
          <p:nvPr/>
        </p:nvSpPr>
        <p:spPr>
          <a:xfrm>
            <a:off x="0" y="32370382"/>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56C5592-8167-959F-08C2-9A34A21AC8E4}"/>
              </a:ext>
              <a:ext uri="{C183D7F6-B498-43B3-948B-1728B52AA6E4}">
                <adec:decorative xmlns:adec="http://schemas.microsoft.com/office/drawing/2017/decorative" val="1"/>
              </a:ext>
            </a:extLst>
          </p:cNvPr>
          <p:cNvSpPr/>
          <p:nvPr/>
        </p:nvSpPr>
        <p:spPr>
          <a:xfrm>
            <a:off x="0" y="14714017"/>
            <a:ext cx="12192000" cy="7262327"/>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FAA24435-17BB-F04B-5FFB-415C18BC6C90}"/>
              </a:ext>
              <a:ext uri="{C183D7F6-B498-43B3-948B-1728B52AA6E4}">
                <adec:decorative xmlns:adec="http://schemas.microsoft.com/office/drawing/2017/decorative" val="1"/>
              </a:ext>
            </a:extLst>
          </p:cNvPr>
          <p:cNvSpPr>
            <a:spLocks/>
          </p:cNvSpPr>
          <p:nvPr/>
        </p:nvSpPr>
        <p:spPr>
          <a:xfrm>
            <a:off x="457200" y="15966348"/>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tangle: Rounded Corners 447">
            <a:extLst>
              <a:ext uri="{FF2B5EF4-FFF2-40B4-BE49-F238E27FC236}">
                <a16:creationId xmlns:a16="http://schemas.microsoft.com/office/drawing/2014/main" id="{4A2B79DF-87D5-3501-9463-9127264797D8}"/>
              </a:ext>
              <a:ext uri="{C183D7F6-B498-43B3-948B-1728B52AA6E4}">
                <adec:decorative xmlns:adec="http://schemas.microsoft.com/office/drawing/2017/decorative" val="1"/>
              </a:ext>
            </a:extLst>
          </p:cNvPr>
          <p:cNvSpPr>
            <a:spLocks/>
          </p:cNvSpPr>
          <p:nvPr/>
        </p:nvSpPr>
        <p:spPr>
          <a:xfrm>
            <a:off x="4284980" y="15966348"/>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tangle: Rounded Corners 466">
            <a:extLst>
              <a:ext uri="{FF2B5EF4-FFF2-40B4-BE49-F238E27FC236}">
                <a16:creationId xmlns:a16="http://schemas.microsoft.com/office/drawing/2014/main" id="{30AD5B2E-0B1F-297F-21BE-9A6DB5B78578}"/>
              </a:ext>
              <a:ext uri="{C183D7F6-B498-43B3-948B-1728B52AA6E4}">
                <adec:decorative xmlns:adec="http://schemas.microsoft.com/office/drawing/2017/decorative" val="1"/>
              </a:ext>
            </a:extLst>
          </p:cNvPr>
          <p:cNvSpPr>
            <a:spLocks/>
          </p:cNvSpPr>
          <p:nvPr/>
        </p:nvSpPr>
        <p:spPr>
          <a:xfrm>
            <a:off x="8102600" y="15966348"/>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a:extLst>
              <a:ext uri="{FF2B5EF4-FFF2-40B4-BE49-F238E27FC236}">
                <a16:creationId xmlns:a16="http://schemas.microsoft.com/office/drawing/2014/main" id="{83E93CFA-ED11-2E4B-94CD-39F5777BE7BA}"/>
              </a:ext>
            </a:extLst>
          </p:cNvPr>
          <p:cNvSpPr txBox="1"/>
          <p:nvPr/>
        </p:nvSpPr>
        <p:spPr>
          <a:xfrm>
            <a:off x="457200" y="15024296"/>
            <a:ext cx="11277600" cy="575863"/>
          </a:xfrm>
          <a:prstGeom prst="rect">
            <a:avLst/>
          </a:prstGeom>
          <a:noFill/>
        </p:spPr>
        <p:txBody>
          <a:bodyPr wrap="square" lIns="0" tIns="0" rIns="0" bIns="0">
            <a:spAutoFit/>
          </a:bodyPr>
          <a:lstStyle/>
          <a:p>
            <a:pPr>
              <a:spcAft>
                <a:spcPts val="800"/>
              </a:spcAft>
            </a:pPr>
            <a:r>
              <a:rPr lang="en-US" sz="3600" spc="-50">
                <a:latin typeface="+mj-lt"/>
                <a:cs typeface="Segoe Sans Display Semibold" pitchFamily="2" charset="0"/>
              </a:rPr>
              <a:t>Agent templates from Microsoft to try today</a:t>
            </a:r>
          </a:p>
        </p:txBody>
      </p:sp>
      <p:pic>
        <p:nvPicPr>
          <p:cNvPr id="455" name="Picture 454">
            <a:extLst>
              <a:ext uri="{FF2B5EF4-FFF2-40B4-BE49-F238E27FC236}">
                <a16:creationId xmlns:a16="http://schemas.microsoft.com/office/drawing/2014/main" id="{7D4C8BE8-F8DA-15DD-F533-CADC7E69DDAC}"/>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79058" y="16090214"/>
            <a:ext cx="626706" cy="626704"/>
          </a:xfrm>
          <a:prstGeom prst="rect">
            <a:avLst/>
          </a:prstGeom>
        </p:spPr>
      </p:pic>
      <p:sp>
        <p:nvSpPr>
          <p:cNvPr id="452" name="TextBox 451">
            <a:extLst>
              <a:ext uri="{FF2B5EF4-FFF2-40B4-BE49-F238E27FC236}">
                <a16:creationId xmlns:a16="http://schemas.microsoft.com/office/drawing/2014/main" id="{51C99B35-1867-AFF0-2986-F998E842A6C7}"/>
              </a:ext>
            </a:extLst>
          </p:cNvPr>
          <p:cNvSpPr txBox="1"/>
          <p:nvPr/>
        </p:nvSpPr>
        <p:spPr>
          <a:xfrm>
            <a:off x="1303735" y="16211622"/>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Prompt coach </a:t>
            </a:r>
          </a:p>
        </p:txBody>
      </p:sp>
      <p:sp>
        <p:nvSpPr>
          <p:cNvPr id="456" name="TextBox 455">
            <a:extLst>
              <a:ext uri="{FF2B5EF4-FFF2-40B4-BE49-F238E27FC236}">
                <a16:creationId xmlns:a16="http://schemas.microsoft.com/office/drawing/2014/main" id="{9D428A47-D0F3-5D62-07A9-2809FE19FFD8}"/>
              </a:ext>
            </a:extLst>
          </p:cNvPr>
          <p:cNvSpPr txBox="1"/>
          <p:nvPr/>
        </p:nvSpPr>
        <p:spPr>
          <a:xfrm>
            <a:off x="644371" y="16938093"/>
            <a:ext cx="3189939" cy="811729"/>
          </a:xfrm>
          <a:prstGeom prst="rect">
            <a:avLst/>
          </a:prstGeom>
          <a:noFill/>
        </p:spPr>
        <p:txBody>
          <a:bodyPr wrap="square" lIns="0" tIns="0" rIns="0" bIns="0" anchor="t">
            <a:noAutofit/>
          </a:bodyPr>
          <a:lstStyle/>
          <a:p>
            <a:pPr>
              <a:spcAft>
                <a:spcPts val="800"/>
              </a:spcAft>
            </a:pPr>
            <a:r>
              <a:rPr lang="en-US" sz="2000" spc="-50">
                <a:cs typeface="Segoe Sans Display Semibold" pitchFamily="2" charset="0"/>
              </a:rPr>
              <a:t>Create effective Copilot prompts.</a:t>
            </a:r>
          </a:p>
        </p:txBody>
      </p:sp>
      <p:pic>
        <p:nvPicPr>
          <p:cNvPr id="454" name="Picture 453">
            <a:extLst>
              <a:ext uri="{FF2B5EF4-FFF2-40B4-BE49-F238E27FC236}">
                <a16:creationId xmlns:a16="http://schemas.microsoft.com/office/drawing/2014/main" id="{2AC7229D-F9F8-B78E-392D-22412567AC76}"/>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4406838" y="16090214"/>
            <a:ext cx="626706" cy="626704"/>
          </a:xfrm>
          <a:prstGeom prst="rect">
            <a:avLst/>
          </a:prstGeom>
        </p:spPr>
      </p:pic>
      <p:sp>
        <p:nvSpPr>
          <p:cNvPr id="453" name="TextBox 452">
            <a:extLst>
              <a:ext uri="{FF2B5EF4-FFF2-40B4-BE49-F238E27FC236}">
                <a16:creationId xmlns:a16="http://schemas.microsoft.com/office/drawing/2014/main" id="{791648BD-65BB-2458-54B2-3B74F79D2A5E}"/>
              </a:ext>
            </a:extLst>
          </p:cNvPr>
          <p:cNvSpPr txBox="1"/>
          <p:nvPr/>
        </p:nvSpPr>
        <p:spPr>
          <a:xfrm>
            <a:off x="5131515" y="16211622"/>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Idea coach</a:t>
            </a:r>
          </a:p>
        </p:txBody>
      </p:sp>
      <p:sp>
        <p:nvSpPr>
          <p:cNvPr id="457" name="TextBox 456">
            <a:extLst>
              <a:ext uri="{FF2B5EF4-FFF2-40B4-BE49-F238E27FC236}">
                <a16:creationId xmlns:a16="http://schemas.microsoft.com/office/drawing/2014/main" id="{6DA1008F-6895-4804-9F2E-C898A8349A0A}"/>
              </a:ext>
            </a:extLst>
          </p:cNvPr>
          <p:cNvSpPr txBox="1"/>
          <p:nvPr/>
        </p:nvSpPr>
        <p:spPr>
          <a:xfrm>
            <a:off x="4472151" y="16938093"/>
            <a:ext cx="3189939" cy="811729"/>
          </a:xfrm>
          <a:prstGeom prst="rect">
            <a:avLst/>
          </a:prstGeom>
          <a:noFill/>
        </p:spPr>
        <p:txBody>
          <a:bodyPr wrap="square" lIns="0" tIns="0" rIns="0" bIns="0" anchor="t">
            <a:noAutofit/>
          </a:bodyPr>
          <a:lstStyle/>
          <a:p>
            <a:pPr>
              <a:spcAft>
                <a:spcPts val="800"/>
              </a:spcAft>
            </a:pPr>
            <a:r>
              <a:rPr lang="en-US" sz="2000" spc="-50">
                <a:cs typeface="Segoe Sans Display Semibold" pitchFamily="2" charset="0"/>
              </a:rPr>
              <a:t>Get brainstorming assistance.</a:t>
            </a:r>
          </a:p>
        </p:txBody>
      </p:sp>
      <p:pic>
        <p:nvPicPr>
          <p:cNvPr id="469" name="Picture 468">
            <a:extLst>
              <a:ext uri="{FF2B5EF4-FFF2-40B4-BE49-F238E27FC236}">
                <a16:creationId xmlns:a16="http://schemas.microsoft.com/office/drawing/2014/main" id="{48933537-C5FF-4928-A223-F56C4FD3CBF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224458" y="16090214"/>
            <a:ext cx="626706" cy="626704"/>
          </a:xfrm>
          <a:prstGeom prst="rect">
            <a:avLst/>
          </a:prstGeom>
        </p:spPr>
      </p:pic>
      <p:sp>
        <p:nvSpPr>
          <p:cNvPr id="468" name="TextBox 467">
            <a:extLst>
              <a:ext uri="{FF2B5EF4-FFF2-40B4-BE49-F238E27FC236}">
                <a16:creationId xmlns:a16="http://schemas.microsoft.com/office/drawing/2014/main" id="{EE241763-DBEE-EF20-2ECE-B52A51691AEE}"/>
              </a:ext>
            </a:extLst>
          </p:cNvPr>
          <p:cNvSpPr txBox="1"/>
          <p:nvPr/>
        </p:nvSpPr>
        <p:spPr>
          <a:xfrm>
            <a:off x="8949135" y="16211622"/>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Writing coach</a:t>
            </a:r>
          </a:p>
        </p:txBody>
      </p:sp>
      <p:sp>
        <p:nvSpPr>
          <p:cNvPr id="470" name="TextBox 469">
            <a:extLst>
              <a:ext uri="{FF2B5EF4-FFF2-40B4-BE49-F238E27FC236}">
                <a16:creationId xmlns:a16="http://schemas.microsoft.com/office/drawing/2014/main" id="{5562BCC8-7CA1-FFF6-751A-3DEBAB706245}"/>
              </a:ext>
            </a:extLst>
          </p:cNvPr>
          <p:cNvSpPr txBox="1"/>
          <p:nvPr/>
        </p:nvSpPr>
        <p:spPr>
          <a:xfrm>
            <a:off x="8289771" y="16938093"/>
            <a:ext cx="3189939" cy="811729"/>
          </a:xfrm>
          <a:prstGeom prst="rect">
            <a:avLst/>
          </a:prstGeom>
          <a:noFill/>
        </p:spPr>
        <p:txBody>
          <a:bodyPr wrap="square" lIns="0" tIns="0" rIns="0" bIns="0" anchor="t">
            <a:noAutofit/>
          </a:bodyPr>
          <a:lstStyle/>
          <a:p>
            <a:pPr>
              <a:spcAft>
                <a:spcPts val="800"/>
              </a:spcAft>
            </a:pPr>
            <a:r>
              <a:rPr lang="en-US" sz="2000" spc="-50">
                <a:cs typeface="Segoe Sans Display Semibold" pitchFamily="2" charset="0"/>
              </a:rPr>
              <a:t>Refine your writing.</a:t>
            </a:r>
          </a:p>
        </p:txBody>
      </p:sp>
      <p:sp>
        <p:nvSpPr>
          <p:cNvPr id="484" name="Rectangle: Rounded Corners 483">
            <a:extLst>
              <a:ext uri="{FF2B5EF4-FFF2-40B4-BE49-F238E27FC236}">
                <a16:creationId xmlns:a16="http://schemas.microsoft.com/office/drawing/2014/main" id="{3FCFEEC5-BF1F-424B-1CEC-D92DA5C36A10}"/>
              </a:ext>
              <a:ext uri="{C183D7F6-B498-43B3-948B-1728B52AA6E4}">
                <adec:decorative xmlns:adec="http://schemas.microsoft.com/office/drawing/2017/decorative" val="1"/>
              </a:ext>
            </a:extLst>
          </p:cNvPr>
          <p:cNvSpPr>
            <a:spLocks/>
          </p:cNvSpPr>
          <p:nvPr/>
        </p:nvSpPr>
        <p:spPr>
          <a:xfrm>
            <a:off x="8094191" y="18233180"/>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tangle: Rounded Corners 460">
            <a:extLst>
              <a:ext uri="{FF2B5EF4-FFF2-40B4-BE49-F238E27FC236}">
                <a16:creationId xmlns:a16="http://schemas.microsoft.com/office/drawing/2014/main" id="{F65177EA-858D-DC44-D1AE-E8A5BBB05EC6}"/>
              </a:ext>
              <a:ext uri="{C183D7F6-B498-43B3-948B-1728B52AA6E4}">
                <adec:decorative xmlns:adec="http://schemas.microsoft.com/office/drawing/2017/decorative" val="1"/>
              </a:ext>
            </a:extLst>
          </p:cNvPr>
          <p:cNvSpPr>
            <a:spLocks/>
          </p:cNvSpPr>
          <p:nvPr/>
        </p:nvSpPr>
        <p:spPr>
          <a:xfrm>
            <a:off x="457200" y="18214789"/>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tangle: Rounded Corners 457">
            <a:extLst>
              <a:ext uri="{FF2B5EF4-FFF2-40B4-BE49-F238E27FC236}">
                <a16:creationId xmlns:a16="http://schemas.microsoft.com/office/drawing/2014/main" id="{C8A54EE2-8082-2BB9-2E19-147E42E6BE36}"/>
              </a:ext>
              <a:ext uri="{C183D7F6-B498-43B3-948B-1728B52AA6E4}">
                <adec:decorative xmlns:adec="http://schemas.microsoft.com/office/drawing/2017/decorative" val="1"/>
              </a:ext>
            </a:extLst>
          </p:cNvPr>
          <p:cNvSpPr>
            <a:spLocks/>
          </p:cNvSpPr>
          <p:nvPr/>
        </p:nvSpPr>
        <p:spPr>
          <a:xfrm>
            <a:off x="4284980" y="18214789"/>
            <a:ext cx="3622040" cy="2011680"/>
          </a:xfrm>
          <a:prstGeom prst="roundRect">
            <a:avLst>
              <a:gd name="adj" fmla="val 6269"/>
            </a:avLst>
          </a:prstGeom>
          <a:solidFill>
            <a:srgbClr val="FFFCFC"/>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4" name="Picture 463">
            <a:extLst>
              <a:ext uri="{FF2B5EF4-FFF2-40B4-BE49-F238E27FC236}">
                <a16:creationId xmlns:a16="http://schemas.microsoft.com/office/drawing/2014/main" id="{106B6E0B-FDBB-5345-2527-32310DA73D65}"/>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579058" y="18338655"/>
            <a:ext cx="626706" cy="626704"/>
          </a:xfrm>
          <a:prstGeom prst="rect">
            <a:avLst/>
          </a:prstGeom>
        </p:spPr>
      </p:pic>
      <p:sp>
        <p:nvSpPr>
          <p:cNvPr id="462" name="TextBox 461">
            <a:extLst>
              <a:ext uri="{FF2B5EF4-FFF2-40B4-BE49-F238E27FC236}">
                <a16:creationId xmlns:a16="http://schemas.microsoft.com/office/drawing/2014/main" id="{996E9CF1-7CAF-AB98-92A6-9BB5BE31A9BA}"/>
              </a:ext>
            </a:extLst>
          </p:cNvPr>
          <p:cNvSpPr txBox="1"/>
          <p:nvPr/>
        </p:nvSpPr>
        <p:spPr>
          <a:xfrm>
            <a:off x="1303735" y="18460063"/>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Career coach</a:t>
            </a:r>
          </a:p>
        </p:txBody>
      </p:sp>
      <p:sp>
        <p:nvSpPr>
          <p:cNvPr id="465" name="TextBox 464">
            <a:extLst>
              <a:ext uri="{FF2B5EF4-FFF2-40B4-BE49-F238E27FC236}">
                <a16:creationId xmlns:a16="http://schemas.microsoft.com/office/drawing/2014/main" id="{911E0590-BA43-7822-27F6-61981FEA8023}"/>
              </a:ext>
            </a:extLst>
          </p:cNvPr>
          <p:cNvSpPr txBox="1"/>
          <p:nvPr/>
        </p:nvSpPr>
        <p:spPr>
          <a:xfrm>
            <a:off x="644371" y="19186534"/>
            <a:ext cx="3189939" cy="811729"/>
          </a:xfrm>
          <a:prstGeom prst="rect">
            <a:avLst/>
          </a:prstGeom>
          <a:noFill/>
        </p:spPr>
        <p:txBody>
          <a:bodyPr wrap="square" lIns="0" tIns="0" rIns="0" bIns="0" anchor="t">
            <a:noAutofit/>
          </a:bodyPr>
          <a:lstStyle/>
          <a:p>
            <a:pPr>
              <a:spcAft>
                <a:spcPts val="800"/>
              </a:spcAft>
            </a:pPr>
            <a:r>
              <a:rPr lang="en-US" sz="2000" spc="-50">
                <a:cs typeface="Segoe Sans Display Semibold" pitchFamily="2" charset="0"/>
              </a:rPr>
              <a:t>Get personalized career advice and action plans.</a:t>
            </a:r>
          </a:p>
        </p:txBody>
      </p:sp>
      <p:pic>
        <p:nvPicPr>
          <p:cNvPr id="460" name="Picture 459">
            <a:extLst>
              <a:ext uri="{FF2B5EF4-FFF2-40B4-BE49-F238E27FC236}">
                <a16:creationId xmlns:a16="http://schemas.microsoft.com/office/drawing/2014/main" id="{5F209DE9-389B-4D01-6BE8-7EC186C6898A}"/>
              </a:ext>
              <a:ext uri="{C183D7F6-B498-43B3-948B-1728B52AA6E4}">
                <adec:decorative xmlns:adec="http://schemas.microsoft.com/office/drawing/2017/decorative" val="1"/>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4406838" y="18338655"/>
            <a:ext cx="626706" cy="626704"/>
          </a:xfrm>
          <a:prstGeom prst="rect">
            <a:avLst/>
          </a:prstGeom>
        </p:spPr>
      </p:pic>
      <p:sp>
        <p:nvSpPr>
          <p:cNvPr id="459" name="TextBox 458">
            <a:extLst>
              <a:ext uri="{FF2B5EF4-FFF2-40B4-BE49-F238E27FC236}">
                <a16:creationId xmlns:a16="http://schemas.microsoft.com/office/drawing/2014/main" id="{961C66DD-A052-F205-62EF-EEB6EB5B76B1}"/>
              </a:ext>
            </a:extLst>
          </p:cNvPr>
          <p:cNvSpPr txBox="1"/>
          <p:nvPr/>
        </p:nvSpPr>
        <p:spPr>
          <a:xfrm>
            <a:off x="5131515" y="18460063"/>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Learning coach</a:t>
            </a:r>
          </a:p>
        </p:txBody>
      </p:sp>
      <p:sp>
        <p:nvSpPr>
          <p:cNvPr id="466" name="TextBox 465">
            <a:extLst>
              <a:ext uri="{FF2B5EF4-FFF2-40B4-BE49-F238E27FC236}">
                <a16:creationId xmlns:a16="http://schemas.microsoft.com/office/drawing/2014/main" id="{E18DE661-D014-684B-9925-2AD88B8F5541}"/>
              </a:ext>
            </a:extLst>
          </p:cNvPr>
          <p:cNvSpPr txBox="1"/>
          <p:nvPr/>
        </p:nvSpPr>
        <p:spPr>
          <a:xfrm>
            <a:off x="4472151" y="19186534"/>
            <a:ext cx="3189939" cy="811729"/>
          </a:xfrm>
          <a:prstGeom prst="rect">
            <a:avLst/>
          </a:prstGeom>
          <a:noFill/>
        </p:spPr>
        <p:txBody>
          <a:bodyPr wrap="square" lIns="0" tIns="0" rIns="0" bIns="0" anchor="t">
            <a:noAutofit/>
          </a:bodyPr>
          <a:lstStyle/>
          <a:p>
            <a:pPr>
              <a:spcAft>
                <a:spcPts val="800"/>
              </a:spcAft>
            </a:pPr>
            <a:r>
              <a:rPr lang="en-US" sz="2000" spc="-50">
                <a:cs typeface="Segoe Sans Display Semibold" pitchFamily="2" charset="0"/>
              </a:rPr>
              <a:t>Learn about topics and refine your skills.</a:t>
            </a:r>
          </a:p>
        </p:txBody>
      </p:sp>
      <p:pic>
        <p:nvPicPr>
          <p:cNvPr id="485" name="Picture 484">
            <a:extLst>
              <a:ext uri="{FF2B5EF4-FFF2-40B4-BE49-F238E27FC236}">
                <a16:creationId xmlns:a16="http://schemas.microsoft.com/office/drawing/2014/main" id="{E5A54EBB-8D64-A52B-76B6-4124FFB9EED5}"/>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8289771" y="18401525"/>
            <a:ext cx="640080" cy="640080"/>
          </a:xfrm>
          <a:prstGeom prst="rect">
            <a:avLst/>
          </a:prstGeom>
        </p:spPr>
      </p:pic>
      <p:sp>
        <p:nvSpPr>
          <p:cNvPr id="486" name="TextBox 485">
            <a:extLst>
              <a:ext uri="{FF2B5EF4-FFF2-40B4-BE49-F238E27FC236}">
                <a16:creationId xmlns:a16="http://schemas.microsoft.com/office/drawing/2014/main" id="{64862C44-BC69-A52E-47CD-1C0F760FFB8B}"/>
              </a:ext>
            </a:extLst>
          </p:cNvPr>
          <p:cNvSpPr txBox="1"/>
          <p:nvPr/>
        </p:nvSpPr>
        <p:spPr>
          <a:xfrm>
            <a:off x="8953245" y="18510571"/>
            <a:ext cx="2530576" cy="383888"/>
          </a:xfrm>
          <a:prstGeom prst="rect">
            <a:avLst/>
          </a:prstGeom>
          <a:noFill/>
        </p:spPr>
        <p:txBody>
          <a:bodyPr wrap="square" lIns="0" tIns="0" rIns="0" bIns="0" anchor="ctr">
            <a:spAutoFit/>
          </a:bodyPr>
          <a:lstStyle/>
          <a:p>
            <a:pPr>
              <a:spcAft>
                <a:spcPts val="800"/>
              </a:spcAft>
            </a:pPr>
            <a:r>
              <a:rPr lang="en-US" sz="2400" spc="-50">
                <a:latin typeface="+mj-lt"/>
                <a:cs typeface="Segoe Sans Display Semibold" pitchFamily="2" charset="0"/>
              </a:rPr>
              <a:t>Visual Creator</a:t>
            </a:r>
          </a:p>
        </p:txBody>
      </p:sp>
      <p:sp>
        <p:nvSpPr>
          <p:cNvPr id="487" name="TextBox 486">
            <a:extLst>
              <a:ext uri="{FF2B5EF4-FFF2-40B4-BE49-F238E27FC236}">
                <a16:creationId xmlns:a16="http://schemas.microsoft.com/office/drawing/2014/main" id="{1FFD8984-96B9-E6A1-6C08-EBE6C9493D2A}"/>
              </a:ext>
            </a:extLst>
          </p:cNvPr>
          <p:cNvSpPr txBox="1"/>
          <p:nvPr/>
        </p:nvSpPr>
        <p:spPr>
          <a:xfrm>
            <a:off x="8329778" y="19186534"/>
            <a:ext cx="3189939" cy="811729"/>
          </a:xfrm>
          <a:prstGeom prst="rect">
            <a:avLst/>
          </a:prstGeom>
          <a:noFill/>
        </p:spPr>
        <p:txBody>
          <a:bodyPr wrap="square" lIns="0" tIns="0" rIns="0" bIns="0" anchor="t">
            <a:noAutofit/>
          </a:bodyPr>
          <a:lstStyle/>
          <a:p>
            <a:pPr>
              <a:spcAft>
                <a:spcPts val="800"/>
              </a:spcAft>
            </a:pPr>
            <a:r>
              <a:rPr lang="en-US" sz="2000"/>
              <a:t>Create images and videos</a:t>
            </a:r>
            <a:r>
              <a:rPr lang="en-US" sz="2000" spc="-50">
                <a:cs typeface="Segoe Sans Display Semibold" pitchFamily="2" charset="0"/>
              </a:rPr>
              <a:t>.</a:t>
            </a:r>
          </a:p>
        </p:txBody>
      </p:sp>
      <p:sp>
        <p:nvSpPr>
          <p:cNvPr id="450" name="TextBox 449">
            <a:extLst>
              <a:ext uri="{FF2B5EF4-FFF2-40B4-BE49-F238E27FC236}">
                <a16:creationId xmlns:a16="http://schemas.microsoft.com/office/drawing/2014/main" id="{40A76EB5-5F2F-0F0B-8B35-4D2336E82115}"/>
              </a:ext>
            </a:extLst>
          </p:cNvPr>
          <p:cNvSpPr txBox="1"/>
          <p:nvPr/>
        </p:nvSpPr>
        <p:spPr>
          <a:xfrm>
            <a:off x="457200" y="20558071"/>
            <a:ext cx="11277600" cy="1107996"/>
          </a:xfrm>
          <a:prstGeom prst="rect">
            <a:avLst/>
          </a:prstGeom>
          <a:noFill/>
        </p:spPr>
        <p:txBody>
          <a:bodyPr wrap="square" lIns="0" tIns="0" rIns="0" bIns="0">
            <a:spAutoFit/>
          </a:bodyPr>
          <a:lstStyle/>
          <a:p>
            <a:pPr>
              <a:spcAft>
                <a:spcPts val="1500"/>
              </a:spcAft>
            </a:pPr>
            <a:r>
              <a:rPr lang="en-US" sz="2400" kern="100">
                <a:cs typeface="Times New Roman" panose="02020603050405020304" pitchFamily="18" charset="0"/>
              </a:rPr>
              <a:t>Besides the agent templates from Microsoft, your organization may have created agent templates for you to use as well. You can view these in the “Built for your org” section in the agent library.</a:t>
            </a:r>
          </a:p>
        </p:txBody>
      </p:sp>
      <p:sp>
        <p:nvSpPr>
          <p:cNvPr id="478" name="TextBox 624_1">
            <a:extLst>
              <a:ext uri="{FF2B5EF4-FFF2-40B4-BE49-F238E27FC236}">
                <a16:creationId xmlns:a16="http://schemas.microsoft.com/office/drawing/2014/main" id="{61552217-DC5A-7AE2-F3DA-35E05B5150B5}"/>
              </a:ext>
            </a:extLst>
          </p:cNvPr>
          <p:cNvSpPr txBox="1"/>
          <p:nvPr/>
        </p:nvSpPr>
        <p:spPr>
          <a:xfrm>
            <a:off x="457201" y="22259543"/>
            <a:ext cx="11526252" cy="4442242"/>
          </a:xfrm>
          <a:prstGeom prst="rect">
            <a:avLst/>
          </a:prstGeom>
          <a:noFill/>
        </p:spPr>
        <p:txBody>
          <a:bodyPr wrap="square" lIns="0" tIns="0" rIns="0" bIns="0">
            <a:spAutoFit/>
          </a:bodyPr>
          <a:lstStyle/>
          <a:p>
            <a:pPr>
              <a:spcAft>
                <a:spcPts val="800"/>
              </a:spcAft>
            </a:pPr>
            <a:r>
              <a:rPr lang="en-US" sz="4000" spc="-50">
                <a:gradFill flip="none" rotWithShape="1">
                  <a:gsLst>
                    <a:gs pos="29000">
                      <a:srgbClr val="0078D4"/>
                    </a:gs>
                    <a:gs pos="100000">
                      <a:srgbClr val="C53FCC"/>
                    </a:gs>
                  </a:gsLst>
                  <a:lin ang="0" scaled="1"/>
                  <a:tileRect/>
                </a:gradFill>
                <a:latin typeface="+mj-lt"/>
                <a:cs typeface="Segoe Sans Display Semibold" pitchFamily="2" charset="0"/>
              </a:rPr>
              <a:t>Create a custom agent</a:t>
            </a:r>
          </a:p>
          <a:p>
            <a:pPr marL="514350" indent="-342900">
              <a:spcAft>
                <a:spcPts val="1500"/>
              </a:spcAft>
              <a:buFont typeface="+mj-lt"/>
              <a:buAutoNum type="arabicPeriod"/>
              <a:defRPr/>
            </a:pPr>
            <a:r>
              <a:rPr lang="en-US" sz="2400" kern="100">
                <a:cs typeface="Times New Roman" panose="02020603050405020304" pitchFamily="18" charset="0"/>
              </a:rPr>
              <a:t>Select “Create an agent” in the right-side pane of Copilot Chat to open the agent builder. </a:t>
            </a:r>
          </a:p>
          <a:p>
            <a:pPr marL="514350" indent="-342900">
              <a:spcAft>
                <a:spcPts val="1500"/>
              </a:spcAft>
              <a:buFont typeface="+mj-lt"/>
              <a:buAutoNum type="arabicPeriod"/>
              <a:defRPr/>
            </a:pPr>
            <a:r>
              <a:rPr lang="en-US" sz="2400" kern="100">
                <a:cs typeface="Times New Roman" panose="02020603050405020304" pitchFamily="18" charset="0"/>
              </a:rPr>
              <a:t>Input details like your agent’s purpose, relevant data sources like a SharePoint site, and desired behavior like how the agent should work.</a:t>
            </a:r>
          </a:p>
          <a:p>
            <a:pPr marL="514350" indent="-342900">
              <a:spcAft>
                <a:spcPts val="1500"/>
              </a:spcAft>
              <a:buFont typeface="+mj-lt"/>
              <a:buAutoNum type="arabicPeriod"/>
              <a:defRPr/>
            </a:pPr>
            <a:r>
              <a:rPr lang="en-US" sz="2400" kern="100">
                <a:cs typeface="Times New Roman" panose="02020603050405020304" pitchFamily="18" charset="0"/>
              </a:rPr>
              <a:t>Select “Configure” to further customize your agent.</a:t>
            </a:r>
          </a:p>
          <a:p>
            <a:pPr marL="514350" indent="-342900">
              <a:spcAft>
                <a:spcPts val="1500"/>
              </a:spcAft>
              <a:buFont typeface="+mj-lt"/>
              <a:buAutoNum type="arabicPeriod"/>
              <a:defRPr/>
            </a:pPr>
            <a:r>
              <a:rPr lang="en-US" sz="2400" kern="100">
                <a:cs typeface="Times New Roman" panose="02020603050405020304" pitchFamily="18" charset="0"/>
              </a:rPr>
              <a:t>Select “Create” to publish your agent.</a:t>
            </a:r>
          </a:p>
          <a:p>
            <a:pPr marL="171450">
              <a:spcAft>
                <a:spcPts val="1500"/>
              </a:spcAft>
              <a:defRPr/>
            </a:pPr>
            <a:r>
              <a:rPr lang="en-US" sz="2400" kern="100">
                <a:cs typeface="Times New Roman" panose="02020603050405020304" pitchFamily="18" charset="0"/>
              </a:rPr>
              <a:t>You can edit or share your agents by selecting “Create an agent” to open the agent builder, expanding the drop-down menu at the top, and selecting “View all agents”. </a:t>
            </a:r>
          </a:p>
        </p:txBody>
      </p:sp>
      <p:sp>
        <p:nvSpPr>
          <p:cNvPr id="471" name="Rectangle 470">
            <a:extLst>
              <a:ext uri="{FF2B5EF4-FFF2-40B4-BE49-F238E27FC236}">
                <a16:creationId xmlns:a16="http://schemas.microsoft.com/office/drawing/2014/main" id="{A5DB14AB-E866-CD26-9F40-92240E31B8DC}"/>
              </a:ext>
              <a:ext uri="{C183D7F6-B498-43B3-948B-1728B52AA6E4}">
                <adec:decorative xmlns:adec="http://schemas.microsoft.com/office/drawing/2017/decorative" val="1"/>
              </a:ext>
            </a:extLst>
          </p:cNvPr>
          <p:cNvSpPr/>
          <p:nvPr/>
        </p:nvSpPr>
        <p:spPr>
          <a:xfrm>
            <a:off x="0" y="27131252"/>
            <a:ext cx="12192000" cy="2896644"/>
          </a:xfrm>
          <a:prstGeom prst="rect">
            <a:avLst/>
          </a:prstGeom>
          <a:solidFill>
            <a:srgbClr val="FFE8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TextBox 472">
            <a:extLst>
              <a:ext uri="{FF2B5EF4-FFF2-40B4-BE49-F238E27FC236}">
                <a16:creationId xmlns:a16="http://schemas.microsoft.com/office/drawing/2014/main" id="{E3BEDA34-8222-2E47-E8D7-89CA5CF98E17}"/>
              </a:ext>
            </a:extLst>
          </p:cNvPr>
          <p:cNvSpPr txBox="1"/>
          <p:nvPr/>
        </p:nvSpPr>
        <p:spPr>
          <a:xfrm>
            <a:off x="579060" y="27172509"/>
            <a:ext cx="2957541" cy="2728952"/>
          </a:xfrm>
          <a:prstGeom prst="roundRect">
            <a:avLst>
              <a:gd name="adj" fmla="val 9471"/>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800"/>
              </a:spcAft>
            </a:pPr>
            <a:r>
              <a:rPr lang="en-US" sz="3600" spc="-50">
                <a:solidFill>
                  <a:schemeClr val="tx1"/>
                </a:solidFill>
                <a:latin typeface="+mj-lt"/>
                <a:cs typeface="Segoe Sans Display Semibold" pitchFamily="2" charset="0"/>
              </a:rPr>
              <a:t>Top ways to use custom agents</a:t>
            </a:r>
          </a:p>
        </p:txBody>
      </p:sp>
      <p:sp>
        <p:nvSpPr>
          <p:cNvPr id="474" name="TextBox 473">
            <a:extLst>
              <a:ext uri="{FF2B5EF4-FFF2-40B4-BE49-F238E27FC236}">
                <a16:creationId xmlns:a16="http://schemas.microsoft.com/office/drawing/2014/main" id="{EAEF60C1-2B50-F02E-DA4A-28E64E527CBC}"/>
              </a:ext>
            </a:extLst>
          </p:cNvPr>
          <p:cNvSpPr txBox="1"/>
          <p:nvPr/>
        </p:nvSpPr>
        <p:spPr>
          <a:xfrm>
            <a:off x="3885762" y="27458349"/>
            <a:ext cx="7870724" cy="2257028"/>
          </a:xfrm>
          <a:prstGeom prst="rect">
            <a:avLst/>
          </a:prstGeom>
          <a:noFill/>
        </p:spPr>
        <p:txBody>
          <a:bodyPr wrap="square" lIns="0" tIns="0" rIns="0" bIns="0">
            <a:spAutoFit/>
          </a:bodyPr>
          <a:lstStyle/>
          <a:p>
            <a:pPr indent="-342900">
              <a:spcAft>
                <a:spcPts val="800"/>
              </a:spcAft>
              <a:buFont typeface="Arial" panose="020B0604020202020204" pitchFamily="34" charset="0"/>
              <a:buChar char="•"/>
            </a:pPr>
            <a:r>
              <a:rPr lang="en-US" sz="2400" kern="100">
                <a:cs typeface="Times New Roman" panose="02020603050405020304" pitchFamily="18" charset="0"/>
              </a:rPr>
              <a:t>Automate contract and legal reviews</a:t>
            </a:r>
          </a:p>
          <a:p>
            <a:pPr indent="-342900">
              <a:spcAft>
                <a:spcPts val="800"/>
              </a:spcAft>
              <a:buFont typeface="Arial" panose="020B0604020202020204" pitchFamily="34" charset="0"/>
              <a:buChar char="•"/>
            </a:pPr>
            <a:r>
              <a:rPr lang="en-US" sz="2400" kern="100">
                <a:cs typeface="Times New Roman" panose="02020603050405020304" pitchFamily="18" charset="0"/>
              </a:rPr>
              <a:t>Assist new hires with onboarding</a:t>
            </a:r>
          </a:p>
          <a:p>
            <a:pPr indent="-342900">
              <a:spcAft>
                <a:spcPts val="800"/>
              </a:spcAft>
              <a:buFont typeface="Arial" panose="020B0604020202020204" pitchFamily="34" charset="0"/>
              <a:buChar char="•"/>
            </a:pPr>
            <a:r>
              <a:rPr lang="en-US" sz="2400" kern="100">
                <a:cs typeface="Times New Roman" panose="02020603050405020304" pitchFamily="18" charset="0"/>
              </a:rPr>
              <a:t>Review resumes</a:t>
            </a:r>
          </a:p>
          <a:p>
            <a:pPr indent="-342900">
              <a:spcAft>
                <a:spcPts val="800"/>
              </a:spcAft>
              <a:buFont typeface="Arial" panose="020B0604020202020204" pitchFamily="34" charset="0"/>
              <a:buChar char="•"/>
            </a:pPr>
            <a:r>
              <a:rPr lang="en-US" sz="2400" kern="100">
                <a:cs typeface="Times New Roman" panose="02020603050405020304" pitchFamily="18" charset="0"/>
              </a:rPr>
              <a:t>Retrieve research materials from company databases</a:t>
            </a:r>
          </a:p>
          <a:p>
            <a:pPr indent="-342900">
              <a:spcAft>
                <a:spcPts val="800"/>
              </a:spcAft>
              <a:buFont typeface="Arial" panose="020B0604020202020204" pitchFamily="34" charset="0"/>
              <a:buChar char="•"/>
            </a:pPr>
            <a:r>
              <a:rPr lang="en-US" sz="2400" kern="100">
                <a:cs typeface="Times New Roman" panose="02020603050405020304" pitchFamily="18" charset="0"/>
              </a:rPr>
              <a:t>Get answers about company policies</a:t>
            </a:r>
          </a:p>
        </p:txBody>
      </p:sp>
      <p:sp>
        <p:nvSpPr>
          <p:cNvPr id="475" name="Rectangle 474">
            <a:extLst>
              <a:ext uri="{FF2B5EF4-FFF2-40B4-BE49-F238E27FC236}">
                <a16:creationId xmlns:a16="http://schemas.microsoft.com/office/drawing/2014/main" id="{A116AD95-D8A4-3245-DFFD-0AE22CB58629}"/>
              </a:ext>
              <a:ext uri="{C183D7F6-B498-43B3-948B-1728B52AA6E4}">
                <adec:decorative xmlns:adec="http://schemas.microsoft.com/office/drawing/2017/decorative" val="1"/>
              </a:ext>
            </a:extLst>
          </p:cNvPr>
          <p:cNvSpPr/>
          <p:nvPr/>
        </p:nvSpPr>
        <p:spPr>
          <a:xfrm>
            <a:off x="0" y="2915166"/>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TextBox 476">
            <a:extLst>
              <a:ext uri="{FF2B5EF4-FFF2-40B4-BE49-F238E27FC236}">
                <a16:creationId xmlns:a16="http://schemas.microsoft.com/office/drawing/2014/main" id="{3A759F9B-6E2A-F5E2-C6C4-F44973D0A626}"/>
              </a:ext>
            </a:extLst>
          </p:cNvPr>
          <p:cNvSpPr txBox="1"/>
          <p:nvPr/>
        </p:nvSpPr>
        <p:spPr>
          <a:xfrm>
            <a:off x="562417" y="30197875"/>
            <a:ext cx="11194071" cy="1456809"/>
          </a:xfrm>
          <a:prstGeom prst="rect">
            <a:avLst/>
          </a:prstGeom>
          <a:noFill/>
        </p:spPr>
        <p:txBody>
          <a:bodyPr wrap="square" lIns="0" tIns="0" rIns="0" bIns="0">
            <a:spAutoFit/>
          </a:bodyPr>
          <a:lstStyle/>
          <a:p>
            <a:pPr>
              <a:spcAft>
                <a:spcPts val="800"/>
              </a:spcAft>
            </a:pPr>
            <a:r>
              <a:rPr lang="en-US" sz="4000" spc="-50">
                <a:gradFill flip="none" rotWithShape="1">
                  <a:gsLst>
                    <a:gs pos="29000">
                      <a:srgbClr val="0078D4"/>
                    </a:gs>
                    <a:gs pos="100000">
                      <a:srgbClr val="C53FCC"/>
                    </a:gs>
                  </a:gsLst>
                  <a:lin ang="0" scaled="1"/>
                  <a:tileRect/>
                </a:gradFill>
                <a:latin typeface="+mj-lt"/>
                <a:cs typeface="Segoe Sans Display Semibold" pitchFamily="2" charset="0"/>
              </a:rPr>
              <a:t>Start using your agent</a:t>
            </a:r>
          </a:p>
          <a:p>
            <a:pPr>
              <a:spcAft>
                <a:spcPts val="1500"/>
              </a:spcAft>
            </a:pPr>
            <a:r>
              <a:rPr lang="en-US" sz="2400" kern="100">
                <a:cs typeface="Times New Roman" panose="02020603050405020304" pitchFamily="18" charset="0"/>
              </a:rPr>
              <a:t>@mention a pre-built or custom agent in Copilot Chat to interact with it, or open the agent directly by selecting it from the right-side pane in Copilot Chat.</a:t>
            </a:r>
          </a:p>
        </p:txBody>
      </p:sp>
      <p:sp>
        <p:nvSpPr>
          <p:cNvPr id="476" name="Rectangle: Rounded Corners 475">
            <a:extLst>
              <a:ext uri="{FF2B5EF4-FFF2-40B4-BE49-F238E27FC236}">
                <a16:creationId xmlns:a16="http://schemas.microsoft.com/office/drawing/2014/main" id="{DD8E73A1-697C-3484-A1C3-CDC7C01651E7}"/>
              </a:ext>
              <a:ext uri="{C183D7F6-B498-43B3-948B-1728B52AA6E4}">
                <adec:decorative xmlns:adec="http://schemas.microsoft.com/office/drawing/2017/decorative" val="0"/>
              </a:ext>
            </a:extLst>
          </p:cNvPr>
          <p:cNvSpPr/>
          <p:nvPr/>
        </p:nvSpPr>
        <p:spPr>
          <a:xfrm>
            <a:off x="457200" y="32050898"/>
            <a:ext cx="11277600" cy="70297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spcAft>
                <a:spcPts val="800"/>
              </a:spcAft>
            </a:pPr>
            <a:r>
              <a:rPr lang="en-US" sz="2400">
                <a:solidFill>
                  <a:schemeClr val="bg1"/>
                </a:solidFill>
                <a:latin typeface="+mj-lt"/>
                <a:cs typeface="Segoe Sans Display Semibold" pitchFamily="2" charset="0"/>
              </a:rPr>
              <a:t>Want to learn more about agents and how to get started? Check out the </a:t>
            </a:r>
            <a:r>
              <a:rPr lang="en-US" sz="2400">
                <a:solidFill>
                  <a:schemeClr val="bg1"/>
                </a:solidFill>
                <a:latin typeface="+mj-lt"/>
                <a:cs typeface="Segoe Sans Display Semibold" pitchFamily="2" charset="0"/>
                <a:hlinkClick r:id="rId10">
                  <a:extLst>
                    <a:ext uri="{A12FA001-AC4F-418D-AE19-62706E023703}">
                      <ahyp:hlinkClr xmlns:ahyp="http://schemas.microsoft.com/office/drawing/2018/hyperlinkcolor" val="tx"/>
                    </a:ext>
                  </a:extLst>
                </a:hlinkClick>
              </a:rPr>
              <a:t>support article</a:t>
            </a:r>
            <a:r>
              <a:rPr lang="en-US" sz="2400">
                <a:solidFill>
                  <a:schemeClr val="bg1"/>
                </a:solidFill>
                <a:latin typeface="+mj-lt"/>
                <a:cs typeface="Segoe Sans Display Semibold" pitchFamily="2" charset="0"/>
              </a:rPr>
              <a:t>.</a:t>
            </a:r>
          </a:p>
        </p:txBody>
      </p:sp>
      <p:sp>
        <p:nvSpPr>
          <p:cNvPr id="2" name="TextBox 1">
            <a:extLst>
              <a:ext uri="{FF2B5EF4-FFF2-40B4-BE49-F238E27FC236}">
                <a16:creationId xmlns:a16="http://schemas.microsoft.com/office/drawing/2014/main" id="{CC3FBDC3-C6A0-EE25-80FB-31E132957E27}"/>
              </a:ext>
            </a:extLst>
          </p:cNvPr>
          <p:cNvSpPr txBox="1"/>
          <p:nvPr/>
        </p:nvSpPr>
        <p:spPr>
          <a:xfrm>
            <a:off x="228600" y="33127950"/>
            <a:ext cx="11963400" cy="646331"/>
          </a:xfrm>
          <a:prstGeom prst="rect">
            <a:avLst/>
          </a:prstGeom>
          <a:noFill/>
        </p:spPr>
        <p:txBody>
          <a:bodyPr wrap="square" rtlCol="0">
            <a:spAutoFit/>
          </a:bodyPr>
          <a:lstStyle/>
          <a:p>
            <a:r>
              <a:rPr lang="en-US" sz="1800" baseline="30000"/>
              <a:t>1</a:t>
            </a:r>
            <a:r>
              <a:rPr lang="en-US" sz="1800"/>
              <a:t>Agent creation is only available if your organization admin has enabled this capability. Shared data includes SharePoint files and data from your organization’s </a:t>
            </a:r>
            <a:r>
              <a:rPr lang="en-US" sz="1800">
                <a:hlinkClick r:id="rId11"/>
              </a:rPr>
              <a:t>Microsoft Graph connectors</a:t>
            </a:r>
            <a:r>
              <a:rPr lang="en-US" sz="1800"/>
              <a:t>. </a:t>
            </a:r>
            <a:endParaRPr lang="en-US" sz="1800" baseline="30000"/>
          </a:p>
        </p:txBody>
      </p:sp>
      <p:pic>
        <p:nvPicPr>
          <p:cNvPr id="1026" name="Picture 2">
            <a:extLst>
              <a:ext uri="{FF2B5EF4-FFF2-40B4-BE49-F238E27FC236}">
                <a16:creationId xmlns:a16="http://schemas.microsoft.com/office/drawing/2014/main" id="{7D2C7ABC-DF87-5C03-4DF5-4A9B22337801}"/>
              </a:ext>
              <a:ext uri="{C183D7F6-B498-43B3-948B-1728B52AA6E4}">
                <adec:decorative xmlns:adec="http://schemas.microsoft.com/office/drawing/2017/decorative" val="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2417" y="246643"/>
            <a:ext cx="643347" cy="658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11243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9f999e54-2bb7-4d3e-98ea-4d068e0776c8">
      <Terms xmlns="http://schemas.microsoft.com/office/infopath/2007/PartnerControls"/>
    </lcf76f155ced4ddcb4097134ff3c332f>
    <TaxCatchAll xmlns="81b978aa-f708-4b9a-bb08-4a0c5682ef6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98E4635F6FDE443B4932A463991D546" ma:contentTypeVersion="15" ma:contentTypeDescription="Create a new document." ma:contentTypeScope="" ma:versionID="57954eea12f700a053fd51ff20e9ca5b">
  <xsd:schema xmlns:xsd="http://www.w3.org/2001/XMLSchema" xmlns:xs="http://www.w3.org/2001/XMLSchema" xmlns:p="http://schemas.microsoft.com/office/2006/metadata/properties" xmlns:ns1="http://schemas.microsoft.com/sharepoint/v3" xmlns:ns2="9f999e54-2bb7-4d3e-98ea-4d068e0776c8" xmlns:ns3="81b978aa-f708-4b9a-bb08-4a0c5682ef61" targetNamespace="http://schemas.microsoft.com/office/2006/metadata/properties" ma:root="true" ma:fieldsID="e4fa65b32ef6345f1de864de5c2df3bb" ns1:_="" ns2:_="" ns3:_="">
    <xsd:import namespace="http://schemas.microsoft.com/sharepoint/v3"/>
    <xsd:import namespace="9f999e54-2bb7-4d3e-98ea-4d068e0776c8"/>
    <xsd:import namespace="81b978aa-f708-4b9a-bb08-4a0c5682ef6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1:_ip_UnifiedCompliancePolicyProperties" minOccurs="0"/>
                <xsd:element ref="ns1:_ip_UnifiedCompliancePolicyUIAction"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999e54-2bb7-4d3e-98ea-4d068e0776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1b978aa-f708-4b9a-bb08-4a0c5682ef6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c3d9b0ef-f47e-49c2-ab2e-e36ac6c1e459}" ma:internalName="TaxCatchAll" ma:showField="CatchAllData" ma:web="81b978aa-f708-4b9a-bb08-4a0c5682ef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FC071-C78F-4424-B2F2-E0A2B2869E68}">
  <ds:schemaRefs>
    <ds:schemaRef ds:uri="http://purl.org/dc/elements/1.1/"/>
    <ds:schemaRef ds:uri="http://www.w3.org/XML/1998/namespace"/>
    <ds:schemaRef ds:uri="http://schemas.microsoft.com/office/2006/documentManagement/types"/>
    <ds:schemaRef ds:uri="9f999e54-2bb7-4d3e-98ea-4d068e0776c8"/>
    <ds:schemaRef ds:uri="http://schemas.microsoft.com/office/2006/metadata/properties"/>
    <ds:schemaRef ds:uri="http://purl.org/dc/dcmitype/"/>
    <ds:schemaRef ds:uri="http://schemas.microsoft.com/office/infopath/2007/PartnerControls"/>
    <ds:schemaRef ds:uri="http://schemas.openxmlformats.org/package/2006/metadata/core-properties"/>
    <ds:schemaRef ds:uri="81b978aa-f708-4b9a-bb08-4a0c5682ef61"/>
    <ds:schemaRef ds:uri="http://schemas.microsoft.com/sharepoint/v3"/>
    <ds:schemaRef ds:uri="http://purl.org/dc/terms/"/>
  </ds:schemaRefs>
</ds:datastoreItem>
</file>

<file path=customXml/itemProps2.xml><?xml version="1.0" encoding="utf-8"?>
<ds:datastoreItem xmlns:ds="http://schemas.openxmlformats.org/officeDocument/2006/customXml" ds:itemID="{F2AED8CC-463B-47ED-A76B-7BCE0D9B2CD7}">
  <ds:schemaRefs>
    <ds:schemaRef ds:uri="81b978aa-f708-4b9a-bb08-4a0c5682ef61"/>
    <ds:schemaRef ds:uri="9f999e54-2bb7-4d3e-98ea-4d068e0776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CEC231B-FBE2-40EF-9230-3A1E21E56245}">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417</Words>
  <Application>Microsoft Office PowerPoint</Application>
  <PresentationFormat>Custom</PresentationFormat>
  <Paragraphs>36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Automate tasks with agents in Microsoft 365 Copilot Chat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2</cp:revision>
  <dcterms:created xsi:type="dcterms:W3CDTF">2024-12-11T01:40:30Z</dcterms:created>
  <dcterms:modified xsi:type="dcterms:W3CDTF">2025-01-15T02:17:51Z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0x010100198E4635F6FDE443B4932A463991D546</vt:lpwstr>
  </property>
  <property fmtid="{D5CDD505-2E9C-101B-9397-08002B2CF9AE}" pid="3" name="MediaServiceImageTags">
    <vt:lpwstr/>
  </property>
</Properties>
</file>