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569200" cy="10693400"/>
  <p:notesSz cx="75692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690" y="3314954"/>
            <a:ext cx="6433820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380" y="5988304"/>
            <a:ext cx="529844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460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8138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460" y="427736"/>
            <a:ext cx="681228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460" y="2459482"/>
            <a:ext cx="681228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3528" y="9944862"/>
            <a:ext cx="242214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460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9824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delmarlandscapes.com/patio-2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delmarlandscapes.com/Artificial-grass/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delmarlandscapes.com/contact-us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4354829"/>
            <a:ext cx="5716270" cy="2479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18745">
              <a:lnSpc>
                <a:spcPct val="110200"/>
              </a:lnSpc>
              <a:spcBef>
                <a:spcPts val="100"/>
              </a:spcBef>
            </a:pP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What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Makes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a</a:t>
            </a:r>
            <a:r>
              <a:rPr dirty="0" sz="1700" spc="-4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Backyard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Feel</a:t>
            </a:r>
            <a:r>
              <a:rPr dirty="0" sz="1700" spc="-4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Like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a</a:t>
            </a:r>
            <a:r>
              <a:rPr dirty="0" sz="1700" spc="-4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Complete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spc="-10" b="1">
                <a:solidFill>
                  <a:srgbClr val="111111"/>
                </a:solidFill>
                <a:latin typeface="Arial"/>
                <a:cs typeface="Arial"/>
              </a:rPr>
              <a:t>Outdoor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Living</a:t>
            </a:r>
            <a:r>
              <a:rPr dirty="0" sz="1700" spc="-4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Area</a:t>
            </a:r>
            <a:r>
              <a:rPr dirty="0" sz="1700" spc="-3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in</a:t>
            </a:r>
            <a:r>
              <a:rPr dirty="0" sz="1700" spc="-3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San</a:t>
            </a:r>
            <a:r>
              <a:rPr dirty="0" sz="1700" spc="-4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spc="-20" b="1">
                <a:solidFill>
                  <a:srgbClr val="111111"/>
                </a:solidFill>
                <a:latin typeface="Arial"/>
                <a:cs typeface="Arial"/>
              </a:rPr>
              <a:t>Diego</a:t>
            </a:r>
            <a:endParaRPr sz="1700">
              <a:latin typeface="Arial"/>
              <a:cs typeface="Arial"/>
            </a:endParaRPr>
          </a:p>
          <a:p>
            <a:pPr marL="12700" marR="91440">
              <a:lnSpc>
                <a:spcPct val="110200"/>
              </a:lnSpc>
              <a:spcBef>
                <a:spcPts val="1320"/>
              </a:spcBef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In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many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San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Diego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homes,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outdoor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spaces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already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have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patios,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seating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areas,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or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landscaping,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but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they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still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feel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too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hot,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disconnected,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or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underused.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issue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is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usually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not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upgrades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themselves,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but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how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they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were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planned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together.</a:t>
            </a:r>
            <a:endParaRPr sz="1050">
              <a:latin typeface="Arial MT"/>
              <a:cs typeface="Arial MT"/>
            </a:endParaRPr>
          </a:p>
          <a:p>
            <a:pPr algn="just" marL="12700" marR="5080">
              <a:lnSpc>
                <a:spcPct val="110200"/>
              </a:lnSpc>
              <a:spcBef>
                <a:spcPts val="1200"/>
              </a:spcBef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San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Diego’s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strong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sun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dry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climate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make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outdoor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comfort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dependent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on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proper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shade,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clear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layout,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balanced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landscaping.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Without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this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coordination,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even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good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materials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fail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to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create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50">
                <a:solidFill>
                  <a:srgbClr val="111111"/>
                </a:solidFill>
                <a:latin typeface="Arial MT"/>
                <a:cs typeface="Arial MT"/>
              </a:rPr>
              <a:t>a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usable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space.</a:t>
            </a:r>
            <a:endParaRPr sz="1050">
              <a:latin typeface="Arial MT"/>
              <a:cs typeface="Arial MT"/>
            </a:endParaRPr>
          </a:p>
          <a:p>
            <a:pPr marL="12700" marR="158115">
              <a:lnSpc>
                <a:spcPct val="110200"/>
              </a:lnSpc>
              <a:spcBef>
                <a:spcPts val="1200"/>
              </a:spcBef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That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is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why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design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outdoor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living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spaces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where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shade,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structure,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planting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are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planned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together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so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backyard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becomes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functional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living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area,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not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just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visual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upgrade.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52500" y="7105650"/>
            <a:ext cx="5651500" cy="0"/>
          </a:xfrm>
          <a:custGeom>
            <a:avLst/>
            <a:gdLst/>
            <a:ahLst/>
            <a:cxnLst/>
            <a:rect l="l" t="t" r="r" b="b"/>
            <a:pathLst>
              <a:path w="5651500" h="0">
                <a:moveTo>
                  <a:pt x="0" y="0"/>
                </a:moveTo>
                <a:lnTo>
                  <a:pt x="5651499" y="0"/>
                </a:lnTo>
              </a:path>
            </a:pathLst>
          </a:custGeom>
          <a:ln w="12700">
            <a:solidFill>
              <a:srgbClr val="87878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901700" y="7351100"/>
            <a:ext cx="5504180" cy="2303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99060">
              <a:lnSpc>
                <a:spcPct val="110200"/>
              </a:lnSpc>
              <a:spcBef>
                <a:spcPts val="100"/>
              </a:spcBef>
            </a:pP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Why</a:t>
            </a:r>
            <a:r>
              <a:rPr dirty="0" sz="1700" spc="-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most</a:t>
            </a:r>
            <a:r>
              <a:rPr dirty="0" sz="1700" spc="-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backyards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feel</a:t>
            </a:r>
            <a:r>
              <a:rPr dirty="0" sz="1700" spc="-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almost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finished</a:t>
            </a:r>
            <a:r>
              <a:rPr dirty="0" sz="1700" spc="-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but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still</a:t>
            </a:r>
            <a:r>
              <a:rPr dirty="0" sz="1700" spc="-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spc="-25" b="1">
                <a:solidFill>
                  <a:srgbClr val="111111"/>
                </a:solidFill>
                <a:latin typeface="Arial"/>
                <a:cs typeface="Arial"/>
              </a:rPr>
              <a:t>do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not</a:t>
            </a:r>
            <a:r>
              <a:rPr dirty="0" sz="1700" spc="-2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spc="-20" b="1">
                <a:solidFill>
                  <a:srgbClr val="111111"/>
                </a:solidFill>
                <a:latin typeface="Arial"/>
                <a:cs typeface="Arial"/>
              </a:rPr>
              <a:t>work</a:t>
            </a:r>
            <a:endParaRPr sz="1700">
              <a:latin typeface="Arial"/>
              <a:cs typeface="Arial"/>
            </a:endParaRPr>
          </a:p>
          <a:p>
            <a:pPr marL="12700" marR="5080">
              <a:lnSpc>
                <a:spcPct val="110200"/>
              </a:lnSpc>
              <a:spcBef>
                <a:spcPts val="1320"/>
              </a:spcBef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Most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backyards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in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San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Diego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already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include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upgrades,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but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they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still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do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not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function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one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usable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space.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This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usually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happens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when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each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element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added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separately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instead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of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being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designed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as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part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of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single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plan.</a:t>
            </a:r>
            <a:endParaRPr sz="10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0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Common</a:t>
            </a:r>
            <a:r>
              <a:rPr dirty="0" sz="1050" spc="-4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examples</a:t>
            </a:r>
            <a:r>
              <a:rPr dirty="0" sz="1050" spc="-4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include:</a:t>
            </a:r>
            <a:endParaRPr sz="10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Shade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structures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are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placed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without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considering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seating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or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movement</a:t>
            </a: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Pavers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are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installed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without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clear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idea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of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how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space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will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used</a:t>
            </a: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Landscaping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is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added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at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end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just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to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fill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empty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gaps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instead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of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shaping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layout</a:t>
            </a:r>
            <a:endParaRPr sz="1050">
              <a:latin typeface="Arial MT"/>
              <a:cs typeface="Arial MT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65412" y="1162050"/>
            <a:ext cx="4829175" cy="29337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77110"/>
            <a:ext cx="5546090" cy="378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200"/>
              </a:lnSpc>
              <a:spcBef>
                <a:spcPts val="100"/>
              </a:spcBef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Even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when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materials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are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high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quality,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backyard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feels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disconnected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because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nothing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is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working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together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as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system.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52500" y="1530350"/>
            <a:ext cx="5651500" cy="0"/>
          </a:xfrm>
          <a:custGeom>
            <a:avLst/>
            <a:gdLst/>
            <a:ahLst/>
            <a:cxnLst/>
            <a:rect l="l" t="t" r="r" b="b"/>
            <a:pathLst>
              <a:path w="5651500" h="0">
                <a:moveTo>
                  <a:pt x="0" y="0"/>
                </a:moveTo>
                <a:lnTo>
                  <a:pt x="5651499" y="0"/>
                </a:lnTo>
              </a:path>
            </a:pathLst>
          </a:custGeom>
          <a:ln w="12700">
            <a:solidFill>
              <a:srgbClr val="87878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901700" y="1771909"/>
            <a:ext cx="5664835" cy="2479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200"/>
              </a:lnSpc>
              <a:spcBef>
                <a:spcPts val="100"/>
              </a:spcBef>
            </a:pP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Why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San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Diego's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climate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changes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how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outdoor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spc="-10" b="1">
                <a:solidFill>
                  <a:srgbClr val="111111"/>
                </a:solidFill>
                <a:latin typeface="Arial"/>
                <a:cs typeface="Arial"/>
              </a:rPr>
              <a:t>spaces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must</a:t>
            </a:r>
            <a:r>
              <a:rPr dirty="0" sz="1700" spc="-3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be</a:t>
            </a:r>
            <a:r>
              <a:rPr dirty="0" sz="1700" spc="-3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spc="-10" b="1">
                <a:solidFill>
                  <a:srgbClr val="111111"/>
                </a:solidFill>
                <a:latin typeface="Arial"/>
                <a:cs typeface="Arial"/>
              </a:rPr>
              <a:t>designed</a:t>
            </a:r>
            <a:endParaRPr sz="1700">
              <a:latin typeface="Arial"/>
              <a:cs typeface="Arial"/>
            </a:endParaRPr>
          </a:p>
          <a:p>
            <a:pPr marL="12700" marR="243204">
              <a:lnSpc>
                <a:spcPct val="110200"/>
              </a:lnSpc>
              <a:spcBef>
                <a:spcPts val="1320"/>
              </a:spcBef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This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disconnect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becomes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more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noticeable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in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San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Diego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because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climate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directly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affects usability.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Outdoor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spaces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here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deal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with:</a:t>
            </a:r>
            <a:endParaRPr sz="10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Strong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sun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exposure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most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of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year</a:t>
            </a: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Heat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buildup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on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concrete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pavers</a:t>
            </a: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25"/>
              </a:spcBef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Dry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conditions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that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reduce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natural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cooling</a:t>
            </a: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Different</a:t>
            </a:r>
            <a:r>
              <a:rPr dirty="0" sz="1050" spc="-4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microclimates</a:t>
            </a:r>
            <a:r>
              <a:rPr dirty="0" sz="105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between</a:t>
            </a:r>
            <a:r>
              <a:rPr dirty="0" sz="105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coastal</a:t>
            </a:r>
            <a:r>
              <a:rPr dirty="0" sz="105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inland</a:t>
            </a:r>
            <a:r>
              <a:rPr dirty="0" sz="105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areas</a:t>
            </a:r>
            <a:endParaRPr sz="10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0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Because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of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this,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shade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is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not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optional.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It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becomes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core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design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requirement.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This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is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where</a:t>
            </a:r>
            <a:endParaRPr sz="10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u="sng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patio</a:t>
            </a:r>
            <a:r>
              <a:rPr dirty="0" u="sng" sz="1050" spc="-1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cover</a:t>
            </a:r>
            <a:r>
              <a:rPr dirty="0" u="sng" sz="1050" spc="-1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installation</a:t>
            </a:r>
            <a:r>
              <a:rPr dirty="0" u="sng" sz="1050" spc="-1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in</a:t>
            </a:r>
            <a:r>
              <a:rPr dirty="0" u="sng" sz="1050" spc="-1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San</a:t>
            </a:r>
            <a:r>
              <a:rPr dirty="0" u="sng" sz="1050" spc="-1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Diego</a:t>
            </a:r>
            <a:r>
              <a:rPr dirty="0" sz="1050" spc="-10" b="1">
                <a:solidFill>
                  <a:srgbClr val="1154CC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plays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functional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role,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not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just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visual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one.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52500" y="4527550"/>
            <a:ext cx="5651500" cy="0"/>
          </a:xfrm>
          <a:custGeom>
            <a:avLst/>
            <a:gdLst/>
            <a:ahLst/>
            <a:cxnLst/>
            <a:rect l="l" t="t" r="r" b="b"/>
            <a:pathLst>
              <a:path w="5651500" h="0">
                <a:moveTo>
                  <a:pt x="0" y="0"/>
                </a:moveTo>
                <a:lnTo>
                  <a:pt x="5651499" y="0"/>
                </a:lnTo>
              </a:path>
            </a:pathLst>
          </a:custGeom>
          <a:ln w="12700">
            <a:solidFill>
              <a:srgbClr val="87878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901700" y="4794603"/>
            <a:ext cx="5629275" cy="2167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Patio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covers</a:t>
            </a:r>
            <a:r>
              <a:rPr dirty="0" sz="1700" spc="-4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define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how</a:t>
            </a:r>
            <a:r>
              <a:rPr dirty="0" sz="1700" spc="-4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the</a:t>
            </a:r>
            <a:r>
              <a:rPr dirty="0" sz="1700" spc="-4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entire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space</a:t>
            </a:r>
            <a:r>
              <a:rPr dirty="0" sz="1700" spc="-4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will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be</a:t>
            </a:r>
            <a:r>
              <a:rPr dirty="0" sz="1700" spc="-4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spc="-20" b="1">
                <a:solidFill>
                  <a:srgbClr val="111111"/>
                </a:solidFill>
                <a:latin typeface="Arial"/>
                <a:cs typeface="Arial"/>
              </a:rPr>
              <a:t>used</a:t>
            </a:r>
            <a:endParaRPr sz="1700">
              <a:latin typeface="Arial"/>
              <a:cs typeface="Arial"/>
            </a:endParaRPr>
          </a:p>
          <a:p>
            <a:pPr marL="12700" marR="5080">
              <a:lnSpc>
                <a:spcPct val="110200"/>
              </a:lnSpc>
              <a:spcBef>
                <a:spcPts val="1320"/>
              </a:spcBef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Once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climate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understood,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shade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becomes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starting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point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of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design.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patio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cover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creates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main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usable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zone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in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backyard.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Our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b="1">
                <a:solidFill>
                  <a:srgbClr val="111111"/>
                </a:solidFill>
                <a:latin typeface="Arial"/>
                <a:cs typeface="Arial"/>
              </a:rPr>
              <a:t>patio</a:t>
            </a:r>
            <a:r>
              <a:rPr dirty="0" sz="1050" spc="-2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111111"/>
                </a:solidFill>
                <a:latin typeface="Arial"/>
                <a:cs typeface="Arial"/>
              </a:rPr>
              <a:t>cover</a:t>
            </a:r>
            <a:r>
              <a:rPr dirty="0" sz="1050" spc="-1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111111"/>
                </a:solidFill>
                <a:latin typeface="Arial"/>
                <a:cs typeface="Arial"/>
              </a:rPr>
              <a:t>services</a:t>
            </a:r>
            <a:r>
              <a:rPr dirty="0" sz="1050" spc="-2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111111"/>
                </a:solidFill>
                <a:latin typeface="Arial"/>
                <a:cs typeface="Arial"/>
              </a:rPr>
              <a:t>in</a:t>
            </a:r>
            <a:r>
              <a:rPr dirty="0" sz="1050" spc="-1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111111"/>
                </a:solidFill>
                <a:latin typeface="Arial"/>
                <a:cs typeface="Arial"/>
              </a:rPr>
              <a:t>San</a:t>
            </a:r>
            <a:r>
              <a:rPr dirty="0" sz="1050" spc="-2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111111"/>
                </a:solidFill>
                <a:latin typeface="Arial"/>
                <a:cs typeface="Arial"/>
              </a:rPr>
              <a:t>Diego</a:t>
            </a:r>
            <a:r>
              <a:rPr dirty="0" sz="1050" spc="-1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directly affect:</a:t>
            </a:r>
            <a:endParaRPr sz="10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Where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people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naturally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gather</a:t>
            </a: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How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long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can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space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used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during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day</a:t>
            </a: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25"/>
              </a:spcBef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How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comfortable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seating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dining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areas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feel</a:t>
            </a:r>
            <a:endParaRPr sz="1050">
              <a:latin typeface="Arial MT"/>
              <a:cs typeface="Arial MT"/>
            </a:endParaRPr>
          </a:p>
          <a:p>
            <a:pPr marL="12700" marR="85725">
              <a:lnSpc>
                <a:spcPct val="110200"/>
              </a:lnSpc>
              <a:spcBef>
                <a:spcPts val="1200"/>
              </a:spcBef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Without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proper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shade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placement,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even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well-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designed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layout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will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feel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underused.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This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why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patio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covers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are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always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planned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before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pavers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or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landscaping.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52500" y="7232650"/>
            <a:ext cx="5651500" cy="0"/>
          </a:xfrm>
          <a:custGeom>
            <a:avLst/>
            <a:gdLst/>
            <a:ahLst/>
            <a:cxnLst/>
            <a:rect l="l" t="t" r="r" b="b"/>
            <a:pathLst>
              <a:path w="5651500" h="0">
                <a:moveTo>
                  <a:pt x="0" y="0"/>
                </a:moveTo>
                <a:lnTo>
                  <a:pt x="5651499" y="0"/>
                </a:lnTo>
              </a:path>
            </a:pathLst>
          </a:custGeom>
          <a:ln w="12700">
            <a:solidFill>
              <a:srgbClr val="87878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901700" y="7505371"/>
            <a:ext cx="5696585" cy="2167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Paver</a:t>
            </a:r>
            <a:r>
              <a:rPr dirty="0" sz="1700" spc="-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design</a:t>
            </a:r>
            <a:r>
              <a:rPr dirty="0" sz="1700" spc="-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turns</a:t>
            </a:r>
            <a:r>
              <a:rPr dirty="0" sz="1700" spc="-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shaded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space</a:t>
            </a:r>
            <a:r>
              <a:rPr dirty="0" sz="1700" spc="-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into</a:t>
            </a:r>
            <a:r>
              <a:rPr dirty="0" sz="1700" spc="-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usable</a:t>
            </a:r>
            <a:r>
              <a:rPr dirty="0" sz="1700" spc="-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spc="-10" b="1">
                <a:solidFill>
                  <a:srgbClr val="111111"/>
                </a:solidFill>
                <a:latin typeface="Arial"/>
                <a:cs typeface="Arial"/>
              </a:rPr>
              <a:t>layout</a:t>
            </a:r>
            <a:endParaRPr sz="1700">
              <a:latin typeface="Arial"/>
              <a:cs typeface="Arial"/>
            </a:endParaRPr>
          </a:p>
          <a:p>
            <a:pPr marL="12700" marR="5080">
              <a:lnSpc>
                <a:spcPct val="110200"/>
              </a:lnSpc>
              <a:spcBef>
                <a:spcPts val="1320"/>
              </a:spcBef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Once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shade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defined,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structure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becomes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next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layer.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Pavers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are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what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turn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open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ground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into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usable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organized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space.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well-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planned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paver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layout:</a:t>
            </a:r>
            <a:endParaRPr sz="10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Organizes</a:t>
            </a:r>
            <a:r>
              <a:rPr dirty="0" sz="105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movement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through</a:t>
            </a:r>
            <a:r>
              <a:rPr dirty="0" sz="105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backyard</a:t>
            </a: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Defines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seating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activity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zones</a:t>
            </a: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25"/>
              </a:spcBef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Connects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indoor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outdoor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spaces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visually</a:t>
            </a: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Improves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long-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term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durability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drainage</a:t>
            </a:r>
            <a:endParaRPr sz="1050">
              <a:latin typeface="Arial MT"/>
              <a:cs typeface="Arial MT"/>
            </a:endParaRPr>
          </a:p>
          <a:p>
            <a:pPr marL="12700" marR="271780">
              <a:lnSpc>
                <a:spcPct val="110200"/>
              </a:lnSpc>
              <a:spcBef>
                <a:spcPts val="1200"/>
              </a:spcBef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When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aligned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with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u="sng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patio</a:t>
            </a:r>
            <a:r>
              <a:rPr dirty="0" u="sng" sz="1050" spc="-2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cover</a:t>
            </a:r>
            <a:r>
              <a:rPr dirty="0" u="sng" sz="1050" spc="-2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installation</a:t>
            </a:r>
            <a:r>
              <a:rPr dirty="0" sz="1050" b="1">
                <a:solidFill>
                  <a:srgbClr val="111111"/>
                </a:solidFill>
                <a:latin typeface="Arial"/>
                <a:cs typeface="Arial"/>
              </a:rPr>
              <a:t>,</a:t>
            </a:r>
            <a:r>
              <a:rPr dirty="0" sz="1050" spc="-2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pavers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extend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usable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living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area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instead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of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isolating</a:t>
            </a:r>
            <a:r>
              <a:rPr dirty="0" sz="105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it.</a:t>
            </a:r>
            <a:endParaRPr sz="10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52500" y="1022350"/>
            <a:ext cx="5651500" cy="0"/>
          </a:xfrm>
          <a:custGeom>
            <a:avLst/>
            <a:gdLst/>
            <a:ahLst/>
            <a:cxnLst/>
            <a:rect l="l" t="t" r="r" b="b"/>
            <a:pathLst>
              <a:path w="5651500" h="0">
                <a:moveTo>
                  <a:pt x="0" y="0"/>
                </a:moveTo>
                <a:lnTo>
                  <a:pt x="5651499" y="0"/>
                </a:lnTo>
              </a:path>
            </a:pathLst>
          </a:custGeom>
          <a:ln w="12700">
            <a:solidFill>
              <a:srgbClr val="87878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01700" y="1293251"/>
            <a:ext cx="5703570" cy="2344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Landscaping</a:t>
            </a:r>
            <a:r>
              <a:rPr dirty="0" sz="1700" spc="-7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brings</a:t>
            </a:r>
            <a:r>
              <a:rPr dirty="0" sz="1700" spc="-6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balance,</a:t>
            </a:r>
            <a:r>
              <a:rPr dirty="0" sz="1700" spc="-7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comfort,</a:t>
            </a:r>
            <a:r>
              <a:rPr dirty="0" sz="1700" spc="-6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and</a:t>
            </a:r>
            <a:r>
              <a:rPr dirty="0" sz="1700" spc="-7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visual</a:t>
            </a:r>
            <a:r>
              <a:rPr dirty="0" sz="1700" spc="-6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spc="-20" b="1">
                <a:solidFill>
                  <a:srgbClr val="111111"/>
                </a:solidFill>
                <a:latin typeface="Arial"/>
                <a:cs typeface="Arial"/>
              </a:rPr>
              <a:t>flow</a:t>
            </a:r>
            <a:endParaRPr sz="1700">
              <a:latin typeface="Arial"/>
              <a:cs typeface="Arial"/>
            </a:endParaRPr>
          </a:p>
          <a:p>
            <a:pPr marL="12700" marR="78740">
              <a:lnSpc>
                <a:spcPct val="110200"/>
              </a:lnSpc>
              <a:spcBef>
                <a:spcPts val="1320"/>
              </a:spcBef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After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structure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set,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landscaping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completes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experience.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Hard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surfaces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alone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often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make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50">
                <a:solidFill>
                  <a:srgbClr val="111111"/>
                </a:solidFill>
                <a:latin typeface="Arial MT"/>
                <a:cs typeface="Arial MT"/>
              </a:rPr>
              <a:t>a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space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feel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rigid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or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incomplete.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Landscaping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fixes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that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by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adding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softness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balance.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helps 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by:</a:t>
            </a:r>
            <a:endParaRPr sz="10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Reducing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visual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harshness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of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pavers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walls</a:t>
            </a: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Improving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privacy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around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key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areas</a:t>
            </a: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25"/>
              </a:spcBef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Creating</a:t>
            </a:r>
            <a:r>
              <a:rPr dirty="0" sz="105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natural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cooling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through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planting</a:t>
            </a: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Smoothing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transitions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between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built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open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space</a:t>
            </a:r>
            <a:endParaRPr sz="105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  <a:spcBef>
                <a:spcPts val="1200"/>
              </a:spcBef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In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San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Diego,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drought-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tolerant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planting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u="sng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artificial</a:t>
            </a:r>
            <a:r>
              <a:rPr dirty="0" u="sng" sz="1050" spc="-1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turf</a:t>
            </a:r>
            <a:r>
              <a:rPr dirty="0" u="sng" sz="1050" spc="-2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installation</a:t>
            </a:r>
            <a:r>
              <a:rPr dirty="0" sz="1050" spc="-15" b="1">
                <a:solidFill>
                  <a:srgbClr val="1154CC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are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often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used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to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maintain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low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maintenance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while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keeping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space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functional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year-round.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52500" y="3905250"/>
            <a:ext cx="5651500" cy="0"/>
          </a:xfrm>
          <a:custGeom>
            <a:avLst/>
            <a:gdLst/>
            <a:ahLst/>
            <a:cxnLst/>
            <a:rect l="l" t="t" r="r" b="b"/>
            <a:pathLst>
              <a:path w="5651500" h="0">
                <a:moveTo>
                  <a:pt x="0" y="0"/>
                </a:moveTo>
                <a:lnTo>
                  <a:pt x="5651499" y="0"/>
                </a:lnTo>
              </a:path>
            </a:pathLst>
          </a:custGeom>
          <a:ln w="12700">
            <a:solidFill>
              <a:srgbClr val="87878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901700" y="4180358"/>
            <a:ext cx="5333365" cy="1991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How</a:t>
            </a:r>
            <a:r>
              <a:rPr dirty="0" sz="1700" spc="-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everything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works</a:t>
            </a:r>
            <a:r>
              <a:rPr dirty="0" sz="1700" spc="-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together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as</a:t>
            </a:r>
            <a:r>
              <a:rPr dirty="0" sz="1700" spc="-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one</a:t>
            </a:r>
            <a:r>
              <a:rPr dirty="0" sz="1700" spc="-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spc="-10" b="1">
                <a:solidFill>
                  <a:srgbClr val="111111"/>
                </a:solidFill>
                <a:latin typeface="Arial"/>
                <a:cs typeface="Arial"/>
              </a:rPr>
              <a:t>system</a:t>
            </a:r>
            <a:endParaRPr sz="1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45"/>
              </a:spcBef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Each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part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of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design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has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clear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role:</a:t>
            </a:r>
            <a:endParaRPr sz="10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5"/>
              </a:spcBef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Patio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cover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controls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shade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comfort</a:t>
            </a: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25"/>
              </a:spcBef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Pavers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control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movement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structure</a:t>
            </a: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Landscaping</a:t>
            </a:r>
            <a:r>
              <a:rPr dirty="0" sz="105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controls</a:t>
            </a:r>
            <a:r>
              <a:rPr dirty="0" sz="105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balance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livability</a:t>
            </a:r>
            <a:endParaRPr sz="105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  <a:spcBef>
                <a:spcPts val="1200"/>
              </a:spcBef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When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these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are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planned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together,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backyard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stops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feeling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like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separate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upgrades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and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becomes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one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connected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outdoor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living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space.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That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connection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what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improves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everyday usability.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52500" y="6445248"/>
            <a:ext cx="5651500" cy="0"/>
          </a:xfrm>
          <a:custGeom>
            <a:avLst/>
            <a:gdLst/>
            <a:ahLst/>
            <a:cxnLst/>
            <a:rect l="l" t="t" r="r" b="b"/>
            <a:pathLst>
              <a:path w="5651500" h="0">
                <a:moveTo>
                  <a:pt x="0" y="0"/>
                </a:moveTo>
                <a:lnTo>
                  <a:pt x="5651499" y="0"/>
                </a:lnTo>
              </a:path>
            </a:pathLst>
          </a:custGeom>
          <a:ln w="12700">
            <a:solidFill>
              <a:srgbClr val="87878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901700" y="6688365"/>
            <a:ext cx="5698490" cy="2303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200"/>
              </a:lnSpc>
              <a:spcBef>
                <a:spcPts val="100"/>
              </a:spcBef>
            </a:pP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When</a:t>
            </a:r>
            <a:r>
              <a:rPr dirty="0" sz="1700" spc="-4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a</a:t>
            </a:r>
            <a:r>
              <a:rPr dirty="0" sz="1700" spc="-4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backyard</a:t>
            </a:r>
            <a:r>
              <a:rPr dirty="0" sz="1700" spc="-4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needs</a:t>
            </a:r>
            <a:r>
              <a:rPr dirty="0" sz="1700" spc="-4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a</a:t>
            </a:r>
            <a:r>
              <a:rPr dirty="0" sz="1700" spc="-4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full</a:t>
            </a:r>
            <a:r>
              <a:rPr dirty="0" sz="1700" spc="-4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redesign</a:t>
            </a:r>
            <a:r>
              <a:rPr dirty="0" sz="1700" spc="-4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instead</a:t>
            </a:r>
            <a:r>
              <a:rPr dirty="0" sz="1700" spc="-4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of</a:t>
            </a:r>
            <a:r>
              <a:rPr dirty="0" sz="1700" spc="-4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spc="-10" b="1">
                <a:solidFill>
                  <a:srgbClr val="111111"/>
                </a:solidFill>
                <a:latin typeface="Arial"/>
                <a:cs typeface="Arial"/>
              </a:rPr>
              <a:t>small fixes</a:t>
            </a:r>
            <a:endParaRPr sz="1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45"/>
              </a:spcBef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Small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upgrades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stop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working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when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layout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itself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issue.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Signs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include:</a:t>
            </a:r>
            <a:endParaRPr sz="10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5"/>
              </a:spcBef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Excess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heat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in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main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usable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areas</a:t>
            </a: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25"/>
              </a:spcBef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Disconnected</a:t>
            </a:r>
            <a:r>
              <a:rPr dirty="0" sz="1050" spc="-4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or</a:t>
            </a:r>
            <a:r>
              <a:rPr dirty="0" sz="105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underused</a:t>
            </a:r>
            <a:r>
              <a:rPr dirty="0" sz="105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zones</a:t>
            </a: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Lack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of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flow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between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spaces</a:t>
            </a: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Spaces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that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look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finished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but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feel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incomplete</a:t>
            </a:r>
            <a:endParaRPr sz="1050">
              <a:latin typeface="Arial MT"/>
              <a:cs typeface="Arial MT"/>
            </a:endParaRPr>
          </a:p>
          <a:p>
            <a:pPr marL="12700" marR="236220">
              <a:lnSpc>
                <a:spcPct val="110200"/>
              </a:lnSpc>
              <a:spcBef>
                <a:spcPts val="1200"/>
              </a:spcBef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At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this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point,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isolated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improvements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do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not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solve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problem.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connected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design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approach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becomes</a:t>
            </a:r>
            <a:r>
              <a:rPr dirty="0" sz="1050" spc="-4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necessary.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52500" y="9264651"/>
            <a:ext cx="5651500" cy="0"/>
          </a:xfrm>
          <a:custGeom>
            <a:avLst/>
            <a:gdLst/>
            <a:ahLst/>
            <a:cxnLst/>
            <a:rect l="l" t="t" r="r" b="b"/>
            <a:pathLst>
              <a:path w="5651500" h="0">
                <a:moveTo>
                  <a:pt x="0" y="0"/>
                </a:moveTo>
                <a:lnTo>
                  <a:pt x="5651499" y="0"/>
                </a:lnTo>
              </a:path>
            </a:pathLst>
          </a:custGeom>
          <a:ln w="12700">
            <a:solidFill>
              <a:srgbClr val="878787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88311"/>
            <a:ext cx="5748020" cy="1991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Designing</a:t>
            </a:r>
            <a:r>
              <a:rPr dirty="0" sz="1700" spc="-6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complete</a:t>
            </a:r>
            <a:r>
              <a:rPr dirty="0" sz="1700" spc="-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outdoor</a:t>
            </a:r>
            <a:r>
              <a:rPr dirty="0" sz="1700" spc="-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living</a:t>
            </a:r>
            <a:r>
              <a:rPr dirty="0" sz="1700" spc="-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spaces</a:t>
            </a:r>
            <a:r>
              <a:rPr dirty="0" sz="1700" spc="-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in</a:t>
            </a:r>
            <a:r>
              <a:rPr dirty="0" sz="1700" spc="-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San</a:t>
            </a:r>
            <a:r>
              <a:rPr dirty="0" sz="1700" spc="-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spc="-10" b="1">
                <a:solidFill>
                  <a:srgbClr val="111111"/>
                </a:solidFill>
                <a:latin typeface="Arial"/>
                <a:cs typeface="Arial"/>
              </a:rPr>
              <a:t>Diego</a:t>
            </a:r>
            <a:endParaRPr sz="1700">
              <a:latin typeface="Arial"/>
              <a:cs typeface="Arial"/>
            </a:endParaRPr>
          </a:p>
          <a:p>
            <a:pPr marL="12700" marR="48895">
              <a:lnSpc>
                <a:spcPct val="110200"/>
              </a:lnSpc>
              <a:spcBef>
                <a:spcPts val="1320"/>
              </a:spcBef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Del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Mar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Landscapes,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design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outdoor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spaces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across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San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Diego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County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using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connected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system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approach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that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brings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everything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together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from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start:</a:t>
            </a:r>
            <a:endParaRPr sz="10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Font typeface="Arial MT"/>
              <a:buChar char="●"/>
              <a:tabLst>
                <a:tab pos="469265" algn="l"/>
              </a:tabLst>
            </a:pPr>
            <a:r>
              <a:rPr dirty="0" sz="1050" b="1">
                <a:solidFill>
                  <a:srgbClr val="111111"/>
                </a:solidFill>
                <a:latin typeface="Arial"/>
                <a:cs typeface="Arial"/>
              </a:rPr>
              <a:t>Patio</a:t>
            </a:r>
            <a:r>
              <a:rPr dirty="0" sz="1050" spc="-1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111111"/>
                </a:solidFill>
                <a:latin typeface="Arial"/>
                <a:cs typeface="Arial"/>
              </a:rPr>
              <a:t>cover</a:t>
            </a:r>
            <a:r>
              <a:rPr dirty="0" sz="1050" spc="-1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111111"/>
                </a:solidFill>
                <a:latin typeface="Arial"/>
                <a:cs typeface="Arial"/>
              </a:rPr>
              <a:t>installation</a:t>
            </a:r>
            <a:r>
              <a:rPr dirty="0" sz="1050" spc="-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111111"/>
                </a:solidFill>
                <a:latin typeface="Arial"/>
                <a:cs typeface="Arial"/>
              </a:rPr>
              <a:t>in</a:t>
            </a:r>
            <a:r>
              <a:rPr dirty="0" sz="1050" spc="-1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111111"/>
                </a:solidFill>
                <a:latin typeface="Arial"/>
                <a:cs typeface="Arial"/>
              </a:rPr>
              <a:t>San</a:t>
            </a:r>
            <a:r>
              <a:rPr dirty="0" sz="1050" spc="-1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111111"/>
                </a:solidFill>
                <a:latin typeface="Arial"/>
                <a:cs typeface="Arial"/>
              </a:rPr>
              <a:t>Diego</a:t>
            </a:r>
            <a:r>
              <a:rPr dirty="0" sz="1050" spc="-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for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shade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comfort</a:t>
            </a: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Paver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systems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for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structure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movement</a:t>
            </a: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25"/>
              </a:spcBef>
              <a:buFont typeface="Arial MT"/>
              <a:buChar char="●"/>
              <a:tabLst>
                <a:tab pos="469265" algn="l"/>
              </a:tabLst>
            </a:pPr>
            <a:r>
              <a:rPr dirty="0" sz="1050" b="1">
                <a:solidFill>
                  <a:srgbClr val="111111"/>
                </a:solidFill>
                <a:latin typeface="Arial"/>
                <a:cs typeface="Arial"/>
              </a:rPr>
              <a:t>Artificial</a:t>
            </a:r>
            <a:r>
              <a:rPr dirty="0" sz="1050" spc="-1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111111"/>
                </a:solidFill>
                <a:latin typeface="Arial"/>
                <a:cs typeface="Arial"/>
              </a:rPr>
              <a:t>turf</a:t>
            </a:r>
            <a:r>
              <a:rPr dirty="0" sz="1050" spc="-1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111111"/>
                </a:solidFill>
                <a:latin typeface="Arial"/>
                <a:cs typeface="Arial"/>
              </a:rPr>
              <a:t>installation</a:t>
            </a:r>
            <a:r>
              <a:rPr dirty="0" sz="1050" spc="-1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111111"/>
                </a:solidFill>
                <a:latin typeface="Arial"/>
                <a:cs typeface="Arial"/>
              </a:rPr>
              <a:t>in</a:t>
            </a:r>
            <a:r>
              <a:rPr dirty="0" sz="1050" spc="-1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111111"/>
                </a:solidFill>
                <a:latin typeface="Arial"/>
                <a:cs typeface="Arial"/>
              </a:rPr>
              <a:t>San</a:t>
            </a:r>
            <a:r>
              <a:rPr dirty="0" sz="1050" spc="-1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111111"/>
                </a:solidFill>
                <a:latin typeface="Arial"/>
                <a:cs typeface="Arial"/>
              </a:rPr>
              <a:t>Diego</a:t>
            </a:r>
            <a:r>
              <a:rPr dirty="0" sz="1050" spc="-1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for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functional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green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 space</a:t>
            </a:r>
            <a:endParaRPr sz="105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Landscape</a:t>
            </a:r>
            <a:r>
              <a:rPr dirty="0" sz="10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design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that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balances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usability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natural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flow</a:t>
            </a:r>
            <a:endParaRPr sz="10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0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Each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project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planned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complete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environment,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so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backyard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works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one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unified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space.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52500" y="3155949"/>
            <a:ext cx="5651500" cy="0"/>
          </a:xfrm>
          <a:custGeom>
            <a:avLst/>
            <a:gdLst/>
            <a:ahLst/>
            <a:cxnLst/>
            <a:rect l="l" t="t" r="r" b="b"/>
            <a:pathLst>
              <a:path w="5651500" h="0">
                <a:moveTo>
                  <a:pt x="0" y="0"/>
                </a:moveTo>
                <a:lnTo>
                  <a:pt x="5651499" y="0"/>
                </a:lnTo>
              </a:path>
            </a:pathLst>
          </a:custGeom>
          <a:ln w="12700">
            <a:solidFill>
              <a:srgbClr val="87878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901700" y="3396311"/>
            <a:ext cx="5398770" cy="21272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93040">
              <a:lnSpc>
                <a:spcPct val="110200"/>
              </a:lnSpc>
              <a:spcBef>
                <a:spcPts val="100"/>
              </a:spcBef>
            </a:pP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Let’s</a:t>
            </a:r>
            <a:r>
              <a:rPr dirty="0" sz="1700" spc="-6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design</a:t>
            </a:r>
            <a:r>
              <a:rPr dirty="0" sz="1700" spc="-6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a</a:t>
            </a:r>
            <a:r>
              <a:rPr dirty="0" sz="1700" spc="-6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backyard</a:t>
            </a:r>
            <a:r>
              <a:rPr dirty="0" sz="1700" spc="-6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that</a:t>
            </a:r>
            <a:r>
              <a:rPr dirty="0" sz="1700" spc="-6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actually</a:t>
            </a:r>
            <a:r>
              <a:rPr dirty="0" sz="1700" spc="-6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works</a:t>
            </a:r>
            <a:r>
              <a:rPr dirty="0" sz="1700" spc="-6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111111"/>
                </a:solidFill>
                <a:latin typeface="Arial"/>
                <a:cs typeface="Arial"/>
              </a:rPr>
              <a:t>as</a:t>
            </a:r>
            <a:r>
              <a:rPr dirty="0" sz="1700" spc="-6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700" spc="-25" b="1">
                <a:solidFill>
                  <a:srgbClr val="111111"/>
                </a:solidFill>
                <a:latin typeface="Arial"/>
                <a:cs typeface="Arial"/>
              </a:rPr>
              <a:t>one </a:t>
            </a:r>
            <a:r>
              <a:rPr dirty="0" sz="1700" spc="-10" b="1">
                <a:solidFill>
                  <a:srgbClr val="111111"/>
                </a:solidFill>
                <a:latin typeface="Arial"/>
                <a:cs typeface="Arial"/>
              </a:rPr>
              <a:t>space</a:t>
            </a:r>
            <a:endParaRPr sz="1700">
              <a:latin typeface="Arial"/>
              <a:cs typeface="Arial"/>
            </a:endParaRPr>
          </a:p>
          <a:p>
            <a:pPr marL="12700" marR="293370">
              <a:lnSpc>
                <a:spcPct val="110200"/>
              </a:lnSpc>
              <a:spcBef>
                <a:spcPts val="1320"/>
              </a:spcBef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functional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outdoor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living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area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not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created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by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adding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more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features.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It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created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by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connecting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right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features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in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right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order.</a:t>
            </a:r>
            <a:endParaRPr sz="1050">
              <a:latin typeface="Arial MT"/>
              <a:cs typeface="Arial MT"/>
            </a:endParaRPr>
          </a:p>
          <a:p>
            <a:pPr marL="12700" marR="28575">
              <a:lnSpc>
                <a:spcPct val="110200"/>
              </a:lnSpc>
              <a:spcBef>
                <a:spcPts val="1200"/>
              </a:spcBef>
            </a:pP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When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shade,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structure,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landscaping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are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aligned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properly,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the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backyard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becomes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more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usable,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more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comfortable,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better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suited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for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daily</a:t>
            </a:r>
            <a:r>
              <a:rPr dirty="0" sz="105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living.</a:t>
            </a:r>
            <a:endParaRPr sz="105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  <a:spcBef>
                <a:spcPts val="1200"/>
              </a:spcBef>
            </a:pPr>
            <a:r>
              <a:rPr dirty="0" u="sng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Book</a:t>
            </a:r>
            <a:r>
              <a:rPr dirty="0" u="sng" sz="1050" spc="-2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a</a:t>
            </a:r>
            <a:r>
              <a:rPr dirty="0" u="sng" sz="1050" spc="-1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free</a:t>
            </a:r>
            <a:r>
              <a:rPr dirty="0" u="sng" sz="1050" spc="-1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on-site</a:t>
            </a:r>
            <a:r>
              <a:rPr dirty="0" u="sng" sz="1050" spc="-1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consultation</a:t>
            </a:r>
            <a:r>
              <a:rPr dirty="0" sz="1050" spc="-20" b="1">
                <a:solidFill>
                  <a:srgbClr val="1154CC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to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evaluate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your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space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and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get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a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clear,</a:t>
            </a:r>
            <a:r>
              <a:rPr dirty="0" sz="10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practical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11111"/>
                </a:solidFill>
                <a:latin typeface="Arial MT"/>
                <a:cs typeface="Arial MT"/>
              </a:rPr>
              <a:t>plan</a:t>
            </a:r>
            <a:r>
              <a:rPr dirty="0" sz="10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50" spc="-25">
                <a:solidFill>
                  <a:srgbClr val="111111"/>
                </a:solidFill>
                <a:latin typeface="Arial MT"/>
                <a:cs typeface="Arial MT"/>
              </a:rPr>
              <a:t>for </a:t>
            </a:r>
            <a:r>
              <a:rPr dirty="0" sz="1050" spc="-10">
                <a:solidFill>
                  <a:srgbClr val="111111"/>
                </a:solidFill>
                <a:latin typeface="Arial MT"/>
                <a:cs typeface="Arial MT"/>
              </a:rPr>
              <a:t>improvement</a:t>
            </a:r>
            <a:endParaRPr sz="10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154C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Makes a Backyard Feel Like a Complete Outdoor Living Area in San Diego</dc:title>
  <dcterms:created xsi:type="dcterms:W3CDTF">2026-05-20T07:19:34Z</dcterms:created>
  <dcterms:modified xsi:type="dcterms:W3CDTF">2026-05-20T07:19:34Z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2026-05-20T00:00:00Z</vt:filetime>
  </property>
  <property fmtid="{D5CDD505-2E9C-101B-9397-08002B2CF9AE}" pid="4" name="Producer">
    <vt:lpwstr>Skia/PDF m150 Google Docs Renderer</vt:lpwstr>
  </property>
  <property fmtid="{D5CDD505-2E9C-101B-9397-08002B2CF9AE}" pid="5" name="LastSaved">
    <vt:filetime>2026-05-20T00:00:00Z</vt:filetime>
  </property>
</Properties>
</file>