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57"/>
  </p:notesMasterIdLst>
  <p:handoutMasterIdLst>
    <p:handoutMasterId r:id="rId58"/>
  </p:handoutMasterIdLst>
  <p:sldIdLst>
    <p:sldId id="2076138278" r:id="rId5"/>
    <p:sldId id="2076138423" r:id="rId6"/>
    <p:sldId id="2076138497" r:id="rId7"/>
    <p:sldId id="2076138466" r:id="rId8"/>
    <p:sldId id="2076138465" r:id="rId9"/>
    <p:sldId id="2076138407" r:id="rId10"/>
    <p:sldId id="2076138299" r:id="rId11"/>
    <p:sldId id="1765" r:id="rId12"/>
    <p:sldId id="2076138503" r:id="rId13"/>
    <p:sldId id="8678" r:id="rId14"/>
    <p:sldId id="2076138498" r:id="rId15"/>
    <p:sldId id="2076138499" r:id="rId16"/>
    <p:sldId id="2076138486" r:id="rId17"/>
    <p:sldId id="2076138500" r:id="rId18"/>
    <p:sldId id="391" r:id="rId19"/>
    <p:sldId id="2076138471" r:id="rId20"/>
    <p:sldId id="2076138488" r:id="rId21"/>
    <p:sldId id="8459" r:id="rId22"/>
    <p:sldId id="2076138491" r:id="rId23"/>
    <p:sldId id="2134804778" r:id="rId24"/>
    <p:sldId id="2076138501" r:id="rId25"/>
    <p:sldId id="2076138489" r:id="rId26"/>
    <p:sldId id="2076138473" r:id="rId27"/>
    <p:sldId id="8551" r:id="rId28"/>
    <p:sldId id="1958" r:id="rId29"/>
    <p:sldId id="8559" r:id="rId30"/>
    <p:sldId id="2076138408" r:id="rId31"/>
    <p:sldId id="2076138495" r:id="rId32"/>
    <p:sldId id="2076138474" r:id="rId33"/>
    <p:sldId id="2076138475" r:id="rId34"/>
    <p:sldId id="5891" r:id="rId35"/>
    <p:sldId id="2076138409" r:id="rId36"/>
    <p:sldId id="8430" r:id="rId37"/>
    <p:sldId id="2076138496" r:id="rId38"/>
    <p:sldId id="2076138494" r:id="rId39"/>
    <p:sldId id="2076138479" r:id="rId40"/>
    <p:sldId id="2076138483" r:id="rId41"/>
    <p:sldId id="2076138410" r:id="rId42"/>
    <p:sldId id="2353" r:id="rId43"/>
    <p:sldId id="2076138504" r:id="rId44"/>
    <p:sldId id="2076138490" r:id="rId45"/>
    <p:sldId id="2076138492" r:id="rId46"/>
    <p:sldId id="2076138481" r:id="rId47"/>
    <p:sldId id="2134804779" r:id="rId48"/>
    <p:sldId id="2076138502" r:id="rId49"/>
    <p:sldId id="2076138411" r:id="rId50"/>
    <p:sldId id="2076138478" r:id="rId51"/>
    <p:sldId id="2076138480" r:id="rId52"/>
    <p:sldId id="2076138493" r:id="rId53"/>
    <p:sldId id="2076138458" r:id="rId54"/>
    <p:sldId id="2076138484" r:id="rId55"/>
    <p:sldId id="2076138485" r:id="rId5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D373B-5082-AA38-2F37-8C2AA46890DF}" name="Manuela Pichler" initials="MP" userId="S::mapichle@microsoft.com::07a841c1-49c8-4352-a8c3-3a0d96cf9a08" providerId="AD"/>
  <p188:author id="{48579D57-B4C1-16A6-4280-CD0FE21F71E8}" name="Taiki Yoshida" initials="TY" userId="S::tayoshi@microsoft.com::117436ca-84d7-4ad1-926c-b53d97dea07e" providerId="AD"/>
  <p188:author id="{AD4C8B66-73AA-3EF0-D627-1D71853D79A7}" name="John Landgrave" initials="JL" userId="S::timlan@microsoft.com::0d099fea-aec8-4583-be47-1a0cfaacf42f" providerId="AD"/>
  <p188:author id="{418F0276-E605-552A-6F93-149E54AC7389}" name="Taiki Yoshida" initials="TY" userId="Taiki Yoshida" providerId="None"/>
  <p188:author id="{59EEAAAC-35A8-FBEE-A07C-3563F3068208}" name="Jada Phillips" initials="JP" userId="S::jadaphillips@microsoft.com::2bfa1ab9-dea8-4a2b-9915-4a900387ff08" providerId="AD"/>
  <p188:author id="{753DF1B6-ABFD-7668-9B23-AAE0AC5C0E9D}" name="Kathy Osborne" initials="KO" userId="S::kathyos@microsoft.com::5e652ab2-ef5c-43e0-afa2-e746746065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42774"/>
    <a:srgbClr val="FAF0FA"/>
    <a:srgbClr val="F8ECF8"/>
    <a:srgbClr val="D59DFF"/>
    <a:srgbClr val="2F2F2F"/>
    <a:srgbClr val="191919"/>
    <a:srgbClr val="666666"/>
    <a:srgbClr val="000000"/>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596A4-986E-46EB-8DB0-6AAF3462DDE0}" v="2" dt="2022-01-26T13:21:40.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546" y="114"/>
      </p:cViewPr>
      <p:guideLst>
        <p:guide orient="horz" pos="64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2/7/2022 12:34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2/7/2022 12:34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2/7/2022 12:34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31858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7486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7486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609909" marR="0" lvl="0" indent="0" algn="l" defTabSz="99406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1670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0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748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r>
              <a:rPr lang="en-US"/>
              <a:t> </a:t>
            </a:r>
            <a:endParaRPr lang="en-US" sz="1600"/>
          </a:p>
          <a:p>
            <a:endParaRPr lang="en-NZ"/>
          </a:p>
        </p:txBody>
      </p:sp>
      <p:sp>
        <p:nvSpPr>
          <p:cNvPr id="4" name="Slide Number Placeholder 3"/>
          <p:cNvSpPr>
            <a:spLocks noGrp="1"/>
          </p:cNvSpPr>
          <p:nvPr>
            <p:ph type="sldNum" sz="quarter" idx="10"/>
          </p:nvPr>
        </p:nvSpPr>
        <p:spPr/>
        <p:txBody>
          <a:bodyPr/>
          <a:lstStyle/>
          <a:p>
            <a:pPr marL="0" marR="0" lvl="0" indent="0" algn="r" defTabSz="968014"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01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34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2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87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2/7/2022 12:34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342174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932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7102" marR="0" lvl="0" indent="0" algn="l" defTabSz="9390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9329" rtl="0" eaLnBrk="1" fontAlgn="auto" latinLnBrk="0" hangingPunct="1">
              <a:lnSpc>
                <a:spcPct val="100000"/>
              </a:lnSpc>
              <a:spcBef>
                <a:spcPts val="0"/>
              </a:spcBef>
              <a:spcAft>
                <a:spcPts val="0"/>
              </a:spcAft>
              <a:buClrTx/>
              <a:buSzTx/>
              <a:buFontTx/>
              <a:buNone/>
              <a:tabLst/>
              <a:defRPr/>
            </a:pPr>
            <a:fld id="{52E3BA65-5A6F-4695-83B1-B4DBAF19739F}"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9329"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932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932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8132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37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7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2/7/2022 12:34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928224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86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49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834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2/7/2022 12:34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1469900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84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20498"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920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2/7/2022 12:34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404016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84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20498"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9205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412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609909" marR="0" lvl="0" indent="0" algn="l" defTabSz="99406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75500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609909" marR="0" lvl="0" indent="0" algn="l" defTabSz="99406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71670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2/7/2022 12:34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1594531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748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MGX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06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609909" marR="0" lvl="0" indent="0" algn="l" defTabSz="99406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2/7/2022 12:34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6825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r>
              <a:rPr lang="en-US"/>
              <a:t> </a:t>
            </a:r>
            <a:endParaRPr lang="en-US" sz="1600"/>
          </a:p>
          <a:p>
            <a:endParaRPr lang="en-NZ"/>
          </a:p>
        </p:txBody>
      </p:sp>
      <p:sp>
        <p:nvSpPr>
          <p:cNvPr id="4" name="Slide Number Placeholder 3"/>
          <p:cNvSpPr>
            <a:spLocks noGrp="1"/>
          </p:cNvSpPr>
          <p:nvPr>
            <p:ph type="sldNum" sz="quarter" idx="10"/>
          </p:nvPr>
        </p:nvSpPr>
        <p:spPr/>
        <p:txBody>
          <a:bodyPr/>
          <a:lstStyle/>
          <a:p>
            <a:pPr marL="0" marR="0" lvl="0" indent="0" algn="r" defTabSz="968014"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01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65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r>
              <a:rPr lang="en-US"/>
              <a:t> </a:t>
            </a:r>
            <a:endParaRPr lang="en-US" sz="1600"/>
          </a:p>
          <a:p>
            <a:endParaRPr lang="en-NZ"/>
          </a:p>
        </p:txBody>
      </p:sp>
      <p:sp>
        <p:nvSpPr>
          <p:cNvPr id="4" name="Slide Number Placeholder 3"/>
          <p:cNvSpPr>
            <a:spLocks noGrp="1"/>
          </p:cNvSpPr>
          <p:nvPr>
            <p:ph type="sldNum" sz="quarter" idx="10"/>
          </p:nvPr>
        </p:nvSpPr>
        <p:spPr/>
        <p:txBody>
          <a:bodyPr/>
          <a:lstStyle/>
          <a:p>
            <a:pPr marL="0" marR="0" lvl="0" indent="0" algn="r" defTabSz="968014"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01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6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r>
              <a:rPr lang="en-US"/>
              <a:t> </a:t>
            </a:r>
            <a:endParaRPr lang="en-US" sz="1600"/>
          </a:p>
          <a:p>
            <a:endParaRPr lang="en-NZ"/>
          </a:p>
        </p:txBody>
      </p:sp>
      <p:sp>
        <p:nvSpPr>
          <p:cNvPr id="4" name="Slide Number Placeholder 3"/>
          <p:cNvSpPr>
            <a:spLocks noGrp="1"/>
          </p:cNvSpPr>
          <p:nvPr>
            <p:ph type="sldNum" sz="quarter" idx="10"/>
          </p:nvPr>
        </p:nvSpPr>
        <p:spPr/>
        <p:txBody>
          <a:bodyPr/>
          <a:lstStyle/>
          <a:p>
            <a:pPr marL="0" marR="0" lvl="0" indent="0" algn="r" defTabSz="968014"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01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34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039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47012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878511213"/>
      </p:ext>
    </p:extLst>
  </p:cSld>
  <p:clrMapOvr>
    <a:masterClrMapping/>
  </p:clrMapOvr>
  <p:transition>
    <p:fade/>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27CADC4-CCFD-48BE-8D2A-A198A62816DD}"/>
              </a:ext>
            </a:extLst>
          </p:cNvPr>
          <p:cNvSpPr>
            <a:spLocks noGrp="1"/>
          </p:cNvSpPr>
          <p:nvPr>
            <p:ph sz="quarter" idx="11"/>
          </p:nvPr>
        </p:nvSpPr>
        <p:spPr>
          <a:xfrm>
            <a:off x="376618" y="1929126"/>
            <a:ext cx="5719382" cy="2065181"/>
          </a:xfrm>
          <a:prstGeom prst="rect">
            <a:avLst/>
          </a:prstGeom>
        </p:spPr>
        <p:txBody>
          <a:bodyPr wrap="square">
            <a:spAutoFit/>
          </a:bodyPr>
          <a:lstStyle>
            <a:lvl1pPr marL="0" indent="0">
              <a:spcBef>
                <a:spcPts val="0"/>
              </a:spcBef>
              <a:spcAft>
                <a:spcPts val="1200"/>
              </a:spcAft>
              <a:buFont typeface="Arial" panose="020B0604020202020204" pitchFamily="34" charset="0"/>
              <a:buNone/>
              <a:defRPr sz="2000">
                <a:solidFill>
                  <a:schemeClr val="tx1"/>
                </a:solidFill>
              </a:defRPr>
            </a:lvl1pPr>
            <a:lvl2pPr marL="341313" indent="-341313">
              <a:spcBef>
                <a:spcPts val="0"/>
              </a:spcBef>
              <a:spcAft>
                <a:spcPts val="1200"/>
              </a:spcAft>
              <a:buFont typeface="Courier New" panose="02070309020205020404" pitchFamily="49" charset="0"/>
              <a:buChar char="o"/>
              <a:tabLst/>
              <a:defRPr sz="2000">
                <a:solidFill>
                  <a:schemeClr val="tx1"/>
                </a:solidFill>
              </a:defRPr>
            </a:lvl2pPr>
            <a:lvl3pPr marL="671513" indent="-330200">
              <a:spcBef>
                <a:spcPts val="0"/>
              </a:spcBef>
              <a:spcAft>
                <a:spcPts val="1200"/>
              </a:spcAft>
              <a:buFont typeface="Courier New" panose="02070309020205020404" pitchFamily="49" charset="0"/>
              <a:buChar char="o"/>
              <a:defRPr sz="1800">
                <a:solidFill>
                  <a:schemeClr val="tx1"/>
                </a:solidFill>
              </a:defRPr>
            </a:lvl3pPr>
            <a:lvl4pPr marL="1023938" indent="-352425">
              <a:spcBef>
                <a:spcPts val="0"/>
              </a:spcBef>
              <a:spcAft>
                <a:spcPts val="1200"/>
              </a:spcAft>
              <a:buFont typeface="Courier New" panose="02070309020205020404" pitchFamily="49" charset="0"/>
              <a:buChar char="o"/>
              <a:defRPr sz="1800">
                <a:solidFill>
                  <a:schemeClr val="tx1"/>
                </a:solidFill>
              </a:defRPr>
            </a:lvl4pPr>
            <a:lvl5pPr marL="1377950" indent="-354013">
              <a:spcBef>
                <a:spcPts val="0"/>
              </a:spcBef>
              <a:spcAft>
                <a:spcPts val="1200"/>
              </a:spcAft>
              <a:buFont typeface="Courier New" panose="02070309020205020404" pitchFamily="49" charset="0"/>
              <a:buChar char="o"/>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3EE08F09-5AD4-45DE-982E-011CB1065055}"/>
              </a:ext>
            </a:extLst>
          </p:cNvPr>
          <p:cNvSpPr>
            <a:spLocks noGrp="1"/>
          </p:cNvSpPr>
          <p:nvPr>
            <p:ph type="title"/>
          </p:nvPr>
        </p:nvSpPr>
        <p:spPr>
          <a:xfrm>
            <a:off x="376618" y="1070023"/>
            <a:ext cx="11402008" cy="498598"/>
          </a:xfrm>
          <a:prstGeom prst="rect">
            <a:avLst/>
          </a:prstGeom>
        </p:spPr>
        <p:txBody>
          <a:bodyPr wrap="square">
            <a:spAutoFit/>
          </a:bodyPr>
          <a:lstStyle>
            <a:lvl1pPr algn="l">
              <a:defRPr lang="en-US" sz="3600" kern="1200" spc="0" baseline="0" dirty="0">
                <a:solidFill>
                  <a:srgbClr val="000000"/>
                </a:solidFill>
                <a:latin typeface="+mj-lt"/>
                <a:ea typeface="+mn-ea"/>
                <a:cs typeface="+mn-cs"/>
              </a:defRPr>
            </a:lvl1pPr>
          </a:lstStyle>
          <a:p>
            <a:pPr marL="0" marR="0" lvl="0" indent="0" algn="l" defTabSz="914379" rtl="0" eaLnBrk="1" fontAlgn="auto" latinLnBrk="0" hangingPunct="1">
              <a:lnSpc>
                <a:spcPct val="90000"/>
              </a:lnSpc>
              <a:spcBef>
                <a:spcPts val="0"/>
              </a:spcBef>
              <a:spcAft>
                <a:spcPts val="1200"/>
              </a:spcAft>
              <a:buClrTx/>
              <a:buSzPct val="90000"/>
              <a:buFont typeface="Arial" panose="020B0604020202020204" pitchFamily="34" charset="0"/>
              <a:buNone/>
              <a:tabLst/>
            </a:pPr>
            <a:r>
              <a:rPr lang="en-US"/>
              <a:t>Click to edit Master title style</a:t>
            </a:r>
          </a:p>
        </p:txBody>
      </p:sp>
    </p:spTree>
    <p:extLst>
      <p:ext uri="{BB962C8B-B14F-4D97-AF65-F5344CB8AC3E}">
        <p14:creationId xmlns:p14="http://schemas.microsoft.com/office/powerpoint/2010/main" val="211053228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Drag picture to placeholder or click icon to add</a:t>
            </a:r>
          </a:p>
        </p:txBody>
      </p:sp>
    </p:spTree>
    <p:extLst>
      <p:ext uri="{BB962C8B-B14F-4D97-AF65-F5344CB8AC3E}">
        <p14:creationId xmlns:p14="http://schemas.microsoft.com/office/powerpoint/2010/main" val="1355606369"/>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3_Custom Layout">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 name="MS logo gray - EMF">
            <a:extLst>
              <a:ext uri="{FF2B5EF4-FFF2-40B4-BE49-F238E27FC236}">
                <a16:creationId xmlns:a16="http://schemas.microsoft.com/office/drawing/2014/main" id="{FB626296-73BA-43A1-9F47-1CA3EC99FC8D}"/>
              </a:ext>
            </a:extLst>
          </p:cNvPr>
          <p:cNvPicPr>
            <a:picLocks noChangeAspect="1"/>
          </p:cNvPicPr>
          <p:nvPr userDrawn="1"/>
        </p:nvPicPr>
        <p:blipFill>
          <a:blip r:embed="rId2"/>
          <a:srcRect/>
          <a:stretch/>
        </p:blipFill>
        <p:spPr bwMode="black">
          <a:xfrm>
            <a:off x="178950" y="0"/>
            <a:ext cx="1916971" cy="796445"/>
          </a:xfrm>
          <a:prstGeom prst="rect">
            <a:avLst/>
          </a:prstGeom>
        </p:spPr>
      </p:pic>
    </p:spTree>
    <p:extLst>
      <p:ext uri="{BB962C8B-B14F-4D97-AF65-F5344CB8AC3E}">
        <p14:creationId xmlns:p14="http://schemas.microsoft.com/office/powerpoint/2010/main" val="3188048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Graphical user interface&#10;&#10;Description automatically generated">
            <a:extLst>
              <a:ext uri="{FF2B5EF4-FFF2-40B4-BE49-F238E27FC236}">
                <a16:creationId xmlns:a16="http://schemas.microsoft.com/office/drawing/2014/main" id="{7D891757-4847-40C8-8F93-93F61E258932}"/>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rgbClr val="191919"/>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2" name="Picture 1" descr="Graphical user interface&#10;&#10;Description automatically generated">
            <a:extLst>
              <a:ext uri="{FF2B5EF4-FFF2-40B4-BE49-F238E27FC236}">
                <a16:creationId xmlns:a16="http://schemas.microsoft.com/office/drawing/2014/main" id="{D3A78721-2524-41D4-A2F6-F3E0C1862543}"/>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a:extLst>
              <a:ext uri="{FF2B5EF4-FFF2-40B4-BE49-F238E27FC236}">
                <a16:creationId xmlns:a16="http://schemas.microsoft.com/office/drawing/2014/main" id="{89DF1200-7EBF-438D-BB11-42F1CADD383C}"/>
              </a:ext>
            </a:extLst>
          </p:cNvPr>
          <p:cNvPicPr>
            <a:picLocks noChangeAspect="1"/>
          </p:cNvPicPr>
          <p:nvPr userDrawn="1"/>
        </p:nvPicPr>
        <p:blipFill>
          <a:blip r:embed="rId2"/>
          <a:srcRect/>
          <a:stretch/>
        </p:blipFill>
        <p:spPr bwMode="black">
          <a:xfrm>
            <a:off x="298591" y="274236"/>
            <a:ext cx="1916971" cy="796445"/>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a:extLst>
              <a:ext uri="{FF2B5EF4-FFF2-40B4-BE49-F238E27FC236}">
                <a16:creationId xmlns:a16="http://schemas.microsoft.com/office/drawing/2014/main" id="{2A7F06A6-7557-407F-A3DE-7B613179E5C5}"/>
              </a:ext>
            </a:extLst>
          </p:cNvPr>
          <p:cNvPicPr>
            <a:picLocks noChangeAspect="1"/>
          </p:cNvPicPr>
          <p:nvPr userDrawn="1"/>
        </p:nvPicPr>
        <p:blipFill>
          <a:blip r:embed="rId2"/>
          <a:srcRect/>
          <a:stretch/>
        </p:blipFill>
        <p:spPr bwMode="black">
          <a:xfrm>
            <a:off x="298591" y="274236"/>
            <a:ext cx="1916971" cy="796445"/>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pic>
        <p:nvPicPr>
          <p:cNvPr id="2" name="MS logo gray - EMF">
            <a:extLst>
              <a:ext uri="{FF2B5EF4-FFF2-40B4-BE49-F238E27FC236}">
                <a16:creationId xmlns:a16="http://schemas.microsoft.com/office/drawing/2014/main" id="{4490128C-673C-4C7A-841F-6B3B9386FAE9}"/>
              </a:ext>
            </a:extLst>
          </p:cNvPr>
          <p:cNvPicPr>
            <a:picLocks noChangeAspect="1"/>
          </p:cNvPicPr>
          <p:nvPr userDrawn="1"/>
        </p:nvPicPr>
        <p:blipFill>
          <a:blip r:embed="rId2"/>
          <a:srcRect/>
          <a:stretch/>
        </p:blipFill>
        <p:spPr bwMode="black">
          <a:xfrm>
            <a:off x="298591" y="274236"/>
            <a:ext cx="1916971" cy="796445"/>
          </a:xfrm>
          <a:prstGeom prst="rect">
            <a:avLst/>
          </a:prstGeom>
        </p:spPr>
      </p:pic>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2" name="Picture 1" descr="Graphical user interface&#10;&#10;Description automatically generated">
            <a:extLst>
              <a:ext uri="{FF2B5EF4-FFF2-40B4-BE49-F238E27FC236}">
                <a16:creationId xmlns:a16="http://schemas.microsoft.com/office/drawing/2014/main" id="{EF646356-7E92-41D0-830A-69D699D50312}"/>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2" name="Picture 1" descr="Graphical user interface&#10;&#10;Description automatically generated">
            <a:extLst>
              <a:ext uri="{FF2B5EF4-FFF2-40B4-BE49-F238E27FC236}">
                <a16:creationId xmlns:a16="http://schemas.microsoft.com/office/drawing/2014/main" id="{405261CB-F863-4BC6-B654-587D8AFDF952}"/>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3"/>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3"/>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3"/>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3"/>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3"/>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2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 id="2147485450" r:id="rId114"/>
    <p:sldLayoutId id="2147485451" r:id="rId115"/>
    <p:sldLayoutId id="2147485452" r:id="rId116"/>
    <p:sldLayoutId id="2147485453" r:id="rId117"/>
    <p:sldLayoutId id="2147485454" r:id="rId1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4.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hyperlink" Target="https://tools.totaleconomicimpact.com/go/microsoft/powerplatform/?mkt_tok=MTU3LUdRRS0zODIAAAF8rlV_KtHF3aH49pEgGkwhYoWTHY_OWHFGJ2ZC96eBSAndzNQK6EyNXFwjK3HXU56nc40wuyWDrM6E3u_DBh7BrNlmsBQVT-z6enXvaU85o40JmdLT6vBu&amp;fbclid=IwAR0_dOrmn8s7XEf2DhmTD2DZzQ9OLH0igxOv_iFcJaEXWWEd3wh-AUva3sE" TargetMode="External"/><Relationship Id="rId2" Type="http://schemas.openxmlformats.org/officeDocument/2006/relationships/hyperlink" Target="https://aka.ms/powercatstories" TargetMode="Externa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https://docs.microsoft.com/learn/browse/?products=power-platform&amp;resource_type=learning%20path&amp;levels=intermediate" TargetMode="External"/><Relationship Id="rId2" Type="http://schemas.openxmlformats.org/officeDocument/2006/relationships/hyperlink" Target="https://support.microsoft.com/office/invite-people-to-a-meeting-in-teams-4bc5981c-446e-4e93-866a-d757466b556a" TargetMode="External"/><Relationship Id="rId1" Type="http://schemas.openxmlformats.org/officeDocument/2006/relationships/slideLayout" Target="../slideLayouts/slideLayout46.xml"/><Relationship Id="rId6" Type="http://schemas.openxmlformats.org/officeDocument/2006/relationships/hyperlink" Target="https://powerapps.microsoft.com/find-a-partner/" TargetMode="External"/><Relationship Id="rId5" Type="http://schemas.openxmlformats.org/officeDocument/2006/relationships/hyperlink" Target="https://powerapps.microsoft.com/support/" TargetMode="External"/><Relationship Id="rId4" Type="http://schemas.openxmlformats.org/officeDocument/2006/relationships/hyperlink" Target="https://docs.microsoft.com/learn/certifications/power-platform-functional-consultant-associat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docs.microsoft.com/power-platform/guidance/architecture/real-world-examples/bpf-dataverse-powerautomate" TargetMode="External"/><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4.xml"/><Relationship Id="rId6" Type="http://schemas.openxmlformats.org/officeDocument/2006/relationships/hyperlink" Target="https://docs.microsoft.com/powerapps/guidance/patterns/overview" TargetMode="External"/><Relationship Id="rId5" Type="http://schemas.openxmlformats.org/officeDocument/2006/relationships/image" Target="../media/image31.png"/><Relationship Id="rId4" Type="http://schemas.openxmlformats.org/officeDocument/2006/relationships/hyperlink" Target="https://aka.ms/powercatstori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cs.microsoft.com/connectors/" TargetMode="External"/><Relationship Id="rId2" Type="http://schemas.openxmlformats.org/officeDocument/2006/relationships/notesSlide" Target="../notesSlides/notesSlide7.xml"/><Relationship Id="rId1" Type="http://schemas.openxmlformats.org/officeDocument/2006/relationships/slideLayout" Target="../slideLayouts/slideLayout114.xml"/><Relationship Id="rId5" Type="http://schemas.openxmlformats.org/officeDocument/2006/relationships/image" Target="../media/image33.png"/><Relationship Id="rId4" Type="http://schemas.openxmlformats.org/officeDocument/2006/relationships/hyperlink" Target="https://docs.microsoft.com/power-platform/admin/wp-data-loss-preven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4.xml"/><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hyperlink" Target="https://docs.microsoft.com/powerapps/teams/overview-data-platform" TargetMode="External"/><Relationship Id="rId2" Type="http://schemas.openxmlformats.org/officeDocument/2006/relationships/notesSlide" Target="../notesSlides/notesSlide12.xml"/><Relationship Id="rId1" Type="http://schemas.openxmlformats.org/officeDocument/2006/relationships/slideLayout" Target="../slideLayouts/slideLayout11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microsoft.com/microsoft-365/online-surveys-polls-quizzes" TargetMode="External"/><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hyperlink" Target="https://forms.office.com/Pages/ShareFormPage.aspx?id=v4j5cvGGr0GRqy180BHbR8FBqAfISVJDqMM6DZbPmghUOEVSVUhUUFE3WEtZRTdCVU9WREdOSE9WMi4u&amp;sharetoken=zzijEv8e07nwY40ELAex" TargetMode="External"/><Relationship Id="rId4" Type="http://schemas.openxmlformats.org/officeDocument/2006/relationships/hyperlink" Target="https://forms.office.com/Pages/ShareFormPage.aspx?id=v4j5cvGGr0GRqy180BHbR8FBqAfISVJDqMM6DZbPmghUMlNJUVhNWlQwTTAxU04zRVU3MlNOVEcwVS4u&amp;sharetoken=BMybnBDG0LJ1gL2XQiF4" TargetMode="External"/><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4.xml"/><Relationship Id="rId5" Type="http://schemas.openxmlformats.org/officeDocument/2006/relationships/hyperlink" Target="https://powerplatform.microsoft.com/training-workshops/" TargetMode="Externa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hyperlink" Target="https://aka.ms/powerappschamps" TargetMode="External"/><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hyperlink" Target="https://docs.microsoft.com/learn/powerplatform/" TargetMode="External"/><Relationship Id="rId2" Type="http://schemas.openxmlformats.org/officeDocument/2006/relationships/hyperlink" Target="https://powerplatform.microsoft.com/training-workshops/" TargetMode="External"/><Relationship Id="rId1" Type="http://schemas.openxmlformats.org/officeDocument/2006/relationships/slideLayout" Target="../slideLayouts/slideLayout115.xml"/><Relationship Id="rId4" Type="http://schemas.openxmlformats.org/officeDocument/2006/relationships/hyperlink" Target="https://docs.microsoft.com/power-platform/guidance/adoption/in-a-da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ka.ms/powerplatformilt" TargetMode="External"/><Relationship Id="rId2" Type="http://schemas.openxmlformats.org/officeDocument/2006/relationships/notesSlide" Target="../notesSlides/notesSlide20.xml"/><Relationship Id="rId1" Type="http://schemas.openxmlformats.org/officeDocument/2006/relationships/slideLayout" Target="../slideLayouts/slideLayout116.xml"/><Relationship Id="rId4" Type="http://schemas.openxmlformats.org/officeDocument/2006/relationships/hyperlink" Target="https://docs.microsoft.com/powerapps/guidance/planning/introduc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6.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ka.ms/powerplatformhackathonemails" TargetMode="Externa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3" Type="http://schemas.openxmlformats.org/officeDocument/2006/relationships/hyperlink" Target="https://forms.office.com/Pages/ShareFormPage.aspx?id=v4j5cvGGr0GRqy180BHbR8FBqAfISVJDqMM6DZbPmghUMlNJUVhNWlQwTTAxU04zRVU3MlNOVEcwVS4u&amp;sharetoken=BMybnBDG0LJ1gL2XQiF4" TargetMode="External"/><Relationship Id="rId2" Type="http://schemas.openxmlformats.org/officeDocument/2006/relationships/notesSlide" Target="../notesSlides/notesSlide29.xml"/><Relationship Id="rId1" Type="http://schemas.openxmlformats.org/officeDocument/2006/relationships/slideLayout" Target="../slideLayouts/slideLayout114.xml"/><Relationship Id="rId6" Type="http://schemas.openxmlformats.org/officeDocument/2006/relationships/image" Target="../media/image45.png"/><Relationship Id="rId5" Type="http://schemas.openxmlformats.org/officeDocument/2006/relationships/hyperlink" Target="https://forms.office.com/Pages/ShareFormPage.aspx?id=v4j5cvGGr0GRqy180BHbR8FBqAfISVJDqMM6DZbPmghUOFZURUlNRFMyMkszWlQ2VFFSSDZCWEtFNy4u&amp;sharetoken=JXme6QNg3XxenwRsr47Q" TargetMode="External"/><Relationship Id="rId4" Type="http://schemas.openxmlformats.org/officeDocument/2006/relationships/hyperlink" Target="https://forms.office.com/Pages/ShareFormPage.aspx?id=v4j5cvGGr0GRqy180BHbR8FBqAfISVJDqMM6DZbPmghUOEVSVUhUUFE3WEtZRTdCVU9WREdOSE9WMi4u&amp;sharetoken=zzijEv8e07nwY40ELAe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docs.microsoft.com/powerapps/teams/overview-data-platform" TargetMode="External"/><Relationship Id="rId7" Type="http://schemas.openxmlformats.org/officeDocument/2006/relationships/image" Target="../media/image49.svg"/><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51.svg"/></Relationships>
</file>

<file path=ppt/slides/_rels/slide41.xml.rels><?xml version="1.0" encoding="UTF-8" standalone="yes"?>
<Relationships xmlns="http://schemas.openxmlformats.org/package/2006/relationships"><Relationship Id="rId3" Type="http://schemas.openxmlformats.org/officeDocument/2006/relationships/hyperlink" Target="https://docs.microsoft.com/learn/powerplatform/" TargetMode="External"/><Relationship Id="rId7" Type="http://schemas.openxmlformats.org/officeDocument/2006/relationships/hyperlink" Target="https://docs.microsoft.com/powerapps/guidance/planning/introduction" TargetMode="External"/><Relationship Id="rId2" Type="http://schemas.openxmlformats.org/officeDocument/2006/relationships/hyperlink" Target="https://powerplatform.microsoft.com/training-workshops/" TargetMode="Externa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hyperlink" Target="https://docs.microsoft.com/powerapps/teams/overview-data-platform" TargetMode="External"/><Relationship Id="rId2" Type="http://schemas.openxmlformats.org/officeDocument/2006/relationships/hyperlink" Target="https://docs.microsoft.com/power-platform/admin/trial-environments" TargetMode="External"/><Relationship Id="rId1" Type="http://schemas.openxmlformats.org/officeDocument/2006/relationships/slideLayout" Target="../slideLayouts/slideLayout10.xml"/><Relationship Id="rId5" Type="http://schemas.openxmlformats.org/officeDocument/2006/relationships/hyperlink" Target="https://docs.microsoft.com/power-platform/admin/wp-data-loss-prevention" TargetMode="External"/><Relationship Id="rId4" Type="http://schemas.openxmlformats.org/officeDocument/2006/relationships/hyperlink" Target="https://docs.microsoft.com/powerapps/maker/developer-pla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44.xml.rels><?xml version="1.0" encoding="UTF-8" standalone="yes"?>
<Relationships xmlns="http://schemas.openxmlformats.org/package/2006/relationships"><Relationship Id="rId8" Type="http://schemas.openxmlformats.org/officeDocument/2006/relationships/hyperlink" Target="https://forms.office.com/Pages/ShareFormPage.aspx?id=v4j5cvGGr0GRqy180BHbR8FBqAfISVJDqMM6DZbPmghUOFZURUlNRFMyMkszWlQ2VFFSSDZCWEtFNy4u&amp;sharetoken=JXme6QNg3XxenwRsr47Q" TargetMode="External"/><Relationship Id="rId3" Type="http://schemas.openxmlformats.org/officeDocument/2006/relationships/image" Target="../media/image55.png"/><Relationship Id="rId7" Type="http://schemas.openxmlformats.org/officeDocument/2006/relationships/image" Target="../media/image570.png"/><Relationship Id="rId2" Type="http://schemas.openxmlformats.org/officeDocument/2006/relationships/notesSlide" Target="../notesSlides/notesSlide32.xml"/><Relationship Id="rId1" Type="http://schemas.openxmlformats.org/officeDocument/2006/relationships/slideLayout" Target="../slideLayouts/slideLayout114.xml"/><Relationship Id="rId6" Type="http://schemas.openxmlformats.org/officeDocument/2006/relationships/image" Target="../media/image57.png"/><Relationship Id="rId5" Type="http://schemas.openxmlformats.org/officeDocument/2006/relationships/image" Target="../media/image560.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14.xml"/><Relationship Id="rId4" Type="http://schemas.openxmlformats.org/officeDocument/2006/relationships/image" Target="../media/image29.sv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powerplatform.microsoft.com/training-workshops/" TargetMode="External"/><Relationship Id="rId3" Type="http://schemas.openxmlformats.org/officeDocument/2006/relationships/hyperlink" Target="https://docs.microsoft.com/learn/powerplatform/" TargetMode="External"/><Relationship Id="rId7" Type="http://schemas.openxmlformats.org/officeDocument/2006/relationships/hyperlink" Target="https://docs.microsoft.com/power-platform/guidance/adoption/nurture-best-practices" TargetMode="External"/><Relationship Id="rId12"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hyperlink" Target="https://powerusers.microsoft.com/" TargetMode="External"/><Relationship Id="rId5" Type="http://schemas.openxmlformats.org/officeDocument/2006/relationships/hyperlink" Target="https://adoption.microsoft.com/powerplatform" TargetMode="Externa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hyperlink" Target="https://docs.microsoft.com/power-platform/"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46.xml"/><Relationship Id="rId2" Type="http://schemas.openxmlformats.org/officeDocument/2006/relationships/notesSlide" Target="../notesSlides/notesSlide2.xml"/><Relationship Id="rId1" Type="http://schemas.openxmlformats.org/officeDocument/2006/relationships/slideLayout" Target="../slideLayouts/slideLayout118.xml"/><Relationship Id="rId6" Type="http://schemas.openxmlformats.org/officeDocument/2006/relationships/slide" Target="slide38.xml"/><Relationship Id="rId5" Type="http://schemas.openxmlformats.org/officeDocument/2006/relationships/slide" Target="slide32.xml"/><Relationship Id="rId4" Type="http://schemas.openxmlformats.org/officeDocument/2006/relationships/slide" Target="slide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Power Pla</a:t>
            </a:r>
            <a:r>
              <a:rPr lang="en-US">
                <a:solidFill>
                  <a:srgbClr val="D59DFF"/>
                </a:solidFill>
              </a:rPr>
              <a:t>tfor</a:t>
            </a:r>
            <a:r>
              <a:rPr lang="en-US"/>
              <a:t>m Adoption Hackathon Workbook</a:t>
            </a:r>
          </a:p>
        </p:txBody>
      </p:sp>
    </p:spTree>
    <p:extLst>
      <p:ext uri="{BB962C8B-B14F-4D97-AF65-F5344CB8AC3E}">
        <p14:creationId xmlns:p14="http://schemas.microsoft.com/office/powerpoint/2010/main" val="2182683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Fill this section out">
            <a:extLst>
              <a:ext uri="{FF2B5EF4-FFF2-40B4-BE49-F238E27FC236}">
                <a16:creationId xmlns:a16="http://schemas.microsoft.com/office/drawing/2014/main" id="{CAB5674E-3583-4F7F-BAEA-2FAD335191A8}"/>
              </a:ext>
              <a:ext uri="{C183D7F6-B498-43B3-948B-1728B52AA6E4}">
                <adec:decorative xmlns:adec="http://schemas.microsoft.com/office/drawing/2017/decorative" val="0"/>
              </a:ext>
            </a:extLst>
          </p:cNvPr>
          <p:cNvGrpSpPr/>
          <p:nvPr/>
        </p:nvGrpSpPr>
        <p:grpSpPr>
          <a:xfrm>
            <a:off x="0" y="-396000"/>
            <a:ext cx="12192000" cy="396000"/>
            <a:chOff x="0" y="-396000"/>
            <a:chExt cx="12192000" cy="396000"/>
          </a:xfrm>
        </p:grpSpPr>
        <p:sp>
          <p:nvSpPr>
            <p:cNvPr id="11" name="TextBox 10">
              <a:extLst>
                <a:ext uri="{FF2B5EF4-FFF2-40B4-BE49-F238E27FC236}">
                  <a16:creationId xmlns:a16="http://schemas.microsoft.com/office/drawing/2014/main" id="{4248CF4E-2567-4699-BBD3-874B04E538E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12" name="Graphic 11" descr="Pencil with solid fill">
              <a:extLst>
                <a:ext uri="{FF2B5EF4-FFF2-40B4-BE49-F238E27FC236}">
                  <a16:creationId xmlns:a16="http://schemas.microsoft.com/office/drawing/2014/main" id="{3192D7FD-502D-4487-AC55-191A93731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2" name="Title 1">
            <a:extLst>
              <a:ext uri="{FF2B5EF4-FFF2-40B4-BE49-F238E27FC236}">
                <a16:creationId xmlns:a16="http://schemas.microsoft.com/office/drawing/2014/main" id="{22F3B7BE-9DE6-448D-BA5C-7BB94E174129}"/>
              </a:ext>
            </a:extLst>
          </p:cNvPr>
          <p:cNvSpPr>
            <a:spLocks noGrp="1"/>
          </p:cNvSpPr>
          <p:nvPr>
            <p:ph type="title" idx="4294967295"/>
          </p:nvPr>
        </p:nvSpPr>
        <p:spPr>
          <a:xfrm>
            <a:off x="310450" y="179151"/>
            <a:ext cx="11401425" cy="615553"/>
          </a:xfrm>
          <a:prstGeom prst="rect">
            <a:avLst/>
          </a:prstGeom>
        </p:spPr>
        <p:txBody>
          <a:bodyPr/>
          <a:lstStyle/>
          <a:p>
            <a:r>
              <a:rPr lang="en-NZ">
                <a:solidFill>
                  <a:schemeClr val="accent1"/>
                </a:solidFill>
              </a:rPr>
              <a:t>Assemble your team</a:t>
            </a:r>
            <a:endParaRPr lang="en-US"/>
          </a:p>
        </p:txBody>
      </p:sp>
      <p:sp>
        <p:nvSpPr>
          <p:cNvPr id="7" name="Rectangle 6">
            <a:extLst>
              <a:ext uri="{FF2B5EF4-FFF2-40B4-BE49-F238E27FC236}">
                <a16:creationId xmlns:a16="http://schemas.microsoft.com/office/drawing/2014/main" id="{5DDEC2B6-AC32-44D2-A610-977FC8A4EE54}"/>
              </a:ext>
            </a:extLst>
          </p:cNvPr>
          <p:cNvSpPr/>
          <p:nvPr/>
        </p:nvSpPr>
        <p:spPr>
          <a:xfrm>
            <a:off x="310450" y="811157"/>
            <a:ext cx="11308838" cy="724260"/>
          </a:xfrm>
          <a:prstGeom prst="rect">
            <a:avLst/>
          </a:prstGeom>
        </p:spPr>
        <p:txBody>
          <a:bodyPr wrap="square" lIns="90000" tIns="89642" rIns="90000" bIns="89642" anchor="t">
            <a:spAutoFit/>
          </a:bodyPr>
          <a:lstStyle/>
          <a:p>
            <a:pPr marL="0" marR="0" lvl="1" indent="0" defTabSz="914379" rtl="0" eaLnBrk="1" fontAlgn="auto" latinLnBrk="0" hangingPunct="1">
              <a:lnSpc>
                <a:spcPct val="100000"/>
              </a:lnSpc>
              <a:spcBef>
                <a:spcPts val="0"/>
              </a:spcBef>
              <a:spcAft>
                <a:spcPts val="333"/>
              </a:spcAft>
              <a:buClrTx/>
              <a:buSzTx/>
              <a:buFontTx/>
              <a:buNone/>
              <a:tabLst/>
              <a:defRPr/>
            </a:pPr>
            <a:r>
              <a:rPr kumimoji="0" lang="en-US" b="0" i="0" u="none" strike="noStrike" kern="1200" cap="none" spc="0" normalizeH="0" baseline="0" noProof="0">
                <a:ln>
                  <a:noFill/>
                </a:ln>
                <a:solidFill>
                  <a:srgbClr val="2F2F2F"/>
                </a:solidFill>
                <a:effectLst/>
                <a:uLnTx/>
                <a:uFillTx/>
                <a:latin typeface="+mj-lt"/>
                <a:ea typeface="+mn-ea"/>
                <a:cs typeface="Segoe UI Semilight"/>
              </a:rPr>
              <a:t>Many people throughout your organization will have important responsibilities during this event. The chart below provides a summary of those roles. </a:t>
            </a:r>
          </a:p>
        </p:txBody>
      </p:sp>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271858662"/>
              </p:ext>
            </p:extLst>
          </p:nvPr>
        </p:nvGraphicFramePr>
        <p:xfrm>
          <a:off x="403038" y="1589410"/>
          <a:ext cx="11308837" cy="5149938"/>
        </p:xfrm>
        <a:graphic>
          <a:graphicData uri="http://schemas.openxmlformats.org/drawingml/2006/table">
            <a:tbl>
              <a:tblPr firstRow="1">
                <a:tableStyleId>{0505E3EF-67EA-436B-97B2-0124C06EBD24}</a:tableStyleId>
              </a:tblPr>
              <a:tblGrid>
                <a:gridCol w="3142802">
                  <a:extLst>
                    <a:ext uri="{9D8B030D-6E8A-4147-A177-3AD203B41FA5}">
                      <a16:colId xmlns:a16="http://schemas.microsoft.com/office/drawing/2014/main" val="690375846"/>
                    </a:ext>
                  </a:extLst>
                </a:gridCol>
                <a:gridCol w="4185920">
                  <a:extLst>
                    <a:ext uri="{9D8B030D-6E8A-4147-A177-3AD203B41FA5}">
                      <a16:colId xmlns:a16="http://schemas.microsoft.com/office/drawing/2014/main" val="370522775"/>
                    </a:ext>
                  </a:extLst>
                </a:gridCol>
                <a:gridCol w="2418080">
                  <a:extLst>
                    <a:ext uri="{9D8B030D-6E8A-4147-A177-3AD203B41FA5}">
                      <a16:colId xmlns:a16="http://schemas.microsoft.com/office/drawing/2014/main" val="2948598737"/>
                    </a:ext>
                  </a:extLst>
                </a:gridCol>
                <a:gridCol w="1562035">
                  <a:extLst>
                    <a:ext uri="{9D8B030D-6E8A-4147-A177-3AD203B41FA5}">
                      <a16:colId xmlns:a16="http://schemas.microsoft.com/office/drawing/2014/main" val="3915082521"/>
                    </a:ext>
                  </a:extLst>
                </a:gridCol>
              </a:tblGrid>
              <a:tr h="394058">
                <a:tc>
                  <a:txBody>
                    <a:bodyPr/>
                    <a:lstStyle/>
                    <a:p>
                      <a:pPr>
                        <a:lnSpc>
                          <a:spcPct val="100000"/>
                        </a:lnSpc>
                      </a:pPr>
                      <a:r>
                        <a:rPr lang="en-US" sz="1300" kern="1200">
                          <a:ln w="3175">
                            <a:noFill/>
                          </a:ln>
                          <a:solidFill>
                            <a:schemeClr val="bg1"/>
                          </a:solidFill>
                          <a:latin typeface="+mj-lt"/>
                          <a:cs typeface="Segoe UI Semilight" panose="020B0402040204020203" pitchFamily="34" charset="0"/>
                        </a:rPr>
                        <a:t>Role</a:t>
                      </a:r>
                      <a:endParaRPr lang="en-US" sz="1300" b="1" i="0" kern="1200">
                        <a:ln w="3175">
                          <a:noFill/>
                        </a:ln>
                        <a:solidFill>
                          <a:schemeClr val="bg1"/>
                        </a:solidFill>
                        <a:latin typeface="+mj-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a:ln w="3175">
                            <a:noFill/>
                          </a:ln>
                          <a:solidFill>
                            <a:schemeClr val="bg1"/>
                          </a:solidFill>
                          <a:latin typeface="+mj-lt"/>
                          <a:cs typeface="Segoe UI Semilight" panose="020B0402040204020203" pitchFamily="34" charset="0"/>
                        </a:rPr>
                        <a:t>Responsibilities</a:t>
                      </a:r>
                      <a:endParaRPr lang="en-US" sz="1300" b="1" i="0" kern="1200">
                        <a:ln w="3175">
                          <a:noFill/>
                        </a:ln>
                        <a:solidFill>
                          <a:schemeClr val="bg1"/>
                        </a:solidFill>
                        <a:latin typeface="+mj-lt"/>
                        <a:ea typeface="+mn-ea"/>
                        <a:cs typeface="Segoe UI Semilight" panose="020B0402040204020203" pitchFamily="34" charset="0"/>
                      </a:endParaRPr>
                    </a:p>
                  </a:txBody>
                  <a:tcPr marL="143428"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nSpc>
                          <a:spcPct val="100000"/>
                        </a:lnSpc>
                      </a:pPr>
                      <a:r>
                        <a:rPr lang="en-US" sz="1300" kern="1200">
                          <a:ln w="3175">
                            <a:noFill/>
                          </a:ln>
                          <a:solidFill>
                            <a:schemeClr val="bg1"/>
                          </a:solidFill>
                          <a:latin typeface="+mj-lt"/>
                          <a:cs typeface="Segoe UI Semilight" panose="020B0402040204020203" pitchFamily="34" charset="0"/>
                        </a:rPr>
                        <a:t>Department</a:t>
                      </a:r>
                      <a:endParaRPr lang="en-US" sz="1300" b="1" i="0" kern="1200">
                        <a:ln w="3175">
                          <a:noFill/>
                        </a:ln>
                        <a:solidFill>
                          <a:schemeClr val="bg1"/>
                        </a:solidFill>
                        <a:latin typeface="+mj-lt"/>
                        <a:ea typeface="+mn-ea"/>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nSpc>
                          <a:spcPct val="100000"/>
                        </a:lnSpc>
                      </a:pPr>
                      <a:r>
                        <a:rPr lang="en-US" sz="1300" b="1" i="0" kern="1200">
                          <a:ln w="3175">
                            <a:noFill/>
                          </a:ln>
                          <a:solidFill>
                            <a:schemeClr val="bg1"/>
                          </a:solidFill>
                          <a:latin typeface="+mj-lt"/>
                          <a:ea typeface="+mn-ea"/>
                          <a:cs typeface="Segoe UI Semilight" panose="020B0402040204020203" pitchFamily="34" charset="0"/>
                        </a:rPr>
                        <a:t>Who?</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42787202"/>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Event Coordinator or Steering Committee</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i="0" kern="1200">
                          <a:solidFill>
                            <a:srgbClr val="000000"/>
                          </a:solidFill>
                          <a:latin typeface="+mn-lt"/>
                          <a:ea typeface="Segoe UI" pitchFamily="34" charset="0"/>
                          <a:cs typeface="Segoe UI Semilight" panose="020B0402040204020203" pitchFamily="34" charset="0"/>
                        </a:rPr>
                        <a:t>Plan and manage the event. Recommendation: Put together a cross-business steering committee (from both business and IT teams)</a:t>
                      </a: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Any department</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[Enter Name Here]</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18108953"/>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Executive Sponsor</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a:latin typeface="+mn-lt"/>
                          <a:cs typeface="Segoe UI Semilight" panose="020B0402040204020203" pitchFamily="34" charset="0"/>
                        </a:rPr>
                        <a:t>Communicate high-level vision and values of the hackathon and Microsoft Power Platform to the company</a:t>
                      </a:r>
                      <a:endParaRPr lang="en-US" sz="1100" b="0" i="0" kern="120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a:latin typeface="+mn-lt"/>
                          <a:cs typeface="Segoe UI Semilight" panose="020B0402040204020203" pitchFamily="34" charset="0"/>
                        </a:rPr>
                        <a:t>Executive Leadership</a:t>
                      </a: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594485">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a:solidFill>
                            <a:schemeClr val="tx2"/>
                          </a:solidFill>
                          <a:latin typeface="+mj-lt"/>
                          <a:ea typeface="+mn-ea"/>
                          <a:cs typeface="Segoe UI Semilight" panose="020B0402040204020203" pitchFamily="34" charset="0"/>
                        </a:rPr>
                        <a:t>Power Platform Subject Matter Experts (SMEs)</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i="0" kern="1200">
                          <a:solidFill>
                            <a:srgbClr val="000000"/>
                          </a:solidFill>
                          <a:latin typeface="+mn-lt"/>
                          <a:ea typeface="Segoe UI" pitchFamily="34" charset="0"/>
                          <a:cs typeface="Segoe UI Semilight" panose="020B0402040204020203" pitchFamily="34" charset="0"/>
                        </a:rPr>
                        <a:t>Provide support to teams during the hackathon. We recommend for one SME to help 1-2 teams max.</a:t>
                      </a: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Multiple departments, could be external (Microsoft Partners)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0002"/>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Data Engineer</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100" b="0" i="0" kern="1200">
                          <a:solidFill>
                            <a:srgbClr val="000000"/>
                          </a:solidFill>
                          <a:latin typeface="+mn-lt"/>
                          <a:ea typeface="Segoe UI" pitchFamily="34" charset="0"/>
                          <a:cs typeface="Segoe UI Semilight" panose="020B0402040204020203" pitchFamily="34" charset="0"/>
                        </a:rPr>
                        <a:t>Provide information to teams about what data is available and how to connect to it – e.g., APIs, databases</a:t>
                      </a: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IT</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5390172"/>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IT Specialists</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algn="l" defTabSz="932559" rtl="0" eaLnBrk="1" latinLnBrk="0" hangingPunct="1">
                        <a:lnSpc>
                          <a:spcPct val="100000"/>
                        </a:lnSpc>
                      </a:pPr>
                      <a:r>
                        <a:rPr lang="en-US" sz="1100" kern="1200">
                          <a:latin typeface="+mn-lt"/>
                          <a:cs typeface="Segoe UI Semilight" panose="020B0402040204020203" pitchFamily="34" charset="0"/>
                        </a:rPr>
                        <a:t>Oversee all technical aspects of the event</a:t>
                      </a:r>
                      <a:endParaRPr lang="en-US" sz="1100" b="0" i="0" kern="120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algn="l" defTabSz="932559" rtl="0" eaLnBrk="1" latinLnBrk="0" hangingPunct="1">
                        <a:lnSpc>
                          <a:spcPct val="100000"/>
                        </a:lnSpc>
                      </a:pPr>
                      <a:r>
                        <a:rPr lang="en-US" sz="1100" kern="1200">
                          <a:latin typeface="+mn-lt"/>
                          <a:cs typeface="Segoe UI Semilight" panose="020B0402040204020203" pitchFamily="34" charset="0"/>
                        </a:rPr>
                        <a:t>IT</a:t>
                      </a: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004875698"/>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Communication Lead</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a:latin typeface="+mn-lt"/>
                          <a:cs typeface="Segoe UI Semilight" panose="020B0402040204020203" pitchFamily="34" charset="0"/>
                        </a:rPr>
                        <a:t>Oversee company-wide communications about the event and Power Platform</a:t>
                      </a:r>
                      <a:endParaRPr lang="en-US" sz="1100" b="0" i="0" kern="120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a:latin typeface="+mn-lt"/>
                          <a:cs typeface="Segoe UI Semilight" panose="020B0402040204020203" pitchFamily="34" charset="0"/>
                        </a:rPr>
                        <a:t>Corporate Communications, IT, or other</a:t>
                      </a: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74585477"/>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Judges</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Panel of business leaders, IT, and execs that will judge the solutions developed</a:t>
                      </a: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a:latin typeface="+mn-lt"/>
                          <a:cs typeface="Segoe UI Semilight" panose="020B0402040204020203" pitchFamily="34" charset="0"/>
                        </a:rPr>
                        <a:t>Any department (management)</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744280987"/>
                  </a:ext>
                </a:extLst>
              </a:tr>
              <a:tr h="594485">
                <a:tc>
                  <a:txBody>
                    <a:bodyPr/>
                    <a:lstStyle/>
                    <a:p>
                      <a:pPr marL="0" algn="l" defTabSz="932559" rtl="0" eaLnBrk="1" latinLnBrk="0" hangingPunct="1">
                        <a:lnSpc>
                          <a:spcPct val="100000"/>
                        </a:lnSpc>
                      </a:pPr>
                      <a:r>
                        <a:rPr lang="en-US" sz="1100" kern="1200">
                          <a:solidFill>
                            <a:schemeClr val="tx2"/>
                          </a:solidFill>
                          <a:latin typeface="+mj-lt"/>
                          <a:ea typeface="+mn-ea"/>
                          <a:cs typeface="Segoe UI Semilight" panose="020B0402040204020203" pitchFamily="34" charset="0"/>
                        </a:rPr>
                        <a:t>Facilitators</a:t>
                      </a: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Help with the logistics of the hackathon, (e.g., provide post-its and whiteboards, provide time checks etc.)</a:t>
                      </a: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b="0" i="0" kern="1200">
                          <a:solidFill>
                            <a:srgbClr val="000000"/>
                          </a:solidFill>
                          <a:latin typeface="+mn-lt"/>
                          <a:ea typeface="Segoe UI" pitchFamily="34" charset="0"/>
                          <a:cs typeface="Segoe UI Semilight" panose="020B0402040204020203" pitchFamily="34" charset="0"/>
                        </a:rPr>
                        <a:t>Any department</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a:solidFill>
                            <a:srgbClr val="000000"/>
                          </a:solidFill>
                          <a:latin typeface="+mn-lt"/>
                        </a:rPr>
                        <a:t>[Enter Name Here] </a:t>
                      </a:r>
                      <a:endParaRPr lang="en-US" sz="1100" b="0" i="0" kern="1200">
                        <a:solidFill>
                          <a:srgbClr val="000000"/>
                        </a:solidFill>
                        <a:latin typeface="+mn-lt"/>
                        <a:ea typeface="Segoe UI" pitchFamily="34" charset="0"/>
                        <a:cs typeface="Segoe UI Semilight" panose="020B0402040204020203" pitchFamily="34" charset="0"/>
                      </a:endParaRPr>
                    </a:p>
                    <a:p>
                      <a:pPr marL="0" algn="l" defTabSz="932559" rtl="0" eaLnBrk="1" latinLnBrk="0" hangingPunct="1">
                        <a:lnSpc>
                          <a:spcPct val="100000"/>
                        </a:lnSpc>
                      </a:pPr>
                      <a:endParaRPr lang="en-US" sz="1100" b="0" i="0" kern="120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05687538"/>
                  </a:ext>
                </a:extLst>
              </a:tr>
            </a:tbl>
          </a:graphicData>
        </a:graphic>
      </p:graphicFrame>
    </p:spTree>
    <p:extLst>
      <p:ext uri="{BB962C8B-B14F-4D97-AF65-F5344CB8AC3E}">
        <p14:creationId xmlns:p14="http://schemas.microsoft.com/office/powerpoint/2010/main" val="5316602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416425" cy="553998"/>
          </a:xfrm>
        </p:spPr>
        <p:txBody>
          <a:bodyPr lIns="0" tIns="0" rIns="0" bIns="0"/>
          <a:lstStyle/>
          <a:p>
            <a:pPr marL="0" marR="0" lvl="0" indent="0" defTabSz="932742" fontAlgn="auto">
              <a:lnSpc>
                <a:spcPct val="100000"/>
              </a:lnSpc>
              <a:spcAft>
                <a:spcPts val="0"/>
              </a:spcAft>
              <a:tabLst/>
              <a:defRPr/>
            </a:pPr>
            <a:r>
              <a:rPr lang="en-NZ"/>
              <a:t>Executive sponsor</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281748"/>
            <a:ext cx="7435660" cy="3964162"/>
          </a:xfrm>
        </p:spPr>
        <p:txBody>
          <a:bodyPr/>
          <a:lstStyle/>
          <a:p>
            <a:pPr>
              <a:spcAft>
                <a:spcPts val="600"/>
              </a:spcAft>
              <a:defRPr/>
            </a:pPr>
            <a:r>
              <a:rPr lang="en-GB" sz="1600" kern="2000">
                <a:solidFill>
                  <a:srgbClr val="000000"/>
                </a:solidFill>
                <a:latin typeface="Segoe UI" panose="020B0502040204020203" pitchFamily="34" charset="0"/>
              </a:rPr>
              <a:t>When planning a Power Platform hackathon, having an executive sponsor is important to communicate the high-level vision and values of the hackathon to your organization. </a:t>
            </a:r>
          </a:p>
          <a:p>
            <a:pPr>
              <a:spcAft>
                <a:spcPts val="600"/>
              </a:spcAft>
              <a:defRPr/>
            </a:pPr>
            <a:r>
              <a:rPr lang="en-GB" sz="1600" kern="2000">
                <a:solidFill>
                  <a:srgbClr val="000000"/>
                </a:solidFill>
                <a:latin typeface="Segoe UI" panose="020B0502040204020203" pitchFamily="34" charset="0"/>
              </a:rPr>
              <a:t>To organize a successful event, you’ll be in a better position when a senior leader is engaged, supportive, informed, and available to assist with activities such as:</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Kicking the event off with a keynote speech </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Approving funding (for example, for rewards or licenses)</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Communicating announcements and encouraging registrations</a:t>
            </a:r>
          </a:p>
          <a:p>
            <a:pPr marL="285750" indent="-285750">
              <a:spcAft>
                <a:spcPts val="600"/>
              </a:spcAft>
              <a:buFont typeface="Arial" panose="020B0604020202020204" pitchFamily="34" charset="0"/>
              <a:buChar char="•"/>
              <a:defRPr/>
            </a:pPr>
            <a:endParaRPr lang="en-GB" sz="1600" kern="2000">
              <a:solidFill>
                <a:srgbClr val="000000"/>
              </a:solidFill>
              <a:latin typeface="Segoe UI" panose="020B0502040204020203" pitchFamily="34" charset="0"/>
            </a:endParaRPr>
          </a:p>
          <a:p>
            <a:pPr>
              <a:spcAft>
                <a:spcPts val="600"/>
              </a:spcAft>
              <a:defRPr/>
            </a:pPr>
            <a:r>
              <a:rPr lang="en-GB" sz="1600" kern="2000">
                <a:solidFill>
                  <a:srgbClr val="000000"/>
                </a:solidFill>
                <a:latin typeface="Segoe UI" panose="020B0502040204020203" pitchFamily="34" charset="0"/>
              </a:rPr>
              <a:t>Your event scope should inform who the best executive sponsor could be:</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C-level executive for a global hackathon</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Director / Senior leader of a business unit for a department-specific hackathon</a:t>
            </a:r>
          </a:p>
        </p:txBody>
      </p:sp>
      <p:sp>
        <p:nvSpPr>
          <p:cNvPr id="4" name="Rectangle 3">
            <a:extLst>
              <a:ext uri="{FF2B5EF4-FFF2-40B4-BE49-F238E27FC236}">
                <a16:creationId xmlns:a16="http://schemas.microsoft.com/office/drawing/2014/main" id="{D1CCCC2E-67D7-4C85-B6A6-9422E48485E4}"/>
              </a:ext>
              <a:ext uri="{C183D7F6-B498-43B3-948B-1728B52AA6E4}">
                <adec:decorative xmlns:adec="http://schemas.microsoft.com/office/drawing/2017/decorative" val="1"/>
              </a:ext>
            </a:extLst>
          </p:cNvPr>
          <p:cNvSpPr/>
          <p:nvPr/>
        </p:nvSpPr>
        <p:spPr>
          <a:xfrm>
            <a:off x="8242150" y="8574"/>
            <a:ext cx="3949850"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a:p>
        </p:txBody>
      </p:sp>
      <p:sp>
        <p:nvSpPr>
          <p:cNvPr id="5" name="TextBox 4">
            <a:extLst>
              <a:ext uri="{FF2B5EF4-FFF2-40B4-BE49-F238E27FC236}">
                <a16:creationId xmlns:a16="http://schemas.microsoft.com/office/drawing/2014/main" id="{E997055C-CD78-40D6-A435-85CAD09F5C80}"/>
              </a:ext>
            </a:extLst>
          </p:cNvPr>
          <p:cNvSpPr txBox="1"/>
          <p:nvPr/>
        </p:nvSpPr>
        <p:spPr>
          <a:xfrm>
            <a:off x="8698541" y="1281748"/>
            <a:ext cx="3212552" cy="2215991"/>
          </a:xfrm>
          <a:prstGeom prst="rect">
            <a:avLst/>
          </a:prstGeom>
          <a:noFill/>
        </p:spPr>
        <p:txBody>
          <a:bodyPr wrap="square" lIns="0" tIns="0" rIns="0" bIns="0" rtlCol="0">
            <a:spAutoFit/>
          </a:bodyPr>
          <a:lstStyle/>
          <a:p>
            <a:pPr defTabSz="932742">
              <a:spcBef>
                <a:spcPct val="20000"/>
              </a:spcBef>
              <a:spcAft>
                <a:spcPts val="600"/>
              </a:spcAft>
              <a:buSzPct val="90000"/>
              <a:defRPr/>
            </a:pPr>
            <a:r>
              <a:rPr lang="en-US" sz="1600" kern="2000">
                <a:solidFill>
                  <a:srgbClr val="000000"/>
                </a:solidFill>
                <a:latin typeface="Segoe UI" panose="020B0502040204020203" pitchFamily="34" charset="0"/>
                <a:cs typeface="Segoe UI" panose="020B0502040204020203" pitchFamily="34" charset="0"/>
              </a:rPr>
              <a:t>To gain buy-in from your leadership team, demonstrate the impact of your Power Platform solutions, share </a:t>
            </a:r>
            <a:r>
              <a:rPr lang="en-US" sz="1600" kern="2000">
                <a:solidFill>
                  <a:schemeClr val="tx2"/>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customer success stories</a:t>
            </a:r>
            <a:r>
              <a:rPr lang="en-US" sz="1600" kern="2000">
                <a:solidFill>
                  <a:srgbClr val="000000"/>
                </a:solidFill>
                <a:latin typeface="Segoe UI" panose="020B0502040204020203" pitchFamily="34" charset="0"/>
                <a:cs typeface="Segoe UI" panose="020B0502040204020203" pitchFamily="34" charset="0"/>
              </a:rPr>
              <a:t>, or direct them to the </a:t>
            </a:r>
            <a:r>
              <a:rPr lang="en-US" sz="1600" kern="2000">
                <a:solidFill>
                  <a:schemeClr val="tx2"/>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Total Economic Impact report of Power Apps</a:t>
            </a:r>
            <a:r>
              <a:rPr lang="en-US" sz="1600" kern="2000">
                <a:solidFill>
                  <a:srgbClr val="000000"/>
                </a:solidFill>
                <a:latin typeface="Segoe UI" panose="020B0502040204020203" pitchFamily="34" charset="0"/>
                <a:cs typeface="Segoe UI" panose="020B0502040204020203" pitchFamily="34" charset="0"/>
              </a:rPr>
              <a:t>, conducted by Forrester, which outlines the time, cost and productivity savings of </a:t>
            </a:r>
            <a:r>
              <a:rPr lang="en-US" sz="1600" kern="2000">
                <a:latin typeface="Segoe UI" panose="020B0502040204020203" pitchFamily="34" charset="0"/>
                <a:cs typeface="Segoe UI" panose="020B0502040204020203" pitchFamily="34" charset="0"/>
              </a:rPr>
              <a:t>Power Apps</a:t>
            </a:r>
            <a:r>
              <a:rPr lang="en-US" sz="1600" kern="2000">
                <a:solidFill>
                  <a:srgbClr val="000000"/>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40424792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7833434" cy="553998"/>
          </a:xfrm>
        </p:spPr>
        <p:txBody>
          <a:bodyPr lIns="0" tIns="0" rIns="0" bIns="0"/>
          <a:lstStyle/>
          <a:p>
            <a:pPr marL="0" marR="0" lvl="0" indent="0" defTabSz="932742" fontAlgn="auto">
              <a:lnSpc>
                <a:spcPct val="100000"/>
              </a:lnSpc>
              <a:spcAft>
                <a:spcPts val="0"/>
              </a:spcAft>
              <a:tabLst/>
              <a:defRPr/>
            </a:pPr>
            <a:r>
              <a:rPr lang="en-GB"/>
              <a:t>Power Platform subject matter experts</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281748"/>
            <a:ext cx="7435660" cy="4576637"/>
          </a:xfrm>
        </p:spPr>
        <p:txBody>
          <a:bodyPr/>
          <a:lstStyle/>
          <a:p>
            <a:pPr>
              <a:spcAft>
                <a:spcPts val="600"/>
              </a:spcAft>
              <a:defRPr/>
            </a:pPr>
            <a:r>
              <a:rPr lang="en-GB" sz="1600" kern="2000">
                <a:solidFill>
                  <a:srgbClr val="000000"/>
                </a:solidFill>
                <a:latin typeface="Segoe UI" panose="020B0502040204020203" pitchFamily="34" charset="0"/>
              </a:rPr>
              <a:t>When planning a Power Platform hackathon, it’s crucial to have subject matter experts (SMEs) supporting makers on the day. This helps teams get unblocked when they have technical questions. </a:t>
            </a:r>
          </a:p>
          <a:p>
            <a:pPr>
              <a:spcAft>
                <a:spcPts val="600"/>
              </a:spcAft>
              <a:defRPr/>
            </a:pPr>
            <a:r>
              <a:rPr lang="en-GB" sz="1600" kern="2000">
                <a:solidFill>
                  <a:srgbClr val="000000"/>
                </a:solidFill>
                <a:latin typeface="Segoe UI" panose="020B0502040204020203" pitchFamily="34" charset="0"/>
              </a:rPr>
              <a:t>To successfully support your makers, make sure:</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A SME supports 1-2 teams max.</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SMEs for each technology are available if necessary (e.g., Power Apps, Power BI, Power Automate, Dataverse,…).</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SMEs have a way to connect with each other during the hackathon to request additional help to answer questions.</a:t>
            </a:r>
          </a:p>
          <a:p>
            <a:pPr marL="285750"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Each team has a dedicated SME who they can contact:</a:t>
            </a:r>
          </a:p>
          <a:p>
            <a:pPr marL="514350" lvl="1"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In a virtual hackathon, ask teams to either @-mention their SME or </a:t>
            </a:r>
            <a:r>
              <a:rPr lang="en-GB" sz="1600" kern="2000">
                <a:solidFill>
                  <a:srgbClr val="000000"/>
                </a:solidFill>
                <a:latin typeface="Segoe UI" panose="020B0502040204020203" pitchFamily="34" charset="0"/>
                <a:hlinkClick r:id="rId2"/>
              </a:rPr>
              <a:t>request for them to join a call</a:t>
            </a:r>
            <a:r>
              <a:rPr lang="en-GB" sz="1600" kern="2000">
                <a:solidFill>
                  <a:srgbClr val="000000"/>
                </a:solidFill>
                <a:latin typeface="Segoe UI" panose="020B0502040204020203" pitchFamily="34" charset="0"/>
              </a:rPr>
              <a:t> to get their attention.</a:t>
            </a:r>
          </a:p>
          <a:p>
            <a:pPr marL="514350" lvl="1" indent="-285750">
              <a:spcAft>
                <a:spcPts val="600"/>
              </a:spcAft>
              <a:buFont typeface="Arial" panose="020B0604020202020204" pitchFamily="34" charset="0"/>
              <a:buChar char="•"/>
              <a:defRPr/>
            </a:pPr>
            <a:r>
              <a:rPr lang="en-GB" sz="1600" kern="2000">
                <a:solidFill>
                  <a:srgbClr val="000000"/>
                </a:solidFill>
                <a:latin typeface="Segoe UI" panose="020B0502040204020203" pitchFamily="34" charset="0"/>
              </a:rPr>
              <a:t>In an in-person hackathon, SMEs might walk the room to see who needs help – consider providing teams with a way to ask for help (e.g., a red flag that they can raise at the end of their table).</a:t>
            </a:r>
          </a:p>
        </p:txBody>
      </p:sp>
      <p:sp>
        <p:nvSpPr>
          <p:cNvPr id="4" name="Rectangle 3">
            <a:extLst>
              <a:ext uri="{FF2B5EF4-FFF2-40B4-BE49-F238E27FC236}">
                <a16:creationId xmlns:a16="http://schemas.microsoft.com/office/drawing/2014/main" id="{D1CCCC2E-67D7-4C85-B6A6-9422E48485E4}"/>
              </a:ext>
              <a:ext uri="{C183D7F6-B498-43B3-948B-1728B52AA6E4}">
                <adec:decorative xmlns:adec="http://schemas.microsoft.com/office/drawing/2017/decorative" val="1"/>
              </a:ext>
            </a:extLst>
          </p:cNvPr>
          <p:cNvSpPr/>
          <p:nvPr/>
        </p:nvSpPr>
        <p:spPr>
          <a:xfrm>
            <a:off x="8556170" y="0"/>
            <a:ext cx="3635829" cy="686420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a:p>
        </p:txBody>
      </p:sp>
      <p:sp>
        <p:nvSpPr>
          <p:cNvPr id="5" name="TextBox 4">
            <a:extLst>
              <a:ext uri="{FF2B5EF4-FFF2-40B4-BE49-F238E27FC236}">
                <a16:creationId xmlns:a16="http://schemas.microsoft.com/office/drawing/2014/main" id="{E997055C-CD78-40D6-A435-85CAD09F5C80}"/>
              </a:ext>
            </a:extLst>
          </p:cNvPr>
          <p:cNvSpPr txBox="1"/>
          <p:nvPr/>
        </p:nvSpPr>
        <p:spPr>
          <a:xfrm>
            <a:off x="8698541" y="1281748"/>
            <a:ext cx="3212552" cy="4324261"/>
          </a:xfrm>
          <a:prstGeom prst="rect">
            <a:avLst/>
          </a:prstGeom>
          <a:noFill/>
        </p:spPr>
        <p:txBody>
          <a:bodyPr wrap="square" lIns="0" tIns="0" rIns="0" bIns="0" rtlCol="0">
            <a:spAutoFit/>
          </a:bodyPr>
          <a:lstStyle/>
          <a:p>
            <a:pPr defTabSz="932742">
              <a:spcBef>
                <a:spcPct val="20000"/>
              </a:spcBef>
              <a:spcAft>
                <a:spcPts val="600"/>
              </a:spcAft>
              <a:buSzPct val="90000"/>
              <a:defRPr/>
            </a:pPr>
            <a:r>
              <a:rPr lang="en-US" sz="1600" kern="2000">
                <a:solidFill>
                  <a:srgbClr val="000000"/>
                </a:solidFill>
                <a:latin typeface="Segoe UI" panose="020B0502040204020203" pitchFamily="34" charset="0"/>
                <a:cs typeface="Segoe UI" panose="020B0502040204020203" pitchFamily="34" charset="0"/>
              </a:rPr>
              <a:t>Ask your subject matter experts to complete </a:t>
            </a:r>
            <a:r>
              <a:rPr lang="en-US" sz="1600" kern="2000">
                <a:solidFill>
                  <a:schemeClr val="accent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intermediate or advanced Power Platform</a:t>
            </a:r>
            <a:r>
              <a:rPr lang="en-US" sz="1600" kern="2000">
                <a:solidFill>
                  <a:schemeClr val="accent1"/>
                </a:solidFill>
                <a:latin typeface="Segoe UI" panose="020B0502040204020203" pitchFamily="34" charset="0"/>
                <a:cs typeface="Segoe UI" panose="020B0502040204020203" pitchFamily="34" charset="0"/>
              </a:rPr>
              <a:t> </a:t>
            </a:r>
            <a:r>
              <a:rPr lang="en-US" sz="1600" kern="2000">
                <a:solidFill>
                  <a:srgbClr val="000000"/>
                </a:solidFill>
                <a:latin typeface="Segoe UI" panose="020B0502040204020203" pitchFamily="34" charset="0"/>
                <a:cs typeface="Segoe UI" panose="020B0502040204020203" pitchFamily="34" charset="0"/>
              </a:rPr>
              <a:t>learning paths or the </a:t>
            </a:r>
            <a:r>
              <a:rPr lang="en-GB" sz="1600" kern="2000">
                <a:solidFill>
                  <a:schemeClr val="accent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PL-200 Power Platform Functional Consultant</a:t>
            </a:r>
            <a:r>
              <a:rPr lang="en-GB" sz="1600" kern="2000">
                <a:solidFill>
                  <a:srgbClr val="000000"/>
                </a:solidFill>
                <a:latin typeface="Segoe UI" panose="020B0502040204020203" pitchFamily="34" charset="0"/>
                <a:cs typeface="Segoe UI" panose="020B0502040204020203" pitchFamily="34" charset="0"/>
              </a:rPr>
              <a:t> </a:t>
            </a:r>
            <a:r>
              <a:rPr lang="en-US" sz="1600" kern="2000">
                <a:solidFill>
                  <a:srgbClr val="000000"/>
                </a:solidFill>
                <a:latin typeface="Segoe UI" panose="020B0502040204020203" pitchFamily="34" charset="0"/>
                <a:cs typeface="Segoe UI" panose="020B0502040204020203" pitchFamily="34" charset="0"/>
              </a:rPr>
              <a:t>certification.</a:t>
            </a:r>
          </a:p>
          <a:p>
            <a:pPr defTabSz="932742">
              <a:spcBef>
                <a:spcPct val="20000"/>
              </a:spcBef>
              <a:spcAft>
                <a:spcPts val="600"/>
              </a:spcAft>
              <a:buSzPct val="90000"/>
              <a:defRPr/>
            </a:pPr>
            <a:endParaRPr lang="en-US" sz="1600" kern="2000">
              <a:solidFill>
                <a:srgbClr val="000000"/>
              </a:solidFill>
              <a:latin typeface="Segoe UI" panose="020B0502040204020203" pitchFamily="34" charset="0"/>
              <a:cs typeface="Segoe UI" panose="020B0502040204020203" pitchFamily="34" charset="0"/>
            </a:endParaRPr>
          </a:p>
          <a:p>
            <a:pPr defTabSz="932742">
              <a:spcBef>
                <a:spcPct val="20000"/>
              </a:spcBef>
              <a:spcAft>
                <a:spcPts val="600"/>
              </a:spcAft>
              <a:buSzPct val="90000"/>
              <a:defRPr/>
            </a:pPr>
            <a:r>
              <a:rPr lang="en-US" sz="1600" kern="2000">
                <a:solidFill>
                  <a:srgbClr val="000000"/>
                </a:solidFill>
                <a:latin typeface="Segoe UI" panose="020B0502040204020203" pitchFamily="34" charset="0"/>
                <a:cs typeface="Segoe UI" panose="020B0502040204020203" pitchFamily="34" charset="0"/>
              </a:rPr>
              <a:t>Based on your organization’s support plan, you may have access to </a:t>
            </a:r>
            <a:r>
              <a:rPr lang="en-US" sz="1600" kern="2000">
                <a:solidFill>
                  <a:schemeClr val="accent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Microsoft resources</a:t>
            </a:r>
            <a:r>
              <a:rPr lang="en-US" sz="1600" kern="2000">
                <a:solidFill>
                  <a:schemeClr val="accent1"/>
                </a:solidFill>
                <a:latin typeface="Segoe UI" panose="020B0502040204020203" pitchFamily="34" charset="0"/>
                <a:cs typeface="Segoe UI" panose="020B0502040204020203" pitchFamily="34" charset="0"/>
              </a:rPr>
              <a:t> </a:t>
            </a:r>
            <a:r>
              <a:rPr lang="en-US" sz="1600" kern="2000">
                <a:solidFill>
                  <a:srgbClr val="000000"/>
                </a:solidFill>
                <a:latin typeface="Segoe UI" panose="020B0502040204020203" pitchFamily="34" charset="0"/>
                <a:cs typeface="Segoe UI" panose="020B0502040204020203" pitchFamily="34" charset="0"/>
              </a:rPr>
              <a:t>who can help as subject matter experts.</a:t>
            </a:r>
          </a:p>
          <a:p>
            <a:pPr defTabSz="932742">
              <a:spcBef>
                <a:spcPct val="20000"/>
              </a:spcBef>
              <a:spcAft>
                <a:spcPts val="600"/>
              </a:spcAft>
              <a:buSzPct val="90000"/>
              <a:defRPr/>
            </a:pPr>
            <a:endParaRPr lang="en-US" sz="1600" kern="2000">
              <a:solidFill>
                <a:srgbClr val="000000"/>
              </a:solidFill>
              <a:latin typeface="Segoe UI" panose="020B0502040204020203" pitchFamily="34" charset="0"/>
              <a:cs typeface="Segoe UI" panose="020B0502040204020203" pitchFamily="34" charset="0"/>
            </a:endParaRPr>
          </a:p>
          <a:p>
            <a:pPr defTabSz="932742">
              <a:spcBef>
                <a:spcPct val="20000"/>
              </a:spcBef>
              <a:spcAft>
                <a:spcPts val="600"/>
              </a:spcAft>
              <a:buSzPct val="90000"/>
              <a:defRPr/>
            </a:pPr>
            <a:r>
              <a:rPr lang="en-US" sz="1600" kern="2000">
                <a:solidFill>
                  <a:srgbClr val="000000"/>
                </a:solidFill>
                <a:latin typeface="Segoe UI" panose="020B0502040204020203" pitchFamily="34" charset="0"/>
                <a:cs typeface="Segoe UI" panose="020B0502040204020203" pitchFamily="34" charset="0"/>
              </a:rPr>
              <a:t>Consider working with a </a:t>
            </a:r>
            <a:r>
              <a:rPr lang="en-US" sz="1600" kern="2000">
                <a:solidFill>
                  <a:schemeClr val="accent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Microsoft Partner</a:t>
            </a:r>
            <a:r>
              <a:rPr lang="en-US" sz="1600" kern="2000">
                <a:solidFill>
                  <a:srgbClr val="000000"/>
                </a:solidFill>
                <a:latin typeface="Segoe UI" panose="020B0502040204020203" pitchFamily="34" charset="0"/>
                <a:cs typeface="Segoe UI" panose="020B0502040204020203" pitchFamily="34" charset="0"/>
              </a:rPr>
              <a:t> to provide subject matter experts for your hackathon. </a:t>
            </a:r>
          </a:p>
          <a:p>
            <a:pPr defTabSz="932742">
              <a:spcBef>
                <a:spcPct val="20000"/>
              </a:spcBef>
              <a:spcAft>
                <a:spcPts val="600"/>
              </a:spcAft>
              <a:buSzPct val="90000"/>
              <a:defRPr/>
            </a:pPr>
            <a:endParaRPr lang="en-US" sz="1600" kern="200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533135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7FD-5A7C-42A9-B100-DF9961036BCB}"/>
              </a:ext>
            </a:extLst>
          </p:cNvPr>
          <p:cNvSpPr>
            <a:spLocks noGrp="1"/>
          </p:cNvSpPr>
          <p:nvPr>
            <p:ph type="title" idx="4294967295"/>
          </p:nvPr>
        </p:nvSpPr>
        <p:spPr>
          <a:xfrm>
            <a:off x="281780" y="377452"/>
            <a:ext cx="5762673" cy="553998"/>
          </a:xfrm>
          <a:prstGeom prst="rect">
            <a:avLst/>
          </a:prstGeom>
        </p:spPr>
        <p:txBody>
          <a:bodyPr/>
          <a:lstStyle/>
          <a:p>
            <a:r>
              <a:rPr lang="en-NZ"/>
              <a:t>Use cases</a:t>
            </a:r>
            <a:endParaRPr lang="en-US"/>
          </a:p>
        </p:txBody>
      </p:sp>
      <p:sp>
        <p:nvSpPr>
          <p:cNvPr id="3" name="Content Placeholder 2">
            <a:extLst>
              <a:ext uri="{FF2B5EF4-FFF2-40B4-BE49-F238E27FC236}">
                <a16:creationId xmlns:a16="http://schemas.microsoft.com/office/drawing/2014/main" id="{C69B138E-3483-4019-B6B9-737EB554FCE0}"/>
              </a:ext>
            </a:extLst>
          </p:cNvPr>
          <p:cNvSpPr>
            <a:spLocks noGrp="1"/>
          </p:cNvSpPr>
          <p:nvPr>
            <p:ph sz="quarter" idx="4294967295"/>
          </p:nvPr>
        </p:nvSpPr>
        <p:spPr>
          <a:xfrm>
            <a:off x="281781" y="1284028"/>
            <a:ext cx="7436778" cy="4210383"/>
          </a:xfrm>
          <a:prstGeom prst="rect">
            <a:avLst/>
          </a:prstGeom>
        </p:spPr>
        <p:txBody>
          <a:bodyPr/>
          <a:lstStyle/>
          <a:p>
            <a:pPr marL="0" indent="0" algn="l">
              <a:buNone/>
            </a:pPr>
            <a:r>
              <a:rPr lang="en-GB" sz="1800" b="0" i="0">
                <a:solidFill>
                  <a:srgbClr val="171717"/>
                </a:solidFill>
                <a:effectLst/>
                <a:latin typeface="Segoe UI" panose="020B0502040204020203" pitchFamily="34" charset="0"/>
              </a:rPr>
              <a:t>Ask attendees to think about the use case they want to solve prior to the hackathon—having them provide some information on a </a:t>
            </a:r>
            <a:r>
              <a:rPr lang="en-GB" sz="1800" b="0" i="0">
                <a:effectLst/>
                <a:latin typeface="+mj-lt"/>
              </a:rPr>
              <a:t>signup form </a:t>
            </a:r>
            <a:r>
              <a:rPr lang="en-GB" sz="1800" b="0" i="0">
                <a:solidFill>
                  <a:srgbClr val="171717"/>
                </a:solidFill>
                <a:effectLst/>
                <a:latin typeface="Segoe UI" panose="020B0502040204020203" pitchFamily="34" charset="0"/>
              </a:rPr>
              <a:t>can be a good way for them to start thinking about what they want to achieve. Ask the following questions:</a:t>
            </a:r>
            <a:br>
              <a:rPr lang="en-GB" sz="1800" b="0" i="0">
                <a:solidFill>
                  <a:srgbClr val="171717"/>
                </a:solidFill>
                <a:effectLst/>
                <a:latin typeface="Segoe UI" panose="020B0502040204020203" pitchFamily="34" charset="0"/>
              </a:rPr>
            </a:br>
            <a:endParaRPr lang="en-GB" sz="1800" b="0" i="0">
              <a:solidFill>
                <a:srgbClr val="171717"/>
              </a:solidFill>
              <a:effectLst/>
              <a:latin typeface="Segoe UI" panose="020B0502040204020203" pitchFamily="34" charset="0"/>
            </a:endParaRPr>
          </a:p>
          <a:p>
            <a:pPr>
              <a:buFont typeface="Arial" panose="020B0604020202020204" pitchFamily="34" charset="0"/>
              <a:buChar char="•"/>
            </a:pPr>
            <a:r>
              <a:rPr lang="en-GB" sz="1800" b="0" i="0">
                <a:solidFill>
                  <a:srgbClr val="171717"/>
                </a:solidFill>
                <a:effectLst/>
                <a:latin typeface="+mj-lt"/>
              </a:rPr>
              <a:t>What is the current process like?</a:t>
            </a:r>
          </a:p>
          <a:p>
            <a:pPr>
              <a:buFont typeface="Arial" panose="020B0604020202020204" pitchFamily="34" charset="0"/>
              <a:buChar char="•"/>
            </a:pPr>
            <a:r>
              <a:rPr lang="en-GB" sz="1800" b="0" i="0">
                <a:solidFill>
                  <a:srgbClr val="171717"/>
                </a:solidFill>
                <a:effectLst/>
                <a:latin typeface="+mj-lt"/>
              </a:rPr>
              <a:t>What should the future process look like?</a:t>
            </a:r>
          </a:p>
          <a:p>
            <a:pPr>
              <a:buFont typeface="Arial" panose="020B0604020202020204" pitchFamily="34" charset="0"/>
              <a:buChar char="•"/>
            </a:pPr>
            <a:r>
              <a:rPr lang="en-GB" sz="1800" b="0" i="0">
                <a:solidFill>
                  <a:srgbClr val="171717"/>
                </a:solidFill>
                <a:effectLst/>
                <a:latin typeface="+mj-lt"/>
              </a:rPr>
              <a:t>What are the pain points of the current process?</a:t>
            </a:r>
          </a:p>
          <a:p>
            <a:pPr>
              <a:buFont typeface="Arial" panose="020B0604020202020204" pitchFamily="34" charset="0"/>
              <a:buChar char="•"/>
            </a:pPr>
            <a:r>
              <a:rPr lang="en-GB" sz="1800" b="0" i="0">
                <a:solidFill>
                  <a:srgbClr val="171717"/>
                </a:solidFill>
                <a:effectLst/>
                <a:latin typeface="+mj-lt"/>
              </a:rPr>
              <a:t>What data sources are required to solve your problem?</a:t>
            </a:r>
          </a:p>
          <a:p>
            <a:pPr marL="0" indent="0">
              <a:buNone/>
            </a:pPr>
            <a:endParaRPr lang="en-GB" sz="1800" b="0" i="0">
              <a:solidFill>
                <a:srgbClr val="171717"/>
              </a:solidFill>
              <a:effectLst/>
              <a:latin typeface="Segoe UI" panose="020B0502040204020203" pitchFamily="34" charset="0"/>
            </a:endParaRPr>
          </a:p>
          <a:p>
            <a:pPr marL="0" indent="0">
              <a:buNone/>
            </a:pPr>
            <a:r>
              <a:rPr lang="en-GB" sz="1800">
                <a:solidFill>
                  <a:srgbClr val="171717"/>
                </a:solidFill>
                <a:latin typeface="Segoe UI" panose="020B0502040204020203" pitchFamily="34" charset="0"/>
              </a:rPr>
              <a:t>Y</a:t>
            </a:r>
            <a:r>
              <a:rPr lang="en-GB" sz="1800" b="0" i="0">
                <a:solidFill>
                  <a:srgbClr val="171717"/>
                </a:solidFill>
                <a:effectLst/>
                <a:latin typeface="Segoe UI" panose="020B0502040204020203" pitchFamily="34" charset="0"/>
              </a:rPr>
              <a:t>ou could also ask senior stakeholders to vote on the submitted ideas and then—during the hackathon—ask teams to work </a:t>
            </a:r>
            <a:r>
              <a:rPr lang="en-GB" sz="1800">
                <a:solidFill>
                  <a:srgbClr val="171717"/>
                </a:solidFill>
                <a:latin typeface="Segoe UI" panose="020B0502040204020203" pitchFamily="34" charset="0"/>
              </a:rPr>
              <a:t>on </a:t>
            </a:r>
            <a:r>
              <a:rPr lang="en-GB" sz="1800" b="0" i="0">
                <a:solidFill>
                  <a:srgbClr val="171717"/>
                </a:solidFill>
                <a:effectLst/>
                <a:latin typeface="Segoe UI" panose="020B0502040204020203" pitchFamily="34" charset="0"/>
              </a:rPr>
              <a:t>the top-voted ideas. This would increase senior leadership buy-in and ensure the important use cases are addressed.</a:t>
            </a:r>
          </a:p>
        </p:txBody>
      </p:sp>
      <p:sp>
        <p:nvSpPr>
          <p:cNvPr id="7" name="Rectangle 6">
            <a:extLst>
              <a:ext uri="{FF2B5EF4-FFF2-40B4-BE49-F238E27FC236}">
                <a16:creationId xmlns:a16="http://schemas.microsoft.com/office/drawing/2014/main" id="{52CACADC-8843-437B-8469-06BB19247375}"/>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a:p>
        </p:txBody>
      </p:sp>
      <p:sp>
        <p:nvSpPr>
          <p:cNvPr id="11" name="TextBox 10">
            <a:extLst>
              <a:ext uri="{FF2B5EF4-FFF2-40B4-BE49-F238E27FC236}">
                <a16:creationId xmlns:a16="http://schemas.microsoft.com/office/drawing/2014/main" id="{AAB6ACE2-6ACF-464A-93B1-6FC129E71813}"/>
              </a:ext>
            </a:extLst>
          </p:cNvPr>
          <p:cNvSpPr txBox="1"/>
          <p:nvPr/>
        </p:nvSpPr>
        <p:spPr>
          <a:xfrm>
            <a:off x="7988455" y="118646"/>
            <a:ext cx="4132521" cy="338554"/>
          </a:xfrm>
          <a:prstGeom prst="rect">
            <a:avLst/>
          </a:prstGeom>
          <a:noFill/>
        </p:spPr>
        <p:txBody>
          <a:bodyPr wrap="square">
            <a:spAutoFit/>
          </a:bodyPr>
          <a:lstStyle/>
          <a:p>
            <a:pPr algn="ctr">
              <a:spcAft>
                <a:spcPts val="600"/>
              </a:spcAft>
            </a:pPr>
            <a:r>
              <a:rPr lang="en-US" sz="1600" b="1">
                <a:solidFill>
                  <a:schemeClr val="tx2"/>
                </a:solidFill>
                <a:latin typeface="+mj-lt"/>
              </a:rPr>
              <a:t>See what’s possible</a:t>
            </a:r>
            <a:endParaRPr lang="en-US" sz="1600" b="1">
              <a:solidFill>
                <a:schemeClr val="tx2"/>
              </a:solidFill>
              <a:latin typeface="+mj-lt"/>
              <a:cs typeface="Segoe UI"/>
            </a:endParaRPr>
          </a:p>
        </p:txBody>
      </p:sp>
      <p:pic>
        <p:nvPicPr>
          <p:cNvPr id="13" name="Picture 12" descr="Screenshot of the public case studies page ">
            <a:extLst>
              <a:ext uri="{FF2B5EF4-FFF2-40B4-BE49-F238E27FC236}">
                <a16:creationId xmlns:a16="http://schemas.microsoft.com/office/drawing/2014/main" id="{A88B0049-ED69-4C5F-BAC8-9F1ECD0EE61B}"/>
              </a:ext>
            </a:extLst>
          </p:cNvPr>
          <p:cNvPicPr>
            <a:picLocks noChangeAspect="1"/>
          </p:cNvPicPr>
          <p:nvPr/>
        </p:nvPicPr>
        <p:blipFill rotWithShape="1">
          <a:blip r:embed="rId3"/>
          <a:srcRect t="12927" b="12927"/>
          <a:stretch/>
        </p:blipFill>
        <p:spPr>
          <a:xfrm>
            <a:off x="8938676" y="648351"/>
            <a:ext cx="2584359" cy="1260000"/>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98F095F6-F4EE-4E79-99CA-AF8F40C45397}"/>
              </a:ext>
            </a:extLst>
          </p:cNvPr>
          <p:cNvSpPr txBox="1"/>
          <p:nvPr/>
        </p:nvSpPr>
        <p:spPr>
          <a:xfrm>
            <a:off x="8438029" y="2019319"/>
            <a:ext cx="3413050" cy="430887"/>
          </a:xfrm>
          <a:prstGeom prst="rect">
            <a:avLst/>
          </a:prstGeom>
          <a:noFill/>
        </p:spPr>
        <p:txBody>
          <a:bodyPr wrap="square" lIns="0" tIns="0" rIns="0" bIns="0" rtlCol="0">
            <a:spAutoFit/>
          </a:bodyPr>
          <a:lstStyle/>
          <a:p>
            <a:pPr algn="ctr"/>
            <a:r>
              <a:rPr lang="en-GB" sz="1400">
                <a:solidFill>
                  <a:schemeClr val="tx2"/>
                </a:solidFill>
                <a:hlinkClick r:id="rId4"/>
              </a:rPr>
              <a:t>Public case studies organized by industry and maker persona</a:t>
            </a:r>
            <a:endParaRPr lang="en-US" sz="1400">
              <a:solidFill>
                <a:schemeClr val="tx2"/>
              </a:solidFill>
            </a:endParaRPr>
          </a:p>
        </p:txBody>
      </p:sp>
      <p:pic>
        <p:nvPicPr>
          <p:cNvPr id="17" name="Picture 16" descr="Screenshot of the Power Apps Patterns page on docs.microsoft.com">
            <a:extLst>
              <a:ext uri="{FF2B5EF4-FFF2-40B4-BE49-F238E27FC236}">
                <a16:creationId xmlns:a16="http://schemas.microsoft.com/office/drawing/2014/main" id="{BC7FE3F2-DCD9-4594-86CF-709BF9EA5F10}"/>
              </a:ext>
            </a:extLst>
          </p:cNvPr>
          <p:cNvPicPr>
            <a:picLocks noChangeAspect="1"/>
          </p:cNvPicPr>
          <p:nvPr/>
        </p:nvPicPr>
        <p:blipFill rotWithShape="1">
          <a:blip r:embed="rId5"/>
          <a:srcRect t="6693" b="6693"/>
          <a:stretch/>
        </p:blipFill>
        <p:spPr>
          <a:xfrm>
            <a:off x="8938676" y="2942191"/>
            <a:ext cx="2584359" cy="1260000"/>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4980A64B-89BD-4D96-85FC-CA5C270F3518}"/>
              </a:ext>
            </a:extLst>
          </p:cNvPr>
          <p:cNvSpPr txBox="1"/>
          <p:nvPr/>
        </p:nvSpPr>
        <p:spPr>
          <a:xfrm>
            <a:off x="8438029" y="4300073"/>
            <a:ext cx="3413050" cy="215444"/>
          </a:xfrm>
          <a:prstGeom prst="rect">
            <a:avLst/>
          </a:prstGeom>
          <a:noFill/>
        </p:spPr>
        <p:txBody>
          <a:bodyPr wrap="square" lIns="0" tIns="0" rIns="0" bIns="0" rtlCol="0">
            <a:spAutoFit/>
          </a:bodyPr>
          <a:lstStyle/>
          <a:p>
            <a:pPr algn="ctr"/>
            <a:r>
              <a:rPr lang="en-GB" sz="1400">
                <a:solidFill>
                  <a:schemeClr val="tx2"/>
                </a:solidFill>
                <a:hlinkClick r:id="rId6"/>
              </a:rPr>
              <a:t>Common Power Apps patterns</a:t>
            </a:r>
            <a:endParaRPr lang="en-US" sz="1400">
              <a:solidFill>
                <a:schemeClr val="tx2"/>
              </a:solidFill>
            </a:endParaRPr>
          </a:p>
        </p:txBody>
      </p:sp>
      <p:pic>
        <p:nvPicPr>
          <p:cNvPr id="21" name="Picture 20" descr="Example diagram of a Power Apps architecture using Power Apps., Power Automate, and Dataverse with a customer connector">
            <a:extLst>
              <a:ext uri="{FF2B5EF4-FFF2-40B4-BE49-F238E27FC236}">
                <a16:creationId xmlns:a16="http://schemas.microsoft.com/office/drawing/2014/main" id="{28B129C5-C47E-4499-A343-17B4BA9D5A96}"/>
              </a:ext>
            </a:extLst>
          </p:cNvPr>
          <p:cNvPicPr>
            <a:picLocks noChangeAspect="1"/>
          </p:cNvPicPr>
          <p:nvPr/>
        </p:nvPicPr>
        <p:blipFill rotWithShape="1">
          <a:blip r:embed="rId7"/>
          <a:srcRect l="3468" r="3468"/>
          <a:stretch/>
        </p:blipFill>
        <p:spPr>
          <a:xfrm>
            <a:off x="8938676" y="4954368"/>
            <a:ext cx="2584359" cy="1260000"/>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95F4EE9F-6596-4786-9B62-D66B7E94DAF6}"/>
              </a:ext>
            </a:extLst>
          </p:cNvPr>
          <p:cNvSpPr txBox="1"/>
          <p:nvPr/>
        </p:nvSpPr>
        <p:spPr>
          <a:xfrm>
            <a:off x="8438029" y="6320740"/>
            <a:ext cx="3413050" cy="215444"/>
          </a:xfrm>
          <a:prstGeom prst="rect">
            <a:avLst/>
          </a:prstGeom>
          <a:noFill/>
        </p:spPr>
        <p:txBody>
          <a:bodyPr wrap="square" lIns="0" tIns="0" rIns="0" bIns="0" rtlCol="0">
            <a:spAutoFit/>
          </a:bodyPr>
          <a:lstStyle/>
          <a:p>
            <a:pPr algn="ctr"/>
            <a:r>
              <a:rPr lang="en-GB" sz="1400">
                <a:solidFill>
                  <a:schemeClr val="tx2"/>
                </a:solidFill>
                <a:hlinkClick r:id="rId8"/>
              </a:rPr>
              <a:t>Real-world architecture examples</a:t>
            </a:r>
            <a:endParaRPr lang="en-US" sz="1400">
              <a:solidFill>
                <a:schemeClr val="tx2"/>
              </a:solidFill>
            </a:endParaRPr>
          </a:p>
        </p:txBody>
      </p:sp>
    </p:spTree>
    <p:extLst>
      <p:ext uri="{BB962C8B-B14F-4D97-AF65-F5344CB8AC3E}">
        <p14:creationId xmlns:p14="http://schemas.microsoft.com/office/powerpoint/2010/main" val="16999252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7FD-5A7C-42A9-B100-DF9961036BCB}"/>
              </a:ext>
            </a:extLst>
          </p:cNvPr>
          <p:cNvSpPr>
            <a:spLocks noGrp="1"/>
          </p:cNvSpPr>
          <p:nvPr>
            <p:ph type="title" idx="4294967295"/>
          </p:nvPr>
        </p:nvSpPr>
        <p:spPr>
          <a:xfrm>
            <a:off x="281780" y="377452"/>
            <a:ext cx="5762673" cy="553998"/>
          </a:xfrm>
          <a:prstGeom prst="rect">
            <a:avLst/>
          </a:prstGeom>
        </p:spPr>
        <p:txBody>
          <a:bodyPr/>
          <a:lstStyle/>
          <a:p>
            <a:r>
              <a:rPr lang="en-NZ"/>
              <a:t>Data and connectors</a:t>
            </a:r>
            <a:endParaRPr lang="en-US"/>
          </a:p>
        </p:txBody>
      </p:sp>
      <p:sp>
        <p:nvSpPr>
          <p:cNvPr id="3" name="Content Placeholder 2" descr="One person pointing at a large screen whilst another person stands in the background and looks at the screen.">
            <a:extLst>
              <a:ext uri="{FF2B5EF4-FFF2-40B4-BE49-F238E27FC236}">
                <a16:creationId xmlns:a16="http://schemas.microsoft.com/office/drawing/2014/main" id="{C69B138E-3483-4019-B6B9-737EB554FCE0}"/>
              </a:ext>
            </a:extLst>
          </p:cNvPr>
          <p:cNvSpPr>
            <a:spLocks noGrp="1"/>
          </p:cNvSpPr>
          <p:nvPr>
            <p:ph sz="quarter" idx="4294967295"/>
          </p:nvPr>
        </p:nvSpPr>
        <p:spPr>
          <a:xfrm>
            <a:off x="281780" y="1284028"/>
            <a:ext cx="6707495" cy="3822585"/>
          </a:xfrm>
          <a:prstGeom prst="rect">
            <a:avLst/>
          </a:prstGeom>
        </p:spPr>
        <p:txBody>
          <a:bodyPr/>
          <a:lstStyle/>
          <a:p>
            <a:pPr marL="0" indent="0" algn="l">
              <a:buNone/>
            </a:pPr>
            <a:r>
              <a:rPr lang="en-GB" sz="1800" b="0" i="0">
                <a:solidFill>
                  <a:srgbClr val="171717"/>
                </a:solidFill>
                <a:effectLst/>
                <a:latin typeface="Segoe UI" panose="020B0502040204020203" pitchFamily="34" charset="0"/>
              </a:rPr>
              <a:t>Find out what data sources and connectors attendees require to create their solutions – this could be one of the platforms 500+ </a:t>
            </a:r>
            <a:r>
              <a:rPr lang="en-GB" sz="1800" b="0" i="0">
                <a:solidFill>
                  <a:srgbClr val="171717"/>
                </a:solidFill>
                <a:effectLst/>
                <a:latin typeface="Segoe UI" panose="020B0502040204020203" pitchFamily="34" charset="0"/>
                <a:hlinkClick r:id="rId3"/>
              </a:rPr>
              <a:t>out of the box connectors</a:t>
            </a:r>
            <a:r>
              <a:rPr lang="en-GB" sz="1800">
                <a:solidFill>
                  <a:srgbClr val="171717"/>
                </a:solidFill>
                <a:latin typeface="Segoe UI" panose="020B0502040204020203" pitchFamily="34" charset="0"/>
              </a:rPr>
              <a:t>, </a:t>
            </a:r>
            <a:r>
              <a:rPr lang="en-GB" sz="1800" b="0" i="0">
                <a:solidFill>
                  <a:srgbClr val="171717"/>
                </a:solidFill>
                <a:effectLst/>
                <a:latin typeface="Segoe UI" panose="020B0502040204020203" pitchFamily="34" charset="0"/>
              </a:rPr>
              <a:t>an internal system, or a third-party data source.</a:t>
            </a:r>
          </a:p>
          <a:p>
            <a:pPr marL="0" indent="0" algn="l">
              <a:buNone/>
            </a:pPr>
            <a:endParaRPr lang="en-GB" sz="1800" b="0" i="0">
              <a:solidFill>
                <a:srgbClr val="171717"/>
              </a:solidFill>
              <a:effectLst/>
              <a:latin typeface="Segoe UI" panose="020B0502040204020203" pitchFamily="34" charset="0"/>
            </a:endParaRPr>
          </a:p>
          <a:p>
            <a:pPr marL="0" indent="0" algn="l">
              <a:buNone/>
            </a:pPr>
            <a:r>
              <a:rPr lang="en-GB" sz="1800">
                <a:solidFill>
                  <a:srgbClr val="171717"/>
                </a:solidFill>
                <a:latin typeface="Segoe UI" panose="020B0502040204020203" pitchFamily="34" charset="0"/>
              </a:rPr>
              <a:t>Work with your Power Platform admin team to make sure requested data sources and connectors are available to attendees on the day – ask your admins to create a </a:t>
            </a:r>
            <a:r>
              <a:rPr lang="en-GB" sz="1800">
                <a:solidFill>
                  <a:srgbClr val="171717"/>
                </a:solidFill>
                <a:latin typeface="Segoe UI" panose="020B0502040204020203" pitchFamily="34" charset="0"/>
                <a:hlinkClick r:id="rId4"/>
              </a:rPr>
              <a:t>data loss prevention policy</a:t>
            </a:r>
            <a:r>
              <a:rPr lang="en-GB" sz="1800">
                <a:solidFill>
                  <a:srgbClr val="171717"/>
                </a:solidFill>
                <a:latin typeface="Segoe UI" panose="020B0502040204020203" pitchFamily="34" charset="0"/>
              </a:rPr>
              <a:t> for the hackathon environments. </a:t>
            </a:r>
          </a:p>
          <a:p>
            <a:pPr marL="0" indent="0" algn="l">
              <a:buNone/>
            </a:pPr>
            <a:endParaRPr lang="en-GB" sz="1800" b="0" i="0">
              <a:solidFill>
                <a:srgbClr val="171717"/>
              </a:solidFill>
              <a:effectLst/>
              <a:latin typeface="Segoe UI" panose="020B0502040204020203" pitchFamily="34" charset="0"/>
            </a:endParaRPr>
          </a:p>
          <a:p>
            <a:pPr marL="0" indent="0" algn="l">
              <a:buNone/>
            </a:pPr>
            <a:r>
              <a:rPr lang="en-GB" sz="1800">
                <a:solidFill>
                  <a:srgbClr val="171717"/>
                </a:solidFill>
                <a:latin typeface="Segoe UI" panose="020B0502040204020203" pitchFamily="34" charset="0"/>
              </a:rPr>
              <a:t>Making data available </a:t>
            </a:r>
            <a:r>
              <a:rPr lang="en-GB" sz="1800" b="0" i="0">
                <a:solidFill>
                  <a:srgbClr val="171717"/>
                </a:solidFill>
                <a:effectLst/>
                <a:latin typeface="Segoe UI" panose="020B0502040204020203" pitchFamily="34" charset="0"/>
              </a:rPr>
              <a:t>could also be as simple as preparing test data in an Excel file or populating a Dataverse table with some sample data for attendees to use.</a:t>
            </a:r>
          </a:p>
        </p:txBody>
      </p:sp>
      <p:pic>
        <p:nvPicPr>
          <p:cNvPr id="4098" name="Picture 2" descr="A group of people looking at a screen">
            <a:extLst>
              <a:ext uri="{FF2B5EF4-FFF2-40B4-BE49-F238E27FC236}">
                <a16:creationId xmlns:a16="http://schemas.microsoft.com/office/drawing/2014/main" id="{8F56DD05-CE66-49E2-A8F2-912C383A8D2F}"/>
              </a:ext>
            </a:extLst>
          </p:cNvPr>
          <p:cNvPicPr>
            <a:picLocks noChangeAspect="1" noChangeArrowheads="1"/>
          </p:cNvPicPr>
          <p:nvPr/>
        </p:nvPicPr>
        <p:blipFill rotWithShape="1">
          <a:blip r:embed="rId5"/>
          <a:srcRect l="26124" r="26124"/>
          <a:stretch/>
        </p:blipFill>
        <p:spPr bwMode="auto">
          <a:xfrm>
            <a:off x="7279688" y="0"/>
            <a:ext cx="4912312" cy="6858000"/>
          </a:xfrm>
          <a:prstGeom prst="rect">
            <a:avLst/>
          </a:prstGeom>
          <a:noFill/>
        </p:spPr>
      </p:pic>
    </p:spTree>
    <p:extLst>
      <p:ext uri="{BB962C8B-B14F-4D97-AF65-F5344CB8AC3E}">
        <p14:creationId xmlns:p14="http://schemas.microsoft.com/office/powerpoint/2010/main" val="32071300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7FD-5A7C-42A9-B100-DF9961036BCB}"/>
              </a:ext>
            </a:extLst>
          </p:cNvPr>
          <p:cNvSpPr>
            <a:spLocks noGrp="1"/>
          </p:cNvSpPr>
          <p:nvPr>
            <p:ph type="title" idx="4294967295"/>
          </p:nvPr>
        </p:nvSpPr>
        <p:spPr>
          <a:xfrm>
            <a:off x="281780" y="377452"/>
            <a:ext cx="5762673" cy="553998"/>
          </a:xfrm>
          <a:prstGeom prst="rect">
            <a:avLst/>
          </a:prstGeom>
        </p:spPr>
        <p:txBody>
          <a:bodyPr/>
          <a:lstStyle/>
          <a:p>
            <a:r>
              <a:rPr lang="en-NZ"/>
              <a:t>Judging criteria</a:t>
            </a:r>
            <a:endParaRPr lang="en-US"/>
          </a:p>
        </p:txBody>
      </p:sp>
      <p:sp>
        <p:nvSpPr>
          <p:cNvPr id="3" name="Content Placeholder 2">
            <a:extLst>
              <a:ext uri="{FF2B5EF4-FFF2-40B4-BE49-F238E27FC236}">
                <a16:creationId xmlns:a16="http://schemas.microsoft.com/office/drawing/2014/main" id="{C69B138E-3483-4019-B6B9-737EB554FCE0}"/>
              </a:ext>
            </a:extLst>
          </p:cNvPr>
          <p:cNvSpPr>
            <a:spLocks noGrp="1"/>
          </p:cNvSpPr>
          <p:nvPr>
            <p:ph sz="quarter" idx="4294967295"/>
          </p:nvPr>
        </p:nvSpPr>
        <p:spPr>
          <a:xfrm>
            <a:off x="281780" y="1338349"/>
            <a:ext cx="5042416" cy="4407360"/>
          </a:xfrm>
          <a:prstGeom prst="rect">
            <a:avLst/>
          </a:prstGeom>
        </p:spPr>
        <p:txBody>
          <a:bodyPr/>
          <a:lstStyle/>
          <a:p>
            <a:pPr>
              <a:spcAft>
                <a:spcPts val="600"/>
              </a:spcAft>
            </a:pPr>
            <a:r>
              <a:rPr lang="en-US" sz="1800" kern="1200">
                <a:solidFill>
                  <a:srgbClr val="000000"/>
                </a:solidFill>
                <a:effectLst/>
                <a:latin typeface="Segoe UI" panose="020B0502040204020203" pitchFamily="34" charset="0"/>
                <a:ea typeface="Times New Roman" panose="02020603050405020304" pitchFamily="18" charset="0"/>
              </a:rPr>
              <a:t>Prepare a presentation template that teams can use. </a:t>
            </a:r>
          </a:p>
          <a:p>
            <a:pPr>
              <a:spcAft>
                <a:spcPts val="600"/>
              </a:spcAft>
            </a:pPr>
            <a:r>
              <a:rPr lang="en-US" sz="1800" kern="1200">
                <a:solidFill>
                  <a:srgbClr val="000000"/>
                </a:solidFill>
                <a:effectLst/>
                <a:latin typeface="Segoe UI" panose="020B0502040204020203" pitchFamily="34" charset="0"/>
                <a:ea typeface="Times New Roman" panose="02020603050405020304" pitchFamily="18" charset="0"/>
              </a:rPr>
              <a:t>The template should include team name, app benefits, technical considerations, and vision, in addition to screenshots or process diagrams.</a:t>
            </a:r>
            <a:endParaRPr lang="en-CA" sz="1800" kern="1200">
              <a:solidFill>
                <a:srgbClr val="000000"/>
              </a:solidFill>
              <a:effectLst/>
              <a:latin typeface="Segoe UI" panose="020B0502040204020203" pitchFamily="34" charset="0"/>
              <a:ea typeface="Times New Roman" panose="02020603050405020304" pitchFamily="18" charset="0"/>
            </a:endParaRPr>
          </a:p>
          <a:p>
            <a:pPr>
              <a:spcAft>
                <a:spcPts val="600"/>
              </a:spcAft>
            </a:pPr>
            <a:r>
              <a:rPr lang="en-US" sz="1800" kern="1200">
                <a:solidFill>
                  <a:srgbClr val="000000"/>
                </a:solidFill>
                <a:effectLst/>
                <a:latin typeface="Segoe UI" panose="020B0502040204020203" pitchFamily="34" charset="0"/>
                <a:ea typeface="Times New Roman" panose="02020603050405020304" pitchFamily="18" charset="0"/>
              </a:rPr>
              <a:t>Prepare evaluation criteria for your judges to use when judging the solutions. </a:t>
            </a:r>
          </a:p>
          <a:p>
            <a:pPr>
              <a:spcAft>
                <a:spcPts val="600"/>
              </a:spcAft>
            </a:pPr>
            <a:r>
              <a:rPr lang="en-US" sz="1800" kern="1200">
                <a:solidFill>
                  <a:srgbClr val="000000"/>
                </a:solidFill>
                <a:effectLst/>
                <a:latin typeface="Segoe UI" panose="020B0502040204020203" pitchFamily="34" charset="0"/>
                <a:ea typeface="Times New Roman" panose="02020603050405020304" pitchFamily="18" charset="0"/>
              </a:rPr>
              <a:t>The criteria should range from business to technical to design categories and take into consideration the innovation level, short- and long-term vision, and completeness. </a:t>
            </a:r>
          </a:p>
          <a:p>
            <a:pPr>
              <a:spcAft>
                <a:spcPts val="600"/>
              </a:spcAft>
            </a:pPr>
            <a:r>
              <a:rPr lang="en-US" sz="1800" kern="1200">
                <a:solidFill>
                  <a:srgbClr val="000000"/>
                </a:solidFill>
                <a:effectLst/>
                <a:latin typeface="Segoe UI" panose="020B0502040204020203" pitchFamily="34" charset="0"/>
                <a:ea typeface="Times New Roman" panose="02020603050405020304" pitchFamily="18" charset="0"/>
              </a:rPr>
              <a:t>Consider awarding bonus points for live demos during the presentation.</a:t>
            </a:r>
            <a:br>
              <a:rPr lang="en-US" sz="1800" kern="1200">
                <a:solidFill>
                  <a:srgbClr val="000000"/>
                </a:solidFill>
                <a:effectLst/>
                <a:latin typeface="Segoe UI" panose="020B0502040204020203" pitchFamily="34" charset="0"/>
                <a:ea typeface="Times New Roman" panose="02020603050405020304" pitchFamily="18" charset="0"/>
              </a:rPr>
            </a:br>
            <a:endParaRPr lang="en-CA" sz="1800" kern="1200">
              <a:solidFill>
                <a:srgbClr val="000000"/>
              </a:solidFill>
              <a:effectLst/>
              <a:latin typeface="Segoe UI" panose="020B0502040204020203" pitchFamily="34" charset="0"/>
              <a:ea typeface="Times New Roman" panose="02020603050405020304" pitchFamily="18" charset="0"/>
            </a:endParaRPr>
          </a:p>
        </p:txBody>
      </p:sp>
      <p:pic>
        <p:nvPicPr>
          <p:cNvPr id="23" name="Picture 22" descr="A group of people looking at a computer">
            <a:extLst>
              <a:ext uri="{FF2B5EF4-FFF2-40B4-BE49-F238E27FC236}">
                <a16:creationId xmlns:a16="http://schemas.microsoft.com/office/drawing/2014/main" id="{AC1249F0-BDA0-438A-AF00-2A9827665356}"/>
              </a:ext>
            </a:extLst>
          </p:cNvPr>
          <p:cNvPicPr>
            <a:picLocks noChangeAspect="1"/>
          </p:cNvPicPr>
          <p:nvPr/>
        </p:nvPicPr>
        <p:blipFill rotWithShape="1">
          <a:blip r:embed="rId3"/>
          <a:srcRect l="29406" r="11349"/>
          <a:stretch/>
        </p:blipFill>
        <p:spPr>
          <a:xfrm>
            <a:off x="6095998" y="0"/>
            <a:ext cx="6096001" cy="6858000"/>
          </a:xfrm>
          <a:prstGeom prst="rect">
            <a:avLst/>
          </a:prstGeom>
        </p:spPr>
      </p:pic>
    </p:spTree>
    <p:extLst>
      <p:ext uri="{BB962C8B-B14F-4D97-AF65-F5344CB8AC3E}">
        <p14:creationId xmlns:p14="http://schemas.microsoft.com/office/powerpoint/2010/main" val="408857134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AA2DA-D3DF-4B02-8EA9-40765188CCAB}"/>
              </a:ext>
            </a:extLst>
          </p:cNvPr>
          <p:cNvSpPr>
            <a:spLocks noGrp="1"/>
          </p:cNvSpPr>
          <p:nvPr>
            <p:ph type="title" idx="4294967295"/>
          </p:nvPr>
        </p:nvSpPr>
        <p:spPr>
          <a:xfrm>
            <a:off x="4733925" y="397622"/>
            <a:ext cx="7034493" cy="1138773"/>
          </a:xfrm>
          <a:prstGeom prst="rect">
            <a:avLst/>
          </a:prstGeom>
        </p:spPr>
        <p:txBody>
          <a:bodyPr/>
          <a:lstStyle/>
          <a:p>
            <a:r>
              <a:rPr lang="en-US"/>
              <a:t>How will a winner be determined?</a:t>
            </a:r>
          </a:p>
        </p:txBody>
      </p:sp>
      <p:sp>
        <p:nvSpPr>
          <p:cNvPr id="4" name="Content Placeholder 3">
            <a:extLst>
              <a:ext uri="{FF2B5EF4-FFF2-40B4-BE49-F238E27FC236}">
                <a16:creationId xmlns:a16="http://schemas.microsoft.com/office/drawing/2014/main" id="{64276434-2F5C-4665-8E47-6F2567894C95}"/>
              </a:ext>
            </a:extLst>
          </p:cNvPr>
          <p:cNvSpPr>
            <a:spLocks noGrp="1"/>
          </p:cNvSpPr>
          <p:nvPr>
            <p:ph sz="quarter" idx="4294967295"/>
          </p:nvPr>
        </p:nvSpPr>
        <p:spPr>
          <a:xfrm>
            <a:off x="4733925" y="1536395"/>
            <a:ext cx="6962775" cy="5124480"/>
          </a:xfrm>
          <a:prstGeom prst="rect">
            <a:avLst/>
          </a:prstGeom>
        </p:spPr>
        <p:txBody>
          <a:bodyPr/>
          <a:lstStyle/>
          <a:p>
            <a:pPr marL="0" indent="0">
              <a:spcAft>
                <a:spcPts val="600"/>
              </a:spcAft>
              <a:buNone/>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Here are some example criteria to judge by:</a:t>
            </a:r>
          </a:p>
          <a:p>
            <a:pPr>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Solve the Problem</a:t>
            </a:r>
          </a:p>
          <a:p>
            <a:pPr lvl="1">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How close did they get? Did the solution align to the initiative and was this presented clearly? </a:t>
            </a:r>
          </a:p>
          <a:p>
            <a:pPr>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Business Value</a:t>
            </a:r>
          </a:p>
          <a:p>
            <a:pPr lvl="1">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How does this benefit the organization? Can this be reused in other areas of the business? </a:t>
            </a:r>
          </a:p>
          <a:p>
            <a:pPr>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Teamwork</a:t>
            </a:r>
          </a:p>
          <a:p>
            <a:pPr lvl="1">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Was it evident that the team worked together to create something cohesive?</a:t>
            </a:r>
          </a:p>
          <a:p>
            <a:pPr lvl="1">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Did people with different skillsets participate equally in the creation of the solution?</a:t>
            </a:r>
          </a:p>
          <a:p>
            <a:pPr lvl="1">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How many external resources were used? Did the team rely heavily on a partner or consultant, or did they upskill themselves to solve the problem?</a:t>
            </a:r>
          </a:p>
          <a:p>
            <a:pPr>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Creativity &amp; Innovation</a:t>
            </a:r>
          </a:p>
          <a:p>
            <a:pPr lvl="1">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Thinking outside the box is important. Which teams thought outside the box or used multiple technologies to solve their problems? Creativity and smart use of the tech are key.</a:t>
            </a:r>
          </a:p>
          <a:p>
            <a:pPr marL="0" indent="0">
              <a:spcAft>
                <a:spcPts val="600"/>
              </a:spcAft>
              <a:buNone/>
            </a:pPr>
            <a:endParaRPr lang="en-CA" sz="10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2050" name="Picture 2" descr="A group of women looking at a computer">
            <a:extLst>
              <a:ext uri="{FF2B5EF4-FFF2-40B4-BE49-F238E27FC236}">
                <a16:creationId xmlns:a16="http://schemas.microsoft.com/office/drawing/2014/main" id="{FBCC7741-3A7B-4458-93A7-F986D648D8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33" r="15449"/>
          <a:stretch/>
        </p:blipFill>
        <p:spPr bwMode="auto">
          <a:xfrm>
            <a:off x="0" y="0"/>
            <a:ext cx="4581526" cy="6858000"/>
          </a:xfrm>
          <a:prstGeom prst="rect">
            <a:avLst/>
          </a:prstGeom>
          <a:noFill/>
        </p:spPr>
      </p:pic>
    </p:spTree>
    <p:extLst>
      <p:ext uri="{BB962C8B-B14F-4D97-AF65-F5344CB8AC3E}">
        <p14:creationId xmlns:p14="http://schemas.microsoft.com/office/powerpoint/2010/main" val="398329046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2DEB6A-257A-4448-878B-2909CA9190E6}"/>
              </a:ext>
            </a:extLst>
          </p:cNvPr>
          <p:cNvSpPr>
            <a:spLocks noGrp="1"/>
          </p:cNvSpPr>
          <p:nvPr>
            <p:ph type="title" idx="4294967295"/>
          </p:nvPr>
        </p:nvSpPr>
        <p:spPr>
          <a:xfrm>
            <a:off x="430306" y="442394"/>
            <a:ext cx="10521712" cy="553998"/>
          </a:xfrm>
          <a:prstGeom prst="rect">
            <a:avLst/>
          </a:prstGeom>
        </p:spPr>
        <p:txBody>
          <a:bodyPr/>
          <a:lstStyle/>
          <a:p>
            <a:r>
              <a:rPr lang="en-US"/>
              <a:t>Example - </a:t>
            </a:r>
            <a:r>
              <a:rPr lang="en-US">
                <a:solidFill>
                  <a:schemeClr val="accent1"/>
                </a:solidFill>
              </a:rPr>
              <a:t>How will a winner be determined?</a:t>
            </a:r>
          </a:p>
        </p:txBody>
      </p:sp>
      <p:grpSp>
        <p:nvGrpSpPr>
          <p:cNvPr id="13" name="Group 12">
            <a:extLst>
              <a:ext uri="{FF2B5EF4-FFF2-40B4-BE49-F238E27FC236}">
                <a16:creationId xmlns:a16="http://schemas.microsoft.com/office/drawing/2014/main" id="{0DDEC43D-E084-4DDF-9CE8-1EF19A90E358}"/>
              </a:ext>
              <a:ext uri="{C183D7F6-B498-43B3-948B-1728B52AA6E4}">
                <adec:decorative xmlns:adec="http://schemas.microsoft.com/office/drawing/2017/decorative" val="1"/>
              </a:ext>
            </a:extLst>
          </p:cNvPr>
          <p:cNvGrpSpPr/>
          <p:nvPr/>
        </p:nvGrpSpPr>
        <p:grpSpPr>
          <a:xfrm>
            <a:off x="442800" y="1356339"/>
            <a:ext cx="3530231" cy="5127261"/>
            <a:chOff x="414668" y="2488873"/>
            <a:chExt cx="5596271" cy="5500126"/>
          </a:xfrm>
        </p:grpSpPr>
        <p:sp>
          <p:nvSpPr>
            <p:cNvPr id="14" name="Freeform: Shape 3">
              <a:extLst>
                <a:ext uri="{FF2B5EF4-FFF2-40B4-BE49-F238E27FC236}">
                  <a16:creationId xmlns:a16="http://schemas.microsoft.com/office/drawing/2014/main" id="{B68F71AE-DCC4-440D-B32B-ACB70F98FB90}"/>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5" name="Rectangle 14">
              <a:extLst>
                <a:ext uri="{FF2B5EF4-FFF2-40B4-BE49-F238E27FC236}">
                  <a16:creationId xmlns:a16="http://schemas.microsoft.com/office/drawing/2014/main" id="{6B965450-3710-45B0-B543-81CB4DDB6F03}"/>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556B33AF-7B2A-4D73-B17E-06C93E3BA87E}"/>
                </a:ext>
              </a:extLst>
            </p:cNvPr>
            <p:cNvSpPr/>
            <p:nvPr/>
          </p:nvSpPr>
          <p:spPr>
            <a:xfrm>
              <a:off x="538253" y="2584347"/>
              <a:ext cx="5349097" cy="455619"/>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a:solidFill>
                    <a:srgbClr val="FFFFFF"/>
                  </a:solidFill>
                  <a:latin typeface="Segoe UI Semibold" panose="020B0402040204020203" pitchFamily="34" charset="0"/>
                  <a:cs typeface="Segoe UI Semibold" panose="020B0402040204020203" pitchFamily="34" charset="0"/>
                </a:rPr>
                <a:t>Business Points</a:t>
              </a:r>
              <a:br>
                <a:rPr lang="en-US" sz="1200" b="1">
                  <a:solidFill>
                    <a:srgbClr val="FFFFFF"/>
                  </a:solidFill>
                  <a:latin typeface="Segoe UI Semibold" panose="020B0402040204020203" pitchFamily="34" charset="0"/>
                  <a:cs typeface="Segoe UI Semibold" panose="020B0402040204020203" pitchFamily="34" charset="0"/>
                </a:rPr>
              </a:br>
              <a:r>
                <a:rPr lang="en-US" sz="1200" b="1">
                  <a:solidFill>
                    <a:srgbClr val="FFFFFF"/>
                  </a:solidFill>
                  <a:latin typeface="Segoe UI Semibold" panose="020B0402040204020203" pitchFamily="34" charset="0"/>
                  <a:cs typeface="Segoe UI Semibold" panose="020B0402040204020203" pitchFamily="34" charset="0"/>
                </a:rPr>
                <a:t>70%</a:t>
              </a:r>
              <a:endPar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grpSp>
        <p:nvGrpSpPr>
          <p:cNvPr id="17" name="Group 16">
            <a:extLst>
              <a:ext uri="{FF2B5EF4-FFF2-40B4-BE49-F238E27FC236}">
                <a16:creationId xmlns:a16="http://schemas.microsoft.com/office/drawing/2014/main" id="{2B077269-257F-42DB-A469-0D22D016D96C}"/>
              </a:ext>
              <a:ext uri="{C183D7F6-B498-43B3-948B-1728B52AA6E4}">
                <adec:decorative xmlns:adec="http://schemas.microsoft.com/office/drawing/2017/decorative" val="1"/>
              </a:ext>
            </a:extLst>
          </p:cNvPr>
          <p:cNvGrpSpPr/>
          <p:nvPr/>
        </p:nvGrpSpPr>
        <p:grpSpPr>
          <a:xfrm>
            <a:off x="8496849" y="1356339"/>
            <a:ext cx="3530231" cy="5127261"/>
            <a:chOff x="414668" y="2488873"/>
            <a:chExt cx="5596271" cy="5500126"/>
          </a:xfrm>
        </p:grpSpPr>
        <p:sp>
          <p:nvSpPr>
            <p:cNvPr id="18" name="Freeform: Shape 3">
              <a:extLst>
                <a:ext uri="{FF2B5EF4-FFF2-40B4-BE49-F238E27FC236}">
                  <a16:creationId xmlns:a16="http://schemas.microsoft.com/office/drawing/2014/main" id="{E2B90BD2-B039-4050-A2E3-34F0D2804911}"/>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9" name="Rectangle 18">
              <a:extLst>
                <a:ext uri="{FF2B5EF4-FFF2-40B4-BE49-F238E27FC236}">
                  <a16:creationId xmlns:a16="http://schemas.microsoft.com/office/drawing/2014/main" id="{3BABCF90-1D23-4F3A-B62D-09F6C00B8950}"/>
                </a:ext>
              </a:extLst>
            </p:cNvPr>
            <p:cNvSpPr/>
            <p:nvPr/>
          </p:nvSpPr>
          <p:spPr>
            <a:xfrm>
              <a:off x="414668" y="2494417"/>
              <a:ext cx="5596270" cy="635481"/>
            </a:xfrm>
            <a:prstGeom prst="rect">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17CDDF8D-DAE2-4269-B129-B5F42CE6B4FB}"/>
                </a:ext>
              </a:extLst>
            </p:cNvPr>
            <p:cNvSpPr/>
            <p:nvPr/>
          </p:nvSpPr>
          <p:spPr>
            <a:xfrm>
              <a:off x="538253" y="2546774"/>
              <a:ext cx="5349097" cy="524953"/>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a:solidFill>
                    <a:srgbClr val="FFFFFF"/>
                  </a:solidFill>
                  <a:latin typeface="Segoe UI Semibold" panose="020B0402040204020203" pitchFamily="34" charset="0"/>
                  <a:cs typeface="Segoe UI Semibold" panose="020B0402040204020203" pitchFamily="34" charset="0"/>
                </a:rPr>
                <a:t>Design Points</a:t>
              </a:r>
            </a:p>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20%</a:t>
              </a:r>
            </a:p>
          </p:txBody>
        </p:sp>
      </p:grpSp>
      <p:grpSp>
        <p:nvGrpSpPr>
          <p:cNvPr id="21" name="Group 20">
            <a:extLst>
              <a:ext uri="{FF2B5EF4-FFF2-40B4-BE49-F238E27FC236}">
                <a16:creationId xmlns:a16="http://schemas.microsoft.com/office/drawing/2014/main" id="{E8C8C38A-0092-421F-A961-4561A67DA48D}"/>
              </a:ext>
              <a:ext uri="{C183D7F6-B498-43B3-948B-1728B52AA6E4}">
                <adec:decorative xmlns:adec="http://schemas.microsoft.com/office/drawing/2017/decorative" val="1"/>
              </a:ext>
            </a:extLst>
          </p:cNvPr>
          <p:cNvGrpSpPr/>
          <p:nvPr/>
        </p:nvGrpSpPr>
        <p:grpSpPr>
          <a:xfrm>
            <a:off x="4469825" y="1356339"/>
            <a:ext cx="3530231" cy="5127261"/>
            <a:chOff x="414668" y="2488873"/>
            <a:chExt cx="5596271" cy="5500126"/>
          </a:xfrm>
        </p:grpSpPr>
        <p:sp>
          <p:nvSpPr>
            <p:cNvPr id="22" name="Freeform: Shape 3">
              <a:extLst>
                <a:ext uri="{FF2B5EF4-FFF2-40B4-BE49-F238E27FC236}">
                  <a16:creationId xmlns:a16="http://schemas.microsoft.com/office/drawing/2014/main" id="{308D8591-D89D-425A-A607-336264F6B9DC}"/>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3" name="Rectangle 22">
              <a:extLst>
                <a:ext uri="{FF2B5EF4-FFF2-40B4-BE49-F238E27FC236}">
                  <a16:creationId xmlns:a16="http://schemas.microsoft.com/office/drawing/2014/main" id="{6E49A1B2-C0BA-4501-9EB4-6399F97A8B6D}"/>
                </a:ext>
              </a:extLst>
            </p:cNvPr>
            <p:cNvSpPr/>
            <p:nvPr/>
          </p:nvSpPr>
          <p:spPr>
            <a:xfrm>
              <a:off x="414668" y="2494417"/>
              <a:ext cx="5596270" cy="6354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3"/>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709FB909-490C-49AC-9D3C-0C6CDB73CB16}"/>
                </a:ext>
              </a:extLst>
            </p:cNvPr>
            <p:cNvSpPr/>
            <p:nvPr/>
          </p:nvSpPr>
          <p:spPr>
            <a:xfrm>
              <a:off x="538253" y="2549680"/>
              <a:ext cx="5349097" cy="524953"/>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GB" sz="1200" b="1">
                  <a:solidFill>
                    <a:srgbClr val="FFFFFF"/>
                  </a:solidFill>
                  <a:latin typeface="Segoe UI Semibold" panose="020B0402040204020203" pitchFamily="34" charset="0"/>
                  <a:cs typeface="Segoe UI Semibold" panose="020B0402040204020203" pitchFamily="34" charset="0"/>
                </a:rPr>
                <a:t>Technical Points</a:t>
              </a:r>
            </a:p>
            <a:p>
              <a:pPr marL="0" marR="0" lvl="0" indent="0" algn="ctr" defTabSz="266700" rtl="0" eaLnBrk="1" fontAlgn="auto" latinLnBrk="0" hangingPunct="1">
                <a:lnSpc>
                  <a:spcPct val="90000"/>
                </a:lnSpc>
                <a:spcBef>
                  <a:spcPct val="0"/>
                </a:spcBef>
                <a:spcAft>
                  <a:spcPct val="35000"/>
                </a:spcAft>
                <a:buClrTx/>
                <a:buSzTx/>
                <a:buFontTx/>
                <a:buNone/>
                <a:tabLst/>
                <a:defRPr/>
              </a:pPr>
              <a:r>
                <a:rPr lang="en-GB" sz="1200" b="1">
                  <a:solidFill>
                    <a:srgbClr val="FFFFFF"/>
                  </a:solidFill>
                  <a:latin typeface="Segoe UI Semibold" panose="020B0402040204020203" pitchFamily="34" charset="0"/>
                  <a:cs typeface="Segoe UI Semibold" panose="020B0402040204020203" pitchFamily="34" charset="0"/>
                </a:rPr>
                <a:t>10%</a:t>
              </a:r>
            </a:p>
          </p:txBody>
        </p:sp>
      </p:grpSp>
      <p:sp>
        <p:nvSpPr>
          <p:cNvPr id="3" name="Rectangle 2">
            <a:extLst>
              <a:ext uri="{FF2B5EF4-FFF2-40B4-BE49-F238E27FC236}">
                <a16:creationId xmlns:a16="http://schemas.microsoft.com/office/drawing/2014/main" id="{8BE9CCE9-35FD-4CA5-80E2-F7412D34E709}"/>
              </a:ext>
            </a:extLst>
          </p:cNvPr>
          <p:cNvSpPr/>
          <p:nvPr/>
        </p:nvSpPr>
        <p:spPr>
          <a:xfrm>
            <a:off x="500441" y="2179444"/>
            <a:ext cx="3374309" cy="1283428"/>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a:solidFill>
                  <a:srgbClr val="2F2F2F"/>
                </a:solidFill>
                <a:cs typeface="Segoe UI Semibold" panose="020B0402040204020203" pitchFamily="34" charset="0"/>
              </a:rPr>
              <a:t>How will this solution transform the organization?</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i="0" u="none" strike="noStrike" kern="1200" cap="none" spc="0" normalizeH="0" baseline="0" noProof="0">
                <a:ln>
                  <a:noFill/>
                </a:ln>
                <a:solidFill>
                  <a:srgbClr val="2F2F2F"/>
                </a:solidFill>
                <a:effectLst/>
                <a:uLnTx/>
                <a:uFillTx/>
                <a:ea typeface="+mn-ea"/>
                <a:cs typeface="Segoe UI Semibold"/>
              </a:rPr>
              <a:t>Innovation level “Wow, we never </a:t>
            </a:r>
            <a:r>
              <a:rPr lang="en-US" sz="1200">
                <a:solidFill>
                  <a:srgbClr val="2F2F2F"/>
                </a:solidFill>
                <a:cs typeface="Segoe UI Semibold"/>
              </a:rPr>
              <a:t>thought</a:t>
            </a:r>
            <a:r>
              <a:rPr kumimoji="0" lang="en-US" sz="1200" i="0" u="none" strike="noStrike" kern="1200" cap="none" spc="0" normalizeH="0" baseline="0" noProof="0">
                <a:ln>
                  <a:noFill/>
                </a:ln>
                <a:solidFill>
                  <a:srgbClr val="2F2F2F"/>
                </a:solidFill>
                <a:effectLst/>
                <a:uLnTx/>
                <a:uFillTx/>
                <a:ea typeface="+mn-ea"/>
                <a:cs typeface="Segoe UI Semibold"/>
              </a:rPr>
              <a:t> of that!” </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rgbClr val="2F2F2F"/>
                </a:solidFill>
                <a:cs typeface="Segoe UI Semibold" panose="020B0402040204020203" pitchFamily="34" charset="0"/>
              </a:rPr>
              <a:t>Long-term value “This will bring us further!” </a:t>
            </a:r>
            <a:endParaRPr lang="en-US" sz="1200" i="1">
              <a:solidFill>
                <a:srgbClr val="2F2F2F"/>
              </a:solidFill>
              <a:cs typeface="Segoe UI Semibold" panose="020B0402040204020203" pitchFamily="34" charset="0"/>
            </a:endParaRP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i="0" u="none" strike="noStrike" kern="1200" cap="none" spc="0" normalizeH="0" baseline="0" noProof="0">
                <a:ln>
                  <a:noFill/>
                </a:ln>
                <a:solidFill>
                  <a:srgbClr val="2F2F2F"/>
                </a:solidFill>
                <a:effectLst/>
                <a:uLnTx/>
                <a:uFillTx/>
                <a:ea typeface="+mn-ea"/>
                <a:cs typeface="Segoe UI Semibold" panose="020B0402040204020203" pitchFamily="34" charset="0"/>
              </a:rPr>
              <a:t>Short-term value “We really need this now!” </a:t>
            </a:r>
            <a:endParaRPr kumimoji="0" lang="en-US" sz="1200" i="1" u="none" strike="noStrike" kern="1200" cap="none" spc="0" normalizeH="0" baseline="0" noProof="0">
              <a:ln>
                <a:noFill/>
              </a:ln>
              <a:solidFill>
                <a:srgbClr val="2F2F2F"/>
              </a:solidFill>
              <a:effectLst/>
              <a:uLnTx/>
              <a:uFillTx/>
              <a:ea typeface="+mn-ea"/>
              <a:cs typeface="Segoe UI Semibold" panose="020B0402040204020203" pitchFamily="34" charset="0"/>
            </a:endParaRPr>
          </a:p>
        </p:txBody>
      </p:sp>
      <p:sp>
        <p:nvSpPr>
          <p:cNvPr id="4" name="Rectangle 3">
            <a:extLst>
              <a:ext uri="{FF2B5EF4-FFF2-40B4-BE49-F238E27FC236}">
                <a16:creationId xmlns:a16="http://schemas.microsoft.com/office/drawing/2014/main" id="{BE840BBB-D6B3-465D-8B88-976E9F5B3B22}"/>
              </a:ext>
            </a:extLst>
          </p:cNvPr>
          <p:cNvSpPr/>
          <p:nvPr/>
        </p:nvSpPr>
        <p:spPr>
          <a:xfrm>
            <a:off x="4547785" y="2179444"/>
            <a:ext cx="3374309" cy="1117229"/>
          </a:xfrm>
          <a:prstGeom prst="rect">
            <a:avLst/>
          </a:prstGeom>
        </p:spPr>
        <p:txBody>
          <a:bodyPr wrap="square">
            <a:spAutoFit/>
          </a:bodyPr>
          <a:lstStyle/>
          <a:p>
            <a:pPr marR="0" lvl="0" defTabSz="266700" rtl="0" eaLnBrk="1" fontAlgn="auto" latinLnBrk="0" hangingPunct="1">
              <a:lnSpc>
                <a:spcPct val="90000"/>
              </a:lnSpc>
              <a:spcBef>
                <a:spcPct val="0"/>
              </a:spcBef>
              <a:spcAft>
                <a:spcPct val="35000"/>
              </a:spcAft>
              <a:buClrTx/>
              <a:buSzTx/>
              <a:tabLst/>
              <a:defRPr/>
            </a:pPr>
            <a:r>
              <a:rPr lang="en-US" sz="1200">
                <a:solidFill>
                  <a:srgbClr val="2F2F2F"/>
                </a:solidFill>
                <a:cs typeface="Segoe UI Semibold" panose="020B0402040204020203" pitchFamily="34" charset="0"/>
              </a:rPr>
              <a:t>How well is the solution built and ready to be deployed?</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i="0" u="none" strike="noStrike" kern="1200" cap="none" spc="0" normalizeH="0" baseline="0" noProof="0">
                <a:ln>
                  <a:noFill/>
                </a:ln>
                <a:solidFill>
                  <a:srgbClr val="2F2F2F"/>
                </a:solidFill>
                <a:effectLst/>
                <a:uLnTx/>
                <a:uFillTx/>
                <a:ea typeface="+mn-ea"/>
                <a:cs typeface="Segoe UI Semibold" panose="020B0402040204020203" pitchFamily="34" charset="0"/>
              </a:rPr>
              <a:t>Technical execution </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rgbClr val="2F2F2F"/>
                </a:solidFill>
                <a:cs typeface="Segoe UI Semibold" panose="020B0402040204020203" pitchFamily="34" charset="0"/>
              </a:rPr>
              <a:t>Completeness of the solution</a:t>
            </a:r>
            <a:endParaRPr lang="en-US" sz="1200" i="1">
              <a:solidFill>
                <a:srgbClr val="2F2F2F"/>
              </a:solidFill>
              <a:cs typeface="Segoe UI Semibold" panose="020B0402040204020203" pitchFamily="34" charset="0"/>
            </a:endParaRP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i="0" u="none" strike="noStrike" kern="1200" cap="none" spc="0" normalizeH="0" baseline="0" noProof="0">
                <a:ln>
                  <a:noFill/>
                </a:ln>
                <a:solidFill>
                  <a:srgbClr val="2F2F2F"/>
                </a:solidFill>
                <a:effectLst/>
                <a:uLnTx/>
                <a:uFillTx/>
                <a:ea typeface="+mn-ea"/>
                <a:cs typeface="Segoe UI Semibold" panose="020B0402040204020203" pitchFamily="34" charset="0"/>
              </a:rPr>
              <a:t>Data integration</a:t>
            </a:r>
            <a:endParaRPr kumimoji="0" lang="en-US" sz="1200" i="1" u="none" strike="noStrike" kern="1200" cap="none" spc="0" normalizeH="0" baseline="0" noProof="0">
              <a:ln>
                <a:noFill/>
              </a:ln>
              <a:solidFill>
                <a:srgbClr val="2F2F2F"/>
              </a:solidFill>
              <a:effectLst/>
              <a:uLnTx/>
              <a:uFillTx/>
              <a:ea typeface="+mn-ea"/>
              <a:cs typeface="Segoe UI Semibold" panose="020B0402040204020203" pitchFamily="34" charset="0"/>
            </a:endParaRPr>
          </a:p>
        </p:txBody>
      </p:sp>
      <p:sp>
        <p:nvSpPr>
          <p:cNvPr id="5" name="Rectangle 4">
            <a:extLst>
              <a:ext uri="{FF2B5EF4-FFF2-40B4-BE49-F238E27FC236}">
                <a16:creationId xmlns:a16="http://schemas.microsoft.com/office/drawing/2014/main" id="{6B881443-6F1D-4A9A-8427-8FEB94DFB886}"/>
              </a:ext>
            </a:extLst>
          </p:cNvPr>
          <p:cNvSpPr/>
          <p:nvPr/>
        </p:nvSpPr>
        <p:spPr>
          <a:xfrm>
            <a:off x="8652770" y="2179443"/>
            <a:ext cx="3374309" cy="1283428"/>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a:solidFill>
                  <a:srgbClr val="2F2F2F"/>
                </a:solidFill>
                <a:cs typeface="Segoe UI Semibold" panose="020B0402040204020203" pitchFamily="34" charset="0"/>
              </a:rPr>
              <a:t>How well will the solution be adopted by the users while reflecting the organization’s image?</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i="0" u="none" strike="noStrike" kern="1200" cap="none" spc="0" normalizeH="0" baseline="0" noProof="0">
                <a:ln>
                  <a:noFill/>
                </a:ln>
                <a:solidFill>
                  <a:srgbClr val="2F2F2F"/>
                </a:solidFill>
                <a:effectLst/>
                <a:uLnTx/>
                <a:uFillTx/>
                <a:ea typeface="+mn-ea"/>
                <a:cs typeface="Segoe UI Semibold" panose="020B0402040204020203" pitchFamily="34" charset="0"/>
              </a:rPr>
              <a:t>Intuitive user experience </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rgbClr val="2F2F2F"/>
                </a:solidFill>
                <a:cs typeface="Segoe UI Semibold"/>
              </a:rPr>
              <a:t>Good use of organization's logos and colors </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i="0" u="none" strike="noStrike" kern="1200" cap="none" spc="0" normalizeH="0" baseline="0" noProof="0">
                <a:ln>
                  <a:noFill/>
                </a:ln>
                <a:solidFill>
                  <a:srgbClr val="2F2F2F"/>
                </a:solidFill>
                <a:effectLst/>
                <a:uLnTx/>
                <a:uFillTx/>
                <a:ea typeface="+mn-ea"/>
                <a:cs typeface="Segoe UI Semibold" panose="020B0402040204020203" pitchFamily="34" charset="0"/>
              </a:rPr>
              <a:t>Follows accessibility guidelines &amp; best practices</a:t>
            </a:r>
            <a:endParaRPr kumimoji="0" lang="en-US" sz="1200" i="1" u="none" strike="noStrike" kern="1200" cap="none" spc="0" normalizeH="0" baseline="0" noProof="0">
              <a:ln>
                <a:noFill/>
              </a:ln>
              <a:solidFill>
                <a:srgbClr val="2F2F2F"/>
              </a:solidFill>
              <a:effectLst/>
              <a:uLnTx/>
              <a:uFillTx/>
              <a:ea typeface="+mn-ea"/>
              <a:cs typeface="Segoe UI Semibold" panose="020B0402040204020203" pitchFamily="34" charset="0"/>
            </a:endParaRPr>
          </a:p>
        </p:txBody>
      </p:sp>
    </p:spTree>
    <p:extLst>
      <p:ext uri="{BB962C8B-B14F-4D97-AF65-F5344CB8AC3E}">
        <p14:creationId xmlns:p14="http://schemas.microsoft.com/office/powerpoint/2010/main" val="26026846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2DEB6A-257A-4448-878B-2909CA9190E6}"/>
              </a:ext>
            </a:extLst>
          </p:cNvPr>
          <p:cNvSpPr>
            <a:spLocks noGrp="1"/>
          </p:cNvSpPr>
          <p:nvPr>
            <p:ph type="title" idx="4294967295"/>
          </p:nvPr>
        </p:nvSpPr>
        <p:spPr>
          <a:xfrm>
            <a:off x="430306" y="442394"/>
            <a:ext cx="10521712" cy="553998"/>
          </a:xfrm>
          <a:prstGeom prst="rect">
            <a:avLst/>
          </a:prstGeom>
        </p:spPr>
        <p:txBody>
          <a:bodyPr/>
          <a:lstStyle/>
          <a:p>
            <a:r>
              <a:rPr lang="en-US">
                <a:solidFill>
                  <a:schemeClr val="accent1"/>
                </a:solidFill>
              </a:rPr>
              <a:t>How will a winner be determined?</a:t>
            </a:r>
          </a:p>
        </p:txBody>
      </p:sp>
      <p:grpSp>
        <p:nvGrpSpPr>
          <p:cNvPr id="8" name="Group 7">
            <a:extLst>
              <a:ext uri="{FF2B5EF4-FFF2-40B4-BE49-F238E27FC236}">
                <a16:creationId xmlns:a16="http://schemas.microsoft.com/office/drawing/2014/main" id="{8F117D88-C184-4494-B6A6-2826210864AC}"/>
              </a:ext>
              <a:ext uri="{C183D7F6-B498-43B3-948B-1728B52AA6E4}">
                <adec:decorative xmlns:adec="http://schemas.microsoft.com/office/drawing/2017/decorative" val="1"/>
              </a:ext>
            </a:extLst>
          </p:cNvPr>
          <p:cNvGrpSpPr/>
          <p:nvPr/>
        </p:nvGrpSpPr>
        <p:grpSpPr>
          <a:xfrm>
            <a:off x="0" y="-396000"/>
            <a:ext cx="12192000" cy="396000"/>
            <a:chOff x="0" y="-396000"/>
            <a:chExt cx="12192000" cy="396000"/>
          </a:xfrm>
        </p:grpSpPr>
        <p:sp>
          <p:nvSpPr>
            <p:cNvPr id="11" name="TextBox 10">
              <a:extLst>
                <a:ext uri="{FF2B5EF4-FFF2-40B4-BE49-F238E27FC236}">
                  <a16:creationId xmlns:a16="http://schemas.microsoft.com/office/drawing/2014/main" id="{21CD71BB-4362-45E5-8F8A-6C5BD6FCFF23}"/>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12" name="Graphic 11" descr="Pencil with solid fill">
              <a:extLst>
                <a:ext uri="{FF2B5EF4-FFF2-40B4-BE49-F238E27FC236}">
                  <a16:creationId xmlns:a16="http://schemas.microsoft.com/office/drawing/2014/main" id="{0A9B7A55-FFF0-4848-9BCD-499876B82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3" name="Freeform: Shape 3">
            <a:extLst>
              <a:ext uri="{FF2B5EF4-FFF2-40B4-BE49-F238E27FC236}">
                <a16:creationId xmlns:a16="http://schemas.microsoft.com/office/drawing/2014/main" id="{AB6D8DCE-75AC-4221-A3C4-F14595898495}"/>
              </a:ext>
              <a:ext uri="{C183D7F6-B498-43B3-948B-1728B52AA6E4}">
                <adec:decorative xmlns:adec="http://schemas.microsoft.com/office/drawing/2017/decorative" val="1"/>
              </a:ext>
            </a:extLst>
          </p:cNvPr>
          <p:cNvSpPr/>
          <p:nvPr/>
        </p:nvSpPr>
        <p:spPr>
          <a:xfrm>
            <a:off x="442800" y="1953907"/>
            <a:ext cx="11284602" cy="4547021"/>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124968" rIns="108000" bIns="42672" numCol="1" spcCol="1270" anchor="t" anchorCtr="0">
            <a:noAutofit/>
          </a:bodyPr>
          <a:lstStyle/>
          <a:p>
            <a:pPr defTabSz="266700">
              <a:lnSpc>
                <a:spcPct val="90000"/>
              </a:lnSpc>
              <a:spcBef>
                <a:spcPct val="0"/>
              </a:spcBef>
              <a:spcAft>
                <a:spcPct val="15000"/>
              </a:spcAf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5" name="Rectangle 4">
            <a:extLst>
              <a:ext uri="{FF2B5EF4-FFF2-40B4-BE49-F238E27FC236}">
                <a16:creationId xmlns:a16="http://schemas.microsoft.com/office/drawing/2014/main" id="{96A0B801-863A-48CE-A8C8-8245E1D3685C}"/>
              </a:ext>
              <a:ext uri="{C183D7F6-B498-43B3-948B-1728B52AA6E4}">
                <adec:decorative xmlns:adec="http://schemas.microsoft.com/office/drawing/2017/decorative" val="1"/>
              </a:ext>
            </a:extLst>
          </p:cNvPr>
          <p:cNvSpPr/>
          <p:nvPr/>
        </p:nvSpPr>
        <p:spPr>
          <a:xfrm>
            <a:off x="442800" y="1361507"/>
            <a:ext cx="11284600" cy="59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68AC5193-21EA-4583-8F21-F350C79DDF5D}"/>
              </a:ext>
            </a:extLst>
          </p:cNvPr>
          <p:cNvSpPr/>
          <p:nvPr/>
        </p:nvSpPr>
        <p:spPr>
          <a:xfrm>
            <a:off x="565685" y="1519777"/>
            <a:ext cx="10786188"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a:solidFill>
                  <a:srgbClr val="FFFFFF"/>
                </a:solidFill>
                <a:latin typeface="Segoe UI Semibold" panose="020B0402040204020203" pitchFamily="34" charset="0"/>
                <a:cs typeface="Segoe UI Semibold" panose="020B0402040204020203" pitchFamily="34" charset="0"/>
              </a:rPr>
              <a:t>List your judging criteria here</a:t>
            </a:r>
            <a:endPar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Tree>
    <p:extLst>
      <p:ext uri="{BB962C8B-B14F-4D97-AF65-F5344CB8AC3E}">
        <p14:creationId xmlns:p14="http://schemas.microsoft.com/office/powerpoint/2010/main" val="13393407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B7BE-9DE6-448D-BA5C-7BB94E174129}"/>
              </a:ext>
            </a:extLst>
          </p:cNvPr>
          <p:cNvSpPr>
            <a:spLocks noGrp="1"/>
          </p:cNvSpPr>
          <p:nvPr>
            <p:ph type="title" idx="4294967295"/>
          </p:nvPr>
        </p:nvSpPr>
        <p:spPr>
          <a:xfrm>
            <a:off x="310450" y="395288"/>
            <a:ext cx="11401425" cy="553998"/>
          </a:xfrm>
          <a:prstGeom prst="rect">
            <a:avLst/>
          </a:prstGeom>
        </p:spPr>
        <p:txBody>
          <a:bodyPr/>
          <a:lstStyle/>
          <a:p>
            <a:r>
              <a:rPr lang="en-NZ"/>
              <a:t>Teams</a:t>
            </a:r>
            <a:endParaRPr lang="en-US"/>
          </a:p>
        </p:txBody>
      </p:sp>
      <p:sp>
        <p:nvSpPr>
          <p:cNvPr id="7" name="Rectangle 6">
            <a:extLst>
              <a:ext uri="{FF2B5EF4-FFF2-40B4-BE49-F238E27FC236}">
                <a16:creationId xmlns:a16="http://schemas.microsoft.com/office/drawing/2014/main" id="{5DDEC2B6-AC32-44D2-A610-977FC8A4EE54}"/>
              </a:ext>
            </a:extLst>
          </p:cNvPr>
          <p:cNvSpPr/>
          <p:nvPr/>
        </p:nvSpPr>
        <p:spPr>
          <a:xfrm>
            <a:off x="356745" y="1151731"/>
            <a:ext cx="5395096" cy="5531730"/>
          </a:xfrm>
          <a:prstGeom prst="rect">
            <a:avLst/>
          </a:prstGeom>
        </p:spPr>
        <p:txBody>
          <a:bodyPr wrap="square" lIns="90000" tIns="89642" rIns="90000" bIns="89642" anchor="t">
            <a:spAutoFit/>
          </a:bodyPr>
          <a:lstStyle/>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lang="en-GB" b="0" i="0">
                <a:solidFill>
                  <a:srgbClr val="171717"/>
                </a:solidFill>
                <a:effectLst/>
                <a:latin typeface="Segoe UI" panose="020B0502040204020203" pitchFamily="34" charset="0"/>
              </a:rPr>
              <a:t>Either ask attendees to build their own teams or pick teams yourself. Make sure team members are introduced to each other and can communicate prior to the event to prepare together. </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lang="en-GB" b="0" i="0">
                <a:solidFill>
                  <a:srgbClr val="171717"/>
                </a:solidFill>
                <a:effectLst/>
                <a:latin typeface="Segoe UI" panose="020B0502040204020203" pitchFamily="34" charset="0"/>
              </a:rPr>
              <a:t>Setting up a Microsoft Teams for the hackathon, and individual Microsoft Teams with </a:t>
            </a:r>
            <a:r>
              <a:rPr lang="en-GB" b="0" i="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Dataverse for Teams</a:t>
            </a:r>
            <a:r>
              <a:rPr lang="en-GB" b="0" i="0">
                <a:solidFill>
                  <a:srgbClr val="171717"/>
                </a:solidFill>
                <a:effectLst/>
                <a:latin typeface="Segoe UI" panose="020B0502040204020203" pitchFamily="34" charset="0"/>
              </a:rPr>
              <a:t> for each team, is a great way to facilitate collaboration. </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lang="en-GB">
                <a:solidFill>
                  <a:srgbClr val="171717"/>
                </a:solidFill>
                <a:latin typeface="Segoe UI" panose="020B0502040204020203" pitchFamily="34" charset="0"/>
              </a:rPr>
              <a:t>Provide any templates (for example the presentation template) for submitting the final presentation. (You can add them to Teams.) </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lang="en-GB">
                <a:solidFill>
                  <a:srgbClr val="171717"/>
                </a:solidFill>
                <a:latin typeface="Segoe UI" panose="020B0502040204020203" pitchFamily="34" charset="0"/>
              </a:rPr>
              <a:t>Pin any relevant links (for example to Microsoft Learn) and contact info for your Facilitators to the top of the Team.</a:t>
            </a:r>
            <a:endParaRPr lang="en-GB" b="0" i="0">
              <a:solidFill>
                <a:srgbClr val="171717"/>
              </a:solidFill>
              <a:effectLst/>
              <a:latin typeface="Segoe UI" panose="020B0502040204020203" pitchFamily="34" charset="0"/>
            </a:endParaRP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kumimoji="0" lang="en-GB" u="none" strike="noStrike" kern="1200" cap="none" spc="0" normalizeH="0" baseline="0" noProof="0">
                <a:ln>
                  <a:noFill/>
                </a:ln>
                <a:solidFill>
                  <a:srgbClr val="171717"/>
                </a:solidFill>
                <a:uLnTx/>
                <a:uFillTx/>
                <a:latin typeface="Segoe UI" panose="020B0502040204020203" pitchFamily="34" charset="0"/>
                <a:ea typeface="+mn-ea"/>
                <a:cs typeface="Segoe UI Semilight"/>
              </a:rPr>
              <a:t>If you have decided on use cases to work on during the hackathon, share the </a:t>
            </a:r>
            <a:r>
              <a:rPr lang="en-GB">
                <a:solidFill>
                  <a:srgbClr val="171717"/>
                </a:solidFill>
                <a:latin typeface="Segoe UI" panose="020B0502040204020203" pitchFamily="34" charset="0"/>
                <a:cs typeface="Segoe UI Semilight"/>
              </a:rPr>
              <a:t>scenarios with each participating teams. </a:t>
            </a:r>
            <a:endParaRPr kumimoji="0" lang="en-US" b="0" i="0" u="none" strike="noStrike" kern="1200" cap="none" spc="0" normalizeH="0" baseline="0" noProof="0">
              <a:ln>
                <a:noFill/>
              </a:ln>
              <a:solidFill>
                <a:srgbClr val="2F2F2F"/>
              </a:solidFill>
              <a:effectLst/>
              <a:uLnTx/>
              <a:uFillTx/>
              <a:latin typeface="+mj-lt"/>
              <a:ea typeface="+mn-ea"/>
              <a:cs typeface="Segoe UI Semilight"/>
            </a:endParaRPr>
          </a:p>
        </p:txBody>
      </p:sp>
      <p:pic>
        <p:nvPicPr>
          <p:cNvPr id="6146" name="Picture 2" descr="A team collaborating in a conference room with a conference call on a big screen and a whiteboard">
            <a:extLst>
              <a:ext uri="{FF2B5EF4-FFF2-40B4-BE49-F238E27FC236}">
                <a16:creationId xmlns:a16="http://schemas.microsoft.com/office/drawing/2014/main" id="{67219044-4AE9-4548-8162-3C1D33C42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8" t="1151" r="31095" b="-1151"/>
          <a:stretch/>
        </p:blipFill>
        <p:spPr bwMode="auto">
          <a:xfrm>
            <a:off x="5903651" y="-1744"/>
            <a:ext cx="6288350" cy="6939643"/>
          </a:xfrm>
          <a:prstGeom prst="rect">
            <a:avLst/>
          </a:prstGeom>
          <a:noFill/>
        </p:spPr>
      </p:pic>
    </p:spTree>
    <p:extLst>
      <p:ext uri="{BB962C8B-B14F-4D97-AF65-F5344CB8AC3E}">
        <p14:creationId xmlns:p14="http://schemas.microsoft.com/office/powerpoint/2010/main" val="7546366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BBBC-0401-C947-A93C-BF8B740F8A9F}"/>
              </a:ext>
            </a:extLst>
          </p:cNvPr>
          <p:cNvSpPr>
            <a:spLocks noGrp="1"/>
          </p:cNvSpPr>
          <p:nvPr>
            <p:ph type="title"/>
          </p:nvPr>
        </p:nvSpPr>
        <p:spPr/>
        <p:txBody>
          <a:bodyPr/>
          <a:lstStyle/>
          <a:p>
            <a:r>
              <a:rPr lang="en-US">
                <a:solidFill>
                  <a:schemeClr val="accent3"/>
                </a:solidFill>
              </a:rPr>
              <a:t>What’s inside</a:t>
            </a:r>
          </a:p>
        </p:txBody>
      </p:sp>
      <p:sp>
        <p:nvSpPr>
          <p:cNvPr id="3" name="Text Placeholder 2">
            <a:extLst>
              <a:ext uri="{FF2B5EF4-FFF2-40B4-BE49-F238E27FC236}">
                <a16:creationId xmlns:a16="http://schemas.microsoft.com/office/drawing/2014/main" id="{3EEB035E-0E9F-2A45-BC6B-E37355BA4962}"/>
              </a:ext>
            </a:extLst>
          </p:cNvPr>
          <p:cNvSpPr>
            <a:spLocks noGrp="1"/>
          </p:cNvSpPr>
          <p:nvPr>
            <p:ph type="body" sz="quarter" idx="11"/>
          </p:nvPr>
        </p:nvSpPr>
        <p:spPr/>
        <p:txBody>
          <a:bodyPr/>
          <a:lstStyle/>
          <a:p>
            <a:r>
              <a:rPr lang="en-US"/>
              <a:t>The purpose of the deck is to help execute a hackathon program within your organization.</a:t>
            </a:r>
          </a:p>
        </p:txBody>
      </p:sp>
    </p:spTree>
    <p:extLst>
      <p:ext uri="{BB962C8B-B14F-4D97-AF65-F5344CB8AC3E}">
        <p14:creationId xmlns:p14="http://schemas.microsoft.com/office/powerpoint/2010/main" val="15189365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576BF24-7A3B-4569-81A2-AC31563424A3}"/>
              </a:ext>
              <a:ext uri="{C183D7F6-B498-43B3-948B-1728B52AA6E4}">
                <adec:decorative xmlns:adec="http://schemas.microsoft.com/office/drawing/2017/decorative" val="1"/>
              </a:ext>
            </a:extLst>
          </p:cNvPr>
          <p:cNvSpPr txBox="1">
            <a:spLocks/>
          </p:cNvSpPr>
          <p:nvPr/>
        </p:nvSpPr>
        <p:spPr>
          <a:xfrm>
            <a:off x="442765" y="620429"/>
            <a:ext cx="11306469" cy="403137"/>
          </a:xfrm>
          <a:prstGeom prst="rect">
            <a:avLst/>
          </a:prstGeom>
        </p:spPr>
        <p:txBody>
          <a:bodyPr lIns="91440" tIns="45720" rIns="91440" bIns="45720" anchor="t"/>
          <a:lst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49" normalizeH="0" baseline="0" noProof="0">
              <a:ln w="3175">
                <a:noFill/>
              </a:ln>
              <a:solidFill>
                <a:srgbClr val="3C3C41">
                  <a:lumMod val="50000"/>
                </a:srgbClr>
              </a:solidFill>
              <a:effectLst/>
              <a:uLnTx/>
              <a:uFillTx/>
              <a:latin typeface="Segoe UI Semibold"/>
              <a:ea typeface="+mn-ea"/>
              <a:cs typeface="Segoe UI"/>
            </a:endParaRPr>
          </a:p>
        </p:txBody>
      </p:sp>
      <p:sp>
        <p:nvSpPr>
          <p:cNvPr id="39" name="Title 1">
            <a:extLst>
              <a:ext uri="{FF2B5EF4-FFF2-40B4-BE49-F238E27FC236}">
                <a16:creationId xmlns:a16="http://schemas.microsoft.com/office/drawing/2014/main" id="{337A521D-60AB-4BDE-BC8F-E86D9B5729E8}"/>
              </a:ext>
            </a:extLst>
          </p:cNvPr>
          <p:cNvSpPr>
            <a:spLocks noGrp="1"/>
          </p:cNvSpPr>
          <p:nvPr>
            <p:ph type="title"/>
          </p:nvPr>
        </p:nvSpPr>
        <p:spPr>
          <a:xfrm>
            <a:off x="588263" y="457200"/>
            <a:ext cx="11018520" cy="553998"/>
          </a:xfrm>
        </p:spPr>
        <p:txBody>
          <a:bodyPr/>
          <a:lstStyle/>
          <a:p>
            <a:r>
              <a:rPr lang="en-US" sz="3600" kern="1200">
                <a:solidFill>
                  <a:srgbClr val="000000"/>
                </a:solidFill>
                <a:effectLst/>
                <a:ea typeface="Times New Roman" panose="02020603050405020304" pitchFamily="18" charset="0"/>
              </a:rPr>
              <a:t>Registration form</a:t>
            </a:r>
            <a:endParaRPr lang="en-US"/>
          </a:p>
        </p:txBody>
      </p:sp>
      <p:sp>
        <p:nvSpPr>
          <p:cNvPr id="41" name="Content Placeholder 2">
            <a:extLst>
              <a:ext uri="{FF2B5EF4-FFF2-40B4-BE49-F238E27FC236}">
                <a16:creationId xmlns:a16="http://schemas.microsoft.com/office/drawing/2014/main" id="{8D70AE28-D9E4-4279-AB68-2601F817BD0B}"/>
              </a:ext>
            </a:extLst>
          </p:cNvPr>
          <p:cNvSpPr txBox="1">
            <a:spLocks/>
          </p:cNvSpPr>
          <p:nvPr/>
        </p:nvSpPr>
        <p:spPr>
          <a:xfrm>
            <a:off x="558005" y="1158268"/>
            <a:ext cx="11018838" cy="276999"/>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a:solidFill>
                  <a:srgbClr val="000000"/>
                </a:solidFill>
                <a:ea typeface="Times New Roman" panose="02020603050405020304" pitchFamily="18" charset="0"/>
              </a:rPr>
              <a:t>Use these </a:t>
            </a:r>
            <a:r>
              <a:rPr lang="en-US" sz="1800">
                <a:solidFill>
                  <a:schemeClr val="tx2"/>
                </a:solidFill>
                <a:ea typeface="Times New Roman" panose="02020603050405020304" pitchFamily="18" charset="0"/>
                <a:hlinkClick r:id="rId3">
                  <a:extLst>
                    <a:ext uri="{A12FA001-AC4F-418D-AE19-62706E023703}">
                      <ahyp:hlinkClr xmlns:ahyp="http://schemas.microsoft.com/office/drawing/2018/hyperlinkcolor" val="tx"/>
                    </a:ext>
                  </a:extLst>
                </a:hlinkClick>
              </a:rPr>
              <a:t>Microsoft Forms</a:t>
            </a:r>
            <a:r>
              <a:rPr lang="en-US" sz="1800">
                <a:solidFill>
                  <a:schemeClr val="tx2"/>
                </a:solidFill>
                <a:ea typeface="Times New Roman" panose="02020603050405020304" pitchFamily="18" charset="0"/>
              </a:rPr>
              <a:t> </a:t>
            </a:r>
            <a:r>
              <a:rPr lang="en-US" sz="1800">
                <a:ea typeface="Times New Roman" panose="02020603050405020304" pitchFamily="18" charset="0"/>
              </a:rPr>
              <a:t>templates</a:t>
            </a:r>
            <a:r>
              <a:rPr lang="en-US" sz="1800">
                <a:solidFill>
                  <a:schemeClr val="tx2"/>
                </a:solidFill>
                <a:ea typeface="Times New Roman" panose="02020603050405020304" pitchFamily="18" charset="0"/>
              </a:rPr>
              <a:t> </a:t>
            </a:r>
            <a:r>
              <a:rPr lang="en-US" sz="1800">
                <a:solidFill>
                  <a:srgbClr val="000000"/>
                </a:solidFill>
                <a:ea typeface="Times New Roman" panose="02020603050405020304" pitchFamily="18" charset="0"/>
              </a:rPr>
              <a:t>to create a way for attendees to register to the event.</a:t>
            </a:r>
          </a:p>
        </p:txBody>
      </p:sp>
      <p:sp>
        <p:nvSpPr>
          <p:cNvPr id="38" name="Rectangle 37">
            <a:extLst>
              <a:ext uri="{FF2B5EF4-FFF2-40B4-BE49-F238E27FC236}">
                <a16:creationId xmlns:a16="http://schemas.microsoft.com/office/drawing/2014/main" id="{DA1C08DB-81F4-4CE1-878D-0806432F80AD}"/>
              </a:ext>
            </a:extLst>
          </p:cNvPr>
          <p:cNvSpPr/>
          <p:nvPr/>
        </p:nvSpPr>
        <p:spPr bwMode="auto">
          <a:xfrm>
            <a:off x="1346511" y="2074933"/>
            <a:ext cx="4587564" cy="35186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ct val="0"/>
              </a:spcAft>
              <a:buClrTx/>
              <a:buSzTx/>
              <a:buFontTx/>
              <a:buNone/>
              <a:tabLst/>
              <a:defRPr/>
            </a:pPr>
            <a:r>
              <a:rPr kumimoji="0" lang="en-US" sz="1600" b="0" i="0" u="none" strike="noStrike" kern="1200" cap="none" spc="0" normalizeH="0" baseline="0" noProof="0">
                <a:ln>
                  <a:noFill/>
                </a:ln>
                <a:solidFill>
                  <a:srgbClr val="191919"/>
                </a:solidFill>
                <a:effectLst/>
                <a:uLnTx/>
                <a:uFillTx/>
                <a:latin typeface="Segoe UI"/>
                <a:ea typeface="+mn-ea"/>
                <a:cs typeface="Times New Roman" panose="02020603050405020304" pitchFamily="18" charset="0"/>
              </a:rPr>
              <a:t>Access this form if you want individuals to enter, and then determine the team they will be on.​</a:t>
            </a:r>
          </a:p>
        </p:txBody>
      </p:sp>
      <p:sp>
        <p:nvSpPr>
          <p:cNvPr id="34" name="Rectangle 33">
            <a:extLst>
              <a:ext uri="{FF2B5EF4-FFF2-40B4-BE49-F238E27FC236}">
                <a16:creationId xmlns:a16="http://schemas.microsoft.com/office/drawing/2014/main" id="{9A757BD3-3ED8-49A8-A38A-9457FD7D52C8}"/>
              </a:ext>
            </a:extLst>
          </p:cNvPr>
          <p:cNvSpPr>
            <a:spLocks/>
          </p:cNvSpPr>
          <p:nvPr/>
        </p:nvSpPr>
        <p:spPr bwMode="auto">
          <a:xfrm>
            <a:off x="1340738" y="4938621"/>
            <a:ext cx="4587564" cy="640685"/>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146304" rIns="64008"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rId4">
                  <a:extLst>
                    <a:ext uri="{A12FA001-AC4F-418D-AE19-62706E023703}">
                      <ahyp:hlinkClr xmlns:ahyp="http://schemas.microsoft.com/office/drawing/2018/hyperlinkcolor" val="tx"/>
                    </a:ext>
                  </a:extLst>
                </a:hlinkClick>
              </a:rPr>
              <a:t>Individual registration form </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&gt;</a:t>
            </a:r>
          </a:p>
        </p:txBody>
      </p:sp>
      <p:sp>
        <p:nvSpPr>
          <p:cNvPr id="40" name="Rectangle 39">
            <a:extLst>
              <a:ext uri="{FF2B5EF4-FFF2-40B4-BE49-F238E27FC236}">
                <a16:creationId xmlns:a16="http://schemas.microsoft.com/office/drawing/2014/main" id="{FAE6B7CB-6971-4D05-A988-D922BBCA4973}"/>
              </a:ext>
            </a:extLst>
          </p:cNvPr>
          <p:cNvSpPr/>
          <p:nvPr/>
        </p:nvSpPr>
        <p:spPr bwMode="auto">
          <a:xfrm>
            <a:off x="6253911" y="2074933"/>
            <a:ext cx="4586400" cy="35186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ct val="0"/>
              </a:spcAft>
              <a:buClrTx/>
              <a:buSzTx/>
              <a:buFontTx/>
              <a:buNone/>
              <a:tabLst/>
              <a:defRPr/>
            </a:pPr>
            <a:r>
              <a:rPr kumimoji="0" lang="en-US" sz="1600" b="0" i="0" u="none" strike="noStrike" kern="1200" cap="none" spc="0" normalizeH="0" baseline="0" noProof="0">
                <a:ln>
                  <a:noFill/>
                </a:ln>
                <a:solidFill>
                  <a:srgbClr val="191919"/>
                </a:solidFill>
                <a:effectLst/>
                <a:uLnTx/>
                <a:uFillTx/>
                <a:latin typeface="Segoe UI"/>
                <a:ea typeface="+mn-ea"/>
                <a:cs typeface="+mn-cs"/>
              </a:rPr>
              <a:t> Use this r</a:t>
            </a:r>
            <a:r>
              <a:rPr kumimoji="0" lang="en-US" sz="1600" b="0" i="0" u="none" strike="noStrike" kern="1200" cap="none" spc="0" normalizeH="0" baseline="0" noProof="0">
                <a:ln>
                  <a:noFill/>
                </a:ln>
                <a:solidFill>
                  <a:srgbClr val="191919"/>
                </a:solidFill>
                <a:effectLst/>
                <a:uLnTx/>
                <a:uFillTx/>
                <a:latin typeface="Segoe UI"/>
                <a:ea typeface="+mn-ea"/>
                <a:cs typeface="Times New Roman" panose="02020603050405020304" pitchFamily="18" charset="0"/>
              </a:rPr>
              <a:t>egistration form if you want groups to form their own team and enter​.</a:t>
            </a:r>
          </a:p>
        </p:txBody>
      </p:sp>
      <p:sp>
        <p:nvSpPr>
          <p:cNvPr id="31" name="Rectangle 30">
            <a:extLst>
              <a:ext uri="{FF2B5EF4-FFF2-40B4-BE49-F238E27FC236}">
                <a16:creationId xmlns:a16="http://schemas.microsoft.com/office/drawing/2014/main" id="{C27FC53E-4C71-4C30-98FE-8D0792316065}"/>
              </a:ext>
            </a:extLst>
          </p:cNvPr>
          <p:cNvSpPr/>
          <p:nvPr/>
        </p:nvSpPr>
        <p:spPr bwMode="auto">
          <a:xfrm>
            <a:off x="6253911" y="4952936"/>
            <a:ext cx="4586400" cy="640685"/>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146304" rIns="64008"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hlinkClick r:id="rId5">
                  <a:extLst>
                    <a:ext uri="{A12FA001-AC4F-418D-AE19-62706E023703}">
                      <ahyp:hlinkClr xmlns:ahyp="http://schemas.microsoft.com/office/drawing/2018/hyperlinkcolor" val="tx"/>
                    </a:ext>
                  </a:extLst>
                </a:hlinkClick>
              </a:rPr>
              <a:t>Team registration form </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&gt;</a:t>
            </a:r>
          </a:p>
        </p:txBody>
      </p:sp>
      <p:pic>
        <p:nvPicPr>
          <p:cNvPr id="7" name="Graphic 6" descr="Users with solid fill">
            <a:extLst>
              <a:ext uri="{FF2B5EF4-FFF2-40B4-BE49-F238E27FC236}">
                <a16:creationId xmlns:a16="http://schemas.microsoft.com/office/drawing/2014/main" id="{4471EA37-2A6D-4EAD-A605-EB79BA7533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7111" y="2317232"/>
            <a:ext cx="720000" cy="720000"/>
          </a:xfrm>
          <a:prstGeom prst="rect">
            <a:avLst/>
          </a:prstGeom>
        </p:spPr>
      </p:pic>
      <p:pic>
        <p:nvPicPr>
          <p:cNvPr id="9" name="Graphic 8" descr="Head with gears with solid fill">
            <a:extLst>
              <a:ext uri="{FF2B5EF4-FFF2-40B4-BE49-F238E27FC236}">
                <a16:creationId xmlns:a16="http://schemas.microsoft.com/office/drawing/2014/main" id="{B2C598D9-D67F-4220-9CF0-A7207C7061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74520" y="2317232"/>
            <a:ext cx="720000" cy="720000"/>
          </a:xfrm>
          <a:prstGeom prst="rect">
            <a:avLst/>
          </a:prstGeom>
        </p:spPr>
      </p:pic>
    </p:spTree>
    <p:extLst>
      <p:ext uri="{BB962C8B-B14F-4D97-AF65-F5344CB8AC3E}">
        <p14:creationId xmlns:p14="http://schemas.microsoft.com/office/powerpoint/2010/main" val="25817602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2DEB6A-257A-4448-878B-2909CA9190E6}"/>
              </a:ext>
            </a:extLst>
          </p:cNvPr>
          <p:cNvSpPr>
            <a:spLocks noGrp="1"/>
          </p:cNvSpPr>
          <p:nvPr>
            <p:ph type="title" idx="4294967295"/>
          </p:nvPr>
        </p:nvSpPr>
        <p:spPr>
          <a:xfrm>
            <a:off x="430306" y="442394"/>
            <a:ext cx="10521712" cy="553998"/>
          </a:xfrm>
          <a:prstGeom prst="rect">
            <a:avLst/>
          </a:prstGeom>
        </p:spPr>
        <p:txBody>
          <a:bodyPr/>
          <a:lstStyle/>
          <a:p>
            <a:r>
              <a:rPr lang="en-US">
                <a:solidFill>
                  <a:schemeClr val="accent1"/>
                </a:solidFill>
              </a:rPr>
              <a:t>Determine your event outline</a:t>
            </a:r>
          </a:p>
        </p:txBody>
      </p:sp>
      <p:grpSp>
        <p:nvGrpSpPr>
          <p:cNvPr id="8" name="Group 7">
            <a:extLst>
              <a:ext uri="{FF2B5EF4-FFF2-40B4-BE49-F238E27FC236}">
                <a16:creationId xmlns:a16="http://schemas.microsoft.com/office/drawing/2014/main" id="{8F117D88-C184-4494-B6A6-2826210864AC}"/>
              </a:ext>
              <a:ext uri="{C183D7F6-B498-43B3-948B-1728B52AA6E4}">
                <adec:decorative xmlns:adec="http://schemas.microsoft.com/office/drawing/2017/decorative" val="1"/>
              </a:ext>
            </a:extLst>
          </p:cNvPr>
          <p:cNvGrpSpPr/>
          <p:nvPr/>
        </p:nvGrpSpPr>
        <p:grpSpPr>
          <a:xfrm>
            <a:off x="0" y="-396000"/>
            <a:ext cx="12192000" cy="396000"/>
            <a:chOff x="0" y="-396000"/>
            <a:chExt cx="12192000" cy="396000"/>
          </a:xfrm>
        </p:grpSpPr>
        <p:sp>
          <p:nvSpPr>
            <p:cNvPr id="11" name="TextBox 10">
              <a:extLst>
                <a:ext uri="{FF2B5EF4-FFF2-40B4-BE49-F238E27FC236}">
                  <a16:creationId xmlns:a16="http://schemas.microsoft.com/office/drawing/2014/main" id="{21CD71BB-4362-45E5-8F8A-6C5BD6FCFF23}"/>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12" name="Graphic 11" descr="Pencil with solid fill">
              <a:extLst>
                <a:ext uri="{FF2B5EF4-FFF2-40B4-BE49-F238E27FC236}">
                  <a16:creationId xmlns:a16="http://schemas.microsoft.com/office/drawing/2014/main" id="{0A9B7A55-FFF0-4848-9BCD-499876B82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3" name="Freeform: Shape 3">
            <a:extLst>
              <a:ext uri="{FF2B5EF4-FFF2-40B4-BE49-F238E27FC236}">
                <a16:creationId xmlns:a16="http://schemas.microsoft.com/office/drawing/2014/main" id="{AB6D8DCE-75AC-4221-A3C4-F14595898495}"/>
              </a:ext>
              <a:ext uri="{C183D7F6-B498-43B3-948B-1728B52AA6E4}">
                <adec:decorative xmlns:adec="http://schemas.microsoft.com/office/drawing/2017/decorative" val="1"/>
              </a:ext>
            </a:extLst>
          </p:cNvPr>
          <p:cNvSpPr/>
          <p:nvPr/>
        </p:nvSpPr>
        <p:spPr>
          <a:xfrm>
            <a:off x="442800" y="1945243"/>
            <a:ext cx="11284602" cy="455568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000" tIns="124968" rIns="108000" bIns="42672" numCol="1" spcCol="1270" anchor="t" anchorCtr="0">
            <a:noAutofit/>
          </a:bodyPr>
          <a:lstStyle/>
          <a:p>
            <a:pPr marL="0" lvl="0" indent="0" algn="l" defTabSz="932559" rtl="0" eaLnBrk="1" latinLnBrk="0" hangingPunct="1">
              <a:lnSpc>
                <a:spcPct val="100000"/>
              </a:lnSpc>
              <a:buFont typeface="Arial" panose="020B0604020202020204" pitchFamily="34" charset="0"/>
              <a:buNone/>
            </a:pPr>
            <a:r>
              <a:rPr lang="en-US" sz="1400" i="1">
                <a:solidFill>
                  <a:schemeClr val="bg1">
                    <a:lumMod val="65000"/>
                  </a:schemeClr>
                </a:solidFill>
              </a:rPr>
              <a:t>Can participants bring their own ideas? Will participants submit their ideas first for voting and only the most popular ideas will get picked? Are there requirements to attending, for example completing a </a:t>
            </a:r>
            <a:r>
              <a:rPr lang="en-US" sz="1400" i="1">
                <a:solidFill>
                  <a:schemeClr val="bg1">
                    <a:lumMod val="65000"/>
                  </a:schemeClr>
                </a:solidFill>
                <a:hlinkClick r:id="rId5">
                  <a:extLst>
                    <a:ext uri="{A12FA001-AC4F-418D-AE19-62706E023703}">
                      <ahyp:hlinkClr xmlns:ahyp="http://schemas.microsoft.com/office/drawing/2018/hyperlinkcolor" val="tx"/>
                    </a:ext>
                  </a:extLst>
                </a:hlinkClick>
              </a:rPr>
              <a:t>training workshop </a:t>
            </a:r>
            <a:r>
              <a:rPr lang="en-US" sz="1400" i="1">
                <a:solidFill>
                  <a:schemeClr val="bg1">
                    <a:lumMod val="65000"/>
                  </a:schemeClr>
                </a:solidFill>
              </a:rPr>
              <a:t>first? </a:t>
            </a:r>
            <a:endParaRPr lang="en-US" sz="1400" kern="1200" noProof="0">
              <a:solidFill>
                <a:schemeClr val="bg1">
                  <a:lumMod val="65000"/>
                </a:schemeClr>
              </a:solidFill>
              <a:latin typeface="Segoe Print" panose="02000600000000000000" pitchFamily="2" charset="0"/>
              <a:ea typeface="+mn-ea"/>
              <a:cs typeface="Segoe UI" pitchFamily="34" charset="0"/>
            </a:endParaRPr>
          </a:p>
        </p:txBody>
      </p:sp>
      <p:sp>
        <p:nvSpPr>
          <p:cNvPr id="2" name="Rectangle 1">
            <a:extLst>
              <a:ext uri="{FF2B5EF4-FFF2-40B4-BE49-F238E27FC236}">
                <a16:creationId xmlns:a16="http://schemas.microsoft.com/office/drawing/2014/main" id="{7738EBF8-682B-424B-B83A-4A2DA18FC779}"/>
              </a:ext>
              <a:ext uri="{C183D7F6-B498-43B3-948B-1728B52AA6E4}">
                <adec:decorative xmlns:adec="http://schemas.microsoft.com/office/drawing/2017/decorative" val="1"/>
              </a:ext>
            </a:extLst>
          </p:cNvPr>
          <p:cNvSpPr/>
          <p:nvPr/>
        </p:nvSpPr>
        <p:spPr>
          <a:xfrm>
            <a:off x="430306" y="1352843"/>
            <a:ext cx="11284600" cy="59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68AC5193-21EA-4583-8F21-F350C79DDF5D}"/>
              </a:ext>
            </a:extLst>
          </p:cNvPr>
          <p:cNvSpPr/>
          <p:nvPr/>
        </p:nvSpPr>
        <p:spPr>
          <a:xfrm>
            <a:off x="565685" y="1519777"/>
            <a:ext cx="10786188"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a:solidFill>
                  <a:srgbClr val="FFFFFF"/>
                </a:solidFill>
                <a:latin typeface="Segoe UI Semibold" panose="020B0402040204020203" pitchFamily="34" charset="0"/>
                <a:cs typeface="Segoe UI Semibold" panose="020B0402040204020203" pitchFamily="34" charset="0"/>
              </a:rPr>
              <a:t>List your ground rules here</a:t>
            </a:r>
            <a:endPar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Tree>
    <p:extLst>
      <p:ext uri="{BB962C8B-B14F-4D97-AF65-F5344CB8AC3E}">
        <p14:creationId xmlns:p14="http://schemas.microsoft.com/office/powerpoint/2010/main" val="27192660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F7FD-5A7C-42A9-B100-DF9961036BCB}"/>
              </a:ext>
            </a:extLst>
          </p:cNvPr>
          <p:cNvSpPr>
            <a:spLocks noGrp="1"/>
          </p:cNvSpPr>
          <p:nvPr>
            <p:ph type="title" idx="4294967295"/>
          </p:nvPr>
        </p:nvSpPr>
        <p:spPr>
          <a:xfrm>
            <a:off x="281780" y="377452"/>
            <a:ext cx="5762673" cy="553998"/>
          </a:xfrm>
          <a:prstGeom prst="rect">
            <a:avLst/>
          </a:prstGeom>
        </p:spPr>
        <p:txBody>
          <a:bodyPr/>
          <a:lstStyle/>
          <a:p>
            <a:r>
              <a:rPr lang="en-NZ"/>
              <a:t>Speakers</a:t>
            </a:r>
            <a:endParaRPr lang="en-US"/>
          </a:p>
        </p:txBody>
      </p:sp>
      <p:sp>
        <p:nvSpPr>
          <p:cNvPr id="3" name="Content Placeholder 2">
            <a:extLst>
              <a:ext uri="{FF2B5EF4-FFF2-40B4-BE49-F238E27FC236}">
                <a16:creationId xmlns:a16="http://schemas.microsoft.com/office/drawing/2014/main" id="{C69B138E-3483-4019-B6B9-737EB554FCE0}"/>
              </a:ext>
            </a:extLst>
          </p:cNvPr>
          <p:cNvSpPr>
            <a:spLocks noGrp="1"/>
          </p:cNvSpPr>
          <p:nvPr>
            <p:ph sz="quarter" idx="4294967295"/>
          </p:nvPr>
        </p:nvSpPr>
        <p:spPr>
          <a:xfrm>
            <a:off x="281780" y="1349851"/>
            <a:ext cx="5042416" cy="3600986"/>
          </a:xfrm>
          <a:prstGeom prst="rect">
            <a:avLst/>
          </a:prstGeom>
        </p:spPr>
        <p:txBody>
          <a:bodyPr/>
          <a:lstStyle/>
          <a:p>
            <a:pPr marL="0" lvl="0" indent="0" algn="l" defTabSz="932559" rtl="0" eaLnBrk="1" latinLnBrk="0" hangingPunct="1">
              <a:lnSpc>
                <a:spcPct val="100000"/>
              </a:lnSpc>
              <a:buFont typeface="Arial" panose="020B0604020202020204" pitchFamily="34" charset="0"/>
              <a:buNone/>
            </a:pPr>
            <a:r>
              <a:rPr lang="en-US" sz="1800">
                <a:latin typeface="+mj-lt"/>
              </a:rPr>
              <a:t>(Optional)</a:t>
            </a:r>
          </a:p>
          <a:p>
            <a:pPr marL="0" lvl="0" indent="0" algn="l" defTabSz="932559" rtl="0" eaLnBrk="1" latinLnBrk="0" hangingPunct="1">
              <a:lnSpc>
                <a:spcPct val="100000"/>
              </a:lnSpc>
              <a:buFont typeface="Arial" panose="020B0604020202020204" pitchFamily="34" charset="0"/>
              <a:buNone/>
            </a:pPr>
            <a:r>
              <a:rPr lang="en-US" sz="1800"/>
              <a:t>Turn your hackathon into an exciting event by inviting internal and external speakers for a keynote or closing presentation.</a:t>
            </a:r>
          </a:p>
          <a:p>
            <a:pPr defTabSz="932559"/>
            <a:r>
              <a:rPr lang="en-US" sz="1800"/>
              <a:t>Ask senior stakeholders in your organization to talk about the importance of digital transformation.</a:t>
            </a:r>
          </a:p>
          <a:p>
            <a:pPr defTabSz="932559"/>
            <a:r>
              <a:rPr lang="en-US" sz="1800"/>
              <a:t>Work with your Microsoft account team to secure a Microsoft expert.</a:t>
            </a:r>
          </a:p>
          <a:p>
            <a:pPr defTabSz="932559"/>
            <a:r>
              <a:rPr lang="en-US" sz="1800"/>
              <a:t>Reach out to Power Platform experts in our community and ask them to present. </a:t>
            </a:r>
          </a:p>
          <a:p>
            <a:pPr marL="0" lvl="0" indent="0" algn="l" defTabSz="932559" rtl="0" eaLnBrk="1" latinLnBrk="0" hangingPunct="1">
              <a:lnSpc>
                <a:spcPct val="100000"/>
              </a:lnSpc>
              <a:buFont typeface="Arial" panose="020B0604020202020204" pitchFamily="34" charset="0"/>
              <a:buNone/>
            </a:pPr>
            <a:endParaRPr lang="en-US" sz="1800" kern="1200" noProof="0">
              <a:solidFill>
                <a:schemeClr val="tx1"/>
              </a:solidFill>
              <a:latin typeface="Segoe Print" panose="02000600000000000000" pitchFamily="2" charset="0"/>
              <a:ea typeface="+mn-ea"/>
              <a:cs typeface="Segoe UI" pitchFamily="34" charset="0"/>
            </a:endParaRPr>
          </a:p>
        </p:txBody>
      </p:sp>
      <p:pic>
        <p:nvPicPr>
          <p:cNvPr id="23" name="Picture 22" descr="A person standing in front of a screen, giving a presentation">
            <a:extLst>
              <a:ext uri="{FF2B5EF4-FFF2-40B4-BE49-F238E27FC236}">
                <a16:creationId xmlns:a16="http://schemas.microsoft.com/office/drawing/2014/main" id="{AC1249F0-BDA0-438A-AF00-2A9827665356}"/>
              </a:ext>
            </a:extLst>
          </p:cNvPr>
          <p:cNvPicPr>
            <a:picLocks noChangeAspect="1"/>
          </p:cNvPicPr>
          <p:nvPr/>
        </p:nvPicPr>
        <p:blipFill rotWithShape="1">
          <a:blip r:embed="rId3"/>
          <a:srcRect l="20370" r="20370"/>
          <a:stretch/>
        </p:blipFill>
        <p:spPr>
          <a:xfrm>
            <a:off x="6095998" y="0"/>
            <a:ext cx="6096001" cy="6858000"/>
          </a:xfrm>
          <a:prstGeom prst="rect">
            <a:avLst/>
          </a:prstGeom>
        </p:spPr>
      </p:pic>
    </p:spTree>
    <p:extLst>
      <p:ext uri="{BB962C8B-B14F-4D97-AF65-F5344CB8AC3E}">
        <p14:creationId xmlns:p14="http://schemas.microsoft.com/office/powerpoint/2010/main" val="27555180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80" y="319754"/>
            <a:ext cx="11336039" cy="553998"/>
          </a:xfrm>
        </p:spPr>
        <p:txBody>
          <a:bodyPr/>
          <a:lstStyle/>
          <a:p>
            <a:r>
              <a:rPr lang="en-US">
                <a:solidFill>
                  <a:schemeClr val="accent1"/>
                </a:solidFill>
              </a:rPr>
              <a:t>Fun activities</a:t>
            </a:r>
          </a:p>
        </p:txBody>
      </p:sp>
      <p:grpSp>
        <p:nvGrpSpPr>
          <p:cNvPr id="4" name="Group 3" descr="Fill this section out">
            <a:extLst>
              <a:ext uri="{FF2B5EF4-FFF2-40B4-BE49-F238E27FC236}">
                <a16:creationId xmlns:a16="http://schemas.microsoft.com/office/drawing/2014/main" id="{B331D393-BC86-442D-8834-55D81F87C8F9}"/>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0B3D81C9-1758-4936-AF45-34D19BCC7D55}"/>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C971F8D9-00CD-4563-8819-427D235BD5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12" name="Rectangle 11">
            <a:extLst>
              <a:ext uri="{FF2B5EF4-FFF2-40B4-BE49-F238E27FC236}">
                <a16:creationId xmlns:a16="http://schemas.microsoft.com/office/drawing/2014/main" id="{C792CA80-974A-4EE6-BD99-41F549315038}"/>
              </a:ext>
              <a:ext uri="{C183D7F6-B498-43B3-948B-1728B52AA6E4}">
                <adec:decorative xmlns:adec="http://schemas.microsoft.com/office/drawing/2017/decorative" val="1"/>
              </a:ext>
            </a:extLst>
          </p:cNvPr>
          <p:cNvSpPr/>
          <p:nvPr/>
        </p:nvSpPr>
        <p:spPr>
          <a:xfrm>
            <a:off x="430306" y="1290259"/>
            <a:ext cx="11301954" cy="644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351D5AB1-3B1A-4418-A025-2F75F9A97E38}"/>
              </a:ext>
            </a:extLst>
          </p:cNvPr>
          <p:cNvSpPr/>
          <p:nvPr/>
        </p:nvSpPr>
        <p:spPr>
          <a:xfrm>
            <a:off x="588876" y="1537728"/>
            <a:ext cx="11076382"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Identify fun activities that will add to the entertainment / engagement of the event</a:t>
            </a:r>
          </a:p>
        </p:txBody>
      </p:sp>
      <p:sp>
        <p:nvSpPr>
          <p:cNvPr id="16" name="Freeform: Shape 3">
            <a:extLst>
              <a:ext uri="{FF2B5EF4-FFF2-40B4-BE49-F238E27FC236}">
                <a16:creationId xmlns:a16="http://schemas.microsoft.com/office/drawing/2014/main" id="{02DB1759-AE72-4C92-9C85-CC0F7784B109}"/>
              </a:ext>
            </a:extLst>
          </p:cNvPr>
          <p:cNvSpPr/>
          <p:nvPr/>
        </p:nvSpPr>
        <p:spPr>
          <a:xfrm>
            <a:off x="427980" y="1939479"/>
            <a:ext cx="11301954" cy="425322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0" marR="0" lvl="1" defTabSz="266700" rtl="0" eaLnBrk="1" fontAlgn="auto" latinLnBrk="0" hangingPunct="1">
              <a:lnSpc>
                <a:spcPct val="90000"/>
              </a:lnSpc>
              <a:spcBef>
                <a:spcPct val="0"/>
              </a:spcBef>
              <a:spcAft>
                <a:spcPct val="15000"/>
              </a:spcAft>
              <a:buClrTx/>
              <a:buSzTx/>
              <a:tabLst/>
              <a:defRPr/>
            </a:pPr>
            <a:r>
              <a:rPr lang="en-GB" sz="1400">
                <a:solidFill>
                  <a:srgbClr val="505050">
                    <a:hueOff val="0"/>
                    <a:satOff val="0"/>
                    <a:lumOff val="0"/>
                    <a:alphaOff val="0"/>
                  </a:srgbClr>
                </a:solidFill>
                <a:latin typeface="Segoe UI"/>
                <a:cs typeface="Segoe UI Semibold"/>
              </a:rPr>
              <a:t>☐ External speaker, for example one of our </a:t>
            </a:r>
            <a:r>
              <a:rPr lang="en-GB" sz="1400">
                <a:solidFill>
                  <a:schemeClr val="tx2"/>
                </a:solidFill>
                <a:latin typeface="Segoe UI"/>
                <a:cs typeface="Segoe UI Semibold"/>
                <a:hlinkClick r:id="rId5">
                  <a:extLst>
                    <a:ext uri="{A12FA001-AC4F-418D-AE19-62706E023703}">
                      <ahyp:hlinkClr xmlns:ahyp="http://schemas.microsoft.com/office/drawing/2018/hyperlinkcolor" val="tx"/>
                    </a:ext>
                  </a:extLst>
                </a:hlinkClick>
              </a:rPr>
              <a:t>Champions</a:t>
            </a:r>
            <a:endParaRPr lang="en-GB" sz="1400">
              <a:solidFill>
                <a:schemeClr val="tx2"/>
              </a:solidFill>
              <a:latin typeface="Segoe UI"/>
              <a:cs typeface="Segoe UI Semibold"/>
            </a:endParaRPr>
          </a:p>
          <a:p>
            <a:pPr marL="0" marR="0" lvl="1" defTabSz="266700" rtl="0" eaLnBrk="1" fontAlgn="auto" latinLnBrk="0" hangingPunct="1">
              <a:lnSpc>
                <a:spcPct val="90000"/>
              </a:lnSpc>
              <a:spcBef>
                <a:spcPct val="0"/>
              </a:spcBef>
              <a:spcAft>
                <a:spcPct val="15000"/>
              </a:spcAft>
              <a:buClrTx/>
              <a:buSzTx/>
              <a:tabLst/>
              <a:defRPr/>
            </a:pPr>
            <a:r>
              <a:rPr lang="en-GB" sz="1400">
                <a:solidFill>
                  <a:srgbClr val="505050">
                    <a:hueOff val="0"/>
                    <a:satOff val="0"/>
                    <a:lumOff val="0"/>
                    <a:alphaOff val="0"/>
                  </a:srgbClr>
                </a:solidFill>
                <a:latin typeface="Segoe UI"/>
                <a:cs typeface="Segoe UI Semibold"/>
              </a:rPr>
              <a:t>☐ Music</a:t>
            </a:r>
          </a:p>
          <a:p>
            <a:pPr marL="0" marR="0" lvl="1" defTabSz="266700" rtl="0" eaLnBrk="1" fontAlgn="auto" latinLnBrk="0" hangingPunct="1">
              <a:lnSpc>
                <a:spcPct val="90000"/>
              </a:lnSpc>
              <a:spcBef>
                <a:spcPct val="0"/>
              </a:spcBef>
              <a:spcAft>
                <a:spcPct val="15000"/>
              </a:spcAft>
              <a:buClrTx/>
              <a:buSzTx/>
              <a:tabLst/>
              <a:defRPr/>
            </a:pPr>
            <a:r>
              <a:rPr lang="en-GB" sz="1400">
                <a:solidFill>
                  <a:srgbClr val="505050">
                    <a:hueOff val="0"/>
                    <a:satOff val="0"/>
                    <a:lumOff val="0"/>
                    <a:alphaOff val="0"/>
                  </a:srgbClr>
                </a:solidFill>
                <a:latin typeface="Segoe UI"/>
                <a:cs typeface="Segoe UI Semibold"/>
              </a:rPr>
              <a:t>☐ Food</a:t>
            </a:r>
          </a:p>
          <a:p>
            <a:pPr marL="0" marR="0" lvl="1" defTabSz="266700" rtl="0" eaLnBrk="1" fontAlgn="auto" latinLnBrk="0" hangingPunct="1">
              <a:lnSpc>
                <a:spcPct val="90000"/>
              </a:lnSpc>
              <a:spcBef>
                <a:spcPct val="0"/>
              </a:spcBef>
              <a:spcAft>
                <a:spcPct val="15000"/>
              </a:spcAft>
              <a:buClrTx/>
              <a:buSzTx/>
              <a:tabLst/>
              <a:defRPr/>
            </a:pPr>
            <a:r>
              <a:rPr lang="en-GB" sz="1400">
                <a:solidFill>
                  <a:srgbClr val="505050">
                    <a:hueOff val="0"/>
                    <a:satOff val="0"/>
                    <a:lumOff val="0"/>
                    <a:alphaOff val="0"/>
                  </a:srgbClr>
                </a:solidFill>
                <a:latin typeface="Segoe UI"/>
                <a:cs typeface="Segoe UI Semibold"/>
              </a:rPr>
              <a:t>☐ Team swag / outfit/ t-shirts etc</a:t>
            </a:r>
          </a:p>
          <a:p>
            <a:pPr marL="0" marR="0" lvl="1" defTabSz="266700" rtl="0" eaLnBrk="1" fontAlgn="auto" latinLnBrk="0" hangingPunct="1">
              <a:lnSpc>
                <a:spcPct val="90000"/>
              </a:lnSpc>
              <a:spcBef>
                <a:spcPct val="0"/>
              </a:spcBef>
              <a:spcAft>
                <a:spcPct val="15000"/>
              </a:spcAft>
              <a:buClrTx/>
              <a:buSzTx/>
              <a:tabLst/>
              <a:defRPr/>
            </a:pPr>
            <a:r>
              <a:rPr lang="en-GB" sz="1400">
                <a:solidFill>
                  <a:srgbClr val="505050">
                    <a:hueOff val="0"/>
                    <a:satOff val="0"/>
                    <a:lumOff val="0"/>
                    <a:alphaOff val="0"/>
                  </a:srgbClr>
                </a:solidFill>
                <a:latin typeface="Segoe UI"/>
                <a:cs typeface="Segoe UI Semibold"/>
              </a:rPr>
              <a:t>☐ Social spaces - pub, coffee house, etc</a:t>
            </a:r>
          </a:p>
          <a:p>
            <a:pPr marL="0" marR="0" lvl="1" defTabSz="266700" rtl="0" eaLnBrk="1" fontAlgn="auto" latinLnBrk="0" hangingPunct="1">
              <a:lnSpc>
                <a:spcPct val="90000"/>
              </a:lnSpc>
              <a:spcBef>
                <a:spcPct val="0"/>
              </a:spcBef>
              <a:spcAft>
                <a:spcPct val="15000"/>
              </a:spcAft>
              <a:buClrTx/>
              <a:buSzTx/>
              <a:tabLst/>
              <a:defRPr/>
            </a:pPr>
            <a:r>
              <a:rPr lang="en-GB" sz="1400">
                <a:solidFill>
                  <a:srgbClr val="505050">
                    <a:hueOff val="0"/>
                    <a:satOff val="0"/>
                    <a:lumOff val="0"/>
                    <a:alphaOff val="0"/>
                  </a:srgbClr>
                </a:solidFill>
                <a:latin typeface="Segoe UI"/>
                <a:cs typeface="Segoe UI Semibold"/>
              </a:rPr>
              <a:t>☐ Other</a:t>
            </a:r>
          </a:p>
        </p:txBody>
      </p:sp>
    </p:spTree>
    <p:extLst>
      <p:ext uri="{BB962C8B-B14F-4D97-AF65-F5344CB8AC3E}">
        <p14:creationId xmlns:p14="http://schemas.microsoft.com/office/powerpoint/2010/main" val="15453110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302F-0C99-4913-875B-2E4895041017}"/>
              </a:ext>
            </a:extLst>
          </p:cNvPr>
          <p:cNvSpPr>
            <a:spLocks noGrp="1"/>
          </p:cNvSpPr>
          <p:nvPr>
            <p:ph type="title"/>
          </p:nvPr>
        </p:nvSpPr>
        <p:spPr/>
        <p:txBody>
          <a:bodyPr/>
          <a:lstStyle/>
          <a:p>
            <a:r>
              <a:rPr lang="en-US"/>
              <a:t>Rewards and recognition</a:t>
            </a:r>
          </a:p>
        </p:txBody>
      </p:sp>
    </p:spTree>
    <p:extLst>
      <p:ext uri="{BB962C8B-B14F-4D97-AF65-F5344CB8AC3E}">
        <p14:creationId xmlns:p14="http://schemas.microsoft.com/office/powerpoint/2010/main" val="234457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B06AE6-E37F-485B-860B-FB90667AC536}"/>
              </a:ext>
            </a:extLst>
          </p:cNvPr>
          <p:cNvSpPr>
            <a:spLocks noGrp="1"/>
          </p:cNvSpPr>
          <p:nvPr>
            <p:ph type="title" idx="4294967295"/>
          </p:nvPr>
        </p:nvSpPr>
        <p:spPr>
          <a:xfrm>
            <a:off x="429768" y="450287"/>
            <a:ext cx="10041991" cy="553998"/>
          </a:xfrm>
          <a:prstGeom prst="rect">
            <a:avLst/>
          </a:prstGeom>
        </p:spPr>
        <p:txBody>
          <a:bodyPr/>
          <a:lstStyle/>
          <a:p>
            <a:r>
              <a:rPr lang="en-US">
                <a:solidFill>
                  <a:schemeClr val="accent1"/>
                </a:solidFill>
              </a:rPr>
              <a:t>Rewards and recognition plan</a:t>
            </a:r>
          </a:p>
        </p:txBody>
      </p:sp>
      <p:graphicFrame>
        <p:nvGraphicFramePr>
          <p:cNvPr id="17" name="Table 16">
            <a:extLst>
              <a:ext uri="{FF2B5EF4-FFF2-40B4-BE49-F238E27FC236}">
                <a16:creationId xmlns:a16="http://schemas.microsoft.com/office/drawing/2014/main" id="{9AE534A7-AB99-49B0-8FA4-46332FA2D159}"/>
              </a:ext>
            </a:extLst>
          </p:cNvPr>
          <p:cNvGraphicFramePr>
            <a:graphicFrameLocks noGrp="1"/>
          </p:cNvGraphicFramePr>
          <p:nvPr>
            <p:extLst>
              <p:ext uri="{D42A27DB-BD31-4B8C-83A1-F6EECF244321}">
                <p14:modId xmlns:p14="http://schemas.microsoft.com/office/powerpoint/2010/main" val="663058637"/>
              </p:ext>
            </p:extLst>
          </p:nvPr>
        </p:nvGraphicFramePr>
        <p:xfrm>
          <a:off x="519981" y="1734845"/>
          <a:ext cx="10027643" cy="4472507"/>
        </p:xfrm>
        <a:graphic>
          <a:graphicData uri="http://schemas.openxmlformats.org/drawingml/2006/table">
            <a:tbl>
              <a:tblPr firstRow="1" bandRow="1">
                <a:tableStyleId>{5C22544A-7EE6-4342-B048-85BDC9FD1C3A}</a:tableStyleId>
              </a:tblPr>
              <a:tblGrid>
                <a:gridCol w="2596065">
                  <a:extLst>
                    <a:ext uri="{9D8B030D-6E8A-4147-A177-3AD203B41FA5}">
                      <a16:colId xmlns:a16="http://schemas.microsoft.com/office/drawing/2014/main" val="2946764248"/>
                    </a:ext>
                  </a:extLst>
                </a:gridCol>
                <a:gridCol w="4064923">
                  <a:extLst>
                    <a:ext uri="{9D8B030D-6E8A-4147-A177-3AD203B41FA5}">
                      <a16:colId xmlns:a16="http://schemas.microsoft.com/office/drawing/2014/main" val="559875137"/>
                    </a:ext>
                  </a:extLst>
                </a:gridCol>
                <a:gridCol w="3366655">
                  <a:extLst>
                    <a:ext uri="{9D8B030D-6E8A-4147-A177-3AD203B41FA5}">
                      <a16:colId xmlns:a16="http://schemas.microsoft.com/office/drawing/2014/main" val="2436670976"/>
                    </a:ext>
                  </a:extLst>
                </a:gridCol>
              </a:tblGrid>
              <a:tr h="347045">
                <a:tc>
                  <a:txBody>
                    <a:bodyPr/>
                    <a:lstStyle/>
                    <a:p>
                      <a:r>
                        <a:rPr lang="en-GB" sz="1300" b="0">
                          <a:solidFill>
                            <a:schemeClr val="bg1"/>
                          </a:solidFill>
                        </a:rPr>
                        <a:t>Who</a:t>
                      </a:r>
                      <a:endParaRPr lang="fr-FR" sz="1300" b="0">
                        <a:solidFill>
                          <a:schemeClr val="bg1"/>
                        </a:solidFill>
                        <a:latin typeface="Segoe UI Semibold" panose="020B0702040204020203" pitchFamily="34" charset="0"/>
                        <a:cs typeface="Segoe UI Semibold" panose="020B0702040204020203" pitchFamily="34" charset="0"/>
                      </a:endParaRPr>
                    </a:p>
                  </a:txBody>
                  <a:tcPr marL="137160" marT="91440" marB="91440" anchor="ctr"/>
                </a:tc>
                <a:tc>
                  <a:txBody>
                    <a:bodyPr/>
                    <a:lstStyle/>
                    <a:p>
                      <a:r>
                        <a:rPr lang="en-GB" sz="1300" b="0">
                          <a:solidFill>
                            <a:schemeClr val="bg1"/>
                          </a:solidFill>
                        </a:rPr>
                        <a:t>Reward/ Recognition</a:t>
                      </a:r>
                      <a:endParaRPr lang="en-GB" sz="1300" b="0">
                        <a:solidFill>
                          <a:schemeClr val="bg1"/>
                        </a:solidFill>
                        <a:latin typeface="Segoe UI Semibold" panose="020B0702040204020203" pitchFamily="34" charset="0"/>
                        <a:cs typeface="Segoe UI Semibold" panose="020B0702040204020203" pitchFamily="34" charset="0"/>
                      </a:endParaRPr>
                    </a:p>
                  </a:txBody>
                  <a:tcPr marL="137160" marT="91440" marB="91440" anchor="ctr"/>
                </a:tc>
                <a:tc>
                  <a:txBody>
                    <a:bodyPr/>
                    <a:lstStyle/>
                    <a:p>
                      <a:r>
                        <a:rPr lang="en-GB" sz="1300" b="0">
                          <a:solidFill>
                            <a:schemeClr val="bg1"/>
                          </a:solidFill>
                        </a:rPr>
                        <a:t>When</a:t>
                      </a:r>
                      <a:endParaRPr lang="fr-FR" sz="1300" b="0">
                        <a:solidFill>
                          <a:schemeClr val="bg1"/>
                        </a:solidFill>
                        <a:latin typeface="Segoe UI Semibold" panose="020B0702040204020203" pitchFamily="34" charset="0"/>
                        <a:cs typeface="Segoe UI Semibold" panose="020B0702040204020203" pitchFamily="34" charset="0"/>
                      </a:endParaRPr>
                    </a:p>
                  </a:txBody>
                  <a:tcPr marL="137160" marT="91440" marB="91440" anchor="ctr"/>
                </a:tc>
                <a:extLst>
                  <a:ext uri="{0D108BD9-81ED-4DB2-BD59-A6C34878D82A}">
                    <a16:rowId xmlns:a16="http://schemas.microsoft.com/office/drawing/2014/main" val="2114652995"/>
                  </a:ext>
                </a:extLst>
              </a:tr>
              <a:tr h="622284">
                <a:tc>
                  <a:txBody>
                    <a:bodyPr/>
                    <a:lstStyle/>
                    <a:p>
                      <a:pPr lvl="0" algn="l"/>
                      <a:r>
                        <a:rPr lang="en-US" sz="1600" noProof="0">
                          <a:solidFill>
                            <a:schemeClr val="tx1"/>
                          </a:solidFill>
                        </a:rPr>
                        <a:t>Winning teams</a:t>
                      </a:r>
                      <a:endParaRPr lang="en-US" sz="1600" noProof="0">
                        <a:solidFill>
                          <a:schemeClr val="tx1"/>
                        </a:solidFill>
                        <a:latin typeface="+mj-lt"/>
                        <a:cs typeface="Segoe UI" panose="020B0502040204020203" pitchFamily="34" charset="0"/>
                      </a:endParaRPr>
                    </a:p>
                  </a:txBody>
                  <a:tcPr marL="274320" marT="91440" marB="91440" anchor="ctr">
                    <a:solidFill>
                      <a:srgbClr val="F2F2F2"/>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F2F2F2"/>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F2F2F2"/>
                    </a:solidFill>
                  </a:tcPr>
                </a:tc>
                <a:extLst>
                  <a:ext uri="{0D108BD9-81ED-4DB2-BD59-A6C34878D82A}">
                    <a16:rowId xmlns:a16="http://schemas.microsoft.com/office/drawing/2014/main" val="3057150091"/>
                  </a:ext>
                </a:extLst>
              </a:tr>
              <a:tr h="467998">
                <a:tc>
                  <a:txBody>
                    <a:bodyPr/>
                    <a:lstStyle/>
                    <a:p>
                      <a:pPr lvl="0"/>
                      <a:r>
                        <a:rPr lang="en-US" sz="1600" noProof="0">
                          <a:solidFill>
                            <a:schemeClr val="tx1"/>
                          </a:solidFill>
                        </a:rPr>
                        <a:t>Participating teams</a:t>
                      </a:r>
                      <a:endParaRPr lang="en-US" sz="1600" noProof="0">
                        <a:solidFill>
                          <a:schemeClr val="tx1"/>
                        </a:solidFill>
                        <a:latin typeface="+mj-lt"/>
                        <a:cs typeface="Segoe UI" panose="020B0502040204020203" pitchFamily="34" charset="0"/>
                      </a:endParaRPr>
                    </a:p>
                  </a:txBody>
                  <a:tcPr marL="274320" marT="91440" marB="91440" anchor="ctr">
                    <a:solidFill>
                      <a:srgbClr val="E6E6E6"/>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E6E6E6"/>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E6E6E6"/>
                    </a:solidFill>
                  </a:tcPr>
                </a:tc>
                <a:extLst>
                  <a:ext uri="{0D108BD9-81ED-4DB2-BD59-A6C34878D82A}">
                    <a16:rowId xmlns:a16="http://schemas.microsoft.com/office/drawing/2014/main" val="1641799691"/>
                  </a:ext>
                </a:extLst>
              </a:tr>
              <a:tr h="608542">
                <a:tc>
                  <a:txBody>
                    <a:bodyPr/>
                    <a:lstStyle/>
                    <a:p>
                      <a:pPr lvl="0"/>
                      <a:r>
                        <a:rPr lang="en-US" sz="1600" noProof="0">
                          <a:solidFill>
                            <a:schemeClr val="tx1"/>
                          </a:solidFill>
                        </a:rPr>
                        <a:t>Trainers</a:t>
                      </a:r>
                      <a:endParaRPr lang="en-US" sz="1600" noProof="0">
                        <a:solidFill>
                          <a:schemeClr val="tx1"/>
                        </a:solidFill>
                        <a:latin typeface="+mj-lt"/>
                        <a:cs typeface="Segoe UI" panose="020B0502040204020203" pitchFamily="34" charset="0"/>
                      </a:endParaRPr>
                    </a:p>
                  </a:txBody>
                  <a:tcPr marL="274320" marT="91440" marB="91440" anchor="ctr">
                    <a:solidFill>
                      <a:srgbClr val="F2F2F2"/>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F2F2F2"/>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F2F2F2"/>
                    </a:solidFill>
                  </a:tcPr>
                </a:tc>
                <a:extLst>
                  <a:ext uri="{0D108BD9-81ED-4DB2-BD59-A6C34878D82A}">
                    <a16:rowId xmlns:a16="http://schemas.microsoft.com/office/drawing/2014/main" val="3050169366"/>
                  </a:ext>
                </a:extLst>
              </a:tr>
              <a:tr h="666326">
                <a:tc>
                  <a:txBody>
                    <a:bodyPr/>
                    <a:lstStyle/>
                    <a:p>
                      <a:pPr lvl="0"/>
                      <a:r>
                        <a:rPr lang="en-US" sz="1600" noProof="0">
                          <a:solidFill>
                            <a:schemeClr val="tx1"/>
                          </a:solidFill>
                        </a:rPr>
                        <a:t>Event Planning team</a:t>
                      </a:r>
                      <a:endParaRPr lang="en-US" sz="1600" noProof="0">
                        <a:solidFill>
                          <a:schemeClr val="tx1"/>
                        </a:solidFill>
                        <a:latin typeface="+mj-lt"/>
                        <a:cs typeface="Segoe UI" panose="020B0502040204020203" pitchFamily="34" charset="0"/>
                      </a:endParaRPr>
                    </a:p>
                  </a:txBody>
                  <a:tcPr marL="274320" marT="91440" marB="91440" anchor="ctr">
                    <a:solidFill>
                      <a:srgbClr val="E6E6E6"/>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E6E6E6"/>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E6E6E6"/>
                    </a:solidFill>
                  </a:tcPr>
                </a:tc>
                <a:extLst>
                  <a:ext uri="{0D108BD9-81ED-4DB2-BD59-A6C34878D82A}">
                    <a16:rowId xmlns:a16="http://schemas.microsoft.com/office/drawing/2014/main" val="561325731"/>
                  </a:ext>
                </a:extLst>
              </a:tr>
              <a:tr h="613323">
                <a:tc>
                  <a:txBody>
                    <a:bodyPr/>
                    <a:lstStyle/>
                    <a:p>
                      <a:pPr lvl="0"/>
                      <a:r>
                        <a:rPr lang="en-US" sz="1600" noProof="0">
                          <a:solidFill>
                            <a:schemeClr val="tx1"/>
                          </a:solidFill>
                        </a:rPr>
                        <a:t>Event Coordinator</a:t>
                      </a:r>
                      <a:endParaRPr lang="en-US" sz="1600" noProof="0">
                        <a:solidFill>
                          <a:schemeClr val="tx1"/>
                        </a:solidFill>
                        <a:latin typeface="+mj-lt"/>
                        <a:cs typeface="Segoe UI" panose="020B0502040204020203" pitchFamily="34" charset="0"/>
                      </a:endParaRPr>
                    </a:p>
                  </a:txBody>
                  <a:tcPr marL="274320" marT="91440" marB="91440" anchor="ctr">
                    <a:solidFill>
                      <a:srgbClr val="F2F2F2"/>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F2F2F2"/>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F2F2F2"/>
                    </a:solidFill>
                  </a:tcPr>
                </a:tc>
                <a:extLst>
                  <a:ext uri="{0D108BD9-81ED-4DB2-BD59-A6C34878D82A}">
                    <a16:rowId xmlns:a16="http://schemas.microsoft.com/office/drawing/2014/main" val="270590300"/>
                  </a:ext>
                </a:extLst>
              </a:tr>
              <a:tr h="1113034">
                <a:tc>
                  <a:txBody>
                    <a:bodyPr/>
                    <a:lstStyle/>
                    <a:p>
                      <a:pPr lvl="0"/>
                      <a:r>
                        <a:rPr lang="en-US" sz="1600" i="1" noProof="0">
                          <a:solidFill>
                            <a:schemeClr val="tx1"/>
                          </a:solidFill>
                        </a:rPr>
                        <a:t>Other</a:t>
                      </a:r>
                      <a:endParaRPr lang="en-US" sz="1600" i="1" noProof="0">
                        <a:solidFill>
                          <a:schemeClr val="tx1"/>
                        </a:solidFill>
                        <a:latin typeface="+mj-lt"/>
                        <a:cs typeface="Segoe UI" panose="020B0502040204020203" pitchFamily="34" charset="0"/>
                      </a:endParaRPr>
                    </a:p>
                  </a:txBody>
                  <a:tcPr marL="274320" marT="91440" marB="91440" anchor="ctr">
                    <a:solidFill>
                      <a:srgbClr val="E6E6E6"/>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E6E6E6"/>
                    </a:solidFill>
                  </a:tcPr>
                </a:tc>
                <a:tc>
                  <a:txBody>
                    <a:bodyPr/>
                    <a:lstStyle/>
                    <a:p>
                      <a:pPr>
                        <a:lnSpc>
                          <a:spcPct val="110000"/>
                        </a:lnSpc>
                        <a:spcBef>
                          <a:spcPts val="0"/>
                        </a:spcBef>
                        <a:spcAft>
                          <a:spcPts val="300"/>
                        </a:spcAft>
                      </a:pPr>
                      <a:endParaRPr lang="en-US" sz="900" noProof="0">
                        <a:solidFill>
                          <a:schemeClr val="tx2"/>
                        </a:solidFill>
                        <a:latin typeface="Segoe Print" panose="02000600000000000000" pitchFamily="2" charset="0"/>
                        <a:cs typeface="Segoe UI" panose="020B0502040204020203" pitchFamily="34" charset="0"/>
                      </a:endParaRPr>
                    </a:p>
                  </a:txBody>
                  <a:tcPr marL="137160" marT="91440" marB="91440" anchor="ctr">
                    <a:solidFill>
                      <a:srgbClr val="E6E6E6"/>
                    </a:solidFill>
                  </a:tcPr>
                </a:tc>
                <a:extLst>
                  <a:ext uri="{0D108BD9-81ED-4DB2-BD59-A6C34878D82A}">
                    <a16:rowId xmlns:a16="http://schemas.microsoft.com/office/drawing/2014/main" val="3937689509"/>
                  </a:ext>
                </a:extLst>
              </a:tr>
            </a:tbl>
          </a:graphicData>
        </a:graphic>
      </p:graphicFrame>
      <p:sp>
        <p:nvSpPr>
          <p:cNvPr id="9" name="TextBox 8">
            <a:extLst>
              <a:ext uri="{FF2B5EF4-FFF2-40B4-BE49-F238E27FC236}">
                <a16:creationId xmlns:a16="http://schemas.microsoft.com/office/drawing/2014/main" id="{5D94AF5B-6535-4478-A3C1-1264301C4A97}"/>
              </a:ext>
            </a:extLst>
          </p:cNvPr>
          <p:cNvSpPr txBox="1"/>
          <p:nvPr/>
        </p:nvSpPr>
        <p:spPr>
          <a:xfrm>
            <a:off x="429768" y="1190804"/>
            <a:ext cx="8705919" cy="369332"/>
          </a:xfrm>
          <a:prstGeom prst="rect">
            <a:avLst/>
          </a:prstGeom>
          <a:noFill/>
        </p:spPr>
        <p:txBody>
          <a:bodyPr wrap="square">
            <a:spAutoFit/>
          </a:bodyPr>
          <a:lstStyle/>
          <a:p>
            <a:pPr>
              <a:spcAft>
                <a:spcPts val="600"/>
              </a:spcAft>
            </a:pPr>
            <a:r>
              <a:rPr lang="en-US" sz="1770" kern="1200">
                <a:solidFill>
                  <a:srgbClr val="000000"/>
                </a:solidFill>
                <a:effectLst/>
                <a:latin typeface="Segoe UI" panose="020B0502040204020203" pitchFamily="34" charset="0"/>
                <a:ea typeface="Times New Roman" panose="02020603050405020304" pitchFamily="18" charset="0"/>
              </a:rPr>
              <a:t>Identify what rewards and recognition will be provided to the following people:</a:t>
            </a:r>
            <a:endParaRPr lang="en-CA" sz="1770" kern="1200">
              <a:solidFill>
                <a:srgbClr val="000000"/>
              </a:solidFill>
              <a:effectLst/>
              <a:latin typeface="Segoe UI" panose="020B0502040204020203" pitchFamily="34" charset="0"/>
              <a:ea typeface="Times New Roman" panose="02020603050405020304" pitchFamily="18" charset="0"/>
            </a:endParaRPr>
          </a:p>
        </p:txBody>
      </p:sp>
      <p:grpSp>
        <p:nvGrpSpPr>
          <p:cNvPr id="5" name="Group 4">
            <a:extLst>
              <a:ext uri="{FF2B5EF4-FFF2-40B4-BE49-F238E27FC236}">
                <a16:creationId xmlns:a16="http://schemas.microsoft.com/office/drawing/2014/main" id="{B87A4FEF-D22A-4AB8-BA8D-15F4A23E4F2E}"/>
              </a:ext>
              <a:ext uri="{C183D7F6-B498-43B3-948B-1728B52AA6E4}">
                <adec:decorative xmlns:adec="http://schemas.microsoft.com/office/drawing/2017/decorative" val="1"/>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3188F2A0-ACC0-4CFE-A10F-77A23EB7B07D}"/>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20A835AF-DEFD-4192-8020-E1A2E23C6F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345663962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402008" cy="553998"/>
          </a:xfrm>
        </p:spPr>
        <p:txBody>
          <a:bodyPr/>
          <a:lstStyle/>
          <a:p>
            <a:r>
              <a:rPr lang="en-US" sz="3600"/>
              <a:t>Sample </a:t>
            </a:r>
            <a:r>
              <a:rPr lang="en-US" sz="3600">
                <a:solidFill>
                  <a:schemeClr val="accent1"/>
                </a:solidFill>
              </a:rPr>
              <a:t>rewards</a:t>
            </a:r>
          </a:p>
        </p:txBody>
      </p:sp>
      <p:sp>
        <p:nvSpPr>
          <p:cNvPr id="7" name="Content Placeholder 3">
            <a:extLst>
              <a:ext uri="{FF2B5EF4-FFF2-40B4-BE49-F238E27FC236}">
                <a16:creationId xmlns:a16="http://schemas.microsoft.com/office/drawing/2014/main" id="{53353692-49FB-40DD-B3E7-CD4285E36DB6}"/>
              </a:ext>
            </a:extLst>
          </p:cNvPr>
          <p:cNvSpPr txBox="1">
            <a:spLocks/>
          </p:cNvSpPr>
          <p:nvPr/>
        </p:nvSpPr>
        <p:spPr>
          <a:xfrm>
            <a:off x="571435" y="1309958"/>
            <a:ext cx="10093794" cy="347890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spcBef>
                <a:spcPts val="200"/>
              </a:spcBef>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Lunch with Key Sponsor </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‘Thank you’ email from manager</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‘Thank you’ email from Executive Sponsor </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Pizza party for the winning business area</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Feature on company intranet site</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Gift card</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Tickets to an event</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Company branded items</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Access to IT development support</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spcAft>
                <a:spcPts val="200"/>
              </a:spcAft>
              <a:buFont typeface="Symbol" panose="05050102010706020507" pitchFamily="18" charset="2"/>
              <a:buChar char=""/>
            </a:pPr>
            <a:r>
              <a:rPr lang="en-CA" sz="1800">
                <a:effectLst/>
                <a:latin typeface="Segoe UI" panose="020B0502040204020203" pitchFamily="34" charset="0"/>
                <a:ea typeface="Times New Roman" panose="02020603050405020304" pitchFamily="18" charset="0"/>
                <a:cs typeface="Times New Roman" panose="02020603050405020304" pitchFamily="18" charset="0"/>
              </a:rPr>
              <a:t>Access to additional Microsoft Power Platform licenses or connectors</a:t>
            </a:r>
            <a:endParaRPr lang="en-CA" sz="1800">
              <a:effectLst/>
              <a:latin typeface="Verdana" panose="020B0604030504040204" pitchFamily="34" charset="0"/>
              <a:ea typeface="Times New Roman" panose="02020603050405020304" pitchFamily="18" charset="0"/>
              <a:cs typeface="Times New Roman" panose="02020603050405020304" pitchFamily="18" charset="0"/>
            </a:endParaRPr>
          </a:p>
          <a:p>
            <a:pPr marL="0" indent="0">
              <a:spcAft>
                <a:spcPts val="600"/>
              </a:spcAft>
              <a:buFont typeface="Wingdings" panose="05000000000000000000" pitchFamily="2" charset="2"/>
              <a:buNone/>
            </a:pPr>
            <a:endParaRPr lang="en-CA" sz="1000">
              <a:solidFill>
                <a:srgbClr val="000000"/>
              </a:solidFill>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224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4627E3-E9B7-584F-BF35-1B3AF0A2FA52}"/>
              </a:ext>
            </a:extLst>
          </p:cNvPr>
          <p:cNvSpPr>
            <a:spLocks noGrp="1"/>
          </p:cNvSpPr>
          <p:nvPr>
            <p:ph type="title"/>
          </p:nvPr>
        </p:nvSpPr>
        <p:spPr>
          <a:xfrm>
            <a:off x="4941888" y="585788"/>
            <a:ext cx="6667500" cy="714094"/>
          </a:xfrm>
        </p:spPr>
        <p:txBody>
          <a:bodyPr/>
          <a:lstStyle/>
          <a:p>
            <a:r>
              <a:rPr lang="en-US"/>
              <a:t>Program schedule</a:t>
            </a:r>
          </a:p>
        </p:txBody>
      </p:sp>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a:t>Identify what the event schedule and activities look like for the event.</a:t>
            </a:r>
          </a:p>
        </p:txBody>
      </p:sp>
    </p:spTree>
    <p:extLst>
      <p:ext uri="{BB962C8B-B14F-4D97-AF65-F5344CB8AC3E}">
        <p14:creationId xmlns:p14="http://schemas.microsoft.com/office/powerpoint/2010/main" val="5131157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6CB797-C7BF-4C1A-9A2A-452F2DDA8A3B}"/>
              </a:ext>
            </a:extLst>
          </p:cNvPr>
          <p:cNvSpPr>
            <a:spLocks noGrp="1"/>
          </p:cNvSpPr>
          <p:nvPr>
            <p:ph type="title"/>
          </p:nvPr>
        </p:nvSpPr>
        <p:spPr>
          <a:xfrm>
            <a:off x="540035" y="408222"/>
            <a:ext cx="5807027" cy="758022"/>
          </a:xfrm>
        </p:spPr>
        <p:txBody>
          <a:bodyPr/>
          <a:lstStyle/>
          <a:p>
            <a:r>
              <a:rPr lang="en-AU">
                <a:solidFill>
                  <a:schemeClr val="tx1"/>
                </a:solidFill>
              </a:rPr>
              <a:t>Program schedule</a:t>
            </a:r>
            <a:endParaRPr lang="en-US">
              <a:solidFill>
                <a:schemeClr val="tx1"/>
              </a:solidFill>
            </a:endParaRPr>
          </a:p>
        </p:txBody>
      </p:sp>
      <p:sp>
        <p:nvSpPr>
          <p:cNvPr id="2" name="Content Placeholder 1">
            <a:extLst>
              <a:ext uri="{FF2B5EF4-FFF2-40B4-BE49-F238E27FC236}">
                <a16:creationId xmlns:a16="http://schemas.microsoft.com/office/drawing/2014/main" id="{4CF43923-AEF9-4D8D-8F8E-89731BD69D3D}"/>
              </a:ext>
            </a:extLst>
          </p:cNvPr>
          <p:cNvSpPr>
            <a:spLocks noGrp="1"/>
          </p:cNvSpPr>
          <p:nvPr>
            <p:ph type="body" sz="quarter" idx="11"/>
          </p:nvPr>
        </p:nvSpPr>
        <p:spPr>
          <a:xfrm>
            <a:off x="540035" y="1544591"/>
            <a:ext cx="10806576" cy="824841"/>
          </a:xfrm>
        </p:spPr>
        <p:txBody>
          <a:bodyPr wrap="square">
            <a:spAutoFit/>
          </a:bodyPr>
          <a:lstStyle/>
          <a:p>
            <a:pPr marL="285750" indent="-285750">
              <a:spcAft>
                <a:spcPts val="600"/>
              </a:spcAft>
              <a:buFont typeface="Arial" panose="020B0604020202020204" pitchFamily="34" charset="0"/>
              <a:buChar char="•"/>
            </a:pPr>
            <a:r>
              <a:rPr lang="en-US" sz="1800" kern="1200">
                <a:solidFill>
                  <a:srgbClr val="000000"/>
                </a:solidFill>
                <a:effectLst/>
                <a:latin typeface="Segoe UI" panose="020B0502040204020203" pitchFamily="34" charset="0"/>
                <a:ea typeface="Times New Roman" panose="02020603050405020304" pitchFamily="18" charset="0"/>
              </a:rPr>
              <a:t>The Program Schedule is the listing of activities, duration, and order of events during the program.</a:t>
            </a:r>
          </a:p>
          <a:p>
            <a:pPr marL="285750" indent="-285750">
              <a:spcAft>
                <a:spcPts val="600"/>
              </a:spcAft>
              <a:buFont typeface="Arial" panose="020B0604020202020204" pitchFamily="34" charset="0"/>
              <a:buChar char="•"/>
            </a:pPr>
            <a:r>
              <a:rPr lang="en-US" sz="1800" kern="1200">
                <a:solidFill>
                  <a:srgbClr val="000000"/>
                </a:solidFill>
                <a:effectLst/>
                <a:latin typeface="Segoe UI" panose="020B0502040204020203" pitchFamily="34" charset="0"/>
                <a:ea typeface="Times New Roman" panose="02020603050405020304" pitchFamily="18" charset="0"/>
              </a:rPr>
              <a:t>Some organizations choose to host a 1-day hackathon while others can host a 3-day program or a month-long event. </a:t>
            </a:r>
            <a:endParaRPr lang="en-CA" sz="1800" kern="1200">
              <a:solidFill>
                <a:srgbClr val="000000"/>
              </a:solidFill>
              <a:effectLst/>
              <a:latin typeface="Segoe UI" panose="020B0502040204020203" pitchFamily="34" charset="0"/>
              <a:ea typeface="Times New Roman" panose="02020603050405020304" pitchFamily="18" charset="0"/>
            </a:endParaRPr>
          </a:p>
        </p:txBody>
      </p:sp>
      <p:grpSp>
        <p:nvGrpSpPr>
          <p:cNvPr id="12" name="Group 11">
            <a:extLst>
              <a:ext uri="{FF2B5EF4-FFF2-40B4-BE49-F238E27FC236}">
                <a16:creationId xmlns:a16="http://schemas.microsoft.com/office/drawing/2014/main" id="{186AAE64-19B6-41B4-8FF9-2DF99751179A}"/>
              </a:ext>
              <a:ext uri="{C183D7F6-B498-43B3-948B-1728B52AA6E4}">
                <adec:decorative xmlns:adec="http://schemas.microsoft.com/office/drawing/2017/decorative" val="1"/>
              </a:ext>
            </a:extLst>
          </p:cNvPr>
          <p:cNvGrpSpPr/>
          <p:nvPr/>
        </p:nvGrpSpPr>
        <p:grpSpPr>
          <a:xfrm>
            <a:off x="540035" y="2690559"/>
            <a:ext cx="3530231" cy="3871267"/>
            <a:chOff x="414668" y="2488874"/>
            <a:chExt cx="5596271" cy="4152794"/>
          </a:xfrm>
        </p:grpSpPr>
        <p:sp>
          <p:nvSpPr>
            <p:cNvPr id="13" name="Freeform: Shape 3">
              <a:extLst>
                <a:ext uri="{FF2B5EF4-FFF2-40B4-BE49-F238E27FC236}">
                  <a16:creationId xmlns:a16="http://schemas.microsoft.com/office/drawing/2014/main" id="{AA6B261D-2A48-4022-9A7F-3E5D2BFF58A4}"/>
                </a:ext>
              </a:extLst>
            </p:cNvPr>
            <p:cNvSpPr/>
            <p:nvPr/>
          </p:nvSpPr>
          <p:spPr>
            <a:xfrm>
              <a:off x="414668" y="2488874"/>
              <a:ext cx="5596271" cy="4152794"/>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4" name="Rectangle 13">
              <a:extLst>
                <a:ext uri="{FF2B5EF4-FFF2-40B4-BE49-F238E27FC236}">
                  <a16:creationId xmlns:a16="http://schemas.microsoft.com/office/drawing/2014/main" id="{B5676545-5E7F-4FF3-A332-B4DEC57EA86B}"/>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82B643E9-CA1D-4890-AB71-C1EBA9C414DA}"/>
                </a:ext>
              </a:extLst>
            </p:cNvPr>
            <p:cNvSpPr/>
            <p:nvPr/>
          </p:nvSpPr>
          <p:spPr>
            <a:xfrm>
              <a:off x="538253" y="2673491"/>
              <a:ext cx="5349097" cy="33676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600" b="1">
                  <a:solidFill>
                    <a:srgbClr val="FFFFFF"/>
                  </a:solidFill>
                  <a:latin typeface="Segoe UI Semibold" panose="020B0402040204020203" pitchFamily="34" charset="0"/>
                  <a:cs typeface="Segoe UI Semibold" panose="020B0402040204020203" pitchFamily="34" charset="0"/>
                </a:rPr>
                <a:t>1-day event</a:t>
              </a:r>
              <a:endParaRPr kumimoji="0" lang="en-US" sz="16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sp>
        <p:nvSpPr>
          <p:cNvPr id="16" name="Rectangle 15">
            <a:extLst>
              <a:ext uri="{FF2B5EF4-FFF2-40B4-BE49-F238E27FC236}">
                <a16:creationId xmlns:a16="http://schemas.microsoft.com/office/drawing/2014/main" id="{FBC2FF1D-5F78-42A5-9A38-B39049B07448}"/>
              </a:ext>
            </a:extLst>
          </p:cNvPr>
          <p:cNvSpPr/>
          <p:nvPr/>
        </p:nvSpPr>
        <p:spPr>
          <a:xfrm>
            <a:off x="597676" y="3513663"/>
            <a:ext cx="3374309" cy="1137234"/>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400">
                <a:solidFill>
                  <a:srgbClr val="2F2F2F"/>
                </a:solidFill>
                <a:cs typeface="Segoe UI Semibold" panose="020B0402040204020203" pitchFamily="34" charset="0"/>
              </a:rPr>
              <a:t>Expect teams to produce basic proof of concepts vs final solutions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F2F2F"/>
                </a:solidFill>
                <a:effectLst/>
                <a:uLnTx/>
                <a:uFillTx/>
                <a:ea typeface="+mn-ea"/>
                <a:cs typeface="Segoe UI Semibold" panose="020B0402040204020203" pitchFamily="34" charset="0"/>
              </a:rPr>
              <a:t>Essential for attendees to be trained, such as by attending a </a:t>
            </a:r>
            <a:r>
              <a:rPr lang="en-US" sz="1400">
                <a:solidFill>
                  <a:schemeClr val="tx2"/>
                </a:solidFill>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workshop</a:t>
            </a:r>
            <a:r>
              <a:rPr lang="en-US" sz="1400">
                <a:solidFill>
                  <a:srgbClr val="000000"/>
                </a:solidFill>
                <a:latin typeface="Segoe UI" panose="020B0502040204020203" pitchFamily="34" charset="0"/>
                <a:ea typeface="Times New Roman" panose="02020603050405020304" pitchFamily="18" charset="0"/>
              </a:rPr>
              <a:t> or </a:t>
            </a:r>
            <a:r>
              <a:rPr lang="en-US" sz="1400">
                <a:solidFill>
                  <a:schemeClr val="tx2"/>
                </a:solidFill>
                <a:latin typeface="Segoe UI" panose="020B0502040204020203"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self-paced training</a:t>
            </a:r>
            <a:r>
              <a:rPr lang="en-US" sz="1400">
                <a:solidFill>
                  <a:srgbClr val="000000"/>
                </a:solidFill>
                <a:latin typeface="Segoe UI" panose="020B0502040204020203" pitchFamily="34" charset="0"/>
                <a:ea typeface="Times New Roman" panose="02020603050405020304" pitchFamily="18" charset="0"/>
              </a:rPr>
              <a:t> </a:t>
            </a:r>
            <a:endParaRPr kumimoji="0" lang="en-US" sz="1400" i="0" u="none" strike="noStrike" kern="1200" cap="none" spc="0" normalizeH="0" baseline="0" noProof="0">
              <a:ln>
                <a:noFill/>
              </a:ln>
              <a:solidFill>
                <a:srgbClr val="2F2F2F"/>
              </a:solidFill>
              <a:effectLst/>
              <a:uLnTx/>
              <a:uFillTx/>
              <a:ea typeface="+mn-ea"/>
              <a:cs typeface="Segoe UI Semibold" panose="020B0402040204020203" pitchFamily="34" charset="0"/>
            </a:endParaRPr>
          </a:p>
        </p:txBody>
      </p:sp>
      <p:grpSp>
        <p:nvGrpSpPr>
          <p:cNvPr id="17" name="Group 16">
            <a:extLst>
              <a:ext uri="{FF2B5EF4-FFF2-40B4-BE49-F238E27FC236}">
                <a16:creationId xmlns:a16="http://schemas.microsoft.com/office/drawing/2014/main" id="{728E438F-DBD1-49A8-BCF6-2A0E784AAAFA}"/>
              </a:ext>
              <a:ext uri="{C183D7F6-B498-43B3-948B-1728B52AA6E4}">
                <adec:decorative xmlns:adec="http://schemas.microsoft.com/office/drawing/2017/decorative" val="1"/>
              </a:ext>
            </a:extLst>
          </p:cNvPr>
          <p:cNvGrpSpPr/>
          <p:nvPr/>
        </p:nvGrpSpPr>
        <p:grpSpPr>
          <a:xfrm>
            <a:off x="4330884" y="2690559"/>
            <a:ext cx="3530231" cy="3871267"/>
            <a:chOff x="414668" y="2488874"/>
            <a:chExt cx="5596271" cy="4152794"/>
          </a:xfrm>
        </p:grpSpPr>
        <p:sp>
          <p:nvSpPr>
            <p:cNvPr id="18" name="Freeform: Shape 3">
              <a:extLst>
                <a:ext uri="{FF2B5EF4-FFF2-40B4-BE49-F238E27FC236}">
                  <a16:creationId xmlns:a16="http://schemas.microsoft.com/office/drawing/2014/main" id="{9A080C7D-1389-479A-8003-AE973E45BDBB}"/>
                </a:ext>
              </a:extLst>
            </p:cNvPr>
            <p:cNvSpPr/>
            <p:nvPr/>
          </p:nvSpPr>
          <p:spPr>
            <a:xfrm>
              <a:off x="414668" y="2488874"/>
              <a:ext cx="5596271" cy="4152794"/>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9" name="Rectangle 18">
              <a:extLst>
                <a:ext uri="{FF2B5EF4-FFF2-40B4-BE49-F238E27FC236}">
                  <a16:creationId xmlns:a16="http://schemas.microsoft.com/office/drawing/2014/main" id="{0C6E074A-401C-4676-A268-DF2730519081}"/>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BC7DB351-5870-405E-BD08-7183E5AB3435}"/>
                </a:ext>
              </a:extLst>
            </p:cNvPr>
            <p:cNvSpPr/>
            <p:nvPr/>
          </p:nvSpPr>
          <p:spPr>
            <a:xfrm>
              <a:off x="538253" y="2673491"/>
              <a:ext cx="5349097" cy="33676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600" b="1">
                  <a:solidFill>
                    <a:srgbClr val="FFFFFF"/>
                  </a:solidFill>
                  <a:latin typeface="Segoe UI Semibold" panose="020B0402040204020203" pitchFamily="34" charset="0"/>
                  <a:cs typeface="Segoe UI Semibold" panose="020B0402040204020203" pitchFamily="34" charset="0"/>
                </a:rPr>
                <a:t>3-day event</a:t>
              </a:r>
              <a:endParaRPr kumimoji="0" lang="en-US" sz="16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grpSp>
        <p:nvGrpSpPr>
          <p:cNvPr id="21" name="Group 20">
            <a:extLst>
              <a:ext uri="{FF2B5EF4-FFF2-40B4-BE49-F238E27FC236}">
                <a16:creationId xmlns:a16="http://schemas.microsoft.com/office/drawing/2014/main" id="{97EA2BBD-8262-415C-8FE3-D14B9B2B5731}"/>
              </a:ext>
              <a:ext uri="{C183D7F6-B498-43B3-948B-1728B52AA6E4}">
                <adec:decorative xmlns:adec="http://schemas.microsoft.com/office/drawing/2017/decorative" val="1"/>
              </a:ext>
            </a:extLst>
          </p:cNvPr>
          <p:cNvGrpSpPr/>
          <p:nvPr/>
        </p:nvGrpSpPr>
        <p:grpSpPr>
          <a:xfrm>
            <a:off x="8121732" y="2690559"/>
            <a:ext cx="3530231" cy="3871267"/>
            <a:chOff x="414668" y="2488874"/>
            <a:chExt cx="5596271" cy="4152794"/>
          </a:xfrm>
        </p:grpSpPr>
        <p:sp>
          <p:nvSpPr>
            <p:cNvPr id="22" name="Freeform: Shape 3">
              <a:extLst>
                <a:ext uri="{FF2B5EF4-FFF2-40B4-BE49-F238E27FC236}">
                  <a16:creationId xmlns:a16="http://schemas.microsoft.com/office/drawing/2014/main" id="{5542AC3F-09DC-4802-B511-0B533097902C}"/>
                </a:ext>
              </a:extLst>
            </p:cNvPr>
            <p:cNvSpPr/>
            <p:nvPr/>
          </p:nvSpPr>
          <p:spPr>
            <a:xfrm>
              <a:off x="414668" y="2488874"/>
              <a:ext cx="5596271" cy="4152794"/>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3" name="Rectangle 22">
              <a:extLst>
                <a:ext uri="{FF2B5EF4-FFF2-40B4-BE49-F238E27FC236}">
                  <a16:creationId xmlns:a16="http://schemas.microsoft.com/office/drawing/2014/main" id="{DCA786A4-1CA2-4247-9DEA-55C56718C621}"/>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811127B1-ECCB-48E3-B2DE-F2E901AD7551}"/>
                </a:ext>
              </a:extLst>
            </p:cNvPr>
            <p:cNvSpPr/>
            <p:nvPr/>
          </p:nvSpPr>
          <p:spPr>
            <a:xfrm>
              <a:off x="538253" y="2673491"/>
              <a:ext cx="5349097" cy="33676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600" b="1">
                  <a:solidFill>
                    <a:srgbClr val="FFFFFF"/>
                  </a:solidFill>
                  <a:latin typeface="Segoe UI Semibold" panose="020B0402040204020203" pitchFamily="34" charset="0"/>
                  <a:cs typeface="Segoe UI Semibold" panose="020B0402040204020203" pitchFamily="34" charset="0"/>
                </a:rPr>
                <a:t>Month-long event</a:t>
              </a:r>
              <a:endParaRPr kumimoji="0" lang="en-US" sz="16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sp>
        <p:nvSpPr>
          <p:cNvPr id="28" name="Rectangle 27">
            <a:extLst>
              <a:ext uri="{FF2B5EF4-FFF2-40B4-BE49-F238E27FC236}">
                <a16:creationId xmlns:a16="http://schemas.microsoft.com/office/drawing/2014/main" id="{C98DA091-4BD4-4938-BCA4-43809C9D3AA7}"/>
              </a:ext>
            </a:extLst>
          </p:cNvPr>
          <p:cNvSpPr/>
          <p:nvPr/>
        </p:nvSpPr>
        <p:spPr>
          <a:xfrm>
            <a:off x="4408844" y="3508266"/>
            <a:ext cx="3374309" cy="1331134"/>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400">
                <a:solidFill>
                  <a:srgbClr val="2F2F2F"/>
                </a:solidFill>
                <a:cs typeface="Segoe UI Semibold" panose="020B0402040204020203" pitchFamily="34" charset="0"/>
              </a:rPr>
              <a:t>Best for upskilling new Microsoft Power Platform users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2F2F2F"/>
                </a:solidFill>
                <a:effectLst/>
                <a:uLnTx/>
                <a:uFillTx/>
                <a:ea typeface="+mn-ea"/>
                <a:cs typeface="Segoe UI Semibold" panose="020B0402040204020203" pitchFamily="34" charset="0"/>
              </a:rPr>
              <a:t>Dedicate</a:t>
            </a:r>
            <a:r>
              <a:rPr lang="en-US" sz="1400" kern="1200">
                <a:solidFill>
                  <a:srgbClr val="000000"/>
                </a:solidFill>
                <a:effectLst/>
                <a:latin typeface="Segoe UI" panose="020B0502040204020203" pitchFamily="34" charset="0"/>
                <a:ea typeface="Times New Roman" panose="02020603050405020304" pitchFamily="18" charset="0"/>
              </a:rPr>
              <a:t> the first day to running an </a:t>
            </a:r>
            <a:r>
              <a:rPr lang="en-US" sz="1400" kern="1200">
                <a:solidFill>
                  <a:schemeClr val="tx2"/>
                </a:solidFill>
                <a:effectLst/>
                <a:latin typeface="Segoe UI" panose="020B0502040204020203"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internal training event</a:t>
            </a:r>
            <a:r>
              <a:rPr lang="en-US" sz="1400" kern="1200">
                <a:effectLst/>
                <a:latin typeface="Segoe UI" panose="020B0502040204020203" pitchFamily="34" charset="0"/>
                <a:ea typeface="Times New Roman" panose="02020603050405020304" pitchFamily="18" charset="0"/>
              </a:rPr>
              <a:t>, and use the next day</a:t>
            </a:r>
            <a:r>
              <a:rPr lang="en-US" sz="1400">
                <a:latin typeface="Segoe UI" panose="020B0502040204020203" pitchFamily="34" charset="0"/>
                <a:ea typeface="Times New Roman" panose="02020603050405020304" pitchFamily="18" charset="0"/>
              </a:rPr>
              <a:t>s</a:t>
            </a:r>
            <a:r>
              <a:rPr lang="en-US" sz="1400" kern="1200">
                <a:effectLst/>
                <a:latin typeface="Segoe UI" panose="020B0502040204020203" pitchFamily="34" charset="0"/>
                <a:ea typeface="Times New Roman" panose="02020603050405020304" pitchFamily="18" charset="0"/>
              </a:rPr>
              <a:t> for attendees to build  solutions of their own</a:t>
            </a:r>
            <a:endParaRPr kumimoji="0" lang="en-US" sz="1400" i="0" u="none" strike="noStrike" kern="1200" cap="none" spc="0" normalizeH="0" baseline="0" noProof="0">
              <a:ln>
                <a:noFill/>
              </a:ln>
              <a:solidFill>
                <a:srgbClr val="2F2F2F"/>
              </a:solidFill>
              <a:effectLst/>
              <a:uLnTx/>
              <a:uFillTx/>
              <a:ea typeface="+mn-ea"/>
              <a:cs typeface="Segoe UI Semibold" panose="020B0402040204020203" pitchFamily="34" charset="0"/>
            </a:endParaRPr>
          </a:p>
        </p:txBody>
      </p:sp>
      <p:sp>
        <p:nvSpPr>
          <p:cNvPr id="30" name="Rectangle 29">
            <a:extLst>
              <a:ext uri="{FF2B5EF4-FFF2-40B4-BE49-F238E27FC236}">
                <a16:creationId xmlns:a16="http://schemas.microsoft.com/office/drawing/2014/main" id="{283BAC4D-A073-4AAB-9497-940CDC2ABC54}"/>
              </a:ext>
            </a:extLst>
          </p:cNvPr>
          <p:cNvSpPr/>
          <p:nvPr/>
        </p:nvSpPr>
        <p:spPr>
          <a:xfrm>
            <a:off x="8199691" y="3508266"/>
            <a:ext cx="3374309" cy="2257541"/>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400">
                <a:latin typeface="Segoe UI" panose="020B0502040204020203" pitchFamily="34" charset="0"/>
                <a:ea typeface="Times New Roman" panose="02020603050405020304" pitchFamily="18" charset="0"/>
              </a:rPr>
              <a:t>Might start with a kick-off day for explaining the logistics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400">
                <a:latin typeface="Segoe UI" panose="020B0502040204020203" pitchFamily="34" charset="0"/>
                <a:ea typeface="Times New Roman" panose="02020603050405020304" pitchFamily="18" charset="0"/>
              </a:rPr>
              <a:t>Teams return to their day-to-day work whilst working on the hackathon use case with their teams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400">
                <a:latin typeface="Segoe UI" panose="020B0502040204020203" pitchFamily="34" charset="0"/>
                <a:ea typeface="Times New Roman" panose="02020603050405020304" pitchFamily="18" charset="0"/>
              </a:rPr>
              <a:t>Can be a great way of showing how the Power Platform can become part of their daily jobs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400">
                <a:latin typeface="Segoe UI" panose="020B0502040204020203" pitchFamily="34" charset="0"/>
                <a:ea typeface="Times New Roman" panose="02020603050405020304" pitchFamily="18" charset="0"/>
              </a:rPr>
              <a:t>The goal would be to have a finished solution by the end of the event</a:t>
            </a:r>
            <a:endParaRPr kumimoji="0" lang="en-US" sz="1400" i="0" u="none" strike="noStrike" kern="1200" cap="none" spc="0" normalizeH="0" baseline="0" noProof="0">
              <a:ln>
                <a:noFill/>
              </a:ln>
              <a:solidFill>
                <a:srgbClr val="2F2F2F"/>
              </a:solidFill>
              <a:effectLst/>
              <a:uLnTx/>
              <a:uFillTx/>
              <a:ea typeface="+mn-ea"/>
              <a:cs typeface="Segoe UI Semibold" panose="020B0402040204020203" pitchFamily="34" charset="0"/>
            </a:endParaRPr>
          </a:p>
        </p:txBody>
      </p:sp>
    </p:spTree>
    <p:extLst>
      <p:ext uri="{BB962C8B-B14F-4D97-AF65-F5344CB8AC3E}">
        <p14:creationId xmlns:p14="http://schemas.microsoft.com/office/powerpoint/2010/main" val="49331905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402008" cy="553998"/>
          </a:xfrm>
        </p:spPr>
        <p:txBody>
          <a:bodyPr/>
          <a:lstStyle/>
          <a:p>
            <a:r>
              <a:rPr lang="en-US" sz="3600"/>
              <a:t>Sample </a:t>
            </a:r>
            <a:r>
              <a:rPr lang="en-US" sz="3600">
                <a:solidFill>
                  <a:schemeClr val="accent1"/>
                </a:solidFill>
              </a:rPr>
              <a:t>program schedule</a:t>
            </a:r>
          </a:p>
        </p:txBody>
      </p:sp>
      <p:sp>
        <p:nvSpPr>
          <p:cNvPr id="7" name="Content Placeholder 3">
            <a:extLst>
              <a:ext uri="{FF2B5EF4-FFF2-40B4-BE49-F238E27FC236}">
                <a16:creationId xmlns:a16="http://schemas.microsoft.com/office/drawing/2014/main" id="{53353692-49FB-40DD-B3E7-CD4285E36DB6}"/>
              </a:ext>
            </a:extLst>
          </p:cNvPr>
          <p:cNvSpPr txBox="1">
            <a:spLocks/>
          </p:cNvSpPr>
          <p:nvPr/>
        </p:nvSpPr>
        <p:spPr>
          <a:xfrm>
            <a:off x="392119" y="1084047"/>
            <a:ext cx="10093794"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200"/>
              </a:spcBef>
              <a:buNone/>
            </a:pPr>
            <a:r>
              <a:rPr lang="en-US" sz="1800">
                <a:effectLst/>
                <a:latin typeface="Segoe UI" panose="020B0502040204020203" pitchFamily="34" charset="0"/>
                <a:ea typeface="Times New Roman" panose="02020603050405020304" pitchFamily="18" charset="0"/>
                <a:cs typeface="Times New Roman" panose="02020603050405020304" pitchFamily="18" charset="0"/>
              </a:rPr>
              <a:t>The table below shows an example for a 3-day hackathon program. You can scale this to as short or long as your organization sees fit. </a:t>
            </a:r>
            <a:endParaRPr lang="en-CA" sz="1000">
              <a:solidFill>
                <a:srgbClr val="000000"/>
              </a:solidFill>
              <a:latin typeface="Segoe UI" panose="020B0502040204020203" pitchFamily="34" charset="0"/>
              <a:ea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EC39A4CB-A2E8-400B-8C39-DFD7EC77195D}"/>
              </a:ext>
            </a:extLst>
          </p:cNvPr>
          <p:cNvGraphicFramePr>
            <a:graphicFrameLocks noGrp="1"/>
          </p:cNvGraphicFramePr>
          <p:nvPr>
            <p:extLst>
              <p:ext uri="{D42A27DB-BD31-4B8C-83A1-F6EECF244321}">
                <p14:modId xmlns:p14="http://schemas.microsoft.com/office/powerpoint/2010/main" val="2470173425"/>
              </p:ext>
            </p:extLst>
          </p:nvPr>
        </p:nvGraphicFramePr>
        <p:xfrm>
          <a:off x="392119" y="1793016"/>
          <a:ext cx="11222692" cy="4916010"/>
        </p:xfrm>
        <a:graphic>
          <a:graphicData uri="http://schemas.openxmlformats.org/drawingml/2006/table">
            <a:tbl>
              <a:tblPr firstRow="1" bandRow="1">
                <a:tableStyleId>{5C22544A-7EE6-4342-B048-85BDC9FD1C3A}</a:tableStyleId>
              </a:tblPr>
              <a:tblGrid>
                <a:gridCol w="2099301">
                  <a:extLst>
                    <a:ext uri="{9D8B030D-6E8A-4147-A177-3AD203B41FA5}">
                      <a16:colId xmlns:a16="http://schemas.microsoft.com/office/drawing/2014/main" val="425368647"/>
                    </a:ext>
                  </a:extLst>
                </a:gridCol>
                <a:gridCol w="2754660">
                  <a:extLst>
                    <a:ext uri="{9D8B030D-6E8A-4147-A177-3AD203B41FA5}">
                      <a16:colId xmlns:a16="http://schemas.microsoft.com/office/drawing/2014/main" val="1603198669"/>
                    </a:ext>
                  </a:extLst>
                </a:gridCol>
                <a:gridCol w="6368731">
                  <a:extLst>
                    <a:ext uri="{9D8B030D-6E8A-4147-A177-3AD203B41FA5}">
                      <a16:colId xmlns:a16="http://schemas.microsoft.com/office/drawing/2014/main" val="3804957950"/>
                    </a:ext>
                  </a:extLst>
                </a:gridCol>
              </a:tblGrid>
              <a:tr h="583049">
                <a:tc>
                  <a:txBody>
                    <a:bodyPr/>
                    <a:lstStyle/>
                    <a:p>
                      <a:pPr marL="108000">
                        <a:spcBef>
                          <a:spcPts val="600"/>
                        </a:spcBef>
                        <a:spcAft>
                          <a:spcPts val="600"/>
                        </a:spcAft>
                      </a:pPr>
                      <a:r>
                        <a:rPr lang="en-US" sz="1400" b="1"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Date</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08000">
                        <a:spcBef>
                          <a:spcPts val="600"/>
                        </a:spcBef>
                        <a:spcAft>
                          <a:spcPts val="600"/>
                        </a:spcAft>
                      </a:pPr>
                      <a:r>
                        <a:rPr lang="en-US" sz="1400" b="1"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Time</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08000">
                        <a:spcBef>
                          <a:spcPts val="600"/>
                        </a:spcBef>
                        <a:spcAft>
                          <a:spcPts val="600"/>
                        </a:spcAft>
                      </a:pPr>
                      <a:r>
                        <a:rPr lang="en-US" sz="1400" b="1"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Activity</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8319514"/>
                  </a:ext>
                </a:extLst>
              </a:tr>
              <a:tr h="644382">
                <a:tc>
                  <a:txBody>
                    <a:bodyPr/>
                    <a:lstStyle/>
                    <a:p>
                      <a:pPr marL="108000">
                        <a:spcBef>
                          <a:spcPts val="600"/>
                        </a:spcBef>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Day 1</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1pm to 5pm</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r>
                        <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Host a </a:t>
                      </a:r>
                      <a:r>
                        <a:rPr lang="en-CA" sz="1400" kern="120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Power Platform in a Day</a:t>
                      </a:r>
                      <a:r>
                        <a:rPr lang="en-CA" sz="1400" kern="120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training event for attendees to develop their skills and uncover opportunities.</a:t>
                      </a:r>
                    </a:p>
                  </a:txBody>
                  <a:tcPr marL="68580" marR="68580" marT="0" marB="0" anchor="ctr">
                    <a:solidFill>
                      <a:srgbClr val="F2F2F2"/>
                    </a:solidFill>
                  </a:tcPr>
                </a:tc>
                <a:extLst>
                  <a:ext uri="{0D108BD9-81ED-4DB2-BD59-A6C34878D82A}">
                    <a16:rowId xmlns:a16="http://schemas.microsoft.com/office/drawing/2014/main" val="1261613800"/>
                  </a:ext>
                </a:extLst>
              </a:tr>
              <a:tr h="1792581">
                <a:tc>
                  <a:txBody>
                    <a:bodyPr/>
                    <a:lstStyle/>
                    <a:p>
                      <a:pPr marL="108000">
                        <a:spcBef>
                          <a:spcPts val="600"/>
                        </a:spcBef>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Day 2</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tc>
                  <a:txBody>
                    <a:bodyPr/>
                    <a:lstStyle/>
                    <a:p>
                      <a:pPr marL="108000">
                        <a:spcBef>
                          <a:spcPts val="600"/>
                        </a:spcBef>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10am to 11am </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108000">
                        <a:spcBef>
                          <a:spcPts val="600"/>
                        </a:spcBef>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11am to Noon</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108000">
                        <a:spcBef>
                          <a:spcPts val="600"/>
                        </a:spcBef>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1pm to 5pm</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tc>
                  <a:txBody>
                    <a:bodyPr/>
                    <a:lstStyle/>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Kick Off with a keynote presented by the exec sponsor and guest speakers and summarize program details for hackers (these should be shared via email or Teams beforehand)</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Share design thinking and solution planning tips (consider using our </a:t>
                      </a:r>
                      <a:r>
                        <a:rPr lang="en-GB" sz="1400" kern="120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Planning a Power Apps project</a:t>
                      </a:r>
                      <a:r>
                        <a:rPr lang="en-GB" sz="1400" kern="120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guidance as a starting point)</a:t>
                      </a:r>
                    </a:p>
                    <a:p>
                      <a:pPr marL="285750" indent="-285750">
                        <a:spcBef>
                          <a:spcPts val="600"/>
                        </a:spcBef>
                        <a:spcAft>
                          <a:spcPts val="600"/>
                        </a:spcAft>
                        <a:buFont typeface="Arial" panose="020B0604020202020204" pitchFamily="34" charset="0"/>
                        <a:buChar char="•"/>
                      </a:pPr>
                      <a:r>
                        <a:rPr lang="en-GB"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Hacking</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extLst>
                  <a:ext uri="{0D108BD9-81ED-4DB2-BD59-A6C34878D82A}">
                    <a16:rowId xmlns:a16="http://schemas.microsoft.com/office/drawing/2014/main" val="2838438164"/>
                  </a:ext>
                </a:extLst>
              </a:tr>
              <a:tr h="1895998">
                <a:tc>
                  <a:txBody>
                    <a:bodyPr/>
                    <a:lstStyle/>
                    <a:p>
                      <a:pPr marL="108000">
                        <a:spcBef>
                          <a:spcPts val="600"/>
                        </a:spcBef>
                        <a:spcAft>
                          <a:spcPts val="600"/>
                        </a:spcAft>
                      </a:pPr>
                      <a:r>
                        <a:rPr lang="en-US" sz="1400" b="1"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Day 3</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10am to 2pm</a:t>
                      </a:r>
                    </a:p>
                    <a:p>
                      <a:pPr marL="108000">
                        <a:spcBef>
                          <a:spcPts val="600"/>
                        </a:spcBef>
                        <a:spcAft>
                          <a:spcPts val="600"/>
                        </a:spcAft>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1pm to 5pm</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Hacking and working on presentation submission</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Submission due at 2pm</a:t>
                      </a:r>
                    </a:p>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Showcase </a:t>
                      </a:r>
                    </a:p>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Judging</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285750" indent="-285750">
                        <a:spcBef>
                          <a:spcPts val="600"/>
                        </a:spcBef>
                        <a:spcAft>
                          <a:spcPts val="600"/>
                        </a:spcAft>
                        <a:buFont typeface="Arial" panose="020B0604020202020204" pitchFamily="34" charset="0"/>
                        <a:buChar char="•"/>
                      </a:pPr>
                      <a:r>
                        <a:rPr lang="en-US"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Award ceremony</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extLst>
                  <a:ext uri="{0D108BD9-81ED-4DB2-BD59-A6C34878D82A}">
                    <a16:rowId xmlns:a16="http://schemas.microsoft.com/office/drawing/2014/main" val="923142630"/>
                  </a:ext>
                </a:extLst>
              </a:tr>
            </a:tbl>
          </a:graphicData>
        </a:graphic>
      </p:graphicFrame>
    </p:spTree>
    <p:extLst>
      <p:ext uri="{BB962C8B-B14F-4D97-AF65-F5344CB8AC3E}">
        <p14:creationId xmlns:p14="http://schemas.microsoft.com/office/powerpoint/2010/main" val="4070378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B1CD-C436-BC45-8471-7FCDCB3C5440}"/>
              </a:ext>
            </a:extLst>
          </p:cNvPr>
          <p:cNvSpPr>
            <a:spLocks noGrp="1"/>
          </p:cNvSpPr>
          <p:nvPr>
            <p:ph type="title"/>
          </p:nvPr>
        </p:nvSpPr>
        <p:spPr>
          <a:xfrm>
            <a:off x="583199" y="-96798"/>
            <a:ext cx="4855575" cy="1107996"/>
          </a:xfrm>
        </p:spPr>
        <p:txBody>
          <a:bodyPr/>
          <a:lstStyle/>
          <a:p>
            <a:r>
              <a:rPr lang="en-US"/>
              <a:t>What is a hackathon?</a:t>
            </a:r>
          </a:p>
        </p:txBody>
      </p:sp>
      <p:sp>
        <p:nvSpPr>
          <p:cNvPr id="3" name="Text Placeholder 2">
            <a:extLst>
              <a:ext uri="{FF2B5EF4-FFF2-40B4-BE49-F238E27FC236}">
                <a16:creationId xmlns:a16="http://schemas.microsoft.com/office/drawing/2014/main" id="{84B1BA8E-6643-E64C-BEF5-67B4F3CC6279}"/>
              </a:ext>
            </a:extLst>
          </p:cNvPr>
          <p:cNvSpPr>
            <a:spLocks noGrp="1"/>
          </p:cNvSpPr>
          <p:nvPr>
            <p:ph type="body" sz="quarter" idx="10"/>
          </p:nvPr>
        </p:nvSpPr>
        <p:spPr>
          <a:xfrm>
            <a:off x="583200" y="1398130"/>
            <a:ext cx="4722225" cy="6937284"/>
          </a:xfrm>
        </p:spPr>
        <p:txBody>
          <a:bodyPr/>
          <a:lstStyle/>
          <a:p>
            <a:pPr>
              <a:spcAft>
                <a:spcPts val="1200"/>
              </a:spcAft>
            </a:pPr>
            <a:r>
              <a:rPr lang="en-GB" sz="1800">
                <a:solidFill>
                  <a:srgbClr val="000000"/>
                </a:solidFill>
                <a:effectLst/>
                <a:ea typeface="Times New Roman" panose="02020603050405020304" pitchFamily="18" charset="0"/>
                <a:cs typeface="Times New Roman" panose="02020603050405020304" pitchFamily="18" charset="0"/>
              </a:rPr>
              <a:t>A hackathon is a collaborative event that brings together different people to find solutions to a challenge. Participants brainstorm, collaborate, and develop solutions. The goal is to have a prototype or proof of concept ready by the end of the event.</a:t>
            </a:r>
          </a:p>
          <a:p>
            <a:pPr marL="285750" indent="-285750">
              <a:spcAft>
                <a:spcPts val="1200"/>
              </a:spcAft>
              <a:buFont typeface="Arial" panose="020B0604020202020204" pitchFamily="34" charset="0"/>
              <a:buChar char="•"/>
            </a:pPr>
            <a:r>
              <a:rPr lang="en-CA" sz="1800" kern="2000">
                <a:solidFill>
                  <a:srgbClr val="000000"/>
                </a:solidFill>
                <a:effectLst/>
                <a:latin typeface="Segoe UI" panose="020B0502040204020203" pitchFamily="34" charset="0"/>
                <a:ea typeface="Times New Roman" panose="02020603050405020304" pitchFamily="18" charset="0"/>
              </a:rPr>
              <a:t>A hackathon is a fun way to engage lots of people within your organization around a digital culture of change. </a:t>
            </a:r>
          </a:p>
          <a:p>
            <a:pPr marL="285750" indent="-285750">
              <a:spcAft>
                <a:spcPts val="1200"/>
              </a:spcAft>
              <a:buFont typeface="Arial" panose="020B0604020202020204" pitchFamily="34" charset="0"/>
              <a:buChar char="•"/>
            </a:pPr>
            <a:r>
              <a:rPr lang="en-CA" sz="1800" kern="2000">
                <a:solidFill>
                  <a:srgbClr val="000000"/>
                </a:solidFill>
                <a:effectLst/>
                <a:latin typeface="Segoe UI" panose="020B0502040204020203" pitchFamily="34" charset="0"/>
                <a:ea typeface="Times New Roman" panose="02020603050405020304" pitchFamily="18" charset="0"/>
              </a:rPr>
              <a:t>The key objective is to develop sample apps and cultivate ideas to drive digital transformation. </a:t>
            </a:r>
          </a:p>
          <a:p>
            <a:pPr marL="285750" indent="-285750">
              <a:spcAft>
                <a:spcPts val="1200"/>
              </a:spcAft>
              <a:buFont typeface="Arial" panose="020B0604020202020204" pitchFamily="34" charset="0"/>
              <a:buChar char="•"/>
            </a:pPr>
            <a:r>
              <a:rPr lang="en-CA" sz="1800" kern="2000">
                <a:solidFill>
                  <a:srgbClr val="000000"/>
                </a:solidFill>
                <a:effectLst/>
                <a:latin typeface="Segoe UI" panose="020B0502040204020203" pitchFamily="34" charset="0"/>
                <a:ea typeface="Times New Roman" panose="02020603050405020304" pitchFamily="18" charset="0"/>
              </a:rPr>
              <a:t>Teams come together, at the line of business or at the global scale, from different roles and departments to compete and create apps that address an organizational need.</a:t>
            </a:r>
            <a:endParaRPr lang="en-CA" sz="1800" kern="2000">
              <a:solidFill>
                <a:srgbClr val="000000"/>
              </a:solidFill>
              <a:ea typeface="Times New Roman" panose="02020603050405020304" pitchFamily="18" charset="0"/>
            </a:endParaRPr>
          </a:p>
          <a:p>
            <a:pPr>
              <a:spcAft>
                <a:spcPts val="1200"/>
              </a:spcAft>
            </a:pPr>
            <a:endParaRPr lang="en-CA" sz="1800" kern="2000">
              <a:solidFill>
                <a:srgbClr val="000000"/>
              </a:solidFill>
              <a:effectLst/>
              <a:ea typeface="Times New Roman" panose="02020603050405020304" pitchFamily="18" charset="0"/>
            </a:endParaRPr>
          </a:p>
          <a:p>
            <a:pPr>
              <a:spcAft>
                <a:spcPts val="1200"/>
              </a:spcAft>
            </a:pPr>
            <a:endParaRPr lang="en-US"/>
          </a:p>
        </p:txBody>
      </p:sp>
      <p:pic>
        <p:nvPicPr>
          <p:cNvPr id="10" name="Picture 2" descr="A group of people sitting around a table, discussing something">
            <a:extLst>
              <a:ext uri="{FF2B5EF4-FFF2-40B4-BE49-F238E27FC236}">
                <a16:creationId xmlns:a16="http://schemas.microsoft.com/office/drawing/2014/main" id="{E1996FCF-7B24-48C0-90E0-58B5BDF73528}"/>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34684" t="420" r="3868" b="972"/>
          <a:stretch/>
        </p:blipFill>
        <p:spPr bwMode="auto">
          <a:xfrm>
            <a:off x="5781674" y="0"/>
            <a:ext cx="6410325" cy="6858000"/>
          </a:xfrm>
          <a:prstGeom prst="rect">
            <a:avLst/>
          </a:prstGeom>
          <a:noFill/>
        </p:spPr>
      </p:pic>
    </p:spTree>
    <p:extLst>
      <p:ext uri="{BB962C8B-B14F-4D97-AF65-F5344CB8AC3E}">
        <p14:creationId xmlns:p14="http://schemas.microsoft.com/office/powerpoint/2010/main" val="36801330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402008" cy="553998"/>
          </a:xfrm>
        </p:spPr>
        <p:txBody>
          <a:bodyPr/>
          <a:lstStyle/>
          <a:p>
            <a:r>
              <a:rPr lang="en-US" sz="3600">
                <a:solidFill>
                  <a:schemeClr val="accent1"/>
                </a:solidFill>
              </a:rPr>
              <a:t>Outline your program schedule</a:t>
            </a:r>
          </a:p>
        </p:txBody>
      </p:sp>
      <p:graphicFrame>
        <p:nvGraphicFramePr>
          <p:cNvPr id="2" name="Table 3">
            <a:extLst>
              <a:ext uri="{FF2B5EF4-FFF2-40B4-BE49-F238E27FC236}">
                <a16:creationId xmlns:a16="http://schemas.microsoft.com/office/drawing/2014/main" id="{98555653-3086-4444-8260-F9E8A2BC242A}"/>
              </a:ext>
            </a:extLst>
          </p:cNvPr>
          <p:cNvGraphicFramePr>
            <a:graphicFrameLocks noGrp="1"/>
          </p:cNvGraphicFramePr>
          <p:nvPr>
            <p:extLst>
              <p:ext uri="{D42A27DB-BD31-4B8C-83A1-F6EECF244321}">
                <p14:modId xmlns:p14="http://schemas.microsoft.com/office/powerpoint/2010/main" val="2150503780"/>
              </p:ext>
            </p:extLst>
          </p:nvPr>
        </p:nvGraphicFramePr>
        <p:xfrm>
          <a:off x="392119" y="1435406"/>
          <a:ext cx="11222692" cy="4707211"/>
        </p:xfrm>
        <a:graphic>
          <a:graphicData uri="http://schemas.openxmlformats.org/drawingml/2006/table">
            <a:tbl>
              <a:tblPr firstRow="1" bandRow="1">
                <a:tableStyleId>{5C22544A-7EE6-4342-B048-85BDC9FD1C3A}</a:tableStyleId>
              </a:tblPr>
              <a:tblGrid>
                <a:gridCol w="2099301">
                  <a:extLst>
                    <a:ext uri="{9D8B030D-6E8A-4147-A177-3AD203B41FA5}">
                      <a16:colId xmlns:a16="http://schemas.microsoft.com/office/drawing/2014/main" val="425368647"/>
                    </a:ext>
                  </a:extLst>
                </a:gridCol>
                <a:gridCol w="2754660">
                  <a:extLst>
                    <a:ext uri="{9D8B030D-6E8A-4147-A177-3AD203B41FA5}">
                      <a16:colId xmlns:a16="http://schemas.microsoft.com/office/drawing/2014/main" val="1603198669"/>
                    </a:ext>
                  </a:extLst>
                </a:gridCol>
                <a:gridCol w="6368731">
                  <a:extLst>
                    <a:ext uri="{9D8B030D-6E8A-4147-A177-3AD203B41FA5}">
                      <a16:colId xmlns:a16="http://schemas.microsoft.com/office/drawing/2014/main" val="3804957950"/>
                    </a:ext>
                  </a:extLst>
                </a:gridCol>
              </a:tblGrid>
              <a:tr h="515519">
                <a:tc>
                  <a:txBody>
                    <a:bodyPr/>
                    <a:lstStyle/>
                    <a:p>
                      <a:pPr marL="108000">
                        <a:spcBef>
                          <a:spcPts val="600"/>
                        </a:spcBef>
                        <a:spcAft>
                          <a:spcPts val="600"/>
                        </a:spcAft>
                      </a:pPr>
                      <a:r>
                        <a:rPr lang="en-US" sz="1400" b="1"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Date</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08000">
                        <a:spcBef>
                          <a:spcPts val="600"/>
                        </a:spcBef>
                        <a:spcAft>
                          <a:spcPts val="600"/>
                        </a:spcAft>
                      </a:pPr>
                      <a:r>
                        <a:rPr lang="en-US" sz="1400" b="1"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Time</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08000">
                        <a:spcBef>
                          <a:spcPts val="600"/>
                        </a:spcBef>
                        <a:spcAft>
                          <a:spcPts val="600"/>
                        </a:spcAft>
                      </a:pPr>
                      <a:r>
                        <a:rPr lang="en-US" sz="1400" b="1"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rPr>
                        <a:t>Activity</a:t>
                      </a: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8319514"/>
                  </a:ext>
                </a:extLst>
              </a:tr>
              <a:tr h="1047923">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extLst>
                  <a:ext uri="{0D108BD9-81ED-4DB2-BD59-A6C34878D82A}">
                    <a16:rowId xmlns:a16="http://schemas.microsoft.com/office/drawing/2014/main" val="1261613800"/>
                  </a:ext>
                </a:extLst>
              </a:tr>
              <a:tr h="1047923">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tc>
                  <a:txBody>
                    <a:bodyPr/>
                    <a:lstStyle/>
                    <a:p>
                      <a:pPr marL="108000" indent="-171450">
                        <a:spcBef>
                          <a:spcPts val="600"/>
                        </a:spcBef>
                        <a:spcAft>
                          <a:spcPts val="600"/>
                        </a:spcAft>
                        <a:buFont typeface="Arial" panose="020B0604020202020204" pitchFamily="34" charset="0"/>
                        <a:buChar char="•"/>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extLst>
                  <a:ext uri="{0D108BD9-81ED-4DB2-BD59-A6C34878D82A}">
                    <a16:rowId xmlns:a16="http://schemas.microsoft.com/office/drawing/2014/main" val="2838438164"/>
                  </a:ext>
                </a:extLst>
              </a:tr>
              <a:tr h="1047923">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F2F2F2"/>
                    </a:solidFill>
                  </a:tcPr>
                </a:tc>
                <a:extLst>
                  <a:ext uri="{0D108BD9-81ED-4DB2-BD59-A6C34878D82A}">
                    <a16:rowId xmlns:a16="http://schemas.microsoft.com/office/drawing/2014/main" val="923142630"/>
                  </a:ext>
                </a:extLst>
              </a:tr>
              <a:tr h="1047923">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tc>
                  <a:txBody>
                    <a:bodyPr/>
                    <a:lstStyle/>
                    <a:p>
                      <a:pPr marL="108000">
                        <a:spcBef>
                          <a:spcPts val="600"/>
                        </a:spcBef>
                        <a:spcAft>
                          <a:spcPts val="600"/>
                        </a:spcAft>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tc>
                  <a:txBody>
                    <a:bodyPr/>
                    <a:lstStyle/>
                    <a:p>
                      <a:pPr marL="108000" indent="-171450">
                        <a:spcBef>
                          <a:spcPts val="600"/>
                        </a:spcBef>
                        <a:spcAft>
                          <a:spcPts val="600"/>
                        </a:spcAft>
                        <a:buFont typeface="Arial" panose="020B0604020202020204" pitchFamily="34" charset="0"/>
                        <a:buChar char="•"/>
                      </a:pPr>
                      <a:endParaRPr lang="en-CA" sz="1400" kern="12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solidFill>
                      <a:srgbClr val="E6E6E6"/>
                    </a:solidFill>
                  </a:tcPr>
                </a:tc>
                <a:extLst>
                  <a:ext uri="{0D108BD9-81ED-4DB2-BD59-A6C34878D82A}">
                    <a16:rowId xmlns:a16="http://schemas.microsoft.com/office/drawing/2014/main" val="2652803662"/>
                  </a:ext>
                </a:extLst>
              </a:tr>
            </a:tbl>
          </a:graphicData>
        </a:graphic>
      </p:graphicFrame>
      <p:grpSp>
        <p:nvGrpSpPr>
          <p:cNvPr id="8" name="Group 7">
            <a:extLst>
              <a:ext uri="{FF2B5EF4-FFF2-40B4-BE49-F238E27FC236}">
                <a16:creationId xmlns:a16="http://schemas.microsoft.com/office/drawing/2014/main" id="{5CA59EB4-E0A4-48F1-9A3C-F01BA3916DFC}"/>
              </a:ext>
              <a:ext uri="{C183D7F6-B498-43B3-948B-1728B52AA6E4}">
                <adec:decorative xmlns:adec="http://schemas.microsoft.com/office/drawing/2017/decorative" val="1"/>
              </a:ext>
            </a:extLst>
          </p:cNvPr>
          <p:cNvGrpSpPr/>
          <p:nvPr/>
        </p:nvGrpSpPr>
        <p:grpSpPr>
          <a:xfrm>
            <a:off x="0" y="-396000"/>
            <a:ext cx="12192000" cy="396000"/>
            <a:chOff x="0" y="-396000"/>
            <a:chExt cx="12192000" cy="396000"/>
          </a:xfrm>
        </p:grpSpPr>
        <p:sp>
          <p:nvSpPr>
            <p:cNvPr id="9" name="TextBox 8">
              <a:extLst>
                <a:ext uri="{FF2B5EF4-FFF2-40B4-BE49-F238E27FC236}">
                  <a16:creationId xmlns:a16="http://schemas.microsoft.com/office/drawing/2014/main" id="{C94CA873-14C1-4EF1-AF22-12F292CCB730}"/>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10" name="Graphic 9" descr="Pencil with solid fill">
              <a:extLst>
                <a:ext uri="{FF2B5EF4-FFF2-40B4-BE49-F238E27FC236}">
                  <a16:creationId xmlns:a16="http://schemas.microsoft.com/office/drawing/2014/main" id="{59AC27A3-E5FE-486F-B02B-9505C18AC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122026896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58B7-F15C-47F4-B9D8-AFFAE5F6BD66}"/>
              </a:ext>
            </a:extLst>
          </p:cNvPr>
          <p:cNvSpPr>
            <a:spLocks noGrp="1"/>
          </p:cNvSpPr>
          <p:nvPr>
            <p:ph type="title" idx="4294967295"/>
          </p:nvPr>
        </p:nvSpPr>
        <p:spPr>
          <a:xfrm>
            <a:off x="6308071" y="364005"/>
            <a:ext cx="5787558" cy="1107996"/>
          </a:xfrm>
          <a:prstGeom prst="rect">
            <a:avLst/>
          </a:prstGeom>
        </p:spPr>
        <p:txBody>
          <a:bodyPr/>
          <a:lstStyle/>
          <a:p>
            <a:r>
              <a:rPr lang="en-US"/>
              <a:t>Drop-in times / </a:t>
            </a:r>
            <a:br>
              <a:rPr lang="en-US"/>
            </a:br>
            <a:r>
              <a:rPr lang="en-US"/>
              <a:t>Team check ins</a:t>
            </a:r>
          </a:p>
        </p:txBody>
      </p:sp>
      <p:sp>
        <p:nvSpPr>
          <p:cNvPr id="3" name="Content Placeholder 2">
            <a:extLst>
              <a:ext uri="{FF2B5EF4-FFF2-40B4-BE49-F238E27FC236}">
                <a16:creationId xmlns:a16="http://schemas.microsoft.com/office/drawing/2014/main" id="{E2187583-B981-45C5-ADD3-2E02FBDAA66C}"/>
              </a:ext>
            </a:extLst>
          </p:cNvPr>
          <p:cNvSpPr>
            <a:spLocks noGrp="1"/>
          </p:cNvSpPr>
          <p:nvPr>
            <p:ph sz="quarter" idx="4294967295"/>
          </p:nvPr>
        </p:nvSpPr>
        <p:spPr>
          <a:xfrm>
            <a:off x="6308071" y="2264148"/>
            <a:ext cx="5606023" cy="3354765"/>
          </a:xfrm>
          <a:prstGeom prst="rect">
            <a:avLst/>
          </a:prstGeom>
        </p:spPr>
        <p:txBody>
          <a:bodyPr/>
          <a:lstStyle/>
          <a:p>
            <a:pPr lvl="0">
              <a:lnSpc>
                <a:spcPct val="100000"/>
              </a:lnSpc>
              <a:spcBef>
                <a:spcPts val="1200"/>
              </a:spcBef>
            </a:pPr>
            <a:r>
              <a:rPr lang="en-US" sz="1800">
                <a:latin typeface="Segoe UI" panose="020B0502040204020203" pitchFamily="34" charset="0"/>
                <a:cs typeface="Segoe UI" panose="020B0502040204020203" pitchFamily="34" charset="0"/>
              </a:rPr>
              <a:t>To ensure participants feel welcomed, encouraged, and supported, it’s highly recommended to have Managers/ Leaders quickly visit the teams. </a:t>
            </a:r>
          </a:p>
          <a:p>
            <a:pPr lvl="0">
              <a:lnSpc>
                <a:spcPct val="100000"/>
              </a:lnSpc>
              <a:spcBef>
                <a:spcPts val="1200"/>
              </a:spcBef>
            </a:pPr>
            <a:r>
              <a:rPr lang="en-US" sz="1800">
                <a:latin typeface="Segoe UI" panose="020B0502040204020203" pitchFamily="34" charset="0"/>
                <a:cs typeface="Segoe UI" panose="020B0502040204020203" pitchFamily="34" charset="0"/>
              </a:rPr>
              <a:t>This allows both the managers to get visibility into the event and the participants to share their work and efforts with the business. </a:t>
            </a:r>
            <a:endParaRPr lang="en-US" sz="1800">
              <a:latin typeface="Segoe UI" panose="020B0502040204020203" pitchFamily="34" charset="0"/>
            </a:endParaRPr>
          </a:p>
          <a:p>
            <a:pPr lvl="0">
              <a:lnSpc>
                <a:spcPct val="100000"/>
              </a:lnSpc>
              <a:spcBef>
                <a:spcPts val="1200"/>
              </a:spcBef>
            </a:pPr>
            <a:r>
              <a:rPr lang="en-US" sz="1800">
                <a:latin typeface="Segoe UI" panose="020B0502040204020203" pitchFamily="34" charset="0"/>
                <a:cs typeface="Segoe UI" panose="020B0502040204020203" pitchFamily="34" charset="0"/>
              </a:rPr>
              <a:t>To ensure participants aren’t facing any blockers and have everything they need, make sure a facilitator drops in regularly with all teams. Make sure all teams know wh</a:t>
            </a:r>
            <a:r>
              <a:rPr lang="en-US" sz="1800">
                <a:latin typeface="Segoe UI" panose="020B0502040204020203" pitchFamily="34" charset="0"/>
              </a:rPr>
              <a:t>o the facilitators are, so they can reach out ad-hoc as well. </a:t>
            </a:r>
            <a:endParaRPr lang="en-US" sz="1800">
              <a:latin typeface="Segoe UI" panose="020B0502040204020203" pitchFamily="34" charset="0"/>
              <a:cs typeface="Segoe UI" panose="020B0502040204020203" pitchFamily="34" charset="0"/>
            </a:endParaRPr>
          </a:p>
        </p:txBody>
      </p:sp>
      <p:pic>
        <p:nvPicPr>
          <p:cNvPr id="15" name="Picture 14" descr="Two colleagues chatting in an office">
            <a:extLst>
              <a:ext uri="{FF2B5EF4-FFF2-40B4-BE49-F238E27FC236}">
                <a16:creationId xmlns:a16="http://schemas.microsoft.com/office/drawing/2014/main" id="{ED6DFF48-D92F-44AF-B117-7FC3BEE23569}"/>
              </a:ext>
            </a:extLst>
          </p:cNvPr>
          <p:cNvPicPr>
            <a:picLocks noChangeAspect="1"/>
          </p:cNvPicPr>
          <p:nvPr/>
        </p:nvPicPr>
        <p:blipFill rotWithShape="1">
          <a:blip r:embed="rId3"/>
          <a:srcRect l="45727" t="5792" r="6474" b="11950"/>
          <a:stretch/>
        </p:blipFill>
        <p:spPr>
          <a:xfrm>
            <a:off x="0" y="0"/>
            <a:ext cx="5977719" cy="6858000"/>
          </a:xfrm>
          <a:prstGeom prst="rect">
            <a:avLst/>
          </a:prstGeom>
        </p:spPr>
      </p:pic>
    </p:spTree>
    <p:extLst>
      <p:ext uri="{BB962C8B-B14F-4D97-AF65-F5344CB8AC3E}">
        <p14:creationId xmlns:p14="http://schemas.microsoft.com/office/powerpoint/2010/main" val="6249901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0C122F-CE24-6F4F-9725-BC51F53B317E}"/>
              </a:ext>
            </a:extLst>
          </p:cNvPr>
          <p:cNvSpPr>
            <a:spLocks noGrp="1"/>
          </p:cNvSpPr>
          <p:nvPr>
            <p:ph type="title"/>
          </p:nvPr>
        </p:nvSpPr>
        <p:spPr/>
        <p:txBody>
          <a:bodyPr/>
          <a:lstStyle/>
          <a:p>
            <a:r>
              <a:rPr lang="en-US"/>
              <a:t>Communications plan</a:t>
            </a:r>
          </a:p>
        </p:txBody>
      </p:sp>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a:t>Determine the plan to spreading awareness of the event, recruiting participants and generating enthusiasm and engagement.</a:t>
            </a:r>
          </a:p>
        </p:txBody>
      </p:sp>
    </p:spTree>
    <p:extLst>
      <p:ext uri="{BB962C8B-B14F-4D97-AF65-F5344CB8AC3E}">
        <p14:creationId xmlns:p14="http://schemas.microsoft.com/office/powerpoint/2010/main" val="183554509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AA2DA-D3DF-4B02-8EA9-40765188CCAB}"/>
              </a:ext>
            </a:extLst>
          </p:cNvPr>
          <p:cNvSpPr>
            <a:spLocks noGrp="1"/>
          </p:cNvSpPr>
          <p:nvPr>
            <p:ph type="title" idx="4294967295"/>
          </p:nvPr>
        </p:nvSpPr>
        <p:spPr>
          <a:xfrm>
            <a:off x="6382031" y="397622"/>
            <a:ext cx="5638173" cy="1107996"/>
          </a:xfrm>
          <a:prstGeom prst="rect">
            <a:avLst/>
          </a:prstGeom>
        </p:spPr>
        <p:txBody>
          <a:bodyPr/>
          <a:lstStyle/>
          <a:p>
            <a:r>
              <a:rPr lang="en-US"/>
              <a:t>Communication </a:t>
            </a:r>
            <a:r>
              <a:rPr lang="en-US">
                <a:solidFill>
                  <a:schemeClr val="accent1"/>
                </a:solidFill>
              </a:rPr>
              <a:t>matters</a:t>
            </a:r>
            <a:br>
              <a:rPr lang="en-US"/>
            </a:br>
            <a:endParaRPr lang="en-US"/>
          </a:p>
        </p:txBody>
      </p:sp>
      <p:sp>
        <p:nvSpPr>
          <p:cNvPr id="4" name="Content Placeholder 3">
            <a:extLst>
              <a:ext uri="{FF2B5EF4-FFF2-40B4-BE49-F238E27FC236}">
                <a16:creationId xmlns:a16="http://schemas.microsoft.com/office/drawing/2014/main" id="{64276434-2F5C-4665-8E47-6F2567894C95}"/>
              </a:ext>
            </a:extLst>
          </p:cNvPr>
          <p:cNvSpPr>
            <a:spLocks noGrp="1"/>
          </p:cNvSpPr>
          <p:nvPr>
            <p:ph sz="quarter" idx="4294967295"/>
          </p:nvPr>
        </p:nvSpPr>
        <p:spPr>
          <a:xfrm>
            <a:off x="6382031" y="1707181"/>
            <a:ext cx="5444209" cy="4487382"/>
          </a:xfrm>
          <a:prstGeom prst="rect">
            <a:avLst/>
          </a:prstGeom>
        </p:spPr>
        <p:txBody>
          <a:bodyPr/>
          <a:lstStyle/>
          <a:p>
            <a:pPr marL="509849" lvl="1" indent="-285750"/>
            <a:r>
              <a:rPr lang="en-NZ" sz="1800">
                <a:latin typeface="Segoe UI" panose="020B0502040204020203" pitchFamily="34" charset="0"/>
                <a:cs typeface="Segoe UI" panose="020B0502040204020203" pitchFamily="34" charset="0"/>
              </a:rPr>
              <a:t>Communicate early and often – constantly promote the event, the prizes, etc.</a:t>
            </a:r>
          </a:p>
          <a:p>
            <a:pPr marL="509849" lvl="1" indent="-285750"/>
            <a:r>
              <a:rPr lang="en-NZ" sz="1800">
                <a:latin typeface="Segoe UI" panose="020B0502040204020203" pitchFamily="34" charset="0"/>
                <a:cs typeface="Segoe UI" panose="020B0502040204020203" pitchFamily="34" charset="0"/>
              </a:rPr>
              <a:t>Provide new content, links to readiness material, and ideas for apps in the lead up to the event.</a:t>
            </a:r>
          </a:p>
          <a:p>
            <a:pPr marL="509849" lvl="1" indent="-285750"/>
            <a:r>
              <a:rPr lang="en-NZ" sz="1800">
                <a:latin typeface="Segoe UI" panose="020B0502040204020203" pitchFamily="34" charset="0"/>
                <a:cs typeface="Segoe UI" panose="020B0502040204020203" pitchFamily="34" charset="0"/>
              </a:rPr>
              <a:t>Ensure everyone understands what’s happening and highlight that this isn’t only for technical people. </a:t>
            </a:r>
          </a:p>
          <a:p>
            <a:pPr marL="509849" lvl="1" indent="-285750"/>
            <a:r>
              <a:rPr lang="en-NZ" sz="1800">
                <a:latin typeface="Segoe UI" panose="020B0502040204020203" pitchFamily="34" charset="0"/>
                <a:cs typeface="Segoe UI" panose="020B0502040204020203" pitchFamily="34" charset="0"/>
              </a:rPr>
              <a:t>Get everyone on board and engaged in the event.</a:t>
            </a:r>
          </a:p>
          <a:p>
            <a:pPr marL="509849" lvl="1" indent="-285750"/>
            <a:r>
              <a:rPr lang="en-NZ" sz="1800">
                <a:latin typeface="Segoe UI" panose="020B0502040204020203" pitchFamily="34" charset="0"/>
                <a:cs typeface="Segoe UI" panose="020B0502040204020203" pitchFamily="34" charset="0"/>
              </a:rPr>
              <a:t>Determine your communication strategy and channels (email, Yammer network, Teams groups, SharePoint site – or a mix).</a:t>
            </a:r>
          </a:p>
          <a:p>
            <a:pPr marL="509849" lvl="1" indent="-285750"/>
            <a:r>
              <a:rPr lang="en-NZ" sz="1800">
                <a:latin typeface="Segoe UI" panose="020B0502040204020203" pitchFamily="34" charset="0"/>
                <a:cs typeface="Segoe UI" panose="020B0502040204020203" pitchFamily="34" charset="0"/>
              </a:rPr>
              <a:t>Send regular reminder emails/posts so people keep the event top of mind.</a:t>
            </a:r>
          </a:p>
          <a:p>
            <a:pPr marL="224099" lvl="1" indent="0">
              <a:buNone/>
            </a:pPr>
            <a:endParaRPr lang="en-NZ" sz="1800">
              <a:latin typeface="Segoe UI" panose="020B0502040204020203" pitchFamily="34" charset="0"/>
              <a:cs typeface="Segoe UI" panose="020B0502040204020203" pitchFamily="34" charset="0"/>
            </a:endParaRPr>
          </a:p>
        </p:txBody>
      </p:sp>
      <p:pic>
        <p:nvPicPr>
          <p:cNvPr id="12" name="Picture 11" descr="Two women sitting at a table with laptops, starting a meeting">
            <a:extLst>
              <a:ext uri="{FF2B5EF4-FFF2-40B4-BE49-F238E27FC236}">
                <a16:creationId xmlns:a16="http://schemas.microsoft.com/office/drawing/2014/main" id="{45502DC3-E6D4-462E-B044-51207C1B0182}"/>
              </a:ext>
            </a:extLst>
          </p:cNvPr>
          <p:cNvPicPr>
            <a:picLocks noChangeAspect="1"/>
          </p:cNvPicPr>
          <p:nvPr/>
        </p:nvPicPr>
        <p:blipFill rotWithShape="1">
          <a:blip r:embed="rId3"/>
          <a:srcRect l="33302"/>
          <a:stretch/>
        </p:blipFill>
        <p:spPr>
          <a:xfrm>
            <a:off x="1177" y="0"/>
            <a:ext cx="6094823" cy="6858000"/>
          </a:xfrm>
          <a:prstGeom prst="rect">
            <a:avLst/>
          </a:prstGeom>
        </p:spPr>
      </p:pic>
    </p:spTree>
    <p:extLst>
      <p:ext uri="{BB962C8B-B14F-4D97-AF65-F5344CB8AC3E}">
        <p14:creationId xmlns:p14="http://schemas.microsoft.com/office/powerpoint/2010/main" val="203416715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78" y="190532"/>
            <a:ext cx="11336039" cy="553998"/>
          </a:xfrm>
        </p:spPr>
        <p:txBody>
          <a:bodyPr/>
          <a:lstStyle/>
          <a:p>
            <a:r>
              <a:rPr lang="en-US"/>
              <a:t>Sample </a:t>
            </a:r>
            <a:r>
              <a:rPr lang="en-US">
                <a:solidFill>
                  <a:schemeClr val="tx2"/>
                </a:solidFill>
              </a:rPr>
              <a:t>communication plan</a:t>
            </a:r>
          </a:p>
        </p:txBody>
      </p:sp>
      <p:sp>
        <p:nvSpPr>
          <p:cNvPr id="7" name="TextBox 6">
            <a:extLst>
              <a:ext uri="{FF2B5EF4-FFF2-40B4-BE49-F238E27FC236}">
                <a16:creationId xmlns:a16="http://schemas.microsoft.com/office/drawing/2014/main" id="{32838B5E-8C4C-43FA-9762-9AE978D86AE5}"/>
              </a:ext>
            </a:extLst>
          </p:cNvPr>
          <p:cNvSpPr txBox="1"/>
          <p:nvPr/>
        </p:nvSpPr>
        <p:spPr>
          <a:xfrm>
            <a:off x="427978" y="849072"/>
            <a:ext cx="7872152" cy="307777"/>
          </a:xfrm>
          <a:prstGeom prst="rect">
            <a:avLst/>
          </a:prstGeom>
          <a:noFill/>
        </p:spPr>
        <p:txBody>
          <a:bodyPr wrap="square" lIns="0" tIns="0" rIns="0" bIns="0" rtlCol="0">
            <a:spAutoFit/>
          </a:bodyPr>
          <a:lstStyle/>
          <a:p>
            <a:pPr algn="l"/>
            <a:r>
              <a:rPr lang="en-CA" sz="2000"/>
              <a:t>Example plan for a 3-day hackathon event</a:t>
            </a:r>
          </a:p>
        </p:txBody>
      </p:sp>
      <p:cxnSp>
        <p:nvCxnSpPr>
          <p:cNvPr id="5" name="Straight Connector 4">
            <a:extLst>
              <a:ext uri="{FF2B5EF4-FFF2-40B4-BE49-F238E27FC236}">
                <a16:creationId xmlns:a16="http://schemas.microsoft.com/office/drawing/2014/main" id="{33551379-A080-41C5-9EA8-D7D9A087CA6C}"/>
              </a:ext>
              <a:ext uri="{C183D7F6-B498-43B3-948B-1728B52AA6E4}">
                <adec:decorative xmlns:adec="http://schemas.microsoft.com/office/drawing/2017/decorative" val="1"/>
              </a:ext>
            </a:extLst>
          </p:cNvPr>
          <p:cNvCxnSpPr>
            <a:cxnSpLocks/>
          </p:cNvCxnSpPr>
          <p:nvPr/>
        </p:nvCxnSpPr>
        <p:spPr>
          <a:xfrm>
            <a:off x="467489" y="1683627"/>
            <a:ext cx="7961243" cy="0"/>
          </a:xfrm>
          <a:prstGeom prst="line">
            <a:avLst/>
          </a:prstGeom>
          <a:ln w="7620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65332B-6B3A-4879-A7D0-8E40D2225779}"/>
              </a:ext>
              <a:ext uri="{C183D7F6-B498-43B3-948B-1728B52AA6E4}">
                <adec:decorative xmlns:adec="http://schemas.microsoft.com/office/drawing/2017/decorative" val="1"/>
              </a:ext>
            </a:extLst>
          </p:cNvPr>
          <p:cNvCxnSpPr>
            <a:cxnSpLocks/>
          </p:cNvCxnSpPr>
          <p:nvPr/>
        </p:nvCxnSpPr>
        <p:spPr>
          <a:xfrm>
            <a:off x="2428258" y="4729067"/>
            <a:ext cx="9577475" cy="4469"/>
          </a:xfrm>
          <a:prstGeom prst="line">
            <a:avLst/>
          </a:prstGeom>
          <a:ln w="7620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FC7B2EAE-9AEC-4F5B-8197-17CD5C91F91E}"/>
              </a:ext>
              <a:ext uri="{C183D7F6-B498-43B3-948B-1728B52AA6E4}">
                <adec:decorative xmlns:adec="http://schemas.microsoft.com/office/drawing/2017/decorative" val="1"/>
              </a:ext>
            </a:extLst>
          </p:cNvPr>
          <p:cNvSpPr/>
          <p:nvPr/>
        </p:nvSpPr>
        <p:spPr bwMode="auto">
          <a:xfrm>
            <a:off x="682979" y="1680448"/>
            <a:ext cx="8849144" cy="3044149"/>
          </a:xfrm>
          <a:custGeom>
            <a:avLst/>
            <a:gdLst>
              <a:gd name="connsiteX0" fmla="*/ 6136466 w 7269691"/>
              <a:gd name="connsiteY0" fmla="*/ 0 h 2604052"/>
              <a:gd name="connsiteX1" fmla="*/ 6837174 w 7269691"/>
              <a:gd name="connsiteY1" fmla="*/ 526774 h 2604052"/>
              <a:gd name="connsiteX2" fmla="*/ 351892 w 7269691"/>
              <a:gd name="connsiteY2" fmla="*/ 1823830 h 2604052"/>
              <a:gd name="connsiteX3" fmla="*/ 1440226 w 7269691"/>
              <a:gd name="connsiteY3" fmla="*/ 2604052 h 2604052"/>
              <a:gd name="connsiteX0" fmla="*/ 6136466 w 7280206"/>
              <a:gd name="connsiteY0" fmla="*/ 0 h 2604052"/>
              <a:gd name="connsiteX1" fmla="*/ 6837174 w 7280206"/>
              <a:gd name="connsiteY1" fmla="*/ 526774 h 2604052"/>
              <a:gd name="connsiteX2" fmla="*/ 351892 w 7280206"/>
              <a:gd name="connsiteY2" fmla="*/ 1823830 h 2604052"/>
              <a:gd name="connsiteX3" fmla="*/ 1440226 w 7280206"/>
              <a:gd name="connsiteY3" fmla="*/ 2604052 h 2604052"/>
              <a:gd name="connsiteX0" fmla="*/ 6132403 w 7276143"/>
              <a:gd name="connsiteY0" fmla="*/ 0 h 2604052"/>
              <a:gd name="connsiteX1" fmla="*/ 6833111 w 7276143"/>
              <a:gd name="connsiteY1" fmla="*/ 526774 h 2604052"/>
              <a:gd name="connsiteX2" fmla="*/ 347829 w 7276143"/>
              <a:gd name="connsiteY2" fmla="*/ 1823830 h 2604052"/>
              <a:gd name="connsiteX3" fmla="*/ 1436163 w 7276143"/>
              <a:gd name="connsiteY3" fmla="*/ 2604052 h 2604052"/>
            </a:gdLst>
            <a:ahLst/>
            <a:cxnLst>
              <a:cxn ang="0">
                <a:pos x="connsiteX0" y="connsiteY0"/>
              </a:cxn>
              <a:cxn ang="0">
                <a:pos x="connsiteX1" y="connsiteY1"/>
              </a:cxn>
              <a:cxn ang="0">
                <a:pos x="connsiteX2" y="connsiteY2"/>
              </a:cxn>
              <a:cxn ang="0">
                <a:pos x="connsiteX3" y="connsiteY3"/>
              </a:cxn>
            </a:cxnLst>
            <a:rect l="l" t="t" r="r" b="b"/>
            <a:pathLst>
              <a:path w="7276143" h="2604052">
                <a:moveTo>
                  <a:pt x="6132403" y="0"/>
                </a:moveTo>
                <a:cubicBezTo>
                  <a:pt x="7014501" y="2070"/>
                  <a:pt x="7797207" y="222802"/>
                  <a:pt x="6833111" y="526774"/>
                </a:cubicBezTo>
                <a:cubicBezTo>
                  <a:pt x="5869015" y="830746"/>
                  <a:pt x="1247320" y="1477617"/>
                  <a:pt x="347829" y="1823830"/>
                </a:cubicBezTo>
                <a:cubicBezTo>
                  <a:pt x="-551662" y="2170043"/>
                  <a:pt x="467098" y="2580860"/>
                  <a:pt x="1436163" y="2604052"/>
                </a:cubicBezTo>
              </a:path>
            </a:pathLst>
          </a:custGeom>
          <a:noFill/>
          <a:ln w="76200">
            <a:solidFill>
              <a:srgbClr val="FAF0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7D69FA-65EC-414D-B98D-E78EC952C8BD}"/>
              </a:ext>
            </a:extLst>
          </p:cNvPr>
          <p:cNvSpPr/>
          <p:nvPr/>
        </p:nvSpPr>
        <p:spPr bwMode="auto">
          <a:xfrm>
            <a:off x="241607" y="1386096"/>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ea typeface="Segoe UI" pitchFamily="34" charset="0"/>
                <a:cs typeface="Segoe UI" pitchFamily="34" charset="0"/>
              </a:rPr>
              <a:t>T-8</a:t>
            </a:r>
          </a:p>
          <a:p>
            <a:pPr algn="ctr" defTabSz="932472" fontAlgn="base">
              <a:spcBef>
                <a:spcPct val="0"/>
              </a:spcBef>
              <a:spcAft>
                <a:spcPct val="0"/>
              </a:spcAft>
            </a:pPr>
            <a:r>
              <a:rPr lang="en-US" sz="1200">
                <a:solidFill>
                  <a:srgbClr val="FFFFFF"/>
                </a:solidFill>
                <a:ea typeface="Segoe UI" pitchFamily="34" charset="0"/>
                <a:cs typeface="Segoe UI" pitchFamily="34" charset="0"/>
              </a:rPr>
              <a:t>Weeks</a:t>
            </a:r>
          </a:p>
        </p:txBody>
      </p:sp>
      <p:sp>
        <p:nvSpPr>
          <p:cNvPr id="28" name="TextBox 27">
            <a:extLst>
              <a:ext uri="{FF2B5EF4-FFF2-40B4-BE49-F238E27FC236}">
                <a16:creationId xmlns:a16="http://schemas.microsoft.com/office/drawing/2014/main" id="{71DE984D-D49E-4043-B7FA-D2544B92D2C8}"/>
              </a:ext>
            </a:extLst>
          </p:cNvPr>
          <p:cNvSpPr txBox="1"/>
          <p:nvPr/>
        </p:nvSpPr>
        <p:spPr>
          <a:xfrm>
            <a:off x="574271" y="1833722"/>
            <a:ext cx="2149961" cy="2693045"/>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GB" sz="1100"/>
              <a:t>All company email (delivered by </a:t>
            </a:r>
            <a:r>
              <a:rPr lang="en-GB" sz="1100" b="1"/>
              <a:t>sponsor</a:t>
            </a:r>
            <a:r>
              <a:rPr lang="en-GB" sz="1100"/>
              <a:t>), outlining the business reason for the event and the approach that is being taken.</a:t>
            </a:r>
          </a:p>
          <a:p>
            <a:pPr marL="171450" indent="-171450">
              <a:spcBef>
                <a:spcPts val="0"/>
              </a:spcBef>
              <a:spcAft>
                <a:spcPts val="600"/>
              </a:spcAft>
              <a:buFont typeface="Arial" panose="020B0604020202020204" pitchFamily="34" charset="0"/>
              <a:buChar char="•"/>
            </a:pPr>
            <a:r>
              <a:rPr lang="en-GB" sz="1100"/>
              <a:t>Post event details on your intranet or company wide Yammer/Teams channel.</a:t>
            </a:r>
          </a:p>
          <a:p>
            <a:pPr marL="171450" indent="-171450">
              <a:spcBef>
                <a:spcPts val="0"/>
              </a:spcBef>
              <a:spcAft>
                <a:spcPts val="600"/>
              </a:spcAft>
              <a:buFont typeface="Arial" panose="020B0604020202020204" pitchFamily="34" charset="0"/>
              <a:buChar char="•"/>
            </a:pPr>
            <a:r>
              <a:rPr lang="en-GB" sz="1100"/>
              <a:t>Introduce the event activities.</a:t>
            </a:r>
          </a:p>
          <a:p>
            <a:pPr marL="171450" indent="-171450">
              <a:spcBef>
                <a:spcPts val="0"/>
              </a:spcBef>
              <a:spcAft>
                <a:spcPts val="600"/>
              </a:spcAft>
              <a:buFont typeface="Arial" panose="020B0604020202020204" pitchFamily="34" charset="0"/>
              <a:buChar char="•"/>
            </a:pPr>
            <a:r>
              <a:rPr lang="en-GB" sz="1100"/>
              <a:t>Tell employees how to sign up and who they need to contact with issues or questions.</a:t>
            </a:r>
          </a:p>
        </p:txBody>
      </p:sp>
      <p:sp>
        <p:nvSpPr>
          <p:cNvPr id="22" name="Oval 21">
            <a:extLst>
              <a:ext uri="{FF2B5EF4-FFF2-40B4-BE49-F238E27FC236}">
                <a16:creationId xmlns:a16="http://schemas.microsoft.com/office/drawing/2014/main" id="{0436D537-088B-419A-BBD7-BB739B790D46}"/>
              </a:ext>
            </a:extLst>
          </p:cNvPr>
          <p:cNvSpPr/>
          <p:nvPr/>
        </p:nvSpPr>
        <p:spPr bwMode="auto">
          <a:xfrm>
            <a:off x="2617450" y="1402026"/>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ea typeface="Segoe UI" pitchFamily="34" charset="0"/>
                <a:cs typeface="Segoe UI" pitchFamily="34" charset="0"/>
              </a:rPr>
              <a:t>T-4</a:t>
            </a:r>
          </a:p>
          <a:p>
            <a:pPr algn="ctr" defTabSz="932472" fontAlgn="base">
              <a:spcBef>
                <a:spcPct val="0"/>
              </a:spcBef>
              <a:spcAft>
                <a:spcPct val="0"/>
              </a:spcAft>
            </a:pPr>
            <a:r>
              <a:rPr lang="en-US" sz="1200">
                <a:solidFill>
                  <a:srgbClr val="FFFFFF"/>
                </a:solidFill>
                <a:ea typeface="Segoe UI" pitchFamily="34" charset="0"/>
                <a:cs typeface="Segoe UI" pitchFamily="34" charset="0"/>
              </a:rPr>
              <a:t>Weeks</a:t>
            </a:r>
          </a:p>
        </p:txBody>
      </p:sp>
      <p:sp>
        <p:nvSpPr>
          <p:cNvPr id="30" name="TextBox 29">
            <a:extLst>
              <a:ext uri="{FF2B5EF4-FFF2-40B4-BE49-F238E27FC236}">
                <a16:creationId xmlns:a16="http://schemas.microsoft.com/office/drawing/2014/main" id="{C8222538-5C44-4224-BDCC-262B6BB9EF45}"/>
              </a:ext>
            </a:extLst>
          </p:cNvPr>
          <p:cNvSpPr txBox="1"/>
          <p:nvPr/>
        </p:nvSpPr>
        <p:spPr>
          <a:xfrm>
            <a:off x="2998232" y="1833722"/>
            <a:ext cx="2338300" cy="1523494"/>
          </a:xfrm>
          <a:prstGeom prst="rect">
            <a:avLst/>
          </a:prstGeom>
          <a:noFill/>
        </p:spPr>
        <p:txBody>
          <a:bodyPr wrap="square">
            <a:spAutoFit/>
          </a:bodyPr>
          <a:lstStyle/>
          <a:p>
            <a:pPr marL="174867" indent="-174867" defTabSz="932581">
              <a:spcBef>
                <a:spcPts val="0"/>
              </a:spcBef>
              <a:spcAft>
                <a:spcPts val="600"/>
              </a:spcAft>
              <a:buFont typeface="Arial" panose="020B0604020202020204" pitchFamily="34" charset="0"/>
              <a:buChar char="•"/>
            </a:pPr>
            <a:r>
              <a:rPr lang="en-GB" sz="1100"/>
              <a:t>Senior managers communication to teams,  adding on to the business reasons for the event by outlining business-specific impacts.</a:t>
            </a:r>
          </a:p>
          <a:p>
            <a:pPr marL="174867" marR="0" lvl="0" indent="-174867" algn="l" defTabSz="932581"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100" kern="0"/>
              <a:t>Reminder to sign up for the event.</a:t>
            </a:r>
            <a:endParaRPr lang="en-US" sz="1100" kern="0"/>
          </a:p>
        </p:txBody>
      </p:sp>
      <p:sp>
        <p:nvSpPr>
          <p:cNvPr id="24" name="Oval 23">
            <a:extLst>
              <a:ext uri="{FF2B5EF4-FFF2-40B4-BE49-F238E27FC236}">
                <a16:creationId xmlns:a16="http://schemas.microsoft.com/office/drawing/2014/main" id="{E3865482-6950-420D-A8EA-37A6D56D5966}"/>
              </a:ext>
            </a:extLst>
          </p:cNvPr>
          <p:cNvSpPr/>
          <p:nvPr/>
        </p:nvSpPr>
        <p:spPr bwMode="auto">
          <a:xfrm>
            <a:off x="5275266" y="1397557"/>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ea typeface="Segoe UI" pitchFamily="34" charset="0"/>
                <a:cs typeface="Segoe UI" pitchFamily="34" charset="0"/>
              </a:rPr>
              <a:t>T-2</a:t>
            </a:r>
          </a:p>
          <a:p>
            <a:pPr algn="ctr" defTabSz="932472" fontAlgn="base">
              <a:spcBef>
                <a:spcPct val="0"/>
              </a:spcBef>
              <a:spcAft>
                <a:spcPct val="0"/>
              </a:spcAft>
            </a:pPr>
            <a:r>
              <a:rPr lang="en-US" sz="1200">
                <a:solidFill>
                  <a:srgbClr val="FFFFFF"/>
                </a:solidFill>
                <a:ea typeface="Segoe UI" pitchFamily="34" charset="0"/>
                <a:cs typeface="Segoe UI" pitchFamily="34" charset="0"/>
              </a:rPr>
              <a:t>Weeks</a:t>
            </a:r>
          </a:p>
        </p:txBody>
      </p:sp>
      <p:sp>
        <p:nvSpPr>
          <p:cNvPr id="32" name="TextBox 31">
            <a:extLst>
              <a:ext uri="{FF2B5EF4-FFF2-40B4-BE49-F238E27FC236}">
                <a16:creationId xmlns:a16="http://schemas.microsoft.com/office/drawing/2014/main" id="{27B4151B-6AC2-4FC7-9CEC-C534ADA0D056}"/>
              </a:ext>
            </a:extLst>
          </p:cNvPr>
          <p:cNvSpPr txBox="1"/>
          <p:nvPr/>
        </p:nvSpPr>
        <p:spPr>
          <a:xfrm>
            <a:off x="5701843" y="1788170"/>
            <a:ext cx="2119288" cy="846386"/>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GB" sz="1100"/>
              <a:t>Sponsor delivers All hands briefing.</a:t>
            </a:r>
          </a:p>
          <a:p>
            <a:pPr marL="171450" marR="0" lvl="0" indent="-1714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100" kern="0"/>
              <a:t>Reminder to sign up for the event.</a:t>
            </a:r>
            <a:endParaRPr lang="en-US" sz="1100" kern="0"/>
          </a:p>
        </p:txBody>
      </p:sp>
      <p:sp>
        <p:nvSpPr>
          <p:cNvPr id="26" name="Oval 25">
            <a:extLst>
              <a:ext uri="{FF2B5EF4-FFF2-40B4-BE49-F238E27FC236}">
                <a16:creationId xmlns:a16="http://schemas.microsoft.com/office/drawing/2014/main" id="{E9C6BF49-44E5-48ED-96B8-D735E16B1888}"/>
              </a:ext>
            </a:extLst>
          </p:cNvPr>
          <p:cNvSpPr/>
          <p:nvPr/>
        </p:nvSpPr>
        <p:spPr bwMode="auto">
          <a:xfrm>
            <a:off x="7821131" y="1397557"/>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ea typeface="Segoe UI" pitchFamily="34" charset="0"/>
                <a:cs typeface="Segoe UI" pitchFamily="34" charset="0"/>
              </a:rPr>
              <a:t>T-1</a:t>
            </a:r>
          </a:p>
          <a:p>
            <a:pPr algn="ctr" defTabSz="932472" fontAlgn="base">
              <a:spcBef>
                <a:spcPct val="0"/>
              </a:spcBef>
              <a:spcAft>
                <a:spcPct val="0"/>
              </a:spcAft>
            </a:pPr>
            <a:r>
              <a:rPr lang="en-US" sz="1200">
                <a:solidFill>
                  <a:srgbClr val="FFFFFF"/>
                </a:solidFill>
                <a:ea typeface="Segoe UI" pitchFamily="34" charset="0"/>
                <a:cs typeface="Segoe UI" pitchFamily="34" charset="0"/>
              </a:rPr>
              <a:t>Week</a:t>
            </a:r>
          </a:p>
        </p:txBody>
      </p:sp>
      <p:sp>
        <p:nvSpPr>
          <p:cNvPr id="34" name="TextBox 33">
            <a:extLst>
              <a:ext uri="{FF2B5EF4-FFF2-40B4-BE49-F238E27FC236}">
                <a16:creationId xmlns:a16="http://schemas.microsoft.com/office/drawing/2014/main" id="{785E753F-6771-4421-A284-32A83D742E8F}"/>
              </a:ext>
            </a:extLst>
          </p:cNvPr>
          <p:cNvSpPr txBox="1"/>
          <p:nvPr/>
        </p:nvSpPr>
        <p:spPr>
          <a:xfrm>
            <a:off x="8207234" y="1835975"/>
            <a:ext cx="2320821" cy="1277273"/>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GB" sz="1100"/>
              <a:t>Send Welcome email to participants to introduce them to the program outline. This email should include what to expect on the day, what they will be working on and with whom.</a:t>
            </a:r>
          </a:p>
        </p:txBody>
      </p:sp>
      <p:sp>
        <p:nvSpPr>
          <p:cNvPr id="12" name="Oval 11">
            <a:extLst>
              <a:ext uri="{FF2B5EF4-FFF2-40B4-BE49-F238E27FC236}">
                <a16:creationId xmlns:a16="http://schemas.microsoft.com/office/drawing/2014/main" id="{25C166BD-16C8-43F0-BCBB-518DF3BBCB2A}"/>
              </a:ext>
            </a:extLst>
          </p:cNvPr>
          <p:cNvSpPr/>
          <p:nvPr/>
        </p:nvSpPr>
        <p:spPr bwMode="auto">
          <a:xfrm>
            <a:off x="2255979" y="4440607"/>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rgbClr val="FFFFFF"/>
                </a:solidFill>
                <a:ea typeface="Segoe UI" pitchFamily="34" charset="0"/>
                <a:cs typeface="Segoe UI" pitchFamily="34" charset="0"/>
              </a:rPr>
              <a:t>Day 1</a:t>
            </a:r>
          </a:p>
        </p:txBody>
      </p:sp>
      <p:sp>
        <p:nvSpPr>
          <p:cNvPr id="36" name="TextBox 35">
            <a:extLst>
              <a:ext uri="{FF2B5EF4-FFF2-40B4-BE49-F238E27FC236}">
                <a16:creationId xmlns:a16="http://schemas.microsoft.com/office/drawing/2014/main" id="{0B1E1A19-F2AA-4E53-812E-F244965FE439}"/>
              </a:ext>
            </a:extLst>
          </p:cNvPr>
          <p:cNvSpPr txBox="1"/>
          <p:nvPr/>
        </p:nvSpPr>
        <p:spPr>
          <a:xfrm>
            <a:off x="2713899" y="4845664"/>
            <a:ext cx="1952978" cy="1354217"/>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GB" sz="1100"/>
              <a:t>Send email on day of event to remind participants about how to join and event details.</a:t>
            </a:r>
          </a:p>
          <a:p>
            <a:pPr marL="171450" indent="-171450">
              <a:spcBef>
                <a:spcPts val="0"/>
              </a:spcBef>
              <a:spcAft>
                <a:spcPts val="600"/>
              </a:spcAft>
              <a:buFont typeface="Arial" panose="020B0604020202020204" pitchFamily="34" charset="0"/>
              <a:buChar char="•"/>
            </a:pPr>
            <a:r>
              <a:rPr lang="en-GB" sz="1100"/>
              <a:t>End of day: send communication to thank participants.</a:t>
            </a:r>
          </a:p>
        </p:txBody>
      </p:sp>
      <p:sp>
        <p:nvSpPr>
          <p:cNvPr id="14" name="Oval 13">
            <a:extLst>
              <a:ext uri="{FF2B5EF4-FFF2-40B4-BE49-F238E27FC236}">
                <a16:creationId xmlns:a16="http://schemas.microsoft.com/office/drawing/2014/main" id="{8D97D1A4-0007-46A2-BED6-CC3A47B6350C}"/>
              </a:ext>
            </a:extLst>
          </p:cNvPr>
          <p:cNvSpPr/>
          <p:nvPr/>
        </p:nvSpPr>
        <p:spPr bwMode="auto">
          <a:xfrm>
            <a:off x="4631822" y="4456537"/>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rgbClr val="FFFFFF"/>
                </a:solidFill>
                <a:ea typeface="Segoe UI" pitchFamily="34" charset="0"/>
                <a:cs typeface="Segoe UI" pitchFamily="34" charset="0"/>
              </a:rPr>
              <a:t>Day 2</a:t>
            </a:r>
          </a:p>
        </p:txBody>
      </p:sp>
      <p:sp>
        <p:nvSpPr>
          <p:cNvPr id="3" name="TextBox 2">
            <a:extLst>
              <a:ext uri="{FF2B5EF4-FFF2-40B4-BE49-F238E27FC236}">
                <a16:creationId xmlns:a16="http://schemas.microsoft.com/office/drawing/2014/main" id="{2459079B-D4CD-4981-BA5A-2ADCFDCB7B37}"/>
              </a:ext>
            </a:extLst>
          </p:cNvPr>
          <p:cNvSpPr txBox="1"/>
          <p:nvPr/>
        </p:nvSpPr>
        <p:spPr>
          <a:xfrm>
            <a:off x="5097094" y="4874691"/>
            <a:ext cx="1952978" cy="1692771"/>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GB" sz="1100"/>
              <a:t>Send email summarizing the timeline for Day 2 and anything attendees need to know for the final Day 3</a:t>
            </a:r>
          </a:p>
          <a:p>
            <a:pPr marL="171450" indent="-171450">
              <a:spcAft>
                <a:spcPts val="600"/>
              </a:spcAft>
              <a:buFont typeface="Arial" panose="020B0604020202020204" pitchFamily="34" charset="0"/>
              <a:buChar char="•"/>
            </a:pPr>
            <a:r>
              <a:rPr lang="en-GB" sz="1100"/>
              <a:t>Email to inform participants how to submit their solution</a:t>
            </a:r>
            <a:r>
              <a:rPr lang="en-US" sz="1100"/>
              <a:t> on Day 3</a:t>
            </a:r>
          </a:p>
        </p:txBody>
      </p:sp>
      <p:sp>
        <p:nvSpPr>
          <p:cNvPr id="16" name="Oval 15">
            <a:extLst>
              <a:ext uri="{FF2B5EF4-FFF2-40B4-BE49-F238E27FC236}">
                <a16:creationId xmlns:a16="http://schemas.microsoft.com/office/drawing/2014/main" id="{2413B2BE-4EA8-412B-A23D-D50D44B68FF7}"/>
              </a:ext>
            </a:extLst>
          </p:cNvPr>
          <p:cNvSpPr/>
          <p:nvPr/>
        </p:nvSpPr>
        <p:spPr bwMode="auto">
          <a:xfrm>
            <a:off x="7289638" y="4452068"/>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rgbClr val="FFFFFF"/>
                </a:solidFill>
                <a:ea typeface="Segoe UI" pitchFamily="34" charset="0"/>
                <a:cs typeface="Segoe UI" pitchFamily="34" charset="0"/>
              </a:rPr>
              <a:t>Day 3</a:t>
            </a:r>
          </a:p>
        </p:txBody>
      </p:sp>
      <p:sp>
        <p:nvSpPr>
          <p:cNvPr id="40" name="TextBox 39">
            <a:extLst>
              <a:ext uri="{FF2B5EF4-FFF2-40B4-BE49-F238E27FC236}">
                <a16:creationId xmlns:a16="http://schemas.microsoft.com/office/drawing/2014/main" id="{62ACD56F-88BE-43DB-A67B-630DCE8B5C02}"/>
              </a:ext>
            </a:extLst>
          </p:cNvPr>
          <p:cNvSpPr txBox="1"/>
          <p:nvPr/>
        </p:nvSpPr>
        <p:spPr>
          <a:xfrm>
            <a:off x="7723820" y="4874691"/>
            <a:ext cx="2072922" cy="1769715"/>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GB" sz="1100"/>
              <a:t>Countdown to end of hack (e.g. “Final hours to hack” email)</a:t>
            </a:r>
          </a:p>
          <a:p>
            <a:pPr marL="171450" indent="-171450">
              <a:spcBef>
                <a:spcPts val="0"/>
              </a:spcBef>
              <a:spcAft>
                <a:spcPts val="600"/>
              </a:spcAft>
              <a:buFont typeface="Arial" panose="020B0604020202020204" pitchFamily="34" charset="0"/>
              <a:buChar char="•"/>
            </a:pPr>
            <a:r>
              <a:rPr lang="en-GB" sz="1100"/>
              <a:t>Email with thank you and instructions for how to watch the showcase and the award ceremony live</a:t>
            </a:r>
          </a:p>
          <a:p>
            <a:pPr marL="171450" indent="-171450">
              <a:spcBef>
                <a:spcPts val="0"/>
              </a:spcBef>
              <a:spcAft>
                <a:spcPts val="600"/>
              </a:spcAft>
              <a:buFont typeface="Arial" panose="020B0604020202020204" pitchFamily="34" charset="0"/>
              <a:buChar char="•"/>
            </a:pPr>
            <a:r>
              <a:rPr lang="en-GB" sz="1100"/>
              <a:t>Congratulation email to announce winners</a:t>
            </a:r>
          </a:p>
        </p:txBody>
      </p:sp>
      <p:sp>
        <p:nvSpPr>
          <p:cNvPr id="18" name="Oval 17">
            <a:extLst>
              <a:ext uri="{FF2B5EF4-FFF2-40B4-BE49-F238E27FC236}">
                <a16:creationId xmlns:a16="http://schemas.microsoft.com/office/drawing/2014/main" id="{13A5489B-6C9E-4BC9-91CC-ED3B9EB1D64A}"/>
              </a:ext>
            </a:extLst>
          </p:cNvPr>
          <p:cNvSpPr/>
          <p:nvPr/>
        </p:nvSpPr>
        <p:spPr bwMode="auto">
          <a:xfrm>
            <a:off x="9835503" y="4452068"/>
            <a:ext cx="553998" cy="55399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a:solidFill>
                  <a:srgbClr val="FFFFFF"/>
                </a:solidFill>
                <a:ea typeface="Segoe UI" pitchFamily="34" charset="0"/>
                <a:cs typeface="Segoe UI" pitchFamily="34" charset="0"/>
              </a:rPr>
              <a:t>Post </a:t>
            </a:r>
          </a:p>
          <a:p>
            <a:pPr algn="ctr" defTabSz="932472" fontAlgn="base">
              <a:spcBef>
                <a:spcPct val="0"/>
              </a:spcBef>
              <a:spcAft>
                <a:spcPct val="0"/>
              </a:spcAft>
            </a:pPr>
            <a:r>
              <a:rPr lang="en-US" sz="1200">
                <a:solidFill>
                  <a:srgbClr val="FFFFFF"/>
                </a:solidFill>
                <a:ea typeface="Segoe UI" pitchFamily="34" charset="0"/>
                <a:cs typeface="Segoe UI" pitchFamily="34" charset="0"/>
              </a:rPr>
              <a:t>Event</a:t>
            </a:r>
          </a:p>
        </p:txBody>
      </p:sp>
      <p:sp>
        <p:nvSpPr>
          <p:cNvPr id="42" name="TextBox 41">
            <a:extLst>
              <a:ext uri="{FF2B5EF4-FFF2-40B4-BE49-F238E27FC236}">
                <a16:creationId xmlns:a16="http://schemas.microsoft.com/office/drawing/2014/main" id="{CDB4EF76-71F0-425B-A3F5-35B6171108E5}"/>
              </a:ext>
            </a:extLst>
          </p:cNvPr>
          <p:cNvSpPr txBox="1"/>
          <p:nvPr/>
        </p:nvSpPr>
        <p:spPr>
          <a:xfrm>
            <a:off x="10212049" y="4874691"/>
            <a:ext cx="1952978" cy="2077492"/>
          </a:xfrm>
          <a:prstGeom prst="rect">
            <a:avLst/>
          </a:prstGeom>
          <a:noFill/>
        </p:spPr>
        <p:txBody>
          <a:bodyPr wrap="square">
            <a:spAutoFit/>
          </a:bodyPr>
          <a:lstStyle/>
          <a:p>
            <a:pPr marL="171450" indent="-171450">
              <a:spcBef>
                <a:spcPts val="0"/>
              </a:spcBef>
              <a:spcAft>
                <a:spcPts val="600"/>
              </a:spcAft>
              <a:buFont typeface="Arial" panose="020B0604020202020204" pitchFamily="34" charset="0"/>
              <a:buChar char="•"/>
            </a:pPr>
            <a:r>
              <a:rPr lang="en-US" sz="1100"/>
              <a:t>Intranet article with success stories</a:t>
            </a:r>
          </a:p>
          <a:p>
            <a:pPr marL="171450" indent="-171450">
              <a:spcBef>
                <a:spcPts val="0"/>
              </a:spcBef>
              <a:spcAft>
                <a:spcPts val="600"/>
              </a:spcAft>
              <a:buFont typeface="Arial" panose="020B0604020202020204" pitchFamily="34" charset="0"/>
              <a:buChar char="•"/>
            </a:pPr>
            <a:r>
              <a:rPr lang="en-US" sz="1100"/>
              <a:t>Link to solutions</a:t>
            </a:r>
          </a:p>
          <a:p>
            <a:pPr marL="171450" indent="-171450">
              <a:spcBef>
                <a:spcPts val="0"/>
              </a:spcBef>
              <a:spcAft>
                <a:spcPts val="600"/>
              </a:spcAft>
              <a:buFont typeface="Arial" panose="020B0604020202020204" pitchFamily="34" charset="0"/>
              <a:buChar char="•"/>
            </a:pPr>
            <a:r>
              <a:rPr lang="en-US" sz="1100"/>
              <a:t>Link to videos</a:t>
            </a:r>
          </a:p>
          <a:p>
            <a:pPr marL="171450" indent="-171450">
              <a:spcBef>
                <a:spcPts val="0"/>
              </a:spcBef>
              <a:spcAft>
                <a:spcPts val="600"/>
              </a:spcAft>
              <a:buFont typeface="Arial" panose="020B0604020202020204" pitchFamily="34" charset="0"/>
              <a:buChar char="•"/>
            </a:pPr>
            <a:r>
              <a:rPr lang="en-GB" sz="1100"/>
              <a:t>Host Lunch &amp; Learn</a:t>
            </a:r>
          </a:p>
          <a:p>
            <a:pPr marL="171450" indent="-171450">
              <a:spcBef>
                <a:spcPts val="0"/>
              </a:spcBef>
              <a:spcAft>
                <a:spcPts val="600"/>
              </a:spcAft>
              <a:buFont typeface="Arial" panose="020B0604020202020204" pitchFamily="34" charset="0"/>
              <a:buChar char="•"/>
            </a:pPr>
            <a:r>
              <a:rPr lang="en-GB" sz="1100"/>
              <a:t>Notify winners</a:t>
            </a:r>
          </a:p>
          <a:p>
            <a:pPr marL="171450" indent="-171450">
              <a:spcBef>
                <a:spcPts val="0"/>
              </a:spcBef>
              <a:spcAft>
                <a:spcPts val="600"/>
              </a:spcAft>
              <a:buFont typeface="Arial" panose="020B0604020202020204" pitchFamily="34" charset="0"/>
              <a:buChar char="•"/>
            </a:pPr>
            <a:r>
              <a:rPr lang="en-GB" sz="1100"/>
              <a:t>Announce results in company newsletter</a:t>
            </a:r>
          </a:p>
          <a:p>
            <a:pPr>
              <a:spcBef>
                <a:spcPts val="0"/>
              </a:spcBef>
              <a:spcAft>
                <a:spcPts val="600"/>
              </a:spcAft>
            </a:pPr>
            <a:endParaRPr lang="en-GB" sz="1100"/>
          </a:p>
        </p:txBody>
      </p:sp>
    </p:spTree>
    <p:extLst>
      <p:ext uri="{BB962C8B-B14F-4D97-AF65-F5344CB8AC3E}">
        <p14:creationId xmlns:p14="http://schemas.microsoft.com/office/powerpoint/2010/main" val="419039187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78" y="190532"/>
            <a:ext cx="11336039" cy="553998"/>
          </a:xfrm>
        </p:spPr>
        <p:txBody>
          <a:bodyPr/>
          <a:lstStyle/>
          <a:p>
            <a:r>
              <a:rPr lang="en-US"/>
              <a:t>Sample </a:t>
            </a:r>
            <a:r>
              <a:rPr lang="en-US">
                <a:solidFill>
                  <a:schemeClr val="tx2"/>
                </a:solidFill>
              </a:rPr>
              <a:t>email plan</a:t>
            </a:r>
          </a:p>
        </p:txBody>
      </p:sp>
      <p:graphicFrame>
        <p:nvGraphicFramePr>
          <p:cNvPr id="4" name="Table 3">
            <a:extLst>
              <a:ext uri="{FF2B5EF4-FFF2-40B4-BE49-F238E27FC236}">
                <a16:creationId xmlns:a16="http://schemas.microsoft.com/office/drawing/2014/main" id="{C951D543-3EA5-4556-9F78-E59D05FEB716}"/>
              </a:ext>
            </a:extLst>
          </p:cNvPr>
          <p:cNvGraphicFramePr>
            <a:graphicFrameLocks noGrp="1"/>
          </p:cNvGraphicFramePr>
          <p:nvPr>
            <p:extLst>
              <p:ext uri="{D42A27DB-BD31-4B8C-83A1-F6EECF244321}">
                <p14:modId xmlns:p14="http://schemas.microsoft.com/office/powerpoint/2010/main" val="3674228482"/>
              </p:ext>
            </p:extLst>
          </p:nvPr>
        </p:nvGraphicFramePr>
        <p:xfrm>
          <a:off x="427978" y="929087"/>
          <a:ext cx="11675726" cy="4816541"/>
        </p:xfrm>
        <a:graphic>
          <a:graphicData uri="http://schemas.openxmlformats.org/drawingml/2006/table">
            <a:tbl>
              <a:tblPr firstRow="1">
                <a:tableStyleId>{F5AB1C69-6EDB-4FF4-983F-18BD219EF322}</a:tableStyleId>
              </a:tblPr>
              <a:tblGrid>
                <a:gridCol w="6169296">
                  <a:extLst>
                    <a:ext uri="{9D8B030D-6E8A-4147-A177-3AD203B41FA5}">
                      <a16:colId xmlns:a16="http://schemas.microsoft.com/office/drawing/2014/main" val="342401207"/>
                    </a:ext>
                  </a:extLst>
                </a:gridCol>
                <a:gridCol w="5506430">
                  <a:extLst>
                    <a:ext uri="{9D8B030D-6E8A-4147-A177-3AD203B41FA5}">
                      <a16:colId xmlns:a16="http://schemas.microsoft.com/office/drawing/2014/main" val="71963195"/>
                    </a:ext>
                  </a:extLst>
                </a:gridCol>
              </a:tblGrid>
              <a:tr h="357341">
                <a:tc>
                  <a:txBody>
                    <a:bodyPr/>
                    <a:lstStyle/>
                    <a:p>
                      <a:pPr algn="ctr"/>
                      <a:r>
                        <a:rPr lang="en-US" sz="1100">
                          <a:latin typeface="+mj-lt"/>
                          <a:cs typeface="Segoe UI Light" panose="020B0502040204020203" pitchFamily="34" charset="0"/>
                        </a:rPr>
                        <a:t>Communication</a:t>
                      </a:r>
                    </a:p>
                  </a:txBody>
                  <a:tcPr anchor="ctr">
                    <a:solidFill>
                      <a:schemeClr val="tx2"/>
                    </a:solidFill>
                  </a:tcPr>
                </a:tc>
                <a:tc>
                  <a:txBody>
                    <a:bodyPr/>
                    <a:lstStyle/>
                    <a:p>
                      <a:pPr algn="ctr"/>
                      <a:r>
                        <a:rPr lang="en-US" sz="1100">
                          <a:latin typeface="+mj-lt"/>
                          <a:cs typeface="Segoe UI Light" panose="020B0502040204020203" pitchFamily="34" charset="0"/>
                        </a:rPr>
                        <a:t>When</a:t>
                      </a:r>
                    </a:p>
                  </a:txBody>
                  <a:tcPr anchor="ctr">
                    <a:solidFill>
                      <a:schemeClr val="tx2"/>
                    </a:solidFill>
                  </a:tcPr>
                </a:tc>
                <a:extLst>
                  <a:ext uri="{0D108BD9-81ED-4DB2-BD59-A6C34878D82A}">
                    <a16:rowId xmlns:a16="http://schemas.microsoft.com/office/drawing/2014/main" val="4144159068"/>
                  </a:ext>
                </a:extLst>
              </a:tr>
              <a:tr h="360000">
                <a:tc>
                  <a:txBody>
                    <a:bodyPr/>
                    <a:lstStyle/>
                    <a:p>
                      <a:pPr algn="l" rtl="0" fontAlgn="base"/>
                      <a:r>
                        <a:rPr lang="en-GB" sz="1000" b="0" i="0">
                          <a:solidFill>
                            <a:srgbClr val="000000"/>
                          </a:solidFill>
                          <a:effectLst/>
                          <a:latin typeface="+mn-lt"/>
                        </a:rPr>
                        <a:t>* Announcing our hackathon - sign up now </a:t>
                      </a:r>
                      <a:endParaRPr lang="en-GB"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8 weeks before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140884271"/>
                  </a:ext>
                </a:extLst>
              </a:tr>
              <a:tr h="360000">
                <a:tc>
                  <a:txBody>
                    <a:bodyPr/>
                    <a:lstStyle/>
                    <a:p>
                      <a:pPr algn="l" rtl="0" fontAlgn="base"/>
                      <a:r>
                        <a:rPr lang="en-US" sz="1000" b="0" i="0">
                          <a:solidFill>
                            <a:srgbClr val="000000"/>
                          </a:solidFill>
                          <a:effectLst/>
                          <a:latin typeface="+mn-lt"/>
                        </a:rPr>
                        <a:t>Reminder – </a:t>
                      </a:r>
                      <a:r>
                        <a:rPr lang="en-GB" sz="1000" b="0" i="0">
                          <a:solidFill>
                            <a:srgbClr val="000000"/>
                          </a:solidFill>
                          <a:effectLst/>
                          <a:latin typeface="+mn-lt"/>
                        </a:rPr>
                        <a:t>Sign up for the Hackathon </a:t>
                      </a:r>
                      <a:endParaRPr lang="en-US"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4 weeks before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1919333976"/>
                  </a:ext>
                </a:extLst>
              </a:tr>
              <a:tr h="360000">
                <a:tc>
                  <a:txBody>
                    <a:bodyPr/>
                    <a:lstStyle/>
                    <a:p>
                      <a:pPr algn="l" rtl="0" fontAlgn="base"/>
                      <a:r>
                        <a:rPr lang="en-US" sz="1000" b="0" i="0">
                          <a:solidFill>
                            <a:srgbClr val="000000"/>
                          </a:solidFill>
                          <a:effectLst/>
                          <a:latin typeface="+mn-lt"/>
                        </a:rPr>
                        <a:t>* Hackathon - Welcome and program details</a:t>
                      </a:r>
                      <a:endParaRPr lang="en-US"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1 week before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3910207512"/>
                  </a:ext>
                </a:extLst>
              </a:tr>
              <a:tr h="360000">
                <a:tc>
                  <a:txBody>
                    <a:bodyPr/>
                    <a:lstStyle/>
                    <a:p>
                      <a:pPr algn="l" rtl="0" fontAlgn="base"/>
                      <a:r>
                        <a:rPr lang="en-US" sz="1000" b="0" i="0">
                          <a:solidFill>
                            <a:srgbClr val="000000"/>
                          </a:solidFill>
                          <a:effectLst/>
                          <a:latin typeface="+mn-lt"/>
                        </a:rPr>
                        <a:t>* Hackathon is today! </a:t>
                      </a:r>
                      <a:endParaRPr lang="en-US"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Day 1 of Event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3767963481"/>
                  </a:ext>
                </a:extLst>
              </a:tr>
              <a:tr h="360000">
                <a:tc>
                  <a:txBody>
                    <a:bodyPr/>
                    <a:lstStyle/>
                    <a:p>
                      <a:pPr algn="l" rtl="0" fontAlgn="base"/>
                      <a:r>
                        <a:rPr lang="en-GB" sz="1000" b="0" i="0">
                          <a:solidFill>
                            <a:srgbClr val="000000"/>
                          </a:solidFill>
                          <a:effectLst/>
                          <a:latin typeface="+mn-lt"/>
                        </a:rPr>
                        <a:t>End of Day 1 Email </a:t>
                      </a:r>
                      <a:endParaRPr lang="en-GB"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Day 1 of Event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2254329959"/>
                  </a:ext>
                </a:extLst>
              </a:tr>
              <a:tr h="360000">
                <a:tc>
                  <a:txBody>
                    <a:bodyPr/>
                    <a:lstStyle/>
                    <a:p>
                      <a:pPr algn="l" rtl="0" fontAlgn="base"/>
                      <a:r>
                        <a:rPr lang="en-GB" sz="1000" b="0" i="0">
                          <a:solidFill>
                            <a:srgbClr val="000000"/>
                          </a:solidFill>
                          <a:effectLst/>
                          <a:latin typeface="+mn-lt"/>
                        </a:rPr>
                        <a:t>Hackathon – continue in your teams</a:t>
                      </a:r>
                      <a:endParaRPr lang="en-GB"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Day 2 of Event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253221200"/>
                  </a:ext>
                </a:extLst>
              </a:tr>
              <a:tr h="360000">
                <a:tc>
                  <a:txBody>
                    <a:bodyPr/>
                    <a:lstStyle/>
                    <a:p>
                      <a:pPr algn="l" rtl="0" fontAlgn="base"/>
                      <a:r>
                        <a:rPr lang="en-GB" sz="1000" b="0" i="0">
                          <a:solidFill>
                            <a:srgbClr val="000000"/>
                          </a:solidFill>
                          <a:effectLst/>
                          <a:latin typeface="+mn-lt"/>
                        </a:rPr>
                        <a:t>How to submit your final solutions</a:t>
                      </a:r>
                      <a:endParaRPr lang="en-GB" b="0" i="0">
                        <a:solidFill>
                          <a:srgbClr val="000000"/>
                        </a:solidFill>
                        <a:effectLst/>
                        <a:latin typeface="+mn-lt"/>
                      </a:endParaRPr>
                    </a:p>
                  </a:txBody>
                  <a:tcPr>
                    <a:solidFill>
                      <a:srgbClr val="F2F2F2"/>
                    </a:solidFill>
                  </a:tcPr>
                </a:tc>
                <a:tc>
                  <a:txBody>
                    <a:bodyPr/>
                    <a:lstStyle/>
                    <a:p>
                      <a:pPr algn="l" rtl="0" fontAlgn="base"/>
                      <a:r>
                        <a:rPr lang="en-US" sz="1000" b="0" i="0">
                          <a:solidFill>
                            <a:srgbClr val="000000"/>
                          </a:solidFill>
                          <a:effectLst/>
                          <a:latin typeface="+mn-lt"/>
                        </a:rPr>
                        <a:t>Day 2 of Event</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3622028076"/>
                  </a:ext>
                </a:extLst>
              </a:tr>
              <a:tr h="360000">
                <a:tc>
                  <a:txBody>
                    <a:bodyPr/>
                    <a:lstStyle/>
                    <a:p>
                      <a:pPr algn="l" rtl="0" fontAlgn="base"/>
                      <a:r>
                        <a:rPr lang="en-US" sz="1000" b="0" i="0">
                          <a:solidFill>
                            <a:srgbClr val="000000"/>
                          </a:solidFill>
                          <a:effectLst/>
                          <a:latin typeface="+mn-lt"/>
                        </a:rPr>
                        <a:t>* Final hours to hack – important information on how to submit your solutions!</a:t>
                      </a:r>
                      <a:endParaRPr lang="en-US" b="0" i="0">
                        <a:solidFill>
                          <a:srgbClr val="000000"/>
                        </a:solidFill>
                        <a:effectLst/>
                        <a:latin typeface="+mn-lt"/>
                      </a:endParaRPr>
                    </a:p>
                  </a:txBody>
                  <a:tcPr>
                    <a:solidFill>
                      <a:srgbClr val="F2F2F2"/>
                    </a:solidFill>
                  </a:tcPr>
                </a:tc>
                <a:tc>
                  <a:txBody>
                    <a:bodyPr/>
                    <a:lstStyle/>
                    <a:p>
                      <a:pPr algn="l" rtl="0" fontAlgn="base"/>
                      <a:r>
                        <a:rPr lang="en-GB" sz="1000" b="0" i="0">
                          <a:solidFill>
                            <a:srgbClr val="000000"/>
                          </a:solidFill>
                          <a:effectLst/>
                          <a:latin typeface="+mn-lt"/>
                        </a:rPr>
                        <a:t>Day 3 of Event </a:t>
                      </a:r>
                      <a:r>
                        <a:rPr lang="en-GB" sz="1000" b="1" i="0">
                          <a:solidFill>
                            <a:srgbClr val="000000"/>
                          </a:solidFill>
                          <a:effectLst/>
                          <a:latin typeface="+mn-lt"/>
                        </a:rPr>
                        <a:t>noon</a:t>
                      </a:r>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4030998211"/>
                  </a:ext>
                </a:extLst>
              </a:tr>
              <a:tr h="360000">
                <a:tc>
                  <a:txBody>
                    <a:bodyPr/>
                    <a:lstStyle/>
                    <a:p>
                      <a:pPr algn="l" rtl="0" fontAlgn="base"/>
                      <a:r>
                        <a:rPr lang="en-GB" sz="1000" b="0" i="0">
                          <a:solidFill>
                            <a:srgbClr val="000000"/>
                          </a:solidFill>
                          <a:effectLst/>
                          <a:latin typeface="+mn-lt"/>
                        </a:rPr>
                        <a:t>Thank you - you made it! Now watch Hackathon showcase and award ceremony</a:t>
                      </a:r>
                    </a:p>
                    <a:p>
                      <a:pPr algn="l" rtl="0" fontAlgn="base"/>
                      <a:endParaRPr lang="en-GB" b="0" i="0">
                        <a:solidFill>
                          <a:srgbClr val="000000"/>
                        </a:solidFill>
                        <a:effectLst/>
                        <a:latin typeface="+mn-lt"/>
                      </a:endParaRPr>
                    </a:p>
                  </a:txBody>
                  <a:tcPr>
                    <a:solidFill>
                      <a:srgbClr val="F2F2F2"/>
                    </a:solidFill>
                  </a:tcPr>
                </a:tc>
                <a:tc>
                  <a:txBody>
                    <a:bodyPr/>
                    <a:lstStyle/>
                    <a:p>
                      <a:pPr algn="l" rtl="0" fontAlgn="base"/>
                      <a:r>
                        <a:rPr lang="en-GB" sz="1000" b="0" i="0">
                          <a:solidFill>
                            <a:srgbClr val="000000"/>
                          </a:solidFill>
                          <a:effectLst/>
                          <a:latin typeface="+mn-lt"/>
                        </a:rPr>
                        <a:t>Day 3 of Event </a:t>
                      </a:r>
                      <a:r>
                        <a:rPr lang="en-GB" sz="1000" b="1" i="0">
                          <a:solidFill>
                            <a:srgbClr val="000000"/>
                          </a:solidFill>
                          <a:effectLst/>
                          <a:latin typeface="+mn-lt"/>
                        </a:rPr>
                        <a:t> 2pm</a:t>
                      </a:r>
                      <a:r>
                        <a:rPr lang="en-GB" sz="1000" b="0" i="0">
                          <a:solidFill>
                            <a:srgbClr val="000000"/>
                          </a:solidFill>
                          <a:effectLst/>
                          <a:latin typeface="+mn-lt"/>
                        </a:rPr>
                        <a:t> </a:t>
                      </a:r>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2099557286"/>
                  </a:ext>
                </a:extLst>
              </a:tr>
              <a:tr h="360000">
                <a:tc>
                  <a:txBody>
                    <a:bodyPr/>
                    <a:lstStyle/>
                    <a:p>
                      <a:pPr algn="l" rtl="0" fontAlgn="base"/>
                      <a:r>
                        <a:rPr lang="en-GB" sz="1000" b="0" i="0">
                          <a:solidFill>
                            <a:srgbClr val="000000"/>
                          </a:solidFill>
                          <a:effectLst/>
                          <a:latin typeface="+mn-lt"/>
                        </a:rPr>
                        <a:t>Congratulations, Hackathon winners! </a:t>
                      </a:r>
                      <a:endParaRPr lang="en-GB" b="0" i="0">
                        <a:solidFill>
                          <a:srgbClr val="000000"/>
                        </a:solidFill>
                        <a:effectLst/>
                        <a:latin typeface="+mn-lt"/>
                      </a:endParaRPr>
                    </a:p>
                  </a:txBody>
                  <a:tcPr>
                    <a:solidFill>
                      <a:srgbClr val="F2F2F2"/>
                    </a:solidFill>
                  </a:tcPr>
                </a:tc>
                <a:tc>
                  <a:txBody>
                    <a:bodyPr/>
                    <a:lstStyle/>
                    <a:p>
                      <a:pPr algn="l" rtl="0" fontAlgn="base"/>
                      <a:r>
                        <a:rPr lang="en-GB" sz="1000" b="0" i="0">
                          <a:solidFill>
                            <a:srgbClr val="000000"/>
                          </a:solidFill>
                          <a:effectLst/>
                          <a:latin typeface="+mn-lt"/>
                        </a:rPr>
                        <a:t>Day 3 of Event </a:t>
                      </a:r>
                      <a:r>
                        <a:rPr lang="en-GB" sz="1000" b="1" i="0">
                          <a:solidFill>
                            <a:srgbClr val="000000"/>
                          </a:solidFill>
                          <a:effectLst/>
                          <a:latin typeface="+mn-lt"/>
                        </a:rPr>
                        <a:t>EOD</a:t>
                      </a:r>
                      <a:r>
                        <a:rPr lang="en-GB" sz="1000" b="0" i="0">
                          <a:solidFill>
                            <a:srgbClr val="000000"/>
                          </a:solidFill>
                          <a:effectLst/>
                          <a:latin typeface="+mn-lt"/>
                        </a:rPr>
                        <a:t> </a:t>
                      </a:r>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2793095807"/>
                  </a:ext>
                </a:extLst>
              </a:tr>
              <a:tr h="360000">
                <a:tc>
                  <a:txBody>
                    <a:bodyPr/>
                    <a:lstStyle/>
                    <a:p>
                      <a:pPr algn="l" rtl="0" fontAlgn="base"/>
                      <a:r>
                        <a:rPr lang="en-GB" sz="1000" b="1" i="0">
                          <a:solidFill>
                            <a:srgbClr val="000000"/>
                          </a:solidFill>
                          <a:effectLst/>
                          <a:latin typeface="+mn-lt"/>
                        </a:rPr>
                        <a:t>Post Event </a:t>
                      </a:r>
                      <a:r>
                        <a:rPr lang="en-GB" sz="1000" b="0" i="0">
                          <a:solidFill>
                            <a:srgbClr val="000000"/>
                          </a:solidFill>
                          <a:effectLst/>
                          <a:latin typeface="+mn-lt"/>
                        </a:rPr>
                        <a:t> </a:t>
                      </a:r>
                      <a:endParaRPr lang="en-GB" b="0" i="0">
                        <a:solidFill>
                          <a:srgbClr val="000000"/>
                        </a:solidFill>
                        <a:effectLst/>
                        <a:latin typeface="+mn-lt"/>
                      </a:endParaRPr>
                    </a:p>
                    <a:p>
                      <a:pPr algn="l" rtl="0" fontAlgn="base">
                        <a:buFont typeface="Arial" panose="020B0604020202020204" pitchFamily="34" charset="0"/>
                        <a:buChar char="•"/>
                      </a:pPr>
                      <a:r>
                        <a:rPr lang="en-GB" sz="1000" b="0" i="0">
                          <a:effectLst/>
                          <a:latin typeface="+mn-lt"/>
                        </a:rPr>
                        <a:t>Portal article with success stories </a:t>
                      </a:r>
                    </a:p>
                    <a:p>
                      <a:pPr algn="l" rtl="0" fontAlgn="base">
                        <a:buFont typeface="Arial" panose="020B0604020202020204" pitchFamily="34" charset="0"/>
                        <a:buChar char="•"/>
                      </a:pPr>
                      <a:r>
                        <a:rPr lang="en-GB" sz="1000" b="0" i="0">
                          <a:effectLst/>
                          <a:latin typeface="+mn-lt"/>
                        </a:rPr>
                        <a:t>Link to solutions </a:t>
                      </a:r>
                    </a:p>
                    <a:p>
                      <a:pPr algn="l" rtl="0" fontAlgn="base">
                        <a:buFont typeface="Arial" panose="020B0604020202020204" pitchFamily="34" charset="0"/>
                        <a:buChar char="•"/>
                      </a:pPr>
                      <a:r>
                        <a:rPr lang="en-GB" sz="1000" b="0" i="0">
                          <a:effectLst/>
                          <a:latin typeface="+mn-lt"/>
                        </a:rPr>
                        <a:t>Link to videos </a:t>
                      </a:r>
                    </a:p>
                  </a:txBody>
                  <a:tcPr>
                    <a:solidFill>
                      <a:srgbClr val="F2F2F2"/>
                    </a:solidFill>
                  </a:tcPr>
                </a:tc>
                <a:tc>
                  <a:txBody>
                    <a:bodyPr/>
                    <a:lstStyle/>
                    <a:p>
                      <a:pPr algn="l" rtl="0" fontAlgn="base"/>
                      <a:r>
                        <a:rPr lang="en-US" sz="1000" b="0" i="0">
                          <a:solidFill>
                            <a:srgbClr val="000000"/>
                          </a:solidFill>
                          <a:effectLst/>
                          <a:latin typeface="+mn-lt"/>
                        </a:rPr>
                        <a:t>Week After the Event  </a:t>
                      </a:r>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691399355"/>
                  </a:ext>
                </a:extLst>
              </a:tr>
            </a:tbl>
          </a:graphicData>
        </a:graphic>
      </p:graphicFrame>
      <p:sp>
        <p:nvSpPr>
          <p:cNvPr id="3" name="TextBox 2">
            <a:extLst>
              <a:ext uri="{FF2B5EF4-FFF2-40B4-BE49-F238E27FC236}">
                <a16:creationId xmlns:a16="http://schemas.microsoft.com/office/drawing/2014/main" id="{89EF13EF-802A-4898-BFA8-DAC5E95924B6}"/>
              </a:ext>
            </a:extLst>
          </p:cNvPr>
          <p:cNvSpPr txBox="1"/>
          <p:nvPr/>
        </p:nvSpPr>
        <p:spPr>
          <a:xfrm>
            <a:off x="427978" y="6482802"/>
            <a:ext cx="8163572" cy="184666"/>
          </a:xfrm>
          <a:prstGeom prst="rect">
            <a:avLst/>
          </a:prstGeom>
          <a:noFill/>
        </p:spPr>
        <p:txBody>
          <a:bodyPr wrap="square" lIns="0" tIns="0" rIns="0" bIns="0" rtlCol="0">
            <a:spAutoFit/>
          </a:bodyPr>
          <a:lstStyle/>
          <a:p>
            <a:pPr algn="l"/>
            <a:r>
              <a:rPr lang="en-US" sz="1200"/>
              <a:t>* Check the Hackathon workbook package for email templates</a:t>
            </a:r>
          </a:p>
        </p:txBody>
      </p:sp>
    </p:spTree>
    <p:extLst>
      <p:ext uri="{BB962C8B-B14F-4D97-AF65-F5344CB8AC3E}">
        <p14:creationId xmlns:p14="http://schemas.microsoft.com/office/powerpoint/2010/main" val="88290677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78" y="190532"/>
            <a:ext cx="11336039" cy="553998"/>
          </a:xfrm>
        </p:spPr>
        <p:txBody>
          <a:bodyPr/>
          <a:lstStyle/>
          <a:p>
            <a:r>
              <a:rPr lang="en-US">
                <a:solidFill>
                  <a:schemeClr val="tx2"/>
                </a:solidFill>
              </a:rPr>
              <a:t>Communication and email plan</a:t>
            </a:r>
          </a:p>
        </p:txBody>
      </p:sp>
      <p:sp>
        <p:nvSpPr>
          <p:cNvPr id="7" name="TextBox 6">
            <a:extLst>
              <a:ext uri="{FF2B5EF4-FFF2-40B4-BE49-F238E27FC236}">
                <a16:creationId xmlns:a16="http://schemas.microsoft.com/office/drawing/2014/main" id="{32838B5E-8C4C-43FA-9762-9AE978D86AE5}"/>
              </a:ext>
            </a:extLst>
          </p:cNvPr>
          <p:cNvSpPr txBox="1"/>
          <p:nvPr/>
        </p:nvSpPr>
        <p:spPr>
          <a:xfrm>
            <a:off x="427978" y="935062"/>
            <a:ext cx="7872152" cy="307777"/>
          </a:xfrm>
          <a:prstGeom prst="rect">
            <a:avLst/>
          </a:prstGeom>
          <a:noFill/>
        </p:spPr>
        <p:txBody>
          <a:bodyPr wrap="square" lIns="0" tIns="0" rIns="0" bIns="0" rtlCol="0">
            <a:spAutoFit/>
          </a:bodyPr>
          <a:lstStyle/>
          <a:p>
            <a:pPr algn="l"/>
            <a:r>
              <a:rPr lang="en-CA" sz="2000"/>
              <a:t>Develop your own communication plan for your event</a:t>
            </a:r>
          </a:p>
        </p:txBody>
      </p:sp>
      <p:grpSp>
        <p:nvGrpSpPr>
          <p:cNvPr id="8" name="Group 7">
            <a:extLst>
              <a:ext uri="{FF2B5EF4-FFF2-40B4-BE49-F238E27FC236}">
                <a16:creationId xmlns:a16="http://schemas.microsoft.com/office/drawing/2014/main" id="{5429584E-5A04-43A2-AA85-3265D85FF7FE}"/>
              </a:ext>
              <a:ext uri="{C183D7F6-B498-43B3-948B-1728B52AA6E4}">
                <adec:decorative xmlns:adec="http://schemas.microsoft.com/office/drawing/2017/decorative" val="1"/>
              </a:ext>
            </a:extLst>
          </p:cNvPr>
          <p:cNvGrpSpPr/>
          <p:nvPr/>
        </p:nvGrpSpPr>
        <p:grpSpPr>
          <a:xfrm>
            <a:off x="0" y="-396000"/>
            <a:ext cx="12192000" cy="396000"/>
            <a:chOff x="0" y="-396000"/>
            <a:chExt cx="12192000" cy="396000"/>
          </a:xfrm>
        </p:grpSpPr>
        <p:sp>
          <p:nvSpPr>
            <p:cNvPr id="9" name="TextBox 8">
              <a:extLst>
                <a:ext uri="{FF2B5EF4-FFF2-40B4-BE49-F238E27FC236}">
                  <a16:creationId xmlns:a16="http://schemas.microsoft.com/office/drawing/2014/main" id="{B886549A-21BA-4438-9C5B-D4D2E1CD0402}"/>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10" name="Graphic 9" descr="Pencil with solid fill">
              <a:extLst>
                <a:ext uri="{FF2B5EF4-FFF2-40B4-BE49-F238E27FC236}">
                  <a16:creationId xmlns:a16="http://schemas.microsoft.com/office/drawing/2014/main" id="{A6941FA0-53A5-478B-882D-8E89187DF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aphicFrame>
        <p:nvGraphicFramePr>
          <p:cNvPr id="4" name="Table 3">
            <a:extLst>
              <a:ext uri="{FF2B5EF4-FFF2-40B4-BE49-F238E27FC236}">
                <a16:creationId xmlns:a16="http://schemas.microsoft.com/office/drawing/2014/main" id="{0B866E74-5A22-4155-930F-EF4791EBA968}"/>
              </a:ext>
            </a:extLst>
          </p:cNvPr>
          <p:cNvGraphicFramePr>
            <a:graphicFrameLocks noGrp="1"/>
          </p:cNvGraphicFramePr>
          <p:nvPr>
            <p:extLst>
              <p:ext uri="{D42A27DB-BD31-4B8C-83A1-F6EECF244321}">
                <p14:modId xmlns:p14="http://schemas.microsoft.com/office/powerpoint/2010/main" val="3030446473"/>
              </p:ext>
            </p:extLst>
          </p:nvPr>
        </p:nvGraphicFramePr>
        <p:xfrm>
          <a:off x="427978" y="1348187"/>
          <a:ext cx="11675726" cy="5467629"/>
        </p:xfrm>
        <a:graphic>
          <a:graphicData uri="http://schemas.openxmlformats.org/drawingml/2006/table">
            <a:tbl>
              <a:tblPr firstRow="1">
                <a:tableStyleId>{F5AB1C69-6EDB-4FF4-983F-18BD219EF322}</a:tableStyleId>
              </a:tblPr>
              <a:tblGrid>
                <a:gridCol w="6169296">
                  <a:extLst>
                    <a:ext uri="{9D8B030D-6E8A-4147-A177-3AD203B41FA5}">
                      <a16:colId xmlns:a16="http://schemas.microsoft.com/office/drawing/2014/main" val="342401207"/>
                    </a:ext>
                  </a:extLst>
                </a:gridCol>
                <a:gridCol w="5506430">
                  <a:extLst>
                    <a:ext uri="{9D8B030D-6E8A-4147-A177-3AD203B41FA5}">
                      <a16:colId xmlns:a16="http://schemas.microsoft.com/office/drawing/2014/main" val="71963195"/>
                    </a:ext>
                  </a:extLst>
                </a:gridCol>
              </a:tblGrid>
              <a:tr h="346989">
                <a:tc>
                  <a:txBody>
                    <a:bodyPr/>
                    <a:lstStyle/>
                    <a:p>
                      <a:pPr algn="ctr"/>
                      <a:r>
                        <a:rPr lang="en-US" sz="1100">
                          <a:latin typeface="+mj-lt"/>
                          <a:cs typeface="Segoe UI Light" panose="020B0502040204020203" pitchFamily="34" charset="0"/>
                        </a:rPr>
                        <a:t>Communication</a:t>
                      </a:r>
                    </a:p>
                  </a:txBody>
                  <a:tcPr anchor="ctr">
                    <a:solidFill>
                      <a:schemeClr val="tx2"/>
                    </a:solidFill>
                  </a:tcPr>
                </a:tc>
                <a:tc>
                  <a:txBody>
                    <a:bodyPr/>
                    <a:lstStyle/>
                    <a:p>
                      <a:pPr algn="ctr"/>
                      <a:r>
                        <a:rPr lang="en-US" sz="1100">
                          <a:latin typeface="+mj-lt"/>
                          <a:cs typeface="Segoe UI Light" panose="020B0502040204020203" pitchFamily="34" charset="0"/>
                        </a:rPr>
                        <a:t>When</a:t>
                      </a:r>
                    </a:p>
                  </a:txBody>
                  <a:tcPr anchor="ctr">
                    <a:solidFill>
                      <a:schemeClr val="tx2"/>
                    </a:solidFill>
                  </a:tcPr>
                </a:tc>
                <a:extLst>
                  <a:ext uri="{0D108BD9-81ED-4DB2-BD59-A6C34878D82A}">
                    <a16:rowId xmlns:a16="http://schemas.microsoft.com/office/drawing/2014/main" val="4144159068"/>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140884271"/>
                  </a:ext>
                </a:extLst>
              </a:tr>
              <a:tr h="355164">
                <a:tc>
                  <a:txBody>
                    <a:bodyPr/>
                    <a:lstStyle/>
                    <a:p>
                      <a:pPr algn="l" rtl="0" fontAlgn="base"/>
                      <a:endParaRPr lang="en-US"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1919333976"/>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752237300"/>
                  </a:ext>
                </a:extLst>
              </a:tr>
              <a:tr h="355164">
                <a:tc>
                  <a:txBody>
                    <a:bodyPr/>
                    <a:lstStyle/>
                    <a:p>
                      <a:pPr algn="l" rtl="0" fontAlgn="base"/>
                      <a:endParaRPr lang="en-US"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3910207512"/>
                  </a:ext>
                </a:extLst>
              </a:tr>
              <a:tr h="355164">
                <a:tc>
                  <a:txBody>
                    <a:bodyPr/>
                    <a:lstStyle/>
                    <a:p>
                      <a:pPr algn="l" rtl="0" fontAlgn="base"/>
                      <a:endParaRPr lang="en-US"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3767963481"/>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2254329959"/>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253221200"/>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3622028076"/>
                  </a:ext>
                </a:extLst>
              </a:tr>
              <a:tr h="355164">
                <a:tc>
                  <a:txBody>
                    <a:bodyPr/>
                    <a:lstStyle/>
                    <a:p>
                      <a:pPr algn="l" rtl="0" fontAlgn="base"/>
                      <a:endParaRPr lang="en-US" b="0" i="0">
                        <a:solidFill>
                          <a:srgbClr val="000000"/>
                        </a:solidFill>
                        <a:effectLst/>
                        <a:latin typeface="+mn-lt"/>
                      </a:endParaRPr>
                    </a:p>
                  </a:txBody>
                  <a:tcPr>
                    <a:solidFill>
                      <a:srgbClr val="F2F2F2"/>
                    </a:solidFill>
                  </a:tcPr>
                </a:tc>
                <a:tc>
                  <a:txBody>
                    <a:bodyPr/>
                    <a:lstStyle/>
                    <a:p>
                      <a:pPr algn="l" rtl="0" fontAlgn="base"/>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4030998211"/>
                  </a:ext>
                </a:extLst>
              </a:tr>
              <a:tr h="355164">
                <a:tc>
                  <a:txBody>
                    <a:bodyPr/>
                    <a:lstStyle/>
                    <a:p>
                      <a:pPr algn="l" rtl="0" fontAlgn="base"/>
                      <a:endParaRPr lang="en-US" b="0" i="0">
                        <a:solidFill>
                          <a:srgbClr val="000000"/>
                        </a:solidFill>
                        <a:effectLst/>
                        <a:latin typeface="+mn-lt"/>
                      </a:endParaRPr>
                    </a:p>
                  </a:txBody>
                  <a:tcPr>
                    <a:solidFill>
                      <a:srgbClr val="F2F2F2"/>
                    </a:solidFill>
                  </a:tcPr>
                </a:tc>
                <a:tc>
                  <a:txBody>
                    <a:bodyPr/>
                    <a:lstStyle/>
                    <a:p>
                      <a:pPr algn="l" rtl="0" fontAlgn="base"/>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785018901"/>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2099557286"/>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5508465"/>
                  </a:ext>
                </a:extLst>
              </a:tr>
              <a:tr h="355164">
                <a:tc>
                  <a:txBody>
                    <a:bodyPr/>
                    <a:lstStyle/>
                    <a:p>
                      <a:pPr algn="l" rtl="0" fontAlgn="base"/>
                      <a:endParaRPr lang="en-GB" b="0" i="0">
                        <a:solidFill>
                          <a:srgbClr val="000000"/>
                        </a:solidFill>
                        <a:effectLst/>
                        <a:latin typeface="+mn-lt"/>
                      </a:endParaRPr>
                    </a:p>
                  </a:txBody>
                  <a:tcPr>
                    <a:solidFill>
                      <a:srgbClr val="F2F2F2"/>
                    </a:solidFill>
                  </a:tcPr>
                </a:tc>
                <a:tc>
                  <a:txBody>
                    <a:bodyPr/>
                    <a:lstStyle/>
                    <a:p>
                      <a:pPr algn="l" rtl="0" fontAlgn="base"/>
                      <a:endParaRPr lang="en-GB" b="0" i="0">
                        <a:solidFill>
                          <a:srgbClr val="000000"/>
                        </a:solidFill>
                        <a:effectLst/>
                        <a:latin typeface="+mn-lt"/>
                      </a:endParaRPr>
                    </a:p>
                  </a:txBody>
                  <a:tcPr>
                    <a:solidFill>
                      <a:srgbClr val="F2F2F2"/>
                    </a:solidFill>
                  </a:tcPr>
                </a:tc>
                <a:extLst>
                  <a:ext uri="{0D108BD9-81ED-4DB2-BD59-A6C34878D82A}">
                    <a16:rowId xmlns:a16="http://schemas.microsoft.com/office/drawing/2014/main" val="2793095807"/>
                  </a:ext>
                </a:extLst>
              </a:tr>
              <a:tr h="355164">
                <a:tc>
                  <a:txBody>
                    <a:bodyPr/>
                    <a:lstStyle/>
                    <a:p>
                      <a:pPr algn="l" rtl="0" fontAlgn="base"/>
                      <a:endParaRPr lang="en-GB" sz="1000" b="0" i="0">
                        <a:effectLst/>
                        <a:latin typeface="+mn-lt"/>
                      </a:endParaRPr>
                    </a:p>
                  </a:txBody>
                  <a:tcPr>
                    <a:solidFill>
                      <a:srgbClr val="F2F2F2"/>
                    </a:solidFill>
                  </a:tcPr>
                </a:tc>
                <a:tc>
                  <a:txBody>
                    <a:bodyPr/>
                    <a:lstStyle/>
                    <a:p>
                      <a:pPr algn="l" rtl="0" fontAlgn="base"/>
                      <a:endParaRPr lang="en-US" b="0" i="0">
                        <a:solidFill>
                          <a:srgbClr val="000000"/>
                        </a:solidFill>
                        <a:effectLst/>
                        <a:latin typeface="+mn-lt"/>
                      </a:endParaRPr>
                    </a:p>
                  </a:txBody>
                  <a:tcPr>
                    <a:solidFill>
                      <a:srgbClr val="F2F2F2"/>
                    </a:solidFill>
                  </a:tcPr>
                </a:tc>
                <a:extLst>
                  <a:ext uri="{0D108BD9-81ED-4DB2-BD59-A6C34878D82A}">
                    <a16:rowId xmlns:a16="http://schemas.microsoft.com/office/drawing/2014/main" val="691399355"/>
                  </a:ext>
                </a:extLst>
              </a:tr>
            </a:tbl>
          </a:graphicData>
        </a:graphic>
      </p:graphicFrame>
    </p:spTree>
    <p:extLst>
      <p:ext uri="{BB962C8B-B14F-4D97-AF65-F5344CB8AC3E}">
        <p14:creationId xmlns:p14="http://schemas.microsoft.com/office/powerpoint/2010/main" val="293572198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FC18-B471-2244-A0BD-3D0FF2D40506}"/>
              </a:ext>
            </a:extLst>
          </p:cNvPr>
          <p:cNvSpPr>
            <a:spLocks noGrp="1"/>
          </p:cNvSpPr>
          <p:nvPr>
            <p:ph type="title"/>
          </p:nvPr>
        </p:nvSpPr>
        <p:spPr/>
        <p:txBody>
          <a:bodyPr/>
          <a:lstStyle/>
          <a:p>
            <a:r>
              <a:rPr lang="en-US" sz="3600" kern="1200" dirty="0">
                <a:solidFill>
                  <a:srgbClr val="000000"/>
                </a:solidFill>
                <a:effectLst/>
                <a:ea typeface="Times New Roman" panose="02020603050405020304" pitchFamily="18" charset="0"/>
              </a:rPr>
              <a:t>Email templates</a:t>
            </a:r>
            <a:endParaRPr lang="en-US" dirty="0"/>
          </a:p>
        </p:txBody>
      </p:sp>
      <p:sp>
        <p:nvSpPr>
          <p:cNvPr id="3" name="Content Placeholder 2">
            <a:extLst>
              <a:ext uri="{FF2B5EF4-FFF2-40B4-BE49-F238E27FC236}">
                <a16:creationId xmlns:a16="http://schemas.microsoft.com/office/drawing/2014/main" id="{DBDB8844-79D1-DB45-8BA1-17D5E24DE4A6}"/>
              </a:ext>
            </a:extLst>
          </p:cNvPr>
          <p:cNvSpPr>
            <a:spLocks noGrp="1"/>
          </p:cNvSpPr>
          <p:nvPr>
            <p:ph sz="quarter" idx="10"/>
          </p:nvPr>
        </p:nvSpPr>
        <p:spPr>
          <a:xfrm>
            <a:off x="584200" y="1435100"/>
            <a:ext cx="6065175" cy="2323713"/>
          </a:xfrm>
        </p:spPr>
        <p:txBody>
          <a:bodyPr/>
          <a:lstStyle/>
          <a:p>
            <a:pPr marL="0" indent="0">
              <a:spcAft>
                <a:spcPts val="600"/>
              </a:spcAft>
              <a:buNone/>
            </a:pPr>
            <a:r>
              <a:rPr lang="en-CA" sz="1800" kern="1200" dirty="0">
                <a:solidFill>
                  <a:srgbClr val="000000"/>
                </a:solidFill>
                <a:effectLst/>
                <a:latin typeface="Segoe UI" panose="020B0502040204020203" pitchFamily="34" charset="0"/>
                <a:ea typeface="Times New Roman" panose="02020603050405020304" pitchFamily="18" charset="0"/>
                <a:hlinkClick r:id="rId2"/>
              </a:rPr>
              <a:t>Download the following email templates</a:t>
            </a:r>
            <a:r>
              <a:rPr lang="en-CA" sz="1800" kern="1200" dirty="0">
                <a:solidFill>
                  <a:srgbClr val="000000"/>
                </a:solidFill>
                <a:effectLst/>
                <a:latin typeface="Segoe UI" panose="020B0502040204020203" pitchFamily="34" charset="0"/>
                <a:ea typeface="Times New Roman" panose="02020603050405020304" pitchFamily="18" charset="0"/>
              </a:rPr>
              <a:t>:</a:t>
            </a:r>
          </a:p>
          <a:p>
            <a:pPr>
              <a:spcAft>
                <a:spcPts val="600"/>
              </a:spcAft>
            </a:pPr>
            <a:r>
              <a:rPr lang="en-CA" sz="1800" dirty="0">
                <a:solidFill>
                  <a:srgbClr val="000000"/>
                </a:solidFill>
                <a:latin typeface="Segoe UI" panose="020B0502040204020203" pitchFamily="34" charset="0"/>
                <a:ea typeface="Segoe UI" panose="020B0502040204020203" pitchFamily="34" charset="0"/>
                <a:cs typeface="Times New Roman" panose="02020603050405020304" pitchFamily="18" charset="0"/>
              </a:rPr>
              <a:t>Email #1- Hackathon</a:t>
            </a:r>
            <a:r>
              <a:rPr lang="en-CA" sz="18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 </a:t>
            </a:r>
            <a:r>
              <a:rPr lang="en-CA" sz="1800" dirty="0">
                <a:solidFill>
                  <a:srgbClr val="000000"/>
                </a:solidFill>
                <a:latin typeface="Segoe UI" panose="020B0502040204020203" pitchFamily="34" charset="0"/>
                <a:ea typeface="Segoe UI" panose="020B0502040204020203" pitchFamily="34" charset="0"/>
                <a:cs typeface="Times New Roman" panose="02020603050405020304" pitchFamily="18" charset="0"/>
              </a:rPr>
              <a:t>Announcement</a:t>
            </a:r>
          </a:p>
          <a:p>
            <a:pPr>
              <a:spcAft>
                <a:spcPts val="600"/>
              </a:spcAft>
            </a:pPr>
            <a:r>
              <a:rPr lang="en-CA" sz="18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Email #2- Hackathon – Registration Confirmation</a:t>
            </a:r>
          </a:p>
          <a:p>
            <a:pPr>
              <a:spcAft>
                <a:spcPts val="600"/>
              </a:spcAft>
            </a:pPr>
            <a:r>
              <a:rPr lang="en-CA" sz="1800" dirty="0">
                <a:solidFill>
                  <a:srgbClr val="000000"/>
                </a:solidFill>
                <a:latin typeface="Segoe UI" panose="020B0502040204020203" pitchFamily="34" charset="0"/>
                <a:ea typeface="Segoe UI" panose="020B0502040204020203" pitchFamily="34" charset="0"/>
                <a:cs typeface="Times New Roman" panose="02020603050405020304" pitchFamily="18" charset="0"/>
              </a:rPr>
              <a:t>Email #3- Hackathon – It’s happening today!</a:t>
            </a:r>
          </a:p>
          <a:p>
            <a:pPr>
              <a:spcAft>
                <a:spcPts val="600"/>
              </a:spcAft>
            </a:pPr>
            <a:r>
              <a:rPr lang="en-CA" sz="1800" dirty="0">
                <a:solidFill>
                  <a:srgbClr val="000000"/>
                </a:solidFill>
                <a:latin typeface="Segoe UI" panose="020B0502040204020203" pitchFamily="34" charset="0"/>
                <a:ea typeface="Segoe UI" panose="020B0502040204020203" pitchFamily="34" charset="0"/>
                <a:cs typeface="Times New Roman" panose="02020603050405020304" pitchFamily="18" charset="0"/>
              </a:rPr>
              <a:t>Email #4 - Final Hours to Hack!</a:t>
            </a:r>
            <a:endParaRPr lang="en-CA" sz="1800" dirty="0">
              <a:effectLst/>
              <a:latin typeface="Verdana" panose="020B0604030504040204" pitchFamily="34" charset="0"/>
              <a:ea typeface="Segoe UI" panose="020B0502040204020203" pitchFamily="34" charset="0"/>
              <a:cs typeface="Times New Roman" panose="02020603050405020304" pitchFamily="18" charset="0"/>
            </a:endParaRPr>
          </a:p>
          <a:p>
            <a:pPr marL="0" indent="0">
              <a:buNone/>
            </a:pPr>
            <a:endParaRPr lang="en-CA" sz="1800" kern="1200" dirty="0">
              <a:solidFill>
                <a:srgbClr val="000000"/>
              </a:solidFill>
              <a:effectLst/>
              <a:latin typeface="Segoe UI" panose="020B0502040204020203" pitchFamily="34" charset="0"/>
              <a:ea typeface="Times New Roman" panose="02020603050405020304" pitchFamily="18" charset="0"/>
            </a:endParaRPr>
          </a:p>
        </p:txBody>
      </p:sp>
      <p:pic>
        <p:nvPicPr>
          <p:cNvPr id="5" name="Picture 4" descr="A picture of an example hackathon email">
            <a:extLst>
              <a:ext uri="{FF2B5EF4-FFF2-40B4-BE49-F238E27FC236}">
                <a16:creationId xmlns:a16="http://schemas.microsoft.com/office/drawing/2014/main" id="{FF676A25-115D-423C-B21D-6CFB3ADE12C0}"/>
              </a:ext>
            </a:extLst>
          </p:cNvPr>
          <p:cNvPicPr>
            <a:picLocks noChangeAspect="1"/>
          </p:cNvPicPr>
          <p:nvPr/>
        </p:nvPicPr>
        <p:blipFill>
          <a:blip r:embed="rId3"/>
          <a:stretch>
            <a:fillRect/>
          </a:stretch>
        </p:blipFill>
        <p:spPr>
          <a:xfrm>
            <a:off x="7331520" y="734199"/>
            <a:ext cx="4458717" cy="4701039"/>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A88B5D80-0F90-40A7-9112-7BCC83C7040D}"/>
              </a:ext>
            </a:extLst>
          </p:cNvPr>
          <p:cNvSpPr>
            <a:spLocks/>
          </p:cNvSpPr>
          <p:nvPr/>
        </p:nvSpPr>
        <p:spPr bwMode="auto">
          <a:xfrm>
            <a:off x="7331520" y="5633915"/>
            <a:ext cx="4458717" cy="640685"/>
          </a:xfrm>
          <a:prstGeom prst="rect">
            <a:avLst/>
          </a:prstGeom>
          <a:solidFill>
            <a:schemeClr val="tx2"/>
          </a:solidFill>
          <a:ln>
            <a:noFill/>
          </a:ln>
          <a:effectLst>
            <a:outerShdw blurRad="190500" algn="tl" rotWithShape="0">
              <a:srgbClr val="000000">
                <a:alpha val="7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146304" rIns="64008"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Segoe UI Semibold"/>
                <a:ea typeface="+mn-ea"/>
                <a:cs typeface="Segoe UI" pitchFamily="34" charset="0"/>
                <a:hlinkClick r:id="rId2">
                  <a:extLst>
                    <a:ext uri="{A12FA001-AC4F-418D-AE19-62706E023703}">
                      <ahyp:hlinkClr xmlns:ahyp="http://schemas.microsoft.com/office/drawing/2018/hyperlinkcolor" val="tx"/>
                    </a:ext>
                  </a:extLst>
                </a:hlinkClick>
              </a:rPr>
              <a:t>Download email templates </a:t>
            </a: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&gt;</a:t>
            </a:r>
          </a:p>
        </p:txBody>
      </p:sp>
    </p:spTree>
    <p:extLst>
      <p:ext uri="{BB962C8B-B14F-4D97-AF65-F5344CB8AC3E}">
        <p14:creationId xmlns:p14="http://schemas.microsoft.com/office/powerpoint/2010/main" val="16378860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A4D9A-7A0D-AE45-A038-8578483BB625}"/>
              </a:ext>
            </a:extLst>
          </p:cNvPr>
          <p:cNvSpPr>
            <a:spLocks noGrp="1"/>
          </p:cNvSpPr>
          <p:nvPr>
            <p:ph type="title"/>
          </p:nvPr>
        </p:nvSpPr>
        <p:spPr/>
        <p:txBody>
          <a:bodyPr/>
          <a:lstStyle/>
          <a:p>
            <a:r>
              <a:rPr lang="en-US"/>
              <a:t>Event setup</a:t>
            </a:r>
          </a:p>
        </p:txBody>
      </p:sp>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a:t>Identify all the logistics to be executed for a successful event. </a:t>
            </a:r>
          </a:p>
        </p:txBody>
      </p:sp>
    </p:spTree>
    <p:extLst>
      <p:ext uri="{BB962C8B-B14F-4D97-AF65-F5344CB8AC3E}">
        <p14:creationId xmlns:p14="http://schemas.microsoft.com/office/powerpoint/2010/main" val="45503311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CC19B0-BD40-46FD-B2DA-6CEA356654FB}"/>
              </a:ext>
            </a:extLst>
          </p:cNvPr>
          <p:cNvSpPr>
            <a:spLocks noGrp="1"/>
          </p:cNvSpPr>
          <p:nvPr>
            <p:ph type="title" idx="4294967295"/>
          </p:nvPr>
        </p:nvSpPr>
        <p:spPr>
          <a:xfrm>
            <a:off x="331434" y="336549"/>
            <a:ext cx="6822226" cy="1107996"/>
          </a:xfrm>
          <a:prstGeom prst="rect">
            <a:avLst/>
          </a:prstGeom>
        </p:spPr>
        <p:txBody>
          <a:bodyPr/>
          <a:lstStyle/>
          <a:p>
            <a:r>
              <a:rPr lang="en-US"/>
              <a:t>Activities to execute for your hackathon</a:t>
            </a:r>
          </a:p>
        </p:txBody>
      </p:sp>
      <p:sp>
        <p:nvSpPr>
          <p:cNvPr id="7" name="Content Placeholder 6">
            <a:extLst>
              <a:ext uri="{FF2B5EF4-FFF2-40B4-BE49-F238E27FC236}">
                <a16:creationId xmlns:a16="http://schemas.microsoft.com/office/drawing/2014/main" id="{9BC90AAD-26DB-4B45-9478-B7A953489CCC}"/>
              </a:ext>
            </a:extLst>
          </p:cNvPr>
          <p:cNvSpPr>
            <a:spLocks noGrp="1"/>
          </p:cNvSpPr>
          <p:nvPr>
            <p:ph sz="quarter" idx="4294967295"/>
          </p:nvPr>
        </p:nvSpPr>
        <p:spPr>
          <a:xfrm>
            <a:off x="331434" y="1731475"/>
            <a:ext cx="6686054" cy="4662815"/>
          </a:xfrm>
          <a:prstGeom prst="rect">
            <a:avLst/>
          </a:prstGeom>
        </p:spPr>
        <p:txBody>
          <a:bodyPr/>
          <a:lstStyle/>
          <a:p>
            <a:pPr marL="0" indent="0">
              <a:spcBef>
                <a:spcPts val="0"/>
              </a:spcBef>
              <a:spcAft>
                <a:spcPts val="600"/>
              </a:spcAft>
              <a:buNone/>
            </a:pPr>
            <a:r>
              <a:rPr lang="en-NZ" sz="1400">
                <a:solidFill>
                  <a:schemeClr val="tx2"/>
                </a:solidFill>
                <a:latin typeface="+mj-lt"/>
              </a:rPr>
              <a:t>Logistics</a:t>
            </a:r>
          </a:p>
          <a:p>
            <a:pPr>
              <a:spcBef>
                <a:spcPts val="0"/>
              </a:spcBef>
              <a:spcAft>
                <a:spcPts val="600"/>
              </a:spcAft>
            </a:pPr>
            <a:r>
              <a:rPr lang="en-NZ" sz="1400">
                <a:latin typeface="Segoe UI" panose="020B0502040204020203" pitchFamily="34" charset="0"/>
              </a:rPr>
              <a:t>Order swag, prizes, and thank-you gifts</a:t>
            </a:r>
          </a:p>
          <a:p>
            <a:pPr>
              <a:spcBef>
                <a:spcPts val="0"/>
              </a:spcBef>
              <a:spcAft>
                <a:spcPts val="600"/>
              </a:spcAft>
            </a:pPr>
            <a:r>
              <a:rPr lang="en-NZ" sz="1400">
                <a:latin typeface="Segoe UI" panose="020B0502040204020203" pitchFamily="34" charset="0"/>
              </a:rPr>
              <a:t>Book the venue. If the event is virtual, create a virtual space for teams to collaborate using Microsoft Teams</a:t>
            </a:r>
          </a:p>
          <a:p>
            <a:pPr>
              <a:spcBef>
                <a:spcPts val="0"/>
              </a:spcBef>
              <a:spcAft>
                <a:spcPts val="600"/>
              </a:spcAft>
            </a:pPr>
            <a:r>
              <a:rPr lang="en-NZ" sz="1400">
                <a:latin typeface="Segoe UI" panose="020B0502040204020203" pitchFamily="34" charset="0"/>
              </a:rPr>
              <a:t>Set up </a:t>
            </a:r>
            <a:r>
              <a:rPr lang="en-NZ" sz="1400">
                <a:latin typeface="Segoe UI" panose="020B0502040204020203" pitchFamily="34" charset="0"/>
                <a:hlinkClick r:id="rId3"/>
              </a:rPr>
              <a:t>individual</a:t>
            </a:r>
            <a:r>
              <a:rPr lang="en-NZ" sz="1400">
                <a:latin typeface="Segoe UI" panose="020B0502040204020203" pitchFamily="34" charset="0"/>
              </a:rPr>
              <a:t> and </a:t>
            </a:r>
            <a:r>
              <a:rPr lang="en-NZ" sz="1400">
                <a:latin typeface="Segoe UI" panose="020B0502040204020203" pitchFamily="34" charset="0"/>
                <a:hlinkClick r:id="rId4"/>
              </a:rPr>
              <a:t>team registration</a:t>
            </a:r>
            <a:r>
              <a:rPr lang="en-NZ" sz="1400">
                <a:latin typeface="Segoe UI" panose="020B0502040204020203" pitchFamily="34" charset="0"/>
              </a:rPr>
              <a:t> forms using Microsoft Forms or Power Apps</a:t>
            </a:r>
          </a:p>
          <a:p>
            <a:pPr lvl="1">
              <a:spcBef>
                <a:spcPts val="0"/>
              </a:spcBef>
              <a:spcAft>
                <a:spcPts val="600"/>
              </a:spcAft>
            </a:pPr>
            <a:endParaRPr lang="en-NZ" sz="1400">
              <a:latin typeface="Segoe UI" panose="020B0502040204020203" pitchFamily="34" charset="0"/>
            </a:endParaRPr>
          </a:p>
          <a:p>
            <a:pPr marL="0" indent="0">
              <a:spcBef>
                <a:spcPts val="0"/>
              </a:spcBef>
              <a:spcAft>
                <a:spcPts val="600"/>
              </a:spcAft>
              <a:buNone/>
            </a:pPr>
            <a:r>
              <a:rPr lang="en-NZ" sz="1400">
                <a:solidFill>
                  <a:schemeClr val="tx2"/>
                </a:solidFill>
                <a:latin typeface="+mj-lt"/>
              </a:rPr>
              <a:t>Content</a:t>
            </a:r>
          </a:p>
          <a:p>
            <a:pPr>
              <a:spcBef>
                <a:spcPts val="0"/>
              </a:spcBef>
              <a:spcAft>
                <a:spcPts val="600"/>
              </a:spcAft>
            </a:pPr>
            <a:r>
              <a:rPr lang="en-NZ" sz="1400">
                <a:latin typeface="Segoe UI" panose="020B0502040204020203" pitchFamily="34" charset="0"/>
              </a:rPr>
              <a:t>Create a template and </a:t>
            </a:r>
            <a:r>
              <a:rPr lang="en-NZ" sz="1400">
                <a:latin typeface="Segoe UI" panose="020B0502040204020203" pitchFamily="34" charset="0"/>
                <a:hlinkClick r:id="rId5"/>
              </a:rPr>
              <a:t>form</a:t>
            </a:r>
            <a:r>
              <a:rPr lang="en-NZ" sz="1400">
                <a:latin typeface="Segoe UI" panose="020B0502040204020203" pitchFamily="34" charset="0"/>
              </a:rPr>
              <a:t> for teams to submit their final presentations</a:t>
            </a:r>
          </a:p>
          <a:p>
            <a:pPr>
              <a:spcBef>
                <a:spcPts val="0"/>
              </a:spcBef>
              <a:spcAft>
                <a:spcPts val="600"/>
              </a:spcAft>
            </a:pPr>
            <a:r>
              <a:rPr lang="en-NZ" sz="1400">
                <a:latin typeface="Segoe UI" panose="020B0502040204020203" pitchFamily="34" charset="0"/>
              </a:rPr>
              <a:t>Set up environments for participants to hack in</a:t>
            </a:r>
          </a:p>
          <a:p>
            <a:pPr marL="0" indent="0">
              <a:spcBef>
                <a:spcPts val="0"/>
              </a:spcBef>
              <a:spcAft>
                <a:spcPts val="600"/>
              </a:spcAft>
              <a:buNone/>
            </a:pPr>
            <a:endParaRPr lang="en-NZ" sz="1400">
              <a:latin typeface="Segoe UI" panose="020B0502040204020203" pitchFamily="34" charset="0"/>
            </a:endParaRPr>
          </a:p>
          <a:p>
            <a:pPr marL="0" indent="0">
              <a:spcBef>
                <a:spcPts val="0"/>
              </a:spcBef>
              <a:spcAft>
                <a:spcPts val="600"/>
              </a:spcAft>
              <a:buNone/>
            </a:pPr>
            <a:r>
              <a:rPr lang="en-NZ" sz="1400">
                <a:solidFill>
                  <a:schemeClr val="tx2"/>
                </a:solidFill>
                <a:latin typeface="+mj-lt"/>
              </a:rPr>
              <a:t>Communication</a:t>
            </a:r>
          </a:p>
          <a:p>
            <a:pPr>
              <a:spcBef>
                <a:spcPts val="0"/>
              </a:spcBef>
              <a:spcAft>
                <a:spcPts val="600"/>
              </a:spcAft>
            </a:pPr>
            <a:r>
              <a:rPr lang="en-NZ" sz="1400">
                <a:latin typeface="Segoe UI" panose="020B0502040204020203" pitchFamily="34" charset="0"/>
              </a:rPr>
              <a:t>Schedule briefings for the event coordinators or steering committee to keep everyone up to date</a:t>
            </a:r>
          </a:p>
          <a:p>
            <a:pPr>
              <a:spcBef>
                <a:spcPts val="0"/>
              </a:spcBef>
              <a:spcAft>
                <a:spcPts val="600"/>
              </a:spcAft>
            </a:pPr>
            <a:r>
              <a:rPr lang="en-NZ" sz="1400">
                <a:latin typeface="Segoe UI" panose="020B0502040204020203" pitchFamily="34" charset="0"/>
              </a:rPr>
              <a:t>Schedule drop-in times and subject matter experts per team</a:t>
            </a:r>
          </a:p>
          <a:p>
            <a:pPr>
              <a:spcBef>
                <a:spcPts val="0"/>
              </a:spcBef>
              <a:spcAft>
                <a:spcPts val="600"/>
              </a:spcAft>
            </a:pPr>
            <a:r>
              <a:rPr lang="en-NZ" sz="1400">
                <a:latin typeface="Segoe UI" panose="020B0502040204020203" pitchFamily="34" charset="0"/>
              </a:rPr>
              <a:t>Inform Power Platform admins of environment and connector requirements </a:t>
            </a:r>
          </a:p>
          <a:p>
            <a:pPr>
              <a:spcBef>
                <a:spcPts val="0"/>
              </a:spcBef>
              <a:spcAft>
                <a:spcPts val="600"/>
              </a:spcAft>
            </a:pPr>
            <a:endParaRPr lang="en-NZ" sz="1400">
              <a:latin typeface="Segoe UI" panose="020B0502040204020203" pitchFamily="34" charset="0"/>
              <a:cs typeface="Segoe UI" panose="020B0502040204020203" pitchFamily="34" charset="0"/>
            </a:endParaRPr>
          </a:p>
        </p:txBody>
      </p:sp>
      <p:pic>
        <p:nvPicPr>
          <p:cNvPr id="40" name="Picture 39" descr="Two people looking at a laptop together">
            <a:extLst>
              <a:ext uri="{FF2B5EF4-FFF2-40B4-BE49-F238E27FC236}">
                <a16:creationId xmlns:a16="http://schemas.microsoft.com/office/drawing/2014/main" id="{C4417180-14BF-904D-AE38-8FFB4233BF68}"/>
              </a:ext>
            </a:extLst>
          </p:cNvPr>
          <p:cNvPicPr>
            <a:picLocks noChangeAspect="1"/>
          </p:cNvPicPr>
          <p:nvPr/>
        </p:nvPicPr>
        <p:blipFill rotWithShape="1">
          <a:blip r:embed="rId6"/>
          <a:srcRect r="51022"/>
          <a:stretch/>
        </p:blipFill>
        <p:spPr>
          <a:xfrm>
            <a:off x="7153660" y="0"/>
            <a:ext cx="5038340" cy="6858000"/>
          </a:xfrm>
          <a:prstGeom prst="rect">
            <a:avLst/>
          </a:prstGeom>
        </p:spPr>
      </p:pic>
    </p:spTree>
    <p:extLst>
      <p:ext uri="{BB962C8B-B14F-4D97-AF65-F5344CB8AC3E}">
        <p14:creationId xmlns:p14="http://schemas.microsoft.com/office/powerpoint/2010/main" val="1173920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B1CD-C436-BC45-8471-7FCDCB3C5440}"/>
              </a:ext>
            </a:extLst>
          </p:cNvPr>
          <p:cNvSpPr>
            <a:spLocks noGrp="1"/>
          </p:cNvSpPr>
          <p:nvPr>
            <p:ph type="title"/>
          </p:nvPr>
        </p:nvSpPr>
        <p:spPr>
          <a:xfrm>
            <a:off x="583200" y="396456"/>
            <a:ext cx="4899137" cy="553998"/>
          </a:xfrm>
        </p:spPr>
        <p:txBody>
          <a:bodyPr/>
          <a:lstStyle/>
          <a:p>
            <a:r>
              <a:rPr lang="en-US"/>
              <a:t>Benefits of a hackathon</a:t>
            </a:r>
          </a:p>
        </p:txBody>
      </p:sp>
      <p:sp>
        <p:nvSpPr>
          <p:cNvPr id="3" name="Text Placeholder 2">
            <a:extLst>
              <a:ext uri="{FF2B5EF4-FFF2-40B4-BE49-F238E27FC236}">
                <a16:creationId xmlns:a16="http://schemas.microsoft.com/office/drawing/2014/main" id="{84B1BA8E-6643-E64C-BEF5-67B4F3CC6279}"/>
              </a:ext>
            </a:extLst>
          </p:cNvPr>
          <p:cNvSpPr>
            <a:spLocks noGrp="1"/>
          </p:cNvSpPr>
          <p:nvPr>
            <p:ph type="body" sz="quarter" idx="10"/>
          </p:nvPr>
        </p:nvSpPr>
        <p:spPr>
          <a:xfrm>
            <a:off x="583200" y="1277642"/>
            <a:ext cx="4769850" cy="3016210"/>
          </a:xfrm>
        </p:spPr>
        <p:txBody>
          <a:bodyPr/>
          <a:lstStyle/>
          <a:p>
            <a:pPr>
              <a:spcAft>
                <a:spcPts val="1200"/>
              </a:spcAft>
            </a:pPr>
            <a:r>
              <a:rPr lang="en-GB" sz="2000">
                <a:solidFill>
                  <a:srgbClr val="000000"/>
                </a:solidFill>
                <a:ea typeface="Calibri" panose="020F0502020204030204" pitchFamily="34" charset="0"/>
                <a:cs typeface="Times New Roman" panose="02020603050405020304" pitchFamily="18" charset="0"/>
              </a:rPr>
              <a:t>What are the benefits of a hackathon?</a:t>
            </a:r>
          </a:p>
          <a:p>
            <a:pPr marL="285750" indent="-285750">
              <a:spcAft>
                <a:spcPts val="1200"/>
              </a:spcAft>
              <a:buFont typeface="Arial" panose="020B0604020202020204" pitchFamily="34" charset="0"/>
              <a:buChar char="•"/>
            </a:pPr>
            <a:r>
              <a:rPr lang="en-GB" sz="2000">
                <a:solidFill>
                  <a:srgbClr val="000000"/>
                </a:solidFill>
                <a:effectLst/>
                <a:ea typeface="Calibri" panose="020F0502020204030204" pitchFamily="34" charset="0"/>
                <a:cs typeface="Times New Roman" panose="02020603050405020304" pitchFamily="18" charset="0"/>
              </a:rPr>
              <a:t>Discover needs and problems</a:t>
            </a:r>
          </a:p>
          <a:p>
            <a:pPr marL="285750" indent="-285750">
              <a:spcAft>
                <a:spcPts val="1200"/>
              </a:spcAft>
              <a:buFont typeface="Arial" panose="020B0604020202020204" pitchFamily="34" charset="0"/>
              <a:buChar char="•"/>
            </a:pPr>
            <a:r>
              <a:rPr lang="en-GB" sz="2000">
                <a:solidFill>
                  <a:srgbClr val="000000"/>
                </a:solidFill>
                <a:ea typeface="Calibri" panose="020F0502020204030204" pitchFamily="34" charset="0"/>
                <a:cs typeface="Times New Roman" panose="02020603050405020304" pitchFamily="18" charset="0"/>
              </a:rPr>
              <a:t>Inspire employees about how to work with Power Platform</a:t>
            </a:r>
          </a:p>
          <a:p>
            <a:pPr marL="285750" indent="-285750">
              <a:spcAft>
                <a:spcPts val="1200"/>
              </a:spcAft>
              <a:buFont typeface="Arial" panose="020B0604020202020204" pitchFamily="34" charset="0"/>
              <a:buChar char="•"/>
            </a:pPr>
            <a:r>
              <a:rPr lang="en-GB" sz="2000">
                <a:effectLst/>
                <a:ea typeface="Calibri" panose="020F0502020204030204" pitchFamily="34" charset="0"/>
                <a:cs typeface="Times New Roman" panose="02020603050405020304" pitchFamily="18" charset="0"/>
              </a:rPr>
              <a:t>Find your next Power Platform specialists and champions</a:t>
            </a:r>
          </a:p>
          <a:p>
            <a:pPr marL="285750" indent="-285750">
              <a:spcAft>
                <a:spcPts val="1200"/>
              </a:spcAft>
              <a:buFont typeface="Arial" panose="020B0604020202020204" pitchFamily="34" charset="0"/>
              <a:buChar char="•"/>
            </a:pPr>
            <a:r>
              <a:rPr lang="en-CA" sz="2000" kern="2000">
                <a:solidFill>
                  <a:srgbClr val="000000"/>
                </a:solidFill>
                <a:effectLst/>
                <a:ea typeface="Times New Roman" panose="02020603050405020304" pitchFamily="18" charset="0"/>
              </a:rPr>
              <a:t>Increase innovation power</a:t>
            </a:r>
          </a:p>
        </p:txBody>
      </p:sp>
      <p:pic>
        <p:nvPicPr>
          <p:cNvPr id="4" name="Picture 2" descr="A group of people sitting around a table working on laptops">
            <a:extLst>
              <a:ext uri="{FF2B5EF4-FFF2-40B4-BE49-F238E27FC236}">
                <a16:creationId xmlns:a16="http://schemas.microsoft.com/office/drawing/2014/main" id="{0FC808D6-3030-4712-93B6-2E354BA9641A}"/>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4758" r="28576"/>
          <a:stretch/>
        </p:blipFill>
        <p:spPr bwMode="auto">
          <a:xfrm>
            <a:off x="5724525" y="0"/>
            <a:ext cx="6858000" cy="6858000"/>
          </a:xfrm>
          <a:prstGeom prst="rect">
            <a:avLst/>
          </a:prstGeom>
          <a:noFill/>
        </p:spPr>
      </p:pic>
    </p:spTree>
    <p:extLst>
      <p:ext uri="{BB962C8B-B14F-4D97-AF65-F5344CB8AC3E}">
        <p14:creationId xmlns:p14="http://schemas.microsoft.com/office/powerpoint/2010/main" val="141253714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CC19B0-BD40-46FD-B2DA-6CEA356654FB}"/>
              </a:ext>
            </a:extLst>
          </p:cNvPr>
          <p:cNvSpPr>
            <a:spLocks noGrp="1"/>
          </p:cNvSpPr>
          <p:nvPr>
            <p:ph type="title" idx="4294967295"/>
          </p:nvPr>
        </p:nvSpPr>
        <p:spPr>
          <a:xfrm>
            <a:off x="331434" y="336549"/>
            <a:ext cx="6822226" cy="1107996"/>
          </a:xfrm>
          <a:prstGeom prst="rect">
            <a:avLst/>
          </a:prstGeom>
        </p:spPr>
        <p:txBody>
          <a:bodyPr/>
          <a:lstStyle/>
          <a:p>
            <a:r>
              <a:rPr lang="en-US"/>
              <a:t>Facilitate your event in Microsoft Teams</a:t>
            </a:r>
          </a:p>
        </p:txBody>
      </p:sp>
      <p:sp>
        <p:nvSpPr>
          <p:cNvPr id="7" name="Content Placeholder 6">
            <a:extLst>
              <a:ext uri="{FF2B5EF4-FFF2-40B4-BE49-F238E27FC236}">
                <a16:creationId xmlns:a16="http://schemas.microsoft.com/office/drawing/2014/main" id="{9BC90AAD-26DB-4B45-9478-B7A953489CCC}"/>
              </a:ext>
            </a:extLst>
          </p:cNvPr>
          <p:cNvSpPr>
            <a:spLocks noGrp="1"/>
          </p:cNvSpPr>
          <p:nvPr>
            <p:ph sz="quarter" idx="4294967295"/>
          </p:nvPr>
        </p:nvSpPr>
        <p:spPr>
          <a:xfrm>
            <a:off x="331434" y="1731475"/>
            <a:ext cx="6686054" cy="3770263"/>
          </a:xfrm>
          <a:prstGeom prst="rect">
            <a:avLst/>
          </a:prstGeom>
        </p:spPr>
        <p:txBody>
          <a:bodyPr/>
          <a:lstStyle/>
          <a:p>
            <a:pPr marL="0" indent="0">
              <a:spcBef>
                <a:spcPts val="0"/>
              </a:spcBef>
              <a:spcAft>
                <a:spcPts val="600"/>
              </a:spcAft>
              <a:buNone/>
            </a:pPr>
            <a:r>
              <a:rPr lang="en-NZ" sz="1400"/>
              <a:t>Microsoft Teams provides a great virtual space for teams to collaborate – here’s some tips on what to setup:</a:t>
            </a:r>
          </a:p>
          <a:p>
            <a:pPr>
              <a:spcBef>
                <a:spcPts val="0"/>
              </a:spcBef>
              <a:spcAft>
                <a:spcPts val="600"/>
              </a:spcAft>
            </a:pPr>
            <a:r>
              <a:rPr lang="en-NZ" sz="1400" b="1"/>
              <a:t>Hackathon hub </a:t>
            </a:r>
            <a:r>
              <a:rPr lang="en-NZ" sz="1400"/>
              <a:t>– main hub for all participants</a:t>
            </a:r>
          </a:p>
          <a:p>
            <a:pPr marL="457200" lvl="2" indent="0">
              <a:spcBef>
                <a:spcPts val="0"/>
              </a:spcBef>
              <a:spcAft>
                <a:spcPts val="600"/>
              </a:spcAft>
              <a:buNone/>
            </a:pPr>
            <a:r>
              <a:rPr lang="en-NZ" sz="1400"/>
              <a:t>General channel for announcements – pin all relevant information, such as templates, agenda, contact details as tabs</a:t>
            </a:r>
          </a:p>
          <a:p>
            <a:pPr marL="457200" lvl="2" indent="0">
              <a:spcBef>
                <a:spcPts val="0"/>
              </a:spcBef>
              <a:spcAft>
                <a:spcPts val="600"/>
              </a:spcAft>
              <a:buNone/>
            </a:pPr>
            <a:r>
              <a:rPr lang="en-NZ" sz="1400"/>
              <a:t>Social channel (“virtual coffee house”) for participants to socialize and share stories</a:t>
            </a:r>
          </a:p>
          <a:p>
            <a:pPr marL="457200" lvl="2" indent="0">
              <a:spcBef>
                <a:spcPts val="0"/>
              </a:spcBef>
              <a:spcAft>
                <a:spcPts val="600"/>
              </a:spcAft>
              <a:buNone/>
            </a:pPr>
            <a:r>
              <a:rPr lang="en-NZ" sz="1400"/>
              <a:t>Help channel for participants to ask questions – this can be used to reach all subject matter experts</a:t>
            </a:r>
            <a:br>
              <a:rPr lang="en-NZ" sz="1400"/>
            </a:br>
            <a:endParaRPr lang="en-NZ" sz="1400"/>
          </a:p>
          <a:p>
            <a:pPr>
              <a:spcBef>
                <a:spcPts val="0"/>
              </a:spcBef>
              <a:spcAft>
                <a:spcPts val="600"/>
              </a:spcAft>
            </a:pPr>
            <a:r>
              <a:rPr lang="en-NZ" sz="1400" b="1"/>
              <a:t>Team spaces </a:t>
            </a:r>
            <a:r>
              <a:rPr lang="en-NZ" sz="1400"/>
              <a:t>– hub for teams to collaborate</a:t>
            </a:r>
          </a:p>
          <a:p>
            <a:pPr lvl="1">
              <a:spcBef>
                <a:spcPts val="0"/>
              </a:spcBef>
              <a:spcAft>
                <a:spcPts val="600"/>
              </a:spcAft>
            </a:pPr>
            <a:r>
              <a:rPr lang="en-NZ" sz="1400"/>
              <a:t>Create either individual teams or channels for each team</a:t>
            </a:r>
          </a:p>
          <a:p>
            <a:pPr lvl="1">
              <a:spcBef>
                <a:spcPts val="0"/>
              </a:spcBef>
              <a:spcAft>
                <a:spcPts val="600"/>
              </a:spcAft>
            </a:pPr>
            <a:r>
              <a:rPr lang="en-NZ" sz="1400"/>
              <a:t>Individual teams are useful for participants to develop in a </a:t>
            </a:r>
            <a:r>
              <a:rPr lang="en-GB" sz="1400" b="0" i="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Dataverse for Teams</a:t>
            </a:r>
            <a:r>
              <a:rPr lang="en-GB" sz="1400" b="0" i="0">
                <a:solidFill>
                  <a:schemeClr val="tx2"/>
                </a:solidFill>
                <a:effectLst/>
                <a:latin typeface="Segoe UI" panose="020B0502040204020203" pitchFamily="34" charset="0"/>
              </a:rPr>
              <a:t> </a:t>
            </a:r>
            <a:r>
              <a:rPr lang="en-GB" sz="1400" b="0" i="0">
                <a:effectLst/>
                <a:latin typeface="Segoe UI" panose="020B0502040204020203" pitchFamily="34" charset="0"/>
              </a:rPr>
              <a:t>environment dedicated to their team and to </a:t>
            </a:r>
            <a:r>
              <a:rPr lang="en-NZ" sz="1400"/>
              <a:t>continue collaborating after the event</a:t>
            </a:r>
          </a:p>
        </p:txBody>
      </p:sp>
      <p:pic>
        <p:nvPicPr>
          <p:cNvPr id="3" name="Graphic 2" descr="Megaphone1 outline">
            <a:extLst>
              <a:ext uri="{FF2B5EF4-FFF2-40B4-BE49-F238E27FC236}">
                <a16:creationId xmlns:a16="http://schemas.microsoft.com/office/drawing/2014/main" id="{D5D5F49C-2C36-4393-A131-ECFE292A8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852" y="2497469"/>
            <a:ext cx="288000" cy="288000"/>
          </a:xfrm>
          <a:prstGeom prst="rect">
            <a:avLst/>
          </a:prstGeom>
        </p:spPr>
      </p:pic>
      <p:pic>
        <p:nvPicPr>
          <p:cNvPr id="5" name="Graphic 4" descr="Coffee outline">
            <a:extLst>
              <a:ext uri="{FF2B5EF4-FFF2-40B4-BE49-F238E27FC236}">
                <a16:creationId xmlns:a16="http://schemas.microsoft.com/office/drawing/2014/main" id="{D4461C9C-D265-4C88-A237-80811124DF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852" y="2964949"/>
            <a:ext cx="288000" cy="288000"/>
          </a:xfrm>
          <a:prstGeom prst="rect">
            <a:avLst/>
          </a:prstGeom>
        </p:spPr>
      </p:pic>
      <p:pic>
        <p:nvPicPr>
          <p:cNvPr id="9" name="Graphic 8" descr="Questions outline">
            <a:extLst>
              <a:ext uri="{FF2B5EF4-FFF2-40B4-BE49-F238E27FC236}">
                <a16:creationId xmlns:a16="http://schemas.microsoft.com/office/drawing/2014/main" id="{EEF2C0B4-77C5-493B-BBE0-90C1EC8402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852" y="3539879"/>
            <a:ext cx="288000" cy="288000"/>
          </a:xfrm>
          <a:prstGeom prst="rect">
            <a:avLst/>
          </a:prstGeom>
        </p:spPr>
      </p:pic>
      <p:pic>
        <p:nvPicPr>
          <p:cNvPr id="40" name="Picture 39" descr="Two people looking at a laptop together">
            <a:extLst>
              <a:ext uri="{FF2B5EF4-FFF2-40B4-BE49-F238E27FC236}">
                <a16:creationId xmlns:a16="http://schemas.microsoft.com/office/drawing/2014/main" id="{C4417180-14BF-904D-AE38-8FFB4233BF68}"/>
              </a:ext>
            </a:extLst>
          </p:cNvPr>
          <p:cNvPicPr>
            <a:picLocks noChangeAspect="1"/>
          </p:cNvPicPr>
          <p:nvPr/>
        </p:nvPicPr>
        <p:blipFill rotWithShape="1">
          <a:blip r:embed="rId10"/>
          <a:srcRect r="51022"/>
          <a:stretch/>
        </p:blipFill>
        <p:spPr>
          <a:xfrm>
            <a:off x="7153660" y="0"/>
            <a:ext cx="5038340" cy="6858000"/>
          </a:xfrm>
          <a:prstGeom prst="rect">
            <a:avLst/>
          </a:prstGeom>
        </p:spPr>
      </p:pic>
    </p:spTree>
    <p:extLst>
      <p:ext uri="{BB962C8B-B14F-4D97-AF65-F5344CB8AC3E}">
        <p14:creationId xmlns:p14="http://schemas.microsoft.com/office/powerpoint/2010/main" val="123523594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C95A-1B39-46D4-877A-8B9497E9B029}"/>
              </a:ext>
            </a:extLst>
          </p:cNvPr>
          <p:cNvSpPr>
            <a:spLocks noGrp="1"/>
          </p:cNvSpPr>
          <p:nvPr>
            <p:ph type="title"/>
          </p:nvPr>
        </p:nvSpPr>
        <p:spPr/>
        <p:txBody>
          <a:bodyPr/>
          <a:lstStyle/>
          <a:p>
            <a:r>
              <a:rPr lang="en-US"/>
              <a:t>Readiness</a:t>
            </a:r>
          </a:p>
        </p:txBody>
      </p:sp>
      <p:sp>
        <p:nvSpPr>
          <p:cNvPr id="3" name="Content Placeholder 2">
            <a:extLst>
              <a:ext uri="{FF2B5EF4-FFF2-40B4-BE49-F238E27FC236}">
                <a16:creationId xmlns:a16="http://schemas.microsoft.com/office/drawing/2014/main" id="{BCBA68C5-6554-4C21-9C1A-74FC862EFBF5}"/>
              </a:ext>
            </a:extLst>
          </p:cNvPr>
          <p:cNvSpPr>
            <a:spLocks noGrp="1"/>
          </p:cNvSpPr>
          <p:nvPr>
            <p:ph sz="quarter" idx="10"/>
          </p:nvPr>
        </p:nvSpPr>
        <p:spPr>
          <a:xfrm>
            <a:off x="584200" y="1435100"/>
            <a:ext cx="6332648" cy="4462760"/>
          </a:xfrm>
        </p:spPr>
        <p:txBody>
          <a:bodyPr/>
          <a:lstStyle/>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Provide training sessions for participants—the more they know ahead of the event, the better the apps they’ll submit. </a:t>
            </a:r>
          </a:p>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Suggest they attend a </a:t>
            </a:r>
            <a:r>
              <a:rPr lang="en-GB" sz="1800" b="0" i="0" u="none" strike="noStrike">
                <a:solidFill>
                  <a:schemeClr val="tx2"/>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Microsoft Power Platform In a Day workshop</a:t>
            </a:r>
            <a:r>
              <a:rPr lang="en-GB" sz="1800" u="none" strike="noStrike">
                <a:solidFill>
                  <a:srgbClr val="171717"/>
                </a:solidFill>
                <a:latin typeface="Segoe UI" panose="020B0502040204020203" pitchFamily="34" charset="0"/>
              </a:rPr>
              <a:t> </a:t>
            </a:r>
            <a:r>
              <a:rPr lang="en-GB" sz="1800" b="0" i="0">
                <a:solidFill>
                  <a:srgbClr val="171717"/>
                </a:solidFill>
                <a:effectLst/>
                <a:latin typeface="Segoe UI" panose="020B0502040204020203" pitchFamily="34" charset="0"/>
              </a:rPr>
              <a:t>or complete a </a:t>
            </a:r>
            <a:r>
              <a:rPr lang="en-GB" sz="1800" b="0" i="0" u="none" strike="noStrike">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Microsoft Power Platform Learning path</a:t>
            </a:r>
            <a:r>
              <a:rPr lang="en-GB" sz="1800" b="0" i="0">
                <a:solidFill>
                  <a:srgbClr val="171717"/>
                </a:solidFill>
                <a:effectLst/>
                <a:latin typeface="Segoe UI" panose="020B0502040204020203" pitchFamily="34" charset="0"/>
              </a:rPr>
              <a:t>.</a:t>
            </a:r>
          </a:p>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Set up a call before the hackathon where teams and individuals can bring their ideas and questions to discuss feasibility and unblock knowledge gaps.</a:t>
            </a:r>
          </a:p>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Find out what data sources teams want to connect to and make sure test data is available, and that teams have the right access. An alternative is providing dummy data as an Excel spreadsheet the teams could use to mock-up their solutions.</a:t>
            </a:r>
          </a:p>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Building confidence is the key; it maximizes the productivity of the hackathon.</a:t>
            </a:r>
          </a:p>
        </p:txBody>
      </p:sp>
      <p:sp>
        <p:nvSpPr>
          <p:cNvPr id="4" name="Rectangle 3">
            <a:extLst>
              <a:ext uri="{FF2B5EF4-FFF2-40B4-BE49-F238E27FC236}">
                <a16:creationId xmlns:a16="http://schemas.microsoft.com/office/drawing/2014/main" id="{AB625EB6-1CD6-4E43-B340-64BD19CBC130}"/>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a:p>
        </p:txBody>
      </p:sp>
      <p:sp>
        <p:nvSpPr>
          <p:cNvPr id="11" name="TextBox 10">
            <a:extLst>
              <a:ext uri="{FF2B5EF4-FFF2-40B4-BE49-F238E27FC236}">
                <a16:creationId xmlns:a16="http://schemas.microsoft.com/office/drawing/2014/main" id="{F608E0BA-9694-4F1B-BF16-9DE8C30C23C2}"/>
              </a:ext>
            </a:extLst>
          </p:cNvPr>
          <p:cNvSpPr txBox="1"/>
          <p:nvPr/>
        </p:nvSpPr>
        <p:spPr>
          <a:xfrm>
            <a:off x="7988455" y="118646"/>
            <a:ext cx="4132521" cy="338554"/>
          </a:xfrm>
          <a:prstGeom prst="rect">
            <a:avLst/>
          </a:prstGeom>
          <a:noFill/>
        </p:spPr>
        <p:txBody>
          <a:bodyPr wrap="square">
            <a:spAutoFit/>
          </a:bodyPr>
          <a:lstStyle/>
          <a:p>
            <a:pPr algn="ctr">
              <a:spcAft>
                <a:spcPts val="600"/>
              </a:spcAft>
            </a:pPr>
            <a:r>
              <a:rPr lang="en-US" sz="1600" b="1">
                <a:solidFill>
                  <a:schemeClr val="tx2"/>
                </a:solidFill>
                <a:latin typeface="+mj-lt"/>
              </a:rPr>
              <a:t>Resources to share with attendees</a:t>
            </a:r>
            <a:endParaRPr lang="en-US" sz="1600" b="1">
              <a:solidFill>
                <a:schemeClr val="tx2"/>
              </a:solidFill>
              <a:latin typeface="+mj-lt"/>
              <a:cs typeface="Segoe UI"/>
            </a:endParaRPr>
          </a:p>
        </p:txBody>
      </p:sp>
      <p:pic>
        <p:nvPicPr>
          <p:cNvPr id="6" name="Picture 5" descr="Screenshot of Power Platform in a day workshops catalog webpage">
            <a:extLst>
              <a:ext uri="{FF2B5EF4-FFF2-40B4-BE49-F238E27FC236}">
                <a16:creationId xmlns:a16="http://schemas.microsoft.com/office/drawing/2014/main" id="{74B4AB95-E7DB-443A-BF34-110B9ED76E92}"/>
              </a:ext>
            </a:extLst>
          </p:cNvPr>
          <p:cNvPicPr>
            <a:picLocks noChangeAspect="1"/>
          </p:cNvPicPr>
          <p:nvPr/>
        </p:nvPicPr>
        <p:blipFill rotWithShape="1">
          <a:blip r:embed="rId4"/>
          <a:srcRect t="16427" b="16427"/>
          <a:stretch/>
        </p:blipFill>
        <p:spPr>
          <a:xfrm>
            <a:off x="8938676" y="648351"/>
            <a:ext cx="2584359" cy="126000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6889C213-0828-4899-8F42-17FED8E31DAB}"/>
              </a:ext>
            </a:extLst>
          </p:cNvPr>
          <p:cNvSpPr txBox="1"/>
          <p:nvPr/>
        </p:nvSpPr>
        <p:spPr>
          <a:xfrm>
            <a:off x="8438029" y="2019319"/>
            <a:ext cx="3413050" cy="430887"/>
          </a:xfrm>
          <a:prstGeom prst="rect">
            <a:avLst/>
          </a:prstGeom>
          <a:noFill/>
        </p:spPr>
        <p:txBody>
          <a:bodyPr wrap="square" lIns="0" tIns="0" rIns="0" bIns="0" rtlCol="0">
            <a:spAutoFit/>
          </a:bodyPr>
          <a:lstStyle/>
          <a:p>
            <a:pPr algn="ctr"/>
            <a:r>
              <a:rPr lang="en-GB" sz="1400">
                <a:solidFill>
                  <a:schemeClr val="tx2"/>
                </a:solidFill>
                <a:hlinkClick r:id="rId2">
                  <a:extLst>
                    <a:ext uri="{A12FA001-AC4F-418D-AE19-62706E023703}">
                      <ahyp:hlinkClr xmlns:ahyp="http://schemas.microsoft.com/office/drawing/2018/hyperlinkcolor" val="tx"/>
                    </a:ext>
                  </a:extLst>
                </a:hlinkClick>
              </a:rPr>
              <a:t>Attend a virtual one-day Power Platform training workshop</a:t>
            </a:r>
            <a:endParaRPr lang="en-US" sz="1400">
              <a:solidFill>
                <a:schemeClr val="tx2"/>
              </a:solidFill>
            </a:endParaRPr>
          </a:p>
        </p:txBody>
      </p:sp>
      <p:pic>
        <p:nvPicPr>
          <p:cNvPr id="10" name="Picture 9" descr="Screenshot of Power Platform learning paths webpage">
            <a:extLst>
              <a:ext uri="{FF2B5EF4-FFF2-40B4-BE49-F238E27FC236}">
                <a16:creationId xmlns:a16="http://schemas.microsoft.com/office/drawing/2014/main" id="{874701AD-454D-4EB4-A24C-7D83F3C182D4}"/>
              </a:ext>
            </a:extLst>
          </p:cNvPr>
          <p:cNvPicPr>
            <a:picLocks noChangeAspect="1"/>
          </p:cNvPicPr>
          <p:nvPr/>
        </p:nvPicPr>
        <p:blipFill rotWithShape="1">
          <a:blip r:embed="rId5"/>
          <a:srcRect l="3171" r="3171"/>
          <a:stretch/>
        </p:blipFill>
        <p:spPr>
          <a:xfrm>
            <a:off x="8938676" y="2942191"/>
            <a:ext cx="2584359" cy="1260000"/>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6E1F250D-FE21-4F39-AF3B-288F5AD1BB49}"/>
              </a:ext>
            </a:extLst>
          </p:cNvPr>
          <p:cNvSpPr txBox="1"/>
          <p:nvPr/>
        </p:nvSpPr>
        <p:spPr>
          <a:xfrm>
            <a:off x="8438029" y="4300073"/>
            <a:ext cx="3413050" cy="215444"/>
          </a:xfrm>
          <a:prstGeom prst="rect">
            <a:avLst/>
          </a:prstGeom>
          <a:noFill/>
        </p:spPr>
        <p:txBody>
          <a:bodyPr wrap="square" lIns="0" tIns="0" rIns="0" bIns="0" rtlCol="0">
            <a:spAutoFit/>
          </a:bodyPr>
          <a:lstStyle/>
          <a:p>
            <a:pPr algn="ctr"/>
            <a:r>
              <a:rPr lang="en-GB" sz="1400">
                <a:solidFill>
                  <a:schemeClr val="tx2"/>
                </a:solidFill>
                <a:hlinkClick r:id="rId3">
                  <a:extLst>
                    <a:ext uri="{A12FA001-AC4F-418D-AE19-62706E023703}">
                      <ahyp:hlinkClr xmlns:ahyp="http://schemas.microsoft.com/office/drawing/2018/hyperlinkcolor" val="tx"/>
                    </a:ext>
                  </a:extLst>
                </a:hlinkClick>
              </a:rPr>
              <a:t>Complete a self-paced online learning path</a:t>
            </a:r>
            <a:endParaRPr lang="en-US" sz="1400">
              <a:solidFill>
                <a:schemeClr val="tx2"/>
              </a:solidFill>
            </a:endParaRPr>
          </a:p>
        </p:txBody>
      </p:sp>
      <p:pic>
        <p:nvPicPr>
          <p:cNvPr id="5" name="Picture 4" descr="Screenshot of Planning a Power Apps Project documentation page">
            <a:extLst>
              <a:ext uri="{FF2B5EF4-FFF2-40B4-BE49-F238E27FC236}">
                <a16:creationId xmlns:a16="http://schemas.microsoft.com/office/drawing/2014/main" id="{66E08030-7539-48BA-8C8A-28BB78A3A6E2}"/>
              </a:ext>
            </a:extLst>
          </p:cNvPr>
          <p:cNvPicPr>
            <a:picLocks noChangeAspect="1"/>
          </p:cNvPicPr>
          <p:nvPr/>
        </p:nvPicPr>
        <p:blipFill rotWithShape="1">
          <a:blip r:embed="rId6"/>
          <a:srcRect t="7095" b="7095"/>
          <a:stretch/>
        </p:blipFill>
        <p:spPr>
          <a:xfrm>
            <a:off x="8938676" y="4954368"/>
            <a:ext cx="2584359" cy="1260000"/>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C1DCD53-5ABC-4C19-95C0-A4F5E0A43BEC}"/>
              </a:ext>
            </a:extLst>
          </p:cNvPr>
          <p:cNvSpPr txBox="1"/>
          <p:nvPr/>
        </p:nvSpPr>
        <p:spPr>
          <a:xfrm>
            <a:off x="8438029" y="6320740"/>
            <a:ext cx="3413050" cy="215444"/>
          </a:xfrm>
          <a:prstGeom prst="rect">
            <a:avLst/>
          </a:prstGeom>
          <a:noFill/>
        </p:spPr>
        <p:txBody>
          <a:bodyPr wrap="square" lIns="0" tIns="0" rIns="0" bIns="0" rtlCol="0">
            <a:spAutoFit/>
          </a:bodyPr>
          <a:lstStyle/>
          <a:p>
            <a:pPr algn="ctr"/>
            <a:r>
              <a:rPr lang="en-GB" sz="1400">
                <a:solidFill>
                  <a:schemeClr val="tx2"/>
                </a:solidFill>
                <a:hlinkClick r:id="rId7">
                  <a:extLst>
                    <a:ext uri="{A12FA001-AC4F-418D-AE19-62706E023703}">
                      <ahyp:hlinkClr xmlns:ahyp="http://schemas.microsoft.com/office/drawing/2018/hyperlinkcolor" val="tx"/>
                    </a:ext>
                  </a:extLst>
                </a:hlinkClick>
              </a:rPr>
              <a:t>Planning a Power Apps project</a:t>
            </a:r>
            <a:endParaRPr lang="en-US" sz="1400">
              <a:solidFill>
                <a:schemeClr val="tx2"/>
              </a:solidFill>
            </a:endParaRPr>
          </a:p>
        </p:txBody>
      </p:sp>
    </p:spTree>
    <p:extLst>
      <p:ext uri="{BB962C8B-B14F-4D97-AF65-F5344CB8AC3E}">
        <p14:creationId xmlns:p14="http://schemas.microsoft.com/office/powerpoint/2010/main" val="193564197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6C95A-1B39-46D4-877A-8B9497E9B029}"/>
              </a:ext>
            </a:extLst>
          </p:cNvPr>
          <p:cNvSpPr>
            <a:spLocks noGrp="1"/>
          </p:cNvSpPr>
          <p:nvPr>
            <p:ph type="title"/>
          </p:nvPr>
        </p:nvSpPr>
        <p:spPr/>
        <p:txBody>
          <a:bodyPr/>
          <a:lstStyle/>
          <a:p>
            <a:r>
              <a:rPr lang="en-US"/>
              <a:t>Technical readiness</a:t>
            </a:r>
          </a:p>
        </p:txBody>
      </p:sp>
      <p:sp>
        <p:nvSpPr>
          <p:cNvPr id="3" name="Content Placeholder 2">
            <a:extLst>
              <a:ext uri="{FF2B5EF4-FFF2-40B4-BE49-F238E27FC236}">
                <a16:creationId xmlns:a16="http://schemas.microsoft.com/office/drawing/2014/main" id="{BCBA68C5-6554-4C21-9C1A-74FC862EFBF5}"/>
              </a:ext>
            </a:extLst>
          </p:cNvPr>
          <p:cNvSpPr>
            <a:spLocks noGrp="1"/>
          </p:cNvSpPr>
          <p:nvPr>
            <p:ph sz="quarter" idx="10"/>
          </p:nvPr>
        </p:nvSpPr>
        <p:spPr>
          <a:xfrm>
            <a:off x="584200" y="1435100"/>
            <a:ext cx="6332648" cy="4462760"/>
          </a:xfrm>
        </p:spPr>
        <p:txBody>
          <a:bodyPr/>
          <a:lstStyle/>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Ensure things run smooth on the day by getting the technical setup done early. Prepare </a:t>
            </a:r>
            <a:r>
              <a:rPr lang="en-GB" sz="1800" b="0" i="0">
                <a:solidFill>
                  <a:schemeClr val="tx2"/>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trial environments</a:t>
            </a:r>
            <a:r>
              <a:rPr lang="en-GB" sz="1800">
                <a:solidFill>
                  <a:schemeClr val="tx2"/>
                </a:solidFill>
                <a:latin typeface="Segoe UI" panose="020B0502040204020203" pitchFamily="34" charset="0"/>
              </a:rPr>
              <a:t>, </a:t>
            </a:r>
            <a:r>
              <a:rPr lang="en-GB" sz="1800" b="0" i="0">
                <a:solidFill>
                  <a:srgbClr val="171717"/>
                </a:solidFill>
                <a:effectLst/>
                <a:latin typeface="Segoe UI" panose="020B0502040204020203" pitchFamily="34" charset="0"/>
              </a:rPr>
              <a:t>use </a:t>
            </a:r>
            <a:r>
              <a:rPr lang="en-GB" sz="1800" b="0" i="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Dataverse for Teams environments</a:t>
            </a:r>
            <a:r>
              <a:rPr lang="en-GB" sz="1800" b="0" i="0">
                <a:effectLst/>
                <a:latin typeface="Segoe UI" panose="020B0502040204020203" pitchFamily="34" charset="0"/>
              </a:rPr>
              <a:t>,</a:t>
            </a:r>
            <a:r>
              <a:rPr lang="en-GB" sz="1800" b="0" i="0">
                <a:solidFill>
                  <a:schemeClr val="tx2"/>
                </a:solidFill>
                <a:effectLst/>
                <a:latin typeface="Segoe UI" panose="020B0502040204020203" pitchFamily="34" charset="0"/>
              </a:rPr>
              <a:t> </a:t>
            </a:r>
            <a:r>
              <a:rPr lang="en-GB" sz="1800" b="0" i="0">
                <a:effectLst/>
                <a:latin typeface="Segoe UI" panose="020B0502040204020203" pitchFamily="34" charset="0"/>
              </a:rPr>
              <a:t>or ask team leads to </a:t>
            </a:r>
            <a:r>
              <a:rPr lang="en-GB" sz="1800">
                <a:latin typeface="Segoe UI" panose="020B0502040204020203" pitchFamily="34" charset="0"/>
              </a:rPr>
              <a:t>create </a:t>
            </a:r>
            <a:r>
              <a:rPr lang="en-GB" sz="1800">
                <a:solidFill>
                  <a:srgbClr val="742774"/>
                </a:solidFill>
                <a:latin typeface="Segoe UI" panose="020B0502040204020203" pitchFamily="34" charset="0"/>
                <a:hlinkClick r:id="rId4">
                  <a:extLst>
                    <a:ext uri="{A12FA001-AC4F-418D-AE19-62706E023703}">
                      <ahyp:hlinkClr xmlns:ahyp="http://schemas.microsoft.com/office/drawing/2018/hyperlinkcolor" val="tx"/>
                    </a:ext>
                  </a:extLst>
                </a:hlinkClick>
              </a:rPr>
              <a:t>Developer Plan</a:t>
            </a:r>
            <a:r>
              <a:rPr lang="en-GB" sz="1800">
                <a:solidFill>
                  <a:srgbClr val="742774"/>
                </a:solidFill>
                <a:latin typeface="Segoe UI" panose="020B0502040204020203" pitchFamily="34" charset="0"/>
              </a:rPr>
              <a:t> </a:t>
            </a:r>
            <a:r>
              <a:rPr lang="en-GB" sz="1800">
                <a:latin typeface="Segoe UI" panose="020B0502040204020203" pitchFamily="34" charset="0"/>
              </a:rPr>
              <a:t>environments </a:t>
            </a:r>
            <a:r>
              <a:rPr lang="en-GB" sz="1800" b="0" i="0">
                <a:effectLst/>
                <a:latin typeface="Segoe UI" panose="020B0502040204020203" pitchFamily="34" charset="0"/>
              </a:rPr>
              <a:t>for teams to create their apps and flows in.</a:t>
            </a:r>
          </a:p>
          <a:p>
            <a:pPr algn="l">
              <a:spcBef>
                <a:spcPts val="0"/>
              </a:spcBef>
              <a:spcAft>
                <a:spcPts val="600"/>
              </a:spcAft>
              <a:buFont typeface="Arial" panose="020B0604020202020204" pitchFamily="34" charset="0"/>
              <a:buChar char="•"/>
            </a:pPr>
            <a:r>
              <a:rPr lang="en-GB" sz="1800">
                <a:latin typeface="Segoe UI" panose="020B0502040204020203" pitchFamily="34" charset="0"/>
              </a:rPr>
              <a:t>Evaluate which connectors participants will work with and update your </a:t>
            </a:r>
            <a:r>
              <a:rPr lang="en-GB" sz="1800">
                <a:latin typeface="Segoe UI" panose="020B0502040204020203" pitchFamily="34" charset="0"/>
                <a:hlinkClick r:id="rId5"/>
              </a:rPr>
              <a:t>Data Loss Prevention</a:t>
            </a:r>
            <a:r>
              <a:rPr lang="en-GB" sz="1800">
                <a:latin typeface="Segoe UI" panose="020B0502040204020203" pitchFamily="34" charset="0"/>
              </a:rPr>
              <a:t> policies.</a:t>
            </a:r>
            <a:endParaRPr lang="en-GB" sz="1800" b="0" i="0">
              <a:effectLst/>
              <a:latin typeface="Segoe UI" panose="020B0502040204020203" pitchFamily="34" charset="0"/>
            </a:endParaRPr>
          </a:p>
          <a:p>
            <a:pPr algn="l">
              <a:spcBef>
                <a:spcPts val="0"/>
              </a:spcBef>
              <a:spcAft>
                <a:spcPts val="600"/>
              </a:spcAft>
              <a:buFont typeface="Arial" panose="020B0604020202020204" pitchFamily="34" charset="0"/>
              <a:buChar char="•"/>
            </a:pPr>
            <a:r>
              <a:rPr lang="en-GB" sz="1800">
                <a:solidFill>
                  <a:srgbClr val="171717"/>
                </a:solidFill>
                <a:latin typeface="Segoe UI" panose="020B0502040204020203" pitchFamily="34" charset="0"/>
              </a:rPr>
              <a:t>Assign attendees the necessary licenses, security roles, and permissions to environments so they can work productively on the day.</a:t>
            </a:r>
            <a:endParaRPr lang="en-GB" sz="1800" b="0" i="0">
              <a:solidFill>
                <a:srgbClr val="171717"/>
              </a:solidFill>
              <a:effectLst/>
              <a:latin typeface="Segoe UI" panose="020B0502040204020203" pitchFamily="34" charset="0"/>
            </a:endParaRPr>
          </a:p>
          <a:p>
            <a:pPr algn="l">
              <a:spcBef>
                <a:spcPts val="0"/>
              </a:spcBef>
              <a:spcAft>
                <a:spcPts val="600"/>
              </a:spcAft>
              <a:buFont typeface="Arial" panose="020B0604020202020204" pitchFamily="34" charset="0"/>
              <a:buChar char="•"/>
            </a:pPr>
            <a:r>
              <a:rPr lang="en-GB" sz="1800" b="0" i="0">
                <a:solidFill>
                  <a:srgbClr val="171717"/>
                </a:solidFill>
                <a:effectLst/>
                <a:latin typeface="Segoe UI" panose="020B0502040204020203" pitchFamily="34" charset="0"/>
              </a:rPr>
              <a:t>Find out what data sources teams want to connect to and make sure test data is available and teams have the right access. An alternative is providing dummy data as an Excel spreadsheet the teams could use to mock up their solutions.</a:t>
            </a:r>
          </a:p>
          <a:p>
            <a:pPr marL="0" indent="0" algn="l">
              <a:spcBef>
                <a:spcPts val="0"/>
              </a:spcBef>
              <a:spcAft>
                <a:spcPts val="600"/>
              </a:spcAft>
              <a:buNone/>
            </a:pPr>
            <a:endParaRPr lang="en-GB" sz="1800" b="0" i="0">
              <a:solidFill>
                <a:srgbClr val="171717"/>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AB625EB6-1CD6-4E43-B340-64BD19CBC130}"/>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a:p>
        </p:txBody>
      </p:sp>
      <p:sp>
        <p:nvSpPr>
          <p:cNvPr id="5" name="Freeform: Shape 75">
            <a:extLst>
              <a:ext uri="{FF2B5EF4-FFF2-40B4-BE49-F238E27FC236}">
                <a16:creationId xmlns:a16="http://schemas.microsoft.com/office/drawing/2014/main" id="{0A769E84-6F2D-47A0-AD55-A7A9479D00E4}"/>
              </a:ext>
            </a:extLst>
          </p:cNvPr>
          <p:cNvSpPr/>
          <p:nvPr/>
        </p:nvSpPr>
        <p:spPr>
          <a:xfrm>
            <a:off x="8335771" y="1358156"/>
            <a:ext cx="3579934" cy="4539704"/>
          </a:xfrm>
          <a:prstGeom prst="rect">
            <a:avLst/>
          </a:prstGeom>
          <a:ln w="25400">
            <a:noFill/>
          </a:ln>
        </p:spPr>
        <p:txBody>
          <a:bodyPr wrap="square" lIns="0" tIns="0" rIns="0" bIns="0" anchor="ctr">
            <a:spAutoFit/>
          </a:bodyPr>
          <a:lstStyle/>
          <a:p>
            <a:pPr>
              <a:spcAft>
                <a:spcPts val="600"/>
              </a:spcAft>
            </a:pPr>
            <a:r>
              <a:rPr lang="en-US" sz="1800" b="1">
                <a:solidFill>
                  <a:schemeClr val="tx2"/>
                </a:solidFill>
                <a:latin typeface="+mj-lt"/>
              </a:rPr>
              <a:t>Tip</a:t>
            </a:r>
            <a:endParaRPr lang="en-US" sz="1800" b="1">
              <a:solidFill>
                <a:schemeClr val="tx2"/>
              </a:solidFill>
              <a:latin typeface="+mj-lt"/>
              <a:cs typeface="Segoe UI"/>
            </a:endParaRPr>
          </a:p>
          <a:p>
            <a:pPr lvl="0">
              <a:spcAft>
                <a:spcPts val="2400"/>
              </a:spcAft>
            </a:pPr>
            <a:r>
              <a:rPr lang="en-GB" sz="1800" b="0" i="0">
                <a:solidFill>
                  <a:srgbClr val="000000"/>
                </a:solidFill>
                <a:effectLst/>
                <a:latin typeface="Segoe UI" panose="020B0502040204020203" pitchFamily="34" charset="0"/>
              </a:rPr>
              <a:t>Consider creating Teams </a:t>
            </a:r>
            <a:r>
              <a:rPr lang="en-GB" sz="1800">
                <a:solidFill>
                  <a:srgbClr val="000000"/>
                </a:solidFill>
                <a:latin typeface="Segoe UI" panose="020B0502040204020203" pitchFamily="34" charset="0"/>
              </a:rPr>
              <a:t>with</a:t>
            </a:r>
            <a:r>
              <a:rPr lang="en-GB" sz="1800" b="0" i="0">
                <a:solidFill>
                  <a:srgbClr val="000000"/>
                </a:solidFill>
                <a:effectLst/>
                <a:latin typeface="Segoe UI" panose="020B0502040204020203" pitchFamily="34" charset="0"/>
              </a:rPr>
              <a:t> </a:t>
            </a:r>
            <a:r>
              <a:rPr lang="en-GB" sz="1800" b="0" i="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Dataverse for Teams</a:t>
            </a:r>
            <a:r>
              <a:rPr lang="en-GB" sz="1800" b="0" i="0">
                <a:solidFill>
                  <a:schemeClr val="tx2"/>
                </a:solidFill>
                <a:effectLst/>
                <a:latin typeface="Segoe UI" panose="020B0502040204020203" pitchFamily="34" charset="0"/>
              </a:rPr>
              <a:t> </a:t>
            </a:r>
            <a:r>
              <a:rPr lang="en-GB" sz="1800">
                <a:latin typeface="Segoe UI" panose="020B0502040204020203" pitchFamily="34" charset="0"/>
              </a:rPr>
              <a:t>for each hackathon team. This </a:t>
            </a:r>
            <a:r>
              <a:rPr lang="en-GB" sz="1800" b="0" i="0">
                <a:solidFill>
                  <a:srgbClr val="000000"/>
                </a:solidFill>
                <a:effectLst/>
                <a:latin typeface="Segoe UI" panose="020B0502040204020203" pitchFamily="34" charset="0"/>
              </a:rPr>
              <a:t>means teams can collaborate, start calls and chats, build their solutions, and prepare their final presentation all within the same Team. This will increase productivity on the day!</a:t>
            </a:r>
          </a:p>
          <a:p>
            <a:pPr lvl="0">
              <a:spcAft>
                <a:spcPts val="2400"/>
              </a:spcAft>
            </a:pPr>
            <a:r>
              <a:rPr lang="en-GB" sz="1800">
                <a:solidFill>
                  <a:srgbClr val="000000"/>
                </a:solidFill>
                <a:latin typeface="Segoe UI" panose="020B0502040204020203" pitchFamily="34" charset="0"/>
              </a:rPr>
              <a:t>Alternatively, </a:t>
            </a:r>
            <a:r>
              <a:rPr lang="en-GB" sz="1800">
                <a:solidFill>
                  <a:srgbClr val="742774"/>
                </a:solidFill>
                <a:latin typeface="Segoe UI" panose="020B0502040204020203" pitchFamily="34" charset="0"/>
                <a:hlinkClick r:id="rId4">
                  <a:extLst>
                    <a:ext uri="{A12FA001-AC4F-418D-AE19-62706E023703}">
                      <ahyp:hlinkClr xmlns:ahyp="http://schemas.microsoft.com/office/drawing/2018/hyperlinkcolor" val="tx"/>
                    </a:ext>
                  </a:extLst>
                </a:hlinkClick>
              </a:rPr>
              <a:t>Developer Plan</a:t>
            </a:r>
            <a:r>
              <a:rPr lang="en-GB" sz="1800">
                <a:solidFill>
                  <a:srgbClr val="742774"/>
                </a:solidFill>
                <a:latin typeface="Segoe UI" panose="020B0502040204020203" pitchFamily="34" charset="0"/>
              </a:rPr>
              <a:t> </a:t>
            </a:r>
            <a:r>
              <a:rPr lang="en-GB" sz="1800">
                <a:latin typeface="Segoe UI" panose="020B0502040204020203" pitchFamily="34" charset="0"/>
              </a:rPr>
              <a:t>environments grant full Dataverse access and give teams a space they can continue to develop in after the hackathon to bring their app to production. </a:t>
            </a:r>
            <a:endParaRPr lang="en-US" sz="1800" u="sng">
              <a:solidFill>
                <a:schemeClr val="tx2"/>
              </a:solidFill>
              <a:ea typeface="+mn-lt"/>
              <a:cs typeface="+mn-lt"/>
            </a:endParaRPr>
          </a:p>
        </p:txBody>
      </p:sp>
    </p:spTree>
    <p:extLst>
      <p:ext uri="{BB962C8B-B14F-4D97-AF65-F5344CB8AC3E}">
        <p14:creationId xmlns:p14="http://schemas.microsoft.com/office/powerpoint/2010/main" val="423972889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80" y="319754"/>
            <a:ext cx="11336039" cy="615553"/>
          </a:xfrm>
        </p:spPr>
        <p:txBody>
          <a:bodyPr/>
          <a:lstStyle/>
          <a:p>
            <a:r>
              <a:rPr lang="en-US" sz="4000"/>
              <a:t>List your </a:t>
            </a:r>
            <a:r>
              <a:rPr lang="en-US" sz="4000">
                <a:solidFill>
                  <a:schemeClr val="accent1"/>
                </a:solidFill>
              </a:rPr>
              <a:t>event setup activities</a:t>
            </a:r>
          </a:p>
        </p:txBody>
      </p:sp>
      <p:graphicFrame>
        <p:nvGraphicFramePr>
          <p:cNvPr id="3" name="Table 3">
            <a:extLst>
              <a:ext uri="{FF2B5EF4-FFF2-40B4-BE49-F238E27FC236}">
                <a16:creationId xmlns:a16="http://schemas.microsoft.com/office/drawing/2014/main" id="{67AAB898-E0A8-4B3D-B5A9-066F8E15B6B7}"/>
              </a:ext>
            </a:extLst>
          </p:cNvPr>
          <p:cNvGraphicFramePr>
            <a:graphicFrameLocks noGrp="1"/>
          </p:cNvGraphicFramePr>
          <p:nvPr>
            <p:extLst>
              <p:ext uri="{D42A27DB-BD31-4B8C-83A1-F6EECF244321}">
                <p14:modId xmlns:p14="http://schemas.microsoft.com/office/powerpoint/2010/main" val="2045719788"/>
              </p:ext>
            </p:extLst>
          </p:nvPr>
        </p:nvGraphicFramePr>
        <p:xfrm>
          <a:off x="427979" y="1255060"/>
          <a:ext cx="11469854" cy="5283184"/>
        </p:xfrm>
        <a:graphic>
          <a:graphicData uri="http://schemas.openxmlformats.org/drawingml/2006/table">
            <a:tbl>
              <a:tblPr firstRow="1" bandRow="1">
                <a:tableStyleId>{5C22544A-7EE6-4342-B048-85BDC9FD1C3A}</a:tableStyleId>
              </a:tblPr>
              <a:tblGrid>
                <a:gridCol w="5734927">
                  <a:extLst>
                    <a:ext uri="{9D8B030D-6E8A-4147-A177-3AD203B41FA5}">
                      <a16:colId xmlns:a16="http://schemas.microsoft.com/office/drawing/2014/main" val="549467046"/>
                    </a:ext>
                  </a:extLst>
                </a:gridCol>
                <a:gridCol w="5734927">
                  <a:extLst>
                    <a:ext uri="{9D8B030D-6E8A-4147-A177-3AD203B41FA5}">
                      <a16:colId xmlns:a16="http://schemas.microsoft.com/office/drawing/2014/main" val="538460174"/>
                    </a:ext>
                  </a:extLst>
                </a:gridCol>
              </a:tblGrid>
              <a:tr h="660398">
                <a:tc>
                  <a:txBody>
                    <a:bodyPr/>
                    <a:lstStyle/>
                    <a:p>
                      <a:r>
                        <a:rPr lang="en-CA"/>
                        <a:t>Activity</a:t>
                      </a:r>
                    </a:p>
                  </a:txBody>
                  <a:tcPr/>
                </a:tc>
                <a:tc>
                  <a:txBody>
                    <a:bodyPr/>
                    <a:lstStyle/>
                    <a:p>
                      <a:r>
                        <a:rPr lang="en-CA"/>
                        <a:t>When</a:t>
                      </a:r>
                    </a:p>
                  </a:txBody>
                  <a:tcPr/>
                </a:tc>
                <a:extLst>
                  <a:ext uri="{0D108BD9-81ED-4DB2-BD59-A6C34878D82A}">
                    <a16:rowId xmlns:a16="http://schemas.microsoft.com/office/drawing/2014/main" val="3622159633"/>
                  </a:ext>
                </a:extLst>
              </a:tr>
              <a:tr h="660398">
                <a:tc>
                  <a:txBody>
                    <a:bodyPr/>
                    <a:lstStyle/>
                    <a:p>
                      <a:endParaRPr lang="en-CA"/>
                    </a:p>
                  </a:txBody>
                  <a:tcPr>
                    <a:solidFill>
                      <a:srgbClr val="F2F2F2"/>
                    </a:solidFill>
                  </a:tcPr>
                </a:tc>
                <a:tc>
                  <a:txBody>
                    <a:bodyPr/>
                    <a:lstStyle/>
                    <a:p>
                      <a:endParaRPr lang="en-CA"/>
                    </a:p>
                  </a:txBody>
                  <a:tcPr>
                    <a:solidFill>
                      <a:srgbClr val="F2F2F2"/>
                    </a:solidFill>
                  </a:tcPr>
                </a:tc>
                <a:extLst>
                  <a:ext uri="{0D108BD9-81ED-4DB2-BD59-A6C34878D82A}">
                    <a16:rowId xmlns:a16="http://schemas.microsoft.com/office/drawing/2014/main" val="1358020639"/>
                  </a:ext>
                </a:extLst>
              </a:tr>
              <a:tr h="660398">
                <a:tc>
                  <a:txBody>
                    <a:bodyPr/>
                    <a:lstStyle/>
                    <a:p>
                      <a:endParaRPr lang="en-CA"/>
                    </a:p>
                  </a:txBody>
                  <a:tcPr>
                    <a:solidFill>
                      <a:srgbClr val="E6E6E6"/>
                    </a:solidFill>
                  </a:tcPr>
                </a:tc>
                <a:tc>
                  <a:txBody>
                    <a:bodyPr/>
                    <a:lstStyle/>
                    <a:p>
                      <a:endParaRPr lang="en-CA"/>
                    </a:p>
                  </a:txBody>
                  <a:tcPr>
                    <a:solidFill>
                      <a:srgbClr val="E6E6E6"/>
                    </a:solidFill>
                  </a:tcPr>
                </a:tc>
                <a:extLst>
                  <a:ext uri="{0D108BD9-81ED-4DB2-BD59-A6C34878D82A}">
                    <a16:rowId xmlns:a16="http://schemas.microsoft.com/office/drawing/2014/main" val="961907719"/>
                  </a:ext>
                </a:extLst>
              </a:tr>
              <a:tr h="660398">
                <a:tc>
                  <a:txBody>
                    <a:bodyPr/>
                    <a:lstStyle/>
                    <a:p>
                      <a:endParaRPr lang="en-CA"/>
                    </a:p>
                  </a:txBody>
                  <a:tcPr>
                    <a:solidFill>
                      <a:srgbClr val="F2F2F2"/>
                    </a:solidFill>
                  </a:tcPr>
                </a:tc>
                <a:tc>
                  <a:txBody>
                    <a:bodyPr/>
                    <a:lstStyle/>
                    <a:p>
                      <a:endParaRPr lang="en-CA"/>
                    </a:p>
                  </a:txBody>
                  <a:tcPr>
                    <a:solidFill>
                      <a:srgbClr val="F2F2F2"/>
                    </a:solidFill>
                  </a:tcPr>
                </a:tc>
                <a:extLst>
                  <a:ext uri="{0D108BD9-81ED-4DB2-BD59-A6C34878D82A}">
                    <a16:rowId xmlns:a16="http://schemas.microsoft.com/office/drawing/2014/main" val="1852000510"/>
                  </a:ext>
                </a:extLst>
              </a:tr>
              <a:tr h="660398">
                <a:tc>
                  <a:txBody>
                    <a:bodyPr/>
                    <a:lstStyle/>
                    <a:p>
                      <a:endParaRPr lang="en-CA"/>
                    </a:p>
                  </a:txBody>
                  <a:tcPr>
                    <a:solidFill>
                      <a:srgbClr val="E6E6E6"/>
                    </a:solidFill>
                  </a:tcPr>
                </a:tc>
                <a:tc>
                  <a:txBody>
                    <a:bodyPr/>
                    <a:lstStyle/>
                    <a:p>
                      <a:endParaRPr lang="en-CA"/>
                    </a:p>
                  </a:txBody>
                  <a:tcPr>
                    <a:solidFill>
                      <a:srgbClr val="E6E6E6"/>
                    </a:solidFill>
                  </a:tcPr>
                </a:tc>
                <a:extLst>
                  <a:ext uri="{0D108BD9-81ED-4DB2-BD59-A6C34878D82A}">
                    <a16:rowId xmlns:a16="http://schemas.microsoft.com/office/drawing/2014/main" val="4102958783"/>
                  </a:ext>
                </a:extLst>
              </a:tr>
              <a:tr h="660398">
                <a:tc>
                  <a:txBody>
                    <a:bodyPr/>
                    <a:lstStyle/>
                    <a:p>
                      <a:endParaRPr lang="en-CA"/>
                    </a:p>
                  </a:txBody>
                  <a:tcPr>
                    <a:solidFill>
                      <a:srgbClr val="F2F2F2"/>
                    </a:solidFill>
                  </a:tcPr>
                </a:tc>
                <a:tc>
                  <a:txBody>
                    <a:bodyPr/>
                    <a:lstStyle/>
                    <a:p>
                      <a:endParaRPr lang="en-CA"/>
                    </a:p>
                  </a:txBody>
                  <a:tcPr>
                    <a:solidFill>
                      <a:srgbClr val="F2F2F2"/>
                    </a:solidFill>
                  </a:tcPr>
                </a:tc>
                <a:extLst>
                  <a:ext uri="{0D108BD9-81ED-4DB2-BD59-A6C34878D82A}">
                    <a16:rowId xmlns:a16="http://schemas.microsoft.com/office/drawing/2014/main" val="4165453857"/>
                  </a:ext>
                </a:extLst>
              </a:tr>
              <a:tr h="660398">
                <a:tc>
                  <a:txBody>
                    <a:bodyPr/>
                    <a:lstStyle/>
                    <a:p>
                      <a:endParaRPr lang="en-CA"/>
                    </a:p>
                  </a:txBody>
                  <a:tcPr>
                    <a:solidFill>
                      <a:srgbClr val="E6E6E6"/>
                    </a:solidFill>
                  </a:tcPr>
                </a:tc>
                <a:tc>
                  <a:txBody>
                    <a:bodyPr/>
                    <a:lstStyle/>
                    <a:p>
                      <a:endParaRPr lang="en-CA"/>
                    </a:p>
                  </a:txBody>
                  <a:tcPr>
                    <a:solidFill>
                      <a:srgbClr val="E6E6E6"/>
                    </a:solidFill>
                  </a:tcPr>
                </a:tc>
                <a:extLst>
                  <a:ext uri="{0D108BD9-81ED-4DB2-BD59-A6C34878D82A}">
                    <a16:rowId xmlns:a16="http://schemas.microsoft.com/office/drawing/2014/main" val="3610337615"/>
                  </a:ext>
                </a:extLst>
              </a:tr>
              <a:tr h="660398">
                <a:tc>
                  <a:txBody>
                    <a:bodyPr/>
                    <a:lstStyle/>
                    <a:p>
                      <a:endParaRPr lang="en-CA"/>
                    </a:p>
                  </a:txBody>
                  <a:tcPr>
                    <a:solidFill>
                      <a:srgbClr val="F2F2F2"/>
                    </a:solidFill>
                  </a:tcPr>
                </a:tc>
                <a:tc>
                  <a:txBody>
                    <a:bodyPr/>
                    <a:lstStyle/>
                    <a:p>
                      <a:endParaRPr lang="en-CA"/>
                    </a:p>
                  </a:txBody>
                  <a:tcPr>
                    <a:solidFill>
                      <a:srgbClr val="F2F2F2"/>
                    </a:solidFill>
                  </a:tcPr>
                </a:tc>
                <a:extLst>
                  <a:ext uri="{0D108BD9-81ED-4DB2-BD59-A6C34878D82A}">
                    <a16:rowId xmlns:a16="http://schemas.microsoft.com/office/drawing/2014/main" val="237031864"/>
                  </a:ext>
                </a:extLst>
              </a:tr>
            </a:tbl>
          </a:graphicData>
        </a:graphic>
      </p:graphicFrame>
      <p:grpSp>
        <p:nvGrpSpPr>
          <p:cNvPr id="4" name="Group 3">
            <a:extLst>
              <a:ext uri="{FF2B5EF4-FFF2-40B4-BE49-F238E27FC236}">
                <a16:creationId xmlns:a16="http://schemas.microsoft.com/office/drawing/2014/main" id="{24F8062B-DA6F-4492-976F-325326666F1B}"/>
              </a:ext>
              <a:ext uri="{C183D7F6-B498-43B3-948B-1728B52AA6E4}">
                <adec:decorative xmlns:adec="http://schemas.microsoft.com/office/drawing/2017/decorative" val="1"/>
              </a:ext>
            </a:extLst>
          </p:cNvPr>
          <p:cNvGrpSpPr/>
          <p:nvPr/>
        </p:nvGrpSpPr>
        <p:grpSpPr>
          <a:xfrm>
            <a:off x="0" y="-396000"/>
            <a:ext cx="12192000" cy="396000"/>
            <a:chOff x="0" y="-396000"/>
            <a:chExt cx="12192000" cy="396000"/>
          </a:xfrm>
        </p:grpSpPr>
        <p:sp>
          <p:nvSpPr>
            <p:cNvPr id="5" name="TextBox 4">
              <a:extLst>
                <a:ext uri="{FF2B5EF4-FFF2-40B4-BE49-F238E27FC236}">
                  <a16:creationId xmlns:a16="http://schemas.microsoft.com/office/drawing/2014/main" id="{D886C2DD-A806-4C7A-B167-72C13E5440B1}"/>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6" name="Graphic 5" descr="Pencil with solid fill">
              <a:extLst>
                <a:ext uri="{FF2B5EF4-FFF2-40B4-BE49-F238E27FC236}">
                  <a16:creationId xmlns:a16="http://schemas.microsoft.com/office/drawing/2014/main" id="{6F766377-39B3-480B-85D1-2585BA978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112691965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B7BE-9DE6-448D-BA5C-7BB94E174129}"/>
              </a:ext>
            </a:extLst>
          </p:cNvPr>
          <p:cNvSpPr>
            <a:spLocks noGrp="1"/>
          </p:cNvSpPr>
          <p:nvPr>
            <p:ph type="title" idx="4294967295"/>
          </p:nvPr>
        </p:nvSpPr>
        <p:spPr>
          <a:xfrm>
            <a:off x="310450" y="395288"/>
            <a:ext cx="11401425" cy="553998"/>
          </a:xfrm>
          <a:prstGeom prst="rect">
            <a:avLst/>
          </a:prstGeom>
        </p:spPr>
        <p:txBody>
          <a:bodyPr/>
          <a:lstStyle/>
          <a:p>
            <a:r>
              <a:rPr lang="en-NZ"/>
              <a:t>Project submissions</a:t>
            </a:r>
            <a:endParaRPr lang="en-US"/>
          </a:p>
        </p:txBody>
      </p:sp>
      <p:sp>
        <p:nvSpPr>
          <p:cNvPr id="5" name="Content Placeholder 2">
            <a:extLst>
              <a:ext uri="{FF2B5EF4-FFF2-40B4-BE49-F238E27FC236}">
                <a16:creationId xmlns:a16="http://schemas.microsoft.com/office/drawing/2014/main" id="{68695C8A-2F36-4810-BE65-A6AF1720C1F6}"/>
              </a:ext>
            </a:extLst>
          </p:cNvPr>
          <p:cNvSpPr txBox="1">
            <a:spLocks/>
          </p:cNvSpPr>
          <p:nvPr/>
        </p:nvSpPr>
        <p:spPr>
          <a:xfrm>
            <a:off x="236810" y="963473"/>
            <a:ext cx="7241352" cy="137268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solidFill>
                  <a:srgbClr val="000000"/>
                </a:solidFill>
                <a:ea typeface="Times New Roman" panose="02020603050405020304" pitchFamily="18" charset="0"/>
              </a:rPr>
              <a:t>Use this </a:t>
            </a:r>
            <a:r>
              <a:rPr lang="en-US" sz="1800">
                <a:ea typeface="Times New Roman" panose="02020603050405020304" pitchFamily="18" charset="0"/>
              </a:rPr>
              <a:t>Microsoft Forms template</a:t>
            </a:r>
            <a:r>
              <a:rPr lang="en-US" sz="1800">
                <a:solidFill>
                  <a:schemeClr val="tx2"/>
                </a:solidFill>
                <a:ea typeface="Times New Roman" panose="02020603050405020304" pitchFamily="18" charset="0"/>
              </a:rPr>
              <a:t> </a:t>
            </a:r>
            <a:r>
              <a:rPr lang="en-US" sz="1800">
                <a:solidFill>
                  <a:srgbClr val="191919"/>
                </a:solidFill>
                <a:latin typeface="Segoe UI"/>
                <a:cs typeface="Times New Roman" panose="02020603050405020304" pitchFamily="18" charset="0"/>
              </a:rPr>
              <a:t>for teams to submit their final presentations and event feedback.</a:t>
            </a:r>
            <a:endParaRPr kumimoji="0" lang="en-US" sz="1800" b="0" i="0" u="none" strike="noStrike" kern="1200" cap="none" spc="0" normalizeH="0" baseline="0" noProof="0">
              <a:ln>
                <a:noFill/>
              </a:ln>
              <a:solidFill>
                <a:srgbClr val="191919"/>
              </a:solidFill>
              <a:effectLst/>
              <a:uLnTx/>
              <a:uFillTx/>
              <a:latin typeface="Segoe UI"/>
              <a:ea typeface="+mn-ea"/>
              <a:cs typeface="Times New Roman" panose="02020603050405020304" pitchFamily="18" charset="0"/>
            </a:endParaRPr>
          </a:p>
          <a:p>
            <a:pPr marL="0" indent="0">
              <a:buFont typeface="Wingdings" panose="05000000000000000000" pitchFamily="2" charset="2"/>
              <a:buNone/>
            </a:pPr>
            <a:endParaRPr lang="en-US" sz="1800">
              <a:solidFill>
                <a:srgbClr val="000000"/>
              </a:solidFill>
              <a:ea typeface="Times New Roman" panose="02020603050405020304" pitchFamily="18" charset="0"/>
            </a:endParaRPr>
          </a:p>
        </p:txBody>
      </p:sp>
      <p:pic>
        <p:nvPicPr>
          <p:cNvPr id="29" name="Picture 28" descr="Screenshot of the Project Submission and Event Feedback template in Microsoft Forms">
            <a:extLst>
              <a:ext uri="{FF2B5EF4-FFF2-40B4-BE49-F238E27FC236}">
                <a16:creationId xmlns:a16="http://schemas.microsoft.com/office/drawing/2014/main" id="{F5D979FF-5302-4B18-958D-AA2A48F62822}"/>
              </a:ext>
            </a:extLst>
          </p:cNvPr>
          <p:cNvPicPr>
            <a:picLocks noChangeAspect="1"/>
          </p:cNvPicPr>
          <p:nvPr/>
        </p:nvPicPr>
        <p:blipFill rotWithShape="1">
          <a:blip r:embed="rId3"/>
          <a:srcRect t="1191" r="1768"/>
          <a:stretch/>
        </p:blipFill>
        <p:spPr>
          <a:xfrm>
            <a:off x="1536807" y="1703390"/>
            <a:ext cx="4749695" cy="4884273"/>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B44C9DDA-6DB3-4C40-A8F8-17A053D7BB57}"/>
              </a:ext>
            </a:extLst>
          </p:cNvPr>
          <p:cNvSpPr/>
          <p:nvPr/>
        </p:nvSpPr>
        <p:spPr bwMode="auto">
          <a:xfrm>
            <a:off x="7616507" y="-1"/>
            <a:ext cx="4587564" cy="69259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ts val="0"/>
              </a:spcBef>
              <a:spcAft>
                <a:spcPct val="0"/>
              </a:spcAft>
              <a:buClrTx/>
              <a:buSzTx/>
              <a:buFontTx/>
              <a:buNone/>
              <a:tabLst/>
              <a:defRPr/>
            </a:pPr>
            <a:br>
              <a:rPr lang="en-US" sz="1600">
                <a:solidFill>
                  <a:srgbClr val="000000"/>
                </a:solidFill>
                <a:latin typeface="Segoe UI" panose="020B0502040204020203" pitchFamily="34" charset="0"/>
                <a:ea typeface="Times New Roman" panose="02020603050405020304" pitchFamily="18" charset="0"/>
              </a:rPr>
            </a:br>
            <a:br>
              <a:rPr lang="en-US" sz="1600">
                <a:solidFill>
                  <a:srgbClr val="000000"/>
                </a:solidFill>
                <a:latin typeface="Segoe UI" panose="020B0502040204020203" pitchFamily="34" charset="0"/>
                <a:ea typeface="Times New Roman" panose="02020603050405020304" pitchFamily="18" charset="0"/>
              </a:rPr>
            </a:br>
            <a:br>
              <a:rPr lang="en-US" sz="1600">
                <a:solidFill>
                  <a:srgbClr val="000000"/>
                </a:solidFill>
                <a:latin typeface="Segoe UI" panose="020B0502040204020203" pitchFamily="34" charset="0"/>
                <a:ea typeface="Times New Roman" panose="02020603050405020304" pitchFamily="18" charset="0"/>
              </a:rPr>
            </a:br>
            <a:br>
              <a:rPr lang="en-US" sz="1600">
                <a:solidFill>
                  <a:srgbClr val="000000"/>
                </a:solidFill>
                <a:latin typeface="Segoe UI" panose="020B0502040204020203" pitchFamily="34" charset="0"/>
                <a:ea typeface="Times New Roman" panose="02020603050405020304" pitchFamily="18" charset="0"/>
              </a:rPr>
            </a:br>
            <a:r>
              <a:rPr lang="en-US" sz="1600">
                <a:solidFill>
                  <a:srgbClr val="000000"/>
                </a:solidFill>
                <a:latin typeface="Segoe UI" panose="020B0502040204020203" pitchFamily="34" charset="0"/>
                <a:ea typeface="Times New Roman" panose="02020603050405020304" pitchFamily="18" charset="0"/>
              </a:rPr>
              <a:t>Prepare a Microsoft PowerPoint template for teams to use for their presentation. Use the following slides as inspiration</a:t>
            </a:r>
            <a:endParaRPr kumimoji="0" lang="en-US" sz="1600" b="0" i="0" u="none" strike="noStrike" kern="1200" cap="none" spc="0" normalizeH="0" baseline="0" noProof="0">
              <a:ln>
                <a:noFill/>
              </a:ln>
              <a:solidFill>
                <a:srgbClr val="191919"/>
              </a:solidFill>
              <a:effectLst/>
              <a:uLnTx/>
              <a:uFillTx/>
              <a:latin typeface="Segoe UI"/>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6" name="Slide Zoom 5" descr="An image of slide 43">
                <a:extLst>
                  <a:ext uri="{FF2B5EF4-FFF2-40B4-BE49-F238E27FC236}">
                    <a16:creationId xmlns:a16="http://schemas.microsoft.com/office/drawing/2014/main" id="{E282881E-5AE6-4A90-BF21-246DDEEBD8CB}"/>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3398016573"/>
                  </p:ext>
                </p:extLst>
              </p:nvPr>
            </p:nvGraphicFramePr>
            <p:xfrm>
              <a:off x="8284251" y="1858890"/>
              <a:ext cx="3591526" cy="2020233"/>
            </p:xfrm>
            <a:graphic>
              <a:graphicData uri="http://schemas.microsoft.com/office/powerpoint/2016/slidezoom">
                <pslz:sldZm>
                  <pslz:sldZmObj sldId="2076138484" cId="555676010">
                    <pslz:zmPr id="{AB932C1C-0BE9-490E-86F2-3044D9AB6AC5}" returnToParent="0" transitionDur="1000">
                      <p166:blipFill xmlns:p166="http://schemas.microsoft.com/office/powerpoint/2016/6/main">
                        <a:blip r:embed="rId4"/>
                        <a:stretch>
                          <a:fillRect/>
                        </a:stretch>
                      </p166:blipFill>
                      <p166:spPr xmlns:p166="http://schemas.microsoft.com/office/powerpoint/2016/6/main">
                        <a:xfrm>
                          <a:off x="0" y="0"/>
                          <a:ext cx="3591526" cy="2020233"/>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6" name="Slide Zoom 5" descr="An image of slide 43">
                <a:extLst>
                  <a:ext uri="{FF2B5EF4-FFF2-40B4-BE49-F238E27FC236}">
                    <a16:creationId xmlns:a16="http://schemas.microsoft.com/office/drawing/2014/main" id="{E282881E-5AE6-4A90-BF21-246DDEEBD8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5"/>
              <a:stretch>
                <a:fillRect/>
              </a:stretch>
            </p:blipFill>
            <p:spPr>
              <a:xfrm>
                <a:off x="8284251" y="1858890"/>
                <a:ext cx="3591526" cy="2020233"/>
              </a:xfrm>
              <a:prstGeom prst="rect">
                <a:avLst/>
              </a:prstGeom>
              <a:ln>
                <a:noFill/>
              </a:ln>
              <a:effectLst>
                <a:outerShdw blurRad="190500" algn="tl" rotWithShape="0">
                  <a:srgbClr val="000000">
                    <a:alpha val="7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8" name="Slide Zoom 7" descr="An image of slide 44">
                <a:extLst>
                  <a:ext uri="{FF2B5EF4-FFF2-40B4-BE49-F238E27FC236}">
                    <a16:creationId xmlns:a16="http://schemas.microsoft.com/office/drawing/2014/main" id="{6B4ADBC7-BCBE-418C-B4A8-AB5190FA6E49}"/>
                  </a:ext>
                </a:extLst>
              </p:cNvPr>
              <p:cNvGraphicFramePr>
                <a:graphicFrameLocks noChangeAspect="1"/>
              </p:cNvGraphicFramePr>
              <p:nvPr>
                <p:extLst>
                  <p:ext uri="{D42A27DB-BD31-4B8C-83A1-F6EECF244321}">
                    <p14:modId xmlns:p14="http://schemas.microsoft.com/office/powerpoint/2010/main" val="4145922159"/>
                  </p:ext>
                </p:extLst>
              </p:nvPr>
            </p:nvGraphicFramePr>
            <p:xfrm>
              <a:off x="8284251" y="4068357"/>
              <a:ext cx="3591523" cy="2020232"/>
            </p:xfrm>
            <a:graphic>
              <a:graphicData uri="http://schemas.microsoft.com/office/powerpoint/2016/slidezoom">
                <pslz:sldZm>
                  <pslz:sldZmObj sldId="2076138485" cId="21690425">
                    <pslz:zmPr id="{DA33ED73-22D2-4B7D-AE69-285F45EDC765}" returnToParent="0" transitionDur="1000">
                      <p166:blipFill xmlns:p166="http://schemas.microsoft.com/office/powerpoint/2016/6/main">
                        <a:blip r:embed="rId6"/>
                        <a:stretch>
                          <a:fillRect/>
                        </a:stretch>
                      </p166:blipFill>
                      <p166:spPr xmlns:p166="http://schemas.microsoft.com/office/powerpoint/2016/6/main">
                        <a:xfrm>
                          <a:off x="0" y="0"/>
                          <a:ext cx="3591523" cy="2020232"/>
                        </a:xfrm>
                        <a:prstGeom prst="rect">
                          <a:avLst/>
                        </a:prstGeom>
                        <a:ln>
                          <a:noFill/>
                        </a:ln>
                        <a:effectLst>
                          <a:outerShdw blurRad="190500" algn="tl" rotWithShape="0">
                            <a:srgbClr val="000000">
                              <a:alpha val="70000"/>
                            </a:srgbClr>
                          </a:outerShdw>
                        </a:effectLst>
                      </p166:spPr>
                    </pslz:zmPr>
                  </pslz:sldZmObj>
                </pslz:sldZm>
              </a:graphicData>
            </a:graphic>
          </p:graphicFrame>
        </mc:Choice>
        <mc:Fallback xmlns="">
          <p:pic>
            <p:nvPicPr>
              <p:cNvPr id="8" name="Slide Zoom 7" descr="An image of slide 44">
                <a:extLst>
                  <a:ext uri="{FF2B5EF4-FFF2-40B4-BE49-F238E27FC236}">
                    <a16:creationId xmlns:a16="http://schemas.microsoft.com/office/drawing/2014/main" id="{6B4ADBC7-BCBE-418C-B4A8-AB5190FA6E49}"/>
                  </a:ext>
                </a:extLst>
              </p:cNvPr>
              <p:cNvPicPr>
                <a:picLocks noGrp="1" noRot="1" noChangeAspect="1" noMove="1" noResize="1" noEditPoints="1" noAdjustHandles="1" noChangeArrowheads="1" noChangeShapeType="1"/>
              </p:cNvPicPr>
              <p:nvPr/>
            </p:nvPicPr>
            <p:blipFill>
              <a:blip r:embed="rId7"/>
              <a:stretch>
                <a:fillRect/>
              </a:stretch>
            </p:blipFill>
            <p:spPr>
              <a:xfrm>
                <a:off x="8284251" y="4068357"/>
                <a:ext cx="3591523" cy="2020232"/>
              </a:xfrm>
              <a:prstGeom prst="rect">
                <a:avLst/>
              </a:prstGeom>
              <a:ln>
                <a:noFill/>
              </a:ln>
              <a:effectLst>
                <a:outerShdw blurRad="190500" algn="tl" rotWithShape="0">
                  <a:srgbClr val="000000">
                    <a:alpha val="70000"/>
                  </a:srgbClr>
                </a:outerShdw>
              </a:effectLst>
            </p:spPr>
          </p:pic>
        </mc:Fallback>
      </mc:AlternateContent>
      <p:sp>
        <p:nvSpPr>
          <p:cNvPr id="11" name="Rectangle 10">
            <a:extLst>
              <a:ext uri="{FF2B5EF4-FFF2-40B4-BE49-F238E27FC236}">
                <a16:creationId xmlns:a16="http://schemas.microsoft.com/office/drawing/2014/main" id="{1A02B2F6-2242-4E3D-B79F-C2E1681E52F5}"/>
              </a:ext>
            </a:extLst>
          </p:cNvPr>
          <p:cNvSpPr>
            <a:spLocks/>
          </p:cNvSpPr>
          <p:nvPr/>
        </p:nvSpPr>
        <p:spPr bwMode="auto">
          <a:xfrm>
            <a:off x="1536808" y="6065977"/>
            <a:ext cx="4749694" cy="640685"/>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 tIns="146304" rIns="64008"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600">
                <a:solidFill>
                  <a:schemeClr val="bg1"/>
                </a:solidFill>
                <a:latin typeface="Segoe UI Semibold"/>
                <a:cs typeface="Segoe UI"/>
                <a:hlinkClick r:id="rId8">
                  <a:extLst>
                    <a:ext uri="{A12FA001-AC4F-418D-AE19-62706E023703}">
                      <ahyp:hlinkClr xmlns:ahyp="http://schemas.microsoft.com/office/drawing/2018/hyperlinkcolor" val="tx"/>
                    </a:ext>
                  </a:extLst>
                </a:hlinkClick>
              </a:rPr>
              <a:t>Project Submission and Event Feedback form</a:t>
            </a:r>
            <a:r>
              <a:rPr lang="en-US" sz="1600">
                <a:solidFill>
                  <a:schemeClr val="bg1"/>
                </a:solidFill>
                <a:latin typeface="Segoe UI Semibold"/>
                <a:cs typeface="Segoe UI"/>
              </a:rPr>
              <a:t> </a:t>
            </a: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&gt;</a:t>
            </a: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a:endParaRPr>
          </a:p>
        </p:txBody>
      </p:sp>
    </p:spTree>
    <p:extLst>
      <p:ext uri="{BB962C8B-B14F-4D97-AF65-F5344CB8AC3E}">
        <p14:creationId xmlns:p14="http://schemas.microsoft.com/office/powerpoint/2010/main" val="392344618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B7BE-9DE6-448D-BA5C-7BB94E174129}"/>
              </a:ext>
            </a:extLst>
          </p:cNvPr>
          <p:cNvSpPr>
            <a:spLocks noGrp="1"/>
          </p:cNvSpPr>
          <p:nvPr>
            <p:ph type="title" idx="4294967295"/>
          </p:nvPr>
        </p:nvSpPr>
        <p:spPr>
          <a:xfrm>
            <a:off x="310450" y="395288"/>
            <a:ext cx="11401425" cy="553998"/>
          </a:xfrm>
          <a:prstGeom prst="rect">
            <a:avLst/>
          </a:prstGeom>
        </p:spPr>
        <p:txBody>
          <a:bodyPr/>
          <a:lstStyle/>
          <a:p>
            <a:r>
              <a:rPr lang="en-NZ"/>
              <a:t>Showcase and award ceremony</a:t>
            </a:r>
            <a:endParaRPr lang="en-US"/>
          </a:p>
        </p:txBody>
      </p:sp>
      <p:sp>
        <p:nvSpPr>
          <p:cNvPr id="7" name="Rectangle 6">
            <a:extLst>
              <a:ext uri="{FF2B5EF4-FFF2-40B4-BE49-F238E27FC236}">
                <a16:creationId xmlns:a16="http://schemas.microsoft.com/office/drawing/2014/main" id="{5DDEC2B6-AC32-44D2-A610-977FC8A4EE54}"/>
              </a:ext>
            </a:extLst>
          </p:cNvPr>
          <p:cNvSpPr/>
          <p:nvPr/>
        </p:nvSpPr>
        <p:spPr>
          <a:xfrm>
            <a:off x="356745" y="1151731"/>
            <a:ext cx="6368030" cy="5334753"/>
          </a:xfrm>
          <a:prstGeom prst="rect">
            <a:avLst/>
          </a:prstGeom>
        </p:spPr>
        <p:txBody>
          <a:bodyPr wrap="square" lIns="90000" tIns="89642" rIns="90000" bIns="89642" anchor="t">
            <a:spAutoFit/>
          </a:bodyPr>
          <a:lstStyle/>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kumimoji="0" lang="en-US" b="0" i="0" u="none" strike="noStrike" kern="1200" cap="none" spc="0" normalizeH="0" baseline="0" noProof="0">
                <a:ln>
                  <a:noFill/>
                </a:ln>
                <a:solidFill>
                  <a:srgbClr val="2F2F2F"/>
                </a:solidFill>
                <a:effectLst/>
                <a:uLnTx/>
                <a:uFillTx/>
                <a:ea typeface="+mn-ea"/>
                <a:cs typeface="Segoe UI Semilight"/>
              </a:rPr>
              <a:t>Set aside enough time for all teams to present their solutions. This will be a great opportunity for everyone to see what teams have worked on and for judges to determine a winner.</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kumimoji="0" lang="en-US" b="0" i="0" u="none" strike="noStrike" kern="1200" cap="none" spc="0" normalizeH="0" baseline="0" noProof="0">
                <a:ln>
                  <a:noFill/>
                </a:ln>
                <a:solidFill>
                  <a:srgbClr val="2F2F2F"/>
                </a:solidFill>
                <a:effectLst/>
                <a:uLnTx/>
                <a:uFillTx/>
                <a:ea typeface="+mn-ea"/>
                <a:cs typeface="Segoe UI Semilight"/>
              </a:rPr>
              <a:t>Encourage teams to show a live demo of their solution, if they can.</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lang="en-US">
                <a:solidFill>
                  <a:srgbClr val="2F2F2F"/>
                </a:solidFill>
                <a:cs typeface="Segoe UI Semilight"/>
              </a:rPr>
              <a:t>Ask judges to score points during the presentation, to avoid delay and announce winners quickly. </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kumimoji="0" lang="en-US" b="0" i="0" u="none" strike="noStrike" kern="1200" cap="none" spc="0" normalizeH="0" baseline="0" noProof="0">
                <a:ln>
                  <a:noFill/>
                </a:ln>
                <a:solidFill>
                  <a:srgbClr val="2F2F2F"/>
                </a:solidFill>
                <a:effectLst/>
                <a:uLnTx/>
                <a:uFillTx/>
                <a:ea typeface="+mn-ea"/>
                <a:cs typeface="Segoe UI Semilight"/>
              </a:rPr>
              <a:t>Announce winners and their rewards – the exec sponsor could also celebrate the winners with a few words. </a:t>
            </a: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r>
              <a:rPr lang="en-US">
                <a:solidFill>
                  <a:srgbClr val="2F2F2F"/>
                </a:solidFill>
                <a:cs typeface="Segoe UI Semilight"/>
              </a:rPr>
              <a:t>Celebrate! Host a post-event happy hour – for a virtual event, approving expenses for everyone to order food will be a great way to finish a long day.</a:t>
            </a:r>
            <a:endParaRPr kumimoji="0" lang="en-US" b="0" i="0" u="none" strike="noStrike" kern="1200" cap="none" spc="0" normalizeH="0" baseline="0" noProof="0">
              <a:ln>
                <a:noFill/>
              </a:ln>
              <a:solidFill>
                <a:srgbClr val="2F2F2F"/>
              </a:solidFill>
              <a:effectLst/>
              <a:uLnTx/>
              <a:uFillTx/>
              <a:ea typeface="+mn-ea"/>
              <a:cs typeface="Segoe UI Semilight"/>
            </a:endParaRP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2F2F2F"/>
              </a:solidFill>
              <a:effectLst/>
              <a:uLnTx/>
              <a:uFillTx/>
              <a:ea typeface="+mn-ea"/>
              <a:cs typeface="Segoe UI Semilight"/>
            </a:endParaRP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2F2F2F"/>
              </a:solidFill>
              <a:effectLst/>
              <a:uLnTx/>
              <a:uFillTx/>
              <a:ea typeface="+mn-ea"/>
              <a:cs typeface="Segoe UI Semilight"/>
            </a:endParaRPr>
          </a:p>
          <a:p>
            <a:pPr marL="285750" marR="0" lvl="1" indent="-285750" defTabSz="914379" rtl="0" eaLnBrk="1" fontAlgn="auto" latinLnBrk="0" hangingPunct="1">
              <a:lnSpc>
                <a:spcPct val="100000"/>
              </a:lnSpc>
              <a:spcBef>
                <a:spcPts val="600"/>
              </a:spcBef>
              <a:spcAft>
                <a:spcPts val="333"/>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2F2F2F"/>
              </a:solidFill>
              <a:effectLst/>
              <a:uLnTx/>
              <a:uFillTx/>
              <a:ea typeface="+mn-ea"/>
              <a:cs typeface="Segoe UI Semilight"/>
            </a:endParaRPr>
          </a:p>
        </p:txBody>
      </p:sp>
      <p:pic>
        <p:nvPicPr>
          <p:cNvPr id="1026" name="Picture 2" descr="A woman presenting to colleagues in a conference room">
            <a:extLst>
              <a:ext uri="{FF2B5EF4-FFF2-40B4-BE49-F238E27FC236}">
                <a16:creationId xmlns:a16="http://schemas.microsoft.com/office/drawing/2014/main" id="{E75794F0-46C6-4C4F-BACC-32F25ABED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07" r="27274"/>
          <a:stretch/>
        </p:blipFill>
        <p:spPr bwMode="auto">
          <a:xfrm>
            <a:off x="6871580" y="0"/>
            <a:ext cx="53204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5507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BC5389-44A0-534A-A695-EAF770FA2E7B}"/>
              </a:ext>
            </a:extLst>
          </p:cNvPr>
          <p:cNvSpPr>
            <a:spLocks noGrp="1"/>
          </p:cNvSpPr>
          <p:nvPr>
            <p:ph type="title"/>
          </p:nvPr>
        </p:nvSpPr>
        <p:spPr/>
        <p:txBody>
          <a:bodyPr/>
          <a:lstStyle/>
          <a:p>
            <a:r>
              <a:rPr lang="en-US"/>
              <a:t>Post event</a:t>
            </a:r>
          </a:p>
        </p:txBody>
      </p:sp>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a:t>Identify ways to create enthusiasm for </a:t>
            </a:r>
            <a:br>
              <a:rPr lang="en-US"/>
            </a:br>
            <a:r>
              <a:rPr lang="en-US"/>
              <a:t>Microsoft Power Platform after the event is over.</a:t>
            </a:r>
          </a:p>
        </p:txBody>
      </p:sp>
    </p:spTree>
    <p:extLst>
      <p:ext uri="{BB962C8B-B14F-4D97-AF65-F5344CB8AC3E}">
        <p14:creationId xmlns:p14="http://schemas.microsoft.com/office/powerpoint/2010/main" val="197170423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6735-707E-C64D-A5F2-27814325A5EA}"/>
              </a:ext>
            </a:extLst>
          </p:cNvPr>
          <p:cNvSpPr>
            <a:spLocks noGrp="1"/>
          </p:cNvSpPr>
          <p:nvPr>
            <p:ph type="title" idx="4294967295"/>
          </p:nvPr>
        </p:nvSpPr>
        <p:spPr>
          <a:xfrm>
            <a:off x="282633" y="446567"/>
            <a:ext cx="4416425" cy="553998"/>
          </a:xfrm>
        </p:spPr>
        <p:txBody>
          <a:bodyPr anchor="t"/>
          <a:lstStyle/>
          <a:p>
            <a:r>
              <a:rPr lang="en-US"/>
              <a:t>Post event</a:t>
            </a:r>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1"/>
          </p:nvPr>
        </p:nvSpPr>
        <p:spPr>
          <a:xfrm>
            <a:off x="282633" y="1436687"/>
            <a:ext cx="5607804" cy="5296621"/>
          </a:xfrm>
        </p:spPr>
        <p:txBody>
          <a:bodyPr>
            <a:noAutofit/>
          </a:bodyPr>
          <a:lstStyle/>
          <a:p>
            <a:pPr>
              <a:spcBef>
                <a:spcPts val="1200"/>
              </a:spcBef>
            </a:pPr>
            <a:r>
              <a:rPr lang="en-CA" sz="1800" kern="1200">
                <a:solidFill>
                  <a:srgbClr val="000000"/>
                </a:solidFill>
                <a:effectLst/>
                <a:ea typeface="Times New Roman" panose="02020603050405020304" pitchFamily="18" charset="0"/>
              </a:rPr>
              <a:t>Don’t stop at the hackathon—use the apps and success stories developed from the event to put together short- and long-term plans to continue driving the adoption of the platform.</a:t>
            </a:r>
          </a:p>
          <a:p>
            <a:pPr marL="342900" lvl="0" indent="-342900">
              <a:spcBef>
                <a:spcPts val="1200"/>
              </a:spcBef>
              <a:buFont typeface="Symbol" panose="05050102010706020507" pitchFamily="18" charset="2"/>
              <a:buChar char=""/>
            </a:pPr>
            <a:r>
              <a:rPr lang="en-CA" sz="1800">
                <a:effectLst/>
                <a:ea typeface="Times New Roman" panose="02020603050405020304" pitchFamily="18" charset="0"/>
                <a:cs typeface="Times New Roman" panose="02020603050405020304" pitchFamily="18" charset="0"/>
              </a:rPr>
              <a:t>Will any of the apps built during the hackathon make it into production, and how can your makers be supported on that journey?</a:t>
            </a:r>
          </a:p>
          <a:p>
            <a:pPr marL="342900" lvl="0" indent="-342900">
              <a:spcBef>
                <a:spcPts val="1200"/>
              </a:spcBef>
              <a:spcAft>
                <a:spcPts val="200"/>
              </a:spcAft>
              <a:buFont typeface="Symbol" panose="05050102010706020507" pitchFamily="18" charset="2"/>
              <a:buChar char=""/>
            </a:pPr>
            <a:r>
              <a:rPr lang="en-CA" sz="1800">
                <a:effectLst/>
                <a:ea typeface="Times New Roman" panose="02020603050405020304" pitchFamily="18" charset="0"/>
                <a:cs typeface="Times New Roman" panose="02020603050405020304" pitchFamily="18" charset="0"/>
              </a:rPr>
              <a:t>Create enthusiasm for Microsoft Power Platform after the event by sharing some stories in internal newsletters. </a:t>
            </a:r>
          </a:p>
          <a:p>
            <a:pPr marL="342900" lvl="0" indent="-342900">
              <a:spcBef>
                <a:spcPts val="1200"/>
              </a:spcBef>
              <a:spcAft>
                <a:spcPts val="200"/>
              </a:spcAft>
              <a:buFont typeface="Symbol" panose="05050102010706020507" pitchFamily="18" charset="2"/>
              <a:buChar char=""/>
            </a:pPr>
            <a:r>
              <a:rPr lang="en-CA" sz="1800">
                <a:ea typeface="Times New Roman" panose="02020603050405020304" pitchFamily="18" charset="0"/>
                <a:cs typeface="Times New Roman" panose="02020603050405020304" pitchFamily="18" charset="0"/>
              </a:rPr>
              <a:t>Add a showcase page on your intranet site to highlight all the projects submitted.</a:t>
            </a:r>
          </a:p>
          <a:p>
            <a:pPr marL="342900" lvl="0" indent="-342900">
              <a:spcBef>
                <a:spcPts val="1200"/>
              </a:spcBef>
              <a:spcAft>
                <a:spcPts val="200"/>
              </a:spcAft>
              <a:buFont typeface="Symbol" panose="05050102010706020507" pitchFamily="18" charset="2"/>
              <a:buChar char=""/>
            </a:pPr>
            <a:r>
              <a:rPr lang="en-CA" sz="1800">
                <a:effectLst/>
                <a:ea typeface="Times New Roman" panose="02020603050405020304" pitchFamily="18" charset="0"/>
                <a:cs typeface="Times New Roman" panose="02020603050405020304" pitchFamily="18" charset="0"/>
              </a:rPr>
              <a:t>Get creative and ask attendees for quotes, interview them, or even record short demo videos with them.</a:t>
            </a:r>
          </a:p>
          <a:p>
            <a:pPr marL="342900" indent="-342900">
              <a:buFont typeface="Arial" panose="020B0604020202020204" pitchFamily="34" charset="0"/>
              <a:buChar char="•"/>
            </a:pPr>
            <a:endParaRPr lang="en-US" sz="1800"/>
          </a:p>
        </p:txBody>
      </p:sp>
      <p:pic>
        <p:nvPicPr>
          <p:cNvPr id="6" name="Picture Placeholder 5" descr="A person presenting to a group of people with a dashboard on the big screen behind her">
            <a:extLst>
              <a:ext uri="{FF2B5EF4-FFF2-40B4-BE49-F238E27FC236}">
                <a16:creationId xmlns:a16="http://schemas.microsoft.com/office/drawing/2014/main" id="{AE4849CF-3F32-F24B-AD4D-CACF1222928E}"/>
              </a:ext>
            </a:extLst>
          </p:cNvPr>
          <p:cNvPicPr>
            <a:picLocks noGrp="1" noChangeAspect="1"/>
          </p:cNvPicPr>
          <p:nvPr>
            <p:ph type="pic" sz="quarter" idx="10"/>
          </p:nvPr>
        </p:nvPicPr>
        <p:blipFill rotWithShape="1">
          <a:blip r:embed="rId2"/>
          <a:srcRect l="25044" r="16507"/>
          <a:stretch/>
        </p:blipFill>
        <p:spPr>
          <a:xfrm>
            <a:off x="6177516" y="0"/>
            <a:ext cx="6014484" cy="6858000"/>
          </a:xfrm>
        </p:spPr>
      </p:pic>
    </p:spTree>
    <p:extLst>
      <p:ext uri="{BB962C8B-B14F-4D97-AF65-F5344CB8AC3E}">
        <p14:creationId xmlns:p14="http://schemas.microsoft.com/office/powerpoint/2010/main" val="75789139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812B5D-3233-472A-BE3D-507892D25B10}"/>
              </a:ext>
              <a:ext uri="{C183D7F6-B498-43B3-948B-1728B52AA6E4}">
                <adec:decorative xmlns:adec="http://schemas.microsoft.com/office/drawing/2017/decorative" val="1"/>
              </a:ext>
            </a:extLst>
          </p:cNvPr>
          <p:cNvSpPr/>
          <p:nvPr/>
        </p:nvSpPr>
        <p:spPr bwMode="auto">
          <a:xfrm>
            <a:off x="0" y="1456233"/>
            <a:ext cx="12192000" cy="5117805"/>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74B47"/>
              </a:solidFill>
              <a:effectLst/>
              <a:uLnTx/>
              <a:uFillTx/>
              <a:latin typeface="Segoe UI"/>
              <a:ea typeface="Segoe UI" pitchFamily="34" charset="0"/>
              <a:cs typeface="Segoe UI" pitchFamily="34" charset="0"/>
            </a:endParaRPr>
          </a:p>
        </p:txBody>
      </p:sp>
      <p:sp>
        <p:nvSpPr>
          <p:cNvPr id="10" name="Title 9">
            <a:extLst>
              <a:ext uri="{FF2B5EF4-FFF2-40B4-BE49-F238E27FC236}">
                <a16:creationId xmlns:a16="http://schemas.microsoft.com/office/drawing/2014/main" id="{322DEB6A-257A-4448-878B-2909CA9190E6}"/>
              </a:ext>
            </a:extLst>
          </p:cNvPr>
          <p:cNvSpPr>
            <a:spLocks noGrp="1"/>
          </p:cNvSpPr>
          <p:nvPr>
            <p:ph type="title" idx="4294967295"/>
          </p:nvPr>
        </p:nvSpPr>
        <p:spPr>
          <a:xfrm>
            <a:off x="430306" y="442394"/>
            <a:ext cx="11041258" cy="615553"/>
          </a:xfrm>
          <a:prstGeom prst="rect">
            <a:avLst/>
          </a:prstGeom>
        </p:spPr>
        <p:txBody>
          <a:bodyPr/>
          <a:lstStyle/>
          <a:p>
            <a:r>
              <a:rPr lang="en-US" sz="4000"/>
              <a:t>What are some </a:t>
            </a:r>
            <a:r>
              <a:rPr lang="en-US" sz="4000">
                <a:solidFill>
                  <a:schemeClr val="accent1"/>
                </a:solidFill>
              </a:rPr>
              <a:t>post event activities?</a:t>
            </a:r>
          </a:p>
        </p:txBody>
      </p:sp>
      <p:sp>
        <p:nvSpPr>
          <p:cNvPr id="3" name="Rectangle 2">
            <a:extLst>
              <a:ext uri="{FF2B5EF4-FFF2-40B4-BE49-F238E27FC236}">
                <a16:creationId xmlns:a16="http://schemas.microsoft.com/office/drawing/2014/main" id="{AFD00B8D-410A-401D-A001-3CC85280BD7E}"/>
              </a:ext>
            </a:extLst>
          </p:cNvPr>
          <p:cNvSpPr/>
          <p:nvPr/>
        </p:nvSpPr>
        <p:spPr>
          <a:xfrm>
            <a:off x="430306" y="1632292"/>
            <a:ext cx="5415516" cy="1510327"/>
          </a:xfrm>
          <a:prstGeom prst="rect">
            <a:avLst/>
          </a:prstGeom>
        </p:spPr>
        <p:txBody>
          <a:bodyPr wrap="square" lIns="90000" tIns="90000" rIns="90000" bIns="90000" anchor="t">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GB" sz="1800" b="1" i="0" u="none" strike="noStrike" kern="1200" cap="none" spc="0" normalizeH="0" baseline="0" noProof="0">
                <a:ln>
                  <a:noFill/>
                </a:ln>
                <a:solidFill>
                  <a:schemeClr val="accent1"/>
                </a:solidFill>
                <a:effectLst/>
                <a:uLnTx/>
                <a:uFillTx/>
                <a:latin typeface="Segoe UI Semibold"/>
                <a:cs typeface="Segoe UI Semibold"/>
              </a:rPr>
              <a:t>Post event short-term plan</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Portal article with success stories</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Link to solutions</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Link to videos</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Reward winners notified</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Reward announcements included in newsletter</a:t>
            </a:r>
          </a:p>
        </p:txBody>
      </p:sp>
      <p:sp>
        <p:nvSpPr>
          <p:cNvPr id="4" name="Rectangle 3">
            <a:extLst>
              <a:ext uri="{FF2B5EF4-FFF2-40B4-BE49-F238E27FC236}">
                <a16:creationId xmlns:a16="http://schemas.microsoft.com/office/drawing/2014/main" id="{AE8C4E02-694A-41CA-8F8A-EDD7B35134BD}"/>
              </a:ext>
            </a:extLst>
          </p:cNvPr>
          <p:cNvSpPr/>
          <p:nvPr/>
        </p:nvSpPr>
        <p:spPr>
          <a:xfrm>
            <a:off x="6096000" y="1632292"/>
            <a:ext cx="5415516" cy="1704226"/>
          </a:xfrm>
          <a:prstGeom prst="rect">
            <a:avLst/>
          </a:prstGeom>
        </p:spPr>
        <p:txBody>
          <a:bodyPr wrap="square" lIns="90000" tIns="90000" rIns="90000" bIns="90000">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GB" sz="1800" b="1" i="0" u="none" strike="noStrike" kern="1200" cap="none" spc="0" normalizeH="0" baseline="0" noProof="0">
                <a:ln>
                  <a:noFill/>
                </a:ln>
                <a:solidFill>
                  <a:schemeClr val="accent1"/>
                </a:solidFill>
                <a:effectLst/>
                <a:uLnTx/>
                <a:uFillTx/>
                <a:latin typeface="Segoe UI Semibold" panose="020B0402040204020203" pitchFamily="34" charset="0"/>
                <a:ea typeface="+mn-ea"/>
                <a:cs typeface="Segoe UI Semibold" panose="020B0402040204020203" pitchFamily="34" charset="0"/>
              </a:rPr>
              <a:t>Post event long-term plan</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latin typeface="Segoe UI Semilight" panose="020B0402040204020203" pitchFamily="34" charset="0"/>
                <a:cs typeface="Segoe UI Semilight" panose="020B0402040204020203" pitchFamily="34" charset="0"/>
              </a:rPr>
              <a:t>Host </a:t>
            </a:r>
            <a:r>
              <a:rPr lang="en-US" sz="1400" i="1">
                <a:solidFill>
                  <a:schemeClr val="tx1"/>
                </a:solidFill>
                <a:latin typeface="Segoe UI Semilight"/>
                <a:ea typeface="Segoe UI" pitchFamily="34" charset="0"/>
                <a:cs typeface="Segoe UI" pitchFamily="34" charset="0"/>
              </a:rPr>
              <a:t>Lunch &amp; learn</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Host advanced App in a Day training events</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latin typeface="Segoe UI Semilight"/>
                <a:ea typeface="Segoe UI" pitchFamily="34" charset="0"/>
                <a:cs typeface="Segoe UI" pitchFamily="34" charset="0"/>
              </a:rPr>
              <a:t>Create </a:t>
            </a:r>
            <a:r>
              <a:rPr lang="en-US" sz="1400" i="1">
                <a:solidFill>
                  <a:schemeClr val="tx1"/>
                </a:solidFill>
                <a:latin typeface="Segoe UI Semilight"/>
                <a:ea typeface="Segoe UI" pitchFamily="34" charset="0"/>
                <a:cs typeface="Segoe UI" pitchFamily="34" charset="0"/>
              </a:rPr>
              <a:t>mentorship programs for hackathon attendees to connect with more experienced makers </a:t>
            </a:r>
          </a:p>
          <a:p>
            <a:pPr marL="285750" indent="-285750" defTabSz="932472" fontAlgn="base">
              <a:lnSpc>
                <a:spcPct val="90000"/>
              </a:lnSpc>
              <a:spcBef>
                <a:spcPct val="0"/>
              </a:spcBef>
              <a:spcAft>
                <a:spcPct val="0"/>
              </a:spcAft>
              <a:buFont typeface="Arial" panose="020B0604020202020204" pitchFamily="34" charset="0"/>
              <a:buChar char="•"/>
              <a:defRPr/>
            </a:pPr>
            <a:r>
              <a:rPr lang="en-US" sz="1400" i="1">
                <a:solidFill>
                  <a:schemeClr val="tx1"/>
                </a:solidFill>
                <a:latin typeface="Segoe UI Semilight"/>
                <a:ea typeface="Segoe UI" pitchFamily="34" charset="0"/>
                <a:cs typeface="Segoe UI" pitchFamily="34" charset="0"/>
              </a:rPr>
              <a:t>Share tips &amp; </a:t>
            </a:r>
            <a:r>
              <a:rPr lang="en-US" sz="1400" i="1">
                <a:latin typeface="Segoe UI Semilight"/>
                <a:ea typeface="Segoe UI" pitchFamily="34" charset="0"/>
                <a:cs typeface="Segoe UI" pitchFamily="34" charset="0"/>
              </a:rPr>
              <a:t>t</a:t>
            </a:r>
            <a:r>
              <a:rPr lang="en-US" sz="1400" i="1">
                <a:solidFill>
                  <a:schemeClr val="tx1"/>
                </a:solidFill>
                <a:latin typeface="Segoe UI Semilight"/>
                <a:ea typeface="Segoe UI" pitchFamily="34" charset="0"/>
                <a:cs typeface="Segoe UI" pitchFamily="34" charset="0"/>
              </a:rPr>
              <a:t>ricks on lessons learned</a:t>
            </a:r>
          </a:p>
          <a:p>
            <a:pPr marL="285750" indent="-285750" defTabSz="932472" fontAlgn="base">
              <a:lnSpc>
                <a:spcPct val="90000"/>
              </a:lnSpc>
              <a:spcBef>
                <a:spcPct val="0"/>
              </a:spcBef>
              <a:spcAft>
                <a:spcPct val="0"/>
              </a:spcAft>
              <a:buFont typeface="Arial" panose="020B0604020202020204" pitchFamily="34" charset="0"/>
              <a:buChar char="•"/>
              <a:defRPr/>
            </a:pPr>
            <a:r>
              <a:rPr kumimoji="0" lang="en-US" sz="1400" b="0" i="1" u="none" strike="noStrike" kern="1200" cap="none" spc="0" normalizeH="0" baseline="0" noProof="0">
                <a:ln>
                  <a:noFill/>
                </a:ln>
                <a:effectLst/>
                <a:uLnTx/>
                <a:uFillTx/>
                <a:latin typeface="Segoe UI Semilight"/>
                <a:cs typeface="Segoe UI" pitchFamily="34" charset="0"/>
              </a:rPr>
              <a:t>Provide tech assistance to teams to finish their solutions</a:t>
            </a:r>
            <a:endParaRPr kumimoji="0" lang="en-US" sz="1400" b="0" i="1" u="none" strike="noStrike" kern="1200" cap="none" spc="0" normalizeH="0" baseline="0" noProof="0">
              <a:ln>
                <a:noFill/>
              </a:ln>
              <a:effectLst/>
              <a:uLnTx/>
              <a:uFillTx/>
              <a:latin typeface="Segoe UI Semilight" panose="020B0402040204020203" pitchFamily="34" charset="0"/>
              <a:ea typeface="+mn-ea"/>
              <a:cs typeface="Segoe UI Semilight" panose="020B0402040204020203" pitchFamily="34" charset="0"/>
            </a:endParaRPr>
          </a:p>
        </p:txBody>
      </p:sp>
      <p:grpSp>
        <p:nvGrpSpPr>
          <p:cNvPr id="11" name="Group 10" descr="Fill this section out">
            <a:extLst>
              <a:ext uri="{FF2B5EF4-FFF2-40B4-BE49-F238E27FC236}">
                <a16:creationId xmlns:a16="http://schemas.microsoft.com/office/drawing/2014/main" id="{118DBE58-E7EC-4004-943B-932376CB4E0F}"/>
              </a:ext>
              <a:ext uri="{C183D7F6-B498-43B3-948B-1728B52AA6E4}">
                <adec:decorative xmlns:adec="http://schemas.microsoft.com/office/drawing/2017/decorative" val="0"/>
              </a:ext>
            </a:extLst>
          </p:cNvPr>
          <p:cNvGrpSpPr/>
          <p:nvPr/>
        </p:nvGrpSpPr>
        <p:grpSpPr>
          <a:xfrm>
            <a:off x="0" y="-396000"/>
            <a:ext cx="12192000" cy="396000"/>
            <a:chOff x="0" y="-396000"/>
            <a:chExt cx="12192000" cy="396000"/>
          </a:xfrm>
        </p:grpSpPr>
        <p:sp>
          <p:nvSpPr>
            <p:cNvPr id="12" name="TextBox 11">
              <a:extLst>
                <a:ext uri="{FF2B5EF4-FFF2-40B4-BE49-F238E27FC236}">
                  <a16:creationId xmlns:a16="http://schemas.microsoft.com/office/drawing/2014/main" id="{9463BB27-7AEC-4633-B56A-B6F8FD28432B}"/>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13" name="Graphic 12" descr="Pencil with solid fill">
              <a:extLst>
                <a:ext uri="{FF2B5EF4-FFF2-40B4-BE49-F238E27FC236}">
                  <a16:creationId xmlns:a16="http://schemas.microsoft.com/office/drawing/2014/main" id="{2D62D5D3-89F5-43D6-8A5F-5BEFAC023F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141279111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52BB1-694C-43F0-A6BA-259D944088C4}"/>
              </a:ext>
              <a:ext uri="{C183D7F6-B498-43B3-948B-1728B52AA6E4}">
                <adec:decorative xmlns:adec="http://schemas.microsoft.com/office/drawing/2017/decorative" val="1"/>
              </a:ext>
            </a:extLst>
          </p:cNvPr>
          <p:cNvSpPr/>
          <p:nvPr/>
        </p:nvSpPr>
        <p:spPr bwMode="auto">
          <a:xfrm>
            <a:off x="4059067" y="1534265"/>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5C4BB921-9382-48DC-BD9B-08DE63D83563}"/>
              </a:ext>
            </a:extLst>
          </p:cNvPr>
          <p:cNvSpPr>
            <a:spLocks noGrp="1"/>
          </p:cNvSpPr>
          <p:nvPr>
            <p:ph type="title"/>
          </p:nvPr>
        </p:nvSpPr>
        <p:spPr/>
        <p:txBody>
          <a:bodyPr/>
          <a:lstStyle/>
          <a:p>
            <a:r>
              <a:rPr lang="en-US"/>
              <a:t>Microsoft is here to support you</a:t>
            </a:r>
          </a:p>
        </p:txBody>
      </p:sp>
      <p:sp>
        <p:nvSpPr>
          <p:cNvPr id="3" name="Text Placeholder 2">
            <a:extLst>
              <a:ext uri="{FF2B5EF4-FFF2-40B4-BE49-F238E27FC236}">
                <a16:creationId xmlns:a16="http://schemas.microsoft.com/office/drawing/2014/main" id="{FD3B0077-EE3A-4A59-A0E3-591C8AAAE838}"/>
              </a:ext>
            </a:extLst>
          </p:cNvPr>
          <p:cNvSpPr>
            <a:spLocks noGrp="1"/>
          </p:cNvSpPr>
          <p:nvPr>
            <p:ph type="body" sz="quarter" idx="10"/>
          </p:nvPr>
        </p:nvSpPr>
        <p:spPr>
          <a:xfrm>
            <a:off x="586740" y="1011198"/>
            <a:ext cx="11018520" cy="272382"/>
          </a:xfrm>
        </p:spPr>
        <p:txBody>
          <a:bodyPr/>
          <a:lstStyle/>
          <a:p>
            <a:r>
              <a:rPr lang="en-US" sz="1770"/>
              <a:t>Bookmark these resources to continue driving engagement throughout your adoption journey</a:t>
            </a:r>
          </a:p>
        </p:txBody>
      </p:sp>
      <p:sp>
        <p:nvSpPr>
          <p:cNvPr id="6" name="Rectangle 5">
            <a:extLst>
              <a:ext uri="{FF2B5EF4-FFF2-40B4-BE49-F238E27FC236}">
                <a16:creationId xmlns:a16="http://schemas.microsoft.com/office/drawing/2014/main" id="{FB4956CB-A735-485D-860D-1345B0267155}"/>
              </a:ext>
              <a:ext uri="{C183D7F6-B498-43B3-948B-1728B52AA6E4}">
                <adec:decorative xmlns:adec="http://schemas.microsoft.com/office/drawing/2017/decorative" val="1"/>
              </a:ext>
            </a:extLst>
          </p:cNvPr>
          <p:cNvSpPr/>
          <p:nvPr/>
        </p:nvSpPr>
        <p:spPr bwMode="auto">
          <a:xfrm>
            <a:off x="467833" y="1541721"/>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5" name="Picture 4" descr="Screenshot of Power Platform's Microsoft Learn webpage">
            <a:extLst>
              <a:ext uri="{FF2B5EF4-FFF2-40B4-BE49-F238E27FC236}">
                <a16:creationId xmlns:a16="http://schemas.microsoft.com/office/drawing/2014/main" id="{BE3E01EA-8F78-4BB6-87C9-A28EE887E7EF}"/>
              </a:ext>
            </a:extLst>
          </p:cNvPr>
          <p:cNvPicPr>
            <a:picLocks noChangeAspect="1"/>
          </p:cNvPicPr>
          <p:nvPr/>
        </p:nvPicPr>
        <p:blipFill rotWithShape="1">
          <a:blip r:embed="rId2"/>
          <a:srcRect t="9991"/>
          <a:stretch/>
        </p:blipFill>
        <p:spPr>
          <a:xfrm>
            <a:off x="586740" y="1727201"/>
            <a:ext cx="3130688" cy="1526362"/>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82D5B1E3-6637-4F22-BE31-9F5F3C3CE2F3}"/>
              </a:ext>
            </a:extLst>
          </p:cNvPr>
          <p:cNvSpPr txBox="1"/>
          <p:nvPr/>
        </p:nvSpPr>
        <p:spPr>
          <a:xfrm>
            <a:off x="467833" y="3388994"/>
            <a:ext cx="3413050" cy="215444"/>
          </a:xfrm>
          <a:prstGeom prst="rect">
            <a:avLst/>
          </a:prstGeom>
          <a:noFill/>
        </p:spPr>
        <p:txBody>
          <a:bodyPr wrap="square" lIns="0" tIns="0" rIns="0" bIns="0" rtlCol="0">
            <a:spAutoFit/>
          </a:bodyPr>
          <a:lstStyle/>
          <a:p>
            <a:pPr algn="ctr"/>
            <a:r>
              <a:rPr lang="en-US" sz="1400">
                <a:solidFill>
                  <a:schemeClr val="tx2"/>
                </a:solidFill>
                <a:hlinkClick r:id="rId3">
                  <a:extLst>
                    <a:ext uri="{A12FA001-AC4F-418D-AE19-62706E023703}">
                      <ahyp:hlinkClr xmlns:ahyp="http://schemas.microsoft.com/office/drawing/2018/hyperlinkcolor" val="tx"/>
                    </a:ext>
                  </a:extLst>
                </a:hlinkClick>
              </a:rPr>
              <a:t>Power Platform on Microsoft Learn</a:t>
            </a:r>
            <a:endParaRPr lang="en-US" sz="1400">
              <a:solidFill>
                <a:schemeClr val="tx2"/>
              </a:solidFill>
            </a:endParaRPr>
          </a:p>
        </p:txBody>
      </p:sp>
      <p:sp>
        <p:nvSpPr>
          <p:cNvPr id="15" name="Rectangle 14">
            <a:extLst>
              <a:ext uri="{FF2B5EF4-FFF2-40B4-BE49-F238E27FC236}">
                <a16:creationId xmlns:a16="http://schemas.microsoft.com/office/drawing/2014/main" id="{87526141-C05E-4821-9C9C-36B5C7363515}"/>
              </a:ext>
              <a:ext uri="{C183D7F6-B498-43B3-948B-1728B52AA6E4}">
                <adec:decorative xmlns:adec="http://schemas.microsoft.com/office/drawing/2017/decorative" val="1"/>
              </a:ext>
            </a:extLst>
          </p:cNvPr>
          <p:cNvSpPr/>
          <p:nvPr/>
        </p:nvSpPr>
        <p:spPr bwMode="auto">
          <a:xfrm>
            <a:off x="7650302" y="1538025"/>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descr="Screenshot of Power Platform page on adoption.microsoft.com">
            <a:extLst>
              <a:ext uri="{FF2B5EF4-FFF2-40B4-BE49-F238E27FC236}">
                <a16:creationId xmlns:a16="http://schemas.microsoft.com/office/drawing/2014/main" id="{C98AB6C9-385C-47EE-A904-132E84157E25}"/>
              </a:ext>
            </a:extLst>
          </p:cNvPr>
          <p:cNvPicPr>
            <a:picLocks noChangeAspect="1"/>
          </p:cNvPicPr>
          <p:nvPr/>
        </p:nvPicPr>
        <p:blipFill rotWithShape="1">
          <a:blip r:embed="rId4"/>
          <a:srcRect t="8338" b="8338"/>
          <a:stretch/>
        </p:blipFill>
        <p:spPr>
          <a:xfrm>
            <a:off x="4177974" y="1719745"/>
            <a:ext cx="3130688" cy="152636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83E3808-9EEE-4553-B827-48B5CC4C3872}"/>
              </a:ext>
            </a:extLst>
          </p:cNvPr>
          <p:cNvSpPr txBox="1"/>
          <p:nvPr/>
        </p:nvSpPr>
        <p:spPr>
          <a:xfrm>
            <a:off x="4059067" y="3381538"/>
            <a:ext cx="3413050" cy="215444"/>
          </a:xfrm>
          <a:prstGeom prst="rect">
            <a:avLst/>
          </a:prstGeom>
          <a:noFill/>
        </p:spPr>
        <p:txBody>
          <a:bodyPr wrap="square" lIns="0" tIns="0" rIns="0" bIns="0" rtlCol="0">
            <a:spAutoFit/>
          </a:bodyPr>
          <a:lstStyle/>
          <a:p>
            <a:pPr algn="ctr"/>
            <a:r>
              <a:rPr lang="en-US" sz="1400">
                <a:solidFill>
                  <a:schemeClr val="tx2"/>
                </a:solidFill>
                <a:hlinkClick r:id="rId5">
                  <a:extLst>
                    <a:ext uri="{A12FA001-AC4F-418D-AE19-62706E023703}">
                      <ahyp:hlinkClr xmlns:ahyp="http://schemas.microsoft.com/office/drawing/2018/hyperlinkcolor" val="tx"/>
                    </a:ext>
                  </a:extLst>
                </a:hlinkClick>
              </a:rPr>
              <a:t>Power Platform Adoption</a:t>
            </a:r>
            <a:endParaRPr lang="en-US" sz="1400">
              <a:solidFill>
                <a:schemeClr val="tx2"/>
              </a:solidFill>
            </a:endParaRPr>
          </a:p>
        </p:txBody>
      </p:sp>
      <p:pic>
        <p:nvPicPr>
          <p:cNvPr id="17" name="Picture 16" descr="Screenshot of Power Platform Nurture best practices web page">
            <a:extLst>
              <a:ext uri="{FF2B5EF4-FFF2-40B4-BE49-F238E27FC236}">
                <a16:creationId xmlns:a16="http://schemas.microsoft.com/office/drawing/2014/main" id="{591E676A-20AB-42AF-9465-9385E87A2548}"/>
              </a:ext>
            </a:extLst>
          </p:cNvPr>
          <p:cNvPicPr>
            <a:picLocks noChangeAspect="1"/>
          </p:cNvPicPr>
          <p:nvPr/>
        </p:nvPicPr>
        <p:blipFill rotWithShape="1">
          <a:blip r:embed="rId6"/>
          <a:srcRect t="5879" b="5879"/>
          <a:stretch/>
        </p:blipFill>
        <p:spPr>
          <a:xfrm>
            <a:off x="7769209" y="1723505"/>
            <a:ext cx="3130688" cy="1526362"/>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E6929D7-A9DE-465D-891F-37568FABA09A}"/>
              </a:ext>
            </a:extLst>
          </p:cNvPr>
          <p:cNvSpPr txBox="1"/>
          <p:nvPr/>
        </p:nvSpPr>
        <p:spPr>
          <a:xfrm>
            <a:off x="7650302" y="3385298"/>
            <a:ext cx="3413050" cy="215444"/>
          </a:xfrm>
          <a:prstGeom prst="rect">
            <a:avLst/>
          </a:prstGeom>
          <a:noFill/>
        </p:spPr>
        <p:txBody>
          <a:bodyPr wrap="square" lIns="0" tIns="0" rIns="0" bIns="0" rtlCol="0">
            <a:spAutoFit/>
          </a:bodyPr>
          <a:lstStyle/>
          <a:p>
            <a:pPr algn="ctr"/>
            <a:r>
              <a:rPr lang="en-GB" sz="1400">
                <a:solidFill>
                  <a:schemeClr val="tx2"/>
                </a:solidFill>
                <a:hlinkClick r:id="rId7">
                  <a:extLst>
                    <a:ext uri="{A12FA001-AC4F-418D-AE19-62706E023703}">
                      <ahyp:hlinkClr xmlns:ahyp="http://schemas.microsoft.com/office/drawing/2018/hyperlinkcolor" val="tx"/>
                    </a:ext>
                  </a:extLst>
                </a:hlinkClick>
              </a:rPr>
              <a:t>Nurture your Power Platform community</a:t>
            </a:r>
            <a:endParaRPr lang="en-US" sz="1400">
              <a:solidFill>
                <a:schemeClr val="tx2"/>
              </a:solidFill>
            </a:endParaRPr>
          </a:p>
        </p:txBody>
      </p:sp>
      <p:sp>
        <p:nvSpPr>
          <p:cNvPr id="21" name="Rectangle 20">
            <a:extLst>
              <a:ext uri="{FF2B5EF4-FFF2-40B4-BE49-F238E27FC236}">
                <a16:creationId xmlns:a16="http://schemas.microsoft.com/office/drawing/2014/main" id="{A0DC1961-9B43-43B4-86B8-6DC7FF454F6E}"/>
              </a:ext>
              <a:ext uri="{C183D7F6-B498-43B3-948B-1728B52AA6E4}">
                <adec:decorative xmlns:adec="http://schemas.microsoft.com/office/drawing/2017/decorative" val="1"/>
              </a:ext>
            </a:extLst>
          </p:cNvPr>
          <p:cNvSpPr/>
          <p:nvPr/>
        </p:nvSpPr>
        <p:spPr bwMode="auto">
          <a:xfrm>
            <a:off x="467832" y="3854743"/>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23" name="Picture 22" descr="Screenshot of Power Platform documentation landing page">
            <a:extLst>
              <a:ext uri="{FF2B5EF4-FFF2-40B4-BE49-F238E27FC236}">
                <a16:creationId xmlns:a16="http://schemas.microsoft.com/office/drawing/2014/main" id="{437FCCB2-087B-47B1-9655-FDB8C571D6E5}"/>
              </a:ext>
            </a:extLst>
          </p:cNvPr>
          <p:cNvPicPr>
            <a:picLocks noChangeAspect="1"/>
          </p:cNvPicPr>
          <p:nvPr/>
        </p:nvPicPr>
        <p:blipFill rotWithShape="1">
          <a:blip r:embed="rId8"/>
          <a:srcRect t="73" b="73"/>
          <a:stretch/>
        </p:blipFill>
        <p:spPr>
          <a:xfrm>
            <a:off x="586739" y="4040223"/>
            <a:ext cx="3130688" cy="1526362"/>
          </a:xfrm>
          <a:prstGeom prst="rect">
            <a:avLst/>
          </a:prstGeom>
          <a:ln>
            <a:noFill/>
          </a:ln>
          <a:effectLst>
            <a:outerShdw blurRad="190500" algn="tl" rotWithShape="0">
              <a:srgbClr val="000000">
                <a:alpha val="70000"/>
              </a:srgbClr>
            </a:outerShdw>
          </a:effectLst>
        </p:spPr>
      </p:pic>
      <p:sp>
        <p:nvSpPr>
          <p:cNvPr id="25" name="TextBox 24">
            <a:extLst>
              <a:ext uri="{FF2B5EF4-FFF2-40B4-BE49-F238E27FC236}">
                <a16:creationId xmlns:a16="http://schemas.microsoft.com/office/drawing/2014/main" id="{A7DE82FC-52F3-45ED-81E2-EFAFC94F9751}"/>
              </a:ext>
            </a:extLst>
          </p:cNvPr>
          <p:cNvSpPr txBox="1"/>
          <p:nvPr/>
        </p:nvSpPr>
        <p:spPr>
          <a:xfrm>
            <a:off x="467832" y="5702016"/>
            <a:ext cx="3413050" cy="215444"/>
          </a:xfrm>
          <a:prstGeom prst="rect">
            <a:avLst/>
          </a:prstGeom>
          <a:noFill/>
        </p:spPr>
        <p:txBody>
          <a:bodyPr wrap="square" lIns="0" tIns="0" rIns="0" bIns="0" rtlCol="0">
            <a:spAutoFit/>
          </a:bodyPr>
          <a:lstStyle/>
          <a:p>
            <a:pPr algn="ctr"/>
            <a:r>
              <a:rPr lang="en-US" sz="1400">
                <a:solidFill>
                  <a:schemeClr val="tx2"/>
                </a:solidFill>
                <a:hlinkClick r:id="rId9">
                  <a:extLst>
                    <a:ext uri="{A12FA001-AC4F-418D-AE19-62706E023703}">
                      <ahyp:hlinkClr xmlns:ahyp="http://schemas.microsoft.com/office/drawing/2018/hyperlinkcolor" val="tx"/>
                    </a:ext>
                  </a:extLst>
                </a:hlinkClick>
              </a:rPr>
              <a:t>Power Platform on Microsoft Docs</a:t>
            </a:r>
            <a:endParaRPr lang="en-US" sz="1400">
              <a:solidFill>
                <a:schemeClr val="tx2"/>
              </a:solidFill>
            </a:endParaRPr>
          </a:p>
        </p:txBody>
      </p:sp>
      <p:sp>
        <p:nvSpPr>
          <p:cNvPr id="27" name="Rectangle 26">
            <a:extLst>
              <a:ext uri="{FF2B5EF4-FFF2-40B4-BE49-F238E27FC236}">
                <a16:creationId xmlns:a16="http://schemas.microsoft.com/office/drawing/2014/main" id="{CB062277-882C-4D8A-91DD-59A3526DAD25}"/>
              </a:ext>
              <a:ext uri="{C183D7F6-B498-43B3-948B-1728B52AA6E4}">
                <adec:decorative xmlns:adec="http://schemas.microsoft.com/office/drawing/2017/decorative" val="1"/>
              </a:ext>
            </a:extLst>
          </p:cNvPr>
          <p:cNvSpPr/>
          <p:nvPr/>
        </p:nvSpPr>
        <p:spPr bwMode="auto">
          <a:xfrm>
            <a:off x="3999789" y="3885610"/>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29" name="Picture 28" descr="Screenshot of Power Platform Community website">
            <a:extLst>
              <a:ext uri="{FF2B5EF4-FFF2-40B4-BE49-F238E27FC236}">
                <a16:creationId xmlns:a16="http://schemas.microsoft.com/office/drawing/2014/main" id="{7D01F7FC-3107-45A8-816A-6C43828D5956}"/>
              </a:ext>
            </a:extLst>
          </p:cNvPr>
          <p:cNvPicPr>
            <a:picLocks noChangeAspect="1"/>
          </p:cNvPicPr>
          <p:nvPr/>
        </p:nvPicPr>
        <p:blipFill rotWithShape="1">
          <a:blip r:embed="rId10"/>
          <a:srcRect t="180" b="180"/>
          <a:stretch/>
        </p:blipFill>
        <p:spPr>
          <a:xfrm>
            <a:off x="4118696" y="4071090"/>
            <a:ext cx="3130688" cy="1526362"/>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63279187-C2D0-4120-B383-68F3A51C21E2}"/>
              </a:ext>
            </a:extLst>
          </p:cNvPr>
          <p:cNvSpPr txBox="1"/>
          <p:nvPr/>
        </p:nvSpPr>
        <p:spPr>
          <a:xfrm>
            <a:off x="3999789" y="5732883"/>
            <a:ext cx="3413050" cy="215444"/>
          </a:xfrm>
          <a:prstGeom prst="rect">
            <a:avLst/>
          </a:prstGeom>
          <a:noFill/>
        </p:spPr>
        <p:txBody>
          <a:bodyPr wrap="square" lIns="0" tIns="0" rIns="0" bIns="0" rtlCol="0">
            <a:spAutoFit/>
          </a:bodyPr>
          <a:lstStyle/>
          <a:p>
            <a:pPr algn="ctr"/>
            <a:r>
              <a:rPr lang="en-US" sz="1400">
                <a:solidFill>
                  <a:schemeClr val="tx2"/>
                </a:solidFill>
                <a:hlinkClick r:id="rId11">
                  <a:extLst>
                    <a:ext uri="{A12FA001-AC4F-418D-AE19-62706E023703}">
                      <ahyp:hlinkClr xmlns:ahyp="http://schemas.microsoft.com/office/drawing/2018/hyperlinkcolor" val="tx"/>
                    </a:ext>
                  </a:extLst>
                </a:hlinkClick>
              </a:rPr>
              <a:t>Power Platform Community</a:t>
            </a:r>
            <a:endParaRPr lang="en-US" sz="1400">
              <a:solidFill>
                <a:schemeClr val="tx2"/>
              </a:solidFill>
            </a:endParaRPr>
          </a:p>
        </p:txBody>
      </p:sp>
      <p:sp>
        <p:nvSpPr>
          <p:cNvPr id="33" name="Rectangle 32">
            <a:extLst>
              <a:ext uri="{FF2B5EF4-FFF2-40B4-BE49-F238E27FC236}">
                <a16:creationId xmlns:a16="http://schemas.microsoft.com/office/drawing/2014/main" id="{E4695BC1-B618-4449-9289-46DCA5FBDE3C}"/>
              </a:ext>
              <a:ext uri="{C183D7F6-B498-43B3-948B-1728B52AA6E4}">
                <adec:decorative xmlns:adec="http://schemas.microsoft.com/office/drawing/2017/decorative" val="1"/>
              </a:ext>
            </a:extLst>
          </p:cNvPr>
          <p:cNvSpPr/>
          <p:nvPr/>
        </p:nvSpPr>
        <p:spPr bwMode="auto">
          <a:xfrm>
            <a:off x="7650302" y="3870331"/>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35" name="Picture 34" descr="Screenshot of Power Platform training workshops catalog webpage">
            <a:extLst>
              <a:ext uri="{FF2B5EF4-FFF2-40B4-BE49-F238E27FC236}">
                <a16:creationId xmlns:a16="http://schemas.microsoft.com/office/drawing/2014/main" id="{ECEE848A-8F26-4DFD-84AD-100162F875E4}"/>
              </a:ext>
            </a:extLst>
          </p:cNvPr>
          <p:cNvPicPr>
            <a:picLocks noChangeAspect="1"/>
          </p:cNvPicPr>
          <p:nvPr/>
        </p:nvPicPr>
        <p:blipFill rotWithShape="1">
          <a:blip r:embed="rId12"/>
          <a:srcRect t="208" b="208"/>
          <a:stretch/>
        </p:blipFill>
        <p:spPr>
          <a:xfrm>
            <a:off x="7769209" y="4055811"/>
            <a:ext cx="3130688" cy="1526362"/>
          </a:xfrm>
          <a:prstGeom prst="rect">
            <a:avLst/>
          </a:prstGeom>
          <a:ln>
            <a:noFill/>
          </a:ln>
          <a:effectLst>
            <a:outerShdw blurRad="190500" algn="tl" rotWithShape="0">
              <a:srgbClr val="000000">
                <a:alpha val="70000"/>
              </a:srgbClr>
            </a:outerShdw>
          </a:effectLst>
        </p:spPr>
      </p:pic>
      <p:sp>
        <p:nvSpPr>
          <p:cNvPr id="37" name="TextBox 36">
            <a:extLst>
              <a:ext uri="{FF2B5EF4-FFF2-40B4-BE49-F238E27FC236}">
                <a16:creationId xmlns:a16="http://schemas.microsoft.com/office/drawing/2014/main" id="{B1116D07-5DCB-49DF-A978-6EE20B464632}"/>
              </a:ext>
            </a:extLst>
          </p:cNvPr>
          <p:cNvSpPr txBox="1"/>
          <p:nvPr/>
        </p:nvSpPr>
        <p:spPr>
          <a:xfrm>
            <a:off x="7650302" y="5717604"/>
            <a:ext cx="3413050" cy="215444"/>
          </a:xfrm>
          <a:prstGeom prst="rect">
            <a:avLst/>
          </a:prstGeom>
          <a:noFill/>
        </p:spPr>
        <p:txBody>
          <a:bodyPr wrap="square" lIns="0" tIns="0" rIns="0" bIns="0" rtlCol="0">
            <a:spAutoFit/>
          </a:bodyPr>
          <a:lstStyle/>
          <a:p>
            <a:pPr algn="ctr"/>
            <a:r>
              <a:rPr lang="en-US" sz="1400">
                <a:solidFill>
                  <a:schemeClr val="tx2"/>
                </a:solidFill>
                <a:hlinkClick r:id="rId13">
                  <a:extLst>
                    <a:ext uri="{A12FA001-AC4F-418D-AE19-62706E023703}">
                      <ahyp:hlinkClr xmlns:ahyp="http://schemas.microsoft.com/office/drawing/2018/hyperlinkcolor" val="tx"/>
                    </a:ext>
                  </a:extLst>
                </a:hlinkClick>
              </a:rPr>
              <a:t>Training Workshops</a:t>
            </a:r>
            <a:endParaRPr lang="en-US" sz="1400">
              <a:solidFill>
                <a:schemeClr val="tx2"/>
              </a:solidFill>
            </a:endParaRPr>
          </a:p>
        </p:txBody>
      </p:sp>
    </p:spTree>
    <p:extLst>
      <p:ext uri="{BB962C8B-B14F-4D97-AF65-F5344CB8AC3E}">
        <p14:creationId xmlns:p14="http://schemas.microsoft.com/office/powerpoint/2010/main" val="59200178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DEFD15-A643-3B47-85DA-6016A3E00AD9}"/>
              </a:ext>
              <a:ext uri="{C183D7F6-B498-43B3-948B-1728B52AA6E4}">
                <adec:decorative xmlns:adec="http://schemas.microsoft.com/office/drawing/2017/decorative" val="0"/>
              </a:ext>
            </a:extLst>
          </p:cNvPr>
          <p:cNvSpPr txBox="1">
            <a:spLocks noGrp="1"/>
          </p:cNvSpPr>
          <p:nvPr>
            <p:ph type="title" idx="4294967295"/>
          </p:nvPr>
        </p:nvSpPr>
        <p:spPr>
          <a:xfrm>
            <a:off x="312960" y="1021463"/>
            <a:ext cx="11593905" cy="1027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F2F2F"/>
                </a:solidFill>
                <a:effectLst/>
                <a:uLnTx/>
                <a:uFillTx/>
                <a:latin typeface="Segoe UI Semibold"/>
                <a:ea typeface="+mj-ea"/>
                <a:cs typeface="Segoe UI Semibold"/>
              </a:rPr>
              <a:t>Our Hackathon Planning Workbook </a:t>
            </a:r>
            <a:r>
              <a:rPr kumimoji="0" lang="en-US" sz="3200" b="0" i="0" u="none" strike="noStrike" kern="1200" cap="none" spc="0" normalizeH="0" baseline="0" noProof="0">
                <a:ln>
                  <a:noFill/>
                </a:ln>
                <a:solidFill>
                  <a:schemeClr val="tx2"/>
                </a:solidFill>
                <a:effectLst/>
                <a:uLnTx/>
                <a:uFillTx/>
                <a:latin typeface="Segoe UI Semibold"/>
                <a:ea typeface="+mj-ea"/>
                <a:cs typeface="Segoe UI Semibold"/>
              </a:rPr>
              <a:t>will guide you </a:t>
            </a:r>
            <a:r>
              <a:rPr kumimoji="0" lang="en-US" sz="3200" b="0" i="0" u="none" strike="noStrike" kern="1200" cap="none" spc="0" normalizeH="0" baseline="0" noProof="0">
                <a:ln>
                  <a:noFill/>
                </a:ln>
                <a:solidFill>
                  <a:srgbClr val="2F2F2F"/>
                </a:solidFill>
                <a:effectLst/>
                <a:uLnTx/>
                <a:uFillTx/>
                <a:latin typeface="Segoe UI Semibold"/>
                <a:ea typeface="+mj-ea"/>
                <a:cs typeface="Segoe UI Semibold"/>
              </a:rPr>
              <a:t>through the planning process</a:t>
            </a:r>
            <a:endParaRPr kumimoji="0" lang="en-US" sz="3200" b="0" i="0" u="none" strike="noStrike" kern="1200" cap="none" spc="0" normalizeH="0" baseline="0" noProof="0">
              <a:ln>
                <a:noFill/>
              </a:ln>
              <a:solidFill>
                <a:srgbClr val="2F2F2F"/>
              </a:solidFill>
              <a:effectLst/>
              <a:uLnTx/>
              <a:uFillTx/>
              <a:latin typeface="Segoe UI Semibold" panose="020B0402040204020203" pitchFamily="34" charset="0"/>
              <a:ea typeface="+mj-ea"/>
              <a:cs typeface="Segoe UI Semibold" panose="020B0402040204020203" pitchFamily="34" charset="0"/>
            </a:endParaRPr>
          </a:p>
        </p:txBody>
      </p:sp>
      <p:sp>
        <p:nvSpPr>
          <p:cNvPr id="15" name="Freeform 5">
            <a:extLst>
              <a:ext uri="{FF2B5EF4-FFF2-40B4-BE49-F238E27FC236}">
                <a16:creationId xmlns:a16="http://schemas.microsoft.com/office/drawing/2014/main" id="{E83DA1FA-C8EC-B647-87B2-419CCE6365E0}"/>
              </a:ext>
              <a:ext uri="{C183D7F6-B498-43B3-948B-1728B52AA6E4}">
                <adec:decorative xmlns:adec="http://schemas.microsoft.com/office/drawing/2017/decorative" val="1"/>
              </a:ext>
            </a:extLst>
          </p:cNvPr>
          <p:cNvSpPr>
            <a:spLocks/>
          </p:cNvSpPr>
          <p:nvPr/>
        </p:nvSpPr>
        <p:spPr bwMode="auto">
          <a:xfrm>
            <a:off x="0" y="2815124"/>
            <a:ext cx="12192000" cy="2947502"/>
          </a:xfrm>
          <a:custGeom>
            <a:avLst/>
            <a:gdLst>
              <a:gd name="T0" fmla="*/ 0 w 3802"/>
              <a:gd name="T1" fmla="*/ 469 h 1020"/>
              <a:gd name="T2" fmla="*/ 140 w 3802"/>
              <a:gd name="T3" fmla="*/ 469 h 1020"/>
              <a:gd name="T4" fmla="*/ 140 w 3802"/>
              <a:gd name="T5" fmla="*/ 468 h 1020"/>
              <a:gd name="T6" fmla="*/ 140 w 3802"/>
              <a:gd name="T7" fmla="*/ 191 h 1020"/>
              <a:gd name="T8" fmla="*/ 212 w 3802"/>
              <a:gd name="T9" fmla="*/ 118 h 1020"/>
              <a:gd name="T10" fmla="*/ 212 w 3802"/>
              <a:gd name="T11" fmla="*/ 118 h 1020"/>
              <a:gd name="T12" fmla="*/ 767 w 3802"/>
              <a:gd name="T13" fmla="*/ 118 h 1020"/>
              <a:gd name="T14" fmla="*/ 839 w 3802"/>
              <a:gd name="T15" fmla="*/ 191 h 1020"/>
              <a:gd name="T16" fmla="*/ 839 w 3802"/>
              <a:gd name="T17" fmla="*/ 468 h 1020"/>
              <a:gd name="T18" fmla="*/ 839 w 3802"/>
              <a:gd name="T19" fmla="*/ 948 h 1020"/>
              <a:gd name="T20" fmla="*/ 911 w 3802"/>
              <a:gd name="T21" fmla="*/ 1020 h 1020"/>
              <a:gd name="T22" fmla="*/ 1466 w 3802"/>
              <a:gd name="T23" fmla="*/ 1020 h 1020"/>
              <a:gd name="T24" fmla="*/ 1538 w 3802"/>
              <a:gd name="T25" fmla="*/ 948 h 1020"/>
              <a:gd name="T26" fmla="*/ 1538 w 3802"/>
              <a:gd name="T27" fmla="*/ 468 h 1020"/>
              <a:gd name="T28" fmla="*/ 1538 w 3802"/>
              <a:gd name="T29" fmla="*/ 72 h 1020"/>
              <a:gd name="T30" fmla="*/ 1611 w 3802"/>
              <a:gd name="T31" fmla="*/ 0 h 1020"/>
              <a:gd name="T32" fmla="*/ 1611 w 3802"/>
              <a:gd name="T33" fmla="*/ 0 h 1020"/>
              <a:gd name="T34" fmla="*/ 2165 w 3802"/>
              <a:gd name="T35" fmla="*/ 0 h 1020"/>
              <a:gd name="T36" fmla="*/ 2238 w 3802"/>
              <a:gd name="T37" fmla="*/ 72 h 1020"/>
              <a:gd name="T38" fmla="*/ 2238 w 3802"/>
              <a:gd name="T39" fmla="*/ 468 h 1020"/>
              <a:gd name="T40" fmla="*/ 2238 w 3802"/>
              <a:gd name="T41" fmla="*/ 881 h 1020"/>
              <a:gd name="T42" fmla="*/ 2310 w 3802"/>
              <a:gd name="T43" fmla="*/ 953 h 1020"/>
              <a:gd name="T44" fmla="*/ 2865 w 3802"/>
              <a:gd name="T45" fmla="*/ 953 h 1020"/>
              <a:gd name="T46" fmla="*/ 2937 w 3802"/>
              <a:gd name="T47" fmla="*/ 881 h 1020"/>
              <a:gd name="T48" fmla="*/ 2937 w 3802"/>
              <a:gd name="T49" fmla="*/ 468 h 1020"/>
              <a:gd name="T50" fmla="*/ 2937 w 3802"/>
              <a:gd name="T51" fmla="*/ 191 h 1020"/>
              <a:gd name="T52" fmla="*/ 3009 w 3802"/>
              <a:gd name="T53" fmla="*/ 118 h 1020"/>
              <a:gd name="T54" fmla="*/ 3009 w 3802"/>
              <a:gd name="T55" fmla="*/ 118 h 1020"/>
              <a:gd name="T56" fmla="*/ 3564 w 3802"/>
              <a:gd name="T57" fmla="*/ 118 h 1020"/>
              <a:gd name="T58" fmla="*/ 3636 w 3802"/>
              <a:gd name="T59" fmla="*/ 191 h 1020"/>
              <a:gd name="T60" fmla="*/ 3636 w 3802"/>
              <a:gd name="T61" fmla="*/ 468 h 1020"/>
              <a:gd name="T62" fmla="*/ 3636 w 3802"/>
              <a:gd name="T63" fmla="*/ 469 h 1020"/>
              <a:gd name="T64" fmla="*/ 3802 w 3802"/>
              <a:gd name="T65" fmla="*/ 46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2" h="1020">
                <a:moveTo>
                  <a:pt x="0" y="469"/>
                </a:moveTo>
                <a:cubicBezTo>
                  <a:pt x="140" y="469"/>
                  <a:pt x="140" y="469"/>
                  <a:pt x="140" y="469"/>
                </a:cubicBezTo>
                <a:cubicBezTo>
                  <a:pt x="140" y="468"/>
                  <a:pt x="140" y="468"/>
                  <a:pt x="140" y="468"/>
                </a:cubicBezTo>
                <a:cubicBezTo>
                  <a:pt x="140" y="191"/>
                  <a:pt x="140" y="191"/>
                  <a:pt x="140" y="191"/>
                </a:cubicBezTo>
                <a:cubicBezTo>
                  <a:pt x="140" y="151"/>
                  <a:pt x="172" y="118"/>
                  <a:pt x="212" y="118"/>
                </a:cubicBezTo>
                <a:cubicBezTo>
                  <a:pt x="212" y="118"/>
                  <a:pt x="212" y="118"/>
                  <a:pt x="212" y="118"/>
                </a:cubicBezTo>
                <a:cubicBezTo>
                  <a:pt x="767" y="118"/>
                  <a:pt x="767" y="118"/>
                  <a:pt x="767" y="118"/>
                </a:cubicBezTo>
                <a:cubicBezTo>
                  <a:pt x="807" y="118"/>
                  <a:pt x="839" y="151"/>
                  <a:pt x="839" y="191"/>
                </a:cubicBezTo>
                <a:cubicBezTo>
                  <a:pt x="839" y="468"/>
                  <a:pt x="839" y="468"/>
                  <a:pt x="839" y="468"/>
                </a:cubicBezTo>
                <a:cubicBezTo>
                  <a:pt x="839" y="948"/>
                  <a:pt x="839" y="948"/>
                  <a:pt x="839" y="948"/>
                </a:cubicBezTo>
                <a:cubicBezTo>
                  <a:pt x="839" y="988"/>
                  <a:pt x="872" y="1020"/>
                  <a:pt x="911" y="1020"/>
                </a:cubicBezTo>
                <a:cubicBezTo>
                  <a:pt x="1466" y="1020"/>
                  <a:pt x="1466" y="1020"/>
                  <a:pt x="1466" y="1020"/>
                </a:cubicBezTo>
                <a:cubicBezTo>
                  <a:pt x="1506" y="1020"/>
                  <a:pt x="1538" y="988"/>
                  <a:pt x="1538" y="948"/>
                </a:cubicBezTo>
                <a:cubicBezTo>
                  <a:pt x="1538" y="468"/>
                  <a:pt x="1538" y="468"/>
                  <a:pt x="1538" y="468"/>
                </a:cubicBezTo>
                <a:cubicBezTo>
                  <a:pt x="1538" y="72"/>
                  <a:pt x="1538" y="72"/>
                  <a:pt x="1538" y="72"/>
                </a:cubicBezTo>
                <a:cubicBezTo>
                  <a:pt x="1538" y="33"/>
                  <a:pt x="1571" y="0"/>
                  <a:pt x="1611" y="0"/>
                </a:cubicBezTo>
                <a:cubicBezTo>
                  <a:pt x="1611" y="0"/>
                  <a:pt x="1611" y="0"/>
                  <a:pt x="1611" y="0"/>
                </a:cubicBezTo>
                <a:cubicBezTo>
                  <a:pt x="2165" y="0"/>
                  <a:pt x="2165" y="0"/>
                  <a:pt x="2165" y="0"/>
                </a:cubicBezTo>
                <a:cubicBezTo>
                  <a:pt x="2205" y="0"/>
                  <a:pt x="2238" y="33"/>
                  <a:pt x="2238" y="72"/>
                </a:cubicBezTo>
                <a:cubicBezTo>
                  <a:pt x="2238" y="468"/>
                  <a:pt x="2238" y="468"/>
                  <a:pt x="2238" y="468"/>
                </a:cubicBezTo>
                <a:cubicBezTo>
                  <a:pt x="2238" y="881"/>
                  <a:pt x="2238" y="881"/>
                  <a:pt x="2238" y="881"/>
                </a:cubicBezTo>
                <a:cubicBezTo>
                  <a:pt x="2238" y="921"/>
                  <a:pt x="2270" y="953"/>
                  <a:pt x="2310" y="953"/>
                </a:cubicBezTo>
                <a:cubicBezTo>
                  <a:pt x="2865" y="953"/>
                  <a:pt x="2865" y="953"/>
                  <a:pt x="2865" y="953"/>
                </a:cubicBezTo>
                <a:cubicBezTo>
                  <a:pt x="2905" y="953"/>
                  <a:pt x="2937" y="921"/>
                  <a:pt x="2937" y="881"/>
                </a:cubicBezTo>
                <a:cubicBezTo>
                  <a:pt x="2937" y="468"/>
                  <a:pt x="2937" y="468"/>
                  <a:pt x="2937" y="468"/>
                </a:cubicBezTo>
                <a:cubicBezTo>
                  <a:pt x="2937" y="191"/>
                  <a:pt x="2937" y="191"/>
                  <a:pt x="2937" y="191"/>
                </a:cubicBezTo>
                <a:cubicBezTo>
                  <a:pt x="2937" y="151"/>
                  <a:pt x="2969" y="118"/>
                  <a:pt x="3009" y="118"/>
                </a:cubicBezTo>
                <a:cubicBezTo>
                  <a:pt x="3009" y="118"/>
                  <a:pt x="3009" y="118"/>
                  <a:pt x="3009" y="118"/>
                </a:cubicBezTo>
                <a:cubicBezTo>
                  <a:pt x="3564" y="118"/>
                  <a:pt x="3564" y="118"/>
                  <a:pt x="3564" y="118"/>
                </a:cubicBezTo>
                <a:cubicBezTo>
                  <a:pt x="3604" y="118"/>
                  <a:pt x="3636" y="151"/>
                  <a:pt x="3636" y="191"/>
                </a:cubicBezTo>
                <a:cubicBezTo>
                  <a:pt x="3636" y="468"/>
                  <a:pt x="3636" y="468"/>
                  <a:pt x="3636" y="468"/>
                </a:cubicBezTo>
                <a:cubicBezTo>
                  <a:pt x="3636" y="469"/>
                  <a:pt x="3636" y="469"/>
                  <a:pt x="3636" y="469"/>
                </a:cubicBezTo>
                <a:cubicBezTo>
                  <a:pt x="3802" y="469"/>
                  <a:pt x="3802" y="469"/>
                  <a:pt x="3802" y="469"/>
                </a:cubicBezTo>
              </a:path>
            </a:pathLst>
          </a:custGeom>
          <a:noFill/>
          <a:ln w="31750" cap="rnd">
            <a:solidFill>
              <a:srgbClr val="274B47"/>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Segoe UI"/>
              <a:ea typeface="+mn-ea"/>
              <a:cs typeface="+mn-cs"/>
            </a:endParaRPr>
          </a:p>
        </p:txBody>
      </p:sp>
      <p:sp>
        <p:nvSpPr>
          <p:cNvPr id="16" name="Rectangle 15">
            <a:hlinkClick r:id="rId3" action="ppaction://hlinksldjump"/>
            <a:extLst>
              <a:ext uri="{FF2B5EF4-FFF2-40B4-BE49-F238E27FC236}">
                <a16:creationId xmlns:a16="http://schemas.microsoft.com/office/drawing/2014/main" id="{C4D3B16C-5318-0640-9E18-CDC764D44071}"/>
              </a:ext>
            </a:extLst>
          </p:cNvPr>
          <p:cNvSpPr/>
          <p:nvPr/>
        </p:nvSpPr>
        <p:spPr bwMode="auto">
          <a:xfrm>
            <a:off x="665162" y="2742739"/>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Program plan</a:t>
            </a:r>
          </a:p>
        </p:txBody>
      </p:sp>
      <p:sp>
        <p:nvSpPr>
          <p:cNvPr id="20" name="Rectangle 19">
            <a:extLst>
              <a:ext uri="{FF2B5EF4-FFF2-40B4-BE49-F238E27FC236}">
                <a16:creationId xmlns:a16="http://schemas.microsoft.com/office/drawing/2014/main" id="{CCEF88E0-8BAC-CF40-B8B2-66CF3B8D557E}"/>
              </a:ext>
            </a:extLst>
          </p:cNvPr>
          <p:cNvSpPr/>
          <p:nvPr/>
        </p:nvSpPr>
        <p:spPr>
          <a:xfrm>
            <a:off x="535828" y="3429000"/>
            <a:ext cx="2064155" cy="1658362"/>
          </a:xfrm>
          <a:prstGeom prst="rect">
            <a:avLst/>
          </a:prstGeom>
        </p:spPr>
        <p:txBody>
          <a:bodyPr wrap="square" lIns="89642" tIns="89642" bIns="89642" anchor="t">
            <a:spAutoFit/>
          </a:bodyPr>
          <a:lstStyle/>
          <a:p>
            <a:pPr algn="ctr" defTabSz="914154">
              <a:defRPr/>
            </a:pPr>
            <a:r>
              <a:rPr lang="en-CA" sz="1600">
                <a:solidFill>
                  <a:srgbClr val="2F2F2F"/>
                </a:solidFill>
                <a:latin typeface="Segoe UI Semilight" panose="020B0402040204020203" pitchFamily="34" charset="0"/>
                <a:cs typeface="Segoe UI Semilight" panose="020B0402040204020203" pitchFamily="34" charset="0"/>
              </a:rPr>
              <a:t>Preparation is key for a successful hackathon from securing a sponsor to setting the dates and judging criteria.</a:t>
            </a:r>
            <a:endParaRPr lang="en-NZ" sz="1600">
              <a:solidFill>
                <a:srgbClr val="2F2F2F"/>
              </a:solidFill>
              <a:latin typeface="Segoe UI Semilight" panose="020B0402040204020203" pitchFamily="34" charset="0"/>
              <a:cs typeface="Segoe UI Semilight" panose="020B0402040204020203" pitchFamily="34" charset="0"/>
            </a:endParaRPr>
          </a:p>
        </p:txBody>
      </p:sp>
      <p:sp>
        <p:nvSpPr>
          <p:cNvPr id="29" name="Rectangle 28">
            <a:hlinkClick r:id="rId4" action="ppaction://hlinksldjump"/>
            <a:extLst>
              <a:ext uri="{FF2B5EF4-FFF2-40B4-BE49-F238E27FC236}">
                <a16:creationId xmlns:a16="http://schemas.microsoft.com/office/drawing/2014/main" id="{754EE43F-74F8-F245-89CB-4233F2525DBA}"/>
              </a:ext>
            </a:extLst>
          </p:cNvPr>
          <p:cNvSpPr/>
          <p:nvPr/>
        </p:nvSpPr>
        <p:spPr bwMode="auto">
          <a:xfrm>
            <a:off x="2924395" y="5449927"/>
            <a:ext cx="1828800" cy="942288"/>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Program schedule</a:t>
            </a:r>
          </a:p>
        </p:txBody>
      </p:sp>
      <p:sp>
        <p:nvSpPr>
          <p:cNvPr id="17" name="Rectangle 16">
            <a:extLst>
              <a:ext uri="{FF2B5EF4-FFF2-40B4-BE49-F238E27FC236}">
                <a16:creationId xmlns:a16="http://schemas.microsoft.com/office/drawing/2014/main" id="{EFB5E662-719F-9143-BBE8-7B9096F7A5EF}"/>
              </a:ext>
            </a:extLst>
          </p:cNvPr>
          <p:cNvSpPr/>
          <p:nvPr/>
        </p:nvSpPr>
        <p:spPr>
          <a:xfrm>
            <a:off x="2790986" y="4221610"/>
            <a:ext cx="2095617" cy="1165920"/>
          </a:xfrm>
          <a:prstGeom prst="rect">
            <a:avLst/>
          </a:prstGeom>
        </p:spPr>
        <p:txBody>
          <a:bodyPr wrap="square" lIns="89642" tIns="89642" bIns="89642" anchor="t">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Identify</a:t>
            </a:r>
            <a:r>
              <a:rPr kumimoji="0" lang="en-NZ" sz="1600" b="0" i="0" u="none" strike="noStrike" kern="1200" cap="none" spc="0" normalizeH="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 what the event schedule and activities look like for the event</a:t>
            </a:r>
            <a:r>
              <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rPr>
              <a:t>.</a:t>
            </a:r>
          </a:p>
        </p:txBody>
      </p:sp>
      <p:sp>
        <p:nvSpPr>
          <p:cNvPr id="30" name="Rectangle 29">
            <a:hlinkClick r:id="rId5" action="ppaction://hlinksldjump"/>
            <a:extLst>
              <a:ext uri="{FF2B5EF4-FFF2-40B4-BE49-F238E27FC236}">
                <a16:creationId xmlns:a16="http://schemas.microsoft.com/office/drawing/2014/main" id="{D74272C2-3228-9844-97EA-BBF7ADD0DF5D}"/>
              </a:ext>
            </a:extLst>
          </p:cNvPr>
          <p:cNvSpPr/>
          <p:nvPr/>
        </p:nvSpPr>
        <p:spPr bwMode="auto">
          <a:xfrm>
            <a:off x="4999685" y="2397890"/>
            <a:ext cx="2117374"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Communication</a:t>
            </a:r>
            <a:r>
              <a:rPr kumimoji="0" lang="en-US" sz="1800" b="0" i="0" u="none" strike="noStrike" kern="1200" cap="none" spc="0" normalizeH="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 plan</a:t>
            </a:r>
            <a:endParaRPr kumimoji="0" lang="en-US" sz="1800" b="0" i="0" u="none" strike="noStrike" kern="1200" cap="none" spc="0" normalizeH="0" baseline="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1" name="Rectangle 20">
            <a:extLst>
              <a:ext uri="{FF2B5EF4-FFF2-40B4-BE49-F238E27FC236}">
                <a16:creationId xmlns:a16="http://schemas.microsoft.com/office/drawing/2014/main" id="{CA03048C-0969-3D4B-ADF2-2AB9360E7149}"/>
              </a:ext>
            </a:extLst>
          </p:cNvPr>
          <p:cNvSpPr/>
          <p:nvPr/>
        </p:nvSpPr>
        <p:spPr>
          <a:xfrm>
            <a:off x="4968219" y="3138721"/>
            <a:ext cx="2148840" cy="1658362"/>
          </a:xfrm>
          <a:prstGeom prst="rect">
            <a:avLst/>
          </a:prstGeom>
        </p:spPr>
        <p:txBody>
          <a:bodyPr wrap="square" lIns="89642" tIns="89642" bIns="89642">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gradFill>
                  <a:gsLst>
                    <a:gs pos="1250">
                      <a:srgbClr val="2F2F2F"/>
                    </a:gs>
                    <a:gs pos="10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Determine the plan to spread</a:t>
            </a:r>
            <a:r>
              <a:rPr kumimoji="0" lang="en-NZ" sz="1600" b="0" i="0" u="none" strike="noStrike" kern="1200" cap="none" spc="0" normalizeH="0" noProof="0">
                <a:ln>
                  <a:noFill/>
                </a:ln>
                <a:gradFill>
                  <a:gsLst>
                    <a:gs pos="1250">
                      <a:srgbClr val="2F2F2F"/>
                    </a:gs>
                    <a:gs pos="10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 awareness of the event, recruit participants and generate enthusiasm and engagement.</a:t>
            </a:r>
            <a:endParaRPr kumimoji="0" lang="en-NZ" sz="1600" b="0" i="0" u="none" strike="noStrike" kern="1200" cap="none" spc="0" normalizeH="0" baseline="0" noProof="0">
              <a:ln>
                <a:noFill/>
              </a:ln>
              <a:gradFill>
                <a:gsLst>
                  <a:gs pos="1250">
                    <a:srgbClr val="2F2F2F"/>
                  </a:gs>
                  <a:gs pos="100000">
                    <a:srgbClr val="2F2F2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sp>
        <p:nvSpPr>
          <p:cNvPr id="31" name="Rectangle 30">
            <a:hlinkClick r:id="rId6" action="ppaction://hlinksldjump"/>
            <a:extLst>
              <a:ext uri="{FF2B5EF4-FFF2-40B4-BE49-F238E27FC236}">
                <a16:creationId xmlns:a16="http://schemas.microsoft.com/office/drawing/2014/main" id="{EA104E4D-3649-AB44-8650-2DF0B90F41F2}"/>
              </a:ext>
            </a:extLst>
          </p:cNvPr>
          <p:cNvSpPr/>
          <p:nvPr/>
        </p:nvSpPr>
        <p:spPr bwMode="auto">
          <a:xfrm>
            <a:off x="7438805" y="5276383"/>
            <a:ext cx="1828800" cy="548640"/>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rPr>
              <a:t>Event setup</a:t>
            </a:r>
          </a:p>
        </p:txBody>
      </p:sp>
      <p:sp>
        <p:nvSpPr>
          <p:cNvPr id="22" name="Rectangle 21">
            <a:extLst>
              <a:ext uri="{FF2B5EF4-FFF2-40B4-BE49-F238E27FC236}">
                <a16:creationId xmlns:a16="http://schemas.microsoft.com/office/drawing/2014/main" id="{4367AF44-C529-CE4A-81DD-03C178F9C09B}"/>
              </a:ext>
            </a:extLst>
          </p:cNvPr>
          <p:cNvSpPr/>
          <p:nvPr/>
        </p:nvSpPr>
        <p:spPr>
          <a:xfrm>
            <a:off x="7304991" y="4320491"/>
            <a:ext cx="2180304" cy="919699"/>
          </a:xfrm>
          <a:prstGeom prst="rect">
            <a:avLst/>
          </a:prstGeom>
        </p:spPr>
        <p:txBody>
          <a:bodyPr wrap="square" lIns="89642" tIns="89642" bIns="89642" anchor="t">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rgbClr val="2F2F2F"/>
                </a:solidFill>
                <a:effectLst/>
                <a:uLnTx/>
                <a:uFillTx/>
                <a:latin typeface="Segoe UI Semilight"/>
                <a:ea typeface="+mn-ea"/>
                <a:cs typeface="Segoe UI Semilight"/>
              </a:rPr>
              <a:t>Identify</a:t>
            </a:r>
            <a:r>
              <a:rPr kumimoji="0" lang="en-NZ" sz="1600" b="0" i="0" u="none" strike="noStrike" kern="1200" cap="none" spc="0" normalizeH="0" noProof="0">
                <a:ln>
                  <a:noFill/>
                </a:ln>
                <a:solidFill>
                  <a:srgbClr val="2F2F2F"/>
                </a:solidFill>
                <a:effectLst/>
                <a:uLnTx/>
                <a:uFillTx/>
                <a:latin typeface="Segoe UI Semilight"/>
                <a:ea typeface="+mn-ea"/>
                <a:cs typeface="Segoe UI Semilight"/>
              </a:rPr>
              <a:t> all the logistics to be executed for a successful event</a:t>
            </a:r>
            <a:r>
              <a:rPr kumimoji="0" lang="en-NZ" sz="1600" b="0" i="0" u="none" strike="noStrike" kern="1200" cap="none" spc="0" normalizeH="0" baseline="0" noProof="0">
                <a:ln>
                  <a:noFill/>
                </a:ln>
                <a:solidFill>
                  <a:srgbClr val="2F2F2F"/>
                </a:solidFill>
                <a:effectLst/>
                <a:uLnTx/>
                <a:uFillTx/>
                <a:latin typeface="Segoe UI Semilight"/>
                <a:ea typeface="+mn-ea"/>
                <a:cs typeface="Segoe UI Semilight"/>
              </a:rPr>
              <a:t>. </a:t>
            </a:r>
            <a:endParaRPr kumimoji="0" lang="en-NZ" sz="1600" b="0" i="0" u="none" strike="noStrike" kern="1200" cap="none" spc="0" normalizeH="0" baseline="0" noProof="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32" name="Rectangle 31">
            <a:hlinkClick r:id="rId7" action="ppaction://hlinksldjump"/>
            <a:extLst>
              <a:ext uri="{FF2B5EF4-FFF2-40B4-BE49-F238E27FC236}">
                <a16:creationId xmlns:a16="http://schemas.microsoft.com/office/drawing/2014/main" id="{6C53AB22-8FCC-5347-BDA0-9781A85ED041}"/>
              </a:ext>
            </a:extLst>
          </p:cNvPr>
          <p:cNvSpPr/>
          <p:nvPr/>
        </p:nvSpPr>
        <p:spPr bwMode="auto">
          <a:xfrm>
            <a:off x="9622781" y="2742739"/>
            <a:ext cx="1828800" cy="710112"/>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lang="en-US" sz="1800">
                <a:solidFill>
                  <a:schemeClr val="tx2"/>
                </a:solidFill>
                <a:latin typeface="Segoe UI Semibold" panose="020B0702040204020203" pitchFamily="34" charset="0"/>
                <a:ea typeface="Segoe UI" pitchFamily="34" charset="0"/>
                <a:cs typeface="Segoe UI Semibold" panose="020B0702040204020203" pitchFamily="34" charset="0"/>
              </a:rPr>
              <a:t>Post event</a:t>
            </a:r>
            <a:endParaRPr kumimoji="0" lang="en-US" sz="1800" b="0" i="0" u="none" strike="noStrike" kern="1200" cap="none" spc="0" normalizeH="0" baseline="0" noProof="0">
              <a:ln>
                <a:noFill/>
              </a:ln>
              <a:solidFill>
                <a:schemeClr val="tx2"/>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3" name="Rectangle 22">
            <a:extLst>
              <a:ext uri="{FF2B5EF4-FFF2-40B4-BE49-F238E27FC236}">
                <a16:creationId xmlns:a16="http://schemas.microsoft.com/office/drawing/2014/main" id="{B2D068DD-F571-1B48-8A66-24226FB2544A}"/>
              </a:ext>
            </a:extLst>
          </p:cNvPr>
          <p:cNvSpPr/>
          <p:nvPr/>
        </p:nvSpPr>
        <p:spPr>
          <a:xfrm>
            <a:off x="9499437" y="3484374"/>
            <a:ext cx="2105207" cy="1412141"/>
          </a:xfrm>
          <a:prstGeom prst="rect">
            <a:avLst/>
          </a:prstGeom>
        </p:spPr>
        <p:txBody>
          <a:bodyPr wrap="square" lIns="89642" tIns="89642" bIns="89642" anchor="t">
            <a:spAutoFit/>
          </a:bodyPr>
          <a:lstStyle/>
          <a:p>
            <a:pPr lvl="0" algn="ctr" defTabSz="914154">
              <a:defRPr/>
            </a:pPr>
            <a:r>
              <a:rPr lang="en-US" sz="1600">
                <a:solidFill>
                  <a:srgbClr val="2F2F2F"/>
                </a:solidFill>
                <a:latin typeface="Segoe UI Semilight"/>
                <a:cs typeface="Segoe UI Semilight"/>
              </a:rPr>
              <a:t>Identify ways to create enthusiasm for Microsoft Power Platform after the event is over.</a:t>
            </a:r>
            <a:endParaRPr kumimoji="0" lang="en-NZ" sz="1600" b="0" i="0" u="none" strike="noStrike" kern="1200" cap="none" spc="0" normalizeH="0" baseline="0" noProof="0">
              <a:ln>
                <a:noFill/>
              </a:ln>
              <a:solidFill>
                <a:srgbClr val="2F2F2F"/>
              </a:solidFill>
              <a:effectLst/>
              <a:uLnTx/>
              <a:uFillTx/>
              <a:latin typeface="Segoe UI Semilight"/>
              <a:ea typeface="+mn-ea"/>
              <a:cs typeface="Segoe UI Semilight"/>
            </a:endParaRPr>
          </a:p>
        </p:txBody>
      </p:sp>
    </p:spTree>
    <p:extLst>
      <p:ext uri="{BB962C8B-B14F-4D97-AF65-F5344CB8AC3E}">
        <p14:creationId xmlns:p14="http://schemas.microsoft.com/office/powerpoint/2010/main" val="1606742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250"/>
                                        <p:tgtEl>
                                          <p:spTgt spid="15"/>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par>
                                <p:cTn id="10" presetID="6" presetClass="emph" presetSubtype="0" accel="100000" autoRev="1" fill="hold" grpId="1" nodeType="withEffect">
                                  <p:stCondLst>
                                    <p:cond delay="0"/>
                                  </p:stCondLst>
                                  <p:childTnLst>
                                    <p:animScale>
                                      <p:cBhvr>
                                        <p:cTn id="11" dur="250" fill="hold"/>
                                        <p:tgtEl>
                                          <p:spTgt spid="16"/>
                                        </p:tgtEl>
                                      </p:cBhvr>
                                      <p:by x="1000" y="1000"/>
                                    </p:animScale>
                                  </p:childTnLst>
                                </p:cTn>
                              </p:par>
                              <p:par>
                                <p:cTn id="12" presetID="10" presetClass="entr" presetSubtype="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63" presetClass="path" presetSubtype="0" decel="100000" fill="hold" grpId="1" nodeType="withEffect">
                                  <p:stCondLst>
                                    <p:cond delay="0"/>
                                  </p:stCondLst>
                                  <p:childTnLst>
                                    <p:animMotion origin="layout" path="M -3.75E-6 -2.96296E-6 L -0.00013 0.0456 " pathEditMode="relative" rAng="0" ptsTypes="AA">
                                      <p:cBhvr>
                                        <p:cTn id="16" dur="750" spd="-100000" fill="hold"/>
                                        <p:tgtEl>
                                          <p:spTgt spid="17"/>
                                        </p:tgtEl>
                                        <p:attrNameLst>
                                          <p:attrName>ppt_x</p:attrName>
                                          <p:attrName>ppt_y</p:attrName>
                                        </p:attrNameLst>
                                      </p:cBhvr>
                                      <p:rCtr x="-13" y="2269"/>
                                    </p:animMotion>
                                  </p:childTnLst>
                                </p:cTn>
                              </p:par>
                              <p:par>
                                <p:cTn id="17" presetID="10" presetClass="entr" presetSubtype="0" fill="hold" grpId="0" nodeType="withEffect">
                                  <p:stCondLst>
                                    <p:cond delay="3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par>
                                <p:cTn id="20" presetID="63" presetClass="path" presetSubtype="0" decel="100000" fill="hold" grpId="1" nodeType="withEffect">
                                  <p:stCondLst>
                                    <p:cond delay="100"/>
                                  </p:stCondLst>
                                  <p:childTnLst>
                                    <p:animMotion origin="layout" path="M -1.66667E-6 1.48148E-6 L -1.66667E-6 -0.04375 " pathEditMode="relative" rAng="0" ptsTypes="AA">
                                      <p:cBhvr>
                                        <p:cTn id="21" dur="750" spd="-100000" fill="hold"/>
                                        <p:tgtEl>
                                          <p:spTgt spid="20"/>
                                        </p:tgtEl>
                                        <p:attrNameLst>
                                          <p:attrName>ppt_x</p:attrName>
                                          <p:attrName>ppt_y</p:attrName>
                                        </p:attrNameLst>
                                      </p:cBhvr>
                                      <p:rCtr x="0" y="-2199"/>
                                    </p:animMotion>
                                  </p:childTnLst>
                                </p:cTn>
                              </p:par>
                              <p:par>
                                <p:cTn id="22" presetID="10" presetClass="entr" presetSubtype="0" fill="hold" grpId="0" nodeType="withEffect">
                                  <p:stCondLst>
                                    <p:cond delay="4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par>
                                <p:cTn id="25" presetID="63" presetClass="path" presetSubtype="0" decel="100000" fill="hold" grpId="1" nodeType="withEffect">
                                  <p:stCondLst>
                                    <p:cond delay="200"/>
                                  </p:stCondLst>
                                  <p:childTnLst>
                                    <p:animMotion origin="layout" path="M -2.91667E-6 2.22222E-6 L -0.00013 0.0456 " pathEditMode="relative" rAng="0" ptsTypes="AA">
                                      <p:cBhvr>
                                        <p:cTn id="26" dur="750" spd="-100000" fill="hold"/>
                                        <p:tgtEl>
                                          <p:spTgt spid="21"/>
                                        </p:tgtEl>
                                        <p:attrNameLst>
                                          <p:attrName>ppt_x</p:attrName>
                                          <p:attrName>ppt_y</p:attrName>
                                        </p:attrNameLst>
                                      </p:cBhvr>
                                      <p:rCtr x="-13" y="2269"/>
                                    </p:animMotion>
                                  </p:childTnLst>
                                </p:cTn>
                              </p:par>
                              <p:par>
                                <p:cTn id="27" presetID="10" presetClass="entr" presetSubtype="0" fill="hold" grpId="0" nodeType="withEffect">
                                  <p:stCondLst>
                                    <p:cond delay="5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63" presetClass="path" presetSubtype="0" decel="100000" fill="hold" grpId="1" nodeType="withEffect">
                                  <p:stCondLst>
                                    <p:cond delay="300"/>
                                  </p:stCondLst>
                                  <p:childTnLst>
                                    <p:animMotion origin="layout" path="M -1.66667E-6 -7.40741E-7 L -1.66667E-6 -0.04375 " pathEditMode="relative" rAng="0" ptsTypes="AA">
                                      <p:cBhvr>
                                        <p:cTn id="31" dur="750" spd="-100000" fill="hold"/>
                                        <p:tgtEl>
                                          <p:spTgt spid="22"/>
                                        </p:tgtEl>
                                        <p:attrNameLst>
                                          <p:attrName>ppt_x</p:attrName>
                                          <p:attrName>ppt_y</p:attrName>
                                        </p:attrNameLst>
                                      </p:cBhvr>
                                      <p:rCtr x="0" y="-2199"/>
                                    </p:animMotion>
                                  </p:childTnLst>
                                </p:cTn>
                              </p:par>
                              <p:par>
                                <p:cTn id="32" presetID="10" presetClass="entr" presetSubtype="0" fill="hold" grpId="0" nodeType="withEffect">
                                  <p:stCondLst>
                                    <p:cond delay="6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63" presetClass="path" presetSubtype="0" decel="100000" fill="hold" grpId="1" nodeType="withEffect">
                                  <p:stCondLst>
                                    <p:cond delay="400"/>
                                  </p:stCondLst>
                                  <p:childTnLst>
                                    <p:animMotion origin="layout" path="M -2.08333E-7 -4.81481E-6 L -0.00013 0.04561 " pathEditMode="relative" rAng="0" ptsTypes="AA">
                                      <p:cBhvr>
                                        <p:cTn id="36" dur="750" spd="-100000" fill="hold"/>
                                        <p:tgtEl>
                                          <p:spTgt spid="23"/>
                                        </p:tgtEl>
                                        <p:attrNameLst>
                                          <p:attrName>ppt_x</p:attrName>
                                          <p:attrName>ppt_y</p:attrName>
                                        </p:attrNameLst>
                                      </p:cBhvr>
                                      <p:rCtr x="-13" y="2269"/>
                                    </p:animMotion>
                                  </p:childTnLst>
                                </p:cTn>
                              </p:par>
                              <p:par>
                                <p:cTn id="37" presetID="1" presetClass="entr" presetSubtype="0" fill="hold" grpId="0" nodeType="withEffect">
                                  <p:stCondLst>
                                    <p:cond delay="250"/>
                                  </p:stCondLst>
                                  <p:childTnLst>
                                    <p:set>
                                      <p:cBhvr>
                                        <p:cTn id="38" dur="1" fill="hold">
                                          <p:stCondLst>
                                            <p:cond delay="0"/>
                                          </p:stCondLst>
                                        </p:cTn>
                                        <p:tgtEl>
                                          <p:spTgt spid="29"/>
                                        </p:tgtEl>
                                        <p:attrNameLst>
                                          <p:attrName>style.visibility</p:attrName>
                                        </p:attrNameLst>
                                      </p:cBhvr>
                                      <p:to>
                                        <p:strVal val="visible"/>
                                      </p:to>
                                    </p:set>
                                  </p:childTnLst>
                                </p:cTn>
                              </p:par>
                              <p:par>
                                <p:cTn id="39" presetID="6" presetClass="emph" presetSubtype="0" accel="100000" autoRev="1" fill="hold" grpId="1" nodeType="withEffect">
                                  <p:stCondLst>
                                    <p:cond delay="0"/>
                                  </p:stCondLst>
                                  <p:childTnLst>
                                    <p:animScale>
                                      <p:cBhvr>
                                        <p:cTn id="40" dur="250" fill="hold"/>
                                        <p:tgtEl>
                                          <p:spTgt spid="29"/>
                                        </p:tgtEl>
                                      </p:cBhvr>
                                      <p:by x="1000" y="1000"/>
                                    </p:animScale>
                                  </p:childTnLst>
                                </p:cTn>
                              </p:par>
                              <p:par>
                                <p:cTn id="41" presetID="1"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childTnLst>
                                </p:cTn>
                              </p:par>
                              <p:par>
                                <p:cTn id="43" presetID="6" presetClass="emph" presetSubtype="0" accel="100000" autoRev="1" fill="hold" grpId="1" nodeType="withEffect">
                                  <p:stCondLst>
                                    <p:cond delay="0"/>
                                  </p:stCondLst>
                                  <p:childTnLst>
                                    <p:animScale>
                                      <p:cBhvr>
                                        <p:cTn id="44" dur="250" fill="hold"/>
                                        <p:tgtEl>
                                          <p:spTgt spid="30"/>
                                        </p:tgtEl>
                                      </p:cBhvr>
                                      <p:by x="1000" y="1000"/>
                                    </p:animScale>
                                  </p:childTnLst>
                                </p:cTn>
                              </p:par>
                              <p:par>
                                <p:cTn id="45" presetID="1" presetClass="entr" presetSubtype="0" fill="hold" grpId="0" nodeType="withEffect">
                                  <p:stCondLst>
                                    <p:cond delay="250"/>
                                  </p:stCondLst>
                                  <p:childTnLst>
                                    <p:set>
                                      <p:cBhvr>
                                        <p:cTn id="46" dur="1" fill="hold">
                                          <p:stCondLst>
                                            <p:cond delay="0"/>
                                          </p:stCondLst>
                                        </p:cTn>
                                        <p:tgtEl>
                                          <p:spTgt spid="31"/>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250" fill="hold"/>
                                        <p:tgtEl>
                                          <p:spTgt spid="31"/>
                                        </p:tgtEl>
                                      </p:cBhvr>
                                      <p:by x="1000" y="1000"/>
                                    </p:animScale>
                                  </p:childTnLst>
                                </p:cTn>
                              </p:par>
                              <p:par>
                                <p:cTn id="49" presetID="1" presetClass="entr" presetSubtype="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250" fill="hold"/>
                                        <p:tgtEl>
                                          <p:spTgt spid="32"/>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0" grpId="0"/>
      <p:bldP spid="20" grpId="1"/>
      <p:bldP spid="29" grpId="0" animBg="1"/>
      <p:bldP spid="29" grpId="1" animBg="1"/>
      <p:bldP spid="17" grpId="0"/>
      <p:bldP spid="17" grpId="1"/>
      <p:bldP spid="30" grpId="0" animBg="1"/>
      <p:bldP spid="30" grpId="1" animBg="1"/>
      <p:bldP spid="21" grpId="0"/>
      <p:bldP spid="21" grpId="1"/>
      <p:bldP spid="31" grpId="0" animBg="1"/>
      <p:bldP spid="31" grpId="1" animBg="1"/>
      <p:bldP spid="22" grpId="0"/>
      <p:bldP spid="22" grpId="1"/>
      <p:bldP spid="32" grpId="0" animBg="1"/>
      <p:bldP spid="32" grpId="1" animBg="1"/>
      <p:bldP spid="23" grpId="0"/>
      <p:bldP spid="2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91AEF-46A8-416E-B2A9-80EFA6C63296}"/>
              </a:ext>
            </a:extLst>
          </p:cNvPr>
          <p:cNvSpPr>
            <a:spLocks noGrp="1"/>
          </p:cNvSpPr>
          <p:nvPr>
            <p:ph type="title"/>
          </p:nvPr>
        </p:nvSpPr>
        <p:spPr/>
        <p:txBody>
          <a:bodyPr/>
          <a:lstStyle/>
          <a:p>
            <a:r>
              <a:rPr lang="en-GB"/>
              <a:t>Appendix</a:t>
            </a:r>
          </a:p>
        </p:txBody>
      </p:sp>
    </p:spTree>
    <p:extLst>
      <p:ext uri="{BB962C8B-B14F-4D97-AF65-F5344CB8AC3E}">
        <p14:creationId xmlns:p14="http://schemas.microsoft.com/office/powerpoint/2010/main" val="24527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9CD990-F43C-4A78-95E4-3F1DB781D312}"/>
              </a:ext>
            </a:extLst>
          </p:cNvPr>
          <p:cNvSpPr txBox="1">
            <a:spLocks noGrp="1"/>
          </p:cNvSpPr>
          <p:nvPr>
            <p:ph type="title" idx="4294967295"/>
          </p:nvPr>
        </p:nvSpPr>
        <p:spPr>
          <a:xfrm>
            <a:off x="87330" y="101085"/>
            <a:ext cx="120259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Segoe UI Light" panose="020B0502040204020203" pitchFamily="34" charset="0"/>
              </a:rPr>
              <a:t>Project objectives (business section)</a:t>
            </a:r>
          </a:p>
        </p:txBody>
      </p:sp>
      <p:sp>
        <p:nvSpPr>
          <p:cNvPr id="3" name="Rectangle 2">
            <a:extLst>
              <a:ext uri="{FF2B5EF4-FFF2-40B4-BE49-F238E27FC236}">
                <a16:creationId xmlns:a16="http://schemas.microsoft.com/office/drawing/2014/main" id="{FE602234-6FE8-4A1D-947D-FE56099C84B0}"/>
              </a:ext>
            </a:extLst>
          </p:cNvPr>
          <p:cNvSpPr/>
          <p:nvPr/>
        </p:nvSpPr>
        <p:spPr>
          <a:xfrm>
            <a:off x="87330" y="759130"/>
            <a:ext cx="11719961" cy="3647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70" b="0" i="0" u="none" strike="noStrike" kern="1200" cap="none" spc="0" normalizeH="0" baseline="0" noProof="0">
                <a:ln>
                  <a:noFill/>
                </a:ln>
                <a:effectLst/>
                <a:uLnTx/>
                <a:uFillTx/>
                <a:ea typeface="+mn-ea"/>
                <a:cs typeface="Segoe UI Light" panose="020B0502040204020203" pitchFamily="34" charset="0"/>
              </a:rPr>
              <a:t>Present what your solution is trying to achieve, who will be using it, and what impact it will have on the organization</a:t>
            </a:r>
            <a:endParaRPr kumimoji="0" lang="en-US" sz="1770" b="0" i="0" u="none" strike="noStrike" kern="1200" cap="none" spc="0" normalizeH="0" baseline="0" noProof="0">
              <a:ln>
                <a:noFill/>
              </a:ln>
              <a:effectLst/>
              <a:uLnTx/>
              <a:uFillTx/>
              <a:ea typeface="+mn-ea"/>
              <a:cs typeface="+mn-cs"/>
            </a:endParaRPr>
          </a:p>
        </p:txBody>
      </p:sp>
      <p:graphicFrame>
        <p:nvGraphicFramePr>
          <p:cNvPr id="4" name="Table 3">
            <a:extLst>
              <a:ext uri="{FF2B5EF4-FFF2-40B4-BE49-F238E27FC236}">
                <a16:creationId xmlns:a16="http://schemas.microsoft.com/office/drawing/2014/main" id="{710EBE1D-A4A7-4881-BC4E-1091CCA06A4E}"/>
              </a:ext>
            </a:extLst>
          </p:cNvPr>
          <p:cNvGraphicFramePr>
            <a:graphicFrameLocks noGrp="1"/>
          </p:cNvGraphicFramePr>
          <p:nvPr>
            <p:extLst>
              <p:ext uri="{D42A27DB-BD31-4B8C-83A1-F6EECF244321}">
                <p14:modId xmlns:p14="http://schemas.microsoft.com/office/powerpoint/2010/main" val="3808208640"/>
              </p:ext>
            </p:extLst>
          </p:nvPr>
        </p:nvGraphicFramePr>
        <p:xfrm>
          <a:off x="258137" y="1640135"/>
          <a:ext cx="11675726" cy="4908787"/>
        </p:xfrm>
        <a:graphic>
          <a:graphicData uri="http://schemas.openxmlformats.org/drawingml/2006/table">
            <a:tbl>
              <a:tblPr firstRow="1" bandRow="1">
                <a:tableStyleId>{F5AB1C69-6EDB-4FF4-983F-18BD219EF322}</a:tableStyleId>
              </a:tblPr>
              <a:tblGrid>
                <a:gridCol w="2811634">
                  <a:extLst>
                    <a:ext uri="{9D8B030D-6E8A-4147-A177-3AD203B41FA5}">
                      <a16:colId xmlns:a16="http://schemas.microsoft.com/office/drawing/2014/main" val="342401207"/>
                    </a:ext>
                  </a:extLst>
                </a:gridCol>
                <a:gridCol w="8864092">
                  <a:extLst>
                    <a:ext uri="{9D8B030D-6E8A-4147-A177-3AD203B41FA5}">
                      <a16:colId xmlns:a16="http://schemas.microsoft.com/office/drawing/2014/main" val="71963195"/>
                    </a:ext>
                  </a:extLst>
                </a:gridCol>
              </a:tblGrid>
              <a:tr h="591148">
                <a:tc>
                  <a:txBody>
                    <a:bodyPr/>
                    <a:lstStyle/>
                    <a:p>
                      <a:pPr algn="ctr"/>
                      <a:r>
                        <a:rPr lang="en-US">
                          <a:latin typeface="+mj-lt"/>
                          <a:cs typeface="Segoe UI Light" panose="020B0502040204020203" pitchFamily="34" charset="0"/>
                        </a:rPr>
                        <a:t>Topic</a:t>
                      </a:r>
                    </a:p>
                  </a:txBody>
                  <a:tcPr anchor="ctr">
                    <a:solidFill>
                      <a:schemeClr val="tx2"/>
                    </a:solidFill>
                  </a:tcPr>
                </a:tc>
                <a:tc>
                  <a:txBody>
                    <a:bodyPr/>
                    <a:lstStyle/>
                    <a:p>
                      <a:pPr algn="ctr"/>
                      <a:r>
                        <a:rPr lang="en-US">
                          <a:latin typeface="+mj-lt"/>
                          <a:cs typeface="Segoe UI Light" panose="020B0502040204020203" pitchFamily="34" charset="0"/>
                        </a:rPr>
                        <a:t>Details</a:t>
                      </a:r>
                    </a:p>
                  </a:txBody>
                  <a:tcPr anchor="ctr">
                    <a:solidFill>
                      <a:schemeClr val="tx2"/>
                    </a:solidFill>
                  </a:tcPr>
                </a:tc>
                <a:extLst>
                  <a:ext uri="{0D108BD9-81ED-4DB2-BD59-A6C34878D82A}">
                    <a16:rowId xmlns:a16="http://schemas.microsoft.com/office/drawing/2014/main" val="4144159068"/>
                  </a:ext>
                </a:extLst>
              </a:tr>
              <a:tr h="1439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Segoe UI "/>
                          <a:ea typeface="+mn-ea"/>
                          <a:cs typeface="Segoe UI Light" panose="020B0502040204020203" pitchFamily="34" charset="0"/>
                        </a:rPr>
                        <a:t>What business challenge is your solution addressing?</a:t>
                      </a:r>
                    </a:p>
                  </a:txBody>
                  <a:tcPr anchor="ctr">
                    <a:solidFill>
                      <a:srgbClr val="F2F2F2"/>
                    </a:solidFill>
                  </a:tcPr>
                </a:tc>
                <a:tc>
                  <a:txBody>
                    <a:bodyPr/>
                    <a:lstStyle/>
                    <a:p>
                      <a:pPr algn="ctr"/>
                      <a:endParaRPr lang="en-US">
                        <a:latin typeface="Segoe UI "/>
                        <a:cs typeface="Segoe UI Light" panose="020B0502040204020203" pitchFamily="34" charset="0"/>
                      </a:endParaRPr>
                    </a:p>
                  </a:txBody>
                  <a:tcPr anchor="ctr">
                    <a:solidFill>
                      <a:srgbClr val="F2F2F2"/>
                    </a:solidFill>
                  </a:tcPr>
                </a:tc>
                <a:extLst>
                  <a:ext uri="{0D108BD9-81ED-4DB2-BD59-A6C34878D82A}">
                    <a16:rowId xmlns:a16="http://schemas.microsoft.com/office/drawing/2014/main" val="140884271"/>
                  </a:ext>
                </a:extLst>
              </a:tr>
              <a:tr h="1439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Segoe UI "/>
                          <a:cs typeface="Segoe UI Light" panose="020B0502040204020203" pitchFamily="34" charset="0"/>
                        </a:rPr>
                        <a:t>Who will use your solution?</a:t>
                      </a:r>
                      <a:endParaRPr lang="en-US">
                        <a:latin typeface="Segoe UI "/>
                        <a:cs typeface="Segoe UI Light" panose="020B0502040204020203" pitchFamily="34" charset="0"/>
                      </a:endParaRPr>
                    </a:p>
                  </a:txBody>
                  <a:tcPr anchor="ctr">
                    <a:solidFill>
                      <a:srgbClr val="E6E6E6"/>
                    </a:solidFill>
                  </a:tcPr>
                </a:tc>
                <a:tc>
                  <a:txBody>
                    <a:bodyPr/>
                    <a:lstStyle/>
                    <a:p>
                      <a:pPr algn="ctr"/>
                      <a:endParaRPr lang="en-US">
                        <a:latin typeface="Segoe UI "/>
                        <a:cs typeface="Segoe UI Light" panose="020B0502040204020203" pitchFamily="34" charset="0"/>
                      </a:endParaRPr>
                    </a:p>
                  </a:txBody>
                  <a:tcPr anchor="ctr">
                    <a:solidFill>
                      <a:srgbClr val="E6E6E6"/>
                    </a:solidFill>
                  </a:tcPr>
                </a:tc>
                <a:extLst>
                  <a:ext uri="{0D108BD9-81ED-4DB2-BD59-A6C34878D82A}">
                    <a16:rowId xmlns:a16="http://schemas.microsoft.com/office/drawing/2014/main" val="2793095807"/>
                  </a:ext>
                </a:extLst>
              </a:tr>
              <a:tr h="1439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Segoe UI "/>
                          <a:cs typeface="Segoe UI Light" panose="020B0502040204020203" pitchFamily="34" charset="0"/>
                        </a:rPr>
                        <a:t>What do you consider the key success factors for your solution?</a:t>
                      </a:r>
                    </a:p>
                  </a:txBody>
                  <a:tcPr anchor="ctr">
                    <a:solidFill>
                      <a:srgbClr val="F2F2F2"/>
                    </a:solidFill>
                  </a:tcPr>
                </a:tc>
                <a:tc>
                  <a:txBody>
                    <a:bodyPr/>
                    <a:lstStyle/>
                    <a:p>
                      <a:pPr algn="ctr"/>
                      <a:endParaRPr lang="en-US">
                        <a:latin typeface="Segoe UI "/>
                        <a:cs typeface="Segoe UI Light" panose="020B0502040204020203" pitchFamily="34" charset="0"/>
                      </a:endParaRPr>
                    </a:p>
                  </a:txBody>
                  <a:tcPr anchor="ctr">
                    <a:solidFill>
                      <a:srgbClr val="F2F2F2"/>
                    </a:solidFill>
                  </a:tcPr>
                </a:tc>
                <a:extLst>
                  <a:ext uri="{0D108BD9-81ED-4DB2-BD59-A6C34878D82A}">
                    <a16:rowId xmlns:a16="http://schemas.microsoft.com/office/drawing/2014/main" val="691399355"/>
                  </a:ext>
                </a:extLst>
              </a:tr>
            </a:tbl>
          </a:graphicData>
        </a:graphic>
      </p:graphicFrame>
    </p:spTree>
    <p:extLst>
      <p:ext uri="{BB962C8B-B14F-4D97-AF65-F5344CB8AC3E}">
        <p14:creationId xmlns:p14="http://schemas.microsoft.com/office/powerpoint/2010/main" val="55567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122D0D-D440-4BB9-86FC-5A4F5C943036}"/>
              </a:ext>
            </a:extLst>
          </p:cNvPr>
          <p:cNvSpPr txBox="1">
            <a:spLocks noGrp="1"/>
          </p:cNvSpPr>
          <p:nvPr>
            <p:ph type="title" idx="4294967295"/>
          </p:nvPr>
        </p:nvSpPr>
        <p:spPr>
          <a:xfrm>
            <a:off x="87330" y="101085"/>
            <a:ext cx="120259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Segoe UI Light" panose="020B0502040204020203" pitchFamily="34" charset="0"/>
              </a:rPr>
              <a:t>Solution overview (technical section)</a:t>
            </a:r>
          </a:p>
        </p:txBody>
      </p:sp>
      <p:sp>
        <p:nvSpPr>
          <p:cNvPr id="3" name="Rectangle 2">
            <a:extLst>
              <a:ext uri="{FF2B5EF4-FFF2-40B4-BE49-F238E27FC236}">
                <a16:creationId xmlns:a16="http://schemas.microsoft.com/office/drawing/2014/main" id="{FE602234-6FE8-4A1D-947D-FE56099C84B0}"/>
              </a:ext>
            </a:extLst>
          </p:cNvPr>
          <p:cNvSpPr/>
          <p:nvPr/>
        </p:nvSpPr>
        <p:spPr>
          <a:xfrm>
            <a:off x="87330" y="747416"/>
            <a:ext cx="11719961" cy="3647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70" b="0" i="0" u="none" strike="noStrike" kern="1200" cap="none" spc="0" normalizeH="0" baseline="0" noProof="0">
                <a:ln>
                  <a:noFill/>
                </a:ln>
                <a:effectLst/>
                <a:uLnTx/>
                <a:uFillTx/>
                <a:ea typeface="+mn-ea"/>
                <a:cs typeface="Segoe UI Light" panose="020B0502040204020203" pitchFamily="34" charset="0"/>
              </a:rPr>
              <a:t>Present an overview of the solution you are building and how people will be using it. </a:t>
            </a:r>
          </a:p>
        </p:txBody>
      </p:sp>
      <p:graphicFrame>
        <p:nvGraphicFramePr>
          <p:cNvPr id="4" name="Table 3">
            <a:extLst>
              <a:ext uri="{FF2B5EF4-FFF2-40B4-BE49-F238E27FC236}">
                <a16:creationId xmlns:a16="http://schemas.microsoft.com/office/drawing/2014/main" id="{710EBE1D-A4A7-4881-BC4E-1091CCA06A4E}"/>
              </a:ext>
            </a:extLst>
          </p:cNvPr>
          <p:cNvGraphicFramePr>
            <a:graphicFrameLocks noGrp="1"/>
          </p:cNvGraphicFramePr>
          <p:nvPr>
            <p:extLst>
              <p:ext uri="{D42A27DB-BD31-4B8C-83A1-F6EECF244321}">
                <p14:modId xmlns:p14="http://schemas.microsoft.com/office/powerpoint/2010/main" val="2804730723"/>
              </p:ext>
            </p:extLst>
          </p:nvPr>
        </p:nvGraphicFramePr>
        <p:xfrm>
          <a:off x="280254" y="1645578"/>
          <a:ext cx="11675726" cy="4908787"/>
        </p:xfrm>
        <a:graphic>
          <a:graphicData uri="http://schemas.openxmlformats.org/drawingml/2006/table">
            <a:tbl>
              <a:tblPr firstRow="1" bandRow="1">
                <a:tableStyleId>{F5AB1C69-6EDB-4FF4-983F-18BD219EF322}</a:tableStyleId>
              </a:tblPr>
              <a:tblGrid>
                <a:gridCol w="2757558">
                  <a:extLst>
                    <a:ext uri="{9D8B030D-6E8A-4147-A177-3AD203B41FA5}">
                      <a16:colId xmlns:a16="http://schemas.microsoft.com/office/drawing/2014/main" val="342401207"/>
                    </a:ext>
                  </a:extLst>
                </a:gridCol>
                <a:gridCol w="8918168">
                  <a:extLst>
                    <a:ext uri="{9D8B030D-6E8A-4147-A177-3AD203B41FA5}">
                      <a16:colId xmlns:a16="http://schemas.microsoft.com/office/drawing/2014/main" val="71963195"/>
                    </a:ext>
                  </a:extLst>
                </a:gridCol>
              </a:tblGrid>
              <a:tr h="457123">
                <a:tc>
                  <a:txBody>
                    <a:bodyPr/>
                    <a:lstStyle/>
                    <a:p>
                      <a:pPr algn="ctr"/>
                      <a:r>
                        <a:rPr lang="en-US">
                          <a:latin typeface="+mn-lt"/>
                          <a:cs typeface="Segoe UI Light" panose="020B0502040204020203" pitchFamily="34" charset="0"/>
                        </a:rPr>
                        <a:t>Topic</a:t>
                      </a:r>
                    </a:p>
                  </a:txBody>
                  <a:tcPr anchor="ctr">
                    <a:solidFill>
                      <a:schemeClr val="tx2"/>
                    </a:solidFill>
                  </a:tcPr>
                </a:tc>
                <a:tc>
                  <a:txBody>
                    <a:bodyPr/>
                    <a:lstStyle/>
                    <a:p>
                      <a:pPr algn="ctr"/>
                      <a:r>
                        <a:rPr lang="en-US">
                          <a:latin typeface="+mn-lt"/>
                          <a:cs typeface="Segoe UI Light" panose="020B0502040204020203" pitchFamily="34" charset="0"/>
                        </a:rPr>
                        <a:t>Details</a:t>
                      </a:r>
                    </a:p>
                  </a:txBody>
                  <a:tcPr anchor="ctr">
                    <a:solidFill>
                      <a:schemeClr val="tx2"/>
                    </a:solidFill>
                  </a:tcPr>
                </a:tc>
                <a:extLst>
                  <a:ext uri="{0D108BD9-81ED-4DB2-BD59-A6C34878D82A}">
                    <a16:rowId xmlns:a16="http://schemas.microsoft.com/office/drawing/2014/main" val="4144159068"/>
                  </a:ext>
                </a:extLst>
              </a:tr>
              <a:tr h="1112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mn-lt"/>
                          <a:ea typeface="+mn-ea"/>
                          <a:cs typeface="Segoe UI Light" panose="020B0502040204020203" pitchFamily="34" charset="0"/>
                        </a:rPr>
                        <a:t>Provide a use case summary and/or a process diagram.</a:t>
                      </a:r>
                    </a:p>
                  </a:txBody>
                  <a:tcPr anchor="ctr">
                    <a:solidFill>
                      <a:srgbClr val="F2F2F2"/>
                    </a:solidFill>
                  </a:tcPr>
                </a:tc>
                <a:tc>
                  <a:txBody>
                    <a:bodyPr/>
                    <a:lstStyle/>
                    <a:p>
                      <a:pPr algn="ctr"/>
                      <a:endParaRPr lang="en-US">
                        <a:latin typeface="+mn-lt"/>
                        <a:cs typeface="Segoe UI Light" panose="020B0502040204020203" pitchFamily="34" charset="0"/>
                      </a:endParaRPr>
                    </a:p>
                  </a:txBody>
                  <a:tcPr anchor="ctr">
                    <a:solidFill>
                      <a:srgbClr val="F2F2F2"/>
                    </a:solidFill>
                  </a:tcPr>
                </a:tc>
                <a:extLst>
                  <a:ext uri="{0D108BD9-81ED-4DB2-BD59-A6C34878D82A}">
                    <a16:rowId xmlns:a16="http://schemas.microsoft.com/office/drawing/2014/main" val="140884271"/>
                  </a:ext>
                </a:extLst>
              </a:tr>
              <a:tr h="1112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mn-lt"/>
                          <a:ea typeface="+mn-ea"/>
                          <a:cs typeface="Segoe UI Light" panose="020B0502040204020203" pitchFamily="34" charset="0"/>
                        </a:rPr>
                        <a:t>What technologies did you use to build your solution?</a:t>
                      </a:r>
                      <a:endParaRPr lang="en-US">
                        <a:latin typeface="+mn-lt"/>
                        <a:cs typeface="Segoe UI Light" panose="020B0502040204020203" pitchFamily="34" charset="0"/>
                      </a:endParaRPr>
                    </a:p>
                  </a:txBody>
                  <a:tcPr anchor="ctr">
                    <a:solidFill>
                      <a:srgbClr val="E6E6E6"/>
                    </a:solidFill>
                  </a:tcPr>
                </a:tc>
                <a:tc>
                  <a:txBody>
                    <a:bodyPr/>
                    <a:lstStyle/>
                    <a:p>
                      <a:pPr algn="ctr"/>
                      <a:endParaRPr lang="en-US">
                        <a:latin typeface="+mn-lt"/>
                        <a:cs typeface="Segoe UI Light" panose="020B0502040204020203" pitchFamily="34" charset="0"/>
                      </a:endParaRPr>
                    </a:p>
                  </a:txBody>
                  <a:tcPr anchor="ctr">
                    <a:solidFill>
                      <a:srgbClr val="E6E6E6"/>
                    </a:solidFill>
                  </a:tcPr>
                </a:tc>
                <a:extLst>
                  <a:ext uri="{0D108BD9-81ED-4DB2-BD59-A6C34878D82A}">
                    <a16:rowId xmlns:a16="http://schemas.microsoft.com/office/drawing/2014/main" val="2793095807"/>
                  </a:ext>
                </a:extLst>
              </a:tr>
              <a:tr h="1112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mn-lt"/>
                          <a:cs typeface="Segoe UI Light" panose="020B0502040204020203" pitchFamily="34" charset="0"/>
                        </a:rPr>
                        <a:t>Which data sources will you need to connect to?</a:t>
                      </a:r>
                      <a:endParaRPr lang="en-US">
                        <a:latin typeface="+mn-lt"/>
                        <a:cs typeface="Segoe UI Light" panose="020B0502040204020203" pitchFamily="34" charset="0"/>
                      </a:endParaRPr>
                    </a:p>
                  </a:txBody>
                  <a:tcPr anchor="ctr">
                    <a:solidFill>
                      <a:srgbClr val="F2F2F2"/>
                    </a:solidFill>
                  </a:tcPr>
                </a:tc>
                <a:tc>
                  <a:txBody>
                    <a:bodyPr/>
                    <a:lstStyle/>
                    <a:p>
                      <a:pPr algn="ctr"/>
                      <a:endParaRPr lang="en-US">
                        <a:latin typeface="+mn-lt"/>
                        <a:cs typeface="Segoe UI Light" panose="020B0502040204020203" pitchFamily="34" charset="0"/>
                      </a:endParaRPr>
                    </a:p>
                  </a:txBody>
                  <a:tcPr anchor="ctr">
                    <a:solidFill>
                      <a:srgbClr val="F2F2F2"/>
                    </a:solidFill>
                  </a:tcPr>
                </a:tc>
                <a:extLst>
                  <a:ext uri="{0D108BD9-81ED-4DB2-BD59-A6C34878D82A}">
                    <a16:rowId xmlns:a16="http://schemas.microsoft.com/office/drawing/2014/main" val="691399355"/>
                  </a:ext>
                </a:extLst>
              </a:tr>
              <a:tr h="1112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atin typeface="+mn-lt"/>
                          <a:cs typeface="Segoe UI Light" panose="020B0502040204020203" pitchFamily="34" charset="0"/>
                        </a:rPr>
                        <a:t>How complete is your solution?</a:t>
                      </a:r>
                    </a:p>
                  </a:txBody>
                  <a:tcPr anchor="ctr">
                    <a:solidFill>
                      <a:srgbClr val="E6E6E6"/>
                    </a:solidFill>
                  </a:tcPr>
                </a:tc>
                <a:tc>
                  <a:txBody>
                    <a:bodyPr/>
                    <a:lstStyle/>
                    <a:p>
                      <a:pPr algn="ctr"/>
                      <a:endParaRPr lang="en-US">
                        <a:latin typeface="+mn-lt"/>
                        <a:cs typeface="Segoe UI Light" panose="020B0502040204020203" pitchFamily="34" charset="0"/>
                      </a:endParaRPr>
                    </a:p>
                  </a:txBody>
                  <a:tcPr anchor="ctr">
                    <a:solidFill>
                      <a:srgbClr val="E6E6E6"/>
                    </a:solidFill>
                  </a:tcPr>
                </a:tc>
                <a:extLst>
                  <a:ext uri="{0D108BD9-81ED-4DB2-BD59-A6C34878D82A}">
                    <a16:rowId xmlns:a16="http://schemas.microsoft.com/office/drawing/2014/main" val="2259901641"/>
                  </a:ext>
                </a:extLst>
              </a:tr>
            </a:tbl>
          </a:graphicData>
        </a:graphic>
      </p:graphicFrame>
    </p:spTree>
    <p:extLst>
      <p:ext uri="{BB962C8B-B14F-4D97-AF65-F5344CB8AC3E}">
        <p14:creationId xmlns:p14="http://schemas.microsoft.com/office/powerpoint/2010/main" val="2169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ED01C-1CD7-3A46-9AAF-3EF1DADCE5FA}"/>
              </a:ext>
            </a:extLst>
          </p:cNvPr>
          <p:cNvSpPr>
            <a:spLocks noGrp="1"/>
          </p:cNvSpPr>
          <p:nvPr>
            <p:ph type="title"/>
          </p:nvPr>
        </p:nvSpPr>
        <p:spPr>
          <a:xfrm>
            <a:off x="4941888" y="585788"/>
            <a:ext cx="6667230" cy="714094"/>
          </a:xfrm>
        </p:spPr>
        <p:txBody>
          <a:bodyPr/>
          <a:lstStyle/>
          <a:p>
            <a:r>
              <a:rPr lang="en-US"/>
              <a:t>Program plan</a:t>
            </a:r>
          </a:p>
        </p:txBody>
      </p:sp>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a:t>Preparation is key for a successful hackathon from securing a sponsor to setting the dates and judging criteria.</a:t>
            </a:r>
          </a:p>
        </p:txBody>
      </p:sp>
    </p:spTree>
    <p:extLst>
      <p:ext uri="{BB962C8B-B14F-4D97-AF65-F5344CB8AC3E}">
        <p14:creationId xmlns:p14="http://schemas.microsoft.com/office/powerpoint/2010/main" val="39296865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a:t>Planning and logistics</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pPr marL="0" indent="0">
              <a:spcAft>
                <a:spcPts val="600"/>
              </a:spcAft>
              <a:buNone/>
            </a:pPr>
            <a:r>
              <a:rPr lang="en-US" sz="1800" kern="1200">
                <a:solidFill>
                  <a:srgbClr val="000000"/>
                </a:solidFill>
                <a:effectLst/>
                <a:latin typeface="Segoe UI" panose="020B0502040204020203" pitchFamily="34" charset="0"/>
                <a:ea typeface="Times New Roman" panose="02020603050405020304" pitchFamily="18" charset="0"/>
              </a:rPr>
              <a:t>To ensure a successful hackathon, consider the following big picture activities</a:t>
            </a:r>
            <a:r>
              <a:rPr lang="en-CA" sz="1800" kern="1200">
                <a:solidFill>
                  <a:srgbClr val="000000"/>
                </a:solidFill>
                <a:effectLst/>
                <a:latin typeface="Segoe UI" panose="020B0502040204020203" pitchFamily="34" charset="0"/>
                <a:ea typeface="Times New Roman" panose="02020603050405020304" pitchFamily="18" charset="0"/>
              </a:rPr>
              <a:t>:</a:t>
            </a:r>
          </a:p>
          <a:p>
            <a:r>
              <a:rPr lang="en-CA" sz="1800" kern="1200">
                <a:solidFill>
                  <a:srgbClr val="000000"/>
                </a:solidFill>
                <a:effectLst/>
                <a:latin typeface="Segoe UI" panose="020B0502040204020203" pitchFamily="34" charset="0"/>
                <a:ea typeface="Times New Roman" panose="02020603050405020304" pitchFamily="18" charset="0"/>
              </a:rPr>
              <a:t>Securing an </a:t>
            </a:r>
            <a:r>
              <a:rPr lang="en-CA" sz="1800" kern="1200">
                <a:solidFill>
                  <a:schemeClr val="tx2"/>
                </a:solidFill>
                <a:effectLst/>
                <a:latin typeface="+mj-lt"/>
                <a:ea typeface="Times New Roman" panose="02020603050405020304" pitchFamily="18" charset="0"/>
              </a:rPr>
              <a:t>exec sponsor </a:t>
            </a:r>
            <a:r>
              <a:rPr lang="en-CA" sz="1800" kern="1200">
                <a:solidFill>
                  <a:srgbClr val="000000"/>
                </a:solidFill>
                <a:effectLst/>
                <a:latin typeface="Segoe UI" panose="020B0502040204020203" pitchFamily="34" charset="0"/>
                <a:ea typeface="Times New Roman" panose="02020603050405020304" pitchFamily="18" charset="0"/>
              </a:rPr>
              <a:t>is vital to credibility of the hackathon.</a:t>
            </a:r>
          </a:p>
          <a:p>
            <a:r>
              <a:rPr lang="en-CA" sz="1800" kern="1200">
                <a:solidFill>
                  <a:srgbClr val="000000"/>
                </a:solidFill>
                <a:effectLst/>
                <a:latin typeface="Segoe UI" panose="020B0502040204020203" pitchFamily="34" charset="0"/>
                <a:ea typeface="Times New Roman" panose="02020603050405020304" pitchFamily="18" charset="0"/>
              </a:rPr>
              <a:t>Set the </a:t>
            </a:r>
            <a:r>
              <a:rPr lang="en-CA" sz="1800" kern="1200">
                <a:solidFill>
                  <a:schemeClr val="tx2"/>
                </a:solidFill>
                <a:effectLst/>
                <a:latin typeface="+mj-lt"/>
                <a:ea typeface="Times New Roman" panose="02020603050405020304" pitchFamily="18" charset="0"/>
              </a:rPr>
              <a:t>dates</a:t>
            </a:r>
            <a:r>
              <a:rPr lang="en-CA" sz="1800" kern="1200">
                <a:solidFill>
                  <a:srgbClr val="000000"/>
                </a:solidFill>
                <a:effectLst/>
                <a:latin typeface="+mj-lt"/>
                <a:ea typeface="Times New Roman" panose="02020603050405020304" pitchFamily="18" charset="0"/>
              </a:rPr>
              <a:t> </a:t>
            </a:r>
            <a:r>
              <a:rPr lang="en-CA" sz="1800" kern="1200">
                <a:solidFill>
                  <a:srgbClr val="000000"/>
                </a:solidFill>
                <a:effectLst/>
                <a:latin typeface="Segoe UI" panose="020B0502040204020203" pitchFamily="34" charset="0"/>
                <a:ea typeface="Times New Roman" panose="02020603050405020304" pitchFamily="18" charset="0"/>
              </a:rPr>
              <a:t>and give attendees as much notice as possible.</a:t>
            </a:r>
          </a:p>
          <a:p>
            <a:r>
              <a:rPr lang="en-CA" sz="1800" kern="1200">
                <a:solidFill>
                  <a:srgbClr val="000000"/>
                </a:solidFill>
                <a:effectLst/>
                <a:latin typeface="Segoe UI" panose="020B0502040204020203" pitchFamily="34" charset="0"/>
                <a:ea typeface="Times New Roman" panose="02020603050405020304" pitchFamily="18" charset="0"/>
              </a:rPr>
              <a:t>Pick your </a:t>
            </a:r>
            <a:r>
              <a:rPr lang="en-CA" sz="1800" kern="1200">
                <a:solidFill>
                  <a:schemeClr val="tx2"/>
                </a:solidFill>
                <a:effectLst/>
                <a:latin typeface="+mj-lt"/>
                <a:ea typeface="Times New Roman" panose="02020603050405020304" pitchFamily="18" charset="0"/>
              </a:rPr>
              <a:t>judges</a:t>
            </a:r>
            <a:r>
              <a:rPr lang="en-CA" sz="1800" kern="1200">
                <a:solidFill>
                  <a:srgbClr val="000000"/>
                </a:solidFill>
                <a:effectLst/>
                <a:latin typeface="Segoe UI" panose="020B0502040204020203" pitchFamily="34" charset="0"/>
                <a:ea typeface="Times New Roman" panose="02020603050405020304" pitchFamily="18" charset="0"/>
              </a:rPr>
              <a:t>—choose a panel from business, IT, and executive teams.</a:t>
            </a:r>
          </a:p>
          <a:p>
            <a:r>
              <a:rPr lang="en-CA" sz="1800" kern="1200">
                <a:solidFill>
                  <a:srgbClr val="000000"/>
                </a:solidFill>
                <a:effectLst/>
                <a:latin typeface="Segoe UI" panose="020B0502040204020203" pitchFamily="34" charset="0"/>
                <a:ea typeface="Times New Roman" panose="02020603050405020304" pitchFamily="18" charset="0"/>
              </a:rPr>
              <a:t>For an in-person event, find a venue or room that provides plenty of seating, whiteboards, power sockets, reliable Wi-Fi, and projectors for presenting the solution. For a virtual event, set up Teams with private channels for each participating </a:t>
            </a:r>
            <a:r>
              <a:rPr lang="en-US" altLang="ja-JP" sz="1800" kern="1200">
                <a:solidFill>
                  <a:srgbClr val="000000"/>
                </a:solidFill>
                <a:effectLst/>
                <a:latin typeface="Segoe UI" panose="020B0502040204020203" pitchFamily="34" charset="0"/>
                <a:ea typeface="Times New Roman" panose="02020603050405020304" pitchFamily="18" charset="0"/>
              </a:rPr>
              <a:t>team</a:t>
            </a:r>
            <a:r>
              <a:rPr lang="ja-JP" altLang="en-US" sz="1800">
                <a:solidFill>
                  <a:srgbClr val="000000"/>
                </a:solidFill>
                <a:latin typeface="Segoe UI" panose="020B0502040204020203" pitchFamily="34" charset="0"/>
                <a:ea typeface="Times New Roman" panose="02020603050405020304" pitchFamily="18" charset="0"/>
              </a:rPr>
              <a:t> </a:t>
            </a:r>
            <a:r>
              <a:rPr lang="en-US" altLang="ja-JP" sz="1800" kern="1200">
                <a:solidFill>
                  <a:srgbClr val="000000"/>
                </a:solidFill>
                <a:effectLst/>
                <a:latin typeface="Segoe UI" panose="020B0502040204020203" pitchFamily="34" charset="0"/>
                <a:ea typeface="Times New Roman" panose="02020603050405020304" pitchFamily="18" charset="0"/>
              </a:rPr>
              <a:t>for</a:t>
            </a:r>
            <a:r>
              <a:rPr lang="en-US" sz="1800" kern="1200">
                <a:solidFill>
                  <a:srgbClr val="000000"/>
                </a:solidFill>
                <a:effectLst/>
                <a:latin typeface="Segoe UI" panose="020B0502040204020203" pitchFamily="34" charset="0"/>
                <a:ea typeface="Times New Roman" panose="02020603050405020304" pitchFamily="18" charset="0"/>
              </a:rPr>
              <a:t> them to collaborate in chat and calls</a:t>
            </a:r>
            <a:r>
              <a:rPr lang="en-CA" sz="1800" kern="1200">
                <a:solidFill>
                  <a:srgbClr val="000000"/>
                </a:solidFill>
                <a:effectLst/>
                <a:latin typeface="Segoe UI" panose="020B0502040204020203" pitchFamily="34" charset="0"/>
                <a:ea typeface="Times New Roman" panose="02020603050405020304" pitchFamily="18" charset="0"/>
              </a:rPr>
              <a:t>.</a:t>
            </a:r>
          </a:p>
          <a:p>
            <a:r>
              <a:rPr lang="en-CA" sz="1800" kern="1200">
                <a:solidFill>
                  <a:srgbClr val="000000"/>
                </a:solidFill>
                <a:effectLst/>
                <a:latin typeface="Segoe UI" panose="020B0502040204020203" pitchFamily="34" charset="0"/>
                <a:ea typeface="Times New Roman" panose="02020603050405020304" pitchFamily="18" charset="0"/>
              </a:rPr>
              <a:t>Source some </a:t>
            </a:r>
            <a:r>
              <a:rPr lang="en-CA" sz="1800" kern="1200">
                <a:solidFill>
                  <a:schemeClr val="tx2"/>
                </a:solidFill>
                <a:effectLst/>
                <a:latin typeface="+mj-lt"/>
                <a:ea typeface="Times New Roman" panose="02020603050405020304" pitchFamily="18" charset="0"/>
              </a:rPr>
              <a:t>prizes</a:t>
            </a:r>
            <a:r>
              <a:rPr lang="en-CA" sz="1800" kern="1200">
                <a:solidFill>
                  <a:srgbClr val="000000"/>
                </a:solidFill>
                <a:effectLst/>
                <a:latin typeface="Segoe UI" panose="020B0502040204020203" pitchFamily="34" charset="0"/>
                <a:ea typeface="Times New Roman" panose="02020603050405020304" pitchFamily="18" charset="0"/>
              </a:rPr>
              <a:t> as incentives for people to participate.</a:t>
            </a:r>
          </a:p>
          <a:p>
            <a:r>
              <a:rPr lang="en-CA" sz="1800" kern="1200">
                <a:solidFill>
                  <a:srgbClr val="000000"/>
                </a:solidFill>
                <a:effectLst/>
                <a:latin typeface="Segoe UI" panose="020B0502040204020203" pitchFamily="34" charset="0"/>
                <a:ea typeface="Times New Roman" panose="02020603050405020304" pitchFamily="18" charset="0"/>
              </a:rPr>
              <a:t>Set up a </a:t>
            </a:r>
            <a:r>
              <a:rPr lang="en-CA" sz="1800" kern="1200">
                <a:solidFill>
                  <a:schemeClr val="tx2"/>
                </a:solidFill>
                <a:effectLst/>
                <a:latin typeface="+mj-lt"/>
                <a:ea typeface="Times New Roman" panose="02020603050405020304" pitchFamily="18" charset="0"/>
              </a:rPr>
              <a:t>registration</a:t>
            </a:r>
            <a:r>
              <a:rPr lang="en-CA" sz="1800" kern="1200">
                <a:solidFill>
                  <a:srgbClr val="000000"/>
                </a:solidFill>
                <a:effectLst/>
                <a:latin typeface="Segoe UI" panose="020B0502040204020203" pitchFamily="34" charset="0"/>
                <a:ea typeface="Times New Roman" panose="02020603050405020304" pitchFamily="18" charset="0"/>
              </a:rPr>
              <a:t> mechanism—Microsoft Forms, a SharePoint site, or build your own app.</a:t>
            </a:r>
          </a:p>
          <a:p>
            <a:r>
              <a:rPr lang="en-CA" sz="1800" kern="1200">
                <a:solidFill>
                  <a:srgbClr val="000000"/>
                </a:solidFill>
                <a:effectLst/>
                <a:latin typeface="Segoe UI" panose="020B0502040204020203" pitchFamily="34" charset="0"/>
                <a:ea typeface="Times New Roman" panose="02020603050405020304" pitchFamily="18" charset="0"/>
              </a:rPr>
              <a:t>Determine your </a:t>
            </a:r>
            <a:r>
              <a:rPr lang="en-CA" sz="1800" kern="1200">
                <a:solidFill>
                  <a:schemeClr val="tx2"/>
                </a:solidFill>
                <a:effectLst/>
                <a:latin typeface="+mj-lt"/>
                <a:ea typeface="Times New Roman" panose="02020603050405020304" pitchFamily="18" charset="0"/>
              </a:rPr>
              <a:t>communication strategy</a:t>
            </a:r>
            <a:r>
              <a:rPr lang="en-CA" sz="1800" kern="1200">
                <a:solidFill>
                  <a:srgbClr val="000000"/>
                </a:solidFill>
                <a:effectLst/>
                <a:latin typeface="Segoe UI" panose="020B0502040204020203" pitchFamily="34" charset="0"/>
                <a:ea typeface="Times New Roman" panose="02020603050405020304" pitchFamily="18" charset="0"/>
              </a:rPr>
              <a:t>—newsletter, intranet, Yammer, Teams.</a:t>
            </a:r>
          </a:p>
        </p:txBody>
      </p:sp>
    </p:spTree>
    <p:extLst>
      <p:ext uri="{BB962C8B-B14F-4D97-AF65-F5344CB8AC3E}">
        <p14:creationId xmlns:p14="http://schemas.microsoft.com/office/powerpoint/2010/main" val="135340130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9BC6CF0-D720-4619-9595-A3B2CADA8B3C}"/>
              </a:ext>
              <a:ext uri="{C183D7F6-B498-43B3-948B-1728B52AA6E4}">
                <adec:decorative xmlns:adec="http://schemas.microsoft.com/office/drawing/2017/decorative" val="1"/>
              </a:ext>
            </a:extLst>
          </p:cNvPr>
          <p:cNvSpPr/>
          <p:nvPr/>
        </p:nvSpPr>
        <p:spPr>
          <a:xfrm>
            <a:off x="448170" y="1066632"/>
            <a:ext cx="4226442" cy="839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grpSp>
        <p:nvGrpSpPr>
          <p:cNvPr id="4" name="Group 3" descr="Fill this section out">
            <a:extLst>
              <a:ext uri="{FF2B5EF4-FFF2-40B4-BE49-F238E27FC236}">
                <a16:creationId xmlns:a16="http://schemas.microsoft.com/office/drawing/2014/main" id="{3C741060-4BE6-4FA7-820C-D06EFF554165}"/>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86FB1A09-E55E-4467-8D8B-8582B6748824}"/>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EFB875AC-2FFC-4A27-9EE3-AB7E4464A0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2" name="Title 1"/>
          <p:cNvSpPr>
            <a:spLocks noGrp="1"/>
          </p:cNvSpPr>
          <p:nvPr>
            <p:ph type="title"/>
          </p:nvPr>
        </p:nvSpPr>
        <p:spPr>
          <a:xfrm>
            <a:off x="427980" y="266506"/>
            <a:ext cx="11336039" cy="553998"/>
          </a:xfrm>
        </p:spPr>
        <p:txBody>
          <a:bodyPr/>
          <a:lstStyle/>
          <a:p>
            <a:r>
              <a:rPr lang="en-US">
                <a:solidFill>
                  <a:schemeClr val="accent1"/>
                </a:solidFill>
              </a:rPr>
              <a:t>Planning and logistics</a:t>
            </a:r>
          </a:p>
        </p:txBody>
      </p:sp>
      <p:sp>
        <p:nvSpPr>
          <p:cNvPr id="24" name="Rectangle 23">
            <a:extLst>
              <a:ext uri="{FF2B5EF4-FFF2-40B4-BE49-F238E27FC236}">
                <a16:creationId xmlns:a16="http://schemas.microsoft.com/office/drawing/2014/main" id="{CC0CFD8B-F90D-4AF0-BD63-AFF384D4E087}"/>
              </a:ext>
              <a:ext uri="{C183D7F6-B498-43B3-948B-1728B52AA6E4}">
                <adec:decorative xmlns:adec="http://schemas.microsoft.com/office/drawing/2017/decorative" val="1"/>
              </a:ext>
            </a:extLst>
          </p:cNvPr>
          <p:cNvSpPr/>
          <p:nvPr/>
        </p:nvSpPr>
        <p:spPr>
          <a:xfrm>
            <a:off x="427980" y="2049157"/>
            <a:ext cx="4226441" cy="1073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46" name="Rectangle 45">
            <a:extLst>
              <a:ext uri="{FF2B5EF4-FFF2-40B4-BE49-F238E27FC236}">
                <a16:creationId xmlns:a16="http://schemas.microsoft.com/office/drawing/2014/main" id="{1AA0D3D3-89F3-48A2-830F-7016267E122B}"/>
              </a:ext>
            </a:extLst>
          </p:cNvPr>
          <p:cNvSpPr/>
          <p:nvPr/>
        </p:nvSpPr>
        <p:spPr>
          <a:xfrm>
            <a:off x="259126" y="1231730"/>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Exec Sponsor</a:t>
            </a:r>
          </a:p>
        </p:txBody>
      </p:sp>
      <p:sp>
        <p:nvSpPr>
          <p:cNvPr id="26" name="Freeform: Shape 3">
            <a:extLst>
              <a:ext uri="{FF2B5EF4-FFF2-40B4-BE49-F238E27FC236}">
                <a16:creationId xmlns:a16="http://schemas.microsoft.com/office/drawing/2014/main" id="{85B333B7-98CB-4677-9300-19F1409F1CA2}"/>
              </a:ext>
            </a:extLst>
          </p:cNvPr>
          <p:cNvSpPr/>
          <p:nvPr/>
        </p:nvSpPr>
        <p:spPr>
          <a:xfrm>
            <a:off x="4654419" y="1087010"/>
            <a:ext cx="6907621"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defTabSz="266700" rtl="0" eaLnBrk="1" fontAlgn="auto" latinLnBrk="0" hangingPunct="1">
              <a:lnSpc>
                <a:spcPct val="90000"/>
              </a:lnSpc>
              <a:spcBef>
                <a:spcPct val="0"/>
              </a:spcBef>
              <a:spcAft>
                <a:spcPct val="15000"/>
              </a:spcAft>
              <a:buClrTx/>
              <a:buSzTx/>
              <a:buFontTx/>
              <a:buChar char="•"/>
              <a:tabLst/>
              <a:defRPr/>
            </a:pPr>
            <a:r>
              <a:rPr lang="en-GB" sz="1400">
                <a:solidFill>
                  <a:srgbClr val="505050">
                    <a:hueOff val="0"/>
                    <a:satOff val="0"/>
                    <a:lumOff val="0"/>
                    <a:alphaOff val="0"/>
                  </a:srgbClr>
                </a:solidFill>
                <a:latin typeface="Segoe UI"/>
                <a:cs typeface="Segoe UI Semibold"/>
              </a:rPr>
              <a:t>Securing an exec sponsor is vital to credibility of the hackathon.</a:t>
            </a:r>
          </a:p>
          <a:p>
            <a:pPr marL="57150" marR="0" lvl="1" indent="-57150" defTabSz="266700" rtl="0" eaLnBrk="1" fontAlgn="auto" latinLnBrk="0" hangingPunct="1">
              <a:lnSpc>
                <a:spcPct val="90000"/>
              </a:lnSpc>
              <a:spcBef>
                <a:spcPct val="0"/>
              </a:spcBef>
              <a:spcAft>
                <a:spcPct val="15000"/>
              </a:spcAft>
              <a:buClrTx/>
              <a:buSzTx/>
              <a:buFontTx/>
              <a:buChar char="•"/>
              <a:tabLst/>
              <a:defRPr/>
            </a:pPr>
            <a:r>
              <a:rPr lang="en-GB" sz="1400" i="1">
                <a:solidFill>
                  <a:srgbClr val="505050">
                    <a:hueOff val="0"/>
                    <a:satOff val="0"/>
                    <a:lumOff val="0"/>
                    <a:alphaOff val="0"/>
                  </a:srgbClr>
                </a:solidFill>
                <a:latin typeface="Segoe UI"/>
                <a:cs typeface="Segoe UI Semibold"/>
              </a:rPr>
              <a:t>[Enter name of ‘Event’ Exec Sponsor here]</a:t>
            </a:r>
          </a:p>
        </p:txBody>
      </p:sp>
      <p:sp>
        <p:nvSpPr>
          <p:cNvPr id="32" name="Rectangle 31">
            <a:extLst>
              <a:ext uri="{FF2B5EF4-FFF2-40B4-BE49-F238E27FC236}">
                <a16:creationId xmlns:a16="http://schemas.microsoft.com/office/drawing/2014/main" id="{6A2352AC-F2BD-466F-A4F0-464A08951B00}"/>
              </a:ext>
            </a:extLst>
          </p:cNvPr>
          <p:cNvSpPr/>
          <p:nvPr/>
        </p:nvSpPr>
        <p:spPr>
          <a:xfrm>
            <a:off x="259126" y="2181160"/>
            <a:ext cx="4288970"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Event </a:t>
            </a:r>
            <a:r>
              <a:rPr lang="en-NZ" sz="1200">
                <a:solidFill>
                  <a:srgbClr val="FFFFFF"/>
                </a:solidFill>
                <a:latin typeface="+mj-lt"/>
                <a:cs typeface="Segoe UI Semilight" panose="020B0402040204020203" pitchFamily="34" charset="0"/>
              </a:rPr>
              <a:t>Dates</a:t>
            </a:r>
            <a:endPar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endParaRPr>
          </a:p>
        </p:txBody>
      </p:sp>
      <p:sp>
        <p:nvSpPr>
          <p:cNvPr id="30" name="Freeform: Shape 3">
            <a:extLst>
              <a:ext uri="{FF2B5EF4-FFF2-40B4-BE49-F238E27FC236}">
                <a16:creationId xmlns:a16="http://schemas.microsoft.com/office/drawing/2014/main" id="{91204D30-6575-4797-BBDD-C7347F57DE64}"/>
              </a:ext>
            </a:extLst>
          </p:cNvPr>
          <p:cNvSpPr/>
          <p:nvPr/>
        </p:nvSpPr>
        <p:spPr>
          <a:xfrm>
            <a:off x="4654421" y="2050603"/>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GB" sz="1400">
                <a:solidFill>
                  <a:srgbClr val="505050">
                    <a:hueOff val="0"/>
                    <a:satOff val="0"/>
                    <a:lumOff val="0"/>
                    <a:alphaOff val="0"/>
                  </a:srgbClr>
                </a:solidFill>
                <a:cs typeface="Segoe UI Semibold"/>
              </a:rPr>
              <a:t>Set the dates and give attendees as much notice as possible.</a:t>
            </a:r>
          </a:p>
          <a:p>
            <a:pPr marL="57150" lvl="1" indent="-57150" defTabSz="266700">
              <a:lnSpc>
                <a:spcPct val="90000"/>
              </a:lnSpc>
              <a:spcBef>
                <a:spcPct val="0"/>
              </a:spcBef>
              <a:spcAft>
                <a:spcPct val="15000"/>
              </a:spcAft>
              <a:buFontTx/>
              <a:buChar char="•"/>
              <a:defRPr/>
            </a:pPr>
            <a:r>
              <a:rPr lang="en-GB" sz="1400" i="1">
                <a:solidFill>
                  <a:srgbClr val="505050">
                    <a:hueOff val="0"/>
                    <a:satOff val="0"/>
                    <a:lumOff val="0"/>
                    <a:alphaOff val="0"/>
                  </a:srgbClr>
                </a:solidFill>
                <a:cs typeface="Segoe UI Semibold"/>
              </a:rPr>
              <a:t>[Enter ‘Event’ Date here]</a:t>
            </a:r>
          </a:p>
        </p:txBody>
      </p:sp>
      <p:sp>
        <p:nvSpPr>
          <p:cNvPr id="34" name="Rectangle 33">
            <a:extLst>
              <a:ext uri="{FF2B5EF4-FFF2-40B4-BE49-F238E27FC236}">
                <a16:creationId xmlns:a16="http://schemas.microsoft.com/office/drawing/2014/main" id="{11921D29-2CCB-4399-BBAE-C208622393A6}"/>
              </a:ext>
              <a:ext uri="{C183D7F6-B498-43B3-948B-1728B52AA6E4}">
                <adec:decorative xmlns:adec="http://schemas.microsoft.com/office/drawing/2017/decorative" val="1"/>
              </a:ext>
            </a:extLst>
          </p:cNvPr>
          <p:cNvSpPr/>
          <p:nvPr/>
        </p:nvSpPr>
        <p:spPr>
          <a:xfrm>
            <a:off x="427980" y="3270745"/>
            <a:ext cx="4226440" cy="18152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73F37B98-1E3C-42FC-BE85-58C27866417F}"/>
              </a:ext>
            </a:extLst>
          </p:cNvPr>
          <p:cNvSpPr/>
          <p:nvPr/>
        </p:nvSpPr>
        <p:spPr>
          <a:xfrm>
            <a:off x="232560" y="3409126"/>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rPr>
              <a:t>Event </a:t>
            </a:r>
            <a:r>
              <a:rPr lang="en-NZ" sz="1200">
                <a:solidFill>
                  <a:srgbClr val="FFFFFF"/>
                </a:solidFill>
                <a:latin typeface="+mj-lt"/>
                <a:cs typeface="Segoe UI Semilight" panose="020B0402040204020203" pitchFamily="34" charset="0"/>
              </a:rPr>
              <a:t>Scope</a:t>
            </a:r>
            <a:endParaRPr kumimoji="0" lang="en-NZ" sz="1200" i="0" u="none" strike="noStrike" kern="1200" cap="none" spc="0" normalizeH="0" baseline="0" noProof="0">
              <a:ln>
                <a:noFill/>
              </a:ln>
              <a:solidFill>
                <a:srgbClr val="FFFFFF"/>
              </a:solidFill>
              <a:effectLst/>
              <a:uLnTx/>
              <a:uFillTx/>
              <a:latin typeface="+mj-lt"/>
              <a:cs typeface="Segoe UI Semilight" panose="020B0402040204020203" pitchFamily="34" charset="0"/>
            </a:endParaRPr>
          </a:p>
        </p:txBody>
      </p:sp>
      <p:sp>
        <p:nvSpPr>
          <p:cNvPr id="38" name="Freeform: Shape 3">
            <a:extLst>
              <a:ext uri="{FF2B5EF4-FFF2-40B4-BE49-F238E27FC236}">
                <a16:creationId xmlns:a16="http://schemas.microsoft.com/office/drawing/2014/main" id="{2B07A41D-09DF-49F5-AE1D-5B0DD08CAF2B}"/>
              </a:ext>
            </a:extLst>
          </p:cNvPr>
          <p:cNvSpPr/>
          <p:nvPr/>
        </p:nvSpPr>
        <p:spPr>
          <a:xfrm>
            <a:off x="4654420" y="3267853"/>
            <a:ext cx="6907620" cy="181817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GB" sz="1400">
                <a:solidFill>
                  <a:srgbClr val="505050">
                    <a:hueOff val="0"/>
                    <a:satOff val="0"/>
                    <a:lumOff val="0"/>
                    <a:alphaOff val="0"/>
                  </a:srgbClr>
                </a:solidFill>
                <a:cs typeface="Segoe UI Semibold"/>
              </a:rPr>
              <a:t>Identifying the scope for the event helps set the tone and purpose for the participants to have a common goal to achieve.</a:t>
            </a:r>
          </a:p>
        </p:txBody>
      </p:sp>
      <p:sp>
        <p:nvSpPr>
          <p:cNvPr id="40" name="Rectangle 39">
            <a:extLst>
              <a:ext uri="{FF2B5EF4-FFF2-40B4-BE49-F238E27FC236}">
                <a16:creationId xmlns:a16="http://schemas.microsoft.com/office/drawing/2014/main" id="{ED245604-599B-41FD-828F-D7AFFBD41C62}"/>
              </a:ext>
              <a:ext uri="{C183D7F6-B498-43B3-948B-1728B52AA6E4}">
                <adec:decorative xmlns:adec="http://schemas.microsoft.com/office/drawing/2017/decorative" val="1"/>
              </a:ext>
            </a:extLst>
          </p:cNvPr>
          <p:cNvSpPr/>
          <p:nvPr/>
        </p:nvSpPr>
        <p:spPr>
          <a:xfrm>
            <a:off x="448170" y="5235669"/>
            <a:ext cx="4226440" cy="1039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1C33AE0E-42BD-4E38-819A-C2AC2951CE5C}"/>
              </a:ext>
            </a:extLst>
          </p:cNvPr>
          <p:cNvSpPr/>
          <p:nvPr/>
        </p:nvSpPr>
        <p:spPr>
          <a:xfrm>
            <a:off x="252750" y="5397919"/>
            <a:ext cx="431553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GB" sz="1200" i="0" u="none" strike="noStrike" kern="1200" cap="none" spc="0" normalizeH="0" baseline="0" noProof="0">
                <a:ln>
                  <a:noFill/>
                </a:ln>
                <a:solidFill>
                  <a:srgbClr val="FFFFFF"/>
                </a:solidFill>
                <a:effectLst/>
                <a:uLnTx/>
                <a:uFillTx/>
                <a:latin typeface="+mj-lt"/>
                <a:cs typeface="Segoe UI Semilight" panose="020B0402040204020203" pitchFamily="34" charset="0"/>
              </a:rPr>
              <a:t>Where will the event be hosted?</a:t>
            </a:r>
          </a:p>
        </p:txBody>
      </p:sp>
      <p:sp>
        <p:nvSpPr>
          <p:cNvPr id="42" name="Freeform: Shape 3">
            <a:extLst>
              <a:ext uri="{FF2B5EF4-FFF2-40B4-BE49-F238E27FC236}">
                <a16:creationId xmlns:a16="http://schemas.microsoft.com/office/drawing/2014/main" id="{C11665E7-3E21-46DE-8529-3B5B12A388C7}"/>
              </a:ext>
            </a:extLst>
          </p:cNvPr>
          <p:cNvSpPr/>
          <p:nvPr/>
        </p:nvSpPr>
        <p:spPr>
          <a:xfrm>
            <a:off x="4674610" y="5232777"/>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0" lvl="1" defTabSz="266700">
              <a:lnSpc>
                <a:spcPct val="90000"/>
              </a:lnSpc>
              <a:spcBef>
                <a:spcPct val="0"/>
              </a:spcBef>
              <a:spcAft>
                <a:spcPct val="15000"/>
              </a:spcAft>
              <a:defRPr/>
            </a:pPr>
            <a:r>
              <a:rPr lang="en-GB" sz="1400">
                <a:solidFill>
                  <a:srgbClr val="505050">
                    <a:hueOff val="0"/>
                    <a:satOff val="0"/>
                    <a:lumOff val="0"/>
                    <a:alphaOff val="0"/>
                  </a:srgbClr>
                </a:solidFill>
                <a:cs typeface="Segoe UI Semibold"/>
              </a:rPr>
              <a:t>☐ </a:t>
            </a:r>
            <a:r>
              <a:rPr lang="en-GB" sz="1400" i="1">
                <a:solidFill>
                  <a:srgbClr val="505050">
                    <a:hueOff val="0"/>
                    <a:satOff val="0"/>
                    <a:lumOff val="0"/>
                    <a:alphaOff val="0"/>
                  </a:srgbClr>
                </a:solidFill>
                <a:cs typeface="Segoe UI Semibold"/>
              </a:rPr>
              <a:t>Online (Microsoft Teams)</a:t>
            </a:r>
          </a:p>
          <a:p>
            <a:pPr marL="0" lvl="1" defTabSz="266700">
              <a:lnSpc>
                <a:spcPct val="90000"/>
              </a:lnSpc>
              <a:spcBef>
                <a:spcPct val="0"/>
              </a:spcBef>
              <a:spcAft>
                <a:spcPct val="15000"/>
              </a:spcAft>
              <a:defRPr/>
            </a:pPr>
            <a:r>
              <a:rPr lang="en-GB" sz="1400">
                <a:solidFill>
                  <a:srgbClr val="505050">
                    <a:hueOff val="0"/>
                    <a:satOff val="0"/>
                    <a:lumOff val="0"/>
                    <a:alphaOff val="0"/>
                  </a:srgbClr>
                </a:solidFill>
                <a:cs typeface="Segoe UI Semibold"/>
              </a:rPr>
              <a:t>☐ </a:t>
            </a:r>
            <a:r>
              <a:rPr lang="en-GB" sz="1400" i="1">
                <a:solidFill>
                  <a:srgbClr val="505050">
                    <a:hueOff val="0"/>
                    <a:satOff val="0"/>
                    <a:lumOff val="0"/>
                    <a:alphaOff val="0"/>
                  </a:srgbClr>
                </a:solidFill>
                <a:cs typeface="Segoe UI Semibold"/>
              </a:rPr>
              <a:t>Building location</a:t>
            </a:r>
          </a:p>
          <a:p>
            <a:pPr marL="0" lvl="1" defTabSz="266700">
              <a:lnSpc>
                <a:spcPct val="90000"/>
              </a:lnSpc>
              <a:spcBef>
                <a:spcPct val="0"/>
              </a:spcBef>
              <a:spcAft>
                <a:spcPct val="15000"/>
              </a:spcAft>
              <a:defRPr/>
            </a:pPr>
            <a:r>
              <a:rPr lang="en-GB" sz="1400">
                <a:solidFill>
                  <a:srgbClr val="505050">
                    <a:hueOff val="0"/>
                    <a:satOff val="0"/>
                    <a:lumOff val="0"/>
                    <a:alphaOff val="0"/>
                  </a:srgbClr>
                </a:solidFill>
                <a:cs typeface="Segoe UI Semibold"/>
              </a:rPr>
              <a:t>☐ </a:t>
            </a:r>
            <a:r>
              <a:rPr lang="en-GB" sz="1400" i="1">
                <a:solidFill>
                  <a:srgbClr val="505050">
                    <a:hueOff val="0"/>
                    <a:satOff val="0"/>
                    <a:lumOff val="0"/>
                    <a:alphaOff val="0"/>
                  </a:srgbClr>
                </a:solidFill>
                <a:cs typeface="Segoe UI Semibold"/>
              </a:rPr>
              <a:t>Other</a:t>
            </a:r>
          </a:p>
        </p:txBody>
      </p:sp>
    </p:spTree>
    <p:extLst>
      <p:ext uri="{BB962C8B-B14F-4D97-AF65-F5344CB8AC3E}">
        <p14:creationId xmlns:p14="http://schemas.microsoft.com/office/powerpoint/2010/main" val="23765788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416425" cy="553998"/>
          </a:xfrm>
        </p:spPr>
        <p:txBody>
          <a:bodyPr lIns="0" tIns="0" rIns="0" bIns="0"/>
          <a:lstStyle/>
          <a:p>
            <a:pPr marL="0" marR="0" lvl="0" indent="0" defTabSz="932742" fontAlgn="auto">
              <a:lnSpc>
                <a:spcPct val="100000"/>
              </a:lnSpc>
              <a:spcAft>
                <a:spcPts val="0"/>
              </a:spcAft>
              <a:tabLst/>
              <a:defRPr/>
            </a:pPr>
            <a:r>
              <a:rPr lang="en-NZ"/>
              <a:t>Event scope</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602154" y="1091403"/>
            <a:ext cx="10877487" cy="984885"/>
          </a:xfrm>
        </p:spPr>
        <p:txBody>
          <a:bodyPr/>
          <a:lstStyle/>
          <a:p>
            <a:pPr>
              <a:spcAft>
                <a:spcPts val="600"/>
              </a:spcAft>
              <a:defRPr/>
            </a:pPr>
            <a:r>
              <a:rPr lang="en-GB" sz="1600" kern="2000">
                <a:solidFill>
                  <a:srgbClr val="000000"/>
                </a:solidFill>
                <a:latin typeface="Segoe UI" panose="020B0502040204020203" pitchFamily="34" charset="0"/>
              </a:rPr>
              <a:t>Hackathons can have a wide range of participants – your entire organisation or specific departments – and goals that range from “improving productivity for the company” </a:t>
            </a:r>
            <a:r>
              <a:rPr lang="en-US" sz="1600" kern="2000">
                <a:solidFill>
                  <a:srgbClr val="000000"/>
                </a:solidFill>
                <a:latin typeface="Segoe UI" panose="020B0502040204020203" pitchFamily="34" charset="0"/>
              </a:rPr>
              <a:t>to a very particular purpose. There are advantages and disadvantages to having goals that are very broad or very specific – below are some examples of typical hackathon goals and scopes.</a:t>
            </a:r>
          </a:p>
        </p:txBody>
      </p:sp>
      <p:grpSp>
        <p:nvGrpSpPr>
          <p:cNvPr id="52" name="Group 51">
            <a:extLst>
              <a:ext uri="{FF2B5EF4-FFF2-40B4-BE49-F238E27FC236}">
                <a16:creationId xmlns:a16="http://schemas.microsoft.com/office/drawing/2014/main" id="{2F2274FC-7293-4645-8A41-A6ACBDC94A5E}"/>
              </a:ext>
              <a:ext uri="{C183D7F6-B498-43B3-948B-1728B52AA6E4}">
                <adec:decorative xmlns:adec="http://schemas.microsoft.com/office/drawing/2017/decorative" val="1"/>
              </a:ext>
            </a:extLst>
          </p:cNvPr>
          <p:cNvGrpSpPr/>
          <p:nvPr/>
        </p:nvGrpSpPr>
        <p:grpSpPr>
          <a:xfrm>
            <a:off x="657257" y="2192088"/>
            <a:ext cx="10877485" cy="4380728"/>
            <a:chOff x="584201" y="2635708"/>
            <a:chExt cx="7435660" cy="4380728"/>
          </a:xfrm>
        </p:grpSpPr>
        <p:grpSp>
          <p:nvGrpSpPr>
            <p:cNvPr id="39" name="Group 38">
              <a:extLst>
                <a:ext uri="{FF2B5EF4-FFF2-40B4-BE49-F238E27FC236}">
                  <a16:creationId xmlns:a16="http://schemas.microsoft.com/office/drawing/2014/main" id="{62595EB3-B2F2-4D05-908C-1D1B71F300A0}"/>
                </a:ext>
              </a:extLst>
            </p:cNvPr>
            <p:cNvGrpSpPr/>
            <p:nvPr/>
          </p:nvGrpSpPr>
          <p:grpSpPr>
            <a:xfrm>
              <a:off x="584201" y="2635708"/>
              <a:ext cx="7435660" cy="4380728"/>
              <a:chOff x="584200" y="2635708"/>
              <a:chExt cx="7666105" cy="4380728"/>
            </a:xfrm>
          </p:grpSpPr>
          <p:sp>
            <p:nvSpPr>
              <p:cNvPr id="13" name="Freeform: Shape 3">
                <a:extLst>
                  <a:ext uri="{FF2B5EF4-FFF2-40B4-BE49-F238E27FC236}">
                    <a16:creationId xmlns:a16="http://schemas.microsoft.com/office/drawing/2014/main" id="{F175007D-04D0-4EC2-ADA9-90FEA293C9BC}"/>
                  </a:ext>
                </a:extLst>
              </p:cNvPr>
              <p:cNvSpPr/>
              <p:nvPr/>
            </p:nvSpPr>
            <p:spPr>
              <a:xfrm>
                <a:off x="584200" y="2635708"/>
                <a:ext cx="2475871" cy="4380728"/>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1"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1"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1"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14" name="Rectangle 13">
                <a:extLst>
                  <a:ext uri="{FF2B5EF4-FFF2-40B4-BE49-F238E27FC236}">
                    <a16:creationId xmlns:a16="http://schemas.microsoft.com/office/drawing/2014/main" id="{D4164075-B305-46EE-8EF5-1125AC67D2A0}"/>
                  </a:ext>
                </a:extLst>
              </p:cNvPr>
              <p:cNvSpPr/>
              <p:nvPr/>
            </p:nvSpPr>
            <p:spPr>
              <a:xfrm>
                <a:off x="584200" y="2640875"/>
                <a:ext cx="2475871" cy="59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7ECA9790-E1FA-4F4A-AE8A-648014B092D0}"/>
                  </a:ext>
                </a:extLst>
              </p:cNvPr>
              <p:cNvSpPr/>
              <p:nvPr/>
            </p:nvSpPr>
            <p:spPr>
              <a:xfrm>
                <a:off x="662161" y="2724709"/>
                <a:ext cx="229486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Company-wide hackathon</a:t>
                </a:r>
              </a:p>
            </p:txBody>
          </p:sp>
          <p:sp>
            <p:nvSpPr>
              <p:cNvPr id="16" name="Rectangle 15">
                <a:extLst>
                  <a:ext uri="{FF2B5EF4-FFF2-40B4-BE49-F238E27FC236}">
                    <a16:creationId xmlns:a16="http://schemas.microsoft.com/office/drawing/2014/main" id="{40B08FCB-21F0-430C-A29D-51BEE10B8FE8}"/>
                  </a:ext>
                </a:extLst>
              </p:cNvPr>
              <p:cNvSpPr/>
              <p:nvPr/>
            </p:nvSpPr>
            <p:spPr>
              <a:xfrm>
                <a:off x="641841" y="3458812"/>
                <a:ext cx="2315187"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rgbClr val="054B16"/>
                    </a:solidFill>
                    <a:cs typeface="Segoe UI Semibold" panose="020B0402040204020203" pitchFamily="34" charset="0"/>
                  </a:rPr>
                  <a:t>Pros</a:t>
                </a:r>
                <a:endParaRPr kumimoji="0" lang="en-US" sz="1200" b="1" i="1" u="none" strike="noStrike" kern="1200" cap="none" spc="0" normalizeH="0" baseline="0" noProof="0">
                  <a:ln>
                    <a:noFill/>
                  </a:ln>
                  <a:solidFill>
                    <a:srgbClr val="054B16"/>
                  </a:solidFill>
                  <a:effectLst/>
                  <a:uLnTx/>
                  <a:uFillTx/>
                  <a:ea typeface="+mn-ea"/>
                  <a:cs typeface="Segoe UI Semibold" panose="020B0402040204020203" pitchFamily="34" charset="0"/>
                </a:endParaRPr>
              </a:p>
            </p:txBody>
          </p:sp>
          <p:sp>
            <p:nvSpPr>
              <p:cNvPr id="18" name="Rectangle 17">
                <a:extLst>
                  <a:ext uri="{FF2B5EF4-FFF2-40B4-BE49-F238E27FC236}">
                    <a16:creationId xmlns:a16="http://schemas.microsoft.com/office/drawing/2014/main" id="{D29039C0-4364-46F4-A893-1A661070FE02}"/>
                  </a:ext>
                </a:extLst>
              </p:cNvPr>
              <p:cNvSpPr/>
              <p:nvPr/>
            </p:nvSpPr>
            <p:spPr>
              <a:xfrm>
                <a:off x="660327" y="4596947"/>
                <a:ext cx="2315187"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rgbClr val="C00000"/>
                    </a:solidFill>
                    <a:cs typeface="Segoe UI Semibold" panose="020B0402040204020203" pitchFamily="34" charset="0"/>
                  </a:rPr>
                  <a:t>Cons</a:t>
                </a:r>
                <a:endParaRPr kumimoji="0" lang="en-US" sz="1200" b="1" i="1" u="none" strike="noStrike" kern="1200" cap="none" spc="0" normalizeH="0" baseline="0" noProof="0">
                  <a:ln>
                    <a:noFill/>
                  </a:ln>
                  <a:solidFill>
                    <a:srgbClr val="C00000"/>
                  </a:solidFill>
                  <a:effectLst/>
                  <a:uLnTx/>
                  <a:uFillTx/>
                  <a:ea typeface="+mn-ea"/>
                  <a:cs typeface="Segoe UI Semibold" panose="020B0402040204020203" pitchFamily="34" charset="0"/>
                </a:endParaRPr>
              </a:p>
            </p:txBody>
          </p:sp>
          <p:sp>
            <p:nvSpPr>
              <p:cNvPr id="20" name="Freeform: Shape 3">
                <a:extLst>
                  <a:ext uri="{FF2B5EF4-FFF2-40B4-BE49-F238E27FC236}">
                    <a16:creationId xmlns:a16="http://schemas.microsoft.com/office/drawing/2014/main" id="{703BE0F3-5BB7-4C99-9436-028ED487C8BD}"/>
                  </a:ext>
                </a:extLst>
              </p:cNvPr>
              <p:cNvSpPr/>
              <p:nvPr/>
            </p:nvSpPr>
            <p:spPr>
              <a:xfrm>
                <a:off x="3179317" y="2635708"/>
                <a:ext cx="2475871" cy="4380728"/>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22" name="Rectangle 21">
                <a:extLst>
                  <a:ext uri="{FF2B5EF4-FFF2-40B4-BE49-F238E27FC236}">
                    <a16:creationId xmlns:a16="http://schemas.microsoft.com/office/drawing/2014/main" id="{E962799B-1ED0-45B4-AB59-F5C351D2921B}"/>
                  </a:ext>
                </a:extLst>
              </p:cNvPr>
              <p:cNvSpPr/>
              <p:nvPr/>
            </p:nvSpPr>
            <p:spPr>
              <a:xfrm>
                <a:off x="3179317" y="2640875"/>
                <a:ext cx="2475871" cy="59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BC69D3C0-D035-4190-AFF9-8200D8D01044}"/>
                  </a:ext>
                </a:extLst>
              </p:cNvPr>
              <p:cNvSpPr/>
              <p:nvPr/>
            </p:nvSpPr>
            <p:spPr>
              <a:xfrm>
                <a:off x="3257278" y="2724709"/>
                <a:ext cx="229486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a:solidFill>
                      <a:srgbClr val="FFFFFF"/>
                    </a:solidFill>
                    <a:latin typeface="Segoe UI Semibold" panose="020B0402040204020203" pitchFamily="34" charset="0"/>
                    <a:cs typeface="Segoe UI Semibold" panose="020B0402040204020203" pitchFamily="34" charset="0"/>
                  </a:rPr>
                  <a:t>Department/Project-specific</a:t>
                </a:r>
                <a:endPar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26" name="Rectangle 25">
                <a:extLst>
                  <a:ext uri="{FF2B5EF4-FFF2-40B4-BE49-F238E27FC236}">
                    <a16:creationId xmlns:a16="http://schemas.microsoft.com/office/drawing/2014/main" id="{8E5B0EBB-4E80-49D6-B1FA-31773D7667E0}"/>
                  </a:ext>
                </a:extLst>
              </p:cNvPr>
              <p:cNvSpPr/>
              <p:nvPr/>
            </p:nvSpPr>
            <p:spPr>
              <a:xfrm>
                <a:off x="3236958" y="3458812"/>
                <a:ext cx="2315187"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rgbClr val="054B16"/>
                    </a:solidFill>
                    <a:cs typeface="Segoe UI Semibold" panose="020B0402040204020203" pitchFamily="34" charset="0"/>
                  </a:rPr>
                  <a:t>Pros</a:t>
                </a:r>
                <a:endParaRPr kumimoji="0" lang="en-US" sz="1200" b="1" i="1" u="none" strike="noStrike" kern="1200" cap="none" spc="0" normalizeH="0" baseline="0" noProof="0">
                  <a:ln>
                    <a:noFill/>
                  </a:ln>
                  <a:solidFill>
                    <a:srgbClr val="054B16"/>
                  </a:solidFill>
                  <a:effectLst/>
                  <a:uLnTx/>
                  <a:uFillTx/>
                  <a:ea typeface="+mn-ea"/>
                  <a:cs typeface="Segoe UI Semibold" panose="020B0402040204020203" pitchFamily="34" charset="0"/>
                </a:endParaRPr>
              </a:p>
            </p:txBody>
          </p:sp>
          <p:sp>
            <p:nvSpPr>
              <p:cNvPr id="28" name="Rectangle 27">
                <a:extLst>
                  <a:ext uri="{FF2B5EF4-FFF2-40B4-BE49-F238E27FC236}">
                    <a16:creationId xmlns:a16="http://schemas.microsoft.com/office/drawing/2014/main" id="{BD6D7DFC-12F4-4659-93B9-378C4DD56363}"/>
                  </a:ext>
                </a:extLst>
              </p:cNvPr>
              <p:cNvSpPr/>
              <p:nvPr/>
            </p:nvSpPr>
            <p:spPr>
              <a:xfrm>
                <a:off x="3236957" y="4592822"/>
                <a:ext cx="2315187"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rgbClr val="C00000"/>
                    </a:solidFill>
                    <a:cs typeface="Segoe UI Semibold" panose="020B0402040204020203" pitchFamily="34" charset="0"/>
                  </a:rPr>
                  <a:t>Cons</a:t>
                </a:r>
                <a:endParaRPr kumimoji="0" lang="en-US" sz="1200" b="1" i="1" u="none" strike="noStrike" kern="1200" cap="none" spc="0" normalizeH="0" baseline="0" noProof="0">
                  <a:ln>
                    <a:noFill/>
                  </a:ln>
                  <a:solidFill>
                    <a:srgbClr val="C00000"/>
                  </a:solidFill>
                  <a:effectLst/>
                  <a:uLnTx/>
                  <a:uFillTx/>
                  <a:ea typeface="+mn-ea"/>
                  <a:cs typeface="Segoe UI Semibold" panose="020B0402040204020203" pitchFamily="34" charset="0"/>
                </a:endParaRPr>
              </a:p>
            </p:txBody>
          </p:sp>
          <p:sp>
            <p:nvSpPr>
              <p:cNvPr id="30" name="Freeform: Shape 3">
                <a:extLst>
                  <a:ext uri="{FF2B5EF4-FFF2-40B4-BE49-F238E27FC236}">
                    <a16:creationId xmlns:a16="http://schemas.microsoft.com/office/drawing/2014/main" id="{214CE772-B0DF-478F-BB88-CEB88AAB7F96}"/>
                  </a:ext>
                </a:extLst>
              </p:cNvPr>
              <p:cNvSpPr/>
              <p:nvPr/>
            </p:nvSpPr>
            <p:spPr>
              <a:xfrm>
                <a:off x="5774434" y="2635708"/>
                <a:ext cx="2475871" cy="4380728"/>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a:ln>
                    <a:noFill/>
                  </a:ln>
                  <a:solidFill>
                    <a:srgbClr val="505050">
                      <a:hueOff val="0"/>
                      <a:satOff val="0"/>
                      <a:lumOff val="0"/>
                      <a:alphaOff val="0"/>
                    </a:srgbClr>
                  </a:solidFill>
                  <a:effectLst/>
                  <a:uLnTx/>
                  <a:uFillTx/>
                  <a:latin typeface="Segoe UI"/>
                  <a:ea typeface="+mn-ea"/>
                  <a:cs typeface="Segoe UI Semibold"/>
                </a:endParaRPr>
              </a:p>
            </p:txBody>
          </p:sp>
          <p:sp>
            <p:nvSpPr>
              <p:cNvPr id="32" name="Rectangle 31">
                <a:extLst>
                  <a:ext uri="{FF2B5EF4-FFF2-40B4-BE49-F238E27FC236}">
                    <a16:creationId xmlns:a16="http://schemas.microsoft.com/office/drawing/2014/main" id="{939C0FD4-FB40-4E83-B43D-7D94523B5BD0}"/>
                  </a:ext>
                </a:extLst>
              </p:cNvPr>
              <p:cNvSpPr/>
              <p:nvPr/>
            </p:nvSpPr>
            <p:spPr>
              <a:xfrm>
                <a:off x="5774434" y="2640875"/>
                <a:ext cx="2475871" cy="592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6E6E6"/>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8CA06292-851B-4DF1-B7E4-04E5805BAFA8}"/>
                  </a:ext>
                </a:extLst>
              </p:cNvPr>
              <p:cNvSpPr/>
              <p:nvPr/>
            </p:nvSpPr>
            <p:spPr>
              <a:xfrm>
                <a:off x="5852395" y="2724709"/>
                <a:ext cx="2294866" cy="2585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rPr>
                  <a:t>Upskilling-focused</a:t>
                </a:r>
              </a:p>
            </p:txBody>
          </p:sp>
          <p:sp>
            <p:nvSpPr>
              <p:cNvPr id="36" name="Rectangle 35">
                <a:extLst>
                  <a:ext uri="{FF2B5EF4-FFF2-40B4-BE49-F238E27FC236}">
                    <a16:creationId xmlns:a16="http://schemas.microsoft.com/office/drawing/2014/main" id="{5FC88DA4-A87C-45AB-A9EC-1EBC1DF78B93}"/>
                  </a:ext>
                </a:extLst>
              </p:cNvPr>
              <p:cNvSpPr/>
              <p:nvPr/>
            </p:nvSpPr>
            <p:spPr>
              <a:xfrm>
                <a:off x="5832075" y="3458812"/>
                <a:ext cx="2315187"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rgbClr val="054B16"/>
                    </a:solidFill>
                    <a:cs typeface="Segoe UI Semibold" panose="020B0402040204020203" pitchFamily="34" charset="0"/>
                  </a:rPr>
                  <a:t>Pros</a:t>
                </a:r>
                <a:endParaRPr kumimoji="0" lang="en-US" sz="1200" b="1" i="1" u="none" strike="noStrike" kern="1200" cap="none" spc="0" normalizeH="0" baseline="0" noProof="0">
                  <a:ln>
                    <a:noFill/>
                  </a:ln>
                  <a:solidFill>
                    <a:srgbClr val="054B16"/>
                  </a:solidFill>
                  <a:effectLst/>
                  <a:uLnTx/>
                  <a:uFillTx/>
                  <a:ea typeface="+mn-ea"/>
                  <a:cs typeface="Segoe UI Semibold" panose="020B0402040204020203" pitchFamily="34" charset="0"/>
                </a:endParaRPr>
              </a:p>
            </p:txBody>
          </p:sp>
          <p:sp>
            <p:nvSpPr>
              <p:cNvPr id="38" name="Rectangle 37">
                <a:extLst>
                  <a:ext uri="{FF2B5EF4-FFF2-40B4-BE49-F238E27FC236}">
                    <a16:creationId xmlns:a16="http://schemas.microsoft.com/office/drawing/2014/main" id="{ED9035AE-EF6E-40ED-9AFF-AFB985BD32C3}"/>
                  </a:ext>
                </a:extLst>
              </p:cNvPr>
              <p:cNvSpPr/>
              <p:nvPr/>
            </p:nvSpPr>
            <p:spPr>
              <a:xfrm>
                <a:off x="5832074" y="4596947"/>
                <a:ext cx="2315187"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rgbClr val="C00000"/>
                    </a:solidFill>
                    <a:cs typeface="Segoe UI Semibold" panose="020B0402040204020203" pitchFamily="34" charset="0"/>
                  </a:rPr>
                  <a:t>Cons</a:t>
                </a:r>
                <a:endParaRPr kumimoji="0" lang="en-US" sz="1200" b="1" i="1" u="none" strike="noStrike" kern="1200" cap="none" spc="0" normalizeH="0" baseline="0" noProof="0">
                  <a:ln>
                    <a:noFill/>
                  </a:ln>
                  <a:solidFill>
                    <a:srgbClr val="C00000"/>
                  </a:solidFill>
                  <a:effectLst/>
                  <a:uLnTx/>
                  <a:uFillTx/>
                  <a:ea typeface="+mn-ea"/>
                  <a:cs typeface="Segoe UI Semibold" panose="020B0402040204020203" pitchFamily="34" charset="0"/>
                </a:endParaRPr>
              </a:p>
            </p:txBody>
          </p:sp>
        </p:grpSp>
        <p:sp>
          <p:nvSpPr>
            <p:cNvPr id="41" name="Rectangle 40">
              <a:extLst>
                <a:ext uri="{FF2B5EF4-FFF2-40B4-BE49-F238E27FC236}">
                  <a16:creationId xmlns:a16="http://schemas.microsoft.com/office/drawing/2014/main" id="{333C07DF-6886-4086-91CE-B0961866CAFC}"/>
                </a:ext>
              </a:extLst>
            </p:cNvPr>
            <p:cNvSpPr/>
            <p:nvPr/>
          </p:nvSpPr>
          <p:spPr>
            <a:xfrm>
              <a:off x="640108" y="3690317"/>
              <a:ext cx="2245592" cy="987963"/>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Wide variety of different solutions leading to diversity of innovation</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Better collaboration across departments</a:t>
              </a:r>
              <a:endPar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
          <p:nvSpPr>
            <p:cNvPr id="43" name="Rectangle 42">
              <a:extLst>
                <a:ext uri="{FF2B5EF4-FFF2-40B4-BE49-F238E27FC236}">
                  <a16:creationId xmlns:a16="http://schemas.microsoft.com/office/drawing/2014/main" id="{9382253D-4872-4EC2-A40D-CBCB3816C802}"/>
                </a:ext>
              </a:extLst>
            </p:cNvPr>
            <p:cNvSpPr/>
            <p:nvPr/>
          </p:nvSpPr>
          <p:spPr>
            <a:xfrm>
              <a:off x="3125921" y="3690317"/>
              <a:ext cx="2245592" cy="489365"/>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More focus on solving real-world problems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rPr>
                <a:t>Participants have clearer objectives</a:t>
              </a:r>
            </a:p>
          </p:txBody>
        </p:sp>
        <p:sp>
          <p:nvSpPr>
            <p:cNvPr id="45" name="Rectangle 44">
              <a:extLst>
                <a:ext uri="{FF2B5EF4-FFF2-40B4-BE49-F238E27FC236}">
                  <a16:creationId xmlns:a16="http://schemas.microsoft.com/office/drawing/2014/main" id="{F12AA454-25FB-4CB3-9F13-6D61506A18ED}"/>
                </a:ext>
              </a:extLst>
            </p:cNvPr>
            <p:cNvSpPr/>
            <p:nvPr/>
          </p:nvSpPr>
          <p:spPr>
            <a:xfrm>
              <a:off x="5696342" y="3690316"/>
              <a:ext cx="2245592" cy="821763"/>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Participants have an opportunity to upskill in Power Platform</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rPr>
                <a:t>Designated time for participants to </a:t>
              </a:r>
              <a:r>
                <a:rPr lang="en-US" sz="1200">
                  <a:solidFill>
                    <a:sysClr val="windowText" lastClr="000000"/>
                  </a:solidFill>
                  <a:cs typeface="Segoe UI Semibold" panose="020B0402040204020203" pitchFamily="34" charset="0"/>
                </a:rPr>
                <a:t>allow them to focus on learning</a:t>
              </a:r>
              <a:endPar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
          <p:nvSpPr>
            <p:cNvPr id="47" name="Rectangle 46">
              <a:extLst>
                <a:ext uri="{FF2B5EF4-FFF2-40B4-BE49-F238E27FC236}">
                  <a16:creationId xmlns:a16="http://schemas.microsoft.com/office/drawing/2014/main" id="{33C212AE-CB6E-448D-A7B3-EEE83C4C8705}"/>
                </a:ext>
              </a:extLst>
            </p:cNvPr>
            <p:cNvSpPr/>
            <p:nvPr/>
          </p:nvSpPr>
          <p:spPr>
            <a:xfrm>
              <a:off x="5694033" y="4847319"/>
              <a:ext cx="2245592" cy="821763"/>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Solutions may not always solve a problem with a real-world impact</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rPr>
                <a:t>Har</a:t>
              </a:r>
              <a:r>
                <a:rPr lang="en-US" sz="1200">
                  <a:solidFill>
                    <a:sysClr val="windowText" lastClr="000000"/>
                  </a:solidFill>
                  <a:cs typeface="Segoe UI Semibold" panose="020B0402040204020203" pitchFamily="34" charset="0"/>
                </a:rPr>
                <a:t>d to measure/know the effectiveness of the event</a:t>
              </a:r>
              <a:endPar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
          <p:nvSpPr>
            <p:cNvPr id="49" name="Rectangle 48">
              <a:extLst>
                <a:ext uri="{FF2B5EF4-FFF2-40B4-BE49-F238E27FC236}">
                  <a16:creationId xmlns:a16="http://schemas.microsoft.com/office/drawing/2014/main" id="{5F507EED-75BF-4D34-BBA0-4063A078A06D}"/>
                </a:ext>
              </a:extLst>
            </p:cNvPr>
            <p:cNvSpPr/>
            <p:nvPr/>
          </p:nvSpPr>
          <p:spPr>
            <a:xfrm>
              <a:off x="3125921" y="4847319"/>
              <a:ext cx="2245592" cy="655564"/>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Solutions may not consider impact on other departments/projects</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May reduce “vision”</a:t>
              </a:r>
            </a:p>
          </p:txBody>
        </p:sp>
        <p:sp>
          <p:nvSpPr>
            <p:cNvPr id="51" name="Rectangle 50">
              <a:extLst>
                <a:ext uri="{FF2B5EF4-FFF2-40B4-BE49-F238E27FC236}">
                  <a16:creationId xmlns:a16="http://schemas.microsoft.com/office/drawing/2014/main" id="{95BBA5D2-F2DB-4FBD-AD89-1B1531C6AD2D}"/>
                </a:ext>
              </a:extLst>
            </p:cNvPr>
            <p:cNvSpPr/>
            <p:nvPr/>
          </p:nvSpPr>
          <p:spPr>
            <a:xfrm>
              <a:off x="633427" y="4869459"/>
              <a:ext cx="2245592" cy="424732"/>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Less clarity of the objective can lead to participants feeling lost about what to do</a:t>
              </a:r>
            </a:p>
          </p:txBody>
        </p:sp>
      </p:grpSp>
      <p:sp>
        <p:nvSpPr>
          <p:cNvPr id="54" name="Rectangle 53">
            <a:extLst>
              <a:ext uri="{FF2B5EF4-FFF2-40B4-BE49-F238E27FC236}">
                <a16:creationId xmlns:a16="http://schemas.microsoft.com/office/drawing/2014/main" id="{370BB9A8-EE00-4D38-9477-4B974BC0F621}"/>
              </a:ext>
            </a:extLst>
          </p:cNvPr>
          <p:cNvSpPr/>
          <p:nvPr/>
        </p:nvSpPr>
        <p:spPr>
          <a:xfrm>
            <a:off x="774633" y="5319679"/>
            <a:ext cx="3285034"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ysClr val="windowText" lastClr="000000"/>
                </a:solidFill>
                <a:cs typeface="Segoe UI Semibold" panose="020B0402040204020203" pitchFamily="34" charset="0"/>
              </a:rPr>
              <a:t>Examples</a:t>
            </a:r>
            <a:endParaRPr kumimoji="0" lang="en-US" sz="1200" b="1" i="1"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
        <p:nvSpPr>
          <p:cNvPr id="64" name="Rectangle 63">
            <a:extLst>
              <a:ext uri="{FF2B5EF4-FFF2-40B4-BE49-F238E27FC236}">
                <a16:creationId xmlns:a16="http://schemas.microsoft.com/office/drawing/2014/main" id="{2EB58039-5246-4A91-A202-CC6805A538FD}"/>
              </a:ext>
            </a:extLst>
          </p:cNvPr>
          <p:cNvSpPr/>
          <p:nvPr/>
        </p:nvSpPr>
        <p:spPr>
          <a:xfrm>
            <a:off x="700434" y="5588103"/>
            <a:ext cx="3285034" cy="720197"/>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Improve customer experience by X%</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Improve employee satisfaction by X%</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Reduce cost of orders by X%</a:t>
            </a:r>
          </a:p>
        </p:txBody>
      </p:sp>
      <p:sp>
        <p:nvSpPr>
          <p:cNvPr id="56" name="Rectangle 55">
            <a:extLst>
              <a:ext uri="{FF2B5EF4-FFF2-40B4-BE49-F238E27FC236}">
                <a16:creationId xmlns:a16="http://schemas.microsoft.com/office/drawing/2014/main" id="{44D075E1-60BE-4312-98A1-0681E8FE8BB4}"/>
              </a:ext>
            </a:extLst>
          </p:cNvPr>
          <p:cNvSpPr/>
          <p:nvPr/>
        </p:nvSpPr>
        <p:spPr>
          <a:xfrm>
            <a:off x="4398381" y="5319283"/>
            <a:ext cx="3285034"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ysClr val="windowText" lastClr="000000"/>
                </a:solidFill>
                <a:cs typeface="Segoe UI Semibold" panose="020B0402040204020203" pitchFamily="34" charset="0"/>
              </a:rPr>
              <a:t>Examples</a:t>
            </a:r>
            <a:endParaRPr kumimoji="0" lang="en-US" sz="1200" b="1" i="1"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
        <p:nvSpPr>
          <p:cNvPr id="66" name="Rectangle 65">
            <a:extLst>
              <a:ext uri="{FF2B5EF4-FFF2-40B4-BE49-F238E27FC236}">
                <a16:creationId xmlns:a16="http://schemas.microsoft.com/office/drawing/2014/main" id="{FE6DA8B6-8054-4AB8-9AB0-75ADC421A876}"/>
              </a:ext>
            </a:extLst>
          </p:cNvPr>
          <p:cNvSpPr/>
          <p:nvPr/>
        </p:nvSpPr>
        <p:spPr>
          <a:xfrm>
            <a:off x="4375491" y="5575809"/>
            <a:ext cx="3285034" cy="821763"/>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Increase productivity in working with our HR department</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Improve customer experience from order receiving to processing by 10 mins</a:t>
            </a:r>
          </a:p>
        </p:txBody>
      </p:sp>
      <p:sp>
        <p:nvSpPr>
          <p:cNvPr id="58" name="Rectangle 57">
            <a:extLst>
              <a:ext uri="{FF2B5EF4-FFF2-40B4-BE49-F238E27FC236}">
                <a16:creationId xmlns:a16="http://schemas.microsoft.com/office/drawing/2014/main" id="{ECBEFDA0-35B4-4440-851F-7F2CDE9DBEFB}"/>
              </a:ext>
            </a:extLst>
          </p:cNvPr>
          <p:cNvSpPr/>
          <p:nvPr/>
        </p:nvSpPr>
        <p:spPr>
          <a:xfrm>
            <a:off x="8103499" y="5317277"/>
            <a:ext cx="3285034" cy="258532"/>
          </a:xfrm>
          <a:prstGeom prst="rect">
            <a:avLst/>
          </a:prstGeom>
        </p:spPr>
        <p:txBody>
          <a:bodyPr wrap="square" lIns="91440" tIns="45720" rIns="91440" bIns="45720" anchor="t">
            <a:spAutoFit/>
          </a:bodyPr>
          <a:lstStyle/>
          <a:p>
            <a:pPr marR="0" lvl="0" defTabSz="266700" rtl="0" eaLnBrk="1" fontAlgn="auto" latinLnBrk="0" hangingPunct="1">
              <a:lnSpc>
                <a:spcPct val="90000"/>
              </a:lnSpc>
              <a:spcBef>
                <a:spcPct val="0"/>
              </a:spcBef>
              <a:spcAft>
                <a:spcPct val="35000"/>
              </a:spcAft>
              <a:buClrTx/>
              <a:buSzTx/>
              <a:tabLst/>
              <a:defRPr/>
            </a:pPr>
            <a:r>
              <a:rPr lang="en-US" sz="1200" b="1">
                <a:solidFill>
                  <a:sysClr val="windowText" lastClr="000000"/>
                </a:solidFill>
                <a:cs typeface="Segoe UI Semibold" panose="020B0402040204020203" pitchFamily="34" charset="0"/>
              </a:rPr>
              <a:t>Examples</a:t>
            </a:r>
            <a:endParaRPr kumimoji="0" lang="en-US" sz="1200" b="1" i="1"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
        <p:nvSpPr>
          <p:cNvPr id="60" name="Rectangle 59">
            <a:extLst>
              <a:ext uri="{FF2B5EF4-FFF2-40B4-BE49-F238E27FC236}">
                <a16:creationId xmlns:a16="http://schemas.microsoft.com/office/drawing/2014/main" id="{3AE41839-E75D-46A9-8575-F709D4847A02}"/>
              </a:ext>
            </a:extLst>
          </p:cNvPr>
          <p:cNvSpPr/>
          <p:nvPr/>
        </p:nvSpPr>
        <p:spPr>
          <a:xfrm>
            <a:off x="8103498" y="5565963"/>
            <a:ext cx="3285034" cy="821763"/>
          </a:xfrm>
          <a:prstGeom prst="rect">
            <a:avLst/>
          </a:prstGeom>
        </p:spPr>
        <p:txBody>
          <a:bodyPr wrap="square" lIns="91440" tIns="45720" rIns="91440" bIns="45720" anchor="t">
            <a:spAutoFit/>
          </a:bodyPr>
          <a:lstStyle/>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Build dashboards for your data with Power BI</a:t>
            </a:r>
          </a:p>
          <a:p>
            <a:pPr marL="171450" marR="0" lvl="0" indent="-171450" defTabSz="2667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a:solidFill>
                  <a:sysClr val="windowText" lastClr="000000"/>
                </a:solidFill>
                <a:cs typeface="Segoe UI Semibold" panose="020B0402040204020203" pitchFamily="34" charset="0"/>
              </a:rPr>
              <a:t>Learn how to make responsive apps with Power Apps</a:t>
            </a:r>
            <a:endParaRPr kumimoji="0" lang="en-US" sz="1200" u="none" strike="noStrike" kern="1200" cap="none" spc="0" normalizeH="0" baseline="0" noProof="0">
              <a:ln>
                <a:noFill/>
              </a:ln>
              <a:solidFill>
                <a:sysClr val="windowText" lastClr="000000"/>
              </a:solidFill>
              <a:effectLst/>
              <a:uLnTx/>
              <a:uFillTx/>
              <a:ea typeface="+mn-ea"/>
              <a:cs typeface="Segoe UI Semibold" panose="020B0402040204020203" pitchFamily="34" charset="0"/>
            </a:endParaRPr>
          </a:p>
        </p:txBody>
      </p:sp>
    </p:spTree>
    <p:extLst>
      <p:ext uri="{BB962C8B-B14F-4D97-AF65-F5344CB8AC3E}">
        <p14:creationId xmlns:p14="http://schemas.microsoft.com/office/powerpoint/2010/main" val="1018472145"/>
      </p:ext>
    </p:extLst>
  </p:cSld>
  <p:clrMapOvr>
    <a:masterClrMapping/>
  </p:clrMapOvr>
  <p:transition>
    <p:fade/>
  </p:transition>
</p:sld>
</file>

<file path=ppt/theme/theme1.xml><?xml version="1.0" encoding="utf-8"?>
<a:theme xmlns:a="http://schemas.openxmlformats.org/drawingml/2006/main" name="White Template">
  <a:themeElements>
    <a:clrScheme name="Custom 14">
      <a:dk1>
        <a:srgbClr val="000000"/>
      </a:dk1>
      <a:lt1>
        <a:srgbClr val="FFFFFF"/>
      </a:lt1>
      <a:dk2>
        <a:srgbClr val="742774"/>
      </a:dk2>
      <a:lt2>
        <a:srgbClr val="E6E6E6"/>
      </a:lt2>
      <a:accent1>
        <a:srgbClr val="742774"/>
      </a:accent1>
      <a:accent2>
        <a:srgbClr val="243A5E"/>
      </a:accent2>
      <a:accent3>
        <a:srgbClr val="D59DFF"/>
      </a:accent3>
      <a:accent4>
        <a:srgbClr val="008575"/>
      </a:accent4>
      <a:accent5>
        <a:srgbClr val="274B47"/>
      </a:accent5>
      <a:accent6>
        <a:srgbClr val="737373"/>
      </a:accent6>
      <a:hlink>
        <a:srgbClr val="742774"/>
      </a:hlink>
      <a:folHlink>
        <a:srgbClr val="74277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purple.potx" id="{44DD25B6-5647-4ADD-99D1-E39D4A7568A2}" vid="{E7AAC642-1489-4046-BD87-AA3BB5B074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68df0154-4cc7-4f82-8fe5-4a0669c63e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EB4DC7F1EA7468CF71E9792CEEBF8" ma:contentTypeVersion="14" ma:contentTypeDescription="Create a new document." ma:contentTypeScope="" ma:versionID="3bee17afc6884573456af8cab9b979a0">
  <xsd:schema xmlns:xsd="http://www.w3.org/2001/XMLSchema" xmlns:xs="http://www.w3.org/2001/XMLSchema" xmlns:p="http://schemas.microsoft.com/office/2006/metadata/properties" xmlns:ns2="68df0154-4cc7-4f82-8fe5-4a0669c63ee0" xmlns:ns3="54d26701-36d8-4e8f-8fa1-4193f09e5881" xmlns:ns4="230e9df3-be65-4c73-a93b-d1236ebd677e" targetNamespace="http://schemas.microsoft.com/office/2006/metadata/properties" ma:root="true" ma:fieldsID="d06929ca2ad435ff4fbaf45c30cb00f6" ns2:_="" ns3:_="" ns4:_="">
    <xsd:import namespace="68df0154-4cc7-4f82-8fe5-4a0669c63ee0"/>
    <xsd:import namespace="54d26701-36d8-4e8f-8fa1-4193f09e588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f0154-4cc7-4f82-8fe5-4a0669c63e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26701-36d8-4e8f-8fa1-4193f09e588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f0ba6a-bda1-409c-876e-ace7ba2a5aae}" ma:internalName="TaxCatchAll" ma:showField="CatchAllData" ma:web="54d26701-36d8-4e8f-8fa1-4193f09e58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5061E3-1625-4247-B80B-715E6FEBE971}">
  <ds:schemaRefs>
    <ds:schemaRef ds:uri="http://schemas.microsoft.com/sharepoint/v3/contenttype/forms"/>
  </ds:schemaRefs>
</ds:datastoreItem>
</file>

<file path=customXml/itemProps2.xml><?xml version="1.0" encoding="utf-8"?>
<ds:datastoreItem xmlns:ds="http://schemas.openxmlformats.org/officeDocument/2006/customXml" ds:itemID="{80DBA26A-007F-4C0F-AE43-B477692660D3}">
  <ds:schemaRefs>
    <ds:schemaRef ds:uri="http://schemas.microsoft.com/office/2006/metadata/properties"/>
    <ds:schemaRef ds:uri="54d26701-36d8-4e8f-8fa1-4193f09e5881"/>
    <ds:schemaRef ds:uri="http://purl.org/dc/dcmitype/"/>
    <ds:schemaRef ds:uri="http://purl.org/dc/terms/"/>
    <ds:schemaRef ds:uri="68df0154-4cc7-4f82-8fe5-4a0669c63ee0"/>
    <ds:schemaRef ds:uri="http://schemas.microsoft.com/office/infopath/2007/PartnerControls"/>
    <ds:schemaRef ds:uri="http://schemas.microsoft.com/office/2006/documentManagement/types"/>
    <ds:schemaRef ds:uri="http://www.w3.org/XML/1998/namespace"/>
    <ds:schemaRef ds:uri="http://purl.org/dc/elements/1.1/"/>
    <ds:schemaRef ds:uri="http://schemas.openxmlformats.org/package/2006/metadata/core-properties"/>
    <ds:schemaRef ds:uri="230e9df3-be65-4c73-a93b-d1236ebd677e"/>
  </ds:schemaRefs>
</ds:datastoreItem>
</file>

<file path=customXml/itemProps3.xml><?xml version="1.0" encoding="utf-8"?>
<ds:datastoreItem xmlns:ds="http://schemas.openxmlformats.org/officeDocument/2006/customXml" ds:itemID="{DE8BF1EA-34E7-47C4-B5E7-CAEB39F29CD9}">
  <ds:schemaRefs>
    <ds:schemaRef ds:uri="230e9df3-be65-4c73-a93b-d1236ebd677e"/>
    <ds:schemaRef ds:uri="54d26701-36d8-4e8f-8fa1-4193f09e5881"/>
    <ds:schemaRef ds:uri="68df0154-4cc7-4f82-8fe5-4a0669c63e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Microsoft_brand_template_purple</Template>
  <TotalTime>0</TotalTime>
  <Words>5817</Words>
  <Application>Microsoft Office PowerPoint</Application>
  <PresentationFormat>Widescreen</PresentationFormat>
  <Paragraphs>602</Paragraphs>
  <Slides>52</Slides>
  <Notes>35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White Template</vt:lpstr>
      <vt:lpstr>Power Platform Adoption Hackathon Workbook</vt:lpstr>
      <vt:lpstr>What’s inside</vt:lpstr>
      <vt:lpstr>What is a hackathon?</vt:lpstr>
      <vt:lpstr>Benefits of a hackathon</vt:lpstr>
      <vt:lpstr>Our Hackathon Planning Workbook will guide you through the planning process</vt:lpstr>
      <vt:lpstr>Program plan</vt:lpstr>
      <vt:lpstr>Planning and logistics</vt:lpstr>
      <vt:lpstr>Planning and logistics</vt:lpstr>
      <vt:lpstr>Event scope</vt:lpstr>
      <vt:lpstr>Assemble your team</vt:lpstr>
      <vt:lpstr>Executive sponsor</vt:lpstr>
      <vt:lpstr>Power Platform subject matter experts</vt:lpstr>
      <vt:lpstr>Use cases</vt:lpstr>
      <vt:lpstr>Data and connectors</vt:lpstr>
      <vt:lpstr>Judging criteria</vt:lpstr>
      <vt:lpstr>How will a winner be determined?</vt:lpstr>
      <vt:lpstr>Example - How will a winner be determined?</vt:lpstr>
      <vt:lpstr>How will a winner be determined?</vt:lpstr>
      <vt:lpstr>Teams</vt:lpstr>
      <vt:lpstr>Registration form</vt:lpstr>
      <vt:lpstr>Determine your event outline</vt:lpstr>
      <vt:lpstr>Speakers</vt:lpstr>
      <vt:lpstr>Fun activities</vt:lpstr>
      <vt:lpstr>Rewards and recognition</vt:lpstr>
      <vt:lpstr>Rewards and recognition plan</vt:lpstr>
      <vt:lpstr>Sample rewards</vt:lpstr>
      <vt:lpstr>Program schedule</vt:lpstr>
      <vt:lpstr>Program schedule</vt:lpstr>
      <vt:lpstr>Sample program schedule</vt:lpstr>
      <vt:lpstr>Outline your program schedule</vt:lpstr>
      <vt:lpstr>Drop-in times /  Team check ins</vt:lpstr>
      <vt:lpstr>Communications plan</vt:lpstr>
      <vt:lpstr>Communication matters </vt:lpstr>
      <vt:lpstr>Sample communication plan</vt:lpstr>
      <vt:lpstr>Sample email plan</vt:lpstr>
      <vt:lpstr>Communication and email plan</vt:lpstr>
      <vt:lpstr>Email templates</vt:lpstr>
      <vt:lpstr>Event setup</vt:lpstr>
      <vt:lpstr>Activities to execute for your hackathon</vt:lpstr>
      <vt:lpstr>Facilitate your event in Microsoft Teams</vt:lpstr>
      <vt:lpstr>Readiness</vt:lpstr>
      <vt:lpstr>Technical readiness</vt:lpstr>
      <vt:lpstr>List your event setup activities</vt:lpstr>
      <vt:lpstr>Project submissions</vt:lpstr>
      <vt:lpstr>Showcase and award ceremony</vt:lpstr>
      <vt:lpstr>Post event</vt:lpstr>
      <vt:lpstr>Post event</vt:lpstr>
      <vt:lpstr>What are some post event activities?</vt:lpstr>
      <vt:lpstr>Microsoft is here to support you</vt:lpstr>
      <vt:lpstr>Appendix</vt:lpstr>
      <vt:lpstr>Project objectives (business section)</vt:lpstr>
      <vt:lpstr>Solution overview (technical section)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Power Platform Adoption Planning Workbook</dc:title>
  <dc:subject/>
  <dc:creator>Kelly Pow</dc:creator>
  <cp:keywords/>
  <dc:description/>
  <cp:lastModifiedBy>Manuela Pichler</cp:lastModifiedBy>
  <cp:revision>2</cp:revision>
  <dcterms:created xsi:type="dcterms:W3CDTF">2021-06-18T02:21:46Z</dcterms:created>
  <dcterms:modified xsi:type="dcterms:W3CDTF">2022-02-07T20:34:54Z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0x01010074DEB4DC7F1EA7468CF71E9792CEEBF8</vt:lpwstr>
  </property>
  <property fmtid="{D5CDD505-2E9C-101B-9397-08002B2CF9AE}" pid="3" name="MediaServiceImageTags">
    <vt:lpwstr/>
  </property>
</Properties>
</file>