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a1visas.com/minor-passport/" TargetMode="External"/><Relationship Id="rId3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a1visas.com/minor-passport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a1visas.com/minor-passport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4014100"/>
            <a:ext cx="5956935" cy="5080635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marL="12700" marR="367665">
              <a:lnSpc>
                <a:spcPts val="2300"/>
              </a:lnSpc>
              <a:spcBef>
                <a:spcPts val="259"/>
              </a:spcBef>
            </a:pPr>
            <a:r>
              <a:rPr dirty="0" sz="2000" spc="-20" b="1">
                <a:solidFill>
                  <a:srgbClr val="2A2D31"/>
                </a:solidFill>
                <a:latin typeface="Tahoma"/>
                <a:cs typeface="Tahoma"/>
              </a:rPr>
              <a:t>One</a:t>
            </a:r>
            <a:r>
              <a:rPr dirty="0" sz="20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80" b="1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20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45" b="1">
                <a:solidFill>
                  <a:srgbClr val="2A2D31"/>
                </a:solidFill>
                <a:latin typeface="Tahoma"/>
                <a:cs typeface="Tahoma"/>
              </a:rPr>
              <a:t>Absent?</a:t>
            </a:r>
            <a:r>
              <a:rPr dirty="0" sz="20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90" b="1">
                <a:solidFill>
                  <a:srgbClr val="2A2D31"/>
                </a:solidFill>
                <a:latin typeface="Tahoma"/>
                <a:cs typeface="Tahoma"/>
              </a:rPr>
              <a:t>Navigating</a:t>
            </a:r>
            <a:r>
              <a:rPr dirty="0" sz="20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70" b="1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20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30" b="1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2000" spc="-85" b="1">
                <a:solidFill>
                  <a:srgbClr val="2A2D31"/>
                </a:solidFill>
                <a:latin typeface="Tahoma"/>
                <a:cs typeface="Tahoma"/>
              </a:rPr>
              <a:t>3053 </a:t>
            </a:r>
            <a:r>
              <a:rPr dirty="0" sz="2000" spc="-65" b="1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2000" spc="-8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30" b="1">
                <a:solidFill>
                  <a:srgbClr val="2A2D31"/>
                </a:solidFill>
                <a:latin typeface="Tahoma"/>
                <a:cs typeface="Tahoma"/>
              </a:rPr>
              <a:t>Consent</a:t>
            </a:r>
            <a:r>
              <a:rPr dirty="0" sz="2000" spc="-9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40" b="1">
                <a:solidFill>
                  <a:srgbClr val="2A2D31"/>
                </a:solidFill>
                <a:latin typeface="Tahoma"/>
                <a:cs typeface="Tahoma"/>
              </a:rPr>
              <a:t>Rules</a:t>
            </a:r>
            <a:r>
              <a:rPr dirty="0" sz="2000" spc="-7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5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2000" spc="-7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110" b="1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20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30" b="1">
                <a:solidFill>
                  <a:srgbClr val="2A2D31"/>
                </a:solidFill>
                <a:latin typeface="Tahoma"/>
                <a:cs typeface="Tahoma"/>
              </a:rPr>
              <a:t>Child’s</a:t>
            </a:r>
            <a:r>
              <a:rPr dirty="0" sz="2000" spc="-7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2000" spc="-1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Securing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significantly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more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complex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adult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due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ct val="157500"/>
              </a:lnSpc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"Two-Parent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Law"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>
                <a:solidFill>
                  <a:srgbClr val="2A2D31"/>
                </a:solidFill>
                <a:latin typeface="Tahoma"/>
                <a:cs typeface="Tahoma"/>
              </a:rPr>
              <a:t>(22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85">
                <a:solidFill>
                  <a:srgbClr val="2A2D31"/>
                </a:solidFill>
                <a:latin typeface="Tahoma"/>
                <a:cs typeface="Tahoma"/>
              </a:rPr>
              <a:t>CFR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51.28).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federal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regulation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requires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both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legal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guardians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consent,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measure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designed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prevent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international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parental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abduction.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However,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when one parent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 physically unable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 attend 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appointment, Form DS-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3053</a:t>
            </a:r>
            <a:endParaRPr sz="1050">
              <a:latin typeface="Tahoma"/>
              <a:cs typeface="Tahoma"/>
            </a:endParaRPr>
          </a:p>
          <a:p>
            <a:pPr marL="12700" marR="363220">
              <a:lnSpc>
                <a:spcPct val="157500"/>
              </a:lnSpc>
            </a:pP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(Statement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Consent)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becomes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essential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legal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"bridge"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successfully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obtaining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travel document.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50">
              <a:latin typeface="Tahoma"/>
              <a:cs typeface="Tahoma"/>
            </a:endParaRPr>
          </a:p>
          <a:p>
            <a:pPr marL="12700" marR="93345">
              <a:lnSpc>
                <a:spcPct val="157500"/>
              </a:lnSpc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A1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65">
                <a:solidFill>
                  <a:srgbClr val="2A2D31"/>
                </a:solidFill>
                <a:latin typeface="Tahoma"/>
                <a:cs typeface="Tahoma"/>
              </a:rPr>
              <a:t>&amp;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Visa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Services,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expert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minor</a:t>
            </a:r>
            <a:r>
              <a:rPr dirty="0" u="heavy" sz="1050" spc="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passport</a:t>
            </a:r>
            <a:r>
              <a:rPr dirty="0" u="heavy" sz="1050" spc="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assistance</a:t>
            </a:r>
            <a:r>
              <a:rPr dirty="0" u="heavy" sz="1050" spc="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in</a:t>
            </a:r>
            <a:r>
              <a:rPr dirty="0" u="heavy" sz="1050" spc="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NYC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,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ensuring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families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navigating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these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legal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hurdles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face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delays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rejections.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With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over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20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years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of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experience,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specialize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"extraction-ready"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documentation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that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satisfies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strict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standards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of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U.S.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Department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State.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050">
              <a:latin typeface="Tahoma"/>
              <a:cs typeface="Tahoma"/>
            </a:endParaRPr>
          </a:p>
          <a:p>
            <a:pPr marL="12700" marR="295275">
              <a:lnSpc>
                <a:spcPct val="120800"/>
              </a:lnSpc>
            </a:pP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30" b="1">
                <a:solidFill>
                  <a:srgbClr val="2A2D31"/>
                </a:solidFill>
                <a:latin typeface="Tahoma"/>
                <a:cs typeface="Tahoma"/>
              </a:rPr>
              <a:t>I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Apply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Minor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5" b="1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14" b="1">
                <a:solidFill>
                  <a:srgbClr val="2A2D31"/>
                </a:solidFill>
                <a:latin typeface="Tahoma"/>
                <a:cs typeface="Tahoma"/>
              </a:rPr>
              <a:t>with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0" b="1">
                <a:solidFill>
                  <a:srgbClr val="2A2D31"/>
                </a:solidFill>
                <a:latin typeface="Tahoma"/>
                <a:cs typeface="Tahoma"/>
              </a:rPr>
              <a:t>Only 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One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75" b="1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Present?</a:t>
            </a:r>
            <a:endParaRPr sz="1700">
              <a:latin typeface="Tahoma"/>
              <a:cs typeface="Tahoma"/>
            </a:endParaRPr>
          </a:p>
          <a:p>
            <a:pPr algn="just" marL="12700" marR="92075">
              <a:lnSpc>
                <a:spcPct val="157500"/>
              </a:lnSpc>
              <a:spcBef>
                <a:spcPts val="81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Yes,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minor's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with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only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present,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submit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Form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evidence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sole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legal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custody.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Without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these,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application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will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summarily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rejected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acceptance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facility.</a:t>
            </a:r>
            <a:endParaRPr sz="105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09800" y="2011832"/>
            <a:ext cx="3286125" cy="876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06056"/>
            <a:ext cx="5919470" cy="8136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4930">
              <a:lnSpc>
                <a:spcPct val="157500"/>
              </a:lnSpc>
              <a:spcBef>
                <a:spcPts val="100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When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minor's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York,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government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requires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proof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both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legal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guardians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approve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traveling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internationally.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second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cannot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the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agency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post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office,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presence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certified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notary</a:t>
            </a:r>
            <a:r>
              <a:rPr dirty="0" sz="1050" spc="-6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public.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50">
              <a:latin typeface="Tahoma"/>
              <a:cs typeface="Tahoma"/>
            </a:endParaRPr>
          </a:p>
          <a:p>
            <a:pPr marL="12700" marR="15240">
              <a:lnSpc>
                <a:spcPct val="157500"/>
              </a:lnSpc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Navigating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City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often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involves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tight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schedules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high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stakes.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Many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assume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handwritten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power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attorney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sufficient;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however,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State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Department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strictly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recognizes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only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specific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consent.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Key</a:t>
            </a:r>
            <a:r>
              <a:rPr dirty="0" sz="1300" spc="-7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Takeaways:</a:t>
            </a:r>
            <a:endParaRPr sz="1300">
              <a:latin typeface="Tahoma"/>
              <a:cs typeface="Tahoma"/>
            </a:endParaRPr>
          </a:p>
          <a:p>
            <a:pPr marL="469900" marR="236854" indent="-228600">
              <a:lnSpc>
                <a:spcPct val="157500"/>
              </a:lnSpc>
              <a:spcBef>
                <a:spcPts val="705"/>
              </a:spcBef>
              <a:buFont typeface="Arial MT"/>
              <a:buChar char="●"/>
              <a:tabLst>
                <a:tab pos="469900" algn="l"/>
              </a:tabLst>
            </a:pP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Physical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Presence: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Only one parent needs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 physically appear if the correct forms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are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notarized.</a:t>
            </a:r>
            <a:endParaRPr sz="1050">
              <a:latin typeface="Tahoma"/>
              <a:cs typeface="Tahoma"/>
            </a:endParaRPr>
          </a:p>
          <a:p>
            <a:pPr marL="469265" indent="-227965">
              <a:lnSpc>
                <a:spcPct val="100000"/>
              </a:lnSpc>
              <a:spcBef>
                <a:spcPts val="725"/>
              </a:spcBef>
              <a:buFont typeface="Arial MT"/>
              <a:buChar char="●"/>
              <a:tabLst>
                <a:tab pos="469265" algn="l"/>
              </a:tabLst>
            </a:pP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Legal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Entity: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22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85">
                <a:solidFill>
                  <a:srgbClr val="2A2D31"/>
                </a:solidFill>
                <a:latin typeface="Tahoma"/>
                <a:cs typeface="Tahoma"/>
              </a:rPr>
              <a:t>CFR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51.28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governing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law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satisfy.</a:t>
            </a:r>
            <a:endParaRPr sz="1050">
              <a:latin typeface="Tahoma"/>
              <a:cs typeface="Tahoma"/>
            </a:endParaRPr>
          </a:p>
          <a:p>
            <a:pPr marL="469900" marR="5080" indent="-228600">
              <a:lnSpc>
                <a:spcPct val="157500"/>
              </a:lnSpc>
              <a:buFont typeface="Arial MT"/>
              <a:buChar char="●"/>
              <a:tabLst>
                <a:tab pos="469900" algn="l"/>
              </a:tabLst>
            </a:pPr>
            <a:r>
              <a:rPr dirty="0" sz="1050" spc="-70" b="1">
                <a:solidFill>
                  <a:srgbClr val="2A2D31"/>
                </a:solidFill>
                <a:latin typeface="Tahoma"/>
                <a:cs typeface="Tahoma"/>
              </a:rPr>
              <a:t>Identity</a:t>
            </a:r>
            <a:r>
              <a:rPr dirty="0" sz="1050" spc="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Linkage:</a:t>
            </a:r>
            <a:r>
              <a:rPr dirty="0" sz="1050" spc="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non-applying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parent’s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ID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exactly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match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name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child’s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birth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certificate.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700" spc="-110" b="1">
                <a:solidFill>
                  <a:srgbClr val="2A2D31"/>
                </a:solidFill>
                <a:latin typeface="Tahoma"/>
                <a:cs typeface="Tahoma"/>
              </a:rPr>
              <a:t>What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700" spc="-9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1700" spc="-165" b="1">
                <a:solidFill>
                  <a:srgbClr val="2A2D31"/>
                </a:solidFill>
                <a:latin typeface="Tahoma"/>
                <a:cs typeface="Tahoma"/>
              </a:rPr>
              <a:t>3053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70" b="1">
                <a:solidFill>
                  <a:srgbClr val="2A2D31"/>
                </a:solidFill>
                <a:latin typeface="Tahoma"/>
                <a:cs typeface="Tahoma"/>
              </a:rPr>
              <a:t>How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Does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10" b="1">
                <a:solidFill>
                  <a:srgbClr val="2A2D31"/>
                </a:solidFill>
                <a:latin typeface="Tahoma"/>
                <a:cs typeface="Tahoma"/>
              </a:rPr>
              <a:t>it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Work?</a:t>
            </a:r>
            <a:endParaRPr sz="1700">
              <a:latin typeface="Tahoma"/>
              <a:cs typeface="Tahoma"/>
            </a:endParaRPr>
          </a:p>
          <a:p>
            <a:pPr marL="12700" marR="479425">
              <a:lnSpc>
                <a:spcPct val="157500"/>
              </a:lnSpc>
              <a:spcBef>
                <a:spcPts val="81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official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"Statement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Consent"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used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children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under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16.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one-page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document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where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non-applying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grants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permission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issuance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their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child.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The </a:t>
            </a: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Step-</a:t>
            </a:r>
            <a:r>
              <a:rPr dirty="0" sz="1300" spc="-60" b="1">
                <a:solidFill>
                  <a:srgbClr val="2A2D31"/>
                </a:solidFill>
                <a:latin typeface="Tahoma"/>
                <a:cs typeface="Tahoma"/>
              </a:rPr>
              <a:t>by-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Step </a:t>
            </a:r>
            <a:r>
              <a:rPr dirty="0" sz="1300" spc="-55" b="1">
                <a:solidFill>
                  <a:srgbClr val="2A2D31"/>
                </a:solidFill>
                <a:latin typeface="Tahoma"/>
                <a:cs typeface="Tahoma"/>
              </a:rPr>
              <a:t>Framework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60" b="1">
                <a:solidFill>
                  <a:srgbClr val="2A2D31"/>
                </a:solidFill>
                <a:latin typeface="Tahoma"/>
                <a:cs typeface="Tahoma"/>
              </a:rPr>
              <a:t>Valid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3053:</a:t>
            </a:r>
            <a:endParaRPr sz="1300">
              <a:latin typeface="Tahoma"/>
              <a:cs typeface="Tahoma"/>
            </a:endParaRPr>
          </a:p>
          <a:p>
            <a:pPr marL="467359" marR="193675" indent="-226060">
              <a:lnSpc>
                <a:spcPct val="157500"/>
              </a:lnSpc>
              <a:spcBef>
                <a:spcPts val="710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Fill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but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Don't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Sign: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non-applying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completes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but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wait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it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	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until</a:t>
            </a:r>
            <a:r>
              <a:rPr dirty="0" sz="1050" spc="-6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they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are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front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6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notary.</a:t>
            </a:r>
            <a:endParaRPr sz="1050">
              <a:latin typeface="Tahoma"/>
              <a:cs typeface="Tahoma"/>
            </a:endParaRPr>
          </a:p>
          <a:p>
            <a:pPr marL="467359" marR="139065" indent="-226060">
              <a:lnSpc>
                <a:spcPct val="157500"/>
              </a:lnSpc>
              <a:buFont typeface="Arial MT"/>
              <a:buAutoNum type="arabicPeriod"/>
              <a:tabLst>
                <a:tab pos="469900" algn="l"/>
              </a:tabLst>
            </a:pP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60" b="1">
                <a:solidFill>
                  <a:srgbClr val="2A2D31"/>
                </a:solidFill>
                <a:latin typeface="Tahoma"/>
                <a:cs typeface="Tahoma"/>
              </a:rPr>
              <a:t>"Wet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90" b="1">
                <a:solidFill>
                  <a:srgbClr val="2A2D31"/>
                </a:solidFill>
                <a:latin typeface="Tahoma"/>
                <a:cs typeface="Tahoma"/>
              </a:rPr>
              <a:t>Ink"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Rule: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Digital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signatures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Remote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Online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Notarization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(RON)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are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currently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	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not</a:t>
            </a:r>
            <a:r>
              <a:rPr dirty="0" sz="1050" spc="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accepted</a:t>
            </a:r>
            <a:r>
              <a:rPr dirty="0" sz="1050" spc="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by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Agency.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physical,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wet-ink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signature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mandatory.</a:t>
            </a:r>
            <a:endParaRPr sz="1050">
              <a:latin typeface="Tahoma"/>
              <a:cs typeface="Tahoma"/>
            </a:endParaRPr>
          </a:p>
          <a:p>
            <a:pPr marL="467359" marR="528955" indent="-226060">
              <a:lnSpc>
                <a:spcPct val="157500"/>
              </a:lnSpc>
              <a:buFont typeface="Arial MT"/>
              <a:buAutoNum type="arabicPeriod"/>
              <a:tabLst>
                <a:tab pos="469900" algn="l"/>
              </a:tabLst>
            </a:pP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90-</a:t>
            </a:r>
            <a:r>
              <a:rPr dirty="0" sz="1050" spc="-60" b="1">
                <a:solidFill>
                  <a:srgbClr val="2A2D31"/>
                </a:solidFill>
                <a:latin typeface="Tahoma"/>
                <a:cs typeface="Tahoma"/>
              </a:rPr>
              <a:t>Day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Clock: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only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valid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5" b="1">
                <a:solidFill>
                  <a:srgbClr val="2A2D31"/>
                </a:solidFill>
                <a:latin typeface="Tahoma"/>
                <a:cs typeface="Tahoma"/>
              </a:rPr>
              <a:t>90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days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from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date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notary's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	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signature.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appointment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day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91,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start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over.</a:t>
            </a:r>
            <a:endParaRPr sz="1050">
              <a:latin typeface="Tahoma"/>
              <a:cs typeface="Tahoma"/>
            </a:endParaRPr>
          </a:p>
          <a:p>
            <a:pPr marL="467359" indent="-226060">
              <a:lnSpc>
                <a:spcPct val="100000"/>
              </a:lnSpc>
              <a:spcBef>
                <a:spcPts val="725"/>
              </a:spcBef>
              <a:buFont typeface="Arial MT"/>
              <a:buAutoNum type="arabicPeriod"/>
              <a:tabLst>
                <a:tab pos="467359" algn="l"/>
              </a:tabLst>
            </a:pP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25" b="1">
                <a:solidFill>
                  <a:srgbClr val="2A2D31"/>
                </a:solidFill>
                <a:latin typeface="Tahoma"/>
                <a:cs typeface="Tahoma"/>
              </a:rPr>
              <a:t>ID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Photocopy: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include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 clear,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front-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and-back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photocopy of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i="1">
                <a:solidFill>
                  <a:srgbClr val="2A2D31"/>
                </a:solidFill>
                <a:latin typeface="Verdana"/>
                <a:cs typeface="Verdana"/>
              </a:rPr>
              <a:t>exact</a:t>
            </a:r>
            <a:endParaRPr sz="105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72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identification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non-applying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presented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notary.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300" spc="-50" b="1">
                <a:solidFill>
                  <a:srgbClr val="2A2D31"/>
                </a:solidFill>
                <a:latin typeface="Tahoma"/>
                <a:cs typeface="Tahoma"/>
              </a:rPr>
              <a:t>Which</a:t>
            </a: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 Form</a:t>
            </a:r>
            <a:r>
              <a:rPr dirty="0" sz="13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b="1">
                <a:solidFill>
                  <a:srgbClr val="2A2D31"/>
                </a:solidFill>
                <a:latin typeface="Tahoma"/>
                <a:cs typeface="Tahoma"/>
              </a:rPr>
              <a:t>Do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80" b="1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Need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75" b="1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55" b="1">
                <a:solidFill>
                  <a:srgbClr val="2A2D31"/>
                </a:solidFill>
                <a:latin typeface="Tahoma"/>
                <a:cs typeface="Tahoma"/>
              </a:rPr>
              <a:t>Family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Situation?</a:t>
            </a:r>
            <a:endParaRPr sz="1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4400" y="914400"/>
          <a:ext cx="6032500" cy="29705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/>
                <a:gridCol w="1981200"/>
                <a:gridCol w="1981200"/>
              </a:tblGrid>
              <a:tr h="635000"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50" spc="-5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Family</a:t>
                      </a:r>
                      <a:r>
                        <a:rPr dirty="0" sz="1050" spc="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Situation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60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50" spc="-3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Required</a:t>
                      </a:r>
                      <a:r>
                        <a:rPr dirty="0" sz="1050" spc="-1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Form(s)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60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50" spc="-3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Supporting</a:t>
                      </a: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Evidence</a:t>
                      </a:r>
                      <a:endParaRPr sz="1050">
                        <a:latin typeface="Tahoma"/>
                        <a:cs typeface="Tahoma"/>
                      </a:endParaRPr>
                    </a:p>
                    <a:p>
                      <a:pPr marL="6032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Needed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60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5765"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 spc="-2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Both</a:t>
                      </a:r>
                      <a:r>
                        <a:rPr dirty="0" sz="1050" spc="-3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3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parents</a:t>
                      </a:r>
                      <a:r>
                        <a:rPr dirty="0" sz="1050" spc="-2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present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781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 spc="-4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</a:t>
                      </a:r>
                      <a:r>
                        <a:rPr dirty="0" sz="1050" spc="-2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11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781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Birth</a:t>
                      </a:r>
                      <a:r>
                        <a:rPr dirty="0" sz="1050" spc="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Certificate</a:t>
                      </a:r>
                      <a:r>
                        <a:rPr dirty="0" sz="1050" spc="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4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dirty="0" sz="1050" spc="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Parental</a:t>
                      </a:r>
                      <a:r>
                        <a:rPr dirty="0" sz="1050" spc="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2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IDs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781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50" spc="-2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One</a:t>
                      </a:r>
                      <a:r>
                        <a:rPr dirty="0" sz="1050" spc="-4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parent </a:t>
                      </a:r>
                      <a:r>
                        <a:rPr dirty="0" sz="1050" spc="-2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away</a:t>
                      </a:r>
                      <a:endParaRPr sz="1050">
                        <a:latin typeface="Tahoma"/>
                        <a:cs typeface="Tahoma"/>
                      </a:endParaRPr>
                    </a:p>
                    <a:p>
                      <a:pPr marL="5969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(cooperative)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50" spc="-4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</a:t>
                      </a:r>
                      <a:r>
                        <a:rPr dirty="0" sz="1050" spc="-3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11</a:t>
                      </a:r>
                      <a:r>
                        <a:rPr dirty="0" sz="1050" spc="-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24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dirty="0" sz="1050" spc="-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6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</a:t>
                      </a:r>
                      <a:r>
                        <a:rPr dirty="0" sz="1050" spc="-2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3053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Notarized</a:t>
                      </a:r>
                      <a:r>
                        <a:rPr dirty="0" sz="1050" spc="4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DS-3053</a:t>
                      </a:r>
                      <a:r>
                        <a:rPr dirty="0" sz="1050" spc="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4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dirty="0" sz="1050" spc="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2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ID</a:t>
                      </a:r>
                      <a:endParaRPr sz="1050">
                        <a:latin typeface="Tahoma"/>
                        <a:cs typeface="Tahoma"/>
                      </a:endParaRPr>
                    </a:p>
                    <a:p>
                      <a:pPr marL="6032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dirty="0" sz="1050" spc="-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Photocopy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Sole</a:t>
                      </a:r>
                      <a:r>
                        <a:rPr dirty="0" sz="1050" spc="-4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2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Legal</a:t>
                      </a:r>
                      <a:r>
                        <a:rPr dirty="0" sz="1050" spc="-4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Custody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787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</a:t>
                      </a:r>
                      <a:r>
                        <a:rPr dirty="0" sz="1050" spc="-2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11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787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 marR="655320">
                        <a:lnSpc>
                          <a:spcPts val="1980"/>
                        </a:lnSpc>
                        <a:spcBef>
                          <a:spcPts val="85"/>
                        </a:spcBef>
                      </a:pP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Court</a:t>
                      </a:r>
                      <a:r>
                        <a:rPr dirty="0" sz="1050" spc="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Order</a:t>
                      </a:r>
                      <a:r>
                        <a:rPr dirty="0" sz="1050" spc="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or</a:t>
                      </a:r>
                      <a:r>
                        <a:rPr dirty="0" sz="1050" spc="1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Death Certificate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107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7065">
                <a:tc>
                  <a:txBody>
                    <a:bodyPr/>
                    <a:lstStyle/>
                    <a:p>
                      <a:pPr marL="59690" marR="711200">
                        <a:lnSpc>
                          <a:spcPct val="105000"/>
                        </a:lnSpc>
                        <a:spcBef>
                          <a:spcPts val="550"/>
                        </a:spcBef>
                      </a:pP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The</a:t>
                      </a:r>
                      <a:r>
                        <a:rPr dirty="0" sz="1050" spc="-3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4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other</a:t>
                      </a:r>
                      <a:r>
                        <a:rPr dirty="0" sz="1050" spc="-3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4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parent</a:t>
                      </a:r>
                      <a:r>
                        <a:rPr dirty="0" sz="1050" spc="-3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25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is </a:t>
                      </a:r>
                      <a:r>
                        <a:rPr dirty="0" sz="1050" spc="-10" b="1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unreachable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6985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DS-11</a:t>
                      </a:r>
                      <a:r>
                        <a:rPr dirty="0" sz="1050" spc="6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4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+</a:t>
                      </a:r>
                      <a:r>
                        <a:rPr dirty="0" sz="1050" spc="7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DS-</a:t>
                      </a:r>
                      <a:r>
                        <a:rPr dirty="0" sz="1050" spc="-2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5525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7810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 marR="240029">
                        <a:lnSpc>
                          <a:spcPts val="1980"/>
                        </a:lnSpc>
                        <a:spcBef>
                          <a:spcPts val="80"/>
                        </a:spcBef>
                      </a:pP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Evidence</a:t>
                      </a:r>
                      <a:r>
                        <a:rPr dirty="0" sz="1050" spc="3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of</a:t>
                      </a:r>
                      <a:r>
                        <a:rPr dirty="0" sz="1050" spc="3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"Due</a:t>
                      </a:r>
                      <a:r>
                        <a:rPr dirty="0" sz="1050" spc="35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>
                          <a:solidFill>
                            <a:srgbClr val="2A2D31"/>
                          </a:solidFill>
                          <a:latin typeface="Tahoma"/>
                          <a:cs typeface="Tahoma"/>
                        </a:rPr>
                        <a:t>Diligence" search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1016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901700" y="4037187"/>
            <a:ext cx="5947410" cy="5052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94310">
              <a:lnSpc>
                <a:spcPct val="120800"/>
              </a:lnSpc>
              <a:spcBef>
                <a:spcPts val="100"/>
              </a:spcBef>
            </a:pPr>
            <a:r>
              <a:rPr dirty="0" sz="1700" spc="-120" b="1">
                <a:solidFill>
                  <a:srgbClr val="2A2D31"/>
                </a:solidFill>
                <a:latin typeface="Tahoma"/>
                <a:cs typeface="Tahoma"/>
              </a:rPr>
              <a:t>Why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700" spc="-1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"Passport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70" b="1">
                <a:solidFill>
                  <a:srgbClr val="2A2D31"/>
                </a:solidFill>
                <a:latin typeface="Tahoma"/>
                <a:cs typeface="Tahoma"/>
              </a:rPr>
              <a:t>Renewal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Minors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NYC"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Actually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Application?</a:t>
            </a:r>
            <a:endParaRPr sz="1700">
              <a:latin typeface="Tahoma"/>
              <a:cs typeface="Tahoma"/>
            </a:endParaRPr>
          </a:p>
          <a:p>
            <a:pPr marL="12700" marR="142240">
              <a:lnSpc>
                <a:spcPct val="157500"/>
              </a:lnSpc>
              <a:spcBef>
                <a:spcPts val="815"/>
              </a:spcBef>
            </a:pP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There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 no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such thing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 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"renewal" for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 child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under 16. Every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application 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legally treated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"New"</a:t>
            </a:r>
            <a:r>
              <a:rPr dirty="0" sz="1050" spc="7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application.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50">
              <a:latin typeface="Tahoma"/>
              <a:cs typeface="Tahoma"/>
            </a:endParaRPr>
          </a:p>
          <a:p>
            <a:pPr marL="12700" marR="155575">
              <a:lnSpc>
                <a:spcPct val="157500"/>
              </a:lnSpc>
              <a:spcBef>
                <a:spcPts val="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Many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travelers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search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u="heavy" sz="105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passport</a:t>
            </a:r>
            <a:r>
              <a:rPr dirty="0" u="heavy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renewal</a:t>
            </a:r>
            <a:r>
              <a:rPr dirty="0" u="heavy" sz="1050" spc="-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for</a:t>
            </a:r>
            <a:r>
              <a:rPr dirty="0" u="heavy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minors</a:t>
            </a:r>
            <a:r>
              <a:rPr dirty="0" u="heavy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in</a:t>
            </a:r>
            <a:r>
              <a:rPr dirty="0" u="heavy" sz="1050" spc="-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NYC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,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hoping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mail-in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82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 used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by adults.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However, for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security reasons,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all minors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 appear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person before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ct val="157500"/>
              </a:lnSpc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authorized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agent.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means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submit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DS-11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form,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photo,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fresh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evidence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parental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relationship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every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five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years.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Contrarian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90" b="1">
                <a:solidFill>
                  <a:srgbClr val="2A2D31"/>
                </a:solidFill>
                <a:latin typeface="Tahoma"/>
                <a:cs typeface="Tahoma"/>
              </a:rPr>
              <a:t>Insight: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50" b="1">
                <a:solidFill>
                  <a:srgbClr val="2A2D31"/>
                </a:solidFill>
                <a:latin typeface="Tahoma"/>
                <a:cs typeface="Tahoma"/>
              </a:rPr>
              <a:t>"Letter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Consent" 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Myth</a:t>
            </a:r>
            <a:endParaRPr sz="1300">
              <a:latin typeface="Tahoma"/>
              <a:cs typeface="Tahoma"/>
            </a:endParaRPr>
          </a:p>
          <a:p>
            <a:pPr marL="12700" marR="17780">
              <a:lnSpc>
                <a:spcPct val="157500"/>
              </a:lnSpc>
              <a:spcBef>
                <a:spcPts val="70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Many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parents believe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 signed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letter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from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 absent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 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 valid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substitute for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government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forms.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This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mistake.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Federal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agents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will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accept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personal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letters,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even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they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are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notarized.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 must use the official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 to avoid a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"Suspense Letter" </a:t>
            </a:r>
            <a:r>
              <a:rPr dirty="0" sz="1050" spc="-70">
                <a:solidFill>
                  <a:srgbClr val="2A2D31"/>
                </a:solidFill>
                <a:latin typeface="Tahoma"/>
                <a:cs typeface="Tahoma"/>
              </a:rPr>
              <a:t>(a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formal delay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notice)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that can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stall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-6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travel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5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weeks.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endParaRPr sz="1050">
              <a:latin typeface="Tahoma"/>
              <a:cs typeface="Tahoma"/>
            </a:endParaRPr>
          </a:p>
          <a:p>
            <a:pPr marL="12700" marR="465455">
              <a:lnSpc>
                <a:spcPct val="120800"/>
              </a:lnSpc>
              <a:spcBef>
                <a:spcPts val="5"/>
              </a:spcBef>
            </a:pPr>
            <a:r>
              <a:rPr dirty="0" sz="1700" spc="-110" b="1">
                <a:solidFill>
                  <a:srgbClr val="2A2D31"/>
                </a:solidFill>
                <a:latin typeface="Tahoma"/>
                <a:cs typeface="Tahoma"/>
              </a:rPr>
              <a:t>What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5" b="1">
                <a:solidFill>
                  <a:srgbClr val="2A2D31"/>
                </a:solidFill>
                <a:latin typeface="Tahoma"/>
                <a:cs typeface="Tahoma"/>
              </a:rPr>
              <a:t>Are</a:t>
            </a:r>
            <a:r>
              <a:rPr dirty="0" sz="1700" spc="-10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9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Common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 Rejection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Triggers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Minor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5" b="1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0" b="1">
                <a:solidFill>
                  <a:srgbClr val="2A2D31"/>
                </a:solidFill>
                <a:latin typeface="Tahoma"/>
                <a:cs typeface="Tahoma"/>
              </a:rPr>
              <a:t>City?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06054"/>
            <a:ext cx="5915660" cy="7723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73990">
              <a:lnSpc>
                <a:spcPct val="157500"/>
              </a:lnSpc>
              <a:spcBef>
                <a:spcPts val="100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Even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with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right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forms,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small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technical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errors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result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thousands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rejected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applications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City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every</a:t>
            </a:r>
            <a:r>
              <a:rPr dirty="0" sz="1050" spc="-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year.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94310" indent="-181610">
              <a:lnSpc>
                <a:spcPct val="100000"/>
              </a:lnSpc>
              <a:buClr>
                <a:srgbClr val="2A2D31"/>
              </a:buClr>
              <a:buFont typeface="Tahoma"/>
              <a:buAutoNum type="arabicPeriod"/>
              <a:tabLst>
                <a:tab pos="194310" algn="l"/>
              </a:tabLst>
            </a:pP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55" b="1">
                <a:solidFill>
                  <a:srgbClr val="2A2D31"/>
                </a:solidFill>
                <a:latin typeface="Tahoma"/>
                <a:cs typeface="Tahoma"/>
              </a:rPr>
              <a:t>Notary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Seal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Overlap</a:t>
            </a:r>
            <a:endParaRPr sz="1300">
              <a:latin typeface="Tahoma"/>
              <a:cs typeface="Tahoma"/>
            </a:endParaRPr>
          </a:p>
          <a:p>
            <a:pPr marL="12700" marR="5080">
              <a:lnSpc>
                <a:spcPct val="157500"/>
              </a:lnSpc>
              <a:spcBef>
                <a:spcPts val="70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State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Department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uses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high-speed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scanners.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notary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places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their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seal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over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parent's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signature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over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notary's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own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commission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expiration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date,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scanner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flag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document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 "altered." Always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ensure 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seal is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 a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"white space"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 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form.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94310" indent="-181610">
              <a:lnSpc>
                <a:spcPct val="100000"/>
              </a:lnSpc>
              <a:buClr>
                <a:srgbClr val="2A2D31"/>
              </a:buClr>
              <a:buFont typeface="Tahoma"/>
              <a:buAutoNum type="arabicPeriod" startAt="2"/>
              <a:tabLst>
                <a:tab pos="194310" algn="l"/>
              </a:tabLst>
            </a:pP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95" b="1">
                <a:solidFill>
                  <a:srgbClr val="2A2D31"/>
                </a:solidFill>
                <a:latin typeface="Tahoma"/>
                <a:cs typeface="Tahoma"/>
              </a:rPr>
              <a:t>Identity</a:t>
            </a:r>
            <a:r>
              <a:rPr dirty="0" sz="130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Linkage</a:t>
            </a:r>
            <a:r>
              <a:rPr dirty="0" sz="130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Gap</a:t>
            </a:r>
            <a:endParaRPr sz="1300">
              <a:latin typeface="Tahoma"/>
              <a:cs typeface="Tahoma"/>
            </a:endParaRPr>
          </a:p>
          <a:p>
            <a:pPr marL="12700" marR="224790">
              <a:lnSpc>
                <a:spcPct val="157500"/>
              </a:lnSpc>
              <a:spcBef>
                <a:spcPts val="710"/>
              </a:spcBef>
            </a:pP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mother's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name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child’s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birth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certificate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"Jane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Mary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Smith"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but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her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current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driver’s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license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says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"Jane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Smith-Jones,"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application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will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flagged.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"bridge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document," such as a marriage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certificate or legal name change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decree, to link 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two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identities.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94310" indent="-181610">
              <a:lnSpc>
                <a:spcPct val="100000"/>
              </a:lnSpc>
              <a:buClr>
                <a:srgbClr val="2A2D31"/>
              </a:buClr>
              <a:buFont typeface="Tahoma"/>
              <a:buAutoNum type="arabicPeriod" startAt="3"/>
              <a:tabLst>
                <a:tab pos="194310" algn="l"/>
              </a:tabLst>
            </a:pP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95" b="1">
                <a:solidFill>
                  <a:srgbClr val="2A2D31"/>
                </a:solidFill>
                <a:latin typeface="Tahoma"/>
                <a:cs typeface="Tahoma"/>
              </a:rPr>
              <a:t>90-</a:t>
            </a: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Day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65" b="1">
                <a:solidFill>
                  <a:srgbClr val="2A2D31"/>
                </a:solidFill>
                <a:latin typeface="Tahoma"/>
                <a:cs typeface="Tahoma"/>
              </a:rPr>
              <a:t>Validity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Expiration</a:t>
            </a:r>
            <a:endParaRPr sz="1300">
              <a:latin typeface="Tahoma"/>
              <a:cs typeface="Tahoma"/>
            </a:endParaRPr>
          </a:p>
          <a:p>
            <a:pPr marL="12700" marR="50165">
              <a:lnSpc>
                <a:spcPct val="157500"/>
              </a:lnSpc>
              <a:spcBef>
                <a:spcPts val="70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often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get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notarized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weeks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advance.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there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delay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getting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post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office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appointment,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may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expire.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Our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 assistance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NYC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ensures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that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we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submit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documents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 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agency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immediately, well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within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 90-day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legal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window.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700" spc="-110" b="1">
                <a:solidFill>
                  <a:srgbClr val="2A2D31"/>
                </a:solidFill>
                <a:latin typeface="Tahoma"/>
                <a:cs typeface="Tahoma"/>
              </a:rPr>
              <a:t>What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9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70" b="1">
                <a:solidFill>
                  <a:srgbClr val="2A2D31"/>
                </a:solidFill>
                <a:latin typeface="Tahoma"/>
                <a:cs typeface="Tahoma"/>
              </a:rPr>
              <a:t>Other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75" b="1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5" b="1">
                <a:solidFill>
                  <a:srgbClr val="2A2D31"/>
                </a:solidFill>
                <a:latin typeface="Tahoma"/>
                <a:cs typeface="Tahoma"/>
              </a:rPr>
              <a:t>Refuses</a:t>
            </a:r>
            <a:r>
              <a:rPr dirty="0" sz="1700" spc="-7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Sign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0" b="1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Missing?</a:t>
            </a:r>
            <a:endParaRPr sz="1700">
              <a:latin typeface="Tahoma"/>
              <a:cs typeface="Tahoma"/>
            </a:endParaRPr>
          </a:p>
          <a:p>
            <a:pPr marL="12700" marR="145415">
              <a:lnSpc>
                <a:spcPct val="157500"/>
              </a:lnSpc>
              <a:spcBef>
                <a:spcPts val="815"/>
              </a:spcBef>
            </a:pP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cannot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obtain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because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other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unreachable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refuses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cooperate,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must use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60" b="1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5525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(Statement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 Exigent/Special Family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Circumstances).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50">
              <a:latin typeface="Tahoma"/>
              <a:cs typeface="Tahoma"/>
            </a:endParaRPr>
          </a:p>
          <a:p>
            <a:pPr marL="12700" marR="87630">
              <a:lnSpc>
                <a:spcPct val="157500"/>
              </a:lnSpc>
            </a:pP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How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it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works: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This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request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Department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State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make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exception.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must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"clear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convincing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evidence"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why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other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parent’s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cannot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obtained.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5"/>
              </a:spcBef>
            </a:pPr>
            <a:endParaRPr sz="1050">
              <a:latin typeface="Tahoma"/>
              <a:cs typeface="Tahoma"/>
            </a:endParaRPr>
          </a:p>
          <a:p>
            <a:pPr lvl="1" marL="469265" indent="-227965">
              <a:lnSpc>
                <a:spcPct val="100000"/>
              </a:lnSpc>
              <a:buFont typeface="Arial MT"/>
              <a:buChar char="●"/>
              <a:tabLst>
                <a:tab pos="469265" algn="l"/>
              </a:tabLst>
            </a:pP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Incarceration: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inmate's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ID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number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facility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location.</a:t>
            </a:r>
            <a:endParaRPr sz="1050">
              <a:latin typeface="Tahoma"/>
              <a:cs typeface="Tahoma"/>
            </a:endParaRPr>
          </a:p>
          <a:p>
            <a:pPr lvl="1" marL="469900" marR="198120" indent="-228600">
              <a:lnSpc>
                <a:spcPct val="157500"/>
              </a:lnSpc>
              <a:spcBef>
                <a:spcPts val="5"/>
              </a:spcBef>
              <a:buFont typeface="Arial MT"/>
              <a:buChar char="●"/>
              <a:tabLst>
                <a:tab pos="469900" algn="l"/>
              </a:tabLst>
            </a:pP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Missing</a:t>
            </a:r>
            <a:r>
              <a:rPr dirty="0" sz="1050" spc="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Parent:</a:t>
            </a:r>
            <a:r>
              <a:rPr dirty="0" sz="1050" spc="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Provide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evidence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"Due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Diligence"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search,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such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certified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mail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receipts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police</a:t>
            </a:r>
            <a:r>
              <a:rPr dirty="0" sz="1050" spc="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reports.</a:t>
            </a:r>
            <a:endParaRPr sz="1050">
              <a:latin typeface="Tahoma"/>
              <a:cs typeface="Tahoma"/>
            </a:endParaRPr>
          </a:p>
          <a:p>
            <a:pPr lvl="1" marL="469900" marR="52705" indent="-228600">
              <a:lnSpc>
                <a:spcPct val="157500"/>
              </a:lnSpc>
              <a:buFont typeface="Arial MT"/>
              <a:buChar char="●"/>
              <a:tabLst>
                <a:tab pos="469900" algn="l"/>
              </a:tabLst>
            </a:pP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Restraining</a:t>
            </a:r>
            <a:r>
              <a:rPr dirty="0" sz="1050" spc="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Orders:</a:t>
            </a:r>
            <a:r>
              <a:rPr dirty="0" sz="1050" spc="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Submit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certified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copy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court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order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specifically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mentions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the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child’s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travel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parent’s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lack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authority.</a:t>
            </a:r>
            <a:endParaRPr sz="1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42080"/>
            <a:ext cx="5960745" cy="799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613410">
              <a:lnSpc>
                <a:spcPct val="120800"/>
              </a:lnSpc>
              <a:spcBef>
                <a:spcPts val="100"/>
              </a:spcBef>
            </a:pPr>
            <a:r>
              <a:rPr dirty="0" sz="1700" spc="-70" b="1">
                <a:solidFill>
                  <a:srgbClr val="2A2D31"/>
                </a:solidFill>
                <a:latin typeface="Tahoma"/>
                <a:cs typeface="Tahoma"/>
              </a:rPr>
              <a:t>How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5" b="1">
                <a:solidFill>
                  <a:srgbClr val="2A2D31"/>
                </a:solidFill>
                <a:latin typeface="Tahoma"/>
                <a:cs typeface="Tahoma"/>
              </a:rPr>
              <a:t>Secure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55" b="1">
                <a:solidFill>
                  <a:srgbClr val="2A2D31"/>
                </a:solidFill>
                <a:latin typeface="Tahoma"/>
                <a:cs typeface="Tahoma"/>
              </a:rPr>
              <a:t>Expedited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for </a:t>
            </a:r>
            <a:r>
              <a:rPr dirty="0" sz="170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5" b="1">
                <a:solidFill>
                  <a:srgbClr val="2A2D31"/>
                </a:solidFill>
                <a:latin typeface="Tahoma"/>
                <a:cs typeface="Tahoma"/>
              </a:rPr>
              <a:t>in </a:t>
            </a:r>
            <a:r>
              <a:rPr dirty="0" sz="1700" spc="-70" b="1">
                <a:solidFill>
                  <a:srgbClr val="2A2D31"/>
                </a:solidFill>
                <a:latin typeface="Tahoma"/>
                <a:cs typeface="Tahoma"/>
              </a:rPr>
              <a:t>Manhattan</a:t>
            </a:r>
            <a:r>
              <a:rPr dirty="0" sz="17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Today?</a:t>
            </a:r>
            <a:endParaRPr sz="1700">
              <a:latin typeface="Tahoma"/>
              <a:cs typeface="Tahoma"/>
            </a:endParaRPr>
          </a:p>
          <a:p>
            <a:pPr marL="12700" marR="165100">
              <a:lnSpc>
                <a:spcPct val="157500"/>
              </a:lnSpc>
              <a:spcBef>
                <a:spcPts val="81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When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travel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imminent,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waiting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8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weeks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post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office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appointment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option.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Securing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expedited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passport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for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a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minor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in</a:t>
            </a:r>
            <a:r>
              <a:rPr dirty="0" u="heavy" sz="105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dirty="0" u="heavy" sz="1050" spc="-4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Tahoma"/>
                <a:cs typeface="Tahoma"/>
                <a:hlinkClick r:id="rId2"/>
              </a:rPr>
              <a:t>Manhattan</a:t>
            </a:r>
            <a:r>
              <a:rPr dirty="0" sz="1050" spc="-10" b="1">
                <a:solidFill>
                  <a:srgbClr val="1154CC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requires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registered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courier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who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"hand-carry"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documents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directly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Regional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Agency.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3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45" b="1">
                <a:solidFill>
                  <a:srgbClr val="2A2D31"/>
                </a:solidFill>
                <a:latin typeface="Tahoma"/>
                <a:cs typeface="Tahoma"/>
              </a:rPr>
              <a:t>A1</a:t>
            </a:r>
            <a:r>
              <a:rPr dirty="0" sz="13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30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40" b="1">
                <a:solidFill>
                  <a:srgbClr val="2A2D31"/>
                </a:solidFill>
                <a:latin typeface="Tahoma"/>
                <a:cs typeface="Tahoma"/>
              </a:rPr>
              <a:t>&amp;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Visa</a:t>
            </a:r>
            <a:r>
              <a:rPr dirty="0" sz="13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20" b="1">
                <a:solidFill>
                  <a:srgbClr val="2A2D31"/>
                </a:solidFill>
                <a:latin typeface="Tahoma"/>
                <a:cs typeface="Tahoma"/>
              </a:rPr>
              <a:t>Services</a:t>
            </a:r>
            <a:r>
              <a:rPr dirty="0" sz="13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85" b="1">
                <a:solidFill>
                  <a:srgbClr val="2A2D31"/>
                </a:solidFill>
                <a:latin typeface="Tahoma"/>
                <a:cs typeface="Tahoma"/>
              </a:rPr>
              <a:t>4-</a:t>
            </a:r>
            <a:r>
              <a:rPr dirty="0" sz="1300" spc="-25" b="1">
                <a:solidFill>
                  <a:srgbClr val="2A2D31"/>
                </a:solidFill>
                <a:latin typeface="Tahoma"/>
                <a:cs typeface="Tahoma"/>
              </a:rPr>
              <a:t>Step</a:t>
            </a:r>
            <a:r>
              <a:rPr dirty="0" sz="1300" spc="-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Framework:</a:t>
            </a:r>
            <a:endParaRPr sz="1300">
              <a:latin typeface="Tahoma"/>
              <a:cs typeface="Tahoma"/>
            </a:endParaRPr>
          </a:p>
          <a:p>
            <a:pPr marL="467359" marR="107314" indent="-226060">
              <a:lnSpc>
                <a:spcPct val="157500"/>
              </a:lnSpc>
              <a:spcBef>
                <a:spcPts val="705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Professional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Consultation: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Call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at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our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Manhattan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office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(362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5th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Avenue)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verify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your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	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specific</a:t>
            </a:r>
            <a:r>
              <a:rPr dirty="0" sz="1050" spc="14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</a:t>
            </a:r>
            <a:r>
              <a:rPr dirty="0" sz="1050" spc="14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situation.</a:t>
            </a:r>
            <a:endParaRPr sz="1050">
              <a:latin typeface="Tahoma"/>
              <a:cs typeface="Tahoma"/>
            </a:endParaRPr>
          </a:p>
          <a:p>
            <a:pPr marL="467359" marR="160655" indent="-226060">
              <a:lnSpc>
                <a:spcPct val="157500"/>
              </a:lnSpc>
              <a:buFont typeface="Arial MT"/>
              <a:buAutoNum type="arabicPeriod"/>
              <a:tabLst>
                <a:tab pos="469900" algn="l"/>
              </a:tabLst>
            </a:pP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Document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Pre-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Audit:</a:t>
            </a:r>
            <a:r>
              <a:rPr dirty="0" sz="1050" spc="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Send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DS-11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DS-3053.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check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errors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and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	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ID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mismatches </a:t>
            </a:r>
            <a:r>
              <a:rPr dirty="0" sz="1050" spc="-65" i="1">
                <a:solidFill>
                  <a:srgbClr val="2A2D31"/>
                </a:solidFill>
                <a:latin typeface="Verdana"/>
                <a:cs typeface="Verdana"/>
              </a:rPr>
              <a:t>before</a:t>
            </a:r>
            <a:r>
              <a:rPr dirty="0" sz="1050" spc="-40" i="1">
                <a:solidFill>
                  <a:srgbClr val="2A2D31"/>
                </a:solidFill>
                <a:latin typeface="Verdana"/>
                <a:cs typeface="Verdan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they reach a government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agent.</a:t>
            </a:r>
            <a:endParaRPr sz="1050">
              <a:latin typeface="Tahoma"/>
              <a:cs typeface="Tahoma"/>
            </a:endParaRPr>
          </a:p>
          <a:p>
            <a:pPr marL="467359" marR="163195" indent="-226060">
              <a:lnSpc>
                <a:spcPct val="157500"/>
              </a:lnSpc>
              <a:spcBef>
                <a:spcPts val="5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Agency</a:t>
            </a:r>
            <a:r>
              <a:rPr dirty="0" sz="1050" spc="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Submission:</a:t>
            </a:r>
            <a:r>
              <a:rPr dirty="0" sz="1050" spc="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Our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couriers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hand-deliver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application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processing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little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	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24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48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hours.</a:t>
            </a:r>
            <a:endParaRPr sz="1050">
              <a:latin typeface="Tahoma"/>
              <a:cs typeface="Tahoma"/>
            </a:endParaRPr>
          </a:p>
          <a:p>
            <a:pPr marL="467359" indent="-226060">
              <a:lnSpc>
                <a:spcPct val="100000"/>
              </a:lnSpc>
              <a:spcBef>
                <a:spcPts val="720"/>
              </a:spcBef>
              <a:buFont typeface="Arial MT"/>
              <a:buAutoNum type="arabicPeriod"/>
              <a:tabLst>
                <a:tab pos="467359" algn="l"/>
              </a:tabLst>
            </a:pP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Secure</a:t>
            </a:r>
            <a:r>
              <a:rPr dirty="0" sz="1050" spc="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Pickup:</a:t>
            </a:r>
            <a:r>
              <a:rPr dirty="0" sz="1050" spc="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child’s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ready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pickup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secure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overnight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shipping.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ct val="157500"/>
              </a:lnSpc>
              <a:spcBef>
                <a:spcPts val="110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Using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expedited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a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Manhattan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through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private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service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like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A1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bypasses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massive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backlogs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standard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mailing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system.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050">
              <a:latin typeface="Tahoma"/>
              <a:cs typeface="Tahoma"/>
            </a:endParaRPr>
          </a:p>
          <a:p>
            <a:pPr marL="12700" marR="227329">
              <a:lnSpc>
                <a:spcPct val="120800"/>
              </a:lnSpc>
            </a:pPr>
            <a:r>
              <a:rPr dirty="0" sz="1700" spc="-120" b="1">
                <a:solidFill>
                  <a:srgbClr val="2A2D31"/>
                </a:solidFill>
                <a:latin typeface="Tahoma"/>
                <a:cs typeface="Tahoma"/>
              </a:rPr>
              <a:t>Why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5" b="1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7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Might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Need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Minor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0" b="1">
                <a:solidFill>
                  <a:srgbClr val="2A2D31"/>
                </a:solidFill>
                <a:latin typeface="Tahoma"/>
                <a:cs typeface="Tahoma"/>
              </a:rPr>
              <a:t>Assistance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8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70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5" b="1">
                <a:solidFill>
                  <a:srgbClr val="2A2D31"/>
                </a:solidFill>
                <a:latin typeface="Tahoma"/>
                <a:cs typeface="Tahoma"/>
              </a:rPr>
              <a:t>NYC 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700" spc="-6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35" b="1">
                <a:solidFill>
                  <a:srgbClr val="2A2D31"/>
                </a:solidFill>
                <a:latin typeface="Tahoma"/>
                <a:cs typeface="Tahoma"/>
              </a:rPr>
              <a:t>Global</a:t>
            </a:r>
            <a:r>
              <a:rPr dirty="0" sz="1700" spc="-6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Travel?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dirty="0" sz="1050" spc="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often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just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first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step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international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families.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are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applying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endParaRPr sz="1050">
              <a:latin typeface="Tahoma"/>
              <a:cs typeface="Tahoma"/>
            </a:endParaRPr>
          </a:p>
          <a:p>
            <a:pPr marL="12700" marR="74930">
              <a:lnSpc>
                <a:spcPct val="157500"/>
              </a:lnSpc>
            </a:pP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City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,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may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also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need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navigate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complexities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foreign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visas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the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OCI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(Overseas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Citizenship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>
                <a:solidFill>
                  <a:srgbClr val="2A2D31"/>
                </a:solidFill>
                <a:latin typeface="Tahoma"/>
                <a:cs typeface="Tahoma"/>
              </a:rPr>
              <a:t>India)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process.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Beyond</a:t>
            </a:r>
            <a:r>
              <a:rPr dirty="0" sz="1300" spc="-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6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30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300" spc="-10" b="1">
                <a:solidFill>
                  <a:srgbClr val="2A2D31"/>
                </a:solidFill>
                <a:latin typeface="Tahoma"/>
                <a:cs typeface="Tahoma"/>
              </a:rPr>
              <a:t>Passport:</a:t>
            </a:r>
            <a:endParaRPr sz="1300">
              <a:latin typeface="Tahoma"/>
              <a:cs typeface="Tahoma"/>
            </a:endParaRPr>
          </a:p>
          <a:p>
            <a:pPr lvl="1" marL="469900" marR="156845" indent="-228600">
              <a:lnSpc>
                <a:spcPct val="157500"/>
              </a:lnSpc>
              <a:spcBef>
                <a:spcPts val="705"/>
              </a:spcBef>
              <a:buFont typeface="Arial MT"/>
              <a:buChar char="●"/>
              <a:tabLst>
                <a:tab pos="469900" algn="l"/>
              </a:tabLst>
            </a:pPr>
            <a:r>
              <a:rPr dirty="0" sz="1050" spc="-80" b="1">
                <a:solidFill>
                  <a:srgbClr val="2A2D31"/>
                </a:solidFill>
                <a:latin typeface="Tahoma"/>
                <a:cs typeface="Tahoma"/>
              </a:rPr>
              <a:t>India</a:t>
            </a:r>
            <a:r>
              <a:rPr dirty="0" sz="1050" spc="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70" b="1">
                <a:solidFill>
                  <a:srgbClr val="2A2D31"/>
                </a:solidFill>
                <a:latin typeface="Tahoma"/>
                <a:cs typeface="Tahoma"/>
              </a:rPr>
              <a:t>Visa/OCI:</a:t>
            </a:r>
            <a:r>
              <a:rPr dirty="0" sz="1050" spc="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specialize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OCI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services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minors,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which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require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their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own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specific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</a:t>
            </a:r>
            <a:r>
              <a:rPr dirty="0" sz="1050" spc="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forms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documentation.</a:t>
            </a:r>
            <a:endParaRPr sz="1050">
              <a:latin typeface="Tahoma"/>
              <a:cs typeface="Tahoma"/>
            </a:endParaRPr>
          </a:p>
          <a:p>
            <a:pPr lvl="1" marL="469900" marR="91440" indent="-228600">
              <a:lnSpc>
                <a:spcPct val="157500"/>
              </a:lnSpc>
              <a:spcBef>
                <a:spcPts val="5"/>
              </a:spcBef>
              <a:buFont typeface="Arial MT"/>
              <a:buChar char="●"/>
              <a:tabLst>
                <a:tab pos="469900" algn="l"/>
              </a:tabLst>
            </a:pP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Lost/Damaged</a:t>
            </a:r>
            <a:r>
              <a:rPr dirty="0" sz="1050" spc="4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Passports:</a:t>
            </a:r>
            <a:r>
              <a:rPr dirty="0" sz="1050" spc="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80">
                <a:solidFill>
                  <a:srgbClr val="2A2D31"/>
                </a:solidFill>
                <a:latin typeface="Tahoma"/>
                <a:cs typeface="Tahoma"/>
              </a:rPr>
              <a:t>If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child’s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current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damaged,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r>
              <a:rPr dirty="0" sz="1050" spc="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expedite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replacement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record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time.</a:t>
            </a:r>
            <a:endParaRPr sz="1050">
              <a:latin typeface="Tahoma"/>
              <a:cs typeface="Tahoma"/>
            </a:endParaRPr>
          </a:p>
          <a:p>
            <a:pPr lvl="1" marL="469265" indent="-227965">
              <a:lnSpc>
                <a:spcPct val="100000"/>
              </a:lnSpc>
              <a:spcBef>
                <a:spcPts val="725"/>
              </a:spcBef>
              <a:buFont typeface="Arial MT"/>
              <a:buChar char="●"/>
              <a:tabLst>
                <a:tab pos="469265" algn="l"/>
              </a:tabLst>
            </a:pPr>
            <a:r>
              <a:rPr dirty="0" sz="1050" spc="-130" b="1">
                <a:solidFill>
                  <a:srgbClr val="2A2D31"/>
                </a:solidFill>
                <a:latin typeface="Tahoma"/>
                <a:cs typeface="Tahoma"/>
              </a:rPr>
              <a:t>190+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Countries: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We provide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visa support for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virtually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every global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destination.</a:t>
            </a:r>
            <a:endParaRPr sz="1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95901"/>
            <a:ext cx="5920740" cy="2331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Conclusion</a:t>
            </a:r>
            <a:endParaRPr sz="1700">
              <a:latin typeface="Tahoma"/>
              <a:cs typeface="Tahoma"/>
            </a:endParaRPr>
          </a:p>
          <a:p>
            <a:pPr marL="12700" marR="115570">
              <a:lnSpc>
                <a:spcPct val="157500"/>
              </a:lnSpc>
              <a:spcBef>
                <a:spcPts val="81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Navigating 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"One-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Parent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Absent"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rule doesn't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have to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 a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barrier to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 family's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travel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plans.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By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understanding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strict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requirements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necessity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passport assistance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NYC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,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avoid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common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pitfalls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that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lead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rejection.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50">
              <a:latin typeface="Tahoma"/>
              <a:cs typeface="Tahoma"/>
            </a:endParaRPr>
          </a:p>
          <a:p>
            <a:pPr marL="12700" marR="5080">
              <a:lnSpc>
                <a:spcPct val="157500"/>
              </a:lnSpc>
              <a:spcBef>
                <a:spcPts val="5"/>
              </a:spcBef>
            </a:pP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Ready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apply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without the stress? Contact A1 Passport </a:t>
            </a:r>
            <a:r>
              <a:rPr dirty="0" sz="1050" spc="-65">
                <a:solidFill>
                  <a:srgbClr val="2A2D31"/>
                </a:solidFill>
                <a:latin typeface="Tahoma"/>
                <a:cs typeface="Tahoma"/>
              </a:rPr>
              <a:t>&amp;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Visa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Services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today.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Whether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need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renewal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minors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NYC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expedited</a:t>
            </a:r>
            <a:endParaRPr sz="1050">
              <a:latin typeface="Tahoma"/>
              <a:cs typeface="Tahoma"/>
            </a:endParaRPr>
          </a:p>
          <a:p>
            <a:pPr marL="12700" marR="287020">
              <a:lnSpc>
                <a:spcPct val="157500"/>
              </a:lnSpc>
            </a:pP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for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Manhattan</a:t>
            </a:r>
            <a:r>
              <a:rPr dirty="0" sz="1050" spc="-45">
                <a:solidFill>
                  <a:srgbClr val="2A2D31"/>
                </a:solidFill>
                <a:latin typeface="Tahoma"/>
                <a:cs typeface="Tahoma"/>
              </a:rPr>
              <a:t>,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our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team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ensures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your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documents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are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flawless,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your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travel</a:t>
            </a:r>
            <a:r>
              <a:rPr dirty="0" sz="1050" spc="-3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remains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on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track.</a:t>
            </a:r>
            <a:endParaRPr sz="105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3682658"/>
            <a:ext cx="5902960" cy="3947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85" b="1">
                <a:solidFill>
                  <a:srgbClr val="2A2D31"/>
                </a:solidFill>
                <a:latin typeface="Tahoma"/>
                <a:cs typeface="Tahoma"/>
              </a:rPr>
              <a:t>Frequently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20" b="1">
                <a:solidFill>
                  <a:srgbClr val="2A2D31"/>
                </a:solidFill>
                <a:latin typeface="Tahoma"/>
                <a:cs typeface="Tahoma"/>
              </a:rPr>
              <a:t>Asked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40" b="1">
                <a:solidFill>
                  <a:srgbClr val="2A2D31"/>
                </a:solidFill>
                <a:latin typeface="Tahoma"/>
                <a:cs typeface="Tahoma"/>
              </a:rPr>
              <a:t>Questions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700" spc="-90" b="1">
                <a:solidFill>
                  <a:srgbClr val="2A2D31"/>
                </a:solidFill>
                <a:latin typeface="Tahoma"/>
                <a:cs typeface="Tahoma"/>
              </a:rPr>
              <a:t>(Extraction</a:t>
            </a:r>
            <a:r>
              <a:rPr dirty="0" sz="1700" spc="-10" b="1">
                <a:solidFill>
                  <a:srgbClr val="2A2D31"/>
                </a:solidFill>
                <a:latin typeface="Tahoma"/>
                <a:cs typeface="Tahoma"/>
              </a:rPr>
              <a:t> Block)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Q: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15-year-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old sign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their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60" b="1">
                <a:solidFill>
                  <a:srgbClr val="2A2D31"/>
                </a:solidFill>
                <a:latin typeface="Tahoma"/>
                <a:cs typeface="Tahoma"/>
              </a:rPr>
              <a:t>own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passport</a:t>
            </a:r>
            <a:r>
              <a:rPr dirty="0" sz="1050" spc="-1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application?</a:t>
            </a:r>
            <a:endParaRPr sz="1050">
              <a:latin typeface="Tahoma"/>
              <a:cs typeface="Tahoma"/>
            </a:endParaRPr>
          </a:p>
          <a:p>
            <a:pPr marL="12700" marR="133985">
              <a:lnSpc>
                <a:spcPct val="157500"/>
              </a:lnSpc>
            </a:pP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A:</a:t>
            </a:r>
            <a:r>
              <a:rPr dirty="0" sz="1050" spc="1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No.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Anyone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under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age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16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legally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requires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parental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consent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via</a:t>
            </a:r>
            <a:r>
              <a:rPr dirty="0" sz="1050" spc="-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11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and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60">
                <a:solidFill>
                  <a:srgbClr val="2A2D31"/>
                </a:solidFill>
                <a:latin typeface="Tahoma"/>
                <a:cs typeface="Tahoma"/>
              </a:rPr>
              <a:t>(if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necessary)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</a:t>
            </a:r>
            <a:r>
              <a:rPr dirty="0" sz="1050" spc="3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forms.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5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Q: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Does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60" b="1">
                <a:solidFill>
                  <a:srgbClr val="2A2D31"/>
                </a:solidFill>
                <a:latin typeface="Tahoma"/>
                <a:cs typeface="Tahoma"/>
              </a:rPr>
              <a:t>DS-</a:t>
            </a: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3053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need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be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notarized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by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New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York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notary?</a:t>
            </a:r>
            <a:endParaRPr sz="1050">
              <a:latin typeface="Tahoma"/>
              <a:cs typeface="Tahoma"/>
            </a:endParaRPr>
          </a:p>
          <a:p>
            <a:pPr marL="12700" marR="671830">
              <a:lnSpc>
                <a:spcPct val="157500"/>
              </a:lnSpc>
            </a:pP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A: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No,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form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cannot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notarized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by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any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valid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notary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United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States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or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at</a:t>
            </a:r>
            <a:r>
              <a:rPr dirty="0" sz="1050" spc="-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U.S. </a:t>
            </a:r>
            <a:r>
              <a:rPr dirty="0" sz="1050" spc="10">
                <a:solidFill>
                  <a:srgbClr val="2A2D31"/>
                </a:solidFill>
                <a:latin typeface="Tahoma"/>
                <a:cs typeface="Tahoma"/>
              </a:rPr>
              <a:t>Embassy/Consulate</a:t>
            </a:r>
            <a:r>
              <a:rPr dirty="0" sz="1050" spc="1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abroad.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55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Q: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70" b="1">
                <a:solidFill>
                  <a:srgbClr val="2A2D31"/>
                </a:solidFill>
                <a:latin typeface="Tahoma"/>
                <a:cs typeface="Tahoma"/>
              </a:rPr>
              <a:t>What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fastest </a:t>
            </a:r>
            <a:r>
              <a:rPr dirty="0" sz="1050" spc="-60" b="1">
                <a:solidFill>
                  <a:srgbClr val="2A2D31"/>
                </a:solidFill>
                <a:latin typeface="Tahoma"/>
                <a:cs typeface="Tahoma"/>
              </a:rPr>
              <a:t>way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get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child's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NYC?</a:t>
            </a:r>
            <a:endParaRPr sz="1050">
              <a:latin typeface="Tahoma"/>
              <a:cs typeface="Tahoma"/>
            </a:endParaRPr>
          </a:p>
          <a:p>
            <a:pPr marL="12700" marR="31115">
              <a:lnSpc>
                <a:spcPct val="157500"/>
              </a:lnSpc>
            </a:pP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A: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fastest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method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using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Minor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Passport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Assistance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in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NYC</a:t>
            </a:r>
            <a:r>
              <a:rPr dirty="0" sz="1050" spc="-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through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registered</a:t>
            </a:r>
            <a:r>
              <a:rPr dirty="0" sz="1050" spc="-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expeditor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like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A1,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which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can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cut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processing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times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from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months</a:t>
            </a:r>
            <a:r>
              <a:rPr dirty="0" sz="1050" spc="20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to</a:t>
            </a:r>
            <a:r>
              <a:rPr dirty="0" sz="1050" spc="1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days.</a:t>
            </a:r>
            <a:endParaRPr sz="10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860"/>
              </a:spcBef>
            </a:pP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050" spc="-45" b="1">
                <a:solidFill>
                  <a:srgbClr val="2A2D31"/>
                </a:solidFill>
                <a:latin typeface="Tahoma"/>
                <a:cs typeface="Tahoma"/>
              </a:rPr>
              <a:t>Q: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95" b="1">
                <a:solidFill>
                  <a:srgbClr val="2A2D31"/>
                </a:solidFill>
                <a:latin typeface="Tahoma"/>
                <a:cs typeface="Tahoma"/>
              </a:rPr>
              <a:t>Is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2A2D31"/>
                </a:solidFill>
                <a:latin typeface="Tahoma"/>
                <a:cs typeface="Tahoma"/>
              </a:rPr>
              <a:t>a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photocopy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of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50" b="1">
                <a:solidFill>
                  <a:srgbClr val="2A2D31"/>
                </a:solidFill>
                <a:latin typeface="Tahoma"/>
                <a:cs typeface="Tahoma"/>
              </a:rPr>
              <a:t>the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absent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0" b="1">
                <a:solidFill>
                  <a:srgbClr val="2A2D31"/>
                </a:solidFill>
                <a:latin typeface="Tahoma"/>
                <a:cs typeface="Tahoma"/>
              </a:rPr>
              <a:t>parent's</a:t>
            </a:r>
            <a:r>
              <a:rPr dirty="0" sz="1050" spc="-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25" b="1">
                <a:solidFill>
                  <a:srgbClr val="2A2D31"/>
                </a:solidFill>
                <a:latin typeface="Tahoma"/>
                <a:cs typeface="Tahoma"/>
              </a:rPr>
              <a:t>ID</a:t>
            </a:r>
            <a:r>
              <a:rPr dirty="0" sz="1050" spc="-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2A2D31"/>
                </a:solidFill>
                <a:latin typeface="Tahoma"/>
                <a:cs typeface="Tahoma"/>
              </a:rPr>
              <a:t>enough?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ct val="157500"/>
              </a:lnSpc>
            </a:pPr>
            <a:r>
              <a:rPr dirty="0" sz="1050" spc="-55" b="1">
                <a:solidFill>
                  <a:srgbClr val="2A2D31"/>
                </a:solidFill>
                <a:latin typeface="Tahoma"/>
                <a:cs typeface="Tahoma"/>
              </a:rPr>
              <a:t>A: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No, you must have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the </a:t>
            </a:r>
            <a:r>
              <a:rPr dirty="0" sz="1050" spc="-40" b="1">
                <a:solidFill>
                  <a:srgbClr val="2A2D31"/>
                </a:solidFill>
                <a:latin typeface="Tahoma"/>
                <a:cs typeface="Tahoma"/>
              </a:rPr>
              <a:t>notarized</a:t>
            </a:r>
            <a:r>
              <a:rPr dirty="0" sz="1050" spc="20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35" b="1">
                <a:solidFill>
                  <a:srgbClr val="2A2D31"/>
                </a:solidFill>
                <a:latin typeface="Tahoma"/>
                <a:cs typeface="Tahoma"/>
              </a:rPr>
              <a:t>original</a:t>
            </a:r>
            <a:r>
              <a:rPr dirty="0" sz="1050" spc="25" b="1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DS-3053 </a:t>
            </a:r>
            <a:r>
              <a:rPr dirty="0" sz="1050" spc="-70" i="1">
                <a:solidFill>
                  <a:srgbClr val="2A2D31"/>
                </a:solidFill>
                <a:latin typeface="Verdana"/>
                <a:cs typeface="Verdana"/>
              </a:rPr>
              <a:t>and</a:t>
            </a:r>
            <a:r>
              <a:rPr dirty="0" sz="1050" spc="-40" i="1">
                <a:solidFill>
                  <a:srgbClr val="2A2D31"/>
                </a:solidFill>
                <a:latin typeface="Verdana"/>
                <a:cs typeface="Verdan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a clear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photocopy of the </a:t>
            </a:r>
            <a:r>
              <a:rPr dirty="0" sz="1050" spc="-50">
                <a:solidFill>
                  <a:srgbClr val="2A2D31"/>
                </a:solidFill>
                <a:latin typeface="Tahoma"/>
                <a:cs typeface="Tahoma"/>
              </a:rPr>
              <a:t>ID</a:t>
            </a:r>
            <a:r>
              <a:rPr dirty="0" sz="1050">
                <a:solidFill>
                  <a:srgbClr val="2A2D31"/>
                </a:solidFill>
                <a:latin typeface="Tahoma"/>
                <a:cs typeface="Tahoma"/>
              </a:rPr>
              <a:t> used</a:t>
            </a:r>
            <a:r>
              <a:rPr dirty="0" sz="1050" spc="5">
                <a:solidFill>
                  <a:srgbClr val="2A2D31"/>
                </a:solidFill>
                <a:latin typeface="Tahoma"/>
                <a:cs typeface="Tahoma"/>
              </a:rPr>
              <a:t> </a:t>
            </a:r>
            <a:r>
              <a:rPr dirty="0" sz="1050" spc="-10">
                <a:solidFill>
                  <a:srgbClr val="2A2D31"/>
                </a:solidFill>
                <a:latin typeface="Tahoma"/>
                <a:cs typeface="Tahoma"/>
              </a:rPr>
              <a:t>during notarization.</a:t>
            </a:r>
            <a:endParaRPr sz="1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document</dc:title>
  <dcterms:created xsi:type="dcterms:W3CDTF">2026-04-23T05:31:06Z</dcterms:created>
  <dcterms:modified xsi:type="dcterms:W3CDTF">2026-04-23T05:31:06Z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2026-04-23T00:00:00Z</vt:filetime>
  </property>
  <property fmtid="{D5CDD505-2E9C-101B-9397-08002B2CF9AE}" pid="4" name="Producer">
    <vt:lpwstr>Skia/PDF m149 Google Docs Renderer</vt:lpwstr>
  </property>
  <property fmtid="{D5CDD505-2E9C-101B-9397-08002B2CF9AE}" pid="5" name="LastSaved">
    <vt:filetime>2026-04-23T00:00:00Z</vt:filetime>
  </property>
</Properties>
</file>