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7"/>
  </p:notesMasterIdLst>
  <p:sldIdLst>
    <p:sldId id="256" r:id="rId2"/>
    <p:sldId id="403" r:id="rId3"/>
    <p:sldId id="353" r:id="rId4"/>
    <p:sldId id="395" r:id="rId5"/>
    <p:sldId id="397" r:id="rId6"/>
    <p:sldId id="396" r:id="rId7"/>
    <p:sldId id="399" r:id="rId8"/>
    <p:sldId id="400" r:id="rId9"/>
    <p:sldId id="401" r:id="rId10"/>
    <p:sldId id="398" r:id="rId11"/>
    <p:sldId id="404" r:id="rId12"/>
    <p:sldId id="405" r:id="rId13"/>
    <p:sldId id="402" r:id="rId14"/>
    <p:sldId id="406" r:id="rId15"/>
    <p:sldId id="407" r:id="rId16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CCFFFF"/>
    <a:srgbClr val="006600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6041" autoAdjust="0"/>
  </p:normalViewPr>
  <p:slideViewPr>
    <p:cSldViewPr snapToGrid="0">
      <p:cViewPr varScale="1">
        <p:scale>
          <a:sx n="101" d="100"/>
          <a:sy n="101" d="100"/>
        </p:scale>
        <p:origin x="2004" y="10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463620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メイリオ" panose="020B0604030504040204" pitchFamily="50" charset="-128"/>
              <a:buChar char="⁃"/>
              <a:defRPr/>
            </a:lvl3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2017/11/6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2017/11/6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6291" y="1111387"/>
            <a:ext cx="6426759" cy="2862322"/>
          </a:xfrm>
        </p:spPr>
        <p:txBody>
          <a:bodyPr/>
          <a:lstStyle/>
          <a:p>
            <a:r>
              <a:rPr lang="ja-JP" altLang="en-US" sz="4000" dirty="0" smtClean="0"/>
              <a:t>回帰モデル・クラス分類モデルを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評価</a:t>
            </a:r>
            <a:r>
              <a:rPr lang="ja-JP" altLang="en-US" sz="4000" dirty="0"/>
              <a:t>・</a:t>
            </a:r>
            <a:r>
              <a:rPr lang="ja-JP" altLang="en-US" sz="4000" dirty="0" smtClean="0"/>
              <a:t>比較するための</a:t>
            </a:r>
            <a:r>
              <a:rPr lang="en-US" altLang="ja-JP" sz="4000" dirty="0"/>
              <a:t/>
            </a:r>
            <a:br>
              <a:rPr lang="en-US" altLang="ja-JP" sz="4000" dirty="0"/>
            </a:b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kumimoji="1" lang="ja-JP" altLang="en-US" sz="4000" dirty="0" smtClean="0"/>
              <a:t>モデルの検証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Model validation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396850" cy="590931"/>
          </a:xfrm>
        </p:spPr>
        <p:txBody>
          <a:bodyPr/>
          <a:lstStyle/>
          <a:p>
            <a:r>
              <a:rPr kumimoji="1" lang="ja-JP" altLang="en-US" dirty="0" smtClean="0"/>
              <a:t>モデルの評価・比較 ハイパーパラメータの決定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235460" cy="3200363"/>
          </a:xfrm>
        </p:spPr>
        <p:txBody>
          <a:bodyPr/>
          <a:lstStyle/>
          <a:p>
            <a:r>
              <a:rPr kumimoji="1" lang="ja-JP" altLang="en-US" dirty="0" smtClean="0"/>
              <a:t>ハイパーパラメータ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PLS</a:t>
            </a:r>
            <a:r>
              <a:rPr lang="ja-JP" altLang="en-US" dirty="0" smtClean="0"/>
              <a:t>の最適成分数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LASSO</a:t>
            </a:r>
            <a:r>
              <a:rPr kumimoji="1" lang="ja-JP" altLang="en-US" dirty="0" smtClean="0"/>
              <a:t>の </a:t>
            </a:r>
            <a:r>
              <a:rPr kumimoji="1" lang="en-US" altLang="ja-JP" dirty="0" smtClean="0"/>
              <a:t>λ</a:t>
            </a:r>
          </a:p>
          <a:p>
            <a:pPr lvl="1"/>
            <a:r>
              <a:rPr lang="en-US" altLang="ja-JP" dirty="0" smtClean="0"/>
              <a:t>SVM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C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γ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など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良い</a:t>
            </a:r>
            <a:r>
              <a:rPr lang="ja-JP" altLang="en-US" dirty="0" smtClean="0"/>
              <a:t>モデル </a:t>
            </a:r>
            <a:r>
              <a:rPr lang="en-US" altLang="ja-JP" dirty="0" smtClean="0"/>
              <a:t>(p.1 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になるようにハイパーパラメータを決めたい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403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463903" cy="590931"/>
          </a:xfrm>
        </p:spPr>
        <p:txBody>
          <a:bodyPr/>
          <a:lstStyle/>
          <a:p>
            <a:r>
              <a:rPr lang="ja-JP" altLang="en-US" dirty="0" smtClean="0"/>
              <a:t>どのようなハイパーパラメータを用いるか？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08822" cy="4990597"/>
          </a:xfrm>
        </p:spPr>
        <p:txBody>
          <a:bodyPr/>
          <a:lstStyle/>
          <a:p>
            <a:r>
              <a:rPr kumimoji="1" lang="ja-JP" altLang="en-US" dirty="0" smtClean="0"/>
              <a:t>トレーニングデータの比較指標の値がよくなるようなハイパーパラメータ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そもそもモデルがトレーニングデータを用いて構築されているため、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トレーニングデータには合うが、新しいサンプルの目的変数を推定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できないようなハイパーパラメータが選ばれてしまう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基本的に</a:t>
            </a:r>
            <a:r>
              <a:rPr lang="ja-JP" altLang="en-US" dirty="0" smtClean="0"/>
              <a:t>用いられない</a:t>
            </a:r>
            <a:endParaRPr lang="en-US" altLang="ja-JP" dirty="0" smtClean="0"/>
          </a:p>
          <a:p>
            <a:r>
              <a:rPr lang="ja-JP" altLang="en-US" dirty="0" smtClean="0"/>
              <a:t>バリデーションデータの</a:t>
            </a:r>
            <a:r>
              <a:rPr lang="ja-JP" altLang="en-US" dirty="0"/>
              <a:t>比較指標</a:t>
            </a:r>
            <a:r>
              <a:rPr lang="ja-JP" altLang="en-US" dirty="0" smtClean="0"/>
              <a:t>の</a:t>
            </a:r>
            <a:r>
              <a:rPr lang="ja-JP" altLang="en-US" dirty="0"/>
              <a:t>値</a:t>
            </a:r>
            <a:r>
              <a:rPr lang="ja-JP" altLang="en-US" dirty="0" smtClean="0"/>
              <a:t>がよくなるようなハイパーパラメータ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新しい</a:t>
            </a:r>
            <a:r>
              <a:rPr kumimoji="1" lang="ja-JP" altLang="en-US" dirty="0" smtClean="0"/>
              <a:t>サンプル</a:t>
            </a:r>
            <a:r>
              <a:rPr lang="ja-JP" altLang="en-US" dirty="0" smtClean="0"/>
              <a:t>に対する推定性能を考慮できる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</a:t>
            </a:r>
            <a:r>
              <a:rPr lang="ja-JP" altLang="en-US" dirty="0"/>
              <a:t>に偏りがないよう</a:t>
            </a:r>
            <a:r>
              <a:rPr lang="ja-JP" altLang="en-US" dirty="0" smtClean="0"/>
              <a:t>に</a:t>
            </a:r>
            <a:r>
              <a:rPr kumimoji="1" lang="ja-JP" altLang="en-US" dirty="0" smtClean="0"/>
              <a:t>トレーニングデータとバリデーションデータとを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分けるよう</a:t>
            </a:r>
            <a:r>
              <a:rPr lang="ja-JP" altLang="en-US" dirty="0" smtClean="0"/>
              <a:t>注意する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トレーニングデータが少なくなってしまう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ハイパーパラメータを決めた後、バリデーションデータも合わせて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再度モデルを構築する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十分にデータ数が多いとき以外は、あまり用いられない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73534" y="6317084"/>
            <a:ext cx="243848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8000"/>
              </a:buClr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クロスバリデーション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760337" y="6295646"/>
            <a:ext cx="454967" cy="467609"/>
          </a:xfrm>
          <a:prstGeom prst="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5771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560590" cy="590931"/>
          </a:xfrm>
        </p:spPr>
        <p:txBody>
          <a:bodyPr/>
          <a:lstStyle/>
          <a:p>
            <a:r>
              <a:rPr lang="ja-JP" altLang="en-US" dirty="0"/>
              <a:t>クロスバリデーション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997005"/>
            <a:ext cx="4208203" cy="424732"/>
          </a:xfrm>
        </p:spPr>
        <p:txBody>
          <a:bodyPr/>
          <a:lstStyle/>
          <a:p>
            <a:r>
              <a:rPr lang="ja-JP" altLang="en-US" dirty="0"/>
              <a:t>例</a:t>
            </a:r>
            <a:r>
              <a:rPr lang="en-US" altLang="ja-JP" dirty="0"/>
              <a:t>) 3-fold </a:t>
            </a:r>
            <a:r>
              <a:rPr lang="ja-JP" altLang="en-US" dirty="0"/>
              <a:t>クロスバリデーション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2821" y="1768935"/>
            <a:ext cx="684000" cy="216000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82086" y="3107573"/>
            <a:ext cx="16674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比較指標の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/>
            </a:r>
            <a:b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</a:b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計算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6007" y="137554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変数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>
            <a:off x="-185600" y="2648880"/>
            <a:ext cx="989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サンプル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62522" y="1768935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46484" y="1768935"/>
            <a:ext cx="684000" cy="216000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39057" y="1914997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39057" y="336684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3046484" y="2489015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046484" y="3209095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065794" y="1768935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010794" y="1914997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010794" y="336684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4065794" y="2489015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4065794" y="3209095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139057" y="263139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010794" y="263139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2" name="右矢印 21"/>
          <p:cNvSpPr/>
          <p:nvPr/>
        </p:nvSpPr>
        <p:spPr>
          <a:xfrm>
            <a:off x="2229644" y="2633031"/>
            <a:ext cx="504056" cy="50405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右矢印 22"/>
          <p:cNvSpPr/>
          <p:nvPr/>
        </p:nvSpPr>
        <p:spPr>
          <a:xfrm>
            <a:off x="4708001" y="2633031"/>
            <a:ext cx="504056" cy="50405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1767" y="426859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64340" y="441680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>
            <a:off x="571767" y="498867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109304" y="426859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54304" y="441680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>
            <a:off x="2109304" y="498867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64340" y="511415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54304" y="511415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34432" y="597229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27005" y="614754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33892" y="6098543"/>
            <a:ext cx="881782" cy="467342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899" y="614754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36" name="直線コネクタ 35"/>
          <p:cNvCxnSpPr>
            <a:stCxn id="24" idx="3"/>
            <a:endCxn id="27" idx="1"/>
          </p:cNvCxnSpPr>
          <p:nvPr/>
        </p:nvCxnSpPr>
        <p:spPr>
          <a:xfrm>
            <a:off x="1255767" y="498867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stCxn id="32" idx="3"/>
            <a:endCxn id="34" idx="1"/>
          </p:cNvCxnSpPr>
          <p:nvPr/>
        </p:nvCxnSpPr>
        <p:spPr>
          <a:xfrm>
            <a:off x="918432" y="6332214"/>
            <a:ext cx="315460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右矢印 37"/>
          <p:cNvSpPr/>
          <p:nvPr/>
        </p:nvSpPr>
        <p:spPr>
          <a:xfrm rot="5400000">
            <a:off x="1151676" y="538738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9" name="直線コネクタ 38"/>
          <p:cNvCxnSpPr>
            <a:stCxn id="34" idx="3"/>
            <a:endCxn id="35" idx="1"/>
          </p:cNvCxnSpPr>
          <p:nvPr/>
        </p:nvCxnSpPr>
        <p:spPr>
          <a:xfrm>
            <a:off x="2115674" y="6332214"/>
            <a:ext cx="328225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8348322" y="1726544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8293322" y="1914997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93322" y="336684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43" name="直線コネクタ 42"/>
          <p:cNvCxnSpPr/>
          <p:nvPr/>
        </p:nvCxnSpPr>
        <p:spPr>
          <a:xfrm>
            <a:off x="8348322" y="244662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8348322" y="316670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8293322" y="263139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084391" y="1726544"/>
            <a:ext cx="360000" cy="21600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982102" y="1914997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982102" y="3366840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6084391" y="244662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6084391" y="316670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5982102" y="2631394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52" name="左右矢印 51"/>
          <p:cNvSpPr/>
          <p:nvPr/>
        </p:nvSpPr>
        <p:spPr>
          <a:xfrm rot="10800000">
            <a:off x="6738171" y="2595283"/>
            <a:ext cx="1296144" cy="422523"/>
          </a:xfrm>
          <a:prstGeom prst="left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68732" y="4086895"/>
            <a:ext cx="8906680" cy="2722360"/>
          </a:xfrm>
          <a:prstGeom prst="roundRect">
            <a:avLst>
              <a:gd name="adj" fmla="val 8654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0416" y="410627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①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55" name="直線コネクタ 54"/>
          <p:cNvCxnSpPr/>
          <p:nvPr/>
        </p:nvCxnSpPr>
        <p:spPr>
          <a:xfrm flipH="1">
            <a:off x="4620766" y="3219145"/>
            <a:ext cx="302890" cy="8798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4630291" y="4084163"/>
            <a:ext cx="578508" cy="0"/>
          </a:xfrm>
          <a:prstGeom prst="line">
            <a:avLst/>
          </a:prstGeom>
          <a:ln w="3810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4917330" y="3219145"/>
            <a:ext cx="302890" cy="8798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3596103" y="426859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688676" y="441680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>
            <a:off x="3596103" y="498867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5133640" y="426859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078640" y="441680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63" name="直線コネクタ 62"/>
          <p:cNvCxnSpPr/>
          <p:nvPr/>
        </p:nvCxnSpPr>
        <p:spPr>
          <a:xfrm>
            <a:off x="5133640" y="498867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3688676" y="511415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078640" y="511415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258768" y="597229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351341" y="614754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258228" y="6098543"/>
            <a:ext cx="881782" cy="467342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5468235" y="614754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70" name="直線コネクタ 69"/>
          <p:cNvCxnSpPr>
            <a:stCxn id="58" idx="3"/>
            <a:endCxn id="61" idx="1"/>
          </p:cNvCxnSpPr>
          <p:nvPr/>
        </p:nvCxnSpPr>
        <p:spPr>
          <a:xfrm>
            <a:off x="4280103" y="498867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>
            <a:stCxn id="66" idx="3"/>
            <a:endCxn id="68" idx="1"/>
          </p:cNvCxnSpPr>
          <p:nvPr/>
        </p:nvCxnSpPr>
        <p:spPr>
          <a:xfrm>
            <a:off x="3942768" y="6332214"/>
            <a:ext cx="315460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右矢印 71"/>
          <p:cNvSpPr/>
          <p:nvPr/>
        </p:nvSpPr>
        <p:spPr>
          <a:xfrm rot="5400000">
            <a:off x="4176012" y="538738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3" name="直線コネクタ 72"/>
          <p:cNvCxnSpPr>
            <a:stCxn id="68" idx="3"/>
            <a:endCxn id="69" idx="1"/>
          </p:cNvCxnSpPr>
          <p:nvPr/>
        </p:nvCxnSpPr>
        <p:spPr>
          <a:xfrm>
            <a:off x="5140010" y="6332214"/>
            <a:ext cx="328225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3114752" y="410627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②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529579" y="426859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622152" y="441680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77" name="直線コネクタ 76"/>
          <p:cNvCxnSpPr/>
          <p:nvPr/>
        </p:nvCxnSpPr>
        <p:spPr>
          <a:xfrm>
            <a:off x="6529579" y="498867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8067116" y="426859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012116" y="441680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80" name="直線コネクタ 79"/>
          <p:cNvCxnSpPr/>
          <p:nvPr/>
        </p:nvCxnSpPr>
        <p:spPr>
          <a:xfrm>
            <a:off x="8067116" y="498867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6622152" y="511415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8012116" y="511415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192244" y="597229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6284817" y="614754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191704" y="6098543"/>
            <a:ext cx="881782" cy="467342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401711" y="614754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87" name="直線コネクタ 86"/>
          <p:cNvCxnSpPr>
            <a:stCxn id="75" idx="3"/>
            <a:endCxn id="78" idx="1"/>
          </p:cNvCxnSpPr>
          <p:nvPr/>
        </p:nvCxnSpPr>
        <p:spPr>
          <a:xfrm>
            <a:off x="7213579" y="498867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>
            <a:stCxn id="83" idx="3"/>
            <a:endCxn id="85" idx="1"/>
          </p:cNvCxnSpPr>
          <p:nvPr/>
        </p:nvCxnSpPr>
        <p:spPr>
          <a:xfrm>
            <a:off x="6876244" y="6332214"/>
            <a:ext cx="315460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右矢印 88"/>
          <p:cNvSpPr/>
          <p:nvPr/>
        </p:nvSpPr>
        <p:spPr>
          <a:xfrm rot="5400000">
            <a:off x="7109488" y="538738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0" name="直線コネクタ 89"/>
          <p:cNvCxnSpPr>
            <a:stCxn id="85" idx="3"/>
            <a:endCxn id="86" idx="1"/>
          </p:cNvCxnSpPr>
          <p:nvPr/>
        </p:nvCxnSpPr>
        <p:spPr>
          <a:xfrm>
            <a:off x="8073486" y="6332214"/>
            <a:ext cx="328225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/>
          <p:nvPr/>
        </p:nvSpPr>
        <p:spPr>
          <a:xfrm>
            <a:off x="6048228" y="410627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5402618" y="3384809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①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402618" y="2643534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402618" y="1902258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②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13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/>
      <p:bldP spid="12" grpId="0"/>
      <p:bldP spid="15" grpId="0" animBg="1"/>
      <p:bldP spid="16" grpId="0"/>
      <p:bldP spid="17" grpId="0"/>
      <p:bldP spid="20" grpId="0"/>
      <p:bldP spid="21" grpId="0"/>
      <p:bldP spid="22" grpId="0" animBg="1"/>
      <p:bldP spid="23" grpId="0" animBg="1"/>
      <p:bldP spid="24" grpId="0" animBg="1"/>
      <p:bldP spid="25" grpId="0"/>
      <p:bldP spid="27" grpId="0" animBg="1"/>
      <p:bldP spid="28" grpId="0"/>
      <p:bldP spid="30" grpId="0"/>
      <p:bldP spid="31" grpId="0"/>
      <p:bldP spid="32" grpId="0" animBg="1"/>
      <p:bldP spid="33" grpId="0"/>
      <p:bldP spid="34" grpId="0" animBg="1"/>
      <p:bldP spid="35" grpId="0"/>
      <p:bldP spid="38" grpId="0" animBg="1"/>
      <p:bldP spid="40" grpId="0" animBg="1"/>
      <p:bldP spid="41" grpId="0"/>
      <p:bldP spid="42" grpId="0"/>
      <p:bldP spid="45" grpId="0"/>
      <p:bldP spid="46" grpId="0" animBg="1"/>
      <p:bldP spid="47" grpId="0" animBg="1"/>
      <p:bldP spid="48" grpId="0" animBg="1"/>
      <p:bldP spid="51" grpId="0" animBg="1"/>
      <p:bldP spid="52" grpId="0" animBg="1"/>
      <p:bldP spid="53" grpId="0" animBg="1"/>
      <p:bldP spid="54" grpId="0"/>
      <p:bldP spid="58" grpId="0" animBg="1"/>
      <p:bldP spid="59" grpId="0"/>
      <p:bldP spid="61" grpId="0" animBg="1"/>
      <p:bldP spid="62" grpId="0"/>
      <p:bldP spid="64" grpId="0"/>
      <p:bldP spid="65" grpId="0"/>
      <p:bldP spid="66" grpId="0" animBg="1"/>
      <p:bldP spid="67" grpId="0"/>
      <p:bldP spid="68" grpId="0" animBg="1"/>
      <p:bldP spid="69" grpId="0"/>
      <p:bldP spid="72" grpId="0" animBg="1"/>
      <p:bldP spid="74" grpId="0"/>
      <p:bldP spid="75" grpId="0" animBg="1"/>
      <p:bldP spid="76" grpId="0"/>
      <p:bldP spid="78" grpId="0" animBg="1"/>
      <p:bldP spid="79" grpId="0"/>
      <p:bldP spid="81" grpId="0"/>
      <p:bldP spid="82" grpId="0"/>
      <p:bldP spid="83" grpId="0" animBg="1"/>
      <p:bldP spid="84" grpId="0"/>
      <p:bldP spid="85" grpId="0" animBg="1"/>
      <p:bldP spid="86" grpId="0"/>
      <p:bldP spid="89" grpId="0" animBg="1"/>
      <p:bldP spid="91" grpId="0"/>
      <p:bldP spid="92" grpId="0"/>
      <p:bldP spid="93" grpId="0"/>
      <p:bldP spid="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860626" cy="590931"/>
          </a:xfrm>
        </p:spPr>
        <p:txBody>
          <a:bodyPr/>
          <a:lstStyle/>
          <a:p>
            <a:r>
              <a:rPr kumimoji="1" lang="ja-JP" altLang="en-US" dirty="0" smtClean="0"/>
              <a:t>クロスバリデーションの補足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19667" cy="4057521"/>
          </a:xfrm>
        </p:spPr>
        <p:txBody>
          <a:bodyPr/>
          <a:lstStyle/>
          <a:p>
            <a:r>
              <a:rPr kumimoji="1" lang="en-US" altLang="ja-JP" dirty="0" smtClean="0"/>
              <a:t>Leave-one-out </a:t>
            </a:r>
            <a:r>
              <a:rPr kumimoji="1" lang="ja-JP" altLang="en-US" dirty="0" smtClean="0"/>
              <a:t>クロスバリデーション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サンプル</a:t>
            </a:r>
            <a:r>
              <a:rPr lang="ja-JP" altLang="en-US" dirty="0" smtClean="0"/>
              <a:t>を１つ除いて、残りのサンプルでモデルを構築し、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除いた</a:t>
            </a:r>
            <a:r>
              <a:rPr lang="ja-JP" altLang="en-US" dirty="0"/>
              <a:t>サンプル</a:t>
            </a:r>
            <a:r>
              <a:rPr lang="ja-JP" altLang="en-US" dirty="0" smtClean="0"/>
              <a:t>を</a:t>
            </a:r>
            <a:r>
              <a:rPr lang="ja-JP" altLang="en-US" dirty="0"/>
              <a:t>推定</a:t>
            </a:r>
            <a:r>
              <a:rPr lang="ja-JP" altLang="en-US" dirty="0" smtClean="0"/>
              <a:t>する、ということをサンプル数だけ繰り返す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特</a:t>
            </a:r>
            <a:r>
              <a:rPr kumimoji="1" lang="ja-JP" altLang="en-US" dirty="0" smtClean="0"/>
              <a:t>にサンプル数が多いときに、すべてのサンプルでモデルを構築し、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すべてのサンプルを推定することと似てしまうため、望ましくない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2-fold, 5-fold, 10-fold</a:t>
            </a:r>
            <a:r>
              <a:rPr lang="ja-JP" altLang="en-US" dirty="0" smtClean="0"/>
              <a:t>が一般的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データ数が多すぎると、計算時間がかかりすぎてしまうときは、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トレーニングデータとバリデーションデータとを分ける方法を用いる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5542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276077" cy="590931"/>
          </a:xfrm>
        </p:spPr>
        <p:txBody>
          <a:bodyPr/>
          <a:lstStyle/>
          <a:p>
            <a:r>
              <a:rPr kumimoji="1" lang="ja-JP" altLang="en-US" dirty="0" smtClean="0"/>
              <a:t>どのようにデータセットを分けるか？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57765" cy="5387116"/>
          </a:xfrm>
        </p:spPr>
        <p:txBody>
          <a:bodyPr/>
          <a:lstStyle/>
          <a:p>
            <a:r>
              <a:rPr kumimoji="1" lang="ja-JP" altLang="en-US" dirty="0" smtClean="0"/>
              <a:t>トレーニングデータ・バリデーションデータ・テストデータで、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サンプルに偏りがない方がよい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基本的</a:t>
            </a:r>
            <a:r>
              <a:rPr lang="ja-JP" altLang="en-US" dirty="0" smtClean="0"/>
              <a:t>に</a:t>
            </a:r>
            <a:r>
              <a:rPr lang="ja-JP" altLang="en-US" dirty="0"/>
              <a:t>ランダム</a:t>
            </a:r>
            <a:r>
              <a:rPr lang="ja-JP" altLang="en-US" dirty="0" smtClean="0"/>
              <a:t>に分けるので</a:t>
            </a:r>
            <a:r>
              <a:rPr lang="en-US" altLang="ja-JP" dirty="0" smtClean="0"/>
              <a:t>OK</a:t>
            </a:r>
          </a:p>
          <a:p>
            <a:pPr lvl="1"/>
            <a:endParaRPr kumimoji="1" lang="en-US" altLang="ja-JP" dirty="0"/>
          </a:p>
          <a:p>
            <a:r>
              <a:rPr lang="ja-JP" altLang="en-US" dirty="0" smtClean="0"/>
              <a:t>トレーニングデータはなるべくばらついている方がよい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Kennard-Stone (</a:t>
            </a:r>
            <a:r>
              <a:rPr lang="en-US" altLang="ja-JP" dirty="0"/>
              <a:t>KS) </a:t>
            </a:r>
            <a:r>
              <a:rPr lang="ja-JP" altLang="en-US" dirty="0" smtClean="0"/>
              <a:t>アルゴリズムにより、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トレーニングデータ・バリデーションデータ</a:t>
            </a:r>
            <a:r>
              <a:rPr lang="ja-JP" altLang="en-US" dirty="0"/>
              <a:t>・</a:t>
            </a:r>
            <a:r>
              <a:rPr lang="ja-JP" altLang="en-US" dirty="0" smtClean="0"/>
              <a:t>テストデータの順に選ぶ</a:t>
            </a:r>
            <a:endParaRPr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lang="ja-JP" altLang="en-US" dirty="0"/>
              <a:t>データセット</a:t>
            </a:r>
            <a:r>
              <a:rPr lang="ja-JP" altLang="en-US" dirty="0" smtClean="0"/>
              <a:t>の説明変数の平均</a:t>
            </a:r>
            <a:r>
              <a:rPr lang="ja-JP" altLang="en-US" dirty="0"/>
              <a:t>を</a:t>
            </a:r>
            <a:r>
              <a:rPr lang="ja-JP" altLang="en-US" dirty="0" smtClean="0"/>
              <a:t>計算</a:t>
            </a:r>
            <a:endParaRPr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lang="ja-JP" altLang="en-US" dirty="0" smtClean="0"/>
              <a:t>平均</a:t>
            </a:r>
            <a:r>
              <a:rPr lang="ja-JP" altLang="en-US" dirty="0"/>
              <a:t>とのユークリッド距離が一番大きいサンプルを</a:t>
            </a:r>
            <a:r>
              <a:rPr lang="ja-JP" altLang="en-US" dirty="0" smtClean="0"/>
              <a:t>選択</a:t>
            </a:r>
            <a:endParaRPr lang="ja-JP" altLang="en-US" dirty="0"/>
          </a:p>
          <a:p>
            <a:pPr marL="1371600" lvl="2" indent="-457200">
              <a:buFont typeface="+mj-lt"/>
              <a:buAutoNum type="arabicPeriod"/>
            </a:pPr>
            <a:r>
              <a:rPr lang="ja-JP" altLang="en-US" dirty="0" smtClean="0"/>
              <a:t>選択</a:t>
            </a:r>
            <a:r>
              <a:rPr lang="ja-JP" altLang="en-US" dirty="0"/>
              <a:t>されていない各サンプルにおいて、これまで選択</a:t>
            </a:r>
            <a:r>
              <a:rPr lang="ja-JP" altLang="en-US" dirty="0" smtClean="0"/>
              <a:t>された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すべて</a:t>
            </a:r>
            <a:r>
              <a:rPr lang="ja-JP" altLang="en-US" dirty="0"/>
              <a:t>のサンプルとの間でユークリッド距離を</a:t>
            </a:r>
            <a:r>
              <a:rPr lang="ja-JP" altLang="en-US" dirty="0" smtClean="0"/>
              <a:t>計算し、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その中の</a:t>
            </a:r>
            <a:r>
              <a:rPr lang="ja-JP" altLang="en-US" dirty="0"/>
              <a:t>最小値を代表距離とする</a:t>
            </a:r>
          </a:p>
          <a:p>
            <a:pPr marL="1371600" lvl="2" indent="-457200">
              <a:buFont typeface="+mj-lt"/>
              <a:buAutoNum type="arabicPeriod"/>
            </a:pPr>
            <a:r>
              <a:rPr lang="ja-JP" altLang="en-US" dirty="0"/>
              <a:t>代表距離が最も大きいサンプルを選択する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3.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4. </a:t>
            </a:r>
            <a:r>
              <a:rPr lang="ja-JP" altLang="en-US" dirty="0" err="1" smtClean="0"/>
              <a:t>とを</a:t>
            </a:r>
            <a:r>
              <a:rPr lang="ja-JP" altLang="en-US" dirty="0"/>
              <a:t>繰り返す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229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090548" cy="590931"/>
          </a:xfrm>
        </p:spPr>
        <p:txBody>
          <a:bodyPr/>
          <a:lstStyle/>
          <a:p>
            <a:r>
              <a:rPr kumimoji="1" lang="en-US" altLang="ja-JP" dirty="0" smtClean="0"/>
              <a:t>Y-randomization (Y</a:t>
            </a:r>
            <a:r>
              <a:rPr kumimoji="1" lang="ja-JP" altLang="en-US" dirty="0" smtClean="0"/>
              <a:t>ランダマイゼイション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29735" cy="3596882"/>
          </a:xfrm>
        </p:spPr>
        <p:txBody>
          <a:bodyPr/>
          <a:lstStyle/>
          <a:p>
            <a:r>
              <a:rPr kumimoji="1" lang="ja-JP" altLang="en-US" dirty="0" smtClean="0"/>
              <a:t>特に、サンプル数が少なく説明変数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記述子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の数が多いとき、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本当は </a:t>
            </a:r>
            <a:r>
              <a:rPr kumimoji="1" lang="en-US" altLang="ja-JP" dirty="0" smtClean="0"/>
              <a:t>X </a:t>
            </a:r>
            <a:r>
              <a:rPr kumimoji="1" lang="ja-JP" altLang="en-US" dirty="0" smtClean="0"/>
              <a:t>と </a:t>
            </a:r>
            <a:r>
              <a:rPr kumimoji="1" lang="en-US" altLang="ja-JP" dirty="0" smtClean="0"/>
              <a:t>y </a:t>
            </a:r>
            <a:r>
              <a:rPr kumimoji="1" lang="ja-JP" altLang="en-US" dirty="0" smtClean="0"/>
              <a:t>の間に相関関係がなくても、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, r</a:t>
            </a:r>
            <a:r>
              <a:rPr kumimoji="1" lang="en-US" altLang="ja-JP" baseline="30000" dirty="0" smtClean="0"/>
              <a:t>2</a:t>
            </a:r>
            <a:r>
              <a:rPr kumimoji="1" lang="en-US" altLang="ja-JP" baseline="-25000" dirty="0" smtClean="0"/>
              <a:t>CV</a:t>
            </a:r>
            <a:r>
              <a:rPr kumimoji="1" lang="ja-JP" altLang="en-US" dirty="0" smtClean="0"/>
              <a:t>の値が大きく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なってしまうことがある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たまたま </a:t>
            </a:r>
            <a:r>
              <a:rPr lang="en-US" altLang="ja-JP" dirty="0" smtClean="0"/>
              <a:t>X </a:t>
            </a:r>
            <a:r>
              <a:rPr lang="ja-JP" altLang="en-US" dirty="0" smtClean="0"/>
              <a:t>のノイズと </a:t>
            </a:r>
            <a:r>
              <a:rPr lang="en-US" altLang="ja-JP" dirty="0" smtClean="0"/>
              <a:t>y </a:t>
            </a:r>
            <a:r>
              <a:rPr lang="ja-JP" altLang="en-US" dirty="0" smtClean="0"/>
              <a:t>との間で相関がでてしまう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偶然の相関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偶然の相関かどうかを見分けるため、</a:t>
            </a:r>
            <a:r>
              <a:rPr lang="en-US" altLang="ja-JP" dirty="0" smtClean="0"/>
              <a:t>Y-randomization</a:t>
            </a:r>
            <a:r>
              <a:rPr lang="ja-JP" altLang="en-US" dirty="0" smtClean="0"/>
              <a:t>が行われる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Y </a:t>
            </a:r>
            <a:r>
              <a:rPr kumimoji="1" lang="ja-JP" altLang="en-US" dirty="0" smtClean="0"/>
              <a:t>のみ値をランダムに並べかえて、おかしなデータセットにする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モデリングして、</a:t>
            </a:r>
            <a:r>
              <a:rPr lang="en-US" altLang="ja-JP" dirty="0"/>
              <a:t> r</a:t>
            </a:r>
            <a:r>
              <a:rPr lang="en-US" altLang="ja-JP" baseline="30000" dirty="0"/>
              <a:t>2</a:t>
            </a:r>
            <a:r>
              <a:rPr lang="en-US" altLang="ja-JP" dirty="0"/>
              <a:t>, r</a:t>
            </a:r>
            <a:r>
              <a:rPr lang="en-US" altLang="ja-JP" baseline="30000" dirty="0"/>
              <a:t>2</a:t>
            </a:r>
            <a:r>
              <a:rPr lang="en-US" altLang="ja-JP" baseline="-25000" dirty="0"/>
              <a:t>CV</a:t>
            </a:r>
            <a:r>
              <a:rPr lang="ja-JP" altLang="en-US" dirty="0"/>
              <a:t>の値</a:t>
            </a:r>
            <a:r>
              <a:rPr lang="ja-JP" altLang="en-US" dirty="0" smtClean="0"/>
              <a:t>が </a:t>
            </a:r>
            <a:r>
              <a:rPr lang="en-US" altLang="ja-JP" dirty="0" smtClean="0"/>
              <a:t>0 </a:t>
            </a:r>
            <a:r>
              <a:rPr lang="ja-JP" altLang="en-US" dirty="0" smtClean="0"/>
              <a:t>付近になることを確認する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6782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693405" cy="590931"/>
          </a:xfrm>
        </p:spPr>
        <p:txBody>
          <a:bodyPr/>
          <a:lstStyle/>
          <a:p>
            <a:r>
              <a:rPr kumimoji="1" lang="en-US" altLang="ja-JP" dirty="0" smtClean="0"/>
              <a:t>“</a:t>
            </a:r>
            <a:r>
              <a:rPr kumimoji="1" lang="ja-JP" altLang="en-US" dirty="0" smtClean="0"/>
              <a:t>良い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回帰モデル・クラス分類モデルとは何か？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67519" cy="4249881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新しいサンプル</a:t>
            </a:r>
            <a:r>
              <a:rPr kumimoji="1" lang="ja-JP" altLang="en-US" dirty="0" smtClean="0"/>
              <a:t>の目的変数の値・ラベルを、正確に推定できるモデルが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>
                <a:solidFill>
                  <a:srgbClr val="0000FF"/>
                </a:solidFill>
              </a:rPr>
              <a:t>良い</a:t>
            </a:r>
            <a:r>
              <a:rPr lang="ja-JP" altLang="en-US" dirty="0"/>
              <a:t>回帰モデル・クラス</a:t>
            </a:r>
            <a:r>
              <a:rPr lang="ja-JP" altLang="en-US" dirty="0" smtClean="0"/>
              <a:t>分類</a:t>
            </a:r>
            <a:r>
              <a:rPr kumimoji="1" lang="ja-JP" altLang="en-US" dirty="0" smtClean="0"/>
              <a:t>モデル</a:t>
            </a:r>
            <a:endParaRPr kumimoji="1" lang="en-US" altLang="ja-JP" dirty="0" smtClean="0"/>
          </a:p>
          <a:p>
            <a:endParaRPr lang="en-US" altLang="ja-JP" dirty="0"/>
          </a:p>
          <a:p>
            <a:pPr lvl="1"/>
            <a:r>
              <a:rPr lang="ja-JP" altLang="en-US" dirty="0"/>
              <a:t>回帰モデル・クラス分類</a:t>
            </a:r>
            <a:r>
              <a:rPr lang="ja-JP" altLang="en-US" dirty="0" smtClean="0"/>
              <a:t>モデルを</a:t>
            </a:r>
            <a:r>
              <a:rPr lang="ja-JP" altLang="en-US" dirty="0" smtClean="0">
                <a:solidFill>
                  <a:srgbClr val="FF0000"/>
                </a:solidFill>
              </a:rPr>
              <a:t>構築したサンプルではない</a:t>
            </a:r>
            <a:r>
              <a:rPr lang="ja-JP" altLang="en-US" dirty="0" smtClean="0"/>
              <a:t>ことに注意</a:t>
            </a:r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そのような</a:t>
            </a:r>
            <a:r>
              <a:rPr lang="ja-JP" altLang="en-US" dirty="0" smtClean="0">
                <a:solidFill>
                  <a:srgbClr val="0000FF"/>
                </a:solidFill>
              </a:rPr>
              <a:t>良い</a:t>
            </a:r>
            <a:r>
              <a:rPr lang="ja-JP" altLang="en-US" dirty="0" smtClean="0"/>
              <a:t>モデルを選ぶために、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いろいろなモデルを評価・比較しなければならない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モデルを評価・比較するための、モデルの検証の話です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8800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13251" cy="590931"/>
          </a:xfrm>
        </p:spPr>
        <p:txBody>
          <a:bodyPr/>
          <a:lstStyle/>
          <a:p>
            <a:r>
              <a:rPr kumimoji="1" lang="ja-JP" altLang="en-US" dirty="0" smtClean="0"/>
              <a:t>データセットの呼び方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31878" cy="5783635"/>
          </a:xfrm>
        </p:spPr>
        <p:txBody>
          <a:bodyPr/>
          <a:lstStyle/>
          <a:p>
            <a:r>
              <a:rPr kumimoji="1" lang="ja-JP" altLang="en-US" dirty="0" smtClean="0"/>
              <a:t>トレーニングデータ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キャリブレーションデータ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ja-JP" altLang="en-US" dirty="0"/>
              <a:t>回帰</a:t>
            </a:r>
            <a:r>
              <a:rPr lang="ja-JP" altLang="en-US" dirty="0" smtClean="0"/>
              <a:t>モデル・クラス分類モデルの構築に用いるデータ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目的変数の値・ラベルは分かっている</a:t>
            </a:r>
            <a:endParaRPr kumimoji="1"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バリデーションデータ・テストデータ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回帰モデル・クラス分類モデルの検証に用いるデータ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実際に</a:t>
            </a:r>
            <a:r>
              <a:rPr lang="ja-JP" altLang="en-US" dirty="0" smtClean="0"/>
              <a:t>は</a:t>
            </a:r>
            <a:r>
              <a:rPr lang="ja-JP" altLang="en-US" dirty="0"/>
              <a:t>目的変数の値・ラベルは分かって</a:t>
            </a:r>
            <a:r>
              <a:rPr lang="ja-JP" altLang="en-US" dirty="0" smtClean="0"/>
              <a:t>いる</a:t>
            </a:r>
            <a:r>
              <a:rPr lang="ja-JP" altLang="en-US" dirty="0"/>
              <a:t>が</a:t>
            </a:r>
            <a:r>
              <a:rPr lang="ja-JP" altLang="en-US" dirty="0" smtClean="0"/>
              <a:t>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わからないものとして </a:t>
            </a:r>
            <a:r>
              <a:rPr lang="en-US" altLang="ja-JP" dirty="0" smtClean="0"/>
              <a:t>(</a:t>
            </a:r>
            <a:r>
              <a:rPr lang="ja-JP" altLang="en-US" dirty="0" smtClean="0"/>
              <a:t>目隠し・ブラインドして</a:t>
            </a:r>
            <a:r>
              <a:rPr lang="en-US" altLang="ja-JP" dirty="0" smtClean="0"/>
              <a:t>)</a:t>
            </a:r>
            <a:r>
              <a:rPr lang="ja-JP" altLang="en-US" dirty="0" smtClean="0"/>
              <a:t>モデルから推定し、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実際と推定結果とがどれくらいあっているか確認する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バリデーションデータで、モデルのハイパーパラメータ </a:t>
            </a:r>
            <a:r>
              <a:rPr lang="en-US" altLang="ja-JP" dirty="0" smtClean="0"/>
              <a:t>(PLS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最適成分数など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を最適化する</a:t>
            </a:r>
            <a:endParaRPr lang="en-US" altLang="ja-JP" dirty="0"/>
          </a:p>
          <a:p>
            <a:pPr lvl="2"/>
            <a:r>
              <a:rPr lang="ja-JP" altLang="en-US" dirty="0" smtClean="0"/>
              <a:t>テストデータで、最終的にモデルの優劣を比較する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バリデーションデータはなく、トレーニングデータとテストデータだけ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のときもある </a:t>
            </a:r>
            <a:r>
              <a:rPr lang="en-US" altLang="ja-JP" dirty="0" smtClean="0"/>
              <a:t>(</a:t>
            </a:r>
            <a:r>
              <a:rPr lang="ja-JP" altLang="en-US" dirty="0" smtClean="0"/>
              <a:t>このときの</a:t>
            </a:r>
            <a:r>
              <a:rPr lang="ja-JP" altLang="en-US" dirty="0"/>
              <a:t>モデルのハイパーパラメータの</a:t>
            </a:r>
            <a:r>
              <a:rPr lang="ja-JP" altLang="en-US" dirty="0" smtClean="0"/>
              <a:t>最適化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については後述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2169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 smtClean="0"/>
              <a:t>比較指標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55923" cy="5579476"/>
          </a:xfrm>
        </p:spPr>
        <p:txBody>
          <a:bodyPr/>
          <a:lstStyle/>
          <a:p>
            <a:r>
              <a:rPr lang="ja-JP" altLang="en-US" dirty="0" smtClean="0"/>
              <a:t>モデルの性能を評価し、</a:t>
            </a:r>
            <a:r>
              <a:rPr lang="ja-JP" altLang="en-US" dirty="0" smtClean="0">
                <a:solidFill>
                  <a:srgbClr val="0000FF"/>
                </a:solidFill>
              </a:rPr>
              <a:t>比較</a:t>
            </a:r>
            <a:r>
              <a:rPr lang="ja-JP" altLang="en-US" dirty="0" smtClean="0"/>
              <a:t>するための指標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基本的には</a:t>
            </a:r>
            <a:r>
              <a:rPr lang="ja-JP" altLang="en-US" dirty="0" smtClean="0">
                <a:solidFill>
                  <a:srgbClr val="0000FF"/>
                </a:solidFill>
              </a:rPr>
              <a:t>比較</a:t>
            </a:r>
            <a:r>
              <a:rPr lang="ja-JP" altLang="en-US" dirty="0" smtClean="0"/>
              <a:t>だけに用いるのがよく、絶対的な値に意味はない</a:t>
            </a:r>
            <a:endParaRPr lang="en-US" altLang="ja-JP" dirty="0" smtClean="0"/>
          </a:p>
          <a:p>
            <a:r>
              <a:rPr lang="ja-JP" altLang="en-US" dirty="0" smtClean="0"/>
              <a:t>トレーニングデータ・</a:t>
            </a:r>
            <a:r>
              <a:rPr lang="ja-JP" altLang="en-US" dirty="0"/>
              <a:t>バリデーションデータ・</a:t>
            </a:r>
            <a:r>
              <a:rPr lang="ja-JP" altLang="en-US" dirty="0" smtClean="0"/>
              <a:t>テストデータそれぞれについて、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実際の目的変数の値・ラベルと、推定された</a:t>
            </a:r>
            <a:r>
              <a:rPr lang="ja-JP" altLang="en-US" dirty="0"/>
              <a:t>値・</a:t>
            </a:r>
            <a:r>
              <a:rPr lang="ja-JP" altLang="en-US" dirty="0" smtClean="0"/>
              <a:t>ラベルとが揃うと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計算できる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回帰分析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決定</a:t>
            </a:r>
            <a:r>
              <a:rPr kumimoji="1" lang="ja-JP" altLang="en-US" dirty="0" smtClean="0"/>
              <a:t>係数</a:t>
            </a:r>
            <a:r>
              <a:rPr lang="en-US" altLang="ja-JP" dirty="0" smtClean="0"/>
              <a:t> r</a:t>
            </a:r>
            <a:r>
              <a:rPr lang="en-US" altLang="ja-JP" baseline="30000" dirty="0" smtClean="0"/>
              <a:t>2</a:t>
            </a:r>
          </a:p>
          <a:p>
            <a:pPr lvl="1"/>
            <a:r>
              <a:rPr lang="ja-JP" altLang="en-US" dirty="0" smtClean="0"/>
              <a:t>根平均二乗誤差 </a:t>
            </a:r>
            <a:r>
              <a:rPr lang="en-US" altLang="ja-JP" dirty="0" smtClean="0"/>
              <a:t>(Root </a:t>
            </a:r>
            <a:r>
              <a:rPr lang="en-US" altLang="ja-JP" dirty="0"/>
              <a:t>Mean Squared </a:t>
            </a:r>
            <a:r>
              <a:rPr lang="en-US" altLang="ja-JP" dirty="0" smtClean="0"/>
              <a:t>Error, RMSE)</a:t>
            </a:r>
          </a:p>
          <a:p>
            <a:pPr lvl="1"/>
            <a:r>
              <a:rPr lang="ja-JP" altLang="en-US" dirty="0"/>
              <a:t>平均</a:t>
            </a:r>
            <a:r>
              <a:rPr kumimoji="1" lang="ja-JP" altLang="en-US" dirty="0" smtClean="0"/>
              <a:t>絶対誤差 </a:t>
            </a:r>
            <a:r>
              <a:rPr kumimoji="1" lang="en-US" altLang="ja-JP" dirty="0" smtClean="0"/>
              <a:t>(Mean Absolute Error, MAE)</a:t>
            </a:r>
            <a:br>
              <a:rPr kumimoji="1" lang="en-US" altLang="ja-JP" dirty="0" smtClean="0"/>
            </a:br>
            <a:r>
              <a:rPr kumimoji="1" lang="ja-JP" altLang="en-US" dirty="0" smtClean="0"/>
              <a:t>など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クラス分類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混同行列 </a:t>
            </a:r>
            <a:r>
              <a:rPr lang="en-US" altLang="ja-JP" dirty="0" smtClean="0"/>
              <a:t>(confusion matrix) </a:t>
            </a:r>
            <a:r>
              <a:rPr lang="ja-JP" altLang="en-US" dirty="0" smtClean="0"/>
              <a:t>を計算したのちの、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正解率、精度、検出率、誤検出率、</a:t>
            </a:r>
            <a:r>
              <a:rPr lang="en-US" altLang="ja-JP" dirty="0" smtClean="0"/>
              <a:t>Kappa</a:t>
            </a:r>
            <a:r>
              <a:rPr lang="ja-JP" altLang="en-US" dirty="0" smtClean="0"/>
              <a:t>係数など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6825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573688" cy="590931"/>
          </a:xfrm>
        </p:spPr>
        <p:txBody>
          <a:bodyPr/>
          <a:lstStyle/>
          <a:p>
            <a:r>
              <a:rPr kumimoji="1" lang="ja-JP" altLang="en-US" dirty="0" smtClean="0"/>
              <a:t>回帰分析 決定係数 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95486" cy="2203167"/>
          </a:xfrm>
        </p:spPr>
        <p:txBody>
          <a:bodyPr/>
          <a:lstStyle/>
          <a:p>
            <a:r>
              <a:rPr kumimoji="1" lang="ja-JP" altLang="en-US" dirty="0" smtClean="0"/>
              <a:t>目的変数のばらつきの中で、回帰モデルによって説明できた割合</a:t>
            </a:r>
            <a:endParaRPr kumimoji="1" lang="en-US" altLang="ja-JP" dirty="0" smtClean="0"/>
          </a:p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に近いほど回帰モデルの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性能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が高い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どんな</a:t>
            </a:r>
            <a:r>
              <a:rPr kumimoji="1" lang="en-US" altLang="ja-JP" dirty="0" smtClean="0"/>
              <a:t>“</a:t>
            </a:r>
            <a:r>
              <a:rPr kumimoji="1" lang="ja-JP" altLang="en-US" dirty="0" smtClean="0"/>
              <a:t>性能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かは、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を計算したデータセット・推定値による</a:t>
            </a:r>
            <a:endParaRPr kumimoji="1" lang="en-US" altLang="ja-JP" dirty="0" smtClean="0"/>
          </a:p>
          <a:p>
            <a:r>
              <a:rPr lang="ja-JP" altLang="en-US" dirty="0"/>
              <a:t>相関</a:t>
            </a:r>
            <a:r>
              <a:rPr lang="ja-JP" altLang="en-US" dirty="0" smtClean="0"/>
              <a:t>係数 </a:t>
            </a:r>
            <a:r>
              <a:rPr lang="en-US" altLang="ja-JP" dirty="0" smtClean="0"/>
              <a:t>r </a:t>
            </a:r>
            <a:r>
              <a:rPr lang="ja-JP" altLang="en-US" dirty="0" smtClean="0"/>
              <a:t>を二乗したものとは異なる</a:t>
            </a:r>
            <a:endParaRPr lang="en-US" altLang="ja-JP" dirty="0" smtClean="0"/>
          </a:p>
          <a:p>
            <a:r>
              <a:rPr kumimoji="1" lang="ja-JP" altLang="en-US" dirty="0" smtClean="0"/>
              <a:t>異なるデータセットの間で 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を比較してはいけない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13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253357"/>
              </p:ext>
            </p:extLst>
          </p:nvPr>
        </p:nvGraphicFramePr>
        <p:xfrm>
          <a:off x="646113" y="3508375"/>
          <a:ext cx="3665537" cy="192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9" name="Equation" r:id="rId3" imgW="1600200" imgH="838080" progId="Equation.DSMT4">
                  <p:embed/>
                </p:oleObj>
              </mc:Choice>
              <mc:Fallback>
                <p:oleObj name="Equation" r:id="rId3" imgW="1600200" imgH="838080" progId="Equation.DSMT4">
                  <p:embed/>
                  <p:pic>
                    <p:nvPicPr>
                      <p:cNvPr id="13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3508375"/>
                        <a:ext cx="3665537" cy="1927225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009673" y="3424501"/>
            <a:ext cx="4297971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lang="en-US" altLang="ja-JP" sz="2400" baseline="30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en-US" altLang="ja-JP" sz="2400" i="1" baseline="30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baseline="30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2400" i="1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番目のサンプルにおける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  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目的変数の値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en-US" altLang="ja-JP" sz="2400" i="1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lang="en-US" altLang="ja-JP" sz="2400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EST</a:t>
            </a:r>
            <a:r>
              <a:rPr lang="en-US" altLang="ja-JP" sz="2400" baseline="30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en-US" altLang="ja-JP" sz="2400" i="1" baseline="30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baseline="300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番目のサンプルにおける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   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目的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変数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の推定値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en-US" altLang="ja-JP" sz="2400" i="1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lang="en-US" altLang="ja-JP" sz="2400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：目的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変数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の平均値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：サンプル数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2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466013" cy="590931"/>
          </a:xfrm>
        </p:spPr>
        <p:txBody>
          <a:bodyPr/>
          <a:lstStyle/>
          <a:p>
            <a:r>
              <a:rPr kumimoji="1" lang="ja-JP" altLang="en-US" dirty="0" smtClean="0"/>
              <a:t>回帰分析 </a:t>
            </a:r>
            <a:r>
              <a:rPr kumimoji="1" lang="en-US" altLang="ja-JP" dirty="0" smtClean="0"/>
              <a:t>RMSE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14859" cy="2996205"/>
          </a:xfrm>
        </p:spPr>
        <p:txBody>
          <a:bodyPr/>
          <a:lstStyle/>
          <a:p>
            <a:r>
              <a:rPr lang="ja-JP" altLang="en-US" dirty="0" smtClean="0"/>
              <a:t>平均的な誤差の大きさ</a:t>
            </a:r>
            <a:endParaRPr lang="en-US" altLang="ja-JP" dirty="0" smtClean="0"/>
          </a:p>
          <a:p>
            <a:r>
              <a:rPr lang="en-US" altLang="ja-JP" dirty="0" smtClean="0"/>
              <a:t>0 </a:t>
            </a:r>
            <a:r>
              <a:rPr lang="ja-JP" altLang="en-US" dirty="0" smtClean="0"/>
              <a:t>に</a:t>
            </a:r>
            <a:r>
              <a:rPr lang="ja-JP" altLang="en-US" dirty="0"/>
              <a:t>近いほど回帰モデルの</a:t>
            </a:r>
            <a:r>
              <a:rPr lang="en-US" altLang="ja-JP" dirty="0"/>
              <a:t>”</a:t>
            </a:r>
            <a:r>
              <a:rPr lang="ja-JP" altLang="en-US" dirty="0"/>
              <a:t>性能</a:t>
            </a:r>
            <a:r>
              <a:rPr lang="en-US" altLang="ja-JP" dirty="0"/>
              <a:t>”</a:t>
            </a:r>
            <a:r>
              <a:rPr lang="ja-JP" altLang="en-US" dirty="0"/>
              <a:t>が高い</a:t>
            </a:r>
            <a:endParaRPr lang="en-US" altLang="ja-JP" dirty="0"/>
          </a:p>
          <a:p>
            <a:pPr lvl="1"/>
            <a:r>
              <a:rPr lang="ja-JP" altLang="en-US" dirty="0"/>
              <a:t>どんな</a:t>
            </a:r>
            <a:r>
              <a:rPr lang="en-US" altLang="ja-JP" dirty="0"/>
              <a:t>“</a:t>
            </a:r>
            <a:r>
              <a:rPr lang="ja-JP" altLang="en-US" dirty="0"/>
              <a:t>性能</a:t>
            </a:r>
            <a:r>
              <a:rPr lang="en-US" altLang="ja-JP" dirty="0"/>
              <a:t>”</a:t>
            </a:r>
            <a:r>
              <a:rPr lang="ja-JP" altLang="en-US" dirty="0"/>
              <a:t>かは</a:t>
            </a:r>
            <a:r>
              <a:rPr lang="ja-JP" altLang="en-US" dirty="0" smtClean="0"/>
              <a:t>、</a:t>
            </a:r>
            <a:r>
              <a:rPr lang="en-US" altLang="ja-JP" dirty="0" smtClean="0"/>
              <a:t>RMSE </a:t>
            </a:r>
            <a:r>
              <a:rPr lang="ja-JP" altLang="en-US" dirty="0" smtClean="0"/>
              <a:t>を</a:t>
            </a:r>
            <a:r>
              <a:rPr lang="ja-JP" altLang="en-US" dirty="0"/>
              <a:t>計算したデータセット・推定値による</a:t>
            </a:r>
            <a:endParaRPr lang="en-US" altLang="ja-JP" dirty="0"/>
          </a:p>
          <a:p>
            <a:r>
              <a:rPr lang="ja-JP" altLang="en-US" dirty="0"/>
              <a:t>異なるデータセットの間</a:t>
            </a:r>
            <a:r>
              <a:rPr lang="ja-JP" altLang="en-US" dirty="0" smtClean="0"/>
              <a:t>で </a:t>
            </a:r>
            <a:r>
              <a:rPr lang="en-US" altLang="ja-JP" dirty="0" smtClean="0"/>
              <a:t>RMSE </a:t>
            </a:r>
            <a:r>
              <a:rPr lang="ja-JP" altLang="en-US" dirty="0"/>
              <a:t>を比較してはいけない</a:t>
            </a:r>
          </a:p>
          <a:p>
            <a:r>
              <a:rPr kumimoji="1" lang="ja-JP" altLang="en-US" dirty="0" smtClean="0"/>
              <a:t>データセットが同じであれば、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が大きいほど </a:t>
            </a:r>
            <a:r>
              <a:rPr kumimoji="1" lang="en-US" altLang="ja-JP" dirty="0" smtClean="0"/>
              <a:t>RMSE </a:t>
            </a:r>
            <a:r>
              <a:rPr kumimoji="1" lang="ja-JP" altLang="en-US" dirty="0" smtClean="0"/>
              <a:t>は小さい</a:t>
            </a:r>
            <a:endParaRPr kumimoji="1" lang="en-US" altLang="ja-JP" dirty="0" smtClean="0"/>
          </a:p>
          <a:p>
            <a:r>
              <a:rPr lang="ja-JP" altLang="en-US" dirty="0" smtClean="0"/>
              <a:t>外れ値 </a:t>
            </a:r>
            <a:r>
              <a:rPr lang="en-US" altLang="ja-JP" dirty="0" smtClean="0"/>
              <a:t>(</a:t>
            </a:r>
            <a:r>
              <a:rPr lang="ja-JP" altLang="en-US" dirty="0" smtClean="0"/>
              <a:t>異常に誤差が大きいサンプル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があると、その値の影響を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受けやすく、</a:t>
            </a:r>
            <a:r>
              <a:rPr lang="en-US" altLang="ja-JP" dirty="0" smtClean="0"/>
              <a:t>RMSE </a:t>
            </a:r>
            <a:r>
              <a:rPr lang="ja-JP" altLang="en-US" dirty="0" smtClean="0"/>
              <a:t>が大きくなりやすい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787666"/>
              </p:ext>
            </p:extLst>
          </p:nvPr>
        </p:nvGraphicFramePr>
        <p:xfrm>
          <a:off x="454025" y="4625974"/>
          <a:ext cx="3953064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3" imgW="1803240" imgH="660240" progId="Equation.DSMT4">
                  <p:embed/>
                </p:oleObj>
              </mc:Choice>
              <mc:Fallback>
                <p:oleObj name="Equation" r:id="rId3" imgW="1803240" imgH="660240" progId="Equation.DSMT4">
                  <p:embed/>
                  <p:pic>
                    <p:nvPicPr>
                      <p:cNvPr id="12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4625974"/>
                        <a:ext cx="3953064" cy="1450975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691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169457" cy="590931"/>
          </a:xfrm>
        </p:spPr>
        <p:txBody>
          <a:bodyPr/>
          <a:lstStyle/>
          <a:p>
            <a:r>
              <a:rPr kumimoji="1" lang="ja-JP" altLang="en-US" dirty="0" smtClean="0"/>
              <a:t>回帰分析 </a:t>
            </a:r>
            <a:r>
              <a:rPr kumimoji="1" lang="en-US" altLang="ja-JP" dirty="0" smtClean="0"/>
              <a:t>MAE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17689" cy="2203167"/>
          </a:xfrm>
        </p:spPr>
        <p:txBody>
          <a:bodyPr/>
          <a:lstStyle/>
          <a:p>
            <a:r>
              <a:rPr lang="ja-JP" altLang="en-US" dirty="0"/>
              <a:t>平均的な誤差の大きさ</a:t>
            </a:r>
            <a:endParaRPr lang="en-US" altLang="ja-JP" dirty="0"/>
          </a:p>
          <a:p>
            <a:r>
              <a:rPr lang="en-US" altLang="ja-JP" dirty="0"/>
              <a:t>0 </a:t>
            </a:r>
            <a:r>
              <a:rPr lang="ja-JP" altLang="en-US" dirty="0"/>
              <a:t>に近いほど回帰モデルの</a:t>
            </a:r>
            <a:r>
              <a:rPr lang="en-US" altLang="ja-JP" dirty="0"/>
              <a:t>”</a:t>
            </a:r>
            <a:r>
              <a:rPr lang="ja-JP" altLang="en-US" dirty="0"/>
              <a:t>性能</a:t>
            </a:r>
            <a:r>
              <a:rPr lang="en-US" altLang="ja-JP" dirty="0"/>
              <a:t>”</a:t>
            </a:r>
            <a:r>
              <a:rPr lang="ja-JP" altLang="en-US" dirty="0"/>
              <a:t>が高い</a:t>
            </a:r>
            <a:endParaRPr lang="en-US" altLang="ja-JP" dirty="0"/>
          </a:p>
          <a:p>
            <a:pPr lvl="1"/>
            <a:r>
              <a:rPr lang="ja-JP" altLang="en-US" dirty="0"/>
              <a:t>どんな</a:t>
            </a:r>
            <a:r>
              <a:rPr lang="en-US" altLang="ja-JP" dirty="0"/>
              <a:t>“</a:t>
            </a:r>
            <a:r>
              <a:rPr lang="ja-JP" altLang="en-US" dirty="0"/>
              <a:t>性能</a:t>
            </a:r>
            <a:r>
              <a:rPr lang="en-US" altLang="ja-JP" dirty="0"/>
              <a:t>”</a:t>
            </a:r>
            <a:r>
              <a:rPr lang="ja-JP" altLang="en-US" dirty="0"/>
              <a:t>かは</a:t>
            </a:r>
            <a:r>
              <a:rPr lang="ja-JP" altLang="en-US" dirty="0" smtClean="0"/>
              <a:t>、</a:t>
            </a:r>
            <a:r>
              <a:rPr lang="en-US" altLang="ja-JP" dirty="0" smtClean="0"/>
              <a:t>MAE </a:t>
            </a:r>
            <a:r>
              <a:rPr lang="ja-JP" altLang="en-US" dirty="0"/>
              <a:t>を計算したデータセット・推定値による</a:t>
            </a:r>
            <a:endParaRPr lang="en-US" altLang="ja-JP" dirty="0"/>
          </a:p>
          <a:p>
            <a:r>
              <a:rPr lang="ja-JP" altLang="en-US" dirty="0"/>
              <a:t>異なるデータセットの間で </a:t>
            </a:r>
            <a:r>
              <a:rPr lang="en-US" altLang="ja-JP" dirty="0"/>
              <a:t>RMSE </a:t>
            </a:r>
            <a:r>
              <a:rPr lang="ja-JP" altLang="en-US" dirty="0"/>
              <a:t>を比較</a:t>
            </a:r>
            <a:r>
              <a:rPr lang="ja-JP" altLang="en-US" dirty="0" smtClean="0"/>
              <a:t>しないほうがよい</a:t>
            </a:r>
            <a:endParaRPr lang="ja-JP" altLang="en-US" dirty="0"/>
          </a:p>
          <a:p>
            <a:r>
              <a:rPr lang="ja-JP" altLang="en-US" dirty="0" smtClean="0"/>
              <a:t>外れ値 </a:t>
            </a:r>
            <a:r>
              <a:rPr lang="en-US" altLang="ja-JP" dirty="0"/>
              <a:t>(</a:t>
            </a:r>
            <a:r>
              <a:rPr lang="ja-JP" altLang="en-US" dirty="0"/>
              <a:t>異常に誤差が大きいサンプル</a:t>
            </a:r>
            <a:r>
              <a:rPr lang="en-US" altLang="ja-JP" dirty="0"/>
              <a:t>) </a:t>
            </a:r>
            <a:r>
              <a:rPr lang="ja-JP" altLang="en-US" dirty="0" smtClean="0"/>
              <a:t>の影響を受けにくい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graphicFrame>
        <p:nvGraphicFramePr>
          <p:cNvPr id="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935893"/>
              </p:ext>
            </p:extLst>
          </p:nvPr>
        </p:nvGraphicFramePr>
        <p:xfrm>
          <a:off x="652463" y="4148138"/>
          <a:ext cx="3228975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4" name="Equation" r:id="rId3" imgW="1473120" imgH="609480" progId="Equation.DSMT4">
                  <p:embed/>
                </p:oleObj>
              </mc:Choice>
              <mc:Fallback>
                <p:oleObj name="Equation" r:id="rId3" imgW="1473120" imgH="609480" progId="Equation.DSMT4">
                  <p:embed/>
                  <p:pic>
                    <p:nvPicPr>
                      <p:cNvPr id="5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4148138"/>
                        <a:ext cx="3228975" cy="1338262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959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489825" cy="590931"/>
          </a:xfrm>
        </p:spPr>
        <p:txBody>
          <a:bodyPr/>
          <a:lstStyle/>
          <a:p>
            <a:r>
              <a:rPr kumimoji="1" lang="ja-JP" altLang="en-US" dirty="0" smtClean="0"/>
              <a:t>クラス分類 混同行列・正解率・精度・検出率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530407" cy="424732"/>
          </a:xfrm>
        </p:spPr>
        <p:txBody>
          <a:bodyPr/>
          <a:lstStyle/>
          <a:p>
            <a:r>
              <a:rPr lang="ja-JP" altLang="fr-FR" dirty="0"/>
              <a:t>混同行列 </a:t>
            </a:r>
            <a:r>
              <a:rPr lang="en-US" altLang="ja-JP" dirty="0"/>
              <a:t>(</a:t>
            </a:r>
            <a:r>
              <a:rPr lang="fr-FR" altLang="ja-JP" dirty="0"/>
              <a:t>confusion matrix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5" name="コンテンツ プレースホルダー 4"/>
          <p:cNvGraphicFramePr>
            <a:graphicFrameLocks/>
          </p:cNvGraphicFramePr>
          <p:nvPr>
            <p:extLst/>
          </p:nvPr>
        </p:nvGraphicFramePr>
        <p:xfrm>
          <a:off x="157375" y="1887632"/>
          <a:ext cx="8850757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4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4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予測されたクラス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(Positive,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陽性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 (Negative, </a:t>
                      </a: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陰性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実際の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/>
                      </a:r>
                      <a:b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クラス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(Positive,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陽性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True Positive (TP)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False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Negative (FN)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 (Negative, </a:t>
                      </a: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陰性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False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Positive (FP)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True Negative (TN)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376642" y="4552203"/>
            <a:ext cx="1459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正解率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 bwMode="auto">
          <a:xfrm>
            <a:off x="1921219" y="4783035"/>
            <a:ext cx="253183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2569821" y="4318248"/>
            <a:ext cx="12346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TN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1872514" y="4877292"/>
            <a:ext cx="26292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FN + FP + TN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4951295" y="4552203"/>
            <a:ext cx="1459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検出率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 bwMode="auto">
          <a:xfrm>
            <a:off x="6410349" y="4783035"/>
            <a:ext cx="131959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6813503" y="4318248"/>
            <a:ext cx="5132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6461644" y="4877292"/>
            <a:ext cx="1217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FN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/>
        </p:nvSpPr>
        <p:spPr bwMode="auto">
          <a:xfrm>
            <a:off x="376642" y="5758718"/>
            <a:ext cx="11512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精度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" name="直線コネクタ 14"/>
          <p:cNvCxnSpPr/>
          <p:nvPr/>
        </p:nvCxnSpPr>
        <p:spPr bwMode="auto">
          <a:xfrm>
            <a:off x="1619672" y="5989550"/>
            <a:ext cx="136815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2047107" y="5542384"/>
            <a:ext cx="5132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1714484" y="6074842"/>
            <a:ext cx="11785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FP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4951295" y="5758718"/>
            <a:ext cx="17668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誤検出率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9" name="直線コネクタ 18"/>
          <p:cNvCxnSpPr/>
          <p:nvPr/>
        </p:nvCxnSpPr>
        <p:spPr bwMode="auto">
          <a:xfrm>
            <a:off x="6698381" y="5989550"/>
            <a:ext cx="131959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7116764" y="5560932"/>
            <a:ext cx="4828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FP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6749676" y="6074842"/>
            <a:ext cx="1217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 + TN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8322088" y="5794887"/>
            <a:ext cx="641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81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568430" cy="590931"/>
          </a:xfrm>
        </p:spPr>
        <p:txBody>
          <a:bodyPr/>
          <a:lstStyle/>
          <a:p>
            <a:r>
              <a:rPr lang="ja-JP" altLang="en-US" dirty="0" smtClean="0"/>
              <a:t>クラス分類 </a:t>
            </a:r>
            <a:r>
              <a:rPr lang="en-US" altLang="ja-JP" dirty="0" smtClean="0"/>
              <a:t>Kappa</a:t>
            </a:r>
            <a:r>
              <a:rPr lang="ja-JP" altLang="en-US" dirty="0"/>
              <a:t>係数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32830" cy="885371"/>
          </a:xfrm>
        </p:spPr>
        <p:txBody>
          <a:bodyPr/>
          <a:lstStyle/>
          <a:p>
            <a:r>
              <a:rPr lang="ja-JP" altLang="en-US" dirty="0"/>
              <a:t>実際と予測結果の一致度を評価する指標</a:t>
            </a:r>
            <a:endParaRPr lang="en-US" altLang="ja-JP" dirty="0"/>
          </a:p>
          <a:p>
            <a:r>
              <a:rPr lang="en-US" altLang="ja-JP" dirty="0"/>
              <a:t>Positive(</a:t>
            </a:r>
            <a:r>
              <a:rPr lang="ja-JP" altLang="en-US" dirty="0"/>
              <a:t>陽性</a:t>
            </a:r>
            <a:r>
              <a:rPr lang="en-US" altLang="ja-JP" dirty="0"/>
              <a:t>)</a:t>
            </a:r>
            <a:r>
              <a:rPr lang="ja-JP" altLang="en-US" dirty="0"/>
              <a:t>データと</a:t>
            </a:r>
            <a:r>
              <a:rPr lang="en-US" altLang="ja-JP" dirty="0"/>
              <a:t>Negative(</a:t>
            </a:r>
            <a:r>
              <a:rPr lang="ja-JP" altLang="en-US" dirty="0"/>
              <a:t>陰性</a:t>
            </a:r>
            <a:r>
              <a:rPr lang="en-US" altLang="ja-JP" dirty="0"/>
              <a:t>)</a:t>
            </a:r>
            <a:r>
              <a:rPr lang="ja-JP" altLang="en-US" dirty="0"/>
              <a:t>データの偏りが</a:t>
            </a:r>
            <a:r>
              <a:rPr lang="ja-JP" altLang="en-US" dirty="0" smtClean="0"/>
              <a:t>ある時に有効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5" name="テキスト ボックス 26"/>
          <p:cNvSpPr txBox="1"/>
          <p:nvPr/>
        </p:nvSpPr>
        <p:spPr>
          <a:xfrm>
            <a:off x="5189330" y="4704344"/>
            <a:ext cx="3818802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1pPr>
            <a:lvl2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2pPr>
            <a:lvl3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3pPr>
            <a:lvl4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4pPr>
            <a:lvl5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200" kern="1200">
                <a:solidFill>
                  <a:schemeClr val="tx2"/>
                </a:solidFill>
                <a:latin typeface="Vladimir Script" pitchFamily="66" charset="0"/>
                <a:ea typeface="ＭＳ Ｐゴシック" charset="-128"/>
                <a:cs typeface="+mn-cs"/>
              </a:defRPr>
            </a:lvl9pPr>
          </a:lstStyle>
          <a:p>
            <a:r>
              <a:rPr lang="en-US" altLang="ja-JP" sz="1200" u="sng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http://en.wikipedia.org/wiki/Cohen%27s_kappa</a:t>
            </a:r>
            <a:endParaRPr kumimoji="1" lang="ja-JP" altLang="en-US" sz="1200" u="sng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379014" y="2401831"/>
            <a:ext cx="17626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Kappa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係数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 bwMode="auto">
          <a:xfrm>
            <a:off x="2190987" y="2601886"/>
            <a:ext cx="331236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2187903" y="2166842"/>
            <a:ext cx="3318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正解率 － 偶然による一致率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2501290" y="2653804"/>
            <a:ext cx="2691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－ 偶然による一致率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379014" y="3618467"/>
            <a:ext cx="24416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偶然による一致率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 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 bwMode="auto">
          <a:xfrm flipV="1">
            <a:off x="2781660" y="3818325"/>
            <a:ext cx="1090052" cy="3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2697662" y="3417321"/>
            <a:ext cx="1217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FN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3128068" y="3823413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" name="直線コネクタ 13"/>
          <p:cNvCxnSpPr/>
          <p:nvPr/>
        </p:nvCxnSpPr>
        <p:spPr bwMode="auto">
          <a:xfrm flipV="1">
            <a:off x="4185070" y="3818325"/>
            <a:ext cx="1090052" cy="3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37"/>
          <p:cNvSpPr txBox="1">
            <a:spLocks noChangeArrowheads="1"/>
          </p:cNvSpPr>
          <p:nvPr/>
        </p:nvSpPr>
        <p:spPr bwMode="auto">
          <a:xfrm>
            <a:off x="4140549" y="3417321"/>
            <a:ext cx="11785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TP + FP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4551719" y="3823413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コネクタ 16"/>
          <p:cNvCxnSpPr/>
          <p:nvPr/>
        </p:nvCxnSpPr>
        <p:spPr bwMode="auto">
          <a:xfrm flipV="1">
            <a:off x="5638172" y="3818325"/>
            <a:ext cx="1090052" cy="3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5559183" y="3417321"/>
            <a:ext cx="12170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FP + TN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5989589" y="3823413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0" name="直線コネクタ 19"/>
          <p:cNvCxnSpPr/>
          <p:nvPr/>
        </p:nvCxnSpPr>
        <p:spPr bwMode="auto">
          <a:xfrm flipV="1">
            <a:off x="7041581" y="3818325"/>
            <a:ext cx="1090052" cy="39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6958871" y="3417321"/>
            <a:ext cx="12554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FN + TN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7408513" y="3823413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832664" y="3618467"/>
            <a:ext cx="3914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6689176" y="3618467"/>
            <a:ext cx="3914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5236074" y="3618467"/>
            <a:ext cx="441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Text Box 37"/>
          <p:cNvSpPr txBox="1">
            <a:spLocks noChangeArrowheads="1"/>
          </p:cNvSpPr>
          <p:nvPr/>
        </p:nvSpPr>
        <p:spPr bwMode="auto">
          <a:xfrm>
            <a:off x="748825" y="4475495"/>
            <a:ext cx="3579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 A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= TP + FN + FP +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TN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コンテンツ プレースホルダー 4"/>
          <p:cNvGraphicFramePr>
            <a:graphicFrameLocks/>
          </p:cNvGraphicFramePr>
          <p:nvPr>
            <p:extLst/>
          </p:nvPr>
        </p:nvGraphicFramePr>
        <p:xfrm>
          <a:off x="157375" y="5171493"/>
          <a:ext cx="8850757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4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4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予測されたクラス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(Positive,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陽性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 (Negative, </a:t>
                      </a: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陰性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実際の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/>
                      </a:r>
                      <a:b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クラス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(Positive,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陽性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True Positive (TP)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False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Negative (FN)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 (Negative, </a:t>
                      </a:r>
                      <a:r>
                        <a:rPr kumimoji="1" lang="ja-JP" altLang="en-US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陰性</a:t>
                      </a: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False</a:t>
                      </a:r>
                      <a:r>
                        <a:rPr kumimoji="1" lang="en-US" altLang="ja-JP" sz="2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Positive (FP)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True Negative (TN)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1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5836</TotalTime>
  <Words>780</Words>
  <Application>Microsoft Office PowerPoint</Application>
  <PresentationFormat>画面に合わせる (4:3)</PresentationFormat>
  <Paragraphs>221</Paragraphs>
  <Slides>15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15</vt:i4>
      </vt:variant>
    </vt:vector>
  </HeadingPairs>
  <TitlesOfParts>
    <vt:vector size="25" baseType="lpstr"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Office テーマ</vt:lpstr>
      <vt:lpstr>Equation</vt:lpstr>
      <vt:lpstr>MathType 6.0 Equation</vt:lpstr>
      <vt:lpstr>回帰モデル・クラス分類モデルを 評価・比較するための  モデルの検証 Model validation</vt:lpstr>
      <vt:lpstr>“良い”回帰モデル・クラス分類モデルとは何か？</vt:lpstr>
      <vt:lpstr>データセットの呼び方</vt:lpstr>
      <vt:lpstr>比較指標</vt:lpstr>
      <vt:lpstr>回帰分析 決定係数 r2</vt:lpstr>
      <vt:lpstr>回帰分析 RMSE</vt:lpstr>
      <vt:lpstr>回帰分析 MAE</vt:lpstr>
      <vt:lpstr>クラス分類 混同行列・正解率・精度・検出率</vt:lpstr>
      <vt:lpstr>クラス分類 Kappa係数</vt:lpstr>
      <vt:lpstr>モデルの評価・比較 ハイパーパラメータの決定</vt:lpstr>
      <vt:lpstr>どのようなハイパーパラメータを用いるか？</vt:lpstr>
      <vt:lpstr>クロスバリデーション</vt:lpstr>
      <vt:lpstr>クロスバリデーションの補足</vt:lpstr>
      <vt:lpstr>どのようにデータセットを分けるか？</vt:lpstr>
      <vt:lpstr>Y-randomization (Yランダマイゼイション)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Hiromasa Kaneko</cp:lastModifiedBy>
  <cp:revision>330</cp:revision>
  <cp:lastPrinted>2017-11-02T02:00:42Z</cp:lastPrinted>
  <dcterms:created xsi:type="dcterms:W3CDTF">2017-03-17T08:34:14Z</dcterms:created>
  <dcterms:modified xsi:type="dcterms:W3CDTF">2017-11-05T20:03:12Z</dcterms:modified>
</cp:coreProperties>
</file>