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</p:sldMasterIdLst>
  <p:notesMasterIdLst>
    <p:notesMasterId r:id="rId12"/>
  </p:notesMasterIdLst>
  <p:sldIdLst>
    <p:sldId id="256" r:id="rId2"/>
    <p:sldId id="395" r:id="rId3"/>
    <p:sldId id="398" r:id="rId4"/>
    <p:sldId id="396" r:id="rId5"/>
    <p:sldId id="397" r:id="rId6"/>
    <p:sldId id="399" r:id="rId7"/>
    <p:sldId id="400" r:id="rId8"/>
    <p:sldId id="401" r:id="rId9"/>
    <p:sldId id="402" r:id="rId10"/>
    <p:sldId id="403" r:id="rId11"/>
  </p:sldIdLst>
  <p:sldSz cx="9144000" cy="6858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ECFF"/>
    <a:srgbClr val="CCFFFF"/>
    <a:srgbClr val="006600"/>
    <a:srgbClr val="CCFFCC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06" autoAdjust="0"/>
    <p:restoredTop sz="96238" autoAdjust="0"/>
  </p:normalViewPr>
  <p:slideViewPr>
    <p:cSldViewPr snapToGrid="0">
      <p:cViewPr varScale="1">
        <p:scale>
          <a:sx n="122" d="100"/>
          <a:sy n="122" d="100"/>
        </p:scale>
        <p:origin x="1452" y="108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98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8.xml"/><Relationship Id="rId3" Type="http://schemas.openxmlformats.org/officeDocument/2006/relationships/slide" Target="slides/slide3.xml"/><Relationship Id="rId7" Type="http://schemas.openxmlformats.org/officeDocument/2006/relationships/slide" Target="slides/slide7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5" Type="http://schemas.openxmlformats.org/officeDocument/2006/relationships/slide" Target="slides/slide5.xml"/><Relationship Id="rId10" Type="http://schemas.openxmlformats.org/officeDocument/2006/relationships/slide" Target="slides/slide10.xml"/><Relationship Id="rId4" Type="http://schemas.openxmlformats.org/officeDocument/2006/relationships/slide" Target="slides/slide4.xml"/><Relationship Id="rId9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DAF56501-E21B-4CA3-9621-57F669E716AA}" type="datetimeFigureOut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279525"/>
            <a:ext cx="46037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4224AED-27D2-4369-927F-464A3A8543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0670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24AED-27D2-4369-927F-464A3A8543D8}" type="slidenum">
              <a:rPr kumimoji="1" lang="ja-JP" altLang="en-US" smtClean="0"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4204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6291" y="1759791"/>
            <a:ext cx="7712368" cy="701731"/>
          </a:xfrm>
        </p:spPr>
        <p:txBody>
          <a:bodyPr anchor="b"/>
          <a:lstStyle>
            <a:lvl1pPr algn="l">
              <a:defRPr sz="4400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6291" y="4021138"/>
            <a:ext cx="4905510" cy="42473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E5B71-65AB-43FC-BB09-B0F1158D73E0}" type="datetime1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0122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2"/>
            <a:ext cx="9144000" cy="95218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6343403" cy="59093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81428" y="1094354"/>
            <a:ext cx="4636206" cy="2010807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ü"/>
              <a:defRPr/>
            </a:lvl1pPr>
            <a:lvl2pPr marL="685800" indent="-228600">
              <a:buFont typeface="Arial" panose="020B0604020202020204" pitchFamily="34" charset="0"/>
              <a:buChar char="•"/>
              <a:defRPr/>
            </a:lvl2pPr>
            <a:lvl3pPr marL="1143000" indent="-228600">
              <a:buFont typeface="メイリオ" panose="020B0604030504040204" pitchFamily="50" charset="-128"/>
              <a:buChar char="⁃"/>
              <a:defRPr/>
            </a:lvl3pPr>
          </a:lstStyle>
          <a:p>
            <a:pPr lvl="0"/>
            <a:r>
              <a:rPr lang="ja-JP" altLang="en-US" dirty="0"/>
              <a:t> 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588C1-1192-472F-BEAF-5332750DAAD0}" type="datetime1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70070" y="37379"/>
            <a:ext cx="615874" cy="400110"/>
          </a:xfrm>
        </p:spPr>
        <p:txBody>
          <a:bodyPr/>
          <a:lstStyle>
            <a:lvl1pPr>
              <a:defRPr sz="2000"/>
            </a:lvl1pPr>
          </a:lstStyle>
          <a:p>
            <a:fld id="{5C10DD59-6834-4B70-81E7-829F7F51B488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46832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2230" y="258023"/>
            <a:ext cx="5319085" cy="590931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230" y="1477282"/>
            <a:ext cx="3876382" cy="2010807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A62CB61B-0CA0-4BF9-B65F-F4146E3C1BAC}" type="datetime1">
              <a:rPr lang="ja-JP" altLang="en-US" smtClean="0"/>
              <a:t>2022/4/13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27864" y="23740"/>
            <a:ext cx="572594" cy="369332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r">
              <a:defRPr sz="1800" baseline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5C10DD59-6834-4B70-81E7-829F7F51B488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96334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600" kern="1200" baseline="0">
          <a:solidFill>
            <a:schemeClr val="bg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datachemeng.com/pattialleastsquares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datachemeng.com/basicdatapreprocessing/" TargetMode="Externa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oleObject" Target="../embeddings/oleObject3.bin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hyperlink" Target="http://datachemeng.com/ordinaryleastsquares/" TargetMode="External"/><Relationship Id="rId4" Type="http://schemas.openxmlformats.org/officeDocument/2006/relationships/image" Target="../media/image3.wmf"/><Relationship Id="rId9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9.bin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85442" y="691715"/>
            <a:ext cx="8815683" cy="3748719"/>
          </a:xfrm>
        </p:spPr>
        <p:txBody>
          <a:bodyPr/>
          <a:lstStyle/>
          <a:p>
            <a:r>
              <a:rPr kumimoji="1" lang="ja-JP" altLang="en-US" dirty="0"/>
              <a:t>リッジ回帰</a:t>
            </a:r>
            <a:r>
              <a:rPr kumimoji="1" lang="en-US" altLang="ja-JP" dirty="0"/>
              <a:t>(Ridge Regression, RR)</a:t>
            </a:r>
            <a:br>
              <a:rPr kumimoji="1" lang="en-US" altLang="ja-JP" dirty="0"/>
            </a:br>
            <a:br>
              <a:rPr kumimoji="1" lang="en-US" altLang="ja-JP" dirty="0"/>
            </a:br>
            <a:r>
              <a:rPr lang="en-US" altLang="ja-JP" dirty="0"/>
              <a:t>Least Absolute Shrinkage and</a:t>
            </a:r>
            <a:br>
              <a:rPr lang="en-US" altLang="ja-JP" dirty="0"/>
            </a:br>
            <a:r>
              <a:rPr lang="en-US" altLang="ja-JP" dirty="0"/>
              <a:t>Selection Operator (LASSO)</a:t>
            </a:r>
            <a:br>
              <a:rPr lang="en-US" altLang="ja-JP" dirty="0"/>
            </a:br>
            <a:br>
              <a:rPr lang="en-US" altLang="ja-JP" dirty="0"/>
            </a:br>
            <a:r>
              <a:rPr lang="en-US" altLang="ja-JP" dirty="0"/>
              <a:t>Elastic Net (EN)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4294967295"/>
          </p:nvPr>
        </p:nvSpPr>
        <p:spPr>
          <a:xfrm>
            <a:off x="8571406" y="9226"/>
            <a:ext cx="572594" cy="369332"/>
          </a:xfrm>
        </p:spPr>
        <p:txBody>
          <a:bodyPr/>
          <a:lstStyle/>
          <a:p>
            <a:fld id="{5C10DD59-6834-4B70-81E7-829F7F51B488}" type="slidenum">
              <a:rPr kumimoji="1" lang="ja-JP" altLang="en-US" smtClean="0"/>
              <a:t>0</a:t>
            </a:fld>
            <a:endParaRPr kumimoji="1" lang="ja-JP" altLang="en-US"/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185442" y="5216892"/>
            <a:ext cx="4599336" cy="885371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/>
              <a:t>明治大学 理工学部 応用化学科</a:t>
            </a:r>
            <a:endParaRPr lang="en-US" altLang="ja-JP" dirty="0"/>
          </a:p>
          <a:p>
            <a:r>
              <a:rPr lang="ja-JP" altLang="en-US" dirty="0"/>
              <a:t>データ化学工学研究室  金子 弘昌</a:t>
            </a:r>
          </a:p>
        </p:txBody>
      </p:sp>
    </p:spTree>
    <p:extLst>
      <p:ext uri="{BB962C8B-B14F-4D97-AF65-F5344CB8AC3E}">
        <p14:creationId xmlns:p14="http://schemas.microsoft.com/office/powerpoint/2010/main" val="37564721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3635932" cy="590931"/>
          </a:xfrm>
        </p:spPr>
        <p:txBody>
          <a:bodyPr/>
          <a:lstStyle/>
          <a:p>
            <a:r>
              <a:rPr kumimoji="1" lang="ja-JP" altLang="en-US" dirty="0">
                <a:latin typeface="Times" panose="02020603050405020304" pitchFamily="18" charset="0"/>
                <a:cs typeface="Times" panose="02020603050405020304" pitchFamily="18" charset="0"/>
              </a:rPr>
              <a:t>重み </a:t>
            </a:r>
            <a:r>
              <a:rPr kumimoji="1" lang="en-US" altLang="ja-JP" i="1" dirty="0">
                <a:latin typeface="Times" panose="02020603050405020304" pitchFamily="18" charset="0"/>
                <a:cs typeface="Times" panose="02020603050405020304" pitchFamily="18" charset="0"/>
              </a:rPr>
              <a:t>λ</a:t>
            </a:r>
            <a:r>
              <a:rPr kumimoji="1" lang="en-US" altLang="ja-JP" dirty="0">
                <a:latin typeface="Times" panose="02020603050405020304" pitchFamily="18" charset="0"/>
                <a:cs typeface="Times" panose="02020603050405020304" pitchFamily="18" charset="0"/>
              </a:rPr>
              <a:t>, </a:t>
            </a:r>
            <a:r>
              <a:rPr kumimoji="1" lang="en-US" altLang="ja-JP" i="1" dirty="0">
                <a:latin typeface="Times" panose="02020603050405020304" pitchFamily="18" charset="0"/>
                <a:cs typeface="Times" panose="02020603050405020304" pitchFamily="18" charset="0"/>
              </a:rPr>
              <a:t>α</a:t>
            </a:r>
            <a:r>
              <a:rPr kumimoji="1" lang="en-US" altLang="ja-JP" dirty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kumimoji="1" lang="ja-JP" altLang="en-US" dirty="0">
                <a:latin typeface="Times" panose="02020603050405020304" pitchFamily="18" charset="0"/>
                <a:cs typeface="Times" panose="02020603050405020304" pitchFamily="18" charset="0"/>
              </a:rPr>
              <a:t>の決め方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502649" cy="3981603"/>
          </a:xfrm>
        </p:spPr>
        <p:txBody>
          <a:bodyPr/>
          <a:lstStyle/>
          <a:p>
            <a:r>
              <a:rPr kumimoji="1" lang="ja-JP" altLang="en-US" dirty="0">
                <a:latin typeface="Times" panose="02020603050405020304" pitchFamily="18" charset="0"/>
                <a:cs typeface="Times" panose="02020603050405020304" pitchFamily="18" charset="0"/>
              </a:rPr>
              <a:t>グリッドサーチによって、</a:t>
            </a:r>
            <a:r>
              <a:rPr kumimoji="1" lang="ja-JP" altLang="en-US" dirty="0">
                <a:latin typeface="Times" panose="02020603050405020304" pitchFamily="18" charset="0"/>
                <a:cs typeface="Times" panose="02020603050405020304" pitchFamily="18" charset="0"/>
                <a:hlinkClick r:id="rId2"/>
              </a:rPr>
              <a:t>クロスバリデーション</a:t>
            </a:r>
            <a:r>
              <a:rPr kumimoji="1" lang="ja-JP" altLang="en-US" dirty="0">
                <a:latin typeface="Times" panose="02020603050405020304" pitchFamily="18" charset="0"/>
                <a:cs typeface="Times" panose="02020603050405020304" pitchFamily="18" charset="0"/>
              </a:rPr>
              <a:t>の</a:t>
            </a:r>
            <a:r>
              <a:rPr lang="ja-JP" altLang="en-US" dirty="0">
                <a:latin typeface="Times" panose="02020603050405020304" pitchFamily="18" charset="0"/>
                <a:cs typeface="Times" panose="02020603050405020304" pitchFamily="18" charset="0"/>
              </a:rPr>
              <a:t>後の </a:t>
            </a:r>
            <a: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  <a:t>r</a:t>
            </a:r>
            <a:r>
              <a:rPr lang="en-US" altLang="ja-JP" baseline="30000" dirty="0">
                <a:latin typeface="Times" panose="02020603050405020304" pitchFamily="18" charset="0"/>
                <a:cs typeface="Times" panose="02020603050405020304" pitchFamily="18" charset="0"/>
              </a:rPr>
              <a:t>2</a:t>
            </a:r>
            <a: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ja-JP" altLang="en-US" dirty="0">
                <a:latin typeface="Times" panose="02020603050405020304" pitchFamily="18" charset="0"/>
                <a:cs typeface="Times" panose="02020603050405020304" pitchFamily="18" charset="0"/>
              </a:rPr>
              <a:t>の値が</a:t>
            </a:r>
            <a:b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</a:br>
            <a:r>
              <a:rPr lang="ja-JP" altLang="en-US" dirty="0">
                <a:latin typeface="Times" panose="02020603050405020304" pitchFamily="18" charset="0"/>
                <a:cs typeface="Times" panose="02020603050405020304" pitchFamily="18" charset="0"/>
              </a:rPr>
              <a:t>もっとも高い </a:t>
            </a:r>
            <a:r>
              <a:rPr lang="en-US" altLang="ja-JP" i="1" dirty="0">
                <a:latin typeface="Times" panose="02020603050405020304" pitchFamily="18" charset="0"/>
                <a:cs typeface="Times" panose="02020603050405020304" pitchFamily="18" charset="0"/>
              </a:rPr>
              <a:t>λ</a:t>
            </a:r>
            <a: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  <a:t> (RR, LASSO) </a:t>
            </a:r>
            <a:r>
              <a:rPr lang="ja-JP" altLang="en-US" dirty="0">
                <a:latin typeface="Times" panose="02020603050405020304" pitchFamily="18" charset="0"/>
                <a:cs typeface="Times" panose="02020603050405020304" pitchFamily="18" charset="0"/>
              </a:rPr>
              <a:t>もしくは </a:t>
            </a:r>
            <a:r>
              <a:rPr lang="en-US" altLang="ja-JP" i="1" dirty="0">
                <a:latin typeface="Times" panose="02020603050405020304" pitchFamily="18" charset="0"/>
                <a:cs typeface="Times" panose="02020603050405020304" pitchFamily="18" charset="0"/>
              </a:rPr>
              <a:t>λ</a:t>
            </a:r>
            <a:r>
              <a:rPr lang="ja-JP" altLang="en-US" dirty="0">
                <a:latin typeface="Times" panose="02020603050405020304" pitchFamily="18" charset="0"/>
                <a:cs typeface="Times" panose="02020603050405020304" pitchFamily="18" charset="0"/>
              </a:rPr>
              <a:t>と</a:t>
            </a:r>
            <a:r>
              <a:rPr lang="en-US" altLang="ja-JP" i="1" dirty="0">
                <a:latin typeface="Times" panose="02020603050405020304" pitchFamily="18" charset="0"/>
                <a:cs typeface="Times" panose="02020603050405020304" pitchFamily="18" charset="0"/>
              </a:rPr>
              <a:t>α</a:t>
            </a:r>
            <a:r>
              <a:rPr lang="ja-JP" altLang="en-US" dirty="0">
                <a:latin typeface="Times" panose="02020603050405020304" pitchFamily="18" charset="0"/>
                <a:cs typeface="Times" panose="02020603050405020304" pitchFamily="18" charset="0"/>
              </a:rPr>
              <a:t>の組み合わせ </a:t>
            </a:r>
            <a: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  <a:t>(EN)</a:t>
            </a:r>
            <a:r>
              <a:rPr lang="ja-JP" altLang="en-US" dirty="0">
                <a:latin typeface="Times" panose="02020603050405020304" pitchFamily="18" charset="0"/>
                <a:cs typeface="Times" panose="02020603050405020304" pitchFamily="18" charset="0"/>
              </a:rPr>
              <a:t> とする</a:t>
            </a:r>
            <a:endParaRPr lang="en-US" altLang="ja-JP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endParaRPr kumimoji="1" lang="en-US" altLang="ja-JP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  <a:t>RR</a:t>
            </a:r>
            <a:r>
              <a:rPr lang="ja-JP" altLang="en-US" dirty="0">
                <a:latin typeface="Times" panose="02020603050405020304" pitchFamily="18" charset="0"/>
                <a:cs typeface="Times" panose="02020603050405020304" pitchFamily="18" charset="0"/>
              </a:rPr>
              <a:t>における</a:t>
            </a:r>
            <a: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ja-JP" i="1" dirty="0">
                <a:latin typeface="Times" panose="02020603050405020304" pitchFamily="18" charset="0"/>
                <a:cs typeface="Times" panose="02020603050405020304" pitchFamily="18" charset="0"/>
              </a:rPr>
              <a:t>λ</a:t>
            </a:r>
            <a: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ja-JP" altLang="en-US" dirty="0">
                <a:latin typeface="Times" panose="02020603050405020304" pitchFamily="18" charset="0"/>
                <a:cs typeface="Times" panose="02020603050405020304" pitchFamily="18" charset="0"/>
              </a:rPr>
              <a:t>の候補の例</a:t>
            </a:r>
            <a: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  <a:t>: 2</a:t>
            </a:r>
            <a:r>
              <a:rPr lang="en-US" altLang="ja-JP" baseline="30000" dirty="0">
                <a:latin typeface="Times" panose="02020603050405020304" pitchFamily="18" charset="0"/>
                <a:cs typeface="Times" panose="02020603050405020304" pitchFamily="18" charset="0"/>
              </a:rPr>
              <a:t>-15</a:t>
            </a:r>
            <a: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  <a:t>, 2</a:t>
            </a:r>
            <a:r>
              <a:rPr lang="en-US" altLang="ja-JP" baseline="30000" dirty="0">
                <a:latin typeface="Times" panose="02020603050405020304" pitchFamily="18" charset="0"/>
                <a:cs typeface="Times" panose="02020603050405020304" pitchFamily="18" charset="0"/>
              </a:rPr>
              <a:t>-14</a:t>
            </a:r>
            <a: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  <a:t>, …, 2</a:t>
            </a:r>
            <a:r>
              <a:rPr lang="en-US" altLang="ja-JP" baseline="30000" dirty="0">
                <a:latin typeface="Times" panose="02020603050405020304" pitchFamily="18" charset="0"/>
                <a:cs typeface="Times" panose="02020603050405020304" pitchFamily="18" charset="0"/>
              </a:rPr>
              <a:t>8</a:t>
            </a:r>
            <a: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  <a:t>, 2</a:t>
            </a:r>
            <a:r>
              <a:rPr lang="en-US" altLang="ja-JP" baseline="30000" dirty="0">
                <a:latin typeface="Times" panose="02020603050405020304" pitchFamily="18" charset="0"/>
                <a:cs typeface="Times" panose="02020603050405020304" pitchFamily="18" charset="0"/>
              </a:rPr>
              <a:t>9</a:t>
            </a:r>
            <a:endParaRPr lang="en-US" altLang="ja-JP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endParaRPr kumimoji="1" lang="en-US" altLang="ja-JP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  <a:t>LASSO</a:t>
            </a:r>
            <a:r>
              <a:rPr lang="ja-JP" altLang="en-US" dirty="0">
                <a:latin typeface="Times" panose="02020603050405020304" pitchFamily="18" charset="0"/>
                <a:cs typeface="Times" panose="02020603050405020304" pitchFamily="18" charset="0"/>
              </a:rPr>
              <a:t>における </a:t>
            </a:r>
            <a:r>
              <a:rPr lang="en-US" altLang="ja-JP" i="1" dirty="0">
                <a:latin typeface="Times" panose="02020603050405020304" pitchFamily="18" charset="0"/>
                <a:cs typeface="Times" panose="02020603050405020304" pitchFamily="18" charset="0"/>
              </a:rPr>
              <a:t>λ</a:t>
            </a:r>
            <a: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ja-JP" altLang="en-US" dirty="0">
                <a:latin typeface="Times" panose="02020603050405020304" pitchFamily="18" charset="0"/>
                <a:cs typeface="Times" panose="02020603050405020304" pitchFamily="18" charset="0"/>
              </a:rPr>
              <a:t>の候補の例</a:t>
            </a:r>
            <a: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  <a:t>: 2</a:t>
            </a:r>
            <a:r>
              <a:rPr lang="en-US" altLang="ja-JP" baseline="30000" dirty="0">
                <a:latin typeface="Times" panose="02020603050405020304" pitchFamily="18" charset="0"/>
                <a:cs typeface="Times" panose="02020603050405020304" pitchFamily="18" charset="0"/>
              </a:rPr>
              <a:t>-15</a:t>
            </a:r>
            <a: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  <a:t>, 2</a:t>
            </a:r>
            <a:r>
              <a:rPr lang="en-US" altLang="ja-JP" baseline="30000" dirty="0">
                <a:latin typeface="Times" panose="02020603050405020304" pitchFamily="18" charset="0"/>
                <a:cs typeface="Times" panose="02020603050405020304" pitchFamily="18" charset="0"/>
              </a:rPr>
              <a:t>-14</a:t>
            </a:r>
            <a: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  <a:t>, …, 2</a:t>
            </a:r>
            <a:r>
              <a:rPr lang="en-US" altLang="ja-JP" baseline="30000" dirty="0">
                <a:latin typeface="Times" panose="02020603050405020304" pitchFamily="18" charset="0"/>
                <a:cs typeface="Times" panose="02020603050405020304" pitchFamily="18" charset="0"/>
              </a:rPr>
              <a:t>-2</a:t>
            </a:r>
            <a: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  <a:t>, 2</a:t>
            </a:r>
            <a:r>
              <a:rPr lang="en-US" altLang="ja-JP" baseline="30000" dirty="0">
                <a:latin typeface="Times" panose="02020603050405020304" pitchFamily="18" charset="0"/>
                <a:cs typeface="Times" panose="02020603050405020304" pitchFamily="18" charset="0"/>
              </a:rPr>
              <a:t>-1</a:t>
            </a:r>
            <a:endParaRPr lang="en-US" altLang="ja-JP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endParaRPr kumimoji="1" lang="en-US" altLang="ja-JP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  <a:t>EN</a:t>
            </a:r>
            <a:r>
              <a:rPr lang="ja-JP" altLang="en-US" dirty="0">
                <a:latin typeface="Times" panose="02020603050405020304" pitchFamily="18" charset="0"/>
                <a:cs typeface="Times" panose="02020603050405020304" pitchFamily="18" charset="0"/>
              </a:rPr>
              <a:t>における </a:t>
            </a:r>
            <a:r>
              <a:rPr lang="en-US" altLang="ja-JP" i="1" dirty="0">
                <a:latin typeface="Times" panose="02020603050405020304" pitchFamily="18" charset="0"/>
                <a:cs typeface="Times" panose="02020603050405020304" pitchFamily="18" charset="0"/>
              </a:rPr>
              <a:t>λ</a:t>
            </a:r>
            <a: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ja-JP" altLang="en-US" dirty="0">
                <a:latin typeface="Times" panose="02020603050405020304" pitchFamily="18" charset="0"/>
                <a:cs typeface="Times" panose="02020603050405020304" pitchFamily="18" charset="0"/>
              </a:rPr>
              <a:t>の候補の例</a:t>
            </a:r>
            <a: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  <a:t>: 2</a:t>
            </a:r>
            <a:r>
              <a:rPr lang="en-US" altLang="ja-JP" baseline="30000" dirty="0">
                <a:latin typeface="Times" panose="02020603050405020304" pitchFamily="18" charset="0"/>
                <a:cs typeface="Times" panose="02020603050405020304" pitchFamily="18" charset="0"/>
              </a:rPr>
              <a:t>-15</a:t>
            </a:r>
            <a: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  <a:t>, 2</a:t>
            </a:r>
            <a:r>
              <a:rPr lang="en-US" altLang="ja-JP" baseline="30000" dirty="0">
                <a:latin typeface="Times" panose="02020603050405020304" pitchFamily="18" charset="0"/>
                <a:cs typeface="Times" panose="02020603050405020304" pitchFamily="18" charset="0"/>
              </a:rPr>
              <a:t>-14</a:t>
            </a:r>
            <a: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  <a:t>, …, 2</a:t>
            </a:r>
            <a:r>
              <a:rPr lang="en-US" altLang="ja-JP" baseline="30000" dirty="0">
                <a:latin typeface="Times" panose="02020603050405020304" pitchFamily="18" charset="0"/>
                <a:cs typeface="Times" panose="02020603050405020304" pitchFamily="18" charset="0"/>
              </a:rPr>
              <a:t>-2</a:t>
            </a:r>
            <a: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  <a:t>, 2</a:t>
            </a:r>
            <a:r>
              <a:rPr lang="en-US" altLang="ja-JP" baseline="30000" dirty="0">
                <a:latin typeface="Times" panose="02020603050405020304" pitchFamily="18" charset="0"/>
                <a:cs typeface="Times" panose="02020603050405020304" pitchFamily="18" charset="0"/>
              </a:rPr>
              <a:t>-1</a:t>
            </a:r>
            <a:endParaRPr lang="en-US" altLang="ja-JP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  <a:t>EN</a:t>
            </a:r>
            <a:r>
              <a:rPr lang="ja-JP" altLang="en-US" dirty="0">
                <a:latin typeface="Times" panose="02020603050405020304" pitchFamily="18" charset="0"/>
                <a:cs typeface="Times" panose="02020603050405020304" pitchFamily="18" charset="0"/>
              </a:rPr>
              <a:t>における </a:t>
            </a:r>
            <a:r>
              <a:rPr lang="en-US" altLang="ja-JP" i="1" dirty="0">
                <a:latin typeface="Times" panose="02020603050405020304" pitchFamily="18" charset="0"/>
                <a:cs typeface="Times" panose="02020603050405020304" pitchFamily="18" charset="0"/>
              </a:rPr>
              <a:t>α</a:t>
            </a:r>
            <a: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ja-JP" altLang="en-US" dirty="0">
                <a:latin typeface="Times" panose="02020603050405020304" pitchFamily="18" charset="0"/>
                <a:cs typeface="Times" panose="02020603050405020304" pitchFamily="18" charset="0"/>
              </a:rPr>
              <a:t>の候補の例</a:t>
            </a:r>
            <a:r>
              <a:rPr lang="en-US" altLang="ja-JP">
                <a:latin typeface="Times" panose="02020603050405020304" pitchFamily="18" charset="0"/>
                <a:cs typeface="Times" panose="02020603050405020304" pitchFamily="18" charset="0"/>
              </a:rPr>
              <a:t>: 0, 0.01, …, 0.99, 1</a:t>
            </a:r>
            <a:endParaRPr lang="en-US" altLang="ja-JP" dirty="0"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9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12305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4710072" cy="590931"/>
          </a:xfrm>
        </p:spPr>
        <p:txBody>
          <a:bodyPr/>
          <a:lstStyle/>
          <a:p>
            <a:r>
              <a:rPr kumimoji="1" lang="en-US" altLang="ja-JP" dirty="0"/>
              <a:t>RR</a:t>
            </a:r>
            <a:r>
              <a:rPr kumimoji="1" lang="ja-JP" altLang="en-US" dirty="0"/>
              <a:t>・</a:t>
            </a:r>
            <a:r>
              <a:rPr kumimoji="1" lang="en-US" altLang="ja-JP" dirty="0"/>
              <a:t>LASSO</a:t>
            </a:r>
            <a:r>
              <a:rPr kumimoji="1" lang="ja-JP" altLang="en-US" dirty="0"/>
              <a:t>・</a:t>
            </a:r>
            <a:r>
              <a:rPr kumimoji="1" lang="en-US" altLang="ja-JP" dirty="0"/>
              <a:t>EN </a:t>
            </a:r>
            <a:r>
              <a:rPr kumimoji="1" lang="ja-JP" altLang="en-US" dirty="0"/>
              <a:t>とは？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784777" cy="5695918"/>
          </a:xfrm>
        </p:spPr>
        <p:txBody>
          <a:bodyPr/>
          <a:lstStyle/>
          <a:p>
            <a:r>
              <a:rPr kumimoji="1" lang="ja-JP" altLang="en-US" dirty="0"/>
              <a:t>線形の回帰分析手法</a:t>
            </a:r>
            <a:endParaRPr kumimoji="1" lang="en-US" altLang="ja-JP" dirty="0"/>
          </a:p>
          <a:p>
            <a:endParaRPr lang="en-US" altLang="ja-JP" dirty="0"/>
          </a:p>
          <a:p>
            <a:r>
              <a:rPr kumimoji="1" lang="ja-JP" altLang="en-US" dirty="0"/>
              <a:t>目的変数の誤差の二乗和に加えて、それぞれ以下の項を最小化する</a:t>
            </a:r>
            <a:br>
              <a:rPr kumimoji="1" lang="en-US" altLang="ja-JP" dirty="0"/>
            </a:br>
            <a:r>
              <a:rPr kumimoji="1" lang="ja-JP" altLang="en-US" dirty="0"/>
              <a:t>ことで、過学習を防ぐ</a:t>
            </a:r>
            <a:endParaRPr kumimoji="1" lang="en-US" altLang="ja-JP" dirty="0"/>
          </a:p>
          <a:p>
            <a:endParaRPr lang="en-US" altLang="ja-JP" dirty="0"/>
          </a:p>
          <a:p>
            <a:r>
              <a:rPr kumimoji="1" lang="en-US" altLang="ja-JP" dirty="0"/>
              <a:t>RR: </a:t>
            </a:r>
            <a:r>
              <a:rPr kumimoji="1" lang="ja-JP" altLang="en-US" dirty="0"/>
              <a:t>回帰係数の二乗和</a:t>
            </a:r>
            <a:endParaRPr kumimoji="1" lang="en-US" altLang="ja-JP" dirty="0"/>
          </a:p>
          <a:p>
            <a:endParaRPr lang="en-US" altLang="ja-JP" dirty="0"/>
          </a:p>
          <a:p>
            <a:r>
              <a:rPr kumimoji="1" lang="en-US" altLang="ja-JP" dirty="0"/>
              <a:t>LASSO: </a:t>
            </a:r>
            <a:r>
              <a:rPr kumimoji="1" lang="ja-JP" altLang="en-US" dirty="0"/>
              <a:t>回帰係数の絶対値の和</a:t>
            </a:r>
            <a:endParaRPr kumimoji="1" lang="en-US" altLang="ja-JP" dirty="0"/>
          </a:p>
          <a:p>
            <a:endParaRPr lang="en-US" altLang="ja-JP" dirty="0"/>
          </a:p>
          <a:p>
            <a:r>
              <a:rPr kumimoji="1" lang="en-US" altLang="ja-JP" dirty="0"/>
              <a:t>EN: </a:t>
            </a:r>
            <a:r>
              <a:rPr kumimoji="1" lang="ja-JP" altLang="en-US" dirty="0"/>
              <a:t>回帰係数の二乗和と絶対値の和 </a:t>
            </a:r>
            <a:r>
              <a:rPr kumimoji="1" lang="en-US" altLang="ja-JP" dirty="0"/>
              <a:t>(RR</a:t>
            </a:r>
            <a:r>
              <a:rPr kumimoji="1" lang="ja-JP" altLang="en-US" dirty="0"/>
              <a:t>と</a:t>
            </a:r>
            <a:r>
              <a:rPr kumimoji="1" lang="en-US" altLang="ja-JP" dirty="0"/>
              <a:t>LASSO</a:t>
            </a:r>
            <a:r>
              <a:rPr lang="ja-JP" altLang="en-US" dirty="0"/>
              <a:t>との中間</a:t>
            </a:r>
            <a:r>
              <a:rPr kumimoji="1" lang="en-US" altLang="ja-JP" dirty="0"/>
              <a:t>)</a:t>
            </a:r>
          </a:p>
          <a:p>
            <a:endParaRPr lang="en-US" altLang="ja-JP" dirty="0"/>
          </a:p>
          <a:p>
            <a:r>
              <a:rPr kumimoji="1" lang="en-US" altLang="ja-JP" dirty="0"/>
              <a:t>LASSO</a:t>
            </a:r>
            <a:r>
              <a:rPr kumimoji="1" lang="ja-JP" altLang="en-US" dirty="0"/>
              <a:t>と</a:t>
            </a:r>
            <a:r>
              <a:rPr kumimoji="1" lang="en-US" altLang="ja-JP" dirty="0"/>
              <a:t>EN</a:t>
            </a:r>
            <a:r>
              <a:rPr kumimoji="1" lang="ja-JP" altLang="en-US" dirty="0"/>
              <a:t>は回帰係数の値が</a:t>
            </a:r>
            <a:r>
              <a:rPr kumimoji="1" lang="en-US" altLang="ja-JP" dirty="0"/>
              <a:t>0</a:t>
            </a:r>
            <a:r>
              <a:rPr kumimoji="1" lang="ja-JP" altLang="en-US" dirty="0"/>
              <a:t>になりやすく、変数選択としても</a:t>
            </a:r>
            <a:br>
              <a:rPr kumimoji="1" lang="en-US" altLang="ja-JP" dirty="0"/>
            </a:br>
            <a:r>
              <a:rPr kumimoji="1" lang="ja-JP" altLang="en-US" dirty="0"/>
              <a:t>利用できる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23714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5695918" cy="590931"/>
          </a:xfrm>
        </p:spPr>
        <p:txBody>
          <a:bodyPr/>
          <a:lstStyle/>
          <a:p>
            <a:r>
              <a:rPr lang="en-US" altLang="ja-JP" dirty="0"/>
              <a:t>OLS</a:t>
            </a:r>
            <a:r>
              <a:rPr lang="ja-JP" altLang="en-US" dirty="0"/>
              <a:t>・</a:t>
            </a:r>
            <a:r>
              <a:rPr lang="en-US" altLang="ja-JP" dirty="0"/>
              <a:t>RR</a:t>
            </a:r>
            <a:r>
              <a:rPr lang="ja-JP" altLang="en-US" dirty="0"/>
              <a:t>・</a:t>
            </a:r>
            <a:r>
              <a:rPr lang="en-US" altLang="ja-JP" dirty="0"/>
              <a:t>LASSO</a:t>
            </a:r>
            <a:r>
              <a:rPr lang="ja-JP" altLang="en-US" dirty="0"/>
              <a:t>・</a:t>
            </a:r>
            <a:r>
              <a:rPr lang="en-US" altLang="ja-JP" dirty="0"/>
              <a:t>EN</a:t>
            </a:r>
            <a:r>
              <a:rPr lang="ja-JP" altLang="en-US" dirty="0"/>
              <a:t>・</a:t>
            </a:r>
            <a:r>
              <a:rPr lang="en-US" altLang="ja-JP" dirty="0"/>
              <a:t>SVR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9149684" cy="4774640"/>
          </a:xfrm>
        </p:spPr>
        <p:txBody>
          <a:bodyPr/>
          <a:lstStyle/>
          <a:p>
            <a:r>
              <a:rPr lang="ja-JP" altLang="en-US" dirty="0"/>
              <a:t>最小二乗法による線形重回帰分析</a:t>
            </a:r>
            <a:br>
              <a:rPr lang="en-US" altLang="ja-JP" dirty="0"/>
            </a:br>
            <a:r>
              <a:rPr lang="en-US" altLang="ja-JP" dirty="0"/>
              <a:t>(Ordinary Least Squares, OLS)</a:t>
            </a:r>
          </a:p>
          <a:p>
            <a:endParaRPr lang="en-US" altLang="ja-JP" dirty="0"/>
          </a:p>
          <a:p>
            <a:r>
              <a:rPr lang="ja-JP" altLang="en-US" dirty="0"/>
              <a:t>リッジ回帰 </a:t>
            </a:r>
            <a:r>
              <a:rPr lang="en-US" altLang="ja-JP" dirty="0"/>
              <a:t>(Ridge Regression, RR)</a:t>
            </a:r>
          </a:p>
          <a:p>
            <a:endParaRPr lang="en-US" altLang="ja-JP" dirty="0"/>
          </a:p>
          <a:p>
            <a:r>
              <a:rPr lang="en-US" altLang="ja-JP" dirty="0"/>
              <a:t>Least Absolute Shrinkage and Selection Operator (LASSO)</a:t>
            </a:r>
          </a:p>
          <a:p>
            <a:endParaRPr lang="en-US" altLang="ja-JP" dirty="0"/>
          </a:p>
          <a:p>
            <a:r>
              <a:rPr lang="en-US" altLang="ja-JP" dirty="0"/>
              <a:t>Elastic Net (EN)</a:t>
            </a:r>
          </a:p>
          <a:p>
            <a:endParaRPr kumimoji="1" lang="en-US" altLang="ja-JP" dirty="0"/>
          </a:p>
          <a:p>
            <a:r>
              <a:rPr lang="ja-JP" altLang="en-US" dirty="0"/>
              <a:t>サポートベクター回帰</a:t>
            </a:r>
            <a:br>
              <a:rPr lang="en-US" altLang="ja-JP" dirty="0"/>
            </a:br>
            <a:r>
              <a:rPr lang="en-US" altLang="ja-JP" dirty="0"/>
              <a:t>(Support Vector Regression, SVR)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20875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7457619" cy="590931"/>
          </a:xfrm>
        </p:spPr>
        <p:txBody>
          <a:bodyPr/>
          <a:lstStyle/>
          <a:p>
            <a:r>
              <a:rPr kumimoji="1" lang="en-US" altLang="ja-JP" dirty="0"/>
              <a:t>OLS</a:t>
            </a:r>
            <a:r>
              <a:rPr kumimoji="1" lang="ja-JP" altLang="en-US" dirty="0"/>
              <a:t>・</a:t>
            </a:r>
            <a:r>
              <a:rPr kumimoji="1" lang="en-US" altLang="ja-JP" dirty="0"/>
              <a:t>RR</a:t>
            </a:r>
            <a:r>
              <a:rPr kumimoji="1" lang="ja-JP" altLang="en-US" dirty="0"/>
              <a:t>・</a:t>
            </a:r>
            <a:r>
              <a:rPr kumimoji="1" lang="en-US" altLang="ja-JP" dirty="0"/>
              <a:t>LASSO</a:t>
            </a:r>
            <a:r>
              <a:rPr kumimoji="1" lang="ja-JP" altLang="en-US" dirty="0"/>
              <a:t>・</a:t>
            </a:r>
            <a:r>
              <a:rPr kumimoji="1" lang="en-US" altLang="ja-JP" dirty="0"/>
              <a:t>EN</a:t>
            </a:r>
            <a:r>
              <a:rPr kumimoji="1" lang="ja-JP" altLang="en-US" dirty="0"/>
              <a:t>・</a:t>
            </a:r>
            <a:r>
              <a:rPr kumimoji="1" lang="en-US" altLang="ja-JP" dirty="0"/>
              <a:t>SVR</a:t>
            </a:r>
            <a:r>
              <a:rPr kumimoji="1" lang="ja-JP" altLang="en-US" dirty="0"/>
              <a:t>の共通点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7582525" cy="5667192"/>
          </a:xfrm>
        </p:spPr>
        <p:txBody>
          <a:bodyPr/>
          <a:lstStyle/>
          <a:p>
            <a:r>
              <a:rPr kumimoji="1" lang="ja-JP" altLang="en-US" dirty="0">
                <a:latin typeface="Times" panose="02020603050405020304" pitchFamily="18" charset="0"/>
                <a:cs typeface="Times" panose="02020603050405020304" pitchFamily="18" charset="0"/>
              </a:rPr>
              <a:t>線形の回帰分析手法</a:t>
            </a:r>
            <a:endParaRPr kumimoji="1" lang="en-US" altLang="ja-JP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lvl="1"/>
            <a:r>
              <a:rPr lang="ja-JP" altLang="en-US" dirty="0">
                <a:latin typeface="Times" panose="02020603050405020304" pitchFamily="18" charset="0"/>
                <a:cs typeface="Times" panose="02020603050405020304" pitchFamily="18" charset="0"/>
              </a:rPr>
              <a:t>たとえば説明変数が２つのとき、目的変数・説明変数を</a:t>
            </a:r>
            <a:b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</a:br>
            <a:r>
              <a:rPr lang="ja-JP" altLang="en-US" dirty="0">
                <a:latin typeface="Times" panose="02020603050405020304" pitchFamily="18" charset="0"/>
                <a:cs typeface="Times" panose="02020603050405020304" pitchFamily="18" charset="0"/>
                <a:hlinkClick r:id="rId3"/>
              </a:rPr>
              <a:t>オートスケーリング</a:t>
            </a:r>
            <a:r>
              <a:rPr lang="ja-JP" altLang="en-US" dirty="0">
                <a:latin typeface="Times" panose="02020603050405020304" pitchFamily="18" charset="0"/>
                <a:cs typeface="Times" panose="02020603050405020304" pitchFamily="18" charset="0"/>
              </a:rPr>
              <a:t>したあと、</a:t>
            </a:r>
            <a:b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</a:br>
            <a:b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</a:br>
            <a:b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</a:br>
            <a:b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</a:br>
            <a:b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</a:br>
            <a:b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</a:br>
            <a:b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</a:br>
            <a:b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</a:br>
            <a:b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</a:br>
            <a:b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</a:br>
            <a:b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</a:br>
            <a:r>
              <a:rPr lang="ja-JP" altLang="en-US" dirty="0">
                <a:latin typeface="Times" panose="02020603050405020304" pitchFamily="18" charset="0"/>
                <a:cs typeface="Times" panose="02020603050405020304" pitchFamily="18" charset="0"/>
              </a:rPr>
              <a:t>と表わされる</a:t>
            </a:r>
            <a:endParaRPr lang="en-US" altLang="ja-JP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lvl="1"/>
            <a:endParaRPr lang="en-US" altLang="ja-JP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r>
              <a:rPr lang="ja-JP" altLang="en-US" dirty="0">
                <a:latin typeface="Times" panose="02020603050405020304" pitchFamily="18" charset="0"/>
                <a:cs typeface="Times" panose="02020603050405020304" pitchFamily="18" charset="0"/>
              </a:rPr>
              <a:t>ある関数 </a:t>
            </a:r>
            <a:r>
              <a:rPr lang="en-US" altLang="ja-JP" i="1" dirty="0">
                <a:latin typeface="Times" panose="02020603050405020304" pitchFamily="18" charset="0"/>
                <a:cs typeface="Times" panose="02020603050405020304" pitchFamily="18" charset="0"/>
              </a:rPr>
              <a:t>G</a:t>
            </a:r>
            <a: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ja-JP" altLang="en-US" dirty="0">
                <a:latin typeface="Times" panose="02020603050405020304" pitchFamily="18" charset="0"/>
                <a:cs typeface="Times" panose="02020603050405020304" pitchFamily="18" charset="0"/>
              </a:rPr>
              <a:t>を最小化することで回帰係数を求める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3</a:t>
            </a:fld>
            <a:endParaRPr lang="ja-JP" altLang="en-US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4489814" y="4115992"/>
            <a:ext cx="459132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err="1">
                <a:latin typeface="Times" pitchFamily="18" charset="0"/>
                <a:ea typeface="Meiryo UI" panose="020B0604030504040204" pitchFamily="50" charset="-128"/>
              </a:rPr>
              <a:t>y</a:t>
            </a:r>
            <a:r>
              <a:rPr lang="en-US" altLang="ja-JP" sz="2400" baseline="-25000" dirty="0" err="1">
                <a:latin typeface="Times" pitchFamily="18" charset="0"/>
                <a:ea typeface="Meiryo UI" panose="020B0604030504040204" pitchFamily="50" charset="-128"/>
              </a:rPr>
              <a:t>C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： 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y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の、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x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で表すことが</a:t>
            </a:r>
            <a:r>
              <a:rPr lang="ja-JP" altLang="en-US" sz="2400" dirty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できる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部分</a:t>
            </a: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4489814" y="4636872"/>
            <a:ext cx="468429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f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： 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y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の、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x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で表すことが</a:t>
            </a:r>
            <a:r>
              <a:rPr lang="ja-JP" altLang="en-US" sz="2400" dirty="0">
                <a:solidFill>
                  <a:srgbClr val="FF0000"/>
                </a:solidFill>
                <a:latin typeface="Times" pitchFamily="18" charset="0"/>
                <a:ea typeface="Meiryo UI" panose="020B0604030504040204" pitchFamily="50" charset="-128"/>
              </a:rPr>
              <a:t>できない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部分</a:t>
            </a:r>
            <a:b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</a:b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   (</a:t>
            </a:r>
            <a:r>
              <a:rPr lang="ja-JP" altLang="en-US" sz="2400" dirty="0">
                <a:solidFill>
                  <a:srgbClr val="FF0000"/>
                </a:solidFill>
                <a:latin typeface="Times" pitchFamily="18" charset="0"/>
                <a:ea typeface="Meiryo UI" panose="020B0604030504040204" pitchFamily="50" charset="-128"/>
              </a:rPr>
              <a:t>誤差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、</a:t>
            </a:r>
            <a:r>
              <a:rPr lang="ja-JP" altLang="en-US" sz="2400" dirty="0">
                <a:solidFill>
                  <a:srgbClr val="FF0000"/>
                </a:solidFill>
                <a:latin typeface="Times" pitchFamily="18" charset="0"/>
                <a:ea typeface="Meiryo UI" panose="020B0604030504040204" pitchFamily="50" charset="-128"/>
              </a:rPr>
              <a:t>残差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)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4489814" y="2513667"/>
            <a:ext cx="200247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y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： 目的変数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489814" y="3034547"/>
            <a:ext cx="377539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x</a:t>
            </a:r>
            <a:r>
              <a:rPr lang="en-US" altLang="ja-JP" sz="2400" baseline="-25000" dirty="0">
                <a:latin typeface="Times" pitchFamily="18" charset="0"/>
                <a:ea typeface="Meiryo UI" panose="020B0604030504040204" pitchFamily="50" charset="-128"/>
              </a:rPr>
              <a:t>1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, x</a:t>
            </a:r>
            <a:r>
              <a:rPr lang="en-US" altLang="ja-JP" sz="2400" baseline="-25000" dirty="0">
                <a:latin typeface="Times" pitchFamily="18" charset="0"/>
                <a:ea typeface="Meiryo UI" panose="020B0604030504040204" pitchFamily="50" charset="-128"/>
              </a:rPr>
              <a:t>2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： 説明変数 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記述子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)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4489814" y="3595112"/>
            <a:ext cx="32880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b</a:t>
            </a:r>
            <a:r>
              <a:rPr lang="en-US" altLang="ja-JP" sz="2400" baseline="-25000" dirty="0">
                <a:latin typeface="Times" pitchFamily="18" charset="0"/>
                <a:ea typeface="Meiryo UI" panose="020B0604030504040204" pitchFamily="50" charset="-128"/>
              </a:rPr>
              <a:t>1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,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b</a:t>
            </a:r>
            <a:r>
              <a:rPr lang="en-US" altLang="ja-JP" sz="2400" baseline="-25000" dirty="0">
                <a:latin typeface="Times" pitchFamily="18" charset="0"/>
                <a:ea typeface="Meiryo UI" panose="020B0604030504040204" pitchFamily="50" charset="-128"/>
              </a:rPr>
              <a:t>2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： 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標準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)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回帰係数</a:t>
            </a:r>
          </a:p>
        </p:txBody>
      </p:sp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9273206"/>
              </p:ext>
            </p:extLst>
          </p:nvPr>
        </p:nvGraphicFramePr>
        <p:xfrm>
          <a:off x="968611" y="2513667"/>
          <a:ext cx="2606675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50" name="Equation" r:id="rId4" imgW="1130040" imgH="457200" progId="Equation.DSMT4">
                  <p:embed/>
                </p:oleObj>
              </mc:Choice>
              <mc:Fallback>
                <p:oleObj name="Equation" r:id="rId4" imgW="1130040" imgH="457200" progId="Equation.DSMT4">
                  <p:embed/>
                  <p:pic>
                    <p:nvPicPr>
                      <p:cNvPr id="2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8611" y="2513667"/>
                        <a:ext cx="2606675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1775416"/>
              </p:ext>
            </p:extLst>
          </p:nvPr>
        </p:nvGraphicFramePr>
        <p:xfrm>
          <a:off x="968611" y="3674638"/>
          <a:ext cx="2605088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51" name="Equation" r:id="rId6" imgW="1130040" imgH="253800" progId="Equation.DSMT4">
                  <p:embed/>
                </p:oleObj>
              </mc:Choice>
              <mc:Fallback>
                <p:oleObj name="Equation" r:id="rId6" imgW="1130040" imgH="253800" progId="Equation.DSMT4">
                  <p:embed/>
                  <p:pic>
                    <p:nvPicPr>
                      <p:cNvPr id="2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8611" y="3674638"/>
                        <a:ext cx="2605088" cy="585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016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7848752" cy="590931"/>
          </a:xfrm>
        </p:spPr>
        <p:txBody>
          <a:bodyPr/>
          <a:lstStyle/>
          <a:p>
            <a:r>
              <a:rPr lang="en-US" altLang="ja-JP" dirty="0"/>
              <a:t>OLS</a:t>
            </a:r>
            <a:r>
              <a:rPr lang="ja-JP" altLang="en-US" dirty="0"/>
              <a:t>・</a:t>
            </a:r>
            <a:r>
              <a:rPr lang="en-US" altLang="ja-JP" dirty="0"/>
              <a:t>RR</a:t>
            </a:r>
            <a:r>
              <a:rPr lang="ja-JP" altLang="en-US" dirty="0"/>
              <a:t>・</a:t>
            </a:r>
            <a:r>
              <a:rPr lang="en-US" altLang="ja-JP" dirty="0"/>
              <a:t>LASSO</a:t>
            </a:r>
            <a:r>
              <a:rPr lang="ja-JP" altLang="en-US" dirty="0"/>
              <a:t>・</a:t>
            </a:r>
            <a:r>
              <a:rPr lang="en-US" altLang="ja-JP" dirty="0"/>
              <a:t>EN</a:t>
            </a:r>
            <a:r>
              <a:rPr lang="ja-JP" altLang="en-US" dirty="0"/>
              <a:t>・</a:t>
            </a:r>
            <a:r>
              <a:rPr lang="en-US" altLang="ja-JP" dirty="0"/>
              <a:t>SVR</a:t>
            </a:r>
            <a:r>
              <a:rPr lang="ja-JP" altLang="en-US" dirty="0"/>
              <a:t>の違い </a:t>
            </a:r>
            <a:r>
              <a:rPr lang="en-US" altLang="ja-JP" dirty="0"/>
              <a:t>1/2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7159909" cy="4109843"/>
          </a:xfrm>
        </p:spPr>
        <p:txBody>
          <a:bodyPr/>
          <a:lstStyle/>
          <a:p>
            <a:r>
              <a:rPr kumimoji="1" lang="en-US" altLang="ja-JP" dirty="0"/>
              <a:t>OLS</a:t>
            </a:r>
            <a:r>
              <a:rPr lang="en-US" altLang="ja-JP" dirty="0"/>
              <a:t>: </a:t>
            </a:r>
            <a:r>
              <a:rPr kumimoji="1" lang="en-US" altLang="ja-JP" dirty="0"/>
              <a:t>G </a:t>
            </a:r>
            <a:r>
              <a:rPr kumimoji="1" lang="ja-JP" altLang="en-US" dirty="0"/>
              <a:t>は誤差の二乗和</a:t>
            </a:r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r>
              <a:rPr kumimoji="1" lang="en-US" altLang="ja-JP" dirty="0"/>
              <a:t>RR: G </a:t>
            </a:r>
            <a:r>
              <a:rPr kumimoji="1" lang="ja-JP" altLang="en-US" dirty="0"/>
              <a:t>は誤差の二乗和と回帰係数の二乗和</a:t>
            </a:r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r>
              <a:rPr kumimoji="1" lang="en-US" altLang="ja-JP" dirty="0"/>
              <a:t>LASSO: G </a:t>
            </a:r>
            <a:r>
              <a:rPr kumimoji="1" lang="ja-JP" altLang="en-US" dirty="0"/>
              <a:t>は誤差の二乗和と回帰係数の絶対値の和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4</a:t>
            </a:fld>
            <a:endParaRPr lang="ja-JP" altLang="en-US"/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4917272"/>
              </p:ext>
            </p:extLst>
          </p:nvPr>
        </p:nvGraphicFramePr>
        <p:xfrm>
          <a:off x="617958" y="1549762"/>
          <a:ext cx="2438400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01" name="Equation" r:id="rId3" imgW="1371600" imgH="431640" progId="Equation.DSMT4">
                  <p:embed/>
                </p:oleObj>
              </mc:Choice>
              <mc:Fallback>
                <p:oleObj name="Equation" r:id="rId3" imgW="1371600" imgH="431640" progId="Equation.DSMT4">
                  <p:embed/>
                  <p:pic>
                    <p:nvPicPr>
                      <p:cNvPr id="8" name="オブジェクト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958" y="1549762"/>
                        <a:ext cx="2438400" cy="8667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4730171" y="1134264"/>
            <a:ext cx="342754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n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：サンプル数</a:t>
            </a:r>
            <a:endParaRPr lang="en-US" altLang="ja-JP" sz="2400" dirty="0">
              <a:latin typeface="Times" pitchFamily="18" charset="0"/>
              <a:ea typeface="Meiryo UI" panose="020B0604030504040204" pitchFamily="50" charset="-128"/>
            </a:endParaRPr>
          </a:p>
          <a:p>
            <a:pPr algn="l" eaLnBrk="1" hangingPunct="1"/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f</a:t>
            </a:r>
            <a:r>
              <a:rPr lang="en-US" altLang="ja-JP" sz="2400" i="1" baseline="-25000" dirty="0">
                <a:latin typeface="Times" pitchFamily="18" charset="0"/>
                <a:ea typeface="Meiryo UI" panose="020B0604030504040204" pitchFamily="50" charset="-128"/>
              </a:rPr>
              <a:t>i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: </a:t>
            </a:r>
            <a:r>
              <a:rPr lang="en-US" altLang="ja-JP" sz="2400" i="1" dirty="0" err="1">
                <a:latin typeface="Times" pitchFamily="18" charset="0"/>
                <a:ea typeface="Meiryo UI" panose="020B0604030504040204" pitchFamily="50" charset="-128"/>
              </a:rPr>
              <a:t>i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番目のサンプルの誤差</a:t>
            </a:r>
            <a:endParaRPr lang="en-US" altLang="ja-JP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4730171" y="2155180"/>
            <a:ext cx="379142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行列の表し方については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  <a:hlinkClick r:id="rId5"/>
              </a:rPr>
              <a:t>こちら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graphicFrame>
        <p:nvGraphicFramePr>
          <p:cNvPr id="8" name="オブジェクト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7670417"/>
              </p:ext>
            </p:extLst>
          </p:nvPr>
        </p:nvGraphicFramePr>
        <p:xfrm>
          <a:off x="617958" y="3400805"/>
          <a:ext cx="2573338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02" name="Equation" r:id="rId6" imgW="1447560" imgH="431640" progId="Equation.DSMT4">
                  <p:embed/>
                </p:oleObj>
              </mc:Choice>
              <mc:Fallback>
                <p:oleObj name="Equation" r:id="rId6" imgW="1447560" imgH="431640" progId="Equation.DSMT4">
                  <p:embed/>
                  <p:pic>
                    <p:nvPicPr>
                      <p:cNvPr id="5" name="オブジェクト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958" y="3400805"/>
                        <a:ext cx="2573338" cy="8667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4730171" y="3400805"/>
            <a:ext cx="437812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m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：説明変数の数</a:t>
            </a:r>
            <a:endParaRPr lang="en-US" altLang="ja-JP" sz="2400" dirty="0">
              <a:latin typeface="Times" pitchFamily="18" charset="0"/>
              <a:ea typeface="Meiryo UI" panose="020B0604030504040204" pitchFamily="50" charset="-128"/>
            </a:endParaRPr>
          </a:p>
          <a:p>
            <a:pPr algn="l" eaLnBrk="1" hangingPunct="1"/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b</a:t>
            </a:r>
            <a:r>
              <a:rPr lang="en-US" altLang="ja-JP" sz="2400" i="1" baseline="-25000" dirty="0">
                <a:latin typeface="Times" pitchFamily="18" charset="0"/>
                <a:ea typeface="Meiryo UI" panose="020B0604030504040204" pitchFamily="50" charset="-128"/>
              </a:rPr>
              <a:t>i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: </a:t>
            </a:r>
            <a:r>
              <a:rPr lang="en-US" altLang="ja-JP" sz="2400" i="1" dirty="0" err="1">
                <a:latin typeface="Times" pitchFamily="18" charset="0"/>
                <a:ea typeface="Meiryo UI" panose="020B0604030504040204" pitchFamily="50" charset="-128"/>
              </a:rPr>
              <a:t>i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番目の説明変数の回帰係数</a:t>
            </a:r>
            <a:endParaRPr lang="en-US" altLang="ja-JP" sz="2400" dirty="0">
              <a:latin typeface="Times" pitchFamily="18" charset="0"/>
              <a:ea typeface="Meiryo UI" panose="020B0604030504040204" pitchFamily="50" charset="-128"/>
            </a:endParaRPr>
          </a:p>
          <a:p>
            <a:pPr algn="l" eaLnBrk="1" hangingPunct="1"/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λ 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: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重み</a:t>
            </a:r>
            <a:endParaRPr lang="en-US" altLang="ja-JP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4973463"/>
              </p:ext>
            </p:extLst>
          </p:nvPr>
        </p:nvGraphicFramePr>
        <p:xfrm>
          <a:off x="617958" y="5204197"/>
          <a:ext cx="2573338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03" name="Equation" r:id="rId8" imgW="1447560" imgH="431640" progId="Equation.DSMT4">
                  <p:embed/>
                </p:oleObj>
              </mc:Choice>
              <mc:Fallback>
                <p:oleObj name="Equation" r:id="rId8" imgW="1447560" imgH="431640" progId="Equation.DSMT4">
                  <p:embed/>
                  <p:pic>
                    <p:nvPicPr>
                      <p:cNvPr id="8" name="オブジェクト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958" y="5204197"/>
                        <a:ext cx="2573338" cy="8667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27738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7848752" cy="590931"/>
          </a:xfrm>
        </p:spPr>
        <p:txBody>
          <a:bodyPr/>
          <a:lstStyle/>
          <a:p>
            <a:r>
              <a:rPr lang="en-US" altLang="ja-JP" dirty="0"/>
              <a:t>OLS</a:t>
            </a:r>
            <a:r>
              <a:rPr lang="ja-JP" altLang="en-US" dirty="0"/>
              <a:t>・</a:t>
            </a:r>
            <a:r>
              <a:rPr lang="en-US" altLang="ja-JP" dirty="0"/>
              <a:t>RR</a:t>
            </a:r>
            <a:r>
              <a:rPr lang="ja-JP" altLang="en-US" dirty="0"/>
              <a:t>・</a:t>
            </a:r>
            <a:r>
              <a:rPr lang="en-US" altLang="ja-JP" dirty="0"/>
              <a:t>LASSO</a:t>
            </a:r>
            <a:r>
              <a:rPr lang="ja-JP" altLang="en-US" dirty="0"/>
              <a:t>・</a:t>
            </a:r>
            <a:r>
              <a:rPr lang="en-US" altLang="ja-JP" dirty="0"/>
              <a:t>EN</a:t>
            </a:r>
            <a:r>
              <a:rPr lang="ja-JP" altLang="en-US" dirty="0"/>
              <a:t>・</a:t>
            </a:r>
            <a:r>
              <a:rPr lang="en-US" altLang="ja-JP" dirty="0"/>
              <a:t>SVR</a:t>
            </a:r>
            <a:r>
              <a:rPr lang="ja-JP" altLang="en-US" dirty="0"/>
              <a:t>の違い </a:t>
            </a:r>
            <a:r>
              <a:rPr lang="en-US" altLang="ja-JP" dirty="0"/>
              <a:t>2/2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7741222" cy="4570482"/>
          </a:xfrm>
        </p:spPr>
        <p:txBody>
          <a:bodyPr/>
          <a:lstStyle/>
          <a:p>
            <a:r>
              <a:rPr kumimoji="1" lang="en-US" altLang="ja-JP" dirty="0"/>
              <a:t>EN: G </a:t>
            </a:r>
            <a:r>
              <a:rPr kumimoji="1" lang="ja-JP" altLang="en-US" dirty="0"/>
              <a:t>は誤差の二乗和と回帰係数の二乗和と絶対値の和</a:t>
            </a:r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r>
              <a:rPr lang="en-US" altLang="ja-JP" dirty="0"/>
              <a:t>SVR: G </a:t>
            </a:r>
            <a:r>
              <a:rPr lang="ja-JP" altLang="en-US" dirty="0"/>
              <a:t>はある誤差関数 </a:t>
            </a:r>
            <a:r>
              <a:rPr lang="en-US" altLang="ja-JP" i="1" dirty="0"/>
              <a:t>h</a:t>
            </a:r>
            <a:r>
              <a:rPr lang="en-US" altLang="ja-JP" dirty="0"/>
              <a:t> </a:t>
            </a:r>
            <a:r>
              <a:rPr lang="ja-JP" altLang="en-US" dirty="0"/>
              <a:t>と回帰係数の二乗和</a:t>
            </a:r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pPr lvl="1"/>
            <a:r>
              <a:rPr lang="en-US" altLang="ja-JP" i="1" dirty="0"/>
              <a:t>h</a:t>
            </a:r>
            <a:r>
              <a:rPr lang="en-US" altLang="ja-JP" dirty="0"/>
              <a:t> </a:t>
            </a:r>
            <a:r>
              <a:rPr lang="ja-JP" altLang="en-US" dirty="0"/>
              <a:t>については</a:t>
            </a:r>
            <a:r>
              <a:rPr lang="en-US" altLang="ja-JP" dirty="0"/>
              <a:t>SVR</a:t>
            </a:r>
            <a:r>
              <a:rPr lang="ja-JP" altLang="en-US" dirty="0"/>
              <a:t>の資料のときに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5</a:t>
            </a:fld>
            <a:endParaRPr lang="ja-JP" altLang="en-US"/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2095765"/>
              </p:ext>
            </p:extLst>
          </p:nvPr>
        </p:nvGraphicFramePr>
        <p:xfrm>
          <a:off x="752475" y="1660525"/>
          <a:ext cx="4627563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77" name="Equation" r:id="rId3" imgW="2603160" imgH="457200" progId="Equation.DSMT4">
                  <p:embed/>
                </p:oleObj>
              </mc:Choice>
              <mc:Fallback>
                <p:oleObj name="Equation" r:id="rId3" imgW="2603160" imgH="457200" progId="Equation.DSMT4">
                  <p:embed/>
                  <p:pic>
                    <p:nvPicPr>
                      <p:cNvPr id="8" name="オブジェクト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75" y="1660525"/>
                        <a:ext cx="4627563" cy="917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6243525" y="1660525"/>
            <a:ext cx="232627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α 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: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重み</a:t>
            </a:r>
            <a:b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</a:b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α=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1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→ 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RR,</a:t>
            </a:r>
            <a:b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</a:b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α=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0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→ 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LASSO)</a:t>
            </a:r>
          </a:p>
        </p:txBody>
      </p: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2040863"/>
              </p:ext>
            </p:extLst>
          </p:nvPr>
        </p:nvGraphicFramePr>
        <p:xfrm>
          <a:off x="752475" y="3955857"/>
          <a:ext cx="2686050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78" name="Equation" r:id="rId5" imgW="1511280" imgH="431640" progId="Equation.DSMT4">
                  <p:embed/>
                </p:oleObj>
              </mc:Choice>
              <mc:Fallback>
                <p:oleObj name="Equation" r:id="rId5" imgW="1511280" imgH="431640" progId="Equation.DSMT4">
                  <p:embed/>
                  <p:pic>
                    <p:nvPicPr>
                      <p:cNvPr id="5" name="オブジェクト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75" y="3955857"/>
                        <a:ext cx="2686050" cy="8651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68512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3708066" cy="590931"/>
          </a:xfrm>
        </p:spPr>
        <p:txBody>
          <a:bodyPr/>
          <a:lstStyle/>
          <a:p>
            <a:r>
              <a:rPr kumimoji="1" lang="ja-JP" altLang="en-US" dirty="0"/>
              <a:t>回帰係数の求め方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6</a:t>
            </a:fld>
            <a:endParaRPr lang="ja-JP" altLang="en-US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674043" y="1438271"/>
            <a:ext cx="24625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i="1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G</a:t>
            </a:r>
            <a:r>
              <a:rPr lang="en-US" altLang="ja-JP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 </a:t>
            </a:r>
            <a:r>
              <a:rPr lang="ja-JP" altLang="en-US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が最小値を取る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74043" y="4190105"/>
            <a:ext cx="39982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i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G</a:t>
            </a:r>
            <a:r>
              <a:rPr lang="en-US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ja-JP" altLang="en-US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を 各</a:t>
            </a:r>
            <a:r>
              <a:rPr lang="en-US" altLang="ja-JP" sz="2400" i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b</a:t>
            </a:r>
            <a:r>
              <a:rPr lang="en-US" altLang="ja-JP" sz="2400" i="1" baseline="-250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en-US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ja-JP" altLang="en-US" sz="24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で偏</a:t>
            </a:r>
            <a:r>
              <a:rPr lang="ja-JP" altLang="en-US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微分したものが 0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674043" y="2814188"/>
            <a:ext cx="24625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i="1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G</a:t>
            </a:r>
            <a:r>
              <a:rPr lang="en-US" altLang="ja-JP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 </a:t>
            </a:r>
            <a:r>
              <a:rPr lang="ja-JP" altLang="en-US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が極小値を取る</a:t>
            </a:r>
          </a:p>
        </p:txBody>
      </p:sp>
      <p:sp>
        <p:nvSpPr>
          <p:cNvPr id="8" name="AutoShape 14"/>
          <p:cNvSpPr>
            <a:spLocks noChangeArrowheads="1"/>
          </p:cNvSpPr>
          <p:nvPr/>
        </p:nvSpPr>
        <p:spPr bwMode="auto">
          <a:xfrm rot="5400000">
            <a:off x="695996" y="2151753"/>
            <a:ext cx="366712" cy="410617"/>
          </a:xfrm>
          <a:prstGeom prst="rightArrow">
            <a:avLst>
              <a:gd name="adj1" fmla="val 50000"/>
              <a:gd name="adj2" fmla="val 64497"/>
            </a:avLst>
          </a:prstGeom>
          <a:solidFill>
            <a:srgbClr val="CCFFFF"/>
          </a:solidFill>
          <a:ln w="19050">
            <a:solidFill>
              <a:srgbClr val="0000FF"/>
            </a:solidFill>
            <a:miter lim="800000"/>
            <a:headEnd/>
            <a:tailEnd/>
          </a:ln>
        </p:spPr>
        <p:txBody>
          <a:bodyPr rot="10800000" vert="eaVert" wrap="none" anchor="ctr"/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ja-JP" altLang="en-US" sz="36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AutoShape 14"/>
          <p:cNvSpPr>
            <a:spLocks noChangeArrowheads="1"/>
          </p:cNvSpPr>
          <p:nvPr/>
        </p:nvSpPr>
        <p:spPr bwMode="auto">
          <a:xfrm rot="5400000">
            <a:off x="695996" y="3527670"/>
            <a:ext cx="366712" cy="410617"/>
          </a:xfrm>
          <a:prstGeom prst="rightArrow">
            <a:avLst>
              <a:gd name="adj1" fmla="val 50000"/>
              <a:gd name="adj2" fmla="val 64497"/>
            </a:avLst>
          </a:prstGeom>
          <a:solidFill>
            <a:srgbClr val="CCFFFF"/>
          </a:solidFill>
          <a:ln w="19050">
            <a:solidFill>
              <a:srgbClr val="0000FF"/>
            </a:solidFill>
            <a:miter lim="800000"/>
            <a:headEnd/>
            <a:tailEnd/>
          </a:ln>
        </p:spPr>
        <p:txBody>
          <a:bodyPr rot="10800000" vert="eaVert" wrap="none" anchor="ctr"/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ja-JP" altLang="en-US" sz="36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1798463"/>
              </p:ext>
            </p:extLst>
          </p:nvPr>
        </p:nvGraphicFramePr>
        <p:xfrm>
          <a:off x="5083481" y="5363464"/>
          <a:ext cx="857250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91" name="Equation" r:id="rId3" imgW="482400" imgH="431640" progId="Equation.DSMT4">
                  <p:embed/>
                </p:oleObj>
              </mc:Choice>
              <mc:Fallback>
                <p:oleObj name="Equation" r:id="rId3" imgW="482400" imgH="431640" progId="Equation.DSMT4">
                  <p:embed/>
                  <p:pic>
                    <p:nvPicPr>
                      <p:cNvPr id="5" name="オブジェクト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3481" y="5363464"/>
                        <a:ext cx="857250" cy="8667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AutoShape 14"/>
          <p:cNvSpPr>
            <a:spLocks noChangeArrowheads="1"/>
          </p:cNvSpPr>
          <p:nvPr/>
        </p:nvSpPr>
        <p:spPr bwMode="auto">
          <a:xfrm rot="5400000">
            <a:off x="695996" y="4903587"/>
            <a:ext cx="366712" cy="410617"/>
          </a:xfrm>
          <a:prstGeom prst="rightArrow">
            <a:avLst>
              <a:gd name="adj1" fmla="val 50000"/>
              <a:gd name="adj2" fmla="val 64497"/>
            </a:avLst>
          </a:prstGeom>
          <a:solidFill>
            <a:srgbClr val="CCFFFF"/>
          </a:solidFill>
          <a:ln w="19050">
            <a:solidFill>
              <a:srgbClr val="0000FF"/>
            </a:solidFill>
            <a:miter lim="800000"/>
            <a:headEnd/>
            <a:tailEnd/>
          </a:ln>
        </p:spPr>
        <p:txBody>
          <a:bodyPr rot="10800000" vert="eaVert" wrap="none" anchor="ctr"/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ja-JP" altLang="en-US" sz="36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674043" y="5566020"/>
            <a:ext cx="823334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i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必要に応じて繰り返し計算により、　　　　　　を満たす</a:t>
            </a:r>
            <a:r>
              <a:rPr lang="ja-JP" altLang="en-US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各</a:t>
            </a:r>
            <a:r>
              <a:rPr lang="en-US" altLang="ja-JP" sz="2400" i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b</a:t>
            </a:r>
            <a:r>
              <a:rPr lang="en-US" altLang="ja-JP" sz="2400" i="1" baseline="-250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en-US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ja-JP" altLang="en-US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を求める</a:t>
            </a:r>
          </a:p>
        </p:txBody>
      </p:sp>
      <p:graphicFrame>
        <p:nvGraphicFramePr>
          <p:cNvPr id="13" name="オブジェクト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9590760"/>
              </p:ext>
            </p:extLst>
          </p:nvPr>
        </p:nvGraphicFramePr>
        <p:xfrm>
          <a:off x="5356344" y="3987549"/>
          <a:ext cx="857250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92" name="Equation" r:id="rId5" imgW="482400" imgH="431640" progId="Equation.DSMT4">
                  <p:embed/>
                </p:oleObj>
              </mc:Choice>
              <mc:Fallback>
                <p:oleObj name="Equation" r:id="rId5" imgW="482400" imgH="431640" progId="Equation.DSMT4">
                  <p:embed/>
                  <p:pic>
                    <p:nvPicPr>
                      <p:cNvPr id="10" name="オブジェクト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6344" y="3987549"/>
                        <a:ext cx="857250" cy="8667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212519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8916352" cy="590931"/>
          </a:xfrm>
        </p:spPr>
        <p:txBody>
          <a:bodyPr/>
          <a:lstStyle/>
          <a:p>
            <a:r>
              <a:rPr kumimoji="1" lang="ja-JP" altLang="en-US" dirty="0"/>
              <a:t>どうして</a:t>
            </a:r>
            <a:r>
              <a:rPr kumimoji="1" lang="en-US" altLang="ja-JP" dirty="0"/>
              <a:t>LASSO</a:t>
            </a:r>
            <a:r>
              <a:rPr kumimoji="1" lang="ja-JP" altLang="en-US" dirty="0"/>
              <a:t>は回帰係数が</a:t>
            </a:r>
            <a:r>
              <a:rPr kumimoji="1" lang="en-US" altLang="ja-JP" dirty="0"/>
              <a:t>0</a:t>
            </a:r>
            <a:r>
              <a:rPr kumimoji="1" lang="ja-JP" altLang="en-US" dirty="0"/>
              <a:t>になりやすいの？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7</a:t>
            </a:fld>
            <a:endParaRPr lang="ja-JP" altLang="en-US"/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4410214" y="5123273"/>
            <a:ext cx="441146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buClr>
                <a:srgbClr val="008000"/>
              </a:buClr>
              <a:buFont typeface="Wingdings" pitchFamily="2" charset="2"/>
              <a:buNone/>
            </a:pPr>
            <a:r>
              <a:rPr lang="en-US" altLang="ja-JP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b</a:t>
            </a:r>
            <a:r>
              <a:rPr lang="en-US" altLang="ja-JP" sz="2400" baseline="-250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1</a:t>
            </a:r>
          </a:p>
        </p:txBody>
      </p:sp>
      <p:sp>
        <p:nvSpPr>
          <p:cNvPr id="7" name="Line 11"/>
          <p:cNvSpPr>
            <a:spLocks noChangeAspect="1" noChangeShapeType="1"/>
          </p:cNvSpPr>
          <p:nvPr/>
        </p:nvSpPr>
        <p:spPr bwMode="auto">
          <a:xfrm flipV="1">
            <a:off x="2019405" y="1338543"/>
            <a:ext cx="0" cy="5400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lg" len="med"/>
          </a:ln>
        </p:spPr>
        <p:txBody>
          <a:bodyPr/>
          <a:lstStyle/>
          <a:p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Line 13"/>
          <p:cNvSpPr>
            <a:spLocks noChangeAspect="1" noChangeShapeType="1"/>
          </p:cNvSpPr>
          <p:nvPr/>
        </p:nvSpPr>
        <p:spPr bwMode="auto">
          <a:xfrm>
            <a:off x="181428" y="5123273"/>
            <a:ext cx="46800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lg" len="med"/>
          </a:ln>
        </p:spPr>
        <p:txBody>
          <a:bodyPr/>
          <a:lstStyle/>
          <a:p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1371179" y="1338543"/>
            <a:ext cx="441146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buClr>
                <a:srgbClr val="008000"/>
              </a:buClr>
              <a:buFont typeface="Wingdings" pitchFamily="2" charset="2"/>
              <a:buNone/>
            </a:pPr>
            <a:r>
              <a:rPr lang="en-US" altLang="ja-JP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b</a:t>
            </a:r>
            <a:r>
              <a:rPr lang="en-US" altLang="ja-JP" sz="2400" baseline="-250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2</a:t>
            </a:r>
          </a:p>
        </p:txBody>
      </p:sp>
      <p:sp>
        <p:nvSpPr>
          <p:cNvPr id="10" name="楕円 9"/>
          <p:cNvSpPr/>
          <p:nvPr/>
        </p:nvSpPr>
        <p:spPr>
          <a:xfrm>
            <a:off x="2516295" y="2582863"/>
            <a:ext cx="108000" cy="108000"/>
          </a:xfrm>
          <a:prstGeom prst="ellipse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楕円 10"/>
          <p:cNvSpPr/>
          <p:nvPr/>
        </p:nvSpPr>
        <p:spPr>
          <a:xfrm>
            <a:off x="2030295" y="2096863"/>
            <a:ext cx="1080000" cy="1080000"/>
          </a:xfrm>
          <a:prstGeom prst="ellipse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楕円 11"/>
          <p:cNvSpPr/>
          <p:nvPr/>
        </p:nvSpPr>
        <p:spPr>
          <a:xfrm>
            <a:off x="1490295" y="1556863"/>
            <a:ext cx="2160000" cy="2160000"/>
          </a:xfrm>
          <a:prstGeom prst="ellipse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 rot="2700000">
            <a:off x="1479405" y="4583273"/>
            <a:ext cx="1080000" cy="10800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 rot="2700000">
            <a:off x="939404" y="4043272"/>
            <a:ext cx="2160000" cy="21600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Line 13"/>
          <p:cNvSpPr>
            <a:spLocks noChangeAspect="1" noChangeShapeType="1"/>
          </p:cNvSpPr>
          <p:nvPr/>
        </p:nvSpPr>
        <p:spPr bwMode="auto">
          <a:xfrm>
            <a:off x="5768204" y="1919207"/>
            <a:ext cx="973255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none" w="lg" len="med"/>
          </a:ln>
        </p:spPr>
        <p:txBody>
          <a:bodyPr/>
          <a:lstStyle/>
          <a:p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Line 13"/>
          <p:cNvSpPr>
            <a:spLocks noChangeAspect="1" noChangeShapeType="1"/>
          </p:cNvSpPr>
          <p:nvPr/>
        </p:nvSpPr>
        <p:spPr bwMode="auto">
          <a:xfrm>
            <a:off x="7010400" y="1919207"/>
            <a:ext cx="851508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none" w="lg" len="med"/>
          </a:ln>
        </p:spPr>
        <p:txBody>
          <a:bodyPr/>
          <a:lstStyle/>
          <a:p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1985716"/>
              </p:ext>
            </p:extLst>
          </p:nvPr>
        </p:nvGraphicFramePr>
        <p:xfrm>
          <a:off x="5288570" y="1033355"/>
          <a:ext cx="2573338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7" name="Equation" r:id="rId3" imgW="1447560" imgH="431640" progId="Equation.DSMT4">
                  <p:embed/>
                </p:oleObj>
              </mc:Choice>
              <mc:Fallback>
                <p:oleObj name="Equation" r:id="rId3" imgW="1447560" imgH="431640" progId="Equation.DSMT4">
                  <p:embed/>
                  <p:pic>
                    <p:nvPicPr>
                      <p:cNvPr id="10" name="オブジェクト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8570" y="1033355"/>
                        <a:ext cx="2573338" cy="8667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 Box 8"/>
          <p:cNvSpPr txBox="1">
            <a:spLocks noChangeArrowheads="1"/>
          </p:cNvSpPr>
          <p:nvPr/>
        </p:nvSpPr>
        <p:spPr bwMode="auto">
          <a:xfrm>
            <a:off x="4583511" y="2406030"/>
            <a:ext cx="381386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||</a:t>
            </a:r>
            <a:r>
              <a:rPr lang="en-US" altLang="ja-JP" sz="2400" b="1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y</a:t>
            </a:r>
            <a:r>
              <a:rPr lang="en-US" altLang="ja-JP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-</a:t>
            </a:r>
            <a:r>
              <a:rPr lang="en-US" altLang="ja-JP" sz="2400" b="1" dirty="0" err="1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Xb</a:t>
            </a:r>
            <a:r>
              <a:rPr lang="en-US" altLang="ja-JP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||</a:t>
            </a:r>
            <a:r>
              <a:rPr lang="en-US" altLang="ja-JP" sz="2400" baseline="300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2</a:t>
            </a:r>
            <a:r>
              <a:rPr lang="en-US" altLang="ja-JP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 </a:t>
            </a:r>
            <a:r>
              <a:rPr lang="ja-JP" altLang="en-US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が</a:t>
            </a:r>
            <a:r>
              <a:rPr lang="ja-JP" altLang="en-US" sz="2400" b="1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最小</a:t>
            </a:r>
            <a:r>
              <a:rPr lang="ja-JP" altLang="en-US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になる </a:t>
            </a:r>
            <a:r>
              <a:rPr lang="en-US" altLang="ja-JP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(</a:t>
            </a:r>
            <a:r>
              <a:rPr lang="en-US" altLang="ja-JP" sz="2400" i="1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b</a:t>
            </a:r>
            <a:r>
              <a:rPr lang="en-US" altLang="ja-JP" sz="2400" baseline="-250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1</a:t>
            </a:r>
            <a:r>
              <a:rPr lang="en-US" altLang="ja-JP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, </a:t>
            </a:r>
            <a:r>
              <a:rPr lang="en-US" altLang="ja-JP" sz="2400" i="1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b</a:t>
            </a:r>
            <a:r>
              <a:rPr lang="en-US" altLang="ja-JP" sz="2400" baseline="-250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2</a:t>
            </a:r>
            <a:r>
              <a:rPr lang="en-US" altLang="ja-JP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)</a:t>
            </a:r>
            <a:endParaRPr lang="ja-JP" altLang="en-US" sz="2400" baseline="-25000" dirty="0">
              <a:latin typeface="Times" panose="02020603050405020304" pitchFamily="18" charset="0"/>
              <a:ea typeface="Meiryo UI" panose="020B0604030504040204" pitchFamily="50" charset="-128"/>
              <a:cs typeface="Times" panose="02020603050405020304" pitchFamily="18" charset="0"/>
            </a:endParaRPr>
          </a:p>
        </p:txBody>
      </p:sp>
      <p:cxnSp>
        <p:nvCxnSpPr>
          <p:cNvPr id="22" name="直線矢印コネクタ 21"/>
          <p:cNvCxnSpPr>
            <a:stCxn id="19" idx="1"/>
          </p:cNvCxnSpPr>
          <p:nvPr/>
        </p:nvCxnSpPr>
        <p:spPr>
          <a:xfrm flipH="1">
            <a:off x="2624295" y="2636863"/>
            <a:ext cx="1959216" cy="0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/>
          <p:cNvCxnSpPr>
            <a:stCxn id="28" idx="1"/>
          </p:cNvCxnSpPr>
          <p:nvPr/>
        </p:nvCxnSpPr>
        <p:spPr>
          <a:xfrm flipH="1" flipV="1">
            <a:off x="3077816" y="2976350"/>
            <a:ext cx="1505695" cy="419278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Box 8"/>
          <p:cNvSpPr txBox="1">
            <a:spLocks noChangeArrowheads="1"/>
          </p:cNvSpPr>
          <p:nvPr/>
        </p:nvSpPr>
        <p:spPr bwMode="auto">
          <a:xfrm>
            <a:off x="4583511" y="2980129"/>
            <a:ext cx="405110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b</a:t>
            </a:r>
            <a:r>
              <a:rPr lang="en-US" altLang="ja-JP" sz="2400" baseline="-250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1</a:t>
            </a:r>
            <a:r>
              <a:rPr lang="en-US" altLang="ja-JP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, b</a:t>
            </a:r>
            <a:r>
              <a:rPr lang="en-US" altLang="ja-JP" sz="2400" baseline="-250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2</a:t>
            </a:r>
            <a:r>
              <a:rPr lang="en-US" altLang="ja-JP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 </a:t>
            </a:r>
            <a:r>
              <a:rPr lang="ja-JP" altLang="en-US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を変えたときの</a:t>
            </a:r>
            <a:r>
              <a:rPr lang="en-US" altLang="ja-JP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||</a:t>
            </a:r>
            <a:r>
              <a:rPr lang="en-US" altLang="ja-JP" sz="2400" b="1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y</a:t>
            </a:r>
            <a:r>
              <a:rPr lang="en-US" altLang="ja-JP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-</a:t>
            </a:r>
            <a:r>
              <a:rPr lang="en-US" altLang="ja-JP" sz="2400" b="1" dirty="0" err="1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Xb</a:t>
            </a:r>
            <a:r>
              <a:rPr lang="en-US" altLang="ja-JP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||</a:t>
            </a:r>
            <a:r>
              <a:rPr lang="en-US" altLang="ja-JP" sz="2400" baseline="300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2</a:t>
            </a:r>
            <a:r>
              <a:rPr lang="en-US" altLang="ja-JP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 </a:t>
            </a:r>
            <a:r>
              <a:rPr lang="ja-JP" altLang="en-US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の</a:t>
            </a:r>
            <a:br>
              <a:rPr lang="en-US" altLang="ja-JP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</a:br>
            <a:r>
              <a:rPr lang="ja-JP" altLang="en-US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等高線</a:t>
            </a:r>
            <a:endParaRPr lang="ja-JP" altLang="en-US" sz="2400" baseline="-25000" dirty="0">
              <a:latin typeface="Times" panose="02020603050405020304" pitchFamily="18" charset="0"/>
              <a:ea typeface="Meiryo UI" panose="020B0604030504040204" pitchFamily="50" charset="-128"/>
              <a:cs typeface="Times" panose="02020603050405020304" pitchFamily="18" charset="0"/>
            </a:endParaRPr>
          </a:p>
        </p:txBody>
      </p:sp>
      <p:sp>
        <p:nvSpPr>
          <p:cNvPr id="30" name="Text Box 8"/>
          <p:cNvSpPr txBox="1">
            <a:spLocks noChangeArrowheads="1"/>
          </p:cNvSpPr>
          <p:nvPr/>
        </p:nvSpPr>
        <p:spPr bwMode="auto">
          <a:xfrm>
            <a:off x="5500355" y="4380276"/>
            <a:ext cx="365677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が</a:t>
            </a:r>
            <a:r>
              <a:rPr lang="ja-JP" altLang="en-US" sz="2400" b="1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最小</a:t>
            </a:r>
            <a:r>
              <a:rPr lang="ja-JP" altLang="en-US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になる </a:t>
            </a:r>
            <a:r>
              <a:rPr lang="en-US" altLang="ja-JP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(</a:t>
            </a:r>
            <a:r>
              <a:rPr lang="en-US" altLang="ja-JP" sz="2400" i="1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b</a:t>
            </a:r>
            <a:r>
              <a:rPr lang="en-US" altLang="ja-JP" sz="2400" baseline="-250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1</a:t>
            </a:r>
            <a:r>
              <a:rPr lang="en-US" altLang="ja-JP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, </a:t>
            </a:r>
            <a:r>
              <a:rPr lang="en-US" altLang="ja-JP" sz="2400" i="1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b</a:t>
            </a:r>
            <a:r>
              <a:rPr lang="en-US" altLang="ja-JP" sz="2400" baseline="-250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2</a:t>
            </a:r>
            <a:r>
              <a:rPr lang="en-US" altLang="ja-JP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) = (0,0)</a:t>
            </a:r>
            <a:endParaRPr lang="ja-JP" altLang="en-US" sz="2400" baseline="-25000" dirty="0">
              <a:latin typeface="Times" panose="02020603050405020304" pitchFamily="18" charset="0"/>
              <a:ea typeface="Meiryo UI" panose="020B0604030504040204" pitchFamily="50" charset="-128"/>
              <a:cs typeface="Times" panose="02020603050405020304" pitchFamily="18" charset="0"/>
            </a:endParaRPr>
          </a:p>
        </p:txBody>
      </p:sp>
      <p:cxnSp>
        <p:nvCxnSpPr>
          <p:cNvPr id="31" name="直線矢印コネクタ 30"/>
          <p:cNvCxnSpPr>
            <a:stCxn id="34" idx="1"/>
          </p:cNvCxnSpPr>
          <p:nvPr/>
        </p:nvCxnSpPr>
        <p:spPr>
          <a:xfrm flipH="1">
            <a:off x="2030295" y="4578514"/>
            <a:ext cx="2553216" cy="544759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4" name="オブジェクト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3385302"/>
              </p:ext>
            </p:extLst>
          </p:nvPr>
        </p:nvGraphicFramePr>
        <p:xfrm>
          <a:off x="4583511" y="4145127"/>
          <a:ext cx="858837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8" name="Equation" r:id="rId5" imgW="482400" imgH="431640" progId="Equation.DSMT4">
                  <p:embed/>
                </p:oleObj>
              </mc:Choice>
              <mc:Fallback>
                <p:oleObj name="Equation" r:id="rId5" imgW="482400" imgH="431640" progId="Equation.DSMT4">
                  <p:embed/>
                  <p:pic>
                    <p:nvPicPr>
                      <p:cNvPr id="18" name="オブジェクト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3511" y="4145127"/>
                        <a:ext cx="858837" cy="8667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ext Box 8"/>
          <p:cNvSpPr txBox="1">
            <a:spLocks noChangeArrowheads="1"/>
          </p:cNvSpPr>
          <p:nvPr/>
        </p:nvSpPr>
        <p:spPr bwMode="auto">
          <a:xfrm>
            <a:off x="4583511" y="5896516"/>
            <a:ext cx="388279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b</a:t>
            </a:r>
            <a:r>
              <a:rPr lang="en-US" altLang="ja-JP" sz="2400" baseline="-250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1</a:t>
            </a:r>
            <a:r>
              <a:rPr lang="en-US" altLang="ja-JP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, b</a:t>
            </a:r>
            <a:r>
              <a:rPr lang="en-US" altLang="ja-JP" sz="2400" baseline="-250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2</a:t>
            </a:r>
            <a:r>
              <a:rPr lang="en-US" altLang="ja-JP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 </a:t>
            </a:r>
            <a:r>
              <a:rPr lang="ja-JP" altLang="en-US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を変えたときの             </a:t>
            </a:r>
            <a:r>
              <a:rPr lang="ja-JP" altLang="en-US" sz="2400" dirty="0" err="1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の</a:t>
            </a:r>
            <a:br>
              <a:rPr lang="en-US" altLang="ja-JP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</a:br>
            <a:r>
              <a:rPr lang="ja-JP" altLang="en-US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等高線</a:t>
            </a:r>
            <a:endParaRPr lang="ja-JP" altLang="en-US" sz="2400" baseline="-25000" dirty="0">
              <a:latin typeface="Times" panose="02020603050405020304" pitchFamily="18" charset="0"/>
              <a:ea typeface="Meiryo UI" panose="020B0604030504040204" pitchFamily="50" charset="-128"/>
              <a:cs typeface="Times" panose="02020603050405020304" pitchFamily="18" charset="0"/>
            </a:endParaRPr>
          </a:p>
        </p:txBody>
      </p:sp>
      <p:graphicFrame>
        <p:nvGraphicFramePr>
          <p:cNvPr id="43" name="オブジェクト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5021331"/>
              </p:ext>
            </p:extLst>
          </p:nvPr>
        </p:nvGraphicFramePr>
        <p:xfrm>
          <a:off x="7147616" y="5726555"/>
          <a:ext cx="858837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9" name="Equation" r:id="rId7" imgW="482400" imgH="431640" progId="Equation.DSMT4">
                  <p:embed/>
                </p:oleObj>
              </mc:Choice>
              <mc:Fallback>
                <p:oleObj name="Equation" r:id="rId7" imgW="482400" imgH="431640" progId="Equation.DSMT4">
                  <p:embed/>
                  <p:pic>
                    <p:nvPicPr>
                      <p:cNvPr id="34" name="オブジェクト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7616" y="5726555"/>
                        <a:ext cx="858837" cy="8667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4" name="直線矢印コネクタ 43"/>
          <p:cNvCxnSpPr>
            <a:stCxn id="42" idx="1"/>
          </p:cNvCxnSpPr>
          <p:nvPr/>
        </p:nvCxnSpPr>
        <p:spPr>
          <a:xfrm flipH="1" flipV="1">
            <a:off x="2570295" y="5441171"/>
            <a:ext cx="2013216" cy="870844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6256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8916352" cy="590931"/>
          </a:xfrm>
        </p:spPr>
        <p:txBody>
          <a:bodyPr/>
          <a:lstStyle/>
          <a:p>
            <a:r>
              <a:rPr kumimoji="1" lang="ja-JP" altLang="en-US" dirty="0"/>
              <a:t>どうして</a:t>
            </a:r>
            <a:r>
              <a:rPr kumimoji="1" lang="en-US" altLang="ja-JP" dirty="0"/>
              <a:t>LASSO</a:t>
            </a:r>
            <a:r>
              <a:rPr kumimoji="1" lang="ja-JP" altLang="en-US" dirty="0"/>
              <a:t>は回帰係数が</a:t>
            </a:r>
            <a:r>
              <a:rPr kumimoji="1" lang="en-US" altLang="ja-JP" dirty="0"/>
              <a:t>0</a:t>
            </a:r>
            <a:r>
              <a:rPr kumimoji="1" lang="ja-JP" altLang="en-US" dirty="0"/>
              <a:t>になりやすいの？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8</a:t>
            </a:fld>
            <a:endParaRPr lang="ja-JP" altLang="en-US"/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4410214" y="5123273"/>
            <a:ext cx="441146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buClr>
                <a:srgbClr val="008000"/>
              </a:buClr>
              <a:buFont typeface="Wingdings" pitchFamily="2" charset="2"/>
              <a:buNone/>
            </a:pPr>
            <a:r>
              <a:rPr lang="en-US" altLang="ja-JP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b</a:t>
            </a:r>
            <a:r>
              <a:rPr lang="en-US" altLang="ja-JP" sz="2400" baseline="-250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1</a:t>
            </a:r>
          </a:p>
        </p:txBody>
      </p:sp>
      <p:sp>
        <p:nvSpPr>
          <p:cNvPr id="7" name="Line 11"/>
          <p:cNvSpPr>
            <a:spLocks noChangeAspect="1" noChangeShapeType="1"/>
          </p:cNvSpPr>
          <p:nvPr/>
        </p:nvSpPr>
        <p:spPr bwMode="auto">
          <a:xfrm flipV="1">
            <a:off x="2019405" y="1338543"/>
            <a:ext cx="0" cy="5400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lg" len="med"/>
          </a:ln>
        </p:spPr>
        <p:txBody>
          <a:bodyPr/>
          <a:lstStyle/>
          <a:p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Line 13"/>
          <p:cNvSpPr>
            <a:spLocks noChangeAspect="1" noChangeShapeType="1"/>
          </p:cNvSpPr>
          <p:nvPr/>
        </p:nvSpPr>
        <p:spPr bwMode="auto">
          <a:xfrm>
            <a:off x="181428" y="5123273"/>
            <a:ext cx="46800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lg" len="med"/>
          </a:ln>
        </p:spPr>
        <p:txBody>
          <a:bodyPr/>
          <a:lstStyle/>
          <a:p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1371179" y="1338543"/>
            <a:ext cx="441146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buClr>
                <a:srgbClr val="008000"/>
              </a:buClr>
              <a:buFont typeface="Wingdings" pitchFamily="2" charset="2"/>
              <a:buNone/>
            </a:pPr>
            <a:r>
              <a:rPr lang="en-US" altLang="ja-JP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b</a:t>
            </a:r>
            <a:r>
              <a:rPr lang="en-US" altLang="ja-JP" sz="2400" baseline="-250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2</a:t>
            </a:r>
          </a:p>
        </p:txBody>
      </p:sp>
      <p:sp>
        <p:nvSpPr>
          <p:cNvPr id="10" name="楕円 9"/>
          <p:cNvSpPr/>
          <p:nvPr/>
        </p:nvSpPr>
        <p:spPr>
          <a:xfrm>
            <a:off x="2516295" y="2582863"/>
            <a:ext cx="108000" cy="108000"/>
          </a:xfrm>
          <a:prstGeom prst="ellipse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楕円 10"/>
          <p:cNvSpPr/>
          <p:nvPr/>
        </p:nvSpPr>
        <p:spPr>
          <a:xfrm>
            <a:off x="2030295" y="2096863"/>
            <a:ext cx="1080000" cy="1080000"/>
          </a:xfrm>
          <a:prstGeom prst="ellipse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楕円 11"/>
          <p:cNvSpPr/>
          <p:nvPr/>
        </p:nvSpPr>
        <p:spPr>
          <a:xfrm>
            <a:off x="1490295" y="1556863"/>
            <a:ext cx="2160000" cy="2160000"/>
          </a:xfrm>
          <a:prstGeom prst="ellipse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 rot="2700000">
            <a:off x="6471458" y="2453465"/>
            <a:ext cx="540000" cy="5400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 rot="2700000">
            <a:off x="939404" y="4043272"/>
            <a:ext cx="2160000" cy="21600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Line 13"/>
          <p:cNvSpPr>
            <a:spLocks noChangeAspect="1" noChangeShapeType="1"/>
          </p:cNvSpPr>
          <p:nvPr/>
        </p:nvSpPr>
        <p:spPr bwMode="auto">
          <a:xfrm>
            <a:off x="5768204" y="1919207"/>
            <a:ext cx="973255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none" w="lg" len="med"/>
          </a:ln>
        </p:spPr>
        <p:txBody>
          <a:bodyPr/>
          <a:lstStyle/>
          <a:p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Line 13"/>
          <p:cNvSpPr>
            <a:spLocks noChangeAspect="1" noChangeShapeType="1"/>
          </p:cNvSpPr>
          <p:nvPr/>
        </p:nvSpPr>
        <p:spPr bwMode="auto">
          <a:xfrm>
            <a:off x="7010400" y="1919207"/>
            <a:ext cx="851508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none" w="lg" len="med"/>
          </a:ln>
        </p:spPr>
        <p:txBody>
          <a:bodyPr/>
          <a:lstStyle/>
          <a:p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8" name="オブジェクト 17"/>
          <p:cNvGraphicFramePr>
            <a:graphicFrameLocks noChangeAspect="1"/>
          </p:cNvGraphicFramePr>
          <p:nvPr/>
        </p:nvGraphicFramePr>
        <p:xfrm>
          <a:off x="5288570" y="1033355"/>
          <a:ext cx="2573338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8" name="Equation" r:id="rId3" imgW="1447560" imgH="431640" progId="Equation.DSMT4">
                  <p:embed/>
                </p:oleObj>
              </mc:Choice>
              <mc:Fallback>
                <p:oleObj name="Equation" r:id="rId3" imgW="1447560" imgH="431640" progId="Equation.DSMT4">
                  <p:embed/>
                  <p:pic>
                    <p:nvPicPr>
                      <p:cNvPr id="18" name="オブジェクト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8570" y="1033355"/>
                        <a:ext cx="2573338" cy="8667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楕円 26"/>
          <p:cNvSpPr/>
          <p:nvPr/>
        </p:nvSpPr>
        <p:spPr>
          <a:xfrm>
            <a:off x="4962841" y="2341627"/>
            <a:ext cx="720000" cy="720000"/>
          </a:xfrm>
          <a:prstGeom prst="ellipse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5882535" y="2460030"/>
            <a:ext cx="312777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と                との交点が、</a:t>
            </a:r>
            <a:endParaRPr lang="en-US" altLang="ja-JP" sz="2400" dirty="0">
              <a:latin typeface="Times" panose="02020603050405020304" pitchFamily="18" charset="0"/>
              <a:ea typeface="Meiryo UI" panose="020B0604030504040204" pitchFamily="50" charset="-128"/>
              <a:cs typeface="Times" panose="02020603050405020304" pitchFamily="18" charset="0"/>
            </a:endParaRPr>
          </a:p>
        </p:txBody>
      </p:sp>
      <p:sp>
        <p:nvSpPr>
          <p:cNvPr id="32" name="Text Box 8"/>
          <p:cNvSpPr txBox="1">
            <a:spLocks noChangeArrowheads="1"/>
          </p:cNvSpPr>
          <p:nvPr/>
        </p:nvSpPr>
        <p:spPr bwMode="auto">
          <a:xfrm>
            <a:off x="4962841" y="3371616"/>
            <a:ext cx="303961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i="1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G</a:t>
            </a:r>
            <a:r>
              <a:rPr lang="en-US" altLang="ja-JP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 </a:t>
            </a:r>
            <a:r>
              <a:rPr lang="ja-JP" altLang="en-US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が最小になる </a:t>
            </a:r>
            <a:r>
              <a:rPr lang="en-US" altLang="ja-JP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(</a:t>
            </a:r>
            <a:r>
              <a:rPr lang="en-US" altLang="ja-JP" sz="2400" i="1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b</a:t>
            </a:r>
            <a:r>
              <a:rPr lang="en-US" altLang="ja-JP" sz="2400" baseline="-250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1</a:t>
            </a:r>
            <a:r>
              <a:rPr lang="en-US" altLang="ja-JP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, </a:t>
            </a:r>
            <a:r>
              <a:rPr lang="en-US" altLang="ja-JP" sz="2400" i="1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b</a:t>
            </a:r>
            <a:r>
              <a:rPr lang="en-US" altLang="ja-JP" sz="2400" baseline="-250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2</a:t>
            </a:r>
            <a:r>
              <a:rPr lang="en-US" altLang="ja-JP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)</a:t>
            </a:r>
          </a:p>
        </p:txBody>
      </p:sp>
      <p:sp>
        <p:nvSpPr>
          <p:cNvPr id="33" name="AutoShape 14"/>
          <p:cNvSpPr>
            <a:spLocks noChangeArrowheads="1"/>
          </p:cNvSpPr>
          <p:nvPr/>
        </p:nvSpPr>
        <p:spPr bwMode="auto">
          <a:xfrm rot="5400000">
            <a:off x="6504602" y="4004516"/>
            <a:ext cx="366712" cy="410617"/>
          </a:xfrm>
          <a:prstGeom prst="rightArrow">
            <a:avLst>
              <a:gd name="adj1" fmla="val 50000"/>
              <a:gd name="adj2" fmla="val 64497"/>
            </a:avLst>
          </a:prstGeom>
          <a:solidFill>
            <a:srgbClr val="CCFFFF"/>
          </a:solidFill>
          <a:ln w="19050">
            <a:solidFill>
              <a:srgbClr val="0000FF"/>
            </a:solidFill>
            <a:miter lim="800000"/>
            <a:headEnd/>
            <a:tailEnd/>
          </a:ln>
        </p:spPr>
        <p:txBody>
          <a:bodyPr rot="10800000" vert="eaVert" wrap="none" anchor="ctr"/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ja-JP" altLang="en-US" sz="36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 rot="2700000">
            <a:off x="5502376" y="4757747"/>
            <a:ext cx="540000" cy="5400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Text Box 8"/>
          <p:cNvSpPr txBox="1">
            <a:spLocks noChangeArrowheads="1"/>
          </p:cNvSpPr>
          <p:nvPr/>
        </p:nvSpPr>
        <p:spPr bwMode="auto">
          <a:xfrm>
            <a:off x="6272275" y="4778568"/>
            <a:ext cx="283282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の角が軸上にあるため</a:t>
            </a:r>
            <a:endParaRPr lang="en-US" altLang="ja-JP" sz="2400" dirty="0">
              <a:latin typeface="Times" panose="02020603050405020304" pitchFamily="18" charset="0"/>
              <a:ea typeface="Meiryo UI" panose="020B0604030504040204" pitchFamily="50" charset="-128"/>
              <a:cs typeface="Times" panose="02020603050405020304" pitchFamily="18" charset="0"/>
            </a:endParaRPr>
          </a:p>
        </p:txBody>
      </p:sp>
      <p:sp>
        <p:nvSpPr>
          <p:cNvPr id="37" name="Text Box 8"/>
          <p:cNvSpPr txBox="1">
            <a:spLocks noChangeArrowheads="1"/>
          </p:cNvSpPr>
          <p:nvPr/>
        </p:nvSpPr>
        <p:spPr bwMode="auto">
          <a:xfrm>
            <a:off x="5309456" y="5723855"/>
            <a:ext cx="383630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i="1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b</a:t>
            </a:r>
            <a:r>
              <a:rPr lang="en-US" altLang="ja-JP" sz="2400" baseline="-250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1</a:t>
            </a:r>
            <a:r>
              <a:rPr lang="en-US" altLang="ja-JP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 </a:t>
            </a:r>
            <a:r>
              <a:rPr lang="ja-JP" altLang="en-US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もしくは</a:t>
            </a:r>
            <a:r>
              <a:rPr lang="en-US" altLang="ja-JP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 </a:t>
            </a:r>
            <a:r>
              <a:rPr lang="en-US" altLang="ja-JP" sz="2400" i="1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b</a:t>
            </a:r>
            <a:r>
              <a:rPr lang="en-US" altLang="ja-JP" sz="2400" baseline="-250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2</a:t>
            </a:r>
            <a:r>
              <a:rPr lang="en-US" altLang="ja-JP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 </a:t>
            </a:r>
            <a:r>
              <a:rPr lang="ja-JP" altLang="en-US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が </a:t>
            </a:r>
            <a:r>
              <a:rPr lang="en-US" altLang="ja-JP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0 </a:t>
            </a:r>
            <a:r>
              <a:rPr lang="ja-JP" altLang="en-US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になりやすい</a:t>
            </a:r>
            <a:endParaRPr lang="en-US" altLang="ja-JP" sz="2400" dirty="0">
              <a:latin typeface="Times" panose="02020603050405020304" pitchFamily="18" charset="0"/>
              <a:ea typeface="Meiryo UI" panose="020B0604030504040204" pitchFamily="50" charset="-128"/>
              <a:cs typeface="Times" panose="02020603050405020304" pitchFamily="18" charset="0"/>
            </a:endParaRPr>
          </a:p>
        </p:txBody>
      </p:sp>
      <p:sp>
        <p:nvSpPr>
          <p:cNvPr id="38" name="正方形/長方形 37"/>
          <p:cNvSpPr/>
          <p:nvPr/>
        </p:nvSpPr>
        <p:spPr>
          <a:xfrm rot="2700000">
            <a:off x="1479405" y="4583273"/>
            <a:ext cx="1080000" cy="10800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9" name="直線矢印コネクタ 38"/>
          <p:cNvCxnSpPr/>
          <p:nvPr/>
        </p:nvCxnSpPr>
        <p:spPr>
          <a:xfrm>
            <a:off x="1173018" y="3491345"/>
            <a:ext cx="846387" cy="104576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 Box 8"/>
          <p:cNvSpPr txBox="1">
            <a:spLocks noChangeArrowheads="1"/>
          </p:cNvSpPr>
          <p:nvPr/>
        </p:nvSpPr>
        <p:spPr bwMode="auto">
          <a:xfrm>
            <a:off x="256704" y="3251333"/>
            <a:ext cx="99899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i="1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b</a:t>
            </a:r>
            <a:r>
              <a:rPr lang="en-US" altLang="ja-JP" sz="2400" baseline="-250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1</a:t>
            </a:r>
            <a:r>
              <a:rPr lang="en-US" altLang="ja-JP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 = 0 </a:t>
            </a:r>
          </a:p>
        </p:txBody>
      </p:sp>
      <p:sp>
        <p:nvSpPr>
          <p:cNvPr id="41" name="Text Box 8"/>
          <p:cNvSpPr txBox="1">
            <a:spLocks noChangeArrowheads="1"/>
          </p:cNvSpPr>
          <p:nvPr/>
        </p:nvSpPr>
        <p:spPr bwMode="auto">
          <a:xfrm>
            <a:off x="5051254" y="6354368"/>
            <a:ext cx="414408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(EN</a:t>
            </a:r>
            <a:r>
              <a:rPr lang="ja-JP" altLang="en-US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も回帰係数が</a:t>
            </a:r>
            <a:r>
              <a:rPr lang="en-US" altLang="ja-JP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0</a:t>
            </a:r>
            <a:r>
              <a:rPr lang="ja-JP" altLang="en-US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になりやすい</a:t>
            </a:r>
            <a:r>
              <a:rPr lang="en-US" altLang="ja-JP" sz="2400" dirty="0">
                <a:latin typeface="Times" panose="02020603050405020304" pitchFamily="18" charset="0"/>
                <a:ea typeface="Meiryo UI" panose="020B0604030504040204" pitchFamily="50" charset="-128"/>
                <a:cs typeface="Times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291893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 anchor="ctr" anchorCtr="0">
        <a:spAutoFit/>
      </a:bodyPr>
      <a:lstStyle>
        <a:defPPr>
          <a:defRPr kumimoji="1" sz="2400" dirty="0" smtClean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8002</TotalTime>
  <Words>731</Words>
  <Application>Microsoft Office PowerPoint</Application>
  <PresentationFormat>画面に合わせる (4:3)</PresentationFormat>
  <Paragraphs>104</Paragraphs>
  <Slides>10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9" baseType="lpstr">
      <vt:lpstr>Meiryo UI</vt:lpstr>
      <vt:lpstr>メイリオ</vt:lpstr>
      <vt:lpstr>Arial</vt:lpstr>
      <vt:lpstr>Calibri</vt:lpstr>
      <vt:lpstr>Times</vt:lpstr>
      <vt:lpstr>Times New Roman</vt:lpstr>
      <vt:lpstr>Wingdings</vt:lpstr>
      <vt:lpstr>Office テーマ</vt:lpstr>
      <vt:lpstr>Equation</vt:lpstr>
      <vt:lpstr>リッジ回帰(Ridge Regression, RR)  Least Absolute Shrinkage and Selection Operator (LASSO)  Elastic Net (EN)</vt:lpstr>
      <vt:lpstr>RR・LASSO・EN とは？</vt:lpstr>
      <vt:lpstr>OLS・RR・LASSO・EN・SVR</vt:lpstr>
      <vt:lpstr>OLS・RR・LASSO・EN・SVRの共通点</vt:lpstr>
      <vt:lpstr>OLS・RR・LASSO・EN・SVRの違い 1/2</vt:lpstr>
      <vt:lpstr>OLS・RR・LASSO・EN・SVRの違い 2/2</vt:lpstr>
      <vt:lpstr>回帰係数の求め方</vt:lpstr>
      <vt:lpstr>どうしてLASSOは回帰係数が0になりやすいの？</vt:lpstr>
      <vt:lpstr>どうしてLASSOは回帰係数が0になりやすいの？</vt:lpstr>
      <vt:lpstr>重み λ, α の決め方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b4</dc:creator>
  <cp:lastModifiedBy>Hiromasa KANEKO</cp:lastModifiedBy>
  <cp:revision>338</cp:revision>
  <cp:lastPrinted>2017-06-28T07:04:33Z</cp:lastPrinted>
  <dcterms:created xsi:type="dcterms:W3CDTF">2017-03-17T08:34:14Z</dcterms:created>
  <dcterms:modified xsi:type="dcterms:W3CDTF">2022-04-12T23:40:41Z</dcterms:modified>
</cp:coreProperties>
</file>